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557" r:id="rId2"/>
    <p:sldId id="576" r:id="rId3"/>
    <p:sldId id="889" r:id="rId4"/>
    <p:sldId id="804" r:id="rId5"/>
    <p:sldId id="807" r:id="rId6"/>
    <p:sldId id="805" r:id="rId7"/>
    <p:sldId id="1021" r:id="rId8"/>
    <p:sldId id="806" r:id="rId9"/>
    <p:sldId id="1020" r:id="rId10"/>
    <p:sldId id="1019" r:id="rId11"/>
    <p:sldId id="1022" r:id="rId12"/>
    <p:sldId id="1105" r:id="rId13"/>
    <p:sldId id="1026" r:id="rId14"/>
    <p:sldId id="1027" r:id="rId15"/>
    <p:sldId id="1028" r:id="rId16"/>
    <p:sldId id="1029" r:id="rId17"/>
    <p:sldId id="1030" r:id="rId18"/>
    <p:sldId id="1032" r:id="rId19"/>
    <p:sldId id="1033" r:id="rId20"/>
    <p:sldId id="1107" r:id="rId21"/>
    <p:sldId id="1035" r:id="rId22"/>
    <p:sldId id="1039" r:id="rId23"/>
    <p:sldId id="1041" r:id="rId24"/>
    <p:sldId id="1042" r:id="rId25"/>
    <p:sldId id="1043" r:id="rId26"/>
    <p:sldId id="1018" r:id="rId27"/>
    <p:sldId id="1044" r:id="rId28"/>
    <p:sldId id="1045" r:id="rId29"/>
    <p:sldId id="1131" r:id="rId30"/>
    <p:sldId id="878" r:id="rId31"/>
    <p:sldId id="882" r:id="rId32"/>
    <p:sldId id="883" r:id="rId33"/>
    <p:sldId id="884" r:id="rId34"/>
    <p:sldId id="885" r:id="rId35"/>
    <p:sldId id="886" r:id="rId36"/>
    <p:sldId id="874" r:id="rId37"/>
    <p:sldId id="1074" r:id="rId38"/>
    <p:sldId id="1051" r:id="rId39"/>
    <p:sldId id="1057" r:id="rId40"/>
    <p:sldId id="1059" r:id="rId41"/>
    <p:sldId id="1056" r:id="rId42"/>
    <p:sldId id="1052" r:id="rId43"/>
    <p:sldId id="1053" r:id="rId44"/>
    <p:sldId id="1055" r:id="rId45"/>
    <p:sldId id="1054" r:id="rId46"/>
    <p:sldId id="1058" r:id="rId47"/>
    <p:sldId id="1127" r:id="rId48"/>
    <p:sldId id="1140" r:id="rId49"/>
    <p:sldId id="1142" r:id="rId50"/>
    <p:sldId id="1141" r:id="rId51"/>
    <p:sldId id="1049" r:id="rId52"/>
    <p:sldId id="1060" r:id="rId53"/>
    <p:sldId id="1062" r:id="rId54"/>
    <p:sldId id="873" r:id="rId55"/>
    <p:sldId id="1114" r:id="rId56"/>
    <p:sldId id="1113" r:id="rId57"/>
    <p:sldId id="1070" r:id="rId58"/>
    <p:sldId id="1132" r:id="rId59"/>
    <p:sldId id="1102" r:id="rId60"/>
    <p:sldId id="1119" r:id="rId61"/>
    <p:sldId id="1134" r:id="rId62"/>
    <p:sldId id="1121" r:id="rId63"/>
    <p:sldId id="1103" r:id="rId64"/>
    <p:sldId id="1085" r:id="rId65"/>
    <p:sldId id="1077" r:id="rId66"/>
    <p:sldId id="1076" r:id="rId67"/>
    <p:sldId id="1078" r:id="rId68"/>
    <p:sldId id="1091" r:id="rId69"/>
    <p:sldId id="1092" r:id="rId70"/>
    <p:sldId id="1080" r:id="rId71"/>
    <p:sldId id="1129" r:id="rId72"/>
    <p:sldId id="1082" r:id="rId73"/>
    <p:sldId id="1115" r:id="rId74"/>
    <p:sldId id="1088" r:id="rId75"/>
    <p:sldId id="1066" r:id="rId76"/>
    <p:sldId id="1093" r:id="rId77"/>
    <p:sldId id="1089" r:id="rId78"/>
    <p:sldId id="1087" r:id="rId79"/>
    <p:sldId id="1090" r:id="rId80"/>
    <p:sldId id="961" r:id="rId81"/>
    <p:sldId id="1095" r:id="rId82"/>
    <p:sldId id="1098" r:id="rId83"/>
    <p:sldId id="1099" r:id="rId84"/>
    <p:sldId id="1101" r:id="rId85"/>
    <p:sldId id="1097" r:id="rId86"/>
    <p:sldId id="1128" r:id="rId87"/>
    <p:sldId id="1023" r:id="rId88"/>
    <p:sldId id="1130" r:id="rId89"/>
    <p:sldId id="1133" r:id="rId90"/>
    <p:sldId id="1138" r:id="rId91"/>
    <p:sldId id="1139" r:id="rId92"/>
    <p:sldId id="1135" r:id="rId93"/>
    <p:sldId id="1136" r:id="rId94"/>
    <p:sldId id="1137" r:id="rId95"/>
  </p:sldIdLst>
  <p:sldSz cx="9906000" cy="6858000" type="A4"/>
  <p:notesSz cx="6870700" cy="93853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5pPr>
    <a:lvl6pPr marL="2286000" algn="l" defTabSz="457200" rtl="0" eaLnBrk="1" latinLnBrk="0" hangingPunct="1"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6pPr>
    <a:lvl7pPr marL="2743200" algn="l" defTabSz="457200" rtl="0" eaLnBrk="1" latinLnBrk="0" hangingPunct="1"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7pPr>
    <a:lvl8pPr marL="3200400" algn="l" defTabSz="457200" rtl="0" eaLnBrk="1" latinLnBrk="0" hangingPunct="1"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8pPr>
    <a:lvl9pPr marL="3657600" algn="l" defTabSz="457200" rtl="0" eaLnBrk="1" latinLnBrk="0" hangingPunct="1">
      <a:defRPr sz="3200" kern="1200">
        <a:solidFill>
          <a:schemeClr val="tx1"/>
        </a:solidFill>
        <a:latin typeface="Times New Roman" pitchFamily="-10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6">
          <p15:clr>
            <a:srgbClr val="A4A3A4"/>
          </p15:clr>
        </p15:guide>
        <p15:guide id="2" pos="216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BFF9F"/>
    <a:srgbClr val="F3ECFF"/>
    <a:srgbClr val="89DEFF"/>
    <a:srgbClr val="7FCFFF"/>
    <a:srgbClr val="00BCFF"/>
    <a:srgbClr val="FF00FF"/>
    <a:srgbClr val="0000FF"/>
    <a:srgbClr val="ECECEC"/>
    <a:srgbClr val="9F0B07"/>
    <a:srgbClr val="7B0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42060"/>
    <p:restoredTop sz="87063" autoAdjust="0"/>
  </p:normalViewPr>
  <p:slideViewPr>
    <p:cSldViewPr>
      <p:cViewPr>
        <p:scale>
          <a:sx n="69" d="100"/>
          <a:sy n="69" d="100"/>
        </p:scale>
        <p:origin x="144" y="52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3424" y="216"/>
      </p:cViewPr>
      <p:guideLst>
        <p:guide orient="horz" pos="2956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5" tIns="46431" rIns="92865" bIns="46431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9765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5" tIns="46431" rIns="92865" bIns="46431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29765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5" tIns="46431" rIns="92865" bIns="46431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8915400"/>
            <a:ext cx="29765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65" tIns="46431" rIns="92865" bIns="46431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121569B-F544-C648-A5CB-300320F94C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93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976562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673100"/>
            <a:ext cx="5080000" cy="3517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91038"/>
            <a:ext cx="50387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5875"/>
            <a:ext cx="29765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8905875"/>
            <a:ext cx="2976562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DE8ECDD-557E-E341-835F-C65D75E9C4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467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959A0-F04F-2F4F-BADA-BCE69AB3647C}" type="slidenum">
              <a:rPr lang="en-GB">
                <a:latin typeface="Times New Roman" pitchFamily="-102" charset="0"/>
              </a:rPr>
              <a:pPr/>
              <a:t>1</a:t>
            </a:fld>
            <a:endParaRPr lang="en-GB">
              <a:latin typeface="Times New Roman" pitchFamily="-102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Presenting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myself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,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decade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of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search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for the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Higgs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boson</a:t>
            </a:r>
            <a:endParaRPr lang="fr-FR" dirty="0" smtClean="0">
              <a:latin typeface="Times New Roman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X section </a:t>
            </a:r>
            <a:r>
              <a:rPr lang="fr-FR" dirty="0" err="1" smtClean="0"/>
              <a:t>measurements</a:t>
            </a:r>
            <a:endParaRPr lang="fr-FR" dirty="0" smtClean="0"/>
          </a:p>
          <a:p>
            <a:r>
              <a:rPr lang="fr-FR" dirty="0" smtClean="0"/>
              <a:t>Over </a:t>
            </a:r>
            <a:r>
              <a:rPr lang="fr-FR" dirty="0" err="1" smtClean="0"/>
              <a:t>orders</a:t>
            </a:r>
            <a:r>
              <a:rPr lang="fr-FR" baseline="0" dirty="0" smtClean="0"/>
              <a:t> of magnitude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514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i </a:t>
            </a:r>
            <a:r>
              <a:rPr lang="fr-FR" dirty="0" err="1" smtClean="0"/>
              <a:t>will</a:t>
            </a:r>
            <a:r>
              <a:rPr lang="fr-FR" dirty="0" smtClean="0"/>
              <a:t> go to a bit of </a:t>
            </a:r>
            <a:r>
              <a:rPr lang="fr-FR" dirty="0" err="1" smtClean="0"/>
              <a:t>theory</a:t>
            </a:r>
            <a:r>
              <a:rPr lang="fr-FR" dirty="0" smtClean="0"/>
              <a:t> on </a:t>
            </a:r>
            <a:r>
              <a:rPr lang="fr-FR" dirty="0" err="1" smtClean="0"/>
              <a:t>spontaneous</a:t>
            </a:r>
            <a:r>
              <a:rPr lang="fr-FR" dirty="0" smtClean="0"/>
              <a:t> </a:t>
            </a:r>
            <a:r>
              <a:rPr lang="fr-FR" dirty="0" err="1" smtClean="0"/>
              <a:t>symmetry</a:t>
            </a:r>
            <a:r>
              <a:rPr lang="fr-FR" dirty="0" smtClean="0"/>
              <a:t> </a:t>
            </a:r>
            <a:r>
              <a:rPr lang="fr-FR" dirty="0" err="1" smtClean="0"/>
              <a:t>breaking</a:t>
            </a:r>
            <a:endParaRPr lang="fr-FR" dirty="0" smtClean="0"/>
          </a:p>
          <a:p>
            <a:r>
              <a:rPr lang="fr-FR" dirty="0" smtClean="0"/>
              <a:t>Noether </a:t>
            </a:r>
            <a:r>
              <a:rPr lang="fr-FR" dirty="0" err="1" smtClean="0"/>
              <a:t>theorem</a:t>
            </a:r>
            <a:r>
              <a:rPr lang="fr-FR" dirty="0" smtClean="0"/>
              <a:t>: « To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infinitesimal</a:t>
            </a:r>
            <a:r>
              <a:rPr lang="fr-FR" baseline="0" dirty="0" smtClean="0"/>
              <a:t> transformation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leaves</a:t>
            </a:r>
            <a:r>
              <a:rPr lang="fr-FR" baseline="0" dirty="0" smtClean="0"/>
              <a:t> the action invariant corresponds a </a:t>
            </a:r>
            <a:r>
              <a:rPr lang="fr-FR" baseline="0" dirty="0" err="1" smtClean="0"/>
              <a:t>conserved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quantity</a:t>
            </a:r>
            <a:r>
              <a:rPr lang="fr-FR" baseline="0" dirty="0" smtClean="0"/>
              <a:t> in time » </a:t>
            </a:r>
          </a:p>
          <a:p>
            <a:r>
              <a:rPr lang="fr-FR" dirty="0" smtClean="0"/>
              <a:t>Euler &amp; Lagrange: </a:t>
            </a:r>
            <a:r>
              <a:rPr lang="fr-FR" dirty="0" err="1" smtClean="0"/>
              <a:t>analytical</a:t>
            </a:r>
            <a:r>
              <a:rPr lang="fr-FR" baseline="0" dirty="0" smtClean="0"/>
              <a:t>  formulation of </a:t>
            </a:r>
            <a:r>
              <a:rPr lang="fr-FR" baseline="0" dirty="0" err="1" smtClean="0"/>
              <a:t>classical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mechanics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apperas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the formulation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easily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extended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described</a:t>
            </a:r>
            <a:r>
              <a:rPr lang="fr-FR" baseline="0" dirty="0" smtClean="0"/>
              <a:t> quantum </a:t>
            </a:r>
            <a:r>
              <a:rPr lang="fr-FR" baseline="0" dirty="0" err="1" smtClean="0"/>
              <a:t>mechanics</a:t>
            </a:r>
            <a:r>
              <a:rPr lang="fr-FR" baseline="0" dirty="0" smtClean="0"/>
              <a:t> and quantum </a:t>
            </a:r>
            <a:r>
              <a:rPr lang="fr-FR" baseline="0" dirty="0" err="1" smtClean="0"/>
              <a:t>fields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174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Q: do </a:t>
            </a:r>
            <a:r>
              <a:rPr lang="fr-FR" dirty="0" err="1" smtClean="0"/>
              <a:t>you</a:t>
            </a:r>
            <a:r>
              <a:rPr lang="fr-FR" dirty="0" smtClean="0"/>
              <a:t> know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variational</a:t>
            </a:r>
            <a:r>
              <a:rPr lang="fr-FR" dirty="0" smtClean="0"/>
              <a:t> </a:t>
            </a:r>
            <a:r>
              <a:rPr lang="fr-FR" dirty="0" err="1" smtClean="0"/>
              <a:t>principle</a:t>
            </a:r>
            <a:r>
              <a:rPr lang="fr-FR" dirty="0" smtClean="0"/>
              <a:t>?</a:t>
            </a:r>
          </a:p>
          <a:p>
            <a:r>
              <a:rPr lang="fr-FR" dirty="0" smtClean="0"/>
              <a:t>Hamilton </a:t>
            </a:r>
            <a:r>
              <a:rPr lang="fr-FR" dirty="0" err="1" smtClean="0"/>
              <a:t>principle</a:t>
            </a:r>
            <a:r>
              <a:rPr lang="fr-FR" dirty="0" smtClean="0"/>
              <a:t>: the </a:t>
            </a:r>
            <a:r>
              <a:rPr lang="fr-FR" dirty="0" err="1" smtClean="0"/>
              <a:t>integral</a:t>
            </a:r>
            <a:r>
              <a:rPr lang="fr-FR" dirty="0" smtClean="0"/>
              <a:t> over </a:t>
            </a:r>
            <a:r>
              <a:rPr lang="fr-FR" dirty="0" err="1" smtClean="0"/>
              <a:t>t</a:t>
            </a:r>
            <a:r>
              <a:rPr lang="fr-FR" dirty="0" smtClean="0"/>
              <a:t> of the </a:t>
            </a:r>
            <a:r>
              <a:rPr lang="fr-FR" dirty="0" err="1" smtClean="0"/>
              <a:t>Lagrangian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extremized</a:t>
            </a:r>
            <a:r>
              <a:rPr lang="fr-FR" dirty="0" smtClean="0"/>
              <a:t> by the </a:t>
            </a:r>
            <a:r>
              <a:rPr lang="fr-FR" dirty="0" err="1" smtClean="0"/>
              <a:t>actual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r>
              <a:rPr lang="fr-FR" dirty="0" smtClean="0"/>
              <a:t> q(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971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5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104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r>
              <a:rPr lang="fr-FR" dirty="0" smtClean="0"/>
              <a:t>?</a:t>
            </a:r>
          </a:p>
          <a:p>
            <a:r>
              <a:rPr lang="fr-FR" dirty="0" err="1" smtClean="0"/>
              <a:t>Particle</a:t>
            </a:r>
            <a:r>
              <a:rPr lang="fr-FR" dirty="0" smtClean="0"/>
              <a:t> are not </a:t>
            </a:r>
            <a:r>
              <a:rPr lang="fr-FR" dirty="0" err="1" smtClean="0"/>
              <a:t>localized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quantum </a:t>
            </a:r>
            <a:r>
              <a:rPr lang="fr-FR" dirty="0" err="1" smtClean="0"/>
              <a:t>mechanics</a:t>
            </a:r>
            <a:endParaRPr lang="fr-FR" dirty="0" smtClean="0"/>
          </a:p>
          <a:p>
            <a:r>
              <a:rPr lang="fr-FR" dirty="0" err="1" smtClean="0"/>
              <a:t>Exciotation</a:t>
            </a:r>
            <a:r>
              <a:rPr lang="fr-FR" dirty="0" smtClean="0"/>
              <a:t>/</a:t>
            </a:r>
            <a:r>
              <a:rPr lang="fr-FR" dirty="0" err="1" smtClean="0"/>
              <a:t>desexcitation</a:t>
            </a:r>
            <a:r>
              <a:rPr lang="fr-FR" dirty="0" smtClean="0"/>
              <a:t> -&gt;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create</a:t>
            </a:r>
            <a:r>
              <a:rPr lang="fr-FR" dirty="0" smtClean="0"/>
              <a:t> /</a:t>
            </a:r>
            <a:r>
              <a:rPr lang="fr-FR" dirty="0" err="1" smtClean="0"/>
              <a:t>annihilate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special</a:t>
            </a:r>
            <a:r>
              <a:rPr lang="fr-FR" dirty="0" smtClean="0"/>
              <a:t> </a:t>
            </a:r>
            <a:r>
              <a:rPr lang="fr-FR" dirty="0" err="1" smtClean="0"/>
              <a:t>relativity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34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Second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quantization</a:t>
            </a:r>
            <a:endParaRPr lang="fr-FR" baseline="0" dirty="0" smtClean="0"/>
          </a:p>
          <a:p>
            <a:r>
              <a:rPr lang="fr-FR" baseline="0" dirty="0" smtClean="0"/>
              <a:t>VOIR ICI SI JE SUIS EN AVANCE, J’AI 1H45 EN TOUT DONC JE DOIS ETRE ICI A 3/4H ENVIRON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663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- = </a:t>
            </a:r>
            <a:r>
              <a:rPr lang="fr-FR" dirty="0" err="1" smtClean="0"/>
              <a:t>hermitian</a:t>
            </a:r>
            <a:r>
              <a:rPr lang="fr-FR" dirty="0" smtClean="0"/>
              <a:t> </a:t>
            </a:r>
            <a:r>
              <a:rPr lang="fr-FR" dirty="0" err="1" smtClean="0"/>
              <a:t>conjugate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018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Prove</a:t>
            </a:r>
            <a:r>
              <a:rPr lang="fr-FR" dirty="0" smtClean="0"/>
              <a:t> the </a:t>
            </a:r>
            <a:r>
              <a:rPr lang="fr-FR" dirty="0" err="1" smtClean="0"/>
              <a:t>intermediate</a:t>
            </a:r>
            <a:r>
              <a:rPr lang="fr-FR" dirty="0" smtClean="0"/>
              <a:t> </a:t>
            </a:r>
            <a:r>
              <a:rPr lang="fr-FR" dirty="0" err="1" smtClean="0"/>
              <a:t>steps</a:t>
            </a:r>
            <a:endParaRPr lang="fr-FR" dirty="0" smtClean="0"/>
          </a:p>
          <a:p>
            <a:r>
              <a:rPr lang="fr-FR" dirty="0" err="1" smtClean="0"/>
              <a:t>Demonstrate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a mass 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 smtClean="0"/>
              <a:t>brake</a:t>
            </a:r>
            <a:r>
              <a:rPr lang="fr-FR" dirty="0" smtClean="0"/>
              <a:t> gauge invariance</a:t>
            </a:r>
          </a:p>
          <a:p>
            <a:r>
              <a:rPr lang="fr-FR" dirty="0" err="1" smtClean="0"/>
              <a:t>mAA</a:t>
            </a:r>
            <a:r>
              <a:rPr lang="fr-FR" baseline="0" dirty="0" smtClean="0"/>
              <a:t> -&gt; m(A-dm)(A-</a:t>
            </a:r>
            <a:r>
              <a:rPr lang="fr-FR" baseline="0" dirty="0" err="1" smtClean="0"/>
              <a:t>dmX</a:t>
            </a:r>
            <a:r>
              <a:rPr lang="fr-FR" baseline="0" dirty="0" smtClean="0"/>
              <a:t>) = </a:t>
            </a:r>
            <a:r>
              <a:rPr lang="fr-FR" baseline="0" dirty="0" err="1" smtClean="0"/>
              <a:t>mAA</a:t>
            </a:r>
            <a:r>
              <a:rPr lang="fr-FR" baseline="0" dirty="0" smtClean="0"/>
              <a:t> –</a:t>
            </a:r>
            <a:r>
              <a:rPr lang="fr-FR" baseline="0" dirty="0" err="1" smtClean="0"/>
              <a:t>mAdmX</a:t>
            </a:r>
            <a:r>
              <a:rPr lang="fr-FR" baseline="0" dirty="0" smtClean="0"/>
              <a:t> –</a:t>
            </a:r>
            <a:r>
              <a:rPr lang="fr-FR" baseline="0" dirty="0" err="1" smtClean="0"/>
              <a:t>mdmA</a:t>
            </a:r>
            <a:endParaRPr lang="fr-FR" baseline="0" dirty="0" smtClean="0"/>
          </a:p>
          <a:p>
            <a:r>
              <a:rPr lang="fr-FR" baseline="0" dirty="0" err="1" smtClean="0"/>
              <a:t>Why</a:t>
            </a:r>
            <a:r>
              <a:rPr lang="fr-FR" baseline="0" dirty="0" smtClean="0"/>
              <a:t> a mass </a:t>
            </a:r>
            <a:r>
              <a:rPr lang="fr-FR" baseline="0" dirty="0" err="1" smtClean="0"/>
              <a:t>term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~</a:t>
            </a:r>
            <a:r>
              <a:rPr lang="fr-FR" baseline="0" dirty="0" err="1" smtClean="0"/>
              <a:t>mAA</a:t>
            </a:r>
            <a:r>
              <a:rPr lang="fr-FR" baseline="0" dirty="0" smtClean="0"/>
              <a:t>? </a:t>
            </a:r>
          </a:p>
          <a:p>
            <a:r>
              <a:rPr lang="fr-FR" baseline="0" dirty="0" err="1" smtClean="0"/>
              <a:t>Scalar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combinations</a:t>
            </a:r>
            <a:r>
              <a:rPr lang="fr-FR" baseline="0" dirty="0" smtClean="0"/>
              <a:t>: AA, </a:t>
            </a:r>
            <a:r>
              <a:rPr lang="fr-FR" baseline="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baseline="0" dirty="0" err="1" smtClean="0"/>
              <a:t>AdA</a:t>
            </a:r>
            <a:r>
              <a:rPr lang="fr-FR" baseline="0" dirty="0" smtClean="0"/>
              <a:t>, or </a:t>
            </a:r>
            <a:r>
              <a:rPr lang="fr-FR" baseline="0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fr-FR" baseline="0" dirty="0" err="1" smtClean="0"/>
              <a:t>dA</a:t>
            </a:r>
            <a:r>
              <a:rPr lang="fr-FR" baseline="0" dirty="0" smtClean="0"/>
              <a:t>, not </a:t>
            </a:r>
            <a:r>
              <a:rPr lang="fr-FR" baseline="0" dirty="0" err="1" smtClean="0"/>
              <a:t>much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choice</a:t>
            </a:r>
            <a:endParaRPr lang="fr-FR" baseline="0" dirty="0" smtClean="0"/>
          </a:p>
          <a:p>
            <a:r>
              <a:rPr lang="fr-FR" baseline="0" dirty="0" err="1" smtClean="0"/>
              <a:t>Then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derivative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correspond to </a:t>
            </a:r>
            <a:r>
              <a:rPr lang="fr-FR" baseline="0" dirty="0" err="1" smtClean="0"/>
              <a:t>momentum</a:t>
            </a:r>
            <a:r>
              <a:rPr lang="fr-FR" baseline="0" dirty="0" smtClean="0"/>
              <a:t> (d/</a:t>
            </a:r>
            <a:r>
              <a:rPr lang="fr-FR" baseline="0" dirty="0" err="1" smtClean="0"/>
              <a:t>dt</a:t>
            </a:r>
            <a:r>
              <a:rPr lang="fr-FR" baseline="0" dirty="0" smtClean="0"/>
              <a:t>(q))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cannot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14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Iliopoulos’s</a:t>
            </a:r>
            <a:r>
              <a:rPr lang="fr-FR" dirty="0" smtClean="0"/>
              <a:t> </a:t>
            </a:r>
            <a:r>
              <a:rPr lang="fr-FR" dirty="0" err="1" smtClean="0"/>
              <a:t>poorman’s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 on the </a:t>
            </a:r>
            <a:r>
              <a:rPr lang="fr-FR" dirty="0" err="1" smtClean="0"/>
              <a:t>lattice</a:t>
            </a:r>
            <a:endParaRPr lang="fr-FR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field</a:t>
            </a:r>
            <a:r>
              <a:rPr lang="fr-FR" dirty="0" smtClean="0"/>
              <a:t> corrects for the change of phase in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-time point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holds</a:t>
            </a:r>
            <a:r>
              <a:rPr lang="fr-FR" dirty="0" smtClean="0"/>
              <a:t> for fermions masses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4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None/>
            </a:pPr>
            <a:r>
              <a:rPr lang="en-GB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At the end of this lecture I hope you will understand all this better, why it took decades to find it and also why it is so important</a:t>
            </a: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7D350-4337-5C48-B178-E0331FD270E8}" type="slidenum">
              <a:rPr lang="en-GB" smtClean="0">
                <a:latin typeface="Times New Roman" pitchFamily="-102" charset="0"/>
              </a:rPr>
              <a:pPr/>
              <a:t>2</a:t>
            </a:fld>
            <a:endParaRPr lang="en-GB" smtClean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Iliopoulos’s</a:t>
            </a:r>
            <a:r>
              <a:rPr lang="fr-FR" dirty="0" smtClean="0"/>
              <a:t> </a:t>
            </a:r>
            <a:r>
              <a:rPr lang="fr-FR" dirty="0" err="1" smtClean="0"/>
              <a:t>poorman’s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 on the </a:t>
            </a:r>
            <a:r>
              <a:rPr lang="fr-FR" dirty="0" err="1" smtClean="0"/>
              <a:t>lattice</a:t>
            </a:r>
            <a:endParaRPr lang="fr-FR" dirty="0" smtClean="0"/>
          </a:p>
          <a:p>
            <a:r>
              <a:rPr lang="fr-FR" dirty="0" smtClean="0"/>
              <a:t>The </a:t>
            </a:r>
            <a:r>
              <a:rPr lang="fr-FR" dirty="0" err="1" smtClean="0"/>
              <a:t>field</a:t>
            </a:r>
            <a:r>
              <a:rPr lang="fr-FR" dirty="0" smtClean="0"/>
              <a:t> corrects for the change of phase in </a:t>
            </a:r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-time point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holds</a:t>
            </a:r>
            <a:r>
              <a:rPr lang="fr-FR" dirty="0" smtClean="0"/>
              <a:t> for fermions masses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698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non-0 </a:t>
            </a:r>
            <a:r>
              <a:rPr lang="fr-FR" dirty="0" err="1" smtClean="0"/>
              <a:t>energy</a:t>
            </a:r>
            <a:r>
              <a:rPr lang="fr-FR" dirty="0" smtClean="0"/>
              <a:t>? In </a:t>
            </a:r>
            <a:r>
              <a:rPr lang="fr-FR" dirty="0" err="1" smtClean="0"/>
              <a:t>this</a:t>
            </a:r>
            <a:r>
              <a:rPr lang="fr-FR" dirty="0" smtClean="0"/>
              <a:t> case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, if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remove</a:t>
            </a:r>
            <a:r>
              <a:rPr lang="fr-FR" dirty="0" smtClean="0"/>
              <a:t> the force</a:t>
            </a:r>
            <a:r>
              <a:rPr lang="fr-FR" baseline="0" dirty="0" smtClean="0"/>
              <a:t> the system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go back to the straight stick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121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v=</a:t>
            </a:r>
            <a:r>
              <a:rPr lang="fr-FR" dirty="0" err="1" smtClean="0"/>
              <a:t>vev</a:t>
            </a:r>
            <a:endParaRPr lang="fr-FR" dirty="0" smtClean="0"/>
          </a:p>
          <a:p>
            <a:r>
              <a:rPr lang="fr-FR" dirty="0" smtClean="0"/>
              <a:t>v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fixed</a:t>
            </a:r>
            <a:r>
              <a:rPr lang="fr-FR" dirty="0" smtClean="0"/>
              <a:t> by the Z</a:t>
            </a:r>
            <a:r>
              <a:rPr lang="fr-FR" baseline="0" dirty="0" smtClean="0"/>
              <a:t> and W masses v =246 </a:t>
            </a:r>
            <a:r>
              <a:rPr lang="fr-FR" baseline="0" dirty="0" err="1" smtClean="0"/>
              <a:t>GeV</a:t>
            </a:r>
            <a:endParaRPr lang="fr-FR" baseline="0" dirty="0" smtClean="0"/>
          </a:p>
          <a:p>
            <a:r>
              <a:rPr lang="fr-FR" dirty="0" err="1" smtClean="0"/>
              <a:t>Ony</a:t>
            </a:r>
            <a:r>
              <a:rPr lang="fr-FR" dirty="0" smtClean="0"/>
              <a:t> one </a:t>
            </a:r>
            <a:r>
              <a:rPr lang="fr-FR" dirty="0" err="1" smtClean="0"/>
              <a:t>parameter</a:t>
            </a:r>
            <a:r>
              <a:rPr lang="fr-FR" dirty="0" smtClean="0"/>
              <a:t> </a:t>
            </a:r>
            <a:r>
              <a:rPr lang="fr-FR" dirty="0" err="1" smtClean="0"/>
              <a:t>remains</a:t>
            </a:r>
            <a:r>
              <a:rPr lang="fr-FR" dirty="0" smtClean="0"/>
              <a:t>, lambda or the </a:t>
            </a:r>
            <a:r>
              <a:rPr lang="fr-FR" dirty="0" err="1" smtClean="0"/>
              <a:t>Higgs</a:t>
            </a:r>
            <a:r>
              <a:rPr lang="fr-FR" dirty="0" smtClean="0"/>
              <a:t> mass -</a:t>
            </a: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855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Don’t</a:t>
            </a:r>
            <a:r>
              <a:rPr lang="fr-FR" dirty="0" smtClean="0"/>
              <a:t> </a:t>
            </a:r>
            <a:r>
              <a:rPr lang="fr-FR" dirty="0" err="1" smtClean="0"/>
              <a:t>listen</a:t>
            </a:r>
            <a:r>
              <a:rPr lang="fr-FR" dirty="0" smtClean="0"/>
              <a:t> to </a:t>
            </a:r>
            <a:r>
              <a:rPr lang="fr-FR" dirty="0" err="1" smtClean="0"/>
              <a:t>theorists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explain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not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differently</a:t>
            </a:r>
            <a:r>
              <a:rPr lang="fr-FR" dirty="0" smtClean="0"/>
              <a:t>, </a:t>
            </a:r>
            <a:r>
              <a:rPr lang="fr-FR" dirty="0" err="1" smtClean="0"/>
              <a:t>before</a:t>
            </a:r>
            <a:r>
              <a:rPr lang="fr-FR" dirty="0" smtClean="0"/>
              <a:t> the </a:t>
            </a:r>
            <a:r>
              <a:rPr lang="fr-FR" dirty="0" err="1" smtClean="0"/>
              <a:t>Higgs</a:t>
            </a:r>
            <a:r>
              <a:rPr lang="fr-FR" dirty="0" smtClean="0"/>
              <a:t> </a:t>
            </a:r>
            <a:r>
              <a:rPr lang="fr-FR" dirty="0" err="1" smtClean="0"/>
              <a:t>discovery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tons of </a:t>
            </a:r>
            <a:r>
              <a:rPr lang="fr-FR" dirty="0" err="1" smtClean="0"/>
              <a:t>papers</a:t>
            </a:r>
            <a:r>
              <a:rPr lang="fr-FR" dirty="0" smtClean="0"/>
              <a:t> on alternative </a:t>
            </a:r>
            <a:r>
              <a:rPr lang="fr-FR" dirty="0" err="1" smtClean="0"/>
              <a:t>explanations</a:t>
            </a:r>
            <a:r>
              <a:rPr lang="fr-FR" dirty="0" smtClean="0"/>
              <a:t>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69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It </a:t>
            </a:r>
            <a:r>
              <a:rPr lang="fr-FR" dirty="0" err="1" smtClean="0"/>
              <a:t>is</a:t>
            </a:r>
            <a:r>
              <a:rPr lang="fr-FR" dirty="0" smtClean="0"/>
              <a:t> important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how nature </a:t>
            </a:r>
            <a:r>
              <a:rPr lang="fr-FR" dirty="0" err="1" smtClean="0"/>
              <a:t>is</a:t>
            </a:r>
            <a:endParaRPr lang="fr-FR" dirty="0" smtClean="0"/>
          </a:p>
          <a:p>
            <a:r>
              <a:rPr lang="fr-FR" dirty="0" err="1" smtClean="0"/>
              <a:t>Don’t</a:t>
            </a:r>
            <a:r>
              <a:rPr lang="fr-FR" dirty="0" smtClean="0"/>
              <a:t> </a:t>
            </a:r>
            <a:r>
              <a:rPr lang="fr-FR" dirty="0" err="1" smtClean="0"/>
              <a:t>listen</a:t>
            </a:r>
            <a:r>
              <a:rPr lang="fr-FR" dirty="0" smtClean="0"/>
              <a:t> to </a:t>
            </a:r>
            <a:r>
              <a:rPr lang="fr-FR" dirty="0" err="1" smtClean="0"/>
              <a:t>theorists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explain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not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differently</a:t>
            </a:r>
            <a:r>
              <a:rPr lang="fr-FR" dirty="0" smtClean="0"/>
              <a:t>, </a:t>
            </a:r>
            <a:r>
              <a:rPr lang="fr-FR" dirty="0" err="1" smtClean="0"/>
              <a:t>before</a:t>
            </a:r>
            <a:r>
              <a:rPr lang="fr-FR" dirty="0" smtClean="0"/>
              <a:t> the </a:t>
            </a:r>
            <a:r>
              <a:rPr lang="fr-FR" dirty="0" err="1" smtClean="0"/>
              <a:t>Higgs</a:t>
            </a:r>
            <a:r>
              <a:rPr lang="fr-FR" dirty="0" smtClean="0"/>
              <a:t> </a:t>
            </a:r>
            <a:r>
              <a:rPr lang="fr-FR" dirty="0" err="1" smtClean="0"/>
              <a:t>discovery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tons of </a:t>
            </a:r>
            <a:r>
              <a:rPr lang="fr-FR" dirty="0" err="1" smtClean="0"/>
              <a:t>papers</a:t>
            </a:r>
            <a:r>
              <a:rPr lang="fr-FR" dirty="0" smtClean="0"/>
              <a:t> on alternative </a:t>
            </a:r>
            <a:r>
              <a:rPr lang="fr-FR" dirty="0" err="1" smtClean="0"/>
              <a:t>explanations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000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Contradiction</a:t>
            </a:r>
          </a:p>
          <a:p>
            <a:endParaRPr lang="en-US" dirty="0" smtClean="0"/>
          </a:p>
          <a:p>
            <a:r>
              <a:rPr lang="en-US" dirty="0" smtClean="0"/>
              <a:t>QUESTIONS ON THIS PART?</a:t>
            </a:r>
          </a:p>
          <a:p>
            <a:r>
              <a:rPr lang="en-US" dirty="0" smtClean="0"/>
              <a:t>VOIR OU EN EST LE TIMING ICI,JE DOIS ETRE AUX ENVIRON D’UNE HEURE, SINON =&gt; PAUSE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42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W</a:t>
            </a:r>
            <a:r>
              <a:rPr lang="en-GB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hy</a:t>
            </a:r>
            <a:r>
              <a:rPr lang="en-GB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start by QCD?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QCD U</a:t>
            </a:r>
            <a:r>
              <a:rPr lang="en-GB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navoidable</a:t>
            </a:r>
            <a:r>
              <a:rPr lang="en-GB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at hadron colliders</a:t>
            </a:r>
          </a:p>
          <a:p>
            <a:pPr marL="171450" indent="-171450">
              <a:buFontTx/>
              <a:buChar char="-"/>
            </a:pPr>
            <a:r>
              <a:rPr lang="fr-FR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B</a:t>
            </a:r>
            <a:r>
              <a:rPr lang="en-GB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ecause</a:t>
            </a:r>
            <a:r>
              <a:rPr lang="en-GB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we use incoming protons (PDF) and</a:t>
            </a:r>
            <a:r>
              <a:rPr lang="en-GB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we </a:t>
            </a:r>
            <a:r>
              <a:rPr lang="en-GB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dectect</a:t>
            </a:r>
            <a:r>
              <a:rPr lang="en-GB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product of </a:t>
            </a:r>
            <a:r>
              <a:rPr lang="en-GB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hadronization</a:t>
            </a:r>
            <a:r>
              <a:rPr lang="en-GB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, fragmentation</a:t>
            </a:r>
            <a:endParaRPr lang="en-GB" dirty="0" smtClean="0">
              <a:latin typeface="Times New Roman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3DD12-0E7D-EF49-B746-5829184A0433}" type="slidenum">
              <a:rPr lang="en-GB" smtClean="0">
                <a:latin typeface="Times New Roman" pitchFamily="-102" charset="0"/>
              </a:rPr>
              <a:pPr/>
              <a:t>26</a:t>
            </a:fld>
            <a:endParaRPr lang="en-GB" smtClean="0">
              <a:latin typeface="Times New Roman" pitchFamily="-10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9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Direct vs indirect searches -&gt; we never discover something with indirect searches</a:t>
            </a:r>
          </a:p>
          <a:p>
            <a:r>
              <a:rPr lang="en-US" dirty="0" smtClean="0"/>
              <a:t>But assuming it exists one can put somehow strict bounds</a:t>
            </a:r>
          </a:p>
          <a:p>
            <a:r>
              <a:rPr lang="en-US" dirty="0" smtClean="0"/>
              <a:t>1-sigma uncertainty are</a:t>
            </a:r>
            <a:r>
              <a:rPr lang="en-US" baseline="0" dirty="0" smtClean="0"/>
              <a:t> tight here, but again reflect assumption that it exists, otherwise discovery needs 5sigma significance as we will see later on</a:t>
            </a:r>
            <a:endParaRPr lang="en-US" dirty="0" smtClean="0"/>
          </a:p>
          <a:p>
            <a:pPr marL="171450" indent="-171450">
              <a:buFont typeface="Symbol" charset="2"/>
              <a:buChar char="Þ"/>
            </a:pPr>
            <a:r>
              <a:rPr lang="en-US" dirty="0" smtClean="0"/>
              <a:t>Never say that from LEP results we knew already that the Higgs should have mass 87+38/-27</a:t>
            </a:r>
          </a:p>
          <a:p>
            <a:pPr marL="171450" indent="-171450">
              <a:buFont typeface="Symbol" charset="2"/>
              <a:buChar char="Þ"/>
            </a:pPr>
            <a:r>
              <a:rPr lang="en-US" dirty="0" smtClean="0"/>
              <a:t> And remind the many other theories at that time (strongly coupled, no fundamental Higgs, technicolor, ..)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084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qques</a:t>
            </a:r>
            <a:r>
              <a:rPr lang="en-US" dirty="0" smtClean="0"/>
              <a:t> details sur comment on le </a:t>
            </a:r>
            <a:r>
              <a:rPr lang="en-US" dirty="0" err="1" smtClean="0"/>
              <a:t>cherche</a:t>
            </a:r>
            <a:r>
              <a:rPr lang="en-US" baseline="0" dirty="0" smtClean="0"/>
              <a:t> au </a:t>
            </a:r>
            <a:r>
              <a:rPr lang="en-US" baseline="0" dirty="0" err="1" smtClean="0"/>
              <a:t>Tevatron</a:t>
            </a:r>
            <a:r>
              <a:rPr lang="en-US" baseline="0" dirty="0" smtClean="0"/>
              <a:t>: ZH, WH-&gt;bb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476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051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Physics at hadrons colliders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3DD12-0E7D-EF49-B746-5829184A0433}" type="slidenum">
              <a:rPr lang="en-GB" smtClean="0">
                <a:latin typeface="Times New Roman" pitchFamily="-102" charset="0"/>
              </a:rPr>
              <a:pPr/>
              <a:t>3</a:t>
            </a:fld>
            <a:endParaRPr lang="en-GB" smtClean="0">
              <a:latin typeface="Times New Roman" pitchFamily="-10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870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All </a:t>
            </a:r>
            <a:r>
              <a:rPr lang="fr-FR" dirty="0" err="1" smtClean="0"/>
              <a:t>this</a:t>
            </a:r>
            <a:r>
              <a:rPr lang="fr-FR" dirty="0" smtClean="0"/>
              <a:t> lead to </a:t>
            </a:r>
            <a:r>
              <a:rPr lang="fr-FR" dirty="0" err="1" smtClean="0"/>
              <a:t>complicated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</a:t>
            </a:r>
            <a:r>
              <a:rPr lang="fr-FR" dirty="0" err="1" smtClean="0"/>
              <a:t>vents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hadrons </a:t>
            </a:r>
            <a:r>
              <a:rPr lang="fr-FR" dirty="0" err="1" smtClean="0"/>
              <a:t>colliders</a:t>
            </a:r>
            <a:r>
              <a:rPr lang="fr-FR" dirty="0" smtClean="0"/>
              <a:t>,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,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tracks</a:t>
            </a:r>
            <a:r>
              <a:rPr lang="fr-FR" dirty="0" smtClean="0"/>
              <a:t>, jets in the </a:t>
            </a:r>
            <a:r>
              <a:rPr lang="fr-FR" dirty="0" err="1" smtClean="0"/>
              <a:t>caorimeters</a:t>
            </a:r>
            <a:endParaRPr lang="fr-FR" dirty="0" smtClean="0"/>
          </a:p>
          <a:p>
            <a:r>
              <a:rPr lang="fr-FR" dirty="0" smtClean="0"/>
              <a:t>In addition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previous</a:t>
            </a:r>
            <a:r>
              <a:rPr lang="fr-FR" baseline="0" dirty="0" smtClean="0"/>
              <a:t> cartoon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one pp interaction per </a:t>
            </a:r>
            <a:r>
              <a:rPr lang="fr-FR" baseline="0" dirty="0" err="1" smtClean="0"/>
              <a:t>bunch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crossing</a:t>
            </a:r>
            <a:r>
              <a:rPr lang="fr-FR" baseline="0" dirty="0" smtClean="0"/>
              <a:t> (all </a:t>
            </a:r>
            <a:r>
              <a:rPr lang="fr-FR" baseline="0" dirty="0" err="1" smtClean="0"/>
              <a:t>what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described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corresponded</a:t>
            </a:r>
            <a:r>
              <a:rPr lang="fr-FR" baseline="0" dirty="0" smtClean="0"/>
              <a:t> to a single pp collision)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84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106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Geneva</a:t>
            </a:r>
            <a:r>
              <a:rPr lang="en-US" baseline="0" dirty="0" smtClean="0"/>
              <a:t> lake at the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691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1999: start of shaft excavation, ~100m deep, 22m diameter. There is another shaft for services.</a:t>
            </a:r>
          </a:p>
          <a:p>
            <a:r>
              <a:rPr lang="en-US" dirty="0" smtClean="0"/>
              <a:t>Shaft = fosse,</a:t>
            </a:r>
            <a:r>
              <a:rPr lang="en-US" baseline="0" dirty="0" smtClean="0"/>
              <a:t> g</a:t>
            </a:r>
            <a:r>
              <a:rPr lang="en-US" dirty="0" smtClean="0"/>
              <a:t>rand </a:t>
            </a:r>
            <a:r>
              <a:rPr lang="en-US" dirty="0" err="1" smtClean="0"/>
              <a:t>puits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38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2005: CMS cavern at P5 finalized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227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CMS solenoid supra at 4K</a:t>
            </a:r>
          </a:p>
          <a:p>
            <a:r>
              <a:rPr lang="en-US" baseline="0" dirty="0" smtClean="0"/>
              <a:t>I SHOULD BE ABOUT TO STOP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150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CMS magnet assembly. The vacuum tank consists of inner and outer stainless-steel cylinders and houses the superconducting coil.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7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 divided in 5</a:t>
            </a:r>
            <a:r>
              <a:rPr lang="en-US" baseline="0" dirty="0" smtClean="0"/>
              <a:t> barrel pieces + 3 endcaps pieces at each end, each assembled on surface and lowered through the shaft.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519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see the endcap equipped with muon chambers at the rear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25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endParaRPr lang="fr-FR" dirty="0" smtClean="0"/>
          </a:p>
          <a:p>
            <a:r>
              <a:rPr lang="fr-FR" dirty="0" smtClean="0"/>
              <a:t>Fermions, quarks and leptons</a:t>
            </a:r>
          </a:p>
          <a:p>
            <a:r>
              <a:rPr lang="fr-FR" dirty="0" smtClean="0"/>
              <a:t>3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families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generation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don’t</a:t>
            </a:r>
            <a:r>
              <a:rPr lang="fr-FR" baseline="0" dirty="0" smtClean="0"/>
              <a:t> know </a:t>
            </a:r>
            <a:r>
              <a:rPr lang="fr-FR" baseline="0" dirty="0" err="1" smtClean="0"/>
              <a:t>why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91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solenoid about to be installed inside</a:t>
            </a:r>
            <a:r>
              <a:rPr lang="en-US" baseline="0" dirty="0" smtClean="0"/>
              <a:t> the cryostat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043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12 000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tonnes</a:t>
            </a:r>
            <a:r>
              <a:rPr lang="en-US" baseline="0" dirty="0" smtClean="0"/>
              <a:t>, 12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423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959A0-F04F-2F4F-BADA-BCE69AB3647C}" type="slidenum">
              <a:rPr lang="en-GB">
                <a:latin typeface="Times New Roman" pitchFamily="-102" charset="0"/>
              </a:rPr>
              <a:pPr/>
              <a:t>48</a:t>
            </a:fld>
            <a:endParaRPr lang="en-GB">
              <a:latin typeface="Times New Roman" pitchFamily="-102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Presenting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myself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,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decade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of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search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for the </a:t>
            </a:r>
            <a:r>
              <a:rPr lang="fr-FR" baseline="0" dirty="0" err="1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Higgs</a:t>
            </a:r>
            <a:r>
              <a:rPr lang="fr-FR" baseline="0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 boson</a:t>
            </a:r>
            <a:endParaRPr lang="fr-FR" dirty="0" smtClean="0">
              <a:latin typeface="Times New Roman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5768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None/>
            </a:pPr>
            <a:r>
              <a:rPr lang="en-GB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At the end of this lecture I hope you will understand all this better, why it took decades to find it and also why it is so important</a:t>
            </a:r>
          </a:p>
        </p:txBody>
      </p:sp>
      <p:sp>
        <p:nvSpPr>
          <p:cNvPr id="1946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7D350-4337-5C48-B178-E0331FD270E8}" type="slidenum">
              <a:rPr lang="en-GB" smtClean="0">
                <a:latin typeface="Times New Roman" pitchFamily="-102" charset="0"/>
              </a:rPr>
              <a:pPr/>
              <a:t>49</a:t>
            </a:fld>
            <a:endParaRPr lang="en-GB" smtClean="0">
              <a:latin typeface="Times New Roman" pitchFamily="-10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2385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12 000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tonnes</a:t>
            </a:r>
            <a:r>
              <a:rPr lang="en-US" baseline="0" dirty="0" smtClean="0"/>
              <a:t>, 12 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375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were lucky enough that </a:t>
            </a:r>
            <a:r>
              <a:rPr lang="en-US" dirty="0" err="1" smtClean="0"/>
              <a:t>mH</a:t>
            </a:r>
            <a:r>
              <a:rPr lang="en-US" dirty="0" smtClean="0"/>
              <a:t> not &lt;~120 GeV has it would have then be first found in gg</a:t>
            </a:r>
          </a:p>
          <a:p>
            <a:r>
              <a:rPr lang="en-US" dirty="0" smtClean="0"/>
              <a:t>It took much less than initially anticipated to discover the Higgs boson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Higher x section (NLO corrections)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Low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 effort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Background and efficiencies from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3977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production mechanisms (there are others)</a:t>
            </a:r>
          </a:p>
          <a:p>
            <a:r>
              <a:rPr lang="en-US" dirty="0" smtClean="0"/>
              <a:t>Final version in 2012m we did not have these calculations before.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1205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decay channels accessible for</a:t>
            </a:r>
            <a:r>
              <a:rPr lang="en-US" baseline="0" dirty="0" smtClean="0"/>
              <a:t> a </a:t>
            </a:r>
            <a:r>
              <a:rPr lang="en-US" dirty="0" smtClean="0"/>
              <a:t>Higgs at a mass of 125 GeV</a:t>
            </a:r>
          </a:p>
          <a:p>
            <a:r>
              <a:rPr lang="en-US" dirty="0" smtClean="0"/>
              <a:t>Could have been very different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6450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b="1" dirty="0" smtClean="0"/>
              <a:t>Signal </a:t>
            </a:r>
            <a:r>
              <a:rPr lang="fr-FR" b="1" dirty="0" err="1" smtClean="0"/>
              <a:t>doesn’t</a:t>
            </a:r>
            <a:r>
              <a:rPr lang="fr-FR" b="1" dirty="0" smtClean="0"/>
              <a:t> come </a:t>
            </a:r>
            <a:r>
              <a:rPr lang="fr-FR" b="1" dirty="0" err="1" smtClean="0"/>
              <a:t>alone</a:t>
            </a:r>
            <a:r>
              <a:rPr lang="fr-FR" b="1" dirty="0" smtClean="0"/>
              <a:t> at LHC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All rates are </a:t>
            </a:r>
            <a:r>
              <a:rPr lang="fr-FR" dirty="0" err="1" smtClean="0"/>
              <a:t>increasing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(</a:t>
            </a:r>
            <a:r>
              <a:rPr lang="fr-FR" dirty="0" err="1" smtClean="0"/>
              <a:t>except</a:t>
            </a:r>
            <a:r>
              <a:rPr lang="fr-FR" dirty="0" smtClean="0"/>
              <a:t> jets but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cut</a:t>
            </a:r>
            <a:r>
              <a:rPr lang="fr-FR" dirty="0" smtClean="0"/>
              <a:t> in fraction of </a:t>
            </a:r>
            <a:r>
              <a:rPr lang="fr-FR" dirty="0" err="1" smtClean="0"/>
              <a:t>Ec.m</a:t>
            </a:r>
            <a:r>
              <a:rPr lang="fr-FR" dirty="0" smtClean="0"/>
              <a:t>.)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Total ~10^9 interactions/sec &lt;-&gt; ~100mb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 </a:t>
            </a:r>
            <a:r>
              <a:rPr lang="fr-FR" dirty="0" err="1" smtClean="0"/>
              <a:t>then</a:t>
            </a:r>
            <a:r>
              <a:rPr lang="fr-FR" dirty="0" smtClean="0"/>
              <a:t> b quark production (B </a:t>
            </a:r>
            <a:r>
              <a:rPr lang="fr-FR" dirty="0" err="1" smtClean="0"/>
              <a:t>factory</a:t>
            </a:r>
            <a:r>
              <a:rPr lang="fr-FR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fr-FR" dirty="0" err="1" smtClean="0"/>
              <a:t>then</a:t>
            </a:r>
            <a:r>
              <a:rPr lang="fr-FR" dirty="0" smtClean="0"/>
              <a:t> W-&gt;</a:t>
            </a:r>
            <a:r>
              <a:rPr lang="fr-FR" dirty="0" err="1" smtClean="0"/>
              <a:t>lnu</a:t>
            </a:r>
            <a:r>
              <a:rPr lang="fr-FR" baseline="0" dirty="0" smtClean="0"/>
              <a:t> and Z-&gt;</a:t>
            </a:r>
            <a:r>
              <a:rPr lang="fr-FR" baseline="0" dirty="0" err="1" smtClean="0"/>
              <a:t>ll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ttbar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dibosons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Higgs</a:t>
            </a:r>
            <a:r>
              <a:rPr lang="fr-FR" baseline="0" dirty="0" smtClean="0"/>
              <a:t> in gluon fusion and </a:t>
            </a:r>
            <a:r>
              <a:rPr lang="fr-FR" baseline="0" dirty="0" err="1" smtClean="0"/>
              <a:t>Higgs</a:t>
            </a:r>
            <a:r>
              <a:rPr lang="fr-FR" baseline="0" dirty="0" smtClean="0"/>
              <a:t> in VBF</a:t>
            </a:r>
            <a:endParaRPr lang="fr-FR" dirty="0" smtClean="0"/>
          </a:p>
          <a:p>
            <a:r>
              <a:rPr lang="fr-FR" dirty="0" smtClean="0"/>
              <a:t>-</a:t>
            </a:r>
            <a:r>
              <a:rPr lang="fr-FR" baseline="0" dirty="0" smtClean="0"/>
              <a:t>   You notice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Higgs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copiously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produced</a:t>
            </a:r>
            <a:r>
              <a:rPr lang="fr-FR" baseline="0" dirty="0" smtClean="0"/>
              <a:t>, ~0.1/s, but the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identify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processes</a:t>
            </a:r>
            <a:r>
              <a:rPr lang="fr-FR" baseline="0" dirty="0" smtClean="0"/>
              <a:t> =&gt;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look for rare </a:t>
            </a:r>
            <a:r>
              <a:rPr lang="fr-FR" baseline="0" dirty="0" err="1" smtClean="0"/>
              <a:t>decays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less</a:t>
            </a:r>
            <a:r>
              <a:rPr lang="fr-FR" baseline="0" dirty="0" smtClean="0"/>
              <a:t> background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974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Mass</a:t>
            </a:r>
            <a:r>
              <a:rPr lang="en-GB" baseline="0" dirty="0" smtClean="0"/>
              <a:t> region was defined a priori before looking at the data</a:t>
            </a:r>
          </a:p>
          <a:p>
            <a:r>
              <a:rPr lang="en-GB" baseline="0" dirty="0" smtClean="0"/>
              <a:t>Most important: background is extracted from data, almost no use of MC in this analysis =&gt; very robust</a:t>
            </a:r>
          </a:p>
          <a:p>
            <a:r>
              <a:rPr lang="en-GB" baseline="0" dirty="0" smtClean="0"/>
              <a:t>Preapproval means strategy fully defined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6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caveat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452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Mass</a:t>
            </a:r>
            <a:r>
              <a:rPr lang="en-GB" baseline="0" dirty="0" smtClean="0"/>
              <a:t> region was defined a priori before looking at the data</a:t>
            </a:r>
          </a:p>
          <a:p>
            <a:r>
              <a:rPr lang="en-GB" baseline="0" dirty="0" smtClean="0"/>
              <a:t>Most important: background is extracted from data, almost no use of MC in this analysis =&gt; very robust</a:t>
            </a:r>
          </a:p>
          <a:p>
            <a:r>
              <a:rPr lang="en-GB" baseline="0" dirty="0" smtClean="0"/>
              <a:t>Preapproval means strategy fully defined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m1 and m2 for this event</a:t>
            </a:r>
          </a:p>
          <a:p>
            <a:r>
              <a:rPr lang="en-US" dirty="0" smtClean="0"/>
              <a:t>We collect event and then the analysis is statistical, we don</a:t>
            </a:r>
            <a:r>
              <a:rPr lang="uk-UA" dirty="0" smtClean="0"/>
              <a:t>’</a:t>
            </a:r>
            <a:r>
              <a:rPr lang="en-US" dirty="0" smtClean="0"/>
              <a:t>t claim discovery with 1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5209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 with</a:t>
            </a:r>
            <a:r>
              <a:rPr lang="en-US" baseline="0" dirty="0" smtClean="0"/>
              <a:t> 7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beams in 2010-2011</a:t>
            </a:r>
          </a:p>
          <a:p>
            <a:r>
              <a:rPr lang="en-US" baseline="0" dirty="0" smtClean="0"/>
              <a:t>Then 8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in 2012</a:t>
            </a:r>
          </a:p>
          <a:p>
            <a:r>
              <a:rPr lang="en-US" baseline="0" dirty="0" smtClean="0"/>
              <a:t>Discovery in July 2012 with 5.1fb at 7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and 5.3fb at 8 </a:t>
            </a:r>
            <a:r>
              <a:rPr lang="en-US" baseline="0" dirty="0" err="1" smtClean="0"/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6908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Dec.1</a:t>
            </a:r>
          </a:p>
          <a:p>
            <a:r>
              <a:rPr lang="en-US" dirty="0" smtClean="0"/>
              <a:t>Can anything shift the peak in the 4l case?</a:t>
            </a:r>
          </a:p>
          <a:p>
            <a:r>
              <a:rPr lang="en-US" dirty="0" err="1" smtClean="0"/>
              <a:t>Miscalibration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FSR?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57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LHC </a:t>
            </a:r>
            <a:r>
              <a:rPr lang="fr-FR" dirty="0" err="1" smtClean="0"/>
              <a:t>restarted</a:t>
            </a:r>
            <a:r>
              <a:rPr lang="fr-FR" dirty="0" smtClean="0"/>
              <a:t> on </a:t>
            </a:r>
            <a:r>
              <a:rPr lang="fr-FR" dirty="0" err="1" smtClean="0"/>
              <a:t>april</a:t>
            </a:r>
            <a:r>
              <a:rPr lang="fr-FR" dirty="0" smtClean="0"/>
              <a:t> 2012 </a:t>
            </a:r>
            <a:r>
              <a:rPr lang="fr-FR" dirty="0" err="1" smtClean="0"/>
              <a:t>after</a:t>
            </a:r>
            <a:r>
              <a:rPr lang="fr-FR" dirty="0" smtClean="0"/>
              <a:t> the </a:t>
            </a:r>
            <a:r>
              <a:rPr lang="fr-FR" dirty="0" err="1" smtClean="0"/>
              <a:t>usual</a:t>
            </a:r>
            <a:r>
              <a:rPr lang="fr-FR" dirty="0" smtClean="0"/>
              <a:t> EOY </a:t>
            </a:r>
            <a:r>
              <a:rPr lang="fr-FR" dirty="0" err="1" smtClean="0"/>
              <a:t>shutdown</a:t>
            </a:r>
            <a:endParaRPr lang="fr-FR" dirty="0" smtClean="0"/>
          </a:p>
          <a:p>
            <a:r>
              <a:rPr lang="fr-FR" dirty="0" smtClean="0"/>
              <a:t>~3months of </a:t>
            </a:r>
            <a:r>
              <a:rPr lang="fr-FR" dirty="0" err="1" smtClean="0"/>
              <a:t>datataking</a:t>
            </a:r>
            <a:r>
              <a:rPr lang="fr-FR" dirty="0" smtClean="0"/>
              <a:t> (</a:t>
            </a:r>
            <a:r>
              <a:rPr lang="fr-FR" dirty="0" err="1" smtClean="0"/>
              <a:t>april-june</a:t>
            </a:r>
            <a:r>
              <a:rPr lang="fr-FR" dirty="0" smtClean="0"/>
              <a:t>) -&gt; </a:t>
            </a:r>
            <a:r>
              <a:rPr lang="fr-FR" dirty="0" err="1" smtClean="0"/>
              <a:t>discovery</a:t>
            </a:r>
            <a:r>
              <a:rPr lang="fr-FR" dirty="0" smtClean="0"/>
              <a:t> </a:t>
            </a:r>
            <a:r>
              <a:rPr lang="fr-FR" dirty="0" err="1" smtClean="0"/>
              <a:t>announcement</a:t>
            </a:r>
            <a:r>
              <a:rPr lang="fr-FR" dirty="0" smtClean="0"/>
              <a:t> at CERN</a:t>
            </a:r>
          </a:p>
          <a:p>
            <a:r>
              <a:rPr lang="fr-FR" dirty="0" smtClean="0"/>
              <a:t>You </a:t>
            </a:r>
            <a:r>
              <a:rPr lang="fr-FR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familiar</a:t>
            </a:r>
            <a:r>
              <a:rPr lang="fr-FR" baseline="0" dirty="0" smtClean="0"/>
              <a:t> face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adding</a:t>
            </a:r>
            <a:r>
              <a:rPr lang="fr-FR" dirty="0" smtClean="0"/>
              <a:t> ~2 </a:t>
            </a:r>
            <a:r>
              <a:rPr lang="fr-FR" dirty="0" err="1" smtClean="0"/>
              <a:t>months</a:t>
            </a:r>
            <a:r>
              <a:rPr lang="fr-FR" dirty="0" smtClean="0"/>
              <a:t> of running at 8 </a:t>
            </a:r>
            <a:r>
              <a:rPr lang="fr-FR" dirty="0" err="1" smtClean="0"/>
              <a:t>TeV</a:t>
            </a:r>
            <a:endParaRPr lang="fr-FR" dirty="0" smtClean="0"/>
          </a:p>
          <a:p>
            <a:r>
              <a:rPr lang="fr-FR" dirty="0" err="1" smtClean="0"/>
              <a:t>Let’s</a:t>
            </a:r>
            <a:r>
              <a:rPr lang="fr-FR" dirty="0" smtClean="0"/>
              <a:t> analyse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shown</a:t>
            </a:r>
            <a:r>
              <a:rPr lang="fr-FR" dirty="0" smtClean="0"/>
              <a:t> at </a:t>
            </a:r>
            <a:r>
              <a:rPr lang="fr-FR" dirty="0" err="1" smtClean="0"/>
              <a:t>this</a:t>
            </a:r>
            <a:r>
              <a:rPr lang="fr-FR" dirty="0" smtClean="0"/>
              <a:t> moment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9881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HZZ4l mass spectrum at discovery time</a:t>
            </a:r>
          </a:p>
          <a:p>
            <a:r>
              <a:rPr lang="en-US" dirty="0" smtClean="0"/>
              <a:t>KD in the inset,</a:t>
            </a:r>
            <a:r>
              <a:rPr lang="en-US" baseline="0" dirty="0" smtClean="0"/>
              <a:t> will talk on this later 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Data points are compared to a model of S+B</a:t>
            </a:r>
          </a:p>
          <a:p>
            <a:r>
              <a:rPr lang="en-US" baseline="0" dirty="0" smtClean="0"/>
              <a:t>Not an adjustment (no free parameters)</a:t>
            </a:r>
          </a:p>
          <a:p>
            <a:r>
              <a:rPr lang="en-US" baseline="0" dirty="0" smtClean="0"/>
              <a:t>Small excess at !25 GeV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323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KD = P(S)/(P(S)+P(B))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6212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84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P-value is actually a quantile, P(NB&gt;=N)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0987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44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Boson are geometrical objects, see later. But you can see that on the Feynman</a:t>
            </a:r>
            <a:r>
              <a:rPr lang="en-US" baseline="0" dirty="0" smtClean="0"/>
              <a:t> diagram below the gauge boson connects space time point.</a:t>
            </a:r>
          </a:p>
          <a:p>
            <a:r>
              <a:rPr lang="en-US" baseline="0" dirty="0" smtClean="0"/>
              <a:t>There is one mistake strictly speaking on the diagram below, find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4805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9409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790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226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431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Physics at hadrons colliders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3DD12-0E7D-EF49-B746-5829184A0433}" type="slidenum">
              <a:rPr lang="en-GB" smtClean="0">
                <a:latin typeface="Times New Roman" pitchFamily="-102" charset="0"/>
              </a:rPr>
              <a:pPr/>
              <a:t>73</a:t>
            </a:fld>
            <a:endParaRPr lang="en-GB" smtClean="0">
              <a:latin typeface="Times New Roman" pitchFamily="-10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909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Status </a:t>
            </a:r>
          </a:p>
          <a:p>
            <a:r>
              <a:rPr lang="en-US" dirty="0" smtClean="0"/>
              <a:t>Seen in ZZ, WW, gg, bb, </a:t>
            </a:r>
            <a:r>
              <a:rPr lang="en-US" dirty="0" err="1" smtClean="0"/>
              <a:t>tautau</a:t>
            </a:r>
            <a:r>
              <a:rPr lang="en-US" dirty="0" smtClean="0"/>
              <a:t>, not yet but close to in </a:t>
            </a:r>
            <a:r>
              <a:rPr lang="en-US" dirty="0" err="1" smtClean="0"/>
              <a:t>mumu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154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tension between ATLAS ZZ and ATLAS gg results: ZZ lower than gg</a:t>
            </a:r>
          </a:p>
          <a:p>
            <a:r>
              <a:rPr lang="en-US" dirty="0" smtClean="0"/>
              <a:t>For CMS it is the contrary ZZ higher than gg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00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date the best Higgs mass measurement, ongoing effort to include full run II dataset (2015-2018)</a:t>
            </a:r>
          </a:p>
          <a:p>
            <a:r>
              <a:rPr lang="en-US" dirty="0" smtClean="0"/>
              <a:t>CMS gg value now higher than ZZ -&gt; fluctuations</a:t>
            </a:r>
          </a:p>
          <a:p>
            <a:r>
              <a:rPr lang="en-US" dirty="0" smtClean="0"/>
              <a:t>CMS gg</a:t>
            </a:r>
            <a:r>
              <a:rPr lang="en-US" baseline="0" dirty="0" smtClean="0"/>
              <a:t> 2016 value in better agreement with ZZ value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408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Gamma(H)=4.15</a:t>
            </a:r>
            <a:r>
              <a:rPr lang="en-US" baseline="0" dirty="0" smtClean="0"/>
              <a:t> MeV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470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important plot!</a:t>
            </a:r>
          </a:p>
          <a:p>
            <a:r>
              <a:rPr lang="en-US" dirty="0" smtClean="0"/>
              <a:t>Non-universal</a:t>
            </a:r>
            <a:r>
              <a:rPr lang="en-US" baseline="0" dirty="0" smtClean="0"/>
              <a:t> coupling</a:t>
            </a:r>
          </a:p>
          <a:p>
            <a:r>
              <a:rPr lang="en-US" baseline="0" dirty="0" smtClean="0"/>
              <a:t>Agree with SM picture, however uncertainties still large (10-30%)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45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Gauge interaction model of QED is extended to other gauge interactions.</a:t>
            </a:r>
          </a:p>
          <a:p>
            <a:r>
              <a:rPr lang="en-US" dirty="0" smtClean="0"/>
              <a:t>No mention here of the Higgs which is a different interaction.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336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1208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95350" y="673100"/>
            <a:ext cx="5080000" cy="3517900"/>
          </a:xfrm>
          <a:ln/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>
                <a:latin typeface="Times New Roman" pitchFamily="-102" charset="0"/>
                <a:ea typeface="ＭＳ Ｐゴシック" pitchFamily="-102" charset="-128"/>
                <a:cs typeface="ＭＳ Ｐゴシック" pitchFamily="-102" charset="-128"/>
              </a:rPr>
              <a:t>Physics at hadrons colliders</a:t>
            </a:r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3DD12-0E7D-EF49-B746-5829184A0433}" type="slidenum">
              <a:rPr lang="en-GB" smtClean="0">
                <a:latin typeface="Times New Roman" pitchFamily="-102" charset="0"/>
              </a:rPr>
              <a:pPr/>
              <a:t>86</a:t>
            </a:fld>
            <a:endParaRPr lang="en-GB" smtClean="0">
              <a:latin typeface="Times New Roman" pitchFamily="-10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898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b="1" dirty="0" smtClean="0"/>
              <a:t>Enlever je pense ou mettre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ailleurts</a:t>
            </a:r>
            <a:r>
              <a:rPr lang="fr-FR" b="1" baseline="0" dirty="0" smtClean="0"/>
              <a:t>!</a:t>
            </a:r>
            <a:endParaRPr lang="fr-FR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2338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Yet another plot, the exclusion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5215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 with</a:t>
            </a:r>
            <a:r>
              <a:rPr lang="en-US" baseline="0" dirty="0" smtClean="0"/>
              <a:t> 7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beams in 2010-2011</a:t>
            </a:r>
          </a:p>
          <a:p>
            <a:r>
              <a:rPr lang="en-US" baseline="0" dirty="0" smtClean="0"/>
              <a:t>Then 8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in 2012</a:t>
            </a:r>
          </a:p>
          <a:p>
            <a:r>
              <a:rPr lang="en-US" baseline="0" dirty="0" smtClean="0"/>
              <a:t>Discovery in July 2012 with 5.1fb at 7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and 5.3fb at 8 </a:t>
            </a:r>
            <a:r>
              <a:rPr lang="en-US" baseline="0" dirty="0" err="1" smtClean="0"/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8103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November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1329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957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November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7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Spin</a:t>
            </a:r>
            <a:r>
              <a:rPr lang="fr-FR" baseline="0" dirty="0" smtClean="0"/>
              <a:t> 0</a:t>
            </a:r>
            <a:r>
              <a:rPr lang="fr-FR" dirty="0" smtClean="0"/>
              <a:t> or </a:t>
            </a:r>
            <a:r>
              <a:rPr lang="fr-FR" dirty="0" err="1" smtClean="0"/>
              <a:t>scalar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418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All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 are </a:t>
            </a:r>
            <a:r>
              <a:rPr lang="fr-FR" dirty="0" err="1" smtClean="0"/>
              <a:t>unstable</a:t>
            </a:r>
            <a:r>
              <a:rPr lang="fr-FR" dirty="0" smtClean="0"/>
              <a:t> (</a:t>
            </a:r>
            <a:r>
              <a:rPr lang="fr-FR" dirty="0" err="1" smtClean="0"/>
              <a:t>apart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electron</a:t>
            </a:r>
            <a:r>
              <a:rPr lang="fr-FR" dirty="0" smtClean="0"/>
              <a:t>, photon</a:t>
            </a:r>
            <a:r>
              <a:rPr lang="fr-FR" baseline="0" dirty="0" smtClean="0"/>
              <a:t> and the neutrinos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stable)</a:t>
            </a:r>
          </a:p>
          <a:p>
            <a:r>
              <a:rPr lang="fr-FR" baseline="0" dirty="0" smtClean="0"/>
              <a:t>Q: </a:t>
            </a:r>
            <a:r>
              <a:rPr lang="fr-FR" baseline="0" dirty="0" err="1" smtClean="0"/>
              <a:t>why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stable? A: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particle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mass to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decay</a:t>
            </a:r>
            <a:endParaRPr lang="fr-FR" baseline="0" dirty="0" smtClean="0"/>
          </a:p>
          <a:p>
            <a:r>
              <a:rPr lang="fr-FR" baseline="0" dirty="0" smtClean="0"/>
              <a:t>Photon as m=0 as far as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know, neutrinos have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mass and </a:t>
            </a:r>
            <a:r>
              <a:rPr lang="fr-FR" baseline="0" dirty="0" err="1" smtClean="0"/>
              <a:t>cannot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into</a:t>
            </a:r>
            <a:r>
              <a:rPr lang="fr-FR" baseline="0" dirty="0" smtClean="0"/>
              <a:t> photon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carry </a:t>
            </a:r>
            <a:r>
              <a:rPr lang="fr-FR" baseline="0" dirty="0" err="1" smtClean="0"/>
              <a:t>leptonic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number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conserved</a:t>
            </a:r>
            <a:endParaRPr lang="fr-FR" baseline="0" dirty="0" smtClean="0"/>
          </a:p>
          <a:p>
            <a:r>
              <a:rPr lang="fr-FR" baseline="0" dirty="0" smtClean="0"/>
              <a:t>Electron </a:t>
            </a:r>
            <a:r>
              <a:rPr lang="fr-FR" baseline="0" dirty="0" err="1" smtClean="0"/>
              <a:t>cannot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decay</a:t>
            </a:r>
            <a:r>
              <a:rPr lang="fr-FR" baseline="0" dirty="0" smtClean="0"/>
              <a:t> to neutrino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violate</a:t>
            </a:r>
            <a:r>
              <a:rPr lang="fr-FR" baseline="0" dirty="0" smtClean="0"/>
              <a:t> charge conservation (and </a:t>
            </a:r>
            <a:r>
              <a:rPr lang="fr-FR" baseline="0" dirty="0" err="1" smtClean="0"/>
              <a:t>eventualy</a:t>
            </a:r>
            <a:r>
              <a:rPr lang="fr-FR" baseline="0" dirty="0" smtClean="0"/>
              <a:t> lepton conservation)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E8ECDD-557E-E341-835F-C65D75E9C42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74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1" y="381000"/>
            <a:ext cx="83851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2743200"/>
            <a:ext cx="6861175" cy="1066800"/>
          </a:xfrm>
        </p:spPr>
        <p:txBody>
          <a:bodyPr/>
          <a:lstStyle>
            <a:lvl1pPr marL="0" indent="0" algn="ctr">
              <a:buFont typeface="Zapf Dingbats" charset="2"/>
              <a:buNone/>
              <a:defRPr/>
            </a:lvl1pPr>
          </a:lstStyle>
          <a:p>
            <a:r>
              <a:rPr lang="en-US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77077" y="381000"/>
            <a:ext cx="2105025" cy="5715000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62001" y="381000"/>
            <a:ext cx="6162675" cy="5715000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638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638" y="2906714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Times New Roman" pitchFamily="-103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1" y="1143000"/>
            <a:ext cx="41338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49" y="1143000"/>
            <a:ext cx="413385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3500" y="273051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512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512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512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61999" y="6324600"/>
            <a:ext cx="8001000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-103" charset="0"/>
              </a:defRPr>
            </a:lvl1pPr>
          </a:lstStyle>
          <a:p>
            <a:pPr>
              <a:defRPr/>
            </a:pPr>
            <a:r>
              <a:rPr lang="en-GB"/>
              <a:t>C. Charlot - HC2014, 01-03 oct. 2014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9067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modifier les styles du texte du masque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762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et </a:t>
            </a:r>
            <a:r>
              <a:rPr lang="en-GB" dirty="0" err="1"/>
              <a:t>modifiez</a:t>
            </a:r>
            <a:r>
              <a:rPr lang="en-GB" dirty="0"/>
              <a:t> le titre</a:t>
            </a:r>
          </a:p>
        </p:txBody>
      </p:sp>
      <p:sp>
        <p:nvSpPr>
          <p:cNvPr id="1043" name="Rectangle 19"/>
          <p:cNvSpPr>
            <a:spLocks noChangeArrowheads="1"/>
          </p:cNvSpPr>
          <p:nvPr userDrawn="1"/>
        </p:nvSpPr>
        <p:spPr bwMode="auto">
          <a:xfrm>
            <a:off x="9401944" y="6453336"/>
            <a:ext cx="50405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FFAC050B-F108-8B4A-8271-8AE09FDD7FB3}" type="slidenum">
              <a:rPr kumimoji="1" lang="en-US" sz="1200">
                <a:latin typeface="Arial" charset="0"/>
              </a:rPr>
              <a:pPr>
                <a:defRPr/>
              </a:pPr>
              <a:t>‹#›</a:t>
            </a:fld>
            <a:endParaRPr kumimoji="1" lang="en-US" sz="12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extile" pitchFamily="-9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0000"/>
        <a:buFont typeface="Wingdings" pitchFamily="-102" charset="2"/>
        <a:buChar char="q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Zapf Dingbats" pitchFamily="-102" charset="2"/>
        <a:buChar char=""/>
        <a:defRPr sz="28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Zapf Dingbats" pitchFamily="-102" charset="2"/>
        <a:buChar char=""/>
        <a:defRPr sz="1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7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6" Type="http://schemas.openxmlformats.org/officeDocument/2006/relationships/image" Target="../media/image40.jpg"/><Relationship Id="rId7" Type="http://schemas.openxmlformats.org/officeDocument/2006/relationships/image" Target="../media/image41.tiff"/><Relationship Id="rId8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tiff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4" Type="http://schemas.openxmlformats.org/officeDocument/2006/relationships/image" Target="../media/image76.tiff"/><Relationship Id="rId5" Type="http://schemas.openxmlformats.org/officeDocument/2006/relationships/image" Target="../media/image77.tiff"/><Relationship Id="rId6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9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0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3.tiff"/><Relationship Id="rId5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4" Type="http://schemas.openxmlformats.org/officeDocument/2006/relationships/image" Target="../media/image88.tiff"/><Relationship Id="rId5" Type="http://schemas.openxmlformats.org/officeDocument/2006/relationships/image" Target="../media/image89.tiff"/><Relationship Id="rId6" Type="http://schemas.openxmlformats.org/officeDocument/2006/relationships/image" Target="../media/image90.tiff"/><Relationship Id="rId7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7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8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9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03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4" Type="http://schemas.openxmlformats.org/officeDocument/2006/relationships/image" Target="../media/image10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4" Type="http://schemas.openxmlformats.org/officeDocument/2006/relationships/image" Target="../media/image1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tiff"/><Relationship Id="rId3" Type="http://schemas.openxmlformats.org/officeDocument/2006/relationships/image" Target="../media/image122.tif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5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4.xml"/><Relationship Id="rId5" Type="http://schemas.openxmlformats.org/officeDocument/2006/relationships/image" Target="../media/image1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tif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9.tif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0.tif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MS-4e-evt-876658967-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9906000" cy="5904656"/>
          </a:xfrm>
          <a:prstGeom prst="rect">
            <a:avLst/>
          </a:prstGeom>
        </p:spPr>
      </p:pic>
      <p:sp>
        <p:nvSpPr>
          <p:cNvPr id="16386" name="Rectangle 1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9923455" cy="1008112"/>
          </a:xfrm>
        </p:spPr>
        <p:txBody>
          <a:bodyPr/>
          <a:lstStyle/>
          <a:p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The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Higgs</a:t>
            </a: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boson: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from</a:t>
            </a: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concept to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discovery</a:t>
            </a:r>
            <a:endParaRPr lang="fr-FR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422525" y="4354513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sz="240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74713" y="4572000"/>
            <a:ext cx="815657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Zapf Dingbats" pitchFamily="-102" charset="2"/>
              <a:buNone/>
            </a:pPr>
            <a:endParaRPr lang="fr-FR" sz="1400"/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Zapf Dingbats" pitchFamily="-102" charset="2"/>
              <a:buNone/>
            </a:pPr>
            <a:endParaRPr lang="fr-FR" sz="2000"/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Zapf Dingbats" pitchFamily="-102" charset="2"/>
              <a:buNone/>
            </a:pPr>
            <a:endParaRPr lang="fr-FR" sz="2000"/>
          </a:p>
        </p:txBody>
      </p:sp>
      <p:sp>
        <p:nvSpPr>
          <p:cNvPr id="16390" name="Sous-titre 6"/>
          <p:cNvSpPr>
            <a:spLocks noGrp="1"/>
          </p:cNvSpPr>
          <p:nvPr>
            <p:ph type="subTitle" idx="1"/>
          </p:nvPr>
        </p:nvSpPr>
        <p:spPr>
          <a:xfrm>
            <a:off x="128464" y="6307832"/>
            <a:ext cx="4680520" cy="505544"/>
          </a:xfrm>
        </p:spPr>
        <p:txBody>
          <a:bodyPr/>
          <a:lstStyle/>
          <a:p>
            <a:pPr algn="l">
              <a:buFont typeface="Zapf Dingbats" pitchFamily="-102" charset="2"/>
              <a:buNone/>
            </a:pPr>
            <a:r>
              <a:rPr lang="fr-FR" sz="1600" dirty="0" smtClean="0">
                <a:solidFill>
                  <a:schemeClr val="bg1"/>
                </a:solidFill>
                <a:ea typeface="ＭＳ Ｐゴシック" pitchFamily="-102" charset="-128"/>
                <a:cs typeface="ＭＳ Ｐゴシック" pitchFamily="-102" charset="-128"/>
              </a:rPr>
              <a:t>C. Charlot, LLR-École polytechnique, CNRS&amp;IN2P3</a:t>
            </a:r>
          </a:p>
        </p:txBody>
      </p:sp>
      <p:sp>
        <p:nvSpPr>
          <p:cNvPr id="8" name="Sous-titre 6"/>
          <p:cNvSpPr txBox="1">
            <a:spLocks/>
          </p:cNvSpPr>
          <p:nvPr/>
        </p:nvSpPr>
        <p:spPr bwMode="auto">
          <a:xfrm>
            <a:off x="1066800" y="4953001"/>
            <a:ext cx="6861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SzPct val="80000"/>
              <a:buFont typeface="Zapf Dingbats" charset="2"/>
              <a:buNone/>
              <a:defRPr/>
            </a:pPr>
            <a:endParaRPr lang="fr-FR" sz="1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Sous-titre 6"/>
          <p:cNvSpPr txBox="1">
            <a:spLocks/>
          </p:cNvSpPr>
          <p:nvPr/>
        </p:nvSpPr>
        <p:spPr bwMode="auto">
          <a:xfrm>
            <a:off x="6609184" y="6309320"/>
            <a:ext cx="3024336" cy="50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Zapf Dingbat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r">
              <a:buFont typeface="Zapf Dingbats" pitchFamily="-102" charset="2"/>
              <a:buNone/>
            </a:pPr>
            <a:r>
              <a:rPr lang="fr-FR" sz="1600" dirty="0" err="1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Univ</a:t>
            </a:r>
            <a:r>
              <a:rPr lang="fr-FR" sz="1600" dirty="0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. Split, Split, </a:t>
            </a:r>
            <a:r>
              <a:rPr lang="fr-FR" sz="1600" dirty="0" err="1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January</a:t>
            </a:r>
            <a:r>
              <a:rPr lang="fr-FR" sz="1600" dirty="0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 2021</a:t>
            </a:r>
          </a:p>
          <a:p>
            <a:pPr>
              <a:buFont typeface="Zapf Dingbats" pitchFamily="-102" charset="2"/>
              <a:buNone/>
            </a:pPr>
            <a:endParaRPr lang="fr-FR" sz="1600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SM measurements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496616" y="6047656"/>
            <a:ext cx="7200800" cy="431411"/>
          </a:xfrm>
          <a:solidFill>
            <a:srgbClr val="FBFF9F"/>
          </a:solidFill>
          <a:ln w="19050"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GB" dirty="0" smtClean="0"/>
              <a:t>SM is not just a nice mathematical theory: it works extremely well !</a:t>
            </a:r>
            <a:endParaRPr lang="en-GB" dirty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908720"/>
            <a:ext cx="8142066" cy="49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856656" y="6221759"/>
            <a:ext cx="5904656" cy="447601"/>
          </a:xfrm>
          <a:solidFill>
            <a:srgbClr val="FBFF9F"/>
          </a:solidFill>
          <a:ln w="19050"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GB" dirty="0" smtClean="0"/>
              <a:t>This construction started back in the </a:t>
            </a:r>
            <a:r>
              <a:rPr lang="en-GB" dirty="0" err="1" smtClean="0"/>
              <a:t>XVIIIth</a:t>
            </a:r>
            <a:r>
              <a:rPr lang="en-GB" dirty="0" smtClean="0"/>
              <a:t> century!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Lagrangien</a:t>
            </a:r>
            <a:r>
              <a:rPr lang="en-US" dirty="0" smtClean="0"/>
              <a:t>, symmetries and EWSB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8" y="878114"/>
            <a:ext cx="8548712" cy="5283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9373" y="5610726"/>
            <a:ext cx="2028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German</a:t>
            </a:r>
            <a:r>
              <a:rPr lang="en-US" sz="1600" dirty="0" smtClean="0">
                <a:solidFill>
                  <a:schemeClr val="bg1"/>
                </a:solidFill>
              </a:rPr>
              <a:t> mathematician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4928" y="5034662"/>
            <a:ext cx="2847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Swiss </a:t>
            </a:r>
            <a:r>
              <a:rPr lang="en-US" sz="1400" dirty="0" smtClean="0">
                <a:solidFill>
                  <a:schemeClr val="bg1"/>
                </a:solidFill>
              </a:rPr>
              <a:t>mathematician</a:t>
            </a:r>
            <a:r>
              <a:rPr lang="en-US" sz="1600" dirty="0" smtClean="0">
                <a:solidFill>
                  <a:schemeClr val="bg1"/>
                </a:solidFill>
              </a:rPr>
              <a:t> and </a:t>
            </a:r>
            <a:r>
              <a:rPr lang="en-US" sz="1600" dirty="0" err="1" smtClean="0">
                <a:solidFill>
                  <a:schemeClr val="bg1"/>
                </a:solidFill>
              </a:rPr>
              <a:t>physcist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2430" y="5287279"/>
            <a:ext cx="245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French mathematician and </a:t>
            </a:r>
            <a:r>
              <a:rPr lang="en-US" sz="1400" dirty="0" err="1" smtClean="0">
                <a:solidFill>
                  <a:schemeClr val="bg1"/>
                </a:solidFill>
              </a:rPr>
              <a:t>astronom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17552" y="762000"/>
            <a:ext cx="2035448" cy="2503524"/>
            <a:chOff x="3184167" y="811448"/>
            <a:chExt cx="2035448" cy="25035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167" y="811448"/>
              <a:ext cx="2035448" cy="24759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96198" y="2791752"/>
              <a:ext cx="1931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Irish mathematician and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astronom</a:t>
              </a:r>
              <a:r>
                <a:rPr lang="en-US" sz="1400" dirty="0" smtClean="0">
                  <a:solidFill>
                    <a:schemeClr val="bg1"/>
                  </a:solidFill>
                </a:rPr>
                <a:t>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36208" y="2336814"/>
              <a:ext cx="1931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George Hamilton (1805-1865)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9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Lagrangian</a:t>
            </a:r>
            <a:r>
              <a:rPr lang="fr-FR" dirty="0" smtClean="0"/>
              <a:t> in </a:t>
            </a:r>
            <a:r>
              <a:rPr lang="fr-FR" dirty="0" err="1" smtClean="0"/>
              <a:t>classical</a:t>
            </a:r>
            <a:r>
              <a:rPr lang="fr-FR" dirty="0" smtClean="0"/>
              <a:t> </a:t>
            </a:r>
            <a:r>
              <a:rPr lang="fr-FR" dirty="0" err="1" smtClean="0"/>
              <a:t>mechanics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48544" y="1484784"/>
            <a:ext cx="8064896" cy="4033800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The equations of motion of a system can be derived from a scalar </a:t>
            </a:r>
            <a:r>
              <a:rPr lang="en-GB" b="1" dirty="0" err="1" smtClean="0"/>
              <a:t>Lagrangian</a:t>
            </a:r>
            <a:r>
              <a:rPr lang="en-GB" b="1" dirty="0" smtClean="0"/>
              <a:t> </a:t>
            </a:r>
            <a:r>
              <a:rPr lang="en-GB" dirty="0" smtClean="0"/>
              <a:t>function of </a:t>
            </a:r>
            <a:r>
              <a:rPr lang="en-GB" b="1" dirty="0" smtClean="0"/>
              <a:t>generalized coordinates </a:t>
            </a:r>
            <a:r>
              <a:rPr lang="en-GB" dirty="0" smtClean="0"/>
              <a:t>and </a:t>
            </a:r>
            <a:r>
              <a:rPr lang="en-GB" b="1" dirty="0" smtClean="0"/>
              <a:t>time derivatives </a:t>
            </a:r>
            <a:r>
              <a:rPr lang="en-GB" dirty="0" smtClean="0"/>
              <a:t>of the coordinates (velocities)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/>
          </a:p>
          <a:p>
            <a:pPr>
              <a:buFont typeface="Wingdings" pitchFamily="-84" charset="2"/>
              <a:buChar char="q"/>
              <a:defRPr/>
            </a:pPr>
            <a:endParaRPr lang="en-GB" dirty="0" smtClean="0"/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And from Euler-Lagrange equations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Char char="q"/>
              <a:defRPr/>
            </a:pPr>
            <a:endParaRPr lang="en-GB" dirty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(from Hamiltonian </a:t>
            </a:r>
            <a:r>
              <a:rPr lang="en-GB" dirty="0" err="1" smtClean="0">
                <a:ea typeface="ＭＳ Ｐゴシック" pitchFamily="-84" charset="-128"/>
                <a:cs typeface="ＭＳ Ｐゴシック" pitchFamily="-84" charset="-128"/>
              </a:rPr>
              <a:t>variational</a:t>
            </a: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principle)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564" y="2685456"/>
            <a:ext cx="2808312" cy="599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181" y="3862400"/>
            <a:ext cx="3281077" cy="8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Lagrangian</a:t>
            </a:r>
            <a:r>
              <a:rPr lang="fr-FR" dirty="0" smtClean="0"/>
              <a:t> in </a:t>
            </a:r>
            <a:r>
              <a:rPr lang="fr-FR" dirty="0" err="1" smtClean="0"/>
              <a:t>classical</a:t>
            </a:r>
            <a:r>
              <a:rPr lang="fr-FR" dirty="0" smtClean="0"/>
              <a:t> </a:t>
            </a:r>
            <a:r>
              <a:rPr lang="fr-FR" dirty="0" err="1" smtClean="0"/>
              <a:t>mechanics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848544" y="1196752"/>
            <a:ext cx="8064896" cy="4824536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For a particle in a conservative potential V, the </a:t>
            </a:r>
            <a:r>
              <a:rPr lang="en-GB" dirty="0" err="1" smtClean="0"/>
              <a:t>Lagragian</a:t>
            </a:r>
            <a:r>
              <a:rPr lang="en-GB" dirty="0" smtClean="0"/>
              <a:t> is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/>
          </a:p>
          <a:p>
            <a:pPr>
              <a:buFont typeface="Wingdings" pitchFamily="-84" charset="2"/>
              <a:buChar char="q"/>
              <a:defRPr/>
            </a:pPr>
            <a:endParaRPr lang="en-GB" dirty="0" smtClean="0"/>
          </a:p>
          <a:p>
            <a:pPr marL="0" indent="0">
              <a:buNone/>
              <a:defRPr/>
            </a:pPr>
            <a:r>
              <a:rPr lang="en-GB" dirty="0" smtClean="0"/>
              <a:t>So the derivatives are (here for x)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GB" dirty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nd Euler-Lagrange’s equations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GB" dirty="0">
                <a:ea typeface="ＭＳ Ｐゴシック" pitchFamily="-84" charset="-128"/>
                <a:cs typeface="ＭＳ Ｐゴシック" pitchFamily="-84" charset="-128"/>
              </a:rPr>
              <a:t>f</a:t>
            </a: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inally give us the usual second Newton’s law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950" y="1677411"/>
            <a:ext cx="5050197" cy="667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291" y="2857211"/>
            <a:ext cx="5767288" cy="669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998" y="5241449"/>
            <a:ext cx="7150100" cy="5842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55901" y="4038589"/>
            <a:ext cx="2664296" cy="727808"/>
            <a:chOff x="3555901" y="4038589"/>
            <a:chExt cx="2664296" cy="7278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5901" y="4038589"/>
              <a:ext cx="2664296" cy="7278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3742979" y="4038589"/>
              <a:ext cx="216024" cy="973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6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Symmetries</a:t>
            </a:r>
            <a:r>
              <a:rPr lang="fr-FR" dirty="0" smtClean="0"/>
              <a:t> and </a:t>
            </a:r>
            <a:r>
              <a:rPr lang="fr-FR" dirty="0" err="1" smtClean="0"/>
              <a:t>conserved</a:t>
            </a:r>
            <a:r>
              <a:rPr lang="fr-FR" dirty="0" smtClean="0"/>
              <a:t> </a:t>
            </a:r>
            <a:r>
              <a:rPr lang="fr-FR" dirty="0" err="1" smtClean="0"/>
              <a:t>quantities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88504" y="1196752"/>
            <a:ext cx="9037004" cy="4736216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err="1" smtClean="0"/>
              <a:t>Noether’s</a:t>
            </a:r>
            <a:r>
              <a:rPr lang="en-GB" dirty="0" smtClean="0"/>
              <a:t> theorem: “</a:t>
            </a:r>
            <a:r>
              <a:rPr lang="fr-FR" dirty="0" smtClean="0"/>
              <a:t>to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/>
              <a:t>infinitesimal</a:t>
            </a:r>
            <a:r>
              <a:rPr lang="fr-FR" dirty="0"/>
              <a:t> transformation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leaves</a:t>
            </a:r>
            <a:r>
              <a:rPr lang="fr-FR" dirty="0"/>
              <a:t> the </a:t>
            </a:r>
            <a:r>
              <a:rPr lang="fr-FR" dirty="0" err="1" smtClean="0"/>
              <a:t>Lagrangian</a:t>
            </a:r>
            <a:r>
              <a:rPr lang="fr-FR" dirty="0" smtClean="0"/>
              <a:t> </a:t>
            </a:r>
            <a:r>
              <a:rPr lang="fr-FR" dirty="0"/>
              <a:t>invariant corresponds a </a:t>
            </a:r>
            <a:r>
              <a:rPr lang="fr-FR" dirty="0" err="1" smtClean="0"/>
              <a:t>quantity</a:t>
            </a:r>
            <a:r>
              <a:rPr lang="fr-FR" dirty="0" smtClean="0"/>
              <a:t> 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conserved</a:t>
            </a:r>
            <a:r>
              <a:rPr lang="fr-FR" dirty="0" smtClean="0"/>
              <a:t> in time</a:t>
            </a:r>
            <a:r>
              <a:rPr lang="en-GB" dirty="0" smtClean="0"/>
              <a:t>“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Simple case: coordinates not explicitly appearing in the </a:t>
            </a:r>
            <a:r>
              <a:rPr lang="en-GB" dirty="0" err="1" smtClean="0"/>
              <a:t>Lagrangian</a:t>
            </a:r>
            <a:r>
              <a:rPr lang="en-GB" dirty="0" smtClean="0"/>
              <a:t> =&gt; invariant under a continuous transformation of the coordinates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Example: mass m orbiting in the gravitational field of a fixed mass M</a:t>
            </a:r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Since the </a:t>
            </a:r>
            <a:r>
              <a:rPr lang="en-GB" dirty="0" err="1" smtClean="0">
                <a:ea typeface="ＭＳ Ｐゴシック" pitchFamily="-84" charset="-128"/>
                <a:cs typeface="ＭＳ Ｐゴシック" pitchFamily="-84" charset="-128"/>
              </a:rPr>
              <a:t>Lagrangian</a:t>
            </a: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doesn’t depend explicitly on 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(symmetry with respect to space rotations), the Euler-Lagrange equations give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So that the angular momentum J is a constant of motion!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141" y="3188676"/>
            <a:ext cx="6153727" cy="6003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97702" y="4666842"/>
            <a:ext cx="4546600" cy="600364"/>
            <a:chOff x="2697702" y="4636824"/>
            <a:chExt cx="4546600" cy="66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7702" y="4636824"/>
              <a:ext cx="4546600" cy="660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656856" y="4636824"/>
              <a:ext cx="3096344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54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 quantum </a:t>
            </a:r>
            <a:r>
              <a:rPr lang="fr-FR" dirty="0" err="1" smtClean="0"/>
              <a:t>mechanics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88504" y="1052736"/>
            <a:ext cx="8892988" cy="5240271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Imagine space as a continuum of springs and balls connected with its neighbors by elastic bands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=&gt; Particles are excitation of the field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Quantum fields allows to account for both QM and SR</a:t>
            </a: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basic principles</a:t>
            </a: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64668" y="2044536"/>
            <a:ext cx="5481482" cy="3311690"/>
            <a:chOff x="938808" y="2060947"/>
            <a:chExt cx="8028384" cy="45605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808" y="2060947"/>
              <a:ext cx="8028384" cy="456056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1136576" y="6381328"/>
              <a:ext cx="936104" cy="2401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304928" y="6381328"/>
              <a:ext cx="2160240" cy="2401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00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</a:t>
            </a:r>
            <a:r>
              <a:rPr lang="fr-FR" dirty="0" smtClean="0"/>
              <a:t>n quantum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60512" y="908720"/>
            <a:ext cx="8712968" cy="5805263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Generalized coordinates are now fields (each spring becomes a field)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In a relativistic theory one must treat space and time on equal footing, so the derivatives in the classical equations are now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Instead of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Lagrangian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we have a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Lagrangian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density (we also call it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Lagrangian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to make things more confusing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  <a:sym typeface="Wingdings"/>
              </a:rPr>
              <a:t>)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  <a:sym typeface="Wingdings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  <a:sym typeface="Wingdings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  <a:sym typeface="Wingdings"/>
              </a:rPr>
              <a:t>The new Euler-Lagrange equation becomes</a:t>
            </a: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872" y="1436861"/>
            <a:ext cx="20574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822" y="2916083"/>
            <a:ext cx="46355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322" y="5625532"/>
            <a:ext cx="4000500" cy="800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52600" y="4452858"/>
            <a:ext cx="6794500" cy="558800"/>
            <a:chOff x="1352600" y="4452858"/>
            <a:chExt cx="6794500" cy="558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2600" y="4452858"/>
              <a:ext cx="6794500" cy="558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216696" y="4452858"/>
              <a:ext cx="4613126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3296816" y="5625532"/>
            <a:ext cx="2016224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56856" y="6379913"/>
            <a:ext cx="2016224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Gauge invariance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96816" y="5625532"/>
            <a:ext cx="2016224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32520" y="1521076"/>
            <a:ext cx="8640960" cy="4104456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Consider the Dirac </a:t>
            </a:r>
            <a:r>
              <a:rPr lang="en-US" dirty="0" err="1" smtClean="0"/>
              <a:t>Lagrangian</a:t>
            </a:r>
            <a:r>
              <a:rPr lang="en-US" dirty="0" smtClean="0"/>
              <a:t> for a spinor field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dirty="0" smtClean="0"/>
              <a:t> representing a spin-1/2 particle, for instance an electron 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It is invariant under a global gauge transformation like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Where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is constant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54" y="2275768"/>
            <a:ext cx="4076700" cy="59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454" y="3537299"/>
            <a:ext cx="3721100" cy="62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754" y="4750253"/>
            <a:ext cx="6540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Local gauge invariance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00472" y="864096"/>
            <a:ext cx="9577064" cy="5949280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If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dirty="0" smtClean="0"/>
              <a:t> depends on the position,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dirty="0" smtClean="0"/>
              <a:t>=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dirty="0" smtClean="0"/>
              <a:t>(x), we get extra terms in the </a:t>
            </a:r>
            <a:r>
              <a:rPr lang="en-US" dirty="0" err="1" smtClean="0"/>
              <a:t>Lagrangian</a:t>
            </a:r>
            <a:r>
              <a:rPr lang="en-US" dirty="0" smtClean="0"/>
              <a:t> 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nd to 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preserve gauge invariance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we need to add a new field A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, that transforms as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in such a way that 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i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s invariant under the local gauge transformation</a:t>
            </a:r>
          </a:p>
          <a:p>
            <a:pPr>
              <a:buFont typeface="Symbol" charset="2"/>
              <a:buChar char="Þ"/>
              <a:defRPr/>
            </a:pP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interactions arise by enforcing local gauge invariance</a:t>
            </a:r>
          </a:p>
          <a:p>
            <a:pPr>
              <a:buFont typeface="Symbol" charset="2"/>
              <a:buChar char="Þ"/>
              <a:defRPr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he field A</a:t>
            </a:r>
            <a:r>
              <a:rPr lang="en-US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is the photon field, the mediator of the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e.m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. interaction</a:t>
            </a:r>
          </a:p>
          <a:p>
            <a:pPr>
              <a:buFont typeface="Symbol" charset="2"/>
              <a:buChar char="Þ"/>
              <a:defRPr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here is no mass term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baseline="30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,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as it would break the local gauge invariance, it is OK since the photon as m=0, 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but is not OK for weak interaction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(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baseline="-25000" dirty="0" err="1" smtClean="0">
                <a:ea typeface="ＭＳ Ｐゴシック" pitchFamily="-84" charset="-128"/>
                <a:cs typeface="ＭＳ Ｐゴシック" pitchFamily="-84" charset="-128"/>
              </a:rPr>
              <a:t>W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and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m</a:t>
            </a:r>
            <a:r>
              <a:rPr lang="en-US" baseline="-25000" dirty="0" err="1" smtClean="0">
                <a:ea typeface="ＭＳ Ｐゴシック" pitchFamily="-84" charset="-128"/>
                <a:cs typeface="ＭＳ Ｐゴシック" pitchFamily="-84" charset="-128"/>
              </a:rPr>
              <a:t>Z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~100 GeV)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Where X is constant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" y="1443991"/>
            <a:ext cx="8511847" cy="924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7" y="3024336"/>
            <a:ext cx="3468337" cy="522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96" y="4212806"/>
            <a:ext cx="5829752" cy="555214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227112" y="5213080"/>
            <a:ext cx="9577064" cy="1600296"/>
          </a:xfrm>
          <a:prstGeom prst="rect">
            <a:avLst/>
          </a:prstGeom>
          <a:solidFill>
            <a:srgbClr val="FBFF9F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pitchFamily="-102" charset="2"/>
              <a:buNone/>
              <a:defRPr/>
            </a:pPr>
            <a:r>
              <a:rPr lang="en-GB" kern="0" dirty="0" smtClean="0"/>
              <a:t>=&gt; Interactions arise by enforcing </a:t>
            </a:r>
            <a:r>
              <a:rPr lang="en-GB" b="1" kern="0" dirty="0" smtClean="0"/>
              <a:t>local gauge invariance</a:t>
            </a:r>
          </a:p>
          <a:p>
            <a:pPr marL="0" indent="0">
              <a:buFont typeface="Wingdings" pitchFamily="-102" charset="2"/>
              <a:buNone/>
              <a:defRPr/>
            </a:pPr>
            <a:r>
              <a:rPr lang="en-GB" kern="0" dirty="0" smtClean="0"/>
              <a:t>=&gt; The field A</a:t>
            </a:r>
            <a:r>
              <a:rPr lang="en-GB" kern="0" baseline="-25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kern="0" dirty="0" smtClean="0"/>
              <a:t> is the photon field, mediator of </a:t>
            </a:r>
            <a:r>
              <a:rPr lang="en-GB" kern="0" dirty="0" err="1" smtClean="0"/>
              <a:t>em</a:t>
            </a:r>
            <a:r>
              <a:rPr lang="en-GB" kern="0" dirty="0" smtClean="0"/>
              <a:t> interaction</a:t>
            </a:r>
          </a:p>
          <a:p>
            <a:pPr marL="0" indent="0">
              <a:buFont typeface="Wingdings" pitchFamily="-102" charset="2"/>
              <a:buNone/>
              <a:defRPr/>
            </a:pPr>
            <a:r>
              <a:rPr lang="en-GB" kern="0" dirty="0" smtClean="0"/>
              <a:t>=&gt; There is no mass term </a:t>
            </a:r>
            <a:r>
              <a:rPr lang="en-GB" kern="0" dirty="0" err="1" smtClean="0"/>
              <a:t>A</a:t>
            </a:r>
            <a:r>
              <a:rPr lang="en-GB" kern="0" baseline="-25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kern="0" dirty="0" err="1" smtClean="0"/>
              <a:t>A</a:t>
            </a:r>
            <a:r>
              <a:rPr lang="en-GB" kern="0" baseline="300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kern="0" dirty="0" smtClean="0"/>
              <a:t> as it would break gauge invariance, it is OK for the photon as m</a:t>
            </a:r>
            <a:r>
              <a:rPr lang="en-GB" kern="0" baseline="-250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GB" kern="0" dirty="0" smtClean="0"/>
              <a:t>=0, but is </a:t>
            </a:r>
            <a:r>
              <a:rPr lang="en-GB" b="1" kern="0" dirty="0" smtClean="0"/>
              <a:t>not OK for the weak interaction </a:t>
            </a:r>
            <a:r>
              <a:rPr lang="en-GB" kern="0" dirty="0" smtClean="0"/>
              <a:t>(</a:t>
            </a:r>
            <a:r>
              <a:rPr lang="en-GB" kern="0" dirty="0" err="1" smtClean="0"/>
              <a:t>m</a:t>
            </a:r>
            <a:r>
              <a:rPr lang="en-GB" kern="0" baseline="-25000" dirty="0" err="1" smtClean="0"/>
              <a:t>W</a:t>
            </a:r>
            <a:r>
              <a:rPr lang="en-GB" kern="0" dirty="0" smtClean="0"/>
              <a:t> and </a:t>
            </a:r>
            <a:r>
              <a:rPr lang="en-GB" kern="0" dirty="0" err="1" smtClean="0"/>
              <a:t>m</a:t>
            </a:r>
            <a:r>
              <a:rPr lang="en-GB" kern="0" baseline="-25000" dirty="0" err="1" smtClean="0"/>
              <a:t>Z</a:t>
            </a:r>
            <a:r>
              <a:rPr lang="en-GB" kern="0" dirty="0" smtClean="0"/>
              <a:t> ~100 GeV)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kern="0" dirty="0" smtClean="0"/>
          </a:p>
          <a:p>
            <a:pPr marL="0" indent="0">
              <a:buFont typeface="Wingdings" pitchFamily="-102" charset="2"/>
              <a:buNone/>
              <a:defRPr/>
            </a:pPr>
            <a:endParaRPr lang="en-GB" kern="0" dirty="0" smtClean="0"/>
          </a:p>
          <a:p>
            <a:pPr>
              <a:buFont typeface="Wingdings" pitchFamily="-84" charset="2"/>
              <a:buNone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kern="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2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gauge bosons must have 0 mass?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72480" y="864096"/>
            <a:ext cx="9361040" cy="5949280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Suppose a gauge field theory on a lattice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/>
          </a:p>
          <a:p>
            <a:pPr>
              <a:buFont typeface="Wingdings" pitchFamily="-84" charset="2"/>
              <a:buChar char="q"/>
              <a:defRPr/>
            </a:pPr>
            <a:endParaRPr lang="en-US" dirty="0" smtClean="0"/>
          </a:p>
          <a:p>
            <a:pPr>
              <a:buFont typeface="Wingdings" pitchFamily="-84" charset="2"/>
              <a:buChar char="q"/>
              <a:defRPr/>
            </a:pPr>
            <a:endParaRPr lang="en-US" dirty="0"/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Under a global phase transformation (h constant), the following field terms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marL="0" indent="0">
              <a:buNone/>
              <a:defRPr/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 invariant.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Under a local phase transformation, h=h(x), the terms i,i+1 involving subsequent points on the lattice becomes 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We need a field that connects the point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i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and i+1and transforms as 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On the lattice the local gauge invariance introduce a 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long range correlation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The gauge bosons have m=0! It is a 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geometrical property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!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80" y="1361773"/>
            <a:ext cx="5372100" cy="1016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73648" y="2924931"/>
            <a:ext cx="2172544" cy="486357"/>
            <a:chOff x="3673648" y="2924931"/>
            <a:chExt cx="2172544" cy="48635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0992" y="2928688"/>
              <a:ext cx="965200" cy="4826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73648" y="2924931"/>
              <a:ext cx="723900" cy="4318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400" y="4279800"/>
            <a:ext cx="223520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600" y="5317988"/>
            <a:ext cx="3098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0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ea typeface="ＭＳ Ｐゴシック" pitchFamily="-102" charset="-128"/>
                <a:cs typeface="ＭＳ Ｐゴシック" pitchFamily="-102" charset="-128"/>
              </a:rPr>
              <a:t>F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rom</a:t>
            </a: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concept to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discovery</a:t>
            </a:r>
            <a:endParaRPr lang="fr-FR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525810" y="2492896"/>
            <a:ext cx="8854380" cy="1728192"/>
          </a:xfrm>
          <a:solidFill>
            <a:srgbClr val="ECECEC"/>
          </a:solidFill>
        </p:spPr>
        <p:txBody>
          <a:bodyPr/>
          <a:lstStyle/>
          <a:p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Why a Higgs boson?</a:t>
            </a:r>
          </a:p>
          <a:p>
            <a:r>
              <a:rPr lang="en-US" dirty="0">
                <a:ea typeface="ＭＳ Ｐゴシック" pitchFamily="-102" charset="-128"/>
                <a:cs typeface="ＭＳ Ｐゴシック" pitchFamily="-102" charset="-128"/>
              </a:rPr>
              <a:t>H</a:t>
            </a:r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ow did we search for and finally discover it?</a:t>
            </a:r>
          </a:p>
          <a:p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Status of current experimental measurements / knowledge</a:t>
            </a:r>
          </a:p>
          <a:p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What’s next?</a:t>
            </a:r>
          </a:p>
          <a:p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buFont typeface="Wingdings" pitchFamily="-102" charset="2"/>
              <a:buNone/>
            </a:pPr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buFont typeface="Wingdings" pitchFamily="-102" charset="2"/>
              <a:buNone/>
            </a:pPr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 lvl="1">
              <a:buFont typeface="Zapf Dingbats" pitchFamily="-102" charset="2"/>
              <a:buNone/>
            </a:pPr>
            <a:endParaRPr lang="en-US" sz="1800" dirty="0" smtClean="0"/>
          </a:p>
          <a:p>
            <a:endParaRPr lang="fr-FR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buFont typeface="Wingdings" pitchFamily="-102" charset="2"/>
              <a:buNone/>
            </a:pP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Another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 in the SM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00472" y="980728"/>
            <a:ext cx="5112568" cy="4176464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In the absence of the Higgs, the cross section for </a:t>
            </a:r>
            <a:r>
              <a:rPr lang="en-US" b="1" dirty="0"/>
              <a:t>weak bosons </a:t>
            </a:r>
            <a:r>
              <a:rPr lang="en-US" b="1" dirty="0" smtClean="0"/>
              <a:t>longitudinal scattering </a:t>
            </a:r>
            <a:r>
              <a:rPr lang="en-US" dirty="0" smtClean="0"/>
              <a:t>grows with energy and ultimately </a:t>
            </a:r>
            <a:r>
              <a:rPr lang="en-US" b="1" dirty="0" smtClean="0"/>
              <a:t>breaks </a:t>
            </a:r>
            <a:r>
              <a:rPr lang="en-US" b="1" dirty="0" err="1" smtClean="0"/>
              <a:t>unitarity</a:t>
            </a:r>
            <a:r>
              <a:rPr lang="en-US" dirty="0" smtClean="0"/>
              <a:t>!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The addition of a scalar boson exchange regularizes the cross section through a </a:t>
            </a:r>
            <a:r>
              <a:rPr lang="en-US" b="1" dirty="0" smtClean="0"/>
              <a:t>negative interference </a:t>
            </a:r>
            <a:r>
              <a:rPr lang="en-US" dirty="0" smtClean="0"/>
              <a:t>with amplitudes involving triple and quartic gauge couplings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This </a:t>
            </a:r>
            <a:r>
              <a:rPr lang="en-US" b="1" dirty="0" smtClean="0"/>
              <a:t>cancellation</a:t>
            </a:r>
            <a:r>
              <a:rPr lang="en-US" dirty="0" smtClean="0"/>
              <a:t> happens if and only if the coupling of the scalar boson to the gauge fields is that of the </a:t>
            </a:r>
            <a:r>
              <a:rPr lang="en-US" b="1" dirty="0" smtClean="0"/>
              <a:t>Higgs boson </a:t>
            </a:r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 ~m</a:t>
            </a:r>
            <a:r>
              <a:rPr lang="en-US" baseline="-25000" dirty="0" smtClean="0"/>
              <a:t>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92" y="5452247"/>
            <a:ext cx="7416824" cy="1245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15360" y="888677"/>
            <a:ext cx="3148531" cy="2252291"/>
            <a:chOff x="6015360" y="888677"/>
            <a:chExt cx="3148531" cy="2252291"/>
          </a:xfrm>
        </p:grpSpPr>
        <p:pic>
          <p:nvPicPr>
            <p:cNvPr id="9" name="Image 4" descr="logres_noalphas_nohigg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360" y="888677"/>
              <a:ext cx="3148531" cy="2252291"/>
            </a:xfrm>
            <a:prstGeom prst="rect">
              <a:avLst/>
            </a:prstGeom>
          </p:spPr>
        </p:pic>
        <p:sp>
          <p:nvSpPr>
            <p:cNvPr id="15" name="ZoneTexte 7"/>
            <p:cNvSpPr txBox="1"/>
            <p:nvPr/>
          </p:nvSpPr>
          <p:spPr>
            <a:xfrm>
              <a:off x="6946800" y="1228110"/>
              <a:ext cx="18964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ln>
                    <a:solidFill>
                      <a:srgbClr val="FF0000"/>
                    </a:solidFill>
                  </a:ln>
                </a:rPr>
                <a:t>Unitarity</a:t>
              </a:r>
              <a:r>
                <a:rPr lang="en-GB" sz="1400" dirty="0" smtClean="0">
                  <a:ln>
                    <a:solidFill>
                      <a:srgbClr val="FF0000"/>
                    </a:solidFill>
                  </a:ln>
                </a:rPr>
                <a:t> violation</a:t>
              </a:r>
            </a:p>
            <a:p>
              <a:r>
                <a:rPr lang="en-GB" sz="1400" dirty="0" smtClean="0">
                  <a:ln>
                    <a:solidFill>
                      <a:srgbClr val="FF0000"/>
                    </a:solidFill>
                  </a:ln>
                </a:rPr>
                <a:t>(no Higgs)</a:t>
              </a:r>
              <a:endParaRPr lang="en-GB" sz="1400" dirty="0">
                <a:ln>
                  <a:solidFill>
                    <a:srgbClr val="FF0000"/>
                  </a:solidFill>
                </a:ln>
              </a:endParaRPr>
            </a:p>
          </p:txBody>
        </p:sp>
        <p:cxnSp>
          <p:nvCxnSpPr>
            <p:cNvPr id="16" name="Connecteur droit avec flèche 9"/>
            <p:cNvCxnSpPr/>
            <p:nvPr/>
          </p:nvCxnSpPr>
          <p:spPr bwMode="auto">
            <a:xfrm>
              <a:off x="8481392" y="1412776"/>
              <a:ext cx="504056" cy="1682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4"/>
          <p:cNvGrpSpPr/>
          <p:nvPr/>
        </p:nvGrpSpPr>
        <p:grpSpPr>
          <a:xfrm>
            <a:off x="5889104" y="3062414"/>
            <a:ext cx="4094275" cy="2275032"/>
            <a:chOff x="5889104" y="3062414"/>
            <a:chExt cx="4094275" cy="2275032"/>
          </a:xfrm>
        </p:grpSpPr>
        <p:pic>
          <p:nvPicPr>
            <p:cNvPr id="10" name="Image 5" descr="logres_noalphas_h12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104" y="3062414"/>
              <a:ext cx="3274787" cy="2275032"/>
            </a:xfrm>
            <a:prstGeom prst="rect">
              <a:avLst/>
            </a:prstGeom>
          </p:spPr>
        </p:pic>
        <p:sp>
          <p:nvSpPr>
            <p:cNvPr id="17" name="ZoneTexte 10"/>
            <p:cNvSpPr txBox="1"/>
            <p:nvPr/>
          </p:nvSpPr>
          <p:spPr>
            <a:xfrm>
              <a:off x="8497713" y="3282134"/>
              <a:ext cx="1485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ln>
                    <a:solidFill>
                      <a:srgbClr val="FF0000"/>
                    </a:solidFill>
                  </a:ln>
                </a:rPr>
                <a:t>Unitarity</a:t>
              </a:r>
              <a:r>
                <a:rPr lang="en-GB" sz="1400" dirty="0" smtClean="0">
                  <a:ln>
                    <a:solidFill>
                      <a:srgbClr val="FF0000"/>
                    </a:solidFill>
                  </a:ln>
                </a:rPr>
                <a:t> restored (with Higgs)</a:t>
              </a:r>
              <a:endParaRPr lang="en-GB" sz="1400" dirty="0">
                <a:ln>
                  <a:solidFill>
                    <a:srgbClr val="FF0000"/>
                  </a:solidFill>
                </a:ln>
              </a:endParaRPr>
            </a:p>
          </p:txBody>
        </p:sp>
        <p:cxnSp>
          <p:nvCxnSpPr>
            <p:cNvPr id="18" name="Connecteur droit avec flèche 12"/>
            <p:cNvCxnSpPr/>
            <p:nvPr/>
          </p:nvCxnSpPr>
          <p:spPr bwMode="auto">
            <a:xfrm flipH="1">
              <a:off x="8626014" y="3805354"/>
              <a:ext cx="359434" cy="4217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579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Spontaneous</a:t>
            </a:r>
            <a:r>
              <a:rPr lang="fr-FR" dirty="0" smtClean="0"/>
              <a:t> </a:t>
            </a:r>
            <a:r>
              <a:rPr lang="fr-FR" dirty="0" err="1" smtClean="0"/>
              <a:t>Symmetry</a:t>
            </a:r>
            <a:r>
              <a:rPr lang="fr-FR" dirty="0" smtClean="0"/>
              <a:t> </a:t>
            </a:r>
            <a:r>
              <a:rPr lang="fr-FR" dirty="0" err="1" smtClean="0"/>
              <a:t>breaking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32520" y="1196752"/>
            <a:ext cx="5256584" cy="4896544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There are many cases in physics where the </a:t>
            </a:r>
            <a:r>
              <a:rPr lang="en-US" b="1" dirty="0" smtClean="0"/>
              <a:t>system has symmetry </a:t>
            </a:r>
            <a:r>
              <a:rPr lang="en-US" dirty="0" smtClean="0"/>
              <a:t>while the ground state (minimal energy) doesn’t has the symmetry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A stick with a vertical force applied on top of it will bend (F&lt;F</a:t>
            </a:r>
            <a:r>
              <a:rPr lang="en-US" baseline="-25000" dirty="0" smtClean="0"/>
              <a:t>c</a:t>
            </a:r>
            <a:r>
              <a:rPr lang="en-US" dirty="0" smtClean="0"/>
              <a:t>) to a state of lower energy that </a:t>
            </a:r>
            <a:r>
              <a:rPr lang="en-US" b="1" dirty="0" smtClean="0"/>
              <a:t>breaks the azimuthal symmetry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The system has an </a:t>
            </a:r>
            <a:r>
              <a:rPr lang="en-US" b="1" dirty="0" smtClean="0"/>
              <a:t>infinity of states </a:t>
            </a:r>
            <a:r>
              <a:rPr lang="en-US" dirty="0" smtClean="0"/>
              <a:t>with lower energy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The symmetry is still present in the equations but the ground state has a 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non-0 energy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With a suitable choice of the potential it is then possible to ‘generate’ </a:t>
            </a:r>
            <a:r>
              <a:rPr lang="en-US" b="1" dirty="0" smtClean="0">
                <a:ea typeface="ＭＳ Ｐゴシック" pitchFamily="-84" charset="-128"/>
                <a:cs typeface="ＭＳ Ｐゴシック" pitchFamily="-84" charset="-128"/>
              </a:rPr>
              <a:t>quadratic terms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in the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Lagrangian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152" y="1772816"/>
            <a:ext cx="2654300" cy="3416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576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BEH </a:t>
            </a:r>
            <a:r>
              <a:rPr lang="fr-FR" dirty="0" err="1" smtClean="0"/>
              <a:t>mechanism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00472" y="864096"/>
            <a:ext cx="9361040" cy="5949280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Introduce an SU(2) doublet of complex scalar fields</a:t>
            </a:r>
          </a:p>
          <a:p>
            <a:pPr>
              <a:buFont typeface="Wingdings" pitchFamily="-84" charset="2"/>
              <a:buChar char="q"/>
              <a:defRPr/>
            </a:pPr>
            <a:endParaRPr lang="en-US" dirty="0"/>
          </a:p>
          <a:p>
            <a:pPr>
              <a:buFont typeface="Wingdings" pitchFamily="-84" charset="2"/>
              <a:buChar char="q"/>
              <a:defRPr/>
            </a:pPr>
            <a:endParaRPr lang="en-US" dirty="0"/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The </a:t>
            </a:r>
            <a:r>
              <a:rPr lang="en-US" dirty="0" err="1" smtClean="0">
                <a:ea typeface="ＭＳ Ｐゴシック" pitchFamily="-84" charset="-128"/>
                <a:cs typeface="ＭＳ Ｐゴシック" pitchFamily="-84" charset="-128"/>
              </a:rPr>
              <a:t>Lagrangian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is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And with a particular choice for the potential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16" y="1308418"/>
            <a:ext cx="3173586" cy="671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736" y="2060848"/>
            <a:ext cx="2824958" cy="427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064" y="2492896"/>
            <a:ext cx="3054996" cy="43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4" y="3161825"/>
            <a:ext cx="3240360" cy="2106234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200472" y="2897747"/>
            <a:ext cx="5328592" cy="3996127"/>
          </a:xfrm>
          <a:prstGeom prst="rect">
            <a:avLst/>
          </a:prstGeom>
          <a:solidFill>
            <a:srgbClr val="F0F0F0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Wingdings" pitchFamily="-84" charset="2"/>
              <a:buChar char="q"/>
              <a:defRPr/>
            </a:pP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For </a:t>
            </a:r>
            <a:r>
              <a:rPr lang="en-US" kern="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&gt;0 and </a:t>
            </a:r>
            <a:r>
              <a:rPr lang="en-US" kern="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kern="0" baseline="30000" dirty="0" smtClean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&gt;0 there is a unique vacuum with &lt;0|</a:t>
            </a:r>
            <a:r>
              <a:rPr lang="en-US" kern="0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|0&gt;=0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For </a:t>
            </a:r>
            <a:r>
              <a:rPr lang="en-US" kern="0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&gt;0 and </a:t>
            </a:r>
            <a:r>
              <a:rPr lang="en-US" kern="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kern="0" baseline="30000" dirty="0">
                <a:ea typeface="ＭＳ Ｐゴシック" pitchFamily="-84" charset="-128"/>
                <a:cs typeface="ＭＳ Ｐゴシック" pitchFamily="-84" charset="-128"/>
              </a:rPr>
              <a:t>2</a:t>
            </a: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&lt;0 the true vacuum is at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The choice of  the vacuum breaks the symmetry and 4 Goldstone bosons of 0 mass appear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3 are ‘gauged away’ from the scalar sector and reappear as longitudinal degree of freedom for the </a:t>
            </a:r>
            <a:r>
              <a:rPr lang="en-US" b="1" kern="0" dirty="0" smtClean="0">
                <a:ea typeface="ＭＳ Ｐゴシック" pitchFamily="-84" charset="-128"/>
                <a:cs typeface="ＭＳ Ｐゴシック" pitchFamily="-84" charset="-128"/>
              </a:rPr>
              <a:t>Z and </a:t>
            </a:r>
            <a:r>
              <a:rPr lang="en-US" b="1" kern="0" dirty="0" err="1" smtClean="0">
                <a:ea typeface="ＭＳ Ｐゴシック" pitchFamily="-84" charset="-128"/>
                <a:cs typeface="ＭＳ Ｐゴシック" pitchFamily="-84" charset="-128"/>
              </a:rPr>
              <a:t>Ws</a:t>
            </a:r>
            <a:r>
              <a:rPr lang="en-US" b="1" kern="0" dirty="0" smtClean="0">
                <a:ea typeface="ＭＳ Ｐゴシック" pitchFamily="-84" charset="-128"/>
                <a:cs typeface="ＭＳ Ｐゴシック" pitchFamily="-84" charset="-128"/>
              </a:rPr>
              <a:t>, which become massive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The 4</a:t>
            </a:r>
            <a:r>
              <a:rPr lang="en-US" kern="0" baseline="30000" dirty="0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kern="0" dirty="0" smtClean="0">
                <a:ea typeface="ＭＳ Ｐゴシック" pitchFamily="-84" charset="-128"/>
                <a:cs typeface="ＭＳ Ｐゴシック" pitchFamily="-84" charset="-128"/>
              </a:rPr>
              <a:t> Goldstone boson remains as a </a:t>
            </a:r>
            <a:r>
              <a:rPr lang="en-US" b="1" kern="0" dirty="0" smtClean="0">
                <a:ea typeface="ＭＳ Ｐゴシック" pitchFamily="-84" charset="-128"/>
                <a:cs typeface="ＭＳ Ｐゴシック" pitchFamily="-84" charset="-128"/>
              </a:rPr>
              <a:t>new neutral scalar particle, the Higgs boson</a:t>
            </a:r>
            <a:endParaRPr lang="en-US" b="1" kern="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35" y="3542955"/>
            <a:ext cx="1080120" cy="604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0131" y="5462022"/>
            <a:ext cx="2132862" cy="11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9" grpId="1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reality?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37" y="762000"/>
            <a:ext cx="866145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906000" cy="51658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1988840"/>
            <a:ext cx="2376479" cy="31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Intermediate 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6848" y="1484784"/>
            <a:ext cx="9032304" cy="4010000"/>
          </a:xfrm>
          <a:solidFill>
            <a:srgbClr val="FBFF9F"/>
          </a:solidFill>
        </p:spPr>
        <p:txBody>
          <a:bodyPr/>
          <a:lstStyle/>
          <a:p>
            <a:r>
              <a:rPr lang="en-GB" dirty="0" smtClean="0"/>
              <a:t>The SM is a </a:t>
            </a:r>
            <a:r>
              <a:rPr lang="en-GB" b="1" dirty="0" smtClean="0"/>
              <a:t>gauge theory </a:t>
            </a:r>
            <a:r>
              <a:rPr lang="en-GB" dirty="0" smtClean="0"/>
              <a:t>where interactions arise from gauge symmetries</a:t>
            </a:r>
            <a:endParaRPr lang="en-GB" b="1" dirty="0" smtClean="0"/>
          </a:p>
          <a:p>
            <a:r>
              <a:rPr lang="en-GB" dirty="0" smtClean="0"/>
              <a:t>The natural mass for gauge bosons is 0, but </a:t>
            </a:r>
            <a:r>
              <a:rPr lang="en-GB" b="1" dirty="0" smtClean="0"/>
              <a:t>weak bosons are massive</a:t>
            </a:r>
            <a:r>
              <a:rPr lang="en-GB" dirty="0" smtClean="0"/>
              <a:t>!</a:t>
            </a:r>
          </a:p>
          <a:p>
            <a:r>
              <a:rPr lang="en-GB" b="1" dirty="0" smtClean="0"/>
              <a:t>SSB</a:t>
            </a:r>
            <a:r>
              <a:rPr lang="en-GB" dirty="0" smtClean="0"/>
              <a:t> allows to </a:t>
            </a:r>
            <a:r>
              <a:rPr lang="en-GB" b="1" dirty="0" smtClean="0"/>
              <a:t>reconcile mass </a:t>
            </a:r>
            <a:r>
              <a:rPr lang="en-GB" dirty="0" smtClean="0"/>
              <a:t>terms with gauge symmetries, introducing a doublet of scalar fields</a:t>
            </a:r>
          </a:p>
          <a:p>
            <a:r>
              <a:rPr lang="en-GB" b="1" dirty="0" smtClean="0"/>
              <a:t>EWSB</a:t>
            </a:r>
            <a:r>
              <a:rPr lang="en-GB" dirty="0" smtClean="0"/>
              <a:t> gives rise to 4 </a:t>
            </a:r>
            <a:r>
              <a:rPr lang="en-GB" b="1" dirty="0" smtClean="0"/>
              <a:t>Goldstone bosons</a:t>
            </a:r>
            <a:r>
              <a:rPr lang="en-GB" dirty="0" smtClean="0"/>
              <a:t>, three of them combine as longitudinal components with the transverse ones for the </a:t>
            </a:r>
            <a:r>
              <a:rPr lang="en-GB" dirty="0" err="1" smtClean="0"/>
              <a:t>Ws</a:t>
            </a:r>
            <a:r>
              <a:rPr lang="en-GB" dirty="0" smtClean="0"/>
              <a:t> and Z, ‘giving’ </a:t>
            </a:r>
            <a:r>
              <a:rPr lang="en-GB" b="1" dirty="0" smtClean="0"/>
              <a:t>mass to </a:t>
            </a:r>
            <a:r>
              <a:rPr lang="en-GB" b="1" dirty="0" err="1" smtClean="0"/>
              <a:t>Ws</a:t>
            </a:r>
            <a:r>
              <a:rPr lang="en-GB" b="1" dirty="0" smtClean="0"/>
              <a:t> and Z</a:t>
            </a:r>
          </a:p>
          <a:p>
            <a:r>
              <a:rPr lang="en-GB" dirty="0" smtClean="0"/>
              <a:t>A new scalar boson must </a:t>
            </a:r>
            <a:r>
              <a:rPr lang="en-GB" b="1" dirty="0" smtClean="0"/>
              <a:t>remain</a:t>
            </a:r>
            <a:r>
              <a:rPr lang="en-GB" dirty="0" smtClean="0"/>
              <a:t>, the Higgs boson</a:t>
            </a:r>
          </a:p>
          <a:p>
            <a:r>
              <a:rPr lang="en-GB" dirty="0" smtClean="0"/>
              <a:t>Its mass is the only </a:t>
            </a:r>
            <a:r>
              <a:rPr lang="en-GB" b="1" dirty="0" smtClean="0"/>
              <a:t>unknown parameter </a:t>
            </a:r>
            <a:r>
              <a:rPr lang="en-GB" dirty="0" smtClean="0"/>
              <a:t>(assuming simplest possible field content and potential, and neglecting the mass parameters needed for fermions</a:t>
            </a:r>
            <a:r>
              <a:rPr lang="is-IS" dirty="0" smtClean="0"/>
              <a:t>…)</a:t>
            </a:r>
            <a:endParaRPr lang="en-GB" dirty="0" smtClean="0"/>
          </a:p>
          <a:p>
            <a:r>
              <a:rPr lang="en-GB" dirty="0" smtClean="0"/>
              <a:t>This description was put in place in the early 60’s, we now know that </a:t>
            </a:r>
            <a:r>
              <a:rPr lang="en-GB" b="1" dirty="0" smtClean="0"/>
              <a:t>it is reality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122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743200"/>
            <a:ext cx="9906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 smtClean="0">
                <a:solidFill>
                  <a:schemeClr val="accent2"/>
                </a:solidFill>
                <a:latin typeface="Textile" pitchFamily="-92" charset="0"/>
                <a:ea typeface="ＭＳ Ｐゴシック" pitchFamily="-102" charset="-128"/>
                <a:cs typeface="ＭＳ Ｐゴシック" pitchFamily="-102" charset="-128"/>
              </a:rPr>
              <a:t>Part 2: How did we get there?</a:t>
            </a:r>
            <a:endParaRPr lang="en-GB" sz="2800" b="1" dirty="0">
              <a:solidFill>
                <a:schemeClr val="accent2"/>
              </a:solidFill>
              <a:latin typeface="Textile" pitchFamily="-9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678" y="39607"/>
            <a:ext cx="7274644" cy="4303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32" y="4322149"/>
            <a:ext cx="7977336" cy="2535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attempts at a systematic 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LEP searches (1981-2000)</a:t>
            </a:r>
            <a:endParaRPr lang="en-US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632520" y="1424000"/>
            <a:ext cx="4063752" cy="3433936"/>
          </a:xfrm>
          <a:solidFill>
            <a:srgbClr val="FBFF9F"/>
          </a:solidFill>
        </p:spPr>
        <p:txBody>
          <a:bodyPr/>
          <a:lstStyle/>
          <a:p>
            <a:r>
              <a:rPr lang="en-GB" dirty="0" smtClean="0"/>
              <a:t>Direct searches: </a:t>
            </a:r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dirty="0" smtClean="0"/>
              <a:t>&gt;114.4GeV@95%CL</a:t>
            </a:r>
          </a:p>
          <a:p>
            <a:r>
              <a:rPr lang="en-GB" dirty="0" smtClean="0"/>
              <a:t>Fits to EW data (indirect)</a:t>
            </a:r>
          </a:p>
          <a:p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dirty="0" smtClean="0"/>
              <a:t>&lt;160 </a:t>
            </a:r>
            <a:r>
              <a:rPr lang="en-GB" dirty="0"/>
              <a:t>GeV @95%CL </a:t>
            </a:r>
            <a:r>
              <a:rPr lang="en-GB" dirty="0" smtClean="0"/>
              <a:t>and  MPV = 87</a:t>
            </a:r>
            <a:r>
              <a:rPr lang="en-GB" baseline="30000" dirty="0" smtClean="0"/>
              <a:t>+38</a:t>
            </a:r>
            <a:r>
              <a:rPr lang="en-GB" baseline="-25000" dirty="0" smtClean="0"/>
              <a:t>-27</a:t>
            </a:r>
            <a:r>
              <a:rPr lang="en-GB" dirty="0" smtClean="0"/>
              <a:t> GeV (indirect)</a:t>
            </a:r>
          </a:p>
          <a:p>
            <a:r>
              <a:rPr lang="en-GB" dirty="0" err="1" smtClean="0"/>
              <a:t>m</a:t>
            </a:r>
            <a:r>
              <a:rPr lang="en-GB" baseline="-25000" dirty="0" err="1" smtClean="0"/>
              <a:t>H</a:t>
            </a:r>
            <a:r>
              <a:rPr lang="en-GB" dirty="0" smtClean="0"/>
              <a:t>&lt;190 GeV if direct search result included</a:t>
            </a:r>
          </a:p>
          <a:p>
            <a:r>
              <a:rPr lang="en-GB" dirty="0" smtClean="0"/>
              <a:t>Light Higgs favoured, assuming it exists and SM is correct!`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30514" y="1255892"/>
            <a:ext cx="5147866" cy="5185923"/>
            <a:chOff x="4630514" y="1255892"/>
            <a:chExt cx="5147866" cy="51859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514" y="1255892"/>
              <a:ext cx="4896544" cy="51859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413776" y="3140968"/>
              <a:ext cx="1364604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LEP legacy</a:t>
              </a:r>
            </a:p>
            <a:p>
              <a:r>
                <a:rPr lang="en-US" sz="2000" dirty="0" smtClean="0"/>
                <a:t>(2008)</a:t>
              </a:r>
              <a:endParaRPr lang="en-US" sz="2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29064" y="908334"/>
            <a:ext cx="4295354" cy="1065320"/>
            <a:chOff x="5529064" y="908334"/>
            <a:chExt cx="4295354" cy="1065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064" y="1109558"/>
              <a:ext cx="2328769" cy="86409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79423" y="908334"/>
              <a:ext cx="2244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SM relates </a:t>
              </a:r>
              <a:r>
                <a:rPr lang="en-US" sz="1600" dirty="0" err="1" smtClean="0"/>
                <a:t>m</a:t>
              </a:r>
              <a:r>
                <a:rPr lang="en-US" sz="1600" baseline="-25000" dirty="0" err="1" smtClean="0"/>
                <a:t>t</a:t>
              </a:r>
              <a:r>
                <a:rPr lang="en-US" sz="1600" dirty="0" smtClean="0"/>
                <a:t>, </a:t>
              </a:r>
              <a:r>
                <a:rPr lang="en-US" sz="1600" dirty="0" err="1" smtClean="0"/>
                <a:t>m</a:t>
              </a:r>
              <a:r>
                <a:rPr lang="en-US" sz="1600" baseline="-25000" dirty="0" err="1" smtClean="0"/>
                <a:t>W</a:t>
              </a:r>
              <a:r>
                <a:rPr lang="en-US" sz="1600" baseline="-25000" dirty="0" smtClean="0"/>
                <a:t>/Z</a:t>
              </a:r>
              <a:r>
                <a:rPr lang="en-US" sz="1600" dirty="0" smtClean="0"/>
                <a:t> and </a:t>
              </a:r>
              <a:r>
                <a:rPr lang="en-US" sz="1600" dirty="0" err="1" smtClean="0"/>
                <a:t>m</a:t>
              </a:r>
              <a:r>
                <a:rPr lang="en-US" sz="1600" baseline="-25000" dirty="0" err="1" smtClean="0"/>
                <a:t>H</a:t>
              </a:r>
              <a:r>
                <a:rPr lang="en-US" sz="1600" dirty="0" smtClean="0"/>
                <a:t> through radiative corrections</a:t>
              </a:r>
              <a:endParaRPr lang="en-US" sz="1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9811" y="5085184"/>
            <a:ext cx="3963080" cy="1591816"/>
            <a:chOff x="189811" y="5085184"/>
            <a:chExt cx="3963080" cy="15918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351" y="5085184"/>
              <a:ext cx="2457540" cy="15918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9811" y="5578591"/>
              <a:ext cx="1569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Higgstrahlung</a:t>
              </a:r>
              <a:r>
                <a:rPr lang="en-US" sz="1800" dirty="0" smtClean="0"/>
                <a:t>:</a:t>
              </a:r>
            </a:p>
            <a:p>
              <a:r>
                <a:rPr lang="en-US" sz="1800" dirty="0" smtClean="0"/>
                <a:t>pp</a:t>
              </a:r>
              <a:r>
                <a:rPr lang="en-US" sz="1800" dirty="0"/>
                <a:t> </a:t>
              </a:r>
              <a:r>
                <a:rPr lang="en-US" sz="1800" dirty="0" smtClean="0"/>
                <a:t>→ ZH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17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results (2001-2011)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528" y="141277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3762735" y="5373216"/>
            <a:ext cx="5981847" cy="1166803"/>
          </a:xfrm>
          <a:solidFill>
            <a:srgbClr val="FBFF9F"/>
          </a:solidFill>
        </p:spPr>
        <p:txBody>
          <a:bodyPr/>
          <a:lstStyle/>
          <a:p>
            <a:r>
              <a:rPr lang="en-GB" sz="1800" dirty="0" smtClean="0"/>
              <a:t>Low mass search: pp</a:t>
            </a:r>
            <a:r>
              <a:rPr lang="en-US" sz="1800" dirty="0"/>
              <a:t> → </a:t>
            </a:r>
            <a:r>
              <a:rPr lang="en-GB" sz="1800" dirty="0" smtClean="0"/>
              <a:t>VH in </a:t>
            </a:r>
            <a:r>
              <a:rPr lang="en-GB" sz="1800" dirty="0" err="1" smtClean="0"/>
              <a:t>vvbb</a:t>
            </a:r>
            <a:r>
              <a:rPr lang="en-GB" sz="1800" dirty="0" smtClean="0"/>
              <a:t>, </a:t>
            </a:r>
            <a:r>
              <a:rPr lang="en-GB" sz="1800" dirty="0" err="1" smtClean="0"/>
              <a:t>llbb</a:t>
            </a:r>
            <a:r>
              <a:rPr lang="en-GB" sz="1800" dirty="0" smtClean="0"/>
              <a:t>, </a:t>
            </a:r>
            <a:r>
              <a:rPr lang="en-GB" sz="1800" dirty="0" err="1" smtClean="0"/>
              <a:t>lvbb</a:t>
            </a:r>
            <a:r>
              <a:rPr lang="en-GB" sz="1800" dirty="0" smtClean="0"/>
              <a:t>, </a:t>
            </a:r>
            <a:r>
              <a:rPr lang="en-GB" sz="1800" dirty="0" err="1" smtClean="0"/>
              <a:t>jj</a:t>
            </a:r>
            <a:r>
              <a:rPr lang="en-GB" sz="1800" dirty="0" err="1" smtClean="0">
                <a:latin typeface="Symbol" charset="2"/>
                <a:ea typeface="Symbol" charset="2"/>
                <a:cs typeface="Symbol" charset="2"/>
              </a:rPr>
              <a:t>tt</a:t>
            </a:r>
            <a:r>
              <a:rPr lang="en-GB" sz="1800" dirty="0" smtClean="0"/>
              <a:t>, </a:t>
            </a:r>
            <a:r>
              <a:rPr lang="en-GB" sz="1800" dirty="0" err="1" smtClean="0">
                <a:latin typeface="Symbol" charset="2"/>
                <a:ea typeface="Symbol" charset="2"/>
                <a:cs typeface="Symbol" charset="2"/>
              </a:rPr>
              <a:t>tt</a:t>
            </a:r>
            <a:r>
              <a:rPr lang="en-GB" sz="1800" dirty="0" err="1" smtClean="0"/>
              <a:t>bb</a:t>
            </a:r>
            <a:endParaRPr lang="en-GB" sz="1800" dirty="0" smtClean="0"/>
          </a:p>
          <a:p>
            <a:r>
              <a:rPr lang="en-GB" sz="1800" dirty="0"/>
              <a:t>Very sophisticated analyses, </a:t>
            </a:r>
            <a:r>
              <a:rPr lang="en-GB" sz="1800" dirty="0" smtClean="0"/>
              <a:t>many </a:t>
            </a:r>
            <a:r>
              <a:rPr lang="en-GB" sz="1800" dirty="0"/>
              <a:t>channels, </a:t>
            </a:r>
            <a:r>
              <a:rPr lang="en-GB" sz="1800" dirty="0" smtClean="0"/>
              <a:t>BDTs</a:t>
            </a:r>
          </a:p>
          <a:p>
            <a:r>
              <a:rPr lang="en-GB" sz="1800" dirty="0" smtClean="0"/>
              <a:t>Discovery out of reach except ~2m</a:t>
            </a:r>
            <a:r>
              <a:rPr lang="en-GB" sz="1800" baseline="-25000" dirty="0" smtClean="0"/>
              <a:t>W </a:t>
            </a:r>
            <a:r>
              <a:rPr lang="en-GB" sz="1800" dirty="0" smtClean="0"/>
              <a:t>(H</a:t>
            </a:r>
            <a:r>
              <a:rPr lang="en-US" sz="1800" dirty="0"/>
              <a:t> → </a:t>
            </a:r>
            <a:r>
              <a:rPr lang="en-GB" sz="1800" dirty="0" smtClean="0"/>
              <a:t>WW)</a:t>
            </a:r>
            <a:endParaRPr lang="en-GB" sz="1800" dirty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2" y="5436014"/>
            <a:ext cx="2057977" cy="11239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200" y="1046708"/>
            <a:ext cx="9753600" cy="4254500"/>
            <a:chOff x="76200" y="1046708"/>
            <a:chExt cx="9753600" cy="42545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046708"/>
              <a:ext cx="9753600" cy="42545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61312" y="1135392"/>
              <a:ext cx="16289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Summer 2008</a:t>
              </a:r>
              <a:endParaRPr lang="en-US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962" y="1135392"/>
              <a:ext cx="2292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Tevatron</a:t>
              </a:r>
              <a:r>
                <a:rPr lang="en-US" sz="1800" dirty="0" smtClean="0"/>
                <a:t> combination: CDF + D0</a:t>
              </a:r>
              <a:endParaRPr lang="en-US" sz="18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4688" y="4851239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Low mass Higgs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&lt;135 GeV)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170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743200"/>
            <a:ext cx="9906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 smtClean="0">
                <a:solidFill>
                  <a:schemeClr val="accent2"/>
                </a:solidFill>
                <a:latin typeface="Textile" pitchFamily="-92" charset="0"/>
                <a:ea typeface="ＭＳ Ｐゴシック" pitchFamily="-102" charset="-128"/>
                <a:cs typeface="ＭＳ Ｐゴシック" pitchFamily="-102" charset="-128"/>
              </a:rPr>
              <a:t>Part 1: Why a Higgs boson?</a:t>
            </a:r>
          </a:p>
        </p:txBody>
      </p:sp>
    </p:spTree>
    <p:extLst>
      <p:ext uri="{BB962C8B-B14F-4D97-AF65-F5344CB8AC3E}">
        <p14:creationId xmlns:p14="http://schemas.microsoft.com/office/powerpoint/2010/main" val="15389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Large Hadron </a:t>
            </a:r>
            <a:r>
              <a:rPr lang="fr-FR" dirty="0" err="1" smtClean="0"/>
              <a:t>Collider</a:t>
            </a:r>
            <a:endParaRPr lang="fr-FR" dirty="0"/>
          </a:p>
        </p:txBody>
      </p:sp>
      <p:pic>
        <p:nvPicPr>
          <p:cNvPr id="4" name="Image 3" descr="large-hadron-collider-4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908720"/>
            <a:ext cx="7225360" cy="4437112"/>
          </a:xfrm>
          <a:prstGeom prst="rect">
            <a:avLst/>
          </a:prstGeom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6456" y="5661248"/>
            <a:ext cx="9777536" cy="936104"/>
          </a:xfrm>
          <a:solidFill>
            <a:srgbClr val="ECECEC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/>
              <a:t>A 27 km circumference accelerator </a:t>
            </a:r>
            <a:r>
              <a:rPr lang="en-US" dirty="0" smtClean="0"/>
              <a:t>located at the Franco-Swiss border, 100m </a:t>
            </a:r>
            <a:r>
              <a:rPr lang="en-US" dirty="0"/>
              <a:t>underground </a:t>
            </a:r>
            <a:endParaRPr lang="en-GB" dirty="0"/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Accelerates protons to </a:t>
            </a:r>
            <a:r>
              <a:rPr lang="en-US" i="1" dirty="0" smtClean="0"/>
              <a:t>nearly </a:t>
            </a:r>
            <a:r>
              <a:rPr lang="en-US" dirty="0" smtClean="0"/>
              <a:t>the speed of light, in two counter rotating beams</a:t>
            </a: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95800" y="2743200"/>
            <a:ext cx="2230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6.5+6.5 </a:t>
            </a:r>
            <a:r>
              <a:rPr lang="en-GB" dirty="0" err="1" smtClean="0">
                <a:solidFill>
                  <a:schemeClr val="bg1"/>
                </a:solidFill>
              </a:rPr>
              <a:t>TeV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Proton-proton collisions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38" y="764704"/>
            <a:ext cx="9328882" cy="60932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63046" y="4263479"/>
            <a:ext cx="6456971" cy="635298"/>
            <a:chOff x="1763046" y="4263479"/>
            <a:chExt cx="6456971" cy="635298"/>
          </a:xfrm>
        </p:grpSpPr>
        <p:sp>
          <p:nvSpPr>
            <p:cNvPr id="3" name="ZoneTexte 2"/>
            <p:cNvSpPr txBox="1"/>
            <p:nvPr/>
          </p:nvSpPr>
          <p:spPr>
            <a:xfrm>
              <a:off x="1763046" y="4263479"/>
              <a:ext cx="4752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p</a:t>
              </a:r>
              <a:endParaRPr lang="fr-FR" sz="2400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945995" y="4437112"/>
              <a:ext cx="2740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dirty="0" smtClean="0"/>
                <a:t>p</a:t>
              </a:r>
              <a:endParaRPr lang="fr-FR" sz="2400" dirty="0"/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8193360" y="4437112"/>
            <a:ext cx="792088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60512" y="5373216"/>
            <a:ext cx="8828428" cy="574903"/>
          </a:xfrm>
          <a:solidFill>
            <a:srgbClr val="ECECEC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Actual collisions occur between </a:t>
            </a:r>
            <a:r>
              <a:rPr lang="en-US" b="1" dirty="0" smtClean="0"/>
              <a:t>quarks</a:t>
            </a:r>
            <a:r>
              <a:rPr lang="en-US" dirty="0" smtClean="0"/>
              <a:t> and </a:t>
            </a:r>
            <a:r>
              <a:rPr lang="en-US" b="1" dirty="0" smtClean="0"/>
              <a:t>gluons</a:t>
            </a:r>
            <a:r>
              <a:rPr lang="en-US" dirty="0" smtClean="0"/>
              <a:t> (</a:t>
            </a:r>
            <a:r>
              <a:rPr lang="en-US" dirty="0" err="1" smtClean="0"/>
              <a:t>partons</a:t>
            </a:r>
            <a:r>
              <a:rPr lang="en-US" dirty="0" smtClean="0"/>
              <a:t> densities)</a:t>
            </a:r>
            <a:endParaRPr lang="en-GB" dirty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761312" y="4437112"/>
            <a:ext cx="216024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60661" y="4467889"/>
            <a:ext cx="38876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FF0000"/>
                </a:solidFill>
              </a:rPr>
              <a:t>Incoming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beams</a:t>
            </a:r>
            <a:r>
              <a:rPr lang="fr-FR" sz="2000" dirty="0" smtClean="0">
                <a:solidFill>
                  <a:srgbClr val="FF0000"/>
                </a:solidFill>
              </a:rPr>
              <a:t> composite: partons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0592" y="1844824"/>
            <a:ext cx="19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E=6.5TeV (LHC)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401272" y="1844824"/>
            <a:ext cx="1987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E=6.5TeV (LHC)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696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10" grpId="0" animBg="1"/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Proton-proton collisions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12640" y="4221088"/>
            <a:ext cx="475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7953573" y="4437112"/>
            <a:ext cx="5227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833320" y="4509120"/>
            <a:ext cx="144016" cy="2160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92760" y="4725144"/>
            <a:ext cx="360040" cy="43204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0472" y="761030"/>
            <a:ext cx="9418276" cy="6096970"/>
            <a:chOff x="200472" y="761030"/>
            <a:chExt cx="9418276" cy="609697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472" y="761030"/>
              <a:ext cx="9418276" cy="609697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432720" y="4509120"/>
              <a:ext cx="5040560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rgbClr val="FF0000"/>
                  </a:solidFill>
                </a:rPr>
                <a:t>Hard interaction: rate (cross-section) computable </a:t>
              </a:r>
              <a:r>
                <a:rPr lang="fr-FR" sz="2000" dirty="0" err="1" smtClean="0">
                  <a:solidFill>
                    <a:srgbClr val="FF0000"/>
                  </a:solidFill>
                </a:rPr>
                <a:t>from</a:t>
              </a:r>
              <a:r>
                <a:rPr lang="fr-FR" sz="2000" dirty="0" smtClean="0">
                  <a:solidFill>
                    <a:srgbClr val="FF0000"/>
                  </a:solidFill>
                </a:rPr>
                <a:t> </a:t>
              </a:r>
              <a:r>
                <a:rPr lang="fr-FR" sz="2000" dirty="0" err="1" smtClean="0">
                  <a:solidFill>
                    <a:srgbClr val="FF0000"/>
                  </a:solidFill>
                </a:rPr>
                <a:t>theory</a:t>
              </a:r>
              <a:r>
                <a:rPr lang="fr-FR" sz="2000" dirty="0" smtClean="0">
                  <a:solidFill>
                    <a:srgbClr val="FF0000"/>
                  </a:solidFill>
                </a:rPr>
                <a:t>, </a:t>
              </a:r>
              <a:r>
                <a:rPr lang="fr-FR" sz="2000" dirty="0" err="1" smtClean="0">
                  <a:solidFill>
                    <a:srgbClr val="FF0000"/>
                  </a:solidFill>
                </a:rPr>
                <a:t>including</a:t>
              </a:r>
              <a:r>
                <a:rPr lang="fr-FR" sz="2000" dirty="0" smtClean="0">
                  <a:solidFill>
                    <a:srgbClr val="FF0000"/>
                  </a:solidFill>
                </a:rPr>
                <a:t> </a:t>
              </a:r>
              <a:r>
                <a:rPr lang="fr-FR" sz="2000" dirty="0" err="1" smtClean="0">
                  <a:solidFill>
                    <a:srgbClr val="FF0000"/>
                  </a:solidFill>
                </a:rPr>
                <a:t>resonance</a:t>
              </a:r>
              <a:r>
                <a:rPr lang="fr-FR" sz="2000" dirty="0" smtClean="0">
                  <a:solidFill>
                    <a:srgbClr val="FF0000"/>
                  </a:solidFill>
                </a:rPr>
                <a:t> </a:t>
              </a:r>
              <a:r>
                <a:rPr lang="fr-FR" sz="2000" dirty="0" err="1" smtClean="0">
                  <a:solidFill>
                    <a:srgbClr val="FF0000"/>
                  </a:solidFill>
                </a:rPr>
                <a:t>decay</a:t>
              </a:r>
              <a:endParaRPr lang="fr-FR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1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Proton-proton collisions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0" y="766878"/>
            <a:ext cx="9339916" cy="60932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91038" y="4221088"/>
            <a:ext cx="475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7854922" y="4437112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761312" y="4509120"/>
            <a:ext cx="144016" cy="2160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04928" y="4941168"/>
            <a:ext cx="244827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6856" y="4581128"/>
            <a:ext cx="230425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Initial state radiation (ISR)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Proton-proton collisions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804499"/>
            <a:ext cx="9376879" cy="608198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40632" y="4437112"/>
            <a:ext cx="475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7833320" y="4653136"/>
            <a:ext cx="484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617296" y="4653136"/>
            <a:ext cx="28803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56856" y="5301208"/>
            <a:ext cx="230425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Final state radiation (FSR)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Proton-proton collisions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925787"/>
            <a:ext cx="9145016" cy="59322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40632" y="4293096"/>
            <a:ext cx="475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7689304" y="4437112"/>
            <a:ext cx="4752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5288" y="4437112"/>
            <a:ext cx="216024" cy="28803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80792" y="5229200"/>
            <a:ext cx="367240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Multiple parton/parton interactions ... </a:t>
            </a:r>
            <a:r>
              <a:rPr lang="is-IS" sz="1800" dirty="0" smtClean="0">
                <a:solidFill>
                  <a:srgbClr val="FF0000"/>
                </a:solidFill>
              </a:rPr>
              <a:t>… </a:t>
            </a:r>
            <a:r>
              <a:rPr lang="en-US" sz="1800" dirty="0" smtClean="0">
                <a:solidFill>
                  <a:srgbClr val="FF0000"/>
                </a:solidFill>
              </a:rPr>
              <a:t>w</a:t>
            </a:r>
            <a:r>
              <a:rPr lang="fr-FR" sz="1800" dirty="0" err="1" smtClean="0">
                <a:solidFill>
                  <a:srgbClr val="FF0000"/>
                </a:solidFill>
              </a:rPr>
              <a:t>ith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their</a:t>
            </a:r>
            <a:r>
              <a:rPr lang="fr-FR" sz="1800" dirty="0" smtClean="0">
                <a:solidFill>
                  <a:srgbClr val="FF0000"/>
                </a:solidFill>
              </a:rPr>
              <a:t> ISR and FSR</a:t>
            </a:r>
            <a:endParaRPr lang="fr-FR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98609-56-3565522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9905999" cy="33569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Events </a:t>
            </a:r>
            <a:r>
              <a:rPr lang="fr-FR" dirty="0" err="1" smtClean="0"/>
              <a:t>at</a:t>
            </a:r>
            <a:r>
              <a:rPr lang="fr-FR" dirty="0" smtClean="0"/>
              <a:t> LHC</a:t>
            </a:r>
            <a:endParaRPr lang="fr-FR" dirty="0"/>
          </a:p>
        </p:txBody>
      </p:sp>
      <p:pic>
        <p:nvPicPr>
          <p:cNvPr id="3" name="Image 2" descr="higgsevents_20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3745511" cy="3456384"/>
          </a:xfrm>
          <a:prstGeom prst="rect">
            <a:avLst/>
          </a:prstGeom>
        </p:spPr>
      </p:pic>
      <p:pic>
        <p:nvPicPr>
          <p:cNvPr id="5" name="Image 4" descr="CMS_eve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64" y="764704"/>
            <a:ext cx="6177136" cy="35687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85248" y="5949280"/>
            <a:ext cx="144016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a</a:t>
            </a:r>
            <a:r>
              <a:rPr lang="en-US" sz="1800" dirty="0" err="1" smtClean="0">
                <a:solidFill>
                  <a:srgbClr val="FF0000"/>
                </a:solidFill>
              </a:rPr>
              <a:t>nd</a:t>
            </a:r>
            <a:r>
              <a:rPr lang="en-US" sz="1800" dirty="0" smtClean="0">
                <a:solidFill>
                  <a:srgbClr val="FF0000"/>
                </a:solidFill>
              </a:rPr>
              <a:t> pileup </a:t>
            </a:r>
            <a:r>
              <a:rPr lang="is-IS" sz="1800" dirty="0" smtClean="0">
                <a:solidFill>
                  <a:srgbClr val="FF0000"/>
                </a:solidFill>
              </a:rPr>
              <a:t>…</a:t>
            </a:r>
            <a:endParaRPr lang="fr-FR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9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0631"/>
            <a:ext cx="8253651" cy="45275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Experimental</a:t>
            </a:r>
            <a:r>
              <a:rPr lang="fr-FR" smtClean="0"/>
              <a:t> collaborations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73619" y="6034969"/>
            <a:ext cx="9158762" cy="646331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membership of the </a:t>
            </a:r>
            <a:r>
              <a:rPr lang="en-US" sz="1800" b="1" dirty="0" smtClean="0"/>
              <a:t>CMS collaboration </a:t>
            </a:r>
            <a:r>
              <a:rPr lang="en-US" sz="1800" dirty="0" smtClean="0"/>
              <a:t>is currently </a:t>
            </a:r>
            <a:r>
              <a:rPr lang="en-US" sz="1800" b="1" dirty="0" smtClean="0"/>
              <a:t>229 institutes </a:t>
            </a:r>
            <a:r>
              <a:rPr lang="en-US" sz="1800" dirty="0" smtClean="0"/>
              <a:t>and  </a:t>
            </a:r>
            <a:r>
              <a:rPr lang="en-US" sz="1800" b="1" dirty="0" smtClean="0"/>
              <a:t>51 countries</a:t>
            </a:r>
          </a:p>
          <a:p>
            <a:r>
              <a:rPr lang="en-US" sz="1800" dirty="0"/>
              <a:t>~</a:t>
            </a:r>
            <a:r>
              <a:rPr lang="en-US" sz="1800" dirty="0" smtClean="0"/>
              <a:t>3000 physicists (including ~1000 students) ~1300 engineers and technicians  </a:t>
            </a:r>
            <a:endParaRPr lang="en-US" sz="18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427420" y="2567466"/>
            <a:ext cx="589476" cy="10421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287233" y="9269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CERN</a:t>
            </a:r>
            <a:endParaRPr lang="en-US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32" y="3662422"/>
            <a:ext cx="2864768" cy="226932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8400648" y="5625450"/>
            <a:ext cx="432048" cy="28547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26" name="Picture 2" descr="ERN cafete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52" y="886871"/>
            <a:ext cx="2361492" cy="168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0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P5 construction (1998-2005)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4" y="765924"/>
            <a:ext cx="8587492" cy="568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696" y="5085184"/>
            <a:ext cx="5256584" cy="923330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It took ~10 years to construct the CMS  cavern underground and the CMS detector. Infrastructure construction at P5 at </a:t>
            </a:r>
            <a:r>
              <a:rPr lang="en-US" sz="1800" dirty="0" err="1" smtClean="0"/>
              <a:t>Cessy</a:t>
            </a:r>
            <a:r>
              <a:rPr lang="en-US" sz="1800" dirty="0" smtClean="0"/>
              <a:t> starting in 1998.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71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P5 construction (1998-2005)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041400"/>
            <a:ext cx="6350000" cy="477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4728" y="4581128"/>
            <a:ext cx="5328592" cy="923330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Unlike ATLAS that was built in situ, CMS was designed in modules to be assembled on the surface and lowered down through a ~100m deep 22m diam. shaft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40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Fundamental particles &amp; 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interactions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5" name="Image 4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124744"/>
            <a:ext cx="5088821" cy="486916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4488" y="1268760"/>
            <a:ext cx="3888432" cy="2016224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Matter particles: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Fermions, spin ½, chiral spinors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GB" dirty="0" smtClean="0"/>
              <a:t>Quarks and leptons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US" dirty="0" smtClean="0"/>
              <a:t>3 families (we don</a:t>
            </a:r>
            <a:r>
              <a:rPr lang="uk-UA" dirty="0" smtClean="0"/>
              <a:t>’</a:t>
            </a:r>
            <a:r>
              <a:rPr lang="en-US" dirty="0" smtClean="0"/>
              <a:t>t know why </a:t>
            </a:r>
            <a:r>
              <a:rPr lang="is-IS" dirty="0" smtClean="0"/>
              <a:t>…)</a:t>
            </a:r>
            <a:endParaRPr lang="en-GB" dirty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448944" y="2060848"/>
            <a:ext cx="3024336" cy="38164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P5 construction (1998-2005)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787474"/>
            <a:ext cx="6093296" cy="609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4728" y="5805264"/>
            <a:ext cx="5328592" cy="369332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 </a:t>
            </a:r>
            <a:r>
              <a:rPr lang="en-US" sz="1800" smtClean="0"/>
              <a:t>cavern ready to </a:t>
            </a:r>
            <a:r>
              <a:rPr lang="en-US" sz="1800" dirty="0" smtClean="0"/>
              <a:t>receive the detector (2005)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9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construction (2001-2008)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3" y="762000"/>
            <a:ext cx="8927193" cy="577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981" y="5733256"/>
            <a:ext cx="8424036" cy="646331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Transport of the vacuum tank of the CMS solenoid at P5 (2001). 1 week was necessary to transport it from Long-le-</a:t>
            </a:r>
            <a:r>
              <a:rPr lang="en-US" sz="1800" dirty="0" err="1" smtClean="0"/>
              <a:t>Saugnier</a:t>
            </a:r>
            <a:r>
              <a:rPr lang="en-US" sz="1800" dirty="0" smtClean="0"/>
              <a:t> (France) to </a:t>
            </a:r>
            <a:r>
              <a:rPr lang="en-US" sz="1800" dirty="0" err="1" smtClean="0"/>
              <a:t>Cessy</a:t>
            </a:r>
            <a:r>
              <a:rPr lang="en-US" sz="1800" dirty="0" smtClean="0"/>
              <a:t> CERN P5 (120km)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73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Installation (2001-2008)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60" y="763498"/>
            <a:ext cx="3976092" cy="6094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977" y="3356992"/>
            <a:ext cx="2326898" cy="2308324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 magnet assembly. The vacuum tank consists of inner and outer stainless-steel cylinders and houses the superconducting coil (4K)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10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Installation (2001-2008)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37" y="762000"/>
            <a:ext cx="4598125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520" y="1556792"/>
            <a:ext cx="2326898" cy="2031325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first endcap disk of the magnetic field return-yoke, equipped with the endcap muon chambers is being lowered through </a:t>
            </a:r>
            <a:r>
              <a:rPr lang="en-US" sz="1800" smtClean="0"/>
              <a:t>the shaft!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19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Installation (2001-2008)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0" y="762000"/>
            <a:ext cx="9014200" cy="5905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5553" y="1124744"/>
            <a:ext cx="3824793" cy="646331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Assembly of the magnet and muon chambers in the central part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36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Installation (2001-2008)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762000"/>
            <a:ext cx="7926784" cy="6097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5553" y="1124744"/>
            <a:ext cx="3824793" cy="646331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solenoid is being installed inside </a:t>
            </a:r>
            <a:r>
              <a:rPr lang="en-US" sz="1800" smtClean="0"/>
              <a:t>the cryostat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882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Installation (2001-2008)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0" y="980728"/>
            <a:ext cx="7855520" cy="5216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696" y="5733256"/>
            <a:ext cx="5904656" cy="369332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 </a:t>
            </a:r>
            <a:r>
              <a:rPr lang="en-US" sz="1800" smtClean="0"/>
              <a:t>ready and closing </a:t>
            </a:r>
            <a:r>
              <a:rPr lang="en-US" sz="1800" dirty="0" smtClean="0"/>
              <a:t>before filling the LHC with </a:t>
            </a:r>
            <a:r>
              <a:rPr lang="en-US" sz="1800" smtClean="0"/>
              <a:t>the beams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84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Bdg.40 at CERN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0" y="779165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MS-4e-evt-876658967-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9"/>
            <a:ext cx="9906000" cy="5904656"/>
          </a:xfrm>
          <a:prstGeom prst="rect">
            <a:avLst/>
          </a:prstGeom>
        </p:spPr>
      </p:pic>
      <p:sp>
        <p:nvSpPr>
          <p:cNvPr id="16386" name="Rectangle 1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9923455" cy="1008112"/>
          </a:xfrm>
        </p:spPr>
        <p:txBody>
          <a:bodyPr/>
          <a:lstStyle/>
          <a:p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The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Higgs</a:t>
            </a: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boson: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from</a:t>
            </a: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concept to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discovery</a:t>
            </a:r>
            <a:endParaRPr lang="fr-FR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422525" y="4354513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 sz="240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74713" y="4572000"/>
            <a:ext cx="815657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Zapf Dingbats" pitchFamily="-102" charset="2"/>
              <a:buNone/>
            </a:pPr>
            <a:endParaRPr lang="fr-FR" sz="1400"/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Zapf Dingbats" pitchFamily="-102" charset="2"/>
              <a:buNone/>
            </a:pPr>
            <a:endParaRPr lang="fr-FR" sz="2000"/>
          </a:p>
          <a:p>
            <a:pPr algn="ctr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Zapf Dingbats" pitchFamily="-102" charset="2"/>
              <a:buNone/>
            </a:pPr>
            <a:endParaRPr lang="fr-FR" sz="2000"/>
          </a:p>
        </p:txBody>
      </p:sp>
      <p:sp>
        <p:nvSpPr>
          <p:cNvPr id="16390" name="Sous-titre 6"/>
          <p:cNvSpPr>
            <a:spLocks noGrp="1"/>
          </p:cNvSpPr>
          <p:nvPr>
            <p:ph type="subTitle" idx="1"/>
          </p:nvPr>
        </p:nvSpPr>
        <p:spPr>
          <a:xfrm>
            <a:off x="128464" y="6307832"/>
            <a:ext cx="4680520" cy="505544"/>
          </a:xfrm>
        </p:spPr>
        <p:txBody>
          <a:bodyPr/>
          <a:lstStyle/>
          <a:p>
            <a:pPr algn="l">
              <a:buFont typeface="Zapf Dingbats" pitchFamily="-102" charset="2"/>
              <a:buNone/>
            </a:pPr>
            <a:r>
              <a:rPr lang="fr-FR" sz="1600" dirty="0" smtClean="0">
                <a:solidFill>
                  <a:schemeClr val="bg1"/>
                </a:solidFill>
                <a:ea typeface="ＭＳ Ｐゴシック" pitchFamily="-102" charset="-128"/>
                <a:cs typeface="ＭＳ Ｐゴシック" pitchFamily="-102" charset="-128"/>
              </a:rPr>
              <a:t>C. Charlot, LLR-École polytechnique, CNRS&amp;IN2P3</a:t>
            </a:r>
          </a:p>
        </p:txBody>
      </p:sp>
      <p:sp>
        <p:nvSpPr>
          <p:cNvPr id="8" name="Sous-titre 6"/>
          <p:cNvSpPr txBox="1">
            <a:spLocks/>
          </p:cNvSpPr>
          <p:nvPr/>
        </p:nvSpPr>
        <p:spPr bwMode="auto">
          <a:xfrm>
            <a:off x="1066800" y="4953001"/>
            <a:ext cx="6861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SzPct val="80000"/>
              <a:buFont typeface="Zapf Dingbats" charset="2"/>
              <a:buNone/>
              <a:defRPr/>
            </a:pPr>
            <a:endParaRPr lang="fr-FR" sz="16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Sous-titre 6"/>
          <p:cNvSpPr txBox="1">
            <a:spLocks/>
          </p:cNvSpPr>
          <p:nvPr/>
        </p:nvSpPr>
        <p:spPr bwMode="auto">
          <a:xfrm>
            <a:off x="6609184" y="6309320"/>
            <a:ext cx="3024336" cy="50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Zapf Dingbat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algn="r">
              <a:buFont typeface="Zapf Dingbats" pitchFamily="-102" charset="2"/>
              <a:buNone/>
            </a:pPr>
            <a:r>
              <a:rPr lang="fr-FR" sz="1600" dirty="0" err="1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Univ</a:t>
            </a:r>
            <a:r>
              <a:rPr lang="fr-FR" sz="1600" dirty="0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. Split, Split, </a:t>
            </a:r>
            <a:r>
              <a:rPr lang="fr-FR" sz="1600" dirty="0" err="1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January</a:t>
            </a:r>
            <a:r>
              <a:rPr lang="fr-FR" sz="1600" dirty="0" smtClean="0">
                <a:solidFill>
                  <a:srgbClr val="FFFFFF"/>
                </a:solidFill>
                <a:ea typeface="ＭＳ Ｐゴシック" pitchFamily="-102" charset="-128"/>
                <a:cs typeface="ＭＳ Ｐゴシック" pitchFamily="-102" charset="-128"/>
              </a:rPr>
              <a:t> 2021</a:t>
            </a:r>
          </a:p>
          <a:p>
            <a:pPr>
              <a:buFont typeface="Zapf Dingbats" pitchFamily="-102" charset="2"/>
              <a:buNone/>
            </a:pPr>
            <a:endParaRPr lang="fr-FR" sz="1600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8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ea typeface="ＭＳ Ｐゴシック" pitchFamily="-102" charset="-128"/>
                <a:cs typeface="ＭＳ Ｐゴシック" pitchFamily="-102" charset="-128"/>
              </a:rPr>
              <a:t>F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rom</a:t>
            </a: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concept to </a:t>
            </a:r>
            <a:r>
              <a:rPr lang="fr-FR" dirty="0" err="1" smtClean="0">
                <a:ea typeface="ＭＳ Ｐゴシック" pitchFamily="-102" charset="-128"/>
                <a:cs typeface="ＭＳ Ｐゴシック" pitchFamily="-102" charset="-128"/>
              </a:rPr>
              <a:t>discovery</a:t>
            </a:r>
            <a:endParaRPr lang="fr-FR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8435" name="Espace réservé du contenu 2"/>
          <p:cNvSpPr>
            <a:spLocks noGrp="1"/>
          </p:cNvSpPr>
          <p:nvPr>
            <p:ph idx="1"/>
          </p:nvPr>
        </p:nvSpPr>
        <p:spPr>
          <a:xfrm>
            <a:off x="525810" y="2492896"/>
            <a:ext cx="8854380" cy="1728192"/>
          </a:xfrm>
          <a:solidFill>
            <a:srgbClr val="ECECEC"/>
          </a:solidFill>
        </p:spPr>
        <p:txBody>
          <a:bodyPr/>
          <a:lstStyle/>
          <a:p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Why a Higgs boson?</a:t>
            </a:r>
          </a:p>
          <a:p>
            <a:r>
              <a:rPr lang="en-US" b="1" dirty="0">
                <a:ea typeface="ＭＳ Ｐゴシック" pitchFamily="-102" charset="-128"/>
                <a:cs typeface="ＭＳ Ｐゴシック" pitchFamily="-102" charset="-128"/>
              </a:rPr>
              <a:t>H</a:t>
            </a:r>
            <a:r>
              <a:rPr lang="en-US" b="1" dirty="0" smtClean="0">
                <a:ea typeface="ＭＳ Ｐゴシック" pitchFamily="-102" charset="-128"/>
                <a:cs typeface="ＭＳ Ｐゴシック" pitchFamily="-102" charset="-128"/>
              </a:rPr>
              <a:t>ow did we search for and finally discover it?</a:t>
            </a:r>
          </a:p>
          <a:p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Status of current experimental measurements / knowledge</a:t>
            </a:r>
          </a:p>
          <a:p>
            <a:r>
              <a:rPr lang="en-US" dirty="0" smtClean="0">
                <a:ea typeface="ＭＳ Ｐゴシック" pitchFamily="-102" charset="-128"/>
                <a:cs typeface="ＭＳ Ｐゴシック" pitchFamily="-102" charset="-128"/>
              </a:rPr>
              <a:t>What’s next?</a:t>
            </a:r>
          </a:p>
          <a:p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buFont typeface="Wingdings" pitchFamily="-102" charset="2"/>
              <a:buNone/>
            </a:pPr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buFont typeface="Wingdings" pitchFamily="-102" charset="2"/>
              <a:buNone/>
            </a:pPr>
            <a:endParaRPr lang="en-US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 lvl="1">
              <a:buFont typeface="Zapf Dingbats" pitchFamily="-102" charset="2"/>
              <a:buNone/>
            </a:pPr>
            <a:endParaRPr lang="en-US" sz="1800" dirty="0" smtClean="0"/>
          </a:p>
          <a:p>
            <a:endParaRPr lang="fr-FR" dirty="0" smtClean="0">
              <a:ea typeface="ＭＳ Ｐゴシック" pitchFamily="-102" charset="-128"/>
              <a:cs typeface="ＭＳ Ｐゴシック" pitchFamily="-102" charset="-128"/>
            </a:endParaRPr>
          </a:p>
          <a:p>
            <a:pPr>
              <a:buFont typeface="Wingdings" pitchFamily="-102" charset="2"/>
              <a:buNone/>
            </a:pPr>
            <a:r>
              <a:rPr lang="fr-FR" dirty="0" smtClean="0">
                <a:ea typeface="ＭＳ Ｐゴシック" pitchFamily="-102" charset="-128"/>
                <a:cs typeface="ＭＳ Ｐゴシック" pitchFamily="-102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19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Fundamental particles 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&amp; interactions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5" name="Image 4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124744"/>
            <a:ext cx="5088821" cy="486916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344488" y="1817440"/>
            <a:ext cx="3851920" cy="4175720"/>
          </a:xfrm>
          <a:solidFill>
            <a:srgbClr val="ECECEC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i="1" dirty="0" smtClean="0"/>
              <a:t>Caveats</a:t>
            </a:r>
            <a:r>
              <a:rPr lang="en-US" dirty="0" smtClean="0"/>
              <a:t>: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Particles are point like objects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Particles </a:t>
            </a:r>
            <a:r>
              <a:rPr lang="en-US" dirty="0"/>
              <a:t>have anti-particles </a:t>
            </a:r>
            <a:r>
              <a:rPr lang="en-US" dirty="0" smtClean="0"/>
              <a:t>associated</a:t>
            </a:r>
            <a:endParaRPr lang="en-GB" dirty="0" smtClean="0"/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Particles in these drawing correspond to quanta of relativistic quantum fields (QF)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QF can create or annihilate particles (relativity)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QF correspond to well defined quantum numbers</a:t>
            </a: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04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Installation (2001-2008)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0" y="980728"/>
            <a:ext cx="7855520" cy="5216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6696" y="5733256"/>
            <a:ext cx="5904656" cy="369332"/>
          </a:xfrm>
          <a:prstGeom prst="rect">
            <a:avLst/>
          </a:prstGeom>
          <a:solidFill>
            <a:srgbClr val="FBFF9F">
              <a:alpha val="5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CMS </a:t>
            </a:r>
            <a:r>
              <a:rPr lang="en-US" sz="1800" smtClean="0"/>
              <a:t>ready and closing </a:t>
            </a:r>
            <a:r>
              <a:rPr lang="en-US" sz="1800" dirty="0" smtClean="0"/>
              <a:t>before filling the LHC with </a:t>
            </a:r>
            <a:r>
              <a:rPr lang="en-US" sz="1800" smtClean="0"/>
              <a:t>the beams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653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While CMS is being constructed ..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45" y="4067133"/>
            <a:ext cx="3070040" cy="247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5" y="1062703"/>
            <a:ext cx="2699435" cy="3004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91" y="921059"/>
            <a:ext cx="3443085" cy="3171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9079" y="124045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2003</a:t>
            </a:r>
            <a:endParaRPr lang="en-US" sz="1600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6753200" y="1340768"/>
            <a:ext cx="2608900" cy="2088232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Zapf Dingbats" pitchFamily="-84" charset="2"/>
              <a:buChar char=""/>
              <a:defRPr/>
            </a:pPr>
            <a:r>
              <a:rPr lang="en-GB" sz="1600" dirty="0" smtClean="0"/>
              <a:t>Many channels to look for, depending on Higgs mass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US" sz="1600" dirty="0" smtClean="0"/>
              <a:t>H</a:t>
            </a:r>
            <a:r>
              <a:rPr lang="en-GB" sz="1600" dirty="0">
                <a:ea typeface="ＭＳ Ｐゴシック" pitchFamily="-102" charset="-128"/>
                <a:cs typeface="ＭＳ Ｐゴシック" pitchFamily="-102" charset="-128"/>
              </a:rPr>
              <a:t> → </a:t>
            </a:r>
            <a:r>
              <a:rPr lang="en-US" sz="1600" dirty="0" smtClean="0"/>
              <a:t>ZZ</a:t>
            </a:r>
            <a:r>
              <a:rPr lang="en-GB" sz="1600" dirty="0">
                <a:ea typeface="ＭＳ Ｐゴシック" pitchFamily="-102" charset="-128"/>
                <a:cs typeface="ＭＳ Ｐゴシック" pitchFamily="-102" charset="-128"/>
              </a:rPr>
              <a:t> → </a:t>
            </a:r>
            <a:r>
              <a:rPr lang="en-US" sz="1600" dirty="0" smtClean="0"/>
              <a:t>4l has high discovery potential, except for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&lt;120 and m</a:t>
            </a:r>
            <a:r>
              <a:rPr lang="en-US" sz="1600" baseline="-25000" dirty="0" smtClean="0"/>
              <a:t>H</a:t>
            </a:r>
            <a:r>
              <a:rPr lang="en-US" sz="1600" dirty="0" smtClean="0"/>
              <a:t>~170 GeV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140359" y="4545590"/>
            <a:ext cx="2699435" cy="2056931"/>
          </a:xfrm>
          <a:prstGeom prst="rect">
            <a:avLst/>
          </a:prstGeom>
          <a:solidFill>
            <a:srgbClr val="F0F0F0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Zapf Dingbats" pitchFamily="-84" charset="2"/>
              <a:buChar char=""/>
              <a:defRPr/>
            </a:pPr>
            <a:r>
              <a:rPr lang="en-GB" sz="1600" kern="0" dirty="0"/>
              <a:t>R</a:t>
            </a:r>
            <a:r>
              <a:rPr lang="en-GB" sz="1600" kern="0" dirty="0" smtClean="0"/>
              <a:t>ealized very early that the efficiency of leptons detection would be the limited factor at low </a:t>
            </a:r>
            <a:r>
              <a:rPr lang="en-GB" sz="1600" kern="0" dirty="0" err="1" smtClean="0"/>
              <a:t>m</a:t>
            </a:r>
            <a:r>
              <a:rPr lang="en-GB" sz="1600" kern="0" baseline="-25000" dirty="0" err="1" smtClean="0"/>
              <a:t>H</a:t>
            </a:r>
            <a:endParaRPr lang="en-GB" sz="1600" kern="0" baseline="-25000" dirty="0" smtClean="0"/>
          </a:p>
          <a:p>
            <a:pPr>
              <a:buFont typeface="Zapf Dingbats" pitchFamily="-84" charset="2"/>
              <a:buChar char=""/>
              <a:defRPr/>
            </a:pPr>
            <a:r>
              <a:rPr lang="en-US" sz="1600" kern="0" dirty="0" smtClean="0"/>
              <a:t>Additional </a:t>
            </a:r>
            <a:r>
              <a:rPr lang="en-US" sz="1600" kern="0" dirty="0" err="1" smtClean="0"/>
              <a:t>pb</a:t>
            </a:r>
            <a:r>
              <a:rPr lang="en-US" sz="1600" kern="0" dirty="0" smtClean="0"/>
              <a:t> of electron bremsstrahlung in the tracker material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kern="0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kern="0" dirty="0" smtClean="0"/>
          </a:p>
          <a:p>
            <a:pPr marL="0" indent="0">
              <a:buFont typeface="Wingdings" pitchFamily="-102" charset="2"/>
              <a:buNone/>
              <a:defRPr/>
            </a:pPr>
            <a:endParaRPr lang="en-GB" kern="0" dirty="0" smtClean="0"/>
          </a:p>
          <a:p>
            <a:pPr>
              <a:buFont typeface="Wingdings" pitchFamily="-84" charset="2"/>
              <a:buNone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kern="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54868" y="3669552"/>
            <a:ext cx="2641117" cy="2616324"/>
            <a:chOff x="6954868" y="3669552"/>
            <a:chExt cx="2641117" cy="26163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868" y="3669552"/>
              <a:ext cx="2641117" cy="26163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802262" y="4184395"/>
              <a:ext cx="595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1998</a:t>
              </a:r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394647" y="117149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2003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441150" y="6234040"/>
            <a:ext cx="323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And also internal bremsstrahlung, see later..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40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 animBg="1"/>
      <p:bldP spid="12" grpId="0" uiExpand="1" build="p" animBg="1"/>
      <p:bldP spid="15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production at LHC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" y="836712"/>
            <a:ext cx="9906000" cy="5750719"/>
          </a:xfrm>
          <a:prstGeom prst="rect">
            <a:avLst/>
          </a:prstGeom>
        </p:spPr>
      </p:pic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3440832" y="6250043"/>
            <a:ext cx="4392488" cy="337388"/>
          </a:xfrm>
          <a:prstGeom prst="rect">
            <a:avLst/>
          </a:prstGeom>
          <a:solidFill>
            <a:srgbClr val="FBFF9F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smtClean="0">
                <a:ea typeface="ＭＳ Ｐゴシック" pitchFamily="-102" charset="-128"/>
                <a:cs typeface="ＭＳ Ｐゴシック" pitchFamily="-102" charset="-128"/>
              </a:rPr>
              <a:t>Main Higgs </a:t>
            </a:r>
            <a:r>
              <a:rPr lang="en-US" sz="1800" dirty="0" err="1" smtClean="0">
                <a:ea typeface="ＭＳ Ｐゴシック" pitchFamily="-102" charset="-128"/>
                <a:cs typeface="ＭＳ Ｐゴシック" pitchFamily="-102" charset="-128"/>
              </a:rPr>
              <a:t>roduction</a:t>
            </a:r>
            <a:r>
              <a:rPr lang="en-US" sz="1800" dirty="0" smtClean="0">
                <a:ea typeface="ＭＳ Ｐゴシック" pitchFamily="-102" charset="-128"/>
                <a:cs typeface="ＭＳ Ｐゴシック" pitchFamily="-102" charset="-128"/>
              </a:rPr>
              <a:t> processes at the LHC</a:t>
            </a:r>
            <a:endParaRPr lang="en-GB" sz="1800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Font typeface="Wingdings" pitchFamily="-102" charset="2"/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6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decay at LHC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43" y="1124744"/>
            <a:ext cx="8301781" cy="5596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337376" y="3234998"/>
            <a:ext cx="432048" cy="626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3944888" y="885884"/>
            <a:ext cx="5211093" cy="721514"/>
          </a:xfrm>
          <a:prstGeom prst="rect">
            <a:avLst/>
          </a:prstGeom>
          <a:solidFill>
            <a:srgbClr val="FBFF9F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800" dirty="0" smtClean="0">
                <a:ea typeface="ＭＳ Ｐゴシック" pitchFamily="-102" charset="-128"/>
                <a:cs typeface="ＭＳ Ｐゴシック" pitchFamily="-102" charset="-128"/>
              </a:rPr>
              <a:t>Many decay channels accessible for </a:t>
            </a:r>
            <a:r>
              <a:rPr lang="en-US" sz="1800" dirty="0" err="1" smtClean="0">
                <a:ea typeface="ＭＳ Ｐゴシック" pitchFamily="-102" charset="-128"/>
                <a:cs typeface="ＭＳ Ｐゴシック" pitchFamily="-102" charset="-128"/>
              </a:rPr>
              <a:t>m</a:t>
            </a:r>
            <a:r>
              <a:rPr lang="en-US" sz="1800" baseline="-25000" dirty="0" err="1" smtClean="0">
                <a:ea typeface="ＭＳ Ｐゴシック" pitchFamily="-102" charset="-128"/>
                <a:cs typeface="ＭＳ Ｐゴシック" pitchFamily="-102" charset="-128"/>
              </a:rPr>
              <a:t>H</a:t>
            </a:r>
            <a:r>
              <a:rPr lang="en-US" sz="1800" dirty="0" smtClean="0">
                <a:ea typeface="ＭＳ Ｐゴシック" pitchFamily="-102" charset="-128"/>
                <a:cs typeface="ＭＳ Ｐゴシック" pitchFamily="-102" charset="-128"/>
              </a:rPr>
              <a:t>=125 GeV</a:t>
            </a:r>
          </a:p>
          <a:p>
            <a:pPr marL="0" indent="0">
              <a:buNone/>
              <a:defRPr/>
            </a:pPr>
            <a:r>
              <a:rPr lang="en-US" sz="1800" dirty="0" smtClean="0">
                <a:ea typeface="ＭＳ Ｐゴシック" pitchFamily="-102" charset="-128"/>
                <a:cs typeface="ＭＳ Ｐゴシック" pitchFamily="-102" charset="-128"/>
              </a:rPr>
              <a:t>(could have been very different..)</a:t>
            </a:r>
            <a:endParaRPr lang="en-GB" sz="1800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Font typeface="Wingdings" pitchFamily="-102" charset="2"/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1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344488" y="1196752"/>
            <a:ext cx="4277194" cy="4176464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High collision rate needed to produce enough Higgs events: ~</a:t>
            </a:r>
            <a:r>
              <a:rPr lang="en-GB" b="1" dirty="0" smtClean="0"/>
              <a:t>10</a:t>
            </a:r>
            <a:r>
              <a:rPr lang="en-GB" b="1" baseline="30000" dirty="0" smtClean="0"/>
              <a:t>9</a:t>
            </a:r>
            <a:r>
              <a:rPr lang="en-GB" b="1" dirty="0" smtClean="0"/>
              <a:t> interactions /sec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Corresponds to 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  <a:r>
              <a:rPr lang="en-GB" baseline="-25000" dirty="0" smtClean="0"/>
              <a:t>tot</a:t>
            </a:r>
            <a:r>
              <a:rPr lang="en-GB" dirty="0"/>
              <a:t>~</a:t>
            </a:r>
            <a:r>
              <a:rPr lang="en-GB" dirty="0" smtClean="0"/>
              <a:t>100mb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GB" dirty="0" smtClean="0"/>
              <a:t>b-quark (B factory)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GB" dirty="0" smtClean="0"/>
              <a:t>W</a:t>
            </a:r>
            <a:r>
              <a:rPr lang="en-GB" baseline="30000" dirty="0" smtClean="0"/>
              <a:t>±</a:t>
            </a:r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→</a:t>
            </a:r>
            <a:r>
              <a:rPr lang="en-GB" dirty="0" err="1" smtClean="0"/>
              <a:t>l</a:t>
            </a:r>
            <a:r>
              <a:rPr lang="en-GB" baseline="30000" dirty="0" err="1"/>
              <a:t>±</a:t>
            </a:r>
            <a:r>
              <a:rPr lang="en-GB" dirty="0" err="1" smtClean="0">
                <a:latin typeface="Symbol" charset="2"/>
                <a:cs typeface="Symbol" charset="2"/>
              </a:rPr>
              <a:t>n</a:t>
            </a:r>
            <a:r>
              <a:rPr lang="en-GB" dirty="0" smtClean="0"/>
              <a:t>, Z</a:t>
            </a:r>
            <a:r>
              <a:rPr lang="en-GB" baseline="30000" dirty="0" smtClean="0"/>
              <a:t>0</a:t>
            </a:r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→</a:t>
            </a:r>
            <a:r>
              <a:rPr lang="en-GB" dirty="0" smtClean="0"/>
              <a:t>ll, </a:t>
            </a:r>
            <a:r>
              <a:rPr lang="en-GB" dirty="0" err="1" smtClean="0"/>
              <a:t>tt</a:t>
            </a:r>
            <a:r>
              <a:rPr lang="en-GB" dirty="0" smtClean="0"/>
              <a:t>, </a:t>
            </a:r>
            <a:r>
              <a:rPr lang="en-GB" dirty="0" err="1" smtClean="0"/>
              <a:t>dibosons</a:t>
            </a:r>
            <a:r>
              <a:rPr lang="en-GB" dirty="0" smtClean="0"/>
              <a:t>, Higgs in gluon fusion, in VBF 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GB" dirty="0" smtClean="0"/>
              <a:t>Rates </a:t>
            </a:r>
            <a:r>
              <a:rPr lang="en-GB" b="1" dirty="0" smtClean="0"/>
              <a:t>increase with energy</a:t>
            </a:r>
          </a:p>
          <a:p>
            <a:pPr>
              <a:buFont typeface="Zapf Dingbats" pitchFamily="-84" charset="2"/>
              <a:buChar char=""/>
              <a:defRPr/>
            </a:pPr>
            <a:r>
              <a:rPr lang="en-US" dirty="0" smtClean="0"/>
              <a:t>Higgs rather copiously produced,  ~0.1/sec,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dirty="0" smtClean="0"/>
              <a:t>problem is to identify it </a:t>
            </a:r>
            <a:r>
              <a:rPr lang="en-US" dirty="0" smtClean="0"/>
              <a:t>from the many other processes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Higgs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r>
              <a:rPr lang="fr-FR" dirty="0" smtClean="0"/>
              <a:t> do not come </a:t>
            </a:r>
            <a:r>
              <a:rPr lang="fr-FR" dirty="0" err="1" smtClean="0"/>
              <a:t>alone</a:t>
            </a:r>
            <a:r>
              <a:rPr lang="fr-FR" dirty="0" smtClean="0"/>
              <a:t>..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682" y="1266056"/>
            <a:ext cx="5284318" cy="4168419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344488" y="5599511"/>
            <a:ext cx="9433048" cy="836712"/>
          </a:xfrm>
          <a:prstGeom prst="rect">
            <a:avLst/>
          </a:prstGeom>
          <a:solidFill>
            <a:srgbClr val="FBFF9F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→ </a:t>
            </a:r>
            <a:r>
              <a:rPr lang="en-US" dirty="0" smtClean="0"/>
              <a:t>need to look for rare decays with less backgrounds: e.g.. H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→</a:t>
            </a:r>
            <a:r>
              <a:rPr lang="en-US" dirty="0" smtClean="0"/>
              <a:t>ZZ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→</a:t>
            </a:r>
            <a:r>
              <a:rPr lang="en-US" dirty="0" err="1" smtClean="0"/>
              <a:t>llll</a:t>
            </a:r>
            <a:r>
              <a:rPr lang="en-US" dirty="0" smtClean="0"/>
              <a:t> with </a:t>
            </a:r>
            <a:r>
              <a:rPr lang="en-US" dirty="0"/>
              <a:t>H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→</a:t>
            </a:r>
            <a:r>
              <a:rPr lang="en-US" dirty="0" smtClean="0"/>
              <a:t>ZZ and Z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→</a:t>
            </a:r>
            <a:r>
              <a:rPr lang="en-US" dirty="0" err="1" smtClean="0"/>
              <a:t>ll</a:t>
            </a:r>
            <a:r>
              <a:rPr lang="en-US" dirty="0" smtClean="0"/>
              <a:t> ~ 3% at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=125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Font typeface="Wingdings" pitchFamily="-102" charset="2"/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9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 → ZZ</a:t>
            </a:r>
            <a:r>
              <a:rPr lang="en-US" baseline="30000" dirty="0"/>
              <a:t>(*) </a:t>
            </a:r>
            <a:r>
              <a:rPr lang="en-US" dirty="0"/>
              <a:t>→ 4l channel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3555" name="Espace réservé du contenu 2"/>
          <p:cNvSpPr>
            <a:spLocks noGrp="1"/>
          </p:cNvSpPr>
          <p:nvPr>
            <p:ph idx="1"/>
          </p:nvPr>
        </p:nvSpPr>
        <p:spPr>
          <a:xfrm>
            <a:off x="457200" y="966343"/>
            <a:ext cx="8977743" cy="507888"/>
          </a:xfrm>
          <a:solidFill>
            <a:srgbClr val="FBFF9F"/>
          </a:solidFill>
        </p:spPr>
        <p:txBody>
          <a:bodyPr/>
          <a:lstStyle/>
          <a:p>
            <a:r>
              <a:rPr lang="en-GB" b="1" dirty="0">
                <a:ea typeface="ＭＳ Ｐゴシック" pitchFamily="-102" charset="-128"/>
                <a:cs typeface="ＭＳ Ｐゴシック" pitchFamily="-102" charset="-128"/>
              </a:rPr>
              <a:t>Simple analysis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: search for a localized excess in the four-lepton mass </a:t>
            </a:r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spectrum</a:t>
            </a:r>
            <a:endParaRPr lang="en-GB" dirty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464129" y="5196952"/>
            <a:ext cx="9097384" cy="1157042"/>
          </a:xfrm>
          <a:prstGeom prst="rect">
            <a:avLst/>
          </a:prstGeom>
          <a:solidFill>
            <a:srgbClr val="FBFF9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  <a:defRPr/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Among the </a:t>
            </a:r>
            <a:r>
              <a:rPr lang="en-US" sz="2000" b="1" kern="0" dirty="0" smtClean="0">
                <a:latin typeface="+mn-lt"/>
                <a:ea typeface="ＭＳ Ｐゴシック" charset="-128"/>
                <a:cs typeface="ＭＳ Ｐゴシック" charset="-128"/>
              </a:rPr>
              <a:t>cleanest 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channels (S/B~1) over a wide mass range (</a:t>
            </a:r>
            <a:r>
              <a:rPr lang="en-US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US" sz="2000" kern="0" baseline="-25000" dirty="0" err="1" smtClean="0">
                <a:latin typeface="+mn-lt"/>
                <a:ea typeface="ＭＳ Ｐゴシック" charset="-128"/>
                <a:cs typeface="ＭＳ Ｐゴシック" charset="-128"/>
              </a:rPr>
              <a:t>H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=120-800 GeV)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  <a:defRPr/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But </a:t>
            </a:r>
            <a:r>
              <a:rPr lang="en-US" sz="2000" b="1" kern="0" dirty="0" smtClean="0">
                <a:latin typeface="+mn-lt"/>
                <a:ea typeface="ＭＳ Ｐゴシック" charset="-128"/>
                <a:cs typeface="ＭＳ Ｐゴシック" charset="-128"/>
              </a:rPr>
              <a:t>low yield 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from small BR(Z</a:t>
            </a:r>
            <a:r>
              <a:rPr lang="en-US" sz="2000" dirty="0"/>
              <a:t> → </a:t>
            </a:r>
            <a:r>
              <a:rPr lang="en-US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ll</a:t>
            </a: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) </a:t>
            </a:r>
          </a:p>
          <a:p>
            <a:pPr>
              <a:lnSpc>
                <a:spcPct val="110000"/>
              </a:lnSpc>
              <a:spcBef>
                <a:spcPct val="20000"/>
              </a:spcBef>
              <a:buSzPct val="80000"/>
              <a:defRPr/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=&gt;  should maximize detection efficiency, in particular at low </a:t>
            </a:r>
            <a:r>
              <a:rPr lang="en-US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US" sz="2000" kern="0" baseline="-25000" dirty="0" err="1" smtClean="0">
                <a:latin typeface="+mn-lt"/>
                <a:ea typeface="ＭＳ Ｐゴシック" charset="-128"/>
                <a:cs typeface="ＭＳ Ｐゴシック" charset="-128"/>
              </a:rPr>
              <a:t>H</a:t>
            </a:r>
            <a:endParaRPr lang="en-GB" sz="2000" kern="0" baseline="-25000" dirty="0" smtClean="0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40243" y="1512873"/>
            <a:ext cx="3521968" cy="3472604"/>
            <a:chOff x="3440243" y="1512873"/>
            <a:chExt cx="3521968" cy="34726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4405" y="1512877"/>
              <a:ext cx="3307806" cy="34726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6175028" y="1512873"/>
              <a:ext cx="787183" cy="15335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440243" y="2331232"/>
              <a:ext cx="335947" cy="568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29064" y="1564177"/>
            <a:ext cx="3232370" cy="1998100"/>
            <a:chOff x="5529064" y="1564177"/>
            <a:chExt cx="3232370" cy="1998100"/>
          </a:xfrm>
        </p:grpSpPr>
        <p:sp>
          <p:nvSpPr>
            <p:cNvPr id="12" name="TextBox 11"/>
            <p:cNvSpPr txBox="1"/>
            <p:nvPr/>
          </p:nvSpPr>
          <p:spPr>
            <a:xfrm>
              <a:off x="7542831" y="1564177"/>
              <a:ext cx="121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Higgs signal</a:t>
              </a:r>
              <a:endParaRPr lang="en-US" sz="1600" dirty="0"/>
            </a:p>
          </p:txBody>
        </p:sp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29064" y="1894482"/>
              <a:ext cx="2351388" cy="13250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 bwMode="auto">
            <a:xfrm flipH="1">
              <a:off x="6175029" y="3219546"/>
              <a:ext cx="362147" cy="34273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42278" y="1713736"/>
            <a:ext cx="4046626" cy="3186852"/>
            <a:chOff x="42278" y="1713736"/>
            <a:chExt cx="4046626" cy="3186852"/>
          </a:xfrm>
        </p:grpSpPr>
        <p:sp>
          <p:nvSpPr>
            <p:cNvPr id="21" name="TextBox 20"/>
            <p:cNvSpPr txBox="1"/>
            <p:nvPr/>
          </p:nvSpPr>
          <p:spPr>
            <a:xfrm>
              <a:off x="42278" y="4069591"/>
              <a:ext cx="37339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Background from non-resonant production</a:t>
              </a:r>
            </a:p>
            <a:p>
              <a:r>
                <a:rPr lang="en-US" sz="1600" dirty="0" smtClean="0"/>
                <a:t>+ reducible background from </a:t>
              </a:r>
              <a:r>
                <a:rPr lang="en-US" sz="1600" dirty="0" err="1" smtClean="0"/>
                <a:t>WZ+jet</a:t>
              </a:r>
              <a:r>
                <a:rPr lang="en-US" sz="1600" dirty="0" smtClean="0"/>
                <a:t>, Z+2jets where 1,2 jets fake a lepton</a:t>
              </a:r>
              <a:endParaRPr lang="en-US" sz="1600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51396" y="1713736"/>
              <a:ext cx="2737508" cy="2293760"/>
              <a:chOff x="1351396" y="1713736"/>
              <a:chExt cx="2737508" cy="229376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2987160" y="2680417"/>
                <a:ext cx="1101744" cy="16962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1396" y="1713736"/>
                <a:ext cx="1635764" cy="22937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9676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 → ZZ</a:t>
            </a:r>
            <a:r>
              <a:rPr lang="en-US" baseline="30000" dirty="0"/>
              <a:t>(*) </a:t>
            </a:r>
            <a:r>
              <a:rPr lang="en-US" dirty="0"/>
              <a:t>→ 4l channel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57200" y="1180993"/>
            <a:ext cx="5705475" cy="158531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</a:pPr>
            <a:r>
              <a:rPr lang="en-GB" sz="2000" dirty="0" smtClean="0">
                <a:ea typeface="ＭＳ Ｐゴシック" pitchFamily="-102" charset="-128"/>
                <a:cs typeface="ＭＳ Ｐゴシック" pitchFamily="-102" charset="-128"/>
              </a:rPr>
              <a:t>Select events with </a:t>
            </a:r>
            <a:r>
              <a:rPr lang="en-GB" sz="2000" b="1" dirty="0" smtClean="0">
                <a:ea typeface="ＭＳ Ｐゴシック" pitchFamily="-102" charset="-128"/>
                <a:cs typeface="ＭＳ Ｐゴシック" pitchFamily="-102" charset="-128"/>
              </a:rPr>
              <a:t>4 leptons </a:t>
            </a:r>
            <a:r>
              <a:rPr lang="en-GB" sz="2000" dirty="0" smtClean="0">
                <a:ea typeface="ＭＳ Ｐゴシック" pitchFamily="-102" charset="-128"/>
                <a:cs typeface="ＭＳ Ｐゴシック" pitchFamily="-102" charset="-128"/>
              </a:rPr>
              <a:t>(e or </a:t>
            </a:r>
            <a:r>
              <a:rPr lang="en-GB" sz="2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GB" sz="2000" dirty="0" smtClean="0">
                <a:ea typeface="ＭＳ Ｐゴシック" pitchFamily="-102" charset="-128"/>
                <a:cs typeface="ＭＳ Ｐゴシック" pitchFamily="-102" charset="-128"/>
              </a:rPr>
              <a:t>), compatible with two Z</a:t>
            </a:r>
            <a:r>
              <a:rPr lang="en-GB" sz="2000" baseline="30000" dirty="0" smtClean="0">
                <a:ea typeface="ＭＳ Ｐゴシック" pitchFamily="-102" charset="-128"/>
                <a:cs typeface="ＭＳ Ｐゴシック" pitchFamily="-102" charset="-128"/>
              </a:rPr>
              <a:t>(*)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</a:pPr>
            <a:r>
              <a:rPr lang="en-GB" sz="2000" dirty="0" smtClean="0">
                <a:ea typeface="ＭＳ Ｐゴシック" pitchFamily="-102" charset="-128"/>
                <a:cs typeface="ＭＳ Ｐゴシック" pitchFamily="-102" charset="-128"/>
              </a:rPr>
              <a:t>Two opposite-sign same-flavour pairs with mass compatible with </a:t>
            </a:r>
            <a:r>
              <a:rPr lang="en-GB" sz="2000" dirty="0" err="1" smtClean="0">
                <a:ea typeface="ＭＳ Ｐゴシック" pitchFamily="-102" charset="-128"/>
                <a:cs typeface="ＭＳ Ｐゴシック" pitchFamily="-102" charset="-128"/>
              </a:rPr>
              <a:t>m</a:t>
            </a:r>
            <a:r>
              <a:rPr lang="en-GB" sz="2000" baseline="-25000" dirty="0" err="1" smtClean="0">
                <a:ea typeface="ＭＳ Ｐゴシック" pitchFamily="-102" charset="-128"/>
                <a:cs typeface="ＭＳ Ｐゴシック" pitchFamily="-102" charset="-128"/>
              </a:rPr>
              <a:t>Z</a:t>
            </a:r>
            <a:endParaRPr lang="en-GB" sz="2000" baseline="-25000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7200" y="4521216"/>
            <a:ext cx="9067800" cy="81929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  <a:defRPr/>
            </a:pPr>
            <a:r>
              <a:rPr lang="en-GB" sz="2000" b="1" kern="0" dirty="0">
                <a:latin typeface="+mn-lt"/>
                <a:ea typeface="ＭＳ Ｐゴシック" charset="-128"/>
                <a:cs typeface="ＭＳ Ｐゴシック" charset="-128"/>
              </a:rPr>
              <a:t>Data-driven </a:t>
            </a:r>
            <a:r>
              <a:rPr lang="en-GB" sz="2000" kern="0" dirty="0">
                <a:latin typeface="+mn-lt"/>
                <a:ea typeface="ＭＳ Ｐゴシック" charset="-128"/>
                <a:cs typeface="ＭＳ Ｐゴシック" charset="-128"/>
              </a:rPr>
              <a:t>methods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  <a:defRPr/>
            </a:pPr>
            <a:r>
              <a:rPr lang="en-GB" sz="2000" kern="0" dirty="0">
                <a:latin typeface="+mn-lt"/>
                <a:ea typeface="ＭＳ Ｐゴシック" charset="-128"/>
                <a:cs typeface="ＭＳ Ｐゴシック" charset="-128"/>
              </a:rPr>
              <a:t>Efficiency 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from Z</a:t>
            </a:r>
            <a:r>
              <a:rPr lang="en-US" sz="2000" dirty="0"/>
              <a:t> → </a:t>
            </a:r>
            <a:r>
              <a:rPr lang="en-GB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ll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, </a:t>
            </a:r>
            <a:r>
              <a:rPr lang="en-GB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WZ+jet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 and </a:t>
            </a:r>
            <a:r>
              <a:rPr lang="en-GB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Z+jets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 backgrounds from data</a:t>
            </a:r>
            <a:endParaRPr lang="en-GB" sz="20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457200" y="5562600"/>
            <a:ext cx="9067800" cy="914400"/>
          </a:xfrm>
          <a:prstGeom prst="rect">
            <a:avLst/>
          </a:prstGeom>
          <a:solidFill>
            <a:srgbClr val="FBFF9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  <a:defRPr/>
            </a:pPr>
            <a:r>
              <a:rPr lang="en-GB" sz="2000" b="1" kern="0" dirty="0">
                <a:latin typeface="+mn-lt"/>
                <a:ea typeface="ＭＳ Ｐゴシック" charset="-128"/>
                <a:cs typeface="ＭＳ Ｐゴシック" charset="-128"/>
              </a:rPr>
              <a:t>Analysis blind to the mass spectrum </a:t>
            </a:r>
            <a:r>
              <a:rPr lang="en-GB" sz="2000" kern="0" dirty="0">
                <a:latin typeface="+mn-lt"/>
                <a:ea typeface="ＭＳ Ｐゴシック" charset="-128"/>
                <a:cs typeface="ＭＳ Ｐゴシック" charset="-128"/>
              </a:rPr>
              <a:t>in the search region up to preapproval and until efficiencies and background composition checked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457200" y="3390048"/>
            <a:ext cx="7448128" cy="896391"/>
          </a:xfrm>
          <a:prstGeom prst="rect">
            <a:avLst/>
          </a:prstGeom>
          <a:solidFill>
            <a:srgbClr val="FBFF9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-102" charset="2"/>
              <a:buChar char="q"/>
              <a:defRPr/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Reject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 (reducible) </a:t>
            </a:r>
            <a:r>
              <a:rPr lang="en-GB" sz="2000" kern="0" dirty="0" err="1" smtClean="0">
                <a:latin typeface="+mn-lt"/>
                <a:ea typeface="ＭＳ Ｐゴシック" charset="-128"/>
                <a:cs typeface="ＭＳ Ｐゴシック" charset="-128"/>
              </a:rPr>
              <a:t>WZ+jet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 and Z+2jets backgrounds where jet(s) fake(s) lepton(s) by requiring well </a:t>
            </a:r>
            <a:r>
              <a:rPr lang="en-GB" sz="2000" b="1" kern="0" dirty="0" smtClean="0">
                <a:latin typeface="+mn-lt"/>
                <a:ea typeface="ＭＳ Ｐゴシック" charset="-128"/>
                <a:cs typeface="ＭＳ Ｐゴシック" charset="-128"/>
              </a:rPr>
              <a:t>identified and isolated </a:t>
            </a:r>
            <a:r>
              <a:rPr lang="en-GB" sz="2000" kern="0" dirty="0" smtClean="0">
                <a:latin typeface="+mn-lt"/>
                <a:ea typeface="ＭＳ Ｐゴシック" charset="-128"/>
                <a:cs typeface="ＭＳ Ｐゴシック" charset="-128"/>
              </a:rPr>
              <a:t>leptons</a:t>
            </a:r>
            <a:endParaRPr lang="en-GB" sz="20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09937" y="2846026"/>
            <a:ext cx="2419351" cy="426633"/>
            <a:chOff x="4592960" y="2996952"/>
            <a:chExt cx="2419351" cy="42663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2960" y="3012349"/>
              <a:ext cx="2419351" cy="411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592960" y="2996952"/>
              <a:ext cx="4219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m</a:t>
              </a:r>
              <a:r>
                <a:rPr lang="en-US" sz="1600" baseline="-25000" dirty="0" err="1" smtClean="0"/>
                <a:t>ll</a:t>
              </a:r>
              <a:endParaRPr lang="en-US" sz="1600" baseline="-25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58222" y="1119873"/>
            <a:ext cx="3277639" cy="1489788"/>
            <a:chOff x="6458222" y="1119873"/>
            <a:chExt cx="3277639" cy="1489788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58222" y="1119873"/>
              <a:ext cx="2643698" cy="14897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059073" y="1695490"/>
              <a:ext cx="676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signal</a:t>
              </a:r>
              <a:endParaRPr lang="en-US" sz="16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538" y="2798381"/>
            <a:ext cx="1778000" cy="208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animBg="1"/>
      <p:bldP spid="7" grpId="0" animBg="1"/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Higgs → 4l </a:t>
            </a:r>
            <a:r>
              <a:rPr lang="en-US" dirty="0" smtClean="0"/>
              <a:t>candidate event</a:t>
            </a:r>
            <a:endParaRPr lang="en-US" dirty="0"/>
          </a:p>
        </p:txBody>
      </p:sp>
      <p:pic>
        <p:nvPicPr>
          <p:cNvPr id="37" name="Image 3" descr="CMS-4e-evt-876658967-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906000" cy="61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0473" y="983921"/>
            <a:ext cx="2957670" cy="2134817"/>
            <a:chOff x="200473" y="983921"/>
            <a:chExt cx="2957670" cy="21348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473" y="983921"/>
              <a:ext cx="2957670" cy="213481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96616" y="1932386"/>
              <a:ext cx="1206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Oct.2011</a:t>
              </a:r>
              <a:endParaRPr lang="en-US" sz="2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96817" y="974603"/>
            <a:ext cx="3057632" cy="2204338"/>
            <a:chOff x="3296817" y="974603"/>
            <a:chExt cx="3057632" cy="22043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817" y="974603"/>
              <a:ext cx="3057632" cy="22043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25633" y="1932386"/>
              <a:ext cx="12282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Dec.2011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0473" y="3519773"/>
            <a:ext cx="2957670" cy="2147349"/>
            <a:chOff x="200473" y="3519773"/>
            <a:chExt cx="2957670" cy="21473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473" y="3519773"/>
              <a:ext cx="2957670" cy="214734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96616" y="4321843"/>
              <a:ext cx="1150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Jul.2012</a:t>
              </a:r>
              <a:endParaRPr lang="en-US" sz="2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40077" y="3520513"/>
            <a:ext cx="3014371" cy="2169878"/>
            <a:chOff x="3340077" y="3520513"/>
            <a:chExt cx="3014371" cy="21698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077" y="3520513"/>
              <a:ext cx="3014371" cy="21698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42281" y="4251806"/>
              <a:ext cx="12272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End 2013</a:t>
              </a:r>
              <a:endParaRPr lang="en-US" sz="20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5640" y="3202210"/>
            <a:ext cx="3518333" cy="2569243"/>
            <a:chOff x="6325640" y="3202210"/>
            <a:chExt cx="3518333" cy="25692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640" y="3202210"/>
              <a:ext cx="3518333" cy="256924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534982" y="4078064"/>
              <a:ext cx="11753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End 2018</a:t>
              </a:r>
              <a:endParaRPr lang="en-US" sz="2000" dirty="0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2000"/>
          </a:xfrm>
        </p:spPr>
        <p:txBody>
          <a:bodyPr/>
          <a:lstStyle/>
          <a:p>
            <a:r>
              <a:rPr lang="en-US" dirty="0" smtClean="0"/>
              <a:t>The growing signal</a:t>
            </a:r>
            <a:endParaRPr lang="en-US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9789" y="5916805"/>
            <a:ext cx="9896211" cy="731293"/>
          </a:xfrm>
          <a:prstGeom prst="rect">
            <a:avLst/>
          </a:prstGeom>
          <a:solidFill>
            <a:srgbClr val="FBFF9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SzPct val="80000"/>
              <a:defRPr/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Accumulating data the signal started to show up, discovery announced in 2012 (together with other channels).Now the  resonance is there and will stay forever</a:t>
            </a:r>
            <a:endParaRPr lang="en-GB" sz="20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6566697" y="1394554"/>
            <a:ext cx="2994815" cy="109834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SzPct val="80000"/>
              <a:defRPr/>
            </a:pPr>
            <a:r>
              <a:rPr lang="en-US" sz="2000" kern="0" dirty="0" smtClean="0">
                <a:latin typeface="+mn-lt"/>
                <a:ea typeface="ＭＳ Ｐゴシック" charset="-128"/>
                <a:cs typeface="ＭＳ Ｐゴシック" charset="-128"/>
              </a:rPr>
              <a:t>At the beginning only fluctuations here and there =&gt; more data needed!</a:t>
            </a:r>
            <a:endParaRPr lang="en-GB" sz="2000" kern="0" dirty="0"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48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Intermediate 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6848" y="1484784"/>
            <a:ext cx="9052656" cy="4248472"/>
          </a:xfrm>
          <a:solidFill>
            <a:srgbClr val="FBFF9F"/>
          </a:solidFill>
        </p:spPr>
        <p:txBody>
          <a:bodyPr/>
          <a:lstStyle/>
          <a:p>
            <a:r>
              <a:rPr lang="en-GB" dirty="0" smtClean="0"/>
              <a:t>Higgs search started at LEP and </a:t>
            </a:r>
            <a:r>
              <a:rPr lang="en-GB" dirty="0" err="1" smtClean="0"/>
              <a:t>Tevatron</a:t>
            </a:r>
            <a:endParaRPr lang="en-GB" b="1" dirty="0" smtClean="0"/>
          </a:p>
          <a:p>
            <a:r>
              <a:rPr lang="en-GB" dirty="0" smtClean="0"/>
              <a:t>The LHC machine was built in particular to find the Higgs boson</a:t>
            </a:r>
          </a:p>
          <a:p>
            <a:r>
              <a:rPr lang="en-GB" dirty="0" smtClean="0"/>
              <a:t>This involved very large collaborations, ending up with different concepts for the detectors</a:t>
            </a:r>
          </a:p>
          <a:p>
            <a:r>
              <a:rPr lang="en-GB" dirty="0" smtClean="0"/>
              <a:t>After long R&amp;D and test beams to define and characterised the new technologies </a:t>
            </a:r>
            <a:r>
              <a:rPr lang="en-GB" dirty="0"/>
              <a:t>t</a:t>
            </a:r>
            <a:r>
              <a:rPr lang="en-GB" dirty="0" smtClean="0"/>
              <a:t>o be used for the detectors, physicists moved to the preparation of the physics</a:t>
            </a:r>
          </a:p>
          <a:p>
            <a:r>
              <a:rPr lang="en-GB" dirty="0" smtClean="0"/>
              <a:t>The LHC started in 2009 after an incident on the magnets</a:t>
            </a:r>
          </a:p>
          <a:p>
            <a:r>
              <a:rPr lang="en-US" dirty="0" smtClean="0"/>
              <a:t>Less than 3 years after the Higgs boson discovery was announced to the world in a CERN seminar </a:t>
            </a:r>
          </a:p>
          <a:p>
            <a:r>
              <a:rPr lang="en-US" dirty="0" smtClean="0"/>
              <a:t>For those working directly on it, the excess of events was starting to build up since end 2011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120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Fundamental particles 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&amp; interactions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5" name="Image 4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125885"/>
            <a:ext cx="5088821" cy="486916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86678" y="1093912"/>
            <a:ext cx="4090258" cy="3631232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Interactions: bosons, spin 1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Electroweak, strong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Gravity is too weak at our energies (spin 2 graviton, although consistent theory requires supersymmetry and higher space dimensions)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/>
              <a:t>Interaction = particle </a:t>
            </a:r>
            <a:r>
              <a:rPr lang="en-GB" dirty="0" smtClean="0"/>
              <a:t>exchange, emerge in QFT from requiring local gauge invariance</a:t>
            </a: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473280" y="2060848"/>
            <a:ext cx="1008112" cy="38164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Image 2" descr="eemum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64" y="5351619"/>
            <a:ext cx="2008110" cy="110523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45501" y="5043842"/>
            <a:ext cx="2959428" cy="1707398"/>
            <a:chOff x="845501" y="5043842"/>
            <a:chExt cx="2959428" cy="1707398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1292763" y="6597352"/>
              <a:ext cx="200811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300873" y="6443463"/>
              <a:ext cx="5040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time</a:t>
              </a:r>
              <a:endParaRPr lang="en-US" sz="1400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1136576" y="5351619"/>
              <a:ext cx="0" cy="11052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845501" y="5043842"/>
              <a:ext cx="58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space</a:t>
              </a:r>
              <a:endParaRPr 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04929" y="6104726"/>
            <a:ext cx="5824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  <a:ea typeface="Symbol" charset="2"/>
                <a:cs typeface="Symbol" charset="2"/>
              </a:rPr>
              <a:t>Q: there is a mistake in this diagram, strictly speaking, can you find it?</a:t>
            </a:r>
          </a:p>
        </p:txBody>
      </p:sp>
    </p:spTree>
    <p:extLst>
      <p:ext uri="{BB962C8B-B14F-4D97-AF65-F5344CB8AC3E}">
        <p14:creationId xmlns:p14="http://schemas.microsoft.com/office/powerpoint/2010/main" val="42628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HCP (</a:t>
            </a:r>
            <a:r>
              <a:rPr lang="en-GB" dirty="0" err="1" smtClean="0"/>
              <a:t>nov.</a:t>
            </a:r>
            <a:r>
              <a:rPr lang="en-GB" dirty="0" smtClean="0"/>
              <a:t>)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04" y="986408"/>
            <a:ext cx="3271664" cy="553893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1.1-1.7/fb in the combination from data up to summer</a:t>
            </a:r>
          </a:p>
          <a:p>
            <a:r>
              <a:rPr lang="en-US" dirty="0" smtClean="0"/>
              <a:t>~5/fb planed by end of the year</a:t>
            </a:r>
          </a:p>
          <a:p>
            <a:r>
              <a:rPr lang="en-US" dirty="0" smtClean="0"/>
              <a:t>CMS and ATLAS preparing for discovery</a:t>
            </a:r>
          </a:p>
          <a:p>
            <a:r>
              <a:rPr lang="en-US" dirty="0" smtClean="0"/>
              <a:t>Agreement not to show updated result at HCP</a:t>
            </a:r>
          </a:p>
          <a:p>
            <a:r>
              <a:rPr lang="en-US" dirty="0" smtClean="0"/>
              <a:t>And to prepare a combination</a:t>
            </a:r>
          </a:p>
          <a:p>
            <a:r>
              <a:rPr lang="en-US" dirty="0" smtClean="0"/>
              <a:t>Results with the entire 2011 datasets to be shown at CERN  jamboree in December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920" y="1425426"/>
            <a:ext cx="5219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HCP (</a:t>
            </a:r>
            <a:r>
              <a:rPr lang="en-GB" dirty="0" err="1" smtClean="0"/>
              <a:t>nov.</a:t>
            </a:r>
            <a:r>
              <a:rPr lang="en-GB" dirty="0" smtClean="0"/>
              <a:t>) 2011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60" y="1688232"/>
            <a:ext cx="4893234" cy="351617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8504" y="1700808"/>
            <a:ext cx="3816424" cy="36724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 smtClean="0"/>
              <a:t>&gt;~2</a:t>
            </a:r>
            <a:r>
              <a:rPr lang="en-US" kern="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kern="0" dirty="0" smtClean="0"/>
              <a:t> fluctuations at ~119 GeV and 140 GeV, but not significant</a:t>
            </a:r>
          </a:p>
          <a:p>
            <a:r>
              <a:rPr lang="en-US" kern="0" dirty="0" smtClean="0"/>
              <a:t>That at ~119 GeV with rate consistent with expectation from SM Higgs</a:t>
            </a:r>
            <a:r>
              <a:rPr lang="is-IS" kern="0" dirty="0" smtClean="0"/>
              <a:t>…</a:t>
            </a:r>
            <a:endParaRPr lang="en-US" kern="0" dirty="0" smtClean="0"/>
          </a:p>
          <a:p>
            <a:r>
              <a:rPr lang="en-US" kern="0" dirty="0" smtClean="0"/>
              <a:t>Full 2011 dataset being analyzed with x3-5</a:t>
            </a:r>
            <a:r>
              <a:rPr lang="en-US" kern="0" dirty="0"/>
              <a:t> </a:t>
            </a:r>
            <a:r>
              <a:rPr lang="en-US" kern="0" dirty="0" smtClean="0"/>
              <a:t>more statistics</a:t>
            </a:r>
          </a:p>
          <a:p>
            <a:r>
              <a:rPr lang="en-US" kern="0" dirty="0"/>
              <a:t>E</a:t>
            </a:r>
            <a:r>
              <a:rPr lang="en-US" kern="0" dirty="0" smtClean="0"/>
              <a:t>xciting times ahead!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207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</a:t>
            </a:r>
            <a:r>
              <a:rPr lang="en-GB" dirty="0" err="1" smtClean="0"/>
              <a:t>december</a:t>
            </a:r>
            <a:r>
              <a:rPr lang="en-GB" dirty="0" smtClean="0"/>
              <a:t> ‘11 jamboree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86" y="1505157"/>
            <a:ext cx="4538096" cy="36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333" y="1129073"/>
            <a:ext cx="4260953" cy="3307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5985" y="5529329"/>
            <a:ext cx="358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Mis</a:t>
            </a:r>
            <a:r>
              <a:rPr lang="en-US" sz="1800" dirty="0" smtClean="0"/>
              <a:t>-calibration </a:t>
            </a:r>
            <a:r>
              <a:rPr lang="en-US" sz="1800" dirty="0" err="1" smtClean="0"/>
              <a:t>pb</a:t>
            </a:r>
            <a:r>
              <a:rPr lang="en-US" sz="1800" dirty="0" smtClean="0"/>
              <a:t>? FSR?</a:t>
            </a:r>
          </a:p>
          <a:p>
            <a:r>
              <a:rPr lang="en-US" sz="1800" dirty="0" smtClean="0"/>
              <a:t>Claude, are you there?</a:t>
            </a:r>
          </a:p>
          <a:p>
            <a:r>
              <a:rPr lang="en-US" sz="1800" dirty="0" smtClean="0"/>
              <a:t>(phys. </a:t>
            </a:r>
            <a:r>
              <a:rPr lang="en-US" sz="1800" dirty="0"/>
              <a:t>p</a:t>
            </a:r>
            <a:r>
              <a:rPr lang="en-US" sz="1800" dirty="0" smtClean="0"/>
              <a:t>lenary meeting, Dec.1)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333" y="4432300"/>
            <a:ext cx="3435502" cy="24257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6033120" y="2782741"/>
            <a:ext cx="0" cy="30624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393160" y="2043093"/>
            <a:ext cx="0" cy="34021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730867" y="2010710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dirty="0"/>
              <a:t> → </a:t>
            </a:r>
            <a:r>
              <a:rPr lang="en-US" sz="2000" dirty="0" smtClean="0"/>
              <a:t>ZZ</a:t>
            </a:r>
            <a:r>
              <a:rPr lang="en-US" sz="2000" dirty="0"/>
              <a:t> → </a:t>
            </a:r>
            <a:r>
              <a:rPr lang="en-US" sz="2000" dirty="0" smtClean="0"/>
              <a:t>4l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8226521" y="4748745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dirty="0"/>
              <a:t> →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gg</a:t>
            </a:r>
            <a:endParaRPr lang="en-US" sz="2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717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months later and  ~3 months of 8 </a:t>
            </a:r>
            <a:r>
              <a:rPr lang="en-US" dirty="0" err="1" smtClean="0"/>
              <a:t>TeV</a:t>
            </a:r>
            <a:r>
              <a:rPr lang="en-US" dirty="0" smtClean="0"/>
              <a:t> data added</a:t>
            </a:r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1988840"/>
            <a:ext cx="2376479" cy="3183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906000" cy="5165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87202" y="1758007"/>
            <a:ext cx="40543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Discovery announced at CERN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05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discovery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70" y="901321"/>
            <a:ext cx="5329005" cy="49722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1087" y="2378497"/>
            <a:ext cx="3508311" cy="1072822"/>
            <a:chOff x="211087" y="2378497"/>
            <a:chExt cx="3508311" cy="1072822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2155670" y="2722335"/>
              <a:ext cx="1563728" cy="7289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211087" y="2378497"/>
              <a:ext cx="1937120" cy="5477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Data point and its statistical uncertainty</a:t>
              </a:r>
              <a:endParaRPr lang="en-US" sz="16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77064" y="1761942"/>
            <a:ext cx="2739244" cy="3118631"/>
            <a:chOff x="6877064" y="1761942"/>
            <a:chExt cx="2739244" cy="3118631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H="1">
              <a:off x="6877064" y="2540280"/>
              <a:ext cx="851128" cy="23402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7373556" y="1761942"/>
              <a:ext cx="2242752" cy="778338"/>
            </a:xfrm>
            <a:prstGeom prst="rect">
              <a:avLst/>
            </a:prstGeom>
            <a:solidFill>
              <a:srgbClr val="89DE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Modelling of the non- resonant ZZ (irreducible) background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77064" y="3424623"/>
            <a:ext cx="2739244" cy="1711708"/>
            <a:chOff x="6877064" y="3424623"/>
            <a:chExt cx="2739244" cy="1711708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H="1">
              <a:off x="6877064" y="3972787"/>
              <a:ext cx="851128" cy="11635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7456086" y="3424623"/>
              <a:ext cx="2160222" cy="547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Modelling of the </a:t>
              </a:r>
              <a:r>
                <a:rPr lang="en-US" sz="1600" dirty="0" err="1" smtClean="0"/>
                <a:t>Z+jets</a:t>
              </a:r>
              <a:r>
                <a:rPr lang="en-US" sz="1600" dirty="0" smtClean="0"/>
                <a:t> (reducible) background</a:t>
              </a:r>
              <a:endParaRPr lang="en-US" sz="16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087" y="3744135"/>
            <a:ext cx="4777862" cy="664323"/>
            <a:chOff x="211087" y="3744135"/>
            <a:chExt cx="4777862" cy="664323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2461302" y="3972341"/>
              <a:ext cx="2527647" cy="4361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211087" y="3744135"/>
              <a:ext cx="2242752" cy="54771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Modelling of H→ZZ→4l signal</a:t>
              </a:r>
              <a:endParaRPr lang="en-US" sz="16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88197" y="5867843"/>
            <a:ext cx="9417496" cy="646331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Around 125 GeV, </a:t>
            </a:r>
            <a:r>
              <a:rPr lang="en-US" sz="1800" b="1" dirty="0" smtClean="0"/>
              <a:t>7 events in excess of backgrounds’ predictions</a:t>
            </a:r>
            <a:r>
              <a:rPr lang="en-US" sz="1800" dirty="0" smtClean="0"/>
              <a:t>, compatible with expectation from a Higgs signal. Is it enough? Need to quantify</a:t>
            </a:r>
            <a:r>
              <a:rPr lang="is-IS" sz="1800" dirty="0" smtClean="0"/>
              <a:t>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67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discovery 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496" y="5068421"/>
            <a:ext cx="9001000" cy="1323439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Beyond 1D one can look at more observables: here KD is optimized to separate Higgs signal from non resonant ZZ production (blue background)</a:t>
            </a:r>
          </a:p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Some events around the mass of the excess cluster at high KD values </a:t>
            </a:r>
            <a:r>
              <a:rPr lang="en-US" sz="2000" dirty="0" smtClean="0">
                <a:sym typeface="Wingdings"/>
              </a:rPr>
              <a:t> more signal like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6751" y="1268760"/>
            <a:ext cx="7230549" cy="3708400"/>
            <a:chOff x="376751" y="1268760"/>
            <a:chExt cx="7230549" cy="3708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0" y="1268760"/>
              <a:ext cx="5308600" cy="37084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76751" y="1598603"/>
              <a:ext cx="16563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KD discriminant: P(S)/P(S)+P(B)</a:t>
              </a:r>
            </a:p>
            <a:p>
              <a:endParaRPr lang="en-US" sz="1600" dirty="0"/>
            </a:p>
            <a:p>
              <a:r>
                <a:rPr lang="en-US" sz="1600" dirty="0" smtClean="0"/>
                <a:t>K</a:t>
              </a:r>
              <a:r>
                <a:rPr lang="en-US" sz="1600" baseline="-25000" dirty="0" smtClean="0"/>
                <a:t>D</a:t>
              </a:r>
              <a:r>
                <a:rPr lang="en-US" sz="1600" dirty="0" smtClean="0"/>
                <a:t>=1: signal-like</a:t>
              </a:r>
            </a:p>
            <a:p>
              <a:r>
                <a:rPr lang="en-US" sz="1600" dirty="0" smtClean="0"/>
                <a:t>K</a:t>
              </a:r>
              <a:r>
                <a:rPr lang="en-US" sz="1600" baseline="-25000" dirty="0" smtClean="0"/>
                <a:t>D</a:t>
              </a:r>
              <a:r>
                <a:rPr lang="en-US" sz="1600" dirty="0" smtClean="0"/>
                <a:t>=0: bkgd.-like</a:t>
              </a:r>
              <a:endParaRPr lang="en-US" sz="1600" dirty="0"/>
            </a:p>
            <a:p>
              <a:endParaRPr lang="en-US" sz="1600" dirty="0" smtClean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6751" y="3168263"/>
              <a:ext cx="17609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Built from expected kinematics of the two processes (ME)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36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discovery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318711"/>
            <a:ext cx="9461500" cy="276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740" y="5085184"/>
            <a:ext cx="9398660" cy="1015663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In the signal and background regions, observed yields are compatible with expectations from S+B in all </a:t>
            </a:r>
            <a:r>
              <a:rPr lang="en-US" sz="2000" dirty="0" err="1" smtClean="0"/>
              <a:t>subchannels</a:t>
            </a:r>
            <a:r>
              <a:rPr lang="en-US" sz="2000" dirty="0" smtClean="0"/>
              <a:t> 4e/2e2mu/2mu2e/4mu</a:t>
            </a:r>
          </a:p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Are they incompatible with expectations from B only?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24436" y="4401581"/>
            <a:ext cx="844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Remind</a:t>
            </a:r>
            <a:r>
              <a:rPr lang="en-US" sz="1600" dirty="0" smtClean="0"/>
              <a:t>: simple counting experiment,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 smtClean="0"/>
              <a:t>N=</a:t>
            </a:r>
            <a:r>
              <a:rPr lang="en-US" sz="1600" dirty="0" err="1" smtClean="0"/>
              <a:t>sqrt</a:t>
            </a:r>
            <a:r>
              <a:rPr lang="en-US" sz="1600" dirty="0" smtClean="0"/>
              <a:t>(N) (only in the region of large N, else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 smtClean="0"/>
              <a:t>N&gt;</a:t>
            </a:r>
            <a:r>
              <a:rPr lang="en-US" sz="1600" dirty="0" err="1" smtClean="0"/>
              <a:t>sqrt</a:t>
            </a:r>
            <a:r>
              <a:rPr lang="en-US" sz="1600" dirty="0" smtClean="0"/>
              <a:t>(N))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64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20" y="980728"/>
            <a:ext cx="5321300" cy="422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discovery results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586732" y="1301428"/>
            <a:ext cx="360040" cy="144016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197452"/>
            <a:ext cx="9906000" cy="1631216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In the excess region the probability that B only accounts for the observed data is very low..</a:t>
            </a:r>
          </a:p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The probability is often translated in Gaussian equivalents: 2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dirty="0" smtClean="0"/>
              <a:t>=~5%, 3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dirty="0" smtClean="0"/>
              <a:t>&lt;~1%,  </a:t>
            </a:r>
            <a:r>
              <a:rPr lang="is-IS" sz="2000" dirty="0" smtClean="0"/>
              <a:t>… Here p</a:t>
            </a:r>
            <a:r>
              <a:rPr lang="is-IS" sz="2000" baseline="-25000" dirty="0" smtClean="0"/>
              <a:t>min</a:t>
            </a:r>
            <a:r>
              <a:rPr lang="is-IS" sz="2000" dirty="0" smtClean="0"/>
              <a:t>~7.10</a:t>
            </a:r>
            <a:r>
              <a:rPr lang="is-IS" sz="2000" baseline="30000" dirty="0" smtClean="0"/>
              <a:t>-4</a:t>
            </a:r>
          </a:p>
          <a:p>
            <a:pPr marL="285750" indent="-285750">
              <a:buFont typeface="Symbol" charset="2"/>
              <a:buChar char="Þ"/>
            </a:pPr>
            <a:r>
              <a:rPr lang="is-IS" sz="2000" dirty="0" smtClean="0"/>
              <a:t>Is this enough? No! HEP discovery requires 5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s, </a:t>
            </a:r>
            <a:r>
              <a:rPr lang="en-US" sz="2000" dirty="0" smtClean="0">
                <a:latin typeface="+mn-lt"/>
                <a:ea typeface="Symbol" charset="2"/>
                <a:cs typeface="Symbol" charset="2"/>
              </a:rPr>
              <a:t>this is equivalent to</a:t>
            </a:r>
            <a:r>
              <a:rPr lang="is-IS" sz="2000" dirty="0" smtClean="0"/>
              <a:t> p</a:t>
            </a:r>
            <a:r>
              <a:rPr lang="is-IS" sz="2000" baseline="-25000" dirty="0" smtClean="0"/>
              <a:t>min</a:t>
            </a:r>
            <a:r>
              <a:rPr lang="is-IS" sz="2000" dirty="0" smtClean="0"/>
              <a:t>~0.3 per million for a false positive!!!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0376" y="1301428"/>
            <a:ext cx="2196356" cy="3391770"/>
            <a:chOff x="390376" y="1301428"/>
            <a:chExt cx="2196356" cy="3391770"/>
          </a:xfrm>
        </p:grpSpPr>
        <p:grpSp>
          <p:nvGrpSpPr>
            <p:cNvPr id="4" name="Group 3"/>
            <p:cNvGrpSpPr/>
            <p:nvPr/>
          </p:nvGrpSpPr>
          <p:grpSpPr>
            <a:xfrm>
              <a:off x="642516" y="1301428"/>
              <a:ext cx="1944216" cy="830997"/>
              <a:chOff x="642516" y="1301428"/>
              <a:chExt cx="1944216" cy="83099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42516" y="1301428"/>
                <a:ext cx="1656185" cy="8309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Probability that B accounts for the observed yields</a:t>
                </a:r>
                <a:endParaRPr lang="en-US" sz="1600" dirty="0"/>
              </a:p>
            </p:txBody>
          </p:sp>
          <p:cxnSp>
            <p:nvCxnSpPr>
              <p:cNvPr id="7" name="Straight Arrow Connector 6"/>
              <p:cNvCxnSpPr>
                <a:stCxn id="5" idx="3"/>
              </p:cNvCxnSpPr>
              <p:nvPr/>
            </p:nvCxnSpPr>
            <p:spPr bwMode="auto">
              <a:xfrm>
                <a:off x="2298701" y="1716927"/>
                <a:ext cx="288031" cy="16056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76" y="3095278"/>
              <a:ext cx="2052340" cy="15979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689304" y="1381710"/>
            <a:ext cx="1584176" cy="466646"/>
            <a:chOff x="7689304" y="1381710"/>
            <a:chExt cx="1584176" cy="466646"/>
          </a:xfrm>
        </p:grpSpPr>
        <p:sp>
          <p:nvSpPr>
            <p:cNvPr id="12" name="TextBox 11"/>
            <p:cNvSpPr txBox="1"/>
            <p:nvPr/>
          </p:nvSpPr>
          <p:spPr>
            <a:xfrm>
              <a:off x="8046639" y="1381710"/>
              <a:ext cx="122684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Significance</a:t>
              </a:r>
              <a:endParaRPr lang="en-US" sz="1600" dirty="0"/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7689304" y="1550987"/>
              <a:ext cx="357335" cy="2973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200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uiExpand="1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Significance</a:t>
            </a:r>
            <a:endParaRPr lang="en-US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391303" y="1555007"/>
            <a:ext cx="4344951" cy="4175720"/>
          </a:xfrm>
          <a:solidFill>
            <a:srgbClr val="ECECEC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Simple example: counting experiment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Assume we expect &lt;N</a:t>
            </a:r>
            <a:r>
              <a:rPr lang="en-US" sz="1800" baseline="-25000" dirty="0" smtClean="0"/>
              <a:t>S</a:t>
            </a:r>
            <a:r>
              <a:rPr lang="en-US" sz="1800" dirty="0"/>
              <a:t>&gt;</a:t>
            </a:r>
            <a:r>
              <a:rPr lang="en-US" sz="1800" dirty="0" smtClean="0"/>
              <a:t> signal events, 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 </a:t>
            </a:r>
            <a:r>
              <a:rPr lang="en-US" sz="1800" dirty="0" err="1" smtClean="0"/>
              <a:t>bkgd</a:t>
            </a:r>
            <a:r>
              <a:rPr lang="en-US" sz="1800" dirty="0" smtClean="0"/>
              <a:t> events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Both S and B fluctuate and we measure only the sum: 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data</a:t>
            </a:r>
            <a:r>
              <a:rPr lang="en-US" sz="1800" dirty="0" smtClean="0"/>
              <a:t>=N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+N</a:t>
            </a:r>
            <a:r>
              <a:rPr lang="en-US" sz="1800" baseline="-25000" dirty="0" smtClean="0"/>
              <a:t>B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Actual 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 and 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 in the measurement are unknown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Approximate (</a:t>
            </a:r>
            <a:r>
              <a:rPr lang="en-US" sz="1800" dirty="0"/>
              <a:t>G</a:t>
            </a:r>
            <a:r>
              <a:rPr lang="en-US" sz="1800" dirty="0" smtClean="0"/>
              <a:t>aussian) significance: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Exp.: significance = 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&gt;/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 = 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&gt;/</a:t>
            </a:r>
            <a:r>
              <a:rPr lang="en-US" sz="1800" dirty="0" err="1" smtClean="0"/>
              <a:t>sqrt</a:t>
            </a:r>
            <a:r>
              <a:rPr lang="en-US" sz="1800" dirty="0" smtClean="0"/>
              <a:t>(&lt;N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Obs. Significance = (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data</a:t>
            </a:r>
            <a:r>
              <a:rPr lang="en-US" sz="1800" dirty="0" smtClean="0"/>
              <a:t>-&lt;N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&gt;)/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 = </a:t>
            </a:r>
            <a:r>
              <a:rPr lang="en-US" sz="1800" dirty="0"/>
              <a:t>(</a:t>
            </a:r>
            <a:r>
              <a:rPr lang="en-US" sz="1800" dirty="0" err="1" smtClean="0"/>
              <a:t>N</a:t>
            </a:r>
            <a:r>
              <a:rPr lang="en-US" sz="1800" baseline="-25000" dirty="0" err="1" smtClean="0"/>
              <a:t>data</a:t>
            </a:r>
            <a:r>
              <a:rPr lang="en-US" sz="1800" dirty="0" smtClean="0"/>
              <a:t>-&lt;N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&gt;)/</a:t>
            </a:r>
            <a:r>
              <a:rPr lang="en-US" sz="1800" dirty="0" err="1" smtClean="0"/>
              <a:t>sqrt</a:t>
            </a:r>
            <a:r>
              <a:rPr lang="en-US" sz="1800" dirty="0" smtClean="0"/>
              <a:t>(&lt;N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&gt;)</a:t>
            </a:r>
            <a:endParaRPr lang="en-GB" sz="1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5035365" y="1772816"/>
            <a:ext cx="4509798" cy="2247014"/>
            <a:chOff x="5035365" y="1772816"/>
            <a:chExt cx="4509798" cy="22470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365" y="1772816"/>
              <a:ext cx="2369301" cy="2247014"/>
            </a:xfrm>
            <a:prstGeom prst="rect">
              <a:avLst/>
            </a:prstGeom>
          </p:spPr>
        </p:pic>
        <p:sp>
          <p:nvSpPr>
            <p:cNvPr id="40" name="Right Arrow 39"/>
            <p:cNvSpPr/>
            <p:nvPr/>
          </p:nvSpPr>
          <p:spPr bwMode="auto">
            <a:xfrm>
              <a:off x="7657640" y="2784189"/>
              <a:ext cx="354340" cy="1813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043644" y="1884594"/>
              <a:ext cx="1501519" cy="1767974"/>
              <a:chOff x="8043644" y="927958"/>
              <a:chExt cx="1501519" cy="1767974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8043644" y="927958"/>
                <a:ext cx="776119" cy="1767974"/>
                <a:chOff x="8043644" y="927958"/>
                <a:chExt cx="776119" cy="1767974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8486435" y="927958"/>
                  <a:ext cx="148096" cy="393571"/>
                  <a:chOff x="8486435" y="891924"/>
                  <a:chExt cx="148096" cy="393571"/>
                </a:xfrm>
              </p:grpSpPr>
              <p:sp>
                <p:nvSpPr>
                  <p:cNvPr id="16" name="Oval 15"/>
                  <p:cNvSpPr/>
                  <p:nvPr/>
                </p:nvSpPr>
                <p:spPr bwMode="auto">
                  <a:xfrm>
                    <a:off x="8486435" y="1003029"/>
                    <a:ext cx="148096" cy="14437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cxnSp>
                <p:nvCxnSpPr>
                  <p:cNvPr id="18" name="Straight Connector 17"/>
                  <p:cNvCxnSpPr/>
                  <p:nvPr/>
                </p:nvCxnSpPr>
                <p:spPr bwMode="auto">
                  <a:xfrm flipH="1">
                    <a:off x="8556762" y="891924"/>
                    <a:ext cx="1" cy="39357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8043644" y="1160778"/>
                  <a:ext cx="776119" cy="1535154"/>
                  <a:chOff x="7911395" y="1124744"/>
                  <a:chExt cx="853731" cy="1535154"/>
                </a:xfrm>
              </p:grpSpPr>
              <p:sp>
                <p:nvSpPr>
                  <p:cNvPr id="6" name="Rectangle 5"/>
                  <p:cNvSpPr/>
                  <p:nvPr/>
                </p:nvSpPr>
                <p:spPr bwMode="auto">
                  <a:xfrm>
                    <a:off x="8268730" y="1438037"/>
                    <a:ext cx="496396" cy="1212160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 bwMode="auto">
                  <a:xfrm>
                    <a:off x="8268730" y="1882188"/>
                    <a:ext cx="496396" cy="768009"/>
                  </a:xfrm>
                  <a:prstGeom prst="rect">
                    <a:avLst/>
                  </a:prstGeom>
                  <a:noFill/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 bwMode="auto">
                  <a:xfrm flipV="1">
                    <a:off x="8268730" y="1147408"/>
                    <a:ext cx="0" cy="151249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911395" y="1124744"/>
                    <a:ext cx="30278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 smtClean="0"/>
                      <a:t>N</a:t>
                    </a:r>
                    <a:endParaRPr lang="en-US" sz="1800" dirty="0"/>
                  </a:p>
                </p:txBody>
              </p:sp>
            </p:grpSp>
          </p:grpSp>
          <p:sp>
            <p:nvSpPr>
              <p:cNvPr id="41" name="TextBox 40"/>
              <p:cNvSpPr txBox="1"/>
              <p:nvPr/>
            </p:nvSpPr>
            <p:spPr>
              <a:xfrm>
                <a:off x="8889609" y="2080151"/>
                <a:ext cx="6555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&lt;N</a:t>
                </a:r>
                <a:r>
                  <a:rPr lang="en-US" sz="1400" baseline="-25000" dirty="0" smtClean="0"/>
                  <a:t>B</a:t>
                </a:r>
                <a:r>
                  <a:rPr lang="en-US" sz="1400" dirty="0"/>
                  <a:t>&gt;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69356" y="1566460"/>
                <a:ext cx="6758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&lt;N</a:t>
                </a:r>
                <a:r>
                  <a:rPr lang="en-US" sz="1400" baseline="-25000" dirty="0" smtClean="0"/>
                  <a:t>S</a:t>
                </a:r>
                <a:r>
                  <a:rPr lang="en-US" sz="1400" dirty="0"/>
                  <a:t>&gt;</a:t>
                </a: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5092768" y="4395129"/>
            <a:ext cx="4109499" cy="584775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1600" dirty="0" smtClean="0"/>
              <a:t>Only valid when N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and N</a:t>
            </a:r>
            <a:r>
              <a:rPr lang="en-US" sz="1600" baseline="-25000" dirty="0" smtClean="0"/>
              <a:t>B</a:t>
            </a:r>
            <a:r>
              <a:rPr lang="en-US" sz="1600" dirty="0" smtClean="0"/>
              <a:t> are high (&gt;~10) for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 smtClean="0"/>
              <a:t>N=</a:t>
            </a:r>
            <a:r>
              <a:rPr lang="en-US" sz="1600" dirty="0" err="1" smtClean="0"/>
              <a:t>sqrt</a:t>
            </a:r>
            <a:r>
              <a:rPr lang="en-US" sz="1600" dirty="0" smtClean="0"/>
              <a:t>(N) to apply</a:t>
            </a:r>
          </a:p>
        </p:txBody>
      </p:sp>
    </p:spTree>
    <p:extLst>
      <p:ext uri="{BB962C8B-B14F-4D97-AF65-F5344CB8AC3E}">
        <p14:creationId xmlns:p14="http://schemas.microsoft.com/office/powerpoint/2010/main" val="127269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5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significance: log-likelihood ratio</a:t>
            </a:r>
            <a:endParaRPr lang="en-US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1" y="990530"/>
            <a:ext cx="9906000" cy="4238670"/>
          </a:xfrm>
          <a:solidFill>
            <a:srgbClr val="ECECEC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Likelihood function </a:t>
            </a:r>
            <a:r>
              <a:rPr lang="en-US" sz="1800" dirty="0" smtClean="0">
                <a:latin typeface="Apple Chancery" charset="0"/>
                <a:ea typeface="Apple Chancery" charset="0"/>
                <a:cs typeface="Apple Chancery" charset="0"/>
              </a:rPr>
              <a:t>L</a:t>
            </a:r>
            <a:r>
              <a:rPr lang="en-US" sz="1800" dirty="0" smtClean="0"/>
              <a:t> measures the goodness of a fit to the data (N)</a:t>
            </a:r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 smtClean="0"/>
              <a:t>For </a:t>
            </a:r>
            <a:r>
              <a:rPr lang="en-US" sz="1800" dirty="0"/>
              <a:t>P</a:t>
            </a:r>
            <a:r>
              <a:rPr lang="en-US" sz="1800" dirty="0" smtClean="0"/>
              <a:t>oisson probability, </a:t>
            </a:r>
            <a:r>
              <a:rPr lang="en-US" sz="1800" dirty="0">
                <a:latin typeface="Apple Chancery" charset="0"/>
                <a:ea typeface="Apple Chancery" charset="0"/>
                <a:cs typeface="Apple Chancery" charset="0"/>
              </a:rPr>
              <a:t>L</a:t>
            </a:r>
            <a:r>
              <a:rPr lang="en-US" sz="1800" dirty="0" smtClean="0"/>
              <a:t> is </a:t>
            </a:r>
            <a:r>
              <a:rPr lang="en-US" sz="1800" dirty="0" err="1" smtClean="0"/>
              <a:t>exp</a:t>
            </a:r>
            <a:r>
              <a:rPr lang="en-US" sz="1800" dirty="0" smtClean="0"/>
              <a:t>(-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 smtClean="0"/>
              <a:t>)</a:t>
            </a:r>
            <a:r>
              <a:rPr lang="en-US" sz="1800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baseline="30000" dirty="0" err="1" smtClean="0"/>
              <a:t>N</a:t>
            </a:r>
            <a:r>
              <a:rPr lang="en-US" sz="1800" dirty="0" smtClean="0"/>
              <a:t>, where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800" dirty="0" smtClean="0"/>
              <a:t> = &lt;N&gt; is the expectation (from model)</a:t>
            </a:r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>
                <a:latin typeface="Apple Chancery" charset="0"/>
                <a:ea typeface="Apple Chancery" charset="0"/>
                <a:cs typeface="Apple Chancery" charset="0"/>
              </a:rPr>
              <a:t>L </a:t>
            </a:r>
            <a:r>
              <a:rPr lang="en-US" sz="1800" dirty="0" smtClean="0"/>
              <a:t>for </a:t>
            </a:r>
            <a:r>
              <a:rPr lang="en-US" sz="1800" dirty="0" err="1" smtClean="0"/>
              <a:t>bkgd</a:t>
            </a:r>
            <a:r>
              <a:rPr lang="en-US" sz="1800" dirty="0" smtClean="0"/>
              <a:t> is </a:t>
            </a:r>
            <a:r>
              <a:rPr lang="en-US" sz="1800" dirty="0" err="1"/>
              <a:t>exp</a:t>
            </a:r>
            <a:r>
              <a:rPr lang="en-US" sz="1800" dirty="0" smtClean="0"/>
              <a:t>(-&lt;N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&gt;) 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smtClean="0"/>
              <a:t>N</a:t>
            </a:r>
            <a:endParaRPr lang="en-US" sz="1800" dirty="0" smtClean="0"/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>
                <a:latin typeface="Apple Chancery" charset="0"/>
                <a:ea typeface="Apple Chancery" charset="0"/>
                <a:cs typeface="Apple Chancery" charset="0"/>
              </a:rPr>
              <a:t>L</a:t>
            </a:r>
            <a:r>
              <a:rPr lang="en-US" sz="1800" dirty="0" smtClean="0"/>
              <a:t> for S+B is </a:t>
            </a:r>
            <a:r>
              <a:rPr lang="en-US" sz="1800" dirty="0" err="1"/>
              <a:t>exp</a:t>
            </a:r>
            <a:r>
              <a:rPr lang="en-US" sz="1800" dirty="0" smtClean="0"/>
              <a:t>(-&lt;N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+N</a:t>
            </a:r>
            <a:r>
              <a:rPr lang="en-US" sz="1800" baseline="-25000" dirty="0" smtClean="0"/>
              <a:t>B</a:t>
            </a:r>
            <a:r>
              <a:rPr lang="en-US" sz="1800" dirty="0"/>
              <a:t>&gt;) </a:t>
            </a:r>
            <a:r>
              <a:rPr lang="en-US" sz="1800" dirty="0" smtClean="0"/>
              <a:t>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+N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smtClean="0"/>
              <a:t>N</a:t>
            </a:r>
            <a:endParaRPr lang="en-US" sz="1800" dirty="0"/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>
                <a:ea typeface="Apple Chancery" charset="0"/>
                <a:cs typeface="Apple Chancery" charset="0"/>
              </a:rPr>
              <a:t>Likelihood</a:t>
            </a:r>
            <a:r>
              <a:rPr lang="en-US" sz="1800" dirty="0" smtClean="0"/>
              <a:t> ratio Q = </a:t>
            </a:r>
            <a:r>
              <a:rPr lang="en-US" sz="1800" dirty="0" err="1"/>
              <a:t>exp</a:t>
            </a:r>
            <a:r>
              <a:rPr lang="en-US" sz="1800" dirty="0"/>
              <a:t>(-&lt;N</a:t>
            </a:r>
            <a:r>
              <a:rPr lang="en-US" sz="1800" baseline="-25000" dirty="0"/>
              <a:t>S</a:t>
            </a:r>
            <a:r>
              <a:rPr lang="en-US" sz="1800" dirty="0"/>
              <a:t>+N</a:t>
            </a:r>
            <a:r>
              <a:rPr lang="en-US" sz="1800" baseline="-25000" dirty="0"/>
              <a:t>B</a:t>
            </a:r>
            <a:r>
              <a:rPr lang="en-US" sz="1800" dirty="0"/>
              <a:t>&gt;) &lt;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+N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smtClean="0"/>
              <a:t>N </a:t>
            </a:r>
            <a:r>
              <a:rPr lang="en-US" sz="1800" dirty="0" smtClean="0"/>
              <a:t>/ </a:t>
            </a:r>
            <a:r>
              <a:rPr lang="en-US" sz="1800" dirty="0" err="1" smtClean="0"/>
              <a:t>exp</a:t>
            </a:r>
            <a:r>
              <a:rPr lang="en-US" sz="1800" dirty="0"/>
              <a:t>(-&lt;N</a:t>
            </a:r>
            <a:r>
              <a:rPr lang="en-US" sz="1800" baseline="-25000" dirty="0"/>
              <a:t>B</a:t>
            </a:r>
            <a:r>
              <a:rPr lang="en-US" sz="1800" dirty="0"/>
              <a:t>&gt;) &lt;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smtClean="0"/>
              <a:t>N</a:t>
            </a:r>
            <a:endParaRPr lang="en-US" sz="1800" dirty="0"/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/>
              <a:t>s</a:t>
            </a:r>
            <a:r>
              <a:rPr lang="en-US" sz="1800" dirty="0" smtClean="0"/>
              <a:t>o that Q </a:t>
            </a:r>
            <a:r>
              <a:rPr lang="en-US" sz="1800" dirty="0"/>
              <a:t>= </a:t>
            </a:r>
            <a:r>
              <a:rPr lang="en-US" sz="1800" dirty="0" err="1"/>
              <a:t>exp</a:t>
            </a:r>
            <a:r>
              <a:rPr lang="en-US" sz="1800" dirty="0"/>
              <a:t>(-&lt;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&gt;) </a:t>
            </a:r>
            <a:r>
              <a:rPr lang="en-US" sz="1800" dirty="0"/>
              <a:t>&lt;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+N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smtClean="0"/>
              <a:t>N </a:t>
            </a:r>
            <a:r>
              <a:rPr lang="en-US" sz="1800" dirty="0"/>
              <a:t>/ </a:t>
            </a:r>
            <a:r>
              <a:rPr lang="en-US" sz="1800" dirty="0" smtClean="0"/>
              <a:t>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smtClean="0"/>
              <a:t>N</a:t>
            </a:r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/>
              <a:t>a</a:t>
            </a:r>
            <a:r>
              <a:rPr lang="en-US" sz="1800" dirty="0" smtClean="0"/>
              <a:t>nd </a:t>
            </a:r>
            <a:r>
              <a:rPr lang="en-US" sz="1800" dirty="0" err="1" smtClean="0"/>
              <a:t>lnQ</a:t>
            </a:r>
            <a:r>
              <a:rPr lang="en-US" sz="1800" dirty="0" smtClean="0"/>
              <a:t> = -&lt;</a:t>
            </a:r>
            <a:r>
              <a:rPr lang="en-US" sz="1800" dirty="0"/>
              <a:t>N</a:t>
            </a:r>
            <a:r>
              <a:rPr lang="en-US" sz="1800" baseline="-25000" dirty="0"/>
              <a:t>S</a:t>
            </a:r>
            <a:r>
              <a:rPr lang="en-US" sz="1800" dirty="0" smtClean="0"/>
              <a:t>&gt; + N ln (1+&lt;N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&gt;/&lt;N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&gt;)</a:t>
            </a:r>
            <a:endParaRPr lang="en-US" sz="2600" dirty="0" smtClean="0"/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Significance = </a:t>
            </a:r>
            <a:r>
              <a:rPr lang="en-US" sz="1600" dirty="0" smtClean="0"/>
              <a:t>⎷(</a:t>
            </a:r>
            <a:r>
              <a:rPr lang="en-US" sz="1800" dirty="0" smtClean="0"/>
              <a:t>-2lnQ)</a:t>
            </a:r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 smtClean="0"/>
              <a:t>Exp. Significance: </a:t>
            </a:r>
            <a:r>
              <a:rPr lang="en-US" sz="1800" dirty="0" err="1" smtClean="0"/>
              <a:t>lnQ</a:t>
            </a:r>
            <a:r>
              <a:rPr lang="en-US" sz="1800" dirty="0"/>
              <a:t> = -&lt;N</a:t>
            </a:r>
            <a:r>
              <a:rPr lang="en-US" sz="1800" baseline="-25000" dirty="0"/>
              <a:t>S</a:t>
            </a:r>
            <a:r>
              <a:rPr lang="en-US" sz="1800" dirty="0"/>
              <a:t>&gt; + </a:t>
            </a:r>
            <a:r>
              <a:rPr lang="en-US" sz="1800" dirty="0" smtClean="0"/>
              <a:t>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+N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 </a:t>
            </a:r>
            <a:r>
              <a:rPr lang="en-US" sz="1800" dirty="0"/>
              <a:t>ln (1</a:t>
            </a:r>
            <a:r>
              <a:rPr lang="en-US" sz="1800" dirty="0" smtClean="0"/>
              <a:t>+&lt;N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&gt;/&lt;N</a:t>
            </a:r>
            <a:r>
              <a:rPr lang="en-US" sz="1800" baseline="-25000" dirty="0" smtClean="0"/>
              <a:t>B&gt;</a:t>
            </a:r>
            <a:r>
              <a:rPr lang="en-US" sz="1800" dirty="0" smtClean="0"/>
              <a:t>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/>
              <a:t>Many bins: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sz="1800" dirty="0" smtClean="0">
                <a:latin typeface="Apple Chancery" charset="0"/>
                <a:ea typeface="Apple Chancery" charset="0"/>
                <a:cs typeface="Apple Chancery" charset="0"/>
              </a:rPr>
              <a:t>L =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800" dirty="0"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en-US" sz="1800" dirty="0" smtClean="0">
                <a:latin typeface="Apple Chancery" charset="0"/>
                <a:ea typeface="Apple Chancery" charset="0"/>
                <a:cs typeface="Apple Chancery" charset="0"/>
              </a:rPr>
              <a:t>L</a:t>
            </a:r>
            <a:r>
              <a:rPr lang="en-US" sz="1800" baseline="-25000" dirty="0" smtClean="0">
                <a:latin typeface="Apple Chancery" charset="0"/>
                <a:ea typeface="Apple Chancery" charset="0"/>
                <a:cs typeface="Apple Chancery" charset="0"/>
              </a:rPr>
              <a:t>i </a:t>
            </a:r>
            <a:r>
              <a:rPr lang="en-US" sz="1800" dirty="0" smtClean="0">
                <a:ea typeface="Apple Chancery" charset="0"/>
                <a:cs typeface="Apple Chancery" charset="0"/>
              </a:rPr>
              <a:t>(independent probabilities)</a:t>
            </a:r>
            <a:endParaRPr lang="en-US" sz="1800" dirty="0" smtClean="0"/>
          </a:p>
          <a:p>
            <a:pPr lvl="1">
              <a:buFont typeface="Wingdings" pitchFamily="-84" charset="2"/>
              <a:buChar char="q"/>
              <a:defRPr/>
            </a:pPr>
            <a:r>
              <a:rPr lang="en-US" sz="1800" dirty="0" err="1" smtClean="0"/>
              <a:t>lnQ</a:t>
            </a:r>
            <a:r>
              <a:rPr lang="en-US" sz="1800" dirty="0" smtClean="0"/>
              <a:t> </a:t>
            </a:r>
            <a:r>
              <a:rPr lang="en-US" sz="1800" dirty="0"/>
              <a:t>= -&lt;N</a:t>
            </a:r>
            <a:r>
              <a:rPr lang="en-US" sz="1800" baseline="-25000" dirty="0"/>
              <a:t>S</a:t>
            </a:r>
            <a:r>
              <a:rPr lang="en-US" sz="1800" dirty="0"/>
              <a:t>&gt; + </a:t>
            </a:r>
            <a:r>
              <a:rPr lang="en-US" sz="1800" dirty="0" smtClean="0"/>
              <a:t>N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800" dirty="0" smtClean="0"/>
              <a:t> </a:t>
            </a:r>
            <a:r>
              <a:rPr lang="en-US" sz="1800" dirty="0"/>
              <a:t>ln (1+&lt;</a:t>
            </a:r>
            <a:r>
              <a:rPr lang="en-US" sz="1800" dirty="0" smtClean="0"/>
              <a:t>N</a:t>
            </a:r>
            <a:r>
              <a:rPr lang="en-US" sz="1800" baseline="-25000" dirty="0" smtClean="0"/>
              <a:t>S</a:t>
            </a:r>
            <a:r>
              <a:rPr lang="en-US" sz="1800" dirty="0" smtClean="0"/>
              <a:t>&gt;</a:t>
            </a:r>
            <a:r>
              <a:rPr lang="en-US" sz="1800" baseline="30000" dirty="0" err="1" smtClean="0"/>
              <a:t>i</a:t>
            </a:r>
            <a:r>
              <a:rPr lang="en-US" sz="1800" dirty="0" smtClean="0"/>
              <a:t>/&lt;N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</a:t>
            </a:r>
            <a:r>
              <a:rPr lang="en-US" sz="1800" baseline="30000" dirty="0" err="1" smtClean="0"/>
              <a:t>i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buFont typeface="Wingdings" pitchFamily="-84" charset="2"/>
              <a:buChar char="q"/>
              <a:defRPr/>
            </a:pPr>
            <a:endParaRPr lang="en-US" sz="1800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8" y="1772816"/>
            <a:ext cx="2720752" cy="2694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1056" y="5457730"/>
            <a:ext cx="9243888" cy="1015663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Formula more accurate and easily extended to many (independent) channels/bins</a:t>
            </a:r>
          </a:p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Each channel/bin contributes with weight: </a:t>
            </a:r>
            <a:r>
              <a:rPr lang="en-US" sz="2000" dirty="0"/>
              <a:t>ln (1+&lt;N</a:t>
            </a:r>
            <a:r>
              <a:rPr lang="en-US" sz="2000" baseline="-25000" dirty="0"/>
              <a:t>S</a:t>
            </a:r>
            <a:r>
              <a:rPr lang="en-US" sz="2000" dirty="0"/>
              <a:t>&gt;</a:t>
            </a:r>
            <a:r>
              <a:rPr lang="en-US" sz="2000" baseline="30000" dirty="0" err="1"/>
              <a:t>i</a:t>
            </a:r>
            <a:r>
              <a:rPr lang="en-US" sz="2000" dirty="0"/>
              <a:t>/&lt;N</a:t>
            </a:r>
            <a:r>
              <a:rPr lang="en-US" sz="2000" baseline="-25000" dirty="0"/>
              <a:t>B</a:t>
            </a:r>
            <a:r>
              <a:rPr lang="en-US" sz="2000" dirty="0"/>
              <a:t>&gt;</a:t>
            </a:r>
            <a:r>
              <a:rPr lang="en-US" sz="2000" baseline="30000" dirty="0" err="1"/>
              <a:t>i</a:t>
            </a:r>
            <a:r>
              <a:rPr lang="en-US" sz="2000" dirty="0" smtClean="0"/>
              <a:t>)</a:t>
            </a:r>
          </a:p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Formalism also allows to include systematic uncertainties (not discussed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305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2" animBg="1"/>
      <p:bldP spid="2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Fundamental particles 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&amp; interactions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86678" y="1093912"/>
            <a:ext cx="4090258" cy="3991272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Interactions: bosons, spin 1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Electroweak, strong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Gravitation is too weak at our energies (spin 2 graviton, although consistent theory requires supersymmetry and higher space dimensions)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GB" dirty="0"/>
              <a:t>Interaction = particle </a:t>
            </a:r>
            <a:r>
              <a:rPr lang="en-GB" dirty="0" smtClean="0"/>
              <a:t>exchange, emerge in QFT from requiring local gauge invariance</a:t>
            </a: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3" name="Image 2" descr="eemum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64" y="5351619"/>
            <a:ext cx="2008110" cy="11052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292763" y="6597352"/>
            <a:ext cx="200811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300873" y="6443463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time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136576" y="5351619"/>
            <a:ext cx="0" cy="11052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45501" y="5043842"/>
            <a:ext cx="58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space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677966" y="5197730"/>
            <a:ext cx="496145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4492146" y="1482825"/>
            <a:ext cx="5319142" cy="5283224"/>
            <a:chOff x="4458395" y="1098104"/>
            <a:chExt cx="5319142" cy="52832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966" y="1098104"/>
              <a:ext cx="4961458" cy="519960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4458395" y="5240808"/>
              <a:ext cx="5319142" cy="11405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5617425" y="951253"/>
            <a:ext cx="3068584" cy="477090"/>
          </a:xfrm>
          <a:prstGeom prst="rect">
            <a:avLst/>
          </a:prstGeom>
          <a:solidFill>
            <a:srgbClr val="FBFF9F"/>
          </a:solidFill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  <a:defRPr/>
            </a:pPr>
            <a:r>
              <a:rPr lang="en-US" kern="0" dirty="0" smtClean="0"/>
              <a:t>Gauge bosons’ interactions</a:t>
            </a:r>
            <a:endParaRPr lang="en-GB" kern="0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kern="0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kern="0" dirty="0" smtClean="0"/>
          </a:p>
          <a:p>
            <a:pPr marL="0" indent="0">
              <a:buFont typeface="Wingdings" pitchFamily="-102" charset="2"/>
              <a:buNone/>
              <a:defRPr/>
            </a:pPr>
            <a:endParaRPr lang="en-GB" kern="0" dirty="0" smtClean="0"/>
          </a:p>
          <a:p>
            <a:pPr>
              <a:buFont typeface="Wingdings" pitchFamily="-84" charset="2"/>
              <a:buNone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kern="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kern="0" dirty="0" smtClean="0">
                <a:ea typeface="ＭＳ Ｐゴシック" pitchFamily="-84" charset="-128"/>
                <a:cs typeface="ＭＳ Ｐゴシック" pitchFamily="-8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492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discovery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14096"/>
            <a:ext cx="5638800" cy="393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632" y="5136168"/>
            <a:ext cx="9243888" cy="1200329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Combining with the other channels (and in particular </a:t>
            </a:r>
            <a:r>
              <a:rPr lang="en-US" sz="1800" dirty="0" err="1" smtClean="0"/>
              <a:t>H→</a:t>
            </a:r>
            <a:r>
              <a:rPr lang="en-US" sz="1800" dirty="0" err="1" smtClean="0">
                <a:latin typeface="Symbol" charset="2"/>
                <a:ea typeface="Symbol" charset="2"/>
                <a:cs typeface="Symbol" charset="2"/>
              </a:rPr>
              <a:t>gg</a:t>
            </a:r>
            <a:r>
              <a:rPr lang="en-US" sz="1800" dirty="0" smtClean="0"/>
              <a:t>), we now get 5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s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Each channel contribute with his own sensitivity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Note: the observed sensitivity (p-values) are shown here individually, comparison of channels performance should be based on expected sensitivity (Asimov dataset)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29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results (2012)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528" y="141277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513556" y="1997551"/>
            <a:ext cx="3487688" cy="3505944"/>
          </a:xfrm>
          <a:solidFill>
            <a:srgbClr val="FBFF9F"/>
          </a:solidFill>
        </p:spPr>
        <p:txBody>
          <a:bodyPr/>
          <a:lstStyle/>
          <a:p>
            <a:r>
              <a:rPr lang="en-GB" dirty="0" smtClean="0"/>
              <a:t>3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dirty="0" smtClean="0"/>
              <a:t> excess around 125 GeV</a:t>
            </a:r>
          </a:p>
          <a:p>
            <a:r>
              <a:rPr lang="en-GB" dirty="0" smtClean="0"/>
              <a:t>Seems close to it but:</a:t>
            </a:r>
          </a:p>
          <a:p>
            <a:r>
              <a:rPr lang="en-GB" dirty="0" smtClean="0"/>
              <a:t>From 3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dirty="0" smtClean="0"/>
              <a:t> </a:t>
            </a:r>
            <a:r>
              <a:rPr lang="en-US" dirty="0"/>
              <a:t>→ </a:t>
            </a:r>
            <a:r>
              <a:rPr lang="en-GB" dirty="0" smtClean="0"/>
              <a:t>5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dirty="0" smtClean="0"/>
              <a:t> needs, </a:t>
            </a:r>
            <a:r>
              <a:rPr lang="en-GB" dirty="0" err="1" smtClean="0"/>
              <a:t>lumi</a:t>
            </a:r>
            <a:r>
              <a:rPr lang="en-GB" dirty="0" smtClean="0"/>
              <a:t> x3 (w/o syst.) =&gt; +20 years</a:t>
            </a:r>
          </a:p>
          <a:p>
            <a:r>
              <a:rPr lang="en-GB" dirty="0" smtClean="0"/>
              <a:t>Measurement had large systematic uncertainties</a:t>
            </a:r>
          </a:p>
          <a:p>
            <a:r>
              <a:rPr lang="en-GB" dirty="0" smtClean="0"/>
              <a:t>Knowing the mass to look for always makes things much easier 😀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238144" y="1212721"/>
            <a:ext cx="5220823" cy="4687058"/>
            <a:chOff x="4238144" y="1212721"/>
            <a:chExt cx="5220823" cy="46870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144" y="1997551"/>
              <a:ext cx="5220823" cy="39022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1272" y="1212721"/>
              <a:ext cx="16289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Summer 2012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1177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Interlude: the HX (no) discovery result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1056" y="4939344"/>
            <a:ext cx="9243888" cy="1754326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In low statistic processes one must be very careful before claiming a discovery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A background event can mimic a discovery, even if rare!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There is no other solution than to require a very low p-value, set based on the number of times you would have claimed wrongly for a discovery</a:t>
            </a:r>
          </a:p>
          <a:p>
            <a:pPr marL="285750" indent="-285750">
              <a:buFont typeface="Symbol" charset="2"/>
              <a:buChar char="Þ"/>
            </a:pPr>
            <a:r>
              <a:rPr lang="en-US" sz="1800" dirty="0" smtClean="0"/>
              <a:t>5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800" dirty="0" smtClean="0"/>
              <a:t> is the adopted convention in HEP (though there are some physicists arguing it is not sufficiently low..)</a:t>
            </a:r>
            <a:endParaRPr lang="en-US" sz="18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175295" y="1093358"/>
            <a:ext cx="5985832" cy="3600400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dirty="0" smtClean="0"/>
              <a:t>In mars 2019, a </a:t>
            </a:r>
            <a:r>
              <a:rPr lang="en-US" sz="1800" dirty="0" err="1" smtClean="0"/>
              <a:t>french</a:t>
            </a:r>
            <a:r>
              <a:rPr lang="en-US" sz="1800" dirty="0" smtClean="0"/>
              <a:t> immunologist and his team, </a:t>
            </a:r>
            <a:r>
              <a:rPr lang="en-US" sz="1800" dirty="0" smtClean="0">
                <a:solidFill>
                  <a:srgbClr val="FF0000"/>
                </a:solidFill>
              </a:rPr>
              <a:t>who had forgotten their statistical lectures</a:t>
            </a:r>
            <a:r>
              <a:rPr lang="en-US" sz="1800" dirty="0" smtClean="0"/>
              <a:t>, pretended that </a:t>
            </a:r>
            <a:r>
              <a:rPr lang="en-US" sz="1800" dirty="0" err="1" smtClean="0"/>
              <a:t>HydroxyChloroquine</a:t>
            </a:r>
            <a:r>
              <a:rPr lang="en-US" sz="1800" dirty="0" smtClean="0"/>
              <a:t> (HQ) was able to cure Covid19 </a:t>
            </a:r>
          </a:p>
          <a:p>
            <a:r>
              <a:rPr lang="en-US" sz="1800" dirty="0" smtClean="0"/>
              <a:t>HQ treatment: 14 patients</a:t>
            </a:r>
          </a:p>
          <a:p>
            <a:r>
              <a:rPr lang="en-US" sz="1800" dirty="0" err="1" smtClean="0"/>
              <a:t>HQ+Azythromicyn</a:t>
            </a:r>
            <a:r>
              <a:rPr lang="en-US" sz="1800" dirty="0" smtClean="0"/>
              <a:t>: 6 patients</a:t>
            </a:r>
          </a:p>
          <a:p>
            <a:r>
              <a:rPr lang="en-US" sz="1800" dirty="0" smtClean="0"/>
              <a:t>Wants to measure benefit of treatments when &lt;N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&gt; = ~80% (~90-95% if considering those patients in ICU, i.e. who need respiratory assistance)</a:t>
            </a:r>
          </a:p>
          <a:p>
            <a:r>
              <a:rPr lang="en-US" sz="1800" dirty="0" smtClean="0"/>
              <a:t>Q: what is the p-value here assuming all the 6 patients treated with HQ+A got cured? </a:t>
            </a:r>
            <a:r>
              <a:rPr lang="en-US" sz="1800" b="1" dirty="0" smtClean="0"/>
              <a:t>Does it satisfies HEP discovery standards?</a:t>
            </a:r>
            <a:endParaRPr lang="en-US" sz="18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5630575" y="861847"/>
            <a:ext cx="4292126" cy="2105307"/>
            <a:chOff x="5630575" y="861847"/>
            <a:chExt cx="4292126" cy="2105307"/>
          </a:xfrm>
        </p:grpSpPr>
        <p:grpSp>
          <p:nvGrpSpPr>
            <p:cNvPr id="3" name="Group 2"/>
            <p:cNvGrpSpPr/>
            <p:nvPr/>
          </p:nvGrpSpPr>
          <p:grpSpPr>
            <a:xfrm>
              <a:off x="5647276" y="861847"/>
              <a:ext cx="4275425" cy="2105307"/>
              <a:chOff x="5630575" y="856042"/>
              <a:chExt cx="4275425" cy="210530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1127" y="856042"/>
                <a:ext cx="3744873" cy="173200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0575" y="2173478"/>
                <a:ext cx="4275425" cy="787871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>
                <a:off x="7430775" y="2416630"/>
                <a:ext cx="201622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5630575" y="2918052"/>
                <a:ext cx="158417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" name="Straight Connector 9"/>
            <p:cNvCxnSpPr/>
            <p:nvPr/>
          </p:nvCxnSpPr>
          <p:spPr bwMode="auto">
            <a:xfrm>
              <a:off x="5630575" y="2650630"/>
              <a:ext cx="201622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861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2" grpId="0" uiExpand="1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743200"/>
            <a:ext cx="9906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 smtClean="0">
                <a:solidFill>
                  <a:schemeClr val="accent2"/>
                </a:solidFill>
                <a:latin typeface="Textile" pitchFamily="-92" charset="0"/>
                <a:ea typeface="ＭＳ Ｐゴシック" pitchFamily="-102" charset="-128"/>
                <a:cs typeface="ＭＳ Ｐゴシック" pitchFamily="-102" charset="-128"/>
              </a:rPr>
              <a:t>Part 3: Current status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6339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years after the discovery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" y="1193944"/>
            <a:ext cx="3254067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38" y="1268760"/>
            <a:ext cx="3067284" cy="2088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65" y="3486546"/>
            <a:ext cx="2704585" cy="2824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98" y="3377808"/>
            <a:ext cx="3055280" cy="2956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79242" y="5070722"/>
            <a:ext cx="216597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3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 smtClean="0"/>
              <a:t> evidence in </a:t>
            </a:r>
            <a:r>
              <a:rPr lang="en-US" sz="1600" dirty="0"/>
              <a:t>H→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mm!</a:t>
            </a:r>
            <a:endParaRPr lang="en-US" sz="16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2818" y="5428767"/>
            <a:ext cx="71686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H→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</a:rPr>
              <a:t>tt</a:t>
            </a:r>
            <a:endParaRPr lang="en-US" sz="16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6" y="3679227"/>
            <a:ext cx="2880320" cy="27633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7467" y="4722331"/>
            <a:ext cx="76174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H→</a:t>
            </a:r>
            <a:r>
              <a:rPr lang="en-US" sz="1600" dirty="0" err="1" smtClean="0">
                <a:latin typeface="+mn-lt"/>
                <a:ea typeface="Symbol" charset="2"/>
                <a:cs typeface="Symbol" charset="2"/>
              </a:rPr>
              <a:t>bb</a:t>
            </a:r>
            <a:endParaRPr lang="en-US" sz="1600" dirty="0">
              <a:latin typeface="+mn-lt"/>
              <a:ea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3689" y="1676509"/>
            <a:ext cx="78739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err="1" smtClean="0"/>
              <a:t>H</a:t>
            </a:r>
            <a:r>
              <a:rPr lang="en-US" sz="1600" smtClean="0"/>
              <a:t>→</a:t>
            </a:r>
            <a:r>
              <a:rPr lang="en-US" sz="1600" smtClean="0">
                <a:latin typeface="+mn-lt"/>
                <a:ea typeface="Symbol" charset="2"/>
                <a:cs typeface="Symbol" charset="2"/>
              </a:rPr>
              <a:t>ZZ</a:t>
            </a:r>
            <a:endParaRPr lang="en-US" sz="1600" dirty="0">
              <a:latin typeface="+mn-lt"/>
              <a:ea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2824" y="1711229"/>
            <a:ext cx="7072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H→</a:t>
            </a:r>
            <a:r>
              <a:rPr lang="en-US" sz="1600" dirty="0" err="1" smtClean="0">
                <a:latin typeface="Symbol" charset="2"/>
                <a:ea typeface="Symbol" charset="2"/>
                <a:cs typeface="Symbol" charset="2"/>
              </a:rPr>
              <a:t>gg</a:t>
            </a:r>
            <a:endParaRPr lang="en-US" sz="16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1756" y="1592921"/>
            <a:ext cx="2425739" cy="1477328"/>
          </a:xfrm>
          <a:prstGeom prst="rect">
            <a:avLst/>
          </a:prstGeom>
          <a:solidFill>
            <a:srgbClr val="FBFF9F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Higgs is observed and measured now in many decay channels (also H→WW, </a:t>
            </a:r>
            <a:r>
              <a:rPr lang="en-US" sz="1800" dirty="0" err="1" smtClean="0"/>
              <a:t>ttH</a:t>
            </a:r>
            <a:r>
              <a:rPr lang="en-US" sz="1800" dirty="0" smtClean="0"/>
              <a:t> not </a:t>
            </a:r>
            <a:r>
              <a:rPr lang="en-US" sz="1800" dirty="0"/>
              <a:t>yet </a:t>
            </a:r>
            <a:r>
              <a:rPr lang="en-US" sz="1800" dirty="0" smtClean="0"/>
              <a:t>at 5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788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072" y="1595362"/>
            <a:ext cx="4644552" cy="4065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5670526"/>
            <a:ext cx="5965418" cy="516806"/>
          </a:xfrm>
          <a:prstGeom prst="rect">
            <a:avLst/>
          </a:prstGeom>
          <a:solidFill>
            <a:srgbClr val="FBFF9F"/>
          </a:solidFill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8026852" y="5928879"/>
            <a:ext cx="16650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57200" y="1066800"/>
            <a:ext cx="8960296" cy="417984"/>
          </a:xfr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b="1" dirty="0" smtClean="0"/>
              <a:t>only free </a:t>
            </a:r>
            <a:r>
              <a:rPr lang="en-US" altLang="en-US" dirty="0"/>
              <a:t>parameter </a:t>
            </a:r>
            <a:r>
              <a:rPr lang="en-US" altLang="en-US" dirty="0" smtClean="0"/>
              <a:t>of the Higgs (minimal) </a:t>
            </a:r>
            <a:r>
              <a:rPr lang="en-US" altLang="en-US" dirty="0" err="1" smtClean="0"/>
              <a:t>Lagrangian</a:t>
            </a:r>
            <a:endParaRPr lang="en-US" altLang="en-US" dirty="0"/>
          </a:p>
          <a:p>
            <a:pPr lvl="1">
              <a:buFont typeface="Zapf Dingbats" charset="0"/>
              <a:buNone/>
            </a:pPr>
            <a:endParaRPr lang="en-US" altLang="en-US" sz="1800" dirty="0"/>
          </a:p>
          <a:p>
            <a:endParaRPr lang="fr-FR" altLang="en-US" dirty="0"/>
          </a:p>
          <a:p>
            <a:pPr>
              <a:buFont typeface="Wingdings" charset="2"/>
              <a:buNone/>
            </a:pPr>
            <a:r>
              <a:rPr lang="fr-FR" alt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528" y="2636912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Result from Run I ATLAS+CMS combination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2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 (CMS 2016)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84" y="1327472"/>
            <a:ext cx="4712071" cy="3702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2342710" y="5296550"/>
            <a:ext cx="5220580" cy="400110"/>
          </a:xfrm>
          <a:prstGeom prst="rect">
            <a:avLst/>
          </a:prstGeom>
          <a:solidFill>
            <a:srgbClr val="FBFF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</a:t>
            </a:r>
            <a:r>
              <a:rPr lang="en-US" sz="2000" baseline="-25000" dirty="0" err="1" smtClean="0"/>
              <a:t>H</a:t>
            </a:r>
            <a:r>
              <a:rPr lang="en-US" sz="2000" dirty="0" smtClean="0"/>
              <a:t> = 125.38 +/- 0.11 (stat) +/- 0.08 (</a:t>
            </a:r>
            <a:r>
              <a:rPr lang="en-US" sz="2000" dirty="0" err="1" smtClean="0"/>
              <a:t>syst</a:t>
            </a:r>
            <a:r>
              <a:rPr lang="en-US" sz="2000" dirty="0" smtClean="0"/>
              <a:t>) GeV      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327472"/>
            <a:ext cx="3816424" cy="3702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6536" y="5960934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Results from CMS Run I +2016 (run II)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8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width</a:t>
            </a:r>
            <a:endParaRPr lang="en-US" dirty="0"/>
          </a:p>
        </p:txBody>
      </p:sp>
      <p:pic>
        <p:nvPicPr>
          <p:cNvPr id="5" name="Image 3" descr="GammaHvsmH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45" y="2212430"/>
            <a:ext cx="2188530" cy="202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5428878" y="4237164"/>
            <a:ext cx="4176464" cy="19883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800100" indent="-34290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SzPct val="80000"/>
              <a:buFont typeface="Wingdings" charset="2"/>
              <a:buChar char="q"/>
            </a:pPr>
            <a:r>
              <a:rPr lang="en-US" altLang="en-US" sz="1800" dirty="0"/>
              <a:t>E</a:t>
            </a:r>
            <a:r>
              <a:rPr lang="en-US" altLang="en-US" sz="1800" dirty="0" smtClean="0"/>
              <a:t>xperimental </a:t>
            </a:r>
            <a:r>
              <a:rPr lang="en-US" altLang="en-US" sz="1800" dirty="0"/>
              <a:t>resolution </a:t>
            </a:r>
            <a:r>
              <a:rPr lang="en-US" altLang="en-US" sz="1800" dirty="0">
                <a:solidFill>
                  <a:srgbClr val="0000FF"/>
                </a:solidFill>
              </a:rPr>
              <a:t>far off for a direct measurement</a:t>
            </a:r>
          </a:p>
          <a:p>
            <a:pPr lvl="1">
              <a:lnSpc>
                <a:spcPct val="110000"/>
              </a:lnSpc>
              <a:spcBef>
                <a:spcPct val="20000"/>
              </a:spcBef>
              <a:buSzPct val="80000"/>
              <a:buFont typeface="Wingdings" charset="2"/>
              <a:buChar char="q"/>
            </a:pPr>
            <a:r>
              <a:rPr lang="en-US" altLang="en-US" sz="1800" dirty="0" err="1">
                <a:latin typeface="Symbol" charset="2"/>
              </a:rPr>
              <a:t>s</a:t>
            </a:r>
            <a:r>
              <a:rPr lang="en-US" altLang="en-US" sz="1800" baseline="-25000" dirty="0" err="1"/>
              <a:t>m</a:t>
            </a:r>
            <a:r>
              <a:rPr lang="en-US" altLang="en-US" sz="1800" dirty="0"/>
              <a:t>/m ~ 1% for H → ZZ</a:t>
            </a:r>
            <a:r>
              <a:rPr lang="en-US" altLang="en-US" sz="1800" baseline="30000" dirty="0"/>
              <a:t>*</a:t>
            </a:r>
            <a:r>
              <a:rPr lang="en-US" altLang="en-US" sz="1800" dirty="0"/>
              <a:t> → 4l and H → </a:t>
            </a:r>
            <a:r>
              <a:rPr lang="en-US" altLang="en-US" sz="1800" dirty="0">
                <a:latin typeface="Symbol" charset="2"/>
                <a:ea typeface="Lucida Grande" charset="0"/>
              </a:rPr>
              <a:t>gg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and m</a:t>
            </a:r>
            <a:r>
              <a:rPr lang="en-US" altLang="en-US" sz="1800" baseline="-25000" dirty="0" smtClean="0"/>
              <a:t>H</a:t>
            </a:r>
            <a:r>
              <a:rPr lang="en-US" altLang="en-US" sz="1800" dirty="0" smtClean="0"/>
              <a:t>~4 MeV</a:t>
            </a:r>
            <a:endParaRPr lang="en-US" altLang="en-US" sz="1800" dirty="0"/>
          </a:p>
          <a:p>
            <a:pPr>
              <a:lnSpc>
                <a:spcPct val="110000"/>
              </a:lnSpc>
              <a:spcBef>
                <a:spcPct val="20000"/>
              </a:spcBef>
              <a:buSzPct val="80000"/>
              <a:buFont typeface="Wingdings" charset="2"/>
              <a:buChar char="q"/>
            </a:pPr>
            <a:r>
              <a:rPr lang="en-US" altLang="en-US" sz="1800" b="1" dirty="0" smtClean="0"/>
              <a:t>New </a:t>
            </a:r>
            <a:r>
              <a:rPr lang="en-US" altLang="en-US" sz="1800" b="1" dirty="0"/>
              <a:t>idea</a:t>
            </a:r>
            <a:r>
              <a:rPr lang="en-US" altLang="en-US" sz="1800" dirty="0"/>
              <a:t>: use </a:t>
            </a:r>
            <a:r>
              <a:rPr lang="en-US" altLang="en-US" sz="1800" dirty="0">
                <a:solidFill>
                  <a:srgbClr val="0000FF"/>
                </a:solidFill>
              </a:rPr>
              <a:t>off-shell production </a:t>
            </a:r>
            <a:r>
              <a:rPr lang="en-US" altLang="en-US" sz="1800" dirty="0"/>
              <a:t>to constrain the Higgs decay </a:t>
            </a:r>
            <a:r>
              <a:rPr lang="en-US" altLang="en-US" sz="1800" dirty="0" smtClean="0"/>
              <a:t>width</a:t>
            </a:r>
            <a:endParaRPr lang="en-US" altLang="en-US" sz="1800" dirty="0"/>
          </a:p>
          <a:p>
            <a:pPr>
              <a:lnSpc>
                <a:spcPct val="110000"/>
              </a:lnSpc>
              <a:spcBef>
                <a:spcPct val="20000"/>
              </a:spcBef>
              <a:buSzPct val="80000"/>
              <a:buFont typeface="Wingdings" charset="2"/>
              <a:buNone/>
            </a:pPr>
            <a:endParaRPr lang="en-US" altLang="en-US" sz="2000" dirty="0"/>
          </a:p>
          <a:p>
            <a:pPr lvl="1">
              <a:spcBef>
                <a:spcPct val="20000"/>
              </a:spcBef>
              <a:buSzPct val="80000"/>
              <a:buFont typeface="Zapf Dingbats" charset="0"/>
              <a:buNone/>
            </a:pPr>
            <a:endParaRPr lang="en-US" altLang="en-US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SzPct val="80000"/>
              <a:buFont typeface="Wingdings" charset="2"/>
              <a:buChar char="q"/>
            </a:pPr>
            <a:endParaRPr lang="fr-FR" altLang="en-US" sz="2000" dirty="0"/>
          </a:p>
          <a:p>
            <a:pPr>
              <a:lnSpc>
                <a:spcPct val="110000"/>
              </a:lnSpc>
              <a:spcBef>
                <a:spcPct val="20000"/>
              </a:spcBef>
              <a:buSzPct val="80000"/>
              <a:buFont typeface="Wingdings" charset="2"/>
              <a:buNone/>
            </a:pPr>
            <a:r>
              <a:rPr lang="fr-FR" altLang="en-US" sz="2000" dirty="0"/>
              <a:t> 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60512" y="908720"/>
            <a:ext cx="8816280" cy="1156990"/>
          </a:xfrm>
          <a:solidFill>
            <a:schemeClr val="bg1">
              <a:lumMod val="95000"/>
            </a:schemeClr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0000FF"/>
                </a:solidFill>
              </a:rPr>
              <a:t>decay width </a:t>
            </a:r>
            <a:r>
              <a:rPr lang="en-US" altLang="en-US" dirty="0"/>
              <a:t>is a </a:t>
            </a:r>
            <a:r>
              <a:rPr lang="en-US" altLang="en-US" dirty="0">
                <a:solidFill>
                  <a:srgbClr val="0000FF"/>
                </a:solidFill>
              </a:rPr>
              <a:t>fundamental </a:t>
            </a:r>
            <a:r>
              <a:rPr lang="en-US" altLang="en-US" dirty="0"/>
              <a:t>parameter </a:t>
            </a:r>
          </a:p>
          <a:p>
            <a:pPr lvl="1"/>
            <a:r>
              <a:rPr lang="en-US" altLang="en-US" sz="2000" dirty="0"/>
              <a:t>Relates to the couplings to all (massive) particles in the spectrum, therefore sensitive to </a:t>
            </a:r>
            <a:r>
              <a:rPr lang="en-US" altLang="en-US" sz="2000" dirty="0">
                <a:solidFill>
                  <a:srgbClr val="0000FF"/>
                </a:solidFill>
              </a:rPr>
              <a:t>BSM physics </a:t>
            </a:r>
            <a:r>
              <a:rPr lang="en-US" altLang="en-US" sz="2000" dirty="0">
                <a:solidFill>
                  <a:schemeClr val="tx1"/>
                </a:solidFill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</a:rPr>
              <a:t> dark </a:t>
            </a:r>
            <a:r>
              <a:rPr lang="en-US" altLang="en-US" sz="2000" dirty="0" smtClean="0">
                <a:solidFill>
                  <a:srgbClr val="0000FF"/>
                </a:solidFill>
              </a:rPr>
              <a:t>matter</a:t>
            </a:r>
            <a:endParaRPr lang="en-US" altLang="en-US" sz="1800" dirty="0"/>
          </a:p>
          <a:p>
            <a:endParaRPr lang="fr-FR" altLang="en-US" dirty="0"/>
          </a:p>
          <a:p>
            <a:pPr>
              <a:buFont typeface="Wingdings" charset="2"/>
              <a:buNone/>
            </a:pPr>
            <a:r>
              <a:rPr lang="fr-FR" alt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2" y="2494465"/>
            <a:ext cx="4497708" cy="43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Spin - parity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77" y="1283804"/>
            <a:ext cx="4651846" cy="460726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720752" y="5805264"/>
            <a:ext cx="4680520" cy="417984"/>
          </a:xfrm>
          <a:solidFill>
            <a:srgbClr val="FBFF9F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J</a:t>
            </a:r>
            <a:r>
              <a:rPr lang="en-US" altLang="en-US" baseline="30000" dirty="0" smtClean="0"/>
              <a:t>P</a:t>
            </a:r>
            <a:r>
              <a:rPr lang="en-US" altLang="en-US" dirty="0" smtClean="0"/>
              <a:t> = 0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 1+, 1-, 2+, .. excluded</a:t>
            </a:r>
            <a:r>
              <a:rPr lang="en-US" altLang="en-US" baseline="30000" dirty="0" smtClean="0"/>
              <a:t> </a:t>
            </a:r>
            <a:r>
              <a:rPr lang="en-US" altLang="en-US" dirty="0" smtClean="0"/>
              <a:t>at &gt;97.8% CL</a:t>
            </a:r>
            <a:endParaRPr lang="en-US" altLang="en-US" dirty="0"/>
          </a:p>
          <a:p>
            <a:pPr lvl="1">
              <a:buFont typeface="Zapf Dingbats" charset="0"/>
              <a:buNone/>
            </a:pPr>
            <a:endParaRPr lang="en-US" altLang="en-US" sz="1800" dirty="0"/>
          </a:p>
          <a:p>
            <a:endParaRPr lang="fr-FR" altLang="en-US" dirty="0"/>
          </a:p>
          <a:p>
            <a:pPr>
              <a:buFont typeface="Wingdings" charset="2"/>
              <a:buNone/>
            </a:pPr>
            <a:r>
              <a:rPr lang="fr-F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73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69" y="1037079"/>
            <a:ext cx="6087262" cy="5839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06" y="3356992"/>
            <a:ext cx="1924474" cy="1323439"/>
          </a:xfrm>
          <a:prstGeom prst="rect">
            <a:avLst/>
          </a:prstGeom>
          <a:solidFill>
            <a:srgbClr val="FBFF9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solid proof that the new particle is the Higgs boson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011304" y="3776692"/>
            <a:ext cx="1550208" cy="1631216"/>
          </a:xfrm>
          <a:prstGeom prst="rect">
            <a:avLst/>
          </a:prstGeom>
          <a:solidFill>
            <a:srgbClr val="FBFF9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Uncertainties not better than ~10%, room for discoveries!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58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Fundamental particles </a:t>
            </a:r>
            <a:r>
              <a:rPr lang="en-GB" dirty="0">
                <a:ea typeface="ＭＳ Ｐゴシック" pitchFamily="-102" charset="-128"/>
                <a:cs typeface="ＭＳ Ｐゴシック" pitchFamily="-102" charset="-128"/>
              </a:rPr>
              <a:t>&amp; interactions</a:t>
            </a:r>
            <a:endParaRPr lang="en-GB" dirty="0" smtClean="0">
              <a:ea typeface="ＭＳ Ｐゴシック" pitchFamily="-102" charset="-128"/>
              <a:cs typeface="ＭＳ Ｐゴシック" pitchFamily="-102" charset="-128"/>
            </a:endParaRPr>
          </a:p>
        </p:txBody>
      </p:sp>
      <p:pic>
        <p:nvPicPr>
          <p:cNvPr id="5" name="Image 4" descr="Standard_Model_of_Elementary_Particles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124744"/>
            <a:ext cx="5088821" cy="4869160"/>
          </a:xfrm>
          <a:prstGeom prst="rect">
            <a:avLst/>
          </a:prstGeom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28464" y="2204864"/>
            <a:ext cx="4176464" cy="2880320"/>
          </a:xfrm>
          <a:solidFill>
            <a:srgbClr val="F0F0F0"/>
          </a:solidFill>
          <a:ln w="19050">
            <a:noFill/>
          </a:ln>
        </p:spPr>
        <p:txBody>
          <a:bodyPr/>
          <a:lstStyle/>
          <a:p>
            <a:pPr>
              <a:buFont typeface="Wingdings" pitchFamily="-84" charset="2"/>
              <a:buChar char="q"/>
              <a:defRPr/>
            </a:pPr>
            <a:r>
              <a:rPr lang="en-GB" dirty="0" smtClean="0"/>
              <a:t>Higgs boson: spin 0 (unique)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Discovered in 2012 by ATLAS and CMS experiments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Resolve conflict between gauge interactions and masses 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 smtClean="0"/>
              <a:t>Totally new interaction</a:t>
            </a:r>
          </a:p>
          <a:p>
            <a:pPr>
              <a:buFont typeface="Wingdings" pitchFamily="-84" charset="2"/>
              <a:buChar char="q"/>
              <a:defRPr/>
            </a:pPr>
            <a:r>
              <a:rPr lang="en-US" dirty="0"/>
              <a:t>I</a:t>
            </a:r>
            <a:r>
              <a:rPr lang="en-US" dirty="0" smtClean="0"/>
              <a:t>t is the subject of this lecture!</a:t>
            </a:r>
            <a:endParaRPr lang="en-GB" dirty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409384" y="2060848"/>
            <a:ext cx="1008112" cy="10081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Intermediate 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6848" y="1916832"/>
            <a:ext cx="9032304" cy="3145904"/>
          </a:xfrm>
          <a:solidFill>
            <a:srgbClr val="FBFF9F"/>
          </a:solidFill>
        </p:spPr>
        <p:txBody>
          <a:bodyPr/>
          <a:lstStyle/>
          <a:p>
            <a:r>
              <a:rPr lang="en-GB" dirty="0" smtClean="0"/>
              <a:t>Higgs was discovered in 2012 based on ~5/fb at 7 </a:t>
            </a:r>
            <a:r>
              <a:rPr lang="en-GB" dirty="0" err="1" smtClean="0"/>
              <a:t>TeV</a:t>
            </a:r>
            <a:r>
              <a:rPr lang="en-GB" dirty="0"/>
              <a:t> </a:t>
            </a:r>
            <a:r>
              <a:rPr lang="en-GB" dirty="0" smtClean="0"/>
              <a:t>and ~5/fb at 8 </a:t>
            </a:r>
            <a:r>
              <a:rPr lang="en-GB" dirty="0" err="1" smtClean="0"/>
              <a:t>TeV</a:t>
            </a:r>
            <a:endParaRPr lang="en-GB" dirty="0" smtClean="0"/>
          </a:p>
          <a:p>
            <a:r>
              <a:rPr lang="en-GB" dirty="0" smtClean="0"/>
              <a:t>At the end of the run II we now have ~14 times more statistics at 13 </a:t>
            </a:r>
            <a:r>
              <a:rPr lang="en-GB" dirty="0" err="1" smtClean="0"/>
              <a:t>TeV</a:t>
            </a:r>
            <a:endParaRPr lang="en-GB" dirty="0" smtClean="0"/>
          </a:p>
          <a:p>
            <a:r>
              <a:rPr lang="en-GB" dirty="0" smtClean="0"/>
              <a:t>Statistical methods are used to quantify the excess and extract the key properties of the new particle: mass, spin, width, couplings from the data</a:t>
            </a:r>
          </a:p>
          <a:p>
            <a:r>
              <a:rPr lang="en-GB" dirty="0" smtClean="0"/>
              <a:t>The Higgs boson is now seen in multiple decay channel at the 5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GB" dirty="0" smtClean="0"/>
              <a:t> level, and an observation in the extremely challenging H</a:t>
            </a:r>
            <a:r>
              <a:rPr lang="en-US" altLang="en-US" dirty="0"/>
              <a:t> → </a:t>
            </a:r>
            <a:r>
              <a:rPr lang="en-GB" dirty="0" smtClean="0">
                <a:latin typeface="Symbol" charset="2"/>
                <a:ea typeface="Symbol" charset="2"/>
                <a:cs typeface="Symbol" charset="2"/>
              </a:rPr>
              <a:t>mm</a:t>
            </a:r>
            <a:r>
              <a:rPr lang="en-GB" dirty="0" smtClean="0"/>
              <a:t> channel is in reach</a:t>
            </a:r>
          </a:p>
          <a:p>
            <a:r>
              <a:rPr lang="en-GB" dirty="0" smtClean="0"/>
              <a:t>So far all measurement are consistent with a SM Higgs</a:t>
            </a:r>
          </a:p>
          <a:p>
            <a:r>
              <a:rPr lang="en-GB" dirty="0" smtClean="0"/>
              <a:t>Although with uncertainties of at best 10-20%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0512" y="1124744"/>
            <a:ext cx="8928992" cy="504056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Data driven:</a:t>
            </a:r>
          </a:p>
          <a:p>
            <a:r>
              <a:rPr lang="en-US" sz="1800" dirty="0" smtClean="0"/>
              <a:t>Dark matter in the universe</a:t>
            </a:r>
          </a:p>
          <a:p>
            <a:r>
              <a:rPr lang="en-US" sz="1800" dirty="0"/>
              <a:t>Neutrino masses, Dirac or </a:t>
            </a:r>
            <a:r>
              <a:rPr lang="en-US" sz="1800" dirty="0" err="1"/>
              <a:t>Majorana</a:t>
            </a:r>
            <a:r>
              <a:rPr lang="en-US" sz="1800" dirty="0"/>
              <a:t> neutrinos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Why do we observe more matter than antimatter in the universe, if there is a symmetry between the two?</a:t>
            </a:r>
          </a:p>
          <a:p>
            <a:pPr lvl="1"/>
            <a:r>
              <a:rPr lang="en-US" sz="2000" dirty="0" smtClean="0"/>
              <a:t>New in 2020: evidence for CP violation in the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dirty="0" smtClean="0"/>
              <a:t> sector!</a:t>
            </a:r>
          </a:p>
          <a:p>
            <a:r>
              <a:rPr lang="is-I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Theory driven:</a:t>
            </a:r>
          </a:p>
          <a:p>
            <a:r>
              <a:rPr lang="en-US" dirty="0" smtClean="0"/>
              <a:t>Are quarks and leptons fundamental, or made up or more fundamental particles?</a:t>
            </a:r>
          </a:p>
          <a:p>
            <a:r>
              <a:rPr lang="en-US" dirty="0" smtClean="0"/>
              <a:t>How to include gravity?</a:t>
            </a:r>
          </a:p>
          <a:p>
            <a:r>
              <a:rPr lang="en-US" dirty="0" smtClean="0"/>
              <a:t>Why are there exactly three generations of quarks and leptons? </a:t>
            </a:r>
          </a:p>
          <a:p>
            <a:r>
              <a:rPr lang="en-US" dirty="0" smtClean="0"/>
              <a:t>Instability of the Higgs mass (naturalness and hierarchy problems)</a:t>
            </a:r>
            <a:endParaRPr lang="is-IS" dirty="0" smtClean="0"/>
          </a:p>
          <a:p>
            <a:r>
              <a:rPr lang="is-IS" dirty="0" smtClean="0"/>
              <a:t>...</a:t>
            </a: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Going beyond: important unanswered 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0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8504" y="1340768"/>
            <a:ext cx="9067800" cy="4392488"/>
          </a:xfrm>
        </p:spPr>
        <p:txBody>
          <a:bodyPr/>
          <a:lstStyle/>
          <a:p>
            <a:r>
              <a:rPr lang="en-US" dirty="0" smtClean="0"/>
              <a:t>None have a clear path to answer (contrary to the case of EWSB)</a:t>
            </a:r>
          </a:p>
          <a:p>
            <a:r>
              <a:rPr lang="en-US" dirty="0" smtClean="0"/>
              <a:t>DM could be from 10</a:t>
            </a:r>
            <a:r>
              <a:rPr lang="en-US" baseline="30000" dirty="0" smtClean="0"/>
              <a:t>-22</a:t>
            </a:r>
            <a:r>
              <a:rPr lang="en-US" dirty="0" smtClean="0"/>
              <a:t> GeV scalars to O(</a:t>
            </a:r>
            <a:r>
              <a:rPr lang="en-US" dirty="0" err="1" smtClean="0"/>
              <a:t>TeV</a:t>
            </a:r>
            <a:r>
              <a:rPr lang="en-US" dirty="0" smtClean="0"/>
              <a:t>) WIMPs, </a:t>
            </a:r>
            <a:r>
              <a:rPr lang="en-US" dirty="0" err="1" smtClean="0"/>
              <a:t>axions</a:t>
            </a:r>
            <a:r>
              <a:rPr lang="en-US" dirty="0" smtClean="0"/>
              <a:t> or primordial BHs</a:t>
            </a:r>
          </a:p>
          <a:p>
            <a:r>
              <a:rPr lang="en-US" dirty="0" smtClean="0"/>
              <a:t>So even outside HEP</a:t>
            </a:r>
          </a:p>
          <a:p>
            <a:r>
              <a:rPr lang="en-US" dirty="0"/>
              <a:t>Neutrino </a:t>
            </a:r>
            <a:r>
              <a:rPr lang="en-US" dirty="0" smtClean="0"/>
              <a:t>masses could originate anywhere between the EW and GUT scales</a:t>
            </a:r>
          </a:p>
          <a:p>
            <a:r>
              <a:rPr lang="en-US" dirty="0" smtClean="0"/>
              <a:t>Still in the process of acquiring basic knowledge </a:t>
            </a:r>
            <a:r>
              <a:rPr lang="en-US" dirty="0" err="1" smtClean="0"/>
              <a:t>aboiut</a:t>
            </a:r>
            <a:r>
              <a:rPr lang="en-US" dirty="0" smtClean="0"/>
              <a:t> neutrino sector: mass hierarchy, </a:t>
            </a:r>
            <a:r>
              <a:rPr lang="en-US" dirty="0" err="1" smtClean="0"/>
              <a:t>Majorana</a:t>
            </a:r>
            <a:r>
              <a:rPr lang="en-US" dirty="0" smtClean="0"/>
              <a:t> nature, sterile neutrinos, CP violations, ..</a:t>
            </a:r>
          </a:p>
          <a:p>
            <a:r>
              <a:rPr lang="en-US" dirty="0" smtClean="0"/>
              <a:t>No clear hierarchy from theory side although it is likely that several questions are tied together and will find answer in a common context (</a:t>
            </a:r>
            <a:r>
              <a:rPr lang="en-US" dirty="0" err="1" smtClean="0"/>
              <a:t>eg</a:t>
            </a:r>
            <a:r>
              <a:rPr lang="en-US" dirty="0" smtClean="0"/>
              <a:t> DM and hierarchy problem)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deal with these questions?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35708" y="4941168"/>
            <a:ext cx="9243888" cy="707886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 But one question has emerged from LHC run I-II, and points to a unique and well-defined direction</a:t>
            </a:r>
            <a:r>
              <a:rPr lang="is-IS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13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”immediate” next question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52" y="1412776"/>
            <a:ext cx="4474464" cy="2907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4088" y="5640684"/>
            <a:ext cx="3988592" cy="523220"/>
          </a:xfrm>
          <a:prstGeom prst="rect">
            <a:avLst/>
          </a:prstGeom>
          <a:solidFill>
            <a:srgbClr val="FBFF9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 does it come from?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196752"/>
            <a:ext cx="6350000" cy="417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76" y="1072375"/>
            <a:ext cx="46355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Electromagnetic vs Higgs dynamics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72" y="1069877"/>
            <a:ext cx="3987328" cy="5472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70" y="1069876"/>
            <a:ext cx="3963278" cy="5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8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take away</a:t>
            </a:r>
            <a:endParaRPr lang="en-GB" dirty="0"/>
          </a:p>
        </p:txBody>
      </p:sp>
      <p:cxnSp>
        <p:nvCxnSpPr>
          <p:cNvPr id="5" name="Connecteur droit 4"/>
          <p:cNvCxnSpPr/>
          <p:nvPr/>
        </p:nvCxnSpPr>
        <p:spPr bwMode="auto">
          <a:xfrm>
            <a:off x="2642400" y="3031200"/>
            <a:ext cx="7200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056" y="913557"/>
            <a:ext cx="9243888" cy="3019499"/>
          </a:xfrm>
          <a:solidFill>
            <a:srgbClr val="F3ECFF"/>
          </a:solidFill>
        </p:spPr>
        <p:txBody>
          <a:bodyPr/>
          <a:lstStyle/>
          <a:p>
            <a:r>
              <a:rPr lang="en-US" dirty="0" smtClean="0"/>
              <a:t>Aside from historical moments, research is not about proving a theory is right or wrong, it is about finding how nature works</a:t>
            </a:r>
          </a:p>
          <a:p>
            <a:r>
              <a:rPr lang="en-US" dirty="0" smtClean="0"/>
              <a:t>We do not measure the Higgs couplings to find deviations from the SM but to know them</a:t>
            </a:r>
          </a:p>
          <a:p>
            <a:r>
              <a:rPr lang="en-US" dirty="0" smtClean="0"/>
              <a:t>Precision per se is not necessarily justified but currently we don</a:t>
            </a:r>
            <a:r>
              <a:rPr lang="uk-UA" dirty="0" smtClean="0"/>
              <a:t>’</a:t>
            </a:r>
            <a:r>
              <a:rPr lang="en-US" dirty="0" smtClean="0"/>
              <a:t>t really know how important is a given measurement to build the future understanding</a:t>
            </a:r>
          </a:p>
          <a:p>
            <a:r>
              <a:rPr lang="en-US" dirty="0" smtClean="0"/>
              <a:t>The day a BSM signal is found, the precise coupling measurements will be crucial to establish the nature of the signal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1056" y="4071570"/>
            <a:ext cx="9243888" cy="1323439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At HL-LHC we will: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</a:t>
            </a:r>
            <a:r>
              <a:rPr lang="en-US" sz="2000" dirty="0" smtClean="0"/>
              <a:t>easure the H couplings to o(2-5%)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first assess the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000" dirty="0" smtClean="0"/>
              <a:t> parameter of the Higgs potential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f</a:t>
            </a:r>
            <a:r>
              <a:rPr lang="en-US" sz="2000" dirty="0" smtClean="0"/>
              <a:t>irst assess  EWSB though longitudinal VBS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1056" y="5389343"/>
            <a:ext cx="9243888" cy="1015663"/>
          </a:xfrm>
          <a:prstGeom prst="rect">
            <a:avLst/>
          </a:prstGeom>
          <a:solidFill>
            <a:srgbClr val="FBFF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en-US" sz="2000" dirty="0" smtClean="0"/>
              <a:t>A next (FCC) machine is needed: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to measure with the best possible precision the Higgs and EWSB properties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</a:t>
            </a:r>
            <a:r>
              <a:rPr lang="en-US" sz="2000" dirty="0" smtClean="0"/>
              <a:t>o extend the mass reach of direct search by ~an order of magnitude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511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 uiExpand="1" build="p" animBg="1"/>
      <p:bldP spid="7" grpId="0" uiExpand="1" build="p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743200"/>
            <a:ext cx="9906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2800" b="1" dirty="0" smtClean="0">
                <a:solidFill>
                  <a:schemeClr val="accent2"/>
                </a:solidFill>
                <a:latin typeface="Textile" pitchFamily="-92" charset="0"/>
                <a:ea typeface="ＭＳ Ｐゴシック" pitchFamily="-102" charset="-128"/>
                <a:cs typeface="ＭＳ Ｐゴシック" pitchFamily="-102" charset="-128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1906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Kinematics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hadrons </a:t>
            </a:r>
            <a:r>
              <a:rPr lang="fr-FR" dirty="0" err="1" smtClean="0"/>
              <a:t>colliders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416496" y="1052736"/>
            <a:ext cx="5760640" cy="3168352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dirty="0" smtClean="0"/>
              <a:t>P</a:t>
            </a:r>
            <a:r>
              <a:rPr lang="en-US" dirty="0" smtClean="0"/>
              <a:t>article in the final state p</a:t>
            </a:r>
            <a:r>
              <a:rPr lang="en-US" baseline="30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=(</a:t>
            </a:r>
            <a:r>
              <a:rPr lang="en-US" dirty="0" err="1" smtClean="0"/>
              <a:t>E,</a:t>
            </a:r>
            <a:r>
              <a:rPr lang="en-US" b="1" dirty="0" err="1" smtClean="0"/>
              <a:t>p</a:t>
            </a:r>
            <a:r>
              <a:rPr lang="en-US" dirty="0" smtClean="0"/>
              <a:t>) in the lab frame</a:t>
            </a:r>
          </a:p>
          <a:p>
            <a:r>
              <a:rPr lang="en-US" b="1" dirty="0" smtClean="0"/>
              <a:t>Longitudinal momentum is not known </a:t>
            </a:r>
            <a:r>
              <a:rPr lang="en-US" dirty="0" smtClean="0"/>
              <a:t>(collisions </a:t>
            </a:r>
            <a:r>
              <a:rPr lang="en-US" dirty="0" err="1" smtClean="0"/>
              <a:t>betwe</a:t>
            </a:r>
            <a:r>
              <a:rPr lang="fr-FR" dirty="0" smtClean="0"/>
              <a:t>e</a:t>
            </a:r>
            <a:r>
              <a:rPr lang="en-US" dirty="0" smtClean="0"/>
              <a:t>n </a:t>
            </a:r>
            <a:r>
              <a:rPr lang="en-US" dirty="0" err="1" smtClean="0"/>
              <a:t>partons</a:t>
            </a:r>
            <a:r>
              <a:rPr lang="en-US" dirty="0" smtClean="0"/>
              <a:t>) =&gt; use variables that are invariant under longitudinal boosts</a:t>
            </a:r>
          </a:p>
          <a:p>
            <a:r>
              <a:rPr lang="en-US" dirty="0" smtClean="0"/>
              <a:t>Choose z-axis along the beam axis</a:t>
            </a:r>
          </a:p>
          <a:p>
            <a:r>
              <a:rPr lang="en-US" u="sng" dirty="0" smtClean="0"/>
              <a:t>Transverse momentum and </a:t>
            </a:r>
            <a:r>
              <a:rPr lang="en-US" u="sng" dirty="0" err="1" smtClean="0"/>
              <a:t>azimutal</a:t>
            </a:r>
            <a:r>
              <a:rPr lang="en-US" u="sng" dirty="0" smtClean="0"/>
              <a:t> angle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=sqrt(p</a:t>
            </a:r>
            <a:r>
              <a:rPr lang="en-US" baseline="-25000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+p</a:t>
            </a:r>
            <a:r>
              <a:rPr lang="en-US" baseline="-25000" dirty="0" smtClean="0"/>
              <a:t>y</a:t>
            </a:r>
            <a:r>
              <a:rPr lang="en-US" baseline="30000" dirty="0" smtClean="0"/>
              <a:t>2</a:t>
            </a:r>
            <a:r>
              <a:rPr lang="en-US" dirty="0" smtClean="0"/>
              <a:t>) = p </a:t>
            </a:r>
            <a:r>
              <a:rPr lang="en-US" dirty="0" err="1" smtClean="0"/>
              <a:t>sin(</a:t>
            </a:r>
            <a:r>
              <a:rPr lang="en-US" dirty="0" err="1">
                <a:latin typeface="Symbol" charset="2"/>
                <a:cs typeface="Symbol" charset="2"/>
              </a:rPr>
              <a:t>q</a:t>
            </a:r>
            <a:r>
              <a:rPr lang="en-US" dirty="0" smtClean="0"/>
              <a:t>),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= </a:t>
            </a:r>
            <a:r>
              <a:rPr lang="en-US" dirty="0" err="1" smtClean="0"/>
              <a:t>atan(p</a:t>
            </a:r>
            <a:r>
              <a:rPr lang="en-US" baseline="-25000" dirty="0" err="1" smtClean="0"/>
              <a:t>y</a:t>
            </a:r>
            <a:r>
              <a:rPr lang="en-US" dirty="0" err="1" smtClean="0"/>
              <a:t>/p</a:t>
            </a:r>
            <a:r>
              <a:rPr lang="en-US" baseline="-25000" dirty="0" err="1" smtClean="0"/>
              <a:t>x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polar angle alone is not invariant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16496" y="4437112"/>
            <a:ext cx="5760640" cy="2088232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itchFamily="-10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Zapf Dingbats" pitchFamily="-102" charset="2"/>
              <a:buChar char="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Zapf Dingbats" pitchFamily="-102" charset="2"/>
              <a:buChar char=""/>
              <a:defRPr sz="1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u="sng" dirty="0" smtClean="0"/>
              <a:t>R</a:t>
            </a:r>
            <a:r>
              <a:rPr lang="en-US" u="sng" dirty="0" err="1" smtClean="0"/>
              <a:t>apidity</a:t>
            </a:r>
            <a:r>
              <a:rPr lang="en-US" u="sng" dirty="0" smtClean="0"/>
              <a:t> and </a:t>
            </a:r>
            <a:r>
              <a:rPr lang="en-US" u="sng" dirty="0" err="1" smtClean="0"/>
              <a:t>pseudorapidity</a:t>
            </a:r>
            <a:r>
              <a:rPr lang="en-US" dirty="0" smtClean="0"/>
              <a:t>:</a:t>
            </a:r>
          </a:p>
          <a:p>
            <a:r>
              <a:rPr lang="tr-TR" dirty="0"/>
              <a:t>y</a:t>
            </a:r>
            <a:r>
              <a:rPr lang="en-US" dirty="0" smtClean="0"/>
              <a:t>=1/2 </a:t>
            </a:r>
            <a:r>
              <a:rPr lang="en-US" dirty="0" err="1" smtClean="0"/>
              <a:t>ln</a:t>
            </a:r>
            <a:r>
              <a:rPr lang="en-US" dirty="0" smtClean="0"/>
              <a:t>[(</a:t>
            </a:r>
            <a:r>
              <a:rPr lang="en-US" dirty="0" err="1" smtClean="0"/>
              <a:t>E+p</a:t>
            </a:r>
            <a:r>
              <a:rPr lang="en-US" baseline="-25000" dirty="0" err="1" smtClean="0"/>
              <a:t>z</a:t>
            </a:r>
            <a:r>
              <a:rPr lang="en-US" dirty="0" smtClean="0"/>
              <a:t>)/(E-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r>
              <a:rPr lang="en-US" dirty="0" smtClean="0"/>
              <a:t>)]</a:t>
            </a:r>
          </a:p>
          <a:p>
            <a:r>
              <a:rPr lang="tr-TR" dirty="0" smtClean="0"/>
              <a:t>y</a:t>
            </a:r>
            <a:r>
              <a:rPr lang="en-US" dirty="0" smtClean="0"/>
              <a:t>’=y-y</a:t>
            </a:r>
            <a:r>
              <a:rPr lang="en-US" baseline="-25000" dirty="0" smtClean="0"/>
              <a:t>0</a:t>
            </a:r>
            <a:r>
              <a:rPr lang="en-US" dirty="0" smtClean="0"/>
              <a:t> the rapidity in a boosted frame is translated, rapidity differences are invariant</a:t>
            </a:r>
          </a:p>
          <a:p>
            <a:r>
              <a:rPr lang="en-US" dirty="0" smtClean="0"/>
              <a:t>In the massless limit; y ~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= -</a:t>
            </a:r>
            <a:r>
              <a:rPr lang="en-US" dirty="0" err="1" smtClean="0"/>
              <a:t>ln</a:t>
            </a:r>
            <a:r>
              <a:rPr lang="en-US" dirty="0" smtClean="0"/>
              <a:t> tan(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/2)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9" name="Grouper 8"/>
          <p:cNvGrpSpPr/>
          <p:nvPr/>
        </p:nvGrpSpPr>
        <p:grpSpPr>
          <a:xfrm>
            <a:off x="6681192" y="4221088"/>
            <a:ext cx="2938424" cy="1997843"/>
            <a:chOff x="6321152" y="1196752"/>
            <a:chExt cx="3267632" cy="2069851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1152" y="1196752"/>
              <a:ext cx="3267632" cy="20698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688648" y="2636912"/>
              <a:ext cx="383371" cy="1440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6681192" y="1268760"/>
            <a:ext cx="2611908" cy="2628031"/>
            <a:chOff x="6681192" y="3645024"/>
            <a:chExt cx="2611908" cy="262803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1192" y="3645024"/>
              <a:ext cx="2611908" cy="262803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8031930" y="4293096"/>
              <a:ext cx="178845" cy="14401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0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discovery in numbers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1772816"/>
            <a:ext cx="6266120" cy="41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74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ZZ4l_animated_slowe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764" y="0"/>
            <a:ext cx="8880475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1812" y="6308577"/>
            <a:ext cx="6593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Conférence de </a:t>
            </a:r>
            <a:r>
              <a:rPr lang="fr-FR" dirty="0" err="1"/>
              <a:t>Moriond</a:t>
            </a:r>
            <a:r>
              <a:rPr lang="fr-FR" dirty="0"/>
              <a:t>, 14 Mars 2012</a:t>
            </a:r>
          </a:p>
        </p:txBody>
      </p:sp>
    </p:spTree>
    <p:extLst>
      <p:ext uri="{BB962C8B-B14F-4D97-AF65-F5344CB8AC3E}">
        <p14:creationId xmlns:p14="http://schemas.microsoft.com/office/powerpoint/2010/main" val="68898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2" charset="-128"/>
                <a:cs typeface="ＭＳ Ｐゴシック" pitchFamily="-102" charset="-128"/>
              </a:rPr>
              <a:t>SM measurements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000672" y="6032517"/>
            <a:ext cx="6480720" cy="503419"/>
          </a:xfrm>
          <a:solidFill>
            <a:srgbClr val="FBFF9F"/>
          </a:solidFill>
          <a:ln w="19050">
            <a:noFill/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GB" dirty="0" smtClean="0"/>
              <a:t>Beyond the mathematical formulation, these objects are real!</a:t>
            </a:r>
          </a:p>
          <a:p>
            <a:pPr>
              <a:buFont typeface="Zapf Dingbats" pitchFamily="-84" charset="2"/>
              <a:buChar char=""/>
              <a:defRPr/>
            </a:pPr>
            <a:endParaRPr lang="en-GB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>
              <a:buFont typeface="Wingdings" pitchFamily="-84" charset="2"/>
              <a:buNone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Char char="q"/>
              <a:defRPr/>
            </a:pPr>
            <a:endParaRPr lang="en-GB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>
              <a:buFont typeface="Wingdings" pitchFamily="-84" charset="2"/>
              <a:buNone/>
              <a:defRPr/>
            </a:pPr>
            <a:r>
              <a:rPr lang="en-GB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40" y="1010537"/>
            <a:ext cx="7219320" cy="50113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74" y="2592901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Symbol" charset="2"/>
                <a:ea typeface="Symbol" charset="2"/>
                <a:cs typeface="Symbol" charset="2"/>
              </a:rPr>
              <a:t>r,w,f,Y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, U:</a:t>
            </a:r>
          </a:p>
          <a:p>
            <a:r>
              <a:rPr lang="en-US" sz="1800" dirty="0">
                <a:latin typeface="+mn-lt"/>
                <a:ea typeface="Symbol" charset="2"/>
                <a:cs typeface="Symbol" charset="2"/>
              </a:rPr>
              <a:t>v</a:t>
            </a:r>
            <a:r>
              <a:rPr lang="en-US" sz="1800" dirty="0" smtClean="0">
                <a:latin typeface="+mn-lt"/>
                <a:ea typeface="Symbol" charset="2"/>
                <a:cs typeface="Symbol" charset="2"/>
              </a:rPr>
              <a:t>ector mesons, </a:t>
            </a:r>
            <a:r>
              <a:rPr lang="en-US" sz="1800" dirty="0" err="1" smtClean="0">
                <a:latin typeface="+mn-lt"/>
                <a:ea typeface="Symbol" charset="2"/>
                <a:cs typeface="Symbol" charset="2"/>
              </a:rPr>
              <a:t>qq</a:t>
            </a:r>
            <a:r>
              <a:rPr lang="en-US" sz="1800" dirty="0" smtClean="0">
                <a:latin typeface="+mn-lt"/>
                <a:ea typeface="Symbol" charset="2"/>
                <a:cs typeface="Symbol" charset="2"/>
              </a:rPr>
              <a:t> bound states</a:t>
            </a:r>
            <a:endParaRPr lang="en-US" sz="1800" dirty="0">
              <a:latin typeface="+mn-lt"/>
              <a:ea typeface="Symbol" charset="2"/>
              <a:cs typeface="Symbol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2481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Z: </a:t>
            </a:r>
            <a:r>
              <a:rPr lang="en-US" sz="1800" dirty="0" smtClean="0">
                <a:latin typeface="+mn-lt"/>
                <a:ea typeface="Symbol" charset="2"/>
                <a:cs typeface="Symbol" charset="2"/>
              </a:rPr>
              <a:t>gauge boson, fundamental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249737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ea typeface="Symbol" charset="2"/>
                <a:cs typeface="Symbol" charset="2"/>
              </a:rPr>
              <a:t>All are unstable</a:t>
            </a:r>
          </a:p>
          <a:p>
            <a:r>
              <a:rPr lang="en-US" sz="1800" dirty="0" smtClean="0">
                <a:latin typeface="+mn-lt"/>
                <a:ea typeface="Symbol" charset="2"/>
                <a:cs typeface="Symbol" charset="2"/>
              </a:rPr>
              <a:t>(could you tell why?)</a:t>
            </a:r>
          </a:p>
        </p:txBody>
      </p:sp>
    </p:spTree>
    <p:extLst>
      <p:ext uri="{BB962C8B-B14F-4D97-AF65-F5344CB8AC3E}">
        <p14:creationId xmlns:p14="http://schemas.microsoft.com/office/powerpoint/2010/main" val="12695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September 2011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133" y="914400"/>
            <a:ext cx="90479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September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71079"/>
            <a:ext cx="9129464" cy="585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CMS week </a:t>
            </a:r>
            <a:r>
              <a:rPr lang="en-GB" dirty="0" err="1" smtClean="0"/>
              <a:t>nov</a:t>
            </a:r>
            <a:r>
              <a:rPr lang="en-GB" dirty="0" smtClean="0"/>
              <a:t>.-</a:t>
            </a:r>
            <a:r>
              <a:rPr lang="en-GB" dirty="0" err="1" smtClean="0"/>
              <a:t>dec.</a:t>
            </a:r>
            <a:r>
              <a:rPr lang="en-GB" dirty="0" smtClean="0"/>
              <a:t> 2011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64568" y="3501008"/>
            <a:ext cx="110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28/11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68" y="806450"/>
            <a:ext cx="8151994" cy="605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520" y="4653136"/>
            <a:ext cx="287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Claude are you there?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24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</a:t>
            </a:r>
            <a:r>
              <a:rPr lang="en-GB" dirty="0" err="1" smtClean="0"/>
              <a:t>december</a:t>
            </a:r>
            <a:r>
              <a:rPr lang="en-GB" dirty="0" smtClean="0"/>
              <a:t> ‘11 jamboree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1052736"/>
            <a:ext cx="92329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CERN </a:t>
            </a:r>
            <a:r>
              <a:rPr lang="en-GB" dirty="0" err="1" smtClean="0"/>
              <a:t>december</a:t>
            </a:r>
            <a:r>
              <a:rPr lang="en-GB" dirty="0" smtClean="0"/>
              <a:t> ‘11 jamboree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08" y="980728"/>
            <a:ext cx="8180784" cy="56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extile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2004:Modèles:Mes modèles:SiStripSeeding_May08.pot</Template>
  <TotalTime>65098</TotalTime>
  <Words>5919</Words>
  <Application>Microsoft Macintosh PowerPoint</Application>
  <PresentationFormat>A4 Paper (210x297 mm)</PresentationFormat>
  <Paragraphs>896</Paragraphs>
  <Slides>94</Slides>
  <Notes>77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4" baseType="lpstr">
      <vt:lpstr>Apple Chancery</vt:lpstr>
      <vt:lpstr>Lucida Grande</vt:lpstr>
      <vt:lpstr>ＭＳ Ｐゴシック</vt:lpstr>
      <vt:lpstr>Symbol</vt:lpstr>
      <vt:lpstr>Textile</vt:lpstr>
      <vt:lpstr>Times New Roman</vt:lpstr>
      <vt:lpstr>Wingdings</vt:lpstr>
      <vt:lpstr>Zapf Dingbats</vt:lpstr>
      <vt:lpstr>Arial</vt:lpstr>
      <vt:lpstr>Blank Presentation</vt:lpstr>
      <vt:lpstr>The Higgs boson: from concept to discovery</vt:lpstr>
      <vt:lpstr>From concept to discovery</vt:lpstr>
      <vt:lpstr>PowerPoint Presentation</vt:lpstr>
      <vt:lpstr>Fundamental particles &amp; interactions</vt:lpstr>
      <vt:lpstr>Fundamental particles &amp; interactions</vt:lpstr>
      <vt:lpstr>Fundamental particles &amp; interactions</vt:lpstr>
      <vt:lpstr>Fundamental particles &amp; interactions</vt:lpstr>
      <vt:lpstr>Fundamental particles &amp; interactions</vt:lpstr>
      <vt:lpstr>SM measurements</vt:lpstr>
      <vt:lpstr>SM measurements</vt:lpstr>
      <vt:lpstr>Lagrangien, symmetries and EWSB</vt:lpstr>
      <vt:lpstr>Lagrangian in classical mechanics</vt:lpstr>
      <vt:lpstr>Lagrangian in classical mechanics</vt:lpstr>
      <vt:lpstr>Symmetries and conserved quantities</vt:lpstr>
      <vt:lpstr>In quantum mechanics</vt:lpstr>
      <vt:lpstr>In quantum field theory</vt:lpstr>
      <vt:lpstr>Gauge invariance</vt:lpstr>
      <vt:lpstr>Local gauge invariance</vt:lpstr>
      <vt:lpstr>Why gauge bosons must have 0 mass?</vt:lpstr>
      <vt:lpstr>Another problem in the SM</vt:lpstr>
      <vt:lpstr>Spontaneous Symmetry breaking</vt:lpstr>
      <vt:lpstr>The BEH mechanism</vt:lpstr>
      <vt:lpstr>Is this reality?</vt:lpstr>
      <vt:lpstr>Yes</vt:lpstr>
      <vt:lpstr>Intermediate summary</vt:lpstr>
      <vt:lpstr>PowerPoint Presentation</vt:lpstr>
      <vt:lpstr>First attempts at a systematic search</vt:lpstr>
      <vt:lpstr>LEP searches (1981-2000)</vt:lpstr>
      <vt:lpstr>Tevatron results (2001-2011)</vt:lpstr>
      <vt:lpstr>The Large Hadron Collider</vt:lpstr>
      <vt:lpstr>Proton-proton collisions</vt:lpstr>
      <vt:lpstr>Proton-proton collisions</vt:lpstr>
      <vt:lpstr>Proton-proton collisions</vt:lpstr>
      <vt:lpstr>Proton-proton collisions</vt:lpstr>
      <vt:lpstr>Proton-proton collisions</vt:lpstr>
      <vt:lpstr>Events at LHC</vt:lpstr>
      <vt:lpstr>Experimental collaborations</vt:lpstr>
      <vt:lpstr>CMS P5 construction (1998-2005)</vt:lpstr>
      <vt:lpstr>CMS P5 construction (1998-2005)</vt:lpstr>
      <vt:lpstr>CMS P5 construction (1998-2005)</vt:lpstr>
      <vt:lpstr>CMS construction (2001-2008)</vt:lpstr>
      <vt:lpstr>CMS Installation (2001-2008)</vt:lpstr>
      <vt:lpstr>CMS Installation (2001-2008)</vt:lpstr>
      <vt:lpstr>CMS Installation (2001-2008)</vt:lpstr>
      <vt:lpstr>CMS Installation (2001-2008)</vt:lpstr>
      <vt:lpstr>CMS Installation (2001-2008)</vt:lpstr>
      <vt:lpstr>Bdg.40 at CERN</vt:lpstr>
      <vt:lpstr>The Higgs boson: from concept to discovery</vt:lpstr>
      <vt:lpstr>From concept to discovery</vt:lpstr>
      <vt:lpstr>CMS Installation (2001-2008)</vt:lpstr>
      <vt:lpstr>While CMS is being constructed ..</vt:lpstr>
      <vt:lpstr>Higgs production at LHC</vt:lpstr>
      <vt:lpstr>Higgs decay at LHC</vt:lpstr>
      <vt:lpstr>Higgs events do not come alone..</vt:lpstr>
      <vt:lpstr>The H → ZZ(*) → 4l channel</vt:lpstr>
      <vt:lpstr>The H → ZZ(*) → 4l channel</vt:lpstr>
      <vt:lpstr>A Higgs → 4l candidate event</vt:lpstr>
      <vt:lpstr>The growing signal</vt:lpstr>
      <vt:lpstr>Intermediate summary</vt:lpstr>
      <vt:lpstr>HCP (nov.) 2011</vt:lpstr>
      <vt:lpstr>HCP (nov.) 2011</vt:lpstr>
      <vt:lpstr>CERN december ‘11 jamboree</vt:lpstr>
      <vt:lpstr>6 months later and  ~3 months of 8 TeV data added</vt:lpstr>
      <vt:lpstr>The Higgs discovery results</vt:lpstr>
      <vt:lpstr>The Higgs discovery results</vt:lpstr>
      <vt:lpstr>The Higgs discovery results</vt:lpstr>
      <vt:lpstr>The Higgs discovery results</vt:lpstr>
      <vt:lpstr>More on Significance</vt:lpstr>
      <vt:lpstr>A better significance: log-likelihood ratio</vt:lpstr>
      <vt:lpstr>The Higgs discovery results</vt:lpstr>
      <vt:lpstr>Tevatron results (2012)</vt:lpstr>
      <vt:lpstr>Interlude: the HX (no) discovery result</vt:lpstr>
      <vt:lpstr>PowerPoint Presentation</vt:lpstr>
      <vt:lpstr>8 years after the discovery</vt:lpstr>
      <vt:lpstr>Higgs mass</vt:lpstr>
      <vt:lpstr>Higgs mass (CMS 2016)</vt:lpstr>
      <vt:lpstr>Higgs width</vt:lpstr>
      <vt:lpstr>Higgs Spin - parity</vt:lpstr>
      <vt:lpstr>Higgs Couplings</vt:lpstr>
      <vt:lpstr>Intermediate summary</vt:lpstr>
      <vt:lpstr>Going beyond: important unanswered questions</vt:lpstr>
      <vt:lpstr>How to deal with these questions?</vt:lpstr>
      <vt:lpstr>The ”immediate” next question</vt:lpstr>
      <vt:lpstr>Electromagnetic vs Higgs dynamics</vt:lpstr>
      <vt:lpstr>THE take away</vt:lpstr>
      <vt:lpstr>PowerPoint Presentation</vt:lpstr>
      <vt:lpstr>Kinematics at hadrons colliders</vt:lpstr>
      <vt:lpstr>The Higgs discovery in numbers</vt:lpstr>
      <vt:lpstr>PowerPoint Presentation</vt:lpstr>
      <vt:lpstr>September 2011</vt:lpstr>
      <vt:lpstr>September 2011</vt:lpstr>
      <vt:lpstr>CMS week nov.-dec. 2011</vt:lpstr>
      <vt:lpstr>CERN december ‘11 jamboree</vt:lpstr>
      <vt:lpstr>CERN december ‘11 jamboree</vt:lpstr>
    </vt:vector>
  </TitlesOfParts>
  <Company>University of Bristol. U.K.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Newbold</dc:creator>
  <cp:lastModifiedBy>Microsoft Office User</cp:lastModifiedBy>
  <cp:revision>3844</cp:revision>
  <cp:lastPrinted>2021-01-20T15:26:14Z</cp:lastPrinted>
  <dcterms:created xsi:type="dcterms:W3CDTF">2017-05-18T07:16:15Z</dcterms:created>
  <dcterms:modified xsi:type="dcterms:W3CDTF">2021-01-22T09:28:14Z</dcterms:modified>
</cp:coreProperties>
</file>