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326" r:id="rId3"/>
    <p:sldId id="332" r:id="rId4"/>
    <p:sldId id="333" r:id="rId5"/>
    <p:sldId id="310" r:id="rId6"/>
    <p:sldId id="321" r:id="rId7"/>
    <p:sldId id="262" r:id="rId8"/>
    <p:sldId id="322" r:id="rId9"/>
    <p:sldId id="313" r:id="rId10"/>
    <p:sldId id="314" r:id="rId11"/>
    <p:sldId id="334" r:id="rId12"/>
    <p:sldId id="316" r:id="rId13"/>
    <p:sldId id="335" r:id="rId14"/>
    <p:sldId id="336" r:id="rId15"/>
    <p:sldId id="337" r:id="rId16"/>
    <p:sldId id="327" r:id="rId17"/>
    <p:sldId id="338" r:id="rId18"/>
    <p:sldId id="341" r:id="rId19"/>
    <p:sldId id="339" r:id="rId20"/>
    <p:sldId id="325" r:id="rId21"/>
    <p:sldId id="340" r:id="rId22"/>
    <p:sldId id="342" r:id="rId23"/>
    <p:sldId id="344" r:id="rId24"/>
    <p:sldId id="343" r:id="rId25"/>
    <p:sldId id="345" r:id="rId26"/>
    <p:sldId id="346" r:id="rId27"/>
    <p:sldId id="347" r:id="rId28"/>
    <p:sldId id="277" r:id="rId29"/>
    <p:sldId id="290" r:id="rId30"/>
    <p:sldId id="309" r:id="rId31"/>
    <p:sldId id="307" r:id="rId32"/>
    <p:sldId id="331" r:id="rId33"/>
    <p:sldId id="329" r:id="rId34"/>
    <p:sldId id="330" r:id="rId3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9500"/>
    <a:srgbClr val="461BFD"/>
    <a:srgbClr val="B5CD85"/>
    <a:srgbClr val="4FFF9F"/>
    <a:srgbClr val="8BFFBF"/>
    <a:srgbClr val="8368A4"/>
    <a:srgbClr val="9179AF"/>
    <a:srgbClr val="01F52A"/>
    <a:srgbClr val="00F66F"/>
    <a:srgbClr val="EAB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10" autoAdjust="0"/>
  </p:normalViewPr>
  <p:slideViewPr>
    <p:cSldViewPr>
      <p:cViewPr>
        <p:scale>
          <a:sx n="60" d="100"/>
          <a:sy n="60" d="100"/>
        </p:scale>
        <p:origin x="-101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2B44AEB-5FA7-46CB-A811-843E88F2288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4E7AAE1-7A4E-4667-8665-25617853FF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D75A-409B-4775-9209-21E21254F48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899-EC6B-4DCF-85E0-4AB8582443B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899-EC6B-4DCF-85E0-4AB8582443B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899-EC6B-4DCF-85E0-4AB8582443B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899-EC6B-4DCF-85E0-4AB8582443B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899-EC6B-4DCF-85E0-4AB8582443B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899-EC6B-4DCF-85E0-4AB8582443B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899-EC6B-4DCF-85E0-4AB8582443B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899-EC6B-4DCF-85E0-4AB8582443B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899-EC6B-4DCF-85E0-4AB8582443B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899-EC6B-4DCF-85E0-4AB8582443B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B899-EC6B-4DCF-85E0-4AB8582443B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AB899-EC6B-4DCF-85E0-4AB8582443B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46362-EFD7-4234-A26B-BACB8307E9F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.xml"/><Relationship Id="rId7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2.jpeg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katz@subatech.in2p3.f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/>
          <p:cNvCxnSpPr/>
          <p:nvPr/>
        </p:nvCxnSpPr>
        <p:spPr>
          <a:xfrm>
            <a:off x="5359752" y="3140968"/>
            <a:ext cx="0" cy="792088"/>
          </a:xfrm>
          <a:prstGeom prst="line">
            <a:avLst/>
          </a:prstGeom>
          <a:ln w="114300">
            <a:solidFill>
              <a:schemeClr val="tx1">
                <a:alpha val="92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0" y="5127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QGP France – 16th of September 2014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3" name="Picture 9" descr="C:\Users\rorolastronome\Desktop\LTH\Master thesis\Presentation\coll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92350"/>
            <a:ext cx="3092008" cy="257681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0" name="ZoneTexte 29"/>
          <p:cNvSpPr txBox="1"/>
          <p:nvPr/>
        </p:nvSpPr>
        <p:spPr>
          <a:xfrm>
            <a:off x="0" y="55596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collaboration with P.B. </a:t>
            </a:r>
            <a:r>
              <a:rPr lang="en-US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Gossiaux</a:t>
            </a:r>
            <a:endParaRPr lang="en-US" sz="24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28516" y="620688"/>
            <a:ext cx="5538952" cy="1138773"/>
          </a:xfrm>
          <a:prstGeom prst="rect">
            <a:avLst/>
          </a:prstGeom>
          <a:noFill/>
          <a:ln>
            <a:solidFill>
              <a:srgbClr val="5C4775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C477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Dynamical</a:t>
            </a:r>
            <a:r>
              <a:rPr lang="fr-FR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C477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r-FR" sz="3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C477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approachES</a:t>
            </a:r>
            <a:r>
              <a:rPr lang="fr-FR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C477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to</a:t>
            </a:r>
          </a:p>
          <a:p>
            <a:pPr algn="ctr"/>
            <a:r>
              <a:rPr lang="fr-FR" sz="3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C477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quarkonia</a:t>
            </a:r>
            <a:r>
              <a:rPr lang="fr-FR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C477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C477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SUPPRESSION</a:t>
            </a:r>
            <a:endParaRPr lang="en-US" sz="3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5C4775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503768" y="3240740"/>
            <a:ext cx="230425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Roland Katz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504" y="6274944"/>
            <a:ext cx="1460908" cy="481172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547664" y="6385684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and TOGETHER Pays de la Loire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0" y="6435508"/>
            <a:ext cx="1230136" cy="405164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A taste of quantum thermalisation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1" name="Multiplier 30"/>
          <p:cNvSpPr/>
          <p:nvPr/>
        </p:nvSpPr>
        <p:spPr>
          <a:xfrm>
            <a:off x="8172400" y="3707161"/>
            <a:ext cx="501485" cy="48663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e 44"/>
          <p:cNvGrpSpPr/>
          <p:nvPr/>
        </p:nvGrpSpPr>
        <p:grpSpPr>
          <a:xfrm>
            <a:off x="395536" y="3632244"/>
            <a:ext cx="8352928" cy="2893100"/>
            <a:chOff x="395536" y="2924944"/>
            <a:chExt cx="8352928" cy="2893100"/>
          </a:xfrm>
        </p:grpSpPr>
        <p:sp>
          <p:nvSpPr>
            <p:cNvPr id="25" name="ZoneTexte 24"/>
            <p:cNvSpPr txBox="1"/>
            <p:nvPr/>
          </p:nvSpPr>
          <p:spPr>
            <a:xfrm>
              <a:off x="490103" y="2924944"/>
              <a:ext cx="8203769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7030A0"/>
                  </a:solidFill>
                </a:rPr>
                <a:t>The common open quantum approach</a:t>
              </a:r>
            </a:p>
            <a:p>
              <a:pPr algn="ctr"/>
              <a:endParaRPr lang="en-US" sz="500" dirty="0" smtClean="0">
                <a:solidFill>
                  <a:srgbClr val="7030A0"/>
                </a:solidFill>
              </a:endParaRPr>
            </a:p>
            <a:p>
              <a:pPr algn="ctr"/>
              <a:endParaRPr lang="en-US" sz="500" dirty="0" smtClean="0"/>
            </a:p>
            <a:p>
              <a:pPr algn="ctr">
                <a:buFont typeface="Wingdings" pitchFamily="2" charset="2"/>
                <a:buChar char="Ø"/>
              </a:pPr>
              <a:r>
                <a:rPr lang="en-US" sz="2000" dirty="0" smtClean="0"/>
                <a:t>  </a:t>
              </a:r>
              <a:r>
                <a:rPr lang="en-US" sz="2000" b="1" dirty="0" smtClean="0"/>
                <a:t>Idea: </a:t>
              </a:r>
              <a:r>
                <a:rPr lang="en-US" sz="2000" dirty="0" smtClean="0"/>
                <a:t>density matrix and {</a:t>
              </a:r>
              <a:r>
                <a:rPr lang="en-US" sz="2000" dirty="0" err="1" smtClean="0"/>
                <a:t>quarkonia</a:t>
              </a:r>
              <a:r>
                <a:rPr lang="en-US" sz="2000" dirty="0" smtClean="0"/>
                <a:t> + bath} =&gt; bath integrated out</a:t>
              </a:r>
            </a:p>
            <a:p>
              <a:pPr algn="ctr">
                <a:buFont typeface="Symbol"/>
                <a:buChar char="Þ"/>
              </a:pPr>
              <a:r>
                <a:rPr lang="en-US" sz="2000" dirty="0" smtClean="0"/>
                <a:t> non unitary evolution + </a:t>
              </a:r>
              <a:r>
                <a:rPr lang="en-US" sz="2000" dirty="0" err="1" smtClean="0"/>
                <a:t>decoherence</a:t>
              </a:r>
              <a:r>
                <a:rPr lang="en-US" sz="2000" dirty="0" smtClean="0"/>
                <a:t> effects</a:t>
              </a:r>
            </a:p>
            <a:p>
              <a:pPr algn="ctr"/>
              <a:endParaRPr lang="en-US" sz="2000" dirty="0" smtClean="0"/>
            </a:p>
            <a:p>
              <a:pPr algn="ctr"/>
              <a:endParaRPr lang="en-US" sz="400" dirty="0" smtClean="0"/>
            </a:p>
            <a:p>
              <a:pPr algn="ctr"/>
              <a:endParaRPr lang="en-US" sz="2000" dirty="0" smtClean="0"/>
            </a:p>
            <a:p>
              <a:pPr algn="ctr"/>
              <a:endParaRPr lang="en-US" sz="1600" dirty="0" smtClean="0">
                <a:solidFill>
                  <a:srgbClr val="FF0000"/>
                </a:solidFill>
              </a:endParaRPr>
            </a:p>
            <a:p>
              <a:pPr algn="ctr">
                <a:buFont typeface="Wingdings" pitchFamily="2" charset="2"/>
                <a:buChar char="Ø"/>
              </a:pPr>
              <a:r>
                <a:rPr lang="en-US" sz="2000" b="1" dirty="0" smtClean="0">
                  <a:solidFill>
                    <a:srgbClr val="FF0000"/>
                  </a:solidFill>
                </a:rPr>
                <a:t>  </a:t>
              </a:r>
              <a:r>
                <a:rPr lang="en-US" sz="2200" b="1" dirty="0" smtClean="0">
                  <a:solidFill>
                    <a:srgbClr val="FF0000"/>
                  </a:solidFill>
                </a:rPr>
                <a:t>But </a:t>
              </a:r>
              <a:r>
                <a:rPr lang="en-US" sz="2200" dirty="0" smtClean="0">
                  <a:solidFill>
                    <a:srgbClr val="FF0000"/>
                  </a:solidFill>
                </a:rPr>
                <a:t>defining the bath is complicated and the calculation entangled…</a:t>
              </a:r>
            </a:p>
            <a:p>
              <a:pPr algn="ctr"/>
              <a:endParaRPr lang="en-US" dirty="0" smtClean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5536" y="2934824"/>
              <a:ext cx="8352928" cy="2595188"/>
            </a:xfrm>
            <a:prstGeom prst="rect">
              <a:avLst/>
            </a:prstGeom>
            <a:noFill/>
            <a:ln w="31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95536" y="4222829"/>
              <a:ext cx="8352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tx2"/>
                  </a:solidFill>
                </a:rPr>
                <a:t>Akamatsu</a:t>
              </a:r>
              <a:r>
                <a:rPr lang="en-US" dirty="0" smtClean="0">
                  <a:solidFill>
                    <a:schemeClr val="tx2"/>
                  </a:solidFill>
                </a:rPr>
                <a:t>* -&gt; complex potential</a:t>
              </a:r>
            </a:p>
            <a:p>
              <a:pPr algn="ctr"/>
              <a:r>
                <a:rPr lang="en-US" dirty="0" err="1" smtClean="0">
                  <a:solidFill>
                    <a:schemeClr val="tx2"/>
                  </a:solidFill>
                </a:rPr>
                <a:t>Borghini</a:t>
              </a:r>
              <a:r>
                <a:rPr lang="en-US" dirty="0" smtClean="0">
                  <a:solidFill>
                    <a:schemeClr val="tx2"/>
                  </a:solidFill>
                </a:rPr>
                <a:t>** -&gt; a master equation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1406412" y="6551766"/>
            <a:ext cx="5715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Y. </a:t>
            </a:r>
            <a:r>
              <a:rPr lang="en-US" sz="1100" dirty="0" err="1" smtClean="0"/>
              <a:t>Akamatsu</a:t>
            </a:r>
            <a:r>
              <a:rPr lang="en-US" sz="1100" dirty="0" smtClean="0"/>
              <a:t> </a:t>
            </a:r>
            <a:r>
              <a:rPr lang="fr-FR" sz="1100" dirty="0" err="1" smtClean="0"/>
              <a:t>Phys.Rev</a:t>
            </a:r>
            <a:r>
              <a:rPr lang="fr-FR" sz="1100" dirty="0" smtClean="0"/>
              <a:t>. D87 (2013) 045016 ; </a:t>
            </a:r>
            <a:r>
              <a:rPr lang="fr-FR" sz="1100" b="1" dirty="0" smtClean="0"/>
              <a:t>** </a:t>
            </a:r>
            <a:r>
              <a:rPr lang="en-US" sz="1100" dirty="0" smtClean="0"/>
              <a:t>N. </a:t>
            </a:r>
            <a:r>
              <a:rPr lang="en-US" sz="1100" dirty="0" err="1" smtClean="0"/>
              <a:t>Borghini</a:t>
            </a:r>
            <a:r>
              <a:rPr lang="en-US" sz="1100" dirty="0" smtClean="0"/>
              <a:t> et al., Eur. Phys. J. C 72 (2012) 2000 </a:t>
            </a:r>
            <a:endParaRPr lang="fr-FR" sz="1100" dirty="0"/>
          </a:p>
        </p:txBody>
      </p:sp>
      <p:sp>
        <p:nvSpPr>
          <p:cNvPr id="35" name="ZoneTexte 34"/>
          <p:cNvSpPr txBox="1"/>
          <p:nvPr/>
        </p:nvSpPr>
        <p:spPr>
          <a:xfrm>
            <a:off x="755576" y="1084674"/>
            <a:ext cx="78488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</a:t>
            </a:r>
            <a:r>
              <a:rPr lang="en-US" sz="1400" dirty="0" smtClean="0"/>
              <a:t>QQ</a:t>
            </a:r>
            <a:r>
              <a:rPr lang="en-US" sz="2000" dirty="0" smtClean="0"/>
              <a:t> &gt;&gt; T =&gt; </a:t>
            </a:r>
            <a:r>
              <a:rPr lang="en-US" sz="2000" u="sng" dirty="0" err="1" smtClean="0"/>
              <a:t>quarkonia</a:t>
            </a:r>
            <a:r>
              <a:rPr lang="en-US" sz="2000" u="sng" dirty="0" smtClean="0"/>
              <a:t> are Brownian particles</a:t>
            </a:r>
            <a:endParaRPr lang="fr-FR" sz="2000" u="sng" dirty="0"/>
          </a:p>
        </p:txBody>
      </p:sp>
      <p:sp>
        <p:nvSpPr>
          <p:cNvPr id="36" name="ZoneTexte 35"/>
          <p:cNvSpPr txBox="1"/>
          <p:nvPr/>
        </p:nvSpPr>
        <p:spPr>
          <a:xfrm>
            <a:off x="395536" y="1484784"/>
            <a:ext cx="842493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Quantum friction/stochastic effects = long standing problem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because of their irreversible nature</a:t>
            </a:r>
            <a:endParaRPr lang="en-US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2686144" y="1196752"/>
            <a:ext cx="72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/>
          <p:cNvGrpSpPr/>
          <p:nvPr/>
        </p:nvGrpSpPr>
        <p:grpSpPr>
          <a:xfrm>
            <a:off x="395536" y="2420888"/>
            <a:ext cx="8352928" cy="1800493"/>
            <a:chOff x="395536" y="2420888"/>
            <a:chExt cx="8352928" cy="1800493"/>
          </a:xfrm>
        </p:grpSpPr>
        <p:sp>
          <p:nvSpPr>
            <p:cNvPr id="22" name="ZoneTexte 21"/>
            <p:cNvSpPr txBox="1"/>
            <p:nvPr/>
          </p:nvSpPr>
          <p:spPr>
            <a:xfrm>
              <a:off x="467544" y="2420888"/>
              <a:ext cx="8203769" cy="180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7030A0"/>
                  </a:solidFill>
                </a:rPr>
                <a:t>Partonic</a:t>
              </a:r>
              <a:r>
                <a:rPr lang="en-US" sz="2800" dirty="0" smtClean="0">
                  <a:solidFill>
                    <a:srgbClr val="7030A0"/>
                  </a:solidFill>
                </a:rPr>
                <a:t> approaches</a:t>
              </a:r>
            </a:p>
            <a:p>
              <a:pPr algn="ctr"/>
              <a:endParaRPr lang="en-US" sz="500" dirty="0" smtClean="0">
                <a:solidFill>
                  <a:srgbClr val="7030A0"/>
                </a:solidFill>
              </a:endParaRPr>
            </a:p>
            <a:p>
              <a:pPr algn="ctr"/>
              <a:r>
                <a:rPr lang="fr-FR" sz="2200" b="1" dirty="0" err="1" smtClean="0">
                  <a:solidFill>
                    <a:srgbClr val="FF0000"/>
                  </a:solidFill>
                </a:rPr>
                <a:t>Very</a:t>
              </a:r>
              <a:r>
                <a:rPr lang="fr-FR" sz="22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2200" b="1" dirty="0" err="1" smtClean="0">
                  <a:solidFill>
                    <a:srgbClr val="FF0000"/>
                  </a:solidFill>
                </a:rPr>
                <a:t>complicated</a:t>
              </a:r>
              <a:r>
                <a:rPr lang="fr-FR" sz="2200" b="1" dirty="0" smtClean="0">
                  <a:solidFill>
                    <a:srgbClr val="FF0000"/>
                  </a:solidFill>
                </a:rPr>
                <a:t> QFT </a:t>
              </a:r>
              <a:r>
                <a:rPr lang="fr-FR" sz="2200" b="1" dirty="0" err="1" smtClean="0">
                  <a:solidFill>
                    <a:srgbClr val="FF0000"/>
                  </a:solidFill>
                </a:rPr>
                <a:t>problem</a:t>
              </a:r>
              <a:r>
                <a:rPr lang="fr-FR" sz="22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2200" b="1" dirty="0" err="1" smtClean="0">
                  <a:solidFill>
                    <a:srgbClr val="FF0000"/>
                  </a:solidFill>
                </a:rPr>
                <a:t>at</a:t>
              </a:r>
              <a:r>
                <a:rPr lang="fr-FR" sz="22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2200" b="1" dirty="0" err="1" smtClean="0">
                  <a:solidFill>
                    <a:srgbClr val="FF0000"/>
                  </a:solidFill>
                </a:rPr>
                <a:t>finite</a:t>
              </a:r>
              <a:r>
                <a:rPr lang="fr-FR" sz="2200" b="1" dirty="0" smtClean="0">
                  <a:solidFill>
                    <a:srgbClr val="FF0000"/>
                  </a:solidFill>
                </a:rPr>
                <a:t> T !</a:t>
              </a:r>
            </a:p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  <a:p>
              <a:pPr algn="ctr"/>
              <a:endParaRPr lang="en-US" sz="500" dirty="0" smtClean="0">
                <a:solidFill>
                  <a:srgbClr val="7030A0"/>
                </a:solidFill>
              </a:endParaRPr>
            </a:p>
            <a:p>
              <a:pPr algn="ctr"/>
              <a:endParaRPr lang="en-US" sz="500" dirty="0" smtClean="0"/>
            </a:p>
            <a:p>
              <a:pPr algn="ctr"/>
              <a:endParaRPr lang="en-US" dirty="0" smtClean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5536" y="2420888"/>
              <a:ext cx="8352928" cy="1080120"/>
            </a:xfrm>
            <a:prstGeom prst="rect">
              <a:avLst/>
            </a:prstGeom>
            <a:noFill/>
            <a:ln w="31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Multiplier 27"/>
          <p:cNvSpPr/>
          <p:nvPr/>
        </p:nvSpPr>
        <p:spPr>
          <a:xfrm>
            <a:off x="8172400" y="2492896"/>
            <a:ext cx="501485" cy="48663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à coins arrondis 20"/>
          <p:cNvSpPr/>
          <p:nvPr/>
        </p:nvSpPr>
        <p:spPr>
          <a:xfrm rot="20054705">
            <a:off x="2648106" y="3446137"/>
            <a:ext cx="3627413" cy="127428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NOT EFFECTIVE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1st tests on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0" y="6435508"/>
            <a:ext cx="1230136" cy="405164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98072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A taste of quantum thermalisation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539552" y="1343883"/>
            <a:ext cx="806489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</a:rPr>
              <a:t>Langevin</a:t>
            </a:r>
            <a:r>
              <a:rPr lang="en-US" sz="2800" dirty="0" smtClean="0">
                <a:solidFill>
                  <a:srgbClr val="7030A0"/>
                </a:solidFill>
              </a:rPr>
              <a:t>-like approaches</a:t>
            </a:r>
          </a:p>
          <a:p>
            <a:pPr algn="ctr"/>
            <a:endParaRPr lang="en-US" sz="500" b="1" dirty="0" smtClean="0">
              <a:solidFill>
                <a:srgbClr val="01F52A"/>
              </a:solidFill>
            </a:endParaRPr>
          </a:p>
          <a:p>
            <a:pPr algn="ctr"/>
            <a:endParaRPr lang="en-US" sz="500" b="1" dirty="0" smtClean="0">
              <a:solidFill>
                <a:srgbClr val="01F52A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000" dirty="0" smtClean="0"/>
              <a:t>  </a:t>
            </a:r>
            <a:r>
              <a:rPr lang="en-US" sz="2000" b="1" dirty="0" smtClean="0"/>
              <a:t>Idea: </a:t>
            </a:r>
            <a:r>
              <a:rPr lang="en-US" sz="2000" dirty="0" smtClean="0"/>
              <a:t> Effective equations to unravel/mock the open quantum approach</a:t>
            </a:r>
          </a:p>
          <a:p>
            <a:pPr algn="ctr"/>
            <a:r>
              <a:rPr lang="en-US" sz="2000" dirty="0" smtClean="0"/>
              <a:t>  </a:t>
            </a:r>
          </a:p>
          <a:p>
            <a:pPr algn="ctr">
              <a:buFont typeface="Wingdings" pitchFamily="2" charset="2"/>
              <a:buChar char="Ø"/>
            </a:pPr>
            <a:endParaRPr lang="en-US" sz="2400" dirty="0" smtClean="0"/>
          </a:p>
          <a:p>
            <a:pPr algn="ctr">
              <a:buFont typeface="Wingdings" pitchFamily="2" charset="2"/>
              <a:buChar char="Ø"/>
            </a:pPr>
            <a:r>
              <a:rPr lang="en-US" sz="2000" dirty="0" smtClean="0"/>
              <a:t>  </a:t>
            </a:r>
            <a:r>
              <a:rPr lang="en-US" sz="2000" b="1" u="sng" dirty="0" smtClean="0"/>
              <a:t>Knowledge of the Drag A(T) -&gt; need for a </a:t>
            </a:r>
            <a:r>
              <a:rPr lang="en-US" sz="2000" b="1" u="sng" dirty="0" err="1" smtClean="0"/>
              <a:t>Langevin</a:t>
            </a:r>
            <a:r>
              <a:rPr lang="en-US" sz="2000" b="1" u="sng" dirty="0" smtClean="0"/>
              <a:t>-like eq.</a:t>
            </a:r>
          </a:p>
          <a:p>
            <a:pPr algn="ctr"/>
            <a:r>
              <a:rPr lang="en-US" sz="2000" dirty="0" smtClean="0"/>
              <a:t>(A(T) from single heavy quark observables or </a:t>
            </a:r>
            <a:r>
              <a:rPr lang="en-US" sz="2000" dirty="0" err="1" smtClean="0"/>
              <a:t>lQCD</a:t>
            </a:r>
            <a:r>
              <a:rPr lang="en-US" sz="2000" dirty="0" smtClean="0"/>
              <a:t> calculations)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915432" y="1214962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01F52A"/>
                </a:solidFill>
              </a:rPr>
              <a:t>✓</a:t>
            </a:r>
            <a:endParaRPr lang="en-US" sz="4400" dirty="0"/>
          </a:p>
        </p:txBody>
      </p:sp>
      <p:sp>
        <p:nvSpPr>
          <p:cNvPr id="37" name="Rectangle 36"/>
          <p:cNvSpPr/>
          <p:nvPr/>
        </p:nvSpPr>
        <p:spPr>
          <a:xfrm>
            <a:off x="543320" y="1269554"/>
            <a:ext cx="8064896" cy="4464496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ZoneTexte 37"/>
          <p:cNvSpPr txBox="1"/>
          <p:nvPr/>
        </p:nvSpPr>
        <p:spPr>
          <a:xfrm>
            <a:off x="656272" y="3870555"/>
            <a:ext cx="2835608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FF0000"/>
                </a:solidFill>
              </a:rPr>
              <a:t>Semi-</a:t>
            </a:r>
            <a:r>
              <a:rPr lang="fr-FR" sz="2000" u="sng" dirty="0" err="1" smtClean="0">
                <a:solidFill>
                  <a:srgbClr val="FF0000"/>
                </a:solidFill>
              </a:rPr>
              <a:t>classical</a:t>
            </a:r>
            <a:endParaRPr lang="fr-FR" sz="2000" u="sng" dirty="0" smtClean="0">
              <a:solidFill>
                <a:srgbClr val="FF0000"/>
              </a:solidFill>
            </a:endParaRPr>
          </a:p>
          <a:p>
            <a:pPr algn="ctr"/>
            <a:r>
              <a:rPr lang="fr-FR" dirty="0" err="1" smtClean="0">
                <a:solidFill>
                  <a:schemeClr val="tx2"/>
                </a:solidFill>
              </a:rPr>
              <a:t>See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our</a:t>
            </a:r>
            <a:r>
              <a:rPr lang="fr-FR" dirty="0" smtClean="0">
                <a:solidFill>
                  <a:schemeClr val="tx2"/>
                </a:solidFill>
              </a:rPr>
              <a:t> SQM 2013 </a:t>
            </a:r>
            <a:r>
              <a:rPr lang="fr-FR" dirty="0" err="1" smtClean="0">
                <a:solidFill>
                  <a:schemeClr val="tx2"/>
                </a:solidFill>
              </a:rPr>
              <a:t>proceeding</a:t>
            </a:r>
            <a:r>
              <a:rPr lang="fr-FR" dirty="0" smtClean="0">
                <a:solidFill>
                  <a:schemeClr val="tx2"/>
                </a:solidFill>
              </a:rPr>
              <a:t> **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622248" y="4008760"/>
            <a:ext cx="306528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FF0000"/>
                </a:solidFill>
              </a:rPr>
              <a:t>Schrödinger-Langevin </a:t>
            </a:r>
            <a:r>
              <a:rPr lang="fr-FR" sz="2000" u="sng" dirty="0" err="1" smtClean="0">
                <a:solidFill>
                  <a:srgbClr val="FF0000"/>
                </a:solidFill>
              </a:rPr>
              <a:t>equation</a:t>
            </a:r>
            <a:endParaRPr lang="fr-FR" sz="2000" dirty="0" smtClean="0"/>
          </a:p>
        </p:txBody>
      </p:sp>
      <p:sp>
        <p:nvSpPr>
          <p:cNvPr id="40" name="ZoneTexte 39"/>
          <p:cNvSpPr txBox="1"/>
          <p:nvPr/>
        </p:nvSpPr>
        <p:spPr>
          <a:xfrm>
            <a:off x="6804248" y="3866787"/>
            <a:ext cx="1741840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err="1" smtClean="0">
                <a:solidFill>
                  <a:srgbClr val="FF0000"/>
                </a:solidFill>
              </a:rPr>
              <a:t>Others</a:t>
            </a:r>
            <a:endParaRPr lang="fr-FR" sz="2000" u="sng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/>
              <a:t>Failed at low/medium temperatures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39552" y="230873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Rothkopf</a:t>
            </a:r>
            <a:r>
              <a:rPr lang="en-US" dirty="0" smtClean="0">
                <a:solidFill>
                  <a:schemeClr val="tx2"/>
                </a:solidFill>
              </a:rPr>
              <a:t>* -&gt; stochastic and complex potential 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259632" y="6525344"/>
            <a:ext cx="75119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Y. </a:t>
            </a:r>
            <a:r>
              <a:rPr lang="en-US" sz="1100" dirty="0" err="1" smtClean="0"/>
              <a:t>Akamatsu</a:t>
            </a:r>
            <a:r>
              <a:rPr lang="en-US" sz="1100" dirty="0" smtClean="0"/>
              <a:t> and A. </a:t>
            </a:r>
            <a:r>
              <a:rPr lang="en-US" sz="1100" dirty="0" err="1" smtClean="0"/>
              <a:t>Rothkopf</a:t>
            </a:r>
            <a:r>
              <a:rPr lang="en-US" sz="1100" dirty="0" smtClean="0"/>
              <a:t>. Phys. Rev. D 85, 105011 (2012) ; ** R. Katz and P.B. </a:t>
            </a:r>
            <a:r>
              <a:rPr lang="en-US" sz="1100" dirty="0" err="1" smtClean="0"/>
              <a:t>Gossaiux</a:t>
            </a:r>
            <a:r>
              <a:rPr lang="en-US" sz="1100" dirty="0" smtClean="0"/>
              <a:t> </a:t>
            </a:r>
            <a:r>
              <a:rPr lang="en-US" sz="1100" dirty="0" err="1" smtClean="0"/>
              <a:t>J.Phys.Conf.Ser</a:t>
            </a:r>
            <a:r>
              <a:rPr lang="en-US" sz="1100" dirty="0" smtClean="0"/>
              <a:t>. 509 (2014) 012095</a:t>
            </a:r>
            <a:endParaRPr lang="fr-FR" sz="1100" dirty="0"/>
          </a:p>
        </p:txBody>
      </p:sp>
      <p:grpSp>
        <p:nvGrpSpPr>
          <p:cNvPr id="23" name="Groupe 22"/>
          <p:cNvGrpSpPr/>
          <p:nvPr/>
        </p:nvGrpSpPr>
        <p:grpSpPr>
          <a:xfrm>
            <a:off x="656272" y="4932670"/>
            <a:ext cx="6075970" cy="1216291"/>
            <a:chOff x="656272" y="5075892"/>
            <a:chExt cx="6075970" cy="1216291"/>
          </a:xfrm>
        </p:grpSpPr>
        <p:sp>
          <p:nvSpPr>
            <p:cNvPr id="41" name="Accolade ouvrante 40"/>
            <p:cNvSpPr/>
            <p:nvPr/>
          </p:nvSpPr>
          <p:spPr>
            <a:xfrm rot="16200000">
              <a:off x="3586245" y="2145919"/>
              <a:ext cx="216024" cy="607597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1619672" y="5373216"/>
              <a:ext cx="3888432" cy="91896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200" dirty="0" smtClean="0">
                  <a:solidFill>
                    <a:schemeClr val="tx1"/>
                  </a:solidFill>
                </a:rPr>
                <a:t>Effective thermalisation </a:t>
              </a:r>
              <a:r>
                <a:rPr lang="fr-FR" sz="2200" dirty="0" err="1" smtClean="0">
                  <a:solidFill>
                    <a:schemeClr val="tx1"/>
                  </a:solidFill>
                </a:rPr>
                <a:t>from</a:t>
              </a:r>
              <a:r>
                <a:rPr lang="fr-FR" sz="2200" dirty="0" smtClean="0">
                  <a:solidFill>
                    <a:schemeClr val="tx1"/>
                  </a:solidFill>
                </a:rPr>
                <a:t> fluctuation/dissipation</a:t>
              </a:r>
              <a:endParaRPr lang="fr-FR" sz="2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1st tests on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>
            <a:off x="165864" y="2636912"/>
            <a:ext cx="8798624" cy="3672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4868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624456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Schrödinger-Langevin (SL)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equation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4883782" y="132968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894589"/>
            <a:ext cx="2312998" cy="34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556792"/>
            <a:ext cx="6792502" cy="8688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39" name="Connecteur droit 38"/>
          <p:cNvCxnSpPr/>
          <p:nvPr/>
        </p:nvCxnSpPr>
        <p:spPr>
          <a:xfrm>
            <a:off x="4634629" y="2148622"/>
            <a:ext cx="2016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3833840" y="6309320"/>
            <a:ext cx="7722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</a:t>
            </a:r>
            <a:r>
              <a:rPr lang="en-US" sz="1400" dirty="0" err="1" smtClean="0"/>
              <a:t>Kostin</a:t>
            </a:r>
            <a:r>
              <a:rPr lang="en-US" sz="1400" dirty="0" smtClean="0"/>
              <a:t> The J. of Chem. Phys. 57(9):3589–3590, (1972) </a:t>
            </a:r>
          </a:p>
          <a:p>
            <a:r>
              <a:rPr lang="en-US" sz="1400" dirty="0" smtClean="0"/>
              <a:t>** </a:t>
            </a:r>
            <a:r>
              <a:rPr lang="en-US" sz="1400" dirty="0" err="1" smtClean="0"/>
              <a:t>Garashchuk</a:t>
            </a:r>
            <a:r>
              <a:rPr lang="en-US" sz="1400" dirty="0" smtClean="0"/>
              <a:t> et al. J. of Chem. Phys. 138, 054107 (2013)</a:t>
            </a:r>
            <a:endParaRPr lang="en-US" sz="1400" dirty="0"/>
          </a:p>
        </p:txBody>
      </p:sp>
      <p:sp>
        <p:nvSpPr>
          <p:cNvPr id="52" name="ZoneTexte 51"/>
          <p:cNvSpPr txBox="1"/>
          <p:nvPr/>
        </p:nvSpPr>
        <p:spPr>
          <a:xfrm>
            <a:off x="5220072" y="2727130"/>
            <a:ext cx="357687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“Dissipation” </a:t>
            </a:r>
            <a:endParaRPr lang="en-US" sz="2000" dirty="0" smtClean="0"/>
          </a:p>
          <a:p>
            <a:pPr algn="ctr"/>
            <a:r>
              <a:rPr lang="en-US" sz="2000" dirty="0" smtClean="0"/>
              <a:t>non-linear </a:t>
            </a:r>
            <a:r>
              <a:rPr lang="en-US" sz="2000" dirty="0" err="1" smtClean="0"/>
              <a:t>wavefunction</a:t>
            </a:r>
            <a:r>
              <a:rPr lang="en-US" sz="2000" dirty="0" smtClean="0"/>
              <a:t> dependent potential</a:t>
            </a:r>
          </a:p>
        </p:txBody>
      </p:sp>
      <p:cxnSp>
        <p:nvCxnSpPr>
          <p:cNvPr id="54" name="Connecteur droit avec flèche 53"/>
          <p:cNvCxnSpPr/>
          <p:nvPr/>
        </p:nvCxnSpPr>
        <p:spPr>
          <a:xfrm>
            <a:off x="5580112" y="2142382"/>
            <a:ext cx="1428396" cy="566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5387616" y="38479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where</a:t>
            </a:r>
            <a:endParaRPr lang="fr-FR" dirty="0"/>
          </a:p>
        </p:txBody>
      </p:sp>
      <p:sp>
        <p:nvSpPr>
          <p:cNvPr id="73" name="ZoneTexte 72"/>
          <p:cNvSpPr txBox="1"/>
          <p:nvPr/>
        </p:nvSpPr>
        <p:spPr>
          <a:xfrm>
            <a:off x="5004048" y="4001575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                           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dirty="0" smtClean="0"/>
              <a:t>Local in time </a:t>
            </a:r>
            <a:r>
              <a:rPr lang="fr-FR" dirty="0" smtClean="0"/>
              <a:t>friction</a:t>
            </a:r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dirty="0" err="1" smtClean="0"/>
              <a:t>Brings</a:t>
            </a:r>
            <a:r>
              <a:rPr lang="fr-FR" dirty="0" smtClean="0"/>
              <a:t> the system to the </a:t>
            </a:r>
            <a:r>
              <a:rPr lang="fr-FR" dirty="0" err="1" smtClean="0"/>
              <a:t>lowest</a:t>
            </a:r>
            <a:r>
              <a:rPr lang="fr-FR" dirty="0" smtClean="0"/>
              <a:t> state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323528" y="103339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Derived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from</a:t>
            </a:r>
            <a:r>
              <a:rPr lang="fr-FR" sz="2000" dirty="0" smtClean="0">
                <a:solidFill>
                  <a:srgbClr val="002060"/>
                </a:solidFill>
              </a:rPr>
              <a:t> the Heisenberg-Langevin </a:t>
            </a:r>
            <a:r>
              <a:rPr lang="fr-FR" sz="2000" dirty="0" err="1" smtClean="0">
                <a:solidFill>
                  <a:srgbClr val="002060"/>
                </a:solidFill>
              </a:rPr>
              <a:t>equation</a:t>
            </a:r>
            <a:r>
              <a:rPr lang="fr-FR" sz="2000" dirty="0" smtClean="0">
                <a:solidFill>
                  <a:srgbClr val="002060"/>
                </a:solidFill>
              </a:rPr>
              <a:t>*, in </a:t>
            </a:r>
            <a:r>
              <a:rPr lang="fr-FR" sz="2000" dirty="0" err="1" smtClean="0">
                <a:solidFill>
                  <a:srgbClr val="002060"/>
                </a:solidFill>
              </a:rPr>
              <a:t>Bohmian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mechanics</a:t>
            </a:r>
            <a:r>
              <a:rPr lang="fr-FR" sz="2000" dirty="0" smtClean="0">
                <a:solidFill>
                  <a:srgbClr val="002060"/>
                </a:solidFill>
              </a:rPr>
              <a:t>** …</a:t>
            </a:r>
          </a:p>
          <a:p>
            <a:endParaRPr lang="fr-FR" sz="2000" dirty="0" smtClean="0">
              <a:solidFill>
                <a:schemeClr val="tx2"/>
              </a:solidFill>
            </a:endParaRPr>
          </a:p>
        </p:txBody>
      </p:sp>
      <p:grpSp>
        <p:nvGrpSpPr>
          <p:cNvPr id="74" name="Groupe 73"/>
          <p:cNvGrpSpPr/>
          <p:nvPr/>
        </p:nvGrpSpPr>
        <p:grpSpPr>
          <a:xfrm>
            <a:off x="282584" y="2692298"/>
            <a:ext cx="8165849" cy="3112966"/>
            <a:chOff x="282584" y="2692298"/>
            <a:chExt cx="8165849" cy="3112966"/>
          </a:xfrm>
        </p:grpSpPr>
        <p:sp>
          <p:nvSpPr>
            <p:cNvPr id="47" name="ZoneTexte 46"/>
            <p:cNvSpPr txBox="1"/>
            <p:nvPr/>
          </p:nvSpPr>
          <p:spPr>
            <a:xfrm>
              <a:off x="395536" y="3244914"/>
              <a:ext cx="4320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Solution for the free </a:t>
              </a:r>
              <a:r>
                <a:rPr lang="fr-FR" dirty="0" err="1" smtClean="0"/>
                <a:t>wavepacket</a:t>
              </a:r>
              <a:r>
                <a:rPr lang="fr-FR" dirty="0" smtClean="0"/>
                <a:t>:</a:t>
              </a:r>
              <a:endParaRPr lang="fr-FR" dirty="0"/>
            </a:p>
          </p:txBody>
        </p:sp>
        <p:pic>
          <p:nvPicPr>
            <p:cNvPr id="48" name="Image 4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84" y="3684047"/>
              <a:ext cx="4536504" cy="370371"/>
            </a:xfrm>
            <a:prstGeom prst="rect">
              <a:avLst/>
            </a:prstGeom>
          </p:spPr>
        </p:pic>
        <p:grpSp>
          <p:nvGrpSpPr>
            <p:cNvPr id="49" name="Groupe 48"/>
            <p:cNvGrpSpPr/>
            <p:nvPr/>
          </p:nvGrpSpPr>
          <p:grpSpPr>
            <a:xfrm>
              <a:off x="395536" y="4205039"/>
              <a:ext cx="8052897" cy="646331"/>
              <a:chOff x="1548303" y="4158367"/>
              <a:chExt cx="8052897" cy="646331"/>
            </a:xfrm>
          </p:grpSpPr>
          <p:sp>
            <p:nvSpPr>
              <p:cNvPr id="53" name="ZoneTexte 52"/>
              <p:cNvSpPr txBox="1"/>
              <p:nvPr/>
            </p:nvSpPr>
            <p:spPr>
              <a:xfrm>
                <a:off x="1548303" y="4158367"/>
                <a:ext cx="8052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/>
                  <a:t>w</a:t>
                </a:r>
                <a:r>
                  <a:rPr lang="fr-FR" dirty="0" err="1" smtClean="0"/>
                  <a:t>here</a:t>
                </a:r>
                <a:r>
                  <a:rPr lang="fr-FR" dirty="0" smtClean="0"/>
                  <a:t>                  and                 </a:t>
                </a:r>
                <a:r>
                  <a:rPr lang="fr-FR" dirty="0" err="1" smtClean="0"/>
                  <a:t>satisfy</a:t>
                </a:r>
                <a:r>
                  <a:rPr lang="fr-FR" dirty="0" smtClean="0"/>
                  <a:t> </a:t>
                </a:r>
              </a:p>
              <a:p>
                <a:r>
                  <a:rPr lang="fr-FR" dirty="0" smtClean="0"/>
                  <a:t>the </a:t>
                </a:r>
                <a:r>
                  <a:rPr lang="fr-FR" dirty="0" err="1" smtClean="0"/>
                  <a:t>classical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laws</a:t>
                </a:r>
                <a:r>
                  <a:rPr lang="fr-FR" dirty="0" smtClean="0"/>
                  <a:t> of motion  </a:t>
                </a:r>
                <a:endParaRPr lang="fr-FR" dirty="0"/>
              </a:p>
            </p:txBody>
          </p:sp>
          <p:pic>
            <p:nvPicPr>
              <p:cNvPr id="62" name="Image 61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5223" y="4185413"/>
                <a:ext cx="674370" cy="306324"/>
              </a:xfrm>
              <a:prstGeom prst="rect">
                <a:avLst/>
              </a:prstGeom>
            </p:spPr>
          </p:pic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25408" y="4173725"/>
              <a:ext cx="720893" cy="380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Image 6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973106"/>
              <a:ext cx="2834640" cy="354330"/>
            </a:xfrm>
            <a:prstGeom prst="rect">
              <a:avLst/>
            </a:prstGeom>
          </p:spPr>
        </p:pic>
        <p:sp>
          <p:nvSpPr>
            <p:cNvPr id="66" name="ZoneTexte 65"/>
            <p:cNvSpPr txBox="1"/>
            <p:nvPr/>
          </p:nvSpPr>
          <p:spPr>
            <a:xfrm>
              <a:off x="653008" y="5405154"/>
              <a:ext cx="579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A </a:t>
              </a:r>
              <a:r>
                <a:rPr lang="fr-FR" sz="2000" dirty="0" err="1" smtClean="0"/>
                <a:t>is</a:t>
              </a:r>
              <a:r>
                <a:rPr lang="fr-FR" sz="2000" dirty="0" smtClean="0"/>
                <a:t> the drag coefficient (inverse relaxation time)   </a:t>
              </a:r>
              <a:endParaRPr lang="fr-FR" sz="2000" dirty="0"/>
            </a:p>
          </p:txBody>
        </p:sp>
        <p:cxnSp>
          <p:nvCxnSpPr>
            <p:cNvPr id="69" name="Connecteur droit 68"/>
            <p:cNvCxnSpPr/>
            <p:nvPr/>
          </p:nvCxnSpPr>
          <p:spPr>
            <a:xfrm>
              <a:off x="4928272" y="2692298"/>
              <a:ext cx="0" cy="237547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ZoneTexte 33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1st tests on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>
            <a:off x="165864" y="2636912"/>
            <a:ext cx="8798624" cy="3672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4868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624456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Schrödinger-Langevin (SL)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equation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4883782" y="132968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17" y="3295658"/>
            <a:ext cx="3528391" cy="39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556792"/>
            <a:ext cx="6792502" cy="8688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37" name="Connecteur droit 36"/>
          <p:cNvCxnSpPr/>
          <p:nvPr/>
        </p:nvCxnSpPr>
        <p:spPr>
          <a:xfrm>
            <a:off x="3495184" y="2148622"/>
            <a:ext cx="90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467544" y="2764306"/>
            <a:ext cx="39604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“Fluctuation”</a:t>
            </a:r>
            <a:r>
              <a:rPr lang="en-US" sz="2000" dirty="0" smtClean="0"/>
              <a:t>: stochastic operator 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833840" y="6309320"/>
            <a:ext cx="7722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</a:t>
            </a:r>
            <a:r>
              <a:rPr lang="en-US" sz="1400" dirty="0" err="1" smtClean="0"/>
              <a:t>Kostin</a:t>
            </a:r>
            <a:r>
              <a:rPr lang="en-US" sz="1400" dirty="0" smtClean="0"/>
              <a:t> The J. of Chem. Phys. 57(9):3589–3590, (1972) </a:t>
            </a:r>
          </a:p>
          <a:p>
            <a:r>
              <a:rPr lang="en-US" sz="1400" dirty="0" smtClean="0"/>
              <a:t>** </a:t>
            </a:r>
            <a:r>
              <a:rPr lang="en-US" sz="1400" dirty="0" err="1" smtClean="0"/>
              <a:t>Garashchuk</a:t>
            </a:r>
            <a:r>
              <a:rPr lang="en-US" sz="1400" dirty="0" smtClean="0"/>
              <a:t> et al. J. of Chem. Phys. 138, 054107 (2013)</a:t>
            </a:r>
            <a:endParaRPr lang="en-US" sz="1400" dirty="0"/>
          </a:p>
        </p:txBody>
      </p:sp>
      <p:cxnSp>
        <p:nvCxnSpPr>
          <p:cNvPr id="51" name="Connecteur droit avec flèche 50"/>
          <p:cNvCxnSpPr/>
          <p:nvPr/>
        </p:nvCxnSpPr>
        <p:spPr>
          <a:xfrm flipH="1">
            <a:off x="2457290" y="2142382"/>
            <a:ext cx="1476164" cy="5768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4114" y="3736661"/>
            <a:ext cx="2495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ZoneTexte 57"/>
          <p:cNvSpPr txBox="1"/>
          <p:nvPr/>
        </p:nvSpPr>
        <p:spPr>
          <a:xfrm>
            <a:off x="179512" y="3723013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Brownian</a:t>
            </a:r>
            <a:r>
              <a:rPr lang="fr-FR" dirty="0" smtClean="0"/>
              <a:t> </a:t>
            </a:r>
            <a:r>
              <a:rPr lang="fr-FR" dirty="0" err="1" smtClean="0"/>
              <a:t>hierarchy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59" name="ZoneTexte 58"/>
          <p:cNvSpPr txBox="1"/>
          <p:nvPr/>
        </p:nvSpPr>
        <p:spPr>
          <a:xfrm>
            <a:off x="323528" y="415082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itchFamily="2" charset="2"/>
              <a:buChar char="ü"/>
            </a:pPr>
            <a:r>
              <a:rPr lang="en-US" dirty="0" smtClean="0"/>
              <a:t>  </a:t>
            </a:r>
            <a:r>
              <a:rPr lang="el-GR" i="1" dirty="0" smtClean="0"/>
              <a:t>σ</a:t>
            </a:r>
            <a:r>
              <a:rPr lang="fr-FR" i="1" dirty="0" smtClean="0"/>
              <a:t> </a:t>
            </a:r>
            <a:r>
              <a:rPr lang="en-US" dirty="0" smtClean="0"/>
              <a:t> = </a:t>
            </a:r>
            <a:r>
              <a:rPr lang="en-US" dirty="0" err="1" smtClean="0"/>
              <a:t>quarkonia</a:t>
            </a:r>
            <a:r>
              <a:rPr lang="en-US" dirty="0" smtClean="0"/>
              <a:t> autocorrelation time with the </a:t>
            </a:r>
            <a:r>
              <a:rPr lang="en-US" dirty="0" err="1" smtClean="0"/>
              <a:t>gluonic</a:t>
            </a:r>
            <a:r>
              <a:rPr lang="en-US" dirty="0" smtClean="0"/>
              <a:t> fields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en-US" dirty="0" smtClean="0"/>
              <a:t>            = </a:t>
            </a:r>
            <a:r>
              <a:rPr lang="en-US" dirty="0" err="1" smtClean="0"/>
              <a:t>quarkonia</a:t>
            </a:r>
            <a:r>
              <a:rPr lang="en-US" dirty="0" smtClean="0"/>
              <a:t> relaxation time</a:t>
            </a:r>
            <a:endParaRPr lang="en-US" dirty="0"/>
          </a:p>
        </p:txBody>
      </p:sp>
      <p:sp>
        <p:nvSpPr>
          <p:cNvPr id="60" name="ZoneTexte 59"/>
          <p:cNvSpPr txBox="1"/>
          <p:nvPr/>
        </p:nvSpPr>
        <p:spPr>
          <a:xfrm>
            <a:off x="4211960" y="327271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320" y="4458444"/>
            <a:ext cx="657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ZoneTexte 45"/>
          <p:cNvSpPr txBox="1"/>
          <p:nvPr/>
        </p:nvSpPr>
        <p:spPr>
          <a:xfrm>
            <a:off x="323528" y="103339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Derived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from</a:t>
            </a:r>
            <a:r>
              <a:rPr lang="fr-FR" sz="2000" dirty="0" smtClean="0">
                <a:solidFill>
                  <a:srgbClr val="002060"/>
                </a:solidFill>
              </a:rPr>
              <a:t> the Heisenberg-Langevin </a:t>
            </a:r>
            <a:r>
              <a:rPr lang="fr-FR" sz="2000" dirty="0" err="1" smtClean="0">
                <a:solidFill>
                  <a:srgbClr val="002060"/>
                </a:solidFill>
              </a:rPr>
              <a:t>equation</a:t>
            </a:r>
            <a:r>
              <a:rPr lang="fr-FR" sz="2000" dirty="0" smtClean="0">
                <a:solidFill>
                  <a:srgbClr val="002060"/>
                </a:solidFill>
              </a:rPr>
              <a:t>*, in </a:t>
            </a:r>
            <a:r>
              <a:rPr lang="fr-FR" sz="2000" dirty="0" err="1" smtClean="0">
                <a:solidFill>
                  <a:srgbClr val="002060"/>
                </a:solidFill>
              </a:rPr>
              <a:t>Bohmian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mechanics</a:t>
            </a:r>
            <a:r>
              <a:rPr lang="fr-FR" sz="2000" dirty="0" smtClean="0">
                <a:solidFill>
                  <a:srgbClr val="002060"/>
                </a:solidFill>
              </a:rPr>
              <a:t>** …</a:t>
            </a:r>
          </a:p>
          <a:p>
            <a:endParaRPr lang="fr-FR" sz="2000" dirty="0" smtClean="0">
              <a:solidFill>
                <a:schemeClr val="tx2"/>
              </a:solidFill>
            </a:endParaRPr>
          </a:p>
        </p:txBody>
      </p: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/>
          <a:srcRect l="77153"/>
          <a:stretch>
            <a:fillRect/>
          </a:stretch>
        </p:blipFill>
        <p:spPr bwMode="auto">
          <a:xfrm>
            <a:off x="354197" y="4976301"/>
            <a:ext cx="806131" cy="39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ZoneTexte 54"/>
          <p:cNvSpPr txBox="1"/>
          <p:nvPr/>
        </p:nvSpPr>
        <p:spPr>
          <a:xfrm>
            <a:off x="1214920" y="4944650"/>
            <a:ext cx="72008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dirty="0" err="1" smtClean="0"/>
              <a:t>gaussian</a:t>
            </a:r>
            <a:r>
              <a:rPr lang="fr-FR" dirty="0" smtClean="0"/>
              <a:t> </a:t>
            </a:r>
            <a:r>
              <a:rPr lang="fr-FR" dirty="0" err="1" smtClean="0"/>
              <a:t>correlation</a:t>
            </a:r>
            <a:r>
              <a:rPr lang="fr-FR" dirty="0" smtClean="0"/>
              <a:t> of </a:t>
            </a:r>
            <a:r>
              <a:rPr lang="fr-FR" dirty="0" err="1" smtClean="0"/>
              <a:t>parameter</a:t>
            </a:r>
            <a:r>
              <a:rPr lang="fr-FR" dirty="0" smtClean="0"/>
              <a:t> </a:t>
            </a:r>
            <a:r>
              <a:rPr lang="el-GR" i="1" dirty="0" smtClean="0"/>
              <a:t>σ</a:t>
            </a:r>
            <a:r>
              <a:rPr lang="fr-FR" i="1" dirty="0" smtClean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norm</a:t>
            </a:r>
            <a:r>
              <a:rPr lang="fr-FR" dirty="0" smtClean="0"/>
              <a:t> </a:t>
            </a:r>
            <a:r>
              <a:rPr lang="fr-FR" sz="2000" i="1" dirty="0" smtClean="0">
                <a:cs typeface="Arabic Typesetting" pitchFamily="66" charset="-78"/>
              </a:rPr>
              <a:t>B</a:t>
            </a:r>
          </a:p>
          <a:p>
            <a:r>
              <a:rPr lang="fr-FR" sz="2000" i="1" dirty="0" smtClean="0"/>
              <a:t>               </a:t>
            </a:r>
            <a:r>
              <a:rPr lang="el-GR" i="1" dirty="0" smtClean="0"/>
              <a:t>σ</a:t>
            </a:r>
            <a:r>
              <a:rPr lang="fr-FR" i="1" dirty="0" smtClean="0"/>
              <a:t> -&gt; 0 : </a:t>
            </a:r>
            <a:r>
              <a:rPr lang="fr-FR" i="1" dirty="0" err="1" smtClean="0"/>
              <a:t>classical</a:t>
            </a:r>
            <a:r>
              <a:rPr lang="fr-FR" i="1" dirty="0" smtClean="0"/>
              <a:t> white noise</a:t>
            </a:r>
          </a:p>
          <a:p>
            <a:endParaRPr lang="fr-FR" sz="500" i="1" dirty="0" smtClean="0">
              <a:cs typeface="Arabic Typesetting" pitchFamily="66" charset="-78"/>
            </a:endParaRPr>
          </a:p>
          <a:p>
            <a:pPr>
              <a:buFontTx/>
              <a:buChar char="-"/>
            </a:pPr>
            <a:r>
              <a:rPr lang="fr-FR" sz="2000" i="1" dirty="0" smtClean="0">
                <a:cs typeface="Arabic Typesetting" pitchFamily="66" charset="-78"/>
              </a:rPr>
              <a:t> </a:t>
            </a:r>
            <a:r>
              <a:rPr lang="fr-FR" dirty="0" smtClean="0">
                <a:cs typeface="Arabic Typesetting" pitchFamily="66" charset="-78"/>
              </a:rPr>
              <a:t>quantum </a:t>
            </a:r>
            <a:r>
              <a:rPr lang="fr-FR" dirty="0" err="1" smtClean="0">
                <a:cs typeface="Arabic Typesetting" pitchFamily="66" charset="-78"/>
              </a:rPr>
              <a:t>colored</a:t>
            </a:r>
            <a:r>
              <a:rPr lang="fr-FR" dirty="0" smtClean="0">
                <a:cs typeface="Arabic Typesetting" pitchFamily="66" charset="-78"/>
              </a:rPr>
              <a:t> noise </a:t>
            </a:r>
            <a:r>
              <a:rPr lang="fr-FR" dirty="0" err="1" smtClean="0">
                <a:cs typeface="Arabic Typesetting" pitchFamily="66" charset="-78"/>
              </a:rPr>
              <a:t>from</a:t>
            </a:r>
            <a:r>
              <a:rPr lang="fr-FR" dirty="0" smtClean="0">
                <a:cs typeface="Arabic Typesetting" pitchFamily="66" charset="-78"/>
              </a:rPr>
              <a:t> </a:t>
            </a:r>
            <a:r>
              <a:rPr lang="fr-FR" dirty="0" err="1" smtClean="0">
                <a:cs typeface="Arabic Typesetting" pitchFamily="66" charset="-78"/>
              </a:rPr>
              <a:t>oscillators</a:t>
            </a:r>
            <a:r>
              <a:rPr lang="fr-FR" dirty="0" smtClean="0">
                <a:cs typeface="Arabic Typesetting" pitchFamily="66" charset="-78"/>
              </a:rPr>
              <a:t> bath model (</a:t>
            </a:r>
            <a:r>
              <a:rPr lang="fr-FR" dirty="0" err="1" smtClean="0">
                <a:cs typeface="Arabic Typesetting" pitchFamily="66" charset="-78"/>
              </a:rPr>
              <a:t>under</a:t>
            </a:r>
            <a:r>
              <a:rPr lang="fr-FR" dirty="0" smtClean="0">
                <a:cs typeface="Arabic Typesetting" pitchFamily="66" charset="-78"/>
              </a:rPr>
              <a:t> investigation)  </a:t>
            </a:r>
            <a:endParaRPr lang="fr-FR" sz="2000" dirty="0" smtClean="0">
              <a:cs typeface="Arabic Typesetting" pitchFamily="66" charset="-78"/>
            </a:endParaRPr>
          </a:p>
          <a:p>
            <a:r>
              <a:rPr lang="fr-FR" i="1" dirty="0" smtClean="0"/>
              <a:t>              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6" name="ZoneTexte 55"/>
          <p:cNvSpPr txBox="1"/>
          <p:nvPr/>
        </p:nvSpPr>
        <p:spPr>
          <a:xfrm>
            <a:off x="1043608" y="493187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:</a:t>
            </a:r>
            <a:endParaRPr lang="fr-FR" dirty="0"/>
          </a:p>
        </p:txBody>
      </p:sp>
      <p:grpSp>
        <p:nvGrpSpPr>
          <p:cNvPr id="47" name="Groupe 73"/>
          <p:cNvGrpSpPr/>
          <p:nvPr/>
        </p:nvGrpSpPr>
        <p:grpSpPr>
          <a:xfrm>
            <a:off x="6570222" y="2780928"/>
            <a:ext cx="2106234" cy="1944216"/>
            <a:chOff x="6588224" y="4293096"/>
            <a:chExt cx="1944216" cy="1944216"/>
          </a:xfrm>
        </p:grpSpPr>
        <p:grpSp>
          <p:nvGrpSpPr>
            <p:cNvPr id="48" name="Groupe 34"/>
            <p:cNvGrpSpPr/>
            <p:nvPr/>
          </p:nvGrpSpPr>
          <p:grpSpPr>
            <a:xfrm>
              <a:off x="6588224" y="4293096"/>
              <a:ext cx="1944216" cy="1944216"/>
              <a:chOff x="5852142" y="2132856"/>
              <a:chExt cx="2376264" cy="2232248"/>
            </a:xfrm>
          </p:grpSpPr>
          <p:sp>
            <p:nvSpPr>
              <p:cNvPr id="76" name="Ellipse 75"/>
              <p:cNvSpPr/>
              <p:nvPr/>
            </p:nvSpPr>
            <p:spPr>
              <a:xfrm>
                <a:off x="5852142" y="2132856"/>
                <a:ext cx="2376264" cy="2232248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7104023" y="3364441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7008764" y="3031714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ZoneTexte 78"/>
              <p:cNvSpPr txBox="1"/>
              <p:nvPr/>
            </p:nvSpPr>
            <p:spPr>
              <a:xfrm>
                <a:off x="6677612" y="2815690"/>
                <a:ext cx="144017" cy="424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Q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0" name="ZoneTexte 79"/>
              <p:cNvSpPr txBox="1"/>
              <p:nvPr/>
            </p:nvSpPr>
            <p:spPr>
              <a:xfrm>
                <a:off x="6841494" y="3392253"/>
                <a:ext cx="144017" cy="424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Q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2" name="Connecteur droit 81"/>
              <p:cNvCxnSpPr/>
              <p:nvPr/>
            </p:nvCxnSpPr>
            <p:spPr>
              <a:xfrm>
                <a:off x="6956260" y="3472997"/>
                <a:ext cx="7200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ZoneTexte 83"/>
              <p:cNvSpPr txBox="1"/>
              <p:nvPr/>
            </p:nvSpPr>
            <p:spPr>
              <a:xfrm>
                <a:off x="6759553" y="2271595"/>
                <a:ext cx="91671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QGP</a:t>
                </a:r>
                <a:endParaRPr lang="en-US" sz="2000" b="1" dirty="0"/>
              </a:p>
            </p:txBody>
          </p:sp>
        </p:grpSp>
        <p:cxnSp>
          <p:nvCxnSpPr>
            <p:cNvPr id="49" name="Connecteur droit avec flèche 48"/>
            <p:cNvCxnSpPr/>
            <p:nvPr/>
          </p:nvCxnSpPr>
          <p:spPr>
            <a:xfrm>
              <a:off x="7092280" y="4869160"/>
              <a:ext cx="720080" cy="36004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Ellipse 52"/>
            <p:cNvSpPr/>
            <p:nvPr/>
          </p:nvSpPr>
          <p:spPr>
            <a:xfrm rot="20525856">
              <a:off x="7460626" y="4996015"/>
              <a:ext cx="288032" cy="504056"/>
            </a:xfrm>
            <a:prstGeom prst="ellipse">
              <a:avLst/>
            </a:prstGeom>
            <a:noFill/>
            <a:ln w="254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Connecteur droit avec flèche 61"/>
            <p:cNvCxnSpPr/>
            <p:nvPr/>
          </p:nvCxnSpPr>
          <p:spPr>
            <a:xfrm>
              <a:off x="7092280" y="5013176"/>
              <a:ext cx="720080" cy="36004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/>
            <p:nvPr/>
          </p:nvCxnSpPr>
          <p:spPr>
            <a:xfrm>
              <a:off x="7092280" y="5157192"/>
              <a:ext cx="720080" cy="36004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/>
            <p:cNvCxnSpPr/>
            <p:nvPr/>
          </p:nvCxnSpPr>
          <p:spPr>
            <a:xfrm flipV="1">
              <a:off x="7884368" y="4797152"/>
              <a:ext cx="351656" cy="22440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/>
            <p:cNvCxnSpPr/>
            <p:nvPr/>
          </p:nvCxnSpPr>
          <p:spPr>
            <a:xfrm flipV="1">
              <a:off x="7956376" y="4860776"/>
              <a:ext cx="351656" cy="22440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Connecteur droit avec flèche 66"/>
            <p:cNvCxnSpPr/>
            <p:nvPr/>
          </p:nvCxnSpPr>
          <p:spPr>
            <a:xfrm flipV="1">
              <a:off x="8028384" y="4941168"/>
              <a:ext cx="351656" cy="22440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/>
            <p:cNvCxnSpPr/>
            <p:nvPr/>
          </p:nvCxnSpPr>
          <p:spPr>
            <a:xfrm>
              <a:off x="7668344" y="5957664"/>
              <a:ext cx="288032" cy="636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/>
            <p:cNvCxnSpPr/>
            <p:nvPr/>
          </p:nvCxnSpPr>
          <p:spPr>
            <a:xfrm>
              <a:off x="7668344" y="5877272"/>
              <a:ext cx="288032" cy="636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avec flèche 69"/>
            <p:cNvCxnSpPr/>
            <p:nvPr/>
          </p:nvCxnSpPr>
          <p:spPr>
            <a:xfrm>
              <a:off x="7668344" y="5805264"/>
              <a:ext cx="288032" cy="636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avec flèche 70"/>
            <p:cNvCxnSpPr/>
            <p:nvPr/>
          </p:nvCxnSpPr>
          <p:spPr>
            <a:xfrm flipH="1" flipV="1">
              <a:off x="6876256" y="5301208"/>
              <a:ext cx="224408" cy="2244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avec flèche 73"/>
            <p:cNvCxnSpPr/>
            <p:nvPr/>
          </p:nvCxnSpPr>
          <p:spPr>
            <a:xfrm flipH="1" flipV="1">
              <a:off x="6804248" y="5373216"/>
              <a:ext cx="224408" cy="2244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avec flèche 74"/>
            <p:cNvCxnSpPr/>
            <p:nvPr/>
          </p:nvCxnSpPr>
          <p:spPr>
            <a:xfrm flipH="1" flipV="1">
              <a:off x="6732240" y="5445224"/>
              <a:ext cx="224408" cy="2244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ZoneTexte 51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1st tests on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ZoneTexte 46"/>
          <p:cNvSpPr txBox="1"/>
          <p:nvPr/>
        </p:nvSpPr>
        <p:spPr>
          <a:xfrm>
            <a:off x="398829" y="707787"/>
            <a:ext cx="8736971" cy="560153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endParaRPr lang="fr-FR" sz="24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 </a:t>
            </a:r>
            <a:r>
              <a:rPr lang="en-US" sz="2400" dirty="0" smtClean="0"/>
              <a:t>3 parameters</a:t>
            </a:r>
            <a:r>
              <a:rPr lang="en-US" sz="2000" dirty="0" smtClean="0"/>
              <a:t>: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(Drag), </a:t>
            </a:r>
            <a:r>
              <a:rPr lang="en-US" sz="2400" i="1" dirty="0" smtClean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 (diffusion </a:t>
            </a:r>
            <a:r>
              <a:rPr lang="en-US" sz="2400" dirty="0" err="1" smtClean="0"/>
              <a:t>coef</a:t>
            </a:r>
            <a:r>
              <a:rPr lang="en-US" sz="2400" dirty="0" smtClean="0"/>
              <a:t>) and </a:t>
            </a:r>
            <a:r>
              <a:rPr lang="el-GR" sz="2400" i="1" dirty="0" smtClean="0">
                <a:solidFill>
                  <a:srgbClr val="FF0000"/>
                </a:solidFill>
              </a:rPr>
              <a:t>σ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/>
              <a:t>(</a:t>
            </a:r>
            <a:r>
              <a:rPr lang="fr-FR" sz="2400" dirty="0" err="1" smtClean="0"/>
              <a:t>correlation</a:t>
            </a:r>
            <a:r>
              <a:rPr lang="fr-FR" sz="2400" dirty="0" smtClean="0"/>
              <a:t> time)</a:t>
            </a:r>
            <a:r>
              <a:rPr lang="en-US" sz="2400" dirty="0" smtClean="0"/>
              <a:t> </a:t>
            </a:r>
            <a:endParaRPr lang="fr-FR" sz="2400" dirty="0" smtClean="0"/>
          </a:p>
          <a:p>
            <a:endParaRPr lang="fr-FR" sz="16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 </a:t>
            </a:r>
            <a:r>
              <a:rPr lang="fr-FR" sz="2400" dirty="0" err="1" smtClean="0"/>
              <a:t>Unitarity</a:t>
            </a:r>
            <a:r>
              <a:rPr lang="fr-FR" sz="2400" dirty="0" smtClean="0"/>
              <a:t> </a:t>
            </a:r>
            <a:r>
              <a:rPr lang="fr-FR" sz="2000" dirty="0" smtClean="0"/>
              <a:t>(no </a:t>
            </a:r>
            <a:r>
              <a:rPr lang="fr-FR" sz="2000" dirty="0" err="1" smtClean="0"/>
              <a:t>decay</a:t>
            </a:r>
            <a:r>
              <a:rPr lang="fr-FR" sz="2000" dirty="0" smtClean="0"/>
              <a:t> of the </a:t>
            </a:r>
            <a:r>
              <a:rPr lang="fr-FR" sz="2000" dirty="0" err="1" smtClean="0"/>
              <a:t>norm</a:t>
            </a:r>
            <a:r>
              <a:rPr lang="fr-FR" sz="2000" dirty="0" smtClean="0"/>
              <a:t> as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imaginary</a:t>
            </a:r>
            <a:r>
              <a:rPr lang="fr-FR" sz="2000" dirty="0" smtClean="0"/>
              <a:t> </a:t>
            </a:r>
            <a:r>
              <a:rPr lang="fr-FR" sz="2000" dirty="0" err="1" smtClean="0"/>
              <a:t>potential</a:t>
            </a:r>
            <a:r>
              <a:rPr lang="fr-FR" sz="2000" dirty="0" smtClean="0"/>
              <a:t>)</a:t>
            </a:r>
            <a:endParaRPr lang="fr-FR" sz="2400" dirty="0" smtClean="0"/>
          </a:p>
          <a:p>
            <a:endParaRPr lang="fr-FR" sz="1600" dirty="0" smtClean="0"/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 Heisenberg </a:t>
            </a:r>
            <a:r>
              <a:rPr lang="fr-FR" sz="2400" dirty="0" err="1" smtClean="0"/>
              <a:t>principle</a:t>
            </a:r>
            <a:r>
              <a:rPr lang="fr-FR" sz="2400" dirty="0" smtClean="0"/>
              <a:t> </a:t>
            </a:r>
            <a:r>
              <a:rPr lang="fr-FR" sz="2400" dirty="0" err="1" smtClean="0"/>
              <a:t>satisfied</a:t>
            </a:r>
            <a:r>
              <a:rPr lang="fr-FR" sz="2400" dirty="0" smtClean="0"/>
              <a:t> at </a:t>
            </a:r>
            <a:r>
              <a:rPr lang="fr-FR" sz="2400" dirty="0" err="1" smtClean="0"/>
              <a:t>any</a:t>
            </a:r>
            <a:r>
              <a:rPr lang="fr-FR" sz="2400" dirty="0" smtClean="0"/>
              <a:t> T</a:t>
            </a:r>
          </a:p>
          <a:p>
            <a:pPr>
              <a:buFont typeface="Wingdings" pitchFamily="2" charset="2"/>
              <a:buChar char="Ø"/>
            </a:pPr>
            <a:endParaRPr lang="fr-FR" sz="1600" dirty="0" smtClean="0"/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 Non </a:t>
            </a:r>
            <a:r>
              <a:rPr lang="fr-FR" sz="2400" dirty="0" err="1" smtClean="0"/>
              <a:t>linear</a:t>
            </a:r>
            <a:r>
              <a:rPr lang="fr-FR" sz="2400" dirty="0"/>
              <a:t> </a:t>
            </a:r>
            <a:r>
              <a:rPr lang="fr-FR" sz="2400" dirty="0" smtClean="0"/>
              <a:t>=&gt; Violation of the superposition </a:t>
            </a:r>
            <a:r>
              <a:rPr lang="fr-FR" sz="2400" dirty="0" err="1" smtClean="0"/>
              <a:t>principle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                                                                                 (=&gt; </a:t>
            </a:r>
            <a:r>
              <a:rPr lang="fr-FR" sz="2400" dirty="0" err="1" smtClean="0"/>
              <a:t>decoherence</a:t>
            </a:r>
            <a:r>
              <a:rPr lang="fr-FR" sz="2400" dirty="0" smtClean="0"/>
              <a:t>)</a:t>
            </a:r>
          </a:p>
          <a:p>
            <a:endParaRPr lang="fr-FR" sz="1600" dirty="0"/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 Evolution </a:t>
            </a:r>
            <a:r>
              <a:rPr lang="fr-FR" sz="2400" dirty="0" err="1" smtClean="0"/>
              <a:t>from</a:t>
            </a:r>
            <a:r>
              <a:rPr lang="fr-FR" sz="2400" dirty="0" smtClean="0"/>
              <a:t> pure to mixed states</a:t>
            </a:r>
            <a:r>
              <a:rPr lang="fr-FR" dirty="0" smtClean="0"/>
              <a:t> </a:t>
            </a:r>
            <a:r>
              <a:rPr lang="fr-FR" sz="2000" dirty="0" smtClean="0"/>
              <a:t>(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statistics</a:t>
            </a:r>
            <a:r>
              <a:rPr lang="fr-FR" sz="2000" dirty="0" smtClean="0"/>
              <a:t>)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sz="1600" dirty="0"/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 </a:t>
            </a:r>
            <a:r>
              <a:rPr lang="fr-FR" sz="2400" dirty="0" smtClean="0"/>
              <a:t>Mixed state observables: </a:t>
            </a:r>
          </a:p>
          <a:p>
            <a:pPr>
              <a:buFont typeface="Wingdings" pitchFamily="2" charset="2"/>
              <a:buChar char="Ø"/>
            </a:pPr>
            <a:endParaRPr lang="fr-FR" sz="2400" dirty="0" smtClean="0"/>
          </a:p>
          <a:p>
            <a:pPr>
              <a:buFont typeface="Wingdings" pitchFamily="2" charset="2"/>
              <a:buChar char="Ø"/>
            </a:pPr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 </a:t>
            </a:r>
            <a:r>
              <a:rPr lang="fr-FR" sz="2400" dirty="0" err="1" smtClean="0"/>
              <a:t>Easy</a:t>
            </a:r>
            <a:r>
              <a:rPr lang="fr-FR" sz="2400" dirty="0" smtClean="0"/>
              <a:t> to </a:t>
            </a:r>
            <a:r>
              <a:rPr lang="fr-FR" sz="2400" dirty="0" err="1" smtClean="0"/>
              <a:t>implement</a:t>
            </a:r>
            <a:r>
              <a:rPr lang="fr-FR" sz="2400" dirty="0" smtClean="0"/>
              <a:t> </a:t>
            </a:r>
            <a:r>
              <a:rPr lang="fr-FR" sz="2400" dirty="0" err="1" smtClean="0"/>
              <a:t>numerically</a:t>
            </a:r>
            <a:r>
              <a:rPr lang="fr-FR" sz="2400" dirty="0"/>
              <a:t> </a:t>
            </a:r>
            <a:r>
              <a:rPr lang="fr-FR" sz="2000" dirty="0" smtClean="0"/>
              <a:t>(</a:t>
            </a:r>
            <a:r>
              <a:rPr lang="fr-FR" sz="2000" dirty="0" err="1" smtClean="0"/>
              <a:t>especially</a:t>
            </a:r>
            <a:r>
              <a:rPr lang="fr-FR" sz="2000" dirty="0" smtClean="0"/>
              <a:t> in Monte-Carlo </a:t>
            </a:r>
            <a:r>
              <a:rPr lang="fr-FR" sz="2000" dirty="0" err="1" smtClean="0"/>
              <a:t>generator</a:t>
            </a:r>
            <a:r>
              <a:rPr lang="fr-FR" sz="2000" dirty="0" smtClean="0"/>
              <a:t>)</a:t>
            </a:r>
            <a:endParaRPr lang="fr-FR" sz="2400" dirty="0" smtClean="0"/>
          </a:p>
        </p:txBody>
      </p:sp>
      <p:pic>
        <p:nvPicPr>
          <p:cNvPr id="43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4868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Properties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of the SL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equation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416" y="4956259"/>
            <a:ext cx="6408712" cy="7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1st tests on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4868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Does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SL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lead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to thermal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equilibrium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?</a:t>
            </a:r>
            <a:b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15</a:t>
            </a:fld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398829" y="968816"/>
            <a:ext cx="8736971" cy="5124480"/>
            <a:chOff x="398829" y="895072"/>
            <a:chExt cx="8736971" cy="5124480"/>
          </a:xfrm>
        </p:grpSpPr>
        <p:grpSp>
          <p:nvGrpSpPr>
            <p:cNvPr id="18" name="Groupe 17"/>
            <p:cNvGrpSpPr/>
            <p:nvPr/>
          </p:nvGrpSpPr>
          <p:grpSpPr>
            <a:xfrm>
              <a:off x="398829" y="895072"/>
              <a:ext cx="8736971" cy="5124480"/>
              <a:chOff x="398829" y="895072"/>
              <a:chExt cx="8736971" cy="5124480"/>
            </a:xfrm>
          </p:grpSpPr>
          <p:sp>
            <p:nvSpPr>
              <p:cNvPr id="47" name="ZoneTexte 46"/>
              <p:cNvSpPr txBox="1"/>
              <p:nvPr/>
            </p:nvSpPr>
            <p:spPr>
              <a:xfrm>
                <a:off x="398829" y="895072"/>
                <a:ext cx="8736971" cy="5124480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endParaRPr lang="fr-FR" sz="2400" dirty="0" smtClean="0">
                  <a:solidFill>
                    <a:schemeClr val="tx2"/>
                  </a:solidFill>
                </a:endParaRPr>
              </a:p>
              <a:p>
                <a:pPr marL="0" lvl="1">
                  <a:buFont typeface="Wingdings" pitchFamily="2" charset="2"/>
                  <a:buChar char="Ø"/>
                </a:pPr>
                <a:r>
                  <a:rPr lang="fr-FR" sz="2400" dirty="0" smtClean="0"/>
                  <a:t> </a:t>
                </a:r>
                <a:r>
                  <a:rPr lang="fr-FR" sz="2400" u="sng" dirty="0" smtClean="0"/>
                  <a:t>For an </a:t>
                </a:r>
                <a:r>
                  <a:rPr lang="fr-FR" sz="2400" u="sng" dirty="0" err="1" smtClean="0"/>
                  <a:t>harmonic</a:t>
                </a:r>
                <a:r>
                  <a:rPr lang="fr-FR" sz="2400" u="sng" dirty="0" smtClean="0"/>
                  <a:t> </a:t>
                </a:r>
                <a:r>
                  <a:rPr lang="fr-FR" sz="2400" u="sng" dirty="0" err="1" smtClean="0"/>
                  <a:t>potential</a:t>
                </a:r>
                <a:r>
                  <a:rPr lang="fr-FR" sz="2400" u="sng" dirty="0" smtClean="0"/>
                  <a:t>:</a:t>
                </a:r>
                <a:r>
                  <a:rPr lang="fr-FR" sz="2400" dirty="0" smtClean="0"/>
                  <a:t> </a:t>
                </a:r>
              </a:p>
              <a:p>
                <a:pPr marL="0" lvl="1"/>
                <a:endParaRPr lang="fr-FR" sz="1050" dirty="0" smtClean="0"/>
              </a:p>
              <a:p>
                <a:pPr marL="450850" lvl="1" indent="176213">
                  <a:buFont typeface="Arial" pitchFamily="34" charset="0"/>
                  <a:buChar char="•"/>
                </a:pPr>
                <a:r>
                  <a:rPr lang="fr-FR" sz="2400" dirty="0" smtClean="0"/>
                  <a:t> </a:t>
                </a:r>
                <a:r>
                  <a:rPr lang="fr-FR" sz="2400" dirty="0" err="1" smtClean="0"/>
                  <a:t>Asymptotic</a:t>
                </a:r>
                <a:r>
                  <a:rPr lang="fr-FR" sz="2400" dirty="0" smtClean="0"/>
                  <a:t> distribution of states </a:t>
                </a:r>
                <a:r>
                  <a:rPr lang="fr-FR" sz="2400" dirty="0" err="1" smtClean="0"/>
                  <a:t>proven</a:t>
                </a:r>
                <a:r>
                  <a:rPr lang="fr-FR" sz="2400" dirty="0" smtClean="0"/>
                  <a:t> to </a:t>
                </a:r>
                <a:r>
                  <a:rPr lang="fr-FR" sz="2400" dirty="0" err="1" smtClean="0"/>
                  <a:t>be</a:t>
                </a:r>
                <a:endParaRPr lang="fr-FR" sz="2400" dirty="0" smtClean="0"/>
              </a:p>
              <a:p>
                <a:pPr marL="450850" lvl="1" indent="176213"/>
                <a:endParaRPr lang="fr-FR" sz="1400" dirty="0" smtClean="0"/>
              </a:p>
              <a:p>
                <a:pPr marL="450850" lvl="1" indent="176213">
                  <a:buFont typeface="Arial" pitchFamily="34" charset="0"/>
                  <a:buChar char="•"/>
                </a:pPr>
                <a:r>
                  <a:rPr lang="fr-FR" sz="2400" dirty="0" smtClean="0"/>
                  <a:t>SL fluctuation-dissipation relation </a:t>
                </a:r>
                <a:r>
                  <a:rPr lang="fr-FR" sz="2400" dirty="0" err="1" smtClean="0"/>
                  <a:t>with</a:t>
                </a:r>
                <a:r>
                  <a:rPr lang="fr-FR" sz="2400" dirty="0" smtClean="0"/>
                  <a:t> white noise:</a:t>
                </a:r>
              </a:p>
              <a:p>
                <a:pPr marL="450850" lvl="1" indent="176213"/>
                <a:endParaRPr lang="fr-FR" sz="2400" dirty="0" smtClean="0"/>
              </a:p>
              <a:p>
                <a:pPr marL="450850" lvl="1" indent="176213"/>
                <a:endParaRPr lang="fr-FR" sz="6000" dirty="0" smtClean="0"/>
              </a:p>
              <a:p>
                <a:pPr marL="0" lvl="1" indent="176213">
                  <a:buFont typeface="Wingdings" pitchFamily="2" charset="2"/>
                  <a:buChar char="Ø"/>
                </a:pPr>
                <a:r>
                  <a:rPr lang="fr-FR" sz="2400" dirty="0" smtClean="0"/>
                  <a:t>  </a:t>
                </a:r>
                <a:r>
                  <a:rPr lang="fr-FR" sz="2400" u="sng" dirty="0" err="1" smtClean="0"/>
                  <a:t>Other</a:t>
                </a:r>
                <a:r>
                  <a:rPr lang="fr-FR" sz="2400" u="sng" dirty="0" smtClean="0"/>
                  <a:t> </a:t>
                </a:r>
                <a:r>
                  <a:rPr lang="fr-FR" sz="2400" u="sng" dirty="0" err="1" smtClean="0"/>
                  <a:t>mean</a:t>
                </a:r>
                <a:r>
                  <a:rPr lang="fr-FR" sz="2400" u="sng" dirty="0" smtClean="0"/>
                  <a:t> </a:t>
                </a:r>
                <a:r>
                  <a:rPr lang="fr-FR" sz="2400" u="sng" dirty="0" err="1" smtClean="0"/>
                  <a:t>fields</a:t>
                </a:r>
                <a:r>
                  <a:rPr lang="fr-FR" sz="2400" u="sng" dirty="0" smtClean="0"/>
                  <a:t>:  </a:t>
                </a:r>
              </a:p>
              <a:p>
                <a:pPr marL="0" lvl="1" indent="176213"/>
                <a:endParaRPr lang="fr-FR" sz="1050" u="sng" dirty="0" smtClean="0"/>
              </a:p>
              <a:p>
                <a:pPr marL="450850" lvl="1" indent="176213">
                  <a:buFont typeface="Arial" pitchFamily="34" charset="0"/>
                  <a:buChar char="•"/>
                </a:pPr>
                <a:r>
                  <a:rPr lang="fr-FR" sz="2400" dirty="0" err="1" smtClean="0"/>
                  <a:t>Asymptotic</a:t>
                </a:r>
                <a:r>
                  <a:rPr lang="fr-FR" sz="2400" dirty="0" smtClean="0"/>
                  <a:t> convergence </a:t>
                </a:r>
                <a:r>
                  <a:rPr lang="fr-FR" sz="2400" dirty="0" err="1" smtClean="0"/>
                  <a:t>shown</a:t>
                </a:r>
                <a:endParaRPr lang="fr-FR" sz="2400" dirty="0" smtClean="0"/>
              </a:p>
              <a:p>
                <a:pPr marL="450850" lvl="1" indent="176213">
                  <a:buFont typeface="Arial" pitchFamily="34" charset="0"/>
                  <a:buChar char="•"/>
                </a:pPr>
                <a:endParaRPr lang="fr-FR" sz="1600" u="sng" dirty="0" smtClean="0"/>
              </a:p>
              <a:p>
                <a:pPr marL="450850" lvl="1" indent="176213">
                  <a:buFont typeface="Arial" pitchFamily="34" charset="0"/>
                  <a:buChar char="•"/>
                </a:pPr>
                <a:r>
                  <a:rPr lang="fr-FR" sz="2400" dirty="0" smtClean="0"/>
                  <a:t> </a:t>
                </a:r>
                <a:r>
                  <a:rPr lang="fr-FR" sz="2400" u="sng" dirty="0" smtClean="0"/>
                  <a:t>But thermal distribution of states ? =&gt; </a:t>
                </a:r>
                <a:r>
                  <a:rPr lang="fr-FR" sz="2400" u="sng" dirty="0" err="1" smtClean="0">
                    <a:solidFill>
                      <a:srgbClr val="461BFD"/>
                    </a:solidFill>
                  </a:rPr>
                  <a:t>numerical</a:t>
                </a:r>
                <a:r>
                  <a:rPr lang="fr-FR" sz="2400" u="sng" dirty="0" smtClean="0">
                    <a:solidFill>
                      <a:srgbClr val="461BFD"/>
                    </a:solidFill>
                  </a:rPr>
                  <a:t> </a:t>
                </a:r>
                <a:r>
                  <a:rPr lang="fr-FR" sz="2400" u="sng" dirty="0" err="1" smtClean="0">
                    <a:solidFill>
                      <a:srgbClr val="461BFD"/>
                    </a:solidFill>
                  </a:rPr>
                  <a:t>approach</a:t>
                </a:r>
                <a:r>
                  <a:rPr lang="fr-FR" sz="2400" u="sng" dirty="0" smtClean="0">
                    <a:solidFill>
                      <a:srgbClr val="461BFD"/>
                    </a:solidFill>
                  </a:rPr>
                  <a:t> !</a:t>
                </a:r>
              </a:p>
              <a:p>
                <a:pPr>
                  <a:buFont typeface="Wingdings" pitchFamily="2" charset="2"/>
                  <a:buChar char="Ø"/>
                </a:pPr>
                <a:endParaRPr lang="fr-FR" sz="2400" dirty="0" smtClean="0"/>
              </a:p>
            </p:txBody>
          </p:sp>
          <p:pic>
            <p:nvPicPr>
              <p:cNvPr id="15" name="Image 14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2976" y="1780815"/>
                <a:ext cx="976122" cy="333756"/>
              </a:xfrm>
              <a:prstGeom prst="rect">
                <a:avLst/>
              </a:prstGeom>
            </p:spPr>
          </p:pic>
          <p:pic>
            <p:nvPicPr>
              <p:cNvPr id="17" name="Picture 6" descr="C:\Users\rorolastronome\Desktop\PhD\Workshops\Ned-Turic 2014\My Talk\Image1bis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37791" y="2846856"/>
                <a:ext cx="5370513" cy="635000"/>
              </a:xfrm>
              <a:prstGeom prst="rect">
                <a:avLst/>
              </a:prstGeom>
              <a:noFill/>
            </p:spPr>
          </p:pic>
          <p:sp>
            <p:nvSpPr>
              <p:cNvPr id="21" name="ZoneTexte 20"/>
              <p:cNvSpPr txBox="1"/>
              <p:nvPr/>
            </p:nvSpPr>
            <p:spPr>
              <a:xfrm>
                <a:off x="6183472" y="3440912"/>
                <a:ext cx="1331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err="1" smtClean="0"/>
                  <a:t>Classical</a:t>
                </a:r>
                <a:r>
                  <a:rPr lang="fr-FR" dirty="0" smtClean="0"/>
                  <a:t> Einstein </a:t>
                </a:r>
                <a:r>
                  <a:rPr lang="fr-FR" dirty="0" err="1" smtClean="0"/>
                  <a:t>law</a:t>
                </a:r>
                <a:endParaRPr lang="fr-FR" dirty="0"/>
              </a:p>
            </p:txBody>
          </p:sp>
        </p:grpSp>
        <p:sp>
          <p:nvSpPr>
            <p:cNvPr id="20" name="Accolade ouvrante 19"/>
            <p:cNvSpPr/>
            <p:nvPr/>
          </p:nvSpPr>
          <p:spPr>
            <a:xfrm rot="16200000">
              <a:off x="6783776" y="2960805"/>
              <a:ext cx="157664" cy="86409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1st tests on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SL: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numerical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test of thermalisation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323528" y="1124744"/>
            <a:ext cx="8496944" cy="5184576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ZoneTexte 24"/>
          <p:cNvSpPr txBox="1"/>
          <p:nvPr/>
        </p:nvSpPr>
        <p:spPr>
          <a:xfrm>
            <a:off x="611560" y="1178168"/>
            <a:ext cx="7920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Harmonic potential</a:t>
            </a:r>
            <a:endParaRPr lang="en-US" sz="2800" dirty="0" smtClean="0"/>
          </a:p>
          <a:p>
            <a:pPr algn="ctr"/>
            <a:endParaRPr lang="en-US" dirty="0" smtClean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44824"/>
            <a:ext cx="1601298" cy="101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ZoneTexte 34"/>
          <p:cNvSpPr txBox="1"/>
          <p:nvPr/>
        </p:nvSpPr>
        <p:spPr>
          <a:xfrm>
            <a:off x="7524328" y="184482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V(x)</a:t>
            </a:r>
            <a:endParaRPr lang="fr-FR" dirty="0"/>
          </a:p>
        </p:txBody>
      </p:sp>
      <p:grpSp>
        <p:nvGrpSpPr>
          <p:cNvPr id="51" name="Groupe 50"/>
          <p:cNvGrpSpPr/>
          <p:nvPr/>
        </p:nvGrpSpPr>
        <p:grpSpPr>
          <a:xfrm>
            <a:off x="357494" y="2996952"/>
            <a:ext cx="8534986" cy="2714701"/>
            <a:chOff x="395536" y="2623087"/>
            <a:chExt cx="8318962" cy="2570685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7984" y="2642196"/>
              <a:ext cx="4286514" cy="2524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2623087"/>
              <a:ext cx="3888432" cy="2570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ZoneTexte 31"/>
            <p:cNvSpPr txBox="1"/>
            <p:nvPr/>
          </p:nvSpPr>
          <p:spPr>
            <a:xfrm>
              <a:off x="1187624" y="3033532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err="1" smtClean="0"/>
                <a:t>Harmonic</a:t>
              </a:r>
              <a:r>
                <a:rPr lang="fr-FR" sz="2000" dirty="0" smtClean="0"/>
                <a:t> state </a:t>
              </a:r>
              <a:r>
                <a:rPr lang="fr-FR" sz="2000" dirty="0" err="1" smtClean="0"/>
                <a:t>weights</a:t>
              </a:r>
              <a:r>
                <a:rPr lang="fr-FR" sz="2000" dirty="0" smtClean="0"/>
                <a:t> (t)</a:t>
              </a:r>
              <a:endParaRPr lang="fr-FR" sz="2000" dirty="0"/>
            </a:p>
          </p:txBody>
        </p:sp>
        <p:sp>
          <p:nvSpPr>
            <p:cNvPr id="37" name="Accolade fermante 36"/>
            <p:cNvSpPr/>
            <p:nvPr/>
          </p:nvSpPr>
          <p:spPr>
            <a:xfrm>
              <a:off x="4171016" y="4419100"/>
              <a:ext cx="216024" cy="504056"/>
            </a:xfrm>
            <a:prstGeom prst="rightBrace">
              <a:avLst/>
            </a:prstGeom>
            <a:ln w="28575">
              <a:solidFill>
                <a:srgbClr val="461B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5" name="Connecteur droit avec flèche 44"/>
            <p:cNvCxnSpPr/>
            <p:nvPr/>
          </p:nvCxnSpPr>
          <p:spPr>
            <a:xfrm flipV="1">
              <a:off x="5580112" y="3537588"/>
              <a:ext cx="144016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4932040" y="3897628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Boltzmann distribution line</a:t>
              </a:r>
              <a:endParaRPr lang="fr-FR" dirty="0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683568" y="1916832"/>
            <a:ext cx="5616624" cy="8309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3333CC"/>
                </a:solidFill>
              </a:rPr>
              <a:t>Asymptotic</a:t>
            </a:r>
            <a:r>
              <a:rPr lang="fr-FR" sz="2400" dirty="0" smtClean="0">
                <a:solidFill>
                  <a:srgbClr val="3333CC"/>
                </a:solidFill>
              </a:rPr>
              <a:t> </a:t>
            </a:r>
            <a:r>
              <a:rPr lang="fr-FR" sz="2400" dirty="0" smtClean="0">
                <a:solidFill>
                  <a:srgbClr val="461BFD"/>
                </a:solidFill>
              </a:rPr>
              <a:t>Boltzmann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3333CC"/>
                </a:solidFill>
              </a:rPr>
              <a:t>distributions ? </a:t>
            </a:r>
            <a:r>
              <a:rPr lang="fr-FR" sz="2400" dirty="0" smtClean="0">
                <a:solidFill>
                  <a:srgbClr val="FF0000"/>
                </a:solidFill>
              </a:rPr>
              <a:t>YES</a:t>
            </a:r>
            <a:r>
              <a:rPr lang="fr-FR" sz="2400" dirty="0" smtClean="0">
                <a:solidFill>
                  <a:srgbClr val="3333CC"/>
                </a:solidFill>
              </a:rPr>
              <a:t> </a:t>
            </a:r>
            <a:r>
              <a:rPr lang="fr-FR" sz="2400" dirty="0" smtClean="0"/>
              <a:t>for </a:t>
            </a:r>
            <a:r>
              <a:rPr lang="fr-FR" sz="2400" dirty="0" err="1" smtClean="0"/>
              <a:t>any</a:t>
            </a:r>
            <a:r>
              <a:rPr lang="fr-FR" sz="2400" dirty="0" smtClean="0"/>
              <a:t> (A,B,</a:t>
            </a:r>
            <a:r>
              <a:rPr lang="el-GR" sz="2400" dirty="0" smtClean="0"/>
              <a:t>σ</a:t>
            </a:r>
            <a:r>
              <a:rPr lang="fr-FR" sz="2400" dirty="0" smtClean="0"/>
              <a:t>) and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any</a:t>
            </a:r>
            <a:r>
              <a:rPr lang="fr-FR" sz="2400" dirty="0" smtClean="0"/>
              <a:t> initial state</a:t>
            </a:r>
            <a:endParaRPr lang="fr-FR" sz="2400" dirty="0"/>
          </a:p>
        </p:txBody>
      </p:sp>
      <p:grpSp>
        <p:nvGrpSpPr>
          <p:cNvPr id="26" name="Groupe 25"/>
          <p:cNvGrpSpPr/>
          <p:nvPr/>
        </p:nvGrpSpPr>
        <p:grpSpPr>
          <a:xfrm>
            <a:off x="7339368" y="2956008"/>
            <a:ext cx="1440160" cy="369332"/>
            <a:chOff x="7304536" y="2956008"/>
            <a:chExt cx="1440160" cy="369332"/>
          </a:xfrm>
        </p:grpSpPr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10955" r="10955"/>
            <a:stretch>
              <a:fillRect/>
            </a:stretch>
          </p:blipFill>
          <p:spPr bwMode="auto">
            <a:xfrm>
              <a:off x="7940524" y="3015915"/>
              <a:ext cx="506029" cy="262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ZoneTexte 37"/>
            <p:cNvSpPr txBox="1"/>
            <p:nvPr/>
          </p:nvSpPr>
          <p:spPr>
            <a:xfrm>
              <a:off x="7304536" y="2956008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(t  &gt;&gt;           )</a:t>
              </a:r>
              <a:endParaRPr lang="fr-FR" sz="3200" dirty="0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1st tests on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772816"/>
            <a:ext cx="171449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SL: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numerical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test of thermalisation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323528" y="1124744"/>
            <a:ext cx="8496944" cy="5184576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ZoneTexte 24"/>
          <p:cNvSpPr txBox="1"/>
          <p:nvPr/>
        </p:nvSpPr>
        <p:spPr>
          <a:xfrm>
            <a:off x="611560" y="1178168"/>
            <a:ext cx="7920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Linear potential Abs[x]</a:t>
            </a:r>
            <a:endParaRPr lang="en-US" sz="2800" dirty="0" smtClean="0"/>
          </a:p>
          <a:p>
            <a:pPr algn="ctr"/>
            <a:endParaRPr lang="en-US" dirty="0" smtClean="0"/>
          </a:p>
        </p:txBody>
      </p:sp>
      <p:sp>
        <p:nvSpPr>
          <p:cNvPr id="35" name="ZoneTexte 34"/>
          <p:cNvSpPr txBox="1"/>
          <p:nvPr/>
        </p:nvSpPr>
        <p:spPr>
          <a:xfrm>
            <a:off x="7654651" y="184482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V(x)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395536" y="1868631"/>
            <a:ext cx="5760640" cy="8309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3333CC"/>
                </a:solidFill>
              </a:rPr>
              <a:t>Asymptotic</a:t>
            </a:r>
            <a:r>
              <a:rPr lang="fr-FR" sz="2400" dirty="0" smtClean="0">
                <a:solidFill>
                  <a:srgbClr val="3333CC"/>
                </a:solidFill>
              </a:rPr>
              <a:t> </a:t>
            </a:r>
            <a:r>
              <a:rPr lang="fr-FR" sz="2400" dirty="0" smtClean="0">
                <a:solidFill>
                  <a:srgbClr val="461BFD"/>
                </a:solidFill>
              </a:rPr>
              <a:t>Boltzmann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3333CC"/>
                </a:solidFill>
              </a:rPr>
              <a:t>distributions ? </a:t>
            </a:r>
            <a:r>
              <a:rPr lang="fr-FR" sz="2400" dirty="0" smtClean="0">
                <a:solidFill>
                  <a:srgbClr val="FF0000"/>
                </a:solidFill>
              </a:rPr>
              <a:t>YES</a:t>
            </a:r>
            <a:r>
              <a:rPr lang="fr-FR" sz="2400" dirty="0" smtClean="0">
                <a:solidFill>
                  <a:srgbClr val="3333CC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but </a:t>
            </a:r>
            <a:r>
              <a:rPr lang="fr-FR" sz="2400" dirty="0" err="1" smtClean="0">
                <a:solidFill>
                  <a:srgbClr val="FF0000"/>
                </a:solidFill>
              </a:rPr>
              <a:t>deviations</a:t>
            </a:r>
            <a:r>
              <a:rPr lang="fr-FR" sz="2400" dirty="0" smtClean="0">
                <a:solidFill>
                  <a:srgbClr val="FF0000"/>
                </a:solidFill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</a:rPr>
              <a:t>higher</a:t>
            </a:r>
            <a:r>
              <a:rPr lang="fr-FR" sz="2400" dirty="0" smtClean="0">
                <a:solidFill>
                  <a:srgbClr val="FF0000"/>
                </a:solidFill>
              </a:rPr>
              <a:t> states </a:t>
            </a:r>
            <a:r>
              <a:rPr lang="fr-FR" sz="2400" dirty="0" err="1" smtClean="0">
                <a:solidFill>
                  <a:srgbClr val="FF0000"/>
                </a:solidFill>
              </a:rPr>
              <a:t>when</a:t>
            </a:r>
            <a:r>
              <a:rPr lang="fr-FR" sz="2400" dirty="0" smtClean="0">
                <a:solidFill>
                  <a:srgbClr val="FF0000"/>
                </a:solidFill>
              </a:rPr>
              <a:t> kT&lt;&lt;E</a:t>
            </a:r>
            <a:r>
              <a:rPr lang="fr-FR" sz="2400" baseline="-25000" dirty="0" smtClean="0">
                <a:solidFill>
                  <a:srgbClr val="FF0000"/>
                </a:solidFill>
              </a:rPr>
              <a:t>0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endParaRPr lang="fr-FR" sz="24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64" y="3068960"/>
            <a:ext cx="47625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4078652" y="3274045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kT</a:t>
            </a:r>
            <a:r>
              <a:rPr lang="en-US" sz="2400" dirty="0" smtClean="0"/>
              <a:t>/E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=0.5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1st tests on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772816"/>
            <a:ext cx="171449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SL: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numerical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test of thermalisation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323528" y="1124744"/>
            <a:ext cx="8496944" cy="5184576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ZoneTexte 24"/>
          <p:cNvSpPr txBox="1"/>
          <p:nvPr/>
        </p:nvSpPr>
        <p:spPr>
          <a:xfrm>
            <a:off x="611560" y="1178168"/>
            <a:ext cx="7920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Linear potential Abs[x]</a:t>
            </a:r>
            <a:endParaRPr lang="en-US" sz="2800" dirty="0" smtClean="0"/>
          </a:p>
          <a:p>
            <a:pPr algn="ctr"/>
            <a:endParaRPr lang="en-US" dirty="0" smtClean="0"/>
          </a:p>
        </p:txBody>
      </p:sp>
      <p:sp>
        <p:nvSpPr>
          <p:cNvPr id="35" name="ZoneTexte 34"/>
          <p:cNvSpPr txBox="1"/>
          <p:nvPr/>
        </p:nvSpPr>
        <p:spPr>
          <a:xfrm>
            <a:off x="7654651" y="184482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V(x)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395536" y="1868631"/>
            <a:ext cx="5760640" cy="8309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3333CC"/>
                </a:solidFill>
              </a:rPr>
              <a:t>Asymptotic</a:t>
            </a:r>
            <a:r>
              <a:rPr lang="fr-FR" sz="2400" dirty="0" smtClean="0">
                <a:solidFill>
                  <a:srgbClr val="3333CC"/>
                </a:solidFill>
              </a:rPr>
              <a:t> </a:t>
            </a:r>
            <a:r>
              <a:rPr lang="fr-FR" sz="2400" dirty="0" smtClean="0">
                <a:solidFill>
                  <a:srgbClr val="461BFD"/>
                </a:solidFill>
              </a:rPr>
              <a:t>Boltzmann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3333CC"/>
                </a:solidFill>
              </a:rPr>
              <a:t>distributions ? </a:t>
            </a:r>
            <a:r>
              <a:rPr lang="fr-FR" sz="2400" dirty="0" smtClean="0">
                <a:solidFill>
                  <a:srgbClr val="FF0000"/>
                </a:solidFill>
              </a:rPr>
              <a:t>YES</a:t>
            </a:r>
            <a:r>
              <a:rPr lang="fr-FR" sz="2400" dirty="0" smtClean="0">
                <a:solidFill>
                  <a:srgbClr val="3333CC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but </a:t>
            </a:r>
            <a:r>
              <a:rPr lang="fr-FR" sz="2400" dirty="0" err="1" smtClean="0">
                <a:solidFill>
                  <a:srgbClr val="FF0000"/>
                </a:solidFill>
              </a:rPr>
              <a:t>deviations</a:t>
            </a:r>
            <a:r>
              <a:rPr lang="fr-FR" sz="2400" dirty="0" smtClean="0">
                <a:solidFill>
                  <a:srgbClr val="FF0000"/>
                </a:solidFill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</a:rPr>
              <a:t>higher</a:t>
            </a:r>
            <a:r>
              <a:rPr lang="fr-FR" sz="2400" dirty="0" smtClean="0">
                <a:solidFill>
                  <a:srgbClr val="FF0000"/>
                </a:solidFill>
              </a:rPr>
              <a:t> states </a:t>
            </a:r>
            <a:r>
              <a:rPr lang="fr-FR" sz="2400" dirty="0" err="1" smtClean="0">
                <a:solidFill>
                  <a:srgbClr val="FF0000"/>
                </a:solidFill>
              </a:rPr>
              <a:t>when</a:t>
            </a:r>
            <a:r>
              <a:rPr lang="fr-FR" sz="2400" dirty="0" smtClean="0">
                <a:solidFill>
                  <a:srgbClr val="FF0000"/>
                </a:solidFill>
              </a:rPr>
              <a:t> kT&lt;&lt;E</a:t>
            </a:r>
            <a:r>
              <a:rPr lang="fr-FR" sz="2400" baseline="-25000" dirty="0" smtClean="0">
                <a:solidFill>
                  <a:srgbClr val="FF0000"/>
                </a:solidFill>
              </a:rPr>
              <a:t>0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endParaRPr lang="fr-FR" sz="24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64" y="3068960"/>
            <a:ext cx="47625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4078652" y="3274045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kT</a:t>
            </a:r>
            <a:r>
              <a:rPr lang="en-US" sz="2400" dirty="0" smtClean="0"/>
              <a:t>/E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=0.5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1st tests on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SL: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numerical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test of thermalisation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323528" y="1124744"/>
            <a:ext cx="8496944" cy="5184576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ZoneTexte 24"/>
          <p:cNvSpPr txBox="1"/>
          <p:nvPr/>
        </p:nvSpPr>
        <p:spPr>
          <a:xfrm>
            <a:off x="-1548680" y="1980709"/>
            <a:ext cx="7920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</a:rPr>
              <a:t>Quarkonia</a:t>
            </a:r>
            <a:r>
              <a:rPr lang="en-US" sz="2800" dirty="0" smtClean="0">
                <a:solidFill>
                  <a:srgbClr val="7030A0"/>
                </a:solidFill>
              </a:rPr>
              <a:t> approx:</a:t>
            </a:r>
            <a:endParaRPr lang="en-US" sz="2800" dirty="0" smtClean="0"/>
          </a:p>
          <a:p>
            <a:pPr algn="ctr"/>
            <a:endParaRPr lang="en-US" dirty="0" smtClean="0"/>
          </a:p>
        </p:txBody>
      </p:sp>
      <p:sp>
        <p:nvSpPr>
          <p:cNvPr id="31" name="Rectangle 30"/>
          <p:cNvSpPr/>
          <p:nvPr/>
        </p:nvSpPr>
        <p:spPr>
          <a:xfrm>
            <a:off x="251520" y="3947572"/>
            <a:ext cx="4824536" cy="12003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2400" dirty="0" err="1" smtClean="0">
                <a:solidFill>
                  <a:srgbClr val="3333CC"/>
                </a:solidFill>
              </a:rPr>
              <a:t>Asymptotic</a:t>
            </a:r>
            <a:r>
              <a:rPr lang="fr-FR" sz="2400" dirty="0" smtClean="0">
                <a:solidFill>
                  <a:srgbClr val="3333CC"/>
                </a:solidFill>
              </a:rPr>
              <a:t> </a:t>
            </a:r>
            <a:r>
              <a:rPr lang="fr-FR" sz="2400" dirty="0" smtClean="0">
                <a:solidFill>
                  <a:srgbClr val="461BFD"/>
                </a:solidFill>
              </a:rPr>
              <a:t>Boltzmann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3333CC"/>
                </a:solidFill>
              </a:rPr>
              <a:t>distributions ? </a:t>
            </a:r>
          </a:p>
          <a:p>
            <a:r>
              <a:rPr lang="fr-FR" sz="2400" dirty="0" smtClean="0">
                <a:solidFill>
                  <a:srgbClr val="FF0000"/>
                </a:solidFill>
              </a:rPr>
              <a:t>YES</a:t>
            </a:r>
            <a:r>
              <a:rPr lang="fr-FR" sz="2400" dirty="0" smtClean="0">
                <a:solidFill>
                  <a:srgbClr val="3333CC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but </a:t>
            </a:r>
            <a:r>
              <a:rPr lang="fr-FR" sz="2400" dirty="0" err="1" smtClean="0">
                <a:solidFill>
                  <a:srgbClr val="FF0101"/>
                </a:solidFill>
              </a:rPr>
              <a:t>discrepancies</a:t>
            </a:r>
            <a:r>
              <a:rPr lang="fr-FR" sz="2400" dirty="0" smtClean="0">
                <a:solidFill>
                  <a:srgbClr val="FF0101"/>
                </a:solidFill>
              </a:rPr>
              <a:t> </a:t>
            </a:r>
            <a:r>
              <a:rPr lang="fr-FR" sz="2400" dirty="0" err="1" smtClean="0">
                <a:solidFill>
                  <a:srgbClr val="FF0101"/>
                </a:solidFill>
              </a:rPr>
              <a:t>from</a:t>
            </a:r>
            <a:r>
              <a:rPr lang="fr-FR" sz="2400" dirty="0" smtClean="0">
                <a:solidFill>
                  <a:srgbClr val="FF0101"/>
                </a:solidFill>
              </a:rPr>
              <a:t> 3rd </a:t>
            </a:r>
            <a:r>
              <a:rPr lang="fr-FR" sz="2400" dirty="0" err="1" smtClean="0">
                <a:solidFill>
                  <a:srgbClr val="FF0101"/>
                </a:solidFill>
              </a:rPr>
              <a:t>excited</a:t>
            </a:r>
            <a:r>
              <a:rPr lang="fr-FR" sz="2400" dirty="0" smtClean="0">
                <a:solidFill>
                  <a:srgbClr val="FF0101"/>
                </a:solidFill>
              </a:rPr>
              <a:t> states for states </a:t>
            </a:r>
            <a:r>
              <a:rPr lang="fr-FR" sz="2400" dirty="0" err="1" smtClean="0">
                <a:solidFill>
                  <a:srgbClr val="FF0101"/>
                </a:solidFill>
              </a:rPr>
              <a:t>at</a:t>
            </a:r>
            <a:r>
              <a:rPr lang="fr-FR" sz="2400" dirty="0" smtClean="0">
                <a:solidFill>
                  <a:srgbClr val="FF0101"/>
                </a:solidFill>
              </a:rPr>
              <a:t> </a:t>
            </a:r>
            <a:r>
              <a:rPr lang="fr-FR" sz="2400" dirty="0" err="1" smtClean="0">
                <a:solidFill>
                  <a:srgbClr val="FF0101"/>
                </a:solidFill>
              </a:rPr>
              <a:t>small</a:t>
            </a:r>
            <a:r>
              <a:rPr lang="fr-FR" sz="2400" dirty="0" smtClean="0">
                <a:solidFill>
                  <a:srgbClr val="FF0101"/>
                </a:solidFill>
              </a:rPr>
              <a:t> T   Tc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299824"/>
            <a:ext cx="3098642" cy="20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6650352" y="1488552"/>
            <a:ext cx="60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V(x)</a:t>
            </a:r>
            <a:endParaRPr lang="fr-FR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670176"/>
            <a:ext cx="3772393" cy="220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4324912" y="4581128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101"/>
                </a:solidFill>
              </a:rPr>
              <a:t> </a:t>
            </a:r>
            <a:r>
              <a:rPr lang="fr-FR" sz="3200" dirty="0" smtClean="0">
                <a:solidFill>
                  <a:srgbClr val="FF0101"/>
                </a:solidFill>
                <a:latin typeface="Arial"/>
                <a:cs typeface="Arial"/>
              </a:rPr>
              <a:t>̴ </a:t>
            </a:r>
            <a:endParaRPr lang="fr-FR" sz="3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1st tests on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In few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words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?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539552" y="1826821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461BFD"/>
                </a:solidFill>
              </a:rPr>
              <a:t>Go </a:t>
            </a:r>
            <a:r>
              <a:rPr lang="fr-FR" sz="2800" b="1" dirty="0" err="1" smtClean="0">
                <a:solidFill>
                  <a:srgbClr val="461BFD"/>
                </a:solidFill>
              </a:rPr>
              <a:t>beyond</a:t>
            </a:r>
            <a:r>
              <a:rPr lang="fr-FR" sz="2800" b="1" dirty="0" smtClean="0">
                <a:solidFill>
                  <a:srgbClr val="461BFD"/>
                </a:solidFill>
              </a:rPr>
              <a:t> the quasi-</a:t>
            </a:r>
            <a:r>
              <a:rPr lang="fr-FR" sz="2800" b="1" dirty="0" err="1" smtClean="0">
                <a:solidFill>
                  <a:srgbClr val="461BFD"/>
                </a:solidFill>
              </a:rPr>
              <a:t>stationnary</a:t>
            </a:r>
            <a:r>
              <a:rPr lang="fr-FR" sz="2800" b="1" dirty="0" smtClean="0">
                <a:solidFill>
                  <a:srgbClr val="461BFD"/>
                </a:solidFill>
              </a:rPr>
              <a:t> </a:t>
            </a:r>
            <a:r>
              <a:rPr lang="fr-FR" sz="2800" b="1" dirty="0" err="1" smtClean="0">
                <a:solidFill>
                  <a:srgbClr val="461BFD"/>
                </a:solidFill>
              </a:rPr>
              <a:t>sequential</a:t>
            </a:r>
            <a:r>
              <a:rPr lang="fr-FR" sz="2800" b="1" dirty="0" smtClean="0">
                <a:solidFill>
                  <a:srgbClr val="461BFD"/>
                </a:solidFill>
              </a:rPr>
              <a:t> suppression to </a:t>
            </a:r>
            <a:r>
              <a:rPr lang="fr-FR" sz="2800" b="1" dirty="0" err="1" smtClean="0">
                <a:solidFill>
                  <a:srgbClr val="461BFD"/>
                </a:solidFill>
              </a:rPr>
              <a:t>explain</a:t>
            </a:r>
            <a:r>
              <a:rPr lang="fr-FR" sz="2800" b="1" dirty="0" smtClean="0">
                <a:solidFill>
                  <a:srgbClr val="461BFD"/>
                </a:solidFill>
              </a:rPr>
              <a:t> </a:t>
            </a:r>
            <a:r>
              <a:rPr lang="fr-FR" sz="2800" b="1" dirty="0" err="1" smtClean="0">
                <a:solidFill>
                  <a:srgbClr val="461BFD"/>
                </a:solidFill>
              </a:rPr>
              <a:t>observed</a:t>
            </a:r>
            <a:r>
              <a:rPr lang="fr-FR" sz="2800" b="1" dirty="0" smtClean="0">
                <a:solidFill>
                  <a:srgbClr val="461BFD"/>
                </a:solidFill>
              </a:rPr>
              <a:t> </a:t>
            </a:r>
            <a:r>
              <a:rPr lang="fr-FR" sz="2800" b="1" dirty="0" err="1" smtClean="0">
                <a:solidFill>
                  <a:srgbClr val="461BFD"/>
                </a:solidFill>
              </a:rPr>
              <a:t>kinetic</a:t>
            </a:r>
            <a:r>
              <a:rPr lang="fr-FR" sz="2800" b="1" dirty="0" smtClean="0">
                <a:solidFill>
                  <a:srgbClr val="461BFD"/>
                </a:solidFill>
              </a:rPr>
              <a:t> </a:t>
            </a:r>
            <a:r>
              <a:rPr lang="fr-FR" sz="2800" b="1" dirty="0" err="1" smtClean="0">
                <a:solidFill>
                  <a:srgbClr val="461BFD"/>
                </a:solidFill>
              </a:rPr>
              <a:t>dependences</a:t>
            </a:r>
            <a:endParaRPr lang="fr-FR" sz="2800" b="1" dirty="0">
              <a:solidFill>
                <a:srgbClr val="461BFD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51520" y="3212976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      a more </a:t>
            </a:r>
            <a:r>
              <a:rPr lang="fr-FR" sz="2800" b="1" dirty="0" err="1" smtClean="0">
                <a:solidFill>
                  <a:srgbClr val="FF0000"/>
                </a:solidFill>
              </a:rPr>
              <a:t>dynamical</a:t>
            </a:r>
            <a:r>
              <a:rPr lang="fr-FR" sz="2800" b="1" dirty="0" smtClean="0">
                <a:solidFill>
                  <a:srgbClr val="FF0000"/>
                </a:solidFill>
              </a:rPr>
              <a:t> and effective point of </a:t>
            </a:r>
            <a:r>
              <a:rPr lang="fr-FR" sz="2800" b="1" dirty="0" err="1" smtClean="0">
                <a:solidFill>
                  <a:srgbClr val="FF0000"/>
                </a:solidFill>
              </a:rPr>
              <a:t>view</a:t>
            </a:r>
            <a:r>
              <a:rPr lang="fr-FR" sz="2800" b="1" dirty="0" smtClean="0">
                <a:solidFill>
                  <a:srgbClr val="FF0000"/>
                </a:solidFill>
              </a:rPr>
              <a:t> :</a:t>
            </a:r>
            <a:r>
              <a:rPr lang="fr-FR" sz="2800" b="1" dirty="0" smtClean="0"/>
              <a:t> </a:t>
            </a:r>
          </a:p>
          <a:p>
            <a:pPr algn="ctr">
              <a:buFont typeface="Wingdings" pitchFamily="2" charset="2"/>
              <a:buChar char="ü"/>
            </a:pPr>
            <a:r>
              <a:rPr lang="fr-FR" sz="2400" b="1" dirty="0" smtClean="0"/>
              <a:t>QGP </a:t>
            </a:r>
            <a:r>
              <a:rPr lang="fr-FR" sz="2400" b="1" dirty="0" err="1" smtClean="0"/>
              <a:t>genuine</a:t>
            </a:r>
            <a:r>
              <a:rPr lang="fr-FR" sz="2400" b="1" dirty="0" smtClean="0"/>
              <a:t> time </a:t>
            </a:r>
            <a:r>
              <a:rPr lang="fr-FR" sz="2400" b="1" dirty="0" err="1" smtClean="0"/>
              <a:t>dependent</a:t>
            </a:r>
            <a:r>
              <a:rPr lang="fr-FR" sz="2400" b="1" dirty="0" smtClean="0"/>
              <a:t> scenario</a:t>
            </a:r>
          </a:p>
          <a:p>
            <a:pPr algn="ctr">
              <a:buFont typeface="Wingdings" pitchFamily="2" charset="2"/>
              <a:buChar char="ü"/>
            </a:pPr>
            <a:r>
              <a:rPr lang="fr-FR" sz="2400" b="1" dirty="0" smtClean="0"/>
              <a:t> quantum description of the QQ</a:t>
            </a:r>
          </a:p>
          <a:p>
            <a:pPr algn="ctr">
              <a:buFont typeface="Wingdings" pitchFamily="2" charset="2"/>
              <a:buChar char="ü"/>
            </a:pPr>
            <a:r>
              <a:rPr lang="fr-FR" sz="2400" b="1" dirty="0" smtClean="0"/>
              <a:t> </a:t>
            </a:r>
            <a:r>
              <a:rPr lang="fr-FR" sz="2400" b="1" dirty="0" smtClean="0"/>
              <a:t>screening, thermalisation </a:t>
            </a:r>
            <a:endParaRPr lang="fr-FR" sz="2400" b="1" dirty="0"/>
          </a:p>
        </p:txBody>
      </p:sp>
      <p:sp>
        <p:nvSpPr>
          <p:cNvPr id="15" name="Flèche droite 14"/>
          <p:cNvSpPr/>
          <p:nvPr/>
        </p:nvSpPr>
        <p:spPr>
          <a:xfrm>
            <a:off x="827584" y="3384288"/>
            <a:ext cx="432048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15"/>
          <p:cNvCxnSpPr/>
          <p:nvPr/>
        </p:nvCxnSpPr>
        <p:spPr>
          <a:xfrm>
            <a:off x="6543512" y="4104368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SL: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some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numerical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tests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220" y="2636912"/>
            <a:ext cx="4817052" cy="270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1115616" y="1484784"/>
            <a:ext cx="6840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solidFill>
                  <a:srgbClr val="FF0000"/>
                </a:solidFill>
              </a:rPr>
              <a:t>From</a:t>
            </a:r>
            <a:r>
              <a:rPr lang="fr-FR" sz="2800" dirty="0" smtClean="0">
                <a:solidFill>
                  <a:srgbClr val="FF0000"/>
                </a:solidFill>
              </a:rPr>
              <a:t> the </a:t>
            </a:r>
            <a:r>
              <a:rPr lang="fr-FR" sz="2800" dirty="0" err="1" smtClean="0">
                <a:solidFill>
                  <a:srgbClr val="FF0000"/>
                </a:solidFill>
              </a:rPr>
              <a:t>knowledge</a:t>
            </a:r>
            <a:r>
              <a:rPr lang="fr-FR" sz="2800" dirty="0" smtClean="0">
                <a:solidFill>
                  <a:srgbClr val="FF0000"/>
                </a:solidFill>
              </a:rPr>
              <a:t> of (A,T) =&gt; B ? </a:t>
            </a:r>
          </a:p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-&gt; </a:t>
            </a:r>
            <a:r>
              <a:rPr lang="fr-FR" sz="2800" b="1" dirty="0" err="1" smtClean="0">
                <a:solidFill>
                  <a:srgbClr val="FF0000"/>
                </a:solidFill>
              </a:rPr>
              <a:t>Yes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univoquely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extracted</a:t>
            </a:r>
            <a:endParaRPr lang="fr-FR" sz="2800" dirty="0" smtClean="0">
              <a:solidFill>
                <a:srgbClr val="FF0000"/>
              </a:solidFill>
            </a:endParaRPr>
          </a:p>
          <a:p>
            <a:pPr algn="ctr"/>
            <a:endParaRPr lang="fr-FR" sz="28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211960" y="6519446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dirty="0" err="1" smtClean="0"/>
              <a:t>Gossiaux</a:t>
            </a:r>
            <a:r>
              <a:rPr lang="en-US" sz="1600" dirty="0" smtClean="0"/>
              <a:t> P B and </a:t>
            </a:r>
            <a:r>
              <a:rPr lang="en-US" sz="1600" dirty="0" err="1" smtClean="0"/>
              <a:t>Aichelin</a:t>
            </a:r>
            <a:r>
              <a:rPr lang="en-US" sz="1600" dirty="0" smtClean="0"/>
              <a:t> J 2008 Phys. Rev. C 78 014904</a:t>
            </a:r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1st tests on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-36512" y="404664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Dynamics of QQ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SL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equation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4211960" y="6519446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dirty="0" err="1" smtClean="0"/>
              <a:t>Gossiaux</a:t>
            </a:r>
            <a:r>
              <a:rPr lang="en-US" sz="1600" dirty="0" smtClean="0"/>
              <a:t> P B and </a:t>
            </a:r>
            <a:r>
              <a:rPr lang="en-US" sz="1600" dirty="0" err="1" smtClean="0"/>
              <a:t>Aichelin</a:t>
            </a:r>
            <a:r>
              <a:rPr lang="en-US" sz="1600" dirty="0" smtClean="0"/>
              <a:t> J 2008 Phys. Rev. C 78 014904</a:t>
            </a:r>
            <a:endParaRPr lang="fr-FR" sz="1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662524" y="1094541"/>
            <a:ext cx="8580953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7030A0"/>
                </a:solidFill>
              </a:rPr>
              <a:t>First tests =&gt; simplifying assumptions:</a:t>
            </a:r>
          </a:p>
          <a:p>
            <a:endParaRPr lang="en-US" sz="500" u="sng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smtClean="0"/>
              <a:t>3D -&gt; 1D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dirty="0"/>
              <a:t>Drag </a:t>
            </a:r>
            <a:r>
              <a:rPr lang="fr-FR" sz="2200" dirty="0" err="1"/>
              <a:t>coeff</a:t>
            </a:r>
            <a:r>
              <a:rPr lang="fr-FR" sz="2200" dirty="0"/>
              <a:t>. for c </a:t>
            </a:r>
            <a:r>
              <a:rPr lang="fr-FR" sz="2200" dirty="0" smtClean="0"/>
              <a:t>quarks</a:t>
            </a:r>
            <a:r>
              <a:rPr lang="fr-FR" sz="2400" dirty="0" smtClean="0"/>
              <a:t>*</a:t>
            </a:r>
            <a:r>
              <a:rPr lang="fr-FR" sz="2200" dirty="0" smtClean="0"/>
              <a:t>:</a:t>
            </a:r>
          </a:p>
          <a:p>
            <a:pPr marL="342900" indent="-342900"/>
            <a:endParaRPr lang="fr-FR" sz="2200" dirty="0" smtClean="0"/>
          </a:p>
          <a:p>
            <a:pPr marL="342900" indent="-342900"/>
            <a:endParaRPr lang="fr-F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dirty="0" smtClean="0">
                <a:latin typeface="Symbol" panose="05050102010706020507" pitchFamily="18" charset="2"/>
              </a:rPr>
              <a:t>s</a:t>
            </a:r>
            <a:r>
              <a:rPr lang="fr-FR" sz="2200" dirty="0" smtClean="0"/>
              <a:t> -&gt; 0 (white noise)</a:t>
            </a:r>
            <a:endParaRPr lang="en-US" sz="22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smtClean="0"/>
              <a:t>Potential: </a:t>
            </a:r>
          </a:p>
          <a:p>
            <a:pPr algn="ctr"/>
            <a:endParaRPr lang="en-US" sz="2400" dirty="0" smtClean="0"/>
          </a:p>
          <a:p>
            <a:pPr algn="ctr"/>
            <a:endParaRPr lang="en-US" dirty="0" smtClean="0"/>
          </a:p>
        </p:txBody>
      </p:sp>
      <p:sp>
        <p:nvSpPr>
          <p:cNvPr id="30" name="ZoneTexte 29"/>
          <p:cNvSpPr txBox="1"/>
          <p:nvPr/>
        </p:nvSpPr>
        <p:spPr>
          <a:xfrm>
            <a:off x="1835696" y="2411596"/>
            <a:ext cx="599118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Typically T</a:t>
            </a:r>
            <a:r>
              <a:rPr lang="en-US" dirty="0" smtClean="0"/>
              <a:t> ∈ [0.1 ; 0.43] </a:t>
            </a:r>
            <a:r>
              <a:rPr lang="en-GB" dirty="0" err="1" smtClean="0"/>
              <a:t>GeV</a:t>
            </a:r>
            <a:r>
              <a:rPr lang="en-GB" dirty="0" smtClean="0"/>
              <a:t>  =&gt; A </a:t>
            </a:r>
            <a:r>
              <a:rPr lang="en-US" dirty="0" smtClean="0"/>
              <a:t>∈ [0.32 ; 1.75] (fm/c)</a:t>
            </a:r>
            <a:r>
              <a:rPr lang="en-US" baseline="30000" dirty="0" smtClean="0"/>
              <a:t>-1</a:t>
            </a:r>
            <a:endParaRPr lang="fr-FR" dirty="0"/>
          </a:p>
        </p:txBody>
      </p:sp>
      <p:pic>
        <p:nvPicPr>
          <p:cNvPr id="31" name="Picture 2" descr="C:\Users\rorolastronome\Desktop\PhD\Workshops\Ned-Turic 2014\My Talk\Image3b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6970" y="1922859"/>
            <a:ext cx="4385470" cy="354013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5220072" y="4293096"/>
            <a:ext cx="348228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 </a:t>
            </a:r>
            <a:r>
              <a:rPr lang="fr-FR" sz="2000" b="1" dirty="0" smtClean="0"/>
              <a:t>K</a:t>
            </a:r>
            <a:r>
              <a:rPr lang="fr-FR" sz="2000" dirty="0" smtClean="0"/>
              <a:t> </a:t>
            </a:r>
            <a:r>
              <a:rPr lang="fr-FR" sz="2000" dirty="0" err="1" smtClean="0"/>
              <a:t>chosen</a:t>
            </a:r>
            <a:r>
              <a:rPr lang="fr-FR" sz="2000" dirty="0" smtClean="0"/>
              <a:t> </a:t>
            </a:r>
            <a:r>
              <a:rPr lang="fr-FR" sz="2000" dirty="0" err="1" smtClean="0"/>
              <a:t>such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r>
              <a:rPr lang="fr-FR" sz="2000" dirty="0" smtClean="0"/>
              <a:t>: </a:t>
            </a:r>
          </a:p>
          <a:p>
            <a:r>
              <a:rPr lang="fr-FR" sz="2000" dirty="0" smtClean="0"/>
              <a:t>E2-E0=E(</a:t>
            </a:r>
            <a:r>
              <a:rPr lang="fr-FR" sz="2000" dirty="0" smtClean="0">
                <a:latin typeface="Symbol" panose="05050102010706020507" pitchFamily="18" charset="2"/>
              </a:rPr>
              <a:t>y</a:t>
            </a:r>
            <a:r>
              <a:rPr lang="fr-FR" sz="2000" dirty="0" smtClean="0"/>
              <a:t>’)-</a:t>
            </a:r>
            <a:r>
              <a:rPr lang="fr-FR" sz="2000" dirty="0"/>
              <a:t> </a:t>
            </a:r>
            <a:r>
              <a:rPr lang="fr-FR" sz="2000" dirty="0" smtClean="0"/>
              <a:t>E(J/</a:t>
            </a:r>
            <a:r>
              <a:rPr lang="fr-FR" sz="2000" dirty="0" smtClean="0">
                <a:latin typeface="Symbol" panose="05050102010706020507" pitchFamily="18" charset="2"/>
              </a:rPr>
              <a:t>y</a:t>
            </a:r>
            <a:r>
              <a:rPr lang="fr-FR" sz="2000" dirty="0" smtClean="0"/>
              <a:t>))=600MeV</a:t>
            </a:r>
          </a:p>
          <a:p>
            <a:endParaRPr lang="fr-FR" sz="2000" dirty="0"/>
          </a:p>
          <a:p>
            <a:r>
              <a:rPr lang="fr-FR" sz="2000" dirty="0" smtClean="0"/>
              <a:t>- 4 </a:t>
            </a:r>
            <a:r>
              <a:rPr lang="fr-FR" sz="2000" dirty="0" err="1" smtClean="0"/>
              <a:t>bound</a:t>
            </a:r>
            <a:r>
              <a:rPr lang="fr-FR" sz="2000" dirty="0" smtClean="0"/>
              <a:t> </a:t>
            </a:r>
            <a:r>
              <a:rPr lang="fr-FR" sz="2000" dirty="0" err="1" smtClean="0"/>
              <a:t>eigenstates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T=0</a:t>
            </a:r>
            <a:endParaRPr lang="fr-FR" sz="2000" dirty="0"/>
          </a:p>
        </p:txBody>
      </p:sp>
      <p:grpSp>
        <p:nvGrpSpPr>
          <p:cNvPr id="48" name="Groupe 47"/>
          <p:cNvGrpSpPr/>
          <p:nvPr/>
        </p:nvGrpSpPr>
        <p:grpSpPr>
          <a:xfrm>
            <a:off x="529208" y="3501008"/>
            <a:ext cx="4114800" cy="2064161"/>
            <a:chOff x="490755" y="3741103"/>
            <a:chExt cx="4114800" cy="2064161"/>
          </a:xfrm>
        </p:grpSpPr>
        <p:cxnSp>
          <p:nvCxnSpPr>
            <p:cNvPr id="35" name="Connecteur droit 34"/>
            <p:cNvCxnSpPr/>
            <p:nvPr/>
          </p:nvCxnSpPr>
          <p:spPr>
            <a:xfrm flipV="1">
              <a:off x="2548155" y="4168918"/>
              <a:ext cx="1143000" cy="161827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3691155" y="4168918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 flipV="1">
              <a:off x="1405155" y="4186991"/>
              <a:ext cx="1143000" cy="161827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H="1">
              <a:off x="490755" y="4205064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H="1" flipV="1">
              <a:off x="490755" y="4433222"/>
              <a:ext cx="1066800" cy="442"/>
            </a:xfrm>
            <a:prstGeom prst="line">
              <a:avLst/>
            </a:prstGeom>
            <a:ln>
              <a:solidFill>
                <a:srgbClr val="CC0099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H="1" flipV="1">
              <a:off x="3538755" y="4433664"/>
              <a:ext cx="1066800" cy="442"/>
            </a:xfrm>
            <a:prstGeom prst="line">
              <a:avLst/>
            </a:prstGeom>
            <a:ln>
              <a:solidFill>
                <a:srgbClr val="CC0099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>
              <a:off x="696511" y="5195664"/>
              <a:ext cx="1394444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flipH="1">
              <a:off x="3005355" y="5195664"/>
              <a:ext cx="1394444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2229291" y="4407495"/>
              <a:ext cx="765448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400" dirty="0" err="1" smtClean="0"/>
                <a:t>K|x</a:t>
              </a:r>
              <a:r>
                <a:rPr lang="fr-FR" sz="2400" dirty="0" smtClean="0"/>
                <a:t>|</a:t>
              </a:r>
              <a:endParaRPr lang="fr-FR" sz="2400" dirty="0"/>
            </a:p>
          </p:txBody>
        </p:sp>
        <p:sp>
          <p:nvSpPr>
            <p:cNvPr id="45" name="Flèche vers le bas 44"/>
            <p:cNvSpPr/>
            <p:nvPr/>
          </p:nvSpPr>
          <p:spPr>
            <a:xfrm>
              <a:off x="4148355" y="4205064"/>
              <a:ext cx="304800" cy="1324031"/>
            </a:xfrm>
            <a:prstGeom prst="downArrow">
              <a:avLst/>
            </a:prstGeom>
            <a:gradFill flip="none" rotWithShape="1">
              <a:gsLst>
                <a:gs pos="0">
                  <a:srgbClr val="3333CC"/>
                </a:gs>
                <a:gs pos="50000">
                  <a:srgbClr val="CC0099"/>
                </a:gs>
                <a:gs pos="100000">
                  <a:srgbClr val="FF0000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4003614" y="3741103"/>
              <a:ext cx="529933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T=0</a:t>
              </a:r>
              <a:endParaRPr lang="fr-FR" dirty="0"/>
            </a:p>
          </p:txBody>
        </p:sp>
      </p:grpSp>
      <p:sp>
        <p:nvSpPr>
          <p:cNvPr id="51" name="Accolade ouvrante 50"/>
          <p:cNvSpPr/>
          <p:nvPr/>
        </p:nvSpPr>
        <p:spPr>
          <a:xfrm rot="16200000">
            <a:off x="2407114" y="4945815"/>
            <a:ext cx="297324" cy="1728192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1788196" y="592811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>
                <a:solidFill>
                  <a:schemeClr val="tx2"/>
                </a:solidFill>
              </a:rPr>
              <a:t>Linear</a:t>
            </a:r>
            <a:r>
              <a:rPr lang="fr-FR" i="1" dirty="0" smtClean="0">
                <a:solidFill>
                  <a:schemeClr val="tx2"/>
                </a:solidFill>
              </a:rPr>
              <a:t> </a:t>
            </a:r>
            <a:r>
              <a:rPr lang="fr-FR" i="1" dirty="0" err="1" smtClean="0">
                <a:solidFill>
                  <a:schemeClr val="tx2"/>
                </a:solidFill>
              </a:rPr>
              <a:t>approx</a:t>
            </a:r>
            <a:endParaRPr lang="fr-FR" i="1" dirty="0">
              <a:solidFill>
                <a:schemeClr val="tx2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018317" y="5324959"/>
            <a:ext cx="62569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T=∞</a:t>
            </a:r>
            <a:endParaRPr lang="fr-FR" dirty="0"/>
          </a:p>
        </p:txBody>
      </p:sp>
      <p:sp>
        <p:nvSpPr>
          <p:cNvPr id="54" name="Accolade ouvrante 53"/>
          <p:cNvSpPr/>
          <p:nvPr/>
        </p:nvSpPr>
        <p:spPr>
          <a:xfrm rot="16200000">
            <a:off x="3883278" y="5422251"/>
            <a:ext cx="297324" cy="1080120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3347864" y="608051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tx2"/>
                </a:solidFill>
              </a:rPr>
              <a:t>Saturation (T</a:t>
            </a:r>
            <a:r>
              <a:rPr lang="fr-FR" i="1" dirty="0" smtClean="0">
                <a:solidFill>
                  <a:schemeClr val="tx2"/>
                </a:solidFill>
              </a:rPr>
              <a:t>) as </a:t>
            </a:r>
            <a:r>
              <a:rPr lang="fr-FR" i="1" dirty="0" err="1" smtClean="0">
                <a:solidFill>
                  <a:schemeClr val="tx2"/>
                </a:solidFill>
              </a:rPr>
              <a:t>V</a:t>
            </a:r>
            <a:r>
              <a:rPr lang="fr-FR" sz="1600" i="1" dirty="0" err="1" smtClean="0">
                <a:solidFill>
                  <a:schemeClr val="tx2"/>
                </a:solidFill>
              </a:rPr>
              <a:t>weak</a:t>
            </a:r>
            <a:endParaRPr lang="fr-FR" i="1" dirty="0">
              <a:solidFill>
                <a:schemeClr val="tx2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SL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1st tests on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endParaRPr lang="fr-FR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4120902" y="476672"/>
            <a:ext cx="28803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Dynamics of QQ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SL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equation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4211960" y="6519446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dirty="0" err="1" smtClean="0"/>
              <a:t>Gossiaux</a:t>
            </a:r>
            <a:r>
              <a:rPr lang="en-US" sz="1600" dirty="0" smtClean="0"/>
              <a:t> P B and </a:t>
            </a:r>
            <a:r>
              <a:rPr lang="en-US" sz="1600" dirty="0" err="1" smtClean="0"/>
              <a:t>Aichelin</a:t>
            </a:r>
            <a:r>
              <a:rPr lang="en-US" sz="1600" dirty="0" smtClean="0"/>
              <a:t> J 2008 Phys. Rev. C 78 014904</a:t>
            </a:r>
            <a:endParaRPr lang="fr-FR" sz="16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4120902" y="476672"/>
            <a:ext cx="28803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62524" y="1094541"/>
            <a:ext cx="8580953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7030A0"/>
                </a:solidFill>
              </a:rPr>
              <a:t>First tests =&gt; simplifying assumptions:</a:t>
            </a:r>
          </a:p>
          <a:p>
            <a:endParaRPr lang="en-US" sz="500" u="sng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smtClean="0"/>
              <a:t>3D -&gt; 1D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dirty="0"/>
              <a:t>Drag </a:t>
            </a:r>
            <a:r>
              <a:rPr lang="fr-FR" sz="2200" dirty="0" err="1"/>
              <a:t>coeff</a:t>
            </a:r>
            <a:r>
              <a:rPr lang="fr-FR" sz="2200" dirty="0"/>
              <a:t>. for c </a:t>
            </a:r>
            <a:r>
              <a:rPr lang="fr-FR" sz="2200" dirty="0" smtClean="0"/>
              <a:t>quarks</a:t>
            </a:r>
            <a:r>
              <a:rPr lang="fr-FR" sz="2400" dirty="0" smtClean="0"/>
              <a:t>*</a:t>
            </a:r>
            <a:r>
              <a:rPr lang="fr-FR" sz="2200" dirty="0" smtClean="0"/>
              <a:t>:</a:t>
            </a:r>
          </a:p>
          <a:p>
            <a:pPr marL="342900" indent="-342900"/>
            <a:endParaRPr lang="fr-FR" sz="2200" dirty="0" smtClean="0"/>
          </a:p>
          <a:p>
            <a:pPr marL="342900" indent="-342900"/>
            <a:endParaRPr lang="fr-F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dirty="0" smtClean="0">
                <a:latin typeface="Symbol" panose="05050102010706020507" pitchFamily="18" charset="2"/>
              </a:rPr>
              <a:t>s</a:t>
            </a:r>
            <a:r>
              <a:rPr lang="fr-FR" sz="2200" dirty="0" smtClean="0"/>
              <a:t> -&gt; 0 (white noise)</a:t>
            </a:r>
            <a:endParaRPr lang="en-US" sz="22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smtClean="0"/>
              <a:t>Potential: </a:t>
            </a:r>
          </a:p>
          <a:p>
            <a:pPr algn="ctr"/>
            <a:endParaRPr lang="en-US" sz="2400" dirty="0" smtClean="0"/>
          </a:p>
          <a:p>
            <a:pPr algn="ctr"/>
            <a:endParaRPr lang="en-US" dirty="0" smtClean="0"/>
          </a:p>
        </p:txBody>
      </p:sp>
      <p:sp>
        <p:nvSpPr>
          <p:cNvPr id="30" name="ZoneTexte 29"/>
          <p:cNvSpPr txBox="1"/>
          <p:nvPr/>
        </p:nvSpPr>
        <p:spPr>
          <a:xfrm>
            <a:off x="1835696" y="2411596"/>
            <a:ext cx="599118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Typically T</a:t>
            </a:r>
            <a:r>
              <a:rPr lang="en-US" dirty="0" smtClean="0"/>
              <a:t> ∈ [0.1 ; 0.43] </a:t>
            </a:r>
            <a:r>
              <a:rPr lang="en-GB" dirty="0" err="1" smtClean="0"/>
              <a:t>GeV</a:t>
            </a:r>
            <a:r>
              <a:rPr lang="en-GB" dirty="0" smtClean="0"/>
              <a:t>  =&gt; A </a:t>
            </a:r>
            <a:r>
              <a:rPr lang="en-US" dirty="0" smtClean="0"/>
              <a:t>∈ [0.32 ; 1.75] (fm/c)</a:t>
            </a:r>
            <a:r>
              <a:rPr lang="en-US" baseline="30000" dirty="0" smtClean="0"/>
              <a:t>-1</a:t>
            </a:r>
            <a:endParaRPr lang="fr-FR" dirty="0"/>
          </a:p>
        </p:txBody>
      </p:sp>
      <p:pic>
        <p:nvPicPr>
          <p:cNvPr id="31" name="Picture 2" descr="C:\Users\rorolastronome\Desktop\PhD\Workshops\Ned-Turic 2014\My Talk\Image3b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6970" y="1922859"/>
            <a:ext cx="4385470" cy="354013"/>
          </a:xfrm>
          <a:prstGeom prst="rect">
            <a:avLst/>
          </a:prstGeom>
          <a:noFill/>
        </p:spPr>
      </p:pic>
      <p:sp>
        <p:nvSpPr>
          <p:cNvPr id="32" name="ZoneTexte 31"/>
          <p:cNvSpPr txBox="1"/>
          <p:nvPr/>
        </p:nvSpPr>
        <p:spPr>
          <a:xfrm>
            <a:off x="5076056" y="3429000"/>
            <a:ext cx="3471070" cy="1200329"/>
          </a:xfrm>
          <a:prstGeom prst="rect">
            <a:avLst/>
          </a:prstGeom>
          <a:noFill/>
          <a:ln>
            <a:solidFill>
              <a:srgbClr val="FA95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</a:rPr>
              <a:t>Stochastic</a:t>
            </a:r>
            <a:r>
              <a:rPr lang="fr-FR" sz="2400" dirty="0" smtClean="0">
                <a:solidFill>
                  <a:srgbClr val="FF0000"/>
                </a:solidFill>
              </a:rPr>
              <a:t> forces =&gt;</a:t>
            </a:r>
          </a:p>
          <a:p>
            <a:pPr algn="ctr">
              <a:buFontTx/>
              <a:buChar char="-"/>
            </a:pP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feed</a:t>
            </a:r>
            <a:r>
              <a:rPr lang="fr-FR" sz="2400" dirty="0" smtClean="0">
                <a:solidFill>
                  <a:srgbClr val="FF0000"/>
                </a:solidFill>
              </a:rPr>
              <a:t> up of </a:t>
            </a:r>
            <a:r>
              <a:rPr lang="fr-FR" sz="2400" dirty="0" err="1" smtClean="0">
                <a:solidFill>
                  <a:srgbClr val="FF0000"/>
                </a:solidFill>
              </a:rPr>
              <a:t>higher</a:t>
            </a:r>
            <a:r>
              <a:rPr lang="fr-FR" sz="2400" dirty="0" smtClean="0">
                <a:solidFill>
                  <a:srgbClr val="FF0000"/>
                </a:solidFill>
              </a:rPr>
              <a:t> states</a:t>
            </a:r>
          </a:p>
          <a:p>
            <a:pPr algn="ctr">
              <a:buFontTx/>
              <a:buChar char="-"/>
            </a:pP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leakage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endParaRPr lang="fr-FR" sz="2400" dirty="0">
              <a:solidFill>
                <a:srgbClr val="FF0000"/>
              </a:solidFill>
            </a:endParaRPr>
          </a:p>
        </p:txBody>
      </p:sp>
      <p:grpSp>
        <p:nvGrpSpPr>
          <p:cNvPr id="2" name="Groupe 47"/>
          <p:cNvGrpSpPr/>
          <p:nvPr/>
        </p:nvGrpSpPr>
        <p:grpSpPr>
          <a:xfrm>
            <a:off x="529208" y="3928823"/>
            <a:ext cx="4114800" cy="1636346"/>
            <a:chOff x="490755" y="4168918"/>
            <a:chExt cx="4114800" cy="1636346"/>
          </a:xfrm>
        </p:grpSpPr>
        <p:cxnSp>
          <p:nvCxnSpPr>
            <p:cNvPr id="35" name="Connecteur droit 34"/>
            <p:cNvCxnSpPr/>
            <p:nvPr/>
          </p:nvCxnSpPr>
          <p:spPr>
            <a:xfrm flipV="1">
              <a:off x="2548155" y="4168918"/>
              <a:ext cx="1143000" cy="161827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3691155" y="4168918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 flipV="1">
              <a:off x="1405155" y="4186991"/>
              <a:ext cx="1143000" cy="161827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H="1">
              <a:off x="490755" y="4205064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H="1" flipV="1">
              <a:off x="490755" y="4433222"/>
              <a:ext cx="1066800" cy="442"/>
            </a:xfrm>
            <a:prstGeom prst="line">
              <a:avLst/>
            </a:prstGeom>
            <a:ln>
              <a:solidFill>
                <a:srgbClr val="CC0099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H="1" flipV="1">
              <a:off x="3538755" y="4433664"/>
              <a:ext cx="1066800" cy="442"/>
            </a:xfrm>
            <a:prstGeom prst="line">
              <a:avLst/>
            </a:prstGeom>
            <a:ln>
              <a:solidFill>
                <a:srgbClr val="CC0099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>
              <a:off x="696511" y="5195664"/>
              <a:ext cx="1394444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flipH="1">
              <a:off x="3005355" y="5195664"/>
              <a:ext cx="1394444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Accolade ouvrante 50"/>
          <p:cNvSpPr/>
          <p:nvPr/>
        </p:nvSpPr>
        <p:spPr>
          <a:xfrm rot="16200000">
            <a:off x="2407114" y="4945815"/>
            <a:ext cx="297324" cy="1728192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1788196" y="592811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2"/>
                </a:solidFill>
              </a:rPr>
              <a:t>Linear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approx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4" name="Accolade ouvrante 53"/>
          <p:cNvSpPr/>
          <p:nvPr/>
        </p:nvSpPr>
        <p:spPr>
          <a:xfrm rot="16200000">
            <a:off x="3883278" y="5422251"/>
            <a:ext cx="297324" cy="1080120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3347864" y="608051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Saturation (T)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2500536" y="4879687"/>
            <a:ext cx="278338" cy="24667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/>
          <p:cNvSpPr/>
          <p:nvPr/>
        </p:nvSpPr>
        <p:spPr>
          <a:xfrm rot="17390075">
            <a:off x="2315395" y="3801871"/>
            <a:ext cx="2841685" cy="2095804"/>
          </a:xfrm>
          <a:prstGeom prst="arc">
            <a:avLst>
              <a:gd name="adj1" fmla="val 15019584"/>
              <a:gd name="adj2" fmla="val 21278550"/>
            </a:avLst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SL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1st tests on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endParaRPr lang="fr-FR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03583"/>
            <a:ext cx="5472608" cy="346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à coins arrondis 19"/>
          <p:cNvSpPr/>
          <p:nvPr/>
        </p:nvSpPr>
        <p:spPr>
          <a:xfrm>
            <a:off x="2123728" y="2420889"/>
            <a:ext cx="1080120" cy="2808311"/>
          </a:xfrm>
          <a:prstGeom prst="roundRect">
            <a:avLst/>
          </a:prstGeom>
          <a:noFill/>
          <a:ln w="38100">
            <a:solidFill>
              <a:srgbClr val="0099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ZoneTexte 24"/>
          <p:cNvSpPr txBox="1"/>
          <p:nvPr/>
        </p:nvSpPr>
        <p:spPr>
          <a:xfrm>
            <a:off x="827584" y="131646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9999"/>
                </a:solidFill>
                <a:latin typeface="+mn-lt"/>
              </a:rPr>
              <a:t>Transient phase: </a:t>
            </a:r>
            <a:r>
              <a:rPr lang="en-US" sz="2400" b="1" dirty="0" err="1" smtClean="0">
                <a:solidFill>
                  <a:srgbClr val="009999"/>
                </a:solidFill>
                <a:latin typeface="+mn-lt"/>
              </a:rPr>
              <a:t>reequilibration</a:t>
            </a:r>
            <a:r>
              <a:rPr lang="en-US" sz="2400" b="1" dirty="0" smtClean="0">
                <a:solidFill>
                  <a:srgbClr val="009999"/>
                </a:solidFill>
                <a:latin typeface="+mn-lt"/>
              </a:rPr>
              <a:t> of the bound </a:t>
            </a:r>
            <a:r>
              <a:rPr lang="en-US" sz="2400" b="1" dirty="0" err="1" smtClean="0">
                <a:solidFill>
                  <a:srgbClr val="009999"/>
                </a:solidFill>
                <a:latin typeface="+mn-lt"/>
              </a:rPr>
              <a:t>eigenstates</a:t>
            </a:r>
            <a:endParaRPr lang="en-US" sz="2400" b="1" dirty="0">
              <a:solidFill>
                <a:srgbClr val="009999"/>
              </a:solidFill>
              <a:latin typeface="+mn-lt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0" y="404664"/>
            <a:ext cx="9144000" cy="576064"/>
            <a:chOff x="0" y="404664"/>
            <a:chExt cx="9144000" cy="576064"/>
          </a:xfrm>
        </p:grpSpPr>
        <p:sp>
          <p:nvSpPr>
            <p:cNvPr id="18" name="Titre 1"/>
            <p:cNvSpPr txBox="1">
              <a:spLocks/>
            </p:cNvSpPr>
            <p:nvPr/>
          </p:nvSpPr>
          <p:spPr>
            <a:xfrm>
              <a:off x="0" y="404664"/>
              <a:ext cx="9144000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Dynamics of QQ with SL equation</a:t>
              </a:r>
              <a:endPara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35" name="Connecteur droit 34"/>
            <p:cNvCxnSpPr/>
            <p:nvPr/>
          </p:nvCxnSpPr>
          <p:spPr>
            <a:xfrm>
              <a:off x="4120902" y="476672"/>
              <a:ext cx="28803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30"/>
          <p:cNvGrpSpPr/>
          <p:nvPr/>
        </p:nvGrpSpPr>
        <p:grpSpPr>
          <a:xfrm>
            <a:off x="539552" y="3244509"/>
            <a:ext cx="8490122" cy="2734388"/>
            <a:chOff x="539552" y="3244509"/>
            <a:chExt cx="8490122" cy="2734388"/>
          </a:xfrm>
        </p:grpSpPr>
        <p:grpSp>
          <p:nvGrpSpPr>
            <p:cNvPr id="27" name="Groupe 26"/>
            <p:cNvGrpSpPr/>
            <p:nvPr/>
          </p:nvGrpSpPr>
          <p:grpSpPr>
            <a:xfrm>
              <a:off x="539552" y="3244509"/>
              <a:ext cx="8490122" cy="2734388"/>
              <a:chOff x="755576" y="3244509"/>
              <a:chExt cx="8490122" cy="2734388"/>
            </a:xfrm>
          </p:grpSpPr>
          <p:sp>
            <p:nvSpPr>
              <p:cNvPr id="15" name="Rectangle à coins arrondis 14"/>
              <p:cNvSpPr/>
              <p:nvPr/>
            </p:nvSpPr>
            <p:spPr>
              <a:xfrm>
                <a:off x="3563888" y="3244509"/>
                <a:ext cx="3744416" cy="1512168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55576" y="5517232"/>
                <a:ext cx="79208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101"/>
                    </a:solidFill>
                  </a:rPr>
                  <a:t>Decay of the global cc system with a common half-life </a:t>
                </a:r>
                <a:endParaRPr lang="en-US" sz="2400" b="1" dirty="0">
                  <a:solidFill>
                    <a:srgbClr val="FF0101"/>
                  </a:solidFill>
                </a:endParaRPr>
              </a:p>
            </p:txBody>
          </p:sp>
          <p:cxnSp>
            <p:nvCxnSpPr>
              <p:cNvPr id="21" name="Connecteur droit 20"/>
              <p:cNvCxnSpPr/>
              <p:nvPr/>
            </p:nvCxnSpPr>
            <p:spPr>
              <a:xfrm>
                <a:off x="3563888" y="3732798"/>
                <a:ext cx="4032448" cy="72008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Dot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6" name="ZoneTexte 25"/>
              <p:cNvSpPr txBox="1"/>
              <p:nvPr/>
            </p:nvSpPr>
            <p:spPr>
              <a:xfrm>
                <a:off x="7583293" y="4245798"/>
                <a:ext cx="1662405" cy="400110"/>
              </a:xfrm>
              <a:prstGeom prst="rect">
                <a:avLst/>
              </a:prstGeom>
              <a:noFill/>
              <a:ln w="28575">
                <a:noFill/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Naïve </a:t>
                </a:r>
                <a:r>
                  <a:rPr lang="en-US" sz="2000" dirty="0" err="1" smtClean="0"/>
                  <a:t>exp</a:t>
                </a:r>
                <a:r>
                  <a:rPr lang="en-US" sz="2000" dirty="0" smtClean="0"/>
                  <a:t>(-</a:t>
                </a:r>
                <a:r>
                  <a:rPr lang="en-US" sz="2000" dirty="0" smtClean="0">
                    <a:latin typeface="Symbol" panose="05050102010706020507" pitchFamily="18" charset="2"/>
                  </a:rPr>
                  <a:t>G</a:t>
                </a:r>
                <a:r>
                  <a:rPr lang="en-US" sz="2000" dirty="0" smtClean="0"/>
                  <a:t>t)</a:t>
                </a:r>
                <a:endParaRPr lang="en-US" sz="2000" dirty="0"/>
              </a:p>
            </p:txBody>
          </p:sp>
        </p:grpSp>
        <p:cxnSp>
          <p:nvCxnSpPr>
            <p:cNvPr id="37" name="Connecteur droit 36"/>
            <p:cNvCxnSpPr/>
            <p:nvPr/>
          </p:nvCxnSpPr>
          <p:spPr>
            <a:xfrm>
              <a:off x="3732744" y="5653933"/>
              <a:ext cx="90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ZoneTexte 23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SL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1st tests on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endParaRPr lang="fr-FR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472608" cy="346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539552" y="4797152"/>
            <a:ext cx="8136904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dirty="0" smtClean="0"/>
              <a:t>  Thermal </a:t>
            </a:r>
            <a:r>
              <a:rPr lang="fr-FR" sz="2800" dirty="0" err="1" smtClean="0"/>
              <a:t>effects</a:t>
            </a:r>
            <a:r>
              <a:rPr lang="fr-FR" sz="2800" dirty="0" smtClean="0"/>
              <a:t> </a:t>
            </a:r>
            <a:r>
              <a:rPr lang="fr-FR" sz="2800" dirty="0" err="1" smtClean="0"/>
              <a:t>lead</a:t>
            </a:r>
            <a:r>
              <a:rPr lang="fr-FR" sz="2800" dirty="0" smtClean="0"/>
              <a:t> to more suppression if</a:t>
            </a:r>
          </a:p>
          <a:p>
            <a:r>
              <a:rPr lang="fr-FR" sz="2800" dirty="0" smtClean="0"/>
              <a:t>                                                          </a:t>
            </a:r>
            <a:r>
              <a:rPr lang="fr-FR" sz="2800" dirty="0" err="1" smtClean="0"/>
              <a:t>quarkonia</a:t>
            </a:r>
            <a:r>
              <a:rPr lang="fr-FR" sz="2800" dirty="0" smtClean="0"/>
              <a:t> initial </a:t>
            </a:r>
            <a:r>
              <a:rPr lang="fr-FR" sz="2800" dirty="0" smtClean="0"/>
              <a:t>states</a:t>
            </a:r>
            <a:endParaRPr lang="fr-FR" sz="2800" dirty="0" smtClean="0"/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  T    </a:t>
            </a:r>
            <a:r>
              <a:rPr lang="fr-FR" sz="2000" dirty="0" smtClean="0"/>
              <a:t> </a:t>
            </a:r>
            <a:r>
              <a:rPr lang="fr-FR" sz="2800" dirty="0" smtClean="0"/>
              <a:t> =&gt; </a:t>
            </a:r>
            <a:r>
              <a:rPr lang="fr-FR" sz="2000" dirty="0" smtClean="0"/>
              <a:t> </a:t>
            </a:r>
            <a:r>
              <a:rPr lang="fr-FR" sz="2800" dirty="0" smtClean="0"/>
              <a:t> </a:t>
            </a:r>
            <a:r>
              <a:rPr lang="en-US" sz="2600" dirty="0" smtClean="0">
                <a:latin typeface="Symbol" panose="05050102010706020507" pitchFamily="18" charset="2"/>
              </a:rPr>
              <a:t>G</a:t>
            </a:r>
            <a:r>
              <a:rPr lang="en-US" sz="2800" dirty="0" smtClean="0">
                <a:latin typeface="Symbol" panose="05050102010706020507" pitchFamily="18" charset="2"/>
              </a:rPr>
              <a:t>   </a:t>
            </a:r>
            <a:r>
              <a:rPr lang="en-US" sz="2800" dirty="0" smtClean="0"/>
              <a:t>   until saturation for large T&gt;&gt;</a:t>
            </a:r>
            <a:r>
              <a:rPr lang="en-US" sz="2800" dirty="0" err="1" smtClean="0"/>
              <a:t>Tc</a:t>
            </a:r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  Other initial states -&gt; same long time decay </a:t>
            </a:r>
            <a:endParaRPr lang="fr-FR" sz="2800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3347864" y="2924944"/>
            <a:ext cx="4032448" cy="72008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7367269" y="3437944"/>
            <a:ext cx="1662405" cy="400110"/>
          </a:xfrm>
          <a:prstGeom prst="rect">
            <a:avLst/>
          </a:prstGeom>
          <a:noFill/>
          <a:ln w="28575">
            <a:noFill/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Naïve </a:t>
            </a:r>
            <a:r>
              <a:rPr lang="en-US" sz="2000" dirty="0" err="1" smtClean="0"/>
              <a:t>exp</a:t>
            </a:r>
            <a:r>
              <a:rPr lang="en-US" sz="2000" dirty="0" smtClean="0"/>
              <a:t>(-</a:t>
            </a:r>
            <a:r>
              <a:rPr lang="en-US" sz="2000" dirty="0" smtClean="0">
                <a:latin typeface="Symbol" panose="05050102010706020507" pitchFamily="18" charset="2"/>
              </a:rPr>
              <a:t>G</a:t>
            </a:r>
            <a:r>
              <a:rPr lang="en-US" sz="2000" dirty="0" smtClean="0"/>
              <a:t>t)</a:t>
            </a:r>
            <a:endParaRPr lang="en-US" sz="2000" dirty="0"/>
          </a:p>
        </p:txBody>
      </p:sp>
      <p:grpSp>
        <p:nvGrpSpPr>
          <p:cNvPr id="21" name="Groupe 20"/>
          <p:cNvGrpSpPr/>
          <p:nvPr/>
        </p:nvGrpSpPr>
        <p:grpSpPr>
          <a:xfrm>
            <a:off x="0" y="404664"/>
            <a:ext cx="9144000" cy="576064"/>
            <a:chOff x="0" y="404664"/>
            <a:chExt cx="9144000" cy="576064"/>
          </a:xfrm>
        </p:grpSpPr>
        <p:sp>
          <p:nvSpPr>
            <p:cNvPr id="18" name="Titre 1"/>
            <p:cNvSpPr txBox="1">
              <a:spLocks/>
            </p:cNvSpPr>
            <p:nvPr/>
          </p:nvSpPr>
          <p:spPr>
            <a:xfrm>
              <a:off x="0" y="404664"/>
              <a:ext cx="9144000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Dynamics of QQ </a:t>
              </a:r>
              <a:r>
                <a:rPr kumimoji="0" lang="fr-FR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with</a:t>
              </a:r>
              <a:r>
                <a:rPr kumimoji="0" lang="fr-F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SL </a:t>
              </a:r>
              <a:r>
                <a:rPr kumimoji="0" lang="fr-FR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equation</a:t>
              </a:r>
              <a:endPara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4120902" y="476672"/>
              <a:ext cx="28803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Arc 30"/>
          <p:cNvSpPr/>
          <p:nvPr/>
        </p:nvSpPr>
        <p:spPr>
          <a:xfrm>
            <a:off x="6588224" y="2105560"/>
            <a:ext cx="72008" cy="2259544"/>
          </a:xfrm>
          <a:prstGeom prst="arc">
            <a:avLst/>
          </a:prstGeom>
          <a:solidFill>
            <a:srgbClr val="FFFF00"/>
          </a:solidFill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/>
          <p:cNvCxnSpPr/>
          <p:nvPr/>
        </p:nvCxnSpPr>
        <p:spPr>
          <a:xfrm flipV="1">
            <a:off x="1320578" y="5733256"/>
            <a:ext cx="144016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2529416" y="5733256"/>
            <a:ext cx="144016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SL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1st tests on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endParaRPr lang="fr-FR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683568" y="4923165"/>
            <a:ext cx="784887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Thermal effects  -&gt;  less suppression of J/</a:t>
            </a:r>
            <a:r>
              <a:rPr lang="en-US" sz="2800" dirty="0" smtClean="0">
                <a:latin typeface="Symbol" panose="05050102010706020507" pitchFamily="18" charset="2"/>
              </a:rPr>
              <a:t>y, y</a:t>
            </a:r>
            <a:r>
              <a:rPr lang="en-US" sz="2800" dirty="0" smtClean="0"/>
              <a:t>‘… components at intermediate times</a:t>
            </a:r>
            <a:endParaRPr lang="fr-FR" sz="2400" dirty="0" smtClean="0"/>
          </a:p>
        </p:txBody>
      </p:sp>
      <p:grpSp>
        <p:nvGrpSpPr>
          <p:cNvPr id="19" name="Groupe 18"/>
          <p:cNvGrpSpPr/>
          <p:nvPr/>
        </p:nvGrpSpPr>
        <p:grpSpPr>
          <a:xfrm>
            <a:off x="0" y="404664"/>
            <a:ext cx="9144000" cy="576064"/>
            <a:chOff x="0" y="404664"/>
            <a:chExt cx="9144000" cy="576064"/>
          </a:xfrm>
        </p:grpSpPr>
        <p:sp>
          <p:nvSpPr>
            <p:cNvPr id="18" name="Titre 1"/>
            <p:cNvSpPr txBox="1">
              <a:spLocks/>
            </p:cNvSpPr>
            <p:nvPr/>
          </p:nvSpPr>
          <p:spPr>
            <a:xfrm>
              <a:off x="0" y="404664"/>
              <a:ext cx="9144000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Dynamics of QQ </a:t>
              </a:r>
              <a:r>
                <a:rPr kumimoji="0" lang="fr-FR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with</a:t>
              </a:r>
              <a:r>
                <a:rPr kumimoji="0" lang="fr-F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SL </a:t>
              </a:r>
              <a:r>
                <a:rPr kumimoji="0" lang="fr-FR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equation</a:t>
              </a:r>
              <a:endPara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4120902" y="476672"/>
              <a:ext cx="28803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42837"/>
            <a:ext cx="5328592" cy="341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SL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1st tests on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endParaRPr lang="fr-FR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251520" y="5035823"/>
            <a:ext cx="864096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fr-FR" sz="800" dirty="0" smtClean="0"/>
          </a:p>
          <a:p>
            <a:pPr algn="ctr"/>
            <a:r>
              <a:rPr lang="fr-FR" sz="2800" dirty="0" smtClean="0"/>
              <a:t>If initial </a:t>
            </a:r>
            <a:r>
              <a:rPr lang="fr-FR" sz="2800" dirty="0" err="1" smtClean="0"/>
              <a:t>gaussian</a:t>
            </a:r>
            <a:r>
              <a:rPr lang="fr-FR" sz="2800" dirty="0" smtClean="0"/>
              <a:t> cc  -&gt;  R</a:t>
            </a:r>
            <a:r>
              <a:rPr lang="fr-FR" sz="2000" dirty="0" smtClean="0"/>
              <a:t>AA</a:t>
            </a:r>
            <a:r>
              <a:rPr lang="fr-FR" sz="2800" dirty="0" smtClean="0"/>
              <a:t> (J/</a:t>
            </a:r>
            <a:r>
              <a:rPr lang="en-US" sz="2800" dirty="0" smtClean="0">
                <a:latin typeface="Symbol" panose="05050102010706020507" pitchFamily="18" charset="2"/>
              </a:rPr>
              <a:t>y</a:t>
            </a:r>
            <a:r>
              <a:rPr lang="fr-FR" sz="2800" dirty="0" smtClean="0"/>
              <a:t>) &gt; R</a:t>
            </a:r>
            <a:r>
              <a:rPr lang="fr-FR" sz="2000" dirty="0" smtClean="0"/>
              <a:t>AA</a:t>
            </a:r>
            <a:r>
              <a:rPr lang="fr-FR" sz="2800" dirty="0" smtClean="0"/>
              <a:t> (</a:t>
            </a:r>
            <a:r>
              <a:rPr lang="en-US" sz="2800" dirty="0" smtClean="0">
                <a:latin typeface="Symbol" panose="05050102010706020507" pitchFamily="18" charset="2"/>
              </a:rPr>
              <a:t>y</a:t>
            </a:r>
            <a:r>
              <a:rPr lang="fr-FR" sz="2800" dirty="0" smtClean="0"/>
              <a:t>’) for </a:t>
            </a:r>
            <a:r>
              <a:rPr lang="fr-FR" sz="2800" dirty="0" smtClean="0"/>
              <a:t>T&gt;0.2 </a:t>
            </a:r>
            <a:r>
              <a:rPr lang="fr-FR" sz="2800" dirty="0" err="1" smtClean="0"/>
              <a:t>GeV</a:t>
            </a:r>
            <a:endParaRPr lang="fr-FR" sz="2800" dirty="0" smtClean="0"/>
          </a:p>
          <a:p>
            <a:pPr algn="ctr"/>
            <a:endParaRPr lang="fr-FR" sz="800" dirty="0" smtClean="0"/>
          </a:p>
        </p:txBody>
      </p:sp>
      <p:grpSp>
        <p:nvGrpSpPr>
          <p:cNvPr id="29" name="Groupe 28"/>
          <p:cNvGrpSpPr/>
          <p:nvPr/>
        </p:nvGrpSpPr>
        <p:grpSpPr>
          <a:xfrm>
            <a:off x="0" y="404664"/>
            <a:ext cx="9144000" cy="576064"/>
            <a:chOff x="0" y="404664"/>
            <a:chExt cx="9144000" cy="576064"/>
          </a:xfrm>
        </p:grpSpPr>
        <p:sp>
          <p:nvSpPr>
            <p:cNvPr id="18" name="Titre 1"/>
            <p:cNvSpPr txBox="1">
              <a:spLocks/>
            </p:cNvSpPr>
            <p:nvPr/>
          </p:nvSpPr>
          <p:spPr>
            <a:xfrm>
              <a:off x="0" y="404664"/>
              <a:ext cx="9144000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Dynamics of QQ </a:t>
              </a:r>
              <a:r>
                <a:rPr kumimoji="0" lang="fr-FR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with</a:t>
              </a:r>
              <a:r>
                <a:rPr kumimoji="0" lang="fr-F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SL </a:t>
              </a:r>
              <a:r>
                <a:rPr kumimoji="0" lang="fr-FR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equation</a:t>
              </a:r>
              <a:endPara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4120902" y="476672"/>
              <a:ext cx="28803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1835696" y="1340768"/>
            <a:ext cx="5328592" cy="3271756"/>
            <a:chOff x="1835696" y="1381380"/>
            <a:chExt cx="5328592" cy="3271756"/>
          </a:xfrm>
        </p:grpSpPr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381380"/>
              <a:ext cx="5328592" cy="3271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ZoneTexte 23"/>
            <p:cNvSpPr txBox="1"/>
            <p:nvPr/>
          </p:nvSpPr>
          <p:spPr>
            <a:xfrm>
              <a:off x="2812276" y="3415285"/>
              <a:ext cx="696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3333CC"/>
                  </a:solidFill>
                </a:rPr>
                <a:t>J/</a:t>
              </a:r>
              <a:r>
                <a:rPr lang="en-US" sz="2400" b="1" dirty="0" smtClean="0">
                  <a:solidFill>
                    <a:srgbClr val="3333CC"/>
                  </a:solidFill>
                  <a:latin typeface="Symbol" panose="05050102010706020507" pitchFamily="18" charset="2"/>
                </a:rPr>
                <a:t>y</a:t>
              </a:r>
              <a:endParaRPr lang="en-US" sz="2400" b="1" dirty="0">
                <a:solidFill>
                  <a:srgbClr val="3333CC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295236" y="2533508"/>
              <a:ext cx="556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996633"/>
                  </a:solidFill>
                  <a:latin typeface="Symbol" panose="05050102010706020507" pitchFamily="18" charset="2"/>
                </a:rPr>
                <a:t>Y</a:t>
              </a:r>
              <a:r>
                <a:rPr lang="en-US" sz="2400" b="1" dirty="0" smtClean="0">
                  <a:solidFill>
                    <a:srgbClr val="996633"/>
                  </a:solidFill>
                  <a:latin typeface="+mn-lt"/>
                </a:rPr>
                <a:t>’</a:t>
              </a:r>
              <a:endParaRPr lang="en-US" sz="2400" b="1" dirty="0">
                <a:solidFill>
                  <a:srgbClr val="996633"/>
                </a:solidFill>
                <a:latin typeface="+mn-lt"/>
              </a:endParaRPr>
            </a:p>
          </p:txBody>
        </p:sp>
      </p:grpSp>
      <p:cxnSp>
        <p:nvCxnSpPr>
          <p:cNvPr id="26" name="Connecteur droit 25"/>
          <p:cNvCxnSpPr/>
          <p:nvPr/>
        </p:nvCxnSpPr>
        <p:spPr>
          <a:xfrm>
            <a:off x="3113848" y="5292323"/>
            <a:ext cx="9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SL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1st tests on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endParaRPr lang="fr-FR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27</a:t>
            </a:fld>
            <a:endParaRPr lang="fr-FR" dirty="0"/>
          </a:p>
        </p:txBody>
      </p:sp>
      <p:grpSp>
        <p:nvGrpSpPr>
          <p:cNvPr id="27" name="Groupe 26"/>
          <p:cNvGrpSpPr/>
          <p:nvPr/>
        </p:nvGrpSpPr>
        <p:grpSpPr>
          <a:xfrm>
            <a:off x="0" y="404664"/>
            <a:ext cx="9144000" cy="576064"/>
            <a:chOff x="0" y="404664"/>
            <a:chExt cx="9144000" cy="576064"/>
          </a:xfrm>
        </p:grpSpPr>
        <p:sp>
          <p:nvSpPr>
            <p:cNvPr id="18" name="Titre 1"/>
            <p:cNvSpPr txBox="1">
              <a:spLocks/>
            </p:cNvSpPr>
            <p:nvPr/>
          </p:nvSpPr>
          <p:spPr>
            <a:xfrm>
              <a:off x="0" y="404664"/>
              <a:ext cx="9144000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Dynamics of QQ </a:t>
              </a:r>
              <a:r>
                <a:rPr kumimoji="0" lang="fr-FR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with</a:t>
              </a:r>
              <a:r>
                <a:rPr kumimoji="0" lang="fr-F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SL </a:t>
              </a:r>
              <a:r>
                <a:rPr kumimoji="0" lang="fr-FR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equation</a:t>
              </a:r>
              <a:endPara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4120902" y="476672"/>
              <a:ext cx="28803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09372"/>
            <a:ext cx="5328592" cy="327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2812276" y="3327375"/>
            <a:ext cx="696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CC"/>
                </a:solidFill>
              </a:rPr>
              <a:t>J/</a:t>
            </a:r>
            <a:r>
              <a:rPr lang="en-US" sz="2400" b="1" dirty="0" smtClean="0">
                <a:solidFill>
                  <a:srgbClr val="3333CC"/>
                </a:solidFill>
                <a:latin typeface="Symbol" panose="05050102010706020507" pitchFamily="18" charset="2"/>
              </a:rPr>
              <a:t>y</a:t>
            </a:r>
            <a:endParaRPr lang="en-US" sz="2400" b="1" dirty="0">
              <a:solidFill>
                <a:srgbClr val="3333CC"/>
              </a:solidFill>
              <a:latin typeface="Symbol" panose="05050102010706020507" pitchFamily="18" charset="2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295236" y="2445598"/>
            <a:ext cx="556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6633"/>
                </a:solidFill>
                <a:latin typeface="Symbol" panose="05050102010706020507" pitchFamily="18" charset="2"/>
              </a:rPr>
              <a:t>Y</a:t>
            </a:r>
            <a:r>
              <a:rPr lang="en-US" sz="2400" b="1" dirty="0" smtClean="0">
                <a:solidFill>
                  <a:srgbClr val="996633"/>
                </a:solidFill>
                <a:latin typeface="+mn-lt"/>
              </a:rPr>
              <a:t>’</a:t>
            </a:r>
            <a:endParaRPr lang="en-US" sz="2400" b="1" dirty="0">
              <a:solidFill>
                <a:srgbClr val="996633"/>
              </a:solidFill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55576" y="4725144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All </a:t>
            </a:r>
            <a:r>
              <a:rPr lang="fr-FR" sz="2800" dirty="0" err="1" smtClean="0">
                <a:solidFill>
                  <a:srgbClr val="FF0000"/>
                </a:solidFill>
              </a:rPr>
              <a:t>these</a:t>
            </a:r>
            <a:r>
              <a:rPr lang="fr-FR" sz="2800" dirty="0" smtClean="0">
                <a:solidFill>
                  <a:srgbClr val="FF0000"/>
                </a:solidFill>
              </a:rPr>
              <a:t> plots: </a:t>
            </a:r>
            <a:r>
              <a:rPr lang="en-US" sz="2800" dirty="0" smtClean="0">
                <a:solidFill>
                  <a:srgbClr val="FF0000"/>
                </a:solidFill>
              </a:rPr>
              <a:t>kill the unjustified assumptions of very fast quantum </a:t>
            </a:r>
            <a:r>
              <a:rPr lang="en-US" sz="2800" dirty="0" err="1" smtClean="0">
                <a:solidFill>
                  <a:srgbClr val="FF0000"/>
                </a:solidFill>
              </a:rPr>
              <a:t>decoherence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and adiabatic evolution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SL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1st tests on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endParaRPr lang="fr-FR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611560" y="665400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endParaRPr lang="en-US" sz="800" dirty="0" smtClean="0"/>
          </a:p>
          <a:p>
            <a:pPr marL="355600" indent="-355600"/>
            <a:endParaRPr lang="en-US" sz="1200" dirty="0" smtClean="0"/>
          </a:p>
          <a:p>
            <a:pPr marL="723900" indent="-355600"/>
            <a:endParaRPr lang="en-US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55600" indent="-355600">
              <a:buFont typeface="Wingdings" pitchFamily="2" charset="2"/>
              <a:buChar char="§"/>
            </a:pPr>
            <a:endParaRPr lang="en-US" sz="2400" dirty="0" smtClean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2EFC-2AB3-4C65-9CB0-3E589C9529A9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 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 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katz@subatech.in2p3.fr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http://rolandkatz.com/</a:t>
            </a: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572000" y="515719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</a:rPr>
              <a:t>Conclusion</a:t>
            </a:r>
            <a:endParaRPr lang="fr-FR" sz="4000" b="1" dirty="0">
              <a:solidFill>
                <a:srgbClr val="00206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9512" y="1136933"/>
            <a:ext cx="9448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Framework satisfying all the fundamental properties of quantum evolution in contact with a heat bath,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Easy to implement numerically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First tests passed with success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Rich suppression pattern found in a stationary environment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Assumptions of early </a:t>
            </a:r>
            <a:r>
              <a:rPr lang="en-US" sz="2400" dirty="0" err="1" smtClean="0">
                <a:solidFill>
                  <a:srgbClr val="FF0000"/>
                </a:solidFill>
              </a:rPr>
              <a:t>decoherence</a:t>
            </a:r>
            <a:r>
              <a:rPr lang="en-US" sz="2400" dirty="0" smtClean="0">
                <a:solidFill>
                  <a:srgbClr val="FF0000"/>
                </a:solidFill>
              </a:rPr>
              <a:t> and adiabatic </a:t>
            </a:r>
          </a:p>
          <a:p>
            <a:pPr marL="285750" indent="-285750"/>
            <a:r>
              <a:rPr lang="en-US" sz="2400" dirty="0" smtClean="0">
                <a:solidFill>
                  <a:srgbClr val="FF0000"/>
                </a:solidFill>
              </a:rPr>
              <a:t>                                                                                 evolution ruled out.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Future: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Identify the limiting cases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3D ?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Implementation with evolution scenario of the QGP 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2EFC-2AB3-4C65-9CB0-3E589C9529A9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2051720" y="1711349"/>
            <a:ext cx="7488832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Background and motivations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Mean field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Quantum </a:t>
            </a:r>
            <a:r>
              <a:rPr lang="en-US" b="1" dirty="0" err="1" smtClean="0">
                <a:solidFill>
                  <a:schemeClr val="accent2"/>
                </a:solidFill>
              </a:rPr>
              <a:t>thermalisation</a:t>
            </a:r>
            <a:r>
              <a:rPr lang="en-US" b="1" dirty="0" smtClean="0">
                <a:solidFill>
                  <a:schemeClr val="accent2"/>
                </a:solidFill>
              </a:rPr>
              <a:t> ?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The Schrödinger-</a:t>
            </a:r>
            <a:r>
              <a:rPr lang="en-US" b="1" dirty="0" err="1" smtClean="0">
                <a:solidFill>
                  <a:schemeClr val="accent2"/>
                </a:solidFill>
              </a:rPr>
              <a:t>Langevin</a:t>
            </a:r>
            <a:r>
              <a:rPr lang="en-US" b="1" dirty="0" smtClean="0">
                <a:solidFill>
                  <a:schemeClr val="accent2"/>
                </a:solidFill>
              </a:rPr>
              <a:t> equation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First tests with </a:t>
            </a:r>
            <a:r>
              <a:rPr lang="en-US" b="1" dirty="0" err="1" smtClean="0">
                <a:solidFill>
                  <a:schemeClr val="accent2"/>
                </a:solidFill>
              </a:rPr>
              <a:t>quarkonia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Conclusion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err="1" smtClean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endParaRPr lang="fr-F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1979712" y="1844824"/>
            <a:ext cx="360040" cy="3600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Ellipse 20"/>
          <p:cNvSpPr/>
          <p:nvPr/>
        </p:nvSpPr>
        <p:spPr>
          <a:xfrm>
            <a:off x="1979712" y="2420888"/>
            <a:ext cx="360040" cy="3600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Ellipse 22"/>
          <p:cNvSpPr/>
          <p:nvPr/>
        </p:nvSpPr>
        <p:spPr>
          <a:xfrm>
            <a:off x="1979712" y="2996952"/>
            <a:ext cx="360040" cy="360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Ellipse 23"/>
          <p:cNvSpPr/>
          <p:nvPr/>
        </p:nvSpPr>
        <p:spPr>
          <a:xfrm>
            <a:off x="1979712" y="3573016"/>
            <a:ext cx="360040" cy="360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Ellipse 24"/>
          <p:cNvSpPr/>
          <p:nvPr/>
        </p:nvSpPr>
        <p:spPr>
          <a:xfrm>
            <a:off x="1979712" y="4149080"/>
            <a:ext cx="360040" cy="360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Ellipse 25"/>
          <p:cNvSpPr/>
          <p:nvPr/>
        </p:nvSpPr>
        <p:spPr>
          <a:xfrm>
            <a:off x="1979712" y="4725144"/>
            <a:ext cx="360040" cy="36004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Forme 29"/>
          <p:cNvSpPr/>
          <p:nvPr/>
        </p:nvSpPr>
        <p:spPr>
          <a:xfrm rot="2700257" flipV="1">
            <a:off x="95392" y="1715675"/>
            <a:ext cx="2832637" cy="3786689"/>
          </a:xfrm>
          <a:prstGeom prst="swooshArrow">
            <a:avLst>
              <a:gd name="adj1" fmla="val 11555"/>
              <a:gd name="adj2" fmla="val 25000"/>
            </a:avLst>
          </a:prstGeom>
          <a:solidFill>
            <a:srgbClr val="DFA6A5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/>
          <p:cNvSpPr txBox="1"/>
          <p:nvPr/>
        </p:nvSpPr>
        <p:spPr>
          <a:xfrm>
            <a:off x="323528" y="1070441"/>
            <a:ext cx="820891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fr-FR" sz="2800" dirty="0" smtClean="0"/>
              <a:t>  </a:t>
            </a:r>
            <a:r>
              <a:rPr lang="fr-FR" sz="2800" dirty="0" err="1" smtClean="0">
                <a:solidFill>
                  <a:srgbClr val="0070C0"/>
                </a:solidFill>
              </a:rPr>
              <a:t>Sequential</a:t>
            </a:r>
            <a:r>
              <a:rPr lang="fr-FR" sz="2800" dirty="0" smtClean="0">
                <a:solidFill>
                  <a:srgbClr val="0070C0"/>
                </a:solidFill>
              </a:rPr>
              <a:t> suppression in the QGP « initial state » </a:t>
            </a:r>
            <a:r>
              <a:rPr lang="fr-FR" sz="2400" dirty="0" smtClean="0">
                <a:solidFill>
                  <a:srgbClr val="0070C0"/>
                </a:solidFill>
              </a:rPr>
              <a:t>(formation times ?)</a:t>
            </a:r>
            <a:r>
              <a:rPr lang="fr-FR" sz="2800" dirty="0" smtClean="0">
                <a:solidFill>
                  <a:srgbClr val="0070C0"/>
                </a:solidFill>
              </a:rPr>
              <a:t>  </a:t>
            </a:r>
          </a:p>
          <a:p>
            <a:pPr algn="ctr"/>
            <a:endParaRPr lang="fr-FR" sz="500" dirty="0" smtClean="0"/>
          </a:p>
          <a:p>
            <a:pPr algn="ctr">
              <a:buFont typeface="Wingdings" pitchFamily="2" charset="2"/>
              <a:buChar char="ü"/>
            </a:pP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00B050"/>
                </a:solidFill>
              </a:rPr>
              <a:t>Then</a:t>
            </a:r>
            <a:r>
              <a:rPr lang="fr-FR" sz="2800" dirty="0" smtClean="0">
                <a:solidFill>
                  <a:srgbClr val="00B050"/>
                </a:solidFill>
              </a:rPr>
              <a:t> </a:t>
            </a:r>
            <a:r>
              <a:rPr lang="fr-FR" sz="2800" dirty="0" err="1" smtClean="0">
                <a:solidFill>
                  <a:srgbClr val="00B050"/>
                </a:solidFill>
              </a:rPr>
              <a:t>adiabatic</a:t>
            </a:r>
            <a:r>
              <a:rPr lang="fr-FR" sz="2800" dirty="0" smtClean="0">
                <a:solidFill>
                  <a:srgbClr val="00B050"/>
                </a:solidFill>
              </a:rPr>
              <a:t> </a:t>
            </a:r>
            <a:r>
              <a:rPr lang="fr-FR" sz="2800" dirty="0" err="1" smtClean="0">
                <a:solidFill>
                  <a:srgbClr val="00B050"/>
                </a:solidFill>
              </a:rPr>
              <a:t>evolution</a:t>
            </a:r>
            <a:r>
              <a:rPr lang="fr-FR" sz="2800" dirty="0" smtClean="0">
                <a:solidFill>
                  <a:srgbClr val="00B050"/>
                </a:solidFill>
              </a:rPr>
              <a:t> if </a:t>
            </a:r>
            <a:r>
              <a:rPr lang="fr-FR" sz="2800" dirty="0" err="1" smtClean="0">
                <a:solidFill>
                  <a:srgbClr val="00B050"/>
                </a:solidFill>
              </a:rPr>
              <a:t>formed</a:t>
            </a:r>
            <a:r>
              <a:rPr lang="fr-FR" sz="2800" dirty="0" smtClean="0">
                <a:solidFill>
                  <a:srgbClr val="00B050"/>
                </a:solidFill>
              </a:rPr>
              <a:t>; or </a:t>
            </a:r>
            <a:r>
              <a:rPr lang="en-US" sz="2800" dirty="0" smtClean="0">
                <a:solidFill>
                  <a:srgbClr val="00B050"/>
                </a:solidFill>
              </a:rPr>
              <a:t>very short time </a:t>
            </a:r>
            <a:r>
              <a:rPr lang="fr-FR" sz="2800" dirty="0" smtClean="0">
                <a:solidFill>
                  <a:srgbClr val="00B050"/>
                </a:solidFill>
              </a:rPr>
              <a:t>QQ </a:t>
            </a:r>
            <a:r>
              <a:rPr lang="en-US" sz="2800" dirty="0" err="1" smtClean="0">
                <a:solidFill>
                  <a:srgbClr val="00B050"/>
                </a:solidFill>
              </a:rPr>
              <a:t>decorrelation</a:t>
            </a:r>
            <a:r>
              <a:rPr lang="en-US" sz="2800" dirty="0" smtClean="0">
                <a:solidFill>
                  <a:srgbClr val="00B050"/>
                </a:solidFill>
              </a:rPr>
              <a:t> if suppressed</a:t>
            </a:r>
          </a:p>
          <a:p>
            <a:pPr algn="ctr"/>
            <a:endParaRPr lang="fr-FR" sz="2400" dirty="0" smtClean="0">
              <a:solidFill>
                <a:srgbClr val="00B050"/>
              </a:solidFill>
            </a:endParaRP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sz="1200" dirty="0" smtClean="0"/>
          </a:p>
          <a:p>
            <a:pPr algn="ctr"/>
            <a:endParaRPr lang="fr-FR" sz="800" dirty="0" smtClean="0"/>
          </a:p>
          <a:p>
            <a:pPr algn="ctr">
              <a:buFont typeface="Wingdings" pitchFamily="2" charset="2"/>
              <a:buChar char="ü"/>
            </a:pP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7030A0"/>
                </a:solidFill>
              </a:rPr>
              <a:t>What</a:t>
            </a:r>
            <a:r>
              <a:rPr lang="fr-FR" sz="2800" dirty="0" smtClean="0">
                <a:solidFill>
                  <a:srgbClr val="7030A0"/>
                </a:solidFill>
              </a:rPr>
              <a:t> a </a:t>
            </a:r>
            <a:r>
              <a:rPr lang="fr-FR" sz="2800" dirty="0" err="1" smtClean="0">
                <a:solidFill>
                  <a:srgbClr val="7030A0"/>
                </a:solidFill>
              </a:rPr>
              <a:t>stationnary</a:t>
            </a:r>
            <a:r>
              <a:rPr lang="fr-FR" sz="2800" dirty="0" smtClean="0">
                <a:solidFill>
                  <a:srgbClr val="7030A0"/>
                </a:solidFill>
              </a:rPr>
              <a:t> medium has to do </a:t>
            </a:r>
            <a:r>
              <a:rPr lang="fr-FR" sz="2800" dirty="0" err="1" smtClean="0">
                <a:solidFill>
                  <a:srgbClr val="7030A0"/>
                </a:solidFill>
              </a:rPr>
              <a:t>with</a:t>
            </a:r>
            <a:r>
              <a:rPr lang="fr-FR" sz="2800" dirty="0" smtClean="0">
                <a:solidFill>
                  <a:srgbClr val="7030A0"/>
                </a:solidFill>
              </a:rPr>
              <a:t> reality ?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Sequential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suppression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assumptions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30</a:t>
            </a:fld>
            <a:endParaRPr lang="fr-FR" dirty="0"/>
          </a:p>
        </p:txBody>
      </p:sp>
      <p:pic>
        <p:nvPicPr>
          <p:cNvPr id="2051" name="Picture 3" descr="C:\Users\rorolastronome\Desktop\PhD\Workshops\Presentations at Subatech\Heures Thésards 2014\S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7" y="4855512"/>
            <a:ext cx="2016224" cy="1512168"/>
          </a:xfrm>
          <a:prstGeom prst="rect">
            <a:avLst/>
          </a:prstGeom>
          <a:noFill/>
        </p:spPr>
      </p:pic>
      <p:sp>
        <p:nvSpPr>
          <p:cNvPr id="51" name="ZoneTexte 50"/>
          <p:cNvSpPr txBox="1"/>
          <p:nvPr/>
        </p:nvSpPr>
        <p:spPr>
          <a:xfrm>
            <a:off x="971600" y="539150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Picture: </a:t>
            </a:r>
            <a:endParaRPr lang="fr-FR" sz="2000" dirty="0"/>
          </a:p>
        </p:txBody>
      </p:sp>
      <p:sp>
        <p:nvSpPr>
          <p:cNvPr id="52" name="ZoneTexte 51"/>
          <p:cNvSpPr txBox="1"/>
          <p:nvPr/>
        </p:nvSpPr>
        <p:spPr>
          <a:xfrm>
            <a:off x="4644008" y="539150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Reality: </a:t>
            </a:r>
            <a:endParaRPr lang="fr-FR" sz="2000" dirty="0"/>
          </a:p>
        </p:txBody>
      </p:sp>
      <p:pic>
        <p:nvPicPr>
          <p:cNvPr id="2052" name="Picture 4" descr="C:\Users\rorolastronome\Desktop\PhD\Workshops\Presentations at Subatech\Heures Thésards 2014\Eta_Carinae_Exploding_Star.jpg"/>
          <p:cNvPicPr>
            <a:picLocks noChangeAspect="1" noChangeArrowheads="1"/>
          </p:cNvPicPr>
          <p:nvPr/>
        </p:nvPicPr>
        <p:blipFill>
          <a:blip r:embed="rId4" cstate="print"/>
          <a:srcRect l="13438" t="12598" r="13858" b="13858"/>
          <a:stretch>
            <a:fillRect/>
          </a:stretch>
        </p:blipFill>
        <p:spPr bwMode="auto">
          <a:xfrm>
            <a:off x="5696832" y="4824448"/>
            <a:ext cx="2349083" cy="1584176"/>
          </a:xfrm>
          <a:prstGeom prst="rect">
            <a:avLst/>
          </a:prstGeom>
          <a:noFill/>
        </p:spPr>
      </p:pic>
      <p:cxnSp>
        <p:nvCxnSpPr>
          <p:cNvPr id="123" name="Connecteur droit 122"/>
          <p:cNvCxnSpPr/>
          <p:nvPr/>
        </p:nvCxnSpPr>
        <p:spPr>
          <a:xfrm>
            <a:off x="2807441" y="2528521"/>
            <a:ext cx="144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7" descr="C:\Users\Hamza\Desktop\Gluo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933056"/>
            <a:ext cx="77487" cy="89634"/>
          </a:xfrm>
          <a:prstGeom prst="rect">
            <a:avLst/>
          </a:prstGeom>
          <a:noFill/>
        </p:spPr>
      </p:pic>
      <p:pic>
        <p:nvPicPr>
          <p:cNvPr id="97" name="Picture 7" descr="C:\Users\Hamza\Desktop\Gluo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996952"/>
            <a:ext cx="77487" cy="89634"/>
          </a:xfrm>
          <a:prstGeom prst="rect">
            <a:avLst/>
          </a:prstGeom>
          <a:noFill/>
        </p:spPr>
      </p:pic>
      <p:grpSp>
        <p:nvGrpSpPr>
          <p:cNvPr id="93" name="Groupe 92"/>
          <p:cNvGrpSpPr/>
          <p:nvPr/>
        </p:nvGrpSpPr>
        <p:grpSpPr>
          <a:xfrm>
            <a:off x="2123728" y="2996952"/>
            <a:ext cx="5760640" cy="1224136"/>
            <a:chOff x="2123728" y="2924944"/>
            <a:chExt cx="5760640" cy="1224136"/>
          </a:xfrm>
        </p:grpSpPr>
        <p:grpSp>
          <p:nvGrpSpPr>
            <p:cNvPr id="384" name="Groupe 383"/>
            <p:cNvGrpSpPr/>
            <p:nvPr/>
          </p:nvGrpSpPr>
          <p:grpSpPr>
            <a:xfrm>
              <a:off x="2123728" y="2924944"/>
              <a:ext cx="5760640" cy="1224136"/>
              <a:chOff x="2123728" y="2866584"/>
              <a:chExt cx="5760640" cy="1224136"/>
            </a:xfrm>
          </p:grpSpPr>
          <p:cxnSp>
            <p:nvCxnSpPr>
              <p:cNvPr id="382" name="Connecteur droit avec flèche 381"/>
              <p:cNvCxnSpPr/>
              <p:nvPr/>
            </p:nvCxnSpPr>
            <p:spPr>
              <a:xfrm>
                <a:off x="3131840" y="3212976"/>
                <a:ext cx="941869" cy="282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0" name="Groupe 379"/>
              <p:cNvGrpSpPr/>
              <p:nvPr/>
            </p:nvGrpSpPr>
            <p:grpSpPr>
              <a:xfrm>
                <a:off x="2123728" y="2866584"/>
                <a:ext cx="5760640" cy="1224136"/>
                <a:chOff x="2339752" y="1539376"/>
                <a:chExt cx="5760640" cy="1224136"/>
              </a:xfrm>
            </p:grpSpPr>
            <p:cxnSp>
              <p:nvCxnSpPr>
                <p:cNvPr id="377" name="Connecteur droit avec flèche 376"/>
                <p:cNvCxnSpPr/>
                <p:nvPr/>
              </p:nvCxnSpPr>
              <p:spPr>
                <a:xfrm>
                  <a:off x="5283696" y="2204864"/>
                  <a:ext cx="656456" cy="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7" name="Groupe 296"/>
                <p:cNvGrpSpPr/>
                <p:nvPr/>
              </p:nvGrpSpPr>
              <p:grpSpPr>
                <a:xfrm>
                  <a:off x="2339752" y="1539376"/>
                  <a:ext cx="5760640" cy="1224136"/>
                  <a:chOff x="2915816" y="1539376"/>
                  <a:chExt cx="5760640" cy="1224136"/>
                </a:xfrm>
              </p:grpSpPr>
              <p:grpSp>
                <p:nvGrpSpPr>
                  <p:cNvPr id="298" name="Groupe 131"/>
                  <p:cNvGrpSpPr/>
                  <p:nvPr/>
                </p:nvGrpSpPr>
                <p:grpSpPr>
                  <a:xfrm>
                    <a:off x="2915816" y="1539376"/>
                    <a:ext cx="2987829" cy="1224136"/>
                    <a:chOff x="1979712" y="1539376"/>
                    <a:chExt cx="2987829" cy="1224136"/>
                  </a:xfrm>
                </p:grpSpPr>
                <p:grpSp>
                  <p:nvGrpSpPr>
                    <p:cNvPr id="310" name="Groupe 130"/>
                    <p:cNvGrpSpPr/>
                    <p:nvPr/>
                  </p:nvGrpSpPr>
                  <p:grpSpPr>
                    <a:xfrm>
                      <a:off x="1979712" y="1539376"/>
                      <a:ext cx="2987829" cy="1224136"/>
                      <a:chOff x="1979712" y="1539376"/>
                      <a:chExt cx="2987829" cy="1224136"/>
                    </a:xfrm>
                  </p:grpSpPr>
                  <p:grpSp>
                    <p:nvGrpSpPr>
                      <p:cNvPr id="312" name="Groupe 129"/>
                      <p:cNvGrpSpPr/>
                      <p:nvPr/>
                    </p:nvGrpSpPr>
                    <p:grpSpPr>
                      <a:xfrm>
                        <a:off x="1979712" y="1539376"/>
                        <a:ext cx="2987829" cy="1224136"/>
                        <a:chOff x="1979712" y="1539376"/>
                        <a:chExt cx="2987829" cy="1224136"/>
                      </a:xfrm>
                    </p:grpSpPr>
                    <p:grpSp>
                      <p:nvGrpSpPr>
                        <p:cNvPr id="314" name="Groupe 126"/>
                        <p:cNvGrpSpPr/>
                        <p:nvPr/>
                      </p:nvGrpSpPr>
                      <p:grpSpPr>
                        <a:xfrm>
                          <a:off x="1979712" y="1673977"/>
                          <a:ext cx="746990" cy="981964"/>
                          <a:chOff x="1907704" y="1528514"/>
                          <a:chExt cx="746990" cy="981964"/>
                        </a:xfrm>
                      </p:grpSpPr>
                      <p:sp>
                        <p:nvSpPr>
                          <p:cNvPr id="359" name="Étoile à 5 branches 358"/>
                          <p:cNvSpPr/>
                          <p:nvPr/>
                        </p:nvSpPr>
                        <p:spPr>
                          <a:xfrm>
                            <a:off x="1907704" y="1862240"/>
                            <a:ext cx="432048" cy="360040"/>
                          </a:xfrm>
                          <a:prstGeom prst="star5">
                            <a:avLst/>
                          </a:prstGeom>
                          <a:solidFill>
                            <a:srgbClr val="FFFF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361" name="ZoneTexte 360"/>
                          <p:cNvSpPr txBox="1"/>
                          <p:nvPr/>
                        </p:nvSpPr>
                        <p:spPr>
                          <a:xfrm>
                            <a:off x="2258432" y="1528514"/>
                            <a:ext cx="396262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2400" b="1" dirty="0" smtClean="0">
                                <a:solidFill>
                                  <a:srgbClr val="0070C0"/>
                                </a:solidFill>
                              </a:rPr>
                              <a:t>Q</a:t>
                            </a:r>
                            <a:endParaRPr lang="fr-FR" sz="2400" b="1" dirty="0">
                              <a:solidFill>
                                <a:srgbClr val="0070C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62" name="ZoneTexte 361"/>
                          <p:cNvSpPr txBox="1"/>
                          <p:nvPr/>
                        </p:nvSpPr>
                        <p:spPr>
                          <a:xfrm>
                            <a:off x="2255486" y="2048813"/>
                            <a:ext cx="396262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2400" b="1" dirty="0" smtClean="0">
                                <a:solidFill>
                                  <a:srgbClr val="0070C0"/>
                                </a:solidFill>
                              </a:rPr>
                              <a:t>Q</a:t>
                            </a:r>
                            <a:endParaRPr lang="fr-FR" sz="2400" b="1" dirty="0">
                              <a:solidFill>
                                <a:srgbClr val="0070C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15" name="Groupe 73"/>
                        <p:cNvGrpSpPr/>
                        <p:nvPr/>
                      </p:nvGrpSpPr>
                      <p:grpSpPr>
                        <a:xfrm>
                          <a:off x="2699792" y="1539376"/>
                          <a:ext cx="2267749" cy="1224136"/>
                          <a:chOff x="-447695" y="3140968"/>
                          <a:chExt cx="6748489" cy="3108553"/>
                        </a:xfrm>
                      </p:grpSpPr>
                      <p:grpSp>
                        <p:nvGrpSpPr>
                          <p:cNvPr id="316" name="Groupe 25"/>
                          <p:cNvGrpSpPr/>
                          <p:nvPr/>
                        </p:nvGrpSpPr>
                        <p:grpSpPr>
                          <a:xfrm>
                            <a:off x="-447695" y="3140968"/>
                            <a:ext cx="6748489" cy="3108553"/>
                            <a:chOff x="-399453" y="947377"/>
                            <a:chExt cx="7251078" cy="3212613"/>
                          </a:xfrm>
                        </p:grpSpPr>
                        <p:grpSp>
                          <p:nvGrpSpPr>
                            <p:cNvPr id="318" name="Groupe 235"/>
                            <p:cNvGrpSpPr/>
                            <p:nvPr/>
                          </p:nvGrpSpPr>
                          <p:grpSpPr>
                            <a:xfrm>
                              <a:off x="-399453" y="947377"/>
                              <a:ext cx="7251078" cy="3212613"/>
                              <a:chOff x="-755703" y="1279415"/>
                              <a:chExt cx="7251078" cy="3212613"/>
                            </a:xfrm>
                          </p:grpSpPr>
                          <p:grpSp>
                            <p:nvGrpSpPr>
                              <p:cNvPr id="321" name="Groupe 112"/>
                              <p:cNvGrpSpPr/>
                              <p:nvPr/>
                            </p:nvGrpSpPr>
                            <p:grpSpPr>
                              <a:xfrm>
                                <a:off x="-755703" y="1279415"/>
                                <a:ext cx="7251078" cy="3212613"/>
                                <a:chOff x="-755703" y="1279415"/>
                                <a:chExt cx="7251078" cy="3212613"/>
                              </a:xfrm>
                            </p:grpSpPr>
                            <p:sp>
                              <p:nvSpPr>
                                <p:cNvPr id="355" name="Oval 2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-755703" y="1279415"/>
                                  <a:ext cx="7251078" cy="3212613"/>
                                </a:xfrm>
                                <a:prstGeom prst="ellipse">
                                  <a:avLst/>
                                </a:prstGeom>
                                <a:gradFill rotWithShape="0">
                                  <a:gsLst>
                                    <a:gs pos="0">
                                      <a:srgbClr val="FF0000"/>
                                    </a:gs>
                                    <a:gs pos="100000">
                                      <a:srgbClr val="FFCC00"/>
                                    </a:gs>
                                  </a:gsLst>
                                  <a:path path="shape">
                                    <a:fillToRect l="50000" t="50000" r="50000" b="50000"/>
                                  </a:path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pPr algn="ctr" defTabSz="4173105"/>
                                  <a:endParaRPr lang="en-GB" sz="2800">
                                    <a:solidFill>
                                      <a:srgbClr val="FFFFFF"/>
                                    </a:solidFill>
                                    <a:latin typeface="Lucida Sans Unicode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57" name="Oval 2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-295215" y="2126737"/>
                                  <a:ext cx="288000" cy="288001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01F52A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pPr algn="ctr" defTabSz="4173105"/>
                                  <a:endParaRPr lang="en-GB" sz="2800">
                                    <a:solidFill>
                                      <a:srgbClr val="FFFFFF"/>
                                    </a:solidFill>
                                    <a:latin typeface="Lucida Sans Unicode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58" name="Oval 2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856005" y="3827532"/>
                                  <a:ext cx="288000" cy="288001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461BFD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pPr algn="ctr" defTabSz="4173105"/>
                                  <a:endParaRPr lang="en-GB" sz="2800">
                                    <a:solidFill>
                                      <a:srgbClr val="FFFFFF"/>
                                    </a:solidFill>
                                    <a:latin typeface="Lucida Sans Unicode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56" name="Rectangle 355"/>
                                <p:cNvSpPr/>
                                <p:nvPr/>
                              </p:nvSpPr>
                              <p:spPr bwMode="auto">
                                <a:xfrm>
                                  <a:off x="2313409" y="2502702"/>
                                  <a:ext cx="3812494" cy="951347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anchor="ctr"/>
                                <a:lstStyle/>
                                <a:p>
                                  <a:pPr algn="ctr" defTabSz="4173814">
                                    <a:defRPr/>
                                  </a:pPr>
                                  <a:r>
                                    <a:rPr lang="en-GB" sz="2400" b="1" dirty="0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Book Antiqua" pitchFamily="18" charset="0"/>
                                    </a:rPr>
                                    <a:t>Early QGP</a:t>
                                  </a:r>
                                  <a:endParaRPr lang="en-GB" sz="2400" b="1" dirty="0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Book Antiqua" pitchFamily="18" charset="0"/>
                                  </a:endParaRPr>
                                </a:p>
                              </p:txBody>
                            </p:sp>
                          </p:grpSp>
                          <p:pic>
                            <p:nvPicPr>
                              <p:cNvPr id="322" name="Picture 3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639659" y="2423662"/>
                                <a:ext cx="236317" cy="22436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23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92728" y="1909518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24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028092" y="1700808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25" name="Picture 3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683485" y="3490140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26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555776" y="3133654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27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158445" y="2882646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28" name="Picture 3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86249" y="1559805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29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563889" y="1703076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30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7283" y="2156967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31" name="Picture 3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748172" y="3789040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32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697957" y="4016509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33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295215" y="2882646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34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427984" y="1825613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35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851380" y="1808441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36" name="Picture 3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443366" y="3582408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37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692928" y="3845391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38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860421" y="3676236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39" name="Picture 3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64971" y="2126737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40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28201" y="1937760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41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180492" y="1853208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42" name="Picture 3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79829" y="2833725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43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652120" y="2477239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44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 rot="18970257">
                                <a:off x="5248561" y="2130127"/>
                                <a:ext cx="379216" cy="36004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45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6136" y="3487617"/>
                                <a:ext cx="247764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346" name="Picture 11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007225" y="3638555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sp>
                            <p:nvSpPr>
                              <p:cNvPr id="347" name="Oval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755675" y="2217832"/>
                                <a:ext cx="288000" cy="28800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461BFD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defTabSz="4173105"/>
                                <a:endParaRPr lang="en-GB" sz="2800">
                                  <a:solidFill>
                                    <a:srgbClr val="FFFFFF"/>
                                  </a:solidFill>
                                  <a:latin typeface="Lucida Sans Unicode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48" name="Oval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411760" y="2492896"/>
                                <a:ext cx="288000" cy="28800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defTabSz="4173105"/>
                                <a:endParaRPr lang="en-GB" sz="2800">
                                  <a:solidFill>
                                    <a:srgbClr val="FFFFFF"/>
                                  </a:solidFill>
                                  <a:latin typeface="Lucida Sans Unicode" pitchFamily="34" charset="0"/>
                                </a:endParaRPr>
                              </a:p>
                            </p:txBody>
                          </p:sp>
                          <p:pic>
                            <p:nvPicPr>
                              <p:cNvPr id="349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467713" y="1370828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sp>
                            <p:nvSpPr>
                              <p:cNvPr id="350" name="Oval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6990340">
                                <a:off x="5116459" y="2009096"/>
                                <a:ext cx="288000" cy="28800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eaVert" wrap="none" anchor="ctr"/>
                              <a:lstStyle/>
                              <a:p>
                                <a:pPr algn="ctr" defTabSz="4173105"/>
                                <a:endParaRPr lang="en-GB" sz="2800">
                                  <a:solidFill>
                                    <a:srgbClr val="FFFFFF"/>
                                  </a:solidFill>
                                  <a:latin typeface="Lucida Sans Unicode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51" name="Oval 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424061" y="2294441"/>
                                <a:ext cx="288000" cy="28800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461BFD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defTabSz="4173105"/>
                                <a:endParaRPr lang="en-GB" sz="2800">
                                  <a:solidFill>
                                    <a:srgbClr val="FFFFFF"/>
                                  </a:solidFill>
                                  <a:latin typeface="Lucida Sans Unicode" pitchFamily="34" charset="0"/>
                                </a:endParaRPr>
                              </a:p>
                            </p:txBody>
                          </p:sp>
                          <p:pic>
                            <p:nvPicPr>
                              <p:cNvPr id="352" name="Picture 7" descr="C:\Users\Hamza\Desktop\Gluons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832055" y="2882646"/>
                                <a:ext cx="247763" cy="2352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sp>
                            <p:nvSpPr>
                              <p:cNvPr id="353" name="Oval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482153" y="3871779"/>
                                <a:ext cx="288000" cy="28800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defTabSz="4173105"/>
                                <a:endParaRPr lang="en-GB" sz="2800">
                                  <a:solidFill>
                                    <a:srgbClr val="FFFFFF"/>
                                  </a:solidFill>
                                  <a:latin typeface="Lucida Sans Unicode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54" name="Oval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707283" y="3970803"/>
                                <a:ext cx="288000" cy="28800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1F52A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defTabSz="4173105"/>
                                <a:endParaRPr lang="en-GB" sz="2800">
                                  <a:solidFill>
                                    <a:srgbClr val="FFFFFF"/>
                                  </a:solidFill>
                                  <a:latin typeface="Lucida Sans Unicode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319" name="ZoneTexte 318"/>
                            <p:cNvSpPr txBox="1"/>
                            <p:nvPr/>
                          </p:nvSpPr>
                          <p:spPr>
                            <a:xfrm>
                              <a:off x="3094556" y="1856700"/>
                              <a:ext cx="216025" cy="96927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endParaRPr lang="en-GB" b="1" dirty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Book Antiqua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20" name="ZoneTexte 319"/>
                            <p:cNvSpPr txBox="1"/>
                            <p:nvPr/>
                          </p:nvSpPr>
                          <p:spPr>
                            <a:xfrm>
                              <a:off x="2724298" y="2115974"/>
                              <a:ext cx="216025" cy="96927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endParaRPr lang="en-GB" b="1" dirty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Book Antiqua" pitchFamily="18" charset="0"/>
                              </a:endParaRPr>
                            </a:p>
                          </p:txBody>
                        </p:sp>
                      </p:grpSp>
                      <p:pic>
                        <p:nvPicPr>
                          <p:cNvPr id="317" name="Picture 3" descr="C:\Users\Hamza\Desktop\Gluons.pn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52299" y="3777988"/>
                            <a:ext cx="230590" cy="22761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grpSp>
                  </p:grpSp>
                  <p:cxnSp>
                    <p:nvCxnSpPr>
                      <p:cNvPr id="313" name="Connecteur droit 312"/>
                      <p:cNvCxnSpPr/>
                      <p:nvPr/>
                    </p:nvCxnSpPr>
                    <p:spPr>
                      <a:xfrm flipV="1">
                        <a:off x="2195736" y="2006256"/>
                        <a:ext cx="828000" cy="144016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11" name="Connecteur droit 310"/>
                    <p:cNvCxnSpPr/>
                    <p:nvPr/>
                  </p:nvCxnSpPr>
                  <p:spPr>
                    <a:xfrm>
                      <a:off x="2471510" y="2295901"/>
                      <a:ext cx="1440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99" name="ZoneTexte 298"/>
                  <p:cNvSpPr txBox="1"/>
                  <p:nvPr/>
                </p:nvSpPr>
                <p:spPr>
                  <a:xfrm>
                    <a:off x="6516216" y="2006256"/>
                    <a:ext cx="21602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2000" dirty="0" smtClean="0"/>
                      <a:t>States : </a:t>
                    </a:r>
                    <a:r>
                      <a:rPr lang="fr-FR" sz="2000" dirty="0" err="1" smtClean="0"/>
                      <a:t>Yes</a:t>
                    </a:r>
                    <a:r>
                      <a:rPr lang="fr-FR" sz="2000" dirty="0" smtClean="0"/>
                      <a:t> or No ? </a:t>
                    </a:r>
                    <a:endParaRPr lang="fr-FR" sz="2000" dirty="0"/>
                  </a:p>
                </p:txBody>
              </p:sp>
              <p:grpSp>
                <p:nvGrpSpPr>
                  <p:cNvPr id="300" name="Groupe 134"/>
                  <p:cNvGrpSpPr/>
                  <p:nvPr/>
                </p:nvGrpSpPr>
                <p:grpSpPr>
                  <a:xfrm>
                    <a:off x="3923912" y="1790246"/>
                    <a:ext cx="648071" cy="648074"/>
                    <a:chOff x="6642048" y="4726629"/>
                    <a:chExt cx="864098" cy="792089"/>
                  </a:xfrm>
                </p:grpSpPr>
                <p:grpSp>
                  <p:nvGrpSpPr>
                    <p:cNvPr id="301" name="Groupe 45"/>
                    <p:cNvGrpSpPr/>
                    <p:nvPr/>
                  </p:nvGrpSpPr>
                  <p:grpSpPr>
                    <a:xfrm>
                      <a:off x="6642048" y="4726629"/>
                      <a:ext cx="864098" cy="792089"/>
                      <a:chOff x="4841848" y="4603780"/>
                      <a:chExt cx="864098" cy="792089"/>
                    </a:xfrm>
                  </p:grpSpPr>
                  <p:sp>
                    <p:nvSpPr>
                      <p:cNvPr id="303" name="Ellipse 302"/>
                      <p:cNvSpPr/>
                      <p:nvPr/>
                    </p:nvSpPr>
                    <p:spPr>
                      <a:xfrm>
                        <a:off x="4841849" y="4603780"/>
                        <a:ext cx="864097" cy="792089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1"/>
                        </a:solidFill>
                        <a:prstDash val="dashDot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grpSp>
                    <p:nvGrpSpPr>
                      <p:cNvPr id="304" name="Groupe 44"/>
                      <p:cNvGrpSpPr/>
                      <p:nvPr/>
                    </p:nvGrpSpPr>
                    <p:grpSpPr>
                      <a:xfrm>
                        <a:off x="4841848" y="4629051"/>
                        <a:ext cx="742650" cy="712166"/>
                        <a:chOff x="2142256" y="4485035"/>
                        <a:chExt cx="742650" cy="712166"/>
                      </a:xfrm>
                    </p:grpSpPr>
                    <p:pic>
                      <p:nvPicPr>
                        <p:cNvPr id="305" name="Picture 3" descr="C:\Users\Hamza\Desktop\Gluons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7049" y="4747975"/>
                          <a:ext cx="219938" cy="217099"/>
                        </a:xfrm>
                        <a:prstGeom prst="rect">
                          <a:avLst/>
                        </a:prstGeom>
                        <a:noFill/>
                      </p:spPr>
                    </p:pic>
                    <p:sp>
                      <p:nvSpPr>
                        <p:cNvPr id="306" name="Oval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16867" y="4543755"/>
                          <a:ext cx="268039" cy="278670"/>
                        </a:xfrm>
                        <a:prstGeom prst="ellipse">
                          <a:avLst/>
                        </a:prstGeom>
                        <a:solidFill>
                          <a:srgbClr val="00B05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4173105"/>
                          <a:endParaRPr lang="en-GB" sz="2800">
                            <a:solidFill>
                              <a:srgbClr val="FFFFFF"/>
                            </a:solidFill>
                            <a:latin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307" name="Oval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5222" y="4851473"/>
                          <a:ext cx="268039" cy="278670"/>
                        </a:xfrm>
                        <a:prstGeom prst="ellipse">
                          <a:avLst/>
                        </a:prstGeom>
                        <a:solidFill>
                          <a:srgbClr val="461BFD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defTabSz="4173105"/>
                          <a:endParaRPr lang="en-GB" sz="2800">
                            <a:solidFill>
                              <a:srgbClr val="FFFFFF"/>
                            </a:solidFill>
                            <a:latin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308" name="ZoneTexte 307"/>
                        <p:cNvSpPr txBox="1"/>
                        <p:nvPr/>
                      </p:nvSpPr>
                      <p:spPr>
                        <a:xfrm>
                          <a:off x="2526298" y="4485035"/>
                          <a:ext cx="266872" cy="41378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GB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Book Antiqua" pitchFamily="18" charset="0"/>
                            </a:rPr>
                            <a:t>Q</a:t>
                          </a:r>
                          <a:endParaRPr lang="en-GB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Book Antiqua" pitchFamily="18" charset="0"/>
                          </a:endParaRPr>
                        </a:p>
                      </p:txBody>
                    </p:sp>
                    <p:sp>
                      <p:nvSpPr>
                        <p:cNvPr id="309" name="ZoneTexte 308"/>
                        <p:cNvSpPr txBox="1"/>
                        <p:nvPr/>
                      </p:nvSpPr>
                      <p:spPr>
                        <a:xfrm>
                          <a:off x="2142256" y="4783414"/>
                          <a:ext cx="296810" cy="41378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GB" sz="1600" b="1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Book Antiqua" pitchFamily="18" charset="0"/>
                            </a:rPr>
                            <a:t>Q</a:t>
                          </a:r>
                          <a:endParaRPr lang="en-GB" sz="16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Book Antiqua" pitchFamily="18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02" name="Connecteur droit 301"/>
                    <p:cNvCxnSpPr/>
                    <p:nvPr/>
                  </p:nvCxnSpPr>
                  <p:spPr>
                    <a:xfrm>
                      <a:off x="7212470" y="4848017"/>
                      <a:ext cx="108000" cy="0"/>
                    </a:xfrm>
                    <a:prstGeom prst="line">
                      <a:avLst/>
                    </a:prstGeom>
                    <a:ln w="190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102" name="ZoneTexte 101"/>
            <p:cNvSpPr txBox="1"/>
            <p:nvPr/>
          </p:nvSpPr>
          <p:spPr>
            <a:xfrm>
              <a:off x="3308293" y="3296155"/>
              <a:ext cx="144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</a:rPr>
                <a:t>?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98" name="Connecteur droit 97"/>
          <p:cNvCxnSpPr/>
          <p:nvPr/>
        </p:nvCxnSpPr>
        <p:spPr>
          <a:xfrm>
            <a:off x="2339752" y="3656141"/>
            <a:ext cx="828000" cy="36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à coins arrondis 94"/>
          <p:cNvSpPr/>
          <p:nvPr/>
        </p:nvSpPr>
        <p:spPr>
          <a:xfrm rot="20249706">
            <a:off x="3736370" y="2261519"/>
            <a:ext cx="1521040" cy="48377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solidFill>
                  <a:schemeClr val="tx1"/>
                </a:solidFill>
              </a:rPr>
              <a:t>Wrong</a:t>
            </a:r>
            <a:r>
              <a:rPr lang="fr-FR" sz="2800" dirty="0" smtClean="0">
                <a:solidFill>
                  <a:schemeClr val="tx1"/>
                </a:solidFill>
              </a:rPr>
              <a:t> !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644438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Common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theoretical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explanation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quarkonia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suppression in QGP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4" name="ZoneTexte 203"/>
          <p:cNvSpPr txBox="1"/>
          <p:nvPr/>
        </p:nvSpPr>
        <p:spPr>
          <a:xfrm>
            <a:off x="0" y="15271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tx2"/>
                </a:solidFill>
              </a:rPr>
              <a:t>Sequential</a:t>
            </a:r>
            <a:r>
              <a:rPr lang="fr-FR" sz="2400" b="1" dirty="0" smtClean="0">
                <a:solidFill>
                  <a:schemeClr val="tx2"/>
                </a:solidFill>
              </a:rPr>
              <a:t> suppression by </a:t>
            </a:r>
            <a:r>
              <a:rPr lang="fr-FR" sz="2400" b="1" dirty="0" err="1" smtClean="0">
                <a:solidFill>
                  <a:schemeClr val="tx2"/>
                </a:solidFill>
              </a:rPr>
              <a:t>Matsui</a:t>
            </a:r>
            <a:r>
              <a:rPr lang="fr-FR" sz="2400" b="1" dirty="0" smtClean="0">
                <a:solidFill>
                  <a:schemeClr val="tx2"/>
                </a:solidFill>
              </a:rPr>
              <a:t> and </a:t>
            </a:r>
            <a:r>
              <a:rPr lang="fr-FR" sz="2400" b="1" dirty="0" err="1" smtClean="0">
                <a:solidFill>
                  <a:schemeClr val="tx2"/>
                </a:solidFill>
              </a:rPr>
              <a:t>Satz</a:t>
            </a:r>
            <a:r>
              <a:rPr lang="fr-FR" sz="2400" b="1" dirty="0" smtClean="0">
                <a:solidFill>
                  <a:schemeClr val="tx2"/>
                </a:solidFill>
              </a:rPr>
              <a:t> …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4613" y="45997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… and </a:t>
            </a:r>
            <a:r>
              <a:rPr lang="fr-FR" sz="2400" b="1" dirty="0" err="1" smtClean="0">
                <a:solidFill>
                  <a:schemeClr val="tx2"/>
                </a:solidFill>
              </a:rPr>
              <a:t>recombination</a:t>
            </a:r>
            <a:endParaRPr lang="fr-FR" sz="2400" b="1" dirty="0">
              <a:solidFill>
                <a:schemeClr val="tx2"/>
              </a:solidFill>
            </a:endParaRPr>
          </a:p>
        </p:txBody>
      </p:sp>
      <p:grpSp>
        <p:nvGrpSpPr>
          <p:cNvPr id="74" name="Groupe 73"/>
          <p:cNvGrpSpPr/>
          <p:nvPr/>
        </p:nvGrpSpPr>
        <p:grpSpPr>
          <a:xfrm>
            <a:off x="395536" y="2007826"/>
            <a:ext cx="8341649" cy="2548730"/>
            <a:chOff x="251520" y="1600172"/>
            <a:chExt cx="8341649" cy="2548730"/>
          </a:xfrm>
        </p:grpSpPr>
        <p:pic>
          <p:nvPicPr>
            <p:cNvPr id="1026" name="Picture 2" descr="C:\Users\rorolastronome\Desktop\PhD\Workshops\Presentations at Subatech\Heures Thésards 2014\quarkonia_thermometer.jpg"/>
            <p:cNvPicPr>
              <a:picLocks noChangeAspect="1" noChangeArrowheads="1"/>
            </p:cNvPicPr>
            <p:nvPr/>
          </p:nvPicPr>
          <p:blipFill>
            <a:blip r:embed="rId3" cstate="print"/>
            <a:srcRect l="10499" t="8187" r="6299"/>
            <a:stretch>
              <a:fillRect/>
            </a:stretch>
          </p:blipFill>
          <p:spPr bwMode="auto">
            <a:xfrm>
              <a:off x="7092280" y="1600172"/>
              <a:ext cx="1500889" cy="2548730"/>
            </a:xfrm>
            <a:prstGeom prst="rect">
              <a:avLst/>
            </a:prstGeom>
            <a:noFill/>
          </p:spPr>
        </p:pic>
        <p:grpSp>
          <p:nvGrpSpPr>
            <p:cNvPr id="72" name="Groupe 71"/>
            <p:cNvGrpSpPr/>
            <p:nvPr/>
          </p:nvGrpSpPr>
          <p:grpSpPr>
            <a:xfrm>
              <a:off x="251520" y="1628800"/>
              <a:ext cx="6624736" cy="2313841"/>
              <a:chOff x="251520" y="1628800"/>
              <a:chExt cx="6624736" cy="2313841"/>
            </a:xfrm>
          </p:grpSpPr>
          <p:sp>
            <p:nvSpPr>
              <p:cNvPr id="41" name="ZoneTexte 40"/>
              <p:cNvSpPr txBox="1"/>
              <p:nvPr/>
            </p:nvSpPr>
            <p:spPr>
              <a:xfrm>
                <a:off x="251520" y="1628800"/>
                <a:ext cx="662473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   </a:t>
                </a:r>
                <a:r>
                  <a:rPr lang="fr-FR" sz="2400" dirty="0" err="1" smtClean="0"/>
                  <a:t>Each</a:t>
                </a:r>
                <a:r>
                  <a:rPr lang="fr-FR" sz="2400" dirty="0" smtClean="0"/>
                  <a:t> state has a </a:t>
                </a:r>
                <a:r>
                  <a:rPr lang="fr-FR" sz="2400" dirty="0" err="1" smtClean="0"/>
                  <a:t>T</a:t>
                </a:r>
                <a:r>
                  <a:rPr lang="fr-FR" sz="2000" dirty="0" err="1" smtClean="0"/>
                  <a:t>diss</a:t>
                </a:r>
                <a:endParaRPr lang="fr-FR" sz="2400" dirty="0" smtClean="0"/>
              </a:p>
              <a:p>
                <a:r>
                  <a:rPr lang="fr-FR" sz="2400" b="1" dirty="0" smtClean="0">
                    <a:solidFill>
                      <a:srgbClr val="FF0000"/>
                    </a:solidFill>
                  </a:rPr>
                  <a:t>+</a:t>
                </a:r>
                <a:r>
                  <a:rPr lang="fr-FR" sz="2400" dirty="0" smtClean="0"/>
                  <a:t> States formation in a </a:t>
                </a:r>
                <a:r>
                  <a:rPr lang="fr-FR" sz="2400" dirty="0" err="1" smtClean="0"/>
                  <a:t>stationnary</a:t>
                </a:r>
                <a:r>
                  <a:rPr lang="fr-FR" sz="2400" dirty="0" smtClean="0"/>
                  <a:t> medium </a:t>
                </a:r>
              </a:p>
              <a:p>
                <a:r>
                  <a:rPr lang="fr-FR" sz="2400" dirty="0" smtClean="0"/>
                  <a:t>   (</a:t>
                </a:r>
                <a:r>
                  <a:rPr lang="fr-FR" sz="2400" dirty="0" err="1" smtClean="0"/>
                  <a:t>with</a:t>
                </a:r>
                <a:r>
                  <a:rPr lang="fr-FR" sz="2400" dirty="0" smtClean="0"/>
                  <a:t> QGP </a:t>
                </a:r>
                <a:r>
                  <a:rPr lang="fr-FR" sz="2400" dirty="0" err="1" smtClean="0"/>
                  <a:t>early</a:t>
                </a:r>
                <a:r>
                  <a:rPr lang="fr-FR" sz="2400" dirty="0" smtClean="0"/>
                  <a:t> T)</a:t>
                </a:r>
                <a:endParaRPr lang="fr-FR" sz="2400" dirty="0"/>
              </a:p>
            </p:txBody>
          </p:sp>
          <p:cxnSp>
            <p:nvCxnSpPr>
              <p:cNvPr id="65" name="Connecteur droit 64"/>
              <p:cNvCxnSpPr/>
              <p:nvPr/>
            </p:nvCxnSpPr>
            <p:spPr>
              <a:xfrm flipV="1">
                <a:off x="251520" y="2899073"/>
                <a:ext cx="6408712" cy="20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ZoneTexte 65"/>
              <p:cNvSpPr txBox="1"/>
              <p:nvPr/>
            </p:nvSpPr>
            <p:spPr>
              <a:xfrm>
                <a:off x="251520" y="2973145"/>
                <a:ext cx="6120680" cy="96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</a:rPr>
                  <a:t>=</a:t>
                </a:r>
                <a:r>
                  <a:rPr lang="fr-FR" sz="2400" dirty="0" smtClean="0"/>
                  <a:t> if T &gt; </a:t>
                </a:r>
                <a:r>
                  <a:rPr lang="fr-FR" sz="2400" dirty="0" err="1" smtClean="0"/>
                  <a:t>T</a:t>
                </a:r>
                <a:r>
                  <a:rPr lang="fr-FR" dirty="0" err="1" smtClean="0"/>
                  <a:t>diss</a:t>
                </a:r>
                <a:r>
                  <a:rPr lang="fr-FR" sz="2400" dirty="0" smtClean="0"/>
                  <a:t> the state </a:t>
                </a:r>
                <a:r>
                  <a:rPr lang="fr-FR" sz="2400" dirty="0" err="1" smtClean="0"/>
                  <a:t>is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dissociated</a:t>
                </a:r>
                <a:r>
                  <a:rPr lang="fr-FR" sz="2400" dirty="0" smtClean="0"/>
                  <a:t> for </a:t>
                </a:r>
                <a:r>
                  <a:rPr lang="fr-FR" sz="2400" dirty="0" err="1" smtClean="0"/>
                  <a:t>ever</a:t>
                </a:r>
                <a:endParaRPr lang="fr-FR" sz="2400" dirty="0" smtClean="0"/>
              </a:p>
              <a:p>
                <a:endParaRPr lang="fr-FR" sz="900" dirty="0" smtClean="0"/>
              </a:p>
              <a:p>
                <a:r>
                  <a:rPr lang="fr-FR" sz="2400" b="1" dirty="0" smtClean="0">
                    <a:solidFill>
                      <a:srgbClr val="FF0000"/>
                    </a:solidFill>
                  </a:rPr>
                  <a:t>=&gt; </a:t>
                </a:r>
                <a:r>
                  <a:rPr lang="fr-FR" sz="2400" i="1" dirty="0" err="1" smtClean="0"/>
                  <a:t>quarkonia</a:t>
                </a:r>
                <a:r>
                  <a:rPr lang="fr-FR" sz="2400" i="1" dirty="0" smtClean="0"/>
                  <a:t> as QGP </a:t>
                </a:r>
                <a:r>
                  <a:rPr lang="fr-FR" sz="2400" i="1" dirty="0" err="1" smtClean="0"/>
                  <a:t>thermometer</a:t>
                </a:r>
                <a:endParaRPr lang="fr-FR" sz="2400" i="1" dirty="0"/>
              </a:p>
            </p:txBody>
          </p:sp>
        </p:grpSp>
      </p:grpSp>
      <p:grpSp>
        <p:nvGrpSpPr>
          <p:cNvPr id="87" name="Groupe 86"/>
          <p:cNvGrpSpPr/>
          <p:nvPr/>
        </p:nvGrpSpPr>
        <p:grpSpPr>
          <a:xfrm>
            <a:off x="827584" y="4964975"/>
            <a:ext cx="8820472" cy="1200329"/>
            <a:chOff x="827584" y="4797152"/>
            <a:chExt cx="8820472" cy="1200329"/>
          </a:xfrm>
        </p:grpSpPr>
        <p:sp>
          <p:nvSpPr>
            <p:cNvPr id="75" name="ZoneTexte 74"/>
            <p:cNvSpPr txBox="1"/>
            <p:nvPr/>
          </p:nvSpPr>
          <p:spPr>
            <a:xfrm>
              <a:off x="827584" y="4797152"/>
              <a:ext cx="88204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collision </a:t>
              </a:r>
              <a:r>
                <a:rPr lang="fr-FR" sz="2400" dirty="0" err="1" smtClean="0"/>
                <a:t>energy</a:t>
              </a:r>
              <a:r>
                <a:rPr lang="fr-FR" sz="2400" dirty="0" smtClean="0"/>
                <a:t>      </a:t>
              </a:r>
            </a:p>
            <a:p>
              <a:pPr>
                <a:buFont typeface="Symbol" pitchFamily="18" charset="2"/>
                <a:buChar char="Þ"/>
              </a:pPr>
              <a:r>
                <a:rPr lang="fr-FR" sz="2400" dirty="0" smtClean="0"/>
                <a:t> </a:t>
              </a:r>
              <a:r>
                <a:rPr lang="fr-FR" sz="2400" dirty="0" err="1" smtClean="0"/>
                <a:t>number</a:t>
              </a:r>
              <a:r>
                <a:rPr lang="fr-FR" sz="2400" dirty="0" smtClean="0"/>
                <a:t> of QQ in the medium      </a:t>
              </a:r>
            </a:p>
            <a:p>
              <a:pPr>
                <a:buFont typeface="Symbol" pitchFamily="18" charset="2"/>
                <a:buChar char="Þ"/>
              </a:pPr>
              <a:r>
                <a:rPr lang="fr-FR" sz="2400" dirty="0" smtClean="0"/>
                <a:t> </a:t>
              </a:r>
              <a:r>
                <a:rPr lang="fr-FR" sz="2400" dirty="0" err="1" smtClean="0"/>
                <a:t>probability</a:t>
              </a:r>
              <a:r>
                <a:rPr lang="fr-FR" sz="2400" dirty="0" smtClean="0"/>
                <a:t> </a:t>
              </a:r>
              <a:r>
                <a:rPr lang="fr-FR" sz="2400" dirty="0" err="1" smtClean="0"/>
                <a:t>that</a:t>
              </a:r>
              <a:r>
                <a:rPr lang="fr-FR" sz="2400" dirty="0" smtClean="0"/>
                <a:t> a Q </a:t>
              </a:r>
              <a:r>
                <a:rPr lang="fr-FR" sz="2400" dirty="0" err="1" smtClean="0"/>
                <a:t>re</a:t>
              </a:r>
              <a:r>
                <a:rPr lang="fr-FR" sz="2400" dirty="0" smtClean="0"/>
                <a:t>-</a:t>
              </a:r>
              <a:r>
                <a:rPr lang="fr-FR" sz="2400" dirty="0" err="1" smtClean="0"/>
                <a:t>associates</a:t>
              </a:r>
              <a:r>
                <a:rPr lang="fr-FR" sz="2400" dirty="0" smtClean="0"/>
                <a:t> </a:t>
              </a:r>
              <a:r>
                <a:rPr lang="fr-FR" sz="2400" dirty="0" err="1" smtClean="0"/>
                <a:t>with</a:t>
              </a:r>
              <a:r>
                <a:rPr lang="fr-FR" sz="2400" dirty="0" smtClean="0"/>
                <a:t> </a:t>
              </a:r>
              <a:r>
                <a:rPr lang="fr-FR" sz="2400" dirty="0" err="1" smtClean="0"/>
                <a:t>another</a:t>
              </a:r>
              <a:r>
                <a:rPr lang="fr-FR" sz="2400" dirty="0" smtClean="0"/>
                <a:t> Q  </a:t>
              </a:r>
              <a:endParaRPr lang="fr-FR" sz="2400" dirty="0"/>
            </a:p>
          </p:txBody>
        </p:sp>
        <p:cxnSp>
          <p:nvCxnSpPr>
            <p:cNvPr id="77" name="Connecteur droit avec flèche 76"/>
            <p:cNvCxnSpPr/>
            <p:nvPr/>
          </p:nvCxnSpPr>
          <p:spPr>
            <a:xfrm flipV="1">
              <a:off x="2946880" y="4900224"/>
              <a:ext cx="216024" cy="2880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avec flèche 77"/>
            <p:cNvCxnSpPr/>
            <p:nvPr/>
          </p:nvCxnSpPr>
          <p:spPr>
            <a:xfrm flipV="1">
              <a:off x="5089704" y="5242848"/>
              <a:ext cx="216024" cy="2880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avec flèche 78"/>
            <p:cNvCxnSpPr/>
            <p:nvPr/>
          </p:nvCxnSpPr>
          <p:spPr>
            <a:xfrm flipV="1">
              <a:off x="7452320" y="5616536"/>
              <a:ext cx="216024" cy="2880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Connecteur droit 80"/>
          <p:cNvCxnSpPr/>
          <p:nvPr/>
        </p:nvCxnSpPr>
        <p:spPr>
          <a:xfrm>
            <a:off x="2884752" y="5431576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7105928" y="5805264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smtClean="0"/>
              <a:t>Some plots of the potentials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5132902" cy="2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èche droite 5"/>
          <p:cNvSpPr/>
          <p:nvPr/>
        </p:nvSpPr>
        <p:spPr>
          <a:xfrm rot="10800000">
            <a:off x="5940152" y="2088143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6588224" y="1556792"/>
            <a:ext cx="1944216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With weak potential F&lt;V&lt;U with </a:t>
            </a:r>
            <a:r>
              <a:rPr lang="en-US" sz="2000" dirty="0" err="1" smtClean="0"/>
              <a:t>Tred</a:t>
            </a:r>
            <a:r>
              <a:rPr lang="en-US" sz="2000" dirty="0" smtClean="0"/>
              <a:t> from  0.4 to 1.4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5645" y="3708447"/>
            <a:ext cx="5300811" cy="29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67544" y="4509120"/>
            <a:ext cx="1944216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With strong potential V=U with </a:t>
            </a:r>
            <a:r>
              <a:rPr lang="en-US" sz="2000" dirty="0" err="1" smtClean="0"/>
              <a:t>Tred</a:t>
            </a:r>
            <a:r>
              <a:rPr lang="en-US" sz="2000" dirty="0" smtClean="0"/>
              <a:t> from  0.4 to 1.4</a:t>
            </a:r>
            <a:endParaRPr lang="en-US" sz="2000" dirty="0"/>
          </a:p>
        </p:txBody>
      </p:sp>
      <p:sp>
        <p:nvSpPr>
          <p:cNvPr id="10" name="Flèche droite 9"/>
          <p:cNvSpPr/>
          <p:nvPr/>
        </p:nvSpPr>
        <p:spPr>
          <a:xfrm>
            <a:off x="2555776" y="508518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395536" y="908720"/>
            <a:ext cx="842493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2EFC-2AB3-4C65-9CB0-3E589C9529A9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Quantum </a:t>
            </a:r>
            <a:r>
              <a:rPr lang="fr-FR" sz="4000" b="1" dirty="0" err="1" smtClean="0">
                <a:solidFill>
                  <a:srgbClr val="C00000"/>
                </a:solidFill>
              </a:rPr>
              <a:t>approach</a:t>
            </a:r>
            <a:endParaRPr lang="fr-FR" sz="4000" b="1" dirty="0">
              <a:solidFill>
                <a:srgbClr val="C00000"/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395536" y="868065"/>
            <a:ext cx="80648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lvl="0" indent="-346075"/>
            <a:endParaRPr lang="en-US" sz="800" b="1" dirty="0" smtClean="0"/>
          </a:p>
          <a:p>
            <a:pPr marL="268288" lvl="1">
              <a:buFont typeface="Arial" pitchFamily="34" charset="0"/>
              <a:buChar char="•"/>
              <a:tabLst/>
            </a:pPr>
            <a:r>
              <a:rPr lang="en-US" sz="2400" dirty="0" smtClean="0"/>
              <a:t>  </a:t>
            </a:r>
            <a:r>
              <a:rPr lang="en-US" sz="2400" b="1" u="sng" dirty="0" smtClean="0"/>
              <a:t>Schrödinger equation for the QQ pair evolution</a:t>
            </a:r>
            <a:endParaRPr lang="en-US" sz="2400" b="1" dirty="0" smtClean="0"/>
          </a:p>
          <a:p>
            <a:pPr marL="268288" lvl="1">
              <a:tabLst/>
            </a:pPr>
            <a:r>
              <a:rPr lang="en-US" sz="1700" dirty="0" smtClean="0"/>
              <a:t> </a:t>
            </a:r>
          </a:p>
          <a:p>
            <a:pPr marL="268288" lvl="1">
              <a:tabLst/>
            </a:pPr>
            <a:r>
              <a:rPr lang="en-US" dirty="0" smtClean="0"/>
              <a:t> Where</a:t>
            </a:r>
            <a:endParaRPr lang="en-US" b="1" dirty="0" smtClean="0"/>
          </a:p>
          <a:p>
            <a:pPr marL="268288" lvl="1">
              <a:tabLst/>
            </a:pPr>
            <a:endParaRPr lang="en-US" sz="2800" dirty="0" smtClean="0"/>
          </a:p>
          <a:p>
            <a:pPr marL="268288" lvl="1">
              <a:tabLst/>
            </a:pPr>
            <a:endParaRPr lang="en-US" sz="2000" dirty="0" smtClean="0"/>
          </a:p>
          <a:p>
            <a:pPr marL="268288" lvl="1">
              <a:tabLst/>
            </a:pPr>
            <a:endParaRPr lang="en-US" sz="2600" dirty="0" smtClean="0"/>
          </a:p>
          <a:p>
            <a:pPr marL="268288" lvl="1">
              <a:tabLst/>
            </a:pPr>
            <a:endParaRPr lang="en-US" b="1" dirty="0" smtClean="0"/>
          </a:p>
          <a:p>
            <a:endParaRPr lang="en-US" dirty="0"/>
          </a:p>
        </p:txBody>
      </p:sp>
      <p:grpSp>
        <p:nvGrpSpPr>
          <p:cNvPr id="2" name="Groupe 34"/>
          <p:cNvGrpSpPr/>
          <p:nvPr/>
        </p:nvGrpSpPr>
        <p:grpSpPr>
          <a:xfrm>
            <a:off x="6372200" y="1556792"/>
            <a:ext cx="2088232" cy="2088232"/>
            <a:chOff x="5940152" y="2132856"/>
            <a:chExt cx="2376264" cy="2232248"/>
          </a:xfrm>
        </p:grpSpPr>
        <p:sp>
          <p:nvSpPr>
            <p:cNvPr id="19" name="Ellipse 18"/>
            <p:cNvSpPr/>
            <p:nvPr/>
          </p:nvSpPr>
          <p:spPr>
            <a:xfrm>
              <a:off x="5940152" y="2132856"/>
              <a:ext cx="2376264" cy="223224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Connecteur droit avec flèche 25"/>
            <p:cNvCxnSpPr>
              <a:stCxn id="21" idx="1"/>
              <a:endCxn id="23" idx="0"/>
            </p:cNvCxnSpPr>
            <p:nvPr/>
          </p:nvCxnSpPr>
          <p:spPr>
            <a:xfrm>
              <a:off x="6598769" y="2863481"/>
              <a:ext cx="241483" cy="637527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/>
            <p:cNvSpPr/>
            <p:nvPr/>
          </p:nvSpPr>
          <p:spPr>
            <a:xfrm>
              <a:off x="6804248" y="350100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588224" y="285293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761206" y="2954556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r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257074" y="2636912"/>
              <a:ext cx="144017" cy="39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Q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>
              <a:off x="6841490" y="3025223"/>
              <a:ext cx="144016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6541718" y="3528820"/>
              <a:ext cx="144017" cy="39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Q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6656484" y="3609563"/>
              <a:ext cx="7200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7308304" y="3028890"/>
              <a:ext cx="91671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QGP</a:t>
              </a:r>
              <a:endParaRPr lang="en-US" sz="2000" b="1" dirty="0"/>
            </a:p>
          </p:txBody>
        </p:sp>
      </p:grpSp>
      <p:grpSp>
        <p:nvGrpSpPr>
          <p:cNvPr id="5" name="Groupe 60"/>
          <p:cNvGrpSpPr/>
          <p:nvPr/>
        </p:nvGrpSpPr>
        <p:grpSpPr>
          <a:xfrm>
            <a:off x="2051720" y="2696719"/>
            <a:ext cx="4104456" cy="1152128"/>
            <a:chOff x="1979712" y="4896456"/>
            <a:chExt cx="3109992" cy="1152128"/>
          </a:xfrm>
        </p:grpSpPr>
        <p:sp>
          <p:nvSpPr>
            <p:cNvPr id="47" name="ZoneTexte 46"/>
            <p:cNvSpPr txBox="1"/>
            <p:nvPr/>
          </p:nvSpPr>
          <p:spPr>
            <a:xfrm>
              <a:off x="1979712" y="5681455"/>
              <a:ext cx="28801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where                                  and   </a:t>
              </a:r>
              <a:endParaRPr lang="en-US" sz="16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979712" y="4896456"/>
              <a:ext cx="3109992" cy="1152128"/>
            </a:xfrm>
            <a:prstGeom prst="rect">
              <a:avLst/>
            </a:prstGeom>
            <a:noFill/>
            <a:ln w="31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4" name="Connecteur droit 63"/>
          <p:cNvCxnSpPr/>
          <p:nvPr/>
        </p:nvCxnSpPr>
        <p:spPr>
          <a:xfrm>
            <a:off x="4922515" y="1081311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572000" y="515719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3648075" cy="714375"/>
          </a:xfrm>
          <a:prstGeom prst="rect">
            <a:avLst/>
          </a:prstGeom>
          <a:noFill/>
          <a:ln w="3175">
            <a:noFill/>
            <a:prstDash val="dash"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>
          <a:xfrm>
            <a:off x="1691680" y="1412776"/>
            <a:ext cx="3672408" cy="747376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754487"/>
            <a:ext cx="3240360" cy="77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4175" y="3501008"/>
            <a:ext cx="1440160" cy="29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03915"/>
            <a:ext cx="1440160" cy="2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715398" y="3903439"/>
            <a:ext cx="5872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</a:t>
            </a:r>
            <a:r>
              <a:rPr lang="en-US" sz="2400" b="1" u="sng" dirty="0" smtClean="0"/>
              <a:t>Projection onto the </a:t>
            </a:r>
            <a:r>
              <a:rPr lang="fr-FR" sz="2400" b="1" u="sng" dirty="0" smtClean="0"/>
              <a:t>S states: the S </a:t>
            </a:r>
            <a:r>
              <a:rPr lang="fr-FR" sz="2400" b="1" u="sng" dirty="0" err="1" smtClean="0"/>
              <a:t>weights</a:t>
            </a:r>
            <a:r>
              <a:rPr lang="fr-FR" sz="2400" b="1" u="sng" dirty="0" smtClean="0"/>
              <a:t> </a:t>
            </a:r>
            <a:endParaRPr lang="en-US" sz="2400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365104"/>
            <a:ext cx="5711362" cy="836800"/>
          </a:xfrm>
          <a:prstGeom prst="rect">
            <a:avLst/>
          </a:prstGeom>
          <a:noFill/>
          <a:ln w="3175">
            <a:noFill/>
            <a:prstDash val="dash"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5004048" y="4814568"/>
            <a:ext cx="13681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Forme 47"/>
          <p:cNvCxnSpPr>
            <a:stCxn id="62" idx="2"/>
            <a:endCxn id="51" idx="1"/>
          </p:cNvCxnSpPr>
          <p:nvPr/>
        </p:nvCxnSpPr>
        <p:spPr>
          <a:xfrm rot="16200000" flipH="1">
            <a:off x="5487701" y="4421511"/>
            <a:ext cx="580866" cy="1620180"/>
          </a:xfrm>
          <a:prstGeom prst="curved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4869160"/>
            <a:ext cx="2219126" cy="130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2255912"/>
            <a:ext cx="3667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Connecteur droit 56"/>
          <p:cNvCxnSpPr/>
          <p:nvPr/>
        </p:nvCxnSpPr>
        <p:spPr>
          <a:xfrm>
            <a:off x="4393152" y="4968464"/>
            <a:ext cx="10801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283968" y="4509120"/>
            <a:ext cx="13681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691680" y="2247255"/>
            <a:ext cx="3672408" cy="360040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83568" y="4365104"/>
            <a:ext cx="5688632" cy="792088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ZoneTexte 74"/>
          <p:cNvSpPr txBox="1"/>
          <p:nvPr/>
        </p:nvSpPr>
        <p:spPr>
          <a:xfrm>
            <a:off x="467544" y="270892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</a:t>
            </a:r>
            <a:r>
              <a:rPr lang="en-US" dirty="0" err="1" smtClean="0"/>
              <a:t>wavefunction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77" name="Connecteur droit 76"/>
          <p:cNvCxnSpPr/>
          <p:nvPr/>
        </p:nvCxnSpPr>
        <p:spPr>
          <a:xfrm flipV="1">
            <a:off x="4283968" y="2276872"/>
            <a:ext cx="1008112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 flipV="1">
            <a:off x="4283968" y="2276872"/>
            <a:ext cx="1008112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3995936" y="537321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Radial </a:t>
            </a:r>
            <a:r>
              <a:rPr lang="en-US" dirty="0" err="1" smtClean="0"/>
              <a:t>eigenstates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of the </a:t>
            </a:r>
            <a:r>
              <a:rPr lang="en-US" dirty="0" err="1" smtClean="0"/>
              <a:t>hamiltonian</a:t>
            </a:r>
            <a:endParaRPr lang="en-US" dirty="0"/>
          </a:p>
        </p:txBody>
      </p:sp>
      <p:sp>
        <p:nvSpPr>
          <p:cNvPr id="50" name="ZoneTexte 49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395536" y="908720"/>
            <a:ext cx="8424936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2EFC-2AB3-4C65-9CB0-3E589C9529A9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rgbClr val="7030A0"/>
                </a:solidFill>
              </a:rPr>
              <a:t>Semi-</a:t>
            </a:r>
            <a:r>
              <a:rPr lang="fr-FR" sz="4000" b="1" dirty="0" err="1" smtClean="0">
                <a:solidFill>
                  <a:srgbClr val="7030A0"/>
                </a:solidFill>
              </a:rPr>
              <a:t>classical</a:t>
            </a:r>
            <a:r>
              <a:rPr lang="fr-FR" sz="4000" b="1" dirty="0" smtClean="0">
                <a:solidFill>
                  <a:srgbClr val="7030A0"/>
                </a:solidFill>
              </a:rPr>
              <a:t> </a:t>
            </a:r>
            <a:r>
              <a:rPr lang="fr-FR" sz="4000" b="1" dirty="0" err="1" smtClean="0">
                <a:solidFill>
                  <a:srgbClr val="7030A0"/>
                </a:solidFill>
              </a:rPr>
              <a:t>approach</a:t>
            </a:r>
            <a:endParaRPr lang="fr-FR" sz="4000" b="1" dirty="0">
              <a:solidFill>
                <a:srgbClr val="7030A0"/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395536" y="836712"/>
            <a:ext cx="8352928" cy="943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>
              <a:tabLst/>
            </a:pPr>
            <a:endParaRPr lang="en-US" sz="800" dirty="0" smtClean="0"/>
          </a:p>
          <a:p>
            <a:pPr marL="268288" lvl="1">
              <a:tabLst/>
            </a:pPr>
            <a:r>
              <a:rPr lang="en-US" sz="2000" dirty="0" err="1" smtClean="0"/>
              <a:t>The“Quantum</a:t>
            </a:r>
            <a:r>
              <a:rPr lang="en-US" sz="2000" dirty="0" smtClean="0"/>
              <a:t>” </a:t>
            </a:r>
            <a:r>
              <a:rPr lang="en-US" sz="2000" b="1" dirty="0" smtClean="0"/>
              <a:t>Wigner distribution of the cc pair</a:t>
            </a:r>
            <a:r>
              <a:rPr lang="en-US" sz="2000" dirty="0" smtClean="0"/>
              <a:t>:</a:t>
            </a:r>
          </a:p>
          <a:p>
            <a:pPr marL="268288" lvl="1">
              <a:tabLst/>
            </a:pPr>
            <a:endParaRPr lang="en-US" sz="800" dirty="0" smtClean="0"/>
          </a:p>
          <a:p>
            <a:pPr marL="268288" lvl="1">
              <a:buFont typeface="Arial" pitchFamily="34" charset="0"/>
              <a:buChar char="•"/>
              <a:tabLst/>
            </a:pPr>
            <a:endParaRPr lang="en-US" sz="2400" b="1" u="sng" dirty="0" smtClean="0"/>
          </a:p>
          <a:p>
            <a:pPr marL="268288" lvl="1">
              <a:buFont typeface="Arial" pitchFamily="34" charset="0"/>
              <a:buChar char="•"/>
              <a:tabLst/>
            </a:pPr>
            <a:endParaRPr lang="en-US" sz="1600" b="1" u="sng" dirty="0" smtClean="0"/>
          </a:p>
          <a:p>
            <a:pPr marL="268288" lvl="1">
              <a:tabLst/>
            </a:pPr>
            <a:endParaRPr lang="en-US" sz="1600" b="1" u="sng" dirty="0" smtClean="0"/>
          </a:p>
          <a:p>
            <a:pPr marL="268288" lvl="1">
              <a:buFont typeface="Arial" pitchFamily="34" charset="0"/>
              <a:buChar char="•"/>
              <a:tabLst/>
            </a:pPr>
            <a:endParaRPr lang="en-US" sz="100" b="1" u="sng" dirty="0" smtClean="0"/>
          </a:p>
          <a:p>
            <a:pPr marL="268288" lvl="1"/>
            <a:r>
              <a:rPr lang="en-US" sz="2000" dirty="0" smtClean="0"/>
              <a:t>… is </a:t>
            </a:r>
            <a:r>
              <a:rPr lang="en-US" sz="2000" b="1" dirty="0" smtClean="0"/>
              <a:t>evolved</a:t>
            </a:r>
            <a:r>
              <a:rPr lang="en-US" sz="2000" dirty="0" smtClean="0"/>
              <a:t> with the “classical”,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order in </a:t>
            </a:r>
            <a:r>
              <a:rPr lang="fr-FR" sz="2000" dirty="0" smtClean="0"/>
              <a:t>ħ,</a:t>
            </a:r>
            <a:r>
              <a:rPr lang="en-US" sz="2000" dirty="0" smtClean="0"/>
              <a:t> Wigner-</a:t>
            </a:r>
            <a:r>
              <a:rPr lang="en-US" sz="2000" dirty="0" err="1" smtClean="0"/>
              <a:t>Moyal</a:t>
            </a:r>
            <a:r>
              <a:rPr lang="en-US" sz="2000" dirty="0" smtClean="0"/>
              <a:t> equation + FP:</a:t>
            </a:r>
          </a:p>
          <a:p>
            <a:pPr marL="268288" lvl="1"/>
            <a:r>
              <a:rPr lang="en-US" sz="800" dirty="0" smtClean="0"/>
              <a:t>  </a:t>
            </a:r>
          </a:p>
          <a:p>
            <a:pPr marL="268288" lvl="1"/>
            <a:endParaRPr lang="en-US" sz="2400" dirty="0" smtClean="0"/>
          </a:p>
          <a:p>
            <a:pPr marL="268288" lvl="1"/>
            <a:endParaRPr lang="en-US" sz="2400" dirty="0" smtClean="0"/>
          </a:p>
          <a:p>
            <a:pPr marL="268288" lvl="1"/>
            <a:endParaRPr lang="en-US" sz="500" dirty="0" smtClean="0"/>
          </a:p>
          <a:p>
            <a:pPr marL="268288" lvl="1"/>
            <a:r>
              <a:rPr lang="en-US" sz="2000" dirty="0" smtClean="0"/>
              <a:t>Finally the </a:t>
            </a:r>
            <a:r>
              <a:rPr lang="en-US" sz="2000" b="1" dirty="0" smtClean="0"/>
              <a:t>projection</a:t>
            </a:r>
            <a:r>
              <a:rPr lang="en-US" sz="2000" dirty="0" smtClean="0"/>
              <a:t> onto the </a:t>
            </a:r>
            <a:r>
              <a:rPr lang="fr-FR" sz="2000" dirty="0" smtClean="0"/>
              <a:t>J/</a:t>
            </a:r>
            <a:r>
              <a:rPr lang="el-GR" sz="2000" dirty="0" smtClean="0"/>
              <a:t>ψ</a:t>
            </a:r>
            <a:r>
              <a:rPr lang="fr-FR" sz="2000" dirty="0" smtClean="0"/>
              <a:t> state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given</a:t>
            </a:r>
            <a:r>
              <a:rPr lang="fr-FR" sz="2000" dirty="0" smtClean="0"/>
              <a:t> by:</a:t>
            </a:r>
          </a:p>
          <a:p>
            <a:pPr marL="268288" lvl="1"/>
            <a:endParaRPr lang="fr-FR" sz="2000" dirty="0" smtClean="0"/>
          </a:p>
          <a:p>
            <a:pPr marL="268288" lvl="1"/>
            <a:endParaRPr lang="fr-FR" sz="2000" dirty="0" smtClean="0"/>
          </a:p>
          <a:p>
            <a:pPr marL="268288" lvl="1"/>
            <a:endParaRPr lang="fr-FR" sz="2000" dirty="0" smtClean="0"/>
          </a:p>
          <a:p>
            <a:pPr marL="268288" lvl="1"/>
            <a:r>
              <a:rPr lang="fr-FR" sz="2000" b="1" dirty="0" smtClean="0"/>
              <a:t>But in practice</a:t>
            </a:r>
            <a:r>
              <a:rPr lang="fr-FR" sz="2000" dirty="0" smtClean="0"/>
              <a:t>: </a:t>
            </a:r>
            <a:r>
              <a:rPr lang="fr-FR" sz="2000" u="sng" dirty="0" smtClean="0"/>
              <a:t>N test </a:t>
            </a:r>
            <a:r>
              <a:rPr lang="fr-FR" sz="2000" u="sng" dirty="0" err="1" smtClean="0"/>
              <a:t>particles</a:t>
            </a:r>
            <a:r>
              <a:rPr lang="fr-FR" sz="2000" dirty="0" smtClean="0"/>
              <a:t> (</a:t>
            </a:r>
            <a:r>
              <a:rPr lang="fr-FR" sz="2000" dirty="0" err="1" smtClean="0"/>
              <a:t>initially</a:t>
            </a:r>
            <a:r>
              <a:rPr lang="fr-FR" sz="2000" dirty="0" smtClean="0"/>
              <a:t> </a:t>
            </a:r>
            <a:r>
              <a:rPr lang="fr-FR" sz="2000" dirty="0" err="1" smtClean="0"/>
              <a:t>distributed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the </a:t>
            </a:r>
            <a:r>
              <a:rPr lang="fr-FR" sz="2000" dirty="0" err="1" smtClean="0"/>
              <a:t>same</a:t>
            </a:r>
            <a:r>
              <a:rPr lang="fr-FR" sz="2000" dirty="0" smtClean="0"/>
              <a:t> </a:t>
            </a:r>
            <a:r>
              <a:rPr lang="fr-FR" sz="2000" dirty="0" err="1" smtClean="0"/>
              <a:t>gaussian</a:t>
            </a:r>
            <a:r>
              <a:rPr lang="fr-FR" sz="2000" dirty="0" smtClean="0"/>
              <a:t> distribution in (r, p) as in the quantum case), 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/>
              <a:t>evolve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Newton’s</a:t>
            </a:r>
            <a:r>
              <a:rPr lang="fr-FR" sz="2000" dirty="0" smtClean="0"/>
              <a:t> </a:t>
            </a:r>
            <a:r>
              <a:rPr lang="fr-FR" sz="2000" dirty="0" err="1" smtClean="0"/>
              <a:t>laws</a:t>
            </a:r>
            <a:r>
              <a:rPr lang="fr-FR" sz="2000" dirty="0" smtClean="0"/>
              <a:t>, and </a:t>
            </a:r>
            <a:r>
              <a:rPr lang="fr-FR" sz="2000" dirty="0" err="1" smtClean="0"/>
              <a:t>give</a:t>
            </a:r>
            <a:r>
              <a:rPr lang="fr-FR" sz="2000" dirty="0" smtClean="0"/>
              <a:t> the J/</a:t>
            </a:r>
            <a:r>
              <a:rPr lang="el-GR" sz="2000" dirty="0" smtClean="0"/>
              <a:t>ψ</a:t>
            </a:r>
            <a:r>
              <a:rPr lang="fr-FR" sz="2000" dirty="0" smtClean="0"/>
              <a:t> </a:t>
            </a:r>
            <a:r>
              <a:rPr lang="fr-FR" sz="2000" dirty="0" err="1" smtClean="0"/>
              <a:t>weight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t </a:t>
            </a:r>
            <a:r>
              <a:rPr lang="fr-FR" sz="2000" dirty="0" err="1" smtClean="0"/>
              <a:t>with</a:t>
            </a:r>
            <a:r>
              <a:rPr lang="fr-FR" sz="2000" dirty="0" smtClean="0"/>
              <a:t>:</a:t>
            </a:r>
          </a:p>
          <a:p>
            <a:pPr marL="268288" lvl="1"/>
            <a:endParaRPr lang="fr-FR" sz="2000" dirty="0" smtClean="0"/>
          </a:p>
          <a:p>
            <a:pPr marL="268288" lvl="1"/>
            <a:endParaRPr lang="fr-FR" sz="2400" dirty="0" smtClean="0"/>
          </a:p>
          <a:p>
            <a:pPr marL="268288" lvl="1"/>
            <a:endParaRPr lang="fr-FR" sz="2000" dirty="0" smtClean="0"/>
          </a:p>
          <a:p>
            <a:pPr marL="268288" lvl="1"/>
            <a:r>
              <a:rPr lang="en-US" sz="1000" dirty="0" smtClean="0"/>
              <a:t> </a:t>
            </a:r>
          </a:p>
          <a:p>
            <a:pPr marL="268288" lvl="1">
              <a:tabLst/>
            </a:pPr>
            <a:endParaRPr lang="en-US" sz="1000" dirty="0" smtClean="0"/>
          </a:p>
          <a:p>
            <a:pPr marL="268288" lvl="1">
              <a:tabLst/>
            </a:pPr>
            <a:r>
              <a:rPr lang="en-US" sz="1400" dirty="0" smtClean="0"/>
              <a:t>                                                      </a:t>
            </a:r>
          </a:p>
          <a:p>
            <a:pPr marL="268288" lvl="1">
              <a:tabLst/>
            </a:pPr>
            <a:r>
              <a:rPr lang="en-US" sz="2400" dirty="0" smtClean="0"/>
              <a:t>  </a:t>
            </a:r>
          </a:p>
          <a:p>
            <a:pPr marL="268288" lvl="1">
              <a:tabLst/>
            </a:pPr>
            <a:endParaRPr lang="en-US" sz="2000" dirty="0" smtClean="0"/>
          </a:p>
          <a:p>
            <a:pPr marL="268288" lvl="1">
              <a:tabLst/>
            </a:pPr>
            <a:endParaRPr lang="en-US" sz="700" dirty="0" smtClean="0"/>
          </a:p>
          <a:p>
            <a:pPr marL="268288" lvl="1">
              <a:tabLst/>
            </a:pPr>
            <a:endParaRPr lang="en-US" sz="1400" dirty="0" smtClean="0"/>
          </a:p>
          <a:p>
            <a:pPr marL="268288" lvl="1">
              <a:tabLst/>
            </a:pPr>
            <a:endParaRPr lang="en-US" sz="2800" dirty="0" smtClean="0"/>
          </a:p>
          <a:p>
            <a:pPr marL="268288" lvl="1">
              <a:tabLst/>
            </a:pPr>
            <a:endParaRPr lang="en-US" sz="2000" dirty="0" smtClean="0"/>
          </a:p>
          <a:p>
            <a:pPr marL="268288" lvl="1">
              <a:tabLst/>
            </a:pPr>
            <a:endParaRPr lang="en-US" sz="2600" dirty="0" smtClean="0"/>
          </a:p>
          <a:p>
            <a:pPr marL="268288" lvl="1">
              <a:tabLst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4572000" y="515719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Connecteur droit 51"/>
          <p:cNvCxnSpPr/>
          <p:nvPr/>
        </p:nvCxnSpPr>
        <p:spPr>
          <a:xfrm>
            <a:off x="5280205" y="1448401"/>
            <a:ext cx="1440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868144" y="1916832"/>
            <a:ext cx="7200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127"/>
          <a:stretch>
            <a:fillRect/>
          </a:stretch>
        </p:blipFill>
        <p:spPr bwMode="auto">
          <a:xfrm>
            <a:off x="1979712" y="1367054"/>
            <a:ext cx="4824536" cy="83781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408637"/>
            <a:ext cx="3390900" cy="8286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0074" y="3933056"/>
            <a:ext cx="4248150" cy="7048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8021" y="2726336"/>
            <a:ext cx="7154379" cy="70884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5" name="ZoneTexte 24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/>
          <p:cNvSpPr txBox="1"/>
          <p:nvPr/>
        </p:nvSpPr>
        <p:spPr>
          <a:xfrm>
            <a:off x="35496" y="1700808"/>
            <a:ext cx="896448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fr-FR" sz="2400" dirty="0" smtClean="0"/>
              <a:t>  </a:t>
            </a:r>
            <a:r>
              <a:rPr lang="fr-FR" sz="2400" dirty="0" err="1" smtClean="0">
                <a:solidFill>
                  <a:srgbClr val="0070C0"/>
                </a:solidFill>
              </a:rPr>
              <a:t>Sequential</a:t>
            </a:r>
            <a:r>
              <a:rPr lang="fr-FR" sz="2400" dirty="0" smtClean="0">
                <a:solidFill>
                  <a:srgbClr val="0070C0"/>
                </a:solidFill>
              </a:rPr>
              <a:t> suppression </a:t>
            </a:r>
            <a:r>
              <a:rPr lang="fr-FR" sz="2400" dirty="0" err="1" smtClean="0">
                <a:solidFill>
                  <a:srgbClr val="0070C0"/>
                </a:solidFill>
              </a:rPr>
              <a:t>at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>
                <a:solidFill>
                  <a:srgbClr val="0070C0"/>
                </a:solidFill>
              </a:rPr>
              <a:t>an </a:t>
            </a:r>
            <a:r>
              <a:rPr lang="fr-FR" sz="2400" dirty="0" err="1" smtClean="0">
                <a:solidFill>
                  <a:srgbClr val="0070C0"/>
                </a:solidFill>
              </a:rPr>
              <a:t>early</a:t>
            </a:r>
            <a:r>
              <a:rPr lang="fr-FR" sz="2400" dirty="0" smtClean="0">
                <a:solidFill>
                  <a:srgbClr val="0070C0"/>
                </a:solidFill>
              </a:rPr>
              <a:t> stage</a:t>
            </a:r>
            <a:r>
              <a:rPr lang="fr-FR" sz="2400" dirty="0" smtClean="0">
                <a:solidFill>
                  <a:srgbClr val="0070C0"/>
                </a:solidFill>
              </a:rPr>
              <a:t> </a:t>
            </a:r>
            <a:r>
              <a:rPr lang="fr-FR" sz="2400" dirty="0" err="1" smtClean="0">
                <a:solidFill>
                  <a:srgbClr val="0070C0"/>
                </a:solidFill>
              </a:rPr>
              <a:t>temperature</a:t>
            </a:r>
            <a:endParaRPr lang="fr-FR" sz="2800" dirty="0" smtClean="0">
              <a:solidFill>
                <a:srgbClr val="0070C0"/>
              </a:solidFill>
            </a:endParaRPr>
          </a:p>
          <a:p>
            <a:pPr algn="ctr"/>
            <a:r>
              <a:rPr lang="fr-FR" sz="2800" dirty="0" smtClean="0">
                <a:solidFill>
                  <a:srgbClr val="0070C0"/>
                </a:solidFill>
              </a:rPr>
              <a:t>-&gt; </a:t>
            </a:r>
            <a:r>
              <a:rPr lang="fr-FR" sz="2800" dirty="0" smtClean="0">
                <a:solidFill>
                  <a:srgbClr val="0070C0"/>
                </a:solidFill>
              </a:rPr>
              <a:t>State formation </a:t>
            </a:r>
            <a:r>
              <a:rPr lang="fr-FR" sz="2800" dirty="0" err="1" smtClean="0">
                <a:solidFill>
                  <a:srgbClr val="0070C0"/>
                </a:solidFill>
              </a:rPr>
              <a:t>only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at</a:t>
            </a:r>
            <a:r>
              <a:rPr lang="fr-FR" sz="2800" dirty="0" smtClean="0">
                <a:solidFill>
                  <a:srgbClr val="0070C0"/>
                </a:solidFill>
              </a:rPr>
              <a:t> the end of the </a:t>
            </a:r>
            <a:r>
              <a:rPr lang="fr-FR" sz="2800" dirty="0" err="1" smtClean="0">
                <a:solidFill>
                  <a:srgbClr val="0070C0"/>
                </a:solidFill>
              </a:rPr>
              <a:t>evolution</a:t>
            </a:r>
            <a:r>
              <a:rPr lang="fr-FR" sz="2800" strike="sngStrike" dirty="0" smtClean="0">
                <a:solidFill>
                  <a:srgbClr val="0070C0"/>
                </a:solidFill>
              </a:rPr>
              <a:t> </a:t>
            </a:r>
            <a:endParaRPr lang="fr-FR" sz="2800" strike="sngStrike" dirty="0" smtClean="0">
              <a:solidFill>
                <a:srgbClr val="0070C0"/>
              </a:solidFill>
            </a:endParaRPr>
          </a:p>
          <a:p>
            <a:pPr algn="ctr"/>
            <a:endParaRPr lang="fr-FR" sz="1600" strike="sngStrike" dirty="0" smtClean="0">
              <a:solidFill>
                <a:srgbClr val="0070C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fr-FR" sz="2400" dirty="0" smtClean="0"/>
              <a:t>  </a:t>
            </a:r>
            <a:r>
              <a:rPr lang="fr-FR" sz="2400" dirty="0" err="1" smtClean="0">
                <a:solidFill>
                  <a:srgbClr val="7030A0"/>
                </a:solidFill>
              </a:rPr>
              <a:t>Stationnary</a:t>
            </a:r>
            <a:r>
              <a:rPr lang="fr-FR" sz="2400" dirty="0" smtClean="0">
                <a:solidFill>
                  <a:srgbClr val="7030A0"/>
                </a:solidFill>
              </a:rPr>
              <a:t> QGP</a:t>
            </a:r>
            <a:endParaRPr lang="fr-FR" sz="2400" dirty="0" smtClean="0">
              <a:solidFill>
                <a:srgbClr val="7030A0"/>
              </a:solidFill>
            </a:endParaRPr>
          </a:p>
          <a:p>
            <a:pPr algn="ctr"/>
            <a:r>
              <a:rPr lang="fr-FR" sz="2800" dirty="0" smtClean="0">
                <a:solidFill>
                  <a:srgbClr val="7030A0"/>
                </a:solidFill>
              </a:rPr>
              <a:t>-&gt; Reality </a:t>
            </a:r>
            <a:r>
              <a:rPr lang="fr-FR" sz="2800" dirty="0" err="1" smtClean="0">
                <a:solidFill>
                  <a:srgbClr val="7030A0"/>
                </a:solidFill>
              </a:rPr>
              <a:t>is</a:t>
            </a:r>
            <a:r>
              <a:rPr lang="fr-FR" sz="2800" dirty="0" smtClean="0">
                <a:solidFill>
                  <a:srgbClr val="7030A0"/>
                </a:solidFill>
              </a:rPr>
              <a:t> </a:t>
            </a:r>
            <a:r>
              <a:rPr lang="fr-FR" sz="2800" dirty="0" err="1" smtClean="0">
                <a:solidFill>
                  <a:srgbClr val="7030A0"/>
                </a:solidFill>
              </a:rPr>
              <a:t>closer</a:t>
            </a:r>
            <a:r>
              <a:rPr lang="fr-FR" sz="2800" dirty="0" smtClean="0">
                <a:solidFill>
                  <a:srgbClr val="7030A0"/>
                </a:solidFill>
              </a:rPr>
              <a:t> to a </a:t>
            </a:r>
            <a:r>
              <a:rPr lang="fr-FR" sz="2800" dirty="0" err="1" smtClean="0">
                <a:solidFill>
                  <a:srgbClr val="7030A0"/>
                </a:solidFill>
              </a:rPr>
              <a:t>cooling</a:t>
            </a:r>
            <a:r>
              <a:rPr lang="fr-FR" sz="2800" dirty="0" smtClean="0">
                <a:solidFill>
                  <a:srgbClr val="7030A0"/>
                </a:solidFill>
              </a:rPr>
              <a:t> </a:t>
            </a:r>
            <a:r>
              <a:rPr lang="fr-FR" sz="2800" dirty="0" smtClean="0">
                <a:solidFill>
                  <a:srgbClr val="7030A0"/>
                </a:solidFill>
              </a:rPr>
              <a:t>QGP</a:t>
            </a:r>
          </a:p>
          <a:p>
            <a:pPr algn="ctr"/>
            <a:r>
              <a:rPr lang="fr-FR" sz="1600" dirty="0" smtClean="0">
                <a:solidFill>
                  <a:srgbClr val="0070C0"/>
                </a:solidFill>
              </a:rPr>
              <a:t> </a:t>
            </a:r>
          </a:p>
          <a:p>
            <a:pPr algn="ctr"/>
            <a:endParaRPr lang="fr-FR" sz="500" dirty="0" smtClean="0"/>
          </a:p>
          <a:p>
            <a:pPr lvl="1" algn="ctr">
              <a:buFont typeface="Wingdings" pitchFamily="2" charset="2"/>
              <a:buChar char="ü"/>
            </a:pPr>
            <a:r>
              <a:rPr lang="fr-FR" sz="2400" dirty="0" smtClean="0"/>
              <a:t>  </a:t>
            </a:r>
            <a:r>
              <a:rPr lang="fr-FR" sz="2400" dirty="0" err="1" smtClean="0">
                <a:solidFill>
                  <a:srgbClr val="00B050"/>
                </a:solidFill>
              </a:rPr>
              <a:t>Adiabatic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  <a:r>
              <a:rPr lang="fr-FR" sz="2400" dirty="0" err="1" smtClean="0">
                <a:solidFill>
                  <a:srgbClr val="00B050"/>
                </a:solidFill>
              </a:rPr>
              <a:t>evolution</a:t>
            </a:r>
            <a:r>
              <a:rPr lang="fr-FR" sz="2400" dirty="0" smtClean="0">
                <a:solidFill>
                  <a:srgbClr val="00B050"/>
                </a:solidFill>
              </a:rPr>
              <a:t> if </a:t>
            </a:r>
            <a:r>
              <a:rPr lang="fr-FR" sz="2400" dirty="0" err="1" smtClean="0">
                <a:solidFill>
                  <a:srgbClr val="00B050"/>
                </a:solidFill>
              </a:rPr>
              <a:t>formed</a:t>
            </a:r>
            <a:r>
              <a:rPr lang="fr-FR" sz="2400" dirty="0" smtClean="0">
                <a:solidFill>
                  <a:srgbClr val="00B050"/>
                </a:solidFill>
              </a:rPr>
              <a:t>; </a:t>
            </a:r>
            <a:r>
              <a:rPr lang="fr-FR" sz="2400" dirty="0" err="1" smtClean="0">
                <a:solidFill>
                  <a:srgbClr val="00B050"/>
                </a:solidFill>
              </a:rPr>
              <a:t>fast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decorrelation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if suppressed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-&gt; Q</a:t>
            </a:r>
            <a:r>
              <a:rPr lang="fr-FR" sz="2800" dirty="0" err="1" smtClean="0">
                <a:solidFill>
                  <a:srgbClr val="00B050"/>
                </a:solidFill>
              </a:rPr>
              <a:t>uantum</a:t>
            </a:r>
            <a:r>
              <a:rPr lang="fr-FR" sz="2800" dirty="0" smtClean="0">
                <a:solidFill>
                  <a:srgbClr val="00B050"/>
                </a:solidFill>
              </a:rPr>
              <a:t> description of the </a:t>
            </a:r>
            <a:r>
              <a:rPr lang="fr-FR" sz="2800" dirty="0" err="1" smtClean="0">
                <a:solidFill>
                  <a:srgbClr val="00B050"/>
                </a:solidFill>
              </a:rPr>
              <a:t>correlated</a:t>
            </a:r>
            <a:r>
              <a:rPr lang="fr-FR" sz="2800" dirty="0" smtClean="0">
                <a:solidFill>
                  <a:srgbClr val="00B050"/>
                </a:solidFill>
              </a:rPr>
              <a:t> QQ pair </a:t>
            </a:r>
            <a:endParaRPr lang="en-US" sz="2800" dirty="0" smtClean="0">
              <a:solidFill>
                <a:srgbClr val="00B050"/>
              </a:solidFill>
            </a:endParaRPr>
          </a:p>
          <a:p>
            <a:pPr algn="ctr"/>
            <a:endParaRPr lang="fr-FR" sz="1200" dirty="0" smtClean="0"/>
          </a:p>
          <a:p>
            <a:pPr algn="ctr"/>
            <a:endParaRPr lang="fr-FR" sz="300" dirty="0" smtClean="0"/>
          </a:p>
          <a:p>
            <a:pPr algn="ctr"/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Sequential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suppression 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VS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dynamical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view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assumptions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4" name="ZoneTexte 93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       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SL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1st tests on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1" name="Groupe 160"/>
          <p:cNvGrpSpPr/>
          <p:nvPr/>
        </p:nvGrpSpPr>
        <p:grpSpPr>
          <a:xfrm>
            <a:off x="1742422" y="4941168"/>
            <a:ext cx="6501986" cy="1224136"/>
            <a:chOff x="395536" y="2420888"/>
            <a:chExt cx="6501986" cy="1224136"/>
          </a:xfrm>
        </p:grpSpPr>
        <p:grpSp>
          <p:nvGrpSpPr>
            <p:cNvPr id="105" name="Groupe 158"/>
            <p:cNvGrpSpPr/>
            <p:nvPr/>
          </p:nvGrpSpPr>
          <p:grpSpPr>
            <a:xfrm>
              <a:off x="395536" y="2420888"/>
              <a:ext cx="6501986" cy="1224136"/>
              <a:chOff x="1907704" y="1628800"/>
              <a:chExt cx="6501986" cy="1224136"/>
            </a:xfrm>
          </p:grpSpPr>
          <p:grpSp>
            <p:nvGrpSpPr>
              <p:cNvPr id="117" name="Groupe 133"/>
              <p:cNvGrpSpPr/>
              <p:nvPr/>
            </p:nvGrpSpPr>
            <p:grpSpPr>
              <a:xfrm>
                <a:off x="1907704" y="1628800"/>
                <a:ext cx="6501986" cy="1224136"/>
                <a:chOff x="2483768" y="1539376"/>
                <a:chExt cx="6501986" cy="1224136"/>
              </a:xfrm>
            </p:grpSpPr>
            <p:grpSp>
              <p:nvGrpSpPr>
                <p:cNvPr id="119" name="Groupe 131"/>
                <p:cNvGrpSpPr/>
                <p:nvPr/>
              </p:nvGrpSpPr>
              <p:grpSpPr>
                <a:xfrm>
                  <a:off x="2483768" y="1539376"/>
                  <a:ext cx="3712826" cy="1224136"/>
                  <a:chOff x="2627784" y="1539376"/>
                  <a:chExt cx="3712826" cy="1224136"/>
                </a:xfrm>
              </p:grpSpPr>
              <p:grpSp>
                <p:nvGrpSpPr>
                  <p:cNvPr id="130" name="Groupe 130"/>
                  <p:cNvGrpSpPr/>
                  <p:nvPr/>
                </p:nvGrpSpPr>
                <p:grpSpPr>
                  <a:xfrm>
                    <a:off x="2627784" y="1539376"/>
                    <a:ext cx="3712826" cy="1224136"/>
                    <a:chOff x="2627784" y="1539376"/>
                    <a:chExt cx="3712826" cy="1224136"/>
                  </a:xfrm>
                </p:grpSpPr>
                <p:grpSp>
                  <p:nvGrpSpPr>
                    <p:cNvPr id="132" name="Groupe 129"/>
                    <p:cNvGrpSpPr/>
                    <p:nvPr/>
                  </p:nvGrpSpPr>
                  <p:grpSpPr>
                    <a:xfrm>
                      <a:off x="2627784" y="1539376"/>
                      <a:ext cx="3712826" cy="1224136"/>
                      <a:chOff x="2627784" y="1539376"/>
                      <a:chExt cx="3712826" cy="1224136"/>
                    </a:xfrm>
                  </p:grpSpPr>
                  <p:grpSp>
                    <p:nvGrpSpPr>
                      <p:cNvPr id="134" name="Groupe 126"/>
                      <p:cNvGrpSpPr/>
                      <p:nvPr/>
                    </p:nvGrpSpPr>
                    <p:grpSpPr>
                      <a:xfrm>
                        <a:off x="2627784" y="1628800"/>
                        <a:ext cx="3712826" cy="1092321"/>
                        <a:chOff x="2555776" y="1483337"/>
                        <a:chExt cx="3712826" cy="1092321"/>
                      </a:xfrm>
                    </p:grpSpPr>
                    <p:sp>
                      <p:nvSpPr>
                        <p:cNvPr id="179" name="Étoile à 5 branches 178"/>
                        <p:cNvSpPr/>
                        <p:nvPr/>
                      </p:nvSpPr>
                      <p:spPr>
                        <a:xfrm>
                          <a:off x="2555776" y="1857025"/>
                          <a:ext cx="432048" cy="360040"/>
                        </a:xfrm>
                        <a:prstGeom prst="star5">
                          <a:avLst/>
                        </a:prstGeom>
                        <a:solidFill>
                          <a:srgbClr val="FFFF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cxnSp>
                      <p:nvCxnSpPr>
                        <p:cNvPr id="180" name="Connecteur droit 179"/>
                        <p:cNvCxnSpPr/>
                        <p:nvPr/>
                      </p:nvCxnSpPr>
                      <p:spPr>
                        <a:xfrm>
                          <a:off x="2771800" y="2073049"/>
                          <a:ext cx="792088" cy="72008"/>
                        </a:xfrm>
                        <a:prstGeom prst="line">
                          <a:avLst/>
                        </a:prstGeom>
                        <a:ln w="381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1" name="ZoneTexte 180"/>
                        <p:cNvSpPr txBox="1"/>
                        <p:nvPr/>
                      </p:nvSpPr>
                      <p:spPr>
                        <a:xfrm>
                          <a:off x="3059832" y="1483337"/>
                          <a:ext cx="396262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2400" b="1" dirty="0" smtClean="0">
                              <a:solidFill>
                                <a:srgbClr val="0070C0"/>
                              </a:solidFill>
                            </a:rPr>
                            <a:t>Q</a:t>
                          </a:r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2" name="ZoneTexte 181"/>
                        <p:cNvSpPr txBox="1"/>
                        <p:nvPr/>
                      </p:nvSpPr>
                      <p:spPr>
                        <a:xfrm>
                          <a:off x="3100776" y="2113993"/>
                          <a:ext cx="396262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2400" b="1" dirty="0" smtClean="0">
                              <a:solidFill>
                                <a:srgbClr val="0070C0"/>
                              </a:solidFill>
                            </a:rPr>
                            <a:t>Q</a:t>
                          </a:r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183" name="Connecteur droit avec flèche 182"/>
                        <p:cNvCxnSpPr>
                          <a:endCxn id="122" idx="2"/>
                        </p:cNvCxnSpPr>
                        <p:nvPr/>
                      </p:nvCxnSpPr>
                      <p:spPr>
                        <a:xfrm flipV="1">
                          <a:off x="4756434" y="1977807"/>
                          <a:ext cx="1512168" cy="18294"/>
                        </a:xfrm>
                        <a:prstGeom prst="straightConnector1">
                          <a:avLst/>
                        </a:prstGeom>
                        <a:ln w="28575"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35" name="Groupe 73"/>
                      <p:cNvGrpSpPr/>
                      <p:nvPr/>
                    </p:nvGrpSpPr>
                    <p:grpSpPr>
                      <a:xfrm>
                        <a:off x="3600395" y="1539376"/>
                        <a:ext cx="1519727" cy="1224136"/>
                        <a:chOff x="2232367" y="3140968"/>
                        <a:chExt cx="4522485" cy="3108553"/>
                      </a:xfrm>
                    </p:grpSpPr>
                    <p:grpSp>
                      <p:nvGrpSpPr>
                        <p:cNvPr id="136" name="Groupe 25"/>
                        <p:cNvGrpSpPr/>
                        <p:nvPr/>
                      </p:nvGrpSpPr>
                      <p:grpSpPr>
                        <a:xfrm>
                          <a:off x="2232367" y="3140968"/>
                          <a:ext cx="4522485" cy="3108553"/>
                          <a:chOff x="2480205" y="947377"/>
                          <a:chExt cx="4859295" cy="3212613"/>
                        </a:xfrm>
                      </p:grpSpPr>
                      <p:grpSp>
                        <p:nvGrpSpPr>
                          <p:cNvPr id="138" name="Groupe 235"/>
                          <p:cNvGrpSpPr/>
                          <p:nvPr/>
                        </p:nvGrpSpPr>
                        <p:grpSpPr>
                          <a:xfrm>
                            <a:off x="2480205" y="947377"/>
                            <a:ext cx="4859295" cy="3212613"/>
                            <a:chOff x="2123955" y="1279415"/>
                            <a:chExt cx="4859295" cy="3212613"/>
                          </a:xfrm>
                        </p:grpSpPr>
                        <p:grpSp>
                          <p:nvGrpSpPr>
                            <p:cNvPr id="141" name="Groupe 112"/>
                            <p:cNvGrpSpPr/>
                            <p:nvPr/>
                          </p:nvGrpSpPr>
                          <p:grpSpPr>
                            <a:xfrm>
                              <a:off x="2123955" y="1279415"/>
                              <a:ext cx="4859295" cy="3212613"/>
                              <a:chOff x="2123955" y="1279415"/>
                              <a:chExt cx="4859295" cy="3212613"/>
                            </a:xfrm>
                          </p:grpSpPr>
                          <p:sp>
                            <p:nvSpPr>
                              <p:cNvPr id="175" name="Oval 2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123955" y="1279415"/>
                                <a:ext cx="4488151" cy="3212613"/>
                              </a:xfrm>
                              <a:prstGeom prst="ellipse">
                                <a:avLst/>
                              </a:prstGeom>
                              <a:gradFill rotWithShape="0">
                                <a:gsLst>
                                  <a:gs pos="0">
                                    <a:srgbClr val="FF0000"/>
                                  </a:gs>
                                  <a:gs pos="100000">
                                    <a:srgbClr val="FFCC00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defTabSz="4173105"/>
                                <a:endParaRPr lang="en-GB" sz="2800">
                                  <a:solidFill>
                                    <a:srgbClr val="FFFFFF"/>
                                  </a:solidFill>
                                  <a:latin typeface="Lucida Sans Unicode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76" name="Oval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799038" y="3177777"/>
                                <a:ext cx="288000" cy="28800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1F52A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defTabSz="4173105"/>
                                <a:endParaRPr lang="en-GB" sz="2800">
                                  <a:solidFill>
                                    <a:srgbClr val="FFFFFF"/>
                                  </a:solidFill>
                                  <a:latin typeface="Lucida Sans Unicode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77" name="Oval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786752" y="2520653"/>
                                <a:ext cx="288000" cy="28800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461BFD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defTabSz="4173105"/>
                                <a:endParaRPr lang="en-GB" sz="2800">
                                  <a:solidFill>
                                    <a:srgbClr val="FFFFFF"/>
                                  </a:solidFill>
                                  <a:latin typeface="Lucida Sans Unicode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78" name="Rectangle 177"/>
                              <p:cNvSpPr/>
                              <p:nvPr/>
                            </p:nvSpPr>
                            <p:spPr bwMode="auto">
                              <a:xfrm>
                                <a:off x="3170755" y="2458985"/>
                                <a:ext cx="3812495" cy="95134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 defTabSz="4173814">
                                  <a:defRPr/>
                                </a:pPr>
                                <a:r>
                                  <a:rPr lang="en-GB" sz="2000" b="1" dirty="0" smtClean="0">
                                    <a:solidFill>
                                      <a:schemeClr val="bg1"/>
                                    </a:solidFill>
                                    <a:latin typeface="Book Antiqua" pitchFamily="18" charset="0"/>
                                  </a:rPr>
                                  <a:t>QGP</a:t>
                                </a:r>
                                <a:endParaRPr lang="en-GB" sz="2000" b="1" dirty="0">
                                  <a:solidFill>
                                    <a:schemeClr val="bg1"/>
                                  </a:solidFill>
                                  <a:latin typeface="Book Antiqua" pitchFamily="18" charset="0"/>
                                </a:endParaRPr>
                              </a:p>
                            </p:txBody>
                          </p:sp>
                        </p:grpSp>
                        <p:pic>
                          <p:nvPicPr>
                            <p:cNvPr id="142" name="Picture 3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39659" y="2423662"/>
                              <a:ext cx="236317" cy="224367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143" name="Picture 7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92728" y="1909518"/>
                              <a:ext cx="247764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144" name="Picture 11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28092" y="1700808"/>
                              <a:ext cx="247764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145" name="Picture 3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83485" y="3490140"/>
                              <a:ext cx="247764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146" name="Picture 7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55776" y="3133654"/>
                              <a:ext cx="247764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147" name="Picture 11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91140" y="2924944"/>
                              <a:ext cx="247764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148" name="Picture 3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92349" y="2761716"/>
                              <a:ext cx="247763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149" name="Picture 7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63888" y="2545693"/>
                              <a:ext cx="247764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150" name="Picture 11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87284" y="2196521"/>
                              <a:ext cx="247764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151" name="Picture 3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8172" y="3789040"/>
                              <a:ext cx="247764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152" name="Picture 7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52768" y="3701375"/>
                              <a:ext cx="247764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153" name="Picture 11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88132" y="3492665"/>
                              <a:ext cx="247764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154" name="Picture 7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27984" y="1825613"/>
                              <a:ext cx="247764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155" name="Picture 11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51380" y="1808441"/>
                              <a:ext cx="247764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156" name="Picture 3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44316" y="4077072"/>
                              <a:ext cx="247764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157" name="Picture 7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92928" y="3845391"/>
                              <a:ext cx="247764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158" name="Picture 11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28292" y="3636681"/>
                              <a:ext cx="247764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159" name="Picture 3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72837" y="2418404"/>
                              <a:ext cx="247764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160" name="Picture 7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45128" y="2061918"/>
                              <a:ext cx="247764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161" name="Picture 11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80492" y="1853208"/>
                              <a:ext cx="247764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162" name="Picture 3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54384" y="2869542"/>
                              <a:ext cx="247763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163" name="Picture 7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52120" y="2477239"/>
                              <a:ext cx="247764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164" name="Picture 11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18970257">
                              <a:off x="5248561" y="2130127"/>
                              <a:ext cx="379216" cy="36004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165" name="Picture 7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96136" y="3487617"/>
                              <a:ext cx="247764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pic>
                          <p:nvPicPr>
                            <p:cNvPr id="166" name="Picture 11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27915" y="2565470"/>
                              <a:ext cx="247763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sp>
                          <p:nvSpPr>
                            <p:cNvPr id="167" name="Oval 2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55675" y="2217832"/>
                              <a:ext cx="288000" cy="288000"/>
                            </a:xfrm>
                            <a:prstGeom prst="ellipse">
                              <a:avLst/>
                            </a:prstGeom>
                            <a:solidFill>
                              <a:srgbClr val="461BFD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 algn="ctr" defTabSz="4173105"/>
                              <a:endParaRPr lang="en-GB" sz="2800">
                                <a:solidFill>
                                  <a:srgbClr val="FFFFFF"/>
                                </a:solidFill>
                                <a:latin typeface="Lucida Sans Unicode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68" name="Oval 2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11760" y="2492896"/>
                              <a:ext cx="288000" cy="288000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 algn="ctr" defTabSz="4173105"/>
                              <a:endParaRPr lang="en-GB" sz="2800">
                                <a:solidFill>
                                  <a:srgbClr val="FFFFFF"/>
                                </a:solidFill>
                                <a:latin typeface="Lucida Sans Unicode" pitchFamily="34" charset="0"/>
                              </a:endParaRPr>
                            </a:p>
                          </p:txBody>
                        </p:sp>
                        <p:pic>
                          <p:nvPicPr>
                            <p:cNvPr id="169" name="Picture 7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32148" y="1653308"/>
                              <a:ext cx="247764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sp>
                          <p:nvSpPr>
                            <p:cNvPr id="170" name="Oval 2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16990340">
                              <a:off x="5116459" y="2009096"/>
                              <a:ext cx="288000" cy="288000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eaVert" wrap="none" anchor="ctr"/>
                            <a:lstStyle/>
                            <a:p>
                              <a:pPr algn="ctr" defTabSz="4173105"/>
                              <a:endParaRPr lang="en-GB" sz="2800">
                                <a:solidFill>
                                  <a:srgbClr val="FFFFFF"/>
                                </a:solidFill>
                                <a:latin typeface="Lucida Sans Unicode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1" name="Oval 3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424061" y="2294441"/>
                              <a:ext cx="288000" cy="288000"/>
                            </a:xfrm>
                            <a:prstGeom prst="ellipse">
                              <a:avLst/>
                            </a:prstGeom>
                            <a:solidFill>
                              <a:srgbClr val="461BFD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 algn="ctr" defTabSz="4173105"/>
                              <a:endParaRPr lang="en-GB" sz="2800">
                                <a:solidFill>
                                  <a:srgbClr val="FFFFFF"/>
                                </a:solidFill>
                                <a:latin typeface="Lucida Sans Unicode" pitchFamily="34" charset="0"/>
                              </a:endParaRPr>
                            </a:p>
                          </p:txBody>
                        </p:sp>
                        <p:pic>
                          <p:nvPicPr>
                            <p:cNvPr id="172" name="Picture 7" descr="C:\Users\Hamza\Desktop\Gluons.png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32055" y="3344359"/>
                              <a:ext cx="247764" cy="23523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sp>
                          <p:nvSpPr>
                            <p:cNvPr id="173" name="Oval 2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919045" y="3138831"/>
                              <a:ext cx="288000" cy="288000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 algn="ctr" defTabSz="4173105"/>
                              <a:endParaRPr lang="en-GB" sz="2800">
                                <a:solidFill>
                                  <a:srgbClr val="FFFFFF"/>
                                </a:solidFill>
                                <a:latin typeface="Lucida Sans Unicode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4" name="Oval 2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707282" y="3460097"/>
                              <a:ext cx="288000" cy="288000"/>
                            </a:xfrm>
                            <a:prstGeom prst="ellipse">
                              <a:avLst/>
                            </a:prstGeom>
                            <a:solidFill>
                              <a:srgbClr val="01F52A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 algn="ctr" defTabSz="4173105"/>
                              <a:endParaRPr lang="en-GB" sz="2800">
                                <a:solidFill>
                                  <a:srgbClr val="FFFFFF"/>
                                </a:solidFill>
                                <a:latin typeface="Lucida Sans Unicode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39" name="ZoneTexte 138"/>
                          <p:cNvSpPr txBox="1"/>
                          <p:nvPr/>
                        </p:nvSpPr>
                        <p:spPr>
                          <a:xfrm>
                            <a:off x="3094556" y="1856700"/>
                            <a:ext cx="216025" cy="96927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endParaRPr lang="en-GB" b="1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Book Antiqua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40" name="ZoneTexte 139"/>
                          <p:cNvSpPr txBox="1"/>
                          <p:nvPr/>
                        </p:nvSpPr>
                        <p:spPr>
                          <a:xfrm>
                            <a:off x="2724298" y="2115974"/>
                            <a:ext cx="216025" cy="96927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endParaRPr lang="en-GB" b="1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Book Antiqua" pitchFamily="18" charset="0"/>
                            </a:endParaRPr>
                          </a:p>
                        </p:txBody>
                      </p:sp>
                    </p:grpSp>
                    <p:pic>
                      <p:nvPicPr>
                        <p:cNvPr id="137" name="Picture 3" descr="C:\Users\Hamza\Desktop\Gluons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6016" y="4941168"/>
                          <a:ext cx="230591" cy="22761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</p:grpSp>
                <p:cxnSp>
                  <p:nvCxnSpPr>
                    <p:cNvPr id="133" name="Connecteur droit 132"/>
                    <p:cNvCxnSpPr/>
                    <p:nvPr/>
                  </p:nvCxnSpPr>
                  <p:spPr>
                    <a:xfrm flipV="1">
                      <a:off x="2843808" y="2001041"/>
                      <a:ext cx="792088" cy="144016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1" name="Connecteur droit 130"/>
                  <p:cNvCxnSpPr/>
                  <p:nvPr/>
                </p:nvCxnSpPr>
                <p:spPr>
                  <a:xfrm>
                    <a:off x="3289504" y="2361081"/>
                    <a:ext cx="1440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0" name="ZoneTexte 119"/>
                <p:cNvSpPr txBox="1"/>
                <p:nvPr/>
              </p:nvSpPr>
              <p:spPr>
                <a:xfrm>
                  <a:off x="6969530" y="1786617"/>
                  <a:ext cx="201622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err="1" smtClean="0"/>
                    <a:t>Quarkonia</a:t>
                  </a:r>
                  <a:r>
                    <a:rPr lang="fr-FR" dirty="0" smtClean="0"/>
                    <a:t> or </a:t>
                  </a:r>
                  <a:r>
                    <a:rPr lang="fr-FR" dirty="0" err="1" smtClean="0"/>
                    <a:t>something</a:t>
                  </a:r>
                  <a:r>
                    <a:rPr lang="fr-FR" dirty="0" smtClean="0"/>
                    <a:t> </a:t>
                  </a:r>
                  <a:r>
                    <a:rPr lang="fr-FR" dirty="0" err="1" smtClean="0"/>
                    <a:t>else</a:t>
                  </a:r>
                  <a:r>
                    <a:rPr lang="fr-FR" dirty="0" smtClean="0"/>
                    <a:t>  ? </a:t>
                  </a:r>
                  <a:endParaRPr lang="fr-FR" dirty="0"/>
                </a:p>
              </p:txBody>
            </p:sp>
            <p:grpSp>
              <p:nvGrpSpPr>
                <p:cNvPr id="121" name="Groupe 45"/>
                <p:cNvGrpSpPr/>
                <p:nvPr/>
              </p:nvGrpSpPr>
              <p:grpSpPr>
                <a:xfrm>
                  <a:off x="6127903" y="1794588"/>
                  <a:ext cx="748355" cy="657364"/>
                  <a:chOff x="4967009" y="4725144"/>
                  <a:chExt cx="951427" cy="792088"/>
                </a:xfrm>
              </p:grpSpPr>
              <p:sp>
                <p:nvSpPr>
                  <p:cNvPr id="122" name="Ellipse 121"/>
                  <p:cNvSpPr/>
                  <p:nvPr/>
                </p:nvSpPr>
                <p:spPr>
                  <a:xfrm>
                    <a:off x="5054342" y="4725144"/>
                    <a:ext cx="864094" cy="792088"/>
                  </a:xfrm>
                  <a:prstGeom prst="ellipse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124" name="Groupe 44"/>
                  <p:cNvGrpSpPr/>
                  <p:nvPr/>
                </p:nvGrpSpPr>
                <p:grpSpPr>
                  <a:xfrm>
                    <a:off x="4967009" y="4761526"/>
                    <a:ext cx="817822" cy="743406"/>
                    <a:chOff x="2267417" y="4617510"/>
                    <a:chExt cx="817822" cy="743406"/>
                  </a:xfrm>
                </p:grpSpPr>
                <p:pic>
                  <p:nvPicPr>
                    <p:cNvPr id="125" name="Picture 3" descr="C:\Users\Hamza\Desktop\Gluons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673268" y="4880452"/>
                      <a:ext cx="219936" cy="217100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126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7201" y="4669413"/>
                      <a:ext cx="268038" cy="278672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4173105"/>
                      <a:endParaRPr lang="en-GB" sz="2800">
                        <a:solidFill>
                          <a:srgbClr val="FFFFFF"/>
                        </a:solidFill>
                        <a:latin typeface="Lucida Sans Unicode" pitchFamily="34" charset="0"/>
                      </a:endParaRPr>
                    </a:p>
                  </p:txBody>
                </p:sp>
                <p:sp>
                  <p:nvSpPr>
                    <p:cNvPr id="127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6458" y="4977133"/>
                      <a:ext cx="268038" cy="278672"/>
                    </a:xfrm>
                    <a:prstGeom prst="ellipse">
                      <a:avLst/>
                    </a:prstGeom>
                    <a:solidFill>
                      <a:srgbClr val="461BFD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defTabSz="4173105"/>
                      <a:endParaRPr lang="en-GB" sz="2800">
                        <a:solidFill>
                          <a:srgbClr val="FFFFFF"/>
                        </a:solidFill>
                        <a:latin typeface="Lucida Sans Unicode" pitchFamily="34" charset="0"/>
                      </a:endParaRPr>
                    </a:p>
                  </p:txBody>
                </p:sp>
                <p:sp>
                  <p:nvSpPr>
                    <p:cNvPr id="128" name="ZoneTexte 127"/>
                    <p:cNvSpPr txBox="1"/>
                    <p:nvPr/>
                  </p:nvSpPr>
                  <p:spPr>
                    <a:xfrm>
                      <a:off x="2804609" y="4617510"/>
                      <a:ext cx="201050" cy="4450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GB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p:txBody>
                </p:sp>
                <p:sp>
                  <p:nvSpPr>
                    <p:cNvPr id="129" name="ZoneTexte 128"/>
                    <p:cNvSpPr txBox="1"/>
                    <p:nvPr/>
                  </p:nvSpPr>
                  <p:spPr>
                    <a:xfrm>
                      <a:off x="2267417" y="4915891"/>
                      <a:ext cx="201050" cy="4450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GB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p:txBody>
                </p:sp>
              </p:grpSp>
            </p:grpSp>
          </p:grpSp>
          <p:sp>
            <p:nvSpPr>
              <p:cNvPr id="118" name="ZoneTexte 117"/>
              <p:cNvSpPr txBox="1"/>
              <p:nvPr/>
            </p:nvSpPr>
            <p:spPr>
              <a:xfrm>
                <a:off x="4283968" y="1863667"/>
                <a:ext cx="15841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err="1" smtClean="0"/>
                  <a:t>hadronization</a:t>
                </a:r>
                <a:endParaRPr lang="fr-FR" sz="1600" dirty="0"/>
              </a:p>
            </p:txBody>
          </p:sp>
        </p:grpSp>
        <p:grpSp>
          <p:nvGrpSpPr>
            <p:cNvPr id="106" name="Groupe 159"/>
            <p:cNvGrpSpPr/>
            <p:nvPr/>
          </p:nvGrpSpPr>
          <p:grpSpPr>
            <a:xfrm>
              <a:off x="1371749" y="2644093"/>
              <a:ext cx="1118416" cy="793117"/>
              <a:chOff x="1371749" y="2644093"/>
              <a:chExt cx="1118416" cy="793117"/>
            </a:xfrm>
          </p:grpSpPr>
          <p:cxnSp>
            <p:nvCxnSpPr>
              <p:cNvPr id="107" name="Connecteur droit 106"/>
              <p:cNvCxnSpPr/>
              <p:nvPr/>
            </p:nvCxnSpPr>
            <p:spPr>
              <a:xfrm flipV="1">
                <a:off x="1383501" y="2879142"/>
                <a:ext cx="110666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 flipV="1">
                <a:off x="1371749" y="3180894"/>
                <a:ext cx="110666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/>
              <p:cNvCxnSpPr/>
              <p:nvPr/>
            </p:nvCxnSpPr>
            <p:spPr>
              <a:xfrm flipH="1" flipV="1">
                <a:off x="1760643" y="2644093"/>
                <a:ext cx="6274" cy="254066"/>
              </a:xfrm>
              <a:prstGeom prst="line">
                <a:avLst/>
              </a:prstGeom>
              <a:ln w="381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109"/>
              <p:cNvCxnSpPr/>
              <p:nvPr/>
            </p:nvCxnSpPr>
            <p:spPr>
              <a:xfrm flipH="1" flipV="1">
                <a:off x="1838925" y="2644093"/>
                <a:ext cx="6274" cy="254066"/>
              </a:xfrm>
              <a:prstGeom prst="line">
                <a:avLst/>
              </a:prstGeom>
              <a:ln w="381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/>
              <p:nvPr/>
            </p:nvCxnSpPr>
            <p:spPr>
              <a:xfrm flipH="1" flipV="1">
                <a:off x="2048675" y="2644093"/>
                <a:ext cx="6274" cy="254066"/>
              </a:xfrm>
              <a:prstGeom prst="line">
                <a:avLst/>
              </a:prstGeom>
              <a:ln w="381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/>
              <p:cNvCxnSpPr/>
              <p:nvPr/>
            </p:nvCxnSpPr>
            <p:spPr>
              <a:xfrm flipH="1" flipV="1">
                <a:off x="2264699" y="2644093"/>
                <a:ext cx="6274" cy="254066"/>
              </a:xfrm>
              <a:prstGeom prst="line">
                <a:avLst/>
              </a:prstGeom>
              <a:ln w="381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 flipH="1" flipV="1">
                <a:off x="2249707" y="3183144"/>
                <a:ext cx="6274" cy="254066"/>
              </a:xfrm>
              <a:prstGeom prst="line">
                <a:avLst/>
              </a:prstGeom>
              <a:ln w="381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113"/>
              <p:cNvCxnSpPr/>
              <p:nvPr/>
            </p:nvCxnSpPr>
            <p:spPr>
              <a:xfrm flipH="1" flipV="1">
                <a:off x="2105691" y="3183144"/>
                <a:ext cx="6274" cy="254066"/>
              </a:xfrm>
              <a:prstGeom prst="line">
                <a:avLst/>
              </a:prstGeom>
              <a:ln w="381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cteur droit 114"/>
              <p:cNvCxnSpPr/>
              <p:nvPr/>
            </p:nvCxnSpPr>
            <p:spPr>
              <a:xfrm flipH="1" flipV="1">
                <a:off x="1667369" y="3166992"/>
                <a:ext cx="6274" cy="254066"/>
              </a:xfrm>
              <a:prstGeom prst="line">
                <a:avLst/>
              </a:prstGeom>
              <a:ln w="381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cteur droit 115"/>
              <p:cNvCxnSpPr/>
              <p:nvPr/>
            </p:nvCxnSpPr>
            <p:spPr>
              <a:xfrm flipH="1" flipV="1">
                <a:off x="1883393" y="3178868"/>
                <a:ext cx="6274" cy="254066"/>
              </a:xfrm>
              <a:prstGeom prst="line">
                <a:avLst/>
              </a:prstGeom>
              <a:ln w="381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3" name="Connecteur droit 92"/>
          <p:cNvCxnSpPr/>
          <p:nvPr/>
        </p:nvCxnSpPr>
        <p:spPr>
          <a:xfrm>
            <a:off x="7236312" y="4317806"/>
            <a:ext cx="144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Ingredients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?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165" name="Groupe 164"/>
          <p:cNvGrpSpPr/>
          <p:nvPr/>
        </p:nvGrpSpPr>
        <p:grpSpPr>
          <a:xfrm>
            <a:off x="179512" y="2554150"/>
            <a:ext cx="8528008" cy="2290623"/>
            <a:chOff x="179512" y="2613384"/>
            <a:chExt cx="8528008" cy="2290623"/>
          </a:xfrm>
        </p:grpSpPr>
        <p:sp>
          <p:nvSpPr>
            <p:cNvPr id="141" name="ZoneTexte 140"/>
            <p:cNvSpPr txBox="1"/>
            <p:nvPr/>
          </p:nvSpPr>
          <p:spPr>
            <a:xfrm>
              <a:off x="6176071" y="3888344"/>
              <a:ext cx="248632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dirty="0" smtClean="0"/>
                <a:t>Direct interactions </a:t>
              </a:r>
            </a:p>
            <a:p>
              <a:pPr algn="ctr"/>
              <a:r>
                <a:rPr lang="fr-FR" sz="2000" dirty="0" err="1" smtClean="0"/>
                <a:t>with</a:t>
              </a:r>
              <a:r>
                <a:rPr lang="fr-FR" sz="2000" dirty="0" smtClean="0"/>
                <a:t> the thermal bath</a:t>
              </a:r>
            </a:p>
            <a:p>
              <a:endParaRPr lang="fr-FR" sz="2000" dirty="0"/>
            </a:p>
          </p:txBody>
        </p:sp>
        <p:grpSp>
          <p:nvGrpSpPr>
            <p:cNvPr id="163" name="Groupe 162"/>
            <p:cNvGrpSpPr/>
            <p:nvPr/>
          </p:nvGrpSpPr>
          <p:grpSpPr>
            <a:xfrm>
              <a:off x="179512" y="2613384"/>
              <a:ext cx="8528008" cy="2135860"/>
              <a:chOff x="179512" y="4598544"/>
              <a:chExt cx="8528008" cy="2135860"/>
            </a:xfrm>
          </p:grpSpPr>
          <p:sp>
            <p:nvSpPr>
              <p:cNvPr id="140" name="ZoneTexte 139"/>
              <p:cNvSpPr txBox="1"/>
              <p:nvPr/>
            </p:nvSpPr>
            <p:spPr>
              <a:xfrm>
                <a:off x="3203848" y="4863644"/>
                <a:ext cx="2880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 smtClean="0">
                    <a:solidFill>
                      <a:srgbClr val="FF0000"/>
                    </a:solidFill>
                  </a:rPr>
                  <a:t>+</a:t>
                </a:r>
                <a:endParaRPr lang="fr-FR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ZoneTexte 142"/>
              <p:cNvSpPr txBox="1"/>
              <p:nvPr/>
            </p:nvSpPr>
            <p:spPr>
              <a:xfrm>
                <a:off x="6156176" y="4754738"/>
                <a:ext cx="2520280" cy="769441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200" u="sng" dirty="0" smtClean="0">
                    <a:solidFill>
                      <a:srgbClr val="FF0000"/>
                    </a:solidFill>
                  </a:rPr>
                  <a:t>Thermalisation and diffusion</a:t>
                </a:r>
                <a:endParaRPr lang="fr-FR" sz="2200" u="sng" dirty="0" smtClean="0"/>
              </a:p>
            </p:txBody>
          </p:sp>
          <p:sp>
            <p:nvSpPr>
              <p:cNvPr id="132" name="ZoneTexte 131"/>
              <p:cNvSpPr txBox="1"/>
              <p:nvPr/>
            </p:nvSpPr>
            <p:spPr>
              <a:xfrm>
                <a:off x="467544" y="4598544"/>
                <a:ext cx="2483768" cy="1107996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200" u="sng" dirty="0" err="1" smtClean="0">
                    <a:solidFill>
                      <a:srgbClr val="FF0000"/>
                    </a:solidFill>
                  </a:rPr>
                  <a:t>Mean</a:t>
                </a:r>
                <a:r>
                  <a:rPr lang="fr-FR" sz="2200" u="sng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200" u="sng" dirty="0" err="1" smtClean="0">
                    <a:solidFill>
                      <a:srgbClr val="FF0000"/>
                    </a:solidFill>
                  </a:rPr>
                  <a:t>field</a:t>
                </a:r>
                <a:r>
                  <a:rPr lang="fr-FR" sz="2200" u="sng" dirty="0" smtClean="0">
                    <a:solidFill>
                      <a:srgbClr val="FF0000"/>
                    </a:solidFill>
                  </a:rPr>
                  <a:t>: </a:t>
                </a:r>
                <a:r>
                  <a:rPr lang="fr-FR" sz="2200" u="sng" dirty="0" err="1" smtClean="0">
                    <a:solidFill>
                      <a:srgbClr val="FF0000"/>
                    </a:solidFill>
                  </a:rPr>
                  <a:t>color</a:t>
                </a:r>
                <a:r>
                  <a:rPr lang="fr-FR" sz="2200" u="sng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200" u="sng" dirty="0" err="1" smtClean="0">
                    <a:solidFill>
                      <a:srgbClr val="FF0000"/>
                    </a:solidFill>
                  </a:rPr>
                  <a:t>screened</a:t>
                </a:r>
                <a:r>
                  <a:rPr lang="fr-FR" sz="2200" u="sng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200" u="sng" dirty="0" err="1" smtClean="0">
                    <a:solidFill>
                      <a:srgbClr val="FF0000"/>
                    </a:solidFill>
                  </a:rPr>
                  <a:t>binding</a:t>
                </a:r>
                <a:r>
                  <a:rPr lang="fr-FR" sz="2200" u="sng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200" u="sng" dirty="0" err="1" smtClean="0">
                    <a:solidFill>
                      <a:srgbClr val="FF0000"/>
                    </a:solidFill>
                  </a:rPr>
                  <a:t>potential</a:t>
                </a:r>
                <a:r>
                  <a:rPr lang="fr-FR" sz="2200" u="sng" dirty="0" smtClean="0">
                    <a:solidFill>
                      <a:srgbClr val="FF0000"/>
                    </a:solidFill>
                  </a:rPr>
                  <a:t> V(</a:t>
                </a:r>
                <a:r>
                  <a:rPr lang="fr-FR" sz="2200" u="sng" dirty="0" err="1" smtClean="0">
                    <a:solidFill>
                      <a:srgbClr val="FF0000"/>
                    </a:solidFill>
                  </a:rPr>
                  <a:t>r,T</a:t>
                </a:r>
                <a:r>
                  <a:rPr lang="fr-FR" sz="2200" u="sng" dirty="0" smtClean="0">
                    <a:solidFill>
                      <a:srgbClr val="FF0000"/>
                    </a:solidFill>
                  </a:rPr>
                  <a:t>)</a:t>
                </a:r>
              </a:p>
            </p:txBody>
          </p:sp>
          <p:sp>
            <p:nvSpPr>
              <p:cNvPr id="136" name="ZoneTexte 135"/>
              <p:cNvSpPr txBox="1"/>
              <p:nvPr/>
            </p:nvSpPr>
            <p:spPr>
              <a:xfrm>
                <a:off x="5634704" y="4869160"/>
                <a:ext cx="2880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 smtClean="0">
                    <a:solidFill>
                      <a:srgbClr val="FF0000"/>
                    </a:solidFill>
                  </a:rPr>
                  <a:t>+</a:t>
                </a:r>
                <a:endParaRPr lang="fr-FR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ZoneTexte 136"/>
              <p:cNvSpPr txBox="1"/>
              <p:nvPr/>
            </p:nvSpPr>
            <p:spPr>
              <a:xfrm>
                <a:off x="3752616" y="4756208"/>
                <a:ext cx="1728192" cy="769441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200" u="sng" dirty="0" err="1" smtClean="0">
                    <a:solidFill>
                      <a:srgbClr val="FF0000"/>
                    </a:solidFill>
                  </a:rPr>
                  <a:t>Temperature</a:t>
                </a:r>
                <a:r>
                  <a:rPr lang="fr-FR" sz="2200" u="sng" dirty="0" smtClean="0">
                    <a:solidFill>
                      <a:srgbClr val="FF0000"/>
                    </a:solidFill>
                  </a:rPr>
                  <a:t> scenarios T(t)</a:t>
                </a:r>
                <a:endParaRPr lang="fr-FR" sz="2200" u="sng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Accolade ouvrante 143"/>
              <p:cNvSpPr/>
              <p:nvPr/>
            </p:nvSpPr>
            <p:spPr>
              <a:xfrm rot="16200000">
                <a:off x="1619672" y="4639488"/>
                <a:ext cx="216024" cy="2520280"/>
              </a:xfrm>
              <a:prstGeom prst="leftBrac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5" name="ZoneTexte 144"/>
              <p:cNvSpPr txBox="1"/>
              <p:nvPr/>
            </p:nvSpPr>
            <p:spPr>
              <a:xfrm>
                <a:off x="179512" y="6026518"/>
                <a:ext cx="33123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/>
                  <a:t>Interactions due to</a:t>
                </a:r>
              </a:p>
              <a:p>
                <a:pPr algn="ctr"/>
                <a:r>
                  <a:rPr lang="fr-FR" sz="2000" dirty="0" smtClean="0"/>
                  <a:t> </a:t>
                </a:r>
                <a:r>
                  <a:rPr lang="fr-FR" sz="2000" dirty="0" err="1" smtClean="0"/>
                  <a:t>color</a:t>
                </a:r>
                <a:r>
                  <a:rPr lang="fr-FR" sz="2000" dirty="0" smtClean="0"/>
                  <a:t> charges</a:t>
                </a:r>
                <a:endParaRPr lang="fr-FR" sz="2000" dirty="0"/>
              </a:p>
            </p:txBody>
          </p:sp>
          <p:sp>
            <p:nvSpPr>
              <p:cNvPr id="146" name="Accolade ouvrante 145"/>
              <p:cNvSpPr/>
              <p:nvPr/>
            </p:nvSpPr>
            <p:spPr>
              <a:xfrm rot="16200000">
                <a:off x="4523795" y="4862774"/>
                <a:ext cx="213129" cy="1755488"/>
              </a:xfrm>
              <a:prstGeom prst="leftBrac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8" name="ZoneTexte 147"/>
              <p:cNvSpPr txBox="1"/>
              <p:nvPr/>
            </p:nvSpPr>
            <p:spPr>
              <a:xfrm>
                <a:off x="3930810" y="5881040"/>
                <a:ext cx="1361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 smtClean="0"/>
                  <a:t>Cooling</a:t>
                </a:r>
                <a:r>
                  <a:rPr lang="fr-FR" dirty="0" smtClean="0"/>
                  <a:t> </a:t>
                </a:r>
                <a:r>
                  <a:rPr lang="fr-FR" dirty="0" smtClean="0"/>
                  <a:t>QGP</a:t>
                </a:r>
                <a:endParaRPr lang="fr-FR" dirty="0"/>
              </a:p>
            </p:txBody>
          </p:sp>
          <p:sp>
            <p:nvSpPr>
              <p:cNvPr id="149" name="Accolade ouvrante 148"/>
              <p:cNvSpPr/>
              <p:nvPr/>
            </p:nvSpPr>
            <p:spPr>
              <a:xfrm rot="16200000">
                <a:off x="7303364" y="4460342"/>
                <a:ext cx="216024" cy="2592288"/>
              </a:xfrm>
              <a:prstGeom prst="leftBrac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6" name="ZoneTexte 25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       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SL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1st tests on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2EFC-2AB3-4C65-9CB0-3E589C9529A9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83591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4541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19" name="Rectangle à coins arrondis 18"/>
          <p:cNvSpPr/>
          <p:nvPr/>
        </p:nvSpPr>
        <p:spPr>
          <a:xfrm>
            <a:off x="366040" y="476672"/>
            <a:ext cx="8424936" cy="5760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952750" lvl="0"/>
            <a:endParaRPr lang="en-US" sz="2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3491880" y="6402814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fr-FR" sz="1600" dirty="0" smtClean="0"/>
              <a:t>Phys.Rev.D77:014501,2008</a:t>
            </a:r>
            <a:r>
              <a:rPr lang="en-US" sz="1600" dirty="0" smtClean="0"/>
              <a:t>    **</a:t>
            </a:r>
            <a:r>
              <a:rPr lang="fr-FR" sz="1600" dirty="0" err="1" smtClean="0"/>
              <a:t>arXiv:hep-lat</a:t>
            </a:r>
            <a:r>
              <a:rPr lang="fr-FR" sz="1600" dirty="0" smtClean="0"/>
              <a:t>/0512031v1</a:t>
            </a:r>
          </a:p>
          <a:p>
            <a:endParaRPr lang="en-US" sz="1600" dirty="0"/>
          </a:p>
        </p:txBody>
      </p:sp>
      <p:sp>
        <p:nvSpPr>
          <p:cNvPr id="24" name="ZoneTexte 23"/>
          <p:cNvSpPr txBox="1"/>
          <p:nvPr/>
        </p:nvSpPr>
        <p:spPr>
          <a:xfrm>
            <a:off x="800288" y="57332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dirty="0" smtClean="0"/>
              <a:t>Evaluated by </a:t>
            </a:r>
            <a:r>
              <a:rPr lang="en-US" dirty="0" err="1" smtClean="0"/>
              <a:t>Mócsy</a:t>
            </a:r>
            <a:r>
              <a:rPr lang="en-US" dirty="0" smtClean="0"/>
              <a:t> &amp; </a:t>
            </a:r>
            <a:r>
              <a:rPr lang="en-US" dirty="0" err="1" smtClean="0"/>
              <a:t>Petreczky</a:t>
            </a:r>
            <a:r>
              <a:rPr lang="en-US" dirty="0" smtClean="0"/>
              <a:t>* and </a:t>
            </a:r>
            <a:r>
              <a:rPr lang="en-US" dirty="0" err="1" smtClean="0"/>
              <a:t>Kaczmarek</a:t>
            </a:r>
            <a:r>
              <a:rPr lang="en-US" dirty="0" smtClean="0"/>
              <a:t> &amp; </a:t>
            </a:r>
            <a:r>
              <a:rPr lang="en-US" dirty="0" err="1" smtClean="0"/>
              <a:t>Zantow</a:t>
            </a:r>
            <a:r>
              <a:rPr lang="en-US" dirty="0" smtClean="0"/>
              <a:t>** from </a:t>
            </a:r>
            <a:r>
              <a:rPr lang="en-US" dirty="0" err="1" smtClean="0"/>
              <a:t>lQCD</a:t>
            </a:r>
            <a:r>
              <a:rPr lang="en-US" dirty="0" smtClean="0"/>
              <a:t> results</a:t>
            </a:r>
          </a:p>
          <a:p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1259632" y="612557"/>
            <a:ext cx="7272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chemeClr val="tx2"/>
                </a:solidFill>
              </a:rPr>
              <a:t>Mean color field: V(</a:t>
            </a:r>
            <a:r>
              <a:rPr lang="en-US" sz="2800" b="1" dirty="0" err="1" smtClean="0">
                <a:solidFill>
                  <a:schemeClr val="tx2"/>
                </a:solidFill>
              </a:rPr>
              <a:t>Tred</a:t>
            </a:r>
            <a:r>
              <a:rPr lang="en-US" sz="2800" b="1" dirty="0" smtClean="0">
                <a:solidFill>
                  <a:schemeClr val="tx2"/>
                </a:solidFill>
              </a:rPr>
              <a:t>, r) binding the QQ </a:t>
            </a:r>
          </a:p>
          <a:p>
            <a:endParaRPr lang="en-US" dirty="0"/>
          </a:p>
        </p:txBody>
      </p:sp>
      <p:cxnSp>
        <p:nvCxnSpPr>
          <p:cNvPr id="30" name="Connecteur droit 29"/>
          <p:cNvCxnSpPr/>
          <p:nvPr/>
        </p:nvCxnSpPr>
        <p:spPr>
          <a:xfrm>
            <a:off x="7452336" y="692696"/>
            <a:ext cx="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3186432" y="1765265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F : free </a:t>
            </a:r>
            <a:r>
              <a:rPr lang="fr-FR" sz="2000" dirty="0" err="1" smtClean="0"/>
              <a:t>energy</a:t>
            </a:r>
            <a:endParaRPr lang="fr-FR" sz="2000" dirty="0" smtClean="0"/>
          </a:p>
          <a:p>
            <a:r>
              <a:rPr lang="fr-FR" sz="2000" dirty="0" smtClean="0"/>
              <a:t>S : </a:t>
            </a:r>
            <a:r>
              <a:rPr lang="fr-FR" sz="2000" dirty="0" err="1" smtClean="0"/>
              <a:t>entropy</a:t>
            </a:r>
            <a:r>
              <a:rPr lang="fr-FR" sz="2000" dirty="0" smtClean="0"/>
              <a:t>  </a:t>
            </a:r>
          </a:p>
          <a:p>
            <a:r>
              <a:rPr lang="fr-FR" sz="2000" dirty="0" smtClean="0"/>
              <a:t>  </a:t>
            </a:r>
            <a:endParaRPr lang="fr-FR" sz="2000" dirty="0"/>
          </a:p>
        </p:txBody>
      </p:sp>
      <p:sp>
        <p:nvSpPr>
          <p:cNvPr id="37" name="ZoneTexte 36"/>
          <p:cNvSpPr txBox="1"/>
          <p:nvPr/>
        </p:nvSpPr>
        <p:spPr>
          <a:xfrm>
            <a:off x="642624" y="1161530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u="sng" dirty="0" err="1" smtClean="0"/>
              <a:t>Static</a:t>
            </a:r>
            <a:r>
              <a:rPr lang="fr-FR" sz="2200" u="sng" dirty="0" smtClean="0"/>
              <a:t> </a:t>
            </a:r>
            <a:r>
              <a:rPr lang="en-US" sz="2200" u="sng" dirty="0" err="1" smtClean="0"/>
              <a:t>lQCD</a:t>
            </a:r>
            <a:r>
              <a:rPr lang="en-US" sz="2200" u="sng" dirty="0" smtClean="0"/>
              <a:t> calculations </a:t>
            </a:r>
            <a:r>
              <a:rPr lang="en-US" sz="2200" dirty="0" smtClean="0"/>
              <a:t>(maximum heat exchange with the medium):</a:t>
            </a:r>
            <a:r>
              <a:rPr lang="fr-FR" sz="2200" dirty="0" smtClean="0"/>
              <a:t> </a:t>
            </a:r>
            <a:endParaRPr lang="fr-FR" sz="2200" dirty="0"/>
          </a:p>
        </p:txBody>
      </p:sp>
      <p:grpSp>
        <p:nvGrpSpPr>
          <p:cNvPr id="47" name="Groupe 46"/>
          <p:cNvGrpSpPr/>
          <p:nvPr/>
        </p:nvGrpSpPr>
        <p:grpSpPr>
          <a:xfrm>
            <a:off x="755576" y="1707493"/>
            <a:ext cx="1175656" cy="918100"/>
            <a:chOff x="1020080" y="1124744"/>
            <a:chExt cx="1175656" cy="918100"/>
          </a:xfrm>
        </p:grpSpPr>
        <p:sp>
          <p:nvSpPr>
            <p:cNvPr id="34" name="Cube 33"/>
            <p:cNvSpPr/>
            <p:nvPr/>
          </p:nvSpPr>
          <p:spPr>
            <a:xfrm>
              <a:off x="1043608" y="1124744"/>
              <a:ext cx="1152128" cy="864096"/>
            </a:xfrm>
            <a:prstGeom prst="cub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Oval 28"/>
            <p:cNvSpPr>
              <a:spLocks noChangeArrowheads="1"/>
            </p:cNvSpPr>
            <p:nvPr/>
          </p:nvSpPr>
          <p:spPr bwMode="auto">
            <a:xfrm rot="16990340">
              <a:off x="1693165" y="1520854"/>
              <a:ext cx="109740" cy="900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defTabSz="4173105"/>
              <a:endParaRPr lang="en-GB" sz="2800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  <p:sp>
          <p:nvSpPr>
            <p:cNvPr id="36" name="Oval 28"/>
            <p:cNvSpPr>
              <a:spLocks noChangeArrowheads="1"/>
            </p:cNvSpPr>
            <p:nvPr/>
          </p:nvSpPr>
          <p:spPr bwMode="auto">
            <a:xfrm rot="16990340">
              <a:off x="1415013" y="1523843"/>
              <a:ext cx="109740" cy="900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defTabSz="4173105"/>
              <a:endParaRPr lang="en-GB" sz="2800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1020080" y="1673512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</a:t>
              </a:r>
              <a:endParaRPr lang="fr-FR" dirty="0"/>
            </a:p>
          </p:txBody>
        </p:sp>
      </p:grpSp>
      <p:sp>
        <p:nvSpPr>
          <p:cNvPr id="46" name="ZoneTexte 45"/>
          <p:cNvSpPr txBox="1"/>
          <p:nvPr/>
        </p:nvSpPr>
        <p:spPr>
          <a:xfrm>
            <a:off x="5607408" y="1765265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U=F+TS : </a:t>
            </a:r>
            <a:r>
              <a:rPr lang="fr-FR" sz="2000" dirty="0" err="1" smtClean="0"/>
              <a:t>internal</a:t>
            </a:r>
            <a:r>
              <a:rPr lang="fr-FR" sz="2000" dirty="0" smtClean="0"/>
              <a:t> </a:t>
            </a:r>
            <a:r>
              <a:rPr lang="fr-FR" sz="2000" dirty="0" err="1" smtClean="0"/>
              <a:t>energy</a:t>
            </a:r>
            <a:r>
              <a:rPr lang="fr-FR" sz="2000" dirty="0" smtClean="0"/>
              <a:t> (no </a:t>
            </a:r>
            <a:r>
              <a:rPr lang="fr-FR" sz="2000" dirty="0" err="1" smtClean="0"/>
              <a:t>heat</a:t>
            </a:r>
            <a:r>
              <a:rPr lang="fr-FR" sz="2000" dirty="0" smtClean="0"/>
              <a:t> exchange)</a:t>
            </a:r>
            <a:endParaRPr lang="fr-FR" sz="2000" dirty="0"/>
          </a:p>
        </p:txBody>
      </p:sp>
      <p:sp>
        <p:nvSpPr>
          <p:cNvPr id="48" name="Flèche droite 47"/>
          <p:cNvSpPr/>
          <p:nvPr/>
        </p:nvSpPr>
        <p:spPr>
          <a:xfrm>
            <a:off x="2267744" y="2008585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lèche droite 48"/>
          <p:cNvSpPr/>
          <p:nvPr/>
        </p:nvSpPr>
        <p:spPr>
          <a:xfrm>
            <a:off x="5000280" y="2008585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Accolade ouvrante 49"/>
          <p:cNvSpPr/>
          <p:nvPr/>
        </p:nvSpPr>
        <p:spPr>
          <a:xfrm>
            <a:off x="3059832" y="1823625"/>
            <a:ext cx="144016" cy="5760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971600" y="2276872"/>
            <a:ext cx="75608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lvl="0" indent="-346075"/>
            <a:r>
              <a:rPr lang="en-US" sz="2800" b="1" dirty="0" smtClean="0"/>
              <a:t> </a:t>
            </a:r>
          </a:p>
          <a:p>
            <a:pPr marL="268288" lvl="1">
              <a:buFont typeface="Arial" pitchFamily="34" charset="0"/>
              <a:buChar char="•"/>
              <a:tabLst/>
            </a:pPr>
            <a:r>
              <a:rPr lang="en-US" sz="2400" dirty="0" smtClean="0"/>
              <a:t> “Weak potential” F&lt;V&lt;U * =&gt; some heat exchange</a:t>
            </a:r>
          </a:p>
          <a:p>
            <a:pPr marL="268288" lvl="1">
              <a:buFont typeface="Arial" pitchFamily="34" charset="0"/>
              <a:buChar char="•"/>
              <a:tabLst/>
            </a:pPr>
            <a:r>
              <a:rPr lang="en-US" sz="2400" dirty="0" smtClean="0"/>
              <a:t> “Strong potential” V=U ** =&gt; adiabatic evolution</a:t>
            </a:r>
          </a:p>
          <a:p>
            <a:pPr marL="268288" lvl="1">
              <a:buFont typeface="Arial" pitchFamily="34" charset="0"/>
              <a:buChar char="•"/>
            </a:pPr>
            <a:endParaRPr lang="en-US" sz="2400" dirty="0" smtClean="0"/>
          </a:p>
          <a:p>
            <a:pPr marL="268288" lvl="1"/>
            <a:endParaRPr lang="en-US" dirty="0"/>
          </a:p>
        </p:txBody>
      </p:sp>
      <p:grpSp>
        <p:nvGrpSpPr>
          <p:cNvPr id="42" name="Groupe 41"/>
          <p:cNvGrpSpPr/>
          <p:nvPr/>
        </p:nvGrpSpPr>
        <p:grpSpPr>
          <a:xfrm>
            <a:off x="1043609" y="3730724"/>
            <a:ext cx="7056783" cy="1930524"/>
            <a:chOff x="1043609" y="3874740"/>
            <a:chExt cx="7056783" cy="193052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9" y="3933181"/>
              <a:ext cx="3384376" cy="1817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Groupe 25"/>
            <p:cNvGrpSpPr/>
            <p:nvPr/>
          </p:nvGrpSpPr>
          <p:grpSpPr>
            <a:xfrm>
              <a:off x="4788024" y="3874740"/>
              <a:ext cx="3312368" cy="1930524"/>
              <a:chOff x="556408" y="3658716"/>
              <a:chExt cx="3124200" cy="1786508"/>
            </a:xfrm>
          </p:grpSpPr>
          <p:grpSp>
            <p:nvGrpSpPr>
              <p:cNvPr id="2" name="Groupe 29"/>
              <p:cNvGrpSpPr/>
              <p:nvPr/>
            </p:nvGrpSpPr>
            <p:grpSpPr>
              <a:xfrm>
                <a:off x="556408" y="3658716"/>
                <a:ext cx="3124200" cy="1714500"/>
                <a:chOff x="556408" y="3569248"/>
                <a:chExt cx="3124200" cy="1714500"/>
              </a:xfrm>
            </p:grpSpPr>
            <p:pic>
              <p:nvPicPr>
                <p:cNvPr id="3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56408" y="3569248"/>
                  <a:ext cx="3124200" cy="1714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ZoneTexte 27"/>
                <p:cNvSpPr txBox="1"/>
                <p:nvPr/>
              </p:nvSpPr>
              <p:spPr>
                <a:xfrm>
                  <a:off x="2586840" y="3892112"/>
                  <a:ext cx="10081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2060"/>
                      </a:solidFill>
                    </a:rPr>
                    <a:t>F&lt;V&lt;U</a:t>
                  </a:r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9" name="ZoneTexte 28"/>
                <p:cNvSpPr txBox="1"/>
                <p:nvPr/>
              </p:nvSpPr>
              <p:spPr>
                <a:xfrm>
                  <a:off x="2583072" y="4112492"/>
                  <a:ext cx="10081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2060"/>
                      </a:solidFill>
                    </a:rPr>
                    <a:t>V=U</a:t>
                  </a:r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p:grpSp>
          <p:cxnSp>
            <p:nvCxnSpPr>
              <p:cNvPr id="27" name="Connecteur droit 26"/>
              <p:cNvCxnSpPr/>
              <p:nvPr/>
            </p:nvCxnSpPr>
            <p:spPr>
              <a:xfrm>
                <a:off x="1979712" y="3933056"/>
                <a:ext cx="0" cy="151216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ZoneTexte 37"/>
            <p:cNvSpPr txBox="1"/>
            <p:nvPr/>
          </p:nvSpPr>
          <p:spPr>
            <a:xfrm>
              <a:off x="2182088" y="5147900"/>
              <a:ext cx="1453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for </a:t>
              </a:r>
              <a:r>
                <a:rPr lang="fr-FR" dirty="0" err="1" smtClean="0"/>
                <a:t>Tred</a:t>
              </a:r>
              <a:r>
                <a:rPr lang="fr-FR" dirty="0" smtClean="0"/>
                <a:t>=1.2</a:t>
              </a:r>
              <a:endParaRPr lang="fr-FR" dirty="0"/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       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SL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1st tests on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2EFC-2AB3-4C65-9CB0-3E589C9529A9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73918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" name="Espace réservé du contenu 13"/>
          <p:cNvSpPr>
            <a:spLocks noGrp="1"/>
          </p:cNvSpPr>
          <p:nvPr>
            <p:ph idx="1"/>
          </p:nvPr>
        </p:nvSpPr>
        <p:spPr>
          <a:xfrm>
            <a:off x="457200" y="404664"/>
            <a:ext cx="8435280" cy="5544616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endParaRPr lang="fr-FR" sz="900" dirty="0" smtClean="0">
              <a:solidFill>
                <a:srgbClr val="002060"/>
              </a:solidFill>
            </a:endParaRPr>
          </a:p>
          <a:p>
            <a:pPr marL="92075" indent="-3175">
              <a:buClr>
                <a:srgbClr val="002060"/>
              </a:buClr>
              <a:buNone/>
            </a:pPr>
            <a:endParaRPr lang="en-US" sz="2800" dirty="0" smtClean="0"/>
          </a:p>
          <a:p>
            <a:pPr marL="92075" indent="-3175">
              <a:buClr>
                <a:srgbClr val="002060"/>
              </a:buClr>
              <a:buNone/>
            </a:pPr>
            <a:r>
              <a:rPr lang="en-US" sz="500" dirty="0" smtClean="0"/>
              <a:t> </a:t>
            </a:r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84250">
              <a:buClr>
                <a:schemeClr val="accent1">
                  <a:lumMod val="75000"/>
                </a:schemeClr>
              </a:buClr>
              <a:buNone/>
            </a:pPr>
            <a:endParaRPr lang="fr-FR" sz="500" dirty="0" smtClean="0"/>
          </a:p>
          <a:p>
            <a:pPr marL="92075" indent="11113">
              <a:buClr>
                <a:schemeClr val="accent1">
                  <a:lumMod val="75000"/>
                </a:schemeClr>
              </a:buClr>
              <a:buNone/>
            </a:pPr>
            <a:endParaRPr lang="fr-FR" sz="28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512256" y="623013"/>
            <a:ext cx="8136904" cy="31683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952750" lvl="0"/>
            <a:endParaRPr lang="en-US" sz="2400" dirty="0"/>
          </a:p>
        </p:txBody>
      </p:sp>
      <p:pic>
        <p:nvPicPr>
          <p:cNvPr id="37" name="Picture 7" descr="C:\Users\rorolastronome\Desktop\PhD\Workshops\Trento 2013\My talk\TimeSchrödingerQQ_PotInternalEnergy_TimeDependentT_LargeTime_TempScenario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917" y="1181661"/>
            <a:ext cx="3659701" cy="2160240"/>
          </a:xfrm>
          <a:prstGeom prst="rect">
            <a:avLst/>
          </a:prstGeom>
          <a:noFill/>
        </p:spPr>
      </p:pic>
      <p:grpSp>
        <p:nvGrpSpPr>
          <p:cNvPr id="41" name="Groupe 40"/>
          <p:cNvGrpSpPr/>
          <p:nvPr/>
        </p:nvGrpSpPr>
        <p:grpSpPr>
          <a:xfrm>
            <a:off x="3519176" y="548680"/>
            <a:ext cx="4869248" cy="3046988"/>
            <a:chOff x="3447168" y="3354665"/>
            <a:chExt cx="4869248" cy="3046988"/>
          </a:xfrm>
        </p:grpSpPr>
        <p:sp>
          <p:nvSpPr>
            <p:cNvPr id="42" name="ZoneTexte 41"/>
            <p:cNvSpPr txBox="1"/>
            <p:nvPr/>
          </p:nvSpPr>
          <p:spPr>
            <a:xfrm>
              <a:off x="3447168" y="3354665"/>
              <a:ext cx="486924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6075" lvl="0" indent="-346075"/>
              <a:endParaRPr lang="en-US" sz="800" b="1" dirty="0" smtClean="0"/>
            </a:p>
            <a:p>
              <a:pPr marL="268288" lvl="1">
                <a:tabLst/>
              </a:pPr>
              <a:endParaRPr lang="en-US" sz="2000" dirty="0" smtClean="0"/>
            </a:p>
            <a:p>
              <a:pPr marL="268288" lvl="1">
                <a:tabLst/>
              </a:pPr>
              <a:endParaRPr lang="en-US" sz="1200" dirty="0" smtClean="0"/>
            </a:p>
            <a:p>
              <a:pPr marL="268288" lvl="1"/>
              <a:endParaRPr lang="en-US" sz="800" dirty="0" smtClean="0"/>
            </a:p>
            <a:p>
              <a:pPr marL="814388" lvl="1" indent="-357188">
                <a:buFont typeface="Wingdings" pitchFamily="2" charset="2"/>
                <a:buChar char="Ø"/>
              </a:pPr>
              <a:r>
                <a:rPr lang="en-US" sz="2200" u="sng" dirty="0" smtClean="0"/>
                <a:t>Cooling</a:t>
              </a:r>
              <a:r>
                <a:rPr lang="en-US" sz="2200" dirty="0" smtClean="0"/>
                <a:t> over time by Kolb and Heinz* (hydrodynamic evolution and entropy conservation)</a:t>
              </a:r>
            </a:p>
            <a:p>
              <a:pPr marL="814388" lvl="1" indent="-357188">
                <a:buFont typeface="Wingdings" pitchFamily="2" charset="2"/>
                <a:buChar char="Ø"/>
              </a:pPr>
              <a:r>
                <a:rPr lang="en-US" sz="2000" dirty="0" smtClean="0"/>
                <a:t>At LHC (                                   ) and </a:t>
              </a:r>
            </a:p>
            <a:p>
              <a:pPr marL="814388" lvl="1" indent="-357188"/>
              <a:r>
                <a:rPr lang="en-US" sz="2000" dirty="0" smtClean="0"/>
                <a:t>       RHIC (                                     ) energies</a:t>
              </a:r>
            </a:p>
            <a:p>
              <a:pPr marL="268288" lvl="1"/>
              <a:endParaRPr lang="en-US" sz="2000" dirty="0" smtClean="0"/>
            </a:p>
            <a:p>
              <a:pPr marL="268288" lvl="1"/>
              <a:endParaRPr lang="en-US" dirty="0"/>
            </a:p>
          </p:txBody>
        </p:sp>
        <p:pic>
          <p:nvPicPr>
            <p:cNvPr id="43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92776" y="5144244"/>
              <a:ext cx="1926800" cy="314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66175" y="5436044"/>
              <a:ext cx="2043521" cy="32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ZoneTexte 44"/>
          <p:cNvSpPr txBox="1"/>
          <p:nvPr/>
        </p:nvSpPr>
        <p:spPr>
          <a:xfrm>
            <a:off x="755576" y="686890"/>
            <a:ext cx="76775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schemeClr val="tx2"/>
                </a:solidFill>
              </a:rPr>
              <a:t>QGP homogeneous temperature scenarios</a:t>
            </a:r>
          </a:p>
          <a:p>
            <a:pPr algn="ctr"/>
            <a:endParaRPr lang="en-US" dirty="0"/>
          </a:p>
        </p:txBody>
      </p:sp>
      <p:sp>
        <p:nvSpPr>
          <p:cNvPr id="60" name="ZoneTexte 59"/>
          <p:cNvSpPr txBox="1"/>
          <p:nvPr/>
        </p:nvSpPr>
        <p:spPr>
          <a:xfrm>
            <a:off x="5436096" y="6466984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dirty="0" err="1" smtClean="0"/>
              <a:t>arXiv:nucl-th</a:t>
            </a:r>
            <a:r>
              <a:rPr lang="en-US" sz="1600" dirty="0" smtClean="0"/>
              <a:t>/0305084v2</a:t>
            </a:r>
            <a:endParaRPr lang="en-US" sz="1600" dirty="0"/>
          </a:p>
        </p:txBody>
      </p:sp>
      <p:grpSp>
        <p:nvGrpSpPr>
          <p:cNvPr id="49" name="Groupe 48"/>
          <p:cNvGrpSpPr/>
          <p:nvPr/>
        </p:nvGrpSpPr>
        <p:grpSpPr>
          <a:xfrm>
            <a:off x="512256" y="4007390"/>
            <a:ext cx="8136904" cy="2088233"/>
            <a:chOff x="512256" y="3873843"/>
            <a:chExt cx="8136904" cy="2075864"/>
          </a:xfrm>
        </p:grpSpPr>
        <p:sp>
          <p:nvSpPr>
            <p:cNvPr id="33" name="Rectangle à coins arrondis 32"/>
            <p:cNvSpPr/>
            <p:nvPr/>
          </p:nvSpPr>
          <p:spPr>
            <a:xfrm>
              <a:off x="512256" y="3873843"/>
              <a:ext cx="8136904" cy="207586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952750" lvl="0"/>
              <a:endParaRPr lang="en-US" sz="2400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2154792" y="3932603"/>
              <a:ext cx="619268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b="1" dirty="0" smtClean="0">
                  <a:solidFill>
                    <a:schemeClr val="tx2"/>
                  </a:solidFill>
                </a:rPr>
                <a:t>Initial QQ pair radial </a:t>
              </a:r>
              <a:r>
                <a:rPr lang="en-US" sz="2800" b="1" dirty="0" err="1" smtClean="0">
                  <a:solidFill>
                    <a:schemeClr val="tx2"/>
                  </a:solidFill>
                </a:rPr>
                <a:t>wavefunction</a:t>
              </a:r>
              <a:r>
                <a:rPr lang="en-US" sz="2800" b="1" dirty="0" smtClean="0">
                  <a:solidFill>
                    <a:schemeClr val="tx2"/>
                  </a:solidFill>
                </a:rPr>
                <a:t>   </a:t>
              </a:r>
            </a:p>
            <a:p>
              <a:endParaRPr lang="en-US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755576" y="4947564"/>
              <a:ext cx="7632848" cy="428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2200" dirty="0" smtClean="0"/>
                <a:t> Gaussian shape with parameters (Heisenberg principle):                                   </a:t>
              </a:r>
              <a:endParaRPr lang="en-US" sz="2200" dirty="0"/>
            </a:p>
          </p:txBody>
        </p:sp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64672" y="5405962"/>
              <a:ext cx="2064881" cy="417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90400" y="5394366"/>
              <a:ext cx="2016224" cy="369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ZoneTexte 46"/>
            <p:cNvSpPr txBox="1"/>
            <p:nvPr/>
          </p:nvSpPr>
          <p:spPr>
            <a:xfrm>
              <a:off x="755576" y="4485900"/>
              <a:ext cx="6336704" cy="458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fr-FR" sz="2200" dirty="0" smtClean="0"/>
                <a:t> </a:t>
              </a:r>
              <a:r>
                <a:rPr lang="fr-FR" sz="2200" u="sng" dirty="0" err="1" smtClean="0"/>
                <a:t>Assumption</a:t>
              </a:r>
              <a:r>
                <a:rPr lang="fr-FR" sz="2200" dirty="0" smtClean="0"/>
                <a:t>: QQ pair </a:t>
              </a:r>
              <a:r>
                <a:rPr lang="fr-FR" sz="2200" dirty="0" err="1" smtClean="0"/>
                <a:t>created</a:t>
              </a:r>
              <a:r>
                <a:rPr lang="fr-FR" sz="2200" dirty="0" smtClean="0"/>
                <a:t> </a:t>
              </a:r>
              <a:r>
                <a:rPr lang="fr-FR" sz="2200" dirty="0" err="1" smtClean="0"/>
                <a:t>at</a:t>
              </a:r>
              <a:r>
                <a:rPr lang="fr-FR" sz="2200" dirty="0" smtClean="0"/>
                <a:t> </a:t>
              </a:r>
              <a:r>
                <a:rPr lang="fr-FR" sz="2400" dirty="0" smtClean="0">
                  <a:solidFill>
                    <a:srgbClr val="FF0000"/>
                  </a:solidFill>
                </a:rPr>
                <a:t>t</a:t>
              </a:r>
              <a:r>
                <a:rPr lang="fr-FR" dirty="0" smtClean="0">
                  <a:solidFill>
                    <a:srgbClr val="FF0000"/>
                  </a:solidFill>
                </a:rPr>
                <a:t>0</a:t>
              </a:r>
              <a:r>
                <a:rPr lang="fr-FR" dirty="0" smtClean="0"/>
                <a:t> </a:t>
              </a:r>
              <a:r>
                <a:rPr lang="fr-FR" sz="2200" dirty="0" smtClean="0"/>
                <a:t>in the QGP </a:t>
              </a:r>
              <a:r>
                <a:rPr lang="fr-FR" sz="2200" dirty="0" err="1" smtClean="0"/>
                <a:t>core</a:t>
              </a:r>
              <a:endParaRPr lang="fr-FR" sz="2200" dirty="0"/>
            </a:p>
          </p:txBody>
        </p:sp>
        <p:cxnSp>
          <p:nvCxnSpPr>
            <p:cNvPr id="48" name="Connecteur droit 47"/>
            <p:cNvCxnSpPr/>
            <p:nvPr/>
          </p:nvCxnSpPr>
          <p:spPr>
            <a:xfrm>
              <a:off x="3468368" y="4039875"/>
              <a:ext cx="1440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Connecteur droit 53"/>
          <p:cNvCxnSpPr/>
          <p:nvPr/>
        </p:nvCxnSpPr>
        <p:spPr>
          <a:xfrm>
            <a:off x="1070904" y="1641005"/>
            <a:ext cx="0" cy="1800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1070904" y="3355549"/>
            <a:ext cx="2808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1259632" y="335002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medium </a:t>
            </a:r>
            <a:r>
              <a:rPr lang="fr-FR" dirty="0" err="1" smtClean="0">
                <a:solidFill>
                  <a:srgbClr val="C00000"/>
                </a:solidFill>
              </a:rPr>
              <a:t>at</a:t>
            </a:r>
            <a:r>
              <a:rPr lang="fr-FR" dirty="0" smtClean="0">
                <a:solidFill>
                  <a:srgbClr val="C00000"/>
                </a:solidFill>
              </a:rPr>
              <a:t> thermal </a:t>
            </a:r>
            <a:r>
              <a:rPr lang="fr-FR" dirty="0" err="1" smtClean="0">
                <a:solidFill>
                  <a:srgbClr val="C00000"/>
                </a:solidFill>
              </a:rPr>
              <a:t>equilibrium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876064" y="3335789"/>
            <a:ext cx="5040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t</a:t>
            </a:r>
            <a:r>
              <a:rPr lang="fr-FR" dirty="0" smtClean="0">
                <a:solidFill>
                  <a:srgbClr val="FF0000"/>
                </a:solidFill>
              </a:rPr>
              <a:t>0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             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SL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1st tests on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76064"/>
          </a:xfrm>
        </p:spPr>
        <p:txBody>
          <a:bodyPr>
            <a:noAutofit/>
          </a:bodyPr>
          <a:lstStyle/>
          <a:p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Mean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field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+ T(t)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25" name="Groupe 24"/>
          <p:cNvGrpSpPr/>
          <p:nvPr/>
        </p:nvGrpSpPr>
        <p:grpSpPr>
          <a:xfrm>
            <a:off x="169632" y="2285873"/>
            <a:ext cx="4723724" cy="2952328"/>
            <a:chOff x="251520" y="1916832"/>
            <a:chExt cx="4723724" cy="2952328"/>
          </a:xfrm>
        </p:grpSpPr>
        <p:pic>
          <p:nvPicPr>
            <p:cNvPr id="152" name="Picture 2" descr="C:\Users\rorolastronome\Desktop\PhD\gnuplot\Charm_Plots\C_SNormedWeight_tDepT_LHC_UPot_NL2000NT150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916832"/>
              <a:ext cx="4723724" cy="295232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</p:pic>
        <p:sp>
          <p:nvSpPr>
            <p:cNvPr id="163" name="ZoneTexte 162"/>
            <p:cNvSpPr txBox="1"/>
            <p:nvPr/>
          </p:nvSpPr>
          <p:spPr>
            <a:xfrm>
              <a:off x="1317992" y="1935122"/>
              <a:ext cx="237626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V=U at LHC</a:t>
              </a:r>
              <a:endParaRPr lang="en-US" sz="2000" b="1" dirty="0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5292080" y="2160152"/>
            <a:ext cx="3528392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 err="1" smtClean="0">
                <a:solidFill>
                  <a:srgbClr val="002060"/>
                </a:solidFill>
              </a:rPr>
              <a:t>Already</a:t>
            </a:r>
            <a:r>
              <a:rPr lang="fr-FR" sz="2200" i="1" dirty="0" smtClean="0">
                <a:solidFill>
                  <a:srgbClr val="002060"/>
                </a:solidFill>
              </a:rPr>
              <a:t> an </a:t>
            </a:r>
            <a:r>
              <a:rPr lang="fr-FR" sz="2200" i="1" dirty="0" err="1" smtClean="0">
                <a:solidFill>
                  <a:srgbClr val="002060"/>
                </a:solidFill>
              </a:rPr>
              <a:t>actual</a:t>
            </a:r>
            <a:r>
              <a:rPr lang="fr-FR" sz="2200" i="1" dirty="0" smtClean="0">
                <a:solidFill>
                  <a:srgbClr val="002060"/>
                </a:solidFill>
              </a:rPr>
              <a:t> </a:t>
            </a:r>
            <a:r>
              <a:rPr lang="fr-FR" sz="2200" i="1" dirty="0" err="1" smtClean="0">
                <a:solidFill>
                  <a:srgbClr val="002060"/>
                </a:solidFill>
              </a:rPr>
              <a:t>evolution</a:t>
            </a:r>
            <a:r>
              <a:rPr lang="fr-FR" sz="2200" i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fr-FR" sz="2200" i="1" dirty="0" smtClean="0">
                <a:solidFill>
                  <a:srgbClr val="002060"/>
                </a:solidFill>
              </a:rPr>
              <a:t>=&gt; the scenario </a:t>
            </a:r>
            <a:r>
              <a:rPr lang="fr-FR" sz="2200" i="1" dirty="0" err="1" smtClean="0">
                <a:solidFill>
                  <a:srgbClr val="002060"/>
                </a:solidFill>
              </a:rPr>
              <a:t>can</a:t>
            </a:r>
            <a:r>
              <a:rPr lang="fr-FR" sz="2200" i="1" dirty="0" smtClean="0">
                <a:solidFill>
                  <a:srgbClr val="002060"/>
                </a:solidFill>
              </a:rPr>
              <a:t> not </a:t>
            </a:r>
            <a:r>
              <a:rPr lang="fr-FR" sz="2200" i="1" dirty="0" err="1" smtClean="0">
                <a:solidFill>
                  <a:srgbClr val="002060"/>
                </a:solidFill>
              </a:rPr>
              <a:t>be</a:t>
            </a:r>
            <a:r>
              <a:rPr lang="fr-FR" sz="2200" i="1" dirty="0" smtClean="0">
                <a:solidFill>
                  <a:srgbClr val="002060"/>
                </a:solidFill>
              </a:rPr>
              <a:t> </a:t>
            </a:r>
            <a:r>
              <a:rPr lang="fr-FR" sz="2200" i="1" dirty="0" err="1" smtClean="0">
                <a:solidFill>
                  <a:srgbClr val="002060"/>
                </a:solidFill>
              </a:rPr>
              <a:t>reduced</a:t>
            </a:r>
            <a:r>
              <a:rPr lang="fr-FR" sz="2200" i="1" dirty="0" smtClean="0">
                <a:solidFill>
                  <a:srgbClr val="002060"/>
                </a:solidFill>
              </a:rPr>
              <a:t> to </a:t>
            </a:r>
            <a:r>
              <a:rPr lang="fr-FR" sz="2200" i="1" dirty="0" err="1" smtClean="0">
                <a:solidFill>
                  <a:srgbClr val="002060"/>
                </a:solidFill>
              </a:rPr>
              <a:t>its</a:t>
            </a:r>
            <a:r>
              <a:rPr lang="fr-FR" sz="2200" i="1" dirty="0" smtClean="0">
                <a:solidFill>
                  <a:srgbClr val="002060"/>
                </a:solidFill>
              </a:rPr>
              <a:t> </a:t>
            </a:r>
            <a:r>
              <a:rPr lang="fr-FR" sz="2200" i="1" dirty="0" err="1" smtClean="0">
                <a:solidFill>
                  <a:srgbClr val="002060"/>
                </a:solidFill>
              </a:rPr>
              <a:t>very</a:t>
            </a:r>
            <a:r>
              <a:rPr lang="fr-FR" sz="2200" i="1" dirty="0" smtClean="0">
                <a:solidFill>
                  <a:srgbClr val="002060"/>
                </a:solidFill>
              </a:rPr>
              <a:t> </a:t>
            </a:r>
            <a:r>
              <a:rPr lang="fr-FR" sz="2200" i="1" dirty="0" err="1" smtClean="0">
                <a:solidFill>
                  <a:srgbClr val="002060"/>
                </a:solidFill>
              </a:rPr>
              <a:t>beginning</a:t>
            </a:r>
            <a:endParaRPr lang="fr-FR" sz="2200" i="1" dirty="0">
              <a:solidFill>
                <a:srgbClr val="00206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10864" y="1041410"/>
            <a:ext cx="8397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dirty="0" smtClean="0"/>
              <a:t>  </a:t>
            </a:r>
            <a:r>
              <a:rPr lang="fr-FR" sz="2200" dirty="0" smtClean="0"/>
              <a:t>Evolution: radial non </a:t>
            </a:r>
            <a:r>
              <a:rPr lang="fr-FR" sz="2200" dirty="0" err="1" smtClean="0"/>
              <a:t>relativistic</a:t>
            </a:r>
            <a:r>
              <a:rPr lang="fr-FR" sz="2200" dirty="0" smtClean="0"/>
              <a:t> Schrödinger </a:t>
            </a:r>
            <a:r>
              <a:rPr lang="fr-FR" sz="2200" dirty="0" err="1" smtClean="0"/>
              <a:t>equation</a:t>
            </a:r>
            <a:endParaRPr lang="fr-FR" sz="2200" dirty="0" smtClean="0"/>
          </a:p>
          <a:p>
            <a:endParaRPr lang="fr-FR" sz="400" dirty="0" smtClean="0"/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  </a:t>
            </a:r>
            <a:r>
              <a:rPr lang="fr-FR" sz="2200" dirty="0" err="1" smtClean="0"/>
              <a:t>Weight</a:t>
            </a:r>
            <a:r>
              <a:rPr lang="fr-FR" sz="2200" dirty="0" smtClean="0"/>
              <a:t>(t) = </a:t>
            </a:r>
            <a:r>
              <a:rPr lang="el-GR" sz="2400" dirty="0" smtClean="0"/>
              <a:t>Ψ</a:t>
            </a:r>
            <a:r>
              <a:rPr lang="fr-FR" sz="1400" dirty="0" smtClean="0"/>
              <a:t>QQ</a:t>
            </a:r>
            <a:r>
              <a:rPr lang="fr-FR" sz="2000" dirty="0" smtClean="0"/>
              <a:t> </a:t>
            </a:r>
            <a:r>
              <a:rPr lang="fr-FR" sz="2200" dirty="0" smtClean="0"/>
              <a:t>(t) projection onto </a:t>
            </a:r>
            <a:r>
              <a:rPr lang="fr-FR" sz="2200" dirty="0" err="1" smtClean="0"/>
              <a:t>quarkonia</a:t>
            </a:r>
            <a:r>
              <a:rPr lang="fr-FR" sz="2200" dirty="0" smtClean="0"/>
              <a:t> T=0 </a:t>
            </a:r>
            <a:r>
              <a:rPr lang="fr-FR" sz="2200" dirty="0" err="1" smtClean="0"/>
              <a:t>eigenstates</a:t>
            </a:r>
            <a:endParaRPr lang="fr-FR" sz="2200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2836272" y="1632568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4184664" y="3492593"/>
            <a:ext cx="4824536" cy="3015335"/>
            <a:chOff x="4139952" y="3429000"/>
            <a:chExt cx="4824536" cy="3015335"/>
          </a:xfrm>
        </p:grpSpPr>
        <p:pic>
          <p:nvPicPr>
            <p:cNvPr id="19" name="Picture 4" descr="C:\Users\rorolastronome\Desktop\PhD\gnuplot\Charm_Plots\C_SNormedWeight_tDepT_LHC_WeakPot_NL2000NT150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9952" y="3429000"/>
              <a:ext cx="4824536" cy="3015335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65" name="ZoneTexte 164"/>
            <p:cNvSpPr txBox="1"/>
            <p:nvPr/>
          </p:nvSpPr>
          <p:spPr>
            <a:xfrm>
              <a:off x="5242680" y="3447290"/>
              <a:ext cx="2353656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F&lt;V&lt;U at LHC</a:t>
              </a:r>
              <a:endParaRPr lang="en-US" sz="2000" b="1" dirty="0"/>
            </a:p>
          </p:txBody>
        </p:sp>
      </p:grpSp>
      <p:cxnSp>
        <p:nvCxnSpPr>
          <p:cNvPr id="27" name="Connecteur droit 26"/>
          <p:cNvCxnSpPr/>
          <p:nvPr/>
        </p:nvCxnSpPr>
        <p:spPr>
          <a:xfrm flipV="1">
            <a:off x="1619672" y="3717032"/>
            <a:ext cx="0" cy="10801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2727088" y="3705656"/>
            <a:ext cx="0" cy="10801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1633320" y="3861048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706752" y="34972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T</a:t>
            </a:r>
            <a:r>
              <a:rPr lang="fr-FR" dirty="0" smtClean="0">
                <a:latin typeface="Arial"/>
                <a:cs typeface="Arial"/>
              </a:rPr>
              <a:t>  ̴  </a:t>
            </a:r>
            <a:r>
              <a:rPr lang="fr-FR" dirty="0" smtClean="0">
                <a:cs typeface="Arial"/>
              </a:rPr>
              <a:t>T</a:t>
            </a:r>
            <a:r>
              <a:rPr lang="fr-FR" sz="1600" dirty="0" smtClean="0">
                <a:cs typeface="Arial"/>
              </a:rPr>
              <a:t>c</a:t>
            </a:r>
            <a:endParaRPr lang="fr-FR" dirty="0"/>
          </a:p>
        </p:txBody>
      </p:sp>
      <p:sp>
        <p:nvSpPr>
          <p:cNvPr id="26" name="Ellipse 25"/>
          <p:cNvSpPr/>
          <p:nvPr/>
        </p:nvSpPr>
        <p:spPr>
          <a:xfrm>
            <a:off x="5994744" y="5507352"/>
            <a:ext cx="891392" cy="576064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7" y="4725144"/>
            <a:ext cx="2376263" cy="2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Connecteur droit avec flèche 37"/>
          <p:cNvCxnSpPr>
            <a:endCxn id="26" idx="0"/>
          </p:cNvCxnSpPr>
          <p:nvPr/>
        </p:nvCxnSpPr>
        <p:spPr>
          <a:xfrm flipH="1">
            <a:off x="6440440" y="5013176"/>
            <a:ext cx="3768" cy="494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SL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1st tests on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rme libre 41"/>
          <p:cNvSpPr/>
          <p:nvPr/>
        </p:nvSpPr>
        <p:spPr>
          <a:xfrm>
            <a:off x="2606722" y="2436125"/>
            <a:ext cx="3070747" cy="2033517"/>
          </a:xfrm>
          <a:custGeom>
            <a:avLst/>
            <a:gdLst>
              <a:gd name="connsiteX0" fmla="*/ 0 w 3070747"/>
              <a:gd name="connsiteY0" fmla="*/ 2033517 h 2033517"/>
              <a:gd name="connsiteX1" fmla="*/ 641445 w 3070747"/>
              <a:gd name="connsiteY1" fmla="*/ 1978926 h 2033517"/>
              <a:gd name="connsiteX2" fmla="*/ 1583141 w 3070747"/>
              <a:gd name="connsiteY2" fmla="*/ 1787857 h 2033517"/>
              <a:gd name="connsiteX3" fmla="*/ 2169994 w 3070747"/>
              <a:gd name="connsiteY3" fmla="*/ 1201003 h 2033517"/>
              <a:gd name="connsiteX4" fmla="*/ 3070747 w 3070747"/>
              <a:gd name="connsiteY4" fmla="*/ 0 h 2033517"/>
              <a:gd name="connsiteX5" fmla="*/ 3070747 w 3070747"/>
              <a:gd name="connsiteY5" fmla="*/ 0 h 203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0747" h="2033517">
                <a:moveTo>
                  <a:pt x="0" y="2033517"/>
                </a:moveTo>
                <a:cubicBezTo>
                  <a:pt x="188794" y="2026693"/>
                  <a:pt x="377588" y="2019869"/>
                  <a:pt x="641445" y="1978926"/>
                </a:cubicBezTo>
                <a:cubicBezTo>
                  <a:pt x="905302" y="1937983"/>
                  <a:pt x="1328383" y="1917511"/>
                  <a:pt x="1583141" y="1787857"/>
                </a:cubicBezTo>
                <a:cubicBezTo>
                  <a:pt x="1837899" y="1658203"/>
                  <a:pt x="1922060" y="1498979"/>
                  <a:pt x="2169994" y="1201003"/>
                </a:cubicBezTo>
                <a:cubicBezTo>
                  <a:pt x="2417928" y="903027"/>
                  <a:pt x="3070747" y="0"/>
                  <a:pt x="3070747" y="0"/>
                </a:cubicBezTo>
                <a:lnTo>
                  <a:pt x="3070747" y="0"/>
                </a:lnTo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orme libre 42"/>
          <p:cNvSpPr/>
          <p:nvPr/>
        </p:nvSpPr>
        <p:spPr>
          <a:xfrm>
            <a:off x="2565779" y="3239877"/>
            <a:ext cx="2838734" cy="1241947"/>
          </a:xfrm>
          <a:custGeom>
            <a:avLst/>
            <a:gdLst>
              <a:gd name="connsiteX0" fmla="*/ 0 w 2838734"/>
              <a:gd name="connsiteY0" fmla="*/ 1241947 h 1241947"/>
              <a:gd name="connsiteX1" fmla="*/ 1405720 w 2838734"/>
              <a:gd name="connsiteY1" fmla="*/ 1214651 h 1241947"/>
              <a:gd name="connsiteX2" fmla="*/ 1924334 w 2838734"/>
              <a:gd name="connsiteY2" fmla="*/ 955344 h 1241947"/>
              <a:gd name="connsiteX3" fmla="*/ 2838734 w 2838734"/>
              <a:gd name="connsiteY3" fmla="*/ 0 h 1241947"/>
              <a:gd name="connsiteX4" fmla="*/ 2838734 w 2838734"/>
              <a:gd name="connsiteY4" fmla="*/ 0 h 1241947"/>
              <a:gd name="connsiteX5" fmla="*/ 2838734 w 2838734"/>
              <a:gd name="connsiteY5" fmla="*/ 0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8734" h="1241947">
                <a:moveTo>
                  <a:pt x="0" y="1241947"/>
                </a:moveTo>
                <a:lnTo>
                  <a:pt x="1405720" y="1214651"/>
                </a:lnTo>
                <a:cubicBezTo>
                  <a:pt x="1726442" y="1166884"/>
                  <a:pt x="1685498" y="1157786"/>
                  <a:pt x="1924334" y="955344"/>
                </a:cubicBezTo>
                <a:cubicBezTo>
                  <a:pt x="2163170" y="752902"/>
                  <a:pt x="2838734" y="0"/>
                  <a:pt x="2838734" y="0"/>
                </a:cubicBezTo>
                <a:lnTo>
                  <a:pt x="2838734" y="0"/>
                </a:lnTo>
                <a:lnTo>
                  <a:pt x="2838734" y="0"/>
                </a:lnTo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3" descr="C:\Users\rorolastronome\Desktop\PhD\Workshops\Trento 2013\My talk\subatechLo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04" y="6350952"/>
            <a:ext cx="1230136" cy="405164"/>
          </a:xfrm>
          <a:prstGeom prst="rect">
            <a:avLst/>
          </a:prstGeom>
          <a:noFill/>
        </p:spPr>
      </p:pic>
      <p:sp>
        <p:nvSpPr>
          <p:cNvPr id="20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772EFC-2AB3-4C65-9CB0-3E589C9529A9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371786" y="5241974"/>
            <a:ext cx="835292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b="1" dirty="0" smtClean="0"/>
              <a:t>Quite encouraging for such a simple scenario !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 Feed downs from exited states and CNM effects to be implemented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 Similarly to the data, less J/</a:t>
            </a:r>
            <a:r>
              <a:rPr lang="el-GR" b="1" dirty="0" smtClean="0"/>
              <a:t>ψ</a:t>
            </a:r>
            <a:r>
              <a:rPr lang="fr-FR" b="1" dirty="0" smtClean="0"/>
              <a:t> suppression</a:t>
            </a:r>
            <a:r>
              <a:rPr lang="fr-FR" b="1" dirty="0" smtClean="0">
                <a:latin typeface="Times New Roman"/>
                <a:cs typeface="Times New Roman"/>
              </a:rPr>
              <a:t> </a:t>
            </a:r>
            <a:r>
              <a:rPr lang="fr-FR" b="1" dirty="0" err="1" smtClean="0">
                <a:latin typeface="Times New Roman"/>
                <a:cs typeface="Times New Roman"/>
              </a:rPr>
              <a:t>at</a:t>
            </a:r>
            <a:r>
              <a:rPr lang="fr-FR" b="1" dirty="0" smtClean="0">
                <a:latin typeface="Times New Roman"/>
                <a:cs typeface="Times New Roman"/>
              </a:rPr>
              <a:t> RHIC </a:t>
            </a:r>
            <a:r>
              <a:rPr lang="fr-FR" b="1" dirty="0" err="1" smtClean="0">
                <a:latin typeface="Times New Roman"/>
                <a:cs typeface="Times New Roman"/>
              </a:rPr>
              <a:t>than</a:t>
            </a:r>
            <a:r>
              <a:rPr lang="fr-FR" b="1" dirty="0" smtClean="0">
                <a:latin typeface="Times New Roman"/>
                <a:cs typeface="Times New Roman"/>
              </a:rPr>
              <a:t> </a:t>
            </a:r>
            <a:r>
              <a:rPr lang="fr-FR" b="1" dirty="0" err="1" smtClean="0">
                <a:latin typeface="Times New Roman"/>
                <a:cs typeface="Times New Roman"/>
              </a:rPr>
              <a:t>at</a:t>
            </a:r>
            <a:r>
              <a:rPr lang="fr-FR" b="1" dirty="0" smtClean="0">
                <a:latin typeface="Times New Roman"/>
                <a:cs typeface="Times New Roman"/>
              </a:rPr>
              <a:t> LHC.</a:t>
            </a:r>
            <a:endParaRPr lang="en-US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179512" y="1002500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err="1" smtClean="0"/>
              <a:t>Results</a:t>
            </a:r>
            <a:r>
              <a:rPr lang="fr-FR" sz="2000" u="sng" dirty="0" smtClean="0"/>
              <a:t> (</a:t>
            </a:r>
            <a:r>
              <a:rPr lang="fr-FR" sz="2000" u="sng" dirty="0" err="1" smtClean="0"/>
              <a:t>at</a:t>
            </a:r>
            <a:r>
              <a:rPr lang="fr-FR" sz="2000" u="sng" dirty="0" smtClean="0"/>
              <a:t> the end of the </a:t>
            </a:r>
            <a:r>
              <a:rPr lang="fr-FR" sz="2000" u="sng" dirty="0" err="1" smtClean="0"/>
              <a:t>evolution</a:t>
            </a:r>
            <a:r>
              <a:rPr lang="fr-FR" sz="2000" u="sng" dirty="0" smtClean="0"/>
              <a:t>) – data </a:t>
            </a:r>
            <a:r>
              <a:rPr lang="fr-FR" sz="2000" u="sng" dirty="0" err="1" smtClean="0"/>
              <a:t>comparison</a:t>
            </a:r>
            <a:r>
              <a:rPr lang="fr-FR" sz="2000" u="sng" dirty="0" smtClean="0"/>
              <a:t> </a:t>
            </a:r>
            <a:r>
              <a:rPr lang="fr-FR" sz="2000" b="1" u="sng" dirty="0" smtClean="0"/>
              <a:t>to </a:t>
            </a:r>
            <a:r>
              <a:rPr lang="fr-FR" sz="2000" b="1" u="sng" dirty="0" err="1" smtClean="0"/>
              <a:t>some</a:t>
            </a:r>
            <a:r>
              <a:rPr lang="fr-FR" sz="2000" b="1" u="sng" dirty="0" smtClean="0"/>
              <a:t> </a:t>
            </a:r>
            <a:r>
              <a:rPr lang="fr-FR" sz="2000" b="1" u="sng" dirty="0" err="1" smtClean="0"/>
              <a:t>extent</a:t>
            </a:r>
            <a:r>
              <a:rPr lang="fr-FR" sz="2000" b="1" u="sng" dirty="0" smtClean="0"/>
              <a:t>:</a:t>
            </a:r>
            <a:endParaRPr lang="fr-FR" sz="2000" u="sng" dirty="0"/>
          </a:p>
        </p:txBody>
      </p:sp>
      <p:pic>
        <p:nvPicPr>
          <p:cNvPr id="1026" name="Picture 2" descr="C:\Users\rorolastronome\Desktop\PhD\Before and admistrative\Comité de suivi de thèse\LHCquantumCentralColl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5787248" cy="3600400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3041728" y="1498432"/>
            <a:ext cx="747376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LHC</a:t>
            </a:r>
            <a:endParaRPr lang="en-US" b="1" dirty="0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0" y="404664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Mean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+ T(t)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876256" y="2527736"/>
            <a:ext cx="1979712" cy="14773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CMS data: High </a:t>
            </a:r>
            <a:r>
              <a:rPr lang="fr-FR" dirty="0" err="1" smtClean="0"/>
              <a:t>pT</a:t>
            </a:r>
            <a:r>
              <a:rPr lang="fr-FR" dirty="0" smtClean="0"/>
              <a:t> and </a:t>
            </a:r>
            <a:r>
              <a:rPr lang="fr-FR" dirty="0" err="1" smtClean="0"/>
              <a:t>most</a:t>
            </a:r>
            <a:r>
              <a:rPr lang="fr-FR" dirty="0" smtClean="0"/>
              <a:t> central data =&gt; </a:t>
            </a:r>
            <a:r>
              <a:rPr lang="fr-FR" dirty="0" err="1" smtClean="0"/>
              <a:t>color</a:t>
            </a:r>
            <a:r>
              <a:rPr lang="fr-FR" dirty="0" smtClean="0"/>
              <a:t> screening </a:t>
            </a:r>
            <a:r>
              <a:rPr lang="fr-FR" dirty="0" err="1" smtClean="0"/>
              <a:t>relatively</a:t>
            </a:r>
            <a:r>
              <a:rPr lang="fr-FR" dirty="0" smtClean="0"/>
              <a:t> more important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3289504" y="6593584"/>
            <a:ext cx="586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CMS Collaboration JHEP 05 (2012) 063 ; CMS-PAS-HIN-12-007 ; Phys. </a:t>
            </a:r>
            <a:r>
              <a:rPr lang="fr-FR" sz="1100" dirty="0" err="1" smtClean="0"/>
              <a:t>Rev</a:t>
            </a:r>
            <a:r>
              <a:rPr lang="fr-FR" sz="1100" dirty="0" smtClean="0"/>
              <a:t>. </a:t>
            </a:r>
            <a:r>
              <a:rPr lang="fr-FR" sz="1100" dirty="0" err="1" smtClean="0"/>
              <a:t>Lett</a:t>
            </a:r>
            <a:r>
              <a:rPr lang="fr-FR" sz="1100" dirty="0" smtClean="0"/>
              <a:t>. 109 (2012) 222301 </a:t>
            </a:r>
            <a:endParaRPr lang="fr-FR" sz="11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331640" y="6417562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Roland Katz –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16/09/2014</a:t>
            </a:r>
            <a:endParaRPr lang="fr-FR" sz="1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0" y="340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field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SL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1st tests on </a:t>
            </a:r>
            <a:r>
              <a:rPr lang="fr-F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quarkonia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&#10;$$&#10;\psi(\vec{x},t)\propto e^{i\vec{p}_{\rm cl}(t)\cdot \vec{r}+i\alpha(t)&#10;(\vec{r}-\vec{r}_{\rm cl}(t))^2-i\varphi(t)}$$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&#10;$$&#10;\vec{p}_{\rm cl}(t)= \vec{p}_{\rm cl}(0) e^{-A t}\Rightarrow$$&#10;\end{document}"/>
  <p:tag name="IGUANATEXSIZE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&#10;$$&#10;\vec{p}_{\rm cl}(t)$$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&#10;$$&#10;\propto e^{-\frac{E_n}{kT}}&#10;$$&#10;\end{document}"/>
  <p:tag name="IGUANATEXSIZE" val="3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8897</TotalTime>
  <Words>2145</Words>
  <Application>Microsoft Office PowerPoint</Application>
  <PresentationFormat>Affichage à l'écran (4:3)</PresentationFormat>
  <Paragraphs>507</Paragraphs>
  <Slides>34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Diapositive 1</vt:lpstr>
      <vt:lpstr>In few words ?</vt:lpstr>
      <vt:lpstr>Summary</vt:lpstr>
      <vt:lpstr>Sequential suppression VS dynamical view assumptions</vt:lpstr>
      <vt:lpstr>Ingredients ?</vt:lpstr>
      <vt:lpstr>Diapositive 6</vt:lpstr>
      <vt:lpstr>Diapositive 7</vt:lpstr>
      <vt:lpstr>Mean field + T(t)</vt:lpstr>
      <vt:lpstr>Diapositive 9</vt:lpstr>
      <vt:lpstr>A taste of quantum thermalisation</vt:lpstr>
      <vt:lpstr>A taste of quantum thermalisation</vt:lpstr>
      <vt:lpstr>Schrödinger-Langevin (SL) equation </vt:lpstr>
      <vt:lpstr>Schrödinger-Langevin (SL) equation </vt:lpstr>
      <vt:lpstr>Properties of the SL equation </vt:lpstr>
      <vt:lpstr>Does SL lead to thermal equilibrium ? </vt:lpstr>
      <vt:lpstr>SL: numerical test of thermalisation</vt:lpstr>
      <vt:lpstr>SL: numerical test of thermalisation</vt:lpstr>
      <vt:lpstr>SL: numerical test of thermalisation</vt:lpstr>
      <vt:lpstr>SL: numerical test of thermalisation</vt:lpstr>
      <vt:lpstr>SL: some numerical tests</vt:lpstr>
      <vt:lpstr>Dynamics of QQ with SL equation</vt:lpstr>
      <vt:lpstr>Dynamics of QQ with SL equation</vt:lpstr>
      <vt:lpstr>Diapositive 23</vt:lpstr>
      <vt:lpstr>Diapositive 24</vt:lpstr>
      <vt:lpstr>Diapositive 25</vt:lpstr>
      <vt:lpstr>Diapositive 26</vt:lpstr>
      <vt:lpstr>Diapositive 27</vt:lpstr>
      <vt:lpstr>Conclusion</vt:lpstr>
      <vt:lpstr>BACK UP SLIDES</vt:lpstr>
      <vt:lpstr>Sequential suppression assumptions …</vt:lpstr>
      <vt:lpstr>Common theoretical explanation to quarkonia suppression in QGP</vt:lpstr>
      <vt:lpstr>Some plots of the potentials</vt:lpstr>
      <vt:lpstr>Quantum approach</vt:lpstr>
      <vt:lpstr>Semi-classical approach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rorolastronome</dc:creator>
  <cp:lastModifiedBy>rorolastronome</cp:lastModifiedBy>
  <cp:revision>1736</cp:revision>
  <dcterms:created xsi:type="dcterms:W3CDTF">2013-03-28T16:42:46Z</dcterms:created>
  <dcterms:modified xsi:type="dcterms:W3CDTF">2014-09-16T15:47:40Z</dcterms:modified>
</cp:coreProperties>
</file>