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61" r:id="rId2"/>
    <p:sldId id="539" r:id="rId3"/>
    <p:sldId id="541" r:id="rId4"/>
    <p:sldId id="461" r:id="rId5"/>
    <p:sldId id="475" r:id="rId6"/>
    <p:sldId id="476" r:id="rId7"/>
    <p:sldId id="526" r:id="rId8"/>
    <p:sldId id="474" r:id="rId9"/>
    <p:sldId id="467" r:id="rId10"/>
    <p:sldId id="477" r:id="rId11"/>
    <p:sldId id="462" r:id="rId12"/>
    <p:sldId id="517" r:id="rId13"/>
    <p:sldId id="518" r:id="rId14"/>
    <p:sldId id="519" r:id="rId15"/>
    <p:sldId id="520" r:id="rId16"/>
    <p:sldId id="486" r:id="rId17"/>
    <p:sldId id="465" r:id="rId18"/>
    <p:sldId id="513" r:id="rId19"/>
    <p:sldId id="485" r:id="rId20"/>
    <p:sldId id="471" r:id="rId21"/>
    <p:sldId id="515" r:id="rId22"/>
    <p:sldId id="464" r:id="rId23"/>
    <p:sldId id="487" r:id="rId24"/>
    <p:sldId id="479" r:id="rId25"/>
    <p:sldId id="535" r:id="rId26"/>
    <p:sldId id="536" r:id="rId27"/>
    <p:sldId id="528" r:id="rId28"/>
    <p:sldId id="530" r:id="rId29"/>
    <p:sldId id="529" r:id="rId30"/>
    <p:sldId id="482" r:id="rId31"/>
    <p:sldId id="492" r:id="rId32"/>
    <p:sldId id="521" r:id="rId33"/>
    <p:sldId id="480" r:id="rId34"/>
    <p:sldId id="495" r:id="rId35"/>
    <p:sldId id="496" r:id="rId36"/>
    <p:sldId id="509" r:id="rId37"/>
    <p:sldId id="484" r:id="rId38"/>
    <p:sldId id="460" r:id="rId39"/>
    <p:sldId id="503" r:id="rId40"/>
    <p:sldId id="497" r:id="rId41"/>
    <p:sldId id="510" r:id="rId42"/>
    <p:sldId id="498" r:id="rId43"/>
    <p:sldId id="499" r:id="rId44"/>
    <p:sldId id="501" r:id="rId45"/>
    <p:sldId id="537" r:id="rId46"/>
    <p:sldId id="502" r:id="rId47"/>
    <p:sldId id="500" r:id="rId48"/>
    <p:sldId id="504" r:id="rId49"/>
    <p:sldId id="505" r:id="rId50"/>
    <p:sldId id="533" r:id="rId51"/>
    <p:sldId id="459" r:id="rId52"/>
    <p:sldId id="508" r:id="rId53"/>
    <p:sldId id="532" r:id="rId54"/>
    <p:sldId id="494" r:id="rId55"/>
    <p:sldId id="491" r:id="rId56"/>
    <p:sldId id="516" r:id="rId57"/>
    <p:sldId id="534" r:id="rId58"/>
    <p:sldId id="525" r:id="rId59"/>
  </p:sldIdLst>
  <p:sldSz cx="9144000" cy="6858000" type="screen4x3"/>
  <p:notesSz cx="2286000" cy="3200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0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0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0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0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E55959"/>
    <a:srgbClr val="1C3E7C"/>
    <a:srgbClr val="1F3A7C"/>
    <a:srgbClr val="20387C"/>
    <a:srgbClr val="990000"/>
    <a:srgbClr val="0066FF"/>
    <a:srgbClr val="FF00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672" autoAdjust="0"/>
  </p:normalViewPr>
  <p:slideViewPr>
    <p:cSldViewPr showGuides="1">
      <p:cViewPr>
        <p:scale>
          <a:sx n="108" d="100"/>
          <a:sy n="108" d="100"/>
        </p:scale>
        <p:origin x="-1552" y="40"/>
      </p:cViewPr>
      <p:guideLst>
        <p:guide orient="horz" pos="816"/>
        <p:guide pos="38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8" d="100"/>
        <a:sy n="18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990600" cy="160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31341" tIns="15671" rIns="31341" bIns="15671" numCol="1" anchor="t" anchorCtr="0" compatLnSpc="1">
            <a:prstTxWarp prst="textNoShape">
              <a:avLst/>
            </a:prstTxWarp>
          </a:bodyPr>
          <a:lstStyle>
            <a:lvl1pPr algn="l" defTabSz="314325">
              <a:defRPr sz="400" b="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295400" y="0"/>
            <a:ext cx="990600" cy="160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31341" tIns="15671" rIns="31341" bIns="15671" numCol="1" anchor="t" anchorCtr="0" compatLnSpc="1">
            <a:prstTxWarp prst="textNoShape">
              <a:avLst/>
            </a:prstTxWarp>
          </a:bodyPr>
          <a:lstStyle>
            <a:lvl1pPr algn="r" defTabSz="314325">
              <a:defRPr sz="400" b="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3040063"/>
            <a:ext cx="990600" cy="1603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31341" tIns="15671" rIns="31341" bIns="15671" numCol="1" anchor="b" anchorCtr="0" compatLnSpc="1">
            <a:prstTxWarp prst="textNoShape">
              <a:avLst/>
            </a:prstTxWarp>
          </a:bodyPr>
          <a:lstStyle>
            <a:lvl1pPr algn="l" defTabSz="314325">
              <a:defRPr sz="400" b="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295400" y="3040063"/>
            <a:ext cx="990600" cy="1603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31341" tIns="15671" rIns="31341" bIns="15671" numCol="1" anchor="b" anchorCtr="0" compatLnSpc="1">
            <a:prstTxWarp prst="textNoShape">
              <a:avLst/>
            </a:prstTxWarp>
          </a:bodyPr>
          <a:lstStyle>
            <a:lvl1pPr algn="r" defTabSz="314325">
              <a:defRPr sz="400" b="0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0EA67BAA-B7F8-1946-B5CB-6409A8AF0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76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990600" cy="160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31341" tIns="15671" rIns="31341" bIns="15671" numCol="1" anchor="t" anchorCtr="0" compatLnSpc="1">
            <a:prstTxWarp prst="textNoShape">
              <a:avLst/>
            </a:prstTxWarp>
          </a:bodyPr>
          <a:lstStyle>
            <a:lvl1pPr algn="l" defTabSz="314325">
              <a:defRPr sz="400" b="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295400" y="0"/>
            <a:ext cx="990600" cy="160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31341" tIns="15671" rIns="31341" bIns="15671" numCol="1" anchor="t" anchorCtr="0" compatLnSpc="1">
            <a:prstTxWarp prst="textNoShape">
              <a:avLst/>
            </a:prstTxWarp>
          </a:bodyPr>
          <a:lstStyle>
            <a:lvl1pPr algn="r" defTabSz="314325">
              <a:defRPr sz="400" b="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44488" y="239713"/>
            <a:ext cx="1600200" cy="1200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04800" y="1520825"/>
            <a:ext cx="1676400" cy="14398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31341" tIns="15671" rIns="31341" bIns="156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3040063"/>
            <a:ext cx="990600" cy="1603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31341" tIns="15671" rIns="31341" bIns="15671" numCol="1" anchor="b" anchorCtr="0" compatLnSpc="1">
            <a:prstTxWarp prst="textNoShape">
              <a:avLst/>
            </a:prstTxWarp>
          </a:bodyPr>
          <a:lstStyle>
            <a:lvl1pPr algn="l" defTabSz="314325">
              <a:defRPr sz="400" b="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295400" y="3040063"/>
            <a:ext cx="990600" cy="1603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31341" tIns="15671" rIns="31341" bIns="15671" numCol="1" anchor="b" anchorCtr="0" compatLnSpc="1">
            <a:prstTxWarp prst="textNoShape">
              <a:avLst/>
            </a:prstTxWarp>
          </a:bodyPr>
          <a:lstStyle>
            <a:lvl1pPr algn="r" defTabSz="314325">
              <a:defRPr sz="400" b="0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EC72D0AE-4665-5749-A007-577931B1E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41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pitchFamily="-10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Relationship Id="rId3" Type="http://schemas.openxmlformats.org/officeDocument/2006/relationships/hyperlink" Target="http://arxiv.org/abs/1111.6537" TargetMode="Externa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14325" eaLnBrk="0" hangingPunct="0">
              <a:defRPr sz="4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314325" eaLnBrk="0" hangingPunct="0">
              <a:defRPr sz="4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314325" eaLnBrk="0" hangingPunct="0">
              <a:defRPr sz="4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314325" eaLnBrk="0" hangingPunct="0">
              <a:defRPr sz="4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314325" eaLnBrk="0" hangingPunct="0">
              <a:defRPr sz="4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31432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31432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31432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31432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62C0F4D-D0FA-C741-91D5-FACAE53E131C}" type="slidenum">
              <a:rPr lang="en-US" sz="400" b="0">
                <a:solidFill>
                  <a:schemeClr val="tx1"/>
                </a:solidFill>
                <a:latin typeface="Times New Roman" charset="0"/>
              </a:rPr>
              <a:pPr eaLnBrk="1" hangingPunct="1"/>
              <a:t>1</a:t>
            </a:fld>
            <a:endParaRPr lang="en-US" sz="4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Snap </a:t>
            </a:r>
            <a:r>
              <a:rPr lang="fr-FR" dirty="0" err="1" smtClean="0"/>
              <a:t>from</a:t>
            </a:r>
            <a:r>
              <a:rPr lang="fr-FR" dirty="0" smtClean="0"/>
              <a:t> HIN-14-006-v7</a:t>
            </a:r>
          </a:p>
          <a:p>
            <a:r>
              <a:rPr lang="fr-FR" dirty="0" err="1" smtClean="0"/>
              <a:t>Animated</a:t>
            </a:r>
            <a:r>
              <a:rPr lang="fr-FR" dirty="0" smtClean="0"/>
              <a:t> 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72D0AE-4665-5749-A007-577931B1E56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29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Snap </a:t>
            </a:r>
            <a:r>
              <a:rPr lang="fr-FR" dirty="0" err="1" smtClean="0"/>
              <a:t>from</a:t>
            </a:r>
            <a:r>
              <a:rPr lang="fr-FR" dirty="0" smtClean="0"/>
              <a:t> HIN-14-006-v7</a:t>
            </a:r>
          </a:p>
          <a:p>
            <a:r>
              <a:rPr lang="fr-FR" dirty="0" err="1" smtClean="0"/>
              <a:t>Animated</a:t>
            </a:r>
            <a:r>
              <a:rPr lang="fr-FR" dirty="0" smtClean="0"/>
              <a:t> 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72D0AE-4665-5749-A007-577931B1E56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29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typical</a:t>
            </a:r>
            <a:r>
              <a:rPr lang="fr-FR" dirty="0" smtClean="0"/>
              <a:t> </a:t>
            </a:r>
            <a:r>
              <a:rPr lang="fr-FR" dirty="0" err="1" smtClean="0"/>
              <a:t>feature</a:t>
            </a:r>
            <a:r>
              <a:rPr lang="fr-FR" dirty="0" smtClean="0"/>
              <a:t> of hydro ? </a:t>
            </a:r>
          </a:p>
          <a:p>
            <a:r>
              <a:rPr lang="fr-FR" dirty="0" err="1" smtClean="0"/>
              <a:t>From</a:t>
            </a:r>
            <a:r>
              <a:rPr lang="fr-FR" baseline="0" dirty="0" smtClean="0"/>
              <a:t> </a:t>
            </a:r>
            <a:r>
              <a:rPr lang="fr-FR" dirty="0" err="1" smtClean="0"/>
              <a:t>https</a:t>
            </a:r>
            <a:r>
              <a:rPr lang="fr-FR" dirty="0" smtClean="0"/>
              <a:t>://</a:t>
            </a:r>
            <a:r>
              <a:rPr lang="fr-FR" dirty="0" err="1" smtClean="0"/>
              <a:t>twiki.cern.ch</a:t>
            </a:r>
            <a:r>
              <a:rPr lang="fr-FR" dirty="0" smtClean="0"/>
              <a:t>/</a:t>
            </a:r>
            <a:r>
              <a:rPr lang="fr-FR" dirty="0" err="1" smtClean="0"/>
              <a:t>twiki</a:t>
            </a:r>
            <a:r>
              <a:rPr lang="fr-FR" dirty="0" smtClean="0"/>
              <a:t>/bin/</a:t>
            </a:r>
            <a:r>
              <a:rPr lang="fr-FR" dirty="0" err="1" smtClean="0"/>
              <a:t>view</a:t>
            </a:r>
            <a:r>
              <a:rPr lang="fr-FR" dirty="0" smtClean="0"/>
              <a:t>/CMS/PhysicsResultsHIN14002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72D0AE-4665-5749-A007-577931B1E56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29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typical</a:t>
            </a:r>
            <a:r>
              <a:rPr lang="fr-FR" dirty="0" smtClean="0"/>
              <a:t> </a:t>
            </a:r>
            <a:r>
              <a:rPr lang="fr-FR" dirty="0" err="1" smtClean="0"/>
              <a:t>feature</a:t>
            </a:r>
            <a:r>
              <a:rPr lang="fr-FR" dirty="0" smtClean="0"/>
              <a:t> of hydro ? </a:t>
            </a:r>
          </a:p>
          <a:p>
            <a:r>
              <a:rPr lang="fr-FR" dirty="0" err="1" smtClean="0"/>
              <a:t>From</a:t>
            </a:r>
            <a:r>
              <a:rPr lang="fr-FR" baseline="0" dirty="0" smtClean="0"/>
              <a:t> </a:t>
            </a:r>
            <a:r>
              <a:rPr lang="fr-FR" dirty="0" err="1" smtClean="0"/>
              <a:t>https</a:t>
            </a:r>
            <a:r>
              <a:rPr lang="fr-FR" dirty="0" smtClean="0"/>
              <a:t>://</a:t>
            </a:r>
            <a:r>
              <a:rPr lang="fr-FR" dirty="0" err="1" smtClean="0"/>
              <a:t>twiki.cern.ch</a:t>
            </a:r>
            <a:r>
              <a:rPr lang="fr-FR" dirty="0" smtClean="0"/>
              <a:t>/</a:t>
            </a:r>
            <a:r>
              <a:rPr lang="fr-FR" dirty="0" err="1" smtClean="0"/>
              <a:t>twiki</a:t>
            </a:r>
            <a:r>
              <a:rPr lang="fr-FR" dirty="0" smtClean="0"/>
              <a:t>/bin/</a:t>
            </a:r>
            <a:r>
              <a:rPr lang="fr-FR" dirty="0" err="1" smtClean="0"/>
              <a:t>view</a:t>
            </a:r>
            <a:r>
              <a:rPr lang="fr-FR" dirty="0" smtClean="0"/>
              <a:t>/CMS/PhysicsResultsHIN14002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72D0AE-4665-5749-A007-577931B1E56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29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72D0AE-4665-5749-A007-577931B1E56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5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72D0AE-4665-5749-A007-577931B1E56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5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72D0AE-4665-5749-A007-577931B1E56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598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72D0AE-4665-5749-A007-577931B1E56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249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72D0AE-4665-5749-A007-577931B1E56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838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72D0AE-4665-5749-A007-577931B1E56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90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Encore </a:t>
            </a:r>
            <a:r>
              <a:rPr lang="en-GB" dirty="0" err="1" smtClean="0"/>
              <a:t>assez</a:t>
            </a:r>
            <a:r>
              <a:rPr lang="en-GB" dirty="0" smtClean="0"/>
              <a:t> </a:t>
            </a:r>
            <a:r>
              <a:rPr lang="en-GB" dirty="0" err="1" smtClean="0"/>
              <a:t>peu</a:t>
            </a:r>
            <a:r>
              <a:rPr lang="en-GB" dirty="0" smtClean="0"/>
              <a:t> </a:t>
            </a:r>
            <a:r>
              <a:rPr lang="en-GB" dirty="0" err="1" smtClean="0"/>
              <a:t>nombreux</a:t>
            </a:r>
            <a:r>
              <a:rPr lang="en-GB" dirty="0" smtClean="0"/>
              <a:t> pour </a:t>
            </a:r>
            <a:r>
              <a:rPr lang="en-GB" dirty="0" err="1" smtClean="0"/>
              <a:t>tenir</a:t>
            </a:r>
            <a:r>
              <a:rPr lang="en-GB" dirty="0" smtClean="0"/>
              <a:t> </a:t>
            </a:r>
            <a:r>
              <a:rPr lang="en-GB" dirty="0" err="1" smtClean="0"/>
              <a:t>sur</a:t>
            </a:r>
            <a:r>
              <a:rPr lang="en-GB" dirty="0" smtClean="0"/>
              <a:t> </a:t>
            </a:r>
            <a:r>
              <a:rPr lang="en-GB" dirty="0" err="1" smtClean="0"/>
              <a:t>une</a:t>
            </a:r>
            <a:r>
              <a:rPr lang="en-GB" dirty="0" smtClean="0"/>
              <a:t> page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A41E6-C72B-43F6-9F04-877C48EFC9FB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Dashed</a:t>
            </a:r>
            <a:r>
              <a:rPr lang="fr-FR" dirty="0" smtClean="0"/>
              <a:t> line </a:t>
            </a:r>
            <a:r>
              <a:rPr lang="fr-FR" dirty="0" err="1" smtClean="0"/>
              <a:t>at</a:t>
            </a:r>
            <a:r>
              <a:rPr lang="fr-FR" dirty="0" smtClean="0"/>
              <a:t> 1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72D0AE-4665-5749-A007-577931B1E56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459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Highest</a:t>
            </a:r>
            <a:r>
              <a:rPr lang="fr-FR" dirty="0" smtClean="0"/>
              <a:t> </a:t>
            </a:r>
            <a:r>
              <a:rPr lang="fr-FR" dirty="0" err="1" smtClean="0"/>
              <a:t>sensitivity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72D0AE-4665-5749-A007-577931B1E56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921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72D0AE-4665-5749-A007-577931B1E56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935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Plots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approved</a:t>
            </a:r>
            <a:r>
              <a:rPr lang="fr-FR" dirty="0" smtClean="0"/>
              <a:t> wiki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72D0AE-4665-5749-A007-577931B1E56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886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Lower</a:t>
            </a:r>
            <a:r>
              <a:rPr lang="fr-FR" dirty="0" smtClean="0"/>
              <a:t> th</a:t>
            </a:r>
            <a:r>
              <a:rPr lang="fr-FR" baseline="0" dirty="0" smtClean="0"/>
              <a:t>e </a:t>
            </a:r>
            <a:r>
              <a:rPr lang="fr-FR" baseline="0" dirty="0" err="1" smtClean="0"/>
              <a:t>statement</a:t>
            </a:r>
            <a:r>
              <a:rPr lang="fr-FR" baseline="0" dirty="0" smtClean="0"/>
              <a:t> ! </a:t>
            </a:r>
            <a:r>
              <a:rPr lang="fr-FR" baseline="0" dirty="0" err="1" smtClean="0"/>
              <a:t>Increase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sensitivty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72D0AE-4665-5749-A007-577931B1E56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272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Joke</a:t>
            </a:r>
            <a:r>
              <a:rPr lang="fr-FR" baseline="0" dirty="0" smtClean="0"/>
              <a:t> :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not </a:t>
            </a:r>
            <a:r>
              <a:rPr lang="fr-FR" baseline="0" dirty="0" err="1" smtClean="0"/>
              <a:t>surprising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given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today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temperature</a:t>
            </a:r>
            <a:r>
              <a:rPr lang="fr-FR" baseline="0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72D0AE-4665-5749-A007-577931B1E56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179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72D0AE-4665-5749-A007-577931B1E56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275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72D0AE-4665-5749-A007-577931B1E56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275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72D0AE-4665-5749-A007-577931B1E56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331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72D0AE-4665-5749-A007-577931B1E56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17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72D0AE-4665-5749-A007-577931B1E56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05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Be positive</a:t>
            </a:r>
            <a:r>
              <a:rPr lang="fr-FR" baseline="0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72D0AE-4665-5749-A007-577931B1E56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075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Imbalance</a:t>
            </a:r>
            <a:r>
              <a:rPr lang="fr-FR" baseline="0" dirty="0" smtClean="0"/>
              <a:t> plot</a:t>
            </a:r>
          </a:p>
          <a:p>
            <a:r>
              <a:rPr lang="fr-FR" baseline="0" dirty="0" smtClean="0"/>
              <a:t>+ in-</a:t>
            </a:r>
            <a:r>
              <a:rPr lang="fr-FR" baseline="0" dirty="0" err="1" smtClean="0"/>
              <a:t>cone</a:t>
            </a:r>
            <a:r>
              <a:rPr lang="fr-FR" baseline="0" dirty="0" smtClean="0"/>
              <a:t> / out-of-</a:t>
            </a:r>
            <a:r>
              <a:rPr lang="fr-FR" baseline="0" dirty="0" err="1" smtClean="0"/>
              <a:t>cone</a:t>
            </a:r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72D0AE-4665-5749-A007-577931B1E56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249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pitchFamily="-101" charset="-128"/>
                <a:hlinkClick r:id="rId3"/>
              </a:rPr>
              <a:t>Eur. Phys. J. A48 (2012) 72</a:t>
            </a:r>
            <a:endParaRPr lang="tr-TR" sz="1200" kern="1200" dirty="0" smtClean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pitchFamily="-101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72D0AE-4665-5749-A007-577931B1E56C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58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72D0AE-4665-5749-A007-577931B1E56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57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72D0AE-4665-5749-A007-577931B1E56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57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72D0AE-4665-5749-A007-577931B1E56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9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( plot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quan</a:t>
            </a:r>
            <a:r>
              <a:rPr lang="fr-FR" dirty="0" smtClean="0"/>
              <a:t> </a:t>
            </a:r>
            <a:r>
              <a:rPr lang="fr-FR" dirty="0" err="1" smtClean="0"/>
              <a:t>rehearsal</a:t>
            </a:r>
            <a:r>
              <a:rPr lang="fr-FR" dirty="0" smtClean="0"/>
              <a:t> )</a:t>
            </a:r>
          </a:p>
          <a:p>
            <a:r>
              <a:rPr lang="fr-FR" dirty="0" smtClean="0"/>
              <a:t>More </a:t>
            </a:r>
            <a:r>
              <a:rPr lang="fr-FR" dirty="0" err="1" smtClean="0"/>
              <a:t>references</a:t>
            </a:r>
            <a:r>
              <a:rPr lang="fr-FR" dirty="0" smtClean="0"/>
              <a:t> ? 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280 </a:t>
            </a:r>
            <a:r>
              <a:rPr lang="en-GB" dirty="0" err="1" smtClean="0"/>
              <a:t>reco</a:t>
            </a:r>
            <a:r>
              <a:rPr lang="en-GB" dirty="0" smtClean="0"/>
              <a:t>. tracks in both </a:t>
            </a:r>
            <a:r>
              <a:rPr lang="en-GB" dirty="0" err="1" smtClean="0"/>
              <a:t>PbPb</a:t>
            </a:r>
            <a:r>
              <a:rPr lang="en-GB" dirty="0" smtClean="0"/>
              <a:t> (55-60%) and </a:t>
            </a:r>
            <a:r>
              <a:rPr lang="en-GB" dirty="0" err="1" smtClean="0"/>
              <a:t>pPb</a:t>
            </a:r>
            <a:r>
              <a:rPr lang="en-GB" dirty="0" smtClean="0"/>
              <a:t> (0-0.0003%)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72D0AE-4665-5749-A007-577931B1E56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00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Snap </a:t>
            </a:r>
            <a:r>
              <a:rPr lang="fr-FR" dirty="0" err="1" smtClean="0"/>
              <a:t>from</a:t>
            </a:r>
            <a:r>
              <a:rPr lang="fr-FR" dirty="0" smtClean="0"/>
              <a:t> HIN-14-006-v7</a:t>
            </a:r>
          </a:p>
          <a:p>
            <a:r>
              <a:rPr lang="fr-FR" dirty="0" err="1" smtClean="0"/>
              <a:t>Animated</a:t>
            </a:r>
            <a:r>
              <a:rPr lang="fr-FR" dirty="0" smtClean="0"/>
              <a:t> 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72D0AE-4665-5749-A007-577931B1E56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29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Snap </a:t>
            </a:r>
            <a:r>
              <a:rPr lang="fr-FR" dirty="0" err="1" smtClean="0"/>
              <a:t>from</a:t>
            </a:r>
            <a:r>
              <a:rPr lang="fr-FR" dirty="0" smtClean="0"/>
              <a:t> HIN-14-006-v7</a:t>
            </a:r>
          </a:p>
          <a:p>
            <a:r>
              <a:rPr lang="fr-FR" dirty="0" err="1" smtClean="0"/>
              <a:t>Animated</a:t>
            </a:r>
            <a:r>
              <a:rPr lang="fr-FR" dirty="0" smtClean="0"/>
              <a:t> 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72D0AE-4665-5749-A007-577931B1E56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29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C2252-28AD-D54C-8890-481D7F680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0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D49B6-3D44-6644-918E-ED092F03D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4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64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642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BB78F-A620-7949-83BA-E5BEAB6FE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24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37E4D-B45A-7542-8F00-99D79568E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9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BCE07-1F91-ED4F-BB4A-12A0BA141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86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762000"/>
            <a:ext cx="4381500" cy="5402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381500" cy="5402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49D15-469E-9E45-B544-04E9DA41D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35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A0E9A-AFD9-8A41-8752-4E517FB0C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68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A92DD-7255-DD4D-B830-992931350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69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89F04-6A51-4B4B-BF48-01A9ECD3E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8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94460-BEAA-4241-AE1A-469E44C9E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40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CA80A-2528-064A-867B-E6FEC812F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60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6399213"/>
            <a:ext cx="9144000" cy="458787"/>
          </a:xfrm>
          <a:prstGeom prst="rect">
            <a:avLst/>
          </a:prstGeom>
          <a:solidFill>
            <a:srgbClr val="D9D9D9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/>
        </p:spPr>
        <p:txBody>
          <a:bodyPr lIns="106843" tIns="53422" rIns="106843" bIns="53422" anchor="ctr"/>
          <a:lstStyle/>
          <a:p>
            <a:pPr defTabSz="533400">
              <a:defRPr/>
            </a:pPr>
            <a:endParaRPr lang="en-US" sz="1900" b="0">
              <a:solidFill>
                <a:srgbClr val="FFFFFF"/>
              </a:solidFill>
            </a:endParaRPr>
          </a:p>
        </p:txBody>
      </p:sp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1C3E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891" tIns="47946" rIns="95891" bIns="479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533400" y="6478588"/>
            <a:ext cx="3505200" cy="3122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5891" tIns="47946" rIns="95891" bIns="47946">
            <a:spAutoFit/>
          </a:bodyPr>
          <a:lstStyle>
            <a:lvl1pPr defTabSz="957263" eaLnBrk="0" hangingPunct="0">
              <a:defRPr sz="4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4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4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4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4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1400" b="0" dirty="0" smtClean="0">
                <a:solidFill>
                  <a:schemeClr val="bg2"/>
                </a:solidFill>
              </a:rPr>
              <a:t>Raphael</a:t>
            </a:r>
            <a:r>
              <a:rPr lang="en-US" sz="1400" b="0" baseline="0" dirty="0" smtClean="0">
                <a:solidFill>
                  <a:schemeClr val="bg2"/>
                </a:solidFill>
              </a:rPr>
              <a:t> Granier de </a:t>
            </a:r>
            <a:r>
              <a:rPr lang="en-US" sz="1400" b="0" baseline="0" dirty="0" err="1" smtClean="0">
                <a:solidFill>
                  <a:schemeClr val="bg2"/>
                </a:solidFill>
              </a:rPr>
              <a:t>Cassagnac</a:t>
            </a:r>
            <a:endParaRPr lang="en-US" sz="1400" b="0" dirty="0" smtClean="0">
              <a:solidFill>
                <a:schemeClr val="tx1"/>
              </a:solidFill>
            </a:endParaRP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762000"/>
            <a:ext cx="8915400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891" tIns="47946" rIns="95891" bIns="479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10050" y="6454775"/>
            <a:ext cx="742950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6557" tIns="48280" rIns="96557" bIns="4828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b="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C20143E-35C5-4D46-B3F4-0C782B8EE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50" name="Text Box 26"/>
          <p:cNvSpPr txBox="1">
            <a:spLocks noChangeArrowheads="1"/>
          </p:cNvSpPr>
          <p:nvPr userDrawn="1"/>
        </p:nvSpPr>
        <p:spPr bwMode="auto">
          <a:xfrm>
            <a:off x="6069013" y="6477000"/>
            <a:ext cx="2617787" cy="3127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5891" tIns="47946" rIns="95891" bIns="47946">
            <a:spAutoFit/>
          </a:bodyPr>
          <a:lstStyle>
            <a:lvl1pPr defTabSz="957263" eaLnBrk="0" hangingPunct="0">
              <a:defRPr sz="4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4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4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4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4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1400" b="0" smtClean="0">
                <a:solidFill>
                  <a:schemeClr val="bg2"/>
                </a:solidFill>
              </a:rPr>
              <a:t>Quark Matter 2014, Darmstadt</a:t>
            </a:r>
            <a:endParaRPr lang="en-US" sz="1400" b="0" smtClean="0">
              <a:solidFill>
                <a:schemeClr val="tx1"/>
              </a:solidFill>
            </a:endParaRPr>
          </a:p>
        </p:txBody>
      </p:sp>
      <p:pic>
        <p:nvPicPr>
          <p:cNvPr id="1032" name="Picture 33" descr="http://www.hep.vanderbilt.edu/rhi/CMS_logo_col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6391275"/>
            <a:ext cx="4826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" descr="Logo_QUARK14_querformat_rot_450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" t="9741" r="85345" b="9424"/>
          <a:stretch>
            <a:fillRect/>
          </a:stretch>
        </p:blipFill>
        <p:spPr bwMode="auto">
          <a:xfrm>
            <a:off x="8686800" y="6400800"/>
            <a:ext cx="4826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57263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ＭＳ Ｐゴシック" pitchFamily="-101" charset="-128"/>
        </a:defRPr>
      </a:lvl1pPr>
      <a:lvl2pPr algn="ctr" defTabSz="957263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ＭＳ Ｐゴシック" charset="0"/>
          <a:cs typeface="ＭＳ Ｐゴシック" pitchFamily="-101" charset="-128"/>
        </a:defRPr>
      </a:lvl2pPr>
      <a:lvl3pPr algn="ctr" defTabSz="957263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ＭＳ Ｐゴシック" charset="0"/>
          <a:cs typeface="ＭＳ Ｐゴシック" pitchFamily="-101" charset="-128"/>
        </a:defRPr>
      </a:lvl3pPr>
      <a:lvl4pPr algn="ctr" defTabSz="957263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ＭＳ Ｐゴシック" charset="0"/>
          <a:cs typeface="ＭＳ Ｐゴシック" pitchFamily="-101" charset="-128"/>
        </a:defRPr>
      </a:lvl4pPr>
      <a:lvl5pPr algn="ctr" defTabSz="957263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ＭＳ Ｐゴシック" charset="0"/>
          <a:cs typeface="ＭＳ Ｐゴシック" pitchFamily="-101" charset="-128"/>
        </a:defRPr>
      </a:lvl5pPr>
      <a:lvl6pPr marL="457200" algn="ctr" defTabSz="957263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957263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957263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957263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60363" indent="-360363" algn="l" defTabSz="957263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accent6"/>
          </a:solidFill>
          <a:latin typeface="+mn-lt"/>
          <a:ea typeface="+mn-ea"/>
          <a:cs typeface="ＭＳ Ｐゴシック" pitchFamily="-101" charset="-128"/>
        </a:defRPr>
      </a:lvl1pPr>
      <a:lvl2pPr marL="777875" indent="-300038" algn="l" defTabSz="957263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2pPr>
      <a:lvl3pPr marL="1200150" indent="-242888" algn="l" defTabSz="957263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accent2"/>
          </a:solidFill>
          <a:latin typeface="+mn-lt"/>
          <a:ea typeface="+mn-ea"/>
        </a:defRPr>
      </a:lvl3pPr>
      <a:lvl4pPr marL="1676400" indent="-238125" algn="l" defTabSz="957263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</a:defRPr>
      </a:lvl4pPr>
      <a:lvl5pPr marL="2157413" indent="-239713" algn="l" defTabSz="957263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</a:defRPr>
      </a:lvl5pPr>
      <a:lvl6pPr marL="2614613" indent="-239713" algn="l" defTabSz="957263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</a:defRPr>
      </a:lvl6pPr>
      <a:lvl7pPr marL="3071813" indent="-239713" algn="l" defTabSz="957263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</a:defRPr>
      </a:lvl7pPr>
      <a:lvl8pPr marL="3529013" indent="-239713" algn="l" defTabSz="957263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</a:defRPr>
      </a:lvl8pPr>
      <a:lvl9pPr marL="3986213" indent="-239713" algn="l" defTabSz="957263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Relationship Id="rId3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jpeg"/><Relationship Id="rId3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4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4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4" Type="http://schemas.openxmlformats.org/officeDocument/2006/relationships/image" Target="../media/image34.gif"/><Relationship Id="rId5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6.jpeg"/><Relationship Id="rId3" Type="http://schemas.microsoft.com/office/2007/relationships/hdphoto" Target="../media/hdphoto3.wdp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5.jpeg"/><Relationship Id="rId3" Type="http://schemas.microsoft.com/office/2007/relationships/hdphoto" Target="../media/hdphoto4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ki.cern.ch/twiki/bin/view/CMSPublic/PhysicsResultsHIN" TargetMode="External"/><Relationship Id="rId3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4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4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7263" eaLnBrk="0" hangingPunct="0">
              <a:defRPr sz="4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7263" eaLnBrk="0" hangingPunct="0">
              <a:defRPr sz="4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7263" eaLnBrk="0" hangingPunct="0">
              <a:defRPr sz="4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FB75CB80-3C0D-8040-ADF1-716A394BE5D7}" type="slidenum">
              <a:rPr lang="en-US" sz="1400" b="0">
                <a:solidFill>
                  <a:schemeClr val="bg2"/>
                </a:solidFill>
              </a:rPr>
              <a:pPr/>
              <a:t>1</a:t>
            </a:fld>
            <a:endParaRPr lang="en-US" sz="1400" b="0">
              <a:solidFill>
                <a:schemeClr val="bg2"/>
              </a:solidFill>
            </a:endParaRPr>
          </a:p>
        </p:txBody>
      </p:sp>
      <p:sp>
        <p:nvSpPr>
          <p:cNvPr id="1270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609600"/>
            <a:ext cx="78486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CMS heavy-ion overview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3048000"/>
          </a:xfrm>
        </p:spPr>
        <p:txBody>
          <a:bodyPr/>
          <a:lstStyle/>
          <a:p>
            <a:pPr defTabSz="533400" eaLnBrk="1" hangingPunct="1"/>
            <a:r>
              <a:rPr lang="en-US" sz="2500" dirty="0" smtClean="0">
                <a:solidFill>
                  <a:srgbClr val="898989"/>
                </a:solidFill>
                <a:latin typeface="Arial" charset="0"/>
                <a:ea typeface="ＭＳ Ｐゴシック" charset="0"/>
                <a:cs typeface="ＭＳ Ｐゴシック" charset="0"/>
              </a:rPr>
              <a:t>Raphael Granier de </a:t>
            </a:r>
            <a:r>
              <a:rPr lang="en-US" sz="2500" dirty="0" err="1" smtClean="0">
                <a:solidFill>
                  <a:srgbClr val="898989"/>
                </a:solidFill>
                <a:latin typeface="Arial" charset="0"/>
                <a:ea typeface="ＭＳ Ｐゴシック" charset="0"/>
                <a:cs typeface="ＭＳ Ｐゴシック" charset="0"/>
              </a:rPr>
              <a:t>Cassagnac</a:t>
            </a:r>
            <a:endParaRPr lang="en-US" sz="2500" dirty="0">
              <a:solidFill>
                <a:srgbClr val="898989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defTabSz="533400" eaLnBrk="1" hangingPunct="1">
              <a:defRPr/>
            </a:pPr>
            <a:r>
              <a:rPr lang="en-US" sz="1900" dirty="0" err="1">
                <a:solidFill>
                  <a:srgbClr val="898989"/>
                </a:solidFill>
                <a:ea typeface="ＭＳ Ｐゴシック" pitchFamily="34" charset="-128"/>
              </a:rPr>
              <a:t>Laboratoire</a:t>
            </a:r>
            <a:r>
              <a:rPr lang="en-US" sz="1900" dirty="0">
                <a:solidFill>
                  <a:srgbClr val="898989"/>
                </a:solidFill>
                <a:ea typeface="ＭＳ Ｐゴシック" pitchFamily="34" charset="-128"/>
              </a:rPr>
              <a:t> </a:t>
            </a:r>
            <a:r>
              <a:rPr lang="en-US" sz="1900" dirty="0" err="1">
                <a:solidFill>
                  <a:srgbClr val="898989"/>
                </a:solidFill>
                <a:ea typeface="ＭＳ Ｐゴシック" pitchFamily="34" charset="-128"/>
              </a:rPr>
              <a:t>Leprince-Ringuet</a:t>
            </a:r>
            <a:endParaRPr lang="en-US" sz="1900" dirty="0">
              <a:solidFill>
                <a:srgbClr val="898989"/>
              </a:solidFill>
              <a:ea typeface="ＭＳ Ｐゴシック" pitchFamily="34" charset="-128"/>
            </a:endParaRPr>
          </a:p>
          <a:p>
            <a:pPr defTabSz="533400" eaLnBrk="1" hangingPunct="1">
              <a:defRPr/>
            </a:pPr>
            <a:r>
              <a:rPr lang="en-US" sz="1900" dirty="0">
                <a:solidFill>
                  <a:srgbClr val="898989"/>
                </a:solidFill>
                <a:ea typeface="ＭＳ Ｐゴシック" pitchFamily="34" charset="-128"/>
              </a:rPr>
              <a:t>ERC grant </a:t>
            </a:r>
            <a:r>
              <a:rPr lang="ja-JP" altLang="en-US" sz="1900" dirty="0">
                <a:solidFill>
                  <a:srgbClr val="898989"/>
                </a:solidFill>
                <a:ea typeface="ＭＳ Ｐゴシック" pitchFamily="34" charset="-128"/>
              </a:rPr>
              <a:t>“</a:t>
            </a:r>
            <a:r>
              <a:rPr lang="en-US" altLang="ja-JP" sz="1900" dirty="0" err="1">
                <a:solidFill>
                  <a:srgbClr val="898989"/>
                </a:solidFill>
                <a:ea typeface="ＭＳ Ｐゴシック" pitchFamily="34" charset="-128"/>
              </a:rPr>
              <a:t>QuarkGluonPlasmaCMS</a:t>
            </a:r>
            <a:r>
              <a:rPr lang="ja-JP" altLang="en-US" sz="1900" dirty="0">
                <a:solidFill>
                  <a:srgbClr val="898989"/>
                </a:solidFill>
                <a:ea typeface="ＭＳ Ｐゴシック" pitchFamily="34" charset="-128"/>
              </a:rPr>
              <a:t>”</a:t>
            </a:r>
            <a:endParaRPr lang="en-US" altLang="ja-JP" sz="1900" dirty="0">
              <a:solidFill>
                <a:srgbClr val="898989"/>
              </a:solidFill>
              <a:ea typeface="ＭＳ Ｐゴシック" pitchFamily="34" charset="-128"/>
            </a:endParaRPr>
          </a:p>
          <a:p>
            <a:pPr defTabSz="533400" eaLnBrk="1" hangingPunct="1">
              <a:defRPr/>
            </a:pPr>
            <a:r>
              <a:rPr lang="en-US" sz="2500" i="1" dirty="0">
                <a:solidFill>
                  <a:srgbClr val="898989"/>
                </a:solidFill>
                <a:ea typeface="ＭＳ Ｐゴシック" pitchFamily="34" charset="-128"/>
              </a:rPr>
              <a:t>for the CMS Collaboration</a:t>
            </a:r>
          </a:p>
          <a:p>
            <a:pPr defTabSz="533400" eaLnBrk="1" hangingPunct="1"/>
            <a:endParaRPr lang="en-US" sz="2500" i="1" dirty="0">
              <a:solidFill>
                <a:srgbClr val="898989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defTabSz="533400" eaLnBrk="1" hangingPunct="1"/>
            <a:r>
              <a:rPr lang="en-US" sz="2500" dirty="0">
                <a:solidFill>
                  <a:srgbClr val="898989"/>
                </a:solidFill>
                <a:latin typeface="Arial" charset="0"/>
                <a:ea typeface="ＭＳ Ｐゴシック" charset="0"/>
                <a:cs typeface="ＭＳ Ｐゴシック" charset="0"/>
              </a:rPr>
              <a:t>Quark Matter conference, </a:t>
            </a:r>
            <a:r>
              <a:rPr lang="en-US" sz="2500" dirty="0" smtClean="0">
                <a:solidFill>
                  <a:srgbClr val="898989"/>
                </a:solidFill>
                <a:latin typeface="Arial" charset="0"/>
                <a:ea typeface="ＭＳ Ｐゴシック" charset="0"/>
                <a:cs typeface="ＭＳ Ｐゴシック" charset="0"/>
              </a:rPr>
              <a:t>Darmstadt</a:t>
            </a:r>
            <a:endParaRPr lang="en-US" altLang="ja-JP" sz="2500" dirty="0">
              <a:solidFill>
                <a:srgbClr val="898989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defTabSz="533400" eaLnBrk="1" hangingPunct="1"/>
            <a:r>
              <a:rPr lang="en-US" altLang="ja-JP" sz="2500" dirty="0" smtClean="0">
                <a:solidFill>
                  <a:srgbClr val="898989"/>
                </a:solidFill>
                <a:latin typeface="Arial" charset="0"/>
                <a:ea typeface="ＭＳ Ｐゴシック" charset="0"/>
                <a:cs typeface="ＭＳ Ｐゴシック" charset="0"/>
              </a:rPr>
              <a:t>May 22</a:t>
            </a:r>
            <a:r>
              <a:rPr lang="en-US" altLang="ja-JP" sz="2500" baseline="30000" dirty="0" smtClean="0">
                <a:solidFill>
                  <a:srgbClr val="898989"/>
                </a:solidFill>
                <a:latin typeface="Arial" charset="0"/>
                <a:ea typeface="ＭＳ Ｐゴシック" charset="0"/>
                <a:cs typeface="ＭＳ Ｐゴシック" charset="0"/>
              </a:rPr>
              <a:t>nd</a:t>
            </a:r>
            <a:r>
              <a:rPr lang="en-US" altLang="ja-JP" sz="2500" dirty="0" smtClean="0">
                <a:solidFill>
                  <a:srgbClr val="898989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sz="2500" dirty="0">
                <a:solidFill>
                  <a:srgbClr val="898989"/>
                </a:solidFill>
                <a:latin typeface="Arial" charset="0"/>
                <a:ea typeface="ＭＳ Ｐゴシック" charset="0"/>
                <a:cs typeface="ＭＳ Ｐゴシック" charset="0"/>
              </a:rPr>
              <a:t>2014</a:t>
            </a:r>
            <a:endParaRPr lang="en-US" sz="2500" dirty="0">
              <a:solidFill>
                <a:srgbClr val="89898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5366" name="Picture 14" descr="http://www.hep.vanderbilt.edu/rhi/CMS_logo_co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198813"/>
            <a:ext cx="9144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logo_ll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3184525"/>
            <a:ext cx="143986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8" descr="sna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881438"/>
            <a:ext cx="12239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 rot="21062681">
            <a:off x="2940752" y="5366129"/>
            <a:ext cx="3568961" cy="838200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 cmpd="sng">
            <a:solidFill>
              <a:srgbClr val="FF0000"/>
            </a:solidFill>
          </a:ln>
          <a:effectLst/>
          <a:extLst/>
        </p:spPr>
        <p:txBody>
          <a:bodyPr vert="horz" wrap="square" lIns="95891" tIns="47946" rIns="95891" bIns="47946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QGP France, Etretat</a:t>
            </a:r>
          </a:p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0" dirty="0" smtClean="0">
                <a:solidFill>
                  <a:srgbClr val="FF0000"/>
                </a:solidFill>
              </a:rPr>
              <a:t>15 </a:t>
            </a:r>
            <a:r>
              <a:rPr lang="fr-FR" sz="2400" b="0" dirty="0" err="1" smtClean="0">
                <a:solidFill>
                  <a:srgbClr val="FF0000"/>
                </a:solidFill>
              </a:rPr>
              <a:t>september</a:t>
            </a:r>
            <a:r>
              <a:rPr lang="fr-FR" sz="2400" b="0" dirty="0" smtClean="0">
                <a:solidFill>
                  <a:srgbClr val="FF0000"/>
                </a:solidFill>
              </a:rPr>
              <a:t> 2014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rcRect l="25753" t="15533" b="10067"/>
          <a:stretch/>
        </p:blipFill>
        <p:spPr>
          <a:xfrm>
            <a:off x="1295400" y="-228600"/>
            <a:ext cx="8458199" cy="7605410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52400" y="85725"/>
            <a:ext cx="7772400" cy="1362075"/>
          </a:xfrm>
          <a:noFill/>
        </p:spPr>
        <p:txBody>
          <a:bodyPr/>
          <a:lstStyle/>
          <a:p>
            <a:r>
              <a:rPr lang="fr-FR" dirty="0" err="1" smtClean="0">
                <a:solidFill>
                  <a:srgbClr val="E55959"/>
                </a:solidFill>
              </a:rPr>
              <a:t>collectivity</a:t>
            </a:r>
            <a:endParaRPr lang="fr-FR" dirty="0">
              <a:solidFill>
                <a:srgbClr val="E55959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37E4D-B45A-7542-8F00-99D79568E5B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7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“ridge” at LHC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300" y="762000"/>
            <a:ext cx="6210300" cy="5402263"/>
          </a:xfrm>
        </p:spPr>
        <p:txBody>
          <a:bodyPr/>
          <a:lstStyle/>
          <a:p>
            <a:r>
              <a:rPr lang="en-GB" dirty="0"/>
              <a:t>E</a:t>
            </a:r>
            <a:r>
              <a:rPr lang="en-GB" dirty="0" smtClean="0"/>
              <a:t>arly observation in high multiplicity 7 </a:t>
            </a:r>
            <a:r>
              <a:rPr lang="en-GB" dirty="0" err="1" smtClean="0"/>
              <a:t>TeV</a:t>
            </a:r>
            <a:r>
              <a:rPr lang="en-GB" dirty="0" smtClean="0"/>
              <a:t> </a:t>
            </a:r>
            <a:r>
              <a:rPr lang="en-GB" dirty="0" err="1" smtClean="0"/>
              <a:t>pp</a:t>
            </a:r>
            <a:r>
              <a:rPr lang="en-GB" dirty="0" smtClean="0"/>
              <a:t> collisions</a:t>
            </a:r>
          </a:p>
          <a:p>
            <a:pPr lvl="1"/>
            <a:r>
              <a:rPr lang="en-GB" dirty="0"/>
              <a:t>O</a:t>
            </a:r>
            <a:r>
              <a:rPr lang="en-GB" dirty="0" smtClean="0"/>
              <a:t>rigin still unclear</a:t>
            </a:r>
          </a:p>
          <a:p>
            <a:r>
              <a:rPr lang="en-GB" dirty="0" smtClean="0"/>
              <a:t>Then seen in </a:t>
            </a:r>
            <a:r>
              <a:rPr lang="en-GB" dirty="0" err="1" smtClean="0"/>
              <a:t>PbPb</a:t>
            </a:r>
            <a:r>
              <a:rPr lang="en-GB" dirty="0" smtClean="0"/>
              <a:t> collisions, reminiscent of RHIC</a:t>
            </a:r>
          </a:p>
          <a:p>
            <a:pPr lvl="1"/>
            <a:r>
              <a:rPr lang="en-GB" dirty="0"/>
              <a:t>B</a:t>
            </a:r>
            <a:r>
              <a:rPr lang="en-GB" dirty="0" smtClean="0"/>
              <a:t>elieved to arise from collective flow</a:t>
            </a:r>
          </a:p>
          <a:p>
            <a:r>
              <a:rPr lang="en-GB" dirty="0" smtClean="0"/>
              <a:t>Now confirmed in </a:t>
            </a:r>
            <a:r>
              <a:rPr lang="en-GB" dirty="0" err="1" smtClean="0"/>
              <a:t>pPb</a:t>
            </a:r>
            <a:r>
              <a:rPr lang="en-GB" dirty="0" smtClean="0"/>
              <a:t> collisions</a:t>
            </a:r>
          </a:p>
          <a:p>
            <a:pPr lvl="1"/>
            <a:r>
              <a:rPr lang="en-GB" dirty="0"/>
              <a:t>I</a:t>
            </a:r>
            <a:r>
              <a:rPr lang="en-GB" dirty="0" smtClean="0"/>
              <a:t>s it collective flow? CGC?</a:t>
            </a:r>
          </a:p>
          <a:p>
            <a:pPr lvl="1"/>
            <a:r>
              <a:rPr lang="en-GB" dirty="0" smtClean="0"/>
              <a:t>Tool: highest </a:t>
            </a:r>
            <a:r>
              <a:rPr lang="en-GB" dirty="0" err="1" smtClean="0"/>
              <a:t>pPb</a:t>
            </a:r>
            <a:r>
              <a:rPr lang="en-GB" dirty="0" smtClean="0"/>
              <a:t> multiplicity (&lt;0.0003%) ≈ 55-60% </a:t>
            </a:r>
            <a:r>
              <a:rPr lang="en-GB" dirty="0" err="1" smtClean="0"/>
              <a:t>PbPb</a:t>
            </a:r>
            <a:r>
              <a:rPr lang="en-GB" dirty="0" smtClean="0"/>
              <a:t> centrality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37E4D-B45A-7542-8F00-99D79568E5B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11" descr="compare_corr_2D_PPData_Minbias_7TeV_pad3_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9025" y="1275865"/>
            <a:ext cx="2822575" cy="268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à coins arrondis 5"/>
          <p:cNvSpPr>
            <a:spLocks noChangeArrowheads="1"/>
          </p:cNvSpPr>
          <p:nvPr/>
        </p:nvSpPr>
        <p:spPr bwMode="auto">
          <a:xfrm>
            <a:off x="6019800" y="821902"/>
            <a:ext cx="2819400" cy="413596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>
            <a:noFill/>
          </a:ln>
          <a:effectLst/>
          <a:extLst/>
        </p:spPr>
        <p:txBody>
          <a:bodyPr lIns="95891" tIns="47946" rIns="95891" bIns="47946" anchor="ctr">
            <a:spAutoFit/>
          </a:bodyPr>
          <a:lstStyle/>
          <a:p>
            <a:pPr marL="0" lvl="1"/>
            <a:r>
              <a:rPr lang="fr-FR" sz="1800" b="0" dirty="0">
                <a:sym typeface="Wingdings" pitchFamily="2" charset="2"/>
              </a:rPr>
              <a:t>pp: JHEP 09 (2010) 091 </a:t>
            </a:r>
            <a:endParaRPr lang="en-US" sz="1800" b="0" dirty="0"/>
          </a:p>
        </p:txBody>
      </p:sp>
      <p:sp>
        <p:nvSpPr>
          <p:cNvPr id="8" name="Rectangle à coins arrondis 7"/>
          <p:cNvSpPr>
            <a:spLocks noChangeArrowheads="1"/>
          </p:cNvSpPr>
          <p:nvPr/>
        </p:nvSpPr>
        <p:spPr bwMode="auto">
          <a:xfrm>
            <a:off x="3429000" y="5562600"/>
            <a:ext cx="2819400" cy="720063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>
            <a:noFill/>
          </a:ln>
          <a:effectLst/>
          <a:extLst/>
        </p:spPr>
        <p:txBody>
          <a:bodyPr lIns="95891" tIns="47946" rIns="95891" bIns="47946" anchor="ctr">
            <a:spAutoFit/>
          </a:bodyPr>
          <a:lstStyle/>
          <a:p>
            <a:pPr marL="0" lvl="1"/>
            <a:r>
              <a:rPr lang="fr-FR" sz="1800" b="0" dirty="0" err="1">
                <a:sym typeface="Wingdings" pitchFamily="2" charset="2"/>
              </a:rPr>
              <a:t>pPb</a:t>
            </a:r>
            <a:r>
              <a:rPr lang="fr-FR" sz="1800" b="0" dirty="0">
                <a:sym typeface="Wingdings" pitchFamily="2" charset="2"/>
              </a:rPr>
              <a:t>: PLB718 (2013) 795</a:t>
            </a:r>
          </a:p>
          <a:p>
            <a:pPr marL="0" lvl="1"/>
            <a:r>
              <a:rPr lang="fr-FR" sz="1800" b="0" dirty="0" err="1">
                <a:sym typeface="Wingdings" pitchFamily="2" charset="2"/>
              </a:rPr>
              <a:t>pPb</a:t>
            </a:r>
            <a:r>
              <a:rPr lang="fr-FR" sz="1800" b="0" dirty="0">
                <a:sym typeface="Wingdings" pitchFamily="2" charset="2"/>
              </a:rPr>
              <a:t>: PLB724 (2013) 213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810" y="3810000"/>
            <a:ext cx="2742161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60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final_v2_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2" y="2221953"/>
            <a:ext cx="7920198" cy="417884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Multiparticle</a:t>
            </a:r>
            <a:r>
              <a:rPr lang="en-GB" dirty="0" smtClean="0"/>
              <a:t> correlations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</a:t>
            </a:r>
            <a:r>
              <a:rPr lang="en-GB" baseline="-25000" dirty="0" smtClean="0"/>
              <a:t>2</a:t>
            </a:r>
            <a:r>
              <a:rPr lang="en-GB" dirty="0" smtClean="0"/>
              <a:t> stays large when calculated with multi-particles</a:t>
            </a:r>
          </a:p>
          <a:p>
            <a:pPr lvl="1"/>
            <a:r>
              <a:rPr lang="en-GB" dirty="0">
                <a:solidFill>
                  <a:srgbClr val="0000FF"/>
                </a:solidFill>
              </a:rPr>
              <a:t>v</a:t>
            </a:r>
            <a:r>
              <a:rPr lang="en-GB" baseline="-25000" dirty="0" smtClean="0">
                <a:solidFill>
                  <a:srgbClr val="0000FF"/>
                </a:solidFill>
              </a:rPr>
              <a:t>2</a:t>
            </a:r>
            <a:r>
              <a:rPr lang="en-GB" dirty="0" smtClean="0">
                <a:solidFill>
                  <a:srgbClr val="0000FF"/>
                </a:solidFill>
              </a:rPr>
              <a:t>(4)</a:t>
            </a:r>
            <a:r>
              <a:rPr lang="en-GB" dirty="0" smtClean="0"/>
              <a:t>≠</a:t>
            </a:r>
            <a:r>
              <a:rPr lang="en-GB" dirty="0" smtClean="0">
                <a:solidFill>
                  <a:srgbClr val="FF0000"/>
                </a:solidFill>
              </a:rPr>
              <a:t>v</a:t>
            </a:r>
            <a:r>
              <a:rPr lang="en-GB" baseline="-25000" dirty="0" smtClean="0">
                <a:solidFill>
                  <a:srgbClr val="FF0000"/>
                </a:solidFill>
              </a:rPr>
              <a:t>2</a:t>
            </a:r>
            <a:r>
              <a:rPr lang="en-GB" dirty="0" smtClean="0">
                <a:solidFill>
                  <a:srgbClr val="FF0000"/>
                </a:solidFill>
              </a:rPr>
              <a:t>(2)</a:t>
            </a:r>
          </a:p>
          <a:p>
            <a:pPr lvl="1"/>
            <a:r>
              <a:rPr lang="en-GB" dirty="0" smtClean="0"/>
              <a:t>(non-flow, fluctuations…)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37E4D-B45A-7542-8F00-99D79568E5B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Rectangle à coins arrondis 6"/>
          <p:cNvSpPr>
            <a:spLocks noChangeArrowheads="1"/>
          </p:cNvSpPr>
          <p:nvPr/>
        </p:nvSpPr>
        <p:spPr bwMode="auto">
          <a:xfrm>
            <a:off x="6477000" y="1447800"/>
            <a:ext cx="2438400" cy="685800"/>
          </a:xfrm>
          <a:prstGeom prst="roundRect">
            <a:avLst>
              <a:gd name="adj" fmla="val 16667"/>
            </a:avLst>
          </a:prstGeom>
          <a:solidFill>
            <a:srgbClr val="1C3E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891" tIns="47946" rIns="95891" bIns="47946" anchor="ctr"/>
          <a:lstStyle/>
          <a:p>
            <a:pPr marL="0" lvl="1"/>
            <a:r>
              <a:rPr lang="fr-FR" sz="1800" b="0" dirty="0" smtClean="0">
                <a:sym typeface="Wingdings" pitchFamily="2" charset="2"/>
              </a:rPr>
              <a:t>Talk by Wang</a:t>
            </a:r>
          </a:p>
          <a:p>
            <a:pPr marL="0" lvl="1"/>
            <a:r>
              <a:rPr lang="fr-FR" sz="1800" b="0" dirty="0" smtClean="0">
                <a:sym typeface="Wingdings" pitchFamily="2" charset="2"/>
              </a:rPr>
              <a:t>PAS-HIN-14-006 </a:t>
            </a:r>
            <a:endParaRPr lang="en-US" sz="1800" b="0" dirty="0"/>
          </a:p>
        </p:txBody>
      </p:sp>
      <p:sp>
        <p:nvSpPr>
          <p:cNvPr id="9" name="ZoneTexte 8"/>
          <p:cNvSpPr txBox="1"/>
          <p:nvPr/>
        </p:nvSpPr>
        <p:spPr>
          <a:xfrm>
            <a:off x="848084" y="5257800"/>
            <a:ext cx="4332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 err="1" smtClean="0">
                <a:solidFill>
                  <a:srgbClr val="000000"/>
                </a:solidFill>
              </a:rPr>
              <a:t>PbPb</a:t>
            </a:r>
            <a:r>
              <a:rPr lang="fr-FR" sz="2000" b="0" dirty="0" smtClean="0">
                <a:solidFill>
                  <a:srgbClr val="000000"/>
                </a:solidFill>
              </a:rPr>
              <a:t>                                           </a:t>
            </a:r>
            <a:r>
              <a:rPr lang="fr-FR" sz="2000" b="0" dirty="0" err="1" smtClean="0">
                <a:solidFill>
                  <a:srgbClr val="000000"/>
                </a:solidFill>
              </a:rPr>
              <a:t>pPb</a:t>
            </a:r>
            <a:endParaRPr lang="fr-FR" sz="2000" b="0" dirty="0" smtClean="0">
              <a:solidFill>
                <a:srgbClr val="00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400800" y="5967116"/>
            <a:ext cx="2237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 smtClean="0">
                <a:solidFill>
                  <a:srgbClr val="000000"/>
                </a:solidFill>
              </a:rPr>
              <a:t>(</a:t>
            </a:r>
            <a:r>
              <a:rPr lang="fr-FR" sz="2000" b="0" dirty="0" err="1" smtClean="0">
                <a:solidFill>
                  <a:srgbClr val="000000"/>
                </a:solidFill>
              </a:rPr>
              <a:t>event</a:t>
            </a:r>
            <a:r>
              <a:rPr lang="fr-FR" sz="2000" b="0" dirty="0" smtClean="0">
                <a:solidFill>
                  <a:srgbClr val="000000"/>
                </a:solidFill>
              </a:rPr>
              <a:t> </a:t>
            </a:r>
            <a:r>
              <a:rPr lang="fr-FR" sz="2000" b="0" dirty="0" err="1" smtClean="0">
                <a:solidFill>
                  <a:srgbClr val="000000"/>
                </a:solidFill>
              </a:rPr>
              <a:t>multiplicity</a:t>
            </a:r>
            <a:r>
              <a:rPr lang="fr-FR" sz="2000" b="0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3" name="Rectangle à coins arrondis 12"/>
          <p:cNvSpPr>
            <a:spLocks noChangeArrowheads="1"/>
          </p:cNvSpPr>
          <p:nvPr/>
        </p:nvSpPr>
        <p:spPr bwMode="auto">
          <a:xfrm>
            <a:off x="5486400" y="5181600"/>
            <a:ext cx="2362200" cy="413596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>
            <a:noFill/>
          </a:ln>
          <a:effectLst/>
          <a:extLst/>
        </p:spPr>
        <p:txBody>
          <a:bodyPr lIns="95891" tIns="47946" rIns="95891" bIns="47946" anchor="ctr">
            <a:spAutoFit/>
          </a:bodyPr>
          <a:lstStyle/>
          <a:p>
            <a:pPr marL="0" lvl="1"/>
            <a:r>
              <a:rPr lang="fr-FR" sz="1800" b="0" dirty="0">
                <a:sym typeface="Wingdings" pitchFamily="2" charset="2"/>
              </a:rPr>
              <a:t>PLB724 (2013) 213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52400" y="3790890"/>
            <a:ext cx="420825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sz="2000" b="0" dirty="0" smtClean="0">
                <a:solidFill>
                  <a:srgbClr val="000000"/>
                </a:solidFill>
              </a:rPr>
              <a:t>v</a:t>
            </a:r>
            <a:r>
              <a:rPr lang="fr-FR" sz="2000" b="0" baseline="-25000" dirty="0" smtClean="0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17757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inal_v2_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41" y="2220846"/>
            <a:ext cx="7920198" cy="417884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Multiparticle</a:t>
            </a:r>
            <a:r>
              <a:rPr lang="en-GB" dirty="0" smtClean="0"/>
              <a:t> correlations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</a:t>
            </a:r>
            <a:r>
              <a:rPr lang="en-GB" baseline="-25000" dirty="0" smtClean="0"/>
              <a:t>2</a:t>
            </a:r>
            <a:r>
              <a:rPr lang="en-GB" dirty="0" smtClean="0"/>
              <a:t> stays large when calculated with multi-particles</a:t>
            </a:r>
          </a:p>
          <a:p>
            <a:pPr lvl="1"/>
            <a:r>
              <a:rPr lang="en-GB" dirty="0">
                <a:solidFill>
                  <a:srgbClr val="0000FF"/>
                </a:solidFill>
              </a:rPr>
              <a:t>v</a:t>
            </a:r>
            <a:r>
              <a:rPr lang="en-GB" baseline="-25000" dirty="0" smtClean="0">
                <a:solidFill>
                  <a:srgbClr val="0000FF"/>
                </a:solidFill>
              </a:rPr>
              <a:t>2</a:t>
            </a:r>
            <a:r>
              <a:rPr lang="en-GB" dirty="0" smtClean="0">
                <a:solidFill>
                  <a:srgbClr val="0000FF"/>
                </a:solidFill>
              </a:rPr>
              <a:t>(4)</a:t>
            </a:r>
            <a:r>
              <a:rPr lang="en-GB" dirty="0" smtClean="0"/>
              <a:t>=</a:t>
            </a:r>
            <a:r>
              <a:rPr lang="en-GB" dirty="0" smtClean="0">
                <a:solidFill>
                  <a:srgbClr val="0000FF"/>
                </a:solidFill>
              </a:rPr>
              <a:t>v</a:t>
            </a:r>
            <a:r>
              <a:rPr lang="en-GB" baseline="-25000" dirty="0" smtClean="0">
                <a:solidFill>
                  <a:srgbClr val="0000FF"/>
                </a:solidFill>
              </a:rPr>
              <a:t>2</a:t>
            </a:r>
            <a:r>
              <a:rPr lang="en-GB" dirty="0" smtClean="0">
                <a:solidFill>
                  <a:srgbClr val="0000FF"/>
                </a:solidFill>
              </a:rPr>
              <a:t>(6)</a:t>
            </a:r>
            <a:r>
              <a:rPr lang="en-GB" dirty="0" smtClean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37E4D-B45A-7542-8F00-99D79568E5B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Rectangle à coins arrondis 6"/>
          <p:cNvSpPr>
            <a:spLocks noChangeArrowheads="1"/>
          </p:cNvSpPr>
          <p:nvPr/>
        </p:nvSpPr>
        <p:spPr bwMode="auto">
          <a:xfrm>
            <a:off x="6477000" y="1447800"/>
            <a:ext cx="2438400" cy="685800"/>
          </a:xfrm>
          <a:prstGeom prst="roundRect">
            <a:avLst>
              <a:gd name="adj" fmla="val 16667"/>
            </a:avLst>
          </a:prstGeom>
          <a:solidFill>
            <a:srgbClr val="1C3E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891" tIns="47946" rIns="95891" bIns="47946" anchor="ctr"/>
          <a:lstStyle/>
          <a:p>
            <a:pPr marL="0" lvl="1"/>
            <a:r>
              <a:rPr lang="fr-FR" sz="1800" b="0" dirty="0" smtClean="0">
                <a:sym typeface="Wingdings" pitchFamily="2" charset="2"/>
              </a:rPr>
              <a:t>Talk by Wang</a:t>
            </a:r>
          </a:p>
          <a:p>
            <a:pPr marL="0" lvl="1"/>
            <a:r>
              <a:rPr lang="fr-FR" sz="1800" b="0" dirty="0" smtClean="0">
                <a:sym typeface="Wingdings" pitchFamily="2" charset="2"/>
              </a:rPr>
              <a:t>PAS-HIN-14-006 </a:t>
            </a:r>
            <a:endParaRPr lang="en-US" sz="1800" b="0" dirty="0"/>
          </a:p>
        </p:txBody>
      </p:sp>
      <p:sp>
        <p:nvSpPr>
          <p:cNvPr id="9" name="ZoneTexte 8"/>
          <p:cNvSpPr txBox="1"/>
          <p:nvPr/>
        </p:nvSpPr>
        <p:spPr>
          <a:xfrm>
            <a:off x="848084" y="5257800"/>
            <a:ext cx="4332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 err="1" smtClean="0">
                <a:solidFill>
                  <a:srgbClr val="000000"/>
                </a:solidFill>
              </a:rPr>
              <a:t>PbPb</a:t>
            </a:r>
            <a:r>
              <a:rPr lang="fr-FR" sz="2000" b="0" dirty="0" smtClean="0">
                <a:solidFill>
                  <a:srgbClr val="000000"/>
                </a:solidFill>
              </a:rPr>
              <a:t>                                           </a:t>
            </a:r>
            <a:r>
              <a:rPr lang="fr-FR" sz="2000" b="0" dirty="0" err="1" smtClean="0">
                <a:solidFill>
                  <a:srgbClr val="000000"/>
                </a:solidFill>
              </a:rPr>
              <a:t>pPb</a:t>
            </a:r>
            <a:endParaRPr lang="fr-FR" sz="2000" b="0" dirty="0" smtClean="0">
              <a:solidFill>
                <a:srgbClr val="00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400800" y="5967116"/>
            <a:ext cx="2237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 smtClean="0">
                <a:solidFill>
                  <a:srgbClr val="000000"/>
                </a:solidFill>
              </a:rPr>
              <a:t>(</a:t>
            </a:r>
            <a:r>
              <a:rPr lang="fr-FR" sz="2000" b="0" dirty="0" err="1" smtClean="0">
                <a:solidFill>
                  <a:srgbClr val="000000"/>
                </a:solidFill>
              </a:rPr>
              <a:t>event</a:t>
            </a:r>
            <a:r>
              <a:rPr lang="fr-FR" sz="2000" b="0" dirty="0" smtClean="0">
                <a:solidFill>
                  <a:srgbClr val="000000"/>
                </a:solidFill>
              </a:rPr>
              <a:t> </a:t>
            </a:r>
            <a:r>
              <a:rPr lang="fr-FR" sz="2000" b="0" dirty="0" err="1" smtClean="0">
                <a:solidFill>
                  <a:srgbClr val="000000"/>
                </a:solidFill>
              </a:rPr>
              <a:t>multiplicity</a:t>
            </a:r>
            <a:r>
              <a:rPr lang="fr-FR" sz="2000" b="0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52400" y="3790890"/>
            <a:ext cx="420825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sz="2000" b="0" dirty="0" smtClean="0">
                <a:solidFill>
                  <a:srgbClr val="000000"/>
                </a:solidFill>
              </a:rPr>
              <a:t>v</a:t>
            </a:r>
            <a:r>
              <a:rPr lang="fr-FR" sz="2000" b="0" baseline="-25000" dirty="0" smtClean="0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0693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final_v2_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220846"/>
            <a:ext cx="7920198" cy="417884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Multiparticle</a:t>
            </a:r>
            <a:r>
              <a:rPr lang="en-GB" dirty="0" smtClean="0"/>
              <a:t> correlations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</a:t>
            </a:r>
            <a:r>
              <a:rPr lang="en-GB" baseline="-25000" dirty="0" smtClean="0"/>
              <a:t>2</a:t>
            </a:r>
            <a:r>
              <a:rPr lang="en-GB" dirty="0" smtClean="0"/>
              <a:t> stays large when calculated with multi-particles</a:t>
            </a:r>
          </a:p>
          <a:p>
            <a:pPr lvl="1"/>
            <a:r>
              <a:rPr lang="en-GB" dirty="0">
                <a:solidFill>
                  <a:srgbClr val="0000FF"/>
                </a:solidFill>
              </a:rPr>
              <a:t>v</a:t>
            </a:r>
            <a:r>
              <a:rPr lang="en-GB" baseline="-25000" dirty="0" smtClean="0">
                <a:solidFill>
                  <a:srgbClr val="0000FF"/>
                </a:solidFill>
              </a:rPr>
              <a:t>2</a:t>
            </a:r>
            <a:r>
              <a:rPr lang="en-GB" dirty="0" smtClean="0">
                <a:solidFill>
                  <a:srgbClr val="0000FF"/>
                </a:solidFill>
              </a:rPr>
              <a:t>(4)</a:t>
            </a:r>
            <a:r>
              <a:rPr lang="en-GB" dirty="0" smtClean="0"/>
              <a:t>=</a:t>
            </a:r>
            <a:r>
              <a:rPr lang="en-GB" dirty="0" smtClean="0">
                <a:solidFill>
                  <a:srgbClr val="0000FF"/>
                </a:solidFill>
              </a:rPr>
              <a:t>v</a:t>
            </a:r>
            <a:r>
              <a:rPr lang="en-GB" baseline="-25000" dirty="0" smtClean="0">
                <a:solidFill>
                  <a:srgbClr val="0000FF"/>
                </a:solidFill>
              </a:rPr>
              <a:t>2</a:t>
            </a:r>
            <a:r>
              <a:rPr lang="en-GB" dirty="0" smtClean="0">
                <a:solidFill>
                  <a:srgbClr val="0000FF"/>
                </a:solidFill>
              </a:rPr>
              <a:t>(6)</a:t>
            </a:r>
            <a:r>
              <a:rPr lang="en-GB" dirty="0" smtClean="0"/>
              <a:t>=</a:t>
            </a:r>
            <a:r>
              <a:rPr lang="en-GB" dirty="0" smtClean="0">
                <a:solidFill>
                  <a:srgbClr val="FF0000"/>
                </a:solidFill>
              </a:rPr>
              <a:t>v</a:t>
            </a:r>
            <a:r>
              <a:rPr lang="en-GB" baseline="-25000" dirty="0" smtClean="0">
                <a:solidFill>
                  <a:srgbClr val="FF0000"/>
                </a:solidFill>
              </a:rPr>
              <a:t>2</a:t>
            </a:r>
            <a:r>
              <a:rPr lang="en-GB" dirty="0" smtClean="0">
                <a:solidFill>
                  <a:srgbClr val="FF0000"/>
                </a:solidFill>
              </a:rPr>
              <a:t>(8)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37E4D-B45A-7542-8F00-99D79568E5B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Rectangle à coins arrondis 6"/>
          <p:cNvSpPr>
            <a:spLocks noChangeArrowheads="1"/>
          </p:cNvSpPr>
          <p:nvPr/>
        </p:nvSpPr>
        <p:spPr bwMode="auto">
          <a:xfrm>
            <a:off x="6477000" y="1447800"/>
            <a:ext cx="2438400" cy="685800"/>
          </a:xfrm>
          <a:prstGeom prst="roundRect">
            <a:avLst>
              <a:gd name="adj" fmla="val 16667"/>
            </a:avLst>
          </a:prstGeom>
          <a:solidFill>
            <a:srgbClr val="1C3E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891" tIns="47946" rIns="95891" bIns="47946" anchor="ctr"/>
          <a:lstStyle/>
          <a:p>
            <a:pPr marL="0" lvl="1"/>
            <a:r>
              <a:rPr lang="fr-FR" sz="1800" b="0" dirty="0" smtClean="0">
                <a:sym typeface="Wingdings" pitchFamily="2" charset="2"/>
              </a:rPr>
              <a:t>Talk by Wang</a:t>
            </a:r>
          </a:p>
          <a:p>
            <a:pPr marL="0" lvl="1"/>
            <a:r>
              <a:rPr lang="fr-FR" sz="1800" b="0" dirty="0" smtClean="0">
                <a:sym typeface="Wingdings" pitchFamily="2" charset="2"/>
              </a:rPr>
              <a:t>PAS-HIN-14-006 </a:t>
            </a:r>
            <a:endParaRPr lang="en-US" sz="1800" b="0" dirty="0"/>
          </a:p>
        </p:txBody>
      </p:sp>
      <p:sp>
        <p:nvSpPr>
          <p:cNvPr id="9" name="ZoneTexte 8"/>
          <p:cNvSpPr txBox="1"/>
          <p:nvPr/>
        </p:nvSpPr>
        <p:spPr>
          <a:xfrm>
            <a:off x="848084" y="5257800"/>
            <a:ext cx="4332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 err="1" smtClean="0">
                <a:solidFill>
                  <a:srgbClr val="000000"/>
                </a:solidFill>
              </a:rPr>
              <a:t>PbPb</a:t>
            </a:r>
            <a:r>
              <a:rPr lang="fr-FR" sz="2000" b="0" dirty="0" smtClean="0">
                <a:solidFill>
                  <a:srgbClr val="000000"/>
                </a:solidFill>
              </a:rPr>
              <a:t>                                           </a:t>
            </a:r>
            <a:r>
              <a:rPr lang="fr-FR" sz="2000" b="0" dirty="0" err="1" smtClean="0">
                <a:solidFill>
                  <a:srgbClr val="000000"/>
                </a:solidFill>
              </a:rPr>
              <a:t>pPb</a:t>
            </a:r>
            <a:endParaRPr lang="fr-FR" sz="2000" b="0" dirty="0" smtClean="0">
              <a:solidFill>
                <a:srgbClr val="00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400800" y="5967116"/>
            <a:ext cx="2237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 smtClean="0">
                <a:solidFill>
                  <a:srgbClr val="000000"/>
                </a:solidFill>
              </a:rPr>
              <a:t>(</a:t>
            </a:r>
            <a:r>
              <a:rPr lang="fr-FR" sz="2000" b="0" dirty="0" err="1" smtClean="0">
                <a:solidFill>
                  <a:srgbClr val="000000"/>
                </a:solidFill>
              </a:rPr>
              <a:t>event</a:t>
            </a:r>
            <a:r>
              <a:rPr lang="fr-FR" sz="2000" b="0" dirty="0" smtClean="0">
                <a:solidFill>
                  <a:srgbClr val="000000"/>
                </a:solidFill>
              </a:rPr>
              <a:t> </a:t>
            </a:r>
            <a:r>
              <a:rPr lang="fr-FR" sz="2000" b="0" dirty="0" err="1" smtClean="0">
                <a:solidFill>
                  <a:srgbClr val="000000"/>
                </a:solidFill>
              </a:rPr>
              <a:t>multiplicity</a:t>
            </a:r>
            <a:r>
              <a:rPr lang="fr-FR" sz="2000" b="0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52400" y="3790890"/>
            <a:ext cx="420825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sz="2000" b="0" dirty="0" smtClean="0">
                <a:solidFill>
                  <a:srgbClr val="000000"/>
                </a:solidFill>
              </a:rPr>
              <a:t>v</a:t>
            </a:r>
            <a:r>
              <a:rPr lang="fr-FR" sz="2000" b="0" baseline="-25000" dirty="0" smtClean="0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51925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inal_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221953"/>
            <a:ext cx="7920198" cy="417884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Multiparticle</a:t>
            </a:r>
            <a:r>
              <a:rPr lang="en-GB" dirty="0" smtClean="0"/>
              <a:t> correlations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</a:t>
            </a:r>
            <a:r>
              <a:rPr lang="en-GB" baseline="-25000" dirty="0" smtClean="0"/>
              <a:t>2</a:t>
            </a:r>
            <a:r>
              <a:rPr lang="en-GB" dirty="0" smtClean="0"/>
              <a:t> stays large when calculated with multi-particles</a:t>
            </a:r>
          </a:p>
          <a:p>
            <a:pPr lvl="1"/>
            <a:r>
              <a:rPr lang="en-GB" dirty="0">
                <a:solidFill>
                  <a:srgbClr val="0000FF"/>
                </a:solidFill>
              </a:rPr>
              <a:t>v</a:t>
            </a:r>
            <a:r>
              <a:rPr lang="en-GB" baseline="-25000" dirty="0" smtClean="0">
                <a:solidFill>
                  <a:srgbClr val="0000FF"/>
                </a:solidFill>
              </a:rPr>
              <a:t>2</a:t>
            </a:r>
            <a:r>
              <a:rPr lang="en-GB" dirty="0" smtClean="0">
                <a:solidFill>
                  <a:srgbClr val="0000FF"/>
                </a:solidFill>
              </a:rPr>
              <a:t>(4)</a:t>
            </a:r>
            <a:r>
              <a:rPr lang="en-GB" dirty="0" smtClean="0"/>
              <a:t>=</a:t>
            </a:r>
            <a:r>
              <a:rPr lang="en-GB" dirty="0" smtClean="0">
                <a:solidFill>
                  <a:srgbClr val="0000FF"/>
                </a:solidFill>
              </a:rPr>
              <a:t>v</a:t>
            </a:r>
            <a:r>
              <a:rPr lang="en-GB" baseline="-25000" dirty="0" smtClean="0">
                <a:solidFill>
                  <a:srgbClr val="0000FF"/>
                </a:solidFill>
              </a:rPr>
              <a:t>2</a:t>
            </a:r>
            <a:r>
              <a:rPr lang="en-GB" dirty="0" smtClean="0">
                <a:solidFill>
                  <a:srgbClr val="0000FF"/>
                </a:solidFill>
              </a:rPr>
              <a:t>(6)</a:t>
            </a:r>
            <a:r>
              <a:rPr lang="en-GB" dirty="0" smtClean="0"/>
              <a:t>=</a:t>
            </a:r>
            <a:r>
              <a:rPr lang="en-GB" dirty="0" smtClean="0">
                <a:solidFill>
                  <a:srgbClr val="FF0000"/>
                </a:solidFill>
              </a:rPr>
              <a:t>v</a:t>
            </a:r>
            <a:r>
              <a:rPr lang="en-GB" baseline="-25000" dirty="0" smtClean="0">
                <a:solidFill>
                  <a:srgbClr val="FF0000"/>
                </a:solidFill>
              </a:rPr>
              <a:t>2</a:t>
            </a:r>
            <a:r>
              <a:rPr lang="en-GB" dirty="0" smtClean="0">
                <a:solidFill>
                  <a:srgbClr val="FF0000"/>
                </a:solidFill>
              </a:rPr>
              <a:t>(8)</a:t>
            </a:r>
            <a:r>
              <a:rPr lang="en-GB" dirty="0" smtClean="0"/>
              <a:t>=</a:t>
            </a:r>
            <a:r>
              <a:rPr lang="en-GB" dirty="0" smtClean="0">
                <a:solidFill>
                  <a:srgbClr val="008000"/>
                </a:solidFill>
              </a:rPr>
              <a:t>v</a:t>
            </a:r>
            <a:r>
              <a:rPr lang="en-GB" baseline="-25000" dirty="0" smtClean="0">
                <a:solidFill>
                  <a:srgbClr val="008000"/>
                </a:solidFill>
              </a:rPr>
              <a:t>2</a:t>
            </a:r>
            <a:r>
              <a:rPr lang="en-GB" dirty="0" smtClean="0">
                <a:solidFill>
                  <a:srgbClr val="008000"/>
                </a:solidFill>
              </a:rPr>
              <a:t>(LYZ) </a:t>
            </a:r>
            <a:r>
              <a:rPr lang="en-GB" dirty="0" smtClean="0"/>
              <a:t>within 10% </a:t>
            </a:r>
          </a:p>
          <a:p>
            <a:pPr lvl="1"/>
            <a:r>
              <a:rPr lang="en-GB" dirty="0" smtClean="0"/>
              <a:t>True </a:t>
            </a:r>
            <a:r>
              <a:rPr lang="en-GB" dirty="0" err="1" smtClean="0"/>
              <a:t>collectivity</a:t>
            </a:r>
            <a:r>
              <a:rPr lang="en-GB" dirty="0" smtClean="0"/>
              <a:t> in </a:t>
            </a:r>
            <a:r>
              <a:rPr lang="en-GB" dirty="0" err="1" smtClean="0"/>
              <a:t>pPb</a:t>
            </a:r>
            <a:r>
              <a:rPr lang="en-GB" dirty="0" smtClean="0"/>
              <a:t> collisions! 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37E4D-B45A-7542-8F00-99D79568E5B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Rectangle à coins arrondis 6"/>
          <p:cNvSpPr>
            <a:spLocks noChangeArrowheads="1"/>
          </p:cNvSpPr>
          <p:nvPr/>
        </p:nvSpPr>
        <p:spPr bwMode="auto">
          <a:xfrm>
            <a:off x="6477000" y="1447800"/>
            <a:ext cx="2438400" cy="685800"/>
          </a:xfrm>
          <a:prstGeom prst="roundRect">
            <a:avLst>
              <a:gd name="adj" fmla="val 16667"/>
            </a:avLst>
          </a:prstGeom>
          <a:solidFill>
            <a:srgbClr val="1C3E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891" tIns="47946" rIns="95891" bIns="47946" anchor="ctr"/>
          <a:lstStyle/>
          <a:p>
            <a:pPr marL="0" lvl="1"/>
            <a:r>
              <a:rPr lang="fr-FR" sz="1800" b="0" dirty="0" smtClean="0">
                <a:sym typeface="Wingdings" pitchFamily="2" charset="2"/>
              </a:rPr>
              <a:t>Talk by Wang</a:t>
            </a:r>
          </a:p>
          <a:p>
            <a:pPr marL="0" lvl="1"/>
            <a:r>
              <a:rPr lang="fr-FR" sz="1800" b="0" dirty="0" smtClean="0">
                <a:sym typeface="Wingdings" pitchFamily="2" charset="2"/>
              </a:rPr>
              <a:t>PAS-HIN-14-006 </a:t>
            </a:r>
            <a:endParaRPr lang="en-US" sz="1800" b="0" dirty="0"/>
          </a:p>
        </p:txBody>
      </p:sp>
      <p:sp>
        <p:nvSpPr>
          <p:cNvPr id="9" name="ZoneTexte 8"/>
          <p:cNvSpPr txBox="1"/>
          <p:nvPr/>
        </p:nvSpPr>
        <p:spPr>
          <a:xfrm>
            <a:off x="848084" y="5257800"/>
            <a:ext cx="4332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 err="1" smtClean="0">
                <a:solidFill>
                  <a:srgbClr val="000000"/>
                </a:solidFill>
              </a:rPr>
              <a:t>PbPb</a:t>
            </a:r>
            <a:r>
              <a:rPr lang="fr-FR" sz="2000" b="0" dirty="0" smtClean="0">
                <a:solidFill>
                  <a:srgbClr val="000000"/>
                </a:solidFill>
              </a:rPr>
              <a:t>                                           </a:t>
            </a:r>
            <a:r>
              <a:rPr lang="fr-FR" sz="2000" b="0" dirty="0" err="1" smtClean="0">
                <a:solidFill>
                  <a:srgbClr val="000000"/>
                </a:solidFill>
              </a:rPr>
              <a:t>pPb</a:t>
            </a:r>
            <a:endParaRPr lang="fr-FR" sz="2000" b="0" dirty="0" smtClean="0">
              <a:solidFill>
                <a:srgbClr val="0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400800" y="5967116"/>
            <a:ext cx="2237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 smtClean="0">
                <a:solidFill>
                  <a:srgbClr val="000000"/>
                </a:solidFill>
              </a:rPr>
              <a:t>(</a:t>
            </a:r>
            <a:r>
              <a:rPr lang="fr-FR" sz="2000" b="0" dirty="0" err="1" smtClean="0">
                <a:solidFill>
                  <a:srgbClr val="000000"/>
                </a:solidFill>
              </a:rPr>
              <a:t>event</a:t>
            </a:r>
            <a:r>
              <a:rPr lang="fr-FR" sz="2000" b="0" dirty="0" smtClean="0">
                <a:solidFill>
                  <a:srgbClr val="000000"/>
                </a:solidFill>
              </a:rPr>
              <a:t> </a:t>
            </a:r>
            <a:r>
              <a:rPr lang="fr-FR" sz="2000" b="0" dirty="0" err="1" smtClean="0">
                <a:solidFill>
                  <a:srgbClr val="000000"/>
                </a:solidFill>
              </a:rPr>
              <a:t>multiplicity</a:t>
            </a:r>
            <a:r>
              <a:rPr lang="fr-FR" sz="2000" b="0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52400" y="3790890"/>
            <a:ext cx="420825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sz="2000" b="0" dirty="0" smtClean="0">
                <a:solidFill>
                  <a:srgbClr val="000000"/>
                </a:solidFill>
              </a:rPr>
              <a:t>v</a:t>
            </a:r>
            <a:r>
              <a:rPr lang="fr-FR" sz="2000" b="0" baseline="-25000" dirty="0" smtClean="0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23738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322" y="1904999"/>
            <a:ext cx="6651357" cy="451069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 </a:t>
            </a:r>
            <a:r>
              <a:rPr lang="fr-FR" dirty="0" err="1" smtClean="0"/>
              <a:t>pPb</a:t>
            </a:r>
            <a:r>
              <a:rPr lang="fr-FR" dirty="0" smtClean="0"/>
              <a:t>, </a:t>
            </a:r>
            <a:r>
              <a:rPr lang="fr-FR" dirty="0" err="1" smtClean="0"/>
              <a:t>η-dependence</a:t>
            </a:r>
            <a:r>
              <a:rPr lang="fr-FR" dirty="0" smtClean="0"/>
              <a:t> of v</a:t>
            </a:r>
            <a:r>
              <a:rPr lang="fr-FR" baseline="-25000" dirty="0" smtClean="0"/>
              <a:t>2</a:t>
            </a:r>
            <a:endParaRPr lang="fr-FR" baseline="-25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300" y="762000"/>
            <a:ext cx="8420100" cy="5402263"/>
          </a:xfrm>
        </p:spPr>
        <p:txBody>
          <a:bodyPr/>
          <a:lstStyle/>
          <a:p>
            <a:r>
              <a:rPr lang="en-GB" dirty="0" smtClean="0"/>
              <a:t>In </a:t>
            </a:r>
            <a:r>
              <a:rPr lang="en-GB" dirty="0" err="1" smtClean="0"/>
              <a:t>pPb</a:t>
            </a:r>
            <a:r>
              <a:rPr lang="en-GB" dirty="0" smtClean="0"/>
              <a:t> collisions, v</a:t>
            </a:r>
            <a:r>
              <a:rPr lang="en-GB" baseline="-25000" dirty="0" smtClean="0"/>
              <a:t>2</a:t>
            </a:r>
            <a:r>
              <a:rPr lang="en-GB" dirty="0" smtClean="0"/>
              <a:t> depends on </a:t>
            </a:r>
            <a:r>
              <a:rPr lang="en-GB" dirty="0" err="1" smtClean="0"/>
              <a:t>η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sz="2400" dirty="0" smtClean="0">
                <a:sym typeface="Wingdings"/>
              </a:rPr>
              <a:t></a:t>
            </a:r>
            <a:r>
              <a:rPr lang="en-GB" dirty="0" smtClean="0">
                <a:sym typeface="Wingdings"/>
              </a:rPr>
              <a:t> More v</a:t>
            </a:r>
            <a:r>
              <a:rPr lang="en-GB" baseline="-25000" dirty="0" smtClean="0">
                <a:sym typeface="Wingdings"/>
              </a:rPr>
              <a:t>2</a:t>
            </a:r>
            <a:r>
              <a:rPr lang="en-GB" dirty="0" smtClean="0">
                <a:sym typeface="Wingdings"/>
              </a:rPr>
              <a:t> with higher particle densities </a:t>
            </a:r>
            <a:endParaRPr lang="en-GB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37E4D-B45A-7542-8F00-99D79568E5B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Rectangle à coins arrondis 5"/>
          <p:cNvSpPr>
            <a:spLocks noChangeArrowheads="1"/>
          </p:cNvSpPr>
          <p:nvPr/>
        </p:nvSpPr>
        <p:spPr bwMode="auto">
          <a:xfrm>
            <a:off x="6781800" y="838200"/>
            <a:ext cx="2209800" cy="720063"/>
          </a:xfrm>
          <a:prstGeom prst="roundRect">
            <a:avLst>
              <a:gd name="adj" fmla="val 16667"/>
            </a:avLst>
          </a:prstGeom>
          <a:solidFill>
            <a:srgbClr val="1C3E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891" tIns="47946" rIns="95891" bIns="47946" anchor="ctr">
            <a:spAutoFit/>
          </a:bodyPr>
          <a:lstStyle/>
          <a:p>
            <a:pPr marL="0" lvl="1"/>
            <a:r>
              <a:rPr lang="fr-FR" sz="1800" b="0" dirty="0" smtClean="0">
                <a:sym typeface="Wingdings" pitchFamily="2" charset="2"/>
              </a:rPr>
              <a:t>Talk by </a:t>
            </a:r>
            <a:r>
              <a:rPr lang="fr-FR" sz="1800" b="0" dirty="0" smtClean="0"/>
              <a:t>Xu</a:t>
            </a:r>
            <a:endParaRPr lang="fr-FR" sz="1800" b="0" dirty="0" smtClean="0">
              <a:sym typeface="Wingdings" pitchFamily="2" charset="2"/>
            </a:endParaRPr>
          </a:p>
          <a:p>
            <a:pPr marL="0" lvl="1"/>
            <a:r>
              <a:rPr lang="fr-FR" sz="1800" b="0" dirty="0" smtClean="0">
                <a:sym typeface="Wingdings" pitchFamily="2" charset="2"/>
              </a:rPr>
              <a:t>PAS-HIN-14-008 </a:t>
            </a:r>
            <a:endParaRPr lang="en-US" sz="1800" b="0" dirty="0"/>
          </a:p>
        </p:txBody>
      </p:sp>
      <p:sp>
        <p:nvSpPr>
          <p:cNvPr id="14" name="Ellipse 13"/>
          <p:cNvSpPr/>
          <p:nvPr/>
        </p:nvSpPr>
        <p:spPr bwMode="auto">
          <a:xfrm>
            <a:off x="7696200" y="5486400"/>
            <a:ext cx="228600" cy="228600"/>
          </a:xfrm>
          <a:prstGeom prst="ellipse">
            <a:avLst/>
          </a:prstGeom>
          <a:solidFill>
            <a:srgbClr val="1C3E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891" tIns="47946" rIns="95891" bIns="47946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7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8153400" y="5486400"/>
            <a:ext cx="228600" cy="685800"/>
          </a:xfrm>
          <a:prstGeom prst="ellipse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horz" wrap="square" lIns="95891" tIns="47946" rIns="95891" bIns="47946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7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20" name="Connecteur droit avec flèche 19"/>
          <p:cNvCxnSpPr/>
          <p:nvPr/>
        </p:nvCxnSpPr>
        <p:spPr bwMode="auto">
          <a:xfrm>
            <a:off x="7924800" y="5613400"/>
            <a:ext cx="685800" cy="0"/>
          </a:xfrm>
          <a:prstGeom prst="straightConnector1">
            <a:avLst/>
          </a:prstGeom>
          <a:solidFill>
            <a:srgbClr val="1C3E7C"/>
          </a:solidFill>
          <a:ln w="38100" cap="flat" cmpd="sng" algn="ctr">
            <a:solidFill>
              <a:srgbClr val="1C3E7C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Connecteur droit avec flèche 23"/>
          <p:cNvCxnSpPr/>
          <p:nvPr/>
        </p:nvCxnSpPr>
        <p:spPr bwMode="auto">
          <a:xfrm flipH="1">
            <a:off x="7543800" y="5816600"/>
            <a:ext cx="685800" cy="0"/>
          </a:xfrm>
          <a:prstGeom prst="straightConnector1">
            <a:avLst/>
          </a:prstGeom>
          <a:solidFill>
            <a:srgbClr val="1C3E7C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Resim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130586"/>
            <a:ext cx="979789" cy="76802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939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Elliptic flow of identified particles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37E4D-B45A-7542-8F00-99D79568E5B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Rectangle à coins arrondis 6"/>
          <p:cNvSpPr>
            <a:spLocks noChangeArrowheads="1"/>
          </p:cNvSpPr>
          <p:nvPr/>
        </p:nvSpPr>
        <p:spPr bwMode="auto">
          <a:xfrm>
            <a:off x="457200" y="5410200"/>
            <a:ext cx="2590800" cy="720063"/>
          </a:xfrm>
          <a:prstGeom prst="roundRect">
            <a:avLst>
              <a:gd name="adj" fmla="val 16667"/>
            </a:avLst>
          </a:prstGeom>
          <a:solidFill>
            <a:srgbClr val="1C3E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891" tIns="47946" rIns="95891" bIns="47946" anchor="ctr">
            <a:spAutoFit/>
          </a:bodyPr>
          <a:lstStyle/>
          <a:p>
            <a:pPr marL="0" lvl="1"/>
            <a:r>
              <a:rPr lang="fr-FR" sz="1800" b="0" dirty="0" smtClean="0">
                <a:sym typeface="Wingdings" pitchFamily="2" charset="2"/>
              </a:rPr>
              <a:t>Talk by Sharma</a:t>
            </a:r>
          </a:p>
          <a:p>
            <a:pPr marL="0" lvl="1"/>
            <a:r>
              <a:rPr lang="fr-FR" sz="1800" b="0" dirty="0" smtClean="0">
                <a:sym typeface="Wingdings" pitchFamily="2" charset="2"/>
              </a:rPr>
              <a:t>PAS-HIN-14-002 </a:t>
            </a:r>
            <a:endParaRPr lang="en-US" sz="1800" b="0" dirty="0"/>
          </a:p>
        </p:txBody>
      </p:sp>
      <p:sp>
        <p:nvSpPr>
          <p:cNvPr id="11" name="ZoneTexte 10"/>
          <p:cNvSpPr txBox="1"/>
          <p:nvPr/>
        </p:nvSpPr>
        <p:spPr>
          <a:xfrm>
            <a:off x="73522" y="835096"/>
            <a:ext cx="312687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dirty="0" smtClean="0">
                <a:solidFill>
                  <a:srgbClr val="000000"/>
                </a:solidFill>
              </a:rPr>
              <a:t>Identified </a:t>
            </a:r>
            <a:r>
              <a:rPr lang="en-GB" sz="2400" b="0" dirty="0" smtClean="0">
                <a:solidFill>
                  <a:srgbClr val="0000FF"/>
                </a:solidFill>
              </a:rPr>
              <a:t>K</a:t>
            </a:r>
            <a:r>
              <a:rPr lang="en-GB" sz="2400" b="0" baseline="-25000" dirty="0" smtClean="0">
                <a:solidFill>
                  <a:srgbClr val="0000FF"/>
                </a:solidFill>
              </a:rPr>
              <a:t>S</a:t>
            </a:r>
            <a:r>
              <a:rPr lang="en-GB" sz="2400" b="0" dirty="0" smtClean="0">
                <a:solidFill>
                  <a:srgbClr val="000000"/>
                </a:solidFill>
              </a:rPr>
              <a:t> and </a:t>
            </a:r>
            <a:r>
              <a:rPr lang="en-GB" sz="2400" b="0" dirty="0" err="1" smtClean="0">
                <a:solidFill>
                  <a:srgbClr val="FF0000"/>
                </a:solidFill>
              </a:rPr>
              <a:t>Λ</a:t>
            </a:r>
            <a:endParaRPr lang="en-GB" sz="2400" b="0" dirty="0" smtClean="0">
              <a:solidFill>
                <a:srgbClr val="FF0000"/>
              </a:solidFill>
            </a:endParaRPr>
          </a:p>
          <a:p>
            <a:r>
              <a:rPr lang="en-GB" sz="2400" b="0" dirty="0">
                <a:solidFill>
                  <a:srgbClr val="000000"/>
                </a:solidFill>
              </a:rPr>
              <a:t>&amp;</a:t>
            </a:r>
            <a:r>
              <a:rPr lang="en-GB" sz="2400" b="0" dirty="0" smtClean="0">
                <a:solidFill>
                  <a:srgbClr val="000000"/>
                </a:solidFill>
              </a:rPr>
              <a:t> charged hadrons</a:t>
            </a:r>
          </a:p>
          <a:p>
            <a:endParaRPr lang="en-GB" sz="2400" b="0" dirty="0" smtClean="0">
              <a:solidFill>
                <a:srgbClr val="000000"/>
              </a:solidFill>
            </a:endParaRPr>
          </a:p>
          <a:p>
            <a:r>
              <a:rPr lang="en-GB" sz="2400" b="0" dirty="0" smtClean="0">
                <a:solidFill>
                  <a:srgbClr val="000000"/>
                </a:solidFill>
              </a:rPr>
              <a:t>v</a:t>
            </a:r>
            <a:r>
              <a:rPr lang="en-GB" sz="2400" b="0" baseline="-25000" dirty="0" smtClean="0">
                <a:solidFill>
                  <a:srgbClr val="000000"/>
                </a:solidFill>
              </a:rPr>
              <a:t>2</a:t>
            </a:r>
            <a:r>
              <a:rPr lang="en-GB" sz="2400" b="0" dirty="0" smtClean="0">
                <a:solidFill>
                  <a:srgbClr val="000000"/>
                </a:solidFill>
              </a:rPr>
              <a:t> (and v</a:t>
            </a:r>
            <a:r>
              <a:rPr lang="en-GB" sz="2400" b="0" baseline="-25000" dirty="0" smtClean="0">
                <a:solidFill>
                  <a:srgbClr val="000000"/>
                </a:solidFill>
              </a:rPr>
              <a:t>3</a:t>
            </a:r>
            <a:r>
              <a:rPr lang="en-GB" sz="2400" b="0" dirty="0" smtClean="0">
                <a:solidFill>
                  <a:srgbClr val="000000"/>
                </a:solidFill>
              </a:rPr>
              <a:t>) from </a:t>
            </a:r>
          </a:p>
          <a:p>
            <a:r>
              <a:rPr lang="en-GB" sz="2400" b="0" dirty="0" smtClean="0">
                <a:solidFill>
                  <a:srgbClr val="000000"/>
                </a:solidFill>
              </a:rPr>
              <a:t>2-particle correlations </a:t>
            </a:r>
          </a:p>
          <a:p>
            <a:endParaRPr lang="en-GB" sz="2400" b="0" dirty="0" smtClean="0">
              <a:solidFill>
                <a:srgbClr val="000000"/>
              </a:solidFill>
            </a:endParaRPr>
          </a:p>
          <a:p>
            <a:r>
              <a:rPr lang="en-GB" sz="2400" b="0" dirty="0" smtClean="0">
                <a:solidFill>
                  <a:srgbClr val="000000"/>
                </a:solidFill>
              </a:rPr>
              <a:t>show mass ordering</a:t>
            </a:r>
          </a:p>
          <a:p>
            <a:r>
              <a:rPr lang="en-GB" sz="2400" b="0" dirty="0">
                <a:solidFill>
                  <a:srgbClr val="000000"/>
                </a:solidFill>
              </a:rPr>
              <a:t>i</a:t>
            </a:r>
            <a:r>
              <a:rPr lang="en-GB" sz="2400" b="0" dirty="0" smtClean="0">
                <a:solidFill>
                  <a:srgbClr val="000000"/>
                </a:solidFill>
              </a:rPr>
              <a:t>n </a:t>
            </a:r>
            <a:r>
              <a:rPr lang="en-GB" sz="2400" b="0" dirty="0" err="1">
                <a:solidFill>
                  <a:srgbClr val="000000"/>
                </a:solidFill>
              </a:rPr>
              <a:t>p</a:t>
            </a:r>
            <a:r>
              <a:rPr lang="en-GB" sz="2400" b="0" dirty="0" err="1" smtClean="0">
                <a:solidFill>
                  <a:srgbClr val="000000"/>
                </a:solidFill>
              </a:rPr>
              <a:t>Pb</a:t>
            </a:r>
            <a:r>
              <a:rPr lang="en-GB" sz="2400" b="0" dirty="0" smtClean="0">
                <a:solidFill>
                  <a:srgbClr val="000000"/>
                </a:solidFill>
              </a:rPr>
              <a:t> and </a:t>
            </a:r>
            <a:r>
              <a:rPr lang="en-GB" sz="2400" b="0" dirty="0" err="1" smtClean="0">
                <a:solidFill>
                  <a:srgbClr val="000000"/>
                </a:solidFill>
              </a:rPr>
              <a:t>PbPb</a:t>
            </a:r>
            <a:endParaRPr lang="en-GB" sz="2400" b="0" dirty="0" smtClean="0">
              <a:solidFill>
                <a:srgbClr val="000000"/>
              </a:solidFill>
            </a:endParaRPr>
          </a:p>
          <a:p>
            <a:r>
              <a:rPr lang="en-GB" sz="2400" b="0" dirty="0" smtClean="0">
                <a:solidFill>
                  <a:srgbClr val="000000"/>
                </a:solidFill>
              </a:rPr>
              <a:t>(stronger in </a:t>
            </a:r>
            <a:r>
              <a:rPr lang="en-GB" sz="2400" b="0" dirty="0" err="1" smtClean="0">
                <a:solidFill>
                  <a:srgbClr val="000000"/>
                </a:solidFill>
              </a:rPr>
              <a:t>pPb</a:t>
            </a:r>
            <a:r>
              <a:rPr lang="en-GB" sz="2400" b="0" dirty="0" smtClean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5530"/>
          <a:stretch/>
        </p:blipFill>
        <p:spPr>
          <a:xfrm>
            <a:off x="3200400" y="807720"/>
            <a:ext cx="2891790" cy="252110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5095"/>
          <a:stretch/>
        </p:blipFill>
        <p:spPr>
          <a:xfrm>
            <a:off x="6099810" y="807720"/>
            <a:ext cx="2891790" cy="254576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143024" y="3562290"/>
            <a:ext cx="3691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 err="1" smtClean="0">
                <a:solidFill>
                  <a:srgbClr val="000000"/>
                </a:solidFill>
              </a:rPr>
              <a:t>PbPb</a:t>
            </a:r>
            <a:r>
              <a:rPr lang="fr-FR" sz="2000" b="0" dirty="0" smtClean="0">
                <a:solidFill>
                  <a:srgbClr val="000000"/>
                </a:solidFill>
              </a:rPr>
              <a:t>                                  </a:t>
            </a:r>
            <a:r>
              <a:rPr lang="fr-FR" sz="2000" b="0" dirty="0" err="1" smtClean="0">
                <a:solidFill>
                  <a:srgbClr val="000000"/>
                </a:solidFill>
              </a:rPr>
              <a:t>pPb</a:t>
            </a:r>
            <a:endParaRPr lang="fr-FR" sz="2000" b="0" dirty="0" smtClean="0">
              <a:solidFill>
                <a:srgbClr val="0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312975" y="1676400"/>
            <a:ext cx="42082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0" dirty="0" smtClean="0">
                <a:solidFill>
                  <a:srgbClr val="000000"/>
                </a:solidFill>
              </a:rPr>
              <a:t>v</a:t>
            </a:r>
            <a:r>
              <a:rPr lang="fr-FR" sz="2000" b="0" baseline="-25000" dirty="0" smtClean="0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15312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Elliptic flow of identified particles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37E4D-B45A-7542-8F00-99D79568E5B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Rectangle à coins arrondis 6"/>
          <p:cNvSpPr>
            <a:spLocks noChangeArrowheads="1"/>
          </p:cNvSpPr>
          <p:nvPr/>
        </p:nvSpPr>
        <p:spPr bwMode="auto">
          <a:xfrm>
            <a:off x="457200" y="5410200"/>
            <a:ext cx="2590800" cy="720063"/>
          </a:xfrm>
          <a:prstGeom prst="roundRect">
            <a:avLst>
              <a:gd name="adj" fmla="val 16667"/>
            </a:avLst>
          </a:prstGeom>
          <a:solidFill>
            <a:srgbClr val="1C3E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891" tIns="47946" rIns="95891" bIns="47946" anchor="ctr">
            <a:spAutoFit/>
          </a:bodyPr>
          <a:lstStyle/>
          <a:p>
            <a:pPr marL="0" lvl="1"/>
            <a:r>
              <a:rPr lang="fr-FR" sz="1800" b="0" dirty="0" smtClean="0">
                <a:sym typeface="Wingdings" pitchFamily="2" charset="2"/>
              </a:rPr>
              <a:t>Talk by Sharma</a:t>
            </a:r>
          </a:p>
          <a:p>
            <a:pPr marL="0" lvl="1"/>
            <a:r>
              <a:rPr lang="fr-FR" sz="1800" b="0" dirty="0" smtClean="0">
                <a:sym typeface="Wingdings" pitchFamily="2" charset="2"/>
              </a:rPr>
              <a:t>PAS-HIN-14-002 </a:t>
            </a:r>
            <a:endParaRPr lang="en-US" sz="1800" b="0" dirty="0"/>
          </a:p>
        </p:txBody>
      </p:sp>
      <p:sp>
        <p:nvSpPr>
          <p:cNvPr id="11" name="ZoneTexte 10"/>
          <p:cNvSpPr txBox="1"/>
          <p:nvPr/>
        </p:nvSpPr>
        <p:spPr>
          <a:xfrm>
            <a:off x="73522" y="835096"/>
            <a:ext cx="312687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dirty="0" smtClean="0">
                <a:solidFill>
                  <a:srgbClr val="000000"/>
                </a:solidFill>
              </a:rPr>
              <a:t>Identified </a:t>
            </a:r>
            <a:r>
              <a:rPr lang="en-GB" sz="2400" b="0" dirty="0">
                <a:solidFill>
                  <a:srgbClr val="0000FF"/>
                </a:solidFill>
              </a:rPr>
              <a:t>K</a:t>
            </a:r>
            <a:r>
              <a:rPr lang="en-GB" sz="2400" b="0" baseline="-25000" dirty="0">
                <a:solidFill>
                  <a:srgbClr val="0000FF"/>
                </a:solidFill>
              </a:rPr>
              <a:t>S</a:t>
            </a:r>
            <a:r>
              <a:rPr lang="en-GB" sz="2400" b="0" dirty="0">
                <a:solidFill>
                  <a:srgbClr val="000000"/>
                </a:solidFill>
              </a:rPr>
              <a:t> and </a:t>
            </a:r>
            <a:r>
              <a:rPr lang="en-GB" sz="2400" b="0" dirty="0" err="1" smtClean="0">
                <a:solidFill>
                  <a:srgbClr val="FF0000"/>
                </a:solidFill>
              </a:rPr>
              <a:t>Λ</a:t>
            </a:r>
            <a:endParaRPr lang="en-GB" sz="2400" b="0" dirty="0" smtClean="0">
              <a:solidFill>
                <a:srgbClr val="000000"/>
              </a:solidFill>
            </a:endParaRPr>
          </a:p>
          <a:p>
            <a:r>
              <a:rPr lang="en-GB" sz="2400" b="0" dirty="0">
                <a:solidFill>
                  <a:srgbClr val="000000"/>
                </a:solidFill>
              </a:rPr>
              <a:t>&amp;</a:t>
            </a:r>
            <a:r>
              <a:rPr lang="en-GB" sz="2400" b="0" dirty="0" smtClean="0">
                <a:solidFill>
                  <a:srgbClr val="000000"/>
                </a:solidFill>
              </a:rPr>
              <a:t> charged hadrons</a:t>
            </a:r>
          </a:p>
          <a:p>
            <a:endParaRPr lang="en-GB" sz="2400" b="0" dirty="0" smtClean="0">
              <a:solidFill>
                <a:srgbClr val="000000"/>
              </a:solidFill>
            </a:endParaRPr>
          </a:p>
          <a:p>
            <a:r>
              <a:rPr lang="en-GB" sz="2400" b="0" dirty="0" smtClean="0">
                <a:solidFill>
                  <a:srgbClr val="000000"/>
                </a:solidFill>
              </a:rPr>
              <a:t>v</a:t>
            </a:r>
            <a:r>
              <a:rPr lang="en-GB" sz="2400" b="0" baseline="-25000" dirty="0" smtClean="0">
                <a:solidFill>
                  <a:srgbClr val="000000"/>
                </a:solidFill>
              </a:rPr>
              <a:t>2</a:t>
            </a:r>
            <a:r>
              <a:rPr lang="en-GB" sz="2400" b="0" dirty="0" smtClean="0">
                <a:solidFill>
                  <a:srgbClr val="000000"/>
                </a:solidFill>
              </a:rPr>
              <a:t> (and v</a:t>
            </a:r>
            <a:r>
              <a:rPr lang="en-GB" sz="2400" b="0" baseline="-25000" dirty="0" smtClean="0">
                <a:solidFill>
                  <a:srgbClr val="000000"/>
                </a:solidFill>
              </a:rPr>
              <a:t>3</a:t>
            </a:r>
            <a:r>
              <a:rPr lang="en-GB" sz="2400" b="0" dirty="0" smtClean="0">
                <a:solidFill>
                  <a:srgbClr val="000000"/>
                </a:solidFill>
              </a:rPr>
              <a:t>) from </a:t>
            </a:r>
          </a:p>
          <a:p>
            <a:r>
              <a:rPr lang="en-GB" sz="2400" b="0" dirty="0" smtClean="0">
                <a:solidFill>
                  <a:srgbClr val="000000"/>
                </a:solidFill>
              </a:rPr>
              <a:t>2-particle correlations </a:t>
            </a:r>
          </a:p>
          <a:p>
            <a:endParaRPr lang="en-GB" sz="2400" b="0" dirty="0" smtClean="0">
              <a:solidFill>
                <a:srgbClr val="000000"/>
              </a:solidFill>
            </a:endParaRPr>
          </a:p>
          <a:p>
            <a:r>
              <a:rPr lang="en-GB" sz="2400" b="0" dirty="0" smtClean="0">
                <a:solidFill>
                  <a:srgbClr val="000000"/>
                </a:solidFill>
              </a:rPr>
              <a:t>show mass ordering</a:t>
            </a:r>
          </a:p>
          <a:p>
            <a:r>
              <a:rPr lang="en-GB" sz="2400" b="0" dirty="0" smtClean="0">
                <a:solidFill>
                  <a:srgbClr val="000000"/>
                </a:solidFill>
              </a:rPr>
              <a:t>In </a:t>
            </a:r>
            <a:r>
              <a:rPr lang="en-GB" sz="2400" b="0" dirty="0" err="1">
                <a:solidFill>
                  <a:srgbClr val="000000"/>
                </a:solidFill>
              </a:rPr>
              <a:t>p</a:t>
            </a:r>
            <a:r>
              <a:rPr lang="en-GB" sz="2400" b="0" dirty="0" err="1" smtClean="0">
                <a:solidFill>
                  <a:srgbClr val="000000"/>
                </a:solidFill>
              </a:rPr>
              <a:t>Pb</a:t>
            </a:r>
            <a:r>
              <a:rPr lang="en-GB" sz="2400" b="0" dirty="0" smtClean="0">
                <a:solidFill>
                  <a:srgbClr val="000000"/>
                </a:solidFill>
              </a:rPr>
              <a:t> and </a:t>
            </a:r>
            <a:r>
              <a:rPr lang="en-GB" sz="2400" b="0" dirty="0" err="1" smtClean="0">
                <a:solidFill>
                  <a:srgbClr val="000000"/>
                </a:solidFill>
              </a:rPr>
              <a:t>PbPb</a:t>
            </a:r>
            <a:endParaRPr lang="en-GB" sz="2400" b="0" dirty="0" smtClean="0">
              <a:solidFill>
                <a:srgbClr val="000000"/>
              </a:solidFill>
            </a:endParaRPr>
          </a:p>
          <a:p>
            <a:r>
              <a:rPr lang="en-GB" sz="2400" b="0" dirty="0" smtClean="0">
                <a:solidFill>
                  <a:srgbClr val="000000"/>
                </a:solidFill>
              </a:rPr>
              <a:t>(stronger in </a:t>
            </a:r>
            <a:r>
              <a:rPr lang="en-GB" sz="2400" b="0" dirty="0" err="1" smtClean="0">
                <a:solidFill>
                  <a:srgbClr val="000000"/>
                </a:solidFill>
              </a:rPr>
              <a:t>pPb</a:t>
            </a:r>
            <a:r>
              <a:rPr lang="en-GB" sz="2400" b="0" dirty="0" smtClean="0">
                <a:solidFill>
                  <a:srgbClr val="000000"/>
                </a:solidFill>
              </a:rPr>
              <a:t>)</a:t>
            </a:r>
          </a:p>
          <a:p>
            <a:endParaRPr lang="en-GB" sz="2400" b="0" dirty="0" smtClean="0">
              <a:solidFill>
                <a:srgbClr val="000000"/>
              </a:solidFill>
            </a:endParaRPr>
          </a:p>
          <a:p>
            <a:r>
              <a:rPr lang="en-GB" sz="2400" b="0" dirty="0" smtClean="0">
                <a:solidFill>
                  <a:srgbClr val="000000"/>
                </a:solidFill>
              </a:rPr>
              <a:t>and ≈ quark scaling</a:t>
            </a:r>
          </a:p>
          <a:p>
            <a:r>
              <a:rPr lang="en-GB" sz="2400" b="0" dirty="0" smtClean="0">
                <a:solidFill>
                  <a:srgbClr val="000000"/>
                </a:solidFill>
              </a:rPr>
              <a:t>(better in </a:t>
            </a:r>
            <a:r>
              <a:rPr lang="en-GB" sz="2400" b="0" dirty="0" err="1" smtClean="0">
                <a:solidFill>
                  <a:srgbClr val="000000"/>
                </a:solidFill>
              </a:rPr>
              <a:t>pPb</a:t>
            </a:r>
            <a:r>
              <a:rPr lang="en-GB" sz="2400" b="0" dirty="0" smtClean="0">
                <a:solidFill>
                  <a:srgbClr val="000000"/>
                </a:solidFill>
              </a:rPr>
              <a:t>)   </a:t>
            </a:r>
            <a:endParaRPr lang="en-GB" sz="2400" b="0" dirty="0">
              <a:solidFill>
                <a:srgbClr val="00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0400" y="807720"/>
            <a:ext cx="2891790" cy="56692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9810" y="807720"/>
            <a:ext cx="2891790" cy="566928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5143024" y="3562290"/>
            <a:ext cx="3691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 err="1" smtClean="0">
                <a:solidFill>
                  <a:srgbClr val="000000"/>
                </a:solidFill>
              </a:rPr>
              <a:t>PbPb</a:t>
            </a:r>
            <a:r>
              <a:rPr lang="fr-FR" sz="2000" b="0" dirty="0" smtClean="0">
                <a:solidFill>
                  <a:srgbClr val="000000"/>
                </a:solidFill>
              </a:rPr>
              <a:t>                                  </a:t>
            </a:r>
            <a:r>
              <a:rPr lang="fr-FR" sz="2000" b="0" dirty="0" err="1" smtClean="0">
                <a:solidFill>
                  <a:srgbClr val="000000"/>
                </a:solidFill>
              </a:rPr>
              <a:t>pPb</a:t>
            </a:r>
            <a:endParaRPr lang="fr-FR" sz="2000" b="0" dirty="0" smtClean="0">
              <a:solidFill>
                <a:srgbClr val="0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312975" y="1657290"/>
            <a:ext cx="42082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0" dirty="0" smtClean="0">
                <a:solidFill>
                  <a:srgbClr val="000000"/>
                </a:solidFill>
              </a:rPr>
              <a:t>v</a:t>
            </a:r>
            <a:r>
              <a:rPr lang="fr-FR" sz="2000" b="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276600" y="4191000"/>
            <a:ext cx="304800" cy="609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5891" tIns="47946" rIns="95891" bIns="47946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700" b="1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003980" y="4095690"/>
            <a:ext cx="72982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0" dirty="0" smtClean="0">
                <a:solidFill>
                  <a:srgbClr val="000000"/>
                </a:solidFill>
              </a:rPr>
              <a:t>v</a:t>
            </a:r>
            <a:r>
              <a:rPr lang="fr-FR" sz="2000" b="0" baseline="-25000" dirty="0" smtClean="0">
                <a:solidFill>
                  <a:srgbClr val="000000"/>
                </a:solidFill>
              </a:rPr>
              <a:t>2</a:t>
            </a:r>
            <a:r>
              <a:rPr lang="fr-FR" sz="2000" b="0" dirty="0" smtClean="0">
                <a:solidFill>
                  <a:srgbClr val="000000"/>
                </a:solidFill>
              </a:rPr>
              <a:t>/</a:t>
            </a:r>
            <a:r>
              <a:rPr lang="fr-FR" sz="2000" b="0" dirty="0" err="1" smtClean="0">
                <a:solidFill>
                  <a:srgbClr val="000000"/>
                </a:solidFill>
              </a:rPr>
              <a:t>n</a:t>
            </a:r>
            <a:r>
              <a:rPr lang="fr-FR" sz="2000" b="0" baseline="-25000" dirty="0" err="1" smtClean="0">
                <a:solidFill>
                  <a:srgbClr val="000000"/>
                </a:solidFill>
              </a:rPr>
              <a:t>q</a:t>
            </a:r>
            <a:endParaRPr lang="fr-FR" sz="2000" b="0" baseline="-25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91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Triangular flow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Remarkable similarity in the v</a:t>
            </a:r>
            <a:r>
              <a:rPr lang="en-GB" baseline="-25000" dirty="0"/>
              <a:t>3</a:t>
            </a:r>
            <a:r>
              <a:rPr lang="en-GB" dirty="0"/>
              <a:t> signal as a function of multiplicity in </a:t>
            </a:r>
            <a:r>
              <a:rPr lang="en-GB" dirty="0" err="1"/>
              <a:t>pPb</a:t>
            </a:r>
            <a:r>
              <a:rPr lang="en-GB" dirty="0"/>
              <a:t> and </a:t>
            </a:r>
            <a:r>
              <a:rPr lang="en-GB" dirty="0" err="1"/>
              <a:t>PbPb</a:t>
            </a:r>
            <a:endParaRPr lang="en-GB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37E4D-B45A-7542-8F00-99D79568E5B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6228184" y="3717032"/>
            <a:ext cx="2840037" cy="2036763"/>
            <a:chOff x="0" y="0"/>
            <a:chExt cx="2544" cy="1824"/>
          </a:xfrm>
        </p:grpSpPr>
        <p:pic>
          <p:nvPicPr>
            <p:cNvPr id="9" name="Picture 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6"/>
              <a:ext cx="2544" cy="1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AutoShape 5"/>
            <p:cNvSpPr>
              <a:spLocks/>
            </p:cNvSpPr>
            <p:nvPr/>
          </p:nvSpPr>
          <p:spPr bwMode="auto">
            <a:xfrm rot="-2040000">
              <a:off x="636" y="258"/>
              <a:ext cx="1332" cy="1306"/>
            </a:xfrm>
            <a:custGeom>
              <a:avLst/>
              <a:gdLst>
                <a:gd name="T0" fmla="*/ 0 w 24942"/>
                <a:gd name="T1" fmla="*/ 0 h 28770"/>
                <a:gd name="T2" fmla="*/ 24942 w 24942"/>
                <a:gd name="T3" fmla="*/ 28770 h 28770"/>
              </a:gdLst>
              <a:ahLst/>
              <a:cxnLst/>
              <a:rect l="T0" t="T1" r="T2" b="T3"/>
              <a:pathLst>
                <a:path w="24942" h="28770">
                  <a:moveTo>
                    <a:pt x="12471" y="26"/>
                  </a:moveTo>
                  <a:lnTo>
                    <a:pt x="23304" y="21626"/>
                  </a:lnTo>
                  <a:lnTo>
                    <a:pt x="1704" y="21580"/>
                  </a:lnTo>
                  <a:lnTo>
                    <a:pt x="12471" y="26"/>
                  </a:lnTo>
                  <a:close/>
                  <a:moveTo>
                    <a:pt x="12471" y="26"/>
                  </a:moveTo>
                </a:path>
              </a:pathLst>
            </a:custGeom>
            <a:noFill/>
            <a:ln w="508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 rot="10800000" flipH="1">
              <a:off x="1155" y="976"/>
              <a:ext cx="982" cy="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rot="10800000" flipH="1">
              <a:off x="1155" y="171"/>
              <a:ext cx="462" cy="80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1444" y="516"/>
              <a:ext cx="317" cy="460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1 h 21600"/>
                <a:gd name="T4" fmla="*/ 3 w 21600"/>
                <a:gd name="T5" fmla="*/ 2 h 21600"/>
                <a:gd name="T6" fmla="*/ 5 w 21600"/>
                <a:gd name="T7" fmla="*/ 1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cubicBezTo>
                    <a:pt x="2810" y="789"/>
                    <a:pt x="5971" y="1435"/>
                    <a:pt x="8429" y="2440"/>
                  </a:cubicBezTo>
                  <a:cubicBezTo>
                    <a:pt x="10712" y="3373"/>
                    <a:pt x="15629" y="5382"/>
                    <a:pt x="15629" y="5382"/>
                  </a:cubicBezTo>
                  <a:cubicBezTo>
                    <a:pt x="21424" y="11123"/>
                    <a:pt x="21600" y="14926"/>
                    <a:pt x="21600" y="21600"/>
                  </a:cubicBezTo>
                </a:path>
              </a:pathLst>
            </a:custGeom>
            <a:noFill/>
            <a:ln w="444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" name="Rectangle 9"/>
            <p:cNvSpPr>
              <a:spLocks/>
            </p:cNvSpPr>
            <p:nvPr/>
          </p:nvSpPr>
          <p:spPr bwMode="auto">
            <a:xfrm>
              <a:off x="2137" y="113"/>
              <a:ext cx="361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26988"/>
              <a:r>
                <a:rPr lang="en-US" sz="1700">
                  <a:latin typeface="Symbol" charset="0"/>
                  <a:sym typeface="Symbol" charset="0"/>
                </a:rPr>
                <a:t>ψ</a:t>
              </a:r>
              <a:r>
                <a:rPr lang="en-US" sz="1700" baseline="-25000">
                  <a:latin typeface="Arial" charset="0"/>
                  <a:cs typeface="Arial" charset="0"/>
                  <a:sym typeface="Arial" charset="0"/>
                </a:rPr>
                <a:t>3</a:t>
              </a:r>
            </a:p>
          </p:txBody>
        </p:sp>
      </p:grpSp>
      <p:sp>
        <p:nvSpPr>
          <p:cNvPr id="15" name="Rectangle à coins arrondis 14"/>
          <p:cNvSpPr>
            <a:spLocks noChangeArrowheads="1"/>
          </p:cNvSpPr>
          <p:nvPr/>
        </p:nvSpPr>
        <p:spPr bwMode="auto">
          <a:xfrm>
            <a:off x="6019800" y="1339004"/>
            <a:ext cx="2514600" cy="413596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>
            <a:noFill/>
          </a:ln>
          <a:effectLst/>
          <a:extLst/>
        </p:spPr>
        <p:txBody>
          <a:bodyPr lIns="95891" tIns="47946" rIns="95891" bIns="47946" anchor="ctr">
            <a:spAutoFit/>
          </a:bodyPr>
          <a:lstStyle/>
          <a:p>
            <a:pPr marL="0" lvl="1"/>
            <a:r>
              <a:rPr lang="fr-FR" sz="1800" b="0" dirty="0">
                <a:sym typeface="Wingdings" pitchFamily="2" charset="2"/>
              </a:rPr>
              <a:t>PLB724 (2013) 213</a:t>
            </a:r>
          </a:p>
        </p:txBody>
      </p:sp>
      <p:pic>
        <p:nvPicPr>
          <p:cNvPr id="5" name="Image 4" descr="v3_Ntrk_subperiph1Pane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47" y="1981200"/>
            <a:ext cx="5541853" cy="4116805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886200" y="5619690"/>
            <a:ext cx="2237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 smtClean="0">
                <a:solidFill>
                  <a:srgbClr val="000000"/>
                </a:solidFill>
              </a:rPr>
              <a:t>(</a:t>
            </a:r>
            <a:r>
              <a:rPr lang="fr-FR" sz="2000" b="0" dirty="0" err="1" smtClean="0">
                <a:solidFill>
                  <a:srgbClr val="000000"/>
                </a:solidFill>
              </a:rPr>
              <a:t>event</a:t>
            </a:r>
            <a:r>
              <a:rPr lang="fr-FR" sz="2000" b="0" dirty="0" smtClean="0">
                <a:solidFill>
                  <a:srgbClr val="000000"/>
                </a:solidFill>
              </a:rPr>
              <a:t> </a:t>
            </a:r>
            <a:r>
              <a:rPr lang="fr-FR" sz="2000" b="0" dirty="0" err="1" smtClean="0">
                <a:solidFill>
                  <a:srgbClr val="000000"/>
                </a:solidFill>
              </a:rPr>
              <a:t>multiplicity</a:t>
            </a:r>
            <a:r>
              <a:rPr lang="fr-FR" sz="2000" b="0" dirty="0" smtClean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49094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ccolade ouvrante 18"/>
          <p:cNvSpPr/>
          <p:nvPr/>
        </p:nvSpPr>
        <p:spPr>
          <a:xfrm rot="5400000">
            <a:off x="4321966" y="-870795"/>
            <a:ext cx="571505" cy="8643999"/>
          </a:xfrm>
          <a:prstGeom prst="leftBrace">
            <a:avLst>
              <a:gd name="adj1" fmla="val 35079"/>
              <a:gd name="adj2" fmla="val 7620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srgbClr val="C00000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5072066" y="2093883"/>
            <a:ext cx="1643074" cy="936624"/>
          </a:xfrm>
          <a:prstGeom prst="roundRect">
            <a:avLst/>
          </a:prstGeom>
          <a:solidFill>
            <a:srgbClr val="FF6600">
              <a:alpha val="37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latin typeface="Calibri" pitchFamily="34" charset="0"/>
              </a:rPr>
              <a:t>FSQ</a:t>
            </a:r>
          </a:p>
          <a:p>
            <a:r>
              <a:rPr lang="fr-FR" sz="1800" dirty="0">
                <a:latin typeface="Calibri" pitchFamily="34" charset="0"/>
              </a:rPr>
              <a:t>J. </a:t>
            </a:r>
            <a:r>
              <a:rPr lang="fr-FR" sz="1800" dirty="0" err="1">
                <a:latin typeface="Calibri" pitchFamily="34" charset="0"/>
              </a:rPr>
              <a:t>Hollnar</a:t>
            </a:r>
            <a:r>
              <a:rPr lang="fr-FR" sz="1800" dirty="0">
                <a:latin typeface="Calibri" pitchFamily="34" charset="0"/>
              </a:rPr>
              <a:t>,</a:t>
            </a:r>
          </a:p>
          <a:p>
            <a:endParaRPr lang="fr-FR" sz="1800" dirty="0">
              <a:latin typeface="Calibri" pitchFamily="34" charset="0"/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5257800" y="2852936"/>
            <a:ext cx="1656184" cy="1512168"/>
          </a:xfrm>
          <a:prstGeom prst="roundRect">
            <a:avLst/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latin typeface="Calibri" pitchFamily="34" charset="0"/>
              </a:rPr>
              <a:t>R. </a:t>
            </a:r>
            <a:r>
              <a:rPr lang="fr-FR" sz="1800" dirty="0" err="1">
                <a:latin typeface="Calibri" pitchFamily="34" charset="0"/>
              </a:rPr>
              <a:t>GdC</a:t>
            </a:r>
            <a:r>
              <a:rPr lang="fr-FR" sz="1800" dirty="0">
                <a:latin typeface="Calibri" pitchFamily="34" charset="0"/>
              </a:rPr>
              <a:t>,</a:t>
            </a:r>
          </a:p>
          <a:p>
            <a:r>
              <a:rPr lang="fr-FR" sz="1800" dirty="0">
                <a:latin typeface="Calibri" pitchFamily="34" charset="0"/>
              </a:rPr>
              <a:t>C. Silvestre,</a:t>
            </a:r>
          </a:p>
          <a:p>
            <a:r>
              <a:rPr lang="fr-FR" sz="1800" dirty="0" err="1">
                <a:latin typeface="Calibri" pitchFamily="34" charset="0"/>
              </a:rPr>
              <a:t>T</a:t>
            </a:r>
            <a:r>
              <a:rPr lang="fr-FR" sz="1800" dirty="0">
                <a:latin typeface="Calibri" pitchFamily="34" charset="0"/>
              </a:rPr>
              <a:t>. </a:t>
            </a:r>
            <a:r>
              <a:rPr lang="fr-FR" sz="1800" dirty="0" err="1" smtClean="0">
                <a:latin typeface="Calibri" pitchFamily="34" charset="0"/>
              </a:rPr>
              <a:t>Dahms</a:t>
            </a:r>
            <a:r>
              <a:rPr lang="fr-FR" sz="1800" dirty="0" smtClean="0">
                <a:latin typeface="Calibri" pitchFamily="34" charset="0"/>
              </a:rPr>
              <a:t>,</a:t>
            </a:r>
            <a:endParaRPr lang="fr-FR" sz="1800" dirty="0">
              <a:latin typeface="Calibri" pitchFamily="34" charset="0"/>
            </a:endParaRPr>
          </a:p>
          <a:p>
            <a:endParaRPr lang="fr-FR" sz="1800" dirty="0">
              <a:latin typeface="Calibri" pitchFamily="34" charset="0"/>
            </a:endParaRPr>
          </a:p>
          <a:p>
            <a:endParaRPr lang="fr-FR" sz="1800" dirty="0">
              <a:latin typeface="Calibri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3786182" y="3871903"/>
            <a:ext cx="1643074" cy="936624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latin typeface="Calibri" pitchFamily="34" charset="0"/>
              </a:rPr>
              <a:t>High </a:t>
            </a:r>
            <a:r>
              <a:rPr lang="fr-FR" sz="1800" dirty="0" err="1">
                <a:latin typeface="Calibri" pitchFamily="34" charset="0"/>
              </a:rPr>
              <a:t>pT</a:t>
            </a:r>
            <a:r>
              <a:rPr lang="fr-FR" sz="1800" dirty="0">
                <a:latin typeface="Calibri" pitchFamily="34" charset="0"/>
              </a:rPr>
              <a:t> </a:t>
            </a:r>
            <a:r>
              <a:rPr lang="fr-FR" sz="1800" dirty="0" err="1">
                <a:latin typeface="Calibri" pitchFamily="34" charset="0"/>
              </a:rPr>
              <a:t>PInG</a:t>
            </a:r>
            <a:endParaRPr lang="fr-FR" sz="1800" dirty="0">
              <a:latin typeface="Calibri" pitchFamily="34" charset="0"/>
            </a:endParaRPr>
          </a:p>
          <a:p>
            <a:r>
              <a:rPr lang="fr-FR" sz="1800" dirty="0">
                <a:latin typeface="Calibri" pitchFamily="34" charset="0"/>
              </a:rPr>
              <a:t>Y</a:t>
            </a:r>
            <a:r>
              <a:rPr lang="fr-FR" sz="1800" dirty="0">
                <a:latin typeface="Calibri" pitchFamily="34" charset="0"/>
              </a:rPr>
              <a:t>. Yilmaz</a:t>
            </a:r>
            <a:endParaRPr lang="fr-FR" sz="1800" dirty="0">
              <a:latin typeface="Calibri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71406" y="836613"/>
            <a:ext cx="2857520" cy="2051019"/>
          </a:xfrm>
          <a:prstGeom prst="roundRect">
            <a:avLst/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1800" dirty="0" smtClean="0">
                <a:latin typeface="Calibri" pitchFamily="34" charset="0"/>
              </a:rPr>
              <a:t>B. </a:t>
            </a:r>
            <a:r>
              <a:rPr lang="fr-FR" sz="1800" dirty="0" err="1" smtClean="0">
                <a:latin typeface="Calibri" pitchFamily="34" charset="0"/>
              </a:rPr>
              <a:t>Wyslouch</a:t>
            </a:r>
            <a:r>
              <a:rPr lang="fr-FR" sz="1800" dirty="0" smtClean="0">
                <a:latin typeface="Calibri" pitchFamily="34" charset="0"/>
              </a:rPr>
              <a:t>,</a:t>
            </a:r>
          </a:p>
          <a:p>
            <a:pPr algn="l"/>
            <a:r>
              <a:rPr lang="fr-FR" sz="1800" dirty="0" smtClean="0">
                <a:latin typeface="Calibri" pitchFamily="34" charset="0"/>
              </a:rPr>
              <a:t>D. d’</a:t>
            </a:r>
            <a:r>
              <a:rPr lang="fr-FR" sz="1800" dirty="0" err="1" smtClean="0">
                <a:latin typeface="Calibri" pitchFamily="34" charset="0"/>
              </a:rPr>
              <a:t>Enterria</a:t>
            </a:r>
            <a:r>
              <a:rPr lang="fr-FR" sz="1800" dirty="0" smtClean="0">
                <a:latin typeface="Calibri" pitchFamily="34" charset="0"/>
              </a:rPr>
              <a:t>,</a:t>
            </a:r>
          </a:p>
          <a:p>
            <a:pPr algn="l"/>
            <a:r>
              <a:rPr lang="fr-FR" sz="1800" dirty="0" smtClean="0">
                <a:latin typeface="Calibri" pitchFamily="34" charset="0"/>
              </a:rPr>
              <a:t>O. </a:t>
            </a:r>
            <a:r>
              <a:rPr lang="fr-FR" sz="1800" dirty="0" err="1" smtClean="0">
                <a:latin typeface="Calibri" pitchFamily="34" charset="0"/>
              </a:rPr>
              <a:t>Kodolova</a:t>
            </a:r>
            <a:r>
              <a:rPr lang="fr-FR" sz="1800" dirty="0" smtClean="0">
                <a:latin typeface="Calibri" pitchFamily="34" charset="0"/>
              </a:rPr>
              <a:t>,</a:t>
            </a:r>
          </a:p>
          <a:p>
            <a:pPr algn="l"/>
            <a:r>
              <a:rPr lang="fr-FR" sz="1800" dirty="0" smtClean="0">
                <a:latin typeface="Calibri" pitchFamily="34" charset="0"/>
              </a:rPr>
              <a:t>G. Roland,</a:t>
            </a:r>
          </a:p>
          <a:p>
            <a:pPr algn="l"/>
            <a:r>
              <a:rPr lang="fr-FR" sz="1800" dirty="0" smtClean="0">
                <a:latin typeface="Calibri" pitchFamily="34" charset="0"/>
              </a:rPr>
              <a:t>R. </a:t>
            </a:r>
            <a:r>
              <a:rPr lang="fr-FR" sz="1800" dirty="0" err="1" smtClean="0">
                <a:latin typeface="Calibri" pitchFamily="34" charset="0"/>
              </a:rPr>
              <a:t>GdC</a:t>
            </a:r>
            <a:r>
              <a:rPr lang="fr-FR" sz="1800" dirty="0" smtClean="0">
                <a:latin typeface="Calibri" pitchFamily="34" charset="0"/>
              </a:rPr>
              <a:t>,</a:t>
            </a:r>
          </a:p>
          <a:p>
            <a:pPr algn="l"/>
            <a:r>
              <a:rPr lang="fr-FR" sz="1800" dirty="0" smtClean="0">
                <a:latin typeface="Calibri" pitchFamily="34" charset="0"/>
              </a:rPr>
              <a:t>G. </a:t>
            </a:r>
            <a:r>
              <a:rPr lang="fr-FR" sz="1800" dirty="0" err="1" smtClean="0">
                <a:latin typeface="Calibri" pitchFamily="34" charset="0"/>
              </a:rPr>
              <a:t>Veres</a:t>
            </a:r>
            <a:r>
              <a:rPr lang="fr-FR" sz="1800" dirty="0" smtClean="0">
                <a:latin typeface="Calibri" pitchFamily="34" charset="0"/>
              </a:rPr>
              <a:t>,</a:t>
            </a:r>
          </a:p>
          <a:p>
            <a:pPr algn="l"/>
            <a:r>
              <a:rPr lang="fr-FR" sz="1800" dirty="0" smtClean="0">
                <a:latin typeface="Calibri" pitchFamily="34" charset="0"/>
              </a:rPr>
              <a:t>J. </a:t>
            </a:r>
            <a:r>
              <a:rPr lang="fr-FR" sz="1800" dirty="0" err="1" smtClean="0">
                <a:latin typeface="Calibri" pitchFamily="34" charset="0"/>
              </a:rPr>
              <a:t>Velkovska</a:t>
            </a:r>
            <a:endParaRPr lang="fr-FR" sz="1800" dirty="0" smtClean="0">
              <a:latin typeface="Calibri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19600" y="234933"/>
            <a:ext cx="4438680" cy="836613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GB" sz="2400" dirty="0" err="1" smtClean="0"/>
              <a:t>Groupes</a:t>
            </a:r>
            <a:r>
              <a:rPr lang="en-GB" sz="2400" dirty="0" smtClean="0"/>
              <a:t> de physique (2014)</a:t>
            </a:r>
            <a:endParaRPr lang="en-GB" sz="24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500166" y="2093884"/>
            <a:ext cx="1643074" cy="936624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latin typeface="Calibri" pitchFamily="34" charset="0"/>
              </a:rPr>
              <a:t>2. Heavy ions</a:t>
            </a:r>
          </a:p>
          <a:p>
            <a:r>
              <a:rPr lang="fr-FR" sz="1800" dirty="0">
                <a:latin typeface="Calibri" pitchFamily="34" charset="0"/>
              </a:rPr>
              <a:t>C. Roland,</a:t>
            </a:r>
          </a:p>
          <a:p>
            <a:r>
              <a:rPr lang="fr-FR" sz="1800" dirty="0">
                <a:latin typeface="Calibri" pitchFamily="34" charset="0"/>
              </a:rPr>
              <a:t>M. Nguyen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286116" y="2093883"/>
            <a:ext cx="1643074" cy="936624"/>
          </a:xfrm>
          <a:prstGeom prst="roundRect">
            <a:avLst/>
          </a:prstGeom>
          <a:solidFill>
            <a:srgbClr val="FF6600">
              <a:alpha val="37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 err="1">
                <a:latin typeface="Calibri" pitchFamily="34" charset="0"/>
              </a:rPr>
              <a:t>Higgs</a:t>
            </a:r>
            <a:endParaRPr lang="fr-FR" sz="1800" dirty="0">
              <a:latin typeface="Calibri" pitchFamily="34" charset="0"/>
            </a:endParaRPr>
          </a:p>
          <a:p>
            <a:r>
              <a:rPr lang="fr-FR" sz="1800" dirty="0">
                <a:latin typeface="Calibri" pitchFamily="34" charset="0"/>
              </a:rPr>
              <a:t>J. Olsen,</a:t>
            </a:r>
          </a:p>
          <a:p>
            <a:endParaRPr lang="fr-FR" sz="1800" dirty="0">
              <a:latin typeface="Calibri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6858016" y="2093883"/>
            <a:ext cx="1643074" cy="936624"/>
          </a:xfrm>
          <a:prstGeom prst="roundRect">
            <a:avLst/>
          </a:prstGeom>
          <a:solidFill>
            <a:srgbClr val="FF6600">
              <a:alpha val="37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latin typeface="Calibri" pitchFamily="34" charset="0"/>
              </a:rPr>
              <a:t>B </a:t>
            </a:r>
            <a:r>
              <a:rPr lang="fr-FR" sz="1800" dirty="0" err="1">
                <a:latin typeface="Calibri" pitchFamily="34" charset="0"/>
              </a:rPr>
              <a:t>Physics</a:t>
            </a:r>
            <a:endParaRPr lang="fr-FR" sz="1800" dirty="0">
              <a:latin typeface="Calibri" pitchFamily="34" charset="0"/>
            </a:endParaRPr>
          </a:p>
          <a:p>
            <a:r>
              <a:rPr lang="fr-FR" sz="1800" dirty="0">
                <a:latin typeface="Calibri" pitchFamily="34" charset="0"/>
              </a:rPr>
              <a:t>K-F. Cheng,</a:t>
            </a:r>
          </a:p>
          <a:p>
            <a:endParaRPr lang="fr-FR" sz="1800" dirty="0">
              <a:latin typeface="Calibri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8643966" y="2093883"/>
            <a:ext cx="642942" cy="936624"/>
          </a:xfrm>
          <a:prstGeom prst="roundRect">
            <a:avLst/>
          </a:prstGeom>
          <a:solidFill>
            <a:srgbClr val="FF6600">
              <a:alpha val="37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latin typeface="Calibri" pitchFamily="34" charset="0"/>
              </a:rPr>
              <a:t>…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2000232" y="3871903"/>
            <a:ext cx="1643074" cy="936624"/>
          </a:xfrm>
          <a:prstGeom prst="roundRect">
            <a:avLst/>
          </a:prstGeom>
          <a:solidFill>
            <a:srgbClr val="FF6600">
              <a:alpha val="37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latin typeface="Calibri" pitchFamily="34" charset="0"/>
              </a:rPr>
              <a:t>Flow </a:t>
            </a:r>
            <a:r>
              <a:rPr lang="fr-FR" sz="1800" dirty="0" err="1">
                <a:latin typeface="Calibri" pitchFamily="34" charset="0"/>
              </a:rPr>
              <a:t>PInG</a:t>
            </a:r>
            <a:endParaRPr lang="fr-FR" sz="1800" dirty="0">
              <a:latin typeface="Calibri" pitchFamily="34" charset="0"/>
            </a:endParaRPr>
          </a:p>
          <a:p>
            <a:r>
              <a:rPr lang="fr-FR" sz="1800" dirty="0">
                <a:latin typeface="Calibri" pitchFamily="34" charset="0"/>
              </a:rPr>
              <a:t>W. Li</a:t>
            </a:r>
            <a:endParaRPr lang="fr-FR" sz="1800" dirty="0">
              <a:latin typeface="Calibri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214282" y="3871903"/>
            <a:ext cx="1643074" cy="936624"/>
          </a:xfrm>
          <a:prstGeom prst="roundRect">
            <a:avLst/>
          </a:prstGeom>
          <a:solidFill>
            <a:srgbClr val="FF6600">
              <a:alpha val="37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 err="1">
                <a:latin typeface="Calibri" pitchFamily="34" charset="0"/>
              </a:rPr>
              <a:t>Spectra</a:t>
            </a:r>
            <a:r>
              <a:rPr lang="fr-FR" sz="1800" dirty="0">
                <a:latin typeface="Calibri" pitchFamily="34" charset="0"/>
              </a:rPr>
              <a:t> </a:t>
            </a:r>
            <a:r>
              <a:rPr lang="fr-FR" sz="1800" dirty="0" err="1">
                <a:latin typeface="Calibri" pitchFamily="34" charset="0"/>
              </a:rPr>
              <a:t>PInG</a:t>
            </a:r>
            <a:endParaRPr lang="fr-FR" sz="1800" dirty="0">
              <a:latin typeface="Calibri" pitchFamily="34" charset="0"/>
            </a:endParaRPr>
          </a:p>
          <a:p>
            <a:r>
              <a:rPr lang="fr-FR" sz="1800" dirty="0">
                <a:latin typeface="Calibri" pitchFamily="34" charset="0"/>
              </a:rPr>
              <a:t>E. </a:t>
            </a:r>
            <a:r>
              <a:rPr lang="fr-FR" sz="1800" dirty="0" err="1">
                <a:latin typeface="Calibri" pitchFamily="34" charset="0"/>
              </a:rPr>
              <a:t>Appelt</a:t>
            </a:r>
            <a:endParaRPr lang="fr-FR" sz="1800" dirty="0">
              <a:latin typeface="Calibri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5572132" y="3871903"/>
            <a:ext cx="1643074" cy="936624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latin typeface="Calibri" pitchFamily="34" charset="0"/>
              </a:rPr>
              <a:t>3. </a:t>
            </a:r>
            <a:r>
              <a:rPr lang="fr-FR" sz="1800" dirty="0" err="1">
                <a:latin typeface="Calibri" pitchFamily="34" charset="0"/>
              </a:rPr>
              <a:t>Dilepton</a:t>
            </a:r>
            <a:endParaRPr lang="fr-FR" sz="1800" dirty="0">
              <a:latin typeface="Calibri" pitchFamily="34" charset="0"/>
            </a:endParaRPr>
          </a:p>
          <a:p>
            <a:r>
              <a:rPr lang="fr-FR" sz="1800" dirty="0">
                <a:latin typeface="Calibri" pitchFamily="34" charset="0"/>
              </a:rPr>
              <a:t>L. </a:t>
            </a:r>
            <a:r>
              <a:rPr lang="fr-FR" sz="1800" dirty="0" err="1">
                <a:latin typeface="Calibri" pitchFamily="34" charset="0"/>
              </a:rPr>
              <a:t>Benhabib</a:t>
            </a:r>
            <a:endParaRPr lang="fr-FR" sz="1800" dirty="0">
              <a:latin typeface="Calibri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7358082" y="3871903"/>
            <a:ext cx="1643074" cy="936624"/>
          </a:xfrm>
          <a:prstGeom prst="roundRect">
            <a:avLst/>
          </a:prstGeom>
          <a:solidFill>
            <a:srgbClr val="FF6600">
              <a:alpha val="37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 err="1">
                <a:latin typeface="Calibri" pitchFamily="34" charset="0"/>
              </a:rPr>
              <a:t>Forward</a:t>
            </a:r>
            <a:r>
              <a:rPr lang="fr-FR" sz="1800" dirty="0">
                <a:latin typeface="Calibri" pitchFamily="34" charset="0"/>
              </a:rPr>
              <a:t> </a:t>
            </a:r>
            <a:r>
              <a:rPr lang="fr-FR" sz="1800" dirty="0" err="1">
                <a:latin typeface="Calibri" pitchFamily="34" charset="0"/>
              </a:rPr>
              <a:t>PInG</a:t>
            </a:r>
            <a:endParaRPr lang="fr-FR" sz="1800" dirty="0">
              <a:latin typeface="Calibri" pitchFamily="34" charset="0"/>
            </a:endParaRPr>
          </a:p>
          <a:p>
            <a:r>
              <a:rPr lang="fr-FR" sz="1800" dirty="0">
                <a:latin typeface="Calibri" pitchFamily="34" charset="0"/>
              </a:rPr>
              <a:t>I. </a:t>
            </a:r>
            <a:r>
              <a:rPr lang="fr-FR" sz="1800" dirty="0" err="1">
                <a:latin typeface="Calibri" pitchFamily="34" charset="0"/>
              </a:rPr>
              <a:t>Katkov</a:t>
            </a:r>
            <a:endParaRPr lang="fr-FR" sz="1800" dirty="0">
              <a:latin typeface="Calibri" pitchFamily="34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2357422" y="357166"/>
            <a:ext cx="1643074" cy="936624"/>
          </a:xfrm>
          <a:prstGeom prst="roundRect">
            <a:avLst/>
          </a:prstGeom>
          <a:solidFill>
            <a:srgbClr val="FF6600">
              <a:alpha val="37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latin typeface="Calibri" pitchFamily="34" charset="0"/>
              </a:rPr>
              <a:t>1. </a:t>
            </a:r>
            <a:r>
              <a:rPr lang="fr-FR" sz="1800" dirty="0" err="1">
                <a:latin typeface="Calibri" pitchFamily="34" charset="0"/>
              </a:rPr>
              <a:t>Physics</a:t>
            </a:r>
            <a:endParaRPr lang="fr-FR" sz="1800" dirty="0">
              <a:latin typeface="Calibri" pitchFamily="34" charset="0"/>
            </a:endParaRPr>
          </a:p>
          <a:p>
            <a:endParaRPr lang="fr-FR" sz="1800" dirty="0">
              <a:latin typeface="Calibri" pitchFamily="34" charset="0"/>
            </a:endParaRPr>
          </a:p>
          <a:p>
            <a:endParaRPr lang="fr-FR" sz="1800" dirty="0">
              <a:latin typeface="Calibri" pitchFamily="34" charset="0"/>
            </a:endParaRPr>
          </a:p>
        </p:txBody>
      </p:sp>
      <p:sp>
        <p:nvSpPr>
          <p:cNvPr id="22" name="Accolade ouvrante 21"/>
          <p:cNvSpPr/>
          <p:nvPr/>
        </p:nvSpPr>
        <p:spPr>
          <a:xfrm rot="5400000">
            <a:off x="5250659" y="-2228116"/>
            <a:ext cx="571505" cy="7929619"/>
          </a:xfrm>
          <a:prstGeom prst="leftBrace">
            <a:avLst>
              <a:gd name="adj1" fmla="val 35079"/>
              <a:gd name="adj2" fmla="val 7982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srgbClr val="C00000"/>
              </a:solidFill>
            </a:endParaRPr>
          </a:p>
        </p:txBody>
      </p:sp>
      <p:sp>
        <p:nvSpPr>
          <p:cNvPr id="30" name="Espace réservé du contenu 22"/>
          <p:cNvSpPr>
            <a:spLocks noGrp="1"/>
          </p:cNvSpPr>
          <p:nvPr>
            <p:ph idx="1"/>
          </p:nvPr>
        </p:nvSpPr>
        <p:spPr>
          <a:xfrm>
            <a:off x="457200" y="5022840"/>
            <a:ext cx="8229600" cy="1358487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Niveau 2 : </a:t>
            </a:r>
            <a:r>
              <a:rPr lang="fr-FR" dirty="0" smtClean="0">
                <a:solidFill>
                  <a:srgbClr val="FF0000"/>
                </a:solidFill>
              </a:rPr>
              <a:t>Matt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convener</a:t>
            </a:r>
            <a:r>
              <a:rPr lang="fr-FR" dirty="0" smtClean="0">
                <a:solidFill>
                  <a:srgbClr val="FF0000"/>
                </a:solidFill>
              </a:rPr>
              <a:t> pour 2014-15</a:t>
            </a:r>
            <a:r>
              <a:rPr lang="fr-FR" dirty="0" smtClean="0"/>
              <a:t>, </a:t>
            </a:r>
            <a:r>
              <a:rPr lang="fr-FR" dirty="0" err="1" smtClean="0">
                <a:solidFill>
                  <a:srgbClr val="FF6600"/>
                </a:solidFill>
              </a:rPr>
              <a:t>RGdC</a:t>
            </a:r>
            <a:r>
              <a:rPr lang="fr-FR" dirty="0" smtClean="0">
                <a:solidFill>
                  <a:srgbClr val="FF6600"/>
                </a:solidFill>
              </a:rPr>
              <a:t> 2010-11</a:t>
            </a:r>
            <a:endParaRPr lang="fr-FR" dirty="0" smtClean="0">
              <a:solidFill>
                <a:srgbClr val="FF66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Niveau </a:t>
            </a:r>
            <a:r>
              <a:rPr lang="fr-FR" dirty="0" smtClean="0">
                <a:solidFill>
                  <a:srgbClr val="FF0000"/>
                </a:solidFill>
              </a:rPr>
              <a:t>3 : </a:t>
            </a:r>
            <a:r>
              <a:rPr lang="fr-FR" dirty="0" smtClean="0">
                <a:solidFill>
                  <a:srgbClr val="FF0000"/>
                </a:solidFill>
              </a:rPr>
              <a:t>activité </a:t>
            </a:r>
            <a:r>
              <a:rPr lang="fr-FR" dirty="0" err="1" smtClean="0">
                <a:solidFill>
                  <a:srgbClr val="FF0000"/>
                </a:solidFill>
              </a:rPr>
              <a:t>dilepton</a:t>
            </a:r>
            <a:r>
              <a:rPr lang="fr-FR" dirty="0" smtClean="0">
                <a:solidFill>
                  <a:srgbClr val="FF0000"/>
                </a:solidFill>
              </a:rPr>
              <a:t> (</a:t>
            </a:r>
            <a:r>
              <a:rPr lang="fr-FR" dirty="0" err="1" smtClean="0">
                <a:solidFill>
                  <a:srgbClr val="FF0000"/>
                </a:solidFill>
              </a:rPr>
              <a:t>quarkonia</a:t>
            </a:r>
            <a:r>
              <a:rPr lang="fr-FR" dirty="0" smtClean="0">
                <a:solidFill>
                  <a:srgbClr val="FF0000"/>
                </a:solidFill>
              </a:rPr>
              <a:t> et bosons </a:t>
            </a:r>
            <a:r>
              <a:rPr lang="fr-FR" dirty="0">
                <a:solidFill>
                  <a:srgbClr val="FF0000"/>
                </a:solidFill>
              </a:rPr>
              <a:t>é</a:t>
            </a:r>
            <a:r>
              <a:rPr lang="fr-FR" dirty="0" smtClean="0">
                <a:solidFill>
                  <a:srgbClr val="FF0000"/>
                </a:solidFill>
              </a:rPr>
              <a:t>lectrofaibles, et </a:t>
            </a:r>
            <a:r>
              <a:rPr lang="fr-FR" dirty="0" smtClean="0">
                <a:solidFill>
                  <a:srgbClr val="FF0000"/>
                </a:solidFill>
              </a:rPr>
              <a:t>actuellement faible!</a:t>
            </a:r>
            <a:r>
              <a:rPr lang="fr-FR" dirty="0" smtClean="0">
                <a:solidFill>
                  <a:srgbClr val="FF0000"/>
                </a:solidFill>
              </a:rPr>
              <a:t>) et </a:t>
            </a:r>
            <a:r>
              <a:rPr lang="fr-FR" dirty="0" err="1" smtClean="0">
                <a:solidFill>
                  <a:srgbClr val="FF0000"/>
                </a:solidFill>
              </a:rPr>
              <a:t>highpt</a:t>
            </a:r>
            <a:r>
              <a:rPr lang="fr-FR" dirty="0" smtClean="0">
                <a:solidFill>
                  <a:srgbClr val="FF0000"/>
                </a:solidFill>
              </a:rPr>
              <a:t>      actuellement guidées par des « français »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37E4D-B45A-7542-8F00-99D79568E5B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609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990" y="2971800"/>
            <a:ext cx="6480810" cy="34061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Checking factorization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300" y="762001"/>
            <a:ext cx="8801100" cy="2209800"/>
          </a:xfrm>
        </p:spPr>
        <p:txBody>
          <a:bodyPr>
            <a:normAutofit/>
          </a:bodyPr>
          <a:lstStyle/>
          <a:p>
            <a:r>
              <a:rPr lang="en-GB" dirty="0" smtClean="0"/>
              <a:t>From two particle correlations</a:t>
            </a:r>
          </a:p>
          <a:p>
            <a:pPr lvl="1"/>
            <a:r>
              <a:rPr lang="en-GB" dirty="0" err="1" smtClean="0"/>
              <a:t>V</a:t>
            </a:r>
            <a:r>
              <a:rPr lang="en-GB" baseline="-25000" dirty="0" err="1" smtClean="0"/>
              <a:t>nΔ</a:t>
            </a:r>
            <a:r>
              <a:rPr lang="en-GB" dirty="0" smtClean="0"/>
              <a:t>(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en-GB" baseline="-25000" dirty="0" smtClean="0">
                <a:solidFill>
                  <a:schemeClr val="accent5">
                    <a:lumMod val="50000"/>
                  </a:schemeClr>
                </a:solidFill>
              </a:rPr>
              <a:t>T1</a:t>
            </a:r>
            <a:r>
              <a:rPr lang="en-GB" dirty="0" smtClean="0"/>
              <a:t>,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</a:t>
            </a:r>
            <a:r>
              <a:rPr lang="en-GB" baseline="-25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T2</a:t>
            </a:r>
            <a:r>
              <a:rPr lang="en-GB" dirty="0" smtClean="0"/>
              <a:t>) = </a:t>
            </a:r>
            <a:r>
              <a:rPr lang="en-GB" dirty="0" err="1" smtClean="0"/>
              <a:t>v</a:t>
            </a:r>
            <a:r>
              <a:rPr lang="en-GB" baseline="-25000" dirty="0" err="1" smtClean="0"/>
              <a:t>n</a:t>
            </a:r>
            <a:r>
              <a:rPr lang="en-GB" dirty="0" smtClean="0"/>
              <a:t> (</a:t>
            </a:r>
            <a:r>
              <a:rPr lang="en-GB" dirty="0" smtClean="0">
                <a:solidFill>
                  <a:srgbClr val="32946A"/>
                </a:solidFill>
              </a:rPr>
              <a:t>p</a:t>
            </a:r>
            <a:r>
              <a:rPr lang="en-GB" baseline="-25000" dirty="0" smtClean="0">
                <a:solidFill>
                  <a:srgbClr val="32946A"/>
                </a:solidFill>
              </a:rPr>
              <a:t>T1</a:t>
            </a:r>
            <a:r>
              <a:rPr lang="en-GB" dirty="0" smtClean="0"/>
              <a:t>) x </a:t>
            </a:r>
            <a:r>
              <a:rPr lang="en-GB" dirty="0" err="1" smtClean="0"/>
              <a:t>v</a:t>
            </a:r>
            <a:r>
              <a:rPr lang="en-GB" baseline="-25000" dirty="0" err="1" smtClean="0"/>
              <a:t>n</a:t>
            </a:r>
            <a:r>
              <a:rPr lang="en-GB" dirty="0" smtClean="0"/>
              <a:t> (</a:t>
            </a:r>
            <a:r>
              <a:rPr lang="en-GB" dirty="0" smtClean="0">
                <a:solidFill>
                  <a:srgbClr val="7878DE"/>
                </a:solidFill>
              </a:rPr>
              <a:t>p</a:t>
            </a:r>
            <a:r>
              <a:rPr lang="en-GB" baseline="-25000" dirty="0" smtClean="0">
                <a:solidFill>
                  <a:srgbClr val="7878DE"/>
                </a:solidFill>
              </a:rPr>
              <a:t>T2</a:t>
            </a:r>
            <a:r>
              <a:rPr lang="en-GB" dirty="0" smtClean="0"/>
              <a:t>) factorization is assumed</a:t>
            </a:r>
          </a:p>
          <a:p>
            <a:r>
              <a:rPr lang="en-GB" dirty="0" smtClean="0"/>
              <a:t>Breaking down, in hydro, due to fluctuations </a:t>
            </a:r>
          </a:p>
          <a:p>
            <a:pPr lvl="1"/>
            <a:r>
              <a:rPr lang="en-GB" dirty="0" err="1" smtClean="0"/>
              <a:t>r</a:t>
            </a:r>
            <a:r>
              <a:rPr lang="en-GB" baseline="-25000" dirty="0" err="1" smtClean="0"/>
              <a:t>n</a:t>
            </a:r>
            <a:r>
              <a:rPr lang="en-GB" dirty="0" smtClean="0"/>
              <a:t> = </a:t>
            </a:r>
            <a:r>
              <a:rPr lang="en-GB" dirty="0" err="1" smtClean="0"/>
              <a:t>V</a:t>
            </a:r>
            <a:r>
              <a:rPr lang="en-GB" baseline="-25000" dirty="0" err="1" smtClean="0"/>
              <a:t>nΔ</a:t>
            </a:r>
            <a:r>
              <a:rPr lang="en-GB" dirty="0"/>
              <a:t>(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GB" baseline="-25000" dirty="0">
                <a:solidFill>
                  <a:schemeClr val="accent1">
                    <a:lumMod val="75000"/>
                  </a:schemeClr>
                </a:solidFill>
              </a:rPr>
              <a:t>T1</a:t>
            </a:r>
            <a:r>
              <a:rPr lang="en-GB" dirty="0"/>
              <a:t>,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</a:t>
            </a:r>
            <a:r>
              <a:rPr lang="en-GB" baseline="-25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T2</a:t>
            </a:r>
            <a:r>
              <a:rPr lang="en-GB" dirty="0" smtClean="0"/>
              <a:t>) / √ </a:t>
            </a:r>
            <a:r>
              <a:rPr lang="en-GB" dirty="0" err="1" smtClean="0"/>
              <a:t>V</a:t>
            </a:r>
            <a:r>
              <a:rPr lang="en-GB" baseline="-25000" dirty="0" err="1" smtClean="0"/>
              <a:t>nΔ</a:t>
            </a:r>
            <a:r>
              <a:rPr lang="en-GB" dirty="0"/>
              <a:t>(</a:t>
            </a:r>
            <a:r>
              <a:rPr lang="en-GB" dirty="0">
                <a:solidFill>
                  <a:srgbClr val="009973"/>
                </a:solidFill>
              </a:rPr>
              <a:t>p</a:t>
            </a:r>
            <a:r>
              <a:rPr lang="en-GB" baseline="-25000" dirty="0">
                <a:solidFill>
                  <a:srgbClr val="009973"/>
                </a:solidFill>
              </a:rPr>
              <a:t>T1</a:t>
            </a:r>
            <a:r>
              <a:rPr lang="en-GB" dirty="0"/>
              <a:t>,</a:t>
            </a:r>
            <a:r>
              <a:rPr lang="en-GB" dirty="0" smtClean="0">
                <a:solidFill>
                  <a:srgbClr val="009973"/>
                </a:solidFill>
              </a:rPr>
              <a:t>p</a:t>
            </a:r>
            <a:r>
              <a:rPr lang="en-GB" baseline="-25000" dirty="0" smtClean="0">
                <a:solidFill>
                  <a:srgbClr val="009973"/>
                </a:solidFill>
              </a:rPr>
              <a:t>T1</a:t>
            </a:r>
            <a:r>
              <a:rPr lang="en-GB" dirty="0" smtClean="0"/>
              <a:t>) x </a:t>
            </a:r>
            <a:r>
              <a:rPr lang="en-GB" dirty="0" err="1"/>
              <a:t>V</a:t>
            </a:r>
            <a:r>
              <a:rPr lang="en-GB" baseline="-25000" dirty="0" err="1"/>
              <a:t>nΔ</a:t>
            </a:r>
            <a:r>
              <a:rPr lang="en-GB" dirty="0"/>
              <a:t>(</a:t>
            </a:r>
            <a:r>
              <a:rPr lang="en-GB" dirty="0" smtClean="0">
                <a:solidFill>
                  <a:srgbClr val="7878DE"/>
                </a:solidFill>
              </a:rPr>
              <a:t>p</a:t>
            </a:r>
            <a:r>
              <a:rPr lang="en-GB" baseline="-25000" dirty="0" smtClean="0">
                <a:solidFill>
                  <a:srgbClr val="7878DE"/>
                </a:solidFill>
              </a:rPr>
              <a:t>T2</a:t>
            </a:r>
            <a:r>
              <a:rPr lang="en-GB" dirty="0" smtClean="0"/>
              <a:t>,</a:t>
            </a:r>
            <a:r>
              <a:rPr lang="en-GB" dirty="0">
                <a:solidFill>
                  <a:srgbClr val="7878DE"/>
                </a:solidFill>
              </a:rPr>
              <a:t>p</a:t>
            </a:r>
            <a:r>
              <a:rPr lang="en-GB" baseline="-25000" dirty="0">
                <a:solidFill>
                  <a:srgbClr val="7878DE"/>
                </a:solidFill>
              </a:rPr>
              <a:t>T2</a:t>
            </a:r>
            <a:r>
              <a:rPr lang="en-GB" dirty="0" smtClean="0"/>
              <a:t>)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endParaRPr lang="en-GB" dirty="0" smtClean="0"/>
          </a:p>
          <a:p>
            <a:pPr marL="477837" lvl="1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37E4D-B45A-7542-8F00-99D79568E5B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66665" y="3124200"/>
            <a:ext cx="352091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dirty="0" smtClean="0">
                <a:solidFill>
                  <a:srgbClr val="000090"/>
                </a:solidFill>
              </a:rPr>
              <a:t>Large breaking in very</a:t>
            </a:r>
          </a:p>
          <a:p>
            <a:r>
              <a:rPr lang="en-GB" sz="2400" b="0" dirty="0" smtClean="0">
                <a:solidFill>
                  <a:srgbClr val="000090"/>
                </a:solidFill>
              </a:rPr>
              <a:t>central </a:t>
            </a:r>
            <a:r>
              <a:rPr lang="en-GB" sz="2400" b="0" dirty="0" err="1" smtClean="0">
                <a:solidFill>
                  <a:srgbClr val="000090"/>
                </a:solidFill>
              </a:rPr>
              <a:t>PbPb</a:t>
            </a:r>
            <a:r>
              <a:rPr lang="en-GB" sz="2400" b="0" dirty="0" smtClean="0">
                <a:solidFill>
                  <a:srgbClr val="000090"/>
                </a:solidFill>
              </a:rPr>
              <a:t> collisions,</a:t>
            </a:r>
          </a:p>
          <a:p>
            <a:r>
              <a:rPr lang="en-GB" sz="2400" b="0" dirty="0" smtClean="0">
                <a:solidFill>
                  <a:srgbClr val="000090"/>
                </a:solidFill>
              </a:rPr>
              <a:t> qualitatively reproduced</a:t>
            </a:r>
          </a:p>
        </p:txBody>
      </p:sp>
      <p:sp>
        <p:nvSpPr>
          <p:cNvPr id="17" name="Rectangle à coins arrondis 16"/>
          <p:cNvSpPr>
            <a:spLocks noChangeArrowheads="1"/>
          </p:cNvSpPr>
          <p:nvPr/>
        </p:nvSpPr>
        <p:spPr bwMode="auto">
          <a:xfrm>
            <a:off x="152400" y="5867400"/>
            <a:ext cx="3962400" cy="413596"/>
          </a:xfrm>
          <a:prstGeom prst="roundRect">
            <a:avLst>
              <a:gd name="adj" fmla="val 16667"/>
            </a:avLst>
          </a:prstGeom>
          <a:solidFill>
            <a:srgbClr val="1C3E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891" tIns="47946" rIns="95891" bIns="47946" anchor="ctr">
            <a:spAutoFit/>
          </a:bodyPr>
          <a:lstStyle/>
          <a:p>
            <a:pPr marL="0" lvl="1"/>
            <a:r>
              <a:rPr lang="fr-FR" sz="1800" b="0" dirty="0" smtClean="0">
                <a:sym typeface="Wingdings" pitchFamily="2" charset="2"/>
              </a:rPr>
              <a:t>Talk by </a:t>
            </a:r>
            <a:r>
              <a:rPr lang="fr-FR" sz="1800" b="0" dirty="0" err="1" smtClean="0">
                <a:sym typeface="Wingdings" pitchFamily="2" charset="2"/>
              </a:rPr>
              <a:t>Devetak</a:t>
            </a:r>
            <a:r>
              <a:rPr lang="fr-FR" sz="1800" b="0" dirty="0" smtClean="0">
                <a:sym typeface="Wingdings" pitchFamily="2" charset="2"/>
              </a:rPr>
              <a:t>,</a:t>
            </a:r>
            <a:r>
              <a:rPr lang="fr-FR" sz="1800" b="0" dirty="0">
                <a:sym typeface="Wingdings" pitchFamily="2" charset="2"/>
              </a:rPr>
              <a:t> </a:t>
            </a:r>
            <a:r>
              <a:rPr lang="fr-FR" sz="1800" b="0" dirty="0" smtClean="0">
                <a:sym typeface="Wingdings" pitchFamily="2" charset="2"/>
              </a:rPr>
              <a:t>PAS-HIN-14-012 </a:t>
            </a:r>
            <a:endParaRPr lang="en-US" sz="1800" b="0" dirty="0"/>
          </a:p>
        </p:txBody>
      </p:sp>
      <p:sp>
        <p:nvSpPr>
          <p:cNvPr id="12" name="ZoneTexte 11"/>
          <p:cNvSpPr txBox="1"/>
          <p:nvPr/>
        </p:nvSpPr>
        <p:spPr>
          <a:xfrm>
            <a:off x="6990596" y="5867400"/>
            <a:ext cx="2069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 err="1" smtClean="0">
                <a:solidFill>
                  <a:srgbClr val="000000"/>
                </a:solidFill>
              </a:rPr>
              <a:t>event</a:t>
            </a:r>
            <a:r>
              <a:rPr lang="fr-FR" sz="2000" b="0" dirty="0" smtClean="0">
                <a:solidFill>
                  <a:srgbClr val="000000"/>
                </a:solidFill>
              </a:rPr>
              <a:t> </a:t>
            </a:r>
            <a:r>
              <a:rPr lang="fr-FR" sz="2000" b="0" dirty="0" err="1" smtClean="0">
                <a:solidFill>
                  <a:srgbClr val="000000"/>
                </a:solidFill>
              </a:rPr>
              <a:t>multiplicity</a:t>
            </a:r>
            <a:endParaRPr lang="fr-FR" sz="2000" b="0" dirty="0" smtClean="0">
              <a:solidFill>
                <a:srgbClr val="00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562600" y="2819400"/>
            <a:ext cx="3596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 smtClean="0">
                <a:solidFill>
                  <a:srgbClr val="000000"/>
                </a:solidFill>
              </a:rPr>
              <a:t>(</a:t>
            </a:r>
            <a:r>
              <a:rPr lang="fr-FR" sz="2000" b="0" dirty="0" err="1" smtClean="0">
                <a:solidFill>
                  <a:srgbClr val="000000"/>
                </a:solidFill>
              </a:rPr>
              <a:t>also</a:t>
            </a:r>
            <a:r>
              <a:rPr lang="fr-FR" sz="2000" b="0" dirty="0" smtClean="0">
                <a:solidFill>
                  <a:srgbClr val="000000"/>
                </a:solidFill>
              </a:rPr>
              <a:t> </a:t>
            </a:r>
            <a:r>
              <a:rPr lang="fr-FR" sz="2000" b="0" dirty="0" err="1" smtClean="0">
                <a:solidFill>
                  <a:srgbClr val="000000"/>
                </a:solidFill>
              </a:rPr>
              <a:t>available</a:t>
            </a:r>
            <a:r>
              <a:rPr lang="fr-FR" sz="2000" b="0" dirty="0" smtClean="0">
                <a:solidFill>
                  <a:srgbClr val="000000"/>
                </a:solidFill>
              </a:rPr>
              <a:t> in p</a:t>
            </a:r>
            <a:r>
              <a:rPr lang="fr-FR" sz="2000" b="0" baseline="-25000" dirty="0" smtClean="0">
                <a:solidFill>
                  <a:srgbClr val="000000"/>
                </a:solidFill>
              </a:rPr>
              <a:t>T1</a:t>
            </a:r>
            <a:r>
              <a:rPr lang="fr-FR" sz="2000" b="0" dirty="0" smtClean="0">
                <a:solidFill>
                  <a:srgbClr val="000000"/>
                </a:solidFill>
              </a:rPr>
              <a:t>, p</a:t>
            </a:r>
            <a:r>
              <a:rPr lang="fr-FR" sz="2000" b="0" baseline="-25000" dirty="0" smtClean="0">
                <a:solidFill>
                  <a:srgbClr val="000000"/>
                </a:solidFill>
              </a:rPr>
              <a:t>T2 </a:t>
            </a:r>
            <a:r>
              <a:rPr lang="fr-FR" sz="2000" b="0" dirty="0" err="1" smtClean="0">
                <a:solidFill>
                  <a:srgbClr val="000000"/>
                </a:solidFill>
              </a:rPr>
              <a:t>bins</a:t>
            </a:r>
            <a:r>
              <a:rPr lang="fr-FR" sz="2000" b="0" dirty="0" smtClean="0">
                <a:solidFill>
                  <a:srgbClr val="000000"/>
                </a:solidFill>
              </a:rPr>
              <a:t>) </a:t>
            </a:r>
          </a:p>
        </p:txBody>
      </p:sp>
      <p:cxnSp>
        <p:nvCxnSpPr>
          <p:cNvPr id="6" name="Connecteur droit 5"/>
          <p:cNvCxnSpPr/>
          <p:nvPr/>
        </p:nvCxnSpPr>
        <p:spPr bwMode="auto">
          <a:xfrm>
            <a:off x="3606060" y="2322987"/>
            <a:ext cx="3733800" cy="0"/>
          </a:xfrm>
          <a:prstGeom prst="line">
            <a:avLst/>
          </a:prstGeom>
          <a:solidFill>
            <a:srgbClr val="1C3E7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17906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971800"/>
            <a:ext cx="6480810" cy="34061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Checking factorization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300" y="762001"/>
            <a:ext cx="8801100" cy="2209800"/>
          </a:xfrm>
        </p:spPr>
        <p:txBody>
          <a:bodyPr>
            <a:normAutofit/>
          </a:bodyPr>
          <a:lstStyle/>
          <a:p>
            <a:r>
              <a:rPr lang="en-GB" dirty="0"/>
              <a:t>From two particle correlations</a:t>
            </a:r>
          </a:p>
          <a:p>
            <a:pPr lvl="1"/>
            <a:r>
              <a:rPr lang="en-GB" dirty="0" err="1"/>
              <a:t>V</a:t>
            </a:r>
            <a:r>
              <a:rPr lang="en-GB" baseline="-25000" dirty="0" err="1"/>
              <a:t>nΔ</a:t>
            </a:r>
            <a:r>
              <a:rPr lang="en-GB" dirty="0"/>
              <a:t>(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en-GB" baseline="-25000" dirty="0">
                <a:solidFill>
                  <a:schemeClr val="accent5">
                    <a:lumMod val="50000"/>
                  </a:schemeClr>
                </a:solidFill>
              </a:rPr>
              <a:t>T1</a:t>
            </a:r>
            <a:r>
              <a:rPr lang="en-GB" dirty="0"/>
              <a:t>,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</a:t>
            </a:r>
            <a:r>
              <a:rPr lang="en-GB" baseline="-25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T2</a:t>
            </a:r>
            <a:r>
              <a:rPr lang="en-GB" dirty="0"/>
              <a:t>) = </a:t>
            </a:r>
            <a:r>
              <a:rPr lang="en-GB" dirty="0" err="1"/>
              <a:t>v</a:t>
            </a:r>
            <a:r>
              <a:rPr lang="en-GB" baseline="-25000" dirty="0" err="1"/>
              <a:t>n</a:t>
            </a:r>
            <a:r>
              <a:rPr lang="en-GB" dirty="0"/>
              <a:t> (</a:t>
            </a:r>
            <a:r>
              <a:rPr lang="en-GB" dirty="0">
                <a:solidFill>
                  <a:srgbClr val="32946A"/>
                </a:solidFill>
              </a:rPr>
              <a:t>p</a:t>
            </a:r>
            <a:r>
              <a:rPr lang="en-GB" baseline="-25000" dirty="0">
                <a:solidFill>
                  <a:srgbClr val="32946A"/>
                </a:solidFill>
              </a:rPr>
              <a:t>T1</a:t>
            </a:r>
            <a:r>
              <a:rPr lang="en-GB" dirty="0"/>
              <a:t>) x </a:t>
            </a:r>
            <a:r>
              <a:rPr lang="en-GB" dirty="0" err="1"/>
              <a:t>v</a:t>
            </a:r>
            <a:r>
              <a:rPr lang="en-GB" baseline="-25000" dirty="0" err="1"/>
              <a:t>n</a:t>
            </a:r>
            <a:r>
              <a:rPr lang="en-GB" dirty="0"/>
              <a:t> (</a:t>
            </a:r>
            <a:r>
              <a:rPr lang="en-GB" dirty="0">
                <a:solidFill>
                  <a:srgbClr val="7878DE"/>
                </a:solidFill>
              </a:rPr>
              <a:t>p</a:t>
            </a:r>
            <a:r>
              <a:rPr lang="en-GB" baseline="-25000" dirty="0">
                <a:solidFill>
                  <a:srgbClr val="7878DE"/>
                </a:solidFill>
              </a:rPr>
              <a:t>T2</a:t>
            </a:r>
            <a:r>
              <a:rPr lang="en-GB" dirty="0"/>
              <a:t>) factorization is assumed</a:t>
            </a:r>
          </a:p>
          <a:p>
            <a:r>
              <a:rPr lang="en-GB" dirty="0"/>
              <a:t>Breaking down, in hydro, due to fluctuations </a:t>
            </a:r>
          </a:p>
          <a:p>
            <a:pPr lvl="1"/>
            <a:r>
              <a:rPr lang="en-GB" dirty="0" err="1" smtClean="0"/>
              <a:t>r</a:t>
            </a:r>
            <a:r>
              <a:rPr lang="en-GB" baseline="-25000" dirty="0" err="1" smtClean="0"/>
              <a:t>n</a:t>
            </a:r>
            <a:r>
              <a:rPr lang="en-GB" dirty="0" smtClean="0"/>
              <a:t> = </a:t>
            </a:r>
            <a:r>
              <a:rPr lang="en-GB" dirty="0" err="1" smtClean="0"/>
              <a:t>V</a:t>
            </a:r>
            <a:r>
              <a:rPr lang="en-GB" baseline="-25000" dirty="0" err="1" smtClean="0"/>
              <a:t>nΔ</a:t>
            </a:r>
            <a:r>
              <a:rPr lang="en-GB" dirty="0"/>
              <a:t>(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GB" baseline="-25000" dirty="0">
                <a:solidFill>
                  <a:schemeClr val="accent1">
                    <a:lumMod val="75000"/>
                  </a:schemeClr>
                </a:solidFill>
              </a:rPr>
              <a:t>T1</a:t>
            </a:r>
            <a:r>
              <a:rPr lang="en-GB" dirty="0"/>
              <a:t>,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</a:t>
            </a:r>
            <a:r>
              <a:rPr lang="en-GB" baseline="-25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T2</a:t>
            </a:r>
            <a:r>
              <a:rPr lang="en-GB" dirty="0" smtClean="0"/>
              <a:t>) / √ </a:t>
            </a:r>
            <a:r>
              <a:rPr lang="en-GB" dirty="0" err="1" smtClean="0"/>
              <a:t>V</a:t>
            </a:r>
            <a:r>
              <a:rPr lang="en-GB" baseline="-25000" dirty="0" err="1" smtClean="0"/>
              <a:t>nΔ</a:t>
            </a:r>
            <a:r>
              <a:rPr lang="en-GB" dirty="0"/>
              <a:t>(</a:t>
            </a:r>
            <a:r>
              <a:rPr lang="en-GB" dirty="0">
                <a:solidFill>
                  <a:srgbClr val="009973"/>
                </a:solidFill>
              </a:rPr>
              <a:t>p</a:t>
            </a:r>
            <a:r>
              <a:rPr lang="en-GB" baseline="-25000" dirty="0">
                <a:solidFill>
                  <a:srgbClr val="009973"/>
                </a:solidFill>
              </a:rPr>
              <a:t>T1</a:t>
            </a:r>
            <a:r>
              <a:rPr lang="en-GB" dirty="0"/>
              <a:t>,</a:t>
            </a:r>
            <a:r>
              <a:rPr lang="en-GB" dirty="0" smtClean="0">
                <a:solidFill>
                  <a:srgbClr val="009973"/>
                </a:solidFill>
              </a:rPr>
              <a:t>p</a:t>
            </a:r>
            <a:r>
              <a:rPr lang="en-GB" baseline="-25000" dirty="0" smtClean="0">
                <a:solidFill>
                  <a:srgbClr val="009973"/>
                </a:solidFill>
              </a:rPr>
              <a:t>T1</a:t>
            </a:r>
            <a:r>
              <a:rPr lang="en-GB" dirty="0" smtClean="0"/>
              <a:t>) x </a:t>
            </a:r>
            <a:r>
              <a:rPr lang="en-GB" dirty="0" err="1"/>
              <a:t>V</a:t>
            </a:r>
            <a:r>
              <a:rPr lang="en-GB" baseline="-25000" dirty="0" err="1"/>
              <a:t>nΔ</a:t>
            </a:r>
            <a:r>
              <a:rPr lang="en-GB" dirty="0"/>
              <a:t>(</a:t>
            </a:r>
            <a:r>
              <a:rPr lang="en-GB" dirty="0" smtClean="0">
                <a:solidFill>
                  <a:srgbClr val="7878DE"/>
                </a:solidFill>
              </a:rPr>
              <a:t>p</a:t>
            </a:r>
            <a:r>
              <a:rPr lang="en-GB" baseline="-25000" dirty="0" smtClean="0">
                <a:solidFill>
                  <a:srgbClr val="7878DE"/>
                </a:solidFill>
              </a:rPr>
              <a:t>T2</a:t>
            </a:r>
            <a:r>
              <a:rPr lang="en-GB" dirty="0" smtClean="0"/>
              <a:t>,</a:t>
            </a:r>
            <a:r>
              <a:rPr lang="en-GB" dirty="0">
                <a:solidFill>
                  <a:srgbClr val="7878DE"/>
                </a:solidFill>
              </a:rPr>
              <a:t>p</a:t>
            </a:r>
            <a:r>
              <a:rPr lang="en-GB" baseline="-25000" dirty="0">
                <a:solidFill>
                  <a:srgbClr val="7878DE"/>
                </a:solidFill>
              </a:rPr>
              <a:t>T2</a:t>
            </a:r>
            <a:r>
              <a:rPr lang="en-GB" dirty="0" smtClean="0"/>
              <a:t>)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endParaRPr lang="en-GB" dirty="0" smtClean="0"/>
          </a:p>
          <a:p>
            <a:pPr marL="477837" lvl="1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37E4D-B45A-7542-8F00-99D79568E5B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Rectangle à coins arrondis 5"/>
          <p:cNvSpPr>
            <a:spLocks noChangeArrowheads="1"/>
          </p:cNvSpPr>
          <p:nvPr/>
        </p:nvSpPr>
        <p:spPr bwMode="auto">
          <a:xfrm>
            <a:off x="152400" y="5867400"/>
            <a:ext cx="3962400" cy="413596"/>
          </a:xfrm>
          <a:prstGeom prst="roundRect">
            <a:avLst>
              <a:gd name="adj" fmla="val 16667"/>
            </a:avLst>
          </a:prstGeom>
          <a:solidFill>
            <a:srgbClr val="1C3E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891" tIns="47946" rIns="95891" bIns="47946" anchor="ctr">
            <a:spAutoFit/>
          </a:bodyPr>
          <a:lstStyle/>
          <a:p>
            <a:pPr marL="0" lvl="1"/>
            <a:r>
              <a:rPr lang="fr-FR" sz="1800" b="0" dirty="0" smtClean="0">
                <a:sym typeface="Wingdings" pitchFamily="2" charset="2"/>
              </a:rPr>
              <a:t>Talk by </a:t>
            </a:r>
            <a:r>
              <a:rPr lang="fr-FR" sz="1800" b="0" dirty="0" err="1" smtClean="0">
                <a:sym typeface="Wingdings" pitchFamily="2" charset="2"/>
              </a:rPr>
              <a:t>Devetak</a:t>
            </a:r>
            <a:r>
              <a:rPr lang="fr-FR" sz="1800" b="0" dirty="0" smtClean="0">
                <a:sym typeface="Wingdings" pitchFamily="2" charset="2"/>
              </a:rPr>
              <a:t>,</a:t>
            </a:r>
            <a:r>
              <a:rPr lang="fr-FR" sz="1800" b="0" dirty="0">
                <a:sym typeface="Wingdings" pitchFamily="2" charset="2"/>
              </a:rPr>
              <a:t> </a:t>
            </a:r>
            <a:r>
              <a:rPr lang="fr-FR" sz="1800" b="0" dirty="0" smtClean="0">
                <a:sym typeface="Wingdings" pitchFamily="2" charset="2"/>
              </a:rPr>
              <a:t>PAS-HIN-14-012 </a:t>
            </a:r>
            <a:endParaRPr lang="en-US" sz="1800" b="0" dirty="0"/>
          </a:p>
        </p:txBody>
      </p:sp>
      <p:sp>
        <p:nvSpPr>
          <p:cNvPr id="16" name="ZoneTexte 15"/>
          <p:cNvSpPr txBox="1"/>
          <p:nvPr/>
        </p:nvSpPr>
        <p:spPr>
          <a:xfrm>
            <a:off x="66666" y="3124200"/>
            <a:ext cx="352091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dirty="0" smtClean="0">
                <a:solidFill>
                  <a:srgbClr val="000090"/>
                </a:solidFill>
              </a:rPr>
              <a:t>Large breaking in very</a:t>
            </a:r>
          </a:p>
          <a:p>
            <a:r>
              <a:rPr lang="en-GB" sz="2400" b="0" dirty="0" smtClean="0">
                <a:solidFill>
                  <a:srgbClr val="000090"/>
                </a:solidFill>
              </a:rPr>
              <a:t>central </a:t>
            </a:r>
            <a:r>
              <a:rPr lang="en-GB" sz="2400" b="0" dirty="0" err="1" smtClean="0">
                <a:solidFill>
                  <a:srgbClr val="000090"/>
                </a:solidFill>
              </a:rPr>
              <a:t>PbPb</a:t>
            </a:r>
            <a:r>
              <a:rPr lang="en-GB" sz="2400" b="0" dirty="0" smtClean="0">
                <a:solidFill>
                  <a:srgbClr val="000090"/>
                </a:solidFill>
              </a:rPr>
              <a:t> collisions,</a:t>
            </a:r>
          </a:p>
          <a:p>
            <a:r>
              <a:rPr lang="en-GB" sz="2400" b="0" dirty="0" smtClean="0">
                <a:solidFill>
                  <a:srgbClr val="000090"/>
                </a:solidFill>
              </a:rPr>
              <a:t> qualitatively reproduced</a:t>
            </a:r>
          </a:p>
          <a:p>
            <a:endParaRPr lang="en-GB" sz="2400" b="0" dirty="0" smtClean="0">
              <a:solidFill>
                <a:srgbClr val="000000"/>
              </a:solidFill>
            </a:endParaRPr>
          </a:p>
          <a:p>
            <a:r>
              <a:rPr lang="en-GB" sz="2400" b="0" dirty="0" smtClean="0">
                <a:solidFill>
                  <a:srgbClr val="FF0000"/>
                </a:solidFill>
              </a:rPr>
              <a:t>Similar/smaller breaking </a:t>
            </a:r>
          </a:p>
          <a:p>
            <a:r>
              <a:rPr lang="en-GB" sz="2400" b="0" dirty="0" smtClean="0">
                <a:solidFill>
                  <a:srgbClr val="FF0000"/>
                </a:solidFill>
              </a:rPr>
              <a:t>in </a:t>
            </a:r>
            <a:r>
              <a:rPr lang="en-GB" sz="2400" b="0" dirty="0" err="1" smtClean="0">
                <a:solidFill>
                  <a:srgbClr val="FF0000"/>
                </a:solidFill>
              </a:rPr>
              <a:t>pPb</a:t>
            </a:r>
            <a:r>
              <a:rPr lang="en-GB" sz="2400" b="0" dirty="0">
                <a:solidFill>
                  <a:srgbClr val="FF0000"/>
                </a:solidFill>
              </a:rPr>
              <a:t> </a:t>
            </a:r>
            <a:r>
              <a:rPr lang="en-GB" sz="2400" b="0" dirty="0" err="1" smtClean="0">
                <a:solidFill>
                  <a:srgbClr val="FF0000"/>
                </a:solidFill>
              </a:rPr>
              <a:t>vs</a:t>
            </a:r>
            <a:r>
              <a:rPr lang="en-GB" sz="2400" b="0" dirty="0" smtClean="0">
                <a:solidFill>
                  <a:srgbClr val="FF0000"/>
                </a:solidFill>
              </a:rPr>
              <a:t> </a:t>
            </a:r>
            <a:r>
              <a:rPr lang="en-GB" sz="2400" b="0" dirty="0" err="1" smtClean="0">
                <a:solidFill>
                  <a:srgbClr val="FF0000"/>
                </a:solidFill>
              </a:rPr>
              <a:t>PbPb</a:t>
            </a:r>
            <a:r>
              <a:rPr lang="en-GB" sz="2400" b="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990596" y="5867400"/>
            <a:ext cx="2069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 err="1" smtClean="0">
                <a:solidFill>
                  <a:srgbClr val="000000"/>
                </a:solidFill>
              </a:rPr>
              <a:t>event</a:t>
            </a:r>
            <a:r>
              <a:rPr lang="fr-FR" sz="2000" b="0" dirty="0" smtClean="0">
                <a:solidFill>
                  <a:srgbClr val="000000"/>
                </a:solidFill>
              </a:rPr>
              <a:t> </a:t>
            </a:r>
            <a:r>
              <a:rPr lang="fr-FR" sz="2000" b="0" dirty="0" err="1" smtClean="0">
                <a:solidFill>
                  <a:srgbClr val="000000"/>
                </a:solidFill>
              </a:rPr>
              <a:t>multiplicity</a:t>
            </a:r>
            <a:endParaRPr lang="fr-FR" sz="2000" b="0" dirty="0" smtClean="0">
              <a:solidFill>
                <a:srgbClr val="000000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 bwMode="auto">
          <a:xfrm>
            <a:off x="3606060" y="2322987"/>
            <a:ext cx="3733800" cy="0"/>
          </a:xfrm>
          <a:prstGeom prst="line">
            <a:avLst/>
          </a:prstGeom>
          <a:solidFill>
            <a:srgbClr val="1C3E7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ZoneTexte 13"/>
          <p:cNvSpPr txBox="1"/>
          <p:nvPr/>
        </p:nvSpPr>
        <p:spPr>
          <a:xfrm>
            <a:off x="5562600" y="2819400"/>
            <a:ext cx="3596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 smtClean="0">
                <a:solidFill>
                  <a:srgbClr val="000000"/>
                </a:solidFill>
              </a:rPr>
              <a:t>(</a:t>
            </a:r>
            <a:r>
              <a:rPr lang="fr-FR" sz="2000" b="0" dirty="0" err="1" smtClean="0">
                <a:solidFill>
                  <a:srgbClr val="000000"/>
                </a:solidFill>
              </a:rPr>
              <a:t>also</a:t>
            </a:r>
            <a:r>
              <a:rPr lang="fr-FR" sz="2000" b="0" dirty="0" smtClean="0">
                <a:solidFill>
                  <a:srgbClr val="000000"/>
                </a:solidFill>
              </a:rPr>
              <a:t> </a:t>
            </a:r>
            <a:r>
              <a:rPr lang="fr-FR" sz="2000" b="0" dirty="0" err="1" smtClean="0">
                <a:solidFill>
                  <a:srgbClr val="000000"/>
                </a:solidFill>
              </a:rPr>
              <a:t>available</a:t>
            </a:r>
            <a:r>
              <a:rPr lang="fr-FR" sz="2000" b="0" dirty="0" smtClean="0">
                <a:solidFill>
                  <a:srgbClr val="000000"/>
                </a:solidFill>
              </a:rPr>
              <a:t> in p</a:t>
            </a:r>
            <a:r>
              <a:rPr lang="fr-FR" sz="2000" b="0" baseline="-25000" dirty="0" smtClean="0">
                <a:solidFill>
                  <a:srgbClr val="000000"/>
                </a:solidFill>
              </a:rPr>
              <a:t>T1</a:t>
            </a:r>
            <a:r>
              <a:rPr lang="fr-FR" sz="2000" b="0" dirty="0" smtClean="0">
                <a:solidFill>
                  <a:srgbClr val="000000"/>
                </a:solidFill>
              </a:rPr>
              <a:t>, p</a:t>
            </a:r>
            <a:r>
              <a:rPr lang="fr-FR" sz="2000" b="0" baseline="-25000" dirty="0" smtClean="0">
                <a:solidFill>
                  <a:srgbClr val="000000"/>
                </a:solidFill>
              </a:rPr>
              <a:t>T2 </a:t>
            </a:r>
            <a:r>
              <a:rPr lang="fr-FR" sz="2000" b="0" dirty="0" err="1" smtClean="0">
                <a:solidFill>
                  <a:srgbClr val="000000"/>
                </a:solidFill>
              </a:rPr>
              <a:t>bins</a:t>
            </a:r>
            <a:r>
              <a:rPr lang="fr-FR" sz="2000" b="0" dirty="0" smtClean="0">
                <a:solidFill>
                  <a:srgbClr val="000000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256451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qLo_pi_vs_Nre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514601"/>
            <a:ext cx="4205820" cy="378523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Bose-Einstein </a:t>
            </a:r>
            <a:r>
              <a:rPr lang="fr-FR" dirty="0" err="1" smtClean="0"/>
              <a:t>correlations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Similar large radii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en-GB" dirty="0" err="1" smtClean="0"/>
              <a:t>R</a:t>
            </a:r>
            <a:r>
              <a:rPr lang="en-GB" baseline="-25000" dirty="0" err="1" smtClean="0"/>
              <a:t>long</a:t>
            </a:r>
            <a:r>
              <a:rPr lang="en-GB" dirty="0" smtClean="0"/>
              <a:t> up to 5 </a:t>
            </a:r>
            <a:r>
              <a:rPr lang="en-GB" dirty="0" err="1" smtClean="0"/>
              <a:t>fm</a:t>
            </a:r>
            <a:r>
              <a:rPr lang="en-GB" dirty="0" smtClean="0"/>
              <a:t>) in </a:t>
            </a:r>
            <a:r>
              <a:rPr lang="en-GB" dirty="0" err="1" smtClean="0"/>
              <a:t>pPb</a:t>
            </a:r>
            <a:r>
              <a:rPr lang="en-GB" dirty="0"/>
              <a:t> &amp;</a:t>
            </a:r>
            <a:r>
              <a:rPr lang="en-GB" dirty="0" smtClean="0"/>
              <a:t> </a:t>
            </a:r>
            <a:r>
              <a:rPr lang="en-GB" dirty="0" err="1" smtClean="0"/>
              <a:t>PbPb</a:t>
            </a:r>
            <a:endParaRPr lang="en-GB" dirty="0" smtClean="0"/>
          </a:p>
          <a:p>
            <a:pPr lvl="1"/>
            <a:r>
              <a:rPr lang="en-GB" dirty="0"/>
              <a:t>Thanks to </a:t>
            </a:r>
            <a:r>
              <a:rPr lang="en-GB" dirty="0" smtClean="0"/>
              <a:t>π/</a:t>
            </a:r>
            <a:r>
              <a:rPr lang="en-GB" dirty="0"/>
              <a:t>K/p </a:t>
            </a:r>
            <a:r>
              <a:rPr lang="en-GB" dirty="0" smtClean="0"/>
              <a:t>separation</a:t>
            </a:r>
          </a:p>
          <a:p>
            <a:r>
              <a:rPr lang="en-GB" dirty="0" smtClean="0"/>
              <a:t>Scaling with multiplicity and </a:t>
            </a:r>
            <a:r>
              <a:rPr lang="en-GB" dirty="0" err="1" smtClean="0"/>
              <a:t>k</a:t>
            </a:r>
            <a:r>
              <a:rPr lang="en-GB" baseline="-25000" dirty="0" err="1" smtClean="0"/>
              <a:t>T</a:t>
            </a:r>
            <a:endParaRPr lang="en-GB" baseline="-250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37E4D-B45A-7542-8F00-99D79568E5B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Rectangle à coins arrondis 5"/>
          <p:cNvSpPr>
            <a:spLocks noChangeArrowheads="1"/>
          </p:cNvSpPr>
          <p:nvPr/>
        </p:nvSpPr>
        <p:spPr bwMode="auto">
          <a:xfrm>
            <a:off x="6324600" y="1447800"/>
            <a:ext cx="2590800" cy="720063"/>
          </a:xfrm>
          <a:prstGeom prst="roundRect">
            <a:avLst>
              <a:gd name="adj" fmla="val 16667"/>
            </a:avLst>
          </a:prstGeom>
          <a:solidFill>
            <a:srgbClr val="1C3E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891" tIns="47946" rIns="95891" bIns="47946" anchor="ctr">
            <a:spAutoFit/>
          </a:bodyPr>
          <a:lstStyle/>
          <a:p>
            <a:pPr marL="0" lvl="1"/>
            <a:r>
              <a:rPr lang="fr-FR" sz="1800" b="0" dirty="0" smtClean="0">
                <a:sym typeface="Wingdings" pitchFamily="2" charset="2"/>
              </a:rPr>
              <a:t>Talk by </a:t>
            </a:r>
            <a:r>
              <a:rPr lang="fr-FR" sz="1800" b="0" dirty="0" err="1" smtClean="0">
                <a:sym typeface="Wingdings" pitchFamily="2" charset="2"/>
              </a:rPr>
              <a:t>Dogra</a:t>
            </a:r>
            <a:endParaRPr lang="fr-FR" sz="1800" b="0" dirty="0" smtClean="0">
              <a:sym typeface="Wingdings" pitchFamily="2" charset="2"/>
            </a:endParaRPr>
          </a:p>
          <a:p>
            <a:pPr marL="0" lvl="1"/>
            <a:r>
              <a:rPr lang="fr-FR" sz="1800" b="0" dirty="0" smtClean="0">
                <a:sym typeface="Wingdings" pitchFamily="2" charset="2"/>
              </a:rPr>
              <a:t>PAS-HIN-14-013 </a:t>
            </a:r>
            <a:endParaRPr lang="en-US" sz="1800" b="0" dirty="0"/>
          </a:p>
        </p:txBody>
      </p:sp>
      <p:sp>
        <p:nvSpPr>
          <p:cNvPr id="9" name="ZoneTexte 8"/>
          <p:cNvSpPr txBox="1"/>
          <p:nvPr/>
        </p:nvSpPr>
        <p:spPr>
          <a:xfrm>
            <a:off x="152400" y="2819400"/>
            <a:ext cx="693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 err="1" smtClean="0">
                <a:solidFill>
                  <a:srgbClr val="000000"/>
                </a:solidFill>
              </a:rPr>
              <a:t>R</a:t>
            </a:r>
            <a:r>
              <a:rPr lang="fr-FR" sz="2000" b="0" baseline="-25000" dirty="0" err="1" smtClean="0">
                <a:solidFill>
                  <a:srgbClr val="000000"/>
                </a:solidFill>
              </a:rPr>
              <a:t>long</a:t>
            </a:r>
            <a:endParaRPr lang="fr-FR" sz="2000" b="0" dirty="0" smtClean="0">
              <a:solidFill>
                <a:srgbClr val="00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696200" y="5467290"/>
            <a:ext cx="868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 smtClean="0">
                <a:solidFill>
                  <a:srgbClr val="000000"/>
                </a:solidFill>
              </a:rPr>
              <a:t>(</a:t>
            </a:r>
            <a:r>
              <a:rPr lang="fr-FR" sz="2000" b="0" dirty="0" err="1" smtClean="0">
                <a:solidFill>
                  <a:srgbClr val="000000"/>
                </a:solidFill>
              </a:rPr>
              <a:t>GeV</a:t>
            </a:r>
            <a:r>
              <a:rPr lang="fr-FR" sz="2000" b="0" dirty="0" smtClean="0">
                <a:solidFill>
                  <a:srgbClr val="000000"/>
                </a:solidFill>
              </a:rPr>
              <a:t>)</a:t>
            </a:r>
            <a:endParaRPr lang="fr-FR" sz="2000" b="0" baseline="-25000" dirty="0" smtClean="0">
              <a:solidFill>
                <a:srgbClr val="000000"/>
              </a:solidFill>
            </a:endParaRPr>
          </a:p>
        </p:txBody>
      </p:sp>
      <p:pic>
        <p:nvPicPr>
          <p:cNvPr id="5" name="Image 4" descr="qLo_pi_vs_k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980" y="2539363"/>
            <a:ext cx="4205820" cy="378523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5313808" y="5924490"/>
            <a:ext cx="3025821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sz="2000" b="0" dirty="0" smtClean="0">
                <a:solidFill>
                  <a:srgbClr val="000000"/>
                </a:solidFill>
              </a:rPr>
              <a:t>k</a:t>
            </a:r>
            <a:r>
              <a:rPr lang="fr-FR" sz="2000" b="0" baseline="-25000" dirty="0" smtClean="0">
                <a:solidFill>
                  <a:srgbClr val="000000"/>
                </a:solidFill>
              </a:rPr>
              <a:t>T</a:t>
            </a:r>
            <a:r>
              <a:rPr lang="fr-FR" sz="2000" b="0" dirty="0" smtClean="0">
                <a:solidFill>
                  <a:srgbClr val="000000"/>
                </a:solidFill>
              </a:rPr>
              <a:t> = (p</a:t>
            </a:r>
            <a:r>
              <a:rPr lang="fr-FR" sz="2000" b="0" baseline="-25000" dirty="0" smtClean="0">
                <a:solidFill>
                  <a:srgbClr val="000000"/>
                </a:solidFill>
              </a:rPr>
              <a:t>T1</a:t>
            </a:r>
            <a:r>
              <a:rPr lang="fr-FR" sz="2000" b="0" dirty="0" smtClean="0">
                <a:solidFill>
                  <a:srgbClr val="000000"/>
                </a:solidFill>
              </a:rPr>
              <a:t> + p</a:t>
            </a:r>
            <a:r>
              <a:rPr lang="fr-FR" sz="2000" b="0" baseline="-25000" dirty="0" smtClean="0">
                <a:solidFill>
                  <a:srgbClr val="000000"/>
                </a:solidFill>
              </a:rPr>
              <a:t>T2</a:t>
            </a:r>
            <a:r>
              <a:rPr lang="fr-FR" sz="2000" b="0" dirty="0" smtClean="0">
                <a:solidFill>
                  <a:srgbClr val="000000"/>
                </a:solidFill>
              </a:rPr>
              <a:t>)/2 [</a:t>
            </a:r>
            <a:r>
              <a:rPr lang="fr-FR" sz="2000" b="0" dirty="0" err="1" smtClean="0">
                <a:solidFill>
                  <a:srgbClr val="000000"/>
                </a:solidFill>
              </a:rPr>
              <a:t>GeV</a:t>
            </a:r>
            <a:r>
              <a:rPr lang="fr-FR" sz="2000" b="0" dirty="0" smtClean="0">
                <a:solidFill>
                  <a:srgbClr val="000000"/>
                </a:solidFill>
              </a:rPr>
              <a:t>/</a:t>
            </a:r>
            <a:r>
              <a:rPr lang="fr-FR" sz="2000" b="0" i="1" dirty="0" smtClean="0">
                <a:solidFill>
                  <a:srgbClr val="000000"/>
                </a:solidFill>
              </a:rPr>
              <a:t>c</a:t>
            </a:r>
            <a:r>
              <a:rPr lang="fr-FR" sz="2000" b="0" dirty="0">
                <a:solidFill>
                  <a:srgbClr val="000000"/>
                </a:solidFill>
              </a:rPr>
              <a:t>]</a:t>
            </a:r>
            <a:endParaRPr lang="fr-FR" sz="2000" b="0" baseline="-25000" dirty="0" smtClean="0">
              <a:solidFill>
                <a:srgbClr val="0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356893" y="5924490"/>
            <a:ext cx="1367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 err="1" smtClean="0">
                <a:solidFill>
                  <a:srgbClr val="000000"/>
                </a:solidFill>
              </a:rPr>
              <a:t>multiplicity</a:t>
            </a:r>
            <a:endParaRPr lang="fr-FR" sz="2000" b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658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 (1/4) collectivity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300" y="762001"/>
            <a:ext cx="8915400" cy="4191000"/>
          </a:xfrm>
        </p:spPr>
        <p:txBody>
          <a:bodyPr>
            <a:normAutofit lnSpcReduction="10000"/>
          </a:bodyPr>
          <a:lstStyle/>
          <a:p>
            <a:r>
              <a:rPr lang="en-GB" dirty="0" err="1" smtClean="0"/>
              <a:t>pPb</a:t>
            </a:r>
            <a:r>
              <a:rPr lang="en-GB" dirty="0" smtClean="0"/>
              <a:t> looks a lot like </a:t>
            </a:r>
            <a:r>
              <a:rPr lang="en-GB" dirty="0" err="1" smtClean="0"/>
              <a:t>PbPb</a:t>
            </a:r>
            <a:r>
              <a:rPr lang="en-GB" dirty="0" smtClean="0"/>
              <a:t>, and as hydro predicts!</a:t>
            </a:r>
          </a:p>
          <a:p>
            <a:pPr marL="935037" lvl="1" indent="-457200">
              <a:buFont typeface="+mj-lt"/>
              <a:buAutoNum type="arabicPeriod"/>
            </a:pPr>
            <a:r>
              <a:rPr lang="en-GB" dirty="0" smtClean="0"/>
              <a:t>Strong v</a:t>
            </a:r>
            <a:r>
              <a:rPr lang="en-GB" baseline="-25000" dirty="0" smtClean="0"/>
              <a:t>2</a:t>
            </a:r>
            <a:r>
              <a:rPr lang="en-GB" dirty="0" smtClean="0"/>
              <a:t> from </a:t>
            </a:r>
            <a:r>
              <a:rPr lang="en-GB" dirty="0" err="1"/>
              <a:t>m</a:t>
            </a:r>
            <a:r>
              <a:rPr lang="en-GB" dirty="0" err="1" smtClean="0"/>
              <a:t>ultiparticle</a:t>
            </a:r>
            <a:r>
              <a:rPr lang="en-GB" dirty="0" smtClean="0"/>
              <a:t> correlations</a:t>
            </a:r>
            <a:endParaRPr lang="en-GB" baseline="-25000" dirty="0" smtClean="0"/>
          </a:p>
          <a:p>
            <a:pPr marL="935037" lvl="1" indent="-457200">
              <a:buFont typeface="+mj-lt"/>
              <a:buAutoNum type="arabicPeriod"/>
            </a:pPr>
            <a:r>
              <a:rPr lang="en-GB" dirty="0" smtClean="0"/>
              <a:t>Similar mass ordering</a:t>
            </a:r>
          </a:p>
          <a:p>
            <a:pPr marL="935037" lvl="1" indent="-457200">
              <a:buFont typeface="+mj-lt"/>
              <a:buAutoNum type="arabicPeriod"/>
            </a:pPr>
            <a:r>
              <a:rPr lang="en-GB" dirty="0"/>
              <a:t>v</a:t>
            </a:r>
            <a:r>
              <a:rPr lang="en-GB" baseline="-25000" dirty="0" smtClean="0"/>
              <a:t>2</a:t>
            </a:r>
            <a:r>
              <a:rPr lang="en-GB" dirty="0" smtClean="0"/>
              <a:t> depending on </a:t>
            </a:r>
            <a:r>
              <a:rPr lang="en-GB" dirty="0" err="1" smtClean="0"/>
              <a:t>η</a:t>
            </a:r>
            <a:r>
              <a:rPr lang="en-GB" dirty="0" smtClean="0"/>
              <a:t> in </a:t>
            </a:r>
            <a:r>
              <a:rPr lang="en-GB" dirty="0" err="1" smtClean="0"/>
              <a:t>pPb</a:t>
            </a:r>
            <a:endParaRPr lang="en-GB" dirty="0" smtClean="0"/>
          </a:p>
          <a:p>
            <a:pPr marL="935037" lvl="1" indent="-457200">
              <a:buFont typeface="+mj-lt"/>
              <a:buAutoNum type="arabicPeriod"/>
            </a:pPr>
            <a:r>
              <a:rPr lang="en-GB" dirty="0" smtClean="0"/>
              <a:t>Same v</a:t>
            </a:r>
            <a:r>
              <a:rPr lang="en-GB" baseline="-25000" dirty="0" smtClean="0"/>
              <a:t>3</a:t>
            </a:r>
            <a:r>
              <a:rPr lang="en-GB" dirty="0" smtClean="0"/>
              <a:t> versus multiplicities</a:t>
            </a:r>
          </a:p>
          <a:p>
            <a:pPr marL="935037" lvl="1" indent="-457200">
              <a:buFont typeface="+mj-lt"/>
              <a:buAutoNum type="arabicPeriod"/>
            </a:pPr>
            <a:r>
              <a:rPr lang="en-GB" dirty="0" smtClean="0"/>
              <a:t>Same factorization breakdown</a:t>
            </a:r>
          </a:p>
          <a:p>
            <a:pPr marL="935037" lvl="1" indent="-457200">
              <a:buFont typeface="+mj-lt"/>
              <a:buAutoNum type="arabicPeriod"/>
            </a:pPr>
            <a:r>
              <a:rPr lang="en-GB" dirty="0" smtClean="0"/>
              <a:t>Similar HBT radii (5 </a:t>
            </a:r>
            <a:r>
              <a:rPr lang="en-GB" dirty="0" err="1" smtClean="0"/>
              <a:t>fm</a:t>
            </a:r>
            <a:r>
              <a:rPr lang="en-GB" dirty="0" smtClean="0"/>
              <a:t>)</a:t>
            </a:r>
          </a:p>
          <a:p>
            <a:pPr marL="935037" lvl="1" indent="-457200">
              <a:lnSpc>
                <a:spcPct val="80000"/>
              </a:lnSpc>
              <a:buFont typeface="+mj-lt"/>
              <a:buAutoNum type="arabicPeriod"/>
            </a:pPr>
            <a:r>
              <a:rPr lang="en-GB" dirty="0"/>
              <a:t>a</a:t>
            </a:r>
            <a:r>
              <a:rPr lang="en-GB" dirty="0" smtClean="0"/>
              <a:t>nd the spectra are better </a:t>
            </a:r>
          </a:p>
          <a:p>
            <a:pPr marL="477837" lvl="1" indent="0">
              <a:lnSpc>
                <a:spcPct val="80000"/>
              </a:lnSpc>
              <a:buNone/>
            </a:pPr>
            <a:r>
              <a:rPr lang="en-GB" dirty="0"/>
              <a:t>r</a:t>
            </a:r>
            <a:r>
              <a:rPr lang="en-GB" dirty="0" smtClean="0"/>
              <a:t>eproduced by generators incl.</a:t>
            </a:r>
          </a:p>
          <a:p>
            <a:pPr marL="477837" lvl="1" indent="0">
              <a:lnSpc>
                <a:spcPct val="80000"/>
              </a:lnSpc>
              <a:buNone/>
            </a:pPr>
            <a:r>
              <a:rPr lang="en-GB" dirty="0"/>
              <a:t>h</a:t>
            </a:r>
            <a:r>
              <a:rPr lang="en-GB" dirty="0" smtClean="0"/>
              <a:t>ydro (EPOS) </a:t>
            </a:r>
            <a:r>
              <a:rPr lang="en-GB" sz="2000" dirty="0" smtClean="0">
                <a:sym typeface="Wingdings"/>
              </a:rPr>
              <a:t></a:t>
            </a:r>
            <a:endParaRPr lang="en-GB" dirty="0" smtClean="0"/>
          </a:p>
          <a:p>
            <a:pPr marL="477837" lvl="1" indent="0">
              <a:buNone/>
            </a:pP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37E4D-B45A-7542-8F00-99D79568E5B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5400" y="2819400"/>
            <a:ext cx="3505200" cy="3505200"/>
          </a:xfrm>
          <a:prstGeom prst="rect">
            <a:avLst/>
          </a:prstGeom>
        </p:spPr>
      </p:pic>
      <p:sp>
        <p:nvSpPr>
          <p:cNvPr id="7" name="Rectangle à coins arrondis 6"/>
          <p:cNvSpPr>
            <a:spLocks noChangeArrowheads="1"/>
          </p:cNvSpPr>
          <p:nvPr/>
        </p:nvSpPr>
        <p:spPr bwMode="auto">
          <a:xfrm rot="16200000">
            <a:off x="6874298" y="4098502"/>
            <a:ext cx="3886201" cy="413596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>
            <a:noFill/>
          </a:ln>
          <a:effectLst/>
          <a:extLst/>
        </p:spPr>
        <p:txBody>
          <a:bodyPr wrap="square" lIns="95891" tIns="47946" rIns="95891" bIns="47946" anchor="ctr">
            <a:spAutoFit/>
          </a:bodyPr>
          <a:lstStyle/>
          <a:p>
            <a:pPr marL="0" lvl="1"/>
            <a:r>
              <a:rPr lang="fr-FR" sz="1800" b="0" dirty="0" smtClean="0">
                <a:sym typeface="Wingdings" pitchFamily="2" charset="2"/>
              </a:rPr>
              <a:t>arXiv:1307.3442</a:t>
            </a:r>
            <a:r>
              <a:rPr lang="fr-FR" sz="1800" b="0" dirty="0">
                <a:sym typeface="Wingdings" pitchFamily="2" charset="2"/>
              </a:rPr>
              <a:t>, </a:t>
            </a:r>
            <a:r>
              <a:rPr lang="fr-FR" sz="1800" b="0" dirty="0" smtClean="0">
                <a:sym typeface="Wingdings" pitchFamily="2" charset="2"/>
              </a:rPr>
              <a:t>EPJC-</a:t>
            </a:r>
            <a:r>
              <a:rPr lang="fr-FR" sz="1800" b="0" dirty="0" err="1">
                <a:sym typeface="Wingdings" pitchFamily="2" charset="2"/>
              </a:rPr>
              <a:t>accepted</a:t>
            </a:r>
            <a:endParaRPr lang="fr-FR" sz="1800" b="0" dirty="0">
              <a:sym typeface="Wingdings" pitchFamily="2" charset="2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28600" y="5105400"/>
            <a:ext cx="4572000" cy="1143000"/>
          </a:xfrm>
          <a:prstGeom prst="rect">
            <a:avLst/>
          </a:prstGeom>
          <a:solidFill>
            <a:srgbClr val="1C3E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891" tIns="47946" rIns="95891" bIns="47946" numCol="1" rtlCol="0" anchor="ctr" anchorCtr="0" compatLnSpc="1">
            <a:prstTxWarp prst="textNoShape">
              <a:avLst/>
            </a:prstTxWarp>
          </a:bodyPr>
          <a:lstStyle/>
          <a:p>
            <a:pPr defTabSz="957263"/>
            <a:r>
              <a:rPr lang="fr-FR" sz="2800" b="0" dirty="0" smtClean="0">
                <a:solidFill>
                  <a:srgbClr val="FFFFFF"/>
                </a:solidFill>
              </a:rPr>
              <a:t>High-</a:t>
            </a:r>
            <a:r>
              <a:rPr lang="fr-FR" sz="2800" b="0" dirty="0" err="1" smtClean="0">
                <a:solidFill>
                  <a:srgbClr val="FFFFFF"/>
                </a:solidFill>
              </a:rPr>
              <a:t>multiplicity</a:t>
            </a:r>
            <a:r>
              <a:rPr lang="fr-FR" sz="2800" b="0" dirty="0" smtClean="0">
                <a:solidFill>
                  <a:srgbClr val="FFFFFF"/>
                </a:solidFill>
              </a:rPr>
              <a:t> </a:t>
            </a:r>
            <a:r>
              <a:rPr lang="fr-FR" sz="2800" b="0" dirty="0" err="1">
                <a:solidFill>
                  <a:srgbClr val="FFFFFF"/>
                </a:solidFill>
              </a:rPr>
              <a:t>pPb</a:t>
            </a:r>
            <a:r>
              <a:rPr lang="fr-FR" sz="2800" b="0" dirty="0">
                <a:solidFill>
                  <a:srgbClr val="FFFFFF"/>
                </a:solidFill>
              </a:rPr>
              <a:t> collisions </a:t>
            </a:r>
            <a:r>
              <a:rPr lang="fr-FR" sz="2800" b="0" dirty="0" smtClean="0">
                <a:solidFill>
                  <a:srgbClr val="FFFFFF"/>
                </a:solidFill>
              </a:rPr>
              <a:t>show </a:t>
            </a:r>
            <a:r>
              <a:rPr lang="fr-FR" sz="2800" b="0" dirty="0" err="1" smtClean="0">
                <a:solidFill>
                  <a:srgbClr val="FFFFFF"/>
                </a:solidFill>
              </a:rPr>
              <a:t>collectivity</a:t>
            </a:r>
            <a:r>
              <a:rPr lang="fr-FR" sz="2800" b="0" dirty="0" smtClean="0">
                <a:solidFill>
                  <a:srgbClr val="FFFFFF"/>
                </a:solidFill>
              </a:rPr>
              <a:t>! </a:t>
            </a:r>
            <a:endParaRPr lang="fr-FR" sz="28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18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HI-DijetSupp-151076-1328520-Lego-hug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-8119" y="0"/>
            <a:ext cx="9638836" cy="696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772400" cy="1362075"/>
          </a:xfrm>
          <a:noFill/>
        </p:spPr>
        <p:txBody>
          <a:bodyPr/>
          <a:lstStyle/>
          <a:p>
            <a:r>
              <a:rPr lang="fr-FR" dirty="0" err="1" smtClean="0">
                <a:solidFill>
                  <a:srgbClr val="660066"/>
                </a:solidFill>
              </a:rPr>
              <a:t>Energy</a:t>
            </a:r>
            <a:r>
              <a:rPr lang="fr-FR" dirty="0" smtClean="0">
                <a:solidFill>
                  <a:srgbClr val="660066"/>
                </a:solidFill>
              </a:rPr>
              <a:t> </a:t>
            </a:r>
            <a:r>
              <a:rPr lang="fr-FR" dirty="0" err="1" smtClean="0">
                <a:solidFill>
                  <a:srgbClr val="660066"/>
                </a:solidFill>
              </a:rPr>
              <a:t>loss</a:t>
            </a:r>
            <a:endParaRPr lang="fr-FR" dirty="0">
              <a:solidFill>
                <a:srgbClr val="660066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 rot="21062681">
            <a:off x="887319" y="1343732"/>
            <a:ext cx="2644673" cy="838200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 cmpd="sng">
            <a:solidFill>
              <a:srgbClr val="FF0000"/>
            </a:solidFill>
          </a:ln>
          <a:effectLst/>
          <a:extLst/>
        </p:spPr>
        <p:txBody>
          <a:bodyPr vert="horz" wrap="square" lIns="95891" tIns="47946" rIns="95891" bIns="47946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0" dirty="0" err="1" smtClean="0">
                <a:solidFill>
                  <a:srgbClr val="FF0000"/>
                </a:solidFill>
              </a:rPr>
              <a:t>See</a:t>
            </a:r>
            <a:r>
              <a:rPr lang="fr-FR" sz="2000" b="0" dirty="0" smtClean="0">
                <a:solidFill>
                  <a:srgbClr val="FF0000"/>
                </a:solidFill>
              </a:rPr>
              <a:t> </a:t>
            </a:r>
            <a:r>
              <a:rPr lang="fr-FR" sz="2000" b="0" dirty="0" err="1" smtClean="0">
                <a:solidFill>
                  <a:srgbClr val="FF0000"/>
                </a:solidFill>
              </a:rPr>
              <a:t>Matt’s</a:t>
            </a:r>
            <a:r>
              <a:rPr lang="fr-FR" sz="2000" b="0" dirty="0" smtClean="0">
                <a:solidFill>
                  <a:srgbClr val="FF0000"/>
                </a:solidFill>
              </a:rPr>
              <a:t> talk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99268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Tracing back the lost energy…</a:t>
            </a:r>
            <a:endParaRPr lang="en-GB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14300" y="762001"/>
            <a:ext cx="8877300" cy="2057400"/>
          </a:xfrm>
        </p:spPr>
        <p:txBody>
          <a:bodyPr>
            <a:normAutofit/>
          </a:bodyPr>
          <a:lstStyle/>
          <a:p>
            <a:r>
              <a:rPr lang="en-GB" dirty="0" smtClean="0"/>
              <a:t>Since early 2011 we know the (</a:t>
            </a:r>
            <a:r>
              <a:rPr lang="en-GB" dirty="0" err="1" smtClean="0"/>
              <a:t>subleading</a:t>
            </a:r>
            <a:r>
              <a:rPr lang="en-GB" dirty="0" smtClean="0"/>
              <a:t>) jet energy is moved from high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T</a:t>
            </a:r>
            <a:r>
              <a:rPr lang="en-GB" dirty="0" smtClean="0"/>
              <a:t> to lower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T</a:t>
            </a:r>
            <a:r>
              <a:rPr lang="en-GB" baseline="-25000" dirty="0" smtClean="0"/>
              <a:t> </a:t>
            </a:r>
            <a:r>
              <a:rPr lang="en-GB" dirty="0" smtClean="0"/>
              <a:t>and from small to large angles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DBCE07-1F91-ED4F-BB4A-12A0BA141DD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Rectangle à coins arrondis 6"/>
          <p:cNvSpPr>
            <a:spLocks noChangeArrowheads="1"/>
          </p:cNvSpPr>
          <p:nvPr/>
        </p:nvSpPr>
        <p:spPr bwMode="auto">
          <a:xfrm>
            <a:off x="5867400" y="1828800"/>
            <a:ext cx="2819400" cy="413596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>
            <a:noFill/>
          </a:ln>
          <a:effectLst/>
          <a:extLst/>
        </p:spPr>
        <p:txBody>
          <a:bodyPr lIns="95891" tIns="47946" rIns="95891" bIns="47946" anchor="ctr">
            <a:spAutoFit/>
          </a:bodyPr>
          <a:lstStyle/>
          <a:p>
            <a:pPr marL="0" lvl="1"/>
            <a:r>
              <a:rPr lang="en-US" sz="1800" b="0" dirty="0"/>
              <a:t>PRC 84 (2011) 024906 </a:t>
            </a:r>
          </a:p>
        </p:txBody>
      </p:sp>
      <p:grpSp>
        <p:nvGrpSpPr>
          <p:cNvPr id="16" name="Grouper 15"/>
          <p:cNvGrpSpPr/>
          <p:nvPr/>
        </p:nvGrpSpPr>
        <p:grpSpPr>
          <a:xfrm>
            <a:off x="1676400" y="2353944"/>
            <a:ext cx="7030491" cy="3818256"/>
            <a:chOff x="1961109" y="2438400"/>
            <a:chExt cx="7030491" cy="3818256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t="44324"/>
            <a:stretch/>
          </p:blipFill>
          <p:spPr>
            <a:xfrm>
              <a:off x="1961109" y="2438400"/>
              <a:ext cx="7030491" cy="3818256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 rotWithShape="1">
            <a:blip r:embed="rId3"/>
            <a:srcRect l="61980" t="2140" r="19725" b="83540"/>
            <a:stretch/>
          </p:blipFill>
          <p:spPr>
            <a:xfrm>
              <a:off x="7053526" y="4114800"/>
              <a:ext cx="1785674" cy="1363438"/>
            </a:xfrm>
            <a:prstGeom prst="rect">
              <a:avLst/>
            </a:prstGeom>
          </p:spPr>
        </p:pic>
      </p:grpSp>
      <p:sp>
        <p:nvSpPr>
          <p:cNvPr id="21" name="ZoneTexte 20"/>
          <p:cNvSpPr txBox="1"/>
          <p:nvPr/>
        </p:nvSpPr>
        <p:spPr>
          <a:xfrm>
            <a:off x="4592091" y="2582544"/>
            <a:ext cx="104753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0" dirty="0" smtClean="0">
                <a:solidFill>
                  <a:srgbClr val="000090"/>
                </a:solidFill>
              </a:rPr>
              <a:t>ΔR&lt;0.8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7487691" y="2582544"/>
            <a:ext cx="104753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0" dirty="0" smtClean="0">
                <a:solidFill>
                  <a:srgbClr val="000090"/>
                </a:solidFill>
              </a:rPr>
              <a:t>ΔR&gt;0.8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953000" y="5791200"/>
            <a:ext cx="1980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 err="1">
                <a:solidFill>
                  <a:srgbClr val="000000"/>
                </a:solidFill>
              </a:rPr>
              <a:t>d</a:t>
            </a:r>
            <a:r>
              <a:rPr lang="fr-FR" sz="2000" b="0" dirty="0" err="1" smtClean="0">
                <a:solidFill>
                  <a:srgbClr val="000000"/>
                </a:solidFill>
              </a:rPr>
              <a:t>ijet</a:t>
            </a:r>
            <a:r>
              <a:rPr lang="fr-FR" sz="2000" b="0" dirty="0" smtClean="0">
                <a:solidFill>
                  <a:srgbClr val="000000"/>
                </a:solidFill>
              </a:rPr>
              <a:t> </a:t>
            </a:r>
            <a:r>
              <a:rPr lang="fr-FR" sz="2000" b="0" dirty="0" err="1" smtClean="0">
                <a:solidFill>
                  <a:srgbClr val="000000"/>
                </a:solidFill>
              </a:rPr>
              <a:t>asymmetry</a:t>
            </a:r>
            <a:endParaRPr lang="fr-FR" sz="2000" b="0" dirty="0" smtClean="0">
              <a:solidFill>
                <a:srgbClr val="000000"/>
              </a:solidFill>
            </a:endParaRPr>
          </a:p>
        </p:txBody>
      </p:sp>
      <p:sp>
        <p:nvSpPr>
          <p:cNvPr id="25" name="Ellipse 24"/>
          <p:cNvSpPr/>
          <p:nvPr/>
        </p:nvSpPr>
        <p:spPr bwMode="auto">
          <a:xfrm>
            <a:off x="533400" y="3769330"/>
            <a:ext cx="990600" cy="228600"/>
          </a:xfrm>
          <a:prstGeom prst="ellipse">
            <a:avLst/>
          </a:prstGeom>
          <a:solidFill>
            <a:srgbClr val="1C3E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891" tIns="47946" rIns="95891" bIns="47946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7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28" name="Connecteur droit 27"/>
          <p:cNvCxnSpPr>
            <a:stCxn id="25" idx="2"/>
          </p:cNvCxnSpPr>
          <p:nvPr/>
        </p:nvCxnSpPr>
        <p:spPr bwMode="auto">
          <a:xfrm>
            <a:off x="533400" y="3883630"/>
            <a:ext cx="457200" cy="952500"/>
          </a:xfrm>
          <a:prstGeom prst="line">
            <a:avLst/>
          </a:prstGeom>
          <a:solidFill>
            <a:srgbClr val="1C3E7C"/>
          </a:solidFill>
          <a:ln w="28575" cap="flat" cmpd="sng" algn="ctr">
            <a:solidFill>
              <a:srgbClr val="1C3E7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Connecteur droit 28"/>
          <p:cNvCxnSpPr>
            <a:stCxn id="25" idx="6"/>
          </p:cNvCxnSpPr>
          <p:nvPr/>
        </p:nvCxnSpPr>
        <p:spPr bwMode="auto">
          <a:xfrm flipH="1">
            <a:off x="990600" y="3883630"/>
            <a:ext cx="533400" cy="952500"/>
          </a:xfrm>
          <a:prstGeom prst="line">
            <a:avLst/>
          </a:prstGeom>
          <a:solidFill>
            <a:srgbClr val="1C3E7C"/>
          </a:solidFill>
          <a:ln w="28575" cap="flat" cmpd="sng" algn="ctr">
            <a:solidFill>
              <a:srgbClr val="1C3E7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Connecteur droit 29"/>
          <p:cNvCxnSpPr/>
          <p:nvPr/>
        </p:nvCxnSpPr>
        <p:spPr bwMode="auto">
          <a:xfrm flipV="1">
            <a:off x="990600" y="3083530"/>
            <a:ext cx="0" cy="3200400"/>
          </a:xfrm>
          <a:prstGeom prst="line">
            <a:avLst/>
          </a:prstGeom>
          <a:solidFill>
            <a:srgbClr val="1C3E7C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33400" y="3007330"/>
            <a:ext cx="914400" cy="346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2" name="ZoneTexte 31"/>
          <p:cNvSpPr txBox="1"/>
          <p:nvPr/>
        </p:nvSpPr>
        <p:spPr>
          <a:xfrm>
            <a:off x="1339229" y="3312130"/>
            <a:ext cx="54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 smtClean="0">
                <a:solidFill>
                  <a:srgbClr val="000090"/>
                </a:solidFill>
              </a:rPr>
              <a:t>ΔR</a:t>
            </a:r>
          </a:p>
        </p:txBody>
      </p:sp>
    </p:spTree>
    <p:extLst>
      <p:ext uri="{BB962C8B-B14F-4D97-AF65-F5344CB8AC3E}">
        <p14:creationId xmlns:p14="http://schemas.microsoft.com/office/powerpoint/2010/main" val="981767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Tracing back the lost energy…</a:t>
            </a:r>
            <a:endParaRPr lang="en-GB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14300" y="762000"/>
            <a:ext cx="5524500" cy="5402263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Detailed (</a:t>
            </a:r>
            <a:r>
              <a:rPr lang="en-GB" dirty="0" err="1">
                <a:solidFill>
                  <a:srgbClr val="000000"/>
                </a:solidFill>
              </a:rPr>
              <a:t>ΔR,p</a:t>
            </a:r>
            <a:r>
              <a:rPr lang="en-GB" baseline="-25000" dirty="0" err="1">
                <a:solidFill>
                  <a:srgbClr val="000000"/>
                </a:solidFill>
              </a:rPr>
              <a:t>T</a:t>
            </a:r>
            <a:r>
              <a:rPr lang="en-GB" dirty="0">
                <a:solidFill>
                  <a:srgbClr val="000000"/>
                </a:solidFill>
              </a:rPr>
              <a:t>) distributions</a:t>
            </a:r>
          </a:p>
          <a:p>
            <a:pPr lvl="1"/>
            <a:r>
              <a:rPr lang="en-GB" dirty="0"/>
              <a:t>Summing charged particles for unbalanced (A</a:t>
            </a:r>
            <a:r>
              <a:rPr lang="en-GB" baseline="-25000" dirty="0"/>
              <a:t>J</a:t>
            </a:r>
            <a:r>
              <a:rPr lang="en-GB" dirty="0"/>
              <a:t>&gt;0.22) </a:t>
            </a:r>
            <a:r>
              <a:rPr lang="en-GB" dirty="0" err="1"/>
              <a:t>dijets</a:t>
            </a:r>
            <a:r>
              <a:rPr lang="en-GB" dirty="0"/>
              <a:t> in central (0–30%) collisions…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35 </a:t>
            </a:r>
            <a:r>
              <a:rPr lang="en-GB" dirty="0" err="1">
                <a:solidFill>
                  <a:srgbClr val="FF0000"/>
                </a:solidFill>
              </a:rPr>
              <a:t>GeV</a:t>
            </a:r>
            <a:r>
              <a:rPr lang="en-GB" dirty="0">
                <a:solidFill>
                  <a:srgbClr val="FF0000"/>
                </a:solidFill>
              </a:rPr>
              <a:t> missing at ΔR&lt;0.2, </a:t>
            </a:r>
            <a:r>
              <a:rPr lang="en-GB" dirty="0" smtClean="0">
                <a:solidFill>
                  <a:srgbClr val="FF0000"/>
                </a:solidFill>
              </a:rPr>
              <a:t>                             </a:t>
            </a:r>
            <a:r>
              <a:rPr lang="en-GB" dirty="0" err="1" smtClean="0">
                <a:solidFill>
                  <a:schemeClr val="bg1"/>
                </a:solidFill>
              </a:rPr>
              <a:t>mm</a:t>
            </a:r>
            <a:r>
              <a:rPr lang="en-GB" dirty="0" err="1" smtClean="0">
                <a:solidFill>
                  <a:srgbClr val="FF0000"/>
                </a:solidFill>
              </a:rPr>
              <a:t>large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p</a:t>
            </a:r>
            <a:r>
              <a:rPr lang="en-GB" baseline="-25000" dirty="0" err="1">
                <a:solidFill>
                  <a:srgbClr val="FF0000"/>
                </a:solidFill>
              </a:rPr>
              <a:t>T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particles (&gt;8GeV)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D15-469E-9E45-B544-04E9DA41D94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0" name="Rectangle à coins arrondis 9"/>
          <p:cNvSpPr>
            <a:spLocks noChangeArrowheads="1"/>
          </p:cNvSpPr>
          <p:nvPr/>
        </p:nvSpPr>
        <p:spPr bwMode="auto">
          <a:xfrm>
            <a:off x="5410200" y="838200"/>
            <a:ext cx="3657600" cy="381000"/>
          </a:xfrm>
          <a:prstGeom prst="roundRect">
            <a:avLst>
              <a:gd name="adj" fmla="val 16667"/>
            </a:avLst>
          </a:prstGeom>
          <a:solidFill>
            <a:srgbClr val="1C3E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891" tIns="47946" rIns="95891" bIns="47946" anchor="ctr"/>
          <a:lstStyle/>
          <a:p>
            <a:pPr marL="0" lvl="1"/>
            <a:r>
              <a:rPr lang="fr-FR" sz="1800" b="0" dirty="0" smtClean="0">
                <a:sym typeface="Wingdings" pitchFamily="2" charset="2"/>
              </a:rPr>
              <a:t>Talk by </a:t>
            </a:r>
            <a:r>
              <a:rPr lang="fr-FR" sz="1800" b="0" dirty="0" err="1" smtClean="0">
                <a:sym typeface="Wingdings" pitchFamily="2" charset="2"/>
              </a:rPr>
              <a:t>Gulhan</a:t>
            </a:r>
            <a:r>
              <a:rPr lang="fr-FR" sz="1800" b="0" dirty="0" smtClean="0">
                <a:sym typeface="Wingdings" pitchFamily="2" charset="2"/>
              </a:rPr>
              <a:t>,</a:t>
            </a:r>
            <a:r>
              <a:rPr lang="fr-FR" sz="1800" b="0" dirty="0">
                <a:sym typeface="Wingdings" pitchFamily="2" charset="2"/>
              </a:rPr>
              <a:t> </a:t>
            </a:r>
            <a:r>
              <a:rPr lang="fr-FR" sz="1800" b="0" dirty="0" smtClean="0">
                <a:sym typeface="Wingdings" pitchFamily="2" charset="2"/>
              </a:rPr>
              <a:t>PAS-HIN-14-010 </a:t>
            </a:r>
            <a:endParaRPr lang="en-US" sz="1800" b="0" dirty="0"/>
          </a:p>
        </p:txBody>
      </p:sp>
      <p:cxnSp>
        <p:nvCxnSpPr>
          <p:cNvPr id="14" name="Connecteur droit 13"/>
          <p:cNvCxnSpPr/>
          <p:nvPr/>
        </p:nvCxnSpPr>
        <p:spPr bwMode="auto">
          <a:xfrm flipV="1">
            <a:off x="990600" y="3083530"/>
            <a:ext cx="0" cy="3200400"/>
          </a:xfrm>
          <a:prstGeom prst="line">
            <a:avLst/>
          </a:prstGeom>
          <a:solidFill>
            <a:srgbClr val="1C3E7C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33400" y="3007330"/>
            <a:ext cx="914400" cy="346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" name="Ellipse 15"/>
          <p:cNvSpPr/>
          <p:nvPr/>
        </p:nvSpPr>
        <p:spPr bwMode="auto">
          <a:xfrm>
            <a:off x="533400" y="3769330"/>
            <a:ext cx="990600" cy="228600"/>
          </a:xfrm>
          <a:prstGeom prst="ellipse">
            <a:avLst/>
          </a:prstGeom>
          <a:noFill/>
          <a:ln w="19050" cmpd="sng">
            <a:solidFill>
              <a:srgbClr val="1C3E7C"/>
            </a:solidFill>
          </a:ln>
          <a:effectLst/>
          <a:extLst/>
        </p:spPr>
        <p:txBody>
          <a:bodyPr vert="horz" wrap="square" lIns="95891" tIns="47946" rIns="95891" bIns="47946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7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7" name="Connecteur droit 16"/>
          <p:cNvCxnSpPr>
            <a:stCxn id="16" idx="2"/>
          </p:cNvCxnSpPr>
          <p:nvPr/>
        </p:nvCxnSpPr>
        <p:spPr bwMode="auto">
          <a:xfrm>
            <a:off x="533400" y="3883630"/>
            <a:ext cx="457200" cy="952500"/>
          </a:xfrm>
          <a:prstGeom prst="line">
            <a:avLst/>
          </a:prstGeom>
          <a:solidFill>
            <a:srgbClr val="1C3E7C"/>
          </a:solidFill>
          <a:ln w="28575" cap="flat" cmpd="sng" algn="ctr">
            <a:solidFill>
              <a:srgbClr val="1C3E7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Connecteur droit 17"/>
          <p:cNvCxnSpPr>
            <a:stCxn id="16" idx="6"/>
          </p:cNvCxnSpPr>
          <p:nvPr/>
        </p:nvCxnSpPr>
        <p:spPr bwMode="auto">
          <a:xfrm flipH="1">
            <a:off x="990600" y="3883630"/>
            <a:ext cx="533400" cy="952500"/>
          </a:xfrm>
          <a:prstGeom prst="line">
            <a:avLst/>
          </a:prstGeom>
          <a:solidFill>
            <a:srgbClr val="1C3E7C"/>
          </a:solidFill>
          <a:ln w="28575" cap="flat" cmpd="sng" algn="ctr">
            <a:solidFill>
              <a:srgbClr val="1C3E7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Connecteur droit 18"/>
          <p:cNvCxnSpPr/>
          <p:nvPr/>
        </p:nvCxnSpPr>
        <p:spPr bwMode="auto">
          <a:xfrm flipV="1">
            <a:off x="990600" y="3083530"/>
            <a:ext cx="0" cy="3200400"/>
          </a:xfrm>
          <a:prstGeom prst="line">
            <a:avLst/>
          </a:prstGeom>
          <a:solidFill>
            <a:srgbClr val="1C3E7C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33400" y="3007330"/>
            <a:ext cx="914400" cy="346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" name="Ellipse 21"/>
          <p:cNvSpPr/>
          <p:nvPr/>
        </p:nvSpPr>
        <p:spPr bwMode="auto">
          <a:xfrm>
            <a:off x="184808" y="4226530"/>
            <a:ext cx="1600200" cy="228600"/>
          </a:xfrm>
          <a:prstGeom prst="ellipse">
            <a:avLst/>
          </a:prstGeom>
          <a:noFill/>
          <a:ln w="19050" cmpd="sng">
            <a:solidFill>
              <a:srgbClr val="1C3E7C"/>
            </a:solidFill>
          </a:ln>
          <a:effectLst/>
          <a:extLst/>
        </p:spPr>
        <p:txBody>
          <a:bodyPr vert="horz" wrap="square" lIns="95891" tIns="47946" rIns="95891" bIns="47946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700" b="1" i="0" u="none" strike="noStrike" cap="none" normalizeH="0" baseline="0">
              <a:ln>
                <a:noFill/>
              </a:ln>
              <a:solidFill>
                <a:srgbClr val="00009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23" name="Connecteur droit 22"/>
          <p:cNvCxnSpPr>
            <a:stCxn id="22" idx="2"/>
          </p:cNvCxnSpPr>
          <p:nvPr/>
        </p:nvCxnSpPr>
        <p:spPr bwMode="auto">
          <a:xfrm>
            <a:off x="184808" y="4340830"/>
            <a:ext cx="805792" cy="495300"/>
          </a:xfrm>
          <a:prstGeom prst="line">
            <a:avLst/>
          </a:prstGeom>
          <a:solidFill>
            <a:srgbClr val="1C3E7C"/>
          </a:solidFill>
          <a:ln w="28575" cap="flat" cmpd="sng" algn="ctr">
            <a:solidFill>
              <a:srgbClr val="1C3E7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Connecteur droit 24"/>
          <p:cNvCxnSpPr>
            <a:stCxn id="22" idx="6"/>
          </p:cNvCxnSpPr>
          <p:nvPr/>
        </p:nvCxnSpPr>
        <p:spPr bwMode="auto">
          <a:xfrm flipH="1">
            <a:off x="990600" y="4340830"/>
            <a:ext cx="794408" cy="495300"/>
          </a:xfrm>
          <a:prstGeom prst="line">
            <a:avLst/>
          </a:prstGeom>
          <a:solidFill>
            <a:srgbClr val="1C3E7C"/>
          </a:solidFill>
          <a:ln w="28575" cap="flat" cmpd="sng" algn="ctr">
            <a:solidFill>
              <a:srgbClr val="1C3E7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ZoneTexte 20"/>
          <p:cNvSpPr txBox="1"/>
          <p:nvPr/>
        </p:nvSpPr>
        <p:spPr>
          <a:xfrm>
            <a:off x="1676400" y="3810000"/>
            <a:ext cx="54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 smtClean="0">
                <a:solidFill>
                  <a:srgbClr val="000090"/>
                </a:solidFill>
              </a:rPr>
              <a:t>ΔR</a:t>
            </a:r>
          </a:p>
        </p:txBody>
      </p:sp>
      <p:pic>
        <p:nvPicPr>
          <p:cNvPr id="26" name="Image 25" descr="cumulative_eta5_doMC0_dR_doIntegrate0_doGenJet1_kind3_Aj2_10_ncent17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46"/>
          <a:stretch/>
        </p:blipFill>
        <p:spPr>
          <a:xfrm>
            <a:off x="5943600" y="3657600"/>
            <a:ext cx="3017520" cy="438043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8458200" y="3810000"/>
            <a:ext cx="54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 smtClean="0">
                <a:solidFill>
                  <a:srgbClr val="000090"/>
                </a:solidFill>
              </a:rPr>
              <a:t>ΔR</a:t>
            </a:r>
          </a:p>
        </p:txBody>
      </p:sp>
      <p:pic>
        <p:nvPicPr>
          <p:cNvPr id="2" name="Image 1" descr="cumulative_eta5_doMC0_dR_doIntegrate0_doGenJet1_kind3_Aj2_10_ncent10.g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52"/>
          <a:stretch/>
        </p:blipFill>
        <p:spPr>
          <a:xfrm>
            <a:off x="5943600" y="1295400"/>
            <a:ext cx="3017520" cy="2373317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7924800" y="2514600"/>
            <a:ext cx="81209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0" dirty="0" err="1" smtClean="0">
                <a:solidFill>
                  <a:srgbClr val="000090"/>
                </a:solidFill>
              </a:rPr>
              <a:t>PbPb</a:t>
            </a:r>
            <a:endParaRPr lang="fr-FR" sz="2000" b="0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09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Tracing back the lost energy…</a:t>
            </a:r>
            <a:endParaRPr lang="en-GB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14300" y="762000"/>
            <a:ext cx="5524500" cy="5402263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Detailed (</a:t>
            </a:r>
            <a:r>
              <a:rPr lang="en-GB" dirty="0" err="1">
                <a:solidFill>
                  <a:srgbClr val="000000"/>
                </a:solidFill>
              </a:rPr>
              <a:t>ΔR,p</a:t>
            </a:r>
            <a:r>
              <a:rPr lang="en-GB" baseline="-25000" dirty="0" err="1">
                <a:solidFill>
                  <a:srgbClr val="000000"/>
                </a:solidFill>
              </a:rPr>
              <a:t>T</a:t>
            </a:r>
            <a:r>
              <a:rPr lang="en-GB" dirty="0">
                <a:solidFill>
                  <a:srgbClr val="000000"/>
                </a:solidFill>
              </a:rPr>
              <a:t>) distributions</a:t>
            </a:r>
          </a:p>
          <a:p>
            <a:pPr lvl="1"/>
            <a:r>
              <a:rPr lang="en-GB" dirty="0"/>
              <a:t>Summing charged particles for unbalanced (A</a:t>
            </a:r>
            <a:r>
              <a:rPr lang="en-GB" baseline="-25000" dirty="0"/>
              <a:t>J</a:t>
            </a:r>
            <a:r>
              <a:rPr lang="en-GB" dirty="0"/>
              <a:t>&gt;0.22) </a:t>
            </a:r>
            <a:r>
              <a:rPr lang="en-GB" dirty="0" err="1"/>
              <a:t>dijets</a:t>
            </a:r>
            <a:r>
              <a:rPr lang="en-GB" dirty="0"/>
              <a:t> in central (0–30%) collisions…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35 </a:t>
            </a:r>
            <a:r>
              <a:rPr lang="en-GB" dirty="0" err="1">
                <a:solidFill>
                  <a:srgbClr val="FF0000"/>
                </a:solidFill>
              </a:rPr>
              <a:t>GeV</a:t>
            </a:r>
            <a:r>
              <a:rPr lang="en-GB" dirty="0">
                <a:solidFill>
                  <a:srgbClr val="FF0000"/>
                </a:solidFill>
              </a:rPr>
              <a:t> missing at ΔR&lt;0.2, large </a:t>
            </a:r>
            <a:r>
              <a:rPr lang="en-GB" dirty="0" err="1">
                <a:solidFill>
                  <a:srgbClr val="FF0000"/>
                </a:solidFill>
              </a:rPr>
              <a:t>p</a:t>
            </a:r>
            <a:r>
              <a:rPr lang="en-GB" baseline="-25000" dirty="0" err="1">
                <a:solidFill>
                  <a:srgbClr val="FF0000"/>
                </a:solidFill>
              </a:rPr>
              <a:t>T</a:t>
            </a:r>
            <a:r>
              <a:rPr lang="en-GB" dirty="0">
                <a:solidFill>
                  <a:srgbClr val="FF0000"/>
                </a:solidFill>
              </a:rPr>
              <a:t> particles</a:t>
            </a:r>
          </a:p>
          <a:p>
            <a:pPr lvl="1"/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Balanced by low </a:t>
            </a:r>
            <a:r>
              <a:rPr lang="en-GB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</a:t>
            </a:r>
            <a:r>
              <a:rPr lang="en-GB" baseline="-25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particle up to very large </a:t>
            </a: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ΔR</a:t>
            </a:r>
            <a:endParaRPr lang="en-GB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D15-469E-9E45-B544-04E9DA41D94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10" name="Rectangle à coins arrondis 9"/>
          <p:cNvSpPr>
            <a:spLocks noChangeArrowheads="1"/>
          </p:cNvSpPr>
          <p:nvPr/>
        </p:nvSpPr>
        <p:spPr bwMode="auto">
          <a:xfrm>
            <a:off x="5410200" y="838200"/>
            <a:ext cx="3657600" cy="381000"/>
          </a:xfrm>
          <a:prstGeom prst="roundRect">
            <a:avLst>
              <a:gd name="adj" fmla="val 16667"/>
            </a:avLst>
          </a:prstGeom>
          <a:solidFill>
            <a:srgbClr val="1C3E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891" tIns="47946" rIns="95891" bIns="47946" anchor="ctr"/>
          <a:lstStyle/>
          <a:p>
            <a:pPr marL="0" lvl="1"/>
            <a:r>
              <a:rPr lang="fr-FR" sz="1800" b="0" dirty="0" smtClean="0">
                <a:sym typeface="Wingdings" pitchFamily="2" charset="2"/>
              </a:rPr>
              <a:t>Talk by </a:t>
            </a:r>
            <a:r>
              <a:rPr lang="fr-FR" sz="1800" b="0" dirty="0" err="1" smtClean="0">
                <a:sym typeface="Wingdings" pitchFamily="2" charset="2"/>
              </a:rPr>
              <a:t>Gulhan</a:t>
            </a:r>
            <a:r>
              <a:rPr lang="fr-FR" sz="1800" b="0" dirty="0" smtClean="0">
                <a:sym typeface="Wingdings" pitchFamily="2" charset="2"/>
              </a:rPr>
              <a:t>,</a:t>
            </a:r>
            <a:r>
              <a:rPr lang="fr-FR" sz="1800" b="0" dirty="0">
                <a:sym typeface="Wingdings" pitchFamily="2" charset="2"/>
              </a:rPr>
              <a:t> </a:t>
            </a:r>
            <a:r>
              <a:rPr lang="fr-FR" sz="1800" b="0" dirty="0" smtClean="0">
                <a:sym typeface="Wingdings" pitchFamily="2" charset="2"/>
              </a:rPr>
              <a:t>PAS-HIN-14-010 </a:t>
            </a:r>
            <a:endParaRPr lang="en-US" sz="1800" b="0" dirty="0"/>
          </a:p>
        </p:txBody>
      </p:sp>
      <p:pic>
        <p:nvPicPr>
          <p:cNvPr id="3" name="Image 2" descr="cumulative_eta5_doMC0_dR_doIntegrate0_doGenJet1_kind3_Aj2_10_ncent14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04"/>
          <a:stretch/>
        </p:blipFill>
        <p:spPr>
          <a:xfrm>
            <a:off x="5943600" y="1295400"/>
            <a:ext cx="3017520" cy="2503803"/>
          </a:xfrm>
          <a:prstGeom prst="rect">
            <a:avLst/>
          </a:prstGeom>
        </p:spPr>
      </p:pic>
      <p:pic>
        <p:nvPicPr>
          <p:cNvPr id="9" name="Image 8" descr="cumulative_eta5_doMC0_dR_doIntegrate0_doGenJet1_kind3_Aj2_10_ncent17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46"/>
          <a:stretch/>
        </p:blipFill>
        <p:spPr>
          <a:xfrm>
            <a:off x="5943600" y="3657600"/>
            <a:ext cx="3017520" cy="438043"/>
          </a:xfrm>
          <a:prstGeom prst="rect">
            <a:avLst/>
          </a:prstGeom>
        </p:spPr>
      </p:pic>
      <p:pic>
        <p:nvPicPr>
          <p:cNvPr id="11" name="Image 10" descr="cumulative_eta5_doMC0_dR_doIntegrate0_doGenJet1_kind3_Aj2_10_ncent16.g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4" t="73640" r="9090" b="9739"/>
          <a:stretch/>
        </p:blipFill>
        <p:spPr>
          <a:xfrm>
            <a:off x="6350475" y="4114800"/>
            <a:ext cx="2641125" cy="14478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924800" y="2514600"/>
            <a:ext cx="81209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0" dirty="0" err="1" smtClean="0">
                <a:solidFill>
                  <a:srgbClr val="000090"/>
                </a:solidFill>
              </a:rPr>
              <a:t>PbPb</a:t>
            </a:r>
            <a:endParaRPr lang="fr-FR" sz="2000" b="0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006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Tracing back the lost energy…</a:t>
            </a:r>
            <a:endParaRPr lang="en-GB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14300" y="762000"/>
            <a:ext cx="5524500" cy="5402263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Detailed (</a:t>
            </a:r>
            <a:r>
              <a:rPr lang="en-GB" dirty="0" err="1">
                <a:solidFill>
                  <a:srgbClr val="000000"/>
                </a:solidFill>
              </a:rPr>
              <a:t>ΔR,p</a:t>
            </a:r>
            <a:r>
              <a:rPr lang="en-GB" baseline="-25000" dirty="0" err="1">
                <a:solidFill>
                  <a:srgbClr val="000000"/>
                </a:solidFill>
              </a:rPr>
              <a:t>T</a:t>
            </a:r>
            <a:r>
              <a:rPr lang="en-GB" dirty="0">
                <a:solidFill>
                  <a:srgbClr val="000000"/>
                </a:solidFill>
              </a:rPr>
              <a:t>) distributions</a:t>
            </a:r>
          </a:p>
          <a:p>
            <a:pPr lvl="1"/>
            <a:r>
              <a:rPr lang="en-GB" dirty="0"/>
              <a:t>Summing charged particles for unbalanced (A</a:t>
            </a:r>
            <a:r>
              <a:rPr lang="en-GB" baseline="-25000" dirty="0"/>
              <a:t>J</a:t>
            </a:r>
            <a:r>
              <a:rPr lang="en-GB" dirty="0"/>
              <a:t>&gt;0.22) </a:t>
            </a:r>
            <a:r>
              <a:rPr lang="en-GB" dirty="0" err="1"/>
              <a:t>dijets</a:t>
            </a:r>
            <a:r>
              <a:rPr lang="en-GB" dirty="0"/>
              <a:t> in central (0–30%) collisions…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35 </a:t>
            </a:r>
            <a:r>
              <a:rPr lang="en-GB" dirty="0" err="1">
                <a:solidFill>
                  <a:srgbClr val="FF0000"/>
                </a:solidFill>
              </a:rPr>
              <a:t>GeV</a:t>
            </a:r>
            <a:r>
              <a:rPr lang="en-GB" dirty="0">
                <a:solidFill>
                  <a:srgbClr val="FF0000"/>
                </a:solidFill>
              </a:rPr>
              <a:t> missing at ΔR&lt;0.2, large </a:t>
            </a:r>
            <a:r>
              <a:rPr lang="en-GB" dirty="0" err="1">
                <a:solidFill>
                  <a:srgbClr val="FF0000"/>
                </a:solidFill>
              </a:rPr>
              <a:t>p</a:t>
            </a:r>
            <a:r>
              <a:rPr lang="en-GB" baseline="-25000" dirty="0" err="1">
                <a:solidFill>
                  <a:srgbClr val="FF0000"/>
                </a:solidFill>
              </a:rPr>
              <a:t>T</a:t>
            </a:r>
            <a:r>
              <a:rPr lang="en-GB" dirty="0">
                <a:solidFill>
                  <a:srgbClr val="FF0000"/>
                </a:solidFill>
              </a:rPr>
              <a:t> particles</a:t>
            </a:r>
          </a:p>
          <a:p>
            <a:pPr lvl="1"/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Balanced by low </a:t>
            </a:r>
            <a:r>
              <a:rPr lang="en-GB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</a:t>
            </a:r>
            <a:r>
              <a:rPr lang="en-GB" baseline="-25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particle up to very large ΔR</a:t>
            </a:r>
          </a:p>
          <a:p>
            <a:pPr lvl="1"/>
            <a:r>
              <a:rPr lang="en-GB" dirty="0">
                <a:solidFill>
                  <a:srgbClr val="008000"/>
                </a:solidFill>
              </a:rPr>
              <a:t>Subtracting the same from </a:t>
            </a:r>
            <a:r>
              <a:rPr lang="en-GB" dirty="0" err="1">
                <a:solidFill>
                  <a:srgbClr val="008000"/>
                </a:solidFill>
              </a:rPr>
              <a:t>pp</a:t>
            </a:r>
            <a:r>
              <a:rPr lang="en-GB" dirty="0">
                <a:solidFill>
                  <a:srgbClr val="008000"/>
                </a:solidFill>
              </a:rPr>
              <a:t> </a:t>
            </a:r>
            <a:r>
              <a:rPr lang="en-GB" dirty="0" smtClean="0">
                <a:solidFill>
                  <a:srgbClr val="008000"/>
                </a:solidFill>
              </a:rPr>
              <a:t>shows </a:t>
            </a:r>
            <a:r>
              <a:rPr lang="en-GB" dirty="0">
                <a:solidFill>
                  <a:srgbClr val="008000"/>
                </a:solidFill>
              </a:rPr>
              <a:t>a different </a:t>
            </a:r>
            <a:r>
              <a:rPr lang="en-GB" dirty="0" err="1">
                <a:solidFill>
                  <a:srgbClr val="008000"/>
                </a:solidFill>
              </a:rPr>
              <a:t>p</a:t>
            </a:r>
            <a:r>
              <a:rPr lang="en-GB" baseline="-25000" dirty="0" err="1">
                <a:solidFill>
                  <a:srgbClr val="008000"/>
                </a:solidFill>
              </a:rPr>
              <a:t>T</a:t>
            </a:r>
            <a:r>
              <a:rPr lang="en-GB" dirty="0">
                <a:solidFill>
                  <a:srgbClr val="008000"/>
                </a:solidFill>
              </a:rPr>
              <a:t> mix</a:t>
            </a:r>
          </a:p>
          <a:p>
            <a:pPr marL="477837" lvl="1" indent="0">
              <a:buNone/>
            </a:pP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D15-469E-9E45-B544-04E9DA41D94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10" name="Rectangle à coins arrondis 9"/>
          <p:cNvSpPr>
            <a:spLocks noChangeArrowheads="1"/>
          </p:cNvSpPr>
          <p:nvPr/>
        </p:nvSpPr>
        <p:spPr bwMode="auto">
          <a:xfrm>
            <a:off x="5410200" y="838200"/>
            <a:ext cx="3657600" cy="381000"/>
          </a:xfrm>
          <a:prstGeom prst="roundRect">
            <a:avLst>
              <a:gd name="adj" fmla="val 16667"/>
            </a:avLst>
          </a:prstGeom>
          <a:solidFill>
            <a:srgbClr val="1C3E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891" tIns="47946" rIns="95891" bIns="47946" anchor="ctr"/>
          <a:lstStyle/>
          <a:p>
            <a:pPr marL="0" lvl="1"/>
            <a:r>
              <a:rPr lang="fr-FR" sz="1800" b="0" dirty="0" smtClean="0">
                <a:sym typeface="Wingdings" pitchFamily="2" charset="2"/>
              </a:rPr>
              <a:t>Talk by </a:t>
            </a:r>
            <a:r>
              <a:rPr lang="fr-FR" sz="1800" b="0" dirty="0" err="1" smtClean="0">
                <a:sym typeface="Wingdings" pitchFamily="2" charset="2"/>
              </a:rPr>
              <a:t>Gulhan</a:t>
            </a:r>
            <a:r>
              <a:rPr lang="fr-FR" sz="1800" b="0" dirty="0" smtClean="0">
                <a:sym typeface="Wingdings" pitchFamily="2" charset="2"/>
              </a:rPr>
              <a:t>,</a:t>
            </a:r>
            <a:r>
              <a:rPr lang="fr-FR" sz="1800" b="0" dirty="0">
                <a:sym typeface="Wingdings" pitchFamily="2" charset="2"/>
              </a:rPr>
              <a:t> </a:t>
            </a:r>
            <a:r>
              <a:rPr lang="fr-FR" sz="1800" b="0" dirty="0" smtClean="0">
                <a:sym typeface="Wingdings" pitchFamily="2" charset="2"/>
              </a:rPr>
              <a:t>PAS-HIN-14-010 </a:t>
            </a:r>
            <a:endParaRPr lang="en-US" sz="1800" b="0" dirty="0"/>
          </a:p>
        </p:txBody>
      </p:sp>
      <p:pic>
        <p:nvPicPr>
          <p:cNvPr id="3" name="Image 2" descr="cumulative_eta5_doMC0_dR_doIntegrate0_doGenJet1_kind3_Aj2_10_ncent1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0" y="1295400"/>
            <a:ext cx="3017520" cy="5120640"/>
          </a:xfrm>
          <a:prstGeom prst="rect">
            <a:avLst/>
          </a:prstGeom>
        </p:spPr>
      </p:pic>
      <p:pic>
        <p:nvPicPr>
          <p:cNvPr id="2" name="Image 1" descr="cumulative_eta5_doMC0_dR_doIntegrate0_doGenJet1_kind3_Aj2_10_ncent17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295400"/>
            <a:ext cx="3017520" cy="5120640"/>
          </a:xfrm>
          <a:prstGeom prst="rect">
            <a:avLst/>
          </a:prstGeom>
        </p:spPr>
      </p:pic>
      <p:pic>
        <p:nvPicPr>
          <p:cNvPr id="4" name="Image 3" descr="cumulative_eta5_doMC0_dR_doIntegrate0_doGenJet1_kind3_Aj2_10_ncent16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295400"/>
            <a:ext cx="3017520" cy="512064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924800" y="2514600"/>
            <a:ext cx="812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 err="1" smtClean="0">
                <a:solidFill>
                  <a:srgbClr val="000090"/>
                </a:solidFill>
              </a:rPr>
              <a:t>PbPb</a:t>
            </a:r>
            <a:endParaRPr lang="fr-FR" sz="2000" b="0" dirty="0" smtClean="0">
              <a:solidFill>
                <a:srgbClr val="00009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20000" y="3733800"/>
            <a:ext cx="1240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 err="1" smtClean="0">
                <a:solidFill>
                  <a:srgbClr val="000090"/>
                </a:solidFill>
              </a:rPr>
              <a:t>PbPb</a:t>
            </a:r>
            <a:r>
              <a:rPr lang="fr-FR" sz="2000" b="0" dirty="0" smtClean="0">
                <a:solidFill>
                  <a:srgbClr val="000090"/>
                </a:solidFill>
              </a:rPr>
              <a:t>–pp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629400" y="3829110"/>
            <a:ext cx="6096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5891" tIns="47946" rIns="95891" bIns="47946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7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167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422" y="1295400"/>
            <a:ext cx="3017520" cy="512064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Tracing back the lost energy…</a:t>
            </a:r>
            <a:endParaRPr lang="en-GB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14300" y="762000"/>
            <a:ext cx="5524500" cy="5402263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Detailed (</a:t>
            </a:r>
            <a:r>
              <a:rPr lang="en-GB" dirty="0" err="1" smtClean="0">
                <a:solidFill>
                  <a:srgbClr val="000000"/>
                </a:solidFill>
              </a:rPr>
              <a:t>ΔR,p</a:t>
            </a:r>
            <a:r>
              <a:rPr lang="en-GB" baseline="-25000" dirty="0" err="1" smtClean="0">
                <a:solidFill>
                  <a:srgbClr val="000000"/>
                </a:solidFill>
              </a:rPr>
              <a:t>T</a:t>
            </a:r>
            <a:r>
              <a:rPr lang="en-GB" dirty="0" smtClean="0">
                <a:solidFill>
                  <a:srgbClr val="000000"/>
                </a:solidFill>
              </a:rPr>
              <a:t>) distributions</a:t>
            </a:r>
          </a:p>
          <a:p>
            <a:pPr lvl="1"/>
            <a:r>
              <a:rPr lang="en-GB" dirty="0" smtClean="0"/>
              <a:t>Summing </a:t>
            </a:r>
            <a:r>
              <a:rPr lang="en-GB" dirty="0"/>
              <a:t>charged particles for unbalanced (A</a:t>
            </a:r>
            <a:r>
              <a:rPr lang="en-GB" baseline="-25000" dirty="0"/>
              <a:t>J</a:t>
            </a:r>
            <a:r>
              <a:rPr lang="en-GB" dirty="0"/>
              <a:t>&gt;0.22) </a:t>
            </a:r>
            <a:r>
              <a:rPr lang="en-GB" dirty="0" err="1"/>
              <a:t>dijets</a:t>
            </a:r>
            <a:r>
              <a:rPr lang="en-GB" dirty="0"/>
              <a:t> in central (0–30%) collisions…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35 </a:t>
            </a:r>
            <a:r>
              <a:rPr lang="en-GB" dirty="0" err="1">
                <a:solidFill>
                  <a:srgbClr val="FF0000"/>
                </a:solidFill>
              </a:rPr>
              <a:t>GeV</a:t>
            </a:r>
            <a:r>
              <a:rPr lang="en-GB" dirty="0">
                <a:solidFill>
                  <a:srgbClr val="FF0000"/>
                </a:solidFill>
              </a:rPr>
              <a:t> missing at ΔR&lt;0.2, large </a:t>
            </a:r>
            <a:r>
              <a:rPr lang="en-GB" dirty="0" err="1">
                <a:solidFill>
                  <a:srgbClr val="FF0000"/>
                </a:solidFill>
              </a:rPr>
              <a:t>p</a:t>
            </a:r>
            <a:r>
              <a:rPr lang="en-GB" baseline="-25000" dirty="0" err="1">
                <a:solidFill>
                  <a:srgbClr val="FF0000"/>
                </a:solidFill>
              </a:rPr>
              <a:t>T</a:t>
            </a:r>
            <a:r>
              <a:rPr lang="en-GB" dirty="0">
                <a:solidFill>
                  <a:srgbClr val="FF0000"/>
                </a:solidFill>
              </a:rPr>
              <a:t> particles</a:t>
            </a:r>
          </a:p>
          <a:p>
            <a:pPr lvl="1"/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Balanced by low </a:t>
            </a:r>
            <a:r>
              <a:rPr lang="en-GB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</a:t>
            </a:r>
            <a:r>
              <a:rPr lang="en-GB" baseline="-25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particle up to very large ΔR</a:t>
            </a:r>
          </a:p>
          <a:p>
            <a:pPr lvl="1"/>
            <a:r>
              <a:rPr lang="en-GB" dirty="0">
                <a:solidFill>
                  <a:srgbClr val="008000"/>
                </a:solidFill>
              </a:rPr>
              <a:t>Subtracting the same from </a:t>
            </a:r>
            <a:r>
              <a:rPr lang="en-GB" dirty="0" err="1">
                <a:solidFill>
                  <a:srgbClr val="008000"/>
                </a:solidFill>
              </a:rPr>
              <a:t>pp</a:t>
            </a:r>
            <a:r>
              <a:rPr lang="en-GB" dirty="0">
                <a:solidFill>
                  <a:srgbClr val="008000"/>
                </a:solidFill>
              </a:rPr>
              <a:t> </a:t>
            </a:r>
            <a:r>
              <a:rPr lang="en-GB" dirty="0" smtClean="0">
                <a:solidFill>
                  <a:srgbClr val="008000"/>
                </a:solidFill>
              </a:rPr>
              <a:t>shows </a:t>
            </a:r>
            <a:r>
              <a:rPr lang="en-GB" dirty="0">
                <a:solidFill>
                  <a:srgbClr val="008000"/>
                </a:solidFill>
              </a:rPr>
              <a:t>a different </a:t>
            </a:r>
            <a:r>
              <a:rPr lang="en-GB" dirty="0" err="1">
                <a:solidFill>
                  <a:srgbClr val="008000"/>
                </a:solidFill>
              </a:rPr>
              <a:t>p</a:t>
            </a:r>
            <a:r>
              <a:rPr lang="en-GB" baseline="-25000" dirty="0" err="1">
                <a:solidFill>
                  <a:srgbClr val="008000"/>
                </a:solidFill>
              </a:rPr>
              <a:t>T</a:t>
            </a:r>
            <a:r>
              <a:rPr lang="en-GB" dirty="0">
                <a:solidFill>
                  <a:srgbClr val="008000"/>
                </a:solidFill>
              </a:rPr>
              <a:t> </a:t>
            </a:r>
            <a:r>
              <a:rPr lang="en-GB" dirty="0" smtClean="0">
                <a:solidFill>
                  <a:srgbClr val="008000"/>
                </a:solidFill>
              </a:rPr>
              <a:t>mix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But a similar </a:t>
            </a:r>
            <a:r>
              <a:rPr lang="en-GB" dirty="0" err="1" smtClean="0">
                <a:solidFill>
                  <a:srgbClr val="000000"/>
                </a:solidFill>
              </a:rPr>
              <a:t>p</a:t>
            </a:r>
            <a:r>
              <a:rPr lang="en-GB" baseline="-25000" dirty="0" err="1" smtClean="0">
                <a:solidFill>
                  <a:srgbClr val="000000"/>
                </a:solidFill>
              </a:rPr>
              <a:t>T</a:t>
            </a:r>
            <a:r>
              <a:rPr lang="en-GB" dirty="0" smtClean="0">
                <a:solidFill>
                  <a:srgbClr val="000000"/>
                </a:solidFill>
              </a:rPr>
              <a:t>-integrated ΔR distribution</a:t>
            </a:r>
            <a:endParaRPr lang="en-GB" dirty="0">
              <a:solidFill>
                <a:srgbClr val="000000"/>
              </a:solidFill>
            </a:endParaRPr>
          </a:p>
          <a:p>
            <a:pPr lvl="1"/>
            <a:endParaRPr lang="en-GB" dirty="0" smtClean="0"/>
          </a:p>
          <a:p>
            <a:pPr marL="477837" lvl="1" indent="0">
              <a:buNone/>
            </a:pP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D15-469E-9E45-B544-04E9DA41D94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10" name="Rectangle à coins arrondis 9"/>
          <p:cNvSpPr>
            <a:spLocks noChangeArrowheads="1"/>
          </p:cNvSpPr>
          <p:nvPr/>
        </p:nvSpPr>
        <p:spPr bwMode="auto">
          <a:xfrm>
            <a:off x="5410200" y="838200"/>
            <a:ext cx="3657600" cy="381000"/>
          </a:xfrm>
          <a:prstGeom prst="roundRect">
            <a:avLst>
              <a:gd name="adj" fmla="val 16667"/>
            </a:avLst>
          </a:prstGeom>
          <a:solidFill>
            <a:srgbClr val="1C3E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891" tIns="47946" rIns="95891" bIns="47946" anchor="ctr"/>
          <a:lstStyle/>
          <a:p>
            <a:pPr marL="0" lvl="1"/>
            <a:r>
              <a:rPr lang="fr-FR" sz="1800" b="0" dirty="0" smtClean="0">
                <a:sym typeface="Wingdings" pitchFamily="2" charset="2"/>
              </a:rPr>
              <a:t>Talk by </a:t>
            </a:r>
            <a:r>
              <a:rPr lang="fr-FR" sz="1800" b="0" dirty="0" err="1" smtClean="0">
                <a:sym typeface="Wingdings" pitchFamily="2" charset="2"/>
              </a:rPr>
              <a:t>Gulhan</a:t>
            </a:r>
            <a:r>
              <a:rPr lang="fr-FR" sz="1800" b="0" dirty="0" smtClean="0">
                <a:sym typeface="Wingdings" pitchFamily="2" charset="2"/>
              </a:rPr>
              <a:t>,</a:t>
            </a:r>
            <a:r>
              <a:rPr lang="fr-FR" sz="1800" b="0" dirty="0">
                <a:sym typeface="Wingdings" pitchFamily="2" charset="2"/>
              </a:rPr>
              <a:t> </a:t>
            </a:r>
            <a:r>
              <a:rPr lang="fr-FR" sz="1800" b="0" dirty="0" smtClean="0">
                <a:sym typeface="Wingdings" pitchFamily="2" charset="2"/>
              </a:rPr>
              <a:t>PAS-HIN-14-010 </a:t>
            </a:r>
            <a:endParaRPr lang="en-US" sz="1800" b="0" dirty="0"/>
          </a:p>
        </p:txBody>
      </p:sp>
      <p:cxnSp>
        <p:nvCxnSpPr>
          <p:cNvPr id="6" name="Connecteur droit 5"/>
          <p:cNvCxnSpPr/>
          <p:nvPr/>
        </p:nvCxnSpPr>
        <p:spPr bwMode="auto">
          <a:xfrm>
            <a:off x="6400800" y="4278149"/>
            <a:ext cx="2514600" cy="0"/>
          </a:xfrm>
          <a:prstGeom prst="line">
            <a:avLst/>
          </a:prstGeom>
          <a:solidFill>
            <a:srgbClr val="1C3E7C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Connecteur droit 10"/>
          <p:cNvCxnSpPr/>
          <p:nvPr/>
        </p:nvCxnSpPr>
        <p:spPr bwMode="auto">
          <a:xfrm>
            <a:off x="6400800" y="4615796"/>
            <a:ext cx="2514600" cy="0"/>
          </a:xfrm>
          <a:prstGeom prst="line">
            <a:avLst/>
          </a:prstGeom>
          <a:solidFill>
            <a:srgbClr val="1C3E7C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ZoneTexte 8"/>
          <p:cNvSpPr txBox="1"/>
          <p:nvPr/>
        </p:nvSpPr>
        <p:spPr>
          <a:xfrm>
            <a:off x="7696200" y="4629090"/>
            <a:ext cx="1133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 smtClean="0">
                <a:solidFill>
                  <a:srgbClr val="000000"/>
                </a:solidFill>
              </a:rPr>
              <a:t>± 1 </a:t>
            </a:r>
            <a:r>
              <a:rPr lang="fr-FR" sz="2000" b="0" dirty="0" err="1" smtClean="0">
                <a:solidFill>
                  <a:srgbClr val="000000"/>
                </a:solidFill>
              </a:rPr>
              <a:t>GeV</a:t>
            </a:r>
            <a:endParaRPr lang="fr-FR" sz="2000" b="0" dirty="0" smtClean="0">
              <a:solidFill>
                <a:srgbClr val="00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20000" y="3714690"/>
            <a:ext cx="1240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 err="1" smtClean="0">
                <a:solidFill>
                  <a:srgbClr val="000090"/>
                </a:solidFill>
              </a:rPr>
              <a:t>PbPb</a:t>
            </a:r>
            <a:r>
              <a:rPr lang="fr-FR" sz="2000" b="0" dirty="0" smtClean="0">
                <a:solidFill>
                  <a:srgbClr val="000090"/>
                </a:solidFill>
              </a:rPr>
              <a:t>–pp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629400" y="3810000"/>
            <a:ext cx="6096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5891" tIns="47946" rIns="95891" bIns="47946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7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924800" y="2514600"/>
            <a:ext cx="812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 err="1" smtClean="0">
                <a:solidFill>
                  <a:srgbClr val="000090"/>
                </a:solidFill>
              </a:rPr>
              <a:t>PbPb</a:t>
            </a:r>
            <a:endParaRPr lang="fr-FR" sz="2000" b="0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88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7385"/>
            <a:ext cx="9144000" cy="863997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En France, on </a:t>
            </a:r>
            <a:r>
              <a:rPr lang="en-GB" dirty="0" err="1" smtClean="0"/>
              <a:t>tient</a:t>
            </a:r>
            <a:r>
              <a:rPr lang="en-GB" dirty="0" smtClean="0"/>
              <a:t> encore </a:t>
            </a:r>
            <a:r>
              <a:rPr lang="en-GB" dirty="0" err="1" smtClean="0"/>
              <a:t>sur</a:t>
            </a:r>
            <a:r>
              <a:rPr lang="en-GB" dirty="0" smtClean="0"/>
              <a:t> </a:t>
            </a:r>
            <a:r>
              <a:rPr lang="en-GB" dirty="0" err="1" smtClean="0"/>
              <a:t>une</a:t>
            </a:r>
            <a:r>
              <a:rPr lang="en-GB" dirty="0" smtClean="0"/>
              <a:t> page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80728"/>
            <a:ext cx="8678198" cy="5472608"/>
          </a:xfrm>
        </p:spPr>
        <p:txBody>
          <a:bodyPr>
            <a:normAutofit fontScale="77500" lnSpcReduction="20000"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Early</a:t>
            </a:r>
            <a:r>
              <a:rPr lang="fr-FR" dirty="0" smtClean="0">
                <a:solidFill>
                  <a:srgbClr val="FF0000"/>
                </a:solidFill>
              </a:rPr>
              <a:t> contributions </a:t>
            </a:r>
            <a:r>
              <a:rPr lang="fr-FR" dirty="0" err="1" smtClean="0">
                <a:solidFill>
                  <a:srgbClr val="FF0000"/>
                </a:solidFill>
              </a:rPr>
              <a:t>from</a:t>
            </a:r>
            <a:r>
              <a:rPr lang="fr-FR" dirty="0" smtClean="0">
                <a:solidFill>
                  <a:srgbClr val="FF0000"/>
                </a:solidFill>
              </a:rPr>
              <a:t> Marc </a:t>
            </a:r>
            <a:r>
              <a:rPr lang="fr-FR" dirty="0" err="1" smtClean="0">
                <a:solidFill>
                  <a:srgbClr val="FF0000"/>
                </a:solidFill>
              </a:rPr>
              <a:t>Bedjidian</a:t>
            </a:r>
            <a:r>
              <a:rPr lang="fr-FR" dirty="0" smtClean="0">
                <a:solidFill>
                  <a:srgbClr val="FF0000"/>
                </a:solidFill>
              </a:rPr>
              <a:t> (IPNL) ;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LLR group (2 staff + </a:t>
            </a:r>
            <a:r>
              <a:rPr lang="fr-FR" dirty="0" smtClean="0">
                <a:solidFill>
                  <a:srgbClr val="FF0000"/>
                </a:solidFill>
              </a:rPr>
              <a:t>2 </a:t>
            </a:r>
            <a:r>
              <a:rPr lang="fr-FR" dirty="0" err="1" smtClean="0">
                <a:solidFill>
                  <a:srgbClr val="FF0000"/>
                </a:solidFill>
              </a:rPr>
              <a:t>postdocs</a:t>
            </a:r>
            <a:r>
              <a:rPr lang="fr-FR" dirty="0" smtClean="0">
                <a:solidFill>
                  <a:srgbClr val="FF0000"/>
                </a:solidFill>
              </a:rPr>
              <a:t> + </a:t>
            </a:r>
            <a:r>
              <a:rPr lang="fr-FR" dirty="0">
                <a:solidFill>
                  <a:srgbClr val="FF0000"/>
                </a:solidFill>
              </a:rPr>
              <a:t>3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PhD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students</a:t>
            </a:r>
            <a:r>
              <a:rPr lang="fr-FR" dirty="0" smtClean="0">
                <a:solidFill>
                  <a:srgbClr val="FF0000"/>
                </a:solidFill>
              </a:rPr>
              <a:t> as of </a:t>
            </a:r>
            <a:r>
              <a:rPr lang="fr-FR" dirty="0" err="1" smtClean="0">
                <a:solidFill>
                  <a:srgbClr val="FF0000"/>
                </a:solidFill>
              </a:rPr>
              <a:t>today</a:t>
            </a:r>
            <a:r>
              <a:rPr lang="fr-FR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Raphaël </a:t>
            </a:r>
            <a:r>
              <a:rPr lang="fr-FR" dirty="0" err="1" smtClean="0">
                <a:solidFill>
                  <a:srgbClr val="FF0000"/>
                </a:solidFill>
              </a:rPr>
              <a:t>GdC</a:t>
            </a:r>
            <a:r>
              <a:rPr lang="fr-FR" dirty="0" smtClean="0">
                <a:solidFill>
                  <a:srgbClr val="FF0000"/>
                </a:solidFill>
              </a:rPr>
              <a:t> (</a:t>
            </a:r>
            <a:r>
              <a:rPr lang="fr-FR" dirty="0" err="1" smtClean="0">
                <a:solidFill>
                  <a:srgbClr val="FF0000"/>
                </a:solidFill>
              </a:rPr>
              <a:t>since</a:t>
            </a:r>
            <a:r>
              <a:rPr lang="fr-FR" dirty="0" smtClean="0">
                <a:solidFill>
                  <a:srgbClr val="FF0000"/>
                </a:solidFill>
              </a:rPr>
              <a:t> March 2009, </a:t>
            </a:r>
            <a:r>
              <a:rPr lang="fr-FR" dirty="0" err="1" smtClean="0">
                <a:solidFill>
                  <a:srgbClr val="FF0000"/>
                </a:solidFill>
              </a:rPr>
              <a:t>approximately</a:t>
            </a:r>
            <a:r>
              <a:rPr lang="fr-FR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fr-FR" strike="sngStrike" dirty="0" smtClean="0">
                <a:solidFill>
                  <a:srgbClr val="FF6600"/>
                </a:solidFill>
              </a:rPr>
              <a:t>Lamia </a:t>
            </a:r>
            <a:r>
              <a:rPr lang="fr-FR" strike="sngStrike" dirty="0" err="1" smtClean="0">
                <a:solidFill>
                  <a:srgbClr val="FF6600"/>
                </a:solidFill>
              </a:rPr>
              <a:t>Benhabib</a:t>
            </a:r>
            <a:r>
              <a:rPr lang="fr-FR" strike="sngStrike" dirty="0" smtClean="0">
                <a:solidFill>
                  <a:srgbClr val="FF6600"/>
                </a:solidFill>
              </a:rPr>
              <a:t> (</a:t>
            </a:r>
            <a:r>
              <a:rPr lang="fr-FR" strike="sngStrike" dirty="0" err="1" smtClean="0">
                <a:solidFill>
                  <a:srgbClr val="FF6600"/>
                </a:solidFill>
              </a:rPr>
              <a:t>postdoc</a:t>
            </a:r>
            <a:r>
              <a:rPr lang="fr-FR" strike="sngStrike" dirty="0" smtClean="0">
                <a:solidFill>
                  <a:srgbClr val="FF6600"/>
                </a:solidFill>
              </a:rPr>
              <a:t> CNRS, 3+0.5 </a:t>
            </a:r>
            <a:r>
              <a:rPr lang="fr-FR" strike="sngStrike" dirty="0" err="1" smtClean="0">
                <a:solidFill>
                  <a:srgbClr val="FF6600"/>
                </a:solidFill>
              </a:rPr>
              <a:t>years</a:t>
            </a:r>
            <a:r>
              <a:rPr lang="fr-FR" strike="sngStrike" dirty="0" smtClean="0">
                <a:solidFill>
                  <a:srgbClr val="FF6600"/>
                </a:solidFill>
              </a:rPr>
              <a:t>, </a:t>
            </a:r>
            <a:r>
              <a:rPr lang="fr-FR" strike="sngStrike" dirty="0" err="1" smtClean="0">
                <a:solidFill>
                  <a:srgbClr val="FF6600"/>
                </a:solidFill>
              </a:rPr>
              <a:t>since</a:t>
            </a:r>
            <a:r>
              <a:rPr lang="fr-FR" strike="sngStrike" dirty="0" smtClean="0">
                <a:solidFill>
                  <a:srgbClr val="FF6600"/>
                </a:solidFill>
              </a:rPr>
              <a:t> </a:t>
            </a:r>
            <a:r>
              <a:rPr lang="fr-FR" strike="sngStrike" dirty="0" err="1" smtClean="0">
                <a:solidFill>
                  <a:srgbClr val="FF6600"/>
                </a:solidFill>
              </a:rPr>
              <a:t>Dec</a:t>
            </a:r>
            <a:r>
              <a:rPr lang="fr-FR" strike="sngStrike" dirty="0" smtClean="0">
                <a:solidFill>
                  <a:srgbClr val="FF6600"/>
                </a:solidFill>
              </a:rPr>
              <a:t>. 2009)</a:t>
            </a:r>
          </a:p>
          <a:p>
            <a:pPr lvl="1"/>
            <a:r>
              <a:rPr lang="fr-FR" strike="sngStrike" dirty="0" smtClean="0">
                <a:solidFill>
                  <a:srgbClr val="FF6600"/>
                </a:solidFill>
              </a:rPr>
              <a:t>Sarah </a:t>
            </a:r>
            <a:r>
              <a:rPr lang="fr-FR" strike="sngStrike" dirty="0" err="1" smtClean="0">
                <a:solidFill>
                  <a:srgbClr val="FF6600"/>
                </a:solidFill>
              </a:rPr>
              <a:t>Porteboeuf</a:t>
            </a:r>
            <a:r>
              <a:rPr lang="fr-FR" strike="sngStrike" dirty="0" smtClean="0">
                <a:solidFill>
                  <a:srgbClr val="FF6600"/>
                </a:solidFill>
              </a:rPr>
              <a:t> (</a:t>
            </a:r>
            <a:r>
              <a:rPr lang="fr-FR" strike="sngStrike" dirty="0" err="1" smtClean="0">
                <a:solidFill>
                  <a:srgbClr val="FF6600"/>
                </a:solidFill>
              </a:rPr>
              <a:t>postdoc</a:t>
            </a:r>
            <a:r>
              <a:rPr lang="fr-FR" strike="sngStrike" dirty="0" smtClean="0">
                <a:solidFill>
                  <a:srgbClr val="FF6600"/>
                </a:solidFill>
              </a:rPr>
              <a:t> </a:t>
            </a:r>
            <a:r>
              <a:rPr lang="fr-FR" strike="sngStrike" dirty="0" err="1" smtClean="0">
                <a:solidFill>
                  <a:srgbClr val="FF6600"/>
                </a:solidFill>
              </a:rPr>
              <a:t>ReteQuarkonii</a:t>
            </a:r>
            <a:r>
              <a:rPr lang="fr-FR" strike="sngStrike" dirty="0" smtClean="0">
                <a:solidFill>
                  <a:srgbClr val="FF6600"/>
                </a:solidFill>
              </a:rPr>
              <a:t>, one </a:t>
            </a:r>
            <a:r>
              <a:rPr lang="fr-FR" strike="sngStrike" dirty="0" err="1" smtClean="0">
                <a:solidFill>
                  <a:srgbClr val="FF6600"/>
                </a:solidFill>
              </a:rPr>
              <a:t>year</a:t>
            </a:r>
            <a:r>
              <a:rPr lang="fr-FR" strike="sngStrike" dirty="0" smtClean="0">
                <a:solidFill>
                  <a:srgbClr val="FF6600"/>
                </a:solidFill>
              </a:rPr>
              <a:t>)</a:t>
            </a:r>
          </a:p>
          <a:p>
            <a:pPr lvl="1"/>
            <a:r>
              <a:rPr lang="fr-FR" strike="sngStrike" dirty="0" err="1" smtClean="0">
                <a:solidFill>
                  <a:srgbClr val="FF6600"/>
                </a:solidFill>
              </a:rPr>
              <a:t>Camelia</a:t>
            </a:r>
            <a:r>
              <a:rPr lang="fr-FR" strike="sngStrike" dirty="0" smtClean="0">
                <a:solidFill>
                  <a:srgbClr val="FF6600"/>
                </a:solidFill>
              </a:rPr>
              <a:t> </a:t>
            </a:r>
            <a:r>
              <a:rPr lang="fr-FR" strike="sngStrike" dirty="0" err="1" smtClean="0">
                <a:solidFill>
                  <a:srgbClr val="FF6600"/>
                </a:solidFill>
              </a:rPr>
              <a:t>Mironov</a:t>
            </a:r>
            <a:r>
              <a:rPr lang="fr-FR" strike="sngStrike" dirty="0" smtClean="0">
                <a:solidFill>
                  <a:srgbClr val="FF6600"/>
                </a:solidFill>
              </a:rPr>
              <a:t> (</a:t>
            </a:r>
            <a:r>
              <a:rPr lang="fr-FR" strike="sngStrike" dirty="0" err="1" smtClean="0">
                <a:solidFill>
                  <a:srgbClr val="FF6600"/>
                </a:solidFill>
              </a:rPr>
              <a:t>postdoc</a:t>
            </a:r>
            <a:r>
              <a:rPr lang="fr-FR" strike="sngStrike" dirty="0" smtClean="0">
                <a:solidFill>
                  <a:srgbClr val="FF6600"/>
                </a:solidFill>
              </a:rPr>
              <a:t> Marie Curie, 2</a:t>
            </a:r>
            <a:r>
              <a:rPr lang="fr-FR" strike="sngStrike" dirty="0" smtClean="0">
                <a:solidFill>
                  <a:srgbClr val="FF6600"/>
                </a:solidFill>
              </a:rPr>
              <a:t>+</a:t>
            </a:r>
            <a:r>
              <a:rPr lang="fr-FR" strike="sngStrike" dirty="0">
                <a:solidFill>
                  <a:srgbClr val="FF6600"/>
                </a:solidFill>
              </a:rPr>
              <a:t>2</a:t>
            </a:r>
            <a:r>
              <a:rPr lang="fr-FR" strike="sngStrike" dirty="0" smtClean="0">
                <a:solidFill>
                  <a:srgbClr val="FF6600"/>
                </a:solidFill>
              </a:rPr>
              <a:t> </a:t>
            </a:r>
            <a:r>
              <a:rPr lang="fr-FR" strike="sngStrike" dirty="0" err="1" smtClean="0">
                <a:solidFill>
                  <a:srgbClr val="FF6600"/>
                </a:solidFill>
              </a:rPr>
              <a:t>years</a:t>
            </a:r>
            <a:r>
              <a:rPr lang="fr-FR" strike="sngStrike" dirty="0">
                <a:solidFill>
                  <a:srgbClr val="FF6600"/>
                </a:solidFill>
              </a:rPr>
              <a:t>, </a:t>
            </a:r>
            <a:r>
              <a:rPr lang="fr-FR" strike="sngStrike" dirty="0" err="1">
                <a:solidFill>
                  <a:srgbClr val="FF6600"/>
                </a:solidFill>
              </a:rPr>
              <a:t>since</a:t>
            </a:r>
            <a:r>
              <a:rPr lang="fr-FR" strike="sngStrike" dirty="0">
                <a:solidFill>
                  <a:srgbClr val="FF6600"/>
                </a:solidFill>
              </a:rPr>
              <a:t> </a:t>
            </a:r>
            <a:r>
              <a:rPr lang="fr-FR" strike="sngStrike" dirty="0" err="1">
                <a:solidFill>
                  <a:srgbClr val="FF6600"/>
                </a:solidFill>
              </a:rPr>
              <a:t>June</a:t>
            </a:r>
            <a:r>
              <a:rPr lang="fr-FR" strike="sngStrike" dirty="0">
                <a:solidFill>
                  <a:srgbClr val="FF6600"/>
                </a:solidFill>
              </a:rPr>
              <a:t> 2010</a:t>
            </a:r>
            <a:r>
              <a:rPr lang="fr-FR" strike="sngStrike" dirty="0" smtClean="0">
                <a:solidFill>
                  <a:srgbClr val="FF6600"/>
                </a:solidFill>
              </a:rPr>
              <a:t>)</a:t>
            </a:r>
            <a:endParaRPr lang="fr-FR" strike="sngStrike" dirty="0">
              <a:solidFill>
                <a:srgbClr val="FF6600"/>
              </a:solidFill>
            </a:endParaRPr>
          </a:p>
          <a:p>
            <a:pPr lvl="1"/>
            <a:r>
              <a:rPr lang="fr-FR" strike="sngStrike" dirty="0" err="1" smtClean="0">
                <a:solidFill>
                  <a:srgbClr val="FF6600"/>
                </a:solidFill>
              </a:rPr>
              <a:t>Bolek</a:t>
            </a:r>
            <a:r>
              <a:rPr lang="fr-FR" strike="sngStrike" dirty="0" smtClean="0">
                <a:solidFill>
                  <a:srgbClr val="FF6600"/>
                </a:solidFill>
              </a:rPr>
              <a:t> </a:t>
            </a:r>
            <a:r>
              <a:rPr lang="fr-FR" strike="sngStrike" dirty="0" err="1" smtClean="0">
                <a:solidFill>
                  <a:srgbClr val="FF6600"/>
                </a:solidFill>
              </a:rPr>
              <a:t>Wyslouch</a:t>
            </a:r>
            <a:r>
              <a:rPr lang="fr-FR" strike="sngStrike" dirty="0" smtClean="0">
                <a:solidFill>
                  <a:srgbClr val="FF6600"/>
                </a:solidFill>
              </a:rPr>
              <a:t> (MIT </a:t>
            </a:r>
            <a:r>
              <a:rPr lang="fr-FR" strike="sngStrike" dirty="0" err="1" smtClean="0">
                <a:solidFill>
                  <a:srgbClr val="FF6600"/>
                </a:solidFill>
              </a:rPr>
              <a:t>professor</a:t>
            </a:r>
            <a:r>
              <a:rPr lang="fr-FR" strike="sngStrike" dirty="0" smtClean="0">
                <a:solidFill>
                  <a:srgbClr val="FF6600"/>
                </a:solidFill>
              </a:rPr>
              <a:t> on 1-year </a:t>
            </a:r>
            <a:r>
              <a:rPr lang="fr-FR" strike="sngStrike" dirty="0" err="1" smtClean="0">
                <a:solidFill>
                  <a:srgbClr val="FF6600"/>
                </a:solidFill>
              </a:rPr>
              <a:t>sabbatical</a:t>
            </a:r>
            <a:r>
              <a:rPr lang="fr-FR" strike="sngStrike" dirty="0" smtClean="0">
                <a:solidFill>
                  <a:srgbClr val="FF6600"/>
                </a:solidFill>
              </a:rPr>
              <a:t> </a:t>
            </a:r>
            <a:r>
              <a:rPr lang="fr-FR" strike="sngStrike" dirty="0" err="1" smtClean="0">
                <a:solidFill>
                  <a:srgbClr val="FF6600"/>
                </a:solidFill>
              </a:rPr>
              <a:t>at</a:t>
            </a:r>
            <a:r>
              <a:rPr lang="fr-FR" strike="sngStrike" dirty="0" smtClean="0">
                <a:solidFill>
                  <a:srgbClr val="FF6600"/>
                </a:solidFill>
              </a:rPr>
              <a:t> Polytechnique)</a:t>
            </a:r>
          </a:p>
          <a:p>
            <a:pPr lvl="1"/>
            <a:r>
              <a:rPr lang="fr-FR" strike="sngStrike" dirty="0" smtClean="0">
                <a:solidFill>
                  <a:srgbClr val="FF6600"/>
                </a:solidFill>
              </a:rPr>
              <a:t>Torsten </a:t>
            </a:r>
            <a:r>
              <a:rPr lang="fr-FR" strike="sngStrike" dirty="0" err="1" smtClean="0">
                <a:solidFill>
                  <a:srgbClr val="FF6600"/>
                </a:solidFill>
              </a:rPr>
              <a:t>Dahms</a:t>
            </a:r>
            <a:r>
              <a:rPr lang="fr-FR" strike="sngStrike" dirty="0" smtClean="0">
                <a:solidFill>
                  <a:srgbClr val="FF6600"/>
                </a:solidFill>
              </a:rPr>
              <a:t> (</a:t>
            </a:r>
            <a:r>
              <a:rPr lang="fr-FR" strike="sngStrike" dirty="0" err="1" smtClean="0">
                <a:solidFill>
                  <a:srgbClr val="FF6600"/>
                </a:solidFill>
              </a:rPr>
              <a:t>postdoc</a:t>
            </a:r>
            <a:r>
              <a:rPr lang="fr-FR" strike="sngStrike" dirty="0" smtClean="0">
                <a:solidFill>
                  <a:srgbClr val="FF6600"/>
                </a:solidFill>
              </a:rPr>
              <a:t> ERC, 3 </a:t>
            </a:r>
            <a:r>
              <a:rPr lang="fr-FR" strike="sngStrike" dirty="0" err="1" smtClean="0">
                <a:solidFill>
                  <a:srgbClr val="FF6600"/>
                </a:solidFill>
              </a:rPr>
              <a:t>years</a:t>
            </a:r>
            <a:r>
              <a:rPr lang="fr-FR" strike="sngStrike" dirty="0" smtClean="0">
                <a:solidFill>
                  <a:srgbClr val="FF6600"/>
                </a:solidFill>
              </a:rPr>
              <a:t>, </a:t>
            </a:r>
            <a:r>
              <a:rPr lang="fr-FR" strike="sngStrike" dirty="0" err="1" smtClean="0">
                <a:solidFill>
                  <a:srgbClr val="FF6600"/>
                </a:solidFill>
              </a:rPr>
              <a:t>since</a:t>
            </a:r>
            <a:r>
              <a:rPr lang="fr-FR" strike="sngStrike" dirty="0" smtClean="0">
                <a:solidFill>
                  <a:srgbClr val="FF6600"/>
                </a:solidFill>
              </a:rPr>
              <a:t> </a:t>
            </a:r>
            <a:r>
              <a:rPr lang="fr-FR" strike="sngStrike" dirty="0">
                <a:solidFill>
                  <a:srgbClr val="FF6600"/>
                </a:solidFill>
              </a:rPr>
              <a:t>N</a:t>
            </a:r>
            <a:r>
              <a:rPr lang="fr-FR" strike="sngStrike" dirty="0" smtClean="0">
                <a:solidFill>
                  <a:srgbClr val="FF6600"/>
                </a:solidFill>
              </a:rPr>
              <a:t>ov. 2010) 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Alice Florent (thésarde ERC, 3 </a:t>
            </a:r>
            <a:r>
              <a:rPr lang="fr-FR" dirty="0" err="1" smtClean="0">
                <a:solidFill>
                  <a:srgbClr val="FF0000"/>
                </a:solidFill>
              </a:rPr>
              <a:t>years</a:t>
            </a:r>
            <a:r>
              <a:rPr lang="fr-FR" dirty="0" smtClean="0">
                <a:solidFill>
                  <a:srgbClr val="FF0000"/>
                </a:solidFill>
              </a:rPr>
              <a:t>, </a:t>
            </a:r>
            <a:r>
              <a:rPr lang="fr-FR" dirty="0" err="1" smtClean="0">
                <a:solidFill>
                  <a:srgbClr val="FF0000"/>
                </a:solidFill>
              </a:rPr>
              <a:t>since</a:t>
            </a:r>
            <a:r>
              <a:rPr lang="fr-FR" dirty="0" smtClean="0">
                <a:solidFill>
                  <a:srgbClr val="FF0000"/>
                </a:solidFill>
              </a:rPr>
              <a:t> Sep. 2011) 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Matthew Nguyen (CR2 + Marie Curie, </a:t>
            </a:r>
            <a:r>
              <a:rPr lang="fr-FR" dirty="0" err="1" smtClean="0">
                <a:solidFill>
                  <a:srgbClr val="FF0000"/>
                </a:solidFill>
              </a:rPr>
              <a:t>since</a:t>
            </a:r>
            <a:r>
              <a:rPr lang="fr-FR" dirty="0" smtClean="0">
                <a:solidFill>
                  <a:srgbClr val="FF0000"/>
                </a:solidFill>
              </a:rPr>
              <a:t> Oct. 2011) </a:t>
            </a:r>
          </a:p>
          <a:p>
            <a:pPr lvl="1"/>
            <a:r>
              <a:rPr lang="fr-FR" dirty="0">
                <a:solidFill>
                  <a:srgbClr val="FF0000"/>
                </a:solidFill>
              </a:rPr>
              <a:t>Nicolas </a:t>
            </a:r>
            <a:r>
              <a:rPr lang="fr-FR" dirty="0" err="1">
                <a:solidFill>
                  <a:srgbClr val="FF0000"/>
                </a:solidFill>
              </a:rPr>
              <a:t>Filipovic</a:t>
            </a:r>
            <a:r>
              <a:rPr lang="fr-FR" dirty="0">
                <a:solidFill>
                  <a:srgbClr val="FF0000"/>
                </a:solidFill>
              </a:rPr>
              <a:t> (thésard ERC, 3 ans, </a:t>
            </a:r>
            <a:r>
              <a:rPr lang="fr-FR" dirty="0" err="1" smtClean="0">
                <a:solidFill>
                  <a:srgbClr val="FF0000"/>
                </a:solidFill>
              </a:rPr>
              <a:t>since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Oct. 2012) </a:t>
            </a:r>
            <a:endParaRPr lang="fr-FR" dirty="0" smtClean="0">
              <a:solidFill>
                <a:srgbClr val="FF0000"/>
              </a:solidFill>
            </a:endParaRP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François </a:t>
            </a:r>
            <a:r>
              <a:rPr lang="fr-FR" dirty="0" err="1" smtClean="0">
                <a:solidFill>
                  <a:srgbClr val="FF0000"/>
                </a:solidFill>
              </a:rPr>
              <a:t>Arleo</a:t>
            </a:r>
            <a:r>
              <a:rPr lang="fr-FR" dirty="0" smtClean="0">
                <a:solidFill>
                  <a:srgbClr val="FF0000"/>
                </a:solidFill>
              </a:rPr>
              <a:t> (théoricien associé)</a:t>
            </a:r>
          </a:p>
          <a:p>
            <a:pPr lvl="1"/>
            <a:r>
              <a:rPr lang="fr-FR" dirty="0" err="1" smtClean="0">
                <a:solidFill>
                  <a:srgbClr val="FF0000"/>
                </a:solidFill>
              </a:rPr>
              <a:t>Yetkin</a:t>
            </a:r>
            <a:r>
              <a:rPr lang="fr-FR" dirty="0" smtClean="0">
                <a:solidFill>
                  <a:srgbClr val="FF0000"/>
                </a:solidFill>
              </a:rPr>
              <a:t> Yilmaz (</a:t>
            </a:r>
            <a:r>
              <a:rPr lang="fr-FR" dirty="0" err="1" smtClean="0">
                <a:solidFill>
                  <a:srgbClr val="FF0000"/>
                </a:solidFill>
              </a:rPr>
              <a:t>postdoc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ANR + Marie Curie, </a:t>
            </a:r>
            <a:r>
              <a:rPr lang="fr-FR" dirty="0" err="1" smtClean="0">
                <a:solidFill>
                  <a:srgbClr val="FF0000"/>
                </a:solidFill>
              </a:rPr>
              <a:t>since</a:t>
            </a:r>
            <a:r>
              <a:rPr lang="fr-FR" dirty="0" smtClean="0">
                <a:solidFill>
                  <a:srgbClr val="FF0000"/>
                </a:solidFill>
              </a:rPr>
              <a:t> May 2013)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Émilien Chapon (</a:t>
            </a:r>
            <a:r>
              <a:rPr lang="fr-FR" dirty="0" err="1" smtClean="0">
                <a:solidFill>
                  <a:srgbClr val="FF0000"/>
                </a:solidFill>
              </a:rPr>
              <a:t>postdoc</a:t>
            </a:r>
            <a:r>
              <a:rPr lang="fr-FR" dirty="0" smtClean="0">
                <a:solidFill>
                  <a:srgbClr val="FF0000"/>
                </a:solidFill>
              </a:rPr>
              <a:t> ERC, </a:t>
            </a:r>
            <a:r>
              <a:rPr lang="fr-FR" dirty="0" err="1" smtClean="0">
                <a:solidFill>
                  <a:srgbClr val="FF0000"/>
                </a:solidFill>
              </a:rPr>
              <a:t>since</a:t>
            </a:r>
            <a:r>
              <a:rPr lang="fr-FR" dirty="0" smtClean="0">
                <a:solidFill>
                  <a:srgbClr val="FF0000"/>
                </a:solidFill>
              </a:rPr>
              <a:t> Sep. 2013)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Stanislav </a:t>
            </a:r>
            <a:r>
              <a:rPr lang="fr-FR" dirty="0" err="1" smtClean="0">
                <a:solidFill>
                  <a:srgbClr val="FF0000"/>
                </a:solidFill>
              </a:rPr>
              <a:t>Lisniak</a:t>
            </a:r>
            <a:r>
              <a:rPr lang="fr-FR" dirty="0" smtClean="0">
                <a:solidFill>
                  <a:srgbClr val="FF0000"/>
                </a:solidFill>
              </a:rPr>
              <a:t> (thésard, </a:t>
            </a:r>
            <a:r>
              <a:rPr lang="fr-FR" dirty="0" err="1" smtClean="0">
                <a:solidFill>
                  <a:srgbClr val="FF0000"/>
                </a:solidFill>
              </a:rPr>
              <a:t>since</a:t>
            </a:r>
            <a:r>
              <a:rPr lang="fr-FR" dirty="0" smtClean="0">
                <a:solidFill>
                  <a:srgbClr val="FF0000"/>
                </a:solidFill>
              </a:rPr>
              <a:t> Sep. 2013)</a:t>
            </a:r>
            <a:endParaRPr lang="fr-FR" dirty="0">
              <a:solidFill>
                <a:srgbClr val="FF0000"/>
              </a:solidFill>
            </a:endParaRP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12+ </a:t>
            </a:r>
            <a:r>
              <a:rPr lang="fr-FR" dirty="0">
                <a:solidFill>
                  <a:srgbClr val="FF0000"/>
                </a:solidFill>
              </a:rPr>
              <a:t>stagiaires </a:t>
            </a:r>
            <a:r>
              <a:rPr lang="fr-FR" dirty="0" smtClean="0">
                <a:solidFill>
                  <a:srgbClr val="FF0000"/>
                </a:solidFill>
              </a:rPr>
              <a:t>(2 NPAC, 4 X, MIT, Ukraine, Inde, </a:t>
            </a:r>
            <a:r>
              <a:rPr lang="fr-FR" dirty="0" smtClean="0">
                <a:solidFill>
                  <a:srgbClr val="FF0000"/>
                </a:solidFill>
              </a:rPr>
              <a:t>Centrale, Normale…</a:t>
            </a:r>
            <a:r>
              <a:rPr lang="fr-FR" dirty="0" smtClean="0">
                <a:solidFill>
                  <a:srgbClr val="FF0000"/>
                </a:solidFill>
              </a:rPr>
              <a:t>).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( to a large </a:t>
            </a:r>
            <a:r>
              <a:rPr lang="fr-FR" dirty="0" err="1" smtClean="0">
                <a:solidFill>
                  <a:srgbClr val="FF0000"/>
                </a:solidFill>
              </a:rPr>
              <a:t>extend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funded</a:t>
            </a:r>
            <a:r>
              <a:rPr lang="fr-FR" dirty="0" smtClean="0">
                <a:solidFill>
                  <a:srgbClr val="FF0000"/>
                </a:solidFill>
              </a:rPr>
              <a:t> by the </a:t>
            </a:r>
            <a:r>
              <a:rPr lang="fr-FR" dirty="0" err="1" smtClean="0">
                <a:solidFill>
                  <a:srgbClr val="FF0000"/>
                </a:solidFill>
              </a:rPr>
              <a:t>European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Community</a:t>
            </a:r>
            <a:r>
              <a:rPr lang="fr-FR" dirty="0" smtClean="0">
                <a:solidFill>
                  <a:srgbClr val="FF0000"/>
                </a:solidFill>
              </a:rPr>
              <a:t> )</a:t>
            </a:r>
          </a:p>
        </p:txBody>
      </p:sp>
      <p:sp>
        <p:nvSpPr>
          <p:cNvPr id="8" name="Rectangle 7"/>
          <p:cNvSpPr/>
          <p:nvPr/>
        </p:nvSpPr>
        <p:spPr bwMode="auto">
          <a:xfrm rot="21062681">
            <a:off x="5914253" y="4268284"/>
            <a:ext cx="3016651" cy="838200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 cmpd="sng">
            <a:solidFill>
              <a:srgbClr val="FF0000"/>
            </a:solidFill>
          </a:ln>
          <a:effectLst/>
          <a:extLst/>
        </p:spPr>
        <p:txBody>
          <a:bodyPr vert="horz" wrap="square" lIns="95891" tIns="47946" rIns="95891" bIns="47946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Début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de la fin… </a:t>
            </a:r>
          </a:p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0" baseline="0" dirty="0" smtClean="0">
                <a:solidFill>
                  <a:srgbClr val="FF0000"/>
                </a:solidFill>
              </a:rPr>
              <a:t>(de</a:t>
            </a:r>
            <a:r>
              <a:rPr lang="fr-FR" sz="2400" b="0" dirty="0" smtClean="0">
                <a:solidFill>
                  <a:srgbClr val="FF0000"/>
                </a:solidFill>
              </a:rPr>
              <a:t> la bourse ERC)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37E4D-B45A-7542-8F00-99D79568E5B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963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Unmodified jet energy in pPb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Jet energy is essentially unmodified in </a:t>
            </a:r>
            <a:r>
              <a:rPr lang="en-GB" dirty="0" err="1" smtClean="0"/>
              <a:t>pPb</a:t>
            </a:r>
            <a:endParaRPr lang="en-GB" dirty="0" smtClean="0"/>
          </a:p>
          <a:p>
            <a:pPr lvl="1"/>
            <a:r>
              <a:rPr lang="en-GB" dirty="0" smtClean="0"/>
              <a:t>As seen for instance in gamma-jet correlations</a:t>
            </a:r>
          </a:p>
          <a:p>
            <a:pPr lvl="1"/>
            <a:r>
              <a:rPr lang="en-GB" dirty="0" err="1" smtClean="0"/>
              <a:t>R</a:t>
            </a:r>
            <a:r>
              <a:rPr lang="en-GB" baseline="-25000" dirty="0" err="1" smtClean="0"/>
              <a:t>Jγ</a:t>
            </a:r>
            <a:r>
              <a:rPr lang="en-GB" dirty="0" smtClean="0"/>
              <a:t> = fraction of photons with a jet of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Tjet</a:t>
            </a:r>
            <a:r>
              <a:rPr lang="en-GB" dirty="0" smtClean="0"/>
              <a:t> &gt; 30 </a:t>
            </a:r>
            <a:r>
              <a:rPr lang="en-GB" dirty="0" err="1" smtClean="0"/>
              <a:t>GeV</a:t>
            </a:r>
            <a:r>
              <a:rPr lang="en-GB" dirty="0" smtClean="0"/>
              <a:t> </a:t>
            </a:r>
          </a:p>
          <a:p>
            <a:pPr lvl="1"/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37E4D-B45A-7542-8F00-99D79568E5B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Rectangle à coins arrondis 6"/>
          <p:cNvSpPr>
            <a:spLocks noChangeArrowheads="1"/>
          </p:cNvSpPr>
          <p:nvPr/>
        </p:nvSpPr>
        <p:spPr bwMode="auto">
          <a:xfrm>
            <a:off x="6400800" y="5562600"/>
            <a:ext cx="2590800" cy="685800"/>
          </a:xfrm>
          <a:prstGeom prst="roundRect">
            <a:avLst>
              <a:gd name="adj" fmla="val 16667"/>
            </a:avLst>
          </a:prstGeom>
          <a:solidFill>
            <a:srgbClr val="1C3E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891" tIns="47946" rIns="95891" bIns="47946" anchor="ctr"/>
          <a:lstStyle/>
          <a:p>
            <a:pPr marL="0" lvl="1"/>
            <a:r>
              <a:rPr lang="fr-FR" sz="1800" b="0" dirty="0" smtClean="0">
                <a:sym typeface="Wingdings" pitchFamily="2" charset="2"/>
              </a:rPr>
              <a:t>Talk by Barbieri</a:t>
            </a:r>
          </a:p>
          <a:p>
            <a:pPr marL="0" lvl="1"/>
            <a:r>
              <a:rPr lang="fr-FR" sz="1800" b="0" dirty="0" smtClean="0">
                <a:sym typeface="Wingdings" pitchFamily="2" charset="2"/>
              </a:rPr>
              <a:t>PAS-HIN-13-006 </a:t>
            </a:r>
            <a:endParaRPr lang="en-US" sz="1800" b="0" dirty="0"/>
          </a:p>
        </p:txBody>
      </p:sp>
      <p:sp>
        <p:nvSpPr>
          <p:cNvPr id="8" name="ZoneTexte 7"/>
          <p:cNvSpPr txBox="1"/>
          <p:nvPr/>
        </p:nvSpPr>
        <p:spPr>
          <a:xfrm>
            <a:off x="739173" y="5525869"/>
            <a:ext cx="4868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smtClean="0">
                <a:solidFill>
                  <a:srgbClr val="000000"/>
                </a:solidFill>
              </a:rPr>
              <a:t>(Complementary p</a:t>
            </a:r>
            <a:r>
              <a:rPr lang="en-GB" sz="1800" b="0" baseline="-25000" smtClean="0">
                <a:solidFill>
                  <a:srgbClr val="000000"/>
                </a:solidFill>
              </a:rPr>
              <a:t>T</a:t>
            </a:r>
            <a:r>
              <a:rPr lang="en-GB" sz="1800" b="0" smtClean="0">
                <a:solidFill>
                  <a:srgbClr val="000000"/>
                </a:solidFill>
              </a:rPr>
              <a:t> imbalance available)</a:t>
            </a:r>
          </a:p>
          <a:p>
            <a:r>
              <a:rPr lang="en-GB" sz="1800" b="0" smtClean="0">
                <a:solidFill>
                  <a:srgbClr val="000000"/>
                </a:solidFill>
              </a:rPr>
              <a:t>(PbPb results updated with new pp reference) </a:t>
            </a:r>
            <a:endParaRPr lang="en-GB" sz="1800" b="0">
              <a:solidFill>
                <a:srgbClr val="0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1952"/>
          <a:stretch/>
        </p:blipFill>
        <p:spPr>
          <a:xfrm>
            <a:off x="559480" y="2344615"/>
            <a:ext cx="8736920" cy="306167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9883" y="2281535"/>
            <a:ext cx="612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0" dirty="0" err="1" smtClean="0">
                <a:solidFill>
                  <a:srgbClr val="000000"/>
                </a:solidFill>
              </a:rPr>
              <a:t>R</a:t>
            </a:r>
            <a:r>
              <a:rPr lang="en-GB" sz="2400" b="0" baseline="-25000" dirty="0" err="1" smtClean="0">
                <a:solidFill>
                  <a:srgbClr val="000000"/>
                </a:solidFill>
              </a:rPr>
              <a:t>Jγ</a:t>
            </a:r>
            <a:endParaRPr lang="fr-FR" sz="2400" b="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19400" y="4038600"/>
            <a:ext cx="64430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0" dirty="0" err="1" smtClean="0">
                <a:solidFill>
                  <a:srgbClr val="000000"/>
                </a:solidFill>
              </a:rPr>
              <a:t>pPb</a:t>
            </a:r>
            <a:r>
              <a:rPr lang="en-GB" sz="2000" b="0" dirty="0" smtClean="0">
                <a:solidFill>
                  <a:srgbClr val="000000"/>
                </a:solidFill>
              </a:rPr>
              <a:t>                  </a:t>
            </a:r>
            <a:r>
              <a:rPr lang="en-GB" sz="2000" b="0" dirty="0" err="1" smtClean="0">
                <a:solidFill>
                  <a:srgbClr val="000000"/>
                </a:solidFill>
              </a:rPr>
              <a:t>PbPb</a:t>
            </a:r>
            <a:r>
              <a:rPr lang="en-GB" sz="2000" b="0" dirty="0" smtClean="0">
                <a:solidFill>
                  <a:srgbClr val="000000"/>
                </a:solidFill>
              </a:rPr>
              <a:t> 30-100%                   </a:t>
            </a:r>
            <a:r>
              <a:rPr lang="en-GB" sz="2000" b="0" dirty="0" err="1" smtClean="0">
                <a:solidFill>
                  <a:srgbClr val="000000"/>
                </a:solidFill>
              </a:rPr>
              <a:t>PbPb</a:t>
            </a:r>
            <a:r>
              <a:rPr lang="en-GB" sz="2000" b="0" dirty="0" smtClean="0">
                <a:solidFill>
                  <a:srgbClr val="000000"/>
                </a:solidFill>
              </a:rPr>
              <a:t> 0-30% </a:t>
            </a:r>
            <a:endParaRPr lang="fr-FR" sz="2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129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50561"/>
          <a:stretch/>
        </p:blipFill>
        <p:spPr>
          <a:xfrm>
            <a:off x="0" y="762000"/>
            <a:ext cx="4520684" cy="437321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</a:t>
            </a:r>
            <a:r>
              <a:rPr lang="en-GB" baseline="-25000" dirty="0" err="1"/>
              <a:t>p</a:t>
            </a:r>
            <a:r>
              <a:rPr lang="en-GB" baseline="-25000" dirty="0" err="1" smtClean="0"/>
              <a:t>A</a:t>
            </a:r>
            <a:r>
              <a:rPr lang="en-GB" dirty="0" smtClean="0"/>
              <a:t> &amp; R</a:t>
            </a:r>
            <a:r>
              <a:rPr lang="en-GB" baseline="-25000" dirty="0"/>
              <a:t>A</a:t>
            </a:r>
            <a:r>
              <a:rPr lang="en-GB" baseline="-25000" dirty="0" smtClean="0"/>
              <a:t>A</a:t>
            </a:r>
            <a:r>
              <a:rPr lang="en-GB" dirty="0" smtClean="0"/>
              <a:t> for jets and tracks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D15-469E-9E45-B544-04E9DA41D94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684121" y="5388114"/>
            <a:ext cx="3354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 smtClean="0">
                <a:solidFill>
                  <a:srgbClr val="000000"/>
                </a:solidFill>
              </a:rPr>
              <a:t>(Jet = anti-k</a:t>
            </a:r>
            <a:r>
              <a:rPr lang="fr-FR" sz="2000" b="0" baseline="-25000" dirty="0" smtClean="0">
                <a:solidFill>
                  <a:srgbClr val="000000"/>
                </a:solidFill>
              </a:rPr>
              <a:t>T</a:t>
            </a:r>
            <a:r>
              <a:rPr lang="fr-FR" sz="2000" b="0" dirty="0" smtClean="0">
                <a:solidFill>
                  <a:srgbClr val="000000"/>
                </a:solidFill>
              </a:rPr>
              <a:t> </a:t>
            </a:r>
            <a:r>
              <a:rPr lang="fr-FR" sz="2000" b="0" dirty="0" err="1" smtClean="0">
                <a:solidFill>
                  <a:srgbClr val="000000"/>
                </a:solidFill>
              </a:rPr>
              <a:t>with</a:t>
            </a:r>
            <a:r>
              <a:rPr lang="fr-FR" sz="2000" b="0" dirty="0" smtClean="0">
                <a:solidFill>
                  <a:srgbClr val="000000"/>
                </a:solidFill>
              </a:rPr>
              <a:t> R = 0.3,</a:t>
            </a:r>
          </a:p>
          <a:p>
            <a:r>
              <a:rPr lang="fr-FR" sz="2000" b="0" dirty="0" smtClean="0">
                <a:solidFill>
                  <a:srgbClr val="000000"/>
                </a:solidFill>
              </a:rPr>
              <a:t>BG </a:t>
            </a:r>
            <a:r>
              <a:rPr lang="fr-FR" sz="2000" b="0" dirty="0" err="1" smtClean="0">
                <a:solidFill>
                  <a:srgbClr val="000000"/>
                </a:solidFill>
              </a:rPr>
              <a:t>subtracted</a:t>
            </a:r>
            <a:r>
              <a:rPr lang="fr-FR" sz="2000" b="0" dirty="0" smtClean="0">
                <a:solidFill>
                  <a:srgbClr val="000000"/>
                </a:solidFill>
              </a:rPr>
              <a:t>, </a:t>
            </a:r>
            <a:r>
              <a:rPr lang="fr-FR" sz="2000" b="0" dirty="0" err="1" smtClean="0">
                <a:solidFill>
                  <a:srgbClr val="000000"/>
                </a:solidFill>
              </a:rPr>
              <a:t>p</a:t>
            </a:r>
            <a:r>
              <a:rPr lang="fr-FR" sz="2000" b="0" baseline="-25000" dirty="0" err="1" smtClean="0">
                <a:solidFill>
                  <a:srgbClr val="000000"/>
                </a:solidFill>
              </a:rPr>
              <a:t>T</a:t>
            </a:r>
            <a:r>
              <a:rPr lang="fr-FR" sz="2000" b="0" dirty="0" smtClean="0">
                <a:solidFill>
                  <a:srgbClr val="000000"/>
                </a:solidFill>
              </a:rPr>
              <a:t> </a:t>
            </a:r>
            <a:r>
              <a:rPr lang="fr-FR" sz="2000" b="0" dirty="0" err="1" smtClean="0">
                <a:solidFill>
                  <a:srgbClr val="000000"/>
                </a:solidFill>
              </a:rPr>
              <a:t>unfolded</a:t>
            </a:r>
            <a:r>
              <a:rPr lang="fr-FR" sz="2000" b="0" dirty="0" smtClean="0">
                <a:solidFill>
                  <a:srgbClr val="000000"/>
                </a:solidFill>
              </a:rPr>
              <a:t>)</a:t>
            </a:r>
            <a:endParaRPr lang="fr-FR" sz="2000" b="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410200" y="0"/>
            <a:ext cx="2438400" cy="685800"/>
          </a:xfrm>
          <a:prstGeom prst="rect">
            <a:avLst/>
          </a:prstGeom>
          <a:solidFill>
            <a:srgbClr val="1C3E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891" tIns="47946" rIns="95891" bIns="47946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7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4" name="Rectangle à coins arrondis 13"/>
          <p:cNvSpPr>
            <a:spLocks noChangeArrowheads="1"/>
          </p:cNvSpPr>
          <p:nvPr/>
        </p:nvSpPr>
        <p:spPr bwMode="auto">
          <a:xfrm>
            <a:off x="4267200" y="5486400"/>
            <a:ext cx="4648200" cy="457200"/>
          </a:xfrm>
          <a:prstGeom prst="roundRect">
            <a:avLst>
              <a:gd name="adj" fmla="val 16667"/>
            </a:avLst>
          </a:prstGeom>
          <a:solidFill>
            <a:srgbClr val="1C3E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891" tIns="47946" rIns="95891" bIns="47946" anchor="ctr"/>
          <a:lstStyle/>
          <a:p>
            <a:pPr marL="0" lvl="1"/>
            <a:r>
              <a:rPr lang="fr-FR" sz="1800" b="0" dirty="0">
                <a:sym typeface="Wingdings" pitchFamily="2" charset="2"/>
              </a:rPr>
              <a:t>Talk by </a:t>
            </a:r>
            <a:r>
              <a:rPr lang="fr-FR" sz="1800" b="0" dirty="0" err="1" smtClean="0">
                <a:sym typeface="Wingdings" pitchFamily="2" charset="2"/>
              </a:rPr>
              <a:t>Appelt</a:t>
            </a:r>
            <a:r>
              <a:rPr lang="fr-FR" sz="1800" b="0" dirty="0" smtClean="0">
                <a:sym typeface="Wingdings" pitchFamily="2" charset="2"/>
              </a:rPr>
              <a:t>, </a:t>
            </a:r>
            <a:r>
              <a:rPr lang="en-US" sz="1800" b="0" dirty="0"/>
              <a:t>HIN-12-</a:t>
            </a:r>
            <a:r>
              <a:rPr lang="en-US" sz="1800" b="0" dirty="0" smtClean="0"/>
              <a:t>004, </a:t>
            </a:r>
            <a:r>
              <a:rPr lang="en-US" sz="1800" b="0" dirty="0"/>
              <a:t>HIN-14-</a:t>
            </a:r>
            <a:r>
              <a:rPr lang="en-US" sz="1800" b="0" dirty="0" smtClean="0"/>
              <a:t>001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56394" y="1947446"/>
            <a:ext cx="1701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0" dirty="0" smtClean="0">
                <a:solidFill>
                  <a:srgbClr val="000000"/>
                </a:solidFill>
              </a:rPr>
              <a:t>CMS </a:t>
            </a:r>
            <a:r>
              <a:rPr lang="fr-FR" sz="1600" b="0" dirty="0" err="1" smtClean="0">
                <a:solidFill>
                  <a:srgbClr val="000000"/>
                </a:solidFill>
              </a:rPr>
              <a:t>preliminary</a:t>
            </a:r>
            <a:endParaRPr lang="fr-FR" sz="1600" b="0" dirty="0" smtClean="0">
              <a:solidFill>
                <a:srgbClr val="000000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2"/>
          <a:srcRect r="95149"/>
          <a:stretch/>
        </p:blipFill>
        <p:spPr>
          <a:xfrm>
            <a:off x="4354572" y="762000"/>
            <a:ext cx="443542" cy="437321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443214" y="2209800"/>
            <a:ext cx="549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0" dirty="0" err="1" smtClean="0">
                <a:solidFill>
                  <a:srgbClr val="000000"/>
                </a:solidFill>
              </a:rPr>
              <a:t>pPb</a:t>
            </a:r>
            <a:endParaRPr lang="fr-FR" sz="1600" b="0" dirty="0" smtClean="0">
              <a:solidFill>
                <a:srgbClr val="00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514600" y="4019490"/>
            <a:ext cx="155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0" dirty="0" smtClean="0">
                <a:solidFill>
                  <a:srgbClr val="000000"/>
                </a:solidFill>
              </a:rPr>
              <a:t>Central </a:t>
            </a:r>
            <a:r>
              <a:rPr lang="fr-FR" sz="1800" b="0" dirty="0" err="1" smtClean="0">
                <a:solidFill>
                  <a:srgbClr val="000000"/>
                </a:solidFill>
              </a:rPr>
              <a:t>PbPb</a:t>
            </a:r>
            <a:endParaRPr lang="fr-FR" sz="1800" b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77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</a:t>
            </a:r>
            <a:r>
              <a:rPr lang="en-GB" baseline="-25000" dirty="0" err="1"/>
              <a:t>p</a:t>
            </a:r>
            <a:r>
              <a:rPr lang="en-GB" baseline="-25000" dirty="0" err="1" smtClean="0"/>
              <a:t>A</a:t>
            </a:r>
            <a:r>
              <a:rPr lang="en-GB" dirty="0" smtClean="0"/>
              <a:t> &amp; R</a:t>
            </a:r>
            <a:r>
              <a:rPr lang="en-GB" baseline="-25000" dirty="0"/>
              <a:t>A</a:t>
            </a:r>
            <a:r>
              <a:rPr lang="en-GB" baseline="-25000" dirty="0" smtClean="0"/>
              <a:t>A</a:t>
            </a:r>
            <a:r>
              <a:rPr lang="en-GB" dirty="0" smtClean="0"/>
              <a:t> for jets and b jets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D15-469E-9E45-B544-04E9DA41D94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582"/>
          <a:stretch/>
        </p:blipFill>
        <p:spPr>
          <a:xfrm>
            <a:off x="4792814" y="914400"/>
            <a:ext cx="4046386" cy="4191000"/>
          </a:xfrm>
          <a:prstGeom prst="rect">
            <a:avLst/>
          </a:prstGeom>
        </p:spPr>
      </p:pic>
      <p:sp>
        <p:nvSpPr>
          <p:cNvPr id="15" name="Rectangle à coins arrondis 14"/>
          <p:cNvSpPr>
            <a:spLocks noChangeArrowheads="1"/>
          </p:cNvSpPr>
          <p:nvPr/>
        </p:nvSpPr>
        <p:spPr bwMode="auto">
          <a:xfrm>
            <a:off x="6705600" y="5257800"/>
            <a:ext cx="2286000" cy="1026530"/>
          </a:xfrm>
          <a:prstGeom prst="roundRect">
            <a:avLst>
              <a:gd name="adj" fmla="val 16667"/>
            </a:avLst>
          </a:prstGeom>
          <a:solidFill>
            <a:srgbClr val="1C3E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891" tIns="47946" rIns="95891" bIns="47946" anchor="ctr">
            <a:spAutoFit/>
          </a:bodyPr>
          <a:lstStyle/>
          <a:p>
            <a:pPr marL="0" lvl="1"/>
            <a:r>
              <a:rPr lang="fr-FR" sz="1800" b="0" dirty="0" smtClean="0">
                <a:sym typeface="Wingdings" pitchFamily="2" charset="2"/>
              </a:rPr>
              <a:t>Talk by Jung, </a:t>
            </a:r>
          </a:p>
          <a:p>
            <a:pPr marL="0" lvl="1"/>
            <a:r>
              <a:rPr lang="fr-FR" sz="1800" b="0" dirty="0" smtClean="0">
                <a:sym typeface="Wingdings" pitchFamily="2" charset="2"/>
              </a:rPr>
              <a:t>PAS-HIN-14</a:t>
            </a:r>
            <a:r>
              <a:rPr lang="fr-FR" sz="1800" b="0" dirty="0">
                <a:sym typeface="Wingdings" pitchFamily="2" charset="2"/>
              </a:rPr>
              <a:t>-007, </a:t>
            </a:r>
            <a:endParaRPr lang="fr-FR" sz="1800" b="0" dirty="0" smtClean="0">
              <a:sym typeface="Wingdings" pitchFamily="2" charset="2"/>
            </a:endParaRPr>
          </a:p>
          <a:p>
            <a:pPr marL="0" lvl="1"/>
            <a:r>
              <a:rPr lang="fr-FR" sz="1800" b="0" dirty="0" smtClean="0">
                <a:sym typeface="Wingdings" pitchFamily="2" charset="2"/>
              </a:rPr>
              <a:t>PbPb</a:t>
            </a:r>
            <a:r>
              <a:rPr lang="fr-FR" sz="1800" b="0" dirty="0">
                <a:sym typeface="Wingdings" pitchFamily="2" charset="2"/>
              </a:rPr>
              <a:t>:</a:t>
            </a:r>
            <a:r>
              <a:rPr lang="fr-FR" sz="1800" b="0" dirty="0" smtClean="0">
                <a:sym typeface="Wingdings" pitchFamily="2" charset="2"/>
              </a:rPr>
              <a:t>1312.4198 </a:t>
            </a:r>
            <a:endParaRPr lang="en-US" sz="1800" b="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l="50561"/>
          <a:stretch/>
        </p:blipFill>
        <p:spPr>
          <a:xfrm>
            <a:off x="0" y="762000"/>
            <a:ext cx="4520684" cy="437321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56394" y="1947446"/>
            <a:ext cx="1701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0" dirty="0" smtClean="0">
                <a:solidFill>
                  <a:srgbClr val="000000"/>
                </a:solidFill>
              </a:rPr>
              <a:t>CMS </a:t>
            </a:r>
            <a:r>
              <a:rPr lang="fr-FR" sz="1600" b="0" dirty="0" err="1" smtClean="0">
                <a:solidFill>
                  <a:srgbClr val="000000"/>
                </a:solidFill>
              </a:rPr>
              <a:t>preliminary</a:t>
            </a:r>
            <a:endParaRPr lang="fr-FR" sz="1600" b="0" dirty="0" smtClean="0">
              <a:solidFill>
                <a:srgbClr val="000000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r="95149"/>
          <a:stretch/>
        </p:blipFill>
        <p:spPr>
          <a:xfrm>
            <a:off x="4354572" y="762000"/>
            <a:ext cx="443542" cy="4373217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14300" y="4960937"/>
            <a:ext cx="8915400" cy="128746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Jets coming from b (</a:t>
            </a:r>
            <a:r>
              <a:rPr lang="en-GB" dirty="0" smtClean="0"/>
              <a:t>second </a:t>
            </a:r>
            <a:r>
              <a:rPr lang="en-GB" dirty="0"/>
              <a:t>vertex) </a:t>
            </a:r>
          </a:p>
          <a:p>
            <a:pPr lvl="1"/>
            <a:r>
              <a:rPr lang="en-GB" dirty="0"/>
              <a:t>as suppressed </a:t>
            </a:r>
            <a:r>
              <a:rPr lang="en-GB" dirty="0" smtClean="0"/>
              <a:t>as incl. jets (</a:t>
            </a:r>
            <a:r>
              <a:rPr lang="en-GB" dirty="0"/>
              <a:t>R</a:t>
            </a:r>
            <a:r>
              <a:rPr lang="en-GB" baseline="-25000" dirty="0"/>
              <a:t>AA</a:t>
            </a:r>
            <a:r>
              <a:rPr lang="en-GB" dirty="0"/>
              <a:t> ≈ 0.5) </a:t>
            </a:r>
          </a:p>
          <a:p>
            <a:pPr lvl="1"/>
            <a:r>
              <a:rPr lang="en-GB" dirty="0"/>
              <a:t>not suppressed in </a:t>
            </a:r>
            <a:r>
              <a:rPr lang="en-GB" dirty="0" err="1"/>
              <a:t>pPb</a:t>
            </a:r>
            <a:r>
              <a:rPr lang="en-GB" dirty="0"/>
              <a:t> (</a:t>
            </a:r>
            <a:r>
              <a:rPr lang="en-GB" dirty="0" err="1"/>
              <a:t>R</a:t>
            </a:r>
            <a:r>
              <a:rPr lang="en-GB" baseline="-25000" dirty="0" err="1"/>
              <a:t>pA</a:t>
            </a:r>
            <a:r>
              <a:rPr lang="en-GB" dirty="0"/>
              <a:t> ≈ 1)</a:t>
            </a:r>
          </a:p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443214" y="2209800"/>
            <a:ext cx="549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0" dirty="0" err="1" smtClean="0">
                <a:solidFill>
                  <a:srgbClr val="000000"/>
                </a:solidFill>
              </a:rPr>
              <a:t>pPb</a:t>
            </a:r>
            <a:endParaRPr lang="fr-FR" sz="1600" b="0" dirty="0" smtClean="0">
              <a:solidFill>
                <a:srgbClr val="00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514600" y="4019490"/>
            <a:ext cx="155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0" dirty="0" smtClean="0">
                <a:solidFill>
                  <a:srgbClr val="000000"/>
                </a:solidFill>
              </a:rPr>
              <a:t>Central </a:t>
            </a:r>
            <a:r>
              <a:rPr lang="fr-FR" sz="1800" b="0" dirty="0" err="1" smtClean="0">
                <a:solidFill>
                  <a:srgbClr val="000000"/>
                </a:solidFill>
              </a:rPr>
              <a:t>PbPb</a:t>
            </a:r>
            <a:endParaRPr lang="fr-FR" sz="1800" b="0" dirty="0" smtClean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 rot="21062681">
            <a:off x="6297519" y="2029532"/>
            <a:ext cx="2644673" cy="838200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 cmpd="sng">
            <a:solidFill>
              <a:srgbClr val="FF0000"/>
            </a:solidFill>
          </a:ln>
          <a:effectLst/>
          <a:extLst/>
        </p:spPr>
        <p:txBody>
          <a:bodyPr vert="horz" wrap="square" lIns="95891" tIns="47946" rIns="95891" bIns="47946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0" dirty="0" err="1" smtClean="0">
                <a:solidFill>
                  <a:srgbClr val="FF0000"/>
                </a:solidFill>
              </a:rPr>
              <a:t>PbPb</a:t>
            </a:r>
            <a:r>
              <a:rPr lang="fr-FR" sz="2000" b="0" dirty="0" smtClean="0">
                <a:solidFill>
                  <a:srgbClr val="FF0000"/>
                </a:solidFill>
              </a:rPr>
              <a:t> b-jets = </a:t>
            </a:r>
            <a:r>
              <a:rPr lang="fr-FR" sz="2000" b="0" dirty="0" err="1" smtClean="0">
                <a:solidFill>
                  <a:srgbClr val="FF0000"/>
                </a:solidFill>
              </a:rPr>
              <a:t>Matt’s</a:t>
            </a:r>
            <a:r>
              <a:rPr lang="fr-FR" sz="2000" b="0" dirty="0" smtClean="0">
                <a:solidFill>
                  <a:srgbClr val="FF0000"/>
                </a:solidFill>
              </a:rPr>
              <a:t> </a:t>
            </a:r>
            <a:r>
              <a:rPr lang="fr-FR" sz="2000" b="0" dirty="0" err="1" smtClean="0">
                <a:solidFill>
                  <a:srgbClr val="FF0000"/>
                </a:solidFill>
              </a:rPr>
              <a:t>analysis</a:t>
            </a:r>
            <a:r>
              <a:rPr lang="fr-FR" sz="2000" b="0" dirty="0" smtClean="0">
                <a:solidFill>
                  <a:srgbClr val="FF0000"/>
                </a:solidFill>
              </a:rPr>
              <a:t>, </a:t>
            </a:r>
            <a:r>
              <a:rPr lang="fr-FR" sz="2000" b="0" dirty="0" err="1" smtClean="0">
                <a:solidFill>
                  <a:srgbClr val="FF0000"/>
                </a:solidFill>
              </a:rPr>
              <a:t>soon</a:t>
            </a:r>
            <a:r>
              <a:rPr lang="fr-FR" sz="2000" b="0" dirty="0" smtClean="0">
                <a:solidFill>
                  <a:srgbClr val="FF0000"/>
                </a:solidFill>
              </a:rPr>
              <a:t> in PRL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89989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600" y="595295"/>
            <a:ext cx="3149600" cy="29972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584200"/>
            <a:ext cx="3149600" cy="29972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4200"/>
            <a:ext cx="3149600" cy="29972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</a:t>
            </a:r>
            <a:r>
              <a:rPr lang="fr-FR" baseline="-25000" dirty="0" err="1" smtClean="0"/>
              <a:t>pA</a:t>
            </a:r>
            <a:r>
              <a:rPr lang="fr-FR" dirty="0" smtClean="0"/>
              <a:t> &amp; R</a:t>
            </a:r>
            <a:r>
              <a:rPr lang="fr-FR" baseline="-25000" dirty="0" smtClean="0"/>
              <a:t>AA</a:t>
            </a:r>
            <a:r>
              <a:rPr lang="fr-FR" dirty="0" smtClean="0"/>
              <a:t> for B </a:t>
            </a:r>
            <a:r>
              <a:rPr lang="fr-FR" dirty="0" err="1" smtClean="0"/>
              <a:t>mesons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37E4D-B45A-7542-8F00-99D79568E5B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Rectangle à coins arrondis 5"/>
          <p:cNvSpPr>
            <a:spLocks noChangeArrowheads="1"/>
          </p:cNvSpPr>
          <p:nvPr/>
        </p:nvSpPr>
        <p:spPr bwMode="auto">
          <a:xfrm>
            <a:off x="152400" y="5867400"/>
            <a:ext cx="6324600" cy="413596"/>
          </a:xfrm>
          <a:prstGeom prst="roundRect">
            <a:avLst>
              <a:gd name="adj" fmla="val 16667"/>
            </a:avLst>
          </a:prstGeom>
          <a:solidFill>
            <a:srgbClr val="1C3E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891" tIns="47946" rIns="95891" bIns="47946" anchor="ctr">
            <a:spAutoFit/>
          </a:bodyPr>
          <a:lstStyle/>
          <a:p>
            <a:pPr marL="0" lvl="1"/>
            <a:r>
              <a:rPr lang="fr-FR" sz="1800" b="0" dirty="0" smtClean="0">
                <a:sym typeface="Wingdings" pitchFamily="2" charset="2"/>
              </a:rPr>
              <a:t>Talk by Kim, </a:t>
            </a:r>
            <a:r>
              <a:rPr lang="fr-FR" sz="1800" b="0" dirty="0" err="1" smtClean="0">
                <a:sym typeface="Wingdings" pitchFamily="2" charset="2"/>
              </a:rPr>
              <a:t>pPb</a:t>
            </a:r>
            <a:r>
              <a:rPr lang="fr-FR" sz="1800" b="0" dirty="0" smtClean="0">
                <a:sym typeface="Wingdings" pitchFamily="2" charset="2"/>
              </a:rPr>
              <a:t>: PAS-HIN-14</a:t>
            </a:r>
            <a:r>
              <a:rPr lang="fr-FR" sz="1800" b="0" dirty="0">
                <a:sym typeface="Wingdings" pitchFamily="2" charset="2"/>
              </a:rPr>
              <a:t>-004, </a:t>
            </a:r>
            <a:r>
              <a:rPr lang="fr-FR" sz="1800" b="0" dirty="0" smtClean="0">
                <a:sym typeface="Wingdings" pitchFamily="2" charset="2"/>
              </a:rPr>
              <a:t>PbPb:PAS-HIN-12-014 </a:t>
            </a:r>
            <a:endParaRPr lang="en-US" sz="1800" b="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3248" y="3505200"/>
            <a:ext cx="2956952" cy="283700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92323" y="3581400"/>
            <a:ext cx="527507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err="1" smtClean="0">
                <a:solidFill>
                  <a:srgbClr val="000000"/>
                </a:solidFill>
              </a:rPr>
              <a:t>pPb</a:t>
            </a:r>
            <a:r>
              <a:rPr lang="en-GB" sz="2000" b="0" dirty="0" smtClean="0">
                <a:solidFill>
                  <a:srgbClr val="000000"/>
                </a:solidFill>
              </a:rPr>
              <a:t> exclusive B decays (</a:t>
            </a:r>
            <a:r>
              <a:rPr lang="en-GB" sz="2000" b="0" dirty="0" err="1" smtClean="0">
                <a:solidFill>
                  <a:srgbClr val="000000"/>
                </a:solidFill>
              </a:rPr>
              <a:t>p</a:t>
            </a:r>
            <a:r>
              <a:rPr lang="en-GB" sz="2000" b="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b="0" dirty="0" smtClean="0">
                <a:solidFill>
                  <a:srgbClr val="000000"/>
                </a:solidFill>
              </a:rPr>
              <a:t>(B) &gt; 10 </a:t>
            </a:r>
            <a:r>
              <a:rPr lang="en-GB" sz="2000" b="0" dirty="0" err="1" smtClean="0">
                <a:solidFill>
                  <a:srgbClr val="000000"/>
                </a:solidFill>
              </a:rPr>
              <a:t>GeV</a:t>
            </a:r>
            <a:r>
              <a:rPr lang="en-GB" sz="2000" b="0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GB" sz="2000" b="0" dirty="0" smtClean="0">
                <a:solidFill>
                  <a:srgbClr val="000000"/>
                </a:solidFill>
              </a:rPr>
              <a:t>(B</a:t>
            </a:r>
            <a:r>
              <a:rPr lang="en-GB" sz="2000" b="0" baseline="30000" dirty="0" smtClean="0">
                <a:solidFill>
                  <a:srgbClr val="000000"/>
                </a:solidFill>
              </a:rPr>
              <a:t>+</a:t>
            </a:r>
            <a:r>
              <a:rPr lang="en-GB" sz="2000" b="0" dirty="0" smtClean="0">
                <a:solidFill>
                  <a:srgbClr val="000000"/>
                </a:solidFill>
              </a:rPr>
              <a:t> </a:t>
            </a:r>
            <a:r>
              <a:rPr lang="en-GB" sz="1600" b="0" dirty="0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en-GB" sz="2000" b="0" dirty="0" smtClean="0">
                <a:solidFill>
                  <a:srgbClr val="000000"/>
                </a:solidFill>
                <a:sym typeface="Wingdings"/>
              </a:rPr>
              <a:t> J/</a:t>
            </a:r>
            <a:r>
              <a:rPr lang="en-GB" sz="2000" b="0" dirty="0" err="1" smtClean="0">
                <a:solidFill>
                  <a:srgbClr val="000000"/>
                </a:solidFill>
                <a:sym typeface="Wingdings"/>
              </a:rPr>
              <a:t>ψ</a:t>
            </a:r>
            <a:r>
              <a:rPr lang="en-GB" sz="2000" b="0" dirty="0" smtClean="0">
                <a:solidFill>
                  <a:srgbClr val="000000"/>
                </a:solidFill>
                <a:sym typeface="Wingdings"/>
              </a:rPr>
              <a:t> K</a:t>
            </a:r>
            <a:r>
              <a:rPr lang="en-GB" sz="2000" b="0" baseline="30000" dirty="0" smtClean="0">
                <a:solidFill>
                  <a:srgbClr val="000000"/>
                </a:solidFill>
                <a:sym typeface="Wingdings"/>
              </a:rPr>
              <a:t>+</a:t>
            </a:r>
            <a:r>
              <a:rPr lang="en-GB" sz="2000" b="0" dirty="0" smtClean="0">
                <a:solidFill>
                  <a:srgbClr val="000000"/>
                </a:solidFill>
                <a:sym typeface="Wingdings"/>
              </a:rPr>
              <a:t>, </a:t>
            </a:r>
            <a:r>
              <a:rPr lang="en-GB" sz="2000" b="0" dirty="0" smtClean="0">
                <a:solidFill>
                  <a:srgbClr val="000000"/>
                </a:solidFill>
              </a:rPr>
              <a:t>B</a:t>
            </a:r>
            <a:r>
              <a:rPr lang="en-GB" sz="2000" b="0" baseline="30000" dirty="0" smtClean="0">
                <a:solidFill>
                  <a:srgbClr val="000000"/>
                </a:solidFill>
              </a:rPr>
              <a:t>0</a:t>
            </a:r>
            <a:r>
              <a:rPr lang="en-GB" sz="2000" b="0" dirty="0" smtClean="0">
                <a:solidFill>
                  <a:srgbClr val="000000"/>
                </a:solidFill>
              </a:rPr>
              <a:t> </a:t>
            </a:r>
            <a:r>
              <a:rPr lang="en-GB" sz="1600" b="0" dirty="0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en-GB" sz="2000" b="0" dirty="0" smtClean="0">
                <a:solidFill>
                  <a:srgbClr val="000000"/>
                </a:solidFill>
                <a:sym typeface="Wingdings"/>
              </a:rPr>
              <a:t> J/</a:t>
            </a:r>
            <a:r>
              <a:rPr lang="en-GB" sz="2000" b="0" dirty="0" err="1" smtClean="0">
                <a:solidFill>
                  <a:srgbClr val="000000"/>
                </a:solidFill>
                <a:sym typeface="Wingdings"/>
              </a:rPr>
              <a:t>ψ</a:t>
            </a:r>
            <a:r>
              <a:rPr lang="en-GB" sz="2000" b="0" dirty="0" smtClean="0">
                <a:solidFill>
                  <a:srgbClr val="000000"/>
                </a:solidFill>
                <a:sym typeface="Wingdings"/>
              </a:rPr>
              <a:t> K</a:t>
            </a:r>
            <a:r>
              <a:rPr lang="en-GB" sz="2000" b="0" baseline="30000" dirty="0" smtClean="0">
                <a:solidFill>
                  <a:srgbClr val="000000"/>
                </a:solidFill>
                <a:sym typeface="Wingdings"/>
              </a:rPr>
              <a:t>*</a:t>
            </a:r>
            <a:r>
              <a:rPr lang="en-GB" sz="2000" b="0" dirty="0" smtClean="0">
                <a:solidFill>
                  <a:srgbClr val="000000"/>
                </a:solidFill>
                <a:sym typeface="Wingdings"/>
              </a:rPr>
              <a:t>, </a:t>
            </a:r>
            <a:r>
              <a:rPr lang="en-GB" sz="2000" b="0" dirty="0" smtClean="0">
                <a:solidFill>
                  <a:srgbClr val="000000"/>
                </a:solidFill>
              </a:rPr>
              <a:t>B</a:t>
            </a:r>
            <a:r>
              <a:rPr lang="en-GB" sz="2000" b="0" baseline="-25000" dirty="0" smtClean="0">
                <a:solidFill>
                  <a:srgbClr val="000000"/>
                </a:solidFill>
              </a:rPr>
              <a:t>S</a:t>
            </a:r>
            <a:r>
              <a:rPr lang="en-GB" sz="2000" b="0" dirty="0" smtClean="0">
                <a:solidFill>
                  <a:srgbClr val="000000"/>
                </a:solidFill>
              </a:rPr>
              <a:t> </a:t>
            </a:r>
            <a:r>
              <a:rPr lang="en-GB" sz="1600" b="0" dirty="0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en-GB" sz="2000" b="0" dirty="0" smtClean="0">
                <a:solidFill>
                  <a:srgbClr val="000000"/>
                </a:solidFill>
                <a:sym typeface="Wingdings"/>
              </a:rPr>
              <a:t> J/</a:t>
            </a:r>
            <a:r>
              <a:rPr lang="en-GB" sz="2000" b="0" dirty="0" err="1" smtClean="0">
                <a:solidFill>
                  <a:srgbClr val="000000"/>
                </a:solidFill>
                <a:sym typeface="Wingdings"/>
              </a:rPr>
              <a:t>ψ</a:t>
            </a:r>
            <a:r>
              <a:rPr lang="en-GB" sz="2000" b="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GB" sz="2000" b="0" dirty="0" err="1" smtClean="0">
                <a:solidFill>
                  <a:srgbClr val="000000"/>
                </a:solidFill>
                <a:sym typeface="Wingdings"/>
              </a:rPr>
              <a:t>φ</a:t>
            </a:r>
            <a:r>
              <a:rPr lang="en-GB" sz="2000" b="0" dirty="0" smtClean="0">
                <a:solidFill>
                  <a:srgbClr val="000000"/>
                </a:solidFill>
                <a:sym typeface="Wingdings"/>
              </a:rPr>
              <a:t>) </a:t>
            </a:r>
          </a:p>
          <a:p>
            <a:r>
              <a:rPr lang="en-GB" sz="2000" b="0" dirty="0" smtClean="0">
                <a:solidFill>
                  <a:srgbClr val="000000"/>
                </a:solidFill>
                <a:sym typeface="Wingdings"/>
              </a:rPr>
              <a:t>Showing no modification </a:t>
            </a:r>
          </a:p>
          <a:p>
            <a:r>
              <a:rPr lang="en-GB" sz="2000" b="0" dirty="0" smtClean="0">
                <a:solidFill>
                  <a:srgbClr val="000000"/>
                </a:solidFill>
                <a:sym typeface="Wingdings"/>
              </a:rPr>
              <a:t>(large uncertainty, incl. the FONLL ref) </a:t>
            </a:r>
          </a:p>
          <a:p>
            <a:endParaRPr lang="en-GB" sz="2000" b="0" dirty="0" smtClean="0">
              <a:solidFill>
                <a:srgbClr val="000000"/>
              </a:solidFill>
              <a:sym typeface="Wingdings"/>
            </a:endParaRPr>
          </a:p>
          <a:p>
            <a:r>
              <a:rPr lang="en-GB" sz="2000" b="0" dirty="0" err="1" smtClean="0">
                <a:solidFill>
                  <a:srgbClr val="000000"/>
                </a:solidFill>
                <a:sym typeface="Wingdings"/>
              </a:rPr>
              <a:t>PbPb</a:t>
            </a:r>
            <a:r>
              <a:rPr lang="en-GB" sz="2000" b="0" dirty="0" smtClean="0">
                <a:solidFill>
                  <a:srgbClr val="000000"/>
                </a:solidFill>
                <a:sym typeface="Wingdings"/>
              </a:rPr>
              <a:t>, inclusive B  J/</a:t>
            </a:r>
            <a:r>
              <a:rPr lang="en-GB" sz="2000" b="0" dirty="0" err="1" smtClean="0">
                <a:solidFill>
                  <a:srgbClr val="000000"/>
                </a:solidFill>
                <a:sym typeface="Wingdings"/>
              </a:rPr>
              <a:t>ψ</a:t>
            </a:r>
            <a:r>
              <a:rPr lang="en-GB" sz="2000" b="0" dirty="0" smtClean="0">
                <a:solidFill>
                  <a:srgbClr val="000000"/>
                </a:solidFill>
                <a:sym typeface="Wingdings"/>
              </a:rPr>
              <a:t> X (</a:t>
            </a:r>
            <a:r>
              <a:rPr lang="en-GB" sz="2000" b="0" dirty="0" err="1" smtClean="0">
                <a:solidFill>
                  <a:srgbClr val="000000"/>
                </a:solidFill>
                <a:sym typeface="Wingdings"/>
              </a:rPr>
              <a:t>p</a:t>
            </a:r>
            <a:r>
              <a:rPr lang="en-GB" sz="2000" b="0" baseline="-25000" dirty="0" err="1" smtClean="0">
                <a:solidFill>
                  <a:srgbClr val="000000"/>
                </a:solidFill>
                <a:sym typeface="Wingdings"/>
              </a:rPr>
              <a:t>T</a:t>
            </a:r>
            <a:r>
              <a:rPr lang="en-GB" sz="2000" b="0" dirty="0" smtClean="0">
                <a:solidFill>
                  <a:srgbClr val="000000"/>
                </a:solidFill>
                <a:sym typeface="Wingdings"/>
              </a:rPr>
              <a:t>(</a:t>
            </a:r>
            <a:r>
              <a:rPr lang="en-GB" sz="2000" b="0" dirty="0" err="1" smtClean="0">
                <a:solidFill>
                  <a:srgbClr val="000000"/>
                </a:solidFill>
                <a:sym typeface="Wingdings"/>
              </a:rPr>
              <a:t>ψ</a:t>
            </a:r>
            <a:r>
              <a:rPr lang="en-GB" sz="2000" b="0" dirty="0" smtClean="0">
                <a:solidFill>
                  <a:srgbClr val="000000"/>
                </a:solidFill>
                <a:sym typeface="Wingdings"/>
              </a:rPr>
              <a:t>) &gt; 6.5 </a:t>
            </a:r>
            <a:r>
              <a:rPr lang="en-GB" sz="2000" b="0" dirty="0" err="1" smtClean="0">
                <a:solidFill>
                  <a:srgbClr val="000000"/>
                </a:solidFill>
                <a:sym typeface="Wingdings"/>
              </a:rPr>
              <a:t>GeV</a:t>
            </a:r>
            <a:r>
              <a:rPr lang="en-GB" sz="2000" b="0" dirty="0" smtClean="0">
                <a:solidFill>
                  <a:srgbClr val="000000"/>
                </a:solidFill>
                <a:sym typeface="Wingdings"/>
              </a:rPr>
              <a:t>)</a:t>
            </a:r>
          </a:p>
          <a:p>
            <a:r>
              <a:rPr lang="en-GB" sz="2000" b="0" dirty="0" smtClean="0">
                <a:solidFill>
                  <a:srgbClr val="000000"/>
                </a:solidFill>
                <a:sym typeface="Wingdings"/>
              </a:rPr>
              <a:t>Showing strong suppression</a:t>
            </a:r>
            <a:endParaRPr lang="en-GB" sz="2000" b="0" dirty="0">
              <a:solidFill>
                <a:srgbClr val="0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248419" y="2647890"/>
            <a:ext cx="6778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 smtClean="0">
                <a:solidFill>
                  <a:srgbClr val="000000"/>
                </a:solidFill>
              </a:rPr>
              <a:t>B</a:t>
            </a:r>
            <a:r>
              <a:rPr lang="fr-FR" sz="2000" b="0" baseline="30000" dirty="0" smtClean="0">
                <a:solidFill>
                  <a:srgbClr val="000000"/>
                </a:solidFill>
              </a:rPr>
              <a:t>+</a:t>
            </a:r>
            <a:r>
              <a:rPr lang="fr-FR" sz="2000" b="0" dirty="0" smtClean="0">
                <a:solidFill>
                  <a:srgbClr val="000000"/>
                </a:solidFill>
              </a:rPr>
              <a:t>                                        B</a:t>
            </a:r>
            <a:r>
              <a:rPr lang="fr-FR" sz="2000" b="0" baseline="30000" dirty="0" smtClean="0">
                <a:solidFill>
                  <a:srgbClr val="000000"/>
                </a:solidFill>
              </a:rPr>
              <a:t>0</a:t>
            </a:r>
            <a:r>
              <a:rPr lang="fr-FR" sz="2000" b="0" dirty="0" smtClean="0">
                <a:solidFill>
                  <a:srgbClr val="000000"/>
                </a:solidFill>
              </a:rPr>
              <a:t>                                         B</a:t>
            </a:r>
            <a:r>
              <a:rPr lang="fr-FR" sz="2000" b="0" baseline="-25000" dirty="0" smtClean="0">
                <a:solidFill>
                  <a:srgbClr val="000000"/>
                </a:solidFill>
              </a:rPr>
              <a:t>S</a:t>
            </a:r>
          </a:p>
        </p:txBody>
      </p:sp>
      <p:cxnSp>
        <p:nvCxnSpPr>
          <p:cNvPr id="12" name="Connecteur droit 11"/>
          <p:cNvCxnSpPr/>
          <p:nvPr/>
        </p:nvCxnSpPr>
        <p:spPr bwMode="auto">
          <a:xfrm>
            <a:off x="526101" y="2278701"/>
            <a:ext cx="2438400" cy="0"/>
          </a:xfrm>
          <a:prstGeom prst="line">
            <a:avLst/>
          </a:prstGeom>
          <a:solidFill>
            <a:srgbClr val="1C3E7C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Connecteur droit 13"/>
          <p:cNvCxnSpPr/>
          <p:nvPr/>
        </p:nvCxnSpPr>
        <p:spPr bwMode="auto">
          <a:xfrm>
            <a:off x="3505200" y="2278701"/>
            <a:ext cx="2514600" cy="7299"/>
          </a:xfrm>
          <a:prstGeom prst="line">
            <a:avLst/>
          </a:prstGeom>
          <a:solidFill>
            <a:srgbClr val="1C3E7C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Connecteur droit 15"/>
          <p:cNvCxnSpPr/>
          <p:nvPr/>
        </p:nvCxnSpPr>
        <p:spPr bwMode="auto">
          <a:xfrm>
            <a:off x="6553200" y="2286000"/>
            <a:ext cx="2514600" cy="7299"/>
          </a:xfrm>
          <a:prstGeom prst="line">
            <a:avLst/>
          </a:prstGeom>
          <a:solidFill>
            <a:srgbClr val="1C3E7C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14"/>
          <p:cNvSpPr/>
          <p:nvPr/>
        </p:nvSpPr>
        <p:spPr bwMode="auto">
          <a:xfrm rot="21062681">
            <a:off x="5789066" y="4028275"/>
            <a:ext cx="3246430" cy="806141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 cmpd="sng">
            <a:solidFill>
              <a:srgbClr val="FF0000"/>
            </a:solidFill>
          </a:ln>
          <a:effectLst/>
          <a:extLst/>
        </p:spPr>
        <p:txBody>
          <a:bodyPr vert="horz" wrap="square" lIns="95891" tIns="47946" rIns="95891" bIns="47946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PbPb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fr-FR" sz="1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analysis</a:t>
            </a:r>
            <a:r>
              <a:rPr lang="fr-FR" sz="1800" b="0" dirty="0">
                <a:solidFill>
                  <a:srgbClr val="FF0000"/>
                </a:solidFill>
              </a:rPr>
              <a:t> </a:t>
            </a:r>
            <a:r>
              <a:rPr lang="fr-FR" sz="1800" b="0" dirty="0" err="1" smtClean="0">
                <a:solidFill>
                  <a:srgbClr val="FF0000"/>
                </a:solidFill>
              </a:rPr>
              <a:t>from</a:t>
            </a:r>
            <a:r>
              <a:rPr lang="fr-FR" sz="1800" b="0" dirty="0" smtClean="0">
                <a:solidFill>
                  <a:srgbClr val="FF0000"/>
                </a:solidFill>
              </a:rPr>
              <a:t> </a:t>
            </a:r>
            <a:r>
              <a:rPr lang="fr-FR" sz="1800" b="0" dirty="0" err="1" smtClean="0">
                <a:solidFill>
                  <a:srgbClr val="FF0000"/>
                </a:solidFill>
              </a:rPr>
              <a:t>Camelia</a:t>
            </a:r>
            <a:r>
              <a:rPr lang="fr-FR" sz="1800" b="0" dirty="0" smtClean="0">
                <a:solidFill>
                  <a:srgbClr val="FF0000"/>
                </a:solidFill>
              </a:rPr>
              <a:t> &amp; </a:t>
            </a:r>
            <a:r>
              <a:rPr lang="fr-FR" sz="1800" b="0" dirty="0" err="1" smtClean="0">
                <a:solidFill>
                  <a:srgbClr val="FF0000"/>
                </a:solidFill>
              </a:rPr>
              <a:t>Mihee</a:t>
            </a:r>
            <a:r>
              <a:rPr lang="fr-FR" sz="1800" b="0" dirty="0" smtClean="0">
                <a:solidFill>
                  <a:srgbClr val="FF0000"/>
                </a:solidFill>
              </a:rPr>
              <a:t>, </a:t>
            </a:r>
            <a:r>
              <a:rPr lang="fr-FR" sz="1800" b="0" dirty="0" err="1" smtClean="0">
                <a:solidFill>
                  <a:srgbClr val="FF0000"/>
                </a:solidFill>
              </a:rPr>
              <a:t>see</a:t>
            </a:r>
            <a:r>
              <a:rPr lang="fr-FR" sz="1800" b="0" dirty="0" smtClean="0">
                <a:solidFill>
                  <a:srgbClr val="FF0000"/>
                </a:solidFill>
              </a:rPr>
              <a:t> </a:t>
            </a:r>
            <a:r>
              <a:rPr lang="fr-FR" sz="1800" b="0" dirty="0" err="1" smtClean="0">
                <a:solidFill>
                  <a:srgbClr val="FF0000"/>
                </a:solidFill>
              </a:rPr>
              <a:t>her</a:t>
            </a:r>
            <a:r>
              <a:rPr lang="fr-FR" sz="1800" b="0" dirty="0" smtClean="0">
                <a:solidFill>
                  <a:srgbClr val="FF0000"/>
                </a:solidFill>
              </a:rPr>
              <a:t> talk…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33651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Summary</a:t>
            </a:r>
            <a:r>
              <a:rPr lang="fr-FR" dirty="0" smtClean="0"/>
              <a:t> (2/4) </a:t>
            </a:r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loss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Jets are heavily quenched in </a:t>
            </a:r>
            <a:r>
              <a:rPr lang="en-GB" dirty="0" err="1" smtClean="0"/>
              <a:t>PbPb</a:t>
            </a:r>
            <a:endParaRPr lang="en-GB" dirty="0" smtClean="0"/>
          </a:p>
          <a:p>
            <a:pPr lvl="1"/>
            <a:r>
              <a:rPr lang="en-GB" dirty="0" smtClean="0"/>
              <a:t>Extensive studies on where the energy goes, to large angles and lower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T</a:t>
            </a:r>
            <a:endParaRPr lang="en-GB" baseline="-25000" dirty="0" smtClean="0"/>
          </a:p>
          <a:p>
            <a:r>
              <a:rPr lang="en-GB" dirty="0" smtClean="0"/>
              <a:t>Jets are not strongly quenched in </a:t>
            </a:r>
            <a:r>
              <a:rPr lang="en-GB" dirty="0" err="1" smtClean="0"/>
              <a:t>pPb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R</a:t>
            </a:r>
            <a:r>
              <a:rPr lang="en-GB" baseline="-25000" dirty="0" err="1" smtClean="0"/>
              <a:t>pA</a:t>
            </a:r>
            <a:r>
              <a:rPr lang="en-GB" baseline="-25000" dirty="0" smtClean="0"/>
              <a:t> </a:t>
            </a:r>
            <a:r>
              <a:rPr lang="en-GB" dirty="0"/>
              <a:t>≈ </a:t>
            </a:r>
            <a:r>
              <a:rPr lang="en-GB" dirty="0" smtClean="0"/>
              <a:t>1 </a:t>
            </a:r>
          </a:p>
          <a:p>
            <a:r>
              <a:rPr lang="en-GB" dirty="0" smtClean="0"/>
              <a:t>No strong flavour dependence at high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T</a:t>
            </a:r>
            <a:endParaRPr lang="en-GB" baseline="-25000" dirty="0" smtClean="0"/>
          </a:p>
          <a:p>
            <a:pPr lvl="1"/>
            <a:r>
              <a:rPr lang="en-GB" dirty="0" smtClean="0"/>
              <a:t>R</a:t>
            </a:r>
            <a:r>
              <a:rPr lang="en-GB" baseline="-25000" dirty="0" smtClean="0"/>
              <a:t>AA </a:t>
            </a:r>
            <a:r>
              <a:rPr lang="en-GB" dirty="0" smtClean="0"/>
              <a:t>≈ 0.5 for b-jet and inclusive jet </a:t>
            </a: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37E4D-B45A-7542-8F00-99D79568E5B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12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intensity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900" y="0"/>
            <a:ext cx="8958114" cy="6858000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NUCLEAR PDF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37E4D-B45A-7542-8F00-99D79568E5B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67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l="50561"/>
          <a:stretch/>
        </p:blipFill>
        <p:spPr>
          <a:xfrm>
            <a:off x="0" y="762000"/>
            <a:ext cx="4520684" cy="437321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/>
          <a:srcRect r="49289"/>
          <a:stretch/>
        </p:blipFill>
        <p:spPr>
          <a:xfrm>
            <a:off x="4354572" y="762000"/>
            <a:ext cx="4637028" cy="437321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</a:t>
            </a:r>
            <a:r>
              <a:rPr lang="en-GB" baseline="-25000" dirty="0" err="1"/>
              <a:t>p</a:t>
            </a:r>
            <a:r>
              <a:rPr lang="en-GB" baseline="-25000" dirty="0" err="1" smtClean="0"/>
              <a:t>A</a:t>
            </a:r>
            <a:r>
              <a:rPr lang="en-GB" dirty="0" smtClean="0"/>
              <a:t> &amp; R</a:t>
            </a:r>
            <a:r>
              <a:rPr lang="en-GB" baseline="-25000" dirty="0"/>
              <a:t>A</a:t>
            </a:r>
            <a:r>
              <a:rPr lang="en-GB" baseline="-25000" dirty="0" smtClean="0"/>
              <a:t>A</a:t>
            </a:r>
            <a:r>
              <a:rPr lang="en-GB" dirty="0" smtClean="0"/>
              <a:t> for jets and tracks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D15-469E-9E45-B544-04E9DA41D94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6" name="Rectangle à coins arrondis 5"/>
          <p:cNvSpPr>
            <a:spLocks noChangeArrowheads="1"/>
          </p:cNvSpPr>
          <p:nvPr/>
        </p:nvSpPr>
        <p:spPr bwMode="auto">
          <a:xfrm>
            <a:off x="304800" y="5181600"/>
            <a:ext cx="3352800" cy="990600"/>
          </a:xfrm>
          <a:prstGeom prst="roundRect">
            <a:avLst>
              <a:gd name="adj" fmla="val 16667"/>
            </a:avLst>
          </a:prstGeom>
          <a:solidFill>
            <a:srgbClr val="1C3E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891" tIns="47946" rIns="95891" bIns="47946" anchor="ctr"/>
          <a:lstStyle/>
          <a:p>
            <a:pPr marL="0" lvl="1"/>
            <a:r>
              <a:rPr lang="fr-FR" sz="1800" b="0" dirty="0">
                <a:sym typeface="Wingdings" pitchFamily="2" charset="2"/>
              </a:rPr>
              <a:t>Talk by </a:t>
            </a:r>
            <a:r>
              <a:rPr lang="fr-FR" sz="1800" b="0" dirty="0" err="1" smtClean="0">
                <a:sym typeface="Wingdings" pitchFamily="2" charset="2"/>
              </a:rPr>
              <a:t>Appelt</a:t>
            </a:r>
            <a:r>
              <a:rPr lang="fr-FR" sz="1800" b="0" dirty="0" smtClean="0">
                <a:sym typeface="Wingdings" pitchFamily="2" charset="2"/>
              </a:rPr>
              <a:t>, </a:t>
            </a:r>
            <a:r>
              <a:rPr lang="en-US" sz="1800" b="0" dirty="0"/>
              <a:t>HIN-12-</a:t>
            </a:r>
            <a:r>
              <a:rPr lang="en-US" sz="1800" b="0" dirty="0" smtClean="0"/>
              <a:t>004,</a:t>
            </a:r>
          </a:p>
          <a:p>
            <a:pPr marL="0" lvl="1"/>
            <a:r>
              <a:rPr lang="en-US" sz="1800" b="0" dirty="0" smtClean="0"/>
              <a:t> </a:t>
            </a:r>
            <a:r>
              <a:rPr lang="en-US" sz="1800" b="0" dirty="0"/>
              <a:t>HIN-14-</a:t>
            </a:r>
            <a:r>
              <a:rPr lang="en-US" sz="1800" b="0" dirty="0" smtClean="0"/>
              <a:t>001, </a:t>
            </a:r>
            <a:r>
              <a:rPr lang="en-US" sz="1800" b="0" dirty="0"/>
              <a:t>HIN-12-</a:t>
            </a:r>
            <a:r>
              <a:rPr lang="en-US" sz="1800" b="0" dirty="0" smtClean="0"/>
              <a:t>017</a:t>
            </a:r>
          </a:p>
          <a:p>
            <a:pPr marL="0" lvl="1"/>
            <a:r>
              <a:rPr lang="en-US" sz="1800" b="0" dirty="0"/>
              <a:t> EPJC 72 (2012) 1945,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168097" y="3048000"/>
            <a:ext cx="2366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0" dirty="0" err="1">
                <a:solidFill>
                  <a:srgbClr val="000000"/>
                </a:solidFill>
              </a:rPr>
              <a:t>a</a:t>
            </a:r>
            <a:r>
              <a:rPr lang="fr-FR" sz="1800" b="0" dirty="0" err="1" smtClean="0">
                <a:solidFill>
                  <a:srgbClr val="000000"/>
                </a:solidFill>
              </a:rPr>
              <a:t>ntishadowing</a:t>
            </a:r>
            <a:r>
              <a:rPr lang="fr-FR" sz="1800" b="0" dirty="0" smtClean="0">
                <a:solidFill>
                  <a:srgbClr val="000000"/>
                </a:solidFill>
              </a:rPr>
              <a:t> </a:t>
            </a:r>
            <a:r>
              <a:rPr lang="fr-FR" sz="1800" b="0" dirty="0" err="1" smtClean="0">
                <a:solidFill>
                  <a:srgbClr val="000000"/>
                </a:solidFill>
              </a:rPr>
              <a:t>region</a:t>
            </a:r>
            <a:endParaRPr lang="fr-FR" sz="1800" b="0" dirty="0" smtClean="0">
              <a:solidFill>
                <a:srgbClr val="0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263959" y="5029200"/>
            <a:ext cx="45195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srgbClr val="000000"/>
                </a:solidFill>
              </a:rPr>
              <a:t>Enhancement observed at high </a:t>
            </a:r>
            <a:r>
              <a:rPr lang="en-GB" sz="2000" b="0" dirty="0" err="1" smtClean="0">
                <a:solidFill>
                  <a:srgbClr val="000000"/>
                </a:solidFill>
              </a:rPr>
              <a:t>p</a:t>
            </a:r>
            <a:r>
              <a:rPr lang="en-GB" sz="2000" b="0" baseline="-25000" dirty="0" err="1" smtClean="0">
                <a:solidFill>
                  <a:srgbClr val="000000"/>
                </a:solidFill>
              </a:rPr>
              <a:t>T</a:t>
            </a:r>
            <a:endParaRPr lang="en-GB" sz="2000" b="0" baseline="-25000" dirty="0" smtClean="0">
              <a:solidFill>
                <a:srgbClr val="000000"/>
              </a:solidFill>
            </a:endParaRPr>
          </a:p>
          <a:p>
            <a:r>
              <a:rPr lang="en-GB" sz="2000" b="0" dirty="0" smtClean="0">
                <a:solidFill>
                  <a:srgbClr val="000000"/>
                </a:solidFill>
              </a:rPr>
              <a:t>Too large to be due to </a:t>
            </a:r>
            <a:r>
              <a:rPr lang="en-GB" sz="2000" b="0" dirty="0" err="1" smtClean="0">
                <a:solidFill>
                  <a:srgbClr val="000000"/>
                </a:solidFill>
              </a:rPr>
              <a:t>antishadowing</a:t>
            </a:r>
            <a:r>
              <a:rPr lang="en-GB" sz="2000" b="0" dirty="0" smtClean="0">
                <a:solidFill>
                  <a:srgbClr val="000000"/>
                </a:solidFill>
              </a:rPr>
              <a:t>? </a:t>
            </a:r>
          </a:p>
          <a:p>
            <a:r>
              <a:rPr lang="en-GB" sz="2000" b="0" dirty="0" smtClean="0">
                <a:solidFill>
                  <a:srgbClr val="000000"/>
                </a:solidFill>
              </a:rPr>
              <a:t>Other nuclear effect?</a:t>
            </a:r>
          </a:p>
          <a:p>
            <a:r>
              <a:rPr lang="en-GB" sz="2000" b="0" dirty="0" smtClean="0">
                <a:solidFill>
                  <a:srgbClr val="000000"/>
                </a:solidFill>
              </a:rPr>
              <a:t>But urgent need for </a:t>
            </a:r>
            <a:r>
              <a:rPr lang="en-GB" sz="2000" b="0" dirty="0" err="1" smtClean="0">
                <a:solidFill>
                  <a:srgbClr val="000000"/>
                </a:solidFill>
              </a:rPr>
              <a:t>pp</a:t>
            </a:r>
            <a:r>
              <a:rPr lang="en-GB" sz="2000" b="0" dirty="0" smtClean="0">
                <a:solidFill>
                  <a:srgbClr val="000000"/>
                </a:solidFill>
              </a:rPr>
              <a:t> reference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443214" y="2209800"/>
            <a:ext cx="549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0" dirty="0" err="1" smtClean="0">
                <a:solidFill>
                  <a:srgbClr val="000000"/>
                </a:solidFill>
              </a:rPr>
              <a:t>pPb</a:t>
            </a:r>
            <a:endParaRPr lang="fr-FR" sz="1600" b="0" dirty="0" smtClean="0">
              <a:solidFill>
                <a:srgbClr val="00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514600" y="4019490"/>
            <a:ext cx="155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0" dirty="0" smtClean="0">
                <a:solidFill>
                  <a:srgbClr val="000000"/>
                </a:solidFill>
              </a:rPr>
              <a:t>Central </a:t>
            </a:r>
            <a:r>
              <a:rPr lang="fr-FR" sz="1800" b="0" dirty="0" err="1" smtClean="0">
                <a:solidFill>
                  <a:srgbClr val="000000"/>
                </a:solidFill>
              </a:rPr>
              <a:t>PbPb</a:t>
            </a:r>
            <a:endParaRPr lang="fr-FR" sz="1800" b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603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Modified dijet rapidity in pPb</a:t>
            </a:r>
            <a:endParaRPr lang="en-GB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5562600" y="762001"/>
            <a:ext cx="3467100" cy="4495800"/>
          </a:xfrm>
        </p:spPr>
        <p:txBody>
          <a:bodyPr>
            <a:normAutofit fontScale="92500"/>
          </a:bodyPr>
          <a:lstStyle/>
          <a:p>
            <a:r>
              <a:rPr lang="en-GB" dirty="0" err="1" smtClean="0"/>
              <a:t>η</a:t>
            </a:r>
            <a:r>
              <a:rPr lang="en-GB" baseline="-25000" dirty="0" err="1" smtClean="0"/>
              <a:t>dijet</a:t>
            </a:r>
            <a:r>
              <a:rPr lang="en-GB" dirty="0" smtClean="0"/>
              <a:t> = (η</a:t>
            </a:r>
            <a:r>
              <a:rPr lang="en-GB" baseline="-25000" dirty="0" smtClean="0"/>
              <a:t>1</a:t>
            </a:r>
            <a:r>
              <a:rPr lang="en-GB" dirty="0" smtClean="0"/>
              <a:t>+η</a:t>
            </a:r>
            <a:r>
              <a:rPr lang="en-GB" baseline="-25000" dirty="0" smtClean="0"/>
              <a:t>2</a:t>
            </a:r>
            <a:r>
              <a:rPr lang="en-GB" dirty="0" smtClean="0"/>
              <a:t>)/2 has sensitivity to (gluon) PDF modifications</a:t>
            </a:r>
          </a:p>
          <a:p>
            <a:r>
              <a:rPr lang="en-GB" dirty="0" smtClean="0"/>
              <a:t>Shifted by an amount comparable to (EPS09) </a:t>
            </a:r>
            <a:r>
              <a:rPr lang="en-GB" dirty="0" err="1" smtClean="0"/>
              <a:t>nPDF</a:t>
            </a:r>
            <a:r>
              <a:rPr lang="en-GB" dirty="0" smtClean="0"/>
              <a:t> predictions</a:t>
            </a:r>
          </a:p>
          <a:p>
            <a:r>
              <a:rPr lang="en-GB" dirty="0" smtClean="0"/>
              <a:t>(large multiplicity dependence of the effect)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37E4D-B45A-7542-8F00-99D79568E5B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2" y="762000"/>
            <a:ext cx="5192738" cy="506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Rectangle à coins arrondis 6"/>
          <p:cNvSpPr>
            <a:spLocks noChangeArrowheads="1"/>
          </p:cNvSpPr>
          <p:nvPr/>
        </p:nvSpPr>
        <p:spPr bwMode="auto">
          <a:xfrm>
            <a:off x="6477000" y="5562600"/>
            <a:ext cx="2514600" cy="685800"/>
          </a:xfrm>
          <a:prstGeom prst="roundRect">
            <a:avLst>
              <a:gd name="adj" fmla="val 16667"/>
            </a:avLst>
          </a:prstGeom>
          <a:solidFill>
            <a:srgbClr val="1C3E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891" tIns="47946" rIns="95891" bIns="47946" anchor="ctr"/>
          <a:lstStyle/>
          <a:p>
            <a:pPr marL="0" lvl="1"/>
            <a:r>
              <a:rPr lang="fr-FR" sz="1800" b="0" dirty="0" smtClean="0">
                <a:sym typeface="Wingdings" pitchFamily="2" charset="2"/>
              </a:rPr>
              <a:t>Talk by Barbieri</a:t>
            </a:r>
          </a:p>
          <a:p>
            <a:pPr marL="0" lvl="1"/>
            <a:r>
              <a:rPr lang="fr-FR" sz="1800" b="0" dirty="0" err="1" smtClean="0">
                <a:sym typeface="Wingdings" pitchFamily="2" charset="2"/>
              </a:rPr>
              <a:t>arXiv</a:t>
            </a:r>
            <a:r>
              <a:rPr lang="fr-FR" sz="1800" b="0" dirty="0" smtClean="0">
                <a:sym typeface="Wingdings" pitchFamily="2" charset="2"/>
              </a:rPr>
              <a:t>: 1401.4433</a:t>
            </a:r>
            <a:endParaRPr lang="en-US" sz="1800" b="0" dirty="0"/>
          </a:p>
        </p:txBody>
      </p:sp>
      <p:grpSp>
        <p:nvGrpSpPr>
          <p:cNvPr id="3" name="Grouper 2"/>
          <p:cNvGrpSpPr/>
          <p:nvPr/>
        </p:nvGrpSpPr>
        <p:grpSpPr>
          <a:xfrm>
            <a:off x="4724400" y="5867400"/>
            <a:ext cx="1066800" cy="685800"/>
            <a:chOff x="4724400" y="5867400"/>
            <a:chExt cx="1066800" cy="685800"/>
          </a:xfrm>
        </p:grpSpPr>
        <p:sp>
          <p:nvSpPr>
            <p:cNvPr id="9" name="Ellipse 8"/>
            <p:cNvSpPr/>
            <p:nvPr/>
          </p:nvSpPr>
          <p:spPr bwMode="auto">
            <a:xfrm>
              <a:off x="4876800" y="5867400"/>
              <a:ext cx="228600" cy="228600"/>
            </a:xfrm>
            <a:prstGeom prst="ellipse">
              <a:avLst/>
            </a:prstGeom>
            <a:solidFill>
              <a:srgbClr val="1C3E7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5891" tIns="47946" rIns="95891" bIns="47946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7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0" name="Ellipse 9"/>
            <p:cNvSpPr/>
            <p:nvPr/>
          </p:nvSpPr>
          <p:spPr bwMode="auto">
            <a:xfrm>
              <a:off x="5334000" y="5867400"/>
              <a:ext cx="228600" cy="685800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ffectLst/>
            <a:extLst/>
          </p:spPr>
          <p:txBody>
            <a:bodyPr vert="horz" wrap="square" lIns="95891" tIns="47946" rIns="95891" bIns="47946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7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11" name="Connecteur droit avec flèche 10"/>
            <p:cNvCxnSpPr/>
            <p:nvPr/>
          </p:nvCxnSpPr>
          <p:spPr bwMode="auto">
            <a:xfrm>
              <a:off x="5105400" y="5994400"/>
              <a:ext cx="685800" cy="0"/>
            </a:xfrm>
            <a:prstGeom prst="straightConnector1">
              <a:avLst/>
            </a:prstGeom>
            <a:solidFill>
              <a:srgbClr val="1C3E7C"/>
            </a:solidFill>
            <a:ln w="38100" cap="flat" cmpd="sng" algn="ctr">
              <a:solidFill>
                <a:srgbClr val="1C3E7C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Connecteur droit avec flèche 11"/>
            <p:cNvCxnSpPr/>
            <p:nvPr/>
          </p:nvCxnSpPr>
          <p:spPr bwMode="auto">
            <a:xfrm flipH="1">
              <a:off x="4724400" y="6197600"/>
              <a:ext cx="685800" cy="0"/>
            </a:xfrm>
            <a:prstGeom prst="straightConnector1">
              <a:avLst/>
            </a:prstGeom>
            <a:solidFill>
              <a:srgbClr val="1C3E7C"/>
            </a:solidFill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3" name="Resim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7232" y="5708972"/>
            <a:ext cx="979789" cy="76802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913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Electroweak bosons from </a:t>
            </a:r>
            <a:r>
              <a:rPr lang="en-GB" dirty="0" err="1" smtClean="0"/>
              <a:t>PbPb</a:t>
            </a:r>
            <a:r>
              <a:rPr lang="en-GB" dirty="0" smtClean="0"/>
              <a:t> to </a:t>
            </a:r>
            <a:r>
              <a:rPr lang="en-GB" dirty="0" err="1" smtClean="0"/>
              <a:t>pPb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4300" y="762000"/>
            <a:ext cx="5448300" cy="5402263"/>
          </a:xfrm>
        </p:spPr>
        <p:txBody>
          <a:bodyPr/>
          <a:lstStyle/>
          <a:p>
            <a:r>
              <a:rPr lang="en-GB" dirty="0" smtClean="0"/>
              <a:t>Standard candles: Z</a:t>
            </a:r>
            <a:r>
              <a:rPr lang="en-GB" baseline="30000" dirty="0" smtClean="0"/>
              <a:t>0</a:t>
            </a:r>
            <a:r>
              <a:rPr lang="en-GB" dirty="0" smtClean="0"/>
              <a:t> and W</a:t>
            </a:r>
            <a:r>
              <a:rPr lang="en-GB" baseline="30000" dirty="0" smtClean="0"/>
              <a:t>±</a:t>
            </a:r>
            <a:r>
              <a:rPr lang="en-GB" dirty="0" smtClean="0"/>
              <a:t> unmodified in </a:t>
            </a:r>
            <a:r>
              <a:rPr lang="en-GB" dirty="0" err="1" smtClean="0"/>
              <a:t>PbPb</a:t>
            </a:r>
            <a:r>
              <a:rPr lang="en-GB" dirty="0" smtClean="0"/>
              <a:t> </a:t>
            </a:r>
            <a:r>
              <a:rPr lang="en-GB" sz="2000" dirty="0" smtClean="0">
                <a:sym typeface="Wingdings"/>
              </a:rPr>
              <a:t></a:t>
            </a:r>
            <a:endParaRPr lang="en-GB" dirty="0" smtClean="0"/>
          </a:p>
          <a:p>
            <a:r>
              <a:rPr lang="en-GB" dirty="0" err="1" smtClean="0"/>
              <a:t>pPb</a:t>
            </a:r>
            <a:r>
              <a:rPr lang="en-GB" dirty="0" smtClean="0"/>
              <a:t> providing the best opportunity to probe (valence) q and (sea) q </a:t>
            </a:r>
            <a:r>
              <a:rPr lang="en-GB" dirty="0" err="1" smtClean="0"/>
              <a:t>nPDF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Higher statistics</a:t>
            </a:r>
          </a:p>
          <a:p>
            <a:pPr lvl="1"/>
            <a:r>
              <a:rPr lang="en-GB" dirty="0" smtClean="0"/>
              <a:t>Collision asymmetry</a:t>
            </a:r>
          </a:p>
          <a:p>
            <a:pPr lvl="1"/>
            <a:r>
              <a:rPr lang="en-GB" dirty="0" smtClean="0"/>
              <a:t>Well controlled </a:t>
            </a:r>
            <a:r>
              <a:rPr lang="en-GB" dirty="0" err="1" smtClean="0"/>
              <a:t>pp</a:t>
            </a:r>
            <a:r>
              <a:rPr lang="en-GB" dirty="0" smtClean="0"/>
              <a:t> reference 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37E4D-B45A-7542-8F00-99D79568E5B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6" name="Rectangle à coins arrondis 5"/>
          <p:cNvSpPr>
            <a:spLocks noChangeArrowheads="1"/>
          </p:cNvSpPr>
          <p:nvPr/>
        </p:nvSpPr>
        <p:spPr bwMode="auto">
          <a:xfrm>
            <a:off x="533400" y="5562600"/>
            <a:ext cx="4800600" cy="413596"/>
          </a:xfrm>
          <a:prstGeom prst="roundRect">
            <a:avLst>
              <a:gd name="adj" fmla="val 16667"/>
            </a:avLst>
          </a:prstGeom>
          <a:solidFill>
            <a:srgbClr val="1C3E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891" tIns="47946" rIns="95891" bIns="47946" anchor="ctr">
            <a:spAutoFit/>
          </a:bodyPr>
          <a:lstStyle/>
          <a:p>
            <a:pPr marL="0" lvl="1"/>
            <a:r>
              <a:rPr lang="fr-FR" sz="1800" b="0" dirty="0" smtClean="0">
                <a:sym typeface="Wingdings" pitchFamily="2" charset="2"/>
              </a:rPr>
              <a:t>Talk by </a:t>
            </a:r>
            <a:r>
              <a:rPr lang="fr-FR" sz="1800" b="0" dirty="0" err="1" smtClean="0">
                <a:sym typeface="Wingdings" pitchFamily="2" charset="2"/>
              </a:rPr>
              <a:t>Zsigmond</a:t>
            </a:r>
            <a:r>
              <a:rPr lang="fr-FR" sz="1800" b="0" dirty="0" smtClean="0">
                <a:sym typeface="Wingdings" pitchFamily="2" charset="2"/>
              </a:rPr>
              <a:t>, PbPb:PAS-HIN-13-004 </a:t>
            </a:r>
            <a:endParaRPr lang="en-US" sz="1800" b="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3600" y="3329275"/>
            <a:ext cx="3200400" cy="307152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6477000" y="5650468"/>
            <a:ext cx="2237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0" dirty="0" smtClean="0">
                <a:solidFill>
                  <a:schemeClr val="tx1"/>
                </a:solidFill>
              </a:rPr>
              <a:t>Z vs </a:t>
            </a:r>
            <a:r>
              <a:rPr lang="fr-FR" sz="1800" b="0" dirty="0" err="1" smtClean="0">
                <a:solidFill>
                  <a:schemeClr val="tx1"/>
                </a:solidFill>
              </a:rPr>
              <a:t>PbPb</a:t>
            </a:r>
            <a:r>
              <a:rPr lang="fr-FR" sz="1800" b="0" dirty="0" smtClean="0">
                <a:solidFill>
                  <a:schemeClr val="tx1"/>
                </a:solidFill>
              </a:rPr>
              <a:t> </a:t>
            </a:r>
            <a:r>
              <a:rPr lang="fr-FR" sz="1800" b="0" dirty="0" err="1" smtClean="0">
                <a:solidFill>
                  <a:schemeClr val="tx1"/>
                </a:solidFill>
              </a:rPr>
              <a:t>centrality</a:t>
            </a:r>
            <a:endParaRPr lang="fr-FR" sz="1800" b="0" dirty="0">
              <a:solidFill>
                <a:schemeClr val="tx1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419600"/>
            <a:ext cx="4572000" cy="945931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38"/>
          <a:stretch/>
        </p:blipFill>
        <p:spPr bwMode="auto">
          <a:xfrm>
            <a:off x="6172201" y="762000"/>
            <a:ext cx="2895600" cy="27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/>
          <p:cNvCxnSpPr/>
          <p:nvPr/>
        </p:nvCxnSpPr>
        <p:spPr bwMode="auto">
          <a:xfrm>
            <a:off x="2438400" y="2699847"/>
            <a:ext cx="228600" cy="0"/>
          </a:xfrm>
          <a:prstGeom prst="line">
            <a:avLst/>
          </a:prstGeom>
          <a:solidFill>
            <a:srgbClr val="1C3E7C"/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68999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Z</a:t>
            </a:r>
            <a:r>
              <a:rPr lang="fr-FR" baseline="30000" dirty="0" smtClean="0"/>
              <a:t>0</a:t>
            </a:r>
            <a:r>
              <a:rPr lang="fr-FR" dirty="0" smtClean="0"/>
              <a:t> in </a:t>
            </a:r>
            <a:r>
              <a:rPr lang="fr-FR" dirty="0" err="1" smtClean="0"/>
              <a:t>pPb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≈ 2200 Z </a:t>
            </a:r>
            <a:r>
              <a:rPr lang="en-GB" sz="2000" dirty="0" smtClean="0">
                <a:sym typeface="Wingdings"/>
              </a:rPr>
              <a:t>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μμ</a:t>
            </a:r>
            <a:r>
              <a:rPr lang="en-GB" dirty="0" smtClean="0">
                <a:sym typeface="Wingdings"/>
              </a:rPr>
              <a:t> </a:t>
            </a:r>
            <a:r>
              <a:rPr lang="en-GB" dirty="0" smtClean="0"/>
              <a:t>showing little nuclear effect</a:t>
            </a:r>
          </a:p>
          <a:p>
            <a:pPr lvl="1"/>
            <a:r>
              <a:rPr lang="en-GB" dirty="0" smtClean="0"/>
              <a:t>maybe a hint of forward/backward asymmetry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37E4D-B45A-7542-8F00-99D79568E5B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7" name="Rectangle à coins arrondis 6"/>
          <p:cNvSpPr>
            <a:spLocks noChangeArrowheads="1"/>
          </p:cNvSpPr>
          <p:nvPr/>
        </p:nvSpPr>
        <p:spPr bwMode="auto">
          <a:xfrm>
            <a:off x="2476500" y="5622502"/>
            <a:ext cx="4191000" cy="413596"/>
          </a:xfrm>
          <a:prstGeom prst="roundRect">
            <a:avLst>
              <a:gd name="adj" fmla="val 16667"/>
            </a:avLst>
          </a:prstGeom>
          <a:solidFill>
            <a:srgbClr val="1C3E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891" tIns="47946" rIns="95891" bIns="47946" anchor="ctr">
            <a:spAutoFit/>
          </a:bodyPr>
          <a:lstStyle/>
          <a:p>
            <a:pPr marL="0" lvl="1"/>
            <a:r>
              <a:rPr lang="fr-FR" sz="1800" b="0" dirty="0" smtClean="0">
                <a:sym typeface="Wingdings" pitchFamily="2" charset="2"/>
              </a:rPr>
              <a:t>Talk by </a:t>
            </a:r>
            <a:r>
              <a:rPr lang="fr-FR" sz="1800" b="0" dirty="0" err="1" smtClean="0">
                <a:sym typeface="Wingdings" pitchFamily="2" charset="2"/>
              </a:rPr>
              <a:t>Zsigmond</a:t>
            </a:r>
            <a:r>
              <a:rPr lang="fr-FR" sz="1800" b="0" dirty="0" smtClean="0">
                <a:sym typeface="Wingdings" pitchFamily="2" charset="2"/>
              </a:rPr>
              <a:t>, PAS-HIN-14-003 </a:t>
            </a:r>
            <a:endParaRPr lang="en-US" sz="1800" b="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1930400"/>
            <a:ext cx="3784600" cy="36322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600" y="1930400"/>
            <a:ext cx="3784600" cy="36322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/>
          <a:srcRect r="66945"/>
          <a:stretch/>
        </p:blipFill>
        <p:spPr>
          <a:xfrm>
            <a:off x="7556500" y="762000"/>
            <a:ext cx="1511300" cy="945931"/>
          </a:xfrm>
          <a:prstGeom prst="rect">
            <a:avLst/>
          </a:prstGeom>
        </p:spPr>
      </p:pic>
      <p:grpSp>
        <p:nvGrpSpPr>
          <p:cNvPr id="13" name="Grouper 12"/>
          <p:cNvGrpSpPr/>
          <p:nvPr/>
        </p:nvGrpSpPr>
        <p:grpSpPr>
          <a:xfrm>
            <a:off x="990600" y="5486400"/>
            <a:ext cx="1066800" cy="685800"/>
            <a:chOff x="4724400" y="5867400"/>
            <a:chExt cx="1066800" cy="685800"/>
          </a:xfrm>
        </p:grpSpPr>
        <p:sp>
          <p:nvSpPr>
            <p:cNvPr id="14" name="Ellipse 13"/>
            <p:cNvSpPr/>
            <p:nvPr/>
          </p:nvSpPr>
          <p:spPr bwMode="auto">
            <a:xfrm>
              <a:off x="4876800" y="5867400"/>
              <a:ext cx="228600" cy="228600"/>
            </a:xfrm>
            <a:prstGeom prst="ellipse">
              <a:avLst/>
            </a:prstGeom>
            <a:solidFill>
              <a:srgbClr val="1C3E7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5891" tIns="47946" rIns="95891" bIns="47946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7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5" name="Ellipse 14"/>
            <p:cNvSpPr/>
            <p:nvPr/>
          </p:nvSpPr>
          <p:spPr bwMode="auto">
            <a:xfrm>
              <a:off x="5334000" y="5867400"/>
              <a:ext cx="228600" cy="685800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ffectLst/>
            <a:extLst/>
          </p:spPr>
          <p:txBody>
            <a:bodyPr vert="horz" wrap="square" lIns="95891" tIns="47946" rIns="95891" bIns="47946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7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16" name="Connecteur droit avec flèche 15"/>
            <p:cNvCxnSpPr/>
            <p:nvPr/>
          </p:nvCxnSpPr>
          <p:spPr bwMode="auto">
            <a:xfrm>
              <a:off x="5105400" y="5994400"/>
              <a:ext cx="685800" cy="0"/>
            </a:xfrm>
            <a:prstGeom prst="straightConnector1">
              <a:avLst/>
            </a:prstGeom>
            <a:solidFill>
              <a:srgbClr val="1C3E7C"/>
            </a:solidFill>
            <a:ln w="38100" cap="flat" cmpd="sng" algn="ctr">
              <a:solidFill>
                <a:srgbClr val="1C3E7C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Connecteur droit avec flèche 16"/>
            <p:cNvCxnSpPr/>
            <p:nvPr/>
          </p:nvCxnSpPr>
          <p:spPr bwMode="auto">
            <a:xfrm flipH="1">
              <a:off x="4724400" y="6197600"/>
              <a:ext cx="685800" cy="0"/>
            </a:xfrm>
            <a:prstGeom prst="straightConnector1">
              <a:avLst/>
            </a:prstGeom>
            <a:solidFill>
              <a:srgbClr val="1C3E7C"/>
            </a:solidFill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709927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of 13 talks &amp; 15 posters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[List of </a:t>
            </a:r>
            <a:r>
              <a:rPr lang="fr-FR" dirty="0" err="1" smtClean="0"/>
              <a:t>talks</a:t>
            </a:r>
            <a:r>
              <a:rPr lang="fr-FR" dirty="0" smtClean="0"/>
              <a:t>]</a:t>
            </a:r>
          </a:p>
          <a:p>
            <a:pPr lvl="1"/>
            <a:r>
              <a:rPr lang="fr-FR" dirty="0"/>
              <a:t>Kim, B </a:t>
            </a:r>
            <a:r>
              <a:rPr lang="fr-FR" dirty="0" err="1"/>
              <a:t>mesons</a:t>
            </a:r>
            <a:endParaRPr lang="fr-FR" dirty="0"/>
          </a:p>
          <a:p>
            <a:pPr lvl="1"/>
            <a:r>
              <a:rPr lang="fr-FR" dirty="0" err="1"/>
              <a:t>Zsigmond</a:t>
            </a:r>
            <a:r>
              <a:rPr lang="fr-FR" dirty="0"/>
              <a:t>, </a:t>
            </a:r>
            <a:r>
              <a:rPr lang="fr-FR" dirty="0" err="1"/>
              <a:t>electroweak</a:t>
            </a:r>
            <a:endParaRPr lang="fr-FR" dirty="0"/>
          </a:p>
          <a:p>
            <a:pPr lvl="1"/>
            <a:r>
              <a:rPr lang="fr-FR" dirty="0"/>
              <a:t>Moon, </a:t>
            </a:r>
            <a:r>
              <a:rPr lang="fr-FR" dirty="0" err="1"/>
              <a:t>charmonia</a:t>
            </a:r>
            <a:endParaRPr lang="fr-FR" dirty="0"/>
          </a:p>
          <a:p>
            <a:pPr lvl="1"/>
            <a:r>
              <a:rPr lang="fr-FR" dirty="0" err="1"/>
              <a:t>Appelt</a:t>
            </a:r>
            <a:r>
              <a:rPr lang="fr-FR" dirty="0"/>
              <a:t>, jet </a:t>
            </a:r>
            <a:r>
              <a:rPr lang="fr-FR" dirty="0" err="1"/>
              <a:t>R</a:t>
            </a:r>
            <a:r>
              <a:rPr lang="fr-FR" baseline="-25000" dirty="0" err="1"/>
              <a:t>pA</a:t>
            </a:r>
            <a:r>
              <a:rPr lang="fr-FR" dirty="0"/>
              <a:t> &amp; R</a:t>
            </a:r>
            <a:r>
              <a:rPr lang="fr-FR" baseline="-25000" dirty="0"/>
              <a:t>AA</a:t>
            </a:r>
          </a:p>
          <a:p>
            <a:pPr lvl="1"/>
            <a:r>
              <a:rPr lang="fr-FR" dirty="0" err="1"/>
              <a:t>Devetak</a:t>
            </a:r>
            <a:r>
              <a:rPr lang="fr-FR" dirty="0"/>
              <a:t>, </a:t>
            </a:r>
            <a:r>
              <a:rPr lang="fr-FR" dirty="0" err="1"/>
              <a:t>factorization</a:t>
            </a:r>
            <a:r>
              <a:rPr lang="fr-FR" dirty="0"/>
              <a:t> breakdown</a:t>
            </a:r>
          </a:p>
          <a:p>
            <a:pPr lvl="1"/>
            <a:r>
              <a:rPr lang="fr-FR" dirty="0"/>
              <a:t>Wang, </a:t>
            </a:r>
            <a:r>
              <a:rPr lang="fr-FR" dirty="0" err="1"/>
              <a:t>multiparticle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Xu, </a:t>
            </a:r>
            <a:r>
              <a:rPr lang="fr-FR" dirty="0" err="1"/>
              <a:t>η-dependence</a:t>
            </a:r>
            <a:r>
              <a:rPr lang="fr-FR" dirty="0"/>
              <a:t> of </a:t>
            </a:r>
            <a:r>
              <a:rPr lang="fr-FR" dirty="0" err="1"/>
              <a:t>correlations</a:t>
            </a:r>
            <a:r>
              <a:rPr lang="fr-FR" dirty="0"/>
              <a:t> in </a:t>
            </a:r>
            <a:r>
              <a:rPr lang="fr-FR" dirty="0" err="1"/>
              <a:t>pPb</a:t>
            </a:r>
            <a:endParaRPr lang="fr-FR" dirty="0"/>
          </a:p>
          <a:p>
            <a:pPr lvl="1"/>
            <a:r>
              <a:rPr lang="fr-FR" dirty="0"/>
              <a:t>Sharma, K</a:t>
            </a:r>
            <a:r>
              <a:rPr lang="fr-FR" baseline="-25000" dirty="0"/>
              <a:t>S</a:t>
            </a:r>
            <a:r>
              <a:rPr lang="fr-FR" dirty="0"/>
              <a:t> &amp; </a:t>
            </a:r>
            <a:r>
              <a:rPr lang="fr-FR" dirty="0" err="1"/>
              <a:t>Λ</a:t>
            </a:r>
            <a:r>
              <a:rPr lang="fr-FR" dirty="0"/>
              <a:t> flow</a:t>
            </a:r>
          </a:p>
          <a:p>
            <a:pPr lvl="1"/>
            <a:r>
              <a:rPr lang="fr-FR" dirty="0" err="1"/>
              <a:t>Gulhan</a:t>
            </a:r>
            <a:r>
              <a:rPr lang="fr-FR" dirty="0"/>
              <a:t>, jet-</a:t>
            </a:r>
            <a:r>
              <a:rPr lang="fr-FR" dirty="0" err="1"/>
              <a:t>track</a:t>
            </a:r>
            <a:endParaRPr lang="fr-FR" dirty="0"/>
          </a:p>
          <a:p>
            <a:pPr lvl="1"/>
            <a:r>
              <a:rPr lang="fr-FR" dirty="0" err="1"/>
              <a:t>Abdulsalam</a:t>
            </a:r>
            <a:r>
              <a:rPr lang="fr-FR" dirty="0"/>
              <a:t>, </a:t>
            </a:r>
            <a:r>
              <a:rPr lang="fr-FR" dirty="0" err="1"/>
              <a:t>bottomonia</a:t>
            </a:r>
            <a:endParaRPr lang="fr-FR" dirty="0"/>
          </a:p>
          <a:p>
            <a:pPr lvl="1"/>
            <a:r>
              <a:rPr lang="fr-FR" dirty="0"/>
              <a:t>Barbieri, </a:t>
            </a:r>
            <a:r>
              <a:rPr lang="fr-FR" dirty="0" err="1"/>
              <a:t>dijets</a:t>
            </a:r>
            <a:r>
              <a:rPr lang="fr-FR" dirty="0"/>
              <a:t> &amp; photons</a:t>
            </a:r>
          </a:p>
          <a:p>
            <a:pPr lvl="1"/>
            <a:r>
              <a:rPr lang="fr-FR" dirty="0"/>
              <a:t>Jung, b-jets</a:t>
            </a:r>
          </a:p>
          <a:p>
            <a:pPr lvl="1"/>
            <a:r>
              <a:rPr lang="fr-FR" dirty="0" err="1"/>
              <a:t>Dogra</a:t>
            </a:r>
            <a:r>
              <a:rPr lang="fr-FR" dirty="0"/>
              <a:t>, </a:t>
            </a:r>
            <a:r>
              <a:rPr lang="fr-FR" dirty="0" smtClean="0"/>
              <a:t>BEC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381500" cy="5638800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[List of posters]</a:t>
            </a:r>
          </a:p>
          <a:p>
            <a:pPr lvl="1"/>
            <a:r>
              <a:rPr lang="fr-FR" dirty="0" err="1" smtClean="0"/>
              <a:t>Akbiyik</a:t>
            </a:r>
            <a:r>
              <a:rPr lang="fr-FR" dirty="0" smtClean="0"/>
              <a:t>, </a:t>
            </a:r>
            <a:r>
              <a:rPr lang="fr-FR" dirty="0" err="1" smtClean="0"/>
              <a:t>γγ</a:t>
            </a:r>
            <a:r>
              <a:rPr lang="fr-FR" dirty="0" smtClean="0"/>
              <a:t> in </a:t>
            </a:r>
            <a:r>
              <a:rPr lang="fr-FR" dirty="0" err="1" smtClean="0"/>
              <a:t>pPb</a:t>
            </a:r>
            <a:endParaRPr lang="fr-FR" dirty="0" smtClean="0"/>
          </a:p>
          <a:p>
            <a:pPr lvl="1"/>
            <a:r>
              <a:rPr lang="fr-FR" dirty="0" err="1" smtClean="0"/>
              <a:t>Chudasama</a:t>
            </a:r>
            <a:r>
              <a:rPr lang="fr-FR" dirty="0" smtClean="0"/>
              <a:t>, Y in UPC</a:t>
            </a:r>
          </a:p>
          <a:p>
            <a:pPr lvl="1"/>
            <a:r>
              <a:rPr lang="fr-FR" dirty="0" smtClean="0"/>
              <a:t>Chen, K</a:t>
            </a:r>
            <a:r>
              <a:rPr lang="fr-FR" baseline="-25000" dirty="0" smtClean="0"/>
              <a:t>S</a:t>
            </a:r>
            <a:r>
              <a:rPr lang="fr-FR" dirty="0" smtClean="0"/>
              <a:t> &amp; </a:t>
            </a:r>
            <a:r>
              <a:rPr lang="fr-FR" dirty="0" err="1" smtClean="0"/>
              <a:t>Λ</a:t>
            </a:r>
            <a:r>
              <a:rPr lang="fr-FR" dirty="0" smtClean="0"/>
              <a:t> flow</a:t>
            </a:r>
          </a:p>
          <a:p>
            <a:pPr lvl="1"/>
            <a:r>
              <a:rPr lang="fr-FR" dirty="0" smtClean="0"/>
              <a:t>Edwards-Bruner, </a:t>
            </a:r>
            <a:r>
              <a:rPr lang="fr-FR" dirty="0" err="1" smtClean="0"/>
              <a:t>dE</a:t>
            </a:r>
            <a:r>
              <a:rPr lang="fr-FR" baseline="-25000" dirty="0" err="1" smtClean="0"/>
              <a:t>T</a:t>
            </a:r>
            <a:r>
              <a:rPr lang="fr-FR" dirty="0" smtClean="0"/>
              <a:t>/</a:t>
            </a:r>
            <a:r>
              <a:rPr lang="fr-FR" dirty="0" err="1" smtClean="0"/>
              <a:t>dη</a:t>
            </a:r>
            <a:endParaRPr lang="fr-FR" dirty="0" smtClean="0"/>
          </a:p>
          <a:p>
            <a:pPr lvl="1"/>
            <a:r>
              <a:rPr lang="fr-FR" dirty="0" err="1" smtClean="0"/>
              <a:t>Elayavalli</a:t>
            </a:r>
            <a:r>
              <a:rPr lang="fr-FR" dirty="0" smtClean="0"/>
              <a:t>, jet performances</a:t>
            </a:r>
          </a:p>
          <a:p>
            <a:pPr lvl="1"/>
            <a:r>
              <a:rPr lang="fr-FR" dirty="0" err="1" smtClean="0"/>
              <a:t>Innocenti</a:t>
            </a:r>
            <a:r>
              <a:rPr lang="fr-FR" dirty="0" smtClean="0"/>
              <a:t>, B </a:t>
            </a:r>
            <a:r>
              <a:rPr lang="fr-FR" dirty="0" err="1" smtClean="0"/>
              <a:t>mesons</a:t>
            </a:r>
            <a:endParaRPr lang="fr-FR" dirty="0" smtClean="0"/>
          </a:p>
          <a:p>
            <a:pPr lvl="1"/>
            <a:r>
              <a:rPr lang="fr-FR" dirty="0" smtClean="0"/>
              <a:t>Kim, </a:t>
            </a:r>
            <a:r>
              <a:rPr lang="fr-FR" dirty="0" err="1" smtClean="0"/>
              <a:t>shapes</a:t>
            </a:r>
            <a:r>
              <a:rPr lang="fr-FR" dirty="0" smtClean="0"/>
              <a:t> and FF</a:t>
            </a:r>
          </a:p>
          <a:p>
            <a:pPr lvl="1"/>
            <a:r>
              <a:rPr lang="fr-FR" dirty="0" err="1" smtClean="0"/>
              <a:t>Krajczar</a:t>
            </a:r>
            <a:r>
              <a:rPr lang="fr-FR" dirty="0" smtClean="0"/>
              <a:t>, F/B</a:t>
            </a:r>
          </a:p>
          <a:p>
            <a:pPr lvl="1"/>
            <a:r>
              <a:rPr lang="fr-FR" dirty="0" smtClean="0"/>
              <a:t>Lai, jet reconstruction</a:t>
            </a:r>
          </a:p>
          <a:p>
            <a:pPr lvl="1"/>
            <a:r>
              <a:rPr lang="fr-FR" dirty="0" smtClean="0"/>
              <a:t>Lee, J/</a:t>
            </a:r>
            <a:r>
              <a:rPr lang="fr-FR" dirty="0" err="1" smtClean="0"/>
              <a:t>ψ</a:t>
            </a:r>
            <a:r>
              <a:rPr lang="fr-FR" dirty="0" smtClean="0"/>
              <a:t> in </a:t>
            </a:r>
            <a:r>
              <a:rPr lang="fr-FR" dirty="0" err="1" smtClean="0"/>
              <a:t>pPb</a:t>
            </a:r>
            <a:endParaRPr lang="fr-FR" dirty="0" smtClean="0"/>
          </a:p>
          <a:p>
            <a:pPr lvl="1"/>
            <a:r>
              <a:rPr lang="fr-FR" dirty="0" err="1" smtClean="0"/>
              <a:t>Lisniak</a:t>
            </a:r>
            <a:r>
              <a:rPr lang="fr-FR" dirty="0" smtClean="0"/>
              <a:t>, </a:t>
            </a:r>
            <a:r>
              <a:rPr lang="fr-FR" dirty="0" err="1" smtClean="0"/>
              <a:t>Hough</a:t>
            </a:r>
            <a:r>
              <a:rPr lang="fr-FR" dirty="0" smtClean="0"/>
              <a:t> </a:t>
            </a:r>
            <a:r>
              <a:rPr lang="fr-FR" dirty="0" err="1" smtClean="0"/>
              <a:t>transform</a:t>
            </a:r>
            <a:endParaRPr lang="fr-FR" dirty="0" smtClean="0"/>
          </a:p>
          <a:p>
            <a:pPr lvl="1"/>
            <a:r>
              <a:rPr lang="fr-FR" dirty="0" err="1" smtClean="0"/>
              <a:t>Siklér</a:t>
            </a:r>
            <a:r>
              <a:rPr lang="fr-FR" dirty="0" smtClean="0"/>
              <a:t>, BEC</a:t>
            </a:r>
          </a:p>
          <a:p>
            <a:pPr lvl="1"/>
            <a:r>
              <a:rPr lang="fr-FR" dirty="0" err="1" smtClean="0"/>
              <a:t>Varma</a:t>
            </a:r>
            <a:r>
              <a:rPr lang="fr-FR" dirty="0" smtClean="0"/>
              <a:t>, </a:t>
            </a:r>
            <a:r>
              <a:rPr lang="fr-FR" dirty="0" err="1" smtClean="0"/>
              <a:t>φ</a:t>
            </a:r>
            <a:r>
              <a:rPr lang="fr-FR" dirty="0" smtClean="0"/>
              <a:t> </a:t>
            </a:r>
            <a:r>
              <a:rPr lang="fr-FR" dirty="0" err="1" smtClean="0"/>
              <a:t>mesons</a:t>
            </a:r>
            <a:endParaRPr lang="fr-FR" dirty="0" smtClean="0"/>
          </a:p>
          <a:p>
            <a:pPr lvl="1"/>
            <a:r>
              <a:rPr lang="fr-FR" dirty="0" err="1" smtClean="0"/>
              <a:t>Veres</a:t>
            </a:r>
            <a:r>
              <a:rPr lang="fr-FR" dirty="0" smtClean="0"/>
              <a:t>, </a:t>
            </a:r>
            <a:r>
              <a:rPr lang="fr-FR" dirty="0" err="1" smtClean="0"/>
              <a:t>pPb</a:t>
            </a:r>
            <a:r>
              <a:rPr lang="fr-FR" dirty="0" smtClean="0"/>
              <a:t> cross section</a:t>
            </a:r>
          </a:p>
          <a:p>
            <a:pPr lvl="1"/>
            <a:r>
              <a:rPr lang="fr-FR" dirty="0" err="1" smtClean="0"/>
              <a:t>Yu</a:t>
            </a:r>
            <a:r>
              <a:rPr lang="fr-FR" dirty="0" smtClean="0"/>
              <a:t>, b-jet performances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37E4D-B45A-7542-8F00-99D79568E5B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25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152904"/>
            <a:ext cx="3935984" cy="379069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</a:t>
            </a:r>
            <a:r>
              <a:rPr lang="fr-FR" baseline="30000" dirty="0" smtClean="0"/>
              <a:t>+</a:t>
            </a:r>
            <a:r>
              <a:rPr lang="fr-FR" dirty="0" smtClean="0"/>
              <a:t> and W</a:t>
            </a:r>
            <a:r>
              <a:rPr lang="fr-FR" baseline="30000" dirty="0" smtClean="0"/>
              <a:t>–</a:t>
            </a:r>
            <a:r>
              <a:rPr lang="fr-FR" dirty="0" smtClean="0"/>
              <a:t> in </a:t>
            </a:r>
            <a:r>
              <a:rPr lang="fr-FR" dirty="0" err="1" smtClean="0"/>
              <a:t>pPb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≈ </a:t>
            </a:r>
            <a:r>
              <a:rPr lang="en-GB" dirty="0" smtClean="0"/>
              <a:t>21000 W </a:t>
            </a:r>
            <a:r>
              <a:rPr lang="en-GB" sz="2000" dirty="0">
                <a:sym typeface="Wingdings"/>
              </a:rPr>
              <a:t></a:t>
            </a:r>
            <a:r>
              <a:rPr lang="en-GB" dirty="0">
                <a:sym typeface="Wingdings"/>
              </a:rPr>
              <a:t> </a:t>
            </a:r>
            <a:r>
              <a:rPr lang="en-GB" dirty="0" smtClean="0">
                <a:sym typeface="Wingdings"/>
              </a:rPr>
              <a:t>μ &amp; 16000 W </a:t>
            </a:r>
            <a:r>
              <a:rPr lang="en-GB" sz="2000" dirty="0">
                <a:sym typeface="Wingdings"/>
              </a:rPr>
              <a:t></a:t>
            </a:r>
            <a:r>
              <a:rPr lang="en-GB" dirty="0">
                <a:sym typeface="Wingdings"/>
              </a:rPr>
              <a:t> </a:t>
            </a:r>
            <a:r>
              <a:rPr lang="en-GB" dirty="0" smtClean="0">
                <a:sym typeface="Wingdings"/>
              </a:rPr>
              <a:t>e </a:t>
            </a:r>
            <a:endParaRPr lang="en-GB" dirty="0">
              <a:sym typeface="Wingdings"/>
            </a:endParaRPr>
          </a:p>
          <a:p>
            <a:pPr lvl="1"/>
            <a:r>
              <a:rPr lang="en-GB" dirty="0">
                <a:sym typeface="Wingdings"/>
              </a:rPr>
              <a:t>S</a:t>
            </a:r>
            <a:r>
              <a:rPr lang="en-GB" dirty="0" smtClean="0">
                <a:sym typeface="Wingdings"/>
              </a:rPr>
              <a:t>howing small deviations </a:t>
            </a:r>
            <a:r>
              <a:rPr lang="en-GB" dirty="0">
                <a:sym typeface="Wingdings"/>
              </a:rPr>
              <a:t>from </a:t>
            </a:r>
            <a:r>
              <a:rPr lang="en-GB" dirty="0" smtClean="0">
                <a:solidFill>
                  <a:srgbClr val="FF0000"/>
                </a:solidFill>
                <a:sym typeface="Wingdings"/>
              </a:rPr>
              <a:t>unmodified PDFs</a:t>
            </a:r>
          </a:p>
          <a:p>
            <a:pPr lvl="1"/>
            <a:r>
              <a:rPr lang="en-GB" dirty="0">
                <a:sym typeface="Wingdings"/>
              </a:rPr>
              <a:t>A</a:t>
            </a:r>
            <a:r>
              <a:rPr lang="en-GB" dirty="0" smtClean="0">
                <a:sym typeface="Wingdings"/>
              </a:rPr>
              <a:t> hint of a different u/d modification? (</a:t>
            </a:r>
            <a:r>
              <a:rPr lang="en-GB" dirty="0" smtClean="0">
                <a:solidFill>
                  <a:srgbClr val="008000"/>
                </a:solidFill>
                <a:sym typeface="Wingdings"/>
              </a:rPr>
              <a:t>not in EPS09</a:t>
            </a:r>
            <a:r>
              <a:rPr lang="en-GB" dirty="0" smtClean="0">
                <a:sym typeface="Wingdings"/>
              </a:rPr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37E4D-B45A-7542-8F00-99D79568E5B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5" name="Rectangle à coins arrondis 4"/>
          <p:cNvSpPr>
            <a:spLocks noChangeArrowheads="1"/>
          </p:cNvSpPr>
          <p:nvPr/>
        </p:nvSpPr>
        <p:spPr bwMode="auto">
          <a:xfrm>
            <a:off x="5105400" y="5911004"/>
            <a:ext cx="3962400" cy="413596"/>
          </a:xfrm>
          <a:prstGeom prst="roundRect">
            <a:avLst>
              <a:gd name="adj" fmla="val 16667"/>
            </a:avLst>
          </a:prstGeom>
          <a:solidFill>
            <a:srgbClr val="1C3E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891" tIns="47946" rIns="95891" bIns="47946" anchor="ctr">
            <a:spAutoFit/>
          </a:bodyPr>
          <a:lstStyle/>
          <a:p>
            <a:pPr marL="0" lvl="1"/>
            <a:r>
              <a:rPr lang="fr-FR" sz="1800" b="0" dirty="0" smtClean="0">
                <a:sym typeface="Wingdings" pitchFamily="2" charset="2"/>
              </a:rPr>
              <a:t>Talk by </a:t>
            </a:r>
            <a:r>
              <a:rPr lang="fr-FR" sz="1800" b="0" dirty="0" err="1" smtClean="0">
                <a:sym typeface="Wingdings" pitchFamily="2" charset="2"/>
              </a:rPr>
              <a:t>Zsigmond</a:t>
            </a:r>
            <a:r>
              <a:rPr lang="fr-FR" sz="1800" b="0" dirty="0" smtClean="0">
                <a:sym typeface="Wingdings" pitchFamily="2" charset="2"/>
              </a:rPr>
              <a:t>, PAS-HIN-13-007 </a:t>
            </a:r>
            <a:endParaRPr lang="en-US" sz="1800" b="0" dirty="0"/>
          </a:p>
        </p:txBody>
      </p:sp>
      <p:sp>
        <p:nvSpPr>
          <p:cNvPr id="8" name="ZoneTexte 7"/>
          <p:cNvSpPr txBox="1"/>
          <p:nvPr/>
        </p:nvSpPr>
        <p:spPr>
          <a:xfrm>
            <a:off x="914400" y="2419290"/>
            <a:ext cx="2351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smtClean="0">
                <a:solidFill>
                  <a:srgbClr val="000000"/>
                </a:solidFill>
              </a:rPr>
              <a:t>Charge asymmetry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772400" y="2337137"/>
            <a:ext cx="13107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smtClean="0">
                <a:solidFill>
                  <a:srgbClr val="000000"/>
                </a:solidFill>
              </a:rPr>
              <a:t>Forward/</a:t>
            </a:r>
          </a:p>
          <a:p>
            <a:r>
              <a:rPr lang="en-GB" sz="2000" b="0" smtClean="0">
                <a:solidFill>
                  <a:srgbClr val="000000"/>
                </a:solidFill>
              </a:rPr>
              <a:t>Backward</a:t>
            </a:r>
          </a:p>
          <a:p>
            <a:r>
              <a:rPr lang="en-GB" sz="2000" b="0" smtClean="0">
                <a:solidFill>
                  <a:srgbClr val="000000"/>
                </a:solidFill>
              </a:rPr>
              <a:t>(in lab)</a:t>
            </a:r>
          </a:p>
        </p:txBody>
      </p:sp>
      <p:grpSp>
        <p:nvGrpSpPr>
          <p:cNvPr id="11" name="Grouper 10"/>
          <p:cNvGrpSpPr/>
          <p:nvPr/>
        </p:nvGrpSpPr>
        <p:grpSpPr>
          <a:xfrm>
            <a:off x="2590800" y="5791200"/>
            <a:ext cx="1066800" cy="685800"/>
            <a:chOff x="4724400" y="5867400"/>
            <a:chExt cx="1066800" cy="685800"/>
          </a:xfrm>
        </p:grpSpPr>
        <p:sp>
          <p:nvSpPr>
            <p:cNvPr id="12" name="Ellipse 11"/>
            <p:cNvSpPr/>
            <p:nvPr/>
          </p:nvSpPr>
          <p:spPr bwMode="auto">
            <a:xfrm>
              <a:off x="4876800" y="5867400"/>
              <a:ext cx="228600" cy="228600"/>
            </a:xfrm>
            <a:prstGeom prst="ellipse">
              <a:avLst/>
            </a:prstGeom>
            <a:solidFill>
              <a:srgbClr val="1C3E7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5891" tIns="47946" rIns="95891" bIns="47946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7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3" name="Ellipse 12"/>
            <p:cNvSpPr/>
            <p:nvPr/>
          </p:nvSpPr>
          <p:spPr bwMode="auto">
            <a:xfrm>
              <a:off x="5334000" y="5867400"/>
              <a:ext cx="228600" cy="685800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ffectLst/>
            <a:extLst/>
          </p:spPr>
          <p:txBody>
            <a:bodyPr vert="horz" wrap="square" lIns="95891" tIns="47946" rIns="95891" bIns="47946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7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14" name="Connecteur droit avec flèche 13"/>
            <p:cNvCxnSpPr/>
            <p:nvPr/>
          </p:nvCxnSpPr>
          <p:spPr bwMode="auto">
            <a:xfrm>
              <a:off x="5105400" y="5994400"/>
              <a:ext cx="685800" cy="0"/>
            </a:xfrm>
            <a:prstGeom prst="straightConnector1">
              <a:avLst/>
            </a:prstGeom>
            <a:solidFill>
              <a:srgbClr val="1C3E7C"/>
            </a:solidFill>
            <a:ln w="38100" cap="flat" cmpd="sng" algn="ctr">
              <a:solidFill>
                <a:srgbClr val="1C3E7C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Connecteur droit avec flèche 14"/>
            <p:cNvCxnSpPr/>
            <p:nvPr/>
          </p:nvCxnSpPr>
          <p:spPr bwMode="auto">
            <a:xfrm flipH="1">
              <a:off x="4724400" y="6197600"/>
              <a:ext cx="685800" cy="0"/>
            </a:xfrm>
            <a:prstGeom prst="straightConnector1">
              <a:avLst/>
            </a:prstGeom>
            <a:solidFill>
              <a:srgbClr val="1C3E7C"/>
            </a:solidFill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654" y="2147664"/>
            <a:ext cx="3935984" cy="3790696"/>
          </a:xfrm>
          <a:prstGeom prst="rect">
            <a:avLst/>
          </a:prstGeom>
        </p:spPr>
      </p:pic>
      <p:sp>
        <p:nvSpPr>
          <p:cNvPr id="18" name="Ellipse 17"/>
          <p:cNvSpPr/>
          <p:nvPr/>
        </p:nvSpPr>
        <p:spPr bwMode="auto">
          <a:xfrm>
            <a:off x="838200" y="3352800"/>
            <a:ext cx="1066800" cy="1828800"/>
          </a:xfrm>
          <a:prstGeom prst="ellipse">
            <a:avLst/>
          </a:prstGeom>
          <a:noFill/>
          <a:ln w="19050" cmpd="sng">
            <a:solidFill>
              <a:srgbClr val="000000"/>
            </a:solidFill>
            <a:prstDash val="dash"/>
          </a:ln>
          <a:effectLst/>
          <a:extLst/>
        </p:spPr>
        <p:txBody>
          <a:bodyPr vert="horz" wrap="square" lIns="95891" tIns="47946" rIns="95891" bIns="47946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7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 rot="21062681">
            <a:off x="4393438" y="2475015"/>
            <a:ext cx="2494131" cy="838200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 cmpd="sng">
            <a:solidFill>
              <a:srgbClr val="FF0000"/>
            </a:solidFill>
          </a:ln>
          <a:effectLst/>
          <a:extLst/>
        </p:spPr>
        <p:txBody>
          <a:bodyPr vert="horz" wrap="square" lIns="95891" tIns="47946" rIns="95891" bIns="47946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0" dirty="0" err="1" smtClean="0">
                <a:solidFill>
                  <a:srgbClr val="FF0000"/>
                </a:solidFill>
              </a:rPr>
              <a:t>Alice’s</a:t>
            </a:r>
            <a:r>
              <a:rPr lang="fr-FR" sz="1800" b="0" dirty="0" smtClean="0">
                <a:solidFill>
                  <a:srgbClr val="FF0000"/>
                </a:solidFill>
              </a:rPr>
              <a:t> </a:t>
            </a:r>
            <a:r>
              <a:rPr lang="fr-FR" sz="1800" b="0" dirty="0" err="1" smtClean="0">
                <a:solidFill>
                  <a:srgbClr val="FF0000"/>
                </a:solidFill>
              </a:rPr>
              <a:t>analysis</a:t>
            </a:r>
            <a:r>
              <a:rPr lang="fr-FR" sz="1800" b="0" dirty="0">
                <a:solidFill>
                  <a:srgbClr val="FF0000"/>
                </a:solidFill>
              </a:rPr>
              <a:t> 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&amp; </a:t>
            </a:r>
          </a:p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PhD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fr-FR" sz="1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thesis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, </a:t>
            </a:r>
            <a:r>
              <a:rPr kumimoji="0" lang="fr-FR" sz="1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see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talk</a:t>
            </a:r>
          </a:p>
        </p:txBody>
      </p:sp>
    </p:spTree>
    <p:extLst>
      <p:ext uri="{BB962C8B-B14F-4D97-AF65-F5344CB8AC3E}">
        <p14:creationId xmlns:p14="http://schemas.microsoft.com/office/powerpoint/2010/main" val="361953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Summary</a:t>
            </a:r>
            <a:r>
              <a:rPr lang="fr-FR" dirty="0" smtClean="0"/>
              <a:t> (3/4) </a:t>
            </a:r>
            <a:r>
              <a:rPr lang="fr-FR" dirty="0" err="1" smtClean="0"/>
              <a:t>nPDF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Precision data start constraining </a:t>
            </a:r>
            <a:r>
              <a:rPr lang="en-GB" dirty="0" err="1" smtClean="0"/>
              <a:t>nPDF</a:t>
            </a:r>
            <a:r>
              <a:rPr lang="en-GB" dirty="0" smtClean="0"/>
              <a:t> in the high Q</a:t>
            </a:r>
            <a:r>
              <a:rPr lang="en-GB" baseline="30000" dirty="0" smtClean="0"/>
              <a:t>2</a:t>
            </a:r>
            <a:r>
              <a:rPr lang="en-GB" dirty="0" smtClean="0"/>
              <a:t> regime</a:t>
            </a:r>
          </a:p>
          <a:p>
            <a:pPr lvl="1"/>
            <a:r>
              <a:rPr lang="en-GB" dirty="0" smtClean="0"/>
              <a:t>Dijet </a:t>
            </a:r>
            <a:r>
              <a:rPr lang="en-GB" dirty="0" err="1" smtClean="0"/>
              <a:t>pseudorapidity</a:t>
            </a:r>
            <a:r>
              <a:rPr lang="en-GB" dirty="0" smtClean="0"/>
              <a:t> shift </a:t>
            </a:r>
            <a:r>
              <a:rPr lang="en-GB" dirty="0" smtClean="0">
                <a:sym typeface="Wingdings"/>
              </a:rPr>
              <a:t> mostly gluons</a:t>
            </a:r>
            <a:endParaRPr lang="en-GB" dirty="0" smtClean="0"/>
          </a:p>
          <a:p>
            <a:pPr lvl="1"/>
            <a:r>
              <a:rPr lang="en-GB" dirty="0" smtClean="0"/>
              <a:t>Electroweak bosons </a:t>
            </a:r>
            <a:r>
              <a:rPr lang="en-GB" dirty="0" smtClean="0">
                <a:sym typeface="Wingdings"/>
              </a:rPr>
              <a:t> quarks / antiquarks, distinguishing ups and downs 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37E4D-B45A-7542-8F00-99D79568E5B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86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intensity="1"/>
                    </a14:imgEffect>
                  </a14:imgLayer>
                </a14:imgProps>
              </a:ext>
            </a:extLst>
          </a:blip>
          <a:srcRect l="10019" r="2960" b="19560"/>
          <a:stretch/>
        </p:blipFill>
        <p:spPr>
          <a:xfrm>
            <a:off x="-838200" y="927538"/>
            <a:ext cx="10543379" cy="6609368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52400" y="152400"/>
            <a:ext cx="7772400" cy="1362075"/>
          </a:xfrm>
          <a:noFill/>
        </p:spPr>
        <p:txBody>
          <a:bodyPr/>
          <a:lstStyle/>
          <a:p>
            <a:r>
              <a:rPr lang="fr-FR" dirty="0" smtClean="0">
                <a:solidFill>
                  <a:srgbClr val="FF6600"/>
                </a:solidFill>
              </a:rPr>
              <a:t>MELTING</a:t>
            </a:r>
            <a:endParaRPr lang="fr-FR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446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Five </a:t>
            </a:r>
            <a:r>
              <a:rPr lang="fr-FR" dirty="0" err="1" smtClean="0"/>
              <a:t>quarkonia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14300" y="762000"/>
            <a:ext cx="5753100" cy="5402263"/>
          </a:xfrm>
        </p:spPr>
        <p:txBody>
          <a:bodyPr/>
          <a:lstStyle/>
          <a:p>
            <a:r>
              <a:rPr lang="en-GB" dirty="0" smtClean="0"/>
              <a:t>The suppression of 5 </a:t>
            </a:r>
            <a:r>
              <a:rPr lang="en-GB" dirty="0" err="1" smtClean="0"/>
              <a:t>quarkonia</a:t>
            </a:r>
            <a:r>
              <a:rPr lang="en-GB" dirty="0" smtClean="0"/>
              <a:t> was observed in </a:t>
            </a:r>
            <a:r>
              <a:rPr lang="en-GB" dirty="0" err="1" smtClean="0"/>
              <a:t>PbPb</a:t>
            </a:r>
            <a:endParaRPr lang="en-GB" dirty="0" smtClean="0"/>
          </a:p>
          <a:p>
            <a:pPr lvl="1"/>
            <a:r>
              <a:rPr lang="en-GB" dirty="0" smtClean="0"/>
              <a:t>Well-ordered with binding energy</a:t>
            </a:r>
          </a:p>
          <a:p>
            <a:pPr lvl="1"/>
            <a:r>
              <a:rPr lang="en-GB" dirty="0" smtClean="0"/>
              <a:t>Inclusive </a:t>
            </a:r>
            <a:r>
              <a:rPr lang="en-GB" dirty="0" err="1" smtClean="0"/>
              <a:t>bottomonia</a:t>
            </a:r>
            <a:endParaRPr lang="en-GB" dirty="0" smtClean="0"/>
          </a:p>
          <a:p>
            <a:pPr lvl="1"/>
            <a:r>
              <a:rPr lang="en-GB" dirty="0" err="1" smtClean="0"/>
              <a:t>Charmonia</a:t>
            </a:r>
            <a:r>
              <a:rPr lang="en-GB" dirty="0" smtClean="0"/>
              <a:t>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T</a:t>
            </a:r>
            <a:r>
              <a:rPr lang="en-GB" dirty="0" smtClean="0"/>
              <a:t> &gt; 6.5 </a:t>
            </a:r>
            <a:r>
              <a:rPr lang="en-GB" dirty="0" err="1" smtClean="0"/>
              <a:t>GeV</a:t>
            </a:r>
            <a:endParaRPr lang="en-GB" dirty="0" smtClean="0"/>
          </a:p>
          <a:p>
            <a:pPr marL="477837" lvl="1" indent="0">
              <a:buNone/>
            </a:pPr>
            <a:r>
              <a:rPr lang="en-GB" dirty="0" smtClean="0"/>
              <a:t>+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T</a:t>
            </a:r>
            <a:r>
              <a:rPr lang="en-GB" dirty="0" smtClean="0"/>
              <a:t>-inclusive </a:t>
            </a:r>
            <a:r>
              <a:rPr lang="en-GB" dirty="0"/>
              <a:t>J/</a:t>
            </a:r>
            <a:r>
              <a:rPr lang="en-GB" dirty="0" err="1"/>
              <a:t>ψ</a:t>
            </a:r>
            <a:r>
              <a:rPr lang="en-GB" dirty="0"/>
              <a:t> from ALICE less suppressed than at RHIC, calling for recombination </a:t>
            </a:r>
            <a:endParaRPr lang="en-GB" dirty="0" smtClean="0"/>
          </a:p>
          <a:p>
            <a:r>
              <a:rPr lang="en-GB" dirty="0" err="1" smtClean="0"/>
              <a:t>Quarkonia</a:t>
            </a:r>
            <a:r>
              <a:rPr lang="en-GB" dirty="0" smtClean="0"/>
              <a:t> melt in quark matter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DBCE07-1F91-ED4F-BB4A-12A0BA141DD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7" name="Rectangle à coins arrondis 6"/>
          <p:cNvSpPr>
            <a:spLocks noChangeArrowheads="1"/>
          </p:cNvSpPr>
          <p:nvPr/>
        </p:nvSpPr>
        <p:spPr bwMode="auto">
          <a:xfrm>
            <a:off x="838200" y="5181600"/>
            <a:ext cx="4038600" cy="1026530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95891" tIns="47946" rIns="95891" bIns="47946" anchor="ctr">
            <a:spAutoFit/>
          </a:bodyPr>
          <a:lstStyle/>
          <a:p>
            <a:pPr marL="0" lvl="1"/>
            <a:r>
              <a:rPr lang="fr-FR" sz="1800" b="0" dirty="0" err="1">
                <a:sym typeface="Wingdings" pitchFamily="2" charset="2"/>
              </a:rPr>
              <a:t>Talks</a:t>
            </a:r>
            <a:r>
              <a:rPr lang="fr-FR" sz="1800" b="0" dirty="0">
                <a:sym typeface="Wingdings" pitchFamily="2" charset="2"/>
              </a:rPr>
              <a:t> by Moon &amp; </a:t>
            </a:r>
            <a:r>
              <a:rPr lang="fr-FR" sz="1800" b="0" dirty="0" err="1"/>
              <a:t>Abdulsalam</a:t>
            </a:r>
            <a:r>
              <a:rPr lang="fr-FR" sz="1800" b="0" dirty="0">
                <a:sym typeface="Wingdings" pitchFamily="2" charset="2"/>
              </a:rPr>
              <a:t> </a:t>
            </a:r>
          </a:p>
          <a:p>
            <a:pPr marL="0" lvl="1"/>
            <a:r>
              <a:rPr lang="fr-FR" sz="1800" b="0" dirty="0">
                <a:sym typeface="Wingdings" pitchFamily="2" charset="2"/>
              </a:rPr>
              <a:t>PRL109 (2012) 2220301, </a:t>
            </a:r>
          </a:p>
          <a:p>
            <a:pPr marL="0" lvl="1"/>
            <a:r>
              <a:rPr lang="fr-FR" sz="1800" b="0" dirty="0">
                <a:sym typeface="Wingdings" pitchFamily="2" charset="2"/>
              </a:rPr>
              <a:t>PAS-HIN-12-014, PAS-HIN-12-007 </a:t>
            </a:r>
            <a:endParaRPr lang="en-US" sz="1800" b="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25" y="3520440"/>
            <a:ext cx="3000375" cy="288036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806" y="762000"/>
            <a:ext cx="2858299" cy="2743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 rot="21062681">
            <a:off x="6527944" y="1015624"/>
            <a:ext cx="2345210" cy="838200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 cmpd="sng">
            <a:solidFill>
              <a:srgbClr val="FF0000"/>
            </a:solidFill>
          </a:ln>
          <a:effectLst/>
          <a:extLst/>
        </p:spPr>
        <p:txBody>
          <a:bodyPr vert="horz" wrap="square" lIns="95891" tIns="47946" rIns="95891" bIns="47946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0" dirty="0" err="1" smtClean="0">
                <a:solidFill>
                  <a:srgbClr val="FF0000"/>
                </a:solidFill>
              </a:rPr>
              <a:t>Longstanding</a:t>
            </a:r>
            <a:endParaRPr lang="fr-FR" sz="2400" b="0" dirty="0" smtClean="0">
              <a:solidFill>
                <a:srgbClr val="FF0000"/>
              </a:solidFill>
            </a:endParaRPr>
          </a:p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0" dirty="0" smtClean="0">
                <a:solidFill>
                  <a:srgbClr val="FF0000"/>
                </a:solidFill>
              </a:rPr>
              <a:t>LLR expertise</a:t>
            </a:r>
          </a:p>
        </p:txBody>
      </p:sp>
    </p:spTree>
    <p:extLst>
      <p:ext uri="{BB962C8B-B14F-4D97-AF65-F5344CB8AC3E}">
        <p14:creationId xmlns:p14="http://schemas.microsoft.com/office/powerpoint/2010/main" val="50646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Upsilon in </a:t>
            </a:r>
            <a:r>
              <a:rPr lang="fr-FR" dirty="0" err="1" smtClean="0"/>
              <a:t>pPb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300" y="762001"/>
            <a:ext cx="8915400" cy="19050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Excited states less suppressed than in </a:t>
            </a:r>
            <a:r>
              <a:rPr lang="en-GB" dirty="0" err="1" smtClean="0"/>
              <a:t>PbPb</a:t>
            </a:r>
            <a:r>
              <a:rPr lang="en-GB" dirty="0" smtClean="0"/>
              <a:t> </a:t>
            </a:r>
          </a:p>
          <a:p>
            <a:r>
              <a:rPr lang="en-GB" dirty="0" smtClean="0"/>
              <a:t>Excited/ground state ratio appears to vary </a:t>
            </a:r>
            <a:r>
              <a:rPr lang="en-GB" dirty="0" err="1" smtClean="0"/>
              <a:t>w.r.t</a:t>
            </a:r>
            <a:r>
              <a:rPr lang="en-GB" dirty="0" smtClean="0"/>
              <a:t>. the </a:t>
            </a:r>
            <a:r>
              <a:rPr lang="en-GB" dirty="0" err="1" smtClean="0"/>
              <a:t>pPb</a:t>
            </a:r>
            <a:r>
              <a:rPr lang="en-GB" dirty="0" smtClean="0"/>
              <a:t> and </a:t>
            </a:r>
            <a:r>
              <a:rPr lang="en-GB" dirty="0" err="1" smtClean="0"/>
              <a:t>pp</a:t>
            </a:r>
            <a:r>
              <a:rPr lang="en-GB" dirty="0" smtClean="0"/>
              <a:t>(!) event multiplicity (at </a:t>
            </a:r>
            <a:r>
              <a:rPr lang="en-GB" dirty="0" err="1" smtClean="0"/>
              <a:t>midrapidity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Excited states adding multiplicity?</a:t>
            </a:r>
          </a:p>
          <a:p>
            <a:pPr lvl="1"/>
            <a:r>
              <a:rPr lang="en-GB" dirty="0" smtClean="0"/>
              <a:t>Activity suppressing the excited states?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37E4D-B45A-7542-8F00-99D79568E5B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b="10966"/>
          <a:stretch/>
        </p:blipFill>
        <p:spPr>
          <a:xfrm>
            <a:off x="304800" y="2743200"/>
            <a:ext cx="3414081" cy="2917286"/>
          </a:xfrm>
          <a:prstGeom prst="rect">
            <a:avLst/>
          </a:prstGeom>
        </p:spPr>
      </p:pic>
      <p:grpSp>
        <p:nvGrpSpPr>
          <p:cNvPr id="18" name="Grouper 17"/>
          <p:cNvGrpSpPr/>
          <p:nvPr/>
        </p:nvGrpSpPr>
        <p:grpSpPr>
          <a:xfrm>
            <a:off x="990600" y="5638800"/>
            <a:ext cx="840269" cy="707886"/>
            <a:chOff x="8227531" y="4343400"/>
            <a:chExt cx="840269" cy="707886"/>
          </a:xfrm>
        </p:grpSpPr>
        <p:sp>
          <p:nvSpPr>
            <p:cNvPr id="19" name="ZoneTexte 18"/>
            <p:cNvSpPr txBox="1"/>
            <p:nvPr/>
          </p:nvSpPr>
          <p:spPr>
            <a:xfrm>
              <a:off x="8227531" y="4343400"/>
              <a:ext cx="8402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0" dirty="0" smtClean="0">
                  <a:solidFill>
                    <a:schemeClr val="accent6"/>
                  </a:solidFill>
                </a:rPr>
                <a:t>Y(2S)</a:t>
              </a:r>
            </a:p>
            <a:p>
              <a:r>
                <a:rPr lang="fr-FR" sz="2000" b="0" dirty="0" smtClean="0">
                  <a:solidFill>
                    <a:schemeClr val="accent6"/>
                  </a:solidFill>
                </a:rPr>
                <a:t>Y(1S)</a:t>
              </a:r>
            </a:p>
          </p:txBody>
        </p:sp>
        <p:cxnSp>
          <p:nvCxnSpPr>
            <p:cNvPr id="20" name="Connecteur droit 19"/>
            <p:cNvCxnSpPr/>
            <p:nvPr/>
          </p:nvCxnSpPr>
          <p:spPr bwMode="auto">
            <a:xfrm>
              <a:off x="8245101" y="4724400"/>
              <a:ext cx="762000" cy="0"/>
            </a:xfrm>
            <a:prstGeom prst="line">
              <a:avLst/>
            </a:prstGeom>
            <a:solidFill>
              <a:srgbClr val="1C3E7C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Grouper 21"/>
          <p:cNvGrpSpPr/>
          <p:nvPr/>
        </p:nvGrpSpPr>
        <p:grpSpPr>
          <a:xfrm>
            <a:off x="2362200" y="4724400"/>
            <a:ext cx="840269" cy="1631216"/>
            <a:chOff x="8227531" y="4343400"/>
            <a:chExt cx="840269" cy="1631216"/>
          </a:xfrm>
        </p:grpSpPr>
        <p:sp>
          <p:nvSpPr>
            <p:cNvPr id="23" name="ZoneTexte 22"/>
            <p:cNvSpPr txBox="1"/>
            <p:nvPr/>
          </p:nvSpPr>
          <p:spPr>
            <a:xfrm>
              <a:off x="8227531" y="4343400"/>
              <a:ext cx="840269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sz="2000" b="0" dirty="0" smtClean="0">
                <a:solidFill>
                  <a:srgbClr val="000000"/>
                </a:solidFill>
              </a:endParaRPr>
            </a:p>
            <a:p>
              <a:endParaRPr lang="fr-FR" sz="2000" b="0" dirty="0">
                <a:solidFill>
                  <a:srgbClr val="000000"/>
                </a:solidFill>
              </a:endParaRPr>
            </a:p>
            <a:p>
              <a:endParaRPr lang="fr-FR" sz="2000" b="0" dirty="0" smtClean="0">
                <a:solidFill>
                  <a:srgbClr val="000000"/>
                </a:solidFill>
              </a:endParaRPr>
            </a:p>
            <a:p>
              <a:r>
                <a:rPr lang="fr-FR" sz="2000" b="0" dirty="0" smtClean="0">
                  <a:solidFill>
                    <a:srgbClr val="008000"/>
                  </a:solidFill>
                </a:rPr>
                <a:t>Y(3S)</a:t>
              </a:r>
            </a:p>
            <a:p>
              <a:r>
                <a:rPr lang="fr-FR" sz="2000" b="0" dirty="0" smtClean="0">
                  <a:solidFill>
                    <a:srgbClr val="008000"/>
                  </a:solidFill>
                </a:rPr>
                <a:t>Y(1S)</a:t>
              </a:r>
              <a:endParaRPr lang="fr-FR" sz="2000" b="0" dirty="0">
                <a:solidFill>
                  <a:srgbClr val="008000"/>
                </a:solidFill>
              </a:endParaRPr>
            </a:p>
          </p:txBody>
        </p:sp>
        <p:cxnSp>
          <p:nvCxnSpPr>
            <p:cNvPr id="25" name="Connecteur droit 24"/>
            <p:cNvCxnSpPr/>
            <p:nvPr/>
          </p:nvCxnSpPr>
          <p:spPr bwMode="auto">
            <a:xfrm>
              <a:off x="8229600" y="5638800"/>
              <a:ext cx="762000" cy="0"/>
            </a:xfrm>
            <a:prstGeom prst="line">
              <a:avLst/>
            </a:prstGeom>
            <a:solidFill>
              <a:srgbClr val="1C3E7C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" name="ZoneTexte 13"/>
          <p:cNvSpPr txBox="1"/>
          <p:nvPr/>
        </p:nvSpPr>
        <p:spPr>
          <a:xfrm>
            <a:off x="1676400" y="3886200"/>
            <a:ext cx="81209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 err="1" smtClean="0">
                <a:solidFill>
                  <a:srgbClr val="000000"/>
                </a:solidFill>
              </a:rPr>
              <a:t>pPb</a:t>
            </a:r>
            <a:endParaRPr lang="fr-FR" sz="2000" b="0" dirty="0" smtClean="0">
              <a:solidFill>
                <a:srgbClr val="000000"/>
              </a:solidFill>
            </a:endParaRPr>
          </a:p>
          <a:p>
            <a:endParaRPr lang="fr-FR" sz="2000" b="0" dirty="0">
              <a:solidFill>
                <a:srgbClr val="000000"/>
              </a:solidFill>
            </a:endParaRPr>
          </a:p>
          <a:p>
            <a:endParaRPr lang="fr-FR" sz="2000" b="0" dirty="0" smtClean="0">
              <a:solidFill>
                <a:srgbClr val="000000"/>
              </a:solidFill>
            </a:endParaRPr>
          </a:p>
          <a:p>
            <a:endParaRPr lang="fr-FR" sz="2000" b="0" dirty="0">
              <a:solidFill>
                <a:srgbClr val="000000"/>
              </a:solidFill>
            </a:endParaRPr>
          </a:p>
          <a:p>
            <a:r>
              <a:rPr lang="fr-FR" sz="2000" b="0" dirty="0" err="1" smtClean="0">
                <a:solidFill>
                  <a:srgbClr val="000000"/>
                </a:solidFill>
              </a:rPr>
              <a:t>PbPb</a:t>
            </a:r>
            <a:endParaRPr lang="fr-FR" sz="2000" b="0" dirty="0" smtClean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52400" y="1143000"/>
            <a:ext cx="8305800" cy="1600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5891" tIns="47946" rIns="95891" bIns="47946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7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" name="Rectangle à coins arrondis 4"/>
          <p:cNvSpPr>
            <a:spLocks noChangeArrowheads="1"/>
          </p:cNvSpPr>
          <p:nvPr/>
        </p:nvSpPr>
        <p:spPr bwMode="auto">
          <a:xfrm>
            <a:off x="6477000" y="1946937"/>
            <a:ext cx="2514600" cy="720063"/>
          </a:xfrm>
          <a:prstGeom prst="roundRect">
            <a:avLst>
              <a:gd name="adj" fmla="val 16667"/>
            </a:avLst>
          </a:prstGeom>
          <a:solidFill>
            <a:srgbClr val="1C3E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891" tIns="47946" rIns="95891" bIns="47946" anchor="ctr">
            <a:spAutoFit/>
          </a:bodyPr>
          <a:lstStyle/>
          <a:p>
            <a:pPr marL="0" lvl="1"/>
            <a:r>
              <a:rPr lang="fr-FR" sz="1800" b="0" dirty="0" smtClean="0">
                <a:sym typeface="Wingdings" pitchFamily="2" charset="2"/>
              </a:rPr>
              <a:t>Talk by </a:t>
            </a:r>
            <a:r>
              <a:rPr lang="fr-FR" sz="1800" b="0" dirty="0" err="1" smtClean="0">
                <a:sym typeface="Wingdings" pitchFamily="2" charset="2"/>
              </a:rPr>
              <a:t>Abdulsalam</a:t>
            </a:r>
            <a:endParaRPr lang="fr-FR" sz="1800" b="0" dirty="0" smtClean="0">
              <a:sym typeface="Wingdings" pitchFamily="2" charset="2"/>
            </a:endParaRPr>
          </a:p>
          <a:p>
            <a:pPr marL="0" lvl="1"/>
            <a:r>
              <a:rPr lang="fr-FR" sz="1800" b="0" dirty="0" smtClean="0">
                <a:sym typeface="Wingdings" pitchFamily="2" charset="2"/>
              </a:rPr>
              <a:t> </a:t>
            </a:r>
            <a:r>
              <a:rPr lang="fr-FR" sz="1800" b="0" dirty="0"/>
              <a:t>JHEP 04 (2014) 103</a:t>
            </a:r>
            <a:endParaRPr lang="en-US" sz="1800" b="0" dirty="0"/>
          </a:p>
        </p:txBody>
      </p:sp>
      <p:sp>
        <p:nvSpPr>
          <p:cNvPr id="17" name="Rectangle 16"/>
          <p:cNvSpPr/>
          <p:nvPr/>
        </p:nvSpPr>
        <p:spPr bwMode="auto">
          <a:xfrm rot="21062681">
            <a:off x="5071293" y="5091056"/>
            <a:ext cx="3797463" cy="838200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 cmpd="sng">
            <a:solidFill>
              <a:srgbClr val="FF0000"/>
            </a:solidFill>
          </a:ln>
          <a:effectLst/>
          <a:extLst/>
        </p:spPr>
        <p:txBody>
          <a:bodyPr vert="horz" wrap="square" lIns="95891" tIns="47946" rIns="95891" bIns="47946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Cf. </a:t>
            </a:r>
            <a:r>
              <a:rPr lang="fr-FR" sz="2000" b="0" dirty="0" smtClean="0">
                <a:solidFill>
                  <a:srgbClr val="FF0000"/>
                </a:solidFill>
              </a:rPr>
              <a:t>Nicolas,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Thesis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to come on pt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and y </a:t>
            </a:r>
            <a:r>
              <a:rPr kumimoji="0" lang="fr-FR" sz="20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dependence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in </a:t>
            </a:r>
            <a:r>
              <a:rPr kumimoji="0" lang="fr-FR" sz="20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PbPb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16727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Upsilon in </a:t>
            </a:r>
            <a:r>
              <a:rPr lang="fr-FR" dirty="0" err="1" smtClean="0"/>
              <a:t>pPb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300" y="762001"/>
            <a:ext cx="8915400" cy="19050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Excited states less suppressed than in </a:t>
            </a:r>
            <a:r>
              <a:rPr lang="en-GB" dirty="0" err="1" smtClean="0"/>
              <a:t>PbPb</a:t>
            </a:r>
            <a:r>
              <a:rPr lang="en-GB" dirty="0" smtClean="0"/>
              <a:t> </a:t>
            </a:r>
          </a:p>
          <a:p>
            <a:r>
              <a:rPr lang="en-GB" dirty="0"/>
              <a:t>E</a:t>
            </a:r>
            <a:r>
              <a:rPr lang="en-GB" dirty="0" smtClean="0"/>
              <a:t>xcited/ground state ratio appears to vary </a:t>
            </a:r>
            <a:r>
              <a:rPr lang="en-GB" dirty="0" err="1" smtClean="0"/>
              <a:t>w.r.t</a:t>
            </a:r>
            <a:r>
              <a:rPr lang="en-GB" dirty="0" smtClean="0"/>
              <a:t>. the </a:t>
            </a:r>
            <a:r>
              <a:rPr lang="en-GB" dirty="0" err="1" smtClean="0"/>
              <a:t>pPb</a:t>
            </a:r>
            <a:r>
              <a:rPr lang="en-GB" dirty="0" smtClean="0"/>
              <a:t> and </a:t>
            </a:r>
            <a:r>
              <a:rPr lang="en-GB" dirty="0" err="1" smtClean="0"/>
              <a:t>pp</a:t>
            </a:r>
            <a:r>
              <a:rPr lang="en-GB" dirty="0" smtClean="0"/>
              <a:t>(!) event multiplicity (at </a:t>
            </a:r>
            <a:r>
              <a:rPr lang="en-GB" dirty="0" err="1" smtClean="0"/>
              <a:t>midrapidity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Excited states adding multiplicity?</a:t>
            </a:r>
          </a:p>
          <a:p>
            <a:pPr lvl="1"/>
            <a:r>
              <a:rPr lang="en-GB" dirty="0" smtClean="0"/>
              <a:t>Activity suppressing the excited states?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37E4D-B45A-7542-8F00-99D79568E5B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5" name="Rectangle à coins arrondis 4"/>
          <p:cNvSpPr>
            <a:spLocks noChangeArrowheads="1"/>
          </p:cNvSpPr>
          <p:nvPr/>
        </p:nvSpPr>
        <p:spPr bwMode="auto">
          <a:xfrm>
            <a:off x="6477000" y="1946937"/>
            <a:ext cx="2514600" cy="720063"/>
          </a:xfrm>
          <a:prstGeom prst="roundRect">
            <a:avLst>
              <a:gd name="adj" fmla="val 16667"/>
            </a:avLst>
          </a:prstGeom>
          <a:solidFill>
            <a:srgbClr val="1C3E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891" tIns="47946" rIns="95891" bIns="47946" anchor="ctr">
            <a:spAutoFit/>
          </a:bodyPr>
          <a:lstStyle/>
          <a:p>
            <a:pPr marL="0" lvl="1"/>
            <a:r>
              <a:rPr lang="fr-FR" sz="1800" b="0" dirty="0" smtClean="0">
                <a:sym typeface="Wingdings" pitchFamily="2" charset="2"/>
              </a:rPr>
              <a:t>Talk by </a:t>
            </a:r>
            <a:r>
              <a:rPr lang="fr-FR" sz="1800" b="0" dirty="0" err="1" smtClean="0">
                <a:sym typeface="Wingdings" pitchFamily="2" charset="2"/>
              </a:rPr>
              <a:t>Abdulsalam</a:t>
            </a:r>
            <a:endParaRPr lang="fr-FR" sz="1800" b="0" dirty="0" smtClean="0">
              <a:sym typeface="Wingdings" pitchFamily="2" charset="2"/>
            </a:endParaRPr>
          </a:p>
          <a:p>
            <a:pPr marL="0" lvl="1"/>
            <a:r>
              <a:rPr lang="fr-FR" sz="1800" b="0" dirty="0" smtClean="0">
                <a:sym typeface="Wingdings" pitchFamily="2" charset="2"/>
              </a:rPr>
              <a:t> </a:t>
            </a:r>
            <a:r>
              <a:rPr lang="fr-FR" sz="1800" b="0" dirty="0"/>
              <a:t>JHEP 04 (2014) 103</a:t>
            </a:r>
            <a:endParaRPr lang="en-US" sz="1800" b="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692400"/>
            <a:ext cx="3784600" cy="36322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705600" y="5943600"/>
            <a:ext cx="207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0" dirty="0" err="1" smtClean="0">
                <a:solidFill>
                  <a:srgbClr val="000000"/>
                </a:solidFill>
              </a:rPr>
              <a:t>Midrapidity</a:t>
            </a:r>
            <a:r>
              <a:rPr lang="fr-FR" sz="1800" b="0" dirty="0" smtClean="0">
                <a:solidFill>
                  <a:srgbClr val="000000"/>
                </a:solidFill>
              </a:rPr>
              <a:t> </a:t>
            </a:r>
            <a:r>
              <a:rPr lang="fr-FR" sz="1800" b="0" dirty="0" err="1" smtClean="0">
                <a:solidFill>
                  <a:srgbClr val="000000"/>
                </a:solidFill>
              </a:rPr>
              <a:t>activity</a:t>
            </a:r>
            <a:endParaRPr lang="fr-FR" sz="1800" b="0" dirty="0" smtClean="0">
              <a:solidFill>
                <a:srgbClr val="000000"/>
              </a:solidFill>
            </a:endParaRPr>
          </a:p>
        </p:txBody>
      </p:sp>
      <p:grpSp>
        <p:nvGrpSpPr>
          <p:cNvPr id="17" name="Grouper 16"/>
          <p:cNvGrpSpPr/>
          <p:nvPr/>
        </p:nvGrpSpPr>
        <p:grpSpPr>
          <a:xfrm>
            <a:off x="8227531" y="4343400"/>
            <a:ext cx="840269" cy="1631216"/>
            <a:chOff x="8227531" y="4343400"/>
            <a:chExt cx="840269" cy="1631216"/>
          </a:xfrm>
        </p:grpSpPr>
        <p:sp>
          <p:nvSpPr>
            <p:cNvPr id="7" name="ZoneTexte 6"/>
            <p:cNvSpPr txBox="1"/>
            <p:nvPr/>
          </p:nvSpPr>
          <p:spPr>
            <a:xfrm>
              <a:off x="8227531" y="4343400"/>
              <a:ext cx="840269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0" dirty="0" smtClean="0">
                  <a:solidFill>
                    <a:schemeClr val="accent6"/>
                  </a:solidFill>
                </a:rPr>
                <a:t>Y(2S)</a:t>
              </a:r>
            </a:p>
            <a:p>
              <a:r>
                <a:rPr lang="fr-FR" sz="2000" b="0" dirty="0" smtClean="0">
                  <a:solidFill>
                    <a:schemeClr val="accent6"/>
                  </a:solidFill>
                </a:rPr>
                <a:t>Y(1S)</a:t>
              </a:r>
            </a:p>
            <a:p>
              <a:endParaRPr lang="fr-FR" sz="2000" b="0" dirty="0" smtClean="0">
                <a:solidFill>
                  <a:srgbClr val="000000"/>
                </a:solidFill>
              </a:endParaRPr>
            </a:p>
            <a:p>
              <a:r>
                <a:rPr lang="fr-FR" sz="2000" b="0" dirty="0" smtClean="0">
                  <a:solidFill>
                    <a:srgbClr val="008000"/>
                  </a:solidFill>
                </a:rPr>
                <a:t>Y(3S)</a:t>
              </a:r>
            </a:p>
            <a:p>
              <a:r>
                <a:rPr lang="fr-FR" sz="2000" b="0" dirty="0" smtClean="0">
                  <a:solidFill>
                    <a:srgbClr val="008000"/>
                  </a:solidFill>
                </a:rPr>
                <a:t>Y(1S)</a:t>
              </a:r>
              <a:endParaRPr lang="fr-FR" sz="2000" b="0" dirty="0">
                <a:solidFill>
                  <a:srgbClr val="008000"/>
                </a:solidFill>
              </a:endParaRPr>
            </a:p>
          </p:txBody>
        </p:sp>
        <p:cxnSp>
          <p:nvCxnSpPr>
            <p:cNvPr id="10" name="Connecteur droit 9"/>
            <p:cNvCxnSpPr/>
            <p:nvPr/>
          </p:nvCxnSpPr>
          <p:spPr bwMode="auto">
            <a:xfrm>
              <a:off x="8245101" y="4724400"/>
              <a:ext cx="762000" cy="0"/>
            </a:xfrm>
            <a:prstGeom prst="line">
              <a:avLst/>
            </a:prstGeom>
            <a:solidFill>
              <a:srgbClr val="1C3E7C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Connecteur droit 15"/>
            <p:cNvCxnSpPr/>
            <p:nvPr/>
          </p:nvCxnSpPr>
          <p:spPr bwMode="auto">
            <a:xfrm>
              <a:off x="8229600" y="5638800"/>
              <a:ext cx="762000" cy="0"/>
            </a:xfrm>
            <a:prstGeom prst="line">
              <a:avLst/>
            </a:prstGeom>
            <a:solidFill>
              <a:srgbClr val="1C3E7C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/>
          <a:srcRect b="10966"/>
          <a:stretch/>
        </p:blipFill>
        <p:spPr>
          <a:xfrm>
            <a:off x="304800" y="2743200"/>
            <a:ext cx="3414081" cy="2917286"/>
          </a:xfrm>
          <a:prstGeom prst="rect">
            <a:avLst/>
          </a:prstGeom>
        </p:spPr>
      </p:pic>
      <p:grpSp>
        <p:nvGrpSpPr>
          <p:cNvPr id="18" name="Grouper 17"/>
          <p:cNvGrpSpPr/>
          <p:nvPr/>
        </p:nvGrpSpPr>
        <p:grpSpPr>
          <a:xfrm>
            <a:off x="990600" y="5638800"/>
            <a:ext cx="840269" cy="707886"/>
            <a:chOff x="8227531" y="4343400"/>
            <a:chExt cx="840269" cy="707886"/>
          </a:xfrm>
        </p:grpSpPr>
        <p:sp>
          <p:nvSpPr>
            <p:cNvPr id="19" name="ZoneTexte 18"/>
            <p:cNvSpPr txBox="1"/>
            <p:nvPr/>
          </p:nvSpPr>
          <p:spPr>
            <a:xfrm>
              <a:off x="8227531" y="4343400"/>
              <a:ext cx="8402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0" dirty="0" smtClean="0">
                  <a:solidFill>
                    <a:schemeClr val="accent6"/>
                  </a:solidFill>
                </a:rPr>
                <a:t>Y(2S)</a:t>
              </a:r>
            </a:p>
            <a:p>
              <a:r>
                <a:rPr lang="fr-FR" sz="2000" b="0" dirty="0" smtClean="0">
                  <a:solidFill>
                    <a:schemeClr val="accent6"/>
                  </a:solidFill>
                </a:rPr>
                <a:t>Y(1S)</a:t>
              </a:r>
            </a:p>
          </p:txBody>
        </p:sp>
        <p:cxnSp>
          <p:nvCxnSpPr>
            <p:cNvPr id="20" name="Connecteur droit 19"/>
            <p:cNvCxnSpPr/>
            <p:nvPr/>
          </p:nvCxnSpPr>
          <p:spPr bwMode="auto">
            <a:xfrm>
              <a:off x="8245101" y="4724400"/>
              <a:ext cx="762000" cy="0"/>
            </a:xfrm>
            <a:prstGeom prst="line">
              <a:avLst/>
            </a:prstGeom>
            <a:solidFill>
              <a:srgbClr val="1C3E7C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Grouper 21"/>
          <p:cNvGrpSpPr/>
          <p:nvPr/>
        </p:nvGrpSpPr>
        <p:grpSpPr>
          <a:xfrm>
            <a:off x="2362200" y="4724400"/>
            <a:ext cx="840269" cy="1631216"/>
            <a:chOff x="8227531" y="4343400"/>
            <a:chExt cx="840269" cy="1631216"/>
          </a:xfrm>
        </p:grpSpPr>
        <p:sp>
          <p:nvSpPr>
            <p:cNvPr id="23" name="ZoneTexte 22"/>
            <p:cNvSpPr txBox="1"/>
            <p:nvPr/>
          </p:nvSpPr>
          <p:spPr>
            <a:xfrm>
              <a:off x="8227531" y="4343400"/>
              <a:ext cx="840269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sz="2000" b="0" dirty="0" smtClean="0">
                <a:solidFill>
                  <a:srgbClr val="000000"/>
                </a:solidFill>
              </a:endParaRPr>
            </a:p>
            <a:p>
              <a:endParaRPr lang="fr-FR" sz="2000" b="0" dirty="0">
                <a:solidFill>
                  <a:srgbClr val="000000"/>
                </a:solidFill>
              </a:endParaRPr>
            </a:p>
            <a:p>
              <a:endParaRPr lang="fr-FR" sz="2000" b="0" dirty="0" smtClean="0">
                <a:solidFill>
                  <a:srgbClr val="000000"/>
                </a:solidFill>
              </a:endParaRPr>
            </a:p>
            <a:p>
              <a:r>
                <a:rPr lang="fr-FR" sz="2000" b="0" dirty="0" smtClean="0">
                  <a:solidFill>
                    <a:srgbClr val="008000"/>
                  </a:solidFill>
                </a:rPr>
                <a:t>Y(3S)</a:t>
              </a:r>
            </a:p>
            <a:p>
              <a:r>
                <a:rPr lang="fr-FR" sz="2000" b="0" dirty="0" smtClean="0">
                  <a:solidFill>
                    <a:srgbClr val="008000"/>
                  </a:solidFill>
                </a:rPr>
                <a:t>Y(1S)</a:t>
              </a:r>
              <a:endParaRPr lang="fr-FR" sz="2000" b="0" dirty="0">
                <a:solidFill>
                  <a:srgbClr val="008000"/>
                </a:solidFill>
              </a:endParaRPr>
            </a:p>
          </p:txBody>
        </p:sp>
        <p:cxnSp>
          <p:nvCxnSpPr>
            <p:cNvPr id="25" name="Connecteur droit 24"/>
            <p:cNvCxnSpPr/>
            <p:nvPr/>
          </p:nvCxnSpPr>
          <p:spPr bwMode="auto">
            <a:xfrm>
              <a:off x="8229600" y="5638800"/>
              <a:ext cx="762000" cy="0"/>
            </a:xfrm>
            <a:prstGeom prst="line">
              <a:avLst/>
            </a:prstGeom>
            <a:solidFill>
              <a:srgbClr val="1C3E7C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" name="ZoneTexte 13"/>
          <p:cNvSpPr txBox="1"/>
          <p:nvPr/>
        </p:nvSpPr>
        <p:spPr>
          <a:xfrm>
            <a:off x="1676400" y="3886200"/>
            <a:ext cx="81209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 err="1" smtClean="0">
                <a:solidFill>
                  <a:srgbClr val="000000"/>
                </a:solidFill>
              </a:rPr>
              <a:t>pPb</a:t>
            </a:r>
            <a:endParaRPr lang="fr-FR" sz="2000" b="0" dirty="0" smtClean="0">
              <a:solidFill>
                <a:srgbClr val="000000"/>
              </a:solidFill>
            </a:endParaRPr>
          </a:p>
          <a:p>
            <a:endParaRPr lang="fr-FR" sz="2000" b="0" dirty="0">
              <a:solidFill>
                <a:srgbClr val="000000"/>
              </a:solidFill>
            </a:endParaRPr>
          </a:p>
          <a:p>
            <a:endParaRPr lang="fr-FR" sz="2000" b="0" dirty="0" smtClean="0">
              <a:solidFill>
                <a:srgbClr val="000000"/>
              </a:solidFill>
            </a:endParaRPr>
          </a:p>
          <a:p>
            <a:endParaRPr lang="fr-FR" sz="2000" b="0" dirty="0">
              <a:solidFill>
                <a:srgbClr val="000000"/>
              </a:solidFill>
            </a:endParaRPr>
          </a:p>
          <a:p>
            <a:r>
              <a:rPr lang="fr-FR" sz="2000" b="0" dirty="0" err="1" smtClean="0">
                <a:solidFill>
                  <a:srgbClr val="000000"/>
                </a:solidFill>
              </a:rPr>
              <a:t>PbPb</a:t>
            </a:r>
            <a:endParaRPr lang="fr-FR" sz="2000" b="0" dirty="0" smtClean="0">
              <a:solidFill>
                <a:srgbClr val="0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876800" y="5410200"/>
            <a:ext cx="2636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>
                <a:solidFill>
                  <a:srgbClr val="000000"/>
                </a:solidFill>
              </a:rPr>
              <a:t>p</a:t>
            </a:r>
            <a:r>
              <a:rPr lang="fr-FR" sz="2000" b="0" dirty="0" smtClean="0">
                <a:solidFill>
                  <a:srgbClr val="000000"/>
                </a:solidFill>
              </a:rPr>
              <a:t>p                        </a:t>
            </a:r>
            <a:r>
              <a:rPr lang="fr-FR" sz="2000" b="0" dirty="0" err="1" smtClean="0">
                <a:solidFill>
                  <a:srgbClr val="000000"/>
                </a:solidFill>
              </a:rPr>
              <a:t>pPb</a:t>
            </a:r>
            <a:endParaRPr lang="fr-FR" sz="2000" b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23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685800"/>
            <a:ext cx="5003567" cy="48006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J/</a:t>
            </a:r>
            <a:r>
              <a:rPr lang="en-GB" dirty="0" err="1" smtClean="0"/>
              <a:t>ψ</a:t>
            </a:r>
            <a:r>
              <a:rPr lang="en-GB" dirty="0" smtClean="0"/>
              <a:t> azimuthal anisotropy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300" y="762000"/>
            <a:ext cx="4381500" cy="5402263"/>
          </a:xfrm>
        </p:spPr>
        <p:txBody>
          <a:bodyPr/>
          <a:lstStyle/>
          <a:p>
            <a:r>
              <a:rPr lang="en-GB" dirty="0" smtClean="0"/>
              <a:t>Significant v</a:t>
            </a:r>
            <a:r>
              <a:rPr lang="en-GB" baseline="-25000" dirty="0" smtClean="0"/>
              <a:t>2</a:t>
            </a:r>
            <a:r>
              <a:rPr lang="en-GB" dirty="0" smtClean="0"/>
              <a:t> at high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T</a:t>
            </a:r>
            <a:endParaRPr lang="en-GB" baseline="-25000" dirty="0" smtClean="0"/>
          </a:p>
          <a:p>
            <a:pPr lvl="1"/>
            <a:r>
              <a:rPr lang="en-GB" dirty="0" smtClean="0"/>
              <a:t>Need more data to resolve the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T</a:t>
            </a:r>
            <a:r>
              <a:rPr lang="en-GB" dirty="0" smtClean="0"/>
              <a:t> dependence </a:t>
            </a:r>
          </a:p>
          <a:p>
            <a:pPr lvl="1"/>
            <a:r>
              <a:rPr lang="en-GB" dirty="0" smtClean="0"/>
              <a:t>From regeneration to path-length dependence of J/</a:t>
            </a:r>
            <a:r>
              <a:rPr lang="en-GB" dirty="0" err="1" smtClean="0"/>
              <a:t>ψ</a:t>
            </a:r>
            <a:r>
              <a:rPr lang="en-GB" dirty="0" smtClean="0"/>
              <a:t> suppression?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37E4D-B45A-7542-8F00-99D79568E5B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6" name="Rectangle à coins arrondis 5"/>
          <p:cNvSpPr>
            <a:spLocks noChangeArrowheads="1"/>
          </p:cNvSpPr>
          <p:nvPr/>
        </p:nvSpPr>
        <p:spPr bwMode="auto">
          <a:xfrm>
            <a:off x="4876800" y="5562600"/>
            <a:ext cx="4038600" cy="413596"/>
          </a:xfrm>
          <a:prstGeom prst="roundRect">
            <a:avLst>
              <a:gd name="adj" fmla="val 16667"/>
            </a:avLst>
          </a:prstGeom>
          <a:solidFill>
            <a:srgbClr val="1C3E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891" tIns="47946" rIns="95891" bIns="47946" anchor="ctr">
            <a:spAutoFit/>
          </a:bodyPr>
          <a:lstStyle/>
          <a:p>
            <a:pPr marL="0" lvl="1"/>
            <a:r>
              <a:rPr lang="fr-FR" sz="1800" b="0" dirty="0" smtClean="0">
                <a:sym typeface="Wingdings" pitchFamily="2" charset="2"/>
              </a:rPr>
              <a:t>Talk by Moon, PAS-HIN-12-001 </a:t>
            </a:r>
            <a:endParaRPr lang="en-US" sz="1800" b="0" dirty="0"/>
          </a:p>
        </p:txBody>
      </p:sp>
      <p:sp>
        <p:nvSpPr>
          <p:cNvPr id="7" name="Rectangle 6"/>
          <p:cNvSpPr/>
          <p:nvPr/>
        </p:nvSpPr>
        <p:spPr bwMode="auto">
          <a:xfrm rot="21062681">
            <a:off x="873415" y="4796150"/>
            <a:ext cx="2957619" cy="992341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 cmpd="sng">
            <a:solidFill>
              <a:srgbClr val="FF0000"/>
            </a:solidFill>
          </a:ln>
          <a:effectLst/>
          <a:extLst/>
        </p:spPr>
        <p:txBody>
          <a:bodyPr vert="horz" wrap="square" lIns="95891" tIns="47946" rIns="95891" bIns="47946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Cf. </a:t>
            </a:r>
            <a:r>
              <a:rPr lang="fr-FR" sz="2000" b="0" dirty="0" err="1" smtClean="0">
                <a:solidFill>
                  <a:srgbClr val="FF0000"/>
                </a:solidFill>
              </a:rPr>
              <a:t>Émilien’s</a:t>
            </a:r>
            <a:r>
              <a:rPr lang="fr-FR" sz="2000" b="0" dirty="0" smtClean="0">
                <a:solidFill>
                  <a:srgbClr val="FF0000"/>
                </a:solidFill>
              </a:rPr>
              <a:t> talk, </a:t>
            </a:r>
            <a:r>
              <a:rPr lang="fr-FR" sz="2000" b="0" dirty="0" err="1" smtClean="0">
                <a:solidFill>
                  <a:srgbClr val="FF0000"/>
                </a:solidFill>
              </a:rPr>
              <a:t>preparing</a:t>
            </a:r>
            <a:r>
              <a:rPr lang="fr-FR" sz="2000" b="0" dirty="0" smtClean="0">
                <a:solidFill>
                  <a:srgbClr val="FF0000"/>
                </a:solidFill>
              </a:rPr>
              <a:t> new </a:t>
            </a:r>
            <a:r>
              <a:rPr lang="fr-FR" sz="2000" b="0" dirty="0" err="1" smtClean="0">
                <a:solidFill>
                  <a:srgbClr val="FF0000"/>
                </a:solidFill>
              </a:rPr>
              <a:t>run</a:t>
            </a:r>
            <a:r>
              <a:rPr lang="fr-FR" sz="2000" b="0" dirty="0" smtClean="0">
                <a:solidFill>
                  <a:srgbClr val="FF0000"/>
                </a:solidFill>
              </a:rPr>
              <a:t>,</a:t>
            </a:r>
          </a:p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0" dirty="0" err="1">
                <a:solidFill>
                  <a:srgbClr val="FF0000"/>
                </a:solidFill>
              </a:rPr>
              <a:t>a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ccessing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fr-FR" sz="20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lower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fr-FR" sz="20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p</a:t>
            </a:r>
            <a:r>
              <a:rPr kumimoji="0" lang="fr-FR" sz="2000" b="0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T</a:t>
            </a:r>
            <a:endParaRPr kumimoji="0" lang="fr-FR" sz="2000" b="0" i="0" u="none" strike="noStrike" cap="none" normalizeH="0" baseline="-2500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05921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ψ</a:t>
            </a:r>
            <a:r>
              <a:rPr lang="fr-FR" dirty="0" smtClean="0"/>
              <a:t>’ in </a:t>
            </a:r>
            <a:r>
              <a:rPr lang="fr-FR" dirty="0" err="1" smtClean="0"/>
              <a:t>PbPb</a:t>
            </a:r>
            <a:r>
              <a:rPr lang="fr-FR" dirty="0" smtClean="0"/>
              <a:t> collisions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4300" y="762001"/>
            <a:ext cx="8877300" cy="1447799"/>
          </a:xfrm>
        </p:spPr>
        <p:txBody>
          <a:bodyPr>
            <a:normAutofit fontScale="92500"/>
          </a:bodyPr>
          <a:lstStyle/>
          <a:p>
            <a:r>
              <a:rPr lang="en-GB" dirty="0"/>
              <a:t>Surprisingly large (</a:t>
            </a:r>
            <a:r>
              <a:rPr lang="en-GB" dirty="0" err="1"/>
              <a:t>ψ</a:t>
            </a:r>
            <a:r>
              <a:rPr lang="en-GB" dirty="0"/>
              <a:t>’/</a:t>
            </a:r>
            <a:r>
              <a:rPr lang="en-GB" dirty="0" err="1"/>
              <a:t>ψ</a:t>
            </a:r>
            <a:r>
              <a:rPr lang="en-GB" dirty="0"/>
              <a:t>)</a:t>
            </a:r>
            <a:r>
              <a:rPr lang="en-GB" baseline="-25000" dirty="0" err="1"/>
              <a:t>PbPb</a:t>
            </a:r>
            <a:r>
              <a:rPr lang="en-GB" baseline="-25000" dirty="0"/>
              <a:t> </a:t>
            </a:r>
            <a:r>
              <a:rPr lang="en-GB" dirty="0"/>
              <a:t>/ (</a:t>
            </a:r>
            <a:r>
              <a:rPr lang="en-GB" dirty="0" err="1"/>
              <a:t>ψ</a:t>
            </a:r>
            <a:r>
              <a:rPr lang="en-GB" dirty="0"/>
              <a:t>’/</a:t>
            </a:r>
            <a:r>
              <a:rPr lang="en-GB" dirty="0" err="1"/>
              <a:t>ψ</a:t>
            </a:r>
            <a:r>
              <a:rPr lang="en-GB" dirty="0"/>
              <a:t>)</a:t>
            </a:r>
            <a:r>
              <a:rPr lang="en-GB" baseline="-25000" dirty="0" err="1"/>
              <a:t>pp</a:t>
            </a:r>
            <a:r>
              <a:rPr lang="en-GB" dirty="0"/>
              <a:t> ratio </a:t>
            </a:r>
            <a:r>
              <a:rPr lang="en-GB" dirty="0" smtClean="0"/>
              <a:t>confirmed: </a:t>
            </a:r>
          </a:p>
          <a:p>
            <a:pPr lvl="1"/>
            <a:r>
              <a:rPr lang="en-GB" dirty="0" smtClean="0"/>
              <a:t>new </a:t>
            </a:r>
            <a:r>
              <a:rPr lang="en-GB" dirty="0" err="1"/>
              <a:t>pp</a:t>
            </a:r>
            <a:r>
              <a:rPr lang="en-GB" dirty="0"/>
              <a:t> </a:t>
            </a:r>
            <a:r>
              <a:rPr lang="en-GB" dirty="0" smtClean="0"/>
              <a:t>reference, 20 times larger, now negligible uncertainty</a:t>
            </a:r>
          </a:p>
          <a:p>
            <a:pPr lvl="1"/>
            <a:r>
              <a:rPr lang="en-GB" dirty="0" smtClean="0"/>
              <a:t>non-prompt component subtracted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4648200" y="2217737"/>
            <a:ext cx="4381500" cy="3802063"/>
          </a:xfrm>
        </p:spPr>
        <p:txBody>
          <a:bodyPr/>
          <a:lstStyle/>
          <a:p>
            <a:r>
              <a:rPr lang="en-GB" dirty="0" err="1" smtClean="0"/>
              <a:t>ψ</a:t>
            </a:r>
            <a:r>
              <a:rPr lang="en-GB" dirty="0"/>
              <a:t>’ very suppressed at high </a:t>
            </a:r>
            <a:r>
              <a:rPr lang="en-GB" dirty="0" err="1"/>
              <a:t>p</a:t>
            </a:r>
            <a:r>
              <a:rPr lang="en-GB" baseline="-25000" dirty="0" err="1"/>
              <a:t>T</a:t>
            </a:r>
            <a:r>
              <a:rPr lang="en-GB" dirty="0"/>
              <a:t> (more than </a:t>
            </a:r>
            <a:r>
              <a:rPr lang="en-GB" dirty="0" err="1"/>
              <a:t>ψ</a:t>
            </a:r>
            <a:r>
              <a:rPr lang="en-GB" dirty="0"/>
              <a:t>)</a:t>
            </a:r>
          </a:p>
          <a:p>
            <a:pPr marL="477837" lvl="1" indent="0">
              <a:buNone/>
            </a:pPr>
            <a:r>
              <a:rPr lang="en-GB" sz="1800" dirty="0" smtClean="0">
                <a:sym typeface="Wingdings"/>
              </a:rPr>
              <a:t></a:t>
            </a:r>
            <a:r>
              <a:rPr lang="en-GB" dirty="0" smtClean="0">
                <a:sym typeface="Wingdings"/>
              </a:rPr>
              <a:t> </a:t>
            </a:r>
            <a:r>
              <a:rPr lang="en-GB" dirty="0" smtClean="0"/>
              <a:t>R</a:t>
            </a:r>
            <a:r>
              <a:rPr lang="en-GB" baseline="-25000" dirty="0" smtClean="0"/>
              <a:t>AA</a:t>
            </a:r>
            <a:r>
              <a:rPr lang="en-GB" dirty="0"/>
              <a:t>(</a:t>
            </a:r>
            <a:r>
              <a:rPr lang="en-GB" dirty="0" err="1"/>
              <a:t>ψ</a:t>
            </a:r>
            <a:r>
              <a:rPr lang="en-GB" dirty="0"/>
              <a:t>’) = 0.13 ± 0.05</a:t>
            </a:r>
          </a:p>
          <a:p>
            <a:r>
              <a:rPr lang="en-GB" dirty="0"/>
              <a:t>Much less at lower </a:t>
            </a:r>
            <a:r>
              <a:rPr lang="en-GB" dirty="0" err="1"/>
              <a:t>p</a:t>
            </a:r>
            <a:r>
              <a:rPr lang="en-GB" baseline="-25000" dirty="0" err="1"/>
              <a:t>T</a:t>
            </a:r>
            <a:r>
              <a:rPr lang="en-GB" dirty="0"/>
              <a:t> </a:t>
            </a:r>
          </a:p>
          <a:p>
            <a:pPr marL="477837" lvl="1" indent="0">
              <a:buNone/>
            </a:pPr>
            <a:r>
              <a:rPr lang="en-GB" sz="1800" dirty="0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GB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R</a:t>
            </a:r>
            <a:r>
              <a:rPr lang="en-GB" baseline="-25000" dirty="0" smtClean="0">
                <a:solidFill>
                  <a:srgbClr val="FF0000"/>
                </a:solidFill>
              </a:rPr>
              <a:t>AA</a:t>
            </a:r>
            <a:r>
              <a:rPr lang="en-GB" dirty="0">
                <a:solidFill>
                  <a:srgbClr val="FF0000"/>
                </a:solidFill>
              </a:rPr>
              <a:t>(</a:t>
            </a:r>
            <a:r>
              <a:rPr lang="en-GB" dirty="0" err="1">
                <a:solidFill>
                  <a:srgbClr val="FF0000"/>
                </a:solidFill>
              </a:rPr>
              <a:t>ψ</a:t>
            </a:r>
            <a:r>
              <a:rPr lang="en-GB" dirty="0">
                <a:solidFill>
                  <a:srgbClr val="FF0000"/>
                </a:solidFill>
              </a:rPr>
              <a:t>’) = </a:t>
            </a:r>
            <a:r>
              <a:rPr lang="en-GB" dirty="0" smtClean="0">
                <a:solidFill>
                  <a:srgbClr val="FF0000"/>
                </a:solidFill>
              </a:rPr>
              <a:t>0.6</a:t>
            </a:r>
            <a:r>
              <a:rPr lang="en-GB" dirty="0">
                <a:solidFill>
                  <a:srgbClr val="FF0000"/>
                </a:solidFill>
              </a:rPr>
              <a:t>7 ± 0.19</a:t>
            </a:r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37E4D-B45A-7542-8F00-99D79568E5B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5" name="Rectangle à coins arrondis 4"/>
          <p:cNvSpPr>
            <a:spLocks noChangeArrowheads="1"/>
          </p:cNvSpPr>
          <p:nvPr/>
        </p:nvSpPr>
        <p:spPr bwMode="auto">
          <a:xfrm>
            <a:off x="5334000" y="5257800"/>
            <a:ext cx="3124200" cy="720063"/>
          </a:xfrm>
          <a:prstGeom prst="roundRect">
            <a:avLst>
              <a:gd name="adj" fmla="val 16667"/>
            </a:avLst>
          </a:prstGeom>
          <a:solidFill>
            <a:srgbClr val="1C3E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891" tIns="47946" rIns="95891" bIns="47946" anchor="ctr">
            <a:spAutoFit/>
          </a:bodyPr>
          <a:lstStyle/>
          <a:p>
            <a:pPr marL="0" lvl="1"/>
            <a:r>
              <a:rPr lang="fr-FR" sz="1800" b="0" dirty="0" smtClean="0">
                <a:sym typeface="Wingdings" pitchFamily="2" charset="2"/>
              </a:rPr>
              <a:t>Talk by Moon, HIN-12-007</a:t>
            </a:r>
          </a:p>
          <a:p>
            <a:pPr marL="0" lvl="1"/>
            <a:r>
              <a:rPr lang="fr-FR" sz="1800" b="0" dirty="0">
                <a:sym typeface="Wingdings" pitchFamily="2" charset="2"/>
              </a:rPr>
              <a:t>t</a:t>
            </a:r>
            <a:r>
              <a:rPr lang="fr-FR" sz="1800" b="0" dirty="0" smtClean="0">
                <a:sym typeface="Wingdings" pitchFamily="2" charset="2"/>
              </a:rPr>
              <a:t>o </a:t>
            </a:r>
            <a:r>
              <a:rPr lang="fr-FR" sz="1800" b="0" dirty="0" err="1" smtClean="0">
                <a:sym typeface="Wingdings" pitchFamily="2" charset="2"/>
              </a:rPr>
              <a:t>be</a:t>
            </a:r>
            <a:r>
              <a:rPr lang="fr-FR" sz="1800" b="0" dirty="0" smtClean="0">
                <a:sym typeface="Wingdings" pitchFamily="2" charset="2"/>
              </a:rPr>
              <a:t> </a:t>
            </a:r>
            <a:r>
              <a:rPr lang="fr-FR" sz="1800" b="0" dirty="0" err="1" smtClean="0">
                <a:sym typeface="Wingdings" pitchFamily="2" charset="2"/>
              </a:rPr>
              <a:t>submitted</a:t>
            </a:r>
            <a:r>
              <a:rPr lang="fr-FR" sz="1800" b="0" dirty="0" smtClean="0">
                <a:sym typeface="Wingdings" pitchFamily="2" charset="2"/>
              </a:rPr>
              <a:t> </a:t>
            </a:r>
            <a:r>
              <a:rPr lang="fr-FR" sz="1800" b="0" dirty="0" err="1" smtClean="0">
                <a:sym typeface="Wingdings" pitchFamily="2" charset="2"/>
              </a:rPr>
              <a:t>soon</a:t>
            </a:r>
            <a:r>
              <a:rPr lang="fr-FR" sz="1800" b="0" dirty="0" smtClean="0">
                <a:sym typeface="Wingdings" pitchFamily="2" charset="2"/>
              </a:rPr>
              <a:t> </a:t>
            </a:r>
            <a:endParaRPr lang="en-US" sz="1800" b="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88" y="2286000"/>
            <a:ext cx="4330712" cy="38100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 rot="19589753">
            <a:off x="692370" y="3800815"/>
            <a:ext cx="9434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0" dirty="0" smtClean="0">
                <a:solidFill>
                  <a:srgbClr val="000000"/>
                </a:solidFill>
              </a:rPr>
              <a:t>40–100%</a:t>
            </a:r>
          </a:p>
        </p:txBody>
      </p:sp>
      <p:sp>
        <p:nvSpPr>
          <p:cNvPr id="12" name="ZoneTexte 11"/>
          <p:cNvSpPr txBox="1"/>
          <p:nvPr/>
        </p:nvSpPr>
        <p:spPr>
          <a:xfrm rot="19589753">
            <a:off x="1538867" y="3800815"/>
            <a:ext cx="843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0" dirty="0" smtClean="0">
                <a:solidFill>
                  <a:srgbClr val="000000"/>
                </a:solidFill>
              </a:rPr>
              <a:t>20–40%</a:t>
            </a:r>
          </a:p>
        </p:txBody>
      </p:sp>
      <p:sp>
        <p:nvSpPr>
          <p:cNvPr id="13" name="ZoneTexte 12"/>
          <p:cNvSpPr txBox="1"/>
          <p:nvPr/>
        </p:nvSpPr>
        <p:spPr>
          <a:xfrm rot="19589753">
            <a:off x="2807477" y="3800815"/>
            <a:ext cx="743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0" dirty="0" smtClean="0">
                <a:solidFill>
                  <a:srgbClr val="000000"/>
                </a:solidFill>
              </a:rPr>
              <a:t>0–20%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257800" y="4705290"/>
            <a:ext cx="3149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 smtClean="0">
                <a:solidFill>
                  <a:srgbClr val="000000"/>
                </a:solidFill>
              </a:rPr>
              <a:t>(</a:t>
            </a:r>
            <a:r>
              <a:rPr lang="fr-FR" sz="2000" b="0" dirty="0" err="1">
                <a:solidFill>
                  <a:srgbClr val="000000"/>
                </a:solidFill>
              </a:rPr>
              <a:t>C</a:t>
            </a:r>
            <a:r>
              <a:rPr lang="fr-FR" sz="2000" b="0" dirty="0" err="1" smtClean="0">
                <a:solidFill>
                  <a:srgbClr val="000000"/>
                </a:solidFill>
              </a:rPr>
              <a:t>entrality-integrated</a:t>
            </a:r>
            <a:r>
              <a:rPr lang="fr-FR" sz="2000" b="0" dirty="0" smtClean="0">
                <a:solidFill>
                  <a:srgbClr val="000000"/>
                </a:solidFill>
              </a:rPr>
              <a:t> R</a:t>
            </a:r>
            <a:r>
              <a:rPr lang="fr-FR" sz="2000" b="0" baseline="-25000" dirty="0" smtClean="0">
                <a:solidFill>
                  <a:srgbClr val="000000"/>
                </a:solidFill>
              </a:rPr>
              <a:t>AA</a:t>
            </a:r>
            <a:r>
              <a:rPr lang="fr-FR" sz="2000" b="0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8" name="Rectangle 17"/>
          <p:cNvSpPr/>
          <p:nvPr/>
        </p:nvSpPr>
        <p:spPr bwMode="auto">
          <a:xfrm rot="21062681">
            <a:off x="6002810" y="1062349"/>
            <a:ext cx="2957619" cy="992341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 cmpd="sng">
            <a:solidFill>
              <a:srgbClr val="FF0000"/>
            </a:solidFill>
          </a:ln>
          <a:effectLst/>
          <a:extLst/>
        </p:spPr>
        <p:txBody>
          <a:bodyPr vert="horz" wrap="square" lIns="95891" tIns="47946" rIns="95891" bIns="47946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Cf. </a:t>
            </a:r>
            <a:r>
              <a:rPr lang="fr-FR" sz="2000" b="0" dirty="0" err="1" smtClean="0">
                <a:solidFill>
                  <a:srgbClr val="FF0000"/>
                </a:solidFill>
              </a:rPr>
              <a:t>Émilien’s</a:t>
            </a:r>
            <a:r>
              <a:rPr lang="fr-FR" sz="2000" b="0" dirty="0" smtClean="0">
                <a:solidFill>
                  <a:srgbClr val="FF0000"/>
                </a:solidFill>
              </a:rPr>
              <a:t> talk, </a:t>
            </a:r>
            <a:r>
              <a:rPr lang="fr-FR" sz="2000" b="0" dirty="0" err="1" smtClean="0">
                <a:solidFill>
                  <a:srgbClr val="FF0000"/>
                </a:solidFill>
              </a:rPr>
              <a:t>preparing</a:t>
            </a:r>
            <a:r>
              <a:rPr lang="fr-FR" sz="2000" b="0" dirty="0" smtClean="0">
                <a:solidFill>
                  <a:srgbClr val="FF0000"/>
                </a:solidFill>
              </a:rPr>
              <a:t> new </a:t>
            </a:r>
            <a:r>
              <a:rPr lang="fr-FR" sz="2000" b="0" dirty="0" err="1" smtClean="0">
                <a:solidFill>
                  <a:srgbClr val="FF0000"/>
                </a:solidFill>
              </a:rPr>
              <a:t>run</a:t>
            </a:r>
            <a:r>
              <a:rPr lang="fr-FR" sz="2000" b="0" dirty="0" smtClean="0">
                <a:solidFill>
                  <a:srgbClr val="FF0000"/>
                </a:solidFill>
              </a:rPr>
              <a:t>,</a:t>
            </a:r>
          </a:p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0" dirty="0" err="1">
                <a:solidFill>
                  <a:srgbClr val="FF0000"/>
                </a:solidFill>
              </a:rPr>
              <a:t>a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ccessing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fr-FR" sz="20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lower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fr-FR" sz="20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p</a:t>
            </a:r>
            <a:r>
              <a:rPr kumimoji="0" lang="fr-FR" sz="2000" b="0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T</a:t>
            </a:r>
            <a:endParaRPr kumimoji="0" lang="fr-FR" sz="2000" b="0" i="0" u="none" strike="noStrike" cap="none" normalizeH="0" baseline="-2500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88110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Summary</a:t>
            </a:r>
            <a:r>
              <a:rPr lang="fr-FR" dirty="0" smtClean="0"/>
              <a:t> (4/4) </a:t>
            </a:r>
            <a:r>
              <a:rPr lang="fr-FR" dirty="0" err="1" smtClean="0"/>
              <a:t>Melting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300" y="762000"/>
            <a:ext cx="8648700" cy="5402263"/>
          </a:xfrm>
        </p:spPr>
        <p:txBody>
          <a:bodyPr/>
          <a:lstStyle/>
          <a:p>
            <a:r>
              <a:rPr lang="en-GB" dirty="0" smtClean="0"/>
              <a:t>Sequential suppression from R</a:t>
            </a:r>
            <a:r>
              <a:rPr lang="en-GB" baseline="-25000" dirty="0" smtClean="0"/>
              <a:t>AA</a:t>
            </a:r>
            <a:r>
              <a:rPr lang="en-GB" dirty="0" smtClean="0"/>
              <a:t> </a:t>
            </a:r>
          </a:p>
          <a:p>
            <a:r>
              <a:rPr lang="en-GB" dirty="0" smtClean="0"/>
              <a:t>Two intriguing observations </a:t>
            </a:r>
          </a:p>
          <a:p>
            <a:pPr lvl="1"/>
            <a:r>
              <a:rPr lang="en-GB" dirty="0" smtClean="0"/>
              <a:t>Y(</a:t>
            </a:r>
            <a:r>
              <a:rPr lang="en-GB" dirty="0" err="1" smtClean="0"/>
              <a:t>nS</a:t>
            </a:r>
            <a:r>
              <a:rPr lang="en-GB" dirty="0" smtClean="0"/>
              <a:t>)/Y(1S) depends on event activity (or vice versa) in both </a:t>
            </a:r>
            <a:r>
              <a:rPr lang="en-GB" dirty="0" err="1" smtClean="0"/>
              <a:t>pPb</a:t>
            </a:r>
            <a:r>
              <a:rPr lang="en-GB" dirty="0" smtClean="0"/>
              <a:t> &amp; </a:t>
            </a:r>
            <a:r>
              <a:rPr lang="en-GB" dirty="0" err="1" smtClean="0"/>
              <a:t>pp</a:t>
            </a:r>
            <a:endParaRPr lang="en-GB" dirty="0" smtClean="0"/>
          </a:p>
          <a:p>
            <a:pPr lvl="1"/>
            <a:r>
              <a:rPr lang="en-GB" dirty="0" smtClean="0"/>
              <a:t>Lower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T</a:t>
            </a:r>
            <a:r>
              <a:rPr lang="en-GB" baseline="-25000" dirty="0" smtClean="0"/>
              <a:t> </a:t>
            </a:r>
            <a:r>
              <a:rPr lang="en-GB" dirty="0" err="1" smtClean="0"/>
              <a:t>ψ</a:t>
            </a:r>
            <a:r>
              <a:rPr lang="en-GB" dirty="0" smtClean="0"/>
              <a:t>’ less suppressed… </a:t>
            </a:r>
            <a:r>
              <a:rPr lang="en-GB" dirty="0"/>
              <a:t>C</a:t>
            </a:r>
            <a:r>
              <a:rPr lang="en-GB" dirty="0" smtClean="0"/>
              <a:t>ould some regeneration models favour them?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37E4D-B45A-7542-8F00-99D79568E5B2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59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 smtClean="0"/>
              <a:t>Collectivity</a:t>
            </a:r>
            <a:endParaRPr lang="en-GB" dirty="0" smtClean="0"/>
          </a:p>
          <a:p>
            <a:pPr lvl="1"/>
            <a:r>
              <a:rPr lang="en-GB" dirty="0" smtClean="0"/>
              <a:t>Many observables indicating that high-multiplicity </a:t>
            </a:r>
            <a:r>
              <a:rPr lang="en-GB" dirty="0" err="1" smtClean="0"/>
              <a:t>pPb</a:t>
            </a:r>
            <a:r>
              <a:rPr lang="en-GB" dirty="0" smtClean="0"/>
              <a:t> collisions show </a:t>
            </a:r>
            <a:r>
              <a:rPr lang="en-GB" dirty="0" err="1" smtClean="0"/>
              <a:t>collectivity</a:t>
            </a:r>
            <a:r>
              <a:rPr lang="en-GB" dirty="0" smtClean="0"/>
              <a:t> </a:t>
            </a:r>
          </a:p>
          <a:p>
            <a:r>
              <a:rPr lang="en-GB" dirty="0" smtClean="0"/>
              <a:t>Energy loss</a:t>
            </a:r>
          </a:p>
          <a:p>
            <a:pPr lvl="1"/>
            <a:r>
              <a:rPr lang="en-GB" dirty="0" smtClean="0"/>
              <a:t>Detailed study of the structure of energy loss</a:t>
            </a:r>
          </a:p>
          <a:p>
            <a:pPr lvl="1"/>
            <a:r>
              <a:rPr lang="en-GB" dirty="0" smtClean="0"/>
              <a:t>First look at b-jets: behaving as inclusive jets </a:t>
            </a:r>
          </a:p>
          <a:p>
            <a:r>
              <a:rPr lang="en-GB" dirty="0" smtClean="0"/>
              <a:t>Nuclear PDF </a:t>
            </a:r>
          </a:p>
          <a:p>
            <a:pPr lvl="1"/>
            <a:r>
              <a:rPr lang="en-GB" dirty="0" smtClean="0"/>
              <a:t>From jets, Z and W, first constraints on high Q</a:t>
            </a:r>
            <a:r>
              <a:rPr lang="en-GB" baseline="30000" dirty="0" smtClean="0"/>
              <a:t>2</a:t>
            </a:r>
            <a:r>
              <a:rPr lang="en-GB" dirty="0" smtClean="0"/>
              <a:t> nuclear PDFs, hints of nuclear effects</a:t>
            </a:r>
          </a:p>
          <a:p>
            <a:r>
              <a:rPr lang="en-GB" dirty="0" smtClean="0"/>
              <a:t>Melting</a:t>
            </a:r>
          </a:p>
          <a:p>
            <a:pPr lvl="1"/>
            <a:r>
              <a:rPr lang="en-GB" dirty="0" smtClean="0"/>
              <a:t>Apparent sequential melting of five </a:t>
            </a:r>
            <a:r>
              <a:rPr lang="en-GB" dirty="0" err="1" smtClean="0"/>
              <a:t>quarkonia</a:t>
            </a:r>
            <a:r>
              <a:rPr lang="en-GB" dirty="0" smtClean="0"/>
              <a:t>, with excited states showing interesting behaviours…</a:t>
            </a: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37E4D-B45A-7542-8F00-99D79568E5B2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97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of </a:t>
            </a:r>
            <a:r>
              <a:rPr lang="en-GB" dirty="0" smtClean="0"/>
              <a:t>29 </a:t>
            </a:r>
            <a:r>
              <a:rPr lang="en-GB" dirty="0" smtClean="0"/>
              <a:t>papers &amp; </a:t>
            </a:r>
            <a:r>
              <a:rPr lang="en-GB" dirty="0" smtClean="0"/>
              <a:t>9+10 </a:t>
            </a:r>
            <a:r>
              <a:rPr lang="en-GB" dirty="0" smtClean="0"/>
              <a:t>PAS</a:t>
            </a:r>
            <a:endParaRPr lang="en-GB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All </a:t>
            </a:r>
            <a:r>
              <a:rPr lang="fr-FR" dirty="0" err="1" smtClean="0"/>
              <a:t>available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:</a:t>
            </a:r>
          </a:p>
          <a:p>
            <a:pPr lvl="1"/>
            <a:r>
              <a:rPr lang="fr-FR" sz="2000" dirty="0" smtClean="0">
                <a:hlinkClick r:id="rId2"/>
              </a:rPr>
              <a:t>https</a:t>
            </a:r>
            <a:r>
              <a:rPr lang="fr-FR" sz="2000" dirty="0">
                <a:hlinkClick r:id="rId2"/>
              </a:rPr>
              <a:t>://twiki.cern.ch/twiki/bin/view/CMSPublic/</a:t>
            </a:r>
            <a:r>
              <a:rPr lang="fr-FR" sz="2000" dirty="0" smtClean="0">
                <a:hlinkClick r:id="rId2"/>
              </a:rPr>
              <a:t>PhysicsResultsHIN</a:t>
            </a:r>
            <a:r>
              <a:rPr lang="fr-FR" sz="2000" dirty="0" smtClean="0"/>
              <a:t> </a:t>
            </a:r>
          </a:p>
          <a:p>
            <a:r>
              <a:rPr lang="fr-FR" dirty="0" smtClean="0"/>
              <a:t>The quark </a:t>
            </a:r>
            <a:r>
              <a:rPr lang="fr-FR" dirty="0" err="1" smtClean="0"/>
              <a:t>matter</a:t>
            </a:r>
            <a:r>
              <a:rPr lang="fr-FR" dirty="0" smtClean="0"/>
              <a:t> 2014 release: </a:t>
            </a:r>
          </a:p>
          <a:p>
            <a:pPr lvl="1"/>
            <a:r>
              <a:rPr lang="fr-FR" dirty="0" smtClean="0"/>
              <a:t>HIN-12-007: </a:t>
            </a:r>
            <a:r>
              <a:rPr lang="fr-FR" dirty="0" err="1" smtClean="0"/>
              <a:t>ψ</a:t>
            </a:r>
            <a:r>
              <a:rPr lang="fr-FR" dirty="0" smtClean="0"/>
              <a:t>’ in </a:t>
            </a:r>
            <a:r>
              <a:rPr lang="fr-FR" dirty="0" err="1" smtClean="0"/>
              <a:t>PbPb</a:t>
            </a:r>
            <a:endParaRPr lang="fr-FR" dirty="0" smtClean="0"/>
          </a:p>
          <a:p>
            <a:pPr lvl="1"/>
            <a:r>
              <a:rPr lang="fr-FR" dirty="0" smtClean="0"/>
              <a:t>HIN-13-007: W in </a:t>
            </a:r>
            <a:r>
              <a:rPr lang="fr-FR" dirty="0" err="1" smtClean="0"/>
              <a:t>pPb</a:t>
            </a:r>
            <a:endParaRPr lang="fr-FR" dirty="0" smtClean="0"/>
          </a:p>
          <a:p>
            <a:pPr lvl="1"/>
            <a:r>
              <a:rPr lang="fr-FR" dirty="0" smtClean="0"/>
              <a:t>HIN-14-001: </a:t>
            </a:r>
            <a:r>
              <a:rPr lang="fr-FR" dirty="0" err="1" smtClean="0"/>
              <a:t>R</a:t>
            </a:r>
            <a:r>
              <a:rPr lang="fr-FR" baseline="-25000" dirty="0" err="1" smtClean="0"/>
              <a:t>pPb</a:t>
            </a:r>
            <a:r>
              <a:rPr lang="fr-FR" dirty="0" smtClean="0"/>
              <a:t>(jet)</a:t>
            </a:r>
          </a:p>
          <a:p>
            <a:pPr lvl="1"/>
            <a:r>
              <a:rPr lang="fr-FR" dirty="0" smtClean="0"/>
              <a:t>HIN-14-002: v</a:t>
            </a:r>
            <a:r>
              <a:rPr lang="fr-FR" baseline="-25000" dirty="0" smtClean="0"/>
              <a:t>2,3</a:t>
            </a:r>
            <a:r>
              <a:rPr lang="fr-FR" dirty="0" smtClean="0"/>
              <a:t>(K</a:t>
            </a:r>
            <a:r>
              <a:rPr lang="fr-FR" baseline="-25000" dirty="0" smtClean="0"/>
              <a:t>S</a:t>
            </a:r>
            <a:r>
              <a:rPr lang="fr-FR" dirty="0" smtClean="0"/>
              <a:t>,Λ) in </a:t>
            </a:r>
            <a:r>
              <a:rPr lang="fr-FR" dirty="0" err="1" smtClean="0"/>
              <a:t>pPb</a:t>
            </a:r>
            <a:endParaRPr lang="fr-FR" dirty="0" smtClean="0"/>
          </a:p>
          <a:p>
            <a:pPr marL="957262" lvl="2" indent="0">
              <a:buNone/>
            </a:pPr>
            <a:r>
              <a:rPr lang="fr-FR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fr-FR" dirty="0" err="1" smtClean="0">
                <a:solidFill>
                  <a:srgbClr val="FF0000"/>
                </a:solidFill>
              </a:rPr>
              <a:t>arxiv</a:t>
            </a:r>
            <a:r>
              <a:rPr lang="fr-FR" dirty="0" smtClean="0">
                <a:solidFill>
                  <a:srgbClr val="FF0000"/>
                </a:solidFill>
              </a:rPr>
              <a:t>=1409:3392</a:t>
            </a:r>
            <a:endParaRPr lang="fr-FR" dirty="0" smtClean="0">
              <a:solidFill>
                <a:srgbClr val="FF0000"/>
              </a:solidFill>
            </a:endParaRPr>
          </a:p>
          <a:p>
            <a:pPr lvl="1"/>
            <a:r>
              <a:rPr lang="fr-FR" dirty="0" smtClean="0"/>
              <a:t>HIN-14-003: Z in </a:t>
            </a:r>
            <a:r>
              <a:rPr lang="fr-FR" dirty="0" err="1" smtClean="0"/>
              <a:t>pPb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HIN-14-004: B in </a:t>
            </a:r>
            <a:r>
              <a:rPr lang="fr-FR" dirty="0" err="1" smtClean="0"/>
              <a:t>pPb</a:t>
            </a:r>
            <a:endParaRPr lang="fr-FR" dirty="0" smtClean="0"/>
          </a:p>
          <a:p>
            <a:pPr lvl="1"/>
            <a:r>
              <a:rPr lang="fr-FR" dirty="0" smtClean="0"/>
              <a:t>HIN-14-006: v</a:t>
            </a:r>
            <a:r>
              <a:rPr lang="fr-FR" baseline="-25000" dirty="0" smtClean="0"/>
              <a:t>2,3</a:t>
            </a:r>
            <a:r>
              <a:rPr lang="fr-FR" dirty="0" smtClean="0"/>
              <a:t>(2…8) in </a:t>
            </a:r>
            <a:r>
              <a:rPr lang="fr-FR" dirty="0" err="1" smtClean="0"/>
              <a:t>pPb</a:t>
            </a:r>
            <a:endParaRPr lang="fr-FR" dirty="0" smtClean="0"/>
          </a:p>
          <a:p>
            <a:pPr lvl="1"/>
            <a:r>
              <a:rPr lang="fr-FR" dirty="0" smtClean="0"/>
              <a:t>HIN-14-007</a:t>
            </a:r>
            <a:r>
              <a:rPr lang="fr-FR" dirty="0"/>
              <a:t>: </a:t>
            </a:r>
            <a:r>
              <a:rPr lang="fr-FR" dirty="0" err="1"/>
              <a:t>R</a:t>
            </a:r>
            <a:r>
              <a:rPr lang="fr-FR" baseline="-25000" dirty="0" err="1"/>
              <a:t>pPb</a:t>
            </a:r>
            <a:r>
              <a:rPr lang="fr-FR" dirty="0" smtClean="0"/>
              <a:t>(b-jet)</a:t>
            </a:r>
          </a:p>
          <a:p>
            <a:pPr lvl="1"/>
            <a:r>
              <a:rPr lang="fr-FR" dirty="0"/>
              <a:t>HIN-14-</a:t>
            </a:r>
            <a:r>
              <a:rPr lang="fr-FR" dirty="0" smtClean="0"/>
              <a:t>008: v</a:t>
            </a:r>
            <a:r>
              <a:rPr lang="fr-FR" baseline="-25000" dirty="0" smtClean="0"/>
              <a:t>2,3</a:t>
            </a:r>
            <a:r>
              <a:rPr lang="fr-FR" dirty="0" smtClean="0"/>
              <a:t>(</a:t>
            </a:r>
            <a:r>
              <a:rPr lang="fr-FR" dirty="0" err="1" smtClean="0"/>
              <a:t>η</a:t>
            </a:r>
            <a:r>
              <a:rPr lang="fr-FR" dirty="0" smtClean="0"/>
              <a:t>) in </a:t>
            </a:r>
            <a:r>
              <a:rPr lang="fr-FR" dirty="0" err="1" smtClean="0"/>
              <a:t>pPb</a:t>
            </a:r>
            <a:endParaRPr lang="fr-FR" dirty="0" smtClean="0"/>
          </a:p>
          <a:p>
            <a:pPr lvl="1"/>
            <a:r>
              <a:rPr lang="fr-FR" dirty="0" smtClean="0"/>
              <a:t>HIN-14-010: </a:t>
            </a:r>
            <a:r>
              <a:rPr lang="fr-FR" dirty="0" err="1" smtClean="0"/>
              <a:t>jet+track</a:t>
            </a:r>
            <a:r>
              <a:rPr lang="fr-FR" dirty="0" smtClean="0"/>
              <a:t> in </a:t>
            </a:r>
            <a:r>
              <a:rPr lang="fr-FR" dirty="0" err="1" smtClean="0"/>
              <a:t>PbPb</a:t>
            </a:r>
            <a:endParaRPr lang="fr-FR" dirty="0" smtClean="0"/>
          </a:p>
          <a:p>
            <a:pPr lvl="1"/>
            <a:r>
              <a:rPr lang="fr-FR" dirty="0" smtClean="0"/>
              <a:t>HIN-14-012: </a:t>
            </a:r>
            <a:r>
              <a:rPr lang="fr-FR" dirty="0" err="1" smtClean="0"/>
              <a:t>factorization</a:t>
            </a:r>
            <a:r>
              <a:rPr lang="fr-FR" dirty="0" smtClean="0"/>
              <a:t> break.</a:t>
            </a:r>
          </a:p>
          <a:p>
            <a:pPr lvl="1"/>
            <a:r>
              <a:rPr lang="fr-FR" dirty="0" smtClean="0"/>
              <a:t>HIN-14-013: Bose-Einstein corr.</a:t>
            </a: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D15-469E-9E45-B544-04E9DA41D94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0"/>
            <a:ext cx="3048000" cy="303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C3E7C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954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/>
              <a:t>Collectivity</a:t>
            </a:r>
            <a:endParaRPr lang="en-GB" dirty="0"/>
          </a:p>
          <a:p>
            <a:pPr lvl="1"/>
            <a:r>
              <a:rPr lang="en-GB" dirty="0"/>
              <a:t>Many observables indicating that high-multiplicity </a:t>
            </a:r>
            <a:r>
              <a:rPr lang="en-GB" dirty="0" err="1"/>
              <a:t>pPb</a:t>
            </a:r>
            <a:r>
              <a:rPr lang="en-GB" dirty="0"/>
              <a:t> collisions show </a:t>
            </a:r>
            <a:r>
              <a:rPr lang="en-GB" dirty="0" err="1"/>
              <a:t>collectivity</a:t>
            </a:r>
            <a:r>
              <a:rPr lang="en-GB" dirty="0"/>
              <a:t> </a:t>
            </a:r>
          </a:p>
          <a:p>
            <a:r>
              <a:rPr lang="en-GB" dirty="0"/>
              <a:t>Energy loss</a:t>
            </a:r>
          </a:p>
          <a:p>
            <a:pPr lvl="1"/>
            <a:r>
              <a:rPr lang="en-GB" dirty="0"/>
              <a:t>Detailed study of the structure of energy loss</a:t>
            </a:r>
          </a:p>
          <a:p>
            <a:pPr lvl="1"/>
            <a:r>
              <a:rPr lang="en-GB" dirty="0"/>
              <a:t>First look at b-jets: behaving as inclusive jets </a:t>
            </a:r>
          </a:p>
          <a:p>
            <a:r>
              <a:rPr lang="en-GB" dirty="0"/>
              <a:t>Nuclear PDF </a:t>
            </a:r>
          </a:p>
          <a:p>
            <a:pPr lvl="1"/>
            <a:r>
              <a:rPr lang="en-GB" dirty="0"/>
              <a:t>From jets, Z and W, first constraints on high Q</a:t>
            </a:r>
            <a:r>
              <a:rPr lang="en-GB" baseline="30000" dirty="0"/>
              <a:t>2</a:t>
            </a:r>
            <a:r>
              <a:rPr lang="en-GB" dirty="0"/>
              <a:t> nuclear PDFs, hints of nuclear effects</a:t>
            </a:r>
          </a:p>
          <a:p>
            <a:r>
              <a:rPr lang="en-GB" dirty="0"/>
              <a:t>Melting</a:t>
            </a:r>
          </a:p>
          <a:p>
            <a:pPr lvl="1"/>
            <a:r>
              <a:rPr lang="en-GB" dirty="0"/>
              <a:t>Apparent sequential melting of five </a:t>
            </a:r>
            <a:r>
              <a:rPr lang="en-GB" dirty="0" err="1"/>
              <a:t>quarkonia</a:t>
            </a:r>
            <a:r>
              <a:rPr lang="en-GB" dirty="0"/>
              <a:t>, with excited states showing interesting behaviours…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37E4D-B45A-7542-8F00-99D79568E5B2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 rot="21029531">
            <a:off x="626605" y="2563028"/>
            <a:ext cx="8117287" cy="1803558"/>
          </a:xfrm>
          <a:prstGeom prst="rect">
            <a:avLst/>
          </a:prstGeom>
          <a:solidFill>
            <a:srgbClr val="1C3E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891" tIns="47946" rIns="95891" bIns="47946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800" b="0" dirty="0">
                <a:solidFill>
                  <a:srgbClr val="FFFFFF"/>
                </a:solidFill>
              </a:rPr>
              <a:t>M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uch</a:t>
            </a:r>
            <a:r>
              <a:rPr kumimoji="0" lang="en-GB" sz="2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 more to study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 on tape…</a:t>
            </a:r>
            <a:r>
              <a:rPr lang="en-GB" sz="2800" b="0" dirty="0" smtClean="0">
                <a:solidFill>
                  <a:srgbClr val="FFFFFF"/>
                </a:solidFill>
              </a:rPr>
              <a:t> </a:t>
            </a:r>
          </a:p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800" b="0" dirty="0">
                <a:solidFill>
                  <a:srgbClr val="FFFFFF"/>
                </a:solidFill>
              </a:rPr>
              <a:t>R</a:t>
            </a:r>
            <a:r>
              <a:rPr lang="en-GB" sz="2800" b="0" dirty="0" smtClean="0">
                <a:solidFill>
                  <a:srgbClr val="FFFFFF"/>
                </a:solidFill>
              </a:rPr>
              <a:t>eady to take more data &amp; increase the </a:t>
            </a:r>
          </a:p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800" b="0" dirty="0">
                <a:solidFill>
                  <a:srgbClr val="FFFFFF"/>
                </a:solidFill>
              </a:rPr>
              <a:t>s</a:t>
            </a:r>
            <a:r>
              <a:rPr lang="en-GB" sz="2800" b="0" dirty="0" smtClean="0">
                <a:solidFill>
                  <a:srgbClr val="FFFFFF"/>
                </a:solidFill>
              </a:rPr>
              <a:t>tatistics of the rarest QGP probes!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 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16975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Back-up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37E4D-B45A-7542-8F00-99D79568E5B2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19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Tracing back the lost energy…</a:t>
            </a:r>
            <a:endParaRPr lang="en-GB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14300" y="762001"/>
            <a:ext cx="5829300" cy="20574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Since early 2011 we know jet energy is moved from high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T</a:t>
            </a:r>
            <a:r>
              <a:rPr lang="en-GB" dirty="0" smtClean="0"/>
              <a:t> to lower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T</a:t>
            </a:r>
            <a:r>
              <a:rPr lang="en-GB" baseline="-25000" dirty="0" smtClean="0"/>
              <a:t> </a:t>
            </a:r>
            <a:r>
              <a:rPr lang="en-GB" dirty="0" smtClean="0"/>
              <a:t>and from small to large angles</a:t>
            </a:r>
          </a:p>
          <a:p>
            <a:pPr lvl="1"/>
            <a:r>
              <a:rPr lang="en-GB" dirty="0" smtClean="0"/>
              <a:t>e.g. for jets of ΔR = 0.3 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DBCE07-1F91-ED4F-BB4A-12A0BA141DD2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7" name="Rectangle à coins arrondis 6"/>
          <p:cNvSpPr>
            <a:spLocks noChangeArrowheads="1"/>
          </p:cNvSpPr>
          <p:nvPr/>
        </p:nvSpPr>
        <p:spPr bwMode="auto">
          <a:xfrm>
            <a:off x="6019800" y="821902"/>
            <a:ext cx="2819400" cy="413596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>
            <a:noFill/>
          </a:ln>
          <a:effectLst/>
          <a:extLst/>
        </p:spPr>
        <p:txBody>
          <a:bodyPr lIns="95891" tIns="47946" rIns="95891" bIns="47946" anchor="ctr">
            <a:spAutoFit/>
          </a:bodyPr>
          <a:lstStyle/>
          <a:p>
            <a:pPr marL="0" lvl="1"/>
            <a:r>
              <a:rPr lang="en-US" sz="1800" b="0" dirty="0"/>
              <a:t>PRC 84 (2011) 024906 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768600"/>
            <a:ext cx="3429000" cy="325683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0347" y="2743200"/>
            <a:ext cx="3505200" cy="3300974"/>
          </a:xfrm>
          <a:prstGeom prst="rect">
            <a:avLst/>
          </a:prstGeom>
        </p:spPr>
      </p:pic>
      <p:sp>
        <p:nvSpPr>
          <p:cNvPr id="12" name="Rectangle à coins arrondis 11"/>
          <p:cNvSpPr>
            <a:spLocks noChangeArrowheads="1"/>
          </p:cNvSpPr>
          <p:nvPr/>
        </p:nvSpPr>
        <p:spPr bwMode="auto">
          <a:xfrm>
            <a:off x="6019800" y="1828800"/>
            <a:ext cx="2819400" cy="720063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>
            <a:noFill/>
          </a:ln>
          <a:effectLst/>
          <a:extLst/>
        </p:spPr>
        <p:txBody>
          <a:bodyPr lIns="95891" tIns="47946" rIns="95891" bIns="47946" anchor="ctr">
            <a:spAutoFit/>
          </a:bodyPr>
          <a:lstStyle/>
          <a:p>
            <a:pPr marL="0" lvl="1"/>
            <a:r>
              <a:rPr lang="en-US" sz="1800" b="0" dirty="0"/>
              <a:t>PAS-HIN-12-013</a:t>
            </a:r>
          </a:p>
          <a:p>
            <a:pPr marL="0" lvl="1"/>
            <a:r>
              <a:rPr lang="fr-FR" sz="1800" b="0" dirty="0"/>
              <a:t>PLB 730 (2014) 243</a:t>
            </a:r>
            <a:endParaRPr lang="en-US" sz="1800" b="0" dirty="0"/>
          </a:p>
        </p:txBody>
      </p:sp>
      <p:sp>
        <p:nvSpPr>
          <p:cNvPr id="2" name="ZoneTexte 1"/>
          <p:cNvSpPr txBox="1"/>
          <p:nvPr/>
        </p:nvSpPr>
        <p:spPr>
          <a:xfrm>
            <a:off x="4458826" y="5791200"/>
            <a:ext cx="196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0" dirty="0" err="1" smtClean="0">
                <a:solidFill>
                  <a:srgbClr val="000000"/>
                </a:solidFill>
              </a:rPr>
              <a:t>Low</a:t>
            </a:r>
            <a:r>
              <a:rPr lang="fr-FR" sz="1800" b="0" dirty="0" smtClean="0">
                <a:solidFill>
                  <a:srgbClr val="000000"/>
                </a:solidFill>
              </a:rPr>
              <a:t> </a:t>
            </a:r>
            <a:r>
              <a:rPr lang="fr-FR" sz="1800" b="0" dirty="0" err="1" smtClean="0">
                <a:solidFill>
                  <a:srgbClr val="000000"/>
                </a:solidFill>
              </a:rPr>
              <a:t>p</a:t>
            </a:r>
            <a:r>
              <a:rPr lang="fr-FR" sz="1800" b="0" baseline="-25000" dirty="0" err="1" smtClean="0">
                <a:solidFill>
                  <a:srgbClr val="000000"/>
                </a:solidFill>
              </a:rPr>
              <a:t>T</a:t>
            </a:r>
            <a:r>
              <a:rPr lang="fr-FR" sz="1800" b="0" dirty="0" smtClean="0">
                <a:solidFill>
                  <a:srgbClr val="000000"/>
                </a:solidFill>
              </a:rPr>
              <a:t> (&lt; 3 </a:t>
            </a:r>
            <a:r>
              <a:rPr lang="fr-FR" sz="1800" b="0" dirty="0" err="1" smtClean="0">
                <a:solidFill>
                  <a:srgbClr val="000000"/>
                </a:solidFill>
              </a:rPr>
              <a:t>GeV</a:t>
            </a:r>
            <a:r>
              <a:rPr lang="fr-FR" sz="1800" b="0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606117" y="5791200"/>
            <a:ext cx="1519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0" dirty="0" smtClean="0">
                <a:solidFill>
                  <a:srgbClr val="000000"/>
                </a:solidFill>
              </a:rPr>
              <a:t>Large angles</a:t>
            </a:r>
          </a:p>
        </p:txBody>
      </p:sp>
      <p:sp>
        <p:nvSpPr>
          <p:cNvPr id="3" name="Ellipse 2"/>
          <p:cNvSpPr/>
          <p:nvPr/>
        </p:nvSpPr>
        <p:spPr bwMode="auto">
          <a:xfrm>
            <a:off x="533400" y="3769330"/>
            <a:ext cx="990600" cy="228600"/>
          </a:xfrm>
          <a:prstGeom prst="ellipse">
            <a:avLst/>
          </a:prstGeom>
          <a:solidFill>
            <a:srgbClr val="1C3E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891" tIns="47946" rIns="95891" bIns="47946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7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9" name="Connecteur droit 8"/>
          <p:cNvCxnSpPr>
            <a:stCxn id="3" idx="2"/>
          </p:cNvCxnSpPr>
          <p:nvPr/>
        </p:nvCxnSpPr>
        <p:spPr bwMode="auto">
          <a:xfrm>
            <a:off x="533400" y="3883630"/>
            <a:ext cx="457200" cy="952500"/>
          </a:xfrm>
          <a:prstGeom prst="line">
            <a:avLst/>
          </a:prstGeom>
          <a:solidFill>
            <a:srgbClr val="1C3E7C"/>
          </a:solidFill>
          <a:ln w="28575" cap="flat" cmpd="sng" algn="ctr">
            <a:solidFill>
              <a:srgbClr val="1C3E7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cteur droit 14"/>
          <p:cNvCxnSpPr>
            <a:stCxn id="3" idx="6"/>
          </p:cNvCxnSpPr>
          <p:nvPr/>
        </p:nvCxnSpPr>
        <p:spPr bwMode="auto">
          <a:xfrm flipH="1">
            <a:off x="990600" y="3883630"/>
            <a:ext cx="533400" cy="952500"/>
          </a:xfrm>
          <a:prstGeom prst="line">
            <a:avLst/>
          </a:prstGeom>
          <a:solidFill>
            <a:srgbClr val="1C3E7C"/>
          </a:solidFill>
          <a:ln w="28575" cap="flat" cmpd="sng" algn="ctr">
            <a:solidFill>
              <a:srgbClr val="1C3E7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Connecteur droit 21"/>
          <p:cNvCxnSpPr/>
          <p:nvPr/>
        </p:nvCxnSpPr>
        <p:spPr bwMode="auto">
          <a:xfrm flipV="1">
            <a:off x="990600" y="3083530"/>
            <a:ext cx="0" cy="3200400"/>
          </a:xfrm>
          <a:prstGeom prst="line">
            <a:avLst/>
          </a:prstGeom>
          <a:solidFill>
            <a:srgbClr val="1C3E7C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33400" y="3007330"/>
            <a:ext cx="914400" cy="346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1086068" y="3312130"/>
            <a:ext cx="1047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 smtClean="0">
                <a:solidFill>
                  <a:srgbClr val="000090"/>
                </a:solidFill>
              </a:rPr>
              <a:t>ΔR&lt;0.3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4"/>
          <a:srcRect l="-266" t="23698" r="90584" b="23232"/>
          <a:stretch/>
        </p:blipFill>
        <p:spPr>
          <a:xfrm>
            <a:off x="5410200" y="3525486"/>
            <a:ext cx="339376" cy="17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58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</a:t>
            </a:r>
            <a:r>
              <a:rPr lang="fr-FR" baseline="-25000" dirty="0" err="1" smtClean="0"/>
              <a:t>pA</a:t>
            </a:r>
            <a:r>
              <a:rPr lang="fr-FR" dirty="0" smtClean="0"/>
              <a:t> </a:t>
            </a:r>
            <a:r>
              <a:rPr lang="fr-FR" dirty="0" err="1" smtClean="0"/>
              <a:t>comparison</a:t>
            </a:r>
            <a:r>
              <a:rPr lang="fr-FR" dirty="0" smtClean="0"/>
              <a:t> ATLAS / CMS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4987" b="-4987"/>
          <a:stretch>
            <a:fillRect/>
          </a:stretch>
        </p:blipFill>
        <p:spPr>
          <a:xfrm>
            <a:off x="4686300" y="381000"/>
            <a:ext cx="4381500" cy="5402263"/>
          </a:xfr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D15-469E-9E45-B544-04E9DA41D940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235" b="-14235"/>
          <a:stretch>
            <a:fillRect/>
          </a:stretch>
        </p:blipFill>
        <p:spPr bwMode="auto">
          <a:xfrm>
            <a:off x="114300" y="1044422"/>
            <a:ext cx="4838700" cy="596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01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</a:t>
            </a:r>
            <a:r>
              <a:rPr lang="fr-FR" baseline="-25000" dirty="0" err="1" smtClean="0"/>
              <a:t>pA</a:t>
            </a:r>
            <a:r>
              <a:rPr lang="fr-FR" dirty="0" smtClean="0"/>
              <a:t> </a:t>
            </a:r>
            <a:r>
              <a:rPr lang="fr-FR" dirty="0" err="1" smtClean="0"/>
              <a:t>comparison</a:t>
            </a:r>
            <a:r>
              <a:rPr lang="fr-FR" dirty="0" smtClean="0"/>
              <a:t> ALICE / CMS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D15-469E-9E45-B544-04E9DA41D940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1" y="750326"/>
            <a:ext cx="3822499" cy="366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37" y="609600"/>
            <a:ext cx="3065463" cy="294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643" y="3314700"/>
            <a:ext cx="3136357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4" name="Connecteur droit avec flèche 3"/>
          <p:cNvCxnSpPr/>
          <p:nvPr/>
        </p:nvCxnSpPr>
        <p:spPr bwMode="auto">
          <a:xfrm>
            <a:off x="2057400" y="2286000"/>
            <a:ext cx="3962400" cy="0"/>
          </a:xfrm>
          <a:prstGeom prst="straightConnector1">
            <a:avLst/>
          </a:prstGeom>
          <a:solidFill>
            <a:srgbClr val="1C3E7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ZoneTexte 15"/>
          <p:cNvSpPr txBox="1"/>
          <p:nvPr/>
        </p:nvSpPr>
        <p:spPr>
          <a:xfrm>
            <a:off x="3835372" y="2429470"/>
            <a:ext cx="22889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0" dirty="0" smtClean="0">
                <a:solidFill>
                  <a:srgbClr val="000000"/>
                </a:solidFill>
              </a:rPr>
              <a:t>Small tension in </a:t>
            </a:r>
            <a:r>
              <a:rPr lang="fr-FR" sz="1800" b="0" dirty="0" err="1" smtClean="0">
                <a:solidFill>
                  <a:srgbClr val="000000"/>
                </a:solidFill>
              </a:rPr>
              <a:t>pPb</a:t>
            </a:r>
            <a:r>
              <a:rPr lang="fr-FR" sz="1800" b="0" dirty="0" smtClean="0">
                <a:solidFill>
                  <a:srgbClr val="000000"/>
                </a:solidFill>
              </a:rPr>
              <a:t> </a:t>
            </a:r>
          </a:p>
          <a:p>
            <a:r>
              <a:rPr lang="fr-FR" sz="1800" b="0" dirty="0">
                <a:solidFill>
                  <a:srgbClr val="000000"/>
                </a:solidFill>
              </a:rPr>
              <a:t>d</a:t>
            </a:r>
            <a:r>
              <a:rPr lang="fr-FR" sz="1800" b="0" dirty="0" smtClean="0">
                <a:solidFill>
                  <a:srgbClr val="000000"/>
                </a:solidFill>
              </a:rPr>
              <a:t>ata, but compatible</a:t>
            </a:r>
          </a:p>
          <a:p>
            <a:r>
              <a:rPr lang="fr-FR" sz="1800" b="0" dirty="0" err="1">
                <a:solidFill>
                  <a:srgbClr val="000000"/>
                </a:solidFill>
              </a:rPr>
              <a:t>w</a:t>
            </a:r>
            <a:r>
              <a:rPr lang="fr-FR" sz="1800" b="0" dirty="0" err="1" smtClean="0">
                <a:solidFill>
                  <a:srgbClr val="000000"/>
                </a:solidFill>
              </a:rPr>
              <a:t>ithin</a:t>
            </a:r>
            <a:r>
              <a:rPr lang="fr-FR" sz="1800" b="0" dirty="0" smtClean="0">
                <a:solidFill>
                  <a:srgbClr val="000000"/>
                </a:solidFill>
              </a:rPr>
              <a:t> </a:t>
            </a:r>
            <a:r>
              <a:rPr lang="fr-FR" sz="1800" b="0" dirty="0" err="1" smtClean="0">
                <a:solidFill>
                  <a:srgbClr val="000000"/>
                </a:solidFill>
              </a:rPr>
              <a:t>systematics</a:t>
            </a:r>
            <a:endParaRPr lang="fr-FR" sz="1800" b="0" dirty="0" smtClean="0">
              <a:solidFill>
                <a:srgbClr val="000000"/>
              </a:solidFill>
            </a:endParaRPr>
          </a:p>
        </p:txBody>
      </p:sp>
      <p:sp>
        <p:nvSpPr>
          <p:cNvPr id="17" name="Parenthèse fermante 16"/>
          <p:cNvSpPr/>
          <p:nvPr/>
        </p:nvSpPr>
        <p:spPr bwMode="auto">
          <a:xfrm>
            <a:off x="1905000" y="1828800"/>
            <a:ext cx="152400" cy="914400"/>
          </a:xfrm>
          <a:prstGeom prst="rightBracket">
            <a:avLst>
              <a:gd name="adj" fmla="val 63041"/>
            </a:avLst>
          </a:prstGeom>
          <a:noFill/>
          <a:ln w="38100" cmpd="sng">
            <a:solidFill>
              <a:srgbClr val="000000"/>
            </a:solidFill>
          </a:ln>
          <a:effectLst/>
          <a:extLst/>
        </p:spPr>
        <p:txBody>
          <a:bodyPr vert="horz" wrap="square" lIns="95891" tIns="47946" rIns="95891" bIns="47946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7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20" name="Connecteur en angle 19"/>
          <p:cNvCxnSpPr/>
          <p:nvPr/>
        </p:nvCxnSpPr>
        <p:spPr bwMode="auto">
          <a:xfrm>
            <a:off x="2057400" y="2438400"/>
            <a:ext cx="3962400" cy="1295400"/>
          </a:xfrm>
          <a:prstGeom prst="bentConnector3">
            <a:avLst>
              <a:gd name="adj1" fmla="val 22720"/>
            </a:avLst>
          </a:prstGeom>
          <a:solidFill>
            <a:srgbClr val="1C3E7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ZoneTexte 24"/>
          <p:cNvSpPr txBox="1"/>
          <p:nvPr/>
        </p:nvSpPr>
        <p:spPr>
          <a:xfrm>
            <a:off x="3880389" y="3953470"/>
            <a:ext cx="21482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0" dirty="0" smtClean="0">
                <a:solidFill>
                  <a:srgbClr val="000000"/>
                </a:solidFill>
              </a:rPr>
              <a:t>Large tension in pp </a:t>
            </a:r>
          </a:p>
          <a:p>
            <a:r>
              <a:rPr lang="fr-FR" sz="1800" b="0" dirty="0" err="1">
                <a:solidFill>
                  <a:srgbClr val="000000"/>
                </a:solidFill>
              </a:rPr>
              <a:t>r</a:t>
            </a:r>
            <a:r>
              <a:rPr lang="fr-FR" sz="1800" b="0" dirty="0" err="1" smtClean="0">
                <a:solidFill>
                  <a:srgbClr val="000000"/>
                </a:solidFill>
              </a:rPr>
              <a:t>eference</a:t>
            </a:r>
            <a:r>
              <a:rPr lang="fr-FR" sz="1800" b="0" dirty="0" smtClean="0">
                <a:solidFill>
                  <a:srgbClr val="000000"/>
                </a:solidFill>
              </a:rPr>
              <a:t>, </a:t>
            </a:r>
            <a:r>
              <a:rPr lang="fr-FR" sz="1800" b="0" dirty="0" err="1" smtClean="0">
                <a:solidFill>
                  <a:srgbClr val="000000"/>
                </a:solidFill>
              </a:rPr>
              <a:t>mostly</a:t>
            </a:r>
            <a:endParaRPr lang="fr-FR" sz="1800" b="0" dirty="0" smtClean="0">
              <a:solidFill>
                <a:srgbClr val="000000"/>
              </a:solidFill>
            </a:endParaRPr>
          </a:p>
          <a:p>
            <a:r>
              <a:rPr lang="fr-FR" sz="1800" b="0" dirty="0">
                <a:solidFill>
                  <a:srgbClr val="000000"/>
                </a:solidFill>
              </a:rPr>
              <a:t>d</a:t>
            </a:r>
            <a:r>
              <a:rPr lang="fr-FR" sz="1800" b="0" dirty="0" smtClean="0">
                <a:solidFill>
                  <a:srgbClr val="000000"/>
                </a:solidFill>
              </a:rPr>
              <a:t>ue to the pp data</a:t>
            </a:r>
          </a:p>
          <a:p>
            <a:r>
              <a:rPr lang="fr-FR" sz="1800" b="0" dirty="0" smtClean="0">
                <a:solidFill>
                  <a:srgbClr val="000000"/>
                </a:solidFill>
              </a:rPr>
              <a:t>(not to the </a:t>
            </a:r>
            <a:r>
              <a:rPr lang="fr-FR" sz="1800" b="0" dirty="0" err="1" smtClean="0">
                <a:solidFill>
                  <a:srgbClr val="000000"/>
                </a:solidFill>
              </a:rPr>
              <a:t>method</a:t>
            </a:r>
            <a:endParaRPr lang="fr-FR" sz="1800" b="0" dirty="0" smtClean="0">
              <a:solidFill>
                <a:srgbClr val="000000"/>
              </a:solidFill>
            </a:endParaRPr>
          </a:p>
          <a:p>
            <a:r>
              <a:rPr lang="fr-FR" sz="1800" b="0" dirty="0" smtClean="0">
                <a:solidFill>
                  <a:srgbClr val="000000"/>
                </a:solidFill>
              </a:rPr>
              <a:t>of extrapolation)  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28600" y="5791200"/>
            <a:ext cx="5711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 smtClean="0">
                <a:solidFill>
                  <a:srgbClr val="000000"/>
                </a:solidFill>
                <a:sym typeface="Wingdings"/>
              </a:rPr>
              <a:t> </a:t>
            </a:r>
            <a:r>
              <a:rPr lang="fr-FR" sz="2000" b="0" dirty="0" err="1" smtClean="0">
                <a:solidFill>
                  <a:srgbClr val="000000"/>
                </a:solidFill>
                <a:sym typeface="Wingdings"/>
              </a:rPr>
              <a:t>Would</a:t>
            </a:r>
            <a:r>
              <a:rPr lang="fr-FR" sz="2000" b="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fr-FR" sz="2000" b="0" dirty="0" err="1" smtClean="0">
                <a:solidFill>
                  <a:srgbClr val="000000"/>
                </a:solidFill>
                <a:sym typeface="Wingdings"/>
              </a:rPr>
              <a:t>be</a:t>
            </a:r>
            <a:r>
              <a:rPr lang="fr-FR" sz="2000" b="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fr-FR" sz="2000" b="0" dirty="0" err="1" smtClean="0">
                <a:solidFill>
                  <a:srgbClr val="000000"/>
                </a:solidFill>
                <a:sym typeface="Wingdings"/>
              </a:rPr>
              <a:t>much</a:t>
            </a:r>
            <a:r>
              <a:rPr lang="fr-FR" sz="2000" b="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fr-FR" sz="2000" b="0" dirty="0" err="1" smtClean="0">
                <a:solidFill>
                  <a:srgbClr val="000000"/>
                </a:solidFill>
                <a:sym typeface="Wingdings"/>
              </a:rPr>
              <a:t>simplier</a:t>
            </a:r>
            <a:r>
              <a:rPr lang="fr-FR" sz="2000" b="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fr-FR" sz="2000" b="0" dirty="0" err="1" smtClean="0">
                <a:solidFill>
                  <a:srgbClr val="000000"/>
                </a:solidFill>
                <a:sym typeface="Wingdings"/>
              </a:rPr>
              <a:t>with</a:t>
            </a:r>
            <a:r>
              <a:rPr lang="fr-FR" sz="2000" b="0" dirty="0" smtClean="0">
                <a:solidFill>
                  <a:srgbClr val="000000"/>
                </a:solidFill>
                <a:sym typeface="Wingdings"/>
              </a:rPr>
              <a:t> pp data </a:t>
            </a:r>
            <a:r>
              <a:rPr lang="fr-FR" sz="2000" b="0" dirty="0" err="1" smtClean="0">
                <a:solidFill>
                  <a:srgbClr val="000000"/>
                </a:solidFill>
                <a:sym typeface="Wingdings"/>
              </a:rPr>
              <a:t>at</a:t>
            </a:r>
            <a:r>
              <a:rPr lang="fr-FR" sz="2000" b="0" dirty="0" smtClean="0">
                <a:solidFill>
                  <a:srgbClr val="000000"/>
                </a:solidFill>
                <a:sym typeface="Wingdings"/>
              </a:rPr>
              <a:t> 5 </a:t>
            </a:r>
            <a:r>
              <a:rPr lang="fr-FR" sz="2000" b="0" dirty="0" err="1" smtClean="0">
                <a:solidFill>
                  <a:srgbClr val="000000"/>
                </a:solidFill>
                <a:sym typeface="Wingdings"/>
              </a:rPr>
              <a:t>TeV</a:t>
            </a:r>
            <a:endParaRPr lang="fr-FR" sz="2000" b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706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Modified dijet rapidity in pPb</a:t>
            </a:r>
            <a:endParaRPr lang="en-GB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5562600" y="762000"/>
            <a:ext cx="3467100" cy="5402263"/>
          </a:xfrm>
        </p:spPr>
        <p:txBody>
          <a:bodyPr/>
          <a:lstStyle/>
          <a:p>
            <a:r>
              <a:rPr lang="en-GB" dirty="0" err="1" smtClean="0"/>
              <a:t>η</a:t>
            </a:r>
            <a:r>
              <a:rPr lang="en-GB" baseline="-25000" dirty="0" err="1" smtClean="0"/>
              <a:t>dijet</a:t>
            </a:r>
            <a:r>
              <a:rPr lang="en-GB" dirty="0" smtClean="0"/>
              <a:t> = (η</a:t>
            </a:r>
            <a:r>
              <a:rPr lang="en-GB" baseline="-25000" dirty="0" smtClean="0"/>
              <a:t>1</a:t>
            </a:r>
            <a:r>
              <a:rPr lang="en-GB" dirty="0" smtClean="0"/>
              <a:t>+η</a:t>
            </a:r>
            <a:r>
              <a:rPr lang="en-GB" baseline="-25000" dirty="0" smtClean="0"/>
              <a:t>2</a:t>
            </a:r>
            <a:r>
              <a:rPr lang="en-GB" dirty="0" smtClean="0"/>
              <a:t>)/2 is shifted</a:t>
            </a:r>
          </a:p>
          <a:p>
            <a:r>
              <a:rPr lang="en-GB" dirty="0" smtClean="0"/>
              <a:t>By an amount comparable to (EPS09) </a:t>
            </a:r>
            <a:r>
              <a:rPr lang="en-GB" dirty="0" err="1" smtClean="0"/>
              <a:t>nPDF</a:t>
            </a:r>
            <a:r>
              <a:rPr lang="en-GB" dirty="0" smtClean="0"/>
              <a:t> predictions</a:t>
            </a:r>
          </a:p>
          <a:p>
            <a:r>
              <a:rPr lang="en-GB" dirty="0" smtClean="0"/>
              <a:t>But its multiplicity dependence is very large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37E4D-B45A-7542-8F00-99D79568E5B2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7" name="Rectangle à coins arrondis 6"/>
          <p:cNvSpPr>
            <a:spLocks noChangeArrowheads="1"/>
          </p:cNvSpPr>
          <p:nvPr/>
        </p:nvSpPr>
        <p:spPr bwMode="auto">
          <a:xfrm>
            <a:off x="6477000" y="5562600"/>
            <a:ext cx="2514600" cy="685800"/>
          </a:xfrm>
          <a:prstGeom prst="roundRect">
            <a:avLst>
              <a:gd name="adj" fmla="val 16667"/>
            </a:avLst>
          </a:prstGeom>
          <a:solidFill>
            <a:srgbClr val="1C3E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891" tIns="47946" rIns="95891" bIns="47946" anchor="ctr"/>
          <a:lstStyle/>
          <a:p>
            <a:pPr marL="0" lvl="1"/>
            <a:r>
              <a:rPr lang="fr-FR" sz="1800" b="0" dirty="0" smtClean="0">
                <a:sym typeface="Wingdings" pitchFamily="2" charset="2"/>
              </a:rPr>
              <a:t>Talk by Barbieri</a:t>
            </a:r>
          </a:p>
          <a:p>
            <a:pPr marL="0" lvl="1"/>
            <a:r>
              <a:rPr lang="fr-FR" sz="1800" b="0" dirty="0" err="1" smtClean="0">
                <a:sym typeface="Wingdings" pitchFamily="2" charset="2"/>
              </a:rPr>
              <a:t>arXiv</a:t>
            </a:r>
            <a:r>
              <a:rPr lang="fr-FR" sz="1800" b="0" dirty="0" smtClean="0">
                <a:sym typeface="Wingdings" pitchFamily="2" charset="2"/>
              </a:rPr>
              <a:t>: 1401.4433</a:t>
            </a:r>
            <a:endParaRPr lang="en-US" sz="1800" b="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98"/>
          <a:stretch/>
        </p:blipFill>
        <p:spPr bwMode="auto">
          <a:xfrm>
            <a:off x="274639" y="1071563"/>
            <a:ext cx="4640262" cy="477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5" t="9465" r="4996" b="61575"/>
          <a:stretch/>
        </p:blipFill>
        <p:spPr bwMode="auto">
          <a:xfrm>
            <a:off x="1219200" y="3962400"/>
            <a:ext cx="24467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962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ψ</a:t>
            </a:r>
            <a:r>
              <a:rPr lang="fr-FR" dirty="0" smtClean="0"/>
              <a:t>’ 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0074" b="-20074"/>
          <a:stretch>
            <a:fillRect/>
          </a:stretch>
        </p:blipFill>
        <p:spPr/>
      </p:pic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37E4D-B45A-7542-8F00-99D79568E5B2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0050" b="-2005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477928" y="1095345"/>
            <a:ext cx="1722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 smtClean="0">
                <a:solidFill>
                  <a:srgbClr val="000000"/>
                </a:solidFill>
              </a:rPr>
              <a:t>ALICE / CMS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262918" y="1066800"/>
            <a:ext cx="1236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 err="1" smtClean="0">
                <a:solidFill>
                  <a:srgbClr val="000000"/>
                </a:solidFill>
              </a:rPr>
              <a:t>old</a:t>
            </a:r>
            <a:r>
              <a:rPr lang="fr-FR" sz="2000" b="0" dirty="0" smtClean="0">
                <a:solidFill>
                  <a:srgbClr val="000000"/>
                </a:solidFill>
              </a:rPr>
              <a:t> / new </a:t>
            </a:r>
          </a:p>
        </p:txBody>
      </p:sp>
    </p:spTree>
    <p:extLst>
      <p:ext uri="{BB962C8B-B14F-4D97-AF65-F5344CB8AC3E}">
        <p14:creationId xmlns:p14="http://schemas.microsoft.com/office/powerpoint/2010/main" val="907154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4235" b="-14235"/>
          <a:stretch>
            <a:fillRect/>
          </a:stretch>
        </p:blipFill>
        <p:spPr/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14235" b="-14235"/>
          <a:stretch>
            <a:fillRect/>
          </a:stretch>
        </p:blipFill>
        <p:spPr/>
      </p:pic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D15-469E-9E45-B544-04E9DA41D940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72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Y suppression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/>
          <a:srcRect l="-29193" r="-29193"/>
          <a:stretch>
            <a:fillRect/>
          </a:stretch>
        </p:blipFill>
        <p:spPr/>
      </p:pic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37E4D-B45A-7542-8F00-99D79568E5B2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00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emi-cadre 7"/>
          <p:cNvSpPr/>
          <p:nvPr/>
        </p:nvSpPr>
        <p:spPr bwMode="auto">
          <a:xfrm rot="10800000">
            <a:off x="-914400" y="-381001"/>
            <a:ext cx="5105401" cy="4114800"/>
          </a:xfrm>
          <a:prstGeom prst="halfFrame">
            <a:avLst>
              <a:gd name="adj1" fmla="val 8730"/>
              <a:gd name="adj2" fmla="val 11111"/>
            </a:avLst>
          </a:prstGeom>
          <a:solidFill>
            <a:srgbClr val="1C3E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891" tIns="47946" rIns="95891" bIns="47946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7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of a plethora of probes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300" y="762000"/>
            <a:ext cx="3848100" cy="55626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Already at QM’12</a:t>
            </a:r>
          </a:p>
          <a:p>
            <a:pPr lvl="1"/>
            <a:r>
              <a:rPr lang="en-GB" dirty="0" smtClean="0"/>
              <a:t>Jets, b-jets</a:t>
            </a:r>
          </a:p>
          <a:p>
            <a:pPr lvl="1"/>
            <a:r>
              <a:rPr lang="en-GB" dirty="0" smtClean="0"/>
              <a:t>W, Z, photons</a:t>
            </a:r>
          </a:p>
          <a:p>
            <a:pPr lvl="1"/>
            <a:r>
              <a:rPr lang="en-GB" dirty="0" smtClean="0"/>
              <a:t>5 </a:t>
            </a:r>
            <a:r>
              <a:rPr lang="en-GB" dirty="0" err="1" smtClean="0"/>
              <a:t>quarkonia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Charged particles</a:t>
            </a:r>
          </a:p>
          <a:p>
            <a:pPr marL="477837" lvl="1" indent="0">
              <a:buNone/>
            </a:pPr>
            <a:r>
              <a:rPr lang="en-GB" dirty="0" smtClean="0"/>
              <a:t>&amp; their correlations…</a:t>
            </a:r>
          </a:p>
          <a:p>
            <a:pPr marL="477837" lvl="1" indent="0">
              <a:buNone/>
            </a:pPr>
            <a:r>
              <a:rPr lang="en-GB" dirty="0" smtClean="0"/>
              <a:t> </a:t>
            </a:r>
          </a:p>
          <a:p>
            <a:r>
              <a:rPr lang="en-GB" dirty="0" smtClean="0"/>
              <a:t>New (in </a:t>
            </a:r>
            <a:r>
              <a:rPr lang="en-GB" dirty="0" err="1" smtClean="0"/>
              <a:t>pPb</a:t>
            </a:r>
            <a:r>
              <a:rPr lang="en-GB" dirty="0" smtClean="0"/>
              <a:t>, also in 50-100% </a:t>
            </a:r>
            <a:r>
              <a:rPr lang="en-GB" dirty="0" err="1" smtClean="0"/>
              <a:t>PbPb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B</a:t>
            </a:r>
            <a:r>
              <a:rPr lang="en-GB" baseline="30000" dirty="0" smtClean="0"/>
              <a:t>+</a:t>
            </a:r>
            <a:r>
              <a:rPr lang="en-GB" dirty="0" smtClean="0"/>
              <a:t>, B</a:t>
            </a:r>
            <a:r>
              <a:rPr lang="en-GB" baseline="30000" dirty="0" smtClean="0"/>
              <a:t>0</a:t>
            </a:r>
            <a:r>
              <a:rPr lang="en-GB" dirty="0" smtClean="0"/>
              <a:t>, B</a:t>
            </a:r>
            <a:r>
              <a:rPr lang="en-GB" baseline="-25000" dirty="0" smtClean="0"/>
              <a:t>S</a:t>
            </a:r>
            <a:r>
              <a:rPr lang="en-GB" dirty="0" smtClean="0"/>
              <a:t> mesons</a:t>
            </a:r>
          </a:p>
          <a:p>
            <a:pPr lvl="1"/>
            <a:r>
              <a:rPr lang="en-GB" dirty="0" smtClean="0"/>
              <a:t>K</a:t>
            </a:r>
            <a:r>
              <a:rPr lang="en-GB" baseline="-25000" dirty="0" smtClean="0"/>
              <a:t>S</a:t>
            </a:r>
            <a:r>
              <a:rPr lang="en-GB" dirty="0" smtClean="0"/>
              <a:t>, </a:t>
            </a:r>
            <a:r>
              <a:rPr lang="en-GB" dirty="0" err="1" smtClean="0"/>
              <a:t>Λ</a:t>
            </a:r>
            <a:endParaRPr lang="en-GB" dirty="0" smtClean="0"/>
          </a:p>
          <a:p>
            <a:pPr lvl="1"/>
            <a:r>
              <a:rPr lang="en-GB" dirty="0" smtClean="0"/>
              <a:t>π</a:t>
            </a:r>
            <a:r>
              <a:rPr lang="en-GB" baseline="30000" dirty="0" smtClean="0"/>
              <a:t>±</a:t>
            </a:r>
            <a:r>
              <a:rPr lang="en-GB" dirty="0" smtClean="0"/>
              <a:t>, K</a:t>
            </a:r>
            <a:r>
              <a:rPr lang="en-GB" baseline="30000" dirty="0" smtClean="0"/>
              <a:t>±</a:t>
            </a:r>
            <a:r>
              <a:rPr lang="en-GB" dirty="0" smtClean="0"/>
              <a:t>, p/p 	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37E4D-B45A-7542-8F00-99D79568E5B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cxnSp>
        <p:nvCxnSpPr>
          <p:cNvPr id="26" name="Connecteur droit 25"/>
          <p:cNvCxnSpPr/>
          <p:nvPr/>
        </p:nvCxnSpPr>
        <p:spPr bwMode="auto">
          <a:xfrm>
            <a:off x="2286000" y="5583592"/>
            <a:ext cx="152400" cy="0"/>
          </a:xfrm>
          <a:prstGeom prst="line">
            <a:avLst/>
          </a:prstGeom>
          <a:solidFill>
            <a:srgbClr val="1C3E7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Rectangle 30"/>
          <p:cNvSpPr/>
          <p:nvPr/>
        </p:nvSpPr>
        <p:spPr bwMode="auto">
          <a:xfrm>
            <a:off x="76200" y="3810000"/>
            <a:ext cx="4038600" cy="2286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5891" tIns="47946" rIns="95891" bIns="47946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7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769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514600"/>
            <a:ext cx="4967082" cy="1752600"/>
          </a:xfrm>
          <a:prstGeom prst="rect">
            <a:avLst/>
          </a:prstGeom>
        </p:spPr>
      </p:pic>
      <p:sp>
        <p:nvSpPr>
          <p:cNvPr id="8" name="Demi-cadre 7"/>
          <p:cNvSpPr/>
          <p:nvPr/>
        </p:nvSpPr>
        <p:spPr bwMode="auto">
          <a:xfrm rot="10800000">
            <a:off x="-914400" y="-381001"/>
            <a:ext cx="5105401" cy="4114800"/>
          </a:xfrm>
          <a:prstGeom prst="halfFrame">
            <a:avLst>
              <a:gd name="adj1" fmla="val 8730"/>
              <a:gd name="adj2" fmla="val 11111"/>
            </a:avLst>
          </a:prstGeom>
          <a:solidFill>
            <a:srgbClr val="1C3E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891" tIns="47946" rIns="95891" bIns="47946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7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of a plethora of probes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300" y="762000"/>
            <a:ext cx="3848100" cy="55626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Already at QM’12</a:t>
            </a:r>
          </a:p>
          <a:p>
            <a:pPr lvl="1"/>
            <a:r>
              <a:rPr lang="en-GB" dirty="0" smtClean="0"/>
              <a:t>Jets, b-jets</a:t>
            </a:r>
          </a:p>
          <a:p>
            <a:pPr lvl="1"/>
            <a:r>
              <a:rPr lang="en-GB" dirty="0" smtClean="0"/>
              <a:t>W, Z, photons</a:t>
            </a:r>
          </a:p>
          <a:p>
            <a:pPr lvl="1"/>
            <a:r>
              <a:rPr lang="en-GB" dirty="0" smtClean="0"/>
              <a:t>5 </a:t>
            </a:r>
            <a:r>
              <a:rPr lang="en-GB" dirty="0" err="1" smtClean="0"/>
              <a:t>quarkonia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Charged particles</a:t>
            </a:r>
          </a:p>
          <a:p>
            <a:pPr marL="477837" lvl="1" indent="0">
              <a:buNone/>
            </a:pPr>
            <a:r>
              <a:rPr lang="en-GB" dirty="0" smtClean="0"/>
              <a:t>&amp; their correlations…</a:t>
            </a:r>
          </a:p>
          <a:p>
            <a:pPr marL="477837" lvl="1" indent="0">
              <a:buNone/>
            </a:pPr>
            <a:r>
              <a:rPr lang="en-GB" dirty="0" smtClean="0"/>
              <a:t> </a:t>
            </a:r>
          </a:p>
          <a:p>
            <a:r>
              <a:rPr lang="en-GB" dirty="0" smtClean="0"/>
              <a:t>New (in </a:t>
            </a:r>
            <a:r>
              <a:rPr lang="en-GB" dirty="0" err="1" smtClean="0"/>
              <a:t>pPb</a:t>
            </a:r>
            <a:r>
              <a:rPr lang="en-GB" dirty="0" smtClean="0"/>
              <a:t>, also in 50-100% </a:t>
            </a:r>
            <a:r>
              <a:rPr lang="en-GB" dirty="0" err="1" smtClean="0"/>
              <a:t>PbPb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B</a:t>
            </a:r>
            <a:r>
              <a:rPr lang="en-GB" baseline="30000" dirty="0" smtClean="0"/>
              <a:t>+</a:t>
            </a:r>
            <a:r>
              <a:rPr lang="en-GB" dirty="0" smtClean="0"/>
              <a:t>, B</a:t>
            </a:r>
            <a:r>
              <a:rPr lang="en-GB" baseline="30000" dirty="0" smtClean="0"/>
              <a:t>0</a:t>
            </a:r>
            <a:r>
              <a:rPr lang="en-GB" dirty="0" smtClean="0"/>
              <a:t>, B</a:t>
            </a:r>
            <a:r>
              <a:rPr lang="en-GB" baseline="-25000" dirty="0" smtClean="0"/>
              <a:t>S</a:t>
            </a:r>
            <a:r>
              <a:rPr lang="en-GB" dirty="0" smtClean="0"/>
              <a:t> mesons</a:t>
            </a:r>
          </a:p>
          <a:p>
            <a:pPr lvl="1"/>
            <a:r>
              <a:rPr lang="en-GB" dirty="0" smtClean="0"/>
              <a:t>K</a:t>
            </a:r>
            <a:r>
              <a:rPr lang="en-GB" baseline="-25000" dirty="0" smtClean="0"/>
              <a:t>S</a:t>
            </a:r>
            <a:r>
              <a:rPr lang="en-GB" dirty="0" smtClean="0"/>
              <a:t>, </a:t>
            </a:r>
            <a:r>
              <a:rPr lang="en-GB" dirty="0" err="1" smtClean="0"/>
              <a:t>Λ</a:t>
            </a:r>
            <a:endParaRPr lang="en-GB" dirty="0" smtClean="0"/>
          </a:p>
          <a:p>
            <a:pPr lvl="1"/>
            <a:r>
              <a:rPr lang="en-GB" dirty="0" smtClean="0"/>
              <a:t>π</a:t>
            </a:r>
            <a:r>
              <a:rPr lang="en-GB" baseline="30000" dirty="0" smtClean="0"/>
              <a:t>±</a:t>
            </a:r>
            <a:r>
              <a:rPr lang="en-GB" dirty="0"/>
              <a:t>, K</a:t>
            </a:r>
            <a:r>
              <a:rPr lang="en-GB" baseline="30000" dirty="0"/>
              <a:t>±</a:t>
            </a:r>
            <a:r>
              <a:rPr lang="en-GB" dirty="0"/>
              <a:t>, </a:t>
            </a:r>
            <a:r>
              <a:rPr lang="en-GB" dirty="0" smtClean="0"/>
              <a:t>p/p 	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37E4D-B45A-7542-8F00-99D79568E5B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833120"/>
            <a:ext cx="1665224" cy="159816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9790" y="838200"/>
            <a:ext cx="1665224" cy="159816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1928" y="838200"/>
            <a:ext cx="1665224" cy="159816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0" y="4343400"/>
            <a:ext cx="2286000" cy="20574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7200" y="4343400"/>
            <a:ext cx="2286000" cy="205740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421210" y="1143000"/>
            <a:ext cx="455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 smtClean="0">
                <a:solidFill>
                  <a:srgbClr val="000000"/>
                </a:solidFill>
              </a:rPr>
              <a:t>B</a:t>
            </a:r>
            <a:r>
              <a:rPr lang="fr-FR" sz="2000" b="0" baseline="30000" dirty="0" smtClean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022180" y="1143000"/>
            <a:ext cx="450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 smtClean="0">
                <a:solidFill>
                  <a:srgbClr val="000000"/>
                </a:solidFill>
              </a:rPr>
              <a:t>B</a:t>
            </a:r>
            <a:r>
              <a:rPr lang="fr-FR" sz="2000" b="0" baseline="30000" dirty="0">
                <a:solidFill>
                  <a:srgbClr val="000000"/>
                </a:solidFill>
              </a:rPr>
              <a:t>0</a:t>
            </a:r>
            <a:endParaRPr lang="fr-FR" sz="2000" b="0" baseline="30000" dirty="0" smtClean="0">
              <a:solidFill>
                <a:srgbClr val="00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690714" y="1143000"/>
            <a:ext cx="469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 smtClean="0">
                <a:solidFill>
                  <a:srgbClr val="000000"/>
                </a:solidFill>
              </a:rPr>
              <a:t>B</a:t>
            </a:r>
            <a:r>
              <a:rPr lang="fr-FR" sz="2000" b="0" baseline="-25000" dirty="0" smtClean="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778617" y="3124200"/>
            <a:ext cx="469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>
                <a:solidFill>
                  <a:srgbClr val="000000"/>
                </a:solidFill>
              </a:rPr>
              <a:t>K</a:t>
            </a:r>
            <a:r>
              <a:rPr lang="fr-FR" sz="2000" b="0" baseline="-25000" dirty="0" smtClean="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8263395" y="3124200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 err="1" smtClean="0">
                <a:solidFill>
                  <a:srgbClr val="000000"/>
                </a:solidFill>
              </a:rPr>
              <a:t>Λ</a:t>
            </a:r>
            <a:endParaRPr lang="fr-FR" sz="2000" b="0" dirty="0" smtClean="0">
              <a:solidFill>
                <a:srgbClr val="00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638800" y="5638800"/>
            <a:ext cx="812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 err="1" smtClean="0">
                <a:solidFill>
                  <a:srgbClr val="000000"/>
                </a:solidFill>
              </a:rPr>
              <a:t>PbPb</a:t>
            </a:r>
            <a:endParaRPr lang="fr-FR" sz="2000" b="0" baseline="-25000" dirty="0" smtClean="0">
              <a:solidFill>
                <a:srgbClr val="00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960244" y="5619690"/>
            <a:ext cx="641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 err="1" smtClean="0">
                <a:solidFill>
                  <a:srgbClr val="000000"/>
                </a:solidFill>
              </a:rPr>
              <a:t>pPb</a:t>
            </a:r>
            <a:endParaRPr lang="fr-FR" sz="2000" b="0" baseline="-25000" dirty="0" smtClean="0">
              <a:solidFill>
                <a:srgbClr val="00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648200" y="4953000"/>
            <a:ext cx="364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 smtClean="0">
                <a:solidFill>
                  <a:srgbClr val="000000"/>
                </a:solidFill>
              </a:rPr>
              <a:t>π</a:t>
            </a:r>
            <a:endParaRPr lang="fr-FR" sz="2000" b="0" baseline="-25000" dirty="0" smtClean="0">
              <a:solidFill>
                <a:srgbClr val="00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728633" y="4629090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>
                <a:solidFill>
                  <a:srgbClr val="000000"/>
                </a:solidFill>
              </a:rPr>
              <a:t>K</a:t>
            </a:r>
            <a:endParaRPr lang="fr-FR" sz="2000" b="0" baseline="-25000" dirty="0" smtClean="0">
              <a:solidFill>
                <a:srgbClr val="00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006692" y="4476690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>
                <a:solidFill>
                  <a:srgbClr val="000000"/>
                </a:solidFill>
              </a:rPr>
              <a:t>p</a:t>
            </a:r>
            <a:endParaRPr lang="fr-FR" sz="2000" b="0" baseline="-25000" dirty="0" smtClean="0">
              <a:solidFill>
                <a:srgbClr val="00000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858000" y="4953000"/>
            <a:ext cx="364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 smtClean="0">
                <a:solidFill>
                  <a:srgbClr val="000000"/>
                </a:solidFill>
              </a:rPr>
              <a:t>π</a:t>
            </a:r>
            <a:endParaRPr lang="fr-FR" sz="2000" b="0" baseline="-25000" dirty="0" smtClean="0">
              <a:solidFill>
                <a:srgbClr val="000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938433" y="4629090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>
                <a:solidFill>
                  <a:srgbClr val="000000"/>
                </a:solidFill>
              </a:rPr>
              <a:t>K</a:t>
            </a:r>
            <a:endParaRPr lang="fr-FR" sz="2000" b="0" baseline="-25000" dirty="0" smtClean="0">
              <a:solidFill>
                <a:srgbClr val="00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216492" y="4476690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>
                <a:solidFill>
                  <a:srgbClr val="000000"/>
                </a:solidFill>
              </a:rPr>
              <a:t>p</a:t>
            </a:r>
            <a:endParaRPr lang="fr-FR" sz="2000" b="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26" name="Connecteur droit 25"/>
          <p:cNvCxnSpPr/>
          <p:nvPr/>
        </p:nvCxnSpPr>
        <p:spPr bwMode="auto">
          <a:xfrm>
            <a:off x="2286000" y="5583592"/>
            <a:ext cx="152400" cy="0"/>
          </a:xfrm>
          <a:prstGeom prst="line">
            <a:avLst/>
          </a:prstGeom>
          <a:solidFill>
            <a:srgbClr val="1C3E7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69715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of five HI-oriented runs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Same </a:t>
            </a:r>
            <a:r>
              <a:rPr lang="en-GB" sz="2800" dirty="0" err="1"/>
              <a:t>N</a:t>
            </a:r>
            <a:r>
              <a:rPr lang="en-GB" sz="2800" baseline="-25000" dirty="0" err="1"/>
              <a:t>coll</a:t>
            </a:r>
            <a:r>
              <a:rPr lang="en-GB" sz="2800" dirty="0"/>
              <a:t> scaled </a:t>
            </a:r>
            <a:r>
              <a:rPr lang="en-GB" sz="2800" dirty="0" smtClean="0"/>
              <a:t>luminosities for </a:t>
            </a:r>
            <a:r>
              <a:rPr lang="en-GB" sz="2800" dirty="0" err="1" smtClean="0"/>
              <a:t>pp</a:t>
            </a:r>
            <a:r>
              <a:rPr lang="en-GB" sz="2800" dirty="0" smtClean="0"/>
              <a:t>, </a:t>
            </a:r>
            <a:r>
              <a:rPr lang="en-GB" sz="2800" dirty="0" err="1" smtClean="0"/>
              <a:t>pPb</a:t>
            </a:r>
            <a:r>
              <a:rPr lang="en-GB" sz="2800" dirty="0" smtClean="0"/>
              <a:t>, </a:t>
            </a:r>
            <a:r>
              <a:rPr lang="en-GB" sz="2800" dirty="0" err="1" smtClean="0"/>
              <a:t>PbPb</a:t>
            </a:r>
            <a:endParaRPr lang="en-GB" sz="2800" dirty="0"/>
          </a:p>
          <a:p>
            <a:pPr lvl="1"/>
            <a:r>
              <a:rPr lang="en-GB" sz="2400" dirty="0"/>
              <a:t>(as </a:t>
            </a:r>
            <a:r>
              <a:rPr lang="en-GB" sz="2400" dirty="0" smtClean="0"/>
              <a:t>many Z’s </a:t>
            </a:r>
            <a:r>
              <a:rPr lang="en-GB" sz="2400" dirty="0"/>
              <a:t>and W’s, modulo the √s dependence)</a:t>
            </a:r>
          </a:p>
          <a:p>
            <a:pPr eaLnBrk="1" hangingPunct="1"/>
            <a:r>
              <a:rPr lang="en-GB" sz="2800" dirty="0"/>
              <a:t>New since </a:t>
            </a:r>
            <a:r>
              <a:rPr lang="en-GB" sz="2800" dirty="0" smtClean="0"/>
              <a:t>QM12</a:t>
            </a:r>
          </a:p>
          <a:p>
            <a:pPr lvl="1" eaLnBrk="1" hangingPunct="1"/>
            <a:r>
              <a:rPr lang="en-GB" sz="2400" dirty="0" err="1" smtClean="0"/>
              <a:t>PbPb</a:t>
            </a:r>
            <a:r>
              <a:rPr lang="en-GB" sz="2400" dirty="0" smtClean="0"/>
              <a:t> </a:t>
            </a:r>
            <a:r>
              <a:rPr lang="en-GB" sz="2400" dirty="0"/>
              <a:t>results updated with 20 x more </a:t>
            </a:r>
            <a:r>
              <a:rPr lang="en-GB" sz="2400" dirty="0" err="1"/>
              <a:t>pp</a:t>
            </a:r>
            <a:r>
              <a:rPr lang="en-GB" sz="2400" dirty="0"/>
              <a:t> reference </a:t>
            </a:r>
            <a:r>
              <a:rPr lang="en-GB" sz="2400" dirty="0" smtClean="0"/>
              <a:t>data</a:t>
            </a:r>
          </a:p>
          <a:p>
            <a:pPr lvl="1" eaLnBrk="1" hangingPunct="1"/>
            <a:r>
              <a:rPr lang="en-GB" sz="2400" dirty="0" err="1" smtClean="0"/>
              <a:t>pPb</a:t>
            </a:r>
            <a:r>
              <a:rPr lang="en-GB" sz="2400" dirty="0" smtClean="0"/>
              <a:t> </a:t>
            </a:r>
            <a:r>
              <a:rPr lang="en-GB" sz="2400" dirty="0"/>
              <a:t>results, </a:t>
            </a:r>
            <a:r>
              <a:rPr lang="en-GB" sz="2400" dirty="0" smtClean="0"/>
              <a:t>awaiting 5.02 </a:t>
            </a:r>
            <a:r>
              <a:rPr lang="en-GB" sz="2400" dirty="0" err="1"/>
              <a:t>TeV</a:t>
            </a:r>
            <a:r>
              <a:rPr lang="en-GB" sz="2400" dirty="0"/>
              <a:t> </a:t>
            </a:r>
            <a:r>
              <a:rPr lang="en-GB" sz="2400" dirty="0" err="1"/>
              <a:t>pp</a:t>
            </a:r>
            <a:r>
              <a:rPr lang="en-GB" sz="2400" dirty="0"/>
              <a:t> </a:t>
            </a:r>
            <a:r>
              <a:rPr lang="en-GB" sz="2400" dirty="0" smtClean="0"/>
              <a:t>reference data</a:t>
            </a:r>
            <a:endParaRPr lang="en-GB" sz="2400" dirty="0"/>
          </a:p>
          <a:p>
            <a:pPr lvl="1" eaLnBrk="1" hangingPunct="1"/>
            <a:endParaRPr lang="en-GB" sz="240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37E4D-B45A-7542-8F00-99D79568E5B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-990600" y="2743200"/>
            <a:ext cx="1846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600" y="838200"/>
            <a:ext cx="3657600" cy="2743200"/>
          </a:xfrm>
          <a:prstGeom prst="rect">
            <a:avLst/>
          </a:prstGeom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867145"/>
              </p:ext>
            </p:extLst>
          </p:nvPr>
        </p:nvGraphicFramePr>
        <p:xfrm>
          <a:off x="304800" y="1051560"/>
          <a:ext cx="5105400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76350"/>
                <a:gridCol w="1276350"/>
                <a:gridCol w="1276350"/>
                <a:gridCol w="12763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Period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Species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Energy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Lumi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Dec</a:t>
                      </a:r>
                      <a:r>
                        <a:rPr lang="fr-FR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. 2010</a:t>
                      </a:r>
                      <a:endParaRPr lang="fr-FR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Pb+Pb</a:t>
                      </a:r>
                      <a:endParaRPr lang="fr-FR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2.76 </a:t>
                      </a:r>
                      <a:r>
                        <a:rPr lang="fr-FR" dirty="0" err="1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TeV</a:t>
                      </a:r>
                      <a:endParaRPr lang="fr-FR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7 </a:t>
                      </a:r>
                      <a:r>
                        <a:rPr lang="fr-FR" dirty="0" err="1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μb</a:t>
                      </a:r>
                      <a:r>
                        <a:rPr lang="fr-FR" baseline="3000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–1</a:t>
                      </a:r>
                      <a:r>
                        <a:rPr lang="fr-FR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endParaRPr lang="fr-FR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Dec</a:t>
                      </a:r>
                      <a:r>
                        <a:rPr lang="fr-FR" dirty="0" smtClean="0"/>
                        <a:t>. 2011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Pb+Pb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2.76 </a:t>
                      </a:r>
                      <a:r>
                        <a:rPr lang="fr-FR" dirty="0" err="1" smtClean="0"/>
                        <a:t>TeV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150 </a:t>
                      </a:r>
                      <a:r>
                        <a:rPr lang="fr-FR" dirty="0" err="1" smtClean="0"/>
                        <a:t>μb</a:t>
                      </a:r>
                      <a:r>
                        <a:rPr lang="fr-FR" baseline="30000" dirty="0" smtClean="0"/>
                        <a:t>–1</a:t>
                      </a:r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7F7F7F"/>
                          </a:solidFill>
                        </a:rPr>
                        <a:t>Mar. 2011</a:t>
                      </a:r>
                      <a:endParaRPr lang="fr-FR" dirty="0">
                        <a:solidFill>
                          <a:srgbClr val="7F7F7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solidFill>
                            <a:srgbClr val="7F7F7F"/>
                          </a:solidFill>
                        </a:rPr>
                        <a:t>p+p</a:t>
                      </a:r>
                      <a:endParaRPr lang="fr-FR" dirty="0">
                        <a:solidFill>
                          <a:srgbClr val="7F7F7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7F7F7F"/>
                          </a:solidFill>
                        </a:rPr>
                        <a:t>2.76 </a:t>
                      </a:r>
                      <a:r>
                        <a:rPr lang="fr-FR" dirty="0" err="1" smtClean="0">
                          <a:solidFill>
                            <a:srgbClr val="7F7F7F"/>
                          </a:solidFill>
                        </a:rPr>
                        <a:t>TeV</a:t>
                      </a:r>
                      <a:endParaRPr lang="fr-FR" dirty="0">
                        <a:solidFill>
                          <a:srgbClr val="7F7F7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7F7F7F"/>
                          </a:solidFill>
                        </a:rPr>
                        <a:t>230 nb</a:t>
                      </a:r>
                      <a:r>
                        <a:rPr lang="fr-FR" baseline="30000" dirty="0" smtClean="0">
                          <a:solidFill>
                            <a:srgbClr val="7F7F7F"/>
                          </a:solidFill>
                        </a:rPr>
                        <a:t>–1</a:t>
                      </a:r>
                      <a:endParaRPr lang="fr-FR" dirty="0">
                        <a:solidFill>
                          <a:srgbClr val="7F7F7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Jan. 2013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p+Pb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5.02 </a:t>
                      </a:r>
                      <a:r>
                        <a:rPr lang="fr-FR" dirty="0" err="1" smtClean="0"/>
                        <a:t>TeV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35 nb</a:t>
                      </a:r>
                      <a:r>
                        <a:rPr lang="fr-FR" baseline="30000" dirty="0" smtClean="0"/>
                        <a:t>–1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Fev</a:t>
                      </a:r>
                      <a:r>
                        <a:rPr lang="fr-FR" dirty="0" smtClean="0"/>
                        <a:t>. 2013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p+p</a:t>
                      </a:r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2.76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TeV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5.4 </a:t>
                      </a:r>
                      <a:r>
                        <a:rPr lang="fr-FR" dirty="0" err="1" smtClean="0"/>
                        <a:t>pb</a:t>
                      </a:r>
                      <a:r>
                        <a:rPr lang="fr-FR" baseline="30000" dirty="0" smtClean="0"/>
                        <a:t>–1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6881978" y="2438400"/>
            <a:ext cx="18525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 err="1" smtClean="0">
                <a:solidFill>
                  <a:srgbClr val="000000"/>
                </a:solidFill>
              </a:rPr>
              <a:t>pPb</a:t>
            </a:r>
            <a:r>
              <a:rPr lang="fr-FR" sz="2000" b="0" dirty="0" smtClean="0">
                <a:solidFill>
                  <a:srgbClr val="000000"/>
                </a:solidFill>
              </a:rPr>
              <a:t> </a:t>
            </a:r>
            <a:r>
              <a:rPr lang="fr-FR" sz="2000" b="0" dirty="0" err="1" smtClean="0">
                <a:solidFill>
                  <a:srgbClr val="000000"/>
                </a:solidFill>
              </a:rPr>
              <a:t>luminosity</a:t>
            </a:r>
            <a:endParaRPr lang="fr-FR" sz="2000" b="0" dirty="0" smtClean="0">
              <a:solidFill>
                <a:srgbClr val="000000"/>
              </a:solidFill>
            </a:endParaRPr>
          </a:p>
          <a:p>
            <a:r>
              <a:rPr lang="fr-FR" sz="2000" b="0" dirty="0" smtClean="0">
                <a:solidFill>
                  <a:srgbClr val="000000"/>
                </a:solidFill>
              </a:rPr>
              <a:t>98% DAQ </a:t>
            </a:r>
            <a:r>
              <a:rPr lang="fr-FR" sz="2000" b="0" dirty="0" err="1" smtClean="0">
                <a:solidFill>
                  <a:srgbClr val="000000"/>
                </a:solidFill>
              </a:rPr>
              <a:t>eff</a:t>
            </a:r>
            <a:r>
              <a:rPr lang="fr-FR" sz="2000" b="0" dirty="0" smtClean="0">
                <a:solidFill>
                  <a:srgbClr val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94193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Brief outline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Collectivity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Ridge, elliptic flow, triangular flow, HBT radii, spectra…</a:t>
            </a:r>
          </a:p>
          <a:p>
            <a:r>
              <a:rPr lang="en-GB" dirty="0" smtClean="0"/>
              <a:t>Energy loss</a:t>
            </a:r>
          </a:p>
          <a:p>
            <a:pPr lvl="1"/>
            <a:r>
              <a:rPr lang="en-GB" dirty="0" smtClean="0"/>
              <a:t>Jet fragmentation &amp; shape, </a:t>
            </a:r>
            <a:r>
              <a:rPr lang="en-GB" u="sng" dirty="0" smtClean="0">
                <a:solidFill>
                  <a:srgbClr val="FF0000"/>
                </a:solidFill>
              </a:rPr>
              <a:t>b-jets</a:t>
            </a:r>
            <a:r>
              <a:rPr lang="en-GB" dirty="0" smtClean="0"/>
              <a:t> &amp; mesons, </a:t>
            </a:r>
            <a:r>
              <a:rPr lang="en-GB" u="sng" dirty="0" smtClean="0">
                <a:solidFill>
                  <a:srgbClr val="FF0000"/>
                </a:solidFill>
              </a:rPr>
              <a:t>high </a:t>
            </a:r>
            <a:r>
              <a:rPr lang="en-GB" u="sng" dirty="0" err="1" smtClean="0">
                <a:solidFill>
                  <a:srgbClr val="FF0000"/>
                </a:solidFill>
              </a:rPr>
              <a:t>p</a:t>
            </a:r>
            <a:r>
              <a:rPr lang="en-GB" u="sng" baseline="-25000" dirty="0" err="1" smtClean="0">
                <a:solidFill>
                  <a:srgbClr val="FF0000"/>
                </a:solidFill>
              </a:rPr>
              <a:t>T</a:t>
            </a:r>
            <a:r>
              <a:rPr lang="en-GB" dirty="0" smtClean="0"/>
              <a:t>…</a:t>
            </a:r>
          </a:p>
          <a:p>
            <a:r>
              <a:rPr lang="en-GB" dirty="0" smtClean="0"/>
              <a:t>Nuclear PDF</a:t>
            </a:r>
          </a:p>
          <a:p>
            <a:pPr lvl="1"/>
            <a:r>
              <a:rPr lang="en-GB" dirty="0" smtClean="0"/>
              <a:t>From jets, </a:t>
            </a:r>
            <a:r>
              <a:rPr lang="en-GB" u="sng" dirty="0" smtClean="0">
                <a:solidFill>
                  <a:srgbClr val="FF0000"/>
                </a:solidFill>
              </a:rPr>
              <a:t>Z and W</a:t>
            </a:r>
            <a:r>
              <a:rPr lang="en-GB" dirty="0" smtClean="0"/>
              <a:t>… </a:t>
            </a:r>
          </a:p>
          <a:p>
            <a:r>
              <a:rPr lang="en-GB" dirty="0" smtClean="0"/>
              <a:t>Melting</a:t>
            </a:r>
          </a:p>
          <a:p>
            <a:pPr lvl="1"/>
            <a:r>
              <a:rPr lang="en-GB" u="sng" dirty="0" smtClean="0">
                <a:solidFill>
                  <a:srgbClr val="FF0000"/>
                </a:solidFill>
              </a:rPr>
              <a:t>J/</a:t>
            </a:r>
            <a:r>
              <a:rPr lang="en-GB" u="sng" dirty="0" err="1" smtClean="0">
                <a:solidFill>
                  <a:srgbClr val="FF0000"/>
                </a:solidFill>
              </a:rPr>
              <a:t>ψ</a:t>
            </a:r>
            <a:r>
              <a:rPr lang="en-GB" u="sng" dirty="0" smtClean="0">
                <a:solidFill>
                  <a:srgbClr val="FF0000"/>
                </a:solidFill>
              </a:rPr>
              <a:t>, </a:t>
            </a:r>
            <a:r>
              <a:rPr lang="en-GB" u="sng" dirty="0" err="1" smtClean="0">
                <a:solidFill>
                  <a:srgbClr val="FF0000"/>
                </a:solidFill>
              </a:rPr>
              <a:t>ψ</a:t>
            </a:r>
            <a:r>
              <a:rPr lang="en-GB" u="sng" dirty="0" smtClean="0">
                <a:solidFill>
                  <a:srgbClr val="FF0000"/>
                </a:solidFill>
              </a:rPr>
              <a:t>(2S), Y(1S), </a:t>
            </a:r>
            <a:r>
              <a:rPr lang="en-GB" u="sng" dirty="0">
                <a:solidFill>
                  <a:srgbClr val="FF0000"/>
                </a:solidFill>
              </a:rPr>
              <a:t>Y</a:t>
            </a:r>
            <a:r>
              <a:rPr lang="en-GB" u="sng" dirty="0" smtClean="0">
                <a:solidFill>
                  <a:srgbClr val="FF0000"/>
                </a:solidFill>
              </a:rPr>
              <a:t>(2S), </a:t>
            </a:r>
            <a:r>
              <a:rPr lang="en-GB" u="sng" dirty="0">
                <a:solidFill>
                  <a:srgbClr val="FF0000"/>
                </a:solidFill>
              </a:rPr>
              <a:t>Y</a:t>
            </a:r>
            <a:r>
              <a:rPr lang="en-GB" u="sng" dirty="0" smtClean="0">
                <a:solidFill>
                  <a:srgbClr val="FF0000"/>
                </a:solidFill>
              </a:rPr>
              <a:t>(3S</a:t>
            </a:r>
            <a:r>
              <a:rPr lang="en-GB" u="sng" dirty="0">
                <a:solidFill>
                  <a:srgbClr val="FF0000"/>
                </a:solidFill>
              </a:rPr>
              <a:t>)</a:t>
            </a:r>
            <a:endParaRPr lang="en-GB" u="sng" dirty="0" smtClean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37E4D-B45A-7542-8F00-99D79568E5B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3352800" y="5791200"/>
            <a:ext cx="5601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0" dirty="0" smtClean="0">
                <a:solidFill>
                  <a:srgbClr val="000000"/>
                </a:solidFill>
              </a:rPr>
              <a:t>(</a:t>
            </a:r>
            <a:r>
              <a:rPr lang="fr-FR" sz="2000" b="0" u="sng" dirty="0" smtClean="0">
                <a:solidFill>
                  <a:srgbClr val="FF0000"/>
                </a:solidFill>
              </a:rPr>
              <a:t>contributions françaises majeures à ces sujets</a:t>
            </a:r>
            <a:r>
              <a:rPr lang="fr-FR" sz="2000" b="0" dirty="0" smtClean="0">
                <a:solidFill>
                  <a:srgbClr val="000000"/>
                </a:solidFill>
              </a:rPr>
              <a:t>)</a:t>
            </a:r>
            <a:endParaRPr lang="fr-FR" sz="2000" b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525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E5BFF"/>
      </a:hlink>
      <a:folHlink>
        <a:srgbClr val="B2B2B2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C3E7C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5891" tIns="47946" rIns="95891" bIns="47946" numCol="1" anchor="ctr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C3E7C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5891" tIns="47946" rIns="95891" bIns="47946" numCol="1" anchor="ctr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b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2004:Templates:Presentations:Designs:Macstyle</Template>
  <TotalTime>160023</TotalTime>
  <Words>3916</Words>
  <Application>Microsoft Macintosh PowerPoint</Application>
  <PresentationFormat>Présentation à l'écran (4:3)</PresentationFormat>
  <Paragraphs>734</Paragraphs>
  <Slides>58</Slides>
  <Notes>32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58</vt:i4>
      </vt:variant>
    </vt:vector>
  </HeadingPairs>
  <TitlesOfParts>
    <vt:vector size="59" baseType="lpstr">
      <vt:lpstr>Default Design</vt:lpstr>
      <vt:lpstr>CMS heavy-ion overview</vt:lpstr>
      <vt:lpstr>Groupes de physique (2014)</vt:lpstr>
      <vt:lpstr>En France, on tient encore sur une page</vt:lpstr>
      <vt:lpstr>Overview of 13 talks &amp; 15 posters</vt:lpstr>
      <vt:lpstr>Overview of 29 papers &amp; 9+10 PAS</vt:lpstr>
      <vt:lpstr>Overview of a plethora of probes</vt:lpstr>
      <vt:lpstr>Overview of a plethora of probes</vt:lpstr>
      <vt:lpstr>Overview of five HI-oriented runs</vt:lpstr>
      <vt:lpstr>Brief outline</vt:lpstr>
      <vt:lpstr>collectivity</vt:lpstr>
      <vt:lpstr>The “ridge” at LHC</vt:lpstr>
      <vt:lpstr>Multiparticle correlations</vt:lpstr>
      <vt:lpstr>Multiparticle correlations</vt:lpstr>
      <vt:lpstr>Multiparticle correlations</vt:lpstr>
      <vt:lpstr>Multiparticle correlations</vt:lpstr>
      <vt:lpstr>In pPb, η-dependence of v2</vt:lpstr>
      <vt:lpstr>Elliptic flow of identified particles</vt:lpstr>
      <vt:lpstr>Elliptic flow of identified particles</vt:lpstr>
      <vt:lpstr>Triangular flow</vt:lpstr>
      <vt:lpstr>Checking factorization</vt:lpstr>
      <vt:lpstr>Checking factorization</vt:lpstr>
      <vt:lpstr>Bose-Einstein correlations </vt:lpstr>
      <vt:lpstr>Summary (1/4) collectivity</vt:lpstr>
      <vt:lpstr>Energy loss</vt:lpstr>
      <vt:lpstr>Tracing back the lost energy…</vt:lpstr>
      <vt:lpstr>Tracing back the lost energy…</vt:lpstr>
      <vt:lpstr>Tracing back the lost energy…</vt:lpstr>
      <vt:lpstr>Tracing back the lost energy…</vt:lpstr>
      <vt:lpstr>Tracing back the lost energy…</vt:lpstr>
      <vt:lpstr>Unmodified jet energy in pPb</vt:lpstr>
      <vt:lpstr>RpA &amp; RAA for jets and tracks</vt:lpstr>
      <vt:lpstr>RpA &amp; RAA for jets and b jets</vt:lpstr>
      <vt:lpstr>RpA &amp; RAA for B mesons</vt:lpstr>
      <vt:lpstr>Summary (2/4) Energy loss</vt:lpstr>
      <vt:lpstr>NUCLEAR PDF</vt:lpstr>
      <vt:lpstr>RpA &amp; RAA for jets and tracks</vt:lpstr>
      <vt:lpstr>Modified dijet rapidity in pPb</vt:lpstr>
      <vt:lpstr>Electroweak bosons from PbPb to pPb</vt:lpstr>
      <vt:lpstr>Z0 in pPb</vt:lpstr>
      <vt:lpstr>W+ and W– in pPb</vt:lpstr>
      <vt:lpstr>Summary (3/4) nPDF</vt:lpstr>
      <vt:lpstr>MELTING</vt:lpstr>
      <vt:lpstr>Five quarkonia</vt:lpstr>
      <vt:lpstr>Upsilon in pPb</vt:lpstr>
      <vt:lpstr>Upsilon in pPb</vt:lpstr>
      <vt:lpstr>J/ψ azimuthal anisotropy </vt:lpstr>
      <vt:lpstr>ψ’ in PbPb collisions</vt:lpstr>
      <vt:lpstr>Summary (4/4) Melting</vt:lpstr>
      <vt:lpstr>Conclusions</vt:lpstr>
      <vt:lpstr>Conclusions</vt:lpstr>
      <vt:lpstr>Back-up</vt:lpstr>
      <vt:lpstr>Tracing back the lost energy…</vt:lpstr>
      <vt:lpstr>RpA comparison ATLAS / CMS</vt:lpstr>
      <vt:lpstr>RpA comparison ALICE / CMS</vt:lpstr>
      <vt:lpstr>Modified dijet rapidity in pPb</vt:lpstr>
      <vt:lpstr>ψ’ </vt:lpstr>
      <vt:lpstr>Présentation PowerPoint</vt:lpstr>
      <vt:lpstr>Y suppression</vt:lpstr>
    </vt:vector>
  </TitlesOfParts>
  <Manager/>
  <Company>CERN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Quark Matter 2012 ppt template</dc:title>
  <dc:subject/>
  <dc:creator>Gabor Veres</dc:creator>
  <cp:keywords/>
  <dc:description/>
  <cp:lastModifiedBy>Raphael Granier de Cassagnac</cp:lastModifiedBy>
  <cp:revision>576</cp:revision>
  <cp:lastPrinted>2014-07-24T09:10:26Z</cp:lastPrinted>
  <dcterms:created xsi:type="dcterms:W3CDTF">2014-05-05T13:02:39Z</dcterms:created>
  <dcterms:modified xsi:type="dcterms:W3CDTF">2014-09-14T22:42:08Z</dcterms:modified>
  <cp:category/>
</cp:coreProperties>
</file>