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Microsoft_Editor_de_ecuaciones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3" r:id="rId2"/>
    <p:sldId id="304" r:id="rId3"/>
    <p:sldId id="293" r:id="rId4"/>
    <p:sldId id="291" r:id="rId5"/>
    <p:sldId id="269" r:id="rId6"/>
    <p:sldId id="296" r:id="rId7"/>
    <p:sldId id="271" r:id="rId8"/>
    <p:sldId id="299" r:id="rId9"/>
    <p:sldId id="272" r:id="rId10"/>
    <p:sldId id="300" r:id="rId11"/>
    <p:sldId id="285" r:id="rId12"/>
    <p:sldId id="278" r:id="rId13"/>
    <p:sldId id="301" r:id="rId14"/>
    <p:sldId id="267" r:id="rId15"/>
    <p:sldId id="259" r:id="rId16"/>
    <p:sldId id="261" r:id="rId17"/>
    <p:sldId id="260" r:id="rId18"/>
    <p:sldId id="262" r:id="rId19"/>
    <p:sldId id="263" r:id="rId20"/>
    <p:sldId id="286" r:id="rId21"/>
    <p:sldId id="289" r:id="rId22"/>
    <p:sldId id="276" r:id="rId23"/>
    <p:sldId id="302" r:id="rId24"/>
    <p:sldId id="297" r:id="rId25"/>
    <p:sldId id="298" r:id="rId26"/>
  </p:sldIdLst>
  <p:sldSz cx="9144000" cy="6858000" type="screen4x3"/>
  <p:notesSz cx="9144000" cy="6858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800"/>
    <a:srgbClr val="D8D800"/>
    <a:srgbClr val="BFBF00"/>
    <a:srgbClr val="FF0000"/>
    <a:srgbClr val="00FF00"/>
    <a:srgbClr val="920000"/>
    <a:srgbClr val="B10000"/>
    <a:srgbClr val="D00000"/>
    <a:srgbClr val="A5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75914" autoAdjust="0"/>
  </p:normalViewPr>
  <p:slideViewPr>
    <p:cSldViewPr>
      <p:cViewPr>
        <p:scale>
          <a:sx n="95" d="100"/>
          <a:sy n="95" d="100"/>
        </p:scale>
        <p:origin x="-1776" y="-8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2B5C9-81AC-EC4A-AF4E-615FDBCAD6E5}" type="datetimeFigureOut">
              <a:rPr lang="es-ES" smtClean="0"/>
              <a:t>15/09/14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2E972-6A8E-2C42-9B80-4D1C649800F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9928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003550" y="685800"/>
            <a:ext cx="3135313" cy="23510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395134" y="3264478"/>
            <a:ext cx="6361205" cy="260963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F9E04-00C3-4ECF-8968-2B246A3F2C9A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Collective</a:t>
            </a:r>
            <a:r>
              <a:rPr lang="es-ES" dirty="0" smtClean="0"/>
              <a:t> </a:t>
            </a:r>
            <a:r>
              <a:rPr lang="es-ES" dirty="0" err="1" smtClean="0"/>
              <a:t>n’est</a:t>
            </a:r>
            <a:r>
              <a:rPr lang="es-ES" dirty="0" smtClean="0"/>
              <a:t> </a:t>
            </a:r>
            <a:r>
              <a:rPr lang="es-ES" dirty="0" err="1" smtClean="0"/>
              <a:t>pas</a:t>
            </a:r>
            <a:r>
              <a:rPr lang="es-ES" dirty="0" smtClean="0"/>
              <a:t> </a:t>
            </a:r>
            <a:r>
              <a:rPr lang="es-ES" dirty="0" err="1" smtClean="0"/>
              <a:t>neccesariement</a:t>
            </a:r>
            <a:r>
              <a:rPr lang="es-ES" dirty="0" smtClean="0"/>
              <a:t> </a:t>
            </a:r>
            <a:r>
              <a:rPr lang="es-ES" dirty="0" err="1" smtClean="0"/>
              <a:t>chaud</a:t>
            </a:r>
            <a:r>
              <a:rPr lang="es-ES" dirty="0" smtClean="0"/>
              <a:t>!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2E972-6A8E-2C42-9B80-4D1C649800FC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039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Earlier lattice studies had provided only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colour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average of the in-medium</a:t>
            </a:r>
          </a:p>
          <a:p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Q¯Q free energy; now it is possible to separate out the 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colour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singlet contribution.</a:t>
            </a:r>
          </a:p>
          <a:p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Earlier potential models had used the free energy as potential in the 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Schr¨odinger</a:t>
            </a:r>
            <a:endParaRPr lang="en-US" sz="1200" i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equation; today we can specify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colour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singlet internal energy, which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realistic as the relevant potential and leads to a stronger binding.</a:t>
            </a:r>
          </a:p>
          <a:p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There now exist direct finite temperature lattice QCD studies of the 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inmedium</a:t>
            </a:r>
            <a:endParaRPr lang="en-US" sz="1200" i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behaviour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charmonia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allowing 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initio conclusions not based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any potential model, and they support a higher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J/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ψ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dissociation temperature.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2E972-6A8E-2C42-9B80-4D1C649800F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2302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15/09/14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‹Nr.›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6FC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15/09/14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‹Nr.›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6FC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15/09/14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‹Nr.›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6FC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15/09/14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‹Nr.›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15/09/14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‹Nr.›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496219-8896-48ED-9E7C-754B6435371E}" type="datetime1">
              <a:rPr lang="es-ES" smtClean="0"/>
              <a:pPr>
                <a:defRPr/>
              </a:pPr>
              <a:t>16/09/14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G. Ferreiro USC   CNM effects on J/y production: intrinsic and extrinsic     Santiago  2 February 09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E3BF0B-585D-4E15-B078-B95B5CC0A9D0}" type="slidenum">
              <a:rPr lang="es-ES" smtClean="0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6310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1062" y="310633"/>
            <a:ext cx="7081875" cy="544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06FC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3029" y="1216403"/>
            <a:ext cx="8917940" cy="246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15/09/14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62923" y="6415435"/>
            <a:ext cx="389254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‹Nr.›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hyperlink" Target="http://inspirehep.net/search?cc=Institutions&amp;p=institution:%22Darmstadt,%20GSI%22&amp;ln=es" TargetMode="External"/><Relationship Id="rId5" Type="http://schemas.openxmlformats.org/officeDocument/2006/relationships/hyperlink" Target="http://inspirehep.net/author/profile/Redlich,%20Krzysztof?recid=522729&amp;ln=es" TargetMode="External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png"/><Relationship Id="rId5" Type="http://schemas.openxmlformats.org/officeDocument/2006/relationships/oleObject" Target="../embeddings/Microsoft_Editor_de_ecuaciones1.bin"/><Relationship Id="rId6" Type="http://schemas.openxmlformats.org/officeDocument/2006/relationships/image" Target="../media/image1.wmf"/><Relationship Id="rId7" Type="http://schemas.openxmlformats.org/officeDocument/2006/relationships/image" Target="../media/image3.wmf"/><Relationship Id="rId8" Type="http://schemas.openxmlformats.org/officeDocument/2006/relationships/image" Target="../media/image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29.emf"/><Relationship Id="rId5" Type="http://schemas.openxmlformats.org/officeDocument/2006/relationships/hyperlink" Target="http://inspirehep.net/search?cc=Institutions&amp;p=institution:%22Darmstadt,%20GSI%22&amp;ln=es" TargetMode="External"/><Relationship Id="rId6" Type="http://schemas.openxmlformats.org/officeDocument/2006/relationships/hyperlink" Target="http://inspirehep.net/author/profile/Redlich,%20Krzysztof?recid=522729&amp;ln=es" TargetMode="External"/><Relationship Id="rId7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2710936"/>
            <a:ext cx="8865870" cy="946664"/>
          </a:xfrm>
          <a:custGeom>
            <a:avLst/>
            <a:gdLst/>
            <a:ahLst/>
            <a:cxnLst/>
            <a:rect l="l" t="t" r="r" b="b"/>
            <a:pathLst>
              <a:path w="8865870" h="646430">
                <a:moveTo>
                  <a:pt x="0" y="646328"/>
                </a:moveTo>
                <a:lnTo>
                  <a:pt x="8865489" y="646328"/>
                </a:lnTo>
                <a:lnTo>
                  <a:pt x="8865489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ángulo 2"/>
          <p:cNvSpPr/>
          <p:nvPr/>
        </p:nvSpPr>
        <p:spPr>
          <a:xfrm>
            <a:off x="228600" y="27432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dirty="0" smtClean="0">
                <a:solidFill>
                  <a:srgbClr val="800000"/>
                </a:solidFill>
              </a:rPr>
              <a:t>News </a:t>
            </a:r>
            <a:r>
              <a:rPr lang="es-ES" sz="4000" dirty="0" err="1" smtClean="0">
                <a:solidFill>
                  <a:srgbClr val="800000"/>
                </a:solidFill>
              </a:rPr>
              <a:t>from</a:t>
            </a:r>
            <a:r>
              <a:rPr lang="es-ES" sz="4000" dirty="0" smtClean="0">
                <a:solidFill>
                  <a:srgbClr val="800000"/>
                </a:solidFill>
              </a:rPr>
              <a:t> </a:t>
            </a:r>
            <a:r>
              <a:rPr lang="es-ES" sz="4000" dirty="0" err="1" smtClean="0">
                <a:solidFill>
                  <a:srgbClr val="800000"/>
                </a:solidFill>
              </a:rPr>
              <a:t>quarkonia</a:t>
            </a:r>
            <a:endParaRPr lang="es-ES" sz="4000" dirty="0">
              <a:solidFill>
                <a:srgbClr val="8000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52400" y="228600"/>
            <a:ext cx="891540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b="1" dirty="0" err="1" smtClean="0"/>
              <a:t>Rencontres</a:t>
            </a:r>
            <a:r>
              <a:rPr lang="es-ES" sz="2000" b="1" dirty="0" smtClean="0"/>
              <a:t> QGP 											</a:t>
            </a:r>
            <a:r>
              <a:rPr lang="es-ES" sz="2000" b="1" dirty="0" err="1" smtClean="0"/>
              <a:t>Etretat</a:t>
            </a:r>
            <a:r>
              <a:rPr lang="es-ES" sz="2000" b="1" dirty="0" smtClean="0"/>
              <a:t> 16/9/2014</a:t>
            </a:r>
            <a:endParaRPr lang="es-ES" sz="20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2087680" y="4572000"/>
            <a:ext cx="515132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 smtClean="0"/>
              <a:t>Elena G. Ferreiro</a:t>
            </a:r>
          </a:p>
          <a:p>
            <a:pPr algn="ctr"/>
            <a:r>
              <a:rPr lang="es-ES" sz="2400" dirty="0" smtClean="0"/>
              <a:t>Universidad de Santiago de Compostela</a:t>
            </a:r>
          </a:p>
          <a:p>
            <a:pPr algn="ctr"/>
            <a:r>
              <a:rPr lang="es-ES" sz="2400" dirty="0" err="1" smtClean="0"/>
              <a:t>Spain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166030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152400" y="6581001"/>
            <a:ext cx="89154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E. G. Ferreiro													</a:t>
            </a:r>
            <a:r>
              <a:rPr lang="es-ES" sz="1200" b="1" dirty="0" err="1" smtClean="0"/>
              <a:t>Rencontres</a:t>
            </a:r>
            <a:r>
              <a:rPr lang="es-ES" sz="1200" b="1" dirty="0" smtClean="0"/>
              <a:t> QGP </a:t>
            </a:r>
            <a:r>
              <a:rPr lang="es-ES" sz="1200" b="1" dirty="0" err="1" smtClean="0"/>
              <a:t>Etretat</a:t>
            </a:r>
            <a:r>
              <a:rPr lang="es-ES" sz="1200" b="1" dirty="0" smtClean="0"/>
              <a:t> 16/9/2014</a:t>
            </a:r>
            <a:endParaRPr lang="es-ES" sz="1200" b="1" dirty="0"/>
          </a:p>
        </p:txBody>
      </p:sp>
      <p:pic>
        <p:nvPicPr>
          <p:cNvPr id="3" name="Imagen 2" descr="prueba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6"/>
          <a:stretch/>
        </p:blipFill>
        <p:spPr>
          <a:xfrm>
            <a:off x="0" y="-56147"/>
            <a:ext cx="9144000" cy="6609347"/>
          </a:xfrm>
          <a:prstGeom prst="rect">
            <a:avLst/>
          </a:prstGeom>
        </p:spPr>
      </p:pic>
      <p:pic>
        <p:nvPicPr>
          <p:cNvPr id="4" name="Picture 33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76" y="5562600"/>
            <a:ext cx="4324350" cy="939800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5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64"/>
          <a:stretch>
            <a:fillRect/>
          </a:stretch>
        </p:blipFill>
        <p:spPr bwMode="auto">
          <a:xfrm>
            <a:off x="4606925" y="3886200"/>
            <a:ext cx="4537075" cy="8523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12964"/>
                  <a:stretch>
                    <a:fillRect/>
                  </a:stretch>
                </a:blipFill>
              </a14:hiddenFill>
            </a:ext>
          </a:extLst>
        </p:spPr>
      </p:pic>
      <p:cxnSp>
        <p:nvCxnSpPr>
          <p:cNvPr id="8" name="Conector recto de flecha 7"/>
          <p:cNvCxnSpPr/>
          <p:nvPr/>
        </p:nvCxnSpPr>
        <p:spPr>
          <a:xfrm flipH="1" flipV="1">
            <a:off x="6019800" y="4495800"/>
            <a:ext cx="9906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V="1">
            <a:off x="7162800" y="4495800"/>
            <a:ext cx="914400" cy="1447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V="1">
            <a:off x="8001000" y="4495800"/>
            <a:ext cx="9144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ángulo redondeado 13"/>
          <p:cNvSpPr/>
          <p:nvPr/>
        </p:nvSpPr>
        <p:spPr>
          <a:xfrm>
            <a:off x="0" y="2971800"/>
            <a:ext cx="9144000" cy="3657600"/>
          </a:xfrm>
          <a:prstGeom prst="round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/>
          <p:cNvSpPr txBox="1"/>
          <p:nvPr/>
        </p:nvSpPr>
        <p:spPr>
          <a:xfrm>
            <a:off x="5334000" y="4876800"/>
            <a:ext cx="354086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Similar </a:t>
            </a:r>
            <a:r>
              <a:rPr lang="es-ES" dirty="0" err="1" smtClean="0"/>
              <a:t>gain</a:t>
            </a:r>
            <a:r>
              <a:rPr lang="es-ES" dirty="0" smtClean="0"/>
              <a:t> and </a:t>
            </a:r>
            <a:r>
              <a:rPr lang="es-ES" dirty="0" err="1" smtClean="0"/>
              <a:t>loss</a:t>
            </a:r>
            <a:r>
              <a:rPr lang="es-ES" dirty="0" smtClean="0"/>
              <a:t> </a:t>
            </a:r>
            <a:r>
              <a:rPr lang="es-ES" dirty="0" err="1" smtClean="0"/>
              <a:t>diferential</a:t>
            </a:r>
            <a:r>
              <a:rPr lang="es-ES" dirty="0" smtClean="0"/>
              <a:t> </a:t>
            </a:r>
            <a:r>
              <a:rPr lang="es-ES" dirty="0" err="1" smtClean="0"/>
              <a:t>eqs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231529" y="76200"/>
            <a:ext cx="348347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2000" dirty="0" err="1" smtClean="0">
                <a:solidFill>
                  <a:srgbClr val="A50000"/>
                </a:solidFill>
              </a:rPr>
              <a:t>Recombination</a:t>
            </a:r>
            <a:r>
              <a:rPr lang="es-ES" sz="2000" dirty="0" smtClean="0">
                <a:solidFill>
                  <a:srgbClr val="A50000"/>
                </a:solidFill>
              </a:rPr>
              <a:t>: </a:t>
            </a:r>
            <a:r>
              <a:rPr lang="es-ES" sz="2000" dirty="0" err="1" smtClean="0">
                <a:solidFill>
                  <a:srgbClr val="A50000"/>
                </a:solidFill>
              </a:rPr>
              <a:t>proportional</a:t>
            </a:r>
            <a:r>
              <a:rPr lang="es-ES" sz="2000" dirty="0" smtClean="0">
                <a:solidFill>
                  <a:srgbClr val="A50000"/>
                </a:solidFill>
              </a:rPr>
              <a:t> </a:t>
            </a:r>
            <a:r>
              <a:rPr lang="es-ES" sz="2000" dirty="0" err="1" smtClean="0">
                <a:solidFill>
                  <a:srgbClr val="A50000"/>
                </a:solidFill>
              </a:rPr>
              <a:t>to</a:t>
            </a:r>
            <a:r>
              <a:rPr lang="es-ES" sz="2000" dirty="0" smtClean="0">
                <a:solidFill>
                  <a:srgbClr val="A50000"/>
                </a:solidFill>
              </a:rPr>
              <a:t>   </a:t>
            </a:r>
            <a:endParaRPr lang="es-ES" sz="2000" dirty="0">
              <a:solidFill>
                <a:srgbClr val="A50000"/>
              </a:solidFill>
            </a:endParaRPr>
          </a:p>
        </p:txBody>
      </p:sp>
      <p:pic>
        <p:nvPicPr>
          <p:cNvPr id="16" name="Imagen 15" descr="prueba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4" t="21678" r="24061" b="72536"/>
          <a:stretch/>
        </p:blipFill>
        <p:spPr>
          <a:xfrm>
            <a:off x="5638800" y="-1876"/>
            <a:ext cx="1243859" cy="840076"/>
          </a:xfrm>
          <a:prstGeom prst="rect">
            <a:avLst/>
          </a:prstGeom>
        </p:spPr>
      </p:pic>
      <p:sp>
        <p:nvSpPr>
          <p:cNvPr id="19" name="Rectángulo redondeado 18"/>
          <p:cNvSpPr/>
          <p:nvPr/>
        </p:nvSpPr>
        <p:spPr>
          <a:xfrm>
            <a:off x="6657403" y="838200"/>
            <a:ext cx="2514600" cy="762000"/>
          </a:xfrm>
          <a:prstGeom prst="roundRect">
            <a:avLst/>
          </a:prstGeom>
          <a:solidFill>
            <a:srgbClr val="FFFFFF"/>
          </a:solidFill>
          <a:ln w="28575" cmpd="sng">
            <a:solidFill>
              <a:srgbClr val="D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6" descr="prueba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0" t="21678" r="26993" b="75546"/>
          <a:stretch/>
        </p:blipFill>
        <p:spPr>
          <a:xfrm>
            <a:off x="6720495" y="762000"/>
            <a:ext cx="1079908" cy="631666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7724203" y="914400"/>
            <a:ext cx="1495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/>
              <a:t>= 0.3-0.4 </a:t>
            </a:r>
            <a:r>
              <a:rPr lang="es-ES" sz="2000" dirty="0" err="1" smtClean="0"/>
              <a:t>mb</a:t>
            </a:r>
            <a:endParaRPr lang="es-ES" sz="20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7254367" y="1230868"/>
            <a:ext cx="153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wo</a:t>
            </a:r>
            <a:r>
              <a:rPr lang="es-ES" dirty="0" smtClean="0"/>
              <a:t> </a:t>
            </a:r>
            <a:r>
              <a:rPr lang="es-ES" dirty="0" err="1" smtClean="0"/>
              <a:t>shadowing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21" name="Rectángulo redondeado 20"/>
          <p:cNvSpPr/>
          <p:nvPr/>
        </p:nvSpPr>
        <p:spPr>
          <a:xfrm>
            <a:off x="2695002" y="4724400"/>
            <a:ext cx="2638997" cy="838200"/>
          </a:xfrm>
          <a:prstGeom prst="roundRect">
            <a:avLst/>
          </a:prstGeom>
          <a:solidFill>
            <a:srgbClr val="FFFFFF"/>
          </a:solidFill>
          <a:ln w="28575" cmpd="sng">
            <a:solidFill>
              <a:srgbClr val="D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uadroTexto 22"/>
          <p:cNvSpPr txBox="1"/>
          <p:nvPr/>
        </p:nvSpPr>
        <p:spPr>
          <a:xfrm>
            <a:off x="3733800" y="4781490"/>
            <a:ext cx="1572197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= 0.6-</a:t>
            </a:r>
            <a:r>
              <a:rPr lang="es-ES" sz="2000" dirty="0" smtClean="0"/>
              <a:t>0.8  </a:t>
            </a:r>
            <a:r>
              <a:rPr lang="es-ES" sz="2000" dirty="0" err="1" smtClean="0"/>
              <a:t>mb</a:t>
            </a:r>
            <a:endParaRPr lang="es-ES" sz="2000" dirty="0"/>
          </a:p>
        </p:txBody>
      </p:sp>
      <p:pic>
        <p:nvPicPr>
          <p:cNvPr id="22" name="Imagen 21" descr="prueba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0" t="22239" r="26993" b="75546"/>
          <a:stretch/>
        </p:blipFill>
        <p:spPr>
          <a:xfrm>
            <a:off x="2758095" y="4800600"/>
            <a:ext cx="1079908" cy="50398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4" name="CuadroTexto 23"/>
          <p:cNvSpPr txBox="1"/>
          <p:nvPr/>
        </p:nvSpPr>
        <p:spPr>
          <a:xfrm>
            <a:off x="3276600" y="5181600"/>
            <a:ext cx="141490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w </a:t>
            </a:r>
            <a:r>
              <a:rPr lang="es-ES" dirty="0" err="1" smtClean="0"/>
              <a:t>shadowing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3563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76200"/>
            <a:ext cx="8865870" cy="646430"/>
          </a:xfrm>
          <a:custGeom>
            <a:avLst/>
            <a:gdLst/>
            <a:ahLst/>
            <a:cxnLst/>
            <a:rect l="l" t="t" r="r" b="b"/>
            <a:pathLst>
              <a:path w="8865870" h="646430">
                <a:moveTo>
                  <a:pt x="0" y="646328"/>
                </a:moveTo>
                <a:lnTo>
                  <a:pt x="8865489" y="646328"/>
                </a:lnTo>
                <a:lnTo>
                  <a:pt x="8865489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ángulo 2"/>
          <p:cNvSpPr/>
          <p:nvPr/>
        </p:nvSpPr>
        <p:spPr>
          <a:xfrm>
            <a:off x="228600" y="108464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 err="1" smtClean="0">
                <a:solidFill>
                  <a:srgbClr val="920000"/>
                </a:solidFill>
              </a:rPr>
              <a:t>Initial</a:t>
            </a:r>
            <a:r>
              <a:rPr lang="es-ES" sz="2400" dirty="0" smtClean="0">
                <a:solidFill>
                  <a:srgbClr val="920000"/>
                </a:solidFill>
              </a:rPr>
              <a:t> </a:t>
            </a:r>
            <a:r>
              <a:rPr lang="es-ES" sz="2400" dirty="0" err="1" smtClean="0">
                <a:solidFill>
                  <a:srgbClr val="920000"/>
                </a:solidFill>
              </a:rPr>
              <a:t>shadowing</a:t>
            </a:r>
            <a:r>
              <a:rPr lang="es-ES" sz="2400" dirty="0" smtClean="0">
                <a:solidFill>
                  <a:srgbClr val="920000"/>
                </a:solidFill>
              </a:rPr>
              <a:t> </a:t>
            </a:r>
            <a:r>
              <a:rPr lang="es-ES" sz="2400" dirty="0" err="1" smtClean="0">
                <a:solidFill>
                  <a:srgbClr val="920000"/>
                </a:solidFill>
              </a:rPr>
              <a:t>effects</a:t>
            </a:r>
            <a:r>
              <a:rPr lang="es-ES" sz="2400" dirty="0" smtClean="0">
                <a:solidFill>
                  <a:srgbClr val="920000"/>
                </a:solidFill>
              </a:rPr>
              <a:t> are </a:t>
            </a:r>
            <a:r>
              <a:rPr lang="es-ES" sz="2400" dirty="0" err="1" smtClean="0">
                <a:solidFill>
                  <a:srgbClr val="920000"/>
                </a:solidFill>
              </a:rPr>
              <a:t>important</a:t>
            </a:r>
            <a:r>
              <a:rPr lang="es-ES" sz="2400" dirty="0" smtClean="0">
                <a:solidFill>
                  <a:srgbClr val="920000"/>
                </a:solidFill>
              </a:rPr>
              <a:t>: </a:t>
            </a:r>
            <a:r>
              <a:rPr lang="es-ES" sz="2400" spc="-30" dirty="0" smtClean="0">
                <a:solidFill>
                  <a:srgbClr val="920000"/>
                </a:solidFill>
              </a:rPr>
              <a:t>J</a:t>
            </a:r>
            <a:r>
              <a:rPr lang="es-ES" sz="2400" dirty="0">
                <a:solidFill>
                  <a:srgbClr val="920000"/>
                </a:solidFill>
              </a:rPr>
              <a:t>/</a:t>
            </a:r>
            <a:r>
              <a:rPr lang="es-ES" sz="2400" spc="-1155" dirty="0">
                <a:solidFill>
                  <a:srgbClr val="920000"/>
                </a:solidFill>
                <a:latin typeface="Symbol"/>
                <a:cs typeface="Symbol"/>
              </a:rPr>
              <a:t></a:t>
            </a:r>
            <a:r>
              <a:rPr lang="es-ES" sz="2400" spc="-5" dirty="0">
                <a:solidFill>
                  <a:srgbClr val="920000"/>
                </a:solidFill>
              </a:rPr>
              <a:t> </a:t>
            </a:r>
            <a:r>
              <a:rPr lang="es-ES" sz="2400" dirty="0">
                <a:solidFill>
                  <a:srgbClr val="920000"/>
                </a:solidFill>
              </a:rPr>
              <a:t> </a:t>
            </a:r>
            <a:r>
              <a:rPr lang="es-ES" sz="2400" dirty="0" smtClean="0">
                <a:solidFill>
                  <a:srgbClr val="920000"/>
                </a:solidFill>
              </a:rPr>
              <a:t> </a:t>
            </a:r>
            <a:r>
              <a:rPr lang="es-ES" sz="2400" dirty="0" err="1" smtClean="0">
                <a:solidFill>
                  <a:srgbClr val="920000"/>
                </a:solidFill>
              </a:rPr>
              <a:t>production</a:t>
            </a:r>
            <a:r>
              <a:rPr lang="es-ES" sz="2400" dirty="0" smtClean="0">
                <a:solidFill>
                  <a:srgbClr val="920000"/>
                </a:solidFill>
              </a:rPr>
              <a:t> in </a:t>
            </a:r>
            <a:r>
              <a:rPr lang="es-ES" sz="2400" dirty="0" err="1" smtClean="0">
                <a:solidFill>
                  <a:srgbClr val="920000"/>
                </a:solidFill>
              </a:rPr>
              <a:t>PbPb</a:t>
            </a:r>
            <a:r>
              <a:rPr lang="es-ES" sz="2400" spc="-1155" dirty="0" smtClean="0">
                <a:solidFill>
                  <a:srgbClr val="920000"/>
                </a:solidFill>
                <a:latin typeface="Symbol"/>
                <a:cs typeface="Symbol"/>
              </a:rPr>
              <a:t>              </a:t>
            </a:r>
            <a:r>
              <a:rPr lang="es-ES" sz="2400" spc="-5" dirty="0" smtClean="0">
                <a:solidFill>
                  <a:srgbClr val="920000"/>
                </a:solidFill>
              </a:rPr>
              <a:t> </a:t>
            </a:r>
            <a:r>
              <a:rPr lang="es-ES" sz="2400" dirty="0" smtClean="0">
                <a:solidFill>
                  <a:srgbClr val="920000"/>
                </a:solidFill>
              </a:rPr>
              <a:t> </a:t>
            </a:r>
            <a:endParaRPr lang="es-ES" sz="2400" dirty="0">
              <a:solidFill>
                <a:srgbClr val="920000"/>
              </a:solidFill>
            </a:endParaRPr>
          </a:p>
        </p:txBody>
      </p:sp>
      <p:pic>
        <p:nvPicPr>
          <p:cNvPr id="4" name="Imagen 3" descr="prueba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0" t="10039" r="16590" b="52035"/>
          <a:stretch/>
        </p:blipFill>
        <p:spPr>
          <a:xfrm>
            <a:off x="5885873" y="2596713"/>
            <a:ext cx="3181927" cy="2316816"/>
          </a:xfrm>
          <a:prstGeom prst="rect">
            <a:avLst/>
          </a:prstGeom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4953000"/>
            <a:ext cx="9144000" cy="1482719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C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pPr algn="ctr"/>
            <a:r>
              <a:rPr lang="en-US" sz="1900" dirty="0" smtClean="0">
                <a:latin typeface="+mj-lt"/>
              </a:rPr>
              <a:t>Production mechanism affects CNM effects intimately:</a:t>
            </a:r>
          </a:p>
          <a:p>
            <a:r>
              <a:rPr lang="en-US" sz="1900" dirty="0" smtClean="0">
                <a:latin typeface="+mj-lt"/>
              </a:rPr>
              <a:t>• Shadowing depends on momentum fraction x of the target  (and projectile in AA) </a:t>
            </a:r>
          </a:p>
          <a:p>
            <a:r>
              <a:rPr lang="en-US" sz="1900" dirty="0" smtClean="0">
                <a:latin typeface="+mj-lt"/>
              </a:rPr>
              <a:t>which is influenced by how the state was produced: 2 → 1 or 2 → 2 process</a:t>
            </a:r>
          </a:p>
          <a:p>
            <a:r>
              <a:rPr lang="en-US" sz="1900" dirty="0" smtClean="0">
                <a:latin typeface="+mj-lt"/>
              </a:rPr>
              <a:t>• Production can also affect  other CNM effects, </a:t>
            </a:r>
          </a:p>
          <a:p>
            <a:r>
              <a:rPr lang="en-US" sz="1900" dirty="0" smtClean="0">
                <a:latin typeface="+mj-lt"/>
              </a:rPr>
              <a:t>			since singlet and octet states can be absorbed </a:t>
            </a:r>
            <a:r>
              <a:rPr lang="es-ES" sz="1900" dirty="0" err="1" smtClean="0">
                <a:latin typeface="+mj-lt"/>
              </a:rPr>
              <a:t>differently</a:t>
            </a:r>
            <a:endParaRPr lang="es-ES" sz="1900" dirty="0">
              <a:latin typeface="+mj-lt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/>
          <a:srcRect r="4562"/>
          <a:stretch/>
        </p:blipFill>
        <p:spPr bwMode="auto">
          <a:xfrm>
            <a:off x="2867166" y="2647881"/>
            <a:ext cx="3076434" cy="224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/>
          <a:srcRect l="2631"/>
          <a:stretch/>
        </p:blipFill>
        <p:spPr bwMode="auto">
          <a:xfrm>
            <a:off x="0" y="2332107"/>
            <a:ext cx="2819400" cy="2556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3200400" y="2322729"/>
            <a:ext cx="55626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/>
            <a:r>
              <a:rPr lang="es-ES" sz="1200" dirty="0" err="1" smtClean="0"/>
              <a:t>Rakotozandrabe</a:t>
            </a:r>
            <a:r>
              <a:rPr lang="es-ES" sz="1200" dirty="0" smtClean="0"/>
              <a:t>, Ferreiro, </a:t>
            </a:r>
            <a:r>
              <a:rPr lang="es-ES" sz="1200" dirty="0" err="1" smtClean="0"/>
              <a:t>Fleuret</a:t>
            </a:r>
            <a:r>
              <a:rPr lang="es-ES" sz="1200" dirty="0" smtClean="0"/>
              <a:t>, </a:t>
            </a:r>
            <a:r>
              <a:rPr lang="es-ES" sz="1200" dirty="0" err="1" smtClean="0"/>
              <a:t>Lansberg</a:t>
            </a:r>
            <a:r>
              <a:rPr lang="es-ES" sz="1200" dirty="0" smtClean="0"/>
              <a:t> , </a:t>
            </a:r>
            <a:r>
              <a:rPr lang="es-ES" sz="1200" dirty="0" err="1" smtClean="0"/>
              <a:t>Matagne</a:t>
            </a:r>
            <a:r>
              <a:rPr lang="es-ES" sz="1200" dirty="0" smtClean="0"/>
              <a:t> </a:t>
            </a:r>
            <a:r>
              <a:rPr lang="es-ES" sz="1200" dirty="0" err="1" smtClean="0"/>
              <a:t>Nucl</a:t>
            </a:r>
            <a:r>
              <a:rPr lang="es-ES" sz="1200" dirty="0" smtClean="0"/>
              <a:t>. </a:t>
            </a:r>
            <a:r>
              <a:rPr lang="es-ES" sz="1200" dirty="0" err="1" smtClean="0"/>
              <a:t>Phys</a:t>
            </a:r>
            <a:r>
              <a:rPr lang="es-ES" sz="1200" dirty="0" smtClean="0"/>
              <a:t>. A855, 327 (</a:t>
            </a:r>
            <a:r>
              <a:rPr lang="es-ES" sz="1200" dirty="0" smtClean="0"/>
              <a:t>2011)</a:t>
            </a:r>
            <a:endParaRPr lang="es-ES" sz="1200" dirty="0"/>
          </a:p>
        </p:txBody>
      </p:sp>
      <p:sp>
        <p:nvSpPr>
          <p:cNvPr id="16" name="3 CuadroTexto"/>
          <p:cNvSpPr txBox="1">
            <a:spLocks noChangeArrowheads="1"/>
          </p:cNvSpPr>
          <p:nvPr/>
        </p:nvSpPr>
        <p:spPr bwMode="auto">
          <a:xfrm>
            <a:off x="0" y="722529"/>
            <a:ext cx="7809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>
                <a:latin typeface="Calibri" pitchFamily="34" charset="0"/>
              </a:rPr>
              <a:t>• Nuclear shadowing  is an initial-state effect on the partons distributions</a:t>
            </a:r>
          </a:p>
        </p:txBody>
      </p:sp>
      <p:sp>
        <p:nvSpPr>
          <p:cNvPr id="17" name="4 CuadroTexto"/>
          <p:cNvSpPr txBox="1">
            <a:spLocks noChangeArrowheads="1"/>
          </p:cNvSpPr>
          <p:nvPr/>
        </p:nvSpPr>
        <p:spPr bwMode="auto">
          <a:xfrm>
            <a:off x="0" y="1103529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dirty="0">
                <a:latin typeface="Calibri" pitchFamily="34" charset="0"/>
              </a:rPr>
              <a:t>• </a:t>
            </a:r>
            <a:r>
              <a:rPr lang="es-ES" sz="2000" dirty="0" err="1">
                <a:latin typeface="Calibri" pitchFamily="34" charset="0"/>
              </a:rPr>
              <a:t>Gluon</a:t>
            </a:r>
            <a:r>
              <a:rPr lang="es-ES" sz="2000" dirty="0">
                <a:latin typeface="Calibri" pitchFamily="34" charset="0"/>
              </a:rPr>
              <a:t> </a:t>
            </a:r>
            <a:r>
              <a:rPr lang="es-ES" sz="2000" dirty="0" err="1">
                <a:latin typeface="Calibri" pitchFamily="34" charset="0"/>
              </a:rPr>
              <a:t>distribution</a:t>
            </a:r>
            <a:r>
              <a:rPr lang="es-ES" sz="2000" dirty="0">
                <a:latin typeface="Calibri" pitchFamily="34" charset="0"/>
              </a:rPr>
              <a:t> </a:t>
            </a:r>
            <a:r>
              <a:rPr lang="es-ES" sz="2000" dirty="0" err="1">
                <a:latin typeface="Calibri" pitchFamily="34" charset="0"/>
              </a:rPr>
              <a:t>functions</a:t>
            </a:r>
            <a:r>
              <a:rPr lang="es-ES" sz="2000" dirty="0">
                <a:latin typeface="Calibri" pitchFamily="34" charset="0"/>
              </a:rPr>
              <a:t> are </a:t>
            </a:r>
            <a:r>
              <a:rPr lang="es-ES" sz="2000" dirty="0" err="1">
                <a:latin typeface="Calibri" pitchFamily="34" charset="0"/>
              </a:rPr>
              <a:t>modified</a:t>
            </a:r>
            <a:r>
              <a:rPr lang="es-ES" sz="2000" dirty="0">
                <a:latin typeface="Calibri" pitchFamily="34" charset="0"/>
              </a:rPr>
              <a:t> </a:t>
            </a:r>
            <a:r>
              <a:rPr lang="es-ES" sz="2000" dirty="0" err="1">
                <a:latin typeface="Calibri" pitchFamily="34" charset="0"/>
              </a:rPr>
              <a:t>by</a:t>
            </a:r>
            <a:r>
              <a:rPr lang="es-ES" sz="2000" dirty="0">
                <a:latin typeface="Calibri" pitchFamily="34" charset="0"/>
              </a:rPr>
              <a:t> </a:t>
            </a:r>
            <a:r>
              <a:rPr lang="es-ES" sz="2000" dirty="0" err="1">
                <a:latin typeface="Calibri" pitchFamily="34" charset="0"/>
              </a:rPr>
              <a:t>the</a:t>
            </a:r>
            <a:r>
              <a:rPr lang="es-ES" sz="2000" dirty="0">
                <a:latin typeface="Calibri" pitchFamily="34" charset="0"/>
              </a:rPr>
              <a:t> nuclear </a:t>
            </a:r>
            <a:r>
              <a:rPr lang="es-ES" sz="2000" dirty="0" err="1">
                <a:latin typeface="Calibri" pitchFamily="34" charset="0"/>
              </a:rPr>
              <a:t>environment</a:t>
            </a:r>
            <a:endParaRPr lang="es-ES" sz="2000" dirty="0">
              <a:latin typeface="Calibri" pitchFamily="34" charset="0"/>
            </a:endParaRPr>
          </a:p>
          <a:p>
            <a:endParaRPr lang="es-ES" sz="2000" dirty="0">
              <a:latin typeface="Calibri" pitchFamily="34" charset="0"/>
            </a:endParaRPr>
          </a:p>
        </p:txBody>
      </p:sp>
      <p:sp>
        <p:nvSpPr>
          <p:cNvPr id="18" name="5 CuadroTexto"/>
          <p:cNvSpPr txBox="1">
            <a:spLocks noChangeArrowheads="1"/>
          </p:cNvSpPr>
          <p:nvPr/>
        </p:nvSpPr>
        <p:spPr bwMode="auto">
          <a:xfrm>
            <a:off x="0" y="1484529"/>
            <a:ext cx="8009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 dirty="0">
                <a:latin typeface="Calibri" pitchFamily="34" charset="0"/>
              </a:rPr>
              <a:t>• </a:t>
            </a:r>
            <a:r>
              <a:rPr lang="es-ES" sz="2000" dirty="0" err="1">
                <a:latin typeface="Calibri" pitchFamily="34" charset="0"/>
              </a:rPr>
              <a:t>PDFs</a:t>
            </a:r>
            <a:r>
              <a:rPr lang="es-ES" sz="2000" dirty="0">
                <a:latin typeface="Calibri" pitchFamily="34" charset="0"/>
              </a:rPr>
              <a:t>  in </a:t>
            </a:r>
            <a:r>
              <a:rPr lang="es-ES" sz="2000" dirty="0" err="1">
                <a:latin typeface="Calibri" pitchFamily="34" charset="0"/>
              </a:rPr>
              <a:t>nuclei</a:t>
            </a:r>
            <a:r>
              <a:rPr lang="es-ES" sz="2000" dirty="0">
                <a:latin typeface="Calibri" pitchFamily="34" charset="0"/>
              </a:rPr>
              <a:t> </a:t>
            </a:r>
            <a:r>
              <a:rPr lang="es-ES" sz="2000" dirty="0" err="1">
                <a:latin typeface="Calibri" pitchFamily="34" charset="0"/>
              </a:rPr>
              <a:t>different</a:t>
            </a:r>
            <a:r>
              <a:rPr lang="es-ES" sz="2000" dirty="0">
                <a:latin typeface="Calibri" pitchFamily="34" charset="0"/>
              </a:rPr>
              <a:t> </a:t>
            </a:r>
            <a:r>
              <a:rPr lang="es-ES" sz="2000" dirty="0" err="1">
                <a:latin typeface="Calibri" pitchFamily="34" charset="0"/>
              </a:rPr>
              <a:t>from</a:t>
            </a:r>
            <a:r>
              <a:rPr lang="es-ES" sz="2000" dirty="0">
                <a:latin typeface="Calibri" pitchFamily="34" charset="0"/>
              </a:rPr>
              <a:t> </a:t>
            </a:r>
            <a:r>
              <a:rPr lang="es-ES" sz="2000" dirty="0" err="1">
                <a:latin typeface="Calibri" pitchFamily="34" charset="0"/>
              </a:rPr>
              <a:t>the</a:t>
            </a:r>
            <a:r>
              <a:rPr lang="es-ES" sz="2000" dirty="0">
                <a:latin typeface="Calibri" pitchFamily="34" charset="0"/>
              </a:rPr>
              <a:t> </a:t>
            </a:r>
            <a:r>
              <a:rPr lang="es-ES" sz="2000" dirty="0" err="1">
                <a:latin typeface="Calibri" pitchFamily="34" charset="0"/>
              </a:rPr>
              <a:t>superposition</a:t>
            </a:r>
            <a:r>
              <a:rPr lang="es-ES" sz="2000" dirty="0">
                <a:latin typeface="Calibri" pitchFamily="34" charset="0"/>
              </a:rPr>
              <a:t> of </a:t>
            </a:r>
            <a:r>
              <a:rPr lang="es-ES" sz="2000" dirty="0" err="1">
                <a:latin typeface="Calibri" pitchFamily="34" charset="0"/>
              </a:rPr>
              <a:t>PDFs</a:t>
            </a:r>
            <a:r>
              <a:rPr lang="es-ES" sz="2000" dirty="0">
                <a:latin typeface="Calibri" pitchFamily="34" charset="0"/>
              </a:rPr>
              <a:t>  of </a:t>
            </a:r>
            <a:r>
              <a:rPr lang="es-ES" sz="2000" dirty="0" err="1">
                <a:latin typeface="Calibri" pitchFamily="34" charset="0"/>
              </a:rPr>
              <a:t>their</a:t>
            </a:r>
            <a:r>
              <a:rPr lang="es-ES" sz="2000" dirty="0">
                <a:latin typeface="Calibri" pitchFamily="34" charset="0"/>
              </a:rPr>
              <a:t> </a:t>
            </a:r>
            <a:r>
              <a:rPr lang="es-ES" sz="2000" dirty="0" err="1">
                <a:latin typeface="Calibri" pitchFamily="34" charset="0"/>
              </a:rPr>
              <a:t>nucleons</a:t>
            </a:r>
            <a:endParaRPr lang="es-ES" sz="2000" dirty="0">
              <a:latin typeface="Calibri" pitchFamily="34" charset="0"/>
            </a:endParaRPr>
          </a:p>
          <a:p>
            <a:endParaRPr lang="es-ES" sz="2000" dirty="0">
              <a:latin typeface="Calibri" pitchFamily="34" charset="0"/>
            </a:endParaRPr>
          </a:p>
        </p:txBody>
      </p:sp>
      <p:sp>
        <p:nvSpPr>
          <p:cNvPr id="19" name="13 CuadroTexto"/>
          <p:cNvSpPr txBox="1">
            <a:spLocks noChangeArrowheads="1"/>
          </p:cNvSpPr>
          <p:nvPr/>
        </p:nvSpPr>
        <p:spPr bwMode="auto">
          <a:xfrm>
            <a:off x="609600" y="1846419"/>
            <a:ext cx="79175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 b="1" dirty="0" err="1">
                <a:solidFill>
                  <a:srgbClr val="C00000"/>
                </a:solidFill>
                <a:latin typeface="Calibri" pitchFamily="34" charset="0"/>
              </a:rPr>
              <a:t>Shadowing</a:t>
            </a:r>
            <a:r>
              <a:rPr lang="es-ES" sz="20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s-ES" sz="2000" b="1" dirty="0" err="1">
                <a:solidFill>
                  <a:srgbClr val="C00000"/>
                </a:solidFill>
                <a:latin typeface="Calibri" pitchFamily="34" charset="0"/>
              </a:rPr>
              <a:t>effects</a:t>
            </a:r>
            <a:r>
              <a:rPr lang="es-ES" sz="20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s-ES" sz="2000" b="1" dirty="0" err="1">
                <a:solidFill>
                  <a:srgbClr val="C00000"/>
                </a:solidFill>
                <a:latin typeface="Calibri" pitchFamily="34" charset="0"/>
              </a:rPr>
              <a:t>increases</a:t>
            </a:r>
            <a:r>
              <a:rPr lang="es-ES" sz="20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s-ES" sz="2000" b="1" dirty="0" err="1">
                <a:solidFill>
                  <a:srgbClr val="C00000"/>
                </a:solidFill>
                <a:latin typeface="Calibri" pitchFamily="34" charset="0"/>
              </a:rPr>
              <a:t>with</a:t>
            </a:r>
            <a:r>
              <a:rPr lang="es-ES" sz="20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s-ES" sz="2000" b="1" dirty="0" err="1">
                <a:solidFill>
                  <a:srgbClr val="C00000"/>
                </a:solidFill>
                <a:latin typeface="Calibri" pitchFamily="34" charset="0"/>
              </a:rPr>
              <a:t>energy</a:t>
            </a:r>
            <a:r>
              <a:rPr lang="es-ES" sz="2000" b="1" dirty="0">
                <a:solidFill>
                  <a:srgbClr val="C00000"/>
                </a:solidFill>
                <a:latin typeface="Calibri" pitchFamily="34" charset="0"/>
              </a:rPr>
              <a:t> (1/x) and </a:t>
            </a:r>
            <a:r>
              <a:rPr lang="es-ES" sz="2000" b="1" dirty="0" err="1">
                <a:solidFill>
                  <a:srgbClr val="C00000"/>
                </a:solidFill>
                <a:latin typeface="Calibri" pitchFamily="34" charset="0"/>
              </a:rPr>
              <a:t>decrease</a:t>
            </a:r>
            <a:r>
              <a:rPr lang="es-ES" sz="20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s-ES" sz="2000" b="1" dirty="0" err="1">
                <a:solidFill>
                  <a:srgbClr val="C00000"/>
                </a:solidFill>
                <a:latin typeface="Calibri" pitchFamily="34" charset="0"/>
              </a:rPr>
              <a:t>with</a:t>
            </a:r>
            <a:r>
              <a:rPr lang="es-ES" sz="2000" b="1" dirty="0">
                <a:solidFill>
                  <a:srgbClr val="C00000"/>
                </a:solidFill>
                <a:latin typeface="Calibri" pitchFamily="34" charset="0"/>
              </a:rPr>
              <a:t> Q</a:t>
            </a:r>
            <a:r>
              <a:rPr lang="es-ES" sz="2000" b="1" baseline="30000" dirty="0">
                <a:solidFill>
                  <a:srgbClr val="C00000"/>
                </a:solidFill>
                <a:latin typeface="Calibri" pitchFamily="34" charset="0"/>
              </a:rPr>
              <a:t>2</a:t>
            </a:r>
            <a:r>
              <a:rPr lang="es-ES" sz="2000" b="1" dirty="0">
                <a:solidFill>
                  <a:srgbClr val="C00000"/>
                </a:solidFill>
                <a:latin typeface="Calibri" pitchFamily="34" charset="0"/>
              </a:rPr>
              <a:t> (</a:t>
            </a:r>
            <a:r>
              <a:rPr lang="es-ES" sz="2000" b="1" dirty="0" err="1">
                <a:solidFill>
                  <a:srgbClr val="C00000"/>
                </a:solidFill>
                <a:latin typeface="Calibri" pitchFamily="34" charset="0"/>
              </a:rPr>
              <a:t>m</a:t>
            </a:r>
            <a:r>
              <a:rPr lang="es-ES" sz="2000" b="1" baseline="-25000" dirty="0" err="1">
                <a:solidFill>
                  <a:srgbClr val="C00000"/>
                </a:solidFill>
                <a:latin typeface="Calibri" pitchFamily="34" charset="0"/>
              </a:rPr>
              <a:t>T</a:t>
            </a:r>
            <a:r>
              <a:rPr lang="es-ES" sz="2000" b="1" dirty="0">
                <a:solidFill>
                  <a:srgbClr val="C00000"/>
                </a:solidFill>
                <a:latin typeface="Calibri" pitchFamily="34" charset="0"/>
              </a:rPr>
              <a:t>) 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152400" y="6581001"/>
            <a:ext cx="89154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E. G. Ferreiro													</a:t>
            </a:r>
            <a:r>
              <a:rPr lang="es-ES" sz="1200" b="1" dirty="0" err="1" smtClean="0"/>
              <a:t>Rencontres</a:t>
            </a:r>
            <a:r>
              <a:rPr lang="es-ES" sz="1200" b="1" dirty="0" smtClean="0"/>
              <a:t> QGP </a:t>
            </a:r>
            <a:r>
              <a:rPr lang="es-ES" sz="1200" b="1" dirty="0" err="1" smtClean="0"/>
              <a:t>Etretat</a:t>
            </a:r>
            <a:r>
              <a:rPr lang="es-ES" sz="1200" b="1" dirty="0" smtClean="0"/>
              <a:t> 16/9/2014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3955804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0"/>
            <a:ext cx="8865870" cy="533400"/>
          </a:xfrm>
          <a:custGeom>
            <a:avLst/>
            <a:gdLst/>
            <a:ahLst/>
            <a:cxnLst/>
            <a:rect l="l" t="t" r="r" b="b"/>
            <a:pathLst>
              <a:path w="8865870" h="646430">
                <a:moveTo>
                  <a:pt x="0" y="646328"/>
                </a:moveTo>
                <a:lnTo>
                  <a:pt x="8865489" y="646328"/>
                </a:lnTo>
                <a:lnTo>
                  <a:pt x="8865489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ángulo 2"/>
          <p:cNvSpPr/>
          <p:nvPr/>
        </p:nvSpPr>
        <p:spPr>
          <a:xfrm>
            <a:off x="228600" y="0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 smtClean="0">
                <a:solidFill>
                  <a:srgbClr val="920000"/>
                </a:solidFill>
              </a:rPr>
              <a:t>Cross </a:t>
            </a:r>
            <a:r>
              <a:rPr lang="es-ES" sz="2400" dirty="0" err="1" smtClean="0">
                <a:solidFill>
                  <a:srgbClr val="920000"/>
                </a:solidFill>
              </a:rPr>
              <a:t>check</a:t>
            </a:r>
            <a:r>
              <a:rPr lang="es-ES" sz="2400" dirty="0" smtClean="0">
                <a:solidFill>
                  <a:srgbClr val="920000"/>
                </a:solidFill>
              </a:rPr>
              <a:t>: </a:t>
            </a:r>
            <a:r>
              <a:rPr lang="es-ES" sz="2400" spc="-30" dirty="0" smtClean="0">
                <a:solidFill>
                  <a:srgbClr val="920000"/>
                </a:solidFill>
              </a:rPr>
              <a:t>J</a:t>
            </a:r>
            <a:r>
              <a:rPr lang="es-ES" sz="2400" dirty="0">
                <a:solidFill>
                  <a:srgbClr val="920000"/>
                </a:solidFill>
              </a:rPr>
              <a:t>/</a:t>
            </a:r>
            <a:r>
              <a:rPr lang="es-ES" sz="2400" spc="-1155" dirty="0">
                <a:solidFill>
                  <a:srgbClr val="920000"/>
                </a:solidFill>
                <a:latin typeface="Symbol"/>
                <a:cs typeface="Symbol"/>
              </a:rPr>
              <a:t></a:t>
            </a:r>
            <a:r>
              <a:rPr lang="es-ES" sz="2400" spc="-5" dirty="0">
                <a:solidFill>
                  <a:srgbClr val="920000"/>
                </a:solidFill>
              </a:rPr>
              <a:t> </a:t>
            </a:r>
            <a:r>
              <a:rPr lang="es-ES" sz="2400" dirty="0">
                <a:solidFill>
                  <a:srgbClr val="920000"/>
                </a:solidFill>
              </a:rPr>
              <a:t> </a:t>
            </a:r>
            <a:r>
              <a:rPr lang="es-ES" sz="2400" dirty="0" smtClean="0">
                <a:solidFill>
                  <a:srgbClr val="920000"/>
                </a:solidFill>
              </a:rPr>
              <a:t> </a:t>
            </a:r>
            <a:r>
              <a:rPr lang="es-ES" sz="2400" dirty="0" err="1" smtClean="0">
                <a:solidFill>
                  <a:srgbClr val="920000"/>
                </a:solidFill>
              </a:rPr>
              <a:t>production</a:t>
            </a:r>
            <a:r>
              <a:rPr lang="es-ES" sz="2400" dirty="0" smtClean="0">
                <a:solidFill>
                  <a:srgbClr val="920000"/>
                </a:solidFill>
              </a:rPr>
              <a:t> in </a:t>
            </a:r>
            <a:r>
              <a:rPr lang="es-ES" sz="2400" dirty="0" err="1">
                <a:solidFill>
                  <a:srgbClr val="920000"/>
                </a:solidFill>
              </a:rPr>
              <a:t>p</a:t>
            </a:r>
            <a:r>
              <a:rPr lang="es-ES" sz="2400" dirty="0" err="1" smtClean="0">
                <a:solidFill>
                  <a:srgbClr val="920000"/>
                </a:solidFill>
              </a:rPr>
              <a:t>Pb</a:t>
            </a:r>
            <a:r>
              <a:rPr lang="es-ES" sz="2400" spc="-1155" dirty="0" smtClean="0">
                <a:solidFill>
                  <a:srgbClr val="920000"/>
                </a:solidFill>
                <a:latin typeface="Symbol"/>
                <a:cs typeface="Symbol"/>
              </a:rPr>
              <a:t>              </a:t>
            </a:r>
            <a:r>
              <a:rPr lang="es-ES" sz="2400" spc="-5" dirty="0" smtClean="0">
                <a:solidFill>
                  <a:srgbClr val="920000"/>
                </a:solidFill>
              </a:rPr>
              <a:t> </a:t>
            </a:r>
            <a:r>
              <a:rPr lang="es-ES" sz="2400" dirty="0" smtClean="0">
                <a:solidFill>
                  <a:srgbClr val="920000"/>
                </a:solidFill>
              </a:rPr>
              <a:t> </a:t>
            </a:r>
            <a:endParaRPr lang="es-ES" sz="2400" dirty="0">
              <a:solidFill>
                <a:srgbClr val="920000"/>
              </a:solidFill>
            </a:endParaRPr>
          </a:p>
        </p:txBody>
      </p:sp>
      <p:pic>
        <p:nvPicPr>
          <p:cNvPr id="4" name="Imagen 3" descr="prueba.pdf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" t="12315" r="51563" b="45093"/>
          <a:stretch/>
        </p:blipFill>
        <p:spPr>
          <a:xfrm>
            <a:off x="0" y="381000"/>
            <a:ext cx="3819525" cy="282246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/>
          <a:srcRect l="2758" t="9399" r="40027" b="17904"/>
          <a:stretch/>
        </p:blipFill>
        <p:spPr bwMode="auto">
          <a:xfrm>
            <a:off x="5319122" y="457200"/>
            <a:ext cx="3824877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/>
          <a:srcRect t="12500" r="47238" b="28152"/>
          <a:stretch/>
        </p:blipFill>
        <p:spPr bwMode="auto">
          <a:xfrm>
            <a:off x="5410201" y="3926733"/>
            <a:ext cx="3733800" cy="2670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/>
          <a:srcRect l="54167" t="12773" r="1563" b="34539"/>
          <a:stretch/>
        </p:blipFill>
        <p:spPr bwMode="auto">
          <a:xfrm>
            <a:off x="0" y="3810000"/>
            <a:ext cx="3743325" cy="283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ángulo 5"/>
          <p:cNvSpPr/>
          <p:nvPr/>
        </p:nvSpPr>
        <p:spPr>
          <a:xfrm>
            <a:off x="304800" y="2971800"/>
            <a:ext cx="868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/>
              <a:t>good</a:t>
            </a:r>
            <a:r>
              <a:rPr lang="es-ES" dirty="0"/>
              <a:t> </a:t>
            </a:r>
            <a:r>
              <a:rPr lang="es-ES" dirty="0" err="1"/>
              <a:t>agreement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smtClean="0"/>
              <a:t>EPS09 LO and </a:t>
            </a:r>
            <a:r>
              <a:rPr lang="es-ES" dirty="0" err="1" smtClean="0"/>
              <a:t>nDSg</a:t>
            </a:r>
            <a:r>
              <a:rPr lang="es-ES" dirty="0" smtClean="0"/>
              <a:t> </a:t>
            </a:r>
            <a:r>
              <a:rPr lang="es-ES" dirty="0" err="1" smtClean="0"/>
              <a:t>shadowing</a:t>
            </a:r>
            <a:endParaRPr lang="es-ES" dirty="0"/>
          </a:p>
          <a:p>
            <a:r>
              <a:rPr lang="es-ES" dirty="0" err="1"/>
              <a:t>also</a:t>
            </a:r>
            <a:r>
              <a:rPr lang="es-ES" dirty="0"/>
              <a:t> </a:t>
            </a:r>
            <a:r>
              <a:rPr lang="es-ES" dirty="0" err="1"/>
              <a:t>consistent</a:t>
            </a:r>
            <a:r>
              <a:rPr lang="es-ES" dirty="0"/>
              <a:t> w </a:t>
            </a:r>
            <a:r>
              <a:rPr lang="es-ES" dirty="0" err="1"/>
              <a:t>energy</a:t>
            </a:r>
            <a:r>
              <a:rPr lang="es-ES" dirty="0"/>
              <a:t> </a:t>
            </a:r>
            <a:r>
              <a:rPr lang="es-ES" dirty="0" err="1"/>
              <a:t>loss</a:t>
            </a:r>
            <a:r>
              <a:rPr lang="es-ES" dirty="0"/>
              <a:t> </a:t>
            </a:r>
            <a:r>
              <a:rPr lang="es-ES" dirty="0" err="1"/>
              <a:t>models</a:t>
            </a:r>
            <a:r>
              <a:rPr lang="es-ES" dirty="0"/>
              <a:t> </a:t>
            </a:r>
            <a:r>
              <a:rPr lang="es-ES" dirty="0" smtClean="0"/>
              <a:t>w/</a:t>
            </a:r>
            <a:r>
              <a:rPr lang="es-ES" dirty="0" err="1" smtClean="0"/>
              <a:t>wo</a:t>
            </a:r>
            <a:r>
              <a:rPr lang="es-ES" dirty="0" smtClean="0"/>
              <a:t> EPS09NLO </a:t>
            </a:r>
            <a:r>
              <a:rPr lang="es-ES" dirty="0" err="1" smtClean="0"/>
              <a:t>shadowing</a:t>
            </a:r>
            <a:r>
              <a:rPr lang="es-ES" dirty="0" smtClean="0"/>
              <a:t> </a:t>
            </a:r>
          </a:p>
          <a:p>
            <a:r>
              <a:rPr lang="es-ES" dirty="0" smtClean="0"/>
              <a:t>EPS09 NLO and CGC </a:t>
            </a:r>
            <a:r>
              <a:rPr lang="es-ES" dirty="0" err="1"/>
              <a:t>calculation</a:t>
            </a:r>
            <a:r>
              <a:rPr lang="es-ES" dirty="0"/>
              <a:t> </a:t>
            </a:r>
            <a:r>
              <a:rPr lang="es-ES" dirty="0" err="1"/>
              <a:t>disfavored</a:t>
            </a:r>
            <a:r>
              <a:rPr lang="es-ES" dirty="0"/>
              <a:t> 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760105" y="3147536"/>
            <a:ext cx="24580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/>
              <a:t>E.G.F, F. </a:t>
            </a:r>
            <a:r>
              <a:rPr lang="es-ES" sz="1400" b="1" dirty="0" err="1" smtClean="0"/>
              <a:t>Fleuret</a:t>
            </a:r>
            <a:r>
              <a:rPr lang="es-ES" sz="1400" b="1" dirty="0" smtClean="0"/>
              <a:t>, J.P. </a:t>
            </a:r>
            <a:r>
              <a:rPr lang="es-ES" sz="1400" b="1" dirty="0" err="1" smtClean="0"/>
              <a:t>Lansberg</a:t>
            </a:r>
            <a:r>
              <a:rPr lang="es-ES" sz="1400" b="1" dirty="0" smtClean="0"/>
              <a:t>,</a:t>
            </a:r>
          </a:p>
          <a:p>
            <a:r>
              <a:rPr lang="es-ES" sz="1400" b="1" dirty="0" err="1" smtClean="0"/>
              <a:t>A.Rakotozafindrabe</a:t>
            </a:r>
            <a:endParaRPr lang="es-ES" sz="1400" b="1" dirty="0" smtClean="0"/>
          </a:p>
          <a:p>
            <a:r>
              <a:rPr lang="es-ES" sz="1400" b="1" dirty="0" smtClean="0"/>
              <a:t>arXiv:1305.4569</a:t>
            </a:r>
            <a:endParaRPr lang="es-ES" sz="14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52400" y="6611779"/>
            <a:ext cx="8915400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000" b="1" dirty="0" smtClean="0"/>
              <a:t>E. G. Ferreiro													</a:t>
            </a:r>
            <a:r>
              <a:rPr lang="es-ES" sz="1000" b="1" dirty="0" err="1" smtClean="0"/>
              <a:t>Rencontres</a:t>
            </a:r>
            <a:r>
              <a:rPr lang="es-ES" sz="1000" b="1" dirty="0" smtClean="0"/>
              <a:t> QGP </a:t>
            </a:r>
            <a:r>
              <a:rPr lang="es-ES" sz="1000" b="1" dirty="0" err="1" smtClean="0"/>
              <a:t>Etretat</a:t>
            </a:r>
            <a:r>
              <a:rPr lang="es-ES" sz="1000" b="1" dirty="0" smtClean="0"/>
              <a:t> 16/9/2014</a:t>
            </a:r>
          </a:p>
        </p:txBody>
      </p:sp>
    </p:spTree>
    <p:extLst>
      <p:ext uri="{BB962C8B-B14F-4D97-AF65-F5344CB8AC3E}">
        <p14:creationId xmlns:p14="http://schemas.microsoft.com/office/powerpoint/2010/main" val="1805421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76200"/>
            <a:ext cx="8865870" cy="646430"/>
          </a:xfrm>
          <a:custGeom>
            <a:avLst/>
            <a:gdLst/>
            <a:ahLst/>
            <a:cxnLst/>
            <a:rect l="l" t="t" r="r" b="b"/>
            <a:pathLst>
              <a:path w="8865870" h="646430">
                <a:moveTo>
                  <a:pt x="0" y="646328"/>
                </a:moveTo>
                <a:lnTo>
                  <a:pt x="8865489" y="646328"/>
                </a:lnTo>
                <a:lnTo>
                  <a:pt x="8865489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ángulo 2"/>
          <p:cNvSpPr/>
          <p:nvPr/>
        </p:nvSpPr>
        <p:spPr>
          <a:xfrm>
            <a:off x="228600" y="108464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 err="1" smtClean="0">
                <a:solidFill>
                  <a:srgbClr val="920000"/>
                </a:solidFill>
              </a:rPr>
              <a:t>What</a:t>
            </a:r>
            <a:r>
              <a:rPr lang="es-ES" sz="2400" dirty="0" smtClean="0">
                <a:solidFill>
                  <a:srgbClr val="920000"/>
                </a:solidFill>
              </a:rPr>
              <a:t> </a:t>
            </a:r>
            <a:r>
              <a:rPr lang="es-ES" sz="2400" dirty="0" err="1" smtClean="0">
                <a:solidFill>
                  <a:srgbClr val="920000"/>
                </a:solidFill>
              </a:rPr>
              <a:t>have</a:t>
            </a:r>
            <a:r>
              <a:rPr lang="es-ES" sz="2400" dirty="0" smtClean="0">
                <a:solidFill>
                  <a:srgbClr val="920000"/>
                </a:solidFill>
              </a:rPr>
              <a:t> </a:t>
            </a:r>
            <a:r>
              <a:rPr lang="es-ES" sz="2400" dirty="0" err="1" smtClean="0">
                <a:solidFill>
                  <a:srgbClr val="920000"/>
                </a:solidFill>
              </a:rPr>
              <a:t>we</a:t>
            </a:r>
            <a:r>
              <a:rPr lang="es-ES" sz="2400" dirty="0" smtClean="0">
                <a:solidFill>
                  <a:srgbClr val="920000"/>
                </a:solidFill>
              </a:rPr>
              <a:t> </a:t>
            </a:r>
            <a:r>
              <a:rPr lang="es-ES" sz="2400" dirty="0" err="1" smtClean="0">
                <a:solidFill>
                  <a:srgbClr val="920000"/>
                </a:solidFill>
              </a:rPr>
              <a:t>learn</a:t>
            </a:r>
            <a:r>
              <a:rPr lang="es-ES" sz="2400" dirty="0" err="1" smtClean="0">
                <a:solidFill>
                  <a:srgbClr val="920000"/>
                </a:solidFill>
              </a:rPr>
              <a:t>t</a:t>
            </a:r>
            <a:r>
              <a:rPr lang="es-ES" sz="2400" dirty="0" smtClean="0">
                <a:solidFill>
                  <a:srgbClr val="920000"/>
                </a:solidFill>
              </a:rPr>
              <a:t> </a:t>
            </a:r>
            <a:r>
              <a:rPr lang="es-ES" sz="2400" dirty="0" err="1" smtClean="0">
                <a:solidFill>
                  <a:srgbClr val="920000"/>
                </a:solidFill>
              </a:rPr>
              <a:t>from</a:t>
            </a:r>
            <a:r>
              <a:rPr lang="es-ES" sz="2400" dirty="0" smtClean="0">
                <a:solidFill>
                  <a:srgbClr val="920000"/>
                </a:solidFill>
              </a:rPr>
              <a:t> </a:t>
            </a:r>
            <a:r>
              <a:rPr lang="es-ES" sz="2400" spc="-30" dirty="0" smtClean="0">
                <a:solidFill>
                  <a:srgbClr val="920000"/>
                </a:solidFill>
              </a:rPr>
              <a:t>J</a:t>
            </a:r>
            <a:r>
              <a:rPr lang="es-ES" sz="2400" dirty="0">
                <a:solidFill>
                  <a:srgbClr val="920000"/>
                </a:solidFill>
              </a:rPr>
              <a:t>/</a:t>
            </a:r>
            <a:r>
              <a:rPr lang="es-ES" sz="2400" spc="-1155" dirty="0">
                <a:solidFill>
                  <a:srgbClr val="920000"/>
                </a:solidFill>
                <a:latin typeface="Symbol"/>
                <a:cs typeface="Symbol"/>
              </a:rPr>
              <a:t></a:t>
            </a:r>
            <a:r>
              <a:rPr lang="es-ES" sz="2400" spc="-5" dirty="0">
                <a:solidFill>
                  <a:srgbClr val="920000"/>
                </a:solidFill>
              </a:rPr>
              <a:t> </a:t>
            </a:r>
            <a:r>
              <a:rPr lang="es-ES" sz="2400" dirty="0">
                <a:solidFill>
                  <a:srgbClr val="920000"/>
                </a:solidFill>
              </a:rPr>
              <a:t> </a:t>
            </a:r>
            <a:r>
              <a:rPr lang="es-ES" sz="2400" dirty="0" smtClean="0">
                <a:solidFill>
                  <a:srgbClr val="920000"/>
                </a:solidFill>
              </a:rPr>
              <a:t> </a:t>
            </a:r>
            <a:r>
              <a:rPr lang="es-ES" sz="2400" dirty="0" err="1" smtClean="0">
                <a:solidFill>
                  <a:srgbClr val="920000"/>
                </a:solidFill>
              </a:rPr>
              <a:t>production</a:t>
            </a:r>
            <a:r>
              <a:rPr lang="es-ES" sz="2400" dirty="0" smtClean="0">
                <a:solidFill>
                  <a:srgbClr val="920000"/>
                </a:solidFill>
              </a:rPr>
              <a:t> in </a:t>
            </a:r>
            <a:r>
              <a:rPr lang="es-ES" sz="2400" dirty="0" err="1" smtClean="0">
                <a:solidFill>
                  <a:srgbClr val="920000"/>
                </a:solidFill>
              </a:rPr>
              <a:t>pPb</a:t>
            </a:r>
            <a:r>
              <a:rPr lang="es-ES" sz="2400" dirty="0" smtClean="0">
                <a:solidFill>
                  <a:srgbClr val="920000"/>
                </a:solidFill>
              </a:rPr>
              <a:t> and </a:t>
            </a:r>
            <a:r>
              <a:rPr lang="es-ES" sz="2400" dirty="0" err="1" smtClean="0">
                <a:solidFill>
                  <a:srgbClr val="920000"/>
                </a:solidFill>
              </a:rPr>
              <a:t>PbPb</a:t>
            </a:r>
            <a:r>
              <a:rPr lang="es-ES" sz="2400" dirty="0" smtClean="0">
                <a:solidFill>
                  <a:srgbClr val="920000"/>
                </a:solidFill>
              </a:rPr>
              <a:t>?</a:t>
            </a:r>
            <a:r>
              <a:rPr lang="es-ES" sz="2400" spc="-1155" dirty="0" smtClean="0">
                <a:solidFill>
                  <a:srgbClr val="920000"/>
                </a:solidFill>
                <a:latin typeface="Symbol"/>
                <a:cs typeface="Symbol"/>
              </a:rPr>
              <a:t>              </a:t>
            </a:r>
            <a:r>
              <a:rPr lang="es-ES" sz="2400" spc="-5" dirty="0" smtClean="0">
                <a:solidFill>
                  <a:srgbClr val="920000"/>
                </a:solidFill>
              </a:rPr>
              <a:t> </a:t>
            </a:r>
            <a:r>
              <a:rPr lang="es-ES" sz="2400" dirty="0" smtClean="0">
                <a:solidFill>
                  <a:srgbClr val="920000"/>
                </a:solidFill>
              </a:rPr>
              <a:t> </a:t>
            </a:r>
            <a:endParaRPr lang="es-ES" sz="2400" dirty="0">
              <a:solidFill>
                <a:srgbClr val="920000"/>
              </a:solidFill>
            </a:endParaRPr>
          </a:p>
        </p:txBody>
      </p:sp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228600" y="685800"/>
            <a:ext cx="8532303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 sz="2000" dirty="0"/>
          </a:p>
          <a:p>
            <a:r>
              <a:rPr lang="es-ES" sz="2000" spc="-30" dirty="0"/>
              <a:t>J</a:t>
            </a:r>
            <a:r>
              <a:rPr lang="es-ES" sz="2000" dirty="0"/>
              <a:t>/</a:t>
            </a:r>
            <a:r>
              <a:rPr lang="es-ES" sz="2000" spc="-1155" dirty="0">
                <a:latin typeface="Symbol"/>
                <a:cs typeface="Symbol"/>
              </a:rPr>
              <a:t></a:t>
            </a:r>
            <a:r>
              <a:rPr lang="es-ES" sz="2000" spc="-5" dirty="0"/>
              <a:t> </a:t>
            </a:r>
            <a:r>
              <a:rPr lang="es-ES" sz="2000" spc="-5" dirty="0" smtClean="0"/>
              <a:t>   </a:t>
            </a:r>
            <a:r>
              <a:rPr lang="es-ES" sz="2000" dirty="0" err="1" smtClean="0"/>
              <a:t>production</a:t>
            </a:r>
            <a:r>
              <a:rPr lang="es-ES" sz="2000" dirty="0" smtClean="0"/>
              <a:t> </a:t>
            </a:r>
            <a:r>
              <a:rPr lang="es-ES" sz="2000" dirty="0" err="1"/>
              <a:t>seems</a:t>
            </a:r>
            <a:r>
              <a:rPr lang="es-ES" sz="2000" dirty="0"/>
              <a:t> at </a:t>
            </a:r>
            <a:r>
              <a:rPr lang="es-ES" sz="2000" dirty="0" err="1"/>
              <a:t>least</a:t>
            </a:r>
            <a:r>
              <a:rPr lang="es-ES" sz="2000" dirty="0"/>
              <a:t> </a:t>
            </a:r>
            <a:r>
              <a:rPr lang="es-ES" sz="2000" dirty="0" err="1"/>
              <a:t>qualitatively</a:t>
            </a:r>
            <a:r>
              <a:rPr lang="es-ES" sz="2000" dirty="0"/>
              <a:t> </a:t>
            </a:r>
            <a:r>
              <a:rPr lang="es-ES" sz="2000" dirty="0" err="1"/>
              <a:t>understood</a:t>
            </a:r>
            <a:r>
              <a:rPr lang="es-ES" sz="2000" dirty="0"/>
              <a:t> </a:t>
            </a:r>
            <a:endParaRPr lang="es-ES" sz="2000" dirty="0" smtClean="0"/>
          </a:p>
          <a:p>
            <a:endParaRPr lang="es-ES" sz="1500" dirty="0"/>
          </a:p>
          <a:p>
            <a:r>
              <a:rPr lang="es-ES" sz="2000" dirty="0" err="1"/>
              <a:t>Cold</a:t>
            </a:r>
            <a:r>
              <a:rPr lang="es-ES" sz="2000" dirty="0"/>
              <a:t> nuclear </a:t>
            </a:r>
            <a:r>
              <a:rPr lang="es-ES" sz="2000" dirty="0" err="1"/>
              <a:t>matter</a:t>
            </a:r>
            <a:r>
              <a:rPr lang="es-ES" sz="2000" dirty="0"/>
              <a:t> </a:t>
            </a:r>
            <a:r>
              <a:rPr lang="es-ES" sz="2000" dirty="0" err="1"/>
              <a:t>effects</a:t>
            </a:r>
            <a:r>
              <a:rPr lang="es-ES" sz="2000" dirty="0"/>
              <a:t> can be </a:t>
            </a:r>
            <a:r>
              <a:rPr lang="es-ES" sz="2000" dirty="0" err="1"/>
              <a:t>described</a:t>
            </a:r>
            <a:r>
              <a:rPr lang="es-ES" sz="2000" dirty="0"/>
              <a:t> </a:t>
            </a:r>
            <a:r>
              <a:rPr lang="es-ES" sz="2000" dirty="0" err="1"/>
              <a:t>with</a:t>
            </a:r>
            <a:r>
              <a:rPr lang="es-ES" sz="2000" dirty="0"/>
              <a:t> </a:t>
            </a:r>
            <a:r>
              <a:rPr lang="es-ES" sz="2000" dirty="0" err="1"/>
              <a:t>shadowing</a:t>
            </a:r>
            <a:r>
              <a:rPr lang="es-ES" sz="2000" dirty="0"/>
              <a:t> </a:t>
            </a:r>
            <a:r>
              <a:rPr lang="es-ES" sz="2000" dirty="0" smtClean="0"/>
              <a:t>and/</a:t>
            </a:r>
            <a:r>
              <a:rPr lang="es-ES" sz="2000" dirty="0" err="1" smtClean="0"/>
              <a:t>or</a:t>
            </a:r>
            <a:r>
              <a:rPr lang="es-ES" sz="2000" dirty="0" smtClean="0"/>
              <a:t> </a:t>
            </a:r>
            <a:r>
              <a:rPr lang="es-ES" sz="2000" dirty="0" err="1"/>
              <a:t>energy</a:t>
            </a:r>
            <a:r>
              <a:rPr lang="es-ES" sz="2000" dirty="0"/>
              <a:t> </a:t>
            </a:r>
            <a:r>
              <a:rPr lang="es-ES" sz="2000" dirty="0" err="1" smtClean="0"/>
              <a:t>loss</a:t>
            </a:r>
            <a:endParaRPr lang="es-ES" sz="2000" dirty="0"/>
          </a:p>
          <a:p>
            <a:endParaRPr lang="es-ES" sz="1500" dirty="0" smtClean="0"/>
          </a:p>
          <a:p>
            <a:r>
              <a:rPr lang="es-ES" sz="2000" dirty="0" err="1" smtClean="0"/>
              <a:t>Production</a:t>
            </a:r>
            <a:r>
              <a:rPr lang="es-ES" sz="2000" dirty="0" smtClean="0"/>
              <a:t> </a:t>
            </a:r>
            <a:r>
              <a:rPr lang="es-ES" sz="2000" dirty="0"/>
              <a:t>in HI </a:t>
            </a:r>
            <a:r>
              <a:rPr lang="es-ES" sz="2000" dirty="0" err="1"/>
              <a:t>collisions</a:t>
            </a:r>
            <a:r>
              <a:rPr lang="es-ES" sz="2000" dirty="0"/>
              <a:t> </a:t>
            </a:r>
            <a:r>
              <a:rPr lang="es-ES" sz="2000" dirty="0" err="1"/>
              <a:t>is</a:t>
            </a:r>
            <a:r>
              <a:rPr lang="es-ES" sz="2000" dirty="0"/>
              <a:t> </a:t>
            </a:r>
            <a:r>
              <a:rPr lang="es-ES" sz="2000" dirty="0" err="1"/>
              <a:t>described</a:t>
            </a:r>
            <a:r>
              <a:rPr lang="es-ES" sz="2000" dirty="0"/>
              <a:t> </a:t>
            </a:r>
            <a:r>
              <a:rPr lang="es-ES" sz="2000" dirty="0" err="1"/>
              <a:t>by</a:t>
            </a:r>
            <a:r>
              <a:rPr lang="es-ES" sz="2000" dirty="0"/>
              <a:t> a </a:t>
            </a:r>
            <a:r>
              <a:rPr lang="es-ES" sz="2000" dirty="0" err="1"/>
              <a:t>combination</a:t>
            </a:r>
            <a:r>
              <a:rPr lang="es-ES" sz="2000" dirty="0"/>
              <a:t> of </a:t>
            </a:r>
          </a:p>
          <a:p>
            <a:endParaRPr lang="es-ES" sz="1500" dirty="0" smtClean="0"/>
          </a:p>
          <a:p>
            <a:r>
              <a:rPr lang="es-ES" sz="2000" dirty="0" smtClean="0"/>
              <a:t>•</a:t>
            </a:r>
            <a:r>
              <a:rPr lang="es-ES" sz="2000" dirty="0" err="1"/>
              <a:t>suppression</a:t>
            </a:r>
            <a:r>
              <a:rPr lang="es-ES" sz="2000" dirty="0"/>
              <a:t> (</a:t>
            </a:r>
            <a:r>
              <a:rPr lang="es-ES" sz="2000" dirty="0" err="1"/>
              <a:t>either</a:t>
            </a:r>
            <a:r>
              <a:rPr lang="es-ES" sz="2000" dirty="0"/>
              <a:t> color </a:t>
            </a:r>
            <a:r>
              <a:rPr lang="es-ES" sz="2000" dirty="0" err="1"/>
              <a:t>screening</a:t>
            </a:r>
            <a:r>
              <a:rPr lang="es-ES" sz="2000" dirty="0"/>
              <a:t>, </a:t>
            </a:r>
            <a:r>
              <a:rPr lang="es-ES" sz="2000" dirty="0" err="1"/>
              <a:t>or</a:t>
            </a:r>
            <a:r>
              <a:rPr lang="es-ES" sz="2000" dirty="0"/>
              <a:t> in-</a:t>
            </a:r>
            <a:r>
              <a:rPr lang="es-ES" sz="2000" dirty="0" err="1"/>
              <a:t>medium</a:t>
            </a:r>
            <a:r>
              <a:rPr lang="es-ES" sz="2000" dirty="0"/>
              <a:t> </a:t>
            </a:r>
            <a:r>
              <a:rPr lang="es-ES" sz="2000" dirty="0" err="1" smtClean="0"/>
              <a:t>dissociation</a:t>
            </a:r>
            <a:r>
              <a:rPr lang="es-ES" sz="2000" dirty="0" smtClean="0"/>
              <a:t>) </a:t>
            </a:r>
            <a:endParaRPr lang="es-ES" sz="2000" dirty="0"/>
          </a:p>
          <a:p>
            <a:r>
              <a:rPr lang="es-ES" sz="2000" dirty="0"/>
              <a:t>•</a:t>
            </a:r>
            <a:r>
              <a:rPr lang="es-ES" sz="2000" dirty="0" err="1"/>
              <a:t>recombination</a:t>
            </a:r>
            <a:r>
              <a:rPr lang="es-ES" sz="2000" dirty="0"/>
              <a:t> (</a:t>
            </a:r>
            <a:r>
              <a:rPr lang="es-ES" sz="2000" dirty="0" err="1"/>
              <a:t>either</a:t>
            </a:r>
            <a:r>
              <a:rPr lang="es-ES" sz="2000" dirty="0"/>
              <a:t> in-</a:t>
            </a:r>
            <a:r>
              <a:rPr lang="es-ES" sz="2000" dirty="0" err="1"/>
              <a:t>medium</a:t>
            </a:r>
            <a:r>
              <a:rPr lang="es-ES" sz="2000" dirty="0"/>
              <a:t> </a:t>
            </a:r>
            <a:r>
              <a:rPr lang="es-ES" sz="2000" dirty="0" err="1"/>
              <a:t>or</a:t>
            </a:r>
            <a:r>
              <a:rPr lang="es-ES" sz="2000" dirty="0"/>
              <a:t> at </a:t>
            </a:r>
            <a:r>
              <a:rPr lang="es-ES" sz="2000" dirty="0" err="1"/>
              <a:t>phase</a:t>
            </a:r>
            <a:r>
              <a:rPr lang="es-ES" sz="2000" dirty="0"/>
              <a:t> </a:t>
            </a:r>
            <a:r>
              <a:rPr lang="es-ES" sz="2000" dirty="0" err="1"/>
              <a:t>boundary</a:t>
            </a:r>
            <a:r>
              <a:rPr lang="es-ES" sz="2000" dirty="0"/>
              <a:t>) </a:t>
            </a:r>
            <a:endParaRPr lang="es-ES" sz="2000" dirty="0" smtClean="0"/>
          </a:p>
          <a:p>
            <a:endParaRPr lang="es-ES" sz="1500" dirty="0"/>
          </a:p>
          <a:p>
            <a:r>
              <a:rPr lang="es-ES" sz="2000" dirty="0" err="1" smtClean="0"/>
              <a:t>Challenge</a:t>
            </a:r>
            <a:r>
              <a:rPr lang="es-ES" sz="2000" dirty="0" smtClean="0"/>
              <a:t> </a:t>
            </a:r>
            <a:r>
              <a:rPr lang="es-ES" sz="2000" dirty="0" err="1"/>
              <a:t>will</a:t>
            </a:r>
            <a:r>
              <a:rPr lang="es-ES" sz="2000" dirty="0"/>
              <a:t> be </a:t>
            </a:r>
            <a:r>
              <a:rPr lang="es-ES" sz="2000" dirty="0" err="1"/>
              <a:t>to</a:t>
            </a:r>
            <a:r>
              <a:rPr lang="es-ES" sz="2000" dirty="0"/>
              <a:t> </a:t>
            </a:r>
            <a:r>
              <a:rPr lang="es-ES" sz="2000" dirty="0" err="1"/>
              <a:t>discriminate</a:t>
            </a:r>
            <a:r>
              <a:rPr lang="es-ES" sz="2000" dirty="0"/>
              <a:t> </a:t>
            </a:r>
            <a:r>
              <a:rPr lang="es-ES" sz="2000" dirty="0" err="1"/>
              <a:t>between</a:t>
            </a:r>
            <a:r>
              <a:rPr lang="es-ES" sz="2000" dirty="0"/>
              <a:t> </a:t>
            </a:r>
            <a:r>
              <a:rPr lang="es-ES" sz="2000" dirty="0" err="1"/>
              <a:t>these</a:t>
            </a:r>
            <a:r>
              <a:rPr lang="es-ES" sz="2000" dirty="0"/>
              <a:t> </a:t>
            </a:r>
            <a:r>
              <a:rPr lang="es-ES" sz="2000" dirty="0" err="1"/>
              <a:t>possible</a:t>
            </a:r>
            <a:r>
              <a:rPr lang="es-ES" sz="2000" dirty="0"/>
              <a:t> </a:t>
            </a:r>
            <a:r>
              <a:rPr lang="es-ES" sz="2000" dirty="0" err="1"/>
              <a:t>scenarios</a:t>
            </a:r>
            <a:r>
              <a:rPr lang="es-ES" sz="2000" dirty="0"/>
              <a:t> </a:t>
            </a:r>
          </a:p>
          <a:p>
            <a:endParaRPr lang="es-ES" sz="2000" dirty="0">
              <a:latin typeface="Calibri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28600" y="4267200"/>
            <a:ext cx="8610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/>
              <a:t>What</a:t>
            </a:r>
            <a:r>
              <a:rPr lang="es-ES" sz="2000" dirty="0" smtClean="0"/>
              <a:t> </a:t>
            </a:r>
            <a:r>
              <a:rPr lang="es-ES" sz="2000" dirty="0" err="1" smtClean="0"/>
              <a:t>is</a:t>
            </a:r>
            <a:r>
              <a:rPr lang="es-ES" sz="2000" dirty="0" smtClean="0"/>
              <a:t> </a:t>
            </a:r>
            <a:r>
              <a:rPr lang="es-ES" sz="2000" dirty="0" err="1" smtClean="0"/>
              <a:t>the</a:t>
            </a:r>
            <a:r>
              <a:rPr lang="es-ES" sz="2000" dirty="0" smtClean="0"/>
              <a:t> </a:t>
            </a:r>
            <a:r>
              <a:rPr lang="es-ES" sz="2000" dirty="0" err="1" smtClean="0"/>
              <a:t>state</a:t>
            </a:r>
            <a:r>
              <a:rPr lang="es-ES" sz="2000" dirty="0" smtClean="0"/>
              <a:t> of </a:t>
            </a:r>
            <a:r>
              <a:rPr lang="es-ES" sz="2000" dirty="0" err="1" smtClean="0"/>
              <a:t>the</a:t>
            </a:r>
            <a:r>
              <a:rPr lang="es-ES" sz="2000" dirty="0" smtClean="0"/>
              <a:t> art </a:t>
            </a:r>
            <a:r>
              <a:rPr lang="es-ES" sz="2000" dirty="0" err="1" smtClean="0"/>
              <a:t>for</a:t>
            </a:r>
            <a:r>
              <a:rPr lang="es-ES" sz="2000" dirty="0" smtClean="0"/>
              <a:t> </a:t>
            </a:r>
            <a:r>
              <a:rPr lang="es-ES" sz="2000" spc="-1155" dirty="0" smtClean="0">
                <a:solidFill>
                  <a:srgbClr val="000000"/>
                </a:solidFill>
                <a:latin typeface="Symbol"/>
                <a:cs typeface="Symbol"/>
              </a:rPr>
              <a:t>  </a:t>
            </a:r>
            <a:r>
              <a:rPr lang="es-ES" sz="2000" spc="-5" dirty="0" smtClean="0">
                <a:solidFill>
                  <a:srgbClr val="000000"/>
                </a:solidFill>
              </a:rPr>
              <a:t> </a:t>
            </a:r>
            <a:r>
              <a:rPr lang="es-ES" sz="2000" dirty="0" smtClean="0">
                <a:solidFill>
                  <a:srgbClr val="000000"/>
                </a:solidFill>
              </a:rPr>
              <a:t>  (2)?</a:t>
            </a:r>
          </a:p>
          <a:p>
            <a:endParaRPr lang="es-ES" sz="1500" dirty="0" smtClean="0">
              <a:solidFill>
                <a:srgbClr val="000000"/>
              </a:solidFill>
            </a:endParaRPr>
          </a:p>
          <a:p>
            <a:r>
              <a:rPr lang="es-ES" sz="2000" dirty="0" smtClean="0">
                <a:solidFill>
                  <a:srgbClr val="000000"/>
                </a:solidFill>
              </a:rPr>
              <a:t>Note </a:t>
            </a:r>
            <a:r>
              <a:rPr lang="es-ES" sz="2000" dirty="0" err="1" smtClean="0">
                <a:solidFill>
                  <a:srgbClr val="000000"/>
                </a:solidFill>
              </a:rPr>
              <a:t>that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/>
              <a:t>c</a:t>
            </a:r>
            <a:r>
              <a:rPr lang="es-ES" sz="2000" dirty="0" err="1" smtClean="0"/>
              <a:t>old</a:t>
            </a:r>
            <a:r>
              <a:rPr lang="es-ES" sz="2000" dirty="0" smtClean="0"/>
              <a:t> nuclear </a:t>
            </a:r>
            <a:r>
              <a:rPr lang="es-ES" sz="2000" dirty="0" err="1"/>
              <a:t>m</a:t>
            </a:r>
            <a:r>
              <a:rPr lang="es-ES" sz="2000" dirty="0" err="1" smtClean="0"/>
              <a:t>atter</a:t>
            </a:r>
            <a:r>
              <a:rPr lang="es-ES" sz="2000" dirty="0" smtClean="0"/>
              <a:t> </a:t>
            </a:r>
            <a:r>
              <a:rPr lang="es-ES" sz="2000" dirty="0" err="1" smtClean="0"/>
              <a:t>effects</a:t>
            </a:r>
            <a:r>
              <a:rPr lang="es-ES" sz="2000" dirty="0" smtClean="0"/>
              <a:t> (</a:t>
            </a:r>
            <a:r>
              <a:rPr lang="es-ES" sz="2000" dirty="0" err="1" smtClean="0"/>
              <a:t>shadowing</a:t>
            </a:r>
            <a:r>
              <a:rPr lang="es-ES" sz="2000" dirty="0" smtClean="0"/>
              <a:t> and/</a:t>
            </a:r>
            <a:r>
              <a:rPr lang="es-ES" sz="2000" dirty="0" err="1" smtClean="0"/>
              <a:t>or</a:t>
            </a:r>
            <a:r>
              <a:rPr lang="es-ES" sz="2000" dirty="0" smtClean="0"/>
              <a:t> </a:t>
            </a:r>
            <a:r>
              <a:rPr lang="es-ES" sz="2000" dirty="0" err="1" smtClean="0"/>
              <a:t>energy</a:t>
            </a:r>
            <a:r>
              <a:rPr lang="es-ES" sz="2000" dirty="0" smtClean="0"/>
              <a:t> </a:t>
            </a:r>
            <a:r>
              <a:rPr lang="es-ES" sz="2000" dirty="0" err="1" smtClean="0"/>
              <a:t>loss</a:t>
            </a:r>
            <a:r>
              <a:rPr lang="es-ES" sz="2000" dirty="0" smtClean="0"/>
              <a:t>) are </a:t>
            </a:r>
            <a:r>
              <a:rPr lang="es-ES" sz="2000" dirty="0" err="1" smtClean="0"/>
              <a:t>considered</a:t>
            </a:r>
            <a:r>
              <a:rPr lang="es-ES" sz="2000" dirty="0" smtClean="0"/>
              <a:t> </a:t>
            </a:r>
            <a:r>
              <a:rPr lang="es-ES" sz="2000" dirty="0" err="1" smtClean="0"/>
              <a:t>to</a:t>
            </a:r>
            <a:r>
              <a:rPr lang="es-ES" sz="2000" dirty="0" smtClean="0"/>
              <a:t> be </a:t>
            </a:r>
            <a:r>
              <a:rPr lang="es-ES" sz="2000" dirty="0" err="1" smtClean="0"/>
              <a:t>the</a:t>
            </a:r>
            <a:r>
              <a:rPr lang="es-ES" sz="2000" dirty="0" smtClean="0"/>
              <a:t> </a:t>
            </a:r>
            <a:r>
              <a:rPr lang="es-ES" sz="2000" dirty="0" err="1" smtClean="0"/>
              <a:t>same</a:t>
            </a:r>
            <a:r>
              <a:rPr lang="es-ES" sz="2000" dirty="0" smtClean="0"/>
              <a:t> </a:t>
            </a:r>
            <a:r>
              <a:rPr lang="es-ES" sz="2000" dirty="0" err="1" smtClean="0"/>
              <a:t>for</a:t>
            </a:r>
            <a:r>
              <a:rPr lang="es-ES" sz="2000" dirty="0" smtClean="0"/>
              <a:t> </a:t>
            </a:r>
            <a:r>
              <a:rPr lang="es-ES" sz="2000" dirty="0" err="1" smtClean="0"/>
              <a:t>than</a:t>
            </a:r>
            <a:r>
              <a:rPr lang="es-ES" sz="2000" dirty="0" smtClean="0"/>
              <a:t> </a:t>
            </a:r>
            <a:r>
              <a:rPr lang="es-ES" sz="2000" dirty="0" err="1" smtClean="0"/>
              <a:t>for</a:t>
            </a:r>
            <a:r>
              <a:rPr lang="es-ES" sz="2000" dirty="0" smtClean="0"/>
              <a:t> </a:t>
            </a:r>
            <a:r>
              <a:rPr lang="es-ES" sz="2000" dirty="0" err="1" smtClean="0"/>
              <a:t>the</a:t>
            </a:r>
            <a:r>
              <a:rPr lang="es-ES" sz="2000" dirty="0" smtClean="0"/>
              <a:t> </a:t>
            </a:r>
            <a:r>
              <a:rPr lang="es-ES" sz="2000" spc="-30" dirty="0"/>
              <a:t>J</a:t>
            </a:r>
            <a:r>
              <a:rPr lang="es-ES" sz="2000" dirty="0"/>
              <a:t>/</a:t>
            </a:r>
            <a:r>
              <a:rPr lang="es-ES" sz="2000" spc="-1155" dirty="0">
                <a:latin typeface="Symbol"/>
                <a:cs typeface="Symbol"/>
              </a:rPr>
              <a:t></a:t>
            </a:r>
            <a:r>
              <a:rPr lang="es-ES" sz="2000" spc="-5" dirty="0"/>
              <a:t> </a:t>
            </a:r>
            <a:endParaRPr lang="es-ES" sz="2000" dirty="0" smtClean="0"/>
          </a:p>
          <a:p>
            <a:endParaRPr lang="es-ES" sz="1500" dirty="0" smtClean="0"/>
          </a:p>
          <a:p>
            <a:r>
              <a:rPr lang="es-ES" sz="2000" dirty="0" err="1" smtClean="0"/>
              <a:t>Nevertheless</a:t>
            </a:r>
            <a:r>
              <a:rPr lang="es-ES" sz="2000" dirty="0" smtClean="0"/>
              <a:t>, in-</a:t>
            </a:r>
            <a:r>
              <a:rPr lang="es-ES" sz="2000" dirty="0" err="1" smtClean="0"/>
              <a:t>medium</a:t>
            </a:r>
            <a:r>
              <a:rPr lang="es-ES" sz="2000" dirty="0" smtClean="0"/>
              <a:t> </a:t>
            </a:r>
            <a:r>
              <a:rPr lang="es-ES" sz="2000" dirty="0" err="1" smtClean="0"/>
              <a:t>effects</a:t>
            </a:r>
            <a:r>
              <a:rPr lang="es-ES" sz="2000" dirty="0" smtClean="0"/>
              <a:t> </a:t>
            </a:r>
            <a:r>
              <a:rPr lang="es-ES" sz="2000" dirty="0" err="1" smtClean="0"/>
              <a:t>depending</a:t>
            </a:r>
            <a:r>
              <a:rPr lang="es-ES" sz="2000" dirty="0" smtClean="0"/>
              <a:t> </a:t>
            </a:r>
            <a:r>
              <a:rPr lang="es-ES" sz="2000" dirty="0" err="1" smtClean="0"/>
              <a:t>on</a:t>
            </a:r>
            <a:r>
              <a:rPr lang="es-ES" sz="2000" dirty="0" smtClean="0"/>
              <a:t> </a:t>
            </a:r>
            <a:r>
              <a:rPr lang="es-ES" sz="2000" dirty="0" err="1" smtClean="0"/>
              <a:t>density</a:t>
            </a:r>
            <a:r>
              <a:rPr lang="es-ES" sz="2000" dirty="0" smtClean="0"/>
              <a:t> (</a:t>
            </a:r>
            <a:r>
              <a:rPr lang="es-ES" sz="2000" dirty="0" err="1" smtClean="0"/>
              <a:t>comovers</a:t>
            </a:r>
            <a:r>
              <a:rPr lang="es-ES" sz="2000" dirty="0" smtClean="0"/>
              <a:t>) </a:t>
            </a:r>
            <a:r>
              <a:rPr lang="es-ES" sz="2000" dirty="0" err="1" smtClean="0"/>
              <a:t>would</a:t>
            </a:r>
            <a:r>
              <a:rPr lang="es-ES" sz="2000" dirty="0" smtClean="0"/>
              <a:t> </a:t>
            </a:r>
            <a:r>
              <a:rPr lang="es-ES" sz="2000" dirty="0"/>
              <a:t>be </a:t>
            </a:r>
            <a:r>
              <a:rPr lang="es-ES" sz="2000" dirty="0" err="1"/>
              <a:t>able</a:t>
            </a:r>
            <a:r>
              <a:rPr lang="es-ES" sz="2000" dirty="0"/>
              <a:t> </a:t>
            </a:r>
            <a:r>
              <a:rPr lang="es-ES" sz="2000" dirty="0" err="1"/>
              <a:t>to</a:t>
            </a:r>
            <a:r>
              <a:rPr lang="es-ES" sz="2000" dirty="0"/>
              <a:t> </a:t>
            </a:r>
            <a:r>
              <a:rPr lang="es-ES" sz="2000" dirty="0" err="1"/>
              <a:t>distinguish</a:t>
            </a:r>
            <a:r>
              <a:rPr lang="es-ES" sz="2000" dirty="0"/>
              <a:t> </a:t>
            </a:r>
            <a:r>
              <a:rPr lang="es-ES" sz="2000" dirty="0" err="1"/>
              <a:t>between</a:t>
            </a:r>
            <a:r>
              <a:rPr lang="es-ES" sz="2000" dirty="0"/>
              <a:t> </a:t>
            </a:r>
            <a:r>
              <a:rPr lang="es-ES" sz="2000" dirty="0" err="1" smtClean="0"/>
              <a:t>them</a:t>
            </a:r>
            <a:endParaRPr lang="es-ES" sz="2000" dirty="0"/>
          </a:p>
        </p:txBody>
      </p:sp>
      <p:sp>
        <p:nvSpPr>
          <p:cNvPr id="8" name="CuadroTexto 7"/>
          <p:cNvSpPr txBox="1"/>
          <p:nvPr/>
        </p:nvSpPr>
        <p:spPr>
          <a:xfrm>
            <a:off x="6645149" y="2667000"/>
            <a:ext cx="25539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800000"/>
                </a:solidFill>
              </a:rPr>
              <a:t>High </a:t>
            </a:r>
            <a:r>
              <a:rPr lang="es-ES" sz="1600" b="1" dirty="0" err="1" smtClean="0">
                <a:solidFill>
                  <a:srgbClr val="800000"/>
                </a:solidFill>
              </a:rPr>
              <a:t>density</a:t>
            </a:r>
            <a:r>
              <a:rPr lang="es-ES" sz="1600" b="1" dirty="0" smtClean="0">
                <a:solidFill>
                  <a:srgbClr val="800000"/>
                </a:solidFill>
              </a:rPr>
              <a:t> </a:t>
            </a:r>
            <a:r>
              <a:rPr lang="es-ES" sz="1600" b="1" dirty="0" err="1" smtClean="0">
                <a:solidFill>
                  <a:srgbClr val="800000"/>
                </a:solidFill>
              </a:rPr>
              <a:t>medium</a:t>
            </a:r>
            <a:r>
              <a:rPr lang="es-ES" sz="1600" b="1" dirty="0" smtClean="0">
                <a:solidFill>
                  <a:srgbClr val="800000"/>
                </a:solidFill>
              </a:rPr>
              <a:t>,</a:t>
            </a:r>
          </a:p>
          <a:p>
            <a:pPr algn="ctr"/>
            <a:r>
              <a:rPr lang="es-ES" sz="1600" b="1" dirty="0" err="1" smtClean="0">
                <a:solidFill>
                  <a:srgbClr val="800000"/>
                </a:solidFill>
              </a:rPr>
              <a:t>Not</a:t>
            </a:r>
            <a:r>
              <a:rPr lang="es-ES" sz="1600" b="1" dirty="0" smtClean="0">
                <a:solidFill>
                  <a:srgbClr val="800000"/>
                </a:solidFill>
              </a:rPr>
              <a:t> </a:t>
            </a:r>
            <a:r>
              <a:rPr lang="es-ES" sz="1600" b="1" dirty="0" err="1" smtClean="0">
                <a:solidFill>
                  <a:srgbClr val="800000"/>
                </a:solidFill>
              </a:rPr>
              <a:t>necessairly</a:t>
            </a:r>
            <a:r>
              <a:rPr lang="es-ES" sz="1600" b="1" dirty="0" smtClean="0">
                <a:solidFill>
                  <a:srgbClr val="800000"/>
                </a:solidFill>
              </a:rPr>
              <a:t> </a:t>
            </a:r>
            <a:r>
              <a:rPr lang="es-ES" sz="1600" b="1" dirty="0" err="1" smtClean="0">
                <a:solidFill>
                  <a:srgbClr val="800000"/>
                </a:solidFill>
              </a:rPr>
              <a:t>thermalized</a:t>
            </a:r>
            <a:endParaRPr lang="es-ES" sz="1600" b="1" dirty="0">
              <a:solidFill>
                <a:srgbClr val="80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 rot="2297252">
            <a:off x="8179392" y="720415"/>
            <a:ext cx="828021" cy="646331"/>
          </a:xfrm>
          <a:prstGeom prst="rect">
            <a:avLst/>
          </a:prstGeom>
          <a:solidFill>
            <a:srgbClr val="E8E80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/>
              <a:t>Hugo’s</a:t>
            </a:r>
            <a:endParaRPr lang="es-ES" dirty="0" smtClean="0"/>
          </a:p>
          <a:p>
            <a:pPr algn="ctr"/>
            <a:r>
              <a:rPr lang="es-ES" dirty="0" err="1" smtClean="0"/>
              <a:t>talk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152400" y="6581001"/>
            <a:ext cx="89154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E. G. Ferreiro													</a:t>
            </a:r>
            <a:r>
              <a:rPr lang="es-ES" sz="1200" b="1" dirty="0" err="1" smtClean="0"/>
              <a:t>Rencontres</a:t>
            </a:r>
            <a:r>
              <a:rPr lang="es-ES" sz="1200" b="1" dirty="0" smtClean="0"/>
              <a:t> QGP </a:t>
            </a:r>
            <a:r>
              <a:rPr lang="es-ES" sz="1200" b="1" dirty="0" err="1" smtClean="0"/>
              <a:t>Etretat</a:t>
            </a:r>
            <a:r>
              <a:rPr lang="es-ES" sz="1200" b="1" dirty="0" smtClean="0"/>
              <a:t> 16/9/2014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1172080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76200"/>
            <a:ext cx="8865870" cy="646430"/>
          </a:xfrm>
          <a:custGeom>
            <a:avLst/>
            <a:gdLst/>
            <a:ahLst/>
            <a:cxnLst/>
            <a:rect l="l" t="t" r="r" b="b"/>
            <a:pathLst>
              <a:path w="8865870" h="646430">
                <a:moveTo>
                  <a:pt x="0" y="646328"/>
                </a:moveTo>
                <a:lnTo>
                  <a:pt x="8865489" y="646328"/>
                </a:lnTo>
                <a:lnTo>
                  <a:pt x="8865489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0600" y="112929"/>
            <a:ext cx="708187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609340" algn="l"/>
              </a:tabLst>
            </a:pPr>
            <a:r>
              <a:rPr spc="-5" dirty="0">
                <a:solidFill>
                  <a:srgbClr val="D00000"/>
                </a:solidFill>
              </a:rPr>
              <a:t>[</a:t>
            </a:r>
            <a:r>
              <a:rPr spc="-1155" dirty="0" smtClean="0">
                <a:solidFill>
                  <a:srgbClr val="D00000"/>
                </a:solidFill>
                <a:latin typeface="Symbol"/>
                <a:cs typeface="Symbol"/>
              </a:rPr>
              <a:t></a:t>
            </a:r>
            <a:r>
              <a:rPr lang="es-ES_tradnl" spc="-25" dirty="0">
                <a:solidFill>
                  <a:srgbClr val="D00000"/>
                </a:solidFill>
              </a:rPr>
              <a:t> </a:t>
            </a:r>
            <a:r>
              <a:rPr lang="es-ES_tradnl" spc="-25" dirty="0" smtClean="0">
                <a:solidFill>
                  <a:srgbClr val="D00000"/>
                </a:solidFill>
              </a:rPr>
              <a:t>(</a:t>
            </a:r>
            <a:r>
              <a:rPr spc="-25" dirty="0" smtClean="0">
                <a:solidFill>
                  <a:srgbClr val="D00000"/>
                </a:solidFill>
              </a:rPr>
              <a:t>2S</a:t>
            </a:r>
            <a:r>
              <a:rPr spc="-25" dirty="0">
                <a:solidFill>
                  <a:srgbClr val="D00000"/>
                </a:solidFill>
              </a:rPr>
              <a:t>)/</a:t>
            </a:r>
            <a:r>
              <a:rPr spc="-30" dirty="0">
                <a:solidFill>
                  <a:srgbClr val="D00000"/>
                </a:solidFill>
              </a:rPr>
              <a:t>J</a:t>
            </a:r>
            <a:r>
              <a:rPr dirty="0">
                <a:solidFill>
                  <a:srgbClr val="D00000"/>
                </a:solidFill>
              </a:rPr>
              <a:t>/</a:t>
            </a:r>
            <a:r>
              <a:rPr spc="-1155" dirty="0" smtClean="0">
                <a:solidFill>
                  <a:srgbClr val="D00000"/>
                </a:solidFill>
                <a:latin typeface="Symbol"/>
                <a:cs typeface="Symbol"/>
              </a:rPr>
              <a:t></a:t>
            </a:r>
            <a:r>
              <a:rPr lang="es-ES_tradnl" spc="-5" dirty="0">
                <a:solidFill>
                  <a:srgbClr val="D00000"/>
                </a:solidFill>
              </a:rPr>
              <a:t> </a:t>
            </a:r>
            <a:r>
              <a:rPr lang="es-ES_tradnl" spc="-5" dirty="0" smtClean="0">
                <a:solidFill>
                  <a:srgbClr val="D00000"/>
                </a:solidFill>
              </a:rPr>
              <a:t>]</a:t>
            </a:r>
            <a:r>
              <a:rPr sz="3600" baseline="-20833" dirty="0" smtClean="0">
                <a:solidFill>
                  <a:srgbClr val="D00000"/>
                </a:solidFill>
              </a:rPr>
              <a:t>PbPb</a:t>
            </a:r>
            <a:r>
              <a:rPr sz="3600" baseline="-20833" dirty="0">
                <a:solidFill>
                  <a:srgbClr val="D00000"/>
                </a:solidFill>
              </a:rPr>
              <a:t>	</a:t>
            </a:r>
            <a:r>
              <a:rPr sz="3600" dirty="0">
                <a:solidFill>
                  <a:srgbClr val="D00000"/>
                </a:solidFill>
              </a:rPr>
              <a:t>/</a:t>
            </a:r>
            <a:r>
              <a:rPr sz="3600" spc="-5" dirty="0">
                <a:solidFill>
                  <a:srgbClr val="D00000"/>
                </a:solidFill>
              </a:rPr>
              <a:t> [</a:t>
            </a:r>
            <a:r>
              <a:rPr sz="3600" spc="-1155" dirty="0" smtClean="0">
                <a:solidFill>
                  <a:srgbClr val="D00000"/>
                </a:solidFill>
                <a:latin typeface="Symbol"/>
                <a:cs typeface="Symbol"/>
              </a:rPr>
              <a:t></a:t>
            </a:r>
            <a:r>
              <a:rPr lang="es-ES_tradnl" spc="-25" dirty="0">
                <a:solidFill>
                  <a:srgbClr val="D00000"/>
                </a:solidFill>
              </a:rPr>
              <a:t> </a:t>
            </a:r>
            <a:r>
              <a:rPr lang="es-ES_tradnl" spc="-25" dirty="0" smtClean="0">
                <a:solidFill>
                  <a:srgbClr val="D00000"/>
                </a:solidFill>
              </a:rPr>
              <a:t>(</a:t>
            </a:r>
            <a:r>
              <a:rPr sz="3600" spc="-25" dirty="0" smtClean="0">
                <a:solidFill>
                  <a:srgbClr val="D00000"/>
                </a:solidFill>
              </a:rPr>
              <a:t>2S</a:t>
            </a:r>
            <a:r>
              <a:rPr sz="3600" spc="-25" dirty="0">
                <a:solidFill>
                  <a:srgbClr val="D00000"/>
                </a:solidFill>
              </a:rPr>
              <a:t>)/</a:t>
            </a:r>
            <a:r>
              <a:rPr sz="3600" spc="-30" dirty="0">
                <a:solidFill>
                  <a:srgbClr val="D00000"/>
                </a:solidFill>
              </a:rPr>
              <a:t>J</a:t>
            </a:r>
            <a:r>
              <a:rPr sz="3600" dirty="0">
                <a:solidFill>
                  <a:srgbClr val="D00000"/>
                </a:solidFill>
              </a:rPr>
              <a:t>/</a:t>
            </a:r>
            <a:r>
              <a:rPr sz="3600" spc="-1155" dirty="0" smtClean="0">
                <a:solidFill>
                  <a:srgbClr val="D00000"/>
                </a:solidFill>
                <a:latin typeface="Symbol"/>
                <a:cs typeface="Symbol"/>
              </a:rPr>
              <a:t></a:t>
            </a:r>
            <a:r>
              <a:rPr lang="es-ES_tradnl" spc="-5" dirty="0">
                <a:solidFill>
                  <a:srgbClr val="D00000"/>
                </a:solidFill>
              </a:rPr>
              <a:t> </a:t>
            </a:r>
            <a:r>
              <a:rPr lang="es-ES_tradnl" spc="-5" dirty="0" smtClean="0">
                <a:solidFill>
                  <a:srgbClr val="D00000"/>
                </a:solidFill>
              </a:rPr>
              <a:t>]</a:t>
            </a:r>
            <a:r>
              <a:rPr sz="3600" baseline="-20833" dirty="0" smtClean="0">
                <a:solidFill>
                  <a:srgbClr val="D00000"/>
                </a:solidFill>
              </a:rPr>
              <a:t>pp</a:t>
            </a:r>
            <a:endParaRPr sz="3600" baseline="-20833" dirty="0">
              <a:solidFill>
                <a:srgbClr val="D00000"/>
              </a:solidFill>
              <a:latin typeface="Symbol"/>
              <a:cs typeface="Symbol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3886200" y="3505199"/>
            <a:ext cx="7075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800" dirty="0" smtClean="0">
                <a:solidFill>
                  <a:srgbClr val="FF0000"/>
                </a:solidFill>
              </a:rPr>
              <a:t>?</a:t>
            </a:r>
            <a:endParaRPr lang="es-ES" sz="8800" dirty="0">
              <a:solidFill>
                <a:srgbClr val="FF0000"/>
              </a:solidFill>
            </a:endParaRPr>
          </a:p>
        </p:txBody>
      </p:sp>
      <p:pic>
        <p:nvPicPr>
          <p:cNvPr id="21" name="Espace réservé du contenu 4"/>
          <p:cNvPicPr>
            <a:picLocks noChangeAspect="1"/>
          </p:cNvPicPr>
          <p:nvPr/>
        </p:nvPicPr>
        <p:blipFill rotWithShape="1">
          <a:blip r:embed="rId3"/>
          <a:srcRect t="472" b="-904"/>
          <a:stretch/>
        </p:blipFill>
        <p:spPr>
          <a:xfrm>
            <a:off x="22225" y="2209799"/>
            <a:ext cx="4725273" cy="4175125"/>
          </a:xfrm>
          <a:prstGeom prst="rect">
            <a:avLst/>
          </a:prstGeom>
        </p:spPr>
      </p:pic>
      <p:sp>
        <p:nvSpPr>
          <p:cNvPr id="24" name="Espace réservé du contenu 2"/>
          <p:cNvSpPr txBox="1">
            <a:spLocks/>
          </p:cNvSpPr>
          <p:nvPr/>
        </p:nvSpPr>
        <p:spPr>
          <a:xfrm>
            <a:off x="114300" y="914400"/>
            <a:ext cx="8877300" cy="14477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sz="1800" b="0" i="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Surprisingly large (</a:t>
            </a:r>
            <a:r>
              <a:rPr lang="en-GB" dirty="0" err="1" smtClean="0"/>
              <a:t>ψ</a:t>
            </a:r>
            <a:r>
              <a:rPr lang="en-GB" dirty="0" smtClean="0"/>
              <a:t>’/</a:t>
            </a:r>
            <a:r>
              <a:rPr lang="en-GB" dirty="0" err="1" smtClean="0"/>
              <a:t>ψ</a:t>
            </a:r>
            <a:r>
              <a:rPr lang="en-GB" dirty="0" smtClean="0"/>
              <a:t>)</a:t>
            </a:r>
            <a:r>
              <a:rPr lang="en-GB" baseline="-25000" dirty="0" err="1" smtClean="0"/>
              <a:t>PbPb</a:t>
            </a:r>
            <a:r>
              <a:rPr lang="en-GB" baseline="-25000" dirty="0" smtClean="0"/>
              <a:t> </a:t>
            </a:r>
            <a:r>
              <a:rPr lang="en-GB" dirty="0" smtClean="0"/>
              <a:t>/ (</a:t>
            </a:r>
            <a:r>
              <a:rPr lang="en-GB" dirty="0" err="1" smtClean="0"/>
              <a:t>ψ</a:t>
            </a:r>
            <a:r>
              <a:rPr lang="en-GB" dirty="0" smtClean="0"/>
              <a:t>’/</a:t>
            </a:r>
            <a:r>
              <a:rPr lang="en-GB" dirty="0" err="1" smtClean="0"/>
              <a:t>ψ</a:t>
            </a:r>
            <a:r>
              <a:rPr lang="en-GB" dirty="0" smtClean="0"/>
              <a:t>)</a:t>
            </a:r>
            <a:r>
              <a:rPr lang="en-GB" baseline="-25000" dirty="0" err="1" smtClean="0"/>
              <a:t>pp</a:t>
            </a:r>
            <a:r>
              <a:rPr lang="en-GB" dirty="0" smtClean="0"/>
              <a:t> ratio confirmed</a:t>
            </a:r>
          </a:p>
        </p:txBody>
      </p:sp>
      <p:sp>
        <p:nvSpPr>
          <p:cNvPr id="25" name="Espace réservé du contenu 9"/>
          <p:cNvSpPr txBox="1">
            <a:spLocks/>
          </p:cNvSpPr>
          <p:nvPr/>
        </p:nvSpPr>
        <p:spPr>
          <a:xfrm>
            <a:off x="76200" y="1295399"/>
            <a:ext cx="5029200" cy="3802063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 smtClean="0"/>
              <a:t>ψ</a:t>
            </a:r>
            <a:r>
              <a:rPr lang="en-GB" sz="2000" dirty="0" smtClean="0"/>
              <a:t>’ very suppressed at high </a:t>
            </a:r>
            <a:r>
              <a:rPr lang="en-GB" sz="2000" dirty="0" err="1" smtClean="0"/>
              <a:t>p</a:t>
            </a:r>
            <a:r>
              <a:rPr lang="en-GB" sz="2000" baseline="-25000" dirty="0" err="1" smtClean="0"/>
              <a:t>T</a:t>
            </a:r>
            <a:r>
              <a:rPr lang="en-GB" sz="2000" dirty="0" smtClean="0"/>
              <a:t> (more than </a:t>
            </a:r>
            <a:r>
              <a:rPr lang="en-GB" sz="2000" dirty="0" err="1" smtClean="0"/>
              <a:t>ψ</a:t>
            </a:r>
            <a:r>
              <a:rPr lang="en-GB" sz="2000" dirty="0" smtClean="0"/>
              <a:t>)</a:t>
            </a:r>
          </a:p>
          <a:p>
            <a:r>
              <a:rPr lang="en-GB" sz="2000" dirty="0" smtClean="0"/>
              <a:t>Much less at lower </a:t>
            </a:r>
            <a:r>
              <a:rPr lang="en-GB" sz="2000" dirty="0" err="1" smtClean="0"/>
              <a:t>p</a:t>
            </a:r>
            <a:r>
              <a:rPr lang="en-GB" sz="2000" baseline="-25000" dirty="0" err="1" smtClean="0"/>
              <a:t>T</a:t>
            </a:r>
            <a:r>
              <a:rPr lang="en-GB" sz="2000" dirty="0" smtClean="0"/>
              <a:t>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953000" y="2743199"/>
            <a:ext cx="3882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>
                <a:solidFill>
                  <a:srgbClr val="B10000"/>
                </a:solidFill>
              </a:rPr>
              <a:t>But</a:t>
            </a:r>
            <a:r>
              <a:rPr lang="es-ES" sz="2400" dirty="0" smtClean="0">
                <a:solidFill>
                  <a:srgbClr val="B10000"/>
                </a:solidFill>
              </a:rPr>
              <a:t>… </a:t>
            </a:r>
            <a:r>
              <a:rPr lang="es-ES" sz="2400" dirty="0" err="1" smtClean="0">
                <a:solidFill>
                  <a:srgbClr val="B10000"/>
                </a:solidFill>
              </a:rPr>
              <a:t>is</a:t>
            </a:r>
            <a:r>
              <a:rPr lang="es-ES" sz="2400" dirty="0" smtClean="0">
                <a:solidFill>
                  <a:srgbClr val="B10000"/>
                </a:solidFill>
              </a:rPr>
              <a:t> </a:t>
            </a:r>
            <a:r>
              <a:rPr lang="es-ES" sz="2400" dirty="0" err="1" smtClean="0">
                <a:solidFill>
                  <a:srgbClr val="B10000"/>
                </a:solidFill>
              </a:rPr>
              <a:t>it</a:t>
            </a:r>
            <a:r>
              <a:rPr lang="es-ES" sz="2400" dirty="0" smtClean="0">
                <a:solidFill>
                  <a:srgbClr val="B10000"/>
                </a:solidFill>
              </a:rPr>
              <a:t> </a:t>
            </a:r>
            <a:r>
              <a:rPr lang="es-ES" sz="2400" dirty="0" err="1" smtClean="0">
                <a:solidFill>
                  <a:srgbClr val="B10000"/>
                </a:solidFill>
              </a:rPr>
              <a:t>really</a:t>
            </a:r>
            <a:r>
              <a:rPr lang="es-ES" sz="2400" dirty="0" smtClean="0">
                <a:solidFill>
                  <a:srgbClr val="B10000"/>
                </a:solidFill>
              </a:rPr>
              <a:t> so </a:t>
            </a:r>
            <a:r>
              <a:rPr lang="es-ES" sz="2400" dirty="0" err="1" smtClean="0">
                <a:solidFill>
                  <a:srgbClr val="B10000"/>
                </a:solidFill>
              </a:rPr>
              <a:t>surprising</a:t>
            </a:r>
            <a:r>
              <a:rPr lang="es-ES" sz="2400" dirty="0" smtClean="0">
                <a:solidFill>
                  <a:srgbClr val="B10000"/>
                </a:solidFill>
              </a:rPr>
              <a:t>?</a:t>
            </a:r>
            <a:endParaRPr lang="es-ES" sz="2400" dirty="0">
              <a:solidFill>
                <a:srgbClr val="B10000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52400" y="6581001"/>
            <a:ext cx="89154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E. G. Ferreiro													</a:t>
            </a:r>
            <a:r>
              <a:rPr lang="es-ES" sz="1200" b="1" dirty="0" err="1" smtClean="0"/>
              <a:t>Rencontres</a:t>
            </a:r>
            <a:r>
              <a:rPr lang="es-ES" sz="1200" b="1" dirty="0" smtClean="0"/>
              <a:t> QGP </a:t>
            </a:r>
            <a:r>
              <a:rPr lang="es-ES" sz="1200" b="1" dirty="0" err="1" smtClean="0"/>
              <a:t>Etretat</a:t>
            </a:r>
            <a:r>
              <a:rPr lang="es-ES" sz="1200" b="1" dirty="0" smtClean="0"/>
              <a:t> 16/9/2014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1143731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152400" y="76200"/>
            <a:ext cx="8865870" cy="646430"/>
          </a:xfrm>
          <a:custGeom>
            <a:avLst/>
            <a:gdLst/>
            <a:ahLst/>
            <a:cxnLst/>
            <a:rect l="l" t="t" r="r" b="b"/>
            <a:pathLst>
              <a:path w="8865870" h="646430">
                <a:moveTo>
                  <a:pt x="0" y="646328"/>
                </a:moveTo>
                <a:lnTo>
                  <a:pt x="8865489" y="646328"/>
                </a:lnTo>
                <a:lnTo>
                  <a:pt x="8865489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>
            <a:spLocks noGrp="1"/>
          </p:cNvSpPr>
          <p:nvPr>
            <p:ph type="title"/>
          </p:nvPr>
        </p:nvSpPr>
        <p:spPr>
          <a:xfrm>
            <a:off x="990600" y="112929"/>
            <a:ext cx="708187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609340" algn="l"/>
              </a:tabLst>
            </a:pPr>
            <a:r>
              <a:rPr spc="-5" dirty="0">
                <a:solidFill>
                  <a:srgbClr val="D00000"/>
                </a:solidFill>
              </a:rPr>
              <a:t>[</a:t>
            </a:r>
            <a:r>
              <a:rPr spc="-1155" dirty="0" smtClean="0">
                <a:solidFill>
                  <a:srgbClr val="D00000"/>
                </a:solidFill>
                <a:latin typeface="Symbol"/>
                <a:cs typeface="Symbol"/>
              </a:rPr>
              <a:t></a:t>
            </a:r>
            <a:r>
              <a:rPr lang="es-ES_tradnl" spc="-25" dirty="0">
                <a:solidFill>
                  <a:srgbClr val="D00000"/>
                </a:solidFill>
              </a:rPr>
              <a:t> </a:t>
            </a:r>
            <a:r>
              <a:rPr lang="es-ES_tradnl" spc="-25" dirty="0" smtClean="0">
                <a:solidFill>
                  <a:srgbClr val="D00000"/>
                </a:solidFill>
              </a:rPr>
              <a:t>(</a:t>
            </a:r>
            <a:r>
              <a:rPr spc="-25" dirty="0" smtClean="0">
                <a:solidFill>
                  <a:srgbClr val="D00000"/>
                </a:solidFill>
              </a:rPr>
              <a:t>2S</a:t>
            </a:r>
            <a:r>
              <a:rPr spc="-25" dirty="0">
                <a:solidFill>
                  <a:srgbClr val="D00000"/>
                </a:solidFill>
              </a:rPr>
              <a:t>)/</a:t>
            </a:r>
            <a:r>
              <a:rPr spc="-30" dirty="0">
                <a:solidFill>
                  <a:srgbClr val="D00000"/>
                </a:solidFill>
              </a:rPr>
              <a:t>J</a:t>
            </a:r>
            <a:r>
              <a:rPr dirty="0">
                <a:solidFill>
                  <a:srgbClr val="D00000"/>
                </a:solidFill>
              </a:rPr>
              <a:t>/</a:t>
            </a:r>
            <a:r>
              <a:rPr spc="-1155" dirty="0" smtClean="0">
                <a:solidFill>
                  <a:srgbClr val="D00000"/>
                </a:solidFill>
                <a:latin typeface="Symbol"/>
                <a:cs typeface="Symbol"/>
              </a:rPr>
              <a:t></a:t>
            </a:r>
            <a:r>
              <a:rPr lang="es-ES_tradnl" spc="-5" dirty="0">
                <a:solidFill>
                  <a:srgbClr val="D00000"/>
                </a:solidFill>
              </a:rPr>
              <a:t> </a:t>
            </a:r>
            <a:r>
              <a:rPr lang="es-ES_tradnl" spc="-5" dirty="0" smtClean="0">
                <a:solidFill>
                  <a:srgbClr val="D00000"/>
                </a:solidFill>
              </a:rPr>
              <a:t>]</a:t>
            </a:r>
            <a:r>
              <a:rPr lang="es-ES_tradnl" baseline="-20833" dirty="0">
                <a:solidFill>
                  <a:srgbClr val="D00000"/>
                </a:solidFill>
              </a:rPr>
              <a:t>p</a:t>
            </a:r>
            <a:r>
              <a:rPr sz="3600" baseline="-20833" dirty="0" smtClean="0">
                <a:solidFill>
                  <a:srgbClr val="D00000"/>
                </a:solidFill>
              </a:rPr>
              <a:t>Pb</a:t>
            </a:r>
            <a:r>
              <a:rPr sz="3600" baseline="-20833" dirty="0">
                <a:solidFill>
                  <a:srgbClr val="D00000"/>
                </a:solidFill>
              </a:rPr>
              <a:t>	</a:t>
            </a:r>
            <a:r>
              <a:rPr sz="3600" dirty="0">
                <a:solidFill>
                  <a:srgbClr val="D00000"/>
                </a:solidFill>
              </a:rPr>
              <a:t>/</a:t>
            </a:r>
            <a:r>
              <a:rPr sz="3600" spc="-5" dirty="0">
                <a:solidFill>
                  <a:srgbClr val="D00000"/>
                </a:solidFill>
              </a:rPr>
              <a:t> [</a:t>
            </a:r>
            <a:r>
              <a:rPr sz="3600" spc="-1155" dirty="0" smtClean="0">
                <a:solidFill>
                  <a:srgbClr val="D00000"/>
                </a:solidFill>
                <a:latin typeface="Symbol"/>
                <a:cs typeface="Symbol"/>
              </a:rPr>
              <a:t></a:t>
            </a:r>
            <a:r>
              <a:rPr lang="es-ES_tradnl" spc="-25" dirty="0">
                <a:solidFill>
                  <a:srgbClr val="D00000"/>
                </a:solidFill>
              </a:rPr>
              <a:t> </a:t>
            </a:r>
            <a:r>
              <a:rPr lang="es-ES_tradnl" spc="-25" dirty="0" smtClean="0">
                <a:solidFill>
                  <a:srgbClr val="D00000"/>
                </a:solidFill>
              </a:rPr>
              <a:t>(</a:t>
            </a:r>
            <a:r>
              <a:rPr sz="3600" spc="-25" dirty="0" smtClean="0">
                <a:solidFill>
                  <a:srgbClr val="D00000"/>
                </a:solidFill>
              </a:rPr>
              <a:t>2S</a:t>
            </a:r>
            <a:r>
              <a:rPr sz="3600" spc="-25" dirty="0">
                <a:solidFill>
                  <a:srgbClr val="D00000"/>
                </a:solidFill>
              </a:rPr>
              <a:t>)/</a:t>
            </a:r>
            <a:r>
              <a:rPr sz="3600" spc="-30" dirty="0">
                <a:solidFill>
                  <a:srgbClr val="D00000"/>
                </a:solidFill>
              </a:rPr>
              <a:t>J</a:t>
            </a:r>
            <a:r>
              <a:rPr sz="3600" dirty="0">
                <a:solidFill>
                  <a:srgbClr val="D00000"/>
                </a:solidFill>
              </a:rPr>
              <a:t>/</a:t>
            </a:r>
            <a:r>
              <a:rPr sz="3600" spc="-1155" dirty="0" smtClean="0">
                <a:solidFill>
                  <a:srgbClr val="D00000"/>
                </a:solidFill>
                <a:latin typeface="Symbol"/>
                <a:cs typeface="Symbol"/>
              </a:rPr>
              <a:t></a:t>
            </a:r>
            <a:r>
              <a:rPr lang="es-ES_tradnl" spc="-5" dirty="0">
                <a:solidFill>
                  <a:srgbClr val="D00000"/>
                </a:solidFill>
              </a:rPr>
              <a:t> </a:t>
            </a:r>
            <a:r>
              <a:rPr lang="es-ES_tradnl" spc="-5" dirty="0" smtClean="0">
                <a:solidFill>
                  <a:srgbClr val="D00000"/>
                </a:solidFill>
              </a:rPr>
              <a:t>]</a:t>
            </a:r>
            <a:r>
              <a:rPr sz="3600" baseline="-20833" dirty="0" smtClean="0">
                <a:solidFill>
                  <a:srgbClr val="D00000"/>
                </a:solidFill>
              </a:rPr>
              <a:t>pp</a:t>
            </a:r>
            <a:endParaRPr sz="3600" baseline="-20833" dirty="0">
              <a:solidFill>
                <a:srgbClr val="D00000"/>
              </a:solidFill>
              <a:latin typeface="Symbol"/>
              <a:cs typeface="Symbol"/>
            </a:endParaRPr>
          </a:p>
        </p:txBody>
      </p:sp>
      <p:sp>
        <p:nvSpPr>
          <p:cNvPr id="16" name="object 2"/>
          <p:cNvSpPr/>
          <p:nvPr/>
        </p:nvSpPr>
        <p:spPr>
          <a:xfrm>
            <a:off x="18868" y="1143000"/>
            <a:ext cx="3810000" cy="41356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219200"/>
            <a:ext cx="5486399" cy="3480954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2362200" y="2895600"/>
            <a:ext cx="838200" cy="343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1914"/>
              </a:lnSpc>
            </a:pPr>
            <a:r>
              <a:rPr lang="es-ES" b="1" dirty="0" smtClean="0">
                <a:solidFill>
                  <a:srgbClr val="FF0000"/>
                </a:solidFill>
                <a:latin typeface="Verdana"/>
                <a:cs typeface="Verdana"/>
              </a:rPr>
              <a:t>SPS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4800600" y="2933557"/>
            <a:ext cx="1143000" cy="343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1914"/>
              </a:lnSpc>
            </a:pPr>
            <a:r>
              <a:rPr lang="es-ES" b="1" dirty="0" smtClean="0">
                <a:solidFill>
                  <a:srgbClr val="FF0000"/>
                </a:solidFill>
                <a:latin typeface="Verdana"/>
                <a:cs typeface="Verdana"/>
              </a:rPr>
              <a:t>RHIC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4648200" y="47244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A50000"/>
                </a:solidFill>
              </a:rPr>
              <a:t>In </a:t>
            </a:r>
            <a:r>
              <a:rPr lang="es-ES" sz="2400" b="1" dirty="0" err="1" smtClean="0">
                <a:solidFill>
                  <a:srgbClr val="A50000"/>
                </a:solidFill>
              </a:rPr>
              <a:t>pA</a:t>
            </a:r>
            <a:r>
              <a:rPr lang="es-ES" sz="2400" b="1" dirty="0" smtClean="0">
                <a:solidFill>
                  <a:srgbClr val="A50000"/>
                </a:solidFill>
              </a:rPr>
              <a:t> </a:t>
            </a:r>
            <a:r>
              <a:rPr lang="es-ES" sz="2400" b="1" dirty="0" err="1" smtClean="0">
                <a:solidFill>
                  <a:srgbClr val="A50000"/>
                </a:solidFill>
              </a:rPr>
              <a:t>collisions</a:t>
            </a:r>
            <a:r>
              <a:rPr lang="es-ES" sz="2400" b="1" dirty="0" smtClean="0">
                <a:solidFill>
                  <a:srgbClr val="A50000"/>
                </a:solidFill>
              </a:rPr>
              <a:t> at </a:t>
            </a:r>
            <a:r>
              <a:rPr lang="es-ES" sz="2400" b="1" dirty="0" err="1" smtClean="0">
                <a:solidFill>
                  <a:srgbClr val="A50000"/>
                </a:solidFill>
              </a:rPr>
              <a:t>all</a:t>
            </a:r>
            <a:r>
              <a:rPr lang="es-ES" sz="2400" b="1" dirty="0" smtClean="0">
                <a:solidFill>
                  <a:srgbClr val="A50000"/>
                </a:solidFill>
              </a:rPr>
              <a:t> </a:t>
            </a:r>
            <a:r>
              <a:rPr lang="es-ES" sz="2400" b="1" dirty="0" err="1" smtClean="0">
                <a:solidFill>
                  <a:srgbClr val="A50000"/>
                </a:solidFill>
              </a:rPr>
              <a:t>energies</a:t>
            </a:r>
            <a:r>
              <a:rPr lang="es-ES" sz="2400" b="1" dirty="0" smtClean="0">
                <a:solidFill>
                  <a:srgbClr val="A50000"/>
                </a:solidFill>
              </a:rPr>
              <a:t>:</a:t>
            </a:r>
            <a:endParaRPr lang="es-ES" sz="2400" b="1" dirty="0" smtClean="0">
              <a:solidFill>
                <a:srgbClr val="A50000"/>
              </a:solidFill>
            </a:endParaRPr>
          </a:p>
          <a:p>
            <a:r>
              <a:rPr lang="es-ES" sz="2400" b="1" dirty="0" smtClean="0">
                <a:solidFill>
                  <a:srgbClr val="A50000"/>
                </a:solidFill>
              </a:rPr>
              <a:t> </a:t>
            </a:r>
            <a:r>
              <a:rPr lang="es-ES" sz="2400" b="1" dirty="0" err="1" smtClean="0">
                <a:solidFill>
                  <a:srgbClr val="A50000"/>
                </a:solidFill>
              </a:rPr>
              <a:t>R</a:t>
            </a:r>
            <a:r>
              <a:rPr lang="es-ES" sz="2400" b="1" baseline="-25000" dirty="0" err="1" smtClean="0">
                <a:solidFill>
                  <a:srgbClr val="A50000"/>
                </a:solidFill>
              </a:rPr>
              <a:t>pA</a:t>
            </a:r>
            <a:r>
              <a:rPr lang="es-ES" sz="2400" b="1" baseline="30000" dirty="0" err="1" smtClean="0">
                <a:solidFill>
                  <a:srgbClr val="A50000"/>
                </a:solidFill>
              </a:rPr>
              <a:t>J</a:t>
            </a:r>
            <a:r>
              <a:rPr lang="es-ES" sz="2400" b="1" baseline="30000" dirty="0" smtClean="0">
                <a:solidFill>
                  <a:srgbClr val="A50000"/>
                </a:solidFill>
              </a:rPr>
              <a:t>/</a:t>
            </a:r>
            <a:r>
              <a:rPr lang="es-ES" sz="2400" b="1" spc="-1155" baseline="30000" dirty="0">
                <a:solidFill>
                  <a:srgbClr val="A50000"/>
                </a:solidFill>
                <a:latin typeface="Symbol"/>
                <a:cs typeface="Symbol"/>
              </a:rPr>
              <a:t></a:t>
            </a:r>
            <a:r>
              <a:rPr lang="es-ES" sz="2400" b="1" spc="-5" baseline="30000" dirty="0">
                <a:solidFill>
                  <a:srgbClr val="A50000"/>
                </a:solidFill>
              </a:rPr>
              <a:t> </a:t>
            </a:r>
            <a:r>
              <a:rPr lang="es-ES" sz="2400" b="1" spc="-5" baseline="30000" dirty="0" smtClean="0">
                <a:solidFill>
                  <a:srgbClr val="A50000"/>
                </a:solidFill>
              </a:rPr>
              <a:t>   </a:t>
            </a:r>
            <a:r>
              <a:rPr lang="es-ES" sz="2400" b="1" spc="-5" dirty="0" smtClean="0">
                <a:solidFill>
                  <a:srgbClr val="A50000"/>
                </a:solidFill>
              </a:rPr>
              <a:t>&gt; </a:t>
            </a:r>
            <a:r>
              <a:rPr lang="es-ES" sz="2400" b="1" dirty="0" err="1" smtClean="0">
                <a:solidFill>
                  <a:srgbClr val="A50000"/>
                </a:solidFill>
              </a:rPr>
              <a:t>R</a:t>
            </a:r>
            <a:r>
              <a:rPr lang="es-ES" sz="2400" b="1" baseline="-25000" dirty="0" err="1" smtClean="0">
                <a:solidFill>
                  <a:srgbClr val="A50000"/>
                </a:solidFill>
              </a:rPr>
              <a:t>pA</a:t>
            </a:r>
            <a:r>
              <a:rPr lang="es-ES" sz="2400" b="1" spc="-1155" baseline="30000" dirty="0" smtClean="0">
                <a:solidFill>
                  <a:srgbClr val="A50000"/>
                </a:solidFill>
                <a:latin typeface="Symbol"/>
                <a:cs typeface="Symbol"/>
              </a:rPr>
              <a:t></a:t>
            </a:r>
            <a:r>
              <a:rPr lang="es-ES" sz="2400" b="1" spc="-1155" dirty="0" smtClean="0">
                <a:solidFill>
                  <a:srgbClr val="A50000"/>
                </a:solidFill>
                <a:latin typeface="Symbol"/>
                <a:cs typeface="Symbol"/>
              </a:rPr>
              <a:t> </a:t>
            </a:r>
            <a:r>
              <a:rPr lang="es-ES" sz="2400" b="1" spc="-5" baseline="30000" dirty="0" smtClean="0">
                <a:solidFill>
                  <a:srgbClr val="A50000"/>
                </a:solidFill>
              </a:rPr>
              <a:t> </a:t>
            </a:r>
            <a:r>
              <a:rPr lang="es-ES" sz="2400" b="1" dirty="0">
                <a:solidFill>
                  <a:srgbClr val="A50000"/>
                </a:solidFill>
              </a:rPr>
              <a:t> </a:t>
            </a:r>
            <a:r>
              <a:rPr lang="es-ES" sz="2400" b="1" dirty="0" smtClean="0">
                <a:solidFill>
                  <a:srgbClr val="A50000"/>
                </a:solidFill>
              </a:rPr>
              <a:t> </a:t>
            </a:r>
            <a:r>
              <a:rPr lang="es-ES" sz="2400" b="1" baseline="30000" dirty="0" smtClean="0">
                <a:solidFill>
                  <a:srgbClr val="A50000"/>
                </a:solidFill>
              </a:rPr>
              <a:t>‘</a:t>
            </a:r>
            <a:endParaRPr lang="es-ES" sz="2400" b="1" dirty="0">
              <a:solidFill>
                <a:srgbClr val="A5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52400" y="6581001"/>
            <a:ext cx="89154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E. G. Ferreiro													</a:t>
            </a:r>
            <a:r>
              <a:rPr lang="es-ES" sz="1200" b="1" dirty="0" err="1" smtClean="0"/>
              <a:t>Rencontres</a:t>
            </a:r>
            <a:r>
              <a:rPr lang="es-ES" sz="1200" b="1" dirty="0" smtClean="0"/>
              <a:t> QGP </a:t>
            </a:r>
            <a:r>
              <a:rPr lang="es-ES" sz="1200" b="1" dirty="0" err="1" smtClean="0"/>
              <a:t>Etretat</a:t>
            </a:r>
            <a:r>
              <a:rPr lang="es-ES" sz="1200" b="1" dirty="0" smtClean="0"/>
              <a:t> 16/9/2014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707594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́ginas desdeDurham_psi2_QM20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-152400"/>
            <a:ext cx="8875059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324600" y="6031468"/>
            <a:ext cx="2157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M. Durham QM2014</a:t>
            </a:r>
            <a:endParaRPr lang="es-ES" b="1" dirty="0"/>
          </a:p>
        </p:txBody>
      </p:sp>
      <p:sp>
        <p:nvSpPr>
          <p:cNvPr id="8" name="Rectángulo redondeado 7"/>
          <p:cNvSpPr/>
          <p:nvPr/>
        </p:nvSpPr>
        <p:spPr>
          <a:xfrm>
            <a:off x="5562600" y="3657600"/>
            <a:ext cx="2590800" cy="990600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52400" y="6581001"/>
            <a:ext cx="89154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E. G. Ferreiro													</a:t>
            </a:r>
            <a:r>
              <a:rPr lang="es-ES" sz="1200" b="1" dirty="0" err="1" smtClean="0"/>
              <a:t>Rencontres</a:t>
            </a:r>
            <a:r>
              <a:rPr lang="es-ES" sz="1200" b="1" dirty="0" smtClean="0"/>
              <a:t> QGP </a:t>
            </a:r>
            <a:r>
              <a:rPr lang="es-ES" sz="1200" b="1" dirty="0" err="1" smtClean="0"/>
              <a:t>Etretat</a:t>
            </a:r>
            <a:r>
              <a:rPr lang="es-ES" sz="1200" b="1" dirty="0" smtClean="0"/>
              <a:t> 16/9/2014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3280285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304800" y="76200"/>
            <a:ext cx="8561070" cy="646330"/>
          </a:xfrm>
          <a:custGeom>
            <a:avLst/>
            <a:gdLst/>
            <a:ahLst/>
            <a:cxnLst/>
            <a:rect l="l" t="t" r="r" b="b"/>
            <a:pathLst>
              <a:path w="8865870" h="646430">
                <a:moveTo>
                  <a:pt x="0" y="646328"/>
                </a:moveTo>
                <a:lnTo>
                  <a:pt x="8865489" y="646328"/>
                </a:lnTo>
                <a:lnTo>
                  <a:pt x="8865489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>
            <a:spLocks noGrp="1"/>
          </p:cNvSpPr>
          <p:nvPr>
            <p:ph type="title"/>
          </p:nvPr>
        </p:nvSpPr>
        <p:spPr>
          <a:xfrm>
            <a:off x="990600" y="112929"/>
            <a:ext cx="708187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609340" algn="l"/>
              </a:tabLst>
            </a:pPr>
            <a:r>
              <a:rPr spc="-5" dirty="0">
                <a:solidFill>
                  <a:srgbClr val="D00000"/>
                </a:solidFill>
              </a:rPr>
              <a:t>[</a:t>
            </a:r>
            <a:r>
              <a:rPr spc="-1155" dirty="0" smtClean="0">
                <a:solidFill>
                  <a:srgbClr val="D00000"/>
                </a:solidFill>
                <a:latin typeface="Symbol"/>
                <a:cs typeface="Symbol"/>
              </a:rPr>
              <a:t></a:t>
            </a:r>
            <a:r>
              <a:rPr lang="es-ES_tradnl" spc="-25" dirty="0">
                <a:solidFill>
                  <a:srgbClr val="D00000"/>
                </a:solidFill>
              </a:rPr>
              <a:t> </a:t>
            </a:r>
            <a:r>
              <a:rPr lang="es-ES_tradnl" spc="-25" dirty="0" smtClean="0">
                <a:solidFill>
                  <a:srgbClr val="D00000"/>
                </a:solidFill>
              </a:rPr>
              <a:t>(</a:t>
            </a:r>
            <a:r>
              <a:rPr spc="-25" dirty="0" smtClean="0">
                <a:solidFill>
                  <a:srgbClr val="D00000"/>
                </a:solidFill>
              </a:rPr>
              <a:t>2S</a:t>
            </a:r>
            <a:r>
              <a:rPr spc="-25" dirty="0">
                <a:solidFill>
                  <a:srgbClr val="D00000"/>
                </a:solidFill>
              </a:rPr>
              <a:t>)/</a:t>
            </a:r>
            <a:r>
              <a:rPr spc="-30" dirty="0">
                <a:solidFill>
                  <a:srgbClr val="D00000"/>
                </a:solidFill>
              </a:rPr>
              <a:t>J</a:t>
            </a:r>
            <a:r>
              <a:rPr dirty="0">
                <a:solidFill>
                  <a:srgbClr val="D00000"/>
                </a:solidFill>
              </a:rPr>
              <a:t>/</a:t>
            </a:r>
            <a:r>
              <a:rPr spc="-1155" dirty="0" smtClean="0">
                <a:solidFill>
                  <a:srgbClr val="D00000"/>
                </a:solidFill>
                <a:latin typeface="Symbol"/>
                <a:cs typeface="Symbol"/>
              </a:rPr>
              <a:t></a:t>
            </a:r>
            <a:r>
              <a:rPr lang="es-ES_tradnl" spc="-5" dirty="0">
                <a:solidFill>
                  <a:srgbClr val="D00000"/>
                </a:solidFill>
              </a:rPr>
              <a:t> </a:t>
            </a:r>
            <a:r>
              <a:rPr lang="es-ES_tradnl" spc="-5" dirty="0" smtClean="0">
                <a:solidFill>
                  <a:srgbClr val="D00000"/>
                </a:solidFill>
              </a:rPr>
              <a:t>]</a:t>
            </a:r>
            <a:r>
              <a:rPr lang="es-ES_tradnl" baseline="-20833" dirty="0">
                <a:solidFill>
                  <a:srgbClr val="D00000"/>
                </a:solidFill>
              </a:rPr>
              <a:t>p</a:t>
            </a:r>
            <a:r>
              <a:rPr sz="3600" baseline="-20833" dirty="0" smtClean="0">
                <a:solidFill>
                  <a:srgbClr val="D00000"/>
                </a:solidFill>
              </a:rPr>
              <a:t>Pb</a:t>
            </a:r>
            <a:r>
              <a:rPr sz="3600" baseline="-20833" dirty="0">
                <a:solidFill>
                  <a:srgbClr val="D00000"/>
                </a:solidFill>
              </a:rPr>
              <a:t>	</a:t>
            </a:r>
            <a:r>
              <a:rPr sz="3600" dirty="0">
                <a:solidFill>
                  <a:srgbClr val="D00000"/>
                </a:solidFill>
              </a:rPr>
              <a:t>/</a:t>
            </a:r>
            <a:r>
              <a:rPr sz="3600" spc="-5" dirty="0">
                <a:solidFill>
                  <a:srgbClr val="D00000"/>
                </a:solidFill>
              </a:rPr>
              <a:t> [</a:t>
            </a:r>
            <a:r>
              <a:rPr sz="3600" spc="-1155" dirty="0" smtClean="0">
                <a:solidFill>
                  <a:srgbClr val="D00000"/>
                </a:solidFill>
                <a:latin typeface="Symbol"/>
                <a:cs typeface="Symbol"/>
              </a:rPr>
              <a:t></a:t>
            </a:r>
            <a:r>
              <a:rPr lang="es-ES_tradnl" spc="-25" dirty="0">
                <a:solidFill>
                  <a:srgbClr val="D00000"/>
                </a:solidFill>
              </a:rPr>
              <a:t> </a:t>
            </a:r>
            <a:r>
              <a:rPr lang="es-ES_tradnl" spc="-25" dirty="0" smtClean="0">
                <a:solidFill>
                  <a:srgbClr val="D00000"/>
                </a:solidFill>
              </a:rPr>
              <a:t>(</a:t>
            </a:r>
            <a:r>
              <a:rPr sz="3600" spc="-25" dirty="0" smtClean="0">
                <a:solidFill>
                  <a:srgbClr val="D00000"/>
                </a:solidFill>
              </a:rPr>
              <a:t>2S</a:t>
            </a:r>
            <a:r>
              <a:rPr sz="3600" spc="-25" dirty="0">
                <a:solidFill>
                  <a:srgbClr val="D00000"/>
                </a:solidFill>
              </a:rPr>
              <a:t>)/</a:t>
            </a:r>
            <a:r>
              <a:rPr sz="3600" spc="-30" dirty="0">
                <a:solidFill>
                  <a:srgbClr val="D00000"/>
                </a:solidFill>
              </a:rPr>
              <a:t>J</a:t>
            </a:r>
            <a:r>
              <a:rPr sz="3600" dirty="0">
                <a:solidFill>
                  <a:srgbClr val="D00000"/>
                </a:solidFill>
              </a:rPr>
              <a:t>/</a:t>
            </a:r>
            <a:r>
              <a:rPr sz="3600" spc="-1155" dirty="0" smtClean="0">
                <a:solidFill>
                  <a:srgbClr val="D00000"/>
                </a:solidFill>
                <a:latin typeface="Symbol"/>
                <a:cs typeface="Symbol"/>
              </a:rPr>
              <a:t></a:t>
            </a:r>
            <a:r>
              <a:rPr lang="es-ES_tradnl" spc="-5" dirty="0">
                <a:solidFill>
                  <a:srgbClr val="D00000"/>
                </a:solidFill>
              </a:rPr>
              <a:t> </a:t>
            </a:r>
            <a:r>
              <a:rPr lang="es-ES_tradnl" spc="-5" dirty="0" smtClean="0">
                <a:solidFill>
                  <a:srgbClr val="D00000"/>
                </a:solidFill>
              </a:rPr>
              <a:t>]</a:t>
            </a:r>
            <a:r>
              <a:rPr sz="3600" baseline="-20833" dirty="0" smtClean="0">
                <a:solidFill>
                  <a:srgbClr val="D00000"/>
                </a:solidFill>
              </a:rPr>
              <a:t>pp</a:t>
            </a:r>
            <a:endParaRPr sz="3600" baseline="-20833" dirty="0">
              <a:solidFill>
                <a:srgbClr val="D00000"/>
              </a:solidFill>
              <a:latin typeface="Symbol"/>
              <a:cs typeface="Symbol"/>
            </a:endParaRPr>
          </a:p>
        </p:txBody>
      </p:sp>
      <p:sp>
        <p:nvSpPr>
          <p:cNvPr id="13" name="object 15"/>
          <p:cNvSpPr/>
          <p:nvPr/>
        </p:nvSpPr>
        <p:spPr>
          <a:xfrm>
            <a:off x="76200" y="1002664"/>
            <a:ext cx="302260" cy="281305"/>
          </a:xfrm>
          <a:custGeom>
            <a:avLst/>
            <a:gdLst/>
            <a:ahLst/>
            <a:cxnLst/>
            <a:rect l="l" t="t" r="r" b="b"/>
            <a:pathLst>
              <a:path w="302259" h="281305">
                <a:moveTo>
                  <a:pt x="232054" y="0"/>
                </a:moveTo>
                <a:lnTo>
                  <a:pt x="232054" y="70104"/>
                </a:lnTo>
                <a:lnTo>
                  <a:pt x="0" y="70104"/>
                </a:lnTo>
                <a:lnTo>
                  <a:pt x="0" y="210565"/>
                </a:lnTo>
                <a:lnTo>
                  <a:pt x="232054" y="210565"/>
                </a:lnTo>
                <a:lnTo>
                  <a:pt x="232054" y="280797"/>
                </a:lnTo>
                <a:lnTo>
                  <a:pt x="302260" y="140335"/>
                </a:lnTo>
                <a:lnTo>
                  <a:pt x="23205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6"/>
          <p:cNvSpPr/>
          <p:nvPr/>
        </p:nvSpPr>
        <p:spPr>
          <a:xfrm>
            <a:off x="76200" y="1002664"/>
            <a:ext cx="302260" cy="281305"/>
          </a:xfrm>
          <a:custGeom>
            <a:avLst/>
            <a:gdLst/>
            <a:ahLst/>
            <a:cxnLst/>
            <a:rect l="l" t="t" r="r" b="b"/>
            <a:pathLst>
              <a:path w="302259" h="281305">
                <a:moveTo>
                  <a:pt x="0" y="70104"/>
                </a:moveTo>
                <a:lnTo>
                  <a:pt x="232054" y="70104"/>
                </a:lnTo>
                <a:lnTo>
                  <a:pt x="232054" y="0"/>
                </a:lnTo>
                <a:lnTo>
                  <a:pt x="302260" y="140335"/>
                </a:lnTo>
                <a:lnTo>
                  <a:pt x="232054" y="280797"/>
                </a:lnTo>
                <a:lnTo>
                  <a:pt x="232054" y="210565"/>
                </a:lnTo>
                <a:lnTo>
                  <a:pt x="0" y="210565"/>
                </a:lnTo>
                <a:lnTo>
                  <a:pt x="0" y="70104"/>
                </a:lnTo>
                <a:close/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CuadroTexto 14"/>
          <p:cNvSpPr txBox="1"/>
          <p:nvPr/>
        </p:nvSpPr>
        <p:spPr>
          <a:xfrm>
            <a:off x="304800" y="914400"/>
            <a:ext cx="8973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Verdana"/>
                <a:cs typeface="Verdana"/>
              </a:rPr>
              <a:t>In a </a:t>
            </a:r>
            <a:r>
              <a:rPr lang="es-ES" dirty="0" err="1" smtClean="0">
                <a:latin typeface="Verdana"/>
                <a:cs typeface="Verdana"/>
              </a:rPr>
              <a:t>comover</a:t>
            </a:r>
            <a:r>
              <a:rPr lang="es-ES" dirty="0" smtClean="0">
                <a:latin typeface="Verdana"/>
                <a:cs typeface="Verdana"/>
              </a:rPr>
              <a:t> </a:t>
            </a:r>
            <a:r>
              <a:rPr lang="es-ES" dirty="0" err="1" smtClean="0">
                <a:latin typeface="Verdana"/>
                <a:cs typeface="Verdana"/>
              </a:rPr>
              <a:t>scenario</a:t>
            </a:r>
            <a:r>
              <a:rPr lang="es-ES" dirty="0" smtClean="0">
                <a:latin typeface="Verdana"/>
                <a:cs typeface="Verdana"/>
              </a:rPr>
              <a:t>, </a:t>
            </a:r>
            <a:r>
              <a:rPr lang="es-ES" dirty="0" err="1" smtClean="0">
                <a:latin typeface="Verdana"/>
                <a:cs typeface="Verdana"/>
              </a:rPr>
              <a:t>expected</a:t>
            </a:r>
            <a:r>
              <a:rPr lang="es-ES" dirty="0" smtClean="0">
                <a:latin typeface="Verdana"/>
                <a:cs typeface="Verdana"/>
              </a:rPr>
              <a:t> </a:t>
            </a:r>
            <a:r>
              <a:rPr lang="es-ES" dirty="0" err="1" smtClean="0">
                <a:latin typeface="Verdana"/>
                <a:cs typeface="Verdana"/>
              </a:rPr>
              <a:t>stronger</a:t>
            </a:r>
            <a:r>
              <a:rPr lang="es-ES" dirty="0" smtClean="0">
                <a:latin typeface="Verdana"/>
                <a:cs typeface="Verdana"/>
              </a:rPr>
              <a:t> </a:t>
            </a:r>
            <a:r>
              <a:rPr lang="es-ES" dirty="0" err="1" smtClean="0">
                <a:latin typeface="Verdana"/>
                <a:cs typeface="Verdana"/>
              </a:rPr>
              <a:t>suppression</a:t>
            </a:r>
            <a:r>
              <a:rPr lang="es-ES" dirty="0" smtClean="0">
                <a:latin typeface="Verdana"/>
                <a:cs typeface="Verdana"/>
              </a:rPr>
              <a:t> </a:t>
            </a:r>
            <a:r>
              <a:rPr lang="es-ES" dirty="0" err="1" smtClean="0">
                <a:latin typeface="Verdana"/>
                <a:cs typeface="Verdana"/>
              </a:rPr>
              <a:t>for</a:t>
            </a:r>
            <a:r>
              <a:rPr lang="es-ES" dirty="0" smtClean="0">
                <a:latin typeface="Verdana"/>
                <a:cs typeface="Verdana"/>
              </a:rPr>
              <a:t> 2S </a:t>
            </a:r>
            <a:r>
              <a:rPr lang="es-ES" dirty="0" err="1" smtClean="0">
                <a:latin typeface="Verdana"/>
                <a:cs typeface="Verdana"/>
              </a:rPr>
              <a:t>that</a:t>
            </a:r>
            <a:r>
              <a:rPr lang="es-ES" dirty="0" smtClean="0">
                <a:latin typeface="Verdana"/>
                <a:cs typeface="Verdana"/>
              </a:rPr>
              <a:t> 1S in </a:t>
            </a:r>
            <a:r>
              <a:rPr lang="es-ES" dirty="0" err="1" smtClean="0">
                <a:latin typeface="Verdana"/>
                <a:cs typeface="Verdana"/>
              </a:rPr>
              <a:t>pA</a:t>
            </a:r>
            <a:r>
              <a:rPr lang="es-ES" dirty="0" smtClean="0">
                <a:latin typeface="Verdana"/>
                <a:cs typeface="Verdana"/>
              </a:rPr>
              <a:t>,</a:t>
            </a:r>
          </a:p>
          <a:p>
            <a:r>
              <a:rPr lang="es-ES" dirty="0" err="1" smtClean="0">
                <a:latin typeface="Verdana"/>
                <a:cs typeface="Verdana"/>
              </a:rPr>
              <a:t>Increasing</a:t>
            </a:r>
            <a:r>
              <a:rPr lang="es-ES" dirty="0" smtClean="0">
                <a:latin typeface="Verdana"/>
                <a:cs typeface="Verdana"/>
              </a:rPr>
              <a:t> </a:t>
            </a:r>
            <a:r>
              <a:rPr lang="es-ES" dirty="0" err="1" smtClean="0">
                <a:latin typeface="Verdana"/>
                <a:cs typeface="Verdana"/>
              </a:rPr>
              <a:t>with</a:t>
            </a:r>
            <a:r>
              <a:rPr lang="es-ES" dirty="0" smtClean="0">
                <a:latin typeface="Verdana"/>
                <a:cs typeface="Verdana"/>
              </a:rPr>
              <a:t> </a:t>
            </a:r>
            <a:r>
              <a:rPr lang="es-ES" dirty="0" err="1" smtClean="0">
                <a:latin typeface="Verdana"/>
                <a:cs typeface="Verdana"/>
              </a:rPr>
              <a:t>centrality</a:t>
            </a:r>
            <a:r>
              <a:rPr lang="es-ES" dirty="0" smtClean="0">
                <a:latin typeface="Verdana"/>
                <a:cs typeface="Verdana"/>
              </a:rPr>
              <a:t> </a:t>
            </a:r>
            <a:endParaRPr lang="es-ES" dirty="0">
              <a:latin typeface="Verdana"/>
              <a:cs typeface="Verdana"/>
            </a:endParaRPr>
          </a:p>
        </p:txBody>
      </p:sp>
      <p:pic>
        <p:nvPicPr>
          <p:cNvPr id="2" name="Imagen 1" descr="fig4jpsiplb.eps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371600"/>
            <a:ext cx="4495800" cy="44958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" name="Imagen 2" descr="fig2jpsiplb.eps"/>
          <p:cNvPicPr>
            <a:picLocks noChangeAspect="1"/>
          </p:cNvPicPr>
          <p:nvPr/>
        </p:nvPicPr>
        <p:blipFill>
          <a:blip r:embed="rId3">
            <a:alphaModFix/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8" y="1371600"/>
            <a:ext cx="4478772" cy="447877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7" name="CuadroTexto 6"/>
          <p:cNvSpPr txBox="1"/>
          <p:nvPr/>
        </p:nvSpPr>
        <p:spPr>
          <a:xfrm>
            <a:off x="4876800" y="6019800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Capella et al, Phys.Lett</a:t>
            </a:r>
            <a:r>
              <a:rPr lang="hu-HU" b="1" dirty="0"/>
              <a:t>. B430 (1998) </a:t>
            </a:r>
            <a:r>
              <a:rPr lang="hu-HU" b="1" dirty="0" smtClean="0"/>
              <a:t>23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152400" y="6581001"/>
            <a:ext cx="89154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E. G. Ferreiro													</a:t>
            </a:r>
            <a:r>
              <a:rPr lang="es-ES" sz="1200" b="1" dirty="0" err="1" smtClean="0"/>
              <a:t>Rencontres</a:t>
            </a:r>
            <a:r>
              <a:rPr lang="es-ES" sz="1200" b="1" dirty="0" smtClean="0"/>
              <a:t> QGP </a:t>
            </a:r>
            <a:r>
              <a:rPr lang="es-ES" sz="1200" b="1" dirty="0" err="1" smtClean="0"/>
              <a:t>Etretat</a:t>
            </a:r>
            <a:r>
              <a:rPr lang="es-ES" sz="1200" b="1" dirty="0" smtClean="0"/>
              <a:t> 16/9/2014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286909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3818422" cy="3048000"/>
          </a:xfrm>
          <a:prstGeom prst="rect">
            <a:avLst/>
          </a:prstGeom>
        </p:spPr>
      </p:pic>
      <p:sp>
        <p:nvSpPr>
          <p:cNvPr id="5" name="object 2"/>
          <p:cNvSpPr/>
          <p:nvPr/>
        </p:nvSpPr>
        <p:spPr>
          <a:xfrm>
            <a:off x="152400" y="76200"/>
            <a:ext cx="8865870" cy="646330"/>
          </a:xfrm>
          <a:custGeom>
            <a:avLst/>
            <a:gdLst/>
            <a:ahLst/>
            <a:cxnLst/>
            <a:rect l="l" t="t" r="r" b="b"/>
            <a:pathLst>
              <a:path w="8865870" h="646430">
                <a:moveTo>
                  <a:pt x="0" y="646328"/>
                </a:moveTo>
                <a:lnTo>
                  <a:pt x="8865489" y="646328"/>
                </a:lnTo>
                <a:lnTo>
                  <a:pt x="8865489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2800"/>
          </a:p>
        </p:txBody>
      </p:sp>
      <p:sp>
        <p:nvSpPr>
          <p:cNvPr id="7" name="object 4"/>
          <p:cNvSpPr txBox="1">
            <a:spLocks noGrp="1"/>
          </p:cNvSpPr>
          <p:nvPr>
            <p:ph type="title"/>
          </p:nvPr>
        </p:nvSpPr>
        <p:spPr>
          <a:xfrm>
            <a:off x="152400" y="112930"/>
            <a:ext cx="88392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609340" algn="l"/>
              </a:tabLst>
            </a:pPr>
            <a:r>
              <a:rPr sz="2400" spc="-5" dirty="0">
                <a:solidFill>
                  <a:srgbClr val="D00000"/>
                </a:solidFill>
              </a:rPr>
              <a:t>[</a:t>
            </a:r>
            <a:r>
              <a:rPr sz="2400" spc="-1155" dirty="0" smtClean="0">
                <a:solidFill>
                  <a:srgbClr val="D00000"/>
                </a:solidFill>
                <a:latin typeface="Symbol"/>
                <a:cs typeface="Symbol"/>
              </a:rPr>
              <a:t></a:t>
            </a:r>
            <a:r>
              <a:rPr lang="es-ES_tradnl" sz="2400" spc="-25" dirty="0">
                <a:solidFill>
                  <a:srgbClr val="D00000"/>
                </a:solidFill>
              </a:rPr>
              <a:t> </a:t>
            </a:r>
            <a:r>
              <a:rPr lang="es-ES_tradnl" sz="2400" spc="-25" dirty="0" smtClean="0">
                <a:solidFill>
                  <a:srgbClr val="D00000"/>
                </a:solidFill>
              </a:rPr>
              <a:t>(</a:t>
            </a:r>
            <a:r>
              <a:rPr sz="2400" spc="-25" dirty="0" smtClean="0">
                <a:solidFill>
                  <a:srgbClr val="D00000"/>
                </a:solidFill>
              </a:rPr>
              <a:t>2S</a:t>
            </a:r>
            <a:r>
              <a:rPr sz="2400" spc="-25" dirty="0">
                <a:solidFill>
                  <a:srgbClr val="D00000"/>
                </a:solidFill>
              </a:rPr>
              <a:t>)/</a:t>
            </a:r>
            <a:r>
              <a:rPr sz="2400" spc="-30" dirty="0">
                <a:solidFill>
                  <a:srgbClr val="D00000"/>
                </a:solidFill>
              </a:rPr>
              <a:t>J</a:t>
            </a:r>
            <a:r>
              <a:rPr sz="2400" dirty="0">
                <a:solidFill>
                  <a:srgbClr val="D00000"/>
                </a:solidFill>
              </a:rPr>
              <a:t>/</a:t>
            </a:r>
            <a:r>
              <a:rPr sz="2400" spc="-1155" dirty="0" smtClean="0">
                <a:solidFill>
                  <a:srgbClr val="D00000"/>
                </a:solidFill>
                <a:latin typeface="Symbol"/>
                <a:cs typeface="Symbol"/>
              </a:rPr>
              <a:t></a:t>
            </a:r>
            <a:r>
              <a:rPr lang="es-ES_tradnl" sz="2400" spc="-5" dirty="0">
                <a:solidFill>
                  <a:srgbClr val="D00000"/>
                </a:solidFill>
              </a:rPr>
              <a:t> </a:t>
            </a:r>
            <a:r>
              <a:rPr lang="es-ES_tradnl" sz="2400" spc="-5" dirty="0" smtClean="0">
                <a:solidFill>
                  <a:srgbClr val="D00000"/>
                </a:solidFill>
              </a:rPr>
              <a:t>]</a:t>
            </a:r>
            <a:r>
              <a:rPr lang="es-ES_tradnl" sz="2400" baseline="-20833" dirty="0" smtClean="0">
                <a:solidFill>
                  <a:srgbClr val="D00000"/>
                </a:solidFill>
              </a:rPr>
              <a:t>p</a:t>
            </a:r>
            <a:r>
              <a:rPr sz="2400" baseline="-20833" dirty="0" smtClean="0">
                <a:solidFill>
                  <a:srgbClr val="D00000"/>
                </a:solidFill>
              </a:rPr>
              <a:t>Pb</a:t>
            </a:r>
            <a:r>
              <a:rPr sz="2400" dirty="0" smtClean="0">
                <a:solidFill>
                  <a:srgbClr val="D00000"/>
                </a:solidFill>
              </a:rPr>
              <a:t>/</a:t>
            </a:r>
            <a:r>
              <a:rPr sz="2400" spc="-5" dirty="0" smtClean="0">
                <a:solidFill>
                  <a:srgbClr val="D00000"/>
                </a:solidFill>
              </a:rPr>
              <a:t>[</a:t>
            </a:r>
            <a:r>
              <a:rPr sz="2400" spc="-1155" dirty="0" smtClean="0">
                <a:solidFill>
                  <a:srgbClr val="D00000"/>
                </a:solidFill>
                <a:latin typeface="Symbol"/>
                <a:cs typeface="Symbol"/>
              </a:rPr>
              <a:t></a:t>
            </a:r>
            <a:r>
              <a:rPr lang="es-ES_tradnl" sz="2400" spc="-25" dirty="0">
                <a:solidFill>
                  <a:srgbClr val="D00000"/>
                </a:solidFill>
              </a:rPr>
              <a:t> </a:t>
            </a:r>
            <a:r>
              <a:rPr lang="es-ES_tradnl" sz="2400" spc="-25" dirty="0" smtClean="0">
                <a:solidFill>
                  <a:srgbClr val="D00000"/>
                </a:solidFill>
              </a:rPr>
              <a:t>(</a:t>
            </a:r>
            <a:r>
              <a:rPr sz="2400" spc="-25" dirty="0" smtClean="0">
                <a:solidFill>
                  <a:srgbClr val="D00000"/>
                </a:solidFill>
              </a:rPr>
              <a:t>2S</a:t>
            </a:r>
            <a:r>
              <a:rPr sz="2400" spc="-25" dirty="0">
                <a:solidFill>
                  <a:srgbClr val="D00000"/>
                </a:solidFill>
              </a:rPr>
              <a:t>)/</a:t>
            </a:r>
            <a:r>
              <a:rPr sz="2400" spc="-30" dirty="0">
                <a:solidFill>
                  <a:srgbClr val="D00000"/>
                </a:solidFill>
              </a:rPr>
              <a:t>J</a:t>
            </a:r>
            <a:r>
              <a:rPr sz="2400" dirty="0">
                <a:solidFill>
                  <a:srgbClr val="D00000"/>
                </a:solidFill>
              </a:rPr>
              <a:t>/</a:t>
            </a:r>
            <a:r>
              <a:rPr sz="2400" spc="-1155" dirty="0" smtClean="0">
                <a:solidFill>
                  <a:srgbClr val="D00000"/>
                </a:solidFill>
                <a:latin typeface="Symbol"/>
                <a:cs typeface="Symbol"/>
              </a:rPr>
              <a:t></a:t>
            </a:r>
            <a:r>
              <a:rPr lang="es-ES_tradnl" sz="2400" spc="-5" dirty="0">
                <a:solidFill>
                  <a:srgbClr val="D00000"/>
                </a:solidFill>
              </a:rPr>
              <a:t> </a:t>
            </a:r>
            <a:r>
              <a:rPr lang="es-ES_tradnl" sz="2400" spc="-5" dirty="0" smtClean="0">
                <a:solidFill>
                  <a:srgbClr val="D00000"/>
                </a:solidFill>
              </a:rPr>
              <a:t>]</a:t>
            </a:r>
            <a:r>
              <a:rPr sz="2400" baseline="-20833" dirty="0" smtClean="0">
                <a:solidFill>
                  <a:srgbClr val="D00000"/>
                </a:solidFill>
              </a:rPr>
              <a:t>pp</a:t>
            </a:r>
            <a:r>
              <a:rPr lang="es-ES_tradnl" sz="2400" baseline="-20833" dirty="0" smtClean="0">
                <a:solidFill>
                  <a:srgbClr val="D00000"/>
                </a:solidFill>
              </a:rPr>
              <a:t> VS. </a:t>
            </a:r>
            <a:r>
              <a:rPr lang="es-ES_tradnl" sz="2400" spc="-1155" dirty="0" smtClean="0">
                <a:solidFill>
                  <a:srgbClr val="D00000"/>
                </a:solidFill>
                <a:latin typeface="Symbol"/>
                <a:cs typeface="Symbol"/>
              </a:rPr>
              <a:t></a:t>
            </a:r>
            <a:r>
              <a:rPr lang="es-ES_tradnl" sz="2400" spc="-25" dirty="0" smtClean="0">
                <a:solidFill>
                  <a:srgbClr val="D00000"/>
                </a:solidFill>
              </a:rPr>
              <a:t> </a:t>
            </a:r>
            <a:r>
              <a:rPr lang="es-ES_tradnl" sz="2400" spc="-25" dirty="0">
                <a:solidFill>
                  <a:srgbClr val="D00000"/>
                </a:solidFill>
              </a:rPr>
              <a:t>(2S)/</a:t>
            </a:r>
            <a:r>
              <a:rPr lang="es-ES_tradnl" sz="2400" spc="-30" dirty="0">
                <a:solidFill>
                  <a:srgbClr val="D00000"/>
                </a:solidFill>
              </a:rPr>
              <a:t>J</a:t>
            </a:r>
            <a:r>
              <a:rPr lang="es-ES_tradnl" sz="2400" dirty="0">
                <a:solidFill>
                  <a:srgbClr val="D00000"/>
                </a:solidFill>
              </a:rPr>
              <a:t>/</a:t>
            </a:r>
            <a:r>
              <a:rPr lang="es-ES_tradnl" sz="2400" spc="-1155" dirty="0">
                <a:solidFill>
                  <a:srgbClr val="D00000"/>
                </a:solidFill>
                <a:latin typeface="Symbol"/>
                <a:cs typeface="Symbol"/>
              </a:rPr>
              <a:t></a:t>
            </a:r>
            <a:r>
              <a:rPr lang="es-ES_tradnl" sz="2400" spc="-5" dirty="0">
                <a:solidFill>
                  <a:srgbClr val="D00000"/>
                </a:solidFill>
              </a:rPr>
              <a:t> </a:t>
            </a:r>
            <a:r>
              <a:rPr lang="es-ES_tradnl" sz="2400" spc="-5" dirty="0" smtClean="0">
                <a:solidFill>
                  <a:srgbClr val="D00000"/>
                </a:solidFill>
              </a:rPr>
              <a:t>]</a:t>
            </a:r>
            <a:r>
              <a:rPr lang="es-ES_tradnl" sz="2400" baseline="-20833" dirty="0" err="1" smtClean="0">
                <a:solidFill>
                  <a:srgbClr val="D00000"/>
                </a:solidFill>
              </a:rPr>
              <a:t>PbPb</a:t>
            </a:r>
            <a:r>
              <a:rPr lang="es-ES_tradnl" sz="2400" dirty="0" smtClean="0">
                <a:solidFill>
                  <a:srgbClr val="D00000"/>
                </a:solidFill>
              </a:rPr>
              <a:t>/</a:t>
            </a:r>
            <a:r>
              <a:rPr lang="es-ES_tradnl" sz="2400" spc="-5" dirty="0" smtClean="0">
                <a:solidFill>
                  <a:srgbClr val="D00000"/>
                </a:solidFill>
              </a:rPr>
              <a:t>[</a:t>
            </a:r>
            <a:r>
              <a:rPr lang="es-ES_tradnl" sz="2400" spc="-1155" dirty="0">
                <a:solidFill>
                  <a:srgbClr val="D00000"/>
                </a:solidFill>
                <a:latin typeface="Symbol"/>
                <a:cs typeface="Symbol"/>
              </a:rPr>
              <a:t></a:t>
            </a:r>
            <a:r>
              <a:rPr lang="es-ES_tradnl" sz="2400" spc="-25" dirty="0">
                <a:solidFill>
                  <a:srgbClr val="D00000"/>
                </a:solidFill>
              </a:rPr>
              <a:t> (2S)/</a:t>
            </a:r>
            <a:r>
              <a:rPr lang="es-ES_tradnl" sz="2400" spc="-30" dirty="0">
                <a:solidFill>
                  <a:srgbClr val="D00000"/>
                </a:solidFill>
              </a:rPr>
              <a:t>J</a:t>
            </a:r>
            <a:r>
              <a:rPr lang="es-ES_tradnl" sz="2400" dirty="0">
                <a:solidFill>
                  <a:srgbClr val="D00000"/>
                </a:solidFill>
              </a:rPr>
              <a:t>/</a:t>
            </a:r>
            <a:r>
              <a:rPr lang="es-ES_tradnl" sz="2400" spc="-1155" dirty="0">
                <a:solidFill>
                  <a:srgbClr val="D00000"/>
                </a:solidFill>
                <a:latin typeface="Symbol"/>
                <a:cs typeface="Symbol"/>
              </a:rPr>
              <a:t></a:t>
            </a:r>
            <a:r>
              <a:rPr lang="es-ES_tradnl" sz="2400" spc="-5" dirty="0">
                <a:solidFill>
                  <a:srgbClr val="D00000"/>
                </a:solidFill>
              </a:rPr>
              <a:t> ]</a:t>
            </a:r>
            <a:r>
              <a:rPr lang="es-ES_tradnl" sz="2400" baseline="-20833" dirty="0" err="1">
                <a:solidFill>
                  <a:srgbClr val="D00000"/>
                </a:solidFill>
              </a:rPr>
              <a:t>pp</a:t>
            </a:r>
            <a:endParaRPr sz="2400" baseline="-20833" dirty="0">
              <a:solidFill>
                <a:srgbClr val="D00000"/>
              </a:solidFill>
              <a:latin typeface="Symbol"/>
              <a:cs typeface="Symbol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295400" y="6172200"/>
            <a:ext cx="67465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 err="1" smtClean="0">
                <a:solidFill>
                  <a:srgbClr val="D00000"/>
                </a:solidFill>
              </a:rPr>
              <a:t>Comover</a:t>
            </a:r>
            <a:r>
              <a:rPr lang="es-ES" sz="2200" b="1" dirty="0" smtClean="0">
                <a:solidFill>
                  <a:srgbClr val="D00000"/>
                </a:solidFill>
              </a:rPr>
              <a:t> </a:t>
            </a:r>
            <a:r>
              <a:rPr lang="es-ES" sz="2200" b="1" dirty="0" err="1" smtClean="0">
                <a:solidFill>
                  <a:srgbClr val="D00000"/>
                </a:solidFill>
              </a:rPr>
              <a:t>dissociation</a:t>
            </a:r>
            <a:r>
              <a:rPr lang="es-ES" sz="2200" b="1" dirty="0" smtClean="0">
                <a:solidFill>
                  <a:srgbClr val="D00000"/>
                </a:solidFill>
              </a:rPr>
              <a:t> + </a:t>
            </a:r>
            <a:r>
              <a:rPr lang="es-ES" sz="2200" b="1" dirty="0" err="1" smtClean="0">
                <a:solidFill>
                  <a:srgbClr val="D00000"/>
                </a:solidFill>
              </a:rPr>
              <a:t>recombination</a:t>
            </a:r>
            <a:r>
              <a:rPr lang="es-ES" sz="2200" b="1" dirty="0" smtClean="0">
                <a:solidFill>
                  <a:srgbClr val="D00000"/>
                </a:solidFill>
              </a:rPr>
              <a:t> in </a:t>
            </a:r>
            <a:r>
              <a:rPr lang="es-ES" sz="2200" b="1" dirty="0" err="1" smtClean="0">
                <a:solidFill>
                  <a:srgbClr val="D00000"/>
                </a:solidFill>
              </a:rPr>
              <a:t>PbPb</a:t>
            </a:r>
            <a:r>
              <a:rPr lang="es-ES" sz="2200" b="1" dirty="0" smtClean="0">
                <a:solidFill>
                  <a:srgbClr val="D00000"/>
                </a:solidFill>
              </a:rPr>
              <a:t> at LHC?</a:t>
            </a:r>
            <a:endParaRPr lang="es-ES" sz="2200" b="1" dirty="0">
              <a:solidFill>
                <a:srgbClr val="D0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6200" y="3694330"/>
            <a:ext cx="3709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/>
              <a:t>2S more </a:t>
            </a:r>
            <a:r>
              <a:rPr lang="es-ES" sz="2000" dirty="0" err="1" smtClean="0"/>
              <a:t>supressed</a:t>
            </a:r>
            <a:r>
              <a:rPr lang="es-ES" sz="2000" dirty="0" smtClean="0"/>
              <a:t> </a:t>
            </a:r>
            <a:r>
              <a:rPr lang="es-ES" sz="2000" dirty="0" err="1" smtClean="0"/>
              <a:t>than</a:t>
            </a:r>
            <a:r>
              <a:rPr lang="es-ES" sz="2000" dirty="0" smtClean="0"/>
              <a:t> 1S in </a:t>
            </a:r>
            <a:r>
              <a:rPr lang="es-ES" sz="2000" dirty="0" err="1" smtClean="0"/>
              <a:t>pPb</a:t>
            </a:r>
            <a:endParaRPr lang="es-ES" sz="2000" dirty="0" smtClean="0"/>
          </a:p>
        </p:txBody>
      </p:sp>
      <p:sp>
        <p:nvSpPr>
          <p:cNvPr id="12" name="CuadroTexto 11"/>
          <p:cNvSpPr txBox="1"/>
          <p:nvPr/>
        </p:nvSpPr>
        <p:spPr>
          <a:xfrm>
            <a:off x="4343400" y="3465730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2S </a:t>
            </a:r>
            <a:r>
              <a:rPr lang="es-ES" sz="2000" dirty="0" err="1" smtClean="0"/>
              <a:t>less</a:t>
            </a:r>
            <a:r>
              <a:rPr lang="es-ES" sz="2000" dirty="0" smtClean="0"/>
              <a:t> </a:t>
            </a:r>
            <a:r>
              <a:rPr lang="es-ES" sz="2000" dirty="0" err="1" smtClean="0"/>
              <a:t>supressed</a:t>
            </a:r>
            <a:r>
              <a:rPr lang="es-ES" sz="2000" dirty="0" smtClean="0"/>
              <a:t> </a:t>
            </a:r>
            <a:r>
              <a:rPr lang="es-ES" sz="2000" dirty="0" err="1" smtClean="0"/>
              <a:t>than</a:t>
            </a:r>
            <a:r>
              <a:rPr lang="es-ES" sz="2000" dirty="0" smtClean="0"/>
              <a:t> 1S in </a:t>
            </a:r>
            <a:r>
              <a:rPr lang="es-ES" sz="2000" dirty="0" err="1" smtClean="0"/>
              <a:t>PbPb</a:t>
            </a:r>
            <a:r>
              <a:rPr lang="es-ES" sz="2000" dirty="0"/>
              <a:t> </a:t>
            </a:r>
            <a:r>
              <a:rPr lang="es-ES" sz="2000" dirty="0" err="1" smtClean="0"/>
              <a:t>or</a:t>
            </a:r>
            <a:r>
              <a:rPr lang="es-ES" sz="2000" dirty="0" smtClean="0"/>
              <a:t> …. </a:t>
            </a:r>
          </a:p>
          <a:p>
            <a:r>
              <a:rPr lang="es-ES" sz="2000" dirty="0" err="1" smtClean="0"/>
              <a:t>Suppression</a:t>
            </a:r>
            <a:r>
              <a:rPr lang="es-ES" sz="2000" dirty="0" smtClean="0"/>
              <a:t> </a:t>
            </a:r>
            <a:r>
              <a:rPr lang="es-ES" sz="2000" dirty="0"/>
              <a:t>+</a:t>
            </a:r>
            <a:r>
              <a:rPr lang="es-ES" sz="2000" dirty="0" smtClean="0"/>
              <a:t> </a:t>
            </a:r>
            <a:r>
              <a:rPr lang="es-ES" sz="2000" dirty="0" err="1" smtClean="0"/>
              <a:t>recombination</a:t>
            </a:r>
            <a:r>
              <a:rPr lang="es-ES" sz="2000" dirty="0" smtClean="0"/>
              <a:t> at </a:t>
            </a:r>
            <a:r>
              <a:rPr lang="es-ES" sz="2000" dirty="0" err="1" smtClean="0"/>
              <a:t>low</a:t>
            </a:r>
            <a:r>
              <a:rPr lang="es-ES" sz="2000" dirty="0" smtClean="0"/>
              <a:t> </a:t>
            </a:r>
            <a:r>
              <a:rPr lang="es-ES" sz="2000" dirty="0" err="1" smtClean="0"/>
              <a:t>pT</a:t>
            </a:r>
            <a:r>
              <a:rPr lang="es-ES" sz="2000" dirty="0" smtClean="0"/>
              <a:t>?</a:t>
            </a:r>
            <a:endParaRPr lang="es-ES" sz="2000" dirty="0" smtClean="0"/>
          </a:p>
        </p:txBody>
      </p:sp>
      <p:pic>
        <p:nvPicPr>
          <p:cNvPr id="14" name="Imagen 13" descr="PBM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" b="71275"/>
          <a:stretch/>
        </p:blipFill>
        <p:spPr>
          <a:xfrm>
            <a:off x="457200" y="4151530"/>
            <a:ext cx="8382000" cy="213360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Rectángulo 14"/>
          <p:cNvSpPr/>
          <p:nvPr/>
        </p:nvSpPr>
        <p:spPr>
          <a:xfrm>
            <a:off x="2057400" y="4151530"/>
            <a:ext cx="6858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0000FF"/>
                </a:solidFill>
              </a:rPr>
              <a:t>Peter Braun-</a:t>
            </a:r>
            <a:r>
              <a:rPr lang="es-ES" sz="1400" b="1" dirty="0" err="1" smtClean="0">
                <a:solidFill>
                  <a:srgbClr val="0000FF"/>
                </a:solidFill>
              </a:rPr>
              <a:t>Munzinger</a:t>
            </a:r>
            <a:r>
              <a:rPr lang="es-ES" sz="1400" b="1" u="sng" dirty="0" smtClean="0">
                <a:solidFill>
                  <a:srgbClr val="0000FF"/>
                </a:solidFill>
                <a:hlinkClick r:id="rId4"/>
              </a:rPr>
              <a:t>, </a:t>
            </a:r>
            <a:r>
              <a:rPr lang="es-ES" sz="1400" b="1" u="sng" dirty="0">
                <a:solidFill>
                  <a:srgbClr val="0000FF"/>
                </a:solidFill>
                <a:hlinkClick r:id="rId5"/>
              </a:rPr>
              <a:t>Krzysztof Redlich </a:t>
            </a:r>
            <a:r>
              <a:rPr lang="es-ES" sz="1400" b="1" u="sng" dirty="0" smtClean="0">
                <a:solidFill>
                  <a:srgbClr val="0000FF"/>
                </a:solidFill>
              </a:rPr>
              <a:t> </a:t>
            </a:r>
            <a:r>
              <a:rPr lang="es-ES" sz="1400" b="1" dirty="0" smtClean="0">
                <a:solidFill>
                  <a:srgbClr val="0000FF"/>
                </a:solidFill>
              </a:rPr>
              <a:t>EPJC</a:t>
            </a:r>
            <a:r>
              <a:rPr lang="es-ES" sz="1400" b="1" dirty="0">
                <a:solidFill>
                  <a:srgbClr val="0000FF"/>
                </a:solidFill>
              </a:rPr>
              <a:t>16 (2000) 519</a:t>
            </a:r>
          </a:p>
        </p:txBody>
      </p:sp>
      <p:pic>
        <p:nvPicPr>
          <p:cNvPr id="24" name="Espace réservé du contenu 4"/>
          <p:cNvPicPr>
            <a:picLocks noChangeAspect="1"/>
          </p:cNvPicPr>
          <p:nvPr/>
        </p:nvPicPr>
        <p:blipFill>
          <a:blip r:embed="rId6"/>
          <a:srcRect t="-20074" b="-20074"/>
          <a:stretch>
            <a:fillRect/>
          </a:stretch>
        </p:blipFill>
        <p:spPr>
          <a:xfrm>
            <a:off x="4997292" y="112930"/>
            <a:ext cx="4070508" cy="40386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33400" y="5370730"/>
            <a:ext cx="8229600" cy="838200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CuadroTexto 24"/>
          <p:cNvSpPr txBox="1"/>
          <p:nvPr/>
        </p:nvSpPr>
        <p:spPr>
          <a:xfrm>
            <a:off x="152400" y="6581001"/>
            <a:ext cx="89154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E. G. Ferreiro													</a:t>
            </a:r>
            <a:r>
              <a:rPr lang="es-ES" sz="1200" b="1" dirty="0" err="1" smtClean="0"/>
              <a:t>Rencontres</a:t>
            </a:r>
            <a:r>
              <a:rPr lang="es-ES" sz="1200" b="1" dirty="0" smtClean="0"/>
              <a:t> QGP </a:t>
            </a:r>
            <a:r>
              <a:rPr lang="es-ES" sz="1200" b="1" dirty="0" err="1" smtClean="0"/>
              <a:t>Etretat</a:t>
            </a:r>
            <a:r>
              <a:rPr lang="es-ES" sz="1200" b="1" dirty="0" smtClean="0"/>
              <a:t> 16/9/2014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417433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52400" y="76200"/>
            <a:ext cx="8865870" cy="1179729"/>
          </a:xfrm>
          <a:custGeom>
            <a:avLst/>
            <a:gdLst/>
            <a:ahLst/>
            <a:cxnLst/>
            <a:rect l="l" t="t" r="r" b="b"/>
            <a:pathLst>
              <a:path w="8865870" h="646430">
                <a:moveTo>
                  <a:pt x="0" y="646328"/>
                </a:moveTo>
                <a:lnTo>
                  <a:pt x="8865489" y="646328"/>
                </a:lnTo>
                <a:lnTo>
                  <a:pt x="8865489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 txBox="1">
            <a:spLocks noGrp="1"/>
          </p:cNvSpPr>
          <p:nvPr>
            <p:ph type="title"/>
          </p:nvPr>
        </p:nvSpPr>
        <p:spPr>
          <a:xfrm>
            <a:off x="990600" y="112930"/>
            <a:ext cx="7081875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3609340" algn="l"/>
              </a:tabLst>
            </a:pPr>
            <a:r>
              <a:rPr spc="-5" dirty="0">
                <a:solidFill>
                  <a:srgbClr val="D00000"/>
                </a:solidFill>
              </a:rPr>
              <a:t>[</a:t>
            </a:r>
            <a:r>
              <a:rPr spc="-1155" dirty="0" smtClean="0">
                <a:solidFill>
                  <a:srgbClr val="D00000"/>
                </a:solidFill>
                <a:latin typeface="Symbol"/>
                <a:cs typeface="Symbol"/>
              </a:rPr>
              <a:t></a:t>
            </a:r>
            <a:r>
              <a:rPr lang="es-ES_tradnl" spc="-25" dirty="0">
                <a:solidFill>
                  <a:srgbClr val="D00000"/>
                </a:solidFill>
              </a:rPr>
              <a:t> </a:t>
            </a:r>
            <a:r>
              <a:rPr lang="es-ES_tradnl" spc="-25" dirty="0" smtClean="0">
                <a:solidFill>
                  <a:srgbClr val="D00000"/>
                </a:solidFill>
              </a:rPr>
              <a:t>(</a:t>
            </a:r>
            <a:r>
              <a:rPr spc="-25" dirty="0" smtClean="0">
                <a:solidFill>
                  <a:srgbClr val="D00000"/>
                </a:solidFill>
              </a:rPr>
              <a:t>2S</a:t>
            </a:r>
            <a:r>
              <a:rPr spc="-25" dirty="0">
                <a:solidFill>
                  <a:srgbClr val="D00000"/>
                </a:solidFill>
              </a:rPr>
              <a:t>)/</a:t>
            </a:r>
            <a:r>
              <a:rPr spc="-30" dirty="0">
                <a:solidFill>
                  <a:srgbClr val="D00000"/>
                </a:solidFill>
              </a:rPr>
              <a:t>J</a:t>
            </a:r>
            <a:r>
              <a:rPr dirty="0">
                <a:solidFill>
                  <a:srgbClr val="D00000"/>
                </a:solidFill>
              </a:rPr>
              <a:t>/</a:t>
            </a:r>
            <a:r>
              <a:rPr spc="-1155" dirty="0" smtClean="0">
                <a:solidFill>
                  <a:srgbClr val="D00000"/>
                </a:solidFill>
                <a:latin typeface="Symbol"/>
                <a:cs typeface="Symbol"/>
              </a:rPr>
              <a:t></a:t>
            </a:r>
            <a:r>
              <a:rPr lang="es-ES_tradnl" spc="-5" dirty="0">
                <a:solidFill>
                  <a:srgbClr val="D00000"/>
                </a:solidFill>
              </a:rPr>
              <a:t> </a:t>
            </a:r>
            <a:r>
              <a:rPr lang="es-ES_tradnl" spc="-5" dirty="0" smtClean="0">
                <a:solidFill>
                  <a:srgbClr val="D00000"/>
                </a:solidFill>
              </a:rPr>
              <a:t>]</a:t>
            </a:r>
            <a:r>
              <a:rPr lang="es-ES_tradnl" baseline="-20833" dirty="0" smtClean="0">
                <a:solidFill>
                  <a:srgbClr val="D00000"/>
                </a:solidFill>
              </a:rPr>
              <a:t>Pb</a:t>
            </a:r>
            <a:r>
              <a:rPr sz="3600" baseline="-20833" dirty="0" smtClean="0">
                <a:solidFill>
                  <a:srgbClr val="D00000"/>
                </a:solidFill>
              </a:rPr>
              <a:t>Pb</a:t>
            </a:r>
            <a:r>
              <a:rPr sz="3600" baseline="-20833" dirty="0">
                <a:solidFill>
                  <a:srgbClr val="D00000"/>
                </a:solidFill>
              </a:rPr>
              <a:t>	</a:t>
            </a:r>
            <a:r>
              <a:rPr sz="3600" dirty="0">
                <a:solidFill>
                  <a:srgbClr val="D00000"/>
                </a:solidFill>
              </a:rPr>
              <a:t>/</a:t>
            </a:r>
            <a:r>
              <a:rPr sz="3600" spc="-5" dirty="0">
                <a:solidFill>
                  <a:srgbClr val="D00000"/>
                </a:solidFill>
              </a:rPr>
              <a:t> [</a:t>
            </a:r>
            <a:r>
              <a:rPr sz="3600" spc="-1155" dirty="0" smtClean="0">
                <a:solidFill>
                  <a:srgbClr val="D00000"/>
                </a:solidFill>
                <a:latin typeface="Symbol"/>
                <a:cs typeface="Symbol"/>
              </a:rPr>
              <a:t></a:t>
            </a:r>
            <a:r>
              <a:rPr lang="es-ES_tradnl" spc="-25" dirty="0">
                <a:solidFill>
                  <a:srgbClr val="D00000"/>
                </a:solidFill>
              </a:rPr>
              <a:t> </a:t>
            </a:r>
            <a:r>
              <a:rPr lang="es-ES_tradnl" spc="-25" dirty="0" smtClean="0">
                <a:solidFill>
                  <a:srgbClr val="D00000"/>
                </a:solidFill>
              </a:rPr>
              <a:t>(</a:t>
            </a:r>
            <a:r>
              <a:rPr sz="3600" spc="-25" dirty="0" smtClean="0">
                <a:solidFill>
                  <a:srgbClr val="D00000"/>
                </a:solidFill>
              </a:rPr>
              <a:t>2S</a:t>
            </a:r>
            <a:r>
              <a:rPr sz="3600" spc="-25" dirty="0">
                <a:solidFill>
                  <a:srgbClr val="D00000"/>
                </a:solidFill>
              </a:rPr>
              <a:t>)/</a:t>
            </a:r>
            <a:r>
              <a:rPr sz="3600" spc="-30" dirty="0">
                <a:solidFill>
                  <a:srgbClr val="D00000"/>
                </a:solidFill>
              </a:rPr>
              <a:t>J</a:t>
            </a:r>
            <a:r>
              <a:rPr sz="3600" dirty="0">
                <a:solidFill>
                  <a:srgbClr val="D00000"/>
                </a:solidFill>
              </a:rPr>
              <a:t>/</a:t>
            </a:r>
            <a:r>
              <a:rPr sz="3600" spc="-1155" dirty="0" smtClean="0">
                <a:solidFill>
                  <a:srgbClr val="D00000"/>
                </a:solidFill>
                <a:latin typeface="Symbol"/>
                <a:cs typeface="Symbol"/>
              </a:rPr>
              <a:t></a:t>
            </a:r>
            <a:r>
              <a:rPr lang="es-ES_tradnl" spc="-5" dirty="0">
                <a:solidFill>
                  <a:srgbClr val="D00000"/>
                </a:solidFill>
              </a:rPr>
              <a:t> </a:t>
            </a:r>
            <a:r>
              <a:rPr lang="es-ES_tradnl" spc="-5" dirty="0" smtClean="0">
                <a:solidFill>
                  <a:srgbClr val="D00000"/>
                </a:solidFill>
              </a:rPr>
              <a:t>]</a:t>
            </a:r>
            <a:r>
              <a:rPr sz="3600" baseline="-20833" dirty="0" smtClean="0">
                <a:solidFill>
                  <a:srgbClr val="D00000"/>
                </a:solidFill>
              </a:rPr>
              <a:t>pp</a:t>
            </a:r>
            <a:r>
              <a:rPr lang="es-ES_tradnl" sz="3600" baseline="-20833" dirty="0" smtClean="0">
                <a:solidFill>
                  <a:srgbClr val="D00000"/>
                </a:solidFill>
              </a:rPr>
              <a:t/>
            </a:r>
            <a:br>
              <a:rPr lang="es-ES_tradnl" sz="3600" baseline="-20833" dirty="0" smtClean="0">
                <a:solidFill>
                  <a:srgbClr val="D00000"/>
                </a:solidFill>
              </a:rPr>
            </a:br>
            <a:r>
              <a:rPr lang="es-ES_tradnl" baseline="-20833" dirty="0" err="1" smtClean="0">
                <a:solidFill>
                  <a:srgbClr val="D00000"/>
                </a:solidFill>
              </a:rPr>
              <a:t>Comover</a:t>
            </a:r>
            <a:r>
              <a:rPr lang="es-ES_tradnl" baseline="-20833" dirty="0" smtClean="0">
                <a:solidFill>
                  <a:srgbClr val="D00000"/>
                </a:solidFill>
              </a:rPr>
              <a:t> </a:t>
            </a:r>
            <a:r>
              <a:rPr lang="es-ES_tradnl" baseline="-20833" dirty="0" err="1" smtClean="0">
                <a:solidFill>
                  <a:srgbClr val="D00000"/>
                </a:solidFill>
              </a:rPr>
              <a:t>results</a:t>
            </a:r>
            <a:r>
              <a:rPr lang="es-ES_tradnl" baseline="-20833" dirty="0" smtClean="0">
                <a:solidFill>
                  <a:srgbClr val="D00000"/>
                </a:solidFill>
              </a:rPr>
              <a:t>: 2 set of </a:t>
            </a:r>
            <a:r>
              <a:rPr lang="es-ES_tradnl" baseline="-20833" dirty="0" err="1" smtClean="0">
                <a:solidFill>
                  <a:srgbClr val="D00000"/>
                </a:solidFill>
              </a:rPr>
              <a:t>results</a:t>
            </a:r>
            <a:endParaRPr sz="3600" baseline="-20833" dirty="0">
              <a:solidFill>
                <a:srgbClr val="D00000"/>
              </a:solidFill>
              <a:latin typeface="Symbol"/>
              <a:cs typeface="Symbol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60900" y="1367134"/>
            <a:ext cx="29919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dirty="0" err="1"/>
              <a:t>E</a:t>
            </a:r>
            <a:r>
              <a:rPr lang="es-ES" sz="2200" dirty="0" err="1" smtClean="0"/>
              <a:t>xact</a:t>
            </a:r>
            <a:r>
              <a:rPr lang="es-ES" sz="2200" dirty="0" smtClean="0"/>
              <a:t> </a:t>
            </a:r>
            <a:r>
              <a:rPr lang="es-ES" sz="2200" dirty="0" err="1" smtClean="0"/>
              <a:t>numerical</a:t>
            </a:r>
            <a:r>
              <a:rPr lang="es-ES" sz="2200" dirty="0" smtClean="0"/>
              <a:t> </a:t>
            </a:r>
            <a:r>
              <a:rPr lang="es-ES" sz="2200" dirty="0" err="1" smtClean="0"/>
              <a:t>solution</a:t>
            </a:r>
            <a:endParaRPr lang="es-ES" sz="2200" dirty="0" smtClean="0"/>
          </a:p>
          <a:p>
            <a:endParaRPr lang="es-ES" sz="2200" dirty="0" smtClean="0"/>
          </a:p>
          <a:p>
            <a:endParaRPr lang="es-ES" sz="2200" dirty="0" smtClean="0"/>
          </a:p>
          <a:p>
            <a:r>
              <a:rPr lang="es-ES" sz="2200" dirty="0"/>
              <a:t/>
            </a:r>
            <a:endParaRPr lang="es-ES" sz="2200" dirty="0" smtClean="0"/>
          </a:p>
        </p:txBody>
      </p:sp>
      <p:pic>
        <p:nvPicPr>
          <p:cNvPr id="12" name="Imagen 11" descr="Páginas desdeOct2014Figjpsipbpbjul12lhcy0meanpt_5new_276PRU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3" b="17864"/>
          <a:stretch/>
        </p:blipFill>
        <p:spPr>
          <a:xfrm>
            <a:off x="-193964" y="1759257"/>
            <a:ext cx="5299364" cy="4525873"/>
          </a:xfrm>
          <a:prstGeom prst="rect">
            <a:avLst/>
          </a:prstGeom>
        </p:spPr>
      </p:pic>
      <p:pic>
        <p:nvPicPr>
          <p:cNvPr id="8" name="Imagen 7" descr="FIGpsifeeddownLHC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0" b="17627"/>
          <a:stretch/>
        </p:blipFill>
        <p:spPr>
          <a:xfrm>
            <a:off x="4343400" y="1727481"/>
            <a:ext cx="5366488" cy="45971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209800" y="4075330"/>
            <a:ext cx="2133600" cy="24384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5085300" y="1332130"/>
            <a:ext cx="29919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dirty="0" err="1"/>
              <a:t>E</a:t>
            </a:r>
            <a:r>
              <a:rPr lang="es-ES" sz="2200" dirty="0" err="1" smtClean="0"/>
              <a:t>xact</a:t>
            </a:r>
            <a:r>
              <a:rPr lang="es-ES" sz="2200" dirty="0" smtClean="0"/>
              <a:t> </a:t>
            </a:r>
            <a:r>
              <a:rPr lang="es-ES" sz="2200" dirty="0" err="1" smtClean="0"/>
              <a:t>numerical</a:t>
            </a:r>
            <a:r>
              <a:rPr lang="es-ES" sz="2200" dirty="0" smtClean="0"/>
              <a:t> </a:t>
            </a:r>
            <a:r>
              <a:rPr lang="es-ES" sz="2200" dirty="0" err="1" smtClean="0"/>
              <a:t>solution</a:t>
            </a:r>
            <a:endParaRPr lang="es-ES" sz="2200" dirty="0" smtClean="0"/>
          </a:p>
          <a:p>
            <a:endParaRPr lang="es-ES" sz="2200" dirty="0" smtClean="0"/>
          </a:p>
          <a:p>
            <a:endParaRPr lang="es-ES" sz="2200" dirty="0" smtClean="0"/>
          </a:p>
          <a:p>
            <a:r>
              <a:rPr lang="es-ES" sz="2200" dirty="0"/>
              <a:t/>
            </a:r>
            <a:endParaRPr lang="es-ES" sz="2200" dirty="0" smtClean="0"/>
          </a:p>
        </p:txBody>
      </p:sp>
      <p:sp>
        <p:nvSpPr>
          <p:cNvPr id="3" name="Rectángulo redondeado 2"/>
          <p:cNvSpPr/>
          <p:nvPr/>
        </p:nvSpPr>
        <p:spPr>
          <a:xfrm>
            <a:off x="0" y="1408330"/>
            <a:ext cx="4495800" cy="491627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redondeado 10"/>
          <p:cNvSpPr/>
          <p:nvPr/>
        </p:nvSpPr>
        <p:spPr>
          <a:xfrm>
            <a:off x="4648200" y="1408330"/>
            <a:ext cx="4495800" cy="491627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/>
          <p:cNvSpPr txBox="1"/>
          <p:nvPr/>
        </p:nvSpPr>
        <p:spPr>
          <a:xfrm>
            <a:off x="6858000" y="4075330"/>
            <a:ext cx="235247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>
                <a:solidFill>
                  <a:srgbClr val="D00000"/>
                </a:solidFill>
              </a:rPr>
              <a:t>Feed</a:t>
            </a:r>
            <a:r>
              <a:rPr lang="es-ES" sz="2000" dirty="0">
                <a:solidFill>
                  <a:srgbClr val="D00000"/>
                </a:solidFill>
              </a:rPr>
              <a:t> </a:t>
            </a:r>
            <a:r>
              <a:rPr lang="es-ES" sz="2000" dirty="0" err="1">
                <a:solidFill>
                  <a:srgbClr val="D00000"/>
                </a:solidFill>
              </a:rPr>
              <a:t>down</a:t>
            </a:r>
            <a:r>
              <a:rPr lang="es-ES" sz="2000" dirty="0">
                <a:solidFill>
                  <a:srgbClr val="D00000"/>
                </a:solidFill>
              </a:rPr>
              <a:t> </a:t>
            </a:r>
            <a:r>
              <a:rPr lang="es-ES" sz="2000" dirty="0" err="1" smtClean="0">
                <a:solidFill>
                  <a:srgbClr val="D00000"/>
                </a:solidFill>
              </a:rPr>
              <a:t>taken</a:t>
            </a:r>
            <a:endParaRPr lang="es-ES" sz="2000" dirty="0" smtClean="0">
              <a:solidFill>
                <a:srgbClr val="D00000"/>
              </a:solidFill>
            </a:endParaRPr>
          </a:p>
          <a:p>
            <a:r>
              <a:rPr lang="es-ES" sz="2000" dirty="0" smtClean="0">
                <a:solidFill>
                  <a:srgbClr val="D00000"/>
                </a:solidFill>
              </a:rPr>
              <a:t> </a:t>
            </a:r>
            <a:r>
              <a:rPr lang="es-ES" sz="2000" dirty="0" err="1">
                <a:solidFill>
                  <a:srgbClr val="D00000"/>
                </a:solidFill>
              </a:rPr>
              <a:t>into</a:t>
            </a:r>
            <a:r>
              <a:rPr lang="es-ES" sz="2000" dirty="0">
                <a:solidFill>
                  <a:srgbClr val="D00000"/>
                </a:solidFill>
              </a:rPr>
              <a:t> </a:t>
            </a:r>
            <a:r>
              <a:rPr lang="es-ES" sz="2000" dirty="0" err="1">
                <a:solidFill>
                  <a:srgbClr val="D00000"/>
                </a:solidFill>
              </a:rPr>
              <a:t>account</a:t>
            </a:r>
            <a:r>
              <a:rPr lang="es-ES" sz="2000" dirty="0">
                <a:solidFill>
                  <a:srgbClr val="D00000"/>
                </a:solidFill>
              </a:rPr>
              <a:t>:</a:t>
            </a:r>
          </a:p>
          <a:p>
            <a:endParaRPr lang="es-ES" sz="2000" dirty="0" smtClean="0">
              <a:solidFill>
                <a:srgbClr val="D00000"/>
              </a:solidFill>
            </a:endParaRPr>
          </a:p>
          <a:p>
            <a:r>
              <a:rPr lang="es-ES" sz="2000" dirty="0" smtClean="0">
                <a:solidFill>
                  <a:srgbClr val="D00000"/>
                </a:solidFill>
              </a:rPr>
              <a:t>Inclusive </a:t>
            </a:r>
            <a:r>
              <a:rPr lang="es-ES" sz="2000" dirty="0">
                <a:solidFill>
                  <a:srgbClr val="D00000"/>
                </a:solidFill>
              </a:rPr>
              <a:t>1S = </a:t>
            </a:r>
            <a:endParaRPr lang="es-ES" sz="2000" dirty="0" smtClean="0">
              <a:solidFill>
                <a:srgbClr val="D00000"/>
              </a:solidFill>
            </a:endParaRPr>
          </a:p>
          <a:p>
            <a:r>
              <a:rPr lang="es-ES" sz="2000" dirty="0" smtClean="0">
                <a:solidFill>
                  <a:srgbClr val="D00000"/>
                </a:solidFill>
              </a:rPr>
              <a:t>0.4 </a:t>
            </a:r>
            <a:r>
              <a:rPr lang="es-ES" sz="2000" dirty="0" err="1">
                <a:solidFill>
                  <a:srgbClr val="D00000"/>
                </a:solidFill>
              </a:rPr>
              <a:t>direct</a:t>
            </a:r>
            <a:r>
              <a:rPr lang="es-ES" sz="2000" dirty="0">
                <a:solidFill>
                  <a:srgbClr val="D00000"/>
                </a:solidFill>
              </a:rPr>
              <a:t> 1S + 0.6 2S</a:t>
            </a:r>
          </a:p>
          <a:p>
            <a:endParaRPr lang="es-ES" sz="2000" dirty="0" smtClean="0"/>
          </a:p>
          <a:p>
            <a:endParaRPr lang="es-ES" sz="20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52400" y="6581001"/>
            <a:ext cx="89154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E. G. Ferreiro													</a:t>
            </a:r>
            <a:r>
              <a:rPr lang="es-ES" sz="1200" b="1" dirty="0" err="1" smtClean="0"/>
              <a:t>Rencontres</a:t>
            </a:r>
            <a:r>
              <a:rPr lang="es-ES" sz="1200" b="1" dirty="0" smtClean="0"/>
              <a:t> QGP </a:t>
            </a:r>
            <a:r>
              <a:rPr lang="es-ES" sz="1200" b="1" dirty="0" err="1" smtClean="0"/>
              <a:t>Etretat</a:t>
            </a:r>
            <a:r>
              <a:rPr lang="es-ES" sz="1200" b="1" dirty="0" smtClean="0"/>
              <a:t> 16/9/2014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1152475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4143372" y="3500438"/>
            <a:ext cx="663002" cy="322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endParaRPr lang="en-GB" dirty="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endParaRPr lang="en-GB" dirty="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endParaRPr lang="en-GB" dirty="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endParaRPr lang="en-GB" dirty="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endParaRPr lang="en-GB" dirty="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GB" dirty="0">
                <a:solidFill>
                  <a:srgbClr val="000000"/>
                </a:solidFill>
              </a:rPr>
              <a:t>	</a:t>
            </a:r>
          </a:p>
          <a:p>
            <a:pPr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endParaRPr lang="en-GB" dirty="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endParaRPr lang="en-GB" dirty="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endParaRPr lang="en-GB" dirty="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endParaRPr lang="en-GB" dirty="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endParaRPr lang="en-GB" dirty="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571900" y="3364490"/>
            <a:ext cx="5572132" cy="1328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different states “melting” at different temperatures due to different binding energies</a:t>
            </a:r>
            <a:r>
              <a:rPr lang="en-GB" sz="2000" dirty="0" smtClean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GB" sz="800" dirty="0" smtClean="0">
              <a:solidFill>
                <a:srgbClr val="000000"/>
              </a:solidFill>
            </a:endParaRPr>
          </a:p>
          <a:p>
            <a:pPr algn="just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2000" b="1" dirty="0" smtClean="0">
                <a:solidFill>
                  <a:srgbClr val="000000"/>
                </a:solidFill>
              </a:rPr>
              <a:t>   Matsui and </a:t>
            </a:r>
            <a:r>
              <a:rPr lang="en-GB" sz="2000" b="1" dirty="0" err="1" smtClean="0">
                <a:solidFill>
                  <a:srgbClr val="000000"/>
                </a:solidFill>
              </a:rPr>
              <a:t>Satz</a:t>
            </a:r>
            <a:r>
              <a:rPr lang="en-GB" sz="2000" b="1" dirty="0" smtClean="0">
                <a:solidFill>
                  <a:srgbClr val="000000"/>
                </a:solidFill>
              </a:rPr>
              <a:t>: </a:t>
            </a:r>
          </a:p>
          <a:p>
            <a:pPr algn="just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2000" b="1" dirty="0" smtClean="0">
                <a:solidFill>
                  <a:srgbClr val="800000"/>
                </a:solidFill>
              </a:rPr>
              <a:t>   J/</a:t>
            </a:r>
            <a:r>
              <a:rPr lang="en-GB" sz="2000" b="1" dirty="0" smtClean="0">
                <a:solidFill>
                  <a:srgbClr val="800000"/>
                </a:solidFill>
                <a:latin typeface="Symbol" pitchFamily="18" charset="2"/>
              </a:rPr>
              <a:t>y</a:t>
            </a:r>
            <a:r>
              <a:rPr lang="en-GB" sz="2000" b="1" dirty="0" smtClean="0">
                <a:solidFill>
                  <a:srgbClr val="800000"/>
                </a:solidFill>
              </a:rPr>
              <a:t> destruction in a QGP by Debye screening</a:t>
            </a:r>
            <a:r>
              <a:rPr lang="en-GB" sz="2000" b="1" dirty="0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05410" y="4714884"/>
            <a:ext cx="2695680" cy="1840513"/>
          </a:xfrm>
          <a:prstGeom prst="rect">
            <a:avLst/>
          </a:prstGeom>
          <a:noFill/>
        </p:spPr>
      </p:pic>
      <p:sp>
        <p:nvSpPr>
          <p:cNvPr id="18" name="106 Rectángulo"/>
          <p:cNvSpPr>
            <a:spLocks noChangeArrowheads="1"/>
          </p:cNvSpPr>
          <p:nvPr/>
        </p:nvSpPr>
        <p:spPr bwMode="auto">
          <a:xfrm>
            <a:off x="0" y="785794"/>
            <a:ext cx="6172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dirty="0">
                <a:latin typeface="+mn-lt"/>
              </a:rPr>
              <a:t>Potential between </a:t>
            </a:r>
            <a:r>
              <a:rPr lang="en-US" sz="2000" dirty="0" smtClean="0">
                <a:latin typeface="+mn-lt"/>
              </a:rPr>
              <a:t>q-anti-q </a:t>
            </a:r>
            <a:r>
              <a:rPr lang="en-US" sz="2000" dirty="0">
                <a:latin typeface="+mn-lt"/>
              </a:rPr>
              <a:t>pair </a:t>
            </a:r>
            <a:endParaRPr lang="en-US" sz="2000" dirty="0" smtClean="0">
              <a:latin typeface="+mn-lt"/>
            </a:endParaRPr>
          </a:p>
          <a:p>
            <a:pPr algn="l"/>
            <a:r>
              <a:rPr lang="en-US" sz="2000" dirty="0" smtClean="0">
                <a:latin typeface="+mn-lt"/>
              </a:rPr>
              <a:t>grows </a:t>
            </a:r>
            <a:r>
              <a:rPr lang="es-ES" sz="2000" dirty="0" err="1">
                <a:latin typeface="+mn-lt"/>
              </a:rPr>
              <a:t>linearly</a:t>
            </a:r>
            <a:r>
              <a:rPr lang="es-ES" sz="2000" dirty="0">
                <a:latin typeface="+mn-lt"/>
              </a:rPr>
              <a:t> at </a:t>
            </a:r>
            <a:r>
              <a:rPr lang="es-ES" sz="2000" dirty="0" err="1">
                <a:latin typeface="+mn-lt"/>
              </a:rPr>
              <a:t>large</a:t>
            </a:r>
            <a:r>
              <a:rPr lang="es-ES" sz="2000" dirty="0">
                <a:latin typeface="+mn-lt"/>
              </a:rPr>
              <a:t> </a:t>
            </a:r>
            <a:r>
              <a:rPr lang="es-ES" sz="2000" dirty="0" err="1">
                <a:latin typeface="+mn-lt"/>
              </a:rPr>
              <a:t>distances</a:t>
            </a:r>
            <a:endParaRPr lang="es-ES" sz="2000" dirty="0">
              <a:latin typeface="+mn-lt"/>
            </a:endParaRPr>
          </a:p>
          <a:p>
            <a:pPr algn="l"/>
            <a:endParaRPr lang="es-ES" sz="2000" dirty="0">
              <a:latin typeface="+mn-lt"/>
            </a:endParaRPr>
          </a:p>
          <a:p>
            <a:pPr algn="l"/>
            <a:r>
              <a:rPr lang="es-ES" sz="2000" dirty="0">
                <a:latin typeface="+mn-lt"/>
              </a:rPr>
              <a:t> </a:t>
            </a:r>
          </a:p>
          <a:p>
            <a:pPr algn="l"/>
            <a:endParaRPr lang="es-ES" sz="2000" dirty="0">
              <a:latin typeface="+mn-lt"/>
            </a:endParaRPr>
          </a:p>
          <a:p>
            <a:pPr algn="l"/>
            <a:endParaRPr lang="es-ES" sz="2000" dirty="0">
              <a:latin typeface="+mn-lt"/>
            </a:endParaRPr>
          </a:p>
        </p:txBody>
      </p:sp>
      <p:graphicFrame>
        <p:nvGraphicFramePr>
          <p:cNvPr id="346120" name="Object 8"/>
          <p:cNvGraphicFramePr>
            <a:graphicFrameLocks noChangeAspect="1"/>
          </p:cNvGraphicFramePr>
          <p:nvPr/>
        </p:nvGraphicFramePr>
        <p:xfrm>
          <a:off x="4071934" y="857232"/>
          <a:ext cx="2424130" cy="8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cuaciÛn" r:id="rId5" imgW="1130040" imgH="393480" progId="Equation.3">
                  <p:embed/>
                </p:oleObj>
              </mc:Choice>
              <mc:Fallback>
                <p:oleObj name="EcuaciÛn" r:id="rId5" imgW="1130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934" y="857232"/>
                        <a:ext cx="2424130" cy="844588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 105"/>
          <p:cNvGrpSpPr>
            <a:grpSpLocks/>
          </p:cNvGrpSpPr>
          <p:nvPr/>
        </p:nvGrpSpPr>
        <p:grpSpPr bwMode="auto">
          <a:xfrm>
            <a:off x="6643702" y="785794"/>
            <a:ext cx="2500298" cy="1785950"/>
            <a:chOff x="3744" y="960"/>
            <a:chExt cx="1920" cy="1776"/>
          </a:xfrm>
        </p:grpSpPr>
        <p:sp>
          <p:nvSpPr>
            <p:cNvPr id="44" name="Rectangle 83"/>
            <p:cNvSpPr>
              <a:spLocks noChangeArrowheads="1"/>
            </p:cNvSpPr>
            <p:nvPr/>
          </p:nvSpPr>
          <p:spPr bwMode="auto">
            <a:xfrm>
              <a:off x="3744" y="960"/>
              <a:ext cx="1920" cy="177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s-ES"/>
            </a:p>
          </p:txBody>
        </p:sp>
        <p:sp>
          <p:nvSpPr>
            <p:cNvPr id="45" name="Line 84"/>
            <p:cNvSpPr>
              <a:spLocks noChangeShapeType="1"/>
            </p:cNvSpPr>
            <p:nvPr/>
          </p:nvSpPr>
          <p:spPr bwMode="auto">
            <a:xfrm>
              <a:off x="4171" y="1056"/>
              <a:ext cx="0" cy="16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s-ES"/>
            </a:p>
          </p:txBody>
        </p:sp>
        <p:sp>
          <p:nvSpPr>
            <p:cNvPr id="46" name="Line 85"/>
            <p:cNvSpPr>
              <a:spLocks noChangeShapeType="1"/>
            </p:cNvSpPr>
            <p:nvPr/>
          </p:nvSpPr>
          <p:spPr bwMode="auto">
            <a:xfrm>
              <a:off x="4104" y="1955"/>
              <a:ext cx="12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s-ES"/>
            </a:p>
          </p:txBody>
        </p:sp>
        <p:sp>
          <p:nvSpPr>
            <p:cNvPr id="47" name="Freeform 86"/>
            <p:cNvSpPr>
              <a:spLocks/>
            </p:cNvSpPr>
            <p:nvPr/>
          </p:nvSpPr>
          <p:spPr bwMode="auto">
            <a:xfrm>
              <a:off x="4210" y="1108"/>
              <a:ext cx="1006" cy="1340"/>
            </a:xfrm>
            <a:custGeom>
              <a:avLst/>
              <a:gdLst>
                <a:gd name="T0" fmla="*/ 0 w 1433"/>
                <a:gd name="T1" fmla="*/ 1340 h 1340"/>
                <a:gd name="T2" fmla="*/ 2 w 1433"/>
                <a:gd name="T3" fmla="*/ 864 h 1340"/>
                <a:gd name="T4" fmla="*/ 10 w 1433"/>
                <a:gd name="T5" fmla="*/ 415 h 1340"/>
                <a:gd name="T6" fmla="*/ 20 w 1433"/>
                <a:gd name="T7" fmla="*/ 0 h 13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33"/>
                <a:gd name="T13" fmla="*/ 0 h 1340"/>
                <a:gd name="T14" fmla="*/ 1433 w 1433"/>
                <a:gd name="T15" fmla="*/ 1340 h 13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33" h="1340">
                  <a:moveTo>
                    <a:pt x="0" y="1340"/>
                  </a:moveTo>
                  <a:cubicBezTo>
                    <a:pt x="23" y="1260"/>
                    <a:pt x="19" y="1018"/>
                    <a:pt x="137" y="864"/>
                  </a:cubicBezTo>
                  <a:cubicBezTo>
                    <a:pt x="255" y="710"/>
                    <a:pt x="489" y="559"/>
                    <a:pt x="705" y="415"/>
                  </a:cubicBezTo>
                  <a:cubicBezTo>
                    <a:pt x="921" y="271"/>
                    <a:pt x="1281" y="86"/>
                    <a:pt x="1433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s-ES"/>
            </a:p>
          </p:txBody>
        </p:sp>
        <p:sp>
          <p:nvSpPr>
            <p:cNvPr id="48" name="Text Box 87"/>
            <p:cNvSpPr txBox="1">
              <a:spLocks noChangeArrowheads="1"/>
            </p:cNvSpPr>
            <p:nvPr/>
          </p:nvSpPr>
          <p:spPr bwMode="auto">
            <a:xfrm>
              <a:off x="5199" y="1918"/>
              <a:ext cx="1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</a:rPr>
                <a:t>r</a:t>
              </a:r>
            </a:p>
          </p:txBody>
        </p:sp>
        <p:sp>
          <p:nvSpPr>
            <p:cNvPr id="49" name="Text Box 88"/>
            <p:cNvSpPr txBox="1">
              <a:spLocks noChangeArrowheads="1"/>
            </p:cNvSpPr>
            <p:nvPr/>
          </p:nvSpPr>
          <p:spPr bwMode="auto">
            <a:xfrm>
              <a:off x="3744" y="1002"/>
              <a:ext cx="38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</a:rPr>
                <a:t>V(r)</a:t>
              </a:r>
            </a:p>
          </p:txBody>
        </p:sp>
        <p:grpSp>
          <p:nvGrpSpPr>
            <p:cNvPr id="50" name="Group 89"/>
            <p:cNvGrpSpPr>
              <a:grpSpLocks/>
            </p:cNvGrpSpPr>
            <p:nvPr/>
          </p:nvGrpSpPr>
          <p:grpSpPr bwMode="auto">
            <a:xfrm rot="21570107" flipV="1">
              <a:off x="4171" y="1492"/>
              <a:ext cx="440" cy="121"/>
              <a:chOff x="480" y="3696"/>
              <a:chExt cx="3360" cy="240"/>
            </a:xfrm>
          </p:grpSpPr>
          <p:cxnSp>
            <p:nvCxnSpPr>
              <p:cNvPr id="53" name="AutoShape 90"/>
              <p:cNvCxnSpPr>
                <a:cxnSpLocks noChangeShapeType="1"/>
              </p:cNvCxnSpPr>
              <p:nvPr/>
            </p:nvCxnSpPr>
            <p:spPr bwMode="auto">
              <a:xfrm flipV="1">
                <a:off x="816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</p:spPr>
          </p:cxnSp>
          <p:cxnSp>
            <p:nvCxnSpPr>
              <p:cNvPr id="54" name="AutoShape 91"/>
              <p:cNvCxnSpPr>
                <a:cxnSpLocks noChangeShapeType="1"/>
              </p:cNvCxnSpPr>
              <p:nvPr/>
            </p:nvCxnSpPr>
            <p:spPr bwMode="auto">
              <a:xfrm>
                <a:off x="480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</p:spPr>
          </p:cxnSp>
          <p:cxnSp>
            <p:nvCxnSpPr>
              <p:cNvPr id="55" name="AutoShape 92"/>
              <p:cNvCxnSpPr>
                <a:cxnSpLocks noChangeShapeType="1"/>
              </p:cNvCxnSpPr>
              <p:nvPr/>
            </p:nvCxnSpPr>
            <p:spPr bwMode="auto">
              <a:xfrm flipV="1">
                <a:off x="1488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</p:spPr>
          </p:cxnSp>
          <p:cxnSp>
            <p:nvCxnSpPr>
              <p:cNvPr id="56" name="AutoShape 93"/>
              <p:cNvCxnSpPr>
                <a:cxnSpLocks noChangeShapeType="1"/>
              </p:cNvCxnSpPr>
              <p:nvPr/>
            </p:nvCxnSpPr>
            <p:spPr bwMode="auto">
              <a:xfrm>
                <a:off x="1152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</p:spPr>
          </p:cxnSp>
          <p:cxnSp>
            <p:nvCxnSpPr>
              <p:cNvPr id="57" name="AutoShape 94"/>
              <p:cNvCxnSpPr>
                <a:cxnSpLocks noChangeShapeType="1"/>
              </p:cNvCxnSpPr>
              <p:nvPr/>
            </p:nvCxnSpPr>
            <p:spPr bwMode="auto">
              <a:xfrm flipV="1">
                <a:off x="2160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</p:spPr>
          </p:cxnSp>
          <p:cxnSp>
            <p:nvCxnSpPr>
              <p:cNvPr id="58" name="AutoShape 95"/>
              <p:cNvCxnSpPr>
                <a:cxnSpLocks noChangeShapeType="1"/>
              </p:cNvCxnSpPr>
              <p:nvPr/>
            </p:nvCxnSpPr>
            <p:spPr bwMode="auto">
              <a:xfrm>
                <a:off x="1824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</p:spPr>
          </p:cxnSp>
          <p:cxnSp>
            <p:nvCxnSpPr>
              <p:cNvPr id="59" name="AutoShape 96"/>
              <p:cNvCxnSpPr>
                <a:cxnSpLocks noChangeShapeType="1"/>
              </p:cNvCxnSpPr>
              <p:nvPr/>
            </p:nvCxnSpPr>
            <p:spPr bwMode="auto">
              <a:xfrm flipV="1">
                <a:off x="2832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</p:spPr>
          </p:cxnSp>
          <p:cxnSp>
            <p:nvCxnSpPr>
              <p:cNvPr id="60" name="AutoShape 97"/>
              <p:cNvCxnSpPr>
                <a:cxnSpLocks noChangeShapeType="1"/>
              </p:cNvCxnSpPr>
              <p:nvPr/>
            </p:nvCxnSpPr>
            <p:spPr bwMode="auto">
              <a:xfrm>
                <a:off x="2496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</p:spPr>
          </p:cxnSp>
          <p:cxnSp>
            <p:nvCxnSpPr>
              <p:cNvPr id="61" name="AutoShape 98"/>
              <p:cNvCxnSpPr>
                <a:cxnSpLocks noChangeShapeType="1"/>
              </p:cNvCxnSpPr>
              <p:nvPr/>
            </p:nvCxnSpPr>
            <p:spPr bwMode="auto">
              <a:xfrm flipV="1">
                <a:off x="3504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</p:spPr>
          </p:cxnSp>
          <p:cxnSp>
            <p:nvCxnSpPr>
              <p:cNvPr id="62" name="AutoShape 99"/>
              <p:cNvCxnSpPr>
                <a:cxnSpLocks noChangeShapeType="1"/>
              </p:cNvCxnSpPr>
              <p:nvPr/>
            </p:nvCxnSpPr>
            <p:spPr bwMode="auto">
              <a:xfrm>
                <a:off x="3168" y="3696"/>
                <a:ext cx="336" cy="24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rgbClr val="33CCCC"/>
                </a:solidFill>
                <a:round/>
                <a:headEnd/>
                <a:tailEnd/>
              </a:ln>
            </p:spPr>
          </p:cxnSp>
        </p:grpSp>
        <p:sp>
          <p:nvSpPr>
            <p:cNvPr id="51" name="Oval 100"/>
            <p:cNvSpPr>
              <a:spLocks noChangeArrowheads="1"/>
            </p:cNvSpPr>
            <p:nvPr/>
          </p:nvSpPr>
          <p:spPr bwMode="auto">
            <a:xfrm>
              <a:off x="4602" y="1493"/>
              <a:ext cx="101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s-ES"/>
            </a:p>
          </p:txBody>
        </p:sp>
        <p:sp>
          <p:nvSpPr>
            <p:cNvPr id="52" name="Oval 101"/>
            <p:cNvSpPr>
              <a:spLocks noChangeArrowheads="1"/>
            </p:cNvSpPr>
            <p:nvPr/>
          </p:nvSpPr>
          <p:spPr bwMode="auto">
            <a:xfrm>
              <a:off x="4104" y="1503"/>
              <a:ext cx="101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s-ES"/>
            </a:p>
          </p:txBody>
        </p:sp>
      </p:grpSp>
      <p:sp>
        <p:nvSpPr>
          <p:cNvPr id="63" name="Text Box 103"/>
          <p:cNvSpPr txBox="1">
            <a:spLocks noChangeArrowheads="1"/>
          </p:cNvSpPr>
          <p:nvPr/>
        </p:nvSpPr>
        <p:spPr bwMode="auto">
          <a:xfrm>
            <a:off x="0" y="1785926"/>
            <a:ext cx="56388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Screening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of long range confining potential at high enough temperature or density.</a:t>
            </a:r>
          </a:p>
        </p:txBody>
      </p:sp>
      <p:pic>
        <p:nvPicPr>
          <p:cNvPr id="67" name="Picture 104"/>
          <p:cNvPicPr>
            <a:picLocks noChangeAspect="1" noChangeArrowheads="1"/>
          </p:cNvPicPr>
          <p:nvPr/>
        </p:nvPicPr>
        <p:blipFill>
          <a:blip r:embed="rId7"/>
          <a:srcRect l="46562" t="13553" r="1703" b="7388"/>
          <a:stretch>
            <a:fillRect/>
          </a:stretch>
        </p:blipFill>
        <p:spPr bwMode="auto">
          <a:xfrm>
            <a:off x="71406" y="2571744"/>
            <a:ext cx="3262314" cy="214314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8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761017"/>
            <a:ext cx="5472122" cy="18112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9" name="Text Box 9"/>
          <p:cNvSpPr txBox="1">
            <a:spLocks noChangeArrowheads="1"/>
          </p:cNvSpPr>
          <p:nvPr/>
        </p:nvSpPr>
        <p:spPr bwMode="auto">
          <a:xfrm>
            <a:off x="214282" y="5457782"/>
            <a:ext cx="427732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 b="1" dirty="0">
                <a:solidFill>
                  <a:srgbClr val="C00000"/>
                </a:solidFill>
              </a:rPr>
              <a:t>J/</a:t>
            </a:r>
            <a:r>
              <a:rPr lang="es-ES" sz="2000" b="1" dirty="0">
                <a:solidFill>
                  <a:srgbClr val="C00000"/>
                </a:solidFill>
                <a:latin typeface="Symbol" pitchFamily="18" charset="2"/>
              </a:rPr>
              <a:t>Y</a:t>
            </a:r>
            <a:r>
              <a:rPr lang="es-ES" sz="2000" b="1" dirty="0">
                <a:solidFill>
                  <a:srgbClr val="C00000"/>
                </a:solidFill>
              </a:rPr>
              <a:t> </a:t>
            </a:r>
            <a:r>
              <a:rPr lang="es-ES" sz="2000" b="1" dirty="0" err="1">
                <a:solidFill>
                  <a:srgbClr val="C00000"/>
                </a:solidFill>
              </a:rPr>
              <a:t>suppression</a:t>
            </a:r>
            <a:r>
              <a:rPr lang="es-ES" sz="2000" b="1" dirty="0">
                <a:solidFill>
                  <a:srgbClr val="C00000"/>
                </a:solidFill>
              </a:rPr>
              <a:t> = QGP </a:t>
            </a:r>
            <a:r>
              <a:rPr lang="es-ES" sz="2000" b="1" dirty="0" err="1">
                <a:solidFill>
                  <a:srgbClr val="C00000"/>
                </a:solidFill>
              </a:rPr>
              <a:t>signature</a:t>
            </a:r>
            <a:endParaRPr lang="es-ES" sz="2000" b="1" dirty="0">
              <a:solidFill>
                <a:srgbClr val="C00000"/>
              </a:solidFill>
            </a:endParaRPr>
          </a:p>
        </p:txBody>
      </p:sp>
      <p:sp>
        <p:nvSpPr>
          <p:cNvPr id="70" name="Oval 8"/>
          <p:cNvSpPr>
            <a:spLocks noChangeArrowheads="1"/>
          </p:cNvSpPr>
          <p:nvPr/>
        </p:nvSpPr>
        <p:spPr bwMode="auto">
          <a:xfrm>
            <a:off x="4572000" y="5867400"/>
            <a:ext cx="857256" cy="519351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es-ES"/>
          </a:p>
        </p:txBody>
      </p:sp>
      <p:sp>
        <p:nvSpPr>
          <p:cNvPr id="71" name="Text Box 108"/>
          <p:cNvSpPr txBox="1">
            <a:spLocks noChangeArrowheads="1"/>
          </p:cNvSpPr>
          <p:nvPr/>
        </p:nvSpPr>
        <p:spPr bwMode="auto">
          <a:xfrm rot="16237081">
            <a:off x="309637" y="2819546"/>
            <a:ext cx="71811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omic Sans MS" pitchFamily="66" charset="0"/>
              </a:rPr>
              <a:t>V(r)</a:t>
            </a:r>
          </a:p>
        </p:txBody>
      </p:sp>
      <p:cxnSp>
        <p:nvCxnSpPr>
          <p:cNvPr id="72" name="71 Conector recto de flecha"/>
          <p:cNvCxnSpPr>
            <a:cxnSpLocks noChangeShapeType="1"/>
          </p:cNvCxnSpPr>
          <p:nvPr/>
        </p:nvCxnSpPr>
        <p:spPr bwMode="auto">
          <a:xfrm rot="5400000">
            <a:off x="2401086" y="3685390"/>
            <a:ext cx="2057400" cy="158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3500430" y="2571744"/>
            <a:ext cx="5929354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s-ES" sz="2000" dirty="0" err="1">
                <a:latin typeface="+mn-lt"/>
              </a:rPr>
              <a:t>What</a:t>
            </a:r>
            <a:r>
              <a:rPr lang="es-ES" sz="2000" dirty="0">
                <a:latin typeface="+mn-lt"/>
              </a:rPr>
              <a:t> </a:t>
            </a:r>
            <a:r>
              <a:rPr lang="es-ES" sz="2000" dirty="0" err="1">
                <a:latin typeface="+mn-lt"/>
              </a:rPr>
              <a:t>happens</a:t>
            </a:r>
            <a:r>
              <a:rPr lang="es-ES" sz="2000" dirty="0">
                <a:latin typeface="+mn-lt"/>
              </a:rPr>
              <a:t> </a:t>
            </a:r>
            <a:r>
              <a:rPr lang="es-ES" sz="2000" dirty="0" err="1">
                <a:latin typeface="+mn-lt"/>
              </a:rPr>
              <a:t>when</a:t>
            </a:r>
            <a:r>
              <a:rPr lang="es-ES" sz="2000" dirty="0">
                <a:latin typeface="+mn-lt"/>
              </a:rPr>
              <a:t> </a:t>
            </a:r>
            <a:r>
              <a:rPr lang="es-ES" sz="2000" dirty="0" err="1">
                <a:latin typeface="+mn-lt"/>
              </a:rPr>
              <a:t>the</a:t>
            </a:r>
            <a:r>
              <a:rPr lang="es-ES" sz="2000" dirty="0">
                <a:latin typeface="+mn-lt"/>
              </a:rPr>
              <a:t> </a:t>
            </a:r>
            <a:r>
              <a:rPr lang="es-ES" sz="2000" dirty="0" err="1">
                <a:latin typeface="+mn-lt"/>
              </a:rPr>
              <a:t>range</a:t>
            </a:r>
            <a:r>
              <a:rPr lang="es-ES" sz="2000" dirty="0">
                <a:latin typeface="+mn-lt"/>
              </a:rPr>
              <a:t> of </a:t>
            </a:r>
            <a:r>
              <a:rPr lang="es-ES" sz="2000" dirty="0" err="1">
                <a:latin typeface="+mn-lt"/>
              </a:rPr>
              <a:t>the</a:t>
            </a:r>
            <a:r>
              <a:rPr lang="es-ES" sz="2000" dirty="0">
                <a:latin typeface="+mn-lt"/>
              </a:rPr>
              <a:t> </a:t>
            </a:r>
            <a:r>
              <a:rPr lang="es-ES" sz="2000" dirty="0" err="1">
                <a:latin typeface="+mn-lt"/>
              </a:rPr>
              <a:t>binding</a:t>
            </a:r>
            <a:r>
              <a:rPr lang="es-ES" sz="2000" dirty="0">
                <a:latin typeface="+mn-lt"/>
              </a:rPr>
              <a:t> </a:t>
            </a:r>
            <a:r>
              <a:rPr lang="es-ES" sz="2000" dirty="0" err="1">
                <a:latin typeface="+mn-lt"/>
              </a:rPr>
              <a:t>force</a:t>
            </a:r>
            <a:r>
              <a:rPr lang="es-ES" sz="2000" dirty="0">
                <a:latin typeface="+mn-lt"/>
              </a:rPr>
              <a:t> </a:t>
            </a:r>
            <a:r>
              <a:rPr lang="es-ES" sz="2000" dirty="0" err="1">
                <a:latin typeface="+mn-lt"/>
              </a:rPr>
              <a:t>becomes</a:t>
            </a:r>
            <a:r>
              <a:rPr lang="es-ES" sz="2000" dirty="0">
                <a:latin typeface="+mn-lt"/>
              </a:rPr>
              <a:t> </a:t>
            </a:r>
            <a:r>
              <a:rPr lang="es-ES" sz="2000" dirty="0" err="1">
                <a:latin typeface="+mn-lt"/>
              </a:rPr>
              <a:t>smaller</a:t>
            </a:r>
            <a:r>
              <a:rPr lang="es-ES" sz="2000" dirty="0">
                <a:latin typeface="+mn-lt"/>
              </a:rPr>
              <a:t> </a:t>
            </a:r>
            <a:r>
              <a:rPr lang="es-ES" sz="2000" dirty="0" err="1">
                <a:latin typeface="+mn-lt"/>
              </a:rPr>
              <a:t>than</a:t>
            </a:r>
            <a:r>
              <a:rPr lang="es-ES" sz="2000" dirty="0">
                <a:latin typeface="+mn-lt"/>
              </a:rPr>
              <a:t> </a:t>
            </a:r>
            <a:r>
              <a:rPr lang="es-ES" sz="2000" dirty="0" err="1">
                <a:latin typeface="+mn-lt"/>
              </a:rPr>
              <a:t>the</a:t>
            </a:r>
            <a:r>
              <a:rPr lang="es-ES" sz="2000" dirty="0">
                <a:latin typeface="+mn-lt"/>
              </a:rPr>
              <a:t> </a:t>
            </a:r>
            <a:r>
              <a:rPr lang="es-ES" sz="2000" dirty="0" err="1">
                <a:latin typeface="+mn-lt"/>
              </a:rPr>
              <a:t>radius</a:t>
            </a:r>
            <a:r>
              <a:rPr lang="es-ES" sz="2000" dirty="0">
                <a:latin typeface="+mn-lt"/>
              </a:rPr>
              <a:t> of </a:t>
            </a:r>
            <a:r>
              <a:rPr lang="es-ES" sz="2000" dirty="0" err="1">
                <a:latin typeface="+mn-lt"/>
              </a:rPr>
              <a:t>the</a:t>
            </a:r>
            <a:r>
              <a:rPr lang="es-ES" sz="2000" dirty="0">
                <a:latin typeface="+mn-lt"/>
              </a:rPr>
              <a:t> </a:t>
            </a:r>
            <a:r>
              <a:rPr lang="es-ES" sz="2000" dirty="0" err="1">
                <a:latin typeface="+mn-lt"/>
              </a:rPr>
              <a:t>state</a:t>
            </a:r>
            <a:r>
              <a:rPr lang="es-ES" sz="2000" dirty="0">
                <a:latin typeface="+mn-lt"/>
              </a:rPr>
              <a:t>? </a:t>
            </a:r>
          </a:p>
          <a:p>
            <a:pPr algn="l"/>
            <a:endParaRPr lang="es-ES" sz="2000" dirty="0">
              <a:latin typeface="+mn-lt"/>
            </a:endParaRPr>
          </a:p>
        </p:txBody>
      </p:sp>
      <p:sp>
        <p:nvSpPr>
          <p:cNvPr id="65" name="64 Forma libre"/>
          <p:cNvSpPr/>
          <p:nvPr/>
        </p:nvSpPr>
        <p:spPr>
          <a:xfrm>
            <a:off x="7261412" y="1500174"/>
            <a:ext cx="1453992" cy="826167"/>
          </a:xfrm>
          <a:custGeom>
            <a:avLst/>
            <a:gdLst>
              <a:gd name="connsiteX0" fmla="*/ 0 w 1541930"/>
              <a:gd name="connsiteY0" fmla="*/ 961465 h 961465"/>
              <a:gd name="connsiteX1" fmla="*/ 268941 w 1541930"/>
              <a:gd name="connsiteY1" fmla="*/ 423583 h 961465"/>
              <a:gd name="connsiteX2" fmla="*/ 1358153 w 1541930"/>
              <a:gd name="connsiteY2" fmla="*/ 60512 h 961465"/>
              <a:gd name="connsiteX3" fmla="*/ 1371600 w 1541930"/>
              <a:gd name="connsiteY3" fmla="*/ 60512 h 961465"/>
              <a:gd name="connsiteX4" fmla="*/ 1371600 w 1541930"/>
              <a:gd name="connsiteY4" fmla="*/ 60512 h 96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930" h="961465">
                <a:moveTo>
                  <a:pt x="0" y="961465"/>
                </a:moveTo>
                <a:cubicBezTo>
                  <a:pt x="21291" y="767603"/>
                  <a:pt x="42582" y="573742"/>
                  <a:pt x="268941" y="423583"/>
                </a:cubicBezTo>
                <a:cubicBezTo>
                  <a:pt x="495300" y="273424"/>
                  <a:pt x="1174376" y="121024"/>
                  <a:pt x="1358153" y="60512"/>
                </a:cubicBezTo>
                <a:cubicBezTo>
                  <a:pt x="1541930" y="0"/>
                  <a:pt x="1371600" y="60512"/>
                  <a:pt x="1371600" y="60512"/>
                </a:cubicBezTo>
                <a:lnTo>
                  <a:pt x="1371600" y="60512"/>
                </a:ln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object 2"/>
          <p:cNvSpPr/>
          <p:nvPr/>
        </p:nvSpPr>
        <p:spPr>
          <a:xfrm>
            <a:off x="152400" y="76200"/>
            <a:ext cx="8865870" cy="646430"/>
          </a:xfrm>
          <a:custGeom>
            <a:avLst/>
            <a:gdLst/>
            <a:ahLst/>
            <a:cxnLst/>
            <a:rect l="l" t="t" r="r" b="b"/>
            <a:pathLst>
              <a:path w="8865870" h="646430">
                <a:moveTo>
                  <a:pt x="0" y="646328"/>
                </a:moveTo>
                <a:lnTo>
                  <a:pt x="8865489" y="646328"/>
                </a:lnTo>
                <a:lnTo>
                  <a:pt x="8865489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Rectángulo 40"/>
          <p:cNvSpPr/>
          <p:nvPr/>
        </p:nvSpPr>
        <p:spPr>
          <a:xfrm>
            <a:off x="228600" y="108464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 err="1" smtClean="0">
                <a:solidFill>
                  <a:srgbClr val="800000"/>
                </a:solidFill>
              </a:rPr>
              <a:t>Quarkonium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production</a:t>
            </a:r>
            <a:r>
              <a:rPr lang="es-ES" sz="2400" dirty="0" smtClean="0">
                <a:solidFill>
                  <a:srgbClr val="800000"/>
                </a:solidFill>
              </a:rPr>
              <a:t>: </a:t>
            </a:r>
            <a:r>
              <a:rPr lang="es-ES" sz="2400" dirty="0" err="1" smtClean="0">
                <a:solidFill>
                  <a:srgbClr val="800000"/>
                </a:solidFill>
              </a:rPr>
              <a:t>the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typical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introduction</a:t>
            </a:r>
            <a:r>
              <a:rPr lang="es-ES" sz="2400" dirty="0" smtClean="0">
                <a:solidFill>
                  <a:srgbClr val="800000"/>
                </a:solidFill>
              </a:rPr>
              <a:t>….</a:t>
            </a:r>
            <a:endParaRPr lang="es-ES" sz="2400" dirty="0">
              <a:solidFill>
                <a:srgbClr val="800000"/>
              </a:solidFill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152400" y="6581001"/>
            <a:ext cx="89154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E. G. Ferreiro													</a:t>
            </a:r>
            <a:r>
              <a:rPr lang="es-ES" sz="1200" b="1" dirty="0" err="1" smtClean="0"/>
              <a:t>Rencontres</a:t>
            </a:r>
            <a:r>
              <a:rPr lang="es-ES" sz="1200" b="1" dirty="0" smtClean="0"/>
              <a:t> QGP </a:t>
            </a:r>
            <a:r>
              <a:rPr lang="es-ES" sz="1200" b="1" dirty="0" err="1" smtClean="0"/>
              <a:t>Etretat</a:t>
            </a:r>
            <a:r>
              <a:rPr lang="es-ES" sz="1200" b="1" dirty="0" smtClean="0"/>
              <a:t> 16/9/2014</a:t>
            </a:r>
          </a:p>
          <a:p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35232143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build="allAtOnce"/>
      <p:bldP spid="63" grpId="0"/>
      <p:bldP spid="69" grpId="0"/>
      <p:bldP spid="70" grpId="0" animBg="1"/>
      <p:bldP spid="71" grpId="0" animBg="1"/>
      <p:bldP spid="6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4984302" y="4572000"/>
            <a:ext cx="398923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 err="1">
                <a:solidFill>
                  <a:srgbClr val="D00000"/>
                </a:solidFill>
              </a:rPr>
              <a:t>Feed</a:t>
            </a:r>
            <a:r>
              <a:rPr lang="es-ES" sz="2200" dirty="0">
                <a:solidFill>
                  <a:srgbClr val="D00000"/>
                </a:solidFill>
              </a:rPr>
              <a:t> </a:t>
            </a:r>
            <a:r>
              <a:rPr lang="es-ES" sz="2200" dirty="0" err="1">
                <a:solidFill>
                  <a:srgbClr val="D00000"/>
                </a:solidFill>
              </a:rPr>
              <a:t>down</a:t>
            </a:r>
            <a:r>
              <a:rPr lang="es-ES" sz="2200" dirty="0">
                <a:solidFill>
                  <a:srgbClr val="D00000"/>
                </a:solidFill>
              </a:rPr>
              <a:t> </a:t>
            </a:r>
            <a:r>
              <a:rPr lang="es-ES" sz="2200" dirty="0" err="1">
                <a:solidFill>
                  <a:srgbClr val="D00000"/>
                </a:solidFill>
              </a:rPr>
              <a:t>taken</a:t>
            </a:r>
            <a:r>
              <a:rPr lang="es-ES" sz="2200" dirty="0">
                <a:solidFill>
                  <a:srgbClr val="D00000"/>
                </a:solidFill>
              </a:rPr>
              <a:t> </a:t>
            </a:r>
            <a:r>
              <a:rPr lang="es-ES" sz="2200" dirty="0" err="1">
                <a:solidFill>
                  <a:srgbClr val="D00000"/>
                </a:solidFill>
              </a:rPr>
              <a:t>into</a:t>
            </a:r>
            <a:r>
              <a:rPr lang="es-ES" sz="2200" dirty="0">
                <a:solidFill>
                  <a:srgbClr val="D00000"/>
                </a:solidFill>
              </a:rPr>
              <a:t> </a:t>
            </a:r>
            <a:r>
              <a:rPr lang="es-ES" sz="2200" dirty="0" err="1">
                <a:solidFill>
                  <a:srgbClr val="D00000"/>
                </a:solidFill>
              </a:rPr>
              <a:t>account</a:t>
            </a:r>
            <a:r>
              <a:rPr lang="es-ES" sz="2200" dirty="0">
                <a:solidFill>
                  <a:srgbClr val="D00000"/>
                </a:solidFill>
              </a:rPr>
              <a:t>:</a:t>
            </a:r>
          </a:p>
          <a:p>
            <a:r>
              <a:rPr lang="es-ES" sz="2200" dirty="0">
                <a:solidFill>
                  <a:srgbClr val="D00000"/>
                </a:solidFill>
              </a:rPr>
              <a:t>Inclusive 1S = 0.4 </a:t>
            </a:r>
            <a:r>
              <a:rPr lang="es-ES" sz="2200" dirty="0" err="1">
                <a:solidFill>
                  <a:srgbClr val="D00000"/>
                </a:solidFill>
              </a:rPr>
              <a:t>direct</a:t>
            </a:r>
            <a:r>
              <a:rPr lang="es-ES" sz="2200" dirty="0">
                <a:solidFill>
                  <a:srgbClr val="D00000"/>
                </a:solidFill>
              </a:rPr>
              <a:t> 1S + 0.6 2S</a:t>
            </a:r>
          </a:p>
          <a:p>
            <a:endParaRPr lang="es-ES" sz="2200" dirty="0" smtClean="0"/>
          </a:p>
          <a:p>
            <a:endParaRPr lang="es-ES" sz="2200" dirty="0"/>
          </a:p>
        </p:txBody>
      </p:sp>
      <p:pic>
        <p:nvPicPr>
          <p:cNvPr id="5" name="Imagen 4" descr="prueb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24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 flipH="1">
            <a:off x="4114800" y="2286000"/>
            <a:ext cx="3810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900" dirty="0" smtClean="0">
                <a:solidFill>
                  <a:srgbClr val="D00000"/>
                </a:solidFill>
              </a:rPr>
              <a:t>?</a:t>
            </a:r>
            <a:endParaRPr lang="es-ES" sz="5900" dirty="0">
              <a:solidFill>
                <a:srgbClr val="D0000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477000" y="1371600"/>
            <a:ext cx="2438400" cy="243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FIGpsifeeddownLHC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75" r="51897" b="17570"/>
          <a:stretch/>
        </p:blipFill>
        <p:spPr>
          <a:xfrm>
            <a:off x="6128575" y="1371600"/>
            <a:ext cx="2863025" cy="25146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7543800" y="1524000"/>
            <a:ext cx="1408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/>
              <a:t>Comover</a:t>
            </a:r>
            <a:endParaRPr lang="es-ES" sz="1600" dirty="0" smtClean="0"/>
          </a:p>
          <a:p>
            <a:r>
              <a:rPr lang="es-ES" sz="1600" dirty="0" err="1"/>
              <a:t>d</a:t>
            </a:r>
            <a:r>
              <a:rPr lang="es-ES" sz="1600" dirty="0" err="1" smtClean="0"/>
              <a:t>issociation</a:t>
            </a:r>
            <a:r>
              <a:rPr lang="es-ES" sz="1600" dirty="0" smtClean="0"/>
              <a:t>+</a:t>
            </a:r>
          </a:p>
          <a:p>
            <a:r>
              <a:rPr lang="es-ES" sz="1600" dirty="0" err="1" smtClean="0"/>
              <a:t>recombination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845664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4984302" y="4572000"/>
            <a:ext cx="398923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 err="1">
                <a:solidFill>
                  <a:srgbClr val="D00000"/>
                </a:solidFill>
              </a:rPr>
              <a:t>Feed</a:t>
            </a:r>
            <a:r>
              <a:rPr lang="es-ES" sz="2200" dirty="0">
                <a:solidFill>
                  <a:srgbClr val="D00000"/>
                </a:solidFill>
              </a:rPr>
              <a:t> </a:t>
            </a:r>
            <a:r>
              <a:rPr lang="es-ES" sz="2200" dirty="0" err="1">
                <a:solidFill>
                  <a:srgbClr val="D00000"/>
                </a:solidFill>
              </a:rPr>
              <a:t>down</a:t>
            </a:r>
            <a:r>
              <a:rPr lang="es-ES" sz="2200" dirty="0">
                <a:solidFill>
                  <a:srgbClr val="D00000"/>
                </a:solidFill>
              </a:rPr>
              <a:t> </a:t>
            </a:r>
            <a:r>
              <a:rPr lang="es-ES" sz="2200" dirty="0" err="1">
                <a:solidFill>
                  <a:srgbClr val="D00000"/>
                </a:solidFill>
              </a:rPr>
              <a:t>taken</a:t>
            </a:r>
            <a:r>
              <a:rPr lang="es-ES" sz="2200" dirty="0">
                <a:solidFill>
                  <a:srgbClr val="D00000"/>
                </a:solidFill>
              </a:rPr>
              <a:t> </a:t>
            </a:r>
            <a:r>
              <a:rPr lang="es-ES" sz="2200" dirty="0" err="1">
                <a:solidFill>
                  <a:srgbClr val="D00000"/>
                </a:solidFill>
              </a:rPr>
              <a:t>into</a:t>
            </a:r>
            <a:r>
              <a:rPr lang="es-ES" sz="2200" dirty="0">
                <a:solidFill>
                  <a:srgbClr val="D00000"/>
                </a:solidFill>
              </a:rPr>
              <a:t> </a:t>
            </a:r>
            <a:r>
              <a:rPr lang="es-ES" sz="2200" dirty="0" err="1">
                <a:solidFill>
                  <a:srgbClr val="D00000"/>
                </a:solidFill>
              </a:rPr>
              <a:t>account</a:t>
            </a:r>
            <a:r>
              <a:rPr lang="es-ES" sz="2200" dirty="0">
                <a:solidFill>
                  <a:srgbClr val="D00000"/>
                </a:solidFill>
              </a:rPr>
              <a:t>:</a:t>
            </a:r>
          </a:p>
          <a:p>
            <a:r>
              <a:rPr lang="es-ES" sz="2200" dirty="0">
                <a:solidFill>
                  <a:srgbClr val="D00000"/>
                </a:solidFill>
              </a:rPr>
              <a:t>Inclusive 1S = 0.4 </a:t>
            </a:r>
            <a:r>
              <a:rPr lang="es-ES" sz="2200" dirty="0" err="1">
                <a:solidFill>
                  <a:srgbClr val="D00000"/>
                </a:solidFill>
              </a:rPr>
              <a:t>direct</a:t>
            </a:r>
            <a:r>
              <a:rPr lang="es-ES" sz="2200" dirty="0">
                <a:solidFill>
                  <a:srgbClr val="D00000"/>
                </a:solidFill>
              </a:rPr>
              <a:t> 1S + 0.6 2S</a:t>
            </a:r>
          </a:p>
          <a:p>
            <a:endParaRPr lang="es-ES" sz="2200" dirty="0" smtClean="0"/>
          </a:p>
          <a:p>
            <a:endParaRPr lang="es-ES" sz="2200" dirty="0"/>
          </a:p>
        </p:txBody>
      </p:sp>
      <p:pic>
        <p:nvPicPr>
          <p:cNvPr id="5" name="Imagen 4" descr="prueb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24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 flipH="1">
            <a:off x="4114800" y="2286000"/>
            <a:ext cx="3810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900" dirty="0" smtClean="0">
                <a:solidFill>
                  <a:srgbClr val="D00000"/>
                </a:solidFill>
              </a:rPr>
              <a:t>?</a:t>
            </a:r>
            <a:endParaRPr lang="es-ES" sz="5900" dirty="0">
              <a:solidFill>
                <a:srgbClr val="D0000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477000" y="1371600"/>
            <a:ext cx="2438400" cy="243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FIGpsifeeddownLHC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75" r="51897" b="17570"/>
          <a:stretch/>
        </p:blipFill>
        <p:spPr>
          <a:xfrm>
            <a:off x="6128575" y="1371600"/>
            <a:ext cx="2863025" cy="25146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7543800" y="1524000"/>
            <a:ext cx="1408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/>
              <a:t>Comover</a:t>
            </a:r>
            <a:endParaRPr lang="es-ES" sz="1600" dirty="0" smtClean="0"/>
          </a:p>
          <a:p>
            <a:r>
              <a:rPr lang="es-ES" sz="1600" dirty="0" err="1"/>
              <a:t>d</a:t>
            </a:r>
            <a:r>
              <a:rPr lang="es-ES" sz="1600" dirty="0" err="1" smtClean="0"/>
              <a:t>issociation</a:t>
            </a:r>
            <a:r>
              <a:rPr lang="es-ES" sz="1600" dirty="0" smtClean="0"/>
              <a:t>+</a:t>
            </a:r>
          </a:p>
          <a:p>
            <a:r>
              <a:rPr lang="es-ES" sz="1600" dirty="0" err="1" smtClean="0"/>
              <a:t>recombination</a:t>
            </a:r>
            <a:endParaRPr lang="es-ES" sz="1600" dirty="0"/>
          </a:p>
        </p:txBody>
      </p:sp>
      <p:pic>
        <p:nvPicPr>
          <p:cNvPr id="11" name="Imagen 10" descr="PBM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" b="71275"/>
          <a:stretch/>
        </p:blipFill>
        <p:spPr>
          <a:xfrm>
            <a:off x="-13716" y="4419601"/>
            <a:ext cx="9157716" cy="24384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Rectángulo 11"/>
          <p:cNvSpPr/>
          <p:nvPr/>
        </p:nvSpPr>
        <p:spPr>
          <a:xfrm>
            <a:off x="2425701" y="4495800"/>
            <a:ext cx="67944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0000FF"/>
                </a:solidFill>
              </a:rPr>
              <a:t>Peter Braun-</a:t>
            </a:r>
            <a:r>
              <a:rPr lang="es-ES" sz="1400" b="1" dirty="0" err="1" smtClean="0">
                <a:solidFill>
                  <a:srgbClr val="0000FF"/>
                </a:solidFill>
              </a:rPr>
              <a:t>Munzinger</a:t>
            </a:r>
            <a:r>
              <a:rPr lang="es-ES" sz="1400" b="1" u="sng" dirty="0" smtClean="0">
                <a:solidFill>
                  <a:srgbClr val="0000FF"/>
                </a:solidFill>
                <a:hlinkClick r:id="rId5"/>
              </a:rPr>
              <a:t>, </a:t>
            </a:r>
            <a:r>
              <a:rPr lang="es-ES" sz="1400" b="1" u="sng" dirty="0">
                <a:solidFill>
                  <a:srgbClr val="0000FF"/>
                </a:solidFill>
                <a:hlinkClick r:id="rId6"/>
              </a:rPr>
              <a:t>Krzysztof Redlich </a:t>
            </a:r>
            <a:r>
              <a:rPr lang="es-ES" sz="1400" b="1" u="sng" dirty="0" smtClean="0">
                <a:solidFill>
                  <a:srgbClr val="0000FF"/>
                </a:solidFill>
              </a:rPr>
              <a:t> </a:t>
            </a:r>
            <a:r>
              <a:rPr lang="es-ES" sz="1400" b="1" dirty="0" smtClean="0">
                <a:solidFill>
                  <a:srgbClr val="0000FF"/>
                </a:solidFill>
              </a:rPr>
              <a:t>EPJC</a:t>
            </a:r>
            <a:r>
              <a:rPr lang="es-ES" sz="1400" b="1" dirty="0">
                <a:solidFill>
                  <a:srgbClr val="0000FF"/>
                </a:solidFill>
              </a:rPr>
              <a:t>16 (2000) 519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76200" y="5823857"/>
            <a:ext cx="8991599" cy="957942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6934200" y="3886200"/>
            <a:ext cx="1905000" cy="1143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 descr="prueba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4" t="21678" r="24061" b="72536"/>
          <a:stretch/>
        </p:blipFill>
        <p:spPr>
          <a:xfrm>
            <a:off x="7016128" y="4038600"/>
            <a:ext cx="1466732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94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rueba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" t="18056" r="51981" b="25554"/>
          <a:stretch/>
        </p:blipFill>
        <p:spPr>
          <a:xfrm>
            <a:off x="-76200" y="609600"/>
            <a:ext cx="4131527" cy="3429000"/>
          </a:xfrm>
          <a:prstGeom prst="rect">
            <a:avLst/>
          </a:prstGeom>
        </p:spPr>
      </p:pic>
      <p:sp>
        <p:nvSpPr>
          <p:cNvPr id="5" name="object 2"/>
          <p:cNvSpPr/>
          <p:nvPr/>
        </p:nvSpPr>
        <p:spPr>
          <a:xfrm>
            <a:off x="152400" y="0"/>
            <a:ext cx="8865870" cy="646430"/>
          </a:xfrm>
          <a:custGeom>
            <a:avLst/>
            <a:gdLst/>
            <a:ahLst/>
            <a:cxnLst/>
            <a:rect l="l" t="t" r="r" b="b"/>
            <a:pathLst>
              <a:path w="8865870" h="646430">
                <a:moveTo>
                  <a:pt x="0" y="646328"/>
                </a:moveTo>
                <a:lnTo>
                  <a:pt x="8865489" y="646328"/>
                </a:lnTo>
                <a:lnTo>
                  <a:pt x="8865489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CuadroTexto 5"/>
          <p:cNvSpPr txBox="1"/>
          <p:nvPr/>
        </p:nvSpPr>
        <p:spPr>
          <a:xfrm>
            <a:off x="2667000" y="76200"/>
            <a:ext cx="3927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A50000"/>
                </a:solidFill>
              </a:rPr>
              <a:t>ϒ</a:t>
            </a:r>
            <a:r>
              <a:rPr lang="en-US" sz="2800" dirty="0">
                <a:solidFill>
                  <a:srgbClr val="A50000"/>
                </a:solidFill>
              </a:rPr>
              <a:t>(1S), </a:t>
            </a:r>
            <a:r>
              <a:rPr lang="en-US" sz="2800" dirty="0" err="1">
                <a:solidFill>
                  <a:srgbClr val="A50000"/>
                </a:solidFill>
              </a:rPr>
              <a:t>ϒ</a:t>
            </a:r>
            <a:r>
              <a:rPr lang="en-US" sz="2800" dirty="0">
                <a:solidFill>
                  <a:srgbClr val="A50000"/>
                </a:solidFill>
              </a:rPr>
              <a:t>(2S), </a:t>
            </a:r>
            <a:r>
              <a:rPr lang="en-US" sz="2800" dirty="0" err="1">
                <a:solidFill>
                  <a:srgbClr val="A50000"/>
                </a:solidFill>
              </a:rPr>
              <a:t>ϒ</a:t>
            </a:r>
            <a:r>
              <a:rPr lang="en-US" sz="2800" dirty="0">
                <a:solidFill>
                  <a:srgbClr val="A50000"/>
                </a:solidFill>
              </a:rPr>
              <a:t>(3S) in </a:t>
            </a:r>
            <a:r>
              <a:rPr lang="en-US" sz="2800" dirty="0" err="1">
                <a:solidFill>
                  <a:srgbClr val="A50000"/>
                </a:solidFill>
              </a:rPr>
              <a:t>PbPb</a:t>
            </a:r>
            <a:endParaRPr lang="es-ES" sz="2800" dirty="0">
              <a:solidFill>
                <a:srgbClr val="A50000"/>
              </a:solidFill>
            </a:endParaRPr>
          </a:p>
        </p:txBody>
      </p:sp>
      <p:pic>
        <p:nvPicPr>
          <p:cNvPr id="8" name="Imagen 7" descr="pru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1" t="16763" r="-1" b="49709"/>
          <a:stretch/>
        </p:blipFill>
        <p:spPr>
          <a:xfrm>
            <a:off x="4191000" y="2819400"/>
            <a:ext cx="4869717" cy="382708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181600" y="2590800"/>
            <a:ext cx="21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Comover</a:t>
            </a:r>
            <a:r>
              <a:rPr lang="es-ES" dirty="0" smtClean="0"/>
              <a:t> </a:t>
            </a:r>
            <a:r>
              <a:rPr lang="es-ES" dirty="0" err="1" smtClean="0"/>
              <a:t>dissociation</a:t>
            </a:r>
            <a:endParaRPr lang="es-ES" dirty="0"/>
          </a:p>
        </p:txBody>
      </p:sp>
      <p:pic>
        <p:nvPicPr>
          <p:cNvPr id="11" name="Image 12"/>
          <p:cNvPicPr>
            <a:picLocks noChangeAspect="1"/>
          </p:cNvPicPr>
          <p:nvPr/>
        </p:nvPicPr>
        <p:blipFill rotWithShape="1">
          <a:blip r:embed="rId4"/>
          <a:srcRect b="10966"/>
          <a:stretch/>
        </p:blipFill>
        <p:spPr>
          <a:xfrm>
            <a:off x="320802" y="4038600"/>
            <a:ext cx="2942822" cy="25146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114800" y="685800"/>
            <a:ext cx="4138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Sequential</a:t>
            </a:r>
            <a:r>
              <a:rPr lang="es-ES" dirty="0" smtClean="0"/>
              <a:t> </a:t>
            </a:r>
            <a:r>
              <a:rPr lang="es-ES" dirty="0" err="1" smtClean="0"/>
              <a:t>suppression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three</a:t>
            </a:r>
            <a:r>
              <a:rPr lang="es-ES" dirty="0" smtClean="0"/>
              <a:t> </a:t>
            </a:r>
            <a:r>
              <a:rPr lang="es-ES" dirty="0" err="1" smtClean="0"/>
              <a:t>states</a:t>
            </a:r>
            <a:r>
              <a:rPr lang="es-ES" dirty="0" smtClean="0"/>
              <a:t> </a:t>
            </a:r>
          </a:p>
          <a:p>
            <a:r>
              <a:rPr lang="es-ES" dirty="0" smtClean="0"/>
              <a:t>in </a:t>
            </a:r>
            <a:r>
              <a:rPr lang="es-ES" dirty="0" err="1" smtClean="0"/>
              <a:t>order</a:t>
            </a:r>
            <a:r>
              <a:rPr lang="es-ES" dirty="0" smtClean="0"/>
              <a:t> of </a:t>
            </a:r>
            <a:r>
              <a:rPr lang="es-ES" dirty="0" err="1" smtClean="0"/>
              <a:t>their</a:t>
            </a:r>
            <a:r>
              <a:rPr lang="es-ES" dirty="0" smtClean="0"/>
              <a:t> </a:t>
            </a:r>
            <a:r>
              <a:rPr lang="es-ES" dirty="0" err="1" smtClean="0"/>
              <a:t>binding</a:t>
            </a:r>
            <a:r>
              <a:rPr lang="es-ES" dirty="0" smtClean="0"/>
              <a:t> </a:t>
            </a:r>
            <a:r>
              <a:rPr lang="es-ES" dirty="0" err="1" smtClean="0"/>
              <a:t>energy</a:t>
            </a:r>
            <a:endParaRPr lang="es-ES" dirty="0"/>
          </a:p>
        </p:txBody>
      </p:sp>
      <p:sp>
        <p:nvSpPr>
          <p:cNvPr id="18" name="CuadroTexto 17"/>
          <p:cNvSpPr txBox="1"/>
          <p:nvPr/>
        </p:nvSpPr>
        <p:spPr>
          <a:xfrm>
            <a:off x="4191000" y="1828800"/>
            <a:ext cx="4055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ϒ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(1S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) suppression consistent with excited </a:t>
            </a: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state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suppresion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(≈ 50% feed down)</a:t>
            </a:r>
            <a:endParaRPr lang="es-E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4191000" y="1371600"/>
            <a:ext cx="2616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D00000"/>
                </a:solidFill>
              </a:rPr>
              <a:t>Clear </a:t>
            </a:r>
            <a:r>
              <a:rPr lang="es-ES" dirty="0" err="1" smtClean="0">
                <a:solidFill>
                  <a:srgbClr val="D00000"/>
                </a:solidFill>
              </a:rPr>
              <a:t>suppression</a:t>
            </a:r>
            <a:r>
              <a:rPr lang="es-ES" dirty="0" smtClean="0">
                <a:solidFill>
                  <a:srgbClr val="D00000"/>
                </a:solidFill>
              </a:rPr>
              <a:t> of </a:t>
            </a:r>
            <a:r>
              <a:rPr lang="en-US" dirty="0" err="1">
                <a:solidFill>
                  <a:srgbClr val="D00000"/>
                </a:solidFill>
              </a:rPr>
              <a:t>ϒ</a:t>
            </a:r>
            <a:r>
              <a:rPr lang="en-US" dirty="0">
                <a:solidFill>
                  <a:srgbClr val="D00000"/>
                </a:solidFill>
              </a:rPr>
              <a:t>(2S)</a:t>
            </a:r>
            <a:endParaRPr lang="es-ES" dirty="0">
              <a:solidFill>
                <a:srgbClr val="D00000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914400" y="6172200"/>
            <a:ext cx="762000" cy="45719"/>
          </a:xfrm>
          <a:prstGeom prst="rect">
            <a:avLst/>
          </a:prstGeom>
          <a:solidFill>
            <a:srgbClr val="FFFF00">
              <a:alpha val="59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CuadroTexto 23"/>
          <p:cNvSpPr txBox="1"/>
          <p:nvPr/>
        </p:nvSpPr>
        <p:spPr>
          <a:xfrm>
            <a:off x="152400" y="6581001"/>
            <a:ext cx="89154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E. G. Ferreiro													</a:t>
            </a:r>
            <a:r>
              <a:rPr lang="es-ES" sz="1200" b="1" dirty="0" err="1" smtClean="0"/>
              <a:t>Rencontres</a:t>
            </a:r>
            <a:r>
              <a:rPr lang="es-ES" sz="1200" b="1" dirty="0" smtClean="0"/>
              <a:t> QGP </a:t>
            </a:r>
            <a:r>
              <a:rPr lang="es-ES" sz="1200" b="1" dirty="0" err="1" smtClean="0"/>
              <a:t>Etretat</a:t>
            </a:r>
            <a:r>
              <a:rPr lang="es-ES" sz="1200" b="1" dirty="0" smtClean="0"/>
              <a:t> 16/9/2014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2266396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76200"/>
            <a:ext cx="8865870" cy="646430"/>
          </a:xfrm>
          <a:custGeom>
            <a:avLst/>
            <a:gdLst/>
            <a:ahLst/>
            <a:cxnLst/>
            <a:rect l="l" t="t" r="r" b="b"/>
            <a:pathLst>
              <a:path w="8865870" h="646430">
                <a:moveTo>
                  <a:pt x="0" y="646328"/>
                </a:moveTo>
                <a:lnTo>
                  <a:pt x="8865489" y="646328"/>
                </a:lnTo>
                <a:lnTo>
                  <a:pt x="8865489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ángulo 2"/>
          <p:cNvSpPr/>
          <p:nvPr/>
        </p:nvSpPr>
        <p:spPr>
          <a:xfrm>
            <a:off x="228600" y="108464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 err="1" smtClean="0">
                <a:solidFill>
                  <a:srgbClr val="920000"/>
                </a:solidFill>
              </a:rPr>
              <a:t>What</a:t>
            </a:r>
            <a:r>
              <a:rPr lang="es-ES" sz="2400" dirty="0" smtClean="0">
                <a:solidFill>
                  <a:srgbClr val="920000"/>
                </a:solidFill>
              </a:rPr>
              <a:t> </a:t>
            </a:r>
            <a:r>
              <a:rPr lang="es-ES" sz="2400" dirty="0" err="1" smtClean="0">
                <a:solidFill>
                  <a:srgbClr val="920000"/>
                </a:solidFill>
              </a:rPr>
              <a:t>have</a:t>
            </a:r>
            <a:r>
              <a:rPr lang="es-ES" sz="2400" dirty="0" smtClean="0">
                <a:solidFill>
                  <a:srgbClr val="920000"/>
                </a:solidFill>
              </a:rPr>
              <a:t> </a:t>
            </a:r>
            <a:r>
              <a:rPr lang="es-ES" sz="2400" dirty="0" err="1" smtClean="0">
                <a:solidFill>
                  <a:srgbClr val="920000"/>
                </a:solidFill>
              </a:rPr>
              <a:t>we</a:t>
            </a:r>
            <a:r>
              <a:rPr lang="es-ES" sz="2400" dirty="0" smtClean="0">
                <a:solidFill>
                  <a:srgbClr val="920000"/>
                </a:solidFill>
              </a:rPr>
              <a:t> </a:t>
            </a:r>
            <a:r>
              <a:rPr lang="es-ES" sz="2400" dirty="0" err="1" smtClean="0">
                <a:solidFill>
                  <a:srgbClr val="920000"/>
                </a:solidFill>
              </a:rPr>
              <a:t>learn</a:t>
            </a:r>
            <a:r>
              <a:rPr lang="es-ES" sz="2400" dirty="0" err="1" smtClean="0">
                <a:solidFill>
                  <a:srgbClr val="920000"/>
                </a:solidFill>
              </a:rPr>
              <a:t>t</a:t>
            </a:r>
            <a:r>
              <a:rPr lang="es-ES" sz="2400" dirty="0" smtClean="0">
                <a:solidFill>
                  <a:srgbClr val="920000"/>
                </a:solidFill>
              </a:rPr>
              <a:t> </a:t>
            </a:r>
            <a:r>
              <a:rPr lang="es-ES" sz="2400" dirty="0" err="1" smtClean="0">
                <a:solidFill>
                  <a:srgbClr val="920000"/>
                </a:solidFill>
              </a:rPr>
              <a:t>from</a:t>
            </a:r>
            <a:r>
              <a:rPr lang="es-ES" sz="2400" dirty="0" smtClean="0">
                <a:solidFill>
                  <a:srgbClr val="920000"/>
                </a:solidFill>
              </a:rPr>
              <a:t> </a:t>
            </a:r>
            <a:r>
              <a:rPr lang="es-ES" sz="2400" spc="-30" dirty="0" smtClean="0">
                <a:solidFill>
                  <a:srgbClr val="920000"/>
                </a:solidFill>
              </a:rPr>
              <a:t>J</a:t>
            </a:r>
            <a:r>
              <a:rPr lang="es-ES" sz="2400" dirty="0">
                <a:solidFill>
                  <a:srgbClr val="920000"/>
                </a:solidFill>
              </a:rPr>
              <a:t>/</a:t>
            </a:r>
            <a:r>
              <a:rPr lang="es-ES" sz="2400" spc="-1155" dirty="0">
                <a:solidFill>
                  <a:srgbClr val="920000"/>
                </a:solidFill>
                <a:latin typeface="Symbol"/>
                <a:cs typeface="Symbol"/>
              </a:rPr>
              <a:t></a:t>
            </a:r>
            <a:r>
              <a:rPr lang="es-ES" sz="2400" spc="-5" dirty="0">
                <a:solidFill>
                  <a:srgbClr val="920000"/>
                </a:solidFill>
              </a:rPr>
              <a:t> </a:t>
            </a:r>
            <a:r>
              <a:rPr lang="es-ES" sz="2400" dirty="0">
                <a:solidFill>
                  <a:srgbClr val="920000"/>
                </a:solidFill>
              </a:rPr>
              <a:t> </a:t>
            </a:r>
            <a:r>
              <a:rPr lang="es-ES" sz="2400" dirty="0" smtClean="0">
                <a:solidFill>
                  <a:srgbClr val="920000"/>
                </a:solidFill>
              </a:rPr>
              <a:t> </a:t>
            </a:r>
            <a:r>
              <a:rPr lang="es-ES" sz="2400" dirty="0" err="1" smtClean="0">
                <a:solidFill>
                  <a:srgbClr val="920000"/>
                </a:solidFill>
              </a:rPr>
              <a:t>production</a:t>
            </a:r>
            <a:r>
              <a:rPr lang="es-ES" sz="2400" dirty="0" smtClean="0">
                <a:solidFill>
                  <a:srgbClr val="920000"/>
                </a:solidFill>
              </a:rPr>
              <a:t> in </a:t>
            </a:r>
            <a:r>
              <a:rPr lang="es-ES" sz="2400" dirty="0" err="1" smtClean="0">
                <a:solidFill>
                  <a:srgbClr val="920000"/>
                </a:solidFill>
              </a:rPr>
              <a:t>pPb</a:t>
            </a:r>
            <a:r>
              <a:rPr lang="es-ES" sz="2400" dirty="0" smtClean="0">
                <a:solidFill>
                  <a:srgbClr val="920000"/>
                </a:solidFill>
              </a:rPr>
              <a:t> and </a:t>
            </a:r>
            <a:r>
              <a:rPr lang="es-ES" sz="2400" dirty="0" err="1" smtClean="0">
                <a:solidFill>
                  <a:srgbClr val="920000"/>
                </a:solidFill>
              </a:rPr>
              <a:t>PbPb</a:t>
            </a:r>
            <a:r>
              <a:rPr lang="es-ES" sz="2400" dirty="0" smtClean="0">
                <a:solidFill>
                  <a:srgbClr val="920000"/>
                </a:solidFill>
              </a:rPr>
              <a:t>?</a:t>
            </a:r>
            <a:r>
              <a:rPr lang="es-ES" sz="2400" spc="-1155" dirty="0" smtClean="0">
                <a:solidFill>
                  <a:srgbClr val="920000"/>
                </a:solidFill>
                <a:latin typeface="Symbol"/>
                <a:cs typeface="Symbol"/>
              </a:rPr>
              <a:t>              </a:t>
            </a:r>
            <a:r>
              <a:rPr lang="es-ES" sz="2400" spc="-5" dirty="0" smtClean="0">
                <a:solidFill>
                  <a:srgbClr val="920000"/>
                </a:solidFill>
              </a:rPr>
              <a:t> </a:t>
            </a:r>
            <a:r>
              <a:rPr lang="es-ES" sz="2400" dirty="0" smtClean="0">
                <a:solidFill>
                  <a:srgbClr val="920000"/>
                </a:solidFill>
              </a:rPr>
              <a:t> </a:t>
            </a:r>
            <a:endParaRPr lang="es-ES" sz="2400" dirty="0">
              <a:solidFill>
                <a:srgbClr val="920000"/>
              </a:solidFill>
            </a:endParaRPr>
          </a:p>
        </p:txBody>
      </p:sp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228600" y="685800"/>
            <a:ext cx="853230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 sz="2000" dirty="0"/>
          </a:p>
          <a:p>
            <a:r>
              <a:rPr lang="es-ES" sz="2000" spc="-30" dirty="0"/>
              <a:t>J</a:t>
            </a:r>
            <a:r>
              <a:rPr lang="es-ES" sz="2000" dirty="0"/>
              <a:t>/</a:t>
            </a:r>
            <a:r>
              <a:rPr lang="es-ES" sz="2000" spc="-1155" dirty="0">
                <a:latin typeface="Symbol"/>
                <a:cs typeface="Symbol"/>
              </a:rPr>
              <a:t></a:t>
            </a:r>
            <a:r>
              <a:rPr lang="es-ES" sz="2000" spc="-5" dirty="0"/>
              <a:t> </a:t>
            </a:r>
            <a:r>
              <a:rPr lang="es-ES" sz="2000" spc="-5" dirty="0" smtClean="0"/>
              <a:t>   </a:t>
            </a:r>
            <a:r>
              <a:rPr lang="es-ES" sz="2000" dirty="0" err="1" smtClean="0"/>
              <a:t>production</a:t>
            </a:r>
            <a:r>
              <a:rPr lang="es-ES" sz="2000" dirty="0" smtClean="0"/>
              <a:t> </a:t>
            </a:r>
            <a:r>
              <a:rPr lang="es-ES" sz="2000" dirty="0" err="1"/>
              <a:t>seems</a:t>
            </a:r>
            <a:r>
              <a:rPr lang="es-ES" sz="2000" dirty="0"/>
              <a:t> at </a:t>
            </a:r>
            <a:r>
              <a:rPr lang="es-ES" sz="2000" dirty="0" err="1"/>
              <a:t>least</a:t>
            </a:r>
            <a:r>
              <a:rPr lang="es-ES" sz="2000" dirty="0"/>
              <a:t> </a:t>
            </a:r>
            <a:r>
              <a:rPr lang="es-ES" sz="2000" dirty="0" err="1"/>
              <a:t>qualitatively</a:t>
            </a:r>
            <a:r>
              <a:rPr lang="es-ES" sz="2000" dirty="0"/>
              <a:t> </a:t>
            </a:r>
            <a:r>
              <a:rPr lang="es-ES" sz="2000" dirty="0" err="1"/>
              <a:t>understood</a:t>
            </a:r>
            <a:r>
              <a:rPr lang="es-ES" sz="2000" dirty="0"/>
              <a:t> </a:t>
            </a:r>
            <a:endParaRPr lang="es-ES" sz="2000" dirty="0" smtClean="0"/>
          </a:p>
          <a:p>
            <a:endParaRPr lang="es-ES" sz="500" dirty="0"/>
          </a:p>
          <a:p>
            <a:r>
              <a:rPr lang="es-ES" sz="2000" dirty="0" err="1"/>
              <a:t>Cold</a:t>
            </a:r>
            <a:r>
              <a:rPr lang="es-ES" sz="2000" dirty="0"/>
              <a:t> nuclear </a:t>
            </a:r>
            <a:r>
              <a:rPr lang="es-ES" sz="2000" dirty="0" err="1"/>
              <a:t>matter</a:t>
            </a:r>
            <a:r>
              <a:rPr lang="es-ES" sz="2000" dirty="0"/>
              <a:t> </a:t>
            </a:r>
            <a:r>
              <a:rPr lang="es-ES" sz="2000" dirty="0" err="1"/>
              <a:t>effects</a:t>
            </a:r>
            <a:r>
              <a:rPr lang="es-ES" sz="2000" dirty="0"/>
              <a:t> can be </a:t>
            </a:r>
            <a:r>
              <a:rPr lang="es-ES" sz="2000" dirty="0" err="1"/>
              <a:t>described</a:t>
            </a:r>
            <a:r>
              <a:rPr lang="es-ES" sz="2000" dirty="0"/>
              <a:t> </a:t>
            </a:r>
            <a:r>
              <a:rPr lang="es-ES" sz="2000" dirty="0" err="1"/>
              <a:t>with</a:t>
            </a:r>
            <a:r>
              <a:rPr lang="es-ES" sz="2000" dirty="0"/>
              <a:t> </a:t>
            </a:r>
            <a:r>
              <a:rPr lang="es-ES" sz="2000" dirty="0" err="1"/>
              <a:t>shadowing</a:t>
            </a:r>
            <a:r>
              <a:rPr lang="es-ES" sz="2000" dirty="0"/>
              <a:t> </a:t>
            </a:r>
            <a:r>
              <a:rPr lang="es-ES" sz="2000" dirty="0" smtClean="0"/>
              <a:t>and/</a:t>
            </a:r>
            <a:r>
              <a:rPr lang="es-ES" sz="2000" dirty="0" err="1" smtClean="0"/>
              <a:t>or</a:t>
            </a:r>
            <a:r>
              <a:rPr lang="es-ES" sz="2000" dirty="0" smtClean="0"/>
              <a:t> </a:t>
            </a:r>
            <a:r>
              <a:rPr lang="es-ES" sz="2000" dirty="0" err="1"/>
              <a:t>energy</a:t>
            </a:r>
            <a:r>
              <a:rPr lang="es-ES" sz="2000" dirty="0"/>
              <a:t> </a:t>
            </a:r>
            <a:r>
              <a:rPr lang="es-ES" sz="2000" dirty="0" err="1" smtClean="0"/>
              <a:t>loss</a:t>
            </a:r>
            <a:endParaRPr lang="es-ES" sz="2000" dirty="0"/>
          </a:p>
          <a:p>
            <a:endParaRPr lang="es-ES" sz="500" dirty="0" smtClean="0"/>
          </a:p>
          <a:p>
            <a:r>
              <a:rPr lang="es-ES" sz="2000" dirty="0" err="1" smtClean="0"/>
              <a:t>Production</a:t>
            </a:r>
            <a:r>
              <a:rPr lang="es-ES" sz="2000" dirty="0" smtClean="0"/>
              <a:t> </a:t>
            </a:r>
            <a:r>
              <a:rPr lang="es-ES" sz="2000" dirty="0"/>
              <a:t>in HI </a:t>
            </a:r>
            <a:r>
              <a:rPr lang="es-ES" sz="2000" dirty="0" err="1"/>
              <a:t>collisions</a:t>
            </a:r>
            <a:r>
              <a:rPr lang="es-ES" sz="2000" dirty="0"/>
              <a:t> </a:t>
            </a:r>
            <a:r>
              <a:rPr lang="es-ES" sz="2000" dirty="0" err="1"/>
              <a:t>is</a:t>
            </a:r>
            <a:r>
              <a:rPr lang="es-ES" sz="2000" dirty="0"/>
              <a:t> </a:t>
            </a:r>
            <a:r>
              <a:rPr lang="es-ES" sz="2000" dirty="0" err="1"/>
              <a:t>described</a:t>
            </a:r>
            <a:r>
              <a:rPr lang="es-ES" sz="2000" dirty="0"/>
              <a:t> </a:t>
            </a:r>
            <a:r>
              <a:rPr lang="es-ES" sz="2000" dirty="0" err="1"/>
              <a:t>by</a:t>
            </a:r>
            <a:r>
              <a:rPr lang="es-ES" sz="2000" dirty="0"/>
              <a:t> a </a:t>
            </a:r>
            <a:r>
              <a:rPr lang="es-ES" sz="2000" dirty="0" err="1"/>
              <a:t>combination</a:t>
            </a:r>
            <a:r>
              <a:rPr lang="es-ES" sz="2000" dirty="0"/>
              <a:t> of </a:t>
            </a:r>
          </a:p>
          <a:p>
            <a:endParaRPr lang="es-ES" sz="500" dirty="0" smtClean="0"/>
          </a:p>
          <a:p>
            <a:r>
              <a:rPr lang="es-ES" sz="2000" dirty="0" smtClean="0"/>
              <a:t>•</a:t>
            </a:r>
            <a:r>
              <a:rPr lang="es-ES" sz="2000" dirty="0" err="1"/>
              <a:t>suppression</a:t>
            </a:r>
            <a:r>
              <a:rPr lang="es-ES" sz="2000" dirty="0"/>
              <a:t> (</a:t>
            </a:r>
            <a:r>
              <a:rPr lang="es-ES" sz="2000" dirty="0" err="1"/>
              <a:t>either</a:t>
            </a:r>
            <a:r>
              <a:rPr lang="es-ES" sz="2000" dirty="0"/>
              <a:t> color </a:t>
            </a:r>
            <a:r>
              <a:rPr lang="es-ES" sz="2000" dirty="0" err="1"/>
              <a:t>screening</a:t>
            </a:r>
            <a:r>
              <a:rPr lang="es-ES" sz="2000" dirty="0"/>
              <a:t>, </a:t>
            </a:r>
            <a:r>
              <a:rPr lang="es-ES" sz="2000" dirty="0" err="1"/>
              <a:t>or</a:t>
            </a:r>
            <a:r>
              <a:rPr lang="es-ES" sz="2000" dirty="0"/>
              <a:t> in-</a:t>
            </a:r>
            <a:r>
              <a:rPr lang="es-ES" sz="2000" dirty="0" err="1"/>
              <a:t>medium</a:t>
            </a:r>
            <a:r>
              <a:rPr lang="es-ES" sz="2000" dirty="0"/>
              <a:t> </a:t>
            </a:r>
            <a:r>
              <a:rPr lang="es-ES" sz="2000" dirty="0" err="1" smtClean="0"/>
              <a:t>dissociation</a:t>
            </a:r>
            <a:r>
              <a:rPr lang="es-ES" sz="2000" dirty="0" smtClean="0"/>
              <a:t>) </a:t>
            </a:r>
            <a:endParaRPr lang="es-ES" sz="2000" dirty="0"/>
          </a:p>
          <a:p>
            <a:r>
              <a:rPr lang="es-ES" sz="2000" dirty="0"/>
              <a:t>•</a:t>
            </a:r>
            <a:r>
              <a:rPr lang="es-ES" sz="2000" dirty="0" err="1"/>
              <a:t>recombination</a:t>
            </a:r>
            <a:r>
              <a:rPr lang="es-ES" sz="2000" dirty="0"/>
              <a:t> (</a:t>
            </a:r>
            <a:r>
              <a:rPr lang="es-ES" sz="2000" dirty="0" err="1"/>
              <a:t>either</a:t>
            </a:r>
            <a:r>
              <a:rPr lang="es-ES" sz="2000" dirty="0"/>
              <a:t> in-</a:t>
            </a:r>
            <a:r>
              <a:rPr lang="es-ES" sz="2000" dirty="0" err="1"/>
              <a:t>medium</a:t>
            </a:r>
            <a:r>
              <a:rPr lang="es-ES" sz="2000" dirty="0"/>
              <a:t> </a:t>
            </a:r>
            <a:r>
              <a:rPr lang="es-ES" sz="2000" dirty="0" err="1"/>
              <a:t>or</a:t>
            </a:r>
            <a:r>
              <a:rPr lang="es-ES" sz="2000" dirty="0"/>
              <a:t> at </a:t>
            </a:r>
            <a:r>
              <a:rPr lang="es-ES" sz="2000" dirty="0" err="1"/>
              <a:t>phase</a:t>
            </a:r>
            <a:r>
              <a:rPr lang="es-ES" sz="2000" dirty="0"/>
              <a:t> </a:t>
            </a:r>
            <a:r>
              <a:rPr lang="es-ES" sz="2000" dirty="0" err="1"/>
              <a:t>boundary</a:t>
            </a:r>
            <a:r>
              <a:rPr lang="es-ES" sz="2000" dirty="0"/>
              <a:t>) </a:t>
            </a:r>
            <a:endParaRPr lang="es-ES" sz="2000" dirty="0" smtClean="0"/>
          </a:p>
          <a:p>
            <a:endParaRPr lang="es-ES" sz="500" dirty="0"/>
          </a:p>
          <a:p>
            <a:r>
              <a:rPr lang="es-ES" sz="2000" dirty="0" err="1" smtClean="0"/>
              <a:t>Challenge</a:t>
            </a:r>
            <a:r>
              <a:rPr lang="es-ES" sz="2000" dirty="0" smtClean="0"/>
              <a:t> </a:t>
            </a:r>
            <a:r>
              <a:rPr lang="es-ES" sz="2000" dirty="0" err="1"/>
              <a:t>will</a:t>
            </a:r>
            <a:r>
              <a:rPr lang="es-ES" sz="2000" dirty="0"/>
              <a:t> be </a:t>
            </a:r>
            <a:r>
              <a:rPr lang="es-ES" sz="2000" dirty="0" err="1"/>
              <a:t>to</a:t>
            </a:r>
            <a:r>
              <a:rPr lang="es-ES" sz="2000" dirty="0"/>
              <a:t> </a:t>
            </a:r>
            <a:r>
              <a:rPr lang="es-ES" sz="2000" dirty="0" err="1"/>
              <a:t>discriminate</a:t>
            </a:r>
            <a:r>
              <a:rPr lang="es-ES" sz="2000" dirty="0"/>
              <a:t> </a:t>
            </a:r>
            <a:r>
              <a:rPr lang="es-ES" sz="2000" dirty="0" err="1"/>
              <a:t>between</a:t>
            </a:r>
            <a:r>
              <a:rPr lang="es-ES" sz="2000" dirty="0"/>
              <a:t> </a:t>
            </a:r>
            <a:r>
              <a:rPr lang="es-ES" sz="2000" dirty="0" err="1"/>
              <a:t>these</a:t>
            </a:r>
            <a:r>
              <a:rPr lang="es-ES" sz="2000" dirty="0"/>
              <a:t> </a:t>
            </a:r>
            <a:r>
              <a:rPr lang="es-ES" sz="2000" dirty="0" err="1"/>
              <a:t>possible</a:t>
            </a:r>
            <a:r>
              <a:rPr lang="es-ES" sz="2000" dirty="0"/>
              <a:t> </a:t>
            </a:r>
            <a:r>
              <a:rPr lang="es-ES" sz="2000" dirty="0" err="1"/>
              <a:t>scenarios</a:t>
            </a:r>
            <a:r>
              <a:rPr lang="es-ES" sz="2000" dirty="0"/>
              <a:t> </a:t>
            </a:r>
          </a:p>
          <a:p>
            <a:endParaRPr lang="es-ES" sz="2000" dirty="0">
              <a:latin typeface="Calibri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28600" y="3429000"/>
            <a:ext cx="8610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/>
              <a:t>What</a:t>
            </a:r>
            <a:r>
              <a:rPr lang="es-ES" sz="2000" dirty="0" smtClean="0"/>
              <a:t> </a:t>
            </a:r>
            <a:r>
              <a:rPr lang="es-ES" sz="2000" dirty="0" err="1" smtClean="0"/>
              <a:t>is</a:t>
            </a:r>
            <a:r>
              <a:rPr lang="es-ES" sz="2000" dirty="0" smtClean="0"/>
              <a:t> </a:t>
            </a:r>
            <a:r>
              <a:rPr lang="es-ES" sz="2000" dirty="0" err="1" smtClean="0"/>
              <a:t>the</a:t>
            </a:r>
            <a:r>
              <a:rPr lang="es-ES" sz="2000" dirty="0" smtClean="0"/>
              <a:t> </a:t>
            </a:r>
            <a:r>
              <a:rPr lang="es-ES" sz="2000" dirty="0" err="1" smtClean="0"/>
              <a:t>state</a:t>
            </a:r>
            <a:r>
              <a:rPr lang="es-ES" sz="2000" dirty="0" smtClean="0"/>
              <a:t> of </a:t>
            </a:r>
            <a:r>
              <a:rPr lang="es-ES" sz="2000" dirty="0" err="1" smtClean="0"/>
              <a:t>the</a:t>
            </a:r>
            <a:r>
              <a:rPr lang="es-ES" sz="2000" dirty="0" smtClean="0"/>
              <a:t> art </a:t>
            </a:r>
            <a:r>
              <a:rPr lang="es-ES" sz="2000" dirty="0" err="1" smtClean="0"/>
              <a:t>for</a:t>
            </a:r>
            <a:r>
              <a:rPr lang="es-ES" sz="2000" dirty="0" smtClean="0"/>
              <a:t> </a:t>
            </a:r>
            <a:r>
              <a:rPr lang="es-ES" sz="2000" spc="-1155" dirty="0" smtClean="0">
                <a:solidFill>
                  <a:srgbClr val="000000"/>
                </a:solidFill>
                <a:latin typeface="Symbol"/>
                <a:cs typeface="Symbol"/>
              </a:rPr>
              <a:t>  </a:t>
            </a:r>
            <a:r>
              <a:rPr lang="es-ES" sz="2000" spc="-5" dirty="0" smtClean="0">
                <a:solidFill>
                  <a:srgbClr val="000000"/>
                </a:solidFill>
              </a:rPr>
              <a:t> </a:t>
            </a:r>
            <a:r>
              <a:rPr lang="es-ES" sz="2000" dirty="0" smtClean="0">
                <a:solidFill>
                  <a:srgbClr val="000000"/>
                </a:solidFill>
              </a:rPr>
              <a:t>  (2)?</a:t>
            </a:r>
          </a:p>
          <a:p>
            <a:endParaRPr lang="es-ES" sz="500" dirty="0" smtClean="0">
              <a:solidFill>
                <a:srgbClr val="000000"/>
              </a:solidFill>
            </a:endParaRPr>
          </a:p>
          <a:p>
            <a:r>
              <a:rPr lang="es-ES" sz="2000" dirty="0" smtClean="0">
                <a:solidFill>
                  <a:srgbClr val="000000"/>
                </a:solidFill>
              </a:rPr>
              <a:t>Note </a:t>
            </a:r>
            <a:r>
              <a:rPr lang="es-ES" sz="2000" dirty="0" err="1" smtClean="0">
                <a:solidFill>
                  <a:srgbClr val="000000"/>
                </a:solidFill>
              </a:rPr>
              <a:t>that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/>
              <a:t>c</a:t>
            </a:r>
            <a:r>
              <a:rPr lang="es-ES" sz="2000" dirty="0" err="1" smtClean="0"/>
              <a:t>old</a:t>
            </a:r>
            <a:r>
              <a:rPr lang="es-ES" sz="2000" dirty="0" smtClean="0"/>
              <a:t> nuclear </a:t>
            </a:r>
            <a:r>
              <a:rPr lang="es-ES" sz="2000" dirty="0" err="1"/>
              <a:t>m</a:t>
            </a:r>
            <a:r>
              <a:rPr lang="es-ES" sz="2000" dirty="0" err="1" smtClean="0"/>
              <a:t>atter</a:t>
            </a:r>
            <a:r>
              <a:rPr lang="es-ES" sz="2000" dirty="0" smtClean="0"/>
              <a:t> </a:t>
            </a:r>
            <a:r>
              <a:rPr lang="es-ES" sz="2000" dirty="0" err="1" smtClean="0"/>
              <a:t>effects</a:t>
            </a:r>
            <a:r>
              <a:rPr lang="es-ES" sz="2000" dirty="0" smtClean="0"/>
              <a:t> (</a:t>
            </a:r>
            <a:r>
              <a:rPr lang="es-ES" sz="2000" dirty="0" err="1" smtClean="0"/>
              <a:t>shadowing</a:t>
            </a:r>
            <a:r>
              <a:rPr lang="es-ES" sz="2000" dirty="0" smtClean="0"/>
              <a:t> and/</a:t>
            </a:r>
            <a:r>
              <a:rPr lang="es-ES" sz="2000" dirty="0" err="1" smtClean="0"/>
              <a:t>or</a:t>
            </a:r>
            <a:r>
              <a:rPr lang="es-ES" sz="2000" dirty="0" smtClean="0"/>
              <a:t> </a:t>
            </a:r>
            <a:r>
              <a:rPr lang="es-ES" sz="2000" dirty="0" err="1" smtClean="0"/>
              <a:t>energy</a:t>
            </a:r>
            <a:r>
              <a:rPr lang="es-ES" sz="2000" dirty="0" smtClean="0"/>
              <a:t> </a:t>
            </a:r>
            <a:r>
              <a:rPr lang="es-ES" sz="2000" dirty="0" err="1" smtClean="0"/>
              <a:t>loss</a:t>
            </a:r>
            <a:r>
              <a:rPr lang="es-ES" sz="2000" dirty="0" smtClean="0"/>
              <a:t>) are </a:t>
            </a:r>
            <a:r>
              <a:rPr lang="es-ES" sz="2000" dirty="0" err="1" smtClean="0"/>
              <a:t>considered</a:t>
            </a:r>
            <a:r>
              <a:rPr lang="es-ES" sz="2000" dirty="0" smtClean="0"/>
              <a:t> </a:t>
            </a:r>
            <a:r>
              <a:rPr lang="es-ES" sz="2000" dirty="0" err="1" smtClean="0"/>
              <a:t>to</a:t>
            </a:r>
            <a:r>
              <a:rPr lang="es-ES" sz="2000" dirty="0" smtClean="0"/>
              <a:t> be </a:t>
            </a:r>
            <a:r>
              <a:rPr lang="es-ES" sz="2000" dirty="0" err="1" smtClean="0"/>
              <a:t>the</a:t>
            </a:r>
            <a:r>
              <a:rPr lang="es-ES" sz="2000" dirty="0" smtClean="0"/>
              <a:t> </a:t>
            </a:r>
            <a:r>
              <a:rPr lang="es-ES" sz="2000" dirty="0" err="1" smtClean="0"/>
              <a:t>same</a:t>
            </a:r>
            <a:r>
              <a:rPr lang="es-ES" sz="2000" dirty="0" smtClean="0"/>
              <a:t> </a:t>
            </a:r>
            <a:r>
              <a:rPr lang="es-ES" sz="2000" dirty="0" err="1" smtClean="0"/>
              <a:t>for</a:t>
            </a:r>
            <a:r>
              <a:rPr lang="es-ES" sz="2000" dirty="0" smtClean="0"/>
              <a:t> </a:t>
            </a:r>
            <a:r>
              <a:rPr lang="es-ES" sz="2000" dirty="0" err="1" smtClean="0"/>
              <a:t>than</a:t>
            </a:r>
            <a:r>
              <a:rPr lang="es-ES" sz="2000" dirty="0" smtClean="0"/>
              <a:t> </a:t>
            </a:r>
            <a:r>
              <a:rPr lang="es-ES" sz="2000" dirty="0" err="1" smtClean="0"/>
              <a:t>for</a:t>
            </a:r>
            <a:r>
              <a:rPr lang="es-ES" sz="2000" dirty="0" smtClean="0"/>
              <a:t> </a:t>
            </a:r>
            <a:r>
              <a:rPr lang="es-ES" sz="2000" dirty="0" err="1" smtClean="0"/>
              <a:t>the</a:t>
            </a:r>
            <a:r>
              <a:rPr lang="es-ES" sz="2000" dirty="0" smtClean="0"/>
              <a:t> </a:t>
            </a:r>
            <a:r>
              <a:rPr lang="es-ES" sz="2000" spc="-30" dirty="0"/>
              <a:t>J</a:t>
            </a:r>
            <a:r>
              <a:rPr lang="es-ES" sz="2000" dirty="0"/>
              <a:t>/</a:t>
            </a:r>
            <a:r>
              <a:rPr lang="es-ES" sz="2000" spc="-1155" dirty="0">
                <a:latin typeface="Symbol"/>
                <a:cs typeface="Symbol"/>
              </a:rPr>
              <a:t></a:t>
            </a:r>
            <a:r>
              <a:rPr lang="es-ES" sz="2000" spc="-5" dirty="0"/>
              <a:t> </a:t>
            </a:r>
            <a:endParaRPr lang="es-ES" sz="2000" dirty="0" smtClean="0"/>
          </a:p>
          <a:p>
            <a:endParaRPr lang="es-ES" sz="500" dirty="0" smtClean="0"/>
          </a:p>
          <a:p>
            <a:r>
              <a:rPr lang="es-ES" sz="2000" dirty="0" err="1" smtClean="0"/>
              <a:t>Nevertheless</a:t>
            </a:r>
            <a:r>
              <a:rPr lang="es-ES" sz="2000" dirty="0" smtClean="0"/>
              <a:t>, in-</a:t>
            </a:r>
            <a:r>
              <a:rPr lang="es-ES" sz="2000" dirty="0" err="1" smtClean="0"/>
              <a:t>medium</a:t>
            </a:r>
            <a:r>
              <a:rPr lang="es-ES" sz="2000" dirty="0" smtClean="0"/>
              <a:t> </a:t>
            </a:r>
            <a:r>
              <a:rPr lang="es-ES" sz="2000" dirty="0" err="1" smtClean="0"/>
              <a:t>effects</a:t>
            </a:r>
            <a:r>
              <a:rPr lang="es-ES" sz="2000" dirty="0" smtClean="0"/>
              <a:t> </a:t>
            </a:r>
            <a:r>
              <a:rPr lang="es-ES" sz="2000" dirty="0" err="1" smtClean="0"/>
              <a:t>depending</a:t>
            </a:r>
            <a:r>
              <a:rPr lang="es-ES" sz="2000" dirty="0" smtClean="0"/>
              <a:t> </a:t>
            </a:r>
            <a:r>
              <a:rPr lang="es-ES" sz="2000" dirty="0" err="1" smtClean="0"/>
              <a:t>on</a:t>
            </a:r>
            <a:r>
              <a:rPr lang="es-ES" sz="2000" dirty="0" smtClean="0"/>
              <a:t> </a:t>
            </a:r>
            <a:r>
              <a:rPr lang="es-ES" sz="2000" dirty="0" err="1" smtClean="0"/>
              <a:t>density</a:t>
            </a:r>
            <a:r>
              <a:rPr lang="es-ES" sz="2000" dirty="0" smtClean="0"/>
              <a:t> (</a:t>
            </a:r>
            <a:r>
              <a:rPr lang="es-ES" sz="2000" dirty="0" err="1" smtClean="0"/>
              <a:t>comovers</a:t>
            </a:r>
            <a:r>
              <a:rPr lang="es-ES" sz="2000" dirty="0" smtClean="0"/>
              <a:t>) </a:t>
            </a:r>
            <a:r>
              <a:rPr lang="es-ES" sz="2000" dirty="0" err="1" smtClean="0"/>
              <a:t>would</a:t>
            </a:r>
            <a:r>
              <a:rPr lang="es-ES" sz="2000" dirty="0" smtClean="0"/>
              <a:t> </a:t>
            </a:r>
            <a:r>
              <a:rPr lang="es-ES" sz="2000" dirty="0"/>
              <a:t>be </a:t>
            </a:r>
            <a:r>
              <a:rPr lang="es-ES" sz="2000" dirty="0" err="1"/>
              <a:t>able</a:t>
            </a:r>
            <a:r>
              <a:rPr lang="es-ES" sz="2000" dirty="0"/>
              <a:t> </a:t>
            </a:r>
            <a:r>
              <a:rPr lang="es-ES" sz="2000" dirty="0" err="1"/>
              <a:t>to</a:t>
            </a:r>
            <a:r>
              <a:rPr lang="es-ES" sz="2000" dirty="0"/>
              <a:t> </a:t>
            </a:r>
            <a:r>
              <a:rPr lang="es-ES" sz="2000" dirty="0" err="1"/>
              <a:t>distinguish</a:t>
            </a:r>
            <a:r>
              <a:rPr lang="es-ES" sz="2000" dirty="0"/>
              <a:t> </a:t>
            </a:r>
            <a:r>
              <a:rPr lang="es-ES" sz="2000" dirty="0" err="1"/>
              <a:t>between</a:t>
            </a:r>
            <a:r>
              <a:rPr lang="es-ES" sz="2000" dirty="0"/>
              <a:t> </a:t>
            </a:r>
            <a:r>
              <a:rPr lang="es-ES" sz="2000" dirty="0" err="1" smtClean="0"/>
              <a:t>them</a:t>
            </a:r>
            <a:endParaRPr lang="es-ES" sz="2000" dirty="0"/>
          </a:p>
        </p:txBody>
      </p:sp>
      <p:sp>
        <p:nvSpPr>
          <p:cNvPr id="8" name="CuadroTexto 7"/>
          <p:cNvSpPr txBox="1"/>
          <p:nvPr/>
        </p:nvSpPr>
        <p:spPr>
          <a:xfrm>
            <a:off x="6666296" y="2234624"/>
            <a:ext cx="25539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800000"/>
                </a:solidFill>
              </a:rPr>
              <a:t>High </a:t>
            </a:r>
            <a:r>
              <a:rPr lang="es-ES" sz="1600" b="1" dirty="0" err="1" smtClean="0">
                <a:solidFill>
                  <a:srgbClr val="800000"/>
                </a:solidFill>
              </a:rPr>
              <a:t>density</a:t>
            </a:r>
            <a:r>
              <a:rPr lang="es-ES" sz="1600" b="1" dirty="0" smtClean="0">
                <a:solidFill>
                  <a:srgbClr val="800000"/>
                </a:solidFill>
              </a:rPr>
              <a:t> </a:t>
            </a:r>
            <a:r>
              <a:rPr lang="es-ES" sz="1600" b="1" dirty="0" err="1" smtClean="0">
                <a:solidFill>
                  <a:srgbClr val="800000"/>
                </a:solidFill>
              </a:rPr>
              <a:t>medium</a:t>
            </a:r>
            <a:r>
              <a:rPr lang="es-ES" sz="1600" b="1" dirty="0" smtClean="0">
                <a:solidFill>
                  <a:srgbClr val="800000"/>
                </a:solidFill>
              </a:rPr>
              <a:t>,</a:t>
            </a:r>
          </a:p>
          <a:p>
            <a:pPr algn="ctr"/>
            <a:r>
              <a:rPr lang="es-ES" sz="1600" b="1" dirty="0" err="1" smtClean="0">
                <a:solidFill>
                  <a:srgbClr val="800000"/>
                </a:solidFill>
              </a:rPr>
              <a:t>Not</a:t>
            </a:r>
            <a:r>
              <a:rPr lang="es-ES" sz="1600" b="1" dirty="0" smtClean="0">
                <a:solidFill>
                  <a:srgbClr val="800000"/>
                </a:solidFill>
              </a:rPr>
              <a:t> </a:t>
            </a:r>
            <a:r>
              <a:rPr lang="es-ES" sz="1600" b="1" dirty="0" err="1" smtClean="0">
                <a:solidFill>
                  <a:srgbClr val="800000"/>
                </a:solidFill>
              </a:rPr>
              <a:t>necessairly</a:t>
            </a:r>
            <a:r>
              <a:rPr lang="es-ES" sz="1600" b="1" dirty="0" smtClean="0">
                <a:solidFill>
                  <a:srgbClr val="800000"/>
                </a:solidFill>
              </a:rPr>
              <a:t> </a:t>
            </a:r>
            <a:r>
              <a:rPr lang="es-ES" sz="1600" b="1" dirty="0" err="1" smtClean="0">
                <a:solidFill>
                  <a:srgbClr val="800000"/>
                </a:solidFill>
              </a:rPr>
              <a:t>thermalized</a:t>
            </a:r>
            <a:endParaRPr lang="es-ES" sz="1600" b="1" dirty="0">
              <a:solidFill>
                <a:srgbClr val="80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 rot="2297252">
            <a:off x="8179392" y="720415"/>
            <a:ext cx="828021" cy="646331"/>
          </a:xfrm>
          <a:prstGeom prst="rect">
            <a:avLst/>
          </a:prstGeom>
          <a:solidFill>
            <a:srgbClr val="E8E80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/>
              <a:t>Hugo’s</a:t>
            </a:r>
            <a:endParaRPr lang="es-ES" dirty="0" smtClean="0"/>
          </a:p>
          <a:p>
            <a:pPr algn="ctr"/>
            <a:r>
              <a:rPr lang="es-ES" dirty="0" err="1" smtClean="0"/>
              <a:t>talk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152400" y="6581001"/>
            <a:ext cx="89154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E. G. Ferreiro													</a:t>
            </a:r>
            <a:r>
              <a:rPr lang="es-ES" sz="1200" b="1" dirty="0" err="1" smtClean="0"/>
              <a:t>Rencontres</a:t>
            </a:r>
            <a:r>
              <a:rPr lang="es-ES" sz="1200" b="1" dirty="0" smtClean="0"/>
              <a:t> QGP </a:t>
            </a:r>
            <a:r>
              <a:rPr lang="es-ES" sz="1200" b="1" dirty="0" err="1" smtClean="0"/>
              <a:t>Etretat</a:t>
            </a:r>
            <a:r>
              <a:rPr lang="es-ES" sz="1200" b="1" dirty="0" smtClean="0"/>
              <a:t> 16/9/2014</a:t>
            </a:r>
            <a:endParaRPr lang="es-ES" sz="12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876800" y="3395246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800000"/>
                </a:solidFill>
              </a:rPr>
              <a:t>Crucial </a:t>
            </a:r>
            <a:r>
              <a:rPr lang="es-ES" sz="1600" b="1" dirty="0" err="1" smtClean="0">
                <a:solidFill>
                  <a:srgbClr val="800000"/>
                </a:solidFill>
              </a:rPr>
              <a:t>to</a:t>
            </a:r>
            <a:r>
              <a:rPr lang="es-ES" sz="1600" b="1" dirty="0" smtClean="0">
                <a:solidFill>
                  <a:srgbClr val="800000"/>
                </a:solidFill>
              </a:rPr>
              <a:t> </a:t>
            </a:r>
            <a:r>
              <a:rPr lang="es-ES" sz="1600" b="1" dirty="0" err="1" smtClean="0">
                <a:solidFill>
                  <a:srgbClr val="800000"/>
                </a:solidFill>
              </a:rPr>
              <a:t>distinguish</a:t>
            </a:r>
            <a:r>
              <a:rPr lang="es-ES" sz="1600" b="1" dirty="0" smtClean="0">
                <a:solidFill>
                  <a:srgbClr val="800000"/>
                </a:solidFill>
              </a:rPr>
              <a:t> </a:t>
            </a:r>
            <a:r>
              <a:rPr lang="es-ES" sz="1600" b="1" dirty="0" err="1" smtClean="0">
                <a:solidFill>
                  <a:srgbClr val="800000"/>
                </a:solidFill>
              </a:rPr>
              <a:t>among</a:t>
            </a:r>
            <a:r>
              <a:rPr lang="es-ES" sz="1600" b="1" dirty="0" smtClean="0">
                <a:solidFill>
                  <a:srgbClr val="800000"/>
                </a:solidFill>
              </a:rPr>
              <a:t> </a:t>
            </a:r>
            <a:r>
              <a:rPr lang="es-ES" sz="1600" b="1" dirty="0" err="1" smtClean="0">
                <a:solidFill>
                  <a:srgbClr val="800000"/>
                </a:solidFill>
              </a:rPr>
              <a:t>the</a:t>
            </a:r>
            <a:r>
              <a:rPr lang="es-ES" sz="1600" b="1" dirty="0" smtClean="0">
                <a:solidFill>
                  <a:srgbClr val="800000"/>
                </a:solidFill>
              </a:rPr>
              <a:t> </a:t>
            </a:r>
            <a:r>
              <a:rPr lang="es-ES" sz="1600" b="1" dirty="0" err="1" smtClean="0">
                <a:solidFill>
                  <a:srgbClr val="800000"/>
                </a:solidFill>
              </a:rPr>
              <a:t>models</a:t>
            </a:r>
            <a:endParaRPr lang="es-ES" sz="1600" b="1" dirty="0">
              <a:solidFill>
                <a:srgbClr val="80000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04800" y="5308937"/>
            <a:ext cx="868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A50000"/>
                </a:solidFill>
              </a:rPr>
              <a:t>ϒ</a:t>
            </a:r>
            <a:r>
              <a:rPr lang="es-ES" sz="2000" dirty="0" smtClean="0"/>
              <a:t>(</a:t>
            </a:r>
            <a:r>
              <a:rPr lang="es-ES" sz="2000" dirty="0"/>
              <a:t>2S) and (3S) are </a:t>
            </a:r>
            <a:r>
              <a:rPr lang="es-ES" sz="2000" dirty="0" err="1"/>
              <a:t>strongly</a:t>
            </a:r>
            <a:r>
              <a:rPr lang="es-ES" sz="2000" dirty="0"/>
              <a:t> </a:t>
            </a:r>
            <a:r>
              <a:rPr lang="es-ES" sz="2000" dirty="0" err="1"/>
              <a:t>suppressed</a:t>
            </a:r>
            <a:r>
              <a:rPr lang="es-ES" sz="2000" dirty="0"/>
              <a:t> at LHC. </a:t>
            </a:r>
            <a:endParaRPr lang="es-ES" sz="2000" dirty="0" smtClean="0"/>
          </a:p>
          <a:p>
            <a:r>
              <a:rPr lang="en-US" sz="2000" dirty="0" err="1">
                <a:solidFill>
                  <a:srgbClr val="A50000"/>
                </a:solidFill>
              </a:rPr>
              <a:t>ϒ</a:t>
            </a:r>
            <a:r>
              <a:rPr lang="es-ES" sz="2000" dirty="0" smtClean="0"/>
              <a:t>(</a:t>
            </a:r>
            <a:r>
              <a:rPr lang="es-ES" sz="2000" dirty="0"/>
              <a:t>1S) </a:t>
            </a:r>
            <a:r>
              <a:rPr lang="es-ES" sz="2000" dirty="0" err="1"/>
              <a:t>suppression</a:t>
            </a:r>
            <a:r>
              <a:rPr lang="es-ES" sz="2000" dirty="0"/>
              <a:t> </a:t>
            </a:r>
            <a:r>
              <a:rPr lang="es-ES" sz="2000" dirty="0" err="1"/>
              <a:t>is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same</a:t>
            </a:r>
            <a:r>
              <a:rPr lang="es-ES" sz="2000" dirty="0"/>
              <a:t> at RHIC and LHC, </a:t>
            </a:r>
            <a:r>
              <a:rPr lang="es-ES" sz="2000" dirty="0" err="1"/>
              <a:t>consistent</a:t>
            </a:r>
            <a:r>
              <a:rPr lang="es-ES" sz="2000" dirty="0"/>
              <a:t> </a:t>
            </a:r>
            <a:r>
              <a:rPr lang="es-ES" sz="2000" dirty="0" err="1"/>
              <a:t>with</a:t>
            </a:r>
            <a:r>
              <a:rPr lang="es-ES" sz="2000" dirty="0"/>
              <a:t> </a:t>
            </a:r>
            <a:r>
              <a:rPr lang="es-ES" sz="2000" dirty="0" err="1"/>
              <a:t>higher</a:t>
            </a:r>
            <a:r>
              <a:rPr lang="es-ES" sz="2000" dirty="0"/>
              <a:t> </a:t>
            </a:r>
            <a:r>
              <a:rPr lang="es-ES" sz="2000" dirty="0" err="1"/>
              <a:t>mass</a:t>
            </a:r>
            <a:r>
              <a:rPr lang="es-ES" sz="2000" dirty="0"/>
              <a:t> </a:t>
            </a:r>
            <a:r>
              <a:rPr lang="es-ES" sz="2000" dirty="0" err="1"/>
              <a:t>excited</a:t>
            </a:r>
            <a:r>
              <a:rPr lang="es-ES" sz="2000" dirty="0"/>
              <a:t> </a:t>
            </a:r>
            <a:r>
              <a:rPr lang="es-ES" sz="2000" dirty="0" err="1"/>
              <a:t>states</a:t>
            </a:r>
            <a:r>
              <a:rPr lang="es-ES" sz="2000" dirty="0"/>
              <a:t> </a:t>
            </a:r>
            <a:r>
              <a:rPr lang="es-ES" sz="2000" dirty="0" err="1"/>
              <a:t>suppression</a:t>
            </a:r>
            <a:r>
              <a:rPr lang="es-ES" sz="2000" dirty="0"/>
              <a:t> </a:t>
            </a:r>
            <a:endParaRPr lang="es-ES" sz="2000" dirty="0" smtClean="0"/>
          </a:p>
          <a:p>
            <a:r>
              <a:rPr lang="es-ES" sz="2000" dirty="0" smtClean="0"/>
              <a:t>No </a:t>
            </a:r>
            <a:r>
              <a:rPr lang="es-ES" sz="2000" dirty="0" err="1" smtClean="0"/>
              <a:t>recombination</a:t>
            </a:r>
            <a:r>
              <a:rPr lang="es-ES" sz="2000" dirty="0" smtClean="0"/>
              <a:t>, </a:t>
            </a:r>
            <a:r>
              <a:rPr lang="es-ES" sz="2000" dirty="0" err="1" smtClean="0"/>
              <a:t>but</a:t>
            </a:r>
            <a:r>
              <a:rPr lang="es-ES" sz="2000" dirty="0" smtClean="0"/>
              <a:t> </a:t>
            </a:r>
            <a:r>
              <a:rPr lang="es-ES" sz="2000" dirty="0" err="1" smtClean="0"/>
              <a:t>some</a:t>
            </a:r>
            <a:r>
              <a:rPr lang="es-ES" sz="2000" dirty="0" smtClean="0"/>
              <a:t> </a:t>
            </a:r>
            <a:r>
              <a:rPr lang="es-ES" sz="2000" dirty="0" err="1" smtClean="0"/>
              <a:t>shadowing</a:t>
            </a:r>
            <a:r>
              <a:rPr lang="es-ES" sz="2000" dirty="0" smtClean="0"/>
              <a:t> </a:t>
            </a:r>
            <a:r>
              <a:rPr lang="es-ES" sz="2000" dirty="0" err="1" smtClean="0"/>
              <a:t>effects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065896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3273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9906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/>
              <a:t>(i) </a:t>
            </a:r>
            <a:r>
              <a:rPr lang="es-ES" sz="2000" dirty="0" err="1"/>
              <a:t>Debye</a:t>
            </a:r>
            <a:r>
              <a:rPr lang="es-ES" sz="2000" dirty="0"/>
              <a:t> </a:t>
            </a:r>
            <a:r>
              <a:rPr lang="es-ES" sz="2000" dirty="0" err="1"/>
              <a:t>screening</a:t>
            </a:r>
            <a:r>
              <a:rPr lang="es-ES" sz="2000" dirty="0"/>
              <a:t>, i.e. </a:t>
            </a:r>
            <a:r>
              <a:rPr lang="es-ES" sz="2000" dirty="0" err="1"/>
              <a:t>weakening</a:t>
            </a:r>
            <a:r>
              <a:rPr lang="es-ES" sz="2000" dirty="0"/>
              <a:t> of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binding</a:t>
            </a:r>
            <a:r>
              <a:rPr lang="es-ES" sz="2000" dirty="0"/>
              <a:t> </a:t>
            </a:r>
            <a:r>
              <a:rPr lang="es-ES" sz="2000" dirty="0" err="1"/>
              <a:t>potential</a:t>
            </a:r>
            <a:r>
              <a:rPr lang="es-ES" sz="2000" dirty="0"/>
              <a:t>, </a:t>
            </a:r>
            <a:r>
              <a:rPr lang="es-ES" sz="2000" dirty="0" err="1"/>
              <a:t>which</a:t>
            </a:r>
            <a:r>
              <a:rPr lang="es-ES" sz="2000" dirty="0"/>
              <a:t> can </a:t>
            </a:r>
            <a:r>
              <a:rPr lang="es-ES" sz="2000" dirty="0" smtClean="0"/>
              <a:t>lead </a:t>
            </a:r>
            <a:r>
              <a:rPr lang="es-ES" sz="2000" dirty="0" err="1"/>
              <a:t>to</a:t>
            </a:r>
            <a:r>
              <a:rPr lang="es-ES" sz="2000" dirty="0"/>
              <a:t> </a:t>
            </a:r>
            <a:r>
              <a:rPr lang="es-ES" sz="2000" dirty="0" smtClean="0"/>
              <a:t> </a:t>
            </a:r>
          </a:p>
          <a:p>
            <a:pPr algn="just"/>
            <a:r>
              <a:rPr lang="es-ES" sz="2000" dirty="0"/>
              <a:t> </a:t>
            </a:r>
            <a:r>
              <a:rPr lang="es-ES" sz="2000" dirty="0" smtClean="0"/>
              <a:t>    </a:t>
            </a:r>
            <a:r>
              <a:rPr lang="es-ES" sz="2000" dirty="0" err="1" smtClean="0"/>
              <a:t>disappearance</a:t>
            </a:r>
            <a:r>
              <a:rPr lang="es-ES" sz="2000" dirty="0" smtClean="0"/>
              <a:t> </a:t>
            </a:r>
            <a:r>
              <a:rPr lang="es-ES" sz="2000" dirty="0"/>
              <a:t>of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bound</a:t>
            </a:r>
            <a:r>
              <a:rPr lang="es-ES" sz="2000" dirty="0"/>
              <a:t> </a:t>
            </a:r>
            <a:r>
              <a:rPr lang="es-ES" sz="2000" dirty="0" err="1"/>
              <a:t>level</a:t>
            </a:r>
            <a:r>
              <a:rPr lang="es-ES" sz="2000" dirty="0"/>
              <a:t> (</a:t>
            </a:r>
            <a:r>
              <a:rPr lang="es-ES" sz="2000" dirty="0" err="1"/>
              <a:t>melting</a:t>
            </a:r>
            <a:r>
              <a:rPr lang="es-ES" sz="2000" dirty="0"/>
              <a:t>)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584" y="1752600"/>
            <a:ext cx="9137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/>
              <a:t>(ii) Color-</a:t>
            </a:r>
            <a:r>
              <a:rPr lang="es-ES" sz="2000" dirty="0" err="1"/>
              <a:t>exchange</a:t>
            </a:r>
            <a:r>
              <a:rPr lang="es-ES" sz="2000" dirty="0"/>
              <a:t> </a:t>
            </a:r>
            <a:r>
              <a:rPr lang="es-ES" sz="2000" dirty="0" err="1"/>
              <a:t>interactions</a:t>
            </a:r>
            <a:r>
              <a:rPr lang="es-ES" sz="2000" dirty="0"/>
              <a:t> of </a:t>
            </a:r>
            <a:r>
              <a:rPr lang="es-ES" sz="2000" dirty="0" err="1"/>
              <a:t>the</a:t>
            </a:r>
            <a:r>
              <a:rPr lang="es-ES" sz="2000" dirty="0"/>
              <a:t> c-</a:t>
            </a:r>
            <a:r>
              <a:rPr lang="es-ES" sz="2000" dirty="0" err="1"/>
              <a:t>cbar</a:t>
            </a:r>
            <a:r>
              <a:rPr lang="es-ES" sz="2000" dirty="0"/>
              <a:t> </a:t>
            </a:r>
            <a:r>
              <a:rPr lang="es-ES" sz="2000" dirty="0" err="1"/>
              <a:t>dipole</a:t>
            </a:r>
            <a:r>
              <a:rPr lang="es-ES" sz="2000" dirty="0"/>
              <a:t> </a:t>
            </a:r>
            <a:r>
              <a:rPr lang="es-ES" sz="2000" dirty="0" err="1"/>
              <a:t>with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medium</a:t>
            </a:r>
            <a:r>
              <a:rPr lang="es-ES" sz="2000" dirty="0"/>
              <a:t>, </a:t>
            </a:r>
            <a:r>
              <a:rPr lang="es-ES" sz="2000" dirty="0" err="1"/>
              <a:t>leading</a:t>
            </a:r>
            <a:r>
              <a:rPr lang="es-ES" sz="2000" dirty="0"/>
              <a:t> </a:t>
            </a:r>
            <a:r>
              <a:rPr lang="es-ES" sz="2000" dirty="0" err="1"/>
              <a:t>to</a:t>
            </a:r>
            <a:r>
              <a:rPr lang="es-ES" sz="2000" dirty="0"/>
              <a:t> a </a:t>
            </a:r>
            <a:r>
              <a:rPr lang="es-ES" sz="2000" dirty="0" smtClean="0"/>
              <a:t> </a:t>
            </a:r>
          </a:p>
          <a:p>
            <a:pPr algn="just"/>
            <a:r>
              <a:rPr lang="es-ES" sz="2000" dirty="0"/>
              <a:t> </a:t>
            </a:r>
            <a:r>
              <a:rPr lang="es-ES" sz="2000" dirty="0" smtClean="0"/>
              <a:t>     break</a:t>
            </a:r>
            <a:r>
              <a:rPr lang="es-ES" sz="2000" dirty="0"/>
              <a:t>-up of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colorless</a:t>
            </a:r>
            <a:r>
              <a:rPr lang="es-ES" sz="2000" dirty="0"/>
              <a:t> </a:t>
            </a:r>
            <a:r>
              <a:rPr lang="es-ES" sz="2000" dirty="0" err="1"/>
              <a:t>dipole</a:t>
            </a:r>
            <a:r>
              <a:rPr lang="es-ES" sz="2000" dirty="0"/>
              <a:t> (</a:t>
            </a:r>
            <a:r>
              <a:rPr lang="es-ES" sz="2000" dirty="0" err="1"/>
              <a:t>absorption</a:t>
            </a:r>
            <a:r>
              <a:rPr lang="es-ES" sz="2000" dirty="0"/>
              <a:t>).</a:t>
            </a:r>
          </a:p>
        </p:txBody>
      </p:sp>
      <p:sp>
        <p:nvSpPr>
          <p:cNvPr id="5" name="object 2"/>
          <p:cNvSpPr/>
          <p:nvPr/>
        </p:nvSpPr>
        <p:spPr>
          <a:xfrm>
            <a:off x="152400" y="191871"/>
            <a:ext cx="8865870" cy="646430"/>
          </a:xfrm>
          <a:custGeom>
            <a:avLst/>
            <a:gdLst/>
            <a:ahLst/>
            <a:cxnLst/>
            <a:rect l="l" t="t" r="r" b="b"/>
            <a:pathLst>
              <a:path w="8865870" h="646430">
                <a:moveTo>
                  <a:pt x="0" y="646328"/>
                </a:moveTo>
                <a:lnTo>
                  <a:pt x="8865489" y="646328"/>
                </a:lnTo>
                <a:lnTo>
                  <a:pt x="8865489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Rectángulo 1"/>
          <p:cNvSpPr/>
          <p:nvPr/>
        </p:nvSpPr>
        <p:spPr>
          <a:xfrm>
            <a:off x="381000" y="304800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err="1">
                <a:solidFill>
                  <a:srgbClr val="A50000"/>
                </a:solidFill>
              </a:rPr>
              <a:t>Two</a:t>
            </a:r>
            <a:r>
              <a:rPr lang="es-ES" sz="2400" dirty="0">
                <a:solidFill>
                  <a:srgbClr val="A50000"/>
                </a:solidFill>
              </a:rPr>
              <a:t> </a:t>
            </a:r>
            <a:r>
              <a:rPr lang="es-ES" sz="2400" dirty="0" err="1">
                <a:solidFill>
                  <a:srgbClr val="A50000"/>
                </a:solidFill>
              </a:rPr>
              <a:t>sources</a:t>
            </a:r>
            <a:r>
              <a:rPr lang="es-ES" sz="2400" dirty="0">
                <a:solidFill>
                  <a:srgbClr val="A50000"/>
                </a:solidFill>
              </a:rPr>
              <a:t> of J/</a:t>
            </a:r>
            <a:r>
              <a:rPr lang="es-ES" sz="2400" dirty="0" err="1">
                <a:solidFill>
                  <a:srgbClr val="A50000"/>
                </a:solidFill>
              </a:rPr>
              <a:t>Ψ</a:t>
            </a:r>
            <a:r>
              <a:rPr lang="es-ES" sz="2400" dirty="0">
                <a:solidFill>
                  <a:srgbClr val="A50000"/>
                </a:solidFill>
              </a:rPr>
              <a:t> </a:t>
            </a:r>
            <a:r>
              <a:rPr lang="es-ES" sz="2400" dirty="0" err="1">
                <a:solidFill>
                  <a:srgbClr val="A50000"/>
                </a:solidFill>
              </a:rPr>
              <a:t>suppression</a:t>
            </a:r>
            <a:r>
              <a:rPr lang="es-ES" sz="2400" dirty="0">
                <a:solidFill>
                  <a:srgbClr val="A50000"/>
                </a:solidFill>
              </a:rPr>
              <a:t> in a </a:t>
            </a:r>
            <a:r>
              <a:rPr lang="es-ES" sz="2400" dirty="0" err="1">
                <a:solidFill>
                  <a:srgbClr val="A50000"/>
                </a:solidFill>
              </a:rPr>
              <a:t>hot</a:t>
            </a:r>
            <a:r>
              <a:rPr lang="es-ES" sz="2400" dirty="0">
                <a:solidFill>
                  <a:srgbClr val="A50000"/>
                </a:solidFill>
              </a:rPr>
              <a:t> </a:t>
            </a:r>
            <a:r>
              <a:rPr lang="es-ES" sz="2400" dirty="0" err="1" smtClean="0">
                <a:solidFill>
                  <a:srgbClr val="A50000"/>
                </a:solidFill>
              </a:rPr>
              <a:t>medium</a:t>
            </a:r>
            <a:r>
              <a:rPr lang="es-ES" sz="2400" dirty="0" smtClean="0">
                <a:solidFill>
                  <a:srgbClr val="A50000"/>
                </a:solidFill>
              </a:rPr>
              <a:t>:             </a:t>
            </a:r>
            <a:r>
              <a:rPr lang="es-ES" sz="1600" b="1" dirty="0" smtClean="0">
                <a:solidFill>
                  <a:srgbClr val="A50000"/>
                </a:solidFill>
              </a:rPr>
              <a:t>B. </a:t>
            </a:r>
            <a:r>
              <a:rPr lang="es-ES" sz="1600" b="1" dirty="0" err="1" smtClean="0">
                <a:solidFill>
                  <a:srgbClr val="A50000"/>
                </a:solidFill>
              </a:rPr>
              <a:t>Kopeliovich</a:t>
            </a:r>
            <a:endParaRPr lang="es-ES" sz="1600" b="1" dirty="0" smtClean="0">
              <a:solidFill>
                <a:srgbClr val="A50000"/>
              </a:solidFill>
            </a:endParaRPr>
          </a:p>
          <a:p>
            <a:r>
              <a:rPr lang="es-ES" sz="1600" b="1" dirty="0">
                <a:solidFill>
                  <a:srgbClr val="A50000"/>
                </a:solidFill>
              </a:rPr>
              <a:t>	</a:t>
            </a:r>
            <a:r>
              <a:rPr lang="es-ES" sz="1600" b="1" dirty="0" smtClean="0">
                <a:solidFill>
                  <a:srgbClr val="A50000"/>
                </a:solidFill>
              </a:rPr>
              <a:t>															QM2014</a:t>
            </a:r>
            <a:endParaRPr lang="es-ES" sz="1600" b="1" dirty="0">
              <a:solidFill>
                <a:srgbClr val="A50000"/>
              </a:solidFill>
            </a:endParaRPr>
          </a:p>
        </p:txBody>
      </p:sp>
      <p:pic>
        <p:nvPicPr>
          <p:cNvPr id="6" name="Imagen 5" descr="prueba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" t="10303" b="75156"/>
          <a:stretch/>
        </p:blipFill>
        <p:spPr>
          <a:xfrm>
            <a:off x="109744" y="2514600"/>
            <a:ext cx="8881856" cy="831036"/>
          </a:xfrm>
          <a:prstGeom prst="rect">
            <a:avLst/>
          </a:prstGeom>
        </p:spPr>
      </p:pic>
      <p:pic>
        <p:nvPicPr>
          <p:cNvPr id="8" name="Imagen 7" descr="prueba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53222" r="65709" b="36656"/>
          <a:stretch/>
        </p:blipFill>
        <p:spPr>
          <a:xfrm>
            <a:off x="152400" y="3429000"/>
            <a:ext cx="2790625" cy="580156"/>
          </a:xfrm>
          <a:prstGeom prst="rect">
            <a:avLst/>
          </a:prstGeom>
        </p:spPr>
      </p:pic>
      <p:pic>
        <p:nvPicPr>
          <p:cNvPr id="9" name="Imagen 8" descr="prueba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8" t="70114" r="76683" b="22478"/>
          <a:stretch/>
        </p:blipFill>
        <p:spPr>
          <a:xfrm>
            <a:off x="7543800" y="3429000"/>
            <a:ext cx="1395313" cy="42335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28600" y="3962400"/>
            <a:ext cx="891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melting</a:t>
            </a:r>
            <a:r>
              <a:rPr lang="es-ES" dirty="0"/>
              <a:t> </a:t>
            </a:r>
            <a:r>
              <a:rPr lang="es-ES" dirty="0" err="1"/>
              <a:t>scenario</a:t>
            </a:r>
            <a:r>
              <a:rPr lang="es-ES" dirty="0"/>
              <a:t> </a:t>
            </a:r>
            <a:r>
              <a:rPr lang="es-ES" dirty="0" err="1"/>
              <a:t>assumes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lacking</a:t>
            </a:r>
            <a:r>
              <a:rPr lang="es-ES" dirty="0"/>
              <a:t> a </a:t>
            </a:r>
            <a:r>
              <a:rPr lang="es-ES" dirty="0" err="1"/>
              <a:t>bound</a:t>
            </a:r>
            <a:r>
              <a:rPr lang="es-ES" dirty="0"/>
              <a:t> </a:t>
            </a:r>
            <a:r>
              <a:rPr lang="es-ES" dirty="0" err="1"/>
              <a:t>level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quarks </a:t>
            </a:r>
            <a:r>
              <a:rPr lang="es-ES" dirty="0" err="1" smtClean="0"/>
              <a:t>fly</a:t>
            </a:r>
            <a:r>
              <a:rPr lang="es-ES" dirty="0"/>
              <a:t> </a:t>
            </a:r>
            <a:r>
              <a:rPr lang="es-ES" dirty="0" err="1" smtClean="0"/>
              <a:t>away</a:t>
            </a:r>
            <a:r>
              <a:rPr lang="es-ES" dirty="0"/>
              <a:t>, </a:t>
            </a:r>
            <a:r>
              <a:rPr lang="es-ES" dirty="0" err="1"/>
              <a:t>resulting</a:t>
            </a:r>
            <a:r>
              <a:rPr lang="es-ES" dirty="0"/>
              <a:t> in </a:t>
            </a:r>
            <a:r>
              <a:rPr lang="es-ES" dirty="0" err="1"/>
              <a:t>disappearance</a:t>
            </a:r>
            <a:r>
              <a:rPr lang="es-ES" dirty="0"/>
              <a:t> of J/</a:t>
            </a:r>
            <a:r>
              <a:rPr lang="es-ES" dirty="0" err="1"/>
              <a:t>Ψ</a:t>
            </a:r>
            <a:r>
              <a:rPr lang="es-ES" dirty="0"/>
              <a:t>. </a:t>
            </a:r>
            <a:r>
              <a:rPr lang="es-ES" dirty="0" err="1"/>
              <a:t>However</a:t>
            </a:r>
            <a:r>
              <a:rPr lang="es-ES" dirty="0"/>
              <a:t>, </a:t>
            </a:r>
            <a:r>
              <a:rPr lang="es-ES" dirty="0" err="1"/>
              <a:t>the</a:t>
            </a:r>
            <a:r>
              <a:rPr lang="es-ES" dirty="0"/>
              <a:t> quark </a:t>
            </a:r>
            <a:r>
              <a:rPr lang="es-ES" dirty="0" err="1" smtClean="0"/>
              <a:t>distribution</a:t>
            </a:r>
            <a:r>
              <a:rPr lang="es-ES" dirty="0"/>
              <a:t> </a:t>
            </a:r>
            <a:r>
              <a:rPr lang="es-ES" dirty="0" err="1" smtClean="0"/>
              <a:t>amplitude</a:t>
            </a:r>
            <a:r>
              <a:rPr lang="es-ES" dirty="0" smtClean="0"/>
              <a:t> </a:t>
            </a:r>
            <a:r>
              <a:rPr lang="es-ES" dirty="0" err="1"/>
              <a:t>still</a:t>
            </a:r>
            <a:r>
              <a:rPr lang="es-ES" dirty="0"/>
              <a:t> can be </a:t>
            </a:r>
            <a:r>
              <a:rPr lang="es-ES" dirty="0" err="1"/>
              <a:t>projected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charmonium</a:t>
            </a:r>
            <a:r>
              <a:rPr lang="es-ES" dirty="0"/>
              <a:t> wave </a:t>
            </a:r>
            <a:r>
              <a:rPr lang="es-ES" dirty="0" err="1"/>
              <a:t>function</a:t>
            </a:r>
            <a:r>
              <a:rPr lang="es-ES" dirty="0"/>
              <a:t>.</a:t>
            </a:r>
            <a:endParaRPr lang="es-ES" baseline="30000" dirty="0"/>
          </a:p>
        </p:txBody>
      </p:sp>
      <p:sp>
        <p:nvSpPr>
          <p:cNvPr id="11" name="Rectángulo 10"/>
          <p:cNvSpPr/>
          <p:nvPr/>
        </p:nvSpPr>
        <p:spPr>
          <a:xfrm>
            <a:off x="228600" y="4953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err="1"/>
              <a:t>Even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extreme case of </a:t>
            </a:r>
            <a:r>
              <a:rPr lang="es-ES" dirty="0" err="1"/>
              <a:t>lacking</a:t>
            </a:r>
            <a:r>
              <a:rPr lang="es-ES" dirty="0"/>
              <a:t> </a:t>
            </a:r>
            <a:r>
              <a:rPr lang="es-ES" dirty="0" err="1"/>
              <a:t>any</a:t>
            </a:r>
            <a:endParaRPr lang="es-ES" dirty="0"/>
          </a:p>
          <a:p>
            <a:r>
              <a:rPr lang="es-ES" dirty="0" err="1"/>
              <a:t>potential</a:t>
            </a:r>
            <a:r>
              <a:rPr lang="es-ES" dirty="0"/>
              <a:t> </a:t>
            </a:r>
            <a:r>
              <a:rPr lang="es-ES" dirty="0" err="1"/>
              <a:t>between</a:t>
            </a:r>
            <a:r>
              <a:rPr lang="es-ES" dirty="0"/>
              <a:t> c and c-bar </a:t>
            </a:r>
            <a:r>
              <a:rPr lang="es-ES" dirty="0" smtClean="0"/>
              <a:t>(T -&gt;  ∞)</a:t>
            </a:r>
            <a:r>
              <a:rPr lang="es-ES" dirty="0"/>
              <a:t>,</a:t>
            </a:r>
          </a:p>
          <a:p>
            <a:r>
              <a:rPr lang="es-ES" dirty="0" err="1"/>
              <a:t>still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J/</a:t>
            </a:r>
            <a:r>
              <a:rPr lang="es-ES" dirty="0" err="1"/>
              <a:t>Ψ</a:t>
            </a:r>
            <a:r>
              <a:rPr lang="es-ES" dirty="0"/>
              <a:t> can </a:t>
            </a:r>
            <a:r>
              <a:rPr lang="es-ES" dirty="0" err="1"/>
              <a:t>survive</a:t>
            </a:r>
            <a:r>
              <a:rPr lang="es-ES" dirty="0"/>
              <a:t>.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52400" y="5867400"/>
            <a:ext cx="9296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A50000"/>
                </a:solidFill>
              </a:rPr>
              <a:t>At </a:t>
            </a:r>
            <a:r>
              <a:rPr lang="es-ES" dirty="0" err="1">
                <a:solidFill>
                  <a:srgbClr val="A50000"/>
                </a:solidFill>
              </a:rPr>
              <a:t>large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err="1">
                <a:solidFill>
                  <a:srgbClr val="A50000"/>
                </a:solidFill>
              </a:rPr>
              <a:t>pT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err="1">
                <a:solidFill>
                  <a:srgbClr val="A50000"/>
                </a:solidFill>
              </a:rPr>
              <a:t>the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err="1">
                <a:solidFill>
                  <a:srgbClr val="A50000"/>
                </a:solidFill>
              </a:rPr>
              <a:t>medium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err="1">
                <a:solidFill>
                  <a:srgbClr val="A50000"/>
                </a:solidFill>
              </a:rPr>
              <a:t>becomes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err="1">
                <a:solidFill>
                  <a:srgbClr val="A50000"/>
                </a:solidFill>
              </a:rPr>
              <a:t>fully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err="1">
                <a:solidFill>
                  <a:srgbClr val="A50000"/>
                </a:solidFill>
              </a:rPr>
              <a:t>transparent</a:t>
            </a:r>
            <a:r>
              <a:rPr lang="es-ES" dirty="0">
                <a:solidFill>
                  <a:srgbClr val="A50000"/>
                </a:solidFill>
              </a:rPr>
              <a:t>, </a:t>
            </a:r>
            <a:r>
              <a:rPr lang="es-ES" dirty="0" err="1">
                <a:solidFill>
                  <a:srgbClr val="A50000"/>
                </a:solidFill>
              </a:rPr>
              <a:t>because</a:t>
            </a:r>
            <a:r>
              <a:rPr lang="es-ES" dirty="0">
                <a:solidFill>
                  <a:srgbClr val="A50000"/>
                </a:solidFill>
              </a:rPr>
              <a:t> </a:t>
            </a:r>
            <a:endParaRPr lang="es-ES" dirty="0" smtClean="0">
              <a:solidFill>
                <a:srgbClr val="A50000"/>
              </a:solidFill>
            </a:endParaRPr>
          </a:p>
          <a:p>
            <a:r>
              <a:rPr lang="es-ES" dirty="0" err="1" smtClean="0">
                <a:solidFill>
                  <a:srgbClr val="A50000"/>
                </a:solidFill>
              </a:rPr>
              <a:t>the</a:t>
            </a:r>
            <a:r>
              <a:rPr lang="es-ES" dirty="0" smtClean="0">
                <a:solidFill>
                  <a:srgbClr val="A50000"/>
                </a:solidFill>
              </a:rPr>
              <a:t> </a:t>
            </a:r>
            <a:r>
              <a:rPr lang="es-ES" dirty="0" err="1" smtClean="0">
                <a:solidFill>
                  <a:srgbClr val="A50000"/>
                </a:solidFill>
              </a:rPr>
              <a:t>initial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err="1" smtClean="0">
                <a:solidFill>
                  <a:srgbClr val="A50000"/>
                </a:solidFill>
              </a:rPr>
              <a:t>dipole</a:t>
            </a:r>
            <a:r>
              <a:rPr lang="es-ES" dirty="0" smtClean="0">
                <a:solidFill>
                  <a:srgbClr val="A50000"/>
                </a:solidFill>
              </a:rPr>
              <a:t> </a:t>
            </a:r>
            <a:r>
              <a:rPr lang="es-ES" dirty="0" err="1">
                <a:solidFill>
                  <a:srgbClr val="A50000"/>
                </a:solidFill>
              </a:rPr>
              <a:t>size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err="1">
                <a:solidFill>
                  <a:srgbClr val="A50000"/>
                </a:solidFill>
              </a:rPr>
              <a:t>is</a:t>
            </a:r>
            <a:r>
              <a:rPr lang="es-ES" dirty="0">
                <a:solidFill>
                  <a:srgbClr val="A50000"/>
                </a:solidFill>
              </a:rPr>
              <a:t> “</a:t>
            </a:r>
            <a:r>
              <a:rPr lang="es-ES" dirty="0" err="1">
                <a:solidFill>
                  <a:srgbClr val="A50000"/>
                </a:solidFill>
              </a:rPr>
              <a:t>frozen</a:t>
            </a:r>
            <a:r>
              <a:rPr lang="es-ES" dirty="0">
                <a:solidFill>
                  <a:srgbClr val="A50000"/>
                </a:solidFill>
              </a:rPr>
              <a:t>”, and </a:t>
            </a:r>
            <a:r>
              <a:rPr lang="es-ES" dirty="0" err="1">
                <a:solidFill>
                  <a:srgbClr val="A50000"/>
                </a:solidFill>
              </a:rPr>
              <a:t>the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err="1">
                <a:solidFill>
                  <a:srgbClr val="A50000"/>
                </a:solidFill>
              </a:rPr>
              <a:t>projection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err="1">
                <a:solidFill>
                  <a:srgbClr val="A50000"/>
                </a:solidFill>
              </a:rPr>
              <a:t>to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err="1">
                <a:solidFill>
                  <a:srgbClr val="A50000"/>
                </a:solidFill>
              </a:rPr>
              <a:t>the</a:t>
            </a:r>
            <a:r>
              <a:rPr lang="es-ES" dirty="0">
                <a:solidFill>
                  <a:srgbClr val="A50000"/>
                </a:solidFill>
              </a:rPr>
              <a:t> J/</a:t>
            </a:r>
            <a:r>
              <a:rPr lang="es-ES" dirty="0" err="1">
                <a:solidFill>
                  <a:srgbClr val="A50000"/>
                </a:solidFill>
              </a:rPr>
              <a:t>Ψ</a:t>
            </a:r>
            <a:r>
              <a:rPr lang="es-ES" dirty="0">
                <a:solidFill>
                  <a:srgbClr val="A50000"/>
                </a:solidFill>
              </a:rPr>
              <a:t> </a:t>
            </a:r>
            <a:endParaRPr lang="es-ES" dirty="0" smtClean="0">
              <a:solidFill>
                <a:srgbClr val="A50000"/>
              </a:solidFill>
            </a:endParaRPr>
          </a:p>
          <a:p>
            <a:r>
              <a:rPr lang="es-ES" dirty="0" smtClean="0">
                <a:solidFill>
                  <a:srgbClr val="A50000"/>
                </a:solidFill>
              </a:rPr>
              <a:t>wave </a:t>
            </a:r>
            <a:r>
              <a:rPr lang="es-ES" dirty="0" err="1" smtClean="0">
                <a:solidFill>
                  <a:srgbClr val="A50000"/>
                </a:solidFill>
              </a:rPr>
              <a:t>function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err="1" smtClean="0">
                <a:solidFill>
                  <a:srgbClr val="A50000"/>
                </a:solidFill>
              </a:rPr>
              <a:t>remains</a:t>
            </a:r>
            <a:r>
              <a:rPr lang="es-ES" dirty="0" smtClean="0">
                <a:solidFill>
                  <a:srgbClr val="A50000"/>
                </a:solidFill>
              </a:rPr>
              <a:t> </a:t>
            </a:r>
            <a:r>
              <a:rPr lang="es-ES" dirty="0" err="1">
                <a:solidFill>
                  <a:srgbClr val="A50000"/>
                </a:solidFill>
              </a:rPr>
              <a:t>the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err="1">
                <a:solidFill>
                  <a:srgbClr val="A50000"/>
                </a:solidFill>
              </a:rPr>
              <a:t>same</a:t>
            </a:r>
            <a:r>
              <a:rPr lang="es-ES" dirty="0">
                <a:solidFill>
                  <a:srgbClr val="A50000"/>
                </a:solidFill>
              </a:rPr>
              <a:t> as in </a:t>
            </a:r>
            <a:r>
              <a:rPr lang="es-ES" dirty="0" err="1">
                <a:solidFill>
                  <a:srgbClr val="A50000"/>
                </a:solidFill>
              </a:rPr>
              <a:t>pp</a:t>
            </a:r>
            <a:endParaRPr lang="es-ES" dirty="0">
              <a:solidFill>
                <a:srgbClr val="A50000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051" y="5072828"/>
            <a:ext cx="2982949" cy="180340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2895600" y="35052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Absoption</a:t>
            </a:r>
            <a:r>
              <a:rPr lang="es-ES" dirty="0" smtClean="0"/>
              <a:t> q ≈3.6 T</a:t>
            </a:r>
            <a:r>
              <a:rPr lang="es-ES" baseline="30000" dirty="0" smtClean="0"/>
              <a:t>3</a:t>
            </a:r>
            <a:r>
              <a:rPr lang="es-ES" dirty="0" smtClean="0"/>
              <a:t>     				</a:t>
            </a:r>
            <a:r>
              <a:rPr lang="es-ES" dirty="0" err="1" smtClean="0"/>
              <a:t>Melting</a:t>
            </a:r>
            <a:r>
              <a:rPr lang="es-ES" dirty="0" smtClean="0"/>
              <a:t>	  		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24566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620554"/>
            <a:ext cx="9144000" cy="5170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200" dirty="0">
              <a:latin typeface="+mn-lt"/>
            </a:endParaRPr>
          </a:p>
          <a:p>
            <a:endParaRPr lang="es-ES" sz="2200" dirty="0">
              <a:latin typeface="+mn-lt"/>
            </a:endParaRPr>
          </a:p>
          <a:p>
            <a:r>
              <a:rPr lang="en-US" sz="2200" dirty="0"/>
              <a:t>• Can the melting temperature(s) be uniquely determined ?</a:t>
            </a:r>
          </a:p>
          <a:p>
            <a:endParaRPr lang="en-US" sz="2200" dirty="0"/>
          </a:p>
          <a:p>
            <a:r>
              <a:rPr lang="en-US" sz="2200" dirty="0" smtClean="0">
                <a:latin typeface="+mn-lt"/>
              </a:rPr>
              <a:t>• </a:t>
            </a:r>
            <a:r>
              <a:rPr lang="en-US" sz="2200" dirty="0" smtClean="0">
                <a:latin typeface="+mn-lt"/>
              </a:rPr>
              <a:t>Are </a:t>
            </a:r>
            <a:r>
              <a:rPr lang="en-US" sz="2200" dirty="0">
                <a:latin typeface="+mn-lt"/>
              </a:rPr>
              <a:t>there any other effects, not related to </a:t>
            </a:r>
            <a:r>
              <a:rPr lang="en-US" sz="2200" dirty="0" err="1">
                <a:latin typeface="+mn-lt"/>
              </a:rPr>
              <a:t>colour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smtClean="0">
                <a:latin typeface="+mn-lt"/>
              </a:rPr>
              <a:t>screening, that </a:t>
            </a:r>
            <a:r>
              <a:rPr lang="en-US" sz="2200" dirty="0">
                <a:latin typeface="+mn-lt"/>
              </a:rPr>
              <a:t>may induce </a:t>
            </a:r>
            <a:endParaRPr lang="en-US" sz="2200" dirty="0" smtClean="0">
              <a:latin typeface="+mn-lt"/>
            </a:endParaRPr>
          </a:p>
          <a:p>
            <a:r>
              <a:rPr lang="en-US" sz="2200" dirty="0" smtClean="0">
                <a:latin typeface="+mn-lt"/>
              </a:rPr>
              <a:t>  a suppression </a:t>
            </a:r>
            <a:r>
              <a:rPr lang="en-US" sz="2200" dirty="0">
                <a:latin typeface="+mn-lt"/>
              </a:rPr>
              <a:t>of </a:t>
            </a:r>
            <a:r>
              <a:rPr lang="en-US" sz="2200" dirty="0" err="1">
                <a:latin typeface="+mn-lt"/>
              </a:rPr>
              <a:t>quarkonium</a:t>
            </a:r>
            <a:r>
              <a:rPr lang="en-US" sz="2200" dirty="0">
                <a:latin typeface="+mn-lt"/>
              </a:rPr>
              <a:t> states ? </a:t>
            </a:r>
            <a:endParaRPr lang="en-US" sz="2200" dirty="0" smtClean="0">
              <a:latin typeface="+mn-lt"/>
            </a:endParaRPr>
          </a:p>
          <a:p>
            <a:endParaRPr lang="en-US" sz="2200" dirty="0" smtClean="0">
              <a:latin typeface="+mn-lt"/>
            </a:endParaRPr>
          </a:p>
          <a:p>
            <a:r>
              <a:rPr lang="en-US" sz="2200" dirty="0" smtClean="0">
                <a:latin typeface="+mn-lt"/>
              </a:rPr>
              <a:t>• Are there effects that can induce an enhancement of </a:t>
            </a:r>
            <a:r>
              <a:rPr lang="en-US" sz="2200" dirty="0" err="1" smtClean="0">
                <a:latin typeface="+mn-lt"/>
              </a:rPr>
              <a:t>quarkonium</a:t>
            </a:r>
            <a:r>
              <a:rPr lang="en-US" sz="2200" dirty="0" smtClean="0">
                <a:latin typeface="+mn-lt"/>
              </a:rPr>
              <a:t>? </a:t>
            </a:r>
          </a:p>
          <a:p>
            <a:endParaRPr lang="es-ES" sz="2200" dirty="0" smtClean="0">
              <a:latin typeface="+mn-lt"/>
            </a:endParaRPr>
          </a:p>
          <a:p>
            <a:r>
              <a:rPr lang="en-US" sz="2200" dirty="0" smtClean="0">
                <a:latin typeface="+mn-lt"/>
              </a:rPr>
              <a:t>• </a:t>
            </a:r>
            <a:r>
              <a:rPr lang="en-US" sz="2200" dirty="0" smtClean="0">
                <a:latin typeface="+mn-lt"/>
              </a:rPr>
              <a:t>Is </a:t>
            </a:r>
            <a:r>
              <a:rPr lang="en-US" sz="2200" dirty="0">
                <a:latin typeface="+mn-lt"/>
              </a:rPr>
              <a:t>it possible to define a “reference”(i.e. </a:t>
            </a:r>
            <a:r>
              <a:rPr lang="en-US" sz="2200" dirty="0" smtClean="0">
                <a:latin typeface="+mn-lt"/>
              </a:rPr>
              <a:t>unsuppressed) process </a:t>
            </a:r>
            <a:r>
              <a:rPr lang="en-US" sz="2200" dirty="0">
                <a:latin typeface="+mn-lt"/>
              </a:rPr>
              <a:t>in order to </a:t>
            </a:r>
            <a:endParaRPr lang="en-US" sz="2200" dirty="0" smtClean="0">
              <a:latin typeface="+mn-lt"/>
            </a:endParaRPr>
          </a:p>
          <a:p>
            <a:r>
              <a:rPr lang="en-US" sz="2200" dirty="0" smtClean="0">
                <a:latin typeface="+mn-lt"/>
              </a:rPr>
              <a:t>  properly define </a:t>
            </a:r>
            <a:r>
              <a:rPr lang="en-US" sz="2200" dirty="0" err="1">
                <a:latin typeface="+mn-lt"/>
              </a:rPr>
              <a:t>quarkonium</a:t>
            </a:r>
            <a:r>
              <a:rPr lang="en-US" sz="2200" dirty="0">
                <a:latin typeface="+mn-lt"/>
              </a:rPr>
              <a:t> suppression ?</a:t>
            </a:r>
          </a:p>
          <a:p>
            <a:endParaRPr lang="es-ES" sz="2200" dirty="0">
              <a:latin typeface="+mn-lt"/>
            </a:endParaRPr>
          </a:p>
          <a:p>
            <a:r>
              <a:rPr lang="en-US" sz="2200" dirty="0" smtClean="0">
                <a:latin typeface="+mn-lt"/>
              </a:rPr>
              <a:t>• Do </a:t>
            </a:r>
            <a:r>
              <a:rPr lang="en-US" sz="2200" dirty="0">
                <a:latin typeface="+mn-lt"/>
              </a:rPr>
              <a:t>we understand </a:t>
            </a:r>
            <a:r>
              <a:rPr lang="en-US" sz="2200" dirty="0" err="1">
                <a:latin typeface="+mn-lt"/>
              </a:rPr>
              <a:t>charmonium</a:t>
            </a:r>
            <a:r>
              <a:rPr lang="en-US" sz="2200" dirty="0">
                <a:latin typeface="+mn-lt"/>
              </a:rPr>
              <a:t> production in elementary </a:t>
            </a:r>
            <a:r>
              <a:rPr lang="en-US" sz="2200" dirty="0" smtClean="0">
                <a:latin typeface="+mn-lt"/>
              </a:rPr>
              <a:t> </a:t>
            </a:r>
            <a:r>
              <a:rPr lang="en-US" sz="2200" dirty="0" err="1" smtClean="0">
                <a:latin typeface="+mn-lt"/>
              </a:rPr>
              <a:t>p+p</a:t>
            </a:r>
            <a:r>
              <a:rPr lang="en-US" sz="2200" dirty="0" smtClean="0">
                <a:latin typeface="+mn-lt"/>
              </a:rPr>
              <a:t> </a:t>
            </a:r>
            <a:r>
              <a:rPr lang="es-ES" sz="2200" dirty="0" err="1" smtClean="0">
                <a:latin typeface="+mn-lt"/>
              </a:rPr>
              <a:t>collisions</a:t>
            </a:r>
            <a:r>
              <a:rPr lang="es-ES" sz="2200" dirty="0">
                <a:latin typeface="+mn-lt"/>
              </a:rPr>
              <a:t>?</a:t>
            </a:r>
          </a:p>
          <a:p>
            <a:endParaRPr lang="es-ES" sz="2200" dirty="0">
              <a:latin typeface="+mn-lt"/>
            </a:endParaRPr>
          </a:p>
          <a:p>
            <a:r>
              <a:rPr lang="en-US" sz="2200" dirty="0" smtClean="0">
                <a:latin typeface="+mn-lt"/>
              </a:rPr>
              <a:t>• Do </a:t>
            </a:r>
            <a:r>
              <a:rPr lang="en-US" sz="2200" dirty="0">
                <a:latin typeface="+mn-lt"/>
              </a:rPr>
              <a:t>experimental observations fit in a coherent picture ?</a:t>
            </a:r>
          </a:p>
        </p:txBody>
      </p:sp>
      <p:sp>
        <p:nvSpPr>
          <p:cNvPr id="8" name="object 2"/>
          <p:cNvSpPr/>
          <p:nvPr/>
        </p:nvSpPr>
        <p:spPr>
          <a:xfrm>
            <a:off x="152400" y="76200"/>
            <a:ext cx="8865870" cy="646430"/>
          </a:xfrm>
          <a:custGeom>
            <a:avLst/>
            <a:gdLst/>
            <a:ahLst/>
            <a:cxnLst/>
            <a:rect l="l" t="t" r="r" b="b"/>
            <a:pathLst>
              <a:path w="8865870" h="646430">
                <a:moveTo>
                  <a:pt x="0" y="646328"/>
                </a:moveTo>
                <a:lnTo>
                  <a:pt x="8865489" y="646328"/>
                </a:lnTo>
                <a:lnTo>
                  <a:pt x="8865489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tángulo 8"/>
          <p:cNvSpPr/>
          <p:nvPr/>
        </p:nvSpPr>
        <p:spPr>
          <a:xfrm>
            <a:off x="228600" y="108464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 err="1" smtClean="0">
                <a:solidFill>
                  <a:srgbClr val="800000"/>
                </a:solidFill>
              </a:rPr>
              <a:t>But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the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stor</a:t>
            </a:r>
            <a:r>
              <a:rPr lang="es-ES" sz="2400" dirty="0" err="1" smtClean="0">
                <a:solidFill>
                  <a:srgbClr val="800000"/>
                </a:solidFill>
              </a:rPr>
              <a:t>y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is</a:t>
            </a:r>
            <a:r>
              <a:rPr lang="es-ES" sz="2400" dirty="0" smtClean="0">
                <a:solidFill>
                  <a:srgbClr val="800000"/>
                </a:solidFill>
              </a:rPr>
              <a:t> </a:t>
            </a:r>
            <a:r>
              <a:rPr lang="es-ES" sz="2400" dirty="0" err="1" smtClean="0">
                <a:solidFill>
                  <a:srgbClr val="800000"/>
                </a:solidFill>
              </a:rPr>
              <a:t>not</a:t>
            </a:r>
            <a:r>
              <a:rPr lang="es-ES" sz="2400" dirty="0" smtClean="0">
                <a:solidFill>
                  <a:srgbClr val="800000"/>
                </a:solidFill>
              </a:rPr>
              <a:t> so simple</a:t>
            </a:r>
            <a:r>
              <a:rPr lang="es-ES" sz="2400" dirty="0" smtClean="0">
                <a:solidFill>
                  <a:srgbClr val="800000"/>
                </a:solidFill>
              </a:rPr>
              <a:t>…. Open </a:t>
            </a:r>
            <a:r>
              <a:rPr lang="es-ES" sz="2400" dirty="0" err="1" smtClean="0">
                <a:solidFill>
                  <a:srgbClr val="800000"/>
                </a:solidFill>
              </a:rPr>
              <a:t>questions</a:t>
            </a:r>
            <a:endParaRPr lang="es-ES" sz="2400" dirty="0">
              <a:solidFill>
                <a:srgbClr val="8000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52400" y="6581001"/>
            <a:ext cx="89154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E. G. Ferreiro													</a:t>
            </a:r>
            <a:r>
              <a:rPr lang="es-ES" sz="1200" b="1" dirty="0" err="1" smtClean="0"/>
              <a:t>Rencontres</a:t>
            </a:r>
            <a:r>
              <a:rPr lang="es-ES" sz="1200" b="1" dirty="0" smtClean="0"/>
              <a:t> QGP </a:t>
            </a:r>
            <a:r>
              <a:rPr lang="es-ES" sz="1200" b="1" dirty="0" err="1" smtClean="0"/>
              <a:t>Etretat</a:t>
            </a:r>
            <a:r>
              <a:rPr lang="es-ES" sz="1200" b="1" dirty="0" smtClean="0"/>
              <a:t> 16/9/2014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3159369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ueba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40"/>
          <a:stretch/>
        </p:blipFill>
        <p:spPr>
          <a:xfrm>
            <a:off x="0" y="-76200"/>
            <a:ext cx="9144000" cy="799675"/>
          </a:xfrm>
          <a:prstGeom prst="rect">
            <a:avLst/>
          </a:prstGeom>
        </p:spPr>
      </p:pic>
      <p:pic>
        <p:nvPicPr>
          <p:cNvPr id="3" name="Imagen 2" descr="prueba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1" r="71024" b="83538"/>
          <a:stretch/>
        </p:blipFill>
        <p:spPr>
          <a:xfrm>
            <a:off x="0" y="609600"/>
            <a:ext cx="2649526" cy="329279"/>
          </a:xfrm>
          <a:prstGeom prst="rect">
            <a:avLst/>
          </a:prstGeom>
        </p:spPr>
      </p:pic>
      <p:pic>
        <p:nvPicPr>
          <p:cNvPr id="4" name="Imagen 3" descr="prueba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71" r="35019" b="30723"/>
          <a:stretch/>
        </p:blipFill>
        <p:spPr>
          <a:xfrm>
            <a:off x="0" y="1092694"/>
            <a:ext cx="5941836" cy="1536632"/>
          </a:xfrm>
          <a:prstGeom prst="rect">
            <a:avLst/>
          </a:prstGeom>
        </p:spPr>
      </p:pic>
      <p:pic>
        <p:nvPicPr>
          <p:cNvPr id="5" name="Imagen 4" descr="prueba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7" r="42392" b="62047"/>
          <a:stretch/>
        </p:blipFill>
        <p:spPr>
          <a:xfrm>
            <a:off x="0" y="3190253"/>
            <a:ext cx="5267697" cy="1191673"/>
          </a:xfrm>
          <a:prstGeom prst="rect">
            <a:avLst/>
          </a:prstGeom>
        </p:spPr>
      </p:pic>
      <p:pic>
        <p:nvPicPr>
          <p:cNvPr id="6" name="Imagen 5" descr="prueba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2" r="43935" b="9231"/>
          <a:stretch/>
        </p:blipFill>
        <p:spPr>
          <a:xfrm>
            <a:off x="0" y="4909292"/>
            <a:ext cx="5126598" cy="1301434"/>
          </a:xfrm>
          <a:prstGeom prst="rect">
            <a:avLst/>
          </a:prstGeom>
        </p:spPr>
      </p:pic>
      <p:pic>
        <p:nvPicPr>
          <p:cNvPr id="7" name="Imagen 6" descr="prueba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9" t="13261" b="52672"/>
          <a:stretch/>
        </p:blipFill>
        <p:spPr>
          <a:xfrm>
            <a:off x="5943996" y="3010326"/>
            <a:ext cx="3200003" cy="2107707"/>
          </a:xfrm>
          <a:prstGeom prst="rect">
            <a:avLst/>
          </a:prstGeom>
        </p:spPr>
      </p:pic>
      <p:pic>
        <p:nvPicPr>
          <p:cNvPr id="10" name="Imagen 9" descr="prueba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1" t="46871" b="21349"/>
          <a:stretch/>
        </p:blipFill>
        <p:spPr>
          <a:xfrm>
            <a:off x="5941836" y="648126"/>
            <a:ext cx="3202164" cy="2179509"/>
          </a:xfrm>
          <a:prstGeom prst="rect">
            <a:avLst/>
          </a:prstGeom>
        </p:spPr>
      </p:pic>
      <p:pic>
        <p:nvPicPr>
          <p:cNvPr id="12" name="Imagen 11" descr="prueba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2" t="78651"/>
          <a:stretch/>
        </p:blipFill>
        <p:spPr>
          <a:xfrm>
            <a:off x="5340274" y="5203814"/>
            <a:ext cx="3803725" cy="1464111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658467" y="4077126"/>
            <a:ext cx="1294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B10000"/>
                </a:solidFill>
              </a:rPr>
              <a:t>feed</a:t>
            </a:r>
            <a:r>
              <a:rPr lang="es-ES" dirty="0" smtClean="0">
                <a:solidFill>
                  <a:srgbClr val="B10000"/>
                </a:solidFill>
              </a:rPr>
              <a:t> </a:t>
            </a:r>
            <a:r>
              <a:rPr lang="es-ES" dirty="0" err="1" smtClean="0">
                <a:solidFill>
                  <a:srgbClr val="B10000"/>
                </a:solidFill>
              </a:rPr>
              <a:t>down</a:t>
            </a:r>
            <a:r>
              <a:rPr lang="es-ES" dirty="0" smtClean="0">
                <a:solidFill>
                  <a:srgbClr val="B10000"/>
                </a:solidFill>
              </a:rPr>
              <a:t>?</a:t>
            </a:r>
            <a:endParaRPr lang="es-ES" dirty="0">
              <a:solidFill>
                <a:srgbClr val="B10000"/>
              </a:solidFill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990600" y="2019726"/>
            <a:ext cx="4038600" cy="5334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redondeado 16"/>
          <p:cNvSpPr/>
          <p:nvPr/>
        </p:nvSpPr>
        <p:spPr>
          <a:xfrm>
            <a:off x="914400" y="3619926"/>
            <a:ext cx="4343400" cy="8382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redondeado 17"/>
          <p:cNvSpPr/>
          <p:nvPr/>
        </p:nvSpPr>
        <p:spPr>
          <a:xfrm>
            <a:off x="914400" y="5220126"/>
            <a:ext cx="4343400" cy="12192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/>
          <p:cNvSpPr txBox="1"/>
          <p:nvPr/>
        </p:nvSpPr>
        <p:spPr>
          <a:xfrm>
            <a:off x="2743200" y="5993794"/>
            <a:ext cx="327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B10000"/>
                </a:solidFill>
              </a:rPr>
              <a:t>High </a:t>
            </a:r>
            <a:r>
              <a:rPr lang="es-ES" dirty="0" err="1" smtClean="0">
                <a:solidFill>
                  <a:srgbClr val="B10000"/>
                </a:solidFill>
              </a:rPr>
              <a:t>density</a:t>
            </a:r>
            <a:r>
              <a:rPr lang="es-ES" dirty="0" smtClean="0">
                <a:solidFill>
                  <a:srgbClr val="B10000"/>
                </a:solidFill>
              </a:rPr>
              <a:t>, </a:t>
            </a:r>
            <a:r>
              <a:rPr lang="es-ES" dirty="0" err="1" smtClean="0">
                <a:solidFill>
                  <a:srgbClr val="B10000"/>
                </a:solidFill>
              </a:rPr>
              <a:t>collectivity</a:t>
            </a:r>
            <a:endParaRPr lang="es-ES" dirty="0">
              <a:solidFill>
                <a:srgbClr val="B1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52400" y="6581001"/>
            <a:ext cx="89154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E. G. Ferreiro													</a:t>
            </a:r>
            <a:r>
              <a:rPr lang="es-ES" sz="1200" b="1" dirty="0" err="1" smtClean="0"/>
              <a:t>Rencontres</a:t>
            </a:r>
            <a:r>
              <a:rPr lang="es-ES" sz="1200" b="1" dirty="0" smtClean="0"/>
              <a:t> QGP </a:t>
            </a:r>
            <a:r>
              <a:rPr lang="es-ES" sz="1200" b="1" dirty="0" err="1" smtClean="0"/>
              <a:t>Etretat</a:t>
            </a:r>
            <a:r>
              <a:rPr lang="es-ES" sz="1200" b="1" dirty="0" smtClean="0"/>
              <a:t> 16/9/2014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3826607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  <p:bldP spid="17" grpId="0" animBg="1"/>
      <p:bldP spid="18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/>
        </p:nvSpPr>
        <p:spPr>
          <a:xfrm>
            <a:off x="152400" y="76200"/>
            <a:ext cx="8865870" cy="646430"/>
          </a:xfrm>
          <a:custGeom>
            <a:avLst/>
            <a:gdLst/>
            <a:ahLst/>
            <a:cxnLst/>
            <a:rect l="l" t="t" r="r" b="b"/>
            <a:pathLst>
              <a:path w="8865870" h="646430">
                <a:moveTo>
                  <a:pt x="0" y="646328"/>
                </a:moveTo>
                <a:lnTo>
                  <a:pt x="8865489" y="646328"/>
                </a:lnTo>
                <a:lnTo>
                  <a:pt x="8865489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Imagen 3" descr="prueba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9"/>
          <a:stretch/>
        </p:blipFill>
        <p:spPr>
          <a:xfrm rot="5400000">
            <a:off x="1471794" y="-1090793"/>
            <a:ext cx="5913811" cy="916219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28600" y="108464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 err="1">
                <a:solidFill>
                  <a:srgbClr val="800000"/>
                </a:solidFill>
              </a:rPr>
              <a:t>Quarkonium</a:t>
            </a:r>
            <a:r>
              <a:rPr lang="es-ES" sz="2400" dirty="0">
                <a:solidFill>
                  <a:srgbClr val="800000"/>
                </a:solidFill>
              </a:rPr>
              <a:t> and </a:t>
            </a:r>
            <a:r>
              <a:rPr lang="es-ES" sz="2400" dirty="0" err="1">
                <a:solidFill>
                  <a:srgbClr val="800000"/>
                </a:solidFill>
              </a:rPr>
              <a:t>the</a:t>
            </a:r>
            <a:r>
              <a:rPr lang="es-ES" sz="2400" dirty="0">
                <a:solidFill>
                  <a:srgbClr val="800000"/>
                </a:solidFill>
              </a:rPr>
              <a:t> QGP - “</a:t>
            </a:r>
            <a:r>
              <a:rPr lang="es-ES" sz="2400" dirty="0" err="1">
                <a:solidFill>
                  <a:srgbClr val="800000"/>
                </a:solidFill>
              </a:rPr>
              <a:t>sequential</a:t>
            </a:r>
            <a:r>
              <a:rPr lang="es-ES" sz="2400" dirty="0">
                <a:solidFill>
                  <a:srgbClr val="800000"/>
                </a:solidFill>
              </a:rPr>
              <a:t> </a:t>
            </a:r>
            <a:r>
              <a:rPr lang="es-ES" sz="2400" dirty="0" err="1">
                <a:solidFill>
                  <a:srgbClr val="800000"/>
                </a:solidFill>
              </a:rPr>
              <a:t>suppression</a:t>
            </a:r>
            <a:r>
              <a:rPr lang="es-ES" sz="2400" dirty="0">
                <a:solidFill>
                  <a:srgbClr val="800000"/>
                </a:solidFill>
              </a:rPr>
              <a:t>”</a:t>
            </a:r>
          </a:p>
        </p:txBody>
      </p:sp>
      <p:sp>
        <p:nvSpPr>
          <p:cNvPr id="7" name="Rectángulo 6"/>
          <p:cNvSpPr/>
          <p:nvPr/>
        </p:nvSpPr>
        <p:spPr>
          <a:xfrm>
            <a:off x="5867400" y="990599"/>
            <a:ext cx="1447800" cy="3886200"/>
          </a:xfrm>
          <a:prstGeom prst="rect">
            <a:avLst/>
          </a:prstGeom>
          <a:solidFill>
            <a:schemeClr val="bg2">
              <a:alpha val="1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2057400" y="5867399"/>
            <a:ext cx="185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B10000"/>
                </a:solidFill>
              </a:rPr>
              <a:t>In particular J/</a:t>
            </a:r>
            <a:r>
              <a:rPr lang="es-ES" spc="-1155" dirty="0" smtClean="0">
                <a:solidFill>
                  <a:srgbClr val="B10000"/>
                </a:solidFill>
                <a:latin typeface="Symbol"/>
                <a:cs typeface="Symbol"/>
              </a:rPr>
              <a:t>.</a:t>
            </a:r>
            <a:r>
              <a:rPr lang="es-ES" spc="-25" dirty="0" smtClean="0">
                <a:solidFill>
                  <a:srgbClr val="B10000"/>
                </a:solidFill>
              </a:rPr>
              <a:t>   …</a:t>
            </a:r>
            <a:endParaRPr lang="es-ES" dirty="0">
              <a:solidFill>
                <a:srgbClr val="B10000"/>
              </a:solidFill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533400" y="5562599"/>
            <a:ext cx="3581400" cy="76200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/>
          <p:cNvSpPr/>
          <p:nvPr/>
        </p:nvSpPr>
        <p:spPr>
          <a:xfrm>
            <a:off x="5105400" y="3429000"/>
            <a:ext cx="2133600" cy="5334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152400" y="6581001"/>
            <a:ext cx="89154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E. G. Ferreiro													</a:t>
            </a:r>
            <a:r>
              <a:rPr lang="es-ES" sz="1200" b="1" dirty="0" err="1" smtClean="0"/>
              <a:t>Rencontres</a:t>
            </a:r>
            <a:r>
              <a:rPr lang="es-ES" sz="1200" b="1" dirty="0" smtClean="0"/>
              <a:t> QGP </a:t>
            </a:r>
            <a:r>
              <a:rPr lang="es-ES" sz="1200" b="1" dirty="0" err="1" smtClean="0"/>
              <a:t>Etretat</a:t>
            </a:r>
            <a:r>
              <a:rPr lang="es-ES" sz="1200" b="1" dirty="0" smtClean="0"/>
              <a:t> 16/9/2014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3311326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/>
        </p:nvSpPr>
        <p:spPr>
          <a:xfrm>
            <a:off x="152400" y="76200"/>
            <a:ext cx="8865870" cy="646430"/>
          </a:xfrm>
          <a:custGeom>
            <a:avLst/>
            <a:gdLst/>
            <a:ahLst/>
            <a:cxnLst/>
            <a:rect l="l" t="t" r="r" b="b"/>
            <a:pathLst>
              <a:path w="8865870" h="646430">
                <a:moveTo>
                  <a:pt x="0" y="646328"/>
                </a:moveTo>
                <a:lnTo>
                  <a:pt x="8865489" y="646328"/>
                </a:lnTo>
                <a:lnTo>
                  <a:pt x="8865489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Imagen 3" descr="prueba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9" t="49078"/>
          <a:stretch/>
        </p:blipFill>
        <p:spPr>
          <a:xfrm rot="5400000">
            <a:off x="-776516" y="1157518"/>
            <a:ext cx="5913811" cy="466557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28600" y="108464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 err="1">
                <a:solidFill>
                  <a:srgbClr val="800000"/>
                </a:solidFill>
              </a:rPr>
              <a:t>Quarkonium</a:t>
            </a:r>
            <a:r>
              <a:rPr lang="es-ES" sz="2400" dirty="0">
                <a:solidFill>
                  <a:srgbClr val="800000"/>
                </a:solidFill>
              </a:rPr>
              <a:t> and </a:t>
            </a:r>
            <a:r>
              <a:rPr lang="es-ES" sz="2400" dirty="0" err="1">
                <a:solidFill>
                  <a:srgbClr val="800000"/>
                </a:solidFill>
              </a:rPr>
              <a:t>the</a:t>
            </a:r>
            <a:r>
              <a:rPr lang="es-ES" sz="2400" dirty="0">
                <a:solidFill>
                  <a:srgbClr val="800000"/>
                </a:solidFill>
              </a:rPr>
              <a:t> QGP - “</a:t>
            </a:r>
            <a:r>
              <a:rPr lang="es-ES" sz="2400" dirty="0" err="1">
                <a:solidFill>
                  <a:srgbClr val="800000"/>
                </a:solidFill>
              </a:rPr>
              <a:t>sequential</a:t>
            </a:r>
            <a:r>
              <a:rPr lang="es-ES" sz="2400" dirty="0">
                <a:solidFill>
                  <a:srgbClr val="800000"/>
                </a:solidFill>
              </a:rPr>
              <a:t> </a:t>
            </a:r>
            <a:r>
              <a:rPr lang="es-ES" sz="2400" dirty="0" err="1">
                <a:solidFill>
                  <a:srgbClr val="800000"/>
                </a:solidFill>
              </a:rPr>
              <a:t>suppression</a:t>
            </a:r>
            <a:r>
              <a:rPr lang="es-ES" sz="2400" dirty="0">
                <a:solidFill>
                  <a:srgbClr val="800000"/>
                </a:solidFill>
              </a:rPr>
              <a:t>”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057400" y="5867399"/>
            <a:ext cx="185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B10000"/>
                </a:solidFill>
              </a:rPr>
              <a:t>In particular J/</a:t>
            </a:r>
            <a:r>
              <a:rPr lang="es-ES" spc="-1155" dirty="0" smtClean="0">
                <a:solidFill>
                  <a:srgbClr val="B10000"/>
                </a:solidFill>
                <a:latin typeface="Symbol"/>
                <a:cs typeface="Symbol"/>
              </a:rPr>
              <a:t>.</a:t>
            </a:r>
            <a:r>
              <a:rPr lang="es-ES" spc="-25" dirty="0" smtClean="0">
                <a:solidFill>
                  <a:srgbClr val="B10000"/>
                </a:solidFill>
              </a:rPr>
              <a:t>   …</a:t>
            </a:r>
            <a:endParaRPr lang="es-ES" dirty="0">
              <a:solidFill>
                <a:srgbClr val="B10000"/>
              </a:solidFill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533400" y="5562599"/>
            <a:ext cx="3581400" cy="76200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152400" y="6581001"/>
            <a:ext cx="89154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E. G. Ferreiro													</a:t>
            </a:r>
            <a:r>
              <a:rPr lang="es-ES" sz="1200" b="1" dirty="0" err="1" smtClean="0"/>
              <a:t>Rencontres</a:t>
            </a:r>
            <a:r>
              <a:rPr lang="es-ES" sz="1200" b="1" dirty="0" smtClean="0"/>
              <a:t> QGP </a:t>
            </a:r>
            <a:r>
              <a:rPr lang="es-ES" sz="1200" b="1" dirty="0" err="1" smtClean="0"/>
              <a:t>Etretat</a:t>
            </a:r>
            <a:r>
              <a:rPr lang="es-ES" sz="1200" b="1" dirty="0" smtClean="0"/>
              <a:t> 16/9/2014</a:t>
            </a:r>
            <a:endParaRPr lang="es-ES" sz="1200" b="1" dirty="0"/>
          </a:p>
        </p:txBody>
      </p:sp>
      <p:sp>
        <p:nvSpPr>
          <p:cNvPr id="10" name="Rectángulo 9"/>
          <p:cNvSpPr/>
          <p:nvPr/>
        </p:nvSpPr>
        <p:spPr>
          <a:xfrm>
            <a:off x="3429000" y="1600200"/>
            <a:ext cx="914400" cy="228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0 Rectángulo"/>
          <p:cNvSpPr/>
          <p:nvPr/>
        </p:nvSpPr>
        <p:spPr>
          <a:xfrm>
            <a:off x="4710058" y="3048000"/>
            <a:ext cx="306234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  <a:latin typeface="+mn-lt"/>
              </a:rPr>
              <a:t>Energy</a:t>
            </a:r>
            <a:r>
              <a:rPr lang="es-E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  <a:latin typeface="+mn-lt"/>
              </a:rPr>
              <a:t>densities</a:t>
            </a:r>
            <a:r>
              <a:rPr lang="es-ES" b="1" dirty="0" smtClean="0">
                <a:solidFill>
                  <a:srgbClr val="C00000"/>
                </a:solidFill>
                <a:latin typeface="+mn-lt"/>
              </a:rPr>
              <a:t>:  </a:t>
            </a:r>
          </a:p>
          <a:p>
            <a:endParaRPr lang="es-ES" sz="1000" b="1" dirty="0" smtClean="0">
              <a:solidFill>
                <a:srgbClr val="C00000"/>
              </a:solidFill>
              <a:latin typeface="+mn-lt"/>
            </a:endParaRPr>
          </a:p>
          <a:p>
            <a:r>
              <a:rPr lang="es-ES" b="1" dirty="0">
                <a:latin typeface="+mn-lt"/>
              </a:rPr>
              <a:t> </a:t>
            </a:r>
            <a:r>
              <a:rPr lang="es-ES" b="1" dirty="0" smtClean="0">
                <a:latin typeface="+mn-lt"/>
              </a:rPr>
              <a:t>0.5-1.5 </a:t>
            </a:r>
            <a:r>
              <a:rPr lang="es-ES" b="1" dirty="0" err="1" smtClean="0">
                <a:latin typeface="+mn-lt"/>
              </a:rPr>
              <a:t>GeV</a:t>
            </a:r>
            <a:r>
              <a:rPr lang="es-ES" b="1" dirty="0" smtClean="0">
                <a:latin typeface="+mn-lt"/>
              </a:rPr>
              <a:t>/fm</a:t>
            </a:r>
            <a:r>
              <a:rPr lang="es-ES" b="1" baseline="30000" dirty="0" smtClean="0">
                <a:latin typeface="+mn-lt"/>
              </a:rPr>
              <a:t>3</a:t>
            </a:r>
            <a:r>
              <a:rPr lang="es-ES" b="1" dirty="0" smtClean="0">
                <a:latin typeface="+mn-lt"/>
              </a:rPr>
              <a:t> = 1.0 T</a:t>
            </a:r>
            <a:r>
              <a:rPr lang="es-ES" b="1" baseline="-25000" dirty="0" smtClean="0">
                <a:latin typeface="+mn-lt"/>
              </a:rPr>
              <a:t>c</a:t>
            </a:r>
          </a:p>
          <a:p>
            <a:r>
              <a:rPr lang="es-ES" b="1" dirty="0" smtClean="0">
                <a:latin typeface="+mn-lt"/>
              </a:rPr>
              <a:t>10 </a:t>
            </a:r>
            <a:r>
              <a:rPr lang="es-ES" b="1" dirty="0" err="1">
                <a:latin typeface="+mn-lt"/>
              </a:rPr>
              <a:t>GeV</a:t>
            </a:r>
            <a:r>
              <a:rPr lang="es-ES" b="1" dirty="0">
                <a:latin typeface="+mn-lt"/>
              </a:rPr>
              <a:t>/fm</a:t>
            </a:r>
            <a:r>
              <a:rPr lang="es-ES" b="1" baseline="30000" dirty="0">
                <a:latin typeface="+mn-lt"/>
              </a:rPr>
              <a:t>3</a:t>
            </a:r>
            <a:r>
              <a:rPr lang="es-ES" b="1" dirty="0">
                <a:latin typeface="+mn-lt"/>
              </a:rPr>
              <a:t>= </a:t>
            </a:r>
            <a:r>
              <a:rPr lang="es-ES" b="1" dirty="0" smtClean="0">
                <a:latin typeface="+mn-lt"/>
              </a:rPr>
              <a:t>1.5 T</a:t>
            </a:r>
            <a:r>
              <a:rPr lang="es-ES" b="1" baseline="-25000" dirty="0" smtClean="0">
                <a:latin typeface="+mn-lt"/>
              </a:rPr>
              <a:t>c</a:t>
            </a:r>
          </a:p>
          <a:p>
            <a:r>
              <a:rPr lang="es-ES" b="1" dirty="0" smtClean="0">
                <a:latin typeface="+mn-lt"/>
              </a:rPr>
              <a:t>30 </a:t>
            </a:r>
            <a:r>
              <a:rPr lang="es-ES" b="1" dirty="0" err="1">
                <a:latin typeface="+mn-lt"/>
              </a:rPr>
              <a:t>GeV</a:t>
            </a:r>
            <a:r>
              <a:rPr lang="es-ES" b="1" dirty="0">
                <a:latin typeface="+mn-lt"/>
              </a:rPr>
              <a:t>/fm</a:t>
            </a:r>
            <a:r>
              <a:rPr lang="es-ES" b="1" baseline="30000" dirty="0">
                <a:latin typeface="+mn-lt"/>
              </a:rPr>
              <a:t>3</a:t>
            </a:r>
            <a:r>
              <a:rPr lang="es-ES" b="1" dirty="0">
                <a:latin typeface="+mn-lt"/>
              </a:rPr>
              <a:t>= </a:t>
            </a:r>
            <a:r>
              <a:rPr lang="es-ES" b="1" dirty="0" smtClean="0">
                <a:latin typeface="+mn-lt"/>
              </a:rPr>
              <a:t>2.0 T</a:t>
            </a:r>
            <a:r>
              <a:rPr lang="es-ES" b="1" baseline="-25000" dirty="0" smtClean="0">
                <a:latin typeface="+mn-lt"/>
              </a:rPr>
              <a:t>c</a:t>
            </a:r>
            <a:endParaRPr lang="es-ES" b="1" baseline="-25000" dirty="0">
              <a:latin typeface="+mn-lt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828801"/>
            <a:ext cx="444084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11 CuadroTexto"/>
          <p:cNvSpPr txBox="1"/>
          <p:nvPr/>
        </p:nvSpPr>
        <p:spPr>
          <a:xfrm>
            <a:off x="4648200" y="1459468"/>
            <a:ext cx="3399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rgbClr val="C00000"/>
                </a:solidFill>
                <a:latin typeface="+mn-lt"/>
              </a:rPr>
              <a:t>Dissociation</a:t>
            </a:r>
            <a:r>
              <a:rPr lang="es-E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  <a:latin typeface="+mn-lt"/>
              </a:rPr>
              <a:t>temperatures</a:t>
            </a:r>
            <a:r>
              <a:rPr lang="es-E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  <a:latin typeface="+mn-lt"/>
              </a:rPr>
              <a:t>T</a:t>
            </a:r>
            <a:r>
              <a:rPr lang="es-ES" b="1" baseline="-25000" dirty="0" err="1" smtClean="0">
                <a:solidFill>
                  <a:srgbClr val="C00000"/>
                </a:solidFill>
                <a:latin typeface="+mn-lt"/>
              </a:rPr>
              <a:t>diss</a:t>
            </a:r>
            <a:r>
              <a:rPr lang="es-ES" b="1" dirty="0" smtClean="0">
                <a:solidFill>
                  <a:srgbClr val="C00000"/>
                </a:solidFill>
                <a:latin typeface="+mn-lt"/>
              </a:rPr>
              <a:t>/T</a:t>
            </a:r>
            <a:r>
              <a:rPr lang="es-ES" b="1" baseline="-25000" dirty="0" smtClean="0">
                <a:solidFill>
                  <a:srgbClr val="C00000"/>
                </a:solidFill>
                <a:latin typeface="+mn-lt"/>
              </a:rPr>
              <a:t>c</a:t>
            </a:r>
            <a:endParaRPr lang="es-ES" b="1" baseline="-25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1" name="3 CuadroTexto"/>
          <p:cNvSpPr txBox="1"/>
          <p:nvPr/>
        </p:nvSpPr>
        <p:spPr>
          <a:xfrm>
            <a:off x="4495800" y="663714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+mn-lt"/>
              </a:rPr>
              <a:t>• </a:t>
            </a:r>
            <a:r>
              <a:rPr lang="es-ES" dirty="0" err="1" smtClean="0">
                <a:latin typeface="+mn-lt"/>
              </a:rPr>
              <a:t>By</a:t>
            </a:r>
            <a:r>
              <a:rPr lang="es-ES" dirty="0" smtClean="0">
                <a:latin typeface="+mn-lt"/>
              </a:rPr>
              <a:t> determine heavy </a:t>
            </a:r>
            <a:r>
              <a:rPr lang="es-ES" dirty="0">
                <a:latin typeface="+mn-lt"/>
              </a:rPr>
              <a:t>quark </a:t>
            </a:r>
            <a:r>
              <a:rPr lang="es-ES" dirty="0" err="1">
                <a:latin typeface="+mn-lt"/>
              </a:rPr>
              <a:t>potential</a:t>
            </a:r>
            <a:r>
              <a:rPr lang="es-ES" dirty="0">
                <a:latin typeface="+mn-lt"/>
              </a:rPr>
              <a:t> </a:t>
            </a:r>
            <a:r>
              <a:rPr lang="es-ES" dirty="0" smtClean="0">
                <a:latin typeface="+mn-lt"/>
              </a:rPr>
              <a:t>V(</a:t>
            </a:r>
            <a:r>
              <a:rPr lang="es-ES" dirty="0" err="1" smtClean="0">
                <a:latin typeface="+mn-lt"/>
              </a:rPr>
              <a:t>r,T</a:t>
            </a:r>
            <a:r>
              <a:rPr lang="es-ES" dirty="0" smtClean="0">
                <a:latin typeface="+mn-lt"/>
              </a:rPr>
              <a:t>) </a:t>
            </a:r>
            <a:r>
              <a:rPr lang="es-ES" dirty="0">
                <a:latin typeface="+mn-lt"/>
              </a:rPr>
              <a:t>in </a:t>
            </a:r>
            <a:r>
              <a:rPr lang="es-ES" dirty="0" smtClean="0">
                <a:latin typeface="+mn-lt"/>
              </a:rPr>
              <a:t> </a:t>
            </a:r>
          </a:p>
          <a:p>
            <a:r>
              <a:rPr lang="es-ES" dirty="0"/>
              <a:t> </a:t>
            </a:r>
            <a:r>
              <a:rPr lang="es-ES" dirty="0" smtClean="0"/>
              <a:t>  </a:t>
            </a:r>
            <a:r>
              <a:rPr lang="es-ES" dirty="0" err="1" smtClean="0">
                <a:latin typeface="+mn-lt"/>
              </a:rPr>
              <a:t>finite</a:t>
            </a:r>
            <a:r>
              <a:rPr lang="es-ES" dirty="0" smtClean="0">
                <a:latin typeface="+mn-lt"/>
              </a:rPr>
              <a:t> </a:t>
            </a:r>
            <a:r>
              <a:rPr lang="es-ES" dirty="0" smtClean="0">
                <a:latin typeface="+mn-lt"/>
              </a:rPr>
              <a:t>T QCD and </a:t>
            </a:r>
            <a:r>
              <a:rPr lang="es-ES" dirty="0" err="1" smtClean="0">
                <a:latin typeface="+mn-lt"/>
              </a:rPr>
              <a:t>solving</a:t>
            </a:r>
            <a:r>
              <a:rPr lang="es-ES" dirty="0">
                <a:latin typeface="+mn-lt"/>
              </a:rPr>
              <a:t> </a:t>
            </a:r>
            <a:r>
              <a:rPr lang="es-ES" dirty="0" err="1" smtClean="0">
                <a:latin typeface="+mn-lt"/>
              </a:rPr>
              <a:t>Schrodinger</a:t>
            </a:r>
            <a:r>
              <a:rPr lang="es-ES" dirty="0">
                <a:latin typeface="+mn-lt"/>
              </a:rPr>
              <a:t> </a:t>
            </a:r>
            <a:r>
              <a:rPr lang="es-ES" dirty="0" err="1" smtClean="0">
                <a:latin typeface="+mn-lt"/>
              </a:rPr>
              <a:t>eq</a:t>
            </a:r>
            <a:r>
              <a:rPr lang="es-ES" dirty="0" smtClean="0">
                <a:latin typeface="+mn-lt"/>
              </a:rPr>
              <a:t>:</a:t>
            </a:r>
            <a:endParaRPr lang="es-ES" dirty="0">
              <a:latin typeface="+mn-lt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4516476"/>
            <a:ext cx="3429000" cy="2112924"/>
          </a:xfrm>
          <a:prstGeom prst="rect">
            <a:avLst/>
          </a:prstGeom>
          <a:noFill/>
        </p:spPr>
      </p:pic>
      <p:sp>
        <p:nvSpPr>
          <p:cNvPr id="23" name="17 Elipse"/>
          <p:cNvSpPr/>
          <p:nvPr/>
        </p:nvSpPr>
        <p:spPr>
          <a:xfrm>
            <a:off x="6462706" y="2209800"/>
            <a:ext cx="852494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36 Elipse"/>
          <p:cNvSpPr/>
          <p:nvPr/>
        </p:nvSpPr>
        <p:spPr>
          <a:xfrm>
            <a:off x="6477000" y="2514600"/>
            <a:ext cx="857256" cy="285752"/>
          </a:xfrm>
          <a:prstGeom prst="ellipse">
            <a:avLst/>
          </a:prstGeom>
          <a:noFill/>
          <a:ln>
            <a:solidFill>
              <a:srgbClr val="182A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39 Elipse"/>
          <p:cNvSpPr/>
          <p:nvPr/>
        </p:nvSpPr>
        <p:spPr>
          <a:xfrm>
            <a:off x="4648200" y="3505200"/>
            <a:ext cx="2714644" cy="357190"/>
          </a:xfrm>
          <a:prstGeom prst="ellipse">
            <a:avLst/>
          </a:prstGeom>
          <a:noFill/>
          <a:ln w="12700">
            <a:solidFill>
              <a:srgbClr val="182A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40 Elipse"/>
          <p:cNvSpPr/>
          <p:nvPr/>
        </p:nvSpPr>
        <p:spPr>
          <a:xfrm>
            <a:off x="4724400" y="4038600"/>
            <a:ext cx="2286000" cy="35719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1" name="Conector recto de flecha 40"/>
          <p:cNvCxnSpPr>
            <a:stCxn id="23" idx="6"/>
          </p:cNvCxnSpPr>
          <p:nvPr/>
        </p:nvCxnSpPr>
        <p:spPr>
          <a:xfrm>
            <a:off x="7315200" y="2362200"/>
            <a:ext cx="1295400" cy="304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/>
          <p:nvPr/>
        </p:nvCxnSpPr>
        <p:spPr>
          <a:xfrm>
            <a:off x="7010400" y="2819400"/>
            <a:ext cx="0" cy="3276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973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152400" y="76200"/>
            <a:ext cx="8865870" cy="646430"/>
          </a:xfrm>
          <a:custGeom>
            <a:avLst/>
            <a:gdLst/>
            <a:ahLst/>
            <a:cxnLst/>
            <a:rect l="l" t="t" r="r" b="b"/>
            <a:pathLst>
              <a:path w="8865870" h="646430">
                <a:moveTo>
                  <a:pt x="0" y="646328"/>
                </a:moveTo>
                <a:lnTo>
                  <a:pt x="8865489" y="646328"/>
                </a:lnTo>
                <a:lnTo>
                  <a:pt x="8865489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Imagen 1" descr="prueba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7"/>
          <a:stretch/>
        </p:blipFill>
        <p:spPr>
          <a:xfrm rot="5400000">
            <a:off x="1861919" y="-1186081"/>
            <a:ext cx="5420161" cy="9144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8600" y="108464"/>
            <a:ext cx="86868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2400" dirty="0" err="1">
                <a:solidFill>
                  <a:srgbClr val="800000"/>
                </a:solidFill>
              </a:rPr>
              <a:t>Quarkonium</a:t>
            </a:r>
            <a:r>
              <a:rPr lang="es-ES" sz="2400" dirty="0">
                <a:solidFill>
                  <a:srgbClr val="800000"/>
                </a:solidFill>
              </a:rPr>
              <a:t> and </a:t>
            </a:r>
            <a:r>
              <a:rPr lang="es-ES" sz="2400" dirty="0" err="1">
                <a:solidFill>
                  <a:srgbClr val="800000"/>
                </a:solidFill>
              </a:rPr>
              <a:t>the</a:t>
            </a:r>
            <a:r>
              <a:rPr lang="es-ES" sz="2400" dirty="0">
                <a:solidFill>
                  <a:srgbClr val="800000"/>
                </a:solidFill>
              </a:rPr>
              <a:t> QGP - “</a:t>
            </a:r>
            <a:r>
              <a:rPr lang="es-ES" sz="2400" dirty="0" err="1">
                <a:solidFill>
                  <a:srgbClr val="800000"/>
                </a:solidFill>
              </a:rPr>
              <a:t>sequential</a:t>
            </a:r>
            <a:r>
              <a:rPr lang="es-ES" sz="2400" dirty="0">
                <a:solidFill>
                  <a:srgbClr val="800000"/>
                </a:solidFill>
              </a:rPr>
              <a:t> </a:t>
            </a:r>
            <a:r>
              <a:rPr lang="es-ES" sz="2400" dirty="0" err="1">
                <a:solidFill>
                  <a:srgbClr val="800000"/>
                </a:solidFill>
              </a:rPr>
              <a:t>suppression</a:t>
            </a:r>
            <a:r>
              <a:rPr lang="es-ES" sz="2400" dirty="0">
                <a:solidFill>
                  <a:srgbClr val="800000"/>
                </a:solidFill>
              </a:rPr>
              <a:t>”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81000" y="5415915"/>
            <a:ext cx="8763000" cy="98488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A50000"/>
                </a:solidFill>
              </a:rPr>
              <a:t>At </a:t>
            </a:r>
            <a:r>
              <a:rPr lang="es-ES" dirty="0" err="1">
                <a:solidFill>
                  <a:srgbClr val="A50000"/>
                </a:solidFill>
              </a:rPr>
              <a:t>large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err="1">
                <a:solidFill>
                  <a:srgbClr val="A50000"/>
                </a:solidFill>
              </a:rPr>
              <a:t>pT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err="1">
                <a:solidFill>
                  <a:srgbClr val="A50000"/>
                </a:solidFill>
              </a:rPr>
              <a:t>the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err="1">
                <a:solidFill>
                  <a:srgbClr val="A50000"/>
                </a:solidFill>
              </a:rPr>
              <a:t>medium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err="1">
                <a:solidFill>
                  <a:srgbClr val="A50000"/>
                </a:solidFill>
              </a:rPr>
              <a:t>becomes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err="1" smtClean="0">
                <a:solidFill>
                  <a:srgbClr val="A50000"/>
                </a:solidFill>
              </a:rPr>
              <a:t>fully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err="1" smtClean="0">
                <a:solidFill>
                  <a:srgbClr val="A50000"/>
                </a:solidFill>
              </a:rPr>
              <a:t>transparent</a:t>
            </a:r>
            <a:r>
              <a:rPr lang="es-ES" dirty="0">
                <a:solidFill>
                  <a:srgbClr val="A50000"/>
                </a:solidFill>
              </a:rPr>
              <a:t>, </a:t>
            </a:r>
            <a:r>
              <a:rPr lang="es-ES" dirty="0" err="1">
                <a:solidFill>
                  <a:srgbClr val="A50000"/>
                </a:solidFill>
              </a:rPr>
              <a:t>because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err="1" smtClean="0">
                <a:solidFill>
                  <a:srgbClr val="A50000"/>
                </a:solidFill>
              </a:rPr>
              <a:t>the</a:t>
            </a:r>
            <a:r>
              <a:rPr lang="es-ES" dirty="0" smtClean="0">
                <a:solidFill>
                  <a:srgbClr val="A50000"/>
                </a:solidFill>
              </a:rPr>
              <a:t> </a:t>
            </a:r>
            <a:r>
              <a:rPr lang="es-ES" dirty="0" err="1" smtClean="0">
                <a:solidFill>
                  <a:srgbClr val="A50000"/>
                </a:solidFill>
              </a:rPr>
              <a:t>initial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err="1" smtClean="0">
                <a:solidFill>
                  <a:srgbClr val="A50000"/>
                </a:solidFill>
              </a:rPr>
              <a:t>dipole</a:t>
            </a:r>
            <a:r>
              <a:rPr lang="es-ES" dirty="0" smtClean="0">
                <a:solidFill>
                  <a:srgbClr val="A50000"/>
                </a:solidFill>
              </a:rPr>
              <a:t> </a:t>
            </a:r>
            <a:r>
              <a:rPr lang="es-ES" dirty="0" err="1">
                <a:solidFill>
                  <a:srgbClr val="A50000"/>
                </a:solidFill>
              </a:rPr>
              <a:t>size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err="1">
                <a:solidFill>
                  <a:srgbClr val="A50000"/>
                </a:solidFill>
              </a:rPr>
              <a:t>is</a:t>
            </a:r>
            <a:r>
              <a:rPr lang="es-ES" dirty="0">
                <a:solidFill>
                  <a:srgbClr val="A50000"/>
                </a:solidFill>
              </a:rPr>
              <a:t> “</a:t>
            </a:r>
            <a:r>
              <a:rPr lang="es-ES" dirty="0" err="1">
                <a:solidFill>
                  <a:srgbClr val="A50000"/>
                </a:solidFill>
              </a:rPr>
              <a:t>frozen</a:t>
            </a:r>
            <a:r>
              <a:rPr lang="es-ES" dirty="0">
                <a:solidFill>
                  <a:srgbClr val="A50000"/>
                </a:solidFill>
              </a:rPr>
              <a:t>”, and </a:t>
            </a:r>
            <a:r>
              <a:rPr lang="es-ES" dirty="0" err="1">
                <a:solidFill>
                  <a:srgbClr val="A50000"/>
                </a:solidFill>
              </a:rPr>
              <a:t>the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err="1">
                <a:solidFill>
                  <a:srgbClr val="A50000"/>
                </a:solidFill>
              </a:rPr>
              <a:t>projection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err="1">
                <a:solidFill>
                  <a:srgbClr val="A50000"/>
                </a:solidFill>
              </a:rPr>
              <a:t>to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err="1">
                <a:solidFill>
                  <a:srgbClr val="A50000"/>
                </a:solidFill>
              </a:rPr>
              <a:t>the</a:t>
            </a:r>
            <a:r>
              <a:rPr lang="es-ES" dirty="0">
                <a:solidFill>
                  <a:srgbClr val="A50000"/>
                </a:solidFill>
              </a:rPr>
              <a:t> J/</a:t>
            </a:r>
            <a:r>
              <a:rPr lang="es-ES" dirty="0" err="1">
                <a:solidFill>
                  <a:srgbClr val="A50000"/>
                </a:solidFill>
              </a:rPr>
              <a:t>Ψ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smtClean="0">
                <a:solidFill>
                  <a:srgbClr val="A50000"/>
                </a:solidFill>
              </a:rPr>
              <a:t>wave </a:t>
            </a:r>
            <a:r>
              <a:rPr lang="es-ES" dirty="0" err="1" smtClean="0">
                <a:solidFill>
                  <a:srgbClr val="A50000"/>
                </a:solidFill>
              </a:rPr>
              <a:t>function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err="1" smtClean="0">
                <a:solidFill>
                  <a:srgbClr val="A50000"/>
                </a:solidFill>
              </a:rPr>
              <a:t>remains</a:t>
            </a:r>
            <a:r>
              <a:rPr lang="es-ES" dirty="0" smtClean="0">
                <a:solidFill>
                  <a:srgbClr val="A50000"/>
                </a:solidFill>
              </a:rPr>
              <a:t> </a:t>
            </a:r>
            <a:r>
              <a:rPr lang="es-ES" dirty="0" err="1">
                <a:solidFill>
                  <a:srgbClr val="A50000"/>
                </a:solidFill>
              </a:rPr>
              <a:t>the</a:t>
            </a:r>
            <a:r>
              <a:rPr lang="es-ES" dirty="0">
                <a:solidFill>
                  <a:srgbClr val="A50000"/>
                </a:solidFill>
              </a:rPr>
              <a:t> </a:t>
            </a:r>
            <a:r>
              <a:rPr lang="es-ES" dirty="0" err="1">
                <a:solidFill>
                  <a:srgbClr val="A50000"/>
                </a:solidFill>
              </a:rPr>
              <a:t>same</a:t>
            </a:r>
            <a:r>
              <a:rPr lang="es-ES" dirty="0">
                <a:solidFill>
                  <a:srgbClr val="A50000"/>
                </a:solidFill>
              </a:rPr>
              <a:t> as in </a:t>
            </a:r>
            <a:r>
              <a:rPr lang="es-ES" dirty="0" err="1" smtClean="0">
                <a:solidFill>
                  <a:srgbClr val="A50000"/>
                </a:solidFill>
              </a:rPr>
              <a:t>pp</a:t>
            </a:r>
            <a:endParaRPr lang="es-ES" dirty="0" smtClean="0">
              <a:solidFill>
                <a:srgbClr val="A50000"/>
              </a:solidFill>
            </a:endParaRPr>
          </a:p>
          <a:p>
            <a:pPr algn="just"/>
            <a:endParaRPr lang="es-ES" sz="800" dirty="0">
              <a:solidFill>
                <a:srgbClr val="A50000"/>
              </a:solidFill>
            </a:endParaRPr>
          </a:p>
          <a:p>
            <a:pPr algn="just"/>
            <a:r>
              <a:rPr lang="es-ES" sz="1400" b="1" dirty="0" err="1" smtClean="0">
                <a:solidFill>
                  <a:srgbClr val="A50000"/>
                </a:solidFill>
              </a:rPr>
              <a:t>Satz</a:t>
            </a:r>
            <a:r>
              <a:rPr lang="es-ES" sz="1400" b="1" dirty="0" smtClean="0">
                <a:solidFill>
                  <a:srgbClr val="A50000"/>
                </a:solidFill>
              </a:rPr>
              <a:t>, </a:t>
            </a:r>
            <a:r>
              <a:rPr lang="es-ES" sz="1400" b="1" dirty="0" err="1" smtClean="0">
                <a:solidFill>
                  <a:srgbClr val="A50000"/>
                </a:solidFill>
              </a:rPr>
              <a:t>Kharzeev</a:t>
            </a:r>
            <a:r>
              <a:rPr lang="es-ES" sz="1400" b="1" dirty="0" smtClean="0">
                <a:solidFill>
                  <a:srgbClr val="A50000"/>
                </a:solidFill>
              </a:rPr>
              <a:t>, </a:t>
            </a:r>
            <a:r>
              <a:rPr lang="es-ES" sz="1400" b="1" dirty="0" err="1" smtClean="0">
                <a:solidFill>
                  <a:srgbClr val="A50000"/>
                </a:solidFill>
              </a:rPr>
              <a:t>Kopeliovich</a:t>
            </a:r>
            <a:r>
              <a:rPr lang="es-ES" sz="1400" b="1" dirty="0" smtClean="0">
                <a:solidFill>
                  <a:srgbClr val="A50000"/>
                </a:solidFill>
              </a:rPr>
              <a:t>…</a:t>
            </a:r>
            <a:endParaRPr lang="es-ES" sz="1400" b="1" dirty="0">
              <a:solidFill>
                <a:srgbClr val="A5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52400" y="6581001"/>
            <a:ext cx="89154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E. G. Ferreiro													</a:t>
            </a:r>
            <a:r>
              <a:rPr lang="es-ES" sz="1200" b="1" dirty="0" err="1" smtClean="0"/>
              <a:t>Rencontres</a:t>
            </a:r>
            <a:r>
              <a:rPr lang="es-ES" sz="1200" b="1" dirty="0" smtClean="0"/>
              <a:t> QGP </a:t>
            </a:r>
            <a:r>
              <a:rPr lang="es-ES" sz="1200" b="1" dirty="0" err="1" smtClean="0"/>
              <a:t>Etretat</a:t>
            </a:r>
            <a:r>
              <a:rPr lang="es-ES" sz="1200" b="1" dirty="0" smtClean="0"/>
              <a:t> 16/9/2014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3139521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152400" y="6581001"/>
            <a:ext cx="89154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E. G. Ferreiro													</a:t>
            </a:r>
            <a:r>
              <a:rPr lang="es-ES" sz="1200" b="1" dirty="0" err="1" smtClean="0"/>
              <a:t>Rencontres</a:t>
            </a:r>
            <a:r>
              <a:rPr lang="es-ES" sz="1200" b="1" dirty="0" smtClean="0"/>
              <a:t> QGP </a:t>
            </a:r>
            <a:r>
              <a:rPr lang="es-ES" sz="1200" b="1" dirty="0" err="1" smtClean="0"/>
              <a:t>Etretat</a:t>
            </a:r>
            <a:r>
              <a:rPr lang="es-ES" sz="1200" b="1" dirty="0" smtClean="0"/>
              <a:t> 16/9/2014</a:t>
            </a:r>
            <a:endParaRPr lang="es-ES" sz="1200" b="1" dirty="0"/>
          </a:p>
        </p:txBody>
      </p:sp>
      <p:pic>
        <p:nvPicPr>
          <p:cNvPr id="3" name="Imagen 2" descr="prueba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6"/>
          <a:stretch/>
        </p:blipFill>
        <p:spPr>
          <a:xfrm>
            <a:off x="0" y="-152400"/>
            <a:ext cx="9144000" cy="6609347"/>
          </a:xfrm>
          <a:prstGeom prst="rect">
            <a:avLst/>
          </a:prstGeom>
        </p:spPr>
      </p:pic>
      <p:pic>
        <p:nvPicPr>
          <p:cNvPr id="4" name="Picture 33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76" y="5562600"/>
            <a:ext cx="4324350" cy="939800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5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64"/>
          <a:stretch>
            <a:fillRect/>
          </a:stretch>
        </p:blipFill>
        <p:spPr bwMode="auto">
          <a:xfrm>
            <a:off x="4606925" y="3886200"/>
            <a:ext cx="4537075" cy="8523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12964"/>
                  <a:stretch>
                    <a:fillRect/>
                  </a:stretch>
                </a:blipFill>
              </a14:hiddenFill>
            </a:ext>
          </a:extLst>
        </p:spPr>
      </p:pic>
      <p:cxnSp>
        <p:nvCxnSpPr>
          <p:cNvPr id="8" name="Conector recto de flecha 7"/>
          <p:cNvCxnSpPr/>
          <p:nvPr/>
        </p:nvCxnSpPr>
        <p:spPr>
          <a:xfrm flipH="1" flipV="1">
            <a:off x="6019800" y="4495800"/>
            <a:ext cx="9906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V="1">
            <a:off x="7162800" y="4495800"/>
            <a:ext cx="914400" cy="1447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V="1">
            <a:off x="8001000" y="4495800"/>
            <a:ext cx="9144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ángulo redondeado 13"/>
          <p:cNvSpPr/>
          <p:nvPr/>
        </p:nvSpPr>
        <p:spPr>
          <a:xfrm>
            <a:off x="0" y="2895600"/>
            <a:ext cx="9144000" cy="3657600"/>
          </a:xfrm>
          <a:prstGeom prst="round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/>
          <p:cNvSpPr txBox="1"/>
          <p:nvPr/>
        </p:nvSpPr>
        <p:spPr>
          <a:xfrm>
            <a:off x="5334000" y="4876800"/>
            <a:ext cx="354086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Similar </a:t>
            </a:r>
            <a:r>
              <a:rPr lang="es-ES" dirty="0" err="1" smtClean="0"/>
              <a:t>gain</a:t>
            </a:r>
            <a:r>
              <a:rPr lang="es-ES" dirty="0" smtClean="0"/>
              <a:t> and </a:t>
            </a:r>
            <a:r>
              <a:rPr lang="es-ES" dirty="0" err="1" smtClean="0"/>
              <a:t>loss</a:t>
            </a:r>
            <a:r>
              <a:rPr lang="es-ES" dirty="0" smtClean="0"/>
              <a:t> </a:t>
            </a:r>
            <a:r>
              <a:rPr lang="es-ES" dirty="0" err="1" smtClean="0"/>
              <a:t>diferential</a:t>
            </a:r>
            <a:r>
              <a:rPr lang="es-ES" dirty="0" smtClean="0"/>
              <a:t> </a:t>
            </a:r>
            <a:r>
              <a:rPr lang="es-ES" dirty="0" err="1" smtClean="0"/>
              <a:t>eqs</a:t>
            </a:r>
            <a:r>
              <a:rPr lang="es-ES" dirty="0" smtClean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50440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152400" y="76200"/>
            <a:ext cx="8865870" cy="646430"/>
          </a:xfrm>
          <a:custGeom>
            <a:avLst/>
            <a:gdLst/>
            <a:ahLst/>
            <a:cxnLst/>
            <a:rect l="l" t="t" r="r" b="b"/>
            <a:pathLst>
              <a:path w="8865870" h="646430">
                <a:moveTo>
                  <a:pt x="0" y="646328"/>
                </a:moveTo>
                <a:lnTo>
                  <a:pt x="8865489" y="646328"/>
                </a:lnTo>
                <a:lnTo>
                  <a:pt x="8865489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Imagen 1" descr="prueba.pd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8580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cxnSp>
        <p:nvCxnSpPr>
          <p:cNvPr id="5" name="Conector recto 4"/>
          <p:cNvCxnSpPr/>
          <p:nvPr/>
        </p:nvCxnSpPr>
        <p:spPr>
          <a:xfrm>
            <a:off x="1447800" y="6248400"/>
            <a:ext cx="6172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152400" y="6581001"/>
            <a:ext cx="89154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E. G. Ferreiro													</a:t>
            </a:r>
            <a:r>
              <a:rPr lang="es-ES" sz="1200" b="1" dirty="0" err="1" smtClean="0"/>
              <a:t>Rencontres</a:t>
            </a:r>
            <a:r>
              <a:rPr lang="es-ES" sz="1200" b="1" dirty="0" smtClean="0"/>
              <a:t> QGP </a:t>
            </a:r>
            <a:r>
              <a:rPr lang="es-ES" sz="1200" b="1" dirty="0" err="1" smtClean="0"/>
              <a:t>Etretat</a:t>
            </a:r>
            <a:r>
              <a:rPr lang="es-ES" sz="1200" b="1" dirty="0" smtClean="0"/>
              <a:t> 16/9/2014</a:t>
            </a:r>
          </a:p>
        </p:txBody>
      </p:sp>
    </p:spTree>
    <p:extLst>
      <p:ext uri="{BB962C8B-B14F-4D97-AF65-F5344CB8AC3E}">
        <p14:creationId xmlns:p14="http://schemas.microsoft.com/office/powerpoint/2010/main" val="1669877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1602</TotalTime>
  <Words>1689</Words>
  <Application>Microsoft Macintosh PowerPoint</Application>
  <PresentationFormat>Presentación en pantalla (4:3)</PresentationFormat>
  <Paragraphs>237</Paragraphs>
  <Slides>25</Slides>
  <Notes>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7" baseType="lpstr">
      <vt:lpstr>Office Theme</vt:lpstr>
      <vt:lpstr>Microsoft Editor de ecuaciones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[ (2S)/J/ ]PbPb / [ (2S)/J/ ]pp</vt:lpstr>
      <vt:lpstr>[ (2S)/J/ ]pPb / [ (2S)/J/ ]pp</vt:lpstr>
      <vt:lpstr>Presentación de PowerPoint</vt:lpstr>
      <vt:lpstr>[ (2S)/J/ ]pPb / [ (2S)/J/ ]pp</vt:lpstr>
      <vt:lpstr>[ (2S)/J/ ]pPb/[ (2S)/J/ ]pp VS.  (2S)/J/ ]PbPb/[ (2S)/J/ ]pp</vt:lpstr>
      <vt:lpstr>[ (2S)/J/ ]PbPb / [ (2S)/J/ ]pp Comover results: 2 set of results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Roberta</dc:creator>
  <cp:lastModifiedBy>Elena Gonzalez Ferreiro</cp:lastModifiedBy>
  <cp:revision>82</cp:revision>
  <dcterms:created xsi:type="dcterms:W3CDTF">2014-09-14T12:19:42Z</dcterms:created>
  <dcterms:modified xsi:type="dcterms:W3CDTF">2014-09-16T13:23:06Z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2014-09-11T00:00:00Z</vt:filetime>
  </property>
  <property fmtid="{D5CDD505-2E9C-101B-9397-08002B2CF9AE}" pid="3" name="LastSaved">
    <vt:filetime>2014-09-14T00:00:00Z</vt:filetime>
  </property>
</Properties>
</file>