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15"/>
  </p:notesMasterIdLst>
  <p:sldIdLst>
    <p:sldId id="271" r:id="rId3"/>
    <p:sldId id="256" r:id="rId4"/>
    <p:sldId id="384" r:id="rId5"/>
    <p:sldId id="385" r:id="rId6"/>
    <p:sldId id="276" r:id="rId7"/>
    <p:sldId id="383" r:id="rId8"/>
    <p:sldId id="386" r:id="rId9"/>
    <p:sldId id="387" r:id="rId10"/>
    <p:sldId id="388" r:id="rId11"/>
    <p:sldId id="376" r:id="rId12"/>
    <p:sldId id="309" r:id="rId13"/>
    <p:sldId id="38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33CC33"/>
    <a:srgbClr val="0000FF"/>
    <a:srgbClr val="9900FF"/>
    <a:srgbClr val="669900"/>
    <a:srgbClr val="FF7C80"/>
    <a:srgbClr val="00FFFF"/>
    <a:srgbClr val="6666FF"/>
    <a:srgbClr val="3333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88" autoAdjust="0"/>
    <p:restoredTop sz="96233" autoAdjust="0"/>
  </p:normalViewPr>
  <p:slideViewPr>
    <p:cSldViewPr snapToGrid="0">
      <p:cViewPr varScale="1">
        <p:scale>
          <a:sx n="110" d="100"/>
          <a:sy n="110" d="100"/>
        </p:scale>
        <p:origin x="120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D8A390-91B4-4A46-8396-B48CF2E1A079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9F493B-962A-4A48-886F-6AEB6B4429F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71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F493B-962A-4A48-886F-6AEB6B4429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885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F493B-962A-4A48-886F-6AEB6B4429F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828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9F8CC04-86DE-4A0F-A7E5-5CD3A9398F00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51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7244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79393C4-B8B8-4421-B6B6-AFA389622D15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5337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86F7F-A2DE-48C6-8C89-6C517F37970A}" type="datetime1">
              <a:rPr lang="en-US" smtClean="0"/>
              <a:t>5/15/2014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D971-2508-4D64-9B1A-A6D3DBD7E1B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75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0F47D-20C2-49E8-B470-9B8EE15D3DC3}" type="datetime1">
              <a:rPr lang="en-US" smtClean="0"/>
              <a:t>5/15/2014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D971-2508-4D64-9B1A-A6D3DBD7E1B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472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9FF42-73B9-477C-A291-B47755C23474}" type="datetime1">
              <a:rPr lang="en-US" smtClean="0"/>
              <a:t>5/15/2014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D971-2508-4D64-9B1A-A6D3DBD7E1B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56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re et texte sur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69477" y="115889"/>
            <a:ext cx="8446478" cy="7969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31801" y="1268414"/>
            <a:ext cx="11521830" cy="25161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31801" y="3937000"/>
            <a:ext cx="11521830" cy="25161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0956E-FB2B-4A76-8C4B-7D9B9F3DEA93}" type="datetime1">
              <a:rPr lang="en-US" smtClean="0"/>
              <a:t>5/15/2014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C965D-16B6-4B31-8919-CCD5A0A9BDE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8405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8641" y="273629"/>
            <a:ext cx="10968959" cy="114348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0"/>
          </p:nvPr>
        </p:nvSpPr>
        <p:spPr>
          <a:xfrm>
            <a:off x="608641" y="6247376"/>
            <a:ext cx="2837760" cy="47093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idx="11"/>
          </p:nvPr>
        </p:nvSpPr>
        <p:spPr>
          <a:xfrm>
            <a:off x="4170240" y="6247376"/>
            <a:ext cx="3863040" cy="47093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2"/>
          </p:nvPr>
        </p:nvSpPr>
        <p:spPr>
          <a:xfrm>
            <a:off x="8741761" y="6247376"/>
            <a:ext cx="2837760" cy="470930"/>
          </a:xfrm>
        </p:spPr>
        <p:txBody>
          <a:bodyPr/>
          <a:lstStyle>
            <a:lvl1pPr>
              <a:defRPr/>
            </a:lvl1pPr>
          </a:lstStyle>
          <a:p>
            <a:fld id="{D4699FEA-631E-4BBF-BBB9-86B64DB35FAC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11721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0ECF1-A94C-4B8F-9E44-A4BDDCDFC27E}" type="datetime1">
              <a:rPr lang="en-US" smtClean="0"/>
              <a:t>5/15/2014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0CD2-29B4-48D9-BB5C-B3C624FA96A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273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9131E-2CC3-413E-95DA-83DFCDEC8244}" type="datetime1">
              <a:rPr lang="en-US" smtClean="0"/>
              <a:t>5/15/2014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0CD2-29B4-48D9-BB5C-B3C624FA96A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515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B5306-E876-4EF7-A624-F86E61D0C452}" type="datetime1">
              <a:rPr lang="en-US" smtClean="0"/>
              <a:t>5/15/2014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0CD2-29B4-48D9-BB5C-B3C624FA96A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6354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E771A-CD00-4573-B796-037973A4F4C0}" type="datetime1">
              <a:rPr lang="en-US" smtClean="0"/>
              <a:t>5/15/2014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0CD2-29B4-48D9-BB5C-B3C624FA96A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9556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F7A2-E251-4C72-8C5A-C01A4285D971}" type="datetime1">
              <a:rPr lang="en-US" smtClean="0"/>
              <a:t>5/15/2014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0CD2-29B4-48D9-BB5C-B3C624FA96A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6336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F9C62-B8FA-4339-9CCD-1B99EA033D3E}" type="datetime1">
              <a:rPr lang="en-US" smtClean="0"/>
              <a:t>5/15/2014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0CD2-29B4-48D9-BB5C-B3C624FA96A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144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C31DC-BE18-4BB4-AF77-49C454E685F8}" type="datetime1">
              <a:rPr lang="en-US" smtClean="0"/>
              <a:t>5/15/2014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D971-2508-4D64-9B1A-A6D3DBD7E1B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5196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16705-4201-411D-A236-4732CE0BA111}" type="datetime1">
              <a:rPr lang="en-US" smtClean="0"/>
              <a:t>5/15/2014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0CD2-29B4-48D9-BB5C-B3C624FA96A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3526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7C751-2190-4044-BA5C-6A0F4E32CD21}" type="datetime1">
              <a:rPr lang="en-US" smtClean="0"/>
              <a:t>5/15/2014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0CD2-29B4-48D9-BB5C-B3C624FA96A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7235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4BD3-1CAB-4D22-B6D1-6D6C9F9F12F7}" type="datetime1">
              <a:rPr lang="en-US" smtClean="0"/>
              <a:t>5/15/2014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0CD2-29B4-48D9-BB5C-B3C624FA96A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3394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8FFB-E6A4-4136-BDD2-7408911DA798}" type="datetime1">
              <a:rPr lang="en-US" smtClean="0"/>
              <a:t>5/15/2014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0CD2-29B4-48D9-BB5C-B3C624FA96A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2081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1F577-D5E5-46A8-953C-D4D1C6BA89F0}" type="datetime1">
              <a:rPr lang="en-US" smtClean="0"/>
              <a:t>5/15/2014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0CD2-29B4-48D9-BB5C-B3C624FA96A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981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82BE-5C7B-4EF3-BD0B-E020D53E4CE2}" type="datetime1">
              <a:rPr lang="en-US" smtClean="0"/>
              <a:t>5/15/2014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D971-2508-4D64-9B1A-A6D3DBD7E1B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814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0B11C-2272-4347-B541-43DA1972D40D}" type="datetime1">
              <a:rPr lang="en-US" smtClean="0"/>
              <a:t>5/15/2014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D971-2508-4D64-9B1A-A6D3DBD7E1B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618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CC657-5EFD-4840-B2DA-6979018178F1}" type="datetime1">
              <a:rPr lang="en-US" smtClean="0"/>
              <a:t>5/15/2014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D971-2508-4D64-9B1A-A6D3DBD7E1B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813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93319-D798-420D-A849-9654C2AF59EB}" type="datetime1">
              <a:rPr lang="en-US" smtClean="0"/>
              <a:t>5/15/2014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D971-2508-4D64-9B1A-A6D3DBD7E1B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449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F054-0B45-40B6-8194-7C4F3FFDE2FF}" type="datetime1">
              <a:rPr lang="en-US" smtClean="0"/>
              <a:t>5/15/2014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11367436" y="6492875"/>
            <a:ext cx="824564" cy="365125"/>
          </a:xfrm>
        </p:spPr>
        <p:txBody>
          <a:bodyPr/>
          <a:lstStyle>
            <a:lvl1pPr>
              <a:defRPr>
                <a:solidFill>
                  <a:srgbClr val="3333FF"/>
                </a:solidFill>
              </a:defRPr>
            </a:lvl1pPr>
          </a:lstStyle>
          <a:p>
            <a:fld id="{9753D971-2508-4D64-9B1A-A6D3DBD7E1B8}" type="slidenum">
              <a:rPr lang="en-US" smtClean="0"/>
              <a:pPr/>
              <a:t>‹N°›</a:t>
            </a:fld>
            <a:r>
              <a:rPr lang="en-US" dirty="0" smtClean="0"/>
              <a:t>/35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41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BCF4-DC2E-4C6C-AF21-B77A7C70233F}" type="datetime1">
              <a:rPr lang="en-US" smtClean="0"/>
              <a:t>5/15/2014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D971-2508-4D64-9B1A-A6D3DBD7E1B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669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9DEE0-8CA0-4CE9-8629-C4B55C87223C}" type="datetime1">
              <a:rPr lang="en-US" smtClean="0"/>
              <a:t>5/15/2014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D971-2508-4D64-9B1A-A6D3DBD7E1B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261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68D03-C895-4135-AD4E-0B86989A4199}" type="datetime1">
              <a:rPr lang="en-US" smtClean="0"/>
              <a:t>5/15/2014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49287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184555" y="6492875"/>
            <a:ext cx="8373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3333FF"/>
                </a:solidFill>
              </a:defRPr>
            </a:lvl1pPr>
          </a:lstStyle>
          <a:p>
            <a:fld id="{9753D971-2508-4D64-9B1A-A6D3DBD7E1B8}" type="slidenum">
              <a:rPr lang="en-US" smtClean="0"/>
              <a:pPr/>
              <a:t>‹N°›</a:t>
            </a:fld>
            <a:r>
              <a:rPr lang="en-US" smtClean="0"/>
              <a:t>/35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988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74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69893-63EA-41E7-BEDC-1046675AC8E0}" type="datetime1">
              <a:rPr lang="en-US" smtClean="0"/>
              <a:t>5/15/2014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C0CD2-29B4-48D9-BB5C-B3C624FA96A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793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2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tags" Target="../tags/tag27.xml"/><Relationship Id="rId18" Type="http://schemas.openxmlformats.org/officeDocument/2006/relationships/tags" Target="../tags/tag32.xml"/><Relationship Id="rId26" Type="http://schemas.openxmlformats.org/officeDocument/2006/relationships/tags" Target="../tags/tag40.xml"/><Relationship Id="rId3" Type="http://schemas.openxmlformats.org/officeDocument/2006/relationships/tags" Target="../tags/tag17.xml"/><Relationship Id="rId21" Type="http://schemas.openxmlformats.org/officeDocument/2006/relationships/tags" Target="../tags/tag35.xml"/><Relationship Id="rId34" Type="http://schemas.openxmlformats.org/officeDocument/2006/relationships/image" Target="../media/image28.jpeg"/><Relationship Id="rId7" Type="http://schemas.openxmlformats.org/officeDocument/2006/relationships/tags" Target="../tags/tag21.xml"/><Relationship Id="rId12" Type="http://schemas.openxmlformats.org/officeDocument/2006/relationships/tags" Target="../tags/tag26.xml"/><Relationship Id="rId17" Type="http://schemas.openxmlformats.org/officeDocument/2006/relationships/tags" Target="../tags/tag31.xml"/><Relationship Id="rId25" Type="http://schemas.openxmlformats.org/officeDocument/2006/relationships/tags" Target="../tags/tag39.xml"/><Relationship Id="rId33" Type="http://schemas.openxmlformats.org/officeDocument/2006/relationships/image" Target="../media/image27.jpeg"/><Relationship Id="rId2" Type="http://schemas.openxmlformats.org/officeDocument/2006/relationships/tags" Target="../tags/tag16.xml"/><Relationship Id="rId16" Type="http://schemas.openxmlformats.org/officeDocument/2006/relationships/tags" Target="../tags/tag30.xml"/><Relationship Id="rId20" Type="http://schemas.openxmlformats.org/officeDocument/2006/relationships/tags" Target="../tags/tag34.xml"/><Relationship Id="rId29" Type="http://schemas.openxmlformats.org/officeDocument/2006/relationships/image" Target="../media/image1.jpeg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tags" Target="../tags/tag25.xml"/><Relationship Id="rId24" Type="http://schemas.openxmlformats.org/officeDocument/2006/relationships/tags" Target="../tags/tag38.xml"/><Relationship Id="rId32" Type="http://schemas.openxmlformats.org/officeDocument/2006/relationships/image" Target="../media/image26.jpeg"/><Relationship Id="rId5" Type="http://schemas.openxmlformats.org/officeDocument/2006/relationships/tags" Target="../tags/tag19.xml"/><Relationship Id="rId15" Type="http://schemas.openxmlformats.org/officeDocument/2006/relationships/tags" Target="../tags/tag29.xml"/><Relationship Id="rId23" Type="http://schemas.openxmlformats.org/officeDocument/2006/relationships/tags" Target="../tags/tag37.xml"/><Relationship Id="rId28" Type="http://schemas.openxmlformats.org/officeDocument/2006/relationships/slideLayout" Target="../slideLayouts/slideLayout7.xml"/><Relationship Id="rId10" Type="http://schemas.openxmlformats.org/officeDocument/2006/relationships/tags" Target="../tags/tag24.xml"/><Relationship Id="rId19" Type="http://schemas.openxmlformats.org/officeDocument/2006/relationships/tags" Target="../tags/tag33.xml"/><Relationship Id="rId31" Type="http://schemas.openxmlformats.org/officeDocument/2006/relationships/image" Target="../media/image25.jpeg"/><Relationship Id="rId4" Type="http://schemas.openxmlformats.org/officeDocument/2006/relationships/tags" Target="../tags/tag18.xml"/><Relationship Id="rId9" Type="http://schemas.openxmlformats.org/officeDocument/2006/relationships/tags" Target="../tags/tag23.xml"/><Relationship Id="rId14" Type="http://schemas.openxmlformats.org/officeDocument/2006/relationships/tags" Target="../tags/tag28.xml"/><Relationship Id="rId22" Type="http://schemas.openxmlformats.org/officeDocument/2006/relationships/tags" Target="../tags/tag36.xml"/><Relationship Id="rId27" Type="http://schemas.openxmlformats.org/officeDocument/2006/relationships/tags" Target="../tags/tag41.xml"/><Relationship Id="rId30" Type="http://schemas.openxmlformats.org/officeDocument/2006/relationships/image" Target="../media/image24.jpeg"/><Relationship Id="rId35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jp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>
            <p:custDataLst>
              <p:tags r:id="rId1"/>
            </p:custDataLst>
          </p:nvPr>
        </p:nvSpPr>
        <p:spPr>
          <a:xfrm>
            <a:off x="3022242" y="392939"/>
            <a:ext cx="5508106" cy="830987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fr-FR" sz="2400" dirty="0" smtClean="0">
                <a:latin typeface="Book Antiqua" panose="02040602050305030304" pitchFamily="18" charset="0"/>
              </a:rPr>
              <a:t>Laboratoire </a:t>
            </a:r>
            <a:r>
              <a:rPr lang="fr-FR" sz="2400" dirty="0" smtClean="0">
                <a:latin typeface="Book Antiqua" panose="02040602050305030304" pitchFamily="18" charset="0"/>
              </a:rPr>
              <a:t>Leprince-Ringuet  (LLR) </a:t>
            </a:r>
            <a:endParaRPr lang="fr-FR" sz="2400" dirty="0">
              <a:latin typeface="Book Antiqua" panose="02040602050305030304" pitchFamily="18" charset="0"/>
            </a:endParaRPr>
          </a:p>
          <a:p>
            <a:pPr algn="ctr"/>
            <a:r>
              <a:rPr lang="fr-FR" sz="2400" dirty="0" smtClean="0">
                <a:latin typeface="Book Antiqua" panose="02040602050305030304" pitchFamily="18" charset="0"/>
              </a:rPr>
              <a:t>-------------------------------------------------</a:t>
            </a:r>
            <a:endParaRPr lang="fr-FR" sz="2400" dirty="0">
              <a:latin typeface="Book Antiqua" panose="02040602050305030304" pitchFamily="18" charset="0"/>
            </a:endParaRPr>
          </a:p>
        </p:txBody>
      </p:sp>
      <p:pic>
        <p:nvPicPr>
          <p:cNvPr id="7" name="Image 5" descr="IN2P3Filaire-Q_SignV copie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7859" y="152636"/>
            <a:ext cx="1296142" cy="7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D971-2508-4D64-9B1A-A6D3DBD7E1B8}" type="slidenum">
              <a:rPr lang="en-US" smtClean="0"/>
              <a:t>1</a:t>
            </a:fld>
            <a:endParaRPr lang="en-US"/>
          </a:p>
        </p:txBody>
      </p:sp>
      <p:sp>
        <p:nvSpPr>
          <p:cNvPr id="10" name="ZoneTexte 9"/>
          <p:cNvSpPr txBox="1"/>
          <p:nvPr/>
        </p:nvSpPr>
        <p:spPr>
          <a:xfrm>
            <a:off x="2525068" y="4009075"/>
            <a:ext cx="670568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u="sng" dirty="0" smtClean="0">
                <a:solidFill>
                  <a:srgbClr val="3333FF"/>
                </a:solidFill>
              </a:rPr>
              <a:t>OUTLINE</a:t>
            </a:r>
          </a:p>
          <a:p>
            <a:endParaRPr lang="en-US" sz="1400" dirty="0" smtClean="0"/>
          </a:p>
          <a:p>
            <a:endParaRPr lang="en-US" sz="1400" dirty="0" smtClean="0"/>
          </a:p>
          <a:p>
            <a:pPr>
              <a:lnSpc>
                <a:spcPct val="150000"/>
              </a:lnSpc>
            </a:pPr>
            <a:endParaRPr lang="en-US" sz="14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/>
              <a:t>Very short presentation of LLR, including our collaborations with Japan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/>
              <a:t>Presentation of the CILEX –</a:t>
            </a:r>
            <a:r>
              <a:rPr lang="en-US" sz="1400" dirty="0" err="1" smtClean="0"/>
              <a:t>Apolon</a:t>
            </a:r>
            <a:r>
              <a:rPr lang="en-US" sz="1400" dirty="0" smtClean="0"/>
              <a:t> project</a:t>
            </a:r>
          </a:p>
        </p:txBody>
      </p:sp>
      <p:pic>
        <p:nvPicPr>
          <p:cNvPr id="9" name="Image 8" descr="logo Ecole Polytechnique.jp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39911" y="128325"/>
            <a:ext cx="1139653" cy="936104"/>
          </a:xfrm>
          <a:prstGeom prst="rect">
            <a:avLst/>
          </a:prstGeom>
        </p:spPr>
      </p:pic>
      <p:sp>
        <p:nvSpPr>
          <p:cNvPr id="11" name="Titre 1"/>
          <p:cNvSpPr txBox="1">
            <a:spLocks/>
          </p:cNvSpPr>
          <p:nvPr/>
        </p:nvSpPr>
        <p:spPr>
          <a:xfrm>
            <a:off x="1567418" y="1621969"/>
            <a:ext cx="9372493" cy="167006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8800" dirty="0" smtClean="0">
                <a:latin typeface="Calibri" panose="020F0502020204030204" pitchFamily="34" charset="0"/>
              </a:rPr>
              <a:t>LLR</a:t>
            </a:r>
            <a:r>
              <a:rPr lang="en-US" sz="8800" dirty="0" err="1" smtClean="0">
                <a:latin typeface="Calibri" panose="020F0502020204030204" pitchFamily="34" charset="0"/>
              </a:rPr>
              <a:t>にようこそ</a:t>
            </a:r>
            <a:endParaRPr lang="fr-FR" sz="8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10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D971-2508-4D64-9B1A-A6D3DBD7E1B8}" type="slidenum">
              <a:rPr lang="en-US" smtClean="0"/>
              <a:t>10</a:t>
            </a:fld>
            <a:endParaRPr lang="en-US"/>
          </a:p>
        </p:txBody>
      </p:sp>
      <p:sp>
        <p:nvSpPr>
          <p:cNvPr id="4" name="Rectangle 3"/>
          <p:cNvSpPr/>
          <p:nvPr>
            <p:custDataLst>
              <p:tags r:id="rId1"/>
            </p:custDataLst>
          </p:nvPr>
        </p:nvSpPr>
        <p:spPr>
          <a:xfrm>
            <a:off x="1416651" y="1467719"/>
            <a:ext cx="9700091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96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Now</a:t>
            </a:r>
            <a:r>
              <a:rPr lang="fr-FR" sz="9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</a:p>
          <a:p>
            <a:pPr algn="ctr"/>
            <a:r>
              <a:rPr lang="fr-FR" sz="9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CILEX  - </a:t>
            </a:r>
            <a:r>
              <a:rPr lang="fr-FR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G</a:t>
            </a:r>
            <a:r>
              <a:rPr lang="fr-FR" sz="9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ALOP</a:t>
            </a:r>
            <a:endParaRPr lang="fr-FR" sz="9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363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  <p:custDataLst>
              <p:tags r:id="rId1"/>
            </p:custDataLst>
          </p:nvPr>
        </p:nvSpPr>
        <p:spPr>
          <a:xfrm>
            <a:off x="11636427" y="6483328"/>
            <a:ext cx="542900" cy="363517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11</a:t>
            </a:fld>
            <a:endParaRPr lang="fr-BE" dirty="0"/>
          </a:p>
        </p:txBody>
      </p:sp>
      <p:pic>
        <p:nvPicPr>
          <p:cNvPr id="7" name="Image 5" descr="IN2P3Filaire-Q_SignV copie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9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8457" y="55520"/>
            <a:ext cx="64807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20120912_CoCa_Camera_Concept_0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99117" y="1052737"/>
            <a:ext cx="3440543" cy="256452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7" b="8316"/>
          <a:stretch/>
        </p:blipFill>
        <p:spPr bwMode="auto">
          <a:xfrm>
            <a:off x="1631504" y="1196752"/>
            <a:ext cx="3989947" cy="2529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4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646508" y="4077073"/>
            <a:ext cx="2400768" cy="58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rgbClr val="006600"/>
                </a:solidFill>
              </a:rPr>
              <a:t>ILD/ILC  – ECAL</a:t>
            </a:r>
          </a:p>
          <a:p>
            <a:pPr algn="ctr"/>
            <a:r>
              <a:rPr lang="fr-FR" sz="1400" dirty="0" smtClean="0">
                <a:solidFill>
                  <a:srgbClr val="006600"/>
                </a:solidFill>
              </a:rPr>
              <a:t>Long </a:t>
            </a:r>
            <a:r>
              <a:rPr lang="fr-FR" sz="1400" dirty="0" err="1" smtClean="0">
                <a:solidFill>
                  <a:srgbClr val="006600"/>
                </a:solidFill>
              </a:rPr>
              <a:t>slab</a:t>
            </a:r>
            <a:r>
              <a:rPr lang="fr-FR" sz="1400" dirty="0" smtClean="0">
                <a:solidFill>
                  <a:srgbClr val="006600"/>
                </a:solidFill>
              </a:rPr>
              <a:t> </a:t>
            </a:r>
            <a:r>
              <a:rPr lang="fr-FR" sz="1400" dirty="0" err="1" smtClean="0">
                <a:solidFill>
                  <a:srgbClr val="006600"/>
                </a:solidFill>
              </a:rPr>
              <a:t>study</a:t>
            </a:r>
            <a:endParaRPr lang="fr-FR" sz="1400" dirty="0">
              <a:solidFill>
                <a:srgbClr val="006600"/>
              </a:solidFill>
            </a:endParaRPr>
          </a:p>
        </p:txBody>
      </p:sp>
      <p:sp>
        <p:nvSpPr>
          <p:cNvPr id="14" name="Rectangle 4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580327" y="282388"/>
            <a:ext cx="2400768" cy="49244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rgbClr val="006600"/>
                </a:solidFill>
              </a:rPr>
              <a:t>CTA </a:t>
            </a:r>
            <a:r>
              <a:rPr lang="fr-FR" sz="1400" dirty="0" err="1">
                <a:solidFill>
                  <a:srgbClr val="006600"/>
                </a:solidFill>
              </a:rPr>
              <a:t>NectarCam</a:t>
            </a:r>
            <a:endParaRPr lang="fr-FR" sz="1400" dirty="0">
              <a:solidFill>
                <a:srgbClr val="006600"/>
              </a:solidFill>
            </a:endParaRPr>
          </a:p>
          <a:p>
            <a:pPr algn="ctr"/>
            <a:r>
              <a:rPr lang="fr-FR" sz="1100" dirty="0" smtClean="0">
                <a:solidFill>
                  <a:srgbClr val="006600"/>
                </a:solidFill>
              </a:rPr>
              <a:t>Thermal </a:t>
            </a:r>
            <a:r>
              <a:rPr lang="fr-FR" sz="1100" dirty="0" err="1" smtClean="0">
                <a:solidFill>
                  <a:srgbClr val="006600"/>
                </a:solidFill>
              </a:rPr>
              <a:t>study</a:t>
            </a:r>
            <a:endParaRPr lang="fr-FR" sz="1100" dirty="0">
              <a:solidFill>
                <a:srgbClr val="006600"/>
              </a:solidFill>
            </a:endParaRPr>
          </a:p>
        </p:txBody>
      </p:sp>
      <p:sp>
        <p:nvSpPr>
          <p:cNvPr id="15" name="Rectangle 4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631504" y="634537"/>
            <a:ext cx="2274402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rgbClr val="006600"/>
                </a:solidFill>
              </a:rPr>
              <a:t>GATE </a:t>
            </a:r>
            <a:br>
              <a:rPr lang="fr-FR" dirty="0">
                <a:solidFill>
                  <a:srgbClr val="006600"/>
                </a:solidFill>
              </a:rPr>
            </a:br>
            <a:r>
              <a:rPr lang="fr-FR" dirty="0">
                <a:solidFill>
                  <a:srgbClr val="006600"/>
                </a:solidFill>
              </a:rPr>
              <a:t> </a:t>
            </a:r>
            <a:r>
              <a:rPr lang="fr-FR" sz="1400" dirty="0">
                <a:solidFill>
                  <a:srgbClr val="006600"/>
                </a:solidFill>
              </a:rPr>
              <a:t>DUMMY caméra</a:t>
            </a:r>
          </a:p>
        </p:txBody>
      </p:sp>
      <p:pic>
        <p:nvPicPr>
          <p:cNvPr id="16" name="Picture 5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276" y="426273"/>
            <a:ext cx="2192740" cy="1763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0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550" y="4710974"/>
            <a:ext cx="5462848" cy="1651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 rotWithShape="1"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1"/>
          <a:stretch/>
        </p:blipFill>
        <p:spPr bwMode="auto">
          <a:xfrm>
            <a:off x="7714640" y="4653136"/>
            <a:ext cx="2699345" cy="2051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47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353764" y="4005065"/>
            <a:ext cx="2400768" cy="58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rgbClr val="006600"/>
                </a:solidFill>
              </a:rPr>
              <a:t>T2K</a:t>
            </a:r>
          </a:p>
          <a:p>
            <a:pPr algn="ctr"/>
            <a:r>
              <a:rPr lang="fr-FR" sz="1400" dirty="0" err="1" smtClean="0">
                <a:solidFill>
                  <a:srgbClr val="006600"/>
                </a:solidFill>
              </a:rPr>
              <a:t>Aditional</a:t>
            </a:r>
            <a:r>
              <a:rPr lang="fr-FR" sz="1400" dirty="0" smtClean="0">
                <a:solidFill>
                  <a:srgbClr val="006600"/>
                </a:solidFill>
              </a:rPr>
              <a:t> module</a:t>
            </a:r>
            <a:endParaRPr lang="fr-FR" sz="1400" dirty="0">
              <a:solidFill>
                <a:srgbClr val="006600"/>
              </a:solidFill>
            </a:endParaRPr>
          </a:p>
        </p:txBody>
      </p:sp>
      <p:sp>
        <p:nvSpPr>
          <p:cNvPr id="20" name="ZoneTexte 19"/>
          <p:cNvSpPr txBox="1"/>
          <p:nvPr>
            <p:custDataLst>
              <p:tags r:id="rId12"/>
            </p:custDataLst>
          </p:nvPr>
        </p:nvSpPr>
        <p:spPr>
          <a:xfrm>
            <a:off x="1127446" y="35485"/>
            <a:ext cx="1476417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2000" dirty="0" err="1" smtClean="0">
                <a:solidFill>
                  <a:srgbClr val="000066"/>
                </a:solidFill>
              </a:rPr>
              <a:t>Mechanics</a:t>
            </a:r>
            <a:endParaRPr lang="fr-FR" sz="2000" dirty="0">
              <a:solidFill>
                <a:srgbClr val="000066"/>
              </a:solidFill>
            </a:endParaRPr>
          </a:p>
        </p:txBody>
      </p:sp>
      <p:pic>
        <p:nvPicPr>
          <p:cNvPr id="21" name="Picture 3" descr="20120912_CoCa_Camera_Concept_01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12098" y="909068"/>
            <a:ext cx="3490241" cy="302398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" name="Rectangle 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532950" y="3519324"/>
            <a:ext cx="534301" cy="24842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580" b="1"/>
              <a:t>Entrance Window</a:t>
            </a:r>
          </a:p>
        </p:txBody>
      </p:sp>
      <p:sp>
        <p:nvSpPr>
          <p:cNvPr id="23" name="Rectangle 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8707083" y="3602436"/>
            <a:ext cx="641161" cy="24842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580" b="1" dirty="0"/>
              <a:t>FPI Cooling</a:t>
            </a:r>
          </a:p>
          <a:p>
            <a:pPr algn="ctr"/>
            <a:r>
              <a:rPr lang="en-US" sz="580" b="1" dirty="0"/>
              <a:t>Unit</a:t>
            </a:r>
          </a:p>
        </p:txBody>
      </p:sp>
      <p:sp>
        <p:nvSpPr>
          <p:cNvPr id="24" name="Rectangle 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456041" y="1364811"/>
            <a:ext cx="505135" cy="24842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fr-FR" sz="580" b="1" dirty="0"/>
              <a:t>Camera </a:t>
            </a:r>
            <a:r>
              <a:rPr lang="en-US" sz="580" b="1" dirty="0"/>
              <a:t>Body</a:t>
            </a:r>
          </a:p>
        </p:txBody>
      </p:sp>
      <p:sp>
        <p:nvSpPr>
          <p:cNvPr id="25" name="Rectangle 7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9883330" y="2524723"/>
            <a:ext cx="712663" cy="29043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580" b="1"/>
              <a:t>BE Equipment Cooling Unit</a:t>
            </a:r>
          </a:p>
        </p:txBody>
      </p:sp>
      <p:sp>
        <p:nvSpPr>
          <p:cNvPr id="26" name="Rectangle 8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9526606" y="3104679"/>
            <a:ext cx="601843" cy="24842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fr-FR" sz="580" b="1"/>
              <a:t>Back-end</a:t>
            </a:r>
          </a:p>
          <a:p>
            <a:pPr algn="ctr"/>
            <a:r>
              <a:rPr lang="fr-FR" sz="580" b="1"/>
              <a:t>Equipment</a:t>
            </a:r>
            <a:endParaRPr lang="en-US" sz="580" b="1"/>
          </a:p>
        </p:txBody>
      </p:sp>
      <p:sp>
        <p:nvSpPr>
          <p:cNvPr id="27" name="Rectangle 9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566193" y="951080"/>
            <a:ext cx="463584" cy="24842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580" b="1" dirty="0"/>
              <a:t>Cable Trays</a:t>
            </a:r>
          </a:p>
        </p:txBody>
      </p:sp>
      <p:sp>
        <p:nvSpPr>
          <p:cNvPr id="28" name="Rectangle 10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9883330" y="992178"/>
            <a:ext cx="605159" cy="24842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fr-FR" sz="580" b="1" dirty="0"/>
              <a:t>Camera Enclosure</a:t>
            </a:r>
            <a:endParaRPr lang="en-US" sz="580" b="1" dirty="0"/>
          </a:p>
        </p:txBody>
      </p:sp>
      <p:sp>
        <p:nvSpPr>
          <p:cNvPr id="29" name="Line 11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7067250" y="3104680"/>
            <a:ext cx="214506" cy="41464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r-FR" sz="580"/>
          </a:p>
        </p:txBody>
      </p:sp>
      <p:sp>
        <p:nvSpPr>
          <p:cNvPr id="30" name="Line 12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6960391" y="1613233"/>
            <a:ext cx="285223" cy="83112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r-FR" sz="580"/>
          </a:p>
        </p:txBody>
      </p:sp>
      <p:sp>
        <p:nvSpPr>
          <p:cNvPr id="31" name="Line 13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8029778" y="1199502"/>
            <a:ext cx="427441" cy="331533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r-FR" sz="580"/>
          </a:p>
        </p:txBody>
      </p:sp>
      <p:sp>
        <p:nvSpPr>
          <p:cNvPr id="32" name="Line 14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>
            <a:off x="9740325" y="1240600"/>
            <a:ext cx="143004" cy="16531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r-FR" sz="580"/>
          </a:p>
        </p:txBody>
      </p:sp>
      <p:sp>
        <p:nvSpPr>
          <p:cNvPr id="33" name="Line 15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 flipV="1">
            <a:off x="9384387" y="2068978"/>
            <a:ext cx="498942" cy="455744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r-FR" sz="580"/>
          </a:p>
        </p:txBody>
      </p:sp>
      <p:sp>
        <p:nvSpPr>
          <p:cNvPr id="34" name="Line 16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H="1" flipV="1">
            <a:off x="8992305" y="2359413"/>
            <a:ext cx="534301" cy="745266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r-FR" sz="580"/>
          </a:p>
        </p:txBody>
      </p:sp>
      <p:sp>
        <p:nvSpPr>
          <p:cNvPr id="35" name="Line 17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H="1" flipV="1">
            <a:off x="8528719" y="3104680"/>
            <a:ext cx="178362" cy="497757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r-FR" sz="580"/>
          </a:p>
        </p:txBody>
      </p:sp>
    </p:spTree>
    <p:extLst>
      <p:ext uri="{BB962C8B-B14F-4D97-AF65-F5344CB8AC3E}">
        <p14:creationId xmlns:p14="http://schemas.microsoft.com/office/powerpoint/2010/main" val="14453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C965D-16B6-4B31-8919-CCD5A0A9BDEA}" type="slidenum">
              <a:rPr lang="fr-FR" smtClean="0"/>
              <a:pPr/>
              <a:t>12</a:t>
            </a:fld>
            <a:endParaRPr lang="fr-FR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2" t="-2915" r="7662" b="2915"/>
          <a:stretch/>
        </p:blipFill>
        <p:spPr>
          <a:xfrm>
            <a:off x="1329325" y="3055934"/>
            <a:ext cx="3535505" cy="3362456"/>
          </a:xfrm>
          <a:prstGeom prst="rect">
            <a:avLst/>
          </a:prstGeom>
        </p:spPr>
      </p:pic>
      <p:sp>
        <p:nvSpPr>
          <p:cNvPr id="28" name="ZoneTexte 27"/>
          <p:cNvSpPr txBox="1"/>
          <p:nvPr/>
        </p:nvSpPr>
        <p:spPr>
          <a:xfrm>
            <a:off x="1874338" y="5436369"/>
            <a:ext cx="2901608" cy="234286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lIns="36000" tIns="36000" rIns="36000" bIns="36000" rtlCol="0">
            <a:spAutoFit/>
          </a:bodyPr>
          <a:lstStyle/>
          <a:p>
            <a:pPr marL="0" lvl="2"/>
            <a:r>
              <a:rPr lang="fr-FR" sz="1050" b="1" dirty="0">
                <a:solidFill>
                  <a:srgbClr val="FFFF00"/>
                </a:solidFill>
              </a:rPr>
              <a:t>MPCC Test </a:t>
            </a:r>
            <a:r>
              <a:rPr lang="fr-FR" sz="1050" b="1" dirty="0" err="1">
                <a:solidFill>
                  <a:srgbClr val="FFFF00"/>
                </a:solidFill>
              </a:rPr>
              <a:t>Bench</a:t>
            </a:r>
            <a:r>
              <a:rPr lang="fr-FR" sz="1050" b="1" dirty="0">
                <a:solidFill>
                  <a:srgbClr val="FFFF00"/>
                </a:solidFill>
              </a:rPr>
              <a:t> for T2K </a:t>
            </a:r>
            <a:r>
              <a:rPr lang="fr-FR" sz="1050" b="1" dirty="0" err="1">
                <a:solidFill>
                  <a:srgbClr val="FFFF00"/>
                </a:solidFill>
              </a:rPr>
              <a:t>experiment</a:t>
            </a:r>
            <a:endParaRPr lang="fr-FR" sz="1050" b="1" dirty="0">
              <a:solidFill>
                <a:srgbClr val="FFFF00"/>
              </a:solidFill>
            </a:endParaRPr>
          </a:p>
        </p:txBody>
      </p:sp>
      <p:pic>
        <p:nvPicPr>
          <p:cNvPr id="33" name="Image 32" descr="gdcc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1095" y="3895922"/>
            <a:ext cx="3754755" cy="252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ZoneTexte 34"/>
          <p:cNvSpPr txBox="1"/>
          <p:nvPr/>
        </p:nvSpPr>
        <p:spPr>
          <a:xfrm>
            <a:off x="6319842" y="5114118"/>
            <a:ext cx="2205033" cy="226591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lIns="36000" tIns="36000" rIns="36000" bIns="36000" rtlCol="0">
            <a:spAutoFit/>
          </a:bodyPr>
          <a:lstStyle/>
          <a:p>
            <a:pPr marL="0" lvl="2" algn="ctr"/>
            <a:r>
              <a:rPr lang="fr-F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ILC-Calice / Data </a:t>
            </a:r>
            <a:r>
              <a:rPr lang="fr-FR" sz="1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Concentrator</a:t>
            </a:r>
            <a:endParaRPr lang="fr-FR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3" name="Groupe 22"/>
          <p:cNvGrpSpPr>
            <a:grpSpLocks noChangeAspect="1"/>
          </p:cNvGrpSpPr>
          <p:nvPr/>
        </p:nvGrpSpPr>
        <p:grpSpPr>
          <a:xfrm>
            <a:off x="5249104" y="1011098"/>
            <a:ext cx="3649100" cy="2736411"/>
            <a:chOff x="5901271" y="1127544"/>
            <a:chExt cx="3838734" cy="2878614"/>
          </a:xfrm>
        </p:grpSpPr>
        <p:pic>
          <p:nvPicPr>
            <p:cNvPr id="15" name="Image 1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7476" b="7524"/>
            <a:stretch/>
          </p:blipFill>
          <p:spPr>
            <a:xfrm>
              <a:off x="5901271" y="1127544"/>
              <a:ext cx="3838734" cy="2878614"/>
            </a:xfrm>
            <a:prstGeom prst="rect">
              <a:avLst/>
            </a:prstGeom>
          </p:spPr>
        </p:pic>
        <p:sp>
          <p:nvSpPr>
            <p:cNvPr id="26" name="ZoneTexte 25"/>
            <p:cNvSpPr txBox="1"/>
            <p:nvPr/>
          </p:nvSpPr>
          <p:spPr>
            <a:xfrm>
              <a:off x="5992199" y="3684279"/>
              <a:ext cx="2937868" cy="254555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  <p:txBody>
            <a:bodyPr wrap="square" lIns="36000" tIns="36000" rIns="36000" bIns="36000" rtlCol="0">
              <a:spAutoFit/>
            </a:bodyPr>
            <a:lstStyle/>
            <a:p>
              <a:pPr marL="0" lvl="2"/>
              <a:r>
                <a:rPr lang="fr-FR" sz="1100" b="1" dirty="0"/>
                <a:t>LHC-CMS </a:t>
              </a:r>
              <a:r>
                <a:rPr lang="fr-FR" sz="1100" b="1" dirty="0" err="1"/>
                <a:t>experiment</a:t>
              </a:r>
              <a:r>
                <a:rPr lang="fr-FR" sz="1100" b="1" dirty="0"/>
                <a:t> / Trigger </a:t>
              </a:r>
              <a:r>
                <a:rPr lang="fr-FR" sz="1100" b="1" dirty="0" err="1"/>
                <a:t>card</a:t>
              </a:r>
              <a:endParaRPr lang="fr-FR" sz="1100" b="1" dirty="0"/>
            </a:p>
          </p:txBody>
        </p:sp>
      </p:grpSp>
      <p:pic>
        <p:nvPicPr>
          <p:cNvPr id="24" name="Image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" b="38058"/>
          <a:stretch/>
        </p:blipFill>
        <p:spPr>
          <a:xfrm>
            <a:off x="8785757" y="3777799"/>
            <a:ext cx="2057400" cy="955734"/>
          </a:xfrm>
          <a:prstGeom prst="rect">
            <a:avLst/>
          </a:prstGeom>
        </p:spPr>
      </p:pic>
      <p:pic>
        <p:nvPicPr>
          <p:cNvPr id="1032" name="Picture 8" descr="C:\Users\romanteau\Pictures\Measure_Dump\1.6withJitSpectZoom.bmp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015" y="4899227"/>
            <a:ext cx="2057143" cy="154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ZoneTexte 36"/>
          <p:cNvSpPr txBox="1"/>
          <p:nvPr/>
        </p:nvSpPr>
        <p:spPr>
          <a:xfrm>
            <a:off x="9248243" y="4498031"/>
            <a:ext cx="1132427" cy="226591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lIns="36000" tIns="36000" rIns="36000" bIns="36000" rtlCol="0">
            <a:spAutoFit/>
          </a:bodyPr>
          <a:lstStyle/>
          <a:p>
            <a:pPr marL="0" lvl="2" algn="ctr"/>
            <a:r>
              <a:rPr lang="fr-FR" sz="1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Measurement</a:t>
            </a:r>
            <a:endParaRPr lang="fr-FR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9248244" y="6191800"/>
            <a:ext cx="1132427" cy="226591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lIns="36000" tIns="36000" rIns="36000" bIns="36000" rtlCol="0">
            <a:spAutoFit/>
          </a:bodyPr>
          <a:lstStyle/>
          <a:p>
            <a:pPr marL="0" lvl="2" algn="ctr"/>
            <a:r>
              <a:rPr lang="fr-FR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Analyses</a:t>
            </a:r>
            <a:endParaRPr lang="fr-FR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8" name="Groupe 17"/>
          <p:cNvGrpSpPr>
            <a:grpSpLocks noChangeAspect="1"/>
          </p:cNvGrpSpPr>
          <p:nvPr/>
        </p:nvGrpSpPr>
        <p:grpSpPr>
          <a:xfrm>
            <a:off x="7388071" y="28468"/>
            <a:ext cx="4842413" cy="1790246"/>
            <a:chOff x="85485" y="1187795"/>
            <a:chExt cx="5915425" cy="2186940"/>
          </a:xfrm>
        </p:grpSpPr>
        <p:pic>
          <p:nvPicPr>
            <p:cNvPr id="1031" name="Picture 7" descr="C:\Users\romanteau\Pictures\Tlb_pcb5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485" y="1187795"/>
              <a:ext cx="5915425" cy="21869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ZoneTexte 18"/>
            <p:cNvSpPr txBox="1"/>
            <p:nvPr/>
          </p:nvSpPr>
          <p:spPr>
            <a:xfrm>
              <a:off x="1202847" y="1685136"/>
              <a:ext cx="3081410" cy="464789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  <p:txBody>
            <a:bodyPr wrap="square" lIns="36000" tIns="36000" rIns="36000" bIns="36000" rtlCol="0">
              <a:spAutoFit/>
            </a:bodyPr>
            <a:lstStyle/>
            <a:p>
              <a:pPr marL="0" lvl="2" algn="ctr"/>
              <a:r>
                <a:rPr lang="fr-FR" sz="1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CAO / </a:t>
              </a:r>
              <a:r>
                <a:rPr lang="fr-FR" sz="1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Complex</a:t>
              </a:r>
              <a:r>
                <a:rPr lang="fr-FR" sz="1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Design</a:t>
              </a:r>
            </a:p>
            <a:p>
              <a:pPr marL="0" lvl="2" algn="ctr"/>
              <a:r>
                <a:rPr lang="fr-FR" sz="1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High Speed Serial Link Test </a:t>
              </a:r>
              <a:r>
                <a:rPr lang="fr-FR" sz="1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board</a:t>
              </a:r>
              <a:r>
                <a:rPr lang="fr-FR" sz="1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</p:txBody>
        </p:sp>
      </p:grpSp>
      <p:pic>
        <p:nvPicPr>
          <p:cNvPr id="1026" name="Picture 2" descr="C:\Users\user11030\Documents\CALICE3\Wafer\silvaco\Xtalk4pix3D\3x3_3D_120V_top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40" b="14008"/>
          <a:stretch/>
        </p:blipFill>
        <p:spPr bwMode="auto">
          <a:xfrm>
            <a:off x="1126626" y="1187799"/>
            <a:ext cx="1495425" cy="100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11030\Documents\CALICE3\TB\pics\P1030297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226" y="1212713"/>
            <a:ext cx="2397124" cy="179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ZoneTexte 21"/>
          <p:cNvSpPr txBox="1"/>
          <p:nvPr/>
        </p:nvSpPr>
        <p:spPr>
          <a:xfrm>
            <a:off x="2785272" y="2500091"/>
            <a:ext cx="2205033" cy="226591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lIns="36000" tIns="36000" rIns="36000" bIns="36000" rtlCol="0">
            <a:spAutoFit/>
          </a:bodyPr>
          <a:lstStyle/>
          <a:p>
            <a:pPr marL="0" lvl="2" algn="ctr"/>
            <a:r>
              <a:rPr lang="fr-FR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ILC-Calice / Si-W ECAL prototype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1277198" y="2232906"/>
            <a:ext cx="1788024" cy="38048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lIns="36000" tIns="36000" rIns="36000" bIns="36000" rtlCol="0">
            <a:spAutoFit/>
          </a:bodyPr>
          <a:lstStyle/>
          <a:p>
            <a:pPr marL="0" lvl="2"/>
            <a:r>
              <a:rPr lang="fr-FR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Simulation of </a:t>
            </a:r>
            <a:r>
              <a:rPr lang="fr-FR" sz="1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silicon</a:t>
            </a:r>
            <a:endParaRPr lang="fr-FR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2"/>
            <a:r>
              <a:rPr lang="fr-FR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detector</a:t>
            </a:r>
          </a:p>
        </p:txBody>
      </p:sp>
      <p:sp>
        <p:nvSpPr>
          <p:cNvPr id="27" name="ZoneTexte 26"/>
          <p:cNvSpPr txBox="1"/>
          <p:nvPr>
            <p:custDataLst>
              <p:tags r:id="rId1"/>
            </p:custDataLst>
          </p:nvPr>
        </p:nvSpPr>
        <p:spPr>
          <a:xfrm>
            <a:off x="1126626" y="157600"/>
            <a:ext cx="3378376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600" dirty="0" err="1" smtClean="0">
                <a:solidFill>
                  <a:srgbClr val="000066"/>
                </a:solidFill>
              </a:rPr>
              <a:t>Electronics</a:t>
            </a:r>
            <a:r>
              <a:rPr lang="fr-FR" sz="1600" dirty="0" smtClean="0">
                <a:solidFill>
                  <a:srgbClr val="000066"/>
                </a:solidFill>
              </a:rPr>
              <a:t> and instrumentation</a:t>
            </a:r>
            <a:endParaRPr lang="fr-FR" sz="16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74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11724238" y="6374457"/>
            <a:ext cx="371946" cy="365125"/>
          </a:xfrm>
        </p:spPr>
        <p:txBody>
          <a:bodyPr/>
          <a:lstStyle/>
          <a:p>
            <a:fld id="{9753D971-2508-4D64-9B1A-A6D3DBD7E1B8}" type="slidenum">
              <a:rPr lang="en-US" smtClean="0">
                <a:solidFill>
                  <a:srgbClr val="3333FF"/>
                </a:solidFill>
              </a:rPr>
              <a:t>2</a:t>
            </a:fld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4" name="ZoneTexte 3"/>
          <p:cNvSpPr txBox="1"/>
          <p:nvPr>
            <p:custDataLst>
              <p:tags r:id="rId2"/>
            </p:custDataLst>
          </p:nvPr>
        </p:nvSpPr>
        <p:spPr>
          <a:xfrm>
            <a:off x="1042902" y="1358813"/>
            <a:ext cx="11311110" cy="46166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 b="1" dirty="0" smtClean="0">
              <a:solidFill>
                <a:srgbClr val="FF0000"/>
              </a:solidFill>
            </a:endParaRPr>
          </a:p>
          <a:p>
            <a:endParaRPr lang="en-US" sz="1400" b="1" dirty="0" smtClean="0">
              <a:solidFill>
                <a:srgbClr val="FF0000"/>
              </a:solidFill>
            </a:endParaRPr>
          </a:p>
          <a:p>
            <a:r>
              <a:rPr lang="en-US" sz="1400" b="1" dirty="0" smtClean="0">
                <a:solidFill>
                  <a:srgbClr val="FF0000"/>
                </a:solidFill>
              </a:rPr>
              <a:t>LLR</a:t>
            </a:r>
            <a:r>
              <a:rPr lang="en-US" sz="1400" dirty="0" smtClean="0">
                <a:solidFill>
                  <a:srgbClr val="3333FF"/>
                </a:solidFill>
              </a:rPr>
              <a:t> </a:t>
            </a:r>
            <a:r>
              <a:rPr lang="en-US" sz="1400" dirty="0" smtClean="0"/>
              <a:t>is the </a:t>
            </a:r>
            <a:r>
              <a:rPr lang="en-US" sz="1400" dirty="0" smtClean="0">
                <a:solidFill>
                  <a:srgbClr val="0000FF"/>
                </a:solidFill>
              </a:rPr>
              <a:t>bridge</a:t>
            </a:r>
            <a:r>
              <a:rPr lang="en-US" sz="1400" dirty="0" smtClean="0"/>
              <a:t> between the world of </a:t>
            </a:r>
            <a:r>
              <a:rPr lang="en-US" sz="1400" dirty="0" smtClean="0">
                <a:solidFill>
                  <a:srgbClr val="9900FF"/>
                </a:solidFill>
              </a:rPr>
              <a:t>basic science </a:t>
            </a:r>
            <a:r>
              <a:rPr lang="en-US" sz="1400" dirty="0" smtClean="0"/>
              <a:t>(astrophysics, colliders High Energy Physics, etc..)</a:t>
            </a:r>
          </a:p>
          <a:p>
            <a:r>
              <a:rPr lang="en-US" sz="1400" dirty="0" smtClean="0"/>
              <a:t>and the world of « </a:t>
            </a:r>
            <a:r>
              <a:rPr lang="en-US" sz="1400" dirty="0" err="1" smtClean="0">
                <a:solidFill>
                  <a:srgbClr val="9900FF"/>
                </a:solidFill>
              </a:rPr>
              <a:t>Grandes</a:t>
            </a:r>
            <a:r>
              <a:rPr lang="en-US" sz="1400" dirty="0" smtClean="0">
                <a:solidFill>
                  <a:srgbClr val="9900FF"/>
                </a:solidFill>
              </a:rPr>
              <a:t> </a:t>
            </a:r>
            <a:r>
              <a:rPr lang="en-US" sz="1400" dirty="0" err="1" smtClean="0">
                <a:solidFill>
                  <a:srgbClr val="9900FF"/>
                </a:solidFill>
              </a:rPr>
              <a:t>Ecoles</a:t>
            </a:r>
            <a:r>
              <a:rPr lang="en-US" sz="1400" dirty="0" smtClean="0"/>
              <a:t> » (high technology, industry,  large group managers. i.e.  </a:t>
            </a:r>
            <a:r>
              <a:rPr lang="en-US" sz="1400" dirty="0" smtClean="0">
                <a:solidFill>
                  <a:srgbClr val="008000"/>
                </a:solidFill>
              </a:rPr>
              <a:t>Carlos </a:t>
            </a:r>
            <a:r>
              <a:rPr lang="en-US" sz="1400" dirty="0" err="1" smtClean="0">
                <a:solidFill>
                  <a:srgbClr val="008000"/>
                </a:solidFill>
              </a:rPr>
              <a:t>Ghosn</a:t>
            </a:r>
            <a:r>
              <a:rPr lang="en-US" sz="1400" dirty="0" smtClean="0">
                <a:solidFill>
                  <a:srgbClr val="008000"/>
                </a:solidFill>
              </a:rPr>
              <a:t> </a:t>
            </a:r>
            <a:r>
              <a:rPr lang="en-US" sz="1400" dirty="0" smtClean="0"/>
              <a:t>from Renault-Nissan)</a:t>
            </a:r>
          </a:p>
          <a:p>
            <a:r>
              <a:rPr lang="en-US" sz="1400" dirty="0" smtClean="0"/>
              <a:t>« </a:t>
            </a:r>
            <a:r>
              <a:rPr lang="en-US" sz="1400" dirty="0" err="1" smtClean="0"/>
              <a:t>Grandes</a:t>
            </a:r>
            <a:r>
              <a:rPr lang="en-US" sz="1400" dirty="0" smtClean="0"/>
              <a:t> </a:t>
            </a:r>
            <a:r>
              <a:rPr lang="en-US" sz="1400" dirty="0" err="1" smtClean="0"/>
              <a:t>Ecoles</a:t>
            </a:r>
            <a:r>
              <a:rPr lang="en-US" sz="1400" dirty="0" smtClean="0"/>
              <a:t> » means tight selection for students. Same situation than for example </a:t>
            </a:r>
            <a:r>
              <a:rPr lang="en-US" sz="1400" dirty="0" smtClean="0">
                <a:solidFill>
                  <a:srgbClr val="6666FF"/>
                </a:solidFill>
              </a:rPr>
              <a:t>MIT, Caltech or Stanford</a:t>
            </a:r>
          </a:p>
          <a:p>
            <a:endParaRPr lang="en-US" sz="1400" dirty="0" smtClean="0">
              <a:solidFill>
                <a:srgbClr val="6666FF"/>
              </a:solidFill>
            </a:endParaRPr>
          </a:p>
          <a:p>
            <a:r>
              <a:rPr lang="en-US" sz="1400" dirty="0" smtClean="0">
                <a:solidFill>
                  <a:srgbClr val="008000"/>
                </a:solidFill>
              </a:rPr>
              <a:t>Good illustration </a:t>
            </a:r>
            <a:r>
              <a:rPr lang="en-US" sz="1400" dirty="0" smtClean="0"/>
              <a:t>for High Energy Physics</a:t>
            </a:r>
          </a:p>
          <a:p>
            <a:r>
              <a:rPr lang="en-US" sz="1400" dirty="0" smtClean="0">
                <a:solidFill>
                  <a:srgbClr val="0000FF"/>
                </a:solidFill>
              </a:rPr>
              <a:t>A joint Master program with ETH-Zurich !!!   </a:t>
            </a:r>
            <a:r>
              <a:rPr lang="en-US" sz="1400" dirty="0" smtClean="0">
                <a:solidFill>
                  <a:srgbClr val="0000FF"/>
                </a:solidFill>
                <a:sym typeface="Symbol" panose="05050102010706020507" pitchFamily="18" charset="2"/>
              </a:rPr>
              <a:t> High level students  Excellent physicists</a:t>
            </a:r>
          </a:p>
          <a:p>
            <a:r>
              <a:rPr lang="en-US" sz="1400" dirty="0" smtClean="0">
                <a:solidFill>
                  <a:srgbClr val="0000FF"/>
                </a:solidFill>
                <a:sym typeface="Symbol" panose="05050102010706020507" pitchFamily="18" charset="2"/>
              </a:rPr>
              <a:t>(co-responsible of the master with resp. of Theoretical physics at CERN) </a:t>
            </a:r>
          </a:p>
          <a:p>
            <a:endParaRPr lang="en-US" sz="1400" dirty="0" smtClean="0">
              <a:solidFill>
                <a:srgbClr val="6666FF"/>
              </a:solidFill>
              <a:sym typeface="Symbol" panose="05050102010706020507" pitchFamily="18" charset="2"/>
            </a:endParaRPr>
          </a:p>
          <a:p>
            <a:endParaRPr lang="en-US" sz="1400" dirty="0" smtClean="0">
              <a:solidFill>
                <a:srgbClr val="6666FF"/>
              </a:solidFill>
              <a:sym typeface="Symbol" panose="05050102010706020507" pitchFamily="18" charset="2"/>
            </a:endParaRPr>
          </a:p>
          <a:p>
            <a:r>
              <a:rPr lang="en-US" sz="1400" dirty="0" smtClean="0">
                <a:solidFill>
                  <a:srgbClr val="008000"/>
                </a:solidFill>
                <a:sym typeface="Symbol" panose="05050102010706020507" pitchFamily="18" charset="2"/>
              </a:rPr>
              <a:t>Another illustration  </a:t>
            </a:r>
            <a:r>
              <a:rPr lang="en-US" sz="1400" dirty="0" smtClean="0">
                <a:sym typeface="Symbol" panose="05050102010706020507" pitchFamily="18" charset="2"/>
              </a:rPr>
              <a:t>for HEP</a:t>
            </a:r>
          </a:p>
          <a:p>
            <a:r>
              <a:rPr lang="en-US" sz="1400" dirty="0" smtClean="0">
                <a:solidFill>
                  <a:srgbClr val="6666FF"/>
                </a:solidFill>
                <a:sym typeface="Symbol" panose="05050102010706020507" pitchFamily="18" charset="2"/>
              </a:rPr>
              <a:t>At </a:t>
            </a:r>
            <a:r>
              <a:rPr lang="en-US" sz="14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LLR</a:t>
            </a:r>
            <a:r>
              <a:rPr lang="en-US" sz="1400" dirty="0" smtClean="0">
                <a:solidFill>
                  <a:srgbClr val="6666FF"/>
                </a:solidFill>
                <a:sym typeface="Symbol" panose="05050102010706020507" pitchFamily="18" charset="2"/>
              </a:rPr>
              <a:t>			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6666FF"/>
                </a:solidFill>
                <a:sym typeface="Symbol" panose="05050102010706020507" pitchFamily="18" charset="2"/>
              </a:rPr>
              <a:t>   </a:t>
            </a:r>
            <a:r>
              <a:rPr lang="en-US" sz="1400" dirty="0" smtClean="0">
                <a:solidFill>
                  <a:srgbClr val="9900FF"/>
                </a:solidFill>
                <a:sym typeface="Symbol" panose="05050102010706020507" pitchFamily="18" charset="2"/>
              </a:rPr>
              <a:t>2014 CNRS silver medal </a:t>
            </a:r>
            <a:r>
              <a:rPr lang="en-US" sz="1400" dirty="0" smtClean="0">
                <a:sym typeface="Symbol" panose="05050102010706020507" pitchFamily="18" charset="2"/>
              </a:rPr>
              <a:t>for nuclear, particle and </a:t>
            </a:r>
            <a:r>
              <a:rPr lang="en-US" sz="1400" dirty="0" err="1" smtClean="0">
                <a:sym typeface="Symbol" panose="05050102010706020507" pitchFamily="18" charset="2"/>
              </a:rPr>
              <a:t>astroparticle</a:t>
            </a:r>
            <a:r>
              <a:rPr lang="en-US" sz="1400" dirty="0" smtClean="0">
                <a:sym typeface="Symbol" panose="05050102010706020507" pitchFamily="18" charset="2"/>
              </a:rPr>
              <a:t> physics (only 1/year at IN2P3)</a:t>
            </a:r>
            <a:endParaRPr lang="en-US" sz="1400" dirty="0" smtClean="0">
              <a:solidFill>
                <a:srgbClr val="6666FF"/>
              </a:solidFill>
              <a:sym typeface="Symbol" panose="05050102010706020507" pitchFamily="18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6666FF"/>
                </a:solidFill>
                <a:sym typeface="Symbol" panose="05050102010706020507" pitchFamily="18" charset="2"/>
              </a:rPr>
              <a:t>	</a:t>
            </a:r>
            <a:r>
              <a:rPr lang="en-US" sz="1400" dirty="0" smtClean="0">
                <a:sym typeface="Symbol" panose="05050102010706020507" pitchFamily="18" charset="2"/>
              </a:rPr>
              <a:t>Responsible for </a:t>
            </a:r>
            <a:r>
              <a:rPr lang="en-US" sz="1400" dirty="0" smtClean="0">
                <a:solidFill>
                  <a:srgbClr val="9900FF"/>
                </a:solidFill>
                <a:sym typeface="Symbol" panose="05050102010706020507" pitchFamily="18" charset="2"/>
              </a:rPr>
              <a:t>CMS-LHC</a:t>
            </a:r>
            <a:r>
              <a:rPr lang="en-US" sz="1400" dirty="0" smtClean="0">
                <a:sym typeface="Symbol" panose="05050102010706020507" pitchFamily="18" charset="2"/>
              </a:rPr>
              <a:t> in France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6666FF"/>
                </a:solidFill>
                <a:sym typeface="Symbol" panose="05050102010706020507" pitchFamily="18" charset="2"/>
              </a:rPr>
              <a:t>	</a:t>
            </a:r>
            <a:r>
              <a:rPr lang="en-US" sz="1400" dirty="0" smtClean="0">
                <a:sym typeface="Symbol" panose="05050102010706020507" pitchFamily="18" charset="2"/>
              </a:rPr>
              <a:t>Responsible for </a:t>
            </a:r>
            <a:r>
              <a:rPr lang="en-US" sz="1400" dirty="0" smtClean="0">
                <a:solidFill>
                  <a:srgbClr val="9900FF"/>
                </a:solidFill>
                <a:sym typeface="Symbol" panose="05050102010706020507" pitchFamily="18" charset="2"/>
              </a:rPr>
              <a:t>CALICE – ILC in France (was spokesperson of CALICE)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6666FF"/>
                </a:solidFill>
                <a:sym typeface="Symbol" panose="05050102010706020507" pitchFamily="18" charset="2"/>
              </a:rPr>
              <a:t>	</a:t>
            </a:r>
            <a:r>
              <a:rPr lang="en-US" sz="1400" dirty="0" smtClean="0">
                <a:sym typeface="Symbol" panose="05050102010706020507" pitchFamily="18" charset="2"/>
              </a:rPr>
              <a:t>Responsible for </a:t>
            </a:r>
            <a:r>
              <a:rPr lang="en-US" sz="1400" dirty="0" smtClean="0">
                <a:solidFill>
                  <a:srgbClr val="9900FF"/>
                </a:solidFill>
                <a:sym typeface="Symbol" panose="05050102010706020507" pitchFamily="18" charset="2"/>
              </a:rPr>
              <a:t>T2K </a:t>
            </a:r>
            <a:r>
              <a:rPr lang="en-US" sz="1400" dirty="0" smtClean="0">
                <a:sym typeface="Symbol" panose="05050102010706020507" pitchFamily="18" charset="2"/>
              </a:rPr>
              <a:t>-IN2P3-France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6666FF"/>
                </a:solidFill>
                <a:sym typeface="Symbol" panose="05050102010706020507" pitchFamily="18" charset="2"/>
              </a:rPr>
              <a:t>	</a:t>
            </a:r>
            <a:r>
              <a:rPr lang="en-US" sz="1400" dirty="0" smtClean="0">
                <a:sym typeface="Symbol" panose="05050102010706020507" pitchFamily="18" charset="2"/>
              </a:rPr>
              <a:t>Deputy Spokesperson of </a:t>
            </a:r>
            <a:r>
              <a:rPr lang="en-US" sz="1400" dirty="0" smtClean="0">
                <a:solidFill>
                  <a:srgbClr val="9900FF"/>
                </a:solidFill>
                <a:sym typeface="Symbol" panose="05050102010706020507" pitchFamily="18" charset="2"/>
              </a:rPr>
              <a:t>HESS</a:t>
            </a:r>
            <a:r>
              <a:rPr lang="en-US" sz="1400" dirty="0" smtClean="0">
                <a:sym typeface="Symbol" panose="05050102010706020507" pitchFamily="18" charset="2"/>
              </a:rPr>
              <a:t> ground telescope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rgbClr val="6666FF"/>
              </a:solidFill>
              <a:sym typeface="Symbol" panose="05050102010706020507" pitchFamily="18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6666FF"/>
                </a:solidFill>
                <a:sym typeface="Symbol" panose="05050102010706020507" pitchFamily="18" charset="2"/>
              </a:rPr>
              <a:t>	</a:t>
            </a:r>
            <a:r>
              <a:rPr lang="en-US" sz="1400" dirty="0" smtClean="0">
                <a:sym typeface="Symbol" panose="05050102010706020507" pitchFamily="18" charset="2"/>
              </a:rPr>
              <a:t>Member of </a:t>
            </a:r>
            <a:r>
              <a:rPr lang="en-US" sz="1400" dirty="0" smtClean="0">
                <a:solidFill>
                  <a:srgbClr val="9900FF"/>
                </a:solidFill>
                <a:sym typeface="Symbol" panose="05050102010706020507" pitchFamily="18" charset="2"/>
              </a:rPr>
              <a:t>SPSC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6666FF"/>
                </a:solidFill>
                <a:sym typeface="Symbol" panose="05050102010706020507" pitchFamily="18" charset="2"/>
              </a:rPr>
              <a:t>	</a:t>
            </a:r>
            <a:r>
              <a:rPr lang="en-US" sz="1400" dirty="0" smtClean="0">
                <a:sym typeface="Symbol" panose="05050102010706020507" pitchFamily="18" charset="2"/>
              </a:rPr>
              <a:t>Member of </a:t>
            </a:r>
            <a:r>
              <a:rPr lang="en-US" sz="1400" dirty="0" smtClean="0">
                <a:solidFill>
                  <a:srgbClr val="0000FF"/>
                </a:solidFill>
                <a:sym typeface="Symbol" panose="05050102010706020507" pitchFamily="18" charset="2"/>
              </a:rPr>
              <a:t>LHCC</a:t>
            </a:r>
            <a:r>
              <a:rPr lang="en-US" sz="1400" dirty="0" smtClean="0">
                <a:sym typeface="Symbol" panose="05050102010706020507" pitchFamily="18" charset="2"/>
              </a:rPr>
              <a:t> </a:t>
            </a:r>
            <a:r>
              <a:rPr lang="en-US" sz="1400" dirty="0" smtClean="0">
                <a:solidFill>
                  <a:srgbClr val="6666FF"/>
                </a:solidFill>
                <a:sym typeface="Symbol" panose="05050102010706020507" pitchFamily="18" charset="2"/>
              </a:rPr>
              <a:t>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320744" y="153795"/>
            <a:ext cx="66191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LLR :  Living in a </a:t>
            </a:r>
            <a:r>
              <a:rPr lang="fr-FR" dirty="0" err="1" smtClean="0"/>
              <a:t>different</a:t>
            </a:r>
            <a:r>
              <a:rPr lang="fr-FR" dirty="0" smtClean="0"/>
              <a:t> world </a:t>
            </a:r>
            <a:r>
              <a:rPr lang="fr-FR" dirty="0" err="1" smtClean="0"/>
              <a:t>than</a:t>
            </a:r>
            <a:r>
              <a:rPr lang="fr-FR" dirty="0" smtClean="0"/>
              <a:t> LAL or IRFU-CEA …</a:t>
            </a:r>
          </a:p>
          <a:p>
            <a:r>
              <a:rPr lang="fr-FR" dirty="0" smtClean="0"/>
              <a:t>… former </a:t>
            </a:r>
            <a:r>
              <a:rPr lang="fr-FR" dirty="0" err="1" smtClean="0"/>
              <a:t>director</a:t>
            </a:r>
            <a:r>
              <a:rPr lang="fr-FR" dirty="0" smtClean="0"/>
              <a:t> of LLR </a:t>
            </a:r>
            <a:r>
              <a:rPr lang="fr-FR" dirty="0" err="1" smtClean="0"/>
              <a:t>said</a:t>
            </a:r>
            <a:r>
              <a:rPr lang="fr-FR" dirty="0" smtClean="0"/>
              <a:t>  « </a:t>
            </a:r>
            <a:r>
              <a:rPr lang="fr-FR" sz="1400" dirty="0" smtClean="0">
                <a:solidFill>
                  <a:srgbClr val="FF0000"/>
                </a:solidFill>
              </a:rPr>
              <a:t>to </a:t>
            </a:r>
            <a:r>
              <a:rPr lang="fr-FR" sz="1400" dirty="0" err="1" smtClean="0">
                <a:solidFill>
                  <a:srgbClr val="FF0000"/>
                </a:solidFill>
              </a:rPr>
              <a:t>be</a:t>
            </a:r>
            <a:r>
              <a:rPr lang="fr-FR" sz="1400" dirty="0" smtClean="0">
                <a:solidFill>
                  <a:srgbClr val="FF0000"/>
                </a:solidFill>
              </a:rPr>
              <a:t> a pilot </a:t>
            </a:r>
            <a:r>
              <a:rPr lang="fr-FR" sz="1400" dirty="0" err="1" smtClean="0">
                <a:solidFill>
                  <a:srgbClr val="FF0000"/>
                </a:solidFill>
              </a:rPr>
              <a:t>fish</a:t>
            </a:r>
            <a:r>
              <a:rPr lang="fr-FR" sz="1400" dirty="0" smtClean="0">
                <a:solidFill>
                  <a:srgbClr val="FF0000"/>
                </a:solidFill>
              </a:rPr>
              <a:t> for </a:t>
            </a:r>
            <a:r>
              <a:rPr lang="fr-FR" sz="1400" dirty="0" err="1" smtClean="0">
                <a:solidFill>
                  <a:srgbClr val="FF0000"/>
                </a:solidFill>
              </a:rPr>
              <a:t>them</a:t>
            </a:r>
            <a:r>
              <a:rPr lang="fr-FR" sz="1400" dirty="0" smtClean="0">
                <a:solidFill>
                  <a:srgbClr val="FF0000"/>
                </a:solidFill>
              </a:rPr>
              <a:t>»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65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348560" y="216996"/>
            <a:ext cx="10685756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u="sng" dirty="0" err="1" smtClean="0">
                <a:solidFill>
                  <a:srgbClr val="9900FF"/>
                </a:solidFill>
              </a:rPr>
              <a:t>Elementary</a:t>
            </a:r>
            <a:r>
              <a:rPr lang="fr-FR" sz="1200" b="1" u="sng" dirty="0" smtClean="0">
                <a:solidFill>
                  <a:srgbClr val="9900FF"/>
                </a:solidFill>
              </a:rPr>
              <a:t> </a:t>
            </a:r>
            <a:r>
              <a:rPr lang="fr-FR" sz="1200" b="1" u="sng" dirty="0" err="1" smtClean="0">
                <a:solidFill>
                  <a:srgbClr val="9900FF"/>
                </a:solidFill>
              </a:rPr>
              <a:t>Particle</a:t>
            </a:r>
            <a:r>
              <a:rPr lang="fr-FR" sz="1200" b="1" u="sng" dirty="0" smtClean="0">
                <a:solidFill>
                  <a:srgbClr val="9900FF"/>
                </a:solidFill>
              </a:rPr>
              <a:t> </a:t>
            </a:r>
            <a:r>
              <a:rPr lang="fr-FR" sz="1200" b="1" u="sng" dirty="0" err="1" smtClean="0">
                <a:solidFill>
                  <a:srgbClr val="9900FF"/>
                </a:solidFill>
              </a:rPr>
              <a:t>Physics</a:t>
            </a:r>
            <a:endParaRPr lang="en-US" sz="1200" b="1" u="sng" dirty="0">
              <a:solidFill>
                <a:srgbClr val="9900FF"/>
              </a:solidFill>
            </a:endParaRPr>
          </a:p>
          <a:p>
            <a:r>
              <a:rPr lang="en-US" sz="1200" dirty="0" smtClean="0"/>
              <a:t>For very long time , particle physics was based on complementarity between </a:t>
            </a:r>
          </a:p>
          <a:p>
            <a:r>
              <a:rPr lang="en-US" sz="1200" dirty="0"/>
              <a:t>p</a:t>
            </a:r>
            <a:r>
              <a:rPr lang="en-US" sz="1200" dirty="0" smtClean="0"/>
              <a:t>roton machines and electron machines (SPPC-CERN, SLC-Stanford, </a:t>
            </a:r>
            <a:r>
              <a:rPr lang="en-US" sz="1200" dirty="0" err="1" smtClean="0"/>
              <a:t>Tevatron</a:t>
            </a:r>
            <a:r>
              <a:rPr lang="en-US" sz="1200" dirty="0" smtClean="0"/>
              <a:t>, LEP, Tevatron-run2, LHC , …)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b="1" u="sng" dirty="0" smtClean="0">
                <a:solidFill>
                  <a:srgbClr val="669900"/>
                </a:solidFill>
              </a:rPr>
              <a:t>ELECTRONS machines</a:t>
            </a:r>
          </a:p>
          <a:p>
            <a:pPr marL="285750" indent="-285750">
              <a:buClr>
                <a:srgbClr val="9900FF"/>
              </a:buClr>
              <a:buFont typeface="Wingdings" panose="05000000000000000000" pitchFamily="2" charset="2"/>
              <a:buChar char="§"/>
            </a:pPr>
            <a:r>
              <a:rPr lang="en-US" sz="1200" dirty="0" smtClean="0"/>
              <a:t>Too early for laser acceleration   </a:t>
            </a:r>
            <a:r>
              <a:rPr lang="en-US" sz="1200" dirty="0" smtClean="0">
                <a:solidFill>
                  <a:srgbClr val="FF0000"/>
                </a:solidFill>
              </a:rPr>
              <a:t>(See next presentation by Arnd Specka) </a:t>
            </a:r>
          </a:p>
          <a:p>
            <a:endParaRPr lang="en-US" sz="1200" dirty="0" smtClean="0"/>
          </a:p>
          <a:p>
            <a:pPr marL="285750" indent="-285750">
              <a:buClr>
                <a:srgbClr val="9900FF"/>
              </a:buClr>
              <a:buFont typeface="Wingdings" panose="05000000000000000000" pitchFamily="2" charset="2"/>
              <a:buChar char="§"/>
            </a:pPr>
            <a:r>
              <a:rPr lang="en-US" sz="1200" dirty="0" smtClean="0"/>
              <a:t>Too early ALSO for </a:t>
            </a:r>
            <a:r>
              <a:rPr lang="en-US" sz="1200" b="1" dirty="0" smtClean="0"/>
              <a:t>FCC</a:t>
            </a:r>
            <a:r>
              <a:rPr lang="en-US" sz="1200" dirty="0" smtClean="0"/>
              <a:t> (future Circular Collider). It is just a concept, </a:t>
            </a:r>
            <a:r>
              <a:rPr lang="en-US" sz="1200" u="sng" dirty="0" smtClean="0"/>
              <a:t>not a machine project</a:t>
            </a:r>
            <a:r>
              <a:rPr lang="en-US" sz="1200" dirty="0" smtClean="0"/>
              <a:t>…(costing, advanced technical design, etc..) </a:t>
            </a:r>
          </a:p>
          <a:p>
            <a:endParaRPr lang="fr-FR" sz="1200" dirty="0" smtClean="0"/>
          </a:p>
          <a:p>
            <a:pPr marL="285750" indent="-285750">
              <a:buClr>
                <a:srgbClr val="9900FF"/>
              </a:buClr>
              <a:buFont typeface="Wingdings" panose="05000000000000000000" pitchFamily="2" charset="2"/>
              <a:buChar char="§"/>
            </a:pPr>
            <a:r>
              <a:rPr lang="fr-FR" sz="1200" dirty="0" err="1" smtClean="0"/>
              <a:t>Today</a:t>
            </a:r>
            <a:r>
              <a:rPr lang="fr-FR" sz="1200" dirty="0" smtClean="0"/>
              <a:t>, the </a:t>
            </a:r>
            <a:r>
              <a:rPr lang="fr-FR" sz="1200" dirty="0" err="1" smtClean="0"/>
              <a:t>community</a:t>
            </a:r>
            <a:r>
              <a:rPr lang="fr-FR" sz="1200" dirty="0" smtClean="0"/>
              <a:t> </a:t>
            </a:r>
            <a:r>
              <a:rPr lang="fr-FR" sz="1200" dirty="0" err="1" smtClean="0"/>
              <a:t>consider</a:t>
            </a:r>
            <a:r>
              <a:rPr lang="fr-FR" sz="1200" dirty="0" smtClean="0"/>
              <a:t> </a:t>
            </a:r>
            <a:r>
              <a:rPr lang="fr-FR" sz="1400" b="1" dirty="0" smtClean="0">
                <a:solidFill>
                  <a:srgbClr val="0000FF"/>
                </a:solidFill>
              </a:rPr>
              <a:t>ILC </a:t>
            </a:r>
            <a:r>
              <a:rPr lang="fr-FR" sz="1200" dirty="0" smtClean="0"/>
              <a:t>as </a:t>
            </a:r>
            <a:r>
              <a:rPr lang="fr-FR" sz="1200" b="1" dirty="0" smtClean="0"/>
              <a:t>T</a:t>
            </a:r>
            <a:r>
              <a:rPr lang="fr-FR" sz="1200" dirty="0" smtClean="0"/>
              <a:t>he N</a:t>
            </a:r>
            <a:r>
              <a:rPr lang="en-US" sz="1200" dirty="0" err="1" smtClean="0"/>
              <a:t>ext</a:t>
            </a:r>
            <a:r>
              <a:rPr lang="en-US" sz="1200" dirty="0" smtClean="0"/>
              <a:t> Machine    ……..     </a:t>
            </a:r>
            <a:r>
              <a:rPr lang="en-US" sz="1200" b="1" dirty="0" smtClean="0"/>
              <a:t>Coll. With </a:t>
            </a:r>
            <a:r>
              <a:rPr lang="en-US" sz="1200" b="1" dirty="0" smtClean="0">
                <a:solidFill>
                  <a:srgbClr val="FF0000"/>
                </a:solidFill>
              </a:rPr>
              <a:t>Kyushu Univ. </a:t>
            </a:r>
            <a:r>
              <a:rPr lang="en-US" sz="1200" b="1" dirty="0" smtClean="0"/>
              <a:t>, </a:t>
            </a:r>
            <a:r>
              <a:rPr lang="en-US" sz="1200" b="1" dirty="0" smtClean="0">
                <a:solidFill>
                  <a:srgbClr val="FF0000"/>
                </a:solidFill>
              </a:rPr>
              <a:t>ICEPP/Tokyo </a:t>
            </a:r>
            <a:r>
              <a:rPr lang="en-US" sz="1200" b="1" dirty="0" err="1" smtClean="0">
                <a:solidFill>
                  <a:srgbClr val="FF0000"/>
                </a:solidFill>
              </a:rPr>
              <a:t>univ.</a:t>
            </a:r>
            <a:r>
              <a:rPr lang="en-US" sz="1200" b="1" dirty="0" smtClean="0">
                <a:solidFill>
                  <a:srgbClr val="FF0000"/>
                </a:solidFill>
              </a:rPr>
              <a:t> </a:t>
            </a:r>
            <a:r>
              <a:rPr lang="en-US" sz="1200" b="1" dirty="0" smtClean="0"/>
              <a:t>, </a:t>
            </a:r>
            <a:r>
              <a:rPr lang="en-US" sz="1200" b="1" dirty="0" err="1" smtClean="0">
                <a:solidFill>
                  <a:srgbClr val="FF7C80"/>
                </a:solidFill>
              </a:rPr>
              <a:t>Shinshu</a:t>
            </a:r>
            <a:r>
              <a:rPr lang="en-US" sz="1200" b="1" dirty="0" smtClean="0">
                <a:solidFill>
                  <a:srgbClr val="FF7C80"/>
                </a:solidFill>
              </a:rPr>
              <a:t>  </a:t>
            </a:r>
            <a:r>
              <a:rPr lang="en-US" sz="1200" b="1" dirty="0" err="1" smtClean="0">
                <a:solidFill>
                  <a:srgbClr val="FF7C80"/>
                </a:solidFill>
              </a:rPr>
              <a:t>univ</a:t>
            </a:r>
            <a:endParaRPr lang="en-US" sz="1200" b="1" dirty="0" smtClean="0">
              <a:solidFill>
                <a:srgbClr val="FF7C80"/>
              </a:solidFill>
            </a:endParaRPr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b="1" u="sng" dirty="0" smtClean="0">
                <a:solidFill>
                  <a:srgbClr val="669900"/>
                </a:solidFill>
              </a:rPr>
              <a:t>PROTONS machines</a:t>
            </a:r>
          </a:p>
          <a:p>
            <a:endParaRPr lang="en-US" sz="1200" u="sng" dirty="0">
              <a:solidFill>
                <a:srgbClr val="669900"/>
              </a:solidFill>
            </a:endParaRPr>
          </a:p>
          <a:p>
            <a:pPr marL="285750" indent="-285750">
              <a:buClr>
                <a:srgbClr val="9900FF"/>
              </a:buClr>
              <a:buFont typeface="Wingdings" panose="05000000000000000000" pitchFamily="2" charset="2"/>
              <a:buChar char="§"/>
            </a:pPr>
            <a:r>
              <a:rPr lang="en-US" sz="1200" dirty="0"/>
              <a:t>CERN </a:t>
            </a:r>
            <a:r>
              <a:rPr lang="en-US" sz="1200" b="1" dirty="0">
                <a:solidFill>
                  <a:srgbClr val="0000FF"/>
                </a:solidFill>
              </a:rPr>
              <a:t>LHC </a:t>
            </a:r>
            <a:r>
              <a:rPr lang="en-US" sz="1200" b="1" dirty="0" smtClean="0">
                <a:solidFill>
                  <a:srgbClr val="0000FF"/>
                </a:solidFill>
              </a:rPr>
              <a:t>CMS </a:t>
            </a:r>
            <a:r>
              <a:rPr lang="en-US" sz="1200" dirty="0" smtClean="0"/>
              <a:t>(up to 2025)   (including Heavy Ions Physics) </a:t>
            </a:r>
            <a:endParaRPr lang="fr-FR" sz="1200" u="sng" dirty="0"/>
          </a:p>
          <a:p>
            <a:endParaRPr lang="en-US" sz="1200" u="sng" dirty="0" smtClean="0">
              <a:solidFill>
                <a:srgbClr val="669900"/>
              </a:solidFill>
            </a:endParaRPr>
          </a:p>
          <a:p>
            <a:pPr marL="285750" indent="-285750">
              <a:buClr>
                <a:srgbClr val="9900FF"/>
              </a:buClr>
              <a:buFont typeface="Wingdings" panose="05000000000000000000" pitchFamily="2" charset="2"/>
              <a:buChar char="§"/>
            </a:pPr>
            <a:r>
              <a:rPr lang="en-US" sz="1200" dirty="0" smtClean="0"/>
              <a:t>CERN </a:t>
            </a:r>
            <a:r>
              <a:rPr lang="en-US" sz="1200" b="1" dirty="0" smtClean="0">
                <a:solidFill>
                  <a:srgbClr val="0000FF"/>
                </a:solidFill>
              </a:rPr>
              <a:t>LHC High Luminosity </a:t>
            </a:r>
            <a:r>
              <a:rPr lang="en-US" sz="1200" dirty="0" smtClean="0"/>
              <a:t>(up to 2035)</a:t>
            </a:r>
          </a:p>
          <a:p>
            <a:pPr>
              <a:buClr>
                <a:srgbClr val="9900FF"/>
              </a:buClr>
            </a:pPr>
            <a:endParaRPr lang="en-US" sz="1200" dirty="0" smtClean="0"/>
          </a:p>
          <a:p>
            <a:pPr marL="285750" indent="-285750">
              <a:buClr>
                <a:srgbClr val="9900FF"/>
              </a:buClr>
              <a:buFont typeface="Wingdings" panose="05000000000000000000" pitchFamily="2" charset="2"/>
              <a:buChar char="§"/>
            </a:pPr>
            <a:r>
              <a:rPr lang="en-US" sz="1200" dirty="0" smtClean="0"/>
              <a:t>FCC – LHC at 50/100 </a:t>
            </a:r>
            <a:r>
              <a:rPr lang="en-US" sz="1200" dirty="0" err="1" smtClean="0"/>
              <a:t>TeV</a:t>
            </a:r>
            <a:r>
              <a:rPr lang="en-US" sz="1200" dirty="0" smtClean="0"/>
              <a:t> (after 2035) </a:t>
            </a:r>
          </a:p>
          <a:p>
            <a:endParaRPr lang="en-US" sz="1200" dirty="0" smtClean="0"/>
          </a:p>
          <a:p>
            <a:endParaRPr lang="fr-FR" sz="1200" dirty="0" smtClean="0"/>
          </a:p>
          <a:p>
            <a:endParaRPr lang="fr-FR" sz="1200" dirty="0"/>
          </a:p>
          <a:p>
            <a:endParaRPr lang="en-US" sz="1200" dirty="0"/>
          </a:p>
          <a:p>
            <a:r>
              <a:rPr lang="en-US" sz="1200" b="1" u="sng" dirty="0" smtClean="0">
                <a:solidFill>
                  <a:srgbClr val="669900"/>
                </a:solidFill>
              </a:rPr>
              <a:t>Fixed target </a:t>
            </a:r>
            <a:endParaRPr lang="en-US" sz="1200" b="1" u="sng" dirty="0">
              <a:solidFill>
                <a:srgbClr val="669900"/>
              </a:solidFill>
            </a:endParaRPr>
          </a:p>
          <a:p>
            <a:endParaRPr lang="en-US" sz="1200" u="sng" dirty="0">
              <a:solidFill>
                <a:srgbClr val="669900"/>
              </a:solidFill>
            </a:endParaRPr>
          </a:p>
          <a:p>
            <a:pPr marL="285750" indent="-285750">
              <a:buClr>
                <a:srgbClr val="9900FF"/>
              </a:buClr>
              <a:buFont typeface="Wingdings" panose="05000000000000000000" pitchFamily="2" charset="2"/>
              <a:buChar char="§"/>
            </a:pPr>
            <a:r>
              <a:rPr lang="en-US" sz="1200" dirty="0" smtClean="0"/>
              <a:t>T2K  (up </a:t>
            </a:r>
            <a:r>
              <a:rPr lang="en-US" sz="1200" dirty="0"/>
              <a:t>to 2025</a:t>
            </a:r>
            <a:r>
              <a:rPr lang="en-US" sz="1200" dirty="0" smtClean="0"/>
              <a:t>)     - Coll. With </a:t>
            </a:r>
            <a:r>
              <a:rPr lang="en-US" sz="1200" b="1" dirty="0" smtClean="0">
                <a:solidFill>
                  <a:srgbClr val="FF0000"/>
                </a:solidFill>
              </a:rPr>
              <a:t>Japanese groups (Kyoto) </a:t>
            </a:r>
            <a:r>
              <a:rPr lang="en-US" sz="1200" b="1" dirty="0" smtClean="0"/>
              <a:t>on INGRID </a:t>
            </a:r>
            <a:endParaRPr lang="fr-FR" sz="1200" b="1" u="sng" dirty="0"/>
          </a:p>
          <a:p>
            <a:endParaRPr lang="en-US" sz="1200" u="sng" dirty="0">
              <a:solidFill>
                <a:srgbClr val="669900"/>
              </a:solidFill>
            </a:endParaRPr>
          </a:p>
          <a:p>
            <a:pPr marL="285750" indent="-285750">
              <a:buClr>
                <a:srgbClr val="9900FF"/>
              </a:buClr>
              <a:buFont typeface="Wingdings" panose="05000000000000000000" pitchFamily="2" charset="2"/>
              <a:buChar char="§"/>
            </a:pPr>
            <a:r>
              <a:rPr lang="en-US" sz="1200" dirty="0" smtClean="0"/>
              <a:t>LBNO(E) </a:t>
            </a:r>
            <a:endParaRPr lang="en-US" sz="1200" dirty="0"/>
          </a:p>
          <a:p>
            <a:endParaRPr lang="en-US" sz="1200" dirty="0"/>
          </a:p>
        </p:txBody>
      </p:sp>
      <p:sp>
        <p:nvSpPr>
          <p:cNvPr id="6" name="Flèche droite 5"/>
          <p:cNvSpPr/>
          <p:nvPr/>
        </p:nvSpPr>
        <p:spPr>
          <a:xfrm>
            <a:off x="1052319" y="2114769"/>
            <a:ext cx="230820" cy="133165"/>
          </a:xfrm>
          <a:prstGeom prst="rightArrow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èche droite 6"/>
          <p:cNvSpPr/>
          <p:nvPr/>
        </p:nvSpPr>
        <p:spPr>
          <a:xfrm>
            <a:off x="1052319" y="1386396"/>
            <a:ext cx="230820" cy="133165"/>
          </a:xfrm>
          <a:prstGeom prst="rightArrow">
            <a:avLst/>
          </a:prstGeom>
          <a:solidFill>
            <a:srgbClr val="33CC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èche droite 7"/>
          <p:cNvSpPr/>
          <p:nvPr/>
        </p:nvSpPr>
        <p:spPr>
          <a:xfrm>
            <a:off x="1052319" y="3595457"/>
            <a:ext cx="230820" cy="133165"/>
          </a:xfrm>
          <a:prstGeom prst="rightArrow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èche droite 8"/>
          <p:cNvSpPr/>
          <p:nvPr/>
        </p:nvSpPr>
        <p:spPr>
          <a:xfrm>
            <a:off x="1052319" y="1763901"/>
            <a:ext cx="230820" cy="133165"/>
          </a:xfrm>
          <a:prstGeom prst="rightArrow">
            <a:avLst/>
          </a:prstGeom>
          <a:solidFill>
            <a:srgbClr val="33CC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èche droite 10"/>
          <p:cNvSpPr/>
          <p:nvPr/>
        </p:nvSpPr>
        <p:spPr>
          <a:xfrm>
            <a:off x="7962970" y="6322630"/>
            <a:ext cx="230820" cy="133165"/>
          </a:xfrm>
          <a:prstGeom prst="rightArrow">
            <a:avLst/>
          </a:prstGeom>
          <a:solidFill>
            <a:srgbClr val="33CC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ZoneTexte 12"/>
          <p:cNvSpPr txBox="1"/>
          <p:nvPr/>
        </p:nvSpPr>
        <p:spPr>
          <a:xfrm>
            <a:off x="8193790" y="6250712"/>
            <a:ext cx="39982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R&amp;D and infrastructure for long term development</a:t>
            </a:r>
          </a:p>
        </p:txBody>
      </p:sp>
      <p:sp>
        <p:nvSpPr>
          <p:cNvPr id="14" name="Flèche droite 13"/>
          <p:cNvSpPr/>
          <p:nvPr/>
        </p:nvSpPr>
        <p:spPr>
          <a:xfrm>
            <a:off x="7962970" y="5998078"/>
            <a:ext cx="230820" cy="133165"/>
          </a:xfrm>
          <a:prstGeom prst="rightArrow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ZoneTexte 14"/>
          <p:cNvSpPr txBox="1"/>
          <p:nvPr/>
        </p:nvSpPr>
        <p:spPr>
          <a:xfrm>
            <a:off x="8193790" y="5920827"/>
            <a:ext cx="29706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R&amp;D for short/midterm development</a:t>
            </a:r>
          </a:p>
        </p:txBody>
      </p:sp>
      <p:sp>
        <p:nvSpPr>
          <p:cNvPr id="17" name="Flèche droite 16"/>
          <p:cNvSpPr/>
          <p:nvPr/>
        </p:nvSpPr>
        <p:spPr>
          <a:xfrm>
            <a:off x="7962970" y="5674079"/>
            <a:ext cx="230820" cy="133165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ZoneTexte 17"/>
          <p:cNvSpPr txBox="1"/>
          <p:nvPr/>
        </p:nvSpPr>
        <p:spPr>
          <a:xfrm>
            <a:off x="8193790" y="5598720"/>
            <a:ext cx="11576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Physics Now </a:t>
            </a:r>
          </a:p>
        </p:txBody>
      </p:sp>
      <p:sp>
        <p:nvSpPr>
          <p:cNvPr id="19" name="Flèche droite 18"/>
          <p:cNvSpPr/>
          <p:nvPr/>
        </p:nvSpPr>
        <p:spPr>
          <a:xfrm>
            <a:off x="1052319" y="3251563"/>
            <a:ext cx="230820" cy="133165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èche droite 19"/>
          <p:cNvSpPr/>
          <p:nvPr/>
        </p:nvSpPr>
        <p:spPr>
          <a:xfrm>
            <a:off x="1052319" y="5277152"/>
            <a:ext cx="230820" cy="133165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97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D971-2508-4D64-9B1A-A6D3DBD7E1B8}" type="slidenum">
              <a:rPr lang="en-US" smtClean="0"/>
              <a:t>4</a:t>
            </a:fld>
            <a:endParaRPr lang="en-US"/>
          </a:p>
        </p:txBody>
      </p:sp>
      <p:sp>
        <p:nvSpPr>
          <p:cNvPr id="3" name="ZoneTexte 2"/>
          <p:cNvSpPr txBox="1"/>
          <p:nvPr/>
        </p:nvSpPr>
        <p:spPr>
          <a:xfrm>
            <a:off x="885064" y="844486"/>
            <a:ext cx="113069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u="sng" dirty="0" smtClean="0">
                <a:solidFill>
                  <a:srgbClr val="9900FF"/>
                </a:solidFill>
              </a:rPr>
              <a:t>HE Gamma </a:t>
            </a:r>
            <a:r>
              <a:rPr lang="fr-FR" sz="1400" b="1" u="sng" dirty="0" err="1" smtClean="0">
                <a:solidFill>
                  <a:srgbClr val="9900FF"/>
                </a:solidFill>
              </a:rPr>
              <a:t>Astronomy</a:t>
            </a:r>
            <a:r>
              <a:rPr lang="en-US" sz="1400" dirty="0"/>
              <a:t> (study of violent events of the universe) </a:t>
            </a:r>
            <a:endParaRPr lang="en-US" sz="1400" b="1" u="sng" dirty="0">
              <a:solidFill>
                <a:srgbClr val="9900FF"/>
              </a:solidFill>
            </a:endParaRPr>
          </a:p>
          <a:p>
            <a:r>
              <a:rPr lang="en-US" sz="1400" dirty="0" smtClean="0"/>
              <a:t>For very long time , complementarity between space and ground astronomy</a:t>
            </a:r>
          </a:p>
          <a:p>
            <a:endParaRPr lang="en-US" sz="1400" dirty="0" smtClean="0"/>
          </a:p>
          <a:p>
            <a:r>
              <a:rPr lang="fr-FR" sz="1400" b="1" u="sng" dirty="0" smtClean="0">
                <a:solidFill>
                  <a:srgbClr val="0000FF"/>
                </a:solidFill>
              </a:rPr>
              <a:t>SPACE </a:t>
            </a:r>
            <a:r>
              <a:rPr lang="fr-FR" sz="1400" b="1" u="sng" dirty="0" err="1" smtClean="0">
                <a:solidFill>
                  <a:srgbClr val="0000FF"/>
                </a:solidFill>
              </a:rPr>
              <a:t>astronomy</a:t>
            </a:r>
            <a:endParaRPr lang="en-US" sz="1400" b="1" u="sng" dirty="0" smtClean="0">
              <a:solidFill>
                <a:srgbClr val="0000FF"/>
              </a:solidFill>
            </a:endParaRPr>
          </a:p>
          <a:p>
            <a:pPr marL="285750" indent="-285750">
              <a:buClr>
                <a:srgbClr val="9900FF"/>
              </a:buClr>
              <a:buFont typeface="Wingdings" panose="05000000000000000000" pitchFamily="2" charset="2"/>
              <a:buChar char="§"/>
            </a:pPr>
            <a:r>
              <a:rPr lang="en-US" sz="1400" dirty="0" smtClean="0"/>
              <a:t>FERMI </a:t>
            </a:r>
            <a:r>
              <a:rPr lang="en-US" sz="1400" dirty="0" err="1" smtClean="0"/>
              <a:t>Nasa</a:t>
            </a:r>
            <a:r>
              <a:rPr lang="en-US" sz="1400" dirty="0" smtClean="0"/>
              <a:t> – new view of universe </a:t>
            </a:r>
          </a:p>
          <a:p>
            <a:pPr>
              <a:buClr>
                <a:srgbClr val="9900FF"/>
              </a:buClr>
            </a:pPr>
            <a:endParaRPr lang="en-US" sz="1400" dirty="0" smtClean="0"/>
          </a:p>
          <a:p>
            <a:pPr marL="285750" indent="-285750">
              <a:buClr>
                <a:srgbClr val="9900FF"/>
              </a:buClr>
              <a:buFont typeface="Wingdings" panose="05000000000000000000" pitchFamily="2" charset="2"/>
              <a:buChar char="§"/>
            </a:pPr>
            <a:r>
              <a:rPr lang="en-US" sz="1400" dirty="0" smtClean="0"/>
              <a:t>HARPO R&amp;D project (</a:t>
            </a:r>
            <a:r>
              <a:rPr lang="en-US" sz="1400" dirty="0"/>
              <a:t>A</a:t>
            </a:r>
            <a:r>
              <a:rPr lang="en-US" sz="1400" dirty="0" smtClean="0"/>
              <a:t> TPC for </a:t>
            </a:r>
            <a:r>
              <a:rPr lang="en-US" sz="1400" dirty="0" err="1" smtClean="0"/>
              <a:t>polarimetry</a:t>
            </a:r>
            <a:r>
              <a:rPr lang="en-US" sz="1400" dirty="0" smtClean="0"/>
              <a:t> and energy/direction of  photons )     …….    </a:t>
            </a:r>
            <a:r>
              <a:rPr lang="en-US" sz="1400" dirty="0" smtClean="0">
                <a:solidFill>
                  <a:srgbClr val="FF0000"/>
                </a:solidFill>
              </a:rPr>
              <a:t>Coll. With LASTI- Hyôgo University </a:t>
            </a:r>
          </a:p>
          <a:p>
            <a:endParaRPr lang="en-US" sz="1400" dirty="0" smtClean="0"/>
          </a:p>
          <a:p>
            <a:endParaRPr lang="fr-FR" sz="1400" dirty="0" smtClean="0"/>
          </a:p>
          <a:p>
            <a:endParaRPr lang="en-US" sz="1400" dirty="0" smtClean="0"/>
          </a:p>
          <a:p>
            <a:r>
              <a:rPr lang="en-US" sz="1400" b="1" u="sng" dirty="0" smtClean="0">
                <a:solidFill>
                  <a:srgbClr val="0000FF"/>
                </a:solidFill>
              </a:rPr>
              <a:t>Ground astronomy</a:t>
            </a:r>
          </a:p>
          <a:p>
            <a:pPr marL="285750" indent="-285750">
              <a:buClr>
                <a:srgbClr val="9900FF"/>
              </a:buClr>
              <a:buFont typeface="Wingdings" panose="05000000000000000000" pitchFamily="2" charset="2"/>
              <a:buChar char="§"/>
            </a:pPr>
            <a:r>
              <a:rPr lang="en-US" sz="1400" dirty="0" smtClean="0"/>
              <a:t>HESS in Namibia. </a:t>
            </a:r>
          </a:p>
          <a:p>
            <a:pPr>
              <a:buClr>
                <a:srgbClr val="9900FF"/>
              </a:buClr>
            </a:pPr>
            <a:endParaRPr lang="en-US" sz="1400" dirty="0" smtClean="0"/>
          </a:p>
          <a:p>
            <a:pPr marL="285750" indent="-285750">
              <a:buClr>
                <a:srgbClr val="9900FF"/>
              </a:buClr>
              <a:buFont typeface="Wingdings" panose="05000000000000000000" pitchFamily="2" charset="2"/>
              <a:buChar char="§"/>
            </a:pPr>
            <a:r>
              <a:rPr lang="en-US" sz="1400" dirty="0" smtClean="0"/>
              <a:t>Large array of telescopes (about 60)  … project CTA – Competition with Japanese groups on Mid size telescope</a:t>
            </a:r>
          </a:p>
          <a:p>
            <a:endParaRPr lang="en-US" sz="1400" dirty="0" smtClean="0"/>
          </a:p>
          <a:p>
            <a:endParaRPr lang="en-US" sz="1400" dirty="0"/>
          </a:p>
        </p:txBody>
      </p:sp>
      <p:sp>
        <p:nvSpPr>
          <p:cNvPr id="7" name="Flèche droite 6"/>
          <p:cNvSpPr/>
          <p:nvPr/>
        </p:nvSpPr>
        <p:spPr>
          <a:xfrm>
            <a:off x="579268" y="2203669"/>
            <a:ext cx="230820" cy="133165"/>
          </a:xfrm>
          <a:prstGeom prst="rightArrow">
            <a:avLst/>
          </a:prstGeom>
          <a:solidFill>
            <a:srgbClr val="33CC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" name="Flèche droite 7"/>
          <p:cNvSpPr/>
          <p:nvPr/>
        </p:nvSpPr>
        <p:spPr>
          <a:xfrm>
            <a:off x="579268" y="3704306"/>
            <a:ext cx="230820" cy="133165"/>
          </a:xfrm>
          <a:prstGeom prst="rightArrow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2" name="Flèche droite 11"/>
          <p:cNvSpPr/>
          <p:nvPr/>
        </p:nvSpPr>
        <p:spPr>
          <a:xfrm>
            <a:off x="3855868" y="6523810"/>
            <a:ext cx="230820" cy="133165"/>
          </a:xfrm>
          <a:prstGeom prst="rightArrow">
            <a:avLst/>
          </a:prstGeom>
          <a:solidFill>
            <a:srgbClr val="33CC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6" name="ZoneTexte 15"/>
          <p:cNvSpPr txBox="1"/>
          <p:nvPr/>
        </p:nvSpPr>
        <p:spPr>
          <a:xfrm>
            <a:off x="4086688" y="6451892"/>
            <a:ext cx="46217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R&amp;D and infrastructure for long term development</a:t>
            </a:r>
          </a:p>
        </p:txBody>
      </p:sp>
      <p:sp>
        <p:nvSpPr>
          <p:cNvPr id="17" name="Flèche droite 16"/>
          <p:cNvSpPr/>
          <p:nvPr/>
        </p:nvSpPr>
        <p:spPr>
          <a:xfrm>
            <a:off x="3855868" y="6199258"/>
            <a:ext cx="230820" cy="133165"/>
          </a:xfrm>
          <a:prstGeom prst="rightArrow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8" name="ZoneTexte 17"/>
          <p:cNvSpPr txBox="1"/>
          <p:nvPr/>
        </p:nvSpPr>
        <p:spPr>
          <a:xfrm>
            <a:off x="4086688" y="6122007"/>
            <a:ext cx="34243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R&amp;D for short/midterm development</a:t>
            </a:r>
          </a:p>
        </p:txBody>
      </p:sp>
      <p:sp>
        <p:nvSpPr>
          <p:cNvPr id="19" name="Flèche droite 18"/>
          <p:cNvSpPr/>
          <p:nvPr/>
        </p:nvSpPr>
        <p:spPr>
          <a:xfrm>
            <a:off x="3855868" y="5875259"/>
            <a:ext cx="230820" cy="133165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0" name="ZoneTexte 19"/>
          <p:cNvSpPr txBox="1"/>
          <p:nvPr/>
        </p:nvSpPr>
        <p:spPr>
          <a:xfrm>
            <a:off x="4086688" y="5799900"/>
            <a:ext cx="13195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Physics Now </a:t>
            </a:r>
          </a:p>
        </p:txBody>
      </p:sp>
      <p:sp>
        <p:nvSpPr>
          <p:cNvPr id="21" name="Flèche droite 20"/>
          <p:cNvSpPr/>
          <p:nvPr/>
        </p:nvSpPr>
        <p:spPr>
          <a:xfrm>
            <a:off x="579268" y="3238681"/>
            <a:ext cx="230820" cy="129349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2" name="Flèche droite 21"/>
          <p:cNvSpPr/>
          <p:nvPr/>
        </p:nvSpPr>
        <p:spPr>
          <a:xfrm>
            <a:off x="579268" y="1800123"/>
            <a:ext cx="230820" cy="133165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424299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  <p:custDataLst>
              <p:tags r:id="rId1"/>
            </p:custDataLst>
          </p:nvPr>
        </p:nvSpPr>
        <p:spPr>
          <a:xfrm>
            <a:off x="11642902" y="6494483"/>
            <a:ext cx="542900" cy="363517"/>
          </a:xfrm>
        </p:spPr>
        <p:txBody>
          <a:bodyPr/>
          <a:lstStyle/>
          <a:p>
            <a:fld id="{CF4668DC-857F-487D-BFFA-8C0CA503797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AutoShape 33"/>
          <p:cNvSpPr>
            <a:spLocks noChangeArrowheads="1"/>
          </p:cNvSpPr>
          <p:nvPr>
            <p:custDataLst>
              <p:tags r:id="rId2"/>
            </p:custDataLst>
          </p:nvPr>
        </p:nvSpPr>
        <p:spPr bwMode="black">
          <a:xfrm>
            <a:off x="269966" y="1084217"/>
            <a:ext cx="4399181" cy="1775355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30" tIns="108000" rIns="91430" bIns="108000" anchor="ctr"/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Book Antiqua" panose="02040602050305030304" pitchFamily="18" charset="0"/>
                <a:ea typeface="Arial Unicode MS" pitchFamily="34" charset="-128"/>
                <a:cs typeface="Arial Unicode MS" pitchFamily="34" charset="-128"/>
              </a:rPr>
              <a:t>Energy Frontier</a:t>
            </a:r>
          </a:p>
          <a:p>
            <a:endParaRPr lang="en-US" sz="1200" b="1" dirty="0" smtClean="0">
              <a:solidFill>
                <a:srgbClr val="C00000"/>
              </a:solidFill>
              <a:latin typeface="Book Antiqua" panose="02040602050305030304" pitchFamily="18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1200" b="1" dirty="0" smtClean="0">
                <a:solidFill>
                  <a:srgbClr val="C00000"/>
                </a:solidFill>
                <a:latin typeface="Book Antiqua" panose="02040602050305030304" pitchFamily="18" charset="0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sz="1400" b="1" dirty="0" smtClean="0">
                <a:solidFill>
                  <a:srgbClr val="0000FF"/>
                </a:solidFill>
                <a:latin typeface="Book Antiqua" panose="02040602050305030304" pitchFamily="18" charset="0"/>
                <a:ea typeface="Arial Unicode MS" pitchFamily="34" charset="-128"/>
                <a:cs typeface="Arial Unicode MS" pitchFamily="34" charset="-128"/>
              </a:rPr>
              <a:t>CMS on LHC – CERN</a:t>
            </a:r>
          </a:p>
          <a:p>
            <a:pPr algn="ctr"/>
            <a:endParaRPr lang="en-US" sz="1400" b="1" dirty="0" smtClean="0">
              <a:solidFill>
                <a:srgbClr val="0000FF"/>
              </a:solidFill>
              <a:latin typeface="Book Antiqua" panose="02040602050305030304" pitchFamily="18" charset="0"/>
              <a:ea typeface="Arial Unicode MS" pitchFamily="34" charset="-128"/>
              <a:cs typeface="Arial Unicode MS" pitchFamily="34" charset="-128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400" b="1" dirty="0" smtClean="0">
                <a:solidFill>
                  <a:srgbClr val="008000"/>
                </a:solidFill>
                <a:latin typeface="Book Antiqua" panose="02040602050305030304" pitchFamily="18" charset="0"/>
                <a:ea typeface="Arial Unicode MS" pitchFamily="34" charset="-128"/>
                <a:cs typeface="Arial Unicode MS" pitchFamily="34" charset="-128"/>
              </a:rPr>
              <a:t>Detector for ILC – (with Japanese groups)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400" b="1" dirty="0" smtClean="0">
                <a:solidFill>
                  <a:srgbClr val="008000"/>
                </a:solidFill>
                <a:latin typeface="Book Antiqua" panose="02040602050305030304" pitchFamily="18" charset="0"/>
                <a:ea typeface="Arial Unicode MS" pitchFamily="34" charset="-128"/>
                <a:cs typeface="Arial Unicode MS" pitchFamily="34" charset="-128"/>
              </a:rPr>
              <a:t>Project HGCAL on CMS for HL-LHC</a:t>
            </a:r>
            <a:endParaRPr lang="en-US" sz="1400" b="1" dirty="0">
              <a:solidFill>
                <a:srgbClr val="008000"/>
              </a:solidFill>
              <a:latin typeface="Book Antiqua" panose="02040602050305030304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Rectangle à coins arrondis 7"/>
          <p:cNvSpPr/>
          <p:nvPr>
            <p:custDataLst>
              <p:tags r:id="rId3"/>
            </p:custDataLst>
          </p:nvPr>
        </p:nvSpPr>
        <p:spPr>
          <a:xfrm>
            <a:off x="3246907" y="89648"/>
            <a:ext cx="3828596" cy="842170"/>
          </a:xfrm>
          <a:prstGeom prst="roundRect">
            <a:avLst/>
          </a:prstGeom>
          <a:solidFill>
            <a:srgbClr val="000066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fr-FR" sz="2400" dirty="0" err="1" smtClean="0"/>
              <a:t>Scientific</a:t>
            </a:r>
            <a:r>
              <a:rPr lang="fr-FR" sz="2400" dirty="0" smtClean="0"/>
              <a:t> </a:t>
            </a:r>
            <a:r>
              <a:rPr lang="fr-FR" sz="2400" dirty="0" err="1" smtClean="0"/>
              <a:t>Activites</a:t>
            </a:r>
            <a:endParaRPr lang="fr-FR" sz="2400" dirty="0"/>
          </a:p>
        </p:txBody>
      </p:sp>
      <p:sp>
        <p:nvSpPr>
          <p:cNvPr id="7" name="AutoShape 33"/>
          <p:cNvSpPr>
            <a:spLocks noChangeArrowheads="1"/>
          </p:cNvSpPr>
          <p:nvPr>
            <p:custDataLst>
              <p:tags r:id="rId4"/>
            </p:custDataLst>
          </p:nvPr>
        </p:nvSpPr>
        <p:spPr bwMode="black">
          <a:xfrm>
            <a:off x="269967" y="3011972"/>
            <a:ext cx="4399180" cy="1872342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30" tIns="108000" rIns="91430" bIns="108000" anchor="ctr"/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Book Antiqua" panose="02040602050305030304" pitchFamily="18" charset="0"/>
                <a:ea typeface="Arial Unicode MS" pitchFamily="34" charset="-128"/>
                <a:cs typeface="Arial Unicode MS" pitchFamily="34" charset="-128"/>
              </a:rPr>
              <a:t>Astrophysics</a:t>
            </a:r>
          </a:p>
          <a:p>
            <a:pPr algn="ctr"/>
            <a:r>
              <a:rPr lang="en-US" sz="1400" dirty="0" smtClean="0">
                <a:latin typeface="Book Antiqua" panose="02040602050305030304" pitchFamily="18" charset="0"/>
                <a:ea typeface="Arial Unicode MS" pitchFamily="34" charset="-128"/>
                <a:cs typeface="Arial Unicode MS" pitchFamily="34" charset="-128"/>
              </a:rPr>
              <a:t>HE gamma Astronomy -  space and ground</a:t>
            </a:r>
          </a:p>
          <a:p>
            <a:pPr algn="ctr"/>
            <a:endParaRPr lang="en-US" sz="1200" b="1" dirty="0" smtClean="0">
              <a:latin typeface="Book Antiqua" panose="02040602050305030304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1"/>
            <a:r>
              <a:rPr lang="en-US" sz="1400" b="1" dirty="0" smtClean="0">
                <a:solidFill>
                  <a:srgbClr val="0000FF"/>
                </a:solidFill>
                <a:latin typeface="Book Antiqua" panose="02040602050305030304" pitchFamily="18" charset="0"/>
                <a:ea typeface="Arial Unicode MS" pitchFamily="34" charset="-128"/>
                <a:cs typeface="Arial Unicode MS" pitchFamily="34" charset="-128"/>
              </a:rPr>
              <a:t>Fermi NASA space telescope</a:t>
            </a:r>
          </a:p>
          <a:p>
            <a:pPr lvl="1"/>
            <a:r>
              <a:rPr lang="en-US" sz="1400" b="1" dirty="0" smtClean="0">
                <a:solidFill>
                  <a:srgbClr val="0000FF"/>
                </a:solidFill>
                <a:latin typeface="Book Antiqua" panose="02040602050305030304" pitchFamily="18" charset="0"/>
                <a:ea typeface="Arial Unicode MS" pitchFamily="34" charset="-128"/>
                <a:cs typeface="Arial Unicode MS" pitchFamily="34" charset="-128"/>
              </a:rPr>
              <a:t>HESS – Ground array of telescope</a:t>
            </a:r>
          </a:p>
          <a:p>
            <a:pPr algn="ctr"/>
            <a:endParaRPr lang="en-US" sz="1400" b="1" dirty="0" smtClean="0">
              <a:solidFill>
                <a:srgbClr val="0000FF"/>
              </a:solidFill>
              <a:latin typeface="Book Antiqua" panose="02040602050305030304" pitchFamily="18" charset="0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en-US" sz="1400" b="1" dirty="0" smtClean="0">
                <a:solidFill>
                  <a:srgbClr val="008000"/>
                </a:solidFill>
                <a:latin typeface="Book Antiqua" panose="02040602050305030304" pitchFamily="18" charset="0"/>
                <a:ea typeface="Arial Unicode MS" pitchFamily="34" charset="-128"/>
                <a:cs typeface="Arial Unicode MS" pitchFamily="34" charset="-128"/>
              </a:rPr>
              <a:t>Future on CTA </a:t>
            </a:r>
          </a:p>
        </p:txBody>
      </p:sp>
      <p:sp>
        <p:nvSpPr>
          <p:cNvPr id="10" name="AutoShape 33"/>
          <p:cNvSpPr>
            <a:spLocks noChangeArrowheads="1"/>
          </p:cNvSpPr>
          <p:nvPr>
            <p:custDataLst>
              <p:tags r:id="rId5"/>
            </p:custDataLst>
          </p:nvPr>
        </p:nvSpPr>
        <p:spPr bwMode="black">
          <a:xfrm>
            <a:off x="6723017" y="1088571"/>
            <a:ext cx="3884023" cy="1775355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30" tIns="108000" rIns="91430" bIns="108000" anchor="ctr"/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Book Antiqua" panose="02040602050305030304" pitchFamily="18" charset="0"/>
                <a:ea typeface="Arial Unicode MS" pitchFamily="34" charset="-128"/>
                <a:cs typeface="Arial Unicode MS" pitchFamily="34" charset="-128"/>
              </a:rPr>
              <a:t>Intensity Frontier</a:t>
            </a:r>
          </a:p>
          <a:p>
            <a:pPr algn="ctr"/>
            <a:endParaRPr lang="en-US" sz="1200" b="1" dirty="0" smtClean="0">
              <a:solidFill>
                <a:srgbClr val="C00000"/>
              </a:solidFill>
              <a:latin typeface="Book Antiqua" panose="02040602050305030304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1"/>
            <a:r>
              <a:rPr lang="en-US" sz="1400" b="1" dirty="0" smtClean="0">
                <a:solidFill>
                  <a:srgbClr val="0000FF"/>
                </a:solidFill>
                <a:latin typeface="Book Antiqua" panose="02040602050305030304" pitchFamily="18" charset="0"/>
                <a:ea typeface="Arial Unicode MS" pitchFamily="34" charset="-128"/>
                <a:cs typeface="Arial Unicode MS" pitchFamily="34" charset="-128"/>
              </a:rPr>
              <a:t>CMS Heavy Ions  on LHC – CERN</a:t>
            </a:r>
          </a:p>
          <a:p>
            <a:pPr lvl="1"/>
            <a:r>
              <a:rPr lang="en-US" sz="1400" b="1" dirty="0" smtClean="0">
                <a:solidFill>
                  <a:srgbClr val="0000FF"/>
                </a:solidFill>
                <a:latin typeface="Book Antiqua" panose="02040602050305030304" pitchFamily="18" charset="0"/>
                <a:ea typeface="Arial Unicode MS" pitchFamily="34" charset="-128"/>
                <a:cs typeface="Arial Unicode MS" pitchFamily="34" charset="-128"/>
              </a:rPr>
              <a:t>T2K – JPARC – Japan</a:t>
            </a:r>
          </a:p>
          <a:p>
            <a:pPr algn="ctr"/>
            <a:endParaRPr lang="en-US" sz="1400" b="1" dirty="0" smtClean="0">
              <a:solidFill>
                <a:srgbClr val="008000"/>
              </a:solidFill>
              <a:latin typeface="Book Antiqua" panose="02040602050305030304" pitchFamily="18" charset="0"/>
              <a:ea typeface="Arial Unicode MS" pitchFamily="34" charset="-128"/>
              <a:cs typeface="Arial Unicode MS" pitchFamily="34" charset="-128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400" b="1" dirty="0" smtClean="0">
                <a:solidFill>
                  <a:srgbClr val="008000"/>
                </a:solidFill>
                <a:latin typeface="Book Antiqua" panose="02040602050305030304" pitchFamily="18" charset="0"/>
                <a:ea typeface="Arial Unicode MS" pitchFamily="34" charset="-128"/>
                <a:cs typeface="Arial Unicode MS" pitchFamily="34" charset="-128"/>
              </a:rPr>
              <a:t>Fixed target at CERN on HI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400" b="1" dirty="0" smtClean="0">
                <a:solidFill>
                  <a:srgbClr val="008000"/>
                </a:solidFill>
                <a:latin typeface="Book Antiqua" panose="02040602050305030304" pitchFamily="18" charset="0"/>
                <a:ea typeface="Arial Unicode MS" pitchFamily="34" charset="-128"/>
                <a:cs typeface="Arial Unicode MS" pitchFamily="34" charset="-128"/>
              </a:rPr>
              <a:t>Preparation of LBNO(E)</a:t>
            </a:r>
            <a:endParaRPr lang="en-US" sz="1400" b="1" dirty="0">
              <a:solidFill>
                <a:srgbClr val="008000"/>
              </a:solidFill>
              <a:latin typeface="Book Antiqua" panose="02040602050305030304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AutoShape 33"/>
          <p:cNvSpPr>
            <a:spLocks noChangeArrowheads="1"/>
          </p:cNvSpPr>
          <p:nvPr>
            <p:custDataLst>
              <p:tags r:id="rId6"/>
            </p:custDataLst>
          </p:nvPr>
        </p:nvSpPr>
        <p:spPr bwMode="black">
          <a:xfrm>
            <a:off x="6723017" y="3011972"/>
            <a:ext cx="4641669" cy="3554291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30" tIns="108000" rIns="91430" bIns="108000" anchor="ctr"/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Book Antiqua" panose="02040602050305030304" pitchFamily="18" charset="0"/>
                <a:ea typeface="Arial Unicode MS" pitchFamily="34" charset="-128"/>
                <a:cs typeface="Arial Unicode MS" pitchFamily="34" charset="-128"/>
              </a:rPr>
              <a:t>Multi – disciplinary physics</a:t>
            </a:r>
          </a:p>
          <a:p>
            <a:pPr algn="ctr"/>
            <a:endParaRPr lang="en-US" sz="1200" b="1" dirty="0" smtClean="0">
              <a:latin typeface="Book Antiqua" panose="02040602050305030304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1"/>
            <a:r>
              <a:rPr lang="en-US" sz="1400" b="1" dirty="0" smtClean="0">
                <a:solidFill>
                  <a:srgbClr val="0000FF"/>
                </a:solidFill>
                <a:latin typeface="Book Antiqua" panose="02040602050305030304" pitchFamily="18" charset="0"/>
                <a:ea typeface="Arial Unicode MS" pitchFamily="34" charset="-128"/>
                <a:cs typeface="Arial Unicode MS" pitchFamily="34" charset="-128"/>
              </a:rPr>
              <a:t>MEDICAL Application </a:t>
            </a:r>
          </a:p>
          <a:p>
            <a:pPr lvl="1"/>
            <a:r>
              <a:rPr lang="en-US" sz="1400" dirty="0" smtClean="0">
                <a:latin typeface="Book Antiqua" panose="02040602050305030304" pitchFamily="18" charset="0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1400" u="sng" dirty="0" smtClean="0">
                <a:latin typeface="Book Antiqua" panose="02040602050305030304" pitchFamily="18" charset="0"/>
                <a:ea typeface="Arial Unicode MS" pitchFamily="34" charset="-128"/>
                <a:cs typeface="Arial Unicode MS" pitchFamily="34" charset="-128"/>
              </a:rPr>
              <a:t>European reference </a:t>
            </a:r>
            <a:r>
              <a:rPr lang="en-US" sz="1400" dirty="0" smtClean="0">
                <a:latin typeface="Book Antiqua" panose="02040602050305030304" pitchFamily="18" charset="0"/>
                <a:ea typeface="Arial Unicode MS" pitchFamily="34" charset="-128"/>
                <a:cs typeface="Arial Unicode MS" pitchFamily="34" charset="-128"/>
              </a:rPr>
              <a:t>on beam profiler for </a:t>
            </a:r>
          </a:p>
          <a:p>
            <a:pPr lvl="1"/>
            <a:r>
              <a:rPr lang="en-US" sz="1400" dirty="0" smtClean="0">
                <a:latin typeface="Book Antiqua" panose="02040602050305030304" pitchFamily="18" charset="0"/>
                <a:ea typeface="Arial Unicode MS" pitchFamily="34" charset="-128"/>
                <a:cs typeface="Arial Unicode MS" pitchFamily="34" charset="-128"/>
              </a:rPr>
              <a:t>  for hadron therapy machine )</a:t>
            </a:r>
          </a:p>
          <a:p>
            <a:pPr lvl="1"/>
            <a:endParaRPr lang="en-US" sz="1400" b="1" dirty="0" smtClean="0">
              <a:solidFill>
                <a:srgbClr val="0000FF"/>
              </a:solidFill>
              <a:latin typeface="Book Antiqua" panose="02040602050305030304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1"/>
            <a:r>
              <a:rPr lang="en-US" sz="1400" b="1" dirty="0" smtClean="0">
                <a:solidFill>
                  <a:srgbClr val="0000FF"/>
                </a:solidFill>
                <a:latin typeface="Book Antiqua" panose="02040602050305030304" pitchFamily="18" charset="0"/>
                <a:ea typeface="Arial Unicode MS" pitchFamily="34" charset="-128"/>
                <a:cs typeface="Arial Unicode MS" pitchFamily="34" charset="-128"/>
              </a:rPr>
              <a:t>GEANT4 - simulation </a:t>
            </a:r>
          </a:p>
          <a:p>
            <a:pPr lvl="1"/>
            <a:r>
              <a:rPr lang="en-US" sz="1400" dirty="0" smtClean="0">
                <a:latin typeface="Book Antiqua" panose="02040602050305030304" pitchFamily="18" charset="0"/>
                <a:ea typeface="Arial Unicode MS" pitchFamily="34" charset="-128"/>
                <a:cs typeface="Arial Unicode MS" pitchFamily="34" charset="-128"/>
              </a:rPr>
              <a:t>(simulation of interaction with matter)</a:t>
            </a:r>
          </a:p>
          <a:p>
            <a:pPr algn="ctr"/>
            <a:endParaRPr lang="en-US" sz="1400" b="1" dirty="0" smtClean="0">
              <a:solidFill>
                <a:srgbClr val="0000FF"/>
              </a:solidFill>
              <a:latin typeface="Book Antiqua" panose="02040602050305030304" pitchFamily="18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1400" b="1" dirty="0" smtClean="0">
                <a:solidFill>
                  <a:srgbClr val="0000FF"/>
                </a:solidFill>
                <a:latin typeface="Book Antiqua" panose="02040602050305030304" pitchFamily="18" charset="0"/>
                <a:ea typeface="Arial Unicode MS" pitchFamily="34" charset="-128"/>
                <a:cs typeface="Arial Unicode MS" pitchFamily="34" charset="-128"/>
              </a:rPr>
              <a:t>           CILEX-GALOP</a:t>
            </a:r>
          </a:p>
          <a:p>
            <a:r>
              <a:rPr lang="en-US" sz="1400" b="1" dirty="0" smtClean="0">
                <a:solidFill>
                  <a:srgbClr val="0000FF"/>
                </a:solidFill>
                <a:latin typeface="Book Antiqua" panose="02040602050305030304" pitchFamily="18" charset="0"/>
                <a:ea typeface="Arial Unicode MS" pitchFamily="34" charset="-128"/>
                <a:cs typeface="Arial Unicode MS" pitchFamily="34" charset="-128"/>
              </a:rPr>
              <a:t>           </a:t>
            </a:r>
            <a:r>
              <a:rPr lang="en-US" sz="1400" dirty="0" smtClean="0">
                <a:latin typeface="Book Antiqua" panose="02040602050305030304" pitchFamily="18" charset="0"/>
                <a:ea typeface="Arial Unicode MS" pitchFamily="34" charset="-128"/>
                <a:cs typeface="Arial Unicode MS" pitchFamily="34" charset="-128"/>
              </a:rPr>
              <a:t>(Long Focal Area – electron acceleration</a:t>
            </a:r>
          </a:p>
          <a:p>
            <a:r>
              <a:rPr lang="en-US" sz="1400" dirty="0" smtClean="0">
                <a:latin typeface="Book Antiqua" panose="02040602050305030304" pitchFamily="18" charset="0"/>
                <a:ea typeface="Arial Unicode MS" pitchFamily="34" charset="-128"/>
                <a:cs typeface="Arial Unicode MS" pitchFamily="34" charset="-128"/>
              </a:rPr>
              <a:t>             with laser-plasma)</a:t>
            </a:r>
            <a:endParaRPr lang="en-US" sz="1400" b="1" dirty="0" smtClean="0">
              <a:solidFill>
                <a:srgbClr val="0000FF"/>
              </a:solidFill>
              <a:latin typeface="Book Antiqua" panose="02040602050305030304" pitchFamily="18" charset="0"/>
              <a:ea typeface="Arial Unicode MS" pitchFamily="34" charset="-128"/>
              <a:cs typeface="Arial Unicode MS" pitchFamily="34" charset="-128"/>
            </a:endParaRPr>
          </a:p>
          <a:p>
            <a:endParaRPr lang="en-US" sz="1400" b="1" dirty="0" smtClean="0">
              <a:solidFill>
                <a:srgbClr val="008000"/>
              </a:solidFill>
              <a:latin typeface="Book Antiqua" panose="02040602050305030304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141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  <p:custDataLst>
              <p:tags r:id="rId1"/>
            </p:custDataLst>
          </p:nvPr>
        </p:nvSpPr>
        <p:spPr>
          <a:xfrm>
            <a:off x="11649100" y="6494483"/>
            <a:ext cx="542900" cy="363517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6</a:t>
            </a:fld>
            <a:endParaRPr lang="fr-BE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6"/>
          <a:stretch/>
        </p:blipFill>
        <p:spPr>
          <a:xfrm>
            <a:off x="0" y="3415550"/>
            <a:ext cx="5790315" cy="352541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887" y="-25644"/>
            <a:ext cx="6230112" cy="344119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9"/>
          <a:stretch/>
        </p:blipFill>
        <p:spPr>
          <a:xfrm>
            <a:off x="3684233" y="3415549"/>
            <a:ext cx="5022452" cy="351653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728" y="3395812"/>
            <a:ext cx="3536272" cy="353627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303476" y="6078984"/>
            <a:ext cx="20136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FFFF"/>
                </a:solidFill>
                <a:latin typeface="Book Antiqua" panose="02040602050305030304" pitchFamily="18" charset="0"/>
                <a:ea typeface="Arial Unicode MS" pitchFamily="34" charset="-128"/>
                <a:cs typeface="Arial Unicode MS" pitchFamily="34" charset="-128"/>
              </a:rPr>
              <a:t>CMS</a:t>
            </a:r>
          </a:p>
          <a:p>
            <a:r>
              <a:rPr lang="fr-FR" sz="2400" b="1" dirty="0" smtClean="0">
                <a:solidFill>
                  <a:srgbClr val="00FFFF"/>
                </a:solidFill>
                <a:latin typeface="Book Antiqua" panose="02040602050305030304" pitchFamily="18" charset="0"/>
                <a:ea typeface="Arial Unicode MS" pitchFamily="34" charset="-128"/>
                <a:cs typeface="Arial Unicode MS" pitchFamily="34" charset="-128"/>
              </a:rPr>
              <a:t>LHC data ZZ</a:t>
            </a:r>
            <a:endParaRPr lang="en-US" sz="2400" dirty="0">
              <a:solidFill>
                <a:srgbClr val="00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413688"/>
            <a:ext cx="13388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FFFF"/>
                </a:solidFill>
                <a:latin typeface="Book Antiqua" panose="02040602050305030304" pitchFamily="18" charset="0"/>
                <a:ea typeface="Arial Unicode MS" pitchFamily="34" charset="-128"/>
                <a:cs typeface="Arial Unicode MS" pitchFamily="34" charset="-128"/>
              </a:rPr>
              <a:t>ILD </a:t>
            </a:r>
            <a:r>
              <a:rPr lang="fr-FR" sz="2400" b="1" dirty="0" err="1" smtClean="0">
                <a:solidFill>
                  <a:srgbClr val="00FFFF"/>
                </a:solidFill>
                <a:latin typeface="Book Antiqua" panose="02040602050305030304" pitchFamily="18" charset="0"/>
                <a:ea typeface="Arial Unicode MS" pitchFamily="34" charset="-128"/>
                <a:cs typeface="Arial Unicode MS" pitchFamily="34" charset="-128"/>
              </a:rPr>
              <a:t>sim</a:t>
            </a:r>
            <a:endParaRPr lang="en-US" sz="2400" dirty="0">
              <a:solidFill>
                <a:srgbClr val="00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06379" y="0"/>
            <a:ext cx="156004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FFFF"/>
                </a:solidFill>
                <a:latin typeface="Book Antiqua" panose="02040602050305030304" pitchFamily="18" charset="0"/>
                <a:ea typeface="Arial Unicode MS" pitchFamily="34" charset="-128"/>
                <a:cs typeface="Arial Unicode MS" pitchFamily="34" charset="-128"/>
              </a:rPr>
              <a:t>FERMI</a:t>
            </a:r>
          </a:p>
          <a:p>
            <a:r>
              <a:rPr lang="en-US" sz="2400" b="1" dirty="0" err="1" smtClean="0">
                <a:solidFill>
                  <a:srgbClr val="00FFFF"/>
                </a:solidFill>
                <a:latin typeface="Book Antiqua" panose="02040602050305030304" pitchFamily="18" charset="0"/>
                <a:ea typeface="Arial Unicode MS" pitchFamily="34" charset="-128"/>
                <a:cs typeface="Arial Unicode MS" pitchFamily="34" charset="-128"/>
              </a:rPr>
              <a:t>GeV</a:t>
            </a:r>
            <a:r>
              <a:rPr lang="en-US" sz="2400" b="1" dirty="0" smtClean="0">
                <a:solidFill>
                  <a:srgbClr val="00FFFF"/>
                </a:solidFill>
                <a:latin typeface="Book Antiqua" panose="02040602050305030304" pitchFamily="18" charset="0"/>
                <a:ea typeface="Arial Unicode MS" pitchFamily="34" charset="-128"/>
                <a:cs typeface="Arial Unicode MS" pitchFamily="34" charset="-128"/>
              </a:rPr>
              <a:t> sky  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19" b="9040"/>
          <a:stretch/>
        </p:blipFill>
        <p:spPr>
          <a:xfrm>
            <a:off x="-143739" y="-146835"/>
            <a:ext cx="3656400" cy="358856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839228" y="28089"/>
            <a:ext cx="178286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FFFF"/>
                </a:solidFill>
                <a:latin typeface="Book Antiqua" panose="02040602050305030304" pitchFamily="18" charset="0"/>
                <a:ea typeface="Arial Unicode MS" pitchFamily="34" charset="-128"/>
                <a:cs typeface="Arial Unicode MS" pitchFamily="34" charset="-128"/>
              </a:rPr>
              <a:t>T2K </a:t>
            </a:r>
          </a:p>
          <a:p>
            <a:r>
              <a:rPr lang="en-US" sz="2400" b="1" dirty="0" smtClean="0">
                <a:solidFill>
                  <a:srgbClr val="00FFFF"/>
                </a:solidFill>
                <a:latin typeface="Book Antiqua" panose="02040602050305030304" pitchFamily="18" charset="0"/>
                <a:ea typeface="Arial Unicode MS" pitchFamily="34" charset="-128"/>
                <a:cs typeface="Arial Unicode MS" pitchFamily="34" charset="-128"/>
              </a:rPr>
              <a:t>simulation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325928" y="5876077"/>
            <a:ext cx="178286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FFFF"/>
                </a:solidFill>
                <a:latin typeface="Book Antiqua" panose="02040602050305030304" pitchFamily="18" charset="0"/>
                <a:ea typeface="Arial Unicode MS" pitchFamily="34" charset="-128"/>
                <a:cs typeface="Arial Unicode MS" pitchFamily="34" charset="-128"/>
              </a:rPr>
              <a:t>Heavy Ions</a:t>
            </a:r>
          </a:p>
          <a:p>
            <a:r>
              <a:rPr lang="en-US" sz="2400" b="1" dirty="0" smtClean="0">
                <a:solidFill>
                  <a:srgbClr val="00FFFF"/>
                </a:solidFill>
                <a:latin typeface="Book Antiqua" panose="02040602050305030304" pitchFamily="18" charset="0"/>
                <a:ea typeface="Arial Unicode MS" pitchFamily="34" charset="-128"/>
                <a:cs typeface="Arial Unicode MS" pitchFamily="34" charset="-128"/>
              </a:rPr>
              <a:t>simulation </a:t>
            </a:r>
          </a:p>
        </p:txBody>
      </p:sp>
      <p:pic>
        <p:nvPicPr>
          <p:cNvPr id="18" name="Picture 5" descr="Z:\_Labo\plaquette LLR\CNAO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/>
          <a:srcRect l="-2461" r="-2964"/>
          <a:stretch>
            <a:fillRect/>
          </a:stretch>
        </p:blipFill>
        <p:spPr bwMode="auto">
          <a:xfrm>
            <a:off x="3476865" y="1496823"/>
            <a:ext cx="2520819" cy="17933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Rectangle 18"/>
          <p:cNvSpPr/>
          <p:nvPr/>
        </p:nvSpPr>
        <p:spPr>
          <a:xfrm>
            <a:off x="3575738" y="224047"/>
            <a:ext cx="232307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600" dirty="0" err="1" smtClean="0">
                <a:latin typeface="Book Antiqua" panose="02040602050305030304" pitchFamily="18" charset="0"/>
                <a:ea typeface="Arial Unicode MS" pitchFamily="34" charset="-128"/>
                <a:cs typeface="Arial Unicode MS" pitchFamily="34" charset="-128"/>
              </a:rPr>
              <a:t>Italian</a:t>
            </a:r>
            <a:r>
              <a:rPr lang="fr-FR" sz="1600" dirty="0" smtClean="0">
                <a:latin typeface="Book Antiqua" panose="02040602050305030304" pitchFamily="18" charset="0"/>
                <a:ea typeface="Arial Unicode MS" pitchFamily="34" charset="-128"/>
                <a:cs typeface="Arial Unicode MS" pitchFamily="34" charset="-128"/>
              </a:rPr>
              <a:t> machine </a:t>
            </a:r>
          </a:p>
          <a:p>
            <a:pPr algn="ctr"/>
            <a:r>
              <a:rPr lang="fr-FR" sz="1600" dirty="0" smtClean="0">
                <a:latin typeface="Book Antiqua" panose="02040602050305030304" pitchFamily="18" charset="0"/>
                <a:ea typeface="Arial Unicode MS" pitchFamily="34" charset="-128"/>
                <a:cs typeface="Arial Unicode MS" pitchFamily="34" charset="-128"/>
              </a:rPr>
              <a:t>for </a:t>
            </a:r>
            <a:r>
              <a:rPr lang="fr-FR" sz="1600" dirty="0" err="1" smtClean="0">
                <a:latin typeface="Book Antiqua" panose="02040602050305030304" pitchFamily="18" charset="0"/>
                <a:ea typeface="Arial Unicode MS" pitchFamily="34" charset="-128"/>
                <a:cs typeface="Arial Unicode MS" pitchFamily="34" charset="-128"/>
              </a:rPr>
              <a:t>Hadrontherapy</a:t>
            </a:r>
            <a:endParaRPr lang="en-US" sz="1600" dirty="0" smtClean="0">
              <a:latin typeface="Book Antiqua" panose="02040602050305030304" pitchFamily="18" charset="0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en-US" sz="2400" b="1" dirty="0" smtClean="0">
                <a:latin typeface="Book Antiqua" panose="02040602050305030304" pitchFamily="18" charset="0"/>
                <a:ea typeface="Arial Unicode MS" pitchFamily="34" charset="-128"/>
                <a:cs typeface="Arial Unicode MS" pitchFamily="34" charset="-128"/>
              </a:rPr>
              <a:t>CNAO</a:t>
            </a:r>
          </a:p>
          <a:p>
            <a:pPr algn="ctr"/>
            <a:r>
              <a:rPr lang="en-US" sz="2400" b="1" dirty="0">
                <a:latin typeface="Book Antiqua" panose="02040602050305030304" pitchFamily="18" charset="0"/>
                <a:ea typeface="Arial Unicode MS" pitchFamily="34" charset="-128"/>
                <a:cs typeface="Arial Unicode MS" pitchFamily="34" charset="-128"/>
              </a:rPr>
              <a:t>b</a:t>
            </a:r>
            <a:r>
              <a:rPr lang="en-US" sz="2400" b="1" dirty="0" smtClean="0">
                <a:latin typeface="Book Antiqua" panose="02040602050305030304" pitchFamily="18" charset="0"/>
                <a:ea typeface="Arial Unicode MS" pitchFamily="34" charset="-128"/>
                <a:cs typeface="Arial Unicode MS" pitchFamily="34" charset="-128"/>
              </a:rPr>
              <a:t>eam profilers </a:t>
            </a:r>
          </a:p>
        </p:txBody>
      </p:sp>
    </p:spTree>
    <p:extLst>
      <p:ext uri="{BB962C8B-B14F-4D97-AF65-F5344CB8AC3E}">
        <p14:creationId xmlns:p14="http://schemas.microsoft.com/office/powerpoint/2010/main" val="384874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D971-2508-4D64-9B1A-A6D3DBD7E1B8}" type="slidenum">
              <a:rPr lang="en-US" smtClean="0"/>
              <a:pPr/>
              <a:t>7</a:t>
            </a:fld>
            <a:r>
              <a:rPr lang="en-US" smtClean="0"/>
              <a:t>/35</a:t>
            </a:r>
            <a:endParaRPr lang="en-US" dirty="0"/>
          </a:p>
        </p:txBody>
      </p:sp>
      <p:sp>
        <p:nvSpPr>
          <p:cNvPr id="3" name="ZoneTexte 2"/>
          <p:cNvSpPr txBox="1"/>
          <p:nvPr/>
        </p:nvSpPr>
        <p:spPr>
          <a:xfrm>
            <a:off x="2325189" y="2325188"/>
            <a:ext cx="68804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ILLUSTRATION of collaboration with Japanese groups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09037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4689448" y="170867"/>
            <a:ext cx="6984733" cy="672550"/>
          </a:xfrm>
          <a:ln/>
        </p:spPr>
        <p:txBody>
          <a:bodyPr vert="horz" lIns="91440" tIns="17832" rIns="91440" bIns="45720" rtlCol="0" anchor="ctr">
            <a:normAutofit fontScale="90000"/>
          </a:bodyPr>
          <a:lstStyle/>
          <a:p>
            <a:pPr>
              <a:tabLst>
                <a:tab pos="414772" algn="l"/>
                <a:tab pos="829544" algn="l"/>
                <a:tab pos="1244316" algn="l"/>
                <a:tab pos="1659087" algn="l"/>
                <a:tab pos="2073859" algn="l"/>
                <a:tab pos="2488631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2" algn="l"/>
                <a:tab pos="5392034" algn="l"/>
                <a:tab pos="5806806" algn="l"/>
                <a:tab pos="6221578" algn="l"/>
                <a:tab pos="6636349" algn="l"/>
              </a:tabLst>
            </a:pPr>
            <a:r>
              <a:rPr lang="en-US" altLang="en-US" sz="2359" dirty="0">
                <a:solidFill>
                  <a:srgbClr val="FF0000"/>
                </a:solidFill>
              </a:rPr>
              <a:t>LLR  -  RCAPP, Kyushu </a:t>
            </a:r>
            <a:r>
              <a:rPr lang="en-US" altLang="en-US" sz="2359" dirty="0" err="1">
                <a:solidFill>
                  <a:srgbClr val="FF0000"/>
                </a:solidFill>
              </a:rPr>
              <a:t>Uni</a:t>
            </a:r>
            <a:r>
              <a:rPr lang="en-US" altLang="en-US" sz="2359" dirty="0">
                <a:solidFill>
                  <a:srgbClr val="FF0000"/>
                </a:solidFill>
              </a:rPr>
              <a:t>  -  ICEPP, Tokyo </a:t>
            </a:r>
            <a:r>
              <a:rPr lang="en-US" altLang="en-US" sz="2359" dirty="0" err="1">
                <a:solidFill>
                  <a:srgbClr val="FF0000"/>
                </a:solidFill>
              </a:rPr>
              <a:t>Uni</a:t>
            </a:r>
            <a:r>
              <a:rPr lang="en-US" altLang="en-US" sz="2359" dirty="0">
                <a:solidFill>
                  <a:srgbClr val="FF0000"/>
                </a:solidFill>
              </a:rPr>
              <a:t/>
            </a:r>
            <a:br>
              <a:rPr lang="en-US" altLang="en-US" sz="2359" dirty="0">
                <a:solidFill>
                  <a:srgbClr val="FF0000"/>
                </a:solidFill>
              </a:rPr>
            </a:br>
            <a:r>
              <a:rPr lang="en-US" altLang="en-US" sz="2359" dirty="0">
                <a:solidFill>
                  <a:srgbClr val="9900FF"/>
                </a:solidFill>
              </a:rPr>
              <a:t>Silicon-Tungsten (</a:t>
            </a:r>
            <a:r>
              <a:rPr lang="en-US" altLang="en-US" sz="2359" dirty="0" err="1">
                <a:solidFill>
                  <a:srgbClr val="9900FF"/>
                </a:solidFill>
              </a:rPr>
              <a:t>SiW</a:t>
            </a:r>
            <a:r>
              <a:rPr lang="en-US" altLang="en-US" sz="2359" dirty="0">
                <a:solidFill>
                  <a:srgbClr val="9900FF"/>
                </a:solidFill>
              </a:rPr>
              <a:t>) </a:t>
            </a:r>
            <a:r>
              <a:rPr lang="en-US" altLang="en-US" sz="2359" dirty="0" smtClean="0">
                <a:solidFill>
                  <a:srgbClr val="008000"/>
                </a:solidFill>
              </a:rPr>
              <a:t>ILD</a:t>
            </a:r>
            <a:r>
              <a:rPr lang="en-US" altLang="en-US" sz="2359" dirty="0" smtClean="0">
                <a:solidFill>
                  <a:srgbClr val="9900FF"/>
                </a:solidFill>
              </a:rPr>
              <a:t> </a:t>
            </a:r>
            <a:r>
              <a:rPr lang="en-US" altLang="en-US" sz="2359" b="1" dirty="0" smtClean="0">
                <a:solidFill>
                  <a:srgbClr val="008000"/>
                </a:solidFill>
              </a:rPr>
              <a:t>ECAL</a:t>
            </a:r>
            <a:r>
              <a:rPr lang="en-US" altLang="en-US" sz="2359" dirty="0" smtClean="0">
                <a:solidFill>
                  <a:srgbClr val="9900FF"/>
                </a:solidFill>
              </a:rPr>
              <a:t> </a:t>
            </a:r>
            <a:r>
              <a:rPr lang="en-US" altLang="en-US" sz="2359" dirty="0">
                <a:solidFill>
                  <a:srgbClr val="9900FF"/>
                </a:solidFill>
              </a:rPr>
              <a:t>collaboration</a:t>
            </a:r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771227" y="5131599"/>
            <a:ext cx="8544417" cy="1659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53167" rIns="81646" bIns="40823"/>
          <a:lstStyle>
            <a:lvl1pPr marL="219075" indent="-219075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9pPr>
          </a:lstStyle>
          <a:p>
            <a:endParaRPr lang="en-US" altLang="en-US" sz="907" b="1" dirty="0">
              <a:solidFill>
                <a:srgbClr val="FF0000"/>
              </a:solidFill>
            </a:endParaRPr>
          </a:p>
          <a:p>
            <a:pPr>
              <a:buClr>
                <a:srgbClr val="FF0000"/>
              </a:buClr>
              <a:buFont typeface="Times New Roman" panose="02020603050405020304" pitchFamily="18" charset="0"/>
              <a:buAutoNum type="arabicPeriod"/>
            </a:pPr>
            <a:r>
              <a:rPr lang="en-US" altLang="en-US" sz="1633" b="1" dirty="0">
                <a:solidFill>
                  <a:srgbClr val="FF0000"/>
                </a:solidFill>
              </a:rPr>
              <a:t>Optimization </a:t>
            </a:r>
            <a:r>
              <a:rPr lang="en-US" altLang="en-US" sz="1633" b="1" dirty="0">
                <a:solidFill>
                  <a:srgbClr val="000080"/>
                </a:solidFill>
              </a:rPr>
              <a:t>(</a:t>
            </a:r>
            <a:r>
              <a:rPr lang="en-US" altLang="en-US" sz="1633" b="1" dirty="0">
                <a:solidFill>
                  <a:srgbClr val="0000FF"/>
                </a:solidFill>
              </a:rPr>
              <a:t>Tokyo</a:t>
            </a:r>
            <a:r>
              <a:rPr lang="en-US" altLang="en-US" sz="1633" b="1" dirty="0">
                <a:solidFill>
                  <a:srgbClr val="000080"/>
                </a:solidFill>
              </a:rPr>
              <a:t>,</a:t>
            </a:r>
            <a:r>
              <a:rPr lang="en-US" altLang="en-US" sz="1633" b="1" dirty="0">
                <a:solidFill>
                  <a:srgbClr val="FF0000"/>
                </a:solidFill>
              </a:rPr>
              <a:t> </a:t>
            </a:r>
            <a:r>
              <a:rPr lang="en-US" altLang="en-US" sz="1633" b="1" dirty="0">
                <a:solidFill>
                  <a:srgbClr val="9900FF"/>
                </a:solidFill>
              </a:rPr>
              <a:t>LLR</a:t>
            </a:r>
            <a:r>
              <a:rPr lang="en-US" altLang="en-US" sz="1633" b="1" dirty="0">
                <a:solidFill>
                  <a:srgbClr val="002060"/>
                </a:solidFill>
              </a:rPr>
              <a:t>)</a:t>
            </a:r>
          </a:p>
          <a:p>
            <a:pPr>
              <a:buClr>
                <a:srgbClr val="FF0000"/>
              </a:buClr>
            </a:pPr>
            <a:r>
              <a:rPr lang="en-US" altLang="en-US" sz="1633" dirty="0"/>
              <a:t>Optimize performance vs cost as a function of </a:t>
            </a:r>
            <a:r>
              <a:rPr lang="en-US" altLang="en-US" sz="1633" dirty="0">
                <a:solidFill>
                  <a:srgbClr val="355E00"/>
                </a:solidFill>
              </a:rPr>
              <a:t>ILD dimensions, </a:t>
            </a:r>
          </a:p>
          <a:p>
            <a:pPr>
              <a:buClr>
                <a:srgbClr val="FF0000"/>
              </a:buClr>
            </a:pPr>
            <a:r>
              <a:rPr lang="en-US" altLang="en-US" sz="1633" dirty="0">
                <a:solidFill>
                  <a:srgbClr val="355E00"/>
                </a:solidFill>
              </a:rPr>
              <a:t>N ECAL layers, </a:t>
            </a:r>
            <a:r>
              <a:rPr lang="en-US" altLang="en-US" sz="1633" dirty="0">
                <a:solidFill>
                  <a:srgbClr val="000080"/>
                </a:solidFill>
              </a:rPr>
              <a:t>thickness, affordable fraction of dead pixels/chips, </a:t>
            </a:r>
          </a:p>
          <a:p>
            <a:pPr>
              <a:buClr>
                <a:srgbClr val="FF0000"/>
              </a:buClr>
            </a:pPr>
            <a:r>
              <a:rPr lang="en-US" altLang="en-US" sz="1633" dirty="0">
                <a:solidFill>
                  <a:srgbClr val="000080"/>
                </a:solidFill>
              </a:rPr>
              <a:t>Si dead area, etc. </a:t>
            </a:r>
            <a:r>
              <a:rPr lang="en-US" altLang="en-US" sz="1633" dirty="0"/>
              <a:t>One result: ILD reconsiders ECAL baseline R: </a:t>
            </a:r>
          </a:p>
          <a:p>
            <a:pPr>
              <a:buClr>
                <a:srgbClr val="FF0000"/>
              </a:buClr>
            </a:pPr>
            <a:r>
              <a:rPr lang="en-US" altLang="en-US" sz="1633" dirty="0"/>
              <a:t>1.843 </a:t>
            </a:r>
            <a:r>
              <a:rPr lang="en-US" altLang="en-US" sz="1633" dirty="0">
                <a:cs typeface="Arial" panose="020B0604020202020204" pitchFamily="34" charset="0"/>
              </a:rPr>
              <a:t>→</a:t>
            </a:r>
            <a:r>
              <a:rPr lang="en-US" altLang="en-US" sz="1633" dirty="0"/>
              <a:t>1.5 m (1.5</a:t>
            </a:r>
            <a:r>
              <a:rPr lang="en-US" altLang="en-US" sz="1633" baseline="33000" dirty="0"/>
              <a:t>-1</a:t>
            </a:r>
            <a:r>
              <a:rPr lang="en-US" altLang="en-US" sz="1633" dirty="0"/>
              <a:t> lower price)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586888" y="1444473"/>
            <a:ext cx="4664650" cy="2868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53167" rIns="81646" bIns="40823"/>
          <a:lstStyle>
            <a:lvl1pPr marL="215900" indent="-2159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9pPr>
          </a:lstStyle>
          <a:p>
            <a:pPr>
              <a:buSzPct val="58000"/>
              <a:buFont typeface="Times New Roman" panose="02020603050405020304" pitchFamily="18" charset="0"/>
              <a:buBlip>
                <a:blip r:embed="rId3"/>
              </a:buBlip>
            </a:pPr>
            <a:r>
              <a:rPr lang="en-US" altLang="en-US" sz="1600" dirty="0"/>
              <a:t>2 ILD ECAL + 2 CALICE meetings / year,</a:t>
            </a:r>
          </a:p>
          <a:p>
            <a:pPr>
              <a:buSzPct val="58000"/>
            </a:pPr>
            <a:r>
              <a:rPr lang="en-US" altLang="en-US" sz="1600" dirty="0"/>
              <a:t>remote meetings / 1-2 weeks</a:t>
            </a:r>
          </a:p>
          <a:p>
            <a:pPr>
              <a:buSzPct val="58000"/>
              <a:buFont typeface="Times New Roman" panose="02020603050405020304" pitchFamily="18" charset="0"/>
              <a:buBlip>
                <a:blip r:embed="rId3"/>
              </a:buBlip>
            </a:pPr>
            <a:r>
              <a:rPr lang="en-US" altLang="en-US" sz="1600" dirty="0" err="1"/>
              <a:t>MoU</a:t>
            </a:r>
            <a:r>
              <a:rPr lang="en-US" altLang="en-US" sz="1600" dirty="0"/>
              <a:t> btw CNRS and Kyushu for sensor R&amp;D in Hamamatsu. </a:t>
            </a:r>
          </a:p>
          <a:p>
            <a:pPr>
              <a:buSzPct val="58000"/>
              <a:buFont typeface="Times New Roman" panose="02020603050405020304" pitchFamily="18" charset="0"/>
              <a:buBlip>
                <a:blip r:embed="rId3"/>
              </a:buBlip>
            </a:pPr>
            <a:r>
              <a:rPr lang="en-US" altLang="en-US" sz="1600" dirty="0" err="1" smtClean="0"/>
              <a:t>MoU</a:t>
            </a:r>
            <a:r>
              <a:rPr lang="en-US" altLang="en-US" sz="1600" dirty="0" smtClean="0"/>
              <a:t> </a:t>
            </a:r>
            <a:r>
              <a:rPr lang="en-US" altLang="en-US" sz="1600" dirty="0"/>
              <a:t>btw LLR and Kyushu on </a:t>
            </a:r>
            <a:r>
              <a:rPr lang="en-US" altLang="en-US" sz="1600" dirty="0" err="1"/>
              <a:t>SiW</a:t>
            </a:r>
            <a:r>
              <a:rPr lang="en-US" altLang="en-US" sz="1600" dirty="0"/>
              <a:t> R&amp;D. LLR (leader of </a:t>
            </a:r>
            <a:r>
              <a:rPr lang="en-US" altLang="en-US" sz="1600" dirty="0" err="1"/>
              <a:t>SiW</a:t>
            </a:r>
            <a:r>
              <a:rPr lang="en-US" altLang="en-US" sz="1600" dirty="0"/>
              <a:t> project) has sent to Kyushu </a:t>
            </a:r>
            <a:r>
              <a:rPr lang="en-US" altLang="en-US" sz="1600" dirty="0">
                <a:solidFill>
                  <a:srgbClr val="0000FF"/>
                </a:solidFill>
              </a:rPr>
              <a:t>fully functional prototype, transferred</a:t>
            </a:r>
            <a:r>
              <a:rPr lang="en-US" altLang="en-US" sz="1600" dirty="0"/>
              <a:t> </a:t>
            </a:r>
            <a:r>
              <a:rPr lang="en-US" altLang="en-US" sz="1600" dirty="0">
                <a:solidFill>
                  <a:srgbClr val="0000FF"/>
                </a:solidFill>
              </a:rPr>
              <a:t>technological knowledge</a:t>
            </a:r>
            <a:r>
              <a:rPr lang="en-US" altLang="en-US" sz="1600" dirty="0"/>
              <a:t>.</a:t>
            </a:r>
          </a:p>
          <a:p>
            <a:pPr>
              <a:buSzPct val="58000"/>
              <a:buFont typeface="Times New Roman" panose="02020603050405020304" pitchFamily="18" charset="0"/>
              <a:buBlip>
                <a:blip r:embed="rId3"/>
              </a:buBlip>
            </a:pPr>
            <a:r>
              <a:rPr lang="en-US" altLang="en-US" sz="1600" dirty="0"/>
              <a:t>Recent interest to </a:t>
            </a:r>
            <a:r>
              <a:rPr lang="en-US" altLang="en-US" sz="1600" dirty="0" err="1"/>
              <a:t>SiW</a:t>
            </a:r>
            <a:r>
              <a:rPr lang="en-US" altLang="en-US" sz="1600" dirty="0"/>
              <a:t> technology for </a:t>
            </a:r>
            <a:r>
              <a:rPr lang="en-US" altLang="en-US" sz="1600" dirty="0">
                <a:solidFill>
                  <a:srgbClr val="0000FF"/>
                </a:solidFill>
              </a:rPr>
              <a:t>CMS </a:t>
            </a:r>
            <a:r>
              <a:rPr lang="en-US" altLang="en-US" sz="1600" dirty="0" err="1">
                <a:solidFill>
                  <a:srgbClr val="0000FF"/>
                </a:solidFill>
              </a:rPr>
              <a:t>endcap</a:t>
            </a:r>
            <a:r>
              <a:rPr lang="en-US" altLang="en-US" sz="1600" dirty="0">
                <a:solidFill>
                  <a:srgbClr val="0000FF"/>
                </a:solidFill>
              </a:rPr>
              <a:t> Phase 2 upgrade (HGCAL)</a:t>
            </a:r>
            <a:r>
              <a:rPr lang="en-US" altLang="en-US" sz="1600" dirty="0"/>
              <a:t> and for </a:t>
            </a:r>
            <a:r>
              <a:rPr lang="en-US" altLang="en-US" sz="1600" dirty="0">
                <a:solidFill>
                  <a:srgbClr val="0000FF"/>
                </a:solidFill>
              </a:rPr>
              <a:t>future circular colliders (TLEP, CEPC).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380" y="37601"/>
            <a:ext cx="1582727" cy="1244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880" y="2999834"/>
            <a:ext cx="2475619" cy="1437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7081064" y="1475813"/>
            <a:ext cx="4313252" cy="1605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53167" rIns="81646" bIns="40823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9pPr>
          </a:lstStyle>
          <a:p>
            <a:r>
              <a:rPr lang="en-US" altLang="en-US" sz="1600" dirty="0">
                <a:solidFill>
                  <a:srgbClr val="0000FF"/>
                </a:solidFill>
              </a:rPr>
              <a:t>Physical prototype (2005-2011) – PFA proof</a:t>
            </a:r>
          </a:p>
          <a:p>
            <a:r>
              <a:rPr lang="en-US" altLang="en-US" sz="1600" dirty="0">
                <a:solidFill>
                  <a:srgbClr val="0000FF"/>
                </a:solidFill>
              </a:rPr>
              <a:t>Technological prototype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1600" dirty="0">
                <a:solidFill>
                  <a:srgbClr val="0000FF"/>
                </a:solidFill>
              </a:rPr>
              <a:t>(2012-present):</a:t>
            </a:r>
            <a:r>
              <a:rPr lang="en-US" altLang="en-US" sz="1600" dirty="0"/>
              <a:t> </a:t>
            </a:r>
          </a:p>
          <a:p>
            <a:r>
              <a:rPr lang="en-US" altLang="en-US" sz="1600" dirty="0"/>
              <a:t>charge injection + cosmic + laser calibration, 4 tests @DESY 1-5 </a:t>
            </a:r>
            <a:r>
              <a:rPr lang="en-US" altLang="en-US" sz="1600" dirty="0" err="1"/>
              <a:t>GeV</a:t>
            </a:r>
            <a:r>
              <a:rPr lang="en-US" altLang="en-US" sz="1600" dirty="0"/>
              <a:t> e-beam</a:t>
            </a:r>
          </a:p>
          <a:p>
            <a:r>
              <a:rPr lang="en-US" altLang="en-US" sz="1600" dirty="0">
                <a:solidFill>
                  <a:srgbClr val="FF0000"/>
                </a:solidFill>
              </a:rPr>
              <a:t>2015:</a:t>
            </a:r>
            <a:r>
              <a:rPr lang="en-US" altLang="en-US" sz="1600" dirty="0"/>
              <a:t> test 3/5 x ILD barrel module</a:t>
            </a:r>
            <a:r>
              <a:rPr lang="en-US" altLang="en-US" dirty="0"/>
              <a:t> </a:t>
            </a:r>
            <a:r>
              <a:rPr lang="en-US" altLang="en-US" sz="1600" dirty="0"/>
              <a:t>@CERN</a:t>
            </a:r>
          </a:p>
          <a:p>
            <a:endParaRPr lang="en-US" altLang="en-US" sz="1600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353" y="5029348"/>
            <a:ext cx="1824671" cy="1761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17367" y="1678534"/>
            <a:ext cx="1080745" cy="101566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sz="1200" dirty="0" err="1" smtClean="0">
                <a:solidFill>
                  <a:srgbClr val="FF0000"/>
                </a:solidFill>
              </a:rPr>
              <a:t>Strong</a:t>
            </a:r>
            <a:endParaRPr lang="fr-FR" sz="1200" dirty="0" smtClean="0">
              <a:solidFill>
                <a:srgbClr val="FF0000"/>
              </a:solidFill>
            </a:endParaRPr>
          </a:p>
          <a:p>
            <a:r>
              <a:rPr lang="fr-FR" sz="1200" dirty="0" smtClean="0">
                <a:solidFill>
                  <a:srgbClr val="FF0000"/>
                </a:solidFill>
              </a:rPr>
              <a:t>Interaction</a:t>
            </a:r>
          </a:p>
          <a:p>
            <a:r>
              <a:rPr lang="fr-FR" sz="1200" dirty="0" err="1">
                <a:solidFill>
                  <a:srgbClr val="FF0000"/>
                </a:solidFill>
              </a:rPr>
              <a:t>w</a:t>
            </a:r>
            <a:r>
              <a:rPr lang="fr-FR" sz="1200" dirty="0" err="1" smtClean="0">
                <a:solidFill>
                  <a:srgbClr val="FF0000"/>
                </a:solidFill>
              </a:rPr>
              <a:t>ith</a:t>
            </a:r>
            <a:r>
              <a:rPr lang="fr-FR" sz="12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fr-FR" sz="1200" dirty="0" smtClean="0">
                <a:solidFill>
                  <a:srgbClr val="FF0000"/>
                </a:solidFill>
              </a:rPr>
              <a:t>Hamamatsu</a:t>
            </a:r>
          </a:p>
          <a:p>
            <a:r>
              <a:rPr lang="fr-FR" sz="1200" dirty="0" err="1" smtClean="0">
                <a:solidFill>
                  <a:srgbClr val="FF0000"/>
                </a:solidFill>
              </a:rPr>
              <a:t>Photonics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331107" y="4638416"/>
            <a:ext cx="2220480" cy="461665"/>
          </a:xfrm>
          <a:prstGeom prst="rect">
            <a:avLst/>
          </a:prstGeom>
          <a:solidFill>
            <a:srgbClr val="0000FF"/>
          </a:solidFill>
          <a:ln w="38100">
            <a:solidFill>
              <a:srgbClr val="33CC33"/>
            </a:solidFill>
          </a:ln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FFFF00"/>
                </a:solidFill>
              </a:rPr>
              <a:t>R&amp;D program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http://www.linearcollider.org/assets/ilc/img/bg_top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" t="11324" r="64582" b="13609"/>
          <a:stretch/>
        </p:blipFill>
        <p:spPr bwMode="auto">
          <a:xfrm>
            <a:off x="3876" y="78323"/>
            <a:ext cx="2451074" cy="54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2914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7" name="Group 1"/>
          <p:cNvGrpSpPr>
            <a:grpSpLocks/>
          </p:cNvGrpSpPr>
          <p:nvPr/>
        </p:nvGrpSpPr>
        <p:grpSpPr bwMode="auto">
          <a:xfrm>
            <a:off x="7109867" y="4090031"/>
            <a:ext cx="1762745" cy="1133399"/>
            <a:chOff x="3879" y="2840"/>
            <a:chExt cx="1224" cy="787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9" y="2840"/>
              <a:ext cx="1076" cy="6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8" y="3360"/>
              <a:ext cx="805" cy="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528827" y="35598"/>
            <a:ext cx="8626506" cy="6673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53167" rIns="81646" bIns="40823"/>
          <a:lstStyle>
            <a:lvl1pPr marL="215900" indent="-2159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9pPr>
          </a:lstStyle>
          <a:p>
            <a:r>
              <a:rPr lang="en-US" altLang="en-US" sz="1600" b="1" dirty="0" smtClean="0">
                <a:solidFill>
                  <a:srgbClr val="FF0000"/>
                </a:solidFill>
              </a:rPr>
              <a:t>2</a:t>
            </a:r>
            <a:r>
              <a:rPr lang="en-US" altLang="en-US" sz="1600" b="1" dirty="0">
                <a:solidFill>
                  <a:srgbClr val="FF0000"/>
                </a:solidFill>
              </a:rPr>
              <a:t>. Silicon sensors </a:t>
            </a:r>
            <a:r>
              <a:rPr lang="en-US" altLang="en-US" sz="1600" b="1" dirty="0">
                <a:solidFill>
                  <a:srgbClr val="000080"/>
                </a:solidFill>
              </a:rPr>
              <a:t>(</a:t>
            </a:r>
            <a:r>
              <a:rPr lang="en-US" altLang="en-US" sz="1600" b="1" dirty="0">
                <a:solidFill>
                  <a:srgbClr val="0000FF"/>
                </a:solidFill>
              </a:rPr>
              <a:t>Kyushu</a:t>
            </a:r>
            <a:r>
              <a:rPr lang="en-US" altLang="en-US" sz="1600" b="1" dirty="0">
                <a:solidFill>
                  <a:srgbClr val="000080"/>
                </a:solidFill>
              </a:rPr>
              <a:t>, </a:t>
            </a:r>
            <a:r>
              <a:rPr lang="en-US" altLang="en-US" sz="1600" b="1" dirty="0">
                <a:solidFill>
                  <a:srgbClr val="9900FF"/>
                </a:solidFill>
              </a:rPr>
              <a:t>LLR</a:t>
            </a:r>
            <a:r>
              <a:rPr lang="en-US" altLang="en-US" sz="1600" b="1" dirty="0">
                <a:solidFill>
                  <a:srgbClr val="355E00"/>
                </a:solidFill>
              </a:rPr>
              <a:t>)</a:t>
            </a:r>
          </a:p>
          <a:p>
            <a:pPr>
              <a:buClr>
                <a:srgbClr val="FF0000"/>
              </a:buClr>
            </a:pPr>
            <a:r>
              <a:rPr lang="en-US" altLang="en-US" sz="1600" dirty="0">
                <a:solidFill>
                  <a:srgbClr val="000080"/>
                </a:solidFill>
              </a:rPr>
              <a:t>- Test different</a:t>
            </a:r>
            <a:r>
              <a:rPr lang="en-US" altLang="en-US" sz="1600" dirty="0"/>
              <a:t> </a:t>
            </a:r>
            <a:r>
              <a:rPr lang="en-US" altLang="en-US" sz="1600" dirty="0">
                <a:solidFill>
                  <a:srgbClr val="355E00"/>
                </a:solidFill>
              </a:rPr>
              <a:t>HPK designs</a:t>
            </a:r>
            <a:r>
              <a:rPr lang="en-US" altLang="en-US" sz="1200" dirty="0"/>
              <a:t>: </a:t>
            </a:r>
            <a:r>
              <a:rPr lang="en-US" altLang="en-US" sz="1600" dirty="0"/>
              <a:t>C-V, I-V.</a:t>
            </a:r>
          </a:p>
          <a:p>
            <a:pPr>
              <a:buSzPct val="45000"/>
              <a:buFont typeface="Wingdings" panose="05000000000000000000" pitchFamily="2" charset="2"/>
              <a:buNone/>
            </a:pPr>
            <a:r>
              <a:rPr lang="en-US" altLang="en-US" sz="1600" dirty="0">
                <a:solidFill>
                  <a:srgbClr val="000080"/>
                </a:solidFill>
              </a:rPr>
              <a:t>- Laser</a:t>
            </a:r>
            <a:r>
              <a:rPr lang="en-US" altLang="en-US" sz="1600" dirty="0">
                <a:solidFill>
                  <a:srgbClr val="0000FF"/>
                </a:solidFill>
              </a:rPr>
              <a:t> </a:t>
            </a:r>
            <a:r>
              <a:rPr lang="en-US" altLang="en-US" sz="1600" dirty="0">
                <a:solidFill>
                  <a:srgbClr val="355E00"/>
                </a:solidFill>
              </a:rPr>
              <a:t>tests:</a:t>
            </a:r>
            <a:r>
              <a:rPr lang="en-US" altLang="en-US" sz="1600" dirty="0"/>
              <a:t> </a:t>
            </a:r>
            <a:r>
              <a:rPr lang="en-US" altLang="en-US" sz="1600" dirty="0" err="1"/>
              <a:t>xtalk</a:t>
            </a:r>
            <a:r>
              <a:rPr lang="en-US" altLang="en-US" sz="1600" dirty="0"/>
              <a:t> via GR. </a:t>
            </a:r>
          </a:p>
          <a:p>
            <a:pPr>
              <a:buSzPct val="45000"/>
              <a:buFont typeface="Wingdings" panose="05000000000000000000" pitchFamily="2" charset="2"/>
              <a:buNone/>
            </a:pPr>
            <a:r>
              <a:rPr lang="en-US" altLang="en-US" sz="1600" dirty="0" smtClean="0">
                <a:solidFill>
                  <a:srgbClr val="000080"/>
                </a:solidFill>
              </a:rPr>
              <a:t>- </a:t>
            </a:r>
            <a:r>
              <a:rPr lang="en-US" altLang="en-US" sz="1600" dirty="0">
                <a:solidFill>
                  <a:srgbClr val="000080"/>
                </a:solidFill>
              </a:rPr>
              <a:t>Plan: Irradiation tests (</a:t>
            </a:r>
            <a:r>
              <a:rPr lang="en-US" altLang="en-US" sz="1600" dirty="0" err="1">
                <a:solidFill>
                  <a:srgbClr val="000080"/>
                </a:solidFill>
                <a:latin typeface="Symbol" panose="05050102010706020507" pitchFamily="18" charset="2"/>
                <a:ea typeface="Symbol" panose="05050102010706020507" pitchFamily="18" charset="2"/>
                <a:cs typeface="Symbol" panose="05050102010706020507" pitchFamily="18" charset="2"/>
              </a:rPr>
              <a:t>g</a:t>
            </a:r>
            <a:r>
              <a:rPr lang="en-US" altLang="en-US" sz="1600" dirty="0" err="1">
                <a:solidFill>
                  <a:srgbClr val="000080"/>
                </a:solidFill>
              </a:rPr>
              <a:t>,n</a:t>
            </a:r>
            <a:r>
              <a:rPr lang="en-US" altLang="en-US" sz="1600" dirty="0">
                <a:solidFill>
                  <a:srgbClr val="000080"/>
                </a:solidFill>
              </a:rPr>
              <a:t>) </a:t>
            </a:r>
            <a:r>
              <a:rPr lang="en-US" altLang="en-US" sz="1600" dirty="0"/>
              <a:t>(also </a:t>
            </a:r>
            <a:r>
              <a:rPr lang="en-US" altLang="en-US" sz="1600" dirty="0" smtClean="0"/>
              <a:t>Tokyo)</a:t>
            </a:r>
            <a:endParaRPr lang="en-US" altLang="en-US" sz="1600" dirty="0"/>
          </a:p>
          <a:p>
            <a:pPr>
              <a:buClrTx/>
              <a:buSzTx/>
              <a:buFontTx/>
              <a:buNone/>
            </a:pPr>
            <a:endParaRPr lang="en-US" altLang="en-US" sz="1600" b="1" dirty="0" smtClean="0">
              <a:solidFill>
                <a:srgbClr val="FF0000"/>
              </a:solidFill>
            </a:endParaRPr>
          </a:p>
          <a:p>
            <a:pPr>
              <a:buClrTx/>
              <a:buSzTx/>
              <a:buFontTx/>
              <a:buNone/>
            </a:pPr>
            <a:r>
              <a:rPr lang="en-US" altLang="en-US" sz="1600" b="1" dirty="0" smtClean="0">
                <a:solidFill>
                  <a:srgbClr val="FF0000"/>
                </a:solidFill>
              </a:rPr>
              <a:t>3</a:t>
            </a:r>
            <a:r>
              <a:rPr lang="en-US" altLang="en-US" sz="1600" b="1" dirty="0">
                <a:solidFill>
                  <a:srgbClr val="FF0000"/>
                </a:solidFill>
              </a:rPr>
              <a:t>.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sz="1600" b="1" dirty="0">
                <a:solidFill>
                  <a:srgbClr val="FF0000"/>
                </a:solidFill>
              </a:rPr>
              <a:t>DAQ electronics </a:t>
            </a:r>
            <a:r>
              <a:rPr lang="en-US" altLang="en-US" sz="1600" b="1" dirty="0">
                <a:solidFill>
                  <a:srgbClr val="000080"/>
                </a:solidFill>
              </a:rPr>
              <a:t>(</a:t>
            </a:r>
            <a:r>
              <a:rPr lang="en-US" altLang="en-US" sz="1600" b="1" dirty="0">
                <a:solidFill>
                  <a:srgbClr val="0000FF"/>
                </a:solidFill>
              </a:rPr>
              <a:t>Kyushu</a:t>
            </a:r>
            <a:r>
              <a:rPr lang="en-US" altLang="en-US" sz="1600" b="1" dirty="0">
                <a:solidFill>
                  <a:srgbClr val="000080"/>
                </a:solidFill>
              </a:rPr>
              <a:t>,</a:t>
            </a:r>
            <a:r>
              <a:rPr lang="en-US" altLang="en-US" sz="1600" b="1" dirty="0">
                <a:solidFill>
                  <a:srgbClr val="355E00"/>
                </a:solidFill>
              </a:rPr>
              <a:t> </a:t>
            </a:r>
            <a:r>
              <a:rPr lang="en-US" altLang="en-US" sz="1600" b="1" dirty="0">
                <a:solidFill>
                  <a:srgbClr val="9900FF"/>
                </a:solidFill>
              </a:rPr>
              <a:t>LLR</a:t>
            </a:r>
            <a:r>
              <a:rPr lang="en-US" altLang="en-US" sz="1600" b="1" dirty="0">
                <a:solidFill>
                  <a:srgbClr val="355E00"/>
                </a:solidFill>
              </a:rPr>
              <a:t>)</a:t>
            </a:r>
            <a:r>
              <a:rPr lang="en-US" altLang="en-US" sz="2000" b="1" dirty="0">
                <a:solidFill>
                  <a:srgbClr val="355E00"/>
                </a:solidFill>
              </a:rPr>
              <a:t> </a:t>
            </a:r>
          </a:p>
          <a:p>
            <a:pPr>
              <a:buClrTx/>
              <a:buSzTx/>
              <a:buFontTx/>
              <a:buNone/>
            </a:pPr>
            <a:r>
              <a:rPr lang="en-US" altLang="en-US" sz="1600" dirty="0"/>
              <a:t>   - FE chip SKIROC2 developed by </a:t>
            </a:r>
          </a:p>
          <a:p>
            <a:pPr>
              <a:buClrTx/>
              <a:buSzTx/>
              <a:buFontTx/>
              <a:buNone/>
            </a:pPr>
            <a:r>
              <a:rPr lang="en-US" altLang="en-US" sz="1600" dirty="0"/>
              <a:t>      </a:t>
            </a:r>
            <a:r>
              <a:rPr lang="en-US" altLang="en-US" sz="1600" dirty="0">
                <a:latin typeface="Symbol" panose="05050102010706020507" pitchFamily="18" charset="2"/>
                <a:ea typeface="Symbol" panose="05050102010706020507" pitchFamily="18" charset="2"/>
                <a:cs typeface="Symbol" panose="05050102010706020507" pitchFamily="18" charset="2"/>
              </a:rPr>
              <a:t>W</a:t>
            </a:r>
            <a:r>
              <a:rPr lang="en-US" altLang="en-US" sz="1600" dirty="0"/>
              <a:t> group (</a:t>
            </a:r>
            <a:r>
              <a:rPr lang="en-US" altLang="en-US" sz="1600" dirty="0" err="1"/>
              <a:t>Ecole</a:t>
            </a:r>
            <a:r>
              <a:rPr lang="en-US" altLang="en-US" sz="1600" dirty="0"/>
              <a:t> </a:t>
            </a:r>
            <a:r>
              <a:rPr lang="en-US" altLang="en-US" sz="1600" dirty="0" err="1"/>
              <a:t>polytechnique</a:t>
            </a:r>
            <a:r>
              <a:rPr lang="en-US" altLang="en-US" sz="1600" dirty="0"/>
              <a:t>)</a:t>
            </a:r>
          </a:p>
          <a:p>
            <a:pPr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355E00"/>
                </a:solidFill>
              </a:rPr>
              <a:t>   - 3 new PCBs, </a:t>
            </a:r>
            <a:r>
              <a:rPr lang="en-US" altLang="en-US" sz="1600" dirty="0" err="1">
                <a:solidFill>
                  <a:srgbClr val="355E00"/>
                </a:solidFill>
              </a:rPr>
              <a:t>design+industrial</a:t>
            </a:r>
            <a:r>
              <a:rPr lang="en-US" altLang="en-US" sz="1600" dirty="0">
                <a:solidFill>
                  <a:srgbClr val="355E00"/>
                </a:solidFill>
              </a:rPr>
              <a:t> production</a:t>
            </a:r>
            <a:r>
              <a:rPr lang="en-US" altLang="en-US" sz="2000" dirty="0">
                <a:solidFill>
                  <a:srgbClr val="355E00"/>
                </a:solidFill>
              </a:rPr>
              <a:t> </a:t>
            </a:r>
          </a:p>
          <a:p>
            <a:pPr>
              <a:buSzPct val="45000"/>
              <a:buFont typeface="Wingdings" panose="05000000000000000000" pitchFamily="2" charset="2"/>
              <a:buNone/>
            </a:pPr>
            <a:r>
              <a:rPr lang="en-US" altLang="en-US" sz="1600" dirty="0">
                <a:solidFill>
                  <a:srgbClr val="0000FF"/>
                </a:solidFill>
              </a:rPr>
              <a:t>   </a:t>
            </a:r>
            <a:r>
              <a:rPr lang="en-US" altLang="en-US" sz="1600" dirty="0">
                <a:solidFill>
                  <a:srgbClr val="355E00"/>
                </a:solidFill>
              </a:rPr>
              <a:t>a) with sensor and FE chips</a:t>
            </a:r>
          </a:p>
          <a:p>
            <a:pPr>
              <a:buSzPct val="45000"/>
              <a:buFont typeface="Wingdings" panose="05000000000000000000" pitchFamily="2" charset="2"/>
              <a:buNone/>
            </a:pPr>
            <a:r>
              <a:rPr lang="en-US" altLang="en-US" dirty="0"/>
              <a:t>   </a:t>
            </a:r>
            <a:r>
              <a:rPr lang="en-US" altLang="en-US" dirty="0">
                <a:solidFill>
                  <a:srgbClr val="355E00"/>
                </a:solidFill>
              </a:rPr>
              <a:t>b) </a:t>
            </a:r>
            <a:r>
              <a:rPr lang="en-US" altLang="en-US" sz="1600" dirty="0" err="1">
                <a:solidFill>
                  <a:srgbClr val="355E00"/>
                </a:solidFill>
              </a:rPr>
              <a:t>clock+voltage</a:t>
            </a:r>
            <a:r>
              <a:rPr lang="en-US" altLang="en-US" sz="1600" dirty="0">
                <a:solidFill>
                  <a:srgbClr val="355E00"/>
                </a:solidFill>
              </a:rPr>
              <a:t> distribution</a:t>
            </a:r>
          </a:p>
          <a:p>
            <a:pPr>
              <a:buSzPct val="45000"/>
              <a:buFont typeface="Wingdings" panose="05000000000000000000" pitchFamily="2" charset="2"/>
              <a:buNone/>
            </a:pPr>
            <a:r>
              <a:rPr lang="en-US" altLang="en-US" dirty="0"/>
              <a:t>   </a:t>
            </a:r>
            <a:r>
              <a:rPr lang="en-US" altLang="en-US" dirty="0">
                <a:solidFill>
                  <a:srgbClr val="355E00"/>
                </a:solidFill>
              </a:rPr>
              <a:t>c) </a:t>
            </a:r>
            <a:r>
              <a:rPr lang="en-US" altLang="en-US" sz="1600" dirty="0">
                <a:solidFill>
                  <a:srgbClr val="355E00"/>
                </a:solidFill>
              </a:rPr>
              <a:t>Gigabit Data Concentrator Card</a:t>
            </a:r>
          </a:p>
          <a:p>
            <a:pPr>
              <a:buSzPct val="45000"/>
              <a:buFont typeface="Wingdings" panose="05000000000000000000" pitchFamily="2" charset="2"/>
              <a:buNone/>
            </a:pPr>
            <a:r>
              <a:rPr lang="en-US" altLang="en-US" sz="1600" dirty="0">
                <a:solidFill>
                  <a:srgbClr val="000080"/>
                </a:solidFill>
              </a:rPr>
              <a:t>- </a:t>
            </a:r>
            <a:r>
              <a:rPr lang="en-US" altLang="en-US" sz="1600" dirty="0">
                <a:solidFill>
                  <a:srgbClr val="000080"/>
                </a:solidFill>
                <a:latin typeface="Symbol" panose="05050102010706020507" pitchFamily="18" charset="2"/>
                <a:ea typeface="Symbol" panose="05050102010706020507" pitchFamily="18" charset="2"/>
                <a:cs typeface="Symbol" panose="05050102010706020507" pitchFamily="18" charset="2"/>
              </a:rPr>
              <a:t>W</a:t>
            </a:r>
            <a:r>
              <a:rPr lang="en-US" altLang="en-US" sz="1600" dirty="0">
                <a:solidFill>
                  <a:srgbClr val="000080"/>
                </a:solidFill>
              </a:rPr>
              <a:t> test board for FE chip</a:t>
            </a:r>
            <a:r>
              <a:rPr lang="en-US" altLang="en-US" sz="2000" dirty="0">
                <a:solidFill>
                  <a:srgbClr val="000080"/>
                </a:solidFill>
              </a:rPr>
              <a:t> </a:t>
            </a:r>
          </a:p>
          <a:p>
            <a:pPr>
              <a:buClrTx/>
              <a:buSzTx/>
              <a:buFontTx/>
              <a:buNone/>
            </a:pPr>
            <a:endParaRPr lang="en-US" altLang="en-US" sz="1600" b="1" dirty="0" smtClean="0">
              <a:solidFill>
                <a:srgbClr val="FF0000"/>
              </a:solidFill>
            </a:endParaRPr>
          </a:p>
          <a:p>
            <a:pPr>
              <a:buClrTx/>
              <a:buSzTx/>
              <a:buFontTx/>
              <a:buNone/>
            </a:pPr>
            <a:r>
              <a:rPr lang="en-US" altLang="en-US" sz="1600" b="1" dirty="0" smtClean="0">
                <a:solidFill>
                  <a:srgbClr val="FF0000"/>
                </a:solidFill>
              </a:rPr>
              <a:t>4</a:t>
            </a:r>
            <a:r>
              <a:rPr lang="en-US" altLang="en-US" sz="1600" b="1" dirty="0">
                <a:solidFill>
                  <a:srgbClr val="FF0000"/>
                </a:solidFill>
              </a:rPr>
              <a:t>.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sz="1600" b="1" dirty="0">
                <a:solidFill>
                  <a:srgbClr val="FF0000"/>
                </a:solidFill>
              </a:rPr>
              <a:t>Mechanics</a:t>
            </a:r>
            <a:r>
              <a:rPr lang="en-US" altLang="en-US" sz="1600" b="1" dirty="0">
                <a:solidFill>
                  <a:srgbClr val="355E00"/>
                </a:solidFill>
              </a:rPr>
              <a:t> (</a:t>
            </a:r>
            <a:r>
              <a:rPr lang="en-US" altLang="en-US" sz="1600" b="1" dirty="0">
                <a:solidFill>
                  <a:srgbClr val="9900FF"/>
                </a:solidFill>
              </a:rPr>
              <a:t>LLR</a:t>
            </a:r>
            <a:r>
              <a:rPr lang="en-US" altLang="en-US" sz="1600" b="1" dirty="0">
                <a:solidFill>
                  <a:srgbClr val="355E00"/>
                </a:solidFill>
              </a:rPr>
              <a:t>)</a:t>
            </a:r>
            <a:r>
              <a:rPr lang="en-US" altLang="en-US" sz="2000" b="1" dirty="0">
                <a:solidFill>
                  <a:srgbClr val="355E00"/>
                </a:solidFill>
              </a:rPr>
              <a:t> </a:t>
            </a:r>
          </a:p>
          <a:p>
            <a:pPr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355E00"/>
                </a:solidFill>
              </a:rPr>
              <a:t>   - 3/5 x ILD module ready (600 kg, 5 years R&amp;D)</a:t>
            </a:r>
          </a:p>
          <a:p>
            <a:pPr>
              <a:buClrTx/>
              <a:buSzTx/>
              <a:buFontTx/>
              <a:buNone/>
            </a:pPr>
            <a:endParaRPr lang="en-US" altLang="en-US" sz="1600" dirty="0">
              <a:solidFill>
                <a:srgbClr val="355E00"/>
              </a:solidFill>
            </a:endParaRPr>
          </a:p>
          <a:p>
            <a:pPr>
              <a:buClrTx/>
              <a:buSzTx/>
              <a:buFontTx/>
              <a:buNone/>
            </a:pPr>
            <a:endParaRPr lang="en-US" altLang="en-US" sz="1600" b="1" dirty="0" smtClean="0">
              <a:solidFill>
                <a:srgbClr val="FF0000"/>
              </a:solidFill>
            </a:endParaRPr>
          </a:p>
          <a:p>
            <a:pPr>
              <a:buClrTx/>
              <a:buSzTx/>
              <a:buFontTx/>
              <a:buNone/>
            </a:pPr>
            <a:r>
              <a:rPr lang="en-US" altLang="en-US" sz="1600" b="1" dirty="0" smtClean="0">
                <a:solidFill>
                  <a:srgbClr val="FF0000"/>
                </a:solidFill>
              </a:rPr>
              <a:t>5</a:t>
            </a:r>
            <a:r>
              <a:rPr lang="en-US" altLang="en-US" sz="1600" b="1" dirty="0">
                <a:solidFill>
                  <a:srgbClr val="FF0000"/>
                </a:solidFill>
              </a:rPr>
              <a:t>.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sz="1600" b="1" dirty="0">
                <a:solidFill>
                  <a:srgbClr val="FF0000"/>
                </a:solidFill>
              </a:rPr>
              <a:t>Software development </a:t>
            </a:r>
            <a:r>
              <a:rPr lang="en-US" altLang="en-US" sz="1600" b="1" dirty="0">
                <a:solidFill>
                  <a:srgbClr val="000080"/>
                </a:solidFill>
              </a:rPr>
              <a:t>(</a:t>
            </a:r>
            <a:r>
              <a:rPr lang="en-US" altLang="en-US" sz="1600" b="1" dirty="0">
                <a:solidFill>
                  <a:srgbClr val="0000FF"/>
                </a:solidFill>
              </a:rPr>
              <a:t>Kyushu, Tokyo</a:t>
            </a:r>
            <a:r>
              <a:rPr lang="en-US" altLang="en-US" sz="1600" b="1" dirty="0">
                <a:solidFill>
                  <a:srgbClr val="000080"/>
                </a:solidFill>
              </a:rPr>
              <a:t>,</a:t>
            </a:r>
            <a:r>
              <a:rPr lang="en-US" altLang="en-US" sz="1600" b="1" dirty="0">
                <a:solidFill>
                  <a:srgbClr val="FF0000"/>
                </a:solidFill>
              </a:rPr>
              <a:t> </a:t>
            </a:r>
            <a:r>
              <a:rPr lang="en-US" altLang="en-US" sz="1600" b="1" dirty="0">
                <a:solidFill>
                  <a:srgbClr val="9900FF"/>
                </a:solidFill>
              </a:rPr>
              <a:t>LLR</a:t>
            </a:r>
            <a:r>
              <a:rPr lang="en-US" altLang="en-US" sz="1600" b="1" dirty="0">
                <a:solidFill>
                  <a:srgbClr val="355E00"/>
                </a:solidFill>
              </a:rPr>
              <a:t>)</a:t>
            </a:r>
          </a:p>
          <a:p>
            <a:pPr>
              <a:buClrTx/>
              <a:buSzTx/>
              <a:buFontTx/>
              <a:buNone/>
            </a:pPr>
            <a:r>
              <a:rPr lang="en-US" altLang="en-US" sz="1600" b="1" dirty="0">
                <a:solidFill>
                  <a:srgbClr val="355E00"/>
                </a:solidFill>
              </a:rPr>
              <a:t>   -</a:t>
            </a:r>
            <a:r>
              <a:rPr lang="en-US" altLang="en-US" sz="1600" dirty="0">
                <a:solidFill>
                  <a:srgbClr val="355E00"/>
                </a:solidFill>
              </a:rPr>
              <a:t> DAQ software, tools for online/offline data </a:t>
            </a:r>
            <a:r>
              <a:rPr lang="en-US" altLang="en-US" sz="1600" dirty="0" smtClean="0">
                <a:solidFill>
                  <a:srgbClr val="355E00"/>
                </a:solidFill>
              </a:rPr>
              <a:t>analysis</a:t>
            </a:r>
            <a:endParaRPr lang="en-US" altLang="en-US" sz="1600" dirty="0">
              <a:solidFill>
                <a:srgbClr val="355E00"/>
              </a:solidFill>
            </a:endParaRPr>
          </a:p>
          <a:p>
            <a:pPr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355E00"/>
                </a:solidFill>
              </a:rPr>
              <a:t>   -</a:t>
            </a:r>
            <a:r>
              <a:rPr lang="en-US" altLang="en-US" sz="1600" dirty="0"/>
              <a:t> Plan: </a:t>
            </a:r>
            <a:r>
              <a:rPr lang="en-US" altLang="en-US" sz="1600" dirty="0">
                <a:solidFill>
                  <a:srgbClr val="000080"/>
                </a:solidFill>
              </a:rPr>
              <a:t>debugging</a:t>
            </a:r>
            <a:r>
              <a:rPr lang="en-US" altLang="en-US" sz="1600" dirty="0">
                <a:solidFill>
                  <a:srgbClr val="0000FF"/>
                </a:solidFill>
              </a:rPr>
              <a:t> </a:t>
            </a:r>
            <a:r>
              <a:rPr lang="en-US" altLang="en-US" sz="1600" dirty="0">
                <a:solidFill>
                  <a:srgbClr val="355E00"/>
                </a:solidFill>
              </a:rPr>
              <a:t>tools,</a:t>
            </a:r>
            <a:r>
              <a:rPr lang="en-US" altLang="en-US" sz="1600" dirty="0">
                <a:solidFill>
                  <a:srgbClr val="0000FF"/>
                </a:solidFill>
              </a:rPr>
              <a:t> </a:t>
            </a:r>
            <a:r>
              <a:rPr lang="en-US" altLang="en-US" sz="1600" dirty="0">
                <a:solidFill>
                  <a:srgbClr val="000080"/>
                </a:solidFill>
              </a:rPr>
              <a:t>adaptation to</a:t>
            </a:r>
            <a:r>
              <a:rPr lang="en-US" altLang="en-US" sz="1600" dirty="0">
                <a:solidFill>
                  <a:srgbClr val="0000FF"/>
                </a:solidFill>
              </a:rPr>
              <a:t> </a:t>
            </a:r>
            <a:r>
              <a:rPr lang="en-US" altLang="en-US" sz="1600" dirty="0">
                <a:solidFill>
                  <a:srgbClr val="355E00"/>
                </a:solidFill>
              </a:rPr>
              <a:t>larger DAQ,</a:t>
            </a:r>
            <a:r>
              <a:rPr lang="en-US" altLang="en-US" sz="1600" dirty="0">
                <a:solidFill>
                  <a:srgbClr val="0000FF"/>
                </a:solidFill>
              </a:rPr>
              <a:t> </a:t>
            </a:r>
            <a:r>
              <a:rPr lang="en-US" altLang="en-US" sz="1600" dirty="0">
                <a:solidFill>
                  <a:srgbClr val="000080"/>
                </a:solidFill>
              </a:rPr>
              <a:t>integration w/other detectors</a:t>
            </a:r>
          </a:p>
          <a:p>
            <a:pPr>
              <a:buClrTx/>
              <a:buSzTx/>
              <a:buFontTx/>
              <a:buNone/>
            </a:pPr>
            <a:endParaRPr lang="en-US" altLang="en-US" sz="1600" b="1" dirty="0" smtClean="0">
              <a:solidFill>
                <a:srgbClr val="FF0000"/>
              </a:solidFill>
            </a:endParaRPr>
          </a:p>
          <a:p>
            <a:pPr>
              <a:buClrTx/>
              <a:buSzTx/>
              <a:buFontTx/>
              <a:buNone/>
            </a:pPr>
            <a:r>
              <a:rPr lang="en-US" altLang="en-US" sz="1600" b="1" dirty="0" smtClean="0">
                <a:solidFill>
                  <a:srgbClr val="FF0000"/>
                </a:solidFill>
              </a:rPr>
              <a:t>6</a:t>
            </a:r>
            <a:r>
              <a:rPr lang="en-US" altLang="en-US" sz="1600" b="1" dirty="0">
                <a:solidFill>
                  <a:srgbClr val="FF0000"/>
                </a:solidFill>
              </a:rPr>
              <a:t>.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sz="1600" b="1" dirty="0">
                <a:solidFill>
                  <a:srgbClr val="FF0000"/>
                </a:solidFill>
              </a:rPr>
              <a:t>Analysis </a:t>
            </a:r>
            <a:r>
              <a:rPr lang="en-US" altLang="en-US" sz="1600" b="1" dirty="0">
                <a:solidFill>
                  <a:srgbClr val="000080"/>
                </a:solidFill>
              </a:rPr>
              <a:t>(</a:t>
            </a:r>
            <a:r>
              <a:rPr lang="en-US" altLang="en-US" sz="1600" b="1" dirty="0">
                <a:solidFill>
                  <a:srgbClr val="0000FF"/>
                </a:solidFill>
              </a:rPr>
              <a:t>Kyushu, Tokyo</a:t>
            </a:r>
            <a:r>
              <a:rPr lang="en-US" altLang="en-US" sz="1600" b="1" dirty="0">
                <a:solidFill>
                  <a:srgbClr val="000080"/>
                </a:solidFill>
              </a:rPr>
              <a:t>,</a:t>
            </a:r>
            <a:r>
              <a:rPr lang="en-US" altLang="en-US" sz="1600" b="1" dirty="0">
                <a:solidFill>
                  <a:srgbClr val="355E00"/>
                </a:solidFill>
              </a:rPr>
              <a:t> </a:t>
            </a:r>
            <a:r>
              <a:rPr lang="en-US" altLang="en-US" sz="1600" b="1" dirty="0">
                <a:solidFill>
                  <a:srgbClr val="9900FF"/>
                </a:solidFill>
              </a:rPr>
              <a:t>LLR</a:t>
            </a:r>
            <a:r>
              <a:rPr lang="en-US" altLang="en-US" sz="1600" b="1" dirty="0">
                <a:solidFill>
                  <a:srgbClr val="355E00"/>
                </a:solidFill>
              </a:rPr>
              <a:t>)</a:t>
            </a:r>
            <a:r>
              <a:rPr lang="en-US" altLang="en-US" sz="2400" b="1" dirty="0">
                <a:solidFill>
                  <a:srgbClr val="355E00"/>
                </a:solidFill>
              </a:rPr>
              <a:t> </a:t>
            </a:r>
          </a:p>
          <a:p>
            <a:pPr>
              <a:buClrTx/>
              <a:buSzTx/>
              <a:buFontTx/>
              <a:buNone/>
            </a:pPr>
            <a:r>
              <a:rPr lang="en-US" altLang="en-US" sz="1600" b="1" dirty="0">
                <a:solidFill>
                  <a:srgbClr val="355E00"/>
                </a:solidFill>
              </a:rPr>
              <a:t> </a:t>
            </a:r>
            <a:r>
              <a:rPr lang="en-US" altLang="en-US" sz="1600" dirty="0">
                <a:solidFill>
                  <a:srgbClr val="000080"/>
                </a:solidFill>
              </a:rPr>
              <a:t>  - Physics proto FNAL'2008 corrections, E resolution</a:t>
            </a:r>
            <a:r>
              <a:rPr lang="en-US" altLang="en-US" dirty="0">
                <a:solidFill>
                  <a:srgbClr val="0000FF"/>
                </a:solidFill>
              </a:rPr>
              <a:t>,  - </a:t>
            </a:r>
            <a:r>
              <a:rPr lang="en-US" altLang="en-US" sz="1600" dirty="0">
                <a:solidFill>
                  <a:srgbClr val="000080"/>
                </a:solidFill>
              </a:rPr>
              <a:t>DESY'13 beam </a:t>
            </a:r>
            <a:r>
              <a:rPr lang="en-US" altLang="en-US" sz="1600" dirty="0">
                <a:solidFill>
                  <a:srgbClr val="355E00"/>
                </a:solidFill>
              </a:rPr>
              <a:t>data,</a:t>
            </a:r>
          </a:p>
          <a:p>
            <a:pPr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355E00"/>
                </a:solidFill>
              </a:rPr>
              <a:t>   </a:t>
            </a:r>
            <a:r>
              <a:rPr lang="en-US" altLang="en-US" sz="1600" dirty="0">
                <a:solidFill>
                  <a:srgbClr val="000080"/>
                </a:solidFill>
              </a:rPr>
              <a:t>- PANDORA, GARLIC</a:t>
            </a:r>
            <a:r>
              <a:rPr lang="en-US" altLang="en-US" sz="1600" dirty="0">
                <a:solidFill>
                  <a:srgbClr val="0000FF"/>
                </a:solidFill>
              </a:rPr>
              <a:t> </a:t>
            </a:r>
            <a:r>
              <a:rPr lang="en-US" altLang="en-US" sz="1600" dirty="0">
                <a:solidFill>
                  <a:srgbClr val="355E00"/>
                </a:solidFill>
              </a:rPr>
              <a:t>PFA </a:t>
            </a:r>
            <a:r>
              <a:rPr lang="en-US" altLang="en-US" sz="1600" dirty="0" err="1">
                <a:solidFill>
                  <a:srgbClr val="355E00"/>
                </a:solidFill>
              </a:rPr>
              <a:t>reco</a:t>
            </a:r>
            <a:r>
              <a:rPr lang="en-US" altLang="en-US" sz="1600" dirty="0">
                <a:solidFill>
                  <a:srgbClr val="000080"/>
                </a:solidFill>
              </a:rPr>
              <a:t> w/</a:t>
            </a:r>
            <a:r>
              <a:rPr lang="en-US" altLang="en-US" sz="1600" dirty="0">
                <a:solidFill>
                  <a:srgbClr val="355E00"/>
                </a:solidFill>
              </a:rPr>
              <a:t>data and MC,         - cosmic, Q injection </a:t>
            </a:r>
            <a:r>
              <a:rPr lang="en-US" altLang="en-US" sz="1600" dirty="0" err="1">
                <a:solidFill>
                  <a:srgbClr val="355E00"/>
                </a:solidFill>
              </a:rPr>
              <a:t>calib</a:t>
            </a:r>
            <a:r>
              <a:rPr lang="en-US" altLang="en-US" sz="1600" dirty="0">
                <a:solidFill>
                  <a:srgbClr val="355E00"/>
                </a:solidFill>
              </a:rPr>
              <a:t>/</a:t>
            </a:r>
            <a:r>
              <a:rPr lang="en-US" altLang="en-US" sz="1600" dirty="0" err="1">
                <a:solidFill>
                  <a:srgbClr val="355E00"/>
                </a:solidFill>
              </a:rPr>
              <a:t>xtalk</a:t>
            </a:r>
            <a:endParaRPr lang="en-US" altLang="en-US" sz="1600" dirty="0">
              <a:solidFill>
                <a:srgbClr val="355E00"/>
              </a:solidFill>
            </a:endParaRPr>
          </a:p>
          <a:p>
            <a:pPr>
              <a:buSzPct val="45000"/>
              <a:buFont typeface="Wingdings" panose="05000000000000000000" pitchFamily="2" charset="2"/>
              <a:buNone/>
            </a:pPr>
            <a:endParaRPr lang="en-US" altLang="en-US" sz="1600" dirty="0">
              <a:solidFill>
                <a:srgbClr val="355E00"/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011" y="498293"/>
            <a:ext cx="1746903" cy="1061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7115628" y="534298"/>
            <a:ext cx="1807389" cy="1188124"/>
            <a:chOff x="3883" y="371"/>
            <a:chExt cx="1255" cy="825"/>
          </a:xfrm>
        </p:grpSpPr>
        <p:pic>
          <p:nvPicPr>
            <p:cNvPr id="4103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3" y="371"/>
              <a:ext cx="1210" cy="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104" name="Text Box 8"/>
            <p:cNvSpPr txBox="1">
              <a:spLocks noChangeArrowheads="1"/>
            </p:cNvSpPr>
            <p:nvPr/>
          </p:nvSpPr>
          <p:spPr bwMode="auto">
            <a:xfrm>
              <a:off x="4479" y="371"/>
              <a:ext cx="659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1646" tIns="51111" rIns="81646" bIns="40823"/>
            <a:lstStyle>
              <a:lvl1pPr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WenQuanYi Micro Hei" charset="0"/>
                  <a:cs typeface="WenQuanYi Micro Hei" charset="0"/>
                </a:defRPr>
              </a:lvl1pPr>
              <a:lvl2pPr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WenQuanYi Micro Hei" charset="0"/>
                  <a:cs typeface="WenQuanYi Micro Hei" charset="0"/>
                </a:defRPr>
              </a:lvl2pPr>
              <a:lvl3pPr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WenQuanYi Micro Hei" charset="0"/>
                  <a:cs typeface="WenQuanYi Micro Hei" charset="0"/>
                </a:defRPr>
              </a:lvl3pPr>
              <a:lvl4pPr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WenQuanYi Micro Hei" charset="0"/>
                  <a:cs typeface="WenQuanYi Micro Hei" charset="0"/>
                </a:defRPr>
              </a:lvl4pPr>
              <a:lvl5pPr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WenQuanYi Micro Hei" charset="0"/>
                  <a:cs typeface="WenQuanYi Micro Hei" charset="0"/>
                </a:defRPr>
              </a:lvl5pPr>
              <a:lvl6pPr marL="2514600" indent="-228600" defTabSz="45720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WenQuanYi Micro Hei" charset="0"/>
                  <a:cs typeface="WenQuanYi Micro Hei" charset="0"/>
                </a:defRPr>
              </a:lvl6pPr>
              <a:lvl7pPr marL="2971800" indent="-228600" defTabSz="45720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WenQuanYi Micro Hei" charset="0"/>
                  <a:cs typeface="WenQuanYi Micro Hei" charset="0"/>
                </a:defRPr>
              </a:lvl7pPr>
              <a:lvl8pPr marL="3429000" indent="-228600" defTabSz="45720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WenQuanYi Micro Hei" charset="0"/>
                  <a:cs typeface="WenQuanYi Micro Hei" charset="0"/>
                </a:defRPr>
              </a:lvl8pPr>
              <a:lvl9pPr marL="3886200" indent="-228600" defTabSz="45720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  <a:tab pos="914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WenQuanYi Micro Hei" charset="0"/>
                  <a:cs typeface="WenQuanYi Micro Hei" charset="0"/>
                </a:defRPr>
              </a:lvl9pPr>
            </a:lstStyle>
            <a:p>
              <a:pPr algn="ctr"/>
              <a:r>
                <a:rPr lang="en-US" altLang="en-US" sz="1361"/>
                <a:t>C-V, promising  design wo/GR</a:t>
              </a:r>
            </a:p>
          </p:txBody>
        </p:sp>
      </p:grp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75" b="39998"/>
          <a:stretch>
            <a:fillRect/>
          </a:stretch>
        </p:blipFill>
        <p:spPr bwMode="auto">
          <a:xfrm>
            <a:off x="8840929" y="485332"/>
            <a:ext cx="1761304" cy="1173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39975" b="3999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9311858" y="1409909"/>
            <a:ext cx="1355183" cy="27650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51111" rIns="81646" bIns="40823"/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9pPr>
          </a:lstStyle>
          <a:p>
            <a:pPr algn="ctr"/>
            <a:r>
              <a:rPr lang="en-US" altLang="en-US" sz="1361"/>
              <a:t>Laser signals</a:t>
            </a:r>
          </a:p>
        </p:txBody>
      </p:sp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0" t="20097" r="35338" b="45222"/>
          <a:stretch>
            <a:fillRect/>
          </a:stretch>
        </p:blipFill>
        <p:spPr bwMode="auto">
          <a:xfrm>
            <a:off x="6008914" y="2235115"/>
            <a:ext cx="1021745" cy="97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5240" t="20097" r="35338" b="4522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5379" y="2266585"/>
            <a:ext cx="1848496" cy="92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597" y="3187056"/>
            <a:ext cx="1323499" cy="580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2633" y="4290213"/>
            <a:ext cx="1422415" cy="1172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492" y="2235115"/>
            <a:ext cx="1023948" cy="769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6058217" y="1945026"/>
            <a:ext cx="923137" cy="266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50425" rIns="81646" bIns="40823"/>
          <a:lstStyle>
            <a:lvl1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1pPr>
            <a:lvl2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2pPr>
            <a:lvl3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3pPr>
            <a:lvl4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4pPr>
            <a:lvl5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9pPr>
          </a:lstStyle>
          <a:p>
            <a:r>
              <a:rPr lang="en-US" altLang="en-US" sz="1270" dirty="0"/>
              <a:t>SKIROC2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8989264" y="1813152"/>
            <a:ext cx="1493437" cy="527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50425" rIns="81646" bIns="40823"/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9pPr>
          </a:lstStyle>
          <a:p>
            <a:pPr algn="ctr"/>
            <a:r>
              <a:rPr lang="en-US" altLang="en-US" sz="1270"/>
              <a:t>b) SMB3-&gt;4 serves 1-&gt;8 FEVs</a:t>
            </a: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6831918" y="2009012"/>
            <a:ext cx="2322964" cy="263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50425" rIns="81646" bIns="40823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9pPr>
          </a:lstStyle>
          <a:p>
            <a:pPr algn="ctr"/>
            <a:r>
              <a:rPr lang="en-US" altLang="en-US" sz="1270"/>
              <a:t>QFP-&gt;BGA, x4 chan. </a:t>
            </a:r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7413739" y="2986874"/>
            <a:ext cx="995145" cy="331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50425" rIns="81646" bIns="40823"/>
          <a:lstStyle>
            <a:lvl1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1pPr>
            <a:lvl2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2pPr>
            <a:lvl3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3pPr>
            <a:lvl4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4pPr>
            <a:lvl5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9pPr>
          </a:lstStyle>
          <a:p>
            <a:r>
              <a:rPr lang="en-US" altLang="en-US" sz="1270" dirty="0"/>
              <a:t>c) GDCC</a:t>
            </a:r>
          </a:p>
        </p:txBody>
      </p:sp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7164594" y="3732873"/>
            <a:ext cx="1493436" cy="263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50425" rIns="81646" bIns="40823"/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9pPr>
          </a:lstStyle>
          <a:p>
            <a:r>
              <a:rPr lang="en-US" altLang="en-US" sz="1270"/>
              <a:t>sends data to PC</a:t>
            </a:r>
          </a:p>
        </p:txBody>
      </p:sp>
      <p:sp>
        <p:nvSpPr>
          <p:cNvPr id="4117" name="Text Box 21"/>
          <p:cNvSpPr txBox="1">
            <a:spLocks noChangeArrowheads="1"/>
          </p:cNvSpPr>
          <p:nvPr/>
        </p:nvSpPr>
        <p:spPr bwMode="auto">
          <a:xfrm>
            <a:off x="7246682" y="1794429"/>
            <a:ext cx="1409908" cy="263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50425" rIns="81646" bIns="40823"/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9pPr>
          </a:lstStyle>
          <a:p>
            <a:r>
              <a:rPr lang="en-US" altLang="en-US" sz="1270"/>
              <a:t>a) FEV9-10</a:t>
            </a:r>
          </a:p>
        </p:txBody>
      </p:sp>
      <p:sp>
        <p:nvSpPr>
          <p:cNvPr id="4118" name="Text Box 22"/>
          <p:cNvSpPr txBox="1">
            <a:spLocks noChangeArrowheads="1"/>
          </p:cNvSpPr>
          <p:nvPr/>
        </p:nvSpPr>
        <p:spPr bwMode="auto">
          <a:xfrm>
            <a:off x="10290479" y="3821824"/>
            <a:ext cx="1546722" cy="476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9pPr>
          </a:lstStyle>
          <a:p>
            <a:pPr algn="ctr">
              <a:lnSpc>
                <a:spcPct val="109000"/>
              </a:lnSpc>
            </a:pPr>
            <a:r>
              <a:rPr lang="en-US" altLang="en-US" sz="1270" dirty="0">
                <a:latin typeface="Symbol" panose="05050102010706020507" pitchFamily="18" charset="2"/>
                <a:ea typeface="Symbol" panose="05050102010706020507" pitchFamily="18" charset="2"/>
                <a:cs typeface="Symbol" panose="05050102010706020507" pitchFamily="18" charset="2"/>
              </a:rPr>
              <a:t>W</a:t>
            </a:r>
            <a:r>
              <a:rPr lang="en-US" altLang="en-US" sz="1270" dirty="0"/>
              <a:t> test board</a:t>
            </a:r>
          </a:p>
          <a:p>
            <a:pPr algn="ctr"/>
            <a:r>
              <a:rPr lang="en-US" altLang="en-US" sz="1270" dirty="0"/>
              <a:t>w/analog outputs</a:t>
            </a:r>
          </a:p>
        </p:txBody>
      </p:sp>
      <p:sp>
        <p:nvSpPr>
          <p:cNvPr id="4119" name="Text Box 23"/>
          <p:cNvSpPr txBox="1">
            <a:spLocks noChangeArrowheads="1"/>
          </p:cNvSpPr>
          <p:nvPr/>
        </p:nvSpPr>
        <p:spPr bwMode="auto">
          <a:xfrm>
            <a:off x="10268118" y="5477548"/>
            <a:ext cx="1493436" cy="445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50425" rIns="81646" bIns="40823"/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9pPr>
          </a:lstStyle>
          <a:p>
            <a:pPr algn="ctr"/>
            <a:r>
              <a:rPr lang="en-US" altLang="en-US" sz="1270" dirty="0"/>
              <a:t>QFP-&gt;BGA</a:t>
            </a:r>
          </a:p>
          <a:p>
            <a:pPr algn="ctr"/>
            <a:r>
              <a:rPr lang="en-US" altLang="en-US" sz="1270" dirty="0"/>
              <a:t>replace old FPGA</a:t>
            </a:r>
          </a:p>
        </p:txBody>
      </p:sp>
    </p:spTree>
    <p:extLst>
      <p:ext uri="{BB962C8B-B14F-4D97-AF65-F5344CB8AC3E}">
        <p14:creationId xmlns:p14="http://schemas.microsoft.com/office/powerpoint/2010/main" val="7654840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nalisé 1">
      <a:majorFont>
        <a:latin typeface="Lucida Bright"/>
        <a:ea typeface=""/>
        <a:cs typeface=""/>
      </a:majorFont>
      <a:minorFont>
        <a:latin typeface="Lucida Br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1290</TotalTime>
  <Words>970</Words>
  <Application>Microsoft Office PowerPoint</Application>
  <PresentationFormat>Grand écran</PresentationFormat>
  <Paragraphs>232</Paragraphs>
  <Slides>12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12</vt:i4>
      </vt:variant>
    </vt:vector>
  </HeadingPairs>
  <TitlesOfParts>
    <vt:vector size="24" baseType="lpstr">
      <vt:lpstr>Arial Unicode MS</vt:lpstr>
      <vt:lpstr>Arial</vt:lpstr>
      <vt:lpstr>Book Antiqua</vt:lpstr>
      <vt:lpstr>Calibri</vt:lpstr>
      <vt:lpstr>Calibri Light</vt:lpstr>
      <vt:lpstr>Lucida Bright</vt:lpstr>
      <vt:lpstr>Symbol</vt:lpstr>
      <vt:lpstr>Times New Roman</vt:lpstr>
      <vt:lpstr>WenQuanYi Micro Hei</vt:lpstr>
      <vt:lpstr>Wingdings</vt:lpstr>
      <vt:lpstr>Thème Office</vt:lpstr>
      <vt:lpstr>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LLR  -  RCAPP, Kyushu Uni  -  ICEPP, Tokyo Uni Silicon-Tungsten (SiW) ILD ECAL collaboration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 Claude</dc:creator>
  <cp:lastModifiedBy>Jean Claude</cp:lastModifiedBy>
  <cp:revision>170</cp:revision>
  <dcterms:created xsi:type="dcterms:W3CDTF">2013-11-29T10:05:07Z</dcterms:created>
  <dcterms:modified xsi:type="dcterms:W3CDTF">2014-05-15T11:04:08Z</dcterms:modified>
</cp:coreProperties>
</file>