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314" r:id="rId2"/>
    <p:sldId id="340" r:id="rId3"/>
    <p:sldId id="353" r:id="rId4"/>
    <p:sldId id="341" r:id="rId5"/>
    <p:sldId id="342" r:id="rId6"/>
    <p:sldId id="337" r:id="rId7"/>
    <p:sldId id="339" r:id="rId8"/>
    <p:sldId id="336" r:id="rId9"/>
    <p:sldId id="410" r:id="rId10"/>
    <p:sldId id="381" r:id="rId11"/>
    <p:sldId id="411" r:id="rId12"/>
    <p:sldId id="409" r:id="rId13"/>
    <p:sldId id="382" r:id="rId14"/>
    <p:sldId id="402" r:id="rId15"/>
    <p:sldId id="390" r:id="rId16"/>
    <p:sldId id="407" r:id="rId17"/>
    <p:sldId id="408" r:id="rId18"/>
    <p:sldId id="413" r:id="rId19"/>
    <p:sldId id="412" r:id="rId20"/>
  </p:sldIdLst>
  <p:sldSz cx="9144000" cy="6858000" type="screen4x3"/>
  <p:notesSz cx="6858000" cy="97234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E2"/>
    <a:srgbClr val="898989"/>
    <a:srgbClr val="000000"/>
    <a:srgbClr val="D0D8E8"/>
    <a:srgbClr val="E9EDF4"/>
    <a:srgbClr val="1F497D"/>
    <a:srgbClr val="4F81BD"/>
    <a:srgbClr val="FFFF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0" autoAdjust="0"/>
    <p:restoredTop sz="95657" autoAdjust="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30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432F1-F3A8-4348-BA70-D53408745A08}" type="datetimeFigureOut">
              <a:rPr lang="fr-FR" smtClean="0"/>
              <a:t>13/10/2015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AEF79-7381-4250-BD6A-0BA848A97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7708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7AD344-C792-4EF9-ABE3-09110F073F79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812C53-36C7-4299-A8CB-3A1A02B9E1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4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7585E-23C6-4D28-AD65-0BB1F94D52C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2130426"/>
            <a:ext cx="6948264" cy="1466256"/>
          </a:xfrm>
          <a:solidFill>
            <a:schemeClr val="tx1"/>
          </a:solidFill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Frédéric Fleuret - LLR (fleuret@in2p3.fr)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2" y="0"/>
            <a:ext cx="7956377" cy="791749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Frédéric Fleuret - LLR (fleuret@in2p3.fr)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‹N°›</a:t>
            </a:fld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8" name="Picture 2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3" cy="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H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3" cy="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1749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Frédéric Fleuret - LLR (fleuret@in2p3.fr)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‹N°›</a:t>
            </a:fld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2736304" cy="791749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3923927" y="722"/>
            <a:ext cx="5220073" cy="791027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r">
              <a:buNone/>
              <a:defRPr sz="40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pic>
        <p:nvPicPr>
          <p:cNvPr id="8" name="Picture 2" descr="LH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3" cy="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791749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3923927" y="722"/>
            <a:ext cx="5220073" cy="791027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r">
              <a:buNone/>
              <a:defRPr sz="40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4083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fr/imgres?start=219&amp;um=1&amp;hl=en&amp;client=firefox-a&amp;sa=N&amp;tbo=d&amp;rls=org.mozilla:fr:official&amp;biw=1030&amp;bih=594&amp;tbm=isch&amp;tbnid=CWszt4A7a3zQmM:&amp;imgrefurl=https://cdsweb.cern.ch/record/1378144&amp;docid=VNVGa5J0GC-Z5M&amp;imgurl=https://cds.cern.ch/img/cern_theme/img/cern-logo-large.png&amp;w=129&amp;h=126&amp;ei=oVMCUZ6LLZCChQfX6IDwBg&amp;zoom=1&amp;iact=hc&amp;vpx=437&amp;vpy=94&amp;dur=817&amp;hovh=100&amp;hovw=103&amp;tx=63&amp;ty=47&amp;sig=102712132849904362506&amp;page=12&amp;tbnh=100&amp;tbnw=103&amp;ndsp=20&amp;ved=1t:429,r:21,s:200,i:6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0.png"/><Relationship Id="rId5" Type="http://schemas.openxmlformats.org/officeDocument/2006/relationships/image" Target="../media/image22.png"/><Relationship Id="rId4" Type="http://schemas.openxmlformats.org/officeDocument/2006/relationships/image" Target="../media/image21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hyperlink" Target="http://arxiv.org/abs/hep-ph/0512217v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hyperlink" Target="http://arxiv.org/abs/nucl-ex/0612013" TargetMode="Externa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hyperlink" Target="http://arxiv.org/abs/nucl-ex/0612013" TargetMode="Externa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1547663" y="-27384"/>
            <a:ext cx="7596337" cy="1466256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Heavy quarks and QGP                      with </a:t>
            </a:r>
            <a:r>
              <a:rPr lang="en-US" sz="3600" b="1" dirty="0" err="1" smtClean="0">
                <a:solidFill>
                  <a:srgbClr val="FF0000"/>
                </a:solidFill>
              </a:rPr>
              <a:t>LHCb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smtClean="0">
                <a:solidFill>
                  <a:srgbClr val="FF0000"/>
                </a:solidFill>
              </a:rPr>
              <a:t> SMOG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7416949" cy="4896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fr-FR" dirty="0" smtClean="0">
              <a:hlinkClick r:id="rId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Physics case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LHCb</a:t>
            </a:r>
            <a:r>
              <a:rPr lang="en-US" dirty="0" smtClean="0"/>
              <a:t> / SMOG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Frédéric Fleuret - LLR (fleuret@in2p3.fr)</a:t>
            </a:r>
            <a:endParaRPr lang="fr-BE" dirty="0"/>
          </a:p>
        </p:txBody>
      </p:sp>
      <p:pic>
        <p:nvPicPr>
          <p:cNvPr id="11" name="Picture 2" descr="LH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22717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"/>
    </mc:Choice>
    <mc:Fallback xmlns="">
      <p:transition spd="slow" advTm="28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Charmonia</a:t>
            </a:r>
            <a:r>
              <a:rPr lang="fr-FR" dirty="0" smtClean="0"/>
              <a:t> in A+A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40-day </a:t>
            </a:r>
            <a:r>
              <a:rPr lang="en-US" dirty="0" err="1"/>
              <a:t>Pb+Pb</a:t>
            </a:r>
            <a:r>
              <a:rPr lang="en-US" dirty="0"/>
              <a:t> </a:t>
            </a:r>
            <a:r>
              <a:rPr lang="en-US" dirty="0" smtClean="0"/>
              <a:t>run @SPS </a:t>
            </a:r>
            <a:r>
              <a:rPr lang="en-US" sz="1800" dirty="0"/>
              <a:t>(10</a:t>
            </a:r>
            <a:r>
              <a:rPr lang="en-US" sz="1800" baseline="30000" dirty="0"/>
              <a:t>7</a:t>
            </a:r>
            <a:r>
              <a:rPr lang="en-US" sz="1800" dirty="0"/>
              <a:t>.s</a:t>
            </a:r>
            <a:r>
              <a:rPr lang="en-US" sz="1800" baseline="30000" dirty="0"/>
              <a:t>-1</a:t>
            </a:r>
            <a:r>
              <a:rPr lang="en-US" sz="1800" dirty="0"/>
              <a:t> </a:t>
            </a:r>
            <a:r>
              <a:rPr lang="en-US" sz="1800" dirty="0" err="1"/>
              <a:t>Pb</a:t>
            </a:r>
            <a:r>
              <a:rPr lang="en-US" sz="1800" dirty="0"/>
              <a:t> beam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10% </a:t>
            </a:r>
            <a:r>
              <a:rPr lang="en-US" sz="1800" dirty="0" err="1">
                <a:latin typeface="Symbol" pitchFamily="18" charset="2"/>
              </a:rPr>
              <a:t>l</a:t>
            </a:r>
            <a:r>
              <a:rPr lang="en-US" sz="1800" baseline="-250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Pb</a:t>
            </a:r>
            <a:r>
              <a:rPr lang="en-US" sz="1800" dirty="0"/>
              <a:t> target)</a:t>
            </a: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~ </a:t>
            </a:r>
            <a:r>
              <a:rPr lang="en-US" sz="2000" dirty="0"/>
              <a:t>180 000 J/</a:t>
            </a:r>
            <a:r>
              <a:rPr lang="en-US" sz="2000" dirty="0" err="1">
                <a:latin typeface="Symbol" pitchFamily="18" charset="2"/>
              </a:rPr>
              <a:t>Y</a:t>
            </a:r>
            <a:r>
              <a:rPr lang="en-US" sz="2000" dirty="0" err="1">
                <a:sym typeface="Wingdings" pitchFamily="2" charset="2"/>
              </a:rPr>
              <a:t>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baseline="30000" dirty="0" err="1">
                <a:sym typeface="Wingdings" pitchFamily="2" charset="2"/>
              </a:rPr>
              <a:t>+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recorded by NA50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~ 1300 </a:t>
            </a:r>
            <a:r>
              <a:rPr lang="en-US" sz="2000" dirty="0" smtClean="0">
                <a:latin typeface="Symbol" panose="05050102010706020507" pitchFamily="18" charset="2"/>
                <a:sym typeface="Wingdings" pitchFamily="2" charset="2"/>
              </a:rPr>
              <a:t>Y</a:t>
            </a:r>
            <a:r>
              <a:rPr lang="en-US" sz="2000" dirty="0" smtClean="0">
                <a:sym typeface="Wingdings" pitchFamily="2" charset="2"/>
              </a:rPr>
              <a:t>’  </a:t>
            </a:r>
            <a:r>
              <a:rPr lang="en-US" sz="2000" dirty="0" err="1" smtClean="0">
                <a:latin typeface="Symbol" panose="05050102010706020507" pitchFamily="18" charset="2"/>
                <a:sym typeface="Wingdings" pitchFamily="2" charset="2"/>
              </a:rPr>
              <a:t>m</a:t>
            </a:r>
            <a:r>
              <a:rPr lang="en-US" sz="2000" baseline="30000" dirty="0" err="1" smtClean="0">
                <a:sym typeface="Wingdings" pitchFamily="2" charset="2"/>
              </a:rPr>
              <a:t>+</a:t>
            </a:r>
            <a:r>
              <a:rPr lang="en-US" sz="2000" dirty="0" err="1" smtClean="0">
                <a:latin typeface="Symbol" panose="05050102010706020507" pitchFamily="18" charset="2"/>
                <a:sym typeface="Wingdings" pitchFamily="2" charset="2"/>
              </a:rPr>
              <a:t>m</a:t>
            </a:r>
            <a:r>
              <a:rPr lang="en-US" sz="2000" baseline="30000" dirty="0" smtClean="0">
                <a:sym typeface="Wingdings" pitchFamily="2" charset="2"/>
              </a:rPr>
              <a:t>-</a:t>
            </a:r>
            <a:r>
              <a:rPr lang="en-US" sz="2000" dirty="0" smtClean="0">
                <a:sym typeface="Wingdings" pitchFamily="2" charset="2"/>
              </a:rPr>
              <a:t> recorded by NA50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If capable of measuring </a:t>
            </a:r>
            <a:r>
              <a:rPr lang="en-US" sz="2000" dirty="0" smtClean="0">
                <a:latin typeface="Symbol" panose="05050102010706020507" pitchFamily="18" charset="2"/>
                <a:sym typeface="Wingdings" pitchFamily="2" charset="2"/>
              </a:rPr>
              <a:t>c</a:t>
            </a:r>
            <a:r>
              <a:rPr lang="en-US" sz="2000" baseline="-25000" dirty="0" smtClean="0">
                <a:sym typeface="Wingdings" pitchFamily="2" charset="2"/>
              </a:rPr>
              <a:t>c</a:t>
            </a:r>
            <a:r>
              <a:rPr lang="en-US" sz="2000" dirty="0" smtClean="0">
                <a:sym typeface="Wingdings" pitchFamily="2" charset="2"/>
              </a:rPr>
              <a:t> -&gt; J/</a:t>
            </a:r>
            <a:r>
              <a:rPr lang="en-US" sz="2000" dirty="0" err="1" smtClean="0">
                <a:latin typeface="Symbol" panose="05050102010706020507" pitchFamily="18" charset="2"/>
                <a:sym typeface="Wingdings" pitchFamily="2" charset="2"/>
              </a:rPr>
              <a:t>Yg</a:t>
            </a:r>
            <a:r>
              <a:rPr lang="en-US" sz="2000" dirty="0" smtClean="0">
                <a:latin typeface="Symbol" panose="05050102010706020507" pitchFamily="18" charset="2"/>
                <a:sym typeface="Wingdings" pitchFamily="2" charset="2"/>
              </a:rPr>
              <a:t>,</a:t>
            </a:r>
            <a:endParaRPr lang="en-US" sz="2000" dirty="0">
              <a:latin typeface="Symbol" panose="05050102010706020507" pitchFamily="18" charset="2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000" dirty="0" smtClean="0">
                <a:sym typeface="Wingdings" pitchFamily="2" charset="2"/>
              </a:rPr>
              <a:t>     in NA50 acceptance : </a:t>
            </a:r>
            <a:r>
              <a:rPr lang="en-US" sz="2000" b="1" dirty="0" smtClean="0">
                <a:solidFill>
                  <a:srgbClr val="0000E2"/>
                </a:solidFill>
                <a:sym typeface="Wingdings" pitchFamily="2" charset="2"/>
              </a:rPr>
              <a:t>3000 &lt; </a:t>
            </a:r>
            <a:r>
              <a:rPr lang="en-US" sz="2000" b="1" dirty="0" smtClean="0">
                <a:solidFill>
                  <a:srgbClr val="0000E2"/>
                </a:solidFill>
                <a:latin typeface="Symbol" panose="05050102010706020507" pitchFamily="18" charset="2"/>
                <a:sym typeface="Wingdings" pitchFamily="2" charset="2"/>
              </a:rPr>
              <a:t>c</a:t>
            </a:r>
            <a:r>
              <a:rPr lang="en-US" sz="2000" b="1" baseline="-25000" dirty="0" smtClean="0">
                <a:solidFill>
                  <a:srgbClr val="0000E2"/>
                </a:solidFill>
                <a:sym typeface="Wingdings" pitchFamily="2" charset="2"/>
              </a:rPr>
              <a:t>c</a:t>
            </a:r>
            <a:r>
              <a:rPr lang="en-US" sz="2000" b="1" dirty="0" smtClean="0">
                <a:solidFill>
                  <a:srgbClr val="0000E2"/>
                </a:solidFill>
                <a:sym typeface="Wingdings" pitchFamily="2" charset="2"/>
              </a:rPr>
              <a:t> &lt; 7000 </a:t>
            </a:r>
            <a:endParaRPr lang="en-US" sz="2000" b="1" dirty="0">
              <a:solidFill>
                <a:srgbClr val="0000E2"/>
              </a:solidFill>
              <a:sym typeface="Wingdings" pitchFamily="2" charset="2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statistics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r="3511"/>
          <a:stretch>
            <a:fillRect/>
          </a:stretch>
        </p:blipFill>
        <p:spPr bwMode="auto">
          <a:xfrm>
            <a:off x="5148263" y="1809750"/>
            <a:ext cx="39576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5851525" y="2025650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~180 000 J/</a:t>
            </a:r>
            <a:r>
              <a:rPr lang="en-US" dirty="0">
                <a:latin typeface="Symbol" pitchFamily="18" charset="2"/>
              </a:rPr>
              <a:t>Y</a:t>
            </a:r>
          </a:p>
          <a:p>
            <a:r>
              <a:rPr lang="en-US" dirty="0">
                <a:latin typeface="Calibri" pitchFamily="34" charset="0"/>
              </a:rPr>
              <a:t>~ 1300 </a:t>
            </a:r>
            <a:r>
              <a:rPr lang="en-US" dirty="0">
                <a:latin typeface="Symbol" pitchFamily="18" charset="2"/>
              </a:rPr>
              <a:t>Y</a:t>
            </a:r>
            <a:r>
              <a:rPr lang="en-US" dirty="0">
                <a:latin typeface="Calibri" pitchFamily="34" charset="0"/>
              </a:rPr>
              <a:t>’</a:t>
            </a:r>
          </a:p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~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3000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b="1" baseline="-25000" dirty="0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grpSp>
        <p:nvGrpSpPr>
          <p:cNvPr id="10" name="Groupe 103"/>
          <p:cNvGrpSpPr>
            <a:grpSpLocks/>
          </p:cNvGrpSpPr>
          <p:nvPr/>
        </p:nvGrpSpPr>
        <p:grpSpPr bwMode="auto">
          <a:xfrm>
            <a:off x="7881938" y="3573463"/>
            <a:ext cx="57150" cy="252412"/>
            <a:chOff x="7729590" y="4640735"/>
            <a:chExt cx="57150" cy="252000"/>
          </a:xfrm>
        </p:grpSpPr>
        <p:sp>
          <p:nvSpPr>
            <p:cNvPr id="11" name="Rectangle 10"/>
            <p:cNvSpPr/>
            <p:nvPr/>
          </p:nvSpPr>
          <p:spPr>
            <a:xfrm>
              <a:off x="7729590" y="4737414"/>
              <a:ext cx="57150" cy="586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7759752" y="4640735"/>
              <a:ext cx="0" cy="252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02"/>
          <p:cNvGrpSpPr>
            <a:grpSpLocks/>
          </p:cNvGrpSpPr>
          <p:nvPr/>
        </p:nvGrpSpPr>
        <p:grpSpPr bwMode="auto">
          <a:xfrm>
            <a:off x="7280275" y="3536950"/>
            <a:ext cx="57150" cy="288925"/>
            <a:chOff x="7138988" y="4534570"/>
            <a:chExt cx="57150" cy="288000"/>
          </a:xfrm>
        </p:grpSpPr>
        <p:sp>
          <p:nvSpPr>
            <p:cNvPr id="14" name="Rectangle 13"/>
            <p:cNvSpPr/>
            <p:nvPr/>
          </p:nvSpPr>
          <p:spPr>
            <a:xfrm>
              <a:off x="7138988" y="4648504"/>
              <a:ext cx="57150" cy="601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7169151" y="4534570"/>
              <a:ext cx="0" cy="28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07"/>
          <p:cNvGrpSpPr>
            <a:grpSpLocks/>
          </p:cNvGrpSpPr>
          <p:nvPr/>
        </p:nvGrpSpPr>
        <p:grpSpPr bwMode="auto">
          <a:xfrm>
            <a:off x="8186738" y="4257675"/>
            <a:ext cx="57150" cy="204788"/>
            <a:chOff x="8044483" y="4948833"/>
            <a:chExt cx="57150" cy="205200"/>
          </a:xfrm>
        </p:grpSpPr>
        <p:sp>
          <p:nvSpPr>
            <p:cNvPr id="17" name="Rectangle 16"/>
            <p:cNvSpPr/>
            <p:nvPr/>
          </p:nvSpPr>
          <p:spPr>
            <a:xfrm>
              <a:off x="8044483" y="5022005"/>
              <a:ext cx="57150" cy="588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8074645" y="4948833"/>
              <a:ext cx="0" cy="205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11"/>
          <p:cNvGrpSpPr>
            <a:grpSpLocks/>
          </p:cNvGrpSpPr>
          <p:nvPr/>
        </p:nvGrpSpPr>
        <p:grpSpPr bwMode="auto">
          <a:xfrm>
            <a:off x="8458200" y="4473575"/>
            <a:ext cx="57150" cy="198438"/>
            <a:chOff x="8277225" y="5095305"/>
            <a:chExt cx="57150" cy="198000"/>
          </a:xfrm>
        </p:grpSpPr>
        <p:sp>
          <p:nvSpPr>
            <p:cNvPr id="20" name="Rectangle 19"/>
            <p:cNvSpPr/>
            <p:nvPr/>
          </p:nvSpPr>
          <p:spPr>
            <a:xfrm>
              <a:off x="8277225" y="5165001"/>
              <a:ext cx="57150" cy="586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8307388" y="5095305"/>
              <a:ext cx="0" cy="19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116"/>
          <p:cNvGrpSpPr>
            <a:grpSpLocks/>
          </p:cNvGrpSpPr>
          <p:nvPr/>
        </p:nvGrpSpPr>
        <p:grpSpPr bwMode="auto">
          <a:xfrm>
            <a:off x="8602663" y="4618038"/>
            <a:ext cx="57150" cy="190500"/>
            <a:chOff x="8420820" y="5228109"/>
            <a:chExt cx="57150" cy="190800"/>
          </a:xfrm>
        </p:grpSpPr>
        <p:sp>
          <p:nvSpPr>
            <p:cNvPr id="23" name="Rectangle 22"/>
            <p:cNvSpPr/>
            <p:nvPr/>
          </p:nvSpPr>
          <p:spPr>
            <a:xfrm>
              <a:off x="8420820" y="5293298"/>
              <a:ext cx="57150" cy="604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8450982" y="5228109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125"/>
          <p:cNvGrpSpPr>
            <a:grpSpLocks/>
          </p:cNvGrpSpPr>
          <p:nvPr/>
        </p:nvGrpSpPr>
        <p:grpSpPr bwMode="auto">
          <a:xfrm>
            <a:off x="8710613" y="4799013"/>
            <a:ext cx="57150" cy="190500"/>
            <a:chOff x="8547696" y="5187057"/>
            <a:chExt cx="57150" cy="190800"/>
          </a:xfrm>
        </p:grpSpPr>
        <p:sp>
          <p:nvSpPr>
            <p:cNvPr id="26" name="Rectangle 25"/>
            <p:cNvSpPr/>
            <p:nvPr/>
          </p:nvSpPr>
          <p:spPr>
            <a:xfrm>
              <a:off x="8547696" y="5252246"/>
              <a:ext cx="57150" cy="604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8577858" y="5187057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126"/>
          <p:cNvGrpSpPr>
            <a:grpSpLocks/>
          </p:cNvGrpSpPr>
          <p:nvPr/>
        </p:nvGrpSpPr>
        <p:grpSpPr bwMode="auto">
          <a:xfrm>
            <a:off x="8818563" y="5049838"/>
            <a:ext cx="57150" cy="169862"/>
            <a:chOff x="8750103" y="5458619"/>
            <a:chExt cx="57150" cy="169200"/>
          </a:xfrm>
        </p:grpSpPr>
        <p:sp>
          <p:nvSpPr>
            <p:cNvPr id="29" name="Rectangle 28"/>
            <p:cNvSpPr/>
            <p:nvPr/>
          </p:nvSpPr>
          <p:spPr>
            <a:xfrm>
              <a:off x="8750103" y="5513964"/>
              <a:ext cx="57150" cy="5850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8780265" y="5458619"/>
              <a:ext cx="0" cy="169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/>
          <p:cNvSpPr txBox="1"/>
          <p:nvPr/>
        </p:nvSpPr>
        <p:spPr>
          <a:xfrm>
            <a:off x="5676281" y="1578278"/>
            <a:ext cx="3360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Possible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c</a:t>
            </a:r>
            <a:r>
              <a:rPr lang="fr-FR" sz="1600" b="1" dirty="0" smtClean="0">
                <a:solidFill>
                  <a:srgbClr val="FF0000"/>
                </a:solidFill>
              </a:rPr>
              <a:t> suppression pattern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5496" y="3645024"/>
            <a:ext cx="545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But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NA50 </a:t>
            </a:r>
            <a:r>
              <a:rPr lang="fr-FR" dirty="0" err="1" smtClean="0"/>
              <a:t>was</a:t>
            </a:r>
            <a:r>
              <a:rPr lang="fr-FR" dirty="0" smtClean="0"/>
              <a:t> not </a:t>
            </a:r>
            <a:r>
              <a:rPr lang="fr-FR" dirty="0" err="1" smtClean="0"/>
              <a:t>instrumented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photons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not able to </a:t>
            </a:r>
            <a:r>
              <a:rPr lang="fr-FR" b="1" dirty="0" err="1" smtClean="0">
                <a:solidFill>
                  <a:srgbClr val="FF0000"/>
                </a:solidFill>
              </a:rPr>
              <a:t>measure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 production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NA50 </a:t>
            </a:r>
            <a:r>
              <a:rPr lang="fr-FR" dirty="0" err="1" smtClean="0"/>
              <a:t>was</a:t>
            </a:r>
            <a:r>
              <a:rPr lang="fr-FR" dirty="0" smtClean="0"/>
              <a:t> not </a:t>
            </a:r>
            <a:r>
              <a:rPr lang="fr-FR" dirty="0" err="1" smtClean="0"/>
              <a:t>instrumented</a:t>
            </a:r>
            <a:r>
              <a:rPr lang="fr-FR" dirty="0" smtClean="0"/>
              <a:t> to </a:t>
            </a:r>
            <a:r>
              <a:rPr lang="fr-FR" dirty="0" err="1" smtClean="0"/>
              <a:t>perform</a:t>
            </a:r>
            <a:r>
              <a:rPr lang="fr-FR" dirty="0" smtClean="0"/>
              <a:t> PID</a:t>
            </a:r>
          </a:p>
          <a:p>
            <a:r>
              <a:rPr lang="fr-FR" dirty="0" smtClean="0"/>
              <a:t>              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FF0000"/>
                </a:solidFill>
              </a:rPr>
              <a:t>not able to </a:t>
            </a:r>
            <a:r>
              <a:rPr lang="fr-FR" b="1" dirty="0" err="1" smtClean="0">
                <a:solidFill>
                  <a:srgbClr val="FF0000"/>
                </a:solidFill>
              </a:rPr>
              <a:t>measure</a:t>
            </a:r>
            <a:r>
              <a:rPr lang="fr-FR" b="1" dirty="0" smtClean="0">
                <a:solidFill>
                  <a:srgbClr val="FF0000"/>
                </a:solidFill>
              </a:rPr>
              <a:t> D</a:t>
            </a:r>
            <a:r>
              <a:rPr lang="fr-FR" b="1" baseline="30000" dirty="0" smtClean="0">
                <a:solidFill>
                  <a:srgbClr val="FF0000"/>
                </a:solidFill>
              </a:rPr>
              <a:t>0</a:t>
            </a:r>
            <a:r>
              <a:rPr lang="fr-FR" b="1" dirty="0" smtClean="0">
                <a:solidFill>
                  <a:srgbClr val="FF0000"/>
                </a:solidFill>
              </a:rPr>
              <a:t> production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55576" y="5877272"/>
            <a:ext cx="769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00B050"/>
                </a:solidFill>
              </a:rPr>
              <a:t>Today</a:t>
            </a:r>
            <a:r>
              <a:rPr lang="fr-FR" sz="2000" b="1" dirty="0">
                <a:solidFill>
                  <a:srgbClr val="00B050"/>
                </a:solidFill>
              </a:rPr>
              <a:t>, </a:t>
            </a:r>
            <a:r>
              <a:rPr lang="fr-FR" sz="2000" b="1" dirty="0" err="1">
                <a:solidFill>
                  <a:srgbClr val="00B050"/>
                </a:solidFill>
              </a:rPr>
              <a:t>these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measurements</a:t>
            </a:r>
            <a:r>
              <a:rPr lang="fr-FR" sz="2000" b="1" dirty="0">
                <a:solidFill>
                  <a:srgbClr val="00B050"/>
                </a:solidFill>
              </a:rPr>
              <a:t> are possible </a:t>
            </a:r>
            <a:r>
              <a:rPr lang="fr-FR" sz="2000" b="1" dirty="0" err="1">
                <a:solidFill>
                  <a:srgbClr val="00B050"/>
                </a:solidFill>
              </a:rPr>
              <a:t>with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LHCb</a:t>
            </a:r>
            <a:r>
              <a:rPr lang="fr-FR" sz="2000" b="1" dirty="0">
                <a:solidFill>
                  <a:srgbClr val="00B050"/>
                </a:solidFill>
              </a:rPr>
              <a:t> / </a:t>
            </a:r>
            <a:r>
              <a:rPr lang="fr-FR" sz="2000" b="1" dirty="0" smtClean="0">
                <a:solidFill>
                  <a:srgbClr val="00B050"/>
                </a:solidFill>
              </a:rPr>
              <a:t>SMOG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detector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0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715848" cy="181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/>
          <a:stretch/>
        </p:blipFill>
        <p:spPr bwMode="auto">
          <a:xfrm>
            <a:off x="3045400" y="4837224"/>
            <a:ext cx="4057250" cy="17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2060"/>
              </a:clrFrom>
              <a:clrTo>
                <a:srgbClr val="00206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32177" r="2821" b="4336"/>
          <a:stretch/>
        </p:blipFill>
        <p:spPr bwMode="auto">
          <a:xfrm>
            <a:off x="0" y="980728"/>
            <a:ext cx="6216143" cy="3096344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01" y="980728"/>
            <a:ext cx="2931399" cy="37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279" y="4282858"/>
            <a:ext cx="300601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VELO (Vertex </a:t>
            </a:r>
            <a:r>
              <a:rPr lang="fr-FR" b="1" dirty="0" err="1" smtClean="0">
                <a:solidFill>
                  <a:schemeClr val="bg1"/>
                </a:solidFill>
              </a:rPr>
              <a:t>LOcator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4" name="Picture 16" descr="\\cern.ch\dfs\Users\m\massi\Documents\My Pictures\DSC03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67" y="5013176"/>
            <a:ext cx="1936267" cy="145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VELO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pic>
        <p:nvPicPr>
          <p:cNvPr id="9" name="Picture 15" descr="\\cern.ch\dfs\Users\m\massi\Documents\My Pictures\total_ligh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4863"/>
            <a:ext cx="75057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533400" y="619125"/>
            <a:ext cx="8458200" cy="5443538"/>
            <a:chOff x="1447800" y="1143000"/>
            <a:chExt cx="6035675" cy="3884613"/>
          </a:xfrm>
        </p:grpSpPr>
        <p:cxnSp>
          <p:nvCxnSpPr>
            <p:cNvPr id="11" name="Straight Arrow Connector 6"/>
            <p:cNvCxnSpPr/>
            <p:nvPr/>
          </p:nvCxnSpPr>
          <p:spPr>
            <a:xfrm>
              <a:off x="4191495" y="2898949"/>
              <a:ext cx="2286035" cy="825863"/>
            </a:xfrm>
            <a:prstGeom prst="straightConnector1">
              <a:avLst/>
            </a:prstGeom>
            <a:ln w="95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7"/>
            <p:cNvCxnSpPr/>
            <p:nvPr/>
          </p:nvCxnSpPr>
          <p:spPr>
            <a:xfrm>
              <a:off x="4191495" y="2898949"/>
              <a:ext cx="1523646" cy="1294871"/>
            </a:xfrm>
            <a:prstGeom prst="straightConnector1">
              <a:avLst/>
            </a:prstGeom>
            <a:ln w="95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8"/>
            <p:cNvCxnSpPr/>
            <p:nvPr/>
          </p:nvCxnSpPr>
          <p:spPr>
            <a:xfrm>
              <a:off x="4191495" y="2898949"/>
              <a:ext cx="1828375" cy="990129"/>
            </a:xfrm>
            <a:prstGeom prst="straightConnector1">
              <a:avLst/>
            </a:prstGeom>
            <a:ln w="95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9"/>
            <p:cNvCxnSpPr/>
            <p:nvPr/>
          </p:nvCxnSpPr>
          <p:spPr>
            <a:xfrm flipH="1" flipV="1">
              <a:off x="3276175" y="2136528"/>
              <a:ext cx="915320" cy="762421"/>
            </a:xfrm>
            <a:prstGeom prst="straightConnector1">
              <a:avLst/>
            </a:prstGeom>
            <a:ln w="95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0"/>
            <p:cNvCxnSpPr/>
            <p:nvPr/>
          </p:nvCxnSpPr>
          <p:spPr>
            <a:xfrm flipH="1" flipV="1">
              <a:off x="2971446" y="2289465"/>
              <a:ext cx="1220049" cy="609484"/>
            </a:xfrm>
            <a:prstGeom prst="straightConnector1">
              <a:avLst/>
            </a:prstGeom>
            <a:ln w="95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4"/>
            <p:cNvCxnSpPr/>
            <p:nvPr/>
          </p:nvCxnSpPr>
          <p:spPr>
            <a:xfrm>
              <a:off x="1447800" y="1143000"/>
              <a:ext cx="2743695" cy="175594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5"/>
            <p:cNvCxnSpPr/>
            <p:nvPr/>
          </p:nvCxnSpPr>
          <p:spPr>
            <a:xfrm flipH="1" flipV="1">
              <a:off x="4191495" y="2898949"/>
              <a:ext cx="3291980" cy="21286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/>
          <a:stretch/>
        </p:blipFill>
        <p:spPr bwMode="auto">
          <a:xfrm rot="1940901">
            <a:off x="3328332" y="778662"/>
            <a:ext cx="4782150" cy="17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220072" y="6062663"/>
            <a:ext cx="2880320" cy="462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VErtex</a:t>
            </a:r>
            <a:r>
              <a:rPr lang="fr-FR" dirty="0" smtClean="0"/>
              <a:t> </a:t>
            </a:r>
            <a:r>
              <a:rPr lang="fr-FR" dirty="0" err="1" smtClean="0"/>
              <a:t>LOcator</a:t>
            </a:r>
            <a:endParaRPr lang="fr-FR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6" y="4028415"/>
            <a:ext cx="3618206" cy="25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4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images.iop.org/objects/ccr/cern/47/6/22/CCbea1_07_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13587"/>
          <a:stretch/>
        </p:blipFill>
        <p:spPr bwMode="auto">
          <a:xfrm>
            <a:off x="1257585" y="3471726"/>
            <a:ext cx="6770799" cy="30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Injecting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in </a:t>
            </a:r>
            <a:r>
              <a:rPr lang="fr-FR" dirty="0" err="1" smtClean="0"/>
              <a:t>LHCb</a:t>
            </a:r>
            <a:r>
              <a:rPr lang="fr-FR" dirty="0" smtClean="0"/>
              <a:t> Vertex Locator (VELO) </a:t>
            </a:r>
            <a:r>
              <a:rPr lang="fr-FR" dirty="0" err="1" smtClean="0"/>
              <a:t>region</a:t>
            </a:r>
            <a:endParaRPr lang="fr-FR" dirty="0" smtClean="0"/>
          </a:p>
          <a:p>
            <a:pPr lvl="1"/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: </a:t>
            </a:r>
            <a:r>
              <a:rPr lang="fr-FR" dirty="0" err="1" smtClean="0"/>
              <a:t>luminosity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 smtClean="0"/>
          </a:p>
          <a:p>
            <a:pPr lvl="1"/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as an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/>
          </a:p>
          <a:p>
            <a:pPr lvl="1"/>
            <a:r>
              <a:rPr lang="fr-FR" dirty="0" smtClean="0"/>
              <a:t>Noble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: </a:t>
            </a:r>
            <a:r>
              <a:rPr lang="fr-FR" sz="1800" dirty="0" smtClean="0"/>
              <a:t>(</a:t>
            </a:r>
            <a:r>
              <a:rPr lang="fr-FR" sz="1800" dirty="0" err="1" smtClean="0"/>
              <a:t>very</a:t>
            </a:r>
            <a:r>
              <a:rPr lang="fr-FR" sz="1800" dirty="0" smtClean="0"/>
              <a:t> </a:t>
            </a:r>
            <a:r>
              <a:rPr lang="fr-FR" sz="1800" dirty="0" err="1" smtClean="0"/>
              <a:t>low</a:t>
            </a:r>
            <a:r>
              <a:rPr lang="fr-FR" sz="1800" dirty="0" smtClean="0"/>
              <a:t> </a:t>
            </a:r>
            <a:r>
              <a:rPr lang="fr-FR" sz="1800" dirty="0" err="1" smtClean="0"/>
              <a:t>chemical</a:t>
            </a:r>
            <a:r>
              <a:rPr lang="fr-FR" sz="1800" dirty="0" smtClean="0"/>
              <a:t> </a:t>
            </a:r>
            <a:r>
              <a:rPr lang="fr-FR" sz="1800" dirty="0" err="1" smtClean="0"/>
              <a:t>reactivity</a:t>
            </a:r>
            <a:r>
              <a:rPr lang="fr-FR" sz="1800" dirty="0" smtClean="0"/>
              <a:t>)</a:t>
            </a:r>
          </a:p>
          <a:p>
            <a:pPr lvl="2"/>
            <a:r>
              <a:rPr lang="fr-FR" dirty="0" smtClean="0"/>
              <a:t>He (4), Ne (20), Ar (40), Kr (84), Xe (131)</a:t>
            </a:r>
          </a:p>
          <a:p>
            <a:pPr lvl="2"/>
            <a:r>
              <a:rPr lang="fr-FR" dirty="0" smtClean="0"/>
              <a:t>Gaz pressure : 10</a:t>
            </a:r>
            <a:r>
              <a:rPr lang="fr-FR" baseline="30000" dirty="0" smtClean="0"/>
              <a:t>-7</a:t>
            </a:r>
            <a:r>
              <a:rPr lang="fr-FR" dirty="0" smtClean="0"/>
              <a:t> to 10</a:t>
            </a:r>
            <a:r>
              <a:rPr lang="fr-FR" baseline="30000" dirty="0" smtClean="0"/>
              <a:t>-6</a:t>
            </a:r>
            <a:r>
              <a:rPr lang="fr-FR" dirty="0" smtClean="0"/>
              <a:t> mbar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SMOG </a:t>
            </a:r>
            <a:r>
              <a:rPr lang="fr-FR" sz="1600" dirty="0" smtClean="0"/>
              <a:t>(System for </a:t>
            </a:r>
            <a:r>
              <a:rPr lang="fr-FR" sz="1600" dirty="0" err="1" smtClean="0"/>
              <a:t>Measuring</a:t>
            </a:r>
            <a:r>
              <a:rPr lang="fr-FR" sz="1600" dirty="0" smtClean="0"/>
              <a:t> </a:t>
            </a:r>
            <a:r>
              <a:rPr lang="fr-FR" sz="1600" dirty="0" err="1" smtClean="0"/>
              <a:t>Overlap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Gas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>
          <a:xfrm>
            <a:off x="229350" y="6616700"/>
            <a:ext cx="2588640" cy="196850"/>
          </a:xfrm>
        </p:spPr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>
          <a:xfrm>
            <a:off x="2814975" y="6616700"/>
            <a:ext cx="3513154" cy="196850"/>
          </a:xfrm>
        </p:spPr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9" name="Organigramme : Stockage à accès direct 8"/>
          <p:cNvSpPr/>
          <p:nvPr/>
        </p:nvSpPr>
        <p:spPr>
          <a:xfrm>
            <a:off x="1618171" y="4770698"/>
            <a:ext cx="783252" cy="314486"/>
          </a:xfrm>
          <a:prstGeom prst="flowChartMagneticDrum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49376" y="4938649"/>
            <a:ext cx="97260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67544" y="4601722"/>
            <a:ext cx="81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beam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699853" y="4801860"/>
            <a:ext cx="67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target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LH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5" y="3510766"/>
            <a:ext cx="957471" cy="6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9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fonctionnera en deux modes</a:t>
            </a:r>
          </a:p>
          <a:p>
            <a:pPr lvl="1"/>
            <a:r>
              <a:rPr lang="fr-FR" dirty="0" smtClean="0"/>
              <a:t>Mode collisionneur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Mode « cible fixe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Programme ions lourds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796158" y="1894934"/>
            <a:ext cx="2927970" cy="13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8"/>
          <a:stretch/>
        </p:blipFill>
        <p:spPr bwMode="auto">
          <a:xfrm>
            <a:off x="6156176" y="1926382"/>
            <a:ext cx="2736304" cy="13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796158" y="3291002"/>
            <a:ext cx="6312346" cy="1794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0" b="-1010"/>
          <a:stretch/>
        </p:blipFill>
        <p:spPr bwMode="auto">
          <a:xfrm>
            <a:off x="3024361" y="3815629"/>
            <a:ext cx="2927970" cy="102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4" b="-309"/>
          <a:stretch/>
        </p:blipFill>
        <p:spPr bwMode="auto">
          <a:xfrm>
            <a:off x="5967850" y="3471237"/>
            <a:ext cx="2736304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915816" y="2113111"/>
                <a:ext cx="16152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1" i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fr-FR" sz="1400" b="1" i="0" smtClean="0"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fr-FR" sz="1400" b="1" i="0" smtClean="0">
                          <a:latin typeface="Cambria Math"/>
                        </a:rPr>
                        <m:t>=</m:t>
                      </m:r>
                      <m:r>
                        <a:rPr lang="fr-FR" sz="1400" b="1" i="0" smtClean="0">
                          <a:latin typeface="Cambria Math"/>
                        </a:rPr>
                        <m:t>𝟓</m:t>
                      </m:r>
                      <m:r>
                        <a:rPr lang="fr-FR" sz="1400" b="1" i="0" smtClean="0">
                          <a:latin typeface="Cambria Math"/>
                        </a:rPr>
                        <m:t> à </m:t>
                      </m:r>
                      <m:r>
                        <a:rPr lang="fr-FR" sz="1400" b="1" i="0" smtClean="0">
                          <a:latin typeface="Cambria Math"/>
                        </a:rPr>
                        <m:t>𝟖</m:t>
                      </m:r>
                      <m:r>
                        <a:rPr lang="fr-FR" sz="1400" b="1" i="0" smtClean="0">
                          <a:latin typeface="Cambria Math"/>
                        </a:rPr>
                        <m:t> </m:t>
                      </m:r>
                      <m:r>
                        <a:rPr lang="fr-FR" sz="1400" b="1" i="0" smtClean="0">
                          <a:latin typeface="Cambria Math"/>
                        </a:rPr>
                        <m:t>𝐓𝐞𝐕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113111"/>
                <a:ext cx="1615250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688851" y="1969095"/>
                <a:ext cx="1339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1" i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fr-FR" sz="1400" b="1" i="0" smtClean="0"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fr-FR" sz="1400" b="1" i="0" smtClean="0">
                          <a:latin typeface="Cambria Math"/>
                        </a:rPr>
                        <m:t>=</m:t>
                      </m:r>
                      <m:r>
                        <a:rPr lang="fr-FR" sz="1400" b="1" i="0" smtClean="0">
                          <a:latin typeface="Cambria Math"/>
                        </a:rPr>
                        <m:t>𝟓</m:t>
                      </m:r>
                      <m:r>
                        <a:rPr lang="fr-FR" sz="1400" b="1" i="0" smtClean="0">
                          <a:latin typeface="Cambria Math"/>
                        </a:rPr>
                        <m:t> </m:t>
                      </m:r>
                      <m:r>
                        <a:rPr lang="fr-FR" sz="1400" b="1" i="0" smtClean="0">
                          <a:latin typeface="Cambria Math"/>
                        </a:rPr>
                        <m:t>𝐓𝐞𝐕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51" y="1969095"/>
                <a:ext cx="133953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262113" y="3697287"/>
                <a:ext cx="1939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fr-FR" sz="1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𝟗𝟎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à 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fr-F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113" y="3697287"/>
                <a:ext cx="1939057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651854" y="3625279"/>
                <a:ext cx="1448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fr-FR" sz="1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𝟕𝟎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fr-F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54" y="3625279"/>
                <a:ext cx="144853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23528" y="3573016"/>
                <a:ext cx="2006834" cy="1398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ad>
                          <m:radPr>
                            <m:degHide m:val="on"/>
                            <m:ctrlPr>
                              <a:rPr lang="fr-FR" sz="17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fr-FR" sz="17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𝒔</m:t>
                            </m:r>
                          </m:e>
                        </m:rad>
                      </m:e>
                      <m:sub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𝑵𝑵</m:t>
                        </m:r>
                      </m:sub>
                      <m:sup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𝑺𝑷𝑺</m:t>
                        </m:r>
                      </m:sup>
                    </m:sSubSup>
                  </m:oMath>
                </a14:m>
                <a:r>
                  <a:rPr lang="fr-FR" sz="1700" b="1" dirty="0" smtClean="0">
                    <a:solidFill>
                      <a:srgbClr val="FF0000"/>
                    </a:solidFill>
                    <a:sym typeface="Symbol"/>
                  </a:rPr>
                  <a:t>~ </a:t>
                </a:r>
                <a:r>
                  <a:rPr lang="fr-FR" sz="1700" b="1" dirty="0">
                    <a:solidFill>
                      <a:srgbClr val="FF0000"/>
                    </a:solidFill>
                    <a:sym typeface="Symbol"/>
                  </a:rPr>
                  <a:t>20 </a:t>
                </a:r>
                <a:r>
                  <a:rPr lang="fr-FR" sz="1700" b="1" dirty="0" err="1" smtClean="0">
                    <a:solidFill>
                      <a:srgbClr val="FF0000"/>
                    </a:solidFill>
                    <a:sym typeface="Symbol"/>
                  </a:rPr>
                  <a:t>GeV</a:t>
                </a:r>
                <a:endParaRPr lang="fr-FR" sz="1700" b="1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lvl="2"/>
                <a:endParaRPr lang="fr-FR" sz="1700" b="1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lvl="2"/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ad>
                          <m:radPr>
                            <m:degHide m:val="on"/>
                            <m:ctrlPr>
                              <a:rPr lang="fr-FR" sz="17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fr-FR" sz="17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𝒔</m:t>
                            </m:r>
                          </m:e>
                        </m:rad>
                      </m:e>
                      <m:sub>
                        <m:r>
                          <a:rPr lang="fr-FR" sz="17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𝑵𝑵</m:t>
                        </m:r>
                      </m:sub>
                      <m:sup>
                        <m:r>
                          <a:rPr lang="fr-FR" sz="17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𝑹𝑯𝑰𝑪</m:t>
                        </m:r>
                      </m:sup>
                    </m:sSubSup>
                  </m:oMath>
                </a14:m>
                <a:r>
                  <a:rPr lang="fr-FR" sz="1700" b="1" dirty="0">
                    <a:solidFill>
                      <a:srgbClr val="FF0000"/>
                    </a:solidFill>
                    <a:sym typeface="Wingdings" pitchFamily="2" charset="2"/>
                  </a:rPr>
                  <a:t>= 200 </a:t>
                </a:r>
                <a:r>
                  <a:rPr lang="fr-FR" sz="17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GeV</a:t>
                </a:r>
                <a:r>
                  <a:rPr lang="fr-FR" sz="17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    </a:t>
                </a:r>
              </a:p>
              <a:p>
                <a:pPr marL="0" lvl="2"/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ad>
                          <m:radPr>
                            <m:degHide m:val="on"/>
                            <m:ctrlPr>
                              <a:rPr lang="fr-FR" sz="17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fr-FR" sz="17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𝒔</m:t>
                            </m:r>
                          </m:e>
                        </m:rad>
                      </m:e>
                      <m:sub>
                        <m:r>
                          <a:rPr lang="fr-FR" sz="17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𝑵𝑵</m:t>
                        </m:r>
                      </m:sub>
                      <m:sup>
                        <m:r>
                          <a:rPr lang="fr-FR" sz="17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fr-FR" sz="17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𝑳𝑯𝑪</m:t>
                        </m:r>
                      </m:sup>
                    </m:sSubSup>
                  </m:oMath>
                </a14:m>
                <a:r>
                  <a:rPr lang="fr-FR" sz="1700" b="1" dirty="0">
                    <a:solidFill>
                      <a:srgbClr val="FF0000"/>
                    </a:solidFill>
                    <a:sym typeface="Wingdings" pitchFamily="2" charset="2"/>
                  </a:rPr>
                  <a:t>= </a:t>
                </a:r>
                <a:r>
                  <a:rPr lang="fr-FR" sz="1700" b="1" dirty="0" smtClean="0">
                    <a:solidFill>
                      <a:srgbClr val="FF0000"/>
                    </a:solidFill>
                    <a:sym typeface="Wingdings" pitchFamily="2" charset="2"/>
                  </a:rPr>
                  <a:t>5 </a:t>
                </a:r>
                <a:r>
                  <a:rPr lang="fr-FR" sz="1700" b="1" dirty="0" err="1">
                    <a:solidFill>
                      <a:srgbClr val="FF0000"/>
                    </a:solidFill>
                    <a:sym typeface="Wingdings" pitchFamily="2" charset="2"/>
                  </a:rPr>
                  <a:t>TeV</a:t>
                </a:r>
                <a:r>
                  <a:rPr lang="fr-FR" sz="17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endParaRPr lang="fr-FR" sz="1700" b="1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73016"/>
                <a:ext cx="2006834" cy="1398844"/>
              </a:xfrm>
              <a:prstGeom prst="rect">
                <a:avLst/>
              </a:prstGeom>
              <a:blipFill rotWithShape="1">
                <a:blip r:embed="rId8"/>
                <a:stretch>
                  <a:fillRect b="-3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35785" y="5373216"/>
                <a:ext cx="8314263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dirty="0" smtClean="0"/>
                        <m:t>LHCb</m:t>
                      </m:r>
                      <m:r>
                        <m:rPr>
                          <m:nor/>
                        </m:rPr>
                        <a:rPr lang="fr-FR" dirty="0" smtClean="0"/>
                        <m:t> </m:t>
                      </m:r>
                      <m:r>
                        <m:rPr>
                          <m:nor/>
                        </m:rPr>
                        <a:rPr lang="fr-FR" dirty="0" smtClean="0"/>
                        <m:t>rapidity</m:t>
                      </m:r>
                      <m:r>
                        <m:rPr>
                          <m:nor/>
                        </m:rPr>
                        <a:rPr lang="fr-FR" dirty="0" smtClean="0"/>
                        <m:t> 2.5 &lt; </m:t>
                      </m:r>
                      <m:r>
                        <m:rPr>
                          <m:nor/>
                        </m:rPr>
                        <a:rPr lang="fr-FR" dirty="0" smtClean="0"/>
                        <m:t>yLHCb</m:t>
                      </m:r>
                      <m:r>
                        <m:rPr>
                          <m:nor/>
                        </m:rPr>
                        <a:rPr lang="fr-FR" dirty="0" smtClean="0"/>
                        <m:t> &lt; 4.5</m:t>
                      </m:r>
                      <m:r>
                        <a:rPr lang="fr-FR" i="1" dirty="0" smtClean="0">
                          <a:latin typeface="Cambria Math"/>
                          <a:ea typeface="Cambria Math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fr-FR" dirty="0"/>
                                <m:t>7 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TeV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dirty="0">
                                  <a:ea typeface="Cambria Math"/>
                                  <a:sym typeface="Wingdings" panose="05000000000000000000" pitchFamily="2" charset="2"/>
                                </a:rPr>
                                <m:t>beam</m:t>
                              </m:r>
                              <m:r>
                                <m:rPr>
                                  <m:nor/>
                                </m:rPr>
                                <a:rPr lang="fr-FR" dirty="0"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:  </m:t>
                              </m:r>
                              <m:r>
                                <a:rPr lang="fr-FR" b="1" i="0" dirty="0" smtClean="0"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         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.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𝟑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𝐋𝐇𝐂𝐛</m:t>
                                  </m:r>
                                </m:sub>
                                <m:sup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&lt;−</m:t>
                              </m:r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𝟎</m:t>
                              </m:r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.</m:t>
                              </m:r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𝟑</m:t>
                              </m:r>
                              <m:r>
                                <m:rPr>
                                  <m:nor/>
                                </m:rPr>
                                <a:rPr lang="fr-FR" b="1" dirty="0">
                                  <a:solidFill>
                                    <a:srgbClr val="FF0000"/>
                                  </a:solidFill>
                                  <a:ea typeface="Cambria Math"/>
                                  <a:sym typeface="Wingdings" panose="05000000000000000000" pitchFamily="2" charset="2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dirty="0"/>
                                <m:t>2.75 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TeV</m:t>
                              </m:r>
                              <m:r>
                                <m:rPr>
                                  <m:nor/>
                                </m:rPr>
                                <a:rPr lang="fr-FR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b="0" i="0" dirty="0" smtClean="0"/>
                                <m:t>beam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: 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.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𝟖</m:t>
                              </m:r>
                              <m:r>
                                <a:rPr lang="fr-FR" b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</m:t>
                              </m:r>
                              <m:sSubSup>
                                <m:sSubSupPr>
                                  <m:ctrlP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𝐋𝐇𝐂𝐛</m:t>
                                  </m:r>
                                </m:sub>
                                <m:sup>
                                  <m:r>
                                    <a:rPr lang="fr-FR" b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</m:t>
                              </m:r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𝟎</m:t>
                              </m:r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.</m:t>
                              </m:r>
                              <m:r>
                                <a:rPr lang="fr-FR" b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  <m:r>
                                <m:rPr>
                                  <m:nor/>
                                </m:rPr>
                                <a:rPr lang="fr-FR" b="1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85" y="5373216"/>
                <a:ext cx="8314263" cy="7101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gauche 18"/>
          <p:cNvSpPr/>
          <p:nvPr/>
        </p:nvSpPr>
        <p:spPr>
          <a:xfrm>
            <a:off x="1835696" y="4077072"/>
            <a:ext cx="960462" cy="11102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17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Running </a:t>
            </a:r>
            <a:r>
              <a:rPr lang="fr-FR" dirty="0" err="1" smtClean="0"/>
              <a:t>PbAr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373245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PbAr@70 </a:t>
            </a:r>
            <a:r>
              <a:rPr lang="fr-FR" dirty="0" err="1" smtClean="0"/>
              <a:t>GeV</a:t>
            </a:r>
            <a:r>
              <a:rPr lang="fr-FR" dirty="0" smtClean="0"/>
              <a:t> .vs. PbPb@17 </a:t>
            </a:r>
            <a:r>
              <a:rPr lang="fr-FR" dirty="0" err="1" smtClean="0"/>
              <a:t>GeV</a:t>
            </a:r>
            <a:endParaRPr lang="fr-FR" dirty="0" smtClean="0"/>
          </a:p>
          <a:p>
            <a:pPr lvl="1"/>
            <a:r>
              <a:rPr lang="fr-FR" sz="1900" dirty="0" err="1" smtClean="0"/>
              <a:t>Multiplicity</a:t>
            </a:r>
            <a:r>
              <a:rPr lang="fr-FR" sz="1900" dirty="0" smtClean="0"/>
              <a:t> </a:t>
            </a:r>
            <a:r>
              <a:rPr lang="fr-FR" sz="1900" dirty="0" err="1"/>
              <a:t>is</a:t>
            </a:r>
            <a:r>
              <a:rPr lang="fr-FR" sz="1900" dirty="0"/>
              <a:t> </a:t>
            </a:r>
            <a:r>
              <a:rPr lang="fr-FR" sz="1900" dirty="0" err="1" smtClean="0"/>
              <a:t>related</a:t>
            </a:r>
            <a:r>
              <a:rPr lang="fr-FR" sz="1900" dirty="0" smtClean="0"/>
              <a:t> to </a:t>
            </a:r>
            <a:r>
              <a:rPr lang="fr-FR" sz="1900" dirty="0" err="1" smtClean="0"/>
              <a:t>event</a:t>
            </a:r>
            <a:r>
              <a:rPr lang="fr-FR" sz="1900" dirty="0" smtClean="0"/>
              <a:t> </a:t>
            </a:r>
            <a:r>
              <a:rPr lang="fr-FR" sz="1900" dirty="0" err="1" smtClean="0"/>
              <a:t>centrality</a:t>
            </a:r>
            <a:r>
              <a:rPr lang="fr-FR" sz="1900" dirty="0" smtClean="0"/>
              <a:t> and </a:t>
            </a:r>
            <a:r>
              <a:rPr lang="fr-FR" sz="1900" dirty="0"/>
              <a:t>c</a:t>
            </a:r>
            <a:r>
              <a:rPr lang="fr-FR" sz="1900" dirty="0" smtClean="0"/>
              <a:t>enter-of-mass </a:t>
            </a:r>
            <a:r>
              <a:rPr lang="fr-FR" sz="1900" dirty="0" err="1" smtClean="0"/>
              <a:t>energy</a:t>
            </a:r>
            <a:endParaRPr lang="fr-FR" sz="1900" dirty="0" smtClean="0"/>
          </a:p>
          <a:p>
            <a:pPr lvl="1" algn="just"/>
            <a:r>
              <a:rPr lang="fr-FR" sz="1900" dirty="0" err="1" smtClean="0"/>
              <a:t>Multiplicity</a:t>
            </a:r>
            <a:r>
              <a:rPr lang="fr-FR" sz="1900" dirty="0" smtClean="0"/>
              <a:t> </a:t>
            </a:r>
            <a:r>
              <a:rPr lang="fr-FR" sz="1900" dirty="0" err="1" smtClean="0"/>
              <a:t>can</a:t>
            </a:r>
            <a:r>
              <a:rPr lang="fr-FR" sz="1900" dirty="0" smtClean="0"/>
              <a:t> </a:t>
            </a:r>
            <a:r>
              <a:rPr lang="fr-FR" sz="1900" dirty="0" err="1" smtClean="0"/>
              <a:t>be</a:t>
            </a:r>
            <a:r>
              <a:rPr lang="fr-FR" sz="1900" dirty="0" smtClean="0"/>
              <a:t> </a:t>
            </a:r>
            <a:r>
              <a:rPr lang="fr-FR" sz="1900" dirty="0" err="1" smtClean="0"/>
              <a:t>used</a:t>
            </a:r>
            <a:r>
              <a:rPr lang="fr-FR" sz="1900" dirty="0" smtClean="0"/>
              <a:t> to </a:t>
            </a:r>
            <a:r>
              <a:rPr lang="fr-FR" sz="1900" dirty="0"/>
              <a:t>compare </a:t>
            </a:r>
            <a:r>
              <a:rPr lang="fr-FR" sz="1900" dirty="0" err="1"/>
              <a:t>different</a:t>
            </a:r>
            <a:r>
              <a:rPr lang="fr-FR" sz="1900" dirty="0"/>
              <a:t> A+B collisions at </a:t>
            </a:r>
            <a:r>
              <a:rPr lang="fr-FR" sz="1900" dirty="0" err="1"/>
              <a:t>different</a:t>
            </a:r>
            <a:r>
              <a:rPr lang="fr-FR" sz="1900" dirty="0"/>
              <a:t> </a:t>
            </a:r>
            <a:r>
              <a:rPr lang="fr-FR" sz="1900" dirty="0">
                <a:latin typeface="Cambria Math"/>
                <a:ea typeface="Cambria Math"/>
              </a:rPr>
              <a:t>√</a:t>
            </a:r>
            <a:r>
              <a:rPr lang="fr-FR" sz="1900" dirty="0" err="1" smtClean="0">
                <a:latin typeface="Cambria Math"/>
                <a:ea typeface="Cambria Math"/>
              </a:rPr>
              <a:t>s</a:t>
            </a:r>
            <a:r>
              <a:rPr lang="fr-FR" sz="1900" baseline="-25000" dirty="0" err="1" smtClean="0">
                <a:latin typeface="Cambria Math"/>
                <a:ea typeface="Cambria Math"/>
              </a:rPr>
              <a:t>NN</a:t>
            </a:r>
            <a:endParaRPr lang="fr-FR" sz="1900" baseline="-25000" dirty="0" smtClean="0">
              <a:latin typeface="Cambria Math"/>
              <a:ea typeface="Cambria Math"/>
            </a:endParaRPr>
          </a:p>
          <a:p>
            <a:pPr lvl="1"/>
            <a:endParaRPr lang="fr-FR" baseline="-25000" dirty="0">
              <a:latin typeface="Cambria Math"/>
              <a:ea typeface="Cambria Math"/>
            </a:endParaRPr>
          </a:p>
          <a:p>
            <a:pPr lvl="1"/>
            <a:endParaRPr lang="fr-FR" baseline="-25000" dirty="0" smtClean="0">
              <a:latin typeface="Cambria Math"/>
              <a:ea typeface="Cambria Math"/>
            </a:endParaRPr>
          </a:p>
          <a:p>
            <a:pPr lvl="1"/>
            <a:endParaRPr lang="fr-FR" baseline="-25000" dirty="0">
              <a:latin typeface="Cambria Math"/>
              <a:ea typeface="Cambria Math"/>
            </a:endParaRPr>
          </a:p>
          <a:p>
            <a:pPr lvl="1"/>
            <a:endParaRPr lang="fr-FR" baseline="-25000" dirty="0" smtClean="0">
              <a:latin typeface="Cambria Math"/>
              <a:ea typeface="Cambria Math"/>
            </a:endParaRPr>
          </a:p>
          <a:p>
            <a:pPr lvl="1"/>
            <a:endParaRPr lang="fr-FR" baseline="-25000" dirty="0">
              <a:latin typeface="Cambria Math"/>
              <a:ea typeface="Cambria Math"/>
            </a:endParaRPr>
          </a:p>
          <a:p>
            <a:pPr lvl="1"/>
            <a:endParaRPr lang="fr-FR" baseline="-25000" dirty="0" smtClean="0">
              <a:latin typeface="Cambria Math"/>
              <a:ea typeface="Cambria Math"/>
            </a:endParaRPr>
          </a:p>
          <a:p>
            <a:pPr lvl="1"/>
            <a:endParaRPr lang="fr-FR" baseline="-25000" dirty="0">
              <a:latin typeface="Cambria Math"/>
              <a:ea typeface="Cambria Math"/>
            </a:endParaRPr>
          </a:p>
          <a:p>
            <a:pPr lvl="1"/>
            <a:endParaRPr lang="fr-FR" baseline="-25000" dirty="0" smtClean="0">
              <a:latin typeface="Cambria Math"/>
              <a:ea typeface="Cambria Math"/>
            </a:endParaRPr>
          </a:p>
          <a:p>
            <a:pPr lvl="1"/>
            <a:r>
              <a:rPr lang="fr-FR" sz="1900" dirty="0" err="1" smtClean="0">
                <a:ea typeface="Cambria Math"/>
              </a:rPr>
              <a:t>PbAr</a:t>
            </a:r>
            <a:r>
              <a:rPr lang="fr-FR" sz="1900" dirty="0" smtClean="0">
                <a:ea typeface="Cambria Math"/>
              </a:rPr>
              <a:t> @ 71 </a:t>
            </a:r>
            <a:r>
              <a:rPr lang="fr-FR" sz="1900" dirty="0" err="1" smtClean="0">
                <a:ea typeface="Cambria Math"/>
              </a:rPr>
              <a:t>GeV</a:t>
            </a:r>
            <a:r>
              <a:rPr lang="fr-FR" sz="1900" dirty="0" smtClean="0">
                <a:ea typeface="Cambria Math"/>
              </a:rPr>
              <a:t> </a:t>
            </a:r>
            <a:r>
              <a:rPr lang="fr-FR" sz="1900" dirty="0" err="1" smtClean="0">
                <a:ea typeface="Cambria Math"/>
              </a:rPr>
              <a:t>multiplicity</a:t>
            </a:r>
            <a:r>
              <a:rPr lang="fr-FR" sz="1900" dirty="0" smtClean="0">
                <a:ea typeface="Cambria Math"/>
              </a:rPr>
              <a:t> </a:t>
            </a:r>
            <a:r>
              <a:rPr lang="fr-FR" sz="1900" dirty="0" smtClean="0">
                <a:latin typeface="Cambria Math"/>
                <a:ea typeface="Cambria Math"/>
              </a:rPr>
              <a:t>≡ </a:t>
            </a:r>
            <a:r>
              <a:rPr lang="fr-FR" sz="1900" dirty="0" smtClean="0">
                <a:ea typeface="Cambria Math"/>
              </a:rPr>
              <a:t>PbPb@17 </a:t>
            </a:r>
            <a:r>
              <a:rPr lang="fr-FR" sz="1900" dirty="0" err="1" smtClean="0">
                <a:ea typeface="Cambria Math"/>
              </a:rPr>
              <a:t>GeV</a:t>
            </a:r>
            <a:r>
              <a:rPr lang="fr-FR" sz="1900" dirty="0" smtClean="0">
                <a:ea typeface="Cambria Math"/>
              </a:rPr>
              <a:t> </a:t>
            </a:r>
            <a:r>
              <a:rPr lang="fr-FR" sz="1900" dirty="0" err="1" smtClean="0">
                <a:ea typeface="Cambria Math"/>
              </a:rPr>
              <a:t>multiplicity</a:t>
            </a:r>
            <a:r>
              <a:rPr lang="fr-FR" sz="1900" dirty="0" smtClean="0">
                <a:ea typeface="Cambria Math"/>
              </a:rPr>
              <a:t> </a:t>
            </a:r>
            <a:endParaRPr lang="fr-FR" sz="1900" dirty="0">
              <a:ea typeface="Cambria Math"/>
            </a:endParaRPr>
          </a:p>
          <a:p>
            <a:pPr marL="457200" lvl="1" indent="0">
              <a:buNone/>
            </a:pPr>
            <a:r>
              <a:rPr lang="fr-FR" sz="1900" dirty="0" smtClean="0">
                <a:ea typeface="Cambria Math"/>
              </a:rPr>
              <a:t>     </a:t>
            </a:r>
            <a:r>
              <a:rPr lang="fr-FR" sz="1900" b="1" dirty="0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 </a:t>
            </a:r>
            <a:r>
              <a:rPr lang="fr-FR" sz="1900" b="1" dirty="0" err="1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PbAr</a:t>
            </a:r>
            <a:r>
              <a:rPr lang="fr-FR" sz="1900" b="1" dirty="0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@ 71 </a:t>
            </a:r>
            <a:r>
              <a:rPr lang="fr-FR" sz="1900" b="1" dirty="0" err="1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GeV</a:t>
            </a:r>
            <a:r>
              <a:rPr lang="fr-FR" sz="1900" b="1" dirty="0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</a:t>
            </a:r>
            <a:r>
              <a:rPr lang="fr-FR" sz="1900" b="1" dirty="0" err="1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is</a:t>
            </a:r>
            <a:r>
              <a:rPr lang="fr-FR" sz="1900" b="1" dirty="0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a good </a:t>
            </a:r>
            <a:r>
              <a:rPr lang="fr-FR" sz="1900" b="1" dirty="0" err="1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starting</a:t>
            </a:r>
            <a:r>
              <a:rPr lang="fr-FR" sz="1900" b="1" dirty="0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point to compare </a:t>
            </a:r>
            <a:r>
              <a:rPr lang="fr-FR" sz="1900" b="1" dirty="0" err="1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with</a:t>
            </a:r>
            <a:r>
              <a:rPr lang="fr-FR" sz="1900" b="1" dirty="0" smtClean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NA50</a:t>
            </a:r>
            <a:endParaRPr lang="fr-FR" sz="1900" b="1" dirty="0" smtClean="0">
              <a:solidFill>
                <a:srgbClr val="FF0000"/>
              </a:solidFill>
              <a:ea typeface="Cambria Math"/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SMOG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64148"/>
              </p:ext>
            </p:extLst>
          </p:nvPr>
        </p:nvGraphicFramePr>
        <p:xfrm>
          <a:off x="323529" y="2087880"/>
          <a:ext cx="8202411" cy="17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1003832"/>
                <a:gridCol w="1037743"/>
                <a:gridCol w="963618"/>
                <a:gridCol w="963618"/>
                <a:gridCol w="1037743"/>
                <a:gridCol w="963618"/>
                <a:gridCol w="86408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System \ </a:t>
                      </a:r>
                      <a:r>
                        <a:rPr lang="fr-FR" sz="1200" dirty="0" err="1" smtClean="0"/>
                        <a:t>centrality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60 – 100%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50 – 60%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40 – 50%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30 – 40%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 – 30%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10 – 20 %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0 – 10%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PbNe</a:t>
                      </a:r>
                      <a:r>
                        <a:rPr lang="fr-FR" sz="1400" baseline="0" dirty="0" smtClean="0"/>
                        <a:t> – </a:t>
                      </a:r>
                      <a:r>
                        <a:rPr lang="fr-FR" sz="1400" dirty="0" smtClean="0"/>
                        <a:t>71 </a:t>
                      </a:r>
                      <a:r>
                        <a:rPr lang="fr-FR" sz="1400" dirty="0" err="1" smtClean="0"/>
                        <a:t>GeV</a:t>
                      </a:r>
                      <a:endParaRPr lang="fr-FR" sz="14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108.6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254.4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392.5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588.0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814.5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1086.0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1494.9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PbAr</a:t>
                      </a:r>
                      <a:r>
                        <a:rPr lang="fr-FR" sz="1400" b="1" baseline="0" dirty="0" smtClean="0"/>
                        <a:t> – 71 </a:t>
                      </a:r>
                      <a:r>
                        <a:rPr lang="fr-FR" sz="1400" b="1" baseline="0" dirty="0" err="1" smtClean="0"/>
                        <a:t>GeV</a:t>
                      </a:r>
                      <a:endParaRPr lang="fr-FR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123,6</a:t>
                      </a:r>
                      <a:endParaRPr lang="fr-FR" sz="16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308,8</a:t>
                      </a:r>
                      <a:endParaRPr lang="fr-FR" sz="16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496,5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806,6</a:t>
                      </a:r>
                      <a:endParaRPr lang="fr-FR" sz="16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1228,3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1711,9</a:t>
                      </a:r>
                      <a:endParaRPr lang="fr-FR" sz="16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2372,7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PbKr</a:t>
                      </a:r>
                      <a:r>
                        <a:rPr lang="fr-FR" sz="1400" baseline="0" dirty="0" smtClean="0"/>
                        <a:t> – 71 </a:t>
                      </a:r>
                      <a:r>
                        <a:rPr lang="fr-FR" sz="1400" baseline="0" dirty="0" err="1" smtClean="0"/>
                        <a:t>GeV</a:t>
                      </a:r>
                      <a:endParaRPr lang="fr-FR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196,9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533,6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919,1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1451,2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2205,5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2986,6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4084,3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PbPb</a:t>
                      </a:r>
                      <a:r>
                        <a:rPr lang="fr-FR" sz="1400" b="1" baseline="0" dirty="0" smtClean="0"/>
                        <a:t> – 17 </a:t>
                      </a:r>
                      <a:r>
                        <a:rPr lang="fr-FR" sz="1400" b="1" baseline="0" dirty="0" err="1" smtClean="0"/>
                        <a:t>GeV</a:t>
                      </a:r>
                      <a:endParaRPr lang="fr-FR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124,2</a:t>
                      </a:r>
                      <a:endParaRPr lang="fr-FR" sz="16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331,6</a:t>
                      </a:r>
                      <a:endParaRPr lang="fr-FR" sz="16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605,9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919,6</a:t>
                      </a:r>
                      <a:endParaRPr lang="fr-FR" sz="16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1338,7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2035,8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2980,5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5400000">
            <a:off x="7574938" y="2669343"/>
            <a:ext cx="2214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based</a:t>
            </a:r>
            <a:r>
              <a:rPr lang="fr-FR" sz="1200" dirty="0" smtClean="0"/>
              <a:t> on EPOS-LHC-v3400)</a:t>
            </a:r>
            <a:endParaRPr lang="fr-FR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47291"/>
            <a:ext cx="3168352" cy="20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771800" y="480570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</a:t>
            </a:r>
            <a:r>
              <a:rPr lang="fr-FR" sz="2000" b="1" baseline="-25000" dirty="0" smtClean="0"/>
              <a:t>J/</a:t>
            </a:r>
            <a:r>
              <a:rPr lang="fr-FR" sz="2000" b="1" baseline="-25000" dirty="0" smtClean="0">
                <a:latin typeface="Symbol" panose="05050102010706020507" pitchFamily="18" charset="2"/>
              </a:rPr>
              <a:t>Y</a:t>
            </a:r>
            <a:endParaRPr lang="fr-FR" sz="2000" b="1" baseline="-25000" dirty="0">
              <a:latin typeface="Symbol" panose="05050102010706020507" pitchFamily="18" charset="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633982"/>
            <a:ext cx="3240359" cy="196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396445" y="4915323"/>
            <a:ext cx="120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M</a:t>
            </a:r>
            <a:r>
              <a:rPr lang="fr-FR" sz="2000" b="1" baseline="-25000" dirty="0" err="1" smtClean="0">
                <a:latin typeface="Symbol" panose="05050102010706020507" pitchFamily="18" charset="2"/>
              </a:rPr>
              <a:t>c</a:t>
            </a:r>
            <a:r>
              <a:rPr lang="fr-FR" sz="2000" b="1" baseline="-25000" dirty="0" err="1" smtClean="0"/>
              <a:t>c</a:t>
            </a:r>
            <a:r>
              <a:rPr lang="fr-FR" sz="2000" b="1" dirty="0" smtClean="0"/>
              <a:t>-M</a:t>
            </a:r>
            <a:r>
              <a:rPr lang="fr-FR" sz="2000" b="1" baseline="-25000" dirty="0" smtClean="0"/>
              <a:t>J/</a:t>
            </a:r>
            <a:r>
              <a:rPr lang="fr-FR" sz="2000" b="1" baseline="-25000" dirty="0" smtClean="0">
                <a:latin typeface="Symbol" panose="05050102010706020507" pitchFamily="18" charset="2"/>
              </a:rPr>
              <a:t>Y</a:t>
            </a:r>
            <a:endParaRPr lang="fr-FR" sz="2000" b="1" baseline="-25000" dirty="0">
              <a:latin typeface="Symbol" panose="050501020107060205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496381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err="1"/>
              <a:t>Acceptance</a:t>
            </a:r>
            <a:r>
              <a:rPr lang="fr-FR" sz="1600" dirty="0"/>
              <a:t> </a:t>
            </a:r>
            <a:r>
              <a:rPr lang="fr-FR" sz="1600" dirty="0">
                <a:latin typeface="Cambria Math"/>
                <a:ea typeface="Cambria Math"/>
              </a:rPr>
              <a:t>×</a:t>
            </a:r>
            <a:r>
              <a:rPr lang="fr-FR" sz="1600" dirty="0"/>
              <a:t> </a:t>
            </a:r>
            <a:r>
              <a:rPr lang="fr-FR" sz="1600" dirty="0" err="1"/>
              <a:t>efficiency</a:t>
            </a:r>
            <a:r>
              <a:rPr lang="fr-FR" sz="1600" dirty="0"/>
              <a:t> </a:t>
            </a:r>
            <a:endParaRPr lang="fr-FR" sz="1600" dirty="0" smtClean="0"/>
          </a:p>
          <a:p>
            <a:r>
              <a:rPr lang="fr-FR" sz="1400" i="1" dirty="0" smtClean="0"/>
              <a:t>(</a:t>
            </a:r>
            <a:r>
              <a:rPr lang="fr-FR" sz="1400" i="1" dirty="0" err="1" smtClean="0"/>
              <a:t>PbAr</a:t>
            </a:r>
            <a:r>
              <a:rPr lang="fr-FR" sz="1400" i="1" dirty="0" smtClean="0"/>
              <a:t> </a:t>
            </a:r>
            <a:r>
              <a:rPr lang="fr-FR" sz="1400" i="1" dirty="0"/>
              <a:t>full </a:t>
            </a:r>
            <a:r>
              <a:rPr lang="fr-FR" sz="1400" i="1" dirty="0" err="1"/>
              <a:t>LHCb</a:t>
            </a:r>
            <a:r>
              <a:rPr lang="fr-FR" sz="1400" i="1" dirty="0"/>
              <a:t> </a:t>
            </a:r>
            <a:r>
              <a:rPr lang="fr-FR" sz="1400" i="1" dirty="0" smtClean="0"/>
              <a:t>simulations)</a:t>
            </a:r>
          </a:p>
          <a:p>
            <a:endParaRPr lang="fr-FR" sz="1400" i="1" dirty="0"/>
          </a:p>
          <a:p>
            <a:r>
              <a:rPr lang="fr-FR" sz="1400" dirty="0" smtClean="0"/>
              <a:t>J/</a:t>
            </a:r>
            <a:r>
              <a:rPr lang="fr-FR" sz="1400" dirty="0" smtClean="0">
                <a:latin typeface="Symbol" panose="05050102010706020507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/>
              <a:t>~ 20%,  </a:t>
            </a:r>
            <a:r>
              <a:rPr lang="fr-FR" sz="1400" dirty="0">
                <a:latin typeface="Symbol" panose="05050102010706020507" pitchFamily="18" charset="2"/>
              </a:rPr>
              <a:t>c</a:t>
            </a:r>
            <a:r>
              <a:rPr lang="fr-FR" sz="1400" baseline="-25000" dirty="0"/>
              <a:t>c</a:t>
            </a:r>
            <a:r>
              <a:rPr lang="fr-FR" sz="1400" dirty="0"/>
              <a:t> (J/</a:t>
            </a:r>
            <a:r>
              <a:rPr lang="fr-FR" sz="1400" dirty="0">
                <a:latin typeface="Symbol" panose="05050102010706020507" pitchFamily="18" charset="2"/>
              </a:rPr>
              <a:t>Y</a:t>
            </a:r>
            <a:r>
              <a:rPr lang="fr-FR" sz="1400" dirty="0"/>
              <a:t> </a:t>
            </a:r>
            <a:r>
              <a:rPr lang="fr-FR" sz="1400" dirty="0">
                <a:latin typeface="Symbol" panose="05050102010706020507" pitchFamily="18" charset="2"/>
              </a:rPr>
              <a:t>g</a:t>
            </a:r>
            <a:r>
              <a:rPr lang="fr-FR" sz="1400" dirty="0"/>
              <a:t>) ~ 5%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23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61" r="1732" b="45401"/>
          <a:stretch/>
        </p:blipFill>
        <p:spPr bwMode="auto">
          <a:xfrm>
            <a:off x="4481011" y="1340768"/>
            <a:ext cx="3547373" cy="23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LHCb</a:t>
            </a:r>
            <a:r>
              <a:rPr lang="fr-FR" dirty="0"/>
              <a:t> </a:t>
            </a:r>
            <a:r>
              <a:rPr lang="fr-FR" dirty="0" smtClean="0"/>
              <a:t>SMOG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928670"/>
            <a:ext cx="5797878" cy="5500726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Feb</a:t>
            </a:r>
            <a:r>
              <a:rPr lang="fr-FR" sz="2400" dirty="0" smtClean="0"/>
              <a:t>. 2013 : 27 minutes </a:t>
            </a:r>
            <a:r>
              <a:rPr lang="fr-FR" sz="2400" dirty="0" err="1" smtClean="0"/>
              <a:t>Pb+Ne</a:t>
            </a:r>
            <a:r>
              <a:rPr lang="fr-FR" sz="2400" dirty="0" smtClean="0"/>
              <a:t> @ 54 </a:t>
            </a:r>
            <a:r>
              <a:rPr lang="fr-FR" sz="2400" dirty="0" err="1" smtClean="0"/>
              <a:t>GeV</a:t>
            </a:r>
            <a:endParaRPr lang="fr-FR" sz="2400" dirty="0" smtClean="0"/>
          </a:p>
          <a:p>
            <a:pPr lvl="1"/>
            <a:endParaRPr lang="fr-FR" sz="1400" dirty="0">
              <a:sym typeface="Wingdings" panose="05000000000000000000" pitchFamily="2" charset="2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Real data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 bwMode="auto">
          <a:xfrm>
            <a:off x="179512" y="3573016"/>
            <a:ext cx="89861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ea typeface="Cambria Math"/>
              <a:sym typeface="Wingdings" panose="05000000000000000000" pitchFamily="2" charset="2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3" t="8224" r="913" b="45888"/>
          <a:stretch/>
        </p:blipFill>
        <p:spPr bwMode="auto">
          <a:xfrm>
            <a:off x="6325932" y="1334884"/>
            <a:ext cx="2748454" cy="141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214282" y="3618995"/>
            <a:ext cx="5149806" cy="261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August 2015 : 12h p-Ne @ ~110 </a:t>
            </a:r>
            <a:r>
              <a:rPr lang="fr-FR" sz="2400" dirty="0" err="1" smtClean="0"/>
              <a:t>GeV</a:t>
            </a:r>
            <a:endParaRPr lang="fr-FR" sz="2400" dirty="0" smtClean="0"/>
          </a:p>
          <a:p>
            <a:pPr lvl="1"/>
            <a:r>
              <a:rPr lang="fr-FR" dirty="0" smtClean="0"/>
              <a:t>36 protons </a:t>
            </a:r>
            <a:r>
              <a:rPr lang="fr-FR" dirty="0" err="1" smtClean="0"/>
              <a:t>bunches</a:t>
            </a:r>
            <a:endParaRPr lang="fr-FR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05064"/>
            <a:ext cx="3467751" cy="26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9" t="39223" r="1231" b="31133"/>
          <a:stretch/>
        </p:blipFill>
        <p:spPr bwMode="auto">
          <a:xfrm>
            <a:off x="218056" y="1444321"/>
            <a:ext cx="4137919" cy="22333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492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Testing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color</a:t>
            </a:r>
            <a:r>
              <a:rPr lang="fr-FR" dirty="0" smtClean="0">
                <a:solidFill>
                  <a:srgbClr val="FF0000"/>
                </a:solidFill>
              </a:rPr>
              <a:t> screening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err="1"/>
              <a:t>Measuring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c</a:t>
            </a:r>
            <a:r>
              <a:rPr lang="fr-FR" baseline="-25000" dirty="0"/>
              <a:t>c</a:t>
            </a:r>
            <a:r>
              <a:rPr lang="fr-FR" dirty="0"/>
              <a:t>, J/</a:t>
            </a:r>
            <a:r>
              <a:rPr lang="fr-FR" dirty="0">
                <a:latin typeface="Symbol" panose="05050102010706020507" pitchFamily="18" charset="2"/>
              </a:rPr>
              <a:t>Y</a:t>
            </a:r>
            <a:r>
              <a:rPr lang="fr-FR" dirty="0"/>
              <a:t> and </a:t>
            </a:r>
            <a:r>
              <a:rPr lang="fr-FR" dirty="0">
                <a:latin typeface="Symbol" panose="05050102010706020507" pitchFamily="18" charset="2"/>
              </a:rPr>
              <a:t>Y</a:t>
            </a:r>
            <a:r>
              <a:rPr lang="fr-FR" dirty="0"/>
              <a:t>’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crucial</a:t>
            </a:r>
            <a:endParaRPr lang="fr-FR" dirty="0"/>
          </a:p>
          <a:p>
            <a:pPr lvl="1"/>
            <a:r>
              <a:rPr lang="fr-FR" dirty="0" smtClean="0"/>
              <a:t>Open </a:t>
            </a:r>
            <a:r>
              <a:rPr lang="fr-FR" dirty="0" err="1" smtClean="0"/>
              <a:t>charm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appropriate</a:t>
            </a:r>
            <a:r>
              <a:rPr lang="fr-FR" dirty="0"/>
              <a:t> </a:t>
            </a:r>
            <a:r>
              <a:rPr lang="fr-FR" dirty="0" err="1" smtClean="0"/>
              <a:t>reference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>
                <a:solidFill>
                  <a:srgbClr val="0000E2"/>
                </a:solidFill>
              </a:rPr>
              <a:t>LHCb</a:t>
            </a:r>
            <a:endParaRPr lang="fr-FR" dirty="0">
              <a:solidFill>
                <a:srgbClr val="0000E2"/>
              </a:solidFill>
            </a:endParaRPr>
          </a:p>
          <a:p>
            <a:pPr lvl="1"/>
            <a:r>
              <a:rPr lang="fr-FR" b="1" dirty="0" smtClean="0">
                <a:solidFill>
                  <a:srgbClr val="0000E2"/>
                </a:solidFill>
              </a:rPr>
              <a:t>Fantastic </a:t>
            </a:r>
            <a:r>
              <a:rPr lang="fr-FR" b="1" dirty="0" err="1" smtClean="0">
                <a:solidFill>
                  <a:srgbClr val="0000E2"/>
                </a:solidFill>
              </a:rPr>
              <a:t>opportunity</a:t>
            </a:r>
            <a:r>
              <a:rPr lang="fr-FR" b="1" dirty="0" smtClean="0">
                <a:solidFill>
                  <a:srgbClr val="0000E2"/>
                </a:solidFill>
              </a:rPr>
              <a:t> </a:t>
            </a:r>
            <a:r>
              <a:rPr lang="fr-FR" dirty="0" smtClean="0"/>
              <a:t>to </a:t>
            </a:r>
            <a:r>
              <a:rPr lang="fr-FR" dirty="0" err="1" smtClean="0"/>
              <a:t>perform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program</a:t>
            </a:r>
            <a:endParaRPr lang="fr-FR" dirty="0"/>
          </a:p>
          <a:p>
            <a:pPr lvl="1"/>
            <a:r>
              <a:rPr lang="fr-FR" dirty="0"/>
              <a:t>SMOG </a:t>
            </a:r>
            <a:r>
              <a:rPr lang="fr-FR" dirty="0" err="1"/>
              <a:t>acts</a:t>
            </a:r>
            <a:r>
              <a:rPr lang="fr-FR" dirty="0"/>
              <a:t> as a </a:t>
            </a: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(He, Ne, Ar, Xe, Kr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First full data </a:t>
            </a:r>
            <a:r>
              <a:rPr lang="fr-FR" dirty="0" err="1" smtClean="0"/>
              <a:t>taking</a:t>
            </a:r>
            <a:r>
              <a:rPr lang="fr-FR" dirty="0" smtClean="0"/>
              <a:t> in 2015</a:t>
            </a:r>
          </a:p>
          <a:p>
            <a:pPr lvl="2"/>
            <a:r>
              <a:rPr lang="fr-FR" b="1" dirty="0" err="1" smtClean="0">
                <a:solidFill>
                  <a:srgbClr val="0000E2"/>
                </a:solidFill>
              </a:rPr>
              <a:t>October</a:t>
            </a:r>
            <a:r>
              <a:rPr lang="fr-FR" b="1" dirty="0" smtClean="0">
                <a:solidFill>
                  <a:srgbClr val="0000E2"/>
                </a:solidFill>
              </a:rPr>
              <a:t> 2015 : 3 </a:t>
            </a:r>
            <a:r>
              <a:rPr lang="fr-FR" b="1" dirty="0" err="1" smtClean="0">
                <a:solidFill>
                  <a:srgbClr val="0000E2"/>
                </a:solidFill>
              </a:rPr>
              <a:t>days</a:t>
            </a:r>
            <a:r>
              <a:rPr lang="fr-FR" b="1" dirty="0" smtClean="0">
                <a:solidFill>
                  <a:srgbClr val="0000E2"/>
                </a:solidFill>
              </a:rPr>
              <a:t> of </a:t>
            </a:r>
            <a:r>
              <a:rPr lang="fr-FR" b="1" dirty="0" err="1" smtClean="0">
                <a:solidFill>
                  <a:srgbClr val="0000E2"/>
                </a:solidFill>
              </a:rPr>
              <a:t>pAr</a:t>
            </a:r>
            <a:r>
              <a:rPr lang="fr-FR" b="1" dirty="0" smtClean="0">
                <a:solidFill>
                  <a:srgbClr val="0000E2"/>
                </a:solidFill>
              </a:rPr>
              <a:t> (~20000 J/</a:t>
            </a:r>
            <a:r>
              <a:rPr lang="fr-FR" b="1" dirty="0" smtClean="0">
                <a:solidFill>
                  <a:srgbClr val="0000E2"/>
                </a:solidFill>
                <a:latin typeface="Symbol" panose="05050102010706020507" pitchFamily="18" charset="2"/>
              </a:rPr>
              <a:t>y</a:t>
            </a:r>
            <a:r>
              <a:rPr lang="fr-FR" b="1" dirty="0" smtClean="0">
                <a:solidFill>
                  <a:srgbClr val="0000E2"/>
                </a:solidFill>
              </a:rPr>
              <a:t>)</a:t>
            </a:r>
          </a:p>
          <a:p>
            <a:pPr lvl="2"/>
            <a:r>
              <a:rPr lang="fr-FR" b="1" dirty="0" err="1" smtClean="0">
                <a:solidFill>
                  <a:srgbClr val="0000E2"/>
                </a:solidFill>
              </a:rPr>
              <a:t>November-december</a:t>
            </a:r>
            <a:r>
              <a:rPr lang="fr-FR" b="1" dirty="0" smtClean="0">
                <a:solidFill>
                  <a:srgbClr val="0000E2"/>
                </a:solidFill>
              </a:rPr>
              <a:t> 2015 : 21 </a:t>
            </a:r>
            <a:r>
              <a:rPr lang="fr-FR" b="1" dirty="0" err="1" smtClean="0">
                <a:solidFill>
                  <a:srgbClr val="0000E2"/>
                </a:solidFill>
              </a:rPr>
              <a:t>days</a:t>
            </a:r>
            <a:r>
              <a:rPr lang="fr-FR" b="1" dirty="0" smtClean="0">
                <a:solidFill>
                  <a:srgbClr val="0000E2"/>
                </a:solidFill>
              </a:rPr>
              <a:t> of </a:t>
            </a:r>
            <a:r>
              <a:rPr lang="fr-FR" b="1" dirty="0" err="1" smtClean="0">
                <a:solidFill>
                  <a:srgbClr val="0000E2"/>
                </a:solidFill>
              </a:rPr>
              <a:t>PbAr</a:t>
            </a:r>
            <a:r>
              <a:rPr lang="fr-FR" b="1" dirty="0" smtClean="0">
                <a:solidFill>
                  <a:srgbClr val="0000E2"/>
                </a:solidFill>
              </a:rPr>
              <a:t> (~15000 J/</a:t>
            </a:r>
            <a:r>
              <a:rPr lang="fr-FR" b="1" dirty="0" smtClean="0">
                <a:solidFill>
                  <a:srgbClr val="0000E2"/>
                </a:solidFill>
                <a:latin typeface="Symbol" panose="05050102010706020507" pitchFamily="18" charset="2"/>
              </a:rPr>
              <a:t>y</a:t>
            </a:r>
            <a:r>
              <a:rPr lang="fr-FR" b="1" dirty="0" smtClean="0">
                <a:solidFill>
                  <a:srgbClr val="0000E2"/>
                </a:solidFill>
              </a:rPr>
              <a:t>)</a:t>
            </a:r>
          </a:p>
          <a:p>
            <a:pPr lvl="1"/>
            <a:r>
              <a:rPr lang="fr-FR" b="1" dirty="0" err="1" smtClean="0">
                <a:solidFill>
                  <a:srgbClr val="0000E2"/>
                </a:solidFill>
              </a:rPr>
              <a:t>Leading</a:t>
            </a:r>
            <a:r>
              <a:rPr lang="fr-FR" b="1" dirty="0" smtClean="0">
                <a:solidFill>
                  <a:srgbClr val="0000E2"/>
                </a:solidFill>
              </a:rPr>
              <a:t> </a:t>
            </a:r>
            <a:r>
              <a:rPr lang="fr-FR" b="1" dirty="0" err="1" smtClean="0">
                <a:solidFill>
                  <a:srgbClr val="0000E2"/>
                </a:solidFill>
              </a:rPr>
              <a:t>role</a:t>
            </a:r>
            <a:r>
              <a:rPr lang="fr-FR" b="1" dirty="0" smtClean="0">
                <a:solidFill>
                  <a:srgbClr val="0000E2"/>
                </a:solidFill>
              </a:rPr>
              <a:t> of LAL/LLR </a:t>
            </a:r>
            <a:r>
              <a:rPr lang="fr-FR" dirty="0" smtClean="0"/>
              <a:t>team for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flavor</a:t>
            </a:r>
            <a:r>
              <a:rPr lang="fr-FR" dirty="0" smtClean="0"/>
              <a:t>: Francesco Bossu, </a:t>
            </a:r>
            <a:r>
              <a:rPr lang="fr-FR" dirty="0"/>
              <a:t>Frédéric </a:t>
            </a:r>
            <a:r>
              <a:rPr lang="fr-FR" dirty="0" smtClean="0"/>
              <a:t>Fleuret, </a:t>
            </a:r>
            <a:r>
              <a:rPr lang="fr-FR" dirty="0" err="1"/>
              <a:t>Giulia</a:t>
            </a:r>
            <a:r>
              <a:rPr lang="fr-FR" dirty="0"/>
              <a:t> </a:t>
            </a:r>
            <a:r>
              <a:rPr lang="fr-FR" dirty="0" err="1" smtClean="0"/>
              <a:t>Manca</a:t>
            </a:r>
            <a:r>
              <a:rPr lang="fr-FR" dirty="0" smtClean="0"/>
              <a:t>, </a:t>
            </a:r>
            <a:r>
              <a:rPr lang="fr-FR" dirty="0"/>
              <a:t>Laure </a:t>
            </a:r>
            <a:r>
              <a:rPr lang="fr-FR" dirty="0" err="1" smtClean="0"/>
              <a:t>Massacrié</a:t>
            </a:r>
            <a:r>
              <a:rPr lang="fr-FR" dirty="0" smtClean="0"/>
              <a:t>, </a:t>
            </a:r>
            <a:r>
              <a:rPr lang="fr-FR" dirty="0"/>
              <a:t>Patrick </a:t>
            </a:r>
            <a:r>
              <a:rPr lang="fr-FR" dirty="0" err="1" smtClean="0"/>
              <a:t>Robbe</a:t>
            </a:r>
            <a:r>
              <a:rPr lang="fr-FR" dirty="0" smtClean="0"/>
              <a:t>, </a:t>
            </a:r>
            <a:r>
              <a:rPr lang="fr-FR" dirty="0" err="1"/>
              <a:t>Yanxi</a:t>
            </a:r>
            <a:r>
              <a:rPr lang="fr-FR" dirty="0"/>
              <a:t> </a:t>
            </a:r>
            <a:r>
              <a:rPr lang="fr-FR" dirty="0" err="1" smtClean="0"/>
              <a:t>Zhanj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00B050"/>
                </a:solidFill>
              </a:rPr>
              <a:t>Not </a:t>
            </a:r>
            <a:r>
              <a:rPr lang="fr-FR" dirty="0" err="1" smtClean="0">
                <a:solidFill>
                  <a:srgbClr val="00B050"/>
                </a:solidFill>
              </a:rPr>
              <a:t>discussed</a:t>
            </a:r>
            <a:r>
              <a:rPr lang="fr-FR" dirty="0" smtClean="0">
                <a:solidFill>
                  <a:srgbClr val="00B050"/>
                </a:solidFill>
              </a:rPr>
              <a:t> in </a:t>
            </a:r>
            <a:r>
              <a:rPr lang="fr-FR" dirty="0" err="1" smtClean="0">
                <a:solidFill>
                  <a:srgbClr val="00B050"/>
                </a:solidFill>
              </a:rPr>
              <a:t>this</a:t>
            </a:r>
            <a:r>
              <a:rPr lang="fr-FR" dirty="0" smtClean="0">
                <a:solidFill>
                  <a:srgbClr val="00B050"/>
                </a:solidFill>
              </a:rPr>
              <a:t> talk : a </a:t>
            </a:r>
            <a:r>
              <a:rPr lang="fr-FR" dirty="0" err="1" smtClean="0">
                <a:solidFill>
                  <a:srgbClr val="00B050"/>
                </a:solidFill>
              </a:rPr>
              <a:t>thorough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pA</a:t>
            </a:r>
            <a:r>
              <a:rPr lang="fr-FR" dirty="0" smtClean="0">
                <a:solidFill>
                  <a:srgbClr val="00B050"/>
                </a:solidFill>
              </a:rPr>
              <a:t> program</a:t>
            </a:r>
          </a:p>
          <a:p>
            <a:pPr lvl="1"/>
            <a:r>
              <a:rPr lang="fr-FR" dirty="0" smtClean="0"/>
              <a:t>Capable of </a:t>
            </a:r>
            <a:r>
              <a:rPr lang="fr-FR" dirty="0" err="1" smtClean="0"/>
              <a:t>reaching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large x</a:t>
            </a:r>
            <a:r>
              <a:rPr lang="fr-FR" b="1" baseline="-25000" dirty="0" smtClean="0">
                <a:solidFill>
                  <a:srgbClr val="00B050"/>
                </a:solidFill>
              </a:rPr>
              <a:t>2 </a:t>
            </a:r>
            <a:r>
              <a:rPr lang="fr-FR" dirty="0" smtClean="0"/>
              <a:t>(up to 0.3 for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, 0.9 for </a:t>
            </a:r>
            <a:r>
              <a:rPr lang="fr-FR" dirty="0" smtClean="0">
                <a:latin typeface="Symbol" panose="05050102010706020507" pitchFamily="18" charset="2"/>
              </a:rPr>
              <a:t>U</a:t>
            </a:r>
            <a:r>
              <a:rPr lang="fr-FR" dirty="0" smtClean="0"/>
              <a:t>)</a:t>
            </a:r>
            <a:endParaRPr lang="fr-FR" baseline="-25000" dirty="0" smtClean="0"/>
          </a:p>
          <a:p>
            <a:pPr lvl="1"/>
            <a:r>
              <a:rPr lang="fr-FR" dirty="0" smtClean="0"/>
              <a:t>First look at the program </a:t>
            </a:r>
            <a:r>
              <a:rPr lang="fr-FR" dirty="0" err="1" smtClean="0"/>
              <a:t>proposed</a:t>
            </a:r>
            <a:r>
              <a:rPr lang="fr-FR" dirty="0" smtClean="0"/>
              <a:t> by the </a:t>
            </a:r>
            <a:r>
              <a:rPr lang="fr-FR" b="1" dirty="0" smtClean="0">
                <a:solidFill>
                  <a:srgbClr val="00B050"/>
                </a:solidFill>
              </a:rPr>
              <a:t>AFTER</a:t>
            </a:r>
            <a:r>
              <a:rPr lang="fr-FR" dirty="0" smtClean="0"/>
              <a:t> team (after.in2p3.fr)</a:t>
            </a:r>
            <a:endParaRPr lang="fr-FR" dirty="0"/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Heavy quarks and QGP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80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Frédéric Fleuret - LLR (fleuret@in2p3.fr)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10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Open </a:t>
            </a:r>
            <a:r>
              <a:rPr lang="fr-FR" dirty="0" err="1" smtClean="0"/>
              <a:t>charm</a:t>
            </a:r>
            <a:r>
              <a:rPr lang="fr-FR" dirty="0" smtClean="0"/>
              <a:t> production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16/01/2015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510203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4716016" y="4725144"/>
            <a:ext cx="504056" cy="0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220072" y="4725144"/>
            <a:ext cx="0" cy="288032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644008" y="2852936"/>
            <a:ext cx="1728192" cy="0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372200" y="3217095"/>
            <a:ext cx="0" cy="1796081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644008" y="1844824"/>
            <a:ext cx="3240360" cy="0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7956376" y="1844824"/>
            <a:ext cx="0" cy="3168352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5868144" y="3645024"/>
            <a:ext cx="0" cy="1368153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716016" y="3645024"/>
            <a:ext cx="1152128" cy="0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872804" cy="31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07504" y="5180999"/>
                <a:ext cx="25006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~0.1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𝒄</m:t>
                    </m:r>
                    <m:acc>
                      <m:accPr>
                        <m:chr m:val="̅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@     20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GeV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</a:rPr>
                  <a:t>    ~1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𝒄</m:t>
                    </m:r>
                    <m:acc>
                      <m:accPr>
                        <m:chr m:val="̅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@     70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GeV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</a:rPr>
                  <a:t>  ~10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𝒄</m:t>
                    </m:r>
                    <m:acc>
                      <m:accPr>
                        <m:chr m:val="̅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@   200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GeV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</a:rPr>
                  <a:t>~100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𝒄</m:t>
                    </m:r>
                    <m:acc>
                      <m:accPr>
                        <m:chr m:val="̅"/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@ 5500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G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eV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180999"/>
                <a:ext cx="250068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95"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41577" y="4014699"/>
            <a:ext cx="2555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Phys. </a:t>
            </a:r>
            <a:r>
              <a:rPr lang="fr-FR" sz="1200" dirty="0" err="1"/>
              <a:t>Rev</a:t>
            </a:r>
            <a:r>
              <a:rPr lang="fr-FR" sz="1200" dirty="0"/>
              <a:t>. </a:t>
            </a:r>
            <a:r>
              <a:rPr lang="fr-FR" sz="1200" dirty="0" err="1"/>
              <a:t>Lett</a:t>
            </a:r>
            <a:r>
              <a:rPr lang="fr-FR" sz="1200" dirty="0"/>
              <a:t>. 94, </a:t>
            </a:r>
            <a:r>
              <a:rPr lang="fr-FR" sz="1200" dirty="0" smtClean="0"/>
              <a:t>082301 (2005)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-18394" y="4221088"/>
                <a:ext cx="4472122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In central </a:t>
                </a:r>
                <a:r>
                  <a:rPr lang="fr-FR" b="1" dirty="0" err="1" smtClean="0"/>
                  <a:t>Au+Au</a:t>
                </a:r>
                <a:r>
                  <a:rPr lang="fr-FR" b="1" dirty="0" smtClean="0"/>
                  <a:t> collisions @ 200 </a:t>
                </a:r>
                <a:r>
                  <a:rPr lang="fr-FR" b="1" dirty="0" err="1" smtClean="0"/>
                  <a:t>GeV</a:t>
                </a:r>
                <a:r>
                  <a:rPr lang="fr-FR" b="1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acc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~</m:t>
                      </m:r>
                      <m:r>
                        <a:rPr lang="fr-FR" b="1" i="1" smtClean="0">
                          <a:latin typeface="Cambria Math"/>
                        </a:rPr>
                        <m:t>𝟓𝟗𝟕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𝒎𝒃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𝒎𝒃</m:t>
                          </m:r>
                        </m:e>
                        <m: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𝟏𝟑</m:t>
                      </m:r>
                    </m:oMath>
                  </m:oMathPara>
                </a14:m>
                <a:endParaRPr lang="fr-FR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94" y="4221088"/>
                <a:ext cx="4472122" cy="652551"/>
              </a:xfrm>
              <a:prstGeom prst="rect">
                <a:avLst/>
              </a:prstGeom>
              <a:blipFill rotWithShape="1">
                <a:blip r:embed="rId5"/>
                <a:stretch>
                  <a:fillRect l="-1226" t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696892" y="5781163"/>
                <a:ext cx="6447108" cy="42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</m:acc>
                        </m:sub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𝟓𝟓𝟎𝟎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𝑮𝒆𝑽</m:t>
                          </m:r>
                        </m:sup>
                      </m:sSubSup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fr-FR" sz="2000" b="1" i="1">
                              <a:latin typeface="Cambria Math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𝒄</m:t>
                              </m:r>
                            </m:e>
                          </m:acc>
                        </m:sub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𝟐𝟎𝟎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𝑮𝒆𝑽</m:t>
                          </m:r>
                        </m:sup>
                      </m:sSubSup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fr-FR" sz="2000" b="1" i="1">
                              <a:latin typeface="Cambria Math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𝒄</m:t>
                              </m:r>
                            </m:e>
                          </m:acc>
                        </m:sub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𝟕𝟎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𝑮𝒆𝑽</m:t>
                          </m:r>
                        </m:sup>
                      </m:sSubSup>
                      <m:r>
                        <a:rPr lang="fr-FR" sz="2000" b="1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sz="2000" b="1" i="1">
                          <a:latin typeface="Cambria Math"/>
                          <a:ea typeface="Cambria Math"/>
                        </a:rPr>
                        <m:t>𝟏𝟎𝟎𝟎</m:t>
                      </m:r>
                      <m:r>
                        <a:rPr lang="fr-FR" sz="2000" b="1" i="1"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fr-FR" sz="2000" b="1" i="1">
                              <a:latin typeface="Cambria Math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fr-FR" sz="20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1" i="1">
                                  <a:latin typeface="Cambria Math"/>
                                </a:rPr>
                                <m:t>𝒄</m:t>
                              </m:r>
                            </m:e>
                          </m:acc>
                        </m:sub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𝟎</m:t>
                          </m:r>
                          <m:r>
                            <a:rPr lang="fr-FR" sz="2000" b="1" i="1">
                              <a:latin typeface="Cambria Math"/>
                            </a:rPr>
                            <m:t> </m:t>
                          </m:r>
                          <m:r>
                            <a:rPr lang="fr-FR" sz="2000" b="1" i="1">
                              <a:latin typeface="Cambria Math"/>
                            </a:rPr>
                            <m:t>𝑮𝒆𝑽</m:t>
                          </m:r>
                        </m:sup>
                      </m:sSub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92" y="5781163"/>
                <a:ext cx="6447108" cy="423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Heavy quarks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Heavy quarks and Quark Gluon Plasma (QGP)</a:t>
            </a:r>
          </a:p>
          <a:p>
            <a:pPr marL="457200" lvl="1" indent="0"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Heavy quarks are </a:t>
            </a:r>
            <a:r>
              <a:rPr lang="fr-FR" sz="1800" b="1" i="1" dirty="0">
                <a:solidFill>
                  <a:srgbClr val="FF0000"/>
                </a:solidFill>
              </a:rPr>
              <a:t>″</a:t>
            </a:r>
            <a:r>
              <a:rPr lang="fr-FR" sz="1800" b="1" i="1" dirty="0" err="1">
                <a:solidFill>
                  <a:srgbClr val="FF0000"/>
                </a:solidFill>
              </a:rPr>
              <a:t>special</a:t>
            </a:r>
            <a:r>
              <a:rPr lang="fr-FR" sz="1800" b="1" i="1" dirty="0">
                <a:solidFill>
                  <a:srgbClr val="FF0000"/>
                </a:solidFill>
              </a:rPr>
              <a:t> ″ </a:t>
            </a:r>
            <a:r>
              <a:rPr lang="fr-FR" sz="1800" b="1" i="1" dirty="0" smtClean="0">
                <a:solidFill>
                  <a:srgbClr val="FF0000"/>
                </a:solidFill>
              </a:rPr>
              <a:t>QGP probes </a:t>
            </a:r>
            <a:r>
              <a:rPr lang="fr-FR" sz="1800" i="1" dirty="0" smtClean="0">
                <a:solidFill>
                  <a:srgbClr val="000000"/>
                </a:solidFill>
              </a:rPr>
              <a:t>: </a:t>
            </a:r>
            <a:r>
              <a:rPr lang="fr-FR" sz="1600" dirty="0" err="1" smtClean="0"/>
              <a:t>m</a:t>
            </a:r>
            <a:r>
              <a:rPr lang="fr-FR" sz="1600" baseline="-25000" dirty="0" err="1" smtClean="0"/>
              <a:t>Q</a:t>
            </a:r>
            <a:r>
              <a:rPr lang="fr-FR" sz="1600" dirty="0" smtClean="0"/>
              <a:t> &gt;&gt; QGP </a:t>
            </a:r>
            <a:r>
              <a:rPr lang="fr-FR" sz="1600" dirty="0" err="1" smtClean="0"/>
              <a:t>critical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T</a:t>
            </a:r>
            <a:r>
              <a:rPr lang="fr-FR" sz="1600" baseline="-25000" dirty="0" smtClean="0"/>
              <a:t>C</a:t>
            </a:r>
            <a:r>
              <a:rPr lang="fr-FR" sz="1600" dirty="0" smtClean="0"/>
              <a:t> (~170 MeV), </a:t>
            </a:r>
          </a:p>
          <a:p>
            <a:pPr marL="914400" lvl="2" indent="0">
              <a:buNone/>
            </a:pP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 H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eavy quarks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should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be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produced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fr-FR" sz="1600" b="1" i="1" dirty="0" smtClean="0">
                <a:solidFill>
                  <a:srgbClr val="000000"/>
                </a:solidFill>
                <a:sym typeface="Wingdings" pitchFamily="2" charset="2"/>
              </a:rPr>
              <a:t>initial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nucleon-nucleon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collisions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only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,                     </a:t>
            </a:r>
            <a:r>
              <a:rPr lang="fr-FR" sz="1600" dirty="0" smtClean="0">
                <a:sym typeface="Wingdings" pitchFamily="2" charset="2"/>
              </a:rPr>
              <a:t>the </a:t>
            </a:r>
            <a:r>
              <a:rPr lang="fr-FR" sz="1600" b="1" dirty="0" smtClean="0">
                <a:solidFill>
                  <a:srgbClr val="0000E2"/>
                </a:solidFill>
                <a:sym typeface="Wingdings" pitchFamily="2" charset="2"/>
              </a:rPr>
              <a:t>QGP phase </a:t>
            </a:r>
            <a:r>
              <a:rPr lang="fr-FR" sz="1600" b="1" dirty="0" err="1" smtClean="0">
                <a:solidFill>
                  <a:srgbClr val="0000E2"/>
                </a:solidFill>
                <a:sym typeface="Wingdings" pitchFamily="2" charset="2"/>
              </a:rPr>
              <a:t>shouldn’t</a:t>
            </a:r>
            <a:r>
              <a:rPr lang="fr-FR" sz="1600" b="1" dirty="0" smtClean="0">
                <a:solidFill>
                  <a:srgbClr val="0000E2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0000E2"/>
                </a:solidFill>
                <a:sym typeface="Wingdings" pitchFamily="2" charset="2"/>
              </a:rPr>
              <a:t>modify</a:t>
            </a:r>
            <a:r>
              <a:rPr lang="fr-FR" sz="1600" b="1" dirty="0" smtClean="0">
                <a:solidFill>
                  <a:srgbClr val="0000E2"/>
                </a:solidFill>
                <a:sym typeface="Wingdings" pitchFamily="2" charset="2"/>
              </a:rPr>
              <a:t> the </a:t>
            </a:r>
            <a:r>
              <a:rPr lang="fr-FR" sz="1600" b="1" dirty="0" err="1" smtClean="0">
                <a:solidFill>
                  <a:srgbClr val="0000E2"/>
                </a:solidFill>
                <a:sym typeface="Wingdings" pitchFamily="2" charset="2"/>
              </a:rPr>
              <a:t>overall</a:t>
            </a:r>
            <a:r>
              <a:rPr lang="fr-FR" sz="1600" b="1" dirty="0" smtClean="0">
                <a:solidFill>
                  <a:srgbClr val="0000E2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0000E2"/>
                </a:solidFill>
                <a:sym typeface="Wingdings" pitchFamily="2" charset="2"/>
              </a:rPr>
              <a:t>heavy</a:t>
            </a:r>
            <a:r>
              <a:rPr lang="fr-FR" sz="1600" b="1" dirty="0" smtClean="0">
                <a:solidFill>
                  <a:srgbClr val="0000E2"/>
                </a:solidFill>
                <a:sym typeface="Wingdings" pitchFamily="2" charset="2"/>
              </a:rPr>
              <a:t> quark </a:t>
            </a:r>
            <a:r>
              <a:rPr lang="fr-FR" sz="1600" b="1" dirty="0" err="1" smtClean="0">
                <a:solidFill>
                  <a:srgbClr val="0000E2"/>
                </a:solidFill>
                <a:sym typeface="Wingdings" pitchFamily="2" charset="2"/>
              </a:rPr>
              <a:t>yields</a:t>
            </a:r>
            <a:r>
              <a:rPr lang="fr-FR" sz="1600" dirty="0" smtClean="0">
                <a:sym typeface="Wingdings" pitchFamily="2" charset="2"/>
              </a:rPr>
              <a:t>, </a:t>
            </a:r>
          </a:p>
          <a:p>
            <a:pPr marL="457200" lvl="1" indent="0">
              <a:buNone/>
            </a:pPr>
            <a:r>
              <a:rPr lang="fr-FR" sz="1600" dirty="0" smtClean="0">
                <a:sym typeface="Wingdings" pitchFamily="2" charset="2"/>
              </a:rPr>
              <a:t>	 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QGP phase </a:t>
            </a:r>
            <a:r>
              <a:rPr lang="fr-FR" sz="1600" b="1" i="1" dirty="0" err="1" smtClean="0">
                <a:solidFill>
                  <a:srgbClr val="FF0000"/>
                </a:solidFill>
                <a:sym typeface="Wingdings" pitchFamily="2" charset="2"/>
              </a:rPr>
              <a:t>should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i="1" dirty="0" err="1" smtClean="0">
                <a:solidFill>
                  <a:srgbClr val="FF0000"/>
                </a:solidFill>
                <a:sym typeface="Wingdings" pitchFamily="2" charset="2"/>
              </a:rPr>
              <a:t>modify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 relative </a:t>
            </a:r>
            <a:r>
              <a:rPr lang="fr-FR" sz="1600" b="1" i="1" dirty="0" err="1" smtClean="0">
                <a:solidFill>
                  <a:srgbClr val="FF0000"/>
                </a:solidFill>
                <a:sym typeface="Wingdings" pitchFamily="2" charset="2"/>
              </a:rPr>
              <a:t>heavy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 quark (</a:t>
            </a:r>
            <a:r>
              <a:rPr lang="fr-FR" sz="1600" b="1" i="1" dirty="0" err="1" smtClean="0">
                <a:solidFill>
                  <a:srgbClr val="FF0000"/>
                </a:solidFill>
                <a:sym typeface="Wingdings" pitchFamily="2" charset="2"/>
              </a:rPr>
              <a:t>hidden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/open) </a:t>
            </a:r>
            <a:r>
              <a:rPr lang="fr-FR" sz="1600" b="1" i="1" dirty="0" err="1" smtClean="0">
                <a:solidFill>
                  <a:srgbClr val="FF0000"/>
                </a:solidFill>
                <a:sym typeface="Wingdings" pitchFamily="2" charset="2"/>
              </a:rPr>
              <a:t>bound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 state </a:t>
            </a:r>
            <a:r>
              <a:rPr lang="fr-FR" sz="1600" b="1" i="1" dirty="0" err="1" smtClean="0">
                <a:solidFill>
                  <a:srgbClr val="FF0000"/>
                </a:solidFill>
                <a:sym typeface="Wingdings" pitchFamily="2" charset="2"/>
              </a:rPr>
              <a:t>yields</a:t>
            </a:r>
            <a:endParaRPr lang="fr-FR" sz="1600" b="1" i="1" dirty="0" smtClean="0">
              <a:sym typeface="Wingdings" pitchFamily="2" charset="2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/>
              <a:t>P</a:t>
            </a:r>
            <a:r>
              <a:rPr lang="fr-FR" dirty="0" err="1" smtClean="0"/>
              <a:t>hysics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4985"/>
            <a:ext cx="3888432" cy="3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8254" y="2780928"/>
                <a:ext cx="4927802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700" dirty="0" smtClean="0">
                    <a:latin typeface="+mn-lt"/>
                  </a:rPr>
                  <a:t>Heavy quark </a:t>
                </a:r>
                <a:r>
                  <a:rPr lang="fr-FR" sz="1700" dirty="0" err="1" smtClean="0">
                    <a:latin typeface="+mn-lt"/>
                  </a:rPr>
                  <a:t>hadronization</a:t>
                </a:r>
                <a:r>
                  <a:rPr lang="fr-FR" sz="1700" dirty="0" smtClean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dirty="0">
                        <a:latin typeface="Cambria Math"/>
                        <a:sym typeface="Wingdings" pitchFamily="2" charset="2"/>
                      </a:rPr>
                      <m:t>c</m:t>
                    </m:r>
                    <m:acc>
                      <m:accPr>
                        <m:chr m:val="̅"/>
                        <m:ctrlPr>
                          <a:rPr lang="fr-FR" sz="1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acc>
                    <m:r>
                      <a:rPr lang="fr-FR" sz="1600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700" dirty="0" smtClean="0">
                    <a:latin typeface="+mn-lt"/>
                  </a:rPr>
                  <a:t> example):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latin typeface="+mn-lt"/>
                  </a:rPr>
                  <a:t>~90%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dirty="0">
                        <a:latin typeface="Cambria Math"/>
                        <a:sym typeface="Wingdings" pitchFamily="2" charset="2"/>
                      </a:rPr>
                      <m:t>c</m:t>
                    </m:r>
                    <m:acc>
                      <m:accPr>
                        <m:chr m:val="̅"/>
                        <m:ctrlPr>
                          <a:rPr lang="fr-FR" sz="1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acc>
                    <m:r>
                      <a:rPr lang="fr-FR" sz="1600" b="1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600" dirty="0">
                    <a:latin typeface="+mn-lt"/>
                  </a:rPr>
                  <a:t>pairs </a:t>
                </a:r>
                <a:r>
                  <a:rPr lang="fr-FR" sz="1600" dirty="0" smtClean="0">
                    <a:latin typeface="+mn-lt"/>
                    <a:sym typeface="Wingdings" panose="05000000000000000000" pitchFamily="2" charset="2"/>
                  </a:rPr>
                  <a:t> open </a:t>
                </a:r>
                <a:r>
                  <a:rPr lang="fr-FR" sz="1600" dirty="0" err="1" smtClean="0">
                    <a:latin typeface="+mn-lt"/>
                    <a:sym typeface="Wingdings" panose="05000000000000000000" pitchFamily="2" charset="2"/>
                  </a:rPr>
                  <a:t>charm</a:t>
                </a:r>
                <a:endParaRPr lang="fr-FR" sz="1600" dirty="0" smtClean="0">
                  <a:latin typeface="+mn-lt"/>
                  <a:sym typeface="Wingdings" panose="05000000000000000000" pitchFamily="2" charset="2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latin typeface="+mn-lt"/>
                    <a:sym typeface="Wingdings" panose="05000000000000000000" pitchFamily="2" charset="2"/>
                  </a:rPr>
                  <a:t>~10% </a:t>
                </a:r>
                <a:r>
                  <a:rPr lang="fr-FR" sz="1600" dirty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dirty="0">
                        <a:latin typeface="Cambria Math"/>
                        <a:sym typeface="Wingdings" pitchFamily="2" charset="2"/>
                      </a:rPr>
                      <m:t>c</m:t>
                    </m:r>
                    <m:acc>
                      <m:accPr>
                        <m:chr m:val="̅"/>
                        <m:ctrlPr>
                          <a:rPr lang="fr-FR" sz="1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acc>
                    <m:r>
                      <a:rPr lang="fr-FR" sz="1600" b="1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600" dirty="0">
                    <a:latin typeface="+mn-lt"/>
                  </a:rPr>
                  <a:t>pairs </a:t>
                </a:r>
                <a:r>
                  <a:rPr lang="fr-FR" sz="1600" dirty="0"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fr-FR" sz="1600" dirty="0" err="1" smtClean="0">
                    <a:latin typeface="+mn-lt"/>
                    <a:sym typeface="Wingdings" panose="05000000000000000000" pitchFamily="2" charset="2"/>
                  </a:rPr>
                  <a:t>hidden</a:t>
                </a:r>
                <a:r>
                  <a:rPr lang="fr-FR" sz="1600" dirty="0" smtClean="0">
                    <a:latin typeface="+mn-lt"/>
                    <a:sym typeface="Wingdings" panose="05000000000000000000" pitchFamily="2" charset="2"/>
                  </a:rPr>
                  <a:t> </a:t>
                </a:r>
                <a:r>
                  <a:rPr lang="fr-FR" sz="1600" dirty="0" err="1" smtClean="0">
                    <a:latin typeface="+mn-lt"/>
                    <a:sym typeface="Wingdings" panose="05000000000000000000" pitchFamily="2" charset="2"/>
                  </a:rPr>
                  <a:t>charm</a:t>
                </a:r>
                <a:r>
                  <a:rPr lang="fr-FR" sz="1600" dirty="0" smtClean="0">
                    <a:latin typeface="+mn-lt"/>
                    <a:sym typeface="Wingdings" panose="05000000000000000000" pitchFamily="2" charset="2"/>
                  </a:rPr>
                  <a:t> (</a:t>
                </a:r>
                <a:r>
                  <a:rPr lang="fr-FR" sz="1600" dirty="0" err="1" smtClean="0">
                    <a:latin typeface="+mn-lt"/>
                    <a:sym typeface="Wingdings" panose="05000000000000000000" pitchFamily="2" charset="2"/>
                  </a:rPr>
                  <a:t>charmonia</a:t>
                </a:r>
                <a:r>
                  <a:rPr lang="fr-FR" sz="1600" dirty="0" smtClean="0">
                    <a:latin typeface="+mn-lt"/>
                    <a:sym typeface="Wingdings" panose="05000000000000000000" pitchFamily="2" charset="2"/>
                  </a:rPr>
                  <a:t>)</a:t>
                </a:r>
                <a:endParaRPr lang="fr-FR" sz="1600" dirty="0">
                  <a:latin typeface="+mn-lt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54" y="2780928"/>
                <a:ext cx="4927802" cy="846386"/>
              </a:xfrm>
              <a:prstGeom prst="rect">
                <a:avLst/>
              </a:prstGeom>
              <a:blipFill rotWithShape="1">
                <a:blip r:embed="rId3"/>
                <a:stretch>
                  <a:fillRect l="-742" t="-2158" b="-86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8254" y="4686696"/>
                <a:ext cx="4639769" cy="16226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700" dirty="0" smtClean="0">
                    <a:latin typeface="+mn-lt"/>
                  </a:rPr>
                  <a:t>PHENIX </a:t>
                </a:r>
                <a:r>
                  <a:rPr lang="fr-FR" sz="1700" dirty="0" err="1" smtClean="0">
                    <a:latin typeface="+mn-lt"/>
                  </a:rPr>
                  <a:t>Au+Au</a:t>
                </a:r>
                <a:r>
                  <a:rPr lang="fr-FR" sz="1700" dirty="0" smtClean="0">
                    <a:latin typeface="+mn-lt"/>
                  </a:rPr>
                  <a:t> collisions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7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7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7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700" b="0" i="1" smtClean="0">
                                <a:latin typeface="Cambria Math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fr-FR" sz="1700" dirty="0" smtClean="0">
                    <a:latin typeface="+mn-lt"/>
                  </a:rPr>
                  <a:t> = 200 </a:t>
                </a:r>
                <a:r>
                  <a:rPr lang="fr-FR" sz="1700" dirty="0" err="1" smtClean="0">
                    <a:latin typeface="+mn-lt"/>
                  </a:rPr>
                  <a:t>GeV</a:t>
                </a:r>
                <a:endParaRPr lang="fr-FR" sz="1700" dirty="0" smtClean="0">
                  <a:latin typeface="+mn-lt"/>
                </a:endParaRPr>
              </a:p>
              <a:p>
                <a:pPr algn="r"/>
                <a:r>
                  <a:rPr lang="fr-FR" sz="1700" dirty="0" smtClean="0">
                    <a:solidFill>
                      <a:srgbClr val="0000E2"/>
                    </a:solidFill>
                    <a:latin typeface="+mn-lt"/>
                  </a:rPr>
                  <a:t>Blue = open </a:t>
                </a:r>
                <a:r>
                  <a:rPr lang="fr-FR" sz="1700" dirty="0" err="1" smtClean="0">
                    <a:solidFill>
                      <a:srgbClr val="0000E2"/>
                    </a:solidFill>
                    <a:latin typeface="+mn-lt"/>
                  </a:rPr>
                  <a:t>charm</a:t>
                </a:r>
                <a:endParaRPr lang="fr-FR" sz="1700" dirty="0" smtClean="0">
                  <a:solidFill>
                    <a:srgbClr val="0000E2"/>
                  </a:solidFill>
                  <a:latin typeface="+mn-lt"/>
                </a:endParaRPr>
              </a:p>
              <a:p>
                <a:pPr algn="r"/>
                <a:r>
                  <a:rPr lang="fr-FR" sz="1700" dirty="0" err="1" smtClean="0">
                    <a:solidFill>
                      <a:srgbClr val="FF0000"/>
                    </a:solidFill>
                    <a:latin typeface="+mn-lt"/>
                  </a:rPr>
                  <a:t>Red</a:t>
                </a:r>
                <a:r>
                  <a:rPr lang="fr-FR" sz="1700" dirty="0" smtClean="0">
                    <a:solidFill>
                      <a:srgbClr val="FF0000"/>
                    </a:solidFill>
                    <a:latin typeface="+mn-lt"/>
                  </a:rPr>
                  <a:t> = </a:t>
                </a:r>
                <a:r>
                  <a:rPr lang="fr-FR" sz="1700" dirty="0" err="1" smtClean="0">
                    <a:solidFill>
                      <a:srgbClr val="FF0000"/>
                    </a:solidFill>
                    <a:latin typeface="+mn-lt"/>
                  </a:rPr>
                  <a:t>hidden</a:t>
                </a:r>
                <a:r>
                  <a:rPr lang="fr-FR" sz="17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FR" sz="1700" dirty="0" err="1" smtClean="0">
                    <a:solidFill>
                      <a:srgbClr val="FF0000"/>
                    </a:solidFill>
                    <a:latin typeface="+mn-lt"/>
                  </a:rPr>
                  <a:t>charm</a:t>
                </a:r>
                <a:endParaRPr lang="fr-FR" sz="17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algn="just"/>
                <a:r>
                  <a:rPr lang="fr-FR" sz="1600" dirty="0" smtClean="0">
                    <a:solidFill>
                      <a:srgbClr val="0000E2"/>
                    </a:solidFill>
                  </a:rPr>
                  <a:t> </a:t>
                </a:r>
                <a:endParaRPr lang="fr-FR" sz="1600" dirty="0">
                  <a:solidFill>
                    <a:srgbClr val="0000E2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00E2"/>
                    </a:solidFill>
                    <a:latin typeface="+mn-lt"/>
                  </a:rPr>
                  <a:t>no </a:t>
                </a:r>
                <a:r>
                  <a:rPr lang="fr-FR" sz="1600" dirty="0" smtClean="0">
                    <a:solidFill>
                      <a:srgbClr val="0000E2"/>
                    </a:solidFill>
                    <a:latin typeface="+mn-lt"/>
                  </a:rPr>
                  <a:t>(</a:t>
                </a:r>
                <a:r>
                  <a:rPr lang="fr-FR" sz="1600" dirty="0" err="1" smtClean="0">
                    <a:solidFill>
                      <a:srgbClr val="0000E2"/>
                    </a:solidFill>
                    <a:latin typeface="+mn-lt"/>
                  </a:rPr>
                  <a:t>little</a:t>
                </a:r>
                <a:r>
                  <a:rPr lang="fr-FR" sz="1600" dirty="0" smtClean="0">
                    <a:solidFill>
                      <a:srgbClr val="0000E2"/>
                    </a:solidFill>
                    <a:latin typeface="+mn-lt"/>
                  </a:rPr>
                  <a:t>) modification </a:t>
                </a:r>
                <a:r>
                  <a:rPr lang="fr-FR" sz="1600" dirty="0">
                    <a:solidFill>
                      <a:srgbClr val="0000E2"/>
                    </a:solidFill>
                    <a:latin typeface="+mn-lt"/>
                  </a:rPr>
                  <a:t>of open </a:t>
                </a:r>
                <a:r>
                  <a:rPr lang="fr-FR" sz="1600" dirty="0" err="1">
                    <a:solidFill>
                      <a:srgbClr val="0000E2"/>
                    </a:solidFill>
                    <a:latin typeface="+mn-lt"/>
                  </a:rPr>
                  <a:t>charm</a:t>
                </a:r>
                <a:r>
                  <a:rPr lang="fr-FR" sz="1600" dirty="0">
                    <a:solidFill>
                      <a:srgbClr val="0000E2"/>
                    </a:solidFill>
                    <a:latin typeface="+mn-lt"/>
                  </a:rPr>
                  <a:t> </a:t>
                </a:r>
                <a:r>
                  <a:rPr lang="fr-FR" sz="1600" dirty="0" err="1" smtClean="0">
                    <a:solidFill>
                      <a:srgbClr val="0000E2"/>
                    </a:solidFill>
                    <a:latin typeface="+mn-lt"/>
                  </a:rPr>
                  <a:t>yield</a:t>
                </a:r>
                <a:endParaRPr lang="fr-FR" sz="1700" dirty="0">
                  <a:latin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solidFill>
                      <a:srgbClr val="FF0000"/>
                    </a:solidFill>
                    <a:latin typeface="+mn-lt"/>
                  </a:rPr>
                  <a:t>modification of J/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Y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𝑐</m:t>
                    </m:r>
                    <m:acc>
                      <m:accPr>
                        <m:chr m:val="̅"/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e>
                    </m:acc>
                    <m:r>
                      <a:rPr lang="fr-FR" sz="1600" b="0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600" i="1" dirty="0" err="1">
                    <a:solidFill>
                      <a:srgbClr val="FF0000"/>
                    </a:solidFill>
                    <a:latin typeface="+mn-lt"/>
                    <a:sym typeface="Wingdings" pitchFamily="2" charset="2"/>
                  </a:rPr>
                  <a:t>bound</a:t>
                </a:r>
                <a:r>
                  <a:rPr lang="fr-FR" sz="1600" i="1" dirty="0">
                    <a:solidFill>
                      <a:srgbClr val="FF0000"/>
                    </a:solidFill>
                    <a:latin typeface="+mn-lt"/>
                    <a:sym typeface="Wingdings" pitchFamily="2" charset="2"/>
                  </a:rPr>
                  <a:t> </a:t>
                </a:r>
                <a:r>
                  <a:rPr lang="fr-FR" sz="1600" i="1" dirty="0" smtClean="0">
                    <a:solidFill>
                      <a:srgbClr val="FF0000"/>
                    </a:solidFill>
                    <a:latin typeface="+mn-lt"/>
                    <a:sym typeface="Wingdings" pitchFamily="2" charset="2"/>
                  </a:rPr>
                  <a:t>state) </a:t>
                </a:r>
                <a:r>
                  <a:rPr lang="fr-FR" sz="1600" dirty="0" err="1" smtClean="0">
                    <a:solidFill>
                      <a:srgbClr val="FF0000"/>
                    </a:solidFill>
                    <a:latin typeface="+mn-lt"/>
                  </a:rPr>
                  <a:t>yield</a:t>
                </a:r>
                <a:endParaRPr lang="fr-FR" sz="1600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54" y="4686696"/>
                <a:ext cx="4639769" cy="1622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 droite 6"/>
          <p:cNvSpPr/>
          <p:nvPr/>
        </p:nvSpPr>
        <p:spPr>
          <a:xfrm>
            <a:off x="4788023" y="4708222"/>
            <a:ext cx="504056" cy="15432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254" y="3678123"/>
                <a:ext cx="49278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1600" dirty="0" smtClean="0">
                    <a:latin typeface="+mn-lt"/>
                  </a:rPr>
                  <a:t>Since </a:t>
                </a:r>
                <a:r>
                  <a:rPr lang="fr-FR" sz="1600" dirty="0" err="1">
                    <a:latin typeface="+mn-lt"/>
                  </a:rPr>
                  <a:t>most</a:t>
                </a:r>
                <a:r>
                  <a:rPr lang="fr-FR" sz="1600" dirty="0">
                    <a:latin typeface="+mn-lt"/>
                  </a:rPr>
                  <a:t> of the </a:t>
                </a:r>
                <a:r>
                  <a:rPr lang="fr-FR" sz="1600" dirty="0" err="1">
                    <a:latin typeface="+mn-lt"/>
                  </a:rPr>
                  <a:t>produced</a:t>
                </a:r>
                <a:r>
                  <a:rPr lang="fr-FR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dirty="0">
                        <a:latin typeface="Cambria Math"/>
                        <a:sym typeface="Wingdings" pitchFamily="2" charset="2"/>
                      </a:rPr>
                      <m:t>c</m:t>
                    </m:r>
                    <m:acc>
                      <m:accPr>
                        <m:chr m:val="̅"/>
                        <m:ctrlPr>
                          <a:rPr lang="fr-FR" sz="1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acc>
                    <m:r>
                      <a:rPr lang="fr-FR" sz="1600" b="1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600" dirty="0">
                    <a:latin typeface="+mn-lt"/>
                  </a:rPr>
                  <a:t>pairs </a:t>
                </a:r>
                <a:r>
                  <a:rPr lang="fr-FR" sz="1600" dirty="0" err="1">
                    <a:latin typeface="+mn-lt"/>
                  </a:rPr>
                  <a:t>hadronize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into</a:t>
                </a:r>
                <a:r>
                  <a:rPr lang="fr-FR" sz="1600" dirty="0">
                    <a:latin typeface="+mn-lt"/>
                  </a:rPr>
                  <a:t> open </a:t>
                </a:r>
                <a:r>
                  <a:rPr lang="fr-FR" sz="1600" dirty="0" err="1">
                    <a:latin typeface="+mn-lt"/>
                  </a:rPr>
                  <a:t>charm</a:t>
                </a:r>
                <a:r>
                  <a:rPr lang="fr-FR" sz="1600" dirty="0">
                    <a:latin typeface="+mn-lt"/>
                  </a:rPr>
                  <a:t> (~90%), </a:t>
                </a:r>
                <a:r>
                  <a:rPr lang="fr-FR" sz="1600" b="1" dirty="0" smtClean="0">
                    <a:solidFill>
                      <a:srgbClr val="0000E2"/>
                    </a:solidFill>
                    <a:latin typeface="+mn-lt"/>
                  </a:rPr>
                  <a:t>open </a:t>
                </a:r>
                <a:r>
                  <a:rPr lang="fr-FR" sz="1600" b="1" dirty="0" err="1">
                    <a:solidFill>
                      <a:srgbClr val="0000E2"/>
                    </a:solidFill>
                    <a:latin typeface="+mn-lt"/>
                  </a:rPr>
                  <a:t>charm</a:t>
                </a:r>
                <a:r>
                  <a:rPr lang="fr-FR" sz="1600" b="1" dirty="0">
                    <a:solidFill>
                      <a:srgbClr val="0000E2"/>
                    </a:solidFill>
                    <a:latin typeface="+mn-lt"/>
                  </a:rPr>
                  <a:t> production </a:t>
                </a:r>
                <a:r>
                  <a:rPr lang="fr-FR" sz="1600" b="1" dirty="0" err="1">
                    <a:solidFill>
                      <a:srgbClr val="0000E2"/>
                    </a:solidFill>
                    <a:latin typeface="+mn-lt"/>
                  </a:rPr>
                  <a:t>reflects</a:t>
                </a:r>
                <a:r>
                  <a:rPr lang="fr-FR" sz="1600" b="1" dirty="0">
                    <a:solidFill>
                      <a:srgbClr val="0000E2"/>
                    </a:solidFill>
                    <a:latin typeface="+mn-lt"/>
                  </a:rPr>
                  <a:t> the </a:t>
                </a:r>
                <a:r>
                  <a:rPr lang="fr-FR" sz="1600" b="1" i="1" dirty="0" smtClean="0">
                    <a:solidFill>
                      <a:srgbClr val="0000E2"/>
                    </a:solidFill>
                    <a:latin typeface="+mn-lt"/>
                  </a:rPr>
                  <a:t>original</a:t>
                </a:r>
                <a:r>
                  <a:rPr lang="fr-FR" sz="1600" b="1" dirty="0" smtClean="0">
                    <a:solidFill>
                      <a:srgbClr val="0000E2"/>
                    </a:solidFill>
                    <a:latin typeface="+mn-lt"/>
                  </a:rPr>
                  <a:t> </a:t>
                </a:r>
                <a:r>
                  <a:rPr lang="fr-FR" sz="1600" b="1" dirty="0" err="1" smtClean="0">
                    <a:solidFill>
                      <a:srgbClr val="0000E2"/>
                    </a:solidFill>
                    <a:latin typeface="+mn-lt"/>
                  </a:rPr>
                  <a:t>charm</a:t>
                </a:r>
                <a:r>
                  <a:rPr lang="fr-FR" sz="1600" b="1" dirty="0" smtClean="0">
                    <a:solidFill>
                      <a:srgbClr val="0000E2"/>
                    </a:solidFill>
                    <a:latin typeface="+mn-lt"/>
                  </a:rPr>
                  <a:t> quark </a:t>
                </a:r>
                <a:r>
                  <a:rPr lang="fr-FR" sz="1600" b="1" dirty="0" err="1" smtClean="0">
                    <a:solidFill>
                      <a:srgbClr val="0000E2"/>
                    </a:solidFill>
                    <a:latin typeface="+mn-lt"/>
                  </a:rPr>
                  <a:t>yield</a:t>
                </a:r>
                <a:r>
                  <a:rPr lang="fr-FR" sz="1600" b="1" dirty="0" smtClean="0">
                    <a:solidFill>
                      <a:srgbClr val="0000E2"/>
                    </a:solidFill>
                    <a:latin typeface="+mn-lt"/>
                  </a:rPr>
                  <a:t>.</a:t>
                </a:r>
                <a:endParaRPr lang="fr-FR" sz="1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54" y="3678123"/>
                <a:ext cx="4927802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618" t="-2190" r="-618" b="-80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796136" y="2895327"/>
            <a:ext cx="21050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Phys. </a:t>
            </a:r>
            <a:r>
              <a:rPr lang="fr-FR" sz="1050" dirty="0" err="1" smtClean="0"/>
              <a:t>Rev</a:t>
            </a:r>
            <a:r>
              <a:rPr lang="fr-FR" sz="1050" dirty="0" smtClean="0"/>
              <a:t>. C84, 044905 (2011)</a:t>
            </a:r>
          </a:p>
          <a:p>
            <a:r>
              <a:rPr lang="fr-FR" sz="1050" dirty="0" smtClean="0"/>
              <a:t>Phys. </a:t>
            </a:r>
            <a:r>
              <a:rPr lang="fr-FR" sz="1050" dirty="0" err="1" smtClean="0"/>
              <a:t>Rev</a:t>
            </a:r>
            <a:r>
              <a:rPr lang="fr-FR" sz="1050" dirty="0" smtClean="0"/>
              <a:t>. C84, 054912 (2001)</a:t>
            </a:r>
            <a:endParaRPr lang="fr-FR" sz="105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140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Heavy quarks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Heavy quarks and Quark Gluon </a:t>
            </a:r>
            <a:r>
              <a:rPr lang="fr-FR" dirty="0"/>
              <a:t>Plasma (QGP)</a:t>
            </a:r>
            <a:endParaRPr lang="fr-FR" dirty="0" smtClean="0"/>
          </a:p>
          <a:p>
            <a:pPr marL="457200" lvl="1" indent="0"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Heavy quarks are </a:t>
            </a:r>
            <a:r>
              <a:rPr lang="fr-FR" sz="1800" b="1" i="1" dirty="0">
                <a:solidFill>
                  <a:srgbClr val="FF0000"/>
                </a:solidFill>
              </a:rPr>
              <a:t>″</a:t>
            </a:r>
            <a:r>
              <a:rPr lang="fr-FR" sz="1800" b="1" i="1" dirty="0" err="1">
                <a:solidFill>
                  <a:srgbClr val="FF0000"/>
                </a:solidFill>
              </a:rPr>
              <a:t>special</a:t>
            </a:r>
            <a:r>
              <a:rPr lang="fr-FR" sz="1800" b="1" i="1" dirty="0">
                <a:solidFill>
                  <a:srgbClr val="FF0000"/>
                </a:solidFill>
              </a:rPr>
              <a:t> ″ </a:t>
            </a:r>
            <a:r>
              <a:rPr lang="fr-FR" sz="1800" b="1" i="1" dirty="0" smtClean="0">
                <a:solidFill>
                  <a:srgbClr val="FF0000"/>
                </a:solidFill>
              </a:rPr>
              <a:t>QGP probes </a:t>
            </a:r>
            <a:r>
              <a:rPr lang="fr-FR" sz="1800" i="1" dirty="0" smtClean="0">
                <a:solidFill>
                  <a:srgbClr val="000000"/>
                </a:solidFill>
              </a:rPr>
              <a:t>: </a:t>
            </a:r>
            <a:r>
              <a:rPr lang="fr-FR" sz="1600" dirty="0" err="1" smtClean="0"/>
              <a:t>m</a:t>
            </a:r>
            <a:r>
              <a:rPr lang="fr-FR" sz="1600" baseline="-25000" dirty="0" err="1" smtClean="0"/>
              <a:t>Q</a:t>
            </a:r>
            <a:r>
              <a:rPr lang="fr-FR" sz="1600" dirty="0" smtClean="0"/>
              <a:t> &gt;&gt; QGP </a:t>
            </a:r>
            <a:r>
              <a:rPr lang="fr-FR" sz="1600" dirty="0" err="1" smtClean="0"/>
              <a:t>critical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T</a:t>
            </a:r>
            <a:r>
              <a:rPr lang="fr-FR" sz="1600" baseline="-25000" dirty="0" smtClean="0"/>
              <a:t>C</a:t>
            </a:r>
            <a:r>
              <a:rPr lang="fr-FR" sz="1600" dirty="0" smtClean="0"/>
              <a:t> (~170 MeV), </a:t>
            </a:r>
          </a:p>
          <a:p>
            <a:pPr marL="914400" lvl="2" indent="0">
              <a:buNone/>
            </a:pPr>
            <a:r>
              <a:rPr lang="fr-FR" sz="1400" dirty="0" smtClean="0">
                <a:solidFill>
                  <a:srgbClr val="000000"/>
                </a:solidFill>
                <a:sym typeface="Wingdings" pitchFamily="2" charset="2"/>
              </a:rPr>
              <a:t> H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eavy quarks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should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be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produced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fr-FR" sz="1600" b="1" i="1" dirty="0" smtClean="0">
                <a:solidFill>
                  <a:srgbClr val="000000"/>
                </a:solidFill>
                <a:sym typeface="Wingdings" pitchFamily="2" charset="2"/>
              </a:rPr>
              <a:t>initial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nucleon-nucleon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 collisions </a:t>
            </a:r>
            <a:r>
              <a:rPr lang="fr-FR" sz="1600" dirty="0" err="1" smtClean="0">
                <a:solidFill>
                  <a:srgbClr val="000000"/>
                </a:solidFill>
                <a:sym typeface="Wingdings" pitchFamily="2" charset="2"/>
              </a:rPr>
              <a:t>only</a:t>
            </a:r>
            <a:r>
              <a:rPr lang="fr-FR" sz="1600" dirty="0" smtClean="0">
                <a:solidFill>
                  <a:srgbClr val="000000"/>
                </a:solidFill>
                <a:sym typeface="Wingdings" pitchFamily="2" charset="2"/>
              </a:rPr>
              <a:t>,                     </a:t>
            </a:r>
            <a:r>
              <a:rPr lang="fr-FR" sz="1600" dirty="0" smtClean="0">
                <a:sym typeface="Wingdings" pitchFamily="2" charset="2"/>
              </a:rPr>
              <a:t>the </a:t>
            </a:r>
            <a:r>
              <a:rPr lang="fr-FR" sz="1600" b="1" dirty="0" smtClean="0">
                <a:solidFill>
                  <a:srgbClr val="0000E2"/>
                </a:solidFill>
                <a:sym typeface="Wingdings" pitchFamily="2" charset="2"/>
              </a:rPr>
              <a:t>QGP </a:t>
            </a:r>
            <a:r>
              <a:rPr lang="fr-FR" sz="1600" b="1" dirty="0">
                <a:solidFill>
                  <a:srgbClr val="0000E2"/>
                </a:solidFill>
                <a:sym typeface="Wingdings" pitchFamily="2" charset="2"/>
              </a:rPr>
              <a:t>phase </a:t>
            </a:r>
            <a:r>
              <a:rPr lang="fr-FR" sz="1600" b="1" dirty="0" err="1">
                <a:solidFill>
                  <a:srgbClr val="0000E2"/>
                </a:solidFill>
                <a:sym typeface="Wingdings" pitchFamily="2" charset="2"/>
              </a:rPr>
              <a:t>shouldn’t</a:t>
            </a:r>
            <a:r>
              <a:rPr lang="fr-FR" sz="1600" b="1" dirty="0">
                <a:solidFill>
                  <a:srgbClr val="0000E2"/>
                </a:solidFill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0000E2"/>
                </a:solidFill>
                <a:sym typeface="Wingdings" pitchFamily="2" charset="2"/>
              </a:rPr>
              <a:t>modify</a:t>
            </a:r>
            <a:r>
              <a:rPr lang="fr-FR" sz="1600" b="1" dirty="0">
                <a:solidFill>
                  <a:srgbClr val="0000E2"/>
                </a:solidFill>
                <a:sym typeface="Wingdings" pitchFamily="2" charset="2"/>
              </a:rPr>
              <a:t> the </a:t>
            </a:r>
            <a:r>
              <a:rPr lang="fr-FR" sz="1600" b="1" dirty="0" err="1">
                <a:solidFill>
                  <a:srgbClr val="0000E2"/>
                </a:solidFill>
                <a:sym typeface="Wingdings" pitchFamily="2" charset="2"/>
              </a:rPr>
              <a:t>overall</a:t>
            </a:r>
            <a:r>
              <a:rPr lang="fr-FR" sz="1600" b="1" dirty="0">
                <a:solidFill>
                  <a:srgbClr val="0000E2"/>
                </a:solidFill>
                <a:sym typeface="Wingdings" pitchFamily="2" charset="2"/>
              </a:rPr>
              <a:t> </a:t>
            </a:r>
            <a:r>
              <a:rPr lang="fr-FR" sz="1600" b="1" dirty="0" err="1">
                <a:solidFill>
                  <a:srgbClr val="0000E2"/>
                </a:solidFill>
                <a:sym typeface="Wingdings" pitchFamily="2" charset="2"/>
              </a:rPr>
              <a:t>heavy</a:t>
            </a:r>
            <a:r>
              <a:rPr lang="fr-FR" sz="1600" b="1" dirty="0">
                <a:solidFill>
                  <a:srgbClr val="0000E2"/>
                </a:solidFill>
                <a:sym typeface="Wingdings" pitchFamily="2" charset="2"/>
              </a:rPr>
              <a:t> quark </a:t>
            </a:r>
            <a:r>
              <a:rPr lang="fr-FR" sz="1600" b="1" dirty="0" err="1">
                <a:solidFill>
                  <a:srgbClr val="0000E2"/>
                </a:solidFill>
                <a:sym typeface="Wingdings" pitchFamily="2" charset="2"/>
              </a:rPr>
              <a:t>yields</a:t>
            </a:r>
            <a:r>
              <a:rPr lang="fr-FR" sz="1600" dirty="0">
                <a:sym typeface="Wingdings" pitchFamily="2" charset="2"/>
              </a:rPr>
              <a:t>, </a:t>
            </a:r>
          </a:p>
          <a:p>
            <a:pPr marL="457200" lvl="1" indent="0">
              <a:buNone/>
            </a:pPr>
            <a:r>
              <a:rPr lang="fr-FR" sz="1600" dirty="0">
                <a:sym typeface="Wingdings" pitchFamily="2" charset="2"/>
              </a:rPr>
              <a:t>	 </a:t>
            </a:r>
            <a:r>
              <a:rPr lang="fr-FR" sz="1600" b="1" i="1" dirty="0">
                <a:solidFill>
                  <a:srgbClr val="FF0000"/>
                </a:solidFill>
                <a:sym typeface="Wingdings" pitchFamily="2" charset="2"/>
              </a:rPr>
              <a:t>QGP phase </a:t>
            </a:r>
            <a:r>
              <a:rPr lang="fr-FR" sz="1600" b="1" i="1" dirty="0" err="1">
                <a:solidFill>
                  <a:srgbClr val="FF0000"/>
                </a:solidFill>
                <a:sym typeface="Wingdings" pitchFamily="2" charset="2"/>
              </a:rPr>
              <a:t>should</a:t>
            </a:r>
            <a:r>
              <a:rPr lang="fr-FR" sz="1600" b="1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i="1" dirty="0" err="1">
                <a:solidFill>
                  <a:srgbClr val="FF0000"/>
                </a:solidFill>
                <a:sym typeface="Wingdings" pitchFamily="2" charset="2"/>
              </a:rPr>
              <a:t>modify</a:t>
            </a:r>
            <a:r>
              <a:rPr lang="fr-FR" sz="1600" b="1" i="1" dirty="0">
                <a:solidFill>
                  <a:srgbClr val="FF0000"/>
                </a:solidFill>
                <a:sym typeface="Wingdings" pitchFamily="2" charset="2"/>
              </a:rPr>
              <a:t> relative </a:t>
            </a:r>
            <a:r>
              <a:rPr lang="fr-FR" sz="1600" b="1" i="1" dirty="0" err="1">
                <a:solidFill>
                  <a:srgbClr val="FF0000"/>
                </a:solidFill>
                <a:sym typeface="Wingdings" pitchFamily="2" charset="2"/>
              </a:rPr>
              <a:t>heavy</a:t>
            </a:r>
            <a:r>
              <a:rPr lang="fr-FR" sz="1600" b="1" i="1" dirty="0">
                <a:solidFill>
                  <a:srgbClr val="FF0000"/>
                </a:solidFill>
                <a:sym typeface="Wingdings" pitchFamily="2" charset="2"/>
              </a:rPr>
              <a:t> quark 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600" b="1" i="1" dirty="0" err="1" smtClean="0">
                <a:solidFill>
                  <a:srgbClr val="FF0000"/>
                </a:solidFill>
                <a:sym typeface="Wingdings" pitchFamily="2" charset="2"/>
              </a:rPr>
              <a:t>hidden</a:t>
            </a:r>
            <a:r>
              <a:rPr lang="fr-FR" sz="1600" b="1" i="1" dirty="0" smtClean="0">
                <a:solidFill>
                  <a:srgbClr val="FF0000"/>
                </a:solidFill>
                <a:sym typeface="Wingdings" pitchFamily="2" charset="2"/>
              </a:rPr>
              <a:t>/open) </a:t>
            </a:r>
            <a:r>
              <a:rPr lang="fr-FR" sz="1600" b="1" i="1" dirty="0" err="1">
                <a:solidFill>
                  <a:srgbClr val="FF0000"/>
                </a:solidFill>
                <a:sym typeface="Wingdings" pitchFamily="2" charset="2"/>
              </a:rPr>
              <a:t>bound</a:t>
            </a:r>
            <a:r>
              <a:rPr lang="fr-FR" sz="1600" b="1" i="1" dirty="0">
                <a:solidFill>
                  <a:srgbClr val="FF0000"/>
                </a:solidFill>
                <a:sym typeface="Wingdings" pitchFamily="2" charset="2"/>
              </a:rPr>
              <a:t> state </a:t>
            </a:r>
            <a:r>
              <a:rPr lang="fr-FR" sz="1600" b="1" i="1" dirty="0" err="1">
                <a:solidFill>
                  <a:srgbClr val="FF0000"/>
                </a:solidFill>
                <a:sym typeface="Wingdings" pitchFamily="2" charset="2"/>
              </a:rPr>
              <a:t>yields</a:t>
            </a:r>
            <a:endParaRPr lang="fr-FR" sz="1600" b="1" i="1" dirty="0">
              <a:sym typeface="Wingdings" pitchFamily="2" charset="2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/>
              <a:t>P</a:t>
            </a:r>
            <a:r>
              <a:rPr lang="fr-FR" dirty="0" err="1" smtClean="0"/>
              <a:t>hysics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2"/>
              <p:cNvSpPr txBox="1">
                <a:spLocks/>
              </p:cNvSpPr>
              <p:nvPr/>
            </p:nvSpPr>
            <p:spPr bwMode="auto">
              <a:xfrm>
                <a:off x="35495" y="2740301"/>
                <a:ext cx="5427820" cy="374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fr-FR" sz="2200" b="1" dirty="0" err="1" smtClean="0">
                    <a:sym typeface="Wingdings" pitchFamily="2" charset="2"/>
                  </a:rPr>
                  <a:t>Modifying</a:t>
                </a:r>
                <a:r>
                  <a:rPr lang="fr-FR" sz="2200" b="1" dirty="0" smtClean="0">
                    <a:sym typeface="Wingdings" pitchFamily="2" charset="2"/>
                  </a:rPr>
                  <a:t> </a:t>
                </a:r>
                <a:r>
                  <a:rPr lang="fr-FR" sz="2200" b="1" dirty="0" err="1" smtClean="0">
                    <a:sym typeface="Wingdings" pitchFamily="2" charset="2"/>
                  </a:rPr>
                  <a:t>hidden</a:t>
                </a:r>
                <a:r>
                  <a:rPr lang="fr-FR" sz="2200" b="1" dirty="0" smtClean="0">
                    <a:sym typeface="Wingdings" pitchFamily="2" charset="2"/>
                  </a:rPr>
                  <a:t> </a:t>
                </a:r>
                <a:r>
                  <a:rPr lang="fr-FR" sz="2200" b="1" dirty="0" err="1" smtClean="0">
                    <a:sym typeface="Wingdings" pitchFamily="2" charset="2"/>
                  </a:rPr>
                  <a:t>bound</a:t>
                </a:r>
                <a:r>
                  <a:rPr lang="fr-FR" sz="2200" b="1" dirty="0" smtClean="0">
                    <a:sym typeface="Wingdings" pitchFamily="2" charset="2"/>
                  </a:rPr>
                  <a:t> state </a:t>
                </a:r>
                <a:r>
                  <a:rPr lang="fr-FR" sz="2200" b="1" dirty="0" err="1" smtClean="0">
                    <a:sym typeface="Wingdings" pitchFamily="2" charset="2"/>
                  </a:rPr>
                  <a:t>yields</a:t>
                </a:r>
                <a:r>
                  <a:rPr lang="fr-FR" sz="2200" b="1" dirty="0" smtClean="0">
                    <a:sym typeface="Wingdings" pitchFamily="2" charset="2"/>
                  </a:rPr>
                  <a:t> </a:t>
                </a:r>
                <a:r>
                  <a:rPr lang="fr-FR" sz="2200" b="1" i="1" dirty="0" smtClean="0">
                    <a:sym typeface="Wingdings" pitchFamily="2" charset="2"/>
                  </a:rPr>
                  <a:t>Possible QGP </a:t>
                </a:r>
                <a:r>
                  <a:rPr lang="fr-FR" sz="2200" b="1" i="1" dirty="0" err="1" smtClean="0">
                    <a:sym typeface="Wingdings" pitchFamily="2" charset="2"/>
                  </a:rPr>
                  <a:t>effects</a:t>
                </a:r>
                <a:r>
                  <a:rPr lang="fr-FR" sz="2200" b="1" i="1" dirty="0" smtClean="0">
                    <a:sym typeface="Wingdings" pitchFamily="2" charset="2"/>
                  </a:rPr>
                  <a:t> on quarkonium:</a:t>
                </a:r>
              </a:p>
              <a:p>
                <a:pPr lvl="2"/>
                <a:r>
                  <a:rPr lang="fr-FR" sz="18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Color</a:t>
                </a:r>
                <a:r>
                  <a:rPr lang="fr-FR" sz="18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screening: </a:t>
                </a:r>
                <a14:m>
                  <m:oMath xmlns:m="http://schemas.openxmlformats.org/officeDocument/2006/math">
                    <m:r>
                      <a:rPr lang="fr-FR" sz="1500" b="1" i="1" smtClean="0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𝑸</m:t>
                    </m:r>
                    <m:acc>
                      <m:accPr>
                        <m:chr m:val="̅"/>
                        <m:ctrlPr>
                          <a:rPr lang="fr-FR" sz="1500" b="1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fr-FR" sz="1500" b="1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𝑸</m:t>
                        </m:r>
                      </m:e>
                    </m:acc>
                  </m:oMath>
                </a14:m>
                <a:r>
                  <a:rPr lang="fr-FR" sz="1500" b="1" i="1" dirty="0" smtClean="0">
                    <a:sym typeface="Wingdings" pitchFamily="2" charset="2"/>
                  </a:rPr>
                  <a:t> </a:t>
                </a:r>
                <a:r>
                  <a:rPr lang="fr-FR" sz="1500" b="1" i="1" dirty="0" err="1" smtClean="0">
                    <a:sym typeface="Wingdings" pitchFamily="2" charset="2"/>
                  </a:rPr>
                  <a:t>bound</a:t>
                </a:r>
                <a:r>
                  <a:rPr lang="fr-FR" sz="1500" b="1" i="1" dirty="0" smtClean="0">
                    <a:sym typeface="Wingdings" pitchFamily="2" charset="2"/>
                  </a:rPr>
                  <a:t> states suppression</a:t>
                </a:r>
              </a:p>
              <a:p>
                <a:pPr lvl="3" algn="just"/>
                <a:r>
                  <a:rPr lang="fr-FR" sz="1600" dirty="0" err="1" smtClean="0">
                    <a:sym typeface="Wingdings" pitchFamily="2" charset="2"/>
                  </a:rPr>
                  <a:t>Color</a:t>
                </a:r>
                <a:r>
                  <a:rPr lang="fr-FR" sz="1600" dirty="0" smtClean="0">
                    <a:sym typeface="Wingdings" pitchFamily="2" charset="2"/>
                  </a:rPr>
                  <a:t> screening in a QGP </a:t>
                </a:r>
                <a:r>
                  <a:rPr lang="fr-FR" sz="1600" dirty="0" err="1" smtClean="0">
                    <a:sym typeface="Wingdings" pitchFamily="2" charset="2"/>
                  </a:rPr>
                  <a:t>decreases</a:t>
                </a:r>
                <a:r>
                  <a:rPr lang="fr-FR" sz="1600" dirty="0" smtClean="0">
                    <a:sym typeface="Wingdings" pitchFamily="2" charset="2"/>
                  </a:rPr>
                  <a:t> </a:t>
                </a:r>
                <a:r>
                  <a:rPr lang="fr-FR" sz="1600" dirty="0" err="1" smtClean="0">
                    <a:sym typeface="Wingdings" pitchFamily="2" charset="2"/>
                  </a:rPr>
                  <a:t>quarkonium</a:t>
                </a:r>
                <a:r>
                  <a:rPr lang="fr-FR" sz="1600" dirty="0" smtClean="0">
                    <a:sym typeface="Wingdings" pitchFamily="2" charset="2"/>
                  </a:rPr>
                  <a:t> </a:t>
                </a:r>
                <a:r>
                  <a:rPr lang="fr-FR" sz="1600" dirty="0" err="1" smtClean="0">
                    <a:sym typeface="Wingdings" pitchFamily="2" charset="2"/>
                  </a:rPr>
                  <a:t>binding</a:t>
                </a:r>
                <a:endParaRPr lang="fr-FR" sz="1600" dirty="0" smtClean="0">
                  <a:sym typeface="Wingdings" pitchFamily="2" charset="2"/>
                </a:endParaRPr>
              </a:p>
              <a:p>
                <a:pPr lvl="3" algn="just"/>
                <a:r>
                  <a:rPr lang="fr-FR" sz="1600" dirty="0" err="1" smtClean="0">
                    <a:sym typeface="Wingdings" pitchFamily="2" charset="2"/>
                  </a:rPr>
                  <a:t>Color</a:t>
                </a:r>
                <a:r>
                  <a:rPr lang="fr-FR" sz="1600" dirty="0" smtClean="0">
                    <a:sym typeface="Wingdings" pitchFamily="2" charset="2"/>
                  </a:rPr>
                  <a:t> screening </a:t>
                </a:r>
                <a:r>
                  <a:rPr lang="fr-FR" sz="1600" dirty="0" err="1" smtClean="0">
                    <a:sym typeface="Wingdings" pitchFamily="2" charset="2"/>
                  </a:rPr>
                  <a:t>should</a:t>
                </a:r>
                <a:r>
                  <a:rPr lang="fr-FR" sz="1600" dirty="0" smtClean="0">
                    <a:sym typeface="Wingdings" pitchFamily="2" charset="2"/>
                  </a:rPr>
                  <a:t> lead to a suppression of </a:t>
                </a:r>
                <a:r>
                  <a:rPr lang="fr-FR" sz="1600" dirty="0" err="1" smtClean="0">
                    <a:sym typeface="Wingdings" pitchFamily="2" charset="2"/>
                  </a:rPr>
                  <a:t>quarkonium</a:t>
                </a:r>
                <a:r>
                  <a:rPr lang="fr-FR" sz="1600" dirty="0" smtClean="0">
                    <a:sym typeface="Wingdings" pitchFamily="2" charset="2"/>
                  </a:rPr>
                  <a:t> production </a:t>
                </a:r>
                <a:r>
                  <a:rPr lang="fr-FR" sz="1600" dirty="0" err="1" smtClean="0">
                    <a:sym typeface="Wingdings" pitchFamily="2" charset="2"/>
                  </a:rPr>
                  <a:t>yields</a:t>
                </a:r>
                <a:endParaRPr lang="fr-FR" sz="1600" dirty="0" smtClean="0">
                  <a:sym typeface="Wingdings" pitchFamily="2" charset="2"/>
                </a:endParaRPr>
              </a:p>
              <a:p>
                <a:pPr lvl="2"/>
                <a:r>
                  <a:rPr lang="fr-FR" sz="1800" b="1" dirty="0" err="1" smtClean="0">
                    <a:solidFill>
                      <a:srgbClr val="0000E2"/>
                    </a:solidFill>
                    <a:sym typeface="Wingdings" pitchFamily="2" charset="2"/>
                  </a:rPr>
                  <a:t>Recombination</a:t>
                </a:r>
                <a:r>
                  <a:rPr lang="fr-FR" sz="1800" b="1" dirty="0" smtClean="0">
                    <a:solidFill>
                      <a:srgbClr val="0000E2"/>
                    </a:solidFill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fr-FR" sz="1500" b="1" i="1">
                        <a:latin typeface="Cambria Math"/>
                        <a:sym typeface="Wingdings" pitchFamily="2" charset="2"/>
                      </a:rPr>
                      <m:t>𝑸</m:t>
                    </m:r>
                    <m:acc>
                      <m:accPr>
                        <m:chr m:val="̅"/>
                        <m:ctrlPr>
                          <a:rPr lang="fr-FR" sz="1500" b="1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fr-FR" sz="1500" b="1" i="1">
                            <a:latin typeface="Cambria Math"/>
                            <a:sym typeface="Wingdings" pitchFamily="2" charset="2"/>
                          </a:rPr>
                          <m:t>𝑸</m:t>
                        </m:r>
                      </m:e>
                    </m:acc>
                  </m:oMath>
                </a14:m>
                <a:r>
                  <a:rPr lang="fr-FR" sz="1500" b="1" i="1" dirty="0" smtClean="0">
                    <a:sym typeface="Wingdings" pitchFamily="2" charset="2"/>
                  </a:rPr>
                  <a:t> </a:t>
                </a:r>
                <a:r>
                  <a:rPr lang="fr-FR" sz="1500" b="1" i="1" dirty="0" err="1" smtClean="0">
                    <a:sym typeface="Wingdings" pitchFamily="2" charset="2"/>
                  </a:rPr>
                  <a:t>bound</a:t>
                </a:r>
                <a:r>
                  <a:rPr lang="fr-FR" sz="1500" b="1" i="1" dirty="0" smtClean="0">
                    <a:sym typeface="Wingdings" pitchFamily="2" charset="2"/>
                  </a:rPr>
                  <a:t> states </a:t>
                </a:r>
                <a:r>
                  <a:rPr lang="fr-FR" sz="1500" b="1" i="1" dirty="0" err="1" smtClean="0">
                    <a:sym typeface="Wingdings" pitchFamily="2" charset="2"/>
                  </a:rPr>
                  <a:t>enhancement</a:t>
                </a:r>
                <a:r>
                  <a:rPr lang="fr-FR" sz="1800" b="1" i="1" dirty="0" smtClean="0">
                    <a:sym typeface="Wingdings" pitchFamily="2" charset="2"/>
                  </a:rPr>
                  <a:t> </a:t>
                </a:r>
              </a:p>
              <a:p>
                <a:pPr lvl="3" algn="just"/>
                <a:r>
                  <a:rPr lang="fr-FR" sz="1600" dirty="0" err="1" smtClean="0">
                    <a:sym typeface="Wingdings" pitchFamily="2" charset="2"/>
                  </a:rPr>
                  <a:t>at</a:t>
                </a:r>
                <a:r>
                  <a:rPr lang="fr-FR" sz="1600" dirty="0" smtClean="0">
                    <a:sym typeface="Wingdings" pitchFamily="2" charset="2"/>
                  </a:rPr>
                  <a:t> </a:t>
                </a:r>
                <a:r>
                  <a:rPr lang="fr-FR" sz="1600" dirty="0" err="1" smtClean="0">
                    <a:sym typeface="Wingdings" pitchFamily="2" charset="2"/>
                  </a:rPr>
                  <a:t>sufficiently</a:t>
                </a:r>
                <a:r>
                  <a:rPr lang="fr-FR" sz="1600" dirty="0" smtClean="0">
                    <a:sym typeface="Wingdings" pitchFamily="2" charset="2"/>
                  </a:rPr>
                  <a:t> high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6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fr-FR" sz="1600" dirty="0" smtClean="0">
                    <a:sym typeface="Wingdings" pitchFamily="2" charset="2"/>
                  </a:rPr>
                  <a:t>, </a:t>
                </a:r>
                <a:r>
                  <a:rPr lang="fr-FR" sz="1600" dirty="0" err="1" smtClean="0">
                    <a:sym typeface="Wingdings" pitchFamily="2" charset="2"/>
                  </a:rPr>
                  <a:t>heavy</a:t>
                </a:r>
                <a:r>
                  <a:rPr lang="fr-FR" sz="1600" dirty="0" smtClean="0">
                    <a:sym typeface="Wingdings" pitchFamily="2" charset="2"/>
                  </a:rPr>
                  <a:t> quarks are </a:t>
                </a:r>
                <a:r>
                  <a:rPr lang="fr-FR" sz="1600" dirty="0" err="1" smtClean="0">
                    <a:sym typeface="Wingdings" pitchFamily="2" charset="2"/>
                  </a:rPr>
                  <a:t>abundantly</a:t>
                </a:r>
                <a:r>
                  <a:rPr lang="fr-FR" sz="1600" dirty="0" smtClean="0">
                    <a:sym typeface="Wingdings" pitchFamily="2" charset="2"/>
                  </a:rPr>
                  <a:t> </a:t>
                </a:r>
                <a:r>
                  <a:rPr lang="fr-FR" sz="1600" dirty="0" err="1" smtClean="0">
                    <a:sym typeface="Wingdings" pitchFamily="2" charset="2"/>
                  </a:rPr>
                  <a:t>produced</a:t>
                </a:r>
                <a:r>
                  <a:rPr lang="fr-FR" sz="1600" dirty="0" smtClean="0">
                    <a:sym typeface="Wingdings" pitchFamily="2" charset="2"/>
                  </a:rPr>
                  <a:t>. </a:t>
                </a:r>
              </a:p>
              <a:p>
                <a:pPr lvl="3" algn="just"/>
                <a:r>
                  <a:rPr lang="fr-FR" sz="1600" dirty="0" err="1" smtClean="0">
                    <a:sym typeface="Wingdings" pitchFamily="2" charset="2"/>
                  </a:rPr>
                  <a:t>After</a:t>
                </a:r>
                <a:r>
                  <a:rPr lang="fr-FR" sz="1600" dirty="0" smtClean="0">
                    <a:sym typeface="Wingdings" pitchFamily="2" charset="2"/>
                  </a:rPr>
                  <a:t> thermalisation, </a:t>
                </a:r>
                <a:r>
                  <a:rPr lang="fr-FR" sz="1600" dirty="0" err="1">
                    <a:sym typeface="Wingdings" pitchFamily="2" charset="2"/>
                  </a:rPr>
                  <a:t>s</a:t>
                </a:r>
                <a:r>
                  <a:rPr lang="fr-FR" sz="1600" dirty="0" err="1" smtClean="0">
                    <a:sym typeface="Wingdings" pitchFamily="2" charset="2"/>
                  </a:rPr>
                  <a:t>tatistical</a:t>
                </a:r>
                <a:r>
                  <a:rPr lang="fr-FR" sz="1600" dirty="0" smtClean="0">
                    <a:sym typeface="Wingdings" pitchFamily="2" charset="2"/>
                  </a:rPr>
                  <a:t> </a:t>
                </a:r>
                <a:r>
                  <a:rPr lang="fr-FR" sz="1600" dirty="0" err="1" smtClean="0">
                    <a:sym typeface="Wingdings" pitchFamily="2" charset="2"/>
                  </a:rPr>
                  <a:t>combination</a:t>
                </a:r>
                <a:r>
                  <a:rPr lang="fr-FR" sz="1600" dirty="0" smtClean="0">
                    <a:sym typeface="Wingdings" pitchFamily="2" charset="2"/>
                  </a:rPr>
                  <a:t> </a:t>
                </a:r>
                <a:r>
                  <a:rPr lang="fr-FR" sz="1600" dirty="0" err="1" smtClean="0">
                    <a:sym typeface="Wingdings" pitchFamily="2" charset="2"/>
                  </a:rPr>
                  <a:t>can</a:t>
                </a:r>
                <a:r>
                  <a:rPr lang="fr-FR" sz="1600" dirty="0" smtClean="0">
                    <a:sym typeface="Wingdings" pitchFamily="2" charset="2"/>
                  </a:rPr>
                  <a:t> lead to an </a:t>
                </a:r>
                <a:r>
                  <a:rPr lang="fr-FR" sz="1600" dirty="0" err="1" smtClean="0">
                    <a:sym typeface="Wingdings" pitchFamily="2" charset="2"/>
                  </a:rPr>
                  <a:t>enhancement</a:t>
                </a:r>
                <a:r>
                  <a:rPr lang="fr-FR" sz="1600" dirty="0" smtClean="0">
                    <a:sym typeface="Wingdings" pitchFamily="2" charset="2"/>
                  </a:rPr>
                  <a:t> of quarkonium production </a:t>
                </a:r>
                <a:r>
                  <a:rPr lang="fr-FR" sz="1600" dirty="0" err="1" smtClean="0">
                    <a:sym typeface="Wingdings" pitchFamily="2" charset="2"/>
                  </a:rPr>
                  <a:t>yields</a:t>
                </a:r>
                <a:endParaRPr lang="fr-FR" sz="1600" dirty="0"/>
              </a:p>
            </p:txBody>
          </p:sp>
        </mc:Choice>
        <mc:Fallback xmlns="">
          <p:sp>
            <p:nvSpPr>
              <p:cNvPr id="2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5" y="2740301"/>
                <a:ext cx="5427820" cy="3741105"/>
              </a:xfrm>
              <a:prstGeom prst="rect">
                <a:avLst/>
              </a:prstGeom>
              <a:blipFill rotWithShape="1">
                <a:blip r:embed="rId2"/>
                <a:stretch>
                  <a:fillRect t="-1958" r="-562" b="-9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e 18"/>
          <p:cNvGrpSpPr/>
          <p:nvPr/>
        </p:nvGrpSpPr>
        <p:grpSpPr>
          <a:xfrm>
            <a:off x="5463319" y="3787468"/>
            <a:ext cx="3501171" cy="2737875"/>
            <a:chOff x="4738768" y="4339832"/>
            <a:chExt cx="2926180" cy="2280074"/>
          </a:xfrm>
        </p:grpSpPr>
        <p:grpSp>
          <p:nvGrpSpPr>
            <p:cNvPr id="20" name="Groupe 19"/>
            <p:cNvGrpSpPr/>
            <p:nvPr/>
          </p:nvGrpSpPr>
          <p:grpSpPr>
            <a:xfrm>
              <a:off x="4994175" y="4475163"/>
              <a:ext cx="2670773" cy="1867744"/>
              <a:chOff x="3495338" y="8104932"/>
              <a:chExt cx="2670773" cy="1867744"/>
            </a:xfrm>
          </p:grpSpPr>
          <p:cxnSp>
            <p:nvCxnSpPr>
              <p:cNvPr id="36" name="Connecteur droit 35"/>
              <p:cNvCxnSpPr>
                <a:stCxn id="39" idx="1"/>
                <a:endCxn id="39" idx="3"/>
              </p:cNvCxnSpPr>
              <p:nvPr/>
            </p:nvCxnSpPr>
            <p:spPr>
              <a:xfrm>
                <a:off x="3501815" y="9038804"/>
                <a:ext cx="2664296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orme libre 36"/>
              <p:cNvSpPr/>
              <p:nvPr/>
            </p:nvSpPr>
            <p:spPr>
              <a:xfrm>
                <a:off x="3495338" y="9040249"/>
                <a:ext cx="1609859" cy="930167"/>
              </a:xfrm>
              <a:custGeom>
                <a:avLst/>
                <a:gdLst>
                  <a:gd name="connsiteX0" fmla="*/ 0 w 1609859"/>
                  <a:gd name="connsiteY0" fmla="*/ 89227 h 1016506"/>
                  <a:gd name="connsiteX1" fmla="*/ 656823 w 1609859"/>
                  <a:gd name="connsiteY1" fmla="*/ 89227 h 1016506"/>
                  <a:gd name="connsiteX2" fmla="*/ 1609859 w 1609859"/>
                  <a:gd name="connsiteY2" fmla="*/ 1016506 h 1016506"/>
                  <a:gd name="connsiteX0" fmla="*/ 0 w 1609859"/>
                  <a:gd name="connsiteY0" fmla="*/ 63846 h 991125"/>
                  <a:gd name="connsiteX1" fmla="*/ 656823 w 1609859"/>
                  <a:gd name="connsiteY1" fmla="*/ 63846 h 991125"/>
                  <a:gd name="connsiteX2" fmla="*/ 1609859 w 1609859"/>
                  <a:gd name="connsiteY2" fmla="*/ 991125 h 991125"/>
                  <a:gd name="connsiteX0" fmla="*/ 0 w 1609859"/>
                  <a:gd name="connsiteY0" fmla="*/ 33771 h 961050"/>
                  <a:gd name="connsiteX1" fmla="*/ 656823 w 1609859"/>
                  <a:gd name="connsiteY1" fmla="*/ 33771 h 961050"/>
                  <a:gd name="connsiteX2" fmla="*/ 1609859 w 1609859"/>
                  <a:gd name="connsiteY2" fmla="*/ 961050 h 961050"/>
                  <a:gd name="connsiteX0" fmla="*/ 0 w 1609859"/>
                  <a:gd name="connsiteY0" fmla="*/ 10 h 927289"/>
                  <a:gd name="connsiteX1" fmla="*/ 656823 w 1609859"/>
                  <a:gd name="connsiteY1" fmla="*/ 10 h 927289"/>
                  <a:gd name="connsiteX2" fmla="*/ 1609859 w 1609859"/>
                  <a:gd name="connsiteY2" fmla="*/ 927289 h 92728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977 h 928256"/>
                  <a:gd name="connsiteX1" fmla="*/ 656823 w 1609859"/>
                  <a:gd name="connsiteY1" fmla="*/ 977 h 928256"/>
                  <a:gd name="connsiteX2" fmla="*/ 1195589 w 1609859"/>
                  <a:gd name="connsiteY2" fmla="*/ 421820 h 928256"/>
                  <a:gd name="connsiteX3" fmla="*/ 1609859 w 1609859"/>
                  <a:gd name="connsiteY3" fmla="*/ 928256 h 928256"/>
                  <a:gd name="connsiteX0" fmla="*/ 0 w 1609859"/>
                  <a:gd name="connsiteY0" fmla="*/ 977 h 930918"/>
                  <a:gd name="connsiteX1" fmla="*/ 656823 w 1609859"/>
                  <a:gd name="connsiteY1" fmla="*/ 977 h 930918"/>
                  <a:gd name="connsiteX2" fmla="*/ 1195589 w 1609859"/>
                  <a:gd name="connsiteY2" fmla="*/ 421820 h 930918"/>
                  <a:gd name="connsiteX3" fmla="*/ 1609859 w 1609859"/>
                  <a:gd name="connsiteY3" fmla="*/ 928256 h 930918"/>
                  <a:gd name="connsiteX0" fmla="*/ 0 w 1609859"/>
                  <a:gd name="connsiteY0" fmla="*/ 977 h 930918"/>
                  <a:gd name="connsiteX1" fmla="*/ 656823 w 1609859"/>
                  <a:gd name="connsiteY1" fmla="*/ 977 h 930918"/>
                  <a:gd name="connsiteX2" fmla="*/ 1195589 w 1609859"/>
                  <a:gd name="connsiteY2" fmla="*/ 421820 h 930918"/>
                  <a:gd name="connsiteX3" fmla="*/ 1609859 w 1609859"/>
                  <a:gd name="connsiteY3" fmla="*/ 928256 h 930918"/>
                  <a:gd name="connsiteX0" fmla="*/ 0 w 1609859"/>
                  <a:gd name="connsiteY0" fmla="*/ 977 h 930167"/>
                  <a:gd name="connsiteX1" fmla="*/ 656823 w 1609859"/>
                  <a:gd name="connsiteY1" fmla="*/ 977 h 930167"/>
                  <a:gd name="connsiteX2" fmla="*/ 1195589 w 1609859"/>
                  <a:gd name="connsiteY2" fmla="*/ 421820 h 930167"/>
                  <a:gd name="connsiteX3" fmla="*/ 1609859 w 1609859"/>
                  <a:gd name="connsiteY3" fmla="*/ 928256 h 93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859" h="930167">
                    <a:moveTo>
                      <a:pt x="0" y="977"/>
                    </a:moveTo>
                    <a:cubicBezTo>
                      <a:pt x="218068" y="4665"/>
                      <a:pt x="405171" y="-2489"/>
                      <a:pt x="656823" y="977"/>
                    </a:cubicBezTo>
                    <a:cubicBezTo>
                      <a:pt x="908475" y="4443"/>
                      <a:pt x="1060563" y="-13713"/>
                      <a:pt x="1195589" y="421820"/>
                    </a:cubicBezTo>
                    <a:cubicBezTo>
                      <a:pt x="1354428" y="871640"/>
                      <a:pt x="1402701" y="943862"/>
                      <a:pt x="1609859" y="92825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4437919" y="8109520"/>
                <a:ext cx="1724621" cy="1862138"/>
              </a:xfrm>
              <a:custGeom>
                <a:avLst/>
                <a:gdLst>
                  <a:gd name="connsiteX0" fmla="*/ 0 w 2671763"/>
                  <a:gd name="connsiteY0" fmla="*/ 1862138 h 1862138"/>
                  <a:gd name="connsiteX1" fmla="*/ 2671763 w 2671763"/>
                  <a:gd name="connsiteY1" fmla="*/ 0 h 1862138"/>
                  <a:gd name="connsiteX0" fmla="*/ 0 w 2671763"/>
                  <a:gd name="connsiteY0" fmla="*/ 1862138 h 1862138"/>
                  <a:gd name="connsiteX1" fmla="*/ 1338263 w 2671763"/>
                  <a:gd name="connsiteY1" fmla="*/ 933450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71763" h="1862138">
                    <a:moveTo>
                      <a:pt x="0" y="1862138"/>
                    </a:moveTo>
                    <a:cubicBezTo>
                      <a:pt x="538163" y="1806576"/>
                      <a:pt x="1009652" y="1751014"/>
                      <a:pt x="1428751" y="1423988"/>
                    </a:cubicBezTo>
                    <a:cubicBezTo>
                      <a:pt x="1771652" y="1136650"/>
                      <a:pt x="1966913" y="954088"/>
                      <a:pt x="2671763" y="0"/>
                    </a:cubicBezTo>
                  </a:path>
                </a:pathLst>
              </a:custGeom>
              <a:noFill/>
              <a:ln>
                <a:solidFill>
                  <a:srgbClr val="0000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501815" y="8104932"/>
                <a:ext cx="2664296" cy="186774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 rot="16200000">
              <a:off x="3820458" y="5258142"/>
              <a:ext cx="2068127" cy="23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quarkonium production </a:t>
              </a:r>
              <a:r>
                <a:rPr lang="fr-FR" sz="1200" dirty="0" err="1" smtClean="0"/>
                <a:t>probability</a:t>
              </a:r>
              <a:endParaRPr lang="fr-FR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720292" y="6342907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Energy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Density</a:t>
              </a:r>
              <a:endParaRPr lang="fr-FR" sz="12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2380" y="4514636"/>
              <a:ext cx="1245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0000E2"/>
                  </a:solidFill>
                </a:rPr>
                <a:t>recombination</a:t>
              </a:r>
              <a:endParaRPr lang="fr-FR" sz="1200" b="1" dirty="0">
                <a:solidFill>
                  <a:srgbClr val="0000E2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264878" y="5737063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screening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78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Charm</a:t>
            </a:r>
            <a:r>
              <a:rPr lang="fr-FR" dirty="0" smtClean="0"/>
              <a:t> quarks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Experimentally</a:t>
            </a:r>
            <a:r>
              <a:rPr lang="fr-FR" dirty="0" smtClean="0"/>
              <a:t>, </a:t>
            </a:r>
            <a:r>
              <a:rPr lang="fr-FR" dirty="0" err="1"/>
              <a:t>c</a:t>
            </a:r>
            <a:r>
              <a:rPr lang="fr-FR" dirty="0" err="1" smtClean="0"/>
              <a:t>harmonium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priviledged</a:t>
            </a:r>
            <a:r>
              <a:rPr lang="fr-FR" dirty="0" smtClean="0"/>
              <a:t> probe</a:t>
            </a:r>
          </a:p>
          <a:p>
            <a:pPr lvl="1" algn="just">
              <a:lnSpc>
                <a:spcPct val="80000"/>
              </a:lnSpc>
            </a:pPr>
            <a:r>
              <a:rPr lang="fr-FR" sz="2000" dirty="0" err="1" smtClean="0"/>
              <a:t>Charmonium</a:t>
            </a:r>
            <a:r>
              <a:rPr lang="fr-FR" sz="2000" dirty="0" smtClean="0"/>
              <a:t> </a:t>
            </a:r>
            <a:r>
              <a:rPr lang="fr-FR" sz="2000" dirty="0"/>
              <a:t>production in A+A collisions </a:t>
            </a:r>
            <a:r>
              <a:rPr lang="fr-FR" sz="2000" dirty="0" err="1"/>
              <a:t>studied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:</a:t>
            </a:r>
          </a:p>
          <a:p>
            <a:pPr lvl="2" algn="just">
              <a:lnSpc>
                <a:spcPct val="80000"/>
              </a:lnSpc>
            </a:pPr>
            <a:r>
              <a:rPr lang="fr-FR" sz="1600" dirty="0" smtClean="0"/>
              <a:t>CERN-SPS</a:t>
            </a:r>
            <a:r>
              <a:rPr lang="fr-FR" sz="1600" dirty="0"/>
              <a:t>	(</a:t>
            </a:r>
            <a:r>
              <a:rPr lang="fr-FR" sz="1600" dirty="0">
                <a:sym typeface="Symbol" pitchFamily="18" charset="2"/>
              </a:rPr>
              <a:t>s=17 </a:t>
            </a:r>
            <a:r>
              <a:rPr lang="fr-FR" sz="1600" dirty="0" err="1">
                <a:sym typeface="Symbol" pitchFamily="18" charset="2"/>
              </a:rPr>
              <a:t>GeV</a:t>
            </a:r>
            <a:r>
              <a:rPr lang="fr-FR" sz="1600" dirty="0">
                <a:sym typeface="Symbol" pitchFamily="18" charset="2"/>
              </a:rPr>
              <a:t>) 	NA38, NA50, NA60 </a:t>
            </a:r>
            <a:r>
              <a:rPr lang="fr-FR" sz="1600" dirty="0" err="1">
                <a:sym typeface="Symbol" pitchFamily="18" charset="2"/>
              </a:rPr>
              <a:t>experiments</a:t>
            </a:r>
            <a:endParaRPr lang="fr-FR" sz="1600" dirty="0">
              <a:sym typeface="Symbol" pitchFamily="18" charset="2"/>
            </a:endParaRPr>
          </a:p>
          <a:p>
            <a:pPr lvl="2" algn="just">
              <a:lnSpc>
                <a:spcPct val="80000"/>
              </a:lnSpc>
            </a:pPr>
            <a:r>
              <a:rPr lang="fr-FR" sz="1600" dirty="0" smtClean="0">
                <a:sym typeface="Symbol" pitchFamily="18" charset="2"/>
              </a:rPr>
              <a:t>BNL-RHIC</a:t>
            </a:r>
            <a:r>
              <a:rPr lang="fr-FR" sz="1600" dirty="0">
                <a:sym typeface="Symbol" pitchFamily="18" charset="2"/>
              </a:rPr>
              <a:t>	(s=200 </a:t>
            </a:r>
            <a:r>
              <a:rPr lang="fr-FR" sz="1600" dirty="0" err="1">
                <a:sym typeface="Symbol" pitchFamily="18" charset="2"/>
              </a:rPr>
              <a:t>GeV</a:t>
            </a:r>
            <a:r>
              <a:rPr lang="fr-FR" sz="1600" dirty="0">
                <a:sym typeface="Symbol" pitchFamily="18" charset="2"/>
              </a:rPr>
              <a:t>)	PHENIX, STAR </a:t>
            </a:r>
            <a:r>
              <a:rPr lang="fr-FR" sz="1600" dirty="0" err="1">
                <a:sym typeface="Symbol" pitchFamily="18" charset="2"/>
              </a:rPr>
              <a:t>experiments</a:t>
            </a:r>
            <a:endParaRPr lang="fr-FR" sz="1600" dirty="0">
              <a:sym typeface="Symbol" pitchFamily="18" charset="2"/>
            </a:endParaRPr>
          </a:p>
          <a:p>
            <a:pPr lvl="2" algn="just">
              <a:lnSpc>
                <a:spcPct val="80000"/>
              </a:lnSpc>
            </a:pPr>
            <a:r>
              <a:rPr lang="fr-FR" sz="1600" dirty="0" smtClean="0">
                <a:sym typeface="Symbol" pitchFamily="18" charset="2"/>
              </a:rPr>
              <a:t>CERN-LHC	(s=2.76 </a:t>
            </a:r>
            <a:r>
              <a:rPr lang="fr-FR" sz="1600" dirty="0" err="1" smtClean="0">
                <a:sym typeface="Symbol" pitchFamily="18" charset="2"/>
              </a:rPr>
              <a:t>TeV</a:t>
            </a:r>
            <a:r>
              <a:rPr lang="fr-FR" sz="1600" dirty="0" smtClean="0">
                <a:sym typeface="Symbol" pitchFamily="18" charset="2"/>
              </a:rPr>
              <a:t>) 	ALICE, CMS </a:t>
            </a:r>
            <a:r>
              <a:rPr lang="fr-FR" sz="1600" dirty="0" err="1" smtClean="0">
                <a:sym typeface="Symbol" pitchFamily="18" charset="2"/>
              </a:rPr>
              <a:t>experiments</a:t>
            </a:r>
            <a:endParaRPr lang="fr-FR" sz="1600" dirty="0" smtClean="0">
              <a:sym typeface="Symbol" pitchFamily="18" charset="2"/>
            </a:endParaRPr>
          </a:p>
          <a:p>
            <a:pPr lvl="1" algn="just">
              <a:lnSpc>
                <a:spcPct val="80000"/>
              </a:lnSpc>
            </a:pPr>
            <a:endParaRPr lang="fr-FR" sz="2000" dirty="0" smtClean="0">
              <a:sym typeface="Symbol" pitchFamily="18" charset="2"/>
            </a:endParaRPr>
          </a:p>
          <a:p>
            <a:pPr lvl="1" algn="just">
              <a:lnSpc>
                <a:spcPct val="80000"/>
              </a:lnSpc>
            </a:pPr>
            <a:r>
              <a:rPr lang="fr-FR" sz="2000" dirty="0" smtClean="0">
                <a:sym typeface="Symbol" pitchFamily="18" charset="2"/>
              </a:rPr>
              <a:t>Short </a:t>
            </a:r>
            <a:r>
              <a:rPr lang="fr-FR" sz="2000" dirty="0" err="1">
                <a:sym typeface="Symbol" pitchFamily="18" charset="2"/>
              </a:rPr>
              <a:t>summary</a:t>
            </a:r>
            <a:r>
              <a:rPr lang="fr-FR" sz="2000" dirty="0">
                <a:sym typeface="Symbol" pitchFamily="18" charset="2"/>
              </a:rPr>
              <a:t> for J/</a:t>
            </a:r>
            <a:r>
              <a:rPr lang="fr-FR" sz="2000" dirty="0">
                <a:latin typeface="Symbol" pitchFamily="18" charset="2"/>
                <a:sym typeface="Symbol" pitchFamily="18" charset="2"/>
              </a:rPr>
              <a:t>Y</a:t>
            </a:r>
            <a:r>
              <a:rPr lang="fr-FR" sz="2000" dirty="0">
                <a:sym typeface="Symbol" pitchFamily="18" charset="2"/>
              </a:rPr>
              <a:t>:</a:t>
            </a:r>
          </a:p>
          <a:p>
            <a:pPr lvl="2" algn="just">
              <a:lnSpc>
                <a:spcPct val="80000"/>
              </a:lnSpc>
            </a:pPr>
            <a:r>
              <a:rPr lang="fr-FR" sz="1600" dirty="0">
                <a:sym typeface="Symbol" pitchFamily="18" charset="2"/>
              </a:rPr>
              <a:t>NA50 </a:t>
            </a:r>
            <a:r>
              <a:rPr lang="fr-FR" sz="1600" dirty="0" smtClean="0">
                <a:sym typeface="Symbol" pitchFamily="18" charset="2"/>
              </a:rPr>
              <a:t>    (</a:t>
            </a:r>
            <a:r>
              <a:rPr lang="fr-FR" sz="1600" dirty="0" err="1">
                <a:sym typeface="Symbol" pitchFamily="18" charset="2"/>
              </a:rPr>
              <a:t>PbPb@SPS</a:t>
            </a:r>
            <a:r>
              <a:rPr lang="fr-FR" sz="1600" dirty="0">
                <a:sym typeface="Symbol" pitchFamily="18" charset="2"/>
              </a:rPr>
              <a:t>) 	</a:t>
            </a:r>
            <a:r>
              <a:rPr lang="fr-FR" sz="1600" dirty="0" err="1">
                <a:sym typeface="Symbol" pitchFamily="18" charset="2"/>
              </a:rPr>
              <a:t>observed</a:t>
            </a:r>
            <a:r>
              <a:rPr lang="fr-FR" sz="1600" dirty="0">
                <a:sym typeface="Symbol" pitchFamily="18" charset="2"/>
              </a:rPr>
              <a:t> an </a:t>
            </a:r>
            <a:r>
              <a:rPr lang="fr-FR" sz="1600" i="1" dirty="0" err="1">
                <a:sym typeface="Symbol" pitchFamily="18" charset="2"/>
              </a:rPr>
              <a:t>anomalous</a:t>
            </a:r>
            <a:r>
              <a:rPr lang="fr-FR" sz="1600" dirty="0">
                <a:sym typeface="Symbol" pitchFamily="18" charset="2"/>
              </a:rPr>
              <a:t> </a:t>
            </a:r>
            <a:r>
              <a:rPr lang="fr-FR" sz="1600" dirty="0" smtClean="0">
                <a:sym typeface="Symbol" pitchFamily="18" charset="2"/>
              </a:rPr>
              <a:t>J/</a:t>
            </a:r>
            <a:r>
              <a:rPr lang="fr-FR" sz="1600" dirty="0" smtClean="0">
                <a:latin typeface="Symbol" pitchFamily="18" charset="2"/>
                <a:sym typeface="Symbol" pitchFamily="18" charset="2"/>
              </a:rPr>
              <a:t>Y</a:t>
            </a:r>
            <a:r>
              <a:rPr lang="fr-FR" sz="1600" dirty="0" smtClean="0">
                <a:sym typeface="Symbol" pitchFamily="18" charset="2"/>
              </a:rPr>
              <a:t> suppression</a:t>
            </a:r>
            <a:endParaRPr lang="fr-FR" sz="1600" dirty="0">
              <a:sym typeface="Symbol" pitchFamily="18" charset="2"/>
            </a:endParaRPr>
          </a:p>
          <a:p>
            <a:pPr lvl="2" algn="just">
              <a:lnSpc>
                <a:spcPct val="80000"/>
              </a:lnSpc>
            </a:pPr>
            <a:r>
              <a:rPr lang="fr-FR" sz="1600" dirty="0">
                <a:sym typeface="Symbol" pitchFamily="18" charset="2"/>
              </a:rPr>
              <a:t>PHENIX </a:t>
            </a:r>
            <a:r>
              <a:rPr lang="fr-FR" sz="1600" dirty="0" smtClean="0">
                <a:sym typeface="Symbol" pitchFamily="18" charset="2"/>
              </a:rPr>
              <a:t>(</a:t>
            </a:r>
            <a:r>
              <a:rPr lang="fr-FR" sz="1600" dirty="0" err="1">
                <a:sym typeface="Symbol" pitchFamily="18" charset="2"/>
              </a:rPr>
              <a:t>AuAu@RHIC</a:t>
            </a:r>
            <a:r>
              <a:rPr lang="fr-FR" sz="1600" dirty="0">
                <a:sym typeface="Symbol" pitchFamily="18" charset="2"/>
              </a:rPr>
              <a:t>)	</a:t>
            </a:r>
            <a:r>
              <a:rPr lang="fr-FR" sz="1600" dirty="0" err="1">
                <a:sym typeface="Symbol" pitchFamily="18" charset="2"/>
              </a:rPr>
              <a:t>observed</a:t>
            </a:r>
            <a:r>
              <a:rPr lang="fr-FR" sz="1600" dirty="0">
                <a:sym typeface="Symbol" pitchFamily="18" charset="2"/>
              </a:rPr>
              <a:t> a </a:t>
            </a:r>
            <a:r>
              <a:rPr lang="fr-FR" sz="1600" i="1" dirty="0" err="1" smtClean="0">
                <a:sym typeface="Symbol" pitchFamily="18" charset="2"/>
              </a:rPr>
              <a:t>similar</a:t>
            </a:r>
            <a:r>
              <a:rPr lang="fr-FR" sz="16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fr-FR" sz="1600" dirty="0" smtClean="0">
                <a:sym typeface="Symbol" pitchFamily="18" charset="2"/>
              </a:rPr>
              <a:t>suppression </a:t>
            </a:r>
            <a:r>
              <a:rPr lang="fr-FR" sz="1600" dirty="0">
                <a:sym typeface="Symbol" pitchFamily="18" charset="2"/>
              </a:rPr>
              <a:t>(</a:t>
            </a:r>
            <a:r>
              <a:rPr lang="fr-FR" sz="1600" dirty="0" err="1">
                <a:sym typeface="Symbol" pitchFamily="18" charset="2"/>
              </a:rPr>
              <a:t>than</a:t>
            </a:r>
            <a:r>
              <a:rPr lang="fr-FR" sz="1600" dirty="0">
                <a:sym typeface="Symbol" pitchFamily="18" charset="2"/>
              </a:rPr>
              <a:t> NA50) </a:t>
            </a:r>
          </a:p>
          <a:p>
            <a:pPr lvl="2" algn="just">
              <a:lnSpc>
                <a:spcPct val="80000"/>
              </a:lnSpc>
            </a:pPr>
            <a:r>
              <a:rPr lang="fr-FR" sz="1600" dirty="0">
                <a:sym typeface="Symbol" pitchFamily="18" charset="2"/>
              </a:rPr>
              <a:t>ALICE </a:t>
            </a:r>
            <a:r>
              <a:rPr lang="fr-FR" sz="1600" dirty="0" smtClean="0">
                <a:sym typeface="Symbol" pitchFamily="18" charset="2"/>
              </a:rPr>
              <a:t>    (</a:t>
            </a:r>
            <a:r>
              <a:rPr lang="fr-FR" sz="1600" dirty="0" err="1">
                <a:sym typeface="Symbol" pitchFamily="18" charset="2"/>
              </a:rPr>
              <a:t>PbPb@LHC</a:t>
            </a:r>
            <a:r>
              <a:rPr lang="fr-FR" sz="1600" dirty="0">
                <a:sym typeface="Symbol" pitchFamily="18" charset="2"/>
              </a:rPr>
              <a:t>)	</a:t>
            </a:r>
            <a:r>
              <a:rPr lang="fr-FR" sz="1600" dirty="0" err="1">
                <a:sym typeface="Symbol" pitchFamily="18" charset="2"/>
              </a:rPr>
              <a:t>observed</a:t>
            </a:r>
            <a:r>
              <a:rPr lang="fr-FR" sz="1600" dirty="0">
                <a:sym typeface="Symbol" pitchFamily="18" charset="2"/>
              </a:rPr>
              <a:t> a </a:t>
            </a:r>
            <a:r>
              <a:rPr lang="fr-FR" sz="1600" i="1" dirty="0" err="1">
                <a:sym typeface="Symbol" pitchFamily="18" charset="2"/>
              </a:rPr>
              <a:t>smaller</a:t>
            </a:r>
            <a:r>
              <a:rPr lang="fr-FR" sz="1600" dirty="0">
                <a:sym typeface="Symbol" pitchFamily="18" charset="2"/>
              </a:rPr>
              <a:t> </a:t>
            </a:r>
            <a:r>
              <a:rPr lang="fr-FR" sz="1600" dirty="0" smtClean="0">
                <a:sym typeface="Symbol" pitchFamily="18" charset="2"/>
              </a:rPr>
              <a:t>suppression (</a:t>
            </a:r>
            <a:r>
              <a:rPr lang="fr-FR" sz="1600" dirty="0" err="1" smtClean="0">
                <a:sym typeface="Symbol" pitchFamily="18" charset="2"/>
              </a:rPr>
              <a:t>than</a:t>
            </a:r>
            <a:r>
              <a:rPr lang="fr-FR" sz="1600" dirty="0" smtClean="0">
                <a:sym typeface="Symbol" pitchFamily="18" charset="2"/>
              </a:rPr>
              <a:t> PHENIX)</a:t>
            </a:r>
            <a:endParaRPr lang="fr-FR" sz="1600" dirty="0">
              <a:latin typeface="Symbol" pitchFamily="18" charset="2"/>
              <a:sym typeface="Symbol" pitchFamily="18" charset="2"/>
            </a:endParaRPr>
          </a:p>
          <a:p>
            <a:pPr lvl="1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Physics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grpSp>
        <p:nvGrpSpPr>
          <p:cNvPr id="8" name="Groupe 7"/>
          <p:cNvGrpSpPr/>
          <p:nvPr/>
        </p:nvGrpSpPr>
        <p:grpSpPr>
          <a:xfrm>
            <a:off x="5463315" y="3749003"/>
            <a:ext cx="3501173" cy="2776347"/>
            <a:chOff x="4738766" y="4307793"/>
            <a:chExt cx="2926182" cy="2312113"/>
          </a:xfrm>
        </p:grpSpPr>
        <p:grpSp>
          <p:nvGrpSpPr>
            <p:cNvPr id="9" name="Groupe 8"/>
            <p:cNvGrpSpPr/>
            <p:nvPr/>
          </p:nvGrpSpPr>
          <p:grpSpPr>
            <a:xfrm>
              <a:off x="4994175" y="4475163"/>
              <a:ext cx="2670773" cy="1867744"/>
              <a:chOff x="3495338" y="8104932"/>
              <a:chExt cx="2670773" cy="1867744"/>
            </a:xfrm>
          </p:grpSpPr>
          <p:cxnSp>
            <p:nvCxnSpPr>
              <p:cNvPr id="14" name="Connecteur droit 13"/>
              <p:cNvCxnSpPr>
                <a:stCxn id="17" idx="1"/>
                <a:endCxn id="17" idx="3"/>
              </p:cNvCxnSpPr>
              <p:nvPr/>
            </p:nvCxnSpPr>
            <p:spPr>
              <a:xfrm>
                <a:off x="3501815" y="9038804"/>
                <a:ext cx="2664296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orme libre 14"/>
              <p:cNvSpPr/>
              <p:nvPr/>
            </p:nvSpPr>
            <p:spPr>
              <a:xfrm>
                <a:off x="3495338" y="9040249"/>
                <a:ext cx="1609859" cy="930167"/>
              </a:xfrm>
              <a:custGeom>
                <a:avLst/>
                <a:gdLst>
                  <a:gd name="connsiteX0" fmla="*/ 0 w 1609859"/>
                  <a:gd name="connsiteY0" fmla="*/ 89227 h 1016506"/>
                  <a:gd name="connsiteX1" fmla="*/ 656823 w 1609859"/>
                  <a:gd name="connsiteY1" fmla="*/ 89227 h 1016506"/>
                  <a:gd name="connsiteX2" fmla="*/ 1609859 w 1609859"/>
                  <a:gd name="connsiteY2" fmla="*/ 1016506 h 1016506"/>
                  <a:gd name="connsiteX0" fmla="*/ 0 w 1609859"/>
                  <a:gd name="connsiteY0" fmla="*/ 63846 h 991125"/>
                  <a:gd name="connsiteX1" fmla="*/ 656823 w 1609859"/>
                  <a:gd name="connsiteY1" fmla="*/ 63846 h 991125"/>
                  <a:gd name="connsiteX2" fmla="*/ 1609859 w 1609859"/>
                  <a:gd name="connsiteY2" fmla="*/ 991125 h 991125"/>
                  <a:gd name="connsiteX0" fmla="*/ 0 w 1609859"/>
                  <a:gd name="connsiteY0" fmla="*/ 33771 h 961050"/>
                  <a:gd name="connsiteX1" fmla="*/ 656823 w 1609859"/>
                  <a:gd name="connsiteY1" fmla="*/ 33771 h 961050"/>
                  <a:gd name="connsiteX2" fmla="*/ 1609859 w 1609859"/>
                  <a:gd name="connsiteY2" fmla="*/ 961050 h 961050"/>
                  <a:gd name="connsiteX0" fmla="*/ 0 w 1609859"/>
                  <a:gd name="connsiteY0" fmla="*/ 10 h 927289"/>
                  <a:gd name="connsiteX1" fmla="*/ 656823 w 1609859"/>
                  <a:gd name="connsiteY1" fmla="*/ 10 h 927289"/>
                  <a:gd name="connsiteX2" fmla="*/ 1609859 w 1609859"/>
                  <a:gd name="connsiteY2" fmla="*/ 927289 h 92728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977 h 928256"/>
                  <a:gd name="connsiteX1" fmla="*/ 656823 w 1609859"/>
                  <a:gd name="connsiteY1" fmla="*/ 977 h 928256"/>
                  <a:gd name="connsiteX2" fmla="*/ 1195589 w 1609859"/>
                  <a:gd name="connsiteY2" fmla="*/ 421820 h 928256"/>
                  <a:gd name="connsiteX3" fmla="*/ 1609859 w 1609859"/>
                  <a:gd name="connsiteY3" fmla="*/ 928256 h 928256"/>
                  <a:gd name="connsiteX0" fmla="*/ 0 w 1609859"/>
                  <a:gd name="connsiteY0" fmla="*/ 977 h 930918"/>
                  <a:gd name="connsiteX1" fmla="*/ 656823 w 1609859"/>
                  <a:gd name="connsiteY1" fmla="*/ 977 h 930918"/>
                  <a:gd name="connsiteX2" fmla="*/ 1195589 w 1609859"/>
                  <a:gd name="connsiteY2" fmla="*/ 421820 h 930918"/>
                  <a:gd name="connsiteX3" fmla="*/ 1609859 w 1609859"/>
                  <a:gd name="connsiteY3" fmla="*/ 928256 h 930918"/>
                  <a:gd name="connsiteX0" fmla="*/ 0 w 1609859"/>
                  <a:gd name="connsiteY0" fmla="*/ 977 h 930918"/>
                  <a:gd name="connsiteX1" fmla="*/ 656823 w 1609859"/>
                  <a:gd name="connsiteY1" fmla="*/ 977 h 930918"/>
                  <a:gd name="connsiteX2" fmla="*/ 1195589 w 1609859"/>
                  <a:gd name="connsiteY2" fmla="*/ 421820 h 930918"/>
                  <a:gd name="connsiteX3" fmla="*/ 1609859 w 1609859"/>
                  <a:gd name="connsiteY3" fmla="*/ 928256 h 930918"/>
                  <a:gd name="connsiteX0" fmla="*/ 0 w 1609859"/>
                  <a:gd name="connsiteY0" fmla="*/ 977 h 930167"/>
                  <a:gd name="connsiteX1" fmla="*/ 656823 w 1609859"/>
                  <a:gd name="connsiteY1" fmla="*/ 977 h 930167"/>
                  <a:gd name="connsiteX2" fmla="*/ 1195589 w 1609859"/>
                  <a:gd name="connsiteY2" fmla="*/ 421820 h 930167"/>
                  <a:gd name="connsiteX3" fmla="*/ 1609859 w 1609859"/>
                  <a:gd name="connsiteY3" fmla="*/ 928256 h 93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859" h="930167">
                    <a:moveTo>
                      <a:pt x="0" y="977"/>
                    </a:moveTo>
                    <a:cubicBezTo>
                      <a:pt x="218068" y="4665"/>
                      <a:pt x="405171" y="-2489"/>
                      <a:pt x="656823" y="977"/>
                    </a:cubicBezTo>
                    <a:cubicBezTo>
                      <a:pt x="908475" y="4443"/>
                      <a:pt x="1060563" y="-13713"/>
                      <a:pt x="1195589" y="421820"/>
                    </a:cubicBezTo>
                    <a:cubicBezTo>
                      <a:pt x="1354428" y="871640"/>
                      <a:pt x="1402701" y="943862"/>
                      <a:pt x="1609859" y="92825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4437919" y="8109520"/>
                <a:ext cx="1724621" cy="1862138"/>
              </a:xfrm>
              <a:custGeom>
                <a:avLst/>
                <a:gdLst>
                  <a:gd name="connsiteX0" fmla="*/ 0 w 2671763"/>
                  <a:gd name="connsiteY0" fmla="*/ 1862138 h 1862138"/>
                  <a:gd name="connsiteX1" fmla="*/ 2671763 w 2671763"/>
                  <a:gd name="connsiteY1" fmla="*/ 0 h 1862138"/>
                  <a:gd name="connsiteX0" fmla="*/ 0 w 2671763"/>
                  <a:gd name="connsiteY0" fmla="*/ 1862138 h 1862138"/>
                  <a:gd name="connsiteX1" fmla="*/ 1338263 w 2671763"/>
                  <a:gd name="connsiteY1" fmla="*/ 933450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71763" h="1862138">
                    <a:moveTo>
                      <a:pt x="0" y="1862138"/>
                    </a:moveTo>
                    <a:cubicBezTo>
                      <a:pt x="538163" y="1806576"/>
                      <a:pt x="1009652" y="1751014"/>
                      <a:pt x="1428751" y="1423988"/>
                    </a:cubicBezTo>
                    <a:cubicBezTo>
                      <a:pt x="1771652" y="1136650"/>
                      <a:pt x="1966913" y="954088"/>
                      <a:pt x="2671763" y="0"/>
                    </a:cubicBezTo>
                  </a:path>
                </a:pathLst>
              </a:custGeom>
              <a:noFill/>
              <a:ln>
                <a:solidFill>
                  <a:srgbClr val="0000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1815" y="8104932"/>
                <a:ext cx="2664296" cy="186774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 rot="16200000">
              <a:off x="3788417" y="5258142"/>
              <a:ext cx="2132206" cy="23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Charmonium</a:t>
              </a:r>
              <a:r>
                <a:rPr lang="fr-FR" sz="1200" dirty="0" smtClean="0"/>
                <a:t> production </a:t>
              </a:r>
              <a:r>
                <a:rPr lang="fr-FR" sz="1200" dirty="0" err="1" smtClean="0"/>
                <a:t>probability</a:t>
              </a:r>
              <a:endParaRPr lang="fr-FR" sz="1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720292" y="6342907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Energy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Density</a:t>
              </a:r>
              <a:endParaRPr lang="fr-FR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322380" y="4514636"/>
              <a:ext cx="1245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0000E2"/>
                  </a:solidFill>
                </a:rPr>
                <a:t>recombination</a:t>
              </a:r>
              <a:endParaRPr lang="fr-FR" sz="1200" b="1" dirty="0">
                <a:solidFill>
                  <a:srgbClr val="0000E2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64878" y="5737063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screening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249052" y="3578319"/>
            <a:ext cx="5187046" cy="256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>
              <a:lnSpc>
                <a:spcPct val="80000"/>
              </a:lnSpc>
              <a:buNone/>
            </a:pPr>
            <a:endParaRPr lang="fr-FR" sz="16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914400" lvl="2" indent="0" algn="just">
              <a:lnSpc>
                <a:spcPct val="80000"/>
              </a:lnSpc>
              <a:buNone/>
            </a:pPr>
            <a:endParaRPr lang="fr-FR" sz="18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914400" lvl="2" indent="0" algn="just">
              <a:lnSpc>
                <a:spcPct val="80000"/>
              </a:lnSpc>
              <a:buNone/>
            </a:pPr>
            <a:r>
              <a:rPr lang="fr-FR" sz="1800" b="1" dirty="0" smtClean="0">
                <a:solidFill>
                  <a:srgbClr val="000000"/>
                </a:solidFill>
                <a:sym typeface="Wingdings" pitchFamily="2" charset="2"/>
              </a:rPr>
              <a:t>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Possible </a:t>
            </a:r>
            <a:r>
              <a:rPr lang="fr-FR" sz="1800" b="1" dirty="0" err="1" smtClean="0">
                <a:solidFill>
                  <a:srgbClr val="000000"/>
                </a:solidFill>
                <a:sym typeface="Symbol" pitchFamily="18" charset="2"/>
              </a:rPr>
              <a:t>Color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 screening </a:t>
            </a:r>
            <a:r>
              <a:rPr lang="fr-FR" sz="1800" b="1" dirty="0" err="1" smtClean="0">
                <a:solidFill>
                  <a:srgbClr val="000000"/>
                </a:solidFill>
                <a:sym typeface="Symbol" pitchFamily="18" charset="2"/>
              </a:rPr>
              <a:t>starting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  <a:sym typeface="Symbol" pitchFamily="18" charset="2"/>
              </a:rPr>
              <a:t>at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 SPS</a:t>
            </a:r>
          </a:p>
          <a:p>
            <a:pPr marL="914400" lvl="2" indent="0" algn="just">
              <a:lnSpc>
                <a:spcPct val="80000"/>
              </a:lnSpc>
              <a:buNone/>
            </a:pPr>
            <a:r>
              <a:rPr lang="fr-FR" sz="1800" b="1" dirty="0" smtClean="0">
                <a:solidFill>
                  <a:srgbClr val="000000"/>
                </a:solidFill>
                <a:sym typeface="Wingdings" pitchFamily="2" charset="2"/>
              </a:rPr>
              <a:t>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Possible </a:t>
            </a:r>
            <a:r>
              <a:rPr lang="fr-FR" sz="1800" b="1" dirty="0" err="1" smtClean="0">
                <a:solidFill>
                  <a:srgbClr val="000000"/>
                </a:solidFill>
                <a:sym typeface="Symbol" pitchFamily="18" charset="2"/>
              </a:rPr>
              <a:t>recombination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  <a:sym typeface="Symbol" pitchFamily="18" charset="2"/>
              </a:rPr>
              <a:t>occuring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  <a:sym typeface="Symbol" pitchFamily="18" charset="2"/>
              </a:rPr>
              <a:t>at</a:t>
            </a:r>
            <a:r>
              <a:rPr lang="fr-FR" sz="1800" b="1" dirty="0" smtClean="0">
                <a:solidFill>
                  <a:srgbClr val="000000"/>
                </a:solidFill>
                <a:sym typeface="Symbol" pitchFamily="18" charset="2"/>
              </a:rPr>
              <a:t> LHC</a:t>
            </a:r>
          </a:p>
          <a:p>
            <a:pPr lvl="3" algn="just">
              <a:lnSpc>
                <a:spcPct val="80000"/>
              </a:lnSpc>
            </a:pPr>
            <a:endParaRPr lang="fr-FR" sz="12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 algn="just">
              <a:lnSpc>
                <a:spcPct val="80000"/>
              </a:lnSpc>
            </a:pPr>
            <a:endParaRPr lang="fr-FR" sz="20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 algn="just">
              <a:lnSpc>
                <a:spcPct val="80000"/>
              </a:lnSpc>
            </a:pP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Within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the SPS+RHIC+LHC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energy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range,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charm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seems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to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be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the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adequate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probe to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investigate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both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 screening and </a:t>
            </a:r>
            <a:r>
              <a:rPr lang="fr-FR" sz="2000" b="1" dirty="0" err="1" smtClean="0">
                <a:solidFill>
                  <a:srgbClr val="FF0000"/>
                </a:solidFill>
                <a:sym typeface="Symbol" pitchFamily="18" charset="2"/>
              </a:rPr>
              <a:t>recombination</a:t>
            </a:r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. </a:t>
            </a:r>
          </a:p>
          <a:p>
            <a:pPr lvl="1"/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940152" y="4831125"/>
            <a:ext cx="151216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336602" y="4653136"/>
            <a:ext cx="1512168" cy="0"/>
          </a:xfrm>
          <a:prstGeom prst="straightConnector1">
            <a:avLst/>
          </a:prstGeom>
          <a:ln w="28575">
            <a:solidFill>
              <a:srgbClr val="0000E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372200" y="44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SPS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695106" y="42977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E2"/>
                </a:solidFill>
              </a:rPr>
              <a:t>LHC</a:t>
            </a:r>
            <a:endParaRPr lang="fr-FR" dirty="0">
              <a:solidFill>
                <a:srgbClr val="0000E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90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Charm</a:t>
            </a:r>
            <a:r>
              <a:rPr lang="fr-FR" dirty="0" smtClean="0"/>
              <a:t> quarks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err="1" smtClean="0"/>
                  <a:t>What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next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charmonium</a:t>
                </a:r>
                <a:endParaRPr lang="fr-FR" dirty="0" smtClean="0"/>
              </a:p>
              <a:p>
                <a:pPr marL="457200" lvl="1" indent="0">
                  <a:buNone/>
                </a:pPr>
                <a:r>
                  <a:rPr lang="fr-FR" sz="2000" dirty="0" smtClean="0"/>
                  <a:t>To </a:t>
                </a:r>
                <a:r>
                  <a:rPr lang="fr-FR" sz="2000" dirty="0" err="1" smtClean="0"/>
                  <a:t>confirm</a:t>
                </a:r>
                <a:r>
                  <a:rPr lang="fr-FR" sz="2000" dirty="0" smtClean="0"/>
                  <a:t> (and </a:t>
                </a:r>
                <a:r>
                  <a:rPr lang="fr-FR" sz="2000" dirty="0" err="1" smtClean="0"/>
                  <a:t>study</a:t>
                </a:r>
                <a:r>
                  <a:rPr lang="fr-FR" sz="2000" dirty="0" smtClean="0"/>
                  <a:t>) charmonium </a:t>
                </a:r>
                <a:r>
                  <a:rPr lang="fr-FR" sz="2000" dirty="0" err="1" smtClean="0"/>
                  <a:t>color</a:t>
                </a:r>
                <a:r>
                  <a:rPr lang="fr-FR" sz="2000" dirty="0" smtClean="0"/>
                  <a:t> screening and </a:t>
                </a:r>
                <a:r>
                  <a:rPr lang="fr-FR" sz="2000" dirty="0" err="1" smtClean="0"/>
                  <a:t>recombination</a:t>
                </a:r>
                <a:r>
                  <a:rPr lang="fr-FR" sz="2000" dirty="0" smtClean="0"/>
                  <a:t>, one must compare charmonium and open </a:t>
                </a:r>
                <a:r>
                  <a:rPr lang="fr-FR" sz="2000" dirty="0" err="1" smtClean="0"/>
                  <a:t>charm</a:t>
                </a:r>
                <a:r>
                  <a:rPr lang="fr-FR" sz="2000" dirty="0" smtClean="0"/>
                  <a:t> production in A+A collisions</a:t>
                </a:r>
              </a:p>
              <a:p>
                <a:pPr lvl="2" algn="just"/>
                <a:r>
                  <a:rPr lang="fr-FR" sz="1700" dirty="0" err="1" smtClean="0"/>
                  <a:t>Since</a:t>
                </a:r>
                <a:r>
                  <a:rPr lang="fr-FR" sz="1700" dirty="0" smtClean="0"/>
                  <a:t> </a:t>
                </a:r>
                <a:r>
                  <a:rPr lang="fr-FR" sz="1700" dirty="0" err="1" smtClean="0"/>
                  <a:t>most</a:t>
                </a:r>
                <a:r>
                  <a:rPr lang="fr-FR" sz="1700" dirty="0" smtClean="0"/>
                  <a:t> of the </a:t>
                </a:r>
                <a:r>
                  <a:rPr lang="fr-FR" sz="1700" dirty="0" err="1" smtClean="0"/>
                  <a:t>produced</a:t>
                </a:r>
                <a:r>
                  <a:rPr lang="fr-FR" sz="17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b="0" i="0" dirty="0">
                        <a:latin typeface="Cambria Math"/>
                        <a:sym typeface="Wingdings" pitchFamily="2" charset="2"/>
                      </a:rPr>
                      <m:t>c</m:t>
                    </m:r>
                    <m:acc>
                      <m:accPr>
                        <m:chr m:val="̅"/>
                        <m:ctrlPr>
                          <a:rPr lang="fr-FR" sz="18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1800" b="0" i="0"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acc>
                    <m:r>
                      <a:rPr lang="fr-FR" sz="1800" b="1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700" dirty="0" smtClean="0"/>
                  <a:t>pairs </a:t>
                </a:r>
                <a:r>
                  <a:rPr lang="fr-FR" sz="1700" dirty="0" err="1" smtClean="0"/>
                  <a:t>hadronize</a:t>
                </a:r>
                <a:r>
                  <a:rPr lang="fr-FR" sz="1700" dirty="0" smtClean="0"/>
                  <a:t> </a:t>
                </a:r>
                <a:r>
                  <a:rPr lang="fr-FR" sz="1700" dirty="0" err="1" smtClean="0"/>
                  <a:t>into</a:t>
                </a:r>
                <a:r>
                  <a:rPr lang="fr-FR" sz="1700" dirty="0" smtClean="0"/>
                  <a:t> open </a:t>
                </a:r>
                <a:r>
                  <a:rPr lang="fr-FR" sz="1700" dirty="0" err="1" smtClean="0"/>
                  <a:t>charm</a:t>
                </a:r>
                <a:r>
                  <a:rPr lang="fr-FR" sz="1700" dirty="0" smtClean="0"/>
                  <a:t> (~90%), open </a:t>
                </a:r>
                <a:r>
                  <a:rPr lang="fr-FR" sz="1700" dirty="0" err="1" smtClean="0"/>
                  <a:t>charm</a:t>
                </a:r>
                <a:r>
                  <a:rPr lang="fr-FR" sz="1700" dirty="0" smtClean="0"/>
                  <a:t> production </a:t>
                </a:r>
                <a:r>
                  <a:rPr lang="fr-FR" sz="1700" dirty="0" err="1" smtClean="0"/>
                  <a:t>reflects</a:t>
                </a:r>
                <a:r>
                  <a:rPr lang="fr-FR" sz="1700" dirty="0" smtClean="0"/>
                  <a:t> the 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dirty="0">
                        <a:latin typeface="Cambria Math"/>
                        <a:sym typeface="Wingdings" pitchFamily="2" charset="2"/>
                      </a:rPr>
                      <m:t>c</m:t>
                    </m:r>
                    <m:acc>
                      <m:accPr>
                        <m:chr m:val="̅"/>
                        <m:ctrlPr>
                          <a:rPr lang="fr-FR" sz="1600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/>
                            <a:sym typeface="Wingdings" pitchFamily="2" charset="2"/>
                          </a:rPr>
                          <m:t>c</m:t>
                        </m:r>
                      </m:e>
                    </m:acc>
                    <m:r>
                      <a:rPr lang="fr-FR" sz="1600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700" dirty="0" smtClean="0"/>
                  <a:t>pair production</a:t>
                </a:r>
              </a:p>
              <a:p>
                <a:pPr lvl="2" algn="just"/>
                <a:r>
                  <a:rPr lang="fr-FR" sz="1700" dirty="0" smtClean="0"/>
                  <a:t>Open </a:t>
                </a:r>
                <a:r>
                  <a:rPr lang="fr-FR" sz="1700" dirty="0" err="1" smtClean="0"/>
                  <a:t>charm</a:t>
                </a:r>
                <a:r>
                  <a:rPr lang="fr-FR" sz="1700" dirty="0" smtClean="0"/>
                  <a:t> </a:t>
                </a:r>
                <a:r>
                  <a:rPr lang="fr-FR" sz="1700" dirty="0" err="1"/>
                  <a:t>i</a:t>
                </a:r>
                <a:r>
                  <a:rPr lang="fr-FR" sz="1700" dirty="0" err="1" smtClean="0"/>
                  <a:t>s</a:t>
                </a:r>
                <a:r>
                  <a:rPr lang="fr-FR" sz="1700" dirty="0" smtClean="0"/>
                  <a:t> </a:t>
                </a:r>
                <a:r>
                  <a:rPr lang="fr-FR" sz="1700" dirty="0" err="1" smtClean="0"/>
                  <a:t>therefore</a:t>
                </a:r>
                <a:r>
                  <a:rPr lang="fr-FR" sz="1700" dirty="0" smtClean="0"/>
                  <a:t> an (the?) </a:t>
                </a:r>
                <a:r>
                  <a:rPr lang="fr-FR" sz="1700" dirty="0" err="1" smtClean="0"/>
                  <a:t>appropriate</a:t>
                </a:r>
                <a:r>
                  <a:rPr lang="fr-FR" sz="1700" dirty="0" smtClean="0"/>
                  <a:t> </a:t>
                </a:r>
                <a:r>
                  <a:rPr lang="fr-FR" sz="1700" dirty="0" err="1" smtClean="0"/>
                  <a:t>reference</a:t>
                </a:r>
                <a:r>
                  <a:rPr lang="fr-FR" sz="1700" dirty="0" smtClean="0"/>
                  <a:t> to </a:t>
                </a:r>
                <a:r>
                  <a:rPr lang="fr-FR" sz="1700" dirty="0" err="1" smtClean="0"/>
                  <a:t>calibrate</a:t>
                </a:r>
                <a:r>
                  <a:rPr lang="fr-FR" sz="1700" dirty="0" smtClean="0"/>
                  <a:t> charmonium screening/</a:t>
                </a:r>
                <a:r>
                  <a:rPr lang="fr-FR" sz="1700" dirty="0" err="1" smtClean="0"/>
                  <a:t>recombination</a:t>
                </a:r>
                <a:r>
                  <a:rPr lang="fr-FR" sz="1700" dirty="0" smtClean="0"/>
                  <a:t> </a:t>
                </a:r>
                <a:r>
                  <a:rPr lang="fr-FR" sz="1700" dirty="0" err="1" smtClean="0"/>
                  <a:t>studies</a:t>
                </a:r>
                <a:r>
                  <a:rPr lang="fr-FR" sz="1700" dirty="0" smtClean="0"/>
                  <a:t>.</a:t>
                </a:r>
                <a:endParaRPr lang="fr-FR" sz="2000" dirty="0" smtClean="0"/>
              </a:p>
              <a:p>
                <a:pPr lvl="1"/>
                <a:r>
                  <a:rPr lang="fr-FR" sz="2000" b="1" dirty="0" err="1" smtClean="0">
                    <a:solidFill>
                      <a:srgbClr val="0000E2"/>
                    </a:solidFill>
                  </a:rPr>
                  <a:t>TeV</a:t>
                </a:r>
                <a:r>
                  <a:rPr lang="fr-FR" sz="2000" b="1" dirty="0" smtClean="0">
                    <a:solidFill>
                      <a:srgbClr val="0000E2"/>
                    </a:solidFill>
                  </a:rPr>
                  <a:t> </a:t>
                </a:r>
                <a:r>
                  <a:rPr lang="fr-FR" sz="2000" b="1" dirty="0" err="1" smtClean="0">
                    <a:solidFill>
                      <a:srgbClr val="0000E2"/>
                    </a:solidFill>
                  </a:rPr>
                  <a:t>scale</a:t>
                </a:r>
                <a:r>
                  <a:rPr lang="fr-FR" sz="2000" dirty="0" smtClean="0"/>
                  <a:t>: </a:t>
                </a:r>
                <a:r>
                  <a:rPr lang="fr-FR" sz="2000" dirty="0"/>
                  <a:t>C</a:t>
                </a:r>
                <a:r>
                  <a:rPr lang="fr-FR" sz="2000" dirty="0" smtClean="0"/>
                  <a:t>harmonium </a:t>
                </a:r>
                <a:r>
                  <a:rPr lang="fr-FR" sz="2000" dirty="0" err="1" smtClean="0"/>
                  <a:t>recombination</a:t>
                </a:r>
                <a:endParaRPr lang="fr-FR" sz="2000" dirty="0" smtClean="0"/>
              </a:p>
              <a:p>
                <a:pPr lvl="2"/>
                <a:r>
                  <a:rPr lang="fr-FR" sz="1600" dirty="0" err="1" smtClean="0"/>
                  <a:t>Both</a:t>
                </a:r>
                <a:r>
                  <a:rPr lang="fr-FR" sz="1600" dirty="0" smtClean="0"/>
                  <a:t> J/</a:t>
                </a:r>
                <a:r>
                  <a:rPr lang="fr-FR" sz="1600" dirty="0" smtClean="0">
                    <a:latin typeface="Symbol" pitchFamily="18" charset="2"/>
                  </a:rPr>
                  <a:t>Y</a:t>
                </a:r>
                <a:r>
                  <a:rPr lang="fr-FR" sz="1600" dirty="0" smtClean="0"/>
                  <a:t> and open </a:t>
                </a:r>
                <a:r>
                  <a:rPr lang="fr-FR" sz="1600" dirty="0" err="1" smtClean="0"/>
                  <a:t>charm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will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be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measured</a:t>
                </a:r>
                <a:r>
                  <a:rPr lang="fr-FR" sz="1600" dirty="0" smtClean="0"/>
                  <a:t> in </a:t>
                </a:r>
                <a:r>
                  <a:rPr lang="fr-FR" sz="1600" dirty="0" err="1" smtClean="0"/>
                  <a:t>PbPb</a:t>
                </a:r>
                <a:r>
                  <a:rPr lang="fr-FR" sz="1600" dirty="0" smtClean="0"/>
                  <a:t> at large </a:t>
                </a:r>
                <a:r>
                  <a:rPr lang="fr-FR" sz="1600" dirty="0" err="1" smtClean="0"/>
                  <a:t>energy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densities</a:t>
                </a:r>
                <a:r>
                  <a:rPr lang="fr-FR" sz="1600" dirty="0" smtClean="0"/>
                  <a:t> at LHC</a:t>
                </a:r>
              </a:p>
              <a:p>
                <a:pPr marL="914400" lvl="2" indent="0">
                  <a:buNone/>
                </a:pPr>
                <a:r>
                  <a:rPr lang="fr-FR" sz="1600" b="1" dirty="0" smtClean="0">
                    <a:solidFill>
                      <a:srgbClr val="0000E2"/>
                    </a:solidFill>
                    <a:sym typeface="Wingdings" pitchFamily="2" charset="2"/>
                  </a:rPr>
                  <a:t> Best place to </a:t>
                </a:r>
                <a:r>
                  <a:rPr lang="fr-FR" sz="1600" b="1" dirty="0" err="1" smtClean="0">
                    <a:solidFill>
                      <a:srgbClr val="0000E2"/>
                    </a:solidFill>
                    <a:sym typeface="Wingdings" pitchFamily="2" charset="2"/>
                  </a:rPr>
                  <a:t>study</a:t>
                </a:r>
                <a:r>
                  <a:rPr lang="fr-FR" sz="1600" b="1" dirty="0" smtClean="0">
                    <a:solidFill>
                      <a:srgbClr val="0000E2"/>
                    </a:solidFill>
                    <a:sym typeface="Wingdings" pitchFamily="2" charset="2"/>
                  </a:rPr>
                  <a:t>  charmonium </a:t>
                </a:r>
                <a:r>
                  <a:rPr lang="fr-FR" sz="1600" b="1" dirty="0" err="1" smtClean="0">
                    <a:solidFill>
                      <a:srgbClr val="0000E2"/>
                    </a:solidFill>
                    <a:sym typeface="Wingdings" pitchFamily="2" charset="2"/>
                  </a:rPr>
                  <a:t>recombination</a:t>
                </a:r>
                <a:endParaRPr lang="fr-FR" sz="1600" b="1" dirty="0" smtClean="0">
                  <a:solidFill>
                    <a:srgbClr val="0000E2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9" t="-997" r="-4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/>
              <a:t>P</a:t>
            </a:r>
            <a:r>
              <a:rPr lang="fr-FR" dirty="0" err="1" smtClean="0"/>
              <a:t>hysics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 bwMode="auto">
              <a:xfrm>
                <a:off x="212539" y="4149074"/>
                <a:ext cx="5250776" cy="2520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just"/>
                <a:r>
                  <a:rPr lang="fr-FR" sz="2100" b="1" dirty="0" smtClean="0">
                    <a:solidFill>
                      <a:srgbClr val="FF0000"/>
                    </a:solidFill>
                  </a:rPr>
                  <a:t>20-GeV </a:t>
                </a:r>
                <a:r>
                  <a:rPr lang="fr-FR" sz="2100" b="1" dirty="0" err="1" smtClean="0">
                    <a:solidFill>
                      <a:srgbClr val="FF0000"/>
                    </a:solidFill>
                  </a:rPr>
                  <a:t>Scale</a:t>
                </a:r>
                <a:r>
                  <a:rPr lang="fr-FR" sz="2100" dirty="0" smtClean="0"/>
                  <a:t>: Charmonium </a:t>
                </a:r>
                <a:r>
                  <a:rPr lang="fr-FR" sz="2100" dirty="0" err="1" smtClean="0"/>
                  <a:t>color</a:t>
                </a:r>
                <a:r>
                  <a:rPr lang="fr-FR" sz="2100" dirty="0" smtClean="0"/>
                  <a:t> screening</a:t>
                </a:r>
              </a:p>
              <a:p>
                <a:pPr lvl="2" algn="just"/>
                <a:r>
                  <a:rPr lang="fr-FR" sz="1600" dirty="0" err="1" smtClean="0"/>
                  <a:t>At</a:t>
                </a:r>
                <a:r>
                  <a:rPr lang="fr-FR" sz="1600" dirty="0" smtClean="0"/>
                  <a:t> SPS </a:t>
                </a:r>
                <a:r>
                  <a:rPr lang="fr-FR" sz="1600" dirty="0" err="1" smtClean="0"/>
                  <a:t>energies</a:t>
                </a:r>
                <a:r>
                  <a:rPr lang="fr-FR" sz="1600" dirty="0" smtClean="0"/>
                  <a:t>, in </a:t>
                </a:r>
                <a:r>
                  <a:rPr lang="fr-FR" sz="1600" dirty="0" err="1" smtClean="0"/>
                  <a:t>Pb+Pb</a:t>
                </a:r>
                <a:r>
                  <a:rPr lang="fr-FR" sz="1600" dirty="0" smtClean="0"/>
                  <a:t> collisions, J/</a:t>
                </a:r>
                <a:r>
                  <a:rPr lang="fr-FR" sz="1600" dirty="0" smtClean="0">
                    <a:latin typeface="Symbol" pitchFamily="18" charset="2"/>
                  </a:rPr>
                  <a:t>Y</a:t>
                </a:r>
                <a:r>
                  <a:rPr lang="fr-FR" sz="1600" dirty="0" smtClean="0"/>
                  <a:t> suppression </a:t>
                </a:r>
                <a:r>
                  <a:rPr lang="fr-FR" sz="1600" dirty="0" err="1" smtClean="0"/>
                  <a:t>occurs</a:t>
                </a:r>
                <a:r>
                  <a:rPr lang="fr-FR" sz="1600" dirty="0" smtClean="0"/>
                  <a:t> in the middle of the accessible </a:t>
                </a:r>
                <a:r>
                  <a:rPr lang="fr-FR" sz="1600" dirty="0" err="1" smtClean="0"/>
                  <a:t>energy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density</a:t>
                </a:r>
                <a:r>
                  <a:rPr lang="fr-FR" sz="1600" dirty="0" smtClean="0"/>
                  <a:t> range </a:t>
                </a:r>
              </a:p>
              <a:p>
                <a:pPr marL="914400" lvl="2" indent="0" algn="just">
                  <a:buNone/>
                </a:pPr>
                <a:r>
                  <a:rPr lang="fr-FR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 Best place to </a:t>
                </a:r>
                <a:r>
                  <a:rPr lang="fr-FR" sz="16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study</a:t>
                </a:r>
                <a:r>
                  <a:rPr lang="fr-FR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fr-FR" sz="16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color</a:t>
                </a:r>
                <a:r>
                  <a:rPr lang="fr-FR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 screening</a:t>
                </a:r>
                <a:endParaRPr lang="fr-FR" sz="1500" dirty="0" smtClean="0">
                  <a:sym typeface="Wingdings" pitchFamily="2" charset="2"/>
                </a:endParaRPr>
              </a:p>
              <a:p>
                <a:pPr lvl="2" algn="just"/>
                <a:r>
                  <a:rPr lang="fr-FR" sz="1600" b="1" i="1" dirty="0" err="1" smtClean="0">
                    <a:sym typeface="Wingdings" pitchFamily="2" charset="2"/>
                  </a:rPr>
                  <a:t>Needs</a:t>
                </a:r>
                <a:r>
                  <a:rPr lang="fr-FR" sz="1600" b="1" i="1" dirty="0" smtClean="0">
                    <a:sym typeface="Wingdings" pitchFamily="2" charset="2"/>
                  </a:rPr>
                  <a:t> </a:t>
                </a:r>
                <a:r>
                  <a:rPr lang="fr-FR" sz="1600" b="1" i="1" dirty="0" err="1">
                    <a:sym typeface="Wingdings" pitchFamily="2" charset="2"/>
                  </a:rPr>
                  <a:t>measurement</a:t>
                </a:r>
                <a:r>
                  <a:rPr lang="fr-FR" sz="1600" b="1" i="1" dirty="0">
                    <a:sym typeface="Wingdings" pitchFamily="2" charset="2"/>
                  </a:rPr>
                  <a:t> of open </a:t>
                </a:r>
                <a:r>
                  <a:rPr lang="fr-FR" sz="1600" b="1" i="1" dirty="0" err="1">
                    <a:sym typeface="Wingdings" pitchFamily="2" charset="2"/>
                  </a:rPr>
                  <a:t>charm</a:t>
                </a:r>
                <a:r>
                  <a:rPr lang="fr-FR" sz="1600" b="1" i="1" dirty="0">
                    <a:sym typeface="Wingdings" pitchFamily="2" charset="2"/>
                  </a:rPr>
                  <a:t> </a:t>
                </a:r>
                <a:r>
                  <a:rPr lang="fr-FR" sz="1600" b="1" i="1" dirty="0" err="1">
                    <a:sym typeface="Wingdings" pitchFamily="2" charset="2"/>
                  </a:rPr>
                  <a:t>yields</a:t>
                </a:r>
                <a:endParaRPr lang="fr-FR" sz="1600" b="1" i="1" dirty="0">
                  <a:sym typeface="Wingdings" pitchFamily="2" charset="2"/>
                </a:endParaRPr>
              </a:p>
              <a:p>
                <a:pPr lvl="2" algn="just"/>
                <a:r>
                  <a:rPr lang="fr-FR" sz="1600" b="1" i="1" dirty="0" err="1" smtClean="0">
                    <a:sym typeface="Wingdings" pitchFamily="2" charset="2"/>
                  </a:rPr>
                  <a:t>Needs</a:t>
                </a:r>
                <a:r>
                  <a:rPr lang="fr-FR" sz="1600" b="1" i="1" dirty="0" smtClean="0">
                    <a:sym typeface="Wingdings" pitchFamily="2" charset="2"/>
                  </a:rPr>
                  <a:t> </a:t>
                </a:r>
                <a:r>
                  <a:rPr lang="fr-FR" sz="1600" b="1" i="1" dirty="0" err="1" smtClean="0">
                    <a:sym typeface="Wingdings" pitchFamily="2" charset="2"/>
                  </a:rPr>
                  <a:t>precise</a:t>
                </a:r>
                <a:r>
                  <a:rPr lang="fr-FR" sz="1600" b="1" i="1" dirty="0" smtClean="0">
                    <a:sym typeface="Wingdings" pitchFamily="2" charset="2"/>
                  </a:rPr>
                  <a:t> </a:t>
                </a:r>
                <a:r>
                  <a:rPr lang="fr-FR" sz="1600" b="1" i="1" dirty="0" err="1" smtClean="0">
                    <a:sym typeface="Wingdings" pitchFamily="2" charset="2"/>
                  </a:rPr>
                  <a:t>measurements</a:t>
                </a:r>
                <a:r>
                  <a:rPr lang="fr-FR" sz="1600" b="1" i="1" dirty="0" smtClean="0">
                    <a:sym typeface="Wingdings" pitchFamily="2" charset="2"/>
                  </a:rPr>
                  <a:t> of </a:t>
                </a:r>
                <a:r>
                  <a:rPr lang="fr-FR" sz="1600" b="1" i="1" dirty="0" err="1" smtClean="0">
                    <a:sym typeface="Wingdings" pitchFamily="2" charset="2"/>
                  </a:rPr>
                  <a:t>several</a:t>
                </a:r>
                <a:r>
                  <a:rPr lang="fr-FR" sz="1600" b="1" i="1" dirty="0" smtClean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/>
                        <a:sym typeface="Wingdings" pitchFamily="2" charset="2"/>
                      </a:rPr>
                      <m:t>𝒄</m:t>
                    </m:r>
                    <m:acc>
                      <m:accPr>
                        <m:chr m:val="̅"/>
                        <m:ctrlPr>
                          <a:rPr lang="fr-FR" sz="1600" b="1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fr-FR" sz="1600" b="1" i="1" smtClean="0">
                            <a:latin typeface="Cambria Math"/>
                            <a:sym typeface="Wingdings" pitchFamily="2" charset="2"/>
                          </a:rPr>
                          <m:t>𝒄</m:t>
                        </m:r>
                      </m:e>
                    </m:acc>
                    <m:r>
                      <a:rPr lang="fr-FR" sz="1600" b="1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fr-FR" sz="1600" b="1" i="1" dirty="0" smtClean="0">
                    <a:sym typeface="Wingdings" pitchFamily="2" charset="2"/>
                  </a:rPr>
                  <a:t>states </a:t>
                </a:r>
                <a:r>
                  <a:rPr lang="fr-FR" sz="1600" i="1" dirty="0" smtClean="0">
                    <a:sym typeface="Wingdings" pitchFamily="2" charset="2"/>
                  </a:rPr>
                  <a:t>to test if </a:t>
                </a:r>
                <a:r>
                  <a:rPr lang="fr-FR" sz="1600" i="1" dirty="0" err="1" smtClean="0">
                    <a:sym typeface="Wingdings" pitchFamily="2" charset="2"/>
                  </a:rPr>
                  <a:t>color</a:t>
                </a:r>
                <a:r>
                  <a:rPr lang="fr-FR" sz="1600" i="1" dirty="0" smtClean="0">
                    <a:sym typeface="Wingdings" pitchFamily="2" charset="2"/>
                  </a:rPr>
                  <a:t> screening leads </a:t>
                </a:r>
                <a:r>
                  <a:rPr lang="fr-FR" sz="1600" i="1" dirty="0" err="1" smtClean="0">
                    <a:sym typeface="Wingdings" pitchFamily="2" charset="2"/>
                  </a:rPr>
                  <a:t>indeed</a:t>
                </a:r>
                <a:r>
                  <a:rPr lang="fr-FR" sz="1600" i="1" dirty="0">
                    <a:sym typeface="Wingdings" pitchFamily="2" charset="2"/>
                  </a:rPr>
                  <a:t> </a:t>
                </a:r>
                <a:r>
                  <a:rPr lang="fr-FR" sz="1600" i="1" dirty="0" smtClean="0">
                    <a:sym typeface="Wingdings" pitchFamily="2" charset="2"/>
                  </a:rPr>
                  <a:t>to a </a:t>
                </a:r>
                <a:r>
                  <a:rPr lang="fr-FR" sz="1600" i="1" dirty="0" err="1" smtClean="0">
                    <a:sym typeface="Wingdings" pitchFamily="2" charset="2"/>
                  </a:rPr>
                  <a:t>sequential</a:t>
                </a:r>
                <a:r>
                  <a:rPr lang="fr-FR" sz="1600" i="1" dirty="0" smtClean="0">
                    <a:sym typeface="Wingdings" pitchFamily="2" charset="2"/>
                  </a:rPr>
                  <a:t> suppression</a:t>
                </a:r>
              </a:p>
            </p:txBody>
          </p:sp>
        </mc:Choice>
        <mc:Fallback xmlns=""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539" y="4149074"/>
                <a:ext cx="5250776" cy="2520286"/>
              </a:xfrm>
              <a:prstGeom prst="rect">
                <a:avLst/>
              </a:prstGeom>
              <a:blipFill rotWithShape="1">
                <a:blip r:embed="rId3"/>
                <a:stretch>
                  <a:fillRect t="-1211" r="-4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5463315" y="3749003"/>
            <a:ext cx="3501173" cy="2776347"/>
            <a:chOff x="4738766" y="4307793"/>
            <a:chExt cx="2926182" cy="2312113"/>
          </a:xfrm>
        </p:grpSpPr>
        <p:grpSp>
          <p:nvGrpSpPr>
            <p:cNvPr id="10" name="Groupe 9"/>
            <p:cNvGrpSpPr/>
            <p:nvPr/>
          </p:nvGrpSpPr>
          <p:grpSpPr>
            <a:xfrm>
              <a:off x="4994175" y="4475163"/>
              <a:ext cx="2670773" cy="1867744"/>
              <a:chOff x="3495338" y="8104932"/>
              <a:chExt cx="2670773" cy="1867744"/>
            </a:xfrm>
          </p:grpSpPr>
          <p:cxnSp>
            <p:nvCxnSpPr>
              <p:cNvPr id="15" name="Connecteur droit 14"/>
              <p:cNvCxnSpPr>
                <a:stCxn id="18" idx="1"/>
                <a:endCxn id="18" idx="3"/>
              </p:cNvCxnSpPr>
              <p:nvPr/>
            </p:nvCxnSpPr>
            <p:spPr>
              <a:xfrm>
                <a:off x="3501815" y="9038804"/>
                <a:ext cx="2664296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orme libre 15"/>
              <p:cNvSpPr/>
              <p:nvPr/>
            </p:nvSpPr>
            <p:spPr>
              <a:xfrm>
                <a:off x="3495338" y="9040249"/>
                <a:ext cx="1609859" cy="930167"/>
              </a:xfrm>
              <a:custGeom>
                <a:avLst/>
                <a:gdLst>
                  <a:gd name="connsiteX0" fmla="*/ 0 w 1609859"/>
                  <a:gd name="connsiteY0" fmla="*/ 89227 h 1016506"/>
                  <a:gd name="connsiteX1" fmla="*/ 656823 w 1609859"/>
                  <a:gd name="connsiteY1" fmla="*/ 89227 h 1016506"/>
                  <a:gd name="connsiteX2" fmla="*/ 1609859 w 1609859"/>
                  <a:gd name="connsiteY2" fmla="*/ 1016506 h 1016506"/>
                  <a:gd name="connsiteX0" fmla="*/ 0 w 1609859"/>
                  <a:gd name="connsiteY0" fmla="*/ 63846 h 991125"/>
                  <a:gd name="connsiteX1" fmla="*/ 656823 w 1609859"/>
                  <a:gd name="connsiteY1" fmla="*/ 63846 h 991125"/>
                  <a:gd name="connsiteX2" fmla="*/ 1609859 w 1609859"/>
                  <a:gd name="connsiteY2" fmla="*/ 991125 h 991125"/>
                  <a:gd name="connsiteX0" fmla="*/ 0 w 1609859"/>
                  <a:gd name="connsiteY0" fmla="*/ 33771 h 961050"/>
                  <a:gd name="connsiteX1" fmla="*/ 656823 w 1609859"/>
                  <a:gd name="connsiteY1" fmla="*/ 33771 h 961050"/>
                  <a:gd name="connsiteX2" fmla="*/ 1609859 w 1609859"/>
                  <a:gd name="connsiteY2" fmla="*/ 961050 h 961050"/>
                  <a:gd name="connsiteX0" fmla="*/ 0 w 1609859"/>
                  <a:gd name="connsiteY0" fmla="*/ 10 h 927289"/>
                  <a:gd name="connsiteX1" fmla="*/ 656823 w 1609859"/>
                  <a:gd name="connsiteY1" fmla="*/ 10 h 927289"/>
                  <a:gd name="connsiteX2" fmla="*/ 1609859 w 1609859"/>
                  <a:gd name="connsiteY2" fmla="*/ 927289 h 92728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0 h 927279"/>
                  <a:gd name="connsiteX1" fmla="*/ 656823 w 1609859"/>
                  <a:gd name="connsiteY1" fmla="*/ 0 h 927279"/>
                  <a:gd name="connsiteX2" fmla="*/ 1195589 w 1609859"/>
                  <a:gd name="connsiteY2" fmla="*/ 420843 h 927279"/>
                  <a:gd name="connsiteX3" fmla="*/ 1609859 w 1609859"/>
                  <a:gd name="connsiteY3" fmla="*/ 927279 h 927279"/>
                  <a:gd name="connsiteX0" fmla="*/ 0 w 1609859"/>
                  <a:gd name="connsiteY0" fmla="*/ 977 h 928256"/>
                  <a:gd name="connsiteX1" fmla="*/ 656823 w 1609859"/>
                  <a:gd name="connsiteY1" fmla="*/ 977 h 928256"/>
                  <a:gd name="connsiteX2" fmla="*/ 1195589 w 1609859"/>
                  <a:gd name="connsiteY2" fmla="*/ 421820 h 928256"/>
                  <a:gd name="connsiteX3" fmla="*/ 1609859 w 1609859"/>
                  <a:gd name="connsiteY3" fmla="*/ 928256 h 928256"/>
                  <a:gd name="connsiteX0" fmla="*/ 0 w 1609859"/>
                  <a:gd name="connsiteY0" fmla="*/ 977 h 930918"/>
                  <a:gd name="connsiteX1" fmla="*/ 656823 w 1609859"/>
                  <a:gd name="connsiteY1" fmla="*/ 977 h 930918"/>
                  <a:gd name="connsiteX2" fmla="*/ 1195589 w 1609859"/>
                  <a:gd name="connsiteY2" fmla="*/ 421820 h 930918"/>
                  <a:gd name="connsiteX3" fmla="*/ 1609859 w 1609859"/>
                  <a:gd name="connsiteY3" fmla="*/ 928256 h 930918"/>
                  <a:gd name="connsiteX0" fmla="*/ 0 w 1609859"/>
                  <a:gd name="connsiteY0" fmla="*/ 977 h 930918"/>
                  <a:gd name="connsiteX1" fmla="*/ 656823 w 1609859"/>
                  <a:gd name="connsiteY1" fmla="*/ 977 h 930918"/>
                  <a:gd name="connsiteX2" fmla="*/ 1195589 w 1609859"/>
                  <a:gd name="connsiteY2" fmla="*/ 421820 h 930918"/>
                  <a:gd name="connsiteX3" fmla="*/ 1609859 w 1609859"/>
                  <a:gd name="connsiteY3" fmla="*/ 928256 h 930918"/>
                  <a:gd name="connsiteX0" fmla="*/ 0 w 1609859"/>
                  <a:gd name="connsiteY0" fmla="*/ 977 h 930167"/>
                  <a:gd name="connsiteX1" fmla="*/ 656823 w 1609859"/>
                  <a:gd name="connsiteY1" fmla="*/ 977 h 930167"/>
                  <a:gd name="connsiteX2" fmla="*/ 1195589 w 1609859"/>
                  <a:gd name="connsiteY2" fmla="*/ 421820 h 930167"/>
                  <a:gd name="connsiteX3" fmla="*/ 1609859 w 1609859"/>
                  <a:gd name="connsiteY3" fmla="*/ 928256 h 93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859" h="930167">
                    <a:moveTo>
                      <a:pt x="0" y="977"/>
                    </a:moveTo>
                    <a:cubicBezTo>
                      <a:pt x="218068" y="4665"/>
                      <a:pt x="405171" y="-2489"/>
                      <a:pt x="656823" y="977"/>
                    </a:cubicBezTo>
                    <a:cubicBezTo>
                      <a:pt x="908475" y="4443"/>
                      <a:pt x="1060563" y="-13713"/>
                      <a:pt x="1195589" y="421820"/>
                    </a:cubicBezTo>
                    <a:cubicBezTo>
                      <a:pt x="1354428" y="871640"/>
                      <a:pt x="1402701" y="943862"/>
                      <a:pt x="1609859" y="92825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4437919" y="8109520"/>
                <a:ext cx="1724621" cy="1862138"/>
              </a:xfrm>
              <a:custGeom>
                <a:avLst/>
                <a:gdLst>
                  <a:gd name="connsiteX0" fmla="*/ 0 w 2671763"/>
                  <a:gd name="connsiteY0" fmla="*/ 1862138 h 1862138"/>
                  <a:gd name="connsiteX1" fmla="*/ 2671763 w 2671763"/>
                  <a:gd name="connsiteY1" fmla="*/ 0 h 1862138"/>
                  <a:gd name="connsiteX0" fmla="*/ 0 w 2671763"/>
                  <a:gd name="connsiteY0" fmla="*/ 1862138 h 1862138"/>
                  <a:gd name="connsiteX1" fmla="*/ 1338263 w 2671763"/>
                  <a:gd name="connsiteY1" fmla="*/ 933450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  <a:gd name="connsiteX0" fmla="*/ 0 w 2671763"/>
                  <a:gd name="connsiteY0" fmla="*/ 1862138 h 1862138"/>
                  <a:gd name="connsiteX1" fmla="*/ 1428751 w 2671763"/>
                  <a:gd name="connsiteY1" fmla="*/ 1423988 h 1862138"/>
                  <a:gd name="connsiteX2" fmla="*/ 2671763 w 2671763"/>
                  <a:gd name="connsiteY2" fmla="*/ 0 h 186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71763" h="1862138">
                    <a:moveTo>
                      <a:pt x="0" y="1862138"/>
                    </a:moveTo>
                    <a:cubicBezTo>
                      <a:pt x="538163" y="1806576"/>
                      <a:pt x="1009652" y="1751014"/>
                      <a:pt x="1428751" y="1423988"/>
                    </a:cubicBezTo>
                    <a:cubicBezTo>
                      <a:pt x="1771652" y="1136650"/>
                      <a:pt x="1966913" y="954088"/>
                      <a:pt x="2671763" y="0"/>
                    </a:cubicBezTo>
                  </a:path>
                </a:pathLst>
              </a:custGeom>
              <a:noFill/>
              <a:ln>
                <a:solidFill>
                  <a:srgbClr val="0000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501815" y="8104932"/>
                <a:ext cx="2664296" cy="186774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 rot="16200000">
              <a:off x="3788417" y="5258142"/>
              <a:ext cx="2132206" cy="23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Charmonium</a:t>
              </a:r>
              <a:r>
                <a:rPr lang="fr-FR" sz="1200" dirty="0" smtClean="0"/>
                <a:t> production </a:t>
              </a:r>
              <a:r>
                <a:rPr lang="fr-FR" sz="1200" dirty="0" err="1" smtClean="0"/>
                <a:t>probability</a:t>
              </a:r>
              <a:endParaRPr lang="fr-FR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20292" y="6342907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Energy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Density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264878" y="5737063"/>
              <a:ext cx="910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screening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" name="Connecteur droit avec flèche 18"/>
          <p:cNvCxnSpPr/>
          <p:nvPr/>
        </p:nvCxnSpPr>
        <p:spPr>
          <a:xfrm>
            <a:off x="5940152" y="4831125"/>
            <a:ext cx="151216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372200" y="44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SPS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7336602" y="4653136"/>
            <a:ext cx="1512168" cy="0"/>
          </a:xfrm>
          <a:prstGeom prst="straightConnector1">
            <a:avLst/>
          </a:prstGeom>
          <a:ln w="28575">
            <a:solidFill>
              <a:srgbClr val="0000E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695106" y="42977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E2"/>
                </a:solidFill>
              </a:rPr>
              <a:t>LHC</a:t>
            </a:r>
            <a:endParaRPr lang="fr-FR" dirty="0">
              <a:solidFill>
                <a:srgbClr val="0000E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58107" y="3997377"/>
            <a:ext cx="1490663" cy="332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0000E2"/>
                </a:solidFill>
              </a:rPr>
              <a:t>recombination</a:t>
            </a:r>
            <a:endParaRPr lang="fr-FR" sz="1200" b="1" dirty="0">
              <a:solidFill>
                <a:srgbClr val="0000E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811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3645024"/>
            <a:ext cx="8784976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85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/>
              <a:t>Sequential</a:t>
            </a:r>
            <a:r>
              <a:rPr lang="fr-FR" dirty="0" smtClean="0"/>
              <a:t> suppression</a:t>
            </a:r>
            <a:endParaRPr lang="fr-FR" dirty="0" smtClean="0">
              <a:solidFill>
                <a:srgbClr val="FFFF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400" dirty="0" err="1" smtClean="0"/>
              <a:t>Quarkonium</a:t>
            </a:r>
            <a:r>
              <a:rPr lang="fr-FR" sz="2400" dirty="0" smtClean="0"/>
              <a:t> </a:t>
            </a:r>
            <a:r>
              <a:rPr lang="fr-FR" sz="2400" dirty="0" err="1" smtClean="0"/>
              <a:t>sequential</a:t>
            </a:r>
            <a:r>
              <a:rPr lang="fr-FR" sz="2400" dirty="0" smtClean="0"/>
              <a:t> suppression</a:t>
            </a:r>
          </a:p>
          <a:p>
            <a:pPr lvl="1">
              <a:lnSpc>
                <a:spcPct val="8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Quarkonium </a:t>
            </a:r>
            <a:r>
              <a:rPr lang="fr-FR" sz="2000" b="1" dirty="0" err="1" smtClean="0">
                <a:solidFill>
                  <a:srgbClr val="FF0000"/>
                </a:solidFill>
              </a:rPr>
              <a:t>sequential</a:t>
            </a:r>
            <a:r>
              <a:rPr lang="fr-FR" sz="2000" b="1" dirty="0" smtClean="0">
                <a:solidFill>
                  <a:srgbClr val="FF0000"/>
                </a:solidFill>
              </a:rPr>
              <a:t> suppression </a:t>
            </a:r>
            <a:r>
              <a:rPr lang="fr-FR" sz="2000" dirty="0" smtClean="0"/>
              <a:t>in a Quark Gluon Plasma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err="1" smtClean="0">
                <a:solidFill>
                  <a:srgbClr val="FF0000"/>
                </a:solidFill>
              </a:rPr>
              <a:t>prediction</a:t>
            </a:r>
            <a:r>
              <a:rPr lang="fr-FR" sz="2000" dirty="0" smtClean="0">
                <a:solidFill>
                  <a:srgbClr val="FF0000"/>
                </a:solidFill>
              </a:rPr>
              <a:t> of </a:t>
            </a:r>
            <a:r>
              <a:rPr lang="fr-FR" sz="2000" b="1" dirty="0" err="1" smtClean="0">
                <a:solidFill>
                  <a:srgbClr val="FF0000"/>
                </a:solidFill>
              </a:rPr>
              <a:t>lattice</a:t>
            </a:r>
            <a:r>
              <a:rPr lang="fr-FR" sz="2000" b="1" dirty="0" smtClean="0">
                <a:solidFill>
                  <a:srgbClr val="FF0000"/>
                </a:solidFill>
              </a:rPr>
              <a:t> QCD</a:t>
            </a:r>
            <a:r>
              <a:rPr lang="fr-FR" sz="2000" dirty="0" smtClean="0"/>
              <a:t> :</a:t>
            </a:r>
          </a:p>
          <a:p>
            <a:pPr lvl="1">
              <a:lnSpc>
                <a:spcPct val="80000"/>
              </a:lnSpc>
            </a:pPr>
            <a:endParaRPr lang="fr-FR" sz="2000" dirty="0" smtClean="0"/>
          </a:p>
          <a:p>
            <a:pPr lvl="1"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80000"/>
              </a:lnSpc>
            </a:pPr>
            <a:endParaRPr lang="fr-FR" sz="2000" dirty="0" smtClean="0"/>
          </a:p>
          <a:p>
            <a:pPr lvl="1" algn="just">
              <a:lnSpc>
                <a:spcPct val="80000"/>
              </a:lnSpc>
            </a:pPr>
            <a:r>
              <a:rPr lang="fr-FR" sz="2000" dirty="0" err="1" smtClean="0"/>
              <a:t>Because</a:t>
            </a:r>
            <a:r>
              <a:rPr lang="fr-FR" sz="2000" dirty="0" smtClean="0"/>
              <a:t> of </a:t>
            </a:r>
            <a:r>
              <a:rPr lang="fr-FR" sz="2000" dirty="0" err="1" smtClean="0"/>
              <a:t>feed-downs</a:t>
            </a:r>
            <a:r>
              <a:rPr lang="fr-FR" sz="2000" dirty="0" smtClean="0"/>
              <a:t> and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T</a:t>
            </a:r>
            <a:r>
              <a:rPr lang="fr-FR" sz="2000" baseline="-25000" dirty="0" smtClean="0"/>
              <a:t>d</a:t>
            </a:r>
            <a:r>
              <a:rPr lang="fr-FR" sz="2000" dirty="0" smtClean="0"/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sequential</a:t>
            </a:r>
            <a:r>
              <a:rPr lang="fr-FR" sz="2000" b="1" dirty="0" smtClean="0">
                <a:solidFill>
                  <a:srgbClr val="FF0000"/>
                </a:solidFill>
              </a:rPr>
              <a:t> suppression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show up. 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Color</a:t>
            </a:r>
            <a:r>
              <a:rPr lang="fr-FR" dirty="0" smtClean="0"/>
              <a:t> screening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/>
          </a:p>
        </p:txBody>
      </p:sp>
      <p:sp>
        <p:nvSpPr>
          <p:cNvPr id="16387" name="Espace réservé du pied de page 1638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5699298" cy="9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9" name="Rectangle 8">
            <a:hlinkClick r:id="rId4"/>
          </p:cNvPr>
          <p:cNvSpPr>
            <a:spLocks noChangeArrowheads="1"/>
          </p:cNvSpPr>
          <p:nvPr/>
        </p:nvSpPr>
        <p:spPr bwMode="auto">
          <a:xfrm>
            <a:off x="1297831" y="1989138"/>
            <a:ext cx="19780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 dirty="0">
                <a:solidFill>
                  <a:srgbClr val="3333FF"/>
                </a:solidFill>
                <a:latin typeface="Georgia" pitchFamily="18" charset="0"/>
              </a:rPr>
              <a:t>H. Satz, J. Phys. G 32 (2006)</a:t>
            </a:r>
            <a:endParaRPr lang="fr-FR" sz="1100" u="sng" dirty="0">
              <a:solidFill>
                <a:srgbClr val="3333FF"/>
              </a:solidFill>
              <a:latin typeface="Georgia" pitchFamily="18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316163" y="1782763"/>
            <a:ext cx="0" cy="3492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47"/>
          <p:cNvGrpSpPr>
            <a:grpSpLocks/>
          </p:cNvGrpSpPr>
          <p:nvPr/>
        </p:nvGrpSpPr>
        <p:grpSpPr bwMode="auto">
          <a:xfrm>
            <a:off x="4427984" y="3789040"/>
            <a:ext cx="4223998" cy="2292536"/>
            <a:chOff x="4572000" y="2420888"/>
            <a:chExt cx="4223746" cy="2293322"/>
          </a:xfrm>
        </p:grpSpPr>
        <p:sp>
          <p:nvSpPr>
            <p:cNvPr id="15" name="Rectangle 14"/>
            <p:cNvSpPr/>
            <p:nvPr/>
          </p:nvSpPr>
          <p:spPr>
            <a:xfrm>
              <a:off x="6237189" y="2968764"/>
              <a:ext cx="1728684" cy="1656330"/>
            </a:xfrm>
            <a:prstGeom prst="rect">
              <a:avLst/>
            </a:prstGeom>
            <a:solidFill>
              <a:srgbClr val="4F81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41866" y="2420888"/>
              <a:ext cx="3806598" cy="2204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4941866" y="2781375"/>
              <a:ext cx="3735164" cy="79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6"/>
            <p:cNvSpPr txBox="1">
              <a:spLocks noChangeArrowheads="1"/>
            </p:cNvSpPr>
            <p:nvPr/>
          </p:nvSpPr>
          <p:spPr bwMode="auto">
            <a:xfrm rot="-5400000">
              <a:off x="3613276" y="3386154"/>
              <a:ext cx="2286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production probability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5219661" y="2781375"/>
              <a:ext cx="855612" cy="0"/>
            </a:xfrm>
            <a:prstGeom prst="line">
              <a:avLst/>
            </a:prstGeom>
            <a:ln w="381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1"/>
            <p:cNvSpPr txBox="1">
              <a:spLocks noChangeArrowheads="1"/>
            </p:cNvSpPr>
            <p:nvPr/>
          </p:nvSpPr>
          <p:spPr bwMode="auto">
            <a:xfrm>
              <a:off x="7915090" y="4283804"/>
              <a:ext cx="5453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34" charset="0"/>
                </a:rPr>
                <a:t>J/</a:t>
              </a:r>
              <a:r>
                <a:rPr lang="en-US" b="1">
                  <a:solidFill>
                    <a:srgbClr val="FF0000"/>
                  </a:solidFill>
                  <a:latin typeface="Symbol" pitchFamily="18" charset="2"/>
                </a:rPr>
                <a:t>Y</a:t>
              </a:r>
            </a:p>
          </p:txBody>
        </p:sp>
        <p:sp>
          <p:nvSpPr>
            <p:cNvPr id="21" name="ZoneTexte 12"/>
            <p:cNvSpPr txBox="1">
              <a:spLocks noChangeArrowheads="1"/>
            </p:cNvSpPr>
            <p:nvPr/>
          </p:nvSpPr>
          <p:spPr bwMode="auto">
            <a:xfrm>
              <a:off x="6804248" y="4221088"/>
              <a:ext cx="3754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33FF"/>
                  </a:solidFill>
                  <a:latin typeface="Symbol" pitchFamily="18" charset="2"/>
                </a:rPr>
                <a:t>c</a:t>
              </a:r>
              <a:r>
                <a:rPr lang="en-US" b="1" baseline="-25000">
                  <a:solidFill>
                    <a:srgbClr val="3333FF"/>
                  </a:solidFill>
                  <a:latin typeface="Calibri" pitchFamily="34" charset="0"/>
                </a:rPr>
                <a:t>c</a:t>
              </a:r>
              <a:endParaRPr lang="en-US" b="1" baseline="-25000">
                <a:solidFill>
                  <a:srgbClr val="3333FF"/>
                </a:solidFill>
                <a:latin typeface="Symbol" pitchFamily="18" charset="2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98835" y="3805842"/>
              <a:ext cx="1296911" cy="277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3</a:t>
              </a:r>
              <a:r>
                <a:rPr lang="en-US" sz="12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r</a:t>
              </a:r>
              <a:r>
                <a:rPr lang="en-US" sz="1200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d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step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V="1">
              <a:off x="8073475" y="3662918"/>
              <a:ext cx="1588" cy="21597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8075063" y="4021816"/>
              <a:ext cx="0" cy="21597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orme libre 24"/>
            <p:cNvSpPr/>
            <p:nvPr/>
          </p:nvSpPr>
          <p:spPr>
            <a:xfrm>
              <a:off x="4937103" y="2775022"/>
              <a:ext cx="934982" cy="144512"/>
            </a:xfrm>
            <a:custGeom>
              <a:avLst/>
              <a:gdLst>
                <a:gd name="connsiteX0" fmla="*/ 0 w 2627290"/>
                <a:gd name="connsiteY0" fmla="*/ 17172 h 706192"/>
                <a:gd name="connsiteX1" fmla="*/ 862884 w 2627290"/>
                <a:gd name="connsiteY1" fmla="*/ 17172 h 706192"/>
                <a:gd name="connsiteX2" fmla="*/ 1352281 w 2627290"/>
                <a:gd name="connsiteY2" fmla="*/ 120203 h 706192"/>
                <a:gd name="connsiteX3" fmla="*/ 1725769 w 2627290"/>
                <a:gd name="connsiteY3" fmla="*/ 609600 h 706192"/>
                <a:gd name="connsiteX4" fmla="*/ 2627290 w 2627290"/>
                <a:gd name="connsiteY4" fmla="*/ 699752 h 706192"/>
                <a:gd name="connsiteX0" fmla="*/ 0 w 2627290"/>
                <a:gd name="connsiteY0" fmla="*/ 14521 h 703541"/>
                <a:gd name="connsiteX1" fmla="*/ 441930 w 2627290"/>
                <a:gd name="connsiteY1" fmla="*/ 17172 h 703541"/>
                <a:gd name="connsiteX2" fmla="*/ 1352281 w 2627290"/>
                <a:gd name="connsiteY2" fmla="*/ 117552 h 703541"/>
                <a:gd name="connsiteX3" fmla="*/ 1725769 w 2627290"/>
                <a:gd name="connsiteY3" fmla="*/ 606949 h 703541"/>
                <a:gd name="connsiteX4" fmla="*/ 2627290 w 2627290"/>
                <a:gd name="connsiteY4" fmla="*/ 697101 h 703541"/>
                <a:gd name="connsiteX0" fmla="*/ 0 w 2627290"/>
                <a:gd name="connsiteY0" fmla="*/ 23637 h 717385"/>
                <a:gd name="connsiteX1" fmla="*/ 441930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33353 h 785396"/>
                <a:gd name="connsiteX1" fmla="*/ 357877 w 2627290"/>
                <a:gd name="connsiteY1" fmla="*/ 36004 h 785396"/>
                <a:gd name="connsiteX2" fmla="*/ 862191 w 2627290"/>
                <a:gd name="connsiteY2" fmla="*/ 108012 h 785396"/>
                <a:gd name="connsiteX3" fmla="*/ 1366505 w 2627290"/>
                <a:gd name="connsiteY3" fmla="*/ 684076 h 785396"/>
                <a:gd name="connsiteX4" fmla="*/ 2627290 w 2627290"/>
                <a:gd name="connsiteY4" fmla="*/ 715933 h 785396"/>
                <a:gd name="connsiteX0" fmla="*/ 0 w 2627290"/>
                <a:gd name="connsiteY0" fmla="*/ 33353 h 792088"/>
                <a:gd name="connsiteX1" fmla="*/ 357877 w 2627290"/>
                <a:gd name="connsiteY1" fmla="*/ 36004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33353 h 792088"/>
                <a:gd name="connsiteX1" fmla="*/ 189773 w 2627290"/>
                <a:gd name="connsiteY1" fmla="*/ 36003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105362 h 876098"/>
                <a:gd name="connsiteX1" fmla="*/ 189773 w 2627290"/>
                <a:gd name="connsiteY1" fmla="*/ 108012 h 876098"/>
                <a:gd name="connsiteX2" fmla="*/ 610034 w 2627290"/>
                <a:gd name="connsiteY2" fmla="*/ 108012 h 876098"/>
                <a:gd name="connsiteX3" fmla="*/ 1366505 w 2627290"/>
                <a:gd name="connsiteY3" fmla="*/ 756085 h 876098"/>
                <a:gd name="connsiteX4" fmla="*/ 2627290 w 2627290"/>
                <a:gd name="connsiteY4" fmla="*/ 828092 h 876098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5"/>
                <a:gd name="connsiteX1" fmla="*/ 189773 w 2627290"/>
                <a:gd name="connsiteY1" fmla="*/ 2650 h 770735"/>
                <a:gd name="connsiteX2" fmla="*/ 610034 w 2627290"/>
                <a:gd name="connsiteY2" fmla="*/ 2650 h 770735"/>
                <a:gd name="connsiteX3" fmla="*/ 1030296 w 2627290"/>
                <a:gd name="connsiteY3" fmla="*/ 650722 h 770735"/>
                <a:gd name="connsiteX4" fmla="*/ 2627290 w 2627290"/>
                <a:gd name="connsiteY4" fmla="*/ 722730 h 770735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198400 w 2627290"/>
                <a:gd name="connsiteY3" fmla="*/ 650723 h 770736"/>
                <a:gd name="connsiteX4" fmla="*/ 2627290 w 2627290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97958"/>
                <a:gd name="connsiteX1" fmla="*/ 189773 w 2291081"/>
                <a:gd name="connsiteY1" fmla="*/ 2650 h 797958"/>
                <a:gd name="connsiteX2" fmla="*/ 610034 w 2291081"/>
                <a:gd name="connsiteY2" fmla="*/ 2650 h 797958"/>
                <a:gd name="connsiteX3" fmla="*/ 1198400 w 2291081"/>
                <a:gd name="connsiteY3" fmla="*/ 650723 h 797958"/>
                <a:gd name="connsiteX4" fmla="*/ 2291081 w 2291081"/>
                <a:gd name="connsiteY4" fmla="*/ 794738 h 797958"/>
                <a:gd name="connsiteX0" fmla="*/ 0 w 2291081"/>
                <a:gd name="connsiteY0" fmla="*/ 0 h 794738"/>
                <a:gd name="connsiteX1" fmla="*/ 189773 w 2291081"/>
                <a:gd name="connsiteY1" fmla="*/ 2650 h 794738"/>
                <a:gd name="connsiteX2" fmla="*/ 610034 w 2291081"/>
                <a:gd name="connsiteY2" fmla="*/ 2650 h 794738"/>
                <a:gd name="connsiteX3" fmla="*/ 1198400 w 2291081"/>
                <a:gd name="connsiteY3" fmla="*/ 650723 h 794738"/>
                <a:gd name="connsiteX4" fmla="*/ 2291081 w 2291081"/>
                <a:gd name="connsiteY4" fmla="*/ 794738 h 794738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46734"/>
                <a:gd name="connsiteX1" fmla="*/ 189773 w 2291081"/>
                <a:gd name="connsiteY1" fmla="*/ 2650 h 746734"/>
                <a:gd name="connsiteX2" fmla="*/ 610034 w 2291081"/>
                <a:gd name="connsiteY2" fmla="*/ 2650 h 746734"/>
                <a:gd name="connsiteX3" fmla="*/ 862191 w 2291081"/>
                <a:gd name="connsiteY3" fmla="*/ 146666 h 746734"/>
                <a:gd name="connsiteX4" fmla="*/ 1198400 w 2291081"/>
                <a:gd name="connsiteY4" fmla="*/ 650723 h 746734"/>
                <a:gd name="connsiteX5" fmla="*/ 2291081 w 2291081"/>
                <a:gd name="connsiteY5" fmla="*/ 722730 h 7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081" h="746734">
                  <a:moveTo>
                    <a:pt x="0" y="0"/>
                  </a:moveTo>
                  <a:lnTo>
                    <a:pt x="189773" y="2650"/>
                  </a:lnTo>
                  <a:cubicBezTo>
                    <a:pt x="561685" y="1773"/>
                    <a:pt x="194386" y="2464"/>
                    <a:pt x="610034" y="2650"/>
                  </a:cubicBezTo>
                  <a:cubicBezTo>
                    <a:pt x="715425" y="24400"/>
                    <a:pt x="764130" y="38654"/>
                    <a:pt x="862191" y="146666"/>
                  </a:cubicBezTo>
                  <a:cubicBezTo>
                    <a:pt x="960252" y="254678"/>
                    <a:pt x="960252" y="554712"/>
                    <a:pt x="1198400" y="650723"/>
                  </a:cubicBezTo>
                  <a:cubicBezTo>
                    <a:pt x="1436548" y="746734"/>
                    <a:pt x="1534909" y="727315"/>
                    <a:pt x="2291081" y="72273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932342" y="2781375"/>
              <a:ext cx="1295323" cy="1872304"/>
            </a:xfrm>
            <a:custGeom>
              <a:avLst/>
              <a:gdLst>
                <a:gd name="connsiteX0" fmla="*/ 0 w 2627290"/>
                <a:gd name="connsiteY0" fmla="*/ 17172 h 706192"/>
                <a:gd name="connsiteX1" fmla="*/ 862884 w 2627290"/>
                <a:gd name="connsiteY1" fmla="*/ 17172 h 706192"/>
                <a:gd name="connsiteX2" fmla="*/ 1352281 w 2627290"/>
                <a:gd name="connsiteY2" fmla="*/ 120203 h 706192"/>
                <a:gd name="connsiteX3" fmla="*/ 1725769 w 2627290"/>
                <a:gd name="connsiteY3" fmla="*/ 609600 h 706192"/>
                <a:gd name="connsiteX4" fmla="*/ 2627290 w 2627290"/>
                <a:gd name="connsiteY4" fmla="*/ 699752 h 706192"/>
                <a:gd name="connsiteX0" fmla="*/ 0 w 2627290"/>
                <a:gd name="connsiteY0" fmla="*/ 14521 h 703541"/>
                <a:gd name="connsiteX1" fmla="*/ 441930 w 2627290"/>
                <a:gd name="connsiteY1" fmla="*/ 17172 h 703541"/>
                <a:gd name="connsiteX2" fmla="*/ 1352281 w 2627290"/>
                <a:gd name="connsiteY2" fmla="*/ 117552 h 703541"/>
                <a:gd name="connsiteX3" fmla="*/ 1725769 w 2627290"/>
                <a:gd name="connsiteY3" fmla="*/ 606949 h 703541"/>
                <a:gd name="connsiteX4" fmla="*/ 2627290 w 2627290"/>
                <a:gd name="connsiteY4" fmla="*/ 697101 h 703541"/>
                <a:gd name="connsiteX0" fmla="*/ 0 w 2627290"/>
                <a:gd name="connsiteY0" fmla="*/ 23637 h 717385"/>
                <a:gd name="connsiteX1" fmla="*/ 441930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33353 h 785396"/>
                <a:gd name="connsiteX1" fmla="*/ 357877 w 2627290"/>
                <a:gd name="connsiteY1" fmla="*/ 36004 h 785396"/>
                <a:gd name="connsiteX2" fmla="*/ 862191 w 2627290"/>
                <a:gd name="connsiteY2" fmla="*/ 108012 h 785396"/>
                <a:gd name="connsiteX3" fmla="*/ 1366505 w 2627290"/>
                <a:gd name="connsiteY3" fmla="*/ 684076 h 785396"/>
                <a:gd name="connsiteX4" fmla="*/ 2627290 w 2627290"/>
                <a:gd name="connsiteY4" fmla="*/ 715933 h 785396"/>
                <a:gd name="connsiteX0" fmla="*/ 0 w 2627290"/>
                <a:gd name="connsiteY0" fmla="*/ 33353 h 792088"/>
                <a:gd name="connsiteX1" fmla="*/ 357877 w 2627290"/>
                <a:gd name="connsiteY1" fmla="*/ 36004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33353 h 792088"/>
                <a:gd name="connsiteX1" fmla="*/ 189773 w 2627290"/>
                <a:gd name="connsiteY1" fmla="*/ 36003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105362 h 876098"/>
                <a:gd name="connsiteX1" fmla="*/ 189773 w 2627290"/>
                <a:gd name="connsiteY1" fmla="*/ 108012 h 876098"/>
                <a:gd name="connsiteX2" fmla="*/ 610034 w 2627290"/>
                <a:gd name="connsiteY2" fmla="*/ 108012 h 876098"/>
                <a:gd name="connsiteX3" fmla="*/ 1366505 w 2627290"/>
                <a:gd name="connsiteY3" fmla="*/ 756085 h 876098"/>
                <a:gd name="connsiteX4" fmla="*/ 2627290 w 2627290"/>
                <a:gd name="connsiteY4" fmla="*/ 828092 h 876098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5"/>
                <a:gd name="connsiteX1" fmla="*/ 189773 w 2627290"/>
                <a:gd name="connsiteY1" fmla="*/ 2650 h 770735"/>
                <a:gd name="connsiteX2" fmla="*/ 610034 w 2627290"/>
                <a:gd name="connsiteY2" fmla="*/ 2650 h 770735"/>
                <a:gd name="connsiteX3" fmla="*/ 1030296 w 2627290"/>
                <a:gd name="connsiteY3" fmla="*/ 650722 h 770735"/>
                <a:gd name="connsiteX4" fmla="*/ 2627290 w 2627290"/>
                <a:gd name="connsiteY4" fmla="*/ 722730 h 770735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198400 w 2627290"/>
                <a:gd name="connsiteY3" fmla="*/ 650723 h 770736"/>
                <a:gd name="connsiteX4" fmla="*/ 2627290 w 2627290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97958"/>
                <a:gd name="connsiteX1" fmla="*/ 189773 w 2291081"/>
                <a:gd name="connsiteY1" fmla="*/ 2650 h 797958"/>
                <a:gd name="connsiteX2" fmla="*/ 610034 w 2291081"/>
                <a:gd name="connsiteY2" fmla="*/ 2650 h 797958"/>
                <a:gd name="connsiteX3" fmla="*/ 1198400 w 2291081"/>
                <a:gd name="connsiteY3" fmla="*/ 650723 h 797958"/>
                <a:gd name="connsiteX4" fmla="*/ 2291081 w 2291081"/>
                <a:gd name="connsiteY4" fmla="*/ 794738 h 797958"/>
                <a:gd name="connsiteX0" fmla="*/ 0 w 2291081"/>
                <a:gd name="connsiteY0" fmla="*/ 0 h 794738"/>
                <a:gd name="connsiteX1" fmla="*/ 189773 w 2291081"/>
                <a:gd name="connsiteY1" fmla="*/ 2650 h 794738"/>
                <a:gd name="connsiteX2" fmla="*/ 610034 w 2291081"/>
                <a:gd name="connsiteY2" fmla="*/ 2650 h 794738"/>
                <a:gd name="connsiteX3" fmla="*/ 1198400 w 2291081"/>
                <a:gd name="connsiteY3" fmla="*/ 650723 h 794738"/>
                <a:gd name="connsiteX4" fmla="*/ 2291081 w 2291081"/>
                <a:gd name="connsiteY4" fmla="*/ 794738 h 794738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46734"/>
                <a:gd name="connsiteX1" fmla="*/ 189773 w 2291081"/>
                <a:gd name="connsiteY1" fmla="*/ 2650 h 746734"/>
                <a:gd name="connsiteX2" fmla="*/ 610034 w 2291081"/>
                <a:gd name="connsiteY2" fmla="*/ 2650 h 746734"/>
                <a:gd name="connsiteX3" fmla="*/ 862191 w 2291081"/>
                <a:gd name="connsiteY3" fmla="*/ 146666 h 746734"/>
                <a:gd name="connsiteX4" fmla="*/ 1198400 w 2291081"/>
                <a:gd name="connsiteY4" fmla="*/ 650723 h 746734"/>
                <a:gd name="connsiteX5" fmla="*/ 2291081 w 2291081"/>
                <a:gd name="connsiteY5" fmla="*/ 722730 h 7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081" h="746734">
                  <a:moveTo>
                    <a:pt x="0" y="0"/>
                  </a:moveTo>
                  <a:lnTo>
                    <a:pt x="189773" y="2650"/>
                  </a:lnTo>
                  <a:cubicBezTo>
                    <a:pt x="561685" y="1773"/>
                    <a:pt x="194386" y="2464"/>
                    <a:pt x="610034" y="2650"/>
                  </a:cubicBezTo>
                  <a:cubicBezTo>
                    <a:pt x="715425" y="24400"/>
                    <a:pt x="764130" y="38654"/>
                    <a:pt x="862191" y="146666"/>
                  </a:cubicBezTo>
                  <a:cubicBezTo>
                    <a:pt x="960252" y="254678"/>
                    <a:pt x="960252" y="554712"/>
                    <a:pt x="1198400" y="650723"/>
                  </a:cubicBezTo>
                  <a:cubicBezTo>
                    <a:pt x="1436548" y="746734"/>
                    <a:pt x="1534909" y="727315"/>
                    <a:pt x="2291081" y="722730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824463" y="2776610"/>
              <a:ext cx="1296910" cy="1872305"/>
            </a:xfrm>
            <a:custGeom>
              <a:avLst/>
              <a:gdLst>
                <a:gd name="connsiteX0" fmla="*/ 0 w 2627290"/>
                <a:gd name="connsiteY0" fmla="*/ 17172 h 706192"/>
                <a:gd name="connsiteX1" fmla="*/ 862884 w 2627290"/>
                <a:gd name="connsiteY1" fmla="*/ 17172 h 706192"/>
                <a:gd name="connsiteX2" fmla="*/ 1352281 w 2627290"/>
                <a:gd name="connsiteY2" fmla="*/ 120203 h 706192"/>
                <a:gd name="connsiteX3" fmla="*/ 1725769 w 2627290"/>
                <a:gd name="connsiteY3" fmla="*/ 609600 h 706192"/>
                <a:gd name="connsiteX4" fmla="*/ 2627290 w 2627290"/>
                <a:gd name="connsiteY4" fmla="*/ 699752 h 706192"/>
                <a:gd name="connsiteX0" fmla="*/ 0 w 2627290"/>
                <a:gd name="connsiteY0" fmla="*/ 14521 h 703541"/>
                <a:gd name="connsiteX1" fmla="*/ 441930 w 2627290"/>
                <a:gd name="connsiteY1" fmla="*/ 17172 h 703541"/>
                <a:gd name="connsiteX2" fmla="*/ 1352281 w 2627290"/>
                <a:gd name="connsiteY2" fmla="*/ 117552 h 703541"/>
                <a:gd name="connsiteX3" fmla="*/ 1725769 w 2627290"/>
                <a:gd name="connsiteY3" fmla="*/ 606949 h 703541"/>
                <a:gd name="connsiteX4" fmla="*/ 2627290 w 2627290"/>
                <a:gd name="connsiteY4" fmla="*/ 697101 h 703541"/>
                <a:gd name="connsiteX0" fmla="*/ 0 w 2627290"/>
                <a:gd name="connsiteY0" fmla="*/ 23637 h 717385"/>
                <a:gd name="connsiteX1" fmla="*/ 441930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33353 h 785396"/>
                <a:gd name="connsiteX1" fmla="*/ 357877 w 2627290"/>
                <a:gd name="connsiteY1" fmla="*/ 36004 h 785396"/>
                <a:gd name="connsiteX2" fmla="*/ 862191 w 2627290"/>
                <a:gd name="connsiteY2" fmla="*/ 108012 h 785396"/>
                <a:gd name="connsiteX3" fmla="*/ 1366505 w 2627290"/>
                <a:gd name="connsiteY3" fmla="*/ 684076 h 785396"/>
                <a:gd name="connsiteX4" fmla="*/ 2627290 w 2627290"/>
                <a:gd name="connsiteY4" fmla="*/ 715933 h 785396"/>
                <a:gd name="connsiteX0" fmla="*/ 0 w 2627290"/>
                <a:gd name="connsiteY0" fmla="*/ 33353 h 792088"/>
                <a:gd name="connsiteX1" fmla="*/ 357877 w 2627290"/>
                <a:gd name="connsiteY1" fmla="*/ 36004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33353 h 792088"/>
                <a:gd name="connsiteX1" fmla="*/ 189773 w 2627290"/>
                <a:gd name="connsiteY1" fmla="*/ 36003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105362 h 876098"/>
                <a:gd name="connsiteX1" fmla="*/ 189773 w 2627290"/>
                <a:gd name="connsiteY1" fmla="*/ 108012 h 876098"/>
                <a:gd name="connsiteX2" fmla="*/ 610034 w 2627290"/>
                <a:gd name="connsiteY2" fmla="*/ 108012 h 876098"/>
                <a:gd name="connsiteX3" fmla="*/ 1366505 w 2627290"/>
                <a:gd name="connsiteY3" fmla="*/ 756085 h 876098"/>
                <a:gd name="connsiteX4" fmla="*/ 2627290 w 2627290"/>
                <a:gd name="connsiteY4" fmla="*/ 828092 h 876098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5"/>
                <a:gd name="connsiteX1" fmla="*/ 189773 w 2627290"/>
                <a:gd name="connsiteY1" fmla="*/ 2650 h 770735"/>
                <a:gd name="connsiteX2" fmla="*/ 610034 w 2627290"/>
                <a:gd name="connsiteY2" fmla="*/ 2650 h 770735"/>
                <a:gd name="connsiteX3" fmla="*/ 1030296 w 2627290"/>
                <a:gd name="connsiteY3" fmla="*/ 650722 h 770735"/>
                <a:gd name="connsiteX4" fmla="*/ 2627290 w 2627290"/>
                <a:gd name="connsiteY4" fmla="*/ 722730 h 770735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198400 w 2627290"/>
                <a:gd name="connsiteY3" fmla="*/ 650723 h 770736"/>
                <a:gd name="connsiteX4" fmla="*/ 2627290 w 2627290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97958"/>
                <a:gd name="connsiteX1" fmla="*/ 189773 w 2291081"/>
                <a:gd name="connsiteY1" fmla="*/ 2650 h 797958"/>
                <a:gd name="connsiteX2" fmla="*/ 610034 w 2291081"/>
                <a:gd name="connsiteY2" fmla="*/ 2650 h 797958"/>
                <a:gd name="connsiteX3" fmla="*/ 1198400 w 2291081"/>
                <a:gd name="connsiteY3" fmla="*/ 650723 h 797958"/>
                <a:gd name="connsiteX4" fmla="*/ 2291081 w 2291081"/>
                <a:gd name="connsiteY4" fmla="*/ 794738 h 797958"/>
                <a:gd name="connsiteX0" fmla="*/ 0 w 2291081"/>
                <a:gd name="connsiteY0" fmla="*/ 0 h 794738"/>
                <a:gd name="connsiteX1" fmla="*/ 189773 w 2291081"/>
                <a:gd name="connsiteY1" fmla="*/ 2650 h 794738"/>
                <a:gd name="connsiteX2" fmla="*/ 610034 w 2291081"/>
                <a:gd name="connsiteY2" fmla="*/ 2650 h 794738"/>
                <a:gd name="connsiteX3" fmla="*/ 1198400 w 2291081"/>
                <a:gd name="connsiteY3" fmla="*/ 650723 h 794738"/>
                <a:gd name="connsiteX4" fmla="*/ 2291081 w 2291081"/>
                <a:gd name="connsiteY4" fmla="*/ 794738 h 794738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46734"/>
                <a:gd name="connsiteX1" fmla="*/ 189773 w 2291081"/>
                <a:gd name="connsiteY1" fmla="*/ 2650 h 746734"/>
                <a:gd name="connsiteX2" fmla="*/ 610034 w 2291081"/>
                <a:gd name="connsiteY2" fmla="*/ 2650 h 746734"/>
                <a:gd name="connsiteX3" fmla="*/ 862191 w 2291081"/>
                <a:gd name="connsiteY3" fmla="*/ 146666 h 746734"/>
                <a:gd name="connsiteX4" fmla="*/ 1198400 w 2291081"/>
                <a:gd name="connsiteY4" fmla="*/ 650723 h 746734"/>
                <a:gd name="connsiteX5" fmla="*/ 2291081 w 2291081"/>
                <a:gd name="connsiteY5" fmla="*/ 722730 h 7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081" h="746734">
                  <a:moveTo>
                    <a:pt x="0" y="0"/>
                  </a:moveTo>
                  <a:lnTo>
                    <a:pt x="189773" y="2650"/>
                  </a:lnTo>
                  <a:cubicBezTo>
                    <a:pt x="561685" y="1773"/>
                    <a:pt x="194386" y="2464"/>
                    <a:pt x="610034" y="2650"/>
                  </a:cubicBezTo>
                  <a:cubicBezTo>
                    <a:pt x="715425" y="24400"/>
                    <a:pt x="764130" y="38654"/>
                    <a:pt x="862191" y="146666"/>
                  </a:cubicBezTo>
                  <a:cubicBezTo>
                    <a:pt x="960252" y="254678"/>
                    <a:pt x="960252" y="554712"/>
                    <a:pt x="1198400" y="650723"/>
                  </a:cubicBezTo>
                  <a:cubicBezTo>
                    <a:pt x="1436548" y="746734"/>
                    <a:pt x="1534909" y="727315"/>
                    <a:pt x="2291081" y="722730"/>
                  </a:cubicBezTo>
                </a:path>
              </a:pathLst>
            </a:custGeom>
            <a:ln w="381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5883197" y="2914770"/>
              <a:ext cx="1223890" cy="647922"/>
            </a:xfrm>
            <a:custGeom>
              <a:avLst/>
              <a:gdLst>
                <a:gd name="connsiteX0" fmla="*/ 0 w 2627290"/>
                <a:gd name="connsiteY0" fmla="*/ 17172 h 706192"/>
                <a:gd name="connsiteX1" fmla="*/ 862884 w 2627290"/>
                <a:gd name="connsiteY1" fmla="*/ 17172 h 706192"/>
                <a:gd name="connsiteX2" fmla="*/ 1352281 w 2627290"/>
                <a:gd name="connsiteY2" fmla="*/ 120203 h 706192"/>
                <a:gd name="connsiteX3" fmla="*/ 1725769 w 2627290"/>
                <a:gd name="connsiteY3" fmla="*/ 609600 h 706192"/>
                <a:gd name="connsiteX4" fmla="*/ 2627290 w 2627290"/>
                <a:gd name="connsiteY4" fmla="*/ 699752 h 706192"/>
                <a:gd name="connsiteX0" fmla="*/ 0 w 2627290"/>
                <a:gd name="connsiteY0" fmla="*/ 14521 h 703541"/>
                <a:gd name="connsiteX1" fmla="*/ 441930 w 2627290"/>
                <a:gd name="connsiteY1" fmla="*/ 17172 h 703541"/>
                <a:gd name="connsiteX2" fmla="*/ 1352281 w 2627290"/>
                <a:gd name="connsiteY2" fmla="*/ 117552 h 703541"/>
                <a:gd name="connsiteX3" fmla="*/ 1725769 w 2627290"/>
                <a:gd name="connsiteY3" fmla="*/ 606949 h 703541"/>
                <a:gd name="connsiteX4" fmla="*/ 2627290 w 2627290"/>
                <a:gd name="connsiteY4" fmla="*/ 697101 h 703541"/>
                <a:gd name="connsiteX0" fmla="*/ 0 w 2627290"/>
                <a:gd name="connsiteY0" fmla="*/ 23637 h 717385"/>
                <a:gd name="connsiteX1" fmla="*/ 441930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33353 h 785396"/>
                <a:gd name="connsiteX1" fmla="*/ 357877 w 2627290"/>
                <a:gd name="connsiteY1" fmla="*/ 36004 h 785396"/>
                <a:gd name="connsiteX2" fmla="*/ 862191 w 2627290"/>
                <a:gd name="connsiteY2" fmla="*/ 108012 h 785396"/>
                <a:gd name="connsiteX3" fmla="*/ 1366505 w 2627290"/>
                <a:gd name="connsiteY3" fmla="*/ 684076 h 785396"/>
                <a:gd name="connsiteX4" fmla="*/ 2627290 w 2627290"/>
                <a:gd name="connsiteY4" fmla="*/ 715933 h 785396"/>
                <a:gd name="connsiteX0" fmla="*/ 0 w 2627290"/>
                <a:gd name="connsiteY0" fmla="*/ 33353 h 792088"/>
                <a:gd name="connsiteX1" fmla="*/ 357877 w 2627290"/>
                <a:gd name="connsiteY1" fmla="*/ 36004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33353 h 792088"/>
                <a:gd name="connsiteX1" fmla="*/ 189773 w 2627290"/>
                <a:gd name="connsiteY1" fmla="*/ 36003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105362 h 876098"/>
                <a:gd name="connsiteX1" fmla="*/ 189773 w 2627290"/>
                <a:gd name="connsiteY1" fmla="*/ 108012 h 876098"/>
                <a:gd name="connsiteX2" fmla="*/ 610034 w 2627290"/>
                <a:gd name="connsiteY2" fmla="*/ 108012 h 876098"/>
                <a:gd name="connsiteX3" fmla="*/ 1366505 w 2627290"/>
                <a:gd name="connsiteY3" fmla="*/ 756085 h 876098"/>
                <a:gd name="connsiteX4" fmla="*/ 2627290 w 2627290"/>
                <a:gd name="connsiteY4" fmla="*/ 828092 h 876098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5"/>
                <a:gd name="connsiteX1" fmla="*/ 189773 w 2627290"/>
                <a:gd name="connsiteY1" fmla="*/ 2650 h 770735"/>
                <a:gd name="connsiteX2" fmla="*/ 610034 w 2627290"/>
                <a:gd name="connsiteY2" fmla="*/ 2650 h 770735"/>
                <a:gd name="connsiteX3" fmla="*/ 1030296 w 2627290"/>
                <a:gd name="connsiteY3" fmla="*/ 650722 h 770735"/>
                <a:gd name="connsiteX4" fmla="*/ 2627290 w 2627290"/>
                <a:gd name="connsiteY4" fmla="*/ 722730 h 770735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198400 w 2627290"/>
                <a:gd name="connsiteY3" fmla="*/ 650723 h 770736"/>
                <a:gd name="connsiteX4" fmla="*/ 2627290 w 2627290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97958"/>
                <a:gd name="connsiteX1" fmla="*/ 189773 w 2291081"/>
                <a:gd name="connsiteY1" fmla="*/ 2650 h 797958"/>
                <a:gd name="connsiteX2" fmla="*/ 610034 w 2291081"/>
                <a:gd name="connsiteY2" fmla="*/ 2650 h 797958"/>
                <a:gd name="connsiteX3" fmla="*/ 1198400 w 2291081"/>
                <a:gd name="connsiteY3" fmla="*/ 650723 h 797958"/>
                <a:gd name="connsiteX4" fmla="*/ 2291081 w 2291081"/>
                <a:gd name="connsiteY4" fmla="*/ 794738 h 797958"/>
                <a:gd name="connsiteX0" fmla="*/ 0 w 2291081"/>
                <a:gd name="connsiteY0" fmla="*/ 0 h 794738"/>
                <a:gd name="connsiteX1" fmla="*/ 189773 w 2291081"/>
                <a:gd name="connsiteY1" fmla="*/ 2650 h 794738"/>
                <a:gd name="connsiteX2" fmla="*/ 610034 w 2291081"/>
                <a:gd name="connsiteY2" fmla="*/ 2650 h 794738"/>
                <a:gd name="connsiteX3" fmla="*/ 1198400 w 2291081"/>
                <a:gd name="connsiteY3" fmla="*/ 650723 h 794738"/>
                <a:gd name="connsiteX4" fmla="*/ 2291081 w 2291081"/>
                <a:gd name="connsiteY4" fmla="*/ 794738 h 794738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46734"/>
                <a:gd name="connsiteX1" fmla="*/ 189773 w 2291081"/>
                <a:gd name="connsiteY1" fmla="*/ 2650 h 746734"/>
                <a:gd name="connsiteX2" fmla="*/ 610034 w 2291081"/>
                <a:gd name="connsiteY2" fmla="*/ 2650 h 746734"/>
                <a:gd name="connsiteX3" fmla="*/ 862191 w 2291081"/>
                <a:gd name="connsiteY3" fmla="*/ 146666 h 746734"/>
                <a:gd name="connsiteX4" fmla="*/ 1198400 w 2291081"/>
                <a:gd name="connsiteY4" fmla="*/ 650723 h 746734"/>
                <a:gd name="connsiteX5" fmla="*/ 2291081 w 2291081"/>
                <a:gd name="connsiteY5" fmla="*/ 722730 h 7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081" h="746734">
                  <a:moveTo>
                    <a:pt x="0" y="0"/>
                  </a:moveTo>
                  <a:lnTo>
                    <a:pt x="189773" y="2650"/>
                  </a:lnTo>
                  <a:cubicBezTo>
                    <a:pt x="561685" y="1773"/>
                    <a:pt x="194386" y="2464"/>
                    <a:pt x="610034" y="2650"/>
                  </a:cubicBezTo>
                  <a:cubicBezTo>
                    <a:pt x="715425" y="24400"/>
                    <a:pt x="764130" y="38654"/>
                    <a:pt x="862191" y="146666"/>
                  </a:cubicBezTo>
                  <a:cubicBezTo>
                    <a:pt x="960252" y="254678"/>
                    <a:pt x="960252" y="554712"/>
                    <a:pt x="1198400" y="650723"/>
                  </a:cubicBezTo>
                  <a:cubicBezTo>
                    <a:pt x="1436548" y="746734"/>
                    <a:pt x="1534909" y="727315"/>
                    <a:pt x="2291081" y="72273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5878435" y="2914770"/>
              <a:ext cx="1223889" cy="647922"/>
            </a:xfrm>
            <a:custGeom>
              <a:avLst/>
              <a:gdLst>
                <a:gd name="connsiteX0" fmla="*/ 0 w 2627290"/>
                <a:gd name="connsiteY0" fmla="*/ 17172 h 706192"/>
                <a:gd name="connsiteX1" fmla="*/ 862884 w 2627290"/>
                <a:gd name="connsiteY1" fmla="*/ 17172 h 706192"/>
                <a:gd name="connsiteX2" fmla="*/ 1352281 w 2627290"/>
                <a:gd name="connsiteY2" fmla="*/ 120203 h 706192"/>
                <a:gd name="connsiteX3" fmla="*/ 1725769 w 2627290"/>
                <a:gd name="connsiteY3" fmla="*/ 609600 h 706192"/>
                <a:gd name="connsiteX4" fmla="*/ 2627290 w 2627290"/>
                <a:gd name="connsiteY4" fmla="*/ 699752 h 706192"/>
                <a:gd name="connsiteX0" fmla="*/ 0 w 2627290"/>
                <a:gd name="connsiteY0" fmla="*/ 14521 h 703541"/>
                <a:gd name="connsiteX1" fmla="*/ 441930 w 2627290"/>
                <a:gd name="connsiteY1" fmla="*/ 17172 h 703541"/>
                <a:gd name="connsiteX2" fmla="*/ 1352281 w 2627290"/>
                <a:gd name="connsiteY2" fmla="*/ 117552 h 703541"/>
                <a:gd name="connsiteX3" fmla="*/ 1725769 w 2627290"/>
                <a:gd name="connsiteY3" fmla="*/ 606949 h 703541"/>
                <a:gd name="connsiteX4" fmla="*/ 2627290 w 2627290"/>
                <a:gd name="connsiteY4" fmla="*/ 697101 h 703541"/>
                <a:gd name="connsiteX0" fmla="*/ 0 w 2627290"/>
                <a:gd name="connsiteY0" fmla="*/ 23637 h 717385"/>
                <a:gd name="connsiteX1" fmla="*/ 441930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33353 h 785396"/>
                <a:gd name="connsiteX1" fmla="*/ 357877 w 2627290"/>
                <a:gd name="connsiteY1" fmla="*/ 36004 h 785396"/>
                <a:gd name="connsiteX2" fmla="*/ 862191 w 2627290"/>
                <a:gd name="connsiteY2" fmla="*/ 108012 h 785396"/>
                <a:gd name="connsiteX3" fmla="*/ 1366505 w 2627290"/>
                <a:gd name="connsiteY3" fmla="*/ 684076 h 785396"/>
                <a:gd name="connsiteX4" fmla="*/ 2627290 w 2627290"/>
                <a:gd name="connsiteY4" fmla="*/ 715933 h 785396"/>
                <a:gd name="connsiteX0" fmla="*/ 0 w 2627290"/>
                <a:gd name="connsiteY0" fmla="*/ 33353 h 792088"/>
                <a:gd name="connsiteX1" fmla="*/ 357877 w 2627290"/>
                <a:gd name="connsiteY1" fmla="*/ 36004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33353 h 792088"/>
                <a:gd name="connsiteX1" fmla="*/ 189773 w 2627290"/>
                <a:gd name="connsiteY1" fmla="*/ 36003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105362 h 876098"/>
                <a:gd name="connsiteX1" fmla="*/ 189773 w 2627290"/>
                <a:gd name="connsiteY1" fmla="*/ 108012 h 876098"/>
                <a:gd name="connsiteX2" fmla="*/ 610034 w 2627290"/>
                <a:gd name="connsiteY2" fmla="*/ 108012 h 876098"/>
                <a:gd name="connsiteX3" fmla="*/ 1366505 w 2627290"/>
                <a:gd name="connsiteY3" fmla="*/ 756085 h 876098"/>
                <a:gd name="connsiteX4" fmla="*/ 2627290 w 2627290"/>
                <a:gd name="connsiteY4" fmla="*/ 828092 h 876098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5"/>
                <a:gd name="connsiteX1" fmla="*/ 189773 w 2627290"/>
                <a:gd name="connsiteY1" fmla="*/ 2650 h 770735"/>
                <a:gd name="connsiteX2" fmla="*/ 610034 w 2627290"/>
                <a:gd name="connsiteY2" fmla="*/ 2650 h 770735"/>
                <a:gd name="connsiteX3" fmla="*/ 1030296 w 2627290"/>
                <a:gd name="connsiteY3" fmla="*/ 650722 h 770735"/>
                <a:gd name="connsiteX4" fmla="*/ 2627290 w 2627290"/>
                <a:gd name="connsiteY4" fmla="*/ 722730 h 770735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198400 w 2627290"/>
                <a:gd name="connsiteY3" fmla="*/ 650723 h 770736"/>
                <a:gd name="connsiteX4" fmla="*/ 2627290 w 2627290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97958"/>
                <a:gd name="connsiteX1" fmla="*/ 189773 w 2291081"/>
                <a:gd name="connsiteY1" fmla="*/ 2650 h 797958"/>
                <a:gd name="connsiteX2" fmla="*/ 610034 w 2291081"/>
                <a:gd name="connsiteY2" fmla="*/ 2650 h 797958"/>
                <a:gd name="connsiteX3" fmla="*/ 1198400 w 2291081"/>
                <a:gd name="connsiteY3" fmla="*/ 650723 h 797958"/>
                <a:gd name="connsiteX4" fmla="*/ 2291081 w 2291081"/>
                <a:gd name="connsiteY4" fmla="*/ 794738 h 797958"/>
                <a:gd name="connsiteX0" fmla="*/ 0 w 2291081"/>
                <a:gd name="connsiteY0" fmla="*/ 0 h 794738"/>
                <a:gd name="connsiteX1" fmla="*/ 189773 w 2291081"/>
                <a:gd name="connsiteY1" fmla="*/ 2650 h 794738"/>
                <a:gd name="connsiteX2" fmla="*/ 610034 w 2291081"/>
                <a:gd name="connsiteY2" fmla="*/ 2650 h 794738"/>
                <a:gd name="connsiteX3" fmla="*/ 1198400 w 2291081"/>
                <a:gd name="connsiteY3" fmla="*/ 650723 h 794738"/>
                <a:gd name="connsiteX4" fmla="*/ 2291081 w 2291081"/>
                <a:gd name="connsiteY4" fmla="*/ 794738 h 794738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46734"/>
                <a:gd name="connsiteX1" fmla="*/ 189773 w 2291081"/>
                <a:gd name="connsiteY1" fmla="*/ 2650 h 746734"/>
                <a:gd name="connsiteX2" fmla="*/ 610034 w 2291081"/>
                <a:gd name="connsiteY2" fmla="*/ 2650 h 746734"/>
                <a:gd name="connsiteX3" fmla="*/ 862191 w 2291081"/>
                <a:gd name="connsiteY3" fmla="*/ 146666 h 746734"/>
                <a:gd name="connsiteX4" fmla="*/ 1198400 w 2291081"/>
                <a:gd name="connsiteY4" fmla="*/ 650723 h 746734"/>
                <a:gd name="connsiteX5" fmla="*/ 2291081 w 2291081"/>
                <a:gd name="connsiteY5" fmla="*/ 722730 h 7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081" h="746734">
                  <a:moveTo>
                    <a:pt x="0" y="0"/>
                  </a:moveTo>
                  <a:lnTo>
                    <a:pt x="189773" y="2650"/>
                  </a:lnTo>
                  <a:cubicBezTo>
                    <a:pt x="561685" y="1773"/>
                    <a:pt x="194386" y="2464"/>
                    <a:pt x="610034" y="2650"/>
                  </a:cubicBezTo>
                  <a:cubicBezTo>
                    <a:pt x="715425" y="24400"/>
                    <a:pt x="764130" y="38654"/>
                    <a:pt x="862191" y="146666"/>
                  </a:cubicBezTo>
                  <a:cubicBezTo>
                    <a:pt x="960252" y="254678"/>
                    <a:pt x="960252" y="554712"/>
                    <a:pt x="1198400" y="650723"/>
                  </a:cubicBezTo>
                  <a:cubicBezTo>
                    <a:pt x="1436548" y="746734"/>
                    <a:pt x="1534909" y="727315"/>
                    <a:pt x="2291081" y="72273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7095975" y="3542047"/>
              <a:ext cx="1223890" cy="1079870"/>
            </a:xfrm>
            <a:custGeom>
              <a:avLst/>
              <a:gdLst>
                <a:gd name="connsiteX0" fmla="*/ 0 w 2627290"/>
                <a:gd name="connsiteY0" fmla="*/ 17172 h 706192"/>
                <a:gd name="connsiteX1" fmla="*/ 862884 w 2627290"/>
                <a:gd name="connsiteY1" fmla="*/ 17172 h 706192"/>
                <a:gd name="connsiteX2" fmla="*/ 1352281 w 2627290"/>
                <a:gd name="connsiteY2" fmla="*/ 120203 h 706192"/>
                <a:gd name="connsiteX3" fmla="*/ 1725769 w 2627290"/>
                <a:gd name="connsiteY3" fmla="*/ 609600 h 706192"/>
                <a:gd name="connsiteX4" fmla="*/ 2627290 w 2627290"/>
                <a:gd name="connsiteY4" fmla="*/ 699752 h 706192"/>
                <a:gd name="connsiteX0" fmla="*/ 0 w 2627290"/>
                <a:gd name="connsiteY0" fmla="*/ 14521 h 703541"/>
                <a:gd name="connsiteX1" fmla="*/ 441930 w 2627290"/>
                <a:gd name="connsiteY1" fmla="*/ 17172 h 703541"/>
                <a:gd name="connsiteX2" fmla="*/ 1352281 w 2627290"/>
                <a:gd name="connsiteY2" fmla="*/ 117552 h 703541"/>
                <a:gd name="connsiteX3" fmla="*/ 1725769 w 2627290"/>
                <a:gd name="connsiteY3" fmla="*/ 606949 h 703541"/>
                <a:gd name="connsiteX4" fmla="*/ 2627290 w 2627290"/>
                <a:gd name="connsiteY4" fmla="*/ 697101 h 703541"/>
                <a:gd name="connsiteX0" fmla="*/ 0 w 2627290"/>
                <a:gd name="connsiteY0" fmla="*/ 23637 h 717385"/>
                <a:gd name="connsiteX1" fmla="*/ 441930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273825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23637 h 717385"/>
                <a:gd name="connsiteX1" fmla="*/ 357877 w 2627290"/>
                <a:gd name="connsiteY1" fmla="*/ 26288 h 717385"/>
                <a:gd name="connsiteX2" fmla="*/ 862191 w 2627290"/>
                <a:gd name="connsiteY2" fmla="*/ 98296 h 717385"/>
                <a:gd name="connsiteX3" fmla="*/ 1725769 w 2627290"/>
                <a:gd name="connsiteY3" fmla="*/ 616065 h 717385"/>
                <a:gd name="connsiteX4" fmla="*/ 2627290 w 2627290"/>
                <a:gd name="connsiteY4" fmla="*/ 706217 h 717385"/>
                <a:gd name="connsiteX0" fmla="*/ 0 w 2627290"/>
                <a:gd name="connsiteY0" fmla="*/ 33353 h 785396"/>
                <a:gd name="connsiteX1" fmla="*/ 357877 w 2627290"/>
                <a:gd name="connsiteY1" fmla="*/ 36004 h 785396"/>
                <a:gd name="connsiteX2" fmla="*/ 862191 w 2627290"/>
                <a:gd name="connsiteY2" fmla="*/ 108012 h 785396"/>
                <a:gd name="connsiteX3" fmla="*/ 1366505 w 2627290"/>
                <a:gd name="connsiteY3" fmla="*/ 684076 h 785396"/>
                <a:gd name="connsiteX4" fmla="*/ 2627290 w 2627290"/>
                <a:gd name="connsiteY4" fmla="*/ 715933 h 785396"/>
                <a:gd name="connsiteX0" fmla="*/ 0 w 2627290"/>
                <a:gd name="connsiteY0" fmla="*/ 33353 h 792088"/>
                <a:gd name="connsiteX1" fmla="*/ 357877 w 2627290"/>
                <a:gd name="connsiteY1" fmla="*/ 36004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33353 h 792088"/>
                <a:gd name="connsiteX1" fmla="*/ 189773 w 2627290"/>
                <a:gd name="connsiteY1" fmla="*/ 36003 h 792088"/>
                <a:gd name="connsiteX2" fmla="*/ 862191 w 2627290"/>
                <a:gd name="connsiteY2" fmla="*/ 108012 h 792088"/>
                <a:gd name="connsiteX3" fmla="*/ 1366505 w 2627290"/>
                <a:gd name="connsiteY3" fmla="*/ 684076 h 792088"/>
                <a:gd name="connsiteX4" fmla="*/ 2627290 w 2627290"/>
                <a:gd name="connsiteY4" fmla="*/ 756083 h 792088"/>
                <a:gd name="connsiteX0" fmla="*/ 0 w 2627290"/>
                <a:gd name="connsiteY0" fmla="*/ 105362 h 876098"/>
                <a:gd name="connsiteX1" fmla="*/ 189773 w 2627290"/>
                <a:gd name="connsiteY1" fmla="*/ 108012 h 876098"/>
                <a:gd name="connsiteX2" fmla="*/ 610034 w 2627290"/>
                <a:gd name="connsiteY2" fmla="*/ 108012 h 876098"/>
                <a:gd name="connsiteX3" fmla="*/ 1366505 w 2627290"/>
                <a:gd name="connsiteY3" fmla="*/ 756085 h 876098"/>
                <a:gd name="connsiteX4" fmla="*/ 2627290 w 2627290"/>
                <a:gd name="connsiteY4" fmla="*/ 828092 h 876098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366505 w 2627290"/>
                <a:gd name="connsiteY3" fmla="*/ 650723 h 770736"/>
                <a:gd name="connsiteX4" fmla="*/ 2627290 w 2627290"/>
                <a:gd name="connsiteY4" fmla="*/ 722730 h 770736"/>
                <a:gd name="connsiteX0" fmla="*/ 0 w 2627290"/>
                <a:gd name="connsiteY0" fmla="*/ 0 h 770735"/>
                <a:gd name="connsiteX1" fmla="*/ 189773 w 2627290"/>
                <a:gd name="connsiteY1" fmla="*/ 2650 h 770735"/>
                <a:gd name="connsiteX2" fmla="*/ 610034 w 2627290"/>
                <a:gd name="connsiteY2" fmla="*/ 2650 h 770735"/>
                <a:gd name="connsiteX3" fmla="*/ 1030296 w 2627290"/>
                <a:gd name="connsiteY3" fmla="*/ 650722 h 770735"/>
                <a:gd name="connsiteX4" fmla="*/ 2627290 w 2627290"/>
                <a:gd name="connsiteY4" fmla="*/ 722730 h 770735"/>
                <a:gd name="connsiteX0" fmla="*/ 0 w 2627290"/>
                <a:gd name="connsiteY0" fmla="*/ 0 h 770736"/>
                <a:gd name="connsiteX1" fmla="*/ 189773 w 2627290"/>
                <a:gd name="connsiteY1" fmla="*/ 2650 h 770736"/>
                <a:gd name="connsiteX2" fmla="*/ 610034 w 2627290"/>
                <a:gd name="connsiteY2" fmla="*/ 2650 h 770736"/>
                <a:gd name="connsiteX3" fmla="*/ 1198400 w 2627290"/>
                <a:gd name="connsiteY3" fmla="*/ 650723 h 770736"/>
                <a:gd name="connsiteX4" fmla="*/ 2627290 w 2627290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97958"/>
                <a:gd name="connsiteX1" fmla="*/ 189773 w 2291081"/>
                <a:gd name="connsiteY1" fmla="*/ 2650 h 797958"/>
                <a:gd name="connsiteX2" fmla="*/ 610034 w 2291081"/>
                <a:gd name="connsiteY2" fmla="*/ 2650 h 797958"/>
                <a:gd name="connsiteX3" fmla="*/ 1198400 w 2291081"/>
                <a:gd name="connsiteY3" fmla="*/ 650723 h 797958"/>
                <a:gd name="connsiteX4" fmla="*/ 2291081 w 2291081"/>
                <a:gd name="connsiteY4" fmla="*/ 794738 h 797958"/>
                <a:gd name="connsiteX0" fmla="*/ 0 w 2291081"/>
                <a:gd name="connsiteY0" fmla="*/ 0 h 794738"/>
                <a:gd name="connsiteX1" fmla="*/ 189773 w 2291081"/>
                <a:gd name="connsiteY1" fmla="*/ 2650 h 794738"/>
                <a:gd name="connsiteX2" fmla="*/ 610034 w 2291081"/>
                <a:gd name="connsiteY2" fmla="*/ 2650 h 794738"/>
                <a:gd name="connsiteX3" fmla="*/ 1198400 w 2291081"/>
                <a:gd name="connsiteY3" fmla="*/ 650723 h 794738"/>
                <a:gd name="connsiteX4" fmla="*/ 2291081 w 2291081"/>
                <a:gd name="connsiteY4" fmla="*/ 794738 h 794738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70736"/>
                <a:gd name="connsiteX1" fmla="*/ 189773 w 2291081"/>
                <a:gd name="connsiteY1" fmla="*/ 2650 h 770736"/>
                <a:gd name="connsiteX2" fmla="*/ 610034 w 2291081"/>
                <a:gd name="connsiteY2" fmla="*/ 2650 h 770736"/>
                <a:gd name="connsiteX3" fmla="*/ 1198400 w 2291081"/>
                <a:gd name="connsiteY3" fmla="*/ 650723 h 770736"/>
                <a:gd name="connsiteX4" fmla="*/ 2291081 w 2291081"/>
                <a:gd name="connsiteY4" fmla="*/ 722730 h 770736"/>
                <a:gd name="connsiteX0" fmla="*/ 0 w 2291081"/>
                <a:gd name="connsiteY0" fmla="*/ 0 h 746734"/>
                <a:gd name="connsiteX1" fmla="*/ 189773 w 2291081"/>
                <a:gd name="connsiteY1" fmla="*/ 2650 h 746734"/>
                <a:gd name="connsiteX2" fmla="*/ 610034 w 2291081"/>
                <a:gd name="connsiteY2" fmla="*/ 2650 h 746734"/>
                <a:gd name="connsiteX3" fmla="*/ 862191 w 2291081"/>
                <a:gd name="connsiteY3" fmla="*/ 146666 h 746734"/>
                <a:gd name="connsiteX4" fmla="*/ 1198400 w 2291081"/>
                <a:gd name="connsiteY4" fmla="*/ 650723 h 746734"/>
                <a:gd name="connsiteX5" fmla="*/ 2291081 w 2291081"/>
                <a:gd name="connsiteY5" fmla="*/ 722730 h 7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1081" h="746734">
                  <a:moveTo>
                    <a:pt x="0" y="0"/>
                  </a:moveTo>
                  <a:lnTo>
                    <a:pt x="189773" y="2650"/>
                  </a:lnTo>
                  <a:cubicBezTo>
                    <a:pt x="561685" y="1773"/>
                    <a:pt x="194386" y="2464"/>
                    <a:pt x="610034" y="2650"/>
                  </a:cubicBezTo>
                  <a:cubicBezTo>
                    <a:pt x="715425" y="24400"/>
                    <a:pt x="764130" y="38654"/>
                    <a:pt x="862191" y="146666"/>
                  </a:cubicBezTo>
                  <a:cubicBezTo>
                    <a:pt x="960252" y="254678"/>
                    <a:pt x="960252" y="554712"/>
                    <a:pt x="1198400" y="650723"/>
                  </a:cubicBezTo>
                  <a:cubicBezTo>
                    <a:pt x="1436548" y="746734"/>
                    <a:pt x="1534909" y="727315"/>
                    <a:pt x="2291081" y="72273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ZoneTexte 29"/>
            <p:cNvSpPr txBox="1">
              <a:spLocks noChangeArrowheads="1"/>
            </p:cNvSpPr>
            <p:nvPr/>
          </p:nvSpPr>
          <p:spPr bwMode="auto">
            <a:xfrm>
              <a:off x="5940152" y="4283804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00"/>
                  </a:solidFill>
                  <a:latin typeface="Symbol" pitchFamily="18" charset="2"/>
                </a:rPr>
                <a:t>Y</a:t>
              </a:r>
              <a:r>
                <a:rPr lang="en-US" b="1">
                  <a:solidFill>
                    <a:srgbClr val="009900"/>
                  </a:solidFill>
                  <a:latin typeface="Calibri" pitchFamily="34" charset="0"/>
                </a:rPr>
                <a:t>’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495141" y="3080219"/>
              <a:ext cx="1295323" cy="277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2</a:t>
              </a:r>
              <a:r>
                <a:rPr lang="en-US" sz="1200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nd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step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V="1">
              <a:off x="7167418" y="2943033"/>
              <a:ext cx="3175" cy="215974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7167258" y="3302128"/>
              <a:ext cx="0" cy="214386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3"/>
            <p:cNvSpPr txBox="1">
              <a:spLocks noChangeArrowheads="1"/>
            </p:cNvSpPr>
            <p:nvPr/>
          </p:nvSpPr>
          <p:spPr bwMode="auto">
            <a:xfrm>
              <a:off x="5220072" y="2420888"/>
              <a:ext cx="34322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Sequential suppression - screening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084078" y="2714537"/>
              <a:ext cx="1295323" cy="277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1</a:t>
              </a:r>
              <a:r>
                <a:rPr lang="en-US" sz="1200" b="1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st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step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flipH="1">
              <a:off x="5792977" y="2847278"/>
              <a:ext cx="29435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48"/>
          <p:cNvSpPr txBox="1">
            <a:spLocks noChangeArrowheads="1"/>
          </p:cNvSpPr>
          <p:nvPr/>
        </p:nvSpPr>
        <p:spPr bwMode="auto">
          <a:xfrm>
            <a:off x="5820288" y="5937610"/>
            <a:ext cx="2957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Temperature (Energy density)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6" name="Groupe 86"/>
          <p:cNvGrpSpPr>
            <a:grpSpLocks/>
          </p:cNvGrpSpPr>
          <p:nvPr/>
        </p:nvGrpSpPr>
        <p:grpSpPr bwMode="auto">
          <a:xfrm>
            <a:off x="1834455" y="3645024"/>
            <a:ext cx="2449513" cy="1190625"/>
            <a:chOff x="-1980728" y="1412776"/>
            <a:chExt cx="2449923" cy="1189230"/>
          </a:xfrm>
        </p:grpSpPr>
        <p:sp>
          <p:nvSpPr>
            <p:cNvPr id="37" name="ZoneTexte 83"/>
            <p:cNvSpPr txBox="1">
              <a:spLocks noChangeArrowheads="1"/>
            </p:cNvSpPr>
            <p:nvPr/>
          </p:nvSpPr>
          <p:spPr bwMode="auto">
            <a:xfrm>
              <a:off x="-1980728" y="1412776"/>
              <a:ext cx="2449923" cy="118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57250" lvl="1" indent="-457200"/>
              <a:r>
                <a:rPr lang="fr-FR" b="1" dirty="0" smtClean="0">
                  <a:latin typeface="Calibri" pitchFamily="34" charset="0"/>
                  <a:sym typeface="Wingdings" pitchFamily="2" charset="2"/>
                </a:rPr>
                <a:t>   </a:t>
              </a:r>
              <a:r>
                <a:rPr lang="fr-FR" b="1" dirty="0">
                  <a:latin typeface="Calibri" pitchFamily="34" charset="0"/>
                  <a:sym typeface="Wingdings" pitchFamily="2" charset="2"/>
                </a:rPr>
                <a:t>60% 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direct J/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Y</a:t>
              </a:r>
            </a:p>
            <a:p>
              <a:pPr marL="857250" lvl="1" indent="-457200"/>
              <a:r>
                <a:rPr lang="fr-FR" b="1" dirty="0">
                  <a:latin typeface="Calibri" pitchFamily="34" charset="0"/>
                  <a:sym typeface="Wingdings" pitchFamily="2" charset="2"/>
                </a:rPr>
                <a:t>+ 30% 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c</a:t>
              </a:r>
              <a:r>
                <a:rPr lang="fr-FR" baseline="-25000" dirty="0">
                  <a:latin typeface="Calibri" pitchFamily="34" charset="0"/>
                  <a:sym typeface="Wingdings" pitchFamily="2" charset="2"/>
                </a:rPr>
                <a:t>c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J/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+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g</a:t>
              </a:r>
            </a:p>
            <a:p>
              <a:pPr marL="857250" lvl="1" indent="-457200"/>
              <a:r>
                <a:rPr lang="fr-FR" b="1" dirty="0">
                  <a:latin typeface="Calibri" pitchFamily="34" charset="0"/>
                  <a:sym typeface="Wingdings" pitchFamily="2" charset="2"/>
                </a:rPr>
                <a:t>+ 10% 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’  J/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 + X</a:t>
              </a:r>
            </a:p>
            <a:p>
              <a:pPr marL="857250" lvl="1" indent="-457200"/>
              <a:r>
                <a:rPr lang="fr-FR" b="1" dirty="0">
                  <a:latin typeface="Calibri" pitchFamily="34" charset="0"/>
                  <a:sym typeface="Wingdings" pitchFamily="2" charset="2"/>
                </a:rPr>
                <a:t>Inclusive J/</a:t>
              </a:r>
              <a:r>
                <a:rPr lang="fr-FR" b="1" dirty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b="1" dirty="0">
                  <a:latin typeface="Calibri" pitchFamily="34" charset="0"/>
                  <a:sym typeface="Wingdings" pitchFamily="2" charset="2"/>
                </a:rPr>
                <a:t> </a:t>
              </a:r>
              <a:r>
                <a:rPr lang="fr-FR" b="1" dirty="0" err="1">
                  <a:latin typeface="Calibri" pitchFamily="34" charset="0"/>
                  <a:sym typeface="Wingdings" pitchFamily="2" charset="2"/>
                </a:rPr>
                <a:t>yield</a:t>
              </a:r>
              <a:endParaRPr lang="fr-FR" dirty="0">
                <a:latin typeface="Calibri" pitchFamily="34" charset="0"/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-1620305" y="2276950"/>
              <a:ext cx="2016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97351" y="2333490"/>
                <a:ext cx="3288080" cy="47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quarkonium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dissociation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temperature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critical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QGP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1400" b="1" i="0" smtClean="0">
                            <a:latin typeface="Cambria Math"/>
                          </a:rPr>
                          <m:t>temperature</m:t>
                        </m:r>
                      </m:den>
                    </m:f>
                  </m:oMath>
                </a14:m>
                <a:r>
                  <a:rPr lang="fr-FR" sz="1400" b="1" dirty="0" smtClean="0"/>
                  <a:t> </a:t>
                </a:r>
                <a:r>
                  <a:rPr lang="fr-FR" sz="1400" b="1" dirty="0" smtClean="0">
                    <a:sym typeface="Wingdings" pitchFamily="2" charset="2"/>
                  </a:rPr>
                  <a:t></a:t>
                </a:r>
                <a:endParaRPr lang="fr-FR" sz="1400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1" y="2333490"/>
                <a:ext cx="3288080" cy="476541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 flipV="1">
            <a:off x="6197513" y="4299260"/>
            <a:ext cx="2262919" cy="11747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7409870" y="4930454"/>
            <a:ext cx="978554" cy="1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79512" y="376736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Feed-downs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contributing</a:t>
            </a:r>
            <a:r>
              <a:rPr lang="fr-FR" sz="1600" i="1" dirty="0" smtClean="0"/>
              <a:t> to   J/</a:t>
            </a:r>
            <a:r>
              <a:rPr lang="fr-FR" sz="1600" i="1" dirty="0" smtClean="0">
                <a:latin typeface="Symbol" pitchFamily="18" charset="2"/>
              </a:rPr>
              <a:t>Y</a:t>
            </a:r>
            <a:r>
              <a:rPr lang="fr-FR" sz="1600" i="1" dirty="0" smtClean="0"/>
              <a:t> inclusive </a:t>
            </a:r>
            <a:r>
              <a:rPr lang="fr-FR" sz="1600" i="1" dirty="0" err="1" smtClean="0"/>
              <a:t>yield</a:t>
            </a:r>
            <a:endParaRPr lang="fr-FR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608826" y="4958760"/>
            <a:ext cx="3677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smtClean="0"/>
              <a:t> According </a:t>
            </a:r>
            <a:r>
              <a:rPr lang="en-US" sz="1600" dirty="0"/>
              <a:t>to lattice </a:t>
            </a:r>
            <a:r>
              <a:rPr lang="en-US" sz="1600" dirty="0" smtClean="0"/>
              <a:t>calculations,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 smtClean="0"/>
              <a:t>T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>
                <a:latin typeface="Symbol" pitchFamily="18" charset="2"/>
              </a:rPr>
              <a:t>Y</a:t>
            </a:r>
            <a:r>
              <a:rPr lang="en-US" sz="1600" dirty="0"/>
              <a:t>’) &lt; T</a:t>
            </a:r>
            <a:r>
              <a:rPr lang="en-US" sz="1600" baseline="-25000" dirty="0"/>
              <a:t>d</a:t>
            </a:r>
            <a:r>
              <a:rPr lang="en-US" sz="1600" dirty="0"/>
              <a:t> (</a:t>
            </a:r>
            <a:r>
              <a:rPr lang="en-US" sz="1600" dirty="0">
                <a:latin typeface="Symbol" pitchFamily="18" charset="2"/>
              </a:rPr>
              <a:t>c</a:t>
            </a:r>
            <a:r>
              <a:rPr lang="en-US" sz="1600" baseline="-25000" dirty="0"/>
              <a:t>c</a:t>
            </a:r>
            <a:r>
              <a:rPr lang="en-US" sz="1600" dirty="0"/>
              <a:t>) &lt; T</a:t>
            </a:r>
            <a:r>
              <a:rPr lang="en-US" sz="1600" baseline="-25000" dirty="0"/>
              <a:t>d </a:t>
            </a:r>
            <a:r>
              <a:rPr lang="en-US" sz="1600" dirty="0"/>
              <a:t>(J/</a:t>
            </a:r>
            <a:r>
              <a:rPr lang="en-US" sz="1600" dirty="0">
                <a:latin typeface="Symbol" pitchFamily="18" charset="2"/>
              </a:rPr>
              <a:t>Y</a:t>
            </a:r>
            <a:r>
              <a:rPr lang="en-US" sz="1600" dirty="0" smtClean="0"/>
              <a:t>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algn="ctr"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FF0000"/>
                </a:solidFill>
              </a:rPr>
              <a:t>One </a:t>
            </a:r>
            <a:r>
              <a:rPr lang="en-US" sz="1600" b="1" dirty="0">
                <a:solidFill>
                  <a:srgbClr val="FF0000"/>
                </a:solidFill>
              </a:rPr>
              <a:t>should </a:t>
            </a:r>
            <a:r>
              <a:rPr lang="en-US" sz="1600" b="1" dirty="0" smtClean="0">
                <a:solidFill>
                  <a:srgbClr val="FF0000"/>
                </a:solidFill>
              </a:rPr>
              <a:t>observe a step-like </a:t>
            </a:r>
            <a:r>
              <a:rPr lang="en-US" sz="1600" b="1" dirty="0">
                <a:solidFill>
                  <a:srgbClr val="FF0000"/>
                </a:solidFill>
              </a:rPr>
              <a:t>suppression </a:t>
            </a:r>
            <a:r>
              <a:rPr lang="en-US" sz="1600" b="1" dirty="0" smtClean="0">
                <a:solidFill>
                  <a:srgbClr val="FF0000"/>
                </a:solidFill>
              </a:rPr>
              <a:t>pattern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384" name="Espace réservé du numéro de diapositive 1638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11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502773"/>
              </p:ext>
            </p:extLst>
          </p:nvPr>
        </p:nvGraphicFramePr>
        <p:xfrm>
          <a:off x="4216400" y="773113"/>
          <a:ext cx="4941888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6" name="Acrobat Document" r:id="rId3" imgW="5400675" imgH="5181600" progId="AcroExch.Document.7">
                  <p:embed/>
                </p:oleObj>
              </mc:Choice>
              <mc:Fallback>
                <p:oleObj name="Acrobat Document" r:id="rId3" imgW="5400675" imgH="5181600" progId="AcroExch.Documen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773113"/>
                        <a:ext cx="4941888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7950" y="5445224"/>
            <a:ext cx="4320037" cy="9661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9457" name="Titr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err="1" smtClean="0"/>
              <a:t>Charmonia</a:t>
            </a:r>
            <a:r>
              <a:rPr lang="fr-FR" sz="2800" dirty="0" smtClean="0"/>
              <a:t> in </a:t>
            </a:r>
            <a:r>
              <a:rPr lang="fr-FR" dirty="0"/>
              <a:t>A</a:t>
            </a:r>
            <a:r>
              <a:rPr lang="fr-FR" sz="2800" dirty="0" smtClean="0"/>
              <a:t>+A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9458" name="Espace réservé du contenu 134"/>
          <p:cNvSpPr>
            <a:spLocks noGrp="1"/>
          </p:cNvSpPr>
          <p:nvPr>
            <p:ph idx="1"/>
          </p:nvPr>
        </p:nvSpPr>
        <p:spPr>
          <a:xfrm>
            <a:off x="214282" y="928670"/>
            <a:ext cx="4068475" cy="5500726"/>
          </a:xfrm>
        </p:spPr>
        <p:txBody>
          <a:bodyPr/>
          <a:lstStyle/>
          <a:p>
            <a:r>
              <a:rPr lang="fr-FR" dirty="0" err="1" smtClean="0"/>
              <a:t>Anomalous</a:t>
            </a:r>
            <a:r>
              <a:rPr lang="fr-FR" dirty="0" smtClean="0"/>
              <a:t> suppression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at</a:t>
            </a:r>
            <a:r>
              <a:rPr lang="fr-FR" dirty="0" smtClean="0">
                <a:solidFill>
                  <a:srgbClr val="FF0000"/>
                </a:solidFill>
              </a:rPr>
              <a:t> SPS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NA50 results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160" name="Ellipse 159"/>
          <p:cNvSpPr/>
          <p:nvPr/>
        </p:nvSpPr>
        <p:spPr>
          <a:xfrm>
            <a:off x="6543675" y="2885505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5033526" y="4688215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526213" y="3670300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912993" y="4160987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89317" y="4184154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438977" y="4424711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648873" y="4786015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95370" y="4639519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932363" y="2636838"/>
            <a:ext cx="158432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6" name="ZoneTexte 182"/>
          <p:cNvSpPr txBox="1">
            <a:spLocks noChangeArrowheads="1"/>
          </p:cNvSpPr>
          <p:nvPr/>
        </p:nvSpPr>
        <p:spPr bwMode="auto">
          <a:xfrm>
            <a:off x="5508625" y="2339975"/>
            <a:ext cx="554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p+A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5940425" y="6021388"/>
            <a:ext cx="461963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4.37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1.04</a:t>
            </a:r>
          </a:p>
        </p:txBody>
      </p:sp>
      <p:sp>
        <p:nvSpPr>
          <p:cNvPr id="19498" name="ZoneTexte 184"/>
          <p:cNvSpPr txBox="1">
            <a:spLocks noChangeArrowheads="1"/>
          </p:cNvSpPr>
          <p:nvPr/>
        </p:nvSpPr>
        <p:spPr bwMode="auto">
          <a:xfrm>
            <a:off x="6486525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4.90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1.24</a:t>
            </a:r>
            <a:endParaRPr lang="fr-FR" sz="1600" b="1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7019925" y="6021388"/>
            <a:ext cx="461963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6.65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2.04</a:t>
            </a:r>
          </a:p>
        </p:txBody>
      </p:sp>
      <p:cxnSp>
        <p:nvCxnSpPr>
          <p:cNvPr id="187" name="Connecteur droit 186"/>
          <p:cNvCxnSpPr/>
          <p:nvPr/>
        </p:nvCxnSpPr>
        <p:spPr>
          <a:xfrm>
            <a:off x="6572250" y="4337050"/>
            <a:ext cx="0" cy="1296988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508875" y="4941248"/>
            <a:ext cx="0" cy="72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ZoneTexte 190"/>
          <p:cNvSpPr txBox="1">
            <a:spLocks noChangeArrowheads="1"/>
          </p:cNvSpPr>
          <p:nvPr/>
        </p:nvSpPr>
        <p:spPr bwMode="auto">
          <a:xfrm>
            <a:off x="7524750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7.65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2.53</a:t>
            </a:r>
          </a:p>
        </p:txBody>
      </p:sp>
      <p:cxnSp>
        <p:nvCxnSpPr>
          <p:cNvPr id="193" name="Connecteur droit 192"/>
          <p:cNvCxnSpPr/>
          <p:nvPr/>
        </p:nvCxnSpPr>
        <p:spPr>
          <a:xfrm>
            <a:off x="8604250" y="5229225"/>
            <a:ext cx="0" cy="989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4" name="ZoneTexte 193"/>
          <p:cNvSpPr txBox="1">
            <a:spLocks noChangeArrowheads="1"/>
          </p:cNvSpPr>
          <p:nvPr/>
        </p:nvSpPr>
        <p:spPr bwMode="auto">
          <a:xfrm>
            <a:off x="8027988" y="6021388"/>
            <a:ext cx="504825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8.83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3.19</a:t>
            </a:r>
          </a:p>
        </p:txBody>
      </p:sp>
      <p:sp>
        <p:nvSpPr>
          <p:cNvPr id="19505" name="ZoneTexte 194"/>
          <p:cNvSpPr txBox="1">
            <a:spLocks noChangeArrowheads="1"/>
          </p:cNvSpPr>
          <p:nvPr/>
        </p:nvSpPr>
        <p:spPr bwMode="auto">
          <a:xfrm>
            <a:off x="8604250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9.43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3.76</a:t>
            </a: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170613" y="5648325"/>
            <a:ext cx="395287" cy="373063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251700" y="5653088"/>
            <a:ext cx="252413" cy="368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8" name="ZoneTexte 199"/>
          <p:cNvSpPr txBox="1">
            <a:spLocks noChangeArrowheads="1"/>
          </p:cNvSpPr>
          <p:nvPr/>
        </p:nvSpPr>
        <p:spPr bwMode="auto">
          <a:xfrm>
            <a:off x="4932363" y="6021388"/>
            <a:ext cx="966787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L (fm)</a:t>
            </a:r>
          </a:p>
          <a:p>
            <a:pPr algn="ctr"/>
            <a:r>
              <a:rPr lang="fr-FR" sz="1200" b="1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 (GeV/fm</a:t>
            </a:r>
            <a:r>
              <a:rPr lang="fr-FR" sz="1200" b="1" baseline="30000">
                <a:solidFill>
                  <a:srgbClr val="4F81BD"/>
                </a:solidFill>
                <a:latin typeface="Calibri" pitchFamily="34" charset="0"/>
              </a:rPr>
              <a:t>3</a:t>
            </a:r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205" name="Connecteur droit avec flèche 204"/>
          <p:cNvCxnSpPr/>
          <p:nvPr/>
        </p:nvCxnSpPr>
        <p:spPr>
          <a:xfrm>
            <a:off x="6659563" y="2924175"/>
            <a:ext cx="1296987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0" name="ZoneTexte 206"/>
          <p:cNvSpPr txBox="1">
            <a:spLocks noChangeArrowheads="1"/>
          </p:cNvSpPr>
          <p:nvPr/>
        </p:nvSpPr>
        <p:spPr bwMode="auto">
          <a:xfrm>
            <a:off x="6970713" y="2627313"/>
            <a:ext cx="56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6600"/>
                </a:solidFill>
                <a:latin typeface="Calibri" pitchFamily="34" charset="0"/>
              </a:rPr>
              <a:t>S+U</a:t>
            </a:r>
          </a:p>
        </p:txBody>
      </p:sp>
      <p:sp>
        <p:nvSpPr>
          <p:cNvPr id="210" name="Rectangle 209">
            <a:hlinkClick r:id="rId5"/>
          </p:cNvPr>
          <p:cNvSpPr/>
          <p:nvPr/>
        </p:nvSpPr>
        <p:spPr>
          <a:xfrm>
            <a:off x="2339752" y="1484784"/>
            <a:ext cx="179546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u="sng" dirty="0" err="1">
                <a:solidFill>
                  <a:srgbClr val="3333FF"/>
                </a:solidFill>
                <a:latin typeface="+mn-lt"/>
              </a:rPr>
              <a:t>Eur</a:t>
            </a:r>
            <a:r>
              <a:rPr lang="fr-FR" sz="1050" b="1" u="sng" dirty="0">
                <a:solidFill>
                  <a:srgbClr val="3333FF"/>
                </a:solidFill>
                <a:latin typeface="+mn-lt"/>
              </a:rPr>
              <a:t>.Phys.J.C49:559-567,2007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6588125" y="3141663"/>
            <a:ext cx="2232025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6" name="ZoneTexte 80"/>
          <p:cNvSpPr txBox="1">
            <a:spLocks noChangeArrowheads="1"/>
          </p:cNvSpPr>
          <p:nvPr/>
        </p:nvSpPr>
        <p:spPr bwMode="auto">
          <a:xfrm>
            <a:off x="8027988" y="2843213"/>
            <a:ext cx="79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8000"/>
                </a:solidFill>
                <a:latin typeface="Calibri" pitchFamily="34" charset="0"/>
              </a:rPr>
              <a:t>Pb+Pb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6580188" y="3333742"/>
            <a:ext cx="2236787" cy="127008"/>
          </a:xfrm>
          <a:prstGeom prst="line">
            <a:avLst/>
          </a:prstGeom>
          <a:ln w="38100">
            <a:solidFill>
              <a:srgbClr val="0000E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7685088" y="4122738"/>
            <a:ext cx="1109662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4800600" y="4114800"/>
            <a:ext cx="2159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749925" y="4129088"/>
            <a:ext cx="719138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21" name="ZoneTexte 78"/>
          <p:cNvSpPr txBox="1">
            <a:spLocks noChangeArrowheads="1"/>
          </p:cNvSpPr>
          <p:nvPr/>
        </p:nvSpPr>
        <p:spPr bwMode="auto">
          <a:xfrm>
            <a:off x="107950" y="4077072"/>
            <a:ext cx="442744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NA50 measured J/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dirty="0" smtClean="0">
                <a:latin typeface="Calibri" pitchFamily="34" charset="0"/>
              </a:rPr>
              <a:t> and 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dirty="0" smtClean="0">
                <a:latin typeface="Calibri" pitchFamily="34" charset="0"/>
              </a:rPr>
              <a:t>’, but,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Calibri" pitchFamily="34" charset="0"/>
              </a:rPr>
              <a:t>too small </a:t>
            </a:r>
            <a:r>
              <a:rPr lang="en-US" sz="2000" b="1" dirty="0">
                <a:solidFill>
                  <a:srgbClr val="0000E2"/>
                </a:solidFill>
                <a:latin typeface="Symbol" pitchFamily="18" charset="2"/>
              </a:rPr>
              <a:t>Y</a:t>
            </a:r>
            <a:r>
              <a:rPr lang="en-US" sz="2000" b="1" dirty="0">
                <a:solidFill>
                  <a:srgbClr val="0000E2"/>
                </a:solidFill>
                <a:latin typeface="Calibri" pitchFamily="34" charset="0"/>
              </a:rPr>
              <a:t>’</a:t>
            </a:r>
            <a:r>
              <a:rPr lang="en-US" sz="2000" b="1" dirty="0">
                <a:solidFill>
                  <a:srgbClr val="0000E2"/>
                </a:solidFill>
                <a:latin typeface="Calibri" pitchFamily="34" charset="0"/>
                <a:sym typeface="Wingdings" pitchFamily="2" charset="2"/>
              </a:rPr>
              <a:t> J/</a:t>
            </a:r>
            <a:r>
              <a:rPr lang="en-US" sz="2000" b="1" dirty="0">
                <a:solidFill>
                  <a:srgbClr val="0000E2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en-US" sz="2000" b="1" dirty="0">
                <a:solidFill>
                  <a:srgbClr val="0000E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000" b="1" i="1" dirty="0">
                <a:solidFill>
                  <a:srgbClr val="0000E2"/>
                </a:solidFill>
                <a:latin typeface="Calibri" pitchFamily="34" charset="0"/>
              </a:rPr>
              <a:t>feed-down </a:t>
            </a:r>
            <a:r>
              <a:rPr lang="en-US" sz="2000" b="1" i="1" dirty="0" smtClean="0">
                <a:solidFill>
                  <a:srgbClr val="0000E2"/>
                </a:solidFill>
                <a:latin typeface="Calibri" pitchFamily="34" charset="0"/>
              </a:rPr>
              <a:t>              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Calibri" pitchFamily="34" charset="0"/>
              </a:rPr>
              <a:t>too fragile 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dirty="0" smtClean="0">
                <a:latin typeface="Calibri" pitchFamily="34" charset="0"/>
              </a:rPr>
              <a:t>’</a:t>
            </a:r>
          </a:p>
          <a:p>
            <a:r>
              <a:rPr lang="en-US" sz="2000" b="1" dirty="0" smtClean="0">
                <a:latin typeface="Calibri" pitchFamily="34" charset="0"/>
              </a:rPr>
              <a:t>to answer  the question</a:t>
            </a:r>
          </a:p>
          <a:p>
            <a:endParaRPr lang="en-US" sz="800" b="1" dirty="0" smtClean="0">
              <a:latin typeface="Calibri" pitchFamily="34" charset="0"/>
              <a:sym typeface="Wingdings" pitchFamily="2" charset="2"/>
            </a:endParaRPr>
          </a:p>
          <a:p>
            <a:pPr marL="342900" indent="-342900">
              <a:buFont typeface="Wingdings"/>
              <a:buChar char="è"/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need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of a larger feed-down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fraction</a:t>
            </a:r>
          </a:p>
          <a:p>
            <a:pPr marL="342900" indent="-342900">
              <a:buFont typeface="Wingdings"/>
              <a:buChar char="è"/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Need of a stronger bound state</a:t>
            </a:r>
          </a:p>
          <a:p>
            <a:pPr marL="800100" lvl="1" indent="-342900">
              <a:buFont typeface="Wingdings"/>
              <a:buChar char="è"/>
            </a:pP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Need to measure </a:t>
            </a:r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en-US" sz="2000" b="1" baseline="-25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yield !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102458" y="3501008"/>
            <a:ext cx="1989647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sz="2000" b="1" i="1" dirty="0" err="1" smtClean="0">
                <a:solidFill>
                  <a:schemeClr val="bg1"/>
                </a:solidFill>
                <a:latin typeface="Calibri" pitchFamily="34" charset="0"/>
              </a:rPr>
              <a:t>Color</a:t>
            </a:r>
            <a:r>
              <a:rPr lang="fr-FR" sz="2000" b="1" i="1" dirty="0" smtClean="0">
                <a:solidFill>
                  <a:schemeClr val="bg1"/>
                </a:solidFill>
                <a:latin typeface="Calibri" pitchFamily="34" charset="0"/>
              </a:rPr>
              <a:t> screening ?</a:t>
            </a:r>
            <a:endParaRPr lang="fr-FR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6934200" y="3143250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7210425" y="3166492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7457505" y="3261742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7667625" y="3224213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7814642" y="3213546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7319963" y="1800225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0" name="Connecteur en angle 49"/>
          <p:cNvCxnSpPr/>
          <p:nvPr/>
        </p:nvCxnSpPr>
        <p:spPr>
          <a:xfrm rot="5400000" flipH="1" flipV="1">
            <a:off x="3529399" y="3941403"/>
            <a:ext cx="1221109" cy="576067"/>
          </a:xfrm>
          <a:prstGeom prst="bentConnector3">
            <a:avLst>
              <a:gd name="adj1" fmla="val -1842"/>
            </a:avLst>
          </a:prstGeom>
          <a:ln w="38100">
            <a:solidFill>
              <a:srgbClr val="0000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282757" y="324954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E2"/>
                </a:solidFill>
              </a:rPr>
              <a:t>0.9</a:t>
            </a:r>
            <a:endParaRPr lang="fr-FR" b="1" dirty="0">
              <a:solidFill>
                <a:srgbClr val="0000E2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6042" y="1990507"/>
            <a:ext cx="368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</a:t>
            </a:r>
            <a:r>
              <a:rPr lang="fr-FR" dirty="0" smtClean="0"/>
              <a:t> = </a:t>
            </a:r>
            <a:r>
              <a:rPr lang="fr-FR" dirty="0" err="1" smtClean="0"/>
              <a:t>length</a:t>
            </a:r>
            <a:r>
              <a:rPr lang="fr-FR" dirty="0" smtClean="0"/>
              <a:t> of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by </a:t>
            </a:r>
            <a:r>
              <a:rPr lang="fr-FR" dirty="0" err="1" smtClean="0"/>
              <a:t>quarkonium</a:t>
            </a:r>
            <a:r>
              <a:rPr lang="fr-FR" dirty="0" smtClean="0"/>
              <a:t> state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05156" y="2638653"/>
            <a:ext cx="37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Expected</a:t>
            </a:r>
            <a:r>
              <a:rPr lang="fr-FR" dirty="0" smtClean="0"/>
              <a:t> =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r>
              <a:rPr lang="fr-FR" dirty="0" smtClean="0"/>
              <a:t> in </a:t>
            </a:r>
            <a:r>
              <a:rPr lang="fr-FR" dirty="0" err="1" smtClean="0"/>
              <a:t>p+A</a:t>
            </a:r>
            <a:r>
              <a:rPr lang="fr-FR" dirty="0" smtClean="0"/>
              <a:t> </a:t>
            </a:r>
            <a:r>
              <a:rPr lang="fr-FR" dirty="0" err="1" smtClean="0"/>
              <a:t>extrapolated</a:t>
            </a:r>
            <a:r>
              <a:rPr lang="fr-FR" dirty="0" smtClean="0"/>
              <a:t> to large L 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8748464" y="32617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E2"/>
                </a:solidFill>
              </a:rPr>
              <a:t>0.9</a:t>
            </a:r>
            <a:endParaRPr lang="fr-FR" b="1" dirty="0">
              <a:solidFill>
                <a:srgbClr val="0000E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87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/>
          </p:cNvGraphicFramePr>
          <p:nvPr/>
        </p:nvGraphicFramePr>
        <p:xfrm>
          <a:off x="4218410" y="783456"/>
          <a:ext cx="4941887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2" name="Acrobat Document" r:id="rId3" imgW="5400675" imgH="5181600" progId="AcroExch.Document.7">
                  <p:embed/>
                </p:oleObj>
              </mc:Choice>
              <mc:Fallback>
                <p:oleObj name="Acrobat Document" r:id="rId3" imgW="5400675" imgH="5181600" progId="AcroExch.Documen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410" y="783456"/>
                        <a:ext cx="4941887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" name="Titr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err="1" smtClean="0"/>
              <a:t>Charmonia</a:t>
            </a:r>
            <a:r>
              <a:rPr lang="fr-FR" sz="2800" dirty="0" smtClean="0"/>
              <a:t> in A+A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9458" name="Espace réservé du contenu 134"/>
          <p:cNvSpPr>
            <a:spLocks noGrp="1"/>
          </p:cNvSpPr>
          <p:nvPr>
            <p:ph idx="1"/>
          </p:nvPr>
        </p:nvSpPr>
        <p:spPr>
          <a:xfrm>
            <a:off x="214282" y="928670"/>
            <a:ext cx="4157198" cy="5500726"/>
          </a:xfrm>
        </p:spPr>
        <p:txBody>
          <a:bodyPr/>
          <a:lstStyle/>
          <a:p>
            <a:r>
              <a:rPr lang="fr-FR" dirty="0" err="1" smtClean="0"/>
              <a:t>Anomalous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at</a:t>
            </a:r>
            <a:r>
              <a:rPr lang="fr-FR" dirty="0" smtClean="0">
                <a:solidFill>
                  <a:srgbClr val="FF0000"/>
                </a:solidFill>
              </a:rPr>
              <a:t> SPS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Suppression patterns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160" name="Ellipse 159"/>
          <p:cNvSpPr/>
          <p:nvPr/>
        </p:nvSpPr>
        <p:spPr>
          <a:xfrm>
            <a:off x="6543675" y="2885505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5033526" y="4688215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526213" y="3670300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912993" y="4160987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89317" y="4184154"/>
            <a:ext cx="107950" cy="1095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438977" y="4424711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648873" y="4786015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95370" y="4639519"/>
            <a:ext cx="107950" cy="10795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932363" y="2636838"/>
            <a:ext cx="158432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6" name="ZoneTexte 182"/>
          <p:cNvSpPr txBox="1">
            <a:spLocks noChangeArrowheads="1"/>
          </p:cNvSpPr>
          <p:nvPr/>
        </p:nvSpPr>
        <p:spPr bwMode="auto">
          <a:xfrm>
            <a:off x="5508625" y="2339975"/>
            <a:ext cx="554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p+A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5940425" y="6021388"/>
            <a:ext cx="461963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4.37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1.04</a:t>
            </a:r>
          </a:p>
        </p:txBody>
      </p:sp>
      <p:sp>
        <p:nvSpPr>
          <p:cNvPr id="19498" name="ZoneTexte 184"/>
          <p:cNvSpPr txBox="1">
            <a:spLocks noChangeArrowheads="1"/>
          </p:cNvSpPr>
          <p:nvPr/>
        </p:nvSpPr>
        <p:spPr bwMode="auto">
          <a:xfrm>
            <a:off x="6486525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4.90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1.24</a:t>
            </a:r>
            <a:endParaRPr lang="fr-FR" sz="1600" b="1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7019925" y="6021388"/>
            <a:ext cx="461963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6.65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4F81BD"/>
                </a:solidFill>
                <a:latin typeface="+mn-lt"/>
              </a:rPr>
              <a:t>2.04</a:t>
            </a:r>
          </a:p>
        </p:txBody>
      </p:sp>
      <p:cxnSp>
        <p:nvCxnSpPr>
          <p:cNvPr id="187" name="Connecteur droit 186"/>
          <p:cNvCxnSpPr/>
          <p:nvPr/>
        </p:nvCxnSpPr>
        <p:spPr>
          <a:xfrm>
            <a:off x="6572250" y="4337050"/>
            <a:ext cx="0" cy="1296988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508875" y="3500438"/>
            <a:ext cx="0" cy="21605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ZoneTexte 190"/>
          <p:cNvSpPr txBox="1">
            <a:spLocks noChangeArrowheads="1"/>
          </p:cNvSpPr>
          <p:nvPr/>
        </p:nvSpPr>
        <p:spPr bwMode="auto">
          <a:xfrm>
            <a:off x="7524750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7.65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2.53</a:t>
            </a:r>
          </a:p>
        </p:txBody>
      </p:sp>
      <p:cxnSp>
        <p:nvCxnSpPr>
          <p:cNvPr id="193" name="Connecteur droit 192"/>
          <p:cNvCxnSpPr/>
          <p:nvPr/>
        </p:nvCxnSpPr>
        <p:spPr>
          <a:xfrm>
            <a:off x="8604250" y="5229225"/>
            <a:ext cx="0" cy="989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4" name="ZoneTexte 193"/>
          <p:cNvSpPr txBox="1">
            <a:spLocks noChangeArrowheads="1"/>
          </p:cNvSpPr>
          <p:nvPr/>
        </p:nvSpPr>
        <p:spPr bwMode="auto">
          <a:xfrm>
            <a:off x="8027988" y="6021388"/>
            <a:ext cx="504825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8.83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3.19</a:t>
            </a:r>
          </a:p>
        </p:txBody>
      </p:sp>
      <p:sp>
        <p:nvSpPr>
          <p:cNvPr id="19505" name="ZoneTexte 194"/>
          <p:cNvSpPr txBox="1">
            <a:spLocks noChangeArrowheads="1"/>
          </p:cNvSpPr>
          <p:nvPr/>
        </p:nvSpPr>
        <p:spPr bwMode="auto">
          <a:xfrm>
            <a:off x="8604250" y="6021388"/>
            <a:ext cx="461963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9.43</a:t>
            </a:r>
          </a:p>
          <a:p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3.76</a:t>
            </a: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170613" y="5648325"/>
            <a:ext cx="395287" cy="373063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251700" y="5653088"/>
            <a:ext cx="252413" cy="368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8" name="ZoneTexte 199"/>
          <p:cNvSpPr txBox="1">
            <a:spLocks noChangeArrowheads="1"/>
          </p:cNvSpPr>
          <p:nvPr/>
        </p:nvSpPr>
        <p:spPr bwMode="auto">
          <a:xfrm>
            <a:off x="4932363" y="6021388"/>
            <a:ext cx="966787" cy="461962"/>
          </a:xfrm>
          <a:prstGeom prst="rect">
            <a:avLst/>
          </a:prstGeom>
          <a:noFill/>
          <a:ln w="9525">
            <a:solidFill>
              <a:srgbClr val="4F81BD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L (fm)</a:t>
            </a:r>
          </a:p>
          <a:p>
            <a:pPr algn="ctr"/>
            <a:r>
              <a:rPr lang="fr-FR" sz="1200" b="1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 (GeV/fm</a:t>
            </a:r>
            <a:r>
              <a:rPr lang="fr-FR" sz="1200" b="1" baseline="30000">
                <a:solidFill>
                  <a:srgbClr val="4F81BD"/>
                </a:solidFill>
                <a:latin typeface="Calibri" pitchFamily="34" charset="0"/>
              </a:rPr>
              <a:t>3</a:t>
            </a:r>
            <a:r>
              <a:rPr lang="fr-FR" sz="1200" b="1">
                <a:solidFill>
                  <a:srgbClr val="4F81BD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205" name="Connecteur droit avec flèche 204"/>
          <p:cNvCxnSpPr/>
          <p:nvPr/>
        </p:nvCxnSpPr>
        <p:spPr>
          <a:xfrm>
            <a:off x="6659563" y="2924175"/>
            <a:ext cx="1296987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0" name="ZoneTexte 206"/>
          <p:cNvSpPr txBox="1">
            <a:spLocks noChangeArrowheads="1"/>
          </p:cNvSpPr>
          <p:nvPr/>
        </p:nvSpPr>
        <p:spPr bwMode="auto">
          <a:xfrm>
            <a:off x="6970713" y="2627313"/>
            <a:ext cx="560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6600"/>
                </a:solidFill>
                <a:latin typeface="Calibri" pitchFamily="34" charset="0"/>
              </a:rPr>
              <a:t>S+U</a:t>
            </a:r>
          </a:p>
        </p:txBody>
      </p:sp>
      <p:sp>
        <p:nvSpPr>
          <p:cNvPr id="210" name="Rectangle 209">
            <a:hlinkClick r:id="rId5"/>
          </p:cNvPr>
          <p:cNvSpPr/>
          <p:nvPr/>
        </p:nvSpPr>
        <p:spPr>
          <a:xfrm>
            <a:off x="2339752" y="1484784"/>
            <a:ext cx="179546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u="sng" dirty="0" err="1">
                <a:solidFill>
                  <a:srgbClr val="3333FF"/>
                </a:solidFill>
                <a:latin typeface="+mn-lt"/>
              </a:rPr>
              <a:t>Eur</a:t>
            </a:r>
            <a:r>
              <a:rPr lang="fr-FR" sz="1050" b="1" u="sng" dirty="0">
                <a:solidFill>
                  <a:srgbClr val="3333FF"/>
                </a:solidFill>
                <a:latin typeface="+mn-lt"/>
              </a:rPr>
              <a:t>.Phys.J.C49:559-567,2007</a:t>
            </a:r>
          </a:p>
        </p:txBody>
      </p:sp>
      <p:sp>
        <p:nvSpPr>
          <p:cNvPr id="19513" name="ZoneTexte 76"/>
          <p:cNvSpPr txBox="1">
            <a:spLocks noChangeArrowheads="1"/>
          </p:cNvSpPr>
          <p:nvPr/>
        </p:nvSpPr>
        <p:spPr bwMode="auto">
          <a:xfrm rot="3507594">
            <a:off x="7380468" y="3549989"/>
            <a:ext cx="750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</a:rPr>
              <a:t>QGP - 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fr-FR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fr-FR" sz="1200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6588125" y="3141663"/>
            <a:ext cx="2232025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6" name="ZoneTexte 80"/>
          <p:cNvSpPr txBox="1">
            <a:spLocks noChangeArrowheads="1"/>
          </p:cNvSpPr>
          <p:nvPr/>
        </p:nvSpPr>
        <p:spPr bwMode="auto">
          <a:xfrm>
            <a:off x="8027988" y="2843213"/>
            <a:ext cx="79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8000"/>
                </a:solidFill>
                <a:latin typeface="Calibri" pitchFamily="34" charset="0"/>
              </a:rPr>
              <a:t>Pb+Pb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4784725" y="3460750"/>
            <a:ext cx="40322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7685088" y="4122738"/>
            <a:ext cx="1109662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4800600" y="4114800"/>
            <a:ext cx="2159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749925" y="4129088"/>
            <a:ext cx="719138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86"/>
          <p:cNvGrpSpPr>
            <a:grpSpLocks/>
          </p:cNvGrpSpPr>
          <p:nvPr/>
        </p:nvGrpSpPr>
        <p:grpSpPr bwMode="auto">
          <a:xfrm>
            <a:off x="1762447" y="2492896"/>
            <a:ext cx="2449513" cy="1190625"/>
            <a:chOff x="-1980728" y="1412776"/>
            <a:chExt cx="2449923" cy="1189230"/>
          </a:xfrm>
        </p:grpSpPr>
        <p:sp>
          <p:nvSpPr>
            <p:cNvPr id="19528" name="ZoneTexte 83"/>
            <p:cNvSpPr txBox="1">
              <a:spLocks noChangeArrowheads="1"/>
            </p:cNvSpPr>
            <p:nvPr/>
          </p:nvSpPr>
          <p:spPr bwMode="auto">
            <a:xfrm>
              <a:off x="-1980728" y="1412776"/>
              <a:ext cx="2449923" cy="118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857250" lvl="1" indent="-457200"/>
              <a:r>
                <a:rPr lang="fr-FR" b="1" dirty="0">
                  <a:latin typeface="Calibri" pitchFamily="34" charset="0"/>
                  <a:sym typeface="Wingdings" pitchFamily="2" charset="2"/>
                </a:rPr>
                <a:t>   60% 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direct J/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Y</a:t>
              </a:r>
            </a:p>
            <a:p>
              <a:pPr marL="857250" lvl="1" indent="-457200"/>
              <a:r>
                <a:rPr lang="fr-FR" b="1" dirty="0">
                  <a:latin typeface="Calibri" pitchFamily="34" charset="0"/>
                  <a:sym typeface="Wingdings" pitchFamily="2" charset="2"/>
                </a:rPr>
                <a:t>+ 30% </a:t>
              </a:r>
              <a:r>
                <a:rPr lang="fr-FR" dirty="0" err="1">
                  <a:latin typeface="Symbol" pitchFamily="18" charset="2"/>
                  <a:sym typeface="Wingdings" pitchFamily="2" charset="2"/>
                </a:rPr>
                <a:t>c</a:t>
              </a:r>
              <a:r>
                <a:rPr lang="fr-FR" baseline="-25000" dirty="0" err="1">
                  <a:latin typeface="Calibri" pitchFamily="34" charset="0"/>
                  <a:sym typeface="Wingdings" pitchFamily="2" charset="2"/>
                </a:rPr>
                <a:t>c</a:t>
              </a:r>
              <a:r>
                <a:rPr lang="fr-FR" dirty="0" err="1">
                  <a:latin typeface="Calibri" pitchFamily="34" charset="0"/>
                  <a:sym typeface="Wingdings" pitchFamily="2" charset="2"/>
                </a:rPr>
                <a:t>J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/</a:t>
              </a:r>
              <a:r>
                <a:rPr lang="fr-FR" dirty="0" err="1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err="1">
                  <a:latin typeface="Calibri" pitchFamily="34" charset="0"/>
                  <a:sym typeface="Wingdings" pitchFamily="2" charset="2"/>
                </a:rPr>
                <a:t>+</a:t>
              </a:r>
              <a:r>
                <a:rPr lang="fr-FR" dirty="0" err="1">
                  <a:latin typeface="Symbol" pitchFamily="18" charset="2"/>
                  <a:sym typeface="Wingdings" pitchFamily="2" charset="2"/>
                </a:rPr>
                <a:t>g</a:t>
              </a:r>
              <a:endParaRPr lang="fr-FR" dirty="0">
                <a:latin typeface="Symbol" pitchFamily="18" charset="2"/>
                <a:sym typeface="Wingdings" pitchFamily="2" charset="2"/>
              </a:endParaRPr>
            </a:p>
            <a:p>
              <a:pPr marL="857250" lvl="1" indent="-457200"/>
              <a:r>
                <a:rPr lang="fr-FR" b="1" dirty="0">
                  <a:latin typeface="Calibri" pitchFamily="34" charset="0"/>
                  <a:sym typeface="Wingdings" pitchFamily="2" charset="2"/>
                </a:rPr>
                <a:t>+ 10% 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’  J/</a:t>
              </a:r>
              <a:r>
                <a:rPr lang="fr-FR" dirty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>
                  <a:latin typeface="Calibri" pitchFamily="34" charset="0"/>
                  <a:sym typeface="Wingdings" pitchFamily="2" charset="2"/>
                </a:rPr>
                <a:t> + X</a:t>
              </a:r>
            </a:p>
            <a:p>
              <a:pPr marL="857250" lvl="1" indent="-457200"/>
              <a:r>
                <a:rPr lang="fr-FR" b="1" dirty="0">
                  <a:latin typeface="Calibri" pitchFamily="34" charset="0"/>
                  <a:sym typeface="Wingdings" pitchFamily="2" charset="2"/>
                </a:rPr>
                <a:t>Inclusive J/</a:t>
              </a:r>
              <a:r>
                <a:rPr lang="fr-FR" b="1" dirty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b="1" dirty="0">
                  <a:latin typeface="Calibri" pitchFamily="34" charset="0"/>
                  <a:sym typeface="Wingdings" pitchFamily="2" charset="2"/>
                </a:rPr>
                <a:t> </a:t>
              </a:r>
              <a:r>
                <a:rPr lang="fr-FR" b="1" dirty="0" err="1">
                  <a:latin typeface="Calibri" pitchFamily="34" charset="0"/>
                  <a:sym typeface="Wingdings" pitchFamily="2" charset="2"/>
                </a:rPr>
                <a:t>yield</a:t>
              </a:r>
              <a:endParaRPr lang="fr-FR" dirty="0">
                <a:latin typeface="Calibri" pitchFamily="34" charset="0"/>
              </a:endParaRPr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-1620305" y="2276950"/>
              <a:ext cx="2016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Flèche droite 92"/>
          <p:cNvSpPr/>
          <p:nvPr/>
        </p:nvSpPr>
        <p:spPr>
          <a:xfrm>
            <a:off x="4006702" y="3684050"/>
            <a:ext cx="364778" cy="300390"/>
          </a:xfrm>
          <a:prstGeom prst="rightArrow">
            <a:avLst/>
          </a:prstGeom>
          <a:solidFill>
            <a:srgbClr val="FF00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ZoneTexte 74"/>
          <p:cNvSpPr txBox="1"/>
          <p:nvPr/>
        </p:nvSpPr>
        <p:spPr>
          <a:xfrm>
            <a:off x="72009" y="3718773"/>
            <a:ext cx="3943042" cy="646331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Measuring  J/</a:t>
            </a:r>
            <a:r>
              <a:rPr lang="en-US" b="1" dirty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’ and </a:t>
            </a:r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suppression patterns will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give the answer</a:t>
            </a:r>
          </a:p>
        </p:txBody>
      </p:sp>
      <p:sp>
        <p:nvSpPr>
          <p:cNvPr id="77" name="Ellipse 76"/>
          <p:cNvSpPr/>
          <p:nvPr/>
        </p:nvSpPr>
        <p:spPr>
          <a:xfrm>
            <a:off x="6934200" y="3143250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7210425" y="3166492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7457505" y="3261742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7667625" y="3224213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7814642" y="3213546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7319963" y="1800225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4" name="ZoneTexte 77"/>
          <p:cNvSpPr txBox="1">
            <a:spLocks noChangeArrowheads="1"/>
          </p:cNvSpPr>
          <p:nvPr/>
        </p:nvSpPr>
        <p:spPr bwMode="auto">
          <a:xfrm rot="1779610">
            <a:off x="7391988" y="4077256"/>
            <a:ext cx="1045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comovers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- 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</a:t>
            </a:r>
            <a:endParaRPr lang="fr-FR" sz="1200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637681"/>
            <a:ext cx="2112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  of large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feed</a:t>
            </a:r>
            <a:r>
              <a:rPr lang="fr-FR" dirty="0" smtClean="0">
                <a:sym typeface="Wingdings" pitchFamily="2" charset="2"/>
              </a:rPr>
              <a:t>-down fraction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1102458" y="2060848"/>
            <a:ext cx="1989647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sz="2000" b="1" i="1" dirty="0" err="1" smtClean="0">
                <a:solidFill>
                  <a:schemeClr val="bg1"/>
                </a:solidFill>
                <a:latin typeface="Calibri" pitchFamily="34" charset="0"/>
              </a:rPr>
              <a:t>Color</a:t>
            </a:r>
            <a:r>
              <a:rPr lang="fr-FR" sz="2000" b="1" i="1" dirty="0" smtClean="0">
                <a:solidFill>
                  <a:schemeClr val="bg1"/>
                </a:solidFill>
                <a:latin typeface="Calibri" pitchFamily="34" charset="0"/>
              </a:rPr>
              <a:t> screening ?</a:t>
            </a:r>
            <a:endParaRPr lang="fr-FR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Espace réservé du contenu 51"/>
          <p:cNvSpPr txBox="1">
            <a:spLocks/>
          </p:cNvSpPr>
          <p:nvPr/>
        </p:nvSpPr>
        <p:spPr bwMode="auto">
          <a:xfrm>
            <a:off x="179512" y="4497282"/>
            <a:ext cx="4320480" cy="19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 smtClean="0"/>
              <a:t>Alternative (no QGP) scenario:    </a:t>
            </a:r>
            <a:r>
              <a:rPr lang="en-US" sz="2000" i="1" dirty="0" smtClean="0"/>
              <a:t>suppression by </a:t>
            </a:r>
            <a:r>
              <a:rPr lang="en-US" sz="2000" i="1" dirty="0" err="1" smtClean="0"/>
              <a:t>comoving</a:t>
            </a:r>
            <a:r>
              <a:rPr lang="en-US" sz="2000" i="1" dirty="0" smtClean="0"/>
              <a:t> hadrons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i="1" dirty="0" smtClean="0"/>
              <a:t>Smooth suppression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i="1" dirty="0" smtClean="0"/>
              <a:t>Same suppression-starting point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i="1" dirty="0" smtClean="0"/>
              <a:t>Slopes related to binding energy :  </a:t>
            </a:r>
            <a:r>
              <a:rPr lang="en-US" sz="1600" i="1" dirty="0"/>
              <a:t> </a:t>
            </a:r>
            <a:r>
              <a:rPr lang="en-US" sz="1600" i="1" dirty="0" smtClean="0"/>
              <a:t>                     S</a:t>
            </a:r>
            <a:r>
              <a:rPr lang="en-US" sz="1600" i="1" baseline="-25000" dirty="0" smtClean="0">
                <a:latin typeface="Symbol" pitchFamily="18" charset="2"/>
              </a:rPr>
              <a:t>Y </a:t>
            </a:r>
            <a:r>
              <a:rPr lang="en-US" sz="1600" i="1" baseline="-25000" dirty="0" smtClean="0"/>
              <a:t>’</a:t>
            </a:r>
            <a:r>
              <a:rPr lang="en-US" sz="1600" i="1" dirty="0" smtClean="0"/>
              <a:t> &gt; </a:t>
            </a:r>
            <a:r>
              <a:rPr lang="en-US" sz="1600" i="1" dirty="0" err="1" smtClean="0"/>
              <a:t>S</a:t>
            </a:r>
            <a:r>
              <a:rPr lang="en-US" sz="1600" i="1" baseline="-25000" dirty="0" err="1" smtClean="0">
                <a:latin typeface="Symbol" pitchFamily="18" charset="2"/>
              </a:rPr>
              <a:t>c</a:t>
            </a:r>
            <a:r>
              <a:rPr lang="en-US" sz="1600" i="1" dirty="0" smtClean="0"/>
              <a:t> &gt; S</a:t>
            </a:r>
            <a:r>
              <a:rPr lang="en-US" sz="1600" i="1" baseline="-25000" dirty="0" smtClean="0"/>
              <a:t>J/</a:t>
            </a:r>
            <a:r>
              <a:rPr lang="en-US" sz="1600" i="1" baseline="-25000" dirty="0" smtClean="0">
                <a:latin typeface="Symbol" pitchFamily="18" charset="2"/>
              </a:rPr>
              <a:t>Y</a:t>
            </a:r>
            <a:endParaRPr lang="fr-FR" sz="16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430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case </a:t>
            </a:r>
            <a:r>
              <a:rPr lang="fr-FR" dirty="0" err="1"/>
              <a:t>s</a:t>
            </a:r>
            <a:r>
              <a:rPr lang="fr-FR" dirty="0" err="1" smtClean="0"/>
              <a:t>ummary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1" y="928670"/>
            <a:ext cx="5191519" cy="5500726"/>
          </a:xfrm>
        </p:spPr>
        <p:txBody>
          <a:bodyPr/>
          <a:lstStyle/>
          <a:p>
            <a:r>
              <a:rPr lang="fr-FR" dirty="0" err="1" smtClean="0"/>
              <a:t>Hint</a:t>
            </a:r>
            <a:r>
              <a:rPr lang="fr-FR" dirty="0" smtClean="0"/>
              <a:t> of </a:t>
            </a:r>
            <a:r>
              <a:rPr lang="fr-FR" dirty="0" err="1" smtClean="0"/>
              <a:t>color</a:t>
            </a:r>
            <a:r>
              <a:rPr lang="fr-FR" dirty="0" smtClean="0"/>
              <a:t> screening at SPS</a:t>
            </a:r>
          </a:p>
          <a:p>
            <a:pPr lvl="1"/>
            <a:r>
              <a:rPr lang="fr-FR" dirty="0" err="1" smtClean="0"/>
              <a:t>Anomalous</a:t>
            </a:r>
            <a:r>
              <a:rPr lang="fr-FR" dirty="0" smtClean="0"/>
              <a:t> suppression of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</a:p>
          <a:p>
            <a:pPr lvl="1"/>
            <a:r>
              <a:rPr lang="fr-FR" dirty="0" err="1" smtClean="0"/>
              <a:t>Anomalous</a:t>
            </a:r>
            <a:r>
              <a:rPr lang="fr-FR" dirty="0" smtClean="0"/>
              <a:t> suppression of 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’</a:t>
            </a:r>
          </a:p>
          <a:p>
            <a:endParaRPr lang="fr-FR" sz="2400" dirty="0" smtClean="0"/>
          </a:p>
          <a:p>
            <a:r>
              <a:rPr lang="fr-FR" sz="2400" dirty="0" smtClean="0"/>
              <a:t>But, </a:t>
            </a:r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confirmed</a:t>
            </a:r>
            <a:r>
              <a:rPr lang="fr-FR" sz="2400" dirty="0"/>
              <a:t> </a:t>
            </a:r>
            <a:endParaRPr lang="fr-FR" sz="2400" dirty="0" smtClean="0"/>
          </a:p>
          <a:p>
            <a:pPr lvl="1"/>
            <a:r>
              <a:rPr lang="fr-FR" dirty="0" smtClean="0"/>
              <a:t>by </a:t>
            </a:r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, 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’, </a:t>
            </a:r>
            <a:r>
              <a:rPr lang="fr-FR" dirty="0" smtClean="0">
                <a:latin typeface="Symbol" panose="05050102010706020507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and open </a:t>
            </a:r>
            <a:r>
              <a:rPr lang="fr-FR" dirty="0" err="1" smtClean="0"/>
              <a:t>charm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sz="2400" dirty="0" err="1" smtClean="0"/>
              <a:t>Measuring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Symbol" panose="05050102010706020507" pitchFamily="18" charset="2"/>
              </a:rPr>
              <a:t>c</a:t>
            </a:r>
            <a:r>
              <a:rPr lang="fr-FR" sz="2400" baseline="-25000" dirty="0" smtClean="0"/>
              <a:t>c</a:t>
            </a:r>
            <a:r>
              <a:rPr lang="fr-FR" sz="2400" dirty="0" smtClean="0"/>
              <a:t>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permit to </a:t>
            </a:r>
          </a:p>
          <a:p>
            <a:pPr lvl="1"/>
            <a:r>
              <a:rPr lang="fr-FR" dirty="0" err="1" smtClean="0"/>
              <a:t>Contrain</a:t>
            </a:r>
            <a:r>
              <a:rPr lang="fr-FR" dirty="0" smtClean="0"/>
              <a:t> </a:t>
            </a:r>
            <a:r>
              <a:rPr lang="fr-FR" dirty="0" smtClean="0"/>
              <a:t>J/</a:t>
            </a:r>
            <a:r>
              <a:rPr lang="fr-FR" dirty="0" smtClean="0">
                <a:latin typeface="Symbol" panose="05050102010706020507" pitchFamily="18" charset="2"/>
              </a:rPr>
              <a:t>y</a:t>
            </a:r>
            <a:r>
              <a:rPr lang="fr-FR" dirty="0" smtClean="0"/>
              <a:t> T</a:t>
            </a:r>
            <a:r>
              <a:rPr lang="fr-FR" baseline="-25000" dirty="0" smtClean="0"/>
              <a:t>C</a:t>
            </a:r>
          </a:p>
          <a:p>
            <a:pPr lvl="1"/>
            <a:r>
              <a:rPr lang="fr-FR" dirty="0" smtClean="0"/>
              <a:t>test the phase transition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smtClean="0">
                <a:latin typeface="Symbol" panose="05050102010706020507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in A+A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13/10/2015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LLR (fleuret@in2p3.fr)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01" y="836712"/>
            <a:ext cx="3587316" cy="39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257096" y="3429000"/>
            <a:ext cx="1635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PHENIX</a:t>
            </a:r>
          </a:p>
          <a:p>
            <a:r>
              <a:rPr lang="fr-FR" sz="1050" dirty="0" smtClean="0"/>
              <a:t>PRC91, 024913 (2015)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81359"/>
            <a:ext cx="3006708" cy="16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b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</Template>
  <TotalTime>18430</TotalTime>
  <Words>1928</Words>
  <Application>Microsoft Office PowerPoint</Application>
  <PresentationFormat>Affichage à l'écran (4:3)</PresentationFormat>
  <Paragraphs>401</Paragraphs>
  <Slides>19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LHCb</vt:lpstr>
      <vt:lpstr>Acrobat Document</vt:lpstr>
      <vt:lpstr>Heavy quarks and QGP                      with LHCb / SMOG</vt:lpstr>
      <vt:lpstr>Heavy quarks</vt:lpstr>
      <vt:lpstr>Heavy quarks</vt:lpstr>
      <vt:lpstr>Charm quarks</vt:lpstr>
      <vt:lpstr>Charm quarks</vt:lpstr>
      <vt:lpstr>Sequential suppression</vt:lpstr>
      <vt:lpstr>Charmonia in A+A</vt:lpstr>
      <vt:lpstr>Charmonia in A+A</vt:lpstr>
      <vt:lpstr>Physics case summary </vt:lpstr>
      <vt:lpstr>Charmonia in A+A</vt:lpstr>
      <vt:lpstr>The detector</vt:lpstr>
      <vt:lpstr>The VELO</vt:lpstr>
      <vt:lpstr>A fixed target</vt:lpstr>
      <vt:lpstr>Présentation PowerPoint</vt:lpstr>
      <vt:lpstr>Running PbAr ?</vt:lpstr>
      <vt:lpstr>LHCb SMOG</vt:lpstr>
      <vt:lpstr>Conclusion</vt:lpstr>
      <vt:lpstr>backup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quarkonium puzzle</dc:title>
  <dc:creator>Fleuret</dc:creator>
  <cp:lastModifiedBy>Fleuret</cp:lastModifiedBy>
  <cp:revision>814</cp:revision>
  <cp:lastPrinted>2015-09-22T21:54:39Z</cp:lastPrinted>
  <dcterms:modified xsi:type="dcterms:W3CDTF">2015-10-13T13:25:03Z</dcterms:modified>
</cp:coreProperties>
</file>