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44"/>
  </p:notesMasterIdLst>
  <p:handoutMasterIdLst>
    <p:handoutMasterId r:id="rId45"/>
  </p:handoutMasterIdLst>
  <p:sldIdLst>
    <p:sldId id="353" r:id="rId2"/>
    <p:sldId id="355" r:id="rId3"/>
    <p:sldId id="345" r:id="rId4"/>
    <p:sldId id="346" r:id="rId5"/>
    <p:sldId id="347" r:id="rId6"/>
    <p:sldId id="348" r:id="rId7"/>
    <p:sldId id="349" r:id="rId8"/>
    <p:sldId id="354" r:id="rId9"/>
    <p:sldId id="350" r:id="rId10"/>
    <p:sldId id="351" r:id="rId11"/>
    <p:sldId id="332" r:id="rId12"/>
    <p:sldId id="273" r:id="rId13"/>
    <p:sldId id="334" r:id="rId14"/>
    <p:sldId id="284" r:id="rId15"/>
    <p:sldId id="287" r:id="rId16"/>
    <p:sldId id="280" r:id="rId17"/>
    <p:sldId id="288" r:id="rId18"/>
    <p:sldId id="265" r:id="rId19"/>
    <p:sldId id="266" r:id="rId20"/>
    <p:sldId id="274" r:id="rId21"/>
    <p:sldId id="268" r:id="rId22"/>
    <p:sldId id="303" r:id="rId23"/>
    <p:sldId id="304" r:id="rId24"/>
    <p:sldId id="305" r:id="rId25"/>
    <p:sldId id="322" r:id="rId26"/>
    <p:sldId id="307" r:id="rId27"/>
    <p:sldId id="308" r:id="rId28"/>
    <p:sldId id="309" r:id="rId29"/>
    <p:sldId id="310" r:id="rId30"/>
    <p:sldId id="311" r:id="rId31"/>
    <p:sldId id="312" r:id="rId32"/>
    <p:sldId id="316" r:id="rId33"/>
    <p:sldId id="313" r:id="rId34"/>
    <p:sldId id="317" r:id="rId35"/>
    <p:sldId id="323" r:id="rId36"/>
    <p:sldId id="319" r:id="rId37"/>
    <p:sldId id="324" r:id="rId38"/>
    <p:sldId id="325" r:id="rId39"/>
    <p:sldId id="321" r:id="rId40"/>
    <p:sldId id="269" r:id="rId41"/>
    <p:sldId id="270" r:id="rId42"/>
    <p:sldId id="271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8000"/>
    <a:srgbClr val="3333FF"/>
    <a:srgbClr val="FF0000"/>
    <a:srgbClr val="FFFFCC"/>
    <a:srgbClr val="FFFF66"/>
    <a:srgbClr val="FF6600"/>
    <a:srgbClr val="4A7EBB"/>
    <a:srgbClr val="33CC33"/>
    <a:srgbClr val="1F497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54" autoAdjust="0"/>
    <p:restoredTop sz="93823" autoAdjust="0"/>
  </p:normalViewPr>
  <p:slideViewPr>
    <p:cSldViewPr>
      <p:cViewPr varScale="1">
        <p:scale>
          <a:sx n="79" d="100"/>
          <a:sy n="79" d="100"/>
        </p:scale>
        <p:origin x="-14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64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FA19E-5EFD-4D80-BDC8-880F06F3F5CD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E0C0D-21B6-4C4D-A447-BC57144C73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6943A-0FF1-4539-A766-B20ADFEBADA2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80BB8-65CB-4EA7-8DB4-480CCD4036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80BB8-65CB-4EA7-8DB4-480CCD40367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617245"/>
            <a:ext cx="2133600" cy="196131"/>
          </a:xfr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7245"/>
            <a:ext cx="2895600" cy="196131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617245"/>
            <a:ext cx="2133600" cy="19613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FFC00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22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617245"/>
            <a:ext cx="2133600" cy="196131"/>
          </a:xfr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7245"/>
            <a:ext cx="2895600" cy="196131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617245"/>
            <a:ext cx="2133600" cy="19613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FFFF0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617245"/>
            <a:ext cx="2133600" cy="196131"/>
          </a:xfr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7245"/>
            <a:ext cx="2895600" cy="196131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617245"/>
            <a:ext cx="2133600" cy="19613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22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617245"/>
            <a:ext cx="2133600" cy="196131"/>
          </a:xfr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7245"/>
            <a:ext cx="2895600" cy="196131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617245"/>
            <a:ext cx="2133600" cy="19613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FFFF0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22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617245"/>
            <a:ext cx="2133600" cy="196131"/>
          </a:xfr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7245"/>
            <a:ext cx="2895600" cy="196131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617245"/>
            <a:ext cx="2133600" cy="19613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10" name="Picture 2" descr="Z:\FTE\CHIC\logo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8855968" y="34337"/>
            <a:ext cx="288032" cy="2983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92D05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22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617245"/>
            <a:ext cx="2133600" cy="196131"/>
          </a:xfr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7245"/>
            <a:ext cx="2895600" cy="196131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617245"/>
            <a:ext cx="2133600" cy="19613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00B0F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617245"/>
            <a:ext cx="2133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617245"/>
            <a:ext cx="2895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617245"/>
            <a:ext cx="2133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5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dsweb.cern.ch/record/1353586" TargetMode="Externa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nucl-ex/0612013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nucl-ex/0612013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nucl-ex/0612013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nucl-ex/0612013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nucl-ex/0612013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springerlink.com/content/nrm134800q0p771k/?p=5e77140a5d0c47149f22669235120b29&amp;pi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newsline.linearcollider.org/archive/2010/20101104.html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hyperlink" Target="http://pdg.lbl.gov/" TargetMode="Externa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hyperlink" Target="http://pdg.lbl.gov/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.png"/><Relationship Id="rId5" Type="http://schemas.openxmlformats.org/officeDocument/2006/relationships/image" Target="../media/image72.pn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71.png"/><Relationship Id="rId9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abs/hep-ph/0512217v2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png"/><Relationship Id="rId5" Type="http://schemas.openxmlformats.org/officeDocument/2006/relationships/image" Target="../media/image76.jpeg"/><Relationship Id="rId4" Type="http://schemas.openxmlformats.org/officeDocument/2006/relationships/oleObject" Target="../embeddings/oleObject1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rxiv.org/abs/hep-ph/0512217v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arxiv.org/abs/0712.433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fr-FR" dirty="0" smtClean="0"/>
              <a:t>	    CHIC, </a:t>
            </a:r>
            <a:r>
              <a:rPr lang="fr-FR" sz="4000" dirty="0" smtClean="0"/>
              <a:t>Charme et QGP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83768" y="3886200"/>
            <a:ext cx="5688632" cy="1752600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	</a:t>
            </a:r>
            <a:r>
              <a:rPr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suppression in A+A 	–</a:t>
            </a:r>
          </a:p>
          <a:p>
            <a:pPr marL="457200" indent="-457200"/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	J/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Y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experimental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highlights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	–</a:t>
            </a:r>
          </a:p>
          <a:p>
            <a:pPr marL="457200" indent="-457200"/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	CHIC </a:t>
            </a:r>
            <a:r>
              <a:rPr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physics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motivations		–</a:t>
            </a:r>
          </a:p>
          <a:p>
            <a:pPr marL="457200" indent="-457200"/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	CHIC </a:t>
            </a:r>
            <a:r>
              <a:rPr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experimental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aspects	–</a:t>
            </a:r>
          </a:p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Frédéric Fleuret - LLR</a:t>
            </a:r>
            <a:endParaRPr lang="fr-BE" dirty="0"/>
          </a:p>
        </p:txBody>
      </p:sp>
      <p:pic>
        <p:nvPicPr>
          <p:cNvPr id="334851" name="Picture 3" descr="Z:\FTE\CHIC\logoBlanc.png"/>
          <p:cNvPicPr>
            <a:picLocks noChangeAspect="1" noChangeArrowheads="1"/>
          </p:cNvPicPr>
          <p:nvPr/>
        </p:nvPicPr>
        <p:blipFill>
          <a:blip r:embed="rId2" cstate="print"/>
          <a:srcRect l="36366" t="34674" r="40005" b="33819"/>
          <a:stretch>
            <a:fillRect/>
          </a:stretch>
        </p:blipFill>
        <p:spPr bwMode="auto">
          <a:xfrm>
            <a:off x="683568" y="2132856"/>
            <a:ext cx="1440160" cy="1440160"/>
          </a:xfrm>
          <a:prstGeom prst="rect">
            <a:avLst/>
          </a:prstGeom>
          <a:noFill/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</a:t>
            </a:r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4861774" cy="5500726"/>
          </a:xfrm>
        </p:spPr>
        <p:txBody>
          <a:bodyPr>
            <a:normAutofit/>
          </a:bodyPr>
          <a:lstStyle/>
          <a:p>
            <a:r>
              <a:rPr lang="fr-FR" sz="2000" dirty="0" smtClean="0"/>
              <a:t>RHIC (200 </a:t>
            </a:r>
            <a:r>
              <a:rPr lang="fr-FR" sz="2000" dirty="0" err="1" smtClean="0"/>
              <a:t>GeV</a:t>
            </a:r>
            <a:r>
              <a:rPr lang="fr-FR" sz="2000" dirty="0" smtClean="0"/>
              <a:t>) .vs. SPS (17 </a:t>
            </a:r>
            <a:r>
              <a:rPr lang="fr-FR" sz="2000" dirty="0" err="1" smtClean="0"/>
              <a:t>GeV</a:t>
            </a:r>
            <a:r>
              <a:rPr lang="fr-FR" sz="2000" dirty="0" smtClean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800" dirty="0" smtClean="0"/>
              <a:t>Hot and dense </a:t>
            </a:r>
            <a:r>
              <a:rPr lang="fr-FR" sz="1800" dirty="0" err="1" smtClean="0"/>
              <a:t>matter</a:t>
            </a:r>
            <a:r>
              <a:rPr lang="fr-FR" sz="1800" dirty="0" smtClean="0"/>
              <a:t> </a:t>
            </a:r>
            <a:r>
              <a:rPr lang="fr-FR" sz="1800" dirty="0" err="1" smtClean="0"/>
              <a:t>effects</a:t>
            </a:r>
            <a:endParaRPr lang="fr-FR" sz="1800" dirty="0" smtClean="0"/>
          </a:p>
          <a:p>
            <a:pPr lvl="2"/>
            <a:r>
              <a:rPr lang="fr-FR" sz="1400" dirty="0" err="1" smtClean="0"/>
              <a:t>Measure</a:t>
            </a:r>
            <a:r>
              <a:rPr lang="fr-FR" sz="1400" dirty="0" smtClean="0"/>
              <a:t> J/</a:t>
            </a:r>
            <a:r>
              <a:rPr lang="fr-FR" sz="1400" dirty="0" smtClean="0">
                <a:latin typeface="Symbol" pitchFamily="18" charset="2"/>
              </a:rPr>
              <a:t>Y</a:t>
            </a:r>
            <a:r>
              <a:rPr lang="fr-FR" sz="1400" dirty="0" smtClean="0"/>
              <a:t> in Au+Au (RHIC)  Pb+Pb (SPS)</a:t>
            </a:r>
          </a:p>
          <a:p>
            <a:pPr lvl="2"/>
            <a:r>
              <a:rPr lang="fr-FR" sz="1400" dirty="0" smtClean="0"/>
              <a:t>Compare </a:t>
            </a:r>
            <a:r>
              <a:rPr lang="fr-FR" sz="1400" dirty="0" err="1" smtClean="0"/>
              <a:t>at</a:t>
            </a:r>
            <a:r>
              <a:rPr lang="fr-FR" sz="1400" dirty="0" smtClean="0"/>
              <a:t> </a:t>
            </a:r>
            <a:r>
              <a:rPr lang="fr-FR" sz="1400" dirty="0" err="1" smtClean="0"/>
              <a:t>same</a:t>
            </a:r>
            <a:r>
              <a:rPr lang="fr-FR" sz="1400" dirty="0" smtClean="0"/>
              <a:t> </a:t>
            </a:r>
            <a:r>
              <a:rPr lang="fr-FR" sz="1400" dirty="0" err="1" smtClean="0"/>
              <a:t>rapidity</a:t>
            </a:r>
            <a:r>
              <a:rPr lang="fr-FR" sz="1400" dirty="0" smtClean="0"/>
              <a:t> (</a:t>
            </a:r>
            <a:r>
              <a:rPr lang="fr-FR" sz="1400" dirty="0" err="1" smtClean="0"/>
              <a:t>same</a:t>
            </a:r>
            <a:r>
              <a:rPr lang="fr-FR" sz="1400" dirty="0" smtClean="0"/>
              <a:t> y ~ </a:t>
            </a:r>
            <a:r>
              <a:rPr lang="fr-FR" sz="1400" dirty="0" err="1" smtClean="0"/>
              <a:t>same</a:t>
            </a:r>
            <a:r>
              <a:rPr lang="fr-FR" sz="1400" dirty="0" smtClean="0"/>
              <a:t> </a:t>
            </a:r>
            <a:r>
              <a:rPr lang="fr-FR" sz="1400" dirty="0" err="1" smtClean="0"/>
              <a:t>x</a:t>
            </a:r>
            <a:r>
              <a:rPr lang="fr-FR" sz="1400" baseline="-25000" dirty="0" err="1" smtClean="0"/>
              <a:t>F</a:t>
            </a:r>
            <a:r>
              <a:rPr lang="fr-FR" sz="1400" dirty="0" smtClean="0"/>
              <a:t>)</a:t>
            </a:r>
          </a:p>
          <a:p>
            <a:pPr lvl="3"/>
            <a:r>
              <a:rPr lang="fr-FR" sz="1400" dirty="0" smtClean="0"/>
              <a:t>0&lt;y&lt;1      </a:t>
            </a:r>
            <a:r>
              <a:rPr lang="fr-FR" sz="1400" dirty="0" err="1" smtClean="0"/>
              <a:t>at</a:t>
            </a:r>
            <a:r>
              <a:rPr lang="fr-FR" sz="1400" dirty="0" smtClean="0"/>
              <a:t> SPS </a:t>
            </a:r>
            <a:r>
              <a:rPr lang="fr-FR" sz="1400" b="1" dirty="0" smtClean="0"/>
              <a:t>(NA50/NA60)</a:t>
            </a:r>
          </a:p>
          <a:p>
            <a:pPr lvl="3"/>
            <a:r>
              <a:rPr lang="fr-FR" sz="1400" dirty="0" smtClean="0"/>
              <a:t>|y|&lt;0.35 </a:t>
            </a:r>
            <a:r>
              <a:rPr lang="fr-FR" sz="1400" dirty="0" err="1" smtClean="0"/>
              <a:t>at</a:t>
            </a:r>
            <a:r>
              <a:rPr lang="fr-FR" sz="1400" dirty="0" smtClean="0"/>
              <a:t> RHIC </a:t>
            </a:r>
            <a:r>
              <a:rPr lang="fr-FR" sz="1400" b="1" dirty="0" smtClean="0"/>
              <a:t>(PHENIX)</a:t>
            </a:r>
            <a:endParaRPr lang="fr-FR" sz="1600" dirty="0" smtClean="0"/>
          </a:p>
          <a:p>
            <a:pPr lvl="2"/>
            <a:r>
              <a:rPr lang="fr-FR" sz="1400" dirty="0" err="1" smtClean="0"/>
              <a:t>Expected</a:t>
            </a:r>
            <a:r>
              <a:rPr lang="fr-FR" sz="1400" dirty="0" smtClean="0"/>
              <a:t> </a:t>
            </a:r>
            <a:r>
              <a:rPr lang="fr-FR" sz="1400" dirty="0" err="1" smtClean="0"/>
              <a:t>larger</a:t>
            </a:r>
            <a:r>
              <a:rPr lang="fr-FR" sz="1400" dirty="0" smtClean="0"/>
              <a:t> suppression </a:t>
            </a:r>
            <a:r>
              <a:rPr lang="fr-FR" sz="1400" dirty="0" err="1" smtClean="0"/>
              <a:t>at</a:t>
            </a:r>
            <a:r>
              <a:rPr lang="fr-FR" sz="1400" dirty="0" smtClean="0"/>
              <a:t> RHIC due to </a:t>
            </a:r>
            <a:r>
              <a:rPr lang="fr-FR" sz="1400" dirty="0" err="1" smtClean="0"/>
              <a:t>larger</a:t>
            </a:r>
            <a:r>
              <a:rPr lang="fr-FR" sz="1400" dirty="0" smtClean="0"/>
              <a:t> </a:t>
            </a:r>
            <a:r>
              <a:rPr lang="fr-FR" sz="1400" dirty="0" err="1" smtClean="0"/>
              <a:t>energy</a:t>
            </a:r>
            <a:r>
              <a:rPr lang="fr-FR" sz="1400" dirty="0" smtClean="0"/>
              <a:t> </a:t>
            </a:r>
            <a:r>
              <a:rPr lang="fr-FR" sz="1400" dirty="0" err="1" smtClean="0"/>
              <a:t>density</a:t>
            </a:r>
            <a:endParaRPr lang="fr-FR" sz="1400" dirty="0" smtClean="0"/>
          </a:p>
          <a:p>
            <a:pPr lvl="2"/>
            <a:r>
              <a:rPr lang="fr-FR" sz="1400" dirty="0" smtClean="0"/>
              <a:t>observe </a:t>
            </a:r>
            <a:r>
              <a:rPr lang="fr-FR" sz="1400" b="1" dirty="0" smtClean="0">
                <a:solidFill>
                  <a:srgbClr val="FF0000"/>
                </a:solidFill>
              </a:rPr>
              <a:t>SIMILAR SUPPRESSION</a:t>
            </a:r>
          </a:p>
          <a:p>
            <a:pPr lvl="1">
              <a:spcBef>
                <a:spcPts val="0"/>
              </a:spcBef>
              <a:buNone/>
            </a:pPr>
            <a:r>
              <a:rPr lang="fr-FR" sz="1400" b="1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fr-FR" sz="1400" b="1" dirty="0" err="1" smtClean="0">
                <a:solidFill>
                  <a:srgbClr val="FF0000"/>
                </a:solidFill>
              </a:rPr>
              <a:t>at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mid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rapidity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pPr lvl="2"/>
            <a:r>
              <a:rPr lang="fr-FR" sz="1400" dirty="0" smtClean="0"/>
              <a:t>Observe </a:t>
            </a:r>
            <a:r>
              <a:rPr lang="fr-FR" sz="1400" b="1" dirty="0" smtClean="0">
                <a:solidFill>
                  <a:srgbClr val="3333FF"/>
                </a:solidFill>
              </a:rPr>
              <a:t>LARGER SUPPRESSION </a:t>
            </a:r>
          </a:p>
          <a:p>
            <a:pPr lvl="1">
              <a:spcBef>
                <a:spcPts val="0"/>
              </a:spcBef>
              <a:buNone/>
            </a:pPr>
            <a:r>
              <a:rPr lang="fr-FR" sz="1400" b="1" dirty="0" smtClean="0">
                <a:solidFill>
                  <a:srgbClr val="3333FF"/>
                </a:solidFill>
              </a:rPr>
              <a:t>                                     </a:t>
            </a:r>
            <a:r>
              <a:rPr lang="fr-FR" sz="1400" b="1" dirty="0" err="1" smtClean="0">
                <a:solidFill>
                  <a:srgbClr val="3333FF"/>
                </a:solidFill>
              </a:rPr>
              <a:t>at</a:t>
            </a:r>
            <a:r>
              <a:rPr lang="fr-FR" sz="1400" b="1" dirty="0" smtClean="0">
                <a:solidFill>
                  <a:srgbClr val="3333FF"/>
                </a:solidFill>
              </a:rPr>
              <a:t> </a:t>
            </a:r>
            <a:r>
              <a:rPr lang="fr-FR" sz="1400" b="1" dirty="0" err="1" smtClean="0">
                <a:solidFill>
                  <a:srgbClr val="3333FF"/>
                </a:solidFill>
              </a:rPr>
              <a:t>forward</a:t>
            </a:r>
            <a:r>
              <a:rPr lang="fr-FR" sz="1400" b="1" dirty="0" smtClean="0">
                <a:solidFill>
                  <a:srgbClr val="3333FF"/>
                </a:solidFill>
              </a:rPr>
              <a:t> </a:t>
            </a:r>
            <a:r>
              <a:rPr lang="fr-FR" sz="1400" b="1" dirty="0" err="1" smtClean="0">
                <a:solidFill>
                  <a:srgbClr val="3333FF"/>
                </a:solidFill>
              </a:rPr>
              <a:t>rapidity</a:t>
            </a:r>
            <a:endParaRPr lang="fr-FR" sz="1400" b="1" dirty="0" smtClean="0">
              <a:solidFill>
                <a:srgbClr val="3333FF"/>
              </a:solidFill>
            </a:endParaRPr>
          </a:p>
          <a:p>
            <a:pPr lvl="1"/>
            <a:endParaRPr lang="fr-FR" sz="1800" b="1" dirty="0" smtClean="0">
              <a:solidFill>
                <a:srgbClr val="3333FF"/>
              </a:solidFill>
            </a:endParaRPr>
          </a:p>
          <a:p>
            <a:pPr marL="800100" lvl="1" indent="-342900">
              <a:buFont typeface="+mj-lt"/>
              <a:buAutoNum type="arabicPeriod" startAt="2"/>
            </a:pPr>
            <a:r>
              <a:rPr lang="fr-FR" sz="1800" dirty="0" smtClean="0"/>
              <a:t>Cold </a:t>
            </a:r>
            <a:r>
              <a:rPr lang="fr-FR" sz="1800" dirty="0" err="1" smtClean="0"/>
              <a:t>Nuclear</a:t>
            </a:r>
            <a:r>
              <a:rPr lang="fr-FR" sz="1800" dirty="0" smtClean="0"/>
              <a:t> </a:t>
            </a:r>
            <a:r>
              <a:rPr lang="fr-FR" sz="1800" dirty="0" err="1" smtClean="0"/>
              <a:t>Matter</a:t>
            </a:r>
            <a:r>
              <a:rPr lang="fr-FR" sz="1800" dirty="0" smtClean="0"/>
              <a:t> </a:t>
            </a:r>
            <a:r>
              <a:rPr lang="fr-FR" sz="1800" dirty="0" err="1" smtClean="0"/>
              <a:t>effects</a:t>
            </a:r>
            <a:r>
              <a:rPr lang="fr-FR" sz="1800" dirty="0" smtClean="0"/>
              <a:t> </a:t>
            </a:r>
            <a:r>
              <a:rPr lang="fr-FR" sz="1800" dirty="0" err="1" smtClean="0"/>
              <a:t>at</a:t>
            </a:r>
            <a:r>
              <a:rPr lang="fr-FR" sz="1800" dirty="0" smtClean="0"/>
              <a:t> RHIC</a:t>
            </a:r>
          </a:p>
          <a:p>
            <a:pPr lvl="2"/>
            <a:r>
              <a:rPr lang="fr-FR" sz="1400" dirty="0" err="1" smtClean="0"/>
              <a:t>Measure</a:t>
            </a:r>
            <a:r>
              <a:rPr lang="fr-FR" sz="1400" dirty="0" smtClean="0"/>
              <a:t> J/</a:t>
            </a:r>
            <a:r>
              <a:rPr lang="fr-FR" sz="1400" dirty="0" smtClean="0">
                <a:latin typeface="Symbol" pitchFamily="18" charset="2"/>
              </a:rPr>
              <a:t>Y</a:t>
            </a:r>
            <a:r>
              <a:rPr lang="fr-FR" sz="1400" dirty="0" smtClean="0"/>
              <a:t> production in d+Au collisions</a:t>
            </a:r>
          </a:p>
          <a:p>
            <a:pPr lvl="2"/>
            <a:r>
              <a:rPr lang="fr-FR" sz="1400" dirty="0" smtClean="0"/>
              <a:t>Observe </a:t>
            </a:r>
            <a:r>
              <a:rPr lang="fr-FR" sz="1400" b="1" dirty="0" smtClean="0"/>
              <a:t>LARGER SUPPRESSION </a:t>
            </a:r>
          </a:p>
          <a:p>
            <a:pPr lvl="1">
              <a:spcBef>
                <a:spcPts val="0"/>
              </a:spcBef>
              <a:buNone/>
            </a:pPr>
            <a:r>
              <a:rPr lang="fr-FR" sz="1400" b="1" dirty="0" smtClean="0"/>
              <a:t>                              </a:t>
            </a:r>
            <a:r>
              <a:rPr lang="fr-FR" sz="1400" b="1" dirty="0" err="1" smtClean="0"/>
              <a:t>at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forward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rapidity</a:t>
            </a:r>
            <a:r>
              <a:rPr lang="fr-FR" sz="1400" b="1" dirty="0" smtClean="0"/>
              <a:t> (</a:t>
            </a:r>
            <a:r>
              <a:rPr lang="fr-FR" sz="1400" b="1" dirty="0" err="1" smtClean="0"/>
              <a:t>small</a:t>
            </a:r>
            <a:r>
              <a:rPr lang="fr-FR" sz="1400" b="1" dirty="0" smtClean="0"/>
              <a:t> x</a:t>
            </a:r>
            <a:r>
              <a:rPr lang="fr-FR" sz="1400" b="1" baseline="-25000" dirty="0" smtClean="0"/>
              <a:t>2</a:t>
            </a:r>
            <a:r>
              <a:rPr lang="fr-FR" sz="1400" b="1" dirty="0" smtClean="0"/>
              <a:t>)</a:t>
            </a:r>
          </a:p>
          <a:p>
            <a:pPr lvl="2"/>
            <a:r>
              <a:rPr lang="fr-FR" sz="1400" dirty="0" smtClean="0"/>
              <a:t>Pattern </a:t>
            </a:r>
            <a:r>
              <a:rPr lang="fr-FR" sz="1400" dirty="0" err="1" smtClean="0"/>
              <a:t>still</a:t>
            </a:r>
            <a:r>
              <a:rPr lang="fr-FR" sz="1400" dirty="0" smtClean="0"/>
              <a:t> not </a:t>
            </a:r>
            <a:r>
              <a:rPr lang="fr-FR" sz="1400" dirty="0" err="1" smtClean="0"/>
              <a:t>fully</a:t>
            </a:r>
            <a:r>
              <a:rPr lang="fr-FR" sz="1400" dirty="0" smtClean="0"/>
              <a:t> </a:t>
            </a:r>
            <a:r>
              <a:rPr lang="fr-FR" sz="1400" dirty="0" err="1" smtClean="0"/>
              <a:t>understood</a:t>
            </a:r>
            <a:endParaRPr lang="fr-FR" sz="1400" dirty="0" smtClean="0"/>
          </a:p>
          <a:p>
            <a:pPr lvl="2"/>
            <a:r>
              <a:rPr lang="fr-FR" sz="1400" dirty="0" err="1" smtClean="0"/>
              <a:t>Difference</a:t>
            </a:r>
            <a:r>
              <a:rPr lang="fr-FR" sz="1400" dirty="0" smtClean="0"/>
              <a:t> </a:t>
            </a:r>
            <a:r>
              <a:rPr lang="fr-FR" sz="1400" dirty="0" err="1" smtClean="0"/>
              <a:t>forward.vs.mid</a:t>
            </a:r>
            <a:r>
              <a:rPr lang="fr-FR" sz="1400" dirty="0" smtClean="0"/>
              <a:t> </a:t>
            </a:r>
            <a:r>
              <a:rPr lang="fr-FR" sz="1400" dirty="0" err="1" smtClean="0"/>
              <a:t>rapidity</a:t>
            </a:r>
            <a:r>
              <a:rPr lang="fr-FR" sz="1400" dirty="0" smtClean="0"/>
              <a:t> </a:t>
            </a:r>
            <a:r>
              <a:rPr lang="fr-FR" sz="1400" dirty="0" err="1" smtClean="0"/>
              <a:t>may</a:t>
            </a:r>
            <a:r>
              <a:rPr lang="fr-FR" sz="1400" dirty="0" smtClean="0"/>
              <a:t> </a:t>
            </a:r>
            <a:r>
              <a:rPr lang="fr-FR" sz="1400" dirty="0" err="1" smtClean="0"/>
              <a:t>explain</a:t>
            </a:r>
            <a:r>
              <a:rPr lang="fr-FR" sz="1400" dirty="0" smtClean="0"/>
              <a:t> </a:t>
            </a:r>
            <a:r>
              <a:rPr lang="fr-FR" sz="1400" dirty="0" err="1" smtClean="0"/>
              <a:t>larger</a:t>
            </a:r>
            <a:r>
              <a:rPr lang="fr-FR" sz="1400" dirty="0" smtClean="0"/>
              <a:t> suppression </a:t>
            </a:r>
            <a:r>
              <a:rPr lang="fr-FR" sz="1400" dirty="0" err="1" smtClean="0"/>
              <a:t>observed</a:t>
            </a:r>
            <a:r>
              <a:rPr lang="fr-FR" sz="1400" dirty="0" smtClean="0"/>
              <a:t> in </a:t>
            </a:r>
            <a:r>
              <a:rPr lang="fr-FR" sz="1400" dirty="0" err="1" smtClean="0"/>
              <a:t>forward</a:t>
            </a:r>
            <a:r>
              <a:rPr lang="fr-FR" sz="1400" dirty="0" smtClean="0"/>
              <a:t> Au+Au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9" name="Picture 1" descr="C:\Documents and Settings\leitch\My Documents\physics\2011\qwg_bnl_jun11\plots\raa_20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007740"/>
            <a:ext cx="3873954" cy="2781300"/>
          </a:xfrm>
          <a:prstGeom prst="rect">
            <a:avLst/>
          </a:prstGeom>
          <a:noFill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5600" y="3789040"/>
            <a:ext cx="230721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8" name="Picture 2"/>
          <p:cNvPicPr>
            <a:picLocks noChangeAspect="1" noChangeArrowheads="1"/>
          </p:cNvPicPr>
          <p:nvPr/>
        </p:nvPicPr>
        <p:blipFill>
          <a:blip r:embed="rId2" cstate="print"/>
          <a:srcRect r="2516"/>
          <a:stretch>
            <a:fillRect/>
          </a:stretch>
        </p:blipFill>
        <p:spPr bwMode="auto">
          <a:xfrm>
            <a:off x="6705868" y="4077072"/>
            <a:ext cx="241237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 r="2024"/>
          <a:stretch>
            <a:fillRect/>
          </a:stretch>
        </p:blipFill>
        <p:spPr bwMode="auto">
          <a:xfrm>
            <a:off x="4572000" y="4098031"/>
            <a:ext cx="2420634" cy="235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</a:t>
            </a:r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928670"/>
            <a:ext cx="4933782" cy="550072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fr-FR" sz="2200" dirty="0" smtClean="0"/>
              <a:t>RHIC (200 </a:t>
            </a:r>
            <a:r>
              <a:rPr lang="fr-FR" sz="2200" dirty="0" err="1" smtClean="0"/>
              <a:t>GeV</a:t>
            </a:r>
            <a:r>
              <a:rPr lang="fr-FR" sz="2200" dirty="0" smtClean="0"/>
              <a:t>) .vs. LHC (2.76 </a:t>
            </a:r>
            <a:r>
              <a:rPr lang="fr-FR" sz="2200" dirty="0" err="1" smtClean="0"/>
              <a:t>TeV</a:t>
            </a:r>
            <a:r>
              <a:rPr lang="fr-FR" sz="2200" dirty="0" smtClean="0"/>
              <a:t>)           </a:t>
            </a:r>
            <a:r>
              <a:rPr lang="fr-FR" sz="2200" dirty="0" err="1" smtClean="0"/>
              <a:t>at</a:t>
            </a:r>
            <a:r>
              <a:rPr lang="fr-FR" sz="2200" dirty="0" smtClean="0"/>
              <a:t> </a:t>
            </a:r>
            <a:r>
              <a:rPr lang="fr-FR" sz="2200" dirty="0" err="1" smtClean="0"/>
              <a:t>forward</a:t>
            </a:r>
            <a:r>
              <a:rPr lang="fr-FR" sz="2200" dirty="0" smtClean="0"/>
              <a:t> </a:t>
            </a:r>
            <a:r>
              <a:rPr lang="fr-FR" sz="2200" dirty="0" err="1" smtClean="0"/>
              <a:t>rapidity</a:t>
            </a:r>
            <a:endParaRPr lang="fr-FR" sz="2200" dirty="0" smtClean="0"/>
          </a:p>
          <a:p>
            <a:pPr lvl="1"/>
            <a:r>
              <a:rPr lang="fr-FR" sz="1600" dirty="0" smtClean="0"/>
              <a:t>Compare PHENIX vs ALICE</a:t>
            </a:r>
          </a:p>
          <a:p>
            <a:pPr lvl="2"/>
            <a:r>
              <a:rPr lang="fr-FR" sz="1400" dirty="0" smtClean="0"/>
              <a:t>1.2 &lt; |</a:t>
            </a:r>
            <a:r>
              <a:rPr lang="fr-FR" sz="1400" i="1" dirty="0" smtClean="0"/>
              <a:t>y</a:t>
            </a:r>
            <a:r>
              <a:rPr lang="fr-FR" sz="1400" dirty="0" smtClean="0"/>
              <a:t>| &lt; 2.2 </a:t>
            </a:r>
            <a:r>
              <a:rPr lang="fr-FR" sz="1400" dirty="0" err="1" smtClean="0"/>
              <a:t>at</a:t>
            </a:r>
            <a:r>
              <a:rPr lang="fr-FR" sz="1400" dirty="0" smtClean="0"/>
              <a:t> RHIC/</a:t>
            </a:r>
            <a:r>
              <a:rPr lang="fr-FR" sz="1400" b="1" dirty="0" smtClean="0"/>
              <a:t>PHENIX</a:t>
            </a:r>
          </a:p>
          <a:p>
            <a:pPr lvl="2"/>
            <a:r>
              <a:rPr lang="fr-FR" sz="1400" dirty="0" smtClean="0"/>
              <a:t>2.5 &lt; </a:t>
            </a:r>
            <a:r>
              <a:rPr lang="fr-FR" sz="1400" i="1" dirty="0" smtClean="0"/>
              <a:t>y </a:t>
            </a:r>
            <a:r>
              <a:rPr lang="fr-FR" sz="1400" dirty="0" smtClean="0"/>
              <a:t>&lt; 4 </a:t>
            </a:r>
            <a:r>
              <a:rPr lang="fr-FR" sz="1400" dirty="0" err="1" smtClean="0"/>
              <a:t>at</a:t>
            </a:r>
            <a:r>
              <a:rPr lang="fr-FR" sz="1400" dirty="0" smtClean="0"/>
              <a:t> LHC/</a:t>
            </a:r>
            <a:r>
              <a:rPr lang="fr-FR" sz="1400" b="1" dirty="0" smtClean="0"/>
              <a:t>ALICE</a:t>
            </a:r>
            <a:endParaRPr lang="fr-FR" sz="1400" dirty="0" smtClean="0"/>
          </a:p>
          <a:p>
            <a:pPr lvl="1"/>
            <a:r>
              <a:rPr lang="fr-FR" sz="1600" dirty="0" smtClean="0"/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LESS SUPPRESSION </a:t>
            </a:r>
            <a:r>
              <a:rPr lang="fr-FR" sz="1600" dirty="0" err="1" smtClean="0"/>
              <a:t>at</a:t>
            </a:r>
            <a:r>
              <a:rPr lang="fr-FR" sz="1600" dirty="0" smtClean="0"/>
              <a:t> LHC .vs. RHIC</a:t>
            </a:r>
          </a:p>
          <a:p>
            <a:pPr lvl="1"/>
            <a:r>
              <a:rPr lang="fr-FR" sz="1600" dirty="0" err="1" smtClean="0"/>
              <a:t>Could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due to </a:t>
            </a:r>
            <a:r>
              <a:rPr lang="fr-FR" sz="1600" b="1" dirty="0" err="1" smtClean="0">
                <a:solidFill>
                  <a:srgbClr val="0070C0"/>
                </a:solidFill>
              </a:rPr>
              <a:t>recombination</a:t>
            </a:r>
            <a:r>
              <a:rPr lang="fr-FR" sz="1600" dirty="0" smtClean="0"/>
              <a:t> </a:t>
            </a:r>
            <a:r>
              <a:rPr lang="fr-FR" sz="1600" dirty="0" err="1" smtClean="0"/>
              <a:t>effects</a:t>
            </a:r>
            <a:endParaRPr lang="fr-FR" sz="1600" dirty="0" smtClean="0"/>
          </a:p>
          <a:p>
            <a:pPr lvl="1"/>
            <a:endParaRPr lang="fr-FR" sz="1600" dirty="0" smtClean="0"/>
          </a:p>
          <a:p>
            <a:pPr lvl="1"/>
            <a:endParaRPr lang="fr-FR" sz="1600" dirty="0" smtClean="0"/>
          </a:p>
          <a:p>
            <a:r>
              <a:rPr lang="fr-FR" sz="2200" dirty="0" smtClean="0"/>
              <a:t>RHIC (200 </a:t>
            </a:r>
            <a:r>
              <a:rPr lang="fr-FR" sz="2200" dirty="0" err="1" smtClean="0"/>
              <a:t>GeV</a:t>
            </a:r>
            <a:r>
              <a:rPr lang="fr-FR" sz="2200" dirty="0" smtClean="0"/>
              <a:t>) .vs. LHC (2.76 </a:t>
            </a:r>
            <a:r>
              <a:rPr lang="fr-FR" sz="2200" dirty="0" err="1" smtClean="0"/>
              <a:t>TeV</a:t>
            </a:r>
            <a:r>
              <a:rPr lang="fr-FR" sz="2200" dirty="0" smtClean="0"/>
              <a:t>)           </a:t>
            </a:r>
            <a:r>
              <a:rPr lang="fr-FR" sz="2200" dirty="0" err="1" smtClean="0"/>
              <a:t>at</a:t>
            </a:r>
            <a:r>
              <a:rPr lang="fr-FR" sz="2200" dirty="0" smtClean="0"/>
              <a:t> </a:t>
            </a:r>
            <a:r>
              <a:rPr lang="fr-FR" sz="2200" dirty="0" err="1" smtClean="0"/>
              <a:t>mid</a:t>
            </a:r>
            <a:r>
              <a:rPr lang="fr-FR" sz="2200" dirty="0" smtClean="0"/>
              <a:t>-</a:t>
            </a:r>
            <a:r>
              <a:rPr lang="fr-FR" sz="2200" dirty="0" err="1" smtClean="0"/>
              <a:t>rapidity</a:t>
            </a:r>
            <a:endParaRPr lang="fr-FR" sz="2200" dirty="0" smtClean="0"/>
          </a:p>
          <a:p>
            <a:pPr lvl="1"/>
            <a:r>
              <a:rPr lang="fr-FR" sz="1600" dirty="0" smtClean="0"/>
              <a:t>Compare PHENIX, STAR vs CMS</a:t>
            </a:r>
          </a:p>
          <a:p>
            <a:pPr lvl="2"/>
            <a:r>
              <a:rPr lang="fr-FR" sz="1400" dirty="0" smtClean="0"/>
              <a:t>|y|&lt;0.35 </a:t>
            </a:r>
            <a:r>
              <a:rPr lang="fr-FR" sz="1400" dirty="0" err="1" smtClean="0"/>
              <a:t>at</a:t>
            </a:r>
            <a:r>
              <a:rPr lang="fr-FR" sz="1400" dirty="0" smtClean="0"/>
              <a:t> RHIC/</a:t>
            </a:r>
            <a:r>
              <a:rPr lang="fr-FR" sz="1400" b="1" dirty="0" smtClean="0"/>
              <a:t>PHENIX</a:t>
            </a:r>
          </a:p>
          <a:p>
            <a:pPr lvl="2"/>
            <a:r>
              <a:rPr lang="fr-FR" sz="1400" dirty="0" smtClean="0"/>
              <a:t>|y|&lt;1 </a:t>
            </a:r>
            <a:r>
              <a:rPr lang="fr-FR" sz="1400" dirty="0" err="1" smtClean="0"/>
              <a:t>at</a:t>
            </a:r>
            <a:r>
              <a:rPr lang="fr-FR" sz="1400" dirty="0" smtClean="0"/>
              <a:t> RHIC/</a:t>
            </a:r>
            <a:r>
              <a:rPr lang="fr-FR" sz="1400" b="1" dirty="0" smtClean="0"/>
              <a:t>STAR</a:t>
            </a:r>
          </a:p>
          <a:p>
            <a:pPr lvl="2"/>
            <a:r>
              <a:rPr lang="fr-FR" sz="1400" dirty="0" smtClean="0"/>
              <a:t>|y|&lt;1 </a:t>
            </a:r>
            <a:r>
              <a:rPr lang="fr-FR" sz="1400" dirty="0" err="1" smtClean="0"/>
              <a:t>at</a:t>
            </a:r>
            <a:r>
              <a:rPr lang="fr-FR" sz="1400" dirty="0" smtClean="0"/>
              <a:t> LHC/</a:t>
            </a:r>
            <a:r>
              <a:rPr lang="fr-FR" sz="1400" b="1" dirty="0" smtClean="0"/>
              <a:t>CMS</a:t>
            </a:r>
            <a:endParaRPr lang="fr-FR" sz="1400" dirty="0" smtClean="0"/>
          </a:p>
          <a:p>
            <a:pPr lvl="1"/>
            <a:r>
              <a:rPr lang="fr-FR" sz="1600" dirty="0" smtClean="0"/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MORE SUPPRESSION </a:t>
            </a:r>
            <a:r>
              <a:rPr lang="fr-FR" sz="1600" dirty="0" err="1" smtClean="0"/>
              <a:t>at</a:t>
            </a:r>
            <a:r>
              <a:rPr lang="fr-FR" sz="1600" dirty="0" smtClean="0"/>
              <a:t> LHC .vs. RHIC</a:t>
            </a:r>
          </a:p>
          <a:p>
            <a:pPr lvl="2"/>
            <a:r>
              <a:rPr lang="fr-FR" sz="1400" dirty="0" err="1" smtClean="0"/>
              <a:t>p</a:t>
            </a:r>
            <a:r>
              <a:rPr lang="fr-FR" sz="1400" baseline="-25000" dirty="0" err="1" smtClean="0"/>
              <a:t>T</a:t>
            </a:r>
            <a:r>
              <a:rPr lang="fr-FR" sz="1400" dirty="0" smtClean="0"/>
              <a:t>&gt;6.5 </a:t>
            </a:r>
            <a:r>
              <a:rPr lang="fr-FR" sz="1400" dirty="0" err="1" smtClean="0"/>
              <a:t>GeV</a:t>
            </a:r>
            <a:r>
              <a:rPr lang="fr-FR" sz="1400" dirty="0" smtClean="0"/>
              <a:t>/c </a:t>
            </a:r>
            <a:r>
              <a:rPr lang="fr-FR" sz="1400" dirty="0" smtClean="0">
                <a:sym typeface="Wingdings" pitchFamily="2" charset="2"/>
              </a:rPr>
              <a:t></a:t>
            </a:r>
            <a:r>
              <a:rPr lang="fr-FR" sz="1400" dirty="0" smtClean="0"/>
              <a:t> in </a:t>
            </a:r>
            <a:r>
              <a:rPr lang="fr-FR" sz="1400" dirty="0" err="1" smtClean="0"/>
              <a:t>principle</a:t>
            </a:r>
            <a:r>
              <a:rPr lang="fr-FR" sz="1400" dirty="0" smtClean="0"/>
              <a:t> no </a:t>
            </a:r>
            <a:r>
              <a:rPr lang="fr-FR" sz="1400" dirty="0" err="1" smtClean="0"/>
              <a:t>recombination</a:t>
            </a:r>
            <a:r>
              <a:rPr lang="fr-FR" sz="1400" dirty="0" smtClean="0"/>
              <a:t> </a:t>
            </a:r>
            <a:r>
              <a:rPr lang="fr-FR" sz="1400" dirty="0" err="1" smtClean="0"/>
              <a:t>applies</a:t>
            </a:r>
            <a:r>
              <a:rPr lang="fr-FR" sz="1400" dirty="0" smtClean="0"/>
              <a:t> </a:t>
            </a:r>
          </a:p>
          <a:p>
            <a:pPr lvl="2"/>
            <a:r>
              <a:rPr lang="fr-FR" sz="1400" dirty="0" err="1" smtClean="0">
                <a:sym typeface="Wingdings" pitchFamily="2" charset="2"/>
              </a:rPr>
              <a:t>larger</a:t>
            </a:r>
            <a:r>
              <a:rPr lang="fr-FR" sz="1400" dirty="0" smtClean="0">
                <a:sym typeface="Wingdings" pitchFamily="2" charset="2"/>
              </a:rPr>
              <a:t> suppression due to </a:t>
            </a:r>
            <a:r>
              <a:rPr lang="fr-FR" sz="1400" b="1" dirty="0" smtClean="0">
                <a:solidFill>
                  <a:srgbClr val="0070C0"/>
                </a:solidFill>
                <a:sym typeface="Wingdings" pitchFamily="2" charset="2"/>
              </a:rPr>
              <a:t>QGP </a:t>
            </a:r>
            <a:r>
              <a:rPr lang="fr-FR" sz="1400" b="1" dirty="0" err="1" smtClean="0">
                <a:solidFill>
                  <a:srgbClr val="0070C0"/>
                </a:solidFill>
                <a:sym typeface="Wingdings" pitchFamily="2" charset="2"/>
              </a:rPr>
              <a:t>effects</a:t>
            </a:r>
            <a:r>
              <a:rPr lang="fr-FR" sz="1400" b="1" dirty="0" smtClean="0">
                <a:solidFill>
                  <a:srgbClr val="0070C0"/>
                </a:solidFill>
                <a:sym typeface="Wingdings" pitchFamily="2" charset="2"/>
              </a:rPr>
              <a:t> ?</a:t>
            </a:r>
            <a:endParaRPr lang="fr-FR" sz="1400" dirty="0" smtClean="0"/>
          </a:p>
          <a:p>
            <a:pPr lvl="1"/>
            <a:r>
              <a:rPr lang="fr-FR" sz="1600" dirty="0" err="1" smtClean="0"/>
              <a:t>Hint</a:t>
            </a:r>
            <a:r>
              <a:rPr lang="fr-FR" sz="1600" dirty="0" smtClean="0"/>
              <a:t> of </a:t>
            </a:r>
            <a:r>
              <a:rPr lang="fr-FR" sz="1600" b="1" dirty="0" err="1" smtClean="0">
                <a:solidFill>
                  <a:srgbClr val="0070C0"/>
                </a:solidFill>
              </a:rPr>
              <a:t>sequential</a:t>
            </a:r>
            <a:r>
              <a:rPr lang="fr-FR" sz="1600" b="1" dirty="0" smtClean="0">
                <a:solidFill>
                  <a:srgbClr val="0070C0"/>
                </a:solidFill>
              </a:rPr>
              <a:t> suppression ? (J/</a:t>
            </a:r>
            <a:r>
              <a:rPr lang="fr-FR" sz="1600" b="1" dirty="0" smtClean="0">
                <a:solidFill>
                  <a:srgbClr val="0070C0"/>
                </a:solidFill>
                <a:latin typeface="Symbol" pitchFamily="18" charset="2"/>
              </a:rPr>
              <a:t>Y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melting</a:t>
            </a:r>
            <a:r>
              <a:rPr lang="fr-FR" sz="1600" b="1" dirty="0" smtClean="0">
                <a:solidFill>
                  <a:srgbClr val="0070C0"/>
                </a:solidFill>
              </a:rPr>
              <a:t>)</a:t>
            </a:r>
          </a:p>
          <a:p>
            <a:pPr lvl="1"/>
            <a:endParaRPr lang="fr-FR" sz="1600" dirty="0" smtClean="0"/>
          </a:p>
          <a:p>
            <a:pPr lvl="1" algn="ctr">
              <a:buNone/>
            </a:pPr>
            <a:endParaRPr lang="fr-FR" sz="1600" dirty="0" smtClean="0"/>
          </a:p>
          <a:p>
            <a:pPr lvl="1" algn="ctr">
              <a:buNone/>
            </a:pPr>
            <a:endParaRPr lang="fr-FR" sz="1600" dirty="0" smtClean="0"/>
          </a:p>
          <a:p>
            <a:pPr lvl="1" algn="ctr">
              <a:buNone/>
            </a:pPr>
            <a:r>
              <a:rPr lang="fr-FR" sz="1400" i="1" dirty="0" smtClean="0"/>
              <a:t>Caution : </a:t>
            </a:r>
            <a:r>
              <a:rPr lang="fr-FR" sz="1400" i="1" dirty="0" err="1" smtClean="0"/>
              <a:t>Need</a:t>
            </a:r>
            <a:r>
              <a:rPr lang="fr-FR" sz="1400" i="1" dirty="0" smtClean="0"/>
              <a:t> CNM </a:t>
            </a:r>
            <a:r>
              <a:rPr lang="fr-FR" sz="1400" i="1" dirty="0" err="1" smtClean="0"/>
              <a:t>effects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comparison</a:t>
            </a:r>
            <a:endParaRPr lang="fr-FR" sz="1400" i="1" dirty="0" smtClean="0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11" name="Espace réservé du contenu 10" descr="RAAvsPHENIX.eps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0775" y="908050"/>
            <a:ext cx="4249737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5305788" y="51571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881853" y="5121119"/>
            <a:ext cx="1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5652120" y="5445224"/>
            <a:ext cx="513650" cy="56058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5436096" y="5085184"/>
            <a:ext cx="360040" cy="360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932040" y="4797152"/>
            <a:ext cx="863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PHENIX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860032" y="5013176"/>
            <a:ext cx="576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CMS</a:t>
            </a:r>
            <a:endParaRPr lang="fr-FR" sz="1600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5364088" y="5301208"/>
            <a:ext cx="432048" cy="43204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/>
          </p:cNvPr>
          <p:cNvSpPr/>
          <p:nvPr/>
        </p:nvSpPr>
        <p:spPr>
          <a:xfrm>
            <a:off x="5724128" y="6381328"/>
            <a:ext cx="22926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u="sng" dirty="0" smtClean="0">
                <a:solidFill>
                  <a:srgbClr val="3333FF"/>
                </a:solidFill>
              </a:rPr>
              <a:t>http://cdsweb.cern.ch/record/1353586</a:t>
            </a:r>
            <a:endParaRPr lang="fr-FR" sz="1000" b="1" u="sng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514759"/>
            <a:ext cx="5004048" cy="350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quarkonia</a:t>
            </a:r>
            <a:r>
              <a:rPr lang="fr-FR" dirty="0" smtClean="0"/>
              <a:t> suppression in A+A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2900" dirty="0" err="1" smtClean="0"/>
              <a:t>Overall</a:t>
            </a:r>
            <a:r>
              <a:rPr lang="fr-FR" sz="2900" dirty="0" smtClean="0"/>
              <a:t> possible J/</a:t>
            </a:r>
            <a:r>
              <a:rPr lang="fr-FR" sz="2900" dirty="0" smtClean="0">
                <a:latin typeface="Symbol" pitchFamily="18" charset="2"/>
              </a:rPr>
              <a:t>Y</a:t>
            </a:r>
            <a:r>
              <a:rPr lang="fr-FR" sz="2900" dirty="0" smtClean="0"/>
              <a:t> (</a:t>
            </a:r>
            <a:r>
              <a:rPr lang="fr-FR" sz="2900" dirty="0" err="1" smtClean="0"/>
              <a:t>simplified</a:t>
            </a:r>
            <a:r>
              <a:rPr lang="fr-FR" sz="2900" dirty="0" smtClean="0"/>
              <a:t>) </a:t>
            </a:r>
            <a:r>
              <a:rPr lang="fr-FR" sz="2900" dirty="0" err="1" smtClean="0"/>
              <a:t>picture</a:t>
            </a:r>
            <a:endParaRPr lang="fr-FR" sz="2900" dirty="0" smtClean="0"/>
          </a:p>
          <a:p>
            <a:pPr>
              <a:buNone/>
            </a:pPr>
            <a:endParaRPr lang="fr-F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i="1" dirty="0" err="1" smtClean="0">
                <a:solidFill>
                  <a:srgbClr val="FF0000"/>
                </a:solidFill>
              </a:rPr>
              <a:t>Similar</a:t>
            </a:r>
            <a:r>
              <a:rPr lang="fr-FR" sz="2400" i="1" dirty="0" smtClean="0">
                <a:solidFill>
                  <a:srgbClr val="FF0000"/>
                </a:solidFill>
              </a:rPr>
              <a:t> suppression </a:t>
            </a:r>
            <a:r>
              <a:rPr lang="fr-FR" sz="2400" dirty="0" err="1" smtClean="0"/>
              <a:t>at</a:t>
            </a:r>
            <a:r>
              <a:rPr lang="fr-FR" sz="2400" dirty="0" smtClean="0"/>
              <a:t> </a:t>
            </a:r>
            <a:r>
              <a:rPr lang="fr-FR" sz="2400" dirty="0" err="1" smtClean="0"/>
              <a:t>SPS.vs.RHIC</a:t>
            </a:r>
            <a:endParaRPr lang="fr-FR" sz="2400" dirty="0" smtClean="0"/>
          </a:p>
          <a:p>
            <a:pPr marL="457200" indent="-457200">
              <a:buFont typeface="+mj-lt"/>
              <a:buAutoNum type="arabicPeriod"/>
            </a:pPr>
            <a:endParaRPr lang="fr-F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i="1" dirty="0" err="1" smtClean="0">
                <a:solidFill>
                  <a:srgbClr val="FF0000"/>
                </a:solidFill>
              </a:rPr>
              <a:t>Larger</a:t>
            </a:r>
            <a:r>
              <a:rPr lang="fr-FR" sz="2400" i="1" dirty="0" smtClean="0">
                <a:solidFill>
                  <a:srgbClr val="FF0000"/>
                </a:solidFill>
              </a:rPr>
              <a:t> suppression </a:t>
            </a:r>
            <a:r>
              <a:rPr lang="fr-FR" sz="2400" dirty="0" err="1" smtClean="0"/>
              <a:t>at</a:t>
            </a:r>
            <a:r>
              <a:rPr lang="fr-FR" sz="2400" dirty="0" smtClean="0"/>
              <a:t> LHC </a:t>
            </a:r>
          </a:p>
          <a:p>
            <a:pPr marL="457200" indent="-457200">
              <a:buNone/>
            </a:pPr>
            <a:r>
              <a:rPr lang="fr-FR" sz="2400" dirty="0" smtClean="0"/>
              <a:t>	</a:t>
            </a:r>
            <a:r>
              <a:rPr lang="fr-FR" sz="2400" dirty="0" err="1" smtClean="0"/>
              <a:t>outside</a:t>
            </a:r>
            <a:r>
              <a:rPr lang="fr-FR" sz="2400" dirty="0" smtClean="0"/>
              <a:t> </a:t>
            </a:r>
            <a:r>
              <a:rPr lang="fr-FR" sz="2400" dirty="0" err="1" smtClean="0"/>
              <a:t>recombination</a:t>
            </a:r>
            <a:r>
              <a:rPr lang="fr-FR" sz="2400" dirty="0" smtClean="0"/>
              <a:t> </a:t>
            </a:r>
            <a:r>
              <a:rPr lang="fr-FR" sz="2400" dirty="0" err="1" smtClean="0"/>
              <a:t>regime</a:t>
            </a:r>
            <a:endParaRPr lang="fr-FR" sz="2400" dirty="0" smtClean="0"/>
          </a:p>
          <a:p>
            <a:pPr marL="914400" lvl="1" indent="-457200"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CMS </a:t>
            </a:r>
            <a:r>
              <a:rPr lang="fr-FR" sz="2000" b="1" dirty="0" err="1" smtClean="0">
                <a:solidFill>
                  <a:srgbClr val="FF0000"/>
                </a:solidFill>
              </a:rPr>
              <a:t>results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</a:p>
          <a:p>
            <a:pPr marL="914400" lvl="1" indent="-457200">
              <a:buNone/>
            </a:pPr>
            <a:r>
              <a:rPr lang="fr-FR" sz="2000" dirty="0" err="1" smtClean="0"/>
              <a:t>Hint</a:t>
            </a:r>
            <a:r>
              <a:rPr lang="fr-FR" sz="2000" dirty="0" smtClean="0"/>
              <a:t> of </a:t>
            </a:r>
            <a:r>
              <a:rPr lang="fr-FR" sz="2000" dirty="0" err="1" smtClean="0"/>
              <a:t>sequential</a:t>
            </a:r>
            <a:r>
              <a:rPr lang="fr-FR" sz="2000" dirty="0" smtClean="0"/>
              <a:t> suppression ?</a:t>
            </a:r>
          </a:p>
          <a:p>
            <a:pPr marL="914400" lvl="1" indent="-457200">
              <a:buNone/>
            </a:pPr>
            <a:r>
              <a:rPr lang="fr-FR" sz="2000" dirty="0" smtClean="0"/>
              <a:t>(</a:t>
            </a:r>
            <a:r>
              <a:rPr lang="fr-FR" sz="2000" dirty="0" err="1" smtClean="0"/>
              <a:t>assuming</a:t>
            </a:r>
            <a:r>
              <a:rPr lang="fr-FR" sz="2000" dirty="0" smtClean="0"/>
              <a:t> CNM </a:t>
            </a:r>
            <a:r>
              <a:rPr lang="fr-FR" sz="2000" dirty="0" err="1" smtClean="0"/>
              <a:t>effects</a:t>
            </a:r>
            <a:r>
              <a:rPr lang="fr-FR" sz="2000" dirty="0" smtClean="0"/>
              <a:t> are the </a:t>
            </a:r>
            <a:r>
              <a:rPr lang="fr-FR" sz="2000" dirty="0" err="1" smtClean="0"/>
              <a:t>same</a:t>
            </a:r>
            <a:r>
              <a:rPr lang="fr-FR" sz="2000" dirty="0" smtClean="0"/>
              <a:t> or </a:t>
            </a:r>
            <a:r>
              <a:rPr lang="fr-FR" sz="2000" dirty="0" err="1" smtClean="0"/>
              <a:t>smaller</a:t>
            </a:r>
            <a:r>
              <a:rPr lang="fr-FR" sz="2000" dirty="0" smtClean="0"/>
              <a:t>)</a:t>
            </a:r>
          </a:p>
          <a:p>
            <a:pPr marL="457200" indent="-457200">
              <a:buFontTx/>
              <a:buChar char="-"/>
            </a:pPr>
            <a:endParaRPr lang="fr-FR" sz="24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fr-FR" sz="2400" i="1" dirty="0" err="1" smtClean="0">
                <a:solidFill>
                  <a:srgbClr val="3333FF"/>
                </a:solidFill>
              </a:rPr>
              <a:t>Smaller</a:t>
            </a:r>
            <a:r>
              <a:rPr lang="fr-FR" sz="2400" i="1" dirty="0" smtClean="0">
                <a:solidFill>
                  <a:srgbClr val="3333FF"/>
                </a:solidFill>
              </a:rPr>
              <a:t> suppression </a:t>
            </a:r>
            <a:r>
              <a:rPr lang="fr-FR" sz="2400" dirty="0" err="1" smtClean="0"/>
              <a:t>at</a:t>
            </a:r>
            <a:r>
              <a:rPr lang="fr-FR" sz="2400" dirty="0" smtClean="0"/>
              <a:t> LHC </a:t>
            </a:r>
          </a:p>
          <a:p>
            <a:pPr marL="457200" indent="-457200">
              <a:buNone/>
            </a:pPr>
            <a:r>
              <a:rPr lang="fr-FR" sz="2400" dirty="0" smtClean="0"/>
              <a:t>	</a:t>
            </a:r>
            <a:r>
              <a:rPr lang="fr-FR" sz="2400" dirty="0" err="1" smtClean="0"/>
              <a:t>inside</a:t>
            </a:r>
            <a:r>
              <a:rPr lang="fr-FR" sz="2400" dirty="0" smtClean="0"/>
              <a:t> </a:t>
            </a:r>
            <a:r>
              <a:rPr lang="fr-FR" sz="2400" dirty="0" err="1" smtClean="0"/>
              <a:t>recombination</a:t>
            </a:r>
            <a:r>
              <a:rPr lang="fr-FR" sz="2400" dirty="0" smtClean="0"/>
              <a:t> </a:t>
            </a:r>
            <a:r>
              <a:rPr lang="fr-FR" sz="2400" dirty="0" err="1" smtClean="0"/>
              <a:t>regime</a:t>
            </a:r>
            <a:r>
              <a:rPr lang="fr-FR" sz="2400" dirty="0" smtClean="0"/>
              <a:t> </a:t>
            </a:r>
          </a:p>
          <a:p>
            <a:pPr marL="914400" lvl="1" indent="-457200">
              <a:buNone/>
            </a:pPr>
            <a:r>
              <a:rPr lang="fr-FR" sz="2000" b="1" dirty="0" smtClean="0">
                <a:solidFill>
                  <a:srgbClr val="3333FF"/>
                </a:solidFill>
              </a:rPr>
              <a:t>ALICE </a:t>
            </a:r>
            <a:r>
              <a:rPr lang="fr-FR" sz="2000" b="1" dirty="0" err="1" smtClean="0">
                <a:solidFill>
                  <a:srgbClr val="3333FF"/>
                </a:solidFill>
              </a:rPr>
              <a:t>results</a:t>
            </a:r>
            <a:r>
              <a:rPr lang="fr-FR" sz="2000" b="1" dirty="0" smtClean="0">
                <a:solidFill>
                  <a:srgbClr val="3333FF"/>
                </a:solidFill>
              </a:rPr>
              <a:t> </a:t>
            </a:r>
          </a:p>
          <a:p>
            <a:pPr marL="914400" lvl="1" indent="-457200">
              <a:buNone/>
            </a:pPr>
            <a:r>
              <a:rPr lang="fr-FR" sz="2000" dirty="0" err="1" smtClean="0"/>
              <a:t>Hint</a:t>
            </a:r>
            <a:r>
              <a:rPr lang="fr-FR" sz="2000" dirty="0" smtClean="0"/>
              <a:t> of </a:t>
            </a:r>
            <a:r>
              <a:rPr lang="fr-FR" sz="2000" dirty="0" err="1" smtClean="0"/>
              <a:t>recombination</a:t>
            </a:r>
            <a:r>
              <a:rPr lang="fr-FR" sz="2000" dirty="0" smtClean="0"/>
              <a:t>?</a:t>
            </a:r>
          </a:p>
          <a:p>
            <a:pPr marL="914400" lvl="1" indent="-457200">
              <a:buNone/>
            </a:pPr>
            <a:r>
              <a:rPr lang="fr-FR" sz="2000" dirty="0" smtClean="0"/>
              <a:t>(</a:t>
            </a:r>
            <a:r>
              <a:rPr lang="fr-FR" sz="2000" dirty="0" err="1" smtClean="0"/>
              <a:t>assuming</a:t>
            </a:r>
            <a:r>
              <a:rPr lang="fr-FR" sz="2000" dirty="0" smtClean="0"/>
              <a:t> CNM </a:t>
            </a:r>
            <a:r>
              <a:rPr lang="fr-FR" sz="2000" dirty="0" err="1" smtClean="0"/>
              <a:t>effects</a:t>
            </a:r>
            <a:r>
              <a:rPr lang="fr-FR" sz="2000" dirty="0" smtClean="0"/>
              <a:t> are the </a:t>
            </a:r>
            <a:r>
              <a:rPr lang="fr-FR" sz="2000" dirty="0" err="1" smtClean="0"/>
              <a:t>same</a:t>
            </a:r>
            <a:r>
              <a:rPr lang="fr-FR" sz="2000" dirty="0" smtClean="0"/>
              <a:t> of </a:t>
            </a:r>
            <a:r>
              <a:rPr lang="fr-FR" sz="2000" dirty="0" err="1" smtClean="0"/>
              <a:t>larger</a:t>
            </a:r>
            <a:r>
              <a:rPr lang="fr-FR" sz="2000" dirty="0" smtClean="0"/>
              <a:t>)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900" dirty="0" err="1" smtClean="0"/>
              <a:t>Next</a:t>
            </a:r>
            <a:r>
              <a:rPr lang="fr-FR" sz="2900" dirty="0" smtClean="0"/>
              <a:t> fondamental questions to </a:t>
            </a:r>
            <a:r>
              <a:rPr lang="fr-FR" sz="2900" dirty="0" err="1" smtClean="0"/>
              <a:t>answer</a:t>
            </a:r>
            <a:r>
              <a:rPr lang="fr-FR" sz="2900" dirty="0" smtClean="0"/>
              <a:t> 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r-FR" sz="2600" b="1" i="1" dirty="0" smtClean="0"/>
              <a:t>Are CNM </a:t>
            </a:r>
            <a:r>
              <a:rPr lang="fr-FR" sz="2600" b="1" i="1" dirty="0" err="1" smtClean="0"/>
              <a:t>effects</a:t>
            </a:r>
            <a:r>
              <a:rPr lang="fr-FR" sz="2600" b="1" i="1" dirty="0" smtClean="0"/>
              <a:t> </a:t>
            </a:r>
            <a:r>
              <a:rPr lang="fr-FR" sz="2600" b="1" i="1" dirty="0" err="1" smtClean="0"/>
              <a:t>playing</a:t>
            </a:r>
            <a:r>
              <a:rPr lang="fr-FR" sz="2600" b="1" i="1" dirty="0" smtClean="0"/>
              <a:t> an important </a:t>
            </a:r>
            <a:r>
              <a:rPr lang="fr-FR" sz="2600" b="1" i="1" dirty="0" err="1" smtClean="0"/>
              <a:t>role</a:t>
            </a:r>
            <a:r>
              <a:rPr lang="fr-FR" sz="2600" b="1" i="1" dirty="0" smtClean="0"/>
              <a:t> </a:t>
            </a:r>
            <a:r>
              <a:rPr lang="fr-FR" sz="2600" b="1" i="1" dirty="0" err="1" smtClean="0"/>
              <a:t>at</a:t>
            </a:r>
            <a:r>
              <a:rPr lang="fr-FR" sz="2600" b="1" i="1" dirty="0" smtClean="0"/>
              <a:t> LHC ? </a:t>
            </a:r>
            <a:r>
              <a:rPr lang="fr-FR" sz="2600" dirty="0" smtClean="0"/>
              <a:t>p+Pb 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r-FR" sz="2600" b="1" i="1" dirty="0" smtClean="0"/>
              <a:t>Is </a:t>
            </a:r>
            <a:r>
              <a:rPr lang="fr-FR" sz="2600" b="1" i="1" dirty="0" err="1" smtClean="0"/>
              <a:t>recombination</a:t>
            </a:r>
            <a:r>
              <a:rPr lang="fr-FR" sz="2600" b="1" i="1" dirty="0" smtClean="0"/>
              <a:t> </a:t>
            </a:r>
            <a:r>
              <a:rPr lang="fr-FR" sz="2600" b="1" i="1" dirty="0" err="1" smtClean="0"/>
              <a:t>mechanism</a:t>
            </a:r>
            <a:r>
              <a:rPr lang="fr-FR" sz="2600" b="1" i="1" dirty="0" smtClean="0"/>
              <a:t> </a:t>
            </a:r>
            <a:r>
              <a:rPr lang="fr-FR" sz="2600" b="1" i="1" dirty="0" err="1" smtClean="0"/>
              <a:t>at</a:t>
            </a:r>
            <a:r>
              <a:rPr lang="fr-FR" sz="2600" b="1" i="1" dirty="0" smtClean="0"/>
              <a:t> </a:t>
            </a:r>
            <a:r>
              <a:rPr lang="fr-FR" sz="2600" b="1" i="1" dirty="0" err="1" smtClean="0"/>
              <a:t>work</a:t>
            </a:r>
            <a:r>
              <a:rPr lang="fr-FR" sz="2600" b="1" i="1" dirty="0" smtClean="0"/>
              <a:t> ? </a:t>
            </a:r>
            <a:r>
              <a:rPr lang="fr-FR" sz="2600" dirty="0" smtClean="0"/>
              <a:t>J/</a:t>
            </a:r>
            <a:r>
              <a:rPr lang="fr-FR" sz="2600" dirty="0" smtClean="0">
                <a:latin typeface="Symbol" pitchFamily="18" charset="2"/>
              </a:rPr>
              <a:t>Y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</a:t>
            </a:r>
            <a:r>
              <a:rPr lang="fr-FR" sz="2600" dirty="0" err="1" smtClean="0"/>
              <a:t>mid</a:t>
            </a:r>
            <a:r>
              <a:rPr lang="fr-FR" sz="2600" dirty="0" smtClean="0"/>
              <a:t>-</a:t>
            </a:r>
            <a:r>
              <a:rPr lang="fr-FR" sz="2600" dirty="0" err="1" smtClean="0"/>
              <a:t>rapidity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</a:t>
            </a:r>
            <a:r>
              <a:rPr lang="fr-FR" sz="2600" dirty="0" err="1" smtClean="0"/>
              <a:t>low</a:t>
            </a:r>
            <a:r>
              <a:rPr lang="fr-FR" sz="2600" dirty="0" smtClean="0"/>
              <a:t> </a:t>
            </a:r>
            <a:r>
              <a:rPr lang="fr-FR" sz="2600" dirty="0" err="1" smtClean="0"/>
              <a:t>p</a:t>
            </a:r>
            <a:r>
              <a:rPr lang="fr-FR" sz="2600" baseline="-25000" dirty="0" err="1" smtClean="0"/>
              <a:t>T</a:t>
            </a:r>
            <a:endParaRPr lang="fr-FR" sz="2600" baseline="-250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r-FR" sz="2600" b="1" i="1" dirty="0" smtClean="0"/>
              <a:t>Is </a:t>
            </a:r>
            <a:r>
              <a:rPr lang="fr-FR" sz="2600" b="1" i="1" dirty="0" err="1" smtClean="0"/>
              <a:t>sequential</a:t>
            </a:r>
            <a:r>
              <a:rPr lang="fr-FR" sz="2600" b="1" i="1" dirty="0" smtClean="0"/>
              <a:t> suppression </a:t>
            </a:r>
            <a:r>
              <a:rPr lang="fr-FR" sz="2600" b="1" i="1" dirty="0" err="1" smtClean="0"/>
              <a:t>at</a:t>
            </a:r>
            <a:r>
              <a:rPr lang="fr-FR" sz="2600" b="1" i="1" dirty="0" smtClean="0"/>
              <a:t> </a:t>
            </a:r>
            <a:r>
              <a:rPr lang="fr-FR" sz="2600" b="1" i="1" dirty="0" err="1" smtClean="0"/>
              <a:t>work</a:t>
            </a:r>
            <a:r>
              <a:rPr lang="fr-FR" sz="2600" b="1" i="1" dirty="0" smtClean="0"/>
              <a:t> </a:t>
            </a:r>
            <a:r>
              <a:rPr lang="fr-FR" sz="2600" b="1" i="1" dirty="0" smtClean="0">
                <a:sym typeface="Wingdings" pitchFamily="2" charset="2"/>
              </a:rPr>
              <a:t>? </a:t>
            </a:r>
            <a:r>
              <a:rPr lang="fr-FR" sz="2600" dirty="0" err="1" smtClean="0">
                <a:sym typeface="Wingdings" pitchFamily="2" charset="2"/>
              </a:rPr>
              <a:t>measure</a:t>
            </a:r>
            <a:r>
              <a:rPr lang="fr-FR" sz="2600" dirty="0" smtClean="0">
                <a:sym typeface="Wingdings" pitchFamily="2" charset="2"/>
              </a:rPr>
              <a:t> </a:t>
            </a:r>
            <a:r>
              <a:rPr lang="fr-FR" sz="2600" dirty="0" smtClean="0">
                <a:latin typeface="Symbol" pitchFamily="18" charset="2"/>
              </a:rPr>
              <a:t>c</a:t>
            </a:r>
            <a:r>
              <a:rPr lang="fr-FR" sz="2600" baseline="-25000" dirty="0" smtClean="0"/>
              <a:t>c  </a:t>
            </a:r>
            <a:r>
              <a:rPr lang="fr-FR" sz="2600" dirty="0" smtClean="0"/>
              <a:t>in A+A</a:t>
            </a:r>
            <a:r>
              <a:rPr lang="fr-FR" sz="2600" dirty="0" smtClean="0">
                <a:sym typeface="Wingdings" pitchFamily="2" charset="2"/>
              </a:rPr>
              <a:t> not accessible </a:t>
            </a:r>
            <a:r>
              <a:rPr lang="fr-FR" sz="2600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2600" b="1" dirty="0" smtClean="0">
                <a:solidFill>
                  <a:srgbClr val="FF0000"/>
                </a:solidFill>
                <a:sym typeface="Wingdings" pitchFamily="2" charset="2"/>
              </a:rPr>
              <a:t>CHIC</a:t>
            </a:r>
            <a:endParaRPr lang="fr-FR" sz="2600" b="1" dirty="0" smtClean="0">
              <a:solidFill>
                <a:srgbClr val="FF0000"/>
              </a:solidFill>
            </a:endParaRPr>
          </a:p>
          <a:p>
            <a:pPr lvl="1"/>
            <a:endParaRPr lang="fr-FR" sz="2000" dirty="0" smtClean="0"/>
          </a:p>
          <a:p>
            <a:endParaRPr lang="fr-FR" sz="2400" dirty="0" smtClean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15" name="ZoneTexte 14"/>
          <p:cNvSpPr txBox="1"/>
          <p:nvPr/>
        </p:nvSpPr>
        <p:spPr>
          <a:xfrm rot="19406671">
            <a:off x="7453515" y="2322673"/>
            <a:ext cx="157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3333FF"/>
                </a:solidFill>
              </a:rPr>
              <a:t>LHC </a:t>
            </a:r>
            <a:r>
              <a:rPr lang="fr-FR" sz="1400" b="1" dirty="0" err="1" smtClean="0">
                <a:solidFill>
                  <a:srgbClr val="3333FF"/>
                </a:solidFill>
              </a:rPr>
              <a:t>low</a:t>
            </a:r>
            <a:r>
              <a:rPr lang="fr-FR" sz="1400" b="1" dirty="0" smtClean="0">
                <a:solidFill>
                  <a:srgbClr val="3333FF"/>
                </a:solidFill>
              </a:rPr>
              <a:t> </a:t>
            </a:r>
            <a:r>
              <a:rPr lang="fr-FR" sz="1400" b="1" dirty="0" err="1" smtClean="0">
                <a:solidFill>
                  <a:srgbClr val="3333FF"/>
                </a:solidFill>
              </a:rPr>
              <a:t>p</a:t>
            </a:r>
            <a:r>
              <a:rPr lang="fr-FR" sz="1400" b="1" baseline="-25000" dirty="0" err="1" smtClean="0">
                <a:solidFill>
                  <a:srgbClr val="3333FF"/>
                </a:solidFill>
              </a:rPr>
              <a:t>T</a:t>
            </a:r>
            <a:r>
              <a:rPr lang="fr-FR" sz="1400" b="1" dirty="0" smtClean="0">
                <a:solidFill>
                  <a:srgbClr val="3333FF"/>
                </a:solidFill>
              </a:rPr>
              <a:t> (ALICE)</a:t>
            </a:r>
            <a:endParaRPr lang="fr-FR" sz="1400" b="1" dirty="0">
              <a:solidFill>
                <a:srgbClr val="3333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 rot="2392933">
            <a:off x="7374755" y="3679366"/>
            <a:ext cx="1515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LHC </a:t>
            </a:r>
            <a:r>
              <a:rPr lang="fr-FR" sz="1400" b="1" dirty="0" err="1" smtClean="0">
                <a:solidFill>
                  <a:srgbClr val="FF0000"/>
                </a:solidFill>
              </a:rPr>
              <a:t>high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p</a:t>
            </a:r>
            <a:r>
              <a:rPr lang="fr-FR" sz="1400" b="1" baseline="-25000" dirty="0" err="1" smtClean="0">
                <a:solidFill>
                  <a:srgbClr val="FF0000"/>
                </a:solidFill>
              </a:rPr>
              <a:t>T</a:t>
            </a:r>
            <a:r>
              <a:rPr lang="fr-FR" sz="1400" b="1" dirty="0" smtClean="0">
                <a:solidFill>
                  <a:srgbClr val="FF0000"/>
                </a:solidFill>
              </a:rPr>
              <a:t> (CMS)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9" name="Forme libre 18"/>
          <p:cNvSpPr/>
          <p:nvPr/>
        </p:nvSpPr>
        <p:spPr>
          <a:xfrm>
            <a:off x="5151549" y="3181082"/>
            <a:ext cx="2228763" cy="607958"/>
          </a:xfrm>
          <a:custGeom>
            <a:avLst/>
            <a:gdLst>
              <a:gd name="connsiteX0" fmla="*/ 901521 w 901521"/>
              <a:gd name="connsiteY0" fmla="*/ 579549 h 603160"/>
              <a:gd name="connsiteX1" fmla="*/ 798490 w 901521"/>
              <a:gd name="connsiteY1" fmla="*/ 579549 h 603160"/>
              <a:gd name="connsiteX2" fmla="*/ 656823 w 901521"/>
              <a:gd name="connsiteY2" fmla="*/ 437881 h 603160"/>
              <a:gd name="connsiteX3" fmla="*/ 399245 w 901521"/>
              <a:gd name="connsiteY3" fmla="*/ 128788 h 603160"/>
              <a:gd name="connsiteX4" fmla="*/ 257578 w 901521"/>
              <a:gd name="connsiteY4" fmla="*/ 25757 h 603160"/>
              <a:gd name="connsiteX5" fmla="*/ 0 w 901521"/>
              <a:gd name="connsiteY5" fmla="*/ 0 h 603160"/>
              <a:gd name="connsiteX0" fmla="*/ 1004627 w 1004627"/>
              <a:gd name="connsiteY0" fmla="*/ 607958 h 619763"/>
              <a:gd name="connsiteX1" fmla="*/ 798490 w 1004627"/>
              <a:gd name="connsiteY1" fmla="*/ 579549 h 619763"/>
              <a:gd name="connsiteX2" fmla="*/ 656823 w 1004627"/>
              <a:gd name="connsiteY2" fmla="*/ 437881 h 619763"/>
              <a:gd name="connsiteX3" fmla="*/ 399245 w 1004627"/>
              <a:gd name="connsiteY3" fmla="*/ 128788 h 619763"/>
              <a:gd name="connsiteX4" fmla="*/ 257578 w 1004627"/>
              <a:gd name="connsiteY4" fmla="*/ 25757 h 619763"/>
              <a:gd name="connsiteX5" fmla="*/ 0 w 1004627"/>
              <a:gd name="connsiteY5" fmla="*/ 0 h 619763"/>
              <a:gd name="connsiteX0" fmla="*/ 1004627 w 1004627"/>
              <a:gd name="connsiteY0" fmla="*/ 607958 h 607958"/>
              <a:gd name="connsiteX1" fmla="*/ 930164 w 1004627"/>
              <a:gd name="connsiteY1" fmla="*/ 605106 h 607958"/>
              <a:gd name="connsiteX2" fmla="*/ 798490 w 1004627"/>
              <a:gd name="connsiteY2" fmla="*/ 579549 h 607958"/>
              <a:gd name="connsiteX3" fmla="*/ 656823 w 1004627"/>
              <a:gd name="connsiteY3" fmla="*/ 437881 h 607958"/>
              <a:gd name="connsiteX4" fmla="*/ 399245 w 1004627"/>
              <a:gd name="connsiteY4" fmla="*/ 128788 h 607958"/>
              <a:gd name="connsiteX5" fmla="*/ 257578 w 1004627"/>
              <a:gd name="connsiteY5" fmla="*/ 25757 h 607958"/>
              <a:gd name="connsiteX6" fmla="*/ 0 w 1004627"/>
              <a:gd name="connsiteY6" fmla="*/ 0 h 607958"/>
              <a:gd name="connsiteX0" fmla="*/ 2228763 w 2228763"/>
              <a:gd name="connsiteY0" fmla="*/ 607958 h 607958"/>
              <a:gd name="connsiteX1" fmla="*/ 930164 w 2228763"/>
              <a:gd name="connsiteY1" fmla="*/ 605106 h 607958"/>
              <a:gd name="connsiteX2" fmla="*/ 798490 w 2228763"/>
              <a:gd name="connsiteY2" fmla="*/ 579549 h 607958"/>
              <a:gd name="connsiteX3" fmla="*/ 656823 w 2228763"/>
              <a:gd name="connsiteY3" fmla="*/ 437881 h 607958"/>
              <a:gd name="connsiteX4" fmla="*/ 399245 w 2228763"/>
              <a:gd name="connsiteY4" fmla="*/ 128788 h 607958"/>
              <a:gd name="connsiteX5" fmla="*/ 257578 w 2228763"/>
              <a:gd name="connsiteY5" fmla="*/ 25757 h 607958"/>
              <a:gd name="connsiteX6" fmla="*/ 0 w 2228763"/>
              <a:gd name="connsiteY6" fmla="*/ 0 h 60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763" h="607958">
                <a:moveTo>
                  <a:pt x="2228763" y="607958"/>
                </a:moveTo>
                <a:lnTo>
                  <a:pt x="930164" y="605106"/>
                </a:lnTo>
                <a:cubicBezTo>
                  <a:pt x="895808" y="600371"/>
                  <a:pt x="844047" y="607420"/>
                  <a:pt x="798490" y="579549"/>
                </a:cubicBezTo>
                <a:cubicBezTo>
                  <a:pt x="752933" y="551678"/>
                  <a:pt x="723364" y="513008"/>
                  <a:pt x="656823" y="437881"/>
                </a:cubicBezTo>
                <a:cubicBezTo>
                  <a:pt x="590282" y="362754"/>
                  <a:pt x="465786" y="197475"/>
                  <a:pt x="399245" y="128788"/>
                </a:cubicBezTo>
                <a:cubicBezTo>
                  <a:pt x="332704" y="60101"/>
                  <a:pt x="324119" y="47222"/>
                  <a:pt x="257578" y="25757"/>
                </a:cubicBezTo>
                <a:cubicBezTo>
                  <a:pt x="191037" y="4292"/>
                  <a:pt x="95518" y="2146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7734300" y="3769457"/>
            <a:ext cx="642938" cy="507268"/>
          </a:xfrm>
          <a:custGeom>
            <a:avLst/>
            <a:gdLst>
              <a:gd name="connsiteX0" fmla="*/ 0 w 642938"/>
              <a:gd name="connsiteY0" fmla="*/ 3176 h 503238"/>
              <a:gd name="connsiteX1" fmla="*/ 104775 w 642938"/>
              <a:gd name="connsiteY1" fmla="*/ 46038 h 503238"/>
              <a:gd name="connsiteX2" fmla="*/ 233363 w 642938"/>
              <a:gd name="connsiteY2" fmla="*/ 279401 h 503238"/>
              <a:gd name="connsiteX3" fmla="*/ 328613 w 642938"/>
              <a:gd name="connsiteY3" fmla="*/ 446088 h 503238"/>
              <a:gd name="connsiteX4" fmla="*/ 642938 w 642938"/>
              <a:gd name="connsiteY4" fmla="*/ 503238 h 503238"/>
              <a:gd name="connsiteX0" fmla="*/ 0 w 642938"/>
              <a:gd name="connsiteY0" fmla="*/ 7206 h 507268"/>
              <a:gd name="connsiteX1" fmla="*/ 104775 w 642938"/>
              <a:gd name="connsiteY1" fmla="*/ 50068 h 507268"/>
              <a:gd name="connsiteX2" fmla="*/ 222076 w 642938"/>
              <a:gd name="connsiteY2" fmla="*/ 307615 h 507268"/>
              <a:gd name="connsiteX3" fmla="*/ 328613 w 642938"/>
              <a:gd name="connsiteY3" fmla="*/ 450118 h 507268"/>
              <a:gd name="connsiteX4" fmla="*/ 642938 w 642938"/>
              <a:gd name="connsiteY4" fmla="*/ 507268 h 50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938" h="507268">
                <a:moveTo>
                  <a:pt x="0" y="7206"/>
                </a:moveTo>
                <a:cubicBezTo>
                  <a:pt x="32940" y="5618"/>
                  <a:pt x="67762" y="0"/>
                  <a:pt x="104775" y="50068"/>
                </a:cubicBezTo>
                <a:cubicBezTo>
                  <a:pt x="141788" y="100136"/>
                  <a:pt x="184770" y="240940"/>
                  <a:pt x="222076" y="307615"/>
                </a:cubicBezTo>
                <a:cubicBezTo>
                  <a:pt x="259382" y="374290"/>
                  <a:pt x="258469" y="416843"/>
                  <a:pt x="328613" y="450118"/>
                </a:cubicBezTo>
                <a:cubicBezTo>
                  <a:pt x="398757" y="483393"/>
                  <a:pt x="519906" y="497346"/>
                  <a:pt x="642938" y="507268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508104" y="3861048"/>
            <a:ext cx="20882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5580112" y="4149080"/>
            <a:ext cx="239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Sequential</a:t>
            </a:r>
            <a:r>
              <a:rPr lang="fr-FR" b="1" dirty="0" smtClean="0">
                <a:solidFill>
                  <a:srgbClr val="FF0000"/>
                </a:solidFill>
              </a:rPr>
              <a:t> suppression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40152" y="2132856"/>
            <a:ext cx="20882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5822002" y="1691516"/>
            <a:ext cx="163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3333FF"/>
                </a:solidFill>
              </a:rPr>
              <a:t>Recombination</a:t>
            </a:r>
            <a:endParaRPr lang="fr-FR" b="1" dirty="0">
              <a:solidFill>
                <a:srgbClr val="3333FF"/>
              </a:solidFill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7308304" y="2276872"/>
            <a:ext cx="762000" cy="566737"/>
          </a:xfrm>
          <a:custGeom>
            <a:avLst/>
            <a:gdLst>
              <a:gd name="connsiteX0" fmla="*/ 0 w 762000"/>
              <a:gd name="connsiteY0" fmla="*/ 566737 h 566737"/>
              <a:gd name="connsiteX1" fmla="*/ 762000 w 762000"/>
              <a:gd name="connsiteY1" fmla="*/ 0 h 56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0" h="566737">
                <a:moveTo>
                  <a:pt x="0" y="566737"/>
                </a:moveTo>
                <a:lnTo>
                  <a:pt x="762000" y="0"/>
                </a:lnTo>
              </a:path>
            </a:pathLst>
          </a:custGeom>
          <a:ln w="38100">
            <a:solidFill>
              <a:srgbClr val="3333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156176" y="378904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SPS/RHIC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</a:t>
            </a:r>
            <a:r>
              <a:rPr lang="fr-FR" dirty="0" err="1" smtClean="0"/>
              <a:t>Physics</a:t>
            </a:r>
            <a:r>
              <a:rPr lang="fr-FR" dirty="0" smtClean="0"/>
              <a:t> motivations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/>
            <a:r>
              <a:rPr lang="fr-FR" dirty="0" smtClean="0"/>
              <a:t>Benchmark 1: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in A+A </a:t>
            </a:r>
            <a:r>
              <a:rPr lang="fr-FR" dirty="0" err="1" smtClean="0"/>
              <a:t>at</a:t>
            </a:r>
            <a:r>
              <a:rPr lang="fr-FR" dirty="0" smtClean="0"/>
              <a:t> SPS</a:t>
            </a:r>
          </a:p>
          <a:p>
            <a:pPr marL="857250" lvl="1" indent="-457200">
              <a:buNone/>
            </a:pPr>
            <a:endParaRPr lang="fr-FR" sz="1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857250" lvl="1" indent="-457200" algn="ctr">
              <a:buNone/>
            </a:pPr>
            <a:r>
              <a:rPr lang="fr-FR" sz="2600" b="1" dirty="0" err="1" smtClean="0">
                <a:solidFill>
                  <a:srgbClr val="FF0000"/>
                </a:solidFill>
                <a:sym typeface="Wingdings" pitchFamily="2" charset="2"/>
              </a:rPr>
              <a:t>Physics</a:t>
            </a:r>
            <a:r>
              <a:rPr lang="fr-FR" sz="2600" b="1" dirty="0" smtClean="0">
                <a:solidFill>
                  <a:srgbClr val="FF0000"/>
                </a:solidFill>
                <a:sym typeface="Wingdings" pitchFamily="2" charset="2"/>
              </a:rPr>
              <a:t> goal : </a:t>
            </a:r>
            <a:r>
              <a:rPr lang="fr-FR" sz="2600" b="1" u="sng" dirty="0" smtClean="0">
                <a:solidFill>
                  <a:srgbClr val="FF0000"/>
                </a:solidFill>
                <a:sym typeface="Wingdings" pitchFamily="2" charset="2"/>
              </a:rPr>
              <a:t>test </a:t>
            </a:r>
            <a:r>
              <a:rPr lang="fr-FR" sz="2600" b="1" u="sng" dirty="0" err="1" smtClean="0">
                <a:solidFill>
                  <a:srgbClr val="FF0000"/>
                </a:solidFill>
                <a:sym typeface="Wingdings" pitchFamily="2" charset="2"/>
              </a:rPr>
              <a:t>charmonium</a:t>
            </a:r>
            <a:r>
              <a:rPr lang="fr-FR" sz="2600" b="1" u="sng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600" b="1" u="sng" dirty="0" err="1" smtClean="0">
                <a:solidFill>
                  <a:srgbClr val="FF0000"/>
                </a:solidFill>
                <a:sym typeface="Wingdings" pitchFamily="2" charset="2"/>
              </a:rPr>
              <a:t>sequential</a:t>
            </a:r>
            <a:r>
              <a:rPr lang="fr-FR" sz="2600" b="1" u="sng" dirty="0" smtClean="0">
                <a:solidFill>
                  <a:srgbClr val="FF0000"/>
                </a:solidFill>
                <a:sym typeface="Wingdings" pitchFamily="2" charset="2"/>
              </a:rPr>
              <a:t> suppression scenario</a:t>
            </a:r>
          </a:p>
          <a:p>
            <a:pPr marL="857250" lvl="1" indent="-457200" algn="ctr">
              <a:buNone/>
            </a:pPr>
            <a:endParaRPr lang="fr-FR" sz="1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857250" lvl="1" indent="-457200" algn="ctr">
              <a:buNone/>
            </a:pPr>
            <a:r>
              <a:rPr lang="fr-FR" sz="1800" b="1" dirty="0" smtClean="0">
                <a:sym typeface="Wingdings" pitchFamily="2" charset="2"/>
              </a:rPr>
              <a:t>How </a:t>
            </a:r>
            <a:r>
              <a:rPr lang="fr-FR" sz="1800" b="1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1800" b="1" baseline="-25000" dirty="0" smtClean="0">
                <a:sym typeface="Wingdings" pitchFamily="2" charset="2"/>
              </a:rPr>
              <a:t>c</a:t>
            </a:r>
            <a:r>
              <a:rPr lang="fr-FR" sz="1800" b="1" dirty="0" smtClean="0">
                <a:sym typeface="Wingdings" pitchFamily="2" charset="2"/>
              </a:rPr>
              <a:t> </a:t>
            </a:r>
            <a:r>
              <a:rPr lang="fr-FR" sz="1800" b="1" dirty="0" err="1" smtClean="0">
                <a:sym typeface="Wingdings" pitchFamily="2" charset="2"/>
              </a:rPr>
              <a:t>is</a:t>
            </a:r>
            <a:r>
              <a:rPr lang="fr-FR" sz="1800" b="1" dirty="0" smtClean="0">
                <a:sym typeface="Wingdings" pitchFamily="2" charset="2"/>
              </a:rPr>
              <a:t> </a:t>
            </a:r>
            <a:r>
              <a:rPr lang="fr-FR" sz="1800" b="1" dirty="0" err="1" smtClean="0">
                <a:sym typeface="Wingdings" pitchFamily="2" charset="2"/>
              </a:rPr>
              <a:t>suppressed</a:t>
            </a:r>
            <a:r>
              <a:rPr lang="fr-FR" sz="1800" b="1" dirty="0" smtClean="0">
                <a:sym typeface="Wingdings" pitchFamily="2" charset="2"/>
              </a:rPr>
              <a:t> relative to J/</a:t>
            </a:r>
            <a:r>
              <a:rPr lang="fr-FR" sz="1800" b="1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800" b="1" dirty="0" smtClean="0">
                <a:sym typeface="Wingdings" pitchFamily="2" charset="2"/>
              </a:rPr>
              <a:t> ? </a:t>
            </a:r>
            <a:r>
              <a:rPr lang="fr-FR" sz="1800" b="1" dirty="0" err="1" smtClean="0">
                <a:sym typeface="Wingdings" pitchFamily="2" charset="2"/>
              </a:rPr>
              <a:t>What</a:t>
            </a:r>
            <a:r>
              <a:rPr lang="fr-FR" sz="1800" b="1" dirty="0" smtClean="0">
                <a:sym typeface="Wingdings" pitchFamily="2" charset="2"/>
              </a:rPr>
              <a:t> </a:t>
            </a:r>
            <a:r>
              <a:rPr lang="fr-FR" sz="1800" b="1" dirty="0" err="1" smtClean="0">
                <a:sym typeface="Wingdings" pitchFamily="2" charset="2"/>
              </a:rPr>
              <a:t>is</a:t>
            </a:r>
            <a:r>
              <a:rPr lang="fr-FR" sz="1800" b="1" dirty="0" smtClean="0">
                <a:sym typeface="Wingdings" pitchFamily="2" charset="2"/>
              </a:rPr>
              <a:t> the </a:t>
            </a:r>
            <a:r>
              <a:rPr lang="fr-FR" sz="1800" b="1" dirty="0" err="1" smtClean="0">
                <a:sym typeface="Wingdings" pitchFamily="2" charset="2"/>
              </a:rPr>
              <a:t>dependence</a:t>
            </a:r>
            <a:r>
              <a:rPr lang="fr-FR" sz="1800" b="1" dirty="0" smtClean="0">
                <a:sym typeface="Wingdings" pitchFamily="2" charset="2"/>
              </a:rPr>
              <a:t> </a:t>
            </a:r>
            <a:r>
              <a:rPr lang="fr-FR" sz="1800" b="1" dirty="0" err="1" smtClean="0">
                <a:sym typeface="Wingdings" pitchFamily="2" charset="2"/>
              </a:rPr>
              <a:t>with</a:t>
            </a:r>
            <a:r>
              <a:rPr lang="fr-FR" sz="1800" b="1" dirty="0" smtClean="0">
                <a:sym typeface="Wingdings" pitchFamily="2" charset="2"/>
              </a:rPr>
              <a:t> y, </a:t>
            </a:r>
            <a:r>
              <a:rPr lang="fr-FR" sz="1800" b="1" dirty="0" err="1" smtClean="0">
                <a:sym typeface="Wingdings" pitchFamily="2" charset="2"/>
              </a:rPr>
              <a:t>p</a:t>
            </a:r>
            <a:r>
              <a:rPr lang="fr-FR" sz="1800" b="1" baseline="-25000" dirty="0" err="1" smtClean="0">
                <a:sym typeface="Wingdings" pitchFamily="2" charset="2"/>
              </a:rPr>
              <a:t>T</a:t>
            </a:r>
            <a:r>
              <a:rPr lang="fr-FR" sz="1800" b="1" dirty="0" smtClean="0">
                <a:sym typeface="Wingdings" pitchFamily="2" charset="2"/>
              </a:rPr>
              <a:t>, </a:t>
            </a:r>
            <a:r>
              <a:rPr lang="fr-FR" sz="1800" b="1" dirty="0" err="1" smtClean="0">
                <a:sym typeface="Wingdings" pitchFamily="2" charset="2"/>
              </a:rPr>
              <a:t>centrality</a:t>
            </a:r>
            <a:r>
              <a:rPr lang="fr-FR" sz="1800" b="1" dirty="0" smtClean="0">
                <a:sym typeface="Wingdings" pitchFamily="2" charset="2"/>
              </a:rPr>
              <a:t>,… ?</a:t>
            </a:r>
          </a:p>
          <a:p>
            <a:pPr marL="857250" lvl="1" indent="-457200" algn="ctr">
              <a:buNone/>
            </a:pPr>
            <a:r>
              <a:rPr lang="fr-FR" sz="1800" i="1" dirty="0" err="1" smtClean="0">
                <a:sym typeface="Wingdings" pitchFamily="2" charset="2"/>
              </a:rPr>
              <a:t>Mandatory</a:t>
            </a:r>
            <a:r>
              <a:rPr lang="fr-FR" sz="1800" i="1" dirty="0" smtClean="0">
                <a:sym typeface="Wingdings" pitchFamily="2" charset="2"/>
              </a:rPr>
              <a:t> to </a:t>
            </a:r>
            <a:r>
              <a:rPr lang="fr-FR" sz="1800" i="1" dirty="0" err="1" smtClean="0">
                <a:sym typeface="Wingdings" pitchFamily="2" charset="2"/>
              </a:rPr>
              <a:t>draw</a:t>
            </a:r>
            <a:r>
              <a:rPr lang="fr-FR" sz="1800" i="1" dirty="0" smtClean="0">
                <a:sym typeface="Wingdings" pitchFamily="2" charset="2"/>
              </a:rPr>
              <a:t> the </a:t>
            </a:r>
            <a:r>
              <a:rPr lang="fr-FR" sz="1800" i="1" dirty="0" err="1" smtClean="0">
                <a:sym typeface="Wingdings" pitchFamily="2" charset="2"/>
              </a:rPr>
              <a:t>whole</a:t>
            </a:r>
            <a:r>
              <a:rPr lang="fr-FR" sz="1800" i="1" dirty="0" smtClean="0">
                <a:sym typeface="Wingdings" pitchFamily="2" charset="2"/>
              </a:rPr>
              <a:t> </a:t>
            </a:r>
            <a:r>
              <a:rPr lang="fr-FR" sz="1800" i="1" dirty="0" err="1" smtClean="0">
                <a:sym typeface="Wingdings" pitchFamily="2" charset="2"/>
              </a:rPr>
              <a:t>picture</a:t>
            </a:r>
            <a:r>
              <a:rPr lang="fr-FR" sz="1800" i="1" dirty="0" smtClean="0">
                <a:sym typeface="Wingdings" pitchFamily="2" charset="2"/>
              </a:rPr>
              <a:t> (SPS .vs. RHIC .vs. LHC)</a:t>
            </a:r>
          </a:p>
          <a:p>
            <a:pPr marL="857250" lvl="1" indent="-457200">
              <a:buNone/>
            </a:pPr>
            <a:endParaRPr lang="fr-FR" sz="1800" i="1" dirty="0" smtClean="0"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2100" b="1" i="1" dirty="0" err="1" smtClean="0">
                <a:sym typeface="Wingdings" pitchFamily="2" charset="2"/>
              </a:rPr>
              <a:t>Why</a:t>
            </a:r>
            <a:r>
              <a:rPr lang="fr-FR" sz="2100" b="1" i="1" dirty="0" smtClean="0">
                <a:sym typeface="Wingdings" pitchFamily="2" charset="2"/>
              </a:rPr>
              <a:t> </a:t>
            </a:r>
            <a:r>
              <a:rPr lang="fr-FR" sz="2100" b="1" i="1" dirty="0" err="1" smtClean="0">
                <a:sym typeface="Wingdings" pitchFamily="2" charset="2"/>
              </a:rPr>
              <a:t>at</a:t>
            </a:r>
            <a:r>
              <a:rPr lang="fr-FR" sz="2100" b="1" i="1" dirty="0" smtClean="0">
                <a:sym typeface="Wingdings" pitchFamily="2" charset="2"/>
              </a:rPr>
              <a:t> SPS ?</a:t>
            </a:r>
          </a:p>
          <a:p>
            <a:pPr marL="857250" lvl="1" indent="-457200">
              <a:buNone/>
            </a:pPr>
            <a:endParaRPr lang="fr-FR" sz="1800" b="0" i="1" dirty="0" smtClean="0"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Lowest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energy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density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where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anomalous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marL="857250" lvl="1" indent="-457200">
              <a:buNone/>
            </a:pP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suppression has been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seen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</a:p>
          <a:p>
            <a:pPr marL="857250" lvl="1" indent="-457200">
              <a:buNone/>
            </a:pPr>
            <a:endParaRPr lang="fr-FR" sz="1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Appropriate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range of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energy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density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to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investigate</a:t>
            </a:r>
            <a:endParaRPr lang="fr-FR" sz="1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full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sequential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suppression : </a:t>
            </a:r>
            <a:r>
              <a:rPr lang="fr-FR" sz="18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’, </a:t>
            </a:r>
            <a:r>
              <a:rPr lang="fr-FR" sz="18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800" b="1" baseline="-25000" dirty="0" smtClean="0">
                <a:solidFill>
                  <a:srgbClr val="FF0000"/>
                </a:solidFill>
                <a:sym typeface="Wingdings" pitchFamily="2" charset="2"/>
              </a:rPr>
              <a:t>c 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and J/</a:t>
            </a:r>
            <a:r>
              <a:rPr lang="fr-FR" sz="18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endParaRPr lang="fr-FR" sz="1800" b="1" baseline="-25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857250" lvl="1" indent="-457200">
              <a:buNone/>
            </a:pPr>
            <a:endParaRPr lang="fr-FR" sz="1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No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recombination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at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SPS</a:t>
            </a:r>
          </a:p>
          <a:p>
            <a:pPr marL="857250" lvl="1" indent="-457200">
              <a:buNone/>
            </a:pPr>
            <a:endParaRPr lang="fr-FR" sz="1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1800" b="1" i="1" dirty="0" err="1" smtClean="0">
                <a:sym typeface="Wingdings" pitchFamily="2" charset="2"/>
              </a:rPr>
              <a:t>Why</a:t>
            </a:r>
            <a:r>
              <a:rPr lang="fr-FR" sz="1800" b="1" i="1" dirty="0" smtClean="0">
                <a:sym typeface="Wingdings" pitchFamily="2" charset="2"/>
              </a:rPr>
              <a:t> a </a:t>
            </a:r>
            <a:r>
              <a:rPr lang="fr-FR" sz="1800" b="1" i="1" dirty="0" err="1" smtClean="0">
                <a:sym typeface="Wingdings" pitchFamily="2" charset="2"/>
              </a:rPr>
              <a:t>fixed</a:t>
            </a:r>
            <a:r>
              <a:rPr lang="fr-FR" sz="1800" b="1" i="1" dirty="0" smtClean="0">
                <a:sym typeface="Wingdings" pitchFamily="2" charset="2"/>
              </a:rPr>
              <a:t> </a:t>
            </a:r>
            <a:r>
              <a:rPr lang="fr-FR" sz="1800" b="1" i="1" dirty="0" err="1" smtClean="0">
                <a:sym typeface="Wingdings" pitchFamily="2" charset="2"/>
              </a:rPr>
              <a:t>target</a:t>
            </a:r>
            <a:r>
              <a:rPr lang="fr-FR" sz="1800" b="1" i="1" dirty="0" smtClean="0">
                <a:sym typeface="Wingdings" pitchFamily="2" charset="2"/>
              </a:rPr>
              <a:t> </a:t>
            </a:r>
            <a:r>
              <a:rPr lang="fr-FR" sz="1800" b="1" i="1" dirty="0" err="1" smtClean="0">
                <a:sym typeface="Wingdings" pitchFamily="2" charset="2"/>
              </a:rPr>
              <a:t>experiment</a:t>
            </a:r>
            <a:r>
              <a:rPr lang="fr-FR" sz="1800" b="1" i="1" dirty="0" smtClean="0">
                <a:sym typeface="Wingdings" pitchFamily="2" charset="2"/>
              </a:rPr>
              <a:t> ?</a:t>
            </a:r>
          </a:p>
          <a:p>
            <a:pPr marL="857250" lvl="1" indent="-457200">
              <a:buNone/>
            </a:pPr>
            <a:endParaRPr lang="fr-FR" sz="1800" b="1" dirty="0" smtClean="0"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Precise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control of normal suppression (CNM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effects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</a:p>
          <a:p>
            <a:pPr marL="857250" lvl="1" indent="-457200">
              <a:buNone/>
            </a:pPr>
            <a:endParaRPr lang="fr-FR" sz="1800" b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grpSp>
        <p:nvGrpSpPr>
          <p:cNvPr id="19" name="Groupe 18"/>
          <p:cNvGrpSpPr/>
          <p:nvPr/>
        </p:nvGrpSpPr>
        <p:grpSpPr>
          <a:xfrm>
            <a:off x="5408993" y="2924944"/>
            <a:ext cx="3771519" cy="3630472"/>
            <a:chOff x="4904937" y="3038888"/>
            <a:chExt cx="3771519" cy="363047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04937" y="3038888"/>
              <a:ext cx="3771519" cy="36304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>
              <a:hlinkClick r:id="rId3"/>
            </p:cNvPr>
            <p:cNvSpPr/>
            <p:nvPr/>
          </p:nvSpPr>
          <p:spPr>
            <a:xfrm>
              <a:off x="5508104" y="3140967"/>
              <a:ext cx="179568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b="1" u="sng" dirty="0" err="1" smtClean="0">
                  <a:solidFill>
                    <a:srgbClr val="3333FF"/>
                  </a:solidFill>
                </a:rPr>
                <a:t>Eur</a:t>
              </a:r>
              <a:r>
                <a:rPr lang="fr-FR" sz="1050" b="1" u="sng" dirty="0" smtClean="0">
                  <a:solidFill>
                    <a:srgbClr val="3333FF"/>
                  </a:solidFill>
                </a:rPr>
                <a:t>.Phys.J.C49:559-567,2007</a:t>
              </a:r>
              <a:endParaRPr lang="fr-FR" sz="1050" b="1" u="sng" dirty="0">
                <a:solidFill>
                  <a:srgbClr val="3333FF"/>
                </a:solidFill>
              </a:endParaRPr>
            </a:p>
          </p:txBody>
        </p:sp>
      </p:grpSp>
      <p:pic>
        <p:nvPicPr>
          <p:cNvPr id="16" name="Picture 3" descr="Z:\FTE\CHIC\logoBlanc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6366" t="34674" r="40005" b="33819"/>
          <a:stretch>
            <a:fillRect/>
          </a:stretch>
        </p:blipFill>
        <p:spPr bwMode="auto">
          <a:xfrm>
            <a:off x="8842251" y="42863"/>
            <a:ext cx="288032" cy="288032"/>
          </a:xfrm>
          <a:prstGeom prst="rect">
            <a:avLst/>
          </a:prstGeom>
          <a:noFill/>
        </p:spPr>
      </p:pic>
      <p:sp>
        <p:nvSpPr>
          <p:cNvPr id="17" name="Flèche droite 16"/>
          <p:cNvSpPr/>
          <p:nvPr/>
        </p:nvSpPr>
        <p:spPr>
          <a:xfrm>
            <a:off x="323528" y="3645024"/>
            <a:ext cx="21602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323528" y="4437112"/>
            <a:ext cx="21602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323528" y="5085184"/>
            <a:ext cx="21602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323528" y="6093296"/>
            <a:ext cx="21602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</a:t>
            </a:r>
            <a:r>
              <a:rPr lang="fr-FR" dirty="0" err="1" smtClean="0"/>
              <a:t>Physics</a:t>
            </a:r>
            <a:r>
              <a:rPr lang="fr-FR" dirty="0" smtClean="0"/>
              <a:t> motivations</a:t>
            </a:r>
            <a:endParaRPr lang="fr-FR" dirty="0"/>
          </a:p>
        </p:txBody>
      </p:sp>
      <p:sp>
        <p:nvSpPr>
          <p:cNvPr id="68" name="Espace réservé du contenu 6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Quarkonia</a:t>
            </a:r>
            <a:r>
              <a:rPr lang="fr-FR" dirty="0" smtClean="0"/>
              <a:t> suppression</a:t>
            </a:r>
          </a:p>
          <a:p>
            <a:pPr marL="857250" lvl="1" indent="-457200">
              <a:buNone/>
            </a:pPr>
            <a:r>
              <a:rPr lang="fr-FR" sz="2800" b="1" dirty="0" err="1" smtClean="0">
                <a:solidFill>
                  <a:srgbClr val="FF0000"/>
                </a:solidFill>
                <a:sym typeface="Wingdings" pitchFamily="2" charset="2"/>
              </a:rPr>
              <a:t>At</a:t>
            </a:r>
            <a:r>
              <a:rPr lang="fr-FR" sz="2800" b="1" dirty="0" smtClean="0">
                <a:solidFill>
                  <a:srgbClr val="FF0000"/>
                </a:solidFill>
                <a:sym typeface="Wingdings" pitchFamily="2" charset="2"/>
              </a:rPr>
              <a:t> SPS </a:t>
            </a:r>
          </a:p>
        </p:txBody>
      </p:sp>
      <p:sp>
        <p:nvSpPr>
          <p:cNvPr id="74" name="Espace réservé de la date 7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76" name="Espace réservé du pied de page 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128" t="6770" r="6410"/>
          <a:stretch>
            <a:fillRect/>
          </a:stretch>
        </p:blipFill>
        <p:spPr bwMode="auto">
          <a:xfrm>
            <a:off x="4067944" y="980728"/>
            <a:ext cx="4968552" cy="50405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6936482" y="161049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511032" y="320434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114282" y="329006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7485757" y="327736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752457" y="360121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7954938" y="3743598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8118178" y="3773711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8255894" y="381969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8354369" y="382225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8506769" y="397465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8436845" y="4014168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8556404" y="414042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6482457" y="2893194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6876256" y="314096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7157591" y="317462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7401719" y="3275980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7614990" y="3225949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7758287" y="322036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6936482" y="1826394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4838824" y="4293096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6660232" y="400506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7380312" y="4077072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7778874" y="441719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8061449" y="460134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8258299" y="4750569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8404349" y="4706119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8509124" y="501409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4844155" y="4509120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6453881" y="3671069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6853931" y="416954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7133331" y="418224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7377459" y="441848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7592888" y="4787950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7735168" y="4644976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3" name="Connecteur droit avec flèche 72"/>
          <p:cNvCxnSpPr/>
          <p:nvPr/>
        </p:nvCxnSpPr>
        <p:spPr>
          <a:xfrm>
            <a:off x="4860032" y="2636912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5436096" y="233958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p+A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5868144" y="6021288"/>
            <a:ext cx="46198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4.37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641427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4.90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1.24</a:t>
            </a:r>
            <a:endParaRPr lang="fr-FR" sz="1600" b="1" dirty="0">
              <a:solidFill>
                <a:srgbClr val="4F81BD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6948264" y="6021288"/>
            <a:ext cx="4619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6.65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92" name="Connecteur droit 91"/>
          <p:cNvCxnSpPr/>
          <p:nvPr/>
        </p:nvCxnSpPr>
        <p:spPr>
          <a:xfrm>
            <a:off x="6500203" y="4337420"/>
            <a:ext cx="0" cy="129600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flipH="1">
            <a:off x="7436545" y="3501008"/>
            <a:ext cx="0" cy="21602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745232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7.65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2.53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03" name="Connecteur droit 102"/>
          <p:cNvCxnSpPr/>
          <p:nvPr/>
        </p:nvCxnSpPr>
        <p:spPr>
          <a:xfrm>
            <a:off x="8532440" y="5229200"/>
            <a:ext cx="0" cy="9898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/>
          <p:cNvSpPr txBox="1"/>
          <p:nvPr/>
        </p:nvSpPr>
        <p:spPr>
          <a:xfrm>
            <a:off x="7956376" y="6021288"/>
            <a:ext cx="50405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8.83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3.19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853244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9.43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3.76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19" name="Connecteur droit 118"/>
          <p:cNvCxnSpPr>
            <a:stCxn id="51" idx="0"/>
          </p:cNvCxnSpPr>
          <p:nvPr/>
        </p:nvCxnSpPr>
        <p:spPr>
          <a:xfrm flipV="1">
            <a:off x="6099137" y="5648326"/>
            <a:ext cx="394433" cy="372962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>
            <a:stCxn id="63" idx="0"/>
          </p:cNvCxnSpPr>
          <p:nvPr/>
        </p:nvCxnSpPr>
        <p:spPr>
          <a:xfrm flipV="1">
            <a:off x="7179257" y="5653088"/>
            <a:ext cx="252525" cy="368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ZoneTexte 128"/>
          <p:cNvSpPr txBox="1"/>
          <p:nvPr/>
        </p:nvSpPr>
        <p:spPr>
          <a:xfrm>
            <a:off x="4860032" y="6021288"/>
            <a:ext cx="967701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4F81BD"/>
                </a:solidFill>
              </a:rPr>
              <a:t>L (</a:t>
            </a:r>
            <a:r>
              <a:rPr lang="fr-FR" sz="1200" b="1" dirty="0" err="1" smtClean="0">
                <a:solidFill>
                  <a:srgbClr val="4F81BD"/>
                </a:solidFill>
              </a:rPr>
              <a:t>fm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</a:p>
          <a:p>
            <a:pPr algn="ctr"/>
            <a:r>
              <a:rPr lang="fr-FR" sz="1200" b="1" dirty="0" smtClean="0">
                <a:solidFill>
                  <a:srgbClr val="4F81BD"/>
                </a:solidFill>
                <a:latin typeface="Symbol" pitchFamily="18" charset="2"/>
              </a:rPr>
              <a:t>e</a:t>
            </a:r>
            <a:r>
              <a:rPr lang="fr-FR" sz="1200" b="1" dirty="0" smtClean="0">
                <a:solidFill>
                  <a:srgbClr val="4F81BD"/>
                </a:solidFill>
              </a:rPr>
              <a:t> (</a:t>
            </a:r>
            <a:r>
              <a:rPr lang="fr-FR" sz="1200" b="1" dirty="0" err="1" smtClean="0">
                <a:solidFill>
                  <a:srgbClr val="4F81BD"/>
                </a:solidFill>
              </a:rPr>
              <a:t>GeV</a:t>
            </a:r>
            <a:r>
              <a:rPr lang="fr-FR" sz="1200" b="1" dirty="0" smtClean="0">
                <a:solidFill>
                  <a:srgbClr val="4F81BD"/>
                </a:solidFill>
              </a:rPr>
              <a:t>/fm</a:t>
            </a:r>
            <a:r>
              <a:rPr lang="fr-FR" sz="1200" b="1" baseline="30000" dirty="0" smtClean="0">
                <a:solidFill>
                  <a:srgbClr val="4F81BD"/>
                </a:solidFill>
              </a:rPr>
              <a:t>3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4712430" y="3460652"/>
            <a:ext cx="403244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e 86"/>
          <p:cNvGrpSpPr/>
          <p:nvPr/>
        </p:nvGrpSpPr>
        <p:grpSpPr>
          <a:xfrm>
            <a:off x="1475656" y="1556792"/>
            <a:ext cx="2472152" cy="1200329"/>
            <a:chOff x="-1980728" y="1412776"/>
            <a:chExt cx="2472152" cy="1200329"/>
          </a:xfrm>
        </p:grpSpPr>
        <p:sp>
          <p:nvSpPr>
            <p:cNvPr id="86" name="ZoneTexte 85"/>
            <p:cNvSpPr txBox="1"/>
            <p:nvPr/>
          </p:nvSpPr>
          <p:spPr>
            <a:xfrm>
              <a:off x="-1980728" y="1412776"/>
              <a:ext cx="247215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857250" lvl="1" indent="-457200">
                <a:buNone/>
              </a:pPr>
              <a:r>
                <a:rPr lang="fr-FR" b="1" dirty="0" smtClean="0">
                  <a:sym typeface="Wingdings" pitchFamily="2" charset="2"/>
                </a:rPr>
                <a:t>   60% </a:t>
              </a:r>
              <a:r>
                <a:rPr lang="fr-FR" dirty="0" smtClean="0">
                  <a:sym typeface="Wingdings" pitchFamily="2" charset="2"/>
                </a:rPr>
                <a:t>direct J/</a:t>
              </a:r>
              <a:r>
                <a:rPr lang="fr-FR" dirty="0" smtClean="0">
                  <a:latin typeface="Symbol" pitchFamily="18" charset="2"/>
                  <a:sym typeface="Wingdings" pitchFamily="2" charset="2"/>
                </a:rPr>
                <a:t>Y</a:t>
              </a:r>
            </a:p>
            <a:p>
              <a:pPr marL="857250" lvl="1" indent="-457200">
                <a:buNone/>
              </a:pPr>
              <a:r>
                <a:rPr lang="fr-FR" b="1" dirty="0" smtClean="0">
                  <a:sym typeface="Wingdings" pitchFamily="2" charset="2"/>
                </a:rPr>
                <a:t>+ 30% </a:t>
              </a:r>
              <a:r>
                <a:rPr lang="fr-FR" dirty="0" smtClean="0">
                  <a:latin typeface="Symbol" pitchFamily="18" charset="2"/>
                  <a:sym typeface="Wingdings" pitchFamily="2" charset="2"/>
                </a:rPr>
                <a:t>c</a:t>
              </a:r>
              <a:r>
                <a:rPr lang="fr-FR" baseline="-25000" dirty="0" smtClean="0">
                  <a:sym typeface="Wingdings" pitchFamily="2" charset="2"/>
                </a:rPr>
                <a:t>c</a:t>
              </a:r>
              <a:r>
                <a:rPr lang="fr-FR" dirty="0" smtClean="0">
                  <a:sym typeface="Wingdings" pitchFamily="2" charset="2"/>
                </a:rPr>
                <a:t>J/</a:t>
              </a:r>
              <a:r>
                <a:rPr lang="fr-FR" dirty="0" smtClean="0">
                  <a:latin typeface="Symbol" pitchFamily="18" charset="2"/>
                  <a:sym typeface="Wingdings" pitchFamily="2" charset="2"/>
                </a:rPr>
                <a:t>Y</a:t>
              </a:r>
              <a:r>
                <a:rPr lang="fr-FR" dirty="0" smtClean="0">
                  <a:sym typeface="Wingdings" pitchFamily="2" charset="2"/>
                </a:rPr>
                <a:t>+</a:t>
              </a:r>
              <a:r>
                <a:rPr lang="fr-FR" dirty="0" smtClean="0">
                  <a:latin typeface="Symbol" pitchFamily="18" charset="2"/>
                  <a:sym typeface="Wingdings" pitchFamily="2" charset="2"/>
                </a:rPr>
                <a:t>g</a:t>
              </a:r>
            </a:p>
            <a:p>
              <a:pPr marL="857250" lvl="1" indent="-457200">
                <a:buNone/>
              </a:pPr>
              <a:r>
                <a:rPr lang="fr-FR" b="1" dirty="0" smtClean="0">
                  <a:sym typeface="Wingdings" pitchFamily="2" charset="2"/>
                </a:rPr>
                <a:t>+ 10% </a:t>
              </a:r>
              <a:r>
                <a:rPr lang="fr-FR" dirty="0" smtClean="0">
                  <a:latin typeface="Symbol" pitchFamily="18" charset="2"/>
                  <a:sym typeface="Wingdings" pitchFamily="2" charset="2"/>
                </a:rPr>
                <a:t>Y</a:t>
              </a:r>
              <a:r>
                <a:rPr lang="fr-FR" dirty="0" smtClean="0">
                  <a:sym typeface="Wingdings" pitchFamily="2" charset="2"/>
                </a:rPr>
                <a:t>’  J/</a:t>
              </a:r>
              <a:r>
                <a:rPr lang="fr-FR" dirty="0" smtClean="0">
                  <a:latin typeface="Symbol" pitchFamily="18" charset="2"/>
                  <a:sym typeface="Wingdings" pitchFamily="2" charset="2"/>
                </a:rPr>
                <a:t>Y</a:t>
              </a:r>
              <a:r>
                <a:rPr lang="fr-FR" dirty="0" smtClean="0">
                  <a:sym typeface="Wingdings" pitchFamily="2" charset="2"/>
                </a:rPr>
                <a:t> + X</a:t>
              </a:r>
            </a:p>
            <a:p>
              <a:pPr marL="857250" lvl="1" indent="-457200">
                <a:buNone/>
              </a:pPr>
              <a:r>
                <a:rPr lang="fr-FR" b="1" dirty="0" smtClean="0">
                  <a:sym typeface="Wingdings" pitchFamily="2" charset="2"/>
                </a:rPr>
                <a:t>Inclusive J/</a:t>
              </a:r>
              <a:r>
                <a:rPr lang="fr-FR" b="1" dirty="0" smtClean="0">
                  <a:latin typeface="Symbol" pitchFamily="18" charset="2"/>
                  <a:sym typeface="Wingdings" pitchFamily="2" charset="2"/>
                </a:rPr>
                <a:t>Y</a:t>
              </a:r>
              <a:r>
                <a:rPr lang="fr-FR" b="1" dirty="0" smtClean="0">
                  <a:sym typeface="Wingdings" pitchFamily="2" charset="2"/>
                </a:rPr>
                <a:t> </a:t>
              </a:r>
              <a:r>
                <a:rPr lang="fr-FR" b="1" dirty="0" err="1" smtClean="0">
                  <a:sym typeface="Wingdings" pitchFamily="2" charset="2"/>
                </a:rPr>
                <a:t>yield</a:t>
              </a:r>
              <a:endParaRPr lang="fr-FR" dirty="0"/>
            </a:p>
          </p:txBody>
        </p:sp>
        <p:cxnSp>
          <p:nvCxnSpPr>
            <p:cNvPr id="110" name="Connecteur droit 109"/>
            <p:cNvCxnSpPr/>
            <p:nvPr/>
          </p:nvCxnSpPr>
          <p:spPr>
            <a:xfrm>
              <a:off x="-1620688" y="2276872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Connecteur droit avec flèche 97"/>
          <p:cNvCxnSpPr/>
          <p:nvPr/>
        </p:nvCxnSpPr>
        <p:spPr>
          <a:xfrm>
            <a:off x="6588224" y="2924944"/>
            <a:ext cx="1296144" cy="0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>
            <a:off x="6516216" y="3140968"/>
            <a:ext cx="2232248" cy="0"/>
          </a:xfrm>
          <a:prstGeom prst="straightConnector1">
            <a:avLst/>
          </a:prstGeom>
          <a:ln w="28575"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6898963" y="262762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6600"/>
                </a:solidFill>
              </a:rPr>
              <a:t>S+U</a:t>
            </a:r>
            <a:endParaRPr lang="fr-FR" b="1" dirty="0">
              <a:solidFill>
                <a:srgbClr val="FF6600"/>
              </a:solidFill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7956376" y="284364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Pb+Pb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40" name="Rectangle 139">
            <a:hlinkClick r:id="rId3"/>
          </p:cNvPr>
          <p:cNvSpPr/>
          <p:nvPr/>
        </p:nvSpPr>
        <p:spPr>
          <a:xfrm>
            <a:off x="4860032" y="1196752"/>
            <a:ext cx="17956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u="sng" dirty="0" err="1" smtClean="0">
                <a:solidFill>
                  <a:srgbClr val="3333FF"/>
                </a:solidFill>
              </a:rPr>
              <a:t>Eur</a:t>
            </a:r>
            <a:r>
              <a:rPr lang="fr-FR" sz="1050" b="1" u="sng" dirty="0" smtClean="0">
                <a:solidFill>
                  <a:srgbClr val="3333FF"/>
                </a:solidFill>
              </a:rPr>
              <a:t>.Phys.J.C49:559-567,2007</a:t>
            </a:r>
            <a:endParaRPr lang="fr-FR" sz="1050" b="1" u="sng" dirty="0">
              <a:solidFill>
                <a:srgbClr val="3333FF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683568" y="2924944"/>
            <a:ext cx="3135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Two</a:t>
            </a:r>
            <a:r>
              <a:rPr lang="fr-FR" b="1" dirty="0" smtClean="0"/>
              <a:t> possible scenarios: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sequential</a:t>
            </a:r>
            <a:r>
              <a:rPr lang="fr-FR" b="1" dirty="0" smtClean="0">
                <a:solidFill>
                  <a:srgbClr val="FF0000"/>
                </a:solidFill>
              </a:rPr>
              <a:t> suppression (QGP)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solidFill>
                  <a:srgbClr val="4A7EBB"/>
                </a:solidFill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</a:rPr>
              <a:t>comovers</a:t>
            </a:r>
            <a:r>
              <a:rPr lang="fr-FR" b="1" dirty="0" smtClean="0">
                <a:solidFill>
                  <a:srgbClr val="4A7EBB"/>
                </a:solidFill>
              </a:rPr>
              <a:t> (no QGP)</a:t>
            </a:r>
            <a:endParaRPr lang="fr-FR" b="1" dirty="0">
              <a:solidFill>
                <a:srgbClr val="4A7EBB"/>
              </a:solidFill>
            </a:endParaRPr>
          </a:p>
        </p:txBody>
      </p:sp>
      <p:cxnSp>
        <p:nvCxnSpPr>
          <p:cNvPr id="95" name="Connecteur droit 94"/>
          <p:cNvCxnSpPr/>
          <p:nvPr/>
        </p:nvCxnSpPr>
        <p:spPr>
          <a:xfrm>
            <a:off x="8532440" y="4365104"/>
            <a:ext cx="0" cy="5760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293096"/>
            <a:ext cx="402050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445224"/>
            <a:ext cx="3353515" cy="102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4" name="ZoneTexte 113"/>
          <p:cNvSpPr txBox="1"/>
          <p:nvPr/>
        </p:nvSpPr>
        <p:spPr>
          <a:xfrm>
            <a:off x="0" y="3933056"/>
            <a:ext cx="2795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Temperature</a:t>
            </a:r>
            <a:r>
              <a:rPr lang="fr-FR" dirty="0" smtClean="0">
                <a:solidFill>
                  <a:srgbClr val="FF0000"/>
                </a:solidFill>
              </a:rPr>
              <a:t> of dissociation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7" name="ZoneTexte 116"/>
          <p:cNvSpPr txBox="1"/>
          <p:nvPr/>
        </p:nvSpPr>
        <p:spPr>
          <a:xfrm>
            <a:off x="0" y="5157192"/>
            <a:ext cx="158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4A7EBB"/>
                </a:solidFill>
              </a:rPr>
              <a:t>Binding</a:t>
            </a:r>
            <a:r>
              <a:rPr lang="fr-FR" dirty="0" smtClean="0">
                <a:solidFill>
                  <a:srgbClr val="4A7EBB"/>
                </a:solidFill>
              </a:rPr>
              <a:t> </a:t>
            </a:r>
            <a:r>
              <a:rPr lang="fr-FR" dirty="0" err="1" smtClean="0">
                <a:solidFill>
                  <a:srgbClr val="4A7EBB"/>
                </a:solidFill>
              </a:rPr>
              <a:t>energy</a:t>
            </a:r>
            <a:endParaRPr lang="fr-FR" dirty="0">
              <a:solidFill>
                <a:srgbClr val="4A7EBB"/>
              </a:solidFill>
            </a:endParaRPr>
          </a:p>
        </p:txBody>
      </p:sp>
      <p:cxnSp>
        <p:nvCxnSpPr>
          <p:cNvPr id="122" name="Connecteur droit 121"/>
          <p:cNvCxnSpPr/>
          <p:nvPr/>
        </p:nvCxnSpPr>
        <p:spPr>
          <a:xfrm flipV="1">
            <a:off x="7612857" y="4122054"/>
            <a:ext cx="11100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flipV="1">
            <a:off x="4728022" y="4115020"/>
            <a:ext cx="216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flipV="1">
            <a:off x="5677235" y="4129088"/>
            <a:ext cx="720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3" descr="Z:\FTE\CHIC\logoBlanc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6366" t="34674" r="40005" b="33819"/>
          <a:stretch>
            <a:fillRect/>
          </a:stretch>
        </p:blipFill>
        <p:spPr bwMode="auto">
          <a:xfrm>
            <a:off x="8842251" y="42863"/>
            <a:ext cx="288032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</a:t>
            </a:r>
            <a:r>
              <a:rPr lang="fr-FR" dirty="0" err="1" smtClean="0"/>
              <a:t>Physics</a:t>
            </a:r>
            <a:r>
              <a:rPr lang="fr-FR" dirty="0" smtClean="0"/>
              <a:t> motivations</a:t>
            </a:r>
            <a:endParaRPr lang="fr-FR" dirty="0"/>
          </a:p>
        </p:txBody>
      </p:sp>
      <p:sp>
        <p:nvSpPr>
          <p:cNvPr id="135" name="Espace réservé du contenu 13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Two</a:t>
            </a:r>
            <a:r>
              <a:rPr lang="fr-FR" dirty="0" smtClean="0"/>
              <a:t> possible scenarios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QGP </a:t>
            </a:r>
            <a:r>
              <a:rPr lang="fr-FR" sz="1400" b="1" dirty="0" smtClean="0">
                <a:solidFill>
                  <a:srgbClr val="FF0000"/>
                </a:solidFill>
              </a:rPr>
              <a:t>(</a:t>
            </a:r>
            <a:r>
              <a:rPr lang="fr-FR" sz="1400" b="1" dirty="0" err="1" smtClean="0">
                <a:solidFill>
                  <a:srgbClr val="FF0000"/>
                </a:solidFill>
              </a:rPr>
              <a:t>sequential</a:t>
            </a:r>
            <a:r>
              <a:rPr lang="fr-FR" sz="1400" b="1" dirty="0" smtClean="0">
                <a:solidFill>
                  <a:srgbClr val="FF0000"/>
                </a:solidFill>
              </a:rPr>
              <a:t> suppression)</a:t>
            </a:r>
          </a:p>
        </p:txBody>
      </p:sp>
      <p:sp>
        <p:nvSpPr>
          <p:cNvPr id="75" name="Espace réservé de la date 7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86" name="Espace réservé du pied de page 8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141" name="Picture 3"/>
          <p:cNvPicPr>
            <a:picLocks noChangeAspect="1" noChangeArrowheads="1"/>
          </p:cNvPicPr>
          <p:nvPr/>
        </p:nvPicPr>
        <p:blipFill>
          <a:blip r:embed="rId2" cstate="print"/>
          <a:srcRect l="5128" t="6770" r="6410"/>
          <a:stretch>
            <a:fillRect/>
          </a:stretch>
        </p:blipFill>
        <p:spPr bwMode="auto">
          <a:xfrm>
            <a:off x="4067944" y="980728"/>
            <a:ext cx="4968552" cy="50405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4" name="Rectangle 143"/>
          <p:cNvSpPr/>
          <p:nvPr/>
        </p:nvSpPr>
        <p:spPr>
          <a:xfrm>
            <a:off x="6936482" y="161049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Rectangle 144"/>
          <p:cNvSpPr/>
          <p:nvPr/>
        </p:nvSpPr>
        <p:spPr>
          <a:xfrm>
            <a:off x="6511032" y="320434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Rectangle 145"/>
          <p:cNvSpPr/>
          <p:nvPr/>
        </p:nvSpPr>
        <p:spPr>
          <a:xfrm>
            <a:off x="7114282" y="329006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Rectangle 149"/>
          <p:cNvSpPr/>
          <p:nvPr/>
        </p:nvSpPr>
        <p:spPr>
          <a:xfrm>
            <a:off x="7485757" y="327736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Rectangle 151"/>
          <p:cNvSpPr/>
          <p:nvPr/>
        </p:nvSpPr>
        <p:spPr>
          <a:xfrm>
            <a:off x="7752457" y="360121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Rectangle 152"/>
          <p:cNvSpPr/>
          <p:nvPr/>
        </p:nvSpPr>
        <p:spPr>
          <a:xfrm>
            <a:off x="7954938" y="3743598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Rectangle 153"/>
          <p:cNvSpPr/>
          <p:nvPr/>
        </p:nvSpPr>
        <p:spPr>
          <a:xfrm>
            <a:off x="8118178" y="3773711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Rectangle 154"/>
          <p:cNvSpPr/>
          <p:nvPr/>
        </p:nvSpPr>
        <p:spPr>
          <a:xfrm>
            <a:off x="8255894" y="381969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Rectangle 155"/>
          <p:cNvSpPr/>
          <p:nvPr/>
        </p:nvSpPr>
        <p:spPr>
          <a:xfrm>
            <a:off x="8354369" y="382225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Rectangle 156"/>
          <p:cNvSpPr/>
          <p:nvPr/>
        </p:nvSpPr>
        <p:spPr>
          <a:xfrm>
            <a:off x="8506769" y="397465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Rectangle 157"/>
          <p:cNvSpPr/>
          <p:nvPr/>
        </p:nvSpPr>
        <p:spPr>
          <a:xfrm>
            <a:off x="8436845" y="4014168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Rectangle 158"/>
          <p:cNvSpPr/>
          <p:nvPr/>
        </p:nvSpPr>
        <p:spPr>
          <a:xfrm>
            <a:off x="8556404" y="414042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/>
          <p:cNvSpPr/>
          <p:nvPr/>
        </p:nvSpPr>
        <p:spPr>
          <a:xfrm>
            <a:off x="6482457" y="2893194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/>
          <p:cNvSpPr/>
          <p:nvPr/>
        </p:nvSpPr>
        <p:spPr>
          <a:xfrm>
            <a:off x="6876256" y="314096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/>
          <p:cNvSpPr/>
          <p:nvPr/>
        </p:nvSpPr>
        <p:spPr>
          <a:xfrm>
            <a:off x="7157591" y="317462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/>
          <p:cNvSpPr/>
          <p:nvPr/>
        </p:nvSpPr>
        <p:spPr>
          <a:xfrm>
            <a:off x="7401719" y="3275980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/>
          <p:cNvSpPr/>
          <p:nvPr/>
        </p:nvSpPr>
        <p:spPr>
          <a:xfrm>
            <a:off x="7614990" y="3225949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/>
          <p:cNvSpPr/>
          <p:nvPr/>
        </p:nvSpPr>
        <p:spPr>
          <a:xfrm>
            <a:off x="7758287" y="322036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/>
          <p:cNvSpPr/>
          <p:nvPr/>
        </p:nvSpPr>
        <p:spPr>
          <a:xfrm>
            <a:off x="6936482" y="1826394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Rectangle 166"/>
          <p:cNvSpPr/>
          <p:nvPr/>
        </p:nvSpPr>
        <p:spPr>
          <a:xfrm>
            <a:off x="4838824" y="4293096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Rectangle 167"/>
          <p:cNvSpPr/>
          <p:nvPr/>
        </p:nvSpPr>
        <p:spPr>
          <a:xfrm>
            <a:off x="6660232" y="400506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Rectangle 168"/>
          <p:cNvSpPr/>
          <p:nvPr/>
        </p:nvSpPr>
        <p:spPr>
          <a:xfrm>
            <a:off x="7380312" y="4077072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Rectangle 169"/>
          <p:cNvSpPr/>
          <p:nvPr/>
        </p:nvSpPr>
        <p:spPr>
          <a:xfrm>
            <a:off x="7778874" y="441719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Rectangle 170"/>
          <p:cNvSpPr/>
          <p:nvPr/>
        </p:nvSpPr>
        <p:spPr>
          <a:xfrm>
            <a:off x="8061449" y="460134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Rectangle 171"/>
          <p:cNvSpPr/>
          <p:nvPr/>
        </p:nvSpPr>
        <p:spPr>
          <a:xfrm>
            <a:off x="8258299" y="4750569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Rectangle 172"/>
          <p:cNvSpPr/>
          <p:nvPr/>
        </p:nvSpPr>
        <p:spPr>
          <a:xfrm>
            <a:off x="8404349" y="4706119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Rectangle 173"/>
          <p:cNvSpPr/>
          <p:nvPr/>
        </p:nvSpPr>
        <p:spPr>
          <a:xfrm>
            <a:off x="8509124" y="501409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/>
          <p:cNvSpPr/>
          <p:nvPr/>
        </p:nvSpPr>
        <p:spPr>
          <a:xfrm>
            <a:off x="4844155" y="4509120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Ellipse 175"/>
          <p:cNvSpPr/>
          <p:nvPr/>
        </p:nvSpPr>
        <p:spPr>
          <a:xfrm>
            <a:off x="6453881" y="3671069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Ellipse 176"/>
          <p:cNvSpPr/>
          <p:nvPr/>
        </p:nvSpPr>
        <p:spPr>
          <a:xfrm>
            <a:off x="6853931" y="416954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Ellipse 177"/>
          <p:cNvSpPr/>
          <p:nvPr/>
        </p:nvSpPr>
        <p:spPr>
          <a:xfrm>
            <a:off x="7133331" y="418224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Ellipse 178"/>
          <p:cNvSpPr/>
          <p:nvPr/>
        </p:nvSpPr>
        <p:spPr>
          <a:xfrm>
            <a:off x="7377459" y="441848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Ellipse 179"/>
          <p:cNvSpPr/>
          <p:nvPr/>
        </p:nvSpPr>
        <p:spPr>
          <a:xfrm>
            <a:off x="7592888" y="4787950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llipse 180"/>
          <p:cNvSpPr/>
          <p:nvPr/>
        </p:nvSpPr>
        <p:spPr>
          <a:xfrm>
            <a:off x="7735168" y="4644976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2" name="Connecteur droit avec flèche 181"/>
          <p:cNvCxnSpPr/>
          <p:nvPr/>
        </p:nvCxnSpPr>
        <p:spPr>
          <a:xfrm>
            <a:off x="4860032" y="2636912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ZoneTexte 182"/>
          <p:cNvSpPr txBox="1"/>
          <p:nvPr/>
        </p:nvSpPr>
        <p:spPr>
          <a:xfrm>
            <a:off x="5436096" y="233958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p+A</a:t>
            </a:r>
            <a:endParaRPr lang="fr-FR" dirty="0"/>
          </a:p>
        </p:txBody>
      </p:sp>
      <p:sp>
        <p:nvSpPr>
          <p:cNvPr id="184" name="ZoneTexte 183"/>
          <p:cNvSpPr txBox="1"/>
          <p:nvPr/>
        </p:nvSpPr>
        <p:spPr>
          <a:xfrm>
            <a:off x="5868144" y="6021288"/>
            <a:ext cx="46198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4.37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185" name="ZoneTexte 184"/>
          <p:cNvSpPr txBox="1"/>
          <p:nvPr/>
        </p:nvSpPr>
        <p:spPr>
          <a:xfrm>
            <a:off x="641427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4.90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1.24</a:t>
            </a:r>
            <a:endParaRPr lang="fr-FR" sz="1600" b="1" dirty="0">
              <a:solidFill>
                <a:srgbClr val="4F81BD"/>
              </a:solidFill>
            </a:endParaRPr>
          </a:p>
        </p:txBody>
      </p:sp>
      <p:sp>
        <p:nvSpPr>
          <p:cNvPr id="186" name="ZoneTexte 185"/>
          <p:cNvSpPr txBox="1"/>
          <p:nvPr/>
        </p:nvSpPr>
        <p:spPr>
          <a:xfrm>
            <a:off x="6948264" y="6021288"/>
            <a:ext cx="4619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6.65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87" name="Connecteur droit 186"/>
          <p:cNvCxnSpPr/>
          <p:nvPr/>
        </p:nvCxnSpPr>
        <p:spPr>
          <a:xfrm>
            <a:off x="6500203" y="4337420"/>
            <a:ext cx="0" cy="129600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188"/>
          <p:cNvCxnSpPr/>
          <p:nvPr/>
        </p:nvCxnSpPr>
        <p:spPr>
          <a:xfrm flipH="1">
            <a:off x="7436545" y="3501008"/>
            <a:ext cx="0" cy="21602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ZoneTexte 190"/>
          <p:cNvSpPr txBox="1"/>
          <p:nvPr/>
        </p:nvSpPr>
        <p:spPr>
          <a:xfrm>
            <a:off x="745232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7.65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2.53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93" name="Connecteur droit 192"/>
          <p:cNvCxnSpPr/>
          <p:nvPr/>
        </p:nvCxnSpPr>
        <p:spPr>
          <a:xfrm>
            <a:off x="8532440" y="5229200"/>
            <a:ext cx="0" cy="9898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ZoneTexte 193"/>
          <p:cNvSpPr txBox="1"/>
          <p:nvPr/>
        </p:nvSpPr>
        <p:spPr>
          <a:xfrm>
            <a:off x="7956376" y="6021288"/>
            <a:ext cx="50405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8.83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3.19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195" name="ZoneTexte 194"/>
          <p:cNvSpPr txBox="1"/>
          <p:nvPr/>
        </p:nvSpPr>
        <p:spPr>
          <a:xfrm>
            <a:off x="853244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9.43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3.76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97" name="Connecteur droit 196"/>
          <p:cNvCxnSpPr>
            <a:stCxn id="184" idx="0"/>
          </p:cNvCxnSpPr>
          <p:nvPr/>
        </p:nvCxnSpPr>
        <p:spPr>
          <a:xfrm flipV="1">
            <a:off x="6099137" y="5648326"/>
            <a:ext cx="394433" cy="372962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197"/>
          <p:cNvCxnSpPr>
            <a:stCxn id="186" idx="0"/>
          </p:cNvCxnSpPr>
          <p:nvPr/>
        </p:nvCxnSpPr>
        <p:spPr>
          <a:xfrm flipV="1">
            <a:off x="7179257" y="5653088"/>
            <a:ext cx="252525" cy="368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ZoneTexte 199"/>
          <p:cNvSpPr txBox="1"/>
          <p:nvPr/>
        </p:nvSpPr>
        <p:spPr>
          <a:xfrm>
            <a:off x="4860032" y="6021288"/>
            <a:ext cx="967701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4F81BD"/>
                </a:solidFill>
              </a:rPr>
              <a:t>L (</a:t>
            </a:r>
            <a:r>
              <a:rPr lang="fr-FR" sz="1200" b="1" dirty="0" err="1" smtClean="0">
                <a:solidFill>
                  <a:srgbClr val="4F81BD"/>
                </a:solidFill>
              </a:rPr>
              <a:t>fm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</a:p>
          <a:p>
            <a:pPr algn="ctr"/>
            <a:r>
              <a:rPr lang="fr-FR" sz="1200" b="1" dirty="0" smtClean="0">
                <a:solidFill>
                  <a:srgbClr val="4F81BD"/>
                </a:solidFill>
                <a:latin typeface="Symbol" pitchFamily="18" charset="2"/>
              </a:rPr>
              <a:t>e</a:t>
            </a:r>
            <a:r>
              <a:rPr lang="fr-FR" sz="1200" b="1" dirty="0" smtClean="0">
                <a:solidFill>
                  <a:srgbClr val="4F81BD"/>
                </a:solidFill>
              </a:rPr>
              <a:t> (</a:t>
            </a:r>
            <a:r>
              <a:rPr lang="fr-FR" sz="1200" b="1" dirty="0" err="1" smtClean="0">
                <a:solidFill>
                  <a:srgbClr val="4F81BD"/>
                </a:solidFill>
              </a:rPr>
              <a:t>GeV</a:t>
            </a:r>
            <a:r>
              <a:rPr lang="fr-FR" sz="1200" b="1" dirty="0" smtClean="0">
                <a:solidFill>
                  <a:srgbClr val="4F81BD"/>
                </a:solidFill>
              </a:rPr>
              <a:t>/fm</a:t>
            </a:r>
            <a:r>
              <a:rPr lang="fr-FR" sz="1200" b="1" baseline="30000" dirty="0" smtClean="0">
                <a:solidFill>
                  <a:srgbClr val="4F81BD"/>
                </a:solidFill>
              </a:rPr>
              <a:t>3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202" name="Connecteur droit 201"/>
          <p:cNvCxnSpPr/>
          <p:nvPr/>
        </p:nvCxnSpPr>
        <p:spPr>
          <a:xfrm flipV="1">
            <a:off x="7612857" y="4122054"/>
            <a:ext cx="11100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/>
          <p:cNvCxnSpPr/>
          <p:nvPr/>
        </p:nvCxnSpPr>
        <p:spPr>
          <a:xfrm flipV="1">
            <a:off x="4728022" y="4115020"/>
            <a:ext cx="216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/>
          <p:cNvCxnSpPr/>
          <p:nvPr/>
        </p:nvCxnSpPr>
        <p:spPr>
          <a:xfrm flipV="1">
            <a:off x="5677235" y="4129088"/>
            <a:ext cx="720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avec flèche 204"/>
          <p:cNvCxnSpPr/>
          <p:nvPr/>
        </p:nvCxnSpPr>
        <p:spPr>
          <a:xfrm>
            <a:off x="6588224" y="2924944"/>
            <a:ext cx="1296144" cy="0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ZoneTexte 206"/>
          <p:cNvSpPr txBox="1"/>
          <p:nvPr/>
        </p:nvSpPr>
        <p:spPr>
          <a:xfrm>
            <a:off x="6898963" y="262762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6600"/>
                </a:solidFill>
              </a:rPr>
              <a:t>S+U</a:t>
            </a:r>
            <a:endParaRPr lang="fr-FR" b="1" dirty="0">
              <a:solidFill>
                <a:srgbClr val="FF6600"/>
              </a:solidFill>
            </a:endParaRPr>
          </a:p>
        </p:txBody>
      </p:sp>
      <p:cxnSp>
        <p:nvCxnSpPr>
          <p:cNvPr id="143" name="Connecteur droit 142"/>
          <p:cNvCxnSpPr/>
          <p:nvPr/>
        </p:nvCxnSpPr>
        <p:spPr>
          <a:xfrm>
            <a:off x="7447438" y="3298840"/>
            <a:ext cx="1012994" cy="164232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323528" y="2712402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 smtClean="0">
                <a:sym typeface="Wingdings" pitchFamily="2" charset="2"/>
              </a:rPr>
              <a:t>Because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fr-FR" sz="1400" dirty="0" smtClean="0">
                <a:sym typeface="Wingdings" pitchFamily="2" charset="2"/>
              </a:rPr>
              <a:t>E (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400" dirty="0" smtClean="0">
                <a:sym typeface="Wingdings" pitchFamily="2" charset="2"/>
              </a:rPr>
              <a:t>’) ~50 MeV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’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easily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suppressed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by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comovers</a:t>
            </a:r>
            <a:endParaRPr lang="fr-FR" b="1" dirty="0" smtClean="0">
              <a:solidFill>
                <a:srgbClr val="4A7EBB"/>
              </a:solidFill>
              <a:sym typeface="Wingdings" pitchFamily="2" charset="2"/>
            </a:endParaRPr>
          </a:p>
          <a:p>
            <a:endParaRPr lang="fr-FR" sz="1400" dirty="0" smtClean="0">
              <a:sym typeface="Wingdings" pitchFamily="2" charset="2"/>
            </a:endParaRPr>
          </a:p>
          <a:p>
            <a:r>
              <a:rPr lang="fr-FR" sz="1400" dirty="0" err="1" smtClean="0">
                <a:sym typeface="Wingdings" pitchFamily="2" charset="2"/>
              </a:rPr>
              <a:t>Because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fr-FR" sz="1400" dirty="0" smtClean="0">
                <a:sym typeface="Wingdings" pitchFamily="2" charset="2"/>
              </a:rPr>
              <a:t>E(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1400" baseline="-25000" dirty="0" smtClean="0">
                <a:sym typeface="Wingdings" pitchFamily="2" charset="2"/>
              </a:rPr>
              <a:t>c</a:t>
            </a:r>
            <a:r>
              <a:rPr lang="fr-FR" sz="1400" dirty="0" smtClean="0">
                <a:sym typeface="Wingdings" pitchFamily="2" charset="2"/>
              </a:rPr>
              <a:t>)~200 MeV and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fr-FR" sz="1400" dirty="0" smtClean="0">
                <a:sym typeface="Wingdings" pitchFamily="2" charset="2"/>
              </a:rPr>
              <a:t>E(J/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400" dirty="0" smtClean="0">
                <a:sym typeface="Wingdings" pitchFamily="2" charset="2"/>
              </a:rPr>
              <a:t>)~600 MeV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 c</a:t>
            </a:r>
            <a:r>
              <a:rPr lang="fr-FR" b="1" baseline="-25000" dirty="0" smtClean="0">
                <a:solidFill>
                  <a:srgbClr val="4A7EBB"/>
                </a:solidFill>
                <a:sym typeface="Wingdings" pitchFamily="2" charset="2"/>
              </a:rPr>
              <a:t>c</a:t>
            </a:r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and</a:t>
            </a:r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J</a:t>
            </a:r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/Y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hardly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suppressed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 by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comovers</a:t>
            </a:r>
            <a:endParaRPr lang="fr-FR" b="1" dirty="0">
              <a:solidFill>
                <a:srgbClr val="4A7EBB"/>
              </a:solidFill>
            </a:endParaRPr>
          </a:p>
        </p:txBody>
      </p:sp>
      <p:sp>
        <p:nvSpPr>
          <p:cNvPr id="148" name="ZoneTexte 147"/>
          <p:cNvSpPr txBox="1"/>
          <p:nvPr/>
        </p:nvSpPr>
        <p:spPr>
          <a:xfrm>
            <a:off x="971600" y="486916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Measuring</a:t>
            </a:r>
            <a:r>
              <a:rPr lang="fr-FR" b="1" dirty="0" smtClean="0"/>
              <a:t> </a:t>
            </a:r>
          </a:p>
          <a:p>
            <a:r>
              <a:rPr lang="fr-FR" i="1" dirty="0" smtClean="0">
                <a:latin typeface="Symbol" pitchFamily="18" charset="2"/>
              </a:rPr>
              <a:t>c</a:t>
            </a:r>
            <a:r>
              <a:rPr lang="fr-FR" i="1" baseline="-25000" dirty="0" smtClean="0"/>
              <a:t>c</a:t>
            </a:r>
            <a:r>
              <a:rPr lang="fr-FR" i="1" dirty="0" smtClean="0"/>
              <a:t> suppression pattern </a:t>
            </a:r>
          </a:p>
          <a:p>
            <a:r>
              <a:rPr lang="fr-FR" i="1" dirty="0" err="1" smtClean="0"/>
              <a:t>will</a:t>
            </a:r>
            <a:r>
              <a:rPr lang="fr-FR" i="1" dirty="0" smtClean="0"/>
              <a:t> (in)</a:t>
            </a:r>
            <a:r>
              <a:rPr lang="fr-FR" i="1" dirty="0" err="1" smtClean="0"/>
              <a:t>validate</a:t>
            </a:r>
            <a:r>
              <a:rPr lang="fr-FR" i="1" dirty="0" smtClean="0"/>
              <a:t> </a:t>
            </a:r>
            <a:r>
              <a:rPr lang="fr-FR" i="1" dirty="0" err="1" smtClean="0"/>
              <a:t>this</a:t>
            </a:r>
            <a:endParaRPr lang="fr-FR" i="1" dirty="0"/>
          </a:p>
        </p:txBody>
      </p:sp>
      <p:sp>
        <p:nvSpPr>
          <p:cNvPr id="77" name="Rectangle 76"/>
          <p:cNvSpPr/>
          <p:nvPr/>
        </p:nvSpPr>
        <p:spPr>
          <a:xfrm>
            <a:off x="323528" y="4221088"/>
            <a:ext cx="38884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ym typeface="Wingdings" pitchFamily="2" charset="2"/>
              </a:rPr>
              <a:t>If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baseline="-25000" dirty="0" smtClean="0">
                <a:sym typeface="Wingdings" pitchFamily="2" charset="2"/>
              </a:rPr>
              <a:t>c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suppressed</a:t>
            </a:r>
            <a:r>
              <a:rPr lang="fr-FR" dirty="0" smtClean="0">
                <a:sym typeface="Wingdings" pitchFamily="2" charset="2"/>
              </a:rPr>
              <a:t> by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QGP</a:t>
            </a:r>
            <a:r>
              <a:rPr lang="fr-FR" dirty="0" smtClean="0">
                <a:sym typeface="Wingdings" pitchFamily="2" charset="2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 c</a:t>
            </a:r>
            <a:r>
              <a:rPr lang="fr-FR" sz="1600" b="1" baseline="-25000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slope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strongly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steeper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than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J/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 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and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 Y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’ </a:t>
            </a:r>
            <a:endParaRPr lang="fr-FR" sz="16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139" name="Connecteur droit 138"/>
          <p:cNvCxnSpPr/>
          <p:nvPr/>
        </p:nvCxnSpPr>
        <p:spPr>
          <a:xfrm>
            <a:off x="7599838" y="3451240"/>
            <a:ext cx="929791" cy="52341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>
            <a:hlinkClick r:id="rId3"/>
          </p:cNvPr>
          <p:cNvSpPr/>
          <p:nvPr/>
        </p:nvSpPr>
        <p:spPr>
          <a:xfrm>
            <a:off x="4860032" y="1196752"/>
            <a:ext cx="17956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u="sng" dirty="0" err="1" smtClean="0">
                <a:solidFill>
                  <a:srgbClr val="3333FF"/>
                </a:solidFill>
              </a:rPr>
              <a:t>Eur</a:t>
            </a:r>
            <a:r>
              <a:rPr lang="fr-FR" sz="1050" b="1" u="sng" dirty="0" smtClean="0">
                <a:solidFill>
                  <a:srgbClr val="3333FF"/>
                </a:solidFill>
              </a:rPr>
              <a:t>.Phys.J.C49:559-567,2007</a:t>
            </a:r>
            <a:endParaRPr lang="fr-FR" sz="1050" b="1" u="sng" dirty="0">
              <a:solidFill>
                <a:srgbClr val="3333FF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 rot="2489460">
            <a:off x="7498502" y="4072844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A7EBB"/>
                </a:solidFill>
                <a:latin typeface="Symbol" pitchFamily="18" charset="2"/>
              </a:rPr>
              <a:t>Y</a:t>
            </a:r>
            <a:r>
              <a:rPr lang="fr-FR" sz="1200" b="1" dirty="0" smtClean="0">
                <a:solidFill>
                  <a:srgbClr val="4A7EBB"/>
                </a:solidFill>
              </a:rPr>
              <a:t>’</a:t>
            </a:r>
            <a:endParaRPr lang="fr-FR" sz="1200" b="1" dirty="0">
              <a:solidFill>
                <a:srgbClr val="4A7EBB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 rot="3591117">
            <a:off x="7931502" y="3933056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sz="1200" b="1" baseline="-25000" dirty="0" smtClean="0">
                <a:solidFill>
                  <a:srgbClr val="FF0000"/>
                </a:solidFill>
              </a:rPr>
              <a:t>c</a:t>
            </a:r>
            <a:endParaRPr lang="fr-FR" sz="1200" b="1" baseline="-25000" dirty="0">
              <a:solidFill>
                <a:srgbClr val="FF0000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 rot="1807037">
            <a:off x="7813437" y="3520588"/>
            <a:ext cx="1013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Inclusive J/</a:t>
            </a:r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80" name="Connecteur droit 79"/>
          <p:cNvCxnSpPr/>
          <p:nvPr/>
        </p:nvCxnSpPr>
        <p:spPr>
          <a:xfrm>
            <a:off x="6516216" y="3356992"/>
            <a:ext cx="1992908" cy="170543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44824"/>
            <a:ext cx="283917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2" name="Connecteur droit avec flèche 81"/>
          <p:cNvCxnSpPr/>
          <p:nvPr/>
        </p:nvCxnSpPr>
        <p:spPr>
          <a:xfrm>
            <a:off x="6516216" y="3140968"/>
            <a:ext cx="2232248" cy="0"/>
          </a:xfrm>
          <a:prstGeom prst="straightConnector1">
            <a:avLst/>
          </a:prstGeom>
          <a:ln w="28575"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7956376" y="284364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Pb+Pb</a:t>
            </a:r>
            <a:endParaRPr lang="fr-FR" b="1" dirty="0">
              <a:solidFill>
                <a:srgbClr val="008000"/>
              </a:solidFill>
            </a:endParaRPr>
          </a:p>
        </p:txBody>
      </p:sp>
      <p:cxnSp>
        <p:nvCxnSpPr>
          <p:cNvPr id="84" name="Connecteur droit 83"/>
          <p:cNvCxnSpPr/>
          <p:nvPr/>
        </p:nvCxnSpPr>
        <p:spPr>
          <a:xfrm>
            <a:off x="4712430" y="3460652"/>
            <a:ext cx="403244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5877272"/>
            <a:ext cx="454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Note </a:t>
            </a:r>
            <a:r>
              <a:rPr lang="fr-FR" sz="1400" dirty="0" err="1" smtClean="0"/>
              <a:t>that</a:t>
            </a:r>
            <a:r>
              <a:rPr lang="fr-FR" sz="1400" dirty="0" smtClean="0"/>
              <a:t> direct J/</a:t>
            </a:r>
            <a:r>
              <a:rPr lang="fr-FR" sz="1400" dirty="0" smtClean="0">
                <a:latin typeface="Symbol" pitchFamily="18" charset="2"/>
              </a:rPr>
              <a:t>Y</a:t>
            </a:r>
            <a:r>
              <a:rPr lang="fr-FR" sz="1400" dirty="0" smtClean="0"/>
              <a:t> </a:t>
            </a:r>
            <a:r>
              <a:rPr lang="fr-FR" sz="1400" dirty="0" err="1" smtClean="0"/>
              <a:t>can</a:t>
            </a:r>
            <a:r>
              <a:rPr lang="fr-FR" sz="1400" dirty="0" smtClean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experimentally</a:t>
            </a:r>
            <a:r>
              <a:rPr lang="fr-FR" sz="1400" dirty="0" smtClean="0"/>
              <a:t> </a:t>
            </a:r>
            <a:r>
              <a:rPr lang="fr-FR" sz="1400" dirty="0" err="1" smtClean="0"/>
              <a:t>estimated</a:t>
            </a:r>
            <a:endParaRPr lang="fr-FR" sz="1400" dirty="0" smtClean="0"/>
          </a:p>
          <a:p>
            <a:r>
              <a:rPr lang="fr-FR" dirty="0" err="1" smtClean="0"/>
              <a:t>Yield</a:t>
            </a:r>
            <a:r>
              <a:rPr lang="fr-FR" baseline="-25000" dirty="0" err="1" smtClean="0"/>
              <a:t>incl.J</a:t>
            </a:r>
            <a:r>
              <a:rPr lang="fr-FR" baseline="-25000" dirty="0" smtClean="0"/>
              <a:t>/</a:t>
            </a:r>
            <a:r>
              <a:rPr lang="fr-FR" baseline="-25000" dirty="0" smtClean="0">
                <a:latin typeface="Symbol" pitchFamily="18" charset="2"/>
              </a:rPr>
              <a:t>Y</a:t>
            </a:r>
            <a:r>
              <a:rPr lang="fr-FR" dirty="0" smtClean="0"/>
              <a:t> – </a:t>
            </a:r>
            <a:r>
              <a:rPr lang="fr-FR" dirty="0" err="1" smtClean="0"/>
              <a:t>Yield</a:t>
            </a:r>
            <a:r>
              <a:rPr lang="fr-FR" baseline="-25000" dirty="0" err="1" smtClean="0">
                <a:latin typeface="Symbol" pitchFamily="18" charset="2"/>
              </a:rPr>
              <a:t>c</a:t>
            </a:r>
            <a:r>
              <a:rPr lang="fr-FR" baseline="-25000" dirty="0" err="1" smtClean="0"/>
              <a:t>c</a:t>
            </a:r>
            <a:r>
              <a:rPr lang="fr-FR" baseline="-25000" dirty="0" smtClean="0">
                <a:sym typeface="Wingdings" pitchFamily="2" charset="2"/>
              </a:rPr>
              <a:t></a:t>
            </a:r>
            <a:r>
              <a:rPr lang="fr-FR" baseline="-25000" dirty="0" smtClean="0"/>
              <a:t>J/</a:t>
            </a:r>
            <a:r>
              <a:rPr lang="fr-FR" baseline="-25000" dirty="0" smtClean="0">
                <a:latin typeface="Symbol" pitchFamily="18" charset="2"/>
              </a:rPr>
              <a:t>Y</a:t>
            </a:r>
            <a:r>
              <a:rPr lang="fr-FR" baseline="-25000" dirty="0" smtClean="0"/>
              <a:t>+</a:t>
            </a:r>
            <a:r>
              <a:rPr lang="fr-FR" baseline="-25000" dirty="0" smtClean="0">
                <a:latin typeface="Symbol" pitchFamily="18" charset="2"/>
              </a:rPr>
              <a:t>g</a:t>
            </a:r>
            <a:r>
              <a:rPr lang="fr-FR" dirty="0" smtClean="0"/>
              <a:t> – </a:t>
            </a:r>
            <a:r>
              <a:rPr lang="fr-FR" dirty="0" err="1" smtClean="0"/>
              <a:t>Yield</a:t>
            </a:r>
            <a:r>
              <a:rPr lang="fr-FR" baseline="-25000" dirty="0" err="1" smtClean="0">
                <a:latin typeface="Symbol" pitchFamily="18" charset="2"/>
              </a:rPr>
              <a:t>Y</a:t>
            </a:r>
            <a:r>
              <a:rPr lang="fr-FR" baseline="-25000" dirty="0" smtClean="0"/>
              <a:t>’ </a:t>
            </a:r>
            <a:r>
              <a:rPr lang="fr-FR" dirty="0" smtClean="0"/>
              <a:t>~ </a:t>
            </a:r>
            <a:r>
              <a:rPr lang="fr-FR" dirty="0" err="1" smtClean="0"/>
              <a:t>Yield</a:t>
            </a:r>
            <a:r>
              <a:rPr lang="fr-FR" baseline="-25000" dirty="0" err="1" smtClean="0"/>
              <a:t>direct</a:t>
            </a:r>
            <a:r>
              <a:rPr lang="fr-FR" baseline="-25000" dirty="0" smtClean="0"/>
              <a:t> J/</a:t>
            </a:r>
            <a:r>
              <a:rPr lang="fr-FR" baseline="-25000" dirty="0" smtClean="0">
                <a:latin typeface="Symbol" pitchFamily="18" charset="2"/>
              </a:rPr>
              <a:t>Y</a:t>
            </a:r>
          </a:p>
        </p:txBody>
      </p:sp>
      <p:pic>
        <p:nvPicPr>
          <p:cNvPr id="89" name="Picture 3" descr="Z:\FTE\CHIC\logoBlanc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6366" t="34674" r="40005" b="33819"/>
          <a:stretch>
            <a:fillRect/>
          </a:stretch>
        </p:blipFill>
        <p:spPr bwMode="auto">
          <a:xfrm>
            <a:off x="8842251" y="42863"/>
            <a:ext cx="288032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</a:t>
            </a:r>
            <a:r>
              <a:rPr lang="fr-FR" dirty="0" err="1" smtClean="0"/>
              <a:t>Physics</a:t>
            </a:r>
            <a:r>
              <a:rPr lang="fr-FR" dirty="0" smtClean="0"/>
              <a:t> motivations</a:t>
            </a:r>
            <a:endParaRPr lang="fr-FR" dirty="0"/>
          </a:p>
        </p:txBody>
      </p:sp>
      <p:sp>
        <p:nvSpPr>
          <p:cNvPr id="135" name="Espace réservé du contenu 13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Two</a:t>
            </a:r>
            <a:r>
              <a:rPr lang="fr-FR" dirty="0" smtClean="0"/>
              <a:t> possible scenarios</a:t>
            </a:r>
          </a:p>
          <a:p>
            <a:pPr marL="914400" lvl="1" indent="-514350">
              <a:buFont typeface="+mj-lt"/>
              <a:buAutoNum type="arabicPeriod" startAt="2"/>
            </a:pPr>
            <a:r>
              <a:rPr lang="fr-FR" b="1" dirty="0" smtClean="0">
                <a:solidFill>
                  <a:srgbClr val="4A7EBB"/>
                </a:solidFill>
              </a:rPr>
              <a:t>No QGP </a:t>
            </a:r>
            <a:r>
              <a:rPr lang="fr-FR" sz="1400" b="1" dirty="0" smtClean="0">
                <a:solidFill>
                  <a:srgbClr val="4A7EBB"/>
                </a:solidFill>
              </a:rPr>
              <a:t>(full </a:t>
            </a:r>
            <a:r>
              <a:rPr lang="fr-FR" sz="1400" b="1" dirty="0" err="1" smtClean="0">
                <a:solidFill>
                  <a:srgbClr val="4A7EBB"/>
                </a:solidFill>
              </a:rPr>
              <a:t>comovers</a:t>
            </a:r>
            <a:r>
              <a:rPr lang="fr-FR" sz="1400" b="1" dirty="0" smtClean="0">
                <a:solidFill>
                  <a:srgbClr val="4A7EBB"/>
                </a:solidFill>
              </a:rPr>
              <a:t>)</a:t>
            </a:r>
            <a:endParaRPr lang="fr-FR" b="1" dirty="0" smtClean="0">
              <a:solidFill>
                <a:srgbClr val="4A7EBB"/>
              </a:solidFill>
            </a:endParaRPr>
          </a:p>
        </p:txBody>
      </p:sp>
      <p:sp>
        <p:nvSpPr>
          <p:cNvPr id="74" name="Espace réservé de la date 7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75" name="Espace réservé du pied de page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155" name="Picture 3"/>
          <p:cNvPicPr>
            <a:picLocks noChangeAspect="1" noChangeArrowheads="1"/>
          </p:cNvPicPr>
          <p:nvPr/>
        </p:nvPicPr>
        <p:blipFill>
          <a:blip r:embed="rId2" cstate="print"/>
          <a:srcRect l="5128" t="6770" r="6410"/>
          <a:stretch>
            <a:fillRect/>
          </a:stretch>
        </p:blipFill>
        <p:spPr bwMode="auto">
          <a:xfrm>
            <a:off x="4067944" y="980728"/>
            <a:ext cx="4968552" cy="50405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57" name="Rectangle 156"/>
          <p:cNvSpPr/>
          <p:nvPr/>
        </p:nvSpPr>
        <p:spPr>
          <a:xfrm>
            <a:off x="6936482" y="161049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Rectangle 157"/>
          <p:cNvSpPr/>
          <p:nvPr/>
        </p:nvSpPr>
        <p:spPr>
          <a:xfrm>
            <a:off x="6511032" y="320434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Rectangle 158"/>
          <p:cNvSpPr/>
          <p:nvPr/>
        </p:nvSpPr>
        <p:spPr>
          <a:xfrm>
            <a:off x="7114282" y="329006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Rectangle 159"/>
          <p:cNvSpPr/>
          <p:nvPr/>
        </p:nvSpPr>
        <p:spPr>
          <a:xfrm>
            <a:off x="7485757" y="327736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/>
          <p:cNvSpPr/>
          <p:nvPr/>
        </p:nvSpPr>
        <p:spPr>
          <a:xfrm>
            <a:off x="7752457" y="360121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Rectangle 161"/>
          <p:cNvSpPr/>
          <p:nvPr/>
        </p:nvSpPr>
        <p:spPr>
          <a:xfrm>
            <a:off x="7954938" y="3743598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Rectangle 162"/>
          <p:cNvSpPr/>
          <p:nvPr/>
        </p:nvSpPr>
        <p:spPr>
          <a:xfrm>
            <a:off x="8118178" y="3773711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Rectangle 163"/>
          <p:cNvSpPr/>
          <p:nvPr/>
        </p:nvSpPr>
        <p:spPr>
          <a:xfrm>
            <a:off x="8255894" y="381969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Rectangle 164"/>
          <p:cNvSpPr/>
          <p:nvPr/>
        </p:nvSpPr>
        <p:spPr>
          <a:xfrm>
            <a:off x="8354369" y="382225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Rectangle 165"/>
          <p:cNvSpPr/>
          <p:nvPr/>
        </p:nvSpPr>
        <p:spPr>
          <a:xfrm>
            <a:off x="8506769" y="397465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Rectangle 166"/>
          <p:cNvSpPr/>
          <p:nvPr/>
        </p:nvSpPr>
        <p:spPr>
          <a:xfrm>
            <a:off x="8436845" y="4014168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Rectangle 167"/>
          <p:cNvSpPr/>
          <p:nvPr/>
        </p:nvSpPr>
        <p:spPr>
          <a:xfrm>
            <a:off x="8556404" y="414042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Ellipse 168"/>
          <p:cNvSpPr/>
          <p:nvPr/>
        </p:nvSpPr>
        <p:spPr>
          <a:xfrm>
            <a:off x="6482457" y="2893194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Ellipse 169"/>
          <p:cNvSpPr/>
          <p:nvPr/>
        </p:nvSpPr>
        <p:spPr>
          <a:xfrm>
            <a:off x="6876256" y="314096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Ellipse 170"/>
          <p:cNvSpPr/>
          <p:nvPr/>
        </p:nvSpPr>
        <p:spPr>
          <a:xfrm>
            <a:off x="7157591" y="317462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Ellipse 171"/>
          <p:cNvSpPr/>
          <p:nvPr/>
        </p:nvSpPr>
        <p:spPr>
          <a:xfrm>
            <a:off x="7401719" y="3275980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Ellipse 172"/>
          <p:cNvSpPr/>
          <p:nvPr/>
        </p:nvSpPr>
        <p:spPr>
          <a:xfrm>
            <a:off x="7614990" y="3225949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Ellipse 173"/>
          <p:cNvSpPr/>
          <p:nvPr/>
        </p:nvSpPr>
        <p:spPr>
          <a:xfrm>
            <a:off x="7758287" y="322036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/>
          <p:cNvSpPr/>
          <p:nvPr/>
        </p:nvSpPr>
        <p:spPr>
          <a:xfrm>
            <a:off x="6936482" y="1826394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Rectangle 175"/>
          <p:cNvSpPr/>
          <p:nvPr/>
        </p:nvSpPr>
        <p:spPr>
          <a:xfrm>
            <a:off x="4838824" y="4293096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Rectangle 176"/>
          <p:cNvSpPr/>
          <p:nvPr/>
        </p:nvSpPr>
        <p:spPr>
          <a:xfrm>
            <a:off x="6660232" y="400506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Rectangle 177"/>
          <p:cNvSpPr/>
          <p:nvPr/>
        </p:nvSpPr>
        <p:spPr>
          <a:xfrm>
            <a:off x="7380312" y="4077072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Rectangle 178"/>
          <p:cNvSpPr/>
          <p:nvPr/>
        </p:nvSpPr>
        <p:spPr>
          <a:xfrm>
            <a:off x="7778874" y="441719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Rectangle 179"/>
          <p:cNvSpPr/>
          <p:nvPr/>
        </p:nvSpPr>
        <p:spPr>
          <a:xfrm>
            <a:off x="8061449" y="460134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Rectangle 180"/>
          <p:cNvSpPr/>
          <p:nvPr/>
        </p:nvSpPr>
        <p:spPr>
          <a:xfrm>
            <a:off x="8258299" y="4750569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Rectangle 181"/>
          <p:cNvSpPr/>
          <p:nvPr/>
        </p:nvSpPr>
        <p:spPr>
          <a:xfrm>
            <a:off x="8404349" y="4706119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Rectangle 182"/>
          <p:cNvSpPr/>
          <p:nvPr/>
        </p:nvSpPr>
        <p:spPr>
          <a:xfrm>
            <a:off x="8509124" y="501409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Ellipse 183"/>
          <p:cNvSpPr/>
          <p:nvPr/>
        </p:nvSpPr>
        <p:spPr>
          <a:xfrm>
            <a:off x="4844155" y="4509120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Ellipse 184"/>
          <p:cNvSpPr/>
          <p:nvPr/>
        </p:nvSpPr>
        <p:spPr>
          <a:xfrm>
            <a:off x="6453881" y="3671069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Ellipse 185"/>
          <p:cNvSpPr/>
          <p:nvPr/>
        </p:nvSpPr>
        <p:spPr>
          <a:xfrm>
            <a:off x="6853931" y="416954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Ellipse 186"/>
          <p:cNvSpPr/>
          <p:nvPr/>
        </p:nvSpPr>
        <p:spPr>
          <a:xfrm>
            <a:off x="7133331" y="418224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8" name="Ellipse 187"/>
          <p:cNvSpPr/>
          <p:nvPr/>
        </p:nvSpPr>
        <p:spPr>
          <a:xfrm>
            <a:off x="7377459" y="441848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9" name="Ellipse 188"/>
          <p:cNvSpPr/>
          <p:nvPr/>
        </p:nvSpPr>
        <p:spPr>
          <a:xfrm>
            <a:off x="7592888" y="4787950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0" name="Ellipse 189"/>
          <p:cNvSpPr/>
          <p:nvPr/>
        </p:nvSpPr>
        <p:spPr>
          <a:xfrm>
            <a:off x="7735168" y="4644976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1" name="Connecteur droit avec flèche 190"/>
          <p:cNvCxnSpPr/>
          <p:nvPr/>
        </p:nvCxnSpPr>
        <p:spPr>
          <a:xfrm>
            <a:off x="4860032" y="2636912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ZoneTexte 191"/>
          <p:cNvSpPr txBox="1"/>
          <p:nvPr/>
        </p:nvSpPr>
        <p:spPr>
          <a:xfrm>
            <a:off x="5436096" y="233958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p+A</a:t>
            </a:r>
            <a:endParaRPr lang="fr-FR" dirty="0"/>
          </a:p>
        </p:txBody>
      </p:sp>
      <p:sp>
        <p:nvSpPr>
          <p:cNvPr id="193" name="ZoneTexte 192"/>
          <p:cNvSpPr txBox="1"/>
          <p:nvPr/>
        </p:nvSpPr>
        <p:spPr>
          <a:xfrm>
            <a:off x="5868144" y="6021288"/>
            <a:ext cx="46198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4.37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194" name="ZoneTexte 193"/>
          <p:cNvSpPr txBox="1"/>
          <p:nvPr/>
        </p:nvSpPr>
        <p:spPr>
          <a:xfrm>
            <a:off x="641427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4.90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1.24</a:t>
            </a:r>
            <a:endParaRPr lang="fr-FR" sz="1600" b="1" dirty="0">
              <a:solidFill>
                <a:srgbClr val="4F81BD"/>
              </a:solidFill>
            </a:endParaRPr>
          </a:p>
        </p:txBody>
      </p:sp>
      <p:sp>
        <p:nvSpPr>
          <p:cNvPr id="195" name="ZoneTexte 194"/>
          <p:cNvSpPr txBox="1"/>
          <p:nvPr/>
        </p:nvSpPr>
        <p:spPr>
          <a:xfrm>
            <a:off x="6948264" y="6021288"/>
            <a:ext cx="4619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6.65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96" name="Connecteur droit 195"/>
          <p:cNvCxnSpPr/>
          <p:nvPr/>
        </p:nvCxnSpPr>
        <p:spPr>
          <a:xfrm>
            <a:off x="6500203" y="4337420"/>
            <a:ext cx="0" cy="129600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197"/>
          <p:cNvCxnSpPr/>
          <p:nvPr/>
        </p:nvCxnSpPr>
        <p:spPr>
          <a:xfrm flipH="1">
            <a:off x="7436545" y="3501008"/>
            <a:ext cx="0" cy="21602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ZoneTexte 199"/>
          <p:cNvSpPr txBox="1"/>
          <p:nvPr/>
        </p:nvSpPr>
        <p:spPr>
          <a:xfrm>
            <a:off x="745232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7.65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2.53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202" name="Connecteur droit 201"/>
          <p:cNvCxnSpPr/>
          <p:nvPr/>
        </p:nvCxnSpPr>
        <p:spPr>
          <a:xfrm>
            <a:off x="8532440" y="5229200"/>
            <a:ext cx="0" cy="9898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ZoneTexte 202"/>
          <p:cNvSpPr txBox="1"/>
          <p:nvPr/>
        </p:nvSpPr>
        <p:spPr>
          <a:xfrm>
            <a:off x="7956376" y="6021288"/>
            <a:ext cx="50405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8.83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3.19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204" name="ZoneTexte 203"/>
          <p:cNvSpPr txBox="1"/>
          <p:nvPr/>
        </p:nvSpPr>
        <p:spPr>
          <a:xfrm>
            <a:off x="853244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9.43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3.76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206" name="Connecteur droit 205"/>
          <p:cNvCxnSpPr>
            <a:stCxn id="193" idx="0"/>
          </p:cNvCxnSpPr>
          <p:nvPr/>
        </p:nvCxnSpPr>
        <p:spPr>
          <a:xfrm flipV="1">
            <a:off x="6099137" y="5648326"/>
            <a:ext cx="394433" cy="372962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/>
          <p:cNvCxnSpPr>
            <a:stCxn id="195" idx="0"/>
          </p:cNvCxnSpPr>
          <p:nvPr/>
        </p:nvCxnSpPr>
        <p:spPr>
          <a:xfrm flipV="1">
            <a:off x="7179257" y="5653088"/>
            <a:ext cx="252525" cy="368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ZoneTexte 208"/>
          <p:cNvSpPr txBox="1"/>
          <p:nvPr/>
        </p:nvSpPr>
        <p:spPr>
          <a:xfrm>
            <a:off x="4860032" y="6021288"/>
            <a:ext cx="967701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4F81BD"/>
                </a:solidFill>
              </a:rPr>
              <a:t>L (</a:t>
            </a:r>
            <a:r>
              <a:rPr lang="fr-FR" sz="1200" b="1" dirty="0" err="1" smtClean="0">
                <a:solidFill>
                  <a:srgbClr val="4F81BD"/>
                </a:solidFill>
              </a:rPr>
              <a:t>fm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</a:p>
          <a:p>
            <a:pPr algn="ctr"/>
            <a:r>
              <a:rPr lang="fr-FR" sz="1200" b="1" dirty="0" smtClean="0">
                <a:solidFill>
                  <a:srgbClr val="4F81BD"/>
                </a:solidFill>
                <a:latin typeface="Symbol" pitchFamily="18" charset="2"/>
              </a:rPr>
              <a:t>e</a:t>
            </a:r>
            <a:r>
              <a:rPr lang="fr-FR" sz="1200" b="1" dirty="0" smtClean="0">
                <a:solidFill>
                  <a:srgbClr val="4F81BD"/>
                </a:solidFill>
              </a:rPr>
              <a:t> (</a:t>
            </a:r>
            <a:r>
              <a:rPr lang="fr-FR" sz="1200" b="1" dirty="0" err="1" smtClean="0">
                <a:solidFill>
                  <a:srgbClr val="4F81BD"/>
                </a:solidFill>
              </a:rPr>
              <a:t>GeV</a:t>
            </a:r>
            <a:r>
              <a:rPr lang="fr-FR" sz="1200" b="1" dirty="0" smtClean="0">
                <a:solidFill>
                  <a:srgbClr val="4F81BD"/>
                </a:solidFill>
              </a:rPr>
              <a:t>/fm</a:t>
            </a:r>
            <a:r>
              <a:rPr lang="fr-FR" sz="1200" b="1" baseline="30000" dirty="0" smtClean="0">
                <a:solidFill>
                  <a:srgbClr val="4F81BD"/>
                </a:solidFill>
              </a:rPr>
              <a:t>3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214" name="Connecteur droit avec flèche 213"/>
          <p:cNvCxnSpPr/>
          <p:nvPr/>
        </p:nvCxnSpPr>
        <p:spPr>
          <a:xfrm>
            <a:off x="6588224" y="2924944"/>
            <a:ext cx="1296144" cy="0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ZoneTexte 215"/>
          <p:cNvSpPr txBox="1"/>
          <p:nvPr/>
        </p:nvSpPr>
        <p:spPr>
          <a:xfrm>
            <a:off x="6898963" y="262762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6600"/>
                </a:solidFill>
              </a:rPr>
              <a:t>S+U</a:t>
            </a:r>
            <a:endParaRPr lang="fr-FR" b="1" dirty="0">
              <a:solidFill>
                <a:srgbClr val="FF6600"/>
              </a:solidFill>
            </a:endParaRPr>
          </a:p>
        </p:txBody>
      </p:sp>
      <p:cxnSp>
        <p:nvCxnSpPr>
          <p:cNvPr id="138" name="Connecteur droit 137"/>
          <p:cNvCxnSpPr/>
          <p:nvPr/>
        </p:nvCxnSpPr>
        <p:spPr>
          <a:xfrm>
            <a:off x="6660232" y="3284984"/>
            <a:ext cx="1941405" cy="54565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>
            <a:off x="6588224" y="3284984"/>
            <a:ext cx="1944216" cy="936104"/>
          </a:xfrm>
          <a:prstGeom prst="line">
            <a:avLst/>
          </a:prstGeom>
          <a:ln w="38100">
            <a:solidFill>
              <a:srgbClr val="4A7EB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395536" y="2629942"/>
            <a:ext cx="35283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sym typeface="Wingdings" pitchFamily="2" charset="2"/>
              </a:rPr>
              <a:t>Because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fr-FR" baseline="-25000" dirty="0" err="1" smtClean="0">
                <a:sym typeface="Wingdings" pitchFamily="2" charset="2"/>
              </a:rPr>
              <a:t>J</a:t>
            </a:r>
            <a:r>
              <a:rPr lang="fr-FR" baseline="-25000" dirty="0" smtClean="0">
                <a:sym typeface="Wingdings" pitchFamily="2" charset="2"/>
              </a:rPr>
              <a:t>/</a:t>
            </a:r>
            <a:r>
              <a:rPr lang="fr-FR" baseline="-250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baseline="-25000" dirty="0" smtClean="0">
                <a:sym typeface="Wingdings" pitchFamily="2" charset="2"/>
              </a:rPr>
              <a:t>-</a:t>
            </a:r>
            <a:r>
              <a:rPr lang="fr-FR" baseline="-25000" dirty="0" err="1" smtClean="0">
                <a:sym typeface="Wingdings" pitchFamily="2" charset="2"/>
              </a:rPr>
              <a:t>co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sym typeface="Symbol"/>
              </a:rPr>
              <a:t>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fr-FR" baseline="-25000" dirty="0" err="1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baseline="-25000" dirty="0" err="1" smtClean="0">
                <a:sym typeface="Wingdings" pitchFamily="2" charset="2"/>
              </a:rPr>
              <a:t>c</a:t>
            </a:r>
            <a:r>
              <a:rPr lang="fr-FR" baseline="-25000" dirty="0" smtClean="0">
                <a:sym typeface="Wingdings" pitchFamily="2" charset="2"/>
              </a:rPr>
              <a:t>-</a:t>
            </a:r>
            <a:r>
              <a:rPr lang="fr-FR" baseline="-25000" dirty="0" err="1" smtClean="0">
                <a:sym typeface="Wingdings" pitchFamily="2" charset="2"/>
              </a:rPr>
              <a:t>co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sym typeface="Symbol"/>
              </a:rPr>
              <a:t>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fr-FR" baseline="-25000" dirty="0" err="1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baseline="-25000" dirty="0" err="1" smtClean="0">
                <a:sym typeface="Wingdings" pitchFamily="2" charset="2"/>
              </a:rPr>
              <a:t>’-co</a:t>
            </a:r>
            <a:endParaRPr lang="fr-FR" baseline="-25000" dirty="0" smtClean="0">
              <a:sym typeface="Wingdings" pitchFamily="2" charset="2"/>
            </a:endParaRPr>
          </a:p>
          <a:p>
            <a:r>
              <a:rPr lang="fr-FR" dirty="0" smtClean="0">
                <a:sym typeface="Wingdings" pitchFamily="2" charset="2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’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slope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slightly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steeper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than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b="1" baseline="-25000" dirty="0" smtClean="0">
                <a:solidFill>
                  <a:srgbClr val="4A7EBB"/>
                </a:solidFill>
                <a:sym typeface="Wingdings" pitchFamily="2" charset="2"/>
              </a:rPr>
              <a:t>c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 </a:t>
            </a:r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b="1" baseline="-25000" dirty="0" smtClean="0">
                <a:solidFill>
                  <a:srgbClr val="4A7EBB"/>
                </a:solidFill>
                <a:sym typeface="Wingdings" pitchFamily="2" charset="2"/>
              </a:rPr>
              <a:t>c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slope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slightly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steeper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than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J/</a:t>
            </a:r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Y</a:t>
            </a:r>
            <a:endParaRPr lang="fr-FR" b="1" dirty="0">
              <a:solidFill>
                <a:srgbClr val="4A7EBB"/>
              </a:solidFill>
              <a:latin typeface="Symbol" pitchFamily="18" charset="2"/>
            </a:endParaRPr>
          </a:p>
        </p:txBody>
      </p:sp>
      <p:sp>
        <p:nvSpPr>
          <p:cNvPr id="148" name="ZoneTexte 147"/>
          <p:cNvSpPr txBox="1"/>
          <p:nvPr/>
        </p:nvSpPr>
        <p:spPr>
          <a:xfrm>
            <a:off x="683568" y="3956863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Measuring</a:t>
            </a:r>
            <a:r>
              <a:rPr lang="fr-FR" b="1" dirty="0" smtClean="0"/>
              <a:t> </a:t>
            </a:r>
          </a:p>
          <a:p>
            <a:r>
              <a:rPr lang="fr-FR" i="1" dirty="0" smtClean="0">
                <a:latin typeface="Symbol" pitchFamily="18" charset="2"/>
              </a:rPr>
              <a:t>c</a:t>
            </a:r>
            <a:r>
              <a:rPr lang="fr-FR" i="1" baseline="-25000" dirty="0" smtClean="0"/>
              <a:t>c</a:t>
            </a:r>
            <a:r>
              <a:rPr lang="fr-FR" i="1" dirty="0" smtClean="0"/>
              <a:t> suppression pattern </a:t>
            </a:r>
          </a:p>
          <a:p>
            <a:r>
              <a:rPr lang="fr-FR" i="1" dirty="0" err="1" smtClean="0"/>
              <a:t>will</a:t>
            </a:r>
            <a:r>
              <a:rPr lang="fr-FR" i="1" dirty="0" smtClean="0"/>
              <a:t> (in)</a:t>
            </a:r>
            <a:r>
              <a:rPr lang="fr-FR" i="1" dirty="0" err="1" smtClean="0"/>
              <a:t>validate</a:t>
            </a:r>
            <a:r>
              <a:rPr lang="fr-FR" i="1" dirty="0" smtClean="0"/>
              <a:t> </a:t>
            </a:r>
            <a:r>
              <a:rPr lang="fr-FR" i="1" dirty="0" err="1" smtClean="0"/>
              <a:t>this</a:t>
            </a:r>
            <a:endParaRPr lang="fr-FR" i="1" dirty="0"/>
          </a:p>
        </p:txBody>
      </p:sp>
      <p:sp>
        <p:nvSpPr>
          <p:cNvPr id="219" name="Rectangle 218">
            <a:hlinkClick r:id="rId3"/>
          </p:cNvPr>
          <p:cNvSpPr/>
          <p:nvPr/>
        </p:nvSpPr>
        <p:spPr>
          <a:xfrm>
            <a:off x="4860032" y="1196752"/>
            <a:ext cx="17956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u="sng" dirty="0" err="1" smtClean="0">
                <a:solidFill>
                  <a:srgbClr val="3333FF"/>
                </a:solidFill>
              </a:rPr>
              <a:t>Eur</a:t>
            </a:r>
            <a:r>
              <a:rPr lang="fr-FR" sz="1050" b="1" u="sng" dirty="0" smtClean="0">
                <a:solidFill>
                  <a:srgbClr val="3333FF"/>
                </a:solidFill>
              </a:rPr>
              <a:t>.Phys.J.C49:559-567,2007</a:t>
            </a:r>
            <a:endParaRPr lang="fr-FR" sz="1050" b="1" u="sng" dirty="0">
              <a:solidFill>
                <a:srgbClr val="3333FF"/>
              </a:solidFill>
            </a:endParaRPr>
          </a:p>
        </p:txBody>
      </p:sp>
      <p:cxnSp>
        <p:nvCxnSpPr>
          <p:cNvPr id="78" name="Connecteur droit 77"/>
          <p:cNvCxnSpPr/>
          <p:nvPr/>
        </p:nvCxnSpPr>
        <p:spPr>
          <a:xfrm>
            <a:off x="6516216" y="3356992"/>
            <a:ext cx="1992908" cy="170543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 rot="2420000">
            <a:off x="7500960" y="4081398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A7EBB"/>
                </a:solidFill>
                <a:latin typeface="Symbol" pitchFamily="18" charset="2"/>
              </a:rPr>
              <a:t>Y</a:t>
            </a:r>
            <a:r>
              <a:rPr lang="fr-FR" sz="1200" b="1" dirty="0" smtClean="0">
                <a:solidFill>
                  <a:srgbClr val="4A7EBB"/>
                </a:solidFill>
              </a:rPr>
              <a:t>’</a:t>
            </a:r>
            <a:endParaRPr lang="fr-FR" sz="1200" b="1" dirty="0">
              <a:solidFill>
                <a:srgbClr val="4A7EBB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 rot="917768">
            <a:off x="7834244" y="3479825"/>
            <a:ext cx="82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A7EBB"/>
                </a:solidFill>
              </a:rPr>
              <a:t>direct J/</a:t>
            </a:r>
            <a:r>
              <a:rPr lang="fr-FR" sz="1200" b="1" dirty="0" smtClean="0">
                <a:solidFill>
                  <a:srgbClr val="4A7EBB"/>
                </a:solidFill>
                <a:latin typeface="Symbol" pitchFamily="18" charset="2"/>
              </a:rPr>
              <a:t>Y</a:t>
            </a:r>
            <a:endParaRPr lang="fr-FR" sz="1200" b="1" dirty="0">
              <a:solidFill>
                <a:srgbClr val="4A7EBB"/>
              </a:solidFill>
            </a:endParaRPr>
          </a:p>
        </p:txBody>
      </p:sp>
      <p:sp>
        <p:nvSpPr>
          <p:cNvPr id="83" name="ZoneTexte 82"/>
          <p:cNvSpPr txBox="1"/>
          <p:nvPr/>
        </p:nvSpPr>
        <p:spPr>
          <a:xfrm rot="1637885">
            <a:off x="7931502" y="3966259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A7EBB"/>
                </a:solidFill>
                <a:latin typeface="Symbol" pitchFamily="18" charset="2"/>
              </a:rPr>
              <a:t>c</a:t>
            </a:r>
            <a:r>
              <a:rPr lang="fr-FR" sz="1200" b="1" baseline="-25000" dirty="0" smtClean="0">
                <a:solidFill>
                  <a:srgbClr val="4A7EBB"/>
                </a:solidFill>
              </a:rPr>
              <a:t>c</a:t>
            </a:r>
            <a:endParaRPr lang="fr-FR" sz="1200" b="1" baseline="-25000" dirty="0">
              <a:solidFill>
                <a:srgbClr val="4A7EBB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0" y="5877272"/>
            <a:ext cx="454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Note </a:t>
            </a:r>
            <a:r>
              <a:rPr lang="fr-FR" sz="1400" dirty="0" err="1" smtClean="0"/>
              <a:t>that</a:t>
            </a:r>
            <a:r>
              <a:rPr lang="fr-FR" sz="1400" dirty="0" smtClean="0"/>
              <a:t> direct J/</a:t>
            </a:r>
            <a:r>
              <a:rPr lang="fr-FR" sz="1400" dirty="0" smtClean="0">
                <a:latin typeface="Symbol" pitchFamily="18" charset="2"/>
              </a:rPr>
              <a:t>Y</a:t>
            </a:r>
            <a:r>
              <a:rPr lang="fr-FR" sz="1400" dirty="0" smtClean="0"/>
              <a:t> </a:t>
            </a:r>
            <a:r>
              <a:rPr lang="fr-FR" sz="1400" dirty="0" err="1" smtClean="0"/>
              <a:t>can</a:t>
            </a:r>
            <a:r>
              <a:rPr lang="fr-FR" sz="1400" dirty="0" smtClean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experimentally</a:t>
            </a:r>
            <a:r>
              <a:rPr lang="fr-FR" sz="1400" dirty="0" smtClean="0"/>
              <a:t> </a:t>
            </a:r>
            <a:r>
              <a:rPr lang="fr-FR" sz="1400" dirty="0" err="1" smtClean="0"/>
              <a:t>estimated</a:t>
            </a:r>
            <a:endParaRPr lang="fr-FR" sz="1400" dirty="0" smtClean="0"/>
          </a:p>
          <a:p>
            <a:r>
              <a:rPr lang="fr-FR" dirty="0" err="1" smtClean="0"/>
              <a:t>Yield</a:t>
            </a:r>
            <a:r>
              <a:rPr lang="fr-FR" baseline="-25000" dirty="0" err="1" smtClean="0"/>
              <a:t>incl.J</a:t>
            </a:r>
            <a:r>
              <a:rPr lang="fr-FR" baseline="-25000" dirty="0" smtClean="0"/>
              <a:t>/</a:t>
            </a:r>
            <a:r>
              <a:rPr lang="fr-FR" baseline="-25000" dirty="0" smtClean="0">
                <a:latin typeface="Symbol" pitchFamily="18" charset="2"/>
              </a:rPr>
              <a:t>Y</a:t>
            </a:r>
            <a:r>
              <a:rPr lang="fr-FR" dirty="0" smtClean="0"/>
              <a:t> – </a:t>
            </a:r>
            <a:r>
              <a:rPr lang="fr-FR" dirty="0" err="1" smtClean="0"/>
              <a:t>Yield</a:t>
            </a:r>
            <a:r>
              <a:rPr lang="fr-FR" baseline="-25000" dirty="0" err="1" smtClean="0">
                <a:latin typeface="Symbol" pitchFamily="18" charset="2"/>
              </a:rPr>
              <a:t>c</a:t>
            </a:r>
            <a:r>
              <a:rPr lang="fr-FR" baseline="-25000" dirty="0" err="1" smtClean="0"/>
              <a:t>c</a:t>
            </a:r>
            <a:r>
              <a:rPr lang="fr-FR" baseline="-25000" dirty="0" smtClean="0">
                <a:sym typeface="Wingdings" pitchFamily="2" charset="2"/>
              </a:rPr>
              <a:t></a:t>
            </a:r>
            <a:r>
              <a:rPr lang="fr-FR" baseline="-25000" dirty="0" smtClean="0"/>
              <a:t>J/</a:t>
            </a:r>
            <a:r>
              <a:rPr lang="fr-FR" baseline="-25000" dirty="0" smtClean="0">
                <a:latin typeface="Symbol" pitchFamily="18" charset="2"/>
              </a:rPr>
              <a:t>Y</a:t>
            </a:r>
            <a:r>
              <a:rPr lang="fr-FR" baseline="-25000" dirty="0" smtClean="0"/>
              <a:t>+</a:t>
            </a:r>
            <a:r>
              <a:rPr lang="fr-FR" baseline="-25000" dirty="0" smtClean="0">
                <a:latin typeface="Symbol" pitchFamily="18" charset="2"/>
              </a:rPr>
              <a:t>g</a:t>
            </a:r>
            <a:r>
              <a:rPr lang="fr-FR" dirty="0" smtClean="0"/>
              <a:t> – </a:t>
            </a:r>
            <a:r>
              <a:rPr lang="fr-FR" dirty="0" err="1" smtClean="0"/>
              <a:t>Yield</a:t>
            </a:r>
            <a:r>
              <a:rPr lang="fr-FR" baseline="-25000" dirty="0" err="1" smtClean="0">
                <a:latin typeface="Symbol" pitchFamily="18" charset="2"/>
              </a:rPr>
              <a:t>Y</a:t>
            </a:r>
            <a:r>
              <a:rPr lang="fr-FR" baseline="-25000" dirty="0" smtClean="0"/>
              <a:t>’ </a:t>
            </a:r>
            <a:r>
              <a:rPr lang="fr-FR" dirty="0" smtClean="0"/>
              <a:t>~ </a:t>
            </a:r>
            <a:r>
              <a:rPr lang="fr-FR" dirty="0" err="1" smtClean="0"/>
              <a:t>Yield</a:t>
            </a:r>
            <a:r>
              <a:rPr lang="fr-FR" baseline="-25000" dirty="0" err="1" smtClean="0"/>
              <a:t>direct</a:t>
            </a:r>
            <a:r>
              <a:rPr lang="fr-FR" baseline="-25000" dirty="0" smtClean="0"/>
              <a:t> J/</a:t>
            </a:r>
            <a:r>
              <a:rPr lang="fr-FR" baseline="-25000" dirty="0" smtClean="0">
                <a:latin typeface="Symbol" pitchFamily="18" charset="2"/>
              </a:rPr>
              <a:t>Y</a:t>
            </a:r>
          </a:p>
        </p:txBody>
      </p:sp>
      <p:cxnSp>
        <p:nvCxnSpPr>
          <p:cNvPr id="85" name="Connecteur droit 84"/>
          <p:cNvCxnSpPr/>
          <p:nvPr/>
        </p:nvCxnSpPr>
        <p:spPr>
          <a:xfrm>
            <a:off x="4712430" y="3460652"/>
            <a:ext cx="403244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7612857" y="4122054"/>
            <a:ext cx="11100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V="1">
            <a:off x="4728022" y="4115020"/>
            <a:ext cx="216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flipV="1">
            <a:off x="5677235" y="4129088"/>
            <a:ext cx="720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>
            <a:off x="6516216" y="3140968"/>
            <a:ext cx="2232248" cy="0"/>
          </a:xfrm>
          <a:prstGeom prst="straightConnector1">
            <a:avLst/>
          </a:prstGeom>
          <a:ln w="28575"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/>
          <p:cNvSpPr txBox="1"/>
          <p:nvPr/>
        </p:nvSpPr>
        <p:spPr>
          <a:xfrm>
            <a:off x="7956376" y="284364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Pb+Pb</a:t>
            </a:r>
            <a:endParaRPr lang="fr-FR" b="1" dirty="0">
              <a:solidFill>
                <a:srgbClr val="008000"/>
              </a:solidFill>
            </a:endParaRPr>
          </a:p>
        </p:txBody>
      </p:sp>
      <p:pic>
        <p:nvPicPr>
          <p:cNvPr id="79" name="Picture 3" descr="Z:\FTE\CHIC\logoBlanc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6366" t="34674" r="40005" b="33819"/>
          <a:stretch>
            <a:fillRect/>
          </a:stretch>
        </p:blipFill>
        <p:spPr bwMode="auto">
          <a:xfrm>
            <a:off x="8842251" y="42863"/>
            <a:ext cx="288032" cy="288032"/>
          </a:xfrm>
          <a:prstGeom prst="rect">
            <a:avLst/>
          </a:prstGeom>
          <a:noFill/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844824"/>
            <a:ext cx="283917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</a:t>
            </a:r>
            <a:r>
              <a:rPr lang="fr-FR" dirty="0" err="1" smtClean="0"/>
              <a:t>Physics</a:t>
            </a:r>
            <a:r>
              <a:rPr lang="fr-FR" dirty="0" smtClean="0"/>
              <a:t> motivations</a:t>
            </a:r>
            <a:endParaRPr lang="fr-FR" dirty="0"/>
          </a:p>
        </p:txBody>
      </p:sp>
      <p:sp>
        <p:nvSpPr>
          <p:cNvPr id="135" name="Espace réservé du contenu 134"/>
          <p:cNvSpPr>
            <a:spLocks noGrp="1"/>
          </p:cNvSpPr>
          <p:nvPr>
            <p:ph idx="1"/>
          </p:nvPr>
        </p:nvSpPr>
        <p:spPr>
          <a:xfrm>
            <a:off x="214282" y="928670"/>
            <a:ext cx="3997678" cy="5500726"/>
          </a:xfrm>
        </p:spPr>
        <p:txBody>
          <a:bodyPr/>
          <a:lstStyle/>
          <a:p>
            <a:r>
              <a:rPr lang="fr-FR" dirty="0" smtClean="0"/>
              <a:t>Conclusion : </a:t>
            </a:r>
            <a:r>
              <a:rPr lang="fr-FR" dirty="0" err="1" smtClean="0">
                <a:solidFill>
                  <a:srgbClr val="FF0000"/>
                </a:solidFill>
              </a:rPr>
              <a:t>measure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baseline="-25000" dirty="0" smtClean="0">
                <a:solidFill>
                  <a:srgbClr val="FF0000"/>
                </a:solidFill>
              </a:rPr>
              <a:t>c</a:t>
            </a:r>
            <a:r>
              <a:rPr lang="fr-FR" dirty="0" smtClean="0">
                <a:solidFill>
                  <a:srgbClr val="FF0000"/>
                </a:solidFill>
              </a:rPr>
              <a:t> in A+A </a:t>
            </a:r>
            <a:r>
              <a:rPr lang="fr-FR" dirty="0" err="1" smtClean="0">
                <a:solidFill>
                  <a:srgbClr val="FF0000"/>
                </a:solidFill>
              </a:rPr>
              <a:t>at</a:t>
            </a:r>
            <a:r>
              <a:rPr lang="fr-FR" dirty="0" smtClean="0">
                <a:solidFill>
                  <a:srgbClr val="FF0000"/>
                </a:solidFill>
              </a:rPr>
              <a:t> SPS </a:t>
            </a:r>
          </a:p>
        </p:txBody>
      </p:sp>
      <p:sp>
        <p:nvSpPr>
          <p:cNvPr id="71" name="Espace réservé de la date 70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72" name="Espace réservé du pied de page 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141" name="Picture 3"/>
          <p:cNvPicPr>
            <a:picLocks noChangeAspect="1" noChangeArrowheads="1"/>
          </p:cNvPicPr>
          <p:nvPr/>
        </p:nvPicPr>
        <p:blipFill>
          <a:blip r:embed="rId2" cstate="print"/>
          <a:srcRect l="5128" t="6770" r="6410"/>
          <a:stretch>
            <a:fillRect/>
          </a:stretch>
        </p:blipFill>
        <p:spPr bwMode="auto">
          <a:xfrm>
            <a:off x="4067944" y="980728"/>
            <a:ext cx="4968552" cy="50405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4" name="Rectangle 143"/>
          <p:cNvSpPr/>
          <p:nvPr/>
        </p:nvSpPr>
        <p:spPr>
          <a:xfrm>
            <a:off x="6936482" y="161049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Rectangle 144"/>
          <p:cNvSpPr/>
          <p:nvPr/>
        </p:nvSpPr>
        <p:spPr>
          <a:xfrm>
            <a:off x="6511032" y="320434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Rectangle 145"/>
          <p:cNvSpPr/>
          <p:nvPr/>
        </p:nvSpPr>
        <p:spPr>
          <a:xfrm>
            <a:off x="7114282" y="329006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Rectangle 149"/>
          <p:cNvSpPr/>
          <p:nvPr/>
        </p:nvSpPr>
        <p:spPr>
          <a:xfrm>
            <a:off x="7485757" y="327736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Rectangle 151"/>
          <p:cNvSpPr/>
          <p:nvPr/>
        </p:nvSpPr>
        <p:spPr>
          <a:xfrm>
            <a:off x="7752457" y="360121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Rectangle 152"/>
          <p:cNvSpPr/>
          <p:nvPr/>
        </p:nvSpPr>
        <p:spPr>
          <a:xfrm>
            <a:off x="7954938" y="3743598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Rectangle 153"/>
          <p:cNvSpPr/>
          <p:nvPr/>
        </p:nvSpPr>
        <p:spPr>
          <a:xfrm>
            <a:off x="8118178" y="3773711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Rectangle 154"/>
          <p:cNvSpPr/>
          <p:nvPr/>
        </p:nvSpPr>
        <p:spPr>
          <a:xfrm>
            <a:off x="8255894" y="381969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Rectangle 155"/>
          <p:cNvSpPr/>
          <p:nvPr/>
        </p:nvSpPr>
        <p:spPr>
          <a:xfrm>
            <a:off x="8354369" y="382225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Rectangle 156"/>
          <p:cNvSpPr/>
          <p:nvPr/>
        </p:nvSpPr>
        <p:spPr>
          <a:xfrm>
            <a:off x="8506769" y="397465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Rectangle 157"/>
          <p:cNvSpPr/>
          <p:nvPr/>
        </p:nvSpPr>
        <p:spPr>
          <a:xfrm>
            <a:off x="8436845" y="4014168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Rectangle 158"/>
          <p:cNvSpPr/>
          <p:nvPr/>
        </p:nvSpPr>
        <p:spPr>
          <a:xfrm>
            <a:off x="8556404" y="414042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/>
          <p:cNvSpPr/>
          <p:nvPr/>
        </p:nvSpPr>
        <p:spPr>
          <a:xfrm>
            <a:off x="6482457" y="2893194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/>
          <p:cNvSpPr/>
          <p:nvPr/>
        </p:nvSpPr>
        <p:spPr>
          <a:xfrm>
            <a:off x="6876256" y="314096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/>
          <p:cNvSpPr/>
          <p:nvPr/>
        </p:nvSpPr>
        <p:spPr>
          <a:xfrm>
            <a:off x="7157591" y="317462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/>
          <p:cNvSpPr/>
          <p:nvPr/>
        </p:nvSpPr>
        <p:spPr>
          <a:xfrm>
            <a:off x="7401719" y="3275980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/>
          <p:cNvSpPr/>
          <p:nvPr/>
        </p:nvSpPr>
        <p:spPr>
          <a:xfrm>
            <a:off x="7614990" y="3225949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/>
          <p:cNvSpPr/>
          <p:nvPr/>
        </p:nvSpPr>
        <p:spPr>
          <a:xfrm>
            <a:off x="7758287" y="322036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/>
          <p:cNvSpPr/>
          <p:nvPr/>
        </p:nvSpPr>
        <p:spPr>
          <a:xfrm>
            <a:off x="6936482" y="1826394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Rectangle 166"/>
          <p:cNvSpPr/>
          <p:nvPr/>
        </p:nvSpPr>
        <p:spPr>
          <a:xfrm>
            <a:off x="4838824" y="4293096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Rectangle 167"/>
          <p:cNvSpPr/>
          <p:nvPr/>
        </p:nvSpPr>
        <p:spPr>
          <a:xfrm>
            <a:off x="6660232" y="400506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Rectangle 168"/>
          <p:cNvSpPr/>
          <p:nvPr/>
        </p:nvSpPr>
        <p:spPr>
          <a:xfrm>
            <a:off x="7380312" y="4077072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Rectangle 169"/>
          <p:cNvSpPr/>
          <p:nvPr/>
        </p:nvSpPr>
        <p:spPr>
          <a:xfrm>
            <a:off x="7778874" y="441719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Rectangle 170"/>
          <p:cNvSpPr/>
          <p:nvPr/>
        </p:nvSpPr>
        <p:spPr>
          <a:xfrm>
            <a:off x="8061449" y="460134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Rectangle 171"/>
          <p:cNvSpPr/>
          <p:nvPr/>
        </p:nvSpPr>
        <p:spPr>
          <a:xfrm>
            <a:off x="8258299" y="4750569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Rectangle 172"/>
          <p:cNvSpPr/>
          <p:nvPr/>
        </p:nvSpPr>
        <p:spPr>
          <a:xfrm>
            <a:off x="8404349" y="4706119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Rectangle 173"/>
          <p:cNvSpPr/>
          <p:nvPr/>
        </p:nvSpPr>
        <p:spPr>
          <a:xfrm>
            <a:off x="8509124" y="501409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/>
          <p:cNvSpPr/>
          <p:nvPr/>
        </p:nvSpPr>
        <p:spPr>
          <a:xfrm>
            <a:off x="4844155" y="4509120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Ellipse 175"/>
          <p:cNvSpPr/>
          <p:nvPr/>
        </p:nvSpPr>
        <p:spPr>
          <a:xfrm>
            <a:off x="6453881" y="3671069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Ellipse 176"/>
          <p:cNvSpPr/>
          <p:nvPr/>
        </p:nvSpPr>
        <p:spPr>
          <a:xfrm>
            <a:off x="6853931" y="416954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Ellipse 177"/>
          <p:cNvSpPr/>
          <p:nvPr/>
        </p:nvSpPr>
        <p:spPr>
          <a:xfrm>
            <a:off x="7133331" y="418224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Ellipse 178"/>
          <p:cNvSpPr/>
          <p:nvPr/>
        </p:nvSpPr>
        <p:spPr>
          <a:xfrm>
            <a:off x="7377459" y="441848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Ellipse 179"/>
          <p:cNvSpPr/>
          <p:nvPr/>
        </p:nvSpPr>
        <p:spPr>
          <a:xfrm>
            <a:off x="7592888" y="4787950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llipse 180"/>
          <p:cNvSpPr/>
          <p:nvPr/>
        </p:nvSpPr>
        <p:spPr>
          <a:xfrm>
            <a:off x="7735168" y="4644976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2" name="Connecteur droit avec flèche 181"/>
          <p:cNvCxnSpPr/>
          <p:nvPr/>
        </p:nvCxnSpPr>
        <p:spPr>
          <a:xfrm>
            <a:off x="4860032" y="2636912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ZoneTexte 182"/>
          <p:cNvSpPr txBox="1"/>
          <p:nvPr/>
        </p:nvSpPr>
        <p:spPr>
          <a:xfrm>
            <a:off x="5436096" y="233958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p+A</a:t>
            </a:r>
            <a:endParaRPr lang="fr-FR" dirty="0"/>
          </a:p>
        </p:txBody>
      </p:sp>
      <p:sp>
        <p:nvSpPr>
          <p:cNvPr id="184" name="ZoneTexte 183"/>
          <p:cNvSpPr txBox="1"/>
          <p:nvPr/>
        </p:nvSpPr>
        <p:spPr>
          <a:xfrm>
            <a:off x="5868144" y="6021288"/>
            <a:ext cx="46198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4.37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185" name="ZoneTexte 184"/>
          <p:cNvSpPr txBox="1"/>
          <p:nvPr/>
        </p:nvSpPr>
        <p:spPr>
          <a:xfrm>
            <a:off x="641427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4.90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1.24</a:t>
            </a:r>
            <a:endParaRPr lang="fr-FR" sz="1600" b="1" dirty="0">
              <a:solidFill>
                <a:srgbClr val="4F81BD"/>
              </a:solidFill>
            </a:endParaRPr>
          </a:p>
        </p:txBody>
      </p:sp>
      <p:sp>
        <p:nvSpPr>
          <p:cNvPr id="186" name="ZoneTexte 185"/>
          <p:cNvSpPr txBox="1"/>
          <p:nvPr/>
        </p:nvSpPr>
        <p:spPr>
          <a:xfrm>
            <a:off x="6948264" y="6021288"/>
            <a:ext cx="4619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6.65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87" name="Connecteur droit 186"/>
          <p:cNvCxnSpPr/>
          <p:nvPr/>
        </p:nvCxnSpPr>
        <p:spPr>
          <a:xfrm>
            <a:off x="6500203" y="4337420"/>
            <a:ext cx="0" cy="129600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188"/>
          <p:cNvCxnSpPr/>
          <p:nvPr/>
        </p:nvCxnSpPr>
        <p:spPr>
          <a:xfrm flipH="1">
            <a:off x="7436545" y="3501008"/>
            <a:ext cx="0" cy="21602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ZoneTexte 190"/>
          <p:cNvSpPr txBox="1"/>
          <p:nvPr/>
        </p:nvSpPr>
        <p:spPr>
          <a:xfrm>
            <a:off x="745232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7.65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2.53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93" name="Connecteur droit 192"/>
          <p:cNvCxnSpPr/>
          <p:nvPr/>
        </p:nvCxnSpPr>
        <p:spPr>
          <a:xfrm>
            <a:off x="8532440" y="5229200"/>
            <a:ext cx="0" cy="9898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ZoneTexte 193"/>
          <p:cNvSpPr txBox="1"/>
          <p:nvPr/>
        </p:nvSpPr>
        <p:spPr>
          <a:xfrm>
            <a:off x="7956376" y="6021288"/>
            <a:ext cx="50405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8.83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3.19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195" name="ZoneTexte 194"/>
          <p:cNvSpPr txBox="1"/>
          <p:nvPr/>
        </p:nvSpPr>
        <p:spPr>
          <a:xfrm>
            <a:off x="853244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9.43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3.76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97" name="Connecteur droit 196"/>
          <p:cNvCxnSpPr>
            <a:stCxn id="184" idx="0"/>
          </p:cNvCxnSpPr>
          <p:nvPr/>
        </p:nvCxnSpPr>
        <p:spPr>
          <a:xfrm flipV="1">
            <a:off x="6099137" y="5648326"/>
            <a:ext cx="394433" cy="372962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197"/>
          <p:cNvCxnSpPr>
            <a:stCxn id="186" idx="0"/>
          </p:cNvCxnSpPr>
          <p:nvPr/>
        </p:nvCxnSpPr>
        <p:spPr>
          <a:xfrm flipV="1">
            <a:off x="7179257" y="5653088"/>
            <a:ext cx="252525" cy="368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ZoneTexte 199"/>
          <p:cNvSpPr txBox="1"/>
          <p:nvPr/>
        </p:nvSpPr>
        <p:spPr>
          <a:xfrm>
            <a:off x="4860032" y="6021288"/>
            <a:ext cx="967701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4F81BD"/>
                </a:solidFill>
              </a:rPr>
              <a:t>L (</a:t>
            </a:r>
            <a:r>
              <a:rPr lang="fr-FR" sz="1200" b="1" dirty="0" err="1" smtClean="0">
                <a:solidFill>
                  <a:srgbClr val="4F81BD"/>
                </a:solidFill>
              </a:rPr>
              <a:t>fm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</a:p>
          <a:p>
            <a:pPr algn="ctr"/>
            <a:r>
              <a:rPr lang="fr-FR" sz="1200" b="1" dirty="0" smtClean="0">
                <a:solidFill>
                  <a:srgbClr val="4F81BD"/>
                </a:solidFill>
                <a:latin typeface="Symbol" pitchFamily="18" charset="2"/>
              </a:rPr>
              <a:t>e</a:t>
            </a:r>
            <a:r>
              <a:rPr lang="fr-FR" sz="1200" b="1" dirty="0" smtClean="0">
                <a:solidFill>
                  <a:srgbClr val="4F81BD"/>
                </a:solidFill>
              </a:rPr>
              <a:t> (</a:t>
            </a:r>
            <a:r>
              <a:rPr lang="fr-FR" sz="1200" b="1" dirty="0" err="1" smtClean="0">
                <a:solidFill>
                  <a:srgbClr val="4F81BD"/>
                </a:solidFill>
              </a:rPr>
              <a:t>GeV</a:t>
            </a:r>
            <a:r>
              <a:rPr lang="fr-FR" sz="1200" b="1" dirty="0" smtClean="0">
                <a:solidFill>
                  <a:srgbClr val="4F81BD"/>
                </a:solidFill>
              </a:rPr>
              <a:t>/fm</a:t>
            </a:r>
            <a:r>
              <a:rPr lang="fr-FR" sz="1200" b="1" baseline="30000" dirty="0" smtClean="0">
                <a:solidFill>
                  <a:srgbClr val="4F81BD"/>
                </a:solidFill>
              </a:rPr>
              <a:t>3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205" name="Connecteur droit avec flèche 204"/>
          <p:cNvCxnSpPr/>
          <p:nvPr/>
        </p:nvCxnSpPr>
        <p:spPr>
          <a:xfrm>
            <a:off x="6588224" y="2924944"/>
            <a:ext cx="1296144" cy="0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ZoneTexte 206"/>
          <p:cNvSpPr txBox="1"/>
          <p:nvPr/>
        </p:nvSpPr>
        <p:spPr>
          <a:xfrm>
            <a:off x="6898963" y="262762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6600"/>
                </a:solidFill>
              </a:rPr>
              <a:t>S+U</a:t>
            </a:r>
            <a:endParaRPr lang="fr-FR" b="1" dirty="0">
              <a:solidFill>
                <a:srgbClr val="FF6600"/>
              </a:solidFill>
            </a:endParaRPr>
          </a:p>
        </p:txBody>
      </p:sp>
      <p:cxnSp>
        <p:nvCxnSpPr>
          <p:cNvPr id="143" name="Connecteur droit 142"/>
          <p:cNvCxnSpPr/>
          <p:nvPr/>
        </p:nvCxnSpPr>
        <p:spPr>
          <a:xfrm>
            <a:off x="7447438" y="3298840"/>
            <a:ext cx="1012994" cy="164232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144016" y="2636912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measuring</a:t>
            </a:r>
            <a:r>
              <a:rPr lang="fr-FR" dirty="0" smtClean="0"/>
              <a:t> </a:t>
            </a:r>
          </a:p>
          <a:p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’,</a:t>
            </a:r>
            <a:r>
              <a:rPr lang="fr-FR" dirty="0" smtClean="0">
                <a:latin typeface="Symbol" pitchFamily="18" charset="2"/>
              </a:rPr>
              <a:t> </a:t>
            </a:r>
            <a:r>
              <a:rPr lang="fr-FR" dirty="0" smtClean="0"/>
              <a:t>J</a:t>
            </a:r>
            <a:r>
              <a:rPr lang="fr-FR" dirty="0" smtClean="0">
                <a:latin typeface="Symbol" pitchFamily="18" charset="2"/>
              </a:rPr>
              <a:t>/Y </a:t>
            </a:r>
            <a:r>
              <a:rPr lang="fr-FR" dirty="0" smtClean="0"/>
              <a:t>and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suppression pattern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179512" y="3740839"/>
            <a:ext cx="421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will</a:t>
            </a:r>
            <a:r>
              <a:rPr lang="fr-FR" b="1" dirty="0" smtClean="0"/>
              <a:t> </a:t>
            </a:r>
            <a:r>
              <a:rPr lang="fr-FR" b="1" dirty="0" err="1" smtClean="0"/>
              <a:t>answer</a:t>
            </a:r>
            <a:r>
              <a:rPr lang="fr-FR" b="1" dirty="0" smtClean="0"/>
              <a:t> the question</a:t>
            </a:r>
          </a:p>
          <a:p>
            <a:pPr algn="ctr"/>
            <a:endParaRPr lang="fr-FR" dirty="0" smtClean="0"/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------ QGP</a:t>
            </a:r>
          </a:p>
          <a:p>
            <a:pPr algn="ctr"/>
            <a:r>
              <a:rPr lang="fr-FR" dirty="0" smtClean="0"/>
              <a:t>      </a:t>
            </a:r>
            <a:r>
              <a:rPr lang="fr-FR" b="1" dirty="0" smtClean="0">
                <a:solidFill>
                  <a:srgbClr val="4A7EBB"/>
                </a:solidFill>
              </a:rPr>
              <a:t>------ no QGP </a:t>
            </a:r>
          </a:p>
        </p:txBody>
      </p:sp>
      <p:sp>
        <p:nvSpPr>
          <p:cNvPr id="210" name="Rectangle 209">
            <a:hlinkClick r:id="rId3"/>
          </p:cNvPr>
          <p:cNvSpPr/>
          <p:nvPr/>
        </p:nvSpPr>
        <p:spPr>
          <a:xfrm>
            <a:off x="4860032" y="1196752"/>
            <a:ext cx="17956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u="sng" dirty="0" err="1" smtClean="0">
                <a:solidFill>
                  <a:srgbClr val="3333FF"/>
                </a:solidFill>
              </a:rPr>
              <a:t>Eur</a:t>
            </a:r>
            <a:r>
              <a:rPr lang="fr-FR" sz="1050" b="1" u="sng" dirty="0" smtClean="0">
                <a:solidFill>
                  <a:srgbClr val="3333FF"/>
                </a:solidFill>
              </a:rPr>
              <a:t>.Phys.J.C49:559-567,2007</a:t>
            </a:r>
            <a:endParaRPr lang="fr-FR" sz="1050" b="1" u="sng" dirty="0">
              <a:solidFill>
                <a:srgbClr val="3333FF"/>
              </a:solidFill>
            </a:endParaRPr>
          </a:p>
        </p:txBody>
      </p:sp>
      <p:cxnSp>
        <p:nvCxnSpPr>
          <p:cNvPr id="76" name="Connecteur droit 75"/>
          <p:cNvCxnSpPr/>
          <p:nvPr/>
        </p:nvCxnSpPr>
        <p:spPr>
          <a:xfrm>
            <a:off x="6588224" y="3284984"/>
            <a:ext cx="1944216" cy="936104"/>
          </a:xfrm>
          <a:prstGeom prst="line">
            <a:avLst/>
          </a:prstGeom>
          <a:ln w="38100">
            <a:solidFill>
              <a:srgbClr val="4A7EB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 rot="3507594">
            <a:off x="7923355" y="4208975"/>
            <a:ext cx="633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QGP </a:t>
            </a:r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sz="1200" b="1" baseline="-25000" dirty="0" smtClean="0">
                <a:solidFill>
                  <a:srgbClr val="FF0000"/>
                </a:solidFill>
              </a:rPr>
              <a:t>c</a:t>
            </a:r>
            <a:endParaRPr lang="fr-FR" sz="1200" b="1" baseline="-25000" dirty="0">
              <a:solidFill>
                <a:srgbClr val="FF0000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 rot="1525744">
            <a:off x="6543738" y="3454728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4A7EBB"/>
                </a:solidFill>
              </a:rPr>
              <a:t>No QGP </a:t>
            </a:r>
            <a:r>
              <a:rPr lang="fr-FR" sz="1200" b="1" dirty="0" smtClean="0">
                <a:solidFill>
                  <a:srgbClr val="4A7EBB"/>
                </a:solidFill>
                <a:latin typeface="Symbol" pitchFamily="18" charset="2"/>
              </a:rPr>
              <a:t>c</a:t>
            </a:r>
            <a:r>
              <a:rPr lang="fr-FR" sz="1200" b="1" baseline="-25000" dirty="0" smtClean="0">
                <a:solidFill>
                  <a:srgbClr val="4A7EBB"/>
                </a:solidFill>
              </a:rPr>
              <a:t>c</a:t>
            </a:r>
            <a:endParaRPr lang="fr-FR" sz="1200" b="1" baseline="-25000" dirty="0">
              <a:solidFill>
                <a:srgbClr val="4A7EBB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0" y="5877272"/>
            <a:ext cx="454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Note </a:t>
            </a:r>
            <a:r>
              <a:rPr lang="fr-FR" sz="1400" dirty="0" err="1" smtClean="0"/>
              <a:t>that</a:t>
            </a:r>
            <a:r>
              <a:rPr lang="fr-FR" sz="1400" dirty="0" smtClean="0"/>
              <a:t> direct J/</a:t>
            </a:r>
            <a:r>
              <a:rPr lang="fr-FR" sz="1400" dirty="0" smtClean="0">
                <a:latin typeface="Symbol" pitchFamily="18" charset="2"/>
              </a:rPr>
              <a:t>Y</a:t>
            </a:r>
            <a:r>
              <a:rPr lang="fr-FR" sz="1400" dirty="0" smtClean="0"/>
              <a:t> </a:t>
            </a:r>
            <a:r>
              <a:rPr lang="fr-FR" sz="1400" dirty="0" err="1" smtClean="0"/>
              <a:t>can</a:t>
            </a:r>
            <a:r>
              <a:rPr lang="fr-FR" sz="1400" dirty="0" smtClean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experimentally</a:t>
            </a:r>
            <a:r>
              <a:rPr lang="fr-FR" sz="1400" dirty="0" smtClean="0"/>
              <a:t> </a:t>
            </a:r>
            <a:r>
              <a:rPr lang="fr-FR" sz="1400" dirty="0" err="1" smtClean="0"/>
              <a:t>estimated</a:t>
            </a:r>
            <a:endParaRPr lang="fr-FR" sz="1400" dirty="0" smtClean="0"/>
          </a:p>
          <a:p>
            <a:r>
              <a:rPr lang="fr-FR" dirty="0" err="1" smtClean="0"/>
              <a:t>Yield</a:t>
            </a:r>
            <a:r>
              <a:rPr lang="fr-FR" baseline="-25000" dirty="0" err="1" smtClean="0"/>
              <a:t>incl.J</a:t>
            </a:r>
            <a:r>
              <a:rPr lang="fr-FR" baseline="-25000" dirty="0" smtClean="0"/>
              <a:t>/</a:t>
            </a:r>
            <a:r>
              <a:rPr lang="fr-FR" baseline="-25000" dirty="0" smtClean="0">
                <a:latin typeface="Symbol" pitchFamily="18" charset="2"/>
              </a:rPr>
              <a:t>Y</a:t>
            </a:r>
            <a:r>
              <a:rPr lang="fr-FR" dirty="0" smtClean="0"/>
              <a:t> – </a:t>
            </a:r>
            <a:r>
              <a:rPr lang="fr-FR" dirty="0" err="1" smtClean="0"/>
              <a:t>Yield</a:t>
            </a:r>
            <a:r>
              <a:rPr lang="fr-FR" baseline="-25000" dirty="0" err="1" smtClean="0">
                <a:latin typeface="Symbol" pitchFamily="18" charset="2"/>
              </a:rPr>
              <a:t>c</a:t>
            </a:r>
            <a:r>
              <a:rPr lang="fr-FR" baseline="-25000" dirty="0" err="1" smtClean="0"/>
              <a:t>c</a:t>
            </a:r>
            <a:r>
              <a:rPr lang="fr-FR" baseline="-25000" dirty="0" smtClean="0">
                <a:sym typeface="Wingdings" pitchFamily="2" charset="2"/>
              </a:rPr>
              <a:t></a:t>
            </a:r>
            <a:r>
              <a:rPr lang="fr-FR" baseline="-25000" dirty="0" smtClean="0"/>
              <a:t>J/</a:t>
            </a:r>
            <a:r>
              <a:rPr lang="fr-FR" baseline="-25000" dirty="0" smtClean="0">
                <a:latin typeface="Symbol" pitchFamily="18" charset="2"/>
              </a:rPr>
              <a:t>Y</a:t>
            </a:r>
            <a:r>
              <a:rPr lang="fr-FR" baseline="-25000" dirty="0" smtClean="0"/>
              <a:t>+</a:t>
            </a:r>
            <a:r>
              <a:rPr lang="fr-FR" baseline="-25000" dirty="0" smtClean="0">
                <a:latin typeface="Symbol" pitchFamily="18" charset="2"/>
              </a:rPr>
              <a:t>g</a:t>
            </a:r>
            <a:r>
              <a:rPr lang="fr-FR" dirty="0" smtClean="0"/>
              <a:t> – </a:t>
            </a:r>
            <a:r>
              <a:rPr lang="fr-FR" dirty="0" err="1" smtClean="0"/>
              <a:t>Yield</a:t>
            </a:r>
            <a:r>
              <a:rPr lang="fr-FR" baseline="-25000" dirty="0" err="1" smtClean="0">
                <a:latin typeface="Symbol" pitchFamily="18" charset="2"/>
              </a:rPr>
              <a:t>Y</a:t>
            </a:r>
            <a:r>
              <a:rPr lang="fr-FR" baseline="-25000" dirty="0" smtClean="0"/>
              <a:t>’ </a:t>
            </a:r>
            <a:r>
              <a:rPr lang="fr-FR" dirty="0" smtClean="0"/>
              <a:t>~ </a:t>
            </a:r>
            <a:r>
              <a:rPr lang="fr-FR" dirty="0" err="1" smtClean="0"/>
              <a:t>Yield</a:t>
            </a:r>
            <a:r>
              <a:rPr lang="fr-FR" baseline="-25000" dirty="0" err="1" smtClean="0"/>
              <a:t>direct</a:t>
            </a:r>
            <a:r>
              <a:rPr lang="fr-FR" baseline="-25000" dirty="0" smtClean="0"/>
              <a:t> J/</a:t>
            </a:r>
            <a:r>
              <a:rPr lang="fr-FR" baseline="-25000" dirty="0" smtClean="0">
                <a:latin typeface="Symbol" pitchFamily="18" charset="2"/>
              </a:rPr>
              <a:t>Y</a:t>
            </a:r>
          </a:p>
        </p:txBody>
      </p:sp>
      <p:cxnSp>
        <p:nvCxnSpPr>
          <p:cNvPr id="80" name="Connecteur droit avec flèche 79"/>
          <p:cNvCxnSpPr/>
          <p:nvPr/>
        </p:nvCxnSpPr>
        <p:spPr>
          <a:xfrm>
            <a:off x="6516216" y="3140968"/>
            <a:ext cx="2232248" cy="0"/>
          </a:xfrm>
          <a:prstGeom prst="straightConnector1">
            <a:avLst/>
          </a:prstGeom>
          <a:ln w="28575"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7956376" y="284364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Pb+Pb</a:t>
            </a:r>
            <a:endParaRPr lang="fr-FR" b="1" dirty="0">
              <a:solidFill>
                <a:srgbClr val="008000"/>
              </a:solidFill>
            </a:endParaRPr>
          </a:p>
        </p:txBody>
      </p:sp>
      <p:cxnSp>
        <p:nvCxnSpPr>
          <p:cNvPr id="82" name="Connecteur droit 81"/>
          <p:cNvCxnSpPr/>
          <p:nvPr/>
        </p:nvCxnSpPr>
        <p:spPr>
          <a:xfrm>
            <a:off x="4712430" y="3460652"/>
            <a:ext cx="403244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7612857" y="4122054"/>
            <a:ext cx="11100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4728022" y="4115020"/>
            <a:ext cx="216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V="1">
            <a:off x="5677235" y="4129088"/>
            <a:ext cx="720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3" descr="Z:\FTE\CHIC\logoBlanc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6366" t="34674" r="40005" b="33819"/>
          <a:stretch>
            <a:fillRect/>
          </a:stretch>
        </p:blipFill>
        <p:spPr bwMode="auto">
          <a:xfrm>
            <a:off x="8842251" y="42863"/>
            <a:ext cx="288032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</a:t>
            </a:r>
            <a:r>
              <a:rPr lang="fr-FR" dirty="0" err="1" smtClean="0"/>
              <a:t>Physics</a:t>
            </a:r>
            <a:r>
              <a:rPr lang="fr-FR" dirty="0" smtClean="0"/>
              <a:t> motivations</a:t>
            </a:r>
            <a:endParaRPr lang="fr-FR" dirty="0"/>
          </a:p>
        </p:txBody>
      </p:sp>
      <p:sp>
        <p:nvSpPr>
          <p:cNvPr id="25" name="Espace réservé du contenu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fr-FR" dirty="0" smtClean="0"/>
              <a:t>Benchmark 2: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charmonium</a:t>
            </a:r>
            <a:r>
              <a:rPr lang="fr-FR" dirty="0" smtClean="0"/>
              <a:t> in p+A </a:t>
            </a:r>
            <a:r>
              <a:rPr lang="fr-FR" dirty="0" err="1" smtClean="0"/>
              <a:t>at</a:t>
            </a:r>
            <a:r>
              <a:rPr lang="fr-FR" dirty="0" smtClean="0"/>
              <a:t> SPS</a:t>
            </a:r>
            <a:endParaRPr lang="fr-FR" dirty="0"/>
          </a:p>
        </p:txBody>
      </p:sp>
      <p:sp>
        <p:nvSpPr>
          <p:cNvPr id="34" name="Espace réservé de la date 3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35" name="Espace réservé du pied de page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5047" y="4149080"/>
            <a:ext cx="228731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7" y="1433114"/>
            <a:ext cx="2664296" cy="26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droite 7"/>
          <p:cNvSpPr/>
          <p:nvPr/>
        </p:nvSpPr>
        <p:spPr>
          <a:xfrm>
            <a:off x="3923928" y="1700808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292080" y="3861048"/>
            <a:ext cx="2011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hlinkClick r:id="rId4"/>
              </a:rPr>
              <a:t>Euro. Phys. J. C48 (2006) 329.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11560" y="1582921"/>
            <a:ext cx="3744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and 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’ </a:t>
            </a:r>
            <a:r>
              <a:rPr lang="fr-FR" b="1" dirty="0" smtClean="0"/>
              <a:t>suppression</a:t>
            </a:r>
            <a:r>
              <a:rPr lang="fr-FR" dirty="0" smtClean="0"/>
              <a:t> in p+A collisions as a </a:t>
            </a:r>
            <a:r>
              <a:rPr lang="fr-FR" dirty="0" err="1" smtClean="0"/>
              <a:t>function</a:t>
            </a:r>
            <a:r>
              <a:rPr lang="fr-FR" dirty="0" smtClean="0"/>
              <a:t> of L</a:t>
            </a:r>
          </a:p>
          <a:p>
            <a:endParaRPr lang="fr-FR" sz="2000" b="1" dirty="0" smtClean="0"/>
          </a:p>
          <a:p>
            <a:pPr algn="just"/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b="1" dirty="0" err="1" smtClean="0">
                <a:solidFill>
                  <a:srgbClr val="FF0000"/>
                </a:solidFill>
              </a:rPr>
              <a:t>Measuring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different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charmonium</a:t>
            </a:r>
            <a:r>
              <a:rPr lang="fr-FR" b="1" dirty="0" smtClean="0">
                <a:solidFill>
                  <a:srgbClr val="FF0000"/>
                </a:solidFill>
              </a:rPr>
              <a:t> states </a:t>
            </a:r>
            <a:r>
              <a:rPr lang="fr-FR" b="1" dirty="0" err="1" smtClean="0">
                <a:solidFill>
                  <a:srgbClr val="FF0000"/>
                </a:solidFill>
              </a:rPr>
              <a:t>gives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key</a:t>
            </a:r>
            <a:r>
              <a:rPr lang="fr-FR" b="1" dirty="0" smtClean="0">
                <a:solidFill>
                  <a:srgbClr val="FF0000"/>
                </a:solidFill>
              </a:rPr>
              <a:t> information on Cold </a:t>
            </a:r>
            <a:r>
              <a:rPr lang="fr-FR" b="1" dirty="0" err="1" smtClean="0">
                <a:solidFill>
                  <a:srgbClr val="FF0000"/>
                </a:solidFill>
              </a:rPr>
              <a:t>Nuclear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Matter</a:t>
            </a:r>
            <a:r>
              <a:rPr lang="fr-FR" b="1" dirty="0" smtClean="0">
                <a:solidFill>
                  <a:srgbClr val="FF0000"/>
                </a:solidFill>
              </a:rPr>
              <a:t> and production </a:t>
            </a:r>
            <a:r>
              <a:rPr lang="fr-FR" b="1" dirty="0" err="1" smtClean="0">
                <a:solidFill>
                  <a:srgbClr val="FF0000"/>
                </a:solidFill>
              </a:rPr>
              <a:t>mechanism</a:t>
            </a:r>
            <a:r>
              <a:rPr lang="fr-FR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7544" y="4005064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</a:t>
            </a:r>
            <a:r>
              <a:rPr lang="fr-FR" b="1" dirty="0" err="1" smtClean="0"/>
              <a:t>rapidity</a:t>
            </a:r>
            <a:r>
              <a:rPr lang="fr-FR" b="1" dirty="0" smtClean="0"/>
              <a:t> distribution </a:t>
            </a:r>
            <a:r>
              <a:rPr lang="fr-FR" dirty="0" smtClean="0"/>
              <a:t>in p+A collisions (</a:t>
            </a:r>
            <a:r>
              <a:rPr lang="fr-FR" dirty="0" err="1" smtClean="0"/>
              <a:t>asymetry</a:t>
            </a:r>
            <a:r>
              <a:rPr lang="fr-FR" dirty="0" smtClean="0"/>
              <a:t> </a:t>
            </a:r>
            <a:r>
              <a:rPr lang="fr-FR" dirty="0" err="1" smtClean="0"/>
              <a:t>wrt</a:t>
            </a:r>
            <a:r>
              <a:rPr lang="fr-FR" dirty="0" smtClean="0"/>
              <a:t> </a:t>
            </a:r>
            <a:r>
              <a:rPr lang="fr-FR" dirty="0" err="1" smtClean="0"/>
              <a:t>y</a:t>
            </a:r>
            <a:r>
              <a:rPr lang="fr-FR" baseline="-25000" dirty="0" err="1" smtClean="0"/>
              <a:t>cm</a:t>
            </a:r>
            <a:r>
              <a:rPr lang="fr-FR" dirty="0" smtClean="0"/>
              <a:t>=0)</a:t>
            </a:r>
          </a:p>
          <a:p>
            <a:pPr algn="ctr"/>
            <a:endParaRPr lang="fr-FR" dirty="0" smtClean="0"/>
          </a:p>
          <a:p>
            <a:pPr algn="just"/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b="1" dirty="0" err="1" smtClean="0">
                <a:solidFill>
                  <a:srgbClr val="FF0000"/>
                </a:solidFill>
              </a:rPr>
              <a:t>Measuring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charmonium</a:t>
            </a:r>
            <a:r>
              <a:rPr lang="fr-FR" b="1" dirty="0" smtClean="0">
                <a:solidFill>
                  <a:srgbClr val="FF0000"/>
                </a:solidFill>
              </a:rPr>
              <a:t> in a </a:t>
            </a:r>
            <a:r>
              <a:rPr lang="fr-FR" b="1" dirty="0" err="1" smtClean="0">
                <a:solidFill>
                  <a:srgbClr val="FF0000"/>
                </a:solidFill>
              </a:rPr>
              <a:t>wide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x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F</a:t>
            </a:r>
            <a:r>
              <a:rPr lang="fr-FR" b="1" dirty="0" smtClean="0">
                <a:solidFill>
                  <a:srgbClr val="FF0000"/>
                </a:solidFill>
              </a:rPr>
              <a:t> range </a:t>
            </a:r>
            <a:r>
              <a:rPr lang="fr-FR" b="1" dirty="0" err="1" smtClean="0">
                <a:solidFill>
                  <a:srgbClr val="FF0000"/>
                </a:solidFill>
              </a:rPr>
              <a:t>is</a:t>
            </a:r>
            <a:r>
              <a:rPr lang="fr-FR" b="1" dirty="0" smtClean="0">
                <a:solidFill>
                  <a:srgbClr val="FF0000"/>
                </a:solidFill>
              </a:rPr>
              <a:t> important to </a:t>
            </a:r>
            <a:r>
              <a:rPr lang="fr-FR" b="1" dirty="0" err="1" smtClean="0">
                <a:solidFill>
                  <a:srgbClr val="FF0000"/>
                </a:solidFill>
              </a:rPr>
              <a:t>identify</a:t>
            </a:r>
            <a:r>
              <a:rPr lang="fr-FR" b="1" dirty="0" smtClean="0">
                <a:solidFill>
                  <a:srgbClr val="FF0000"/>
                </a:solidFill>
              </a:rPr>
              <a:t> possible (anti)</a:t>
            </a:r>
            <a:r>
              <a:rPr lang="fr-FR" b="1" dirty="0" err="1" smtClean="0">
                <a:solidFill>
                  <a:srgbClr val="FF0000"/>
                </a:solidFill>
              </a:rPr>
              <a:t>shadowing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effects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5868144" y="4509120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5868938" y="4869160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5868938" y="5265216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5868938" y="5596922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5868938" y="5956962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7525122" y="4257104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7525122" y="4617144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7525122" y="5013175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7525122" y="5373215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7525122" y="5733256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èche droite 29"/>
          <p:cNvSpPr/>
          <p:nvPr/>
        </p:nvSpPr>
        <p:spPr>
          <a:xfrm>
            <a:off x="3923928" y="4293096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6660232" y="1577130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NA50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6876256" y="265725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3333FF"/>
                </a:solidFill>
                <a:latin typeface="Symbol" pitchFamily="18" charset="2"/>
              </a:rPr>
              <a:t>Y</a:t>
            </a:r>
            <a:r>
              <a:rPr lang="fr-FR" b="1" dirty="0" smtClean="0">
                <a:solidFill>
                  <a:srgbClr val="3333FF"/>
                </a:solidFill>
              </a:rPr>
              <a:t>’</a:t>
            </a:r>
            <a:endParaRPr lang="fr-FR" b="1" dirty="0">
              <a:solidFill>
                <a:srgbClr val="3333FF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092280" y="214390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3333FF"/>
                </a:solidFill>
              </a:rPr>
              <a:t>J/</a:t>
            </a:r>
            <a:r>
              <a:rPr lang="fr-FR" b="1" dirty="0" smtClean="0">
                <a:solidFill>
                  <a:srgbClr val="3333FF"/>
                </a:solidFill>
                <a:latin typeface="Symbol" pitchFamily="18" charset="2"/>
              </a:rPr>
              <a:t>Y</a:t>
            </a:r>
            <a:endParaRPr lang="fr-FR" b="1" dirty="0">
              <a:solidFill>
                <a:srgbClr val="3333FF"/>
              </a:solidFill>
              <a:latin typeface="Symbol" pitchFamily="18" charset="2"/>
            </a:endParaRPr>
          </a:p>
        </p:txBody>
      </p:sp>
      <p:pic>
        <p:nvPicPr>
          <p:cNvPr id="38" name="Picture 3" descr="Z:\FTE\CHIC\logoBlanc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6366" t="34674" r="40005" b="33819"/>
          <a:stretch>
            <a:fillRect/>
          </a:stretch>
        </p:blipFill>
        <p:spPr bwMode="auto">
          <a:xfrm>
            <a:off x="8842251" y="42863"/>
            <a:ext cx="288032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</a:t>
            </a:r>
            <a:r>
              <a:rPr lang="fr-FR" dirty="0" err="1" smtClean="0"/>
              <a:t>Physics</a:t>
            </a:r>
            <a:r>
              <a:rPr lang="fr-FR" dirty="0" smtClean="0"/>
              <a:t> motivations</a:t>
            </a:r>
            <a:endParaRPr lang="fr-FR" dirty="0"/>
          </a:p>
        </p:txBody>
      </p:sp>
      <p:sp>
        <p:nvSpPr>
          <p:cNvPr id="12" name="Espace réservé du contenu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charmonium</a:t>
            </a:r>
            <a:r>
              <a:rPr lang="fr-FR" dirty="0" smtClean="0"/>
              <a:t> in p+A </a:t>
            </a:r>
            <a:r>
              <a:rPr lang="fr-FR" dirty="0" err="1" smtClean="0"/>
              <a:t>at</a:t>
            </a:r>
            <a:r>
              <a:rPr lang="fr-FR" dirty="0" smtClean="0"/>
              <a:t> SPS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l="40327" t="10373" r="8449" b="4652"/>
          <a:stretch>
            <a:fillRect/>
          </a:stretch>
        </p:blipFill>
        <p:spPr bwMode="auto">
          <a:xfrm>
            <a:off x="395536" y="2420888"/>
            <a:ext cx="39604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ZoneTexte 33"/>
          <p:cNvSpPr txBox="1"/>
          <p:nvPr/>
        </p:nvSpPr>
        <p:spPr>
          <a:xfrm>
            <a:off x="4644008" y="5302949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FF0000"/>
                </a:solidFill>
              </a:rPr>
              <a:t>Possible to </a:t>
            </a:r>
            <a:r>
              <a:rPr lang="fr-FR" b="1" dirty="0" err="1" smtClean="0">
                <a:solidFill>
                  <a:srgbClr val="FF0000"/>
                </a:solidFill>
              </a:rPr>
              <a:t>access</a:t>
            </a:r>
            <a:r>
              <a:rPr lang="fr-FR" b="1" dirty="0" smtClean="0">
                <a:solidFill>
                  <a:srgbClr val="FF0000"/>
                </a:solidFill>
              </a:rPr>
              <a:t> large </a:t>
            </a:r>
            <a:r>
              <a:rPr lang="fr-FR" b="1" dirty="0" err="1" smtClean="0">
                <a:solidFill>
                  <a:srgbClr val="FF0000"/>
                </a:solidFill>
              </a:rPr>
              <a:t>x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F</a:t>
            </a:r>
            <a:r>
              <a:rPr lang="fr-FR" b="1" dirty="0" smtClean="0">
                <a:solidFill>
                  <a:srgbClr val="FF0000"/>
                </a:solidFill>
              </a:rPr>
              <a:t> if </a:t>
            </a:r>
            <a:r>
              <a:rPr lang="fr-FR" b="1" dirty="0" err="1" smtClean="0">
                <a:solidFill>
                  <a:srgbClr val="FF0000"/>
                </a:solidFill>
              </a:rPr>
              <a:t>measuring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charmonia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at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rapidity</a:t>
            </a:r>
            <a:r>
              <a:rPr lang="fr-FR" b="1" dirty="0" smtClean="0">
                <a:solidFill>
                  <a:srgbClr val="FF0000"/>
                </a:solidFill>
              </a:rPr>
              <a:t> up to </a:t>
            </a:r>
            <a:r>
              <a:rPr lang="fr-FR" b="1" i="1" dirty="0" err="1" smtClean="0">
                <a:solidFill>
                  <a:srgbClr val="FF0000"/>
                </a:solidFill>
              </a:rPr>
              <a:t>y</a:t>
            </a:r>
            <a:r>
              <a:rPr lang="fr-FR" b="1" i="1" baseline="-25000" dirty="0" err="1" smtClean="0">
                <a:solidFill>
                  <a:srgbClr val="FF0000"/>
                </a:solidFill>
              </a:rPr>
              <a:t>CMS</a:t>
            </a:r>
            <a:r>
              <a:rPr lang="fr-FR" b="1" dirty="0" smtClean="0">
                <a:solidFill>
                  <a:srgbClr val="FF0000"/>
                </a:solidFill>
              </a:rPr>
              <a:t>~2</a:t>
            </a:r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/>
        </p:nvGraphicFramePr>
        <p:xfrm>
          <a:off x="5683250" y="2197423"/>
          <a:ext cx="2455863" cy="871537"/>
        </p:xfrm>
        <a:graphic>
          <a:graphicData uri="http://schemas.openxmlformats.org/presentationml/2006/ole">
            <p:oleObj spid="_x0000_s1026" name="Équation" r:id="rId4" imgW="1180800" imgH="419040" progId="Equation.3">
              <p:embed/>
            </p:oleObj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4355976" y="3214717"/>
            <a:ext cx="4640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3333FF"/>
                </a:solidFill>
              </a:rPr>
              <a:t>With</a:t>
            </a:r>
            <a:r>
              <a:rPr lang="fr-FR" dirty="0" smtClean="0">
                <a:solidFill>
                  <a:srgbClr val="3333FF"/>
                </a:solidFill>
              </a:rPr>
              <a:t> M=3.1 </a:t>
            </a:r>
            <a:r>
              <a:rPr lang="fr-FR" dirty="0" err="1" smtClean="0">
                <a:solidFill>
                  <a:srgbClr val="3333FF"/>
                </a:solidFill>
              </a:rPr>
              <a:t>GeV</a:t>
            </a:r>
            <a:r>
              <a:rPr lang="fr-FR" dirty="0" smtClean="0">
                <a:solidFill>
                  <a:srgbClr val="3333FF"/>
                </a:solidFill>
              </a:rPr>
              <a:t>/c² and </a:t>
            </a:r>
            <a:r>
              <a:rPr lang="fr-FR" b="1" dirty="0" smtClean="0">
                <a:solidFill>
                  <a:srgbClr val="3333FF"/>
                </a:solidFill>
                <a:sym typeface="Symbol"/>
              </a:rPr>
              <a:t></a:t>
            </a:r>
            <a:r>
              <a:rPr lang="fr-FR" b="1" dirty="0" smtClean="0">
                <a:solidFill>
                  <a:srgbClr val="3333FF"/>
                </a:solidFill>
              </a:rPr>
              <a:t>s=17.2 </a:t>
            </a:r>
            <a:r>
              <a:rPr lang="fr-FR" b="1" dirty="0" err="1" smtClean="0">
                <a:solidFill>
                  <a:srgbClr val="3333FF"/>
                </a:solidFill>
              </a:rPr>
              <a:t>GeV</a:t>
            </a:r>
            <a:r>
              <a:rPr lang="fr-FR" b="1" dirty="0" smtClean="0">
                <a:solidFill>
                  <a:srgbClr val="3333FF"/>
                </a:solidFill>
              </a:rPr>
              <a:t> </a:t>
            </a:r>
            <a:r>
              <a:rPr lang="fr-FR" dirty="0" smtClean="0">
                <a:solidFill>
                  <a:srgbClr val="3333FF"/>
                </a:solidFill>
              </a:rPr>
              <a:t>(158 </a:t>
            </a:r>
            <a:r>
              <a:rPr lang="fr-FR" dirty="0" err="1" smtClean="0">
                <a:solidFill>
                  <a:srgbClr val="3333FF"/>
                </a:solidFill>
              </a:rPr>
              <a:t>GeV</a:t>
            </a:r>
            <a:r>
              <a:rPr lang="fr-FR" dirty="0" smtClean="0">
                <a:solidFill>
                  <a:srgbClr val="3333FF"/>
                </a:solidFill>
              </a:rPr>
              <a:t>)</a:t>
            </a:r>
          </a:p>
          <a:p>
            <a:r>
              <a:rPr lang="fr-FR" dirty="0" err="1" smtClean="0">
                <a:solidFill>
                  <a:srgbClr val="3333FF"/>
                </a:solidFill>
              </a:rPr>
              <a:t>x</a:t>
            </a:r>
            <a:r>
              <a:rPr lang="fr-FR" baseline="-25000" dirty="0" err="1" smtClean="0">
                <a:solidFill>
                  <a:srgbClr val="3333FF"/>
                </a:solidFill>
              </a:rPr>
              <a:t>F</a:t>
            </a:r>
            <a:r>
              <a:rPr lang="fr-FR" dirty="0" smtClean="0">
                <a:solidFill>
                  <a:srgbClr val="3333FF"/>
                </a:solidFill>
              </a:rPr>
              <a:t> = 1 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 </a:t>
            </a:r>
            <a:r>
              <a:rPr lang="fr-FR" i="1" dirty="0" err="1" smtClean="0">
                <a:solidFill>
                  <a:srgbClr val="3333FF"/>
                </a:solidFill>
                <a:sym typeface="Wingdings" pitchFamily="2" charset="2"/>
              </a:rPr>
              <a:t>y</a:t>
            </a:r>
            <a:r>
              <a:rPr lang="fr-FR" i="1" baseline="-25000" dirty="0" err="1" smtClean="0">
                <a:solidFill>
                  <a:srgbClr val="3333FF"/>
                </a:solidFill>
                <a:sym typeface="Wingdings" pitchFamily="2" charset="2"/>
              </a:rPr>
              <a:t>CMS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 = 1.7</a:t>
            </a:r>
            <a:endParaRPr lang="fr-FR" dirty="0">
              <a:solidFill>
                <a:srgbClr val="3333FF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355976" y="4161854"/>
            <a:ext cx="4640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3333FF"/>
                </a:solidFill>
              </a:rPr>
              <a:t>With</a:t>
            </a:r>
            <a:r>
              <a:rPr lang="fr-FR" dirty="0" smtClean="0">
                <a:solidFill>
                  <a:srgbClr val="3333FF"/>
                </a:solidFill>
              </a:rPr>
              <a:t> M=3.1 </a:t>
            </a:r>
            <a:r>
              <a:rPr lang="fr-FR" dirty="0" err="1" smtClean="0">
                <a:solidFill>
                  <a:srgbClr val="3333FF"/>
                </a:solidFill>
              </a:rPr>
              <a:t>GeV</a:t>
            </a:r>
            <a:r>
              <a:rPr lang="fr-FR" dirty="0" smtClean="0">
                <a:solidFill>
                  <a:srgbClr val="3333FF"/>
                </a:solidFill>
              </a:rPr>
              <a:t>/c² and </a:t>
            </a:r>
            <a:r>
              <a:rPr lang="fr-FR" b="1" dirty="0" smtClean="0">
                <a:solidFill>
                  <a:srgbClr val="3333FF"/>
                </a:solidFill>
                <a:sym typeface="Symbol"/>
              </a:rPr>
              <a:t></a:t>
            </a:r>
            <a:r>
              <a:rPr lang="fr-FR" b="1" dirty="0" smtClean="0">
                <a:solidFill>
                  <a:srgbClr val="3333FF"/>
                </a:solidFill>
              </a:rPr>
              <a:t>s=29.1 </a:t>
            </a:r>
            <a:r>
              <a:rPr lang="fr-FR" b="1" dirty="0" err="1" smtClean="0">
                <a:solidFill>
                  <a:srgbClr val="3333FF"/>
                </a:solidFill>
              </a:rPr>
              <a:t>GeV</a:t>
            </a:r>
            <a:r>
              <a:rPr lang="fr-FR" b="1" dirty="0" smtClean="0">
                <a:solidFill>
                  <a:srgbClr val="3333FF"/>
                </a:solidFill>
              </a:rPr>
              <a:t> </a:t>
            </a:r>
            <a:r>
              <a:rPr lang="fr-FR" dirty="0" smtClean="0">
                <a:solidFill>
                  <a:srgbClr val="3333FF"/>
                </a:solidFill>
              </a:rPr>
              <a:t>(450 </a:t>
            </a:r>
            <a:r>
              <a:rPr lang="fr-FR" dirty="0" err="1" smtClean="0">
                <a:solidFill>
                  <a:srgbClr val="3333FF"/>
                </a:solidFill>
              </a:rPr>
              <a:t>GeV</a:t>
            </a:r>
            <a:r>
              <a:rPr lang="fr-FR" dirty="0" smtClean="0">
                <a:solidFill>
                  <a:srgbClr val="3333FF"/>
                </a:solidFill>
              </a:rPr>
              <a:t>)</a:t>
            </a:r>
          </a:p>
          <a:p>
            <a:r>
              <a:rPr lang="fr-FR" dirty="0" err="1" smtClean="0">
                <a:solidFill>
                  <a:srgbClr val="3333FF"/>
                </a:solidFill>
              </a:rPr>
              <a:t>x</a:t>
            </a:r>
            <a:r>
              <a:rPr lang="fr-FR" baseline="-25000" dirty="0" err="1" smtClean="0">
                <a:solidFill>
                  <a:srgbClr val="3333FF"/>
                </a:solidFill>
              </a:rPr>
              <a:t>F</a:t>
            </a:r>
            <a:r>
              <a:rPr lang="fr-FR" dirty="0" smtClean="0">
                <a:solidFill>
                  <a:srgbClr val="3333FF"/>
                </a:solidFill>
              </a:rPr>
              <a:t> = 1 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 </a:t>
            </a:r>
            <a:r>
              <a:rPr lang="fr-FR" i="1" dirty="0" err="1" smtClean="0">
                <a:solidFill>
                  <a:srgbClr val="3333FF"/>
                </a:solidFill>
                <a:sym typeface="Wingdings" pitchFamily="2" charset="2"/>
              </a:rPr>
              <a:t>y</a:t>
            </a:r>
            <a:r>
              <a:rPr lang="fr-FR" i="1" baseline="-25000" dirty="0" err="1" smtClean="0">
                <a:solidFill>
                  <a:srgbClr val="3333FF"/>
                </a:solidFill>
                <a:sym typeface="Wingdings" pitchFamily="2" charset="2"/>
              </a:rPr>
              <a:t>CMS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 = 2.2</a:t>
            </a:r>
          </a:p>
          <a:p>
            <a:r>
              <a:rPr lang="fr-FR" i="1" dirty="0" smtClean="0">
                <a:solidFill>
                  <a:srgbClr val="3333FF"/>
                </a:solidFill>
                <a:sym typeface="Wingdings" pitchFamily="2" charset="2"/>
              </a:rPr>
              <a:t>Y</a:t>
            </a:r>
            <a:r>
              <a:rPr lang="fr-FR" i="1" baseline="-25000" dirty="0" smtClean="0">
                <a:solidFill>
                  <a:srgbClr val="3333FF"/>
                </a:solidFill>
                <a:sym typeface="Wingdings" pitchFamily="2" charset="2"/>
              </a:rPr>
              <a:t>CMS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=2  </a:t>
            </a:r>
            <a:r>
              <a:rPr lang="fr-FR" dirty="0" err="1" smtClean="0">
                <a:solidFill>
                  <a:srgbClr val="3333FF"/>
                </a:solidFill>
                <a:sym typeface="Wingdings" pitchFamily="2" charset="2"/>
              </a:rPr>
              <a:t>x</a:t>
            </a:r>
            <a:r>
              <a:rPr lang="fr-FR" baseline="-25000" dirty="0" err="1" smtClean="0">
                <a:solidFill>
                  <a:srgbClr val="3333FF"/>
                </a:solidFill>
                <a:sym typeface="Wingdings" pitchFamily="2" charset="2"/>
              </a:rPr>
              <a:t>F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 = 0.8</a:t>
            </a:r>
            <a:endParaRPr lang="fr-FR" dirty="0">
              <a:solidFill>
                <a:srgbClr val="3333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71600" y="2708920"/>
            <a:ext cx="3361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/>
              <a:t>E866, Phys. </a:t>
            </a:r>
            <a:r>
              <a:rPr lang="fr-FR" sz="1400" b="1" dirty="0" err="1" smtClean="0"/>
              <a:t>Rev</a:t>
            </a:r>
            <a:r>
              <a:rPr lang="fr-FR" sz="1400" b="1" dirty="0" smtClean="0"/>
              <a:t>. </a:t>
            </a:r>
            <a:r>
              <a:rPr lang="fr-FR" sz="1400" b="1" dirty="0" err="1" smtClean="0"/>
              <a:t>Lett</a:t>
            </a:r>
            <a:r>
              <a:rPr lang="fr-FR" sz="1400" b="1" dirty="0" smtClean="0"/>
              <a:t>. 84, 3256-3260 (2000)</a:t>
            </a:r>
            <a:endParaRPr lang="fr-FR" sz="14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395536" y="1549241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2000" b="1" dirty="0" err="1" smtClean="0">
                <a:solidFill>
                  <a:srgbClr val="FF0000"/>
                </a:solidFill>
              </a:rPr>
              <a:t>Measuring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charmonium</a:t>
            </a:r>
            <a:r>
              <a:rPr lang="fr-FR" sz="2000" b="1" dirty="0" smtClean="0">
                <a:solidFill>
                  <a:srgbClr val="FF0000"/>
                </a:solidFill>
              </a:rPr>
              <a:t> in a </a:t>
            </a:r>
            <a:r>
              <a:rPr lang="fr-FR" sz="2000" b="1" dirty="0" err="1" smtClean="0">
                <a:solidFill>
                  <a:srgbClr val="FF0000"/>
                </a:solidFill>
              </a:rPr>
              <a:t>wide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x</a:t>
            </a:r>
            <a:r>
              <a:rPr lang="fr-FR" sz="2000" b="1" baseline="-25000" dirty="0" err="1" smtClean="0">
                <a:solidFill>
                  <a:srgbClr val="FF0000"/>
                </a:solidFill>
              </a:rPr>
              <a:t>F</a:t>
            </a:r>
            <a:r>
              <a:rPr lang="fr-FR" sz="2000" b="1" dirty="0" smtClean="0">
                <a:solidFill>
                  <a:srgbClr val="FF0000"/>
                </a:solidFill>
              </a:rPr>
              <a:t> range </a:t>
            </a:r>
            <a:r>
              <a:rPr lang="fr-FR" sz="2000" b="1" dirty="0" err="1" smtClean="0">
                <a:solidFill>
                  <a:srgbClr val="FF0000"/>
                </a:solidFill>
              </a:rPr>
              <a:t>is</a:t>
            </a:r>
            <a:r>
              <a:rPr lang="fr-FR" sz="2000" b="1" dirty="0" smtClean="0">
                <a:solidFill>
                  <a:srgbClr val="FF0000"/>
                </a:solidFill>
              </a:rPr>
              <a:t> important to </a:t>
            </a:r>
            <a:r>
              <a:rPr lang="fr-FR" sz="2000" b="1" dirty="0" err="1" smtClean="0">
                <a:solidFill>
                  <a:srgbClr val="FF0000"/>
                </a:solidFill>
              </a:rPr>
              <a:t>estimate</a:t>
            </a:r>
            <a:r>
              <a:rPr lang="fr-FR" sz="2000" b="1" dirty="0" smtClean="0">
                <a:solidFill>
                  <a:srgbClr val="FF0000"/>
                </a:solidFill>
              </a:rPr>
              <a:t> possible (anti)</a:t>
            </a:r>
            <a:r>
              <a:rPr lang="fr-FR" sz="2000" b="1" dirty="0" err="1" smtClean="0">
                <a:solidFill>
                  <a:srgbClr val="FF0000"/>
                </a:solidFill>
              </a:rPr>
              <a:t>shadowing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effects</a:t>
            </a:r>
            <a:endParaRPr lang="fr-FR" sz="2000" b="1" dirty="0" smtClean="0">
              <a:solidFill>
                <a:srgbClr val="FF0000"/>
              </a:solidFill>
            </a:endParaRPr>
          </a:p>
        </p:txBody>
      </p:sp>
      <p:pic>
        <p:nvPicPr>
          <p:cNvPr id="17" name="Picture 3" descr="Z:\FTE\CHIC\logoBlanc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6366" t="34674" r="40005" b="33819"/>
          <a:stretch>
            <a:fillRect/>
          </a:stretch>
        </p:blipFill>
        <p:spPr bwMode="auto">
          <a:xfrm>
            <a:off x="8842251" y="42863"/>
            <a:ext cx="288032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phasespace"/>
          <p:cNvPicPr>
            <a:picLocks noChangeAspect="1" noChangeArrowheads="1"/>
          </p:cNvPicPr>
          <p:nvPr/>
        </p:nvPicPr>
        <p:blipFill>
          <a:blip r:embed="rId2" cstate="print"/>
          <a:srcRect r="3583"/>
          <a:stretch>
            <a:fillRect/>
          </a:stretch>
        </p:blipFill>
        <p:spPr bwMode="auto">
          <a:xfrm>
            <a:off x="5442356" y="908719"/>
            <a:ext cx="3306108" cy="34563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 smtClean="0"/>
              <a:t>Deconfined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endParaRPr lang="fr-FR" dirty="0" smtClean="0"/>
          </a:p>
          <a:p>
            <a:pPr lvl="1"/>
            <a:r>
              <a:rPr lang="fr-FR" sz="1900" b="1" dirty="0" smtClean="0"/>
              <a:t>In the </a:t>
            </a:r>
            <a:r>
              <a:rPr lang="fr-FR" sz="1900" b="1" dirty="0" err="1" smtClean="0"/>
              <a:t>universe</a:t>
            </a:r>
            <a:endParaRPr lang="fr-FR" sz="1900" b="1" dirty="0" smtClean="0"/>
          </a:p>
          <a:p>
            <a:pPr lvl="2"/>
            <a:r>
              <a:rPr lang="fr-FR" sz="1700" b="1" dirty="0" err="1" smtClean="0"/>
              <a:t>Big</a:t>
            </a:r>
            <a:r>
              <a:rPr lang="fr-FR" sz="1700" b="1" dirty="0" smtClean="0"/>
              <a:t> bang</a:t>
            </a:r>
            <a:r>
              <a:rPr lang="fr-FR" sz="1700" dirty="0" smtClean="0"/>
              <a:t>: </a:t>
            </a:r>
            <a:r>
              <a:rPr lang="fr-FR" sz="1500" dirty="0" err="1" smtClean="0"/>
              <a:t>from</a:t>
            </a:r>
            <a:r>
              <a:rPr lang="fr-FR" sz="1500" dirty="0" smtClean="0"/>
              <a:t> plasma to </a:t>
            </a:r>
            <a:r>
              <a:rPr lang="fr-FR" sz="1500" dirty="0" err="1" smtClean="0"/>
              <a:t>confined</a:t>
            </a:r>
            <a:r>
              <a:rPr lang="fr-FR" sz="1500" dirty="0" smtClean="0"/>
              <a:t> </a:t>
            </a:r>
            <a:r>
              <a:rPr lang="fr-FR" sz="1500" dirty="0" err="1" smtClean="0"/>
              <a:t>matter</a:t>
            </a:r>
            <a:endParaRPr lang="fr-FR" sz="1700" dirty="0" smtClean="0"/>
          </a:p>
          <a:p>
            <a:pPr lvl="3"/>
            <a:r>
              <a:rPr lang="fr-FR" sz="1500" dirty="0" smtClean="0"/>
              <a:t>High </a:t>
            </a:r>
            <a:r>
              <a:rPr lang="fr-FR" sz="1500" dirty="0" err="1" smtClean="0"/>
              <a:t>temperature</a:t>
            </a:r>
            <a:r>
              <a:rPr lang="fr-FR" sz="1500" dirty="0" smtClean="0"/>
              <a:t> : 10</a:t>
            </a:r>
            <a:r>
              <a:rPr lang="fr-FR" sz="1500" baseline="30000" dirty="0" smtClean="0"/>
              <a:t>12</a:t>
            </a:r>
            <a:r>
              <a:rPr lang="fr-FR" sz="1500" dirty="0" smtClean="0"/>
              <a:t> K</a:t>
            </a:r>
          </a:p>
          <a:p>
            <a:pPr lvl="3"/>
            <a:r>
              <a:rPr lang="fr-FR" sz="1500" dirty="0" smtClean="0"/>
              <a:t>10</a:t>
            </a:r>
            <a:r>
              <a:rPr lang="fr-FR" sz="1500" baseline="30000" dirty="0" smtClean="0"/>
              <a:t>-6</a:t>
            </a:r>
            <a:r>
              <a:rPr lang="fr-FR" sz="1500" dirty="0" smtClean="0"/>
              <a:t> s</a:t>
            </a:r>
          </a:p>
          <a:p>
            <a:pPr lvl="2"/>
            <a:r>
              <a:rPr lang="fr-FR" sz="1700" b="1" dirty="0" smtClean="0"/>
              <a:t>Neutron stars</a:t>
            </a:r>
            <a:r>
              <a:rPr lang="fr-FR" sz="1700" dirty="0" smtClean="0"/>
              <a:t>: </a:t>
            </a:r>
            <a:r>
              <a:rPr lang="fr-FR" sz="1500" dirty="0" err="1" smtClean="0"/>
              <a:t>from</a:t>
            </a:r>
            <a:r>
              <a:rPr lang="fr-FR" sz="1500" dirty="0" smtClean="0"/>
              <a:t> </a:t>
            </a:r>
            <a:r>
              <a:rPr lang="fr-FR" sz="1500" dirty="0" err="1" smtClean="0"/>
              <a:t>confined</a:t>
            </a:r>
            <a:r>
              <a:rPr lang="fr-FR" sz="1500" dirty="0" smtClean="0"/>
              <a:t> </a:t>
            </a:r>
            <a:r>
              <a:rPr lang="fr-FR" sz="1500" dirty="0" err="1" smtClean="0"/>
              <a:t>matter</a:t>
            </a:r>
            <a:r>
              <a:rPr lang="fr-FR" sz="1500" dirty="0" smtClean="0"/>
              <a:t> to plasma</a:t>
            </a:r>
            <a:endParaRPr lang="fr-FR" sz="1700" dirty="0" smtClean="0"/>
          </a:p>
          <a:p>
            <a:pPr lvl="3"/>
            <a:r>
              <a:rPr lang="fr-FR" sz="1500" dirty="0" smtClean="0"/>
              <a:t>Star collapse</a:t>
            </a:r>
          </a:p>
          <a:p>
            <a:pPr lvl="3"/>
            <a:r>
              <a:rPr lang="fr-FR" sz="1500" dirty="0" smtClean="0"/>
              <a:t>High </a:t>
            </a:r>
            <a:r>
              <a:rPr lang="fr-FR" sz="1500" dirty="0" err="1" smtClean="0"/>
              <a:t>density</a:t>
            </a:r>
            <a:r>
              <a:rPr lang="fr-FR" sz="1500" dirty="0" smtClean="0"/>
              <a:t> of </a:t>
            </a:r>
            <a:r>
              <a:rPr lang="fr-FR" sz="1500" dirty="0" err="1" smtClean="0"/>
              <a:t>matter</a:t>
            </a:r>
            <a:r>
              <a:rPr lang="fr-FR" sz="1500" dirty="0" smtClean="0"/>
              <a:t>                                                                                                                                     (5 to 10 times standard </a:t>
            </a:r>
            <a:r>
              <a:rPr lang="fr-FR" sz="1500" dirty="0" err="1" smtClean="0"/>
              <a:t>nuclear</a:t>
            </a:r>
            <a:r>
              <a:rPr lang="fr-FR" sz="1500" dirty="0" smtClean="0"/>
              <a:t> </a:t>
            </a:r>
            <a:r>
              <a:rPr lang="fr-FR" sz="1500" dirty="0" err="1" smtClean="0"/>
              <a:t>density</a:t>
            </a:r>
            <a:r>
              <a:rPr lang="fr-FR" sz="1500" dirty="0" smtClean="0"/>
              <a:t>)</a:t>
            </a:r>
          </a:p>
          <a:p>
            <a:pPr lvl="1"/>
            <a:endParaRPr lang="fr-FR" sz="1900" dirty="0" smtClean="0">
              <a:sym typeface="Wingdings" pitchFamily="2" charset="2"/>
            </a:endParaRPr>
          </a:p>
          <a:p>
            <a:pPr lvl="1"/>
            <a:r>
              <a:rPr lang="fr-FR" sz="1900" b="1" dirty="0" smtClean="0">
                <a:sym typeface="Wingdings" pitchFamily="2" charset="2"/>
              </a:rPr>
              <a:t>In the </a:t>
            </a:r>
            <a:r>
              <a:rPr lang="fr-FR" sz="1900" b="1" dirty="0" err="1" smtClean="0">
                <a:sym typeface="Wingdings" pitchFamily="2" charset="2"/>
              </a:rPr>
              <a:t>lab</a:t>
            </a:r>
            <a:r>
              <a:rPr lang="fr-FR" sz="1900" b="1" dirty="0" smtClean="0">
                <a:sym typeface="Wingdings" pitchFamily="2" charset="2"/>
              </a:rPr>
              <a:t>: </a:t>
            </a:r>
            <a:r>
              <a:rPr lang="fr-FR" sz="1900" b="1" dirty="0" err="1" smtClean="0">
                <a:sym typeface="Wingdings" pitchFamily="2" charset="2"/>
              </a:rPr>
              <a:t>heavy</a:t>
            </a:r>
            <a:r>
              <a:rPr lang="fr-FR" sz="1900" b="1" dirty="0" smtClean="0">
                <a:sym typeface="Wingdings" pitchFamily="2" charset="2"/>
              </a:rPr>
              <a:t> ion collisions</a:t>
            </a:r>
          </a:p>
          <a:p>
            <a:pPr lvl="2"/>
            <a:r>
              <a:rPr lang="fr-FR" sz="1700" dirty="0" smtClean="0">
                <a:sym typeface="Symbol"/>
              </a:rPr>
              <a:t>CMS </a:t>
            </a:r>
            <a:r>
              <a:rPr lang="fr-FR" sz="1700" dirty="0" err="1" smtClean="0">
                <a:sym typeface="Symbol"/>
              </a:rPr>
              <a:t>energy</a:t>
            </a:r>
            <a:r>
              <a:rPr lang="fr-FR" sz="1700" dirty="0" smtClean="0">
                <a:sym typeface="Symbol"/>
              </a:rPr>
              <a:t>:	</a:t>
            </a:r>
            <a:r>
              <a:rPr lang="fr-FR" sz="1700" dirty="0" err="1" smtClean="0">
                <a:sym typeface="Symbol"/>
              </a:rPr>
              <a:t>s</a:t>
            </a:r>
            <a:r>
              <a:rPr lang="fr-FR" sz="1700" baseline="-25000" dirty="0" err="1" smtClean="0">
                <a:sym typeface="Wingdings" pitchFamily="2" charset="2"/>
              </a:rPr>
              <a:t>SPS</a:t>
            </a:r>
            <a:r>
              <a:rPr lang="fr-FR" sz="1700" dirty="0" smtClean="0">
                <a:sym typeface="Wingdings" pitchFamily="2" charset="2"/>
              </a:rPr>
              <a:t> &lt; </a:t>
            </a:r>
            <a:r>
              <a:rPr lang="fr-FR" sz="1700" dirty="0" smtClean="0">
                <a:sym typeface="Symbol"/>
              </a:rPr>
              <a:t></a:t>
            </a:r>
            <a:r>
              <a:rPr lang="fr-FR" sz="1700" dirty="0" err="1" smtClean="0">
                <a:sym typeface="Symbol"/>
              </a:rPr>
              <a:t>s</a:t>
            </a:r>
            <a:r>
              <a:rPr lang="fr-FR" sz="1700" baseline="-25000" dirty="0" err="1" smtClean="0">
                <a:sym typeface="Wingdings" pitchFamily="2" charset="2"/>
              </a:rPr>
              <a:t>RHIC</a:t>
            </a:r>
            <a:r>
              <a:rPr lang="fr-FR" sz="1700" dirty="0" smtClean="0">
                <a:sym typeface="Wingdings" pitchFamily="2" charset="2"/>
              </a:rPr>
              <a:t> &lt; </a:t>
            </a:r>
            <a:r>
              <a:rPr lang="fr-FR" sz="1700" dirty="0" smtClean="0">
                <a:sym typeface="Symbol"/>
              </a:rPr>
              <a:t></a:t>
            </a:r>
            <a:r>
              <a:rPr lang="fr-FR" sz="1700" dirty="0" err="1" smtClean="0">
                <a:sym typeface="Symbol"/>
              </a:rPr>
              <a:t>s</a:t>
            </a:r>
            <a:r>
              <a:rPr lang="fr-FR" sz="1700" baseline="-25000" dirty="0" err="1" smtClean="0">
                <a:sym typeface="Wingdings" pitchFamily="2" charset="2"/>
              </a:rPr>
              <a:t>LHC</a:t>
            </a:r>
            <a:endParaRPr lang="fr-FR" sz="1500" dirty="0" smtClean="0">
              <a:sym typeface="Wingdings" pitchFamily="2" charset="2"/>
            </a:endParaRPr>
          </a:p>
          <a:p>
            <a:pPr lvl="2"/>
            <a:r>
              <a:rPr lang="fr-FR" sz="1700" dirty="0" err="1" smtClean="0">
                <a:sym typeface="Wingdings" pitchFamily="2" charset="2"/>
              </a:rPr>
              <a:t>Energy</a:t>
            </a:r>
            <a:r>
              <a:rPr lang="fr-FR" sz="1700" dirty="0" smtClean="0">
                <a:sym typeface="Wingdings" pitchFamily="2" charset="2"/>
              </a:rPr>
              <a:t> </a:t>
            </a:r>
            <a:r>
              <a:rPr lang="fr-FR" sz="1700" dirty="0" err="1" smtClean="0">
                <a:sym typeface="Wingdings" pitchFamily="2" charset="2"/>
              </a:rPr>
              <a:t>density</a:t>
            </a:r>
            <a:r>
              <a:rPr lang="fr-FR" sz="1700" dirty="0" smtClean="0">
                <a:sym typeface="Wingdings" pitchFamily="2" charset="2"/>
              </a:rPr>
              <a:t>:	</a:t>
            </a:r>
            <a:r>
              <a:rPr lang="fr-FR" sz="1700" dirty="0" err="1" smtClean="0">
                <a:latin typeface="Symbol" pitchFamily="18" charset="2"/>
                <a:sym typeface="Wingdings" pitchFamily="2" charset="2"/>
              </a:rPr>
              <a:t>e</a:t>
            </a:r>
            <a:r>
              <a:rPr lang="fr-FR" sz="1700" baseline="-25000" dirty="0" err="1" smtClean="0">
                <a:sym typeface="Wingdings" pitchFamily="2" charset="2"/>
              </a:rPr>
              <a:t>SPS</a:t>
            </a:r>
            <a:r>
              <a:rPr lang="fr-FR" sz="1700" dirty="0" smtClean="0">
                <a:sym typeface="Wingdings" pitchFamily="2" charset="2"/>
              </a:rPr>
              <a:t>   &lt; </a:t>
            </a:r>
            <a:r>
              <a:rPr lang="fr-FR" sz="1700" dirty="0" err="1" smtClean="0">
                <a:latin typeface="Symbol" pitchFamily="18" charset="2"/>
                <a:sym typeface="Wingdings" pitchFamily="2" charset="2"/>
              </a:rPr>
              <a:t>e</a:t>
            </a:r>
            <a:r>
              <a:rPr lang="fr-FR" sz="1700" baseline="-25000" dirty="0" err="1" smtClean="0">
                <a:sym typeface="Wingdings" pitchFamily="2" charset="2"/>
              </a:rPr>
              <a:t>RHIC</a:t>
            </a:r>
            <a:r>
              <a:rPr lang="fr-FR" sz="1700" dirty="0" smtClean="0">
                <a:sym typeface="Wingdings" pitchFamily="2" charset="2"/>
              </a:rPr>
              <a:t>   &lt; </a:t>
            </a:r>
            <a:r>
              <a:rPr lang="fr-FR" sz="1700" dirty="0" err="1" smtClean="0">
                <a:latin typeface="Symbol" pitchFamily="18" charset="2"/>
                <a:sym typeface="Wingdings" pitchFamily="2" charset="2"/>
              </a:rPr>
              <a:t>e</a:t>
            </a:r>
            <a:r>
              <a:rPr lang="fr-FR" sz="1700" baseline="-25000" dirty="0" err="1" smtClean="0">
                <a:sym typeface="Wingdings" pitchFamily="2" charset="2"/>
              </a:rPr>
              <a:t>LHC</a:t>
            </a:r>
            <a:r>
              <a:rPr lang="fr-FR" sz="1700" dirty="0" smtClean="0">
                <a:sym typeface="Wingdings" pitchFamily="2" charset="2"/>
              </a:rPr>
              <a:t> 	</a:t>
            </a:r>
          </a:p>
          <a:p>
            <a:pPr lvl="2"/>
            <a:r>
              <a:rPr lang="fr-FR" sz="1700" dirty="0" err="1" smtClean="0">
                <a:sym typeface="Wingdings" pitchFamily="2" charset="2"/>
              </a:rPr>
              <a:t>Temperature</a:t>
            </a:r>
            <a:r>
              <a:rPr lang="fr-FR" sz="1700" dirty="0" smtClean="0">
                <a:sym typeface="Wingdings" pitchFamily="2" charset="2"/>
              </a:rPr>
              <a:t>:	T</a:t>
            </a:r>
            <a:r>
              <a:rPr lang="fr-FR" sz="1700" baseline="-25000" dirty="0" smtClean="0">
                <a:sym typeface="Wingdings" pitchFamily="2" charset="2"/>
              </a:rPr>
              <a:t>SPS</a:t>
            </a:r>
            <a:r>
              <a:rPr lang="fr-FR" sz="1700" dirty="0" smtClean="0">
                <a:sym typeface="Wingdings" pitchFamily="2" charset="2"/>
              </a:rPr>
              <a:t>   &lt; T</a:t>
            </a:r>
            <a:r>
              <a:rPr lang="fr-FR" sz="1700" baseline="-25000" dirty="0" smtClean="0">
                <a:sym typeface="Wingdings" pitchFamily="2" charset="2"/>
              </a:rPr>
              <a:t>RHIC</a:t>
            </a:r>
            <a:r>
              <a:rPr lang="fr-FR" sz="1700" dirty="0" smtClean="0">
                <a:sym typeface="Wingdings" pitchFamily="2" charset="2"/>
              </a:rPr>
              <a:t>   &lt; T</a:t>
            </a:r>
            <a:r>
              <a:rPr lang="fr-FR" sz="1700" baseline="-25000" dirty="0" smtClean="0">
                <a:sym typeface="Wingdings" pitchFamily="2" charset="2"/>
              </a:rPr>
              <a:t>LHC</a:t>
            </a:r>
          </a:p>
          <a:p>
            <a:pPr lvl="2"/>
            <a:endParaRPr lang="fr-FR" sz="1900" b="1" dirty="0" smtClean="0"/>
          </a:p>
          <a:p>
            <a:pPr lvl="1"/>
            <a:r>
              <a:rPr lang="fr-FR" sz="1900" b="1" dirty="0" smtClean="0"/>
              <a:t>QGP </a:t>
            </a:r>
            <a:r>
              <a:rPr lang="fr-FR" sz="1900" b="1" dirty="0" err="1" smtClean="0"/>
              <a:t>features</a:t>
            </a:r>
            <a:endParaRPr lang="fr-FR" sz="1900" b="1" dirty="0" smtClean="0"/>
          </a:p>
          <a:p>
            <a:pPr lvl="2"/>
            <a:r>
              <a:rPr lang="fr-FR" sz="1700" dirty="0" err="1" smtClean="0"/>
              <a:t>Very</a:t>
            </a:r>
            <a:r>
              <a:rPr lang="fr-FR" sz="1700" dirty="0" smtClean="0"/>
              <a:t> </a:t>
            </a:r>
            <a:r>
              <a:rPr lang="fr-FR" sz="1700" dirty="0" err="1" smtClean="0"/>
              <a:t>high</a:t>
            </a:r>
            <a:r>
              <a:rPr lang="fr-FR" sz="1700" dirty="0" smtClean="0"/>
              <a:t> </a:t>
            </a:r>
            <a:r>
              <a:rPr lang="fr-FR" sz="1700" dirty="0" err="1" smtClean="0"/>
              <a:t>density</a:t>
            </a:r>
            <a:r>
              <a:rPr lang="fr-FR" sz="1700" dirty="0" smtClean="0"/>
              <a:t> : jet </a:t>
            </a:r>
            <a:r>
              <a:rPr lang="fr-FR" sz="1700" dirty="0" err="1" smtClean="0"/>
              <a:t>quenching</a:t>
            </a:r>
            <a:r>
              <a:rPr lang="fr-FR" sz="1700" dirty="0" smtClean="0"/>
              <a:t> </a:t>
            </a:r>
          </a:p>
          <a:p>
            <a:pPr lvl="2"/>
            <a:r>
              <a:rPr lang="fr-FR" sz="1700" dirty="0" smtClean="0"/>
              <a:t>Collective motion : </a:t>
            </a:r>
            <a:r>
              <a:rPr lang="fr-FR" sz="1700" dirty="0" err="1" smtClean="0"/>
              <a:t>elliptic</a:t>
            </a:r>
            <a:r>
              <a:rPr lang="fr-FR" sz="1700" dirty="0" smtClean="0"/>
              <a:t> flow</a:t>
            </a:r>
          </a:p>
          <a:p>
            <a:pPr lvl="2"/>
            <a:r>
              <a:rPr lang="fr-FR" sz="1700" dirty="0" smtClean="0"/>
              <a:t>High </a:t>
            </a:r>
            <a:r>
              <a:rPr lang="fr-FR" sz="1700" dirty="0" err="1" smtClean="0"/>
              <a:t>temperature</a:t>
            </a:r>
            <a:r>
              <a:rPr lang="fr-FR" sz="1700" dirty="0" smtClean="0"/>
              <a:t> : thermal photons</a:t>
            </a:r>
          </a:p>
          <a:p>
            <a:pPr lvl="2"/>
            <a:r>
              <a:rPr lang="fr-FR" sz="1700" dirty="0" err="1" smtClean="0"/>
              <a:t>Color</a:t>
            </a:r>
            <a:r>
              <a:rPr lang="fr-FR" sz="1700" dirty="0" smtClean="0"/>
              <a:t> screening : </a:t>
            </a:r>
            <a:r>
              <a:rPr lang="fr-FR" sz="1700" b="1" dirty="0" err="1" smtClean="0"/>
              <a:t>quarkonia</a:t>
            </a:r>
            <a:endParaRPr lang="fr-FR" sz="1700" b="1" dirty="0" smtClean="0"/>
          </a:p>
          <a:p>
            <a:pPr lvl="2">
              <a:buNone/>
            </a:pPr>
            <a:r>
              <a:rPr lang="fr-FR" sz="1700" b="1" dirty="0" smtClean="0">
                <a:sym typeface="Wingdings" pitchFamily="2" charset="2"/>
              </a:rPr>
              <a:t> </a:t>
            </a:r>
            <a:r>
              <a:rPr lang="fr-FR" sz="1700" b="1" dirty="0" err="1" smtClean="0">
                <a:sym typeface="Wingdings" pitchFamily="2" charset="2"/>
              </a:rPr>
              <a:t>finding</a:t>
            </a:r>
            <a:r>
              <a:rPr lang="fr-FR" sz="1700" b="1" dirty="0" smtClean="0">
                <a:sym typeface="Wingdings" pitchFamily="2" charset="2"/>
              </a:rPr>
              <a:t> transition to QGP</a:t>
            </a:r>
            <a:endParaRPr lang="fr-FR" sz="1700" b="1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</p:txBody>
      </p:sp>
      <p:grpSp>
        <p:nvGrpSpPr>
          <p:cNvPr id="19" name="Groupe 18"/>
          <p:cNvGrpSpPr/>
          <p:nvPr/>
        </p:nvGrpSpPr>
        <p:grpSpPr>
          <a:xfrm>
            <a:off x="3347864" y="4221088"/>
            <a:ext cx="5897861" cy="2448273"/>
            <a:chOff x="4355976" y="4947885"/>
            <a:chExt cx="4320480" cy="1793483"/>
          </a:xfrm>
        </p:grpSpPr>
        <p:pic>
          <p:nvPicPr>
            <p:cNvPr id="392197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D8D8FF"/>
                </a:clrFrom>
                <a:clrTo>
                  <a:srgbClr val="D8D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5976" y="4947885"/>
              <a:ext cx="4320480" cy="1793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e 17"/>
            <p:cNvGrpSpPr/>
            <p:nvPr/>
          </p:nvGrpSpPr>
          <p:grpSpPr>
            <a:xfrm>
              <a:off x="5767754" y="5158807"/>
              <a:ext cx="316414" cy="1369209"/>
              <a:chOff x="4904489" y="5085183"/>
              <a:chExt cx="333428" cy="1442833"/>
            </a:xfrm>
          </p:grpSpPr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 rot="16200000">
                <a:off x="4916614" y="6206713"/>
                <a:ext cx="309178" cy="333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8182"/>
              <a:stretch>
                <a:fillRect/>
              </a:stretch>
            </p:blipFill>
            <p:spPr bwMode="auto">
              <a:xfrm rot="16200000">
                <a:off x="4968966" y="6109904"/>
                <a:ext cx="200056" cy="32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 rot="16200000">
                <a:off x="4898535" y="5091137"/>
                <a:ext cx="333427" cy="321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2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 rot="16200000">
                <a:off x="4922458" y="5889670"/>
                <a:ext cx="288970" cy="324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8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 rot="16200000">
                <a:off x="4855677" y="5467423"/>
                <a:ext cx="418031" cy="320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5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b="4276"/>
              <a:stretch>
                <a:fillRect/>
              </a:stretch>
            </p:blipFill>
            <p:spPr bwMode="auto">
              <a:xfrm rot="16200000">
                <a:off x="4931160" y="5769826"/>
                <a:ext cx="266741" cy="3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Quark Gluon Plasma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</a:t>
            </a:r>
            <a:r>
              <a:rPr lang="fr-FR" dirty="0" err="1" smtClean="0"/>
              <a:t>Physics</a:t>
            </a:r>
            <a:r>
              <a:rPr lang="fr-FR" dirty="0" smtClean="0"/>
              <a:t> motivations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endParaRPr lang="fr-FR" dirty="0" smtClean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production in A+A</a:t>
            </a:r>
            <a:endParaRPr lang="fr-FR" sz="1800" b="1" dirty="0" smtClean="0"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How </a:t>
            </a:r>
            <a:r>
              <a:rPr lang="fr-FR" sz="18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800" b="1" baseline="-25000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is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suppressed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relative to J/</a:t>
            </a:r>
            <a:r>
              <a:rPr lang="fr-FR" sz="18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? 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What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is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the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dependence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with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y,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fr-FR" sz="18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sz="18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part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,… ?</a:t>
            </a:r>
          </a:p>
          <a:p>
            <a:pPr marL="857250" lvl="1" indent="-457200">
              <a:buNone/>
            </a:pPr>
            <a:r>
              <a:rPr lang="fr-FR" sz="1800" i="1" dirty="0" err="1" smtClean="0">
                <a:sym typeface="Wingdings" pitchFamily="2" charset="2"/>
              </a:rPr>
              <a:t>Mandatory</a:t>
            </a:r>
            <a:r>
              <a:rPr lang="fr-FR" sz="1800" i="1" dirty="0" smtClean="0">
                <a:sym typeface="Wingdings" pitchFamily="2" charset="2"/>
              </a:rPr>
              <a:t> to </a:t>
            </a:r>
            <a:r>
              <a:rPr lang="fr-FR" sz="1800" i="1" dirty="0" err="1" smtClean="0">
                <a:sym typeface="Wingdings" pitchFamily="2" charset="2"/>
              </a:rPr>
              <a:t>draw</a:t>
            </a:r>
            <a:r>
              <a:rPr lang="fr-FR" sz="1800" i="1" dirty="0" smtClean="0">
                <a:sym typeface="Wingdings" pitchFamily="2" charset="2"/>
              </a:rPr>
              <a:t> the </a:t>
            </a:r>
            <a:r>
              <a:rPr lang="fr-FR" sz="1800" i="1" dirty="0" err="1" smtClean="0">
                <a:sym typeface="Wingdings" pitchFamily="2" charset="2"/>
              </a:rPr>
              <a:t>whole</a:t>
            </a:r>
            <a:r>
              <a:rPr lang="fr-FR" sz="1800" i="1" dirty="0" smtClean="0">
                <a:sym typeface="Wingdings" pitchFamily="2" charset="2"/>
              </a:rPr>
              <a:t> </a:t>
            </a:r>
            <a:r>
              <a:rPr lang="fr-FR" sz="1800" i="1" dirty="0" err="1" smtClean="0">
                <a:sym typeface="Wingdings" pitchFamily="2" charset="2"/>
              </a:rPr>
              <a:t>picture</a:t>
            </a:r>
            <a:r>
              <a:rPr lang="fr-FR" sz="1800" i="1" dirty="0" smtClean="0">
                <a:sym typeface="Wingdings" pitchFamily="2" charset="2"/>
              </a:rPr>
              <a:t> (SPS .vs. RHIC .vs. LHC)</a:t>
            </a:r>
          </a:p>
          <a:p>
            <a:pPr marL="857250" lvl="1" indent="-457200">
              <a:buNone/>
            </a:pPr>
            <a:r>
              <a:rPr lang="fr-FR" sz="1800" b="1" i="1" dirty="0" smtClean="0">
                <a:solidFill>
                  <a:srgbClr val="3333FF"/>
                </a:solidFill>
                <a:sym typeface="Wingdings" pitchFamily="2" charset="2"/>
              </a:rPr>
              <a:t>Benchmark 1 : </a:t>
            </a:r>
            <a:r>
              <a:rPr lang="fr-FR" sz="1800" b="1" i="1" dirty="0" err="1" smtClean="0">
                <a:solidFill>
                  <a:srgbClr val="3333FF"/>
                </a:solidFill>
                <a:sym typeface="Wingdings" pitchFamily="2" charset="2"/>
              </a:rPr>
              <a:t>Measure</a:t>
            </a:r>
            <a:r>
              <a:rPr lang="fr-FR" sz="1800" b="1" i="1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800" b="1" i="1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800" b="1" i="1" baseline="-25000" dirty="0" smtClean="0">
                <a:solidFill>
                  <a:srgbClr val="3333FF"/>
                </a:solidFill>
                <a:sym typeface="Wingdings" pitchFamily="2" charset="2"/>
              </a:rPr>
              <a:t>c</a:t>
            </a:r>
            <a:r>
              <a:rPr lang="fr-FR" sz="1800" b="1" i="1" dirty="0" smtClean="0">
                <a:solidFill>
                  <a:srgbClr val="3333FF"/>
                </a:solidFill>
                <a:sym typeface="Wingdings" pitchFamily="2" charset="2"/>
              </a:rPr>
              <a:t> production </a:t>
            </a:r>
            <a:r>
              <a:rPr lang="fr-FR" sz="1800" b="1" i="1" dirty="0" err="1" smtClean="0">
                <a:solidFill>
                  <a:srgbClr val="3333FF"/>
                </a:solidFill>
                <a:sym typeface="Wingdings" pitchFamily="2" charset="2"/>
              </a:rPr>
              <a:t>within</a:t>
            </a:r>
            <a:r>
              <a:rPr lang="fr-FR" sz="1800" b="1" i="1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800" b="1" i="1" dirty="0" err="1" smtClean="0">
                <a:solidFill>
                  <a:srgbClr val="3333FF"/>
                </a:solidFill>
                <a:sym typeface="Wingdings" pitchFamily="2" charset="2"/>
              </a:rPr>
              <a:t>y</a:t>
            </a:r>
            <a:r>
              <a:rPr lang="fr-FR" sz="1800" b="1" i="1" baseline="-25000" dirty="0" err="1" smtClean="0">
                <a:solidFill>
                  <a:srgbClr val="3333FF"/>
                </a:solidFill>
                <a:sym typeface="Wingdings" pitchFamily="2" charset="2"/>
              </a:rPr>
              <a:t>CMS</a:t>
            </a:r>
            <a:r>
              <a:rPr lang="fr-FR" sz="1800" b="1" i="1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800" b="1" i="1" dirty="0" smtClean="0">
                <a:solidFill>
                  <a:srgbClr val="3333FF"/>
                </a:solidFill>
                <a:sym typeface="Symbol"/>
              </a:rPr>
              <a:t> [-0.5, 0.5]</a:t>
            </a:r>
            <a:endParaRPr lang="fr-FR" b="1" dirty="0" smtClean="0">
              <a:solidFill>
                <a:srgbClr val="3333FF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FR" sz="1800" dirty="0" smtClean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charmonia</a:t>
            </a:r>
            <a:r>
              <a:rPr lang="fr-FR" dirty="0" smtClean="0"/>
              <a:t> production in p+A</a:t>
            </a:r>
          </a:p>
          <a:p>
            <a:pPr marL="457200" indent="-457200"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	</a:t>
            </a:r>
            <a:r>
              <a:rPr lang="fr-FR" sz="1800" dirty="0" err="1" smtClean="0">
                <a:solidFill>
                  <a:srgbClr val="FF0000"/>
                </a:solidFill>
              </a:rPr>
              <a:t>what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</a:rPr>
              <a:t>is</a:t>
            </a:r>
            <a:r>
              <a:rPr lang="fr-FR" sz="1800" dirty="0" smtClean="0">
                <a:solidFill>
                  <a:srgbClr val="FF0000"/>
                </a:solidFill>
              </a:rPr>
              <a:t> the </a:t>
            </a:r>
            <a:r>
              <a:rPr lang="fr-FR" sz="1800" dirty="0" err="1" smtClean="0">
                <a:solidFill>
                  <a:srgbClr val="FF0000"/>
                </a:solidFill>
              </a:rPr>
              <a:t>dependence</a:t>
            </a:r>
            <a:r>
              <a:rPr lang="fr-FR" sz="1800" dirty="0" smtClean="0">
                <a:solidFill>
                  <a:srgbClr val="FF0000"/>
                </a:solidFill>
              </a:rPr>
              <a:t> of </a:t>
            </a:r>
            <a:r>
              <a:rPr lang="fr-FR" sz="1800" dirty="0" err="1" smtClean="0">
                <a:solidFill>
                  <a:srgbClr val="FF0000"/>
                </a:solidFill>
              </a:rPr>
              <a:t>charmonia</a:t>
            </a:r>
            <a:r>
              <a:rPr lang="fr-FR" sz="1800" dirty="0" smtClean="0">
                <a:solidFill>
                  <a:srgbClr val="FF0000"/>
                </a:solidFill>
              </a:rPr>
              <a:t> suppression </a:t>
            </a:r>
            <a:r>
              <a:rPr lang="fr-FR" sz="1800" dirty="0" err="1" smtClean="0">
                <a:solidFill>
                  <a:srgbClr val="FF0000"/>
                </a:solidFill>
              </a:rPr>
              <a:t>with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</a:rPr>
              <a:t>rapidity</a:t>
            </a:r>
            <a:r>
              <a:rPr lang="fr-FR" sz="1800" dirty="0" smtClean="0">
                <a:solidFill>
                  <a:srgbClr val="FF0000"/>
                </a:solidFill>
              </a:rPr>
              <a:t> ?</a:t>
            </a:r>
          </a:p>
          <a:p>
            <a:pPr marL="457200" indent="-457200">
              <a:buNone/>
            </a:pPr>
            <a:r>
              <a:rPr lang="fr-FR" sz="1800" b="0" i="1" dirty="0" smtClean="0"/>
              <a:t>	Crucial to </a:t>
            </a:r>
            <a:r>
              <a:rPr lang="fr-FR" sz="1800" b="0" i="1" dirty="0" err="1" smtClean="0"/>
              <a:t>understand</a:t>
            </a:r>
            <a:r>
              <a:rPr lang="fr-FR" sz="1800" b="0" i="1" dirty="0" smtClean="0"/>
              <a:t> </a:t>
            </a:r>
            <a:r>
              <a:rPr lang="fr-FR" sz="1800" b="0" i="1" dirty="0" err="1" smtClean="0"/>
              <a:t>effects</a:t>
            </a:r>
            <a:r>
              <a:rPr lang="fr-FR" sz="1800" b="0" i="1" dirty="0" smtClean="0"/>
              <a:t> due to cold </a:t>
            </a:r>
            <a:r>
              <a:rPr lang="fr-FR" sz="1800" b="0" i="1" dirty="0" err="1" smtClean="0"/>
              <a:t>nuclear</a:t>
            </a:r>
            <a:r>
              <a:rPr lang="fr-FR" sz="1800" b="0" i="1" dirty="0" smtClean="0"/>
              <a:t> </a:t>
            </a:r>
            <a:r>
              <a:rPr lang="fr-FR" sz="1800" b="0" i="1" dirty="0" err="1" smtClean="0"/>
              <a:t>matter</a:t>
            </a:r>
            <a:endParaRPr lang="fr-FR" sz="1800" b="0" i="1" dirty="0" smtClean="0"/>
          </a:p>
          <a:p>
            <a:pPr marL="457200" indent="-457200">
              <a:buNone/>
            </a:pPr>
            <a:r>
              <a:rPr lang="fr-FR" sz="1800" b="0" i="1" dirty="0" smtClean="0"/>
              <a:t>	</a:t>
            </a:r>
            <a:r>
              <a:rPr lang="fr-FR" sz="1800" i="1" dirty="0" smtClean="0">
                <a:solidFill>
                  <a:srgbClr val="3333FF"/>
                </a:solidFill>
              </a:rPr>
              <a:t>Benchmark 2 : </a:t>
            </a:r>
            <a:r>
              <a:rPr lang="fr-FR" sz="1800" i="1" dirty="0" err="1" smtClean="0">
                <a:solidFill>
                  <a:srgbClr val="3333FF"/>
                </a:solidFill>
              </a:rPr>
              <a:t>Measure</a:t>
            </a:r>
            <a:r>
              <a:rPr lang="fr-FR" sz="1800" i="1" dirty="0" smtClean="0">
                <a:solidFill>
                  <a:srgbClr val="3333FF"/>
                </a:solidFill>
              </a:rPr>
              <a:t> </a:t>
            </a:r>
            <a:r>
              <a:rPr lang="fr-FR" sz="1800" i="1" dirty="0" err="1" smtClean="0">
                <a:solidFill>
                  <a:srgbClr val="3333FF"/>
                </a:solidFill>
              </a:rPr>
              <a:t>charmonium</a:t>
            </a:r>
            <a:r>
              <a:rPr lang="fr-FR" sz="1800" i="1" dirty="0" smtClean="0">
                <a:solidFill>
                  <a:srgbClr val="3333FF"/>
                </a:solidFill>
              </a:rPr>
              <a:t> states </a:t>
            </a:r>
            <a:r>
              <a:rPr lang="fr-FR" sz="1800" i="1" dirty="0" err="1" smtClean="0">
                <a:solidFill>
                  <a:srgbClr val="3333FF"/>
                </a:solidFill>
              </a:rPr>
              <a:t>within</a:t>
            </a:r>
            <a:r>
              <a:rPr lang="fr-FR" sz="1800" i="1" dirty="0" smtClean="0">
                <a:solidFill>
                  <a:srgbClr val="3333FF"/>
                </a:solidFill>
              </a:rPr>
              <a:t> </a:t>
            </a:r>
            <a:r>
              <a:rPr lang="fr-FR" sz="1800" i="1" dirty="0" err="1" smtClean="0">
                <a:solidFill>
                  <a:srgbClr val="3333FF"/>
                </a:solidFill>
              </a:rPr>
              <a:t>y</a:t>
            </a:r>
            <a:r>
              <a:rPr lang="fr-FR" sz="1800" i="1" baseline="-25000" dirty="0" err="1" smtClean="0">
                <a:solidFill>
                  <a:srgbClr val="3333FF"/>
                </a:solidFill>
              </a:rPr>
              <a:t>CMS</a:t>
            </a:r>
            <a:r>
              <a:rPr lang="fr-FR" sz="1800" i="1" dirty="0" smtClean="0">
                <a:solidFill>
                  <a:srgbClr val="3333FF"/>
                </a:solidFill>
              </a:rPr>
              <a:t> </a:t>
            </a:r>
            <a:r>
              <a:rPr lang="fr-FR" sz="1800" i="1" dirty="0" smtClean="0">
                <a:solidFill>
                  <a:srgbClr val="3333FF"/>
                </a:solidFill>
                <a:sym typeface="Symbol"/>
              </a:rPr>
              <a:t> [-0.5, 2]</a:t>
            </a:r>
          </a:p>
          <a:p>
            <a:pPr marL="457200" indent="-457200">
              <a:buNone/>
            </a:pPr>
            <a:r>
              <a:rPr lang="fr-FR" sz="1800" b="0" i="1" dirty="0" smtClean="0">
                <a:sym typeface="Symbol"/>
              </a:rPr>
              <a:t> </a:t>
            </a:r>
            <a:endParaRPr lang="fr-FR" sz="1800" b="0" i="1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subjects</a:t>
            </a:r>
            <a:endParaRPr lang="fr-FR" dirty="0" smtClean="0"/>
          </a:p>
          <a:p>
            <a:pPr marL="914400" lvl="1" indent="-514350">
              <a:buNone/>
            </a:pPr>
            <a:r>
              <a:rPr lang="fr-FR" sz="1800" i="1" dirty="0" smtClean="0"/>
              <a:t>Open </a:t>
            </a:r>
            <a:r>
              <a:rPr lang="fr-FR" sz="1800" i="1" dirty="0" err="1" smtClean="0"/>
              <a:t>charm</a:t>
            </a:r>
            <a:r>
              <a:rPr lang="fr-FR" sz="1800" i="1" dirty="0" smtClean="0"/>
              <a:t>, </a:t>
            </a:r>
            <a:r>
              <a:rPr lang="fr-FR" sz="1800" i="1" dirty="0" err="1" smtClean="0"/>
              <a:t>low</a:t>
            </a:r>
            <a:r>
              <a:rPr lang="fr-FR" sz="1800" i="1" dirty="0" smtClean="0"/>
              <a:t> mass </a:t>
            </a:r>
            <a:r>
              <a:rPr lang="fr-FR" sz="1800" i="1" dirty="0" err="1" smtClean="0"/>
              <a:t>resonances</a:t>
            </a:r>
            <a:r>
              <a:rPr lang="fr-FR" sz="1800" i="1" dirty="0" smtClean="0"/>
              <a:t>, </a:t>
            </a:r>
            <a:r>
              <a:rPr lang="fr-FR" sz="1800" i="1" dirty="0" err="1" smtClean="0"/>
              <a:t>Drell</a:t>
            </a:r>
            <a:r>
              <a:rPr lang="fr-FR" sz="1800" i="1" dirty="0" smtClean="0"/>
              <a:t>-Yan,…</a:t>
            </a:r>
          </a:p>
          <a:p>
            <a:pPr marL="457200" indent="-457200">
              <a:buNone/>
            </a:pPr>
            <a:endParaRPr lang="fr-FR" dirty="0" smtClean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10" name="Picture 3" descr="Z:\FTE\CHIC\logoBlanc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6366" t="34674" r="40005" b="33819"/>
          <a:stretch>
            <a:fillRect/>
          </a:stretch>
        </p:blipFill>
        <p:spPr bwMode="auto">
          <a:xfrm>
            <a:off x="8842251" y="42863"/>
            <a:ext cx="288032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</a:t>
            </a:r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yields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fr-FR" dirty="0" smtClean="0">
              <a:solidFill>
                <a:srgbClr val="008000"/>
              </a:solidFill>
            </a:endParaRPr>
          </a:p>
          <a:p>
            <a:pPr marL="457200" indent="-457200"/>
            <a:endParaRPr lang="fr-FR" sz="1800" b="1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fr-FR" sz="1800" b="1" dirty="0" err="1" smtClean="0">
                <a:solidFill>
                  <a:srgbClr val="FF0000"/>
                </a:solidFill>
              </a:rPr>
              <a:t>Need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high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intensity</a:t>
            </a:r>
            <a:r>
              <a:rPr lang="fr-FR" sz="1800" b="1" dirty="0" smtClean="0">
                <a:solidFill>
                  <a:srgbClr val="FF0000"/>
                </a:solidFill>
              </a:rPr>
              <a:t> p and Pb </a:t>
            </a:r>
            <a:r>
              <a:rPr lang="fr-FR" sz="1800" b="1" dirty="0" err="1" smtClean="0">
                <a:solidFill>
                  <a:srgbClr val="FF0000"/>
                </a:solidFill>
              </a:rPr>
              <a:t>beams</a:t>
            </a:r>
            <a:r>
              <a:rPr lang="fr-FR" sz="1800" b="1" dirty="0" smtClean="0">
                <a:solidFill>
                  <a:srgbClr val="FF0000"/>
                </a:solidFill>
              </a:rPr>
              <a:t> (~ 10</a:t>
            </a:r>
            <a:r>
              <a:rPr lang="fr-FR" sz="1800" b="1" baseline="30000" dirty="0" smtClean="0">
                <a:solidFill>
                  <a:srgbClr val="FF0000"/>
                </a:solidFill>
              </a:rPr>
              <a:t>7</a:t>
            </a:r>
            <a:r>
              <a:rPr lang="fr-FR" sz="1800" b="1" dirty="0" smtClean="0">
                <a:solidFill>
                  <a:srgbClr val="FF0000"/>
                </a:solidFill>
              </a:rPr>
              <a:t> Pb/sec)</a:t>
            </a:r>
          </a:p>
          <a:p>
            <a:pPr marL="1257300" lvl="2" indent="-457200"/>
            <a:r>
              <a:rPr lang="fr-FR" dirty="0" smtClean="0"/>
              <a:t>NA50/NA60 </a:t>
            </a:r>
            <a:r>
              <a:rPr lang="fr-FR" dirty="0" err="1" smtClean="0"/>
              <a:t>beam</a:t>
            </a:r>
            <a:r>
              <a:rPr lang="fr-FR" dirty="0" smtClean="0"/>
              <a:t> line not </a:t>
            </a:r>
            <a:r>
              <a:rPr lang="fr-FR" dirty="0" err="1" smtClean="0"/>
              <a:t>available</a:t>
            </a:r>
            <a:r>
              <a:rPr lang="fr-FR" dirty="0" smtClean="0"/>
              <a:t> (NA62)</a:t>
            </a:r>
          </a:p>
          <a:p>
            <a:pPr marL="1257300" lvl="2" indent="-457200"/>
            <a:r>
              <a:rPr lang="fr-FR" dirty="0" smtClean="0"/>
              <a:t>H2 </a:t>
            </a:r>
            <a:r>
              <a:rPr lang="fr-FR" dirty="0" err="1" smtClean="0"/>
              <a:t>beam</a:t>
            </a:r>
            <a:r>
              <a:rPr lang="fr-FR" dirty="0" smtClean="0"/>
              <a:t> line </a:t>
            </a:r>
            <a:r>
              <a:rPr lang="fr-FR" dirty="0" err="1" smtClean="0"/>
              <a:t>occupied</a:t>
            </a:r>
            <a:r>
              <a:rPr lang="fr-FR" dirty="0" smtClean="0"/>
              <a:t> by NA61</a:t>
            </a:r>
          </a:p>
          <a:p>
            <a:pPr marL="1257300" lvl="2" indent="-457200"/>
            <a:r>
              <a:rPr lang="fr-FR" dirty="0" smtClean="0">
                <a:solidFill>
                  <a:srgbClr val="FF0000"/>
                </a:solidFill>
              </a:rPr>
              <a:t>H4 and H8 </a:t>
            </a:r>
            <a:r>
              <a:rPr lang="fr-FR" dirty="0" err="1" smtClean="0">
                <a:solidFill>
                  <a:srgbClr val="FF0000"/>
                </a:solidFill>
              </a:rPr>
              <a:t>available</a:t>
            </a:r>
            <a:r>
              <a:rPr lang="fr-FR" dirty="0" smtClean="0">
                <a:solidFill>
                  <a:srgbClr val="FF0000"/>
                </a:solidFill>
              </a:rPr>
              <a:t> but </a:t>
            </a:r>
            <a:r>
              <a:rPr lang="fr-FR" dirty="0" err="1" smtClean="0">
                <a:solidFill>
                  <a:srgbClr val="FF0000"/>
                </a:solidFill>
              </a:rPr>
              <a:t>need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shielding</a:t>
            </a:r>
            <a:r>
              <a:rPr lang="fr-FR" dirty="0" smtClean="0">
                <a:solidFill>
                  <a:srgbClr val="FF0000"/>
                </a:solidFill>
              </a:rPr>
              <a:t> for HI</a:t>
            </a:r>
          </a:p>
          <a:p>
            <a:pPr marL="457200" indent="-457200"/>
            <a:endParaRPr lang="fr-FR" sz="1800" b="1" dirty="0" smtClean="0">
              <a:solidFill>
                <a:srgbClr val="3333FF"/>
              </a:solidFill>
            </a:endParaRPr>
          </a:p>
          <a:p>
            <a:pPr marL="457200" indent="-457200"/>
            <a:endParaRPr lang="fr-FR" sz="1800" b="1" dirty="0" smtClean="0">
              <a:solidFill>
                <a:srgbClr val="3333FF"/>
              </a:solidFill>
            </a:endParaRPr>
          </a:p>
          <a:p>
            <a:pPr marL="457200" indent="-457200"/>
            <a:r>
              <a:rPr lang="fr-FR" sz="1800" b="1" dirty="0" smtClean="0">
                <a:solidFill>
                  <a:srgbClr val="3333FF"/>
                </a:solidFill>
              </a:rPr>
              <a:t>NA50: </a:t>
            </a:r>
            <a:r>
              <a:rPr lang="fr-FR" sz="1800" b="1" dirty="0" err="1" smtClean="0">
                <a:solidFill>
                  <a:srgbClr val="3333FF"/>
                </a:solidFill>
              </a:rPr>
              <a:t>European</a:t>
            </a:r>
            <a:r>
              <a:rPr lang="fr-FR" sz="1800" b="1" dirty="0" smtClean="0">
                <a:solidFill>
                  <a:srgbClr val="3333FF"/>
                </a:solidFill>
              </a:rPr>
              <a:t> </a:t>
            </a:r>
            <a:r>
              <a:rPr lang="fr-FR" sz="1800" b="1" dirty="0" err="1" smtClean="0">
                <a:solidFill>
                  <a:srgbClr val="3333FF"/>
                </a:solidFill>
              </a:rPr>
              <a:t>Physical</a:t>
            </a:r>
            <a:r>
              <a:rPr lang="fr-FR" sz="1800" b="1" dirty="0" smtClean="0">
                <a:solidFill>
                  <a:srgbClr val="3333FF"/>
                </a:solidFill>
              </a:rPr>
              <a:t> Journal C39 (2005) 335</a:t>
            </a:r>
            <a:r>
              <a:rPr lang="fr-FR" sz="1800" dirty="0" smtClean="0">
                <a:solidFill>
                  <a:srgbClr val="3333FF"/>
                </a:solidFill>
              </a:rPr>
              <a:t> </a:t>
            </a:r>
          </a:p>
          <a:p>
            <a:pPr marL="1257300" lvl="2" indent="-457200"/>
            <a:r>
              <a:rPr lang="fr-FR" i="1" dirty="0" smtClean="0"/>
              <a:t>New </a:t>
            </a:r>
            <a:r>
              <a:rPr lang="fr-FR" i="1" dirty="0" err="1" smtClean="0"/>
              <a:t>measurement</a:t>
            </a:r>
            <a:r>
              <a:rPr lang="fr-FR" i="1" dirty="0" smtClean="0"/>
              <a:t> of J/</a:t>
            </a:r>
            <a:r>
              <a:rPr lang="fr-FR" i="1" dirty="0" smtClean="0">
                <a:latin typeface="Symbol" pitchFamily="18" charset="2"/>
              </a:rPr>
              <a:t>y</a:t>
            </a:r>
            <a:r>
              <a:rPr lang="fr-FR" i="1" dirty="0" smtClean="0"/>
              <a:t> suppression in Pb+Pb </a:t>
            </a:r>
            <a:r>
              <a:rPr lang="fr-FR" i="1" dirty="0" err="1" smtClean="0"/>
              <a:t>at</a:t>
            </a:r>
            <a:r>
              <a:rPr lang="fr-FR" i="1" dirty="0" smtClean="0"/>
              <a:t> 158 </a:t>
            </a:r>
            <a:r>
              <a:rPr lang="fr-FR" i="1" dirty="0" err="1" smtClean="0"/>
              <a:t>GeV</a:t>
            </a:r>
            <a:r>
              <a:rPr lang="fr-FR" i="1" dirty="0" smtClean="0"/>
              <a:t>/</a:t>
            </a:r>
            <a:r>
              <a:rPr lang="fr-FR" i="1" dirty="0" err="1" smtClean="0"/>
              <a:t>nucleon</a:t>
            </a:r>
            <a:r>
              <a:rPr lang="fr-FR" i="1" dirty="0" smtClean="0"/>
              <a:t> </a:t>
            </a:r>
          </a:p>
          <a:p>
            <a:pPr marL="1257300" lvl="2" indent="-457200"/>
            <a:r>
              <a:rPr lang="fr-FR" dirty="0" smtClean="0"/>
              <a:t>35 </a:t>
            </a:r>
            <a:r>
              <a:rPr lang="fr-FR" dirty="0" err="1" smtClean="0"/>
              <a:t>days</a:t>
            </a:r>
            <a:r>
              <a:rPr lang="fr-FR" dirty="0" smtClean="0"/>
              <a:t> of data </a:t>
            </a:r>
            <a:r>
              <a:rPr lang="fr-FR" dirty="0" err="1" smtClean="0"/>
              <a:t>taking</a:t>
            </a:r>
            <a:r>
              <a:rPr lang="fr-FR" dirty="0" smtClean="0"/>
              <a:t> in 2000</a:t>
            </a:r>
          </a:p>
          <a:p>
            <a:pPr marL="1257300" lvl="2" indent="-457200"/>
            <a:r>
              <a:rPr lang="fr-FR" dirty="0" smtClean="0"/>
              <a:t>~1.10</a:t>
            </a:r>
            <a:r>
              <a:rPr lang="fr-FR" baseline="30000" dirty="0" smtClean="0"/>
              <a:t>7</a:t>
            </a:r>
            <a:r>
              <a:rPr lang="fr-FR" dirty="0" smtClean="0"/>
              <a:t>Pb/s over 5s </a:t>
            </a:r>
            <a:r>
              <a:rPr lang="fr-FR" dirty="0" err="1" smtClean="0"/>
              <a:t>bursts</a:t>
            </a:r>
            <a:r>
              <a:rPr lang="fr-FR" dirty="0" smtClean="0"/>
              <a:t> </a:t>
            </a:r>
            <a:r>
              <a:rPr lang="fr-FR" dirty="0" err="1" smtClean="0"/>
              <a:t>every</a:t>
            </a:r>
            <a:r>
              <a:rPr lang="fr-FR" dirty="0" smtClean="0"/>
              <a:t> 20s</a:t>
            </a:r>
          </a:p>
          <a:p>
            <a:pPr marL="1257300" lvl="2" indent="-457200"/>
            <a:r>
              <a:rPr lang="fr-FR" dirty="0" smtClean="0"/>
              <a:t>4 mm </a:t>
            </a:r>
            <a:r>
              <a:rPr lang="fr-FR" dirty="0" err="1" smtClean="0"/>
              <a:t>thick</a:t>
            </a:r>
            <a:r>
              <a:rPr lang="fr-FR" dirty="0" smtClean="0"/>
              <a:t> Pb </a:t>
            </a:r>
            <a:r>
              <a:rPr lang="fr-FR" dirty="0" err="1" smtClean="0"/>
              <a:t>target</a:t>
            </a:r>
            <a:r>
              <a:rPr lang="fr-FR" dirty="0" smtClean="0"/>
              <a:t> (10%</a:t>
            </a:r>
            <a:r>
              <a:rPr lang="fr-FR" dirty="0" err="1" smtClean="0">
                <a:latin typeface="Symbol" pitchFamily="18" charset="2"/>
              </a:rPr>
              <a:t>l</a:t>
            </a:r>
            <a:r>
              <a:rPr lang="fr-FR" baseline="-25000" dirty="0" err="1" smtClean="0"/>
              <a:t>I</a:t>
            </a:r>
            <a:r>
              <a:rPr lang="fr-FR" dirty="0" smtClean="0"/>
              <a:t>) </a:t>
            </a:r>
          </a:p>
          <a:p>
            <a:pPr marL="1257300" lvl="2" indent="-457200"/>
            <a:r>
              <a:rPr lang="fr-FR" dirty="0" smtClean="0">
                <a:solidFill>
                  <a:srgbClr val="3333FF"/>
                </a:solidFill>
              </a:rPr>
              <a:t>~ 100 000 J/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</a:rPr>
              <a:t>Y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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</a:rPr>
              <a:t>m</a:t>
            </a:r>
            <a:r>
              <a:rPr lang="fr-FR" baseline="30000" dirty="0" smtClean="0">
                <a:solidFill>
                  <a:srgbClr val="3333FF"/>
                </a:solidFill>
              </a:rPr>
              <a:t>+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</a:rPr>
              <a:t>m</a:t>
            </a:r>
            <a:r>
              <a:rPr lang="fr-FR" baseline="30000" dirty="0" smtClean="0">
                <a:solidFill>
                  <a:srgbClr val="3333FF"/>
                </a:solidFill>
              </a:rPr>
              <a:t>-</a:t>
            </a:r>
            <a:r>
              <a:rPr lang="fr-FR" dirty="0" smtClean="0">
                <a:solidFill>
                  <a:srgbClr val="3333FF"/>
                </a:solidFill>
              </a:rPr>
              <a:t> </a:t>
            </a:r>
            <a:r>
              <a:rPr lang="fr-FR" dirty="0" err="1" smtClean="0">
                <a:solidFill>
                  <a:srgbClr val="3333FF"/>
                </a:solidFill>
              </a:rPr>
              <a:t>within</a:t>
            </a:r>
            <a:r>
              <a:rPr lang="fr-FR" dirty="0" smtClean="0">
                <a:solidFill>
                  <a:srgbClr val="3333FF"/>
                </a:solidFill>
              </a:rPr>
              <a:t> </a:t>
            </a:r>
            <a:r>
              <a:rPr lang="fr-FR" dirty="0" err="1" smtClean="0">
                <a:solidFill>
                  <a:srgbClr val="3333FF"/>
                </a:solidFill>
              </a:rPr>
              <a:t>y</a:t>
            </a:r>
            <a:r>
              <a:rPr lang="fr-FR" baseline="-25000" dirty="0" err="1" smtClean="0">
                <a:solidFill>
                  <a:srgbClr val="3333FF"/>
                </a:solidFill>
              </a:rPr>
              <a:t>CMS</a:t>
            </a:r>
            <a:r>
              <a:rPr lang="fr-FR" dirty="0" smtClean="0">
                <a:solidFill>
                  <a:srgbClr val="3333FF"/>
                </a:solidFill>
                <a:sym typeface="Symbol"/>
              </a:rPr>
              <a:t>[0,1] (on </a:t>
            </a:r>
            <a:r>
              <a:rPr lang="fr-FR" dirty="0" err="1" smtClean="0">
                <a:solidFill>
                  <a:srgbClr val="3333FF"/>
                </a:solidFill>
                <a:sym typeface="Symbol"/>
              </a:rPr>
              <a:t>disk</a:t>
            </a:r>
            <a:r>
              <a:rPr lang="fr-FR" dirty="0" smtClean="0">
                <a:solidFill>
                  <a:srgbClr val="3333FF"/>
                </a:solidFill>
                <a:sym typeface="Symbol"/>
              </a:rPr>
              <a:t>)</a:t>
            </a:r>
          </a:p>
          <a:p>
            <a:pPr marL="457200" indent="-457200"/>
            <a:endParaRPr lang="fr-FR" sz="1800" b="1" dirty="0" smtClean="0">
              <a:solidFill>
                <a:srgbClr val="008000"/>
              </a:solidFill>
              <a:sym typeface="Symbol"/>
            </a:endParaRPr>
          </a:p>
          <a:p>
            <a:pPr marL="457200" indent="-457200"/>
            <a:endParaRPr lang="fr-FR" sz="1800" b="1" dirty="0" smtClean="0">
              <a:solidFill>
                <a:srgbClr val="008000"/>
              </a:solidFill>
              <a:sym typeface="Symbol"/>
            </a:endParaRPr>
          </a:p>
          <a:p>
            <a:pPr marL="457200" indent="-457200"/>
            <a:r>
              <a:rPr lang="fr-FR" sz="1800" b="1" dirty="0" err="1" smtClean="0">
                <a:solidFill>
                  <a:srgbClr val="008000"/>
                </a:solidFill>
                <a:sym typeface="Symbol"/>
              </a:rPr>
              <a:t>Expect</a:t>
            </a:r>
            <a:r>
              <a:rPr lang="fr-FR" sz="1800" b="1" dirty="0" smtClean="0">
                <a:solidFill>
                  <a:srgbClr val="008000"/>
                </a:solidFill>
                <a:sym typeface="Symbol"/>
              </a:rPr>
              <a:t> </a:t>
            </a:r>
            <a:r>
              <a:rPr lang="fr-FR" sz="1800" b="1" dirty="0" err="1" smtClean="0">
                <a:solidFill>
                  <a:srgbClr val="008000"/>
                </a:solidFill>
                <a:sym typeface="Symbol"/>
              </a:rPr>
              <a:t>fair</a:t>
            </a:r>
            <a:r>
              <a:rPr lang="fr-FR" sz="1800" b="1" dirty="0" smtClean="0">
                <a:solidFill>
                  <a:srgbClr val="008000"/>
                </a:solidFill>
                <a:sym typeface="Symbol"/>
              </a:rPr>
              <a:t> </a:t>
            </a:r>
            <a:r>
              <a:rPr lang="fr-FR" sz="1800" b="1" dirty="0" err="1" smtClean="0">
                <a:solidFill>
                  <a:srgbClr val="008000"/>
                </a:solidFill>
                <a:sym typeface="Symbol"/>
              </a:rPr>
              <a:t>amount</a:t>
            </a:r>
            <a:r>
              <a:rPr lang="fr-FR" sz="1800" b="1" dirty="0" smtClean="0">
                <a:solidFill>
                  <a:srgbClr val="008000"/>
                </a:solidFill>
                <a:sym typeface="Symbol"/>
              </a:rPr>
              <a:t> of </a:t>
            </a:r>
            <a:r>
              <a:rPr lang="fr-FR" sz="1800" b="1" dirty="0" smtClean="0">
                <a:solidFill>
                  <a:srgbClr val="008000"/>
                </a:solidFill>
                <a:latin typeface="Symbol" pitchFamily="18" charset="2"/>
                <a:sym typeface="Symbol"/>
              </a:rPr>
              <a:t>c</a:t>
            </a:r>
            <a:r>
              <a:rPr lang="fr-FR" sz="1800" b="1" baseline="-25000" dirty="0" smtClean="0">
                <a:solidFill>
                  <a:srgbClr val="008000"/>
                </a:solidFill>
                <a:sym typeface="Symbol"/>
              </a:rPr>
              <a:t>c</a:t>
            </a:r>
            <a:r>
              <a:rPr lang="fr-FR" sz="1800" b="1" dirty="0" smtClean="0">
                <a:solidFill>
                  <a:srgbClr val="008000"/>
                </a:solidFill>
                <a:sym typeface="Symbol"/>
              </a:rPr>
              <a:t>: </a:t>
            </a:r>
            <a:r>
              <a:rPr lang="fr-FR" sz="1800" dirty="0" smtClean="0"/>
              <a:t>N</a:t>
            </a:r>
            <a:r>
              <a:rPr lang="fr-FR" sz="1800" baseline="-25000" dirty="0" smtClean="0"/>
              <a:t>J/</a:t>
            </a:r>
            <a:r>
              <a:rPr lang="fr-FR" sz="1800" baseline="-25000" dirty="0" smtClean="0">
                <a:latin typeface="Symbol" pitchFamily="18" charset="2"/>
              </a:rPr>
              <a:t>Y</a:t>
            </a:r>
            <a:r>
              <a:rPr lang="fr-FR" sz="1800" dirty="0" smtClean="0"/>
              <a:t> ~ 60% direct + ~30% </a:t>
            </a:r>
            <a:r>
              <a:rPr lang="fr-FR" sz="1800" dirty="0" err="1" smtClean="0"/>
              <a:t>from</a:t>
            </a:r>
            <a:r>
              <a:rPr lang="fr-FR" sz="1800" dirty="0" smtClean="0"/>
              <a:t> </a:t>
            </a:r>
            <a:r>
              <a:rPr lang="fr-FR" sz="1800" dirty="0" smtClean="0">
                <a:latin typeface="Symbol" pitchFamily="18" charset="2"/>
              </a:rPr>
              <a:t>c</a:t>
            </a:r>
            <a:r>
              <a:rPr lang="fr-FR" sz="1800" baseline="-25000" dirty="0" smtClean="0"/>
              <a:t>c</a:t>
            </a:r>
            <a:r>
              <a:rPr lang="fr-FR" sz="1800" dirty="0" smtClean="0"/>
              <a:t> + ~10% </a:t>
            </a:r>
            <a:r>
              <a:rPr lang="fr-FR" sz="1800" dirty="0" err="1" smtClean="0"/>
              <a:t>from</a:t>
            </a:r>
            <a:r>
              <a:rPr lang="fr-FR" sz="1800" dirty="0" smtClean="0"/>
              <a:t> </a:t>
            </a:r>
            <a:r>
              <a:rPr lang="fr-FR" sz="1800" dirty="0" smtClean="0">
                <a:latin typeface="Symbol" pitchFamily="18" charset="2"/>
              </a:rPr>
              <a:t>Y</a:t>
            </a:r>
            <a:r>
              <a:rPr lang="fr-FR" sz="1800" dirty="0" smtClean="0"/>
              <a:t>’ </a:t>
            </a:r>
          </a:p>
          <a:p>
            <a:pPr marL="1257300" lvl="2" indent="-457200"/>
            <a:r>
              <a:rPr lang="fr-FR" dirty="0" err="1" smtClean="0">
                <a:sym typeface="Wingdings" pitchFamily="2" charset="2"/>
              </a:rPr>
              <a:t>Same</a:t>
            </a:r>
            <a:r>
              <a:rPr lang="fr-FR" dirty="0" smtClean="0">
                <a:sym typeface="Wingdings" pitchFamily="2" charset="2"/>
              </a:rPr>
              <a:t> conditions as NA50 setup  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~20 000 </a:t>
            </a:r>
            <a:r>
              <a:rPr lang="fr-FR" b="1" dirty="0" smtClean="0">
                <a:solidFill>
                  <a:srgbClr val="00800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b="1" baseline="-25000" dirty="0" smtClean="0">
                <a:solidFill>
                  <a:srgbClr val="008000"/>
                </a:solidFill>
                <a:sym typeface="Wingdings" pitchFamily="2" charset="2"/>
              </a:rPr>
              <a:t>c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expected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within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y</a:t>
            </a:r>
            <a:r>
              <a:rPr lang="fr-FR" b="1" baseline="-25000" dirty="0" err="1" smtClean="0">
                <a:solidFill>
                  <a:srgbClr val="008000"/>
                </a:solidFill>
                <a:sym typeface="Wingdings" pitchFamily="2" charset="2"/>
              </a:rPr>
              <a:t>CMS</a:t>
            </a:r>
            <a:r>
              <a:rPr lang="fr-FR" b="1" dirty="0" smtClean="0">
                <a:solidFill>
                  <a:srgbClr val="008000"/>
                </a:solidFill>
                <a:sym typeface="Symbol"/>
              </a:rPr>
              <a:t>  [-0.5,0.5]</a:t>
            </a:r>
            <a:endParaRPr lang="fr-FR" b="1" baseline="-25000" dirty="0" smtClean="0">
              <a:solidFill>
                <a:srgbClr val="008000"/>
              </a:solidFill>
              <a:sym typeface="Wingdings" pitchFamily="2" charset="2"/>
            </a:endParaRPr>
          </a:p>
          <a:p>
            <a:pPr marL="1257300" lvl="2" indent="-457200"/>
            <a:r>
              <a:rPr lang="fr-FR" dirty="0" err="1" smtClean="0">
                <a:sym typeface="Wingdings" pitchFamily="2" charset="2"/>
              </a:rPr>
              <a:t>Expect</a:t>
            </a:r>
            <a:r>
              <a:rPr lang="fr-FR" dirty="0" smtClean="0">
                <a:sym typeface="Wingdings" pitchFamily="2" charset="2"/>
              </a:rPr>
              <a:t> more </a:t>
            </a:r>
            <a:r>
              <a:rPr lang="fr-FR" dirty="0" err="1" smtClean="0">
                <a:sym typeface="Wingdings" pitchFamily="2" charset="2"/>
              </a:rPr>
              <a:t>with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thicker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target</a:t>
            </a:r>
            <a:r>
              <a:rPr lang="fr-FR" dirty="0" smtClean="0">
                <a:sym typeface="Wingdings" pitchFamily="2" charset="2"/>
              </a:rPr>
              <a:t> (1cm for instance)</a:t>
            </a:r>
            <a:r>
              <a:rPr lang="fr-FR" dirty="0" smtClean="0">
                <a:sym typeface="Symbol"/>
              </a:rPr>
              <a:t>	</a:t>
            </a:r>
          </a:p>
          <a:p>
            <a:pPr marL="1257300" lvl="2" indent="-457200"/>
            <a:endParaRPr lang="fr-FR" dirty="0" smtClean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953" y="1412776"/>
            <a:ext cx="316752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229009" y="1052736"/>
            <a:ext cx="228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North</a:t>
            </a:r>
            <a:r>
              <a:rPr lang="fr-FR" b="1" dirty="0" smtClean="0"/>
              <a:t> Area </a:t>
            </a:r>
            <a:r>
              <a:rPr lang="fr-FR" b="1" dirty="0" err="1" smtClean="0"/>
              <a:t>Beamlines</a:t>
            </a:r>
            <a:endParaRPr lang="fr-FR" b="1" dirty="0"/>
          </a:p>
        </p:txBody>
      </p:sp>
      <p:pic>
        <p:nvPicPr>
          <p:cNvPr id="13" name="Picture 3" descr="Z:\FTE\CHIC\logoBlanc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6366" t="34674" r="40005" b="33819"/>
          <a:stretch>
            <a:fillRect/>
          </a:stretch>
        </p:blipFill>
        <p:spPr bwMode="auto">
          <a:xfrm>
            <a:off x="8842251" y="42863"/>
            <a:ext cx="288032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detector design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endParaRPr lang="fr-FR" dirty="0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27" name="Espace réservé du pied de page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75" t="17923" r="1695" b="25843"/>
          <a:stretch>
            <a:fillRect/>
          </a:stretch>
        </p:blipFill>
        <p:spPr bwMode="auto">
          <a:xfrm>
            <a:off x="4101175" y="1340768"/>
            <a:ext cx="4935321" cy="167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4149080"/>
            <a:ext cx="401619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975" t="17923" r="1695" b="25843"/>
          <a:stretch>
            <a:fillRect/>
          </a:stretch>
        </p:blipFill>
        <p:spPr bwMode="auto">
          <a:xfrm>
            <a:off x="4101175" y="4077072"/>
            <a:ext cx="4935321" cy="167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4079751" y="4810125"/>
            <a:ext cx="400993" cy="274911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0" y="3861048"/>
            <a:ext cx="3923928" cy="20882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>
            <a:stCxn id="10" idx="1"/>
            <a:endCxn id="11" idx="7"/>
          </p:cNvCxnSpPr>
          <p:nvPr/>
        </p:nvCxnSpPr>
        <p:spPr>
          <a:xfrm flipH="1" flipV="1">
            <a:off x="3349282" y="4166862"/>
            <a:ext cx="789193" cy="683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10" idx="3"/>
            <a:endCxn id="11" idx="5"/>
          </p:cNvCxnSpPr>
          <p:nvPr/>
        </p:nvCxnSpPr>
        <p:spPr>
          <a:xfrm flipH="1">
            <a:off x="3349282" y="5044776"/>
            <a:ext cx="789193" cy="598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851920" y="3140968"/>
            <a:ext cx="5245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B050"/>
                </a:solidFill>
              </a:rPr>
              <a:t>Target</a:t>
            </a:r>
            <a:r>
              <a:rPr lang="fr-FR" sz="1600" dirty="0" smtClean="0"/>
              <a:t> </a:t>
            </a:r>
            <a:r>
              <a:rPr lang="fr-FR" sz="1600" dirty="0" smtClean="0">
                <a:sym typeface="Wingdings" pitchFamily="2" charset="2"/>
              </a:rPr>
              <a:t> 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absorber</a:t>
            </a:r>
            <a:r>
              <a:rPr lang="fr-FR" sz="1600" dirty="0" smtClean="0">
                <a:sym typeface="Wingdings" pitchFamily="2" charset="2"/>
              </a:rPr>
              <a:t>  </a:t>
            </a:r>
            <a:r>
              <a:rPr lang="fr-FR" sz="1600" b="1" dirty="0" err="1" smtClean="0">
                <a:solidFill>
                  <a:srgbClr val="008000"/>
                </a:solidFill>
                <a:sym typeface="Wingdings" pitchFamily="2" charset="2"/>
              </a:rPr>
              <a:t>spectrometer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smtClean="0">
                <a:sym typeface="Wingdings" pitchFamily="2" charset="2"/>
              </a:rPr>
              <a:t>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muID</a:t>
            </a:r>
            <a:endParaRPr lang="fr-FR" sz="1600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 flipV="1">
            <a:off x="4355976" y="2348880"/>
            <a:ext cx="216024" cy="864096"/>
          </a:xfrm>
          <a:prstGeom prst="straightConnector1">
            <a:avLst/>
          </a:prstGeom>
          <a:ln w="95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5364088" y="2348880"/>
            <a:ext cx="432048" cy="864096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6156176" y="2348880"/>
            <a:ext cx="1008112" cy="936104"/>
          </a:xfrm>
          <a:prstGeom prst="straightConnector1">
            <a:avLst/>
          </a:prstGeom>
          <a:ln w="95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7164288" y="2276872"/>
            <a:ext cx="1152128" cy="1008112"/>
          </a:xfrm>
          <a:prstGeom prst="straightConnector1">
            <a:avLst/>
          </a:prstGeom>
          <a:ln w="95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8388424" y="2492896"/>
            <a:ext cx="504056" cy="792088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6444208" y="2276872"/>
            <a:ext cx="1944216" cy="1008112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7956376" y="2564904"/>
            <a:ext cx="432048" cy="72008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55576" y="6093296"/>
            <a:ext cx="2072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Target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b="1" dirty="0" err="1" smtClean="0">
                <a:solidFill>
                  <a:srgbClr val="00B0F0"/>
                </a:solidFill>
                <a:sym typeface="Wingdings" pitchFamily="2" charset="2"/>
              </a:rPr>
              <a:t>telescope</a:t>
            </a:r>
            <a:r>
              <a:rPr lang="fr-FR" dirty="0" smtClean="0">
                <a:sym typeface="Wingdings" pitchFamily="2" charset="2"/>
              </a:rPr>
              <a:t> </a:t>
            </a:r>
            <a:endParaRPr lang="fr-FR" dirty="0"/>
          </a:p>
        </p:txBody>
      </p:sp>
      <p:cxnSp>
        <p:nvCxnSpPr>
          <p:cNvPr id="38" name="Connecteur droit avec flèche 37"/>
          <p:cNvCxnSpPr/>
          <p:nvPr/>
        </p:nvCxnSpPr>
        <p:spPr>
          <a:xfrm flipV="1">
            <a:off x="1187624" y="5085184"/>
            <a:ext cx="432048" cy="1008112"/>
          </a:xfrm>
          <a:prstGeom prst="straightConnector1">
            <a:avLst/>
          </a:prstGeom>
          <a:ln w="95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2123728" y="5589240"/>
            <a:ext cx="72008" cy="576064"/>
          </a:xfrm>
          <a:prstGeom prst="straightConnector1">
            <a:avLst/>
          </a:prstGeom>
          <a:ln w="95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323528" y="1556792"/>
            <a:ext cx="3368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1st </a:t>
            </a:r>
            <a:r>
              <a:rPr lang="fr-FR" b="1" dirty="0" err="1" smtClean="0">
                <a:solidFill>
                  <a:srgbClr val="FF0000"/>
                </a:solidFill>
              </a:rPr>
              <a:t>generation</a:t>
            </a:r>
            <a:r>
              <a:rPr lang="fr-FR" b="1" dirty="0" smtClean="0">
                <a:solidFill>
                  <a:srgbClr val="FF0000"/>
                </a:solidFill>
              </a:rPr>
              <a:t>: NA38,NA50,NA51</a:t>
            </a:r>
          </a:p>
          <a:p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dimuons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251520" y="3140968"/>
            <a:ext cx="4104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2nd </a:t>
            </a:r>
            <a:r>
              <a:rPr lang="fr-FR" b="1" dirty="0" err="1" smtClean="0">
                <a:solidFill>
                  <a:srgbClr val="FF0000"/>
                </a:solidFill>
              </a:rPr>
              <a:t>generation</a:t>
            </a:r>
            <a:r>
              <a:rPr lang="fr-FR" b="1" dirty="0" smtClean="0">
                <a:solidFill>
                  <a:srgbClr val="FF0000"/>
                </a:solidFill>
              </a:rPr>
              <a:t>: NA60</a:t>
            </a:r>
          </a:p>
          <a:p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dimuons</a:t>
            </a:r>
            <a:r>
              <a:rPr lang="fr-FR" dirty="0" smtClean="0"/>
              <a:t> and open </a:t>
            </a:r>
            <a:r>
              <a:rPr lang="fr-FR" dirty="0" err="1" smtClean="0"/>
              <a:t>charm</a:t>
            </a:r>
            <a:r>
              <a:rPr lang="fr-FR" dirty="0" smtClean="0"/>
              <a:t> vertex</a:t>
            </a:r>
            <a:endParaRPr lang="fr-FR" dirty="0"/>
          </a:p>
        </p:txBody>
      </p:sp>
      <p:pic>
        <p:nvPicPr>
          <p:cNvPr id="29" name="Picture 2" descr="Z:\FTE\CHIC\logo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8855968" y="34337"/>
            <a:ext cx="288032" cy="298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detector design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3rd </a:t>
            </a:r>
            <a:r>
              <a:rPr lang="fr-FR" dirty="0" err="1" smtClean="0"/>
              <a:t>generation</a:t>
            </a:r>
            <a:r>
              <a:rPr lang="fr-FR" dirty="0" smtClean="0"/>
              <a:t>: CHIC</a:t>
            </a:r>
          </a:p>
          <a:p>
            <a:pPr lvl="1"/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dimuons</a:t>
            </a:r>
            <a:r>
              <a:rPr lang="fr-FR" dirty="0" smtClean="0"/>
              <a:t> and </a:t>
            </a:r>
            <a:r>
              <a:rPr lang="fr-FR" b="1" dirty="0" smtClean="0">
                <a:solidFill>
                  <a:srgbClr val="FF0000"/>
                </a:solidFill>
              </a:rPr>
              <a:t>photons</a:t>
            </a:r>
          </a:p>
          <a:p>
            <a:pPr lvl="2"/>
            <a:r>
              <a:rPr lang="fr-FR" dirty="0" smtClean="0"/>
              <a:t>Must place the </a:t>
            </a:r>
            <a:r>
              <a:rPr lang="fr-FR" b="1" dirty="0" err="1" smtClean="0">
                <a:solidFill>
                  <a:srgbClr val="FF0000"/>
                </a:solidFill>
              </a:rPr>
              <a:t>calorimeter</a:t>
            </a:r>
            <a:r>
              <a:rPr lang="fr-FR" b="1" dirty="0" smtClean="0">
                <a:solidFill>
                  <a:srgbClr val="FF0000"/>
                </a:solidFill>
              </a:rPr>
              <a:t> in front of the absorber</a:t>
            </a:r>
          </a:p>
          <a:p>
            <a:pPr lvl="2"/>
            <a:r>
              <a:rPr lang="fr-FR" dirty="0" smtClean="0"/>
              <a:t>Must </a:t>
            </a:r>
            <a:r>
              <a:rPr lang="fr-FR" dirty="0" err="1" smtClean="0"/>
              <a:t>separate</a:t>
            </a:r>
            <a:r>
              <a:rPr lang="fr-FR" dirty="0" smtClean="0"/>
              <a:t> photon/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tracking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in front of the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calorimeter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5" name="Espace réservé de la date 6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66" name="Espace réservé du pied de page 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grpSp>
        <p:nvGrpSpPr>
          <p:cNvPr id="32" name="Groupe 31"/>
          <p:cNvGrpSpPr/>
          <p:nvPr/>
        </p:nvGrpSpPr>
        <p:grpSpPr>
          <a:xfrm>
            <a:off x="1331640" y="2780928"/>
            <a:ext cx="6624736" cy="2520280"/>
            <a:chOff x="971600" y="2060848"/>
            <a:chExt cx="6624736" cy="2520280"/>
          </a:xfrm>
        </p:grpSpPr>
        <p:grpSp>
          <p:nvGrpSpPr>
            <p:cNvPr id="33" name="Groupe 46"/>
            <p:cNvGrpSpPr/>
            <p:nvPr/>
          </p:nvGrpSpPr>
          <p:grpSpPr>
            <a:xfrm>
              <a:off x="971600" y="2060848"/>
              <a:ext cx="6624736" cy="2520280"/>
              <a:chOff x="-292238" y="2534472"/>
              <a:chExt cx="9374425" cy="2609040"/>
            </a:xfrm>
          </p:grpSpPr>
          <p:sp>
            <p:nvSpPr>
              <p:cNvPr id="39" name="Flèche droite 38"/>
              <p:cNvSpPr/>
              <p:nvPr/>
            </p:nvSpPr>
            <p:spPr>
              <a:xfrm>
                <a:off x="-102070" y="3893096"/>
                <a:ext cx="500066" cy="214315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0" name="Connecteur droit 39"/>
              <p:cNvCxnSpPr/>
              <p:nvPr/>
            </p:nvCxnSpPr>
            <p:spPr>
              <a:xfrm flipV="1">
                <a:off x="558883" y="4000504"/>
                <a:ext cx="8370835" cy="43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rot="5400000">
                <a:off x="561233" y="4000504"/>
                <a:ext cx="142876" cy="0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rapèze 41"/>
              <p:cNvSpPr/>
              <p:nvPr/>
            </p:nvSpPr>
            <p:spPr>
              <a:xfrm>
                <a:off x="726721" y="4286256"/>
                <a:ext cx="4075837" cy="642942"/>
              </a:xfrm>
              <a:prstGeom prst="trapezoid">
                <a:avLst>
                  <a:gd name="adj" fmla="val 83850"/>
                </a:avLst>
              </a:prstGeom>
              <a:solidFill>
                <a:srgbClr val="339933"/>
              </a:solidFill>
              <a:ln>
                <a:solidFill>
                  <a:schemeClr val="accent5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err="1" smtClean="0"/>
                  <a:t>Dipole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field</a:t>
                </a:r>
                <a:endParaRPr lang="fr-FR" b="1" dirty="0"/>
              </a:p>
            </p:txBody>
          </p:sp>
          <p:sp>
            <p:nvSpPr>
              <p:cNvPr id="43" name="Trapèze 42"/>
              <p:cNvSpPr/>
              <p:nvPr/>
            </p:nvSpPr>
            <p:spPr>
              <a:xfrm flipV="1">
                <a:off x="726721" y="3071808"/>
                <a:ext cx="4075837" cy="642942"/>
              </a:xfrm>
              <a:prstGeom prst="trapezoid">
                <a:avLst>
                  <a:gd name="adj" fmla="val 83850"/>
                </a:avLst>
              </a:prstGeom>
              <a:solidFill>
                <a:srgbClr val="339933"/>
              </a:solidFill>
              <a:ln>
                <a:solidFill>
                  <a:schemeClr val="accent5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44" name="Connecteur droit 43"/>
              <p:cNvCxnSpPr/>
              <p:nvPr/>
            </p:nvCxnSpPr>
            <p:spPr>
              <a:xfrm rot="5400000">
                <a:off x="611128" y="4001628"/>
                <a:ext cx="28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rot="5400000">
                <a:off x="682565" y="4001628"/>
                <a:ext cx="28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 rot="5400000">
                <a:off x="754004" y="4001628"/>
                <a:ext cx="28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rot="5400000">
                <a:off x="825441" y="4001628"/>
                <a:ext cx="28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 rot="5400000">
                <a:off x="896880" y="4001628"/>
                <a:ext cx="28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 rot="5400000">
                <a:off x="1955264" y="3984190"/>
                <a:ext cx="3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 rot="5400000">
                <a:off x="1649576" y="3984190"/>
                <a:ext cx="3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 rot="5400000">
                <a:off x="2260952" y="3984190"/>
                <a:ext cx="3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 rot="5400000">
                <a:off x="2872327" y="3984190"/>
                <a:ext cx="3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 rot="5400000">
                <a:off x="3789389" y="3984190"/>
                <a:ext cx="3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/>
              <p:cNvSpPr/>
              <p:nvPr/>
            </p:nvSpPr>
            <p:spPr>
              <a:xfrm>
                <a:off x="5643570" y="3000372"/>
                <a:ext cx="2500330" cy="2071702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Muon </a:t>
                </a:r>
                <a:r>
                  <a:rPr lang="fr-FR" dirty="0" err="1" smtClean="0"/>
                  <a:t>Filter</a:t>
                </a:r>
                <a:endParaRPr lang="fr-FR" dirty="0" smtClean="0"/>
              </a:p>
              <a:p>
                <a:pPr algn="ctr"/>
                <a:r>
                  <a:rPr lang="fr-FR" dirty="0" smtClean="0"/>
                  <a:t>(absorber)</a:t>
                </a:r>
                <a:endParaRPr lang="fr-FR" dirty="0"/>
              </a:p>
            </p:txBody>
          </p:sp>
          <p:cxnSp>
            <p:nvCxnSpPr>
              <p:cNvPr id="55" name="Connecteur droit 54"/>
              <p:cNvCxnSpPr/>
              <p:nvPr/>
            </p:nvCxnSpPr>
            <p:spPr>
              <a:xfrm rot="5400000">
                <a:off x="7429520" y="4071942"/>
                <a:ext cx="214314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 rot="5400000">
                <a:off x="7581920" y="4071942"/>
                <a:ext cx="214314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rot="5400000">
                <a:off x="7734320" y="4071942"/>
                <a:ext cx="214314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ZoneTexte 57"/>
              <p:cNvSpPr txBox="1"/>
              <p:nvPr/>
            </p:nvSpPr>
            <p:spPr>
              <a:xfrm>
                <a:off x="20387" y="3512862"/>
                <a:ext cx="5822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err="1" smtClean="0">
                    <a:solidFill>
                      <a:srgbClr val="0000FF"/>
                    </a:solidFill>
                  </a:rPr>
                  <a:t>target</a:t>
                </a:r>
                <a:endParaRPr lang="fr-FR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9" name="ZoneTexte 58"/>
              <p:cNvSpPr txBox="1"/>
              <p:nvPr/>
            </p:nvSpPr>
            <p:spPr>
              <a:xfrm>
                <a:off x="510214" y="4056412"/>
                <a:ext cx="1102111" cy="434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accent1"/>
                    </a:solidFill>
                  </a:rPr>
                  <a:t>vertex</a:t>
                </a:r>
                <a:endParaRPr lang="fr-FR" sz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0" name="ZoneTexte 59"/>
              <p:cNvSpPr txBox="1"/>
              <p:nvPr/>
            </p:nvSpPr>
            <p:spPr>
              <a:xfrm>
                <a:off x="1358037" y="3621572"/>
                <a:ext cx="7441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err="1" smtClean="0">
                    <a:solidFill>
                      <a:schemeClr val="accent1"/>
                    </a:solidFill>
                  </a:rPr>
                  <a:t>tracking</a:t>
                </a:r>
                <a:endParaRPr lang="fr-FR" sz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1" name="ZoneTexte 60"/>
              <p:cNvSpPr txBox="1"/>
              <p:nvPr/>
            </p:nvSpPr>
            <p:spPr>
              <a:xfrm>
                <a:off x="2836892" y="3621572"/>
                <a:ext cx="7441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err="1" smtClean="0">
                    <a:solidFill>
                      <a:schemeClr val="accent1"/>
                    </a:solidFill>
                  </a:rPr>
                  <a:t>tracking</a:t>
                </a:r>
                <a:endParaRPr lang="fr-FR" sz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" name="ZoneTexte 61"/>
              <p:cNvSpPr txBox="1"/>
              <p:nvPr/>
            </p:nvSpPr>
            <p:spPr>
              <a:xfrm>
                <a:off x="8286776" y="2534472"/>
                <a:ext cx="795411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 smtClean="0">
                    <a:solidFill>
                      <a:schemeClr val="accent1"/>
                    </a:solidFill>
                  </a:rPr>
                  <a:t>MuID</a:t>
                </a:r>
                <a:endParaRPr lang="fr-FR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3" name="ZoneTexte 62"/>
              <p:cNvSpPr txBox="1"/>
              <p:nvPr/>
            </p:nvSpPr>
            <p:spPr>
              <a:xfrm>
                <a:off x="-292238" y="4026603"/>
                <a:ext cx="1047365" cy="464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err="1" smtClean="0">
                    <a:solidFill>
                      <a:srgbClr val="FF0000"/>
                    </a:solidFill>
                  </a:rPr>
                  <a:t>Beam</a:t>
                </a:r>
                <a:r>
                  <a:rPr lang="fr-FR" sz="1400" dirty="0" smtClean="0">
                    <a:solidFill>
                      <a:srgbClr val="FF0000"/>
                    </a:solidFill>
                  </a:rPr>
                  <a:t> 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 rot="5400000">
              <a:off x="4249143" y="3319167"/>
              <a:ext cx="1365152" cy="43269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BC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>
                  <a:solidFill>
                    <a:schemeClr val="tx1"/>
                  </a:solidFill>
                </a:rPr>
                <a:t>EMCal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Connecteur droit 34"/>
            <p:cNvCxnSpPr/>
            <p:nvPr/>
          </p:nvCxnSpPr>
          <p:spPr>
            <a:xfrm rot="5400000">
              <a:off x="2940575" y="3453758"/>
              <a:ext cx="3825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rot="5400000">
              <a:off x="2116295" y="3453758"/>
              <a:ext cx="3825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rot="5400000">
              <a:off x="3372624" y="3476248"/>
              <a:ext cx="3825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rot="5400000">
              <a:off x="3588647" y="3476248"/>
              <a:ext cx="3825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/>
          <p:nvPr/>
        </p:nvSpPr>
        <p:spPr>
          <a:xfrm>
            <a:off x="683568" y="565195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FR" b="1" dirty="0" smtClean="0">
                <a:solidFill>
                  <a:srgbClr val="008000"/>
                </a:solidFill>
              </a:rPr>
              <a:t>Target</a:t>
            </a:r>
            <a:r>
              <a:rPr lang="fr-FR" b="1" dirty="0" smtClean="0"/>
              <a:t> </a:t>
            </a:r>
            <a:r>
              <a:rPr lang="fr-FR" b="1" dirty="0" smtClean="0">
                <a:sym typeface="Wingdings" pitchFamily="2" charset="2"/>
              </a:rPr>
              <a:t>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3333FF"/>
                </a:solidFill>
                <a:sym typeface="Wingdings" pitchFamily="2" charset="2"/>
              </a:rPr>
              <a:t>vertex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ym typeface="Wingdings" pitchFamily="2" charset="2"/>
              </a:rPr>
              <a:t>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spectrometer</a:t>
            </a:r>
            <a:r>
              <a:rPr lang="fr-FR" b="1" dirty="0" smtClean="0">
                <a:sym typeface="Wingdings" pitchFamily="2" charset="2"/>
              </a:rPr>
              <a:t> 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CC9900"/>
                </a:solidFill>
                <a:sym typeface="Wingdings" pitchFamily="2" charset="2"/>
              </a:rPr>
              <a:t>calorimeter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ym typeface="Wingdings" pitchFamily="2" charset="2"/>
              </a:rPr>
              <a:t>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absorber</a:t>
            </a:r>
            <a:r>
              <a:rPr lang="fr-FR" b="1" dirty="0" smtClean="0">
                <a:sym typeface="Wingdings" pitchFamily="2" charset="2"/>
              </a:rPr>
              <a:t> 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muID</a:t>
            </a:r>
            <a:endParaRPr lang="fr-FR" b="1" dirty="0">
              <a:solidFill>
                <a:srgbClr val="4A7EBB"/>
              </a:solidFill>
            </a:endParaRPr>
          </a:p>
        </p:txBody>
      </p:sp>
      <p:cxnSp>
        <p:nvCxnSpPr>
          <p:cNvPr id="67" name="Connecteur droit avec flèche 66"/>
          <p:cNvCxnSpPr/>
          <p:nvPr/>
        </p:nvCxnSpPr>
        <p:spPr>
          <a:xfrm rot="5400000" flipH="1" flipV="1">
            <a:off x="1115616" y="4869160"/>
            <a:ext cx="1440160" cy="288032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 flipH="1" flipV="1">
            <a:off x="2195736" y="4509120"/>
            <a:ext cx="504056" cy="1224136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H="1" flipV="1">
            <a:off x="3635896" y="5157192"/>
            <a:ext cx="144016" cy="576064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H="1" flipV="1">
            <a:off x="5292080" y="5013176"/>
            <a:ext cx="72008" cy="720080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 flipH="1" flipV="1">
            <a:off x="7668344" y="5373216"/>
            <a:ext cx="72008" cy="288032"/>
          </a:xfrm>
          <a:prstGeom prst="straightConnector1">
            <a:avLst/>
          </a:prstGeom>
          <a:ln w="28575">
            <a:solidFill>
              <a:srgbClr val="4A7E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H="1" flipV="1">
            <a:off x="6516216" y="5301208"/>
            <a:ext cx="144016" cy="36004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2" descr="Z:\FTE\CHIC\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8855968" y="34337"/>
            <a:ext cx="288032" cy="298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NA60 </a:t>
            </a:r>
            <a:r>
              <a:rPr lang="fr-FR" dirty="0" err="1" smtClean="0"/>
              <a:t>example</a:t>
            </a:r>
            <a:endParaRPr lang="fr-FR" dirty="0" smtClean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612491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79512" y="1500174"/>
            <a:ext cx="4320480" cy="1231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Pixel detector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16 planes – 96 chips total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32 x 256 pixels / chip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Pixel size = 425 × 50 </a:t>
            </a:r>
            <a:r>
              <a:rPr lang="fr-FR" sz="1400" dirty="0" smtClean="0">
                <a:latin typeface="Symbol" pitchFamily="18" charset="2"/>
              </a:rPr>
              <a:t>m</a:t>
            </a:r>
            <a:r>
              <a:rPr lang="fr-FR" sz="1400" dirty="0" smtClean="0"/>
              <a:t>m²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err="1" smtClean="0"/>
              <a:t>Magnetic</a:t>
            </a:r>
            <a:r>
              <a:rPr lang="fr-FR" sz="1400" dirty="0" smtClean="0"/>
              <a:t> </a:t>
            </a:r>
            <a:r>
              <a:rPr lang="fr-FR" sz="1400" dirty="0" err="1" smtClean="0"/>
              <a:t>field</a:t>
            </a:r>
            <a:r>
              <a:rPr lang="fr-FR" sz="1400" dirty="0" smtClean="0"/>
              <a:t> = 2.5 T × 40 cm</a:t>
            </a:r>
          </a:p>
        </p:txBody>
      </p:sp>
      <p:sp>
        <p:nvSpPr>
          <p:cNvPr id="7" name="Rectangle 6"/>
          <p:cNvSpPr/>
          <p:nvPr/>
        </p:nvSpPr>
        <p:spPr>
          <a:xfrm>
            <a:off x="6500826" y="3643314"/>
            <a:ext cx="26431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 smtClean="0"/>
              <a:t>Momentum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@J/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mass </a:t>
            </a:r>
          </a:p>
          <a:p>
            <a:pPr algn="ctr"/>
            <a:r>
              <a:rPr lang="fr-FR" dirty="0" smtClean="0"/>
              <a:t>(</a:t>
            </a:r>
            <a:r>
              <a:rPr lang="fr-FR" dirty="0" err="1" smtClean="0"/>
              <a:t>typical</a:t>
            </a:r>
            <a:r>
              <a:rPr lang="fr-FR" dirty="0" smtClean="0"/>
              <a:t> p</a:t>
            </a:r>
            <a:r>
              <a:rPr lang="fr-FR" baseline="-25000" dirty="0" smtClean="0">
                <a:latin typeface="Symbol" pitchFamily="18" charset="2"/>
              </a:rPr>
              <a:t>m</a:t>
            </a:r>
            <a:r>
              <a:rPr lang="fr-FR" dirty="0" smtClean="0"/>
              <a:t> ~ 15 </a:t>
            </a:r>
            <a:r>
              <a:rPr lang="fr-FR" dirty="0" err="1" smtClean="0"/>
              <a:t>GeV</a:t>
            </a:r>
            <a:r>
              <a:rPr lang="fr-FR" dirty="0" smtClean="0"/>
              <a:t>/c)</a:t>
            </a:r>
            <a:endParaRPr lang="fr-F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43750" y="4643438"/>
          <a:ext cx="1214438" cy="768350"/>
        </p:xfrm>
        <a:graphic>
          <a:graphicData uri="http://schemas.openxmlformats.org/presentationml/2006/ole">
            <p:oleObj spid="_x0000_s227330" name="Équation" r:id="rId4" imgW="622080" imgH="393480" progId="Equation.3">
              <p:embed/>
            </p:oleObj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715140" y="5857892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(R. S. </a:t>
            </a:r>
            <a:r>
              <a:rPr lang="fr-FR" dirty="0" err="1" smtClean="0"/>
              <a:t>priv</a:t>
            </a:r>
            <a:r>
              <a:rPr lang="fr-FR" dirty="0" smtClean="0"/>
              <a:t>. </a:t>
            </a:r>
            <a:r>
              <a:rPr lang="fr-FR" dirty="0" err="1" smtClean="0"/>
              <a:t>Comm</a:t>
            </a:r>
            <a:r>
              <a:rPr lang="fr-FR" dirty="0" smtClean="0"/>
              <a:t>.)</a:t>
            </a:r>
            <a:endParaRPr lang="fr-FR" dirty="0"/>
          </a:p>
        </p:txBody>
      </p:sp>
      <p:grpSp>
        <p:nvGrpSpPr>
          <p:cNvPr id="6" name="Groupe 17"/>
          <p:cNvGrpSpPr/>
          <p:nvPr/>
        </p:nvGrpSpPr>
        <p:grpSpPr>
          <a:xfrm>
            <a:off x="5907552" y="1050775"/>
            <a:ext cx="2954534" cy="1946177"/>
            <a:chOff x="5907552" y="864344"/>
            <a:chExt cx="2954534" cy="1946177"/>
          </a:xfrm>
        </p:grpSpPr>
        <p:sp>
          <p:nvSpPr>
            <p:cNvPr id="12" name="Rectangle 11"/>
            <p:cNvSpPr/>
            <p:nvPr/>
          </p:nvSpPr>
          <p:spPr>
            <a:xfrm>
              <a:off x="5909758" y="866305"/>
              <a:ext cx="2952328" cy="19442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Picture 569" descr="gkrellShoot_01-02-04_11284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3391" r="3584"/>
            <a:stretch>
              <a:fillRect/>
            </a:stretch>
          </p:blipFill>
          <p:spPr bwMode="auto">
            <a:xfrm>
              <a:off x="5907552" y="864344"/>
              <a:ext cx="2932998" cy="1226097"/>
            </a:xfrm>
            <a:prstGeom prst="rect">
              <a:avLst/>
            </a:prstGeom>
            <a:noFill/>
          </p:spPr>
        </p:pic>
        <p:pic>
          <p:nvPicPr>
            <p:cNvPr id="14" name="Picture 567" descr="gkrellShoot_01-02-04_11374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2710" b="3185"/>
            <a:stretch>
              <a:fillRect/>
            </a:stretch>
          </p:blipFill>
          <p:spPr bwMode="auto">
            <a:xfrm rot="189274" flipV="1">
              <a:off x="6074356" y="1926538"/>
              <a:ext cx="1916311" cy="800779"/>
            </a:xfrm>
            <a:prstGeom prst="rect">
              <a:avLst/>
            </a:prstGeom>
            <a:noFill/>
          </p:spPr>
        </p:pic>
        <p:sp>
          <p:nvSpPr>
            <p:cNvPr id="15" name="Ellipse 14"/>
            <p:cNvSpPr/>
            <p:nvPr/>
          </p:nvSpPr>
          <p:spPr>
            <a:xfrm>
              <a:off x="5909758" y="1802409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6269800" y="2090443"/>
              <a:ext cx="504053" cy="144014"/>
            </a:xfrm>
            <a:prstGeom prst="straightConnector1">
              <a:avLst/>
            </a:prstGeom>
            <a:solidFill>
              <a:srgbClr val="00B0F0"/>
            </a:solidFill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2" descr="Z:\FTE\CHIC\logo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323528" y="332656"/>
            <a:ext cx="323528" cy="335083"/>
          </a:xfrm>
          <a:prstGeom prst="rect">
            <a:avLst/>
          </a:prstGeom>
          <a:noFill/>
        </p:spPr>
      </p:pic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CHIC </a:t>
            </a:r>
            <a:r>
              <a:rPr lang="fr-FR" dirty="0" smtClean="0"/>
              <a:t>– </a:t>
            </a:r>
            <a:r>
              <a:rPr lang="fr-FR" dirty="0" err="1" smtClean="0"/>
              <a:t>tracking</a:t>
            </a:r>
            <a:endParaRPr lang="fr-FR" dirty="0"/>
          </a:p>
        </p:txBody>
      </p:sp>
      <p:pic>
        <p:nvPicPr>
          <p:cNvPr id="21" name="Picture 2" descr="Z:\FTE\CHIC\logo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8855968" y="34337"/>
            <a:ext cx="288032" cy="298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</a:t>
            </a:r>
            <a:r>
              <a:rPr lang="fr-FR" dirty="0" err="1" smtClean="0"/>
              <a:t>tracking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NA60 pixel detector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The CHIC pixel detector</a:t>
            </a:r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l="36620" r="23943"/>
          <a:stretch>
            <a:fillRect/>
          </a:stretch>
        </p:blipFill>
        <p:spPr bwMode="auto">
          <a:xfrm>
            <a:off x="323528" y="1519274"/>
            <a:ext cx="2000264" cy="19097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18" name="Connecteur droit avec flèche 17"/>
          <p:cNvCxnSpPr/>
          <p:nvPr/>
        </p:nvCxnSpPr>
        <p:spPr>
          <a:xfrm>
            <a:off x="394966" y="1662150"/>
            <a:ext cx="1928826" cy="1588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95032" y="130496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~40 cm</a:t>
            </a:r>
            <a:endParaRPr lang="fr-FR" dirty="0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/>
        </p:nvGraphicFramePr>
        <p:xfrm>
          <a:off x="2771800" y="1988840"/>
          <a:ext cx="6147559" cy="756976"/>
        </p:xfrm>
        <a:graphic>
          <a:graphicData uri="http://schemas.openxmlformats.org/presentationml/2006/ole">
            <p:oleObj spid="_x0000_s268290" name="Équation" r:id="rId4" imgW="3403440" imgH="419040" progId="Equation.3">
              <p:embed/>
            </p:oleObj>
          </a:graphicData>
        </a:graphic>
      </p:graphicFrame>
      <p:cxnSp>
        <p:nvCxnSpPr>
          <p:cNvPr id="21" name="Connecteur droit 20"/>
          <p:cNvCxnSpPr/>
          <p:nvPr/>
        </p:nvCxnSpPr>
        <p:spPr>
          <a:xfrm>
            <a:off x="7236296" y="2708920"/>
            <a:ext cx="16410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2771800" y="1988840"/>
            <a:ext cx="1" cy="70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771800" y="1988840"/>
            <a:ext cx="912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771800" y="2708920"/>
            <a:ext cx="912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7236296" y="1988840"/>
            <a:ext cx="16410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8892480" y="1988840"/>
            <a:ext cx="1" cy="70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/>
          <a:srcRect l="36620" r="23943"/>
          <a:stretch>
            <a:fillRect/>
          </a:stretch>
        </p:blipFill>
        <p:spPr bwMode="auto">
          <a:xfrm>
            <a:off x="323528" y="4221088"/>
            <a:ext cx="4320480" cy="19097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34" name="Connecteur droit avec flèche 33"/>
          <p:cNvCxnSpPr/>
          <p:nvPr/>
        </p:nvCxnSpPr>
        <p:spPr>
          <a:xfrm>
            <a:off x="394966" y="4363964"/>
            <a:ext cx="4166177" cy="2389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975952" y="4006774"/>
            <a:ext cx="209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~100 cm</a:t>
            </a:r>
            <a:endParaRPr lang="fr-FR" dirty="0"/>
          </a:p>
        </p:txBody>
      </p:sp>
      <p:graphicFrame>
        <p:nvGraphicFramePr>
          <p:cNvPr id="3076" name="Object 3"/>
          <p:cNvGraphicFramePr>
            <a:graphicFrameLocks noChangeAspect="1"/>
          </p:cNvGraphicFramePr>
          <p:nvPr/>
        </p:nvGraphicFramePr>
        <p:xfrm>
          <a:off x="5220072" y="3356992"/>
          <a:ext cx="1512887" cy="731838"/>
        </p:xfrm>
        <a:graphic>
          <a:graphicData uri="http://schemas.openxmlformats.org/presentationml/2006/ole">
            <p:oleObj spid="_x0000_s268291" name="Équation" r:id="rId5" imgW="812520" imgH="393480" progId="Equation.3">
              <p:embed/>
            </p:oleObj>
          </a:graphicData>
        </a:graphic>
      </p:graphicFrame>
      <p:graphicFrame>
        <p:nvGraphicFramePr>
          <p:cNvPr id="38" name="Objet 37"/>
          <p:cNvGraphicFramePr>
            <a:graphicFrameLocks noChangeAspect="1"/>
          </p:cNvGraphicFramePr>
          <p:nvPr/>
        </p:nvGraphicFramePr>
        <p:xfrm>
          <a:off x="5292080" y="4725144"/>
          <a:ext cx="3441700" cy="711200"/>
        </p:xfrm>
        <a:graphic>
          <a:graphicData uri="http://schemas.openxmlformats.org/presentationml/2006/ole">
            <p:oleObj spid="_x0000_s268292" name="Équation" r:id="rId6" imgW="1904760" imgH="393480" progId="Equation.3">
              <p:embed/>
            </p:oleObj>
          </a:graphicData>
        </a:graphic>
      </p:graphicFrame>
      <p:sp>
        <p:nvSpPr>
          <p:cNvPr id="41" name="Flèche vers le bas 40"/>
          <p:cNvSpPr/>
          <p:nvPr/>
        </p:nvSpPr>
        <p:spPr>
          <a:xfrm>
            <a:off x="5940152" y="2780928"/>
            <a:ext cx="7200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e bas 41"/>
          <p:cNvSpPr/>
          <p:nvPr/>
        </p:nvSpPr>
        <p:spPr>
          <a:xfrm>
            <a:off x="6012160" y="4149080"/>
            <a:ext cx="7200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6084168" y="285293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L</a:t>
            </a:r>
            <a:r>
              <a:rPr lang="fr-FR" b="1" dirty="0" smtClean="0">
                <a:solidFill>
                  <a:srgbClr val="FF0000"/>
                </a:solidFill>
              </a:rPr>
              <a:t> = 0.4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156176" y="422108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L</a:t>
            </a:r>
            <a:r>
              <a:rPr lang="fr-FR" b="1" dirty="0" smtClean="0">
                <a:solidFill>
                  <a:srgbClr val="FF0000"/>
                </a:solidFill>
              </a:rPr>
              <a:t> = 1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m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0" name="Picture 2" descr="Z:\FTE\CHIC\logo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8855968" y="34337"/>
            <a:ext cx="288032" cy="298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CHIC</a:t>
            </a:r>
            <a:r>
              <a:rPr lang="fr-FR" dirty="0" smtClean="0"/>
              <a:t> – </a:t>
            </a:r>
            <a:r>
              <a:rPr lang="fr-FR" dirty="0" err="1" smtClean="0"/>
              <a:t>tracking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Size, position, </a:t>
            </a:r>
            <a:r>
              <a:rPr lang="fr-FR" dirty="0" err="1" smtClean="0"/>
              <a:t>resolution</a:t>
            </a:r>
            <a:r>
              <a:rPr lang="fr-FR" dirty="0" smtClean="0"/>
              <a:t> : tentative design – </a:t>
            </a:r>
            <a:r>
              <a:rPr lang="fr-FR" dirty="0" err="1" smtClean="0"/>
              <a:t>toy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31" name="Espace réservé du pied de page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07504" y="1484784"/>
          <a:ext cx="2795604" cy="2001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550650"/>
                <a:gridCol w="635364"/>
                <a:gridCol w="804795"/>
                <a:gridCol w="8047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B (T)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L (cm)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ymbol" pitchFamily="18" charset="2"/>
                        </a:rPr>
                        <a:t>D</a:t>
                      </a:r>
                      <a:r>
                        <a:rPr lang="fr-FR" sz="1400" dirty="0" smtClean="0"/>
                        <a:t>P/P</a:t>
                      </a:r>
                      <a:r>
                        <a:rPr lang="fr-FR" sz="1400" baseline="0" dirty="0" smtClean="0"/>
                        <a:t> (%)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ymbol" pitchFamily="18" charset="2"/>
                        </a:rPr>
                        <a:t>D</a:t>
                      </a:r>
                      <a:r>
                        <a:rPr lang="fr-FR" sz="1400" dirty="0" smtClean="0"/>
                        <a:t>M (MeV)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2.5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~ 6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~120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6600"/>
                          </a:solidFill>
                        </a:rPr>
                        <a:t>2.5</a:t>
                      </a:r>
                      <a:endParaRPr lang="fr-FR" sz="14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6600"/>
                          </a:solidFill>
                        </a:rPr>
                        <a:t>60</a:t>
                      </a:r>
                      <a:endParaRPr lang="fr-FR" sz="14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6600"/>
                          </a:solidFill>
                        </a:rPr>
                        <a:t>~ 2.7</a:t>
                      </a:r>
                      <a:endParaRPr lang="fr-FR" sz="14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6600"/>
                          </a:solidFill>
                        </a:rPr>
                        <a:t>~60</a:t>
                      </a:r>
                      <a:endParaRPr lang="fr-FR" sz="14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8000"/>
                          </a:solidFill>
                        </a:rPr>
                        <a:t>2.5</a:t>
                      </a:r>
                      <a:endParaRPr lang="fr-FR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8000"/>
                          </a:solidFill>
                        </a:rPr>
                        <a:t>80</a:t>
                      </a:r>
                      <a:endParaRPr lang="fr-FR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8000"/>
                          </a:solidFill>
                        </a:rPr>
                        <a:t>~ 1.5</a:t>
                      </a:r>
                      <a:endParaRPr lang="fr-FR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8000"/>
                          </a:solidFill>
                        </a:rPr>
                        <a:t>~30</a:t>
                      </a:r>
                      <a:endParaRPr lang="fr-FR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3333FF"/>
                          </a:solidFill>
                        </a:rPr>
                        <a:t>2.5</a:t>
                      </a:r>
                      <a:endParaRPr lang="fr-FR" sz="1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3333FF"/>
                          </a:solidFill>
                        </a:rPr>
                        <a:t>100</a:t>
                      </a:r>
                      <a:endParaRPr lang="fr-FR" sz="1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3333FF"/>
                          </a:solidFill>
                        </a:rPr>
                        <a:t>~1</a:t>
                      </a:r>
                      <a:endParaRPr lang="fr-FR" sz="1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3333FF"/>
                          </a:solidFill>
                        </a:rPr>
                        <a:t>~20</a:t>
                      </a:r>
                      <a:endParaRPr lang="fr-FR" sz="1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2915816" y="2060848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 </a:t>
            </a:r>
            <a:r>
              <a:rPr lang="fr-FR" sz="1600" b="1" dirty="0" smtClean="0">
                <a:solidFill>
                  <a:srgbClr val="FF0000"/>
                </a:solidFill>
              </a:rPr>
              <a:t>NA60</a:t>
            </a: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2" cstate="print"/>
          <a:srcRect l="1911" t="5352" r="6339" b="1530"/>
          <a:stretch>
            <a:fillRect/>
          </a:stretch>
        </p:blipFill>
        <p:spPr bwMode="auto">
          <a:xfrm>
            <a:off x="251520" y="4163151"/>
            <a:ext cx="3096344" cy="250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ZoneTexte 46"/>
          <p:cNvSpPr txBox="1"/>
          <p:nvPr/>
        </p:nvSpPr>
        <p:spPr>
          <a:xfrm>
            <a:off x="251520" y="3635563"/>
            <a:ext cx="3096344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333FF"/>
                </a:solidFill>
              </a:rPr>
              <a:t>6 plane vertex</a:t>
            </a:r>
          </a:p>
          <a:p>
            <a:r>
              <a:rPr lang="fr-FR" sz="1400" dirty="0" smtClean="0">
                <a:solidFill>
                  <a:srgbClr val="3333FF"/>
                </a:solidFill>
              </a:rPr>
              <a:t>@ </a:t>
            </a:r>
            <a:r>
              <a:rPr lang="fr-FR" sz="1400" dirty="0" err="1" smtClean="0">
                <a:solidFill>
                  <a:srgbClr val="3333FF"/>
                </a:solidFill>
              </a:rPr>
              <a:t>r</a:t>
            </a:r>
            <a:r>
              <a:rPr lang="fr-FR" sz="1400" baseline="-25000" dirty="0" err="1" smtClean="0">
                <a:solidFill>
                  <a:srgbClr val="3333FF"/>
                </a:solidFill>
              </a:rPr>
              <a:t>min</a:t>
            </a:r>
            <a:r>
              <a:rPr lang="fr-FR" sz="1400" dirty="0" smtClean="0">
                <a:solidFill>
                  <a:srgbClr val="3333FF"/>
                </a:solidFill>
              </a:rPr>
              <a:t> = 0.5 cm 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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z</a:t>
            </a:r>
            <a:r>
              <a:rPr lang="fr-FR" sz="14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min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*=0.5)~7.5 cm</a:t>
            </a:r>
          </a:p>
          <a:p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6 planes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z=8 cm to z=18 cm</a:t>
            </a:r>
          </a:p>
        </p:txBody>
      </p:sp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3" cstate="print"/>
          <a:srcRect l="1468" t="5225" r="7272" b="1352"/>
          <a:stretch>
            <a:fillRect/>
          </a:stretch>
        </p:blipFill>
        <p:spPr bwMode="auto">
          <a:xfrm>
            <a:off x="4211960" y="2132856"/>
            <a:ext cx="4752528" cy="401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 rot="19096346">
            <a:off x="6915916" y="2817722"/>
            <a:ext cx="675749" cy="297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33FF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3333FF"/>
                </a:solidFill>
              </a:rPr>
              <a:t>=-0.5</a:t>
            </a:r>
            <a:endParaRPr lang="fr-FR" sz="1200" b="1" dirty="0">
              <a:solidFill>
                <a:srgbClr val="3333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 rot="20501189">
            <a:off x="7209183" y="4241130"/>
            <a:ext cx="653919" cy="285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33FF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3333FF"/>
                </a:solidFill>
              </a:rPr>
              <a:t>=0.5</a:t>
            </a:r>
            <a:endParaRPr lang="fr-FR" sz="1200" b="1" dirty="0">
              <a:solidFill>
                <a:srgbClr val="3333FF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 rot="10800000" flipV="1">
            <a:off x="4693475" y="2519923"/>
            <a:ext cx="3252614" cy="2920210"/>
          </a:xfrm>
          <a:prstGeom prst="line">
            <a:avLst/>
          </a:prstGeom>
          <a:ln w="190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10800000" flipV="1">
            <a:off x="4636293" y="4099573"/>
            <a:ext cx="4158462" cy="1404134"/>
          </a:xfrm>
          <a:prstGeom prst="line">
            <a:avLst/>
          </a:prstGeom>
          <a:ln w="190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 rot="20863095">
            <a:off x="7768638" y="4537104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FF0000"/>
                </a:solidFill>
              </a:rPr>
              <a:t>=1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4211960" y="1556792"/>
            <a:ext cx="4752528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3333FF"/>
                </a:solidFill>
              </a:rPr>
              <a:t>11 plane </a:t>
            </a:r>
            <a:r>
              <a:rPr lang="fr-FR" b="1" dirty="0" err="1" smtClean="0">
                <a:solidFill>
                  <a:srgbClr val="3333FF"/>
                </a:solidFill>
              </a:rPr>
              <a:t>spectrometer</a:t>
            </a:r>
            <a:endParaRPr lang="fr-FR" b="1" dirty="0" smtClean="0">
              <a:solidFill>
                <a:srgbClr val="3333FF"/>
              </a:solidFill>
            </a:endParaRPr>
          </a:p>
          <a:p>
            <a:pPr algn="ctr"/>
            <a:r>
              <a:rPr lang="fr-FR" sz="1600" dirty="0" smtClean="0">
                <a:solidFill>
                  <a:srgbClr val="3333FF"/>
                </a:solidFill>
              </a:rPr>
              <a:t>@ </a:t>
            </a:r>
            <a:r>
              <a:rPr lang="fr-FR" sz="1600" dirty="0" err="1" smtClean="0">
                <a:solidFill>
                  <a:srgbClr val="3333FF"/>
                </a:solidFill>
              </a:rPr>
              <a:t>z</a:t>
            </a:r>
            <a:r>
              <a:rPr lang="fr-FR" sz="1600" baseline="-25000" dirty="0" err="1" smtClean="0">
                <a:solidFill>
                  <a:srgbClr val="3333FF"/>
                </a:solidFill>
              </a:rPr>
              <a:t>max</a:t>
            </a:r>
            <a:r>
              <a:rPr lang="fr-FR" sz="1600" dirty="0" smtClean="0">
                <a:solidFill>
                  <a:srgbClr val="3333FF"/>
                </a:solidFill>
              </a:rPr>
              <a:t> = 120 cm </a:t>
            </a:r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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r</a:t>
            </a:r>
            <a:r>
              <a:rPr lang="fr-FR" sz="16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max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*=-0.5)~22 cm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11 planes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z=20 cm to z = 120 cm</a:t>
            </a:r>
            <a:endParaRPr lang="fr-FR" sz="1600" b="1" dirty="0" smtClean="0">
              <a:solidFill>
                <a:srgbClr val="FF0000"/>
              </a:solidFill>
            </a:endParaRPr>
          </a:p>
        </p:txBody>
      </p:sp>
      <p:cxnSp>
        <p:nvCxnSpPr>
          <p:cNvPr id="42" name="Connecteur droit 41"/>
          <p:cNvCxnSpPr/>
          <p:nvPr/>
        </p:nvCxnSpPr>
        <p:spPr>
          <a:xfrm rot="10800000" flipV="1">
            <a:off x="528638" y="4437111"/>
            <a:ext cx="2027140" cy="1858913"/>
          </a:xfrm>
          <a:prstGeom prst="line">
            <a:avLst/>
          </a:prstGeom>
          <a:ln w="190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rot="10800000" flipV="1">
            <a:off x="528639" y="5467350"/>
            <a:ext cx="2486027" cy="833438"/>
          </a:xfrm>
          <a:prstGeom prst="line">
            <a:avLst/>
          </a:prstGeom>
          <a:ln w="190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 rot="19096346">
            <a:off x="1868249" y="4480289"/>
            <a:ext cx="675749" cy="297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33FF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3333FF"/>
                </a:solidFill>
              </a:rPr>
              <a:t>=-0.5</a:t>
            </a:r>
            <a:endParaRPr lang="fr-FR" sz="1200" b="1" dirty="0">
              <a:solidFill>
                <a:srgbClr val="3333FF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 rot="20501189">
            <a:off x="2080093" y="5396701"/>
            <a:ext cx="653919" cy="285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33FF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3333FF"/>
                </a:solidFill>
              </a:rPr>
              <a:t>=0.5</a:t>
            </a:r>
            <a:endParaRPr lang="fr-FR" sz="1200" b="1" dirty="0">
              <a:solidFill>
                <a:srgbClr val="3333FF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2915816" y="3140968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 CHIC</a:t>
            </a:r>
            <a:endParaRPr lang="fr-FR" sz="1600" b="1" dirty="0">
              <a:solidFill>
                <a:srgbClr val="3333FF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51520" y="5949280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283968" y="3140968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22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899592" y="6381328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7.5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6876256" y="5733256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4788024" y="6165304"/>
            <a:ext cx="349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Track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particles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within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fr-FR" b="1" dirty="0" smtClean="0">
                <a:solidFill>
                  <a:srgbClr val="FF0000"/>
                </a:solidFill>
              </a:rPr>
              <a:t>*</a:t>
            </a:r>
            <a:r>
              <a:rPr lang="fr-FR" b="1" dirty="0" smtClean="0">
                <a:solidFill>
                  <a:srgbClr val="FF0000"/>
                </a:solidFill>
                <a:sym typeface="Symbol"/>
              </a:rPr>
              <a:t>[-0.5 ; 1]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5" name="Picture 2" descr="Z:\FTE\CHIC\logo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8855968" y="34337"/>
            <a:ext cx="288032" cy="298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CHIC</a:t>
            </a:r>
            <a:r>
              <a:rPr lang="fr-FR" dirty="0" smtClean="0"/>
              <a:t> – </a:t>
            </a:r>
            <a:r>
              <a:rPr lang="fr-FR" dirty="0" err="1" smtClean="0"/>
              <a:t>tracking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Size, position, </a:t>
            </a:r>
            <a:r>
              <a:rPr lang="fr-FR" dirty="0" err="1" smtClean="0"/>
              <a:t>resolution</a:t>
            </a:r>
            <a:r>
              <a:rPr lang="fr-FR" dirty="0" smtClean="0"/>
              <a:t> : tentative design -  </a:t>
            </a:r>
            <a:r>
              <a:rPr lang="fr-FR" dirty="0" err="1" smtClean="0"/>
              <a:t>toy</a:t>
            </a:r>
            <a:endParaRPr lang="fr-FR" dirty="0" smtClean="0"/>
          </a:p>
          <a:p>
            <a:r>
              <a:rPr lang="fr-FR" dirty="0" err="1" smtClean="0"/>
              <a:t>yexample</a:t>
            </a:r>
            <a:endParaRPr lang="fr-FR" dirty="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27" name="Espace réservé du pied de page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07504" y="1484784"/>
          <a:ext cx="2795604" cy="2001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550650"/>
                <a:gridCol w="635364"/>
                <a:gridCol w="804795"/>
                <a:gridCol w="8047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B (T)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L (cm)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ymbol" pitchFamily="18" charset="2"/>
                        </a:rPr>
                        <a:t>D</a:t>
                      </a:r>
                      <a:r>
                        <a:rPr lang="fr-FR" sz="1400" dirty="0" smtClean="0"/>
                        <a:t>P/P</a:t>
                      </a:r>
                      <a:r>
                        <a:rPr lang="fr-FR" sz="1400" baseline="0" dirty="0" smtClean="0"/>
                        <a:t> (%)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ymbol" pitchFamily="18" charset="2"/>
                        </a:rPr>
                        <a:t>D</a:t>
                      </a:r>
                      <a:r>
                        <a:rPr lang="fr-FR" sz="1400" dirty="0" smtClean="0"/>
                        <a:t>M (MeV)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2.5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~ 6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~120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6600"/>
                          </a:solidFill>
                        </a:rPr>
                        <a:t>2.5</a:t>
                      </a:r>
                      <a:endParaRPr lang="fr-FR" sz="14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6600"/>
                          </a:solidFill>
                        </a:rPr>
                        <a:t>60</a:t>
                      </a:r>
                      <a:endParaRPr lang="fr-FR" sz="14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6600"/>
                          </a:solidFill>
                        </a:rPr>
                        <a:t>~ 2.7</a:t>
                      </a:r>
                      <a:endParaRPr lang="fr-FR" sz="14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6600"/>
                          </a:solidFill>
                        </a:rPr>
                        <a:t>~60</a:t>
                      </a:r>
                      <a:endParaRPr lang="fr-FR" sz="14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8000"/>
                          </a:solidFill>
                        </a:rPr>
                        <a:t>2.5</a:t>
                      </a:r>
                      <a:endParaRPr lang="fr-FR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8000"/>
                          </a:solidFill>
                        </a:rPr>
                        <a:t>80</a:t>
                      </a:r>
                      <a:endParaRPr lang="fr-FR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8000"/>
                          </a:solidFill>
                        </a:rPr>
                        <a:t>~ 1.5</a:t>
                      </a:r>
                      <a:endParaRPr lang="fr-FR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8000"/>
                          </a:solidFill>
                        </a:rPr>
                        <a:t>~30</a:t>
                      </a:r>
                      <a:endParaRPr lang="fr-FR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3333FF"/>
                          </a:solidFill>
                        </a:rPr>
                        <a:t>2.5</a:t>
                      </a:r>
                      <a:endParaRPr lang="fr-FR" sz="1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3333FF"/>
                          </a:solidFill>
                        </a:rPr>
                        <a:t>100</a:t>
                      </a:r>
                      <a:endParaRPr lang="fr-FR" sz="1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3333FF"/>
                          </a:solidFill>
                        </a:rPr>
                        <a:t>~1</a:t>
                      </a:r>
                      <a:endParaRPr lang="fr-FR" sz="1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3333FF"/>
                          </a:solidFill>
                        </a:rPr>
                        <a:t>~20</a:t>
                      </a:r>
                      <a:endParaRPr lang="fr-FR" sz="1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2915816" y="2060848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 </a:t>
            </a:r>
            <a:r>
              <a:rPr lang="fr-FR" sz="1600" b="1" dirty="0" smtClean="0">
                <a:solidFill>
                  <a:srgbClr val="FF0000"/>
                </a:solidFill>
              </a:rPr>
              <a:t>NA60</a:t>
            </a: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2" cstate="print"/>
          <a:srcRect l="1911" t="5352" r="6339" b="1530"/>
          <a:stretch>
            <a:fillRect/>
          </a:stretch>
        </p:blipFill>
        <p:spPr bwMode="auto">
          <a:xfrm>
            <a:off x="251520" y="4163151"/>
            <a:ext cx="3096344" cy="250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ZoneTexte 46"/>
          <p:cNvSpPr txBox="1"/>
          <p:nvPr/>
        </p:nvSpPr>
        <p:spPr>
          <a:xfrm>
            <a:off x="251520" y="3635563"/>
            <a:ext cx="3096344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333FF"/>
                </a:solidFill>
              </a:rPr>
              <a:t>6 plane vertex</a:t>
            </a:r>
          </a:p>
          <a:p>
            <a:r>
              <a:rPr lang="fr-FR" sz="1400" dirty="0" smtClean="0">
                <a:solidFill>
                  <a:srgbClr val="3333FF"/>
                </a:solidFill>
              </a:rPr>
              <a:t>@ </a:t>
            </a:r>
            <a:r>
              <a:rPr lang="fr-FR" sz="1400" dirty="0" err="1" smtClean="0">
                <a:solidFill>
                  <a:srgbClr val="3333FF"/>
                </a:solidFill>
              </a:rPr>
              <a:t>r</a:t>
            </a:r>
            <a:r>
              <a:rPr lang="fr-FR" sz="1400" baseline="-25000" dirty="0" err="1" smtClean="0">
                <a:solidFill>
                  <a:srgbClr val="3333FF"/>
                </a:solidFill>
              </a:rPr>
              <a:t>min</a:t>
            </a:r>
            <a:r>
              <a:rPr lang="fr-FR" sz="1400" dirty="0" smtClean="0">
                <a:solidFill>
                  <a:srgbClr val="3333FF"/>
                </a:solidFill>
              </a:rPr>
              <a:t> = 0.5 cm 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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z</a:t>
            </a:r>
            <a:r>
              <a:rPr lang="fr-FR" sz="14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min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*=0.5)~7.5 cm</a:t>
            </a:r>
          </a:p>
          <a:p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6 planes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z=8 cm to z=18 cm</a:t>
            </a:r>
          </a:p>
        </p:txBody>
      </p:sp>
      <p:cxnSp>
        <p:nvCxnSpPr>
          <p:cNvPr id="42" name="Connecteur droit 41"/>
          <p:cNvCxnSpPr/>
          <p:nvPr/>
        </p:nvCxnSpPr>
        <p:spPr>
          <a:xfrm rot="10800000" flipV="1">
            <a:off x="528638" y="4437111"/>
            <a:ext cx="2027140" cy="1858913"/>
          </a:xfrm>
          <a:prstGeom prst="line">
            <a:avLst/>
          </a:prstGeom>
          <a:ln w="190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rot="10800000" flipV="1">
            <a:off x="528639" y="5467350"/>
            <a:ext cx="2486027" cy="833438"/>
          </a:xfrm>
          <a:prstGeom prst="line">
            <a:avLst/>
          </a:prstGeom>
          <a:ln w="190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 rot="19096346">
            <a:off x="1868249" y="4480289"/>
            <a:ext cx="675749" cy="297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33FF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3333FF"/>
                </a:solidFill>
              </a:rPr>
              <a:t>=-0.5</a:t>
            </a:r>
            <a:endParaRPr lang="fr-FR" sz="1200" b="1" dirty="0">
              <a:solidFill>
                <a:srgbClr val="3333FF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 rot="20501189">
            <a:off x="2080093" y="5396701"/>
            <a:ext cx="653919" cy="285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33FF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3333FF"/>
                </a:solidFill>
              </a:rPr>
              <a:t>=0.5</a:t>
            </a:r>
            <a:endParaRPr lang="fr-FR" sz="1200" b="1" dirty="0">
              <a:solidFill>
                <a:srgbClr val="3333FF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2915816" y="3140968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 CHIC</a:t>
            </a:r>
            <a:endParaRPr lang="fr-FR" sz="1600" b="1" dirty="0">
              <a:solidFill>
                <a:srgbClr val="3333FF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51520" y="5949280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899592" y="6381328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7.5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788024" y="6165304"/>
            <a:ext cx="342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Track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particles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within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fr-FR" b="1" dirty="0" smtClean="0">
                <a:solidFill>
                  <a:srgbClr val="FF0000"/>
                </a:solidFill>
              </a:rPr>
              <a:t>*</a:t>
            </a:r>
            <a:r>
              <a:rPr lang="fr-FR" b="1" dirty="0" smtClean="0">
                <a:solidFill>
                  <a:srgbClr val="FF0000"/>
                </a:solidFill>
                <a:sym typeface="Symbol"/>
              </a:rPr>
              <a:t>[0.5 ; 2]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51908" name="Picture 4"/>
          <p:cNvPicPr>
            <a:picLocks noChangeAspect="1" noChangeArrowheads="1"/>
          </p:cNvPicPr>
          <p:nvPr/>
        </p:nvPicPr>
        <p:blipFill>
          <a:blip r:embed="rId3" cstate="print"/>
          <a:srcRect l="1309" t="7520" r="7596" b="1682"/>
          <a:stretch>
            <a:fillRect/>
          </a:stretch>
        </p:blipFill>
        <p:spPr bwMode="auto">
          <a:xfrm>
            <a:off x="4211960" y="2132856"/>
            <a:ext cx="4768398" cy="403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ZoneTexte 48"/>
          <p:cNvSpPr txBox="1"/>
          <p:nvPr/>
        </p:nvSpPr>
        <p:spPr>
          <a:xfrm>
            <a:off x="4211960" y="1556792"/>
            <a:ext cx="4752528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3333FF"/>
                </a:solidFill>
              </a:rPr>
              <a:t>11 plane </a:t>
            </a:r>
            <a:r>
              <a:rPr lang="fr-FR" b="1" dirty="0" err="1" smtClean="0">
                <a:solidFill>
                  <a:srgbClr val="3333FF"/>
                </a:solidFill>
              </a:rPr>
              <a:t>spectrometer</a:t>
            </a:r>
            <a:endParaRPr lang="fr-FR" b="1" dirty="0" smtClean="0">
              <a:solidFill>
                <a:srgbClr val="3333FF"/>
              </a:solidFill>
            </a:endParaRPr>
          </a:p>
          <a:p>
            <a:pPr algn="ctr"/>
            <a:r>
              <a:rPr lang="fr-FR" sz="1600" dirty="0" smtClean="0">
                <a:solidFill>
                  <a:srgbClr val="3333FF"/>
                </a:solidFill>
              </a:rPr>
              <a:t>@ </a:t>
            </a:r>
            <a:r>
              <a:rPr lang="fr-FR" sz="1600" dirty="0" err="1" smtClean="0">
                <a:solidFill>
                  <a:srgbClr val="3333FF"/>
                </a:solidFill>
              </a:rPr>
              <a:t>z</a:t>
            </a:r>
            <a:r>
              <a:rPr lang="fr-FR" sz="1600" baseline="-25000" dirty="0" err="1" smtClean="0">
                <a:solidFill>
                  <a:srgbClr val="3333FF"/>
                </a:solidFill>
              </a:rPr>
              <a:t>max</a:t>
            </a:r>
            <a:r>
              <a:rPr lang="fr-FR" sz="1600" dirty="0" smtClean="0">
                <a:solidFill>
                  <a:srgbClr val="3333FF"/>
                </a:solidFill>
              </a:rPr>
              <a:t> = 120 cm </a:t>
            </a:r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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r</a:t>
            </a:r>
            <a:r>
              <a:rPr lang="fr-FR" sz="16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max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*=-0.5)~22 cm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11 planes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z=100 cm to z = 200 cm</a:t>
            </a:r>
            <a:endParaRPr lang="fr-FR" sz="1600" b="1" dirty="0" smtClean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 rot="20501189">
            <a:off x="5824508" y="4820637"/>
            <a:ext cx="653919" cy="285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33FF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3333FF"/>
                </a:solidFill>
              </a:rPr>
              <a:t>=0.5</a:t>
            </a:r>
            <a:endParaRPr lang="fr-FR" sz="1200" b="1" dirty="0">
              <a:solidFill>
                <a:srgbClr val="3333FF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 rot="21238434">
            <a:off x="6097298" y="5183200"/>
            <a:ext cx="510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8000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008000"/>
                </a:solidFill>
              </a:rPr>
              <a:t>=2</a:t>
            </a:r>
            <a:endParaRPr lang="fr-FR" sz="1200" b="1" dirty="0">
              <a:solidFill>
                <a:srgbClr val="008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8460432" y="5733256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4283968" y="3140968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22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34" name="Picture 2" descr="Z:\FTE\CHIC\logo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8855968" y="34337"/>
            <a:ext cx="288032" cy="298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CHIC</a:t>
            </a:r>
            <a:r>
              <a:rPr lang="fr-FR" dirty="0" smtClean="0"/>
              <a:t> – tentative design</a:t>
            </a:r>
            <a:endParaRPr lang="fr-FR" dirty="0"/>
          </a:p>
        </p:txBody>
      </p:sp>
      <p:sp>
        <p:nvSpPr>
          <p:cNvPr id="31" name="Espace réservé du contenu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de la date 2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  <p:sp>
        <p:nvSpPr>
          <p:cNvPr id="39" name="ZoneTexte 38"/>
          <p:cNvSpPr txBox="1"/>
          <p:nvPr/>
        </p:nvSpPr>
        <p:spPr>
          <a:xfrm>
            <a:off x="342891" y="3193231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20 cm</a:t>
            </a:r>
            <a:endParaRPr lang="fr-FR" sz="14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342891" y="2852936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40 cm</a:t>
            </a:r>
            <a:endParaRPr lang="fr-FR" sz="14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342891" y="2473151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60 cm</a:t>
            </a:r>
            <a:endParaRPr lang="fr-FR" sz="14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342891" y="2132856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80 cm</a:t>
            </a:r>
            <a:endParaRPr lang="fr-FR" sz="14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251520" y="1772816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100 cm</a:t>
            </a:r>
            <a:endParaRPr lang="fr-FR" sz="14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251520" y="1412776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120 cm</a:t>
            </a:r>
            <a:endParaRPr lang="fr-FR" sz="1400" b="1" dirty="0"/>
          </a:p>
        </p:txBody>
      </p:sp>
      <p:grpSp>
        <p:nvGrpSpPr>
          <p:cNvPr id="3" name="Groupe 50"/>
          <p:cNvGrpSpPr/>
          <p:nvPr/>
        </p:nvGrpSpPr>
        <p:grpSpPr>
          <a:xfrm>
            <a:off x="1043608" y="980728"/>
            <a:ext cx="3563410" cy="5472608"/>
            <a:chOff x="1043608" y="980728"/>
            <a:chExt cx="3563410" cy="54726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932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9730" t="13557" r="10263" b="9408"/>
            <a:stretch>
              <a:fillRect/>
            </a:stretch>
          </p:blipFill>
          <p:spPr bwMode="auto">
            <a:xfrm>
              <a:off x="1043608" y="980728"/>
              <a:ext cx="3563410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9730" t="13557" r="10263" b="9408"/>
            <a:stretch>
              <a:fillRect/>
            </a:stretch>
          </p:blipFill>
          <p:spPr bwMode="auto">
            <a:xfrm flipV="1">
              <a:off x="1043608" y="3717032"/>
              <a:ext cx="3563410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ZoneTexte 32"/>
          <p:cNvSpPr txBox="1"/>
          <p:nvPr/>
        </p:nvSpPr>
        <p:spPr>
          <a:xfrm>
            <a:off x="1259632" y="191683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 m</a:t>
            </a:r>
            <a:endParaRPr lang="fr-FR" sz="14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2195736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3 m</a:t>
            </a:r>
            <a:endParaRPr lang="fr-FR" sz="14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2627784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4 m</a:t>
            </a:r>
            <a:endParaRPr lang="fr-FR" sz="14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3059832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5 m</a:t>
            </a:r>
            <a:endParaRPr lang="fr-FR" sz="14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3491880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6 m</a:t>
            </a:r>
            <a:endParaRPr lang="fr-FR" sz="14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1763688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2 m</a:t>
            </a:r>
            <a:endParaRPr lang="fr-FR" sz="1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788024" y="1052736"/>
            <a:ext cx="38164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3333FF"/>
                </a:solidFill>
              </a:rPr>
              <a:t>Vertex detector :</a:t>
            </a:r>
          </a:p>
          <a:p>
            <a:r>
              <a:rPr lang="fr-FR" sz="2000" dirty="0" err="1" smtClean="0"/>
              <a:t>R</a:t>
            </a:r>
            <a:r>
              <a:rPr lang="fr-FR" sz="2000" baseline="-25000" dirty="0" err="1" smtClean="0"/>
              <a:t>min</a:t>
            </a:r>
            <a:r>
              <a:rPr lang="fr-FR" sz="2000" dirty="0" smtClean="0"/>
              <a:t> = 0.5 cm    </a:t>
            </a:r>
            <a:r>
              <a:rPr lang="fr-FR" sz="2000" dirty="0" err="1" smtClean="0"/>
              <a:t>Z</a:t>
            </a:r>
            <a:r>
              <a:rPr lang="fr-FR" sz="2000" baseline="-25000" dirty="0" err="1" smtClean="0"/>
              <a:t>min</a:t>
            </a:r>
            <a:r>
              <a:rPr lang="fr-FR" sz="2000" dirty="0" smtClean="0"/>
              <a:t> = 7.5 cm</a:t>
            </a:r>
          </a:p>
          <a:p>
            <a:r>
              <a:rPr lang="fr-FR" sz="2000" dirty="0" err="1" smtClean="0"/>
              <a:t>R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3.5 cm   </a:t>
            </a:r>
            <a:r>
              <a:rPr lang="fr-FR" sz="2000" dirty="0" err="1" smtClean="0"/>
              <a:t>Z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18 cm</a:t>
            </a:r>
          </a:p>
          <a:p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788024" y="2280354"/>
            <a:ext cx="38349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3333FF"/>
                </a:solidFill>
              </a:rPr>
              <a:t>Spectrometer</a:t>
            </a:r>
            <a:r>
              <a:rPr lang="fr-FR" sz="2000" b="1" dirty="0" smtClean="0">
                <a:solidFill>
                  <a:srgbClr val="3333FF"/>
                </a:solidFill>
              </a:rPr>
              <a:t> :</a:t>
            </a:r>
          </a:p>
          <a:p>
            <a:r>
              <a:rPr lang="fr-FR" sz="2000" dirty="0" err="1" smtClean="0"/>
              <a:t>R</a:t>
            </a:r>
            <a:r>
              <a:rPr lang="fr-FR" sz="2000" baseline="-25000" dirty="0" err="1" smtClean="0"/>
              <a:t>min</a:t>
            </a:r>
            <a:r>
              <a:rPr lang="fr-FR" sz="2000" dirty="0" smtClean="0"/>
              <a:t> = 1 cm    </a:t>
            </a:r>
            <a:r>
              <a:rPr lang="fr-FR" sz="2000" dirty="0" err="1" smtClean="0"/>
              <a:t>Z</a:t>
            </a:r>
            <a:r>
              <a:rPr lang="fr-FR" sz="2000" baseline="-25000" dirty="0" err="1" smtClean="0"/>
              <a:t>min</a:t>
            </a:r>
            <a:r>
              <a:rPr lang="fr-FR" sz="2000" dirty="0" smtClean="0"/>
              <a:t> = 20 (100) cm</a:t>
            </a:r>
          </a:p>
          <a:p>
            <a:r>
              <a:rPr lang="fr-FR" sz="2000" dirty="0" err="1" smtClean="0"/>
              <a:t>R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22 cm   </a:t>
            </a:r>
            <a:r>
              <a:rPr lang="fr-FR" sz="2000" dirty="0" err="1" smtClean="0"/>
              <a:t>Z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120 (200) cm</a:t>
            </a:r>
          </a:p>
          <a:p>
            <a:endParaRPr lang="fr-FR" dirty="0"/>
          </a:p>
        </p:txBody>
      </p:sp>
      <p:pic>
        <p:nvPicPr>
          <p:cNvPr id="27" name="Picture 2" descr="Z:\FTE\CHIC\logo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8855968" y="34337"/>
            <a:ext cx="288032" cy="298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CHIC</a:t>
            </a:r>
            <a:r>
              <a:rPr lang="fr-FR" dirty="0" smtClean="0"/>
              <a:t> – </a:t>
            </a:r>
            <a:r>
              <a:rPr lang="fr-FR" dirty="0" err="1" smtClean="0"/>
              <a:t>calorimetry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Goal :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J/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dirty="0" smtClean="0">
                <a:sym typeface="Wingdings" pitchFamily="2" charset="2"/>
              </a:rPr>
              <a:t> + </a:t>
            </a:r>
            <a:r>
              <a:rPr lang="fr-FR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endParaRPr lang="fr-FR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fr-FR" sz="2400" dirty="0" smtClean="0">
                <a:sym typeface="Wingdings" pitchFamily="2" charset="2"/>
              </a:rPr>
              <a:t>Issues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b="1" dirty="0" err="1" smtClean="0">
                <a:solidFill>
                  <a:srgbClr val="FF5050"/>
                </a:solidFill>
                <a:sym typeface="Wingdings" pitchFamily="2" charset="2"/>
              </a:rPr>
              <a:t>Low</a:t>
            </a:r>
            <a:r>
              <a:rPr lang="fr-FR" sz="1600" b="1" dirty="0" smtClean="0">
                <a:solidFill>
                  <a:srgbClr val="FF505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5050"/>
                </a:solidFill>
                <a:sym typeface="Wingdings" pitchFamily="2" charset="2"/>
              </a:rPr>
              <a:t>energy</a:t>
            </a:r>
            <a:r>
              <a:rPr lang="fr-FR" sz="1600" b="1" dirty="0" smtClean="0">
                <a:solidFill>
                  <a:srgbClr val="FF5050"/>
                </a:solidFill>
                <a:sym typeface="Wingdings" pitchFamily="2" charset="2"/>
              </a:rPr>
              <a:t> photon (</a:t>
            </a:r>
            <a:r>
              <a:rPr lang="fr-FR" sz="1600" b="1" dirty="0" err="1" smtClean="0">
                <a:solidFill>
                  <a:srgbClr val="FF5050"/>
                </a:solidFill>
                <a:sym typeface="Wingdings" pitchFamily="2" charset="2"/>
              </a:rPr>
              <a:t>similar</a:t>
            </a:r>
            <a:r>
              <a:rPr lang="fr-FR" sz="1600" b="1" dirty="0" smtClean="0">
                <a:solidFill>
                  <a:srgbClr val="FF5050"/>
                </a:solidFill>
                <a:sym typeface="Wingdings" pitchFamily="2" charset="2"/>
              </a:rPr>
              <a:t> to </a:t>
            </a:r>
            <a:r>
              <a:rPr lang="fr-FR" sz="1600" b="1" dirty="0" smtClean="0">
                <a:solidFill>
                  <a:srgbClr val="FF505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="1" baseline="30000" dirty="0" smtClean="0">
                <a:solidFill>
                  <a:srgbClr val="FF5050"/>
                </a:solidFill>
                <a:sym typeface="Wingdings" pitchFamily="2" charset="2"/>
              </a:rPr>
              <a:t>0</a:t>
            </a:r>
            <a:r>
              <a:rPr lang="fr-FR" sz="1600" b="1" dirty="0" smtClean="0">
                <a:solidFill>
                  <a:srgbClr val="FF5050"/>
                </a:solidFill>
                <a:sym typeface="Wingdings" pitchFamily="2" charset="2"/>
              </a:rPr>
              <a:t>  </a:t>
            </a:r>
            <a:r>
              <a:rPr lang="fr-FR" sz="1600" b="1" dirty="0" err="1" smtClean="0">
                <a:solidFill>
                  <a:srgbClr val="FF5050"/>
                </a:solidFill>
                <a:latin typeface="Symbol" pitchFamily="18" charset="2"/>
                <a:sym typeface="Wingdings" pitchFamily="2" charset="2"/>
              </a:rPr>
              <a:t>gg</a:t>
            </a:r>
            <a:r>
              <a:rPr lang="fr-FR" sz="1600" b="1" dirty="0" smtClean="0">
                <a:solidFill>
                  <a:srgbClr val="FF5050"/>
                </a:solidFill>
                <a:sym typeface="Wingdings" pitchFamily="2" charset="2"/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b="1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High </a:t>
            </a:r>
            <a:r>
              <a:rPr lang="fr-FR" sz="1600" b="1" dirty="0" err="1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multiplicity</a:t>
            </a:r>
            <a:r>
              <a:rPr lang="fr-FR" sz="1600" b="1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 of photon </a:t>
            </a:r>
            <a:r>
              <a:rPr lang="fr-FR" sz="1600" b="1" dirty="0" err="1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from</a:t>
            </a:r>
            <a:r>
              <a:rPr lang="fr-FR" sz="1600" b="1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 </a:t>
            </a:r>
            <a:r>
              <a:rPr lang="fr-FR" sz="1600" b="1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="1" baseline="300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0</a:t>
            </a:r>
            <a:r>
              <a:rPr lang="fr-FR" sz="1600" b="1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 /</a:t>
            </a:r>
            <a:r>
              <a:rPr lang="fr-FR" sz="1600" b="1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sz="1600" b="1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 </a:t>
            </a:r>
            <a:r>
              <a:rPr lang="fr-FR" sz="1600" b="1" dirty="0" err="1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  <a:sym typeface="Wingdings" pitchFamily="2" charset="2"/>
              </a:rPr>
              <a:t>gg</a:t>
            </a:r>
            <a:r>
              <a:rPr lang="fr-FR" sz="1600" b="1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  <a:sym typeface="Wingdings" pitchFamily="2" charset="2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b="1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High </a:t>
            </a:r>
            <a:r>
              <a:rPr lang="fr-FR" sz="1600" b="1" dirty="0" err="1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multiplicity</a:t>
            </a:r>
            <a:r>
              <a:rPr lang="fr-FR" sz="1600" b="1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 of </a:t>
            </a:r>
            <a:r>
              <a:rPr lang="fr-FR" sz="1600" b="1" dirty="0" err="1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charged</a:t>
            </a:r>
            <a:r>
              <a:rPr lang="fr-FR" sz="1600" b="1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particles</a:t>
            </a:r>
            <a:r>
              <a:rPr lang="fr-FR" sz="1600" b="1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 (</a:t>
            </a:r>
            <a:r>
              <a:rPr lang="fr-FR" sz="1600" b="1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="1" baseline="300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+/-</a:t>
            </a:r>
            <a:r>
              <a:rPr lang="fr-FR" sz="1600" b="1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)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 dirty="0"/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2" cstate="print"/>
          <a:srcRect l="1468" t="5625" r="50841" b="64106"/>
          <a:stretch>
            <a:fillRect/>
          </a:stretch>
        </p:blipFill>
        <p:spPr bwMode="auto">
          <a:xfrm>
            <a:off x="251520" y="3717032"/>
            <a:ext cx="42677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" cstate="print"/>
          <a:srcRect l="51029" t="5625" r="1280" b="64106"/>
          <a:stretch>
            <a:fillRect/>
          </a:stretch>
        </p:blipFill>
        <p:spPr bwMode="auto">
          <a:xfrm>
            <a:off x="4788024" y="3717032"/>
            <a:ext cx="4283968" cy="216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ZoneTexte 59"/>
          <p:cNvSpPr txBox="1"/>
          <p:nvPr/>
        </p:nvSpPr>
        <p:spPr>
          <a:xfrm>
            <a:off x="1979712" y="4941168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5050"/>
                </a:solidFill>
              </a:rPr>
              <a:t>&lt;</a:t>
            </a:r>
            <a:r>
              <a:rPr lang="fr-FR" b="1" dirty="0" err="1" smtClean="0">
                <a:solidFill>
                  <a:srgbClr val="FF5050"/>
                </a:solidFill>
              </a:rPr>
              <a:t>p</a:t>
            </a:r>
            <a:r>
              <a:rPr lang="fr-FR" b="1" baseline="-25000" dirty="0" err="1" smtClean="0">
                <a:solidFill>
                  <a:srgbClr val="FF5050"/>
                </a:solidFill>
              </a:rPr>
              <a:t>T</a:t>
            </a:r>
            <a:r>
              <a:rPr lang="fr-FR" b="1" dirty="0" smtClean="0">
                <a:solidFill>
                  <a:srgbClr val="FF5050"/>
                </a:solidFill>
              </a:rPr>
              <a:t>&gt;~500 MeV</a:t>
            </a:r>
            <a:endParaRPr lang="fr-FR" b="1" dirty="0">
              <a:solidFill>
                <a:srgbClr val="FF5050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6588224" y="5013176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5050"/>
                </a:solidFill>
              </a:rPr>
              <a:t>&lt;E&gt;~3 </a:t>
            </a:r>
            <a:r>
              <a:rPr lang="fr-FR" b="1" dirty="0" err="1" smtClean="0">
                <a:solidFill>
                  <a:srgbClr val="FF5050"/>
                </a:solidFill>
              </a:rPr>
              <a:t>GeV</a:t>
            </a:r>
            <a:endParaRPr lang="fr-FR" b="1" dirty="0">
              <a:solidFill>
                <a:srgbClr val="FF505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347864" y="3212976"/>
            <a:ext cx="309634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 err="1" smtClean="0"/>
              <a:t>Pythia</a:t>
            </a:r>
            <a:r>
              <a:rPr lang="fr-FR" sz="1600" b="1" dirty="0" smtClean="0"/>
              <a:t> 6.421 - p+p - </a:t>
            </a:r>
            <a:r>
              <a:rPr lang="fr-FR" sz="1600" b="1" dirty="0" smtClean="0">
                <a:sym typeface="Symbol"/>
              </a:rPr>
              <a:t>s = 17.2 </a:t>
            </a:r>
            <a:r>
              <a:rPr lang="fr-FR" sz="1600" b="1" dirty="0" err="1" smtClean="0">
                <a:sym typeface="Symbol"/>
              </a:rPr>
              <a:t>GeV</a:t>
            </a:r>
            <a:endParaRPr lang="fr-FR" sz="1600" b="1" baseline="-25000" dirty="0" smtClean="0"/>
          </a:p>
        </p:txBody>
      </p:sp>
      <p:pic>
        <p:nvPicPr>
          <p:cNvPr id="14" name="Picture 2" descr="Z:\FTE\CHIC\logo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8855968" y="34337"/>
            <a:ext cx="288032" cy="298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2311"/>
          <a:stretch>
            <a:fillRect/>
          </a:stretch>
        </p:blipFill>
        <p:spPr bwMode="auto">
          <a:xfrm>
            <a:off x="539552" y="1196752"/>
            <a:ext cx="7992888" cy="500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6372200" y="5229200"/>
            <a:ext cx="2160240" cy="144016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99592" y="5373216"/>
            <a:ext cx="3096344" cy="144016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995936" y="5733256"/>
            <a:ext cx="4536504" cy="14401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99592" y="5877272"/>
            <a:ext cx="3456384" cy="14401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quarkonia</a:t>
            </a:r>
            <a:r>
              <a:rPr lang="fr-FR" dirty="0" smtClean="0"/>
              <a:t> suppression in A+A collisions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CHIC</a:t>
            </a:r>
            <a:r>
              <a:rPr lang="fr-FR" dirty="0" smtClean="0"/>
              <a:t> – </a:t>
            </a:r>
            <a:r>
              <a:rPr lang="fr-FR" dirty="0" err="1" smtClean="0"/>
              <a:t>calorimetry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Goal :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J/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dirty="0" smtClean="0">
                <a:sym typeface="Wingdings" pitchFamily="2" charset="2"/>
              </a:rPr>
              <a:t> + </a:t>
            </a:r>
            <a:r>
              <a:rPr lang="fr-FR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endParaRPr lang="fr-FR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fr-FR" sz="2400" dirty="0" smtClean="0">
                <a:sym typeface="Wingdings" pitchFamily="2" charset="2"/>
              </a:rPr>
              <a:t>Issues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b="1" dirty="0" err="1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Low</a:t>
            </a:r>
            <a:r>
              <a:rPr lang="fr-FR" sz="1600" b="1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energy</a:t>
            </a:r>
            <a:r>
              <a:rPr lang="fr-FR" sz="1600" b="1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 photon (</a:t>
            </a:r>
            <a:r>
              <a:rPr lang="fr-FR" sz="1600" b="1" dirty="0" err="1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similar</a:t>
            </a:r>
            <a:r>
              <a:rPr lang="fr-FR" sz="1600" b="1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 to </a:t>
            </a:r>
            <a:r>
              <a:rPr lang="fr-FR" sz="1600" b="1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="1" baseline="300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0</a:t>
            </a:r>
            <a:r>
              <a:rPr lang="fr-FR" sz="1600" b="1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  </a:t>
            </a:r>
            <a:r>
              <a:rPr lang="fr-FR" sz="1600" b="1" dirty="0" err="1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  <a:sym typeface="Wingdings" pitchFamily="2" charset="2"/>
              </a:rPr>
              <a:t>gg</a:t>
            </a:r>
            <a:r>
              <a:rPr lang="fr-FR" sz="1600" b="1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b="1" dirty="0" smtClean="0">
                <a:solidFill>
                  <a:srgbClr val="008000"/>
                </a:solidFill>
                <a:sym typeface="Wingdings" pitchFamily="2" charset="2"/>
              </a:rPr>
              <a:t>High </a:t>
            </a:r>
            <a:r>
              <a:rPr lang="fr-FR" sz="1600" b="1" dirty="0" err="1" smtClean="0">
                <a:solidFill>
                  <a:srgbClr val="008000"/>
                </a:solidFill>
                <a:sym typeface="Wingdings" pitchFamily="2" charset="2"/>
              </a:rPr>
              <a:t>multiplicity</a:t>
            </a:r>
            <a:r>
              <a:rPr lang="fr-FR" sz="1600" b="1" dirty="0" smtClean="0">
                <a:solidFill>
                  <a:srgbClr val="008000"/>
                </a:solidFill>
                <a:sym typeface="Wingdings" pitchFamily="2" charset="2"/>
              </a:rPr>
              <a:t> of photon </a:t>
            </a:r>
            <a:r>
              <a:rPr lang="fr-FR" sz="1600" b="1" dirty="0" err="1" smtClean="0">
                <a:solidFill>
                  <a:srgbClr val="008000"/>
                </a:solidFill>
                <a:sym typeface="Wingdings" pitchFamily="2" charset="2"/>
              </a:rPr>
              <a:t>from</a:t>
            </a:r>
            <a:r>
              <a:rPr lang="fr-FR" sz="1600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sz="1600" b="1" dirty="0" smtClean="0">
                <a:solidFill>
                  <a:srgbClr val="008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="1" baseline="30000" dirty="0" smtClean="0">
                <a:solidFill>
                  <a:srgbClr val="008000"/>
                </a:solidFill>
                <a:sym typeface="Wingdings" pitchFamily="2" charset="2"/>
              </a:rPr>
              <a:t>0</a:t>
            </a:r>
            <a:r>
              <a:rPr lang="fr-FR" sz="1600" b="1" dirty="0" smtClean="0">
                <a:solidFill>
                  <a:srgbClr val="008000"/>
                </a:solidFill>
                <a:sym typeface="Wingdings" pitchFamily="2" charset="2"/>
              </a:rPr>
              <a:t> /</a:t>
            </a:r>
            <a:r>
              <a:rPr lang="fr-FR" sz="1600" b="1" dirty="0" smtClean="0">
                <a:solidFill>
                  <a:srgbClr val="008000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sz="1600" b="1" dirty="0" smtClean="0">
                <a:solidFill>
                  <a:srgbClr val="008000"/>
                </a:solidFill>
                <a:sym typeface="Wingdings" pitchFamily="2" charset="2"/>
              </a:rPr>
              <a:t> </a:t>
            </a:r>
            <a:r>
              <a:rPr lang="fr-FR" sz="1600" b="1" dirty="0" err="1" smtClean="0">
                <a:solidFill>
                  <a:srgbClr val="008000"/>
                </a:solidFill>
                <a:latin typeface="Symbol" pitchFamily="18" charset="2"/>
                <a:sym typeface="Wingdings" pitchFamily="2" charset="2"/>
              </a:rPr>
              <a:t>gg</a:t>
            </a:r>
            <a:r>
              <a:rPr lang="fr-FR" sz="1600" b="1" dirty="0" smtClean="0">
                <a:solidFill>
                  <a:srgbClr val="008000"/>
                </a:solidFill>
                <a:latin typeface="Symbol" pitchFamily="18" charset="2"/>
                <a:sym typeface="Wingdings" pitchFamily="2" charset="2"/>
              </a:rPr>
              <a:t> </a:t>
            </a:r>
            <a:endParaRPr lang="fr-FR" sz="1600" b="1" dirty="0" smtClean="0">
              <a:solidFill>
                <a:srgbClr val="FF5050"/>
              </a:solidFill>
              <a:latin typeface="Symbol" pitchFamily="18" charset="2"/>
              <a:sym typeface="Wingdings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High </a:t>
            </a:r>
            <a:r>
              <a:rPr lang="fr-FR" sz="1600" b="1" dirty="0" err="1" smtClean="0">
                <a:solidFill>
                  <a:srgbClr val="3333FF"/>
                </a:solidFill>
                <a:sym typeface="Wingdings" pitchFamily="2" charset="2"/>
              </a:rPr>
              <a:t>multiplicity</a:t>
            </a:r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 of </a:t>
            </a:r>
            <a:r>
              <a:rPr lang="fr-FR" sz="1600" b="1" dirty="0" err="1" smtClean="0">
                <a:solidFill>
                  <a:srgbClr val="3333FF"/>
                </a:solidFill>
                <a:sym typeface="Wingdings" pitchFamily="2" charset="2"/>
              </a:rPr>
              <a:t>charged</a:t>
            </a:r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3333FF"/>
                </a:solidFill>
                <a:sym typeface="Wingdings" pitchFamily="2" charset="2"/>
              </a:rPr>
              <a:t>particles</a:t>
            </a:r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 (</a:t>
            </a:r>
            <a:r>
              <a:rPr lang="fr-FR" sz="1600" b="1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="1" baseline="30000" dirty="0" smtClean="0">
                <a:solidFill>
                  <a:srgbClr val="3333FF"/>
                </a:solidFill>
                <a:sym typeface="Wingdings" pitchFamily="2" charset="2"/>
              </a:rPr>
              <a:t>+/-</a:t>
            </a:r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)</a:t>
            </a:r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b="53095"/>
          <a:stretch>
            <a:fillRect/>
          </a:stretch>
        </p:blipFill>
        <p:spPr bwMode="auto">
          <a:xfrm>
            <a:off x="5364088" y="1196752"/>
            <a:ext cx="2736304" cy="1858471"/>
          </a:xfrm>
          <a:prstGeom prst="rect">
            <a:avLst/>
          </a:prstGeom>
          <a:solidFill>
            <a:srgbClr val="FF0000"/>
          </a:solidFill>
          <a:ln w="38100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29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6187" y="3429000"/>
            <a:ext cx="2736304" cy="1915794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9" name="Connecteur droit avec flèche 78"/>
          <p:cNvCxnSpPr/>
          <p:nvPr/>
        </p:nvCxnSpPr>
        <p:spPr>
          <a:xfrm>
            <a:off x="4716016" y="2780928"/>
            <a:ext cx="576064" cy="576064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5364088" y="1079158"/>
            <a:ext cx="249940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rgbClr val="008000"/>
                </a:solidFill>
              </a:rPr>
              <a:t> WA98: Phys. </a:t>
            </a:r>
            <a:r>
              <a:rPr lang="fr-FR" sz="1100" dirty="0" err="1" smtClean="0">
                <a:solidFill>
                  <a:srgbClr val="008000"/>
                </a:solidFill>
              </a:rPr>
              <a:t>Lett</a:t>
            </a:r>
            <a:r>
              <a:rPr lang="fr-FR" sz="1100" dirty="0" smtClean="0">
                <a:solidFill>
                  <a:srgbClr val="008000"/>
                </a:solidFill>
              </a:rPr>
              <a:t>. B458: 422-430, 1999)</a:t>
            </a:r>
            <a:endParaRPr lang="fr-FR" sz="1100" dirty="0">
              <a:solidFill>
                <a:srgbClr val="008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156710" y="3284984"/>
            <a:ext cx="2295821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fr-FR" sz="1050" dirty="0" smtClean="0">
                <a:solidFill>
                  <a:srgbClr val="3333FF"/>
                </a:solidFill>
              </a:rPr>
              <a:t> </a:t>
            </a:r>
            <a:r>
              <a:rPr lang="fr-FR" sz="1050" dirty="0" err="1" smtClean="0">
                <a:solidFill>
                  <a:srgbClr val="3333FF"/>
                </a:solidFill>
              </a:rPr>
              <a:t>Phobos</a:t>
            </a:r>
            <a:r>
              <a:rPr lang="fr-FR" sz="1050" dirty="0" smtClean="0">
                <a:solidFill>
                  <a:srgbClr val="3333FF"/>
                </a:solidFill>
              </a:rPr>
              <a:t>: Phys. </a:t>
            </a:r>
            <a:r>
              <a:rPr lang="fr-FR" sz="1050" dirty="0" err="1" smtClean="0">
                <a:solidFill>
                  <a:srgbClr val="3333FF"/>
                </a:solidFill>
              </a:rPr>
              <a:t>Rev</a:t>
            </a:r>
            <a:r>
              <a:rPr lang="fr-FR" sz="1050" dirty="0" smtClean="0">
                <a:solidFill>
                  <a:srgbClr val="3333FF"/>
                </a:solidFill>
              </a:rPr>
              <a:t>. C74, 021901, 2006</a:t>
            </a:r>
            <a:endParaRPr lang="fr-FR" sz="1050" dirty="0">
              <a:solidFill>
                <a:srgbClr val="3333FF"/>
              </a:solidFill>
            </a:endParaRPr>
          </a:p>
        </p:txBody>
      </p:sp>
      <p:cxnSp>
        <p:nvCxnSpPr>
          <p:cNvPr id="86" name="Connecteur droit avec flèche 85"/>
          <p:cNvCxnSpPr/>
          <p:nvPr/>
        </p:nvCxnSpPr>
        <p:spPr>
          <a:xfrm>
            <a:off x="6084168" y="1412776"/>
            <a:ext cx="576064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rot="16200000" flipH="1">
            <a:off x="6084168" y="1628800"/>
            <a:ext cx="504056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5834847" y="1599254"/>
            <a:ext cx="259228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>
            <a:off x="5796136" y="1916832"/>
            <a:ext cx="252028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ZoneTexte 93"/>
          <p:cNvSpPr txBox="1"/>
          <p:nvPr/>
        </p:nvSpPr>
        <p:spPr>
          <a:xfrm>
            <a:off x="8316416" y="1403484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~480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g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Symbol" pitchFamily="18" charset="2"/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8244408" y="1772816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~340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g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Symbol" pitchFamily="18" charset="2"/>
            </a:endParaRPr>
          </a:p>
        </p:txBody>
      </p:sp>
      <p:cxnSp>
        <p:nvCxnSpPr>
          <p:cNvPr id="96" name="Connecteur droit 95"/>
          <p:cNvCxnSpPr/>
          <p:nvPr/>
        </p:nvCxnSpPr>
        <p:spPr>
          <a:xfrm>
            <a:off x="5860243" y="4365104"/>
            <a:ext cx="252028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>
          <a:xfrm>
            <a:off x="8308515" y="4211796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~350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p</a:t>
            </a:r>
            <a:r>
              <a:rPr lang="fr-FR" sz="1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+/-</a:t>
            </a:r>
            <a:endParaRPr lang="fr-FR" sz="1400" b="1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6" name="Connecteur droit avec flèche 75"/>
          <p:cNvCxnSpPr/>
          <p:nvPr/>
        </p:nvCxnSpPr>
        <p:spPr>
          <a:xfrm flipV="1">
            <a:off x="4860032" y="2134444"/>
            <a:ext cx="504056" cy="14242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2934" name="Picture 6"/>
          <p:cNvPicPr>
            <a:picLocks noChangeAspect="1" noChangeArrowheads="1"/>
          </p:cNvPicPr>
          <p:nvPr/>
        </p:nvPicPr>
        <p:blipFill>
          <a:blip r:embed="rId4" cstate="print"/>
          <a:srcRect l="1949" t="10000" r="5657" b="1804"/>
          <a:stretch>
            <a:fillRect/>
          </a:stretch>
        </p:blipFill>
        <p:spPr bwMode="auto">
          <a:xfrm>
            <a:off x="827584" y="4710833"/>
            <a:ext cx="2520280" cy="18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5" name="Picture 7"/>
          <p:cNvPicPr>
            <a:picLocks noChangeAspect="1" noChangeArrowheads="1"/>
          </p:cNvPicPr>
          <p:nvPr/>
        </p:nvPicPr>
        <p:blipFill>
          <a:blip r:embed="rId5" cstate="print"/>
          <a:srcRect l="2658" t="10325" r="7787" b="2318"/>
          <a:stretch>
            <a:fillRect/>
          </a:stretch>
        </p:blipFill>
        <p:spPr bwMode="auto">
          <a:xfrm>
            <a:off x="899592" y="2910633"/>
            <a:ext cx="2355984" cy="173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ZoneTexte 107"/>
          <p:cNvSpPr txBox="1"/>
          <p:nvPr/>
        </p:nvSpPr>
        <p:spPr>
          <a:xfrm>
            <a:off x="1115616" y="4062761"/>
            <a:ext cx="206338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Epos</a:t>
            </a:r>
            <a:r>
              <a:rPr lang="fr-FR" sz="1200" b="1" dirty="0" smtClean="0"/>
              <a:t> 1.6 : Pb+Pb @ 17.2 </a:t>
            </a:r>
            <a:r>
              <a:rPr lang="fr-FR" sz="1200" b="1" dirty="0" err="1" smtClean="0"/>
              <a:t>GeV</a:t>
            </a:r>
            <a:r>
              <a:rPr lang="fr-FR" sz="1200" b="1" dirty="0" smtClean="0"/>
              <a:t> </a:t>
            </a:r>
            <a:endParaRPr lang="fr-FR" sz="1200" b="1" dirty="0"/>
          </a:p>
        </p:txBody>
      </p:sp>
      <p:cxnSp>
        <p:nvCxnSpPr>
          <p:cNvPr id="110" name="Connecteur droit avec flèche 109"/>
          <p:cNvCxnSpPr>
            <a:endCxn id="111" idx="1"/>
          </p:cNvCxnSpPr>
          <p:nvPr/>
        </p:nvCxnSpPr>
        <p:spPr>
          <a:xfrm flipV="1">
            <a:off x="1055918" y="3136530"/>
            <a:ext cx="1571866" cy="2255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ZoneTexte 110"/>
          <p:cNvSpPr txBox="1"/>
          <p:nvPr/>
        </p:nvSpPr>
        <p:spPr>
          <a:xfrm>
            <a:off x="2627784" y="2982641"/>
            <a:ext cx="66236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~400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g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Symbol" pitchFamily="18" charset="2"/>
            </a:endParaRPr>
          </a:p>
        </p:txBody>
      </p:sp>
      <p:cxnSp>
        <p:nvCxnSpPr>
          <p:cNvPr id="117" name="Connecteur droit avec flèche 116"/>
          <p:cNvCxnSpPr/>
          <p:nvPr/>
        </p:nvCxnSpPr>
        <p:spPr>
          <a:xfrm flipV="1">
            <a:off x="1173459" y="4972161"/>
            <a:ext cx="1452396" cy="967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ZoneTexte 117"/>
          <p:cNvSpPr txBox="1"/>
          <p:nvPr/>
        </p:nvSpPr>
        <p:spPr>
          <a:xfrm>
            <a:off x="2656395" y="4763096"/>
            <a:ext cx="83548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~370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p</a:t>
            </a:r>
            <a:r>
              <a:rPr lang="fr-FR" sz="1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+/-</a:t>
            </a:r>
            <a:endParaRPr lang="fr-FR" sz="1400" b="1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1835696" y="3126657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0 – 5%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1835696" y="4926857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0 – 5%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921563" y="5661248"/>
            <a:ext cx="4623253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3333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0 – 5% Pb+Pb </a:t>
            </a:r>
            <a:r>
              <a:rPr lang="fr-FR" b="1" dirty="0" err="1" smtClean="0">
                <a:solidFill>
                  <a:srgbClr val="FF0000"/>
                </a:solidFill>
              </a:rPr>
              <a:t>most</a:t>
            </a:r>
            <a:r>
              <a:rPr lang="fr-FR" b="1" dirty="0" smtClean="0">
                <a:solidFill>
                  <a:srgbClr val="FF0000"/>
                </a:solidFill>
              </a:rPr>
              <a:t> central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 ~450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+ 350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b="1" baseline="30000" dirty="0" smtClean="0">
                <a:solidFill>
                  <a:srgbClr val="FF0000"/>
                </a:solidFill>
                <a:sym typeface="Wingdings" pitchFamily="2" charset="2"/>
              </a:rPr>
              <a:t>+/-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115616" y="5934969"/>
            <a:ext cx="206338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Epos</a:t>
            </a:r>
            <a:r>
              <a:rPr lang="fr-FR" sz="1200" b="1" dirty="0" smtClean="0"/>
              <a:t> 1.6 : Pb+Pb @ 17.2 </a:t>
            </a:r>
            <a:r>
              <a:rPr lang="fr-FR" sz="1200" b="1" dirty="0" err="1" smtClean="0"/>
              <a:t>GeV</a:t>
            </a:r>
            <a:r>
              <a:rPr lang="fr-FR" sz="1200" b="1" dirty="0" smtClean="0"/>
              <a:t> </a:t>
            </a:r>
            <a:endParaRPr lang="fr-FR" sz="1200" b="1" dirty="0"/>
          </a:p>
        </p:txBody>
      </p:sp>
      <p:pic>
        <p:nvPicPr>
          <p:cNvPr id="34" name="Picture 2" descr="Z:\FTE\CHIC\log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8855968" y="34337"/>
            <a:ext cx="288032" cy="298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CHIC</a:t>
            </a:r>
            <a:r>
              <a:rPr lang="fr-FR" dirty="0" smtClean="0"/>
              <a:t> – </a:t>
            </a:r>
            <a:r>
              <a:rPr lang="fr-FR" dirty="0" err="1" smtClean="0"/>
              <a:t>calorimetry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2716354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Need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segmentation</a:t>
            </a:r>
          </a:p>
          <a:p>
            <a:pPr lvl="1"/>
            <a:r>
              <a:rPr lang="fr-FR" sz="1800" dirty="0" smtClean="0"/>
              <a:t>to </a:t>
            </a:r>
            <a:r>
              <a:rPr lang="fr-FR" sz="1800" dirty="0" err="1" smtClean="0"/>
              <a:t>separate</a:t>
            </a:r>
            <a:r>
              <a:rPr lang="fr-FR" sz="1800" dirty="0" smtClean="0"/>
              <a:t> </a:t>
            </a:r>
            <a:r>
              <a:rPr lang="fr-FR" sz="1800" dirty="0" err="1" smtClean="0"/>
              <a:t>two</a:t>
            </a:r>
            <a:r>
              <a:rPr lang="fr-FR" sz="1800" dirty="0" smtClean="0"/>
              <a:t> </a:t>
            </a:r>
            <a:r>
              <a:rPr lang="fr-FR" sz="1800" dirty="0" err="1" smtClean="0"/>
              <a:t>electromagnetic</a:t>
            </a:r>
            <a:r>
              <a:rPr lang="fr-FR" sz="1800" dirty="0" smtClean="0"/>
              <a:t> </a:t>
            </a:r>
            <a:r>
              <a:rPr lang="fr-FR" sz="1800" dirty="0" err="1" smtClean="0"/>
              <a:t>showers</a:t>
            </a:r>
            <a:endParaRPr lang="fr-FR" sz="1800" dirty="0" smtClean="0"/>
          </a:p>
          <a:p>
            <a:pPr lvl="1"/>
            <a:r>
              <a:rPr lang="fr-FR" sz="1800" dirty="0" smtClean="0">
                <a:sym typeface="Wingdings" pitchFamily="2" charset="2"/>
              </a:rPr>
              <a:t>To </a:t>
            </a:r>
            <a:r>
              <a:rPr lang="fr-FR" sz="1800" dirty="0" err="1" smtClean="0">
                <a:sym typeface="Wingdings" pitchFamily="2" charset="2"/>
              </a:rPr>
              <a:t>isolate</a:t>
            </a:r>
            <a:r>
              <a:rPr lang="fr-FR" sz="1800" dirty="0" smtClean="0">
                <a:sym typeface="Wingdings" pitchFamily="2" charset="2"/>
              </a:rPr>
              <a:t> photons </a:t>
            </a:r>
            <a:r>
              <a:rPr lang="fr-FR" sz="1800" dirty="0" err="1" smtClean="0">
                <a:sym typeface="Wingdings" pitchFamily="2" charset="2"/>
              </a:rPr>
              <a:t>from</a:t>
            </a: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800" baseline="30000" dirty="0" smtClean="0">
                <a:sym typeface="Wingdings" pitchFamily="2" charset="2"/>
              </a:rPr>
              <a:t>+/-</a:t>
            </a:r>
            <a:r>
              <a:rPr lang="fr-FR" sz="1800" dirty="0" smtClean="0">
                <a:sym typeface="Wingdings" pitchFamily="2" charset="2"/>
              </a:rPr>
              <a:t> contamination</a:t>
            </a:r>
          </a:p>
          <a:p>
            <a:r>
              <a:rPr lang="fr-FR" dirty="0" smtClean="0">
                <a:sym typeface="Wingdings" pitchFamily="2" charset="2"/>
              </a:rPr>
              <a:t>W + Si </a:t>
            </a:r>
            <a:r>
              <a:rPr lang="fr-FR" dirty="0" err="1" smtClean="0">
                <a:sym typeface="Wingdings" pitchFamily="2" charset="2"/>
              </a:rPr>
              <a:t>calorimeter</a:t>
            </a:r>
            <a:r>
              <a:rPr lang="fr-FR" dirty="0" smtClean="0">
                <a:sym typeface="Wingdings" pitchFamily="2" charset="2"/>
              </a:rPr>
              <a:t> à la Calice</a:t>
            </a:r>
          </a:p>
          <a:p>
            <a:pPr lvl="1"/>
            <a:r>
              <a:rPr lang="fr-FR" sz="1800" dirty="0" smtClean="0"/>
              <a:t>30 </a:t>
            </a:r>
            <a:r>
              <a:rPr lang="fr-FR" sz="1800" dirty="0" err="1" smtClean="0"/>
              <a:t>layers</a:t>
            </a:r>
            <a:endParaRPr lang="fr-FR" sz="1800" dirty="0" smtClean="0"/>
          </a:p>
          <a:p>
            <a:pPr lvl="1"/>
            <a:r>
              <a:rPr lang="fr-FR" sz="1800" dirty="0" smtClean="0"/>
              <a:t>0.5 x 0.5 cm</a:t>
            </a:r>
            <a:r>
              <a:rPr lang="fr-FR" sz="1800" baseline="30000" dirty="0" smtClean="0"/>
              <a:t>2</a:t>
            </a:r>
            <a:r>
              <a:rPr lang="fr-FR" sz="1800" dirty="0" smtClean="0"/>
              <a:t> pads</a:t>
            </a:r>
          </a:p>
          <a:p>
            <a:pPr lvl="1"/>
            <a:r>
              <a:rPr lang="fr-FR" sz="1800" dirty="0" smtClean="0"/>
              <a:t>24 X</a:t>
            </a:r>
            <a:r>
              <a:rPr lang="fr-FR" sz="1800" baseline="-25000" dirty="0" smtClean="0"/>
              <a:t>0</a:t>
            </a:r>
            <a:r>
              <a:rPr lang="fr-FR" sz="1800" dirty="0" smtClean="0"/>
              <a:t> in 20 cm</a:t>
            </a:r>
          </a:p>
          <a:p>
            <a:r>
              <a:rPr lang="fr-FR" dirty="0" smtClean="0">
                <a:sym typeface="Wingdings" pitchFamily="2" charset="2"/>
              </a:rPr>
              <a:t>W+Si : </a:t>
            </a:r>
            <a:r>
              <a:rPr lang="fr-FR" dirty="0" err="1" smtClean="0">
                <a:sym typeface="Wingdings" pitchFamily="2" charset="2"/>
              </a:rPr>
              <a:t>two</a:t>
            </a:r>
            <a:r>
              <a:rPr lang="fr-FR" dirty="0" smtClean="0">
                <a:sym typeface="Wingdings" pitchFamily="2" charset="2"/>
              </a:rPr>
              <a:t> relevant </a:t>
            </a:r>
            <a:r>
              <a:rPr lang="fr-FR" dirty="0" err="1" smtClean="0">
                <a:sym typeface="Wingdings" pitchFamily="2" charset="2"/>
              </a:rPr>
              <a:t>quantities</a:t>
            </a:r>
            <a:endParaRPr lang="fr-FR" dirty="0" smtClean="0">
              <a:sym typeface="Wingdings" pitchFamily="2" charset="2"/>
            </a:endParaRPr>
          </a:p>
          <a:p>
            <a:pPr>
              <a:buNone/>
            </a:pPr>
            <a:endParaRPr lang="fr-FR" dirty="0" smtClean="0">
              <a:sym typeface="Wingdings" pitchFamily="2" charset="2"/>
            </a:endParaRPr>
          </a:p>
        </p:txBody>
      </p:sp>
      <p:sp>
        <p:nvSpPr>
          <p:cNvPr id="57" name="Espace réservé de la date 56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60" name="Espace réservé du pied de page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 dirty="0"/>
          </a:p>
        </p:txBody>
      </p:sp>
      <p:pic>
        <p:nvPicPr>
          <p:cNvPr id="34" name="Picture 332" descr="det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764704"/>
            <a:ext cx="3489619" cy="3168352"/>
          </a:xfrm>
          <a:prstGeom prst="rect">
            <a:avLst/>
          </a:prstGeom>
          <a:noFill/>
        </p:spPr>
      </p:pic>
      <p:sp>
        <p:nvSpPr>
          <p:cNvPr id="36" name="ZoneTexte 35"/>
          <p:cNvSpPr txBox="1"/>
          <p:nvPr/>
        </p:nvSpPr>
        <p:spPr>
          <a:xfrm>
            <a:off x="251520" y="3645024"/>
            <a:ext cx="3888432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1</a:t>
            </a:r>
            <a:r>
              <a:rPr lang="fr-FR" sz="1400" b="1" baseline="30000" dirty="0" smtClean="0">
                <a:solidFill>
                  <a:srgbClr val="FF0000"/>
                </a:solidFill>
              </a:rPr>
              <a:t>st</a:t>
            </a:r>
            <a:r>
              <a:rPr lang="fr-FR" sz="1400" b="1" dirty="0" smtClean="0">
                <a:solidFill>
                  <a:srgbClr val="FF0000"/>
                </a:solidFill>
              </a:rPr>
              <a:t> relevant </a:t>
            </a:r>
            <a:r>
              <a:rPr lang="fr-FR" sz="1400" b="1" dirty="0" err="1" smtClean="0">
                <a:solidFill>
                  <a:srgbClr val="FF0000"/>
                </a:solidFill>
              </a:rPr>
              <a:t>quantity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smtClean="0"/>
              <a:t>: distance </a:t>
            </a:r>
          </a:p>
          <a:p>
            <a:r>
              <a:rPr lang="fr-FR" sz="1400" b="1" dirty="0" err="1" smtClean="0"/>
              <a:t>between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two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incoming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particles</a:t>
            </a:r>
            <a:endParaRPr lang="fr-FR" sz="1400" b="1" dirty="0" smtClean="0"/>
          </a:p>
          <a:p>
            <a:endParaRPr lang="fr-FR" sz="1400" b="1" dirty="0" smtClean="0"/>
          </a:p>
          <a:p>
            <a:endParaRPr lang="fr-FR" sz="1400" b="1" dirty="0" smtClean="0"/>
          </a:p>
          <a:p>
            <a:pPr>
              <a:buFont typeface="Wingdings"/>
              <a:buChar char="à"/>
            </a:pPr>
            <a:r>
              <a:rPr lang="fr-FR" sz="1400" dirty="0" smtClean="0">
                <a:sym typeface="Wingdings" pitchFamily="2" charset="2"/>
              </a:rPr>
              <a:t>Min. distance </a:t>
            </a:r>
            <a:r>
              <a:rPr lang="fr-FR" sz="1400" dirty="0" err="1" smtClean="0">
                <a:sym typeface="Wingdings" pitchFamily="2" charset="2"/>
              </a:rPr>
              <a:t>between</a:t>
            </a:r>
            <a:r>
              <a:rPr lang="fr-FR" sz="1400" dirty="0" smtClean="0">
                <a:sym typeface="Wingdings" pitchFamily="2" charset="2"/>
              </a:rPr>
              <a:t> 2 </a:t>
            </a:r>
            <a:r>
              <a:rPr lang="fr-FR" sz="1400" dirty="0" err="1" smtClean="0">
                <a:sym typeface="Wingdings" pitchFamily="2" charset="2"/>
              </a:rPr>
              <a:t>particles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at</a:t>
            </a:r>
            <a:r>
              <a:rPr lang="fr-FR" sz="1400" dirty="0" smtClean="0">
                <a:sym typeface="Wingdings" pitchFamily="2" charset="2"/>
              </a:rPr>
              <a:t> impact </a:t>
            </a:r>
          </a:p>
          <a:p>
            <a:r>
              <a:rPr lang="fr-FR" sz="1400" dirty="0" smtClean="0">
                <a:sym typeface="Wingdings" pitchFamily="2" charset="2"/>
              </a:rPr>
              <a:t>     = 1 free pad = 1 cm (for 0.5×0.5 cm²)</a:t>
            </a:r>
          </a:p>
          <a:p>
            <a:pPr>
              <a:buFont typeface="Wingdings"/>
              <a:buChar char="à"/>
            </a:pP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distance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between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two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incoming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particles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                   </a:t>
            </a:r>
          </a:p>
          <a:p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   must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be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&gt; 1 cm </a:t>
            </a:r>
          </a:p>
          <a:p>
            <a:pPr>
              <a:buFont typeface="Wingdings"/>
              <a:buChar char="à"/>
            </a:pPr>
            <a:r>
              <a:rPr lang="fr-FR" sz="1400" dirty="0" smtClean="0">
                <a:sym typeface="Wingdings" pitchFamily="2" charset="2"/>
              </a:rPr>
              <a:t>N photons  N/2 </a:t>
            </a:r>
            <a:r>
              <a:rPr lang="fr-FR" sz="1400" dirty="0" err="1" smtClean="0">
                <a:sym typeface="Wingdings" pitchFamily="2" charset="2"/>
              </a:rPr>
              <a:t>neutrals</a:t>
            </a:r>
            <a:r>
              <a:rPr lang="fr-FR" sz="1400" dirty="0" smtClean="0">
                <a:sym typeface="Wingdings" pitchFamily="2" charset="2"/>
              </a:rPr>
              <a:t> (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aseline="30000" dirty="0" smtClean="0">
                <a:sym typeface="Wingdings" pitchFamily="2" charset="2"/>
              </a:rPr>
              <a:t>0</a:t>
            </a:r>
            <a:r>
              <a:rPr lang="fr-FR" sz="1400" dirty="0" smtClean="0">
                <a:sym typeface="Wingdings" pitchFamily="2" charset="2"/>
              </a:rPr>
              <a:t> +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h</a:t>
            </a:r>
            <a:r>
              <a:rPr lang="fr-FR" sz="1400" dirty="0" smtClean="0">
                <a:sym typeface="Wingdings" pitchFamily="2" charset="2"/>
              </a:rPr>
              <a:t>) N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aseline="30000" dirty="0" smtClean="0">
                <a:sym typeface="Wingdings" pitchFamily="2" charset="2"/>
              </a:rPr>
              <a:t>+/-</a:t>
            </a:r>
            <a:r>
              <a:rPr lang="fr-FR" sz="1400" dirty="0" smtClean="0">
                <a:sym typeface="Wingdings" pitchFamily="2" charset="2"/>
              </a:rPr>
              <a:t> </a:t>
            </a:r>
          </a:p>
          <a:p>
            <a:r>
              <a:rPr lang="fr-FR" sz="1400" dirty="0" smtClean="0">
                <a:sym typeface="Wingdings" pitchFamily="2" charset="2"/>
              </a:rPr>
              <a:t>      N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1400" dirty="0" smtClean="0">
                <a:sym typeface="Wingdings" pitchFamily="2" charset="2"/>
              </a:rPr>
              <a:t> + N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aseline="30000" dirty="0" smtClean="0">
                <a:sym typeface="Wingdings" pitchFamily="2" charset="2"/>
              </a:rPr>
              <a:t>+/-</a:t>
            </a:r>
            <a:r>
              <a:rPr lang="fr-FR" sz="1400" dirty="0" smtClean="0">
                <a:sym typeface="Wingdings" pitchFamily="2" charset="2"/>
              </a:rPr>
              <a:t> = 2N </a:t>
            </a:r>
            <a:r>
              <a:rPr lang="fr-FR" sz="1400" dirty="0" err="1" smtClean="0">
                <a:sym typeface="Wingdings" pitchFamily="2" charset="2"/>
              </a:rPr>
              <a:t>particles</a:t>
            </a:r>
            <a:endParaRPr lang="fr-FR" sz="14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distance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between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two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photons </a:t>
            </a:r>
          </a:p>
          <a:p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     must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be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&gt; 2 cm (1cm×2N/N)</a:t>
            </a:r>
          </a:p>
        </p:txBody>
      </p:sp>
      <p:grpSp>
        <p:nvGrpSpPr>
          <p:cNvPr id="4" name="Groupe 36"/>
          <p:cNvGrpSpPr/>
          <p:nvPr/>
        </p:nvGrpSpPr>
        <p:grpSpPr>
          <a:xfrm>
            <a:off x="2843808" y="3789040"/>
            <a:ext cx="1008112" cy="648072"/>
            <a:chOff x="7164288" y="4941168"/>
            <a:chExt cx="1428246" cy="919941"/>
          </a:xfrm>
        </p:grpSpPr>
        <p:sp>
          <p:nvSpPr>
            <p:cNvPr id="38" name="Rectangle 37"/>
            <p:cNvSpPr/>
            <p:nvPr/>
          </p:nvSpPr>
          <p:spPr>
            <a:xfrm>
              <a:off x="7713742" y="536979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928056" y="536979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142370" y="5369796"/>
              <a:ext cx="214314" cy="214314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713742" y="5155482"/>
              <a:ext cx="214314" cy="214314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928056" y="515548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142370" y="515548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285114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499428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285114" y="5155482"/>
              <a:ext cx="214314" cy="21431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499428" y="515548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285114" y="5369796"/>
              <a:ext cx="214314" cy="21431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499428" y="536979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142370" y="4941168"/>
              <a:ext cx="214314" cy="214314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928056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713742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3" name="Connecteur droit avec flèche 52"/>
            <p:cNvCxnSpPr/>
            <p:nvPr/>
          </p:nvCxnSpPr>
          <p:spPr>
            <a:xfrm rot="5400000">
              <a:off x="7070005" y="5369002"/>
              <a:ext cx="28575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/>
            <p:nvPr/>
          </p:nvCxnSpPr>
          <p:spPr>
            <a:xfrm>
              <a:off x="8426534" y="5048325"/>
              <a:ext cx="1588" cy="428628"/>
            </a:xfrm>
            <a:prstGeom prst="straightConnector1">
              <a:avLst/>
            </a:prstGeom>
            <a:ln w="28575">
              <a:solidFill>
                <a:srgbClr val="33993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7164288" y="5584110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 smtClean="0">
                  <a:solidFill>
                    <a:srgbClr val="FF0000"/>
                  </a:solidFill>
                </a:rPr>
                <a:t>bad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8021544" y="5584110"/>
              <a:ext cx="5709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339933"/>
                  </a:solidFill>
                </a:rPr>
                <a:t>good</a:t>
              </a:r>
              <a:endParaRPr lang="fr-FR" sz="1200" b="1" dirty="0">
                <a:solidFill>
                  <a:srgbClr val="339933"/>
                </a:solidFill>
              </a:endParaRPr>
            </a:p>
          </p:txBody>
        </p:sp>
      </p:grpSp>
      <p:sp>
        <p:nvSpPr>
          <p:cNvPr id="58" name="Ellipse 57"/>
          <p:cNvSpPr/>
          <p:nvPr/>
        </p:nvSpPr>
        <p:spPr>
          <a:xfrm>
            <a:off x="4788024" y="5805264"/>
            <a:ext cx="4355976" cy="792088"/>
          </a:xfrm>
          <a:prstGeom prst="ellipse">
            <a:avLst/>
          </a:prstGeom>
          <a:solidFill>
            <a:srgbClr val="FFFFCC">
              <a:alpha val="2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4788024" y="3933056"/>
            <a:ext cx="4104456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2</a:t>
            </a:r>
            <a:r>
              <a:rPr lang="fr-FR" sz="1400" b="1" baseline="30000" dirty="0" smtClean="0">
                <a:solidFill>
                  <a:srgbClr val="FF0000"/>
                </a:solidFill>
              </a:rPr>
              <a:t>nd</a:t>
            </a:r>
            <a:r>
              <a:rPr lang="fr-FR" sz="1400" b="1" dirty="0" smtClean="0">
                <a:solidFill>
                  <a:srgbClr val="FF0000"/>
                </a:solidFill>
              </a:rPr>
              <a:t> relevant </a:t>
            </a:r>
            <a:r>
              <a:rPr lang="fr-FR" sz="1400" b="1" dirty="0" err="1" smtClean="0">
                <a:solidFill>
                  <a:srgbClr val="FF0000"/>
                </a:solidFill>
              </a:rPr>
              <a:t>quantity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smtClean="0"/>
              <a:t>: EM </a:t>
            </a:r>
            <a:r>
              <a:rPr lang="fr-FR" sz="1400" b="1" dirty="0" err="1" smtClean="0"/>
              <a:t>shower</a:t>
            </a:r>
            <a:r>
              <a:rPr lang="fr-FR" sz="1400" b="1" dirty="0" smtClean="0"/>
              <a:t> transverse size </a:t>
            </a:r>
          </a:p>
          <a:p>
            <a:pPr>
              <a:buFont typeface="Wingdings"/>
              <a:buChar char="à"/>
            </a:pPr>
            <a:r>
              <a:rPr lang="fr-FR" sz="1400" b="1" dirty="0" err="1" smtClean="0">
                <a:sym typeface="Wingdings" pitchFamily="2" charset="2"/>
              </a:rPr>
              <a:t>Moliere</a:t>
            </a:r>
            <a:r>
              <a:rPr lang="fr-FR" sz="1400" b="1" dirty="0" smtClean="0">
                <a:sym typeface="Wingdings" pitchFamily="2" charset="2"/>
              </a:rPr>
              <a:t> Radius R</a:t>
            </a:r>
            <a:r>
              <a:rPr lang="fr-FR" sz="1400" b="1" baseline="-25000" dirty="0" smtClean="0">
                <a:sym typeface="Wingdings" pitchFamily="2" charset="2"/>
              </a:rPr>
              <a:t>M</a:t>
            </a:r>
            <a:r>
              <a:rPr lang="fr-FR" sz="1400" b="1" dirty="0" smtClean="0">
                <a:sym typeface="Wingdings" pitchFamily="2" charset="2"/>
              </a:rPr>
              <a:t> : 90% of the </a:t>
            </a:r>
            <a:r>
              <a:rPr lang="fr-FR" sz="1400" b="1" dirty="0" err="1" smtClean="0">
                <a:sym typeface="Wingdings" pitchFamily="2" charset="2"/>
              </a:rPr>
              <a:t>shower</a:t>
            </a:r>
            <a:r>
              <a:rPr lang="fr-FR" sz="1400" b="1" dirty="0" smtClean="0">
                <a:sym typeface="Wingdings" pitchFamily="2" charset="2"/>
              </a:rPr>
              <a:t> </a:t>
            </a:r>
            <a:r>
              <a:rPr lang="fr-FR" sz="1400" b="1" dirty="0" err="1" smtClean="0">
                <a:sym typeface="Wingdings" pitchFamily="2" charset="2"/>
              </a:rPr>
              <a:t>energy</a:t>
            </a:r>
            <a:endParaRPr lang="fr-FR" sz="1400" b="1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fr-FR" sz="1400" b="1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fr-FR" sz="1400" b="1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fr-FR" sz="1400" b="1" dirty="0" smtClean="0">
              <a:sym typeface="Wingdings" pitchFamily="2" charset="2"/>
            </a:endParaRPr>
          </a:p>
          <a:p>
            <a:endParaRPr lang="fr-FR" sz="1400" b="1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Distance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between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two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photons                              </a:t>
            </a:r>
          </a:p>
          <a:p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    must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be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&gt; 2 cm (2 R</a:t>
            </a:r>
            <a:r>
              <a:rPr lang="fr-FR" sz="1400" b="1" baseline="-25000" dirty="0" smtClean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</a:p>
        </p:txBody>
      </p:sp>
      <p:graphicFrame>
        <p:nvGraphicFramePr>
          <p:cNvPr id="61" name="Objet 60"/>
          <p:cNvGraphicFramePr>
            <a:graphicFrameLocks noChangeAspect="1"/>
          </p:cNvGraphicFramePr>
          <p:nvPr/>
        </p:nvGraphicFramePr>
        <p:xfrm>
          <a:off x="4788024" y="4437112"/>
          <a:ext cx="4118868" cy="769459"/>
        </p:xfrm>
        <a:graphic>
          <a:graphicData uri="http://schemas.openxmlformats.org/presentationml/2006/ole">
            <p:oleObj spid="_x0000_s233474" name="Équation" r:id="rId4" imgW="4076640" imgH="888840" progId="Equation.3">
              <p:embed/>
            </p:oleObj>
          </a:graphicData>
        </a:graphic>
      </p:graphicFrame>
      <p:cxnSp>
        <p:nvCxnSpPr>
          <p:cNvPr id="64" name="Connecteur droit 63"/>
          <p:cNvCxnSpPr/>
          <p:nvPr/>
        </p:nvCxnSpPr>
        <p:spPr>
          <a:xfrm>
            <a:off x="6876256" y="4941168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8460432" y="4941168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5292080" y="5949280"/>
            <a:ext cx="349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8000"/>
                </a:solidFill>
              </a:rPr>
              <a:t>Geometrical</a:t>
            </a:r>
            <a:r>
              <a:rPr lang="fr-FR" b="1" dirty="0" smtClean="0">
                <a:solidFill>
                  <a:srgbClr val="008000"/>
                </a:solidFill>
              </a:rPr>
              <a:t> condition: in </a:t>
            </a:r>
            <a:r>
              <a:rPr lang="fr-FR" b="1" dirty="0" err="1" smtClean="0">
                <a:solidFill>
                  <a:srgbClr val="008000"/>
                </a:solidFill>
              </a:rPr>
              <a:t>principle</a:t>
            </a:r>
            <a:endParaRPr lang="fr-FR" b="1" dirty="0" smtClean="0">
              <a:solidFill>
                <a:srgbClr val="008000"/>
              </a:solidFill>
            </a:endParaRPr>
          </a:p>
          <a:p>
            <a:pPr algn="ctr"/>
            <a:r>
              <a:rPr lang="fr-FR" b="1" dirty="0" smtClean="0">
                <a:solidFill>
                  <a:srgbClr val="008000"/>
                </a:solidFill>
                <a:latin typeface="Symbol" pitchFamily="18" charset="2"/>
              </a:rPr>
              <a:t>Dg</a:t>
            </a:r>
            <a:r>
              <a:rPr lang="fr-FR" b="1" dirty="0" smtClean="0">
                <a:solidFill>
                  <a:srgbClr val="008000"/>
                </a:solidFill>
              </a:rPr>
              <a:t> &gt; 2cm</a:t>
            </a:r>
            <a:endParaRPr lang="fr-FR" b="1" dirty="0">
              <a:solidFill>
                <a:srgbClr val="008000"/>
              </a:solidFill>
            </a:endParaRPr>
          </a:p>
        </p:txBody>
      </p:sp>
      <p:cxnSp>
        <p:nvCxnSpPr>
          <p:cNvPr id="70" name="Connecteur droit 69"/>
          <p:cNvCxnSpPr/>
          <p:nvPr/>
        </p:nvCxnSpPr>
        <p:spPr>
          <a:xfrm>
            <a:off x="6112768" y="1996225"/>
            <a:ext cx="576064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6181933" y="2289751"/>
            <a:ext cx="648072" cy="0"/>
          </a:xfrm>
          <a:prstGeom prst="line">
            <a:avLst/>
          </a:prstGeom>
          <a:ln w="38100">
            <a:solidFill>
              <a:srgbClr val="00B050"/>
            </a:solidFill>
            <a:bevel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5824168" y="2498501"/>
            <a:ext cx="648072" cy="0"/>
          </a:xfrm>
          <a:prstGeom prst="line">
            <a:avLst/>
          </a:prstGeom>
          <a:ln w="38100">
            <a:solidFill>
              <a:srgbClr val="FF0000"/>
            </a:solidFill>
            <a:bevel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>
            <a:off x="5914320" y="2653048"/>
            <a:ext cx="648072" cy="0"/>
          </a:xfrm>
          <a:prstGeom prst="line">
            <a:avLst/>
          </a:prstGeom>
          <a:ln w="38100">
            <a:solidFill>
              <a:srgbClr val="FF0000"/>
            </a:solidFill>
            <a:bevel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 descr="Z:\FTE\CHIC\logo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8855968" y="34337"/>
            <a:ext cx="288032" cy="298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CHIC</a:t>
            </a:r>
            <a:r>
              <a:rPr lang="fr-FR" dirty="0" smtClean="0"/>
              <a:t> – </a:t>
            </a:r>
            <a:r>
              <a:rPr lang="fr-FR" dirty="0" err="1" smtClean="0"/>
              <a:t>calorimetry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Full simulation </a:t>
            </a:r>
            <a:r>
              <a:rPr lang="fr-FR" dirty="0" err="1" smtClean="0"/>
              <a:t>performed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Calice </a:t>
            </a:r>
            <a:r>
              <a:rPr lang="fr-FR" dirty="0" err="1" smtClean="0"/>
              <a:t>Ecal</a:t>
            </a:r>
            <a:r>
              <a:rPr lang="fr-FR" dirty="0" smtClean="0"/>
              <a:t> proto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51029" t="5625" r="1280" b="64106"/>
          <a:stretch>
            <a:fillRect/>
          </a:stretch>
        </p:blipFill>
        <p:spPr bwMode="auto">
          <a:xfrm>
            <a:off x="323528" y="1628800"/>
            <a:ext cx="4283968" cy="216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979712" y="2996952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5050"/>
                </a:solidFill>
              </a:rPr>
              <a:t>&lt;E&gt;~3 </a:t>
            </a:r>
            <a:r>
              <a:rPr lang="fr-FR" b="1" dirty="0" err="1" smtClean="0">
                <a:solidFill>
                  <a:srgbClr val="FF5050"/>
                </a:solidFill>
              </a:rPr>
              <a:t>GeV</a:t>
            </a:r>
            <a:endParaRPr lang="fr-FR" b="1" dirty="0">
              <a:solidFill>
                <a:srgbClr val="FF5050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3024336" cy="239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5724128" y="342900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Pb+Pb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05064"/>
            <a:ext cx="296015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107504" y="4797152"/>
            <a:ext cx="3703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 photons </a:t>
            </a:r>
            <a:r>
              <a:rPr lang="fr-FR" dirty="0" err="1" smtClean="0"/>
              <a:t>with</a:t>
            </a:r>
            <a:r>
              <a:rPr lang="fr-FR" dirty="0" smtClean="0"/>
              <a:t> E~2 </a:t>
            </a:r>
            <a:r>
              <a:rPr lang="fr-FR" dirty="0" err="1" smtClean="0"/>
              <a:t>GeV</a:t>
            </a:r>
            <a:endParaRPr lang="fr-FR" dirty="0" smtClean="0"/>
          </a:p>
          <a:p>
            <a:r>
              <a:rPr lang="fr-FR" dirty="0" smtClean="0"/>
              <a:t>distance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photon~ 2 cm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79512" y="6093296"/>
            <a:ext cx="3722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(full </a:t>
            </a:r>
            <a:r>
              <a:rPr lang="fr-FR" sz="1400" dirty="0" err="1" smtClean="0"/>
              <a:t>simu</a:t>
            </a:r>
            <a:r>
              <a:rPr lang="fr-FR" sz="1400" dirty="0" smtClean="0"/>
              <a:t> made by D. Jeans -  LLR - Calice </a:t>
            </a:r>
            <a:r>
              <a:rPr lang="fr-FR" sz="1400" dirty="0" err="1" smtClean="0"/>
              <a:t>collab</a:t>
            </a:r>
            <a:r>
              <a:rPr lang="fr-FR" sz="1400" dirty="0" smtClean="0"/>
              <a:t>.)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261753" y="4869160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0.5 x 0.5 cm² pads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187624" y="1628800"/>
            <a:ext cx="23762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00" b="1" dirty="0" err="1" smtClean="0"/>
              <a:t>Pythia</a:t>
            </a:r>
            <a:r>
              <a:rPr lang="fr-FR" sz="1000" b="1" dirty="0" smtClean="0"/>
              <a:t> 6.421 - p+p - </a:t>
            </a:r>
            <a:r>
              <a:rPr lang="fr-FR" sz="1000" b="1" dirty="0" smtClean="0">
                <a:sym typeface="Symbol"/>
              </a:rPr>
              <a:t>s = 17.2 </a:t>
            </a:r>
            <a:r>
              <a:rPr lang="fr-FR" sz="1000" b="1" dirty="0" err="1" smtClean="0">
                <a:sym typeface="Symbol"/>
              </a:rPr>
              <a:t>GeV</a:t>
            </a:r>
            <a:endParaRPr lang="fr-FR" sz="1000" b="1" baseline="-25000" dirty="0" smtClean="0"/>
          </a:p>
        </p:txBody>
      </p:sp>
      <p:pic>
        <p:nvPicPr>
          <p:cNvPr id="18" name="Picture 2" descr="Z:\FTE\CHIC\logo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8855968" y="34337"/>
            <a:ext cx="288032" cy="298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c plein 38"/>
          <p:cNvSpPr>
            <a:spLocks noChangeAspect="1"/>
          </p:cNvSpPr>
          <p:nvPr/>
        </p:nvSpPr>
        <p:spPr>
          <a:xfrm rot="2700000" flipH="1" flipV="1">
            <a:off x="193654" y="1509277"/>
            <a:ext cx="3733744" cy="3739580"/>
          </a:xfrm>
          <a:prstGeom prst="blockArc">
            <a:avLst>
              <a:gd name="adj1" fmla="val 10800000"/>
              <a:gd name="adj2" fmla="val 16242285"/>
              <a:gd name="adj3" fmla="val 34124"/>
            </a:avLst>
          </a:prstGeom>
          <a:scene3d>
            <a:camera prst="orthographicFront">
              <a:rot lat="19667871" lon="15427701" rev="3120000"/>
            </a:camera>
            <a:lightRig rig="twoPt" dir="t"/>
          </a:scene3d>
          <a:sp3d extrusionH="749300" contourW="12700" prstMaterial="clear"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CHIC</a:t>
            </a:r>
            <a:r>
              <a:rPr lang="fr-FR" dirty="0" smtClean="0"/>
              <a:t> – </a:t>
            </a:r>
            <a:r>
              <a:rPr lang="fr-FR" dirty="0" err="1" smtClean="0"/>
              <a:t>calorimetry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Size and position : tentative design</a:t>
            </a:r>
            <a:endParaRPr lang="fr-FR" dirty="0"/>
          </a:p>
        </p:txBody>
      </p:sp>
      <p:sp>
        <p:nvSpPr>
          <p:cNvPr id="42" name="Espace réservé de la date 4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43" name="Espace réservé du pied de page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315" t="13158" r="6982" b="2631"/>
          <a:stretch>
            <a:fillRect/>
          </a:stretch>
        </p:blipFill>
        <p:spPr bwMode="auto">
          <a:xfrm>
            <a:off x="2714612" y="1420084"/>
            <a:ext cx="6143668" cy="344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643701" y="3303771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9933"/>
                </a:solidFill>
                <a:latin typeface="Symbol" pitchFamily="18" charset="2"/>
              </a:rPr>
              <a:t>Dg</a:t>
            </a:r>
            <a:r>
              <a:rPr lang="fr-FR" sz="1200" b="1" dirty="0" smtClean="0">
                <a:solidFill>
                  <a:srgbClr val="339933"/>
                </a:solidFill>
              </a:rPr>
              <a:t>&gt;4</a:t>
            </a:r>
            <a:endParaRPr lang="fr-FR" sz="1200" b="1" dirty="0">
              <a:solidFill>
                <a:srgbClr val="339933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19000" y="415227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Dg&lt;</a:t>
            </a:r>
            <a:r>
              <a:rPr lang="fr-FR" sz="1200" b="1" dirty="0" smtClean="0">
                <a:solidFill>
                  <a:srgbClr val="FF0000"/>
                </a:solidFill>
              </a:rPr>
              <a:t>2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28991" y="4223712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Dg&lt;</a:t>
            </a:r>
            <a:r>
              <a:rPr lang="fr-FR" sz="1200" b="1" dirty="0" smtClean="0">
                <a:solidFill>
                  <a:srgbClr val="FF0000"/>
                </a:solidFill>
              </a:rPr>
              <a:t>1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57817" y="373239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9933"/>
                </a:solidFill>
                <a:latin typeface="Symbol" pitchFamily="18" charset="2"/>
              </a:rPr>
              <a:t>Dg</a:t>
            </a:r>
            <a:r>
              <a:rPr lang="fr-FR" sz="1200" b="1" dirty="0" smtClean="0">
                <a:solidFill>
                  <a:srgbClr val="339933"/>
                </a:solidFill>
              </a:rPr>
              <a:t>&lt;4</a:t>
            </a:r>
            <a:endParaRPr lang="fr-FR" sz="1200" b="1" dirty="0">
              <a:solidFill>
                <a:srgbClr val="339933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857620" y="2987241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00FF"/>
                </a:solidFill>
              </a:rPr>
              <a:t>[-0.5:0.5]</a:t>
            </a:r>
            <a:endParaRPr lang="fr-FR" sz="1400" b="1" dirty="0">
              <a:solidFill>
                <a:srgbClr val="0000FF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 rot="10800000">
            <a:off x="285720" y="3619065"/>
            <a:ext cx="2286016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 flipH="1" flipV="1">
            <a:off x="1125409" y="3427118"/>
            <a:ext cx="376222" cy="3624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38210" y="3190437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</a:t>
            </a:r>
            <a:r>
              <a:rPr lang="fr-FR" baseline="-25000" dirty="0" err="1" smtClean="0"/>
              <a:t>min</a:t>
            </a:r>
            <a:endParaRPr lang="fr-FR" baseline="-25000" dirty="0"/>
          </a:p>
        </p:txBody>
      </p:sp>
      <p:cxnSp>
        <p:nvCxnSpPr>
          <p:cNvPr id="32" name="Connecteur droit avec flèche 31"/>
          <p:cNvCxnSpPr/>
          <p:nvPr/>
        </p:nvCxnSpPr>
        <p:spPr>
          <a:xfrm rot="16200000" flipV="1">
            <a:off x="481603" y="4423314"/>
            <a:ext cx="1654286" cy="4578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14348" y="4392741"/>
            <a:ext cx="52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r</a:t>
            </a:r>
            <a:r>
              <a:rPr lang="fr-FR" baseline="-25000" dirty="0" err="1" smtClean="0">
                <a:solidFill>
                  <a:srgbClr val="FF0000"/>
                </a:solidFill>
              </a:rPr>
              <a:t>max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0" y="2618933"/>
            <a:ext cx="1285852" cy="64294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0" y="3690503"/>
            <a:ext cx="1295376" cy="952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214282" y="376194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Z</a:t>
            </a:r>
            <a:endParaRPr lang="fr-FR" baseline="-25000" dirty="0">
              <a:solidFill>
                <a:srgbClr val="0000FF"/>
              </a:solidFill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1331640" y="5343771"/>
            <a:ext cx="795310" cy="1588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259632" y="5336067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20 cm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40" name="Arc plein 39"/>
          <p:cNvSpPr>
            <a:spLocks noChangeAspect="1"/>
          </p:cNvSpPr>
          <p:nvPr/>
        </p:nvSpPr>
        <p:spPr>
          <a:xfrm rot="2700000">
            <a:off x="214933" y="1869317"/>
            <a:ext cx="3733742" cy="3739582"/>
          </a:xfrm>
          <a:prstGeom prst="blockArc">
            <a:avLst>
              <a:gd name="adj1" fmla="val 10800000"/>
              <a:gd name="adj2" fmla="val 16242285"/>
              <a:gd name="adj3" fmla="val 34124"/>
            </a:avLst>
          </a:prstGeom>
          <a:scene3d>
            <a:camera prst="orthographicFront">
              <a:rot lat="19667871" lon="15427701" rev="3120000"/>
            </a:camera>
            <a:lightRig rig="twoPt" dir="t"/>
          </a:scene3d>
          <a:sp3d extrusionH="749300" contourW="12700" prstMaterial="clear"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419872" y="1478982"/>
            <a:ext cx="518457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sz="1200" b="1" dirty="0" smtClean="0"/>
          </a:p>
          <a:p>
            <a:r>
              <a:rPr lang="fr-FR" sz="1200" b="1" dirty="0" smtClean="0"/>
              <a:t>0 – 5% </a:t>
            </a:r>
            <a:r>
              <a:rPr lang="fr-FR" sz="1200" b="1" dirty="0" err="1" smtClean="0"/>
              <a:t>most</a:t>
            </a:r>
            <a:r>
              <a:rPr lang="fr-FR" sz="1200" b="1" dirty="0" smtClean="0"/>
              <a:t> central Pb+Pb </a:t>
            </a:r>
            <a:r>
              <a:rPr lang="fr-FR" sz="1200" b="1" dirty="0" err="1" smtClean="0"/>
              <a:t>events</a:t>
            </a:r>
            <a:r>
              <a:rPr lang="fr-FR" sz="1200" b="1" dirty="0" smtClean="0"/>
              <a:t> as </a:t>
            </a:r>
            <a:r>
              <a:rPr lang="fr-FR" sz="1200" b="1" dirty="0" err="1" smtClean="0"/>
              <a:t>measured</a:t>
            </a:r>
            <a:r>
              <a:rPr lang="fr-FR" sz="1200" b="1" dirty="0" smtClean="0"/>
              <a:t> by WA98</a:t>
            </a:r>
          </a:p>
          <a:p>
            <a:endParaRPr lang="fr-FR" sz="1200" b="1" dirty="0" smtClean="0"/>
          </a:p>
          <a:p>
            <a:endParaRPr lang="fr-FR" sz="1200" b="1" dirty="0" smtClean="0"/>
          </a:p>
          <a:p>
            <a:endParaRPr lang="fr-FR" sz="1200" b="1" dirty="0" smtClean="0"/>
          </a:p>
          <a:p>
            <a:r>
              <a:rPr lang="fr-FR" sz="1200" b="1" dirty="0" smtClean="0"/>
              <a:t>  </a:t>
            </a:r>
            <a:endParaRPr lang="fr-FR" sz="1100" b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7164289" y="1622997"/>
          <a:ext cx="1368152" cy="483295"/>
        </p:xfrm>
        <a:graphic>
          <a:graphicData uri="http://schemas.openxmlformats.org/presentationml/2006/ole">
            <p:oleObj spid="_x0000_s234498" name="Équation" r:id="rId4" imgW="1257120" imgH="444240" progId="Equation.3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788024" y="2127054"/>
          <a:ext cx="2304256" cy="591407"/>
        </p:xfrm>
        <a:graphic>
          <a:graphicData uri="http://schemas.openxmlformats.org/presentationml/2006/ole">
            <p:oleObj spid="_x0000_s234499" name="Équation" r:id="rId5" imgW="1930320" imgH="495000" progId="Equation.3">
              <p:embed/>
            </p:oleObj>
          </a:graphicData>
        </a:graphic>
      </p:graphicFrame>
      <p:sp>
        <p:nvSpPr>
          <p:cNvPr id="41" name="ZoneTexte 40"/>
          <p:cNvSpPr txBox="1"/>
          <p:nvPr/>
        </p:nvSpPr>
        <p:spPr>
          <a:xfrm>
            <a:off x="3491880" y="2199062"/>
            <a:ext cx="1365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Distance </a:t>
            </a:r>
            <a:r>
              <a:rPr lang="fr-FR" sz="1200" b="1" dirty="0" err="1" smtClean="0"/>
              <a:t>between</a:t>
            </a:r>
            <a:r>
              <a:rPr lang="fr-FR" sz="1200" b="1" dirty="0" smtClean="0"/>
              <a:t> </a:t>
            </a:r>
          </a:p>
          <a:p>
            <a:pPr algn="ctr"/>
            <a:r>
              <a:rPr lang="fr-FR" sz="1200" b="1" dirty="0" err="1" smtClean="0"/>
              <a:t>two</a:t>
            </a:r>
            <a:r>
              <a:rPr lang="fr-FR" sz="1200" b="1" dirty="0" smtClean="0"/>
              <a:t> photons</a:t>
            </a:r>
            <a:endParaRPr lang="fr-FR" sz="1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699792" y="4945231"/>
            <a:ext cx="4536504" cy="150810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ym typeface="Wingdings" pitchFamily="2" charset="2"/>
              </a:rPr>
              <a:t>Closer</a:t>
            </a:r>
            <a:r>
              <a:rPr lang="fr-FR" sz="2000" dirty="0" smtClean="0">
                <a:sym typeface="Wingdings" pitchFamily="2" charset="2"/>
              </a:rPr>
              <a:t> position to the </a:t>
            </a:r>
            <a:r>
              <a:rPr lang="fr-FR" sz="2000" dirty="0" err="1" smtClean="0">
                <a:sym typeface="Wingdings" pitchFamily="2" charset="2"/>
              </a:rPr>
              <a:t>target</a:t>
            </a:r>
            <a:r>
              <a:rPr lang="fr-FR" sz="2000" dirty="0" smtClean="0">
                <a:sym typeface="Wingdings" pitchFamily="2" charset="2"/>
              </a:rPr>
              <a:t> w/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Dg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&gt;2cm</a:t>
            </a:r>
            <a:r>
              <a:rPr lang="fr-FR" sz="2000" dirty="0" smtClean="0">
                <a:sym typeface="Wingdings" pitchFamily="2" charset="2"/>
              </a:rPr>
              <a:t>:</a:t>
            </a:r>
          </a:p>
          <a:p>
            <a:pPr>
              <a:buFont typeface="Wingdings"/>
              <a:buChar char="è"/>
            </a:pPr>
            <a:r>
              <a:rPr lang="fr-FR" dirty="0" smtClean="0">
                <a:sym typeface="Wingdings" pitchFamily="2" charset="2"/>
              </a:rPr>
              <a:t>Z = </a:t>
            </a:r>
            <a:r>
              <a:rPr lang="fr-FR" dirty="0" smtClean="0">
                <a:solidFill>
                  <a:srgbClr val="0000FF"/>
                </a:solidFill>
                <a:sym typeface="Wingdings" pitchFamily="2" charset="2"/>
              </a:rPr>
              <a:t>205 cm [-0.5:0.5]</a:t>
            </a:r>
            <a:r>
              <a:rPr lang="fr-FR" dirty="0" smtClean="0">
                <a:sym typeface="Wingdings" pitchFamily="2" charset="2"/>
              </a:rPr>
              <a:t>	</a:t>
            </a:r>
            <a:endParaRPr lang="fr-FR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>
              <a:buFont typeface="Wingdings"/>
              <a:buChar char="è"/>
            </a:pPr>
            <a:r>
              <a:rPr lang="fr-FR" dirty="0" err="1" smtClean="0">
                <a:sym typeface="Wingdings" pitchFamily="2" charset="2"/>
              </a:rPr>
              <a:t>R</a:t>
            </a:r>
            <a:r>
              <a:rPr lang="fr-FR" baseline="-25000" dirty="0" err="1" smtClean="0">
                <a:sym typeface="Wingdings" pitchFamily="2" charset="2"/>
              </a:rPr>
              <a:t>min</a:t>
            </a:r>
            <a:r>
              <a:rPr lang="fr-FR" dirty="0" smtClean="0">
                <a:sym typeface="Wingdings" pitchFamily="2" charset="2"/>
              </a:rPr>
              <a:t> = 13.6 cm</a:t>
            </a:r>
          </a:p>
          <a:p>
            <a:pPr lvl="1">
              <a:buFont typeface="Wingdings"/>
              <a:buChar char="è"/>
            </a:pPr>
            <a:r>
              <a:rPr lang="fr-FR" dirty="0" err="1" smtClean="0">
                <a:sym typeface="Wingdings" pitchFamily="2" charset="2"/>
              </a:rPr>
              <a:t>R</a:t>
            </a:r>
            <a:r>
              <a:rPr lang="fr-FR" baseline="-25000" dirty="0" err="1" smtClean="0">
                <a:sym typeface="Wingdings" pitchFamily="2" charset="2"/>
              </a:rPr>
              <a:t>max</a:t>
            </a:r>
            <a:r>
              <a:rPr lang="fr-FR" dirty="0" smtClean="0">
                <a:sym typeface="Wingdings" pitchFamily="2" charset="2"/>
              </a:rPr>
              <a:t> = 40.9 cm</a:t>
            </a:r>
          </a:p>
          <a:p>
            <a:pPr algn="ctr"/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Using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0.5 x 0.5 cm² pads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pic>
        <p:nvPicPr>
          <p:cNvPr id="45" name="Picture 2" descr="Z:\FTE\CHIC\log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8855968" y="34337"/>
            <a:ext cx="288032" cy="298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c plein 38"/>
          <p:cNvSpPr>
            <a:spLocks noChangeAspect="1"/>
          </p:cNvSpPr>
          <p:nvPr/>
        </p:nvSpPr>
        <p:spPr>
          <a:xfrm rot="2700000" flipH="1" flipV="1">
            <a:off x="193654" y="1509277"/>
            <a:ext cx="3733744" cy="3739580"/>
          </a:xfrm>
          <a:prstGeom prst="blockArc">
            <a:avLst>
              <a:gd name="adj1" fmla="val 10800000"/>
              <a:gd name="adj2" fmla="val 16242285"/>
              <a:gd name="adj3" fmla="val 34124"/>
            </a:avLst>
          </a:prstGeom>
          <a:scene3d>
            <a:camera prst="orthographicFront">
              <a:rot lat="19667871" lon="15427701" rev="3120000"/>
            </a:camera>
            <a:lightRig rig="twoPt" dir="t"/>
          </a:scene3d>
          <a:sp3d extrusionH="749300" contourW="12700" prstMaterial="clear"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CHIC</a:t>
            </a:r>
            <a:r>
              <a:rPr lang="fr-FR" dirty="0" smtClean="0"/>
              <a:t> – </a:t>
            </a:r>
            <a:r>
              <a:rPr lang="fr-FR" dirty="0" err="1" smtClean="0"/>
              <a:t>calorimetry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Size and position : tentative design</a:t>
            </a:r>
            <a:endParaRPr lang="fr-FR" dirty="0"/>
          </a:p>
        </p:txBody>
      </p:sp>
      <p:sp>
        <p:nvSpPr>
          <p:cNvPr id="43" name="Espace réservé de la date 4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315" t="13158" r="6982" b="2631"/>
          <a:stretch>
            <a:fillRect/>
          </a:stretch>
        </p:blipFill>
        <p:spPr bwMode="auto">
          <a:xfrm>
            <a:off x="2714612" y="1420084"/>
            <a:ext cx="6143668" cy="344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643701" y="3303771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9933"/>
                </a:solidFill>
                <a:latin typeface="Symbol" pitchFamily="18" charset="2"/>
              </a:rPr>
              <a:t>Dg</a:t>
            </a:r>
            <a:r>
              <a:rPr lang="fr-FR" sz="1200" b="1" dirty="0" smtClean="0">
                <a:solidFill>
                  <a:srgbClr val="339933"/>
                </a:solidFill>
              </a:rPr>
              <a:t>&gt;4</a:t>
            </a:r>
            <a:endParaRPr lang="fr-FR" sz="1200" b="1" dirty="0">
              <a:solidFill>
                <a:srgbClr val="339933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19000" y="415227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Dg&lt;</a:t>
            </a:r>
            <a:r>
              <a:rPr lang="fr-FR" sz="1200" b="1" dirty="0" smtClean="0">
                <a:solidFill>
                  <a:srgbClr val="FF0000"/>
                </a:solidFill>
              </a:rPr>
              <a:t>2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28991" y="4223712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Dg&lt;</a:t>
            </a:r>
            <a:r>
              <a:rPr lang="fr-FR" sz="1200" b="1" dirty="0" smtClean="0">
                <a:solidFill>
                  <a:srgbClr val="FF0000"/>
                </a:solidFill>
              </a:rPr>
              <a:t>1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57817" y="373239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9933"/>
                </a:solidFill>
                <a:latin typeface="Symbol" pitchFamily="18" charset="2"/>
              </a:rPr>
              <a:t>Dg</a:t>
            </a:r>
            <a:r>
              <a:rPr lang="fr-FR" sz="1200" b="1" dirty="0" smtClean="0">
                <a:solidFill>
                  <a:srgbClr val="339933"/>
                </a:solidFill>
              </a:rPr>
              <a:t>&lt;4</a:t>
            </a:r>
            <a:endParaRPr lang="fr-FR" sz="1200" b="1" dirty="0">
              <a:solidFill>
                <a:srgbClr val="339933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857620" y="2987241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00FF"/>
                </a:solidFill>
              </a:rPr>
              <a:t>[-0.5:0.5]</a:t>
            </a:r>
            <a:endParaRPr lang="fr-FR" sz="1400" b="1" dirty="0">
              <a:solidFill>
                <a:srgbClr val="0000FF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 rot="10800000">
            <a:off x="285720" y="3619065"/>
            <a:ext cx="2286016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 flipH="1" flipV="1">
            <a:off x="1125409" y="3427118"/>
            <a:ext cx="376222" cy="3624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38210" y="3190437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</a:t>
            </a:r>
            <a:r>
              <a:rPr lang="fr-FR" baseline="-25000" dirty="0" err="1" smtClean="0"/>
              <a:t>min</a:t>
            </a:r>
            <a:endParaRPr lang="fr-FR" baseline="-25000" dirty="0"/>
          </a:p>
        </p:txBody>
      </p:sp>
      <p:cxnSp>
        <p:nvCxnSpPr>
          <p:cNvPr id="32" name="Connecteur droit avec flèche 31"/>
          <p:cNvCxnSpPr/>
          <p:nvPr/>
        </p:nvCxnSpPr>
        <p:spPr>
          <a:xfrm rot="16200000" flipV="1">
            <a:off x="481603" y="4423314"/>
            <a:ext cx="1654286" cy="4578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14348" y="4392741"/>
            <a:ext cx="52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r</a:t>
            </a:r>
            <a:r>
              <a:rPr lang="fr-FR" baseline="-25000" dirty="0" err="1" smtClean="0">
                <a:solidFill>
                  <a:srgbClr val="FF0000"/>
                </a:solidFill>
              </a:rPr>
              <a:t>max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0" y="2618933"/>
            <a:ext cx="1285852" cy="64294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0" y="3690503"/>
            <a:ext cx="1295376" cy="952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214282" y="376194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Z</a:t>
            </a:r>
            <a:endParaRPr lang="fr-FR" baseline="-25000" dirty="0">
              <a:solidFill>
                <a:srgbClr val="0000FF"/>
              </a:solidFill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1331640" y="5343771"/>
            <a:ext cx="795310" cy="1588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259632" y="5336067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20 cm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40" name="Arc plein 39"/>
          <p:cNvSpPr>
            <a:spLocks noChangeAspect="1"/>
          </p:cNvSpPr>
          <p:nvPr/>
        </p:nvSpPr>
        <p:spPr>
          <a:xfrm rot="2700000">
            <a:off x="214933" y="1869317"/>
            <a:ext cx="3733742" cy="3739582"/>
          </a:xfrm>
          <a:prstGeom prst="blockArc">
            <a:avLst>
              <a:gd name="adj1" fmla="val 10800000"/>
              <a:gd name="adj2" fmla="val 16242285"/>
              <a:gd name="adj3" fmla="val 34124"/>
            </a:avLst>
          </a:prstGeom>
          <a:scene3d>
            <a:camera prst="orthographicFront">
              <a:rot lat="19667871" lon="15427701" rev="3120000"/>
            </a:camera>
            <a:lightRig rig="twoPt" dir="t"/>
          </a:scene3d>
          <a:sp3d extrusionH="749300" contourW="12700" prstMaterial="clear"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419872" y="1478982"/>
            <a:ext cx="518457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sz="1200" b="1" dirty="0" smtClean="0"/>
          </a:p>
          <a:p>
            <a:r>
              <a:rPr lang="fr-FR" sz="1200" b="1" dirty="0" smtClean="0"/>
              <a:t>0 – 5% </a:t>
            </a:r>
            <a:r>
              <a:rPr lang="fr-FR" sz="1200" b="1" dirty="0" err="1" smtClean="0"/>
              <a:t>most</a:t>
            </a:r>
            <a:r>
              <a:rPr lang="fr-FR" sz="1200" b="1" dirty="0" smtClean="0"/>
              <a:t> central Pb+Pb </a:t>
            </a:r>
            <a:r>
              <a:rPr lang="fr-FR" sz="1200" b="1" dirty="0" err="1" smtClean="0"/>
              <a:t>events</a:t>
            </a:r>
            <a:r>
              <a:rPr lang="fr-FR" sz="1200" b="1" dirty="0" smtClean="0"/>
              <a:t> as </a:t>
            </a:r>
            <a:r>
              <a:rPr lang="fr-FR" sz="1200" b="1" dirty="0" err="1" smtClean="0"/>
              <a:t>measured</a:t>
            </a:r>
            <a:r>
              <a:rPr lang="fr-FR" sz="1200" b="1" dirty="0" smtClean="0"/>
              <a:t> by WA98</a:t>
            </a:r>
          </a:p>
          <a:p>
            <a:endParaRPr lang="fr-FR" sz="1200" b="1" dirty="0" smtClean="0"/>
          </a:p>
          <a:p>
            <a:endParaRPr lang="fr-FR" sz="1200" b="1" dirty="0" smtClean="0"/>
          </a:p>
          <a:p>
            <a:endParaRPr lang="fr-FR" sz="1200" b="1" dirty="0" smtClean="0"/>
          </a:p>
          <a:p>
            <a:r>
              <a:rPr lang="fr-FR" sz="1200" b="1" dirty="0" smtClean="0"/>
              <a:t>  </a:t>
            </a:r>
            <a:endParaRPr lang="fr-FR" sz="1100" b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7164289" y="1622997"/>
          <a:ext cx="1368152" cy="483295"/>
        </p:xfrm>
        <a:graphic>
          <a:graphicData uri="http://schemas.openxmlformats.org/presentationml/2006/ole">
            <p:oleObj spid="_x0000_s253954" name="Équation" r:id="rId4" imgW="1257120" imgH="444240" progId="Equation.3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788024" y="2127054"/>
          <a:ext cx="2304256" cy="591407"/>
        </p:xfrm>
        <a:graphic>
          <a:graphicData uri="http://schemas.openxmlformats.org/presentationml/2006/ole">
            <p:oleObj spid="_x0000_s253955" name="Équation" r:id="rId5" imgW="1930320" imgH="495000" progId="Equation.3">
              <p:embed/>
            </p:oleObj>
          </a:graphicData>
        </a:graphic>
      </p:graphicFrame>
      <p:sp>
        <p:nvSpPr>
          <p:cNvPr id="41" name="ZoneTexte 40"/>
          <p:cNvSpPr txBox="1"/>
          <p:nvPr/>
        </p:nvSpPr>
        <p:spPr>
          <a:xfrm>
            <a:off x="3491880" y="2199062"/>
            <a:ext cx="1365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Distance </a:t>
            </a:r>
            <a:r>
              <a:rPr lang="fr-FR" sz="1200" b="1" dirty="0" err="1" smtClean="0"/>
              <a:t>between</a:t>
            </a:r>
            <a:r>
              <a:rPr lang="fr-FR" sz="1200" b="1" dirty="0" smtClean="0"/>
              <a:t> </a:t>
            </a:r>
          </a:p>
          <a:p>
            <a:pPr algn="ctr"/>
            <a:r>
              <a:rPr lang="fr-FR" sz="1200" b="1" dirty="0" err="1" smtClean="0"/>
              <a:t>two</a:t>
            </a:r>
            <a:r>
              <a:rPr lang="fr-FR" sz="1200" b="1" dirty="0" smtClean="0"/>
              <a:t> photons</a:t>
            </a:r>
            <a:endParaRPr lang="fr-FR" sz="12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2483768" y="4945231"/>
            <a:ext cx="6264696" cy="129266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Warning</a:t>
            </a:r>
            <a:r>
              <a:rPr lang="fr-FR" sz="1600" dirty="0" smtClean="0">
                <a:sym typeface="Wingdings" pitchFamily="2" charset="2"/>
              </a:rPr>
              <a:t> : not </a:t>
            </a:r>
            <a:r>
              <a:rPr lang="fr-FR" sz="1600" dirty="0" err="1" smtClean="0">
                <a:sym typeface="Wingdings" pitchFamily="2" charset="2"/>
              </a:rPr>
              <a:t>clear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that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Dg</a:t>
            </a:r>
            <a:r>
              <a:rPr lang="fr-FR" sz="1600" dirty="0" smtClean="0">
                <a:sym typeface="Wingdings" pitchFamily="2" charset="2"/>
              </a:rPr>
              <a:t>&gt;2 cm </a:t>
            </a:r>
            <a:r>
              <a:rPr lang="fr-FR" sz="1600" dirty="0" err="1" smtClean="0">
                <a:sym typeface="Wingdings" pitchFamily="2" charset="2"/>
              </a:rPr>
              <a:t>is</a:t>
            </a:r>
            <a:r>
              <a:rPr lang="fr-FR" sz="1600" dirty="0" smtClean="0">
                <a:sym typeface="Wingdings" pitchFamily="2" charset="2"/>
              </a:rPr>
              <a:t> large </a:t>
            </a:r>
            <a:r>
              <a:rPr lang="fr-FR" sz="1600" dirty="0" err="1" smtClean="0">
                <a:sym typeface="Wingdings" pitchFamily="2" charset="2"/>
              </a:rPr>
              <a:t>enough</a:t>
            </a:r>
            <a:r>
              <a:rPr lang="fr-FR" sz="1600" dirty="0" smtClean="0">
                <a:sym typeface="Wingdings" pitchFamily="2" charset="2"/>
              </a:rPr>
              <a:t>.            </a:t>
            </a:r>
          </a:p>
          <a:p>
            <a:pPr algn="just"/>
            <a:r>
              <a:rPr lang="fr-FR" sz="1600" dirty="0" smtClean="0">
                <a:sym typeface="Wingdings" pitchFamily="2" charset="2"/>
              </a:rPr>
              <a:t>May </a:t>
            </a:r>
            <a:r>
              <a:rPr lang="fr-FR" sz="1600" dirty="0" err="1" smtClean="0">
                <a:sym typeface="Wingdings" pitchFamily="2" charset="2"/>
              </a:rPr>
              <a:t>need</a:t>
            </a:r>
            <a:r>
              <a:rPr lang="fr-FR" sz="1600" dirty="0" smtClean="0">
                <a:sym typeface="Wingdings" pitchFamily="2" charset="2"/>
              </a:rPr>
              <a:t> to </a:t>
            </a:r>
            <a:r>
              <a:rPr lang="fr-FR" sz="1600" dirty="0" err="1" smtClean="0">
                <a:sym typeface="Wingdings" pitchFamily="2" charset="2"/>
              </a:rPr>
              <a:t>investigate</a:t>
            </a:r>
            <a:r>
              <a:rPr lang="fr-FR" sz="1600" dirty="0" smtClean="0">
                <a:sym typeface="Wingdings" pitchFamily="2" charset="2"/>
              </a:rPr>
              <a:t> alternative design, for instance:</a:t>
            </a:r>
          </a:p>
          <a:p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taking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Dg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&gt;4cm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with</a:t>
            </a:r>
            <a:r>
              <a:rPr lang="fr-FR" sz="1600" dirty="0" smtClean="0">
                <a:sym typeface="Wingdings" pitchFamily="2" charset="2"/>
              </a:rPr>
              <a:t> z = 205 cm  </a:t>
            </a:r>
            <a:r>
              <a:rPr lang="fr-FR" sz="1600" dirty="0" err="1" smtClean="0">
                <a:sym typeface="Wingdings" pitchFamily="2" charset="2"/>
              </a:rPr>
              <a:t>R</a:t>
            </a:r>
            <a:r>
              <a:rPr lang="fr-FR" sz="1600" baseline="-25000" dirty="0" err="1" smtClean="0">
                <a:sym typeface="Wingdings" pitchFamily="2" charset="2"/>
              </a:rPr>
              <a:t>min</a:t>
            </a:r>
            <a:r>
              <a:rPr lang="fr-FR" sz="1600" baseline="-25000" dirty="0" smtClean="0">
                <a:sym typeface="Wingdings" pitchFamily="2" charset="2"/>
              </a:rPr>
              <a:t>/max</a:t>
            </a:r>
            <a:r>
              <a:rPr lang="fr-FR" sz="1600" dirty="0" smtClean="0">
                <a:sym typeface="Wingdings" pitchFamily="2" charset="2"/>
              </a:rPr>
              <a:t>=30/55 cm </a:t>
            </a: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* </a:t>
            </a:r>
            <a:r>
              <a:rPr lang="fr-FR" sz="1600" b="1" dirty="0" smtClean="0">
                <a:solidFill>
                  <a:srgbClr val="FF0000"/>
                </a:solidFill>
                <a:sym typeface="Symbol"/>
              </a:rPr>
              <a:t>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[-0.8, -0.3]</a:t>
            </a:r>
          </a:p>
          <a:p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taking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Dg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&gt;4cm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with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h</a:t>
            </a:r>
            <a:r>
              <a:rPr lang="fr-FR" sz="1600" dirty="0" smtClean="0">
                <a:sym typeface="Wingdings" pitchFamily="2" charset="2"/>
              </a:rPr>
              <a:t>* </a:t>
            </a:r>
            <a:r>
              <a:rPr lang="fr-FR" sz="1600" dirty="0" smtClean="0">
                <a:sym typeface="Symbol"/>
              </a:rPr>
              <a:t></a:t>
            </a:r>
            <a:r>
              <a:rPr lang="fr-FR" sz="1600" dirty="0" smtClean="0">
                <a:sym typeface="Wingdings" pitchFamily="2" charset="2"/>
              </a:rPr>
              <a:t>[-0.5, 0.5] </a:t>
            </a: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z ~400 cm</a:t>
            </a:r>
          </a:p>
          <a:p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Must check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with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full simulation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what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is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optimum </a:t>
            </a:r>
            <a:r>
              <a:rPr lang="fr-FR" sz="1400" b="1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Dg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!</a:t>
            </a:r>
          </a:p>
        </p:txBody>
      </p:sp>
      <p:pic>
        <p:nvPicPr>
          <p:cNvPr id="46" name="Picture 2" descr="Z:\FTE\CHIC\log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8855968" y="34337"/>
            <a:ext cx="288032" cy="298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r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CHIC</a:t>
            </a:r>
            <a:r>
              <a:rPr lang="fr-FR" dirty="0" smtClean="0"/>
              <a:t> – tentative design</a:t>
            </a:r>
            <a:endParaRPr lang="fr-FR" dirty="0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35</a:t>
            </a:fld>
            <a:endParaRPr lang="fr-BE"/>
          </a:p>
        </p:txBody>
      </p:sp>
      <p:grpSp>
        <p:nvGrpSpPr>
          <p:cNvPr id="3" name="Groupe 26"/>
          <p:cNvGrpSpPr/>
          <p:nvPr/>
        </p:nvGrpSpPr>
        <p:grpSpPr>
          <a:xfrm>
            <a:off x="755576" y="1052736"/>
            <a:ext cx="3551416" cy="5357285"/>
            <a:chOff x="1187624" y="1340768"/>
            <a:chExt cx="3551416" cy="53572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7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711" t="13746" r="9627" b="9559"/>
            <a:stretch>
              <a:fillRect/>
            </a:stretch>
          </p:blipFill>
          <p:spPr bwMode="auto">
            <a:xfrm>
              <a:off x="1187625" y="1340768"/>
              <a:ext cx="3551415" cy="2692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711" t="13746" r="9627" b="9559"/>
            <a:stretch>
              <a:fillRect/>
            </a:stretch>
          </p:blipFill>
          <p:spPr bwMode="auto">
            <a:xfrm flipV="1">
              <a:off x="1187624" y="4005064"/>
              <a:ext cx="3551415" cy="2692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ZoneTexte 27"/>
          <p:cNvSpPr txBox="1"/>
          <p:nvPr/>
        </p:nvSpPr>
        <p:spPr>
          <a:xfrm>
            <a:off x="198875" y="3193231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20 cm</a:t>
            </a:r>
            <a:endParaRPr lang="fr-FR" sz="14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198875" y="2852936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40 cm</a:t>
            </a:r>
            <a:endParaRPr lang="fr-FR" sz="14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198875" y="2473151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60 cm</a:t>
            </a:r>
            <a:endParaRPr lang="fr-FR" sz="14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98875" y="2132856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80 cm</a:t>
            </a:r>
            <a:endParaRPr lang="fr-FR" sz="1400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107504" y="1772816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100 cm</a:t>
            </a:r>
            <a:endParaRPr lang="fr-FR" sz="1400" b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107504" y="1412776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120 cm</a:t>
            </a:r>
            <a:endParaRPr lang="fr-FR" sz="1400" b="1" dirty="0"/>
          </a:p>
        </p:txBody>
      </p:sp>
      <p:sp>
        <p:nvSpPr>
          <p:cNvPr id="62" name="ZoneTexte 61"/>
          <p:cNvSpPr txBox="1"/>
          <p:nvPr/>
        </p:nvSpPr>
        <p:spPr>
          <a:xfrm>
            <a:off x="4788024" y="3573016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3333FF"/>
                </a:solidFill>
              </a:rPr>
              <a:t>Calorimeter</a:t>
            </a:r>
            <a:r>
              <a:rPr lang="fr-FR" sz="2000" b="1" dirty="0" smtClean="0">
                <a:solidFill>
                  <a:srgbClr val="3333FF"/>
                </a:solidFill>
              </a:rPr>
              <a:t> </a:t>
            </a:r>
            <a:r>
              <a:rPr lang="fr-FR" sz="2000" b="1" dirty="0" smtClean="0">
                <a:solidFill>
                  <a:srgbClr val="3333FF"/>
                </a:solidFill>
                <a:latin typeface="Symbol" pitchFamily="18" charset="2"/>
              </a:rPr>
              <a:t>Dg</a:t>
            </a:r>
            <a:r>
              <a:rPr lang="fr-FR" sz="2000" b="1" dirty="0" smtClean="0">
                <a:solidFill>
                  <a:srgbClr val="3333FF"/>
                </a:solidFill>
              </a:rPr>
              <a:t>&gt;2 cm:</a:t>
            </a:r>
            <a:endParaRPr lang="fr-FR" sz="2000" b="1" dirty="0" smtClean="0">
              <a:solidFill>
                <a:srgbClr val="4A7EBB"/>
              </a:solidFill>
            </a:endParaRPr>
          </a:p>
          <a:p>
            <a:r>
              <a:rPr lang="fr-FR" sz="2000" dirty="0" err="1" smtClean="0"/>
              <a:t>Rmin</a:t>
            </a:r>
            <a:r>
              <a:rPr lang="fr-FR" sz="2000" dirty="0" smtClean="0"/>
              <a:t> = 14 cm    </a:t>
            </a:r>
            <a:r>
              <a:rPr lang="fr-FR" sz="2000" dirty="0" err="1" smtClean="0"/>
              <a:t>Zmin</a:t>
            </a:r>
            <a:r>
              <a:rPr lang="fr-FR" sz="2000" dirty="0" smtClean="0"/>
              <a:t> = 205 cm</a:t>
            </a:r>
          </a:p>
          <a:p>
            <a:r>
              <a:rPr lang="fr-FR" sz="2000" dirty="0" err="1" smtClean="0"/>
              <a:t>Rmax</a:t>
            </a:r>
            <a:r>
              <a:rPr lang="fr-FR" sz="2000" dirty="0" smtClean="0"/>
              <a:t> = 41 cm   </a:t>
            </a:r>
            <a:r>
              <a:rPr lang="fr-FR" sz="2000" dirty="0" err="1" smtClean="0"/>
              <a:t>Zmax</a:t>
            </a:r>
            <a:r>
              <a:rPr lang="fr-FR" sz="2000" dirty="0" smtClean="0"/>
              <a:t> = 225 cm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99592" y="5579948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b="1" baseline="-25000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* </a:t>
            </a:r>
            <a:r>
              <a:rPr lang="fr-FR" b="1" dirty="0" smtClean="0">
                <a:solidFill>
                  <a:srgbClr val="4A7EBB"/>
                </a:solidFill>
                <a:sym typeface="Symbol"/>
              </a:rPr>
              <a:t>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[-0.5, 0.5] </a:t>
            </a:r>
            <a:endParaRPr lang="fr-FR" dirty="0">
              <a:solidFill>
                <a:srgbClr val="4A7EBB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788024" y="1052736"/>
            <a:ext cx="38164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3333FF"/>
                </a:solidFill>
              </a:rPr>
              <a:t>Vertex detector :</a:t>
            </a:r>
          </a:p>
          <a:p>
            <a:r>
              <a:rPr lang="fr-FR" sz="2000" dirty="0" err="1" smtClean="0"/>
              <a:t>R</a:t>
            </a:r>
            <a:r>
              <a:rPr lang="fr-FR" sz="2000" baseline="-25000" dirty="0" err="1" smtClean="0"/>
              <a:t>min</a:t>
            </a:r>
            <a:r>
              <a:rPr lang="fr-FR" sz="2000" dirty="0" smtClean="0"/>
              <a:t> = 0.5 cm    </a:t>
            </a:r>
            <a:r>
              <a:rPr lang="fr-FR" sz="2000" dirty="0" err="1" smtClean="0"/>
              <a:t>Z</a:t>
            </a:r>
            <a:r>
              <a:rPr lang="fr-FR" sz="2000" baseline="-25000" dirty="0" err="1" smtClean="0"/>
              <a:t>min</a:t>
            </a:r>
            <a:r>
              <a:rPr lang="fr-FR" sz="2000" dirty="0" smtClean="0"/>
              <a:t> = 7.5 cm</a:t>
            </a:r>
          </a:p>
          <a:p>
            <a:r>
              <a:rPr lang="fr-FR" sz="2000" dirty="0" err="1" smtClean="0"/>
              <a:t>R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3.5 cm   </a:t>
            </a:r>
            <a:r>
              <a:rPr lang="fr-FR" sz="2000" dirty="0" err="1" smtClean="0"/>
              <a:t>Z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18 cm</a:t>
            </a:r>
          </a:p>
          <a:p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4788024" y="2280354"/>
            <a:ext cx="38349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3333FF"/>
                </a:solidFill>
              </a:rPr>
              <a:t>Spectrometer</a:t>
            </a:r>
            <a:r>
              <a:rPr lang="fr-FR" sz="2000" b="1" dirty="0" smtClean="0">
                <a:solidFill>
                  <a:srgbClr val="3333FF"/>
                </a:solidFill>
              </a:rPr>
              <a:t> :</a:t>
            </a:r>
          </a:p>
          <a:p>
            <a:r>
              <a:rPr lang="fr-FR" sz="2000" dirty="0" err="1" smtClean="0"/>
              <a:t>R</a:t>
            </a:r>
            <a:r>
              <a:rPr lang="fr-FR" sz="2000" baseline="-25000" dirty="0" err="1" smtClean="0"/>
              <a:t>min</a:t>
            </a:r>
            <a:r>
              <a:rPr lang="fr-FR" sz="2000" dirty="0" smtClean="0"/>
              <a:t> = 1 cm    </a:t>
            </a:r>
            <a:r>
              <a:rPr lang="fr-FR" sz="2000" dirty="0" err="1" smtClean="0"/>
              <a:t>Z</a:t>
            </a:r>
            <a:r>
              <a:rPr lang="fr-FR" sz="2000" baseline="-25000" dirty="0" err="1" smtClean="0"/>
              <a:t>min</a:t>
            </a:r>
            <a:r>
              <a:rPr lang="fr-FR" sz="2000" dirty="0" smtClean="0"/>
              <a:t> = 20 (100) cm</a:t>
            </a:r>
          </a:p>
          <a:p>
            <a:r>
              <a:rPr lang="fr-FR" sz="2000" dirty="0" err="1" smtClean="0"/>
              <a:t>R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22 cm   </a:t>
            </a:r>
            <a:r>
              <a:rPr lang="fr-FR" sz="2000" dirty="0" err="1" smtClean="0"/>
              <a:t>Z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120 (200) cm</a:t>
            </a:r>
          </a:p>
          <a:p>
            <a:endParaRPr lang="fr-FR" dirty="0"/>
          </a:p>
        </p:txBody>
      </p:sp>
      <p:sp>
        <p:nvSpPr>
          <p:cNvPr id="33" name="Trapèze 32"/>
          <p:cNvSpPr/>
          <p:nvPr/>
        </p:nvSpPr>
        <p:spPr>
          <a:xfrm>
            <a:off x="828155" y="4155226"/>
            <a:ext cx="504056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 err="1" smtClean="0"/>
              <a:t>Dipole</a:t>
            </a:r>
            <a:r>
              <a:rPr lang="fr-FR" sz="700" b="1" dirty="0" smtClean="0"/>
              <a:t> </a:t>
            </a:r>
            <a:r>
              <a:rPr lang="fr-FR" sz="700" b="1" dirty="0" err="1" smtClean="0"/>
              <a:t>field</a:t>
            </a:r>
            <a:endParaRPr lang="fr-FR" sz="700" b="1" dirty="0"/>
          </a:p>
        </p:txBody>
      </p:sp>
      <p:sp>
        <p:nvSpPr>
          <p:cNvPr id="34" name="Trapèze 33"/>
          <p:cNvSpPr/>
          <p:nvPr/>
        </p:nvSpPr>
        <p:spPr>
          <a:xfrm flipV="1">
            <a:off x="828155" y="3126110"/>
            <a:ext cx="504056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/>
          </a:p>
        </p:txBody>
      </p:sp>
      <p:pic>
        <p:nvPicPr>
          <p:cNvPr id="35" name="Picture 2" descr="Z:\FTE\CHIC\logo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8855968" y="34337"/>
            <a:ext cx="288032" cy="298319"/>
          </a:xfrm>
          <a:prstGeom prst="rect">
            <a:avLst/>
          </a:prstGeom>
          <a:noFill/>
        </p:spPr>
      </p:pic>
      <p:sp>
        <p:nvSpPr>
          <p:cNvPr id="36" name="ZoneTexte 35"/>
          <p:cNvSpPr txBox="1"/>
          <p:nvPr/>
        </p:nvSpPr>
        <p:spPr>
          <a:xfrm>
            <a:off x="1043608" y="191683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 m</a:t>
            </a:r>
            <a:endParaRPr lang="fr-FR" sz="14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1979712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3 m</a:t>
            </a:r>
            <a:endParaRPr lang="fr-FR" sz="14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2411760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4 m</a:t>
            </a:r>
            <a:endParaRPr lang="fr-FR" sz="14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2843808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5 m</a:t>
            </a:r>
            <a:endParaRPr lang="fr-FR" sz="14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3275856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6 m</a:t>
            </a:r>
            <a:endParaRPr lang="fr-FR" sz="14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1547664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2 m</a:t>
            </a:r>
            <a:endParaRPr lang="fr-F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Absorber type</a:t>
            </a:r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72000" y="5661248"/>
            <a:ext cx="331236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72008" y="4437112"/>
            <a:ext cx="4572000" cy="1944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Rectangle 67"/>
          <p:cNvSpPr/>
          <p:nvPr/>
        </p:nvSpPr>
        <p:spPr>
          <a:xfrm>
            <a:off x="6516216" y="3459570"/>
            <a:ext cx="2448272" cy="1794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63"/>
          <p:cNvGrpSpPr/>
          <p:nvPr/>
        </p:nvGrpSpPr>
        <p:grpSpPr>
          <a:xfrm>
            <a:off x="4758340" y="3404900"/>
            <a:ext cx="4278156" cy="2040324"/>
            <a:chOff x="4644008" y="3140968"/>
            <a:chExt cx="4278156" cy="2040324"/>
          </a:xfrm>
        </p:grpSpPr>
        <p:pic>
          <p:nvPicPr>
            <p:cNvPr id="12186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563" t="68872" r="68995" b="1563"/>
            <a:stretch>
              <a:fillRect/>
            </a:stretch>
          </p:blipFill>
          <p:spPr bwMode="auto">
            <a:xfrm rot="5400000">
              <a:off x="4719948" y="3187559"/>
              <a:ext cx="1894028" cy="1901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2" name="Connecteur droit 41"/>
            <p:cNvCxnSpPr/>
            <p:nvPr/>
          </p:nvCxnSpPr>
          <p:spPr>
            <a:xfrm rot="5400000">
              <a:off x="59761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rot="5400000">
              <a:off x="61285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rot="5400000">
              <a:off x="62809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rot="5400000">
              <a:off x="64333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rot="5400000">
              <a:off x="7632339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rot="5400000">
              <a:off x="67381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rot="5400000">
              <a:off x="7344307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rot="5400000">
              <a:off x="70429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/>
            <p:cNvCxnSpPr/>
            <p:nvPr/>
          </p:nvCxnSpPr>
          <p:spPr>
            <a:xfrm>
              <a:off x="4716016" y="4126006"/>
              <a:ext cx="388843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/>
            <p:cNvSpPr txBox="1"/>
            <p:nvPr/>
          </p:nvSpPr>
          <p:spPr>
            <a:xfrm>
              <a:off x="8604448" y="391157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4A7EBB"/>
                  </a:solidFill>
                  <a:latin typeface="Symbol" pitchFamily="18" charset="2"/>
                </a:rPr>
                <a:t>m</a:t>
              </a:r>
              <a:endParaRPr lang="fr-FR" b="1" dirty="0">
                <a:solidFill>
                  <a:srgbClr val="4A7EBB"/>
                </a:solidFill>
                <a:latin typeface="Symbol" pitchFamily="18" charset="2"/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5652120" y="4343618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fr-FR" b="1" dirty="0" smtClean="0">
                  <a:solidFill>
                    <a:srgbClr val="FF0000"/>
                  </a:solidFill>
                </a:rPr>
                <a:t>+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5319342" y="3140968"/>
              <a:ext cx="692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/>
                <a:t>DHCal</a:t>
              </a:r>
              <a:endParaRPr lang="fr-FR" sz="1600" dirty="0"/>
            </a:p>
          </p:txBody>
        </p:sp>
        <p:sp>
          <p:nvSpPr>
            <p:cNvPr id="61" name="Rectangle 60">
              <a:hlinkClick r:id="rId3"/>
            </p:cNvPr>
            <p:cNvSpPr/>
            <p:nvPr/>
          </p:nvSpPr>
          <p:spPr>
            <a:xfrm>
              <a:off x="4644008" y="4919682"/>
              <a:ext cx="39181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100" b="1" u="sng" dirty="0" smtClean="0">
                  <a:solidFill>
                    <a:srgbClr val="3333FF"/>
                  </a:solidFill>
                </a:rPr>
                <a:t>http://newsline.linearcollider.org/archive/2010/20101104.html</a:t>
              </a:r>
              <a:endParaRPr lang="fr-FR" sz="1100" b="1" u="sng" dirty="0">
                <a:solidFill>
                  <a:srgbClr val="3333FF"/>
                </a:solidFill>
              </a:endParaRPr>
            </a:p>
          </p:txBody>
        </p:sp>
      </p:grpSp>
      <p:sp>
        <p:nvSpPr>
          <p:cNvPr id="35" name="Titr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CHIC</a:t>
            </a:r>
            <a:r>
              <a:rPr lang="fr-FR" dirty="0" smtClean="0"/>
              <a:t> – absorber </a:t>
            </a:r>
            <a:endParaRPr lang="fr-FR" dirty="0"/>
          </a:p>
        </p:txBody>
      </p:sp>
      <p:sp>
        <p:nvSpPr>
          <p:cNvPr id="32" name="Espace réservé de la date 3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33" name="Espace réservé du pied de page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36</a:t>
            </a:fld>
            <a:endParaRPr lang="fr-BE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0" y="1412875"/>
            <a:ext cx="5329238" cy="1728788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fr-FR" sz="1200" b="1" dirty="0" smtClean="0">
                <a:solidFill>
                  <a:srgbClr val="FF0000"/>
                </a:solidFill>
                <a:sym typeface="Wingdings" pitchFamily="2" charset="2"/>
              </a:rPr>
              <a:t>NA50/NA60 : </a:t>
            </a:r>
            <a:r>
              <a:rPr lang="fr-FR" sz="1200" dirty="0" err="1" smtClean="0">
                <a:solidFill>
                  <a:srgbClr val="FF0000"/>
                </a:solidFill>
                <a:sym typeface="Wingdings" pitchFamily="2" charset="2"/>
              </a:rPr>
              <a:t>measure</a:t>
            </a:r>
            <a:r>
              <a:rPr lang="fr-FR" sz="1200" dirty="0" smtClean="0">
                <a:solidFill>
                  <a:srgbClr val="FF0000"/>
                </a:solidFill>
                <a:sym typeface="Wingdings" pitchFamily="2" charset="2"/>
              </a:rPr>
              <a:t> muon </a:t>
            </a:r>
            <a:r>
              <a:rPr lang="fr-FR" sz="1200" dirty="0" err="1" smtClean="0">
                <a:solidFill>
                  <a:srgbClr val="FF0000"/>
                </a:solidFill>
                <a:sym typeface="Wingdings" pitchFamily="2" charset="2"/>
              </a:rPr>
              <a:t>momentum</a:t>
            </a:r>
            <a:r>
              <a:rPr lang="fr-FR" sz="12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  <a:sym typeface="Wingdings" pitchFamily="2" charset="2"/>
              </a:rPr>
              <a:t>after</a:t>
            </a:r>
            <a:r>
              <a:rPr lang="fr-FR" sz="1200" dirty="0" smtClean="0">
                <a:solidFill>
                  <a:srgbClr val="FF0000"/>
                </a:solidFill>
                <a:sym typeface="Wingdings" pitchFamily="2" charset="2"/>
              </a:rPr>
              <a:t> the absorber </a:t>
            </a:r>
          </a:p>
          <a:p>
            <a:pPr marL="342900" lvl="1" indent="-342900">
              <a:buNone/>
            </a:pPr>
            <a:r>
              <a:rPr lang="fr-FR" sz="1200" b="1" dirty="0" smtClean="0">
                <a:solidFill>
                  <a:srgbClr val="FF0000"/>
                </a:solidFill>
                <a:sym typeface="Wingdings" pitchFamily="2" charset="2"/>
              </a:rPr>
              <a:t>                          must </a:t>
            </a:r>
            <a:r>
              <a:rPr lang="fr-FR" sz="1200" b="1" dirty="0" err="1" smtClean="0">
                <a:solidFill>
                  <a:srgbClr val="FF0000"/>
                </a:solidFill>
                <a:sym typeface="Wingdings" pitchFamily="2" charset="2"/>
              </a:rPr>
              <a:t>minimize</a:t>
            </a:r>
            <a:r>
              <a:rPr lang="fr-FR" sz="1200" b="1" dirty="0" smtClean="0">
                <a:solidFill>
                  <a:srgbClr val="FF0000"/>
                </a:solidFill>
                <a:sym typeface="Wingdings" pitchFamily="2" charset="2"/>
              </a:rPr>
              <a:t> multiple </a:t>
            </a:r>
            <a:r>
              <a:rPr lang="fr-FR" sz="1200" b="1" dirty="0" err="1" smtClean="0">
                <a:solidFill>
                  <a:srgbClr val="FF0000"/>
                </a:solidFill>
                <a:sym typeface="Wingdings" pitchFamily="2" charset="2"/>
              </a:rPr>
              <a:t>scattering</a:t>
            </a:r>
            <a:endParaRPr lang="fr-FR" sz="12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fr-FR" sz="1100" dirty="0" smtClean="0">
                <a:sym typeface="Wingdings" pitchFamily="2" charset="2"/>
              </a:rPr>
              <a:t>Must use </a:t>
            </a:r>
            <a:r>
              <a:rPr lang="fr-FR" sz="1100" dirty="0" err="1" smtClean="0">
                <a:sym typeface="Wingdings" pitchFamily="2" charset="2"/>
              </a:rPr>
              <a:t>low</a:t>
            </a:r>
            <a:r>
              <a:rPr lang="fr-FR" sz="1100" dirty="0" smtClean="0">
                <a:sym typeface="Wingdings" pitchFamily="2" charset="2"/>
              </a:rPr>
              <a:t> Z </a:t>
            </a:r>
            <a:r>
              <a:rPr lang="fr-FR" sz="1100" dirty="0" err="1" smtClean="0">
                <a:sym typeface="Wingdings" pitchFamily="2" charset="2"/>
              </a:rPr>
              <a:t>material</a:t>
            </a:r>
            <a:r>
              <a:rPr lang="fr-FR" sz="1100" dirty="0" smtClean="0">
                <a:sym typeface="Wingdings" pitchFamily="2" charset="2"/>
              </a:rPr>
              <a:t>: best = </a:t>
            </a:r>
            <a:r>
              <a:rPr lang="fr-FR" sz="1100" dirty="0" err="1" smtClean="0">
                <a:sym typeface="Wingdings" pitchFamily="2" charset="2"/>
              </a:rPr>
              <a:t>BeO</a:t>
            </a:r>
            <a:r>
              <a:rPr lang="fr-FR" sz="1100" dirty="0" smtClean="0">
                <a:sym typeface="Wingdings" pitchFamily="2" charset="2"/>
              </a:rPr>
              <a:t> (but </a:t>
            </a:r>
            <a:r>
              <a:rPr lang="fr-FR" sz="1100" dirty="0" err="1" smtClean="0">
                <a:sym typeface="Wingdings" pitchFamily="2" charset="2"/>
              </a:rPr>
              <a:t>expensive</a:t>
            </a:r>
            <a:r>
              <a:rPr lang="fr-FR" sz="1100" dirty="0" smtClean="0">
                <a:sym typeface="Wingdings" pitchFamily="2" charset="2"/>
              </a:rPr>
              <a:t>)</a:t>
            </a:r>
          </a:p>
          <a:p>
            <a:pPr lvl="1"/>
            <a:r>
              <a:rPr lang="fr-FR" sz="1100" b="1" dirty="0" smtClean="0">
                <a:solidFill>
                  <a:srgbClr val="1F497D"/>
                </a:solidFill>
                <a:sym typeface="Wingdings" pitchFamily="2" charset="2"/>
              </a:rPr>
              <a:t>NA50 : 0.6 m </a:t>
            </a:r>
            <a:r>
              <a:rPr lang="fr-FR" sz="1100" b="1" dirty="0" err="1" smtClean="0">
                <a:solidFill>
                  <a:srgbClr val="1F497D"/>
                </a:solidFill>
                <a:sym typeface="Wingdings" pitchFamily="2" charset="2"/>
              </a:rPr>
              <a:t>BeO</a:t>
            </a:r>
            <a:r>
              <a:rPr lang="fr-FR" sz="1100" b="1" dirty="0" smtClean="0">
                <a:solidFill>
                  <a:srgbClr val="1F497D"/>
                </a:solidFill>
                <a:sym typeface="Wingdings" pitchFamily="2" charset="2"/>
              </a:rPr>
              <a:t> + 4 m C + 0.6 m Fe = 5.2 m</a:t>
            </a:r>
            <a:endParaRPr lang="fr-FR" sz="1600" b="1" dirty="0" smtClean="0">
              <a:solidFill>
                <a:srgbClr val="1F497D"/>
              </a:solidFill>
              <a:sym typeface="Wingdings" pitchFamily="2" charset="2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 l="975" t="17923" r="-1681" b="25843"/>
          <a:stretch>
            <a:fillRect/>
          </a:stretch>
        </p:blipFill>
        <p:spPr bwMode="auto">
          <a:xfrm>
            <a:off x="4427984" y="908720"/>
            <a:ext cx="395323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ZoneTexte 58"/>
          <p:cNvSpPr txBox="1"/>
          <p:nvPr/>
        </p:nvSpPr>
        <p:spPr>
          <a:xfrm>
            <a:off x="1835696" y="3458324"/>
            <a:ext cx="3024336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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need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to 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match muon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track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position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between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spectrometer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and trigger : 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Use an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instrumented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Fe absorber</a:t>
            </a:r>
            <a:endParaRPr lang="fr-FR" sz="1400" dirty="0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140" b="5014"/>
          <a:stretch>
            <a:fillRect/>
          </a:stretch>
        </p:blipFill>
        <p:spPr bwMode="auto">
          <a:xfrm>
            <a:off x="2356520" y="4581128"/>
            <a:ext cx="2215480" cy="18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" y="4581128"/>
            <a:ext cx="2199704" cy="157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ZoneTexte 64"/>
          <p:cNvSpPr txBox="1"/>
          <p:nvPr/>
        </p:nvSpPr>
        <p:spPr>
          <a:xfrm>
            <a:off x="4716016" y="5661248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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can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match muon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track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momentum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between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spectrometer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and trigger :              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Use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magnetized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Fe absorber ?</a:t>
            </a:r>
            <a:endParaRPr lang="fr-FR" sz="1400" dirty="0"/>
          </a:p>
        </p:txBody>
      </p:sp>
      <p:sp>
        <p:nvSpPr>
          <p:cNvPr id="71" name="ZoneTexte 70"/>
          <p:cNvSpPr txBox="1"/>
          <p:nvPr/>
        </p:nvSpPr>
        <p:spPr>
          <a:xfrm>
            <a:off x="2147657" y="608400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Minos</a:t>
            </a:r>
            <a:endParaRPr lang="fr-FR" dirty="0"/>
          </a:p>
        </p:txBody>
      </p:sp>
      <p:sp>
        <p:nvSpPr>
          <p:cNvPr id="36" name="Espace réservé du contenu 2"/>
          <p:cNvSpPr txBox="1">
            <a:spLocks/>
          </p:cNvSpPr>
          <p:nvPr/>
        </p:nvSpPr>
        <p:spPr>
          <a:xfrm>
            <a:off x="2195736" y="2492896"/>
            <a:ext cx="5329238" cy="792088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CHIC :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muon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momentum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absorber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minimization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of multiple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scattering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less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crucial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can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use Fe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material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absorb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fr-FR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+/-</a:t>
            </a:r>
          </a:p>
        </p:txBody>
      </p:sp>
      <p:pic>
        <p:nvPicPr>
          <p:cNvPr id="37" name="Picture 2" descr="Z:\FTE\CHIC\logo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8855968" y="34337"/>
            <a:ext cx="288032" cy="298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CHIC</a:t>
            </a:r>
            <a:r>
              <a:rPr lang="fr-FR" dirty="0" smtClean="0"/>
              <a:t> – absorber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Absorber size and hadron </a:t>
            </a:r>
            <a:r>
              <a:rPr lang="fr-FR" sz="2000" dirty="0" err="1" smtClean="0"/>
              <a:t>energy</a:t>
            </a:r>
            <a:r>
              <a:rPr lang="fr-FR" sz="2000" dirty="0" smtClean="0"/>
              <a:t> </a:t>
            </a:r>
            <a:r>
              <a:rPr lang="fr-FR" sz="2000" dirty="0" err="1" smtClean="0"/>
              <a:t>loss</a:t>
            </a:r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37</a:t>
            </a:fld>
            <a:endParaRPr lang="fr-BE"/>
          </a:p>
        </p:txBody>
      </p:sp>
      <p:grpSp>
        <p:nvGrpSpPr>
          <p:cNvPr id="4" name="Groupe 10"/>
          <p:cNvGrpSpPr/>
          <p:nvPr/>
        </p:nvGrpSpPr>
        <p:grpSpPr>
          <a:xfrm>
            <a:off x="4499992" y="1484784"/>
            <a:ext cx="4644008" cy="3240360"/>
            <a:chOff x="5104734" y="1081485"/>
            <a:chExt cx="3338520" cy="24482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1409" r="8860" b="15385"/>
            <a:stretch>
              <a:fillRect/>
            </a:stretch>
          </p:blipFill>
          <p:spPr bwMode="auto">
            <a:xfrm>
              <a:off x="5104734" y="1081485"/>
              <a:ext cx="3338520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5615616" y="1220183"/>
              <a:ext cx="929278" cy="1981035"/>
            </a:xfrm>
            <a:prstGeom prst="rect">
              <a:avLst/>
            </a:prstGeom>
            <a:solidFill>
              <a:srgbClr val="D16349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34"/>
          <p:cNvGrpSpPr/>
          <p:nvPr/>
        </p:nvGrpSpPr>
        <p:grpSpPr>
          <a:xfrm>
            <a:off x="107504" y="1844824"/>
            <a:ext cx="4104456" cy="2952328"/>
            <a:chOff x="5652120" y="908720"/>
            <a:chExt cx="3168342" cy="24328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734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50925" t="5625" r="1973" b="49024"/>
            <a:stretch>
              <a:fillRect/>
            </a:stretch>
          </p:blipFill>
          <p:spPr bwMode="auto">
            <a:xfrm>
              <a:off x="5652120" y="908720"/>
              <a:ext cx="3168342" cy="2432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4" name="Objet 13"/>
            <p:cNvGraphicFramePr>
              <a:graphicFrameLocks noChangeAspect="1"/>
            </p:cNvGraphicFramePr>
            <p:nvPr/>
          </p:nvGraphicFramePr>
          <p:xfrm>
            <a:off x="7033197" y="2385288"/>
            <a:ext cx="1377950" cy="620712"/>
          </p:xfrm>
          <a:graphic>
            <a:graphicData uri="http://schemas.openxmlformats.org/presentationml/2006/ole">
              <p:oleObj spid="_x0000_s269314" name="Équation" r:id="rId5" imgW="1295280" imgH="583920" progId="Equation.3">
                <p:embed/>
              </p:oleObj>
            </a:graphicData>
          </a:graphic>
        </p:graphicFrame>
        <p:sp>
          <p:nvSpPr>
            <p:cNvPr id="15" name="ZoneTexte 14"/>
            <p:cNvSpPr txBox="1"/>
            <p:nvPr/>
          </p:nvSpPr>
          <p:spPr>
            <a:xfrm>
              <a:off x="6375847" y="110896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0.3</a:t>
              </a:r>
              <a:endParaRPr lang="fr-FR" sz="1400" dirty="0"/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rot="10800000">
              <a:off x="6012160" y="1268760"/>
              <a:ext cx="360040" cy="98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rot="5400000">
              <a:off x="6541351" y="2501757"/>
              <a:ext cx="335565" cy="17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6302039" y="1976302"/>
              <a:ext cx="953740" cy="358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50 </a:t>
              </a:r>
              <a:r>
                <a:rPr lang="fr-FR" sz="1400" dirty="0" err="1" smtClean="0"/>
                <a:t>GeV</a:t>
              </a:r>
              <a:r>
                <a:rPr lang="fr-FR" sz="1400" dirty="0" smtClean="0"/>
                <a:t>/c</a:t>
              </a:r>
              <a:endParaRPr lang="fr-FR" sz="1400" baseline="30000" dirty="0"/>
            </a:p>
          </p:txBody>
        </p:sp>
      </p:grpSp>
      <p:grpSp>
        <p:nvGrpSpPr>
          <p:cNvPr id="8" name="Groupe 36"/>
          <p:cNvGrpSpPr/>
          <p:nvPr/>
        </p:nvGrpSpPr>
        <p:grpSpPr>
          <a:xfrm>
            <a:off x="1763688" y="3019454"/>
            <a:ext cx="2448272" cy="553562"/>
            <a:chOff x="971600" y="2852936"/>
            <a:chExt cx="2952328" cy="43204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3" name="Rectangle 32"/>
            <p:cNvSpPr/>
            <p:nvPr/>
          </p:nvSpPr>
          <p:spPr>
            <a:xfrm>
              <a:off x="971600" y="2852936"/>
              <a:ext cx="2952328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971600" y="2874538"/>
              <a:ext cx="2952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663300"/>
                  </a:solidFill>
                  <a:latin typeface="Symbol" pitchFamily="18" charset="2"/>
                </a:rPr>
                <a:t>p</a:t>
              </a:r>
              <a:r>
                <a:rPr lang="fr-FR" sz="1200" b="1" baseline="30000" dirty="0" smtClean="0">
                  <a:solidFill>
                    <a:srgbClr val="663300"/>
                  </a:solidFill>
                </a:rPr>
                <a:t>+/-</a:t>
              </a:r>
              <a:r>
                <a:rPr lang="fr-FR" sz="1200" b="1" dirty="0" smtClean="0">
                  <a:solidFill>
                    <a:srgbClr val="663300"/>
                  </a:solidFill>
                </a:rPr>
                <a:t> </a:t>
              </a:r>
              <a:r>
                <a:rPr lang="fr-FR" sz="1200" b="1" dirty="0" err="1" smtClean="0">
                  <a:solidFill>
                    <a:srgbClr val="663300"/>
                  </a:solidFill>
                </a:rPr>
                <a:t>momentum</a:t>
              </a:r>
              <a:r>
                <a:rPr lang="fr-FR" sz="1200" b="1" dirty="0" smtClean="0">
                  <a:solidFill>
                    <a:srgbClr val="663300"/>
                  </a:solidFill>
                </a:rPr>
                <a:t> up to ~50 </a:t>
              </a:r>
              <a:r>
                <a:rPr lang="fr-FR" sz="1200" b="1" dirty="0" err="1" smtClean="0">
                  <a:solidFill>
                    <a:srgbClr val="663300"/>
                  </a:solidFill>
                </a:rPr>
                <a:t>GeV</a:t>
              </a:r>
              <a:r>
                <a:rPr lang="fr-FR" sz="1200" b="1" dirty="0" smtClean="0">
                  <a:solidFill>
                    <a:srgbClr val="663300"/>
                  </a:solidFill>
                </a:rPr>
                <a:t>/c</a:t>
              </a:r>
              <a:endParaRPr lang="fr-FR" sz="1200" b="1" dirty="0">
                <a:solidFill>
                  <a:srgbClr val="663300"/>
                </a:solidFill>
              </a:endParaRPr>
            </a:p>
          </p:txBody>
        </p:sp>
      </p:grpSp>
      <p:sp>
        <p:nvSpPr>
          <p:cNvPr id="36" name="ZoneTexte 35"/>
          <p:cNvSpPr txBox="1"/>
          <p:nvPr/>
        </p:nvSpPr>
        <p:spPr>
          <a:xfrm>
            <a:off x="5364088" y="1340768"/>
            <a:ext cx="3029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At</a:t>
            </a:r>
            <a:r>
              <a:rPr lang="fr-FR" sz="1600" dirty="0" smtClean="0"/>
              <a:t> least 2 m Fe </a:t>
            </a:r>
            <a:r>
              <a:rPr lang="fr-FR" sz="1600" dirty="0" err="1" smtClean="0"/>
              <a:t>length</a:t>
            </a:r>
            <a:r>
              <a:rPr lang="fr-FR" sz="1600" dirty="0" smtClean="0"/>
              <a:t> </a:t>
            </a:r>
            <a:r>
              <a:rPr lang="fr-FR" sz="1600" dirty="0" err="1" smtClean="0"/>
              <a:t>needed</a:t>
            </a:r>
            <a:endParaRPr lang="fr-FR" sz="1600" dirty="0"/>
          </a:p>
        </p:txBody>
      </p:sp>
      <p:sp>
        <p:nvSpPr>
          <p:cNvPr id="38" name="Ellipse 37"/>
          <p:cNvSpPr/>
          <p:nvPr/>
        </p:nvSpPr>
        <p:spPr>
          <a:xfrm>
            <a:off x="4860032" y="1522906"/>
            <a:ext cx="328370" cy="3219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5292080" y="1772816"/>
            <a:ext cx="1149293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Fraction of </a:t>
            </a:r>
          </a:p>
          <a:p>
            <a:r>
              <a:rPr lang="fr-FR" sz="1000" dirty="0" smtClean="0"/>
              <a:t>hadron </a:t>
            </a:r>
            <a:r>
              <a:rPr lang="fr-FR" sz="1000" dirty="0" err="1" smtClean="0"/>
              <a:t>energy</a:t>
            </a:r>
            <a:r>
              <a:rPr lang="fr-FR" sz="1000" dirty="0" smtClean="0"/>
              <a:t> </a:t>
            </a:r>
          </a:p>
          <a:p>
            <a:r>
              <a:rPr lang="fr-FR" sz="1000" dirty="0" err="1" smtClean="0"/>
              <a:t>absorbed</a:t>
            </a:r>
            <a:r>
              <a:rPr lang="fr-FR" sz="1000" dirty="0" smtClean="0"/>
              <a:t> in Fe</a:t>
            </a:r>
            <a:endParaRPr lang="fr-FR" sz="1000" dirty="0"/>
          </a:p>
        </p:txBody>
      </p:sp>
      <p:cxnSp>
        <p:nvCxnSpPr>
          <p:cNvPr id="48" name="Connecteur droit avec flèche 47"/>
          <p:cNvCxnSpPr>
            <a:stCxn id="39" idx="3"/>
          </p:cNvCxnSpPr>
          <p:nvPr/>
        </p:nvCxnSpPr>
        <p:spPr>
          <a:xfrm>
            <a:off x="6441373" y="2049815"/>
            <a:ext cx="506891" cy="1103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203848" y="5301208"/>
            <a:ext cx="511256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 all 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="1" baseline="30000" dirty="0" smtClean="0">
                <a:solidFill>
                  <a:srgbClr val="FF0000"/>
                </a:solidFill>
                <a:sym typeface="Wingdings" pitchFamily="2" charset="2"/>
              </a:rPr>
              <a:t>+/-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stopped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with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a 2.0 m Fe absorber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64088" y="4725144"/>
            <a:ext cx="28087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err="1" smtClean="0">
                <a:hlinkClick r:id="rId6"/>
              </a:rPr>
              <a:t>Particle</a:t>
            </a:r>
            <a:r>
              <a:rPr lang="fr-FR" sz="1000" b="1" dirty="0" smtClean="0">
                <a:hlinkClick r:id="rId6"/>
              </a:rPr>
              <a:t> Data Group: J. Phys. G 37, 075021 (2010) </a:t>
            </a:r>
            <a:endParaRPr lang="fr-FR" sz="1000" b="1" dirty="0"/>
          </a:p>
        </p:txBody>
      </p:sp>
      <p:sp>
        <p:nvSpPr>
          <p:cNvPr id="35" name="Rectangle 34"/>
          <p:cNvSpPr/>
          <p:nvPr/>
        </p:nvSpPr>
        <p:spPr>
          <a:xfrm>
            <a:off x="755576" y="1916832"/>
            <a:ext cx="23762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00" b="1" dirty="0" err="1" smtClean="0"/>
              <a:t>Pythia</a:t>
            </a:r>
            <a:r>
              <a:rPr lang="fr-FR" sz="1000" b="1" dirty="0" smtClean="0"/>
              <a:t> 6.421 - p+p - </a:t>
            </a:r>
            <a:r>
              <a:rPr lang="fr-FR" sz="1000" b="1" dirty="0" smtClean="0">
                <a:sym typeface="Symbol"/>
              </a:rPr>
              <a:t>s = 17.2 </a:t>
            </a:r>
            <a:r>
              <a:rPr lang="fr-FR" sz="1000" b="1" dirty="0" err="1" smtClean="0">
                <a:sym typeface="Symbol"/>
              </a:rPr>
              <a:t>GeV</a:t>
            </a:r>
            <a:endParaRPr lang="fr-FR" sz="1000" b="1" baseline="-25000" dirty="0" smtClean="0"/>
          </a:p>
        </p:txBody>
      </p:sp>
      <p:pic>
        <p:nvPicPr>
          <p:cNvPr id="37" name="Picture 2" descr="Z:\FTE\CHIC\logo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8855968" y="34337"/>
            <a:ext cx="288032" cy="298319"/>
          </a:xfrm>
          <a:prstGeom prst="rect">
            <a:avLst/>
          </a:prstGeom>
          <a:noFill/>
        </p:spPr>
      </p:pic>
      <p:sp>
        <p:nvSpPr>
          <p:cNvPr id="29" name="Ellipse 28"/>
          <p:cNvSpPr/>
          <p:nvPr/>
        </p:nvSpPr>
        <p:spPr>
          <a:xfrm>
            <a:off x="6300192" y="4293096"/>
            <a:ext cx="32837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CHIC</a:t>
            </a:r>
            <a:r>
              <a:rPr lang="fr-FR" dirty="0" smtClean="0"/>
              <a:t> – absorber </a:t>
            </a:r>
            <a:endParaRPr lang="fr-FR" dirty="0"/>
          </a:p>
        </p:txBody>
      </p:sp>
      <p:pic>
        <p:nvPicPr>
          <p:cNvPr id="295939" name="Picture 3"/>
          <p:cNvPicPr>
            <a:picLocks noChangeAspect="1" noChangeArrowheads="1"/>
          </p:cNvPicPr>
          <p:nvPr/>
        </p:nvPicPr>
        <p:blipFill>
          <a:blip r:embed="rId2" cstate="print"/>
          <a:srcRect l="50336" t="36633" r="1384" b="32360"/>
          <a:stretch>
            <a:fillRect/>
          </a:stretch>
        </p:blipFill>
        <p:spPr bwMode="auto">
          <a:xfrm>
            <a:off x="4266700" y="1700808"/>
            <a:ext cx="4697788" cy="240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Absorber size and muon </a:t>
            </a:r>
            <a:r>
              <a:rPr lang="fr-FR" sz="2000" dirty="0" err="1" smtClean="0"/>
              <a:t>energy</a:t>
            </a:r>
            <a:r>
              <a:rPr lang="fr-FR" sz="2000" dirty="0" smtClean="0"/>
              <a:t> </a:t>
            </a:r>
            <a:r>
              <a:rPr lang="fr-FR" sz="2000" dirty="0" err="1" smtClean="0"/>
              <a:t>loss</a:t>
            </a:r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38</a:t>
            </a:fld>
            <a:endParaRPr lang="fr-BE"/>
          </a:p>
        </p:txBody>
      </p:sp>
      <p:grpSp>
        <p:nvGrpSpPr>
          <p:cNvPr id="4" name="Groupe 44"/>
          <p:cNvGrpSpPr/>
          <p:nvPr/>
        </p:nvGrpSpPr>
        <p:grpSpPr>
          <a:xfrm>
            <a:off x="179513" y="4293097"/>
            <a:ext cx="3312367" cy="2232247"/>
            <a:chOff x="5878981" y="3717032"/>
            <a:chExt cx="3265019" cy="2520279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78981" y="3717032"/>
              <a:ext cx="3265019" cy="2520279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3" name="Rectangle 42"/>
            <p:cNvSpPr/>
            <p:nvPr/>
          </p:nvSpPr>
          <p:spPr>
            <a:xfrm>
              <a:off x="6366668" y="5126533"/>
              <a:ext cx="869628" cy="246683"/>
            </a:xfrm>
            <a:prstGeom prst="rect">
              <a:avLst/>
            </a:prstGeom>
            <a:solidFill>
              <a:srgbClr val="D1634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6387426" y="3862789"/>
              <a:ext cx="1867819" cy="646331"/>
            </a:xfrm>
            <a:prstGeom prst="rect">
              <a:avLst/>
            </a:prstGeom>
            <a:solidFill>
              <a:srgbClr val="D16349">
                <a:alpha val="20000"/>
              </a:srgb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err="1" smtClean="0"/>
                <a:t>dE</a:t>
              </a:r>
              <a:r>
                <a:rPr lang="fr-FR" sz="1100" dirty="0" smtClean="0"/>
                <a:t>/</a:t>
              </a:r>
              <a:r>
                <a:rPr lang="fr-FR" sz="1100" dirty="0" err="1" smtClean="0"/>
                <a:t>dx</a:t>
              </a:r>
              <a:r>
                <a:rPr lang="fr-FR" sz="1100" dirty="0" smtClean="0"/>
                <a:t> ~ 2 MeV g</a:t>
              </a:r>
              <a:r>
                <a:rPr lang="fr-FR" sz="1100" baseline="30000" dirty="0" smtClean="0"/>
                <a:t>-1</a:t>
              </a:r>
              <a:r>
                <a:rPr lang="fr-FR" sz="1100" dirty="0" smtClean="0"/>
                <a:t> cm</a:t>
              </a:r>
              <a:r>
                <a:rPr lang="fr-FR" sz="1100" baseline="30000" dirty="0" smtClean="0"/>
                <a:t>2</a:t>
              </a:r>
            </a:p>
            <a:p>
              <a:r>
                <a:rPr lang="fr-FR" sz="1100" dirty="0" smtClean="0"/>
                <a:t>Fe </a:t>
              </a:r>
              <a:r>
                <a:rPr lang="fr-FR" sz="1100" dirty="0" err="1" smtClean="0"/>
                <a:t>density</a:t>
              </a:r>
              <a:r>
                <a:rPr lang="fr-FR" sz="1100" dirty="0" smtClean="0"/>
                <a:t> ~ 7.8 g cm</a:t>
              </a:r>
              <a:r>
                <a:rPr lang="fr-FR" sz="1100" baseline="30000" dirty="0" smtClean="0"/>
                <a:t>-3</a:t>
              </a:r>
              <a:r>
                <a:rPr lang="fr-FR" sz="1100" dirty="0" smtClean="0"/>
                <a:t> </a:t>
              </a:r>
            </a:p>
            <a:p>
              <a:r>
                <a:rPr lang="fr-FR" sz="1400" b="1" dirty="0" err="1" smtClean="0">
                  <a:sym typeface="Wingdings" pitchFamily="2" charset="2"/>
                </a:rPr>
                <a:t>dE</a:t>
              </a:r>
              <a:r>
                <a:rPr lang="fr-FR" sz="1400" b="1" dirty="0" smtClean="0">
                  <a:sym typeface="Wingdings" pitchFamily="2" charset="2"/>
                </a:rPr>
                <a:t>/</a:t>
              </a:r>
              <a:r>
                <a:rPr lang="fr-FR" sz="1400" b="1" dirty="0" err="1" smtClean="0">
                  <a:sym typeface="Wingdings" pitchFamily="2" charset="2"/>
                </a:rPr>
                <a:t>dx</a:t>
              </a:r>
              <a:r>
                <a:rPr lang="fr-FR" sz="1400" b="1" dirty="0" smtClean="0">
                  <a:sym typeface="Wingdings" pitchFamily="2" charset="2"/>
                </a:rPr>
                <a:t> ~ 15.6 MeV cm</a:t>
              </a:r>
              <a:r>
                <a:rPr lang="fr-FR" sz="1400" b="1" baseline="30000" dirty="0" smtClean="0">
                  <a:sym typeface="Wingdings" pitchFamily="2" charset="2"/>
                </a:rPr>
                <a:t>-1</a:t>
              </a:r>
              <a:endParaRPr lang="fr-FR" sz="1400" b="1" baseline="30000" dirty="0" smtClean="0"/>
            </a:p>
          </p:txBody>
        </p:sp>
      </p:grpSp>
      <p:sp>
        <p:nvSpPr>
          <p:cNvPr id="42" name="ZoneTexte 41"/>
          <p:cNvSpPr txBox="1"/>
          <p:nvPr/>
        </p:nvSpPr>
        <p:spPr>
          <a:xfrm>
            <a:off x="2627785" y="5445224"/>
            <a:ext cx="797013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dirty="0" smtClean="0"/>
              <a:t>Muon </a:t>
            </a:r>
          </a:p>
          <a:p>
            <a:r>
              <a:rPr lang="fr-FR" sz="1000" dirty="0" err="1" smtClean="0"/>
              <a:t>energy</a:t>
            </a:r>
            <a:r>
              <a:rPr lang="fr-FR" sz="1000" dirty="0" smtClean="0"/>
              <a:t> </a:t>
            </a:r>
            <a:r>
              <a:rPr lang="fr-FR" sz="1000" dirty="0" err="1" smtClean="0"/>
              <a:t>loss</a:t>
            </a:r>
            <a:r>
              <a:rPr lang="fr-FR" sz="1000" dirty="0" smtClean="0"/>
              <a:t> </a:t>
            </a:r>
          </a:p>
          <a:p>
            <a:r>
              <a:rPr lang="fr-FR" sz="1000" dirty="0" smtClean="0"/>
              <a:t>in Fe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635895" y="4797152"/>
            <a:ext cx="5430831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ym typeface="Wingdings" pitchFamily="2" charset="2"/>
              </a:rPr>
              <a:t> 2.0 m Fe 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fr-FR" sz="1600" dirty="0" smtClean="0">
                <a:sym typeface="Wingdings" pitchFamily="2" charset="2"/>
              </a:rPr>
              <a:t>E/</a:t>
            </a:r>
            <a:r>
              <a:rPr lang="fr-FR" sz="1600" dirty="0" err="1" smtClean="0">
                <a:latin typeface="Symbol" pitchFamily="18" charset="2"/>
                <a:sym typeface="Wingdings" pitchFamily="2" charset="2"/>
              </a:rPr>
              <a:t>D</a:t>
            </a:r>
            <a:r>
              <a:rPr lang="fr-FR" sz="1600" dirty="0" err="1" smtClean="0">
                <a:sym typeface="Wingdings" pitchFamily="2" charset="2"/>
              </a:rPr>
              <a:t>x</a:t>
            </a:r>
            <a:r>
              <a:rPr lang="fr-FR" sz="1600" dirty="0" smtClean="0">
                <a:sym typeface="Wingdings" pitchFamily="2" charset="2"/>
              </a:rPr>
              <a:t> ~ 15.6 x 200 ~ 3 </a:t>
            </a:r>
            <a:r>
              <a:rPr lang="fr-FR" sz="1600" dirty="0" err="1" smtClean="0">
                <a:sym typeface="Wingdings" pitchFamily="2" charset="2"/>
              </a:rPr>
              <a:t>GeV</a:t>
            </a:r>
            <a:r>
              <a:rPr lang="fr-FR" sz="1600" dirty="0" smtClean="0">
                <a:sym typeface="Wingdings" pitchFamily="2" charset="2"/>
              </a:rPr>
              <a:t>      </a:t>
            </a:r>
            <a:r>
              <a:rPr lang="fr-FR" sz="1600" dirty="0" smtClean="0">
                <a:latin typeface="Lucida Calligraphy" pitchFamily="66" charset="0"/>
                <a:sym typeface="Wingdings" pitchFamily="2" charset="2"/>
              </a:rPr>
              <a:t>A</a:t>
            </a:r>
            <a:r>
              <a:rPr lang="fr-FR" sz="1600" baseline="-25000" dirty="0" smtClean="0">
                <a:sym typeface="Wingdings" pitchFamily="2" charset="2"/>
              </a:rPr>
              <a:t>J/</a:t>
            </a:r>
            <a:r>
              <a:rPr lang="fr-FR" sz="1600" baseline="-250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dirty="0" smtClean="0">
                <a:sym typeface="Wingdings" pitchFamily="2" charset="2"/>
              </a:rPr>
              <a:t> ~ 18.4 %</a:t>
            </a:r>
          </a:p>
          <a:p>
            <a:pPr>
              <a:buFont typeface="Wingdings"/>
              <a:buChar char="è"/>
            </a:pPr>
            <a:r>
              <a:rPr lang="fr-FR" sz="1600" dirty="0" smtClean="0">
                <a:sym typeface="Wingdings" pitchFamily="2" charset="2"/>
              </a:rPr>
              <a:t> 3.2 m Fe 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fr-FR" sz="1600" dirty="0" smtClean="0">
                <a:sym typeface="Wingdings" pitchFamily="2" charset="2"/>
              </a:rPr>
              <a:t>E/</a:t>
            </a:r>
            <a:r>
              <a:rPr lang="fr-FR" sz="1600" dirty="0" err="1" smtClean="0">
                <a:latin typeface="Symbol" pitchFamily="18" charset="2"/>
                <a:sym typeface="Wingdings" pitchFamily="2" charset="2"/>
              </a:rPr>
              <a:t>D</a:t>
            </a:r>
            <a:r>
              <a:rPr lang="fr-FR" sz="1600" dirty="0" err="1" smtClean="0">
                <a:sym typeface="Wingdings" pitchFamily="2" charset="2"/>
              </a:rPr>
              <a:t>x</a:t>
            </a:r>
            <a:r>
              <a:rPr lang="fr-FR" sz="1600" dirty="0" smtClean="0">
                <a:sym typeface="Wingdings" pitchFamily="2" charset="2"/>
              </a:rPr>
              <a:t> ~ 15.6 x 320 ~ 5 </a:t>
            </a:r>
            <a:r>
              <a:rPr lang="fr-FR" sz="1600" dirty="0" err="1" smtClean="0">
                <a:sym typeface="Wingdings" pitchFamily="2" charset="2"/>
              </a:rPr>
              <a:t>GeV</a:t>
            </a:r>
            <a:r>
              <a:rPr lang="fr-FR" sz="1600" dirty="0" smtClean="0">
                <a:sym typeface="Wingdings" pitchFamily="2" charset="2"/>
              </a:rPr>
              <a:t>      </a:t>
            </a:r>
            <a:r>
              <a:rPr lang="fr-FR" sz="1600" dirty="0" smtClean="0">
                <a:latin typeface="Lucida Calligraphy" pitchFamily="66" charset="0"/>
                <a:sym typeface="Wingdings" pitchFamily="2" charset="2"/>
              </a:rPr>
              <a:t>A</a:t>
            </a:r>
            <a:r>
              <a:rPr lang="fr-FR" sz="1600" baseline="-25000" dirty="0" smtClean="0">
                <a:sym typeface="Wingdings" pitchFamily="2" charset="2"/>
              </a:rPr>
              <a:t>J/</a:t>
            </a:r>
            <a:r>
              <a:rPr lang="fr-FR" sz="1600" baseline="-250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dirty="0" smtClean="0">
                <a:sym typeface="Wingdings" pitchFamily="2" charset="2"/>
              </a:rPr>
              <a:t> ~ 18.0 %</a:t>
            </a:r>
          </a:p>
          <a:p>
            <a:pPr>
              <a:buFont typeface="Wingdings"/>
              <a:buChar char="è"/>
            </a:pPr>
            <a:r>
              <a:rPr lang="fr-FR" sz="1600" dirty="0" smtClean="0">
                <a:sym typeface="Wingdings" pitchFamily="2" charset="2"/>
              </a:rPr>
              <a:t> 3.8 m Fe 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fr-FR" sz="1600" dirty="0" smtClean="0">
                <a:sym typeface="Wingdings" pitchFamily="2" charset="2"/>
              </a:rPr>
              <a:t>E/</a:t>
            </a:r>
            <a:r>
              <a:rPr lang="fr-FR" sz="1600" dirty="0" err="1" smtClean="0">
                <a:latin typeface="Symbol" pitchFamily="18" charset="2"/>
                <a:sym typeface="Wingdings" pitchFamily="2" charset="2"/>
              </a:rPr>
              <a:t>D</a:t>
            </a:r>
            <a:r>
              <a:rPr lang="fr-FR" sz="1600" dirty="0" err="1" smtClean="0">
                <a:sym typeface="Wingdings" pitchFamily="2" charset="2"/>
              </a:rPr>
              <a:t>x</a:t>
            </a:r>
            <a:r>
              <a:rPr lang="fr-FR" sz="1600" dirty="0" smtClean="0">
                <a:sym typeface="Wingdings" pitchFamily="2" charset="2"/>
              </a:rPr>
              <a:t> ~ 15.6 x 380 ~ 6 </a:t>
            </a:r>
            <a:r>
              <a:rPr lang="fr-FR" sz="1600" dirty="0" err="1" smtClean="0">
                <a:sym typeface="Wingdings" pitchFamily="2" charset="2"/>
              </a:rPr>
              <a:t>GeV</a:t>
            </a:r>
            <a:r>
              <a:rPr lang="fr-FR" sz="1600" dirty="0" smtClean="0">
                <a:sym typeface="Wingdings" pitchFamily="2" charset="2"/>
              </a:rPr>
              <a:t>      </a:t>
            </a:r>
            <a:r>
              <a:rPr lang="fr-FR" sz="1600" dirty="0" smtClean="0">
                <a:latin typeface="Lucida Calligraphy" pitchFamily="66" charset="0"/>
                <a:sym typeface="Wingdings" pitchFamily="2" charset="2"/>
              </a:rPr>
              <a:t>A</a:t>
            </a:r>
            <a:r>
              <a:rPr lang="fr-FR" sz="1600" baseline="-25000" dirty="0" smtClean="0">
                <a:sym typeface="Wingdings" pitchFamily="2" charset="2"/>
              </a:rPr>
              <a:t>J/</a:t>
            </a:r>
            <a:r>
              <a:rPr lang="fr-FR" sz="1600" baseline="-250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dirty="0" smtClean="0">
                <a:sym typeface="Wingdings" pitchFamily="2" charset="2"/>
              </a:rPr>
              <a:t> ~ 17.3 %</a:t>
            </a:r>
          </a:p>
          <a:p>
            <a:pPr>
              <a:buFont typeface="Wingdings"/>
              <a:buChar char="è"/>
            </a:pP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4.5 m Fe  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E/</a:t>
            </a:r>
            <a:r>
              <a:rPr lang="fr-FR" sz="1600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x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~ 15.6 x 450 ~ 7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GeV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    </a:t>
            </a:r>
            <a:r>
              <a:rPr lang="fr-FR" sz="1600" b="1" dirty="0" smtClean="0">
                <a:solidFill>
                  <a:srgbClr val="FF0000"/>
                </a:solidFill>
                <a:latin typeface="Lucida Calligraphy" pitchFamily="66" charset="0"/>
                <a:sym typeface="Wingdings" pitchFamily="2" charset="2"/>
              </a:rPr>
              <a:t>A</a:t>
            </a:r>
            <a:r>
              <a:rPr lang="fr-FR" sz="1600" b="1" baseline="-25000" dirty="0" smtClean="0">
                <a:solidFill>
                  <a:srgbClr val="FF0000"/>
                </a:solidFill>
                <a:sym typeface="Wingdings" pitchFamily="2" charset="2"/>
              </a:rPr>
              <a:t>J/</a:t>
            </a:r>
            <a:r>
              <a:rPr lang="fr-FR" sz="1600" b="1" baseline="-250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~ 16.1 %</a:t>
            </a:r>
          </a:p>
        </p:txBody>
      </p:sp>
      <p:cxnSp>
        <p:nvCxnSpPr>
          <p:cNvPr id="51" name="Connecteur droit avec flèche 50"/>
          <p:cNvCxnSpPr/>
          <p:nvPr/>
        </p:nvCxnSpPr>
        <p:spPr>
          <a:xfrm flipV="1">
            <a:off x="4932040" y="3890923"/>
            <a:ext cx="72008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5148064" y="3890923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 flipV="1">
            <a:off x="5292080" y="3890923"/>
            <a:ext cx="72008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4788024" y="40976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5004048" y="41069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5220072" y="4106947"/>
            <a:ext cx="91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7 </a:t>
            </a:r>
            <a:r>
              <a:rPr lang="fr-FR" dirty="0" err="1" smtClean="0"/>
              <a:t>GeV</a:t>
            </a:r>
            <a:r>
              <a:rPr lang="fr-FR" dirty="0" smtClean="0"/>
              <a:t>/c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 rot="16200000">
            <a:off x="7594166" y="2981854"/>
            <a:ext cx="23762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00" b="1" dirty="0" err="1" smtClean="0"/>
              <a:t>Pythia</a:t>
            </a:r>
            <a:r>
              <a:rPr lang="fr-FR" sz="1000" b="1" dirty="0" smtClean="0"/>
              <a:t> 6.421 - p+p - </a:t>
            </a:r>
            <a:r>
              <a:rPr lang="fr-FR" sz="1000" b="1" dirty="0" smtClean="0">
                <a:sym typeface="Symbol"/>
              </a:rPr>
              <a:t>s = 17.2 </a:t>
            </a:r>
            <a:r>
              <a:rPr lang="fr-FR" sz="1000" b="1" dirty="0" err="1" smtClean="0">
                <a:sym typeface="Symbol"/>
              </a:rPr>
              <a:t>GeV</a:t>
            </a:r>
            <a:endParaRPr lang="fr-FR" sz="1000" b="1" baseline="-25000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395537" y="4077072"/>
            <a:ext cx="28087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err="1" smtClean="0">
                <a:hlinkClick r:id="rId4"/>
              </a:rPr>
              <a:t>Particle</a:t>
            </a:r>
            <a:r>
              <a:rPr lang="fr-FR" sz="1000" b="1" dirty="0" smtClean="0">
                <a:hlinkClick r:id="rId4"/>
              </a:rPr>
              <a:t> Data Group: J. Phys. G 37, 075021 (2010) </a:t>
            </a:r>
            <a:endParaRPr lang="fr-FR" sz="1000" b="1" dirty="0"/>
          </a:p>
        </p:txBody>
      </p:sp>
      <p:pic>
        <p:nvPicPr>
          <p:cNvPr id="26" name="Picture 2" descr="Z:\FTE\CHIC\logo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8855968" y="34337"/>
            <a:ext cx="288032" cy="298319"/>
          </a:xfrm>
          <a:prstGeom prst="rect">
            <a:avLst/>
          </a:prstGeom>
          <a:noFill/>
        </p:spPr>
      </p:pic>
      <p:sp>
        <p:nvSpPr>
          <p:cNvPr id="27" name="ZoneTexte 26"/>
          <p:cNvSpPr txBox="1"/>
          <p:nvPr/>
        </p:nvSpPr>
        <p:spPr>
          <a:xfrm>
            <a:off x="395536" y="2268161"/>
            <a:ext cx="352839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ym typeface="Wingdings" pitchFamily="2" charset="2"/>
              </a:rPr>
              <a:t>All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aseline="30000" dirty="0" smtClean="0">
                <a:sym typeface="Wingdings" pitchFamily="2" charset="2"/>
              </a:rPr>
              <a:t>+/-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stopped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with</a:t>
            </a:r>
            <a:r>
              <a:rPr lang="fr-FR" sz="1600" dirty="0" smtClean="0">
                <a:sym typeface="Wingdings" pitchFamily="2" charset="2"/>
              </a:rPr>
              <a:t> a 2.0 m Fe absorber</a:t>
            </a:r>
            <a:endParaRPr lang="fr-FR" sz="1600" b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39552" y="2628201"/>
            <a:ext cx="320384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 but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need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more Fe to stop muons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pion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decay</a:t>
            </a:r>
            <a:endParaRPr lang="fr-FR" sz="1600" b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5292080" y="2348880"/>
            <a:ext cx="0" cy="144016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r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CHIC</a:t>
            </a:r>
            <a:r>
              <a:rPr lang="fr-FR" dirty="0" smtClean="0"/>
              <a:t> – trigger rate in Pb+Pb</a:t>
            </a:r>
            <a:endParaRPr lang="fr-FR" dirty="0"/>
          </a:p>
        </p:txBody>
      </p:sp>
      <p:pic>
        <p:nvPicPr>
          <p:cNvPr id="177165" name="Picture 13"/>
          <p:cNvPicPr>
            <a:picLocks noChangeAspect="1" noChangeArrowheads="1"/>
          </p:cNvPicPr>
          <p:nvPr/>
        </p:nvPicPr>
        <p:blipFill>
          <a:blip r:embed="rId3" cstate="print"/>
          <a:srcRect l="882" t="10360" r="1950" b="1866"/>
          <a:stretch>
            <a:fillRect/>
          </a:stretch>
        </p:blipFill>
        <p:spPr bwMode="auto">
          <a:xfrm>
            <a:off x="35496" y="3861049"/>
            <a:ext cx="2167629" cy="147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Espace réservé du contenu 3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Pb </a:t>
            </a:r>
            <a:r>
              <a:rPr lang="fr-FR" sz="1800" dirty="0" err="1" smtClean="0"/>
              <a:t>Beam</a:t>
            </a:r>
            <a:r>
              <a:rPr lang="fr-FR" sz="1800" dirty="0" smtClean="0"/>
              <a:t> </a:t>
            </a:r>
            <a:r>
              <a:rPr lang="fr-FR" sz="1800" dirty="0" err="1" smtClean="0"/>
              <a:t>intensity</a:t>
            </a:r>
            <a:endParaRPr lang="fr-FR" sz="1800" dirty="0" smtClean="0"/>
          </a:p>
          <a:p>
            <a:pPr lvl="1"/>
            <a:r>
              <a:rPr lang="fr-FR" sz="1600" dirty="0" smtClean="0"/>
              <a:t>NA50 </a:t>
            </a:r>
            <a:r>
              <a:rPr lang="fr-FR" sz="1600" dirty="0" smtClean="0">
                <a:sym typeface="Wingdings" pitchFamily="2" charset="2"/>
              </a:rPr>
              <a:t> 5.10</a:t>
            </a:r>
            <a:r>
              <a:rPr lang="fr-FR" sz="1600" baseline="30000" dirty="0" smtClean="0">
                <a:sym typeface="Wingdings" pitchFamily="2" charset="2"/>
              </a:rPr>
              <a:t>7</a:t>
            </a:r>
            <a:r>
              <a:rPr lang="fr-FR" sz="1600" dirty="0" smtClean="0">
                <a:sym typeface="Wingdings" pitchFamily="2" charset="2"/>
              </a:rPr>
              <a:t> ions/</a:t>
            </a:r>
            <a:r>
              <a:rPr lang="fr-FR" sz="1600" dirty="0" err="1" smtClean="0">
                <a:sym typeface="Wingdings" pitchFamily="2" charset="2"/>
              </a:rPr>
              <a:t>bunch</a:t>
            </a:r>
            <a:r>
              <a:rPr lang="fr-FR" sz="1600" dirty="0" smtClean="0">
                <a:sym typeface="Wingdings" pitchFamily="2" charset="2"/>
              </a:rPr>
              <a:t>  10</a:t>
            </a:r>
            <a:r>
              <a:rPr lang="fr-FR" sz="1600" baseline="30000" dirty="0" smtClean="0">
                <a:sym typeface="Wingdings" pitchFamily="2" charset="2"/>
              </a:rPr>
              <a:t>7</a:t>
            </a:r>
            <a:r>
              <a:rPr lang="fr-FR" sz="1600" dirty="0" smtClean="0">
                <a:sym typeface="Wingdings" pitchFamily="2" charset="2"/>
              </a:rPr>
              <a:t> ions/sec (</a:t>
            </a:r>
            <a:r>
              <a:rPr lang="fr-FR" sz="1600" dirty="0" err="1" smtClean="0">
                <a:sym typeface="Wingdings" pitchFamily="2" charset="2"/>
              </a:rPr>
              <a:t>with</a:t>
            </a:r>
            <a:r>
              <a:rPr lang="fr-FR" sz="1600" dirty="0" smtClean="0">
                <a:sym typeface="Wingdings" pitchFamily="2" charset="2"/>
              </a:rPr>
              <a:t> a </a:t>
            </a:r>
            <a:r>
              <a:rPr lang="fr-FR" sz="1600" dirty="0" err="1" smtClean="0">
                <a:sym typeface="Wingdings" pitchFamily="2" charset="2"/>
              </a:rPr>
              <a:t>bunch</a:t>
            </a:r>
            <a:r>
              <a:rPr lang="fr-FR" sz="1600" dirty="0" smtClean="0">
                <a:sym typeface="Wingdings" pitchFamily="2" charset="2"/>
              </a:rPr>
              <a:t> time </a:t>
            </a:r>
            <a:r>
              <a:rPr lang="fr-FR" sz="1600" dirty="0" err="1" smtClean="0">
                <a:sym typeface="Wingdings" pitchFamily="2" charset="2"/>
              </a:rPr>
              <a:t>length</a:t>
            </a:r>
            <a:r>
              <a:rPr lang="fr-FR" sz="1600" dirty="0" smtClean="0">
                <a:sym typeface="Wingdings" pitchFamily="2" charset="2"/>
              </a:rPr>
              <a:t> ~ 5 sec)</a:t>
            </a:r>
          </a:p>
          <a:p>
            <a:pPr lvl="1"/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Luminosity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: </a:t>
            </a:r>
            <a:r>
              <a:rPr lang="fr-FR" sz="1600" b="1" dirty="0" smtClean="0">
                <a:solidFill>
                  <a:srgbClr val="FF0000"/>
                </a:solidFill>
                <a:latin typeface="Lucida Calligraphy" pitchFamily="66" charset="0"/>
                <a:sym typeface="Wingdings" pitchFamily="2" charset="2"/>
              </a:rPr>
              <a:t>L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= </a:t>
            </a:r>
            <a:r>
              <a:rPr lang="fr-FR" sz="1600" dirty="0" err="1" smtClean="0">
                <a:sym typeface="Wingdings" pitchFamily="2" charset="2"/>
              </a:rPr>
              <a:t>N</a:t>
            </a:r>
            <a:r>
              <a:rPr lang="fr-FR" sz="1600" baseline="-25000" dirty="0" err="1" smtClean="0">
                <a:sym typeface="Wingdings" pitchFamily="2" charset="2"/>
              </a:rPr>
              <a:t>b</a:t>
            </a:r>
            <a:r>
              <a:rPr lang="fr-FR" sz="1600" dirty="0" err="1" smtClean="0">
                <a:sym typeface="Wingdings" pitchFamily="2" charset="2"/>
              </a:rPr>
              <a:t>xN</a:t>
            </a:r>
            <a:r>
              <a:rPr lang="fr-FR" sz="1600" baseline="-25000" dirty="0" err="1" smtClean="0">
                <a:sym typeface="Wingdings" pitchFamily="2" charset="2"/>
              </a:rPr>
              <a:t>T</a:t>
            </a:r>
            <a:r>
              <a:rPr lang="fr-FR" sz="1600" dirty="0" smtClean="0">
                <a:sym typeface="Wingdings" pitchFamily="2" charset="2"/>
              </a:rPr>
              <a:t> = N</a:t>
            </a:r>
            <a:r>
              <a:rPr lang="fr-FR" sz="1600" baseline="-25000" dirty="0" smtClean="0">
                <a:sym typeface="Wingdings" pitchFamily="2" charset="2"/>
              </a:rPr>
              <a:t>b</a:t>
            </a:r>
            <a:r>
              <a:rPr lang="fr-FR" sz="1600" dirty="0" smtClean="0">
                <a:sym typeface="Wingdings" pitchFamily="2" charset="2"/>
              </a:rPr>
              <a:t> x (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r </a:t>
            </a:r>
            <a:r>
              <a:rPr lang="fr-FR" sz="1600" dirty="0" smtClean="0">
                <a:sym typeface="Wingdings" pitchFamily="2" charset="2"/>
              </a:rPr>
              <a:t>x e x </a:t>
            </a:r>
            <a:r>
              <a:rPr lang="fr-FR" sz="1600" dirty="0" smtClean="0">
                <a:latin typeface="Lucida Calligraphy" pitchFamily="66" charset="0"/>
                <a:sym typeface="Wingdings" pitchFamily="2" charset="2"/>
              </a:rPr>
              <a:t>N</a:t>
            </a:r>
            <a:r>
              <a:rPr lang="fr-FR" sz="1600" baseline="-25000" dirty="0" smtClean="0">
                <a:sym typeface="Wingdings" pitchFamily="2" charset="2"/>
              </a:rPr>
              <a:t>A</a:t>
            </a:r>
            <a:r>
              <a:rPr lang="fr-FR" sz="1600" dirty="0" smtClean="0">
                <a:sym typeface="Wingdings" pitchFamily="2" charset="2"/>
              </a:rPr>
              <a:t>)/A = 10</a:t>
            </a:r>
            <a:r>
              <a:rPr lang="fr-FR" sz="1600" baseline="30000" dirty="0" smtClean="0">
                <a:sym typeface="Wingdings" pitchFamily="2" charset="2"/>
              </a:rPr>
              <a:t>7</a:t>
            </a:r>
            <a:r>
              <a:rPr lang="fr-FR" sz="1600" dirty="0" smtClean="0">
                <a:sym typeface="Wingdings" pitchFamily="2" charset="2"/>
              </a:rPr>
              <a:t>x(11.35 x 0.4 x 6.02 10</a:t>
            </a:r>
            <a:r>
              <a:rPr lang="fr-FR" sz="1600" baseline="30000" dirty="0" smtClean="0">
                <a:sym typeface="Wingdings" pitchFamily="2" charset="2"/>
              </a:rPr>
              <a:t>23</a:t>
            </a:r>
            <a:r>
              <a:rPr lang="fr-FR" sz="1600" dirty="0" smtClean="0">
                <a:sym typeface="Wingdings" pitchFamily="2" charset="2"/>
              </a:rPr>
              <a:t>)/207.19=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0.12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b</a:t>
            </a:r>
            <a:r>
              <a:rPr lang="fr-FR" sz="1600" b="1" baseline="30000" dirty="0" smtClean="0">
                <a:solidFill>
                  <a:srgbClr val="FF0000"/>
                </a:solidFill>
                <a:sym typeface="Wingdings" pitchFamily="2" charset="2"/>
              </a:rPr>
              <a:t>-1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fr-FR" sz="1600" b="1" baseline="30000" dirty="0" smtClean="0">
                <a:solidFill>
                  <a:srgbClr val="FF0000"/>
                </a:solidFill>
                <a:sym typeface="Wingdings" pitchFamily="2" charset="2"/>
              </a:rPr>
              <a:t>-1</a:t>
            </a:r>
            <a:endParaRPr lang="fr-FR" sz="1600" dirty="0" smtClean="0">
              <a:sym typeface="Wingdings" pitchFamily="2" charset="2"/>
            </a:endParaRPr>
          </a:p>
          <a:p>
            <a:r>
              <a:rPr lang="fr-FR" sz="1800" dirty="0" err="1" smtClean="0">
                <a:sym typeface="Wingdings" pitchFamily="2" charset="2"/>
              </a:rPr>
              <a:t>Number</a:t>
            </a:r>
            <a:r>
              <a:rPr lang="fr-FR" sz="1800" dirty="0" smtClean="0">
                <a:sym typeface="Wingdings" pitchFamily="2" charset="2"/>
              </a:rPr>
              <a:t> of min </a:t>
            </a:r>
            <a:r>
              <a:rPr lang="fr-FR" sz="1800" dirty="0" err="1" smtClean="0">
                <a:sym typeface="Wingdings" pitchFamily="2" charset="2"/>
              </a:rPr>
              <a:t>bias</a:t>
            </a: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dirty="0" err="1" smtClean="0">
                <a:sym typeface="Wingdings" pitchFamily="2" charset="2"/>
              </a:rPr>
              <a:t>events</a:t>
            </a:r>
            <a:r>
              <a:rPr lang="fr-FR" sz="1800" dirty="0" smtClean="0">
                <a:sym typeface="Wingdings" pitchFamily="2" charset="2"/>
              </a:rPr>
              <a:t> (for Pb+Pb)</a:t>
            </a:r>
          </a:p>
          <a:p>
            <a:pPr lvl="1"/>
            <a:r>
              <a:rPr lang="fr-FR" sz="1600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fr-FR" sz="1600" baseline="-25000" dirty="0" err="1" smtClean="0">
                <a:sym typeface="Wingdings" pitchFamily="2" charset="2"/>
              </a:rPr>
              <a:t>I</a:t>
            </a:r>
            <a:r>
              <a:rPr lang="fr-FR" sz="1600" dirty="0" smtClean="0">
                <a:sym typeface="Wingdings" pitchFamily="2" charset="2"/>
              </a:rPr>
              <a:t>=68.8 x (A</a:t>
            </a:r>
            <a:r>
              <a:rPr lang="fr-FR" sz="1600" baseline="30000" dirty="0" smtClean="0">
                <a:sym typeface="Wingdings" pitchFamily="2" charset="2"/>
              </a:rPr>
              <a:t>1/3</a:t>
            </a:r>
            <a:r>
              <a:rPr lang="fr-FR" sz="1600" baseline="-25000" dirty="0" smtClean="0">
                <a:sym typeface="Wingdings" pitchFamily="2" charset="2"/>
              </a:rPr>
              <a:t>proj</a:t>
            </a:r>
            <a:r>
              <a:rPr lang="fr-FR" sz="1600" dirty="0" smtClean="0">
                <a:sym typeface="Wingdings" pitchFamily="2" charset="2"/>
              </a:rPr>
              <a:t> + B</a:t>
            </a:r>
            <a:r>
              <a:rPr lang="fr-FR" sz="1600" baseline="30000" dirty="0" smtClean="0">
                <a:sym typeface="Wingdings" pitchFamily="2" charset="2"/>
              </a:rPr>
              <a:t>1/3</a:t>
            </a:r>
            <a:r>
              <a:rPr lang="fr-FR" sz="1600" baseline="-25000" dirty="0" smtClean="0">
                <a:sym typeface="Wingdings" pitchFamily="2" charset="2"/>
              </a:rPr>
              <a:t>targ</a:t>
            </a:r>
            <a:r>
              <a:rPr lang="fr-FR" sz="1600" dirty="0" smtClean="0">
                <a:sym typeface="Wingdings" pitchFamily="2" charset="2"/>
              </a:rPr>
              <a:t> – 1.32)</a:t>
            </a:r>
            <a:r>
              <a:rPr lang="fr-FR" sz="1600" baseline="30000" dirty="0" smtClean="0">
                <a:sym typeface="Wingdings" pitchFamily="2" charset="2"/>
              </a:rPr>
              <a:t>2</a:t>
            </a:r>
            <a:r>
              <a:rPr lang="fr-FR" sz="1600" dirty="0" smtClean="0">
                <a:sym typeface="Wingdings" pitchFamily="2" charset="2"/>
              </a:rPr>
              <a:t>  </a:t>
            </a:r>
            <a:r>
              <a:rPr lang="fr-FR" sz="1600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fr-FR" sz="1600" b="1" baseline="30000" dirty="0" err="1" smtClean="0">
                <a:solidFill>
                  <a:srgbClr val="FF0000"/>
                </a:solidFill>
                <a:sym typeface="Wingdings" pitchFamily="2" charset="2"/>
              </a:rPr>
              <a:t>PbPb</a:t>
            </a:r>
            <a:r>
              <a:rPr lang="fr-FR" sz="16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minbias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=</a:t>
            </a:r>
            <a:r>
              <a:rPr lang="fr-FR" sz="1600" dirty="0" smtClean="0">
                <a:sym typeface="Wingdings" pitchFamily="2" charset="2"/>
              </a:rPr>
              <a:t>68.8 x (208</a:t>
            </a:r>
            <a:r>
              <a:rPr lang="fr-FR" sz="1600" baseline="30000" dirty="0" smtClean="0">
                <a:sym typeface="Wingdings" pitchFamily="2" charset="2"/>
              </a:rPr>
              <a:t>1/3</a:t>
            </a:r>
            <a:r>
              <a:rPr lang="fr-FR" sz="1600" dirty="0" smtClean="0">
                <a:sym typeface="Wingdings" pitchFamily="2" charset="2"/>
              </a:rPr>
              <a:t> + 207.19</a:t>
            </a:r>
            <a:r>
              <a:rPr lang="fr-FR" sz="1600" baseline="30000" dirty="0" smtClean="0">
                <a:sym typeface="Wingdings" pitchFamily="2" charset="2"/>
              </a:rPr>
              <a:t>1/3</a:t>
            </a:r>
            <a:r>
              <a:rPr lang="fr-FR" sz="1600" dirty="0" smtClean="0">
                <a:sym typeface="Wingdings" pitchFamily="2" charset="2"/>
              </a:rPr>
              <a:t> – 1.32)</a:t>
            </a:r>
            <a:r>
              <a:rPr lang="fr-FR" sz="1600" baseline="30000" dirty="0" smtClean="0">
                <a:sym typeface="Wingdings" pitchFamily="2" charset="2"/>
              </a:rPr>
              <a:t>2</a:t>
            </a:r>
            <a:r>
              <a:rPr lang="fr-FR" sz="1600" dirty="0" smtClean="0">
                <a:sym typeface="Wingdings" pitchFamily="2" charset="2"/>
              </a:rPr>
              <a:t>=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7.62 barn</a:t>
            </a:r>
          </a:p>
          <a:p>
            <a:pPr lvl="1"/>
            <a:r>
              <a:rPr lang="fr-FR" sz="1600" b="1" dirty="0" err="1" smtClean="0">
                <a:solidFill>
                  <a:srgbClr val="0070C0"/>
                </a:solidFill>
                <a:sym typeface="Wingdings" pitchFamily="2" charset="2"/>
              </a:rPr>
              <a:t>Nevents</a:t>
            </a:r>
            <a:r>
              <a:rPr lang="fr-FR" sz="1600" b="1" dirty="0" smtClean="0">
                <a:solidFill>
                  <a:srgbClr val="0070C0"/>
                </a:solidFill>
                <a:sym typeface="Wingdings" pitchFamily="2" charset="2"/>
              </a:rPr>
              <a:t>/sec</a:t>
            </a:r>
            <a:r>
              <a:rPr lang="fr-FR" sz="1600" dirty="0" smtClean="0">
                <a:sym typeface="Wingdings" pitchFamily="2" charset="2"/>
              </a:rPr>
              <a:t> ~ 0.12 10</a:t>
            </a:r>
            <a:r>
              <a:rPr lang="fr-FR" sz="1600" baseline="30000" dirty="0" smtClean="0">
                <a:sym typeface="Wingdings" pitchFamily="2" charset="2"/>
              </a:rPr>
              <a:t>6</a:t>
            </a:r>
            <a:r>
              <a:rPr lang="fr-FR" sz="1600" dirty="0" smtClean="0">
                <a:sym typeface="Wingdings" pitchFamily="2" charset="2"/>
              </a:rPr>
              <a:t> x 7.62 </a:t>
            </a:r>
            <a:r>
              <a:rPr lang="fr-FR" sz="1600" b="1" dirty="0" smtClean="0">
                <a:solidFill>
                  <a:srgbClr val="0070C0"/>
                </a:solidFill>
                <a:sym typeface="Wingdings" pitchFamily="2" charset="2"/>
              </a:rPr>
              <a:t>~ 0.9 MHz</a:t>
            </a:r>
            <a:endParaRPr lang="fr-FR" sz="1800" dirty="0" smtClean="0">
              <a:sym typeface="Wingdings" pitchFamily="2" charset="2"/>
            </a:endParaRPr>
          </a:p>
          <a:p>
            <a:r>
              <a:rPr lang="fr-FR" sz="1800" dirty="0" err="1" smtClean="0">
                <a:sym typeface="Wingdings" pitchFamily="2" charset="2"/>
              </a:rPr>
              <a:t>Event</a:t>
            </a:r>
            <a:r>
              <a:rPr lang="fr-FR" sz="1800" dirty="0" smtClean="0">
                <a:sym typeface="Wingdings" pitchFamily="2" charset="2"/>
              </a:rPr>
              <a:t> rejection : </a:t>
            </a:r>
          </a:p>
        </p:txBody>
      </p:sp>
      <p:sp>
        <p:nvSpPr>
          <p:cNvPr id="29" name="Espace réservé de la date 28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42" name="Espace réservé du pied de page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39</a:t>
            </a:fld>
            <a:endParaRPr lang="fr-BE"/>
          </a:p>
        </p:txBody>
      </p:sp>
      <p:sp>
        <p:nvSpPr>
          <p:cNvPr id="24" name="ZoneTexte 23"/>
          <p:cNvSpPr txBox="1"/>
          <p:nvPr/>
        </p:nvSpPr>
        <p:spPr>
          <a:xfrm>
            <a:off x="2843808" y="3068960"/>
            <a:ext cx="2971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10 000 Pb+Pb </a:t>
            </a:r>
            <a:r>
              <a:rPr lang="fr-FR" b="1" dirty="0" err="1" smtClean="0">
                <a:solidFill>
                  <a:srgbClr val="0070C0"/>
                </a:solidFill>
              </a:rPr>
              <a:t>minbias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events</a:t>
            </a:r>
            <a:endParaRPr lang="fr-FR" b="1" dirty="0" smtClean="0">
              <a:solidFill>
                <a:srgbClr val="0070C0"/>
              </a:solidFill>
            </a:endParaRPr>
          </a:p>
          <a:p>
            <a:pPr algn="ctr"/>
            <a:r>
              <a:rPr lang="fr-FR" b="1" dirty="0" err="1" smtClean="0">
                <a:solidFill>
                  <a:srgbClr val="0070C0"/>
                </a:solidFill>
              </a:rPr>
              <a:t>generated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with</a:t>
            </a:r>
            <a:r>
              <a:rPr lang="fr-FR" b="1" dirty="0" smtClean="0">
                <a:solidFill>
                  <a:srgbClr val="0070C0"/>
                </a:solidFill>
              </a:rPr>
              <a:t> EPOS 1.6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4" cstate="print"/>
          <a:srcRect l="1444" t="10728" r="1950" b="1866"/>
          <a:stretch>
            <a:fillRect/>
          </a:stretch>
        </p:blipFill>
        <p:spPr bwMode="auto">
          <a:xfrm>
            <a:off x="2325828" y="3883213"/>
            <a:ext cx="2155092" cy="147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Connecteur droit 18"/>
          <p:cNvCxnSpPr/>
          <p:nvPr/>
        </p:nvCxnSpPr>
        <p:spPr>
          <a:xfrm>
            <a:off x="2724972" y="4130445"/>
            <a:ext cx="410" cy="1094317"/>
          </a:xfrm>
          <a:prstGeom prst="line">
            <a:avLst/>
          </a:prstGeom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759808" y="4256309"/>
            <a:ext cx="239952" cy="631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015838" y="4133204"/>
            <a:ext cx="13197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>
                <a:solidFill>
                  <a:srgbClr val="4A7EBB"/>
                </a:solidFill>
              </a:rPr>
              <a:t>At</a:t>
            </a:r>
            <a:r>
              <a:rPr lang="fr-FR" sz="1050" b="1" dirty="0" smtClean="0">
                <a:solidFill>
                  <a:srgbClr val="4A7EBB"/>
                </a:solidFill>
              </a:rPr>
              <a:t> least 2 </a:t>
            </a:r>
            <a:r>
              <a:rPr lang="fr-FR" sz="1050" b="1" dirty="0" smtClean="0">
                <a:solidFill>
                  <a:srgbClr val="4A7EBB"/>
                </a:solidFill>
                <a:latin typeface="Symbol" pitchFamily="18" charset="2"/>
              </a:rPr>
              <a:t>m</a:t>
            </a:r>
            <a:r>
              <a:rPr lang="fr-FR" sz="1050" b="1" dirty="0" smtClean="0">
                <a:solidFill>
                  <a:srgbClr val="4A7EBB"/>
                </a:solidFill>
              </a:rPr>
              <a:t> in the</a:t>
            </a:r>
          </a:p>
          <a:p>
            <a:r>
              <a:rPr lang="fr-FR" sz="1050" b="1" dirty="0" smtClean="0">
                <a:solidFill>
                  <a:srgbClr val="4A7EBB"/>
                </a:solidFill>
              </a:rPr>
              <a:t>Detector (44 </a:t>
            </a:r>
            <a:r>
              <a:rPr lang="fr-FR" sz="1050" b="1" dirty="0" err="1" smtClean="0">
                <a:solidFill>
                  <a:srgbClr val="4A7EBB"/>
                </a:solidFill>
              </a:rPr>
              <a:t>events</a:t>
            </a:r>
            <a:r>
              <a:rPr lang="fr-FR" sz="1050" b="1" dirty="0" smtClean="0">
                <a:solidFill>
                  <a:srgbClr val="4A7EBB"/>
                </a:solidFill>
              </a:rPr>
              <a:t>)</a:t>
            </a:r>
            <a:endParaRPr lang="fr-FR" sz="1050" b="1" dirty="0">
              <a:solidFill>
                <a:srgbClr val="4A7EBB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36464" y="5661248"/>
            <a:ext cx="7707944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lvl="1"/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3.2m</a:t>
            </a:r>
            <a:r>
              <a:rPr lang="fr-FR" sz="1400" dirty="0" smtClean="0">
                <a:sym typeface="Wingdings" pitchFamily="2" charset="2"/>
              </a:rPr>
              <a:t> Fe abs.: P</a:t>
            </a:r>
            <a:r>
              <a:rPr lang="fr-FR" sz="1400" baseline="-25000" dirty="0" smtClean="0">
                <a:sym typeface="Wingdings" pitchFamily="2" charset="2"/>
              </a:rPr>
              <a:t>z</a:t>
            </a:r>
            <a:r>
              <a:rPr lang="fr-FR" sz="1400" dirty="0" smtClean="0">
                <a:sym typeface="Wingdings" pitchFamily="2" charset="2"/>
              </a:rPr>
              <a:t>&gt;5 </a:t>
            </a:r>
            <a:r>
              <a:rPr lang="fr-FR" sz="1400" dirty="0" err="1" smtClean="0">
                <a:sym typeface="Wingdings" pitchFamily="2" charset="2"/>
              </a:rPr>
              <a:t>GeV</a:t>
            </a:r>
            <a:r>
              <a:rPr lang="fr-FR" sz="1400" dirty="0" smtClean="0">
                <a:sym typeface="Wingdings" pitchFamily="2" charset="2"/>
              </a:rPr>
              <a:t>/c: Trigger </a:t>
            </a:r>
            <a:r>
              <a:rPr lang="fr-FR" sz="1400" dirty="0" err="1" smtClean="0">
                <a:sym typeface="Wingdings" pitchFamily="2" charset="2"/>
              </a:rPr>
              <a:t>accepts</a:t>
            </a:r>
            <a:r>
              <a:rPr lang="fr-FR" sz="1400" dirty="0" smtClean="0">
                <a:sym typeface="Wingdings" pitchFamily="2" charset="2"/>
              </a:rPr>
              <a:t> 44/10000 </a:t>
            </a:r>
            <a:r>
              <a:rPr lang="fr-FR" sz="1400" dirty="0" err="1" smtClean="0">
                <a:sym typeface="Wingdings" pitchFamily="2" charset="2"/>
              </a:rPr>
              <a:t>events</a:t>
            </a:r>
            <a:r>
              <a:rPr lang="fr-FR" sz="1400" dirty="0" smtClean="0">
                <a:sym typeface="Wingdings" pitchFamily="2" charset="2"/>
              </a:rPr>
              <a:t>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sz="14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events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/sec</a:t>
            </a:r>
            <a:r>
              <a:rPr lang="fr-FR" sz="1400" dirty="0" smtClean="0">
                <a:sym typeface="Wingdings" pitchFamily="2" charset="2"/>
              </a:rPr>
              <a:t> ~ 0.9 MHz x 4.4 10</a:t>
            </a:r>
            <a:r>
              <a:rPr lang="fr-FR" sz="1400" baseline="30000" dirty="0" smtClean="0">
                <a:sym typeface="Wingdings" pitchFamily="2" charset="2"/>
              </a:rPr>
              <a:t>-3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~ 4 kHz</a:t>
            </a:r>
          </a:p>
          <a:p>
            <a:pPr marL="0" lvl="1"/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3.8m</a:t>
            </a:r>
            <a:r>
              <a:rPr lang="fr-FR" sz="1400" dirty="0" smtClean="0">
                <a:sym typeface="Wingdings" pitchFamily="2" charset="2"/>
              </a:rPr>
              <a:t> Fe abs.: P</a:t>
            </a:r>
            <a:r>
              <a:rPr lang="fr-FR" sz="1400" baseline="-25000" dirty="0" smtClean="0">
                <a:sym typeface="Wingdings" pitchFamily="2" charset="2"/>
              </a:rPr>
              <a:t>z</a:t>
            </a:r>
            <a:r>
              <a:rPr lang="fr-FR" sz="1400" dirty="0" smtClean="0">
                <a:sym typeface="Wingdings" pitchFamily="2" charset="2"/>
              </a:rPr>
              <a:t>&gt;6 </a:t>
            </a:r>
            <a:r>
              <a:rPr lang="fr-FR" sz="1400" dirty="0" err="1" smtClean="0">
                <a:sym typeface="Wingdings" pitchFamily="2" charset="2"/>
              </a:rPr>
              <a:t>GeV</a:t>
            </a:r>
            <a:r>
              <a:rPr lang="fr-FR" sz="1400" dirty="0" smtClean="0">
                <a:sym typeface="Wingdings" pitchFamily="2" charset="2"/>
              </a:rPr>
              <a:t>/c: Trigger </a:t>
            </a:r>
            <a:r>
              <a:rPr lang="fr-FR" sz="1400" dirty="0" err="1" smtClean="0">
                <a:sym typeface="Wingdings" pitchFamily="2" charset="2"/>
              </a:rPr>
              <a:t>accepts</a:t>
            </a:r>
            <a:r>
              <a:rPr lang="fr-FR" sz="1400" dirty="0" smtClean="0">
                <a:sym typeface="Wingdings" pitchFamily="2" charset="2"/>
              </a:rPr>
              <a:t> 12/10000 </a:t>
            </a:r>
            <a:r>
              <a:rPr lang="fr-FR" sz="1400" dirty="0" err="1" smtClean="0">
                <a:sym typeface="Wingdings" pitchFamily="2" charset="2"/>
              </a:rPr>
              <a:t>events</a:t>
            </a:r>
            <a:r>
              <a:rPr lang="fr-FR" sz="1400" dirty="0" smtClean="0">
                <a:sym typeface="Wingdings" pitchFamily="2" charset="2"/>
              </a:rPr>
              <a:t>  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sz="14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events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/sec</a:t>
            </a:r>
            <a:r>
              <a:rPr lang="fr-FR" sz="1400" dirty="0" smtClean="0">
                <a:sym typeface="Wingdings" pitchFamily="2" charset="2"/>
              </a:rPr>
              <a:t> ~ 0.9 MHz x 1.2 10</a:t>
            </a:r>
            <a:r>
              <a:rPr lang="fr-FR" sz="1400" baseline="30000" dirty="0" smtClean="0">
                <a:sym typeface="Wingdings" pitchFamily="2" charset="2"/>
              </a:rPr>
              <a:t>-3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~ 1.1 kHz</a:t>
            </a:r>
          </a:p>
          <a:p>
            <a:pPr marL="0" lvl="1"/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4.5m</a:t>
            </a:r>
            <a:r>
              <a:rPr lang="fr-FR" sz="1400" dirty="0" smtClean="0">
                <a:sym typeface="Wingdings" pitchFamily="2" charset="2"/>
              </a:rPr>
              <a:t> Fe abs.: P</a:t>
            </a:r>
            <a:r>
              <a:rPr lang="fr-FR" sz="1400" baseline="-25000" dirty="0" smtClean="0">
                <a:sym typeface="Wingdings" pitchFamily="2" charset="2"/>
              </a:rPr>
              <a:t>z</a:t>
            </a:r>
            <a:r>
              <a:rPr lang="fr-FR" sz="1400" dirty="0" smtClean="0">
                <a:sym typeface="Wingdings" pitchFamily="2" charset="2"/>
              </a:rPr>
              <a:t>&gt;7 </a:t>
            </a:r>
            <a:r>
              <a:rPr lang="fr-FR" sz="1400" dirty="0" err="1" smtClean="0">
                <a:sym typeface="Wingdings" pitchFamily="2" charset="2"/>
              </a:rPr>
              <a:t>GeV</a:t>
            </a:r>
            <a:r>
              <a:rPr lang="fr-FR" sz="1400" dirty="0" smtClean="0">
                <a:sym typeface="Wingdings" pitchFamily="2" charset="2"/>
              </a:rPr>
              <a:t>/c: Trigger </a:t>
            </a:r>
            <a:r>
              <a:rPr lang="fr-FR" sz="1400" dirty="0" err="1" smtClean="0">
                <a:sym typeface="Wingdings" pitchFamily="2" charset="2"/>
              </a:rPr>
              <a:t>accepts</a:t>
            </a:r>
            <a:r>
              <a:rPr lang="fr-FR" sz="1400" dirty="0" smtClean="0">
                <a:sym typeface="Wingdings" pitchFamily="2" charset="2"/>
              </a:rPr>
              <a:t> 3/10000 </a:t>
            </a:r>
            <a:r>
              <a:rPr lang="fr-FR" sz="1400" dirty="0" err="1" smtClean="0">
                <a:sym typeface="Wingdings" pitchFamily="2" charset="2"/>
              </a:rPr>
              <a:t>events</a:t>
            </a:r>
            <a:r>
              <a:rPr lang="fr-FR" sz="1400" dirty="0" smtClean="0">
                <a:sym typeface="Wingdings" pitchFamily="2" charset="2"/>
              </a:rPr>
              <a:t>  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sz="14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events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/sec</a:t>
            </a:r>
            <a:r>
              <a:rPr lang="fr-FR" sz="1400" dirty="0" smtClean="0">
                <a:sym typeface="Wingdings" pitchFamily="2" charset="2"/>
              </a:rPr>
              <a:t> ~ 0.9 MHz x 3 10</a:t>
            </a:r>
            <a:r>
              <a:rPr lang="fr-FR" sz="1400" baseline="30000" dirty="0" smtClean="0">
                <a:sym typeface="Wingdings" pitchFamily="2" charset="2"/>
              </a:rPr>
              <a:t>-4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~ 270 Hz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5" cstate="print"/>
          <a:srcRect l="1539" t="12307" r="1539" b="2153"/>
          <a:stretch>
            <a:fillRect/>
          </a:stretch>
        </p:blipFill>
        <p:spPr bwMode="auto">
          <a:xfrm>
            <a:off x="4600176" y="3874765"/>
            <a:ext cx="2083153" cy="149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2" name="Objet 31"/>
          <p:cNvGraphicFramePr>
            <a:graphicFrameLocks noChangeAspect="1"/>
          </p:cNvGraphicFramePr>
          <p:nvPr/>
        </p:nvGraphicFramePr>
        <p:xfrm>
          <a:off x="5400675" y="4549750"/>
          <a:ext cx="973764" cy="642174"/>
        </p:xfrm>
        <a:graphic>
          <a:graphicData uri="http://schemas.openxmlformats.org/presentationml/2006/ole">
            <p:oleObj spid="_x0000_s257026" name="Équation" r:id="rId6" imgW="1054080" imgH="736560" progId="Equation.3">
              <p:embed/>
            </p:oleObj>
          </a:graphicData>
        </a:graphic>
      </p:graphicFrame>
      <p:cxnSp>
        <p:nvCxnSpPr>
          <p:cNvPr id="33" name="Connecteur droit 32"/>
          <p:cNvCxnSpPr/>
          <p:nvPr/>
        </p:nvCxnSpPr>
        <p:spPr>
          <a:xfrm>
            <a:off x="4979554" y="4014391"/>
            <a:ext cx="413" cy="1226842"/>
          </a:xfrm>
          <a:prstGeom prst="line">
            <a:avLst/>
          </a:prstGeom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5004048" y="4214011"/>
            <a:ext cx="241300" cy="707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5208025" y="4093622"/>
            <a:ext cx="13271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>
                <a:solidFill>
                  <a:srgbClr val="4A7EBB"/>
                </a:solidFill>
              </a:rPr>
              <a:t>At</a:t>
            </a:r>
            <a:r>
              <a:rPr lang="fr-FR" sz="1050" b="1" dirty="0" smtClean="0">
                <a:solidFill>
                  <a:srgbClr val="4A7EBB"/>
                </a:solidFill>
              </a:rPr>
              <a:t> least 2 </a:t>
            </a:r>
            <a:r>
              <a:rPr lang="fr-FR" sz="1050" b="1" dirty="0" smtClean="0">
                <a:solidFill>
                  <a:srgbClr val="4A7EBB"/>
                </a:solidFill>
                <a:latin typeface="Symbol" pitchFamily="18" charset="2"/>
              </a:rPr>
              <a:t>m</a:t>
            </a:r>
            <a:r>
              <a:rPr lang="fr-FR" sz="1050" b="1" dirty="0" smtClean="0">
                <a:solidFill>
                  <a:srgbClr val="4A7EBB"/>
                </a:solidFill>
              </a:rPr>
              <a:t> in the</a:t>
            </a:r>
          </a:p>
          <a:p>
            <a:r>
              <a:rPr lang="fr-FR" sz="1050" b="1" dirty="0" smtClean="0">
                <a:solidFill>
                  <a:srgbClr val="4A7EBB"/>
                </a:solidFill>
              </a:rPr>
              <a:t>Detector (12 </a:t>
            </a:r>
            <a:r>
              <a:rPr lang="fr-FR" sz="1050" b="1" dirty="0" err="1" smtClean="0">
                <a:solidFill>
                  <a:srgbClr val="4A7EBB"/>
                </a:solidFill>
              </a:rPr>
              <a:t>events</a:t>
            </a:r>
            <a:r>
              <a:rPr lang="fr-FR" sz="1050" b="1" dirty="0" smtClean="0">
                <a:solidFill>
                  <a:srgbClr val="4A7EBB"/>
                </a:solidFill>
              </a:rPr>
              <a:t>)</a:t>
            </a:r>
            <a:endParaRPr lang="fr-FR" sz="1050" b="1" dirty="0">
              <a:solidFill>
                <a:srgbClr val="4A7EBB"/>
              </a:solidFill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7" cstate="print"/>
          <a:srcRect l="882" t="10360" r="1950" b="1866"/>
          <a:stretch>
            <a:fillRect/>
          </a:stretch>
        </p:blipFill>
        <p:spPr bwMode="auto">
          <a:xfrm>
            <a:off x="6815053" y="3896369"/>
            <a:ext cx="2167629" cy="147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6" name="Connecteur droit 35"/>
          <p:cNvCxnSpPr/>
          <p:nvPr/>
        </p:nvCxnSpPr>
        <p:spPr>
          <a:xfrm>
            <a:off x="7234749" y="4149178"/>
            <a:ext cx="0" cy="1088921"/>
          </a:xfrm>
          <a:prstGeom prst="line">
            <a:avLst/>
          </a:prstGeom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7247101" y="4256408"/>
            <a:ext cx="241300" cy="707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7535134" y="4102011"/>
            <a:ext cx="1327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>
                <a:solidFill>
                  <a:srgbClr val="4A7EBB"/>
                </a:solidFill>
              </a:rPr>
              <a:t>At</a:t>
            </a:r>
            <a:r>
              <a:rPr lang="fr-FR" sz="1050" b="1" dirty="0" smtClean="0">
                <a:solidFill>
                  <a:srgbClr val="4A7EBB"/>
                </a:solidFill>
              </a:rPr>
              <a:t> least 2 </a:t>
            </a:r>
            <a:r>
              <a:rPr lang="fr-FR" sz="1050" b="1" dirty="0" smtClean="0">
                <a:solidFill>
                  <a:srgbClr val="4A7EBB"/>
                </a:solidFill>
                <a:latin typeface="Symbol" pitchFamily="18" charset="2"/>
              </a:rPr>
              <a:t>m</a:t>
            </a:r>
            <a:r>
              <a:rPr lang="fr-FR" sz="1050" b="1" dirty="0" smtClean="0">
                <a:solidFill>
                  <a:srgbClr val="4A7EBB"/>
                </a:solidFill>
              </a:rPr>
              <a:t> in the</a:t>
            </a:r>
          </a:p>
          <a:p>
            <a:r>
              <a:rPr lang="fr-FR" sz="1050" b="1" dirty="0" smtClean="0">
                <a:solidFill>
                  <a:srgbClr val="4A7EBB"/>
                </a:solidFill>
              </a:rPr>
              <a:t>Detector (3 </a:t>
            </a:r>
            <a:r>
              <a:rPr lang="fr-FR" sz="1050" b="1" dirty="0" err="1" smtClean="0">
                <a:solidFill>
                  <a:srgbClr val="4A7EBB"/>
                </a:solidFill>
              </a:rPr>
              <a:t>events</a:t>
            </a:r>
            <a:r>
              <a:rPr lang="fr-FR" sz="1050" b="1" dirty="0" smtClean="0">
                <a:solidFill>
                  <a:srgbClr val="4A7EBB"/>
                </a:solidFill>
              </a:rPr>
              <a:t>)</a:t>
            </a:r>
            <a:endParaRPr lang="fr-FR" sz="1050" b="1" dirty="0">
              <a:solidFill>
                <a:srgbClr val="4A7EBB"/>
              </a:solidFill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455192" y="4137956"/>
            <a:ext cx="0" cy="1088921"/>
          </a:xfrm>
          <a:prstGeom prst="line">
            <a:avLst/>
          </a:prstGeom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67544" y="4245186"/>
            <a:ext cx="241300" cy="707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683568" y="4090790"/>
            <a:ext cx="14172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>
                <a:solidFill>
                  <a:srgbClr val="4A7EBB"/>
                </a:solidFill>
              </a:rPr>
              <a:t>At</a:t>
            </a:r>
            <a:r>
              <a:rPr lang="fr-FR" sz="1050" b="1" dirty="0" smtClean="0">
                <a:solidFill>
                  <a:srgbClr val="4A7EBB"/>
                </a:solidFill>
              </a:rPr>
              <a:t> least 2 </a:t>
            </a:r>
            <a:r>
              <a:rPr lang="fr-FR" sz="1050" b="1" dirty="0" smtClean="0">
                <a:solidFill>
                  <a:srgbClr val="4A7EBB"/>
                </a:solidFill>
                <a:latin typeface="Symbol" pitchFamily="18" charset="2"/>
              </a:rPr>
              <a:t>m</a:t>
            </a:r>
            <a:r>
              <a:rPr lang="fr-FR" sz="1050" b="1" dirty="0" smtClean="0">
                <a:solidFill>
                  <a:srgbClr val="4A7EBB"/>
                </a:solidFill>
              </a:rPr>
              <a:t> in the</a:t>
            </a:r>
          </a:p>
          <a:p>
            <a:r>
              <a:rPr lang="fr-FR" sz="1050" b="1" dirty="0" smtClean="0">
                <a:solidFill>
                  <a:srgbClr val="4A7EBB"/>
                </a:solidFill>
              </a:rPr>
              <a:t>Detector (329 </a:t>
            </a:r>
            <a:r>
              <a:rPr lang="fr-FR" sz="1050" b="1" dirty="0" err="1" smtClean="0">
                <a:solidFill>
                  <a:srgbClr val="4A7EBB"/>
                </a:solidFill>
              </a:rPr>
              <a:t>events</a:t>
            </a:r>
            <a:r>
              <a:rPr lang="fr-FR" sz="1050" b="1" dirty="0" smtClean="0">
                <a:solidFill>
                  <a:srgbClr val="4A7EBB"/>
                </a:solidFill>
              </a:rPr>
              <a:t>)</a:t>
            </a:r>
            <a:endParaRPr lang="fr-FR" sz="1050" b="1" dirty="0">
              <a:solidFill>
                <a:srgbClr val="4A7EBB"/>
              </a:solidFill>
            </a:endParaRPr>
          </a:p>
        </p:txBody>
      </p:sp>
      <p:graphicFrame>
        <p:nvGraphicFramePr>
          <p:cNvPr id="177162" name="Object 6"/>
          <p:cNvGraphicFramePr>
            <a:graphicFrameLocks noChangeAspect="1"/>
          </p:cNvGraphicFramePr>
          <p:nvPr/>
        </p:nvGraphicFramePr>
        <p:xfrm>
          <a:off x="7729539" y="4548162"/>
          <a:ext cx="973764" cy="643675"/>
        </p:xfrm>
        <a:graphic>
          <a:graphicData uri="http://schemas.openxmlformats.org/presentationml/2006/ole">
            <p:oleObj spid="_x0000_s257027" name="Équation" r:id="rId8" imgW="1054080" imgH="736560" progId="Equation.3">
              <p:embed/>
            </p:oleObj>
          </a:graphicData>
        </a:graphic>
      </p:graphicFrame>
      <p:graphicFrame>
        <p:nvGraphicFramePr>
          <p:cNvPr id="177163" name="Object 6"/>
          <p:cNvGraphicFramePr>
            <a:graphicFrameLocks noChangeAspect="1"/>
          </p:cNvGraphicFramePr>
          <p:nvPr/>
        </p:nvGraphicFramePr>
        <p:xfrm>
          <a:off x="3189289" y="4548162"/>
          <a:ext cx="973764" cy="643675"/>
        </p:xfrm>
        <a:graphic>
          <a:graphicData uri="http://schemas.openxmlformats.org/presentationml/2006/ole">
            <p:oleObj spid="_x0000_s257028" name="Équation" r:id="rId9" imgW="1054080" imgH="736560" progId="Equation.3">
              <p:embed/>
            </p:oleObj>
          </a:graphicData>
        </a:graphic>
      </p:graphicFrame>
      <p:graphicFrame>
        <p:nvGraphicFramePr>
          <p:cNvPr id="46" name="Objet 45"/>
          <p:cNvGraphicFramePr>
            <a:graphicFrameLocks noChangeAspect="1"/>
          </p:cNvGraphicFramePr>
          <p:nvPr/>
        </p:nvGraphicFramePr>
        <p:xfrm>
          <a:off x="949325" y="4516438"/>
          <a:ext cx="973766" cy="640674"/>
        </p:xfrm>
        <a:graphic>
          <a:graphicData uri="http://schemas.openxmlformats.org/presentationml/2006/ole">
            <p:oleObj spid="_x0000_s257029" name="Équation" r:id="rId10" imgW="1054080" imgH="736560" progId="Equation.3">
              <p:embed/>
            </p:oleObj>
          </a:graphicData>
        </a:graphic>
      </p:graphicFrame>
      <p:sp>
        <p:nvSpPr>
          <p:cNvPr id="37" name="Rectangle 36"/>
          <p:cNvSpPr/>
          <p:nvPr/>
        </p:nvSpPr>
        <p:spPr>
          <a:xfrm>
            <a:off x="3131840" y="3717032"/>
            <a:ext cx="81607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~ 4 kHz</a:t>
            </a:r>
            <a:endParaRPr lang="fr-FR" sz="1600" dirty="0"/>
          </a:p>
        </p:txBody>
      </p:sp>
      <p:sp>
        <p:nvSpPr>
          <p:cNvPr id="39" name="Rectangle 38"/>
          <p:cNvSpPr/>
          <p:nvPr/>
        </p:nvSpPr>
        <p:spPr>
          <a:xfrm>
            <a:off x="5251507" y="3717032"/>
            <a:ext cx="98283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~ 1.1 kHz</a:t>
            </a:r>
            <a:endParaRPr lang="fr-FR" sz="1600" dirty="0"/>
          </a:p>
        </p:txBody>
      </p:sp>
      <p:sp>
        <p:nvSpPr>
          <p:cNvPr id="41" name="Rectangle 40"/>
          <p:cNvSpPr/>
          <p:nvPr/>
        </p:nvSpPr>
        <p:spPr>
          <a:xfrm>
            <a:off x="7524329" y="3717032"/>
            <a:ext cx="93175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~ 270 Hz</a:t>
            </a:r>
            <a:endParaRPr lang="fr-FR" sz="1600" dirty="0"/>
          </a:p>
        </p:txBody>
      </p:sp>
      <p:pic>
        <p:nvPicPr>
          <p:cNvPr id="49" name="Picture 2" descr="Z:\FTE\CHIC\logo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8855968" y="34337"/>
            <a:ext cx="288032" cy="298319"/>
          </a:xfrm>
          <a:prstGeom prst="rect">
            <a:avLst/>
          </a:prstGeom>
          <a:noFill/>
        </p:spPr>
      </p:pic>
      <p:sp>
        <p:nvSpPr>
          <p:cNvPr id="47" name="ZoneTexte 46"/>
          <p:cNvSpPr txBox="1"/>
          <p:nvPr/>
        </p:nvSpPr>
        <p:spPr>
          <a:xfrm>
            <a:off x="35496" y="3212976"/>
            <a:ext cx="2592288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Absorber </a:t>
            </a:r>
            <a:r>
              <a:rPr lang="fr-FR" sz="900" dirty="0" err="1" smtClean="0"/>
              <a:t>starts</a:t>
            </a:r>
            <a:r>
              <a:rPr lang="fr-FR" sz="900" dirty="0" smtClean="0"/>
              <a:t> @ 205 cm </a:t>
            </a:r>
          </a:p>
          <a:p>
            <a:r>
              <a:rPr lang="fr-FR" sz="900" dirty="0" smtClean="0">
                <a:latin typeface="Symbol" pitchFamily="18" charset="2"/>
              </a:rPr>
              <a:t>p</a:t>
            </a:r>
            <a:r>
              <a:rPr lang="fr-FR" sz="900" baseline="30000" dirty="0" smtClean="0"/>
              <a:t>+/-</a:t>
            </a:r>
            <a:r>
              <a:rPr lang="fr-FR" sz="900" dirty="0" smtClean="0"/>
              <a:t> stop </a:t>
            </a:r>
            <a:r>
              <a:rPr lang="fr-FR" sz="900" dirty="0" err="1" smtClean="0"/>
              <a:t>decaying</a:t>
            </a:r>
            <a:r>
              <a:rPr lang="fr-FR" sz="900" dirty="0" smtClean="0"/>
              <a:t> </a:t>
            </a:r>
            <a:r>
              <a:rPr lang="fr-FR" sz="900" dirty="0" err="1" smtClean="0"/>
              <a:t>after</a:t>
            </a:r>
            <a:r>
              <a:rPr lang="fr-FR" sz="900" dirty="0" smtClean="0"/>
              <a:t> ~1 </a:t>
            </a:r>
            <a:r>
              <a:rPr lang="fr-FR" sz="900" dirty="0" err="1" smtClean="0">
                <a:latin typeface="Symbol" pitchFamily="18" charset="2"/>
              </a:rPr>
              <a:t>l</a:t>
            </a:r>
            <a:r>
              <a:rPr lang="fr-FR" sz="900" baseline="-25000" dirty="0" err="1" smtClean="0"/>
              <a:t>I</a:t>
            </a:r>
            <a:r>
              <a:rPr lang="fr-FR" sz="900" dirty="0" smtClean="0"/>
              <a:t> in </a:t>
            </a:r>
            <a:r>
              <a:rPr lang="fr-FR" sz="900" dirty="0" err="1" smtClean="0"/>
              <a:t>tungsten</a:t>
            </a:r>
            <a:r>
              <a:rPr lang="fr-FR" sz="900" dirty="0" smtClean="0"/>
              <a:t> (</a:t>
            </a:r>
            <a:r>
              <a:rPr lang="fr-FR" sz="900" dirty="0" err="1" smtClean="0">
                <a:latin typeface="Symbol" pitchFamily="18" charset="2"/>
              </a:rPr>
              <a:t>l</a:t>
            </a:r>
            <a:r>
              <a:rPr lang="fr-FR" sz="900" baseline="-25000" dirty="0" err="1" smtClean="0"/>
              <a:t>I</a:t>
            </a:r>
            <a:r>
              <a:rPr lang="fr-FR" sz="900" dirty="0" smtClean="0"/>
              <a:t>~10cm) </a:t>
            </a:r>
          </a:p>
          <a:p>
            <a:r>
              <a:rPr lang="fr-FR" sz="900" b="1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fr-FR" sz="900" b="1" dirty="0" smtClean="0">
                <a:sym typeface="Wingdings" pitchFamily="2" charset="2"/>
              </a:rPr>
              <a:t> </a:t>
            </a:r>
            <a:r>
              <a:rPr lang="fr-FR" sz="9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900" b="1" baseline="30000" dirty="0" smtClean="0">
                <a:solidFill>
                  <a:srgbClr val="FF0000"/>
                </a:solidFill>
                <a:sym typeface="Wingdings" pitchFamily="2" charset="2"/>
              </a:rPr>
              <a:t>+/-</a:t>
            </a:r>
            <a:r>
              <a:rPr lang="fr-FR" sz="900" b="1" dirty="0" smtClean="0">
                <a:solidFill>
                  <a:srgbClr val="FF0000"/>
                </a:solidFill>
                <a:sym typeface="Wingdings" pitchFamily="2" charset="2"/>
              </a:rPr>
              <a:t> stop </a:t>
            </a:r>
            <a:r>
              <a:rPr lang="fr-FR" sz="900" b="1" dirty="0" err="1" smtClean="0">
                <a:solidFill>
                  <a:srgbClr val="FF0000"/>
                </a:solidFill>
                <a:sym typeface="Wingdings" pitchFamily="2" charset="2"/>
              </a:rPr>
              <a:t>decaying</a:t>
            </a:r>
            <a:r>
              <a:rPr lang="fr-FR" sz="900" b="1" dirty="0" smtClean="0">
                <a:solidFill>
                  <a:srgbClr val="FF0000"/>
                </a:solidFill>
                <a:sym typeface="Wingdings" pitchFamily="2" charset="2"/>
              </a:rPr>
              <a:t> @ 2.15 m</a:t>
            </a:r>
            <a:endParaRPr lang="fr-FR" sz="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5214937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quarkonia</a:t>
            </a:r>
            <a:r>
              <a:rPr lang="fr-FR" dirty="0" smtClean="0"/>
              <a:t> suppression in A+A collisions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14282" y="1024618"/>
            <a:ext cx="8715436" cy="5500726"/>
          </a:xfrm>
        </p:spPr>
        <p:txBody>
          <a:bodyPr>
            <a:normAutofit fontScale="40000" lnSpcReduction="20000"/>
          </a:bodyPr>
          <a:lstStyle/>
          <a:p>
            <a:r>
              <a:rPr lang="fr-FR" sz="7000" dirty="0" smtClean="0"/>
              <a:t>Motivations</a:t>
            </a:r>
          </a:p>
          <a:p>
            <a:pPr lvl="1"/>
            <a:r>
              <a:rPr lang="fr-FR" sz="4000" dirty="0" err="1" smtClean="0"/>
              <a:t>Quarkonia</a:t>
            </a:r>
            <a:r>
              <a:rPr lang="fr-FR" sz="4000" dirty="0" smtClean="0"/>
              <a:t> suppression </a:t>
            </a:r>
            <a:r>
              <a:rPr lang="fr-FR" sz="4000" dirty="0" err="1" smtClean="0"/>
              <a:t>is</a:t>
            </a:r>
            <a:r>
              <a:rPr lang="fr-FR" sz="4000" dirty="0" smtClean="0"/>
              <a:t> a </a:t>
            </a:r>
            <a:r>
              <a:rPr lang="fr-FR" sz="4000" dirty="0" err="1" smtClean="0"/>
              <a:t>prediction</a:t>
            </a:r>
            <a:r>
              <a:rPr lang="fr-FR" sz="4000" dirty="0" smtClean="0"/>
              <a:t> of </a:t>
            </a:r>
            <a:r>
              <a:rPr lang="fr-FR" sz="4000" dirty="0" err="1" smtClean="0"/>
              <a:t>lattice</a:t>
            </a:r>
            <a:r>
              <a:rPr lang="fr-FR" sz="4000" dirty="0" smtClean="0"/>
              <a:t> QCD </a:t>
            </a:r>
            <a:r>
              <a:rPr lang="fr-FR" sz="4000" dirty="0" err="1" smtClean="0"/>
              <a:t>calculations</a:t>
            </a:r>
            <a:r>
              <a:rPr lang="fr-FR" sz="4000" dirty="0" smtClean="0"/>
              <a:t>, for instance :</a:t>
            </a:r>
          </a:p>
          <a:p>
            <a:pPr>
              <a:buFont typeface="Wingdings 2"/>
              <a:buChar char=""/>
              <a:defRPr/>
            </a:pPr>
            <a:endParaRPr lang="fr-FR" sz="2600" dirty="0" smtClean="0"/>
          </a:p>
          <a:p>
            <a:pPr>
              <a:buFont typeface="Wingdings 2"/>
              <a:buChar char=""/>
              <a:defRPr/>
            </a:pPr>
            <a:endParaRPr lang="fr-FR" sz="2600" dirty="0" smtClean="0"/>
          </a:p>
          <a:p>
            <a:pPr>
              <a:buFont typeface="Wingdings 2"/>
              <a:buChar char=""/>
              <a:defRPr/>
            </a:pPr>
            <a:endParaRPr lang="fr-FR" sz="2600" dirty="0" smtClean="0"/>
          </a:p>
          <a:p>
            <a:pPr>
              <a:buNone/>
              <a:defRPr/>
            </a:pPr>
            <a:endParaRPr lang="fr-FR" sz="2600" dirty="0" smtClean="0"/>
          </a:p>
          <a:p>
            <a:pPr>
              <a:buFont typeface="Wingdings 2"/>
              <a:buChar char=""/>
              <a:defRPr/>
            </a:pPr>
            <a:endParaRPr lang="fr-FR" sz="2600" dirty="0" smtClean="0"/>
          </a:p>
          <a:p>
            <a:pPr>
              <a:buFont typeface="Wingdings 2"/>
              <a:buChar char=""/>
              <a:defRPr/>
            </a:pPr>
            <a:endParaRPr lang="fr-FR" sz="2600" dirty="0" smtClean="0"/>
          </a:p>
          <a:p>
            <a:pPr>
              <a:buFont typeface="Wingdings 2"/>
              <a:buChar char=""/>
              <a:defRPr/>
            </a:pPr>
            <a:endParaRPr lang="fr-FR" sz="2600" dirty="0" smtClean="0"/>
          </a:p>
          <a:p>
            <a:pPr>
              <a:defRPr/>
            </a:pPr>
            <a:r>
              <a:rPr lang="fr-FR" sz="7000" dirty="0" err="1" smtClean="0"/>
              <a:t>Experimental</a:t>
            </a:r>
            <a:r>
              <a:rPr lang="fr-FR" sz="7000" dirty="0" smtClean="0"/>
              <a:t> setups</a:t>
            </a:r>
          </a:p>
          <a:p>
            <a:pPr>
              <a:buNone/>
              <a:defRPr/>
            </a:pPr>
            <a:r>
              <a:rPr lang="fr-FR" sz="2500" dirty="0" smtClean="0">
                <a:solidFill>
                  <a:srgbClr val="0000FF"/>
                </a:solidFill>
              </a:rPr>
              <a:t>	</a:t>
            </a:r>
            <a:r>
              <a:rPr lang="fr-FR" sz="3500" dirty="0" smtClean="0">
                <a:solidFill>
                  <a:srgbClr val="0000FF"/>
                </a:solidFill>
              </a:rPr>
              <a:t>       </a:t>
            </a:r>
            <a:r>
              <a:rPr lang="fr-FR" sz="3500" dirty="0" smtClean="0"/>
              <a:t>SPS/CERN – NA38, NA50, NA60 (</a:t>
            </a:r>
            <a:r>
              <a:rPr lang="fr-FR" sz="3500" dirty="0" smtClean="0">
                <a:sym typeface="Symbol"/>
              </a:rPr>
              <a:t></a:t>
            </a:r>
            <a:r>
              <a:rPr lang="fr-FR" sz="3500" dirty="0" err="1" smtClean="0"/>
              <a:t>s</a:t>
            </a:r>
            <a:r>
              <a:rPr lang="fr-FR" sz="3500" baseline="-25000" dirty="0" err="1" smtClean="0"/>
              <a:t>NN</a:t>
            </a:r>
            <a:r>
              <a:rPr lang="fr-FR" sz="3500" dirty="0" smtClean="0"/>
              <a:t> = 17 – 30 </a:t>
            </a:r>
            <a:r>
              <a:rPr lang="fr-FR" sz="3500" dirty="0" err="1" smtClean="0"/>
              <a:t>GeV</a:t>
            </a:r>
            <a:r>
              <a:rPr lang="fr-FR" sz="3500" dirty="0" smtClean="0"/>
              <a:t>): </a:t>
            </a:r>
            <a:r>
              <a:rPr lang="fr-FR" sz="3500" dirty="0" err="1" smtClean="0"/>
              <a:t>fixed</a:t>
            </a:r>
            <a:r>
              <a:rPr lang="fr-FR" sz="3500" dirty="0" smtClean="0"/>
              <a:t> </a:t>
            </a:r>
            <a:r>
              <a:rPr lang="fr-FR" sz="3500" dirty="0" err="1" smtClean="0"/>
              <a:t>target</a:t>
            </a:r>
            <a:r>
              <a:rPr lang="fr-FR" sz="3500" dirty="0" smtClean="0"/>
              <a:t> </a:t>
            </a:r>
            <a:r>
              <a:rPr lang="fr-FR" sz="3500" dirty="0" err="1" smtClean="0"/>
              <a:t>experiments</a:t>
            </a:r>
            <a:endParaRPr lang="fr-FR" sz="3500" dirty="0" smtClean="0"/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3500" b="1" dirty="0" err="1" smtClean="0">
                <a:solidFill>
                  <a:srgbClr val="0000FF"/>
                </a:solidFill>
              </a:rPr>
              <a:t>Statistic</a:t>
            </a:r>
            <a:r>
              <a:rPr lang="fr-FR" sz="3500" b="1" dirty="0" smtClean="0">
                <a:solidFill>
                  <a:srgbClr val="0000FF"/>
                </a:solidFill>
              </a:rPr>
              <a:t> </a:t>
            </a:r>
            <a:r>
              <a:rPr lang="fr-FR" sz="3500" dirty="0" smtClean="0"/>
              <a:t>:100 000’s J/</a:t>
            </a:r>
            <a:r>
              <a:rPr lang="fr-FR" sz="3500" dirty="0" smtClean="0">
                <a:latin typeface="Symbol" pitchFamily="18" charset="2"/>
              </a:rPr>
              <a:t>y</a:t>
            </a:r>
            <a:endParaRPr lang="fr-FR" sz="3500" dirty="0" smtClean="0"/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3500" b="1" dirty="0" smtClean="0">
                <a:solidFill>
                  <a:srgbClr val="0000FF"/>
                </a:solidFill>
              </a:rPr>
              <a:t>Data sets : </a:t>
            </a:r>
            <a:r>
              <a:rPr lang="fr-FR" sz="3500" dirty="0" smtClean="0">
                <a:solidFill>
                  <a:srgbClr val="0000FF"/>
                </a:solidFill>
              </a:rPr>
              <a:t>p+A w/ A=p, d, Be, Al, Cu, Ag, W, Pb</a:t>
            </a:r>
            <a:r>
              <a:rPr lang="fr-FR" sz="3500" dirty="0" smtClean="0"/>
              <a:t>; S+U, In+In, Pb+Pb</a:t>
            </a:r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3500" dirty="0" smtClean="0">
                <a:solidFill>
                  <a:srgbClr val="FF0000"/>
                </a:solidFill>
              </a:rPr>
              <a:t>Small </a:t>
            </a:r>
            <a:r>
              <a:rPr lang="fr-FR" sz="3500" dirty="0" err="1" smtClean="0">
                <a:solidFill>
                  <a:srgbClr val="FF0000"/>
                </a:solidFill>
              </a:rPr>
              <a:t>rapidity</a:t>
            </a:r>
            <a:r>
              <a:rPr lang="fr-FR" sz="3500" dirty="0" smtClean="0">
                <a:solidFill>
                  <a:srgbClr val="FF0000"/>
                </a:solidFill>
              </a:rPr>
              <a:t> </a:t>
            </a:r>
            <a:r>
              <a:rPr lang="fr-FR" sz="3500" dirty="0" err="1" smtClean="0">
                <a:solidFill>
                  <a:srgbClr val="FF0000"/>
                </a:solidFill>
              </a:rPr>
              <a:t>coverage</a:t>
            </a:r>
            <a:r>
              <a:rPr lang="fr-FR" sz="3500" dirty="0" smtClean="0">
                <a:solidFill>
                  <a:srgbClr val="FF0000"/>
                </a:solidFill>
              </a:rPr>
              <a:t> </a:t>
            </a:r>
            <a:r>
              <a:rPr lang="fr-FR" sz="3500" dirty="0" smtClean="0"/>
              <a:t>(</a:t>
            </a:r>
            <a:r>
              <a:rPr lang="fr-FR" sz="3500" dirty="0" err="1" smtClean="0"/>
              <a:t>typically</a:t>
            </a:r>
            <a:r>
              <a:rPr lang="fr-FR" sz="3500" dirty="0" smtClean="0"/>
              <a:t> y </a:t>
            </a:r>
            <a:r>
              <a:rPr lang="fr-FR" sz="3500" dirty="0" smtClean="0">
                <a:sym typeface="Symbol"/>
              </a:rPr>
              <a:t> </a:t>
            </a:r>
            <a:r>
              <a:rPr lang="fr-FR" sz="3500" dirty="0" smtClean="0"/>
              <a:t>[0,1])</a:t>
            </a:r>
            <a:endParaRPr lang="fr-FR" sz="4000" dirty="0" smtClean="0"/>
          </a:p>
          <a:p>
            <a:pPr marL="891540" lvl="2" indent="-342900">
              <a:buClr>
                <a:schemeClr val="accent3"/>
              </a:buClr>
              <a:buNone/>
              <a:defRPr/>
            </a:pPr>
            <a:endParaRPr lang="fr-FR" sz="4000" dirty="0" smtClean="0"/>
          </a:p>
          <a:p>
            <a:pPr marL="891540" lvl="2" indent="-342900">
              <a:buClr>
                <a:schemeClr val="accent3"/>
              </a:buClr>
              <a:buNone/>
              <a:defRPr/>
            </a:pPr>
            <a:r>
              <a:rPr lang="fr-FR" sz="3500" b="1" dirty="0" smtClean="0"/>
              <a:t>RHIC/BNL </a:t>
            </a:r>
            <a:r>
              <a:rPr lang="fr-FR" sz="3500" b="1" dirty="0" err="1" smtClean="0"/>
              <a:t>Phenix</a:t>
            </a:r>
            <a:r>
              <a:rPr lang="fr-FR" sz="3500" b="1" dirty="0" smtClean="0"/>
              <a:t> </a:t>
            </a:r>
            <a:r>
              <a:rPr lang="fr-FR" sz="3500" b="1" dirty="0" err="1" smtClean="0"/>
              <a:t>experiment</a:t>
            </a:r>
            <a:r>
              <a:rPr lang="fr-FR" sz="3500" b="1" dirty="0" smtClean="0"/>
              <a:t> (</a:t>
            </a:r>
            <a:r>
              <a:rPr lang="fr-FR" sz="3500" b="1" dirty="0" smtClean="0">
                <a:sym typeface="Symbol"/>
              </a:rPr>
              <a:t></a:t>
            </a:r>
            <a:r>
              <a:rPr lang="fr-FR" sz="3500" b="1" dirty="0" err="1" smtClean="0"/>
              <a:t>s</a:t>
            </a:r>
            <a:r>
              <a:rPr lang="fr-FR" sz="3500" b="1" baseline="-25000" dirty="0" err="1" smtClean="0"/>
              <a:t>NN</a:t>
            </a:r>
            <a:r>
              <a:rPr lang="fr-FR" sz="3500" b="1" dirty="0" smtClean="0"/>
              <a:t> = 200 </a:t>
            </a:r>
            <a:r>
              <a:rPr lang="fr-FR" sz="3500" b="1" dirty="0" err="1" smtClean="0"/>
              <a:t>GeV</a:t>
            </a:r>
            <a:r>
              <a:rPr lang="fr-FR" sz="3500" b="1" dirty="0" smtClean="0"/>
              <a:t>): </a:t>
            </a:r>
            <a:r>
              <a:rPr lang="fr-FR" sz="3500" b="1" dirty="0" err="1" smtClean="0"/>
              <a:t>collider</a:t>
            </a:r>
            <a:r>
              <a:rPr lang="fr-FR" sz="3500" b="1" dirty="0" smtClean="0"/>
              <a:t> </a:t>
            </a:r>
            <a:r>
              <a:rPr lang="fr-FR" sz="3500" b="1" dirty="0" err="1" smtClean="0"/>
              <a:t>experiments</a:t>
            </a:r>
            <a:endParaRPr lang="fr-FR" sz="3500" b="1" dirty="0" smtClean="0"/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3500" dirty="0" err="1" smtClean="0">
                <a:solidFill>
                  <a:srgbClr val="FF0000"/>
                </a:solidFill>
              </a:rPr>
              <a:t>Statistic</a:t>
            </a:r>
            <a:r>
              <a:rPr lang="fr-FR" sz="3500" dirty="0" smtClean="0">
                <a:solidFill>
                  <a:srgbClr val="FF0000"/>
                </a:solidFill>
              </a:rPr>
              <a:t> </a:t>
            </a:r>
            <a:r>
              <a:rPr lang="fr-FR" sz="3500" dirty="0" smtClean="0"/>
              <a:t>: 1000’s J/</a:t>
            </a:r>
            <a:r>
              <a:rPr lang="fr-FR" sz="3500" dirty="0" smtClean="0">
                <a:latin typeface="Symbol" pitchFamily="18" charset="2"/>
              </a:rPr>
              <a:t>y </a:t>
            </a:r>
            <a:r>
              <a:rPr lang="fr-FR" sz="3500" dirty="0" smtClean="0"/>
              <a:t> (10000’s </a:t>
            </a:r>
            <a:r>
              <a:rPr lang="fr-FR" sz="3500" dirty="0" err="1" smtClean="0"/>
              <a:t>since</a:t>
            </a:r>
            <a:r>
              <a:rPr lang="fr-FR" sz="3500" dirty="0" smtClean="0"/>
              <a:t> 2007)</a:t>
            </a:r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3500" dirty="0" smtClean="0">
                <a:solidFill>
                  <a:srgbClr val="FF0000"/>
                </a:solidFill>
              </a:rPr>
              <a:t>Data sets : </a:t>
            </a:r>
            <a:r>
              <a:rPr lang="fr-FR" sz="3500" dirty="0" smtClean="0"/>
              <a:t>p+p, d+Au, Cu+Cu, Au+Au</a:t>
            </a:r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3500" b="1" dirty="0" smtClean="0">
                <a:solidFill>
                  <a:srgbClr val="0000FF"/>
                </a:solidFill>
              </a:rPr>
              <a:t>Large </a:t>
            </a:r>
            <a:r>
              <a:rPr lang="fr-FR" sz="3500" b="1" dirty="0" err="1" smtClean="0">
                <a:solidFill>
                  <a:srgbClr val="0000FF"/>
                </a:solidFill>
              </a:rPr>
              <a:t>rapidity</a:t>
            </a:r>
            <a:r>
              <a:rPr lang="fr-FR" sz="3500" b="1" dirty="0" smtClean="0">
                <a:solidFill>
                  <a:srgbClr val="0000FF"/>
                </a:solidFill>
              </a:rPr>
              <a:t> </a:t>
            </a:r>
            <a:r>
              <a:rPr lang="fr-FR" sz="3500" b="1" dirty="0" err="1" smtClean="0">
                <a:solidFill>
                  <a:srgbClr val="0000FF"/>
                </a:solidFill>
              </a:rPr>
              <a:t>coverage</a:t>
            </a:r>
            <a:r>
              <a:rPr lang="fr-FR" sz="3500" b="1" dirty="0" smtClean="0">
                <a:solidFill>
                  <a:srgbClr val="0000FF"/>
                </a:solidFill>
              </a:rPr>
              <a:t> </a:t>
            </a:r>
            <a:r>
              <a:rPr lang="fr-FR" sz="3500" dirty="0" smtClean="0"/>
              <a:t>(y </a:t>
            </a:r>
            <a:r>
              <a:rPr lang="fr-FR" sz="3500" dirty="0" smtClean="0">
                <a:sym typeface="Symbol"/>
              </a:rPr>
              <a:t> [-0.5,0.5], </a:t>
            </a:r>
            <a:r>
              <a:rPr lang="fr-FR" sz="3500" dirty="0" smtClean="0"/>
              <a:t>y </a:t>
            </a:r>
            <a:r>
              <a:rPr lang="fr-FR" sz="3500" dirty="0" smtClean="0">
                <a:sym typeface="Symbol"/>
              </a:rPr>
              <a:t> </a:t>
            </a:r>
            <a:r>
              <a:rPr lang="fr-FR" sz="3500" dirty="0" smtClean="0"/>
              <a:t>[-2.2,-1.2] and y </a:t>
            </a:r>
            <a:r>
              <a:rPr lang="fr-FR" sz="3500" dirty="0" smtClean="0">
                <a:sym typeface="Symbol"/>
              </a:rPr>
              <a:t> [1.2,2.2]</a:t>
            </a:r>
            <a:r>
              <a:rPr lang="fr-FR" sz="3500" dirty="0" smtClean="0"/>
              <a:t>)</a:t>
            </a:r>
            <a:endParaRPr lang="fr-FR" sz="4000" dirty="0" smtClean="0"/>
          </a:p>
          <a:p>
            <a:pPr marL="617220" lvl="1" indent="-342900" fontAlgn="auto">
              <a:spcAft>
                <a:spcPts val="0"/>
              </a:spcAft>
              <a:buFont typeface="Wingdings"/>
              <a:buChar char=""/>
              <a:defRPr/>
            </a:pPr>
            <a:endParaRPr lang="fr-FR" sz="2800" dirty="0" smtClean="0"/>
          </a:p>
          <a:p>
            <a:pPr marL="617220" lvl="1" indent="-342900" fontAlgn="auto">
              <a:spcAft>
                <a:spcPts val="0"/>
              </a:spcAft>
              <a:buNone/>
              <a:defRPr/>
            </a:pPr>
            <a:r>
              <a:rPr lang="fr-FR" sz="3500" b="1" dirty="0" smtClean="0"/>
              <a:t>	LHC/CERN </a:t>
            </a:r>
            <a:r>
              <a:rPr lang="fr-FR" sz="3500" b="1" dirty="0" err="1" smtClean="0"/>
              <a:t>experiments</a:t>
            </a:r>
            <a:r>
              <a:rPr lang="fr-FR" sz="3500" b="1" dirty="0" smtClean="0"/>
              <a:t> (</a:t>
            </a:r>
            <a:r>
              <a:rPr lang="fr-FR" sz="3500" b="1" dirty="0" smtClean="0">
                <a:sym typeface="Symbol"/>
              </a:rPr>
              <a:t></a:t>
            </a:r>
            <a:r>
              <a:rPr lang="fr-FR" sz="3500" b="1" dirty="0" err="1" smtClean="0"/>
              <a:t>s</a:t>
            </a:r>
            <a:r>
              <a:rPr lang="fr-FR" sz="3500" b="1" baseline="-25000" dirty="0" err="1" smtClean="0"/>
              <a:t>NN</a:t>
            </a:r>
            <a:r>
              <a:rPr lang="fr-FR" sz="3500" b="1" dirty="0" smtClean="0"/>
              <a:t> = 5,5 </a:t>
            </a:r>
            <a:r>
              <a:rPr lang="fr-FR" sz="3500" b="1" dirty="0" err="1" smtClean="0"/>
              <a:t>TeV</a:t>
            </a:r>
            <a:r>
              <a:rPr lang="fr-FR" sz="3500" b="1" dirty="0" smtClean="0"/>
              <a:t>): </a:t>
            </a:r>
            <a:r>
              <a:rPr lang="fr-FR" sz="3500" b="1" dirty="0" err="1" smtClean="0"/>
              <a:t>collider</a:t>
            </a:r>
            <a:r>
              <a:rPr lang="fr-FR" sz="3500" b="1" dirty="0" smtClean="0"/>
              <a:t> </a:t>
            </a:r>
            <a:r>
              <a:rPr lang="fr-FR" sz="3500" b="1" dirty="0" err="1" smtClean="0"/>
              <a:t>experiments</a:t>
            </a:r>
            <a:endParaRPr lang="fr-FR" sz="3500" b="1" dirty="0" smtClean="0"/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3500" dirty="0" err="1" smtClean="0"/>
              <a:t>Collider</a:t>
            </a:r>
            <a:r>
              <a:rPr lang="fr-FR" sz="3500" dirty="0" smtClean="0"/>
              <a:t> </a:t>
            </a:r>
            <a:r>
              <a:rPr lang="fr-FR" sz="3500" dirty="0" err="1" smtClean="0"/>
              <a:t>experiments</a:t>
            </a:r>
            <a:endParaRPr lang="fr-FR" sz="3500" dirty="0" smtClean="0"/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3500" b="1" dirty="0" err="1" smtClean="0">
                <a:solidFill>
                  <a:srgbClr val="0000FF"/>
                </a:solidFill>
              </a:rPr>
              <a:t>Statistic</a:t>
            </a:r>
            <a:r>
              <a:rPr lang="fr-FR" sz="3500" b="1" dirty="0" smtClean="0">
                <a:solidFill>
                  <a:srgbClr val="0000FF"/>
                </a:solidFill>
              </a:rPr>
              <a:t> </a:t>
            </a:r>
            <a:r>
              <a:rPr lang="fr-FR" sz="3500" dirty="0" smtClean="0"/>
              <a:t>: 100000’s J/</a:t>
            </a:r>
            <a:r>
              <a:rPr lang="fr-FR" sz="3500" dirty="0" smtClean="0">
                <a:latin typeface="Symbol" pitchFamily="18" charset="2"/>
              </a:rPr>
              <a:t>y</a:t>
            </a:r>
            <a:endParaRPr lang="fr-FR" sz="3500" dirty="0" smtClean="0"/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3500" dirty="0" smtClean="0">
                <a:solidFill>
                  <a:srgbClr val="FF0000"/>
                </a:solidFill>
              </a:rPr>
              <a:t>Data sets : </a:t>
            </a:r>
            <a:r>
              <a:rPr lang="fr-FR" sz="3500" dirty="0" smtClean="0"/>
              <a:t>p+p, Pb+Pb, p+Pb</a:t>
            </a:r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3500" b="1" dirty="0" smtClean="0">
                <a:solidFill>
                  <a:srgbClr val="0000FF"/>
                </a:solidFill>
              </a:rPr>
              <a:t>Large </a:t>
            </a:r>
            <a:r>
              <a:rPr lang="fr-FR" sz="3500" b="1" dirty="0" err="1" smtClean="0">
                <a:solidFill>
                  <a:srgbClr val="0000FF"/>
                </a:solidFill>
              </a:rPr>
              <a:t>rapidity</a:t>
            </a:r>
            <a:r>
              <a:rPr lang="fr-FR" sz="3500" b="1" dirty="0" smtClean="0">
                <a:solidFill>
                  <a:srgbClr val="0000FF"/>
                </a:solidFill>
              </a:rPr>
              <a:t> </a:t>
            </a:r>
            <a:r>
              <a:rPr lang="fr-FR" sz="3500" b="1" dirty="0" err="1" smtClean="0">
                <a:solidFill>
                  <a:srgbClr val="0000FF"/>
                </a:solidFill>
              </a:rPr>
              <a:t>coverage</a:t>
            </a:r>
            <a:r>
              <a:rPr lang="fr-FR" sz="3500" b="1" dirty="0" smtClean="0">
                <a:solidFill>
                  <a:srgbClr val="0000FF"/>
                </a:solidFill>
              </a:rPr>
              <a:t> </a:t>
            </a:r>
            <a:r>
              <a:rPr lang="fr-FR" sz="3500" dirty="0" smtClean="0"/>
              <a:t>(|y|&lt;2.5 ATLAS/CMS, |y|&lt;0.9 and -4.0 &lt; y &lt; -2.5 ALICE)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9" name="Rectangle 8">
            <a:hlinkClick r:id="rId4"/>
          </p:cNvPr>
          <p:cNvSpPr>
            <a:spLocks noChangeArrowheads="1"/>
          </p:cNvSpPr>
          <p:nvPr/>
        </p:nvSpPr>
        <p:spPr bwMode="auto">
          <a:xfrm>
            <a:off x="6300192" y="1916832"/>
            <a:ext cx="19780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u="sng" dirty="0">
                <a:solidFill>
                  <a:srgbClr val="3333FF"/>
                </a:solidFill>
                <a:latin typeface="Georgia" pitchFamily="18" charset="0"/>
              </a:rPr>
              <a:t>H. Satz, J. Phys. G 32 (</a:t>
            </a:r>
            <a:r>
              <a:rPr lang="de-DE" sz="1100" u="sng" dirty="0" smtClean="0">
                <a:solidFill>
                  <a:srgbClr val="3333FF"/>
                </a:solidFill>
                <a:latin typeface="Georgia" pitchFamily="18" charset="0"/>
              </a:rPr>
              <a:t>2006)</a:t>
            </a:r>
            <a:endParaRPr lang="fr-FR" sz="1100" u="sng" dirty="0">
              <a:solidFill>
                <a:srgbClr val="3333FF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4537" y="2204864"/>
            <a:ext cx="642937" cy="357188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2315592" y="2025219"/>
            <a:ext cx="0" cy="3407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Detector design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1600" dirty="0" smtClean="0"/>
              <a:t>Primary goals : </a:t>
            </a:r>
          </a:p>
          <a:p>
            <a:pPr marL="654300" lvl="2" indent="-457200"/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c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sym typeface="Wingdings" pitchFamily="2" charset="2"/>
              </a:rPr>
              <a:t> J/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en-US" sz="1400" b="1" dirty="0" smtClean="0">
                <a:solidFill>
                  <a:srgbClr val="FF0000"/>
                </a:solidFill>
                <a:sym typeface="Wingdings" pitchFamily="2" charset="2"/>
              </a:rPr>
              <a:t> + 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en-US" sz="1400" b="1" dirty="0" smtClean="0">
                <a:solidFill>
                  <a:srgbClr val="FF0000"/>
                </a:solidFill>
                <a:sym typeface="Wingdings" pitchFamily="2" charset="2"/>
              </a:rPr>
              <a:t>  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en-US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+ 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en-US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- 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en-US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400" dirty="0" smtClean="0">
                <a:sym typeface="Wingdings" pitchFamily="2" charset="2"/>
              </a:rPr>
              <a:t>at </a:t>
            </a:r>
            <a:r>
              <a:rPr lang="en-US" sz="1400" i="1" dirty="0" err="1" smtClean="0">
                <a:sym typeface="Wingdings" pitchFamily="2" charset="2"/>
              </a:rPr>
              <a:t>y</a:t>
            </a:r>
            <a:r>
              <a:rPr lang="en-US" sz="1400" i="1" baseline="-25000" dirty="0" err="1" smtClean="0">
                <a:sym typeface="Wingdings" pitchFamily="2" charset="2"/>
              </a:rPr>
              <a:t>CMS</a:t>
            </a:r>
            <a:r>
              <a:rPr lang="en-US" sz="1400" i="1" dirty="0" smtClean="0">
                <a:sym typeface="Wingdings" pitchFamily="2" charset="2"/>
              </a:rPr>
              <a:t> </a:t>
            </a:r>
            <a:r>
              <a:rPr lang="en-US" sz="1400" dirty="0" smtClean="0">
                <a:sym typeface="Wingdings" pitchFamily="2" charset="2"/>
              </a:rPr>
              <a:t>= 0</a:t>
            </a:r>
          </a:p>
          <a:p>
            <a:pPr marL="654300" lvl="2" indent="-457200"/>
            <a:r>
              <a:rPr lang="en-US" sz="1400" b="1" dirty="0" smtClean="0">
                <a:solidFill>
                  <a:srgbClr val="FF0000"/>
                </a:solidFill>
                <a:sym typeface="Wingdings" pitchFamily="2" charset="2"/>
              </a:rPr>
              <a:t>J/</a:t>
            </a:r>
            <a:r>
              <a:rPr lang="en-US" sz="1400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en-US" sz="1400" b="1" dirty="0" err="1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1400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en-US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+ 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en-US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-</a:t>
            </a:r>
            <a:r>
              <a:rPr lang="en-US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400" dirty="0" smtClean="0">
                <a:sym typeface="Wingdings" pitchFamily="2" charset="2"/>
              </a:rPr>
              <a:t>in large </a:t>
            </a:r>
            <a:r>
              <a:rPr lang="en-US" sz="1400" i="1" dirty="0" err="1" smtClean="0">
                <a:sym typeface="Wingdings" pitchFamily="2" charset="2"/>
              </a:rPr>
              <a:t>y</a:t>
            </a:r>
            <a:r>
              <a:rPr lang="en-US" sz="1400" i="1" baseline="-25000" dirty="0" err="1" smtClean="0">
                <a:sym typeface="Wingdings" pitchFamily="2" charset="2"/>
              </a:rPr>
              <a:t>CMS</a:t>
            </a:r>
            <a:r>
              <a:rPr lang="en-US" sz="1400" dirty="0" smtClean="0">
                <a:sym typeface="Wingdings" pitchFamily="2" charset="2"/>
              </a:rPr>
              <a:t> range</a:t>
            </a:r>
            <a:endParaRPr lang="en-US" sz="1800" dirty="0" smtClean="0"/>
          </a:p>
          <a:p>
            <a:pPr marL="457200" indent="-457200"/>
            <a:r>
              <a:rPr lang="en-US" sz="1600" dirty="0" smtClean="0"/>
              <a:t>Detector features : very compact</a:t>
            </a:r>
            <a:endParaRPr lang="en-US" sz="1200" dirty="0" smtClean="0"/>
          </a:p>
          <a:p>
            <a:pPr marL="654300" lvl="2" indent="-457200">
              <a:buFont typeface="+mj-lt"/>
              <a:buAutoNum type="arabicPeriod"/>
            </a:pPr>
            <a:r>
              <a:rPr lang="en-US" sz="1400" b="1" dirty="0" smtClean="0">
                <a:solidFill>
                  <a:srgbClr val="1F497D"/>
                </a:solidFill>
              </a:rPr>
              <a:t>Spectrometer</a:t>
            </a:r>
          </a:p>
          <a:p>
            <a:pPr marL="834300" lvl="3" indent="-457200">
              <a:buNone/>
            </a:pPr>
            <a:r>
              <a:rPr lang="en-US" sz="1200" dirty="0" smtClean="0"/>
              <a:t>- Measure tracks before absorber  </a:t>
            </a:r>
            <a:r>
              <a:rPr lang="en-US" sz="1200" dirty="0" smtClean="0">
                <a:sym typeface="Wingdings" pitchFamily="2" charset="2"/>
              </a:rPr>
              <a:t> </a:t>
            </a:r>
            <a:r>
              <a:rPr lang="en-US" sz="1200" dirty="0" smtClean="0">
                <a:latin typeface="Symbol" pitchFamily="18" charset="2"/>
                <a:sym typeface="Wingdings" pitchFamily="2" charset="2"/>
              </a:rPr>
              <a:t>s</a:t>
            </a:r>
            <a:r>
              <a:rPr lang="en-US" sz="1200" baseline="-25000" dirty="0" smtClean="0">
                <a:sym typeface="Wingdings" pitchFamily="2" charset="2"/>
              </a:rPr>
              <a:t>M</a:t>
            </a:r>
            <a:r>
              <a:rPr lang="en-US" sz="1200" dirty="0" smtClean="0">
                <a:sym typeface="Wingdings" pitchFamily="2" charset="2"/>
              </a:rPr>
              <a:t>~20 </a:t>
            </a:r>
            <a:r>
              <a:rPr lang="en-US" sz="1200" dirty="0" err="1" smtClean="0">
                <a:sym typeface="Wingdings" pitchFamily="2" charset="2"/>
              </a:rPr>
              <a:t>MeV</a:t>
            </a:r>
            <a:r>
              <a:rPr lang="en-US" sz="1200" dirty="0" smtClean="0">
                <a:sym typeface="Wingdings" pitchFamily="2" charset="2"/>
              </a:rPr>
              <a:t>/c²</a:t>
            </a:r>
            <a:endParaRPr lang="en-US" sz="1200" dirty="0" smtClean="0"/>
          </a:p>
          <a:p>
            <a:pPr marL="834300" lvl="3" indent="-457200">
              <a:buNone/>
            </a:pPr>
            <a:r>
              <a:rPr lang="en-US" sz="1200" dirty="0" smtClean="0"/>
              <a:t>- Covers </a:t>
            </a:r>
            <a:r>
              <a:rPr lang="en-US" sz="1200" i="1" dirty="0" err="1" smtClean="0"/>
              <a:t>y</a:t>
            </a:r>
            <a:r>
              <a:rPr lang="en-US" sz="1200" i="1" baseline="-25000" dirty="0" err="1" smtClean="0"/>
              <a:t>CMS</a:t>
            </a:r>
            <a:r>
              <a:rPr lang="en-US" sz="1200" dirty="0" smtClean="0"/>
              <a:t> [-0.5, 2] </a:t>
            </a:r>
            <a:r>
              <a:rPr lang="en-US" sz="1200" dirty="0" smtClean="0">
                <a:sym typeface="Wingdings" pitchFamily="2" charset="2"/>
              </a:rPr>
              <a:t> need high segmentation</a:t>
            </a:r>
          </a:p>
          <a:p>
            <a:pPr marL="834300" lvl="3" indent="-457200">
              <a:buNone/>
            </a:pPr>
            <a:r>
              <a:rPr lang="en-US" sz="1200" dirty="0" smtClean="0">
                <a:sym typeface="Wingdings" pitchFamily="2" charset="2"/>
              </a:rPr>
              <a:t> Silicon technologies</a:t>
            </a:r>
            <a:endParaRPr lang="en-US" sz="1200" dirty="0" smtClean="0"/>
          </a:p>
          <a:p>
            <a:pPr marL="654300" lvl="2" indent="-457200">
              <a:buFont typeface="+mj-lt"/>
              <a:buAutoNum type="arabicPeriod"/>
            </a:pPr>
            <a:r>
              <a:rPr lang="en-US" sz="1400" b="1" dirty="0" smtClean="0">
                <a:solidFill>
                  <a:srgbClr val="FF0000"/>
                </a:solidFill>
              </a:rPr>
              <a:t>Calorimeter</a:t>
            </a:r>
          </a:p>
          <a:p>
            <a:pPr marL="834300" lvl="3" indent="-457200">
              <a:buNone/>
            </a:pPr>
            <a:r>
              <a:rPr lang="en-US" sz="1200" dirty="0" smtClean="0"/>
              <a:t>- Measuring </a:t>
            </a:r>
            <a:r>
              <a:rPr lang="en-US" sz="1200" dirty="0" smtClean="0">
                <a:latin typeface="Symbol" pitchFamily="18" charset="2"/>
              </a:rPr>
              <a:t>g</a:t>
            </a:r>
            <a:r>
              <a:rPr lang="en-US" sz="1200" dirty="0" smtClean="0"/>
              <a:t> in high </a:t>
            </a:r>
            <a:r>
              <a:rPr lang="en-US" sz="1200" dirty="0" smtClean="0">
                <a:latin typeface="Symbol" pitchFamily="18" charset="2"/>
              </a:rPr>
              <a:t>p</a:t>
            </a:r>
            <a:r>
              <a:rPr lang="en-US" sz="1200" baseline="30000" dirty="0" smtClean="0"/>
              <a:t>0</a:t>
            </a:r>
            <a:r>
              <a:rPr lang="en-US" sz="1200" dirty="0" smtClean="0"/>
              <a:t> multiplicity environment                                                      </a:t>
            </a:r>
          </a:p>
          <a:p>
            <a:pPr marL="834300" lvl="3" indent="-457200">
              <a:buNone/>
            </a:pPr>
            <a:r>
              <a:rPr lang="en-US" sz="1200" dirty="0" smtClean="0">
                <a:sym typeface="Wingdings" pitchFamily="2" charset="2"/>
              </a:rPr>
              <a:t> </a:t>
            </a:r>
            <a:r>
              <a:rPr lang="en-US" sz="1200" dirty="0" smtClean="0"/>
              <a:t>ultra-granular </a:t>
            </a:r>
            <a:r>
              <a:rPr lang="en-US" sz="1200" dirty="0" err="1" smtClean="0"/>
              <a:t>EMCal</a:t>
            </a:r>
            <a:r>
              <a:rPr lang="en-US" sz="1200" dirty="0" smtClean="0"/>
              <a:t> (</a:t>
            </a:r>
            <a:r>
              <a:rPr lang="en-US" sz="1200" dirty="0" err="1" smtClean="0"/>
              <a:t>Calice</a:t>
            </a:r>
            <a:r>
              <a:rPr lang="en-US" sz="1200" dirty="0" smtClean="0"/>
              <a:t>)</a:t>
            </a:r>
          </a:p>
          <a:p>
            <a:pPr marL="654300" lvl="2" indent="-457200">
              <a:buFont typeface="+mj-lt"/>
              <a:buAutoNum type="arabicPeriod"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Absorber/trigger</a:t>
            </a:r>
          </a:p>
          <a:p>
            <a:pPr marL="834300" lvl="3" indent="-457200">
              <a:buNone/>
            </a:pPr>
            <a:r>
              <a:rPr lang="en-US" sz="1200" dirty="0" smtClean="0"/>
              <a:t>- Using 4.5 m thick Fe to absorb </a:t>
            </a:r>
            <a:r>
              <a:rPr lang="en-US" sz="1200" dirty="0" smtClean="0">
                <a:latin typeface="Symbol" pitchFamily="18" charset="2"/>
              </a:rPr>
              <a:t>p</a:t>
            </a:r>
            <a:r>
              <a:rPr lang="en-US" sz="1200" dirty="0" smtClean="0"/>
              <a:t>/K and low P </a:t>
            </a:r>
            <a:r>
              <a:rPr lang="en-US" sz="1200" dirty="0" smtClean="0">
                <a:latin typeface="Symbol" pitchFamily="18" charset="2"/>
              </a:rPr>
              <a:t>m</a:t>
            </a:r>
            <a:r>
              <a:rPr lang="en-US" sz="1200" baseline="30000" dirty="0" smtClean="0"/>
              <a:t>+/-</a:t>
            </a:r>
          </a:p>
          <a:p>
            <a:pPr marL="834300" lvl="3" indent="-457200">
              <a:buNone/>
            </a:pPr>
            <a:r>
              <a:rPr lang="en-US" sz="1200" dirty="0" smtClean="0"/>
              <a:t>- Can use smaller absorber if Fe magnetized</a:t>
            </a:r>
          </a:p>
          <a:p>
            <a:pPr marL="834300" lvl="3" indent="-457200">
              <a:buNone/>
            </a:pPr>
            <a:r>
              <a:rPr lang="en-US" sz="1200" dirty="0" smtClean="0"/>
              <a:t>- Trigger to be defined (expected rate = 0.3 kHz)</a:t>
            </a:r>
            <a:endParaRPr lang="en-US" sz="1800" dirty="0" smtClean="0"/>
          </a:p>
          <a:p>
            <a:pPr marL="457200" indent="-457200"/>
            <a:r>
              <a:rPr lang="en-US" sz="1600" dirty="0" smtClean="0"/>
              <a:t>Expected performances</a:t>
            </a:r>
          </a:p>
          <a:p>
            <a:pPr marL="654300" lvl="2" indent="-457200">
              <a:buFont typeface="+mj-lt"/>
              <a:buAutoNum type="arabicPeriod"/>
            </a:pPr>
            <a:r>
              <a:rPr lang="en-US" sz="1400" b="1" dirty="0" smtClean="0">
                <a:solidFill>
                  <a:schemeClr val="tx2"/>
                </a:solidFill>
              </a:rPr>
              <a:t>tracking :</a:t>
            </a:r>
            <a:endParaRPr lang="en-US" sz="1400" dirty="0" smtClean="0"/>
          </a:p>
          <a:p>
            <a:pPr marL="654300" lvl="2" indent="-457200">
              <a:buFont typeface="+mj-lt"/>
              <a:buAutoNum type="arabicPeriod"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654300" lvl="2" indent="-457200">
              <a:buFont typeface="+mj-lt"/>
              <a:buAutoNum type="arabicPeriod"/>
            </a:pPr>
            <a:r>
              <a:rPr lang="en-US" sz="1400" b="1" dirty="0" err="1" smtClean="0">
                <a:solidFill>
                  <a:srgbClr val="FF0000"/>
                </a:solidFill>
              </a:rPr>
              <a:t>Calorimetry</a:t>
            </a:r>
            <a:r>
              <a:rPr lang="en-US" sz="1400" b="1" dirty="0" smtClean="0">
                <a:solidFill>
                  <a:srgbClr val="FF0000"/>
                </a:solidFill>
              </a:rPr>
              <a:t> : </a:t>
            </a:r>
            <a:endParaRPr lang="en-US" sz="1400" dirty="0" smtClean="0"/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40</a:t>
            </a:fld>
            <a:endParaRPr lang="fr-BE"/>
          </a:p>
        </p:txBody>
      </p:sp>
      <p:sp>
        <p:nvSpPr>
          <p:cNvPr id="11" name="Trapèze 10"/>
          <p:cNvSpPr/>
          <p:nvPr/>
        </p:nvSpPr>
        <p:spPr>
          <a:xfrm>
            <a:off x="5220072" y="3882052"/>
            <a:ext cx="576064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err="1" smtClean="0"/>
              <a:t>Dipole</a:t>
            </a:r>
            <a:r>
              <a:rPr lang="fr-FR" sz="800" b="1" dirty="0" smtClean="0"/>
              <a:t> </a:t>
            </a:r>
            <a:r>
              <a:rPr lang="fr-FR" sz="800" b="1" dirty="0" err="1" smtClean="0"/>
              <a:t>field</a:t>
            </a:r>
            <a:endParaRPr lang="fr-FR" sz="800" b="1" dirty="0"/>
          </a:p>
        </p:txBody>
      </p:sp>
      <p:sp>
        <p:nvSpPr>
          <p:cNvPr id="13" name="Trapèze 12"/>
          <p:cNvSpPr/>
          <p:nvPr/>
        </p:nvSpPr>
        <p:spPr>
          <a:xfrm flipV="1">
            <a:off x="5220072" y="2852936"/>
            <a:ext cx="576064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1763687" y="5013176"/>
          <a:ext cx="2174177" cy="432048"/>
        </p:xfrm>
        <a:graphic>
          <a:graphicData uri="http://schemas.openxmlformats.org/presentationml/2006/ole">
            <p:oleObj spid="_x0000_s33794" name="Équation" r:id="rId3" imgW="1981080" imgH="393480" progId="Equation.3">
              <p:embed/>
            </p:oleObj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/>
        </p:nvGraphicFramePr>
        <p:xfrm>
          <a:off x="1979712" y="5517232"/>
          <a:ext cx="936104" cy="541856"/>
        </p:xfrm>
        <a:graphic>
          <a:graphicData uri="http://schemas.openxmlformats.org/presentationml/2006/ole">
            <p:oleObj spid="_x0000_s33795" name="Équation" r:id="rId4" imgW="723600" imgH="419040" progId="Equation.3">
              <p:embed/>
            </p:oleObj>
          </a:graphicData>
        </a:graphic>
      </p:graphicFrame>
      <p:pic>
        <p:nvPicPr>
          <p:cNvPr id="16" name="Picture 4" descr="Z:\FTE\CHIC\LetterOfIntent\desig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043558"/>
            <a:ext cx="3808140" cy="50497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rapèze 14"/>
          <p:cNvSpPr/>
          <p:nvPr/>
        </p:nvSpPr>
        <p:spPr>
          <a:xfrm>
            <a:off x="5220072" y="3882052"/>
            <a:ext cx="504056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 err="1" smtClean="0"/>
              <a:t>Dipole</a:t>
            </a:r>
            <a:r>
              <a:rPr lang="fr-FR" sz="700" b="1" dirty="0" smtClean="0"/>
              <a:t> </a:t>
            </a:r>
            <a:r>
              <a:rPr lang="fr-FR" sz="700" b="1" dirty="0" err="1" smtClean="0"/>
              <a:t>field</a:t>
            </a:r>
            <a:endParaRPr lang="fr-FR" sz="700" b="1" dirty="0"/>
          </a:p>
        </p:txBody>
      </p:sp>
      <p:sp>
        <p:nvSpPr>
          <p:cNvPr id="17" name="Trapèze 16"/>
          <p:cNvSpPr/>
          <p:nvPr/>
        </p:nvSpPr>
        <p:spPr>
          <a:xfrm flipV="1">
            <a:off x="5220072" y="2852936"/>
            <a:ext cx="504056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/>
          </a:p>
        </p:txBody>
      </p:sp>
      <p:pic>
        <p:nvPicPr>
          <p:cNvPr id="20" name="Picture 2" descr="Z:\FTE\CHIC\log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8855968" y="34337"/>
            <a:ext cx="288032" cy="298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2" cstate="print"/>
          <a:srcRect l="51683" t="68378" r="2042" b="614"/>
          <a:stretch>
            <a:fillRect/>
          </a:stretch>
        </p:blipFill>
        <p:spPr bwMode="auto">
          <a:xfrm>
            <a:off x="4427984" y="3933056"/>
            <a:ext cx="4644008" cy="248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Performances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300" dirty="0" smtClean="0">
                <a:latin typeface="Symbol" pitchFamily="18" charset="2"/>
              </a:rPr>
              <a:t>c</a:t>
            </a:r>
            <a:r>
              <a:rPr lang="en-US" sz="2300" baseline="-25000" dirty="0" smtClean="0"/>
              <a:t>c2</a:t>
            </a:r>
            <a:r>
              <a:rPr lang="en-US" sz="2300" dirty="0" smtClean="0"/>
              <a:t> in </a:t>
            </a:r>
            <a:r>
              <a:rPr lang="en-US" sz="2300" dirty="0" err="1" smtClean="0"/>
              <a:t>p+p</a:t>
            </a:r>
            <a:r>
              <a:rPr lang="en-US" sz="2300" dirty="0" smtClean="0"/>
              <a:t> collisions at </a:t>
            </a:r>
            <a:r>
              <a:rPr lang="en-US" sz="2300" dirty="0" smtClean="0">
                <a:sym typeface="Symbol"/>
              </a:rPr>
              <a:t></a:t>
            </a:r>
            <a:r>
              <a:rPr lang="en-US" sz="2300" dirty="0" smtClean="0"/>
              <a:t>s=17.8 </a:t>
            </a:r>
            <a:r>
              <a:rPr lang="en-US" sz="2300" dirty="0" err="1" smtClean="0"/>
              <a:t>GeV</a:t>
            </a:r>
            <a:endParaRPr lang="en-US" sz="2300" dirty="0" smtClean="0"/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Sample:</a:t>
            </a:r>
          </a:p>
          <a:p>
            <a:pPr lvl="2"/>
            <a:r>
              <a:rPr lang="en-US" dirty="0" smtClean="0"/>
              <a:t>20 000 events with </a:t>
            </a:r>
            <a:r>
              <a:rPr lang="en-US" dirty="0" err="1" smtClean="0"/>
              <a:t>Pythia</a:t>
            </a:r>
            <a:r>
              <a:rPr lang="en-US" dirty="0" smtClean="0"/>
              <a:t> 6.421</a:t>
            </a:r>
          </a:p>
          <a:p>
            <a:pPr lvl="2"/>
            <a:r>
              <a:rPr lang="en-US" dirty="0" smtClean="0"/>
              <a:t>1 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baseline="-25000" dirty="0" smtClean="0"/>
              <a:t>c2</a:t>
            </a:r>
            <a:r>
              <a:rPr lang="en-US" dirty="0" smtClean="0">
                <a:sym typeface="Wingdings" pitchFamily="2" charset="2"/>
              </a:rPr>
              <a:t>J/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Y g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baseline="30000" dirty="0" smtClean="0">
                <a:sym typeface="Wingdings" pitchFamily="2" charset="2"/>
              </a:rPr>
              <a:t>+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baseline="30000" dirty="0" smtClean="0">
                <a:sym typeface="Wingdings" pitchFamily="2" charset="2"/>
              </a:rPr>
              <a:t>-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en-US" dirty="0" smtClean="0"/>
              <a:t> per event</a:t>
            </a:r>
          </a:p>
          <a:p>
            <a:pPr lvl="2"/>
            <a:r>
              <a:rPr lang="en-US" dirty="0" smtClean="0"/>
              <a:t>Smearing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P</a:t>
            </a:r>
            <a:r>
              <a:rPr lang="en-US" baseline="-25000" dirty="0" err="1" smtClean="0">
                <a:latin typeface="Symbol" pitchFamily="18" charset="2"/>
              </a:rPr>
              <a:t>m</a:t>
            </a:r>
            <a:r>
              <a:rPr lang="en-US" dirty="0" smtClean="0"/>
              <a:t>/P</a:t>
            </a:r>
            <a:r>
              <a:rPr lang="en-US" baseline="-25000" dirty="0" smtClean="0">
                <a:latin typeface="Symbol" pitchFamily="18" charset="2"/>
              </a:rPr>
              <a:t>m</a:t>
            </a:r>
            <a:r>
              <a:rPr lang="en-US" dirty="0" smtClean="0"/>
              <a:t> = 1%</a:t>
            </a:r>
          </a:p>
          <a:p>
            <a:pPr lvl="2"/>
            <a:r>
              <a:rPr lang="en-US" dirty="0" smtClean="0"/>
              <a:t>Smearing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E</a:t>
            </a:r>
            <a:r>
              <a:rPr lang="en-US" baseline="-25000" dirty="0" err="1" smtClean="0">
                <a:latin typeface="Symbol" pitchFamily="18" charset="2"/>
              </a:rPr>
              <a:t>g</a:t>
            </a:r>
            <a:r>
              <a:rPr lang="en-US" dirty="0" smtClean="0"/>
              <a:t>/</a:t>
            </a:r>
            <a:r>
              <a:rPr lang="en-US" dirty="0" err="1" smtClean="0"/>
              <a:t>E</a:t>
            </a:r>
            <a:r>
              <a:rPr lang="en-US" baseline="-25000" dirty="0" err="1" smtClean="0">
                <a:latin typeface="Symbol" pitchFamily="18" charset="2"/>
              </a:rPr>
              <a:t>g</a:t>
            </a:r>
            <a:r>
              <a:rPr lang="en-US" dirty="0" smtClean="0"/>
              <a:t> = 20%/</a:t>
            </a:r>
            <a:r>
              <a:rPr lang="en-US" dirty="0" smtClean="0">
                <a:sym typeface="Symbol"/>
              </a:rPr>
              <a:t></a:t>
            </a:r>
            <a:r>
              <a:rPr lang="en-US" dirty="0" err="1" smtClean="0"/>
              <a:t>E</a:t>
            </a:r>
            <a:r>
              <a:rPr lang="en-US" baseline="-25000" dirty="0" err="1" smtClean="0">
                <a:latin typeface="Symbol" pitchFamily="18" charset="2"/>
              </a:rPr>
              <a:t>g</a:t>
            </a:r>
            <a:endParaRPr lang="en-US" dirty="0" smtClean="0">
              <a:latin typeface="Symbol" pitchFamily="18" charset="2"/>
            </a:endParaRP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Selections :</a:t>
            </a:r>
          </a:p>
          <a:p>
            <a:pPr lvl="2"/>
            <a:r>
              <a:rPr lang="en-US" dirty="0" smtClean="0"/>
              <a:t>Keep </a:t>
            </a:r>
            <a:r>
              <a:rPr lang="en-US" dirty="0" err="1" smtClean="0"/>
              <a:t>muons</a:t>
            </a:r>
            <a:r>
              <a:rPr lang="en-US" dirty="0" smtClean="0"/>
              <a:t> w/ -0.5 &lt;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cms</a:t>
            </a:r>
            <a:r>
              <a:rPr lang="en-US" dirty="0" smtClean="0"/>
              <a:t> &lt; 0.5</a:t>
            </a:r>
          </a:p>
          <a:p>
            <a:pPr lvl="2"/>
            <a:r>
              <a:rPr lang="en-US" dirty="0" smtClean="0"/>
              <a:t>Keep </a:t>
            </a:r>
            <a:r>
              <a:rPr lang="en-US" dirty="0" err="1" smtClean="0"/>
              <a:t>muons</a:t>
            </a:r>
            <a:r>
              <a:rPr lang="en-US" dirty="0" smtClean="0"/>
              <a:t> w/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z</a:t>
            </a:r>
            <a:r>
              <a:rPr lang="en-US" dirty="0" smtClean="0"/>
              <a:t> &gt; 7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smtClean="0"/>
              <a:t>Keep </a:t>
            </a:r>
            <a:r>
              <a:rPr lang="en-US" dirty="0" err="1" smtClean="0"/>
              <a:t>muons</a:t>
            </a:r>
            <a:r>
              <a:rPr lang="en-US" dirty="0" smtClean="0"/>
              <a:t> w/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vertex</a:t>
            </a:r>
            <a:r>
              <a:rPr lang="en-US" dirty="0" smtClean="0"/>
              <a:t> &lt; 215 cm</a:t>
            </a:r>
          </a:p>
          <a:p>
            <a:pPr lvl="2"/>
            <a:r>
              <a:rPr lang="en-US" dirty="0" smtClean="0"/>
              <a:t>Keep photons w/ -0.5 &lt;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cms</a:t>
            </a:r>
            <a:r>
              <a:rPr lang="en-US" dirty="0" smtClean="0"/>
              <a:t> &lt; 0.5</a:t>
            </a:r>
          </a:p>
          <a:p>
            <a:pPr lvl="2"/>
            <a:r>
              <a:rPr lang="en-US" dirty="0" smtClean="0"/>
              <a:t>Reject photons w/ </a:t>
            </a:r>
            <a:r>
              <a:rPr lang="en-US" dirty="0" err="1" smtClean="0"/>
              <a:t>M</a:t>
            </a:r>
            <a:r>
              <a:rPr lang="en-US" baseline="-25000" dirty="0" err="1" smtClean="0">
                <a:latin typeface="Symbol" pitchFamily="18" charset="2"/>
              </a:rPr>
              <a:t>gg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[100, 160] </a:t>
            </a:r>
            <a:r>
              <a:rPr lang="en-US" dirty="0" err="1" smtClean="0">
                <a:sym typeface="Symbol"/>
              </a:rPr>
              <a:t>MeV</a:t>
            </a:r>
            <a:r>
              <a:rPr lang="en-US" dirty="0" smtClean="0">
                <a:sym typeface="Symbol"/>
              </a:rPr>
              <a:t>/c²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Symbol"/>
              </a:rPr>
              <a:t>Results</a:t>
            </a:r>
            <a:r>
              <a:rPr lang="en-US" dirty="0" smtClean="0">
                <a:sym typeface="Symbol"/>
              </a:rPr>
              <a:t> : signal/</a:t>
            </a:r>
            <a:r>
              <a:rPr lang="en-US" dirty="0" err="1" smtClean="0">
                <a:sym typeface="Symbol"/>
              </a:rPr>
              <a:t>bkg</a:t>
            </a:r>
            <a:r>
              <a:rPr lang="en-US" dirty="0" smtClean="0">
                <a:sym typeface="Symbol"/>
              </a:rPr>
              <a:t> = 2.8 </a:t>
            </a:r>
            <a:endParaRPr lang="en-US" dirty="0" smtClean="0"/>
          </a:p>
          <a:p>
            <a:endParaRPr lang="en-US" sz="2300" dirty="0" smtClean="0">
              <a:latin typeface="Symbol" pitchFamily="18" charset="2"/>
            </a:endParaRPr>
          </a:p>
          <a:p>
            <a:r>
              <a:rPr lang="en-US" sz="2300" dirty="0" smtClean="0">
                <a:latin typeface="Symbol" pitchFamily="18" charset="2"/>
              </a:rPr>
              <a:t>c</a:t>
            </a:r>
            <a:r>
              <a:rPr lang="en-US" sz="2300" baseline="-25000" dirty="0" smtClean="0"/>
              <a:t>c2</a:t>
            </a:r>
            <a:r>
              <a:rPr lang="en-US" sz="2300" dirty="0" smtClean="0"/>
              <a:t> in </a:t>
            </a:r>
            <a:r>
              <a:rPr lang="en-US" sz="2300" dirty="0" err="1" smtClean="0"/>
              <a:t>Pb+Pb</a:t>
            </a:r>
            <a:r>
              <a:rPr lang="en-US" sz="2300" dirty="0" smtClean="0"/>
              <a:t> at </a:t>
            </a:r>
            <a:r>
              <a:rPr lang="en-US" sz="2300" dirty="0" smtClean="0">
                <a:sym typeface="Symbol"/>
              </a:rPr>
              <a:t>s</a:t>
            </a:r>
            <a:r>
              <a:rPr lang="en-US" sz="2300" dirty="0" smtClean="0"/>
              <a:t>=17.8 </a:t>
            </a:r>
            <a:r>
              <a:rPr lang="en-US" sz="2300" dirty="0" err="1" smtClean="0"/>
              <a:t>GeV</a:t>
            </a:r>
            <a:endParaRPr lang="en-US" sz="2300" dirty="0" smtClean="0"/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Sample:</a:t>
            </a:r>
          </a:p>
          <a:p>
            <a:pPr lvl="2"/>
            <a:r>
              <a:rPr lang="en-US" dirty="0" smtClean="0"/>
              <a:t>10 000 events </a:t>
            </a:r>
            <a:r>
              <a:rPr lang="en-US" dirty="0" err="1" smtClean="0"/>
              <a:t>minbias</a:t>
            </a:r>
            <a:r>
              <a:rPr lang="en-US" dirty="0" smtClean="0"/>
              <a:t> with Epos 1.6</a:t>
            </a:r>
          </a:p>
          <a:p>
            <a:pPr lvl="2"/>
            <a:r>
              <a:rPr lang="en-US" dirty="0" smtClean="0"/>
              <a:t>1 </a:t>
            </a:r>
            <a:r>
              <a:rPr lang="en-US" dirty="0" err="1" smtClean="0"/>
              <a:t>pythia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baseline="-25000" dirty="0" smtClean="0"/>
              <a:t>c2</a:t>
            </a:r>
            <a:r>
              <a:rPr lang="en-US" dirty="0" smtClean="0"/>
              <a:t> embedded in each event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Selections</a:t>
            </a:r>
          </a:p>
          <a:p>
            <a:pPr lvl="2"/>
            <a:r>
              <a:rPr lang="en-US" dirty="0" smtClean="0"/>
              <a:t>Same selections as in </a:t>
            </a:r>
            <a:r>
              <a:rPr lang="en-US" dirty="0" err="1" smtClean="0"/>
              <a:t>p+p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Results</a:t>
            </a:r>
            <a:r>
              <a:rPr lang="en-US" dirty="0" smtClean="0"/>
              <a:t> : signal/</a:t>
            </a:r>
            <a:r>
              <a:rPr lang="en-US" dirty="0" err="1" smtClean="0"/>
              <a:t>bkg</a:t>
            </a:r>
            <a:r>
              <a:rPr lang="en-US" dirty="0" smtClean="0"/>
              <a:t> = 1.7</a:t>
            </a:r>
            <a:endParaRPr lang="en-US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41</a:t>
            </a:fld>
            <a:endParaRPr lang="fr-BE"/>
          </a:p>
        </p:txBody>
      </p:sp>
      <p:pic>
        <p:nvPicPr>
          <p:cNvPr id="10" name="Picture 3" descr="Z:\FTE\CHIC\LetterOfIntent\chicpp_log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529" y="980728"/>
            <a:ext cx="4752975" cy="2408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Z:\FTE\CHIC\logo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8855968" y="34337"/>
            <a:ext cx="288032" cy="298319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220072" y="1628800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b="1" baseline="-25000" dirty="0" smtClean="0">
                <a:solidFill>
                  <a:srgbClr val="FF0000"/>
                </a:solidFill>
              </a:rPr>
              <a:t>c2</a:t>
            </a:r>
            <a:r>
              <a:rPr lang="fr-FR" b="1" dirty="0" smtClean="0">
                <a:solidFill>
                  <a:srgbClr val="FF0000"/>
                </a:solidFill>
              </a:rPr>
              <a:t> in p+p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0072" y="4427820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b="1" baseline="-25000" dirty="0" smtClean="0">
                <a:solidFill>
                  <a:srgbClr val="FF0000"/>
                </a:solidFill>
              </a:rPr>
              <a:t>c2</a:t>
            </a:r>
            <a:r>
              <a:rPr lang="fr-FR" b="1" dirty="0" smtClean="0">
                <a:solidFill>
                  <a:srgbClr val="FF0000"/>
                </a:solidFill>
              </a:rPr>
              <a:t> in Pb+Pb 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67544" y="928670"/>
            <a:ext cx="3853662" cy="5500726"/>
          </a:xfrm>
        </p:spPr>
        <p:txBody>
          <a:bodyPr>
            <a:normAutofit/>
          </a:bodyPr>
          <a:lstStyle/>
          <a:p>
            <a:pPr algn="just"/>
            <a:r>
              <a:rPr lang="en-US" sz="1600" b="0" dirty="0" smtClean="0"/>
              <a:t>Already many data on J/</a:t>
            </a:r>
            <a:r>
              <a:rPr lang="en-US" sz="1600" b="0" dirty="0" smtClean="0">
                <a:latin typeface="Symbol" pitchFamily="18" charset="2"/>
              </a:rPr>
              <a:t>Y</a:t>
            </a:r>
            <a:r>
              <a:rPr lang="en-US" sz="1600" b="0" dirty="0" smtClean="0"/>
              <a:t> production at different energies, more to come</a:t>
            </a:r>
          </a:p>
          <a:p>
            <a:pPr algn="just"/>
            <a:r>
              <a:rPr lang="en-US" sz="1600" b="0" dirty="0" smtClean="0"/>
              <a:t>Still difficult to fully understand:</a:t>
            </a:r>
          </a:p>
          <a:p>
            <a:pPr lvl="1" algn="just"/>
            <a:r>
              <a:rPr lang="en-US" sz="1200" dirty="0" smtClean="0"/>
              <a:t>Did we see sequential suppression ?</a:t>
            </a:r>
            <a:endParaRPr lang="en-US" sz="1200" b="0" dirty="0" smtClean="0"/>
          </a:p>
          <a:p>
            <a:pPr lvl="1" algn="just"/>
            <a:r>
              <a:rPr lang="en-US" sz="1200" dirty="0" smtClean="0"/>
              <a:t>Did we see recombination ?</a:t>
            </a:r>
            <a:endParaRPr lang="en-US" sz="1600" b="0" dirty="0" smtClean="0"/>
          </a:p>
          <a:p>
            <a:pPr algn="just"/>
            <a:r>
              <a:rPr lang="en-US" sz="1600" b="0" dirty="0" smtClean="0"/>
              <a:t>The measurement of </a:t>
            </a:r>
            <a:r>
              <a:rPr lang="en-US" sz="1600" b="0" dirty="0" smtClean="0">
                <a:latin typeface="Symbol" pitchFamily="18" charset="2"/>
              </a:rPr>
              <a:t>c</a:t>
            </a:r>
            <a:r>
              <a:rPr lang="en-US" sz="1600" b="0" baseline="-25000" dirty="0" smtClean="0"/>
              <a:t>c</a:t>
            </a:r>
            <a:r>
              <a:rPr lang="en-US" sz="1600" b="0" dirty="0" smtClean="0"/>
              <a:t> is a crucial step</a:t>
            </a:r>
          </a:p>
          <a:p>
            <a:pPr algn="just"/>
            <a:r>
              <a:rPr lang="en-US" sz="1600" b="0" dirty="0" smtClean="0"/>
              <a:t>SPS is the best place to start</a:t>
            </a:r>
          </a:p>
          <a:p>
            <a:pPr algn="just"/>
            <a:r>
              <a:rPr lang="en-US" sz="1600" b="0" dirty="0" smtClean="0"/>
              <a:t>It is today feasible</a:t>
            </a:r>
            <a:endParaRPr lang="en-US" sz="1600" dirty="0" smtClean="0"/>
          </a:p>
          <a:p>
            <a:pPr algn="just"/>
            <a:r>
              <a:rPr lang="en-US" sz="1600" dirty="0" smtClean="0"/>
              <a:t>Search for partners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42</a:t>
            </a:fld>
            <a:endParaRPr lang="fr-BE"/>
          </a:p>
        </p:txBody>
      </p:sp>
      <p:sp>
        <p:nvSpPr>
          <p:cNvPr id="285698" name="AutoShape 2" descr="imap://fleuret@polsmtp.in2p3.fr:993/fetch%3EUID%3E/INBOX%3E143771?part=1.3&amp;type=image/jpeg&amp;filename=CHIC_Img_02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5700" name="AutoShape 4" descr="imap://fleuret@polsmtp.in2p3.fr:993/fetch%3EUID%3E/INBOX%3E143771?part=1.3&amp;type=image/jpeg&amp;filename=CHIC_Img_02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85701" name="Picture 5" descr="Z:\FTE\CHIC\CHIC_Img_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80728"/>
            <a:ext cx="4104456" cy="2249590"/>
          </a:xfrm>
          <a:prstGeom prst="rect">
            <a:avLst/>
          </a:prstGeom>
          <a:noFill/>
        </p:spPr>
      </p:pic>
      <p:pic>
        <p:nvPicPr>
          <p:cNvPr id="285702" name="Picture 6" descr="Z:\FTE\CHIC\CHIC_Img_03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84984"/>
            <a:ext cx="4104456" cy="232763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6084168" y="5353471"/>
            <a:ext cx="26228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Dessins produits par Oscar Ferreira – LLR </a:t>
            </a:r>
            <a:endParaRPr lang="fr-FR" sz="11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10997" t="29746" r="7253" b="4801"/>
          <a:stretch>
            <a:fillRect/>
          </a:stretch>
        </p:blipFill>
        <p:spPr bwMode="auto">
          <a:xfrm>
            <a:off x="683568" y="3429000"/>
            <a:ext cx="3312368" cy="2123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 l="17744" t="14907" r="15637" b="67255"/>
          <a:stretch>
            <a:fillRect/>
          </a:stretch>
        </p:blipFill>
        <p:spPr bwMode="auto">
          <a:xfrm>
            <a:off x="107504" y="5445224"/>
            <a:ext cx="4896544" cy="1049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2" descr="Z:\FTE\CHIC\log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4716016" y="980728"/>
            <a:ext cx="432048" cy="447479"/>
          </a:xfrm>
          <a:prstGeom prst="rect">
            <a:avLst/>
          </a:prstGeom>
          <a:noFill/>
        </p:spPr>
      </p:pic>
      <p:pic>
        <p:nvPicPr>
          <p:cNvPr id="20" name="Picture 2" descr="Z:\FTE\CHIC\log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4716016" y="3284984"/>
            <a:ext cx="432048" cy="447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Espace réservé du contenu 10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Sequential</a:t>
            </a:r>
            <a:r>
              <a:rPr lang="fr-FR" dirty="0" smtClean="0"/>
              <a:t> suppression </a:t>
            </a:r>
            <a:r>
              <a:rPr lang="fr-FR" dirty="0" smtClean="0">
                <a:solidFill>
                  <a:srgbClr val="FF0000"/>
                </a:solidFill>
              </a:rPr>
              <a:t>in a QGP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2" name="Espace réservé de la date 5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 dirty="0"/>
          </a:p>
        </p:txBody>
      </p:sp>
      <p:sp>
        <p:nvSpPr>
          <p:cNvPr id="46" name="Espace réservé du pied de page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 dirty="0"/>
          </a:p>
        </p:txBody>
      </p:sp>
      <p:grpSp>
        <p:nvGrpSpPr>
          <p:cNvPr id="3" name="Groupe 25"/>
          <p:cNvGrpSpPr/>
          <p:nvPr/>
        </p:nvGrpSpPr>
        <p:grpSpPr>
          <a:xfrm>
            <a:off x="1547664" y="3212974"/>
            <a:ext cx="7416824" cy="3296522"/>
            <a:chOff x="603560" y="1340768"/>
            <a:chExt cx="10218735" cy="5189981"/>
          </a:xfrm>
        </p:grpSpPr>
        <p:sp>
          <p:nvSpPr>
            <p:cNvPr id="28" name="Rectangle 27"/>
            <p:cNvSpPr/>
            <p:nvPr/>
          </p:nvSpPr>
          <p:spPr>
            <a:xfrm>
              <a:off x="1259632" y="1340768"/>
              <a:ext cx="7704856" cy="453650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9" name="Connecteur droit 28"/>
            <p:cNvCxnSpPr>
              <a:stCxn id="28" idx="1"/>
              <a:endCxn id="28" idx="3"/>
            </p:cNvCxnSpPr>
            <p:nvPr/>
          </p:nvCxnSpPr>
          <p:spPr>
            <a:xfrm>
              <a:off x="1259632" y="3609020"/>
              <a:ext cx="77048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899592" y="3284983"/>
              <a:ext cx="433325" cy="629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1</a:t>
              </a:r>
              <a:endParaRPr lang="fr-FR" sz="2800" b="1" dirty="0"/>
            </a:p>
          </p:txBody>
        </p:sp>
        <p:cxnSp>
          <p:nvCxnSpPr>
            <p:cNvPr id="32" name="Connecteur droit 31"/>
            <p:cNvCxnSpPr>
              <a:stCxn id="44" idx="1"/>
            </p:cNvCxnSpPr>
            <p:nvPr/>
          </p:nvCxnSpPr>
          <p:spPr>
            <a:xfrm flipH="1">
              <a:off x="3779912" y="3612740"/>
              <a:ext cx="1334" cy="2336540"/>
            </a:xfrm>
            <a:prstGeom prst="line">
              <a:avLst/>
            </a:prstGeom>
            <a:ln w="12700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4211960" y="3861048"/>
              <a:ext cx="0" cy="2088232"/>
            </a:xfrm>
            <a:prstGeom prst="line">
              <a:avLst/>
            </a:prstGeom>
            <a:ln w="12700">
              <a:solidFill>
                <a:srgbClr val="33CC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7020272" y="4509120"/>
              <a:ext cx="0" cy="144016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2648514" y="5949280"/>
              <a:ext cx="1156767" cy="581469"/>
            </a:xfrm>
            <a:prstGeom prst="rect">
              <a:avLst/>
            </a:prstGeom>
            <a:solidFill>
              <a:srgbClr val="3333FF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3333FF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3333FF"/>
                  </a:solidFill>
                  <a:latin typeface="Symbol" pitchFamily="18" charset="2"/>
                </a:rPr>
                <a:t>Y</a:t>
              </a:r>
              <a:r>
                <a:rPr lang="fr-FR" b="1" baseline="-25000" dirty="0" smtClean="0">
                  <a:solidFill>
                    <a:srgbClr val="3333FF"/>
                  </a:solidFill>
                </a:rPr>
                <a:t>’</a:t>
              </a:r>
              <a:r>
                <a:rPr lang="fr-FR" b="1" dirty="0" smtClean="0">
                  <a:solidFill>
                    <a:srgbClr val="3333FF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139952" y="5949280"/>
              <a:ext cx="1730999" cy="581469"/>
            </a:xfrm>
            <a:prstGeom prst="rect">
              <a:avLst/>
            </a:prstGeom>
            <a:solidFill>
              <a:srgbClr val="33CC33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33CC33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33CC33"/>
                  </a:solidFill>
                  <a:latin typeface="Symbol" pitchFamily="18" charset="2"/>
                </a:rPr>
                <a:t>c</a:t>
              </a:r>
              <a:r>
                <a:rPr lang="fr-FR" b="1" dirty="0" smtClean="0">
                  <a:solidFill>
                    <a:srgbClr val="33CC33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Y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’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323060" y="5949280"/>
              <a:ext cx="2508155" cy="58146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FF0000"/>
                  </a:solidFill>
                </a:rPr>
                <a:t>J/</a:t>
              </a:r>
              <a:r>
                <a:rPr lang="fr-FR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Y</a:t>
              </a:r>
              <a:r>
                <a:rPr lang="fr-FR" b="1" dirty="0" smtClean="0">
                  <a:solidFill>
                    <a:srgbClr val="FF0000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c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Y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’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38" name="Connecteur droit 37"/>
            <p:cNvCxnSpPr/>
            <p:nvPr/>
          </p:nvCxnSpPr>
          <p:spPr>
            <a:xfrm>
              <a:off x="1259632" y="3789040"/>
              <a:ext cx="2827200" cy="0"/>
            </a:xfrm>
            <a:prstGeom prst="line">
              <a:avLst/>
            </a:prstGeom>
            <a:ln w="6350">
              <a:solidFill>
                <a:srgbClr val="3333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1237710" y="4403187"/>
              <a:ext cx="3571200" cy="0"/>
            </a:xfrm>
            <a:prstGeom prst="line">
              <a:avLst/>
            </a:prstGeom>
            <a:ln w="6350">
              <a:solidFill>
                <a:srgbClr val="33CC3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1259632" y="5661248"/>
              <a:ext cx="7043200" cy="0"/>
            </a:xfrm>
            <a:prstGeom prst="line">
              <a:avLst/>
            </a:prstGeom>
            <a:ln w="63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603560" y="3635732"/>
              <a:ext cx="696146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3333FF"/>
                  </a:solidFill>
                </a:rPr>
                <a:t>~0.9</a:t>
              </a:r>
              <a:endParaRPr lang="fr-FR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603560" y="4211796"/>
              <a:ext cx="696146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~0.6</a:t>
              </a:r>
              <a:endParaRPr lang="fr-FR" sz="2000" b="1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801982" y="5435934"/>
              <a:ext cx="503999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~0</a:t>
              </a:r>
              <a:endParaRPr lang="fr-FR" sz="2000" b="1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1257032" y="3612740"/>
              <a:ext cx="7491432" cy="2108515"/>
            </a:xfrm>
            <a:custGeom>
              <a:avLst/>
              <a:gdLst>
                <a:gd name="connsiteX0" fmla="*/ 0 w 8386690"/>
                <a:gd name="connsiteY0" fmla="*/ 46892 h 2344615"/>
                <a:gd name="connsiteX1" fmla="*/ 2307102 w 8386690"/>
                <a:gd name="connsiteY1" fmla="*/ 46892 h 2344615"/>
                <a:gd name="connsiteX2" fmla="*/ 2321169 w 8386690"/>
                <a:gd name="connsiteY2" fmla="*/ 46892 h 2344615"/>
                <a:gd name="connsiteX3" fmla="*/ 2560320 w 8386690"/>
                <a:gd name="connsiteY3" fmla="*/ 328246 h 2344615"/>
                <a:gd name="connsiteX4" fmla="*/ 3826413 w 8386690"/>
                <a:gd name="connsiteY4" fmla="*/ 356381 h 2344615"/>
                <a:gd name="connsiteX5" fmla="*/ 4628271 w 8386690"/>
                <a:gd name="connsiteY5" fmla="*/ 1200443 h 2344615"/>
                <a:gd name="connsiteX6" fmla="*/ 4698609 w 8386690"/>
                <a:gd name="connsiteY6" fmla="*/ 1200443 h 2344615"/>
                <a:gd name="connsiteX7" fmla="*/ 6471139 w 8386690"/>
                <a:gd name="connsiteY7" fmla="*/ 1172307 h 2344615"/>
                <a:gd name="connsiteX8" fmla="*/ 7484013 w 8386690"/>
                <a:gd name="connsiteY8" fmla="*/ 2157046 h 2344615"/>
                <a:gd name="connsiteX9" fmla="*/ 8257736 w 8386690"/>
                <a:gd name="connsiteY9" fmla="*/ 2297723 h 2344615"/>
                <a:gd name="connsiteX10" fmla="*/ 8257736 w 8386690"/>
                <a:gd name="connsiteY10" fmla="*/ 2283655 h 2344615"/>
                <a:gd name="connsiteX0" fmla="*/ 0 w 8386690"/>
                <a:gd name="connsiteY0" fmla="*/ 46892 h 2344615"/>
                <a:gd name="connsiteX1" fmla="*/ 2307102 w 8386690"/>
                <a:gd name="connsiteY1" fmla="*/ 46892 h 2344615"/>
                <a:gd name="connsiteX2" fmla="*/ 2321169 w 8386690"/>
                <a:gd name="connsiteY2" fmla="*/ 46892 h 2344615"/>
                <a:gd name="connsiteX3" fmla="*/ 2560320 w 8386690"/>
                <a:gd name="connsiteY3" fmla="*/ 328246 h 2344615"/>
                <a:gd name="connsiteX4" fmla="*/ 3826413 w 8386690"/>
                <a:gd name="connsiteY4" fmla="*/ 356381 h 2344615"/>
                <a:gd name="connsiteX5" fmla="*/ 4628271 w 8386690"/>
                <a:gd name="connsiteY5" fmla="*/ 1200443 h 2344615"/>
                <a:gd name="connsiteX6" fmla="*/ 6471139 w 8386690"/>
                <a:gd name="connsiteY6" fmla="*/ 1172307 h 2344615"/>
                <a:gd name="connsiteX7" fmla="*/ 7484013 w 8386690"/>
                <a:gd name="connsiteY7" fmla="*/ 2157046 h 2344615"/>
                <a:gd name="connsiteX8" fmla="*/ 8257736 w 8386690"/>
                <a:gd name="connsiteY8" fmla="*/ 2297723 h 2344615"/>
                <a:gd name="connsiteX9" fmla="*/ 8257736 w 8386690"/>
                <a:gd name="connsiteY9" fmla="*/ 2283655 h 2344615"/>
                <a:gd name="connsiteX0" fmla="*/ 0 w 8386690"/>
                <a:gd name="connsiteY0" fmla="*/ 17265 h 2314988"/>
                <a:gd name="connsiteX1" fmla="*/ 2307102 w 8386690"/>
                <a:gd name="connsiteY1" fmla="*/ 17265 h 2314988"/>
                <a:gd name="connsiteX2" fmla="*/ 2522879 w 8386690"/>
                <a:gd name="connsiteY2" fmla="*/ 46892 h 2314988"/>
                <a:gd name="connsiteX3" fmla="*/ 2560320 w 8386690"/>
                <a:gd name="connsiteY3" fmla="*/ 298619 h 2314988"/>
                <a:gd name="connsiteX4" fmla="*/ 3826413 w 8386690"/>
                <a:gd name="connsiteY4" fmla="*/ 326754 h 2314988"/>
                <a:gd name="connsiteX5" fmla="*/ 4628271 w 8386690"/>
                <a:gd name="connsiteY5" fmla="*/ 1170816 h 2314988"/>
                <a:gd name="connsiteX6" fmla="*/ 6471139 w 8386690"/>
                <a:gd name="connsiteY6" fmla="*/ 1142680 h 2314988"/>
                <a:gd name="connsiteX7" fmla="*/ 7484013 w 8386690"/>
                <a:gd name="connsiteY7" fmla="*/ 2127419 h 2314988"/>
                <a:gd name="connsiteX8" fmla="*/ 8257736 w 8386690"/>
                <a:gd name="connsiteY8" fmla="*/ 2268096 h 2314988"/>
                <a:gd name="connsiteX9" fmla="*/ 8257736 w 8386690"/>
                <a:gd name="connsiteY9" fmla="*/ 2254028 h 2314988"/>
                <a:gd name="connsiteX0" fmla="*/ 0 w 8386690"/>
                <a:gd name="connsiteY0" fmla="*/ 0 h 2297723"/>
                <a:gd name="connsiteX1" fmla="*/ 2522879 w 8386690"/>
                <a:gd name="connsiteY1" fmla="*/ 29627 h 2297723"/>
                <a:gd name="connsiteX2" fmla="*/ 2560320 w 8386690"/>
                <a:gd name="connsiteY2" fmla="*/ 281354 h 2297723"/>
                <a:gd name="connsiteX3" fmla="*/ 3826413 w 8386690"/>
                <a:gd name="connsiteY3" fmla="*/ 309489 h 2297723"/>
                <a:gd name="connsiteX4" fmla="*/ 4628271 w 8386690"/>
                <a:gd name="connsiteY4" fmla="*/ 1153551 h 2297723"/>
                <a:gd name="connsiteX5" fmla="*/ 6471139 w 8386690"/>
                <a:gd name="connsiteY5" fmla="*/ 1125415 h 2297723"/>
                <a:gd name="connsiteX6" fmla="*/ 7484013 w 8386690"/>
                <a:gd name="connsiteY6" fmla="*/ 2110154 h 2297723"/>
                <a:gd name="connsiteX7" fmla="*/ 8257736 w 8386690"/>
                <a:gd name="connsiteY7" fmla="*/ 2250831 h 2297723"/>
                <a:gd name="connsiteX8" fmla="*/ 8257736 w 8386690"/>
                <a:gd name="connsiteY8" fmla="*/ 2236763 h 2297723"/>
                <a:gd name="connsiteX0" fmla="*/ 0 w 8386690"/>
                <a:gd name="connsiteY0" fmla="*/ 0 h 2297723"/>
                <a:gd name="connsiteX1" fmla="*/ 2391508 w 8386690"/>
                <a:gd name="connsiteY1" fmla="*/ 0 h 2297723"/>
                <a:gd name="connsiteX2" fmla="*/ 2560320 w 8386690"/>
                <a:gd name="connsiteY2" fmla="*/ 281354 h 2297723"/>
                <a:gd name="connsiteX3" fmla="*/ 3826413 w 8386690"/>
                <a:gd name="connsiteY3" fmla="*/ 309489 h 2297723"/>
                <a:gd name="connsiteX4" fmla="*/ 4628271 w 8386690"/>
                <a:gd name="connsiteY4" fmla="*/ 1153551 h 2297723"/>
                <a:gd name="connsiteX5" fmla="*/ 6471139 w 8386690"/>
                <a:gd name="connsiteY5" fmla="*/ 1125415 h 2297723"/>
                <a:gd name="connsiteX6" fmla="*/ 7484013 w 8386690"/>
                <a:gd name="connsiteY6" fmla="*/ 2110154 h 2297723"/>
                <a:gd name="connsiteX7" fmla="*/ 8257736 w 8386690"/>
                <a:gd name="connsiteY7" fmla="*/ 2250831 h 2297723"/>
                <a:gd name="connsiteX8" fmla="*/ 8257736 w 8386690"/>
                <a:gd name="connsiteY8" fmla="*/ 2236763 h 2297723"/>
                <a:gd name="connsiteX0" fmla="*/ 0 w 8386690"/>
                <a:gd name="connsiteY0" fmla="*/ 0 h 2297723"/>
                <a:gd name="connsiteX1" fmla="*/ 2560320 w 8386690"/>
                <a:gd name="connsiteY1" fmla="*/ 281354 h 2297723"/>
                <a:gd name="connsiteX2" fmla="*/ 3826413 w 8386690"/>
                <a:gd name="connsiteY2" fmla="*/ 309489 h 2297723"/>
                <a:gd name="connsiteX3" fmla="*/ 4628271 w 8386690"/>
                <a:gd name="connsiteY3" fmla="*/ 1153551 h 2297723"/>
                <a:gd name="connsiteX4" fmla="*/ 6471139 w 8386690"/>
                <a:gd name="connsiteY4" fmla="*/ 1125415 h 2297723"/>
                <a:gd name="connsiteX5" fmla="*/ 7484013 w 8386690"/>
                <a:gd name="connsiteY5" fmla="*/ 2110154 h 2297723"/>
                <a:gd name="connsiteX6" fmla="*/ 8257736 w 8386690"/>
                <a:gd name="connsiteY6" fmla="*/ 2250831 h 2297723"/>
                <a:gd name="connsiteX7" fmla="*/ 8257736 w 8386690"/>
                <a:gd name="connsiteY7" fmla="*/ 2236763 h 2297723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3826413 w 8386690"/>
                <a:gd name="connsiteY2" fmla="*/ 330057 h 2318291"/>
                <a:gd name="connsiteX3" fmla="*/ 4628271 w 8386690"/>
                <a:gd name="connsiteY3" fmla="*/ 1174119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2882919 w 8386690"/>
                <a:gd name="connsiteY2" fmla="*/ 482242 h 2318291"/>
                <a:gd name="connsiteX3" fmla="*/ 4628271 w 8386690"/>
                <a:gd name="connsiteY3" fmla="*/ 1174119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2882919 w 8386690"/>
                <a:gd name="connsiteY2" fmla="*/ 482242 h 2318291"/>
                <a:gd name="connsiteX3" fmla="*/ 4827135 w 8386690"/>
                <a:gd name="connsiteY3" fmla="*/ 626258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08902"/>
                <a:gd name="connsiteX1" fmla="*/ 2525753 w 8386690"/>
                <a:gd name="connsiteY1" fmla="*/ 0 h 2308902"/>
                <a:gd name="connsiteX2" fmla="*/ 2882919 w 8386690"/>
                <a:gd name="connsiteY2" fmla="*/ 482242 h 2308902"/>
                <a:gd name="connsiteX3" fmla="*/ 4827135 w 8386690"/>
                <a:gd name="connsiteY3" fmla="*/ 626258 h 2308902"/>
                <a:gd name="connsiteX4" fmla="*/ 5403199 w 8386690"/>
                <a:gd name="connsiteY4" fmla="*/ 1202322 h 2308902"/>
                <a:gd name="connsiteX5" fmla="*/ 7484013 w 8386690"/>
                <a:gd name="connsiteY5" fmla="*/ 2130722 h 2308902"/>
                <a:gd name="connsiteX6" fmla="*/ 8257736 w 8386690"/>
                <a:gd name="connsiteY6" fmla="*/ 2271399 h 2308902"/>
                <a:gd name="connsiteX7" fmla="*/ 8257736 w 8386690"/>
                <a:gd name="connsiteY7" fmla="*/ 2257331 h 2308902"/>
                <a:gd name="connsiteX0" fmla="*/ 0 w 8409456"/>
                <a:gd name="connsiteY0" fmla="*/ 20568 h 2351223"/>
                <a:gd name="connsiteX1" fmla="*/ 2525753 w 8409456"/>
                <a:gd name="connsiteY1" fmla="*/ 0 h 2351223"/>
                <a:gd name="connsiteX2" fmla="*/ 2882919 w 8409456"/>
                <a:gd name="connsiteY2" fmla="*/ 482242 h 2351223"/>
                <a:gd name="connsiteX3" fmla="*/ 4827135 w 8409456"/>
                <a:gd name="connsiteY3" fmla="*/ 626258 h 2351223"/>
                <a:gd name="connsiteX4" fmla="*/ 5403199 w 8409456"/>
                <a:gd name="connsiteY4" fmla="*/ 1202322 h 2351223"/>
                <a:gd name="connsiteX5" fmla="*/ 7347415 w 8409456"/>
                <a:gd name="connsiteY5" fmla="*/ 1778386 h 2351223"/>
                <a:gd name="connsiteX6" fmla="*/ 8257736 w 8409456"/>
                <a:gd name="connsiteY6" fmla="*/ 2271399 h 2351223"/>
                <a:gd name="connsiteX7" fmla="*/ 8257736 w 8409456"/>
                <a:gd name="connsiteY7" fmla="*/ 2257331 h 2351223"/>
                <a:gd name="connsiteX0" fmla="*/ 0 w 8317743"/>
                <a:gd name="connsiteY0" fmla="*/ 20568 h 2271399"/>
                <a:gd name="connsiteX1" fmla="*/ 2525753 w 8317743"/>
                <a:gd name="connsiteY1" fmla="*/ 0 h 2271399"/>
                <a:gd name="connsiteX2" fmla="*/ 2882919 w 8317743"/>
                <a:gd name="connsiteY2" fmla="*/ 482242 h 2271399"/>
                <a:gd name="connsiteX3" fmla="*/ 4827135 w 8317743"/>
                <a:gd name="connsiteY3" fmla="*/ 626258 h 2271399"/>
                <a:gd name="connsiteX4" fmla="*/ 5403199 w 8317743"/>
                <a:gd name="connsiteY4" fmla="*/ 1202322 h 2271399"/>
                <a:gd name="connsiteX5" fmla="*/ 7347415 w 8317743"/>
                <a:gd name="connsiteY5" fmla="*/ 1778386 h 2271399"/>
                <a:gd name="connsiteX6" fmla="*/ 8257736 w 8317743"/>
                <a:gd name="connsiteY6" fmla="*/ 2271399 h 2271399"/>
                <a:gd name="connsiteX7" fmla="*/ 7707455 w 8317743"/>
                <a:gd name="connsiteY7" fmla="*/ 1778386 h 2271399"/>
                <a:gd name="connsiteX0" fmla="*/ 0 w 8257736"/>
                <a:gd name="connsiteY0" fmla="*/ 20568 h 2271399"/>
                <a:gd name="connsiteX1" fmla="*/ 2525753 w 8257736"/>
                <a:gd name="connsiteY1" fmla="*/ 0 h 2271399"/>
                <a:gd name="connsiteX2" fmla="*/ 2882919 w 8257736"/>
                <a:gd name="connsiteY2" fmla="*/ 482242 h 2271399"/>
                <a:gd name="connsiteX3" fmla="*/ 4827135 w 8257736"/>
                <a:gd name="connsiteY3" fmla="*/ 626258 h 2271399"/>
                <a:gd name="connsiteX4" fmla="*/ 5403199 w 8257736"/>
                <a:gd name="connsiteY4" fmla="*/ 1202322 h 2271399"/>
                <a:gd name="connsiteX5" fmla="*/ 7347415 w 8257736"/>
                <a:gd name="connsiteY5" fmla="*/ 1778386 h 2271399"/>
                <a:gd name="connsiteX6" fmla="*/ 8257736 w 8257736"/>
                <a:gd name="connsiteY6" fmla="*/ 2271399 h 2271399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2882919 w 7779464"/>
                <a:gd name="connsiteY2" fmla="*/ 482242 h 1886398"/>
                <a:gd name="connsiteX3" fmla="*/ 4827135 w 7779464"/>
                <a:gd name="connsiteY3" fmla="*/ 626258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827135 w 7779464"/>
                <a:gd name="connsiteY3" fmla="*/ 626258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971152 w 7779464"/>
                <a:gd name="connsiteY3" fmla="*/ 554250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395088 w 7779464"/>
                <a:gd name="connsiteY3" fmla="*/ 554250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91464"/>
                <a:gd name="connsiteY0" fmla="*/ 20568 h 1898399"/>
                <a:gd name="connsiteX1" fmla="*/ 2525753 w 7791464"/>
                <a:gd name="connsiteY1" fmla="*/ 0 h 1898399"/>
                <a:gd name="connsiteX2" fmla="*/ 3098944 w 7791464"/>
                <a:gd name="connsiteY2" fmla="*/ 482242 h 1898399"/>
                <a:gd name="connsiteX3" fmla="*/ 4395088 w 7791464"/>
                <a:gd name="connsiteY3" fmla="*/ 554250 h 1898399"/>
                <a:gd name="connsiteX4" fmla="*/ 5115168 w 7791464"/>
                <a:gd name="connsiteY4" fmla="*/ 1130314 h 1898399"/>
                <a:gd name="connsiteX5" fmla="*/ 7347415 w 7791464"/>
                <a:gd name="connsiteY5" fmla="*/ 1778386 h 1898399"/>
                <a:gd name="connsiteX6" fmla="*/ 7779464 w 7791464"/>
                <a:gd name="connsiteY6" fmla="*/ 1850394 h 1898399"/>
                <a:gd name="connsiteX0" fmla="*/ 0 w 7779464"/>
                <a:gd name="connsiteY0" fmla="*/ 20568 h 1850394"/>
                <a:gd name="connsiteX1" fmla="*/ 2525753 w 7779464"/>
                <a:gd name="connsiteY1" fmla="*/ 0 h 1850394"/>
                <a:gd name="connsiteX2" fmla="*/ 3098944 w 7779464"/>
                <a:gd name="connsiteY2" fmla="*/ 482242 h 1850394"/>
                <a:gd name="connsiteX3" fmla="*/ 4395088 w 7779464"/>
                <a:gd name="connsiteY3" fmla="*/ 554250 h 1850394"/>
                <a:gd name="connsiteX4" fmla="*/ 5475208 w 7779464"/>
                <a:gd name="connsiteY4" fmla="*/ 1634370 h 1850394"/>
                <a:gd name="connsiteX5" fmla="*/ 7347415 w 7779464"/>
                <a:gd name="connsiteY5" fmla="*/ 1778386 h 1850394"/>
                <a:gd name="connsiteX6" fmla="*/ 7779464 w 7779464"/>
                <a:gd name="connsiteY6" fmla="*/ 1850394 h 1850394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395088 w 7779464"/>
                <a:gd name="connsiteY3" fmla="*/ 554250 h 1886398"/>
                <a:gd name="connsiteX4" fmla="*/ 5475208 w 7779464"/>
                <a:gd name="connsiteY4" fmla="*/ 1634370 h 1886398"/>
                <a:gd name="connsiteX5" fmla="*/ 7275408 w 7779464"/>
                <a:gd name="connsiteY5" fmla="*/ 1850394 h 1886398"/>
                <a:gd name="connsiteX6" fmla="*/ 7779464 w 7779464"/>
                <a:gd name="connsiteY6" fmla="*/ 1850394 h 1886398"/>
                <a:gd name="connsiteX0" fmla="*/ 0 w 7779464"/>
                <a:gd name="connsiteY0" fmla="*/ 20568 h 1922402"/>
                <a:gd name="connsiteX1" fmla="*/ 2525753 w 7779464"/>
                <a:gd name="connsiteY1" fmla="*/ 0 h 1922402"/>
                <a:gd name="connsiteX2" fmla="*/ 3098944 w 7779464"/>
                <a:gd name="connsiteY2" fmla="*/ 482242 h 1922402"/>
                <a:gd name="connsiteX3" fmla="*/ 4395088 w 7779464"/>
                <a:gd name="connsiteY3" fmla="*/ 554250 h 1922402"/>
                <a:gd name="connsiteX4" fmla="*/ 5547216 w 7779464"/>
                <a:gd name="connsiteY4" fmla="*/ 1706378 h 1922402"/>
                <a:gd name="connsiteX5" fmla="*/ 7275408 w 7779464"/>
                <a:gd name="connsiteY5" fmla="*/ 1850394 h 1922402"/>
                <a:gd name="connsiteX6" fmla="*/ 7779464 w 7779464"/>
                <a:gd name="connsiteY6" fmla="*/ 1850394 h 1922402"/>
                <a:gd name="connsiteX0" fmla="*/ 0 w 7779464"/>
                <a:gd name="connsiteY0" fmla="*/ 20568 h 1910401"/>
                <a:gd name="connsiteX1" fmla="*/ 2525753 w 7779464"/>
                <a:gd name="connsiteY1" fmla="*/ 0 h 1910401"/>
                <a:gd name="connsiteX2" fmla="*/ 3098944 w 7779464"/>
                <a:gd name="connsiteY2" fmla="*/ 482242 h 1910401"/>
                <a:gd name="connsiteX3" fmla="*/ 4467096 w 7779464"/>
                <a:gd name="connsiteY3" fmla="*/ 626258 h 1910401"/>
                <a:gd name="connsiteX4" fmla="*/ 5547216 w 7779464"/>
                <a:gd name="connsiteY4" fmla="*/ 1706378 h 1910401"/>
                <a:gd name="connsiteX5" fmla="*/ 7275408 w 7779464"/>
                <a:gd name="connsiteY5" fmla="*/ 1850394 h 1910401"/>
                <a:gd name="connsiteX6" fmla="*/ 7779464 w 7779464"/>
                <a:gd name="connsiteY6" fmla="*/ 1850394 h 1910401"/>
                <a:gd name="connsiteX0" fmla="*/ 0 w 7779464"/>
                <a:gd name="connsiteY0" fmla="*/ 20568 h 1910400"/>
                <a:gd name="connsiteX1" fmla="*/ 2525753 w 7779464"/>
                <a:gd name="connsiteY1" fmla="*/ 0 h 1910400"/>
                <a:gd name="connsiteX2" fmla="*/ 3098944 w 7779464"/>
                <a:gd name="connsiteY2" fmla="*/ 482242 h 1910400"/>
                <a:gd name="connsiteX3" fmla="*/ 3747016 w 7779464"/>
                <a:gd name="connsiteY3" fmla="*/ 626259 h 1910400"/>
                <a:gd name="connsiteX4" fmla="*/ 5547216 w 7779464"/>
                <a:gd name="connsiteY4" fmla="*/ 1706378 h 1910400"/>
                <a:gd name="connsiteX5" fmla="*/ 7275408 w 7779464"/>
                <a:gd name="connsiteY5" fmla="*/ 1850394 h 1910400"/>
                <a:gd name="connsiteX6" fmla="*/ 7779464 w 7779464"/>
                <a:gd name="connsiteY6" fmla="*/ 1850394 h 1910400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3098944 w 7815468"/>
                <a:gd name="connsiteY2" fmla="*/ 482242 h 1898399"/>
                <a:gd name="connsiteX3" fmla="*/ 3747016 w 7815468"/>
                <a:gd name="connsiteY3" fmla="*/ 626259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2882920 w 7815468"/>
                <a:gd name="connsiteY2" fmla="*/ 266220 h 1898399"/>
                <a:gd name="connsiteX3" fmla="*/ 3747016 w 7815468"/>
                <a:gd name="connsiteY3" fmla="*/ 626259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2882920 w 7815468"/>
                <a:gd name="connsiteY2" fmla="*/ 266220 h 1898399"/>
                <a:gd name="connsiteX3" fmla="*/ 3242960 w 7815468"/>
                <a:gd name="connsiteY3" fmla="*/ 410236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99477"/>
                <a:gd name="connsiteY0" fmla="*/ 20568 h 1910400"/>
                <a:gd name="connsiteX1" fmla="*/ 2525753 w 7899477"/>
                <a:gd name="connsiteY1" fmla="*/ 0 h 1910400"/>
                <a:gd name="connsiteX2" fmla="*/ 2882920 w 7899477"/>
                <a:gd name="connsiteY2" fmla="*/ 266220 h 1910400"/>
                <a:gd name="connsiteX3" fmla="*/ 3242960 w 7899477"/>
                <a:gd name="connsiteY3" fmla="*/ 410236 h 1910400"/>
                <a:gd name="connsiteX4" fmla="*/ 4035048 w 7899477"/>
                <a:gd name="connsiteY4" fmla="*/ 1490356 h 1910400"/>
                <a:gd name="connsiteX5" fmla="*/ 7275408 w 7899477"/>
                <a:gd name="connsiteY5" fmla="*/ 1850394 h 1910400"/>
                <a:gd name="connsiteX6" fmla="*/ 7779464 w 7899477"/>
                <a:gd name="connsiteY6" fmla="*/ 1850394 h 1910400"/>
                <a:gd name="connsiteX0" fmla="*/ 0 w 7899477"/>
                <a:gd name="connsiteY0" fmla="*/ 20568 h 1910400"/>
                <a:gd name="connsiteX1" fmla="*/ 2525753 w 7899477"/>
                <a:gd name="connsiteY1" fmla="*/ 0 h 1910400"/>
                <a:gd name="connsiteX2" fmla="*/ 2882920 w 7899477"/>
                <a:gd name="connsiteY2" fmla="*/ 266220 h 1910400"/>
                <a:gd name="connsiteX3" fmla="*/ 3170952 w 7899477"/>
                <a:gd name="connsiteY3" fmla="*/ 410235 h 1910400"/>
                <a:gd name="connsiteX4" fmla="*/ 4035048 w 7899477"/>
                <a:gd name="connsiteY4" fmla="*/ 1490356 h 1910400"/>
                <a:gd name="connsiteX5" fmla="*/ 7275408 w 7899477"/>
                <a:gd name="connsiteY5" fmla="*/ 1850394 h 1910400"/>
                <a:gd name="connsiteX6" fmla="*/ 7779464 w 7899477"/>
                <a:gd name="connsiteY6" fmla="*/ 1850394 h 1910400"/>
                <a:gd name="connsiteX0" fmla="*/ 0 w 7899477"/>
                <a:gd name="connsiteY0" fmla="*/ 20568 h 1886398"/>
                <a:gd name="connsiteX1" fmla="*/ 2525753 w 7899477"/>
                <a:gd name="connsiteY1" fmla="*/ 0 h 1886398"/>
                <a:gd name="connsiteX2" fmla="*/ 2882920 w 7899477"/>
                <a:gd name="connsiteY2" fmla="*/ 266220 h 1886398"/>
                <a:gd name="connsiteX3" fmla="*/ 3170952 w 7899477"/>
                <a:gd name="connsiteY3" fmla="*/ 410235 h 1886398"/>
                <a:gd name="connsiteX4" fmla="*/ 4035048 w 7899477"/>
                <a:gd name="connsiteY4" fmla="*/ 1634371 h 1886398"/>
                <a:gd name="connsiteX5" fmla="*/ 7275408 w 7899477"/>
                <a:gd name="connsiteY5" fmla="*/ 1850394 h 1886398"/>
                <a:gd name="connsiteX6" fmla="*/ 7779464 w 7899477"/>
                <a:gd name="connsiteY6" fmla="*/ 1850394 h 1886398"/>
                <a:gd name="connsiteX0" fmla="*/ 0 w 7899477"/>
                <a:gd name="connsiteY0" fmla="*/ 20568 h 1886398"/>
                <a:gd name="connsiteX1" fmla="*/ 2525753 w 7899477"/>
                <a:gd name="connsiteY1" fmla="*/ 0 h 1886398"/>
                <a:gd name="connsiteX2" fmla="*/ 2882920 w 7899477"/>
                <a:gd name="connsiteY2" fmla="*/ 194211 h 1886398"/>
                <a:gd name="connsiteX3" fmla="*/ 3170952 w 7899477"/>
                <a:gd name="connsiteY3" fmla="*/ 410235 h 1886398"/>
                <a:gd name="connsiteX4" fmla="*/ 4035048 w 7899477"/>
                <a:gd name="connsiteY4" fmla="*/ 1634371 h 1886398"/>
                <a:gd name="connsiteX5" fmla="*/ 7275408 w 7899477"/>
                <a:gd name="connsiteY5" fmla="*/ 1850394 h 1886398"/>
                <a:gd name="connsiteX6" fmla="*/ 7779464 w 7899477"/>
                <a:gd name="connsiteY6" fmla="*/ 1850394 h 1886398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87476"/>
                <a:gd name="connsiteY0" fmla="*/ 20568 h 1886399"/>
                <a:gd name="connsiteX1" fmla="*/ 2525753 w 7887476"/>
                <a:gd name="connsiteY1" fmla="*/ 0 h 1886399"/>
                <a:gd name="connsiteX2" fmla="*/ 2882920 w 7887476"/>
                <a:gd name="connsiteY2" fmla="*/ 194211 h 1886399"/>
                <a:gd name="connsiteX3" fmla="*/ 3170952 w 7887476"/>
                <a:gd name="connsiteY3" fmla="*/ 338227 h 1886399"/>
                <a:gd name="connsiteX4" fmla="*/ 4035048 w 7887476"/>
                <a:gd name="connsiteY4" fmla="*/ 1634371 h 1886399"/>
                <a:gd name="connsiteX5" fmla="*/ 7275408 w 7887476"/>
                <a:gd name="connsiteY5" fmla="*/ 1850394 h 1886399"/>
                <a:gd name="connsiteX6" fmla="*/ 7707456 w 7887476"/>
                <a:gd name="connsiteY6" fmla="*/ 1850395 h 1886399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850395 h 1874398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778387 h 1874398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706379 h 1874398"/>
                <a:gd name="connsiteX0" fmla="*/ 0 w 7863473"/>
                <a:gd name="connsiteY0" fmla="*/ 20568 h 1874398"/>
                <a:gd name="connsiteX1" fmla="*/ 2525753 w 7863473"/>
                <a:gd name="connsiteY1" fmla="*/ 0 h 1874398"/>
                <a:gd name="connsiteX2" fmla="*/ 2882920 w 7863473"/>
                <a:gd name="connsiteY2" fmla="*/ 194211 h 1874398"/>
                <a:gd name="connsiteX3" fmla="*/ 3170952 w 7863473"/>
                <a:gd name="connsiteY3" fmla="*/ 338227 h 1874398"/>
                <a:gd name="connsiteX4" fmla="*/ 4035048 w 7863473"/>
                <a:gd name="connsiteY4" fmla="*/ 1634371 h 1874398"/>
                <a:gd name="connsiteX5" fmla="*/ 7275408 w 7863473"/>
                <a:gd name="connsiteY5" fmla="*/ 1778387 h 1874398"/>
                <a:gd name="connsiteX6" fmla="*/ 7563440 w 7863473"/>
                <a:gd name="connsiteY6" fmla="*/ 1778387 h 1874398"/>
                <a:gd name="connsiteX0" fmla="*/ 0 w 7275408"/>
                <a:gd name="connsiteY0" fmla="*/ 20568 h 1874398"/>
                <a:gd name="connsiteX1" fmla="*/ 2525753 w 7275408"/>
                <a:gd name="connsiteY1" fmla="*/ 0 h 1874398"/>
                <a:gd name="connsiteX2" fmla="*/ 2882920 w 7275408"/>
                <a:gd name="connsiteY2" fmla="*/ 194211 h 1874398"/>
                <a:gd name="connsiteX3" fmla="*/ 3170952 w 7275408"/>
                <a:gd name="connsiteY3" fmla="*/ 338227 h 1874398"/>
                <a:gd name="connsiteX4" fmla="*/ 4035048 w 7275408"/>
                <a:gd name="connsiteY4" fmla="*/ 1634371 h 1874398"/>
                <a:gd name="connsiteX5" fmla="*/ 7275408 w 7275408"/>
                <a:gd name="connsiteY5" fmla="*/ 1778387 h 1874398"/>
                <a:gd name="connsiteX0" fmla="*/ 0 w 7275408"/>
                <a:gd name="connsiteY0" fmla="*/ 20568 h 1778387"/>
                <a:gd name="connsiteX1" fmla="*/ 2525753 w 7275408"/>
                <a:gd name="connsiteY1" fmla="*/ 0 h 1778387"/>
                <a:gd name="connsiteX2" fmla="*/ 2882920 w 7275408"/>
                <a:gd name="connsiteY2" fmla="*/ 194211 h 1778387"/>
                <a:gd name="connsiteX3" fmla="*/ 3170952 w 7275408"/>
                <a:gd name="connsiteY3" fmla="*/ 338227 h 1778387"/>
                <a:gd name="connsiteX4" fmla="*/ 4035049 w 7275408"/>
                <a:gd name="connsiteY4" fmla="*/ 914291 h 1778387"/>
                <a:gd name="connsiteX5" fmla="*/ 7275408 w 7275408"/>
                <a:gd name="connsiteY5" fmla="*/ 1778387 h 1778387"/>
                <a:gd name="connsiteX0" fmla="*/ 0 w 5763241"/>
                <a:gd name="connsiteY0" fmla="*/ 20568 h 1022303"/>
                <a:gd name="connsiteX1" fmla="*/ 2525753 w 5763241"/>
                <a:gd name="connsiteY1" fmla="*/ 0 h 1022303"/>
                <a:gd name="connsiteX2" fmla="*/ 2882920 w 5763241"/>
                <a:gd name="connsiteY2" fmla="*/ 194211 h 1022303"/>
                <a:gd name="connsiteX3" fmla="*/ 3170952 w 5763241"/>
                <a:gd name="connsiteY3" fmla="*/ 338227 h 1022303"/>
                <a:gd name="connsiteX4" fmla="*/ 4035049 w 5763241"/>
                <a:gd name="connsiteY4" fmla="*/ 914291 h 1022303"/>
                <a:gd name="connsiteX5" fmla="*/ 5763241 w 5763241"/>
                <a:gd name="connsiteY5" fmla="*/ 986300 h 1022303"/>
                <a:gd name="connsiteX0" fmla="*/ 0 w 6054370"/>
                <a:gd name="connsiteY0" fmla="*/ 20568 h 1022303"/>
                <a:gd name="connsiteX1" fmla="*/ 2525753 w 6054370"/>
                <a:gd name="connsiteY1" fmla="*/ 0 h 1022303"/>
                <a:gd name="connsiteX2" fmla="*/ 2882920 w 6054370"/>
                <a:gd name="connsiteY2" fmla="*/ 194211 h 1022303"/>
                <a:gd name="connsiteX3" fmla="*/ 3170952 w 6054370"/>
                <a:gd name="connsiteY3" fmla="*/ 338227 h 1022303"/>
                <a:gd name="connsiteX4" fmla="*/ 4035049 w 6054370"/>
                <a:gd name="connsiteY4" fmla="*/ 914291 h 1022303"/>
                <a:gd name="connsiteX5" fmla="*/ 5763241 w 6054370"/>
                <a:gd name="connsiteY5" fmla="*/ 986300 h 1022303"/>
                <a:gd name="connsiteX6" fmla="*/ 5781825 w 6054370"/>
                <a:gd name="connsiteY6" fmla="*/ 1005307 h 1022303"/>
                <a:gd name="connsiteX0" fmla="*/ 0 w 6267297"/>
                <a:gd name="connsiteY0" fmla="*/ 20568 h 1706380"/>
                <a:gd name="connsiteX1" fmla="*/ 2525753 w 6267297"/>
                <a:gd name="connsiteY1" fmla="*/ 0 h 1706380"/>
                <a:gd name="connsiteX2" fmla="*/ 2882920 w 6267297"/>
                <a:gd name="connsiteY2" fmla="*/ 194211 h 1706380"/>
                <a:gd name="connsiteX3" fmla="*/ 3170952 w 6267297"/>
                <a:gd name="connsiteY3" fmla="*/ 338227 h 1706380"/>
                <a:gd name="connsiteX4" fmla="*/ 4035049 w 6267297"/>
                <a:gd name="connsiteY4" fmla="*/ 914291 h 1706380"/>
                <a:gd name="connsiteX5" fmla="*/ 5763241 w 6267297"/>
                <a:gd name="connsiteY5" fmla="*/ 986300 h 1706380"/>
                <a:gd name="connsiteX6" fmla="*/ 6267297 w 6267297"/>
                <a:gd name="connsiteY6" fmla="*/ 1706380 h 1706380"/>
                <a:gd name="connsiteX0" fmla="*/ 0 w 6352456"/>
                <a:gd name="connsiteY0" fmla="*/ 20568 h 1831468"/>
                <a:gd name="connsiteX1" fmla="*/ 2525753 w 6352456"/>
                <a:gd name="connsiteY1" fmla="*/ 0 h 1831468"/>
                <a:gd name="connsiteX2" fmla="*/ 2882920 w 6352456"/>
                <a:gd name="connsiteY2" fmla="*/ 194211 h 1831468"/>
                <a:gd name="connsiteX3" fmla="*/ 3170952 w 6352456"/>
                <a:gd name="connsiteY3" fmla="*/ 338227 h 1831468"/>
                <a:gd name="connsiteX4" fmla="*/ 4035049 w 6352456"/>
                <a:gd name="connsiteY4" fmla="*/ 914291 h 1831468"/>
                <a:gd name="connsiteX5" fmla="*/ 5763241 w 6352456"/>
                <a:gd name="connsiteY5" fmla="*/ 986300 h 1831468"/>
                <a:gd name="connsiteX6" fmla="*/ 6267297 w 6352456"/>
                <a:gd name="connsiteY6" fmla="*/ 1706380 h 1831468"/>
                <a:gd name="connsiteX7" fmla="*/ 6274193 w 6352456"/>
                <a:gd name="connsiteY7" fmla="*/ 1736826 h 1831468"/>
                <a:gd name="connsiteX0" fmla="*/ 0 w 7491432"/>
                <a:gd name="connsiteY0" fmla="*/ 20568 h 1850396"/>
                <a:gd name="connsiteX1" fmla="*/ 2525753 w 7491432"/>
                <a:gd name="connsiteY1" fmla="*/ 0 h 1850396"/>
                <a:gd name="connsiteX2" fmla="*/ 2882920 w 7491432"/>
                <a:gd name="connsiteY2" fmla="*/ 194211 h 1850396"/>
                <a:gd name="connsiteX3" fmla="*/ 3170952 w 7491432"/>
                <a:gd name="connsiteY3" fmla="*/ 338227 h 1850396"/>
                <a:gd name="connsiteX4" fmla="*/ 4035049 w 7491432"/>
                <a:gd name="connsiteY4" fmla="*/ 914291 h 1850396"/>
                <a:gd name="connsiteX5" fmla="*/ 5763241 w 7491432"/>
                <a:gd name="connsiteY5" fmla="*/ 986300 h 1850396"/>
                <a:gd name="connsiteX6" fmla="*/ 6267297 w 7491432"/>
                <a:gd name="connsiteY6" fmla="*/ 1706380 h 1850396"/>
                <a:gd name="connsiteX7" fmla="*/ 7491432 w 7491432"/>
                <a:gd name="connsiteY7" fmla="*/ 1850395 h 1850396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82920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266219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3675008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3675008 w 7491432"/>
                <a:gd name="connsiteY4" fmla="*/ 770275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62397"/>
                <a:gd name="connsiteX1" fmla="*/ 2525753 w 7491432"/>
                <a:gd name="connsiteY1" fmla="*/ 0 h 1862397"/>
                <a:gd name="connsiteX2" fmla="*/ 2810912 w 7491432"/>
                <a:gd name="connsiteY2" fmla="*/ 194211 h 1862397"/>
                <a:gd name="connsiteX3" fmla="*/ 3170952 w 7491432"/>
                <a:gd name="connsiteY3" fmla="*/ 338227 h 1862397"/>
                <a:gd name="connsiteX4" fmla="*/ 3675008 w 7491432"/>
                <a:gd name="connsiteY4" fmla="*/ 770275 h 1862397"/>
                <a:gd name="connsiteX5" fmla="*/ 5691232 w 7491432"/>
                <a:gd name="connsiteY5" fmla="*/ 842283 h 1862397"/>
                <a:gd name="connsiteX6" fmla="*/ 6267297 w 7491432"/>
                <a:gd name="connsiteY6" fmla="*/ 1706380 h 1862397"/>
                <a:gd name="connsiteX7" fmla="*/ 7491432 w 7491432"/>
                <a:gd name="connsiteY7" fmla="*/ 1778387 h 1862397"/>
                <a:gd name="connsiteX0" fmla="*/ 0 w 7491432"/>
                <a:gd name="connsiteY0" fmla="*/ 20568 h 2078420"/>
                <a:gd name="connsiteX1" fmla="*/ 2525753 w 7491432"/>
                <a:gd name="connsiteY1" fmla="*/ 0 h 2078420"/>
                <a:gd name="connsiteX2" fmla="*/ 2810912 w 7491432"/>
                <a:gd name="connsiteY2" fmla="*/ 194211 h 2078420"/>
                <a:gd name="connsiteX3" fmla="*/ 3170952 w 7491432"/>
                <a:gd name="connsiteY3" fmla="*/ 338227 h 2078420"/>
                <a:gd name="connsiteX4" fmla="*/ 3675008 w 7491432"/>
                <a:gd name="connsiteY4" fmla="*/ 770275 h 2078420"/>
                <a:gd name="connsiteX5" fmla="*/ 5691232 w 7491432"/>
                <a:gd name="connsiteY5" fmla="*/ 842283 h 2078420"/>
                <a:gd name="connsiteX6" fmla="*/ 6411312 w 7491432"/>
                <a:gd name="connsiteY6" fmla="*/ 1922403 h 2078420"/>
                <a:gd name="connsiteX7" fmla="*/ 7491432 w 7491432"/>
                <a:gd name="connsiteY7" fmla="*/ 1778387 h 2078420"/>
                <a:gd name="connsiteX0" fmla="*/ 0 w 7491432"/>
                <a:gd name="connsiteY0" fmla="*/ 20568 h 2126426"/>
                <a:gd name="connsiteX1" fmla="*/ 2525753 w 7491432"/>
                <a:gd name="connsiteY1" fmla="*/ 0 h 2126426"/>
                <a:gd name="connsiteX2" fmla="*/ 2810912 w 7491432"/>
                <a:gd name="connsiteY2" fmla="*/ 194211 h 2126426"/>
                <a:gd name="connsiteX3" fmla="*/ 3170952 w 7491432"/>
                <a:gd name="connsiteY3" fmla="*/ 338227 h 2126426"/>
                <a:gd name="connsiteX4" fmla="*/ 3675008 w 7491432"/>
                <a:gd name="connsiteY4" fmla="*/ 770275 h 2126426"/>
                <a:gd name="connsiteX5" fmla="*/ 5691232 w 7491432"/>
                <a:gd name="connsiteY5" fmla="*/ 842283 h 2126426"/>
                <a:gd name="connsiteX6" fmla="*/ 6411312 w 7491432"/>
                <a:gd name="connsiteY6" fmla="*/ 1922403 h 2126426"/>
                <a:gd name="connsiteX7" fmla="*/ 7491432 w 7491432"/>
                <a:gd name="connsiteY7" fmla="*/ 2066418 h 2126426"/>
                <a:gd name="connsiteX0" fmla="*/ 0 w 7491432"/>
                <a:gd name="connsiteY0" fmla="*/ 20568 h 2126426"/>
                <a:gd name="connsiteX1" fmla="*/ 2525753 w 7491432"/>
                <a:gd name="connsiteY1" fmla="*/ 0 h 2126426"/>
                <a:gd name="connsiteX2" fmla="*/ 2810912 w 7491432"/>
                <a:gd name="connsiteY2" fmla="*/ 194211 h 2126426"/>
                <a:gd name="connsiteX3" fmla="*/ 3170952 w 7491432"/>
                <a:gd name="connsiteY3" fmla="*/ 338227 h 2126426"/>
                <a:gd name="connsiteX4" fmla="*/ 3675008 w 7491432"/>
                <a:gd name="connsiteY4" fmla="*/ 626258 h 2126426"/>
                <a:gd name="connsiteX5" fmla="*/ 5691232 w 7491432"/>
                <a:gd name="connsiteY5" fmla="*/ 842283 h 2126426"/>
                <a:gd name="connsiteX6" fmla="*/ 6411312 w 7491432"/>
                <a:gd name="connsiteY6" fmla="*/ 1922403 h 2126426"/>
                <a:gd name="connsiteX7" fmla="*/ 7491432 w 7491432"/>
                <a:gd name="connsiteY7" fmla="*/ 2066418 h 2126426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94211 h 2138427"/>
                <a:gd name="connsiteX3" fmla="*/ 3170952 w 7491432"/>
                <a:gd name="connsiteY3" fmla="*/ 338227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338227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810912 w 7491432"/>
                <a:gd name="connsiteY2" fmla="*/ 104293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738904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738904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9042 w 7491432"/>
                <a:gd name="connsiteY3" fmla="*/ 216311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9042 w 7491432"/>
                <a:gd name="connsiteY3" fmla="*/ 216311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2882920 w 7491432"/>
                <a:gd name="connsiteY3" fmla="*/ 176300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32517"/>
                <a:gd name="connsiteX1" fmla="*/ 2524215 w 7491432"/>
                <a:gd name="connsiteY1" fmla="*/ 0 h 2132517"/>
                <a:gd name="connsiteX2" fmla="*/ 2666896 w 7491432"/>
                <a:gd name="connsiteY2" fmla="*/ 176300 h 2132517"/>
                <a:gd name="connsiteX3" fmla="*/ 2882920 w 7491432"/>
                <a:gd name="connsiteY3" fmla="*/ 176300 h 2132517"/>
                <a:gd name="connsiteX4" fmla="*/ 3170952 w 7491432"/>
                <a:gd name="connsiteY4" fmla="*/ 608348 h 2132517"/>
                <a:gd name="connsiteX5" fmla="*/ 5691232 w 7491432"/>
                <a:gd name="connsiteY5" fmla="*/ 680356 h 2132517"/>
                <a:gd name="connsiteX6" fmla="*/ 6123280 w 7491432"/>
                <a:gd name="connsiteY6" fmla="*/ 1904492 h 2132517"/>
                <a:gd name="connsiteX7" fmla="*/ 7491432 w 7491432"/>
                <a:gd name="connsiteY7" fmla="*/ 2048509 h 2132517"/>
                <a:gd name="connsiteX0" fmla="*/ 0 w 7491432"/>
                <a:gd name="connsiteY0" fmla="*/ 2659 h 2132517"/>
                <a:gd name="connsiteX1" fmla="*/ 2524215 w 7491432"/>
                <a:gd name="connsiteY1" fmla="*/ 0 h 2132517"/>
                <a:gd name="connsiteX2" fmla="*/ 2666896 w 7491432"/>
                <a:gd name="connsiteY2" fmla="*/ 176300 h 2132517"/>
                <a:gd name="connsiteX3" fmla="*/ 2882920 w 7491432"/>
                <a:gd name="connsiteY3" fmla="*/ 176300 h 2132517"/>
                <a:gd name="connsiteX4" fmla="*/ 3170952 w 7491432"/>
                <a:gd name="connsiteY4" fmla="*/ 752364 h 2132517"/>
                <a:gd name="connsiteX5" fmla="*/ 5691232 w 7491432"/>
                <a:gd name="connsiteY5" fmla="*/ 680356 h 2132517"/>
                <a:gd name="connsiteX6" fmla="*/ 6123280 w 7491432"/>
                <a:gd name="connsiteY6" fmla="*/ 1904492 h 2132517"/>
                <a:gd name="connsiteX7" fmla="*/ 7491432 w 7491432"/>
                <a:gd name="connsiteY7" fmla="*/ 2048509 h 2132517"/>
                <a:gd name="connsiteX0" fmla="*/ 0 w 7491432"/>
                <a:gd name="connsiteY0" fmla="*/ 2659 h 2108515"/>
                <a:gd name="connsiteX1" fmla="*/ 2524215 w 7491432"/>
                <a:gd name="connsiteY1" fmla="*/ 0 h 2108515"/>
                <a:gd name="connsiteX2" fmla="*/ 2666896 w 7491432"/>
                <a:gd name="connsiteY2" fmla="*/ 176300 h 2108515"/>
                <a:gd name="connsiteX3" fmla="*/ 2882920 w 7491432"/>
                <a:gd name="connsiteY3" fmla="*/ 176300 h 2108515"/>
                <a:gd name="connsiteX4" fmla="*/ 3170952 w 7491432"/>
                <a:gd name="connsiteY4" fmla="*/ 752364 h 2108515"/>
                <a:gd name="connsiteX5" fmla="*/ 5691232 w 7491432"/>
                <a:gd name="connsiteY5" fmla="*/ 824372 h 2108515"/>
                <a:gd name="connsiteX6" fmla="*/ 6123280 w 7491432"/>
                <a:gd name="connsiteY6" fmla="*/ 1904492 h 2108515"/>
                <a:gd name="connsiteX7" fmla="*/ 7491432 w 7491432"/>
                <a:gd name="connsiteY7" fmla="*/ 2048509 h 210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91432" h="2108515">
                  <a:moveTo>
                    <a:pt x="0" y="2659"/>
                  </a:moveTo>
                  <a:lnTo>
                    <a:pt x="2524215" y="0"/>
                  </a:lnTo>
                  <a:cubicBezTo>
                    <a:pt x="2600276" y="133313"/>
                    <a:pt x="2564167" y="140275"/>
                    <a:pt x="2666896" y="176300"/>
                  </a:cubicBezTo>
                  <a:cubicBezTo>
                    <a:pt x="2637516" y="157112"/>
                    <a:pt x="2567663" y="180348"/>
                    <a:pt x="2882920" y="176300"/>
                  </a:cubicBezTo>
                  <a:cubicBezTo>
                    <a:pt x="3141791" y="259587"/>
                    <a:pt x="2943109" y="588736"/>
                    <a:pt x="3170952" y="752364"/>
                  </a:cubicBezTo>
                  <a:cubicBezTo>
                    <a:pt x="3639004" y="848375"/>
                    <a:pt x="5167006" y="712181"/>
                    <a:pt x="5691232" y="824372"/>
                  </a:cubicBezTo>
                  <a:cubicBezTo>
                    <a:pt x="6009779" y="883631"/>
                    <a:pt x="5823247" y="1700469"/>
                    <a:pt x="6123280" y="1904492"/>
                  </a:cubicBezTo>
                  <a:cubicBezTo>
                    <a:pt x="6423313" y="2108515"/>
                    <a:pt x="7489995" y="2042166"/>
                    <a:pt x="7491432" y="204850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5" name="Connecteur droit 44"/>
            <p:cNvCxnSpPr/>
            <p:nvPr/>
          </p:nvCxnSpPr>
          <p:spPr>
            <a:xfrm>
              <a:off x="1475656" y="1628800"/>
              <a:ext cx="792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/>
            <p:cNvSpPr txBox="1"/>
            <p:nvPr/>
          </p:nvSpPr>
          <p:spPr>
            <a:xfrm>
              <a:off x="2267744" y="1340770"/>
              <a:ext cx="239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Sequential</a:t>
              </a:r>
              <a:r>
                <a:rPr lang="fr-FR" b="1" dirty="0" smtClean="0"/>
                <a:t> suppression</a:t>
              </a:r>
              <a:endParaRPr lang="fr-FR" b="1" dirty="0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8883866" y="5535388"/>
              <a:ext cx="1938429" cy="581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Temperature</a:t>
              </a:r>
              <a:endParaRPr lang="fr-FR" b="1" dirty="0"/>
            </a:p>
          </p:txBody>
        </p:sp>
      </p:grpSp>
      <p:sp>
        <p:nvSpPr>
          <p:cNvPr id="50" name="Rectangle 49">
            <a:hlinkClick r:id="rId2"/>
          </p:cNvPr>
          <p:cNvSpPr>
            <a:spLocks noChangeArrowheads="1"/>
          </p:cNvSpPr>
          <p:nvPr/>
        </p:nvSpPr>
        <p:spPr bwMode="auto">
          <a:xfrm>
            <a:off x="5292080" y="2276872"/>
            <a:ext cx="19780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u="sng" dirty="0">
                <a:solidFill>
                  <a:srgbClr val="3333FF"/>
                </a:solidFill>
                <a:latin typeface="Georgia" pitchFamily="18" charset="0"/>
              </a:rPr>
              <a:t>H. Satz, J. Phys. G 32 (</a:t>
            </a:r>
            <a:r>
              <a:rPr lang="de-DE" sz="1100" u="sng" dirty="0" smtClean="0">
                <a:solidFill>
                  <a:srgbClr val="3333FF"/>
                </a:solidFill>
                <a:latin typeface="Georgia" pitchFamily="18" charset="0"/>
              </a:rPr>
              <a:t>2006)</a:t>
            </a:r>
            <a:endParaRPr lang="fr-FR" sz="1100" u="sng" dirty="0">
              <a:solidFill>
                <a:srgbClr val="3333FF"/>
              </a:solidFill>
              <a:latin typeface="Georgia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11560" y="1628800"/>
            <a:ext cx="763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57200"/>
            <a:r>
              <a:rPr lang="fr-FR" b="1" dirty="0" smtClean="0">
                <a:sym typeface="Wingdings" pitchFamily="2" charset="2"/>
              </a:rPr>
              <a:t>inclusive J/</a:t>
            </a:r>
            <a:r>
              <a:rPr lang="fr-FR" b="1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b="1" dirty="0" smtClean="0">
                <a:sym typeface="Wingdings" pitchFamily="2" charset="2"/>
              </a:rPr>
              <a:t> </a:t>
            </a:r>
            <a:r>
              <a:rPr lang="fr-FR" b="1" dirty="0" err="1" smtClean="0">
                <a:sym typeface="Wingdings" pitchFamily="2" charset="2"/>
              </a:rPr>
              <a:t>yield</a:t>
            </a:r>
            <a:r>
              <a:rPr lang="fr-FR" b="1" dirty="0" smtClean="0">
                <a:sym typeface="Wingdings" pitchFamily="2" charset="2"/>
              </a:rPr>
              <a:t> ~ 60% </a:t>
            </a:r>
            <a:r>
              <a:rPr lang="fr-FR" dirty="0" smtClean="0">
                <a:sym typeface="Wingdings" pitchFamily="2" charset="2"/>
              </a:rPr>
              <a:t>direct J/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 </a:t>
            </a:r>
            <a:r>
              <a:rPr lang="fr-FR" b="1" dirty="0" smtClean="0">
                <a:sym typeface="Wingdings" pitchFamily="2" charset="2"/>
              </a:rPr>
              <a:t>+ 30%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baseline="-25000" dirty="0" smtClean="0">
                <a:sym typeface="Wingdings" pitchFamily="2" charset="2"/>
              </a:rPr>
              <a:t>c</a:t>
            </a:r>
            <a:r>
              <a:rPr lang="fr-FR" dirty="0" smtClean="0">
                <a:sym typeface="Wingdings" pitchFamily="2" charset="2"/>
              </a:rPr>
              <a:t>J/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dirty="0" smtClean="0">
                <a:sym typeface="Wingdings" pitchFamily="2" charset="2"/>
              </a:rPr>
              <a:t>+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g </a:t>
            </a:r>
            <a:r>
              <a:rPr lang="fr-FR" b="1" dirty="0" smtClean="0">
                <a:sym typeface="Wingdings" pitchFamily="2" charset="2"/>
              </a:rPr>
              <a:t>+ 10%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dirty="0" smtClean="0">
                <a:sym typeface="Wingdings" pitchFamily="2" charset="2"/>
              </a:rPr>
              <a:t>’  J/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dirty="0" smtClean="0">
                <a:sym typeface="Wingdings" pitchFamily="2" charset="2"/>
              </a:rPr>
              <a:t> + X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2627784" y="1628800"/>
            <a:ext cx="1440160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4211960" y="1628800"/>
            <a:ext cx="1512168" cy="36004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5868144" y="1628800"/>
            <a:ext cx="1800200" cy="360040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r="54329"/>
          <a:stretch>
            <a:fillRect/>
          </a:stretch>
        </p:blipFill>
        <p:spPr bwMode="auto">
          <a:xfrm>
            <a:off x="2843808" y="2132856"/>
            <a:ext cx="24482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9" name="Rectangle 58"/>
          <p:cNvSpPr/>
          <p:nvPr/>
        </p:nvSpPr>
        <p:spPr>
          <a:xfrm>
            <a:off x="4719469" y="2564904"/>
            <a:ext cx="529952" cy="360040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4128919" y="2564904"/>
            <a:ext cx="570334" cy="360040"/>
          </a:xfrm>
          <a:prstGeom prst="rect">
            <a:avLst/>
          </a:prstGeom>
          <a:solidFill>
            <a:srgbClr val="33CC3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3449221" y="2564904"/>
            <a:ext cx="648072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755576" y="227687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Charmonium</a:t>
            </a:r>
            <a:r>
              <a:rPr lang="fr-FR" sz="1400" dirty="0" smtClean="0"/>
              <a:t> </a:t>
            </a:r>
            <a:r>
              <a:rPr lang="fr-FR" sz="1400" dirty="0" err="1" smtClean="0"/>
              <a:t>temperatures</a:t>
            </a:r>
            <a:r>
              <a:rPr lang="fr-FR" sz="1400" dirty="0" smtClean="0"/>
              <a:t> of dissociation</a:t>
            </a:r>
            <a:endParaRPr lang="fr-FR" sz="1400" dirty="0"/>
          </a:p>
        </p:txBody>
      </p:sp>
      <p:sp>
        <p:nvSpPr>
          <p:cNvPr id="76" name="ZoneTexte 75"/>
          <p:cNvSpPr txBox="1"/>
          <p:nvPr/>
        </p:nvSpPr>
        <p:spPr>
          <a:xfrm>
            <a:off x="6172890" y="2852936"/>
            <a:ext cx="279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</a:t>
            </a:r>
            <a:r>
              <a:rPr lang="fr-FR" baseline="-25000" dirty="0" smtClean="0"/>
              <a:t>LHC-CERN</a:t>
            </a:r>
            <a:r>
              <a:rPr lang="fr-FR" dirty="0" smtClean="0"/>
              <a:t> &gt; T</a:t>
            </a:r>
            <a:r>
              <a:rPr lang="fr-FR" baseline="-25000" dirty="0" smtClean="0"/>
              <a:t>RHIC-BNL</a:t>
            </a:r>
            <a:r>
              <a:rPr lang="fr-FR" dirty="0" smtClean="0"/>
              <a:t> &gt; T</a:t>
            </a:r>
            <a:r>
              <a:rPr lang="fr-FR" baseline="-25000" dirty="0" smtClean="0"/>
              <a:t>SPS-CERN</a:t>
            </a:r>
            <a:endParaRPr lang="fr-FR" baseline="-25000" dirty="0"/>
          </a:p>
        </p:txBody>
      </p:sp>
      <p:sp>
        <p:nvSpPr>
          <p:cNvPr id="49" name="Titr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quarkonia</a:t>
            </a:r>
            <a:r>
              <a:rPr lang="fr-FR" dirty="0" smtClean="0"/>
              <a:t> suppression in A+A collisions</a:t>
            </a:r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 rot="16200000">
            <a:off x="159829" y="4287876"/>
            <a:ext cx="2435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J/</a:t>
            </a:r>
            <a:r>
              <a:rPr lang="fr-FR" sz="2000" b="1" dirty="0" smtClean="0">
                <a:latin typeface="Symbol" pitchFamily="18" charset="2"/>
              </a:rPr>
              <a:t>Y</a:t>
            </a:r>
            <a:r>
              <a:rPr lang="fr-FR" sz="2000" b="1" dirty="0" smtClean="0"/>
              <a:t> production (</a:t>
            </a:r>
            <a:r>
              <a:rPr lang="fr-FR" sz="2000" b="1" dirty="0" err="1" smtClean="0"/>
              <a:t>a.u</a:t>
            </a:r>
            <a:r>
              <a:rPr lang="fr-FR" sz="2000" b="1" dirty="0" smtClean="0"/>
              <a:t>.)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rme libre 56"/>
          <p:cNvSpPr/>
          <p:nvPr/>
        </p:nvSpPr>
        <p:spPr>
          <a:xfrm>
            <a:off x="4395788" y="3800475"/>
            <a:ext cx="3167062" cy="1353344"/>
          </a:xfrm>
          <a:custGeom>
            <a:avLst/>
            <a:gdLst>
              <a:gd name="connsiteX0" fmla="*/ 0 w 3167062"/>
              <a:gd name="connsiteY0" fmla="*/ 1347788 h 1353344"/>
              <a:gd name="connsiteX1" fmla="*/ 176212 w 3167062"/>
              <a:gd name="connsiteY1" fmla="*/ 1328738 h 1353344"/>
              <a:gd name="connsiteX2" fmla="*/ 495300 w 3167062"/>
              <a:gd name="connsiteY2" fmla="*/ 1200150 h 1353344"/>
              <a:gd name="connsiteX3" fmla="*/ 3167062 w 3167062"/>
              <a:gd name="connsiteY3" fmla="*/ 0 h 135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062" h="1353344">
                <a:moveTo>
                  <a:pt x="0" y="1347788"/>
                </a:moveTo>
                <a:cubicBezTo>
                  <a:pt x="46831" y="1350566"/>
                  <a:pt x="93662" y="1353344"/>
                  <a:pt x="176212" y="1328738"/>
                </a:cubicBezTo>
                <a:cubicBezTo>
                  <a:pt x="258762" y="1304132"/>
                  <a:pt x="495300" y="1200150"/>
                  <a:pt x="495300" y="1200150"/>
                </a:cubicBezTo>
                <a:lnTo>
                  <a:pt x="3167062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itr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quarkonia</a:t>
            </a:r>
            <a:r>
              <a:rPr lang="fr-FR" dirty="0" smtClean="0"/>
              <a:t> suppression in A+A collisions</a:t>
            </a:r>
            <a:endParaRPr lang="fr-FR" dirty="0"/>
          </a:p>
        </p:txBody>
      </p:sp>
      <p:sp>
        <p:nvSpPr>
          <p:cNvPr id="108" name="Espace réservé du contenu 10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Recombination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in a QGP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0" name="Espace réservé de la date 49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 dirty="0"/>
          </a:p>
        </p:txBody>
      </p:sp>
      <p:sp>
        <p:nvSpPr>
          <p:cNvPr id="48" name="Espace réservé du pied de page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 dirty="0"/>
          </a:p>
        </p:txBody>
      </p:sp>
      <p:sp>
        <p:nvSpPr>
          <p:cNvPr id="112" name="ZoneTexte 111"/>
          <p:cNvSpPr txBox="1"/>
          <p:nvPr/>
        </p:nvSpPr>
        <p:spPr>
          <a:xfrm>
            <a:off x="395536" y="1774557"/>
            <a:ext cx="6891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If QGP </a:t>
            </a:r>
            <a:r>
              <a:rPr lang="fr-FR" b="1" dirty="0" err="1" smtClean="0"/>
              <a:t>at</a:t>
            </a:r>
            <a:r>
              <a:rPr lang="fr-FR" b="1" dirty="0" smtClean="0"/>
              <a:t> </a:t>
            </a:r>
            <a:r>
              <a:rPr lang="fr-FR" b="1" dirty="0" err="1" smtClean="0"/>
              <a:t>work</a:t>
            </a:r>
            <a:r>
              <a:rPr lang="fr-FR" b="1" dirty="0" smtClean="0"/>
              <a:t> </a:t>
            </a:r>
            <a:r>
              <a:rPr lang="fr-FR" b="1" dirty="0" smtClean="0">
                <a:sym typeface="Wingdings" pitchFamily="2" charset="2"/>
              </a:rPr>
              <a:t>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c and c quarks </a:t>
            </a:r>
            <a:r>
              <a:rPr lang="fr-FR" b="1" dirty="0" err="1" smtClean="0">
                <a:solidFill>
                  <a:srgbClr val="FF0000"/>
                </a:solidFill>
              </a:rPr>
              <a:t>can</a:t>
            </a:r>
            <a:r>
              <a:rPr lang="fr-FR" b="1" dirty="0" smtClean="0">
                <a:solidFill>
                  <a:srgbClr val="FF0000"/>
                </a:solidFill>
              </a:rPr>
              <a:t> combine to </a:t>
            </a:r>
            <a:r>
              <a:rPr lang="fr-FR" b="1" dirty="0" err="1" smtClean="0">
                <a:solidFill>
                  <a:srgbClr val="FF0000"/>
                </a:solidFill>
              </a:rPr>
              <a:t>form</a:t>
            </a:r>
            <a:r>
              <a:rPr lang="fr-FR" b="1" dirty="0" smtClean="0">
                <a:solidFill>
                  <a:srgbClr val="FF0000"/>
                </a:solidFill>
              </a:rPr>
              <a:t> a J/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                              </a:t>
            </a:r>
            <a:r>
              <a:rPr lang="fr-FR" b="1" dirty="0" smtClean="0">
                <a:solidFill>
                  <a:srgbClr val="FF0000"/>
                </a:solidFill>
              </a:rPr>
              <a:t>(</a:t>
            </a:r>
            <a:r>
              <a:rPr lang="fr-FR" b="1" dirty="0" err="1" smtClean="0">
                <a:solidFill>
                  <a:srgbClr val="FF0000"/>
                </a:solidFill>
              </a:rPr>
              <a:t>require</a:t>
            </a:r>
            <a:r>
              <a:rPr lang="fr-FR" b="1" dirty="0" smtClean="0">
                <a:solidFill>
                  <a:srgbClr val="FF0000"/>
                </a:solidFill>
              </a:rPr>
              <a:t> a large </a:t>
            </a:r>
            <a:r>
              <a:rPr lang="fr-FR" b="1" dirty="0" err="1" smtClean="0">
                <a:solidFill>
                  <a:srgbClr val="FF0000"/>
                </a:solidFill>
              </a:rPr>
              <a:t>number</a:t>
            </a:r>
            <a:r>
              <a:rPr lang="fr-FR" b="1" dirty="0" smtClean="0">
                <a:solidFill>
                  <a:srgbClr val="FF0000"/>
                </a:solidFill>
              </a:rPr>
              <a:t> of cc pairs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 RHIC ? LHC ?)</a:t>
            </a:r>
            <a:endParaRPr lang="fr-FR" b="1" dirty="0">
              <a:solidFill>
                <a:srgbClr val="FF0000"/>
              </a:solidFill>
              <a:latin typeface="Symbol" pitchFamily="18" charset="2"/>
            </a:endParaRPr>
          </a:p>
        </p:txBody>
      </p:sp>
      <p:grpSp>
        <p:nvGrpSpPr>
          <p:cNvPr id="3" name="Groupe 25"/>
          <p:cNvGrpSpPr/>
          <p:nvPr/>
        </p:nvGrpSpPr>
        <p:grpSpPr>
          <a:xfrm>
            <a:off x="1547664" y="3212975"/>
            <a:ext cx="6068415" cy="3296522"/>
            <a:chOff x="603560" y="1340768"/>
            <a:chExt cx="8360928" cy="5189981"/>
          </a:xfrm>
        </p:grpSpPr>
        <p:sp>
          <p:nvSpPr>
            <p:cNvPr id="28" name="Rectangle 27"/>
            <p:cNvSpPr/>
            <p:nvPr/>
          </p:nvSpPr>
          <p:spPr>
            <a:xfrm>
              <a:off x="1259632" y="1340768"/>
              <a:ext cx="7704856" cy="453650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9" name="Connecteur droit 28"/>
            <p:cNvCxnSpPr>
              <a:stCxn id="28" idx="1"/>
              <a:endCxn id="28" idx="3"/>
            </p:cNvCxnSpPr>
            <p:nvPr/>
          </p:nvCxnSpPr>
          <p:spPr>
            <a:xfrm>
              <a:off x="1259632" y="3609020"/>
              <a:ext cx="77048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899592" y="3284983"/>
              <a:ext cx="433325" cy="629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1</a:t>
              </a:r>
              <a:endParaRPr lang="fr-FR" sz="2800" b="1" dirty="0"/>
            </a:p>
          </p:txBody>
        </p:sp>
        <p:cxnSp>
          <p:nvCxnSpPr>
            <p:cNvPr id="32" name="Connecteur droit 31"/>
            <p:cNvCxnSpPr>
              <a:stCxn id="44" idx="1"/>
            </p:cNvCxnSpPr>
            <p:nvPr/>
          </p:nvCxnSpPr>
          <p:spPr>
            <a:xfrm flipH="1">
              <a:off x="3779912" y="3612740"/>
              <a:ext cx="1334" cy="2336540"/>
            </a:xfrm>
            <a:prstGeom prst="line">
              <a:avLst/>
            </a:prstGeom>
            <a:ln w="12700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4211960" y="3861048"/>
              <a:ext cx="0" cy="2088232"/>
            </a:xfrm>
            <a:prstGeom prst="line">
              <a:avLst/>
            </a:prstGeom>
            <a:ln w="12700">
              <a:solidFill>
                <a:srgbClr val="33CC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7020272" y="4509120"/>
              <a:ext cx="0" cy="144016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2648514" y="5949280"/>
              <a:ext cx="1156767" cy="581469"/>
            </a:xfrm>
            <a:prstGeom prst="rect">
              <a:avLst/>
            </a:prstGeom>
            <a:solidFill>
              <a:srgbClr val="3333FF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3333FF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3333FF"/>
                  </a:solidFill>
                  <a:latin typeface="Symbol" pitchFamily="18" charset="2"/>
                </a:rPr>
                <a:t>Y</a:t>
              </a:r>
              <a:r>
                <a:rPr lang="fr-FR" b="1" baseline="-25000" dirty="0" smtClean="0">
                  <a:solidFill>
                    <a:srgbClr val="3333FF"/>
                  </a:solidFill>
                </a:rPr>
                <a:t>’</a:t>
              </a:r>
              <a:r>
                <a:rPr lang="fr-FR" b="1" dirty="0" smtClean="0">
                  <a:solidFill>
                    <a:srgbClr val="3333FF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139952" y="5949280"/>
              <a:ext cx="1730999" cy="581469"/>
            </a:xfrm>
            <a:prstGeom prst="rect">
              <a:avLst/>
            </a:prstGeom>
            <a:solidFill>
              <a:srgbClr val="33CC33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33CC33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33CC33"/>
                  </a:solidFill>
                  <a:latin typeface="Symbol" pitchFamily="18" charset="2"/>
                </a:rPr>
                <a:t>c</a:t>
              </a:r>
              <a:r>
                <a:rPr lang="fr-FR" b="1" dirty="0" smtClean="0">
                  <a:solidFill>
                    <a:srgbClr val="33CC33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Y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’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323060" y="5949280"/>
              <a:ext cx="2508155" cy="58146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FF0000"/>
                  </a:solidFill>
                </a:rPr>
                <a:t>J/</a:t>
              </a:r>
              <a:r>
                <a:rPr lang="fr-FR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Y</a:t>
              </a:r>
              <a:r>
                <a:rPr lang="fr-FR" b="1" dirty="0" smtClean="0">
                  <a:solidFill>
                    <a:srgbClr val="FF0000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c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Y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’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38" name="Connecteur droit 37"/>
            <p:cNvCxnSpPr/>
            <p:nvPr/>
          </p:nvCxnSpPr>
          <p:spPr>
            <a:xfrm>
              <a:off x="1259632" y="3789040"/>
              <a:ext cx="2827200" cy="0"/>
            </a:xfrm>
            <a:prstGeom prst="line">
              <a:avLst/>
            </a:prstGeom>
            <a:ln w="6350">
              <a:solidFill>
                <a:srgbClr val="3333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1237710" y="4403187"/>
              <a:ext cx="3571200" cy="0"/>
            </a:xfrm>
            <a:prstGeom prst="line">
              <a:avLst/>
            </a:prstGeom>
            <a:ln w="6350">
              <a:solidFill>
                <a:srgbClr val="33CC3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1259632" y="5661248"/>
              <a:ext cx="7043200" cy="0"/>
            </a:xfrm>
            <a:prstGeom prst="line">
              <a:avLst/>
            </a:prstGeom>
            <a:ln w="63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603560" y="3635732"/>
              <a:ext cx="696146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3333FF"/>
                  </a:solidFill>
                </a:rPr>
                <a:t>~0.9</a:t>
              </a:r>
              <a:endParaRPr lang="fr-FR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603560" y="4211796"/>
              <a:ext cx="696146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~0.6</a:t>
              </a:r>
              <a:endParaRPr lang="fr-FR" sz="2000" b="1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801982" y="5435932"/>
              <a:ext cx="503999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~0</a:t>
              </a:r>
              <a:endParaRPr lang="fr-FR" sz="2000" b="1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1257032" y="3612740"/>
              <a:ext cx="7491432" cy="2108515"/>
            </a:xfrm>
            <a:custGeom>
              <a:avLst/>
              <a:gdLst>
                <a:gd name="connsiteX0" fmla="*/ 0 w 8386690"/>
                <a:gd name="connsiteY0" fmla="*/ 46892 h 2344615"/>
                <a:gd name="connsiteX1" fmla="*/ 2307102 w 8386690"/>
                <a:gd name="connsiteY1" fmla="*/ 46892 h 2344615"/>
                <a:gd name="connsiteX2" fmla="*/ 2321169 w 8386690"/>
                <a:gd name="connsiteY2" fmla="*/ 46892 h 2344615"/>
                <a:gd name="connsiteX3" fmla="*/ 2560320 w 8386690"/>
                <a:gd name="connsiteY3" fmla="*/ 328246 h 2344615"/>
                <a:gd name="connsiteX4" fmla="*/ 3826413 w 8386690"/>
                <a:gd name="connsiteY4" fmla="*/ 356381 h 2344615"/>
                <a:gd name="connsiteX5" fmla="*/ 4628271 w 8386690"/>
                <a:gd name="connsiteY5" fmla="*/ 1200443 h 2344615"/>
                <a:gd name="connsiteX6" fmla="*/ 4698609 w 8386690"/>
                <a:gd name="connsiteY6" fmla="*/ 1200443 h 2344615"/>
                <a:gd name="connsiteX7" fmla="*/ 6471139 w 8386690"/>
                <a:gd name="connsiteY7" fmla="*/ 1172307 h 2344615"/>
                <a:gd name="connsiteX8" fmla="*/ 7484013 w 8386690"/>
                <a:gd name="connsiteY8" fmla="*/ 2157046 h 2344615"/>
                <a:gd name="connsiteX9" fmla="*/ 8257736 w 8386690"/>
                <a:gd name="connsiteY9" fmla="*/ 2297723 h 2344615"/>
                <a:gd name="connsiteX10" fmla="*/ 8257736 w 8386690"/>
                <a:gd name="connsiteY10" fmla="*/ 2283655 h 2344615"/>
                <a:gd name="connsiteX0" fmla="*/ 0 w 8386690"/>
                <a:gd name="connsiteY0" fmla="*/ 46892 h 2344615"/>
                <a:gd name="connsiteX1" fmla="*/ 2307102 w 8386690"/>
                <a:gd name="connsiteY1" fmla="*/ 46892 h 2344615"/>
                <a:gd name="connsiteX2" fmla="*/ 2321169 w 8386690"/>
                <a:gd name="connsiteY2" fmla="*/ 46892 h 2344615"/>
                <a:gd name="connsiteX3" fmla="*/ 2560320 w 8386690"/>
                <a:gd name="connsiteY3" fmla="*/ 328246 h 2344615"/>
                <a:gd name="connsiteX4" fmla="*/ 3826413 w 8386690"/>
                <a:gd name="connsiteY4" fmla="*/ 356381 h 2344615"/>
                <a:gd name="connsiteX5" fmla="*/ 4628271 w 8386690"/>
                <a:gd name="connsiteY5" fmla="*/ 1200443 h 2344615"/>
                <a:gd name="connsiteX6" fmla="*/ 6471139 w 8386690"/>
                <a:gd name="connsiteY6" fmla="*/ 1172307 h 2344615"/>
                <a:gd name="connsiteX7" fmla="*/ 7484013 w 8386690"/>
                <a:gd name="connsiteY7" fmla="*/ 2157046 h 2344615"/>
                <a:gd name="connsiteX8" fmla="*/ 8257736 w 8386690"/>
                <a:gd name="connsiteY8" fmla="*/ 2297723 h 2344615"/>
                <a:gd name="connsiteX9" fmla="*/ 8257736 w 8386690"/>
                <a:gd name="connsiteY9" fmla="*/ 2283655 h 2344615"/>
                <a:gd name="connsiteX0" fmla="*/ 0 w 8386690"/>
                <a:gd name="connsiteY0" fmla="*/ 17265 h 2314988"/>
                <a:gd name="connsiteX1" fmla="*/ 2307102 w 8386690"/>
                <a:gd name="connsiteY1" fmla="*/ 17265 h 2314988"/>
                <a:gd name="connsiteX2" fmla="*/ 2522879 w 8386690"/>
                <a:gd name="connsiteY2" fmla="*/ 46892 h 2314988"/>
                <a:gd name="connsiteX3" fmla="*/ 2560320 w 8386690"/>
                <a:gd name="connsiteY3" fmla="*/ 298619 h 2314988"/>
                <a:gd name="connsiteX4" fmla="*/ 3826413 w 8386690"/>
                <a:gd name="connsiteY4" fmla="*/ 326754 h 2314988"/>
                <a:gd name="connsiteX5" fmla="*/ 4628271 w 8386690"/>
                <a:gd name="connsiteY5" fmla="*/ 1170816 h 2314988"/>
                <a:gd name="connsiteX6" fmla="*/ 6471139 w 8386690"/>
                <a:gd name="connsiteY6" fmla="*/ 1142680 h 2314988"/>
                <a:gd name="connsiteX7" fmla="*/ 7484013 w 8386690"/>
                <a:gd name="connsiteY7" fmla="*/ 2127419 h 2314988"/>
                <a:gd name="connsiteX8" fmla="*/ 8257736 w 8386690"/>
                <a:gd name="connsiteY8" fmla="*/ 2268096 h 2314988"/>
                <a:gd name="connsiteX9" fmla="*/ 8257736 w 8386690"/>
                <a:gd name="connsiteY9" fmla="*/ 2254028 h 2314988"/>
                <a:gd name="connsiteX0" fmla="*/ 0 w 8386690"/>
                <a:gd name="connsiteY0" fmla="*/ 0 h 2297723"/>
                <a:gd name="connsiteX1" fmla="*/ 2522879 w 8386690"/>
                <a:gd name="connsiteY1" fmla="*/ 29627 h 2297723"/>
                <a:gd name="connsiteX2" fmla="*/ 2560320 w 8386690"/>
                <a:gd name="connsiteY2" fmla="*/ 281354 h 2297723"/>
                <a:gd name="connsiteX3" fmla="*/ 3826413 w 8386690"/>
                <a:gd name="connsiteY3" fmla="*/ 309489 h 2297723"/>
                <a:gd name="connsiteX4" fmla="*/ 4628271 w 8386690"/>
                <a:gd name="connsiteY4" fmla="*/ 1153551 h 2297723"/>
                <a:gd name="connsiteX5" fmla="*/ 6471139 w 8386690"/>
                <a:gd name="connsiteY5" fmla="*/ 1125415 h 2297723"/>
                <a:gd name="connsiteX6" fmla="*/ 7484013 w 8386690"/>
                <a:gd name="connsiteY6" fmla="*/ 2110154 h 2297723"/>
                <a:gd name="connsiteX7" fmla="*/ 8257736 w 8386690"/>
                <a:gd name="connsiteY7" fmla="*/ 2250831 h 2297723"/>
                <a:gd name="connsiteX8" fmla="*/ 8257736 w 8386690"/>
                <a:gd name="connsiteY8" fmla="*/ 2236763 h 2297723"/>
                <a:gd name="connsiteX0" fmla="*/ 0 w 8386690"/>
                <a:gd name="connsiteY0" fmla="*/ 0 h 2297723"/>
                <a:gd name="connsiteX1" fmla="*/ 2391508 w 8386690"/>
                <a:gd name="connsiteY1" fmla="*/ 0 h 2297723"/>
                <a:gd name="connsiteX2" fmla="*/ 2560320 w 8386690"/>
                <a:gd name="connsiteY2" fmla="*/ 281354 h 2297723"/>
                <a:gd name="connsiteX3" fmla="*/ 3826413 w 8386690"/>
                <a:gd name="connsiteY3" fmla="*/ 309489 h 2297723"/>
                <a:gd name="connsiteX4" fmla="*/ 4628271 w 8386690"/>
                <a:gd name="connsiteY4" fmla="*/ 1153551 h 2297723"/>
                <a:gd name="connsiteX5" fmla="*/ 6471139 w 8386690"/>
                <a:gd name="connsiteY5" fmla="*/ 1125415 h 2297723"/>
                <a:gd name="connsiteX6" fmla="*/ 7484013 w 8386690"/>
                <a:gd name="connsiteY6" fmla="*/ 2110154 h 2297723"/>
                <a:gd name="connsiteX7" fmla="*/ 8257736 w 8386690"/>
                <a:gd name="connsiteY7" fmla="*/ 2250831 h 2297723"/>
                <a:gd name="connsiteX8" fmla="*/ 8257736 w 8386690"/>
                <a:gd name="connsiteY8" fmla="*/ 2236763 h 2297723"/>
                <a:gd name="connsiteX0" fmla="*/ 0 w 8386690"/>
                <a:gd name="connsiteY0" fmla="*/ 0 h 2297723"/>
                <a:gd name="connsiteX1" fmla="*/ 2560320 w 8386690"/>
                <a:gd name="connsiteY1" fmla="*/ 281354 h 2297723"/>
                <a:gd name="connsiteX2" fmla="*/ 3826413 w 8386690"/>
                <a:gd name="connsiteY2" fmla="*/ 309489 h 2297723"/>
                <a:gd name="connsiteX3" fmla="*/ 4628271 w 8386690"/>
                <a:gd name="connsiteY3" fmla="*/ 1153551 h 2297723"/>
                <a:gd name="connsiteX4" fmla="*/ 6471139 w 8386690"/>
                <a:gd name="connsiteY4" fmla="*/ 1125415 h 2297723"/>
                <a:gd name="connsiteX5" fmla="*/ 7484013 w 8386690"/>
                <a:gd name="connsiteY5" fmla="*/ 2110154 h 2297723"/>
                <a:gd name="connsiteX6" fmla="*/ 8257736 w 8386690"/>
                <a:gd name="connsiteY6" fmla="*/ 2250831 h 2297723"/>
                <a:gd name="connsiteX7" fmla="*/ 8257736 w 8386690"/>
                <a:gd name="connsiteY7" fmla="*/ 2236763 h 2297723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3826413 w 8386690"/>
                <a:gd name="connsiteY2" fmla="*/ 330057 h 2318291"/>
                <a:gd name="connsiteX3" fmla="*/ 4628271 w 8386690"/>
                <a:gd name="connsiteY3" fmla="*/ 1174119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2882919 w 8386690"/>
                <a:gd name="connsiteY2" fmla="*/ 482242 h 2318291"/>
                <a:gd name="connsiteX3" fmla="*/ 4628271 w 8386690"/>
                <a:gd name="connsiteY3" fmla="*/ 1174119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2882919 w 8386690"/>
                <a:gd name="connsiteY2" fmla="*/ 482242 h 2318291"/>
                <a:gd name="connsiteX3" fmla="*/ 4827135 w 8386690"/>
                <a:gd name="connsiteY3" fmla="*/ 626258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08902"/>
                <a:gd name="connsiteX1" fmla="*/ 2525753 w 8386690"/>
                <a:gd name="connsiteY1" fmla="*/ 0 h 2308902"/>
                <a:gd name="connsiteX2" fmla="*/ 2882919 w 8386690"/>
                <a:gd name="connsiteY2" fmla="*/ 482242 h 2308902"/>
                <a:gd name="connsiteX3" fmla="*/ 4827135 w 8386690"/>
                <a:gd name="connsiteY3" fmla="*/ 626258 h 2308902"/>
                <a:gd name="connsiteX4" fmla="*/ 5403199 w 8386690"/>
                <a:gd name="connsiteY4" fmla="*/ 1202322 h 2308902"/>
                <a:gd name="connsiteX5" fmla="*/ 7484013 w 8386690"/>
                <a:gd name="connsiteY5" fmla="*/ 2130722 h 2308902"/>
                <a:gd name="connsiteX6" fmla="*/ 8257736 w 8386690"/>
                <a:gd name="connsiteY6" fmla="*/ 2271399 h 2308902"/>
                <a:gd name="connsiteX7" fmla="*/ 8257736 w 8386690"/>
                <a:gd name="connsiteY7" fmla="*/ 2257331 h 2308902"/>
                <a:gd name="connsiteX0" fmla="*/ 0 w 8409456"/>
                <a:gd name="connsiteY0" fmla="*/ 20568 h 2351223"/>
                <a:gd name="connsiteX1" fmla="*/ 2525753 w 8409456"/>
                <a:gd name="connsiteY1" fmla="*/ 0 h 2351223"/>
                <a:gd name="connsiteX2" fmla="*/ 2882919 w 8409456"/>
                <a:gd name="connsiteY2" fmla="*/ 482242 h 2351223"/>
                <a:gd name="connsiteX3" fmla="*/ 4827135 w 8409456"/>
                <a:gd name="connsiteY3" fmla="*/ 626258 h 2351223"/>
                <a:gd name="connsiteX4" fmla="*/ 5403199 w 8409456"/>
                <a:gd name="connsiteY4" fmla="*/ 1202322 h 2351223"/>
                <a:gd name="connsiteX5" fmla="*/ 7347415 w 8409456"/>
                <a:gd name="connsiteY5" fmla="*/ 1778386 h 2351223"/>
                <a:gd name="connsiteX6" fmla="*/ 8257736 w 8409456"/>
                <a:gd name="connsiteY6" fmla="*/ 2271399 h 2351223"/>
                <a:gd name="connsiteX7" fmla="*/ 8257736 w 8409456"/>
                <a:gd name="connsiteY7" fmla="*/ 2257331 h 2351223"/>
                <a:gd name="connsiteX0" fmla="*/ 0 w 8317743"/>
                <a:gd name="connsiteY0" fmla="*/ 20568 h 2271399"/>
                <a:gd name="connsiteX1" fmla="*/ 2525753 w 8317743"/>
                <a:gd name="connsiteY1" fmla="*/ 0 h 2271399"/>
                <a:gd name="connsiteX2" fmla="*/ 2882919 w 8317743"/>
                <a:gd name="connsiteY2" fmla="*/ 482242 h 2271399"/>
                <a:gd name="connsiteX3" fmla="*/ 4827135 w 8317743"/>
                <a:gd name="connsiteY3" fmla="*/ 626258 h 2271399"/>
                <a:gd name="connsiteX4" fmla="*/ 5403199 w 8317743"/>
                <a:gd name="connsiteY4" fmla="*/ 1202322 h 2271399"/>
                <a:gd name="connsiteX5" fmla="*/ 7347415 w 8317743"/>
                <a:gd name="connsiteY5" fmla="*/ 1778386 h 2271399"/>
                <a:gd name="connsiteX6" fmla="*/ 8257736 w 8317743"/>
                <a:gd name="connsiteY6" fmla="*/ 2271399 h 2271399"/>
                <a:gd name="connsiteX7" fmla="*/ 7707455 w 8317743"/>
                <a:gd name="connsiteY7" fmla="*/ 1778386 h 2271399"/>
                <a:gd name="connsiteX0" fmla="*/ 0 w 8257736"/>
                <a:gd name="connsiteY0" fmla="*/ 20568 h 2271399"/>
                <a:gd name="connsiteX1" fmla="*/ 2525753 w 8257736"/>
                <a:gd name="connsiteY1" fmla="*/ 0 h 2271399"/>
                <a:gd name="connsiteX2" fmla="*/ 2882919 w 8257736"/>
                <a:gd name="connsiteY2" fmla="*/ 482242 h 2271399"/>
                <a:gd name="connsiteX3" fmla="*/ 4827135 w 8257736"/>
                <a:gd name="connsiteY3" fmla="*/ 626258 h 2271399"/>
                <a:gd name="connsiteX4" fmla="*/ 5403199 w 8257736"/>
                <a:gd name="connsiteY4" fmla="*/ 1202322 h 2271399"/>
                <a:gd name="connsiteX5" fmla="*/ 7347415 w 8257736"/>
                <a:gd name="connsiteY5" fmla="*/ 1778386 h 2271399"/>
                <a:gd name="connsiteX6" fmla="*/ 8257736 w 8257736"/>
                <a:gd name="connsiteY6" fmla="*/ 2271399 h 2271399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2882919 w 7779464"/>
                <a:gd name="connsiteY2" fmla="*/ 482242 h 1886398"/>
                <a:gd name="connsiteX3" fmla="*/ 4827135 w 7779464"/>
                <a:gd name="connsiteY3" fmla="*/ 626258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827135 w 7779464"/>
                <a:gd name="connsiteY3" fmla="*/ 626258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971152 w 7779464"/>
                <a:gd name="connsiteY3" fmla="*/ 554250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395088 w 7779464"/>
                <a:gd name="connsiteY3" fmla="*/ 554250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91464"/>
                <a:gd name="connsiteY0" fmla="*/ 20568 h 1898399"/>
                <a:gd name="connsiteX1" fmla="*/ 2525753 w 7791464"/>
                <a:gd name="connsiteY1" fmla="*/ 0 h 1898399"/>
                <a:gd name="connsiteX2" fmla="*/ 3098944 w 7791464"/>
                <a:gd name="connsiteY2" fmla="*/ 482242 h 1898399"/>
                <a:gd name="connsiteX3" fmla="*/ 4395088 w 7791464"/>
                <a:gd name="connsiteY3" fmla="*/ 554250 h 1898399"/>
                <a:gd name="connsiteX4" fmla="*/ 5115168 w 7791464"/>
                <a:gd name="connsiteY4" fmla="*/ 1130314 h 1898399"/>
                <a:gd name="connsiteX5" fmla="*/ 7347415 w 7791464"/>
                <a:gd name="connsiteY5" fmla="*/ 1778386 h 1898399"/>
                <a:gd name="connsiteX6" fmla="*/ 7779464 w 7791464"/>
                <a:gd name="connsiteY6" fmla="*/ 1850394 h 1898399"/>
                <a:gd name="connsiteX0" fmla="*/ 0 w 7779464"/>
                <a:gd name="connsiteY0" fmla="*/ 20568 h 1850394"/>
                <a:gd name="connsiteX1" fmla="*/ 2525753 w 7779464"/>
                <a:gd name="connsiteY1" fmla="*/ 0 h 1850394"/>
                <a:gd name="connsiteX2" fmla="*/ 3098944 w 7779464"/>
                <a:gd name="connsiteY2" fmla="*/ 482242 h 1850394"/>
                <a:gd name="connsiteX3" fmla="*/ 4395088 w 7779464"/>
                <a:gd name="connsiteY3" fmla="*/ 554250 h 1850394"/>
                <a:gd name="connsiteX4" fmla="*/ 5475208 w 7779464"/>
                <a:gd name="connsiteY4" fmla="*/ 1634370 h 1850394"/>
                <a:gd name="connsiteX5" fmla="*/ 7347415 w 7779464"/>
                <a:gd name="connsiteY5" fmla="*/ 1778386 h 1850394"/>
                <a:gd name="connsiteX6" fmla="*/ 7779464 w 7779464"/>
                <a:gd name="connsiteY6" fmla="*/ 1850394 h 1850394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395088 w 7779464"/>
                <a:gd name="connsiteY3" fmla="*/ 554250 h 1886398"/>
                <a:gd name="connsiteX4" fmla="*/ 5475208 w 7779464"/>
                <a:gd name="connsiteY4" fmla="*/ 1634370 h 1886398"/>
                <a:gd name="connsiteX5" fmla="*/ 7275408 w 7779464"/>
                <a:gd name="connsiteY5" fmla="*/ 1850394 h 1886398"/>
                <a:gd name="connsiteX6" fmla="*/ 7779464 w 7779464"/>
                <a:gd name="connsiteY6" fmla="*/ 1850394 h 1886398"/>
                <a:gd name="connsiteX0" fmla="*/ 0 w 7779464"/>
                <a:gd name="connsiteY0" fmla="*/ 20568 h 1922402"/>
                <a:gd name="connsiteX1" fmla="*/ 2525753 w 7779464"/>
                <a:gd name="connsiteY1" fmla="*/ 0 h 1922402"/>
                <a:gd name="connsiteX2" fmla="*/ 3098944 w 7779464"/>
                <a:gd name="connsiteY2" fmla="*/ 482242 h 1922402"/>
                <a:gd name="connsiteX3" fmla="*/ 4395088 w 7779464"/>
                <a:gd name="connsiteY3" fmla="*/ 554250 h 1922402"/>
                <a:gd name="connsiteX4" fmla="*/ 5547216 w 7779464"/>
                <a:gd name="connsiteY4" fmla="*/ 1706378 h 1922402"/>
                <a:gd name="connsiteX5" fmla="*/ 7275408 w 7779464"/>
                <a:gd name="connsiteY5" fmla="*/ 1850394 h 1922402"/>
                <a:gd name="connsiteX6" fmla="*/ 7779464 w 7779464"/>
                <a:gd name="connsiteY6" fmla="*/ 1850394 h 1922402"/>
                <a:gd name="connsiteX0" fmla="*/ 0 w 7779464"/>
                <a:gd name="connsiteY0" fmla="*/ 20568 h 1910401"/>
                <a:gd name="connsiteX1" fmla="*/ 2525753 w 7779464"/>
                <a:gd name="connsiteY1" fmla="*/ 0 h 1910401"/>
                <a:gd name="connsiteX2" fmla="*/ 3098944 w 7779464"/>
                <a:gd name="connsiteY2" fmla="*/ 482242 h 1910401"/>
                <a:gd name="connsiteX3" fmla="*/ 4467096 w 7779464"/>
                <a:gd name="connsiteY3" fmla="*/ 626258 h 1910401"/>
                <a:gd name="connsiteX4" fmla="*/ 5547216 w 7779464"/>
                <a:gd name="connsiteY4" fmla="*/ 1706378 h 1910401"/>
                <a:gd name="connsiteX5" fmla="*/ 7275408 w 7779464"/>
                <a:gd name="connsiteY5" fmla="*/ 1850394 h 1910401"/>
                <a:gd name="connsiteX6" fmla="*/ 7779464 w 7779464"/>
                <a:gd name="connsiteY6" fmla="*/ 1850394 h 1910401"/>
                <a:gd name="connsiteX0" fmla="*/ 0 w 7779464"/>
                <a:gd name="connsiteY0" fmla="*/ 20568 h 1910400"/>
                <a:gd name="connsiteX1" fmla="*/ 2525753 w 7779464"/>
                <a:gd name="connsiteY1" fmla="*/ 0 h 1910400"/>
                <a:gd name="connsiteX2" fmla="*/ 3098944 w 7779464"/>
                <a:gd name="connsiteY2" fmla="*/ 482242 h 1910400"/>
                <a:gd name="connsiteX3" fmla="*/ 3747016 w 7779464"/>
                <a:gd name="connsiteY3" fmla="*/ 626259 h 1910400"/>
                <a:gd name="connsiteX4" fmla="*/ 5547216 w 7779464"/>
                <a:gd name="connsiteY4" fmla="*/ 1706378 h 1910400"/>
                <a:gd name="connsiteX5" fmla="*/ 7275408 w 7779464"/>
                <a:gd name="connsiteY5" fmla="*/ 1850394 h 1910400"/>
                <a:gd name="connsiteX6" fmla="*/ 7779464 w 7779464"/>
                <a:gd name="connsiteY6" fmla="*/ 1850394 h 1910400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3098944 w 7815468"/>
                <a:gd name="connsiteY2" fmla="*/ 482242 h 1898399"/>
                <a:gd name="connsiteX3" fmla="*/ 3747016 w 7815468"/>
                <a:gd name="connsiteY3" fmla="*/ 626259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2882920 w 7815468"/>
                <a:gd name="connsiteY2" fmla="*/ 266220 h 1898399"/>
                <a:gd name="connsiteX3" fmla="*/ 3747016 w 7815468"/>
                <a:gd name="connsiteY3" fmla="*/ 626259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2882920 w 7815468"/>
                <a:gd name="connsiteY2" fmla="*/ 266220 h 1898399"/>
                <a:gd name="connsiteX3" fmla="*/ 3242960 w 7815468"/>
                <a:gd name="connsiteY3" fmla="*/ 410236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99477"/>
                <a:gd name="connsiteY0" fmla="*/ 20568 h 1910400"/>
                <a:gd name="connsiteX1" fmla="*/ 2525753 w 7899477"/>
                <a:gd name="connsiteY1" fmla="*/ 0 h 1910400"/>
                <a:gd name="connsiteX2" fmla="*/ 2882920 w 7899477"/>
                <a:gd name="connsiteY2" fmla="*/ 266220 h 1910400"/>
                <a:gd name="connsiteX3" fmla="*/ 3242960 w 7899477"/>
                <a:gd name="connsiteY3" fmla="*/ 410236 h 1910400"/>
                <a:gd name="connsiteX4" fmla="*/ 4035048 w 7899477"/>
                <a:gd name="connsiteY4" fmla="*/ 1490356 h 1910400"/>
                <a:gd name="connsiteX5" fmla="*/ 7275408 w 7899477"/>
                <a:gd name="connsiteY5" fmla="*/ 1850394 h 1910400"/>
                <a:gd name="connsiteX6" fmla="*/ 7779464 w 7899477"/>
                <a:gd name="connsiteY6" fmla="*/ 1850394 h 1910400"/>
                <a:gd name="connsiteX0" fmla="*/ 0 w 7899477"/>
                <a:gd name="connsiteY0" fmla="*/ 20568 h 1910400"/>
                <a:gd name="connsiteX1" fmla="*/ 2525753 w 7899477"/>
                <a:gd name="connsiteY1" fmla="*/ 0 h 1910400"/>
                <a:gd name="connsiteX2" fmla="*/ 2882920 w 7899477"/>
                <a:gd name="connsiteY2" fmla="*/ 266220 h 1910400"/>
                <a:gd name="connsiteX3" fmla="*/ 3170952 w 7899477"/>
                <a:gd name="connsiteY3" fmla="*/ 410235 h 1910400"/>
                <a:gd name="connsiteX4" fmla="*/ 4035048 w 7899477"/>
                <a:gd name="connsiteY4" fmla="*/ 1490356 h 1910400"/>
                <a:gd name="connsiteX5" fmla="*/ 7275408 w 7899477"/>
                <a:gd name="connsiteY5" fmla="*/ 1850394 h 1910400"/>
                <a:gd name="connsiteX6" fmla="*/ 7779464 w 7899477"/>
                <a:gd name="connsiteY6" fmla="*/ 1850394 h 1910400"/>
                <a:gd name="connsiteX0" fmla="*/ 0 w 7899477"/>
                <a:gd name="connsiteY0" fmla="*/ 20568 h 1886398"/>
                <a:gd name="connsiteX1" fmla="*/ 2525753 w 7899477"/>
                <a:gd name="connsiteY1" fmla="*/ 0 h 1886398"/>
                <a:gd name="connsiteX2" fmla="*/ 2882920 w 7899477"/>
                <a:gd name="connsiteY2" fmla="*/ 266220 h 1886398"/>
                <a:gd name="connsiteX3" fmla="*/ 3170952 w 7899477"/>
                <a:gd name="connsiteY3" fmla="*/ 410235 h 1886398"/>
                <a:gd name="connsiteX4" fmla="*/ 4035048 w 7899477"/>
                <a:gd name="connsiteY4" fmla="*/ 1634371 h 1886398"/>
                <a:gd name="connsiteX5" fmla="*/ 7275408 w 7899477"/>
                <a:gd name="connsiteY5" fmla="*/ 1850394 h 1886398"/>
                <a:gd name="connsiteX6" fmla="*/ 7779464 w 7899477"/>
                <a:gd name="connsiteY6" fmla="*/ 1850394 h 1886398"/>
                <a:gd name="connsiteX0" fmla="*/ 0 w 7899477"/>
                <a:gd name="connsiteY0" fmla="*/ 20568 h 1886398"/>
                <a:gd name="connsiteX1" fmla="*/ 2525753 w 7899477"/>
                <a:gd name="connsiteY1" fmla="*/ 0 h 1886398"/>
                <a:gd name="connsiteX2" fmla="*/ 2882920 w 7899477"/>
                <a:gd name="connsiteY2" fmla="*/ 194211 h 1886398"/>
                <a:gd name="connsiteX3" fmla="*/ 3170952 w 7899477"/>
                <a:gd name="connsiteY3" fmla="*/ 410235 h 1886398"/>
                <a:gd name="connsiteX4" fmla="*/ 4035048 w 7899477"/>
                <a:gd name="connsiteY4" fmla="*/ 1634371 h 1886398"/>
                <a:gd name="connsiteX5" fmla="*/ 7275408 w 7899477"/>
                <a:gd name="connsiteY5" fmla="*/ 1850394 h 1886398"/>
                <a:gd name="connsiteX6" fmla="*/ 7779464 w 7899477"/>
                <a:gd name="connsiteY6" fmla="*/ 1850394 h 1886398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87476"/>
                <a:gd name="connsiteY0" fmla="*/ 20568 h 1886399"/>
                <a:gd name="connsiteX1" fmla="*/ 2525753 w 7887476"/>
                <a:gd name="connsiteY1" fmla="*/ 0 h 1886399"/>
                <a:gd name="connsiteX2" fmla="*/ 2882920 w 7887476"/>
                <a:gd name="connsiteY2" fmla="*/ 194211 h 1886399"/>
                <a:gd name="connsiteX3" fmla="*/ 3170952 w 7887476"/>
                <a:gd name="connsiteY3" fmla="*/ 338227 h 1886399"/>
                <a:gd name="connsiteX4" fmla="*/ 4035048 w 7887476"/>
                <a:gd name="connsiteY4" fmla="*/ 1634371 h 1886399"/>
                <a:gd name="connsiteX5" fmla="*/ 7275408 w 7887476"/>
                <a:gd name="connsiteY5" fmla="*/ 1850394 h 1886399"/>
                <a:gd name="connsiteX6" fmla="*/ 7707456 w 7887476"/>
                <a:gd name="connsiteY6" fmla="*/ 1850395 h 1886399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850395 h 1874398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778387 h 1874398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706379 h 1874398"/>
                <a:gd name="connsiteX0" fmla="*/ 0 w 7863473"/>
                <a:gd name="connsiteY0" fmla="*/ 20568 h 1874398"/>
                <a:gd name="connsiteX1" fmla="*/ 2525753 w 7863473"/>
                <a:gd name="connsiteY1" fmla="*/ 0 h 1874398"/>
                <a:gd name="connsiteX2" fmla="*/ 2882920 w 7863473"/>
                <a:gd name="connsiteY2" fmla="*/ 194211 h 1874398"/>
                <a:gd name="connsiteX3" fmla="*/ 3170952 w 7863473"/>
                <a:gd name="connsiteY3" fmla="*/ 338227 h 1874398"/>
                <a:gd name="connsiteX4" fmla="*/ 4035048 w 7863473"/>
                <a:gd name="connsiteY4" fmla="*/ 1634371 h 1874398"/>
                <a:gd name="connsiteX5" fmla="*/ 7275408 w 7863473"/>
                <a:gd name="connsiteY5" fmla="*/ 1778387 h 1874398"/>
                <a:gd name="connsiteX6" fmla="*/ 7563440 w 7863473"/>
                <a:gd name="connsiteY6" fmla="*/ 1778387 h 1874398"/>
                <a:gd name="connsiteX0" fmla="*/ 0 w 7275408"/>
                <a:gd name="connsiteY0" fmla="*/ 20568 h 1874398"/>
                <a:gd name="connsiteX1" fmla="*/ 2525753 w 7275408"/>
                <a:gd name="connsiteY1" fmla="*/ 0 h 1874398"/>
                <a:gd name="connsiteX2" fmla="*/ 2882920 w 7275408"/>
                <a:gd name="connsiteY2" fmla="*/ 194211 h 1874398"/>
                <a:gd name="connsiteX3" fmla="*/ 3170952 w 7275408"/>
                <a:gd name="connsiteY3" fmla="*/ 338227 h 1874398"/>
                <a:gd name="connsiteX4" fmla="*/ 4035048 w 7275408"/>
                <a:gd name="connsiteY4" fmla="*/ 1634371 h 1874398"/>
                <a:gd name="connsiteX5" fmla="*/ 7275408 w 7275408"/>
                <a:gd name="connsiteY5" fmla="*/ 1778387 h 1874398"/>
                <a:gd name="connsiteX0" fmla="*/ 0 w 7275408"/>
                <a:gd name="connsiteY0" fmla="*/ 20568 h 1778387"/>
                <a:gd name="connsiteX1" fmla="*/ 2525753 w 7275408"/>
                <a:gd name="connsiteY1" fmla="*/ 0 h 1778387"/>
                <a:gd name="connsiteX2" fmla="*/ 2882920 w 7275408"/>
                <a:gd name="connsiteY2" fmla="*/ 194211 h 1778387"/>
                <a:gd name="connsiteX3" fmla="*/ 3170952 w 7275408"/>
                <a:gd name="connsiteY3" fmla="*/ 338227 h 1778387"/>
                <a:gd name="connsiteX4" fmla="*/ 4035049 w 7275408"/>
                <a:gd name="connsiteY4" fmla="*/ 914291 h 1778387"/>
                <a:gd name="connsiteX5" fmla="*/ 7275408 w 7275408"/>
                <a:gd name="connsiteY5" fmla="*/ 1778387 h 1778387"/>
                <a:gd name="connsiteX0" fmla="*/ 0 w 5763241"/>
                <a:gd name="connsiteY0" fmla="*/ 20568 h 1022303"/>
                <a:gd name="connsiteX1" fmla="*/ 2525753 w 5763241"/>
                <a:gd name="connsiteY1" fmla="*/ 0 h 1022303"/>
                <a:gd name="connsiteX2" fmla="*/ 2882920 w 5763241"/>
                <a:gd name="connsiteY2" fmla="*/ 194211 h 1022303"/>
                <a:gd name="connsiteX3" fmla="*/ 3170952 w 5763241"/>
                <a:gd name="connsiteY3" fmla="*/ 338227 h 1022303"/>
                <a:gd name="connsiteX4" fmla="*/ 4035049 w 5763241"/>
                <a:gd name="connsiteY4" fmla="*/ 914291 h 1022303"/>
                <a:gd name="connsiteX5" fmla="*/ 5763241 w 5763241"/>
                <a:gd name="connsiteY5" fmla="*/ 986300 h 1022303"/>
                <a:gd name="connsiteX0" fmla="*/ 0 w 6054370"/>
                <a:gd name="connsiteY0" fmla="*/ 20568 h 1022303"/>
                <a:gd name="connsiteX1" fmla="*/ 2525753 w 6054370"/>
                <a:gd name="connsiteY1" fmla="*/ 0 h 1022303"/>
                <a:gd name="connsiteX2" fmla="*/ 2882920 w 6054370"/>
                <a:gd name="connsiteY2" fmla="*/ 194211 h 1022303"/>
                <a:gd name="connsiteX3" fmla="*/ 3170952 w 6054370"/>
                <a:gd name="connsiteY3" fmla="*/ 338227 h 1022303"/>
                <a:gd name="connsiteX4" fmla="*/ 4035049 w 6054370"/>
                <a:gd name="connsiteY4" fmla="*/ 914291 h 1022303"/>
                <a:gd name="connsiteX5" fmla="*/ 5763241 w 6054370"/>
                <a:gd name="connsiteY5" fmla="*/ 986300 h 1022303"/>
                <a:gd name="connsiteX6" fmla="*/ 5781825 w 6054370"/>
                <a:gd name="connsiteY6" fmla="*/ 1005307 h 1022303"/>
                <a:gd name="connsiteX0" fmla="*/ 0 w 6267297"/>
                <a:gd name="connsiteY0" fmla="*/ 20568 h 1706380"/>
                <a:gd name="connsiteX1" fmla="*/ 2525753 w 6267297"/>
                <a:gd name="connsiteY1" fmla="*/ 0 h 1706380"/>
                <a:gd name="connsiteX2" fmla="*/ 2882920 w 6267297"/>
                <a:gd name="connsiteY2" fmla="*/ 194211 h 1706380"/>
                <a:gd name="connsiteX3" fmla="*/ 3170952 w 6267297"/>
                <a:gd name="connsiteY3" fmla="*/ 338227 h 1706380"/>
                <a:gd name="connsiteX4" fmla="*/ 4035049 w 6267297"/>
                <a:gd name="connsiteY4" fmla="*/ 914291 h 1706380"/>
                <a:gd name="connsiteX5" fmla="*/ 5763241 w 6267297"/>
                <a:gd name="connsiteY5" fmla="*/ 986300 h 1706380"/>
                <a:gd name="connsiteX6" fmla="*/ 6267297 w 6267297"/>
                <a:gd name="connsiteY6" fmla="*/ 1706380 h 1706380"/>
                <a:gd name="connsiteX0" fmla="*/ 0 w 6352456"/>
                <a:gd name="connsiteY0" fmla="*/ 20568 h 1831468"/>
                <a:gd name="connsiteX1" fmla="*/ 2525753 w 6352456"/>
                <a:gd name="connsiteY1" fmla="*/ 0 h 1831468"/>
                <a:gd name="connsiteX2" fmla="*/ 2882920 w 6352456"/>
                <a:gd name="connsiteY2" fmla="*/ 194211 h 1831468"/>
                <a:gd name="connsiteX3" fmla="*/ 3170952 w 6352456"/>
                <a:gd name="connsiteY3" fmla="*/ 338227 h 1831468"/>
                <a:gd name="connsiteX4" fmla="*/ 4035049 w 6352456"/>
                <a:gd name="connsiteY4" fmla="*/ 914291 h 1831468"/>
                <a:gd name="connsiteX5" fmla="*/ 5763241 w 6352456"/>
                <a:gd name="connsiteY5" fmla="*/ 986300 h 1831468"/>
                <a:gd name="connsiteX6" fmla="*/ 6267297 w 6352456"/>
                <a:gd name="connsiteY6" fmla="*/ 1706380 h 1831468"/>
                <a:gd name="connsiteX7" fmla="*/ 6274193 w 6352456"/>
                <a:gd name="connsiteY7" fmla="*/ 1736826 h 1831468"/>
                <a:gd name="connsiteX0" fmla="*/ 0 w 7491432"/>
                <a:gd name="connsiteY0" fmla="*/ 20568 h 1850396"/>
                <a:gd name="connsiteX1" fmla="*/ 2525753 w 7491432"/>
                <a:gd name="connsiteY1" fmla="*/ 0 h 1850396"/>
                <a:gd name="connsiteX2" fmla="*/ 2882920 w 7491432"/>
                <a:gd name="connsiteY2" fmla="*/ 194211 h 1850396"/>
                <a:gd name="connsiteX3" fmla="*/ 3170952 w 7491432"/>
                <a:gd name="connsiteY3" fmla="*/ 338227 h 1850396"/>
                <a:gd name="connsiteX4" fmla="*/ 4035049 w 7491432"/>
                <a:gd name="connsiteY4" fmla="*/ 914291 h 1850396"/>
                <a:gd name="connsiteX5" fmla="*/ 5763241 w 7491432"/>
                <a:gd name="connsiteY5" fmla="*/ 986300 h 1850396"/>
                <a:gd name="connsiteX6" fmla="*/ 6267297 w 7491432"/>
                <a:gd name="connsiteY6" fmla="*/ 1706380 h 1850396"/>
                <a:gd name="connsiteX7" fmla="*/ 7491432 w 7491432"/>
                <a:gd name="connsiteY7" fmla="*/ 1850395 h 1850396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82920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266219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3675008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3675008 w 7491432"/>
                <a:gd name="connsiteY4" fmla="*/ 770275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62397"/>
                <a:gd name="connsiteX1" fmla="*/ 2525753 w 7491432"/>
                <a:gd name="connsiteY1" fmla="*/ 0 h 1862397"/>
                <a:gd name="connsiteX2" fmla="*/ 2810912 w 7491432"/>
                <a:gd name="connsiteY2" fmla="*/ 194211 h 1862397"/>
                <a:gd name="connsiteX3" fmla="*/ 3170952 w 7491432"/>
                <a:gd name="connsiteY3" fmla="*/ 338227 h 1862397"/>
                <a:gd name="connsiteX4" fmla="*/ 3675008 w 7491432"/>
                <a:gd name="connsiteY4" fmla="*/ 770275 h 1862397"/>
                <a:gd name="connsiteX5" fmla="*/ 5691232 w 7491432"/>
                <a:gd name="connsiteY5" fmla="*/ 842283 h 1862397"/>
                <a:gd name="connsiteX6" fmla="*/ 6267297 w 7491432"/>
                <a:gd name="connsiteY6" fmla="*/ 1706380 h 1862397"/>
                <a:gd name="connsiteX7" fmla="*/ 7491432 w 7491432"/>
                <a:gd name="connsiteY7" fmla="*/ 1778387 h 1862397"/>
                <a:gd name="connsiteX0" fmla="*/ 0 w 7491432"/>
                <a:gd name="connsiteY0" fmla="*/ 20568 h 2078420"/>
                <a:gd name="connsiteX1" fmla="*/ 2525753 w 7491432"/>
                <a:gd name="connsiteY1" fmla="*/ 0 h 2078420"/>
                <a:gd name="connsiteX2" fmla="*/ 2810912 w 7491432"/>
                <a:gd name="connsiteY2" fmla="*/ 194211 h 2078420"/>
                <a:gd name="connsiteX3" fmla="*/ 3170952 w 7491432"/>
                <a:gd name="connsiteY3" fmla="*/ 338227 h 2078420"/>
                <a:gd name="connsiteX4" fmla="*/ 3675008 w 7491432"/>
                <a:gd name="connsiteY4" fmla="*/ 770275 h 2078420"/>
                <a:gd name="connsiteX5" fmla="*/ 5691232 w 7491432"/>
                <a:gd name="connsiteY5" fmla="*/ 842283 h 2078420"/>
                <a:gd name="connsiteX6" fmla="*/ 6411312 w 7491432"/>
                <a:gd name="connsiteY6" fmla="*/ 1922403 h 2078420"/>
                <a:gd name="connsiteX7" fmla="*/ 7491432 w 7491432"/>
                <a:gd name="connsiteY7" fmla="*/ 1778387 h 2078420"/>
                <a:gd name="connsiteX0" fmla="*/ 0 w 7491432"/>
                <a:gd name="connsiteY0" fmla="*/ 20568 h 2126426"/>
                <a:gd name="connsiteX1" fmla="*/ 2525753 w 7491432"/>
                <a:gd name="connsiteY1" fmla="*/ 0 h 2126426"/>
                <a:gd name="connsiteX2" fmla="*/ 2810912 w 7491432"/>
                <a:gd name="connsiteY2" fmla="*/ 194211 h 2126426"/>
                <a:gd name="connsiteX3" fmla="*/ 3170952 w 7491432"/>
                <a:gd name="connsiteY3" fmla="*/ 338227 h 2126426"/>
                <a:gd name="connsiteX4" fmla="*/ 3675008 w 7491432"/>
                <a:gd name="connsiteY4" fmla="*/ 770275 h 2126426"/>
                <a:gd name="connsiteX5" fmla="*/ 5691232 w 7491432"/>
                <a:gd name="connsiteY5" fmla="*/ 842283 h 2126426"/>
                <a:gd name="connsiteX6" fmla="*/ 6411312 w 7491432"/>
                <a:gd name="connsiteY6" fmla="*/ 1922403 h 2126426"/>
                <a:gd name="connsiteX7" fmla="*/ 7491432 w 7491432"/>
                <a:gd name="connsiteY7" fmla="*/ 2066418 h 2126426"/>
                <a:gd name="connsiteX0" fmla="*/ 0 w 7491432"/>
                <a:gd name="connsiteY0" fmla="*/ 20568 h 2126426"/>
                <a:gd name="connsiteX1" fmla="*/ 2525753 w 7491432"/>
                <a:gd name="connsiteY1" fmla="*/ 0 h 2126426"/>
                <a:gd name="connsiteX2" fmla="*/ 2810912 w 7491432"/>
                <a:gd name="connsiteY2" fmla="*/ 194211 h 2126426"/>
                <a:gd name="connsiteX3" fmla="*/ 3170952 w 7491432"/>
                <a:gd name="connsiteY3" fmla="*/ 338227 h 2126426"/>
                <a:gd name="connsiteX4" fmla="*/ 3675008 w 7491432"/>
                <a:gd name="connsiteY4" fmla="*/ 626258 h 2126426"/>
                <a:gd name="connsiteX5" fmla="*/ 5691232 w 7491432"/>
                <a:gd name="connsiteY5" fmla="*/ 842283 h 2126426"/>
                <a:gd name="connsiteX6" fmla="*/ 6411312 w 7491432"/>
                <a:gd name="connsiteY6" fmla="*/ 1922403 h 2126426"/>
                <a:gd name="connsiteX7" fmla="*/ 7491432 w 7491432"/>
                <a:gd name="connsiteY7" fmla="*/ 2066418 h 2126426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94211 h 2138427"/>
                <a:gd name="connsiteX3" fmla="*/ 3170952 w 7491432"/>
                <a:gd name="connsiteY3" fmla="*/ 338227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338227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810912 w 7491432"/>
                <a:gd name="connsiteY2" fmla="*/ 104293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738904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738904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9042 w 7491432"/>
                <a:gd name="connsiteY3" fmla="*/ 216311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9042 w 7491432"/>
                <a:gd name="connsiteY3" fmla="*/ 216311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2882920 w 7491432"/>
                <a:gd name="connsiteY3" fmla="*/ 176300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32517"/>
                <a:gd name="connsiteX1" fmla="*/ 2524215 w 7491432"/>
                <a:gd name="connsiteY1" fmla="*/ 0 h 2132517"/>
                <a:gd name="connsiteX2" fmla="*/ 2666896 w 7491432"/>
                <a:gd name="connsiteY2" fmla="*/ 176300 h 2132517"/>
                <a:gd name="connsiteX3" fmla="*/ 2882920 w 7491432"/>
                <a:gd name="connsiteY3" fmla="*/ 176300 h 2132517"/>
                <a:gd name="connsiteX4" fmla="*/ 3170952 w 7491432"/>
                <a:gd name="connsiteY4" fmla="*/ 608348 h 2132517"/>
                <a:gd name="connsiteX5" fmla="*/ 5691232 w 7491432"/>
                <a:gd name="connsiteY5" fmla="*/ 680356 h 2132517"/>
                <a:gd name="connsiteX6" fmla="*/ 6123280 w 7491432"/>
                <a:gd name="connsiteY6" fmla="*/ 1904492 h 2132517"/>
                <a:gd name="connsiteX7" fmla="*/ 7491432 w 7491432"/>
                <a:gd name="connsiteY7" fmla="*/ 2048509 h 2132517"/>
                <a:gd name="connsiteX0" fmla="*/ 0 w 7491432"/>
                <a:gd name="connsiteY0" fmla="*/ 2659 h 2132517"/>
                <a:gd name="connsiteX1" fmla="*/ 2524215 w 7491432"/>
                <a:gd name="connsiteY1" fmla="*/ 0 h 2132517"/>
                <a:gd name="connsiteX2" fmla="*/ 2666896 w 7491432"/>
                <a:gd name="connsiteY2" fmla="*/ 176300 h 2132517"/>
                <a:gd name="connsiteX3" fmla="*/ 2882920 w 7491432"/>
                <a:gd name="connsiteY3" fmla="*/ 176300 h 2132517"/>
                <a:gd name="connsiteX4" fmla="*/ 3170952 w 7491432"/>
                <a:gd name="connsiteY4" fmla="*/ 752364 h 2132517"/>
                <a:gd name="connsiteX5" fmla="*/ 5691232 w 7491432"/>
                <a:gd name="connsiteY5" fmla="*/ 680356 h 2132517"/>
                <a:gd name="connsiteX6" fmla="*/ 6123280 w 7491432"/>
                <a:gd name="connsiteY6" fmla="*/ 1904492 h 2132517"/>
                <a:gd name="connsiteX7" fmla="*/ 7491432 w 7491432"/>
                <a:gd name="connsiteY7" fmla="*/ 2048509 h 2132517"/>
                <a:gd name="connsiteX0" fmla="*/ 0 w 7491432"/>
                <a:gd name="connsiteY0" fmla="*/ 2659 h 2108515"/>
                <a:gd name="connsiteX1" fmla="*/ 2524215 w 7491432"/>
                <a:gd name="connsiteY1" fmla="*/ 0 h 2108515"/>
                <a:gd name="connsiteX2" fmla="*/ 2666896 w 7491432"/>
                <a:gd name="connsiteY2" fmla="*/ 176300 h 2108515"/>
                <a:gd name="connsiteX3" fmla="*/ 2882920 w 7491432"/>
                <a:gd name="connsiteY3" fmla="*/ 176300 h 2108515"/>
                <a:gd name="connsiteX4" fmla="*/ 3170952 w 7491432"/>
                <a:gd name="connsiteY4" fmla="*/ 752364 h 2108515"/>
                <a:gd name="connsiteX5" fmla="*/ 5691232 w 7491432"/>
                <a:gd name="connsiteY5" fmla="*/ 824372 h 2108515"/>
                <a:gd name="connsiteX6" fmla="*/ 6123280 w 7491432"/>
                <a:gd name="connsiteY6" fmla="*/ 1904492 h 2108515"/>
                <a:gd name="connsiteX7" fmla="*/ 7491432 w 7491432"/>
                <a:gd name="connsiteY7" fmla="*/ 2048509 h 210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91432" h="2108515">
                  <a:moveTo>
                    <a:pt x="0" y="2659"/>
                  </a:moveTo>
                  <a:lnTo>
                    <a:pt x="2524215" y="0"/>
                  </a:lnTo>
                  <a:cubicBezTo>
                    <a:pt x="2600276" y="133313"/>
                    <a:pt x="2564167" y="140275"/>
                    <a:pt x="2666896" y="176300"/>
                  </a:cubicBezTo>
                  <a:cubicBezTo>
                    <a:pt x="2637516" y="157112"/>
                    <a:pt x="2567663" y="180348"/>
                    <a:pt x="2882920" y="176300"/>
                  </a:cubicBezTo>
                  <a:cubicBezTo>
                    <a:pt x="3141791" y="259587"/>
                    <a:pt x="2943109" y="588736"/>
                    <a:pt x="3170952" y="752364"/>
                  </a:cubicBezTo>
                  <a:cubicBezTo>
                    <a:pt x="3639004" y="848375"/>
                    <a:pt x="5167006" y="712181"/>
                    <a:pt x="5691232" y="824372"/>
                  </a:cubicBezTo>
                  <a:cubicBezTo>
                    <a:pt x="6009779" y="883631"/>
                    <a:pt x="5823247" y="1700469"/>
                    <a:pt x="6123280" y="1904492"/>
                  </a:cubicBezTo>
                  <a:cubicBezTo>
                    <a:pt x="6423313" y="2108515"/>
                    <a:pt x="7489995" y="2042166"/>
                    <a:pt x="7491432" y="204850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5" name="Connecteur droit 44"/>
            <p:cNvCxnSpPr/>
            <p:nvPr/>
          </p:nvCxnSpPr>
          <p:spPr>
            <a:xfrm>
              <a:off x="1475656" y="1628800"/>
              <a:ext cx="792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/>
            <p:cNvSpPr txBox="1"/>
            <p:nvPr/>
          </p:nvSpPr>
          <p:spPr>
            <a:xfrm>
              <a:off x="2267742" y="1340770"/>
              <a:ext cx="3395579" cy="58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/>
                <a:t>Sequential</a:t>
              </a:r>
              <a:r>
                <a:rPr lang="fr-FR" b="1" dirty="0" smtClean="0"/>
                <a:t> suppression</a:t>
              </a:r>
              <a:endParaRPr lang="fr-FR" b="1" dirty="0"/>
            </a:p>
          </p:txBody>
        </p:sp>
      </p:grpSp>
      <p:cxnSp>
        <p:nvCxnSpPr>
          <p:cNvPr id="58" name="Connecteur droit 57"/>
          <p:cNvCxnSpPr/>
          <p:nvPr/>
        </p:nvCxnSpPr>
        <p:spPr>
          <a:xfrm>
            <a:off x="2195736" y="3789040"/>
            <a:ext cx="57490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2755539" y="3573016"/>
            <a:ext cx="246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4A7EBB"/>
                </a:solidFill>
              </a:rPr>
              <a:t>Recombination</a:t>
            </a:r>
            <a:endParaRPr lang="fr-FR" b="1" dirty="0">
              <a:solidFill>
                <a:srgbClr val="4A7EBB"/>
              </a:solidFill>
            </a:endParaRPr>
          </a:p>
        </p:txBody>
      </p:sp>
      <p:cxnSp>
        <p:nvCxnSpPr>
          <p:cNvPr id="62" name="Connecteur droit 61"/>
          <p:cNvCxnSpPr/>
          <p:nvPr/>
        </p:nvCxnSpPr>
        <p:spPr>
          <a:xfrm flipV="1">
            <a:off x="4842892" y="2166938"/>
            <a:ext cx="9582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V="1">
            <a:off x="2780730" y="1895475"/>
            <a:ext cx="9582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 rot="16200000">
            <a:off x="159829" y="4287876"/>
            <a:ext cx="2435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J/</a:t>
            </a:r>
            <a:r>
              <a:rPr lang="fr-FR" sz="2000" b="1" dirty="0" smtClean="0">
                <a:latin typeface="Symbol" pitchFamily="18" charset="2"/>
              </a:rPr>
              <a:t>Y</a:t>
            </a:r>
            <a:r>
              <a:rPr lang="fr-FR" sz="2000" b="1" dirty="0" smtClean="0"/>
              <a:t> production (</a:t>
            </a:r>
            <a:r>
              <a:rPr lang="fr-FR" sz="2000" b="1" dirty="0" err="1" smtClean="0"/>
              <a:t>a.u</a:t>
            </a:r>
            <a:r>
              <a:rPr lang="fr-FR" sz="2000" b="1" dirty="0" smtClean="0"/>
              <a:t>.)</a:t>
            </a:r>
            <a:endParaRPr lang="fr-FR" sz="20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6172890" y="2852936"/>
            <a:ext cx="279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</a:t>
            </a:r>
            <a:r>
              <a:rPr lang="fr-FR" baseline="-25000" dirty="0" smtClean="0"/>
              <a:t>LHC-CERN</a:t>
            </a:r>
            <a:r>
              <a:rPr lang="fr-FR" dirty="0" smtClean="0"/>
              <a:t> &gt; T</a:t>
            </a:r>
            <a:r>
              <a:rPr lang="fr-FR" baseline="-25000" dirty="0" smtClean="0"/>
              <a:t>RHIC-BNL</a:t>
            </a:r>
            <a:r>
              <a:rPr lang="fr-FR" dirty="0" smtClean="0"/>
              <a:t> &gt; T</a:t>
            </a:r>
            <a:r>
              <a:rPr lang="fr-FR" baseline="-25000" dirty="0" smtClean="0"/>
              <a:t>SPS-CERN</a:t>
            </a:r>
            <a:endParaRPr lang="fr-FR" baseline="-25000" dirty="0"/>
          </a:p>
        </p:txBody>
      </p:sp>
      <p:sp>
        <p:nvSpPr>
          <p:cNvPr id="52" name="ZoneTexte 51"/>
          <p:cNvSpPr txBox="1"/>
          <p:nvPr/>
        </p:nvSpPr>
        <p:spPr>
          <a:xfrm>
            <a:off x="7557564" y="5877272"/>
            <a:ext cx="140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Temperature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Connecteur droit avec flèche 50"/>
          <p:cNvCxnSpPr/>
          <p:nvPr/>
        </p:nvCxnSpPr>
        <p:spPr>
          <a:xfrm>
            <a:off x="2063949" y="2681288"/>
            <a:ext cx="216024" cy="0"/>
          </a:xfrm>
          <a:prstGeom prst="straightConnector1">
            <a:avLst/>
          </a:prstGeom>
          <a:ln>
            <a:solidFill>
              <a:srgbClr val="1F497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1997274" y="2457450"/>
            <a:ext cx="216024" cy="0"/>
          </a:xfrm>
          <a:prstGeom prst="straightConnector1">
            <a:avLst/>
          </a:prstGeom>
          <a:ln>
            <a:solidFill>
              <a:srgbClr val="1F497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467544" y="2564904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Suppression </a:t>
            </a:r>
            <a:r>
              <a:rPr lang="fr-FR" dirty="0" smtClean="0">
                <a:solidFill>
                  <a:srgbClr val="FF0000"/>
                </a:solidFill>
              </a:rPr>
              <a:t>by </a:t>
            </a:r>
            <a:r>
              <a:rPr lang="fr-FR" dirty="0" err="1" smtClean="0">
                <a:solidFill>
                  <a:srgbClr val="FF0000"/>
                </a:solidFill>
              </a:rPr>
              <a:t>comovers</a:t>
            </a:r>
            <a:r>
              <a:rPr lang="fr-FR" dirty="0" smtClean="0">
                <a:solidFill>
                  <a:srgbClr val="FF0000"/>
                </a:solidFill>
              </a:rPr>
              <a:t> (Alternative scenario)</a:t>
            </a:r>
          </a:p>
          <a:p>
            <a:pPr lvl="1" algn="just"/>
            <a:r>
              <a:rPr lang="fr-FR" sz="2000" dirty="0" smtClean="0"/>
              <a:t>Suppression by </a:t>
            </a:r>
            <a:r>
              <a:rPr lang="fr-FR" sz="2000" dirty="0" err="1" smtClean="0"/>
              <a:t>comovers</a:t>
            </a:r>
            <a:r>
              <a:rPr lang="fr-FR" sz="2000" dirty="0" smtClean="0"/>
              <a:t>: </a:t>
            </a:r>
          </a:p>
          <a:p>
            <a:pPr lvl="2" algn="just"/>
            <a:r>
              <a:rPr lang="fr-FR" sz="1800" dirty="0" err="1" smtClean="0"/>
              <a:t>quarkonia</a:t>
            </a:r>
            <a:r>
              <a:rPr lang="fr-FR" sz="1800" dirty="0" smtClean="0"/>
              <a:t> </a:t>
            </a:r>
            <a:r>
              <a:rPr lang="fr-FR" sz="1800" dirty="0" err="1" smtClean="0"/>
              <a:t>can</a:t>
            </a:r>
            <a:r>
              <a:rPr lang="fr-FR" sz="1800" dirty="0" smtClean="0"/>
              <a:t>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broken</a:t>
            </a:r>
            <a:r>
              <a:rPr lang="fr-FR" sz="1800" dirty="0" smtClean="0"/>
              <a:t> by interaction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comoving</a:t>
            </a:r>
            <a:r>
              <a:rPr lang="fr-FR" sz="1800" dirty="0" smtClean="0"/>
              <a:t> hadrons</a:t>
            </a:r>
          </a:p>
          <a:p>
            <a:pPr lvl="1"/>
            <a:endParaRPr lang="fr-FR" sz="2000" dirty="0" smtClean="0"/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>
              <a:buNone/>
            </a:pPr>
            <a:endParaRPr lang="fr-FR" sz="2000" dirty="0" smtClean="0"/>
          </a:p>
        </p:txBody>
      </p:sp>
      <p:sp>
        <p:nvSpPr>
          <p:cNvPr id="86" name="Espace réservé de la date 85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 dirty="0"/>
          </a:p>
        </p:txBody>
      </p:sp>
      <p:sp>
        <p:nvSpPr>
          <p:cNvPr id="87" name="Espace réservé du pied de page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9" name="Flèche droite 8"/>
          <p:cNvSpPr>
            <a:spLocks/>
          </p:cNvSpPr>
          <p:nvPr/>
        </p:nvSpPr>
        <p:spPr>
          <a:xfrm>
            <a:off x="683568" y="2564904"/>
            <a:ext cx="180000" cy="3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67544" y="2276872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19944" y="2204864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19944" y="2708920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95536" y="2492896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683568" y="2420888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755576" y="2636912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467544" y="2708920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55576" y="2276872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>
            <a:stCxn id="17" idx="6"/>
          </p:cNvCxnSpPr>
          <p:nvPr/>
        </p:nvCxnSpPr>
        <p:spPr>
          <a:xfrm>
            <a:off x="827584" y="234888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683568" y="2276872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755576" y="250128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39552" y="234888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827584" y="270892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83568" y="2780928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539552" y="2780928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8"/>
          <p:cNvGrpSpPr/>
          <p:nvPr/>
        </p:nvGrpSpPr>
        <p:grpSpPr>
          <a:xfrm>
            <a:off x="600732" y="2509267"/>
            <a:ext cx="24000" cy="144008"/>
            <a:chOff x="5580112" y="2348880"/>
            <a:chExt cx="24000" cy="144008"/>
          </a:xfrm>
        </p:grpSpPr>
        <p:sp>
          <p:nvSpPr>
            <p:cNvPr id="27" name="Ellipse 26"/>
            <p:cNvSpPr>
              <a:spLocks noChangeAspect="1"/>
            </p:cNvSpPr>
            <p:nvPr/>
          </p:nvSpPr>
          <p:spPr>
            <a:xfrm>
              <a:off x="5580112" y="2348880"/>
              <a:ext cx="24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>
              <a:spLocks noChangeAspect="1"/>
            </p:cNvSpPr>
            <p:nvPr/>
          </p:nvSpPr>
          <p:spPr>
            <a:xfrm>
              <a:off x="5580112" y="2420888"/>
              <a:ext cx="24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Connecteur droit avec flèche 29"/>
          <p:cNvCxnSpPr/>
          <p:nvPr/>
        </p:nvCxnSpPr>
        <p:spPr>
          <a:xfrm>
            <a:off x="1835696" y="2564904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1835696" y="2276872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1988096" y="2204864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1988096" y="2708920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1763688" y="2492896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051720" y="2420888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2123728" y="2636912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1835696" y="2708920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2123728" y="2276872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/>
          <p:cNvCxnSpPr>
            <a:stCxn id="39" idx="6"/>
          </p:cNvCxnSpPr>
          <p:nvPr/>
        </p:nvCxnSpPr>
        <p:spPr>
          <a:xfrm>
            <a:off x="2195736" y="234888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2051720" y="2276872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2123728" y="250128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1907704" y="234888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2195736" y="270892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2051720" y="2780928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1907704" y="2780928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/>
          <p:cNvSpPr>
            <a:spLocks noChangeAspect="1"/>
          </p:cNvSpPr>
          <p:nvPr/>
        </p:nvSpPr>
        <p:spPr>
          <a:xfrm>
            <a:off x="1968884" y="2420888"/>
            <a:ext cx="24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>
            <a:spLocks noChangeAspect="1"/>
          </p:cNvSpPr>
          <p:nvPr/>
        </p:nvSpPr>
        <p:spPr>
          <a:xfrm>
            <a:off x="2027720" y="2636920"/>
            <a:ext cx="24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hlinkClick r:id="rId2"/>
          </p:cNvPr>
          <p:cNvSpPr/>
          <p:nvPr/>
        </p:nvSpPr>
        <p:spPr>
          <a:xfrm>
            <a:off x="3779912" y="1484784"/>
            <a:ext cx="2088232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u="sng" dirty="0" smtClean="0">
                <a:solidFill>
                  <a:srgbClr val="3333FF"/>
                </a:solidFill>
              </a:rPr>
              <a:t>(</a:t>
            </a:r>
            <a:r>
              <a:rPr lang="fr-FR" sz="1200" u="sng" dirty="0" err="1" smtClean="0">
                <a:solidFill>
                  <a:srgbClr val="3333FF"/>
                </a:solidFill>
              </a:rPr>
              <a:t>Eur</a:t>
            </a:r>
            <a:r>
              <a:rPr lang="fr-FR" sz="1200" u="sng" dirty="0" smtClean="0">
                <a:solidFill>
                  <a:srgbClr val="3333FF"/>
                </a:solidFill>
              </a:rPr>
              <a:t>.Phys.J.C58:437-444,2008)</a:t>
            </a:r>
            <a:endParaRPr lang="fr-FR" u="sng" dirty="0">
              <a:solidFill>
                <a:srgbClr val="3333FF"/>
              </a:solidFill>
            </a:endParaRPr>
          </a:p>
        </p:txBody>
      </p:sp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19969"/>
            <a:ext cx="4320480" cy="59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Forme libre 53"/>
          <p:cNvSpPr/>
          <p:nvPr/>
        </p:nvSpPr>
        <p:spPr>
          <a:xfrm>
            <a:off x="4395788" y="3800475"/>
            <a:ext cx="3167062" cy="1353344"/>
          </a:xfrm>
          <a:custGeom>
            <a:avLst/>
            <a:gdLst>
              <a:gd name="connsiteX0" fmla="*/ 0 w 3167062"/>
              <a:gd name="connsiteY0" fmla="*/ 1347788 h 1353344"/>
              <a:gd name="connsiteX1" fmla="*/ 176212 w 3167062"/>
              <a:gd name="connsiteY1" fmla="*/ 1328738 h 1353344"/>
              <a:gd name="connsiteX2" fmla="*/ 495300 w 3167062"/>
              <a:gd name="connsiteY2" fmla="*/ 1200150 h 1353344"/>
              <a:gd name="connsiteX3" fmla="*/ 3167062 w 3167062"/>
              <a:gd name="connsiteY3" fmla="*/ 0 h 135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062" h="1353344">
                <a:moveTo>
                  <a:pt x="0" y="1347788"/>
                </a:moveTo>
                <a:cubicBezTo>
                  <a:pt x="46831" y="1350566"/>
                  <a:pt x="93662" y="1353344"/>
                  <a:pt x="176212" y="1328738"/>
                </a:cubicBezTo>
                <a:cubicBezTo>
                  <a:pt x="258762" y="1304132"/>
                  <a:pt x="495300" y="1200150"/>
                  <a:pt x="495300" y="1200150"/>
                </a:cubicBezTo>
                <a:lnTo>
                  <a:pt x="3167062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25"/>
          <p:cNvGrpSpPr/>
          <p:nvPr/>
        </p:nvGrpSpPr>
        <p:grpSpPr>
          <a:xfrm>
            <a:off x="1547664" y="3212975"/>
            <a:ext cx="6068415" cy="3296522"/>
            <a:chOff x="603560" y="1340768"/>
            <a:chExt cx="8360928" cy="5189981"/>
          </a:xfrm>
        </p:grpSpPr>
        <p:sp>
          <p:nvSpPr>
            <p:cNvPr id="56" name="Rectangle 55"/>
            <p:cNvSpPr/>
            <p:nvPr/>
          </p:nvSpPr>
          <p:spPr>
            <a:xfrm>
              <a:off x="1259632" y="1340768"/>
              <a:ext cx="7704856" cy="453650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7" name="Connecteur droit 56"/>
            <p:cNvCxnSpPr>
              <a:stCxn id="56" idx="1"/>
              <a:endCxn id="56" idx="3"/>
            </p:cNvCxnSpPr>
            <p:nvPr/>
          </p:nvCxnSpPr>
          <p:spPr>
            <a:xfrm>
              <a:off x="1259632" y="3609020"/>
              <a:ext cx="77048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>
              <a:off x="899592" y="3284983"/>
              <a:ext cx="433325" cy="629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1</a:t>
              </a:r>
              <a:endParaRPr lang="fr-FR" sz="2800" b="1" dirty="0"/>
            </a:p>
          </p:txBody>
        </p:sp>
        <p:cxnSp>
          <p:nvCxnSpPr>
            <p:cNvPr id="60" name="Connecteur droit 59"/>
            <p:cNvCxnSpPr>
              <a:stCxn id="72" idx="1"/>
            </p:cNvCxnSpPr>
            <p:nvPr/>
          </p:nvCxnSpPr>
          <p:spPr>
            <a:xfrm flipH="1">
              <a:off x="3779912" y="3612740"/>
              <a:ext cx="1334" cy="2336540"/>
            </a:xfrm>
            <a:prstGeom prst="line">
              <a:avLst/>
            </a:prstGeom>
            <a:ln w="12700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4211960" y="3861048"/>
              <a:ext cx="0" cy="2088232"/>
            </a:xfrm>
            <a:prstGeom prst="line">
              <a:avLst/>
            </a:prstGeom>
            <a:ln w="12700">
              <a:solidFill>
                <a:srgbClr val="33CC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7020272" y="4509120"/>
              <a:ext cx="0" cy="144016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ZoneTexte 62"/>
            <p:cNvSpPr txBox="1"/>
            <p:nvPr/>
          </p:nvSpPr>
          <p:spPr>
            <a:xfrm>
              <a:off x="2648514" y="5949280"/>
              <a:ext cx="1156767" cy="581469"/>
            </a:xfrm>
            <a:prstGeom prst="rect">
              <a:avLst/>
            </a:prstGeom>
            <a:solidFill>
              <a:srgbClr val="3333FF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3333FF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3333FF"/>
                  </a:solidFill>
                  <a:latin typeface="Symbol" pitchFamily="18" charset="2"/>
                </a:rPr>
                <a:t>Y</a:t>
              </a:r>
              <a:r>
                <a:rPr lang="fr-FR" b="1" baseline="-25000" dirty="0" smtClean="0">
                  <a:solidFill>
                    <a:srgbClr val="3333FF"/>
                  </a:solidFill>
                </a:rPr>
                <a:t>’</a:t>
              </a:r>
              <a:r>
                <a:rPr lang="fr-FR" b="1" dirty="0" smtClean="0">
                  <a:solidFill>
                    <a:srgbClr val="3333FF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4139952" y="5949280"/>
              <a:ext cx="1730999" cy="581469"/>
            </a:xfrm>
            <a:prstGeom prst="rect">
              <a:avLst/>
            </a:prstGeom>
            <a:solidFill>
              <a:srgbClr val="33CC33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33CC33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33CC33"/>
                  </a:solidFill>
                  <a:latin typeface="Symbol" pitchFamily="18" charset="2"/>
                </a:rPr>
                <a:t>c</a:t>
              </a:r>
              <a:r>
                <a:rPr lang="fr-FR" b="1" dirty="0" smtClean="0">
                  <a:solidFill>
                    <a:srgbClr val="33CC33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Y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’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6323060" y="5949280"/>
              <a:ext cx="2508155" cy="58146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FF0000"/>
                  </a:solidFill>
                </a:rPr>
                <a:t>J/</a:t>
              </a:r>
              <a:r>
                <a:rPr lang="fr-FR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Y</a:t>
              </a:r>
              <a:r>
                <a:rPr lang="fr-FR" b="1" dirty="0" smtClean="0">
                  <a:solidFill>
                    <a:srgbClr val="FF0000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c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Y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’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66" name="Connecteur droit 65"/>
            <p:cNvCxnSpPr/>
            <p:nvPr/>
          </p:nvCxnSpPr>
          <p:spPr>
            <a:xfrm>
              <a:off x="1259632" y="3789040"/>
              <a:ext cx="2827200" cy="0"/>
            </a:xfrm>
            <a:prstGeom prst="line">
              <a:avLst/>
            </a:prstGeom>
            <a:ln w="6350">
              <a:solidFill>
                <a:srgbClr val="3333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1237710" y="4403187"/>
              <a:ext cx="3571200" cy="0"/>
            </a:xfrm>
            <a:prstGeom prst="line">
              <a:avLst/>
            </a:prstGeom>
            <a:ln w="6350">
              <a:solidFill>
                <a:srgbClr val="33CC3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1259632" y="5661248"/>
              <a:ext cx="7043200" cy="0"/>
            </a:xfrm>
            <a:prstGeom prst="line">
              <a:avLst/>
            </a:prstGeom>
            <a:ln w="63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ZoneTexte 68"/>
            <p:cNvSpPr txBox="1"/>
            <p:nvPr/>
          </p:nvSpPr>
          <p:spPr>
            <a:xfrm>
              <a:off x="603560" y="3635732"/>
              <a:ext cx="696146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3333FF"/>
                  </a:solidFill>
                </a:rPr>
                <a:t>~0.9</a:t>
              </a:r>
              <a:endParaRPr lang="fr-FR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603560" y="4211796"/>
              <a:ext cx="696146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~0.6</a:t>
              </a:r>
              <a:endParaRPr lang="fr-FR" sz="2000" b="1" dirty="0"/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801982" y="5435932"/>
              <a:ext cx="503999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~0</a:t>
              </a:r>
            </a:p>
          </p:txBody>
        </p:sp>
        <p:sp>
          <p:nvSpPr>
            <p:cNvPr id="72" name="Forme libre 71"/>
            <p:cNvSpPr/>
            <p:nvPr/>
          </p:nvSpPr>
          <p:spPr>
            <a:xfrm>
              <a:off x="1257032" y="3612740"/>
              <a:ext cx="7491432" cy="2108515"/>
            </a:xfrm>
            <a:custGeom>
              <a:avLst/>
              <a:gdLst>
                <a:gd name="connsiteX0" fmla="*/ 0 w 8386690"/>
                <a:gd name="connsiteY0" fmla="*/ 46892 h 2344615"/>
                <a:gd name="connsiteX1" fmla="*/ 2307102 w 8386690"/>
                <a:gd name="connsiteY1" fmla="*/ 46892 h 2344615"/>
                <a:gd name="connsiteX2" fmla="*/ 2321169 w 8386690"/>
                <a:gd name="connsiteY2" fmla="*/ 46892 h 2344615"/>
                <a:gd name="connsiteX3" fmla="*/ 2560320 w 8386690"/>
                <a:gd name="connsiteY3" fmla="*/ 328246 h 2344615"/>
                <a:gd name="connsiteX4" fmla="*/ 3826413 w 8386690"/>
                <a:gd name="connsiteY4" fmla="*/ 356381 h 2344615"/>
                <a:gd name="connsiteX5" fmla="*/ 4628271 w 8386690"/>
                <a:gd name="connsiteY5" fmla="*/ 1200443 h 2344615"/>
                <a:gd name="connsiteX6" fmla="*/ 4698609 w 8386690"/>
                <a:gd name="connsiteY6" fmla="*/ 1200443 h 2344615"/>
                <a:gd name="connsiteX7" fmla="*/ 6471139 w 8386690"/>
                <a:gd name="connsiteY7" fmla="*/ 1172307 h 2344615"/>
                <a:gd name="connsiteX8" fmla="*/ 7484013 w 8386690"/>
                <a:gd name="connsiteY8" fmla="*/ 2157046 h 2344615"/>
                <a:gd name="connsiteX9" fmla="*/ 8257736 w 8386690"/>
                <a:gd name="connsiteY9" fmla="*/ 2297723 h 2344615"/>
                <a:gd name="connsiteX10" fmla="*/ 8257736 w 8386690"/>
                <a:gd name="connsiteY10" fmla="*/ 2283655 h 2344615"/>
                <a:gd name="connsiteX0" fmla="*/ 0 w 8386690"/>
                <a:gd name="connsiteY0" fmla="*/ 46892 h 2344615"/>
                <a:gd name="connsiteX1" fmla="*/ 2307102 w 8386690"/>
                <a:gd name="connsiteY1" fmla="*/ 46892 h 2344615"/>
                <a:gd name="connsiteX2" fmla="*/ 2321169 w 8386690"/>
                <a:gd name="connsiteY2" fmla="*/ 46892 h 2344615"/>
                <a:gd name="connsiteX3" fmla="*/ 2560320 w 8386690"/>
                <a:gd name="connsiteY3" fmla="*/ 328246 h 2344615"/>
                <a:gd name="connsiteX4" fmla="*/ 3826413 w 8386690"/>
                <a:gd name="connsiteY4" fmla="*/ 356381 h 2344615"/>
                <a:gd name="connsiteX5" fmla="*/ 4628271 w 8386690"/>
                <a:gd name="connsiteY5" fmla="*/ 1200443 h 2344615"/>
                <a:gd name="connsiteX6" fmla="*/ 6471139 w 8386690"/>
                <a:gd name="connsiteY6" fmla="*/ 1172307 h 2344615"/>
                <a:gd name="connsiteX7" fmla="*/ 7484013 w 8386690"/>
                <a:gd name="connsiteY7" fmla="*/ 2157046 h 2344615"/>
                <a:gd name="connsiteX8" fmla="*/ 8257736 w 8386690"/>
                <a:gd name="connsiteY8" fmla="*/ 2297723 h 2344615"/>
                <a:gd name="connsiteX9" fmla="*/ 8257736 w 8386690"/>
                <a:gd name="connsiteY9" fmla="*/ 2283655 h 2344615"/>
                <a:gd name="connsiteX0" fmla="*/ 0 w 8386690"/>
                <a:gd name="connsiteY0" fmla="*/ 17265 h 2314988"/>
                <a:gd name="connsiteX1" fmla="*/ 2307102 w 8386690"/>
                <a:gd name="connsiteY1" fmla="*/ 17265 h 2314988"/>
                <a:gd name="connsiteX2" fmla="*/ 2522879 w 8386690"/>
                <a:gd name="connsiteY2" fmla="*/ 46892 h 2314988"/>
                <a:gd name="connsiteX3" fmla="*/ 2560320 w 8386690"/>
                <a:gd name="connsiteY3" fmla="*/ 298619 h 2314988"/>
                <a:gd name="connsiteX4" fmla="*/ 3826413 w 8386690"/>
                <a:gd name="connsiteY4" fmla="*/ 326754 h 2314988"/>
                <a:gd name="connsiteX5" fmla="*/ 4628271 w 8386690"/>
                <a:gd name="connsiteY5" fmla="*/ 1170816 h 2314988"/>
                <a:gd name="connsiteX6" fmla="*/ 6471139 w 8386690"/>
                <a:gd name="connsiteY6" fmla="*/ 1142680 h 2314988"/>
                <a:gd name="connsiteX7" fmla="*/ 7484013 w 8386690"/>
                <a:gd name="connsiteY7" fmla="*/ 2127419 h 2314988"/>
                <a:gd name="connsiteX8" fmla="*/ 8257736 w 8386690"/>
                <a:gd name="connsiteY8" fmla="*/ 2268096 h 2314988"/>
                <a:gd name="connsiteX9" fmla="*/ 8257736 w 8386690"/>
                <a:gd name="connsiteY9" fmla="*/ 2254028 h 2314988"/>
                <a:gd name="connsiteX0" fmla="*/ 0 w 8386690"/>
                <a:gd name="connsiteY0" fmla="*/ 0 h 2297723"/>
                <a:gd name="connsiteX1" fmla="*/ 2522879 w 8386690"/>
                <a:gd name="connsiteY1" fmla="*/ 29627 h 2297723"/>
                <a:gd name="connsiteX2" fmla="*/ 2560320 w 8386690"/>
                <a:gd name="connsiteY2" fmla="*/ 281354 h 2297723"/>
                <a:gd name="connsiteX3" fmla="*/ 3826413 w 8386690"/>
                <a:gd name="connsiteY3" fmla="*/ 309489 h 2297723"/>
                <a:gd name="connsiteX4" fmla="*/ 4628271 w 8386690"/>
                <a:gd name="connsiteY4" fmla="*/ 1153551 h 2297723"/>
                <a:gd name="connsiteX5" fmla="*/ 6471139 w 8386690"/>
                <a:gd name="connsiteY5" fmla="*/ 1125415 h 2297723"/>
                <a:gd name="connsiteX6" fmla="*/ 7484013 w 8386690"/>
                <a:gd name="connsiteY6" fmla="*/ 2110154 h 2297723"/>
                <a:gd name="connsiteX7" fmla="*/ 8257736 w 8386690"/>
                <a:gd name="connsiteY7" fmla="*/ 2250831 h 2297723"/>
                <a:gd name="connsiteX8" fmla="*/ 8257736 w 8386690"/>
                <a:gd name="connsiteY8" fmla="*/ 2236763 h 2297723"/>
                <a:gd name="connsiteX0" fmla="*/ 0 w 8386690"/>
                <a:gd name="connsiteY0" fmla="*/ 0 h 2297723"/>
                <a:gd name="connsiteX1" fmla="*/ 2391508 w 8386690"/>
                <a:gd name="connsiteY1" fmla="*/ 0 h 2297723"/>
                <a:gd name="connsiteX2" fmla="*/ 2560320 w 8386690"/>
                <a:gd name="connsiteY2" fmla="*/ 281354 h 2297723"/>
                <a:gd name="connsiteX3" fmla="*/ 3826413 w 8386690"/>
                <a:gd name="connsiteY3" fmla="*/ 309489 h 2297723"/>
                <a:gd name="connsiteX4" fmla="*/ 4628271 w 8386690"/>
                <a:gd name="connsiteY4" fmla="*/ 1153551 h 2297723"/>
                <a:gd name="connsiteX5" fmla="*/ 6471139 w 8386690"/>
                <a:gd name="connsiteY5" fmla="*/ 1125415 h 2297723"/>
                <a:gd name="connsiteX6" fmla="*/ 7484013 w 8386690"/>
                <a:gd name="connsiteY6" fmla="*/ 2110154 h 2297723"/>
                <a:gd name="connsiteX7" fmla="*/ 8257736 w 8386690"/>
                <a:gd name="connsiteY7" fmla="*/ 2250831 h 2297723"/>
                <a:gd name="connsiteX8" fmla="*/ 8257736 w 8386690"/>
                <a:gd name="connsiteY8" fmla="*/ 2236763 h 2297723"/>
                <a:gd name="connsiteX0" fmla="*/ 0 w 8386690"/>
                <a:gd name="connsiteY0" fmla="*/ 0 h 2297723"/>
                <a:gd name="connsiteX1" fmla="*/ 2560320 w 8386690"/>
                <a:gd name="connsiteY1" fmla="*/ 281354 h 2297723"/>
                <a:gd name="connsiteX2" fmla="*/ 3826413 w 8386690"/>
                <a:gd name="connsiteY2" fmla="*/ 309489 h 2297723"/>
                <a:gd name="connsiteX3" fmla="*/ 4628271 w 8386690"/>
                <a:gd name="connsiteY3" fmla="*/ 1153551 h 2297723"/>
                <a:gd name="connsiteX4" fmla="*/ 6471139 w 8386690"/>
                <a:gd name="connsiteY4" fmla="*/ 1125415 h 2297723"/>
                <a:gd name="connsiteX5" fmla="*/ 7484013 w 8386690"/>
                <a:gd name="connsiteY5" fmla="*/ 2110154 h 2297723"/>
                <a:gd name="connsiteX6" fmla="*/ 8257736 w 8386690"/>
                <a:gd name="connsiteY6" fmla="*/ 2250831 h 2297723"/>
                <a:gd name="connsiteX7" fmla="*/ 8257736 w 8386690"/>
                <a:gd name="connsiteY7" fmla="*/ 2236763 h 2297723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3826413 w 8386690"/>
                <a:gd name="connsiteY2" fmla="*/ 330057 h 2318291"/>
                <a:gd name="connsiteX3" fmla="*/ 4628271 w 8386690"/>
                <a:gd name="connsiteY3" fmla="*/ 1174119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2882919 w 8386690"/>
                <a:gd name="connsiteY2" fmla="*/ 482242 h 2318291"/>
                <a:gd name="connsiteX3" fmla="*/ 4628271 w 8386690"/>
                <a:gd name="connsiteY3" fmla="*/ 1174119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2882919 w 8386690"/>
                <a:gd name="connsiteY2" fmla="*/ 482242 h 2318291"/>
                <a:gd name="connsiteX3" fmla="*/ 4827135 w 8386690"/>
                <a:gd name="connsiteY3" fmla="*/ 626258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08902"/>
                <a:gd name="connsiteX1" fmla="*/ 2525753 w 8386690"/>
                <a:gd name="connsiteY1" fmla="*/ 0 h 2308902"/>
                <a:gd name="connsiteX2" fmla="*/ 2882919 w 8386690"/>
                <a:gd name="connsiteY2" fmla="*/ 482242 h 2308902"/>
                <a:gd name="connsiteX3" fmla="*/ 4827135 w 8386690"/>
                <a:gd name="connsiteY3" fmla="*/ 626258 h 2308902"/>
                <a:gd name="connsiteX4" fmla="*/ 5403199 w 8386690"/>
                <a:gd name="connsiteY4" fmla="*/ 1202322 h 2308902"/>
                <a:gd name="connsiteX5" fmla="*/ 7484013 w 8386690"/>
                <a:gd name="connsiteY5" fmla="*/ 2130722 h 2308902"/>
                <a:gd name="connsiteX6" fmla="*/ 8257736 w 8386690"/>
                <a:gd name="connsiteY6" fmla="*/ 2271399 h 2308902"/>
                <a:gd name="connsiteX7" fmla="*/ 8257736 w 8386690"/>
                <a:gd name="connsiteY7" fmla="*/ 2257331 h 2308902"/>
                <a:gd name="connsiteX0" fmla="*/ 0 w 8409456"/>
                <a:gd name="connsiteY0" fmla="*/ 20568 h 2351223"/>
                <a:gd name="connsiteX1" fmla="*/ 2525753 w 8409456"/>
                <a:gd name="connsiteY1" fmla="*/ 0 h 2351223"/>
                <a:gd name="connsiteX2" fmla="*/ 2882919 w 8409456"/>
                <a:gd name="connsiteY2" fmla="*/ 482242 h 2351223"/>
                <a:gd name="connsiteX3" fmla="*/ 4827135 w 8409456"/>
                <a:gd name="connsiteY3" fmla="*/ 626258 h 2351223"/>
                <a:gd name="connsiteX4" fmla="*/ 5403199 w 8409456"/>
                <a:gd name="connsiteY4" fmla="*/ 1202322 h 2351223"/>
                <a:gd name="connsiteX5" fmla="*/ 7347415 w 8409456"/>
                <a:gd name="connsiteY5" fmla="*/ 1778386 h 2351223"/>
                <a:gd name="connsiteX6" fmla="*/ 8257736 w 8409456"/>
                <a:gd name="connsiteY6" fmla="*/ 2271399 h 2351223"/>
                <a:gd name="connsiteX7" fmla="*/ 8257736 w 8409456"/>
                <a:gd name="connsiteY7" fmla="*/ 2257331 h 2351223"/>
                <a:gd name="connsiteX0" fmla="*/ 0 w 8317743"/>
                <a:gd name="connsiteY0" fmla="*/ 20568 h 2271399"/>
                <a:gd name="connsiteX1" fmla="*/ 2525753 w 8317743"/>
                <a:gd name="connsiteY1" fmla="*/ 0 h 2271399"/>
                <a:gd name="connsiteX2" fmla="*/ 2882919 w 8317743"/>
                <a:gd name="connsiteY2" fmla="*/ 482242 h 2271399"/>
                <a:gd name="connsiteX3" fmla="*/ 4827135 w 8317743"/>
                <a:gd name="connsiteY3" fmla="*/ 626258 h 2271399"/>
                <a:gd name="connsiteX4" fmla="*/ 5403199 w 8317743"/>
                <a:gd name="connsiteY4" fmla="*/ 1202322 h 2271399"/>
                <a:gd name="connsiteX5" fmla="*/ 7347415 w 8317743"/>
                <a:gd name="connsiteY5" fmla="*/ 1778386 h 2271399"/>
                <a:gd name="connsiteX6" fmla="*/ 8257736 w 8317743"/>
                <a:gd name="connsiteY6" fmla="*/ 2271399 h 2271399"/>
                <a:gd name="connsiteX7" fmla="*/ 7707455 w 8317743"/>
                <a:gd name="connsiteY7" fmla="*/ 1778386 h 2271399"/>
                <a:gd name="connsiteX0" fmla="*/ 0 w 8257736"/>
                <a:gd name="connsiteY0" fmla="*/ 20568 h 2271399"/>
                <a:gd name="connsiteX1" fmla="*/ 2525753 w 8257736"/>
                <a:gd name="connsiteY1" fmla="*/ 0 h 2271399"/>
                <a:gd name="connsiteX2" fmla="*/ 2882919 w 8257736"/>
                <a:gd name="connsiteY2" fmla="*/ 482242 h 2271399"/>
                <a:gd name="connsiteX3" fmla="*/ 4827135 w 8257736"/>
                <a:gd name="connsiteY3" fmla="*/ 626258 h 2271399"/>
                <a:gd name="connsiteX4" fmla="*/ 5403199 w 8257736"/>
                <a:gd name="connsiteY4" fmla="*/ 1202322 h 2271399"/>
                <a:gd name="connsiteX5" fmla="*/ 7347415 w 8257736"/>
                <a:gd name="connsiteY5" fmla="*/ 1778386 h 2271399"/>
                <a:gd name="connsiteX6" fmla="*/ 8257736 w 8257736"/>
                <a:gd name="connsiteY6" fmla="*/ 2271399 h 2271399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2882919 w 7779464"/>
                <a:gd name="connsiteY2" fmla="*/ 482242 h 1886398"/>
                <a:gd name="connsiteX3" fmla="*/ 4827135 w 7779464"/>
                <a:gd name="connsiteY3" fmla="*/ 626258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827135 w 7779464"/>
                <a:gd name="connsiteY3" fmla="*/ 626258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971152 w 7779464"/>
                <a:gd name="connsiteY3" fmla="*/ 554250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395088 w 7779464"/>
                <a:gd name="connsiteY3" fmla="*/ 554250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91464"/>
                <a:gd name="connsiteY0" fmla="*/ 20568 h 1898399"/>
                <a:gd name="connsiteX1" fmla="*/ 2525753 w 7791464"/>
                <a:gd name="connsiteY1" fmla="*/ 0 h 1898399"/>
                <a:gd name="connsiteX2" fmla="*/ 3098944 w 7791464"/>
                <a:gd name="connsiteY2" fmla="*/ 482242 h 1898399"/>
                <a:gd name="connsiteX3" fmla="*/ 4395088 w 7791464"/>
                <a:gd name="connsiteY3" fmla="*/ 554250 h 1898399"/>
                <a:gd name="connsiteX4" fmla="*/ 5115168 w 7791464"/>
                <a:gd name="connsiteY4" fmla="*/ 1130314 h 1898399"/>
                <a:gd name="connsiteX5" fmla="*/ 7347415 w 7791464"/>
                <a:gd name="connsiteY5" fmla="*/ 1778386 h 1898399"/>
                <a:gd name="connsiteX6" fmla="*/ 7779464 w 7791464"/>
                <a:gd name="connsiteY6" fmla="*/ 1850394 h 1898399"/>
                <a:gd name="connsiteX0" fmla="*/ 0 w 7779464"/>
                <a:gd name="connsiteY0" fmla="*/ 20568 h 1850394"/>
                <a:gd name="connsiteX1" fmla="*/ 2525753 w 7779464"/>
                <a:gd name="connsiteY1" fmla="*/ 0 h 1850394"/>
                <a:gd name="connsiteX2" fmla="*/ 3098944 w 7779464"/>
                <a:gd name="connsiteY2" fmla="*/ 482242 h 1850394"/>
                <a:gd name="connsiteX3" fmla="*/ 4395088 w 7779464"/>
                <a:gd name="connsiteY3" fmla="*/ 554250 h 1850394"/>
                <a:gd name="connsiteX4" fmla="*/ 5475208 w 7779464"/>
                <a:gd name="connsiteY4" fmla="*/ 1634370 h 1850394"/>
                <a:gd name="connsiteX5" fmla="*/ 7347415 w 7779464"/>
                <a:gd name="connsiteY5" fmla="*/ 1778386 h 1850394"/>
                <a:gd name="connsiteX6" fmla="*/ 7779464 w 7779464"/>
                <a:gd name="connsiteY6" fmla="*/ 1850394 h 1850394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395088 w 7779464"/>
                <a:gd name="connsiteY3" fmla="*/ 554250 h 1886398"/>
                <a:gd name="connsiteX4" fmla="*/ 5475208 w 7779464"/>
                <a:gd name="connsiteY4" fmla="*/ 1634370 h 1886398"/>
                <a:gd name="connsiteX5" fmla="*/ 7275408 w 7779464"/>
                <a:gd name="connsiteY5" fmla="*/ 1850394 h 1886398"/>
                <a:gd name="connsiteX6" fmla="*/ 7779464 w 7779464"/>
                <a:gd name="connsiteY6" fmla="*/ 1850394 h 1886398"/>
                <a:gd name="connsiteX0" fmla="*/ 0 w 7779464"/>
                <a:gd name="connsiteY0" fmla="*/ 20568 h 1922402"/>
                <a:gd name="connsiteX1" fmla="*/ 2525753 w 7779464"/>
                <a:gd name="connsiteY1" fmla="*/ 0 h 1922402"/>
                <a:gd name="connsiteX2" fmla="*/ 3098944 w 7779464"/>
                <a:gd name="connsiteY2" fmla="*/ 482242 h 1922402"/>
                <a:gd name="connsiteX3" fmla="*/ 4395088 w 7779464"/>
                <a:gd name="connsiteY3" fmla="*/ 554250 h 1922402"/>
                <a:gd name="connsiteX4" fmla="*/ 5547216 w 7779464"/>
                <a:gd name="connsiteY4" fmla="*/ 1706378 h 1922402"/>
                <a:gd name="connsiteX5" fmla="*/ 7275408 w 7779464"/>
                <a:gd name="connsiteY5" fmla="*/ 1850394 h 1922402"/>
                <a:gd name="connsiteX6" fmla="*/ 7779464 w 7779464"/>
                <a:gd name="connsiteY6" fmla="*/ 1850394 h 1922402"/>
                <a:gd name="connsiteX0" fmla="*/ 0 w 7779464"/>
                <a:gd name="connsiteY0" fmla="*/ 20568 h 1910401"/>
                <a:gd name="connsiteX1" fmla="*/ 2525753 w 7779464"/>
                <a:gd name="connsiteY1" fmla="*/ 0 h 1910401"/>
                <a:gd name="connsiteX2" fmla="*/ 3098944 w 7779464"/>
                <a:gd name="connsiteY2" fmla="*/ 482242 h 1910401"/>
                <a:gd name="connsiteX3" fmla="*/ 4467096 w 7779464"/>
                <a:gd name="connsiteY3" fmla="*/ 626258 h 1910401"/>
                <a:gd name="connsiteX4" fmla="*/ 5547216 w 7779464"/>
                <a:gd name="connsiteY4" fmla="*/ 1706378 h 1910401"/>
                <a:gd name="connsiteX5" fmla="*/ 7275408 w 7779464"/>
                <a:gd name="connsiteY5" fmla="*/ 1850394 h 1910401"/>
                <a:gd name="connsiteX6" fmla="*/ 7779464 w 7779464"/>
                <a:gd name="connsiteY6" fmla="*/ 1850394 h 1910401"/>
                <a:gd name="connsiteX0" fmla="*/ 0 w 7779464"/>
                <a:gd name="connsiteY0" fmla="*/ 20568 h 1910400"/>
                <a:gd name="connsiteX1" fmla="*/ 2525753 w 7779464"/>
                <a:gd name="connsiteY1" fmla="*/ 0 h 1910400"/>
                <a:gd name="connsiteX2" fmla="*/ 3098944 w 7779464"/>
                <a:gd name="connsiteY2" fmla="*/ 482242 h 1910400"/>
                <a:gd name="connsiteX3" fmla="*/ 3747016 w 7779464"/>
                <a:gd name="connsiteY3" fmla="*/ 626259 h 1910400"/>
                <a:gd name="connsiteX4" fmla="*/ 5547216 w 7779464"/>
                <a:gd name="connsiteY4" fmla="*/ 1706378 h 1910400"/>
                <a:gd name="connsiteX5" fmla="*/ 7275408 w 7779464"/>
                <a:gd name="connsiteY5" fmla="*/ 1850394 h 1910400"/>
                <a:gd name="connsiteX6" fmla="*/ 7779464 w 7779464"/>
                <a:gd name="connsiteY6" fmla="*/ 1850394 h 1910400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3098944 w 7815468"/>
                <a:gd name="connsiteY2" fmla="*/ 482242 h 1898399"/>
                <a:gd name="connsiteX3" fmla="*/ 3747016 w 7815468"/>
                <a:gd name="connsiteY3" fmla="*/ 626259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2882920 w 7815468"/>
                <a:gd name="connsiteY2" fmla="*/ 266220 h 1898399"/>
                <a:gd name="connsiteX3" fmla="*/ 3747016 w 7815468"/>
                <a:gd name="connsiteY3" fmla="*/ 626259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2882920 w 7815468"/>
                <a:gd name="connsiteY2" fmla="*/ 266220 h 1898399"/>
                <a:gd name="connsiteX3" fmla="*/ 3242960 w 7815468"/>
                <a:gd name="connsiteY3" fmla="*/ 410236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99477"/>
                <a:gd name="connsiteY0" fmla="*/ 20568 h 1910400"/>
                <a:gd name="connsiteX1" fmla="*/ 2525753 w 7899477"/>
                <a:gd name="connsiteY1" fmla="*/ 0 h 1910400"/>
                <a:gd name="connsiteX2" fmla="*/ 2882920 w 7899477"/>
                <a:gd name="connsiteY2" fmla="*/ 266220 h 1910400"/>
                <a:gd name="connsiteX3" fmla="*/ 3242960 w 7899477"/>
                <a:gd name="connsiteY3" fmla="*/ 410236 h 1910400"/>
                <a:gd name="connsiteX4" fmla="*/ 4035048 w 7899477"/>
                <a:gd name="connsiteY4" fmla="*/ 1490356 h 1910400"/>
                <a:gd name="connsiteX5" fmla="*/ 7275408 w 7899477"/>
                <a:gd name="connsiteY5" fmla="*/ 1850394 h 1910400"/>
                <a:gd name="connsiteX6" fmla="*/ 7779464 w 7899477"/>
                <a:gd name="connsiteY6" fmla="*/ 1850394 h 1910400"/>
                <a:gd name="connsiteX0" fmla="*/ 0 w 7899477"/>
                <a:gd name="connsiteY0" fmla="*/ 20568 h 1910400"/>
                <a:gd name="connsiteX1" fmla="*/ 2525753 w 7899477"/>
                <a:gd name="connsiteY1" fmla="*/ 0 h 1910400"/>
                <a:gd name="connsiteX2" fmla="*/ 2882920 w 7899477"/>
                <a:gd name="connsiteY2" fmla="*/ 266220 h 1910400"/>
                <a:gd name="connsiteX3" fmla="*/ 3170952 w 7899477"/>
                <a:gd name="connsiteY3" fmla="*/ 410235 h 1910400"/>
                <a:gd name="connsiteX4" fmla="*/ 4035048 w 7899477"/>
                <a:gd name="connsiteY4" fmla="*/ 1490356 h 1910400"/>
                <a:gd name="connsiteX5" fmla="*/ 7275408 w 7899477"/>
                <a:gd name="connsiteY5" fmla="*/ 1850394 h 1910400"/>
                <a:gd name="connsiteX6" fmla="*/ 7779464 w 7899477"/>
                <a:gd name="connsiteY6" fmla="*/ 1850394 h 1910400"/>
                <a:gd name="connsiteX0" fmla="*/ 0 w 7899477"/>
                <a:gd name="connsiteY0" fmla="*/ 20568 h 1886398"/>
                <a:gd name="connsiteX1" fmla="*/ 2525753 w 7899477"/>
                <a:gd name="connsiteY1" fmla="*/ 0 h 1886398"/>
                <a:gd name="connsiteX2" fmla="*/ 2882920 w 7899477"/>
                <a:gd name="connsiteY2" fmla="*/ 266220 h 1886398"/>
                <a:gd name="connsiteX3" fmla="*/ 3170952 w 7899477"/>
                <a:gd name="connsiteY3" fmla="*/ 410235 h 1886398"/>
                <a:gd name="connsiteX4" fmla="*/ 4035048 w 7899477"/>
                <a:gd name="connsiteY4" fmla="*/ 1634371 h 1886398"/>
                <a:gd name="connsiteX5" fmla="*/ 7275408 w 7899477"/>
                <a:gd name="connsiteY5" fmla="*/ 1850394 h 1886398"/>
                <a:gd name="connsiteX6" fmla="*/ 7779464 w 7899477"/>
                <a:gd name="connsiteY6" fmla="*/ 1850394 h 1886398"/>
                <a:gd name="connsiteX0" fmla="*/ 0 w 7899477"/>
                <a:gd name="connsiteY0" fmla="*/ 20568 h 1886398"/>
                <a:gd name="connsiteX1" fmla="*/ 2525753 w 7899477"/>
                <a:gd name="connsiteY1" fmla="*/ 0 h 1886398"/>
                <a:gd name="connsiteX2" fmla="*/ 2882920 w 7899477"/>
                <a:gd name="connsiteY2" fmla="*/ 194211 h 1886398"/>
                <a:gd name="connsiteX3" fmla="*/ 3170952 w 7899477"/>
                <a:gd name="connsiteY3" fmla="*/ 410235 h 1886398"/>
                <a:gd name="connsiteX4" fmla="*/ 4035048 w 7899477"/>
                <a:gd name="connsiteY4" fmla="*/ 1634371 h 1886398"/>
                <a:gd name="connsiteX5" fmla="*/ 7275408 w 7899477"/>
                <a:gd name="connsiteY5" fmla="*/ 1850394 h 1886398"/>
                <a:gd name="connsiteX6" fmla="*/ 7779464 w 7899477"/>
                <a:gd name="connsiteY6" fmla="*/ 1850394 h 1886398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87476"/>
                <a:gd name="connsiteY0" fmla="*/ 20568 h 1886399"/>
                <a:gd name="connsiteX1" fmla="*/ 2525753 w 7887476"/>
                <a:gd name="connsiteY1" fmla="*/ 0 h 1886399"/>
                <a:gd name="connsiteX2" fmla="*/ 2882920 w 7887476"/>
                <a:gd name="connsiteY2" fmla="*/ 194211 h 1886399"/>
                <a:gd name="connsiteX3" fmla="*/ 3170952 w 7887476"/>
                <a:gd name="connsiteY3" fmla="*/ 338227 h 1886399"/>
                <a:gd name="connsiteX4" fmla="*/ 4035048 w 7887476"/>
                <a:gd name="connsiteY4" fmla="*/ 1634371 h 1886399"/>
                <a:gd name="connsiteX5" fmla="*/ 7275408 w 7887476"/>
                <a:gd name="connsiteY5" fmla="*/ 1850394 h 1886399"/>
                <a:gd name="connsiteX6" fmla="*/ 7707456 w 7887476"/>
                <a:gd name="connsiteY6" fmla="*/ 1850395 h 1886399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850395 h 1874398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778387 h 1874398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706379 h 1874398"/>
                <a:gd name="connsiteX0" fmla="*/ 0 w 7863473"/>
                <a:gd name="connsiteY0" fmla="*/ 20568 h 1874398"/>
                <a:gd name="connsiteX1" fmla="*/ 2525753 w 7863473"/>
                <a:gd name="connsiteY1" fmla="*/ 0 h 1874398"/>
                <a:gd name="connsiteX2" fmla="*/ 2882920 w 7863473"/>
                <a:gd name="connsiteY2" fmla="*/ 194211 h 1874398"/>
                <a:gd name="connsiteX3" fmla="*/ 3170952 w 7863473"/>
                <a:gd name="connsiteY3" fmla="*/ 338227 h 1874398"/>
                <a:gd name="connsiteX4" fmla="*/ 4035048 w 7863473"/>
                <a:gd name="connsiteY4" fmla="*/ 1634371 h 1874398"/>
                <a:gd name="connsiteX5" fmla="*/ 7275408 w 7863473"/>
                <a:gd name="connsiteY5" fmla="*/ 1778387 h 1874398"/>
                <a:gd name="connsiteX6" fmla="*/ 7563440 w 7863473"/>
                <a:gd name="connsiteY6" fmla="*/ 1778387 h 1874398"/>
                <a:gd name="connsiteX0" fmla="*/ 0 w 7275408"/>
                <a:gd name="connsiteY0" fmla="*/ 20568 h 1874398"/>
                <a:gd name="connsiteX1" fmla="*/ 2525753 w 7275408"/>
                <a:gd name="connsiteY1" fmla="*/ 0 h 1874398"/>
                <a:gd name="connsiteX2" fmla="*/ 2882920 w 7275408"/>
                <a:gd name="connsiteY2" fmla="*/ 194211 h 1874398"/>
                <a:gd name="connsiteX3" fmla="*/ 3170952 w 7275408"/>
                <a:gd name="connsiteY3" fmla="*/ 338227 h 1874398"/>
                <a:gd name="connsiteX4" fmla="*/ 4035048 w 7275408"/>
                <a:gd name="connsiteY4" fmla="*/ 1634371 h 1874398"/>
                <a:gd name="connsiteX5" fmla="*/ 7275408 w 7275408"/>
                <a:gd name="connsiteY5" fmla="*/ 1778387 h 1874398"/>
                <a:gd name="connsiteX0" fmla="*/ 0 w 7275408"/>
                <a:gd name="connsiteY0" fmla="*/ 20568 h 1778387"/>
                <a:gd name="connsiteX1" fmla="*/ 2525753 w 7275408"/>
                <a:gd name="connsiteY1" fmla="*/ 0 h 1778387"/>
                <a:gd name="connsiteX2" fmla="*/ 2882920 w 7275408"/>
                <a:gd name="connsiteY2" fmla="*/ 194211 h 1778387"/>
                <a:gd name="connsiteX3" fmla="*/ 3170952 w 7275408"/>
                <a:gd name="connsiteY3" fmla="*/ 338227 h 1778387"/>
                <a:gd name="connsiteX4" fmla="*/ 4035049 w 7275408"/>
                <a:gd name="connsiteY4" fmla="*/ 914291 h 1778387"/>
                <a:gd name="connsiteX5" fmla="*/ 7275408 w 7275408"/>
                <a:gd name="connsiteY5" fmla="*/ 1778387 h 1778387"/>
                <a:gd name="connsiteX0" fmla="*/ 0 w 5763241"/>
                <a:gd name="connsiteY0" fmla="*/ 20568 h 1022303"/>
                <a:gd name="connsiteX1" fmla="*/ 2525753 w 5763241"/>
                <a:gd name="connsiteY1" fmla="*/ 0 h 1022303"/>
                <a:gd name="connsiteX2" fmla="*/ 2882920 w 5763241"/>
                <a:gd name="connsiteY2" fmla="*/ 194211 h 1022303"/>
                <a:gd name="connsiteX3" fmla="*/ 3170952 w 5763241"/>
                <a:gd name="connsiteY3" fmla="*/ 338227 h 1022303"/>
                <a:gd name="connsiteX4" fmla="*/ 4035049 w 5763241"/>
                <a:gd name="connsiteY4" fmla="*/ 914291 h 1022303"/>
                <a:gd name="connsiteX5" fmla="*/ 5763241 w 5763241"/>
                <a:gd name="connsiteY5" fmla="*/ 986300 h 1022303"/>
                <a:gd name="connsiteX0" fmla="*/ 0 w 6054370"/>
                <a:gd name="connsiteY0" fmla="*/ 20568 h 1022303"/>
                <a:gd name="connsiteX1" fmla="*/ 2525753 w 6054370"/>
                <a:gd name="connsiteY1" fmla="*/ 0 h 1022303"/>
                <a:gd name="connsiteX2" fmla="*/ 2882920 w 6054370"/>
                <a:gd name="connsiteY2" fmla="*/ 194211 h 1022303"/>
                <a:gd name="connsiteX3" fmla="*/ 3170952 w 6054370"/>
                <a:gd name="connsiteY3" fmla="*/ 338227 h 1022303"/>
                <a:gd name="connsiteX4" fmla="*/ 4035049 w 6054370"/>
                <a:gd name="connsiteY4" fmla="*/ 914291 h 1022303"/>
                <a:gd name="connsiteX5" fmla="*/ 5763241 w 6054370"/>
                <a:gd name="connsiteY5" fmla="*/ 986300 h 1022303"/>
                <a:gd name="connsiteX6" fmla="*/ 5781825 w 6054370"/>
                <a:gd name="connsiteY6" fmla="*/ 1005307 h 1022303"/>
                <a:gd name="connsiteX0" fmla="*/ 0 w 6267297"/>
                <a:gd name="connsiteY0" fmla="*/ 20568 h 1706380"/>
                <a:gd name="connsiteX1" fmla="*/ 2525753 w 6267297"/>
                <a:gd name="connsiteY1" fmla="*/ 0 h 1706380"/>
                <a:gd name="connsiteX2" fmla="*/ 2882920 w 6267297"/>
                <a:gd name="connsiteY2" fmla="*/ 194211 h 1706380"/>
                <a:gd name="connsiteX3" fmla="*/ 3170952 w 6267297"/>
                <a:gd name="connsiteY3" fmla="*/ 338227 h 1706380"/>
                <a:gd name="connsiteX4" fmla="*/ 4035049 w 6267297"/>
                <a:gd name="connsiteY4" fmla="*/ 914291 h 1706380"/>
                <a:gd name="connsiteX5" fmla="*/ 5763241 w 6267297"/>
                <a:gd name="connsiteY5" fmla="*/ 986300 h 1706380"/>
                <a:gd name="connsiteX6" fmla="*/ 6267297 w 6267297"/>
                <a:gd name="connsiteY6" fmla="*/ 1706380 h 1706380"/>
                <a:gd name="connsiteX0" fmla="*/ 0 w 6352456"/>
                <a:gd name="connsiteY0" fmla="*/ 20568 h 1831468"/>
                <a:gd name="connsiteX1" fmla="*/ 2525753 w 6352456"/>
                <a:gd name="connsiteY1" fmla="*/ 0 h 1831468"/>
                <a:gd name="connsiteX2" fmla="*/ 2882920 w 6352456"/>
                <a:gd name="connsiteY2" fmla="*/ 194211 h 1831468"/>
                <a:gd name="connsiteX3" fmla="*/ 3170952 w 6352456"/>
                <a:gd name="connsiteY3" fmla="*/ 338227 h 1831468"/>
                <a:gd name="connsiteX4" fmla="*/ 4035049 w 6352456"/>
                <a:gd name="connsiteY4" fmla="*/ 914291 h 1831468"/>
                <a:gd name="connsiteX5" fmla="*/ 5763241 w 6352456"/>
                <a:gd name="connsiteY5" fmla="*/ 986300 h 1831468"/>
                <a:gd name="connsiteX6" fmla="*/ 6267297 w 6352456"/>
                <a:gd name="connsiteY6" fmla="*/ 1706380 h 1831468"/>
                <a:gd name="connsiteX7" fmla="*/ 6274193 w 6352456"/>
                <a:gd name="connsiteY7" fmla="*/ 1736826 h 1831468"/>
                <a:gd name="connsiteX0" fmla="*/ 0 w 7491432"/>
                <a:gd name="connsiteY0" fmla="*/ 20568 h 1850396"/>
                <a:gd name="connsiteX1" fmla="*/ 2525753 w 7491432"/>
                <a:gd name="connsiteY1" fmla="*/ 0 h 1850396"/>
                <a:gd name="connsiteX2" fmla="*/ 2882920 w 7491432"/>
                <a:gd name="connsiteY2" fmla="*/ 194211 h 1850396"/>
                <a:gd name="connsiteX3" fmla="*/ 3170952 w 7491432"/>
                <a:gd name="connsiteY3" fmla="*/ 338227 h 1850396"/>
                <a:gd name="connsiteX4" fmla="*/ 4035049 w 7491432"/>
                <a:gd name="connsiteY4" fmla="*/ 914291 h 1850396"/>
                <a:gd name="connsiteX5" fmla="*/ 5763241 w 7491432"/>
                <a:gd name="connsiteY5" fmla="*/ 986300 h 1850396"/>
                <a:gd name="connsiteX6" fmla="*/ 6267297 w 7491432"/>
                <a:gd name="connsiteY6" fmla="*/ 1706380 h 1850396"/>
                <a:gd name="connsiteX7" fmla="*/ 7491432 w 7491432"/>
                <a:gd name="connsiteY7" fmla="*/ 1850395 h 1850396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82920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266219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3675008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3675008 w 7491432"/>
                <a:gd name="connsiteY4" fmla="*/ 770275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62397"/>
                <a:gd name="connsiteX1" fmla="*/ 2525753 w 7491432"/>
                <a:gd name="connsiteY1" fmla="*/ 0 h 1862397"/>
                <a:gd name="connsiteX2" fmla="*/ 2810912 w 7491432"/>
                <a:gd name="connsiteY2" fmla="*/ 194211 h 1862397"/>
                <a:gd name="connsiteX3" fmla="*/ 3170952 w 7491432"/>
                <a:gd name="connsiteY3" fmla="*/ 338227 h 1862397"/>
                <a:gd name="connsiteX4" fmla="*/ 3675008 w 7491432"/>
                <a:gd name="connsiteY4" fmla="*/ 770275 h 1862397"/>
                <a:gd name="connsiteX5" fmla="*/ 5691232 w 7491432"/>
                <a:gd name="connsiteY5" fmla="*/ 842283 h 1862397"/>
                <a:gd name="connsiteX6" fmla="*/ 6267297 w 7491432"/>
                <a:gd name="connsiteY6" fmla="*/ 1706380 h 1862397"/>
                <a:gd name="connsiteX7" fmla="*/ 7491432 w 7491432"/>
                <a:gd name="connsiteY7" fmla="*/ 1778387 h 1862397"/>
                <a:gd name="connsiteX0" fmla="*/ 0 w 7491432"/>
                <a:gd name="connsiteY0" fmla="*/ 20568 h 2078420"/>
                <a:gd name="connsiteX1" fmla="*/ 2525753 w 7491432"/>
                <a:gd name="connsiteY1" fmla="*/ 0 h 2078420"/>
                <a:gd name="connsiteX2" fmla="*/ 2810912 w 7491432"/>
                <a:gd name="connsiteY2" fmla="*/ 194211 h 2078420"/>
                <a:gd name="connsiteX3" fmla="*/ 3170952 w 7491432"/>
                <a:gd name="connsiteY3" fmla="*/ 338227 h 2078420"/>
                <a:gd name="connsiteX4" fmla="*/ 3675008 w 7491432"/>
                <a:gd name="connsiteY4" fmla="*/ 770275 h 2078420"/>
                <a:gd name="connsiteX5" fmla="*/ 5691232 w 7491432"/>
                <a:gd name="connsiteY5" fmla="*/ 842283 h 2078420"/>
                <a:gd name="connsiteX6" fmla="*/ 6411312 w 7491432"/>
                <a:gd name="connsiteY6" fmla="*/ 1922403 h 2078420"/>
                <a:gd name="connsiteX7" fmla="*/ 7491432 w 7491432"/>
                <a:gd name="connsiteY7" fmla="*/ 1778387 h 2078420"/>
                <a:gd name="connsiteX0" fmla="*/ 0 w 7491432"/>
                <a:gd name="connsiteY0" fmla="*/ 20568 h 2126426"/>
                <a:gd name="connsiteX1" fmla="*/ 2525753 w 7491432"/>
                <a:gd name="connsiteY1" fmla="*/ 0 h 2126426"/>
                <a:gd name="connsiteX2" fmla="*/ 2810912 w 7491432"/>
                <a:gd name="connsiteY2" fmla="*/ 194211 h 2126426"/>
                <a:gd name="connsiteX3" fmla="*/ 3170952 w 7491432"/>
                <a:gd name="connsiteY3" fmla="*/ 338227 h 2126426"/>
                <a:gd name="connsiteX4" fmla="*/ 3675008 w 7491432"/>
                <a:gd name="connsiteY4" fmla="*/ 770275 h 2126426"/>
                <a:gd name="connsiteX5" fmla="*/ 5691232 w 7491432"/>
                <a:gd name="connsiteY5" fmla="*/ 842283 h 2126426"/>
                <a:gd name="connsiteX6" fmla="*/ 6411312 w 7491432"/>
                <a:gd name="connsiteY6" fmla="*/ 1922403 h 2126426"/>
                <a:gd name="connsiteX7" fmla="*/ 7491432 w 7491432"/>
                <a:gd name="connsiteY7" fmla="*/ 2066418 h 2126426"/>
                <a:gd name="connsiteX0" fmla="*/ 0 w 7491432"/>
                <a:gd name="connsiteY0" fmla="*/ 20568 h 2126426"/>
                <a:gd name="connsiteX1" fmla="*/ 2525753 w 7491432"/>
                <a:gd name="connsiteY1" fmla="*/ 0 h 2126426"/>
                <a:gd name="connsiteX2" fmla="*/ 2810912 w 7491432"/>
                <a:gd name="connsiteY2" fmla="*/ 194211 h 2126426"/>
                <a:gd name="connsiteX3" fmla="*/ 3170952 w 7491432"/>
                <a:gd name="connsiteY3" fmla="*/ 338227 h 2126426"/>
                <a:gd name="connsiteX4" fmla="*/ 3675008 w 7491432"/>
                <a:gd name="connsiteY4" fmla="*/ 626258 h 2126426"/>
                <a:gd name="connsiteX5" fmla="*/ 5691232 w 7491432"/>
                <a:gd name="connsiteY5" fmla="*/ 842283 h 2126426"/>
                <a:gd name="connsiteX6" fmla="*/ 6411312 w 7491432"/>
                <a:gd name="connsiteY6" fmla="*/ 1922403 h 2126426"/>
                <a:gd name="connsiteX7" fmla="*/ 7491432 w 7491432"/>
                <a:gd name="connsiteY7" fmla="*/ 2066418 h 2126426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94211 h 2138427"/>
                <a:gd name="connsiteX3" fmla="*/ 3170952 w 7491432"/>
                <a:gd name="connsiteY3" fmla="*/ 338227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338227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810912 w 7491432"/>
                <a:gd name="connsiteY2" fmla="*/ 104293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738904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738904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9042 w 7491432"/>
                <a:gd name="connsiteY3" fmla="*/ 216311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9042 w 7491432"/>
                <a:gd name="connsiteY3" fmla="*/ 216311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2882920 w 7491432"/>
                <a:gd name="connsiteY3" fmla="*/ 176300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32517"/>
                <a:gd name="connsiteX1" fmla="*/ 2524215 w 7491432"/>
                <a:gd name="connsiteY1" fmla="*/ 0 h 2132517"/>
                <a:gd name="connsiteX2" fmla="*/ 2666896 w 7491432"/>
                <a:gd name="connsiteY2" fmla="*/ 176300 h 2132517"/>
                <a:gd name="connsiteX3" fmla="*/ 2882920 w 7491432"/>
                <a:gd name="connsiteY3" fmla="*/ 176300 h 2132517"/>
                <a:gd name="connsiteX4" fmla="*/ 3170952 w 7491432"/>
                <a:gd name="connsiteY4" fmla="*/ 608348 h 2132517"/>
                <a:gd name="connsiteX5" fmla="*/ 5691232 w 7491432"/>
                <a:gd name="connsiteY5" fmla="*/ 680356 h 2132517"/>
                <a:gd name="connsiteX6" fmla="*/ 6123280 w 7491432"/>
                <a:gd name="connsiteY6" fmla="*/ 1904492 h 2132517"/>
                <a:gd name="connsiteX7" fmla="*/ 7491432 w 7491432"/>
                <a:gd name="connsiteY7" fmla="*/ 2048509 h 2132517"/>
                <a:gd name="connsiteX0" fmla="*/ 0 w 7491432"/>
                <a:gd name="connsiteY0" fmla="*/ 2659 h 2132517"/>
                <a:gd name="connsiteX1" fmla="*/ 2524215 w 7491432"/>
                <a:gd name="connsiteY1" fmla="*/ 0 h 2132517"/>
                <a:gd name="connsiteX2" fmla="*/ 2666896 w 7491432"/>
                <a:gd name="connsiteY2" fmla="*/ 176300 h 2132517"/>
                <a:gd name="connsiteX3" fmla="*/ 2882920 w 7491432"/>
                <a:gd name="connsiteY3" fmla="*/ 176300 h 2132517"/>
                <a:gd name="connsiteX4" fmla="*/ 3170952 w 7491432"/>
                <a:gd name="connsiteY4" fmla="*/ 752364 h 2132517"/>
                <a:gd name="connsiteX5" fmla="*/ 5691232 w 7491432"/>
                <a:gd name="connsiteY5" fmla="*/ 680356 h 2132517"/>
                <a:gd name="connsiteX6" fmla="*/ 6123280 w 7491432"/>
                <a:gd name="connsiteY6" fmla="*/ 1904492 h 2132517"/>
                <a:gd name="connsiteX7" fmla="*/ 7491432 w 7491432"/>
                <a:gd name="connsiteY7" fmla="*/ 2048509 h 2132517"/>
                <a:gd name="connsiteX0" fmla="*/ 0 w 7491432"/>
                <a:gd name="connsiteY0" fmla="*/ 2659 h 2108515"/>
                <a:gd name="connsiteX1" fmla="*/ 2524215 w 7491432"/>
                <a:gd name="connsiteY1" fmla="*/ 0 h 2108515"/>
                <a:gd name="connsiteX2" fmla="*/ 2666896 w 7491432"/>
                <a:gd name="connsiteY2" fmla="*/ 176300 h 2108515"/>
                <a:gd name="connsiteX3" fmla="*/ 2882920 w 7491432"/>
                <a:gd name="connsiteY3" fmla="*/ 176300 h 2108515"/>
                <a:gd name="connsiteX4" fmla="*/ 3170952 w 7491432"/>
                <a:gd name="connsiteY4" fmla="*/ 752364 h 2108515"/>
                <a:gd name="connsiteX5" fmla="*/ 5691232 w 7491432"/>
                <a:gd name="connsiteY5" fmla="*/ 824372 h 2108515"/>
                <a:gd name="connsiteX6" fmla="*/ 6123280 w 7491432"/>
                <a:gd name="connsiteY6" fmla="*/ 1904492 h 2108515"/>
                <a:gd name="connsiteX7" fmla="*/ 7491432 w 7491432"/>
                <a:gd name="connsiteY7" fmla="*/ 2048509 h 210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91432" h="2108515">
                  <a:moveTo>
                    <a:pt x="0" y="2659"/>
                  </a:moveTo>
                  <a:lnTo>
                    <a:pt x="2524215" y="0"/>
                  </a:lnTo>
                  <a:cubicBezTo>
                    <a:pt x="2600276" y="133313"/>
                    <a:pt x="2564167" y="140275"/>
                    <a:pt x="2666896" y="176300"/>
                  </a:cubicBezTo>
                  <a:cubicBezTo>
                    <a:pt x="2637516" y="157112"/>
                    <a:pt x="2567663" y="180348"/>
                    <a:pt x="2882920" y="176300"/>
                  </a:cubicBezTo>
                  <a:cubicBezTo>
                    <a:pt x="3141791" y="259587"/>
                    <a:pt x="2943109" y="588736"/>
                    <a:pt x="3170952" y="752364"/>
                  </a:cubicBezTo>
                  <a:cubicBezTo>
                    <a:pt x="3639004" y="848375"/>
                    <a:pt x="5167006" y="712181"/>
                    <a:pt x="5691232" y="824372"/>
                  </a:cubicBezTo>
                  <a:cubicBezTo>
                    <a:pt x="6009779" y="883631"/>
                    <a:pt x="5823247" y="1700469"/>
                    <a:pt x="6123280" y="1904492"/>
                  </a:cubicBezTo>
                  <a:cubicBezTo>
                    <a:pt x="6423313" y="2108515"/>
                    <a:pt x="7489995" y="2042166"/>
                    <a:pt x="7491432" y="204850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3" name="Connecteur droit 72"/>
            <p:cNvCxnSpPr/>
            <p:nvPr/>
          </p:nvCxnSpPr>
          <p:spPr>
            <a:xfrm>
              <a:off x="1475656" y="1628800"/>
              <a:ext cx="792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ZoneTexte 73"/>
            <p:cNvSpPr txBox="1"/>
            <p:nvPr/>
          </p:nvSpPr>
          <p:spPr>
            <a:xfrm>
              <a:off x="2267742" y="1340770"/>
              <a:ext cx="3395579" cy="58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/>
                <a:t>Sequential</a:t>
              </a:r>
              <a:r>
                <a:rPr lang="fr-FR" b="1" dirty="0" smtClean="0"/>
                <a:t> suppression</a:t>
              </a:r>
              <a:endParaRPr lang="fr-FR" b="1" dirty="0"/>
            </a:p>
          </p:txBody>
        </p:sp>
      </p:grpSp>
      <p:cxnSp>
        <p:nvCxnSpPr>
          <p:cNvPr id="75" name="Connecteur droit 74"/>
          <p:cNvCxnSpPr/>
          <p:nvPr/>
        </p:nvCxnSpPr>
        <p:spPr>
          <a:xfrm>
            <a:off x="2195736" y="3789040"/>
            <a:ext cx="57490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2755539" y="3573016"/>
            <a:ext cx="246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4A7EBB"/>
                </a:solidFill>
              </a:rPr>
              <a:t>Recombination</a:t>
            </a:r>
            <a:endParaRPr lang="fr-FR" b="1" dirty="0">
              <a:solidFill>
                <a:srgbClr val="4A7EBB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516216" y="2411596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Hadron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err="1" smtClean="0"/>
              <a:t>N</a:t>
            </a:r>
            <a:r>
              <a:rPr lang="fr-FR" baseline="30000" dirty="0" err="1" smtClean="0"/>
              <a:t>co</a:t>
            </a:r>
            <a:endParaRPr lang="fr-FR" baseline="30000" dirty="0" smtClean="0"/>
          </a:p>
        </p:txBody>
      </p:sp>
      <p:sp>
        <p:nvSpPr>
          <p:cNvPr id="78" name="Arc 77"/>
          <p:cNvSpPr/>
          <p:nvPr/>
        </p:nvSpPr>
        <p:spPr>
          <a:xfrm>
            <a:off x="5652120" y="2564904"/>
            <a:ext cx="360040" cy="504056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Arc 78"/>
          <p:cNvSpPr/>
          <p:nvPr/>
        </p:nvSpPr>
        <p:spPr>
          <a:xfrm flipH="1">
            <a:off x="6372200" y="2564904"/>
            <a:ext cx="360040" cy="504056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131840" y="2348880"/>
            <a:ext cx="2844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Interaction cross section </a:t>
            </a:r>
            <a:r>
              <a:rPr lang="fr-FR" sz="2000" dirty="0" err="1" smtClean="0">
                <a:latin typeface="Symbol" pitchFamily="18" charset="2"/>
              </a:rPr>
              <a:t>s</a:t>
            </a:r>
            <a:r>
              <a:rPr lang="fr-FR" baseline="-25000" dirty="0" err="1" smtClean="0"/>
              <a:t>co</a:t>
            </a:r>
            <a:endParaRPr lang="fr-FR" dirty="0" smtClean="0"/>
          </a:p>
        </p:txBody>
      </p:sp>
      <p:sp>
        <p:nvSpPr>
          <p:cNvPr id="81" name="Rectangle 80"/>
          <p:cNvSpPr/>
          <p:nvPr/>
        </p:nvSpPr>
        <p:spPr>
          <a:xfrm>
            <a:off x="4978435" y="2164794"/>
            <a:ext cx="2329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2000" dirty="0" err="1" smtClean="0">
                <a:solidFill>
                  <a:srgbClr val="1F497D"/>
                </a:solidFill>
              </a:rPr>
              <a:t>Two</a:t>
            </a:r>
            <a:r>
              <a:rPr lang="fr-FR" sz="2000" dirty="0" smtClean="0">
                <a:solidFill>
                  <a:srgbClr val="1F497D"/>
                </a:solidFill>
              </a:rPr>
              <a:t> </a:t>
            </a:r>
            <a:r>
              <a:rPr lang="fr-FR" sz="2000" dirty="0" err="1" smtClean="0">
                <a:solidFill>
                  <a:srgbClr val="1F497D"/>
                </a:solidFill>
              </a:rPr>
              <a:t>parameters</a:t>
            </a:r>
            <a:endParaRPr lang="fr-FR" sz="2000" dirty="0" smtClean="0">
              <a:solidFill>
                <a:srgbClr val="1F497D"/>
              </a:solidFill>
            </a:endParaRPr>
          </a:p>
        </p:txBody>
      </p:sp>
      <p:sp>
        <p:nvSpPr>
          <p:cNvPr id="82" name="Forme libre 81"/>
          <p:cNvSpPr/>
          <p:nvPr/>
        </p:nvSpPr>
        <p:spPr>
          <a:xfrm>
            <a:off x="2057400" y="4659086"/>
            <a:ext cx="5290457" cy="1219200"/>
          </a:xfrm>
          <a:custGeom>
            <a:avLst/>
            <a:gdLst>
              <a:gd name="connsiteX0" fmla="*/ 0 w 5290457"/>
              <a:gd name="connsiteY0" fmla="*/ 0 h 1219200"/>
              <a:gd name="connsiteX1" fmla="*/ 489857 w 5290457"/>
              <a:gd name="connsiteY1" fmla="*/ 32657 h 1219200"/>
              <a:gd name="connsiteX2" fmla="*/ 1306286 w 5290457"/>
              <a:gd name="connsiteY2" fmla="*/ 103414 h 1219200"/>
              <a:gd name="connsiteX3" fmla="*/ 2122714 w 5290457"/>
              <a:gd name="connsiteY3" fmla="*/ 277585 h 1219200"/>
              <a:gd name="connsiteX4" fmla="*/ 3853543 w 5290457"/>
              <a:gd name="connsiteY4" fmla="*/ 642257 h 1219200"/>
              <a:gd name="connsiteX5" fmla="*/ 5290457 w 5290457"/>
              <a:gd name="connsiteY5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0457" h="1219200">
                <a:moveTo>
                  <a:pt x="0" y="0"/>
                </a:moveTo>
                <a:lnTo>
                  <a:pt x="489857" y="32657"/>
                </a:lnTo>
                <a:cubicBezTo>
                  <a:pt x="707571" y="49893"/>
                  <a:pt x="1034143" y="62593"/>
                  <a:pt x="1306286" y="103414"/>
                </a:cubicBezTo>
                <a:cubicBezTo>
                  <a:pt x="1578429" y="144235"/>
                  <a:pt x="2122714" y="277585"/>
                  <a:pt x="2122714" y="277585"/>
                </a:cubicBezTo>
                <a:cubicBezTo>
                  <a:pt x="2547257" y="367392"/>
                  <a:pt x="3325586" y="485321"/>
                  <a:pt x="3853543" y="642257"/>
                </a:cubicBezTo>
                <a:cubicBezTo>
                  <a:pt x="4381500" y="799193"/>
                  <a:pt x="5290457" y="1219200"/>
                  <a:pt x="5290457" y="121920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3" name="Connecteur droit 82"/>
          <p:cNvCxnSpPr/>
          <p:nvPr/>
        </p:nvCxnSpPr>
        <p:spPr>
          <a:xfrm>
            <a:off x="2195736" y="4149080"/>
            <a:ext cx="574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>
            <a:off x="2755539" y="3933056"/>
            <a:ext cx="268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Suppression by </a:t>
            </a:r>
            <a:r>
              <a:rPr lang="fr-FR" b="1" dirty="0" err="1" smtClean="0">
                <a:solidFill>
                  <a:srgbClr val="FF0000"/>
                </a:solidFill>
              </a:rPr>
              <a:t>comovers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8" name="Titre 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quarkonia</a:t>
            </a:r>
            <a:r>
              <a:rPr lang="fr-FR" dirty="0" smtClean="0"/>
              <a:t> suppression in A+A collisions</a:t>
            </a:r>
            <a:endParaRPr lang="fr-FR" dirty="0"/>
          </a:p>
        </p:txBody>
      </p:sp>
      <p:sp>
        <p:nvSpPr>
          <p:cNvPr id="89" name="ZoneTexte 88"/>
          <p:cNvSpPr txBox="1"/>
          <p:nvPr/>
        </p:nvSpPr>
        <p:spPr>
          <a:xfrm>
            <a:off x="7557564" y="5877272"/>
            <a:ext cx="140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Temperature</a:t>
            </a:r>
            <a:endParaRPr lang="fr-FR" b="1" dirty="0"/>
          </a:p>
        </p:txBody>
      </p:sp>
      <p:sp>
        <p:nvSpPr>
          <p:cNvPr id="90" name="ZoneTexte 89"/>
          <p:cNvSpPr txBox="1"/>
          <p:nvPr/>
        </p:nvSpPr>
        <p:spPr>
          <a:xfrm rot="16200000">
            <a:off x="159829" y="4287876"/>
            <a:ext cx="2435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J/</a:t>
            </a:r>
            <a:r>
              <a:rPr lang="fr-FR" sz="2000" b="1" dirty="0" smtClean="0">
                <a:latin typeface="Symbol" pitchFamily="18" charset="2"/>
              </a:rPr>
              <a:t>Y</a:t>
            </a:r>
            <a:r>
              <a:rPr lang="fr-FR" sz="2000" b="1" dirty="0" smtClean="0"/>
              <a:t> production (</a:t>
            </a:r>
            <a:r>
              <a:rPr lang="fr-FR" sz="2000" b="1" dirty="0" err="1" smtClean="0"/>
              <a:t>a.u</a:t>
            </a:r>
            <a:r>
              <a:rPr lang="fr-FR" sz="2000" b="1" dirty="0" smtClean="0"/>
              <a:t>.)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5" name="Object 26"/>
          <p:cNvGraphicFramePr>
            <a:graphicFrameLocks noChangeAspect="1"/>
          </p:cNvGraphicFramePr>
          <p:nvPr/>
        </p:nvGraphicFramePr>
        <p:xfrm>
          <a:off x="4427538" y="1125538"/>
          <a:ext cx="2484437" cy="904875"/>
        </p:xfrm>
        <a:graphic>
          <a:graphicData uri="http://schemas.openxmlformats.org/presentationml/2006/ole">
            <p:oleObj spid="_x0000_s336898" name="Équation" r:id="rId3" imgW="1447560" imgH="469800" progId="Equation.3">
              <p:embed/>
            </p:oleObj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606190" cy="322041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Observable : </a:t>
            </a:r>
            <a:r>
              <a:rPr lang="fr-FR" dirty="0" err="1" smtClean="0"/>
              <a:t>Nuclear</a:t>
            </a:r>
            <a:r>
              <a:rPr lang="fr-FR" dirty="0" smtClean="0"/>
              <a:t> modification factor R</a:t>
            </a:r>
            <a:r>
              <a:rPr lang="fr-FR" baseline="-25000" dirty="0" smtClean="0"/>
              <a:t>AA</a:t>
            </a:r>
          </a:p>
          <a:p>
            <a:endParaRPr lang="fr-FR" dirty="0" smtClean="0"/>
          </a:p>
          <a:p>
            <a:endParaRPr lang="fr-FR" dirty="0" smtClean="0"/>
          </a:p>
          <a:p>
            <a:pPr lvl="1"/>
            <a:r>
              <a:rPr lang="fr-FR" dirty="0" err="1" smtClean="0"/>
              <a:t>dN</a:t>
            </a:r>
            <a:r>
              <a:rPr lang="fr-FR" baseline="-25000" dirty="0" err="1" smtClean="0"/>
              <a:t>AA</a:t>
            </a:r>
            <a:r>
              <a:rPr lang="fr-FR" dirty="0" smtClean="0"/>
              <a:t> = </a:t>
            </a:r>
            <a:r>
              <a:rPr lang="fr-FR" dirty="0" err="1" smtClean="0"/>
              <a:t>yield</a:t>
            </a:r>
            <a:r>
              <a:rPr lang="fr-FR" dirty="0" smtClean="0"/>
              <a:t> in A+A collisions</a:t>
            </a:r>
          </a:p>
          <a:p>
            <a:pPr lvl="1"/>
            <a:r>
              <a:rPr lang="fr-FR" dirty="0" smtClean="0"/>
              <a:t>&lt;</a:t>
            </a:r>
            <a:r>
              <a:rPr lang="fr-FR" dirty="0" err="1" smtClean="0"/>
              <a:t>N</a:t>
            </a:r>
            <a:r>
              <a:rPr lang="fr-FR" baseline="-25000" dirty="0" err="1" smtClean="0"/>
              <a:t>coll</a:t>
            </a:r>
            <a:r>
              <a:rPr lang="fr-FR" dirty="0" smtClean="0"/>
              <a:t>&gt; = </a:t>
            </a:r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nucleon</a:t>
            </a:r>
            <a:r>
              <a:rPr lang="fr-FR" dirty="0" smtClean="0"/>
              <a:t>-</a:t>
            </a:r>
            <a:r>
              <a:rPr lang="fr-FR" dirty="0" err="1" smtClean="0"/>
              <a:t>nucleon</a:t>
            </a:r>
            <a:r>
              <a:rPr lang="fr-FR" dirty="0" smtClean="0"/>
              <a:t> collisions in A+A collisions</a:t>
            </a:r>
          </a:p>
          <a:p>
            <a:pPr lvl="1"/>
            <a:r>
              <a:rPr lang="fr-FR" dirty="0" err="1" smtClean="0"/>
              <a:t>dN</a:t>
            </a:r>
            <a:r>
              <a:rPr lang="fr-FR" baseline="-25000" dirty="0" err="1" smtClean="0"/>
              <a:t>PP</a:t>
            </a:r>
            <a:r>
              <a:rPr lang="fr-FR" dirty="0" smtClean="0"/>
              <a:t> = </a:t>
            </a:r>
            <a:r>
              <a:rPr lang="fr-FR" dirty="0" err="1" smtClean="0"/>
              <a:t>yield</a:t>
            </a:r>
            <a:r>
              <a:rPr lang="fr-FR" dirty="0" smtClean="0"/>
              <a:t> in p+p collisions </a:t>
            </a:r>
            <a:r>
              <a:rPr lang="fr-FR" dirty="0" smtClean="0">
                <a:sym typeface="Symbol"/>
              </a:rPr>
              <a:t></a:t>
            </a:r>
            <a:r>
              <a:rPr lang="fr-FR" dirty="0" smtClean="0"/>
              <a:t> </a:t>
            </a:r>
            <a:r>
              <a:rPr lang="fr-FR" dirty="0" err="1" smtClean="0"/>
              <a:t>yield</a:t>
            </a:r>
            <a:r>
              <a:rPr lang="fr-FR" dirty="0" smtClean="0"/>
              <a:t> in one </a:t>
            </a:r>
            <a:r>
              <a:rPr lang="fr-FR" dirty="0" err="1" smtClean="0"/>
              <a:t>nucleon</a:t>
            </a:r>
            <a:r>
              <a:rPr lang="fr-FR" dirty="0" smtClean="0"/>
              <a:t>-</a:t>
            </a:r>
            <a:r>
              <a:rPr lang="fr-FR" dirty="0" err="1" smtClean="0"/>
              <a:t>nucleon</a:t>
            </a:r>
            <a:r>
              <a:rPr lang="fr-FR" dirty="0" smtClean="0"/>
              <a:t> collision </a:t>
            </a:r>
          </a:p>
          <a:p>
            <a:endParaRPr lang="fr-FR" dirty="0" smtClean="0"/>
          </a:p>
          <a:p>
            <a:r>
              <a:rPr lang="fr-FR" dirty="0" err="1" smtClean="0"/>
              <a:t>Centrality</a:t>
            </a:r>
            <a:r>
              <a:rPr lang="fr-FR" dirty="0" smtClean="0"/>
              <a:t> of the nucleus-nucleus collision</a:t>
            </a:r>
          </a:p>
          <a:p>
            <a:pPr lvl="1"/>
            <a:r>
              <a:rPr lang="fr-FR" sz="2300" dirty="0" err="1" smtClean="0"/>
              <a:t>N</a:t>
            </a:r>
            <a:r>
              <a:rPr lang="fr-FR" sz="2300" baseline="-25000" dirty="0" err="1" smtClean="0"/>
              <a:t>part</a:t>
            </a:r>
            <a:r>
              <a:rPr lang="fr-FR" sz="2300" dirty="0" smtClean="0"/>
              <a:t>= </a:t>
            </a:r>
            <a:r>
              <a:rPr lang="fr-FR" sz="2300" dirty="0" err="1" smtClean="0"/>
              <a:t>number</a:t>
            </a:r>
            <a:r>
              <a:rPr lang="fr-FR" sz="2300" dirty="0" smtClean="0"/>
              <a:t> of participant </a:t>
            </a:r>
            <a:r>
              <a:rPr lang="fr-FR" sz="2300" dirty="0" err="1" smtClean="0"/>
              <a:t>nucleons</a:t>
            </a:r>
            <a:r>
              <a:rPr lang="fr-FR" sz="2300" dirty="0" smtClean="0"/>
              <a:t> </a:t>
            </a:r>
            <a:r>
              <a:rPr lang="fr-FR" sz="2300" dirty="0" smtClean="0">
                <a:sym typeface="Symbol"/>
              </a:rPr>
              <a:t> </a:t>
            </a:r>
            <a:r>
              <a:rPr lang="fr-FR" sz="2300" dirty="0" err="1" smtClean="0">
                <a:sym typeface="Symbol"/>
              </a:rPr>
              <a:t>interacting</a:t>
            </a:r>
            <a:r>
              <a:rPr lang="fr-FR" sz="2300" dirty="0" smtClean="0">
                <a:sym typeface="Symbol"/>
              </a:rPr>
              <a:t> </a:t>
            </a:r>
            <a:r>
              <a:rPr lang="fr-FR" sz="2300" dirty="0" err="1" smtClean="0">
                <a:sym typeface="Symbol"/>
              </a:rPr>
              <a:t>nucleons</a:t>
            </a:r>
            <a:endParaRPr lang="fr-FR" sz="2300" dirty="0" smtClean="0"/>
          </a:p>
          <a:p>
            <a:pPr lvl="1"/>
            <a:r>
              <a:rPr lang="fr-FR" sz="2300" dirty="0" err="1" smtClean="0"/>
              <a:t>N</a:t>
            </a:r>
            <a:r>
              <a:rPr lang="fr-FR" sz="2300" baseline="-25000" dirty="0" err="1" smtClean="0"/>
              <a:t>coll</a:t>
            </a:r>
            <a:r>
              <a:rPr lang="fr-FR" sz="2300" dirty="0" smtClean="0"/>
              <a:t> (L)= </a:t>
            </a:r>
            <a:r>
              <a:rPr lang="fr-FR" sz="2300" dirty="0" err="1" smtClean="0"/>
              <a:t>number</a:t>
            </a:r>
            <a:r>
              <a:rPr lang="fr-FR" sz="2300" dirty="0" smtClean="0"/>
              <a:t> of </a:t>
            </a:r>
            <a:r>
              <a:rPr lang="fr-FR" sz="2300" dirty="0" err="1" smtClean="0"/>
              <a:t>binary</a:t>
            </a:r>
            <a:r>
              <a:rPr lang="fr-FR" sz="2300" dirty="0" smtClean="0"/>
              <a:t> collisions </a:t>
            </a:r>
            <a:r>
              <a:rPr lang="fr-FR" sz="2300" dirty="0" smtClean="0">
                <a:sym typeface="Symbol"/>
              </a:rPr>
              <a:t> </a:t>
            </a:r>
            <a:r>
              <a:rPr lang="fr-FR" sz="2300" dirty="0" err="1" smtClean="0">
                <a:sym typeface="Symbol"/>
              </a:rPr>
              <a:t>nucleon</a:t>
            </a:r>
            <a:r>
              <a:rPr lang="fr-FR" sz="2300" dirty="0" smtClean="0">
                <a:sym typeface="Symbol"/>
              </a:rPr>
              <a:t>-</a:t>
            </a:r>
            <a:r>
              <a:rPr lang="fr-FR" sz="2300" dirty="0" err="1" smtClean="0">
                <a:sym typeface="Symbol"/>
              </a:rPr>
              <a:t>nucleon</a:t>
            </a:r>
            <a:r>
              <a:rPr lang="fr-FR" sz="2300" dirty="0" smtClean="0">
                <a:sym typeface="Symbol"/>
              </a:rPr>
              <a:t> collisions</a:t>
            </a:r>
            <a:endParaRPr lang="fr-FR" sz="2300" dirty="0" smtClean="0"/>
          </a:p>
          <a:p>
            <a:pPr lvl="1"/>
            <a:r>
              <a:rPr lang="fr-FR" sz="2300" dirty="0" err="1" smtClean="0"/>
              <a:t>dN</a:t>
            </a:r>
            <a:r>
              <a:rPr lang="fr-FR" sz="2300" baseline="-25000" dirty="0" err="1" smtClean="0"/>
              <a:t>ch</a:t>
            </a:r>
            <a:r>
              <a:rPr lang="fr-FR" sz="2300" dirty="0" smtClean="0"/>
              <a:t>/</a:t>
            </a:r>
            <a:r>
              <a:rPr lang="fr-FR" sz="2300" dirty="0" err="1" smtClean="0"/>
              <a:t>dy</a:t>
            </a:r>
            <a:r>
              <a:rPr lang="fr-FR" sz="2300" dirty="0" smtClean="0"/>
              <a:t>= </a:t>
            </a:r>
            <a:r>
              <a:rPr lang="fr-FR" sz="2300" dirty="0" err="1" smtClean="0"/>
              <a:t>produced</a:t>
            </a:r>
            <a:r>
              <a:rPr lang="fr-FR" sz="2300" dirty="0" smtClean="0"/>
              <a:t> </a:t>
            </a:r>
            <a:r>
              <a:rPr lang="fr-FR" sz="2300" dirty="0" err="1" smtClean="0"/>
              <a:t>charged</a:t>
            </a:r>
            <a:r>
              <a:rPr lang="fr-FR" sz="2300" dirty="0" smtClean="0"/>
              <a:t> </a:t>
            </a:r>
            <a:r>
              <a:rPr lang="fr-FR" sz="2300" dirty="0" err="1" smtClean="0"/>
              <a:t>particles</a:t>
            </a:r>
            <a:r>
              <a:rPr lang="fr-FR" sz="2300" dirty="0" smtClean="0"/>
              <a:t> </a:t>
            </a:r>
            <a:r>
              <a:rPr lang="fr-FR" sz="2300" dirty="0" err="1" smtClean="0"/>
              <a:t>density</a:t>
            </a:r>
            <a:r>
              <a:rPr lang="fr-FR" sz="2300" dirty="0" smtClean="0"/>
              <a:t> </a:t>
            </a:r>
            <a:r>
              <a:rPr lang="fr-FR" sz="2300" dirty="0" smtClean="0">
                <a:sym typeface="Symbol"/>
              </a:rPr>
              <a:t> </a:t>
            </a:r>
            <a:r>
              <a:rPr lang="fr-FR" sz="2300" dirty="0" err="1" smtClean="0">
                <a:sym typeface="Symbol"/>
              </a:rPr>
              <a:t>energy</a:t>
            </a:r>
            <a:r>
              <a:rPr lang="fr-FR" sz="2300" dirty="0" smtClean="0">
                <a:sym typeface="Symbol"/>
              </a:rPr>
              <a:t> </a:t>
            </a:r>
            <a:r>
              <a:rPr lang="fr-FR" sz="2300" dirty="0" err="1" smtClean="0">
                <a:sym typeface="Symbol"/>
              </a:rPr>
              <a:t>density</a:t>
            </a:r>
            <a:endParaRPr lang="fr-FR" sz="2300" dirty="0" smtClean="0"/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>
              <a:buNone/>
            </a:pPr>
            <a:endParaRPr lang="fr-FR" sz="20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87" name="ZoneTexte 86"/>
          <p:cNvSpPr txBox="1">
            <a:spLocks noChangeArrowheads="1"/>
          </p:cNvSpPr>
          <p:nvPr/>
        </p:nvSpPr>
        <p:spPr bwMode="auto">
          <a:xfrm>
            <a:off x="6948264" y="1412776"/>
            <a:ext cx="1944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Georgia" pitchFamily="18" charset="0"/>
              </a:rPr>
              <a:t>If no </a:t>
            </a:r>
            <a:r>
              <a:rPr lang="fr-FR" sz="1400" b="1" dirty="0" err="1">
                <a:latin typeface="Georgia" pitchFamily="18" charset="0"/>
              </a:rPr>
              <a:t>nuclear</a:t>
            </a:r>
            <a:r>
              <a:rPr lang="fr-FR" sz="1400" b="1" dirty="0">
                <a:latin typeface="Georgia" pitchFamily="18" charset="0"/>
              </a:rPr>
              <a:t> effet,</a:t>
            </a:r>
          </a:p>
          <a:p>
            <a:pPr algn="ctr"/>
            <a:r>
              <a:rPr lang="fr-FR" sz="1400" b="1" dirty="0">
                <a:latin typeface="Georgia" pitchFamily="18" charset="0"/>
              </a:rPr>
              <a:t>R</a:t>
            </a:r>
            <a:r>
              <a:rPr lang="fr-FR" sz="1400" b="1" baseline="-25000" dirty="0">
                <a:latin typeface="Georgia" pitchFamily="18" charset="0"/>
              </a:rPr>
              <a:t>AA</a:t>
            </a:r>
            <a:r>
              <a:rPr lang="fr-FR" sz="1400" b="1" dirty="0">
                <a:latin typeface="Georgia" pitchFamily="18" charset="0"/>
              </a:rPr>
              <a:t> = 1</a:t>
            </a:r>
          </a:p>
        </p:txBody>
      </p:sp>
      <p:grpSp>
        <p:nvGrpSpPr>
          <p:cNvPr id="7" name="Group 1079"/>
          <p:cNvGrpSpPr>
            <a:grpSpLocks/>
          </p:cNvGrpSpPr>
          <p:nvPr/>
        </p:nvGrpSpPr>
        <p:grpSpPr bwMode="auto">
          <a:xfrm>
            <a:off x="766316" y="4365104"/>
            <a:ext cx="373063" cy="1060450"/>
            <a:chOff x="633" y="2874"/>
            <a:chExt cx="235" cy="668"/>
          </a:xfrm>
        </p:grpSpPr>
        <p:sp>
          <p:nvSpPr>
            <p:cNvPr id="35" name="Oval 1080"/>
            <p:cNvSpPr>
              <a:spLocks noChangeArrowheads="1"/>
            </p:cNvSpPr>
            <p:nvPr/>
          </p:nvSpPr>
          <p:spPr bwMode="auto">
            <a:xfrm>
              <a:off x="633" y="2874"/>
              <a:ext cx="235" cy="6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6" name="Oval 1081"/>
            <p:cNvSpPr>
              <a:spLocks noChangeArrowheads="1"/>
            </p:cNvSpPr>
            <p:nvPr/>
          </p:nvSpPr>
          <p:spPr bwMode="auto">
            <a:xfrm>
              <a:off x="692" y="3362"/>
              <a:ext cx="59" cy="7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7" name="Oval 1082"/>
            <p:cNvSpPr>
              <a:spLocks noChangeArrowheads="1"/>
            </p:cNvSpPr>
            <p:nvPr/>
          </p:nvSpPr>
          <p:spPr bwMode="auto">
            <a:xfrm>
              <a:off x="662" y="3285"/>
              <a:ext cx="59" cy="7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8" name="Oval 1083"/>
            <p:cNvSpPr>
              <a:spLocks noChangeArrowheads="1"/>
            </p:cNvSpPr>
            <p:nvPr/>
          </p:nvSpPr>
          <p:spPr bwMode="auto">
            <a:xfrm>
              <a:off x="692" y="3439"/>
              <a:ext cx="59" cy="7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9" name="Oval 1084"/>
            <p:cNvSpPr>
              <a:spLocks noChangeArrowheads="1"/>
            </p:cNvSpPr>
            <p:nvPr/>
          </p:nvSpPr>
          <p:spPr bwMode="auto">
            <a:xfrm>
              <a:off x="780" y="3336"/>
              <a:ext cx="59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0" name="Oval 1085"/>
            <p:cNvSpPr>
              <a:spLocks noChangeArrowheads="1"/>
            </p:cNvSpPr>
            <p:nvPr/>
          </p:nvSpPr>
          <p:spPr bwMode="auto">
            <a:xfrm>
              <a:off x="751" y="3414"/>
              <a:ext cx="58" cy="7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1" name="Oval 1086"/>
            <p:cNvSpPr>
              <a:spLocks noChangeArrowheads="1"/>
            </p:cNvSpPr>
            <p:nvPr/>
          </p:nvSpPr>
          <p:spPr bwMode="auto">
            <a:xfrm>
              <a:off x="721" y="3259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2" name="Oval 1087"/>
            <p:cNvSpPr>
              <a:spLocks noChangeArrowheads="1"/>
            </p:cNvSpPr>
            <p:nvPr/>
          </p:nvSpPr>
          <p:spPr bwMode="auto">
            <a:xfrm>
              <a:off x="780" y="3182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3" name="Oval 1088"/>
            <p:cNvSpPr>
              <a:spLocks noChangeArrowheads="1"/>
            </p:cNvSpPr>
            <p:nvPr/>
          </p:nvSpPr>
          <p:spPr bwMode="auto">
            <a:xfrm>
              <a:off x="721" y="3157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4" name="Oval 1089"/>
            <p:cNvSpPr>
              <a:spLocks noChangeArrowheads="1"/>
            </p:cNvSpPr>
            <p:nvPr/>
          </p:nvSpPr>
          <p:spPr bwMode="auto">
            <a:xfrm>
              <a:off x="780" y="3059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5" name="Oval 1090"/>
            <p:cNvSpPr>
              <a:spLocks noChangeArrowheads="1"/>
            </p:cNvSpPr>
            <p:nvPr/>
          </p:nvSpPr>
          <p:spPr bwMode="auto">
            <a:xfrm>
              <a:off x="721" y="2900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6" name="Oval 1091"/>
            <p:cNvSpPr>
              <a:spLocks noChangeArrowheads="1"/>
            </p:cNvSpPr>
            <p:nvPr/>
          </p:nvSpPr>
          <p:spPr bwMode="auto">
            <a:xfrm>
              <a:off x="662" y="2977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7" name="Oval 1092"/>
            <p:cNvSpPr>
              <a:spLocks noChangeArrowheads="1"/>
            </p:cNvSpPr>
            <p:nvPr/>
          </p:nvSpPr>
          <p:spPr bwMode="auto">
            <a:xfrm>
              <a:off x="780" y="2951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8" name="Oval 1093"/>
            <p:cNvSpPr>
              <a:spLocks noChangeArrowheads="1"/>
            </p:cNvSpPr>
            <p:nvPr/>
          </p:nvSpPr>
          <p:spPr bwMode="auto">
            <a:xfrm>
              <a:off x="721" y="3028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9" name="Oval 1094"/>
            <p:cNvSpPr>
              <a:spLocks noChangeArrowheads="1"/>
            </p:cNvSpPr>
            <p:nvPr/>
          </p:nvSpPr>
          <p:spPr bwMode="auto">
            <a:xfrm>
              <a:off x="662" y="3080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50" name="Oval 1095"/>
            <p:cNvSpPr>
              <a:spLocks noChangeArrowheads="1"/>
            </p:cNvSpPr>
            <p:nvPr/>
          </p:nvSpPr>
          <p:spPr bwMode="auto">
            <a:xfrm>
              <a:off x="633" y="3157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8" name="Group 1096"/>
          <p:cNvGrpSpPr>
            <a:grpSpLocks/>
          </p:cNvGrpSpPr>
          <p:nvPr/>
        </p:nvGrpSpPr>
        <p:grpSpPr bwMode="auto">
          <a:xfrm>
            <a:off x="2276029" y="5136629"/>
            <a:ext cx="374650" cy="1057275"/>
            <a:chOff x="1584" y="3360"/>
            <a:chExt cx="236" cy="666"/>
          </a:xfrm>
        </p:grpSpPr>
        <p:sp>
          <p:nvSpPr>
            <p:cNvPr id="52" name="Oval 1097"/>
            <p:cNvSpPr>
              <a:spLocks noChangeArrowheads="1"/>
            </p:cNvSpPr>
            <p:nvPr/>
          </p:nvSpPr>
          <p:spPr bwMode="auto">
            <a:xfrm>
              <a:off x="1584" y="3360"/>
              <a:ext cx="236" cy="66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53" name="Oval 1098"/>
            <p:cNvSpPr>
              <a:spLocks noChangeArrowheads="1"/>
            </p:cNvSpPr>
            <p:nvPr/>
          </p:nvSpPr>
          <p:spPr bwMode="auto">
            <a:xfrm>
              <a:off x="1614" y="3539"/>
              <a:ext cx="59" cy="7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54" name="Oval 1099"/>
            <p:cNvSpPr>
              <a:spLocks noChangeArrowheads="1"/>
            </p:cNvSpPr>
            <p:nvPr/>
          </p:nvSpPr>
          <p:spPr bwMode="auto">
            <a:xfrm>
              <a:off x="1643" y="3386"/>
              <a:ext cx="59" cy="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55" name="Oval 1100"/>
            <p:cNvSpPr>
              <a:spLocks noChangeArrowheads="1"/>
            </p:cNvSpPr>
            <p:nvPr/>
          </p:nvSpPr>
          <p:spPr bwMode="auto">
            <a:xfrm>
              <a:off x="1702" y="3411"/>
              <a:ext cx="59" cy="7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56" name="Oval 1101"/>
            <p:cNvSpPr>
              <a:spLocks noChangeArrowheads="1"/>
            </p:cNvSpPr>
            <p:nvPr/>
          </p:nvSpPr>
          <p:spPr bwMode="auto">
            <a:xfrm>
              <a:off x="1643" y="3462"/>
              <a:ext cx="59" cy="7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57" name="Oval 1102"/>
            <p:cNvSpPr>
              <a:spLocks noChangeArrowheads="1"/>
            </p:cNvSpPr>
            <p:nvPr/>
          </p:nvSpPr>
          <p:spPr bwMode="auto">
            <a:xfrm>
              <a:off x="1732" y="3488"/>
              <a:ext cx="59" cy="7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58" name="Oval 1103"/>
            <p:cNvSpPr>
              <a:spLocks noChangeArrowheads="1"/>
            </p:cNvSpPr>
            <p:nvPr/>
          </p:nvSpPr>
          <p:spPr bwMode="auto">
            <a:xfrm>
              <a:off x="1673" y="3898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59" name="Oval 1104"/>
            <p:cNvSpPr>
              <a:spLocks noChangeArrowheads="1"/>
            </p:cNvSpPr>
            <p:nvPr/>
          </p:nvSpPr>
          <p:spPr bwMode="auto">
            <a:xfrm>
              <a:off x="1732" y="3821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0" name="Oval 1105"/>
            <p:cNvSpPr>
              <a:spLocks noChangeArrowheads="1"/>
            </p:cNvSpPr>
            <p:nvPr/>
          </p:nvSpPr>
          <p:spPr bwMode="auto">
            <a:xfrm>
              <a:off x="1673" y="3795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1" name="Oval 1106"/>
            <p:cNvSpPr>
              <a:spLocks noChangeArrowheads="1"/>
            </p:cNvSpPr>
            <p:nvPr/>
          </p:nvSpPr>
          <p:spPr bwMode="auto">
            <a:xfrm>
              <a:off x="1732" y="3698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2" name="Oval 1107"/>
            <p:cNvSpPr>
              <a:spLocks noChangeArrowheads="1"/>
            </p:cNvSpPr>
            <p:nvPr/>
          </p:nvSpPr>
          <p:spPr bwMode="auto">
            <a:xfrm>
              <a:off x="1673" y="3539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3" name="Oval 1108"/>
            <p:cNvSpPr>
              <a:spLocks noChangeArrowheads="1"/>
            </p:cNvSpPr>
            <p:nvPr/>
          </p:nvSpPr>
          <p:spPr bwMode="auto">
            <a:xfrm>
              <a:off x="1614" y="3616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4" name="Oval 1109"/>
            <p:cNvSpPr>
              <a:spLocks noChangeArrowheads="1"/>
            </p:cNvSpPr>
            <p:nvPr/>
          </p:nvSpPr>
          <p:spPr bwMode="auto">
            <a:xfrm>
              <a:off x="1732" y="3591"/>
              <a:ext cx="59" cy="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5" name="Oval 1110"/>
            <p:cNvSpPr>
              <a:spLocks noChangeArrowheads="1"/>
            </p:cNvSpPr>
            <p:nvPr/>
          </p:nvSpPr>
          <p:spPr bwMode="auto">
            <a:xfrm>
              <a:off x="1673" y="3667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6" name="Oval 1111"/>
            <p:cNvSpPr>
              <a:spLocks noChangeArrowheads="1"/>
            </p:cNvSpPr>
            <p:nvPr/>
          </p:nvSpPr>
          <p:spPr bwMode="auto">
            <a:xfrm>
              <a:off x="1614" y="3719"/>
              <a:ext cx="59" cy="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7" name="Oval 1112"/>
            <p:cNvSpPr>
              <a:spLocks noChangeArrowheads="1"/>
            </p:cNvSpPr>
            <p:nvPr/>
          </p:nvSpPr>
          <p:spPr bwMode="auto">
            <a:xfrm>
              <a:off x="1614" y="3821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68" name="Line 1113"/>
          <p:cNvSpPr>
            <a:spLocks noChangeShapeType="1"/>
          </p:cNvSpPr>
          <p:nvPr/>
        </p:nvSpPr>
        <p:spPr bwMode="auto">
          <a:xfrm>
            <a:off x="698054" y="4847704"/>
            <a:ext cx="3963987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9" name="Line 1114"/>
          <p:cNvSpPr>
            <a:spLocks noChangeShapeType="1"/>
          </p:cNvSpPr>
          <p:nvPr/>
        </p:nvSpPr>
        <p:spPr bwMode="auto">
          <a:xfrm>
            <a:off x="698054" y="5711304"/>
            <a:ext cx="3963987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Line 1115"/>
          <p:cNvSpPr>
            <a:spLocks noChangeShapeType="1"/>
          </p:cNvSpPr>
          <p:nvPr/>
        </p:nvSpPr>
        <p:spPr bwMode="auto">
          <a:xfrm>
            <a:off x="540891" y="4942954"/>
            <a:ext cx="1588" cy="673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Text Box 1116"/>
          <p:cNvSpPr txBox="1">
            <a:spLocks noChangeArrowheads="1"/>
          </p:cNvSpPr>
          <p:nvPr/>
        </p:nvSpPr>
        <p:spPr bwMode="auto">
          <a:xfrm>
            <a:off x="107504" y="4888979"/>
            <a:ext cx="24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b="1"/>
              <a:t>b</a:t>
            </a:r>
            <a:endParaRPr lang="fr-FR"/>
          </a:p>
        </p:txBody>
      </p:sp>
      <p:sp>
        <p:nvSpPr>
          <p:cNvPr id="72" name="Line 1117"/>
          <p:cNvSpPr>
            <a:spLocks noChangeShapeType="1"/>
          </p:cNvSpPr>
          <p:nvPr/>
        </p:nvSpPr>
        <p:spPr bwMode="auto">
          <a:xfrm>
            <a:off x="1139379" y="4847704"/>
            <a:ext cx="374650" cy="1588"/>
          </a:xfrm>
          <a:prstGeom prst="lin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3" name="Line 1118"/>
          <p:cNvSpPr>
            <a:spLocks noChangeShapeType="1"/>
          </p:cNvSpPr>
          <p:nvPr/>
        </p:nvSpPr>
        <p:spPr bwMode="auto">
          <a:xfrm>
            <a:off x="1901379" y="5711304"/>
            <a:ext cx="374650" cy="1588"/>
          </a:xfrm>
          <a:prstGeom prst="lin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9" name="Group 1119"/>
          <p:cNvGrpSpPr>
            <a:grpSpLocks/>
          </p:cNvGrpSpPr>
          <p:nvPr/>
        </p:nvGrpSpPr>
        <p:grpSpPr bwMode="auto">
          <a:xfrm>
            <a:off x="4088954" y="4374629"/>
            <a:ext cx="374650" cy="1060450"/>
            <a:chOff x="2785" y="2880"/>
            <a:chExt cx="236" cy="668"/>
          </a:xfrm>
        </p:grpSpPr>
        <p:sp>
          <p:nvSpPr>
            <p:cNvPr id="75" name="Oval 1120"/>
            <p:cNvSpPr>
              <a:spLocks noChangeArrowheads="1"/>
            </p:cNvSpPr>
            <p:nvPr/>
          </p:nvSpPr>
          <p:spPr bwMode="auto">
            <a:xfrm>
              <a:off x="2785" y="2880"/>
              <a:ext cx="236" cy="668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76" name="Oval 1121"/>
            <p:cNvSpPr>
              <a:spLocks noChangeArrowheads="1"/>
            </p:cNvSpPr>
            <p:nvPr/>
          </p:nvSpPr>
          <p:spPr bwMode="auto">
            <a:xfrm>
              <a:off x="2844" y="3368"/>
              <a:ext cx="59" cy="7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77" name="Oval 1122"/>
            <p:cNvSpPr>
              <a:spLocks noChangeArrowheads="1"/>
            </p:cNvSpPr>
            <p:nvPr/>
          </p:nvSpPr>
          <p:spPr bwMode="auto">
            <a:xfrm>
              <a:off x="2815" y="3291"/>
              <a:ext cx="59" cy="7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78" name="Oval 1123"/>
            <p:cNvSpPr>
              <a:spLocks noChangeArrowheads="1"/>
            </p:cNvSpPr>
            <p:nvPr/>
          </p:nvSpPr>
          <p:spPr bwMode="auto">
            <a:xfrm>
              <a:off x="2844" y="3445"/>
              <a:ext cx="59" cy="7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79" name="Oval 1124"/>
            <p:cNvSpPr>
              <a:spLocks noChangeArrowheads="1"/>
            </p:cNvSpPr>
            <p:nvPr/>
          </p:nvSpPr>
          <p:spPr bwMode="auto">
            <a:xfrm>
              <a:off x="2933" y="3342"/>
              <a:ext cx="59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80" name="Oval 1125"/>
            <p:cNvSpPr>
              <a:spLocks noChangeArrowheads="1"/>
            </p:cNvSpPr>
            <p:nvPr/>
          </p:nvSpPr>
          <p:spPr bwMode="auto">
            <a:xfrm>
              <a:off x="2903" y="3420"/>
              <a:ext cx="59" cy="7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81" name="Oval 1126"/>
            <p:cNvSpPr>
              <a:spLocks noChangeArrowheads="1"/>
            </p:cNvSpPr>
            <p:nvPr/>
          </p:nvSpPr>
          <p:spPr bwMode="auto">
            <a:xfrm>
              <a:off x="2874" y="3265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82" name="Oval 1127"/>
            <p:cNvSpPr>
              <a:spLocks noChangeArrowheads="1"/>
            </p:cNvSpPr>
            <p:nvPr/>
          </p:nvSpPr>
          <p:spPr bwMode="auto">
            <a:xfrm>
              <a:off x="2933" y="3188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83" name="Oval 1128"/>
            <p:cNvSpPr>
              <a:spLocks noChangeArrowheads="1"/>
            </p:cNvSpPr>
            <p:nvPr/>
          </p:nvSpPr>
          <p:spPr bwMode="auto">
            <a:xfrm>
              <a:off x="2874" y="3163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84" name="Oval 1129"/>
            <p:cNvSpPr>
              <a:spLocks noChangeArrowheads="1"/>
            </p:cNvSpPr>
            <p:nvPr/>
          </p:nvSpPr>
          <p:spPr bwMode="auto">
            <a:xfrm>
              <a:off x="2933" y="3065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85" name="Oval 1130"/>
            <p:cNvSpPr>
              <a:spLocks noChangeArrowheads="1"/>
            </p:cNvSpPr>
            <p:nvPr/>
          </p:nvSpPr>
          <p:spPr bwMode="auto">
            <a:xfrm>
              <a:off x="2874" y="2906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88" name="Oval 1131"/>
            <p:cNvSpPr>
              <a:spLocks noChangeArrowheads="1"/>
            </p:cNvSpPr>
            <p:nvPr/>
          </p:nvSpPr>
          <p:spPr bwMode="auto">
            <a:xfrm>
              <a:off x="2815" y="2983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89" name="Oval 1132"/>
            <p:cNvSpPr>
              <a:spLocks noChangeArrowheads="1"/>
            </p:cNvSpPr>
            <p:nvPr/>
          </p:nvSpPr>
          <p:spPr bwMode="auto">
            <a:xfrm>
              <a:off x="2933" y="2957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90" name="Oval 1133"/>
            <p:cNvSpPr>
              <a:spLocks noChangeArrowheads="1"/>
            </p:cNvSpPr>
            <p:nvPr/>
          </p:nvSpPr>
          <p:spPr bwMode="auto">
            <a:xfrm>
              <a:off x="2874" y="3034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91" name="Oval 1134"/>
            <p:cNvSpPr>
              <a:spLocks noChangeArrowheads="1"/>
            </p:cNvSpPr>
            <p:nvPr/>
          </p:nvSpPr>
          <p:spPr bwMode="auto">
            <a:xfrm>
              <a:off x="2815" y="3086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92" name="Oval 1135"/>
            <p:cNvSpPr>
              <a:spLocks noChangeArrowheads="1"/>
            </p:cNvSpPr>
            <p:nvPr/>
          </p:nvSpPr>
          <p:spPr bwMode="auto">
            <a:xfrm>
              <a:off x="2785" y="3163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93" name="Line 1136"/>
          <p:cNvSpPr>
            <a:spLocks noChangeShapeType="1"/>
          </p:cNvSpPr>
          <p:nvPr/>
        </p:nvSpPr>
        <p:spPr bwMode="auto">
          <a:xfrm>
            <a:off x="4463604" y="4857229"/>
            <a:ext cx="374650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" name="Group 1137"/>
          <p:cNvGrpSpPr>
            <a:grpSpLocks/>
          </p:cNvGrpSpPr>
          <p:nvPr/>
        </p:nvGrpSpPr>
        <p:grpSpPr bwMode="auto">
          <a:xfrm>
            <a:off x="3641279" y="5146154"/>
            <a:ext cx="374650" cy="1057275"/>
            <a:chOff x="2503" y="3366"/>
            <a:chExt cx="236" cy="666"/>
          </a:xfrm>
        </p:grpSpPr>
        <p:sp>
          <p:nvSpPr>
            <p:cNvPr id="95" name="Oval 1138"/>
            <p:cNvSpPr>
              <a:spLocks noChangeArrowheads="1"/>
            </p:cNvSpPr>
            <p:nvPr/>
          </p:nvSpPr>
          <p:spPr bwMode="auto">
            <a:xfrm>
              <a:off x="2503" y="3366"/>
              <a:ext cx="236" cy="66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96" name="Oval 1139"/>
            <p:cNvSpPr>
              <a:spLocks noChangeArrowheads="1"/>
            </p:cNvSpPr>
            <p:nvPr/>
          </p:nvSpPr>
          <p:spPr bwMode="auto">
            <a:xfrm>
              <a:off x="2533" y="3545"/>
              <a:ext cx="59" cy="7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97" name="Oval 1140"/>
            <p:cNvSpPr>
              <a:spLocks noChangeArrowheads="1"/>
            </p:cNvSpPr>
            <p:nvPr/>
          </p:nvSpPr>
          <p:spPr bwMode="auto">
            <a:xfrm>
              <a:off x="2562" y="3392"/>
              <a:ext cx="59" cy="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98" name="Oval 1141"/>
            <p:cNvSpPr>
              <a:spLocks noChangeArrowheads="1"/>
            </p:cNvSpPr>
            <p:nvPr/>
          </p:nvSpPr>
          <p:spPr bwMode="auto">
            <a:xfrm>
              <a:off x="2621" y="3417"/>
              <a:ext cx="59" cy="7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99" name="Oval 1142"/>
            <p:cNvSpPr>
              <a:spLocks noChangeArrowheads="1"/>
            </p:cNvSpPr>
            <p:nvPr/>
          </p:nvSpPr>
          <p:spPr bwMode="auto">
            <a:xfrm>
              <a:off x="2562" y="3468"/>
              <a:ext cx="59" cy="7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0" name="Oval 1143"/>
            <p:cNvSpPr>
              <a:spLocks noChangeArrowheads="1"/>
            </p:cNvSpPr>
            <p:nvPr/>
          </p:nvSpPr>
          <p:spPr bwMode="auto">
            <a:xfrm>
              <a:off x="2651" y="3494"/>
              <a:ext cx="59" cy="7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1" name="Oval 1144"/>
            <p:cNvSpPr>
              <a:spLocks noChangeArrowheads="1"/>
            </p:cNvSpPr>
            <p:nvPr/>
          </p:nvSpPr>
          <p:spPr bwMode="auto">
            <a:xfrm>
              <a:off x="2592" y="3904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2" name="Oval 1145"/>
            <p:cNvSpPr>
              <a:spLocks noChangeArrowheads="1"/>
            </p:cNvSpPr>
            <p:nvPr/>
          </p:nvSpPr>
          <p:spPr bwMode="auto">
            <a:xfrm>
              <a:off x="2651" y="3827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3" name="Oval 1146"/>
            <p:cNvSpPr>
              <a:spLocks noChangeArrowheads="1"/>
            </p:cNvSpPr>
            <p:nvPr/>
          </p:nvSpPr>
          <p:spPr bwMode="auto">
            <a:xfrm>
              <a:off x="2592" y="3801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4" name="Oval 1147"/>
            <p:cNvSpPr>
              <a:spLocks noChangeArrowheads="1"/>
            </p:cNvSpPr>
            <p:nvPr/>
          </p:nvSpPr>
          <p:spPr bwMode="auto">
            <a:xfrm>
              <a:off x="2651" y="3704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5" name="Oval 1148"/>
            <p:cNvSpPr>
              <a:spLocks noChangeArrowheads="1"/>
            </p:cNvSpPr>
            <p:nvPr/>
          </p:nvSpPr>
          <p:spPr bwMode="auto">
            <a:xfrm>
              <a:off x="2592" y="3545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6" name="Oval 1149"/>
            <p:cNvSpPr>
              <a:spLocks noChangeArrowheads="1"/>
            </p:cNvSpPr>
            <p:nvPr/>
          </p:nvSpPr>
          <p:spPr bwMode="auto">
            <a:xfrm>
              <a:off x="2533" y="3622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7" name="Oval 1150"/>
            <p:cNvSpPr>
              <a:spLocks noChangeArrowheads="1"/>
            </p:cNvSpPr>
            <p:nvPr/>
          </p:nvSpPr>
          <p:spPr bwMode="auto">
            <a:xfrm>
              <a:off x="2651" y="3597"/>
              <a:ext cx="59" cy="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8" name="Oval 1151"/>
            <p:cNvSpPr>
              <a:spLocks noChangeArrowheads="1"/>
            </p:cNvSpPr>
            <p:nvPr/>
          </p:nvSpPr>
          <p:spPr bwMode="auto">
            <a:xfrm>
              <a:off x="2592" y="3673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9" name="Oval 1152"/>
            <p:cNvSpPr>
              <a:spLocks noChangeArrowheads="1"/>
            </p:cNvSpPr>
            <p:nvPr/>
          </p:nvSpPr>
          <p:spPr bwMode="auto">
            <a:xfrm>
              <a:off x="2533" y="3725"/>
              <a:ext cx="59" cy="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10" name="Oval 1153"/>
            <p:cNvSpPr>
              <a:spLocks noChangeArrowheads="1"/>
            </p:cNvSpPr>
            <p:nvPr/>
          </p:nvSpPr>
          <p:spPr bwMode="auto">
            <a:xfrm>
              <a:off x="2533" y="3827"/>
              <a:ext cx="59" cy="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111" name="Line 1154"/>
          <p:cNvSpPr>
            <a:spLocks noChangeShapeType="1"/>
          </p:cNvSpPr>
          <p:nvPr/>
        </p:nvSpPr>
        <p:spPr bwMode="auto">
          <a:xfrm>
            <a:off x="3266629" y="5720829"/>
            <a:ext cx="374650" cy="1588"/>
          </a:xfrm>
          <a:prstGeom prst="lin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28" name="Groupe 127"/>
          <p:cNvGrpSpPr/>
          <p:nvPr/>
        </p:nvGrpSpPr>
        <p:grpSpPr>
          <a:xfrm>
            <a:off x="3635896" y="4797152"/>
            <a:ext cx="931862" cy="965200"/>
            <a:chOff x="3717479" y="4869160"/>
            <a:chExt cx="931862" cy="965200"/>
          </a:xfrm>
        </p:grpSpPr>
        <p:sp>
          <p:nvSpPr>
            <p:cNvPr id="112" name="AutoShape 1155"/>
            <p:cNvSpPr>
              <a:spLocks noChangeArrowheads="1"/>
            </p:cNvSpPr>
            <p:nvPr/>
          </p:nvSpPr>
          <p:spPr bwMode="auto">
            <a:xfrm>
              <a:off x="3717479" y="4869160"/>
              <a:ext cx="827087" cy="965200"/>
            </a:xfrm>
            <a:prstGeom prst="irregularSeal1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13" name="Text Box 1156"/>
            <p:cNvSpPr txBox="1">
              <a:spLocks noChangeArrowheads="1"/>
            </p:cNvSpPr>
            <p:nvPr/>
          </p:nvSpPr>
          <p:spPr bwMode="auto">
            <a:xfrm>
              <a:off x="3763516" y="5155679"/>
              <a:ext cx="8858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Number of Collisions</a:t>
              </a:r>
              <a:endParaRPr lang="en-US" sz="1000" b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4" name="Group 1157"/>
          <p:cNvGrpSpPr>
            <a:grpSpLocks/>
          </p:cNvGrpSpPr>
          <p:nvPr/>
        </p:nvGrpSpPr>
        <p:grpSpPr bwMode="auto">
          <a:xfrm>
            <a:off x="1069529" y="4996929"/>
            <a:ext cx="850900" cy="273050"/>
            <a:chOff x="824" y="3272"/>
            <a:chExt cx="536" cy="172"/>
          </a:xfrm>
        </p:grpSpPr>
        <p:sp>
          <p:nvSpPr>
            <p:cNvPr id="115" name="AutoShape 1158"/>
            <p:cNvSpPr>
              <a:spLocks noChangeArrowheads="1"/>
            </p:cNvSpPr>
            <p:nvPr/>
          </p:nvSpPr>
          <p:spPr bwMode="auto">
            <a:xfrm flipH="1">
              <a:off x="868" y="3272"/>
              <a:ext cx="476" cy="172"/>
            </a:xfrm>
            <a:prstGeom prst="leftArrow">
              <a:avLst>
                <a:gd name="adj1" fmla="val 50000"/>
                <a:gd name="adj2" fmla="val 6918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16" name="Text Box 1159"/>
            <p:cNvSpPr txBox="1">
              <a:spLocks noChangeArrowheads="1"/>
            </p:cNvSpPr>
            <p:nvPr/>
          </p:nvSpPr>
          <p:spPr bwMode="auto">
            <a:xfrm>
              <a:off x="824" y="3280"/>
              <a:ext cx="53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900" b="1" dirty="0">
                  <a:solidFill>
                    <a:sysClr val="windowText" lastClr="000000"/>
                  </a:solidFill>
                  <a:latin typeface="Arial" charset="0"/>
                </a:rPr>
                <a:t>Participants</a:t>
              </a:r>
              <a:endParaRPr lang="en-US" sz="1000" b="1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grpSp>
        <p:nvGrpSpPr>
          <p:cNvPr id="51" name="Group 1160"/>
          <p:cNvGrpSpPr>
            <a:grpSpLocks/>
          </p:cNvGrpSpPr>
          <p:nvPr/>
        </p:nvGrpSpPr>
        <p:grpSpPr bwMode="auto">
          <a:xfrm>
            <a:off x="1514029" y="5282679"/>
            <a:ext cx="850900" cy="273050"/>
            <a:chOff x="1104" y="3452"/>
            <a:chExt cx="536" cy="172"/>
          </a:xfrm>
        </p:grpSpPr>
        <p:sp>
          <p:nvSpPr>
            <p:cNvPr id="118" name="AutoShape 1161"/>
            <p:cNvSpPr>
              <a:spLocks noChangeArrowheads="1"/>
            </p:cNvSpPr>
            <p:nvPr/>
          </p:nvSpPr>
          <p:spPr bwMode="auto">
            <a:xfrm>
              <a:off x="1108" y="3452"/>
              <a:ext cx="476" cy="172"/>
            </a:xfrm>
            <a:prstGeom prst="leftArrow">
              <a:avLst>
                <a:gd name="adj1" fmla="val 50000"/>
                <a:gd name="adj2" fmla="val 6918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19" name="Text Box 1162"/>
            <p:cNvSpPr txBox="1">
              <a:spLocks noChangeArrowheads="1"/>
            </p:cNvSpPr>
            <p:nvPr/>
          </p:nvSpPr>
          <p:spPr bwMode="auto">
            <a:xfrm flipH="1">
              <a:off x="1104" y="3464"/>
              <a:ext cx="53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900" b="1" dirty="0">
                  <a:solidFill>
                    <a:sysClr val="windowText" lastClr="000000"/>
                  </a:solidFill>
                  <a:latin typeface="Arial" charset="0"/>
                </a:rPr>
                <a:t>Participants</a:t>
              </a:r>
              <a:endParaRPr lang="en-US" sz="1000" b="1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grpSp>
        <p:nvGrpSpPr>
          <p:cNvPr id="74" name="Group 1163"/>
          <p:cNvGrpSpPr>
            <a:grpSpLocks/>
          </p:cNvGrpSpPr>
          <p:nvPr/>
        </p:nvGrpSpPr>
        <p:grpSpPr bwMode="auto">
          <a:xfrm>
            <a:off x="4384229" y="4374629"/>
            <a:ext cx="850900" cy="273050"/>
            <a:chOff x="1632" y="2832"/>
            <a:chExt cx="536" cy="172"/>
          </a:xfrm>
        </p:grpSpPr>
        <p:sp>
          <p:nvSpPr>
            <p:cNvPr id="121" name="AutoShape 1164"/>
            <p:cNvSpPr>
              <a:spLocks noChangeArrowheads="1"/>
            </p:cNvSpPr>
            <p:nvPr/>
          </p:nvSpPr>
          <p:spPr bwMode="auto">
            <a:xfrm flipH="1">
              <a:off x="1676" y="2832"/>
              <a:ext cx="476" cy="172"/>
            </a:xfrm>
            <a:prstGeom prst="leftArrow">
              <a:avLst>
                <a:gd name="adj1" fmla="val 50000"/>
                <a:gd name="adj2" fmla="val 69186"/>
              </a:avLst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22" name="Text Box 1165"/>
            <p:cNvSpPr txBox="1">
              <a:spLocks noChangeArrowheads="1"/>
            </p:cNvSpPr>
            <p:nvPr/>
          </p:nvSpPr>
          <p:spPr bwMode="auto">
            <a:xfrm>
              <a:off x="1632" y="2840"/>
              <a:ext cx="53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900" b="1" dirty="0">
                  <a:solidFill>
                    <a:sysClr val="windowText" lastClr="000000"/>
                  </a:solidFill>
                  <a:latin typeface="Arial" charset="0"/>
                </a:rPr>
                <a:t>Spectators</a:t>
              </a:r>
              <a:endParaRPr lang="en-US" sz="1000" b="1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grpSp>
        <p:nvGrpSpPr>
          <p:cNvPr id="86" name="Group 1166"/>
          <p:cNvGrpSpPr>
            <a:grpSpLocks/>
          </p:cNvGrpSpPr>
          <p:nvPr/>
        </p:nvGrpSpPr>
        <p:grpSpPr bwMode="auto">
          <a:xfrm flipH="1">
            <a:off x="2872929" y="5904979"/>
            <a:ext cx="850900" cy="273050"/>
            <a:chOff x="1632" y="2832"/>
            <a:chExt cx="536" cy="172"/>
          </a:xfrm>
        </p:grpSpPr>
        <p:sp>
          <p:nvSpPr>
            <p:cNvPr id="124" name="AutoShape 1167"/>
            <p:cNvSpPr>
              <a:spLocks noChangeArrowheads="1"/>
            </p:cNvSpPr>
            <p:nvPr/>
          </p:nvSpPr>
          <p:spPr bwMode="auto">
            <a:xfrm flipH="1">
              <a:off x="1676" y="2832"/>
              <a:ext cx="476" cy="172"/>
            </a:xfrm>
            <a:prstGeom prst="leftArrow">
              <a:avLst>
                <a:gd name="adj1" fmla="val 50000"/>
                <a:gd name="adj2" fmla="val 69186"/>
              </a:avLst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25" name="Text Box 1168"/>
            <p:cNvSpPr txBox="1">
              <a:spLocks noChangeArrowheads="1"/>
            </p:cNvSpPr>
            <p:nvPr/>
          </p:nvSpPr>
          <p:spPr bwMode="auto">
            <a:xfrm>
              <a:off x="1632" y="2840"/>
              <a:ext cx="53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900" b="1" dirty="0">
                  <a:latin typeface="Arial" charset="0"/>
                </a:rPr>
                <a:t>Spectators</a:t>
              </a:r>
              <a:endParaRPr lang="en-US" sz="1000" b="1" dirty="0">
                <a:latin typeface="Arial" charset="0"/>
              </a:endParaRPr>
            </a:p>
          </p:txBody>
        </p:sp>
      </p:grpSp>
      <p:sp>
        <p:nvSpPr>
          <p:cNvPr id="123" name="Titre 1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quarkonia</a:t>
            </a:r>
            <a:r>
              <a:rPr lang="fr-FR" dirty="0" smtClean="0"/>
              <a:t> suppression in A+A collisions</a:t>
            </a:r>
            <a:endParaRPr lang="fr-FR" dirty="0"/>
          </a:p>
        </p:txBody>
      </p:sp>
      <p:pic>
        <p:nvPicPr>
          <p:cNvPr id="126" name="Picture 4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5" y="4365104"/>
            <a:ext cx="3114439" cy="2214116"/>
          </a:xfrm>
          <a:prstGeom prst="rect">
            <a:avLst/>
          </a:prstGeom>
          <a:noFill/>
        </p:spPr>
      </p:pic>
      <p:graphicFrame>
        <p:nvGraphicFramePr>
          <p:cNvPr id="127" name="Tableau 126"/>
          <p:cNvGraphicFramePr>
            <a:graphicFrameLocks noGrp="1"/>
          </p:cNvGraphicFramePr>
          <p:nvPr/>
        </p:nvGraphicFramePr>
        <p:xfrm>
          <a:off x="6660232" y="2708920"/>
          <a:ext cx="2304256" cy="1559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792088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 smtClean="0"/>
                        <a:t>Centrality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b </a:t>
                      </a:r>
                      <a:r>
                        <a:rPr lang="fr-FR" sz="900" dirty="0" smtClean="0"/>
                        <a:t>(</a:t>
                      </a:r>
                      <a:r>
                        <a:rPr lang="fr-FR" sz="900" dirty="0" err="1" smtClean="0"/>
                        <a:t>fm</a:t>
                      </a:r>
                      <a:r>
                        <a:rPr lang="fr-FR" sz="900" dirty="0" smtClean="0"/>
                        <a:t>)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 smtClean="0"/>
                        <a:t>N</a:t>
                      </a:r>
                      <a:r>
                        <a:rPr lang="fr-FR" sz="1100" baseline="-25000" dirty="0" err="1" smtClean="0"/>
                        <a:t>part</a:t>
                      </a:r>
                      <a:endParaRPr lang="fr-FR" sz="11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 smtClean="0"/>
                        <a:t>N</a:t>
                      </a:r>
                      <a:r>
                        <a:rPr lang="fr-FR" sz="1100" baseline="-25000" dirty="0" err="1" smtClean="0"/>
                        <a:t>coll</a:t>
                      </a:r>
                      <a:endParaRPr lang="fr-FR" sz="1100" baseline="-25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0 – 5 %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2.3</a:t>
                      </a:r>
                      <a:r>
                        <a:rPr lang="fr-FR" sz="1000" dirty="0" smtClean="0"/>
                        <a:t>    </a:t>
                      </a:r>
                      <a:r>
                        <a:rPr lang="fr-FR" sz="1000" dirty="0" smtClean="0">
                          <a:sym typeface="Symbol"/>
                        </a:rPr>
                        <a:t> 0.9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353</a:t>
                      </a:r>
                      <a:r>
                        <a:rPr lang="fr-FR" sz="1000" dirty="0" smtClean="0"/>
                        <a:t>     </a:t>
                      </a:r>
                      <a:r>
                        <a:rPr lang="fr-FR" sz="1000" dirty="0" smtClean="0">
                          <a:sym typeface="Symbol"/>
                        </a:rPr>
                        <a:t> 19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1091</a:t>
                      </a:r>
                      <a:r>
                        <a:rPr lang="fr-FR" sz="1000" dirty="0" smtClean="0"/>
                        <a:t>   </a:t>
                      </a:r>
                      <a:r>
                        <a:rPr lang="fr-FR" sz="1000" dirty="0" smtClean="0">
                          <a:sym typeface="Symbol"/>
                        </a:rPr>
                        <a:t> 102</a:t>
                      </a:r>
                      <a:endParaRPr lang="fr-FR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20 – 25 %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7.1</a:t>
                      </a:r>
                      <a:r>
                        <a:rPr lang="fr-FR" sz="1000" dirty="0" smtClean="0"/>
                        <a:t>    </a:t>
                      </a:r>
                      <a:r>
                        <a:rPr lang="fr-FR" sz="1000" dirty="0" smtClean="0">
                          <a:sym typeface="Symbol"/>
                        </a:rPr>
                        <a:t> 0.5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181</a:t>
                      </a:r>
                      <a:r>
                        <a:rPr lang="fr-FR" sz="1000" dirty="0" smtClean="0"/>
                        <a:t>     </a:t>
                      </a:r>
                      <a:r>
                        <a:rPr lang="fr-FR" sz="1000" dirty="0" smtClean="0">
                          <a:sym typeface="Symbol"/>
                        </a:rPr>
                        <a:t> 16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422</a:t>
                      </a:r>
                      <a:r>
                        <a:rPr lang="fr-FR" sz="1000" dirty="0" smtClean="0"/>
                        <a:t>  </a:t>
                      </a:r>
                      <a:r>
                        <a:rPr lang="fr-FR" sz="1000" dirty="0" smtClean="0">
                          <a:sym typeface="Symbol"/>
                        </a:rPr>
                        <a:t> 65</a:t>
                      </a:r>
                      <a:endParaRPr lang="fr-FR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90 – 95%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14.5</a:t>
                      </a:r>
                      <a:r>
                        <a:rPr lang="fr-FR" sz="1000" dirty="0" smtClean="0"/>
                        <a:t> </a:t>
                      </a:r>
                      <a:r>
                        <a:rPr lang="fr-FR" sz="1000" dirty="0" smtClean="0">
                          <a:sym typeface="Symbol"/>
                        </a:rPr>
                        <a:t> 0.3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4.1</a:t>
                      </a:r>
                      <a:r>
                        <a:rPr lang="fr-FR" sz="1000" dirty="0" smtClean="0"/>
                        <a:t>      </a:t>
                      </a:r>
                      <a:r>
                        <a:rPr lang="fr-FR" sz="1000" dirty="0" smtClean="0">
                          <a:sym typeface="Symbol"/>
                        </a:rPr>
                        <a:t> 2.5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2.8</a:t>
                      </a:r>
                      <a:r>
                        <a:rPr lang="fr-FR" sz="1000" dirty="0" smtClean="0"/>
                        <a:t> </a:t>
                      </a:r>
                      <a:r>
                        <a:rPr lang="fr-FR" sz="1000" dirty="0" smtClean="0">
                          <a:sym typeface="Symbol"/>
                        </a:rPr>
                        <a:t>2.2</a:t>
                      </a:r>
                      <a:endParaRPr lang="fr-F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4" name="Espace réservé de la date 1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26/01/2012 - SUBATECH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72008" y="1988840"/>
            <a:ext cx="4283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buNone/>
            </a:pPr>
            <a:r>
              <a:rPr lang="fr-FR" sz="2000" b="1" dirty="0" err="1" smtClean="0"/>
              <a:t>Two</a:t>
            </a:r>
            <a:r>
              <a:rPr lang="fr-FR" sz="2000" b="1" dirty="0" smtClean="0"/>
              <a:t> major </a:t>
            </a:r>
            <a:r>
              <a:rPr lang="fr-FR" sz="2000" b="1" dirty="0" err="1" smtClean="0"/>
              <a:t>results</a:t>
            </a:r>
            <a:r>
              <a:rPr lang="fr-FR" sz="2000" b="1" dirty="0" smtClean="0"/>
              <a:t> :</a:t>
            </a:r>
          </a:p>
          <a:p>
            <a:pPr marL="342900" lvl="1" indent="-342900">
              <a:buNone/>
            </a:pPr>
            <a:endParaRPr lang="fr-FR" sz="2000" b="1" dirty="0" smtClean="0"/>
          </a:p>
          <a:p>
            <a:pPr marL="342900" lvl="1" indent="-342900">
              <a:buFont typeface="+mj-lt"/>
              <a:buAutoNum type="arabicPeriod"/>
            </a:pPr>
            <a:r>
              <a:rPr lang="fr-FR" sz="1600" dirty="0" smtClean="0"/>
              <a:t>Observation of </a:t>
            </a:r>
            <a:r>
              <a:rPr lang="fr-FR" sz="1600" b="1" dirty="0" smtClean="0">
                <a:solidFill>
                  <a:srgbClr val="0000FF"/>
                </a:solidFill>
              </a:rPr>
              <a:t>Cold </a:t>
            </a:r>
            <a:r>
              <a:rPr lang="fr-FR" sz="1600" b="1" dirty="0" err="1" smtClean="0">
                <a:solidFill>
                  <a:srgbClr val="0000FF"/>
                </a:solidFill>
              </a:rPr>
              <a:t>Nuclear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err="1" smtClean="0">
                <a:solidFill>
                  <a:srgbClr val="0000FF"/>
                </a:solidFill>
              </a:rPr>
              <a:t>Matter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err="1" smtClean="0">
                <a:solidFill>
                  <a:srgbClr val="0000FF"/>
                </a:solidFill>
              </a:rPr>
              <a:t>effects</a:t>
            </a:r>
            <a:r>
              <a:rPr lang="fr-FR" sz="1600" b="1" dirty="0" smtClean="0">
                <a:solidFill>
                  <a:srgbClr val="0000FF"/>
                </a:solidFill>
              </a:rPr>
              <a:t> :</a:t>
            </a:r>
            <a:r>
              <a:rPr lang="fr-FR" sz="1600" dirty="0" smtClean="0"/>
              <a:t>   Absorption by </a:t>
            </a:r>
            <a:r>
              <a:rPr lang="fr-FR" sz="1600" dirty="0" err="1" smtClean="0"/>
              <a:t>nuclear</a:t>
            </a:r>
            <a:r>
              <a:rPr lang="fr-FR" sz="1600" dirty="0" smtClean="0"/>
              <a:t> </a:t>
            </a:r>
            <a:r>
              <a:rPr lang="fr-FR" sz="1600" dirty="0" err="1" smtClean="0"/>
              <a:t>matter</a:t>
            </a:r>
            <a:endParaRPr lang="fr-FR" sz="1600" dirty="0" smtClean="0"/>
          </a:p>
          <a:p>
            <a:pPr marL="800100" lvl="2" indent="-342900">
              <a:buFont typeface="Arial" pitchFamily="34" charset="0"/>
              <a:buChar char="•"/>
            </a:pPr>
            <a:r>
              <a:rPr lang="fr-FR" sz="1600" dirty="0" smtClean="0"/>
              <a:t>Suppression </a:t>
            </a:r>
            <a:r>
              <a:rPr lang="fr-FR" sz="1600" dirty="0" err="1" smtClean="0"/>
              <a:t>observed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p+p to         </a:t>
            </a:r>
            <a:r>
              <a:rPr lang="fr-FR" sz="1600" dirty="0" err="1" smtClean="0"/>
              <a:t>peripheral</a:t>
            </a:r>
            <a:r>
              <a:rPr lang="fr-FR" sz="1600" dirty="0" smtClean="0"/>
              <a:t> Pb+Pb 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fr-FR" sz="1600" dirty="0" smtClean="0">
                <a:sym typeface="Wingdings" pitchFamily="2" charset="2"/>
              </a:rPr>
              <a:t>J/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survival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probability</a:t>
            </a:r>
            <a:r>
              <a:rPr lang="fr-FR" sz="1600" dirty="0" smtClean="0">
                <a:sym typeface="Wingdings" pitchFamily="2" charset="2"/>
              </a:rPr>
              <a:t> :</a:t>
            </a:r>
          </a:p>
          <a:p>
            <a:pPr marL="800100" lvl="2" indent="-342900"/>
            <a:endParaRPr lang="fr-FR" sz="1600" dirty="0" smtClean="0">
              <a:sym typeface="Wingdings" pitchFamily="2" charset="2"/>
            </a:endParaRPr>
          </a:p>
          <a:p>
            <a:pPr marL="800100" lvl="2" indent="-342900">
              <a:buFont typeface="Arial" pitchFamily="34" charset="0"/>
              <a:buChar char="•"/>
            </a:pPr>
            <a:r>
              <a:rPr lang="fr-FR" sz="1600" dirty="0" smtClean="0">
                <a:sym typeface="Wingdings" pitchFamily="2" charset="2"/>
              </a:rPr>
              <a:t>Fit to data: </a:t>
            </a:r>
            <a:r>
              <a:rPr lang="fr-FR" sz="2000" b="1" dirty="0" err="1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fr-FR" sz="1600" b="1" baseline="-25000" dirty="0" err="1" smtClean="0">
                <a:solidFill>
                  <a:srgbClr val="3333FF"/>
                </a:solidFill>
                <a:sym typeface="Wingdings" pitchFamily="2" charset="2"/>
              </a:rPr>
              <a:t>abs</a:t>
            </a:r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=4.18 </a:t>
            </a:r>
            <a:r>
              <a:rPr lang="fr-FR" sz="1600" b="1" dirty="0" smtClean="0">
                <a:solidFill>
                  <a:srgbClr val="3333FF"/>
                </a:solidFill>
                <a:sym typeface="Symbol" pitchFamily="18" charset="2"/>
              </a:rPr>
              <a:t></a:t>
            </a:r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0.35 mb</a:t>
            </a:r>
            <a:endParaRPr lang="fr-FR" sz="2000" dirty="0" smtClean="0">
              <a:solidFill>
                <a:srgbClr val="3333FF"/>
              </a:solidFill>
              <a:sym typeface="Wingdings" pitchFamily="2" charset="2"/>
            </a:endParaRPr>
          </a:p>
          <a:p>
            <a:pPr marL="342900" lvl="1" indent="-342900">
              <a:buFont typeface="+mj-lt"/>
              <a:buAutoNum type="arabicPeriod"/>
            </a:pPr>
            <a:endParaRPr lang="fr-FR" sz="1600" dirty="0" smtClean="0"/>
          </a:p>
          <a:p>
            <a:pPr marL="342900" lvl="1" indent="-342900">
              <a:buFont typeface="+mj-lt"/>
              <a:buAutoNum type="arabicPeriod"/>
            </a:pPr>
            <a:endParaRPr lang="fr-FR" sz="1600" dirty="0" smtClean="0"/>
          </a:p>
          <a:p>
            <a:pPr marL="342900" lvl="1" indent="-342900">
              <a:buFont typeface="+mj-lt"/>
              <a:buAutoNum type="arabicPeriod"/>
            </a:pPr>
            <a:endParaRPr lang="fr-FR" sz="1600" dirty="0" smtClean="0"/>
          </a:p>
          <a:p>
            <a:pPr marL="342900" lvl="1" indent="-342900" algn="just">
              <a:buFont typeface="+mj-lt"/>
              <a:buAutoNum type="arabicPeriod"/>
            </a:pPr>
            <a:r>
              <a:rPr lang="fr-FR" sz="1600" dirty="0" smtClean="0"/>
              <a:t>Observation of </a:t>
            </a:r>
            <a:r>
              <a:rPr lang="fr-FR" sz="1600" b="1" dirty="0" err="1" smtClean="0">
                <a:solidFill>
                  <a:srgbClr val="FF0000"/>
                </a:solidFill>
              </a:rPr>
              <a:t>Anomalous</a:t>
            </a:r>
            <a:r>
              <a:rPr lang="fr-FR" sz="1600" b="1" dirty="0" smtClean="0">
                <a:solidFill>
                  <a:srgbClr val="FF0000"/>
                </a:solidFill>
              </a:rPr>
              <a:t> suppression </a:t>
            </a:r>
            <a:r>
              <a:rPr lang="fr-FR" sz="1600" dirty="0" smtClean="0"/>
              <a:t>in Pb+Pb (NA50) central collisions </a:t>
            </a:r>
            <a:r>
              <a:rPr lang="fr-FR" sz="1600" dirty="0" err="1" smtClean="0"/>
              <a:t>when</a:t>
            </a:r>
            <a:r>
              <a:rPr lang="fr-FR" sz="1600" dirty="0" smtClean="0"/>
              <a:t> </a:t>
            </a:r>
            <a:r>
              <a:rPr lang="fr-FR" sz="1600" dirty="0" err="1" smtClean="0"/>
              <a:t>compared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Cold </a:t>
            </a:r>
            <a:r>
              <a:rPr lang="fr-FR" sz="1600" dirty="0" err="1" smtClean="0"/>
              <a:t>Nuclear</a:t>
            </a:r>
            <a:r>
              <a:rPr lang="fr-FR" sz="1600" dirty="0" smtClean="0"/>
              <a:t> </a:t>
            </a:r>
            <a:r>
              <a:rPr lang="fr-FR" sz="1600" dirty="0" err="1" smtClean="0"/>
              <a:t>Matter</a:t>
            </a:r>
            <a:r>
              <a:rPr lang="fr-FR" sz="1600" dirty="0" smtClean="0"/>
              <a:t> </a:t>
            </a:r>
            <a:r>
              <a:rPr lang="fr-FR" sz="1600" dirty="0" err="1" smtClean="0"/>
              <a:t>effects</a:t>
            </a:r>
            <a:r>
              <a:rPr lang="fr-FR" sz="1600" dirty="0" smtClean="0"/>
              <a:t>.</a:t>
            </a:r>
          </a:p>
          <a:p>
            <a:endParaRPr lang="fr-FR" dirty="0"/>
          </a:p>
        </p:txBody>
      </p:sp>
      <p:sp>
        <p:nvSpPr>
          <p:cNvPr id="29" name="Titr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J/</a:t>
            </a:r>
            <a:r>
              <a:rPr lang="fr-FR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experimental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highlights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0" name="Espace réservé du contenu 29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628122"/>
          </a:xfrm>
          <a:noFill/>
        </p:spPr>
        <p:txBody>
          <a:bodyPr>
            <a:normAutofit/>
          </a:bodyPr>
          <a:lstStyle/>
          <a:p>
            <a:pPr lvl="0"/>
            <a:r>
              <a:rPr lang="fr-FR" sz="2800" dirty="0" smtClean="0"/>
              <a:t>SPS (17 </a:t>
            </a:r>
            <a:r>
              <a:rPr lang="fr-FR" sz="2800" dirty="0" err="1" smtClean="0"/>
              <a:t>GeV</a:t>
            </a:r>
            <a:r>
              <a:rPr lang="fr-FR" sz="2800" dirty="0" smtClean="0"/>
              <a:t>): NA38, NA51, NA50, NA60</a:t>
            </a:r>
            <a:endParaRPr lang="fr-FR" sz="4200" dirty="0" smtClean="0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26/01/2012 - SUBATECH</a:t>
            </a:r>
            <a:endParaRPr lang="fr-BE" dirty="0"/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 dirty="0"/>
          </a:p>
        </p:txBody>
      </p:sp>
      <p:pic>
        <p:nvPicPr>
          <p:cNvPr id="7" name="Picture 44" descr="PsiDYvsLpA158"/>
          <p:cNvPicPr>
            <a:picLocks noChangeAspect="1" noChangeArrowheads="1"/>
          </p:cNvPicPr>
          <p:nvPr/>
        </p:nvPicPr>
        <p:blipFill>
          <a:blip r:embed="rId3" cstate="print"/>
          <a:srcRect l="-713" t="2736"/>
          <a:stretch>
            <a:fillRect/>
          </a:stretch>
        </p:blipFill>
        <p:spPr>
          <a:xfrm>
            <a:off x="4845372" y="2029024"/>
            <a:ext cx="3975100" cy="3705225"/>
          </a:xfrm>
          <a:prstGeom prst="rect">
            <a:avLst/>
          </a:prstGeom>
        </p:spPr>
      </p:pic>
      <p:grpSp>
        <p:nvGrpSpPr>
          <p:cNvPr id="35" name="Groupe 34"/>
          <p:cNvGrpSpPr/>
          <p:nvPr/>
        </p:nvGrpSpPr>
        <p:grpSpPr>
          <a:xfrm>
            <a:off x="6588224" y="5445224"/>
            <a:ext cx="1563093" cy="895920"/>
            <a:chOff x="7416824" y="4246464"/>
            <a:chExt cx="1563093" cy="895920"/>
          </a:xfrm>
        </p:grpSpPr>
        <p:sp>
          <p:nvSpPr>
            <p:cNvPr id="8" name="Oval 13"/>
            <p:cNvSpPr>
              <a:spLocks noChangeAspect="1" noChangeArrowheads="1"/>
            </p:cNvSpPr>
            <p:nvPr/>
          </p:nvSpPr>
          <p:spPr bwMode="auto">
            <a:xfrm>
              <a:off x="8209979" y="4318472"/>
              <a:ext cx="508000" cy="641350"/>
            </a:xfrm>
            <a:prstGeom prst="ellipse">
              <a:avLst/>
            </a:prstGeom>
            <a:solidFill>
              <a:schemeClr val="accent1">
                <a:alpha val="21960"/>
              </a:schemeClr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Georgia" pitchFamily="18" charset="0"/>
              </a:endParaRPr>
            </a:p>
          </p:txBody>
        </p:sp>
        <p:sp>
          <p:nvSpPr>
            <p:cNvPr id="9" name="Oval 14"/>
            <p:cNvSpPr>
              <a:spLocks noChangeAspect="1" noChangeArrowheads="1"/>
            </p:cNvSpPr>
            <p:nvPr/>
          </p:nvSpPr>
          <p:spPr bwMode="auto">
            <a:xfrm>
              <a:off x="8398892" y="4501034"/>
              <a:ext cx="517525" cy="641350"/>
            </a:xfrm>
            <a:prstGeom prst="ellipse">
              <a:avLst/>
            </a:prstGeom>
            <a:solidFill>
              <a:srgbClr val="FFFF00">
                <a:alpha val="25098"/>
              </a:srgbClr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Georgia" pitchFamily="18" charset="0"/>
              </a:endParaRPr>
            </a:p>
          </p:txBody>
        </p:sp>
        <p:sp>
          <p:nvSpPr>
            <p:cNvPr id="10" name="Line 15"/>
            <p:cNvSpPr>
              <a:spLocks noChangeAspect="1" noChangeShapeType="1"/>
            </p:cNvSpPr>
            <p:nvPr/>
          </p:nvSpPr>
          <p:spPr bwMode="auto">
            <a:xfrm>
              <a:off x="8209979" y="4753447"/>
              <a:ext cx="7064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Oval 16"/>
            <p:cNvSpPr>
              <a:spLocks noChangeAspect="1" noChangeArrowheads="1"/>
            </p:cNvSpPr>
            <p:nvPr/>
          </p:nvSpPr>
          <p:spPr bwMode="auto">
            <a:xfrm>
              <a:off x="8544942" y="4729634"/>
              <a:ext cx="50800" cy="460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Georgia" pitchFamily="18" charset="0"/>
              </a:endParaRPr>
            </a:p>
          </p:txBody>
        </p:sp>
        <p:sp>
          <p:nvSpPr>
            <p:cNvPr id="12" name="Text Box 17"/>
            <p:cNvSpPr txBox="1">
              <a:spLocks noChangeAspect="1" noChangeArrowheads="1"/>
            </p:cNvSpPr>
            <p:nvPr/>
          </p:nvSpPr>
          <p:spPr bwMode="auto">
            <a:xfrm>
              <a:off x="7416824" y="4246464"/>
              <a:ext cx="5020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Arial" pitchFamily="34" charset="0"/>
                </a:rPr>
                <a:t>J</a:t>
              </a:r>
              <a:r>
                <a:rPr lang="en-US" sz="1400" dirty="0" smtClean="0">
                  <a:solidFill>
                    <a:srgbClr val="FF0000"/>
                  </a:solidFill>
                  <a:cs typeface="Arial" pitchFamily="34" charset="0"/>
                </a:rPr>
                <a:t>/</a:t>
              </a:r>
              <a:r>
                <a:rPr lang="en-US" dirty="0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Y</a:t>
              </a:r>
              <a:endParaRPr lang="en-US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13" name="Text Box 18"/>
            <p:cNvSpPr txBox="1">
              <a:spLocks noChangeAspect="1" noChangeArrowheads="1"/>
            </p:cNvSpPr>
            <p:nvPr/>
          </p:nvSpPr>
          <p:spPr bwMode="auto">
            <a:xfrm>
              <a:off x="8659242" y="4723284"/>
              <a:ext cx="282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cs typeface="Arial" pitchFamily="34" charset="0"/>
                </a:rPr>
                <a:t>L</a:t>
              </a:r>
            </a:p>
          </p:txBody>
        </p:sp>
        <p:sp>
          <p:nvSpPr>
            <p:cNvPr id="14" name="Line 21"/>
            <p:cNvSpPr>
              <a:spLocks noChangeAspect="1" noChangeShapeType="1"/>
            </p:cNvSpPr>
            <p:nvPr/>
          </p:nvSpPr>
          <p:spPr bwMode="auto">
            <a:xfrm>
              <a:off x="8637017" y="4388322"/>
              <a:ext cx="3429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22"/>
            <p:cNvSpPr>
              <a:spLocks noChangeAspect="1" noChangeShapeType="1"/>
            </p:cNvSpPr>
            <p:nvPr/>
          </p:nvSpPr>
          <p:spPr bwMode="auto">
            <a:xfrm rot="10800000">
              <a:off x="8144892" y="5056659"/>
              <a:ext cx="34448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7848871" y="4534496"/>
              <a:ext cx="697171" cy="1744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5652120" y="3468453"/>
            <a:ext cx="18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b="1" dirty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J/</a:t>
            </a:r>
            <a:r>
              <a:rPr lang="en-US" sz="10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y</a:t>
            </a:r>
            <a:r>
              <a:rPr lang="en-US" sz="1000" b="1" dirty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0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nuclear absorption</a:t>
            </a:r>
            <a:endParaRPr lang="en-US" sz="1000" b="1" baseline="30000" dirty="0"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 rot="8159667" flipH="1">
            <a:off x="6162476" y="3117615"/>
            <a:ext cx="439738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2987824" y="3573016"/>
          <a:ext cx="1656184" cy="368722"/>
        </p:xfrm>
        <a:graphic>
          <a:graphicData uri="http://schemas.openxmlformats.org/presentationml/2006/ole">
            <p:oleObj spid="_x0000_s280578" name="Équation" r:id="rId4" imgW="1028520" imgH="228600" progId="Equation.3">
              <p:embed/>
            </p:oleObj>
          </a:graphicData>
        </a:graphic>
      </p:graphicFrame>
      <p:grpSp>
        <p:nvGrpSpPr>
          <p:cNvPr id="33" name="Groupe 32"/>
          <p:cNvGrpSpPr/>
          <p:nvPr/>
        </p:nvGrpSpPr>
        <p:grpSpPr>
          <a:xfrm>
            <a:off x="5465514" y="1422673"/>
            <a:ext cx="3282950" cy="638175"/>
            <a:chOff x="4889450" y="5270972"/>
            <a:chExt cx="3282950" cy="638175"/>
          </a:xfrm>
        </p:grpSpPr>
        <p:pic>
          <p:nvPicPr>
            <p:cNvPr id="20" name="Picture 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775" r="65630" b="63672"/>
            <a:stretch>
              <a:fillRect/>
            </a:stretch>
          </p:blipFill>
          <p:spPr bwMode="auto">
            <a:xfrm>
              <a:off x="6338837" y="5499572"/>
              <a:ext cx="150813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7556450" y="5270972"/>
              <a:ext cx="6159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Georgia" pitchFamily="18" charset="0"/>
                </a:rPr>
                <a:t>central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5978475" y="5270972"/>
              <a:ext cx="8159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Georgia" pitchFamily="18" charset="0"/>
                </a:rPr>
                <a:t>peripheral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6916687" y="5270972"/>
              <a:ext cx="44450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Georgia" pitchFamily="18" charset="0"/>
                </a:rPr>
                <a:t>mid</a:t>
              </a:r>
            </a:p>
          </p:txBody>
        </p:sp>
        <p:pic>
          <p:nvPicPr>
            <p:cNvPr id="24" name="Picture 2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001" t="7999" r="63377" b="60072"/>
            <a:stretch>
              <a:fillRect/>
            </a:stretch>
          </p:blipFill>
          <p:spPr bwMode="auto">
            <a:xfrm>
              <a:off x="7035750" y="5499572"/>
              <a:ext cx="21590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9688" t="37247" r="10738" b="41481"/>
            <a:stretch>
              <a:fillRect/>
            </a:stretch>
          </p:blipFill>
          <p:spPr bwMode="auto">
            <a:xfrm>
              <a:off x="7708850" y="5575772"/>
              <a:ext cx="19367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4889450" y="5526559"/>
              <a:ext cx="7350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Georgia" pitchFamily="18" charset="0"/>
                </a:rPr>
                <a:t>collisions</a:t>
              </a:r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>
              <a:off x="5651450" y="5678959"/>
              <a:ext cx="381000" cy="0"/>
            </a:xfrm>
            <a:prstGeom prst="line">
              <a:avLst/>
            </a:prstGeom>
            <a:noFill/>
            <a:ln w="28575">
              <a:solidFill>
                <a:srgbClr val="29295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8" name="ZoneTexte 29"/>
          <p:cNvSpPr txBox="1">
            <a:spLocks noChangeArrowheads="1"/>
          </p:cNvSpPr>
          <p:nvPr/>
        </p:nvSpPr>
        <p:spPr bwMode="auto">
          <a:xfrm>
            <a:off x="6666111" y="2173040"/>
            <a:ext cx="1938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  <a:buSzPct val="80000"/>
              <a:buFont typeface="Symbol" pitchFamily="18" charset="2"/>
              <a:buNone/>
            </a:pPr>
            <a:r>
              <a:rPr lang="pl-PL" sz="1200" b="1" dirty="0">
                <a:solidFill>
                  <a:srgbClr val="C00000"/>
                </a:solidFill>
                <a:latin typeface="Calibri" pitchFamily="34" charset="0"/>
              </a:rPr>
              <a:t>NA50, EPJ C39 (2005) 335</a:t>
            </a:r>
            <a:endParaRPr lang="fr-FR" sz="12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>
              <a:lnSpc>
                <a:spcPts val="1200"/>
              </a:lnSpc>
              <a:buSzPct val="80000"/>
            </a:pPr>
            <a:r>
              <a:rPr lang="fr-FR" sz="1200" b="1" dirty="0">
                <a:solidFill>
                  <a:srgbClr val="C00000"/>
                </a:solidFill>
                <a:latin typeface="Calibri" pitchFamily="34" charset="0"/>
              </a:rPr>
              <a:t>NA60, </a:t>
            </a:r>
            <a:r>
              <a:rPr lang="en-US" sz="1200" b="1" dirty="0">
                <a:solidFill>
                  <a:srgbClr val="C00000"/>
                </a:solidFill>
                <a:latin typeface="Calibri" pitchFamily="34" charset="0"/>
              </a:rPr>
              <a:t>PRL99 (2007) 132302</a:t>
            </a:r>
            <a:endParaRPr lang="it-IT" sz="12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C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CHIC</Template>
  <TotalTime>5730</TotalTime>
  <Words>4126</Words>
  <Application>Microsoft Office PowerPoint</Application>
  <PresentationFormat>Affichage à l'écran (4:3)</PresentationFormat>
  <Paragraphs>1000</Paragraphs>
  <Slides>42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4" baseType="lpstr">
      <vt:lpstr>CHIC</vt:lpstr>
      <vt:lpstr>Équation</vt:lpstr>
      <vt:lpstr>     CHIC, Charme et QGP</vt:lpstr>
      <vt:lpstr>Quark Gluon Plasma</vt:lpstr>
      <vt:lpstr>quarkonia suppression in A+A collisions</vt:lpstr>
      <vt:lpstr>quarkonia suppression in A+A collisions</vt:lpstr>
      <vt:lpstr>quarkonia suppression in A+A collisions</vt:lpstr>
      <vt:lpstr>quarkonia suppression in A+A collisions</vt:lpstr>
      <vt:lpstr>quarkonia suppression in A+A collisions</vt:lpstr>
      <vt:lpstr>quarkonia suppression in A+A collisions</vt:lpstr>
      <vt:lpstr>J/Y experimental highlights</vt:lpstr>
      <vt:lpstr>J/Y experimental highlights</vt:lpstr>
      <vt:lpstr>J/Y experimental highlights</vt:lpstr>
      <vt:lpstr>quarkonia suppression in A+A</vt:lpstr>
      <vt:lpstr>CHIC – Physics motivations</vt:lpstr>
      <vt:lpstr>CHIC – Physics motivations</vt:lpstr>
      <vt:lpstr>CHIC – Physics motivations</vt:lpstr>
      <vt:lpstr>CHIC – Physics motivations</vt:lpstr>
      <vt:lpstr>CHIC – Physics motivations</vt:lpstr>
      <vt:lpstr>CHIC – Physics motivations</vt:lpstr>
      <vt:lpstr>CHIC – Physics motivations</vt:lpstr>
      <vt:lpstr>CHIC – Physics motivations</vt:lpstr>
      <vt:lpstr>CHIC – Expected yields</vt:lpstr>
      <vt:lpstr>CHIC – detector design</vt:lpstr>
      <vt:lpstr>CHIC – detector design</vt:lpstr>
      <vt:lpstr>CHIC – tracking</vt:lpstr>
      <vt:lpstr>CHIC – tracking</vt:lpstr>
      <vt:lpstr>CHIC – tracking</vt:lpstr>
      <vt:lpstr>CHIC – tracking </vt:lpstr>
      <vt:lpstr>CHIC – tentative design</vt:lpstr>
      <vt:lpstr>CHIC – calorimetry </vt:lpstr>
      <vt:lpstr>CHIC – calorimetry </vt:lpstr>
      <vt:lpstr>CHIC – calorimetry </vt:lpstr>
      <vt:lpstr>CHIC – calorimetry </vt:lpstr>
      <vt:lpstr>CHIC – calorimetry</vt:lpstr>
      <vt:lpstr>CHIC – calorimetry</vt:lpstr>
      <vt:lpstr>CHIC – tentative design</vt:lpstr>
      <vt:lpstr>CHIC – absorber </vt:lpstr>
      <vt:lpstr>CHIC – absorber </vt:lpstr>
      <vt:lpstr>CHIC – absorber </vt:lpstr>
      <vt:lpstr>CHIC – trigger rate in Pb+Pb</vt:lpstr>
      <vt:lpstr>CHIC – Detector design</vt:lpstr>
      <vt:lpstr>CHIC – Performances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CHIC : Charm In Heavy Ion Collisions</dc:title>
  <cp:lastModifiedBy>fleuret</cp:lastModifiedBy>
  <cp:revision>217</cp:revision>
  <dcterms:modified xsi:type="dcterms:W3CDTF">2012-02-03T13:12:05Z</dcterms:modified>
</cp:coreProperties>
</file>