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1"/>
  </p:notesMasterIdLst>
  <p:handoutMasterIdLst>
    <p:handoutMasterId r:id="rId22"/>
  </p:handoutMasterIdLst>
  <p:sldIdLst>
    <p:sldId id="314" r:id="rId2"/>
    <p:sldId id="467" r:id="rId3"/>
    <p:sldId id="382" r:id="rId4"/>
    <p:sldId id="410" r:id="rId5"/>
    <p:sldId id="469" r:id="rId6"/>
    <p:sldId id="456" r:id="rId7"/>
    <p:sldId id="473" r:id="rId8"/>
    <p:sldId id="435" r:id="rId9"/>
    <p:sldId id="437" r:id="rId10"/>
    <p:sldId id="457" r:id="rId11"/>
    <p:sldId id="459" r:id="rId12"/>
    <p:sldId id="462" r:id="rId13"/>
    <p:sldId id="458" r:id="rId14"/>
    <p:sldId id="460" r:id="rId15"/>
    <p:sldId id="464" r:id="rId16"/>
    <p:sldId id="447" r:id="rId17"/>
    <p:sldId id="465" r:id="rId18"/>
    <p:sldId id="414" r:id="rId19"/>
    <p:sldId id="470" r:id="rId20"/>
  </p:sldIdLst>
  <p:sldSz cx="9144000" cy="6858000" type="screen4x3"/>
  <p:notesSz cx="6889750" cy="100203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E2"/>
    <a:srgbClr val="AFAFFF"/>
    <a:srgbClr val="008000"/>
    <a:srgbClr val="00B050"/>
    <a:srgbClr val="FF9900"/>
    <a:srgbClr val="898989"/>
    <a:srgbClr val="000000"/>
    <a:srgbClr val="D0D8E8"/>
    <a:srgbClr val="E9EDF4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0" autoAdjust="0"/>
    <p:restoredTop sz="90925" autoAdjust="0"/>
  </p:normalViewPr>
  <p:slideViewPr>
    <p:cSldViewPr>
      <p:cViewPr varScale="1">
        <p:scale>
          <a:sx n="68" d="100"/>
          <a:sy n="68" d="100"/>
        </p:scale>
        <p:origin x="-15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15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1015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r">
              <a:defRPr sz="1200"/>
            </a:lvl1pPr>
          </a:lstStyle>
          <a:p>
            <a:fld id="{7A5432F1-F3A8-4348-BA70-D53408745A08}" type="datetimeFigureOut">
              <a:rPr lang="fr-FR" smtClean="0"/>
              <a:t>30/03/2017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7545"/>
            <a:ext cx="2985558" cy="501015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597" y="9517545"/>
            <a:ext cx="2985558" cy="501015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r">
              <a:defRPr sz="1200"/>
            </a:lvl1pPr>
          </a:lstStyle>
          <a:p>
            <a:fld id="{63BAEF79-7381-4250-BD6A-0BA848A97F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7708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15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15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7AD344-C792-4EF9-ABE3-09110F073F79}" type="datetimeFigureOut">
              <a:rPr lang="en-US"/>
              <a:pPr>
                <a:defRPr/>
              </a:pPr>
              <a:t>3/30/2017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1" tIns="46625" rIns="93251" bIns="46625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59643"/>
            <a:ext cx="5511800" cy="4509135"/>
          </a:xfrm>
          <a:prstGeom prst="rect">
            <a:avLst/>
          </a:prstGeom>
        </p:spPr>
        <p:txBody>
          <a:bodyPr vert="horz" lIns="93251" tIns="46625" rIns="93251" bIns="46625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5"/>
            <a:ext cx="2985558" cy="501015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7545"/>
            <a:ext cx="2985558" cy="501015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812C53-36C7-4299-A8CB-3A1A02B9E1F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446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95736" y="2130426"/>
            <a:ext cx="6948264" cy="1466256"/>
          </a:xfrm>
          <a:solidFill>
            <a:schemeClr val="tx1"/>
          </a:solidFill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3175992" cy="21619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Frédéric Fleuret - LAL/LLR - LHCb</a:t>
            </a:r>
            <a:endParaRPr lang="fr-BE" dirty="0"/>
          </a:p>
        </p:txBody>
      </p:sp>
      <p:pic>
        <p:nvPicPr>
          <p:cNvPr id="6" name="Picture 2" descr="LH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2195736" cy="14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2" y="0"/>
            <a:ext cx="7956377" cy="791749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6700"/>
            <a:ext cx="3031976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Frédéric Fleuret - LAL/LLR - LHCb</a:t>
            </a:r>
            <a:endParaRPr lang="fr-BE" dirty="0">
              <a:solidFill>
                <a:srgbClr val="898989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7996-295D-4F77-A381-123A140FDE3E}" type="slidenum">
              <a:rPr lang="fr-BE" smtClean="0"/>
              <a:pPr>
                <a:defRPr/>
              </a:pPr>
              <a:t>‹N°›</a:t>
            </a:fld>
            <a:endParaRPr lang="fr-BE" dirty="0">
              <a:solidFill>
                <a:schemeClr val="tx1"/>
              </a:solidFill>
            </a:endParaRPr>
          </a:p>
        </p:txBody>
      </p:sp>
      <p:pic>
        <p:nvPicPr>
          <p:cNvPr id="8" name="Picture 2" descr="LH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3" cy="7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HC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3" cy="7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0"/>
            <a:ext cx="2736304" cy="791749"/>
          </a:xfrm>
          <a:solidFill>
            <a:schemeClr val="tx1"/>
          </a:solidFill>
        </p:spPr>
        <p:txBody>
          <a:bodyPr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3923927" y="722"/>
            <a:ext cx="5220073" cy="791027"/>
          </a:xfrm>
          <a:solidFill>
            <a:schemeClr val="tx1"/>
          </a:solidFill>
        </p:spPr>
        <p:txBody>
          <a:bodyPr anchor="ctr">
            <a:noAutofit/>
          </a:bodyPr>
          <a:lstStyle>
            <a:lvl1pPr algn="r">
              <a:buNone/>
              <a:defRPr sz="4000" b="1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LAL/LLR - LHCb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440F35-B054-43D8-94DA-56CBF8F8D48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  <p:pic>
        <p:nvPicPr>
          <p:cNvPr id="8" name="Picture 2" descr="LH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3" cy="7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HC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3" cy="7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923928" cy="791749"/>
          </a:xfrm>
          <a:solidFill>
            <a:schemeClr val="tx1"/>
          </a:solidFill>
        </p:spPr>
        <p:txBody>
          <a:bodyPr anchor="ctr"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3923927" y="722"/>
            <a:ext cx="5220073" cy="791027"/>
          </a:xfrm>
          <a:solidFill>
            <a:schemeClr val="tx1"/>
          </a:solidFill>
        </p:spPr>
        <p:txBody>
          <a:bodyPr anchor="ctr">
            <a:noAutofit/>
          </a:bodyPr>
          <a:lstStyle>
            <a:lvl1pPr algn="r">
              <a:buNone/>
              <a:defRPr sz="4000" b="1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LAL/LLR - LHCb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440F35-B054-43D8-94DA-56CBF8F8D48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4083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2457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616700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616700"/>
            <a:ext cx="2895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Frédéric Fleuret - LAL/LLR - LHCb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616700"/>
            <a:ext cx="2133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440F35-B054-43D8-94DA-56CBF8F8D486}" type="slidenum">
              <a:rPr lang="fr-BE" smtClean="0"/>
              <a:pPr>
                <a:defRPr/>
              </a:pPr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hyperlink" Target="https://cds.cern.ch/record/2255650" TargetMode="External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hyperlink" Target="https://cds.cern.ch/record/2255650" TargetMode="External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ds.cern.ch/record/225565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ds.cern.ch/record/225565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ds.cern.ch/record/225565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ds.cern.ch/record/225565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hyperlink" Target="https://cds.cern.ch/record/225565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s.cern.ch/record/2255650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4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wmf"/><Relationship Id="rId7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8.wmf"/><Relationship Id="rId10" Type="http://schemas.openxmlformats.org/officeDocument/2006/relationships/hyperlink" Target="https://cds.cern.ch/record/2255650" TargetMode="External"/><Relationship Id="rId4" Type="http://schemas.openxmlformats.org/officeDocument/2006/relationships/image" Target="../media/image47.wmf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hyperlink" Target="https://cds.cern.ch/record/225565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ds.cern.ch/record/22556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smtClean="0"/>
              <a:t>Charm production with SMOG at </a:t>
            </a:r>
            <a:r>
              <a:rPr lang="en-US" sz="3200" b="1" dirty="0" err="1" smtClean="0"/>
              <a:t>LHCb</a:t>
            </a:r>
            <a:endParaRPr lang="en-US" sz="2000" b="1" dirty="0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8136904" cy="2639144"/>
          </a:xfrm>
        </p:spPr>
        <p:txBody>
          <a:bodyPr rtlCol="0">
            <a:normAutofit/>
          </a:bodyPr>
          <a:lstStyle/>
          <a:p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Running </a:t>
            </a:r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a </a:t>
            </a:r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fixed-target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mode</a:t>
            </a:r>
          </a:p>
          <a:p>
            <a:endParaRPr lang="fr-F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eavy </a:t>
            </a:r>
            <a:r>
              <a:rPr lang="fr-F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flavor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production in Heavy Ion collisions</a:t>
            </a:r>
          </a:p>
          <a:p>
            <a:endParaRPr lang="fr-F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F. Fleuret on </a:t>
            </a: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behalf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</a:t>
            </a:r>
            <a:r>
              <a:rPr lang="fr-F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LHCb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collaboration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Frédéric Fleuret - LAL/LLR - LHCb</a:t>
            </a:r>
            <a:endParaRPr lang="fr-B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0"/>
    </mc:Choice>
    <mc:Fallback xmlns="">
      <p:transition spd="slow" advTm="284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J/</a:t>
            </a:r>
            <a:r>
              <a:rPr lang="fr-FR" sz="2400" dirty="0">
                <a:latin typeface="Symbol" panose="05050102010706020507" pitchFamily="18" charset="2"/>
              </a:rPr>
              <a:t>y</a:t>
            </a:r>
            <a:r>
              <a:rPr lang="fr-FR" sz="2400" dirty="0"/>
              <a:t> and D</a:t>
            </a:r>
            <a:r>
              <a:rPr lang="fr-FR" sz="2400" baseline="30000" dirty="0"/>
              <a:t>0</a:t>
            </a:r>
            <a:r>
              <a:rPr lang="fr-FR" sz="2400" dirty="0"/>
              <a:t> </a:t>
            </a:r>
            <a:r>
              <a:rPr lang="fr-FR" sz="2400" dirty="0" err="1"/>
              <a:t>differential</a:t>
            </a:r>
            <a:r>
              <a:rPr lang="fr-FR" sz="2400" dirty="0"/>
              <a:t> production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4 </a:t>
            </a:r>
            <a:r>
              <a:rPr lang="fr-FR" sz="2000" dirty="0" err="1" smtClean="0"/>
              <a:t>p</a:t>
            </a:r>
            <a:r>
              <a:rPr lang="fr-FR" sz="2000" baseline="-25000" dirty="0" err="1" smtClean="0"/>
              <a:t>T</a:t>
            </a:r>
            <a:r>
              <a:rPr lang="fr-FR" sz="2000" dirty="0" smtClean="0"/>
              <a:t> </a:t>
            </a:r>
            <a:r>
              <a:rPr lang="fr-FR" sz="2000" dirty="0" err="1"/>
              <a:t>bins</a:t>
            </a:r>
            <a:r>
              <a:rPr lang="fr-FR" sz="2000" dirty="0"/>
              <a:t> </a:t>
            </a:r>
            <a:r>
              <a:rPr lang="fr-FR" sz="2000" dirty="0">
                <a:sym typeface="Symbol"/>
              </a:rPr>
              <a:t> [0, 600] – [600, 1200] – [1200, 1800] – [1800, 8000] MeV/c</a:t>
            </a:r>
            <a:endParaRPr lang="fr-FR" sz="2400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LAL/LLR - LHCb</a:t>
            </a:r>
            <a:endParaRPr lang="fr-BE" dirty="0">
              <a:solidFill>
                <a:srgbClr val="898989"/>
              </a:solidFill>
            </a:endParaRPr>
          </a:p>
        </p:txBody>
      </p:sp>
      <p:pic>
        <p:nvPicPr>
          <p:cNvPr id="3074" name="Picture 2" descr="C:\Users\Fleuret\AppData\Local\Temp\Rar$DRa0.523\zip_fig\Fig4_D0_pT_0_600.eps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3" t="8254" r="6098" b="30168"/>
          <a:stretch/>
        </p:blipFill>
        <p:spPr bwMode="auto">
          <a:xfrm>
            <a:off x="35496" y="3933061"/>
            <a:ext cx="2239591" cy="186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leuret\AppData\Local\Temp\Rar$DRa0.293\zip_fig\Fig4_D0_pT_600_1200.eps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0" t="7008" r="6712" b="30268"/>
          <a:stretch/>
        </p:blipFill>
        <p:spPr bwMode="auto">
          <a:xfrm>
            <a:off x="2260435" y="3918493"/>
            <a:ext cx="2239557" cy="189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Fleuret\AppData\Local\Temp\Rar$DRa0.869\zip_fig\Fig4_D0_pT_1200_1800.eps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0" t="8017" r="5942" b="30118"/>
          <a:stretch/>
        </p:blipFill>
        <p:spPr bwMode="auto">
          <a:xfrm>
            <a:off x="4499992" y="3954190"/>
            <a:ext cx="2250850" cy="18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Fleuret\AppData\Local\Temp\Rar$DRa0.558\zip_fig\Fig4_D0_pT_1800_8000.eps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0" t="7363" r="5303" b="28768"/>
          <a:stretch/>
        </p:blipFill>
        <p:spPr bwMode="auto">
          <a:xfrm>
            <a:off x="6804248" y="3944583"/>
            <a:ext cx="2283665" cy="193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Fleuret\AppData\Local\Temp\Rar$DRa0.421\zip_fig\Fig4_Jpsi_pT_0_600.eps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6" t="8083" r="7469" b="31328"/>
          <a:stretch/>
        </p:blipFill>
        <p:spPr bwMode="auto">
          <a:xfrm>
            <a:off x="35496" y="1630964"/>
            <a:ext cx="2161446" cy="183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Fleuret\AppData\Local\Temp\Rar$DRa0.334\zip_fig\Fig4_Jpsi_pT_600_1200.eps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7" t="8117" r="7250" b="31971"/>
          <a:stretch/>
        </p:blipFill>
        <p:spPr bwMode="auto">
          <a:xfrm>
            <a:off x="2233424" y="1659102"/>
            <a:ext cx="2194560" cy="181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Fleuret\AppData\Local\Temp\Rar$DRa0.099\zip_fig\Fig4_Jpsi_pT_1200_1800.eps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0" t="7851" r="6615" b="30883"/>
          <a:stretch/>
        </p:blipFill>
        <p:spPr bwMode="auto">
          <a:xfrm>
            <a:off x="4427984" y="1628803"/>
            <a:ext cx="2222695" cy="185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Fleuret\AppData\Local\Temp\Rar$DRa0.748\zip_fig\Fig4_Jpsi_pT_1800_8000.eps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2" t="7755" r="6935" b="30641"/>
          <a:stretch/>
        </p:blipFill>
        <p:spPr bwMode="auto">
          <a:xfrm>
            <a:off x="6848800" y="1670627"/>
            <a:ext cx="2194560" cy="186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395536" y="1556792"/>
            <a:ext cx="7136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[0, 600]</a:t>
            </a:r>
            <a:endParaRPr lang="fr-FR" sz="12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2555776" y="1556792"/>
            <a:ext cx="96853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[600, 1200]</a:t>
            </a:r>
            <a:endParaRPr lang="fr-FR" sz="12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4814396" y="1556792"/>
            <a:ext cx="105349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[1200, 1800]</a:t>
            </a:r>
            <a:endParaRPr lang="fr-FR" sz="12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7190914" y="1556792"/>
            <a:ext cx="105349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[1800, 8000]</a:t>
            </a:r>
            <a:endParaRPr lang="fr-FR" sz="12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611560" y="20608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J/</a:t>
            </a:r>
            <a:r>
              <a:rPr lang="fr-FR" b="1" dirty="0" smtClean="0">
                <a:latin typeface="Symbol" panose="05050102010706020507" pitchFamily="18" charset="2"/>
              </a:rPr>
              <a:t>y</a:t>
            </a:r>
            <a:endParaRPr lang="fr-FR" b="1" dirty="0">
              <a:latin typeface="Symbol" panose="05050102010706020507" pitchFamily="18" charset="2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631977" y="207425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J/</a:t>
            </a:r>
            <a:r>
              <a:rPr lang="fr-FR" b="1" dirty="0" smtClean="0">
                <a:latin typeface="Symbol" panose="05050102010706020507" pitchFamily="18" charset="2"/>
              </a:rPr>
              <a:t>y</a:t>
            </a:r>
            <a:endParaRPr lang="fr-FR" b="1" dirty="0">
              <a:latin typeface="Symbol" panose="05050102010706020507" pitchFamily="18" charset="2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788024" y="207425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J/</a:t>
            </a:r>
            <a:r>
              <a:rPr lang="fr-FR" b="1" dirty="0" smtClean="0">
                <a:latin typeface="Symbol" panose="05050102010706020507" pitchFamily="18" charset="2"/>
              </a:rPr>
              <a:t>y</a:t>
            </a:r>
            <a:endParaRPr lang="fr-FR" b="1" dirty="0">
              <a:latin typeface="Symbol" panose="05050102010706020507" pitchFamily="18" charset="2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132620" y="207425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J/</a:t>
            </a:r>
            <a:r>
              <a:rPr lang="fr-FR" b="1" dirty="0" smtClean="0">
                <a:latin typeface="Symbol" panose="05050102010706020507" pitchFamily="18" charset="2"/>
              </a:rPr>
              <a:t>y</a:t>
            </a:r>
            <a:endParaRPr lang="fr-FR" b="1" dirty="0">
              <a:latin typeface="Symbol" panose="05050102010706020507" pitchFamily="18" charset="2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95536" y="3861048"/>
            <a:ext cx="7136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[0, 600]</a:t>
            </a:r>
            <a:endParaRPr lang="fr-FR" sz="12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2667361" y="3861048"/>
            <a:ext cx="96853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[600, 1200]</a:t>
            </a:r>
            <a:endParaRPr lang="fr-FR" sz="12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4886658" y="3861048"/>
            <a:ext cx="105349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[1200, 1800]</a:t>
            </a:r>
            <a:endParaRPr lang="fr-FR" sz="12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7190914" y="3933056"/>
            <a:ext cx="105349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[1800, 8000]</a:t>
            </a:r>
            <a:endParaRPr lang="fr-FR" sz="12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539552" y="4509120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</a:t>
            </a:r>
            <a:r>
              <a:rPr lang="fr-FR" b="1" baseline="30000" dirty="0" smtClean="0"/>
              <a:t>0</a:t>
            </a:r>
            <a:endParaRPr lang="fr-FR" b="1" baseline="30000" dirty="0">
              <a:latin typeface="Symbol" panose="05050102010706020507" pitchFamily="18" charset="2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623494" y="451841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</a:t>
            </a:r>
            <a:r>
              <a:rPr lang="fr-FR" b="1" baseline="30000" dirty="0" smtClean="0"/>
              <a:t>0</a:t>
            </a:r>
            <a:endParaRPr lang="fr-FR" b="1" baseline="30000" dirty="0">
              <a:latin typeface="Symbol" panose="05050102010706020507" pitchFamily="18" charset="2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855742" y="451841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</a:t>
            </a:r>
            <a:r>
              <a:rPr lang="fr-FR" b="1" baseline="30000" dirty="0" smtClean="0"/>
              <a:t>0</a:t>
            </a:r>
            <a:endParaRPr lang="fr-FR" b="1" baseline="30000" dirty="0">
              <a:latin typeface="Symbol" panose="05050102010706020507" pitchFamily="18" charset="2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159998" y="451841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</a:t>
            </a:r>
            <a:r>
              <a:rPr lang="fr-FR" b="1" baseline="30000" dirty="0" smtClean="0"/>
              <a:t>0</a:t>
            </a:r>
            <a:endParaRPr lang="fr-FR" b="1" baseline="30000" dirty="0">
              <a:latin typeface="Symbol" panose="05050102010706020507" pitchFamily="18" charset="2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67996-295D-4F77-A381-123A140FDE3E}" type="slidenum">
              <a:rPr lang="fr-BE" smtClean="0"/>
              <a:pPr>
                <a:defRPr/>
              </a:pPr>
              <a:t>10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80312" y="719118"/>
            <a:ext cx="1850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rgbClr val="0000E2"/>
                </a:solidFill>
              </a:rPr>
              <a:t>(</a:t>
            </a:r>
            <a:r>
              <a:rPr lang="fr-FR" sz="1200" dirty="0">
                <a:solidFill>
                  <a:srgbClr val="0000E2"/>
                </a:solidFill>
                <a:hlinkClick r:id="rId10"/>
              </a:rPr>
              <a:t>LHCb-CONF-2017-001</a:t>
            </a:r>
            <a:r>
              <a:rPr lang="fr-FR" sz="1050" dirty="0">
                <a:solidFill>
                  <a:srgbClr val="0000E2"/>
                </a:solidFill>
              </a:rPr>
              <a:t>)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0439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J/</a:t>
            </a:r>
            <a:r>
              <a:rPr lang="fr-FR" sz="2400" dirty="0">
                <a:latin typeface="Symbol" panose="05050102010706020507" pitchFamily="18" charset="2"/>
              </a:rPr>
              <a:t>y</a:t>
            </a:r>
            <a:r>
              <a:rPr lang="fr-FR" sz="2400" dirty="0"/>
              <a:t> and D</a:t>
            </a:r>
            <a:r>
              <a:rPr lang="fr-FR" sz="2400" baseline="30000" dirty="0"/>
              <a:t>0</a:t>
            </a:r>
            <a:r>
              <a:rPr lang="fr-FR" sz="2400" dirty="0"/>
              <a:t> </a:t>
            </a:r>
            <a:r>
              <a:rPr lang="fr-FR" sz="2400" dirty="0" err="1"/>
              <a:t>differential</a:t>
            </a:r>
            <a:r>
              <a:rPr lang="fr-FR" sz="2400" dirty="0"/>
              <a:t> production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4 </a:t>
            </a:r>
            <a:r>
              <a:rPr lang="fr-FR" sz="2000" dirty="0" err="1" smtClean="0"/>
              <a:t>rapidity</a:t>
            </a:r>
            <a:r>
              <a:rPr lang="fr-FR" sz="2000" dirty="0" smtClean="0"/>
              <a:t> </a:t>
            </a:r>
            <a:r>
              <a:rPr lang="fr-FR" sz="2000" dirty="0" err="1"/>
              <a:t>bins</a:t>
            </a:r>
            <a:r>
              <a:rPr lang="fr-FR" sz="2000" dirty="0"/>
              <a:t> : [2, 3] – [3, 3.5] – [3.5, 4] – [4, 4.6]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LAL/LLR - LHCb</a:t>
            </a:r>
            <a:endParaRPr lang="fr-BE" dirty="0">
              <a:solidFill>
                <a:srgbClr val="898989"/>
              </a:solidFill>
            </a:endParaRPr>
          </a:p>
        </p:txBody>
      </p:sp>
      <p:pic>
        <p:nvPicPr>
          <p:cNvPr id="1026" name="Picture 2" descr="Z:\Communications\LHCb\LHCb2017\XSCRC2017\figs\Fig3_D0_y_2_3.eps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4" t="8117" r="7445" b="30956"/>
          <a:stretch/>
        </p:blipFill>
        <p:spPr bwMode="auto">
          <a:xfrm>
            <a:off x="179512" y="4241500"/>
            <a:ext cx="2166425" cy="184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Communications\LHCb\LHCb2017\XSCRC2017\figs\Fig3_D0_y_3_35.eps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8" t="7577" r="7289" b="30142"/>
          <a:stretch/>
        </p:blipFill>
        <p:spPr bwMode="auto">
          <a:xfrm>
            <a:off x="2345937" y="4241500"/>
            <a:ext cx="2194560" cy="188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Communications\LHCb\LHCb2017\XSCRC2017\figs\Fig3_D0_y_4_46.eps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8553" r="7452" b="30182"/>
          <a:stretch/>
        </p:blipFill>
        <p:spPr bwMode="auto">
          <a:xfrm>
            <a:off x="6798254" y="4313508"/>
            <a:ext cx="2180493" cy="185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Communications\LHCb\LHCb2017\XSCRC2017\figs\Fig3_D0_y_35_4.eps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6" t="7841" r="6037" b="30893"/>
          <a:stretch/>
        </p:blipFill>
        <p:spPr bwMode="auto">
          <a:xfrm>
            <a:off x="4547422" y="4287536"/>
            <a:ext cx="2250832" cy="185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Communications\LHCb\LHCb2017\XSCRC2017\figs\Fig3_Jpsi_y_2_3.eps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6" t="7886" r="7440" b="31475"/>
          <a:stretch/>
        </p:blipFill>
        <p:spPr bwMode="auto">
          <a:xfrm>
            <a:off x="137309" y="1721220"/>
            <a:ext cx="2208628" cy="183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Z:\Communications\LHCb\LHCb2017\XSCRC2017\figs\Fig3_Jpsi_y_3_35.eps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8" t="7914" r="6803" b="30633"/>
          <a:stretch/>
        </p:blipFill>
        <p:spPr bwMode="auto">
          <a:xfrm>
            <a:off x="2342379" y="1721220"/>
            <a:ext cx="2229621" cy="185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:\Communications\LHCb\LHCb2017\XSCRC2017\figs\Fig3_Jpsi_y_35_4.eps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6" t="8842" r="6567" b="31585"/>
          <a:stretch/>
        </p:blipFill>
        <p:spPr bwMode="auto">
          <a:xfrm>
            <a:off x="4572029" y="1765587"/>
            <a:ext cx="2229621" cy="180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Z:\Communications\LHCb\LHCb2017\XSCRC2017\figs\Fig3_Jpsi_y_4_46.eps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7" t="7709" r="6115" b="31530"/>
          <a:stretch/>
        </p:blipFill>
        <p:spPr bwMode="auto">
          <a:xfrm>
            <a:off x="6763084" y="1730480"/>
            <a:ext cx="2250832" cy="183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539552" y="1649212"/>
            <a:ext cx="6014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[2, </a:t>
            </a:r>
            <a:r>
              <a:rPr lang="fr-FR" sz="1400" b="1" dirty="0"/>
              <a:t>3</a:t>
            </a:r>
            <a:r>
              <a:rPr lang="fr-FR" sz="1400" b="1" dirty="0" smtClean="0"/>
              <a:t>]</a:t>
            </a:r>
            <a:endParaRPr lang="fr-FR" sz="1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2741354" y="1649212"/>
            <a:ext cx="7505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[3, 3.5]</a:t>
            </a:r>
            <a:endParaRPr lang="fr-FR" sz="14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932040" y="1649212"/>
            <a:ext cx="7505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[3.5, 4]</a:t>
            </a:r>
            <a:endParaRPr lang="fr-FR" sz="14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7164288" y="1649212"/>
            <a:ext cx="7505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[4, 4.6]</a:t>
            </a:r>
            <a:endParaRPr lang="fr-FR" sz="1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539552" y="4169492"/>
            <a:ext cx="6014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[2, </a:t>
            </a:r>
            <a:r>
              <a:rPr lang="fr-FR" sz="1400" b="1" dirty="0"/>
              <a:t>3</a:t>
            </a:r>
            <a:r>
              <a:rPr lang="fr-FR" sz="1400" b="1" dirty="0" smtClean="0"/>
              <a:t>]</a:t>
            </a:r>
            <a:endParaRPr lang="fr-FR" sz="14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2699792" y="4169492"/>
            <a:ext cx="7505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[3, 3.5]</a:t>
            </a:r>
            <a:endParaRPr lang="fr-FR" sz="14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4932040" y="4221755"/>
            <a:ext cx="7505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[3.5, 4]</a:t>
            </a:r>
            <a:endParaRPr lang="fr-FR" sz="14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7205850" y="4241500"/>
            <a:ext cx="7505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[4, 4.6]</a:t>
            </a:r>
            <a:endParaRPr lang="fr-FR" sz="14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579892" y="222527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J/</a:t>
            </a:r>
            <a:r>
              <a:rPr lang="fr-FR" b="1" dirty="0" smtClean="0">
                <a:latin typeface="Symbol" panose="05050102010706020507" pitchFamily="18" charset="2"/>
              </a:rPr>
              <a:t>y</a:t>
            </a:r>
            <a:endParaRPr lang="fr-FR" b="1" dirty="0">
              <a:latin typeface="Symbol" panose="05050102010706020507" pitchFamily="18" charset="2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771800" y="222527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J/</a:t>
            </a:r>
            <a:r>
              <a:rPr lang="fr-FR" b="1" dirty="0" smtClean="0">
                <a:latin typeface="Symbol" panose="05050102010706020507" pitchFamily="18" charset="2"/>
              </a:rPr>
              <a:t>y</a:t>
            </a:r>
            <a:endParaRPr lang="fr-FR" b="1" dirty="0">
              <a:latin typeface="Symbol" panose="05050102010706020507" pitchFamily="18" charset="2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004048" y="222527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J/</a:t>
            </a:r>
            <a:r>
              <a:rPr lang="fr-FR" b="1" dirty="0" smtClean="0">
                <a:latin typeface="Symbol" panose="05050102010706020507" pitchFamily="18" charset="2"/>
              </a:rPr>
              <a:t>y</a:t>
            </a:r>
            <a:endParaRPr lang="fr-FR" b="1" dirty="0">
              <a:latin typeface="Symbol" panose="05050102010706020507" pitchFamily="18" charset="2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204628" y="222527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J/</a:t>
            </a:r>
            <a:r>
              <a:rPr lang="fr-FR" b="1" dirty="0" smtClean="0">
                <a:latin typeface="Symbol" panose="05050102010706020507" pitchFamily="18" charset="2"/>
              </a:rPr>
              <a:t>y</a:t>
            </a:r>
            <a:endParaRPr lang="fr-FR" b="1" dirty="0">
              <a:latin typeface="Symbol" panose="05050102010706020507" pitchFamily="18" charset="2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79278" y="467354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</a:t>
            </a:r>
            <a:r>
              <a:rPr lang="fr-FR" b="1" baseline="30000" dirty="0" smtClean="0"/>
              <a:t>0</a:t>
            </a:r>
            <a:endParaRPr lang="fr-FR" b="1" baseline="30000" dirty="0">
              <a:latin typeface="Symbol" panose="05050102010706020507" pitchFamily="18" charset="2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915816" y="467354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</a:t>
            </a:r>
            <a:r>
              <a:rPr lang="fr-FR" b="1" baseline="30000" dirty="0" smtClean="0"/>
              <a:t>0</a:t>
            </a:r>
            <a:endParaRPr lang="fr-FR" b="1" baseline="30000" dirty="0">
              <a:latin typeface="Symbol" panose="05050102010706020507" pitchFamily="18" charset="2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076056" y="467354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</a:t>
            </a:r>
            <a:r>
              <a:rPr lang="fr-FR" b="1" baseline="30000" dirty="0" smtClean="0"/>
              <a:t>0</a:t>
            </a:r>
            <a:endParaRPr lang="fr-FR" b="1" baseline="30000" dirty="0">
              <a:latin typeface="Symbol" panose="05050102010706020507" pitchFamily="18" charset="2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308304" y="467354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</a:t>
            </a:r>
            <a:r>
              <a:rPr lang="fr-FR" b="1" baseline="30000" dirty="0" smtClean="0"/>
              <a:t>0</a:t>
            </a:r>
            <a:endParaRPr lang="fr-FR" b="1" baseline="30000" dirty="0">
              <a:latin typeface="Symbol" panose="05050102010706020507" pitchFamily="18" charset="2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67996-295D-4F77-A381-123A140FDE3E}" type="slidenum">
              <a:rPr lang="fr-BE" smtClean="0"/>
              <a:pPr>
                <a:defRPr/>
              </a:pPr>
              <a:t>11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80312" y="719118"/>
            <a:ext cx="1850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rgbClr val="0000E2"/>
                </a:solidFill>
              </a:rPr>
              <a:t>(</a:t>
            </a:r>
            <a:r>
              <a:rPr lang="fr-FR" sz="1200" dirty="0">
                <a:solidFill>
                  <a:srgbClr val="0000E2"/>
                </a:solidFill>
                <a:hlinkClick r:id="rId10"/>
              </a:rPr>
              <a:t>LHCb-CONF-2017-001</a:t>
            </a:r>
            <a:r>
              <a:rPr lang="fr-FR" sz="1050" dirty="0">
                <a:solidFill>
                  <a:srgbClr val="0000E2"/>
                </a:solidFill>
              </a:rPr>
              <a:t>)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8833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Yield</a:t>
            </a:r>
            <a:r>
              <a:rPr lang="fr-FR" sz="2400" dirty="0" smtClean="0"/>
              <a:t> corrections and </a:t>
            </a:r>
            <a:r>
              <a:rPr lang="fr-FR" sz="2400" dirty="0" err="1" smtClean="0"/>
              <a:t>uncertainties</a:t>
            </a:r>
            <a:endParaRPr lang="fr-FR" sz="24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398429"/>
              </p:ext>
            </p:extLst>
          </p:nvPr>
        </p:nvGraphicFramePr>
        <p:xfrm>
          <a:off x="366798" y="3206080"/>
          <a:ext cx="8237649" cy="2743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926621"/>
                <a:gridCol w="1361218"/>
                <a:gridCol w="1361218"/>
                <a:gridCol w="1292449"/>
                <a:gridCol w="1296143"/>
              </a:tblGrid>
              <a:tr h="28800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Source of </a:t>
                      </a:r>
                      <a:r>
                        <a:rPr lang="fr-FR" sz="1400" dirty="0" err="1" smtClean="0"/>
                        <a:t>uncertainties</a:t>
                      </a:r>
                      <a:endParaRPr lang="fr-FR" sz="14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J/</a:t>
                      </a:r>
                      <a:r>
                        <a:rPr lang="fr-FR" sz="1400" dirty="0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y</a:t>
                      </a:r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400" dirty="0" err="1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J/</a:t>
                      </a:r>
                      <a:r>
                        <a:rPr lang="fr-FR" sz="1400" dirty="0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y</a:t>
                      </a:r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400" dirty="0" err="1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fr-FR" sz="1400" baseline="-25000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fr-FR" sz="14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AFAFFF"/>
                          </a:solidFill>
                        </a:rPr>
                        <a:t>D</a:t>
                      </a:r>
                      <a:r>
                        <a:rPr lang="fr-FR" sz="1400" baseline="30000" dirty="0" smtClean="0">
                          <a:solidFill>
                            <a:srgbClr val="AFAFFF"/>
                          </a:solidFill>
                        </a:rPr>
                        <a:t>0</a:t>
                      </a:r>
                      <a:r>
                        <a:rPr lang="fr-FR" sz="1400" dirty="0" smtClean="0">
                          <a:solidFill>
                            <a:srgbClr val="AFAFFF"/>
                          </a:solidFill>
                        </a:rPr>
                        <a:t> y</a:t>
                      </a:r>
                      <a:endParaRPr lang="fr-FR" sz="1400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AFAFFF"/>
                          </a:solidFill>
                        </a:rPr>
                        <a:t>D</a:t>
                      </a:r>
                      <a:r>
                        <a:rPr lang="fr-FR" sz="1400" baseline="30000" dirty="0" smtClean="0">
                          <a:solidFill>
                            <a:srgbClr val="AFAFFF"/>
                          </a:solidFill>
                        </a:rPr>
                        <a:t>0</a:t>
                      </a:r>
                      <a:r>
                        <a:rPr lang="fr-FR" sz="1400" dirty="0" smtClean="0">
                          <a:solidFill>
                            <a:srgbClr val="AFAFFF"/>
                          </a:solidFill>
                        </a:rPr>
                        <a:t> </a:t>
                      </a:r>
                      <a:r>
                        <a:rPr lang="fr-FR" sz="1400" dirty="0" err="1" smtClean="0">
                          <a:solidFill>
                            <a:srgbClr val="AFAFFF"/>
                          </a:solidFill>
                        </a:rPr>
                        <a:t>p</a:t>
                      </a:r>
                      <a:r>
                        <a:rPr lang="fr-FR" sz="1400" baseline="-25000" dirty="0" err="1" smtClean="0">
                          <a:solidFill>
                            <a:srgbClr val="AFAFFF"/>
                          </a:solidFill>
                        </a:rPr>
                        <a:t>T</a:t>
                      </a:r>
                      <a:endParaRPr lang="fr-FR" sz="1400" baseline="-25000" dirty="0">
                        <a:solidFill>
                          <a:srgbClr val="AFAFFF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fr-FR" sz="1400" b="1" i="1" dirty="0" smtClean="0"/>
                        <a:t>Corr. </a:t>
                      </a:r>
                      <a:r>
                        <a:rPr lang="fr-FR" sz="1400" b="1" i="1" dirty="0" err="1" smtClean="0"/>
                        <a:t>between</a:t>
                      </a:r>
                      <a:r>
                        <a:rPr lang="fr-FR" sz="1400" b="1" i="1" dirty="0" smtClean="0"/>
                        <a:t> </a:t>
                      </a:r>
                      <a:r>
                        <a:rPr lang="fr-FR" sz="1400" b="1" i="1" dirty="0" err="1" smtClean="0"/>
                        <a:t>bins</a:t>
                      </a:r>
                      <a:endParaRPr lang="fr-FR" sz="1400" b="1" i="1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Signal </a:t>
                      </a:r>
                      <a:r>
                        <a:rPr lang="fr-FR" sz="1400" dirty="0" err="1" smtClean="0"/>
                        <a:t>selection</a:t>
                      </a:r>
                      <a:endParaRPr lang="fr-FR" sz="14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1.4%</a:t>
                      </a:r>
                      <a:endParaRPr lang="fr-FR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1.4%</a:t>
                      </a:r>
                      <a:endParaRPr lang="fr-FR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2.2%</a:t>
                      </a:r>
                      <a:endParaRPr lang="fr-FR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2.2%</a:t>
                      </a:r>
                      <a:endParaRPr lang="fr-FR" sz="14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Signal extraction</a:t>
                      </a:r>
                      <a:endParaRPr lang="fr-FR" sz="14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2.3%</a:t>
                      </a:r>
                      <a:endParaRPr lang="fr-FR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2.3%</a:t>
                      </a:r>
                      <a:endParaRPr lang="fr-FR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2.3%</a:t>
                      </a:r>
                      <a:endParaRPr lang="fr-FR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2.7%</a:t>
                      </a:r>
                      <a:endParaRPr lang="fr-FR" sz="14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fr-FR" sz="1400" b="1" i="1" dirty="0" err="1" smtClean="0"/>
                        <a:t>Uncorr</a:t>
                      </a:r>
                      <a:r>
                        <a:rPr lang="fr-FR" sz="1400" b="1" i="1" dirty="0" smtClean="0"/>
                        <a:t>. </a:t>
                      </a:r>
                      <a:r>
                        <a:rPr lang="fr-FR" sz="1400" b="1" i="1" dirty="0" err="1" smtClean="0"/>
                        <a:t>between</a:t>
                      </a:r>
                      <a:r>
                        <a:rPr lang="fr-FR" sz="1400" b="1" i="1" dirty="0" smtClean="0"/>
                        <a:t> </a:t>
                      </a:r>
                      <a:r>
                        <a:rPr lang="fr-FR" sz="1400" b="1" i="1" dirty="0" err="1" smtClean="0"/>
                        <a:t>bins</a:t>
                      </a:r>
                      <a:endParaRPr lang="fr-FR" sz="1400" b="1" i="1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MC </a:t>
                      </a:r>
                      <a:r>
                        <a:rPr lang="fr-FR" sz="1400" dirty="0" err="1" smtClean="0"/>
                        <a:t>smaple</a:t>
                      </a:r>
                      <a:endParaRPr lang="fr-FR" sz="14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(1.2</a:t>
                      </a:r>
                      <a:r>
                        <a:rPr lang="fr-FR" sz="1400" baseline="0" dirty="0" smtClean="0"/>
                        <a:t> – 2.6)%</a:t>
                      </a:r>
                      <a:endParaRPr lang="fr-FR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(0.9 – 1.4)%</a:t>
                      </a:r>
                      <a:endParaRPr lang="fr-FR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(1.0 – 1.9)%</a:t>
                      </a:r>
                      <a:endParaRPr lang="fr-FR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(1.0 – 1.5)%</a:t>
                      </a:r>
                      <a:endParaRPr lang="fr-FR" sz="14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Tracking</a:t>
                      </a:r>
                      <a:endParaRPr lang="fr-FR" sz="14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(2.2</a:t>
                      </a:r>
                      <a:r>
                        <a:rPr lang="fr-FR" sz="1400" baseline="0" dirty="0" smtClean="0"/>
                        <a:t> – 3.7)%</a:t>
                      </a:r>
                      <a:endParaRPr lang="fr-FR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(2.2 – 2.9)%</a:t>
                      </a:r>
                      <a:endParaRPr lang="fr-FR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(2.7 – 3.4)%</a:t>
                      </a:r>
                      <a:endParaRPr lang="fr-FR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(2.8 – 3.6)%</a:t>
                      </a:r>
                      <a:endParaRPr lang="fr-FR" sz="14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PID</a:t>
                      </a:r>
                      <a:endParaRPr lang="fr-FR" sz="14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(0.2 – 2.7)%</a:t>
                      </a:r>
                      <a:endParaRPr lang="fr-FR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(0.1</a:t>
                      </a:r>
                      <a:r>
                        <a:rPr lang="fr-FR" sz="1400" baseline="0" dirty="0" smtClean="0"/>
                        <a:t> – 2.0)%</a:t>
                      </a:r>
                      <a:endParaRPr lang="fr-FR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E2"/>
                          </a:solidFill>
                        </a:rPr>
                        <a:t>(4.1 – 8.8)%</a:t>
                      </a:r>
                      <a:endParaRPr lang="fr-FR" sz="1400" b="1" dirty="0">
                        <a:solidFill>
                          <a:srgbClr val="0000E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rgbClr val="0000E2"/>
                          </a:solidFill>
                        </a:rPr>
                        <a:t>(4.8 – 6.9)%</a:t>
                      </a:r>
                      <a:endParaRPr lang="fr-FR" sz="1400" b="1" dirty="0">
                        <a:solidFill>
                          <a:srgbClr val="0000E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fr-FR" sz="1400" b="1" i="1" dirty="0" smtClean="0">
                          <a:solidFill>
                            <a:schemeClr val="tx1"/>
                          </a:solidFill>
                        </a:rPr>
                        <a:t>Stat. </a:t>
                      </a:r>
                      <a:r>
                        <a:rPr lang="fr-FR" sz="1400" b="1" i="1" dirty="0" err="1" smtClean="0">
                          <a:solidFill>
                            <a:schemeClr val="tx1"/>
                          </a:solidFill>
                        </a:rPr>
                        <a:t>uncertainties</a:t>
                      </a:r>
                      <a:endParaRPr lang="fr-FR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solidFill>
                            <a:srgbClr val="FF0000"/>
                          </a:solidFill>
                        </a:rPr>
                        <a:t>(7.7 – 12.5)%</a:t>
                      </a:r>
                      <a:endParaRPr lang="fr-FR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dirty="0" smtClean="0">
                          <a:solidFill>
                            <a:srgbClr val="FF0000"/>
                          </a:solidFill>
                        </a:rPr>
                        <a:t>(7.8 – 13.6)%</a:t>
                      </a:r>
                      <a:endParaRPr lang="fr-FR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1" dirty="0" smtClean="0">
                          <a:solidFill>
                            <a:schemeClr val="tx1"/>
                          </a:solidFill>
                        </a:rPr>
                        <a:t>(0.7 – 3.7)%</a:t>
                      </a:r>
                      <a:endParaRPr lang="fr-FR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1" dirty="0" smtClean="0">
                          <a:solidFill>
                            <a:schemeClr val="tx1"/>
                          </a:solidFill>
                        </a:rPr>
                        <a:t>(0.6 – 3.4)%</a:t>
                      </a:r>
                      <a:endParaRPr lang="fr-FR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LAL/LLR - LHCb</a:t>
            </a:r>
            <a:endParaRPr lang="fr-BE" dirty="0">
              <a:solidFill>
                <a:srgbClr val="89898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47664" y="6093296"/>
            <a:ext cx="5931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J/</a:t>
            </a:r>
            <a:r>
              <a:rPr lang="fr-FR" sz="16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y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uncertainties</a:t>
            </a:r>
            <a:r>
              <a:rPr lang="fr-FR" sz="1600" b="1" dirty="0" smtClean="0">
                <a:solidFill>
                  <a:srgbClr val="FF0000"/>
                </a:solidFill>
              </a:rPr>
              <a:t> are </a:t>
            </a:r>
            <a:r>
              <a:rPr lang="fr-FR" sz="1600" b="1" dirty="0" err="1" smtClean="0">
                <a:solidFill>
                  <a:srgbClr val="FF0000"/>
                </a:solidFill>
              </a:rPr>
              <a:t>dominated</a:t>
            </a:r>
            <a:r>
              <a:rPr lang="fr-FR" sz="1600" b="1" dirty="0" smtClean="0">
                <a:solidFill>
                  <a:srgbClr val="FF0000"/>
                </a:solidFill>
              </a:rPr>
              <a:t> by </a:t>
            </a:r>
            <a:r>
              <a:rPr lang="fr-FR" sz="1600" b="1" dirty="0" err="1" smtClean="0">
                <a:solidFill>
                  <a:srgbClr val="FF0000"/>
                </a:solidFill>
              </a:rPr>
              <a:t>statistical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uncertainties</a:t>
            </a:r>
            <a:endParaRPr lang="fr-FR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385215" y="849869"/>
                <a:ext cx="2122889" cy="850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0" smtClean="0">
                          <a:latin typeface="Cambria Math"/>
                        </a:rPr>
                        <m:t>𝐘</m:t>
                      </m:r>
                      <m:r>
                        <a:rPr lang="fr-FR" sz="24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400" b="1" i="0" smtClean="0">
                                  <a:latin typeface="Cambria Math"/>
                                </a:rPr>
                                <m:t>𝐘</m:t>
                              </m:r>
                            </m:e>
                            <m:sup>
                              <m:r>
                                <a:rPr lang="fr-FR" sz="2400" b="1" i="0" smtClean="0">
                                  <a:latin typeface="Cambria Math"/>
                                </a:rPr>
                                <m:t>𝐦𝐞𝐚𝐬𝐮𝐫𝐞𝐝</m:t>
                              </m:r>
                            </m:sup>
                          </m:sSup>
                        </m:num>
                        <m:den>
                          <m:r>
                            <a:rPr lang="fr-FR" sz="2400" b="1" i="0" smtClean="0">
                              <a:latin typeface="Cambria Math"/>
                              <a:ea typeface="Cambria Math"/>
                            </a:rPr>
                            <m:t>𝛆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215" y="849869"/>
                <a:ext cx="2122889" cy="85093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204777" y="1919595"/>
                <a:ext cx="4167423" cy="429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0" smtClean="0">
                          <a:latin typeface="Cambria Math"/>
                          <a:ea typeface="Cambria Math"/>
                        </a:rPr>
                        <m:t>𝛆</m:t>
                      </m:r>
                      <m:r>
                        <a:rPr lang="fr-F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1" i="0" smtClean="0">
                              <a:latin typeface="Cambria Math"/>
                              <a:ea typeface="Cambria Math"/>
                            </a:rPr>
                            <m:t>𝛆</m:t>
                          </m:r>
                        </m:e>
                        <m:sub>
                          <m:r>
                            <a:rPr lang="fr-FR" sz="2000" b="1" i="0" smtClean="0">
                              <a:latin typeface="Cambria Math"/>
                              <a:ea typeface="Cambria Math"/>
                            </a:rPr>
                            <m:t>𝐚𝐜𝐜</m:t>
                          </m:r>
                        </m:sub>
                      </m:sSub>
                      <m:r>
                        <a:rPr lang="fr-FR" sz="2000" b="1" i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fr-FR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1" i="0">
                              <a:latin typeface="Cambria Math"/>
                              <a:ea typeface="Cambria Math"/>
                            </a:rPr>
                            <m:t>𝛆</m:t>
                          </m:r>
                        </m:e>
                        <m:sub>
                          <m:r>
                            <a:rPr lang="fr-FR" sz="2000" b="1" i="0" smtClean="0">
                              <a:latin typeface="Cambria Math"/>
                              <a:ea typeface="Cambria Math"/>
                            </a:rPr>
                            <m:t>𝐭𝐫𝐢𝐠</m:t>
                          </m:r>
                        </m:sub>
                      </m:sSub>
                      <m:r>
                        <a:rPr lang="fr-FR" sz="2000" b="1" i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fr-FR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1" i="0">
                              <a:latin typeface="Cambria Math"/>
                              <a:ea typeface="Cambria Math"/>
                            </a:rPr>
                            <m:t>𝛆</m:t>
                          </m:r>
                        </m:e>
                        <m:sub>
                          <m:r>
                            <a:rPr lang="fr-FR" sz="2000" b="1" i="0" smtClean="0">
                              <a:latin typeface="Cambria Math"/>
                              <a:ea typeface="Cambria Math"/>
                            </a:rPr>
                            <m:t>𝐬𝐞𝐥</m:t>
                          </m:r>
                        </m:sub>
                      </m:sSub>
                      <m:r>
                        <a:rPr lang="fr-FR" sz="2000" b="1" i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fr-FR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1" i="0">
                              <a:latin typeface="Cambria Math"/>
                              <a:ea typeface="Cambria Math"/>
                            </a:rPr>
                            <m:t>𝛆</m:t>
                          </m:r>
                        </m:e>
                        <m:sub>
                          <m:r>
                            <a:rPr lang="fr-FR" sz="2000" b="1" i="0" smtClean="0">
                              <a:latin typeface="Cambria Math"/>
                              <a:ea typeface="Cambria Math"/>
                            </a:rPr>
                            <m:t>𝐫𝐞𝐜𝐨</m:t>
                          </m:r>
                        </m:sub>
                      </m:sSub>
                      <m:r>
                        <a:rPr lang="fr-FR" sz="2000" b="1" i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fr-FR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000" b="1" i="0">
                              <a:latin typeface="Cambria Math"/>
                              <a:ea typeface="Cambria Math"/>
                            </a:rPr>
                            <m:t>𝛆</m:t>
                          </m:r>
                        </m:e>
                        <m:sub>
                          <m:r>
                            <a:rPr lang="fr-FR" sz="2000" b="1" i="0" smtClean="0">
                              <a:latin typeface="Cambria Math"/>
                              <a:ea typeface="Cambria Math"/>
                            </a:rPr>
                            <m:t>𝐏𝐈𝐃</m:t>
                          </m:r>
                        </m:sub>
                      </m:sSub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777" y="1919595"/>
                <a:ext cx="4167423" cy="429285"/>
              </a:xfrm>
              <a:prstGeom prst="rect">
                <a:avLst/>
              </a:prstGeom>
              <a:blipFill rotWithShape="1">
                <a:blip r:embed="rId3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48745" y="2278613"/>
            <a:ext cx="8155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geometrical acceptance, trigger, selection, reconstruction, particle </a:t>
            </a:r>
            <a:r>
              <a:rPr lang="en-US" sz="1600" i="1" dirty="0" smtClean="0"/>
              <a:t>identification</a:t>
            </a:r>
          </a:p>
          <a:p>
            <a:endParaRPr lang="en-US" sz="800" i="1" dirty="0"/>
          </a:p>
          <a:p>
            <a:endParaRPr lang="en-US" sz="800" dirty="0" smtClean="0"/>
          </a:p>
          <a:p>
            <a:r>
              <a:rPr lang="en-US" sz="1600" dirty="0" smtClean="0"/>
              <a:t>Corrections </a:t>
            </a:r>
            <a:r>
              <a:rPr lang="en-US" sz="1600" dirty="0"/>
              <a:t>are computed </a:t>
            </a:r>
            <a:r>
              <a:rPr lang="en-US" sz="1600" dirty="0" smtClean="0"/>
              <a:t>using </a:t>
            </a:r>
            <a:r>
              <a:rPr lang="en-US" sz="1600" dirty="0" err="1" smtClean="0"/>
              <a:t>pAr</a:t>
            </a:r>
            <a:r>
              <a:rPr lang="en-US" sz="1600" dirty="0" smtClean="0"/>
              <a:t> </a:t>
            </a:r>
            <a:r>
              <a:rPr lang="en-US" sz="1600" dirty="0"/>
              <a:t>simulation samples </a:t>
            </a:r>
            <a:r>
              <a:rPr lang="en-US" sz="1600" dirty="0" smtClean="0"/>
              <a:t>and pp 13 </a:t>
            </a:r>
            <a:r>
              <a:rPr lang="en-US" sz="1600" dirty="0" err="1"/>
              <a:t>TeV</a:t>
            </a:r>
            <a:r>
              <a:rPr lang="en-US" sz="1600" dirty="0"/>
              <a:t>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9078" y="1691516"/>
            <a:ext cx="7529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Y</a:t>
            </a:r>
            <a:r>
              <a:rPr lang="en-US" sz="1600" baseline="30000" dirty="0" err="1" smtClean="0"/>
              <a:t>measured</a:t>
            </a:r>
            <a:r>
              <a:rPr lang="en-US" sz="1600" i="1" dirty="0" smtClean="0"/>
              <a:t> extracted </a:t>
            </a:r>
            <a:r>
              <a:rPr lang="en-US" sz="1600" i="1" dirty="0"/>
              <a:t>from mass fits are corrected for different efficiencies:</a:t>
            </a:r>
            <a:endParaRPr lang="fr-FR" sz="1600" i="1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67996-295D-4F77-A381-123A140FDE3E}" type="slidenum">
              <a:rPr lang="fr-BE" smtClean="0"/>
              <a:pPr>
                <a:defRPr/>
              </a:pPr>
              <a:t>12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80312" y="719118"/>
            <a:ext cx="1850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rgbClr val="0000E2"/>
                </a:solidFill>
              </a:rPr>
              <a:t>(</a:t>
            </a:r>
            <a:r>
              <a:rPr lang="fr-FR" sz="1200" dirty="0">
                <a:solidFill>
                  <a:srgbClr val="0000E2"/>
                </a:solidFill>
                <a:hlinkClick r:id="rId4"/>
              </a:rPr>
              <a:t>LHCb-CONF-2017-001</a:t>
            </a:r>
            <a:r>
              <a:rPr lang="fr-FR" sz="1050" dirty="0">
                <a:solidFill>
                  <a:srgbClr val="0000E2"/>
                </a:solidFill>
              </a:rPr>
              <a:t>)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5134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J/</a:t>
            </a:r>
            <a:r>
              <a:rPr lang="fr-FR" sz="2400" dirty="0">
                <a:latin typeface="Symbol" panose="05050102010706020507" pitchFamily="18" charset="2"/>
              </a:rPr>
              <a:t>y</a:t>
            </a:r>
            <a:r>
              <a:rPr lang="fr-FR" sz="2400" dirty="0"/>
              <a:t> </a:t>
            </a:r>
            <a:r>
              <a:rPr lang="fr-FR" sz="2400" dirty="0" err="1" smtClean="0"/>
              <a:t>corrected</a:t>
            </a:r>
            <a:r>
              <a:rPr lang="fr-FR" sz="2400" dirty="0" smtClean="0"/>
              <a:t> </a:t>
            </a:r>
            <a:r>
              <a:rPr lang="fr-FR" sz="2400" dirty="0" err="1" smtClean="0"/>
              <a:t>yields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J/</a:t>
            </a:r>
            <a:r>
              <a:rPr lang="fr-FR" sz="1800" dirty="0" smtClean="0">
                <a:latin typeface="Symbol" panose="05050102010706020507" pitchFamily="18" charset="2"/>
              </a:rPr>
              <a:t>y</a:t>
            </a:r>
            <a:r>
              <a:rPr lang="fr-FR" sz="1800" dirty="0" smtClean="0"/>
              <a:t> transverse </a:t>
            </a:r>
            <a:r>
              <a:rPr lang="fr-FR" sz="1800" dirty="0" err="1"/>
              <a:t>momentum</a:t>
            </a:r>
            <a:r>
              <a:rPr lang="fr-FR" sz="1800" dirty="0"/>
              <a:t> </a:t>
            </a:r>
            <a:r>
              <a:rPr lang="fr-FR" sz="1800" dirty="0" smtClean="0"/>
              <a:t>and </a:t>
            </a:r>
            <a:r>
              <a:rPr lang="fr-FR" sz="1800" dirty="0" err="1" smtClean="0"/>
              <a:t>rapidity</a:t>
            </a:r>
            <a:r>
              <a:rPr lang="fr-FR" sz="1800" dirty="0" smtClean="0"/>
              <a:t> distributions</a:t>
            </a:r>
          </a:p>
          <a:p>
            <a:pPr lvl="1"/>
            <a:r>
              <a:rPr lang="fr-FR" sz="1600" dirty="0" smtClean="0"/>
              <a:t>Box = </a:t>
            </a:r>
            <a:r>
              <a:rPr lang="fr-FR" sz="1600" dirty="0" err="1" smtClean="0"/>
              <a:t>quadractic</a:t>
            </a:r>
            <a:r>
              <a:rPr lang="fr-FR" sz="1600" dirty="0" smtClean="0"/>
              <a:t> </a:t>
            </a:r>
            <a:r>
              <a:rPr lang="fr-FR" sz="1600" dirty="0" err="1" smtClean="0"/>
              <a:t>sum</a:t>
            </a:r>
            <a:r>
              <a:rPr lang="fr-FR" sz="1600" dirty="0" smtClean="0"/>
              <a:t> of all </a:t>
            </a:r>
            <a:r>
              <a:rPr lang="fr-FR" sz="1600" dirty="0" err="1" smtClean="0"/>
              <a:t>uncertainties</a:t>
            </a:r>
            <a:endParaRPr lang="fr-FR" sz="1600" dirty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sz="1600" dirty="0"/>
          </a:p>
          <a:p>
            <a:pPr marL="457200" lvl="1" indent="0">
              <a:buNone/>
            </a:pPr>
            <a:r>
              <a:rPr lang="fr-FR" sz="1600" dirty="0"/>
              <a:t> </a:t>
            </a:r>
            <a:endParaRPr lang="fr-FR" sz="1600" dirty="0" smtClean="0"/>
          </a:p>
          <a:p>
            <a:pPr lvl="1"/>
            <a:r>
              <a:rPr lang="fr-FR" sz="1600" dirty="0" err="1" smtClean="0">
                <a:solidFill>
                  <a:srgbClr val="FF0000"/>
                </a:solidFill>
              </a:rPr>
              <a:t>Red</a:t>
            </a:r>
            <a:r>
              <a:rPr lang="fr-FR" sz="1600" dirty="0" smtClean="0">
                <a:solidFill>
                  <a:srgbClr val="FF0000"/>
                </a:solidFill>
              </a:rPr>
              <a:t> boxes = MC </a:t>
            </a:r>
          </a:p>
          <a:p>
            <a:pPr lvl="2"/>
            <a:r>
              <a:rPr lang="fr-FR" sz="1400" dirty="0" smtClean="0"/>
              <a:t>Pythia8-CT09MCS/NRQCD </a:t>
            </a:r>
          </a:p>
          <a:p>
            <a:pPr lvl="2"/>
            <a:r>
              <a:rPr lang="fr-FR" sz="1400" dirty="0" err="1" smtClean="0"/>
              <a:t>Overall</a:t>
            </a:r>
            <a:r>
              <a:rPr lang="fr-FR" sz="1400" dirty="0" smtClean="0"/>
              <a:t> MC </a:t>
            </a:r>
            <a:r>
              <a:rPr lang="fr-FR" sz="1400" dirty="0" err="1" smtClean="0"/>
              <a:t>yields</a:t>
            </a:r>
            <a:r>
              <a:rPr lang="fr-FR" sz="1400" dirty="0" smtClean="0"/>
              <a:t> </a:t>
            </a:r>
            <a:r>
              <a:rPr lang="fr-FR" sz="1400" dirty="0" err="1" smtClean="0"/>
              <a:t>normalized</a:t>
            </a:r>
            <a:r>
              <a:rPr lang="fr-FR" sz="1400" dirty="0" smtClean="0"/>
              <a:t> to </a:t>
            </a:r>
            <a:r>
              <a:rPr lang="fr-FR" sz="1400" dirty="0" err="1" smtClean="0"/>
              <a:t>overal</a:t>
            </a:r>
            <a:r>
              <a:rPr lang="fr-FR" sz="1400" dirty="0" smtClean="0"/>
              <a:t> data </a:t>
            </a:r>
            <a:r>
              <a:rPr lang="fr-FR" sz="1400" dirty="0" err="1" smtClean="0"/>
              <a:t>yields</a:t>
            </a:r>
            <a:endParaRPr lang="fr-FR" sz="1400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LAL/LLR - LHCb</a:t>
            </a:r>
            <a:endParaRPr lang="fr-BE" dirty="0">
              <a:solidFill>
                <a:srgbClr val="898989"/>
              </a:solidFill>
            </a:endParaRPr>
          </a:p>
        </p:txBody>
      </p:sp>
      <p:pic>
        <p:nvPicPr>
          <p:cNvPr id="7" name="Picture 2" descr="C:\Users\Fleuret\AppData\Local\Temp\Rar$DRa0.947\zip_fig\Fig5_Jpsi_pT.ep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1" t="6768" r="4000" b="30787"/>
          <a:stretch/>
        </p:blipFill>
        <p:spPr bwMode="auto">
          <a:xfrm>
            <a:off x="196261" y="1916833"/>
            <a:ext cx="4426723" cy="292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11560" y="469880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0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851920" y="4719710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8 </a:t>
            </a:r>
            <a:r>
              <a:rPr lang="fr-FR" sz="1400" b="1" dirty="0" err="1" smtClean="0"/>
              <a:t>GeV</a:t>
            </a:r>
            <a:r>
              <a:rPr lang="fr-FR" sz="1400" b="1" dirty="0" smtClean="0"/>
              <a:t>/c</a:t>
            </a:r>
            <a:endParaRPr lang="fr-FR" b="1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895612" y="4852693"/>
            <a:ext cx="295630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899592" y="2276872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(Pythia8 – NRQCD)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7" name="Picture 3" descr="Z:\Communications\LHCb\LHCb2017\XSCRC2017\figs\Fig5_Jpsi_y.e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1" t="5958" r="8016" b="31040"/>
          <a:stretch/>
        </p:blipFill>
        <p:spPr bwMode="auto">
          <a:xfrm>
            <a:off x="4623175" y="1890493"/>
            <a:ext cx="4126373" cy="297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5724128" y="306431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J/</a:t>
            </a:r>
            <a:r>
              <a:rPr lang="fr-FR" b="1" dirty="0" smtClean="0">
                <a:latin typeface="Symbol" panose="05050102010706020507" pitchFamily="18" charset="2"/>
              </a:rPr>
              <a:t>y</a:t>
            </a:r>
            <a:endParaRPr lang="fr-FR" b="1" dirty="0">
              <a:latin typeface="Symbol" panose="05050102010706020507" pitchFamily="18" charset="2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092280" y="4160113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(Pythia8 – NRQCD)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220072" y="475650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2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8028384" y="47774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4.5</a:t>
            </a:r>
            <a:endParaRPr lang="fr-FR" b="1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5648140" y="4910390"/>
            <a:ext cx="2210536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67996-295D-4F77-A381-123A140FDE3E}" type="slidenum">
              <a:rPr lang="fr-BE" smtClean="0"/>
              <a:pPr>
                <a:defRPr/>
              </a:pPr>
              <a:t>13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80312" y="719118"/>
            <a:ext cx="1850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rgbClr val="0000E2"/>
                </a:solidFill>
              </a:rPr>
              <a:t>(</a:t>
            </a:r>
            <a:r>
              <a:rPr lang="fr-FR" sz="1200" dirty="0">
                <a:solidFill>
                  <a:srgbClr val="0000E2"/>
                </a:solidFill>
                <a:hlinkClick r:id="rId4"/>
              </a:rPr>
              <a:t>LHCb-CONF-2017-001</a:t>
            </a:r>
            <a:r>
              <a:rPr lang="fr-FR" sz="1050" dirty="0">
                <a:solidFill>
                  <a:srgbClr val="0000E2"/>
                </a:solidFill>
              </a:rPr>
              <a:t>)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487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J/</a:t>
            </a:r>
            <a:r>
              <a:rPr lang="fr-FR" sz="2400" dirty="0" smtClean="0">
                <a:latin typeface="Symbol" panose="05050102010706020507" pitchFamily="18" charset="2"/>
              </a:rPr>
              <a:t>y</a:t>
            </a:r>
            <a:r>
              <a:rPr lang="fr-FR" sz="2400" dirty="0" smtClean="0"/>
              <a:t> </a:t>
            </a:r>
            <a:r>
              <a:rPr lang="fr-FR" sz="2400" dirty="0" err="1" smtClean="0"/>
              <a:t>yields</a:t>
            </a:r>
            <a:r>
              <a:rPr lang="fr-FR" sz="2400" dirty="0" smtClean="0"/>
              <a:t> </a:t>
            </a:r>
            <a:r>
              <a:rPr lang="fr-FR" sz="2400" dirty="0" err="1" smtClean="0"/>
              <a:t>compared</a:t>
            </a:r>
            <a:r>
              <a:rPr lang="fr-FR" sz="2400" dirty="0" smtClean="0"/>
              <a:t> to </a:t>
            </a:r>
            <a:r>
              <a:rPr lang="fr-FR" sz="2400" dirty="0" err="1" smtClean="0"/>
              <a:t>phenomenological</a:t>
            </a:r>
            <a:r>
              <a:rPr lang="fr-FR" sz="2400" dirty="0" smtClean="0"/>
              <a:t> </a:t>
            </a:r>
            <a:r>
              <a:rPr lang="fr-FR" sz="2400" dirty="0" err="1" smtClean="0"/>
              <a:t>parametrizations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sz="2900" dirty="0" err="1" smtClean="0"/>
              <a:t>Phenomenological</a:t>
            </a:r>
            <a:r>
              <a:rPr lang="fr-FR" sz="2900" dirty="0" smtClean="0"/>
              <a:t> </a:t>
            </a:r>
            <a:r>
              <a:rPr lang="fr-FR" sz="2900" dirty="0" err="1" smtClean="0"/>
              <a:t>parametrizations</a:t>
            </a:r>
            <a:r>
              <a:rPr lang="fr-FR" sz="2900" dirty="0" smtClean="0"/>
              <a:t> </a:t>
            </a:r>
            <a:r>
              <a:rPr lang="fr-FR" sz="2900" dirty="0" err="1" smtClean="0"/>
              <a:t>based</a:t>
            </a:r>
            <a:r>
              <a:rPr lang="fr-FR" sz="2900" dirty="0" smtClean="0"/>
              <a:t> on</a:t>
            </a:r>
          </a:p>
          <a:p>
            <a:pPr lvl="1"/>
            <a:r>
              <a:rPr lang="fr-FR" sz="2600" dirty="0" err="1" smtClean="0"/>
              <a:t>Arleo</a:t>
            </a:r>
            <a:r>
              <a:rPr lang="fr-FR" sz="2600" dirty="0" smtClean="0"/>
              <a:t>, F. and Peigné, S. J. High </a:t>
            </a:r>
            <a:r>
              <a:rPr lang="fr-FR" sz="2600" dirty="0" err="1" smtClean="0"/>
              <a:t>Energ</a:t>
            </a:r>
            <a:r>
              <a:rPr lang="fr-FR" sz="2600" dirty="0" smtClean="0"/>
              <a:t>. Phys. (2013) 2013:122</a:t>
            </a:r>
          </a:p>
          <a:p>
            <a:pPr lvl="1"/>
            <a:r>
              <a:rPr lang="fr-FR" sz="2600" dirty="0" err="1" smtClean="0"/>
              <a:t>Arleo</a:t>
            </a:r>
            <a:r>
              <a:rPr lang="fr-FR" sz="2600" dirty="0" smtClean="0"/>
              <a:t>, F. et al., J. High </a:t>
            </a:r>
            <a:r>
              <a:rPr lang="fr-FR" sz="2600" dirty="0" err="1" smtClean="0"/>
              <a:t>Energ</a:t>
            </a:r>
            <a:r>
              <a:rPr lang="fr-FR" sz="2600" dirty="0" smtClean="0"/>
              <a:t>. Phys. (2013) 2013: 155</a:t>
            </a:r>
          </a:p>
          <a:p>
            <a:pPr lvl="1"/>
            <a:r>
              <a:rPr lang="fr-FR" sz="2600" i="1" dirty="0"/>
              <a:t>MC and </a:t>
            </a:r>
            <a:r>
              <a:rPr lang="fr-FR" sz="2600" i="1" dirty="0" err="1"/>
              <a:t>phenomenological</a:t>
            </a:r>
            <a:r>
              <a:rPr lang="fr-FR" sz="2600" i="1" dirty="0"/>
              <a:t> distributions are </a:t>
            </a:r>
            <a:r>
              <a:rPr lang="fr-FR" sz="2600" i="1" dirty="0" err="1"/>
              <a:t>normalized</a:t>
            </a:r>
            <a:r>
              <a:rPr lang="fr-FR" sz="2600" i="1" dirty="0"/>
              <a:t> to </a:t>
            </a:r>
            <a:r>
              <a:rPr lang="fr-FR" sz="2600" i="1" dirty="0" smtClean="0"/>
              <a:t>data</a:t>
            </a:r>
          </a:p>
          <a:p>
            <a:pPr lvl="1"/>
            <a:endParaRPr lang="fr-FR" sz="1800" dirty="0" smtClean="0"/>
          </a:p>
          <a:p>
            <a:r>
              <a:rPr lang="fr-FR" sz="2900" dirty="0" err="1" smtClean="0"/>
              <a:t>Phenomenological</a:t>
            </a:r>
            <a:r>
              <a:rPr lang="fr-FR" sz="2900" dirty="0" smtClean="0"/>
              <a:t> </a:t>
            </a:r>
            <a:r>
              <a:rPr lang="fr-FR" sz="2900" dirty="0" err="1" smtClean="0"/>
              <a:t>parameters</a:t>
            </a:r>
            <a:r>
              <a:rPr lang="fr-FR" sz="2900" dirty="0" smtClean="0"/>
              <a:t> </a:t>
            </a:r>
          </a:p>
          <a:p>
            <a:pPr lvl="1"/>
            <a:r>
              <a:rPr lang="fr-FR" sz="2600" b="0" dirty="0" err="1" smtClean="0"/>
              <a:t>extracted</a:t>
            </a:r>
            <a:r>
              <a:rPr lang="fr-FR" sz="2600" b="0" dirty="0" smtClean="0"/>
              <a:t> </a:t>
            </a:r>
            <a:r>
              <a:rPr lang="fr-FR" sz="2600" b="0" dirty="0" err="1" smtClean="0"/>
              <a:t>from</a:t>
            </a:r>
            <a:r>
              <a:rPr lang="fr-FR" sz="2600" b="0" dirty="0" smtClean="0"/>
              <a:t> </a:t>
            </a:r>
            <a:r>
              <a:rPr lang="fr-FR" sz="2600" b="0" dirty="0" err="1" smtClean="0"/>
              <a:t>linear</a:t>
            </a:r>
            <a:r>
              <a:rPr lang="fr-FR" sz="2600" b="0" dirty="0" smtClean="0"/>
              <a:t> (</a:t>
            </a:r>
            <a:r>
              <a:rPr lang="fr-FR" sz="2600" b="0" dirty="0" err="1" smtClean="0"/>
              <a:t>blue</a:t>
            </a:r>
            <a:r>
              <a:rPr lang="fr-FR" sz="2600" b="0" dirty="0" smtClean="0"/>
              <a:t> plain </a:t>
            </a:r>
            <a:r>
              <a:rPr lang="fr-FR" sz="2600" b="0" dirty="0" err="1" smtClean="0"/>
              <a:t>curve</a:t>
            </a:r>
            <a:r>
              <a:rPr lang="fr-FR" sz="2600" b="0" dirty="0" smtClean="0"/>
              <a:t>) and </a:t>
            </a:r>
            <a:r>
              <a:rPr lang="fr-FR" sz="2600" b="0" dirty="0" err="1" smtClean="0"/>
              <a:t>logarithmic</a:t>
            </a:r>
            <a:r>
              <a:rPr lang="fr-FR" sz="2600" b="0" dirty="0" smtClean="0"/>
              <a:t> (green </a:t>
            </a:r>
            <a:r>
              <a:rPr lang="fr-FR" sz="2600" b="0" dirty="0" err="1" smtClean="0"/>
              <a:t>dashed</a:t>
            </a:r>
            <a:r>
              <a:rPr lang="fr-FR" sz="2600" b="0" dirty="0" smtClean="0"/>
              <a:t> </a:t>
            </a:r>
            <a:r>
              <a:rPr lang="fr-FR" sz="2600" b="0" dirty="0" err="1" smtClean="0"/>
              <a:t>curve</a:t>
            </a:r>
            <a:r>
              <a:rPr lang="fr-FR" sz="2600" b="0" dirty="0" smtClean="0"/>
              <a:t>)                               interpolations</a:t>
            </a:r>
            <a:r>
              <a:rPr lang="fr-FR" sz="2600" dirty="0" smtClean="0"/>
              <a:t> </a:t>
            </a:r>
            <a:r>
              <a:rPr lang="fr-FR" sz="2600" b="0" dirty="0" err="1" smtClean="0"/>
              <a:t>between</a:t>
            </a:r>
            <a:r>
              <a:rPr lang="fr-FR" sz="2600" b="0" dirty="0" smtClean="0"/>
              <a:t> 41.5 </a:t>
            </a:r>
            <a:r>
              <a:rPr lang="fr-FR" sz="2600" b="0" dirty="0" err="1" smtClean="0"/>
              <a:t>GeV</a:t>
            </a:r>
            <a:r>
              <a:rPr lang="fr-FR" sz="2600" b="0" dirty="0" smtClean="0"/>
              <a:t> and 200 </a:t>
            </a:r>
            <a:r>
              <a:rPr lang="fr-FR" sz="2600" b="0" dirty="0" err="1" smtClean="0"/>
              <a:t>GeV</a:t>
            </a:r>
            <a:r>
              <a:rPr lang="fr-FR" sz="2600" b="0" dirty="0" smtClean="0"/>
              <a:t> </a:t>
            </a:r>
            <a:r>
              <a:rPr lang="fr-FR" sz="2600" b="0" dirty="0" err="1" smtClean="0"/>
              <a:t>measurements</a:t>
            </a:r>
            <a:r>
              <a:rPr lang="fr-FR" sz="2600" b="0" dirty="0" smtClean="0"/>
              <a:t>   </a:t>
            </a:r>
          </a:p>
          <a:p>
            <a:endParaRPr lang="fr-FR" sz="2200" dirty="0" smtClean="0"/>
          </a:p>
          <a:p>
            <a:r>
              <a:rPr lang="fr-FR" sz="2900" dirty="0" smtClean="0"/>
              <a:t>No </a:t>
            </a:r>
            <a:r>
              <a:rPr lang="fr-FR" sz="2900" dirty="0" err="1" smtClean="0"/>
              <a:t>strong</a:t>
            </a:r>
            <a:r>
              <a:rPr lang="fr-FR" sz="2900" dirty="0" smtClean="0"/>
              <a:t> </a:t>
            </a:r>
            <a:r>
              <a:rPr lang="fr-FR" sz="2900" dirty="0" err="1" smtClean="0"/>
              <a:t>difference</a:t>
            </a:r>
            <a:r>
              <a:rPr lang="fr-FR" sz="2900" dirty="0" smtClean="0"/>
              <a:t> </a:t>
            </a:r>
            <a:r>
              <a:rPr lang="fr-FR" sz="2900" dirty="0" err="1" smtClean="0"/>
              <a:t>observed</a:t>
            </a:r>
            <a:r>
              <a:rPr lang="fr-FR" sz="2900" dirty="0" smtClean="0"/>
              <a:t> </a:t>
            </a:r>
            <a:r>
              <a:rPr lang="fr-FR" sz="2900" dirty="0" err="1" smtClean="0"/>
              <a:t>within</a:t>
            </a:r>
            <a:r>
              <a:rPr lang="fr-FR" sz="2900" dirty="0" smtClean="0"/>
              <a:t> </a:t>
            </a:r>
            <a:r>
              <a:rPr lang="fr-FR" sz="2900" dirty="0" err="1" smtClean="0"/>
              <a:t>uncertainties</a:t>
            </a:r>
            <a:endParaRPr lang="fr-FR" sz="29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LAL/LLR - LHCb</a:t>
            </a:r>
            <a:endParaRPr lang="fr-BE" dirty="0">
              <a:solidFill>
                <a:srgbClr val="898989"/>
              </a:solidFill>
            </a:endParaRPr>
          </a:p>
        </p:txBody>
      </p:sp>
      <p:pic>
        <p:nvPicPr>
          <p:cNvPr id="3074" name="Picture 2" descr="Z:\Communications\LHCb\LHCb2017\XSCRC2017\figs\Fig6_pT.ep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6" t="7319" r="4047" b="30626"/>
          <a:stretch/>
        </p:blipFill>
        <p:spPr bwMode="auto">
          <a:xfrm>
            <a:off x="154746" y="907810"/>
            <a:ext cx="4273238" cy="284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Communications\LHCb\LHCb2017\XSCRC2017\figs\Fig6_y.e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0" t="5818" r="7194" b="30389"/>
          <a:stretch/>
        </p:blipFill>
        <p:spPr bwMode="auto">
          <a:xfrm>
            <a:off x="4532744" y="835851"/>
            <a:ext cx="4143712" cy="29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75709" y="2780067"/>
            <a:ext cx="1568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(Pythia8 – NRQCD)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76350" y="3007124"/>
            <a:ext cx="1568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(Pythia8 – NRQCD)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508104" y="3738518"/>
            <a:ext cx="2917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Rapidity</a:t>
            </a:r>
            <a:r>
              <a:rPr lang="fr-FR" sz="1600" dirty="0" smtClean="0"/>
              <a:t> in CMS: y* = y – 4.77</a:t>
            </a:r>
            <a:endParaRPr lang="fr-FR" sz="16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67996-295D-4F77-A381-123A140FDE3E}" type="slidenum">
              <a:rPr lang="fr-BE" smtClean="0"/>
              <a:pPr>
                <a:defRPr/>
              </a:pPr>
              <a:t>14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80312" y="719118"/>
            <a:ext cx="1850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rgbClr val="0000E2"/>
                </a:solidFill>
              </a:rPr>
              <a:t>(</a:t>
            </a:r>
            <a:r>
              <a:rPr lang="fr-FR" sz="1200" dirty="0">
                <a:solidFill>
                  <a:srgbClr val="0000E2"/>
                </a:solidFill>
                <a:hlinkClick r:id="rId4"/>
              </a:rPr>
              <a:t>LHCb-CONF-2017-001</a:t>
            </a:r>
            <a:r>
              <a:rPr lang="fr-FR" sz="1050" dirty="0">
                <a:solidFill>
                  <a:srgbClr val="0000E2"/>
                </a:solidFill>
              </a:rPr>
              <a:t>)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9853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Z:\Communications\LHCb\LHCb2017\XSCRC2017\figs\Fig5_D0_y.ep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2" t="6267" r="8120" b="31244"/>
          <a:stretch/>
        </p:blipFill>
        <p:spPr bwMode="auto">
          <a:xfrm>
            <a:off x="4542619" y="1700808"/>
            <a:ext cx="4061829" cy="290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Fleuret\AppData\Local\Temp\Rar$DRa0.687\zip_fig\Fig5_D0_pT.e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6" t="7601" r="4154" b="31005"/>
          <a:stretch/>
        </p:blipFill>
        <p:spPr bwMode="auto">
          <a:xfrm>
            <a:off x="185896" y="1757063"/>
            <a:ext cx="4375739" cy="287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D</a:t>
            </a:r>
            <a:r>
              <a:rPr lang="fr-FR" sz="2400" baseline="30000" dirty="0" smtClean="0"/>
              <a:t>0</a:t>
            </a:r>
            <a:r>
              <a:rPr lang="fr-FR" sz="2400" dirty="0" smtClean="0"/>
              <a:t> </a:t>
            </a:r>
            <a:r>
              <a:rPr lang="fr-FR" sz="2400" dirty="0" err="1" smtClean="0"/>
              <a:t>corrected</a:t>
            </a:r>
            <a:r>
              <a:rPr lang="fr-FR" sz="2400" dirty="0" smtClean="0"/>
              <a:t> </a:t>
            </a:r>
            <a:r>
              <a:rPr lang="fr-FR" sz="2400" dirty="0" err="1" smtClean="0"/>
              <a:t>yields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308642"/>
          </a:xfrm>
        </p:spPr>
        <p:txBody>
          <a:bodyPr>
            <a:normAutofit/>
          </a:bodyPr>
          <a:lstStyle/>
          <a:p>
            <a:r>
              <a:rPr lang="fr-FR" sz="1800" dirty="0" smtClean="0"/>
              <a:t>D</a:t>
            </a:r>
            <a:r>
              <a:rPr lang="fr-FR" sz="1800" baseline="30000" dirty="0" smtClean="0"/>
              <a:t>0</a:t>
            </a:r>
            <a:r>
              <a:rPr lang="fr-FR" sz="1800" dirty="0" smtClean="0"/>
              <a:t> transverse </a:t>
            </a:r>
            <a:r>
              <a:rPr lang="fr-FR" sz="1800" dirty="0" err="1"/>
              <a:t>momentum</a:t>
            </a:r>
            <a:r>
              <a:rPr lang="fr-FR" sz="1800" dirty="0"/>
              <a:t> </a:t>
            </a:r>
            <a:r>
              <a:rPr lang="fr-FR" sz="1800" dirty="0" smtClean="0"/>
              <a:t>and </a:t>
            </a:r>
            <a:r>
              <a:rPr lang="fr-FR" sz="1800" dirty="0" err="1" smtClean="0"/>
              <a:t>rapidity</a:t>
            </a:r>
            <a:r>
              <a:rPr lang="fr-FR" sz="1800" dirty="0" smtClean="0"/>
              <a:t> distributions</a:t>
            </a:r>
          </a:p>
          <a:p>
            <a:pPr lvl="1"/>
            <a:r>
              <a:rPr lang="fr-FR" sz="1600" dirty="0" smtClean="0"/>
              <a:t>Box = </a:t>
            </a:r>
            <a:r>
              <a:rPr lang="fr-FR" sz="1600" dirty="0" err="1" smtClean="0"/>
              <a:t>quadractic</a:t>
            </a:r>
            <a:r>
              <a:rPr lang="fr-FR" sz="1600" dirty="0" smtClean="0"/>
              <a:t> </a:t>
            </a:r>
            <a:r>
              <a:rPr lang="fr-FR" sz="1600" dirty="0" err="1" smtClean="0"/>
              <a:t>sum</a:t>
            </a:r>
            <a:r>
              <a:rPr lang="fr-FR" sz="1600" dirty="0" smtClean="0"/>
              <a:t> of all </a:t>
            </a:r>
            <a:r>
              <a:rPr lang="fr-FR" sz="1600" dirty="0" err="1" smtClean="0"/>
              <a:t>uncertainties</a:t>
            </a:r>
            <a:endParaRPr lang="fr-FR" sz="1600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r>
              <a:rPr lang="fr-FR" dirty="0"/>
              <a:t> </a:t>
            </a:r>
          </a:p>
          <a:p>
            <a:pPr lvl="1"/>
            <a:r>
              <a:rPr lang="fr-FR" sz="1600" dirty="0" err="1" smtClean="0">
                <a:solidFill>
                  <a:srgbClr val="FF0000"/>
                </a:solidFill>
              </a:rPr>
              <a:t>Red</a:t>
            </a:r>
            <a:r>
              <a:rPr lang="fr-FR" sz="1600" dirty="0" smtClean="0">
                <a:solidFill>
                  <a:srgbClr val="FF0000"/>
                </a:solidFill>
              </a:rPr>
              <a:t> boxes = MC </a:t>
            </a:r>
          </a:p>
          <a:p>
            <a:pPr lvl="2"/>
            <a:r>
              <a:rPr lang="fr-FR" sz="1400" dirty="0" smtClean="0"/>
              <a:t>Pythia8-CT09MCS</a:t>
            </a:r>
          </a:p>
          <a:p>
            <a:pPr lvl="2"/>
            <a:r>
              <a:rPr lang="fr-FR" sz="1400" dirty="0" err="1" smtClean="0"/>
              <a:t>Overall</a:t>
            </a:r>
            <a:r>
              <a:rPr lang="fr-FR" sz="1400" dirty="0" smtClean="0"/>
              <a:t> MC </a:t>
            </a:r>
            <a:r>
              <a:rPr lang="fr-FR" sz="1400" dirty="0" err="1" smtClean="0"/>
              <a:t>yields</a:t>
            </a:r>
            <a:r>
              <a:rPr lang="fr-FR" sz="1400" dirty="0" smtClean="0"/>
              <a:t> </a:t>
            </a:r>
            <a:r>
              <a:rPr lang="fr-FR" sz="1400" dirty="0" err="1" smtClean="0"/>
              <a:t>normalized</a:t>
            </a:r>
            <a:r>
              <a:rPr lang="fr-FR" sz="1400" dirty="0" smtClean="0"/>
              <a:t> to </a:t>
            </a:r>
            <a:r>
              <a:rPr lang="fr-FR" sz="1400" dirty="0" err="1" smtClean="0"/>
              <a:t>overal</a:t>
            </a:r>
            <a:r>
              <a:rPr lang="fr-FR" sz="1400" dirty="0" smtClean="0"/>
              <a:t> data </a:t>
            </a:r>
            <a:r>
              <a:rPr lang="fr-FR" sz="1400" dirty="0" err="1" smtClean="0"/>
              <a:t>yields</a:t>
            </a:r>
            <a:endParaRPr lang="fr-FR" sz="1400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LAL/LLR - LHCb</a:t>
            </a:r>
            <a:endParaRPr lang="fr-BE" dirty="0">
              <a:solidFill>
                <a:srgbClr val="898989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9552" y="455478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0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779912" y="4575694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8 </a:t>
            </a:r>
            <a:r>
              <a:rPr lang="fr-FR" sz="1400" b="1" dirty="0" err="1" smtClean="0"/>
              <a:t>GeV</a:t>
            </a:r>
            <a:r>
              <a:rPr lang="fr-FR" sz="1400" b="1" dirty="0" smtClean="0"/>
              <a:t>/c</a:t>
            </a:r>
            <a:endParaRPr lang="fr-FR" b="1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823604" y="4708677"/>
            <a:ext cx="295630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508104" y="2920299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</a:t>
            </a:r>
            <a:r>
              <a:rPr lang="fr-FR" b="1" baseline="30000" dirty="0" smtClean="0"/>
              <a:t>0</a:t>
            </a:r>
            <a:endParaRPr lang="fr-FR" b="1" baseline="30000" dirty="0">
              <a:latin typeface="Symbol" panose="05050102010706020507" pitchFamily="18" charset="2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148064" y="461248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2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7956376" y="463339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4.5</a:t>
            </a:r>
            <a:endParaRPr lang="fr-FR" b="1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5576132" y="4766375"/>
            <a:ext cx="216422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444289" y="3645024"/>
            <a:ext cx="1686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(Pythia8 – CT09MCS)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701744" y="3645024"/>
            <a:ext cx="1686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(Pythia8 – CT09MCS)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915816" y="291565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</a:t>
            </a:r>
            <a:r>
              <a:rPr lang="fr-FR" b="1" baseline="30000" dirty="0" smtClean="0"/>
              <a:t>0</a:t>
            </a:r>
            <a:endParaRPr lang="fr-FR" b="1" baseline="30000" dirty="0">
              <a:latin typeface="Symbol" panose="05050102010706020507" pitchFamily="18" charset="2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67996-295D-4F77-A381-123A140FDE3E}" type="slidenum">
              <a:rPr lang="fr-BE" smtClean="0"/>
              <a:pPr>
                <a:defRPr/>
              </a:pPr>
              <a:t>15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80312" y="719118"/>
            <a:ext cx="1850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rgbClr val="0000E2"/>
                </a:solidFill>
              </a:rPr>
              <a:t>(</a:t>
            </a:r>
            <a:r>
              <a:rPr lang="fr-FR" sz="1200" dirty="0">
                <a:solidFill>
                  <a:srgbClr val="0000E2"/>
                </a:solidFill>
                <a:hlinkClick r:id="rId4"/>
              </a:rPr>
              <a:t>LHCb-CONF-2017-001</a:t>
            </a:r>
            <a:r>
              <a:rPr lang="fr-FR" sz="1050" dirty="0">
                <a:solidFill>
                  <a:srgbClr val="0000E2"/>
                </a:solidFill>
              </a:rPr>
              <a:t>)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7284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308642"/>
          </a:xfrm>
        </p:spPr>
        <p:txBody>
          <a:bodyPr>
            <a:normAutofit fontScale="85000" lnSpcReduction="20000"/>
          </a:bodyPr>
          <a:lstStyle/>
          <a:p>
            <a:r>
              <a:rPr lang="fr-FR" sz="1900" dirty="0" smtClean="0"/>
              <a:t>J/</a:t>
            </a:r>
            <a:r>
              <a:rPr lang="fr-FR" sz="1900" dirty="0" smtClean="0">
                <a:latin typeface="Symbol" panose="05050102010706020507" pitchFamily="18" charset="2"/>
              </a:rPr>
              <a:t>y</a:t>
            </a:r>
            <a:r>
              <a:rPr lang="fr-FR" sz="1900" dirty="0" smtClean="0"/>
              <a:t> / D</a:t>
            </a:r>
            <a:r>
              <a:rPr lang="fr-FR" sz="1900" baseline="30000" dirty="0" smtClean="0"/>
              <a:t>0</a:t>
            </a:r>
            <a:r>
              <a:rPr lang="fr-FR" sz="1900" dirty="0" smtClean="0"/>
              <a:t> cross section ratio </a:t>
            </a:r>
            <a:r>
              <a:rPr lang="fr-FR" sz="1900" i="1" dirty="0" smtClean="0"/>
              <a:t>vs.</a:t>
            </a:r>
            <a:r>
              <a:rPr lang="fr-FR" sz="1900" dirty="0" smtClean="0"/>
              <a:t> </a:t>
            </a:r>
            <a:r>
              <a:rPr lang="fr-FR" sz="1900" dirty="0" err="1" smtClean="0"/>
              <a:t>p</a:t>
            </a:r>
            <a:r>
              <a:rPr lang="fr-FR" sz="1900" baseline="-25000" dirty="0" err="1" smtClean="0"/>
              <a:t>T</a:t>
            </a:r>
            <a:r>
              <a:rPr lang="fr-FR" sz="1900" dirty="0" smtClean="0"/>
              <a:t> and </a:t>
            </a:r>
            <a:r>
              <a:rPr lang="fr-FR" sz="1900" dirty="0" err="1"/>
              <a:t>r</a:t>
            </a:r>
            <a:r>
              <a:rPr lang="fr-FR" sz="1900" dirty="0" err="1" smtClean="0"/>
              <a:t>apidity</a:t>
            </a:r>
            <a:endParaRPr lang="fr-FR" sz="1900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sz="1700" dirty="0" err="1" smtClean="0"/>
              <a:t>Luminosity</a:t>
            </a:r>
            <a:r>
              <a:rPr lang="fr-FR" sz="1700" dirty="0" smtClean="0"/>
              <a:t> cancel out in the cross section ratio</a:t>
            </a:r>
            <a:r>
              <a:rPr lang="fr-FR" sz="1700" dirty="0" smtClean="0">
                <a:sym typeface="Wingdings" panose="05000000000000000000" pitchFamily="2" charset="2"/>
              </a:rPr>
              <a:t> </a:t>
            </a:r>
          </a:p>
          <a:p>
            <a:pPr lvl="1"/>
            <a:endParaRPr lang="fr-FR" sz="1700" dirty="0" smtClean="0"/>
          </a:p>
          <a:p>
            <a:pPr lvl="1"/>
            <a:r>
              <a:rPr lang="fr-FR" sz="1700" b="1" dirty="0" smtClean="0"/>
              <a:t>No </a:t>
            </a:r>
            <a:r>
              <a:rPr lang="fr-FR" sz="1700" b="1" dirty="0" err="1" smtClean="0"/>
              <a:t>significant</a:t>
            </a:r>
            <a:r>
              <a:rPr lang="fr-FR" sz="1700" b="1" dirty="0" smtClean="0"/>
              <a:t> </a:t>
            </a:r>
            <a:r>
              <a:rPr lang="fr-FR" sz="1700" b="1" dirty="0" err="1" smtClean="0"/>
              <a:t>dependence</a:t>
            </a:r>
            <a:r>
              <a:rPr lang="fr-FR" sz="1700" b="1" dirty="0" smtClean="0"/>
              <a:t> </a:t>
            </a:r>
            <a:r>
              <a:rPr lang="fr-FR" sz="1700" dirty="0" smtClean="0"/>
              <a:t>of </a:t>
            </a:r>
            <a:r>
              <a:rPr lang="fr-FR" sz="1700" dirty="0" smtClean="0">
                <a:latin typeface="Symbol" panose="05050102010706020507" pitchFamily="18" charset="2"/>
              </a:rPr>
              <a:t>s</a:t>
            </a:r>
            <a:r>
              <a:rPr lang="fr-FR" sz="1700" dirty="0" smtClean="0"/>
              <a:t>(J/</a:t>
            </a:r>
            <a:r>
              <a:rPr lang="fr-FR" sz="1700" dirty="0" smtClean="0">
                <a:latin typeface="Symbol" panose="05050102010706020507" pitchFamily="18" charset="2"/>
              </a:rPr>
              <a:t>y</a:t>
            </a:r>
            <a:r>
              <a:rPr lang="fr-FR" sz="1700" dirty="0" smtClean="0"/>
              <a:t>)/</a:t>
            </a:r>
            <a:r>
              <a:rPr lang="fr-FR" sz="1700" dirty="0" smtClean="0">
                <a:latin typeface="Symbol" panose="05050102010706020507" pitchFamily="18" charset="2"/>
              </a:rPr>
              <a:t>s</a:t>
            </a:r>
            <a:r>
              <a:rPr lang="fr-FR" sz="1700" dirty="0" smtClean="0"/>
              <a:t>(D</a:t>
            </a:r>
            <a:r>
              <a:rPr lang="fr-FR" sz="1700" baseline="30000" dirty="0" smtClean="0"/>
              <a:t>0</a:t>
            </a:r>
            <a:r>
              <a:rPr lang="fr-FR" sz="1700" dirty="0" smtClean="0"/>
              <a:t>) </a:t>
            </a:r>
            <a:r>
              <a:rPr lang="fr-FR" sz="1700" dirty="0" err="1" smtClean="0"/>
              <a:t>with</a:t>
            </a:r>
            <a:r>
              <a:rPr lang="fr-FR" sz="1700" dirty="0" smtClean="0"/>
              <a:t> </a:t>
            </a:r>
            <a:r>
              <a:rPr lang="fr-FR" sz="1700" b="1" dirty="0" err="1" smtClean="0"/>
              <a:t>rapidity</a:t>
            </a:r>
            <a:endParaRPr lang="fr-FR" sz="1700" b="1" dirty="0" smtClean="0"/>
          </a:p>
          <a:p>
            <a:pPr lvl="1"/>
            <a:r>
              <a:rPr lang="fr-FR" sz="1700" dirty="0"/>
              <a:t> </a:t>
            </a:r>
            <a:r>
              <a:rPr lang="fr-FR" sz="1700" dirty="0">
                <a:latin typeface="Symbol" panose="05050102010706020507" pitchFamily="18" charset="2"/>
              </a:rPr>
              <a:t>s</a:t>
            </a:r>
            <a:r>
              <a:rPr lang="fr-FR" sz="1700" dirty="0"/>
              <a:t>(J/</a:t>
            </a:r>
            <a:r>
              <a:rPr lang="fr-FR" sz="1700" dirty="0">
                <a:latin typeface="Symbol" panose="05050102010706020507" pitchFamily="18" charset="2"/>
              </a:rPr>
              <a:t>y</a:t>
            </a:r>
            <a:r>
              <a:rPr lang="fr-FR" sz="1700" dirty="0"/>
              <a:t>)/</a:t>
            </a:r>
            <a:r>
              <a:rPr lang="fr-FR" sz="1700" dirty="0">
                <a:latin typeface="Symbol" panose="05050102010706020507" pitchFamily="18" charset="2"/>
              </a:rPr>
              <a:t>s</a:t>
            </a:r>
            <a:r>
              <a:rPr lang="fr-FR" sz="1700" dirty="0"/>
              <a:t>(D</a:t>
            </a:r>
            <a:r>
              <a:rPr lang="fr-FR" sz="1700" baseline="30000" dirty="0"/>
              <a:t>0</a:t>
            </a:r>
            <a:r>
              <a:rPr lang="fr-FR" sz="1700" dirty="0"/>
              <a:t>) </a:t>
            </a:r>
            <a:r>
              <a:rPr lang="fr-FR" sz="1700" b="1" dirty="0" smtClean="0"/>
              <a:t>ratio </a:t>
            </a:r>
            <a:r>
              <a:rPr lang="fr-FR" sz="1700" b="1" dirty="0" err="1" smtClean="0"/>
              <a:t>increases</a:t>
            </a:r>
            <a:r>
              <a:rPr lang="fr-FR" sz="1700" b="1" dirty="0" smtClean="0"/>
              <a:t> </a:t>
            </a:r>
            <a:r>
              <a:rPr lang="fr-FR" sz="1700" dirty="0" err="1" smtClean="0"/>
              <a:t>with</a:t>
            </a:r>
            <a:r>
              <a:rPr lang="fr-FR" sz="1700" dirty="0" smtClean="0"/>
              <a:t> </a:t>
            </a:r>
            <a:r>
              <a:rPr lang="fr-FR" sz="1700" b="1" dirty="0" smtClean="0"/>
              <a:t>transverse </a:t>
            </a:r>
            <a:r>
              <a:rPr lang="fr-FR" sz="1700" b="1" dirty="0" err="1" smtClean="0"/>
              <a:t>momentum</a:t>
            </a:r>
            <a:endParaRPr lang="fr-FR" sz="1700" b="1" dirty="0" smtClean="0"/>
          </a:p>
          <a:p>
            <a:pPr lvl="1"/>
            <a:endParaRPr lang="fr-FR" sz="1700" b="1" dirty="0"/>
          </a:p>
          <a:p>
            <a:pPr lvl="1"/>
            <a:r>
              <a:rPr lang="fr-FR" sz="1700" b="1" i="1" dirty="0" err="1" smtClean="0">
                <a:solidFill>
                  <a:srgbClr val="FF0000"/>
                </a:solidFill>
              </a:rPr>
              <a:t>Need</a:t>
            </a:r>
            <a:r>
              <a:rPr lang="fr-FR" sz="1700" b="1" i="1" dirty="0" smtClean="0">
                <a:solidFill>
                  <a:srgbClr val="FF0000"/>
                </a:solidFill>
              </a:rPr>
              <a:t> </a:t>
            </a:r>
            <a:r>
              <a:rPr lang="fr-FR" sz="1700" b="1" i="1" dirty="0" err="1" smtClean="0">
                <a:solidFill>
                  <a:srgbClr val="FF0000"/>
                </a:solidFill>
              </a:rPr>
              <a:t>theoretical</a:t>
            </a:r>
            <a:r>
              <a:rPr lang="fr-FR" sz="1700" b="1" i="1" dirty="0" smtClean="0">
                <a:solidFill>
                  <a:srgbClr val="FF0000"/>
                </a:solidFill>
              </a:rPr>
              <a:t> </a:t>
            </a:r>
            <a:r>
              <a:rPr lang="fr-FR" sz="1700" b="1" i="1" dirty="0" err="1" smtClean="0">
                <a:solidFill>
                  <a:srgbClr val="FF0000"/>
                </a:solidFill>
              </a:rPr>
              <a:t>predictions</a:t>
            </a:r>
            <a:r>
              <a:rPr lang="fr-FR" sz="1700" b="1" i="1" dirty="0" smtClean="0">
                <a:solidFill>
                  <a:srgbClr val="FF0000"/>
                </a:solidFill>
              </a:rPr>
              <a:t> !</a:t>
            </a:r>
          </a:p>
          <a:p>
            <a:pPr lvl="1"/>
            <a:endParaRPr lang="fr-FR" sz="1700" b="1" dirty="0"/>
          </a:p>
          <a:p>
            <a:pPr lvl="1"/>
            <a:endParaRPr lang="fr-FR" sz="1700" b="1" dirty="0" smtClean="0"/>
          </a:p>
          <a:p>
            <a:pPr marL="457200" lvl="1" indent="0">
              <a:buNone/>
            </a:pPr>
            <a:endParaRPr lang="fr-FR" sz="2200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J/</a:t>
            </a:r>
            <a:r>
              <a:rPr lang="fr-FR" sz="2400" dirty="0" smtClean="0">
                <a:latin typeface="Symbol" panose="05050102010706020507" pitchFamily="18" charset="2"/>
              </a:rPr>
              <a:t>y</a:t>
            </a:r>
            <a:r>
              <a:rPr lang="fr-FR" sz="2400" dirty="0" smtClean="0"/>
              <a:t> to D</a:t>
            </a:r>
            <a:r>
              <a:rPr lang="fr-FR" sz="2400" baseline="30000" dirty="0" smtClean="0"/>
              <a:t>0</a:t>
            </a:r>
            <a:r>
              <a:rPr lang="fr-FR" sz="2400" dirty="0" smtClean="0"/>
              <a:t> ratios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LAL/LLR - LHCb</a:t>
            </a:r>
            <a:endParaRPr lang="fr-BE" dirty="0">
              <a:solidFill>
                <a:srgbClr val="898989"/>
              </a:solidFill>
            </a:endParaRPr>
          </a:p>
        </p:txBody>
      </p:sp>
      <p:pic>
        <p:nvPicPr>
          <p:cNvPr id="5122" name="Picture 2" descr="Z:\Communications\LHCb\LHCb2017\XSCRC2017\figs\Fig8_pT.ep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0" t="5749" r="4126" b="30225"/>
          <a:stretch/>
        </p:blipFill>
        <p:spPr bwMode="auto">
          <a:xfrm>
            <a:off x="107504" y="1484784"/>
            <a:ext cx="4553688" cy="314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Z:\Communications\LHCb\LHCb2017\XSCRC2017\figs\Fig8_y.e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8" t="5962" r="7479" b="31037"/>
          <a:stretch/>
        </p:blipFill>
        <p:spPr bwMode="auto">
          <a:xfrm>
            <a:off x="4674996" y="1484784"/>
            <a:ext cx="4289492" cy="309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67996-295D-4F77-A381-123A140FDE3E}" type="slidenum">
              <a:rPr lang="fr-BE" smtClean="0"/>
              <a:pPr>
                <a:defRPr/>
              </a:pPr>
              <a:t>16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80312" y="719118"/>
            <a:ext cx="1850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rgbClr val="0000E2"/>
                </a:solidFill>
              </a:rPr>
              <a:t>(</a:t>
            </a:r>
            <a:r>
              <a:rPr lang="fr-FR" sz="1200" dirty="0">
                <a:solidFill>
                  <a:srgbClr val="0000E2"/>
                </a:solidFill>
                <a:hlinkClick r:id="rId4"/>
              </a:rPr>
              <a:t>LHCb-CONF-2017-001</a:t>
            </a:r>
            <a:r>
              <a:rPr lang="fr-FR" sz="1050" dirty="0">
                <a:solidFill>
                  <a:srgbClr val="0000E2"/>
                </a:solidFill>
              </a:rPr>
              <a:t>)</a:t>
            </a:r>
            <a:endParaRPr lang="fr-FR" sz="10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499992" y="4701746"/>
                <a:ext cx="1903983" cy="455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105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105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05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fr-FR" sz="105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fr-FR" sz="105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050" i="1">
                                          <a:latin typeface="Cambria Math"/>
                                          <a:ea typeface="Cambria Math"/>
                                        </a:rPr>
                                        <m:t>𝐽</m:t>
                                      </m:r>
                                    </m:num>
                                    <m:den>
                                      <m:r>
                                        <a:rPr lang="fr-FR" sz="1050" i="1">
                                          <a:latin typeface="Cambria Math"/>
                                          <a:ea typeface="Cambria Math"/>
                                        </a:rPr>
                                        <m:t>𝜓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fr-FR" sz="105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fr-FR" sz="105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105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050" i="1">
                                          <a:latin typeface="Cambria Math"/>
                                          <a:ea typeface="Cambria Math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fr-FR" sz="1050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a:rPr lang="fr-FR" sz="1050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fr-FR" sz="105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050" i="1">
                                  <a:latin typeface="Cambria Math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fr-FR" sz="105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fr-FR" sz="105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050" i="1">
                                          <a:latin typeface="Cambria Math"/>
                                          <a:ea typeface="Cambria Math"/>
                                        </a:rPr>
                                        <m:t>𝐽</m:t>
                                      </m:r>
                                    </m:num>
                                    <m:den>
                                      <m:r>
                                        <a:rPr lang="fr-FR" sz="1050" i="1">
                                          <a:latin typeface="Cambria Math"/>
                                          <a:ea typeface="Cambria Math"/>
                                        </a:rPr>
                                        <m:t>𝜓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fr-FR" sz="1050" i="1">
                                  <a:latin typeface="Cambria Math"/>
                                  <a:ea typeface="Cambria Math"/>
                                </a:rPr>
                                <m:t>ℒ</m:t>
                              </m:r>
                            </m:den>
                          </m:f>
                          <m:r>
                            <a:rPr lang="fr-FR" sz="1050" i="1">
                              <a:latin typeface="Cambria Math"/>
                              <a:ea typeface="Cambria Math"/>
                            </a:rPr>
                            <m:t>×</m:t>
                          </m:r>
                          <m:f>
                            <m:fPr>
                              <m:ctrlPr>
                                <a:rPr lang="fr-FR" sz="105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sz="1050" i="1">
                                  <a:latin typeface="Cambria Math"/>
                                  <a:ea typeface="Cambria Math"/>
                                </a:rPr>
                                <m:t>ℒ</m:t>
                              </m:r>
                            </m:num>
                            <m:den>
                              <m:r>
                                <a:rPr lang="fr-FR" sz="1050" i="1">
                                  <a:latin typeface="Cambria Math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fr-FR" sz="105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105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050" i="1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fr-FR" sz="1050" i="1">
                                          <a:latin typeface="Cambria Math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701746"/>
                <a:ext cx="1903983" cy="455446"/>
              </a:xfrm>
              <a:prstGeom prst="rect">
                <a:avLst/>
              </a:prstGeom>
              <a:blipFill rotWithShape="1">
                <a:blip r:embed="rId5"/>
                <a:stretch>
                  <a:fillRect t="-53333" b="-34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8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Communications\LHCb\LHCb2017\XSCRC2017\figs\Fig7_Jpsi_x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4634" r="5969" b="32094"/>
          <a:stretch/>
        </p:blipFill>
        <p:spPr bwMode="auto">
          <a:xfrm>
            <a:off x="611560" y="1700808"/>
            <a:ext cx="3671323" cy="258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Communications\LHCb\LHCb2017\XSCRC2017\figs\Fig7_D0_x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5" t="4851" r="5972" b="32180"/>
          <a:stretch/>
        </p:blipFill>
        <p:spPr bwMode="auto">
          <a:xfrm>
            <a:off x="5004047" y="1268760"/>
            <a:ext cx="3672409" cy="256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Bjorken</a:t>
            </a:r>
            <a:r>
              <a:rPr lang="fr-FR" sz="2400" dirty="0" smtClean="0"/>
              <a:t>-x distributions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fr-FR" sz="1800" dirty="0" err="1" smtClean="0"/>
                  <a:t>Definition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used</a:t>
                </a:r>
                <a:r>
                  <a:rPr lang="fr-FR" sz="1800" dirty="0" smtClean="0"/>
                  <a:t> in </a:t>
                </a:r>
                <a:r>
                  <a:rPr lang="fr-FR" sz="1800" dirty="0" err="1" smtClean="0"/>
                  <a:t>this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analysis</a:t>
                </a:r>
                <a:r>
                  <a:rPr lang="fr-FR" sz="1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800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fr-FR" sz="180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fr-FR" sz="1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1800">
                            <a:latin typeface="Cambria Math"/>
                          </a:rPr>
                          <m:t>𝐌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fr-FR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800">
                                    <a:latin typeface="Cambria Math"/>
                                  </a:rPr>
                                  <m:t>𝐬</m:t>
                                </m:r>
                              </m:e>
                              <m:sub>
                                <m:r>
                                  <a:rPr lang="fr-FR" sz="1800">
                                    <a:latin typeface="Cambria Math"/>
                                  </a:rPr>
                                  <m:t>𝐍𝐍</m:t>
                                </m:r>
                              </m:sub>
                            </m:sSub>
                          </m:e>
                        </m:rad>
                      </m:den>
                    </m:f>
                    <m:sSup>
                      <m:sSupPr>
                        <m:ctrlPr>
                          <a:rPr lang="fr-FR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1800">
                            <a:latin typeface="Cambria Math"/>
                          </a:rPr>
                          <m:t>𝐞</m:t>
                        </m:r>
                      </m:e>
                      <m:sup>
                        <m:r>
                          <a:rPr lang="fr-FR" sz="180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fr-FR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1800">
                                <a:latin typeface="Cambria Math"/>
                              </a:rPr>
                              <m:t>𝐲</m:t>
                            </m:r>
                          </m:e>
                          <m:sup>
                            <m:r>
                              <a:rPr lang="fr-FR" sz="180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p>
                    </m:sSup>
                  </m:oMath>
                </a14:m>
                <a:endParaRPr lang="fr-FR" sz="1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fr-FR" sz="1400" dirty="0" err="1"/>
                  <a:t>Overall</a:t>
                </a:r>
                <a:r>
                  <a:rPr lang="fr-FR" sz="1400" dirty="0"/>
                  <a:t> MC </a:t>
                </a:r>
                <a:r>
                  <a:rPr lang="fr-FR" sz="1400" dirty="0" err="1"/>
                  <a:t>yields</a:t>
                </a:r>
                <a:r>
                  <a:rPr lang="fr-FR" sz="1400" dirty="0"/>
                  <a:t> </a:t>
                </a:r>
                <a:r>
                  <a:rPr lang="fr-FR" sz="1400" dirty="0" err="1"/>
                  <a:t>normalized</a:t>
                </a:r>
                <a:r>
                  <a:rPr lang="fr-FR" sz="1400" dirty="0"/>
                  <a:t> to </a:t>
                </a:r>
                <a:r>
                  <a:rPr lang="fr-FR" sz="1400" dirty="0" err="1"/>
                  <a:t>overal</a:t>
                </a:r>
                <a:r>
                  <a:rPr lang="fr-FR" sz="1400" dirty="0"/>
                  <a:t> data </a:t>
                </a:r>
                <a:r>
                  <a:rPr lang="fr-FR" sz="1400" dirty="0" err="1"/>
                  <a:t>yields</a:t>
                </a:r>
                <a:endParaRPr lang="fr-FR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fr-FR" sz="1400" dirty="0" smtClean="0"/>
              </a:p>
              <a:p>
                <a:pPr lvl="1"/>
                <a:endParaRPr lang="fr-FR" b="1" dirty="0"/>
              </a:p>
              <a:p>
                <a:pPr lvl="1"/>
                <a:endParaRPr lang="fr-FR" b="1" dirty="0" smtClean="0"/>
              </a:p>
              <a:p>
                <a:pPr lvl="1"/>
                <a:endParaRPr lang="fr-FR" b="1" dirty="0"/>
              </a:p>
              <a:p>
                <a:pPr lvl="1"/>
                <a:endParaRPr lang="fr-FR" b="1" dirty="0" smtClean="0"/>
              </a:p>
              <a:p>
                <a:pPr lvl="1"/>
                <a:endParaRPr lang="fr-FR" b="1" dirty="0"/>
              </a:p>
              <a:p>
                <a:pPr lvl="1"/>
                <a:endParaRPr lang="fr-FR" b="1" dirty="0" smtClean="0"/>
              </a:p>
              <a:p>
                <a:pPr lvl="1"/>
                <a:endParaRPr lang="fr-FR" sz="1600" b="1" dirty="0" smtClean="0"/>
              </a:p>
              <a:p>
                <a:pPr lvl="1"/>
                <a:r>
                  <a:rPr lang="fr-FR" sz="1600" dirty="0" err="1" smtClean="0"/>
                  <a:t>Bjorken</a:t>
                </a:r>
                <a:r>
                  <a:rPr lang="fr-FR" sz="1600" dirty="0" smtClean="0"/>
                  <a:t>-x range </a:t>
                </a:r>
                <a:r>
                  <a:rPr lang="fr-FR" sz="1600" dirty="0" err="1" smtClean="0"/>
                  <a:t>covered</a:t>
                </a:r>
                <a:r>
                  <a:rPr lang="fr-FR" sz="1600" dirty="0" smtClean="0"/>
                  <a:t> by the data</a:t>
                </a:r>
              </a:p>
              <a:p>
                <a:pPr lvl="2"/>
                <a:r>
                  <a:rPr lang="fr-FR" sz="1400" dirty="0" smtClean="0"/>
                  <a:t>J/</a:t>
                </a:r>
                <a:r>
                  <a:rPr lang="fr-FR" sz="1400" dirty="0" smtClean="0">
                    <a:latin typeface="Symbol" panose="05050102010706020507" pitchFamily="18" charset="2"/>
                  </a:rPr>
                  <a:t>y</a:t>
                </a:r>
                <a:r>
                  <a:rPr lang="fr-FR" sz="1400" dirty="0" smtClean="0"/>
                  <a:t> </a:t>
                </a:r>
                <a:r>
                  <a:rPr lang="fr-FR" sz="1400" dirty="0"/>
                  <a:t>x</a:t>
                </a:r>
                <a:r>
                  <a:rPr lang="fr-FR" sz="1400" baseline="-25000" dirty="0"/>
                  <a:t>2</a:t>
                </a:r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r>
                      <a:rPr lang="fr-FR" sz="1400" b="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fr-FR" sz="1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1400" b="0" i="1">
                            <a:latin typeface="Cambria Math"/>
                            <a:ea typeface="Cambria Math"/>
                          </a:rPr>
                          <m:t>0.03, 0.45</m:t>
                        </m:r>
                      </m:e>
                    </m:d>
                  </m:oMath>
                </a14:m>
                <a:endParaRPr lang="fr-FR" sz="1400" dirty="0"/>
              </a:p>
              <a:p>
                <a:pPr lvl="2"/>
                <a:r>
                  <a:rPr lang="fr-FR" sz="1400" smtClean="0"/>
                  <a:t> D</a:t>
                </a:r>
                <a:r>
                  <a:rPr lang="fr-FR" sz="1400" baseline="30000" smtClean="0"/>
                  <a:t>0</a:t>
                </a:r>
                <a:r>
                  <a:rPr lang="fr-FR" sz="1400" smtClean="0"/>
                  <a:t>  x</a:t>
                </a:r>
                <a:r>
                  <a:rPr lang="fr-FR" sz="1400" baseline="-25000" smtClean="0"/>
                  <a:t>2</a:t>
                </a:r>
                <a:r>
                  <a:rPr lang="fr-FR" sz="1400" smtClean="0"/>
                  <a:t> </a:t>
                </a:r>
                <a14:m>
                  <m:oMath xmlns:m="http://schemas.openxmlformats.org/officeDocument/2006/math">
                    <m:r>
                      <a:rPr lang="fr-FR" sz="1400" b="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fr-FR" sz="1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1400" b="0" i="1">
                            <a:latin typeface="Cambria Math"/>
                            <a:ea typeface="Cambria Math"/>
                          </a:rPr>
                          <m:t>0.02, 0.27</m:t>
                        </m:r>
                      </m:e>
                    </m:d>
                  </m:oMath>
                </a14:m>
                <a:endParaRPr lang="fr-FR" dirty="0" smtClean="0"/>
              </a:p>
              <a:p>
                <a:pPr lvl="1"/>
                <a:endParaRPr lang="fr-FR" dirty="0"/>
              </a:p>
              <a:p>
                <a:pPr lvl="1"/>
                <a:r>
                  <a:rPr lang="fr-FR" sz="1600" b="1" dirty="0" smtClean="0"/>
                  <a:t>Access </a:t>
                </a:r>
                <a:r>
                  <a:rPr lang="fr-FR" sz="1600" b="1" dirty="0" err="1" smtClean="0"/>
                  <a:t>Intrinsic</a:t>
                </a:r>
                <a:r>
                  <a:rPr lang="fr-FR" sz="1600" b="1" dirty="0" smtClean="0"/>
                  <a:t> </a:t>
                </a:r>
                <a:r>
                  <a:rPr lang="fr-FR" sz="1600" b="1" dirty="0" err="1" smtClean="0"/>
                  <a:t>charm</a:t>
                </a:r>
                <a:r>
                  <a:rPr lang="fr-FR" sz="1600" b="1" dirty="0" smtClean="0"/>
                  <a:t> </a:t>
                </a:r>
                <a:r>
                  <a:rPr lang="fr-FR" sz="1600" b="1" dirty="0" err="1" smtClean="0"/>
                  <a:t>regime</a:t>
                </a:r>
                <a:endParaRPr lang="fr-FR" sz="1600" b="1" dirty="0" smtClean="0"/>
              </a:p>
              <a:p>
                <a:pPr lvl="1"/>
                <a:r>
                  <a:rPr lang="fr-FR" sz="1600" b="1" i="1" dirty="0" err="1" smtClean="0">
                    <a:solidFill>
                      <a:srgbClr val="FF0000"/>
                    </a:solidFill>
                  </a:rPr>
                  <a:t>Need</a:t>
                </a:r>
                <a:r>
                  <a:rPr lang="fr-FR" sz="1600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1600" b="1" i="1" dirty="0" err="1" smtClean="0">
                    <a:solidFill>
                      <a:srgbClr val="FF0000"/>
                    </a:solidFill>
                  </a:rPr>
                  <a:t>theoretical</a:t>
                </a:r>
                <a:r>
                  <a:rPr lang="fr-FR" sz="1600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1600" b="1" i="1" dirty="0" err="1" smtClean="0">
                    <a:solidFill>
                      <a:srgbClr val="FF0000"/>
                    </a:solidFill>
                  </a:rPr>
                  <a:t>predictions</a:t>
                </a:r>
                <a:r>
                  <a:rPr lang="fr-FR" sz="1600" b="1" i="1" dirty="0" smtClean="0">
                    <a:solidFill>
                      <a:srgbClr val="FF0000"/>
                    </a:solidFill>
                  </a:rPr>
                  <a:t> !</a:t>
                </a:r>
              </a:p>
              <a:p>
                <a:pPr lvl="1"/>
                <a:endParaRPr lang="fr-FR" sz="1600" dirty="0"/>
              </a:p>
            </p:txBody>
          </p:sp>
        </mc:Choice>
        <mc:Fallback xmlns="">
          <p:sp>
            <p:nvSpPr>
              <p:cNvPr id="8" name="Espace réservé du contenu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4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LAL/LLR - LHCb</a:t>
            </a:r>
            <a:endParaRPr lang="fr-BE" dirty="0">
              <a:solidFill>
                <a:srgbClr val="898989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06025" y="1789508"/>
            <a:ext cx="734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D</a:t>
            </a:r>
            <a:r>
              <a:rPr lang="fr-FR" b="1" baseline="30000" dirty="0" smtClean="0"/>
              <a:t>0</a:t>
            </a:r>
            <a:r>
              <a:rPr lang="fr-FR" b="1" dirty="0" smtClean="0"/>
              <a:t> </a:t>
            </a:r>
            <a:r>
              <a:rPr lang="fr-FR" b="1" dirty="0"/>
              <a:t>x</a:t>
            </a:r>
            <a:r>
              <a:rPr lang="fr-FR" b="1" baseline="-25000" dirty="0"/>
              <a:t>2</a:t>
            </a:r>
            <a:r>
              <a:rPr lang="fr-FR" b="1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5610" y="2223650"/>
            <a:ext cx="828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J/</a:t>
            </a:r>
            <a:r>
              <a:rPr lang="fr-FR" b="1" dirty="0">
                <a:latin typeface="Symbol" panose="05050102010706020507" pitchFamily="18" charset="2"/>
              </a:rPr>
              <a:t>y</a:t>
            </a:r>
            <a:r>
              <a:rPr lang="fr-FR" b="1" dirty="0"/>
              <a:t> x</a:t>
            </a:r>
            <a:r>
              <a:rPr lang="fr-FR" b="1" baseline="-25000" dirty="0"/>
              <a:t>2</a:t>
            </a:r>
            <a:r>
              <a:rPr lang="fr-FR" b="1" dirty="0"/>
              <a:t> </a:t>
            </a: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39" y="4091204"/>
            <a:ext cx="3968304" cy="250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 rot="5400000">
            <a:off x="7564707" y="4898174"/>
            <a:ext cx="16738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/>
              <a:t> </a:t>
            </a:r>
            <a:r>
              <a:rPr lang="fr-FR" sz="1100" dirty="0"/>
              <a:t>PRD75 (2007), 054029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693439" y="5612466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BHPS </a:t>
            </a:r>
            <a:r>
              <a:rPr lang="fr-FR" sz="1400" dirty="0" err="1" smtClean="0"/>
              <a:t>with</a:t>
            </a:r>
            <a:r>
              <a:rPr lang="fr-FR" sz="1400" dirty="0" smtClean="0"/>
              <a:t> CTEQ6.5</a:t>
            </a:r>
            <a:endParaRPr lang="fr-FR" sz="1400" dirty="0"/>
          </a:p>
        </p:txBody>
      </p:sp>
      <p:cxnSp>
        <p:nvCxnSpPr>
          <p:cNvPr id="57" name="Connecteur droit avec flèche 56"/>
          <p:cNvCxnSpPr/>
          <p:nvPr/>
        </p:nvCxnSpPr>
        <p:spPr>
          <a:xfrm>
            <a:off x="6660232" y="4486870"/>
            <a:ext cx="0" cy="5263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6416207" y="4221088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0.02</a:t>
            </a:r>
            <a:endParaRPr lang="fr-FR" sz="1600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7684082" y="4486870"/>
            <a:ext cx="0" cy="10526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7444570" y="4221088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0.27</a:t>
            </a:r>
            <a:endParaRPr lang="fr-FR" sz="16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406291" y="1453614"/>
            <a:ext cx="15648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</a:rPr>
              <a:t>(Pythia8 – CT09MCS)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22984" y="1885661"/>
            <a:ext cx="21226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</a:rPr>
              <a:t>(Pythia8 – CT09MCS/NRQCD)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292080" y="991761"/>
            <a:ext cx="2332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(</a:t>
            </a:r>
            <a:r>
              <a:rPr lang="fr-FR" sz="1200" dirty="0" err="1" smtClean="0"/>
              <a:t>Rapidity</a:t>
            </a:r>
            <a:r>
              <a:rPr lang="fr-FR" sz="1200" dirty="0" smtClean="0"/>
              <a:t> in CMS: y* = y – 4.77)</a:t>
            </a:r>
            <a:endParaRPr lang="fr-FR" sz="1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67996-295D-4F77-A381-123A140FDE3E}" type="slidenum">
              <a:rPr lang="fr-BE" smtClean="0"/>
              <a:pPr>
                <a:defRPr/>
              </a:pPr>
              <a:t>17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80312" y="719118"/>
            <a:ext cx="1850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rgbClr val="0000E2"/>
                </a:solidFill>
              </a:rPr>
              <a:t>(</a:t>
            </a:r>
            <a:r>
              <a:rPr lang="fr-FR" sz="1200" dirty="0">
                <a:solidFill>
                  <a:srgbClr val="0000E2"/>
                </a:solidFill>
                <a:hlinkClick r:id="rId6"/>
              </a:rPr>
              <a:t>LHCb-CONF-2017-001</a:t>
            </a:r>
            <a:r>
              <a:rPr lang="fr-FR" sz="1050" dirty="0">
                <a:solidFill>
                  <a:srgbClr val="0000E2"/>
                </a:solidFill>
              </a:rPr>
              <a:t>)</a:t>
            </a:r>
            <a:endParaRPr lang="fr-FR" sz="1050" dirty="0"/>
          </a:p>
        </p:txBody>
      </p:sp>
      <p:sp>
        <p:nvSpPr>
          <p:cNvPr id="45" name="ZoneTexte 44"/>
          <p:cNvSpPr txBox="1"/>
          <p:nvPr/>
        </p:nvSpPr>
        <p:spPr>
          <a:xfrm rot="16200000">
            <a:off x="3666308" y="5043588"/>
            <a:ext cx="222368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Charm</a:t>
            </a:r>
            <a:r>
              <a:rPr lang="fr-FR" sz="1400" dirty="0" smtClean="0"/>
              <a:t> quark distributions</a:t>
            </a:r>
            <a:endParaRPr lang="fr-FR" sz="1400" dirty="0"/>
          </a:p>
        </p:txBody>
      </p:sp>
      <p:sp>
        <p:nvSpPr>
          <p:cNvPr id="46" name="ZoneTexte 45"/>
          <p:cNvSpPr txBox="1"/>
          <p:nvPr/>
        </p:nvSpPr>
        <p:spPr>
          <a:xfrm>
            <a:off x="5645803" y="5113345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>
                <a:solidFill>
                  <a:srgbClr val="0000E2"/>
                </a:solidFill>
              </a:rPr>
              <a:t>With</a:t>
            </a:r>
            <a:r>
              <a:rPr lang="fr-FR" sz="1200" b="1" dirty="0" smtClean="0">
                <a:solidFill>
                  <a:srgbClr val="0000E2"/>
                </a:solidFill>
              </a:rPr>
              <a:t> no </a:t>
            </a:r>
          </a:p>
          <a:p>
            <a:r>
              <a:rPr lang="fr-FR" sz="1200" b="1" dirty="0" err="1" smtClean="0">
                <a:solidFill>
                  <a:srgbClr val="0000E2"/>
                </a:solidFill>
              </a:rPr>
              <a:t>Intrinsic</a:t>
            </a:r>
            <a:r>
              <a:rPr lang="fr-FR" sz="1200" b="1" dirty="0" smtClean="0">
                <a:solidFill>
                  <a:srgbClr val="0000E2"/>
                </a:solidFill>
              </a:rPr>
              <a:t> </a:t>
            </a:r>
            <a:r>
              <a:rPr lang="fr-FR" sz="1200" b="1" dirty="0" err="1" smtClean="0">
                <a:solidFill>
                  <a:srgbClr val="0000E2"/>
                </a:solidFill>
              </a:rPr>
              <a:t>charm</a:t>
            </a:r>
            <a:endParaRPr lang="fr-FR" sz="1200" b="1" dirty="0">
              <a:solidFill>
                <a:srgbClr val="0000E2"/>
              </a:solidFill>
            </a:endParaRPr>
          </a:p>
        </p:txBody>
      </p:sp>
      <p:cxnSp>
        <p:nvCxnSpPr>
          <p:cNvPr id="47" name="Connecteur droit avec flèche 46"/>
          <p:cNvCxnSpPr>
            <a:stCxn id="46" idx="3"/>
          </p:cNvCxnSpPr>
          <p:nvPr/>
        </p:nvCxnSpPr>
        <p:spPr>
          <a:xfrm flipV="1">
            <a:off x="6933335" y="5251845"/>
            <a:ext cx="519290" cy="92333"/>
          </a:xfrm>
          <a:prstGeom prst="straightConnector1">
            <a:avLst/>
          </a:prstGeom>
          <a:ln w="19050">
            <a:solidFill>
              <a:srgbClr val="0000E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8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leuret\AppData\Local\Temp\Rar$DRa0.069\zip_fig\Fig9_Dpl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337182"/>
            <a:ext cx="3615452" cy="245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Other</a:t>
            </a:r>
            <a:r>
              <a:rPr lang="fr-FR" sz="2400" dirty="0" smtClean="0"/>
              <a:t> </a:t>
            </a:r>
            <a:r>
              <a:rPr lang="fr-FR" sz="2400" dirty="0" err="1" smtClean="0"/>
              <a:t>charmed</a:t>
            </a:r>
            <a:r>
              <a:rPr lang="fr-FR" sz="2400" dirty="0" smtClean="0"/>
              <a:t> hadrons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 err="1" smtClean="0"/>
              <a:t>Other</a:t>
            </a:r>
            <a:r>
              <a:rPr lang="fr-FR" sz="1800" dirty="0" smtClean="0"/>
              <a:t> possible </a:t>
            </a:r>
            <a:r>
              <a:rPr lang="fr-FR" sz="1800" dirty="0" err="1" smtClean="0"/>
              <a:t>measurements</a:t>
            </a:r>
            <a:r>
              <a:rPr lang="fr-FR" sz="1800" dirty="0" smtClean="0"/>
              <a:t>: </a:t>
            </a:r>
            <a:r>
              <a:rPr lang="fr-FR" sz="1800" dirty="0" err="1" smtClean="0"/>
              <a:t>signals</a:t>
            </a:r>
            <a:r>
              <a:rPr lang="fr-FR" sz="1800" dirty="0" smtClean="0"/>
              <a:t> </a:t>
            </a:r>
            <a:r>
              <a:rPr lang="fr-FR" sz="1800" dirty="0" err="1" smtClean="0"/>
              <a:t>extracted</a:t>
            </a:r>
            <a:r>
              <a:rPr lang="fr-FR" sz="1800" dirty="0" smtClean="0"/>
              <a:t> </a:t>
            </a: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 err="1" smtClean="0"/>
              <a:t>these</a:t>
            </a:r>
            <a:r>
              <a:rPr lang="fr-FR" sz="1800" dirty="0" smtClean="0"/>
              <a:t> </a:t>
            </a:r>
            <a:r>
              <a:rPr lang="fr-FR" sz="1800" dirty="0" err="1" smtClean="0"/>
              <a:t>pAr</a:t>
            </a:r>
            <a:r>
              <a:rPr lang="fr-FR" sz="1800" dirty="0" smtClean="0"/>
              <a:t> data</a:t>
            </a:r>
            <a:endParaRPr lang="fr-FR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LAL/LLR - LHCb</a:t>
            </a:r>
            <a:endParaRPr lang="fr-BE" dirty="0">
              <a:solidFill>
                <a:srgbClr val="898989"/>
              </a:solidFill>
            </a:endParaRPr>
          </a:p>
        </p:txBody>
      </p:sp>
      <p:pic>
        <p:nvPicPr>
          <p:cNvPr id="7171" name="Picture 3" descr="Z:\Communications\LHCb\LHCb2017\XSCRC2017\figs\Fig9_Ds.e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5" t="8655" r="9056" b="32697"/>
          <a:stretch/>
        </p:blipFill>
        <p:spPr bwMode="auto">
          <a:xfrm>
            <a:off x="4932041" y="1573172"/>
            <a:ext cx="3164124" cy="221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:\Communications\LHCb\LHCb2017\XSCRC2017\figs\Fig9_Dstar.ep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4" t="8779" r="8203" b="32568"/>
          <a:stretch/>
        </p:blipFill>
        <p:spPr bwMode="auto">
          <a:xfrm>
            <a:off x="606306" y="4006408"/>
            <a:ext cx="3202834" cy="221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Z:\Communications\LHCb\LHCb2017\XSCRC2017\figs\Fig9_Lc.ep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9273" r="8022" b="31824"/>
          <a:stretch/>
        </p:blipFill>
        <p:spPr bwMode="auto">
          <a:xfrm>
            <a:off x="4932041" y="4026597"/>
            <a:ext cx="3222189" cy="222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115616" y="1898516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0" smtClean="0">
                          <a:latin typeface="Cambria Math"/>
                        </a:rPr>
                        <m:t>~1000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898516"/>
                <a:ext cx="92685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5508104" y="1940097"/>
                <a:ext cx="79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0" smtClean="0">
                          <a:latin typeface="Cambria Math"/>
                        </a:rPr>
                        <m:t>~130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940097"/>
                <a:ext cx="79861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1115615" y="4391495"/>
                <a:ext cx="926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/>
                        </a:rPr>
                        <m:t>~2300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5" y="4391495"/>
                <a:ext cx="92685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5508104" y="4378050"/>
                <a:ext cx="670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mtClean="0">
                          <a:latin typeface="Cambria Math"/>
                        </a:rPr>
                        <m:t>~</m:t>
                      </m:r>
                      <m:r>
                        <a:rPr lang="fr-FR" b="0" i="0" smtClean="0">
                          <a:latin typeface="Cambria Math"/>
                        </a:rPr>
                        <m:t>50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378050"/>
                <a:ext cx="67037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67996-295D-4F77-A381-123A140FDE3E}" type="slidenum">
              <a:rPr lang="fr-BE" smtClean="0"/>
              <a:pPr>
                <a:defRPr/>
              </a:pPr>
              <a:t>18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80312" y="719118"/>
            <a:ext cx="1850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rgbClr val="0000E2"/>
                </a:solidFill>
              </a:rPr>
              <a:t>(</a:t>
            </a:r>
            <a:r>
              <a:rPr lang="fr-FR" sz="1200" dirty="0">
                <a:solidFill>
                  <a:srgbClr val="0000E2"/>
                </a:solidFill>
                <a:hlinkClick r:id="rId10"/>
              </a:rPr>
              <a:t>LHCb-CONF-2017-001</a:t>
            </a:r>
            <a:r>
              <a:rPr lang="fr-FR" sz="1050" dirty="0">
                <a:solidFill>
                  <a:srgbClr val="0000E2"/>
                </a:solidFill>
              </a:rPr>
              <a:t>)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42375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Conclusion 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sz="1900" dirty="0" err="1"/>
                  <a:t>LHCb</a:t>
                </a:r>
                <a:r>
                  <a:rPr lang="fr-FR" sz="1900" dirty="0"/>
                  <a:t> </a:t>
                </a:r>
                <a:r>
                  <a:rPr lang="fr-FR" sz="1900" dirty="0" smtClean="0"/>
                  <a:t>has been </a:t>
                </a:r>
                <a:r>
                  <a:rPr lang="fr-FR" sz="1900" dirty="0" err="1" smtClean="0"/>
                  <a:t>designed</a:t>
                </a:r>
                <a:r>
                  <a:rPr lang="fr-FR" sz="1900" dirty="0" smtClean="0"/>
                  <a:t> for </a:t>
                </a:r>
                <a:r>
                  <a:rPr lang="fr-FR" sz="1900" dirty="0" err="1" smtClean="0"/>
                  <a:t>heavy</a:t>
                </a:r>
                <a:r>
                  <a:rPr lang="fr-FR" sz="1900" dirty="0" smtClean="0"/>
                  <a:t> </a:t>
                </a:r>
                <a:r>
                  <a:rPr lang="fr-FR" sz="1900" dirty="0" err="1" smtClean="0"/>
                  <a:t>flavor</a:t>
                </a:r>
                <a:r>
                  <a:rPr lang="fr-FR" sz="1900" dirty="0" smtClean="0"/>
                  <a:t> </a:t>
                </a:r>
                <a:r>
                  <a:rPr lang="fr-FR" sz="1900" dirty="0" err="1" smtClean="0"/>
                  <a:t>studies</a:t>
                </a:r>
                <a:endParaRPr lang="fr-FR" sz="1900" dirty="0" smtClean="0"/>
              </a:p>
              <a:p>
                <a:pPr lvl="1"/>
                <a:r>
                  <a:rPr lang="fr-FR" sz="1700" dirty="0" err="1"/>
                  <a:t>O</a:t>
                </a:r>
                <a:r>
                  <a:rPr lang="fr-FR" sz="1700" dirty="0" err="1" smtClean="0"/>
                  <a:t>ffers</a:t>
                </a:r>
                <a:r>
                  <a:rPr lang="fr-FR" sz="1700" dirty="0" smtClean="0"/>
                  <a:t> </a:t>
                </a:r>
                <a:r>
                  <a:rPr lang="fr-FR" sz="1700" dirty="0"/>
                  <a:t>the </a:t>
                </a:r>
                <a:r>
                  <a:rPr lang="fr-FR" sz="1700" dirty="0" err="1"/>
                  <a:t>capabilities</a:t>
                </a:r>
                <a:r>
                  <a:rPr lang="fr-FR" sz="1700" dirty="0"/>
                  <a:t> to </a:t>
                </a:r>
                <a:r>
                  <a:rPr lang="fr-FR" sz="1700" dirty="0" err="1"/>
                  <a:t>measure</a:t>
                </a:r>
                <a:r>
                  <a:rPr lang="fr-FR" sz="1700" dirty="0"/>
                  <a:t> </a:t>
                </a:r>
                <a:r>
                  <a:rPr lang="fr-FR" sz="1700" dirty="0" err="1"/>
                  <a:t>many</a:t>
                </a:r>
                <a:r>
                  <a:rPr lang="fr-FR" sz="1700" dirty="0"/>
                  <a:t> </a:t>
                </a:r>
                <a:r>
                  <a:rPr lang="fr-FR" sz="1700" dirty="0" err="1"/>
                  <a:t>charm</a:t>
                </a:r>
                <a:r>
                  <a:rPr lang="fr-FR" sz="1700" dirty="0"/>
                  <a:t> hadrons in a </a:t>
                </a:r>
                <a:r>
                  <a:rPr lang="fr-FR" sz="1700" dirty="0" err="1"/>
                  <a:t>wide</a:t>
                </a:r>
                <a:r>
                  <a:rPr lang="fr-FR" sz="1700" dirty="0"/>
                  <a:t> </a:t>
                </a:r>
                <a:r>
                  <a:rPr lang="fr-FR" sz="1700" dirty="0" err="1"/>
                  <a:t>rapidity</a:t>
                </a:r>
                <a:r>
                  <a:rPr lang="fr-FR" sz="1700" dirty="0"/>
                  <a:t> range</a:t>
                </a:r>
              </a:p>
              <a:p>
                <a:endParaRPr lang="fr-FR" sz="1900" dirty="0" smtClean="0"/>
              </a:p>
              <a:p>
                <a:r>
                  <a:rPr lang="fr-FR" sz="1900" dirty="0" err="1" smtClean="0"/>
                  <a:t>LHCb</a:t>
                </a:r>
                <a:r>
                  <a:rPr lang="fr-FR" sz="1900" dirty="0" smtClean="0"/>
                  <a:t> </a:t>
                </a:r>
                <a:r>
                  <a:rPr lang="fr-FR" sz="1900" dirty="0" err="1" smtClean="0"/>
                  <a:t>is</a:t>
                </a:r>
                <a:r>
                  <a:rPr lang="fr-FR" sz="1900" dirty="0" smtClean="0"/>
                  <a:t> the </a:t>
                </a:r>
                <a:r>
                  <a:rPr lang="fr-FR" sz="1900" dirty="0" err="1" smtClean="0"/>
                  <a:t>only</a:t>
                </a:r>
                <a:r>
                  <a:rPr lang="fr-FR" sz="1900" dirty="0" smtClean="0"/>
                  <a:t> </a:t>
                </a:r>
                <a:r>
                  <a:rPr lang="fr-FR" sz="1900" dirty="0" err="1" smtClean="0"/>
                  <a:t>experiment</a:t>
                </a:r>
                <a:r>
                  <a:rPr lang="fr-FR" sz="1900" dirty="0" smtClean="0"/>
                  <a:t> at LHC capable of running in a </a:t>
                </a:r>
                <a:r>
                  <a:rPr lang="fr-FR" sz="1900" dirty="0" err="1" smtClean="0"/>
                  <a:t>fixed-target</a:t>
                </a:r>
                <a:r>
                  <a:rPr lang="fr-FR" sz="1900" dirty="0" smtClean="0"/>
                  <a:t> mode</a:t>
                </a:r>
              </a:p>
              <a:p>
                <a:pPr lvl="1"/>
                <a:r>
                  <a:rPr lang="fr-FR" sz="1700" dirty="0" smtClean="0">
                    <a:solidFill>
                      <a:schemeClr val="tx1"/>
                    </a:solidFill>
                  </a:rPr>
                  <a:t>Operate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7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7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7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NN</m:t>
                            </m:r>
                          </m:sub>
                        </m:sSub>
                      </m:e>
                    </m:rad>
                    <m:r>
                      <a:rPr lang="fr-FR" sz="1700" b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fr-FR" sz="1700" dirty="0" smtClean="0">
                    <a:solidFill>
                      <a:schemeClr val="tx1"/>
                    </a:solidFill>
                  </a:rPr>
                  <a:t> 70 </a:t>
                </a:r>
                <a:r>
                  <a:rPr lang="fr-FR" sz="1700" dirty="0" err="1" smtClean="0">
                    <a:solidFill>
                      <a:schemeClr val="tx1"/>
                    </a:solidFill>
                  </a:rPr>
                  <a:t>GeV</a:t>
                </a:r>
                <a:r>
                  <a:rPr lang="fr-FR" sz="1700" dirty="0" smtClean="0">
                    <a:solidFill>
                      <a:schemeClr val="tx1"/>
                    </a:solidFill>
                  </a:rPr>
                  <a:t> in </a:t>
                </a:r>
                <a:r>
                  <a:rPr lang="fr-FR" sz="1700" dirty="0" smtClean="0"/>
                  <a:t>lead</a:t>
                </a:r>
                <a:r>
                  <a:rPr lang="fr-FR" sz="1700" dirty="0" smtClean="0">
                    <a:solidFill>
                      <a:schemeClr val="tx1"/>
                    </a:solidFill>
                  </a:rPr>
                  <a:t>-nucleus collisions</a:t>
                </a:r>
              </a:p>
              <a:p>
                <a:pPr lvl="1"/>
                <a:r>
                  <a:rPr lang="fr-FR" sz="1700" dirty="0" smtClean="0">
                    <a:solidFill>
                      <a:schemeClr val="tx1"/>
                    </a:solidFill>
                  </a:rPr>
                  <a:t>Operate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7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sz="17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7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7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NN</m:t>
                            </m:r>
                          </m:sub>
                        </m:sSub>
                      </m:e>
                    </m:rad>
                    <m:r>
                      <a:rPr lang="fr-FR" sz="1700" b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fr-FR" sz="1700" dirty="0" smtClean="0">
                    <a:solidFill>
                      <a:schemeClr val="tx1"/>
                    </a:solidFill>
                  </a:rPr>
                  <a:t> 110 </a:t>
                </a:r>
                <a:r>
                  <a:rPr lang="fr-FR" sz="1700" dirty="0" err="1" smtClean="0">
                    <a:solidFill>
                      <a:schemeClr val="tx1"/>
                    </a:solidFill>
                  </a:rPr>
                  <a:t>GeV</a:t>
                </a:r>
                <a:r>
                  <a:rPr lang="fr-FR" sz="1700" dirty="0" smtClean="0">
                    <a:solidFill>
                      <a:schemeClr val="tx1"/>
                    </a:solidFill>
                  </a:rPr>
                  <a:t> in proton-nucleus collisions</a:t>
                </a:r>
              </a:p>
              <a:p>
                <a:endParaRPr lang="fr-FR" sz="1800" dirty="0" smtClean="0"/>
              </a:p>
              <a:p>
                <a:r>
                  <a:rPr lang="fr-FR" sz="1800" dirty="0" smtClean="0"/>
                  <a:t>First </a:t>
                </a:r>
                <a:r>
                  <a:rPr lang="fr-FR" sz="1800" dirty="0" err="1" smtClean="0"/>
                  <a:t>measurement</a:t>
                </a:r>
                <a:r>
                  <a:rPr lang="fr-FR" sz="1800" dirty="0" smtClean="0"/>
                  <a:t> of </a:t>
                </a:r>
                <a:r>
                  <a:rPr lang="fr-FR" sz="1800" dirty="0" err="1" smtClean="0"/>
                  <a:t>heavy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flavor</a:t>
                </a:r>
                <a:r>
                  <a:rPr lang="fr-FR" sz="1800" dirty="0" smtClean="0"/>
                  <a:t> production in </a:t>
                </a:r>
                <a:r>
                  <a:rPr lang="fr-FR" sz="1800" dirty="0" err="1" smtClean="0"/>
                  <a:t>fixed-target</a:t>
                </a:r>
                <a:r>
                  <a:rPr lang="fr-FR" sz="1800" dirty="0" smtClean="0"/>
                  <a:t> mode </a:t>
                </a:r>
                <a:r>
                  <a:rPr lang="fr-FR" sz="1800" dirty="0" err="1" smtClean="0"/>
                  <a:t>completed</a:t>
                </a:r>
                <a:endParaRPr lang="fr-FR" sz="1800" dirty="0" smtClean="0"/>
              </a:p>
              <a:p>
                <a:pPr lvl="1"/>
                <a:r>
                  <a:rPr lang="fr-FR" sz="1600" dirty="0" err="1" smtClean="0"/>
                  <a:t>Measured</a:t>
                </a:r>
                <a:r>
                  <a:rPr lang="fr-FR" sz="1600" dirty="0" smtClean="0"/>
                  <a:t> ~500 J/</a:t>
                </a:r>
                <a:r>
                  <a:rPr lang="fr-FR" sz="1600" dirty="0" smtClean="0">
                    <a:latin typeface="Symbol" panose="05050102010706020507" pitchFamily="18" charset="2"/>
                  </a:rPr>
                  <a:t>y</a:t>
                </a:r>
                <a:r>
                  <a:rPr lang="fr-FR" sz="1600" dirty="0" smtClean="0"/>
                  <a:t> and 6500 D</a:t>
                </a:r>
                <a:r>
                  <a:rPr lang="fr-FR" sz="1600" baseline="30000" dirty="0" smtClean="0"/>
                  <a:t>0</a:t>
                </a:r>
                <a:r>
                  <a:rPr lang="fr-FR" sz="1600" dirty="0" smtClean="0"/>
                  <a:t>, </a:t>
                </a:r>
                <a:r>
                  <a:rPr lang="fr-FR" sz="1600" dirty="0" err="1" smtClean="0"/>
                  <a:t>other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charm</a:t>
                </a:r>
                <a:r>
                  <a:rPr lang="fr-FR" sz="1600" dirty="0" smtClean="0"/>
                  <a:t> hadrons </a:t>
                </a:r>
                <a:r>
                  <a:rPr lang="fr-FR" sz="1600" dirty="0" err="1" smtClean="0"/>
                  <a:t>observed</a:t>
                </a:r>
                <a:endParaRPr lang="fr-FR" sz="1600" dirty="0" smtClean="0"/>
              </a:p>
              <a:p>
                <a:pPr lvl="1"/>
                <a:r>
                  <a:rPr lang="fr-FR" sz="1600" dirty="0" err="1" smtClean="0"/>
                  <a:t>Theoretical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predictions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needed</a:t>
                </a:r>
                <a:r>
                  <a:rPr lang="fr-FR" sz="1600" dirty="0" smtClean="0"/>
                  <a:t> for J/</a:t>
                </a:r>
                <a:r>
                  <a:rPr lang="fr-FR" sz="1600" dirty="0" smtClean="0">
                    <a:latin typeface="Symbol" panose="05050102010706020507" pitchFamily="18" charset="2"/>
                  </a:rPr>
                  <a:t>y </a:t>
                </a:r>
                <a:r>
                  <a:rPr lang="fr-FR" sz="1600" dirty="0" smtClean="0"/>
                  <a:t>/ D</a:t>
                </a:r>
                <a:r>
                  <a:rPr lang="fr-FR" sz="1600" baseline="30000" dirty="0" smtClean="0"/>
                  <a:t>0</a:t>
                </a:r>
                <a:r>
                  <a:rPr lang="fr-FR" sz="1600" dirty="0" smtClean="0"/>
                  <a:t> ratio (</a:t>
                </a:r>
                <a:r>
                  <a:rPr lang="fr-FR" sz="1600" dirty="0" err="1" smtClean="0"/>
                  <a:t>nPDF</a:t>
                </a:r>
                <a:r>
                  <a:rPr lang="fr-FR" sz="1600" dirty="0" smtClean="0"/>
                  <a:t>) and D</a:t>
                </a:r>
                <a:r>
                  <a:rPr lang="fr-FR" sz="1600" baseline="30000" dirty="0" smtClean="0"/>
                  <a:t>0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yield</a:t>
                </a:r>
                <a:r>
                  <a:rPr lang="fr-FR" sz="1600" dirty="0" smtClean="0"/>
                  <a:t> (</a:t>
                </a:r>
                <a:r>
                  <a:rPr lang="fr-FR" sz="1600" dirty="0" err="1" smtClean="0"/>
                  <a:t>Intrinsic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Charm</a:t>
                </a:r>
                <a:r>
                  <a:rPr lang="fr-FR" sz="1600" dirty="0" smtClean="0"/>
                  <a:t>)</a:t>
                </a:r>
              </a:p>
              <a:p>
                <a:pPr lvl="1"/>
                <a:r>
                  <a:rPr lang="en-US" sz="1600" i="1" dirty="0" smtClean="0"/>
                  <a:t>Demonstrate the </a:t>
                </a:r>
                <a:r>
                  <a:rPr lang="en-US" sz="1600" i="1" dirty="0"/>
                  <a:t>feasibility of </a:t>
                </a:r>
                <a:r>
                  <a:rPr lang="en-US" sz="1600" i="1" dirty="0" smtClean="0"/>
                  <a:t>a heavy-flavor fixed-target program with </a:t>
                </a:r>
                <a:r>
                  <a:rPr lang="en-US" sz="1600" i="1" dirty="0" err="1" smtClean="0"/>
                  <a:t>LHCb</a:t>
                </a:r>
                <a:endParaRPr lang="fr-FR" sz="1600" i="1" dirty="0" smtClean="0"/>
              </a:p>
              <a:p>
                <a:endParaRPr lang="fr-FR" sz="1800" dirty="0" smtClean="0"/>
              </a:p>
              <a:p>
                <a:r>
                  <a:rPr lang="fr-FR" sz="1800" dirty="0"/>
                  <a:t>F</a:t>
                </a:r>
                <a:r>
                  <a:rPr lang="fr-FR" sz="1800" dirty="0" smtClean="0"/>
                  <a:t>uture</a:t>
                </a:r>
                <a:endParaRPr lang="fr-FR" sz="1800" dirty="0"/>
              </a:p>
              <a:p>
                <a:pPr lvl="1"/>
                <a:r>
                  <a:rPr lang="fr-FR" sz="1600" dirty="0" smtClean="0"/>
                  <a:t>(Close</a:t>
                </a:r>
                <a:r>
                  <a:rPr lang="fr-FR" sz="1600" dirty="0"/>
                  <a:t>)</a:t>
                </a:r>
                <a:r>
                  <a:rPr lang="fr-FR" sz="1600" dirty="0" smtClean="0"/>
                  <a:t> Analyse PbAr@69 </a:t>
                </a:r>
                <a:r>
                  <a:rPr lang="fr-FR" sz="1600" dirty="0" err="1" smtClean="0"/>
                  <a:t>GeV</a:t>
                </a:r>
                <a:r>
                  <a:rPr lang="fr-FR" sz="1600" dirty="0" smtClean="0"/>
                  <a:t> and pHe@87 </a:t>
                </a:r>
                <a:r>
                  <a:rPr lang="fr-FR" sz="1600" dirty="0" err="1" smtClean="0"/>
                  <a:t>GeV</a:t>
                </a:r>
                <a:r>
                  <a:rPr lang="fr-FR" sz="1600" dirty="0" smtClean="0"/>
                  <a:t> data </a:t>
                </a:r>
                <a:r>
                  <a:rPr lang="fr-FR" sz="1600" dirty="0" err="1" smtClean="0"/>
                  <a:t>samples</a:t>
                </a:r>
                <a:endParaRPr lang="fr-FR" sz="1600" dirty="0" smtClean="0"/>
              </a:p>
              <a:p>
                <a:pPr lvl="1"/>
                <a:r>
                  <a:rPr lang="fr-FR" sz="1600" dirty="0" smtClean="0"/>
                  <a:t>Record </a:t>
                </a:r>
                <a:r>
                  <a:rPr lang="fr-FR" sz="1600" dirty="0" err="1" smtClean="0"/>
                  <a:t>larger</a:t>
                </a:r>
                <a:r>
                  <a:rPr lang="fr-FR" sz="1600" dirty="0" smtClean="0"/>
                  <a:t> </a:t>
                </a:r>
                <a:r>
                  <a:rPr lang="fr-FR" sz="1600" dirty="0" err="1"/>
                  <a:t>statistics</a:t>
                </a:r>
                <a:r>
                  <a:rPr lang="fr-FR" sz="1600" dirty="0"/>
                  <a:t> (10 to 100 </a:t>
                </a:r>
                <a:r>
                  <a:rPr lang="fr-FR" sz="1600" dirty="0" smtClean="0"/>
                  <a:t>times) </a:t>
                </a:r>
                <a:r>
                  <a:rPr lang="fr-FR" sz="1600" dirty="0" smtClean="0"/>
                  <a:t>to </a:t>
                </a:r>
                <a:r>
                  <a:rPr lang="fr-FR" sz="1600" dirty="0" err="1" smtClean="0"/>
                  <a:t>access</a:t>
                </a:r>
                <a:r>
                  <a:rPr lang="fr-FR" sz="1600" dirty="0" smtClean="0"/>
                  <a:t> </a:t>
                </a:r>
                <a:r>
                  <a:rPr lang="fr-FR" sz="1600" dirty="0" smtClean="0">
                    <a:latin typeface="Symbol" panose="05050102010706020507" pitchFamily="18" charset="2"/>
                  </a:rPr>
                  <a:t>c</a:t>
                </a:r>
                <a:r>
                  <a:rPr lang="fr-FR" sz="1600" baseline="-25000" dirty="0" smtClean="0"/>
                  <a:t>c</a:t>
                </a:r>
                <a:r>
                  <a:rPr lang="fr-FR" sz="1600" dirty="0" smtClean="0"/>
                  <a:t> and </a:t>
                </a:r>
                <a:r>
                  <a:rPr lang="fr-FR" sz="1600" dirty="0" smtClean="0">
                    <a:latin typeface="Symbol" panose="05050102010706020507" pitchFamily="18" charset="2"/>
                  </a:rPr>
                  <a:t>y</a:t>
                </a:r>
                <a:r>
                  <a:rPr lang="fr-FR" sz="1600" dirty="0" smtClean="0"/>
                  <a:t>’ (</a:t>
                </a:r>
                <a:r>
                  <a:rPr lang="fr-FR" sz="1600" dirty="0" smtClean="0">
                    <a:latin typeface="Symbol" panose="05050102010706020507" pitchFamily="18" charset="2"/>
                  </a:rPr>
                  <a:t>y</a:t>
                </a:r>
                <a:r>
                  <a:rPr lang="fr-FR" sz="1600" dirty="0" smtClean="0"/>
                  <a:t>’ </a:t>
                </a:r>
                <a:r>
                  <a:rPr lang="fr-FR" sz="1600" dirty="0" err="1" smtClean="0"/>
                  <a:t>yield</a:t>
                </a:r>
                <a:r>
                  <a:rPr lang="fr-FR" sz="1600" dirty="0" smtClean="0"/>
                  <a:t> ~2% J/</a:t>
                </a:r>
                <a:r>
                  <a:rPr lang="fr-FR" sz="1600" dirty="0" smtClean="0">
                    <a:latin typeface="Symbol" panose="05050102010706020507" pitchFamily="18" charset="2"/>
                  </a:rPr>
                  <a:t>y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yield</a:t>
                </a:r>
                <a:r>
                  <a:rPr lang="fr-FR" sz="1600" dirty="0" smtClean="0"/>
                  <a:t>)</a:t>
                </a:r>
                <a:endParaRPr lang="fr-FR" dirty="0" smtClean="0"/>
              </a:p>
              <a:p>
                <a:endParaRPr lang="fr-FR" dirty="0" smtClean="0"/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90" t="-5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LAL/LLR - LHCb</a:t>
            </a:r>
            <a:endParaRPr lang="fr-BE" dirty="0">
              <a:solidFill>
                <a:srgbClr val="898989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67996-295D-4F77-A381-123A140FDE3E}" type="slidenum">
              <a:rPr lang="fr-BE" smtClean="0"/>
              <a:pPr>
                <a:defRPr/>
              </a:pPr>
              <a:t>19</a:t>
            </a:fld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ages.iop.org/objects/ccr/cern/47/6/22/CCbea1_07_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" t="2706" r="988" b="1668"/>
          <a:stretch/>
        </p:blipFill>
        <p:spPr bwMode="auto">
          <a:xfrm>
            <a:off x="253375" y="1834664"/>
            <a:ext cx="5323449" cy="310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LHCb</a:t>
            </a:r>
            <a:r>
              <a:rPr lang="fr-FR" sz="2400" dirty="0" smtClean="0"/>
              <a:t> detector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600" b="0" dirty="0" err="1"/>
              <a:t>Designed</a:t>
            </a:r>
            <a:r>
              <a:rPr lang="fr-FR" sz="1600" b="0" dirty="0"/>
              <a:t> for </a:t>
            </a:r>
            <a:r>
              <a:rPr lang="fr-FR" sz="1600" b="0" dirty="0" err="1"/>
              <a:t>heavy</a:t>
            </a:r>
            <a:r>
              <a:rPr lang="fr-FR" sz="1600" b="0" dirty="0"/>
              <a:t> </a:t>
            </a:r>
            <a:r>
              <a:rPr lang="fr-FR" sz="1600" b="0" dirty="0" err="1"/>
              <a:t>flavor</a:t>
            </a:r>
            <a:r>
              <a:rPr lang="fr-FR" sz="1600" b="0" dirty="0"/>
              <a:t> </a:t>
            </a:r>
            <a:r>
              <a:rPr lang="fr-FR" sz="1600" b="0" dirty="0" err="1"/>
              <a:t>physics</a:t>
            </a:r>
            <a:endParaRPr lang="fr-FR" sz="1600" b="0" dirty="0">
              <a:solidFill>
                <a:srgbClr val="C00000"/>
              </a:solidFill>
            </a:endParaRPr>
          </a:p>
          <a:p>
            <a:r>
              <a:rPr lang="fr-FR" sz="1600" b="0" dirty="0" smtClean="0"/>
              <a:t>Single arm </a:t>
            </a:r>
            <a:r>
              <a:rPr lang="fr-FR" sz="1600" b="0" dirty="0" err="1" smtClean="0"/>
              <a:t>spectrometer</a:t>
            </a:r>
            <a:r>
              <a:rPr lang="fr-FR" sz="1600" b="0" dirty="0" smtClean="0"/>
              <a:t>, </a:t>
            </a:r>
            <a:r>
              <a:rPr lang="fr-FR" sz="1600" b="0" dirty="0" err="1" smtClean="0"/>
              <a:t>fully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instrumented</a:t>
            </a:r>
            <a:r>
              <a:rPr lang="fr-FR" sz="1600" b="0" dirty="0" smtClean="0"/>
              <a:t> in 2 &lt; y &lt;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LAL/LLR - LHCb</a:t>
            </a:r>
            <a:endParaRPr lang="fr-BE" dirty="0">
              <a:solidFill>
                <a:srgbClr val="898989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3376" y="5129897"/>
            <a:ext cx="40845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+mn-lt"/>
              </a:rPr>
              <a:t>Excellent vertex, IP and decay time 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resolution</a:t>
            </a:r>
          </a:p>
          <a:p>
            <a:pPr lvl="1"/>
            <a:r>
              <a:rPr lang="en-US" sz="1600" dirty="0" smtClean="0">
                <a:latin typeface="+mn-lt"/>
              </a:rPr>
              <a:t>σ(IP)≈20μm</a:t>
            </a:r>
          </a:p>
          <a:p>
            <a:endParaRPr lang="fr-FR" sz="1600" dirty="0" smtClean="0">
              <a:solidFill>
                <a:srgbClr val="C00000"/>
              </a:solidFill>
              <a:latin typeface="+mn-lt"/>
            </a:endParaRPr>
          </a:p>
          <a:p>
            <a:r>
              <a:rPr lang="fr-FR" sz="1600" dirty="0" err="1" smtClean="0">
                <a:solidFill>
                  <a:srgbClr val="C00000"/>
                </a:solidFill>
                <a:latin typeface="+mn-lt"/>
              </a:rPr>
              <a:t>Very</a:t>
            </a:r>
            <a:r>
              <a:rPr lang="fr-FR" sz="1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FR" sz="1600" dirty="0">
                <a:solidFill>
                  <a:srgbClr val="C00000"/>
                </a:solidFill>
                <a:latin typeface="+mn-lt"/>
              </a:rPr>
              <a:t>good </a:t>
            </a:r>
            <a:r>
              <a:rPr lang="fr-FR" sz="1600" dirty="0" err="1">
                <a:solidFill>
                  <a:srgbClr val="C00000"/>
                </a:solidFill>
                <a:latin typeface="+mn-lt"/>
              </a:rPr>
              <a:t>momentum</a:t>
            </a:r>
            <a:r>
              <a:rPr lang="fr-FR" sz="1600" dirty="0">
                <a:solidFill>
                  <a:srgbClr val="C00000"/>
                </a:solidFill>
                <a:latin typeface="+mn-lt"/>
              </a:rPr>
              <a:t> </a:t>
            </a:r>
            <a:r>
              <a:rPr lang="fr-FR" sz="1600" dirty="0" err="1" smtClean="0">
                <a:solidFill>
                  <a:srgbClr val="C00000"/>
                </a:solidFill>
                <a:latin typeface="+mn-lt"/>
              </a:rPr>
              <a:t>resolution</a:t>
            </a:r>
            <a:endParaRPr lang="fr-FR" sz="1600" dirty="0" smtClean="0">
              <a:solidFill>
                <a:srgbClr val="C00000"/>
              </a:solidFill>
              <a:latin typeface="+mn-lt"/>
            </a:endParaRPr>
          </a:p>
          <a:p>
            <a:pPr lvl="1"/>
            <a:r>
              <a:rPr lang="el-GR" sz="1600" dirty="0" smtClean="0">
                <a:latin typeface="+mn-lt"/>
              </a:rPr>
              <a:t>δ</a:t>
            </a:r>
            <a:r>
              <a:rPr lang="fr-FR" sz="1600" dirty="0" smtClean="0">
                <a:latin typeface="+mn-lt"/>
              </a:rPr>
              <a:t>p/p≈0.5−1</a:t>
            </a:r>
            <a:r>
              <a:rPr lang="fr-FR" sz="1600" dirty="0">
                <a:latin typeface="+mn-lt"/>
              </a:rPr>
              <a:t>% for </a:t>
            </a:r>
            <a:r>
              <a:rPr lang="fr-FR" sz="1600" dirty="0" smtClean="0">
                <a:latin typeface="+mn-lt"/>
              </a:rPr>
              <a:t>0&lt;p&lt;200 </a:t>
            </a:r>
            <a:r>
              <a:rPr lang="fr-FR" sz="1600" dirty="0" err="1" smtClean="0">
                <a:latin typeface="+mn-lt"/>
              </a:rPr>
              <a:t>GeV</a:t>
            </a:r>
            <a:r>
              <a:rPr lang="fr-FR" sz="1600" dirty="0" smtClean="0">
                <a:latin typeface="+mn-lt"/>
              </a:rPr>
              <a:t>/c</a:t>
            </a:r>
            <a:endParaRPr lang="fr-FR" sz="1600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98272" y="5118283"/>
            <a:ext cx="3894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rgbClr val="C00000"/>
                </a:solidFill>
                <a:latin typeface="+mn-lt"/>
              </a:rPr>
              <a:t>Particle</a:t>
            </a:r>
            <a:r>
              <a:rPr lang="fr-FR" sz="1600" dirty="0">
                <a:solidFill>
                  <a:srgbClr val="C00000"/>
                </a:solidFill>
                <a:latin typeface="+mn-lt"/>
              </a:rPr>
              <a:t> identification</a:t>
            </a:r>
          </a:p>
          <a:p>
            <a:pPr lvl="1"/>
            <a:r>
              <a:rPr lang="en-US" sz="1600" dirty="0" smtClean="0">
                <a:latin typeface="+mn-lt"/>
                <a:sym typeface="Symbol"/>
              </a:rPr>
              <a:t></a:t>
            </a:r>
            <a:r>
              <a:rPr lang="en-US" sz="1600" baseline="-25000" dirty="0" smtClean="0">
                <a:latin typeface="+mn-lt"/>
              </a:rPr>
              <a:t>K→K</a:t>
            </a:r>
            <a:r>
              <a:rPr lang="en-US" sz="1600" dirty="0" smtClean="0">
                <a:latin typeface="+mn-lt"/>
              </a:rPr>
              <a:t>≈95</a:t>
            </a:r>
            <a:r>
              <a:rPr lang="en-US" sz="1600" dirty="0">
                <a:latin typeface="+mn-lt"/>
              </a:rPr>
              <a:t>% </a:t>
            </a:r>
            <a:r>
              <a:rPr lang="en-US" sz="1600" dirty="0" smtClean="0">
                <a:latin typeface="+mn-lt"/>
              </a:rPr>
              <a:t>for </a:t>
            </a:r>
            <a:r>
              <a:rPr lang="en-US" sz="1600" dirty="0" smtClean="0">
                <a:latin typeface="+mn-lt"/>
                <a:sym typeface="Symbol"/>
              </a:rPr>
              <a:t></a:t>
            </a:r>
            <a:r>
              <a:rPr lang="en-US" sz="1600" baseline="-25000" dirty="0" smtClean="0">
                <a:latin typeface="+mn-lt"/>
              </a:rPr>
              <a:t>π→K</a:t>
            </a:r>
            <a:r>
              <a:rPr lang="en-US" sz="1600" dirty="0" smtClean="0">
                <a:latin typeface="+mn-lt"/>
              </a:rPr>
              <a:t>≈5</a:t>
            </a:r>
            <a:r>
              <a:rPr lang="en-US" sz="1600" dirty="0">
                <a:latin typeface="+mn-lt"/>
              </a:rPr>
              <a:t>% up to 100 GeV/c</a:t>
            </a:r>
          </a:p>
          <a:p>
            <a:pPr lvl="1"/>
            <a:r>
              <a:rPr lang="en-US" sz="1600" dirty="0" smtClean="0">
                <a:sym typeface="Symbol"/>
              </a:rPr>
              <a:t></a:t>
            </a:r>
            <a:r>
              <a:rPr lang="el-GR" sz="1600" baseline="-25000" dirty="0" smtClean="0">
                <a:latin typeface="+mn-lt"/>
              </a:rPr>
              <a:t>μ→μ</a:t>
            </a:r>
            <a:r>
              <a:rPr lang="el-GR" sz="1600" dirty="0" smtClean="0">
                <a:latin typeface="+mn-lt"/>
              </a:rPr>
              <a:t>≈97</a:t>
            </a:r>
            <a:r>
              <a:rPr lang="el-GR" sz="1600" dirty="0">
                <a:latin typeface="+mn-lt"/>
              </a:rPr>
              <a:t>% </a:t>
            </a:r>
            <a:r>
              <a:rPr lang="fr-FR" sz="1600" dirty="0" smtClean="0">
                <a:latin typeface="+mn-lt"/>
              </a:rPr>
              <a:t>for </a:t>
            </a:r>
            <a:r>
              <a:rPr lang="en-US" sz="1600" dirty="0" smtClean="0">
                <a:sym typeface="Symbol"/>
              </a:rPr>
              <a:t></a:t>
            </a:r>
            <a:r>
              <a:rPr lang="el-GR" sz="1600" baseline="-25000" dirty="0" smtClean="0">
                <a:latin typeface="+mn-lt"/>
              </a:rPr>
              <a:t>π→μ</a:t>
            </a:r>
            <a:r>
              <a:rPr lang="el-GR" sz="1600" dirty="0" smtClean="0">
                <a:latin typeface="+mn-lt"/>
              </a:rPr>
              <a:t>≈1−3</a:t>
            </a:r>
            <a:r>
              <a:rPr lang="el-GR" sz="1600" dirty="0">
                <a:latin typeface="+mn-lt"/>
              </a:rPr>
              <a:t>%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940152" y="6093296"/>
            <a:ext cx="18293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chemeClr val="bg1">
                    <a:lumMod val="50000"/>
                  </a:schemeClr>
                </a:solidFill>
              </a:rPr>
              <a:t>JINST 3 (2008) S08005</a:t>
            </a:r>
          </a:p>
          <a:p>
            <a:r>
              <a:rPr lang="fr-FR" sz="1100" b="1" dirty="0" smtClean="0">
                <a:solidFill>
                  <a:schemeClr val="bg1">
                    <a:lumMod val="50000"/>
                  </a:schemeClr>
                </a:solidFill>
              </a:rPr>
              <a:t>IJMPA 30 (2015) 1530022</a:t>
            </a:r>
            <a:endParaRPr lang="fr-FR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06958"/>
            <a:ext cx="3240360" cy="313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416" y="836712"/>
            <a:ext cx="123308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67996-295D-4F77-A381-123A140FDE3E}" type="slidenum">
              <a:rPr lang="fr-BE" smtClean="0"/>
              <a:pPr>
                <a:defRPr/>
              </a:pPr>
              <a:t>2</a:t>
            </a:fld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http://images.iop.org/objects/ccr/cern/47/6/22/CCbea1_07_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" t="2706" r="988" b="1668"/>
          <a:stretch/>
        </p:blipFill>
        <p:spPr bwMode="auto">
          <a:xfrm>
            <a:off x="875594" y="3060433"/>
            <a:ext cx="5884639" cy="343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SMOG (System for </a:t>
            </a:r>
            <a:r>
              <a:rPr lang="fr-FR" sz="2400" dirty="0" err="1"/>
              <a:t>Measuring</a:t>
            </a:r>
            <a:r>
              <a:rPr lang="fr-FR" sz="2400" dirty="0"/>
              <a:t> </a:t>
            </a:r>
            <a:r>
              <a:rPr lang="fr-FR" sz="2400" dirty="0" err="1"/>
              <a:t>Overlap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Gas</a:t>
            </a:r>
            <a:r>
              <a:rPr lang="fr-FR" sz="2400" dirty="0"/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 err="1" smtClean="0"/>
              <a:t>Injecting</a:t>
            </a:r>
            <a:r>
              <a:rPr lang="fr-FR" sz="1800" dirty="0" smtClean="0"/>
              <a:t> </a:t>
            </a:r>
            <a:r>
              <a:rPr lang="fr-FR" sz="1800" dirty="0" err="1" smtClean="0"/>
              <a:t>gas</a:t>
            </a:r>
            <a:r>
              <a:rPr lang="fr-FR" sz="1800" dirty="0" smtClean="0"/>
              <a:t> in </a:t>
            </a:r>
            <a:r>
              <a:rPr lang="fr-FR" sz="1800" dirty="0" err="1" smtClean="0"/>
              <a:t>LHCb</a:t>
            </a:r>
            <a:r>
              <a:rPr lang="fr-FR" sz="1800" dirty="0" smtClean="0"/>
              <a:t> Vertex Locator (VELO) </a:t>
            </a:r>
            <a:r>
              <a:rPr lang="fr-FR" sz="1800" dirty="0" err="1" smtClean="0"/>
              <a:t>region</a:t>
            </a:r>
            <a:endParaRPr lang="fr-FR" sz="1800" dirty="0" smtClean="0"/>
          </a:p>
          <a:p>
            <a:pPr lvl="1"/>
            <a:endParaRPr lang="fr-FR" sz="800" dirty="0" smtClean="0"/>
          </a:p>
          <a:p>
            <a:pPr lvl="1"/>
            <a:r>
              <a:rPr lang="fr-FR" sz="1600" dirty="0" err="1" smtClean="0"/>
              <a:t>Primary</a:t>
            </a:r>
            <a:r>
              <a:rPr lang="fr-FR" sz="1600" dirty="0" smtClean="0"/>
              <a:t> </a:t>
            </a:r>
            <a:r>
              <a:rPr lang="fr-FR" sz="1600" dirty="0" err="1" smtClean="0"/>
              <a:t>role</a:t>
            </a:r>
            <a:r>
              <a:rPr lang="fr-FR" sz="1600" dirty="0" smtClean="0"/>
              <a:t> : </a:t>
            </a:r>
            <a:r>
              <a:rPr lang="fr-FR" sz="1600" dirty="0" err="1" smtClean="0"/>
              <a:t>luminosity</a:t>
            </a:r>
            <a:r>
              <a:rPr lang="fr-FR" sz="1600" dirty="0" smtClean="0"/>
              <a:t> </a:t>
            </a:r>
            <a:r>
              <a:rPr lang="fr-FR" sz="1600" dirty="0" err="1" smtClean="0"/>
              <a:t>measurement</a:t>
            </a:r>
            <a:endParaRPr lang="fr-FR" sz="1600" dirty="0" smtClean="0"/>
          </a:p>
          <a:p>
            <a:pPr lvl="1"/>
            <a:endParaRPr lang="fr-FR" sz="800" dirty="0" smtClean="0"/>
          </a:p>
          <a:p>
            <a:pPr lvl="1"/>
            <a:r>
              <a:rPr lang="fr-FR" sz="1600" dirty="0" smtClean="0"/>
              <a:t>Can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used</a:t>
            </a:r>
            <a:r>
              <a:rPr lang="fr-FR" sz="1600" dirty="0" smtClean="0"/>
              <a:t> as an </a:t>
            </a:r>
            <a:r>
              <a:rPr lang="fr-FR" sz="1600" b="1" dirty="0" err="1" smtClean="0">
                <a:solidFill>
                  <a:srgbClr val="C00000"/>
                </a:solidFill>
              </a:rPr>
              <a:t>internal</a:t>
            </a:r>
            <a:r>
              <a:rPr lang="fr-FR" sz="1600" b="1" dirty="0" smtClean="0">
                <a:solidFill>
                  <a:srgbClr val="C00000"/>
                </a:solidFill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</a:rPr>
              <a:t>gas</a:t>
            </a:r>
            <a:r>
              <a:rPr lang="fr-FR" sz="1600" b="1" dirty="0" smtClean="0">
                <a:solidFill>
                  <a:srgbClr val="C00000"/>
                </a:solidFill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</a:rPr>
              <a:t>target</a:t>
            </a:r>
            <a:endParaRPr lang="fr-FR" sz="1600" b="1" dirty="0" smtClean="0">
              <a:solidFill>
                <a:srgbClr val="C00000"/>
              </a:solidFill>
            </a:endParaRPr>
          </a:p>
          <a:p>
            <a:pPr lvl="1"/>
            <a:endParaRPr lang="fr-FR" sz="800" dirty="0" smtClean="0"/>
          </a:p>
          <a:p>
            <a:pPr lvl="1"/>
            <a:r>
              <a:rPr lang="fr-FR" sz="1600" dirty="0" err="1" smtClean="0"/>
              <a:t>Allows</a:t>
            </a:r>
            <a:r>
              <a:rPr lang="fr-FR" sz="1600" dirty="0" smtClean="0"/>
              <a:t> </a:t>
            </a:r>
            <a:r>
              <a:rPr lang="fr-FR" sz="1600" dirty="0" err="1" smtClean="0"/>
              <a:t>measurement</a:t>
            </a:r>
            <a:r>
              <a:rPr lang="fr-FR" sz="1600" dirty="0" smtClean="0"/>
              <a:t> of p-</a:t>
            </a:r>
            <a:r>
              <a:rPr lang="fr-FR" sz="1600" dirty="0" err="1" smtClean="0"/>
              <a:t>gas</a:t>
            </a:r>
            <a:r>
              <a:rPr lang="fr-FR" sz="1600" dirty="0" smtClean="0"/>
              <a:t> and ion-</a:t>
            </a:r>
            <a:r>
              <a:rPr lang="fr-FR" sz="1600" dirty="0" err="1" smtClean="0"/>
              <a:t>gas</a:t>
            </a:r>
            <a:r>
              <a:rPr lang="fr-FR" sz="1600" dirty="0" smtClean="0"/>
              <a:t> interactions</a:t>
            </a:r>
            <a:endParaRPr lang="fr-FR" sz="16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LAL/LLR - LHCb</a:t>
            </a:r>
            <a:endParaRPr lang="fr-BE"/>
          </a:p>
        </p:txBody>
      </p:sp>
      <p:sp>
        <p:nvSpPr>
          <p:cNvPr id="9" name="Organigramme : Stockage à accès direct 8"/>
          <p:cNvSpPr/>
          <p:nvPr/>
        </p:nvSpPr>
        <p:spPr>
          <a:xfrm>
            <a:off x="971600" y="4509120"/>
            <a:ext cx="916531" cy="370798"/>
          </a:xfrm>
          <a:prstGeom prst="flowChartMagneticDrum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61282" y="4681981"/>
            <a:ext cx="972604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9450" y="4345054"/>
            <a:ext cx="81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beam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059345" y="4523188"/>
            <a:ext cx="787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>
                <a:solidFill>
                  <a:srgbClr val="C00000"/>
                </a:solidFill>
              </a:rPr>
              <a:t>target</a:t>
            </a:r>
            <a:endParaRPr lang="fr-FR" sz="1200" b="1" dirty="0">
              <a:solidFill>
                <a:srgbClr val="C00000"/>
              </a:solidFill>
            </a:endParaRPr>
          </a:p>
        </p:txBody>
      </p:sp>
      <p:pic>
        <p:nvPicPr>
          <p:cNvPr id="18" name="Picture 2" descr="LHC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147" y="3060432"/>
            <a:ext cx="768877" cy="51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5496" y="5445224"/>
            <a:ext cx="918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rgbClr val="C00000"/>
                </a:solidFill>
              </a:rPr>
              <a:t>Gas</a:t>
            </a:r>
            <a:r>
              <a:rPr lang="fr-FR" sz="14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injection</a:t>
            </a:r>
            <a:endParaRPr lang="fr-FR" sz="1400" b="1" dirty="0">
              <a:solidFill>
                <a:srgbClr val="C00000"/>
              </a:solidFill>
            </a:endParaRPr>
          </a:p>
        </p:txBody>
      </p:sp>
      <p:cxnSp>
        <p:nvCxnSpPr>
          <p:cNvPr id="19" name="Connecteur en arc 18"/>
          <p:cNvCxnSpPr>
            <a:stCxn id="7" idx="3"/>
          </p:cNvCxnSpPr>
          <p:nvPr/>
        </p:nvCxnSpPr>
        <p:spPr>
          <a:xfrm flipV="1">
            <a:off x="954338" y="4879918"/>
            <a:ext cx="475527" cy="826916"/>
          </a:xfrm>
          <a:prstGeom prst="curved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48" y="836712"/>
            <a:ext cx="3275856" cy="323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6948264" y="4380780"/>
            <a:ext cx="214674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Noble </a:t>
            </a:r>
            <a:r>
              <a:rPr lang="fr-FR" sz="1600" b="1" dirty="0" err="1">
                <a:solidFill>
                  <a:srgbClr val="C00000"/>
                </a:solidFill>
              </a:rPr>
              <a:t>gas</a:t>
            </a:r>
            <a:r>
              <a:rPr lang="fr-FR" sz="1600" b="1" dirty="0">
                <a:solidFill>
                  <a:srgbClr val="C00000"/>
                </a:solidFill>
              </a:rPr>
              <a:t> </a:t>
            </a:r>
            <a:r>
              <a:rPr lang="fr-FR" sz="1600" b="1" dirty="0" err="1">
                <a:solidFill>
                  <a:srgbClr val="C00000"/>
                </a:solidFill>
              </a:rPr>
              <a:t>only</a:t>
            </a:r>
            <a:r>
              <a:rPr lang="fr-FR" sz="1600" b="1" dirty="0">
                <a:solidFill>
                  <a:srgbClr val="C00000"/>
                </a:solidFill>
              </a:rPr>
              <a:t> : </a:t>
            </a:r>
            <a:endParaRPr lang="fr-FR" sz="1600" b="1" dirty="0" smtClean="0">
              <a:solidFill>
                <a:srgbClr val="C00000"/>
              </a:solidFill>
            </a:endParaRPr>
          </a:p>
          <a:p>
            <a:r>
              <a:rPr lang="fr-FR" sz="1200" dirty="0" smtClean="0"/>
              <a:t>(</a:t>
            </a:r>
            <a:r>
              <a:rPr lang="fr-FR" sz="1200" dirty="0" err="1"/>
              <a:t>very</a:t>
            </a:r>
            <a:r>
              <a:rPr lang="fr-FR" sz="1200" dirty="0"/>
              <a:t> </a:t>
            </a:r>
            <a:r>
              <a:rPr lang="fr-FR" sz="1200" dirty="0" err="1"/>
              <a:t>low</a:t>
            </a:r>
            <a:r>
              <a:rPr lang="fr-FR" sz="1200" dirty="0"/>
              <a:t> </a:t>
            </a:r>
            <a:r>
              <a:rPr lang="fr-FR" sz="1200" dirty="0" err="1"/>
              <a:t>chemical</a:t>
            </a:r>
            <a:r>
              <a:rPr lang="fr-FR" sz="1200" dirty="0"/>
              <a:t> </a:t>
            </a:r>
            <a:r>
              <a:rPr lang="fr-FR" sz="1200" dirty="0" err="1" smtClean="0"/>
              <a:t>reactivity</a:t>
            </a:r>
            <a:r>
              <a:rPr lang="fr-FR" sz="1200" dirty="0" smtClean="0"/>
              <a:t>)</a:t>
            </a:r>
          </a:p>
          <a:p>
            <a:endParaRPr lang="fr-FR" sz="1200" dirty="0"/>
          </a:p>
          <a:p>
            <a:r>
              <a:rPr lang="fr-FR" sz="1400" dirty="0" smtClean="0"/>
              <a:t>    </a:t>
            </a:r>
            <a:r>
              <a:rPr lang="fr-FR" sz="1400" dirty="0" smtClean="0">
                <a:solidFill>
                  <a:srgbClr val="C00000"/>
                </a:solidFill>
              </a:rPr>
              <a:t>He, Ne,  Ar,  Kr,  Xe </a:t>
            </a:r>
          </a:p>
          <a:p>
            <a:r>
              <a:rPr lang="fr-FR" sz="1400" dirty="0" smtClean="0"/>
              <a:t>A </a:t>
            </a:r>
            <a:r>
              <a:rPr lang="fr-FR" sz="1400" dirty="0"/>
              <a:t>=</a:t>
            </a:r>
            <a:r>
              <a:rPr lang="fr-FR" sz="1400" dirty="0" smtClean="0"/>
              <a:t> 4,  20, 40, 84, 131</a:t>
            </a:r>
          </a:p>
          <a:p>
            <a:endParaRPr lang="fr-FR" sz="1400" dirty="0"/>
          </a:p>
          <a:p>
            <a:r>
              <a:rPr lang="fr-FR" sz="1400" dirty="0" smtClean="0"/>
              <a:t>Gaz pressure:</a:t>
            </a:r>
          </a:p>
          <a:p>
            <a:r>
              <a:rPr lang="fr-FR" sz="1400" dirty="0" smtClean="0"/>
              <a:t>10</a:t>
            </a:r>
            <a:r>
              <a:rPr lang="fr-FR" sz="1400" baseline="30000" dirty="0" smtClean="0"/>
              <a:t>-7</a:t>
            </a:r>
            <a:r>
              <a:rPr lang="fr-FR" sz="1400" dirty="0" smtClean="0"/>
              <a:t> </a:t>
            </a:r>
            <a:r>
              <a:rPr lang="fr-FR" sz="1400" dirty="0"/>
              <a:t>to 10</a:t>
            </a:r>
            <a:r>
              <a:rPr lang="fr-FR" sz="1400" baseline="30000" dirty="0"/>
              <a:t>-6</a:t>
            </a:r>
            <a:r>
              <a:rPr lang="fr-FR" sz="1400" dirty="0"/>
              <a:t> </a:t>
            </a:r>
            <a:r>
              <a:rPr lang="fr-FR" sz="1400" dirty="0" smtClean="0"/>
              <a:t>mbar</a:t>
            </a:r>
          </a:p>
          <a:p>
            <a:endParaRPr lang="fr-FR" sz="14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67996-295D-4F77-A381-123A140FDE3E}" type="slidenum">
              <a:rPr lang="fr-BE" smtClean="0"/>
              <a:pPr>
                <a:defRPr/>
              </a:pPr>
              <a:t>3</a:t>
            </a:fld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Fixed-target</a:t>
            </a:r>
            <a:r>
              <a:rPr lang="fr-FR" sz="2400" dirty="0" smtClean="0"/>
              <a:t> program</a:t>
            </a:r>
            <a:endParaRPr lang="fr-FR" sz="24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LAL/LLR - LHCb</a:t>
            </a:r>
            <a:endParaRPr lang="fr-BE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2708920"/>
            <a:ext cx="370038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vers le bas 2"/>
          <p:cNvSpPr/>
          <p:nvPr/>
        </p:nvSpPr>
        <p:spPr>
          <a:xfrm rot="5400000">
            <a:off x="4608004" y="2983256"/>
            <a:ext cx="216024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988826" y="3049215"/>
            <a:ext cx="2760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Colliding</a:t>
            </a:r>
            <a:r>
              <a:rPr lang="fr-FR" sz="1400" dirty="0" smtClean="0"/>
              <a:t> mode (</a:t>
            </a:r>
            <a:r>
              <a:rPr lang="fr-FR" sz="1400" dirty="0" err="1" smtClean="0"/>
              <a:t>forward</a:t>
            </a:r>
            <a:r>
              <a:rPr lang="fr-FR" sz="1400" dirty="0" smtClean="0"/>
              <a:t> </a:t>
            </a:r>
            <a:r>
              <a:rPr lang="fr-FR" sz="1400" dirty="0" err="1" smtClean="0"/>
              <a:t>rapidity</a:t>
            </a:r>
            <a:r>
              <a:rPr lang="fr-FR" sz="1400" dirty="0" smtClean="0"/>
              <a:t>)</a:t>
            </a:r>
            <a:endParaRPr lang="fr-FR" sz="1600" dirty="0"/>
          </a:p>
        </p:txBody>
      </p:sp>
      <p:sp>
        <p:nvSpPr>
          <p:cNvPr id="12" name="Flèche vers le bas 11"/>
          <p:cNvSpPr/>
          <p:nvPr/>
        </p:nvSpPr>
        <p:spPr>
          <a:xfrm rot="-5400000" flipV="1">
            <a:off x="4968044" y="4617906"/>
            <a:ext cx="216024" cy="129614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796137" y="5075892"/>
            <a:ext cx="3196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C00000"/>
                </a:solidFill>
              </a:rPr>
              <a:t>Fixed-target</a:t>
            </a:r>
            <a:r>
              <a:rPr lang="fr-FR" sz="1400" dirty="0" smtClean="0">
                <a:solidFill>
                  <a:srgbClr val="C00000"/>
                </a:solidFill>
              </a:rPr>
              <a:t> mode (</a:t>
            </a:r>
            <a:r>
              <a:rPr lang="fr-FR" sz="1400" dirty="0" err="1" smtClean="0">
                <a:solidFill>
                  <a:srgbClr val="C00000"/>
                </a:solidFill>
              </a:rPr>
              <a:t>backward</a:t>
            </a:r>
            <a:r>
              <a:rPr lang="fr-FR" sz="1400" dirty="0" smtClean="0">
                <a:solidFill>
                  <a:srgbClr val="C00000"/>
                </a:solidFill>
              </a:rPr>
              <a:t> </a:t>
            </a:r>
            <a:r>
              <a:rPr lang="fr-FR" sz="1400" dirty="0" err="1" smtClean="0">
                <a:solidFill>
                  <a:srgbClr val="C00000"/>
                </a:solidFill>
              </a:rPr>
              <a:t>rapidity</a:t>
            </a:r>
            <a:r>
              <a:rPr lang="fr-FR" sz="1400" dirty="0" smtClean="0">
                <a:solidFill>
                  <a:srgbClr val="C00000"/>
                </a:solidFill>
              </a:rPr>
              <a:t>)</a:t>
            </a:r>
            <a:endParaRPr lang="fr-FR" sz="1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8459"/>
            <a:ext cx="4327270" cy="161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llipse 15"/>
          <p:cNvSpPr/>
          <p:nvPr/>
        </p:nvSpPr>
        <p:spPr>
          <a:xfrm>
            <a:off x="2796158" y="980728"/>
            <a:ext cx="6312346" cy="1794182"/>
          </a:xfrm>
          <a:prstGeom prst="ellipse">
            <a:avLst/>
          </a:prstGeom>
          <a:noFill/>
          <a:ln>
            <a:solidFill>
              <a:srgbClr val="000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30" b="-1010"/>
          <a:stretch/>
        </p:blipFill>
        <p:spPr bwMode="auto">
          <a:xfrm>
            <a:off x="3024361" y="1505355"/>
            <a:ext cx="2927970" cy="102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4" b="-309"/>
          <a:stretch/>
        </p:blipFill>
        <p:spPr bwMode="auto">
          <a:xfrm>
            <a:off x="5967850" y="1160963"/>
            <a:ext cx="2736304" cy="140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3262113" y="1387013"/>
                <a:ext cx="19390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1400" b="1" i="1" smtClean="0">
                              <a:solidFill>
                                <a:srgbClr val="0000E2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sz="1400" b="1" i="1" smtClean="0">
                                  <a:solidFill>
                                    <a:srgbClr val="0000E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b="1" i="0" smtClean="0">
                                  <a:solidFill>
                                    <a:srgbClr val="0000E2"/>
                                  </a:solidFill>
                                  <a:latin typeface="Cambria Math"/>
                                </a:rPr>
                                <m:t>𝐬</m:t>
                              </m:r>
                            </m:e>
                            <m:sub>
                              <m:r>
                                <a:rPr lang="fr-FR" sz="1400" b="1" i="0" smtClean="0">
                                  <a:solidFill>
                                    <a:srgbClr val="0000E2"/>
                                  </a:solidFill>
                                  <a:latin typeface="Cambria Math"/>
                                </a:rPr>
                                <m:t>𝐍𝐍</m:t>
                              </m:r>
                            </m:sub>
                          </m:sSub>
                        </m:e>
                      </m:rad>
                      <m:r>
                        <a:rPr lang="fr-FR" sz="1400" b="1" i="0" smtClean="0">
                          <a:solidFill>
                            <a:srgbClr val="0000E2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1400" b="1" i="0" smtClean="0">
                          <a:solidFill>
                            <a:srgbClr val="0000E2"/>
                          </a:solidFill>
                          <a:latin typeface="Cambria Math"/>
                        </a:rPr>
                        <m:t>𝟗𝟎</m:t>
                      </m:r>
                      <m:r>
                        <a:rPr lang="fr-FR" sz="1400" b="1" i="0" smtClean="0">
                          <a:solidFill>
                            <a:srgbClr val="0000E2"/>
                          </a:solidFill>
                          <a:latin typeface="Cambria Math"/>
                        </a:rPr>
                        <m:t> à </m:t>
                      </m:r>
                      <m:r>
                        <a:rPr lang="fr-FR" sz="1400" b="1" i="0" smtClean="0">
                          <a:solidFill>
                            <a:srgbClr val="0000E2"/>
                          </a:solidFill>
                          <a:latin typeface="Cambria Math"/>
                        </a:rPr>
                        <m:t>𝟏𝟏𝟎</m:t>
                      </m:r>
                      <m:r>
                        <a:rPr lang="fr-FR" sz="1400" b="1" i="0" smtClean="0">
                          <a:solidFill>
                            <a:srgbClr val="0000E2"/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1400" b="1" i="0" smtClean="0">
                          <a:solidFill>
                            <a:srgbClr val="0000E2"/>
                          </a:solidFill>
                          <a:latin typeface="Cambria Math"/>
                        </a:rPr>
                        <m:t>𝐆𝐞𝐕</m:t>
                      </m:r>
                    </m:oMath>
                  </m:oMathPara>
                </a14:m>
                <a:endParaRPr lang="fr-FR" sz="1400" b="1" dirty="0">
                  <a:solidFill>
                    <a:srgbClr val="0000E2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113" y="1387013"/>
                <a:ext cx="1939057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6651854" y="1315005"/>
                <a:ext cx="14485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1400" b="1" i="1" smtClean="0">
                              <a:solidFill>
                                <a:srgbClr val="0000E2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sz="1400" b="1" i="1" smtClean="0">
                                  <a:solidFill>
                                    <a:srgbClr val="0000E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b="1" i="0" smtClean="0">
                                  <a:solidFill>
                                    <a:srgbClr val="0000E2"/>
                                  </a:solidFill>
                                  <a:latin typeface="Cambria Math"/>
                                </a:rPr>
                                <m:t>𝐬</m:t>
                              </m:r>
                            </m:e>
                            <m:sub>
                              <m:r>
                                <a:rPr lang="fr-FR" sz="1400" b="1" i="0" smtClean="0">
                                  <a:solidFill>
                                    <a:srgbClr val="0000E2"/>
                                  </a:solidFill>
                                  <a:latin typeface="Cambria Math"/>
                                </a:rPr>
                                <m:t>𝐍𝐍</m:t>
                              </m:r>
                            </m:sub>
                          </m:sSub>
                        </m:e>
                      </m:rad>
                      <m:r>
                        <a:rPr lang="fr-FR" sz="1400" b="1" i="0" smtClean="0">
                          <a:solidFill>
                            <a:srgbClr val="0000E2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1400" b="1" i="0" smtClean="0">
                          <a:solidFill>
                            <a:srgbClr val="0000E2"/>
                          </a:solidFill>
                          <a:latin typeface="Cambria Math"/>
                        </a:rPr>
                        <m:t>𝟔𝟗</m:t>
                      </m:r>
                      <m:r>
                        <a:rPr lang="fr-FR" sz="1400" b="1" i="0" smtClean="0">
                          <a:solidFill>
                            <a:srgbClr val="0000E2"/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1400" b="1" i="0" smtClean="0">
                          <a:solidFill>
                            <a:srgbClr val="0000E2"/>
                          </a:solidFill>
                          <a:latin typeface="Cambria Math"/>
                        </a:rPr>
                        <m:t>𝐆𝐞𝐕</m:t>
                      </m:r>
                    </m:oMath>
                  </m:oMathPara>
                </a14:m>
                <a:endParaRPr lang="fr-FR" sz="1400" b="1" dirty="0">
                  <a:solidFill>
                    <a:srgbClr val="0000E2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854" y="1315005"/>
                <a:ext cx="1448538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323528" y="1262742"/>
                <a:ext cx="2006834" cy="1398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/>
                <a14:m>
                  <m:oMath xmlns:m="http://schemas.openxmlformats.org/officeDocument/2006/math">
                    <m:sSubSup>
                      <m:sSubSupPr>
                        <m:ctrlPr>
                          <a:rPr lang="fr-FR" sz="1700" b="1" i="1" smtClean="0">
                            <a:solidFill>
                              <a:srgbClr val="0000E2"/>
                            </a:solidFill>
                            <a:latin typeface="Cambria Math"/>
                            <a:sym typeface="Symbol"/>
                          </a:rPr>
                        </m:ctrlPr>
                      </m:sSubSupPr>
                      <m:e>
                        <m:rad>
                          <m:radPr>
                            <m:degHide m:val="on"/>
                            <m:ctrlPr>
                              <a:rPr lang="fr-FR" sz="1700" b="1" i="1" smtClean="0">
                                <a:solidFill>
                                  <a:srgbClr val="0000E2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radPr>
                          <m:deg/>
                          <m:e>
                            <m:r>
                              <a:rPr lang="fr-FR" sz="1700" b="1" i="1" smtClean="0">
                                <a:solidFill>
                                  <a:srgbClr val="0000E2"/>
                                </a:solidFill>
                                <a:latin typeface="Cambria Math"/>
                                <a:sym typeface="Symbol"/>
                              </a:rPr>
                              <m:t>𝒔</m:t>
                            </m:r>
                          </m:e>
                        </m:rad>
                      </m:e>
                      <m:sub>
                        <m:r>
                          <a:rPr lang="fr-FR" sz="1700" b="1" i="1" smtClean="0">
                            <a:solidFill>
                              <a:srgbClr val="0000E2"/>
                            </a:solidFill>
                            <a:latin typeface="Cambria Math"/>
                            <a:sym typeface="Symbol"/>
                          </a:rPr>
                          <m:t>𝑵𝑵</m:t>
                        </m:r>
                      </m:sub>
                      <m:sup>
                        <m:r>
                          <a:rPr lang="fr-FR" sz="1700" b="1" i="1" smtClean="0">
                            <a:solidFill>
                              <a:srgbClr val="0000E2"/>
                            </a:solidFill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fr-FR" sz="1700" b="1" i="1" smtClean="0">
                            <a:solidFill>
                              <a:srgbClr val="0000E2"/>
                            </a:solidFill>
                            <a:latin typeface="Cambria Math"/>
                            <a:sym typeface="Symbol"/>
                          </a:rPr>
                          <m:t>𝑺𝑷𝑺</m:t>
                        </m:r>
                      </m:sup>
                    </m:sSubSup>
                  </m:oMath>
                </a14:m>
                <a:r>
                  <a:rPr lang="fr-FR" sz="1700" b="1" dirty="0" smtClean="0">
                    <a:solidFill>
                      <a:srgbClr val="0000E2"/>
                    </a:solidFill>
                    <a:sym typeface="Symbol"/>
                  </a:rPr>
                  <a:t>~ </a:t>
                </a:r>
                <a:r>
                  <a:rPr lang="fr-FR" sz="1700" b="1" dirty="0">
                    <a:solidFill>
                      <a:srgbClr val="0000E2"/>
                    </a:solidFill>
                    <a:sym typeface="Symbol"/>
                  </a:rPr>
                  <a:t>20 </a:t>
                </a:r>
                <a:r>
                  <a:rPr lang="fr-FR" sz="1700" b="1" dirty="0" err="1" smtClean="0">
                    <a:solidFill>
                      <a:srgbClr val="0000E2"/>
                    </a:solidFill>
                    <a:sym typeface="Symbol"/>
                  </a:rPr>
                  <a:t>GeV</a:t>
                </a:r>
                <a:endParaRPr lang="fr-FR" sz="1700" b="1" dirty="0" smtClean="0">
                  <a:solidFill>
                    <a:srgbClr val="0000E2"/>
                  </a:solidFill>
                  <a:sym typeface="Symbol"/>
                </a:endParaRPr>
              </a:p>
              <a:p>
                <a:pPr marL="0" lvl="2"/>
                <a:endParaRPr lang="fr-FR" sz="1700" b="1" dirty="0" smtClean="0">
                  <a:solidFill>
                    <a:srgbClr val="0000E2"/>
                  </a:solidFill>
                  <a:sym typeface="Symbol"/>
                </a:endParaRPr>
              </a:p>
              <a:p>
                <a:pPr marL="0" lvl="2"/>
                <a14:m>
                  <m:oMath xmlns:m="http://schemas.openxmlformats.org/officeDocument/2006/math">
                    <m:sSubSup>
                      <m:sSubSupPr>
                        <m:ctrlPr>
                          <a:rPr lang="fr-FR" sz="1700" b="1" i="1">
                            <a:solidFill>
                              <a:srgbClr val="0000E2"/>
                            </a:solidFill>
                            <a:latin typeface="Cambria Math"/>
                            <a:sym typeface="Symbol"/>
                          </a:rPr>
                        </m:ctrlPr>
                      </m:sSubSupPr>
                      <m:e>
                        <m:rad>
                          <m:radPr>
                            <m:degHide m:val="on"/>
                            <m:ctrlPr>
                              <a:rPr lang="fr-FR" sz="1700" b="1" i="1">
                                <a:solidFill>
                                  <a:srgbClr val="0000E2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radPr>
                          <m:deg/>
                          <m:e>
                            <m:r>
                              <a:rPr lang="fr-FR" sz="1700" b="1" i="1">
                                <a:solidFill>
                                  <a:srgbClr val="0000E2"/>
                                </a:solidFill>
                                <a:latin typeface="Cambria Math"/>
                                <a:sym typeface="Symbol"/>
                              </a:rPr>
                              <m:t>𝒔</m:t>
                            </m:r>
                          </m:e>
                        </m:rad>
                      </m:e>
                      <m:sub>
                        <m:r>
                          <a:rPr lang="fr-FR" sz="1700" b="1" i="1">
                            <a:solidFill>
                              <a:srgbClr val="0000E2"/>
                            </a:solidFill>
                            <a:latin typeface="Cambria Math"/>
                            <a:sym typeface="Symbol"/>
                          </a:rPr>
                          <m:t>𝑵𝑵</m:t>
                        </m:r>
                      </m:sub>
                      <m:sup>
                        <m:r>
                          <a:rPr lang="fr-FR" sz="1700" b="1" i="1">
                            <a:solidFill>
                              <a:srgbClr val="0000E2"/>
                            </a:solidFill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fr-FR" sz="1700" b="1" i="1" smtClean="0">
                            <a:solidFill>
                              <a:srgbClr val="0000E2"/>
                            </a:solidFill>
                            <a:latin typeface="Cambria Math"/>
                            <a:sym typeface="Symbol"/>
                          </a:rPr>
                          <m:t>𝑹𝑯𝑰𝑪</m:t>
                        </m:r>
                      </m:sup>
                    </m:sSubSup>
                  </m:oMath>
                </a14:m>
                <a:r>
                  <a:rPr lang="fr-FR" sz="1700" b="1" dirty="0">
                    <a:solidFill>
                      <a:srgbClr val="0000E2"/>
                    </a:solidFill>
                    <a:sym typeface="Wingdings" pitchFamily="2" charset="2"/>
                  </a:rPr>
                  <a:t>= 200 </a:t>
                </a:r>
                <a:r>
                  <a:rPr lang="fr-FR" sz="1700" b="1" dirty="0" err="1" smtClean="0">
                    <a:solidFill>
                      <a:srgbClr val="0000E2"/>
                    </a:solidFill>
                    <a:sym typeface="Wingdings" pitchFamily="2" charset="2"/>
                  </a:rPr>
                  <a:t>GeV</a:t>
                </a:r>
                <a:r>
                  <a:rPr lang="fr-FR" sz="1700" b="1" dirty="0" smtClean="0">
                    <a:solidFill>
                      <a:srgbClr val="0000E2"/>
                    </a:solidFill>
                    <a:sym typeface="Wingdings" pitchFamily="2" charset="2"/>
                  </a:rPr>
                  <a:t>     </a:t>
                </a:r>
              </a:p>
              <a:p>
                <a:pPr marL="0" lvl="2"/>
                <a14:m>
                  <m:oMath xmlns:m="http://schemas.openxmlformats.org/officeDocument/2006/math">
                    <m:sSubSup>
                      <m:sSubSupPr>
                        <m:ctrlPr>
                          <a:rPr lang="fr-FR" sz="1700" b="1" i="1">
                            <a:solidFill>
                              <a:srgbClr val="0000E2"/>
                            </a:solidFill>
                            <a:latin typeface="Cambria Math"/>
                            <a:sym typeface="Symbol"/>
                          </a:rPr>
                        </m:ctrlPr>
                      </m:sSubSupPr>
                      <m:e>
                        <m:rad>
                          <m:radPr>
                            <m:degHide m:val="on"/>
                            <m:ctrlPr>
                              <a:rPr lang="fr-FR" sz="1700" b="1" i="1">
                                <a:solidFill>
                                  <a:srgbClr val="0000E2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radPr>
                          <m:deg/>
                          <m:e>
                            <m:r>
                              <a:rPr lang="fr-FR" sz="1700" b="1" i="1">
                                <a:solidFill>
                                  <a:srgbClr val="0000E2"/>
                                </a:solidFill>
                                <a:latin typeface="Cambria Math"/>
                                <a:sym typeface="Symbol"/>
                              </a:rPr>
                              <m:t>𝒔</m:t>
                            </m:r>
                          </m:e>
                        </m:rad>
                      </m:e>
                      <m:sub>
                        <m:r>
                          <a:rPr lang="fr-FR" sz="1700" b="1" i="1">
                            <a:solidFill>
                              <a:srgbClr val="0000E2"/>
                            </a:solidFill>
                            <a:latin typeface="Cambria Math"/>
                            <a:sym typeface="Symbol"/>
                          </a:rPr>
                          <m:t>𝑵𝑵</m:t>
                        </m:r>
                      </m:sub>
                      <m:sup>
                        <m:r>
                          <a:rPr lang="fr-FR" sz="1700" b="1" i="1">
                            <a:solidFill>
                              <a:srgbClr val="0000E2"/>
                            </a:solidFill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fr-FR" sz="1700" b="1" i="1" smtClean="0">
                            <a:solidFill>
                              <a:srgbClr val="0000E2"/>
                            </a:solidFill>
                            <a:latin typeface="Cambria Math"/>
                            <a:sym typeface="Symbol"/>
                          </a:rPr>
                          <m:t>𝑳𝑯𝑪</m:t>
                        </m:r>
                      </m:sup>
                    </m:sSubSup>
                  </m:oMath>
                </a14:m>
                <a:r>
                  <a:rPr lang="fr-FR" sz="1700" b="1" dirty="0">
                    <a:solidFill>
                      <a:srgbClr val="0000E2"/>
                    </a:solidFill>
                    <a:sym typeface="Wingdings" pitchFamily="2" charset="2"/>
                  </a:rPr>
                  <a:t>= </a:t>
                </a:r>
                <a:r>
                  <a:rPr lang="fr-FR" sz="1700" b="1" dirty="0" smtClean="0">
                    <a:solidFill>
                      <a:srgbClr val="0000E2"/>
                    </a:solidFill>
                    <a:sym typeface="Wingdings" pitchFamily="2" charset="2"/>
                  </a:rPr>
                  <a:t>5 </a:t>
                </a:r>
                <a:r>
                  <a:rPr lang="fr-FR" sz="1700" b="1" dirty="0" err="1">
                    <a:solidFill>
                      <a:srgbClr val="0000E2"/>
                    </a:solidFill>
                    <a:sym typeface="Wingdings" pitchFamily="2" charset="2"/>
                  </a:rPr>
                  <a:t>TeV</a:t>
                </a:r>
                <a:r>
                  <a:rPr lang="fr-FR" sz="1700" b="1" dirty="0" smtClean="0">
                    <a:solidFill>
                      <a:srgbClr val="0000E2"/>
                    </a:solidFill>
                    <a:sym typeface="Wingdings" pitchFamily="2" charset="2"/>
                  </a:rPr>
                  <a:t> </a:t>
                </a:r>
                <a:endParaRPr lang="fr-FR" sz="1700" b="1" dirty="0">
                  <a:solidFill>
                    <a:srgbClr val="0000E2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62742"/>
                <a:ext cx="2006834" cy="1398844"/>
              </a:xfrm>
              <a:prstGeom prst="rect">
                <a:avLst/>
              </a:prstGeom>
              <a:blipFill rotWithShape="1">
                <a:blip r:embed="rId8"/>
                <a:stretch>
                  <a:fillRect b="-34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èche gauche 21"/>
          <p:cNvSpPr/>
          <p:nvPr/>
        </p:nvSpPr>
        <p:spPr>
          <a:xfrm>
            <a:off x="1835696" y="1766798"/>
            <a:ext cx="960462" cy="111021"/>
          </a:xfrm>
          <a:prstGeom prst="leftArrow">
            <a:avLst/>
          </a:prstGeom>
          <a:solidFill>
            <a:srgbClr val="0000E2"/>
          </a:solidFill>
          <a:ln>
            <a:solidFill>
              <a:srgbClr val="0000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028384" y="4543236"/>
            <a:ext cx="731290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rgbClr val="0000E2"/>
                </a:solidFill>
              </a:rPr>
              <a:t>5.02 </a:t>
            </a:r>
            <a:r>
              <a:rPr lang="fr-FR" sz="1050" dirty="0" err="1" smtClean="0">
                <a:solidFill>
                  <a:srgbClr val="0000E2"/>
                </a:solidFill>
              </a:rPr>
              <a:t>TeV</a:t>
            </a:r>
            <a:endParaRPr lang="fr-FR" sz="1050" dirty="0">
              <a:solidFill>
                <a:srgbClr val="0000E2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67996-295D-4F77-A381-123A140FDE3E}" type="slidenum">
              <a:rPr lang="fr-BE" smtClean="0"/>
              <a:pPr>
                <a:defRPr/>
              </a:pPr>
              <a:t>4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1560" y="6248345"/>
            <a:ext cx="4079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LHCb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rapidity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coverage</a:t>
            </a:r>
            <a:r>
              <a:rPr lang="fr-FR" sz="1200" b="1" dirty="0" smtClean="0"/>
              <a:t> in the center-of-mass system</a:t>
            </a:r>
            <a:endParaRPr lang="fr-FR" sz="1200" b="1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2555776" y="2774910"/>
            <a:ext cx="0" cy="310882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078473" y="6001543"/>
            <a:ext cx="981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err="1" smtClean="0"/>
              <a:t>Mid-rapidity</a:t>
            </a:r>
            <a:endParaRPr lang="fr-FR" sz="11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5078087" y="5419709"/>
                <a:ext cx="2889637" cy="313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solidFill>
                      <a:srgbClr val="C00000"/>
                    </a:solidFill>
                  </a:rPr>
                  <a:t>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sz="1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1400" b="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1400" b="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NN</m:t>
                            </m:r>
                          </m:sub>
                        </m:sSub>
                      </m:e>
                    </m:rad>
                    <m:r>
                      <a:rPr lang="fr-FR" sz="1400" b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fr-FR" sz="1400" b="0" i="1">
                        <a:solidFill>
                          <a:srgbClr val="C00000"/>
                        </a:solidFill>
                        <a:latin typeface="Cambria Math"/>
                      </a:rPr>
                      <m:t>110</m:t>
                    </m:r>
                    <m:r>
                      <a:rPr lang="fr-FR" sz="1400" b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sz="1400" b="0" i="1">
                        <a:solidFill>
                          <a:srgbClr val="C00000"/>
                        </a:solidFill>
                        <a:latin typeface="Cambria Math"/>
                      </a:rPr>
                      <m:t>GeV</m:t>
                    </m:r>
                  </m:oMath>
                </a14:m>
                <a:r>
                  <a:rPr lang="fr-FR" sz="1400" dirty="0" smtClean="0">
                    <a:solidFill>
                      <a:srgbClr val="C00000"/>
                    </a:solidFill>
                  </a:rPr>
                  <a:t>  y* = </a:t>
                </a:r>
                <a:r>
                  <a:rPr lang="fr-FR" sz="1400" dirty="0" err="1" smtClean="0">
                    <a:solidFill>
                      <a:srgbClr val="C00000"/>
                    </a:solidFill>
                  </a:rPr>
                  <a:t>y</a:t>
                </a:r>
                <a:r>
                  <a:rPr lang="fr-FR" sz="1400" baseline="-25000" dirty="0" err="1" smtClean="0">
                    <a:solidFill>
                      <a:srgbClr val="C00000"/>
                    </a:solidFill>
                  </a:rPr>
                  <a:t>lab</a:t>
                </a:r>
                <a:r>
                  <a:rPr lang="fr-FR" sz="1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fr-FR" sz="1400" dirty="0" smtClean="0">
                    <a:solidFill>
                      <a:srgbClr val="C00000"/>
                    </a:solidFill>
                  </a:rPr>
                  <a:t>- 4.77</a:t>
                </a:r>
                <a:endParaRPr lang="fr-F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087" y="5419709"/>
                <a:ext cx="2889637" cy="313547"/>
              </a:xfrm>
              <a:prstGeom prst="rect">
                <a:avLst/>
              </a:prstGeom>
              <a:blipFill rotWithShape="1">
                <a:blip r:embed="rId9"/>
                <a:stretch>
                  <a:fillRect l="-422" t="-1961" b="-176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/>
          <p:cNvSpPr txBox="1"/>
          <p:nvPr/>
        </p:nvSpPr>
        <p:spPr>
          <a:xfrm>
            <a:off x="4776814" y="5733256"/>
            <a:ext cx="4043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C00000"/>
                </a:solidFill>
              </a:rPr>
              <a:t>Give</a:t>
            </a:r>
            <a:r>
              <a:rPr lang="fr-FR" sz="1400" dirty="0" smtClean="0">
                <a:solidFill>
                  <a:srgbClr val="C00000"/>
                </a:solidFill>
              </a:rPr>
              <a:t> </a:t>
            </a:r>
            <a:r>
              <a:rPr lang="fr-FR" sz="1400" dirty="0" err="1" smtClean="0">
                <a:solidFill>
                  <a:srgbClr val="C00000"/>
                </a:solidFill>
              </a:rPr>
              <a:t>access</a:t>
            </a:r>
            <a:r>
              <a:rPr lang="fr-FR" sz="1400" dirty="0" smtClean="0">
                <a:solidFill>
                  <a:srgbClr val="C00000"/>
                </a:solidFill>
              </a:rPr>
              <a:t> to the </a:t>
            </a:r>
            <a:r>
              <a:rPr lang="fr-FR" sz="1400" dirty="0" err="1" smtClean="0">
                <a:solidFill>
                  <a:srgbClr val="C00000"/>
                </a:solidFill>
              </a:rPr>
              <a:t>target</a:t>
            </a:r>
            <a:r>
              <a:rPr lang="fr-FR" sz="1400" dirty="0" smtClean="0">
                <a:solidFill>
                  <a:srgbClr val="C00000"/>
                </a:solidFill>
              </a:rPr>
              <a:t> large </a:t>
            </a:r>
            <a:r>
              <a:rPr lang="fr-FR" sz="1400" dirty="0" err="1" smtClean="0">
                <a:solidFill>
                  <a:srgbClr val="C00000"/>
                </a:solidFill>
              </a:rPr>
              <a:t>Bjorken</a:t>
            </a:r>
            <a:r>
              <a:rPr lang="fr-FR" sz="1400" dirty="0" smtClean="0">
                <a:solidFill>
                  <a:srgbClr val="C00000"/>
                </a:solidFill>
              </a:rPr>
              <a:t>-x </a:t>
            </a:r>
            <a:r>
              <a:rPr lang="fr-FR" sz="1400" dirty="0" err="1" smtClean="0">
                <a:solidFill>
                  <a:srgbClr val="C00000"/>
                </a:solidFill>
              </a:rPr>
              <a:t>region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 rot="16200000">
            <a:off x="-223732" y="4254828"/>
            <a:ext cx="1537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(Collision </a:t>
            </a:r>
            <a:r>
              <a:rPr lang="fr-FR" sz="1200" b="1" dirty="0" err="1" smtClean="0"/>
              <a:t>energy</a:t>
            </a:r>
            <a:r>
              <a:rPr lang="fr-FR" sz="1200" b="1" dirty="0" smtClean="0"/>
              <a:t>)²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832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Nucleus-Nucleus collisions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 err="1" smtClean="0"/>
              <a:t>Physics</a:t>
            </a:r>
            <a:r>
              <a:rPr lang="fr-FR" sz="1800" dirty="0" smtClean="0"/>
              <a:t> case</a:t>
            </a:r>
          </a:p>
          <a:p>
            <a:pPr lvl="1"/>
            <a:r>
              <a:rPr lang="fr-FR" sz="1600" dirty="0">
                <a:sym typeface="Wingdings" panose="05000000000000000000" pitchFamily="2" charset="2"/>
              </a:rPr>
              <a:t>2.75 </a:t>
            </a:r>
            <a:r>
              <a:rPr lang="fr-FR" sz="1600" dirty="0" err="1">
                <a:sym typeface="Wingdings" panose="05000000000000000000" pitchFamily="2" charset="2"/>
              </a:rPr>
              <a:t>TeV</a:t>
            </a:r>
            <a:r>
              <a:rPr lang="fr-FR" sz="1600" dirty="0">
                <a:sym typeface="Wingdings" panose="05000000000000000000" pitchFamily="2" charset="2"/>
              </a:rPr>
              <a:t> Pb </a:t>
            </a:r>
            <a:r>
              <a:rPr lang="fr-FR" sz="1600" dirty="0" err="1">
                <a:sym typeface="Wingdings" panose="05000000000000000000" pitchFamily="2" charset="2"/>
              </a:rPr>
              <a:t>beam</a:t>
            </a:r>
            <a:r>
              <a:rPr lang="fr-FR" sz="1600" dirty="0">
                <a:sym typeface="Wingdings" panose="05000000000000000000" pitchFamily="2" charset="2"/>
              </a:rPr>
              <a:t> on </a:t>
            </a:r>
            <a:r>
              <a:rPr lang="fr-FR" sz="1600" dirty="0" err="1">
                <a:sym typeface="Wingdings" panose="05000000000000000000" pitchFamily="2" charset="2"/>
              </a:rPr>
              <a:t>fixed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target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smtClean="0">
                <a:sym typeface="Wingdings" panose="05000000000000000000" pitchFamily="2" charset="2"/>
              </a:rPr>
              <a:t> </a:t>
            </a:r>
            <a:r>
              <a:rPr lang="fr-FR" sz="1600" dirty="0">
                <a:sym typeface="Wingdings" panose="05000000000000000000" pitchFamily="2" charset="2"/>
              </a:rPr>
              <a:t>√</a:t>
            </a:r>
            <a:r>
              <a:rPr lang="fr-FR" sz="1600" dirty="0" smtClean="0">
                <a:sym typeface="Wingdings" panose="05000000000000000000" pitchFamily="2" charset="2"/>
              </a:rPr>
              <a:t>s</a:t>
            </a:r>
            <a:r>
              <a:rPr lang="fr-FR" sz="1600" baseline="-25000" dirty="0" smtClean="0">
                <a:sym typeface="Wingdings" panose="05000000000000000000" pitchFamily="2" charset="2"/>
              </a:rPr>
              <a:t>NN</a:t>
            </a:r>
            <a:r>
              <a:rPr lang="fr-FR" sz="1600" dirty="0" smtClean="0">
                <a:sym typeface="Wingdings" panose="05000000000000000000" pitchFamily="2" charset="2"/>
              </a:rPr>
              <a:t>~71 </a:t>
            </a:r>
            <a:r>
              <a:rPr lang="fr-FR" sz="1600" dirty="0" err="1" smtClean="0">
                <a:sym typeface="Wingdings" panose="05000000000000000000" pitchFamily="2" charset="2"/>
              </a:rPr>
              <a:t>GeV</a:t>
            </a:r>
            <a:r>
              <a:rPr lang="fr-FR" sz="1600" dirty="0" smtClean="0">
                <a:sym typeface="Wingdings" panose="05000000000000000000" pitchFamily="2" charset="2"/>
              </a:rPr>
              <a:t> (close to the 17 </a:t>
            </a:r>
            <a:r>
              <a:rPr lang="fr-FR" sz="1600" dirty="0" err="1" smtClean="0">
                <a:sym typeface="Wingdings" panose="05000000000000000000" pitchFamily="2" charset="2"/>
              </a:rPr>
              <a:t>GeV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regime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reached</a:t>
            </a:r>
            <a:r>
              <a:rPr lang="fr-FR" sz="1600" dirty="0" smtClean="0">
                <a:sym typeface="Wingdings" panose="05000000000000000000" pitchFamily="2" charset="2"/>
              </a:rPr>
              <a:t> at SPS)</a:t>
            </a:r>
            <a:endParaRPr lang="fr-FR" sz="1600" dirty="0"/>
          </a:p>
          <a:p>
            <a:pPr lvl="2"/>
            <a:r>
              <a:rPr lang="fr-FR" sz="1400" dirty="0" err="1" smtClean="0"/>
              <a:t>Investigate</a:t>
            </a:r>
            <a:r>
              <a:rPr lang="fr-FR" sz="1400" dirty="0" smtClean="0"/>
              <a:t> the </a:t>
            </a:r>
            <a:r>
              <a:rPr lang="fr-FR" sz="1400" b="1" dirty="0" smtClean="0"/>
              <a:t>Quark Gluon Plasma (QGP) phase transition </a:t>
            </a:r>
          </a:p>
          <a:p>
            <a:pPr lvl="2"/>
            <a:r>
              <a:rPr lang="fr-FR" sz="1400" dirty="0" err="1" smtClean="0"/>
              <a:t>Thanks</a:t>
            </a:r>
            <a:r>
              <a:rPr lang="fr-FR" sz="1400" dirty="0" smtClean="0"/>
              <a:t> to </a:t>
            </a:r>
            <a:r>
              <a:rPr lang="fr-FR" sz="1400" b="1" dirty="0" smtClean="0"/>
              <a:t>unique </a:t>
            </a:r>
            <a:r>
              <a:rPr lang="fr-FR" sz="1400" b="1" dirty="0" err="1" smtClean="0"/>
              <a:t>capabilities</a:t>
            </a:r>
            <a:r>
              <a:rPr lang="fr-FR" sz="1400" dirty="0" smtClean="0"/>
              <a:t>, </a:t>
            </a:r>
            <a:r>
              <a:rPr lang="fr-FR" sz="1400" dirty="0" err="1" smtClean="0"/>
              <a:t>LHCb</a:t>
            </a:r>
            <a:r>
              <a:rPr lang="fr-FR" sz="1400" dirty="0" smtClean="0"/>
              <a:t> </a:t>
            </a:r>
            <a:r>
              <a:rPr lang="fr-FR" sz="1400" dirty="0" err="1" smtClean="0"/>
              <a:t>offers</a:t>
            </a:r>
            <a:r>
              <a:rPr lang="fr-FR" sz="1400" dirty="0" smtClean="0"/>
              <a:t> </a:t>
            </a:r>
            <a:r>
              <a:rPr lang="fr-FR" sz="1400" b="1" dirty="0" smtClean="0"/>
              <a:t>new </a:t>
            </a:r>
            <a:r>
              <a:rPr lang="fr-FR" sz="1400" b="1" dirty="0" err="1" smtClean="0"/>
              <a:t>opportunities</a:t>
            </a:r>
            <a:r>
              <a:rPr lang="fr-FR" sz="1400" b="1" dirty="0" smtClean="0"/>
              <a:t> </a:t>
            </a:r>
            <a:r>
              <a:rPr lang="fr-FR" sz="1400" dirty="0" smtClean="0"/>
              <a:t>in the </a:t>
            </a:r>
            <a:r>
              <a:rPr lang="fr-FR" sz="1400" dirty="0" err="1" smtClean="0"/>
              <a:t>charm</a:t>
            </a:r>
            <a:r>
              <a:rPr lang="fr-FR" sz="1400" dirty="0" smtClean="0"/>
              <a:t> </a:t>
            </a:r>
            <a:r>
              <a:rPr lang="fr-FR" sz="1400" dirty="0" err="1" smtClean="0"/>
              <a:t>sector</a:t>
            </a:r>
            <a:r>
              <a:rPr lang="fr-FR" sz="1400" dirty="0" smtClean="0"/>
              <a:t>: J/</a:t>
            </a:r>
            <a:r>
              <a:rPr lang="fr-FR" sz="1400" dirty="0" smtClean="0">
                <a:latin typeface="Symbol" panose="05050102010706020507" pitchFamily="18" charset="2"/>
              </a:rPr>
              <a:t>y</a:t>
            </a:r>
            <a:r>
              <a:rPr lang="fr-FR" sz="1400" dirty="0" smtClean="0"/>
              <a:t>, </a:t>
            </a:r>
            <a:r>
              <a:rPr lang="fr-FR" sz="1400" dirty="0" smtClean="0">
                <a:latin typeface="Symbol" panose="05050102010706020507" pitchFamily="18" charset="2"/>
              </a:rPr>
              <a:t>y</a:t>
            </a:r>
            <a:r>
              <a:rPr lang="fr-FR" sz="1400" dirty="0" smtClean="0"/>
              <a:t>’, </a:t>
            </a:r>
            <a:r>
              <a:rPr lang="fr-FR" sz="1400" dirty="0" smtClean="0">
                <a:latin typeface="Symbol" panose="05050102010706020507" pitchFamily="18" charset="2"/>
              </a:rPr>
              <a:t>c</a:t>
            </a:r>
            <a:r>
              <a:rPr lang="fr-FR" sz="1400" baseline="-25000" dirty="0" smtClean="0"/>
              <a:t>c</a:t>
            </a:r>
            <a:r>
              <a:rPr lang="fr-FR" sz="1400" dirty="0" smtClean="0"/>
              <a:t>, D</a:t>
            </a:r>
            <a:r>
              <a:rPr lang="fr-FR" sz="1400" baseline="30000" dirty="0" smtClean="0"/>
              <a:t>0</a:t>
            </a:r>
            <a:r>
              <a:rPr lang="fr-FR" sz="1400" dirty="0" smtClean="0"/>
              <a:t>, D</a:t>
            </a:r>
            <a:r>
              <a:rPr lang="fr-FR" sz="1400" baseline="30000" dirty="0" smtClean="0"/>
              <a:t>+/-</a:t>
            </a:r>
            <a:r>
              <a:rPr lang="fr-FR" sz="1400" dirty="0" smtClean="0"/>
              <a:t>, D</a:t>
            </a:r>
            <a:r>
              <a:rPr lang="fr-FR" sz="1400" baseline="30000" dirty="0" smtClean="0"/>
              <a:t>*</a:t>
            </a:r>
            <a:r>
              <a:rPr lang="fr-FR" sz="1400" dirty="0" smtClean="0"/>
              <a:t>, </a:t>
            </a:r>
            <a:r>
              <a:rPr lang="fr-FR" sz="1400" dirty="0" err="1" smtClean="0">
                <a:latin typeface="Symbol" panose="05050102010706020507" pitchFamily="18" charset="2"/>
              </a:rPr>
              <a:t>L</a:t>
            </a:r>
            <a:r>
              <a:rPr lang="fr-FR" sz="1400" baseline="-25000" dirty="0" err="1" smtClean="0"/>
              <a:t>c</a:t>
            </a:r>
            <a:r>
              <a:rPr lang="fr-FR" sz="1400" dirty="0" smtClean="0"/>
              <a:t>… </a:t>
            </a:r>
            <a:r>
              <a:rPr lang="fr-FR" sz="1400" i="1" dirty="0" smtClean="0"/>
              <a:t>(in the 90’s the NA50/SPS </a:t>
            </a:r>
            <a:r>
              <a:rPr lang="fr-FR" sz="1400" i="1" dirty="0" err="1" smtClean="0"/>
              <a:t>experiment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measured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only</a:t>
            </a:r>
            <a:r>
              <a:rPr lang="fr-FR" sz="1400" i="1" dirty="0" smtClean="0"/>
              <a:t> J/</a:t>
            </a:r>
            <a:r>
              <a:rPr lang="fr-FR" sz="1400" i="1" dirty="0" smtClean="0">
                <a:latin typeface="Symbol" panose="05050102010706020507" pitchFamily="18" charset="2"/>
              </a:rPr>
              <a:t>y</a:t>
            </a:r>
            <a:r>
              <a:rPr lang="fr-FR" sz="1400" i="1" dirty="0" smtClean="0"/>
              <a:t> and </a:t>
            </a:r>
            <a:r>
              <a:rPr lang="fr-FR" sz="1400" i="1" dirty="0" smtClean="0">
                <a:latin typeface="Symbol" panose="05050102010706020507" pitchFamily="18" charset="2"/>
              </a:rPr>
              <a:t>y</a:t>
            </a:r>
            <a:r>
              <a:rPr lang="fr-FR" sz="1400" i="1" dirty="0" smtClean="0"/>
              <a:t>’ in </a:t>
            </a:r>
            <a:r>
              <a:rPr lang="fr-FR" sz="1400" i="1" dirty="0" err="1" smtClean="0"/>
              <a:t>PbPb</a:t>
            </a:r>
            <a:r>
              <a:rPr lang="fr-FR" sz="1400" i="1" dirty="0" smtClean="0"/>
              <a:t> @ 17 </a:t>
            </a:r>
            <a:r>
              <a:rPr lang="fr-FR" sz="1400" i="1" dirty="0" err="1" smtClean="0"/>
              <a:t>GeV</a:t>
            </a:r>
            <a:r>
              <a:rPr lang="fr-FR" sz="1400" i="1" dirty="0" smtClean="0"/>
              <a:t>)</a:t>
            </a:r>
          </a:p>
          <a:p>
            <a:endParaRPr lang="fr-FR" sz="1800" dirty="0" smtClean="0"/>
          </a:p>
          <a:p>
            <a:r>
              <a:rPr lang="fr-FR" sz="1800" dirty="0" err="1" smtClean="0"/>
              <a:t>Accessing</a:t>
            </a:r>
            <a:r>
              <a:rPr lang="fr-FR" sz="1800" dirty="0" smtClean="0"/>
              <a:t> </a:t>
            </a:r>
            <a:r>
              <a:rPr lang="fr-FR" sz="1800" dirty="0" err="1" smtClean="0"/>
              <a:t>similar</a:t>
            </a:r>
            <a:r>
              <a:rPr lang="fr-FR" sz="1800" dirty="0" smtClean="0"/>
              <a:t> </a:t>
            </a:r>
            <a:r>
              <a:rPr lang="fr-FR" sz="1800" dirty="0" err="1" smtClean="0"/>
              <a:t>energy</a:t>
            </a:r>
            <a:r>
              <a:rPr lang="fr-FR" sz="1800" dirty="0" smtClean="0"/>
              <a:t> </a:t>
            </a:r>
            <a:r>
              <a:rPr lang="fr-FR" sz="1800" dirty="0" err="1" smtClean="0"/>
              <a:t>density</a:t>
            </a:r>
            <a:r>
              <a:rPr lang="fr-FR" sz="1800" dirty="0" smtClean="0"/>
              <a:t> </a:t>
            </a:r>
            <a:r>
              <a:rPr lang="fr-FR" sz="1800" dirty="0" err="1" smtClean="0"/>
              <a:t>regime</a:t>
            </a:r>
            <a:r>
              <a:rPr lang="fr-FR" sz="1800" dirty="0" smtClean="0"/>
              <a:t> (</a:t>
            </a:r>
            <a:r>
              <a:rPr lang="fr-FR" sz="1800" dirty="0" err="1" smtClean="0"/>
              <a:t>than</a:t>
            </a:r>
            <a:r>
              <a:rPr lang="fr-FR" sz="1800" dirty="0" smtClean="0"/>
              <a:t> SPS): </a:t>
            </a:r>
            <a:r>
              <a:rPr lang="fr-FR" sz="1800" dirty="0" err="1" smtClean="0"/>
              <a:t>operate</a:t>
            </a:r>
            <a:r>
              <a:rPr lang="fr-FR" sz="1800" dirty="0" smtClean="0"/>
              <a:t> PbAr@71 </a:t>
            </a:r>
            <a:r>
              <a:rPr lang="fr-FR" sz="1800" dirty="0" err="1"/>
              <a:t>GeV</a:t>
            </a:r>
            <a:r>
              <a:rPr lang="fr-FR" sz="1800" dirty="0"/>
              <a:t> </a:t>
            </a:r>
          </a:p>
          <a:p>
            <a:pPr lvl="1"/>
            <a:r>
              <a:rPr lang="fr-FR" sz="1600" dirty="0" err="1" smtClean="0"/>
              <a:t>Particle</a:t>
            </a:r>
            <a:r>
              <a:rPr lang="fr-FR" sz="1600" dirty="0" smtClean="0"/>
              <a:t> </a:t>
            </a:r>
            <a:r>
              <a:rPr lang="fr-FR" sz="1600" dirty="0" err="1" smtClean="0"/>
              <a:t>multiplicity</a:t>
            </a:r>
            <a:r>
              <a:rPr lang="fr-FR" sz="1600" dirty="0" smtClean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related</a:t>
            </a:r>
            <a:r>
              <a:rPr lang="fr-FR" sz="1600" dirty="0"/>
              <a:t> to </a:t>
            </a:r>
            <a:r>
              <a:rPr lang="fr-FR" sz="1600" dirty="0" err="1"/>
              <a:t>event</a:t>
            </a:r>
            <a:r>
              <a:rPr lang="fr-FR" sz="1600" dirty="0"/>
              <a:t> </a:t>
            </a:r>
            <a:r>
              <a:rPr lang="fr-FR" sz="1600" dirty="0" err="1"/>
              <a:t>centrality</a:t>
            </a:r>
            <a:r>
              <a:rPr lang="fr-FR" sz="1600" dirty="0"/>
              <a:t> and center-of-mass </a:t>
            </a:r>
            <a:r>
              <a:rPr lang="fr-FR" sz="1600" dirty="0" err="1"/>
              <a:t>energy</a:t>
            </a:r>
            <a:endParaRPr lang="fr-FR" sz="1600" dirty="0"/>
          </a:p>
          <a:p>
            <a:pPr lvl="1" algn="just"/>
            <a:r>
              <a:rPr lang="fr-FR" sz="1600" dirty="0" err="1" smtClean="0"/>
              <a:t>Particle</a:t>
            </a:r>
            <a:r>
              <a:rPr lang="fr-FR" sz="1600" dirty="0" smtClean="0"/>
              <a:t> </a:t>
            </a:r>
            <a:r>
              <a:rPr lang="fr-FR" sz="1600" dirty="0" err="1" smtClean="0"/>
              <a:t>multiplicity</a:t>
            </a:r>
            <a:r>
              <a:rPr lang="fr-FR" sz="1600" dirty="0" smtClean="0"/>
              <a:t> </a:t>
            </a:r>
            <a:r>
              <a:rPr lang="fr-FR" sz="1600" dirty="0" err="1"/>
              <a:t>can</a:t>
            </a:r>
            <a:r>
              <a:rPr lang="fr-FR" sz="1600" dirty="0"/>
              <a:t>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used</a:t>
            </a:r>
            <a:r>
              <a:rPr lang="fr-FR" sz="1600" dirty="0"/>
              <a:t> to compare </a:t>
            </a:r>
            <a:r>
              <a:rPr lang="fr-FR" sz="1600" dirty="0" err="1"/>
              <a:t>different</a:t>
            </a:r>
            <a:r>
              <a:rPr lang="fr-FR" sz="1600" dirty="0"/>
              <a:t> A+B collisions at </a:t>
            </a:r>
            <a:r>
              <a:rPr lang="fr-FR" sz="1600" dirty="0" err="1"/>
              <a:t>different</a:t>
            </a:r>
            <a:r>
              <a:rPr lang="fr-FR" sz="1600" dirty="0"/>
              <a:t> </a:t>
            </a:r>
            <a:r>
              <a:rPr lang="fr-FR" sz="1600" dirty="0">
                <a:latin typeface="Cambria Math"/>
                <a:ea typeface="Cambria Math"/>
              </a:rPr>
              <a:t>√</a:t>
            </a:r>
            <a:r>
              <a:rPr lang="fr-FR" sz="1600" dirty="0" err="1" smtClean="0">
                <a:latin typeface="Cambria Math"/>
                <a:ea typeface="Cambria Math"/>
              </a:rPr>
              <a:t>s</a:t>
            </a:r>
            <a:r>
              <a:rPr lang="fr-FR" sz="1600" baseline="-25000" dirty="0" err="1" smtClean="0">
                <a:latin typeface="Cambria Math"/>
                <a:ea typeface="Cambria Math"/>
              </a:rPr>
              <a:t>NN</a:t>
            </a:r>
            <a:endParaRPr lang="fr-FR" sz="1600" baseline="-25000" dirty="0" smtClean="0">
              <a:latin typeface="Cambria Math"/>
              <a:ea typeface="Cambria Math"/>
            </a:endParaRPr>
          </a:p>
          <a:p>
            <a:pPr lvl="1" algn="just"/>
            <a:endParaRPr lang="fr-FR" sz="1600" baseline="-25000" dirty="0">
              <a:latin typeface="Cambria Math"/>
              <a:ea typeface="Cambria Math"/>
            </a:endParaRPr>
          </a:p>
          <a:p>
            <a:pPr lvl="1" algn="just"/>
            <a:endParaRPr lang="fr-FR" sz="1600" baseline="-25000" dirty="0" smtClean="0">
              <a:latin typeface="Cambria Math"/>
              <a:ea typeface="Cambria Math"/>
            </a:endParaRPr>
          </a:p>
          <a:p>
            <a:pPr lvl="1" algn="just"/>
            <a:endParaRPr lang="fr-FR" sz="1600" baseline="-25000" dirty="0">
              <a:latin typeface="Cambria Math"/>
              <a:ea typeface="Cambria Math"/>
            </a:endParaRPr>
          </a:p>
          <a:p>
            <a:pPr lvl="1"/>
            <a:endParaRPr lang="fr-FR" sz="1600" baseline="-25000" dirty="0">
              <a:latin typeface="Cambria Math"/>
              <a:ea typeface="Cambria Math"/>
            </a:endParaRPr>
          </a:p>
          <a:p>
            <a:pPr lvl="1"/>
            <a:endParaRPr lang="fr-FR" sz="1600" baseline="-25000" dirty="0">
              <a:latin typeface="Cambria Math"/>
              <a:ea typeface="Cambria Math"/>
            </a:endParaRPr>
          </a:p>
          <a:p>
            <a:pPr lvl="1"/>
            <a:endParaRPr lang="fr-FR" sz="1600" baseline="-25000" dirty="0">
              <a:latin typeface="Cambria Math"/>
              <a:ea typeface="Cambria Math"/>
            </a:endParaRPr>
          </a:p>
          <a:p>
            <a:pPr lvl="1"/>
            <a:endParaRPr lang="fr-FR" sz="1600" baseline="-25000" dirty="0">
              <a:latin typeface="Cambria Math"/>
              <a:ea typeface="Cambria Math"/>
            </a:endParaRPr>
          </a:p>
          <a:p>
            <a:pPr lvl="1"/>
            <a:endParaRPr lang="fr-FR" sz="1600" baseline="-25000" dirty="0">
              <a:latin typeface="Cambria Math"/>
              <a:ea typeface="Cambria Math"/>
            </a:endParaRPr>
          </a:p>
          <a:p>
            <a:pPr lvl="1"/>
            <a:endParaRPr lang="fr-FR" sz="1600" baseline="-25000" dirty="0">
              <a:latin typeface="Cambria Math"/>
              <a:ea typeface="Cambria Math"/>
            </a:endParaRPr>
          </a:p>
          <a:p>
            <a:pPr lvl="1"/>
            <a:endParaRPr lang="fr-FR" sz="1600" baseline="-25000" dirty="0">
              <a:latin typeface="Cambria Math"/>
              <a:ea typeface="Cambria Math"/>
            </a:endParaRPr>
          </a:p>
          <a:p>
            <a:pPr lvl="1"/>
            <a:endParaRPr lang="fr-FR" sz="1600" baseline="-25000" dirty="0">
              <a:latin typeface="Cambria Math"/>
              <a:ea typeface="Cambria Math"/>
            </a:endParaRPr>
          </a:p>
          <a:p>
            <a:pPr lvl="1"/>
            <a:r>
              <a:rPr lang="fr-FR" sz="1600" dirty="0" err="1">
                <a:ea typeface="Cambria Math"/>
              </a:rPr>
              <a:t>PbAr</a:t>
            </a:r>
            <a:r>
              <a:rPr lang="fr-FR" sz="1600" dirty="0">
                <a:ea typeface="Cambria Math"/>
              </a:rPr>
              <a:t> @ 71 </a:t>
            </a:r>
            <a:r>
              <a:rPr lang="fr-FR" sz="1600" dirty="0" err="1">
                <a:ea typeface="Cambria Math"/>
              </a:rPr>
              <a:t>GeV</a:t>
            </a:r>
            <a:r>
              <a:rPr lang="fr-FR" sz="1600" dirty="0">
                <a:ea typeface="Cambria Math"/>
              </a:rPr>
              <a:t> </a:t>
            </a:r>
            <a:r>
              <a:rPr lang="fr-FR" sz="1600" dirty="0" err="1">
                <a:ea typeface="Cambria Math"/>
              </a:rPr>
              <a:t>multiplicity</a:t>
            </a:r>
            <a:r>
              <a:rPr lang="fr-FR" sz="1600" dirty="0">
                <a:ea typeface="Cambria Math"/>
              </a:rPr>
              <a:t> </a:t>
            </a:r>
            <a:r>
              <a:rPr lang="fr-FR" sz="1600" dirty="0">
                <a:latin typeface="Cambria Math"/>
                <a:ea typeface="Cambria Math"/>
              </a:rPr>
              <a:t>≡ </a:t>
            </a:r>
            <a:r>
              <a:rPr lang="fr-FR" sz="1600" dirty="0">
                <a:ea typeface="Cambria Math"/>
              </a:rPr>
              <a:t>PbPb@17 </a:t>
            </a:r>
            <a:r>
              <a:rPr lang="fr-FR" sz="1600" dirty="0" err="1">
                <a:ea typeface="Cambria Math"/>
              </a:rPr>
              <a:t>GeV</a:t>
            </a:r>
            <a:r>
              <a:rPr lang="fr-FR" sz="1600" dirty="0">
                <a:ea typeface="Cambria Math"/>
              </a:rPr>
              <a:t> </a:t>
            </a:r>
            <a:r>
              <a:rPr lang="fr-FR" sz="1600" dirty="0" err="1">
                <a:ea typeface="Cambria Math"/>
              </a:rPr>
              <a:t>multiplicity</a:t>
            </a:r>
            <a:r>
              <a:rPr lang="fr-FR" sz="1600" dirty="0">
                <a:ea typeface="Cambria Math"/>
              </a:rPr>
              <a:t> </a:t>
            </a:r>
          </a:p>
          <a:p>
            <a:pPr marL="457200" lvl="1" indent="0">
              <a:buNone/>
            </a:pPr>
            <a:r>
              <a:rPr lang="fr-FR" sz="1600" dirty="0">
                <a:solidFill>
                  <a:srgbClr val="FF0000"/>
                </a:solidFill>
                <a:ea typeface="Cambria Math"/>
              </a:rPr>
              <a:t>     </a:t>
            </a:r>
            <a:r>
              <a:rPr lang="fr-FR" sz="1600" b="1" dirty="0">
                <a:solidFill>
                  <a:srgbClr val="FF0000"/>
                </a:solidFill>
                <a:ea typeface="Cambria Math"/>
                <a:sym typeface="Wingdings" panose="05000000000000000000" pitchFamily="2" charset="2"/>
              </a:rPr>
              <a:t> </a:t>
            </a:r>
            <a:r>
              <a:rPr lang="fr-FR" sz="1600" b="1" dirty="0" err="1">
                <a:solidFill>
                  <a:srgbClr val="FF0000"/>
                </a:solidFill>
                <a:ea typeface="Cambria Math"/>
                <a:sym typeface="Wingdings" panose="05000000000000000000" pitchFamily="2" charset="2"/>
              </a:rPr>
              <a:t>PbAr</a:t>
            </a:r>
            <a:r>
              <a:rPr lang="fr-FR" sz="1600" b="1" dirty="0">
                <a:solidFill>
                  <a:srgbClr val="FF0000"/>
                </a:solidFill>
                <a:ea typeface="Cambria Math"/>
                <a:sym typeface="Wingdings" panose="05000000000000000000" pitchFamily="2" charset="2"/>
              </a:rPr>
              <a:t> @ 71 </a:t>
            </a:r>
            <a:r>
              <a:rPr lang="fr-FR" sz="1600" b="1" dirty="0" err="1">
                <a:solidFill>
                  <a:srgbClr val="FF0000"/>
                </a:solidFill>
                <a:ea typeface="Cambria Math"/>
                <a:sym typeface="Wingdings" panose="05000000000000000000" pitchFamily="2" charset="2"/>
              </a:rPr>
              <a:t>GeV</a:t>
            </a:r>
            <a:r>
              <a:rPr lang="fr-FR" sz="1600" b="1" dirty="0">
                <a:solidFill>
                  <a:srgbClr val="FF0000"/>
                </a:solidFill>
                <a:ea typeface="Cambria Math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rgbClr val="FF0000"/>
                </a:solidFill>
                <a:ea typeface="Cambria Math"/>
                <a:sym typeface="Wingdings" panose="05000000000000000000" pitchFamily="2" charset="2"/>
              </a:rPr>
              <a:t>is</a:t>
            </a:r>
            <a:r>
              <a:rPr lang="fr-FR" sz="1600" b="1" dirty="0">
                <a:solidFill>
                  <a:srgbClr val="FF0000"/>
                </a:solidFill>
                <a:ea typeface="Cambria Math"/>
                <a:sym typeface="Wingdings" panose="05000000000000000000" pitchFamily="2" charset="2"/>
              </a:rPr>
              <a:t> a good </a:t>
            </a:r>
            <a:r>
              <a:rPr lang="fr-FR" sz="1600" b="1" dirty="0" err="1">
                <a:solidFill>
                  <a:srgbClr val="FF0000"/>
                </a:solidFill>
                <a:ea typeface="Cambria Math"/>
                <a:sym typeface="Wingdings" panose="05000000000000000000" pitchFamily="2" charset="2"/>
              </a:rPr>
              <a:t>starting</a:t>
            </a:r>
            <a:r>
              <a:rPr lang="fr-FR" sz="1600" b="1" dirty="0">
                <a:solidFill>
                  <a:srgbClr val="FF0000"/>
                </a:solidFill>
                <a:ea typeface="Cambria Math"/>
                <a:sym typeface="Wingdings" panose="05000000000000000000" pitchFamily="2" charset="2"/>
              </a:rPr>
              <a:t> point to compare </a:t>
            </a:r>
            <a:r>
              <a:rPr lang="fr-FR" sz="1600" b="1" dirty="0" err="1">
                <a:solidFill>
                  <a:srgbClr val="FF0000"/>
                </a:solidFill>
                <a:ea typeface="Cambria Math"/>
                <a:sym typeface="Wingdings" panose="05000000000000000000" pitchFamily="2" charset="2"/>
              </a:rPr>
              <a:t>with</a:t>
            </a:r>
            <a:r>
              <a:rPr lang="fr-FR" sz="1600" b="1" dirty="0">
                <a:solidFill>
                  <a:srgbClr val="FF0000"/>
                </a:solidFill>
                <a:ea typeface="Cambria Math"/>
                <a:sym typeface="Wingdings" panose="05000000000000000000" pitchFamily="2" charset="2"/>
              </a:rPr>
              <a:t> NA50 (SPS)</a:t>
            </a:r>
            <a:endParaRPr lang="fr-FR" sz="1600" b="1" dirty="0">
              <a:solidFill>
                <a:srgbClr val="FF0000"/>
              </a:solidFill>
              <a:ea typeface="Cambria Math"/>
            </a:endParaRP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LAL/LLR - LHCb</a:t>
            </a:r>
            <a:endParaRPr lang="fr-BE" dirty="0">
              <a:solidFill>
                <a:srgbClr val="898989"/>
              </a:solidFill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273866"/>
              </p:ext>
            </p:extLst>
          </p:nvPr>
        </p:nvGraphicFramePr>
        <p:xfrm>
          <a:off x="341061" y="3717032"/>
          <a:ext cx="8202411" cy="1701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8151"/>
                <a:gridCol w="1003832"/>
                <a:gridCol w="1037743"/>
                <a:gridCol w="963618"/>
                <a:gridCol w="963618"/>
                <a:gridCol w="1037743"/>
                <a:gridCol w="963618"/>
                <a:gridCol w="86408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System \ </a:t>
                      </a:r>
                      <a:r>
                        <a:rPr lang="fr-FR" sz="1200" dirty="0" err="1" smtClean="0"/>
                        <a:t>centrality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60 – 100%</a:t>
                      </a:r>
                      <a:endParaRPr lang="fr-FR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50 – 60%</a:t>
                      </a:r>
                      <a:endParaRPr lang="fr-FR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40 – 50%</a:t>
                      </a:r>
                      <a:endParaRPr lang="fr-FR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30 – 40%</a:t>
                      </a:r>
                      <a:endParaRPr lang="fr-FR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20 – 30%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10 – 20 %</a:t>
                      </a:r>
                      <a:endParaRPr lang="fr-FR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0 – 10%</a:t>
                      </a:r>
                      <a:endParaRPr lang="fr-FR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2259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PbNe</a:t>
                      </a:r>
                      <a:r>
                        <a:rPr lang="fr-FR" sz="1400" baseline="0" dirty="0" smtClean="0"/>
                        <a:t> – </a:t>
                      </a:r>
                      <a:r>
                        <a:rPr lang="fr-FR" sz="1400" dirty="0" smtClean="0"/>
                        <a:t>71 </a:t>
                      </a:r>
                      <a:r>
                        <a:rPr lang="fr-FR" sz="1400" dirty="0" err="1" smtClean="0"/>
                        <a:t>GeV</a:t>
                      </a:r>
                      <a:endParaRPr lang="fr-FR" sz="14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108.6</a:t>
                      </a:r>
                      <a:endParaRPr lang="fr-FR" sz="1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254.4</a:t>
                      </a:r>
                      <a:endParaRPr lang="fr-FR" sz="1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392.5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588.0</a:t>
                      </a:r>
                      <a:endParaRPr lang="fr-FR" sz="1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814.5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1086.0</a:t>
                      </a:r>
                      <a:endParaRPr lang="fr-FR" sz="1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1494.9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9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PbAr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 – 71 </a:t>
                      </a:r>
                      <a:r>
                        <a:rPr lang="fr-FR" sz="1400" b="1" baseline="0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123.6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308.8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496.5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806.6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1228.3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1711.9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2372.7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9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PbKr</a:t>
                      </a:r>
                      <a:r>
                        <a:rPr lang="fr-FR" sz="1400" baseline="0" dirty="0" smtClean="0"/>
                        <a:t> – 71 </a:t>
                      </a:r>
                      <a:r>
                        <a:rPr lang="fr-FR" sz="1400" baseline="0" dirty="0" err="1" smtClean="0"/>
                        <a:t>GeV</a:t>
                      </a:r>
                      <a:endParaRPr lang="fr-FR" sz="14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196.9</a:t>
                      </a:r>
                      <a:endParaRPr lang="fr-FR" sz="16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533.6</a:t>
                      </a:r>
                      <a:endParaRPr lang="fr-FR" sz="16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919.1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1451.2</a:t>
                      </a:r>
                      <a:endParaRPr lang="fr-FR" sz="16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2205.5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2986.6</a:t>
                      </a:r>
                      <a:endParaRPr lang="fr-FR" sz="1600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4084.3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96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solidFill>
                            <a:srgbClr val="FF0000"/>
                          </a:solidFill>
                        </a:rPr>
                        <a:t>PbPb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</a:rPr>
                        <a:t> – 17 </a:t>
                      </a:r>
                      <a:r>
                        <a:rPr lang="fr-FR" sz="1400" b="1" baseline="0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124.2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331.6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605.9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919.6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1338.7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2035.8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smtClean="0">
                          <a:solidFill>
                            <a:srgbClr val="FF0000"/>
                          </a:solidFill>
                        </a:rPr>
                        <a:t>2980.5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 rot="5400000">
            <a:off x="7646946" y="4487722"/>
            <a:ext cx="2214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(</a:t>
            </a:r>
            <a:r>
              <a:rPr lang="fr-FR" sz="1200" dirty="0" err="1" smtClean="0"/>
              <a:t>based</a:t>
            </a:r>
            <a:r>
              <a:rPr lang="fr-FR" sz="1200" dirty="0" smtClean="0"/>
              <a:t> on EPOS-LHC-v3400)</a:t>
            </a:r>
            <a:endParaRPr lang="fr-FR" sz="12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67996-295D-4F77-A381-123A140FDE3E}" type="slidenum">
              <a:rPr lang="fr-BE" smtClean="0"/>
              <a:pPr>
                <a:defRPr/>
              </a:pPr>
              <a:t>5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-113064" y="5123247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SPS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-420395" y="4441805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 |</a:t>
            </a:r>
            <a:r>
              <a:rPr lang="fr-FR" sz="1600" b="1" dirty="0" smtClean="0">
                <a:sym typeface="Wingdings" panose="05000000000000000000" pitchFamily="2" charset="2"/>
              </a:rPr>
              <a:t></a:t>
            </a:r>
            <a:r>
              <a:rPr lang="fr-FR" sz="1600" b="1" dirty="0" smtClean="0"/>
              <a:t>LHC </a:t>
            </a:r>
            <a:r>
              <a:rPr lang="fr-FR" sz="1600" b="1" dirty="0" smtClean="0">
                <a:sym typeface="Wingdings" panose="05000000000000000000" pitchFamily="2" charset="2"/>
              </a:rPr>
              <a:t>|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595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95" y="3515140"/>
            <a:ext cx="3968304" cy="250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2" y="3481349"/>
            <a:ext cx="4604940" cy="287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Proton-Nucleus collisions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1800" b="0" dirty="0"/>
              <a:t>S</a:t>
            </a:r>
            <a:r>
              <a:rPr lang="fr-FR" sz="1800" b="0" dirty="0" smtClean="0"/>
              <a:t>erve as a </a:t>
            </a:r>
            <a:r>
              <a:rPr lang="fr-FR" sz="1800" dirty="0" err="1" smtClean="0"/>
              <a:t>baseline</a:t>
            </a:r>
            <a:r>
              <a:rPr lang="fr-FR" sz="1800" b="0" dirty="0" smtClean="0"/>
              <a:t> for nucleus-nucleus collisions</a:t>
            </a:r>
          </a:p>
          <a:p>
            <a:pPr algn="just"/>
            <a:r>
              <a:rPr lang="fr-FR" sz="1800" dirty="0" err="1" smtClean="0"/>
              <a:t>Specific</a:t>
            </a:r>
            <a:r>
              <a:rPr lang="fr-FR" sz="1800" dirty="0" smtClean="0"/>
              <a:t> proton-nucleus </a:t>
            </a:r>
            <a:r>
              <a:rPr lang="fr-FR" sz="1800" dirty="0" err="1" smtClean="0"/>
              <a:t>physics</a:t>
            </a:r>
            <a:r>
              <a:rPr lang="fr-FR" sz="1800" dirty="0" smtClean="0"/>
              <a:t> program: </a:t>
            </a:r>
          </a:p>
          <a:p>
            <a:pPr lvl="1" algn="just"/>
            <a:r>
              <a:rPr lang="fr-FR" sz="1600" dirty="0" err="1" smtClean="0"/>
              <a:t>Precision</a:t>
            </a:r>
            <a:r>
              <a:rPr lang="fr-FR" sz="1600" dirty="0" smtClean="0"/>
              <a:t> cross-section </a:t>
            </a:r>
            <a:r>
              <a:rPr lang="fr-FR" sz="1600" dirty="0" err="1" smtClean="0"/>
              <a:t>measurement</a:t>
            </a:r>
            <a:r>
              <a:rPr lang="fr-FR" sz="1600" dirty="0" smtClean="0"/>
              <a:t> for </a:t>
            </a:r>
            <a:r>
              <a:rPr lang="fr-FR" sz="1600" dirty="0" err="1" smtClean="0"/>
              <a:t>cosmic</a:t>
            </a:r>
            <a:r>
              <a:rPr lang="fr-FR" sz="1600" dirty="0" smtClean="0"/>
              <a:t> ray </a:t>
            </a:r>
            <a:r>
              <a:rPr lang="fr-FR" sz="1600" dirty="0" err="1" smtClean="0"/>
              <a:t>physics</a:t>
            </a:r>
            <a:r>
              <a:rPr lang="fr-FR" sz="1600" dirty="0" smtClean="0"/>
              <a:t> (</a:t>
            </a:r>
            <a:r>
              <a:rPr lang="fr-FR" sz="1600" dirty="0" err="1" smtClean="0"/>
              <a:t>see</a:t>
            </a:r>
            <a:r>
              <a:rPr lang="fr-FR" sz="1600" dirty="0" smtClean="0"/>
              <a:t> G. </a:t>
            </a:r>
            <a:r>
              <a:rPr lang="fr-FR" sz="1600" dirty="0" err="1" smtClean="0"/>
              <a:t>Graziani’s</a:t>
            </a:r>
            <a:r>
              <a:rPr lang="fr-FR" sz="1600" dirty="0" smtClean="0"/>
              <a:t> talk)</a:t>
            </a:r>
            <a:endParaRPr lang="fr-FR" sz="1600" dirty="0"/>
          </a:p>
          <a:p>
            <a:pPr lvl="1" algn="just"/>
            <a:r>
              <a:rPr lang="en-US" sz="1600" dirty="0" smtClean="0"/>
              <a:t>Nuclear parton distribution function (</a:t>
            </a:r>
            <a:r>
              <a:rPr lang="en-US" sz="1600" dirty="0" err="1" smtClean="0"/>
              <a:t>nPDF</a:t>
            </a:r>
            <a:r>
              <a:rPr lang="en-US" sz="1600" dirty="0" smtClean="0"/>
              <a:t>), saturation, energy loss, nuclear absorption, … </a:t>
            </a:r>
            <a:endParaRPr lang="en-US" sz="1600" b="0" dirty="0" smtClean="0"/>
          </a:p>
          <a:p>
            <a:pPr algn="just"/>
            <a:endParaRPr lang="fr-FR" sz="800" b="0" dirty="0" smtClean="0"/>
          </a:p>
          <a:p>
            <a:endParaRPr lang="fr-FR" sz="800" b="0" dirty="0" smtClean="0"/>
          </a:p>
          <a:p>
            <a:r>
              <a:rPr lang="fr-FR" sz="1600" b="0" dirty="0" err="1" smtClean="0"/>
              <a:t>With</a:t>
            </a:r>
            <a:r>
              <a:rPr lang="fr-FR" sz="1600" b="0" dirty="0" smtClean="0"/>
              <a:t> SMOG, </a:t>
            </a:r>
            <a:r>
              <a:rPr lang="fr-FR" sz="1600" b="0" dirty="0" err="1" smtClean="0"/>
              <a:t>LHCb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offers</a:t>
            </a:r>
            <a:r>
              <a:rPr lang="fr-FR" sz="1600" b="0" dirty="0" smtClean="0"/>
              <a:t> a large </a:t>
            </a:r>
            <a:r>
              <a:rPr lang="fr-FR" sz="1600" b="0" dirty="0" err="1" smtClean="0"/>
              <a:t>rapidity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coverage</a:t>
            </a:r>
            <a:r>
              <a:rPr lang="fr-FR" sz="1600" b="0" dirty="0" smtClean="0"/>
              <a:t> (~3 </a:t>
            </a:r>
            <a:r>
              <a:rPr lang="fr-FR" sz="1600" b="0" dirty="0" err="1" smtClean="0"/>
              <a:t>rapidity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units</a:t>
            </a:r>
            <a:r>
              <a:rPr lang="fr-FR" sz="1600" b="0" dirty="0" smtClean="0"/>
              <a:t>) at </a:t>
            </a:r>
            <a:r>
              <a:rPr lang="fr-FR" sz="1600" dirty="0" smtClean="0"/>
              <a:t>large </a:t>
            </a:r>
            <a:r>
              <a:rPr lang="fr-FR" sz="1600" dirty="0" err="1" smtClean="0"/>
              <a:t>Bjorken</a:t>
            </a:r>
            <a:r>
              <a:rPr lang="fr-FR" sz="1600" dirty="0" smtClean="0"/>
              <a:t>-x x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 </a:t>
            </a:r>
            <a:endParaRPr lang="fr-FR" sz="1600" b="0" dirty="0" smtClean="0"/>
          </a:p>
          <a:p>
            <a:pPr lvl="1"/>
            <a:r>
              <a:rPr lang="fr-FR" sz="1600" dirty="0" err="1" smtClean="0"/>
              <a:t>Give</a:t>
            </a:r>
            <a:r>
              <a:rPr lang="fr-FR" sz="1600" dirty="0" smtClean="0"/>
              <a:t> </a:t>
            </a:r>
            <a:r>
              <a:rPr lang="fr-FR" sz="1600" dirty="0" err="1" smtClean="0"/>
              <a:t>access</a:t>
            </a:r>
            <a:r>
              <a:rPr lang="fr-FR" sz="1600" dirty="0" smtClean="0"/>
              <a:t> to </a:t>
            </a:r>
            <a:r>
              <a:rPr lang="fr-FR" sz="1600" b="1" dirty="0" err="1" smtClean="0"/>
              <a:t>nPDF</a:t>
            </a:r>
            <a:r>
              <a:rPr lang="fr-FR" sz="1600" b="1" dirty="0" smtClean="0"/>
              <a:t> anti-</a:t>
            </a:r>
            <a:r>
              <a:rPr lang="fr-FR" sz="1600" b="1" dirty="0" err="1" smtClean="0"/>
              <a:t>shadowing</a:t>
            </a:r>
            <a:r>
              <a:rPr lang="fr-FR" sz="1600" b="1" dirty="0" smtClean="0"/>
              <a:t> </a:t>
            </a:r>
            <a:r>
              <a:rPr lang="fr-FR" sz="1600" dirty="0" err="1" smtClean="0"/>
              <a:t>region</a:t>
            </a:r>
            <a:r>
              <a:rPr lang="fr-FR" sz="1600" dirty="0" smtClean="0"/>
              <a:t> and </a:t>
            </a:r>
            <a:r>
              <a:rPr lang="fr-FR" sz="1600" b="1" dirty="0" err="1" smtClean="0"/>
              <a:t>intrinsic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charm</a:t>
            </a:r>
            <a:r>
              <a:rPr lang="fr-FR" sz="1600" b="1" dirty="0" smtClean="0"/>
              <a:t> </a:t>
            </a:r>
            <a:r>
              <a:rPr lang="fr-FR" sz="1600" dirty="0" smtClean="0"/>
              <a:t>content in the </a:t>
            </a:r>
            <a:r>
              <a:rPr lang="fr-FR" sz="1600" dirty="0" err="1" smtClean="0"/>
              <a:t>nucleon</a:t>
            </a:r>
            <a:endParaRPr lang="fr-FR" sz="1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LAL/LLR - LHCb</a:t>
            </a:r>
            <a:endParaRPr lang="fr-BE" dirty="0">
              <a:solidFill>
                <a:srgbClr val="898989"/>
              </a:solidFill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170756" y="6093296"/>
            <a:ext cx="1026098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3424819" y="6073551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FF0000"/>
                </a:solidFill>
              </a:rPr>
              <a:t>LHCb</a:t>
            </a:r>
            <a:endParaRPr lang="fr-FR" sz="1400" dirty="0">
              <a:solidFill>
                <a:srgbClr val="FF000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3180114" y="3712874"/>
            <a:ext cx="0" cy="5263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986094" y="3315691"/>
            <a:ext cx="388041" cy="268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y=5</a:t>
            </a:r>
            <a:endParaRPr lang="fr-FR" sz="1600" dirty="0"/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3795511" y="3474105"/>
            <a:ext cx="0" cy="5019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3451607" y="3169240"/>
            <a:ext cx="512594" cy="268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y=3.5</a:t>
            </a:r>
            <a:endParaRPr lang="fr-FR" sz="1600" dirty="0"/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4196854" y="3691525"/>
            <a:ext cx="0" cy="6097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4110761" y="3292204"/>
            <a:ext cx="512594" cy="268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y=2.5</a:t>
            </a:r>
            <a:endParaRPr lang="fr-FR" sz="1600" dirty="0"/>
          </a:p>
        </p:txBody>
      </p:sp>
      <p:sp>
        <p:nvSpPr>
          <p:cNvPr id="7" name="Rectangle 6"/>
          <p:cNvSpPr/>
          <p:nvPr/>
        </p:nvSpPr>
        <p:spPr>
          <a:xfrm>
            <a:off x="1152574" y="3338988"/>
            <a:ext cx="1547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arXiv:1612.05741v1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8068763" y="4322110"/>
            <a:ext cx="16738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/>
              <a:t> </a:t>
            </a:r>
            <a:r>
              <a:rPr lang="fr-FR" sz="1100" dirty="0"/>
              <a:t>PRD75 (2007), 054029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7398470" y="6065069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FF0000"/>
                </a:solidFill>
              </a:rPr>
              <a:t>LHCb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46" name="Connecteur droit 45"/>
          <p:cNvCxnSpPr/>
          <p:nvPr/>
        </p:nvCxnSpPr>
        <p:spPr>
          <a:xfrm flipV="1">
            <a:off x="7240969" y="6065069"/>
            <a:ext cx="1008112" cy="81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197495" y="5036402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BHPS </a:t>
            </a:r>
            <a:r>
              <a:rPr lang="fr-FR" sz="1400" dirty="0" err="1" smtClean="0"/>
              <a:t>with</a:t>
            </a:r>
            <a:r>
              <a:rPr lang="fr-FR" sz="1400" dirty="0" smtClean="0"/>
              <a:t> CTEQ6.5</a:t>
            </a:r>
            <a:endParaRPr lang="fr-FR" sz="1400" dirty="0"/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7240969" y="3356992"/>
            <a:ext cx="0" cy="5263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7096953" y="2996952"/>
            <a:ext cx="388041" cy="268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y=5</a:t>
            </a:r>
            <a:endParaRPr lang="fr-FR" sz="1600" dirty="0"/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7817033" y="3483168"/>
            <a:ext cx="0" cy="5019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7465531" y="3140968"/>
            <a:ext cx="512594" cy="268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y=3.5</a:t>
            </a:r>
            <a:endParaRPr lang="fr-FR" sz="1600" dirty="0"/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8321089" y="3543979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8249081" y="3212976"/>
            <a:ext cx="512594" cy="268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y=2.5</a:t>
            </a:r>
            <a:endParaRPr lang="fr-FR" sz="16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67996-295D-4F77-A381-123A140FDE3E}" type="slidenum">
              <a:rPr lang="fr-BE" smtClean="0"/>
              <a:pPr>
                <a:defRPr/>
              </a:pPr>
              <a:t>6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3853927" y="4579122"/>
            <a:ext cx="28135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Charm</a:t>
            </a:r>
            <a:r>
              <a:rPr lang="fr-FR" dirty="0" smtClean="0"/>
              <a:t> quark distributions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171305" y="4491115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>
                <a:solidFill>
                  <a:srgbClr val="0000E2"/>
                </a:solidFill>
              </a:rPr>
              <a:t>With</a:t>
            </a:r>
            <a:r>
              <a:rPr lang="fr-FR" sz="1200" b="1" dirty="0" smtClean="0">
                <a:solidFill>
                  <a:srgbClr val="0000E2"/>
                </a:solidFill>
              </a:rPr>
              <a:t> no </a:t>
            </a:r>
          </a:p>
          <a:p>
            <a:r>
              <a:rPr lang="fr-FR" sz="1200" b="1" dirty="0" err="1" smtClean="0">
                <a:solidFill>
                  <a:srgbClr val="0000E2"/>
                </a:solidFill>
              </a:rPr>
              <a:t>Intrinsic</a:t>
            </a:r>
            <a:r>
              <a:rPr lang="fr-FR" sz="1200" b="1" dirty="0" smtClean="0">
                <a:solidFill>
                  <a:srgbClr val="0000E2"/>
                </a:solidFill>
              </a:rPr>
              <a:t> </a:t>
            </a:r>
            <a:r>
              <a:rPr lang="fr-FR" sz="1200" b="1" dirty="0" err="1" smtClean="0">
                <a:solidFill>
                  <a:srgbClr val="0000E2"/>
                </a:solidFill>
              </a:rPr>
              <a:t>charm</a:t>
            </a:r>
            <a:endParaRPr lang="fr-FR" sz="1200" b="1" dirty="0">
              <a:solidFill>
                <a:srgbClr val="0000E2"/>
              </a:solidFill>
            </a:endParaRPr>
          </a:p>
        </p:txBody>
      </p:sp>
      <p:cxnSp>
        <p:nvCxnSpPr>
          <p:cNvPr id="14" name="Connecteur droit avec flèche 13"/>
          <p:cNvCxnSpPr>
            <a:stCxn id="12" idx="3"/>
          </p:cNvCxnSpPr>
          <p:nvPr/>
        </p:nvCxnSpPr>
        <p:spPr>
          <a:xfrm flipV="1">
            <a:off x="7458837" y="4629615"/>
            <a:ext cx="519290" cy="92333"/>
          </a:xfrm>
          <a:prstGeom prst="straightConnector1">
            <a:avLst/>
          </a:prstGeom>
          <a:ln w="19050">
            <a:solidFill>
              <a:srgbClr val="0000E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6219873" y="3933056"/>
            <a:ext cx="16644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>
                <a:solidFill>
                  <a:srgbClr val="FF0000"/>
                </a:solidFill>
              </a:rPr>
              <a:t>With</a:t>
            </a:r>
            <a:r>
              <a:rPr lang="fr-FR" sz="1200" b="1" dirty="0" smtClean="0">
                <a:solidFill>
                  <a:srgbClr val="FF0000"/>
                </a:solidFill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</a:rPr>
              <a:t>Intrinsic</a:t>
            </a:r>
            <a:r>
              <a:rPr lang="fr-FR" sz="1200" b="1" dirty="0" smtClean="0">
                <a:solidFill>
                  <a:srgbClr val="FF0000"/>
                </a:solidFill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</a:rPr>
              <a:t>charm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7812360" y="4071555"/>
            <a:ext cx="246159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7812360" y="4071555"/>
            <a:ext cx="246159" cy="22969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 rot="16200000">
            <a:off x="-1402264" y="4610281"/>
            <a:ext cx="375936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PDF in a Pb nucleus/PDF in a single </a:t>
            </a:r>
            <a:r>
              <a:rPr lang="fr-FR" sz="1400" dirty="0" err="1" smtClean="0"/>
              <a:t>nucleon</a:t>
            </a:r>
            <a:endParaRPr lang="fr-FR" sz="1400" dirty="0"/>
          </a:p>
        </p:txBody>
      </p:sp>
      <p:sp>
        <p:nvSpPr>
          <p:cNvPr id="21" name="Rectangle 20"/>
          <p:cNvSpPr/>
          <p:nvPr/>
        </p:nvSpPr>
        <p:spPr>
          <a:xfrm>
            <a:off x="2051719" y="6309320"/>
            <a:ext cx="46805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/>
              <a:t>Bjorken</a:t>
            </a:r>
            <a:r>
              <a:rPr lang="fr-FR" sz="1200" dirty="0"/>
              <a:t>-x = fraction of the </a:t>
            </a:r>
            <a:r>
              <a:rPr lang="fr-FR" sz="1200" dirty="0" err="1" smtClean="0"/>
              <a:t>nucleon</a:t>
            </a:r>
            <a:r>
              <a:rPr lang="fr-FR" sz="1200" dirty="0" smtClean="0"/>
              <a:t> </a:t>
            </a:r>
            <a:r>
              <a:rPr lang="fr-FR" sz="1200" dirty="0" err="1"/>
              <a:t>momentum</a:t>
            </a:r>
            <a:r>
              <a:rPr lang="fr-FR" sz="1200" dirty="0"/>
              <a:t> </a:t>
            </a:r>
            <a:r>
              <a:rPr lang="fr-FR" sz="1200" dirty="0" err="1"/>
              <a:t>carried</a:t>
            </a:r>
            <a:r>
              <a:rPr lang="fr-FR" sz="1200" dirty="0"/>
              <a:t> by </a:t>
            </a:r>
            <a:r>
              <a:rPr lang="fr-FR" sz="1200" dirty="0" smtClean="0"/>
              <a:t>a parton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296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LHCb</a:t>
            </a:r>
            <a:r>
              <a:rPr lang="fr-FR" sz="2400" dirty="0" smtClean="0"/>
              <a:t> </a:t>
            </a:r>
            <a:r>
              <a:rPr lang="fr-FR" sz="2400" dirty="0" err="1" smtClean="0"/>
              <a:t>fixed-target</a:t>
            </a:r>
            <a:r>
              <a:rPr lang="fr-FR" sz="2400" dirty="0" smtClean="0"/>
              <a:t> mode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r-FR" sz="1800" dirty="0" smtClean="0"/>
                  <a:t>Data </a:t>
                </a:r>
                <a:r>
                  <a:rPr lang="fr-FR" sz="1800" dirty="0" err="1" smtClean="0"/>
                  <a:t>recorded</a:t>
                </a:r>
                <a:endParaRPr lang="fr-FR" sz="1800" dirty="0" smtClean="0"/>
              </a:p>
              <a:p>
                <a:pPr lvl="1"/>
                <a:r>
                  <a:rPr lang="fr-FR" sz="1600" dirty="0" err="1" smtClean="0"/>
                  <a:t>Gas</a:t>
                </a:r>
                <a:r>
                  <a:rPr lang="fr-FR" sz="1600" dirty="0" smtClean="0"/>
                  <a:t> pressure in the VELO: </a:t>
                </a:r>
                <a:r>
                  <a:rPr lang="fr-FR" sz="1600" dirty="0"/>
                  <a:t>~ 1 – </a:t>
                </a:r>
                <a:r>
                  <a:rPr lang="fr-FR" sz="1600" dirty="0" smtClean="0"/>
                  <a:t>2</a:t>
                </a:r>
                <a:r>
                  <a:rPr lang="fr-FR" sz="1600" dirty="0" smtClean="0">
                    <a:sym typeface="Symbol"/>
                  </a:rPr>
                  <a:t></a:t>
                </a:r>
                <a:r>
                  <a:rPr lang="fr-FR" sz="1600" dirty="0" smtClean="0"/>
                  <a:t>10</a:t>
                </a:r>
                <a:r>
                  <a:rPr lang="fr-FR" sz="1600" baseline="30000" dirty="0" smtClean="0"/>
                  <a:t>-7</a:t>
                </a:r>
                <a:r>
                  <a:rPr lang="fr-FR" sz="1600" dirty="0" smtClean="0"/>
                  <a:t> mbar</a:t>
                </a:r>
              </a:p>
              <a:p>
                <a:endParaRPr lang="fr-FR" sz="2600" dirty="0" smtClean="0"/>
              </a:p>
              <a:p>
                <a:endParaRPr lang="fr-FR" sz="2600" dirty="0"/>
              </a:p>
              <a:p>
                <a:endParaRPr lang="fr-FR" sz="2600" dirty="0" smtClean="0"/>
              </a:p>
              <a:p>
                <a:endParaRPr lang="fr-FR" sz="2600" dirty="0" smtClean="0"/>
              </a:p>
              <a:p>
                <a:endParaRPr lang="fr-FR" sz="1800" dirty="0" smtClean="0"/>
              </a:p>
              <a:p>
                <a:pPr marL="800100" lvl="3" indent="-342900"/>
                <a:endParaRPr lang="fr-FR" dirty="0"/>
              </a:p>
              <a:p>
                <a:pPr marL="800100" lvl="3" indent="-342900"/>
                <a:endParaRPr lang="fr-FR" sz="2400" dirty="0" smtClean="0"/>
              </a:p>
              <a:p>
                <a:pPr marL="800100" lvl="3" indent="-342900"/>
                <a:endParaRPr lang="fr-FR" sz="2400" dirty="0" smtClean="0"/>
              </a:p>
              <a:p>
                <a:endParaRPr lang="fr-FR" sz="1800" dirty="0" smtClean="0"/>
              </a:p>
              <a:p>
                <a:r>
                  <a:rPr lang="fr-FR" sz="1800" dirty="0" err="1" smtClean="0"/>
                  <a:t>Presented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here</a:t>
                </a:r>
                <a:r>
                  <a:rPr lang="fr-FR" sz="1800" dirty="0" smtClean="0"/>
                  <a:t> : </a:t>
                </a:r>
                <a:r>
                  <a:rPr lang="fr-FR" sz="1800" dirty="0" err="1" smtClean="0">
                    <a:solidFill>
                      <a:srgbClr val="0000E2"/>
                    </a:solidFill>
                  </a:rPr>
                  <a:t>pAr</a:t>
                </a:r>
                <a:r>
                  <a:rPr lang="fr-FR" sz="1800" dirty="0" smtClean="0">
                    <a:solidFill>
                      <a:srgbClr val="0000E2"/>
                    </a:solidFill>
                  </a:rPr>
                  <a:t> @ 110 </a:t>
                </a:r>
                <a:r>
                  <a:rPr lang="fr-FR" sz="1800" dirty="0" err="1" smtClean="0">
                    <a:solidFill>
                      <a:srgbClr val="0000E2"/>
                    </a:solidFill>
                  </a:rPr>
                  <a:t>GeV</a:t>
                </a:r>
                <a:r>
                  <a:rPr lang="fr-FR" sz="1800" dirty="0" smtClean="0">
                    <a:solidFill>
                      <a:srgbClr val="0000E2"/>
                    </a:solidFill>
                  </a:rPr>
                  <a:t> (</a:t>
                </a:r>
                <a:r>
                  <a:rPr lang="fr-FR" sz="1800" dirty="0" smtClean="0">
                    <a:solidFill>
                      <a:srgbClr val="0000E2"/>
                    </a:solidFill>
                    <a:hlinkClick r:id="rId2"/>
                  </a:rPr>
                  <a:t>LHCb-CONF-2017-001</a:t>
                </a:r>
                <a:r>
                  <a:rPr lang="fr-FR" sz="1800" dirty="0" smtClean="0">
                    <a:solidFill>
                      <a:srgbClr val="0000E2"/>
                    </a:solidFill>
                  </a:rPr>
                  <a:t>)</a:t>
                </a:r>
              </a:p>
              <a:p>
                <a:pPr lvl="1" algn="just"/>
                <a:r>
                  <a:rPr lang="fr-FR" sz="1600" dirty="0" err="1" smtClean="0"/>
                  <a:t>Preliminary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results</a:t>
                </a:r>
                <a:r>
                  <a:rPr lang="fr-FR" sz="1600" dirty="0" smtClean="0"/>
                  <a:t> </a:t>
                </a:r>
                <a:r>
                  <a:rPr lang="fr-FR" sz="1600" dirty="0"/>
                  <a:t>on </a:t>
                </a:r>
                <a:r>
                  <a:rPr lang="fr-FR" sz="1600" dirty="0" err="1"/>
                  <a:t>heavy</a:t>
                </a:r>
                <a:r>
                  <a:rPr lang="fr-FR" sz="1600" dirty="0"/>
                  <a:t> </a:t>
                </a:r>
                <a:r>
                  <a:rPr lang="fr-FR" sz="1600" dirty="0" err="1"/>
                  <a:t>flavor</a:t>
                </a:r>
                <a:r>
                  <a:rPr lang="fr-FR" sz="1600" dirty="0"/>
                  <a:t> production </a:t>
                </a:r>
                <a:r>
                  <a:rPr lang="fr-FR" sz="1600" dirty="0" err="1"/>
                  <a:t>with</a:t>
                </a:r>
                <a:r>
                  <a:rPr lang="fr-FR" sz="1600" dirty="0"/>
                  <a:t> </a:t>
                </a:r>
                <a:r>
                  <a:rPr lang="fr-FR" sz="1600" dirty="0" smtClean="0"/>
                  <a:t>SMOG</a:t>
                </a:r>
              </a:p>
              <a:p>
                <a:pPr lvl="1" algn="just"/>
                <a:r>
                  <a:rPr lang="en-US" sz="1600" b="1" dirty="0" smtClean="0"/>
                  <a:t>Study J/</a:t>
                </a:r>
                <a:r>
                  <a:rPr lang="en-US" sz="1600" b="1" dirty="0" smtClean="0">
                    <a:latin typeface="Symbol" panose="05050102010706020507" pitchFamily="18" charset="2"/>
                  </a:rPr>
                  <a:t>y</a:t>
                </a:r>
                <a:r>
                  <a:rPr lang="en-US" sz="1600" b="1" dirty="0" smtClean="0"/>
                  <a:t> and D</a:t>
                </a:r>
                <a:r>
                  <a:rPr lang="en-US" sz="1600" b="1" baseline="30000" dirty="0" smtClean="0"/>
                  <a:t>0</a:t>
                </a:r>
                <a:r>
                  <a:rPr lang="en-US" sz="1600" b="1" dirty="0" smtClean="0"/>
                  <a:t> production in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600" b="1" i="1" smtClean="0"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fr-FR" sz="1600" b="1" i="1" smtClean="0">
                                <a:latin typeface="Cambria Math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600" b="1" dirty="0" smtClean="0"/>
                  <a:t>=110 GeV proton-argon collisions</a:t>
                </a:r>
              </a:p>
              <a:p>
                <a:pPr lvl="2" algn="just"/>
                <a:r>
                  <a:rPr lang="en-US" sz="1400" dirty="0"/>
                  <a:t>D</a:t>
                </a:r>
                <a:r>
                  <a:rPr lang="en-US" sz="1400" dirty="0" smtClean="0"/>
                  <a:t>emonstration </a:t>
                </a:r>
                <a:r>
                  <a:rPr lang="en-US" sz="1400" dirty="0"/>
                  <a:t>of feasibility of the heavy- </a:t>
                </a:r>
                <a:r>
                  <a:rPr lang="en-US" sz="1400" dirty="0" smtClean="0"/>
                  <a:t>flavor </a:t>
                </a:r>
                <a:r>
                  <a:rPr lang="en-US" sz="1400" dirty="0" err="1"/>
                  <a:t>LHCb</a:t>
                </a:r>
                <a:r>
                  <a:rPr lang="en-US" sz="1400" dirty="0"/>
                  <a:t> </a:t>
                </a:r>
                <a:r>
                  <a:rPr lang="en-US" sz="1400" dirty="0" smtClean="0"/>
                  <a:t>fixed-target </a:t>
                </a:r>
                <a:r>
                  <a:rPr lang="en-US" sz="1400" dirty="0"/>
                  <a:t>program</a:t>
                </a:r>
              </a:p>
              <a:p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20" t="-9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LAL/LLR - LHCb</a:t>
            </a:r>
            <a:endParaRPr lang="fr-BE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graphicFrame>
        <p:nvGraphicFramePr>
          <p:cNvPr id="7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651610"/>
              </p:ext>
            </p:extLst>
          </p:nvPr>
        </p:nvGraphicFramePr>
        <p:xfrm>
          <a:off x="1331640" y="1881128"/>
          <a:ext cx="6552730" cy="2700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76265"/>
                <a:gridCol w="1008112"/>
                <a:gridCol w="1381246"/>
                <a:gridCol w="1787107"/>
              </a:tblGrid>
              <a:tr h="27000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System</a:t>
                      </a:r>
                      <a:endParaRPr lang="fr-FR" sz="1400" dirty="0"/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Duration </a:t>
                      </a:r>
                      <a:endParaRPr lang="fr-FR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CMS </a:t>
                      </a:r>
                      <a:r>
                        <a:rPr lang="fr-FR" sz="1400" dirty="0" err="1" smtClean="0"/>
                        <a:t>energy</a:t>
                      </a:r>
                      <a:endParaRPr lang="fr-FR" sz="1400" baseline="-25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Protons on </a:t>
                      </a:r>
                      <a:r>
                        <a:rPr lang="fr-FR" sz="1400" dirty="0" err="1" smtClean="0"/>
                        <a:t>target</a:t>
                      </a:r>
                      <a:r>
                        <a:rPr lang="fr-FR" sz="1400" dirty="0" smtClean="0"/>
                        <a:t>   </a:t>
                      </a:r>
                      <a:endParaRPr lang="fr-FR" sz="1400" baseline="-25000" dirty="0"/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l"/>
                      <a:r>
                        <a:rPr lang="fr-FR" sz="1400" b="1" i="1" dirty="0" smtClean="0"/>
                        <a:t>2015</a:t>
                      </a:r>
                      <a:endParaRPr lang="fr-FR" sz="1400" b="1" i="1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pHe</a:t>
                      </a:r>
                      <a:endParaRPr lang="fr-FR" sz="1400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7h</a:t>
                      </a:r>
                      <a:endParaRPr lang="fr-F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110 </a:t>
                      </a:r>
                      <a:r>
                        <a:rPr lang="fr-FR" sz="1400" dirty="0" err="1" smtClean="0"/>
                        <a:t>GeV</a:t>
                      </a:r>
                      <a:endParaRPr lang="fr-F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2</a:t>
                      </a:r>
                      <a:r>
                        <a:rPr lang="fr-FR" sz="1400" dirty="0" smtClean="0">
                          <a:sym typeface="Symbol"/>
                        </a:rPr>
                        <a:t>10</a:t>
                      </a:r>
                      <a:r>
                        <a:rPr lang="fr-FR" sz="1400" baseline="30000" dirty="0" smtClean="0">
                          <a:sym typeface="Symbol"/>
                        </a:rPr>
                        <a:t>21</a:t>
                      </a:r>
                      <a:endParaRPr lang="fr-FR" sz="1400" baseline="30000" dirty="0"/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pNe</a:t>
                      </a:r>
                      <a:endParaRPr lang="fr-FR" sz="1400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12h</a:t>
                      </a:r>
                      <a:endParaRPr lang="fr-F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110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GeV</a:t>
                      </a:r>
                      <a:endParaRPr lang="fr-F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1</a:t>
                      </a:r>
                      <a:r>
                        <a:rPr lang="fr-FR" sz="1400" dirty="0" smtClean="0">
                          <a:sym typeface="Symbol"/>
                        </a:rPr>
                        <a:t>10</a:t>
                      </a:r>
                      <a:r>
                        <a:rPr lang="fr-FR" sz="1400" baseline="30000" dirty="0" smtClean="0">
                          <a:sym typeface="Symbol"/>
                        </a:rPr>
                        <a:t>21</a:t>
                      </a:r>
                      <a:endParaRPr lang="fr-FR" sz="1400" baseline="30000" dirty="0"/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 smtClean="0">
                          <a:solidFill>
                            <a:srgbClr val="0000E2"/>
                          </a:solidFill>
                        </a:rPr>
                        <a:t>pAr</a:t>
                      </a:r>
                      <a:endParaRPr lang="fr-FR" sz="1400" b="1" dirty="0">
                        <a:solidFill>
                          <a:srgbClr val="0000E2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1" dirty="0" smtClean="0">
                          <a:solidFill>
                            <a:srgbClr val="0000E2"/>
                          </a:solidFill>
                        </a:rPr>
                        <a:t>17h</a:t>
                      </a:r>
                      <a:endParaRPr lang="fr-FR" sz="1400" b="1" dirty="0">
                        <a:solidFill>
                          <a:srgbClr val="0000E2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1" dirty="0" smtClean="0">
                          <a:solidFill>
                            <a:srgbClr val="0000E2"/>
                          </a:solidFill>
                        </a:rPr>
                        <a:t>110 </a:t>
                      </a:r>
                      <a:r>
                        <a:rPr lang="fr-FR" sz="1400" b="1" dirty="0" err="1" smtClean="0">
                          <a:solidFill>
                            <a:srgbClr val="0000E2"/>
                          </a:solidFill>
                        </a:rPr>
                        <a:t>GeV</a:t>
                      </a:r>
                      <a:endParaRPr lang="fr-FR" sz="1400" b="1" dirty="0">
                        <a:solidFill>
                          <a:srgbClr val="0000E2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1" dirty="0" smtClean="0">
                          <a:solidFill>
                            <a:srgbClr val="0000E2"/>
                          </a:solidFill>
                        </a:rPr>
                        <a:t>4</a:t>
                      </a:r>
                      <a:r>
                        <a:rPr lang="fr-FR" sz="1400" b="1" dirty="0" smtClean="0">
                          <a:solidFill>
                            <a:srgbClr val="0000E2"/>
                          </a:solidFill>
                          <a:sym typeface="Symbol"/>
                        </a:rPr>
                        <a:t>10</a:t>
                      </a:r>
                      <a:r>
                        <a:rPr lang="fr-FR" sz="1400" b="1" baseline="30000" dirty="0" smtClean="0">
                          <a:solidFill>
                            <a:srgbClr val="0000E2"/>
                          </a:solidFill>
                          <a:sym typeface="Symbol"/>
                        </a:rPr>
                        <a:t>22</a:t>
                      </a:r>
                      <a:endParaRPr lang="fr-FR" sz="1400" b="1" baseline="30000" dirty="0">
                        <a:solidFill>
                          <a:srgbClr val="0000E2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pAr</a:t>
                      </a:r>
                      <a:endParaRPr lang="fr-FR" sz="1400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11h</a:t>
                      </a:r>
                      <a:endParaRPr lang="fr-F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69 </a:t>
                      </a:r>
                      <a:r>
                        <a:rPr lang="fr-FR" sz="1400" dirty="0" err="1" smtClean="0"/>
                        <a:t>GeV</a:t>
                      </a:r>
                      <a:endParaRPr lang="fr-F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 smtClean="0"/>
                        <a:t>2</a:t>
                      </a:r>
                      <a:r>
                        <a:rPr lang="fr-FR" sz="1400" dirty="0" smtClean="0">
                          <a:sym typeface="Symbol"/>
                        </a:rPr>
                        <a:t>10</a:t>
                      </a:r>
                      <a:r>
                        <a:rPr lang="fr-FR" sz="1400" baseline="30000" dirty="0" smtClean="0">
                          <a:sym typeface="Symbol"/>
                        </a:rPr>
                        <a:t>20</a:t>
                      </a:r>
                      <a:endParaRPr lang="fr-FR" sz="1400" baseline="30000" dirty="0"/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fr-FR" sz="1400" i="0" dirty="0" err="1" smtClean="0">
                          <a:solidFill>
                            <a:srgbClr val="FF0000"/>
                          </a:solidFill>
                        </a:rPr>
                        <a:t>PbAr</a:t>
                      </a:r>
                      <a:r>
                        <a:rPr lang="fr-FR" sz="1400" i="0" dirty="0" smtClean="0">
                          <a:solidFill>
                            <a:srgbClr val="FF0000"/>
                          </a:solidFill>
                        </a:rPr>
                        <a:t> (To </a:t>
                      </a:r>
                      <a:r>
                        <a:rPr lang="fr-FR" sz="1400" i="0" dirty="0" err="1" smtClean="0">
                          <a:solidFill>
                            <a:srgbClr val="FF0000"/>
                          </a:solidFill>
                        </a:rPr>
                        <a:t>be</a:t>
                      </a:r>
                      <a:r>
                        <a:rPr lang="fr-FR" sz="1400" i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400" i="0" dirty="0" err="1" smtClean="0">
                          <a:solidFill>
                            <a:srgbClr val="FF0000"/>
                          </a:solidFill>
                        </a:rPr>
                        <a:t>analyzed</a:t>
                      </a:r>
                      <a:r>
                        <a:rPr lang="fr-FR" sz="1400" i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sz="1400" i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i="0" dirty="0" smtClean="0">
                          <a:solidFill>
                            <a:srgbClr val="FF0000"/>
                          </a:solidFill>
                        </a:rPr>
                        <a:t>100h</a:t>
                      </a:r>
                      <a:endParaRPr lang="fr-FR" sz="1400" i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i="0" dirty="0" smtClean="0">
                          <a:solidFill>
                            <a:srgbClr val="FF0000"/>
                          </a:solidFill>
                        </a:rPr>
                        <a:t>69 </a:t>
                      </a:r>
                      <a:r>
                        <a:rPr lang="fr-FR" sz="1400" i="0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endParaRPr lang="fr-FR" sz="1400" i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i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fr-FR" sz="1400" i="0" dirty="0" smtClean="0">
                          <a:solidFill>
                            <a:srgbClr val="FF0000"/>
                          </a:solidFill>
                          <a:sym typeface="Symbol"/>
                        </a:rPr>
                        <a:t>10</a:t>
                      </a:r>
                      <a:r>
                        <a:rPr lang="fr-FR" sz="1400" i="0" baseline="30000" dirty="0" smtClean="0">
                          <a:solidFill>
                            <a:srgbClr val="FF0000"/>
                          </a:solidFill>
                          <a:sym typeface="Symbol"/>
                        </a:rPr>
                        <a:t>20</a:t>
                      </a:r>
                      <a:endParaRPr lang="fr-FR" sz="1400" i="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l"/>
                      <a:r>
                        <a:rPr lang="fr-FR" sz="1400" b="1" i="1" dirty="0" smtClean="0"/>
                        <a:t>2016</a:t>
                      </a:r>
                      <a:endParaRPr lang="fr-FR" sz="1400" b="1" i="1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1400" dirty="0"/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fr-FR" sz="1400" i="1" dirty="0" err="1" smtClean="0">
                          <a:solidFill>
                            <a:srgbClr val="0000E2"/>
                          </a:solidFill>
                        </a:rPr>
                        <a:t>pHe</a:t>
                      </a:r>
                      <a:r>
                        <a:rPr lang="fr-FR" sz="1400" i="1" dirty="0" smtClean="0">
                          <a:solidFill>
                            <a:srgbClr val="0000E2"/>
                          </a:solidFill>
                        </a:rPr>
                        <a:t> (</a:t>
                      </a:r>
                      <a:r>
                        <a:rPr lang="fr-FR" sz="1400" i="1" dirty="0" err="1" smtClean="0">
                          <a:solidFill>
                            <a:srgbClr val="0000E2"/>
                          </a:solidFill>
                        </a:rPr>
                        <a:t>see</a:t>
                      </a:r>
                      <a:r>
                        <a:rPr lang="fr-FR" sz="1400" i="1" dirty="0" smtClean="0">
                          <a:solidFill>
                            <a:srgbClr val="0000E2"/>
                          </a:solidFill>
                        </a:rPr>
                        <a:t> G. </a:t>
                      </a:r>
                      <a:r>
                        <a:rPr lang="fr-FR" sz="1400" i="1" dirty="0" err="1" smtClean="0">
                          <a:solidFill>
                            <a:srgbClr val="0000E2"/>
                          </a:solidFill>
                        </a:rPr>
                        <a:t>Graziani‘s</a:t>
                      </a:r>
                      <a:r>
                        <a:rPr lang="fr-FR" sz="1400" i="1" dirty="0" smtClean="0">
                          <a:solidFill>
                            <a:srgbClr val="0000E2"/>
                          </a:solidFill>
                        </a:rPr>
                        <a:t> talk)</a:t>
                      </a:r>
                      <a:endParaRPr lang="fr-FR" sz="1400" i="1" dirty="0">
                        <a:solidFill>
                          <a:srgbClr val="0000E2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i="1" dirty="0" smtClean="0">
                          <a:solidFill>
                            <a:srgbClr val="0000E2"/>
                          </a:solidFill>
                        </a:rPr>
                        <a:t>18h</a:t>
                      </a:r>
                      <a:endParaRPr lang="fr-FR" sz="1400" i="1" dirty="0">
                        <a:solidFill>
                          <a:srgbClr val="0000E2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i="1" dirty="0" smtClean="0">
                          <a:solidFill>
                            <a:srgbClr val="0000E2"/>
                          </a:solidFill>
                        </a:rPr>
                        <a:t>110 </a:t>
                      </a:r>
                      <a:r>
                        <a:rPr lang="fr-FR" sz="1400" i="1" dirty="0" err="1" smtClean="0">
                          <a:solidFill>
                            <a:srgbClr val="0000E2"/>
                          </a:solidFill>
                        </a:rPr>
                        <a:t>GeV</a:t>
                      </a:r>
                      <a:endParaRPr lang="fr-FR" sz="1400" i="1" dirty="0">
                        <a:solidFill>
                          <a:srgbClr val="0000E2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i="1" dirty="0" smtClean="0">
                          <a:solidFill>
                            <a:srgbClr val="0000E2"/>
                          </a:solidFill>
                        </a:rPr>
                        <a:t>3</a:t>
                      </a:r>
                      <a:r>
                        <a:rPr lang="fr-FR" sz="1400" i="1" dirty="0" smtClean="0">
                          <a:solidFill>
                            <a:srgbClr val="0000E2"/>
                          </a:solidFill>
                          <a:sym typeface="Symbol"/>
                        </a:rPr>
                        <a:t>10</a:t>
                      </a:r>
                      <a:r>
                        <a:rPr lang="fr-FR" sz="1400" i="1" baseline="30000" dirty="0" smtClean="0">
                          <a:solidFill>
                            <a:srgbClr val="0000E2"/>
                          </a:solidFill>
                          <a:sym typeface="Symbol"/>
                        </a:rPr>
                        <a:t>21</a:t>
                      </a:r>
                      <a:endParaRPr lang="fr-FR" sz="1400" i="1" baseline="30000" dirty="0">
                        <a:solidFill>
                          <a:srgbClr val="0000E2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ctr"/>
                      <a:r>
                        <a:rPr lang="fr-FR" sz="1400" i="0" dirty="0" err="1" smtClean="0">
                          <a:solidFill>
                            <a:srgbClr val="FF0000"/>
                          </a:solidFill>
                        </a:rPr>
                        <a:t>pHe</a:t>
                      </a:r>
                      <a:r>
                        <a:rPr lang="fr-FR" sz="1400" i="0" dirty="0" smtClean="0">
                          <a:solidFill>
                            <a:srgbClr val="FF0000"/>
                          </a:solidFill>
                        </a:rPr>
                        <a:t> (to </a:t>
                      </a:r>
                      <a:r>
                        <a:rPr lang="fr-FR" sz="1400" i="0" dirty="0" err="1" smtClean="0">
                          <a:solidFill>
                            <a:srgbClr val="FF0000"/>
                          </a:solidFill>
                        </a:rPr>
                        <a:t>be</a:t>
                      </a:r>
                      <a:r>
                        <a:rPr lang="fr-FR" sz="1400" i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400" i="0" dirty="0" err="1" smtClean="0">
                          <a:solidFill>
                            <a:srgbClr val="FF0000"/>
                          </a:solidFill>
                        </a:rPr>
                        <a:t>analyzed</a:t>
                      </a:r>
                      <a:r>
                        <a:rPr lang="fr-FR" sz="1400" i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sz="1400" i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i="0" dirty="0" smtClean="0">
                          <a:solidFill>
                            <a:srgbClr val="FF0000"/>
                          </a:solidFill>
                        </a:rPr>
                        <a:t>87h</a:t>
                      </a:r>
                      <a:endParaRPr lang="fr-FR" sz="1400" i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i="0" dirty="0" smtClean="0">
                          <a:solidFill>
                            <a:srgbClr val="FF0000"/>
                          </a:solidFill>
                        </a:rPr>
                        <a:t>87 </a:t>
                      </a:r>
                      <a:r>
                        <a:rPr lang="fr-FR" sz="1400" i="0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endParaRPr lang="fr-FR" sz="1400" i="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i="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sz="1400" i="0" dirty="0" smtClean="0">
                          <a:solidFill>
                            <a:srgbClr val="FF0000"/>
                          </a:solidFill>
                          <a:sym typeface="Symbol"/>
                        </a:rPr>
                        <a:t>10</a:t>
                      </a:r>
                      <a:r>
                        <a:rPr lang="fr-FR" sz="1400" i="0" baseline="30000" dirty="0" smtClean="0">
                          <a:solidFill>
                            <a:srgbClr val="FF0000"/>
                          </a:solidFill>
                          <a:sym typeface="Symbol"/>
                        </a:rPr>
                        <a:t>22</a:t>
                      </a:r>
                      <a:endParaRPr lang="fr-FR" sz="1400" i="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67996-295D-4F77-A381-123A140FDE3E}" type="slidenum">
              <a:rPr lang="fr-BE" smtClean="0"/>
              <a:pPr>
                <a:defRPr/>
              </a:pPr>
              <a:t>7</a:t>
            </a:fld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leuret\AppData\Local\Temp\Rar$DRa0.062\zip_fig\Fig1.ep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1" t="6768" r="1176" b="30351"/>
          <a:stretch/>
        </p:blipFill>
        <p:spPr bwMode="auto">
          <a:xfrm>
            <a:off x="2483768" y="1268760"/>
            <a:ext cx="5904656" cy="366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Data </a:t>
            </a:r>
            <a:r>
              <a:rPr lang="fr-FR" sz="2400" dirty="0" err="1" smtClean="0"/>
              <a:t>sample</a:t>
            </a:r>
            <a:endParaRPr lang="fr-FR" sz="24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1800" dirty="0" err="1" smtClean="0"/>
              <a:t>pAr</a:t>
            </a:r>
            <a:r>
              <a:rPr lang="fr-FR" sz="1800" dirty="0" smtClean="0"/>
              <a:t> collisions @ 110 </a:t>
            </a:r>
            <a:r>
              <a:rPr lang="fr-FR" sz="1800" dirty="0" err="1" smtClean="0"/>
              <a:t>GeV</a:t>
            </a:r>
            <a:endParaRPr lang="fr-FR" sz="18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FR" sz="22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FR" sz="2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FR" sz="22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FR" sz="2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FR" sz="22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FR" sz="2200" dirty="0" smtClean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2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r-FR" sz="220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fr-FR" sz="16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1600" dirty="0" smtClean="0"/>
              <a:t>17h of </a:t>
            </a:r>
            <a:r>
              <a:rPr lang="fr-FR" sz="1600" dirty="0" err="1" smtClean="0"/>
              <a:t>pAr</a:t>
            </a:r>
            <a:r>
              <a:rPr lang="fr-FR" sz="1600" dirty="0" smtClean="0"/>
              <a:t> collisions </a:t>
            </a:r>
            <a:r>
              <a:rPr lang="fr-FR" sz="1600" dirty="0" err="1" smtClean="0"/>
              <a:t>with</a:t>
            </a:r>
            <a:r>
              <a:rPr lang="fr-FR" sz="1600" dirty="0" smtClean="0"/>
              <a:t> 685 non-</a:t>
            </a:r>
            <a:r>
              <a:rPr lang="fr-FR" sz="1600" dirty="0" err="1" smtClean="0"/>
              <a:t>colliding</a:t>
            </a:r>
            <a:r>
              <a:rPr lang="fr-FR" sz="1600" dirty="0" smtClean="0"/>
              <a:t> </a:t>
            </a:r>
            <a:r>
              <a:rPr lang="fr-FR" sz="1600" dirty="0" err="1" smtClean="0"/>
              <a:t>bunches</a:t>
            </a:r>
            <a:r>
              <a:rPr lang="fr-FR" sz="1600" dirty="0" smtClean="0"/>
              <a:t>: ~4</a:t>
            </a:r>
            <a:r>
              <a:rPr lang="fr-FR" sz="1600" dirty="0" smtClean="0">
                <a:sym typeface="Symbol"/>
              </a:rPr>
              <a:t>10</a:t>
            </a:r>
            <a:r>
              <a:rPr lang="fr-FR" sz="1600" baseline="30000" dirty="0" smtClean="0"/>
              <a:t>22</a:t>
            </a:r>
            <a:r>
              <a:rPr lang="fr-FR" sz="1600" dirty="0" smtClean="0"/>
              <a:t> protons on </a:t>
            </a:r>
            <a:r>
              <a:rPr lang="fr-FR" sz="1600" dirty="0" err="1" smtClean="0"/>
              <a:t>target</a:t>
            </a:r>
            <a:endParaRPr lang="fr-FR" sz="16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1600" dirty="0" smtClean="0"/>
              <a:t>Select </a:t>
            </a:r>
            <a:r>
              <a:rPr lang="fr-FR" sz="1600" dirty="0" err="1" smtClean="0"/>
              <a:t>events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 </a:t>
            </a:r>
            <a:r>
              <a:rPr lang="fr-FR" sz="1600" dirty="0" err="1" smtClean="0"/>
              <a:t>Beam</a:t>
            </a:r>
            <a:r>
              <a:rPr lang="fr-FR" sz="1600" dirty="0" smtClean="0"/>
              <a:t> 1 </a:t>
            </a:r>
            <a:r>
              <a:rPr lang="fr-FR" sz="1600" dirty="0" err="1" smtClean="0"/>
              <a:t>only</a:t>
            </a:r>
            <a:r>
              <a:rPr lang="fr-FR" sz="1600" dirty="0" smtClean="0"/>
              <a:t>  at interaction point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1600" dirty="0" err="1" smtClean="0"/>
              <a:t>Apply</a:t>
            </a:r>
            <a:r>
              <a:rPr lang="fr-FR" sz="1600" dirty="0" smtClean="0"/>
              <a:t> </a:t>
            </a:r>
            <a:r>
              <a:rPr lang="fr-FR" sz="1600" dirty="0" err="1" smtClean="0"/>
              <a:t>topological</a:t>
            </a:r>
            <a:r>
              <a:rPr lang="fr-FR" sz="1600" dirty="0" smtClean="0"/>
              <a:t> </a:t>
            </a:r>
            <a:r>
              <a:rPr lang="fr-FR" sz="1600" dirty="0" err="1" smtClean="0"/>
              <a:t>cuts</a:t>
            </a:r>
            <a:r>
              <a:rPr lang="fr-FR" sz="1600" dirty="0" smtClean="0"/>
              <a:t>  to </a:t>
            </a:r>
            <a:r>
              <a:rPr lang="fr-FR" sz="1600" dirty="0" err="1" smtClean="0"/>
              <a:t>remove</a:t>
            </a:r>
            <a:r>
              <a:rPr lang="fr-FR" sz="1600" dirty="0" smtClean="0"/>
              <a:t> possible </a:t>
            </a:r>
            <a:r>
              <a:rPr lang="fr-FR" sz="1600" dirty="0" err="1" smtClean="0"/>
              <a:t>residual</a:t>
            </a:r>
            <a:r>
              <a:rPr lang="fr-FR" sz="1600" dirty="0" smtClean="0"/>
              <a:t> proton-proton collisions (</a:t>
            </a:r>
            <a:r>
              <a:rPr lang="fr-FR" sz="1600" dirty="0" err="1" smtClean="0"/>
              <a:t>ghost</a:t>
            </a:r>
            <a:r>
              <a:rPr lang="fr-FR" sz="1600" dirty="0" smtClean="0"/>
              <a:t> charge)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1600" b="1" dirty="0" smtClean="0"/>
              <a:t>Select </a:t>
            </a:r>
            <a:r>
              <a:rPr lang="fr-FR" sz="1600" b="1" dirty="0" err="1" smtClean="0"/>
              <a:t>events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with</a:t>
            </a:r>
            <a:r>
              <a:rPr lang="fr-FR" sz="1600" b="1" dirty="0" smtClean="0"/>
              <a:t>   </a:t>
            </a:r>
            <a:r>
              <a:rPr lang="fr-FR" sz="1600" b="1" dirty="0" err="1" smtClean="0"/>
              <a:t>Z</a:t>
            </a:r>
            <a:r>
              <a:rPr lang="fr-FR" sz="1600" b="1" baseline="-25000" dirty="0" err="1" smtClean="0"/>
              <a:t>vertex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inside</a:t>
            </a:r>
            <a:r>
              <a:rPr lang="fr-FR" sz="1600" b="1" dirty="0" smtClean="0"/>
              <a:t> VELO  </a:t>
            </a:r>
            <a:r>
              <a:rPr lang="fr-FR" sz="1600" dirty="0" smtClean="0"/>
              <a:t>    </a:t>
            </a:r>
            <a:r>
              <a:rPr lang="fr-FR" sz="1600" dirty="0" err="1" smtClean="0"/>
              <a:t>Z</a:t>
            </a:r>
            <a:r>
              <a:rPr lang="fr-FR" sz="1600" baseline="-25000" dirty="0" err="1" smtClean="0"/>
              <a:t>vertex</a:t>
            </a:r>
            <a:r>
              <a:rPr lang="fr-FR" sz="1600" dirty="0" smtClean="0"/>
              <a:t> </a:t>
            </a:r>
            <a:r>
              <a:rPr lang="fr-FR" sz="1600" dirty="0" smtClean="0">
                <a:sym typeface="Symbol"/>
              </a:rPr>
              <a:t> [-20 cm, 20 cm]</a:t>
            </a:r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LAL/LLR - LHCb</a:t>
            </a:r>
            <a:endParaRPr lang="fr-BE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6"/>
          <a:stretch/>
        </p:blipFill>
        <p:spPr bwMode="auto">
          <a:xfrm>
            <a:off x="4211960" y="1913059"/>
            <a:ext cx="3744416" cy="129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droite 1"/>
          <p:cNvSpPr/>
          <p:nvPr/>
        </p:nvSpPr>
        <p:spPr>
          <a:xfrm rot="1462137">
            <a:off x="3391983" y="2700491"/>
            <a:ext cx="465029" cy="1398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 rot="1388124">
            <a:off x="3268170" y="2415202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rgbClr val="FF0000"/>
                </a:solidFill>
              </a:rPr>
              <a:t>Beam</a:t>
            </a:r>
            <a:r>
              <a:rPr lang="fr-FR" sz="1600" b="1" dirty="0" smtClean="0">
                <a:solidFill>
                  <a:srgbClr val="FF0000"/>
                </a:solidFill>
              </a:rPr>
              <a:t> 1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1560" y="2782669"/>
            <a:ext cx="222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(</a:t>
            </a:r>
            <a:r>
              <a:rPr lang="fr-FR" b="1" i="1" dirty="0" smtClean="0"/>
              <a:t>R,Z</a:t>
            </a:r>
            <a:r>
              <a:rPr lang="fr-FR" b="1" dirty="0" smtClean="0"/>
              <a:t>) position of the </a:t>
            </a:r>
            <a:r>
              <a:rPr lang="fr-FR" b="1" dirty="0" err="1" smtClean="0"/>
              <a:t>Primary</a:t>
            </a:r>
            <a:r>
              <a:rPr lang="fr-FR" b="1" dirty="0" smtClean="0"/>
              <a:t> Vertex</a:t>
            </a:r>
            <a:endParaRPr lang="fr-FR" b="1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67996-295D-4F77-A381-123A140FDE3E}" type="slidenum">
              <a:rPr lang="fr-BE" smtClean="0"/>
              <a:pPr>
                <a:defRPr/>
              </a:pPr>
              <a:t>8</a:t>
            </a:fld>
            <a:endParaRPr lang="fr-B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750665" y="2333241"/>
                <a:ext cx="1733103" cy="447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𝑅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65" y="2333241"/>
                <a:ext cx="1733103" cy="4476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15"/>
          <p:cNvCxnSpPr/>
          <p:nvPr/>
        </p:nvCxnSpPr>
        <p:spPr>
          <a:xfrm flipV="1">
            <a:off x="5105861" y="3717032"/>
            <a:ext cx="0" cy="64807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5982356" y="3759235"/>
            <a:ext cx="0" cy="64807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7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leuret\AppData\Local\Temp\Rar$DRa0.932\zip_fig\Fig2_right.ep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2" t="7601" r="7230" b="30082"/>
          <a:stretch/>
        </p:blipFill>
        <p:spPr bwMode="auto">
          <a:xfrm>
            <a:off x="4716017" y="2055323"/>
            <a:ext cx="3633564" cy="324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S</a:t>
            </a:r>
            <a:r>
              <a:rPr lang="fr-FR" sz="2400" dirty="0" smtClean="0"/>
              <a:t>ignal extraction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J/</a:t>
            </a:r>
            <a:r>
              <a:rPr lang="fr-FR" sz="2000" dirty="0" smtClean="0">
                <a:latin typeface="Symbol" panose="05050102010706020507" pitchFamily="18" charset="2"/>
              </a:rPr>
              <a:t>y</a:t>
            </a:r>
            <a:r>
              <a:rPr lang="fr-FR" sz="2000" dirty="0" smtClean="0"/>
              <a:t> and D</a:t>
            </a:r>
            <a:r>
              <a:rPr lang="fr-FR" sz="2000" baseline="30000" dirty="0" smtClean="0"/>
              <a:t>0</a:t>
            </a:r>
            <a:r>
              <a:rPr lang="fr-FR" sz="2000" dirty="0" smtClean="0"/>
              <a:t> signal</a:t>
            </a:r>
          </a:p>
          <a:p>
            <a:pPr lvl="1"/>
            <a:endParaRPr lang="fr-FR" sz="1600" dirty="0" smtClean="0"/>
          </a:p>
          <a:p>
            <a:pPr lvl="1"/>
            <a:r>
              <a:rPr lang="fr-FR" sz="1600" dirty="0" err="1" smtClean="0"/>
              <a:t>Overall</a:t>
            </a:r>
            <a:r>
              <a:rPr lang="fr-FR" sz="1600" dirty="0" smtClean="0"/>
              <a:t> data (17h) : ~500 J/</a:t>
            </a:r>
            <a:r>
              <a:rPr lang="fr-FR" sz="1600" dirty="0" smtClean="0">
                <a:latin typeface="Symbol" panose="05050102010706020507" pitchFamily="18" charset="2"/>
              </a:rPr>
              <a:t>y</a:t>
            </a:r>
            <a:r>
              <a:rPr lang="fr-FR" sz="1600" dirty="0" smtClean="0"/>
              <a:t>     ~6500 D</a:t>
            </a:r>
            <a:r>
              <a:rPr lang="fr-FR" sz="1600" baseline="30000" dirty="0" smtClean="0"/>
              <a:t>0</a:t>
            </a:r>
          </a:p>
          <a:p>
            <a:pPr lvl="1"/>
            <a:endParaRPr lang="fr-FR" sz="1600" dirty="0" smtClean="0"/>
          </a:p>
          <a:p>
            <a:pPr lvl="1"/>
            <a:endParaRPr lang="fr-FR" sz="1600" dirty="0"/>
          </a:p>
          <a:p>
            <a:pPr lvl="1"/>
            <a:endParaRPr lang="fr-FR" sz="1600" dirty="0" smtClean="0"/>
          </a:p>
          <a:p>
            <a:pPr lvl="1"/>
            <a:endParaRPr lang="fr-FR" sz="1600" dirty="0"/>
          </a:p>
          <a:p>
            <a:pPr lvl="1"/>
            <a:endParaRPr lang="fr-FR" sz="1600" dirty="0" smtClean="0"/>
          </a:p>
          <a:p>
            <a:pPr lvl="1"/>
            <a:endParaRPr lang="fr-FR" sz="1600" dirty="0"/>
          </a:p>
          <a:p>
            <a:pPr lvl="1"/>
            <a:endParaRPr lang="fr-FR" sz="1600" dirty="0" smtClean="0"/>
          </a:p>
          <a:p>
            <a:pPr lvl="1"/>
            <a:endParaRPr lang="fr-FR" sz="1600" dirty="0"/>
          </a:p>
          <a:p>
            <a:pPr lvl="1"/>
            <a:endParaRPr lang="fr-FR" sz="1600" dirty="0" smtClean="0"/>
          </a:p>
          <a:p>
            <a:pPr lvl="1"/>
            <a:endParaRPr lang="fr-FR" sz="1600" dirty="0"/>
          </a:p>
          <a:p>
            <a:pPr lvl="1"/>
            <a:endParaRPr lang="fr-FR" sz="1600" dirty="0" smtClean="0"/>
          </a:p>
          <a:p>
            <a:pPr lvl="1"/>
            <a:endParaRPr lang="fr-FR" sz="1600" dirty="0"/>
          </a:p>
          <a:p>
            <a:pPr lvl="1"/>
            <a:endParaRPr lang="fr-FR" sz="1600" dirty="0" smtClean="0"/>
          </a:p>
          <a:p>
            <a:pPr lvl="1"/>
            <a:r>
              <a:rPr lang="fr-FR" sz="1600" dirty="0" err="1" smtClean="0"/>
              <a:t>Very</a:t>
            </a:r>
            <a:r>
              <a:rPr lang="fr-FR" sz="1600" dirty="0" smtClean="0"/>
              <a:t> </a:t>
            </a:r>
            <a:r>
              <a:rPr lang="fr-FR" sz="1600" dirty="0" err="1" smtClean="0"/>
              <a:t>clear</a:t>
            </a:r>
            <a:r>
              <a:rPr lang="fr-FR" sz="1600" dirty="0" smtClean="0"/>
              <a:t> signal, </a:t>
            </a:r>
            <a:r>
              <a:rPr lang="fr-FR" sz="1600" dirty="0" err="1" smtClean="0"/>
              <a:t>very</a:t>
            </a:r>
            <a:r>
              <a:rPr lang="fr-FR" sz="1600" dirty="0" smtClean="0"/>
              <a:t> </a:t>
            </a:r>
            <a:r>
              <a:rPr lang="fr-FR" sz="1600" dirty="0" err="1" smtClean="0"/>
              <a:t>small</a:t>
            </a:r>
            <a:r>
              <a:rPr lang="fr-FR" sz="1600" dirty="0" smtClean="0"/>
              <a:t> background</a:t>
            </a:r>
            <a:endParaRPr lang="fr-FR" sz="1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XSCRC2017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Frédéric Fleuret - LAL/LLR - LHCb</a:t>
            </a:r>
            <a:endParaRPr lang="fr-BE" dirty="0">
              <a:solidFill>
                <a:srgbClr val="89898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64088" y="3064631"/>
            <a:ext cx="115804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Symbol" panose="05050102010706020507" pitchFamily="18" charset="2"/>
              </a:rPr>
              <a:t>s</a:t>
            </a:r>
            <a:r>
              <a:rPr lang="fr-FR" sz="1200" baseline="-25000" dirty="0" err="1" smtClean="0"/>
              <a:t>M</a:t>
            </a:r>
            <a:r>
              <a:rPr lang="fr-FR" sz="1200" dirty="0" smtClean="0"/>
              <a:t> ~8 MeV/c</a:t>
            </a:r>
            <a:r>
              <a:rPr lang="fr-FR" sz="1200" baseline="30000" dirty="0" smtClean="0"/>
              <a:t>2</a:t>
            </a:r>
            <a:endParaRPr lang="fr-FR" sz="1200" baseline="30000" dirty="0"/>
          </a:p>
        </p:txBody>
      </p:sp>
      <p:pic>
        <p:nvPicPr>
          <p:cNvPr id="2050" name="Picture 2" descr="C:\Users\Fleuret\AppData\Local\Temp\Rar$DRa0.628\zip_fig\Fig2_left.e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t="6768" r="8094" b="31222"/>
          <a:stretch/>
        </p:blipFill>
        <p:spPr bwMode="auto">
          <a:xfrm>
            <a:off x="35496" y="1988841"/>
            <a:ext cx="3833559" cy="321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483768" y="3717032"/>
            <a:ext cx="12503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Symbol" panose="05050102010706020507" pitchFamily="18" charset="2"/>
              </a:rPr>
              <a:t>s</a:t>
            </a:r>
            <a:r>
              <a:rPr lang="fr-FR" sz="1200" baseline="-25000" dirty="0" err="1" smtClean="0"/>
              <a:t>M</a:t>
            </a:r>
            <a:r>
              <a:rPr lang="fr-FR" sz="1200" dirty="0" smtClean="0"/>
              <a:t> ~14 MeV/c</a:t>
            </a:r>
            <a:r>
              <a:rPr lang="fr-FR" sz="1200" baseline="30000" dirty="0" smtClean="0"/>
              <a:t>2</a:t>
            </a:r>
            <a:endParaRPr lang="fr-FR" sz="1200" baseline="30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67996-295D-4F77-A381-123A140FDE3E}" type="slidenum">
              <a:rPr lang="fr-BE" smtClean="0"/>
              <a:pPr>
                <a:defRPr/>
              </a:pPr>
              <a:t>9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80312" y="719118"/>
            <a:ext cx="1850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>
                <a:solidFill>
                  <a:srgbClr val="0000E2"/>
                </a:solidFill>
              </a:rPr>
              <a:t>(</a:t>
            </a:r>
            <a:r>
              <a:rPr lang="fr-FR" sz="1200" dirty="0">
                <a:solidFill>
                  <a:srgbClr val="0000E2"/>
                </a:solidFill>
                <a:hlinkClick r:id="rId4"/>
              </a:rPr>
              <a:t>LHCb-CONF-2017-001</a:t>
            </a:r>
            <a:r>
              <a:rPr lang="fr-FR" sz="1050" dirty="0">
                <a:solidFill>
                  <a:srgbClr val="0000E2"/>
                </a:solidFill>
              </a:rPr>
              <a:t>)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0817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Cb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LHCb</Template>
  <TotalTime>22613</TotalTime>
  <Words>2002</Words>
  <Application>Microsoft Office PowerPoint</Application>
  <PresentationFormat>Affichage à l'écran (4:3)</PresentationFormat>
  <Paragraphs>524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LHCb</vt:lpstr>
      <vt:lpstr>Charm production with SMOG at LHCb</vt:lpstr>
      <vt:lpstr>LHCb detector</vt:lpstr>
      <vt:lpstr>SMOG (System for Measuring Overlap with Gas)</vt:lpstr>
      <vt:lpstr>Fixed-target program</vt:lpstr>
      <vt:lpstr>Nucleus-Nucleus collisions</vt:lpstr>
      <vt:lpstr>Proton-Nucleus collisions</vt:lpstr>
      <vt:lpstr>LHCb fixed-target mode</vt:lpstr>
      <vt:lpstr>Data sample</vt:lpstr>
      <vt:lpstr>Signal extraction</vt:lpstr>
      <vt:lpstr>J/y and D0 differential production</vt:lpstr>
      <vt:lpstr>J/y and D0 differential production</vt:lpstr>
      <vt:lpstr>Yield corrections and uncertainties</vt:lpstr>
      <vt:lpstr>J/y corrected yields</vt:lpstr>
      <vt:lpstr>J/y yields compared to phenomenological parametrizations</vt:lpstr>
      <vt:lpstr>D0 corrected yields</vt:lpstr>
      <vt:lpstr>J/y to D0 ratios</vt:lpstr>
      <vt:lpstr>Bjorken-x distributions</vt:lpstr>
      <vt:lpstr>Other charmed hadrons</vt:lpstr>
      <vt:lpstr>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quarkonium puzzle</dc:title>
  <dc:creator>Fleuret</dc:creator>
  <cp:lastModifiedBy>Fleuret</cp:lastModifiedBy>
  <cp:revision>1067</cp:revision>
  <cp:lastPrinted>2016-11-20T22:19:30Z</cp:lastPrinted>
  <dcterms:modified xsi:type="dcterms:W3CDTF">2017-03-30T18:03:12Z</dcterms:modified>
</cp:coreProperties>
</file>