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31"/>
  </p:notesMasterIdLst>
  <p:handoutMasterIdLst>
    <p:handoutMasterId r:id="rId32"/>
  </p:handoutMasterIdLst>
  <p:sldIdLst>
    <p:sldId id="353" r:id="rId2"/>
    <p:sldId id="346" r:id="rId3"/>
    <p:sldId id="347" r:id="rId4"/>
    <p:sldId id="348" r:id="rId5"/>
    <p:sldId id="349" r:id="rId6"/>
    <p:sldId id="350" r:id="rId7"/>
    <p:sldId id="351" r:id="rId8"/>
    <p:sldId id="332" r:id="rId9"/>
    <p:sldId id="273" r:id="rId10"/>
    <p:sldId id="363" r:id="rId11"/>
    <p:sldId id="364" r:id="rId12"/>
    <p:sldId id="284" r:id="rId13"/>
    <p:sldId id="287" r:id="rId14"/>
    <p:sldId id="280" r:id="rId15"/>
    <p:sldId id="288" r:id="rId16"/>
    <p:sldId id="372" r:id="rId17"/>
    <p:sldId id="370" r:id="rId18"/>
    <p:sldId id="374" r:id="rId19"/>
    <p:sldId id="373" r:id="rId20"/>
    <p:sldId id="371" r:id="rId21"/>
    <p:sldId id="367" r:id="rId22"/>
    <p:sldId id="357" r:id="rId23"/>
    <p:sldId id="358" r:id="rId24"/>
    <p:sldId id="359" r:id="rId25"/>
    <p:sldId id="360" r:id="rId26"/>
    <p:sldId id="361" r:id="rId27"/>
    <p:sldId id="265" r:id="rId28"/>
    <p:sldId id="266" r:id="rId29"/>
    <p:sldId id="369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33FF"/>
    <a:srgbClr val="FFFF00"/>
    <a:srgbClr val="66FF33"/>
    <a:srgbClr val="0066FF"/>
    <a:srgbClr val="4F81BD"/>
    <a:srgbClr val="0000FF"/>
    <a:srgbClr val="00FFFF"/>
    <a:srgbClr val="33CC33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4" autoAdjust="0"/>
    <p:restoredTop sz="93823" autoAdjust="0"/>
  </p:normalViewPr>
  <p:slideViewPr>
    <p:cSldViewPr>
      <p:cViewPr varScale="1">
        <p:scale>
          <a:sx n="74" d="100"/>
          <a:sy n="74" d="100"/>
        </p:scale>
        <p:origin x="-7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2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FA19E-5EFD-4D80-BDC8-880F06F3F5CD}" type="datetimeFigureOut">
              <a:rPr lang="fr-FR" smtClean="0"/>
              <a:pPr/>
              <a:t>04/05/2012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E0C0D-21B6-4C4D-A447-BC57144C73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6943A-0FF1-4539-A766-B20ADFEBADA2}" type="datetimeFigureOut">
              <a:rPr lang="fr-FR" smtClean="0"/>
              <a:pPr/>
              <a:t>04/05/2012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80BB8-65CB-4EA7-8DB4-480CCD4036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80BB8-65CB-4EA7-8DB4-480CCD40367A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80BB8-65CB-4EA7-8DB4-480CCD40367A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04/05/2012 - RIL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000" cy="868322"/>
          </a:xfrm>
          <a:solidFill>
            <a:schemeClr val="tx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617245"/>
            <a:ext cx="2133600" cy="196131"/>
          </a:xfrm>
        </p:spPr>
        <p:txBody>
          <a:bodyPr/>
          <a:lstStyle/>
          <a:p>
            <a:r>
              <a:rPr lang="fr-FR" smtClean="0"/>
              <a:t>04/05/2012 - RIL</a:t>
            </a:r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617245"/>
            <a:ext cx="2895600" cy="196131"/>
          </a:xfrm>
        </p:spPr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617245"/>
            <a:ext cx="2133600" cy="196131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10" name="Picture 2" descr="Z:\FTE\CHIC\log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0" y="0"/>
            <a:ext cx="843355" cy="87347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000" cy="868322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617245"/>
            <a:ext cx="2133600" cy="196131"/>
          </a:xfrm>
        </p:spPr>
        <p:txBody>
          <a:bodyPr/>
          <a:lstStyle/>
          <a:p>
            <a:r>
              <a:rPr lang="fr-FR" smtClean="0"/>
              <a:t>04/05/2012 - RIL</a:t>
            </a:r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617245"/>
            <a:ext cx="2895600" cy="196131"/>
          </a:xfrm>
        </p:spPr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617245"/>
            <a:ext cx="2133600" cy="196131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11" name="Picture 2" descr="Z:\FTE\CHIC\log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0" y="0"/>
            <a:ext cx="843355" cy="873476"/>
          </a:xfrm>
          <a:prstGeom prst="rect">
            <a:avLst/>
          </a:prstGeom>
          <a:noFill/>
        </p:spPr>
      </p:pic>
      <p:pic>
        <p:nvPicPr>
          <p:cNvPr id="10" name="Picture 2" descr="Z:\FTE\CHIC\logo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0" y="0"/>
            <a:ext cx="843355" cy="87347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868322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617245"/>
            <a:ext cx="2133600" cy="196131"/>
          </a:xfrm>
        </p:spPr>
        <p:txBody>
          <a:bodyPr/>
          <a:lstStyle/>
          <a:p>
            <a:r>
              <a:rPr lang="fr-FR" smtClean="0"/>
              <a:t>04/05/2012 - RIL</a:t>
            </a:r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617245"/>
            <a:ext cx="2895600" cy="196131"/>
          </a:xfrm>
        </p:spPr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617245"/>
            <a:ext cx="2133600" cy="196131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11" name="Picture 2" descr="Z:\FTE\CHIC\log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0" y="0"/>
            <a:ext cx="843355" cy="873476"/>
          </a:xfrm>
          <a:prstGeom prst="rect">
            <a:avLst/>
          </a:prstGeom>
          <a:noFill/>
        </p:spPr>
      </p:pic>
      <p:pic>
        <p:nvPicPr>
          <p:cNvPr id="10" name="Picture 2" descr="Z:\FTE\CHIC\logo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0" y="0"/>
            <a:ext cx="843355" cy="87347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868322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617245"/>
            <a:ext cx="2133600" cy="196131"/>
          </a:xfrm>
        </p:spPr>
        <p:txBody>
          <a:bodyPr/>
          <a:lstStyle/>
          <a:p>
            <a:r>
              <a:rPr lang="fr-FR" smtClean="0"/>
              <a:t>04/05/2012 - RIL</a:t>
            </a:r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617245"/>
            <a:ext cx="2895600" cy="196131"/>
          </a:xfrm>
        </p:spPr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617245"/>
            <a:ext cx="2133600" cy="196131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11" name="Picture 2" descr="Z:\FTE\CHIC\log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0" y="0"/>
            <a:ext cx="843355" cy="873476"/>
          </a:xfrm>
          <a:prstGeom prst="rect">
            <a:avLst/>
          </a:prstGeom>
          <a:noFill/>
        </p:spPr>
      </p:pic>
      <p:pic>
        <p:nvPicPr>
          <p:cNvPr id="10" name="Picture 2" descr="Z:\FTE\CHIC\logo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0" y="0"/>
            <a:ext cx="843355" cy="87347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000" cy="868322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617245"/>
            <a:ext cx="2133600" cy="196131"/>
          </a:xfrm>
        </p:spPr>
        <p:txBody>
          <a:bodyPr/>
          <a:lstStyle/>
          <a:p>
            <a:r>
              <a:rPr lang="fr-FR" smtClean="0"/>
              <a:t>04/05/2012 - RIL</a:t>
            </a:r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617245"/>
            <a:ext cx="2895600" cy="196131"/>
          </a:xfrm>
        </p:spPr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617245"/>
            <a:ext cx="2133600" cy="196131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10" name="Picture 2" descr="Z:\FTE\CHIC\log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0" y="0"/>
            <a:ext cx="843355" cy="873476"/>
          </a:xfrm>
          <a:prstGeom prst="rect">
            <a:avLst/>
          </a:prstGeom>
          <a:noFill/>
        </p:spPr>
      </p:pic>
      <p:pic>
        <p:nvPicPr>
          <p:cNvPr id="11" name="Picture 2" descr="Z:\FTE\CHIC\logo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0" y="0"/>
            <a:ext cx="843355" cy="87347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617245"/>
            <a:ext cx="2133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04/05/2012 - RIL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617245"/>
            <a:ext cx="2895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617245"/>
            <a:ext cx="2133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nucl-ex/061201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nucl-ex/061201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nucl-ex/061201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nucl-ex/061201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jpeg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9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hyperlink" Target="http://arxiv.org/abs/nucl-ex/0612013" TargetMode="External"/><Relationship Id="rId4" Type="http://schemas.openxmlformats.org/officeDocument/2006/relationships/image" Target="../media/image30.png"/><Relationship Id="rId9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abs/hep-ph/0512217v2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arxiv.org/pdf/hep-lat/0106019" TargetMode="External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hyperlink" Target="http://arxiv.org/abs/nucl-ex/0612013" TargetMode="Externa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rxiv.org/abs/0712.433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rxiv.org/pdf/nucl-th/0303055v1" TargetMode="Externa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nucl-ex/061201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abs/0712.433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pringerlink.com/content/nrm134800q0p771k/?p=5e77140a5d0c47149f22669235120b29&amp;pi=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hyperlink" Target="http://arxiv.org/abs/1204.0777" TargetMode="Externa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rxiv.org/abs/hep-ph/0512217v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rxiv.org/abs/0712.433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dsweb.cern.ch/record/1353586" TargetMode="Externa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dirty="0" smtClean="0"/>
              <a:t>Charmonia in </a:t>
            </a:r>
            <a:r>
              <a:rPr lang="fr-FR" dirty="0" err="1" smtClean="0"/>
              <a:t>Heavy</a:t>
            </a:r>
            <a:r>
              <a:rPr lang="fr-FR" dirty="0" smtClean="0"/>
              <a:t> Ion Collisions</a:t>
            </a:r>
            <a:br>
              <a:rPr lang="fr-FR" dirty="0" smtClean="0"/>
            </a:b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go </a:t>
            </a:r>
            <a:r>
              <a:rPr lang="fr-FR" b="1" dirty="0" smtClean="0">
                <a:solidFill>
                  <a:srgbClr val="FF0000"/>
                </a:solidFill>
              </a:rPr>
              <a:t>back </a:t>
            </a:r>
            <a:r>
              <a:rPr lang="fr-FR" b="1" dirty="0" smtClean="0">
                <a:solidFill>
                  <a:srgbClr val="FF0000"/>
                </a:solidFill>
              </a:rPr>
              <a:t>to SPS ?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704856" cy="1752600"/>
          </a:xfrm>
        </p:spPr>
        <p:txBody>
          <a:bodyPr>
            <a:normAutofit/>
          </a:bodyPr>
          <a:lstStyle/>
          <a:p>
            <a:pPr marL="457200" indent="-457200"/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 charmonia in A+A : the </a:t>
            </a:r>
            <a:r>
              <a:rPr lang="fr-F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current</a:t>
            </a:r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fr-F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simplified</a:t>
            </a:r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fr-F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picture</a:t>
            </a:r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–</a:t>
            </a:r>
          </a:p>
          <a:p>
            <a:pPr marL="457200" indent="-457200"/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	 back to SPS : the CHIC </a:t>
            </a:r>
            <a:r>
              <a:rPr lang="fr-F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picture</a:t>
            </a:r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–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04/05/2012 - RIL</a:t>
            </a:r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Frédéric Fleuret - LLR</a:t>
            </a:r>
            <a:endParaRPr lang="fr-BE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  <p:pic>
        <p:nvPicPr>
          <p:cNvPr id="286721" name="Picture 1" descr="Z:\FTE\CHIC\images\logoCHIC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8683" y="692696"/>
            <a:ext cx="1631429" cy="1223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2800" dirty="0" smtClean="0"/>
              <a:t>Charmonia in A+A</a:t>
            </a:r>
            <a:r>
              <a:rPr lang="fr-FR" dirty="0" smtClean="0"/>
              <a:t> 		</a:t>
            </a:r>
            <a:r>
              <a:rPr lang="fr-FR" dirty="0" smtClean="0">
                <a:solidFill>
                  <a:srgbClr val="3333FF"/>
                </a:solidFill>
              </a:rPr>
              <a:t>Key questions</a:t>
            </a:r>
            <a:endParaRPr lang="fr-FR" dirty="0">
              <a:solidFill>
                <a:srgbClr val="3333FF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3600" dirty="0" err="1" smtClean="0"/>
              <a:t>Answers</a:t>
            </a:r>
            <a:r>
              <a:rPr lang="fr-FR" sz="3600" dirty="0" smtClean="0"/>
              <a:t> to </a:t>
            </a:r>
            <a:r>
              <a:rPr lang="fr-FR" sz="3600" dirty="0" err="1" smtClean="0"/>
              <a:t>these</a:t>
            </a:r>
            <a:r>
              <a:rPr lang="fr-FR" sz="3600" dirty="0" smtClean="0"/>
              <a:t> questions are </a:t>
            </a:r>
            <a:r>
              <a:rPr lang="fr-FR" sz="3600" dirty="0" err="1" smtClean="0"/>
              <a:t>mandatory</a:t>
            </a:r>
            <a:r>
              <a:rPr lang="fr-FR" sz="3600" dirty="0" smtClean="0"/>
              <a:t> 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r-FR" sz="2600" b="1" i="1" dirty="0" err="1" smtClean="0">
                <a:solidFill>
                  <a:srgbClr val="008000"/>
                </a:solidFill>
              </a:rPr>
              <a:t>What</a:t>
            </a:r>
            <a:r>
              <a:rPr lang="fr-FR" sz="2600" b="1" i="1" dirty="0" smtClean="0">
                <a:solidFill>
                  <a:srgbClr val="008000"/>
                </a:solidFill>
              </a:rPr>
              <a:t> are CNM </a:t>
            </a:r>
            <a:r>
              <a:rPr lang="fr-FR" sz="2600" b="1" i="1" dirty="0" err="1" smtClean="0">
                <a:solidFill>
                  <a:srgbClr val="008000"/>
                </a:solidFill>
              </a:rPr>
              <a:t>effects</a:t>
            </a:r>
            <a:r>
              <a:rPr lang="fr-FR" sz="2600" b="1" i="1" dirty="0" smtClean="0">
                <a:solidFill>
                  <a:srgbClr val="008000"/>
                </a:solidFill>
              </a:rPr>
              <a:t> </a:t>
            </a:r>
            <a:r>
              <a:rPr lang="fr-FR" sz="2600" b="1" i="1" dirty="0" err="1" smtClean="0">
                <a:solidFill>
                  <a:srgbClr val="008000"/>
                </a:solidFill>
              </a:rPr>
              <a:t>at</a:t>
            </a:r>
            <a:r>
              <a:rPr lang="fr-FR" sz="2600" b="1" i="1" dirty="0" smtClean="0">
                <a:solidFill>
                  <a:srgbClr val="008000"/>
                </a:solidFill>
              </a:rPr>
              <a:t> LHC ?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fr-FR" sz="2200" b="1" i="1" dirty="0" err="1" smtClean="0"/>
              <a:t>Shadowing</a:t>
            </a:r>
            <a:r>
              <a:rPr lang="fr-FR" sz="2200" b="1" i="1" dirty="0" smtClean="0"/>
              <a:t> </a:t>
            </a:r>
            <a:r>
              <a:rPr lang="fr-FR" sz="2200" b="1" i="1" dirty="0" err="1" smtClean="0"/>
              <a:t>should</a:t>
            </a:r>
            <a:r>
              <a:rPr lang="fr-FR" sz="2200" b="1" i="1" dirty="0" smtClean="0"/>
              <a:t> </a:t>
            </a:r>
            <a:r>
              <a:rPr lang="fr-FR" sz="2200" b="1" i="1" dirty="0" err="1" smtClean="0"/>
              <a:t>be</a:t>
            </a:r>
            <a:r>
              <a:rPr lang="fr-FR" sz="2200" b="1" i="1" dirty="0" smtClean="0"/>
              <a:t> large </a:t>
            </a:r>
            <a:r>
              <a:rPr lang="fr-FR" sz="2200" b="1" i="1" dirty="0" err="1" smtClean="0"/>
              <a:t>at</a:t>
            </a:r>
            <a:r>
              <a:rPr lang="fr-FR" sz="2200" b="1" i="1" dirty="0" smtClean="0"/>
              <a:t> </a:t>
            </a:r>
            <a:r>
              <a:rPr lang="fr-FR" sz="2200" b="1" i="1" dirty="0" err="1" smtClean="0"/>
              <a:t>forward</a:t>
            </a:r>
            <a:r>
              <a:rPr lang="fr-FR" sz="2200" b="1" i="1" dirty="0" smtClean="0"/>
              <a:t> </a:t>
            </a:r>
            <a:r>
              <a:rPr lang="fr-FR" sz="2200" b="1" i="1" dirty="0" err="1" smtClean="0"/>
              <a:t>rapidity</a:t>
            </a:r>
            <a:endParaRPr lang="fr-FR" sz="2200" b="1" i="1" dirty="0" smtClean="0"/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fr-FR" sz="2200" b="1" i="1" dirty="0" err="1" smtClean="0"/>
              <a:t>Shadowing</a:t>
            </a:r>
            <a:r>
              <a:rPr lang="fr-FR" sz="2200" b="1" i="1" dirty="0" smtClean="0"/>
              <a:t> </a:t>
            </a:r>
            <a:r>
              <a:rPr lang="fr-FR" sz="2200" b="1" i="1" dirty="0" err="1" smtClean="0"/>
              <a:t>should</a:t>
            </a:r>
            <a:r>
              <a:rPr lang="fr-FR" sz="2200" b="1" i="1" dirty="0" smtClean="0"/>
              <a:t> </a:t>
            </a:r>
            <a:r>
              <a:rPr lang="fr-FR" sz="2200" b="1" i="1" dirty="0" err="1" smtClean="0"/>
              <a:t>be</a:t>
            </a:r>
            <a:r>
              <a:rPr lang="fr-FR" sz="2200" b="1" i="1" dirty="0" smtClean="0"/>
              <a:t> </a:t>
            </a:r>
            <a:r>
              <a:rPr lang="fr-FR" sz="2200" b="1" i="1" dirty="0" err="1" smtClean="0"/>
              <a:t>small</a:t>
            </a:r>
            <a:r>
              <a:rPr lang="fr-FR" sz="2200" b="1" i="1" dirty="0" smtClean="0"/>
              <a:t> </a:t>
            </a:r>
            <a:r>
              <a:rPr lang="fr-FR" sz="2200" b="1" i="1" dirty="0" err="1" smtClean="0"/>
              <a:t>at</a:t>
            </a:r>
            <a:r>
              <a:rPr lang="fr-FR" sz="2200" b="1" i="1" dirty="0" smtClean="0"/>
              <a:t> </a:t>
            </a:r>
            <a:r>
              <a:rPr lang="fr-FR" sz="2200" b="1" i="1" dirty="0" err="1" smtClean="0"/>
              <a:t>high</a:t>
            </a:r>
            <a:r>
              <a:rPr lang="fr-FR" sz="2200" b="1" i="1" dirty="0" smtClean="0"/>
              <a:t> </a:t>
            </a:r>
            <a:r>
              <a:rPr lang="fr-FR" sz="2200" b="1" i="1" dirty="0" err="1" smtClean="0"/>
              <a:t>p</a:t>
            </a:r>
            <a:r>
              <a:rPr lang="fr-FR" sz="2200" b="1" i="1" baseline="-25000" dirty="0" err="1" smtClean="0"/>
              <a:t>T</a:t>
            </a:r>
            <a:endParaRPr lang="fr-FR" sz="2200" b="1" i="1" baseline="-25000" dirty="0" smtClean="0"/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fr-FR" sz="2200" b="1" i="1" dirty="0" err="1" smtClean="0"/>
              <a:t>Resonance</a:t>
            </a:r>
            <a:r>
              <a:rPr lang="fr-FR" sz="2200" b="1" i="1" dirty="0" smtClean="0"/>
              <a:t> break-up cross section </a:t>
            </a:r>
            <a:r>
              <a:rPr lang="fr-FR" sz="2200" b="1" i="1" dirty="0" err="1" smtClean="0"/>
              <a:t>should</a:t>
            </a:r>
            <a:r>
              <a:rPr lang="fr-FR" sz="2200" b="1" i="1" dirty="0" smtClean="0"/>
              <a:t> </a:t>
            </a:r>
            <a:r>
              <a:rPr lang="fr-FR" sz="2200" b="1" i="1" dirty="0" err="1" smtClean="0"/>
              <a:t>be</a:t>
            </a:r>
            <a:r>
              <a:rPr lang="fr-FR" sz="2200" b="1" i="1" dirty="0" smtClean="0"/>
              <a:t> </a:t>
            </a:r>
            <a:r>
              <a:rPr lang="fr-FR" sz="2200" b="1" i="1" dirty="0" err="1" smtClean="0"/>
              <a:t>small</a:t>
            </a:r>
            <a:endParaRPr lang="fr-FR" sz="2600" b="1" i="1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fr-FR" sz="2600" b="1" i="1" dirty="0" smtClean="0">
              <a:solidFill>
                <a:srgbClr val="3333FF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r-FR" sz="2600" b="1" i="1" dirty="0" smtClean="0">
                <a:solidFill>
                  <a:srgbClr val="3333FF"/>
                </a:solidFill>
              </a:rPr>
              <a:t>Is </a:t>
            </a:r>
            <a:r>
              <a:rPr lang="fr-FR" sz="2600" b="1" i="1" dirty="0" err="1" smtClean="0">
                <a:solidFill>
                  <a:srgbClr val="3333FF"/>
                </a:solidFill>
              </a:rPr>
              <a:t>recombination</a:t>
            </a:r>
            <a:r>
              <a:rPr lang="fr-FR" sz="2600" b="1" i="1" dirty="0" smtClean="0">
                <a:solidFill>
                  <a:srgbClr val="3333FF"/>
                </a:solidFill>
              </a:rPr>
              <a:t> </a:t>
            </a:r>
            <a:r>
              <a:rPr lang="fr-FR" sz="2600" b="1" i="1" dirty="0" err="1" smtClean="0">
                <a:solidFill>
                  <a:srgbClr val="3333FF"/>
                </a:solidFill>
              </a:rPr>
              <a:t>mechanism</a:t>
            </a:r>
            <a:r>
              <a:rPr lang="fr-FR" sz="2600" b="1" i="1" dirty="0" smtClean="0">
                <a:solidFill>
                  <a:srgbClr val="3333FF"/>
                </a:solidFill>
              </a:rPr>
              <a:t> </a:t>
            </a:r>
            <a:r>
              <a:rPr lang="fr-FR" sz="2600" b="1" i="1" dirty="0" err="1" smtClean="0">
                <a:solidFill>
                  <a:srgbClr val="3333FF"/>
                </a:solidFill>
              </a:rPr>
              <a:t>at</a:t>
            </a:r>
            <a:r>
              <a:rPr lang="fr-FR" sz="2600" b="1" i="1" dirty="0" smtClean="0">
                <a:solidFill>
                  <a:srgbClr val="3333FF"/>
                </a:solidFill>
              </a:rPr>
              <a:t> </a:t>
            </a:r>
            <a:r>
              <a:rPr lang="fr-FR" sz="2600" b="1" i="1" dirty="0" err="1" smtClean="0">
                <a:solidFill>
                  <a:srgbClr val="3333FF"/>
                </a:solidFill>
              </a:rPr>
              <a:t>work</a:t>
            </a:r>
            <a:r>
              <a:rPr lang="fr-FR" sz="2600" b="1" i="1" dirty="0" smtClean="0">
                <a:solidFill>
                  <a:srgbClr val="3333FF"/>
                </a:solidFill>
              </a:rPr>
              <a:t> ?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fr-FR" sz="2200" b="1" i="1" dirty="0" smtClean="0"/>
              <a:t>If </a:t>
            </a:r>
            <a:r>
              <a:rPr lang="fr-FR" sz="2200" b="1" i="1" dirty="0" err="1" smtClean="0"/>
              <a:t>smaller</a:t>
            </a:r>
            <a:r>
              <a:rPr lang="fr-FR" sz="2200" b="1" i="1" dirty="0" smtClean="0"/>
              <a:t> suppression </a:t>
            </a:r>
            <a:r>
              <a:rPr lang="fr-FR" sz="2200" b="1" i="1" dirty="0" err="1" smtClean="0"/>
              <a:t>observed</a:t>
            </a:r>
            <a:r>
              <a:rPr lang="fr-FR" sz="2200" b="1" i="1" dirty="0" smtClean="0"/>
              <a:t> </a:t>
            </a:r>
            <a:r>
              <a:rPr lang="fr-FR" sz="2200" b="1" i="1" dirty="0" err="1" smtClean="0"/>
              <a:t>at</a:t>
            </a:r>
            <a:r>
              <a:rPr lang="fr-FR" sz="2200" b="1" i="1" dirty="0" smtClean="0"/>
              <a:t> </a:t>
            </a:r>
            <a:r>
              <a:rPr lang="fr-FR" sz="2200" b="1" i="1" dirty="0" err="1" smtClean="0"/>
              <a:t>mid</a:t>
            </a:r>
            <a:r>
              <a:rPr lang="fr-FR" sz="2200" b="1" i="1" dirty="0" smtClean="0"/>
              <a:t>-</a:t>
            </a:r>
            <a:r>
              <a:rPr lang="fr-FR" sz="2200" b="1" i="1" dirty="0" err="1" smtClean="0"/>
              <a:t>rapidity</a:t>
            </a:r>
            <a:r>
              <a:rPr lang="fr-FR" sz="2200" b="1" i="1" dirty="0" smtClean="0"/>
              <a:t> and </a:t>
            </a:r>
            <a:r>
              <a:rPr lang="fr-FR" sz="2200" b="1" i="1" dirty="0" err="1" smtClean="0"/>
              <a:t>low</a:t>
            </a:r>
            <a:r>
              <a:rPr lang="fr-FR" sz="2200" b="1" i="1" dirty="0" smtClean="0"/>
              <a:t> </a:t>
            </a:r>
            <a:r>
              <a:rPr lang="fr-FR" sz="2200" b="1" i="1" dirty="0" err="1" smtClean="0"/>
              <a:t>p</a:t>
            </a:r>
            <a:r>
              <a:rPr lang="fr-FR" sz="2200" b="1" i="1" baseline="-25000" dirty="0" err="1" smtClean="0"/>
              <a:t>T</a:t>
            </a:r>
            <a:endParaRPr lang="fr-FR" sz="2600" b="1" i="1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fr-FR" sz="2600" b="1" i="1" dirty="0" smtClean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r-FR" sz="2600" b="1" i="1" dirty="0" smtClean="0">
                <a:solidFill>
                  <a:srgbClr val="FF0000"/>
                </a:solidFill>
              </a:rPr>
              <a:t>Is </a:t>
            </a:r>
            <a:r>
              <a:rPr lang="fr-FR" sz="2600" b="1" i="1" dirty="0" err="1" smtClean="0">
                <a:solidFill>
                  <a:srgbClr val="FF0000"/>
                </a:solidFill>
              </a:rPr>
              <a:t>sequential</a:t>
            </a:r>
            <a:r>
              <a:rPr lang="fr-FR" sz="2600" b="1" i="1" dirty="0" smtClean="0">
                <a:solidFill>
                  <a:srgbClr val="FF0000"/>
                </a:solidFill>
              </a:rPr>
              <a:t> suppression </a:t>
            </a:r>
            <a:r>
              <a:rPr lang="fr-FR" sz="2600" b="1" i="1" dirty="0" err="1" smtClean="0">
                <a:solidFill>
                  <a:srgbClr val="FF0000"/>
                </a:solidFill>
              </a:rPr>
              <a:t>at</a:t>
            </a:r>
            <a:r>
              <a:rPr lang="fr-FR" sz="2600" b="1" i="1" dirty="0" smtClean="0">
                <a:solidFill>
                  <a:srgbClr val="FF0000"/>
                </a:solidFill>
              </a:rPr>
              <a:t> </a:t>
            </a:r>
            <a:r>
              <a:rPr lang="fr-FR" sz="2600" b="1" i="1" dirty="0" err="1" smtClean="0">
                <a:solidFill>
                  <a:srgbClr val="FF0000"/>
                </a:solidFill>
              </a:rPr>
              <a:t>work</a:t>
            </a:r>
            <a:r>
              <a:rPr lang="fr-FR" sz="2600" b="1" i="1" dirty="0" smtClean="0">
                <a:solidFill>
                  <a:srgbClr val="FF0000"/>
                </a:solidFill>
              </a:rPr>
              <a:t> </a:t>
            </a:r>
            <a:r>
              <a:rPr lang="fr-FR" sz="2600" b="1" i="1" dirty="0" smtClean="0">
                <a:solidFill>
                  <a:srgbClr val="FF0000"/>
                </a:solidFill>
                <a:sym typeface="Wingdings" pitchFamily="2" charset="2"/>
              </a:rPr>
              <a:t>? 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fr-FR" sz="2200" b="1" i="1" dirty="0" err="1" smtClean="0">
                <a:sym typeface="Wingdings" pitchFamily="2" charset="2"/>
              </a:rPr>
              <a:t>Need</a:t>
            </a:r>
            <a:r>
              <a:rPr lang="fr-FR" sz="2200" b="1" i="1" dirty="0" smtClean="0">
                <a:sym typeface="Wingdings" pitchFamily="2" charset="2"/>
              </a:rPr>
              <a:t> </a:t>
            </a:r>
            <a:r>
              <a:rPr lang="fr-FR" sz="2200" b="1" i="1" dirty="0" err="1" smtClean="0">
                <a:sym typeface="Wingdings" pitchFamily="2" charset="2"/>
              </a:rPr>
              <a:t>several</a:t>
            </a:r>
            <a:r>
              <a:rPr lang="fr-FR" sz="2200" b="1" i="1" dirty="0" smtClean="0">
                <a:sym typeface="Wingdings" pitchFamily="2" charset="2"/>
              </a:rPr>
              <a:t> (</a:t>
            </a:r>
            <a:r>
              <a:rPr lang="fr-FR" sz="2200" b="1" i="1" dirty="0" err="1" smtClean="0">
                <a:sym typeface="Wingdings" pitchFamily="2" charset="2"/>
              </a:rPr>
              <a:t>at</a:t>
            </a:r>
            <a:r>
              <a:rPr lang="fr-FR" sz="2200" b="1" i="1" dirty="0" smtClean="0">
                <a:sym typeface="Wingdings" pitchFamily="2" charset="2"/>
              </a:rPr>
              <a:t> least </a:t>
            </a:r>
            <a:r>
              <a:rPr lang="fr-FR" sz="2200" b="1" i="1" dirty="0" err="1" smtClean="0">
                <a:sym typeface="Wingdings" pitchFamily="2" charset="2"/>
              </a:rPr>
              <a:t>two</a:t>
            </a:r>
            <a:r>
              <a:rPr lang="fr-FR" sz="2200" b="1" i="1" dirty="0" smtClean="0">
                <a:sym typeface="Wingdings" pitchFamily="2" charset="2"/>
              </a:rPr>
              <a:t>) </a:t>
            </a:r>
            <a:r>
              <a:rPr lang="fr-FR" sz="2200" b="1" i="1" dirty="0" err="1" smtClean="0">
                <a:sym typeface="Wingdings" pitchFamily="2" charset="2"/>
              </a:rPr>
              <a:t>resonances</a:t>
            </a:r>
            <a:endParaRPr lang="fr-FR" sz="2200" b="1" i="1" dirty="0" smtClean="0">
              <a:sym typeface="Wingdings" pitchFamily="2" charset="2"/>
            </a:endParaRP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fr-FR" sz="2200" b="1" i="1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2200" b="1" i="1" dirty="0" smtClean="0">
                <a:sym typeface="Wingdings" pitchFamily="2" charset="2"/>
              </a:rPr>
              <a:t>’ </a:t>
            </a:r>
            <a:r>
              <a:rPr lang="fr-FR" sz="2200" b="1" i="1" dirty="0" err="1" smtClean="0">
                <a:sym typeface="Wingdings" pitchFamily="2" charset="2"/>
              </a:rPr>
              <a:t>is</a:t>
            </a:r>
            <a:r>
              <a:rPr lang="fr-FR" sz="2200" b="1" i="1" dirty="0" smtClean="0">
                <a:sym typeface="Wingdings" pitchFamily="2" charset="2"/>
              </a:rPr>
              <a:t> not a good probe </a:t>
            </a:r>
            <a:r>
              <a:rPr lang="fr-FR" sz="2200" b="1" i="1" dirty="0" err="1" smtClean="0">
                <a:sym typeface="Wingdings" pitchFamily="2" charset="2"/>
              </a:rPr>
              <a:t>because</a:t>
            </a:r>
            <a:r>
              <a:rPr lang="fr-FR" sz="2200" b="1" i="1" dirty="0" smtClean="0">
                <a:sym typeface="Wingdings" pitchFamily="2" charset="2"/>
              </a:rPr>
              <a:t> of </a:t>
            </a:r>
            <a:r>
              <a:rPr lang="fr-FR" sz="2200" b="1" i="1" dirty="0" err="1" smtClean="0">
                <a:sym typeface="Wingdings" pitchFamily="2" charset="2"/>
              </a:rPr>
              <a:t>comovers</a:t>
            </a:r>
            <a:endParaRPr lang="fr-FR" sz="2200" b="1" i="1" dirty="0" smtClean="0">
              <a:sym typeface="Wingdings" pitchFamily="2" charset="2"/>
            </a:endParaRP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fr-FR" sz="2200" b="1" i="1" dirty="0" err="1" smtClean="0">
                <a:sym typeface="Wingdings" pitchFamily="2" charset="2"/>
              </a:rPr>
              <a:t>Should</a:t>
            </a:r>
            <a:r>
              <a:rPr lang="fr-FR" sz="2200" b="1" i="1" dirty="0" smtClean="0">
                <a:sym typeface="Wingdings" pitchFamily="2" charset="2"/>
              </a:rPr>
              <a:t> </a:t>
            </a:r>
            <a:r>
              <a:rPr lang="fr-FR" sz="2200" b="1" i="1" dirty="0" err="1" smtClean="0">
                <a:sym typeface="Wingdings" pitchFamily="2" charset="2"/>
              </a:rPr>
              <a:t>measure</a:t>
            </a:r>
            <a:r>
              <a:rPr lang="fr-FR" sz="2200" b="1" i="1" dirty="0" smtClean="0">
                <a:sym typeface="Wingdings" pitchFamily="2" charset="2"/>
              </a:rPr>
              <a:t> </a:t>
            </a:r>
            <a:r>
              <a:rPr lang="fr-FR" sz="2200" b="1" i="1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sz="2200" b="1" i="1" baseline="-25000" dirty="0" smtClean="0">
                <a:sym typeface="Wingdings" pitchFamily="2" charset="2"/>
              </a:rPr>
              <a:t>c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None/>
            </a:pPr>
            <a:r>
              <a:rPr lang="fr-FR" sz="2600" b="1" i="1" dirty="0" smtClean="0">
                <a:sym typeface="Wingdings" pitchFamily="2" charset="2"/>
              </a:rPr>
              <a:t>	</a:t>
            </a:r>
            <a:endParaRPr lang="fr-FR" sz="2600" b="1" dirty="0" smtClean="0">
              <a:solidFill>
                <a:srgbClr val="FF0000"/>
              </a:solidFill>
            </a:endParaRPr>
          </a:p>
          <a:p>
            <a:pPr lvl="1"/>
            <a:endParaRPr lang="fr-FR" sz="2000" dirty="0" smtClean="0"/>
          </a:p>
          <a:p>
            <a:endParaRPr lang="fr-FR" sz="2400" dirty="0" smtClean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04/05/2012 - RIL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18" name="ZoneTexte 17"/>
          <p:cNvSpPr txBox="1"/>
          <p:nvPr/>
        </p:nvSpPr>
        <p:spPr>
          <a:xfrm>
            <a:off x="7569300" y="1412776"/>
            <a:ext cx="153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sym typeface="Wingdings" pitchFamily="2" charset="2"/>
              </a:rPr>
              <a:t> </a:t>
            </a:r>
            <a:r>
              <a:rPr lang="en-US" sz="2000" b="1" dirty="0" err="1" smtClean="0">
                <a:solidFill>
                  <a:srgbClr val="008000"/>
                </a:solidFill>
                <a:sym typeface="Wingdings" pitchFamily="2" charset="2"/>
              </a:rPr>
              <a:t>p+Pb</a:t>
            </a:r>
            <a:r>
              <a:rPr lang="en-US" sz="2000" b="1" dirty="0" smtClean="0">
                <a:solidFill>
                  <a:srgbClr val="008000"/>
                </a:solidFill>
                <a:sym typeface="Wingdings" pitchFamily="2" charset="2"/>
              </a:rPr>
              <a:t> run 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104412" y="3284984"/>
            <a:ext cx="3039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z="2000" b="1" dirty="0" smtClean="0">
                <a:solidFill>
                  <a:srgbClr val="3333FF"/>
                </a:solidFill>
                <a:sym typeface="Wingdings" pitchFamily="2" charset="2"/>
              </a:rPr>
              <a:t> </a:t>
            </a:r>
            <a:r>
              <a:rPr lang="fr-FR" sz="2000" b="1" dirty="0" err="1" smtClean="0">
                <a:solidFill>
                  <a:srgbClr val="3333FF"/>
                </a:solidFill>
              </a:rPr>
              <a:t>ALICE.vs.CMS</a:t>
            </a:r>
            <a:r>
              <a:rPr lang="fr-FR" sz="2000" b="1" dirty="0" smtClean="0">
                <a:solidFill>
                  <a:srgbClr val="3333FF"/>
                </a:solidFill>
              </a:rPr>
              <a:t> </a:t>
            </a:r>
            <a:r>
              <a:rPr lang="fr-FR" sz="2000" b="1" dirty="0" err="1" smtClean="0">
                <a:solidFill>
                  <a:srgbClr val="3333FF"/>
                </a:solidFill>
              </a:rPr>
              <a:t>at</a:t>
            </a:r>
            <a:r>
              <a:rPr lang="fr-FR" sz="2000" b="1" dirty="0" smtClean="0">
                <a:solidFill>
                  <a:srgbClr val="3333FF"/>
                </a:solidFill>
              </a:rPr>
              <a:t> |y|=0</a:t>
            </a:r>
            <a:endParaRPr lang="fr-FR" sz="2000" b="1" baseline="-25000" dirty="0" smtClean="0">
              <a:solidFill>
                <a:srgbClr val="3333FF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269218" y="5586232"/>
            <a:ext cx="183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sz="2000" b="1" dirty="0" err="1" smtClean="0">
                <a:solidFill>
                  <a:srgbClr val="FF0000"/>
                </a:solidFill>
              </a:rPr>
              <a:t>unreachable</a:t>
            </a:r>
            <a:endParaRPr lang="fr-FR" sz="2000" b="1" baseline="-25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2800" dirty="0" smtClean="0"/>
              <a:t>Back to SPS ? 	</a:t>
            </a:r>
            <a:r>
              <a:rPr lang="fr-FR" dirty="0" err="1" smtClean="0">
                <a:solidFill>
                  <a:srgbClr val="FFFF00"/>
                </a:solidFill>
              </a:rPr>
              <a:t>Sequential</a:t>
            </a:r>
            <a:r>
              <a:rPr lang="fr-FR" dirty="0" smtClean="0">
                <a:solidFill>
                  <a:srgbClr val="FFFF00"/>
                </a:solidFill>
              </a:rPr>
              <a:t> suppression ?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/>
            <a:r>
              <a:rPr lang="fr-FR" dirty="0" err="1" smtClean="0">
                <a:solidFill>
                  <a:srgbClr val="FF0000"/>
                </a:solidFill>
              </a:rPr>
              <a:t>Measuring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fr-FR" baseline="-25000" dirty="0" smtClean="0">
                <a:solidFill>
                  <a:srgbClr val="FF0000"/>
                </a:solidFill>
              </a:rPr>
              <a:t>c</a:t>
            </a:r>
            <a:r>
              <a:rPr lang="fr-FR" dirty="0" smtClean="0">
                <a:solidFill>
                  <a:srgbClr val="FF0000"/>
                </a:solidFill>
              </a:rPr>
              <a:t> in A+A:</a:t>
            </a:r>
            <a:r>
              <a:rPr lang="fr-FR" sz="26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 marL="857250" lvl="1" indent="-457200"/>
            <a:r>
              <a:rPr lang="fr-FR" sz="2000" dirty="0" smtClean="0">
                <a:sym typeface="Wingdings" pitchFamily="2" charset="2"/>
              </a:rPr>
              <a:t>test charmonia </a:t>
            </a:r>
            <a:r>
              <a:rPr lang="fr-FR" sz="2000" dirty="0" err="1" smtClean="0">
                <a:sym typeface="Wingdings" pitchFamily="2" charset="2"/>
              </a:rPr>
              <a:t>sequential</a:t>
            </a:r>
            <a:r>
              <a:rPr lang="fr-FR" sz="2000" dirty="0" smtClean="0">
                <a:sym typeface="Wingdings" pitchFamily="2" charset="2"/>
              </a:rPr>
              <a:t> suppression</a:t>
            </a:r>
          </a:p>
          <a:p>
            <a:pPr marL="857250" lvl="1" indent="-457200"/>
            <a:r>
              <a:rPr lang="fr-FR" sz="2000" dirty="0" smtClean="0">
                <a:sym typeface="Wingdings" pitchFamily="2" charset="2"/>
              </a:rPr>
              <a:t>How </a:t>
            </a:r>
            <a:r>
              <a:rPr lang="fr-FR" sz="20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sz="2000" baseline="-25000" dirty="0" smtClean="0">
                <a:sym typeface="Wingdings" pitchFamily="2" charset="2"/>
              </a:rPr>
              <a:t>c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is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suppressed</a:t>
            </a:r>
            <a:r>
              <a:rPr lang="fr-FR" sz="2000" dirty="0" smtClean="0">
                <a:sym typeface="Wingdings" pitchFamily="2" charset="2"/>
              </a:rPr>
              <a:t> relative to J/</a:t>
            </a:r>
            <a:r>
              <a:rPr lang="fr-FR" sz="20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2000" dirty="0" smtClean="0">
                <a:sym typeface="Wingdings" pitchFamily="2" charset="2"/>
              </a:rPr>
              <a:t> ? </a:t>
            </a:r>
            <a:r>
              <a:rPr lang="fr-FR" sz="2000" dirty="0" err="1" smtClean="0">
                <a:sym typeface="Wingdings" pitchFamily="2" charset="2"/>
              </a:rPr>
              <a:t>Dependence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with</a:t>
            </a:r>
            <a:r>
              <a:rPr lang="fr-FR" sz="2000" dirty="0" smtClean="0">
                <a:sym typeface="Wingdings" pitchFamily="2" charset="2"/>
              </a:rPr>
              <a:t> y, </a:t>
            </a:r>
            <a:r>
              <a:rPr lang="fr-FR" sz="2000" dirty="0" err="1" smtClean="0">
                <a:sym typeface="Wingdings" pitchFamily="2" charset="2"/>
              </a:rPr>
              <a:t>p</a:t>
            </a:r>
            <a:r>
              <a:rPr lang="fr-FR" sz="2000" baseline="-25000" dirty="0" err="1" smtClean="0">
                <a:sym typeface="Wingdings" pitchFamily="2" charset="2"/>
              </a:rPr>
              <a:t>T</a:t>
            </a:r>
            <a:r>
              <a:rPr lang="fr-FR" sz="2000" dirty="0" smtClean="0">
                <a:sym typeface="Wingdings" pitchFamily="2" charset="2"/>
              </a:rPr>
              <a:t>, </a:t>
            </a:r>
            <a:r>
              <a:rPr lang="fr-FR" sz="2000" dirty="0" err="1" smtClean="0">
                <a:sym typeface="Wingdings" pitchFamily="2" charset="2"/>
              </a:rPr>
              <a:t>centrality</a:t>
            </a:r>
            <a:r>
              <a:rPr lang="fr-FR" sz="2000" dirty="0" smtClean="0">
                <a:sym typeface="Wingdings" pitchFamily="2" charset="2"/>
              </a:rPr>
              <a:t>?</a:t>
            </a:r>
          </a:p>
          <a:p>
            <a:pPr marL="857250" lvl="1" indent="-457200">
              <a:buNone/>
            </a:pPr>
            <a:r>
              <a:rPr lang="fr-FR" sz="2200" b="1" i="1" dirty="0" smtClean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fr-FR" sz="2200" b="1" i="1" dirty="0" err="1" smtClean="0">
                <a:solidFill>
                  <a:srgbClr val="FF0000"/>
                </a:solidFill>
                <a:sym typeface="Wingdings" pitchFamily="2" charset="2"/>
              </a:rPr>
              <a:t>Mandatory</a:t>
            </a:r>
            <a:r>
              <a:rPr lang="fr-FR" sz="2200" b="1" i="1" dirty="0" smtClean="0">
                <a:solidFill>
                  <a:srgbClr val="FF0000"/>
                </a:solidFill>
                <a:sym typeface="Wingdings" pitchFamily="2" charset="2"/>
              </a:rPr>
              <a:t> to </a:t>
            </a:r>
            <a:r>
              <a:rPr lang="fr-FR" sz="2200" b="1" i="1" dirty="0" err="1" smtClean="0">
                <a:solidFill>
                  <a:srgbClr val="FF0000"/>
                </a:solidFill>
                <a:sym typeface="Wingdings" pitchFamily="2" charset="2"/>
              </a:rPr>
              <a:t>draw</a:t>
            </a:r>
            <a:r>
              <a:rPr lang="fr-FR" sz="2200" b="1" i="1" dirty="0" smtClean="0">
                <a:solidFill>
                  <a:srgbClr val="FF0000"/>
                </a:solidFill>
                <a:sym typeface="Wingdings" pitchFamily="2" charset="2"/>
              </a:rPr>
              <a:t> the </a:t>
            </a:r>
            <a:r>
              <a:rPr lang="fr-FR" sz="2200" b="1" i="1" dirty="0" err="1" smtClean="0">
                <a:solidFill>
                  <a:srgbClr val="FF0000"/>
                </a:solidFill>
                <a:sym typeface="Wingdings" pitchFamily="2" charset="2"/>
              </a:rPr>
              <a:t>whole</a:t>
            </a:r>
            <a:r>
              <a:rPr lang="fr-FR" sz="2200" b="1" i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200" b="1" i="1" dirty="0" err="1" smtClean="0">
                <a:solidFill>
                  <a:srgbClr val="FF0000"/>
                </a:solidFill>
                <a:sym typeface="Wingdings" pitchFamily="2" charset="2"/>
              </a:rPr>
              <a:t>picture</a:t>
            </a:r>
            <a:r>
              <a:rPr lang="fr-FR" sz="2200" b="1" i="1" dirty="0" smtClean="0">
                <a:solidFill>
                  <a:srgbClr val="FF0000"/>
                </a:solidFill>
                <a:sym typeface="Wingdings" pitchFamily="2" charset="2"/>
              </a:rPr>
              <a:t> (SPS .vs. RHIC .vs. LHC)</a:t>
            </a:r>
          </a:p>
          <a:p>
            <a:pPr marL="857250" lvl="1" indent="-457200">
              <a:buNone/>
            </a:pPr>
            <a:endParaRPr lang="fr-FR" sz="1800" i="1" dirty="0" smtClean="0">
              <a:sym typeface="Wingdings" pitchFamily="2" charset="2"/>
            </a:endParaRPr>
          </a:p>
          <a:p>
            <a:pPr marL="457200" indent="-457200"/>
            <a:r>
              <a:rPr lang="fr-FR" sz="2500" b="1" dirty="0" err="1" smtClean="0">
                <a:solidFill>
                  <a:srgbClr val="3333FF"/>
                </a:solidFill>
                <a:sym typeface="Wingdings" pitchFamily="2" charset="2"/>
              </a:rPr>
              <a:t>Should</a:t>
            </a:r>
            <a:r>
              <a:rPr lang="fr-FR" sz="2500" b="1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sz="2500" b="1" dirty="0" err="1" smtClean="0">
                <a:solidFill>
                  <a:srgbClr val="3333FF"/>
                </a:solidFill>
                <a:sym typeface="Wingdings" pitchFamily="2" charset="2"/>
              </a:rPr>
              <a:t>measure</a:t>
            </a:r>
            <a:r>
              <a:rPr lang="fr-FR" sz="2500" b="1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sz="2500" b="1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sz="2500" b="1" baseline="-25000" dirty="0" smtClean="0">
                <a:solidFill>
                  <a:srgbClr val="3333FF"/>
                </a:solidFill>
                <a:sym typeface="Wingdings" pitchFamily="2" charset="2"/>
              </a:rPr>
              <a:t>c</a:t>
            </a:r>
            <a:r>
              <a:rPr lang="fr-FR" sz="2500" b="1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sz="2500" b="1" dirty="0" err="1" smtClean="0">
                <a:solidFill>
                  <a:srgbClr val="3333FF"/>
                </a:solidFill>
                <a:sym typeface="Wingdings" pitchFamily="2" charset="2"/>
              </a:rPr>
              <a:t>at</a:t>
            </a:r>
            <a:r>
              <a:rPr lang="fr-FR" sz="2500" b="1" dirty="0" smtClean="0">
                <a:solidFill>
                  <a:srgbClr val="3333FF"/>
                </a:solidFill>
                <a:sym typeface="Wingdings" pitchFamily="2" charset="2"/>
              </a:rPr>
              <a:t> SPS. </a:t>
            </a:r>
            <a:r>
              <a:rPr lang="fr-FR" sz="2500" b="1" dirty="0" err="1" smtClean="0">
                <a:solidFill>
                  <a:srgbClr val="3333FF"/>
                </a:solidFill>
                <a:sym typeface="Wingdings" pitchFamily="2" charset="2"/>
              </a:rPr>
              <a:t>Why</a:t>
            </a:r>
            <a:r>
              <a:rPr lang="fr-FR" sz="2500" b="1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sz="2500" b="1" dirty="0" err="1" smtClean="0">
                <a:solidFill>
                  <a:srgbClr val="3333FF"/>
                </a:solidFill>
                <a:sym typeface="Wingdings" pitchFamily="2" charset="2"/>
              </a:rPr>
              <a:t>at</a:t>
            </a:r>
            <a:r>
              <a:rPr lang="fr-FR" sz="2500" b="1" dirty="0" smtClean="0">
                <a:solidFill>
                  <a:srgbClr val="3333FF"/>
                </a:solidFill>
                <a:sym typeface="Wingdings" pitchFamily="2" charset="2"/>
              </a:rPr>
              <a:t> SPS ? </a:t>
            </a:r>
          </a:p>
          <a:p>
            <a:pPr marL="857250" lvl="1" indent="-457200"/>
            <a:r>
              <a:rPr lang="fr-FR" sz="2100" b="1" i="1" dirty="0" smtClean="0">
                <a:sym typeface="Wingdings" pitchFamily="2" charset="2"/>
              </a:rPr>
              <a:t>If </a:t>
            </a:r>
            <a:r>
              <a:rPr lang="fr-FR" sz="2100" b="1" i="1" dirty="0" err="1" smtClean="0">
                <a:sym typeface="Wingdings" pitchFamily="2" charset="2"/>
              </a:rPr>
              <a:t>we</a:t>
            </a:r>
            <a:r>
              <a:rPr lang="fr-FR" sz="2100" b="1" i="1" dirty="0" smtClean="0">
                <a:sym typeface="Wingdings" pitchFamily="2" charset="2"/>
              </a:rPr>
              <a:t> </a:t>
            </a:r>
            <a:r>
              <a:rPr lang="fr-FR" sz="2100" b="1" i="1" dirty="0" err="1" smtClean="0">
                <a:sym typeface="Wingdings" pitchFamily="2" charset="2"/>
              </a:rPr>
              <a:t>understand</a:t>
            </a:r>
            <a:r>
              <a:rPr lang="fr-FR" sz="2100" b="1" i="1" dirty="0" smtClean="0">
                <a:sym typeface="Wingdings" pitchFamily="2" charset="2"/>
              </a:rPr>
              <a:t> SPS, </a:t>
            </a:r>
            <a:r>
              <a:rPr lang="fr-FR" sz="2100" b="1" i="1" dirty="0" err="1" smtClean="0">
                <a:sym typeface="Wingdings" pitchFamily="2" charset="2"/>
              </a:rPr>
              <a:t>we</a:t>
            </a:r>
            <a:r>
              <a:rPr lang="fr-FR" sz="2100" b="1" i="1" dirty="0" smtClean="0">
                <a:sym typeface="Wingdings" pitchFamily="2" charset="2"/>
              </a:rPr>
              <a:t> </a:t>
            </a:r>
            <a:r>
              <a:rPr lang="fr-FR" sz="2100" b="1" i="1" dirty="0" err="1" smtClean="0">
                <a:sym typeface="Wingdings" pitchFamily="2" charset="2"/>
              </a:rPr>
              <a:t>understand</a:t>
            </a:r>
            <a:r>
              <a:rPr lang="fr-FR" sz="2100" b="1" i="1" dirty="0" smtClean="0">
                <a:sym typeface="Wingdings" pitchFamily="2" charset="2"/>
              </a:rPr>
              <a:t> RHIC (</a:t>
            </a:r>
            <a:r>
              <a:rPr lang="fr-FR" sz="2100" b="1" i="1" dirty="0" err="1" smtClean="0">
                <a:sym typeface="Wingdings" pitchFamily="2" charset="2"/>
              </a:rPr>
              <a:t>same</a:t>
            </a:r>
            <a:r>
              <a:rPr lang="fr-FR" sz="2100" b="1" i="1" dirty="0" smtClean="0">
                <a:sym typeface="Wingdings" pitchFamily="2" charset="2"/>
              </a:rPr>
              <a:t> suppression)</a:t>
            </a:r>
            <a:endParaRPr lang="fr-FR" sz="1400" b="0" i="1" dirty="0" smtClean="0">
              <a:sym typeface="Wingdings" pitchFamily="2" charset="2"/>
            </a:endParaRPr>
          </a:p>
          <a:p>
            <a:pPr marL="857250" lvl="1" indent="-457200"/>
            <a:r>
              <a:rPr lang="fr-FR" sz="1700" dirty="0" err="1" smtClean="0">
                <a:sym typeface="Wingdings" pitchFamily="2" charset="2"/>
              </a:rPr>
              <a:t>Anomalous</a:t>
            </a:r>
            <a:r>
              <a:rPr lang="fr-FR" sz="1700" dirty="0" smtClean="0">
                <a:sym typeface="Wingdings" pitchFamily="2" charset="2"/>
              </a:rPr>
              <a:t> suppression has been </a:t>
            </a:r>
            <a:r>
              <a:rPr lang="fr-FR" sz="1700" dirty="0" err="1" smtClean="0">
                <a:sym typeface="Wingdings" pitchFamily="2" charset="2"/>
              </a:rPr>
              <a:t>seen</a:t>
            </a:r>
            <a:r>
              <a:rPr lang="fr-FR" sz="1700" dirty="0" smtClean="0">
                <a:sym typeface="Wingdings" pitchFamily="2" charset="2"/>
              </a:rPr>
              <a:t> </a:t>
            </a:r>
            <a:r>
              <a:rPr lang="fr-FR" sz="1700" dirty="0" err="1" smtClean="0">
                <a:sym typeface="Wingdings" pitchFamily="2" charset="2"/>
              </a:rPr>
              <a:t>at</a:t>
            </a:r>
            <a:r>
              <a:rPr lang="fr-FR" sz="1700" dirty="0" smtClean="0">
                <a:sym typeface="Wingdings" pitchFamily="2" charset="2"/>
              </a:rPr>
              <a:t> SPS</a:t>
            </a:r>
            <a:endParaRPr lang="fr-FR" sz="17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857250" lvl="1" indent="-457200"/>
            <a:r>
              <a:rPr lang="fr-FR" sz="1700" dirty="0" err="1" smtClean="0">
                <a:sym typeface="Wingdings" pitchFamily="2" charset="2"/>
              </a:rPr>
              <a:t>Appropriate</a:t>
            </a:r>
            <a:r>
              <a:rPr lang="fr-FR" sz="1700" dirty="0" smtClean="0">
                <a:sym typeface="Wingdings" pitchFamily="2" charset="2"/>
              </a:rPr>
              <a:t> range of </a:t>
            </a:r>
            <a:r>
              <a:rPr lang="fr-FR" sz="1700" dirty="0" err="1" smtClean="0">
                <a:sym typeface="Wingdings" pitchFamily="2" charset="2"/>
              </a:rPr>
              <a:t>energy</a:t>
            </a:r>
            <a:r>
              <a:rPr lang="fr-FR" sz="1700" dirty="0" smtClean="0">
                <a:sym typeface="Wingdings" pitchFamily="2" charset="2"/>
              </a:rPr>
              <a:t> </a:t>
            </a:r>
            <a:r>
              <a:rPr lang="fr-FR" sz="1700" dirty="0" err="1" smtClean="0">
                <a:sym typeface="Wingdings" pitchFamily="2" charset="2"/>
              </a:rPr>
              <a:t>density</a:t>
            </a:r>
            <a:r>
              <a:rPr lang="fr-FR" sz="1700" dirty="0" smtClean="0">
                <a:sym typeface="Wingdings" pitchFamily="2" charset="2"/>
              </a:rPr>
              <a:t>: </a:t>
            </a:r>
            <a:r>
              <a:rPr lang="fr-FR" sz="1700" dirty="0" err="1" smtClean="0">
                <a:sym typeface="Wingdings" pitchFamily="2" charset="2"/>
              </a:rPr>
              <a:t>can</a:t>
            </a:r>
            <a:r>
              <a:rPr lang="fr-FR" sz="1700" dirty="0" smtClean="0">
                <a:sym typeface="Wingdings" pitchFamily="2" charset="2"/>
              </a:rPr>
              <a:t> </a:t>
            </a:r>
            <a:r>
              <a:rPr lang="fr-FR" sz="1700" dirty="0" err="1" smtClean="0">
                <a:sym typeface="Wingdings" pitchFamily="2" charset="2"/>
              </a:rPr>
              <a:t>investigate</a:t>
            </a:r>
            <a:r>
              <a:rPr lang="fr-FR" sz="1700" dirty="0" smtClean="0">
                <a:sym typeface="Wingdings" pitchFamily="2" charset="2"/>
              </a:rPr>
              <a:t> </a:t>
            </a:r>
            <a:r>
              <a:rPr lang="fr-FR" sz="17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1700" dirty="0" smtClean="0">
                <a:sym typeface="Wingdings" pitchFamily="2" charset="2"/>
              </a:rPr>
              <a:t>’, </a:t>
            </a:r>
            <a:r>
              <a:rPr lang="fr-FR" sz="17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sz="1700" baseline="-25000" dirty="0" smtClean="0">
                <a:sym typeface="Wingdings" pitchFamily="2" charset="2"/>
              </a:rPr>
              <a:t>c </a:t>
            </a:r>
            <a:r>
              <a:rPr lang="fr-FR" sz="1700" dirty="0" smtClean="0">
                <a:sym typeface="Wingdings" pitchFamily="2" charset="2"/>
              </a:rPr>
              <a:t>and J/</a:t>
            </a:r>
            <a:r>
              <a:rPr lang="fr-FR" sz="17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1700" dirty="0" smtClean="0">
                <a:sym typeface="Wingdings" pitchFamily="2" charset="2"/>
              </a:rPr>
              <a:t> suppression</a:t>
            </a:r>
            <a:endParaRPr lang="fr-FR" sz="1700" baseline="-25000" dirty="0" smtClean="0">
              <a:sym typeface="Wingdings" pitchFamily="2" charset="2"/>
            </a:endParaRPr>
          </a:p>
          <a:p>
            <a:pPr marL="857250" lvl="1" indent="-457200"/>
            <a:r>
              <a:rPr lang="fr-FR" sz="2000" b="1" dirty="0" smtClean="0">
                <a:sym typeface="Wingdings" pitchFamily="2" charset="2"/>
              </a:rPr>
              <a:t>On </a:t>
            </a:r>
            <a:r>
              <a:rPr lang="fr-FR" sz="2000" b="1" dirty="0" err="1" smtClean="0">
                <a:sym typeface="Wingdings" pitchFamily="2" charset="2"/>
              </a:rPr>
              <a:t>average</a:t>
            </a:r>
            <a:r>
              <a:rPr lang="fr-FR" sz="2000" b="1" dirty="0" smtClean="0">
                <a:sym typeface="Wingdings" pitchFamily="2" charset="2"/>
              </a:rPr>
              <a:t>, 0.1  cc pair/</a:t>
            </a:r>
            <a:r>
              <a:rPr lang="fr-FR" sz="2000" b="1" dirty="0" err="1" smtClean="0">
                <a:sym typeface="Wingdings" pitchFamily="2" charset="2"/>
              </a:rPr>
              <a:t>event</a:t>
            </a:r>
            <a:endParaRPr lang="fr-FR" sz="2000" b="1" dirty="0" smtClean="0">
              <a:sym typeface="Wingdings" pitchFamily="2" charset="2"/>
            </a:endParaRPr>
          </a:p>
          <a:p>
            <a:pPr marL="857250" lvl="1" indent="-457200">
              <a:buNone/>
            </a:pPr>
            <a:r>
              <a:rPr lang="fr-FR" b="1" dirty="0" smtClean="0">
                <a:solidFill>
                  <a:srgbClr val="3333FF"/>
                </a:solidFill>
                <a:sym typeface="Wingdings" pitchFamily="2" charset="2"/>
              </a:rPr>
              <a:t>		       </a:t>
            </a:r>
            <a:r>
              <a:rPr lang="fr-FR" sz="2200" b="1" i="1" dirty="0" smtClean="0">
                <a:solidFill>
                  <a:srgbClr val="3333FF"/>
                </a:solidFill>
                <a:sym typeface="Wingdings" pitchFamily="2" charset="2"/>
              </a:rPr>
              <a:t>No </a:t>
            </a:r>
            <a:r>
              <a:rPr lang="fr-FR" sz="2200" b="1" i="1" dirty="0" err="1" smtClean="0">
                <a:solidFill>
                  <a:srgbClr val="3333FF"/>
                </a:solidFill>
                <a:sym typeface="Wingdings" pitchFamily="2" charset="2"/>
              </a:rPr>
              <a:t>recombination</a:t>
            </a:r>
            <a:r>
              <a:rPr lang="fr-FR" sz="2200" b="1" i="1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sz="2200" b="1" i="1" dirty="0" err="1" smtClean="0">
                <a:solidFill>
                  <a:srgbClr val="3333FF"/>
                </a:solidFill>
                <a:sym typeface="Wingdings" pitchFamily="2" charset="2"/>
              </a:rPr>
              <a:t>at</a:t>
            </a:r>
            <a:r>
              <a:rPr lang="fr-FR" sz="2200" b="1" i="1" dirty="0" smtClean="0">
                <a:solidFill>
                  <a:srgbClr val="3333FF"/>
                </a:solidFill>
                <a:sym typeface="Wingdings" pitchFamily="2" charset="2"/>
              </a:rPr>
              <a:t> SPS</a:t>
            </a:r>
            <a:endParaRPr lang="fr-FR" b="1" i="1" dirty="0" smtClean="0">
              <a:solidFill>
                <a:srgbClr val="3333FF"/>
              </a:solidFill>
              <a:sym typeface="Wingdings" pitchFamily="2" charset="2"/>
            </a:endParaRPr>
          </a:p>
          <a:p>
            <a:pPr marL="457200" indent="-457200"/>
            <a:endParaRPr lang="fr-FR" sz="2500" b="1" dirty="0" smtClean="0">
              <a:sym typeface="Wingdings" pitchFamily="2" charset="2"/>
            </a:endParaRPr>
          </a:p>
          <a:p>
            <a:pPr marL="457200" indent="-457200"/>
            <a:r>
              <a:rPr lang="fr-FR" sz="2500" b="1" dirty="0" err="1" smtClean="0">
                <a:solidFill>
                  <a:srgbClr val="008000"/>
                </a:solidFill>
                <a:sym typeface="Wingdings" pitchFamily="2" charset="2"/>
              </a:rPr>
              <a:t>Fixed</a:t>
            </a:r>
            <a:r>
              <a:rPr lang="fr-FR" sz="2500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sz="2500" b="1" dirty="0" err="1" smtClean="0">
                <a:solidFill>
                  <a:srgbClr val="008000"/>
                </a:solidFill>
                <a:sym typeface="Wingdings" pitchFamily="2" charset="2"/>
              </a:rPr>
              <a:t>target</a:t>
            </a:r>
            <a:r>
              <a:rPr lang="fr-FR" sz="2500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sz="2500" b="1" dirty="0" err="1" smtClean="0">
                <a:solidFill>
                  <a:srgbClr val="008000"/>
                </a:solidFill>
                <a:sym typeface="Wingdings" pitchFamily="2" charset="2"/>
              </a:rPr>
              <a:t>experiment</a:t>
            </a:r>
            <a:r>
              <a:rPr lang="fr-FR" sz="2500" b="1" dirty="0" smtClean="0">
                <a:solidFill>
                  <a:srgbClr val="008000"/>
                </a:solidFill>
                <a:sym typeface="Wingdings" pitchFamily="2" charset="2"/>
              </a:rPr>
              <a:t> ? </a:t>
            </a:r>
          </a:p>
          <a:p>
            <a:pPr marL="857250" lvl="1" indent="-457200"/>
            <a:r>
              <a:rPr lang="fr-FR" sz="2000" dirty="0" smtClean="0">
                <a:sym typeface="Wingdings" pitchFamily="2" charset="2"/>
              </a:rPr>
              <a:t>Can </a:t>
            </a:r>
            <a:r>
              <a:rPr lang="fr-FR" sz="2000" dirty="0" err="1" smtClean="0">
                <a:sym typeface="Wingdings" pitchFamily="2" charset="2"/>
              </a:rPr>
              <a:t>operate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many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target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species</a:t>
            </a:r>
            <a:endParaRPr lang="fr-FR" sz="2000" dirty="0" smtClean="0">
              <a:sym typeface="Wingdings" pitchFamily="2" charset="2"/>
            </a:endParaRPr>
          </a:p>
          <a:p>
            <a:pPr marL="857250" lvl="1" indent="-457200">
              <a:buNone/>
            </a:pPr>
            <a:r>
              <a:rPr lang="fr-FR" sz="2200" b="1" i="1" dirty="0" smtClean="0">
                <a:solidFill>
                  <a:srgbClr val="008000"/>
                </a:solidFill>
                <a:sym typeface="Wingdings" pitchFamily="2" charset="2"/>
              </a:rPr>
              <a:t>       </a:t>
            </a:r>
            <a:r>
              <a:rPr lang="fr-FR" sz="2200" b="1" i="1" dirty="0" err="1" smtClean="0">
                <a:solidFill>
                  <a:srgbClr val="008000"/>
                </a:solidFill>
                <a:sym typeface="Wingdings" pitchFamily="2" charset="2"/>
              </a:rPr>
              <a:t>Better</a:t>
            </a:r>
            <a:r>
              <a:rPr lang="fr-FR" sz="2200" b="1" i="1" dirty="0" smtClean="0">
                <a:solidFill>
                  <a:srgbClr val="008000"/>
                </a:solidFill>
                <a:sym typeface="Wingdings" pitchFamily="2" charset="2"/>
              </a:rPr>
              <a:t> control of CNM </a:t>
            </a:r>
            <a:r>
              <a:rPr lang="fr-FR" sz="2200" b="1" i="1" dirty="0" err="1" smtClean="0">
                <a:solidFill>
                  <a:srgbClr val="008000"/>
                </a:solidFill>
                <a:sym typeface="Wingdings" pitchFamily="2" charset="2"/>
              </a:rPr>
              <a:t>effects</a:t>
            </a:r>
            <a:endParaRPr lang="fr-FR" sz="2200" b="1" i="1" dirty="0" smtClean="0">
              <a:solidFill>
                <a:srgbClr val="008000"/>
              </a:solidFill>
              <a:sym typeface="Wingdings" pitchFamily="2" charset="2"/>
            </a:endParaRPr>
          </a:p>
          <a:p>
            <a:pPr marL="857250" lvl="1" indent="-457200">
              <a:buNone/>
            </a:pPr>
            <a:endParaRPr lang="fr-FR" sz="1800" b="1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04/05/2012 - RIL</a:t>
            </a:r>
            <a:endParaRPr lang="fr-BE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20" name="Flèche droite 19"/>
          <p:cNvSpPr/>
          <p:nvPr/>
        </p:nvSpPr>
        <p:spPr>
          <a:xfrm>
            <a:off x="1311297" y="4306809"/>
            <a:ext cx="216024" cy="144016"/>
          </a:xfrm>
          <a:prstGeom prst="rightArrow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3333FF"/>
              </a:solidFill>
            </a:endParaRPr>
          </a:p>
        </p:txBody>
      </p:sp>
      <p:sp>
        <p:nvSpPr>
          <p:cNvPr id="23" name="Flèche droite 22"/>
          <p:cNvSpPr/>
          <p:nvPr/>
        </p:nvSpPr>
        <p:spPr>
          <a:xfrm>
            <a:off x="765119" y="5736364"/>
            <a:ext cx="216024" cy="144016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731747" y="2104522"/>
            <a:ext cx="216024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2931393" y="3943351"/>
            <a:ext cx="114871" cy="13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2800" dirty="0" smtClean="0"/>
              <a:t>Back to SPS ? 	</a:t>
            </a:r>
            <a:r>
              <a:rPr lang="fr-FR" dirty="0" smtClean="0">
                <a:solidFill>
                  <a:srgbClr val="FFFF00"/>
                </a:solidFill>
              </a:rPr>
              <a:t>Charmonia suppression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68" name="Espace réservé du contenu 6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Charmonia suppression</a:t>
            </a:r>
          </a:p>
          <a:p>
            <a:pPr marL="857250" lvl="1" indent="-457200">
              <a:buNone/>
            </a:pPr>
            <a:r>
              <a:rPr lang="fr-FR" sz="2800" b="1" dirty="0" err="1" smtClean="0">
                <a:solidFill>
                  <a:srgbClr val="FF0000"/>
                </a:solidFill>
                <a:sym typeface="Wingdings" pitchFamily="2" charset="2"/>
              </a:rPr>
              <a:t>At</a:t>
            </a:r>
            <a:r>
              <a:rPr lang="fr-FR" sz="2800" b="1" dirty="0" smtClean="0">
                <a:solidFill>
                  <a:srgbClr val="FF0000"/>
                </a:solidFill>
                <a:sym typeface="Wingdings" pitchFamily="2" charset="2"/>
              </a:rPr>
              <a:t> SPS </a:t>
            </a:r>
          </a:p>
        </p:txBody>
      </p:sp>
      <p:sp>
        <p:nvSpPr>
          <p:cNvPr id="74" name="Espace réservé de la date 7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04/05/2012 - RIL</a:t>
            </a:r>
            <a:endParaRPr lang="fr-BE"/>
          </a:p>
        </p:txBody>
      </p:sp>
      <p:sp>
        <p:nvSpPr>
          <p:cNvPr id="76" name="Espace réservé du pied de page 7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5128" t="6770" r="6410"/>
          <a:stretch>
            <a:fillRect/>
          </a:stretch>
        </p:blipFill>
        <p:spPr bwMode="auto">
          <a:xfrm>
            <a:off x="4067944" y="980728"/>
            <a:ext cx="4968552" cy="50405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6936482" y="161049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6511032" y="320434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114282" y="329006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7485757" y="327736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752457" y="360121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7954938" y="3743598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8118178" y="3773711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8255894" y="381969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8354369" y="382225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8506769" y="397465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8436845" y="4014168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8556404" y="414042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6482457" y="2893194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6876256" y="314096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7157591" y="317462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7401719" y="3275980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7614990" y="3225949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7758287" y="322036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6936482" y="1826394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4838824" y="4293096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6660232" y="400506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7380312" y="4077072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7778874" y="441719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8061449" y="460134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8258299" y="4750569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8404349" y="4706119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8509124" y="501409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>
            <a:off x="4844155" y="4509120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6453881" y="3671069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6853931" y="416954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7133331" y="418224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7377459" y="441848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/>
          <p:cNvSpPr/>
          <p:nvPr/>
        </p:nvSpPr>
        <p:spPr>
          <a:xfrm>
            <a:off x="7592888" y="4787950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/>
          <p:cNvSpPr/>
          <p:nvPr/>
        </p:nvSpPr>
        <p:spPr>
          <a:xfrm>
            <a:off x="7735168" y="4644976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3" name="Connecteur droit avec flèche 72"/>
          <p:cNvCxnSpPr/>
          <p:nvPr/>
        </p:nvCxnSpPr>
        <p:spPr>
          <a:xfrm>
            <a:off x="4860032" y="2636912"/>
            <a:ext cx="158417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/>
          <p:cNvSpPr txBox="1"/>
          <p:nvPr/>
        </p:nvSpPr>
        <p:spPr>
          <a:xfrm>
            <a:off x="5436096" y="233958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p+A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5868144" y="6021288"/>
            <a:ext cx="46198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4.37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1.04</a:t>
            </a:r>
            <a:endParaRPr lang="fr-FR" sz="1200" b="1" dirty="0">
              <a:solidFill>
                <a:srgbClr val="4F81BD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641427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4.90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1.24</a:t>
            </a:r>
            <a:endParaRPr lang="fr-FR" sz="1600" b="1" dirty="0">
              <a:solidFill>
                <a:srgbClr val="4F81BD"/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6948264" y="6021288"/>
            <a:ext cx="46198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6.65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2.04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92" name="Connecteur droit 91"/>
          <p:cNvCxnSpPr/>
          <p:nvPr/>
        </p:nvCxnSpPr>
        <p:spPr>
          <a:xfrm>
            <a:off x="6500203" y="4337420"/>
            <a:ext cx="0" cy="129600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flipH="1">
            <a:off x="7436545" y="3501008"/>
            <a:ext cx="0" cy="216024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ZoneTexte 100"/>
          <p:cNvSpPr txBox="1"/>
          <p:nvPr/>
        </p:nvSpPr>
        <p:spPr>
          <a:xfrm>
            <a:off x="745232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7.65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2.53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103" name="Connecteur droit 102"/>
          <p:cNvCxnSpPr/>
          <p:nvPr/>
        </p:nvCxnSpPr>
        <p:spPr>
          <a:xfrm>
            <a:off x="8532440" y="5229200"/>
            <a:ext cx="0" cy="9898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03"/>
          <p:cNvSpPr txBox="1"/>
          <p:nvPr/>
        </p:nvSpPr>
        <p:spPr>
          <a:xfrm>
            <a:off x="7956376" y="6021288"/>
            <a:ext cx="50405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8.83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3.19</a:t>
            </a:r>
            <a:endParaRPr lang="fr-FR" sz="1200" b="1" dirty="0">
              <a:solidFill>
                <a:srgbClr val="4F81BD"/>
              </a:solidFill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853244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9.43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3.76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119" name="Connecteur droit 118"/>
          <p:cNvCxnSpPr>
            <a:stCxn id="51" idx="0"/>
          </p:cNvCxnSpPr>
          <p:nvPr/>
        </p:nvCxnSpPr>
        <p:spPr>
          <a:xfrm flipV="1">
            <a:off x="6099137" y="5648326"/>
            <a:ext cx="394433" cy="372962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>
            <a:stCxn id="63" idx="0"/>
          </p:cNvCxnSpPr>
          <p:nvPr/>
        </p:nvCxnSpPr>
        <p:spPr>
          <a:xfrm flipV="1">
            <a:off x="7179257" y="5653088"/>
            <a:ext cx="252525" cy="368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ZoneTexte 128"/>
          <p:cNvSpPr txBox="1"/>
          <p:nvPr/>
        </p:nvSpPr>
        <p:spPr>
          <a:xfrm>
            <a:off x="4860032" y="6021288"/>
            <a:ext cx="967701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4F81BD"/>
                </a:solidFill>
              </a:rPr>
              <a:t>L (</a:t>
            </a:r>
            <a:r>
              <a:rPr lang="fr-FR" sz="1200" b="1" dirty="0" err="1" smtClean="0">
                <a:solidFill>
                  <a:srgbClr val="4F81BD"/>
                </a:solidFill>
              </a:rPr>
              <a:t>fm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</a:p>
          <a:p>
            <a:pPr algn="ctr"/>
            <a:r>
              <a:rPr lang="fr-FR" sz="1200" b="1" dirty="0" smtClean="0">
                <a:solidFill>
                  <a:srgbClr val="4F81BD"/>
                </a:solidFill>
                <a:latin typeface="Symbol" pitchFamily="18" charset="2"/>
              </a:rPr>
              <a:t>e</a:t>
            </a:r>
            <a:r>
              <a:rPr lang="fr-FR" sz="1200" b="1" dirty="0" smtClean="0">
                <a:solidFill>
                  <a:srgbClr val="4F81BD"/>
                </a:solidFill>
              </a:rPr>
              <a:t> (</a:t>
            </a:r>
            <a:r>
              <a:rPr lang="fr-FR" sz="1200" b="1" dirty="0" err="1" smtClean="0">
                <a:solidFill>
                  <a:srgbClr val="4F81BD"/>
                </a:solidFill>
              </a:rPr>
              <a:t>GeV</a:t>
            </a:r>
            <a:r>
              <a:rPr lang="fr-FR" sz="1200" b="1" dirty="0" smtClean="0">
                <a:solidFill>
                  <a:srgbClr val="4F81BD"/>
                </a:solidFill>
              </a:rPr>
              <a:t>/fm</a:t>
            </a:r>
            <a:r>
              <a:rPr lang="fr-FR" sz="1200" b="1" baseline="30000" dirty="0" smtClean="0">
                <a:solidFill>
                  <a:srgbClr val="4F81BD"/>
                </a:solidFill>
              </a:rPr>
              <a:t>3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4712430" y="3460652"/>
            <a:ext cx="403244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e 86"/>
          <p:cNvGrpSpPr/>
          <p:nvPr/>
        </p:nvGrpSpPr>
        <p:grpSpPr>
          <a:xfrm>
            <a:off x="1475656" y="1556792"/>
            <a:ext cx="2472152" cy="1200329"/>
            <a:chOff x="-1980728" y="1412776"/>
            <a:chExt cx="2472152" cy="1200329"/>
          </a:xfrm>
        </p:grpSpPr>
        <p:sp>
          <p:nvSpPr>
            <p:cNvPr id="86" name="ZoneTexte 85"/>
            <p:cNvSpPr txBox="1"/>
            <p:nvPr/>
          </p:nvSpPr>
          <p:spPr>
            <a:xfrm>
              <a:off x="-1980728" y="1412776"/>
              <a:ext cx="247215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857250" lvl="1" indent="-457200">
                <a:buNone/>
              </a:pPr>
              <a:r>
                <a:rPr lang="fr-FR" b="1" dirty="0" smtClean="0">
                  <a:sym typeface="Wingdings" pitchFamily="2" charset="2"/>
                </a:rPr>
                <a:t>   60% </a:t>
              </a:r>
              <a:r>
                <a:rPr lang="fr-FR" dirty="0" smtClean="0">
                  <a:sym typeface="Wingdings" pitchFamily="2" charset="2"/>
                </a:rPr>
                <a:t>direct J/</a:t>
              </a:r>
              <a:r>
                <a:rPr lang="fr-FR" dirty="0" smtClean="0">
                  <a:latin typeface="Symbol" pitchFamily="18" charset="2"/>
                  <a:sym typeface="Wingdings" pitchFamily="2" charset="2"/>
                </a:rPr>
                <a:t>Y</a:t>
              </a:r>
            </a:p>
            <a:p>
              <a:pPr marL="857250" lvl="1" indent="-457200">
                <a:buNone/>
              </a:pPr>
              <a:r>
                <a:rPr lang="fr-FR" b="1" dirty="0" smtClean="0">
                  <a:sym typeface="Wingdings" pitchFamily="2" charset="2"/>
                </a:rPr>
                <a:t>+ 30% </a:t>
              </a:r>
              <a:r>
                <a:rPr lang="fr-FR" dirty="0" smtClean="0">
                  <a:latin typeface="Symbol" pitchFamily="18" charset="2"/>
                  <a:sym typeface="Wingdings" pitchFamily="2" charset="2"/>
                </a:rPr>
                <a:t>c</a:t>
              </a:r>
              <a:r>
                <a:rPr lang="fr-FR" baseline="-25000" dirty="0" smtClean="0">
                  <a:sym typeface="Wingdings" pitchFamily="2" charset="2"/>
                </a:rPr>
                <a:t>c</a:t>
              </a:r>
              <a:r>
                <a:rPr lang="fr-FR" dirty="0" smtClean="0">
                  <a:sym typeface="Wingdings" pitchFamily="2" charset="2"/>
                </a:rPr>
                <a:t>J/</a:t>
              </a:r>
              <a:r>
                <a:rPr lang="fr-FR" dirty="0" smtClean="0">
                  <a:latin typeface="Symbol" pitchFamily="18" charset="2"/>
                  <a:sym typeface="Wingdings" pitchFamily="2" charset="2"/>
                </a:rPr>
                <a:t>Y</a:t>
              </a:r>
              <a:r>
                <a:rPr lang="fr-FR" dirty="0" smtClean="0">
                  <a:sym typeface="Wingdings" pitchFamily="2" charset="2"/>
                </a:rPr>
                <a:t>+</a:t>
              </a:r>
              <a:r>
                <a:rPr lang="fr-FR" dirty="0" smtClean="0">
                  <a:latin typeface="Symbol" pitchFamily="18" charset="2"/>
                  <a:sym typeface="Wingdings" pitchFamily="2" charset="2"/>
                </a:rPr>
                <a:t>g</a:t>
              </a:r>
            </a:p>
            <a:p>
              <a:pPr marL="857250" lvl="1" indent="-457200">
                <a:buNone/>
              </a:pPr>
              <a:r>
                <a:rPr lang="fr-FR" b="1" dirty="0" smtClean="0">
                  <a:sym typeface="Wingdings" pitchFamily="2" charset="2"/>
                </a:rPr>
                <a:t>+ 10% </a:t>
              </a:r>
              <a:r>
                <a:rPr lang="fr-FR" dirty="0" smtClean="0">
                  <a:latin typeface="Symbol" pitchFamily="18" charset="2"/>
                  <a:sym typeface="Wingdings" pitchFamily="2" charset="2"/>
                </a:rPr>
                <a:t>Y</a:t>
              </a:r>
              <a:r>
                <a:rPr lang="fr-FR" dirty="0" smtClean="0">
                  <a:sym typeface="Wingdings" pitchFamily="2" charset="2"/>
                </a:rPr>
                <a:t>’  J/</a:t>
              </a:r>
              <a:r>
                <a:rPr lang="fr-FR" dirty="0" smtClean="0">
                  <a:latin typeface="Symbol" pitchFamily="18" charset="2"/>
                  <a:sym typeface="Wingdings" pitchFamily="2" charset="2"/>
                </a:rPr>
                <a:t>Y</a:t>
              </a:r>
              <a:r>
                <a:rPr lang="fr-FR" dirty="0" smtClean="0">
                  <a:sym typeface="Wingdings" pitchFamily="2" charset="2"/>
                </a:rPr>
                <a:t> + X</a:t>
              </a:r>
            </a:p>
            <a:p>
              <a:pPr marL="857250" lvl="1" indent="-457200">
                <a:buNone/>
              </a:pPr>
              <a:r>
                <a:rPr lang="fr-FR" b="1" dirty="0" smtClean="0">
                  <a:sym typeface="Wingdings" pitchFamily="2" charset="2"/>
                </a:rPr>
                <a:t>Inclusive J/</a:t>
              </a:r>
              <a:r>
                <a:rPr lang="fr-FR" b="1" dirty="0" smtClean="0">
                  <a:latin typeface="Symbol" pitchFamily="18" charset="2"/>
                  <a:sym typeface="Wingdings" pitchFamily="2" charset="2"/>
                </a:rPr>
                <a:t>Y</a:t>
              </a:r>
              <a:r>
                <a:rPr lang="fr-FR" b="1" dirty="0" smtClean="0">
                  <a:sym typeface="Wingdings" pitchFamily="2" charset="2"/>
                </a:rPr>
                <a:t> </a:t>
              </a:r>
              <a:r>
                <a:rPr lang="fr-FR" b="1" dirty="0" err="1" smtClean="0">
                  <a:sym typeface="Wingdings" pitchFamily="2" charset="2"/>
                </a:rPr>
                <a:t>yield</a:t>
              </a:r>
              <a:endParaRPr lang="fr-FR" dirty="0"/>
            </a:p>
          </p:txBody>
        </p:sp>
        <p:cxnSp>
          <p:nvCxnSpPr>
            <p:cNvPr id="110" name="Connecteur droit 109"/>
            <p:cNvCxnSpPr/>
            <p:nvPr/>
          </p:nvCxnSpPr>
          <p:spPr>
            <a:xfrm>
              <a:off x="-1620688" y="2276872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Connecteur droit avec flèche 97"/>
          <p:cNvCxnSpPr/>
          <p:nvPr/>
        </p:nvCxnSpPr>
        <p:spPr>
          <a:xfrm>
            <a:off x="6588224" y="2924944"/>
            <a:ext cx="1296144" cy="0"/>
          </a:xfrm>
          <a:prstGeom prst="straightConnector1">
            <a:avLst/>
          </a:prstGeom>
          <a:ln w="28575">
            <a:solidFill>
              <a:srgbClr val="FF66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>
            <a:off x="6516216" y="3140968"/>
            <a:ext cx="2232248" cy="0"/>
          </a:xfrm>
          <a:prstGeom prst="straightConnector1">
            <a:avLst/>
          </a:prstGeom>
          <a:ln w="28575">
            <a:solidFill>
              <a:srgbClr val="008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6898963" y="262762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6600"/>
                </a:solidFill>
              </a:rPr>
              <a:t>S+U</a:t>
            </a:r>
            <a:endParaRPr lang="fr-FR" b="1" dirty="0">
              <a:solidFill>
                <a:srgbClr val="FF6600"/>
              </a:solidFill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7956376" y="284364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Pb+Pb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140" name="Rectangle 139">
            <a:hlinkClick r:id="rId3"/>
          </p:cNvPr>
          <p:cNvSpPr/>
          <p:nvPr/>
        </p:nvSpPr>
        <p:spPr>
          <a:xfrm>
            <a:off x="4860032" y="1196752"/>
            <a:ext cx="179568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u="sng" dirty="0" err="1" smtClean="0">
                <a:solidFill>
                  <a:srgbClr val="3333FF"/>
                </a:solidFill>
              </a:rPr>
              <a:t>Eur</a:t>
            </a:r>
            <a:r>
              <a:rPr lang="fr-FR" sz="1050" b="1" u="sng" dirty="0" smtClean="0">
                <a:solidFill>
                  <a:srgbClr val="3333FF"/>
                </a:solidFill>
              </a:rPr>
              <a:t>.Phys.J.C49:559-567,2007</a:t>
            </a:r>
            <a:endParaRPr lang="fr-FR" sz="1050" b="1" u="sng" dirty="0">
              <a:solidFill>
                <a:srgbClr val="3333FF"/>
              </a:solidFill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683568" y="2924944"/>
            <a:ext cx="3135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Two</a:t>
            </a:r>
            <a:r>
              <a:rPr lang="fr-FR" b="1" dirty="0" smtClean="0"/>
              <a:t> possible scenarios: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sequential</a:t>
            </a:r>
            <a:r>
              <a:rPr lang="fr-FR" b="1" dirty="0" smtClean="0">
                <a:solidFill>
                  <a:srgbClr val="FF0000"/>
                </a:solidFill>
              </a:rPr>
              <a:t> suppression (QGP)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>
                <a:solidFill>
                  <a:srgbClr val="4A7EBB"/>
                </a:solidFill>
              </a:rPr>
              <a:t> </a:t>
            </a:r>
            <a:r>
              <a:rPr lang="fr-FR" b="1" dirty="0" err="1" smtClean="0">
                <a:solidFill>
                  <a:srgbClr val="4A7EBB"/>
                </a:solidFill>
              </a:rPr>
              <a:t>comovers</a:t>
            </a:r>
            <a:r>
              <a:rPr lang="fr-FR" b="1" dirty="0" smtClean="0">
                <a:solidFill>
                  <a:srgbClr val="4A7EBB"/>
                </a:solidFill>
              </a:rPr>
              <a:t> (no QGP)</a:t>
            </a:r>
            <a:endParaRPr lang="fr-FR" b="1" dirty="0">
              <a:solidFill>
                <a:srgbClr val="4A7EBB"/>
              </a:solidFill>
            </a:endParaRPr>
          </a:p>
        </p:txBody>
      </p:sp>
      <p:cxnSp>
        <p:nvCxnSpPr>
          <p:cNvPr id="95" name="Connecteur droit 94"/>
          <p:cNvCxnSpPr/>
          <p:nvPr/>
        </p:nvCxnSpPr>
        <p:spPr>
          <a:xfrm>
            <a:off x="8532440" y="4365104"/>
            <a:ext cx="0" cy="5760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293096"/>
            <a:ext cx="402050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445224"/>
            <a:ext cx="3353515" cy="102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4" name="ZoneTexte 113"/>
          <p:cNvSpPr txBox="1"/>
          <p:nvPr/>
        </p:nvSpPr>
        <p:spPr>
          <a:xfrm>
            <a:off x="0" y="3933056"/>
            <a:ext cx="2795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Temperature</a:t>
            </a:r>
            <a:r>
              <a:rPr lang="fr-FR" dirty="0" smtClean="0">
                <a:solidFill>
                  <a:srgbClr val="FF0000"/>
                </a:solidFill>
              </a:rPr>
              <a:t> of dissociation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7" name="ZoneTexte 116"/>
          <p:cNvSpPr txBox="1"/>
          <p:nvPr/>
        </p:nvSpPr>
        <p:spPr>
          <a:xfrm>
            <a:off x="0" y="5157192"/>
            <a:ext cx="158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4A7EBB"/>
                </a:solidFill>
              </a:rPr>
              <a:t>Binding</a:t>
            </a:r>
            <a:r>
              <a:rPr lang="fr-FR" dirty="0" smtClean="0">
                <a:solidFill>
                  <a:srgbClr val="4A7EBB"/>
                </a:solidFill>
              </a:rPr>
              <a:t> </a:t>
            </a:r>
            <a:r>
              <a:rPr lang="fr-FR" dirty="0" err="1" smtClean="0">
                <a:solidFill>
                  <a:srgbClr val="4A7EBB"/>
                </a:solidFill>
              </a:rPr>
              <a:t>energy</a:t>
            </a:r>
            <a:endParaRPr lang="fr-FR" dirty="0">
              <a:solidFill>
                <a:srgbClr val="4A7EBB"/>
              </a:solidFill>
            </a:endParaRPr>
          </a:p>
        </p:txBody>
      </p:sp>
      <p:cxnSp>
        <p:nvCxnSpPr>
          <p:cNvPr id="122" name="Connecteur droit 121"/>
          <p:cNvCxnSpPr/>
          <p:nvPr/>
        </p:nvCxnSpPr>
        <p:spPr>
          <a:xfrm flipV="1">
            <a:off x="7612857" y="4122054"/>
            <a:ext cx="1110005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 flipV="1">
            <a:off x="4728022" y="4115020"/>
            <a:ext cx="2160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 flipV="1">
            <a:off x="5677235" y="4129088"/>
            <a:ext cx="7200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2800" dirty="0" smtClean="0"/>
              <a:t>Back to SPS ?	</a:t>
            </a:r>
            <a:r>
              <a:rPr lang="fr-FR" dirty="0" smtClean="0">
                <a:solidFill>
                  <a:srgbClr val="FFFF00"/>
                </a:solidFill>
              </a:rPr>
              <a:t>Charmonia suppression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35" name="Espace réservé du contenu 13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Two</a:t>
            </a:r>
            <a:r>
              <a:rPr lang="fr-FR" dirty="0" smtClean="0"/>
              <a:t> possible scenarios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FR" b="1" dirty="0" smtClean="0">
                <a:solidFill>
                  <a:srgbClr val="FF0000"/>
                </a:solidFill>
              </a:rPr>
              <a:t>QGP </a:t>
            </a:r>
            <a:r>
              <a:rPr lang="fr-FR" sz="1400" b="1" dirty="0" smtClean="0">
                <a:solidFill>
                  <a:srgbClr val="FF0000"/>
                </a:solidFill>
              </a:rPr>
              <a:t>(</a:t>
            </a:r>
            <a:r>
              <a:rPr lang="fr-FR" sz="1400" b="1" dirty="0" err="1" smtClean="0">
                <a:solidFill>
                  <a:srgbClr val="FF0000"/>
                </a:solidFill>
              </a:rPr>
              <a:t>sequential</a:t>
            </a:r>
            <a:r>
              <a:rPr lang="fr-FR" sz="1400" b="1" dirty="0" smtClean="0">
                <a:solidFill>
                  <a:srgbClr val="FF0000"/>
                </a:solidFill>
              </a:rPr>
              <a:t> suppression)</a:t>
            </a:r>
          </a:p>
        </p:txBody>
      </p:sp>
      <p:sp>
        <p:nvSpPr>
          <p:cNvPr id="75" name="Espace réservé de la date 74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04/05/2012 - RIL</a:t>
            </a:r>
            <a:endParaRPr lang="fr-BE"/>
          </a:p>
        </p:txBody>
      </p:sp>
      <p:sp>
        <p:nvSpPr>
          <p:cNvPr id="86" name="Espace réservé du pied de page 8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141" name="Picture 3"/>
          <p:cNvPicPr>
            <a:picLocks noChangeAspect="1" noChangeArrowheads="1"/>
          </p:cNvPicPr>
          <p:nvPr/>
        </p:nvPicPr>
        <p:blipFill>
          <a:blip r:embed="rId2" cstate="print"/>
          <a:srcRect l="5128" t="6770" r="6410"/>
          <a:stretch>
            <a:fillRect/>
          </a:stretch>
        </p:blipFill>
        <p:spPr bwMode="auto">
          <a:xfrm>
            <a:off x="4067944" y="980728"/>
            <a:ext cx="4968552" cy="50405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44" name="Rectangle 143"/>
          <p:cNvSpPr/>
          <p:nvPr/>
        </p:nvSpPr>
        <p:spPr>
          <a:xfrm>
            <a:off x="6936482" y="161049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Rectangle 144"/>
          <p:cNvSpPr/>
          <p:nvPr/>
        </p:nvSpPr>
        <p:spPr>
          <a:xfrm>
            <a:off x="6511032" y="320434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Rectangle 145"/>
          <p:cNvSpPr/>
          <p:nvPr/>
        </p:nvSpPr>
        <p:spPr>
          <a:xfrm>
            <a:off x="7114282" y="329006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Rectangle 149"/>
          <p:cNvSpPr/>
          <p:nvPr/>
        </p:nvSpPr>
        <p:spPr>
          <a:xfrm>
            <a:off x="7485757" y="327736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Rectangle 151"/>
          <p:cNvSpPr/>
          <p:nvPr/>
        </p:nvSpPr>
        <p:spPr>
          <a:xfrm>
            <a:off x="7752457" y="360121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Rectangle 152"/>
          <p:cNvSpPr/>
          <p:nvPr/>
        </p:nvSpPr>
        <p:spPr>
          <a:xfrm>
            <a:off x="7954938" y="3743598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Rectangle 153"/>
          <p:cNvSpPr/>
          <p:nvPr/>
        </p:nvSpPr>
        <p:spPr>
          <a:xfrm>
            <a:off x="8118178" y="3773711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Rectangle 154"/>
          <p:cNvSpPr/>
          <p:nvPr/>
        </p:nvSpPr>
        <p:spPr>
          <a:xfrm>
            <a:off x="8255894" y="381969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Rectangle 155"/>
          <p:cNvSpPr/>
          <p:nvPr/>
        </p:nvSpPr>
        <p:spPr>
          <a:xfrm>
            <a:off x="8354369" y="382225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Rectangle 156"/>
          <p:cNvSpPr/>
          <p:nvPr/>
        </p:nvSpPr>
        <p:spPr>
          <a:xfrm>
            <a:off x="8506769" y="397465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Rectangle 157"/>
          <p:cNvSpPr/>
          <p:nvPr/>
        </p:nvSpPr>
        <p:spPr>
          <a:xfrm>
            <a:off x="8436845" y="4014168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Rectangle 158"/>
          <p:cNvSpPr/>
          <p:nvPr/>
        </p:nvSpPr>
        <p:spPr>
          <a:xfrm>
            <a:off x="8556404" y="414042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/>
          <p:cNvSpPr/>
          <p:nvPr/>
        </p:nvSpPr>
        <p:spPr>
          <a:xfrm>
            <a:off x="6482457" y="2893194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/>
          <p:cNvSpPr/>
          <p:nvPr/>
        </p:nvSpPr>
        <p:spPr>
          <a:xfrm>
            <a:off x="6876256" y="314096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/>
          <p:cNvSpPr/>
          <p:nvPr/>
        </p:nvSpPr>
        <p:spPr>
          <a:xfrm>
            <a:off x="7157591" y="317462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/>
          <p:cNvSpPr/>
          <p:nvPr/>
        </p:nvSpPr>
        <p:spPr>
          <a:xfrm>
            <a:off x="7401719" y="3275980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/>
          <p:cNvSpPr/>
          <p:nvPr/>
        </p:nvSpPr>
        <p:spPr>
          <a:xfrm>
            <a:off x="7614990" y="3225949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/>
          <p:cNvSpPr/>
          <p:nvPr/>
        </p:nvSpPr>
        <p:spPr>
          <a:xfrm>
            <a:off x="7758287" y="322036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/>
          <p:cNvSpPr/>
          <p:nvPr/>
        </p:nvSpPr>
        <p:spPr>
          <a:xfrm>
            <a:off x="6936482" y="1826394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Rectangle 166"/>
          <p:cNvSpPr/>
          <p:nvPr/>
        </p:nvSpPr>
        <p:spPr>
          <a:xfrm>
            <a:off x="4838824" y="4293096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Rectangle 167"/>
          <p:cNvSpPr/>
          <p:nvPr/>
        </p:nvSpPr>
        <p:spPr>
          <a:xfrm>
            <a:off x="6660232" y="400506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Rectangle 168"/>
          <p:cNvSpPr/>
          <p:nvPr/>
        </p:nvSpPr>
        <p:spPr>
          <a:xfrm>
            <a:off x="7380312" y="4077072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Rectangle 169"/>
          <p:cNvSpPr/>
          <p:nvPr/>
        </p:nvSpPr>
        <p:spPr>
          <a:xfrm>
            <a:off x="7778874" y="441719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Rectangle 170"/>
          <p:cNvSpPr/>
          <p:nvPr/>
        </p:nvSpPr>
        <p:spPr>
          <a:xfrm>
            <a:off x="8061449" y="460134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Rectangle 171"/>
          <p:cNvSpPr/>
          <p:nvPr/>
        </p:nvSpPr>
        <p:spPr>
          <a:xfrm>
            <a:off x="8258299" y="4750569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Rectangle 172"/>
          <p:cNvSpPr/>
          <p:nvPr/>
        </p:nvSpPr>
        <p:spPr>
          <a:xfrm>
            <a:off x="8404349" y="4706119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Rectangle 173"/>
          <p:cNvSpPr/>
          <p:nvPr/>
        </p:nvSpPr>
        <p:spPr>
          <a:xfrm>
            <a:off x="8509124" y="501409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Ellipse 174"/>
          <p:cNvSpPr/>
          <p:nvPr/>
        </p:nvSpPr>
        <p:spPr>
          <a:xfrm>
            <a:off x="4844155" y="4509120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Ellipse 175"/>
          <p:cNvSpPr/>
          <p:nvPr/>
        </p:nvSpPr>
        <p:spPr>
          <a:xfrm>
            <a:off x="6453881" y="3671069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Ellipse 176"/>
          <p:cNvSpPr/>
          <p:nvPr/>
        </p:nvSpPr>
        <p:spPr>
          <a:xfrm>
            <a:off x="6853931" y="416954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Ellipse 177"/>
          <p:cNvSpPr/>
          <p:nvPr/>
        </p:nvSpPr>
        <p:spPr>
          <a:xfrm>
            <a:off x="7133331" y="418224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Ellipse 178"/>
          <p:cNvSpPr/>
          <p:nvPr/>
        </p:nvSpPr>
        <p:spPr>
          <a:xfrm>
            <a:off x="7377459" y="441848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Ellipse 179"/>
          <p:cNvSpPr/>
          <p:nvPr/>
        </p:nvSpPr>
        <p:spPr>
          <a:xfrm>
            <a:off x="7592888" y="4787950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Ellipse 180"/>
          <p:cNvSpPr/>
          <p:nvPr/>
        </p:nvSpPr>
        <p:spPr>
          <a:xfrm>
            <a:off x="7735168" y="4644976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2" name="Connecteur droit avec flèche 181"/>
          <p:cNvCxnSpPr/>
          <p:nvPr/>
        </p:nvCxnSpPr>
        <p:spPr>
          <a:xfrm>
            <a:off x="4860032" y="2636912"/>
            <a:ext cx="158417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ZoneTexte 182"/>
          <p:cNvSpPr txBox="1"/>
          <p:nvPr/>
        </p:nvSpPr>
        <p:spPr>
          <a:xfrm>
            <a:off x="5436096" y="233958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p+A</a:t>
            </a:r>
            <a:endParaRPr lang="fr-FR" dirty="0"/>
          </a:p>
        </p:txBody>
      </p:sp>
      <p:sp>
        <p:nvSpPr>
          <p:cNvPr id="184" name="ZoneTexte 183"/>
          <p:cNvSpPr txBox="1"/>
          <p:nvPr/>
        </p:nvSpPr>
        <p:spPr>
          <a:xfrm>
            <a:off x="5868144" y="6021288"/>
            <a:ext cx="46198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4.37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1.04</a:t>
            </a:r>
            <a:endParaRPr lang="fr-FR" sz="1200" b="1" dirty="0">
              <a:solidFill>
                <a:srgbClr val="4F81BD"/>
              </a:solidFill>
            </a:endParaRPr>
          </a:p>
        </p:txBody>
      </p:sp>
      <p:sp>
        <p:nvSpPr>
          <p:cNvPr id="185" name="ZoneTexte 184"/>
          <p:cNvSpPr txBox="1"/>
          <p:nvPr/>
        </p:nvSpPr>
        <p:spPr>
          <a:xfrm>
            <a:off x="641427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4.90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1.24</a:t>
            </a:r>
            <a:endParaRPr lang="fr-FR" sz="1600" b="1" dirty="0">
              <a:solidFill>
                <a:srgbClr val="4F81BD"/>
              </a:solidFill>
            </a:endParaRPr>
          </a:p>
        </p:txBody>
      </p:sp>
      <p:sp>
        <p:nvSpPr>
          <p:cNvPr id="186" name="ZoneTexte 185"/>
          <p:cNvSpPr txBox="1"/>
          <p:nvPr/>
        </p:nvSpPr>
        <p:spPr>
          <a:xfrm>
            <a:off x="6948264" y="6021288"/>
            <a:ext cx="46198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6.65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2.04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187" name="Connecteur droit 186"/>
          <p:cNvCxnSpPr/>
          <p:nvPr/>
        </p:nvCxnSpPr>
        <p:spPr>
          <a:xfrm>
            <a:off x="6500203" y="4337420"/>
            <a:ext cx="0" cy="129600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 droit 188"/>
          <p:cNvCxnSpPr/>
          <p:nvPr/>
        </p:nvCxnSpPr>
        <p:spPr>
          <a:xfrm flipH="1">
            <a:off x="7436545" y="3501008"/>
            <a:ext cx="0" cy="216024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ZoneTexte 190"/>
          <p:cNvSpPr txBox="1"/>
          <p:nvPr/>
        </p:nvSpPr>
        <p:spPr>
          <a:xfrm>
            <a:off x="745232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7.65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2.53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193" name="Connecteur droit 192"/>
          <p:cNvCxnSpPr/>
          <p:nvPr/>
        </p:nvCxnSpPr>
        <p:spPr>
          <a:xfrm>
            <a:off x="8532440" y="5229200"/>
            <a:ext cx="0" cy="9898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ZoneTexte 193"/>
          <p:cNvSpPr txBox="1"/>
          <p:nvPr/>
        </p:nvSpPr>
        <p:spPr>
          <a:xfrm>
            <a:off x="7956376" y="6021288"/>
            <a:ext cx="50405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8.83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3.19</a:t>
            </a:r>
            <a:endParaRPr lang="fr-FR" sz="1200" b="1" dirty="0">
              <a:solidFill>
                <a:srgbClr val="4F81BD"/>
              </a:solidFill>
            </a:endParaRPr>
          </a:p>
        </p:txBody>
      </p:sp>
      <p:sp>
        <p:nvSpPr>
          <p:cNvPr id="195" name="ZoneTexte 194"/>
          <p:cNvSpPr txBox="1"/>
          <p:nvPr/>
        </p:nvSpPr>
        <p:spPr>
          <a:xfrm>
            <a:off x="853244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9.43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3.76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197" name="Connecteur droit 196"/>
          <p:cNvCxnSpPr>
            <a:stCxn id="184" idx="0"/>
          </p:cNvCxnSpPr>
          <p:nvPr/>
        </p:nvCxnSpPr>
        <p:spPr>
          <a:xfrm flipV="1">
            <a:off x="6099137" y="5648326"/>
            <a:ext cx="394433" cy="372962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eur droit 197"/>
          <p:cNvCxnSpPr>
            <a:stCxn id="186" idx="0"/>
          </p:cNvCxnSpPr>
          <p:nvPr/>
        </p:nvCxnSpPr>
        <p:spPr>
          <a:xfrm flipV="1">
            <a:off x="7179257" y="5653088"/>
            <a:ext cx="252525" cy="368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ZoneTexte 199"/>
          <p:cNvSpPr txBox="1"/>
          <p:nvPr/>
        </p:nvSpPr>
        <p:spPr>
          <a:xfrm>
            <a:off x="4860032" y="6021288"/>
            <a:ext cx="967701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4F81BD"/>
                </a:solidFill>
              </a:rPr>
              <a:t>L (</a:t>
            </a:r>
            <a:r>
              <a:rPr lang="fr-FR" sz="1200" b="1" dirty="0" err="1" smtClean="0">
                <a:solidFill>
                  <a:srgbClr val="4F81BD"/>
                </a:solidFill>
              </a:rPr>
              <a:t>fm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</a:p>
          <a:p>
            <a:pPr algn="ctr"/>
            <a:r>
              <a:rPr lang="fr-FR" sz="1200" b="1" dirty="0" smtClean="0">
                <a:solidFill>
                  <a:srgbClr val="4F81BD"/>
                </a:solidFill>
                <a:latin typeface="Symbol" pitchFamily="18" charset="2"/>
              </a:rPr>
              <a:t>e</a:t>
            </a:r>
            <a:r>
              <a:rPr lang="fr-FR" sz="1200" b="1" dirty="0" smtClean="0">
                <a:solidFill>
                  <a:srgbClr val="4F81BD"/>
                </a:solidFill>
              </a:rPr>
              <a:t> (</a:t>
            </a:r>
            <a:r>
              <a:rPr lang="fr-FR" sz="1200" b="1" dirty="0" err="1" smtClean="0">
                <a:solidFill>
                  <a:srgbClr val="4F81BD"/>
                </a:solidFill>
              </a:rPr>
              <a:t>GeV</a:t>
            </a:r>
            <a:r>
              <a:rPr lang="fr-FR" sz="1200" b="1" dirty="0" smtClean="0">
                <a:solidFill>
                  <a:srgbClr val="4F81BD"/>
                </a:solidFill>
              </a:rPr>
              <a:t>/fm</a:t>
            </a:r>
            <a:r>
              <a:rPr lang="fr-FR" sz="1200" b="1" baseline="30000" dirty="0" smtClean="0">
                <a:solidFill>
                  <a:srgbClr val="4F81BD"/>
                </a:solidFill>
              </a:rPr>
              <a:t>3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202" name="Connecteur droit 201"/>
          <p:cNvCxnSpPr/>
          <p:nvPr/>
        </p:nvCxnSpPr>
        <p:spPr>
          <a:xfrm flipV="1">
            <a:off x="7612857" y="4122054"/>
            <a:ext cx="1110005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/>
          <p:cNvCxnSpPr/>
          <p:nvPr/>
        </p:nvCxnSpPr>
        <p:spPr>
          <a:xfrm flipV="1">
            <a:off x="4728022" y="4115020"/>
            <a:ext cx="2160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203"/>
          <p:cNvCxnSpPr/>
          <p:nvPr/>
        </p:nvCxnSpPr>
        <p:spPr>
          <a:xfrm flipV="1">
            <a:off x="5677235" y="4129088"/>
            <a:ext cx="7200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avec flèche 204"/>
          <p:cNvCxnSpPr/>
          <p:nvPr/>
        </p:nvCxnSpPr>
        <p:spPr>
          <a:xfrm>
            <a:off x="6588224" y="2924944"/>
            <a:ext cx="1296144" cy="0"/>
          </a:xfrm>
          <a:prstGeom prst="straightConnector1">
            <a:avLst/>
          </a:prstGeom>
          <a:ln w="28575">
            <a:solidFill>
              <a:srgbClr val="FF66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ZoneTexte 206"/>
          <p:cNvSpPr txBox="1"/>
          <p:nvPr/>
        </p:nvSpPr>
        <p:spPr>
          <a:xfrm>
            <a:off x="6898963" y="262762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6600"/>
                </a:solidFill>
              </a:rPr>
              <a:t>S+U</a:t>
            </a:r>
            <a:endParaRPr lang="fr-FR" b="1" dirty="0">
              <a:solidFill>
                <a:srgbClr val="FF6600"/>
              </a:solidFill>
            </a:endParaRPr>
          </a:p>
        </p:txBody>
      </p:sp>
      <p:cxnSp>
        <p:nvCxnSpPr>
          <p:cNvPr id="143" name="Connecteur droit 142"/>
          <p:cNvCxnSpPr/>
          <p:nvPr/>
        </p:nvCxnSpPr>
        <p:spPr>
          <a:xfrm>
            <a:off x="7447438" y="3298840"/>
            <a:ext cx="1012994" cy="164232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323528" y="2712402"/>
            <a:ext cx="38884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 smtClean="0">
                <a:sym typeface="Wingdings" pitchFamily="2" charset="2"/>
              </a:rPr>
              <a:t>Because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lang="fr-FR" sz="1400" dirty="0" smtClean="0">
                <a:sym typeface="Wingdings" pitchFamily="2" charset="2"/>
              </a:rPr>
              <a:t>E (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1400" dirty="0" smtClean="0">
                <a:sym typeface="Wingdings" pitchFamily="2" charset="2"/>
              </a:rPr>
              <a:t>’) ~50 MeV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>
                <a:sym typeface="Wingdings" pitchFamily="2" charset="2"/>
              </a:rPr>
              <a:t> </a:t>
            </a:r>
            <a:r>
              <a:rPr lang="fr-FR" sz="1400" b="1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400" b="1" dirty="0" smtClean="0">
                <a:solidFill>
                  <a:srgbClr val="4A7EBB"/>
                </a:solidFill>
                <a:sym typeface="Wingdings" pitchFamily="2" charset="2"/>
              </a:rPr>
              <a:t>’ </a:t>
            </a:r>
            <a:r>
              <a:rPr lang="fr-FR" sz="1400" b="1" dirty="0" err="1" smtClean="0">
                <a:solidFill>
                  <a:srgbClr val="4A7EBB"/>
                </a:solidFill>
                <a:sym typeface="Wingdings" pitchFamily="2" charset="2"/>
              </a:rPr>
              <a:t>easily</a:t>
            </a:r>
            <a:r>
              <a:rPr lang="fr-FR" sz="1400" b="1" dirty="0" smtClean="0">
                <a:solidFill>
                  <a:srgbClr val="4A7EBB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4A7EBB"/>
                </a:solidFill>
                <a:sym typeface="Wingdings" pitchFamily="2" charset="2"/>
              </a:rPr>
              <a:t>suppressed</a:t>
            </a:r>
            <a:r>
              <a:rPr lang="fr-FR" sz="1400" b="1" dirty="0" smtClean="0">
                <a:solidFill>
                  <a:srgbClr val="4A7EBB"/>
                </a:solidFill>
                <a:sym typeface="Wingdings" pitchFamily="2" charset="2"/>
              </a:rPr>
              <a:t> by </a:t>
            </a:r>
            <a:r>
              <a:rPr lang="fr-FR" sz="1400" b="1" dirty="0" err="1" smtClean="0">
                <a:solidFill>
                  <a:srgbClr val="4A7EBB"/>
                </a:solidFill>
                <a:sym typeface="Wingdings" pitchFamily="2" charset="2"/>
              </a:rPr>
              <a:t>comovers</a:t>
            </a:r>
            <a:endParaRPr lang="fr-FR" b="1" dirty="0" smtClean="0">
              <a:solidFill>
                <a:srgbClr val="4A7EBB"/>
              </a:solidFill>
              <a:sym typeface="Wingdings" pitchFamily="2" charset="2"/>
            </a:endParaRPr>
          </a:p>
          <a:p>
            <a:endParaRPr lang="fr-FR" sz="1400" dirty="0" smtClean="0">
              <a:sym typeface="Wingdings" pitchFamily="2" charset="2"/>
            </a:endParaRPr>
          </a:p>
          <a:p>
            <a:r>
              <a:rPr lang="fr-FR" sz="1400" dirty="0" err="1" smtClean="0">
                <a:sym typeface="Wingdings" pitchFamily="2" charset="2"/>
              </a:rPr>
              <a:t>Because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lang="fr-FR" sz="1400" dirty="0" smtClean="0">
                <a:sym typeface="Wingdings" pitchFamily="2" charset="2"/>
              </a:rPr>
              <a:t>E(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sz="1400" baseline="-25000" dirty="0" smtClean="0">
                <a:sym typeface="Wingdings" pitchFamily="2" charset="2"/>
              </a:rPr>
              <a:t>c</a:t>
            </a:r>
            <a:r>
              <a:rPr lang="fr-FR" sz="1400" dirty="0" smtClean="0">
                <a:sym typeface="Wingdings" pitchFamily="2" charset="2"/>
              </a:rPr>
              <a:t>)~200 MeV and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lang="fr-FR" sz="1400" dirty="0" smtClean="0">
                <a:sym typeface="Wingdings" pitchFamily="2" charset="2"/>
              </a:rPr>
              <a:t>E(J/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1400" dirty="0" smtClean="0">
                <a:sym typeface="Wingdings" pitchFamily="2" charset="2"/>
              </a:rPr>
              <a:t>)~600 MeV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 </a:t>
            </a:r>
            <a:r>
              <a:rPr lang="fr-FR" sz="1400" b="1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sz="1400" b="1" baseline="-25000" dirty="0" smtClean="0">
                <a:solidFill>
                  <a:srgbClr val="4A7EBB"/>
                </a:solidFill>
                <a:sym typeface="Wingdings" pitchFamily="2" charset="2"/>
              </a:rPr>
              <a:t>c</a:t>
            </a:r>
            <a:r>
              <a:rPr lang="fr-FR" sz="1400" b="1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 </a:t>
            </a:r>
            <a:r>
              <a:rPr lang="fr-FR" sz="1400" b="1" dirty="0" smtClean="0">
                <a:solidFill>
                  <a:srgbClr val="4A7EBB"/>
                </a:solidFill>
                <a:sym typeface="Wingdings" pitchFamily="2" charset="2"/>
              </a:rPr>
              <a:t>and</a:t>
            </a:r>
            <a:r>
              <a:rPr lang="fr-FR" sz="1400" b="1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 </a:t>
            </a:r>
            <a:r>
              <a:rPr lang="fr-FR" sz="1400" b="1" dirty="0" smtClean="0">
                <a:solidFill>
                  <a:srgbClr val="4A7EBB"/>
                </a:solidFill>
                <a:sym typeface="Wingdings" pitchFamily="2" charset="2"/>
              </a:rPr>
              <a:t>J</a:t>
            </a:r>
            <a:r>
              <a:rPr lang="fr-FR" sz="1400" b="1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/Y </a:t>
            </a:r>
            <a:r>
              <a:rPr lang="fr-FR" sz="1400" b="1" dirty="0" err="1" smtClean="0">
                <a:solidFill>
                  <a:srgbClr val="4A7EBB"/>
                </a:solidFill>
                <a:sym typeface="Wingdings" pitchFamily="2" charset="2"/>
              </a:rPr>
              <a:t>hardly</a:t>
            </a:r>
            <a:r>
              <a:rPr lang="fr-FR" sz="1400" b="1" dirty="0" smtClean="0">
                <a:solidFill>
                  <a:srgbClr val="4A7EBB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4A7EBB"/>
                </a:solidFill>
                <a:sym typeface="Wingdings" pitchFamily="2" charset="2"/>
              </a:rPr>
              <a:t>suppressed</a:t>
            </a:r>
            <a:r>
              <a:rPr lang="fr-FR" sz="1400" b="1" dirty="0" smtClean="0">
                <a:solidFill>
                  <a:srgbClr val="4A7EBB"/>
                </a:solidFill>
                <a:sym typeface="Wingdings" pitchFamily="2" charset="2"/>
              </a:rPr>
              <a:t>  by </a:t>
            </a:r>
            <a:r>
              <a:rPr lang="fr-FR" sz="1400" b="1" dirty="0" err="1" smtClean="0">
                <a:solidFill>
                  <a:srgbClr val="4A7EBB"/>
                </a:solidFill>
                <a:sym typeface="Wingdings" pitchFamily="2" charset="2"/>
              </a:rPr>
              <a:t>comovers</a:t>
            </a:r>
            <a:endParaRPr lang="fr-FR" b="1" dirty="0">
              <a:solidFill>
                <a:srgbClr val="4A7EBB"/>
              </a:solidFill>
            </a:endParaRPr>
          </a:p>
        </p:txBody>
      </p:sp>
      <p:sp>
        <p:nvSpPr>
          <p:cNvPr id="148" name="ZoneTexte 147"/>
          <p:cNvSpPr txBox="1"/>
          <p:nvPr/>
        </p:nvSpPr>
        <p:spPr>
          <a:xfrm>
            <a:off x="611560" y="5076473"/>
            <a:ext cx="313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/>
              <a:t>Measuring</a:t>
            </a:r>
            <a:r>
              <a:rPr lang="fr-FR" sz="1600" b="1" dirty="0" smtClean="0"/>
              <a:t> </a:t>
            </a:r>
            <a:r>
              <a:rPr lang="fr-FR" sz="1600" i="1" dirty="0" smtClean="0">
                <a:latin typeface="Symbol" pitchFamily="18" charset="2"/>
              </a:rPr>
              <a:t>c</a:t>
            </a:r>
            <a:r>
              <a:rPr lang="fr-FR" sz="1600" i="1" baseline="-25000" dirty="0" smtClean="0"/>
              <a:t>c</a:t>
            </a:r>
            <a:r>
              <a:rPr lang="fr-FR" sz="1600" i="1" dirty="0" smtClean="0"/>
              <a:t> suppression pattern </a:t>
            </a:r>
          </a:p>
          <a:p>
            <a:r>
              <a:rPr lang="fr-FR" sz="1600" i="1" dirty="0" err="1" smtClean="0"/>
              <a:t>will</a:t>
            </a:r>
            <a:r>
              <a:rPr lang="fr-FR" sz="1600" i="1" dirty="0" smtClean="0"/>
              <a:t> (in)</a:t>
            </a:r>
            <a:r>
              <a:rPr lang="fr-FR" sz="1600" i="1" dirty="0" err="1" smtClean="0"/>
              <a:t>validate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this</a:t>
            </a:r>
            <a:endParaRPr lang="fr-FR" sz="1600" i="1" dirty="0"/>
          </a:p>
        </p:txBody>
      </p:sp>
      <p:sp>
        <p:nvSpPr>
          <p:cNvPr id="77" name="Rectangle 76"/>
          <p:cNvSpPr/>
          <p:nvPr/>
        </p:nvSpPr>
        <p:spPr>
          <a:xfrm>
            <a:off x="323528" y="4221088"/>
            <a:ext cx="38884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ym typeface="Wingdings" pitchFamily="2" charset="2"/>
              </a:rPr>
              <a:t>If 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baseline="-25000" dirty="0" smtClean="0">
                <a:sym typeface="Wingdings" pitchFamily="2" charset="2"/>
              </a:rPr>
              <a:t>c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suppressed</a:t>
            </a:r>
            <a:r>
              <a:rPr lang="fr-FR" dirty="0" smtClean="0">
                <a:sym typeface="Wingdings" pitchFamily="2" charset="2"/>
              </a:rPr>
              <a:t> by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QGP</a:t>
            </a:r>
            <a:r>
              <a:rPr lang="fr-FR" dirty="0" smtClean="0">
                <a:sym typeface="Wingdings" pitchFamily="2" charset="2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 c</a:t>
            </a:r>
            <a:r>
              <a:rPr lang="fr-FR" sz="1600" b="1" baseline="-25000" dirty="0" smtClean="0">
                <a:solidFill>
                  <a:srgbClr val="FF0000"/>
                </a:solidFill>
                <a:sym typeface="Wingdings" pitchFamily="2" charset="2"/>
              </a:rPr>
              <a:t>c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slope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strongly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steeper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than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J/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Y 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and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 Y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’ </a:t>
            </a:r>
            <a:endParaRPr lang="fr-FR" sz="16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cxnSp>
        <p:nvCxnSpPr>
          <p:cNvPr id="139" name="Connecteur droit 138"/>
          <p:cNvCxnSpPr/>
          <p:nvPr/>
        </p:nvCxnSpPr>
        <p:spPr>
          <a:xfrm>
            <a:off x="7599838" y="3451240"/>
            <a:ext cx="929791" cy="523414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>
            <a:hlinkClick r:id="rId3"/>
          </p:cNvPr>
          <p:cNvSpPr/>
          <p:nvPr/>
        </p:nvSpPr>
        <p:spPr>
          <a:xfrm>
            <a:off x="4860032" y="1196752"/>
            <a:ext cx="179568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u="sng" dirty="0" err="1" smtClean="0">
                <a:solidFill>
                  <a:srgbClr val="3333FF"/>
                </a:solidFill>
              </a:rPr>
              <a:t>Eur</a:t>
            </a:r>
            <a:r>
              <a:rPr lang="fr-FR" sz="1050" b="1" u="sng" dirty="0" smtClean="0">
                <a:solidFill>
                  <a:srgbClr val="3333FF"/>
                </a:solidFill>
              </a:rPr>
              <a:t>.Phys.J.C49:559-567,2007</a:t>
            </a:r>
            <a:endParaRPr lang="fr-FR" sz="1050" b="1" u="sng" dirty="0">
              <a:solidFill>
                <a:srgbClr val="3333FF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 rot="2489460">
            <a:off x="7498502" y="4072844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A7EBB"/>
                </a:solidFill>
                <a:latin typeface="Symbol" pitchFamily="18" charset="2"/>
              </a:rPr>
              <a:t>Y</a:t>
            </a:r>
            <a:r>
              <a:rPr lang="fr-FR" sz="1200" b="1" dirty="0" smtClean="0">
                <a:solidFill>
                  <a:srgbClr val="4A7EBB"/>
                </a:solidFill>
              </a:rPr>
              <a:t>’</a:t>
            </a:r>
            <a:endParaRPr lang="fr-FR" sz="1200" b="1" dirty="0">
              <a:solidFill>
                <a:srgbClr val="4A7EBB"/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 rot="3591117">
            <a:off x="7931502" y="3933056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fr-FR" sz="1200" b="1" baseline="-25000" dirty="0" smtClean="0">
                <a:solidFill>
                  <a:srgbClr val="FF0000"/>
                </a:solidFill>
              </a:rPr>
              <a:t>c</a:t>
            </a:r>
            <a:endParaRPr lang="fr-FR" sz="1200" b="1" baseline="-25000" dirty="0">
              <a:solidFill>
                <a:srgbClr val="FF0000"/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 rot="1807037">
            <a:off x="7813437" y="3520588"/>
            <a:ext cx="1013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Inclusive J/</a:t>
            </a:r>
            <a:r>
              <a:rPr lang="fr-FR" sz="1200" b="1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endParaRPr lang="fr-FR" sz="1200" b="1" dirty="0">
              <a:solidFill>
                <a:srgbClr val="FF0000"/>
              </a:solidFill>
            </a:endParaRPr>
          </a:p>
        </p:txBody>
      </p:sp>
      <p:cxnSp>
        <p:nvCxnSpPr>
          <p:cNvPr id="80" name="Connecteur droit 79"/>
          <p:cNvCxnSpPr/>
          <p:nvPr/>
        </p:nvCxnSpPr>
        <p:spPr>
          <a:xfrm>
            <a:off x="6516216" y="3356992"/>
            <a:ext cx="1992908" cy="170543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44824"/>
            <a:ext cx="283917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2" name="Connecteur droit avec flèche 81"/>
          <p:cNvCxnSpPr/>
          <p:nvPr/>
        </p:nvCxnSpPr>
        <p:spPr>
          <a:xfrm>
            <a:off x="6516216" y="3140968"/>
            <a:ext cx="2232248" cy="0"/>
          </a:xfrm>
          <a:prstGeom prst="straightConnector1">
            <a:avLst/>
          </a:prstGeom>
          <a:ln w="28575">
            <a:solidFill>
              <a:srgbClr val="008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>
            <a:off x="7956376" y="284364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Pb+Pb</a:t>
            </a:r>
            <a:endParaRPr lang="fr-FR" b="1" dirty="0">
              <a:solidFill>
                <a:srgbClr val="008000"/>
              </a:solidFill>
            </a:endParaRPr>
          </a:p>
        </p:txBody>
      </p:sp>
      <p:cxnSp>
        <p:nvCxnSpPr>
          <p:cNvPr id="84" name="Connecteur droit 83"/>
          <p:cNvCxnSpPr/>
          <p:nvPr/>
        </p:nvCxnSpPr>
        <p:spPr>
          <a:xfrm>
            <a:off x="4712430" y="3460652"/>
            <a:ext cx="403244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0" y="5877272"/>
            <a:ext cx="4542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Note </a:t>
            </a:r>
            <a:r>
              <a:rPr lang="fr-FR" sz="1400" dirty="0" err="1" smtClean="0"/>
              <a:t>that</a:t>
            </a:r>
            <a:r>
              <a:rPr lang="fr-FR" sz="1400" dirty="0" smtClean="0"/>
              <a:t> direct J/</a:t>
            </a:r>
            <a:r>
              <a:rPr lang="fr-FR" sz="1400" dirty="0" smtClean="0">
                <a:latin typeface="Symbol" pitchFamily="18" charset="2"/>
              </a:rPr>
              <a:t>Y</a:t>
            </a:r>
            <a:r>
              <a:rPr lang="fr-FR" sz="1400" dirty="0" smtClean="0"/>
              <a:t> </a:t>
            </a:r>
            <a:r>
              <a:rPr lang="fr-FR" sz="1400" dirty="0" err="1" smtClean="0"/>
              <a:t>can</a:t>
            </a:r>
            <a:r>
              <a:rPr lang="fr-FR" sz="1400" dirty="0" smtClean="0"/>
              <a:t>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experimentally</a:t>
            </a:r>
            <a:r>
              <a:rPr lang="fr-FR" sz="1400" dirty="0" smtClean="0"/>
              <a:t> </a:t>
            </a:r>
            <a:r>
              <a:rPr lang="fr-FR" sz="1400" dirty="0" err="1" smtClean="0"/>
              <a:t>estimated</a:t>
            </a:r>
            <a:endParaRPr lang="fr-FR" sz="1400" dirty="0" smtClean="0"/>
          </a:p>
          <a:p>
            <a:r>
              <a:rPr lang="fr-FR" dirty="0" err="1" smtClean="0"/>
              <a:t>Yield</a:t>
            </a:r>
            <a:r>
              <a:rPr lang="fr-FR" baseline="-25000" dirty="0" err="1" smtClean="0"/>
              <a:t>incl.J</a:t>
            </a:r>
            <a:r>
              <a:rPr lang="fr-FR" baseline="-25000" dirty="0" smtClean="0"/>
              <a:t>/</a:t>
            </a:r>
            <a:r>
              <a:rPr lang="fr-FR" baseline="-25000" dirty="0" smtClean="0">
                <a:latin typeface="Symbol" pitchFamily="18" charset="2"/>
              </a:rPr>
              <a:t>Y</a:t>
            </a:r>
            <a:r>
              <a:rPr lang="fr-FR" dirty="0" smtClean="0"/>
              <a:t> – </a:t>
            </a:r>
            <a:r>
              <a:rPr lang="fr-FR" dirty="0" err="1" smtClean="0"/>
              <a:t>Yield</a:t>
            </a:r>
            <a:r>
              <a:rPr lang="fr-FR" baseline="-25000" dirty="0" err="1" smtClean="0">
                <a:latin typeface="Symbol" pitchFamily="18" charset="2"/>
              </a:rPr>
              <a:t>c</a:t>
            </a:r>
            <a:r>
              <a:rPr lang="fr-FR" baseline="-25000" dirty="0" err="1" smtClean="0"/>
              <a:t>c</a:t>
            </a:r>
            <a:r>
              <a:rPr lang="fr-FR" baseline="-25000" dirty="0" smtClean="0">
                <a:sym typeface="Wingdings" pitchFamily="2" charset="2"/>
              </a:rPr>
              <a:t></a:t>
            </a:r>
            <a:r>
              <a:rPr lang="fr-FR" baseline="-25000" dirty="0" smtClean="0"/>
              <a:t>J/</a:t>
            </a:r>
            <a:r>
              <a:rPr lang="fr-FR" baseline="-25000" dirty="0" smtClean="0">
                <a:latin typeface="Symbol" pitchFamily="18" charset="2"/>
              </a:rPr>
              <a:t>Y</a:t>
            </a:r>
            <a:r>
              <a:rPr lang="fr-FR" baseline="-25000" dirty="0" smtClean="0"/>
              <a:t>+</a:t>
            </a:r>
            <a:r>
              <a:rPr lang="fr-FR" baseline="-25000" dirty="0" smtClean="0">
                <a:latin typeface="Symbol" pitchFamily="18" charset="2"/>
              </a:rPr>
              <a:t>g</a:t>
            </a:r>
            <a:r>
              <a:rPr lang="fr-FR" dirty="0" smtClean="0"/>
              <a:t> – </a:t>
            </a:r>
            <a:r>
              <a:rPr lang="fr-FR" dirty="0" err="1" smtClean="0"/>
              <a:t>Yield</a:t>
            </a:r>
            <a:r>
              <a:rPr lang="fr-FR" baseline="-25000" dirty="0" err="1" smtClean="0">
                <a:latin typeface="Symbol" pitchFamily="18" charset="2"/>
              </a:rPr>
              <a:t>Y</a:t>
            </a:r>
            <a:r>
              <a:rPr lang="fr-FR" baseline="-25000" dirty="0" smtClean="0"/>
              <a:t>’ </a:t>
            </a:r>
            <a:r>
              <a:rPr lang="fr-FR" dirty="0" smtClean="0"/>
              <a:t>~ </a:t>
            </a:r>
            <a:r>
              <a:rPr lang="fr-FR" dirty="0" err="1" smtClean="0"/>
              <a:t>Yield</a:t>
            </a:r>
            <a:r>
              <a:rPr lang="fr-FR" baseline="-25000" dirty="0" err="1" smtClean="0"/>
              <a:t>direct</a:t>
            </a:r>
            <a:r>
              <a:rPr lang="fr-FR" baseline="-25000" dirty="0" smtClean="0"/>
              <a:t> J/</a:t>
            </a:r>
            <a:r>
              <a:rPr lang="fr-FR" baseline="-25000" dirty="0" smtClean="0">
                <a:latin typeface="Symbol" pitchFamily="18" charset="2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2800" dirty="0" smtClean="0"/>
              <a:t>Back to SPS ?</a:t>
            </a:r>
            <a:r>
              <a:rPr lang="fr-FR" dirty="0" smtClean="0"/>
              <a:t>	</a:t>
            </a:r>
            <a:r>
              <a:rPr lang="fr-FR" dirty="0" smtClean="0">
                <a:solidFill>
                  <a:srgbClr val="FFFF00"/>
                </a:solidFill>
              </a:rPr>
              <a:t>Charmonia suppression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35" name="Espace réservé du contenu 13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Two</a:t>
            </a:r>
            <a:r>
              <a:rPr lang="fr-FR" dirty="0" smtClean="0"/>
              <a:t> possible scenarios</a:t>
            </a:r>
          </a:p>
          <a:p>
            <a:pPr marL="914400" lvl="1" indent="-514350">
              <a:buFont typeface="+mj-lt"/>
              <a:buAutoNum type="arabicPeriod" startAt="2"/>
            </a:pPr>
            <a:r>
              <a:rPr lang="fr-FR" b="1" dirty="0" smtClean="0">
                <a:solidFill>
                  <a:srgbClr val="4A7EBB"/>
                </a:solidFill>
              </a:rPr>
              <a:t>No QGP </a:t>
            </a:r>
            <a:r>
              <a:rPr lang="fr-FR" sz="1400" b="1" dirty="0" smtClean="0">
                <a:solidFill>
                  <a:srgbClr val="4A7EBB"/>
                </a:solidFill>
              </a:rPr>
              <a:t>(full </a:t>
            </a:r>
            <a:r>
              <a:rPr lang="fr-FR" sz="1400" b="1" dirty="0" err="1" smtClean="0">
                <a:solidFill>
                  <a:srgbClr val="4A7EBB"/>
                </a:solidFill>
              </a:rPr>
              <a:t>comovers</a:t>
            </a:r>
            <a:r>
              <a:rPr lang="fr-FR" sz="1400" b="1" dirty="0" smtClean="0">
                <a:solidFill>
                  <a:srgbClr val="4A7EBB"/>
                </a:solidFill>
              </a:rPr>
              <a:t>)</a:t>
            </a:r>
            <a:endParaRPr lang="fr-FR" b="1" dirty="0" smtClean="0">
              <a:solidFill>
                <a:srgbClr val="4A7EBB"/>
              </a:solidFill>
            </a:endParaRPr>
          </a:p>
        </p:txBody>
      </p:sp>
      <p:sp>
        <p:nvSpPr>
          <p:cNvPr id="74" name="Espace réservé de la date 7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04/05/2012 - RIL</a:t>
            </a:r>
            <a:endParaRPr lang="fr-BE"/>
          </a:p>
        </p:txBody>
      </p:sp>
      <p:sp>
        <p:nvSpPr>
          <p:cNvPr id="75" name="Espace réservé du pied de page 7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155" name="Picture 3"/>
          <p:cNvPicPr>
            <a:picLocks noChangeAspect="1" noChangeArrowheads="1"/>
          </p:cNvPicPr>
          <p:nvPr/>
        </p:nvPicPr>
        <p:blipFill>
          <a:blip r:embed="rId2" cstate="print"/>
          <a:srcRect l="5128" t="6770" r="6410"/>
          <a:stretch>
            <a:fillRect/>
          </a:stretch>
        </p:blipFill>
        <p:spPr bwMode="auto">
          <a:xfrm>
            <a:off x="4067944" y="980728"/>
            <a:ext cx="4968552" cy="50405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57" name="Rectangle 156"/>
          <p:cNvSpPr/>
          <p:nvPr/>
        </p:nvSpPr>
        <p:spPr>
          <a:xfrm>
            <a:off x="6936482" y="161049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Rectangle 157"/>
          <p:cNvSpPr/>
          <p:nvPr/>
        </p:nvSpPr>
        <p:spPr>
          <a:xfrm>
            <a:off x="6511032" y="320434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Rectangle 158"/>
          <p:cNvSpPr/>
          <p:nvPr/>
        </p:nvSpPr>
        <p:spPr>
          <a:xfrm>
            <a:off x="7114282" y="329006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Rectangle 159"/>
          <p:cNvSpPr/>
          <p:nvPr/>
        </p:nvSpPr>
        <p:spPr>
          <a:xfrm>
            <a:off x="7485757" y="327736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Rectangle 160"/>
          <p:cNvSpPr/>
          <p:nvPr/>
        </p:nvSpPr>
        <p:spPr>
          <a:xfrm>
            <a:off x="7752457" y="360121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Rectangle 161"/>
          <p:cNvSpPr/>
          <p:nvPr/>
        </p:nvSpPr>
        <p:spPr>
          <a:xfrm>
            <a:off x="7954938" y="3743598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Rectangle 162"/>
          <p:cNvSpPr/>
          <p:nvPr/>
        </p:nvSpPr>
        <p:spPr>
          <a:xfrm>
            <a:off x="8118178" y="3773711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Rectangle 163"/>
          <p:cNvSpPr/>
          <p:nvPr/>
        </p:nvSpPr>
        <p:spPr>
          <a:xfrm>
            <a:off x="8255894" y="381969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Rectangle 164"/>
          <p:cNvSpPr/>
          <p:nvPr/>
        </p:nvSpPr>
        <p:spPr>
          <a:xfrm>
            <a:off x="8354369" y="382225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Rectangle 165"/>
          <p:cNvSpPr/>
          <p:nvPr/>
        </p:nvSpPr>
        <p:spPr>
          <a:xfrm>
            <a:off x="8506769" y="397465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Rectangle 166"/>
          <p:cNvSpPr/>
          <p:nvPr/>
        </p:nvSpPr>
        <p:spPr>
          <a:xfrm>
            <a:off x="8436845" y="4014168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Rectangle 167"/>
          <p:cNvSpPr/>
          <p:nvPr/>
        </p:nvSpPr>
        <p:spPr>
          <a:xfrm>
            <a:off x="8556404" y="414042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Ellipse 168"/>
          <p:cNvSpPr/>
          <p:nvPr/>
        </p:nvSpPr>
        <p:spPr>
          <a:xfrm>
            <a:off x="6482457" y="2893194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Ellipse 169"/>
          <p:cNvSpPr/>
          <p:nvPr/>
        </p:nvSpPr>
        <p:spPr>
          <a:xfrm>
            <a:off x="6876256" y="314096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Ellipse 170"/>
          <p:cNvSpPr/>
          <p:nvPr/>
        </p:nvSpPr>
        <p:spPr>
          <a:xfrm>
            <a:off x="7157591" y="317462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Ellipse 171"/>
          <p:cNvSpPr/>
          <p:nvPr/>
        </p:nvSpPr>
        <p:spPr>
          <a:xfrm>
            <a:off x="7401719" y="3275980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Ellipse 172"/>
          <p:cNvSpPr/>
          <p:nvPr/>
        </p:nvSpPr>
        <p:spPr>
          <a:xfrm>
            <a:off x="7614990" y="3225949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Ellipse 173"/>
          <p:cNvSpPr/>
          <p:nvPr/>
        </p:nvSpPr>
        <p:spPr>
          <a:xfrm>
            <a:off x="7758287" y="322036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Ellipse 174"/>
          <p:cNvSpPr/>
          <p:nvPr/>
        </p:nvSpPr>
        <p:spPr>
          <a:xfrm>
            <a:off x="6936482" y="1826394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Rectangle 175"/>
          <p:cNvSpPr/>
          <p:nvPr/>
        </p:nvSpPr>
        <p:spPr>
          <a:xfrm>
            <a:off x="4838824" y="4293096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Rectangle 176"/>
          <p:cNvSpPr/>
          <p:nvPr/>
        </p:nvSpPr>
        <p:spPr>
          <a:xfrm>
            <a:off x="6660232" y="400506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Rectangle 177"/>
          <p:cNvSpPr/>
          <p:nvPr/>
        </p:nvSpPr>
        <p:spPr>
          <a:xfrm>
            <a:off x="7380312" y="4077072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Rectangle 178"/>
          <p:cNvSpPr/>
          <p:nvPr/>
        </p:nvSpPr>
        <p:spPr>
          <a:xfrm>
            <a:off x="7778874" y="441719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Rectangle 179"/>
          <p:cNvSpPr/>
          <p:nvPr/>
        </p:nvSpPr>
        <p:spPr>
          <a:xfrm>
            <a:off x="8061449" y="460134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Rectangle 180"/>
          <p:cNvSpPr/>
          <p:nvPr/>
        </p:nvSpPr>
        <p:spPr>
          <a:xfrm>
            <a:off x="8258299" y="4750569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Rectangle 181"/>
          <p:cNvSpPr/>
          <p:nvPr/>
        </p:nvSpPr>
        <p:spPr>
          <a:xfrm>
            <a:off x="8404349" y="4706119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Rectangle 182"/>
          <p:cNvSpPr/>
          <p:nvPr/>
        </p:nvSpPr>
        <p:spPr>
          <a:xfrm>
            <a:off x="8509124" y="501409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4" name="Ellipse 183"/>
          <p:cNvSpPr/>
          <p:nvPr/>
        </p:nvSpPr>
        <p:spPr>
          <a:xfrm>
            <a:off x="4844155" y="4509120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5" name="Ellipse 184"/>
          <p:cNvSpPr/>
          <p:nvPr/>
        </p:nvSpPr>
        <p:spPr>
          <a:xfrm>
            <a:off x="6453881" y="3671069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6" name="Ellipse 185"/>
          <p:cNvSpPr/>
          <p:nvPr/>
        </p:nvSpPr>
        <p:spPr>
          <a:xfrm>
            <a:off x="6853931" y="416954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7" name="Ellipse 186"/>
          <p:cNvSpPr/>
          <p:nvPr/>
        </p:nvSpPr>
        <p:spPr>
          <a:xfrm>
            <a:off x="7133331" y="418224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8" name="Ellipse 187"/>
          <p:cNvSpPr/>
          <p:nvPr/>
        </p:nvSpPr>
        <p:spPr>
          <a:xfrm>
            <a:off x="7377459" y="441848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9" name="Ellipse 188"/>
          <p:cNvSpPr/>
          <p:nvPr/>
        </p:nvSpPr>
        <p:spPr>
          <a:xfrm>
            <a:off x="7592888" y="4787950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0" name="Ellipse 189"/>
          <p:cNvSpPr/>
          <p:nvPr/>
        </p:nvSpPr>
        <p:spPr>
          <a:xfrm>
            <a:off x="7735168" y="4644976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1" name="Connecteur droit avec flèche 190"/>
          <p:cNvCxnSpPr/>
          <p:nvPr/>
        </p:nvCxnSpPr>
        <p:spPr>
          <a:xfrm>
            <a:off x="4860032" y="2636912"/>
            <a:ext cx="158417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ZoneTexte 191"/>
          <p:cNvSpPr txBox="1"/>
          <p:nvPr/>
        </p:nvSpPr>
        <p:spPr>
          <a:xfrm>
            <a:off x="5436096" y="233958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p+A</a:t>
            </a:r>
            <a:endParaRPr lang="fr-FR" dirty="0"/>
          </a:p>
        </p:txBody>
      </p:sp>
      <p:sp>
        <p:nvSpPr>
          <p:cNvPr id="193" name="ZoneTexte 192"/>
          <p:cNvSpPr txBox="1"/>
          <p:nvPr/>
        </p:nvSpPr>
        <p:spPr>
          <a:xfrm>
            <a:off x="5868144" y="6021288"/>
            <a:ext cx="46198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4.37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1.04</a:t>
            </a:r>
            <a:endParaRPr lang="fr-FR" sz="1200" b="1" dirty="0">
              <a:solidFill>
                <a:srgbClr val="4F81BD"/>
              </a:solidFill>
            </a:endParaRPr>
          </a:p>
        </p:txBody>
      </p:sp>
      <p:sp>
        <p:nvSpPr>
          <p:cNvPr id="194" name="ZoneTexte 193"/>
          <p:cNvSpPr txBox="1"/>
          <p:nvPr/>
        </p:nvSpPr>
        <p:spPr>
          <a:xfrm>
            <a:off x="641427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4.90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1.24</a:t>
            </a:r>
            <a:endParaRPr lang="fr-FR" sz="1600" b="1" dirty="0">
              <a:solidFill>
                <a:srgbClr val="4F81BD"/>
              </a:solidFill>
            </a:endParaRPr>
          </a:p>
        </p:txBody>
      </p:sp>
      <p:sp>
        <p:nvSpPr>
          <p:cNvPr id="195" name="ZoneTexte 194"/>
          <p:cNvSpPr txBox="1"/>
          <p:nvPr/>
        </p:nvSpPr>
        <p:spPr>
          <a:xfrm>
            <a:off x="6948264" y="6021288"/>
            <a:ext cx="46198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6.65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2.04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196" name="Connecteur droit 195"/>
          <p:cNvCxnSpPr/>
          <p:nvPr/>
        </p:nvCxnSpPr>
        <p:spPr>
          <a:xfrm>
            <a:off x="6500203" y="4337420"/>
            <a:ext cx="0" cy="129600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eur droit 197"/>
          <p:cNvCxnSpPr/>
          <p:nvPr/>
        </p:nvCxnSpPr>
        <p:spPr>
          <a:xfrm flipH="1">
            <a:off x="7436545" y="3501008"/>
            <a:ext cx="0" cy="216024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ZoneTexte 199"/>
          <p:cNvSpPr txBox="1"/>
          <p:nvPr/>
        </p:nvSpPr>
        <p:spPr>
          <a:xfrm>
            <a:off x="745232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7.65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2.53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202" name="Connecteur droit 201"/>
          <p:cNvCxnSpPr/>
          <p:nvPr/>
        </p:nvCxnSpPr>
        <p:spPr>
          <a:xfrm>
            <a:off x="8532440" y="5229200"/>
            <a:ext cx="0" cy="9898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ZoneTexte 202"/>
          <p:cNvSpPr txBox="1"/>
          <p:nvPr/>
        </p:nvSpPr>
        <p:spPr>
          <a:xfrm>
            <a:off x="7956376" y="6021288"/>
            <a:ext cx="50405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8.83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3.19</a:t>
            </a:r>
            <a:endParaRPr lang="fr-FR" sz="1200" b="1" dirty="0">
              <a:solidFill>
                <a:srgbClr val="4F81BD"/>
              </a:solidFill>
            </a:endParaRPr>
          </a:p>
        </p:txBody>
      </p:sp>
      <p:sp>
        <p:nvSpPr>
          <p:cNvPr id="204" name="ZoneTexte 203"/>
          <p:cNvSpPr txBox="1"/>
          <p:nvPr/>
        </p:nvSpPr>
        <p:spPr>
          <a:xfrm>
            <a:off x="853244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9.43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3.76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206" name="Connecteur droit 205"/>
          <p:cNvCxnSpPr>
            <a:stCxn id="193" idx="0"/>
          </p:cNvCxnSpPr>
          <p:nvPr/>
        </p:nvCxnSpPr>
        <p:spPr>
          <a:xfrm flipV="1">
            <a:off x="6099137" y="5648326"/>
            <a:ext cx="394433" cy="372962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/>
          <p:cNvCxnSpPr>
            <a:stCxn id="195" idx="0"/>
          </p:cNvCxnSpPr>
          <p:nvPr/>
        </p:nvCxnSpPr>
        <p:spPr>
          <a:xfrm flipV="1">
            <a:off x="7179257" y="5653088"/>
            <a:ext cx="252525" cy="368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ZoneTexte 208"/>
          <p:cNvSpPr txBox="1"/>
          <p:nvPr/>
        </p:nvSpPr>
        <p:spPr>
          <a:xfrm>
            <a:off x="4860032" y="6021288"/>
            <a:ext cx="967701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4F81BD"/>
                </a:solidFill>
              </a:rPr>
              <a:t>L (</a:t>
            </a:r>
            <a:r>
              <a:rPr lang="fr-FR" sz="1200" b="1" dirty="0" err="1" smtClean="0">
                <a:solidFill>
                  <a:srgbClr val="4F81BD"/>
                </a:solidFill>
              </a:rPr>
              <a:t>fm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</a:p>
          <a:p>
            <a:pPr algn="ctr"/>
            <a:r>
              <a:rPr lang="fr-FR" sz="1200" b="1" dirty="0" smtClean="0">
                <a:solidFill>
                  <a:srgbClr val="4F81BD"/>
                </a:solidFill>
                <a:latin typeface="Symbol" pitchFamily="18" charset="2"/>
              </a:rPr>
              <a:t>e</a:t>
            </a:r>
            <a:r>
              <a:rPr lang="fr-FR" sz="1200" b="1" dirty="0" smtClean="0">
                <a:solidFill>
                  <a:srgbClr val="4F81BD"/>
                </a:solidFill>
              </a:rPr>
              <a:t> (</a:t>
            </a:r>
            <a:r>
              <a:rPr lang="fr-FR" sz="1200" b="1" dirty="0" err="1" smtClean="0">
                <a:solidFill>
                  <a:srgbClr val="4F81BD"/>
                </a:solidFill>
              </a:rPr>
              <a:t>GeV</a:t>
            </a:r>
            <a:r>
              <a:rPr lang="fr-FR" sz="1200" b="1" dirty="0" smtClean="0">
                <a:solidFill>
                  <a:srgbClr val="4F81BD"/>
                </a:solidFill>
              </a:rPr>
              <a:t>/fm</a:t>
            </a:r>
            <a:r>
              <a:rPr lang="fr-FR" sz="1200" b="1" baseline="30000" dirty="0" smtClean="0">
                <a:solidFill>
                  <a:srgbClr val="4F81BD"/>
                </a:solidFill>
              </a:rPr>
              <a:t>3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214" name="Connecteur droit avec flèche 213"/>
          <p:cNvCxnSpPr/>
          <p:nvPr/>
        </p:nvCxnSpPr>
        <p:spPr>
          <a:xfrm>
            <a:off x="6588224" y="2924944"/>
            <a:ext cx="1296144" cy="0"/>
          </a:xfrm>
          <a:prstGeom prst="straightConnector1">
            <a:avLst/>
          </a:prstGeom>
          <a:ln w="28575">
            <a:solidFill>
              <a:srgbClr val="FF66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ZoneTexte 215"/>
          <p:cNvSpPr txBox="1"/>
          <p:nvPr/>
        </p:nvSpPr>
        <p:spPr>
          <a:xfrm>
            <a:off x="6898963" y="262762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6600"/>
                </a:solidFill>
              </a:rPr>
              <a:t>S+U</a:t>
            </a:r>
            <a:endParaRPr lang="fr-FR" b="1" dirty="0">
              <a:solidFill>
                <a:srgbClr val="FF6600"/>
              </a:solidFill>
            </a:endParaRPr>
          </a:p>
        </p:txBody>
      </p:sp>
      <p:cxnSp>
        <p:nvCxnSpPr>
          <p:cNvPr id="138" name="Connecteur droit 137"/>
          <p:cNvCxnSpPr/>
          <p:nvPr/>
        </p:nvCxnSpPr>
        <p:spPr>
          <a:xfrm>
            <a:off x="6660232" y="3284984"/>
            <a:ext cx="1941405" cy="54565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>
            <a:off x="6588224" y="3284984"/>
            <a:ext cx="1944216" cy="936104"/>
          </a:xfrm>
          <a:prstGeom prst="line">
            <a:avLst/>
          </a:prstGeom>
          <a:ln w="38100">
            <a:solidFill>
              <a:srgbClr val="4A7EB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395536" y="2834933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>
                <a:sym typeface="Wingdings" pitchFamily="2" charset="2"/>
              </a:rPr>
              <a:t>Because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latin typeface="Symbol" pitchFamily="18" charset="2"/>
                <a:sym typeface="Wingdings" pitchFamily="2" charset="2"/>
              </a:rPr>
              <a:t>s</a:t>
            </a:r>
            <a:r>
              <a:rPr lang="fr-FR" baseline="-25000" dirty="0" err="1" smtClean="0">
                <a:sym typeface="Wingdings" pitchFamily="2" charset="2"/>
              </a:rPr>
              <a:t>J</a:t>
            </a:r>
            <a:r>
              <a:rPr lang="fr-FR" baseline="-25000" dirty="0" smtClean="0">
                <a:sym typeface="Wingdings" pitchFamily="2" charset="2"/>
              </a:rPr>
              <a:t>/</a:t>
            </a:r>
            <a:r>
              <a:rPr lang="fr-FR" baseline="-250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baseline="-25000" dirty="0" smtClean="0">
                <a:sym typeface="Wingdings" pitchFamily="2" charset="2"/>
              </a:rPr>
              <a:t>-</a:t>
            </a:r>
            <a:r>
              <a:rPr lang="fr-FR" baseline="-25000" dirty="0" err="1" smtClean="0">
                <a:sym typeface="Wingdings" pitchFamily="2" charset="2"/>
              </a:rPr>
              <a:t>co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smtClean="0">
                <a:sym typeface="Symbol"/>
              </a:rPr>
              <a:t>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latin typeface="Symbol" pitchFamily="18" charset="2"/>
                <a:sym typeface="Wingdings" pitchFamily="2" charset="2"/>
              </a:rPr>
              <a:t>s</a:t>
            </a:r>
            <a:r>
              <a:rPr lang="fr-FR" baseline="-25000" dirty="0" err="1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baseline="-25000" dirty="0" err="1" smtClean="0">
                <a:sym typeface="Wingdings" pitchFamily="2" charset="2"/>
              </a:rPr>
              <a:t>c</a:t>
            </a:r>
            <a:r>
              <a:rPr lang="fr-FR" baseline="-25000" dirty="0" smtClean="0">
                <a:sym typeface="Wingdings" pitchFamily="2" charset="2"/>
              </a:rPr>
              <a:t>-</a:t>
            </a:r>
            <a:r>
              <a:rPr lang="fr-FR" baseline="-25000" dirty="0" err="1" smtClean="0">
                <a:sym typeface="Wingdings" pitchFamily="2" charset="2"/>
              </a:rPr>
              <a:t>co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smtClean="0">
                <a:sym typeface="Symbol"/>
              </a:rPr>
              <a:t>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latin typeface="Symbol" pitchFamily="18" charset="2"/>
                <a:sym typeface="Wingdings" pitchFamily="2" charset="2"/>
              </a:rPr>
              <a:t>s</a:t>
            </a:r>
            <a:r>
              <a:rPr lang="fr-FR" baseline="-25000" dirty="0" err="1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baseline="-25000" dirty="0" err="1" smtClean="0">
                <a:sym typeface="Wingdings" pitchFamily="2" charset="2"/>
              </a:rPr>
              <a:t>’-co</a:t>
            </a:r>
            <a:endParaRPr lang="fr-FR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</a:t>
            </a:r>
            <a:r>
              <a:rPr lang="fr-FR" b="1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’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slope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slightly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steeper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than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</a:t>
            </a:r>
            <a:r>
              <a:rPr lang="fr-FR" b="1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b="1" baseline="-25000" dirty="0" smtClean="0">
                <a:solidFill>
                  <a:srgbClr val="4A7EBB"/>
                </a:solidFill>
                <a:sym typeface="Wingdings" pitchFamily="2" charset="2"/>
              </a:rPr>
              <a:t>c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 </a:t>
            </a:r>
            <a:r>
              <a:rPr lang="fr-FR" b="1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b="1" baseline="-25000" dirty="0" smtClean="0">
                <a:solidFill>
                  <a:srgbClr val="4A7EBB"/>
                </a:solidFill>
                <a:sym typeface="Wingdings" pitchFamily="2" charset="2"/>
              </a:rPr>
              <a:t>c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slope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slightly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steeper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than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J/</a:t>
            </a:r>
            <a:r>
              <a:rPr lang="fr-FR" b="1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Y</a:t>
            </a:r>
            <a:endParaRPr lang="fr-FR" b="1" dirty="0">
              <a:solidFill>
                <a:srgbClr val="4A7EBB"/>
              </a:solidFill>
              <a:latin typeface="Symbol" pitchFamily="18" charset="2"/>
            </a:endParaRPr>
          </a:p>
        </p:txBody>
      </p:sp>
      <p:sp>
        <p:nvSpPr>
          <p:cNvPr id="148" name="ZoneTexte 147"/>
          <p:cNvSpPr txBox="1"/>
          <p:nvPr/>
        </p:nvSpPr>
        <p:spPr>
          <a:xfrm>
            <a:off x="683568" y="3956863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Measuring</a:t>
            </a:r>
            <a:r>
              <a:rPr lang="fr-FR" b="1" dirty="0" smtClean="0"/>
              <a:t> </a:t>
            </a:r>
          </a:p>
          <a:p>
            <a:r>
              <a:rPr lang="fr-FR" i="1" dirty="0" smtClean="0">
                <a:latin typeface="Symbol" pitchFamily="18" charset="2"/>
              </a:rPr>
              <a:t>c</a:t>
            </a:r>
            <a:r>
              <a:rPr lang="fr-FR" i="1" baseline="-25000" dirty="0" smtClean="0"/>
              <a:t>c</a:t>
            </a:r>
            <a:r>
              <a:rPr lang="fr-FR" i="1" dirty="0" smtClean="0"/>
              <a:t> suppression pattern </a:t>
            </a:r>
          </a:p>
          <a:p>
            <a:r>
              <a:rPr lang="fr-FR" i="1" dirty="0" err="1" smtClean="0"/>
              <a:t>will</a:t>
            </a:r>
            <a:r>
              <a:rPr lang="fr-FR" i="1" dirty="0" smtClean="0"/>
              <a:t> (in)</a:t>
            </a:r>
            <a:r>
              <a:rPr lang="fr-FR" i="1" dirty="0" err="1" smtClean="0"/>
              <a:t>validate</a:t>
            </a:r>
            <a:r>
              <a:rPr lang="fr-FR" i="1" dirty="0" smtClean="0"/>
              <a:t> </a:t>
            </a:r>
            <a:r>
              <a:rPr lang="fr-FR" i="1" dirty="0" err="1" smtClean="0"/>
              <a:t>this</a:t>
            </a:r>
            <a:endParaRPr lang="fr-FR" i="1" dirty="0"/>
          </a:p>
        </p:txBody>
      </p:sp>
      <p:sp>
        <p:nvSpPr>
          <p:cNvPr id="219" name="Rectangle 218">
            <a:hlinkClick r:id="rId3"/>
          </p:cNvPr>
          <p:cNvSpPr/>
          <p:nvPr/>
        </p:nvSpPr>
        <p:spPr>
          <a:xfrm>
            <a:off x="4860032" y="1196752"/>
            <a:ext cx="179568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u="sng" dirty="0" err="1" smtClean="0">
                <a:solidFill>
                  <a:srgbClr val="3333FF"/>
                </a:solidFill>
              </a:rPr>
              <a:t>Eur</a:t>
            </a:r>
            <a:r>
              <a:rPr lang="fr-FR" sz="1050" b="1" u="sng" dirty="0" smtClean="0">
                <a:solidFill>
                  <a:srgbClr val="3333FF"/>
                </a:solidFill>
              </a:rPr>
              <a:t>.Phys.J.C49:559-567,2007</a:t>
            </a:r>
            <a:endParaRPr lang="fr-FR" sz="1050" b="1" u="sng" dirty="0">
              <a:solidFill>
                <a:srgbClr val="3333FF"/>
              </a:solidFill>
            </a:endParaRPr>
          </a:p>
        </p:txBody>
      </p:sp>
      <p:cxnSp>
        <p:nvCxnSpPr>
          <p:cNvPr id="78" name="Connecteur droit 77"/>
          <p:cNvCxnSpPr/>
          <p:nvPr/>
        </p:nvCxnSpPr>
        <p:spPr>
          <a:xfrm>
            <a:off x="6516216" y="3356992"/>
            <a:ext cx="1992908" cy="170543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 rot="2420000">
            <a:off x="7500960" y="4081398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A7EBB"/>
                </a:solidFill>
                <a:latin typeface="Symbol" pitchFamily="18" charset="2"/>
              </a:rPr>
              <a:t>Y</a:t>
            </a:r>
            <a:r>
              <a:rPr lang="fr-FR" sz="1200" b="1" dirty="0" smtClean="0">
                <a:solidFill>
                  <a:srgbClr val="4A7EBB"/>
                </a:solidFill>
              </a:rPr>
              <a:t>’</a:t>
            </a:r>
            <a:endParaRPr lang="fr-FR" sz="1200" b="1" dirty="0">
              <a:solidFill>
                <a:srgbClr val="4A7EBB"/>
              </a:solidFill>
            </a:endParaRPr>
          </a:p>
        </p:txBody>
      </p:sp>
      <p:sp>
        <p:nvSpPr>
          <p:cNvPr id="82" name="ZoneTexte 81"/>
          <p:cNvSpPr txBox="1"/>
          <p:nvPr/>
        </p:nvSpPr>
        <p:spPr>
          <a:xfrm rot="917768">
            <a:off x="7834244" y="3479825"/>
            <a:ext cx="82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A7EBB"/>
                </a:solidFill>
              </a:rPr>
              <a:t>direct J/</a:t>
            </a:r>
            <a:r>
              <a:rPr lang="fr-FR" sz="1200" b="1" dirty="0" smtClean="0">
                <a:solidFill>
                  <a:srgbClr val="4A7EBB"/>
                </a:solidFill>
                <a:latin typeface="Symbol" pitchFamily="18" charset="2"/>
              </a:rPr>
              <a:t>Y</a:t>
            </a:r>
            <a:endParaRPr lang="fr-FR" sz="1200" b="1" dirty="0">
              <a:solidFill>
                <a:srgbClr val="4A7EBB"/>
              </a:solidFill>
            </a:endParaRPr>
          </a:p>
        </p:txBody>
      </p:sp>
      <p:sp>
        <p:nvSpPr>
          <p:cNvPr id="83" name="ZoneTexte 82"/>
          <p:cNvSpPr txBox="1"/>
          <p:nvPr/>
        </p:nvSpPr>
        <p:spPr>
          <a:xfrm rot="1637885">
            <a:off x="7931502" y="3966259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A7EBB"/>
                </a:solidFill>
                <a:latin typeface="Symbol" pitchFamily="18" charset="2"/>
              </a:rPr>
              <a:t>c</a:t>
            </a:r>
            <a:r>
              <a:rPr lang="fr-FR" sz="1200" b="1" baseline="-25000" dirty="0" smtClean="0">
                <a:solidFill>
                  <a:srgbClr val="4A7EBB"/>
                </a:solidFill>
              </a:rPr>
              <a:t>c</a:t>
            </a:r>
            <a:endParaRPr lang="fr-FR" sz="1200" b="1" baseline="-25000" dirty="0">
              <a:solidFill>
                <a:srgbClr val="4A7EBB"/>
              </a:solidFill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0" y="5877272"/>
            <a:ext cx="4542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Note </a:t>
            </a:r>
            <a:r>
              <a:rPr lang="fr-FR" sz="1400" dirty="0" err="1" smtClean="0"/>
              <a:t>that</a:t>
            </a:r>
            <a:r>
              <a:rPr lang="fr-FR" sz="1400" dirty="0" smtClean="0"/>
              <a:t> direct J/</a:t>
            </a:r>
            <a:r>
              <a:rPr lang="fr-FR" sz="1400" dirty="0" smtClean="0">
                <a:latin typeface="Symbol" pitchFamily="18" charset="2"/>
              </a:rPr>
              <a:t>Y</a:t>
            </a:r>
            <a:r>
              <a:rPr lang="fr-FR" sz="1400" dirty="0" smtClean="0"/>
              <a:t> </a:t>
            </a:r>
            <a:r>
              <a:rPr lang="fr-FR" sz="1400" dirty="0" err="1" smtClean="0"/>
              <a:t>can</a:t>
            </a:r>
            <a:r>
              <a:rPr lang="fr-FR" sz="1400" dirty="0" smtClean="0"/>
              <a:t>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experimentally</a:t>
            </a:r>
            <a:r>
              <a:rPr lang="fr-FR" sz="1400" dirty="0" smtClean="0"/>
              <a:t> </a:t>
            </a:r>
            <a:r>
              <a:rPr lang="fr-FR" sz="1400" dirty="0" err="1" smtClean="0"/>
              <a:t>estimated</a:t>
            </a:r>
            <a:endParaRPr lang="fr-FR" sz="1400" dirty="0" smtClean="0"/>
          </a:p>
          <a:p>
            <a:r>
              <a:rPr lang="fr-FR" dirty="0" err="1" smtClean="0"/>
              <a:t>Yield</a:t>
            </a:r>
            <a:r>
              <a:rPr lang="fr-FR" baseline="-25000" dirty="0" err="1" smtClean="0"/>
              <a:t>incl.J</a:t>
            </a:r>
            <a:r>
              <a:rPr lang="fr-FR" baseline="-25000" dirty="0" smtClean="0"/>
              <a:t>/</a:t>
            </a:r>
            <a:r>
              <a:rPr lang="fr-FR" baseline="-25000" dirty="0" smtClean="0">
                <a:latin typeface="Symbol" pitchFamily="18" charset="2"/>
              </a:rPr>
              <a:t>Y</a:t>
            </a:r>
            <a:r>
              <a:rPr lang="fr-FR" dirty="0" smtClean="0"/>
              <a:t> – </a:t>
            </a:r>
            <a:r>
              <a:rPr lang="fr-FR" dirty="0" err="1" smtClean="0"/>
              <a:t>Yield</a:t>
            </a:r>
            <a:r>
              <a:rPr lang="fr-FR" baseline="-25000" dirty="0" err="1" smtClean="0">
                <a:latin typeface="Symbol" pitchFamily="18" charset="2"/>
              </a:rPr>
              <a:t>c</a:t>
            </a:r>
            <a:r>
              <a:rPr lang="fr-FR" baseline="-25000" dirty="0" err="1" smtClean="0"/>
              <a:t>c</a:t>
            </a:r>
            <a:r>
              <a:rPr lang="fr-FR" baseline="-25000" dirty="0" smtClean="0">
                <a:sym typeface="Wingdings" pitchFamily="2" charset="2"/>
              </a:rPr>
              <a:t></a:t>
            </a:r>
            <a:r>
              <a:rPr lang="fr-FR" baseline="-25000" dirty="0" smtClean="0"/>
              <a:t>J/</a:t>
            </a:r>
            <a:r>
              <a:rPr lang="fr-FR" baseline="-25000" dirty="0" smtClean="0">
                <a:latin typeface="Symbol" pitchFamily="18" charset="2"/>
              </a:rPr>
              <a:t>Y</a:t>
            </a:r>
            <a:r>
              <a:rPr lang="fr-FR" baseline="-25000" dirty="0" smtClean="0"/>
              <a:t>+</a:t>
            </a:r>
            <a:r>
              <a:rPr lang="fr-FR" baseline="-25000" dirty="0" smtClean="0">
                <a:latin typeface="Symbol" pitchFamily="18" charset="2"/>
              </a:rPr>
              <a:t>g</a:t>
            </a:r>
            <a:r>
              <a:rPr lang="fr-FR" dirty="0" smtClean="0"/>
              <a:t> – </a:t>
            </a:r>
            <a:r>
              <a:rPr lang="fr-FR" dirty="0" err="1" smtClean="0"/>
              <a:t>Yield</a:t>
            </a:r>
            <a:r>
              <a:rPr lang="fr-FR" baseline="-25000" dirty="0" err="1" smtClean="0">
                <a:latin typeface="Symbol" pitchFamily="18" charset="2"/>
              </a:rPr>
              <a:t>Y</a:t>
            </a:r>
            <a:r>
              <a:rPr lang="fr-FR" baseline="-25000" dirty="0" smtClean="0"/>
              <a:t>’ </a:t>
            </a:r>
            <a:r>
              <a:rPr lang="fr-FR" dirty="0" smtClean="0"/>
              <a:t>~ </a:t>
            </a:r>
            <a:r>
              <a:rPr lang="fr-FR" dirty="0" err="1" smtClean="0"/>
              <a:t>Yield</a:t>
            </a:r>
            <a:r>
              <a:rPr lang="fr-FR" baseline="-25000" dirty="0" err="1" smtClean="0"/>
              <a:t>direct</a:t>
            </a:r>
            <a:r>
              <a:rPr lang="fr-FR" baseline="-25000" dirty="0" smtClean="0"/>
              <a:t> J/</a:t>
            </a:r>
            <a:r>
              <a:rPr lang="fr-FR" baseline="-25000" dirty="0" smtClean="0">
                <a:latin typeface="Symbol" pitchFamily="18" charset="2"/>
              </a:rPr>
              <a:t>Y</a:t>
            </a:r>
          </a:p>
        </p:txBody>
      </p:sp>
      <p:cxnSp>
        <p:nvCxnSpPr>
          <p:cNvPr id="85" name="Connecteur droit 84"/>
          <p:cNvCxnSpPr/>
          <p:nvPr/>
        </p:nvCxnSpPr>
        <p:spPr>
          <a:xfrm>
            <a:off x="4712430" y="3460652"/>
            <a:ext cx="403244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V="1">
            <a:off x="7612857" y="4122054"/>
            <a:ext cx="1110005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V="1">
            <a:off x="4728022" y="4115020"/>
            <a:ext cx="2160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flipV="1">
            <a:off x="5677235" y="4129088"/>
            <a:ext cx="7200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>
            <a:off x="6516216" y="3140968"/>
            <a:ext cx="2232248" cy="0"/>
          </a:xfrm>
          <a:prstGeom prst="straightConnector1">
            <a:avLst/>
          </a:prstGeom>
          <a:ln w="28575">
            <a:solidFill>
              <a:srgbClr val="008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ZoneTexte 89"/>
          <p:cNvSpPr txBox="1"/>
          <p:nvPr/>
        </p:nvSpPr>
        <p:spPr>
          <a:xfrm>
            <a:off x="7956376" y="284364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Pb+Pb</a:t>
            </a:r>
            <a:endParaRPr lang="fr-FR" b="1" dirty="0">
              <a:solidFill>
                <a:srgbClr val="008000"/>
              </a:solidFill>
            </a:endParaRPr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44824"/>
            <a:ext cx="283917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re 7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2800" dirty="0" smtClean="0"/>
              <a:t>Back to SPS ?</a:t>
            </a:r>
            <a:r>
              <a:rPr lang="fr-FR" dirty="0" smtClean="0"/>
              <a:t>			</a:t>
            </a:r>
            <a:r>
              <a:rPr lang="fr-FR" dirty="0" err="1" smtClean="0">
                <a:solidFill>
                  <a:srgbClr val="FFFF00"/>
                </a:solidFill>
              </a:rPr>
              <a:t>Measuring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smtClean="0">
                <a:solidFill>
                  <a:srgbClr val="FFFF00"/>
                </a:solidFill>
                <a:latin typeface="Symbol" pitchFamily="18" charset="2"/>
              </a:rPr>
              <a:t>c</a:t>
            </a:r>
            <a:r>
              <a:rPr lang="fr-FR" baseline="-25000" dirty="0" smtClean="0">
                <a:solidFill>
                  <a:srgbClr val="FFFF00"/>
                </a:solidFill>
              </a:rPr>
              <a:t>c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135" name="Espace réservé du contenu 13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Conclusion : 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1" name="Espace réservé de la date 70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04/05/2012 - RIL</a:t>
            </a:r>
            <a:endParaRPr lang="fr-BE"/>
          </a:p>
        </p:txBody>
      </p:sp>
      <p:sp>
        <p:nvSpPr>
          <p:cNvPr id="72" name="Espace réservé du pied de page 7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141" name="Picture 3"/>
          <p:cNvPicPr>
            <a:picLocks noChangeAspect="1" noChangeArrowheads="1"/>
          </p:cNvPicPr>
          <p:nvPr/>
        </p:nvPicPr>
        <p:blipFill>
          <a:blip r:embed="rId2" cstate="print"/>
          <a:srcRect l="5128" t="6770" r="6410"/>
          <a:stretch>
            <a:fillRect/>
          </a:stretch>
        </p:blipFill>
        <p:spPr bwMode="auto">
          <a:xfrm>
            <a:off x="4067944" y="980728"/>
            <a:ext cx="4968552" cy="50405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44" name="Rectangle 143"/>
          <p:cNvSpPr/>
          <p:nvPr/>
        </p:nvSpPr>
        <p:spPr>
          <a:xfrm>
            <a:off x="6936482" y="161049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Rectangle 144"/>
          <p:cNvSpPr/>
          <p:nvPr/>
        </p:nvSpPr>
        <p:spPr>
          <a:xfrm>
            <a:off x="6511032" y="320434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Rectangle 145"/>
          <p:cNvSpPr/>
          <p:nvPr/>
        </p:nvSpPr>
        <p:spPr>
          <a:xfrm>
            <a:off x="7114282" y="329006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Rectangle 149"/>
          <p:cNvSpPr/>
          <p:nvPr/>
        </p:nvSpPr>
        <p:spPr>
          <a:xfrm>
            <a:off x="7485757" y="327736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Rectangle 151"/>
          <p:cNvSpPr/>
          <p:nvPr/>
        </p:nvSpPr>
        <p:spPr>
          <a:xfrm>
            <a:off x="7752457" y="360121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Rectangle 152"/>
          <p:cNvSpPr/>
          <p:nvPr/>
        </p:nvSpPr>
        <p:spPr>
          <a:xfrm>
            <a:off x="7954938" y="3743598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Rectangle 153"/>
          <p:cNvSpPr/>
          <p:nvPr/>
        </p:nvSpPr>
        <p:spPr>
          <a:xfrm>
            <a:off x="8118178" y="3773711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Rectangle 154"/>
          <p:cNvSpPr/>
          <p:nvPr/>
        </p:nvSpPr>
        <p:spPr>
          <a:xfrm>
            <a:off x="8255894" y="381969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Rectangle 155"/>
          <p:cNvSpPr/>
          <p:nvPr/>
        </p:nvSpPr>
        <p:spPr>
          <a:xfrm>
            <a:off x="8354369" y="382225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Rectangle 156"/>
          <p:cNvSpPr/>
          <p:nvPr/>
        </p:nvSpPr>
        <p:spPr>
          <a:xfrm>
            <a:off x="8506769" y="397465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Rectangle 157"/>
          <p:cNvSpPr/>
          <p:nvPr/>
        </p:nvSpPr>
        <p:spPr>
          <a:xfrm>
            <a:off x="8436845" y="4014168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Rectangle 158"/>
          <p:cNvSpPr/>
          <p:nvPr/>
        </p:nvSpPr>
        <p:spPr>
          <a:xfrm>
            <a:off x="8556404" y="414042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/>
          <p:cNvSpPr/>
          <p:nvPr/>
        </p:nvSpPr>
        <p:spPr>
          <a:xfrm>
            <a:off x="6482457" y="2893194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/>
          <p:cNvSpPr/>
          <p:nvPr/>
        </p:nvSpPr>
        <p:spPr>
          <a:xfrm>
            <a:off x="6876256" y="314096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/>
          <p:cNvSpPr/>
          <p:nvPr/>
        </p:nvSpPr>
        <p:spPr>
          <a:xfrm>
            <a:off x="7157591" y="317462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/>
          <p:cNvSpPr/>
          <p:nvPr/>
        </p:nvSpPr>
        <p:spPr>
          <a:xfrm>
            <a:off x="7401719" y="3275980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/>
          <p:cNvSpPr/>
          <p:nvPr/>
        </p:nvSpPr>
        <p:spPr>
          <a:xfrm>
            <a:off x="7614990" y="3225949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/>
          <p:cNvSpPr/>
          <p:nvPr/>
        </p:nvSpPr>
        <p:spPr>
          <a:xfrm>
            <a:off x="7758287" y="322036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/>
          <p:cNvSpPr/>
          <p:nvPr/>
        </p:nvSpPr>
        <p:spPr>
          <a:xfrm>
            <a:off x="6936482" y="1826394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Rectangle 166"/>
          <p:cNvSpPr/>
          <p:nvPr/>
        </p:nvSpPr>
        <p:spPr>
          <a:xfrm>
            <a:off x="4838824" y="4293096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Rectangle 167"/>
          <p:cNvSpPr/>
          <p:nvPr/>
        </p:nvSpPr>
        <p:spPr>
          <a:xfrm>
            <a:off x="6660232" y="400506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Rectangle 168"/>
          <p:cNvSpPr/>
          <p:nvPr/>
        </p:nvSpPr>
        <p:spPr>
          <a:xfrm>
            <a:off x="7380312" y="4077072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Rectangle 169"/>
          <p:cNvSpPr/>
          <p:nvPr/>
        </p:nvSpPr>
        <p:spPr>
          <a:xfrm>
            <a:off x="7778874" y="441719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Rectangle 170"/>
          <p:cNvSpPr/>
          <p:nvPr/>
        </p:nvSpPr>
        <p:spPr>
          <a:xfrm>
            <a:off x="8061449" y="460134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Rectangle 171"/>
          <p:cNvSpPr/>
          <p:nvPr/>
        </p:nvSpPr>
        <p:spPr>
          <a:xfrm>
            <a:off x="8258299" y="4750569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Rectangle 172"/>
          <p:cNvSpPr/>
          <p:nvPr/>
        </p:nvSpPr>
        <p:spPr>
          <a:xfrm>
            <a:off x="8404349" y="4706119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Rectangle 173"/>
          <p:cNvSpPr/>
          <p:nvPr/>
        </p:nvSpPr>
        <p:spPr>
          <a:xfrm>
            <a:off x="8509124" y="501409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Ellipse 174"/>
          <p:cNvSpPr/>
          <p:nvPr/>
        </p:nvSpPr>
        <p:spPr>
          <a:xfrm>
            <a:off x="4844155" y="4509120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Ellipse 175"/>
          <p:cNvSpPr/>
          <p:nvPr/>
        </p:nvSpPr>
        <p:spPr>
          <a:xfrm>
            <a:off x="6453881" y="3671069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Ellipse 176"/>
          <p:cNvSpPr/>
          <p:nvPr/>
        </p:nvSpPr>
        <p:spPr>
          <a:xfrm>
            <a:off x="6853931" y="416954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Ellipse 177"/>
          <p:cNvSpPr/>
          <p:nvPr/>
        </p:nvSpPr>
        <p:spPr>
          <a:xfrm>
            <a:off x="7133331" y="418224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Ellipse 178"/>
          <p:cNvSpPr/>
          <p:nvPr/>
        </p:nvSpPr>
        <p:spPr>
          <a:xfrm>
            <a:off x="7377459" y="441848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Ellipse 179"/>
          <p:cNvSpPr/>
          <p:nvPr/>
        </p:nvSpPr>
        <p:spPr>
          <a:xfrm>
            <a:off x="7592888" y="4787950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Ellipse 180"/>
          <p:cNvSpPr/>
          <p:nvPr/>
        </p:nvSpPr>
        <p:spPr>
          <a:xfrm>
            <a:off x="7735168" y="4644976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2" name="Connecteur droit avec flèche 181"/>
          <p:cNvCxnSpPr/>
          <p:nvPr/>
        </p:nvCxnSpPr>
        <p:spPr>
          <a:xfrm>
            <a:off x="4860032" y="2636912"/>
            <a:ext cx="158417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ZoneTexte 182"/>
          <p:cNvSpPr txBox="1"/>
          <p:nvPr/>
        </p:nvSpPr>
        <p:spPr>
          <a:xfrm>
            <a:off x="5436096" y="233958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p+A</a:t>
            </a:r>
            <a:endParaRPr lang="fr-FR" dirty="0"/>
          </a:p>
        </p:txBody>
      </p:sp>
      <p:sp>
        <p:nvSpPr>
          <p:cNvPr id="184" name="ZoneTexte 183"/>
          <p:cNvSpPr txBox="1"/>
          <p:nvPr/>
        </p:nvSpPr>
        <p:spPr>
          <a:xfrm>
            <a:off x="5868144" y="6021288"/>
            <a:ext cx="46198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4.37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1.04</a:t>
            </a:r>
            <a:endParaRPr lang="fr-FR" sz="1200" b="1" dirty="0">
              <a:solidFill>
                <a:srgbClr val="4F81BD"/>
              </a:solidFill>
            </a:endParaRPr>
          </a:p>
        </p:txBody>
      </p:sp>
      <p:sp>
        <p:nvSpPr>
          <p:cNvPr id="185" name="ZoneTexte 184"/>
          <p:cNvSpPr txBox="1"/>
          <p:nvPr/>
        </p:nvSpPr>
        <p:spPr>
          <a:xfrm>
            <a:off x="641427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4.90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1.24</a:t>
            </a:r>
            <a:endParaRPr lang="fr-FR" sz="1600" b="1" dirty="0">
              <a:solidFill>
                <a:srgbClr val="4F81BD"/>
              </a:solidFill>
            </a:endParaRPr>
          </a:p>
        </p:txBody>
      </p:sp>
      <p:sp>
        <p:nvSpPr>
          <p:cNvPr id="186" name="ZoneTexte 185"/>
          <p:cNvSpPr txBox="1"/>
          <p:nvPr/>
        </p:nvSpPr>
        <p:spPr>
          <a:xfrm>
            <a:off x="6948264" y="6021288"/>
            <a:ext cx="46198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6.65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2.04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187" name="Connecteur droit 186"/>
          <p:cNvCxnSpPr/>
          <p:nvPr/>
        </p:nvCxnSpPr>
        <p:spPr>
          <a:xfrm>
            <a:off x="6500203" y="4337420"/>
            <a:ext cx="0" cy="129600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 droit 188"/>
          <p:cNvCxnSpPr/>
          <p:nvPr/>
        </p:nvCxnSpPr>
        <p:spPr>
          <a:xfrm flipH="1">
            <a:off x="7436545" y="3501008"/>
            <a:ext cx="0" cy="216024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ZoneTexte 190"/>
          <p:cNvSpPr txBox="1"/>
          <p:nvPr/>
        </p:nvSpPr>
        <p:spPr>
          <a:xfrm>
            <a:off x="745232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7.65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2.53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193" name="Connecteur droit 192"/>
          <p:cNvCxnSpPr/>
          <p:nvPr/>
        </p:nvCxnSpPr>
        <p:spPr>
          <a:xfrm>
            <a:off x="8532440" y="5229200"/>
            <a:ext cx="0" cy="9898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ZoneTexte 193"/>
          <p:cNvSpPr txBox="1"/>
          <p:nvPr/>
        </p:nvSpPr>
        <p:spPr>
          <a:xfrm>
            <a:off x="7956376" y="6021288"/>
            <a:ext cx="50405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8.83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3.19</a:t>
            </a:r>
            <a:endParaRPr lang="fr-FR" sz="1200" b="1" dirty="0">
              <a:solidFill>
                <a:srgbClr val="4F81BD"/>
              </a:solidFill>
            </a:endParaRPr>
          </a:p>
        </p:txBody>
      </p:sp>
      <p:sp>
        <p:nvSpPr>
          <p:cNvPr id="195" name="ZoneTexte 194"/>
          <p:cNvSpPr txBox="1"/>
          <p:nvPr/>
        </p:nvSpPr>
        <p:spPr>
          <a:xfrm>
            <a:off x="853244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9.43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3.76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197" name="Connecteur droit 196"/>
          <p:cNvCxnSpPr>
            <a:stCxn id="184" idx="0"/>
          </p:cNvCxnSpPr>
          <p:nvPr/>
        </p:nvCxnSpPr>
        <p:spPr>
          <a:xfrm flipV="1">
            <a:off x="6099137" y="5648326"/>
            <a:ext cx="394433" cy="372962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eur droit 197"/>
          <p:cNvCxnSpPr>
            <a:stCxn id="186" idx="0"/>
          </p:cNvCxnSpPr>
          <p:nvPr/>
        </p:nvCxnSpPr>
        <p:spPr>
          <a:xfrm flipV="1">
            <a:off x="7179257" y="5653088"/>
            <a:ext cx="252525" cy="368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ZoneTexte 199"/>
          <p:cNvSpPr txBox="1"/>
          <p:nvPr/>
        </p:nvSpPr>
        <p:spPr>
          <a:xfrm>
            <a:off x="4860032" y="6021288"/>
            <a:ext cx="967701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4F81BD"/>
                </a:solidFill>
              </a:rPr>
              <a:t>L (</a:t>
            </a:r>
            <a:r>
              <a:rPr lang="fr-FR" sz="1200" b="1" dirty="0" err="1" smtClean="0">
                <a:solidFill>
                  <a:srgbClr val="4F81BD"/>
                </a:solidFill>
              </a:rPr>
              <a:t>fm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</a:p>
          <a:p>
            <a:pPr algn="ctr"/>
            <a:r>
              <a:rPr lang="fr-FR" sz="1200" b="1" dirty="0" smtClean="0">
                <a:solidFill>
                  <a:srgbClr val="4F81BD"/>
                </a:solidFill>
                <a:latin typeface="Symbol" pitchFamily="18" charset="2"/>
              </a:rPr>
              <a:t>e</a:t>
            </a:r>
            <a:r>
              <a:rPr lang="fr-FR" sz="1200" b="1" dirty="0" smtClean="0">
                <a:solidFill>
                  <a:srgbClr val="4F81BD"/>
                </a:solidFill>
              </a:rPr>
              <a:t> (</a:t>
            </a:r>
            <a:r>
              <a:rPr lang="fr-FR" sz="1200" b="1" dirty="0" err="1" smtClean="0">
                <a:solidFill>
                  <a:srgbClr val="4F81BD"/>
                </a:solidFill>
              </a:rPr>
              <a:t>GeV</a:t>
            </a:r>
            <a:r>
              <a:rPr lang="fr-FR" sz="1200" b="1" dirty="0" smtClean="0">
                <a:solidFill>
                  <a:srgbClr val="4F81BD"/>
                </a:solidFill>
              </a:rPr>
              <a:t>/fm</a:t>
            </a:r>
            <a:r>
              <a:rPr lang="fr-FR" sz="1200" b="1" baseline="30000" dirty="0" smtClean="0">
                <a:solidFill>
                  <a:srgbClr val="4F81BD"/>
                </a:solidFill>
              </a:rPr>
              <a:t>3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205" name="Connecteur droit avec flèche 204"/>
          <p:cNvCxnSpPr/>
          <p:nvPr/>
        </p:nvCxnSpPr>
        <p:spPr>
          <a:xfrm>
            <a:off x="6588224" y="2924944"/>
            <a:ext cx="1296144" cy="0"/>
          </a:xfrm>
          <a:prstGeom prst="straightConnector1">
            <a:avLst/>
          </a:prstGeom>
          <a:ln w="28575">
            <a:solidFill>
              <a:srgbClr val="FF66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ZoneTexte 206"/>
          <p:cNvSpPr txBox="1"/>
          <p:nvPr/>
        </p:nvSpPr>
        <p:spPr>
          <a:xfrm>
            <a:off x="6898963" y="262762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6600"/>
                </a:solidFill>
              </a:rPr>
              <a:t>S+U</a:t>
            </a:r>
            <a:endParaRPr lang="fr-FR" b="1" dirty="0">
              <a:solidFill>
                <a:srgbClr val="FF6600"/>
              </a:solidFill>
            </a:endParaRPr>
          </a:p>
        </p:txBody>
      </p:sp>
      <p:cxnSp>
        <p:nvCxnSpPr>
          <p:cNvPr id="143" name="Connecteur droit 142"/>
          <p:cNvCxnSpPr/>
          <p:nvPr/>
        </p:nvCxnSpPr>
        <p:spPr>
          <a:xfrm>
            <a:off x="7447438" y="3298840"/>
            <a:ext cx="1012994" cy="164232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>
            <a:off x="144016" y="2636912"/>
            <a:ext cx="421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measuring</a:t>
            </a:r>
            <a:r>
              <a:rPr lang="fr-FR" dirty="0" smtClean="0"/>
              <a:t> </a:t>
            </a:r>
          </a:p>
          <a:p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’,</a:t>
            </a:r>
            <a:r>
              <a:rPr lang="fr-FR" dirty="0" smtClean="0">
                <a:latin typeface="Symbol" pitchFamily="18" charset="2"/>
              </a:rPr>
              <a:t> </a:t>
            </a:r>
            <a:r>
              <a:rPr lang="fr-FR" dirty="0" smtClean="0"/>
              <a:t>J</a:t>
            </a:r>
            <a:r>
              <a:rPr lang="fr-FR" dirty="0" smtClean="0">
                <a:latin typeface="Symbol" pitchFamily="18" charset="2"/>
              </a:rPr>
              <a:t>/Y </a:t>
            </a:r>
            <a:r>
              <a:rPr lang="fr-FR" dirty="0" smtClean="0"/>
              <a:t>and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</a:t>
            </a:r>
            <a:r>
              <a:rPr lang="fr-FR" dirty="0" smtClean="0"/>
              <a:t> suppression pattern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179512" y="3740839"/>
            <a:ext cx="421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will</a:t>
            </a:r>
            <a:r>
              <a:rPr lang="fr-FR" b="1" dirty="0" smtClean="0"/>
              <a:t> </a:t>
            </a:r>
            <a:r>
              <a:rPr lang="fr-FR" b="1" dirty="0" err="1" smtClean="0"/>
              <a:t>answer</a:t>
            </a:r>
            <a:r>
              <a:rPr lang="fr-FR" b="1" dirty="0" smtClean="0"/>
              <a:t> the question</a:t>
            </a:r>
          </a:p>
          <a:p>
            <a:pPr algn="ctr"/>
            <a:endParaRPr lang="fr-FR" dirty="0" smtClean="0"/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------ QGP</a:t>
            </a:r>
          </a:p>
          <a:p>
            <a:pPr algn="ctr"/>
            <a:r>
              <a:rPr lang="fr-FR" dirty="0" smtClean="0"/>
              <a:t>      </a:t>
            </a:r>
            <a:r>
              <a:rPr lang="fr-FR" b="1" dirty="0" smtClean="0">
                <a:solidFill>
                  <a:srgbClr val="4A7EBB"/>
                </a:solidFill>
              </a:rPr>
              <a:t>------ no QGP </a:t>
            </a:r>
          </a:p>
        </p:txBody>
      </p:sp>
      <p:sp>
        <p:nvSpPr>
          <p:cNvPr id="210" name="Rectangle 209">
            <a:hlinkClick r:id="rId3"/>
          </p:cNvPr>
          <p:cNvSpPr/>
          <p:nvPr/>
        </p:nvSpPr>
        <p:spPr>
          <a:xfrm>
            <a:off x="4860032" y="1196752"/>
            <a:ext cx="179568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u="sng" dirty="0" err="1" smtClean="0">
                <a:solidFill>
                  <a:srgbClr val="3333FF"/>
                </a:solidFill>
              </a:rPr>
              <a:t>Eur</a:t>
            </a:r>
            <a:r>
              <a:rPr lang="fr-FR" sz="1050" b="1" u="sng" dirty="0" smtClean="0">
                <a:solidFill>
                  <a:srgbClr val="3333FF"/>
                </a:solidFill>
              </a:rPr>
              <a:t>.Phys.J.C49:559-567,2007</a:t>
            </a:r>
            <a:endParaRPr lang="fr-FR" sz="1050" b="1" u="sng" dirty="0">
              <a:solidFill>
                <a:srgbClr val="3333FF"/>
              </a:solidFill>
            </a:endParaRPr>
          </a:p>
        </p:txBody>
      </p:sp>
      <p:cxnSp>
        <p:nvCxnSpPr>
          <p:cNvPr id="76" name="Connecteur droit 75"/>
          <p:cNvCxnSpPr/>
          <p:nvPr/>
        </p:nvCxnSpPr>
        <p:spPr>
          <a:xfrm>
            <a:off x="6588224" y="3284984"/>
            <a:ext cx="1944216" cy="936104"/>
          </a:xfrm>
          <a:prstGeom prst="line">
            <a:avLst/>
          </a:prstGeom>
          <a:ln w="38100">
            <a:solidFill>
              <a:srgbClr val="4A7EB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/>
          <p:cNvSpPr txBox="1"/>
          <p:nvPr/>
        </p:nvSpPr>
        <p:spPr>
          <a:xfrm rot="3507594">
            <a:off x="7923355" y="4208975"/>
            <a:ext cx="633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QGP </a:t>
            </a:r>
            <a:r>
              <a:rPr lang="fr-FR" sz="1200" b="1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fr-FR" sz="1200" b="1" baseline="-25000" dirty="0" smtClean="0">
                <a:solidFill>
                  <a:srgbClr val="FF0000"/>
                </a:solidFill>
              </a:rPr>
              <a:t>c</a:t>
            </a:r>
            <a:endParaRPr lang="fr-FR" sz="1200" b="1" baseline="-25000" dirty="0">
              <a:solidFill>
                <a:srgbClr val="FF0000"/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 rot="1525744">
            <a:off x="6543738" y="3454728"/>
            <a:ext cx="853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4A7EBB"/>
                </a:solidFill>
              </a:rPr>
              <a:t>No QGP </a:t>
            </a:r>
            <a:r>
              <a:rPr lang="fr-FR" sz="1200" b="1" dirty="0" smtClean="0">
                <a:solidFill>
                  <a:srgbClr val="4A7EBB"/>
                </a:solidFill>
                <a:latin typeface="Symbol" pitchFamily="18" charset="2"/>
              </a:rPr>
              <a:t>c</a:t>
            </a:r>
            <a:r>
              <a:rPr lang="fr-FR" sz="1200" b="1" baseline="-25000" dirty="0" smtClean="0">
                <a:solidFill>
                  <a:srgbClr val="4A7EBB"/>
                </a:solidFill>
              </a:rPr>
              <a:t>c</a:t>
            </a:r>
            <a:endParaRPr lang="fr-FR" sz="1200" b="1" baseline="-25000" dirty="0">
              <a:solidFill>
                <a:srgbClr val="4A7EBB"/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0" y="5877272"/>
            <a:ext cx="4542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Note </a:t>
            </a:r>
            <a:r>
              <a:rPr lang="fr-FR" sz="1400" dirty="0" err="1" smtClean="0"/>
              <a:t>that</a:t>
            </a:r>
            <a:r>
              <a:rPr lang="fr-FR" sz="1400" dirty="0" smtClean="0"/>
              <a:t> direct J/</a:t>
            </a:r>
            <a:r>
              <a:rPr lang="fr-FR" sz="1400" dirty="0" smtClean="0">
                <a:latin typeface="Symbol" pitchFamily="18" charset="2"/>
              </a:rPr>
              <a:t>Y</a:t>
            </a:r>
            <a:r>
              <a:rPr lang="fr-FR" sz="1400" dirty="0" smtClean="0"/>
              <a:t> </a:t>
            </a:r>
            <a:r>
              <a:rPr lang="fr-FR" sz="1400" dirty="0" err="1" smtClean="0"/>
              <a:t>can</a:t>
            </a:r>
            <a:r>
              <a:rPr lang="fr-FR" sz="1400" dirty="0" smtClean="0"/>
              <a:t>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experimentally</a:t>
            </a:r>
            <a:r>
              <a:rPr lang="fr-FR" sz="1400" dirty="0" smtClean="0"/>
              <a:t> </a:t>
            </a:r>
            <a:r>
              <a:rPr lang="fr-FR" sz="1400" dirty="0" err="1" smtClean="0"/>
              <a:t>estimated</a:t>
            </a:r>
            <a:endParaRPr lang="fr-FR" sz="1400" dirty="0" smtClean="0"/>
          </a:p>
          <a:p>
            <a:r>
              <a:rPr lang="fr-FR" dirty="0" err="1" smtClean="0"/>
              <a:t>Yield</a:t>
            </a:r>
            <a:r>
              <a:rPr lang="fr-FR" baseline="-25000" dirty="0" err="1" smtClean="0"/>
              <a:t>incl.J</a:t>
            </a:r>
            <a:r>
              <a:rPr lang="fr-FR" baseline="-25000" dirty="0" smtClean="0"/>
              <a:t>/</a:t>
            </a:r>
            <a:r>
              <a:rPr lang="fr-FR" baseline="-25000" dirty="0" smtClean="0">
                <a:latin typeface="Symbol" pitchFamily="18" charset="2"/>
              </a:rPr>
              <a:t>Y</a:t>
            </a:r>
            <a:r>
              <a:rPr lang="fr-FR" dirty="0" smtClean="0"/>
              <a:t> – </a:t>
            </a:r>
            <a:r>
              <a:rPr lang="fr-FR" dirty="0" err="1" smtClean="0"/>
              <a:t>Yield</a:t>
            </a:r>
            <a:r>
              <a:rPr lang="fr-FR" baseline="-25000" dirty="0" err="1" smtClean="0">
                <a:latin typeface="Symbol" pitchFamily="18" charset="2"/>
              </a:rPr>
              <a:t>c</a:t>
            </a:r>
            <a:r>
              <a:rPr lang="fr-FR" baseline="-25000" dirty="0" err="1" smtClean="0"/>
              <a:t>c</a:t>
            </a:r>
            <a:r>
              <a:rPr lang="fr-FR" baseline="-25000" dirty="0" smtClean="0">
                <a:sym typeface="Wingdings" pitchFamily="2" charset="2"/>
              </a:rPr>
              <a:t></a:t>
            </a:r>
            <a:r>
              <a:rPr lang="fr-FR" baseline="-25000" dirty="0" smtClean="0"/>
              <a:t>J/</a:t>
            </a:r>
            <a:r>
              <a:rPr lang="fr-FR" baseline="-25000" dirty="0" smtClean="0">
                <a:latin typeface="Symbol" pitchFamily="18" charset="2"/>
              </a:rPr>
              <a:t>Y</a:t>
            </a:r>
            <a:r>
              <a:rPr lang="fr-FR" baseline="-25000" dirty="0" smtClean="0"/>
              <a:t>+</a:t>
            </a:r>
            <a:r>
              <a:rPr lang="fr-FR" baseline="-25000" dirty="0" smtClean="0">
                <a:latin typeface="Symbol" pitchFamily="18" charset="2"/>
              </a:rPr>
              <a:t>g</a:t>
            </a:r>
            <a:r>
              <a:rPr lang="fr-FR" dirty="0" smtClean="0"/>
              <a:t> – </a:t>
            </a:r>
            <a:r>
              <a:rPr lang="fr-FR" dirty="0" err="1" smtClean="0"/>
              <a:t>Yield</a:t>
            </a:r>
            <a:r>
              <a:rPr lang="fr-FR" baseline="-25000" dirty="0" err="1" smtClean="0">
                <a:latin typeface="Symbol" pitchFamily="18" charset="2"/>
              </a:rPr>
              <a:t>Y</a:t>
            </a:r>
            <a:r>
              <a:rPr lang="fr-FR" baseline="-25000" dirty="0" smtClean="0"/>
              <a:t>’ </a:t>
            </a:r>
            <a:r>
              <a:rPr lang="fr-FR" dirty="0" smtClean="0"/>
              <a:t>~ </a:t>
            </a:r>
            <a:r>
              <a:rPr lang="fr-FR" dirty="0" err="1" smtClean="0"/>
              <a:t>Yield</a:t>
            </a:r>
            <a:r>
              <a:rPr lang="fr-FR" baseline="-25000" dirty="0" err="1" smtClean="0"/>
              <a:t>direct</a:t>
            </a:r>
            <a:r>
              <a:rPr lang="fr-FR" baseline="-25000" dirty="0" smtClean="0"/>
              <a:t> J/</a:t>
            </a:r>
            <a:r>
              <a:rPr lang="fr-FR" baseline="-25000" dirty="0" smtClean="0">
                <a:latin typeface="Symbol" pitchFamily="18" charset="2"/>
              </a:rPr>
              <a:t>Y</a:t>
            </a:r>
          </a:p>
        </p:txBody>
      </p:sp>
      <p:cxnSp>
        <p:nvCxnSpPr>
          <p:cNvPr id="80" name="Connecteur droit avec flèche 79"/>
          <p:cNvCxnSpPr/>
          <p:nvPr/>
        </p:nvCxnSpPr>
        <p:spPr>
          <a:xfrm>
            <a:off x="6516216" y="3140968"/>
            <a:ext cx="2232248" cy="0"/>
          </a:xfrm>
          <a:prstGeom prst="straightConnector1">
            <a:avLst/>
          </a:prstGeom>
          <a:ln w="28575">
            <a:solidFill>
              <a:srgbClr val="008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7956376" y="284364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Pb+Pb</a:t>
            </a:r>
            <a:endParaRPr lang="fr-FR" b="1" dirty="0">
              <a:solidFill>
                <a:srgbClr val="008000"/>
              </a:solidFill>
            </a:endParaRPr>
          </a:p>
        </p:txBody>
      </p:sp>
      <p:cxnSp>
        <p:nvCxnSpPr>
          <p:cNvPr id="82" name="Connecteur droit 81"/>
          <p:cNvCxnSpPr/>
          <p:nvPr/>
        </p:nvCxnSpPr>
        <p:spPr>
          <a:xfrm>
            <a:off x="4712430" y="3460652"/>
            <a:ext cx="403244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V="1">
            <a:off x="7612857" y="4122054"/>
            <a:ext cx="1110005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V="1">
            <a:off x="4728022" y="4115020"/>
            <a:ext cx="2160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V="1">
            <a:off x="5677235" y="4129088"/>
            <a:ext cx="7200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sz="1600" dirty="0" smtClean="0"/>
              <a:t>Primary goals : </a:t>
            </a:r>
          </a:p>
          <a:p>
            <a:pPr marL="654300" lvl="2" indent="-457200"/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c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sym typeface="Wingdings" pitchFamily="2" charset="2"/>
              </a:rPr>
              <a:t> J/</a:t>
            </a:r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en-US" sz="1400" b="1" dirty="0" smtClean="0">
                <a:solidFill>
                  <a:srgbClr val="FF0000"/>
                </a:solidFill>
                <a:sym typeface="Wingdings" pitchFamily="2" charset="2"/>
              </a:rPr>
              <a:t> + </a:t>
            </a:r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en-US" sz="1400" b="1" dirty="0" smtClean="0">
                <a:solidFill>
                  <a:srgbClr val="FF0000"/>
                </a:solidFill>
                <a:sym typeface="Wingdings" pitchFamily="2" charset="2"/>
              </a:rPr>
              <a:t>  </a:t>
            </a:r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en-US" sz="1400" b="1" baseline="30000" dirty="0" smtClean="0">
                <a:solidFill>
                  <a:srgbClr val="FF0000"/>
                </a:solidFill>
                <a:sym typeface="Wingdings" pitchFamily="2" charset="2"/>
              </a:rPr>
              <a:t>+ </a:t>
            </a:r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en-US" sz="1400" b="1" baseline="30000" dirty="0" smtClean="0">
                <a:solidFill>
                  <a:srgbClr val="FF0000"/>
                </a:solidFill>
                <a:sym typeface="Wingdings" pitchFamily="2" charset="2"/>
              </a:rPr>
              <a:t>- </a:t>
            </a:r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en-US" sz="1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400" dirty="0" smtClean="0">
                <a:sym typeface="Wingdings" pitchFamily="2" charset="2"/>
              </a:rPr>
              <a:t>at </a:t>
            </a:r>
            <a:r>
              <a:rPr lang="en-US" sz="1400" i="1" dirty="0" err="1" smtClean="0">
                <a:sym typeface="Wingdings" pitchFamily="2" charset="2"/>
              </a:rPr>
              <a:t>y</a:t>
            </a:r>
            <a:r>
              <a:rPr lang="en-US" sz="1400" i="1" baseline="-25000" dirty="0" err="1" smtClean="0">
                <a:sym typeface="Wingdings" pitchFamily="2" charset="2"/>
              </a:rPr>
              <a:t>CMS</a:t>
            </a:r>
            <a:r>
              <a:rPr lang="en-US" sz="1400" i="1" dirty="0" smtClean="0">
                <a:sym typeface="Wingdings" pitchFamily="2" charset="2"/>
              </a:rPr>
              <a:t> </a:t>
            </a:r>
            <a:r>
              <a:rPr lang="en-US" sz="1400" dirty="0" smtClean="0">
                <a:sym typeface="Wingdings" pitchFamily="2" charset="2"/>
              </a:rPr>
              <a:t>= 0</a:t>
            </a:r>
          </a:p>
          <a:p>
            <a:pPr marL="654300" lvl="2" indent="-457200"/>
            <a:r>
              <a:rPr lang="en-US" sz="1400" b="1" dirty="0" smtClean="0">
                <a:solidFill>
                  <a:srgbClr val="FF0000"/>
                </a:solidFill>
                <a:sym typeface="Wingdings" pitchFamily="2" charset="2"/>
              </a:rPr>
              <a:t>J/</a:t>
            </a:r>
            <a:r>
              <a:rPr lang="en-US" sz="1400" b="1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en-US" sz="1400" b="1" dirty="0" err="1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1400" b="1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en-US" sz="1400" b="1" baseline="30000" dirty="0" smtClean="0">
                <a:solidFill>
                  <a:srgbClr val="FF0000"/>
                </a:solidFill>
                <a:sym typeface="Wingdings" pitchFamily="2" charset="2"/>
              </a:rPr>
              <a:t>+ </a:t>
            </a:r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en-US" sz="1400" b="1" baseline="30000" dirty="0" smtClean="0">
                <a:solidFill>
                  <a:srgbClr val="FF0000"/>
                </a:solidFill>
                <a:sym typeface="Wingdings" pitchFamily="2" charset="2"/>
              </a:rPr>
              <a:t>-</a:t>
            </a:r>
            <a:r>
              <a:rPr lang="en-US" sz="1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400" dirty="0" smtClean="0">
                <a:sym typeface="Wingdings" pitchFamily="2" charset="2"/>
              </a:rPr>
              <a:t>in large </a:t>
            </a:r>
            <a:r>
              <a:rPr lang="en-US" sz="1400" i="1" dirty="0" err="1" smtClean="0">
                <a:sym typeface="Wingdings" pitchFamily="2" charset="2"/>
              </a:rPr>
              <a:t>y</a:t>
            </a:r>
            <a:r>
              <a:rPr lang="en-US" sz="1400" i="1" baseline="-25000" dirty="0" err="1" smtClean="0">
                <a:sym typeface="Wingdings" pitchFamily="2" charset="2"/>
              </a:rPr>
              <a:t>CMS</a:t>
            </a:r>
            <a:r>
              <a:rPr lang="en-US" sz="1400" dirty="0" smtClean="0">
                <a:sym typeface="Wingdings" pitchFamily="2" charset="2"/>
              </a:rPr>
              <a:t> range</a:t>
            </a:r>
            <a:endParaRPr lang="en-US" sz="1800" dirty="0" smtClean="0"/>
          </a:p>
          <a:p>
            <a:pPr marL="457200" indent="-457200"/>
            <a:r>
              <a:rPr lang="en-US" sz="1600" dirty="0" smtClean="0"/>
              <a:t>Detector features : very compact</a:t>
            </a:r>
            <a:endParaRPr lang="en-US" sz="1200" dirty="0" smtClean="0"/>
          </a:p>
          <a:p>
            <a:pPr marL="654300" lvl="2" indent="-457200">
              <a:buFont typeface="+mj-lt"/>
              <a:buAutoNum type="arabicPeriod"/>
            </a:pPr>
            <a:r>
              <a:rPr lang="en-US" sz="1400" b="1" dirty="0" smtClean="0">
                <a:solidFill>
                  <a:srgbClr val="1F497D"/>
                </a:solidFill>
              </a:rPr>
              <a:t>Spectrometer</a:t>
            </a:r>
          </a:p>
          <a:p>
            <a:pPr marL="834300" lvl="3" indent="-457200">
              <a:buNone/>
            </a:pPr>
            <a:r>
              <a:rPr lang="en-US" sz="1200" dirty="0" smtClean="0"/>
              <a:t>- Measure tracks before absorber  </a:t>
            </a:r>
            <a:r>
              <a:rPr lang="en-US" sz="1200" dirty="0" smtClean="0">
                <a:sym typeface="Wingdings" pitchFamily="2" charset="2"/>
              </a:rPr>
              <a:t> </a:t>
            </a:r>
            <a:r>
              <a:rPr lang="en-US" sz="1200" dirty="0" smtClean="0">
                <a:latin typeface="Symbol" pitchFamily="18" charset="2"/>
                <a:sym typeface="Wingdings" pitchFamily="2" charset="2"/>
              </a:rPr>
              <a:t>s</a:t>
            </a:r>
            <a:r>
              <a:rPr lang="en-US" sz="1200" baseline="-25000" dirty="0" smtClean="0">
                <a:sym typeface="Wingdings" pitchFamily="2" charset="2"/>
              </a:rPr>
              <a:t>M</a:t>
            </a:r>
            <a:r>
              <a:rPr lang="en-US" sz="1200" dirty="0" smtClean="0">
                <a:sym typeface="Wingdings" pitchFamily="2" charset="2"/>
              </a:rPr>
              <a:t>~20 </a:t>
            </a:r>
            <a:r>
              <a:rPr lang="en-US" sz="1200" dirty="0" err="1" smtClean="0">
                <a:sym typeface="Wingdings" pitchFamily="2" charset="2"/>
              </a:rPr>
              <a:t>MeV</a:t>
            </a:r>
            <a:r>
              <a:rPr lang="en-US" sz="1200" dirty="0" smtClean="0">
                <a:sym typeface="Wingdings" pitchFamily="2" charset="2"/>
              </a:rPr>
              <a:t>/c²</a:t>
            </a:r>
            <a:endParaRPr lang="en-US" sz="1200" dirty="0" smtClean="0"/>
          </a:p>
          <a:p>
            <a:pPr marL="834300" lvl="3" indent="-457200">
              <a:buNone/>
            </a:pPr>
            <a:r>
              <a:rPr lang="en-US" sz="1200" dirty="0" smtClean="0"/>
              <a:t>- Covers </a:t>
            </a:r>
            <a:r>
              <a:rPr lang="en-US" sz="1200" i="1" dirty="0" err="1" smtClean="0"/>
              <a:t>y</a:t>
            </a:r>
            <a:r>
              <a:rPr lang="en-US" sz="1200" i="1" baseline="-25000" dirty="0" err="1" smtClean="0"/>
              <a:t>CMS</a:t>
            </a:r>
            <a:r>
              <a:rPr lang="en-US" sz="1200" dirty="0" smtClean="0"/>
              <a:t> [-0.5, 2] </a:t>
            </a:r>
            <a:r>
              <a:rPr lang="en-US" sz="1200" dirty="0" smtClean="0">
                <a:sym typeface="Wingdings" pitchFamily="2" charset="2"/>
              </a:rPr>
              <a:t> need high segmentation</a:t>
            </a:r>
          </a:p>
          <a:p>
            <a:pPr marL="834300" lvl="3" indent="-457200">
              <a:buNone/>
            </a:pPr>
            <a:r>
              <a:rPr lang="en-US" sz="1200" dirty="0" smtClean="0">
                <a:sym typeface="Wingdings" pitchFamily="2" charset="2"/>
              </a:rPr>
              <a:t> Silicon technologies</a:t>
            </a:r>
            <a:endParaRPr lang="en-US" sz="1200" dirty="0" smtClean="0"/>
          </a:p>
          <a:p>
            <a:pPr marL="654300" lvl="2" indent="-457200">
              <a:buFont typeface="+mj-lt"/>
              <a:buAutoNum type="arabicPeriod"/>
            </a:pPr>
            <a:r>
              <a:rPr lang="en-US" sz="1400" b="1" dirty="0" smtClean="0">
                <a:solidFill>
                  <a:srgbClr val="FF0000"/>
                </a:solidFill>
              </a:rPr>
              <a:t>Calorimeter</a:t>
            </a:r>
          </a:p>
          <a:p>
            <a:pPr marL="834300" lvl="3" indent="-457200">
              <a:buNone/>
            </a:pPr>
            <a:r>
              <a:rPr lang="en-US" sz="1200" dirty="0" smtClean="0"/>
              <a:t>- Measuring </a:t>
            </a:r>
            <a:r>
              <a:rPr lang="en-US" sz="1200" dirty="0" smtClean="0">
                <a:latin typeface="Symbol" pitchFamily="18" charset="2"/>
              </a:rPr>
              <a:t>g</a:t>
            </a:r>
            <a:r>
              <a:rPr lang="en-US" sz="1200" dirty="0" smtClean="0"/>
              <a:t> in high </a:t>
            </a:r>
            <a:r>
              <a:rPr lang="en-US" sz="1200" dirty="0" smtClean="0">
                <a:latin typeface="Symbol" pitchFamily="18" charset="2"/>
              </a:rPr>
              <a:t>p</a:t>
            </a:r>
            <a:r>
              <a:rPr lang="en-US" sz="1200" baseline="30000" dirty="0" smtClean="0"/>
              <a:t>0</a:t>
            </a:r>
            <a:r>
              <a:rPr lang="en-US" sz="1200" dirty="0" smtClean="0"/>
              <a:t> multiplicity environment                                                      </a:t>
            </a:r>
          </a:p>
          <a:p>
            <a:pPr marL="834300" lvl="3" indent="-457200">
              <a:buNone/>
            </a:pPr>
            <a:r>
              <a:rPr lang="en-US" sz="1200" dirty="0" smtClean="0">
                <a:sym typeface="Wingdings" pitchFamily="2" charset="2"/>
              </a:rPr>
              <a:t> </a:t>
            </a:r>
            <a:r>
              <a:rPr lang="en-US" sz="1200" dirty="0" smtClean="0"/>
              <a:t>ultra-granular </a:t>
            </a:r>
            <a:r>
              <a:rPr lang="en-US" sz="1200" dirty="0" err="1" smtClean="0"/>
              <a:t>EMCal</a:t>
            </a:r>
            <a:r>
              <a:rPr lang="en-US" sz="1200" dirty="0" smtClean="0"/>
              <a:t> (</a:t>
            </a:r>
            <a:r>
              <a:rPr lang="en-US" sz="1200" dirty="0" err="1" smtClean="0"/>
              <a:t>Calice</a:t>
            </a:r>
            <a:r>
              <a:rPr lang="en-US" sz="1200" dirty="0" smtClean="0"/>
              <a:t>)</a:t>
            </a:r>
          </a:p>
          <a:p>
            <a:pPr marL="654300" lvl="2" indent="-457200">
              <a:buFont typeface="+mj-lt"/>
              <a:buAutoNum type="arabicPeriod"/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Absorber/trigger</a:t>
            </a:r>
          </a:p>
          <a:p>
            <a:pPr marL="834300" lvl="3" indent="-457200">
              <a:buNone/>
            </a:pPr>
            <a:r>
              <a:rPr lang="en-US" sz="1200" dirty="0" smtClean="0"/>
              <a:t>- Using 4.5 m thick Fe to absorb </a:t>
            </a:r>
            <a:r>
              <a:rPr lang="en-US" sz="1200" dirty="0" smtClean="0">
                <a:latin typeface="Symbol" pitchFamily="18" charset="2"/>
              </a:rPr>
              <a:t>p</a:t>
            </a:r>
            <a:r>
              <a:rPr lang="en-US" sz="1200" dirty="0" smtClean="0"/>
              <a:t>/K and low P </a:t>
            </a:r>
            <a:r>
              <a:rPr lang="en-US" sz="1200" dirty="0" smtClean="0">
                <a:latin typeface="Symbol" pitchFamily="18" charset="2"/>
              </a:rPr>
              <a:t>m</a:t>
            </a:r>
            <a:r>
              <a:rPr lang="en-US" sz="1200" baseline="30000" dirty="0" smtClean="0"/>
              <a:t>+/-</a:t>
            </a:r>
          </a:p>
          <a:p>
            <a:pPr marL="834300" lvl="3" indent="-457200">
              <a:buNone/>
            </a:pPr>
            <a:r>
              <a:rPr lang="en-US" sz="1200" dirty="0" smtClean="0"/>
              <a:t>- Can use smaller absorber if Fe magnetized</a:t>
            </a:r>
          </a:p>
          <a:p>
            <a:pPr marL="834300" lvl="3" indent="-457200">
              <a:buNone/>
            </a:pPr>
            <a:r>
              <a:rPr lang="en-US" sz="1200" dirty="0" smtClean="0"/>
              <a:t>- Trigger to be defined (expected rate = 0.3 kHz)</a:t>
            </a:r>
            <a:endParaRPr lang="en-US" sz="1800" dirty="0" smtClean="0"/>
          </a:p>
          <a:p>
            <a:pPr marL="457200" indent="-457200"/>
            <a:r>
              <a:rPr lang="en-US" sz="1600" dirty="0" smtClean="0"/>
              <a:t>Expected performances</a:t>
            </a:r>
          </a:p>
          <a:p>
            <a:pPr marL="654300" lvl="2" indent="-457200">
              <a:buFont typeface="+mj-lt"/>
              <a:buAutoNum type="arabicPeriod"/>
            </a:pPr>
            <a:r>
              <a:rPr lang="en-US" sz="1400" b="1" dirty="0" smtClean="0">
                <a:solidFill>
                  <a:schemeClr val="tx2"/>
                </a:solidFill>
              </a:rPr>
              <a:t>tracking :</a:t>
            </a:r>
            <a:endParaRPr lang="en-US" sz="1400" dirty="0" smtClean="0"/>
          </a:p>
          <a:p>
            <a:pPr marL="654300" lvl="2" indent="-457200">
              <a:buFont typeface="+mj-lt"/>
              <a:buAutoNum type="arabicPeriod"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654300" lvl="2" indent="-457200">
              <a:buFont typeface="+mj-lt"/>
              <a:buAutoNum type="arabicPeriod"/>
            </a:pPr>
            <a:r>
              <a:rPr lang="en-US" sz="1400" b="1" dirty="0" err="1" smtClean="0">
                <a:solidFill>
                  <a:srgbClr val="FF0000"/>
                </a:solidFill>
              </a:rPr>
              <a:t>Calorimetry</a:t>
            </a:r>
            <a:r>
              <a:rPr lang="en-US" sz="1400" b="1" dirty="0" smtClean="0">
                <a:solidFill>
                  <a:srgbClr val="FF0000"/>
                </a:solidFill>
              </a:rPr>
              <a:t> : </a:t>
            </a:r>
            <a:endParaRPr lang="en-US" sz="1400" dirty="0" smtClean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sp>
        <p:nvSpPr>
          <p:cNvPr id="11" name="Trapèze 10"/>
          <p:cNvSpPr/>
          <p:nvPr/>
        </p:nvSpPr>
        <p:spPr>
          <a:xfrm>
            <a:off x="5220072" y="3882052"/>
            <a:ext cx="576064" cy="195020"/>
          </a:xfrm>
          <a:prstGeom prst="trapezoid">
            <a:avLst>
              <a:gd name="adj" fmla="val 24994"/>
            </a:avLst>
          </a:prstGeom>
          <a:solidFill>
            <a:srgbClr val="339933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err="1" smtClean="0"/>
              <a:t>Dipole</a:t>
            </a:r>
            <a:r>
              <a:rPr lang="fr-FR" sz="800" b="1" dirty="0" smtClean="0"/>
              <a:t> </a:t>
            </a:r>
            <a:r>
              <a:rPr lang="fr-FR" sz="800" b="1" dirty="0" err="1" smtClean="0"/>
              <a:t>field</a:t>
            </a:r>
            <a:endParaRPr lang="fr-FR" sz="800" b="1" dirty="0"/>
          </a:p>
        </p:txBody>
      </p:sp>
      <p:sp>
        <p:nvSpPr>
          <p:cNvPr id="13" name="Trapèze 12"/>
          <p:cNvSpPr/>
          <p:nvPr/>
        </p:nvSpPr>
        <p:spPr>
          <a:xfrm flipV="1">
            <a:off x="5220072" y="2852936"/>
            <a:ext cx="576064" cy="195020"/>
          </a:xfrm>
          <a:prstGeom prst="trapezoid">
            <a:avLst>
              <a:gd name="adj" fmla="val 24994"/>
            </a:avLst>
          </a:prstGeom>
          <a:solidFill>
            <a:srgbClr val="339933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1763687" y="5013176"/>
          <a:ext cx="2174177" cy="432048"/>
        </p:xfrm>
        <a:graphic>
          <a:graphicData uri="http://schemas.openxmlformats.org/presentationml/2006/ole">
            <p:oleObj spid="_x0000_s392194" name="Équation" r:id="rId3" imgW="1981080" imgH="393480" progId="Equation.3">
              <p:embed/>
            </p:oleObj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/>
        </p:nvGraphicFramePr>
        <p:xfrm>
          <a:off x="1979712" y="5517232"/>
          <a:ext cx="936104" cy="541856"/>
        </p:xfrm>
        <a:graphic>
          <a:graphicData uri="http://schemas.openxmlformats.org/presentationml/2006/ole">
            <p:oleObj spid="_x0000_s392195" name="Équation" r:id="rId4" imgW="723600" imgH="419040" progId="Equation.3">
              <p:embed/>
            </p:oleObj>
          </a:graphicData>
        </a:graphic>
      </p:graphicFrame>
      <p:pic>
        <p:nvPicPr>
          <p:cNvPr id="16" name="Picture 4" descr="Z:\FTE\CHIC\LetterOfIntent\desig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043558"/>
            <a:ext cx="3808140" cy="50497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rapèze 14"/>
          <p:cNvSpPr/>
          <p:nvPr/>
        </p:nvSpPr>
        <p:spPr>
          <a:xfrm>
            <a:off x="5220072" y="3882052"/>
            <a:ext cx="504056" cy="195020"/>
          </a:xfrm>
          <a:prstGeom prst="trapezoid">
            <a:avLst>
              <a:gd name="adj" fmla="val 24994"/>
            </a:avLst>
          </a:prstGeom>
          <a:solidFill>
            <a:srgbClr val="339933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 err="1" smtClean="0"/>
              <a:t>Dipole</a:t>
            </a:r>
            <a:r>
              <a:rPr lang="fr-FR" sz="700" b="1" dirty="0" smtClean="0"/>
              <a:t> </a:t>
            </a:r>
            <a:r>
              <a:rPr lang="fr-FR" sz="700" b="1" dirty="0" err="1" smtClean="0"/>
              <a:t>field</a:t>
            </a:r>
            <a:endParaRPr lang="fr-FR" sz="700" b="1" dirty="0"/>
          </a:p>
        </p:txBody>
      </p:sp>
      <p:sp>
        <p:nvSpPr>
          <p:cNvPr id="17" name="Trapèze 16"/>
          <p:cNvSpPr/>
          <p:nvPr/>
        </p:nvSpPr>
        <p:spPr>
          <a:xfrm flipV="1">
            <a:off x="5220072" y="2852936"/>
            <a:ext cx="504056" cy="195020"/>
          </a:xfrm>
          <a:prstGeom prst="trapezoid">
            <a:avLst>
              <a:gd name="adj" fmla="val 24994"/>
            </a:avLst>
          </a:prstGeom>
          <a:solidFill>
            <a:srgbClr val="339933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/>
          </a:p>
        </p:txBody>
      </p:sp>
      <p:sp>
        <p:nvSpPr>
          <p:cNvPr id="20" name="Titre 73"/>
          <p:cNvSpPr>
            <a:spLocks noGrp="1"/>
          </p:cNvSpPr>
          <p:nvPr>
            <p:ph type="title"/>
          </p:nvPr>
        </p:nvSpPr>
        <p:spPr>
          <a:xfrm>
            <a:off x="827584" y="0"/>
            <a:ext cx="8316000" cy="868322"/>
          </a:xfrm>
        </p:spPr>
        <p:txBody>
          <a:bodyPr/>
          <a:lstStyle/>
          <a:p>
            <a:pPr algn="l"/>
            <a:r>
              <a:rPr lang="fr-FR" sz="2800" dirty="0" smtClean="0"/>
              <a:t>Back to SPS	</a:t>
            </a:r>
            <a:r>
              <a:rPr lang="fr-FR" dirty="0" err="1" smtClean="0">
                <a:solidFill>
                  <a:srgbClr val="FF0000"/>
                </a:solidFill>
              </a:rPr>
              <a:t>Charm</a:t>
            </a:r>
            <a:r>
              <a:rPr lang="fr-FR" dirty="0" smtClean="0">
                <a:solidFill>
                  <a:srgbClr val="FF0000"/>
                </a:solidFill>
              </a:rPr>
              <a:t> In </a:t>
            </a:r>
            <a:r>
              <a:rPr lang="fr-FR" dirty="0" err="1" smtClean="0">
                <a:solidFill>
                  <a:srgbClr val="FF0000"/>
                </a:solidFill>
              </a:rPr>
              <a:t>Heavy</a:t>
            </a:r>
            <a:r>
              <a:rPr lang="fr-FR" dirty="0" smtClean="0">
                <a:solidFill>
                  <a:srgbClr val="FF0000"/>
                </a:solidFill>
              </a:rPr>
              <a:t> Ion Collisions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04/05/2012 - RIL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CHIC: Experimental setup flexibility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04/05/2012 - RIL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 dirty="0"/>
          </a:p>
        </p:txBody>
      </p:sp>
      <p:pic>
        <p:nvPicPr>
          <p:cNvPr id="392194" name="Picture 2" descr="Z:\FTE\CHIC\images\CHIC_Img_07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632822"/>
            <a:ext cx="3384376" cy="1930885"/>
          </a:xfrm>
          <a:prstGeom prst="rect">
            <a:avLst/>
          </a:prstGeom>
          <a:noFill/>
        </p:spPr>
      </p:pic>
      <p:pic>
        <p:nvPicPr>
          <p:cNvPr id="392195" name="Picture 3" descr="Z:\FTE\CHIC\images\CAL_Img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37654"/>
            <a:ext cx="3240360" cy="1408771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4067944" y="4869160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Large rapidity coverage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fixed target mode </a:t>
            </a:r>
            <a:r>
              <a:rPr lang="en-US" dirty="0" smtClean="0">
                <a:sym typeface="Wingdings" pitchFamily="2" charset="2"/>
              </a:rPr>
              <a:t> high flexibility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 displace tracker to access large rapidity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 modify calorimeter to access large rapidity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234809" y="4437112"/>
            <a:ext cx="1600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Forward rapidity</a:t>
            </a:r>
            <a:endParaRPr lang="en-US" sz="16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979712" y="4437112"/>
            <a:ext cx="1230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Mid rapidity</a:t>
            </a:r>
            <a:endParaRPr lang="en-US" sz="1600" b="1" dirty="0"/>
          </a:p>
        </p:txBody>
      </p:sp>
      <p:pic>
        <p:nvPicPr>
          <p:cNvPr id="13" name="Picture 2" descr="Z:\FTE\CHIC\images\CHIC_Img_04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3" y="1484783"/>
            <a:ext cx="4824536" cy="3012511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393227" y="1844824"/>
            <a:ext cx="3434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Very compact detector</a:t>
            </a:r>
          </a:p>
          <a:p>
            <a:pPr algn="ctr"/>
            <a:r>
              <a:rPr lang="en-US" b="1" dirty="0" smtClean="0"/>
              <a:t>(full detector simulation ongoing)</a:t>
            </a:r>
            <a:endParaRPr lang="en-US" b="1" dirty="0"/>
          </a:p>
        </p:txBody>
      </p:sp>
      <p:sp>
        <p:nvSpPr>
          <p:cNvPr id="15" name="Flèche droite 14"/>
          <p:cNvSpPr/>
          <p:nvPr/>
        </p:nvSpPr>
        <p:spPr>
          <a:xfrm>
            <a:off x="3779912" y="2132856"/>
            <a:ext cx="288032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re 73"/>
          <p:cNvSpPr>
            <a:spLocks noGrp="1"/>
          </p:cNvSpPr>
          <p:nvPr>
            <p:ph type="title"/>
          </p:nvPr>
        </p:nvSpPr>
        <p:spPr>
          <a:xfrm>
            <a:off x="827584" y="0"/>
            <a:ext cx="8316000" cy="868322"/>
          </a:xfrm>
        </p:spPr>
        <p:txBody>
          <a:bodyPr/>
          <a:lstStyle/>
          <a:p>
            <a:pPr algn="l"/>
            <a:r>
              <a:rPr lang="fr-FR" sz="2800" dirty="0" smtClean="0"/>
              <a:t>Back to SPS	</a:t>
            </a:r>
            <a:r>
              <a:rPr lang="fr-FR" dirty="0" err="1" smtClean="0">
                <a:solidFill>
                  <a:srgbClr val="FF0000"/>
                </a:solidFill>
              </a:rPr>
              <a:t>Charm</a:t>
            </a:r>
            <a:r>
              <a:rPr lang="fr-FR" dirty="0" smtClean="0">
                <a:solidFill>
                  <a:srgbClr val="FF0000"/>
                </a:solidFill>
              </a:rPr>
              <a:t> In </a:t>
            </a:r>
            <a:r>
              <a:rPr lang="fr-FR" dirty="0" err="1" smtClean="0">
                <a:solidFill>
                  <a:srgbClr val="FF0000"/>
                </a:solidFill>
              </a:rPr>
              <a:t>Heavy</a:t>
            </a:r>
            <a:r>
              <a:rPr lang="fr-FR" dirty="0" smtClean="0">
                <a:solidFill>
                  <a:srgbClr val="FF0000"/>
                </a:solidFill>
              </a:rPr>
              <a:t> Ion Collisions</a:t>
            </a:r>
            <a:endParaRPr lang="en-US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mass plots</a:t>
            </a:r>
          </a:p>
          <a:p>
            <a:pPr lvl="1"/>
            <a:r>
              <a:rPr lang="en-US" dirty="0" smtClean="0"/>
              <a:t>200 000 </a:t>
            </a:r>
            <a:r>
              <a:rPr lang="en-US" dirty="0" err="1" smtClean="0"/>
              <a:t>Pb+Pb</a:t>
            </a:r>
            <a:r>
              <a:rPr lang="en-US" dirty="0" smtClean="0"/>
              <a:t> </a:t>
            </a:r>
            <a:r>
              <a:rPr lang="en-US" dirty="0" err="1" smtClean="0"/>
              <a:t>minBias</a:t>
            </a:r>
            <a:r>
              <a:rPr lang="en-US" dirty="0" smtClean="0"/>
              <a:t> EPOS events</a:t>
            </a:r>
          </a:p>
          <a:p>
            <a:pPr lvl="2"/>
            <a:r>
              <a:rPr lang="en-US" dirty="0" smtClean="0"/>
              <a:t>140 000 events with J/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 embedded (70%)</a:t>
            </a:r>
          </a:p>
          <a:p>
            <a:pPr lvl="2"/>
            <a:r>
              <a:rPr lang="en-US" dirty="0" smtClean="0"/>
              <a:t>60 000 events with </a:t>
            </a:r>
            <a:r>
              <a:rPr lang="en-US" dirty="0" smtClean="0">
                <a:latin typeface="Symbol" pitchFamily="18" charset="2"/>
              </a:rPr>
              <a:t>c</a:t>
            </a:r>
            <a:r>
              <a:rPr lang="en-US" baseline="-25000" dirty="0" smtClean="0"/>
              <a:t>c</a:t>
            </a:r>
            <a:r>
              <a:rPr lang="en-US" dirty="0" smtClean="0"/>
              <a:t> embedded (30%)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04/05/2012 - RIL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grpSp>
        <p:nvGrpSpPr>
          <p:cNvPr id="11" name="Groupe 10"/>
          <p:cNvGrpSpPr/>
          <p:nvPr/>
        </p:nvGrpSpPr>
        <p:grpSpPr>
          <a:xfrm>
            <a:off x="323528" y="2636912"/>
            <a:ext cx="5558942" cy="3888432"/>
            <a:chOff x="983673" y="1962150"/>
            <a:chExt cx="6567054" cy="4452505"/>
          </a:xfrm>
        </p:grpSpPr>
        <p:pic>
          <p:nvPicPr>
            <p:cNvPr id="40345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247" t="10801" r="1373" b="1661"/>
            <a:stretch>
              <a:fillRect/>
            </a:stretch>
          </p:blipFill>
          <p:spPr bwMode="auto">
            <a:xfrm>
              <a:off x="983673" y="1962150"/>
              <a:ext cx="6567054" cy="4452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346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926" t="18540" r="7289" b="1651"/>
            <a:stretch>
              <a:fillRect/>
            </a:stretch>
          </p:blipFill>
          <p:spPr bwMode="auto">
            <a:xfrm>
              <a:off x="2532102" y="2420888"/>
              <a:ext cx="4344045" cy="288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ZoneTexte 9"/>
            <p:cNvSpPr txBox="1"/>
            <p:nvPr/>
          </p:nvSpPr>
          <p:spPr>
            <a:xfrm>
              <a:off x="5148064" y="3429000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S/B=1.8</a:t>
              </a:r>
              <a:endParaRPr lang="en-US" dirty="0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6372200" y="3784972"/>
            <a:ext cx="25202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acceptance and selection cuts: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35 000 </a:t>
            </a:r>
            <a:r>
              <a:rPr lang="en-US" b="1" dirty="0" smtClean="0">
                <a:solidFill>
                  <a:srgbClr val="FF0000"/>
                </a:solidFill>
              </a:rPr>
              <a:t>J/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en-US" dirty="0" smtClean="0"/>
              <a:t>                             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b="1" dirty="0" smtClean="0">
                <a:solidFill>
                  <a:srgbClr val="FF0000"/>
                </a:solidFill>
              </a:rPr>
              <a:t>acc x </a:t>
            </a:r>
            <a:r>
              <a:rPr lang="en-US" b="1" dirty="0" err="1" smtClean="0">
                <a:solidFill>
                  <a:srgbClr val="FF0000"/>
                </a:solidFill>
              </a:rPr>
              <a:t>eff</a:t>
            </a:r>
            <a:r>
              <a:rPr lang="en-US" b="1" dirty="0" smtClean="0">
                <a:solidFill>
                  <a:srgbClr val="FF0000"/>
                </a:solidFill>
              </a:rPr>
              <a:t> = 17.4%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1700 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b="1" baseline="-25000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                               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b="1" dirty="0" smtClean="0">
                <a:solidFill>
                  <a:srgbClr val="FF0000"/>
                </a:solidFill>
              </a:rPr>
              <a:t>acc x </a:t>
            </a:r>
            <a:r>
              <a:rPr lang="en-US" b="1" dirty="0" err="1" smtClean="0">
                <a:solidFill>
                  <a:srgbClr val="FF0000"/>
                </a:solidFill>
              </a:rPr>
              <a:t>eff</a:t>
            </a:r>
            <a:r>
              <a:rPr lang="en-US" b="1" dirty="0" smtClean="0">
                <a:solidFill>
                  <a:srgbClr val="FF0000"/>
                </a:solidFill>
              </a:rPr>
              <a:t> = 2.8 %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3461" name="Picture 5"/>
          <p:cNvPicPr>
            <a:picLocks noChangeAspect="1" noChangeArrowheads="1"/>
          </p:cNvPicPr>
          <p:nvPr/>
        </p:nvPicPr>
        <p:blipFill>
          <a:blip r:embed="rId4" cstate="print"/>
          <a:srcRect l="67038" t="16048" r="1410" b="2468"/>
          <a:stretch>
            <a:fillRect/>
          </a:stretch>
        </p:blipFill>
        <p:spPr bwMode="auto">
          <a:xfrm>
            <a:off x="5936152" y="1480716"/>
            <a:ext cx="31003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555776" y="321297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c</a:t>
            </a:r>
            <a:r>
              <a:rPr lang="en-US" baseline="-25000" dirty="0" smtClean="0"/>
              <a:t>c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884368" y="2272804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J/</a:t>
            </a:r>
            <a:r>
              <a:rPr lang="en-US" dirty="0" smtClean="0">
                <a:latin typeface="Symbol" pitchFamily="18" charset="2"/>
              </a:rPr>
              <a:t>Y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6588224" y="2488828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S/B=990</a:t>
            </a:r>
            <a:endParaRPr lang="en-US" dirty="0"/>
          </a:p>
        </p:txBody>
      </p:sp>
      <p:sp>
        <p:nvSpPr>
          <p:cNvPr id="18" name="Titre 73"/>
          <p:cNvSpPr>
            <a:spLocks noGrp="1"/>
          </p:cNvSpPr>
          <p:nvPr>
            <p:ph type="title"/>
          </p:nvPr>
        </p:nvSpPr>
        <p:spPr>
          <a:xfrm>
            <a:off x="827584" y="0"/>
            <a:ext cx="8316000" cy="868322"/>
          </a:xfrm>
        </p:spPr>
        <p:txBody>
          <a:bodyPr>
            <a:normAutofit/>
          </a:bodyPr>
          <a:lstStyle/>
          <a:p>
            <a:pPr algn="l"/>
            <a:r>
              <a:rPr lang="fr-FR" sz="2800" dirty="0" err="1" smtClean="0"/>
              <a:t>Charm</a:t>
            </a:r>
            <a:r>
              <a:rPr lang="fr-FR" sz="2800" dirty="0" smtClean="0"/>
              <a:t> in </a:t>
            </a:r>
            <a:r>
              <a:rPr lang="fr-FR" sz="2800" dirty="0" err="1" smtClean="0"/>
              <a:t>Heavy</a:t>
            </a:r>
            <a:r>
              <a:rPr lang="fr-FR" sz="2800" dirty="0" smtClean="0"/>
              <a:t> Ion Collisions	</a:t>
            </a:r>
            <a:r>
              <a:rPr lang="fr-FR" dirty="0" smtClean="0">
                <a:solidFill>
                  <a:srgbClr val="FF0000"/>
                </a:solidFill>
              </a:rPr>
              <a:t>Signal extraction</a:t>
            </a:r>
            <a:endParaRPr lang="en-US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115616" y="2244436"/>
            <a:ext cx="3888432" cy="464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187624" y="3284984"/>
            <a:ext cx="3816424" cy="5364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3508442"/>
          </a:xfrm>
        </p:spPr>
        <p:txBody>
          <a:bodyPr>
            <a:normAutofit/>
          </a:bodyPr>
          <a:lstStyle/>
          <a:p>
            <a:r>
              <a:rPr lang="en-US" dirty="0" smtClean="0"/>
              <a:t>Typical one month </a:t>
            </a:r>
            <a:r>
              <a:rPr lang="en-US" dirty="0" err="1" smtClean="0"/>
              <a:t>Pb+Pb</a:t>
            </a:r>
            <a:r>
              <a:rPr lang="en-US" dirty="0" smtClean="0"/>
              <a:t> run with a 4mm thick target</a:t>
            </a:r>
          </a:p>
          <a:p>
            <a:pPr lvl="1"/>
            <a:r>
              <a:rPr lang="en-US" dirty="0" smtClean="0"/>
              <a:t>~ 200 000 inclusive J/</a:t>
            </a:r>
            <a:r>
              <a:rPr lang="en-US" dirty="0" err="1" smtClean="0">
                <a:latin typeface="Symbol" pitchFamily="18" charset="2"/>
              </a:rPr>
              <a:t>Y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baseline="30000" dirty="0" err="1" smtClean="0">
                <a:sym typeface="Wingdings" pitchFamily="2" charset="2"/>
              </a:rPr>
              <a:t>+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baseline="30000" dirty="0" smtClean="0">
                <a:sym typeface="Wingdings" pitchFamily="2" charset="2"/>
              </a:rPr>
              <a:t>-</a:t>
            </a:r>
            <a:r>
              <a:rPr lang="en-US" dirty="0" smtClean="0">
                <a:sym typeface="Wingdings" pitchFamily="2" charset="2"/>
              </a:rPr>
              <a:t> expected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 extreme scenarios:</a:t>
            </a:r>
          </a:p>
          <a:p>
            <a:pPr lvl="2"/>
            <a:r>
              <a:rPr lang="en-US" sz="1800" dirty="0" smtClean="0">
                <a:sym typeface="Wingdings" pitchFamily="2" charset="2"/>
              </a:rPr>
              <a:t>If </a:t>
            </a:r>
            <a:r>
              <a:rPr lang="en-US" sz="18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en-US" sz="1800" baseline="-25000" dirty="0" smtClean="0">
                <a:sym typeface="Wingdings" pitchFamily="2" charset="2"/>
              </a:rPr>
              <a:t>c</a:t>
            </a:r>
            <a:r>
              <a:rPr lang="en-US" sz="1800" dirty="0" smtClean="0">
                <a:sym typeface="Wingdings" pitchFamily="2" charset="2"/>
              </a:rPr>
              <a:t> suppressed as J/</a:t>
            </a:r>
            <a:r>
              <a:rPr lang="en-US" sz="1800" dirty="0" smtClean="0">
                <a:latin typeface="Symbol" pitchFamily="18" charset="2"/>
                <a:sym typeface="Wingdings" pitchFamily="2" charset="2"/>
              </a:rPr>
              <a:t>Y</a:t>
            </a:r>
            <a:endParaRPr lang="en-US" sz="1800" dirty="0" smtClean="0">
              <a:sym typeface="Wingdings" pitchFamily="2" charset="2"/>
            </a:endParaRPr>
          </a:p>
          <a:p>
            <a:pPr lvl="2">
              <a:buNone/>
            </a:pPr>
            <a:r>
              <a:rPr lang="en-US" dirty="0" smtClean="0">
                <a:sym typeface="Wingdings" pitchFamily="2" charset="2"/>
              </a:rPr>
              <a:t> </a:t>
            </a:r>
          </a:p>
          <a:p>
            <a:pPr lvl="2"/>
            <a:endParaRPr lang="en-US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2"/>
            <a:r>
              <a:rPr lang="en-US" sz="1800" dirty="0" smtClean="0">
                <a:sym typeface="Wingdings" pitchFamily="2" charset="2"/>
              </a:rPr>
              <a:t>If </a:t>
            </a:r>
            <a:r>
              <a:rPr lang="en-US" sz="18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en-US" sz="1800" baseline="-25000" dirty="0" smtClean="0">
                <a:sym typeface="Wingdings" pitchFamily="2" charset="2"/>
              </a:rPr>
              <a:t>c</a:t>
            </a:r>
            <a:r>
              <a:rPr lang="en-US" sz="1800" dirty="0" smtClean="0">
                <a:sym typeface="Wingdings" pitchFamily="2" charset="2"/>
              </a:rPr>
              <a:t> suppressed as </a:t>
            </a:r>
            <a:r>
              <a:rPr lang="en-US" sz="18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en-US" sz="1800" dirty="0" smtClean="0">
                <a:sym typeface="Wingdings" pitchFamily="2" charset="2"/>
              </a:rPr>
              <a:t>’</a:t>
            </a:r>
          </a:p>
          <a:p>
            <a:pPr lvl="2">
              <a:buNone/>
            </a:pPr>
            <a:r>
              <a:rPr lang="en-US" dirty="0" smtClean="0">
                <a:sym typeface="Wingdings" pitchFamily="2" charset="2"/>
              </a:rPr>
              <a:t> </a:t>
            </a:r>
          </a:p>
          <a:p>
            <a:pPr lvl="1"/>
            <a:endParaRPr lang="en-US" dirty="0" smtClean="0">
              <a:sym typeface="Wingdings" pitchFamily="2" charset="2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 r="3511"/>
          <a:stretch>
            <a:fillRect/>
          </a:stretch>
        </p:blipFill>
        <p:spPr bwMode="auto">
          <a:xfrm>
            <a:off x="5148064" y="1809359"/>
            <a:ext cx="3958131" cy="413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5851751" y="2025383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~180 000 J/</a:t>
            </a:r>
            <a:r>
              <a:rPr lang="en-US" dirty="0" smtClean="0">
                <a:latin typeface="Symbol" pitchFamily="18" charset="2"/>
              </a:rPr>
              <a:t>Y</a:t>
            </a:r>
          </a:p>
          <a:p>
            <a:r>
              <a:rPr lang="en-US" dirty="0" smtClean="0"/>
              <a:t>~ 1300 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’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595" y="4555029"/>
            <a:ext cx="4392488" cy="182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3716979" y="4460201"/>
          <a:ext cx="1224136" cy="2062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2068"/>
                <a:gridCol w="612068"/>
              </a:tblGrid>
              <a:tr h="266720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Symbol" pitchFamily="18" charset="2"/>
                        </a:rPr>
                        <a:t>c</a:t>
                      </a:r>
                      <a:r>
                        <a:rPr lang="en-US" sz="1400" baseline="-25000" dirty="0" smtClean="0">
                          <a:solidFill>
                            <a:schemeClr val="bg1"/>
                          </a:solidFill>
                        </a:rPr>
                        <a:t>c as J/</a:t>
                      </a:r>
                      <a:r>
                        <a:rPr lang="en-US" sz="1400" baseline="-25000" dirty="0" smtClean="0">
                          <a:solidFill>
                            <a:schemeClr val="bg1"/>
                          </a:solidFill>
                          <a:latin typeface="Symbol" pitchFamily="18" charset="2"/>
                        </a:rPr>
                        <a:t>Y</a:t>
                      </a:r>
                    </a:p>
                    <a:p>
                      <a:pPr algn="ctr"/>
                      <a:endParaRPr lang="en-US" sz="1400" baseline="-25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Symbol" pitchFamily="18" charset="2"/>
                        </a:rPr>
                        <a:t>c</a:t>
                      </a:r>
                      <a:r>
                        <a:rPr lang="en-US" sz="1400" baseline="-25000" dirty="0" smtClean="0">
                          <a:solidFill>
                            <a:schemeClr val="bg1"/>
                          </a:solidFill>
                        </a:rPr>
                        <a:t>c as </a:t>
                      </a:r>
                      <a:r>
                        <a:rPr lang="en-US" sz="1400" baseline="-25000" dirty="0" smtClean="0">
                          <a:solidFill>
                            <a:schemeClr val="bg1"/>
                          </a:solidFill>
                          <a:latin typeface="Symbol" pitchFamily="18" charset="2"/>
                        </a:rPr>
                        <a:t>Y</a:t>
                      </a:r>
                      <a:r>
                        <a:rPr lang="en-US" sz="1400" baseline="-25000" dirty="0" smtClean="0">
                          <a:solidFill>
                            <a:schemeClr val="bg1"/>
                          </a:solidFill>
                        </a:rPr>
                        <a:t>’</a:t>
                      </a:r>
                    </a:p>
                    <a:p>
                      <a:pPr algn="ctr"/>
                      <a:endParaRPr lang="en-US" sz="1400" baseline="-25000" dirty="0"/>
                    </a:p>
                  </a:txBody>
                  <a:tcPr marL="0" marR="0" marT="0" marB="0"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677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406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1010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530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1091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495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1107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421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1093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336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1004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347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1143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240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7125</a:t>
                      </a:r>
                      <a:endParaRPr lang="en-US" sz="1400" b="1" dirty="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2775</a:t>
                      </a:r>
                      <a:endParaRPr lang="en-US" sz="1400" b="1" dirty="0"/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" name="Groupe 103"/>
          <p:cNvGrpSpPr/>
          <p:nvPr/>
        </p:nvGrpSpPr>
        <p:grpSpPr>
          <a:xfrm>
            <a:off x="7882059" y="3573583"/>
            <a:ext cx="57150" cy="252000"/>
            <a:chOff x="7729590" y="4640735"/>
            <a:chExt cx="57150" cy="252000"/>
          </a:xfrm>
        </p:grpSpPr>
        <p:sp>
          <p:nvSpPr>
            <p:cNvPr id="24" name="Rectangle 23"/>
            <p:cNvSpPr/>
            <p:nvPr/>
          </p:nvSpPr>
          <p:spPr>
            <a:xfrm>
              <a:off x="7729590" y="4736970"/>
              <a:ext cx="57150" cy="595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Connecteur droit 24"/>
            <p:cNvCxnSpPr/>
            <p:nvPr/>
          </p:nvCxnSpPr>
          <p:spPr>
            <a:xfrm>
              <a:off x="7760546" y="4640735"/>
              <a:ext cx="0" cy="252000"/>
            </a:xfrm>
            <a:prstGeom prst="lin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102"/>
          <p:cNvGrpSpPr/>
          <p:nvPr/>
        </p:nvGrpSpPr>
        <p:grpSpPr>
          <a:xfrm>
            <a:off x="7280695" y="3537551"/>
            <a:ext cx="57150" cy="288000"/>
            <a:chOff x="7138988" y="4534570"/>
            <a:chExt cx="57150" cy="288000"/>
          </a:xfrm>
        </p:grpSpPr>
        <p:sp>
          <p:nvSpPr>
            <p:cNvPr id="33" name="Rectangle 32"/>
            <p:cNvSpPr/>
            <p:nvPr/>
          </p:nvSpPr>
          <p:spPr>
            <a:xfrm>
              <a:off x="7138988" y="4648805"/>
              <a:ext cx="57150" cy="595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Connecteur droit 33"/>
            <p:cNvCxnSpPr/>
            <p:nvPr/>
          </p:nvCxnSpPr>
          <p:spPr>
            <a:xfrm>
              <a:off x="7169944" y="4534570"/>
              <a:ext cx="0" cy="288000"/>
            </a:xfrm>
            <a:prstGeom prst="lin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07"/>
          <p:cNvGrpSpPr/>
          <p:nvPr/>
        </p:nvGrpSpPr>
        <p:grpSpPr>
          <a:xfrm>
            <a:off x="8186190" y="4257631"/>
            <a:ext cx="57150" cy="205200"/>
            <a:chOff x="8044483" y="4948833"/>
            <a:chExt cx="57150" cy="205200"/>
          </a:xfrm>
        </p:grpSpPr>
        <p:sp>
          <p:nvSpPr>
            <p:cNvPr id="38" name="Rectangle 37"/>
            <p:cNvSpPr/>
            <p:nvPr/>
          </p:nvSpPr>
          <p:spPr>
            <a:xfrm>
              <a:off x="8044483" y="5021668"/>
              <a:ext cx="57150" cy="595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Connecteur droit 38"/>
            <p:cNvCxnSpPr/>
            <p:nvPr/>
          </p:nvCxnSpPr>
          <p:spPr>
            <a:xfrm>
              <a:off x="8075439" y="4948833"/>
              <a:ext cx="0" cy="205200"/>
            </a:xfrm>
            <a:prstGeom prst="lin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11"/>
          <p:cNvGrpSpPr/>
          <p:nvPr/>
        </p:nvGrpSpPr>
        <p:grpSpPr>
          <a:xfrm>
            <a:off x="8458123" y="4473655"/>
            <a:ext cx="57150" cy="198000"/>
            <a:chOff x="8277225" y="5095305"/>
            <a:chExt cx="57150" cy="198000"/>
          </a:xfrm>
        </p:grpSpPr>
        <p:sp>
          <p:nvSpPr>
            <p:cNvPr id="41" name="Rectangle 40"/>
            <p:cNvSpPr/>
            <p:nvPr/>
          </p:nvSpPr>
          <p:spPr>
            <a:xfrm>
              <a:off x="8277225" y="5164540"/>
              <a:ext cx="57150" cy="595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Connecteur droit 41"/>
            <p:cNvCxnSpPr/>
            <p:nvPr/>
          </p:nvCxnSpPr>
          <p:spPr>
            <a:xfrm>
              <a:off x="8308181" y="5095305"/>
              <a:ext cx="0" cy="198000"/>
            </a:xfrm>
            <a:prstGeom prst="lin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 116"/>
          <p:cNvGrpSpPr/>
          <p:nvPr/>
        </p:nvGrpSpPr>
        <p:grpSpPr>
          <a:xfrm>
            <a:off x="8602139" y="4617671"/>
            <a:ext cx="57150" cy="190800"/>
            <a:chOff x="8420820" y="5228109"/>
            <a:chExt cx="57150" cy="190800"/>
          </a:xfrm>
        </p:grpSpPr>
        <p:sp>
          <p:nvSpPr>
            <p:cNvPr id="114" name="Rectangle 113"/>
            <p:cNvSpPr/>
            <p:nvPr/>
          </p:nvSpPr>
          <p:spPr>
            <a:xfrm>
              <a:off x="8420820" y="5293744"/>
              <a:ext cx="57150" cy="595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Connecteur droit 114"/>
            <p:cNvCxnSpPr/>
            <p:nvPr/>
          </p:nvCxnSpPr>
          <p:spPr>
            <a:xfrm>
              <a:off x="8451776" y="5228109"/>
              <a:ext cx="0" cy="190800"/>
            </a:xfrm>
            <a:prstGeom prst="lin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25"/>
          <p:cNvGrpSpPr/>
          <p:nvPr/>
        </p:nvGrpSpPr>
        <p:grpSpPr>
          <a:xfrm>
            <a:off x="8711232" y="4799316"/>
            <a:ext cx="57150" cy="190800"/>
            <a:chOff x="8547696" y="5187057"/>
            <a:chExt cx="57150" cy="190800"/>
          </a:xfrm>
        </p:grpSpPr>
        <p:sp>
          <p:nvSpPr>
            <p:cNvPr id="119" name="Rectangle 118"/>
            <p:cNvSpPr/>
            <p:nvPr/>
          </p:nvSpPr>
          <p:spPr>
            <a:xfrm>
              <a:off x="8547696" y="5252692"/>
              <a:ext cx="57150" cy="595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Connecteur droit 119"/>
            <p:cNvCxnSpPr/>
            <p:nvPr/>
          </p:nvCxnSpPr>
          <p:spPr>
            <a:xfrm>
              <a:off x="8578652" y="5187057"/>
              <a:ext cx="0" cy="190800"/>
            </a:xfrm>
            <a:prstGeom prst="lin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26"/>
          <p:cNvGrpSpPr/>
          <p:nvPr/>
        </p:nvGrpSpPr>
        <p:grpSpPr>
          <a:xfrm>
            <a:off x="8818163" y="5049719"/>
            <a:ext cx="57150" cy="169200"/>
            <a:chOff x="8750103" y="5458619"/>
            <a:chExt cx="57150" cy="169200"/>
          </a:xfrm>
        </p:grpSpPr>
        <p:sp>
          <p:nvSpPr>
            <p:cNvPr id="124" name="Rectangle 123"/>
            <p:cNvSpPr/>
            <p:nvPr/>
          </p:nvSpPr>
          <p:spPr>
            <a:xfrm>
              <a:off x="8750103" y="5513454"/>
              <a:ext cx="57150" cy="595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Connecteur droit 124"/>
            <p:cNvCxnSpPr/>
            <p:nvPr/>
          </p:nvCxnSpPr>
          <p:spPr>
            <a:xfrm>
              <a:off x="8781059" y="5458619"/>
              <a:ext cx="0" cy="169200"/>
            </a:xfrm>
            <a:prstGeom prst="lin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Rectangle 127">
            <a:hlinkClick r:id="rId5"/>
          </p:cNvPr>
          <p:cNvSpPr/>
          <p:nvPr/>
        </p:nvSpPr>
        <p:spPr>
          <a:xfrm rot="16200000">
            <a:off x="-805806" y="5278415"/>
            <a:ext cx="19442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u="sng" dirty="0" err="1" smtClean="0">
                <a:solidFill>
                  <a:srgbClr val="3333FF"/>
                </a:solidFill>
              </a:rPr>
              <a:t>Eur</a:t>
            </a:r>
            <a:r>
              <a:rPr lang="fr-FR" sz="1100" b="1" u="sng" dirty="0" smtClean="0">
                <a:solidFill>
                  <a:srgbClr val="3333FF"/>
                </a:solidFill>
              </a:rPr>
              <a:t>.Phys.J.C49:559-567,2007</a:t>
            </a:r>
            <a:endParaRPr lang="fr-FR" sz="1100" b="1" u="sng" dirty="0">
              <a:solidFill>
                <a:srgbClr val="3333FF"/>
              </a:solidFill>
            </a:endParaRPr>
          </a:p>
        </p:txBody>
      </p:sp>
      <p:graphicFrame>
        <p:nvGraphicFramePr>
          <p:cNvPr id="402436" name="Object 4"/>
          <p:cNvGraphicFramePr>
            <a:graphicFrameLocks noChangeAspect="1"/>
          </p:cNvGraphicFramePr>
          <p:nvPr/>
        </p:nvGraphicFramePr>
        <p:xfrm>
          <a:off x="2095500" y="2708275"/>
          <a:ext cx="2873375" cy="531813"/>
        </p:xfrm>
        <a:graphic>
          <a:graphicData uri="http://schemas.openxmlformats.org/presentationml/2006/ole">
            <p:oleObj spid="_x0000_s402434" name="Équation" r:id="rId6" imgW="2184120" imgH="406080" progId="Equation.3">
              <p:embed/>
            </p:oleObj>
          </a:graphicData>
        </a:graphic>
      </p:graphicFrame>
      <p:graphicFrame>
        <p:nvGraphicFramePr>
          <p:cNvPr id="36" name="Object 4"/>
          <p:cNvGraphicFramePr>
            <a:graphicFrameLocks noChangeAspect="1"/>
          </p:cNvGraphicFramePr>
          <p:nvPr/>
        </p:nvGraphicFramePr>
        <p:xfrm>
          <a:off x="860872" y="4005064"/>
          <a:ext cx="3279080" cy="520975"/>
        </p:xfrm>
        <a:graphic>
          <a:graphicData uri="http://schemas.openxmlformats.org/presentationml/2006/ole">
            <p:oleObj spid="_x0000_s402435" name="Équation" r:id="rId7" imgW="2539800" imgH="406080" progId="Equation.3">
              <p:embed/>
            </p:oleObj>
          </a:graphicData>
        </a:graphic>
      </p:graphicFrame>
      <p:graphicFrame>
        <p:nvGraphicFramePr>
          <p:cNvPr id="37" name="Object 4"/>
          <p:cNvGraphicFramePr>
            <a:graphicFrameLocks noChangeAspect="1"/>
          </p:cNvGraphicFramePr>
          <p:nvPr/>
        </p:nvGraphicFramePr>
        <p:xfrm>
          <a:off x="3657848" y="3284984"/>
          <a:ext cx="1346200" cy="550863"/>
        </p:xfrm>
        <a:graphic>
          <a:graphicData uri="http://schemas.openxmlformats.org/presentationml/2006/ole">
            <p:oleObj spid="_x0000_s402436" name="Équation" r:id="rId8" imgW="1015920" imgH="419040" progId="Equation.3">
              <p:embed/>
            </p:oleObj>
          </a:graphicData>
        </a:graphic>
      </p:graphicFrame>
      <p:graphicFrame>
        <p:nvGraphicFramePr>
          <p:cNvPr id="40" name="Object 4"/>
          <p:cNvGraphicFramePr>
            <a:graphicFrameLocks noChangeAspect="1"/>
          </p:cNvGraphicFramePr>
          <p:nvPr/>
        </p:nvGraphicFramePr>
        <p:xfrm>
          <a:off x="3635896" y="2204864"/>
          <a:ext cx="1301750" cy="549275"/>
        </p:xfrm>
        <a:graphic>
          <a:graphicData uri="http://schemas.openxmlformats.org/presentationml/2006/ole">
            <p:oleObj spid="_x0000_s402437" name="Équation" r:id="rId9" imgW="990360" imgH="419040" progId="Equation.3">
              <p:embed/>
            </p:oleObj>
          </a:graphicData>
        </a:graphic>
      </p:graphicFrame>
      <p:sp>
        <p:nvSpPr>
          <p:cNvPr id="43" name="ZoneTexte 42"/>
          <p:cNvSpPr txBox="1"/>
          <p:nvPr/>
        </p:nvSpPr>
        <p:spPr>
          <a:xfrm>
            <a:off x="5220072" y="5733256"/>
            <a:ext cx="3006529" cy="892552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lvl="1"/>
            <a:r>
              <a:rPr lang="en-US" dirty="0" smtClean="0">
                <a:sym typeface="Wingdings" pitchFamily="2" charset="2"/>
              </a:rPr>
              <a:t>Uncertainties</a:t>
            </a:r>
          </a:p>
          <a:p>
            <a:pPr lvl="1"/>
            <a:r>
              <a:rPr lang="en-US" sz="16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en-US" sz="1600" baseline="-25000" dirty="0" smtClean="0">
                <a:sym typeface="Wingdings" pitchFamily="2" charset="2"/>
              </a:rPr>
              <a:t>c </a:t>
            </a:r>
            <a:r>
              <a:rPr lang="en-US" sz="1600" dirty="0" smtClean="0">
                <a:sym typeface="Wingdings" pitchFamily="2" charset="2"/>
              </a:rPr>
              <a:t> stat &gt; 2 x </a:t>
            </a:r>
            <a:r>
              <a:rPr lang="en-US" sz="16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en-US" sz="1600" dirty="0" smtClean="0">
                <a:sym typeface="Wingdings" pitchFamily="2" charset="2"/>
              </a:rPr>
              <a:t>’ stat </a:t>
            </a:r>
          </a:p>
          <a:p>
            <a:pPr lvl="1"/>
            <a:r>
              <a:rPr lang="en-US" sz="1600" dirty="0" smtClean="0">
                <a:sym typeface="Wingdings" pitchFamily="2" charset="2"/>
              </a:rPr>
              <a:t>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en-US" baseline="-25000" dirty="0" smtClean="0">
                <a:sym typeface="Wingdings" pitchFamily="2" charset="2"/>
              </a:rPr>
              <a:t>c</a:t>
            </a:r>
            <a:r>
              <a:rPr lang="en-US" dirty="0" smtClean="0">
                <a:sym typeface="Wingdings" pitchFamily="2" charset="2"/>
              </a:rPr>
              <a:t> error &lt;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en-US" dirty="0" smtClean="0">
                <a:sym typeface="Wingdings" pitchFamily="2" charset="2"/>
              </a:rPr>
              <a:t>’ error/</a:t>
            </a:r>
            <a:r>
              <a:rPr lang="en-US" dirty="0" smtClean="0">
                <a:sym typeface="Symbol"/>
              </a:rPr>
              <a:t>2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/>
          </a:p>
        </p:txBody>
      </p:sp>
      <p:sp>
        <p:nvSpPr>
          <p:cNvPr id="44" name="Flèche droite 43"/>
          <p:cNvSpPr/>
          <p:nvPr/>
        </p:nvSpPr>
        <p:spPr>
          <a:xfrm rot="16200000">
            <a:off x="3851928" y="3933048"/>
            <a:ext cx="252000" cy="108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èche droite 44"/>
          <p:cNvSpPr/>
          <p:nvPr/>
        </p:nvSpPr>
        <p:spPr>
          <a:xfrm>
            <a:off x="1691680" y="2924944"/>
            <a:ext cx="252000" cy="1080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itre 73"/>
          <p:cNvSpPr>
            <a:spLocks noGrp="1"/>
          </p:cNvSpPr>
          <p:nvPr>
            <p:ph type="title"/>
          </p:nvPr>
        </p:nvSpPr>
        <p:spPr>
          <a:xfrm>
            <a:off x="827584" y="0"/>
            <a:ext cx="8316000" cy="868322"/>
          </a:xfrm>
        </p:spPr>
        <p:txBody>
          <a:bodyPr>
            <a:normAutofit/>
          </a:bodyPr>
          <a:lstStyle/>
          <a:p>
            <a:pPr algn="l"/>
            <a:r>
              <a:rPr lang="fr-FR" sz="2800" dirty="0" err="1" smtClean="0"/>
              <a:t>Charm</a:t>
            </a:r>
            <a:r>
              <a:rPr lang="fr-FR" sz="2800" dirty="0" smtClean="0"/>
              <a:t> in </a:t>
            </a:r>
            <a:r>
              <a:rPr lang="fr-FR" sz="2800" dirty="0" err="1" smtClean="0"/>
              <a:t>Heavy</a:t>
            </a:r>
            <a:r>
              <a:rPr lang="fr-FR" sz="2800" dirty="0" smtClean="0"/>
              <a:t> Ion Collisions	</a:t>
            </a:r>
            <a:r>
              <a:rPr lang="fr-FR" dirty="0" smtClean="0">
                <a:solidFill>
                  <a:srgbClr val="FF0000"/>
                </a:solidFill>
              </a:rPr>
              <a:t>Figure of </a:t>
            </a:r>
            <a:r>
              <a:rPr lang="fr-FR" dirty="0" err="1" smtClean="0">
                <a:solidFill>
                  <a:srgbClr val="FF0000"/>
                </a:solidFill>
              </a:rPr>
              <a:t>Merit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8" name="Espace réservé de la date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04/05/2012 - RIL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72816"/>
            <a:ext cx="5214937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2500" dirty="0" smtClean="0"/>
              <a:t>Charmonia in A+A</a:t>
            </a:r>
            <a:r>
              <a:rPr lang="fr-FR" sz="2800" dirty="0" smtClean="0"/>
              <a:t>				</a:t>
            </a:r>
            <a:r>
              <a:rPr lang="fr-FR" dirty="0" err="1" smtClean="0">
                <a:solidFill>
                  <a:srgbClr val="3333FF"/>
                </a:solidFill>
              </a:rPr>
              <a:t>Reminder</a:t>
            </a:r>
            <a:endParaRPr lang="fr-FR" dirty="0">
              <a:solidFill>
                <a:srgbClr val="3333FF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14282" y="1024618"/>
            <a:ext cx="8715436" cy="5500726"/>
          </a:xfrm>
        </p:spPr>
        <p:txBody>
          <a:bodyPr>
            <a:normAutofit fontScale="40000" lnSpcReduction="20000"/>
          </a:bodyPr>
          <a:lstStyle/>
          <a:p>
            <a:r>
              <a:rPr lang="fr-FR" sz="7000" dirty="0" smtClean="0"/>
              <a:t>Motivations</a:t>
            </a:r>
          </a:p>
          <a:p>
            <a:pPr lvl="1"/>
            <a:r>
              <a:rPr lang="fr-FR" sz="4000" dirty="0" err="1" smtClean="0"/>
              <a:t>Quarkonia</a:t>
            </a:r>
            <a:r>
              <a:rPr lang="fr-FR" sz="4000" dirty="0" smtClean="0"/>
              <a:t> suppression </a:t>
            </a:r>
            <a:r>
              <a:rPr lang="fr-FR" sz="4000" dirty="0" err="1" smtClean="0"/>
              <a:t>is</a:t>
            </a:r>
            <a:r>
              <a:rPr lang="fr-FR" sz="4000" dirty="0" smtClean="0"/>
              <a:t> a </a:t>
            </a:r>
            <a:r>
              <a:rPr lang="fr-FR" sz="4000" dirty="0" err="1" smtClean="0"/>
              <a:t>prediction</a:t>
            </a:r>
            <a:r>
              <a:rPr lang="fr-FR" sz="4000" dirty="0" smtClean="0"/>
              <a:t> of </a:t>
            </a:r>
            <a:r>
              <a:rPr lang="fr-FR" sz="4000" dirty="0" err="1" smtClean="0"/>
              <a:t>lattice</a:t>
            </a:r>
            <a:r>
              <a:rPr lang="fr-FR" sz="4000" dirty="0" smtClean="0"/>
              <a:t> QCD </a:t>
            </a:r>
            <a:r>
              <a:rPr lang="fr-FR" sz="4000" dirty="0" err="1" smtClean="0"/>
              <a:t>calculations</a:t>
            </a:r>
            <a:r>
              <a:rPr lang="fr-FR" sz="4000" dirty="0" smtClean="0"/>
              <a:t>, for instance :</a:t>
            </a:r>
          </a:p>
          <a:p>
            <a:pPr>
              <a:buFont typeface="Wingdings 2"/>
              <a:buChar char=""/>
              <a:defRPr/>
            </a:pPr>
            <a:endParaRPr lang="fr-FR" sz="2600" dirty="0" smtClean="0"/>
          </a:p>
          <a:p>
            <a:pPr>
              <a:buFont typeface="Wingdings 2"/>
              <a:buChar char=""/>
              <a:defRPr/>
            </a:pPr>
            <a:endParaRPr lang="fr-FR" sz="2600" dirty="0" smtClean="0"/>
          </a:p>
          <a:p>
            <a:pPr>
              <a:buFont typeface="Wingdings 2"/>
              <a:buChar char=""/>
              <a:defRPr/>
            </a:pPr>
            <a:endParaRPr lang="fr-FR" sz="2600" dirty="0" smtClean="0"/>
          </a:p>
          <a:p>
            <a:pPr>
              <a:buNone/>
              <a:defRPr/>
            </a:pPr>
            <a:endParaRPr lang="fr-FR" sz="2600" dirty="0" smtClean="0"/>
          </a:p>
          <a:p>
            <a:pPr>
              <a:buFont typeface="Wingdings 2"/>
              <a:buChar char=""/>
              <a:defRPr/>
            </a:pPr>
            <a:endParaRPr lang="fr-FR" sz="2600" dirty="0" smtClean="0"/>
          </a:p>
          <a:p>
            <a:pPr>
              <a:buFont typeface="Wingdings 2"/>
              <a:buChar char=""/>
              <a:defRPr/>
            </a:pPr>
            <a:endParaRPr lang="fr-FR" sz="2600" dirty="0" smtClean="0"/>
          </a:p>
          <a:p>
            <a:pPr>
              <a:buFont typeface="Wingdings 2"/>
              <a:buChar char=""/>
              <a:defRPr/>
            </a:pPr>
            <a:endParaRPr lang="fr-FR" sz="2600" dirty="0" smtClean="0"/>
          </a:p>
          <a:p>
            <a:pPr>
              <a:defRPr/>
            </a:pPr>
            <a:r>
              <a:rPr lang="fr-FR" sz="7000" dirty="0" err="1" smtClean="0"/>
              <a:t>Experimental</a:t>
            </a:r>
            <a:r>
              <a:rPr lang="fr-FR" sz="7000" dirty="0" smtClean="0"/>
              <a:t> setups</a:t>
            </a:r>
          </a:p>
          <a:p>
            <a:pPr>
              <a:buNone/>
              <a:defRPr/>
            </a:pPr>
            <a:r>
              <a:rPr lang="fr-FR" sz="2500" dirty="0" smtClean="0">
                <a:solidFill>
                  <a:srgbClr val="0000FF"/>
                </a:solidFill>
              </a:rPr>
              <a:t>	</a:t>
            </a:r>
            <a:r>
              <a:rPr lang="fr-FR" sz="3500" dirty="0" smtClean="0">
                <a:solidFill>
                  <a:srgbClr val="0000FF"/>
                </a:solidFill>
              </a:rPr>
              <a:t>       </a:t>
            </a:r>
            <a:r>
              <a:rPr lang="fr-FR" sz="3500" dirty="0" smtClean="0"/>
              <a:t>SPS/CERN – NA38, NA50, NA60 (</a:t>
            </a:r>
            <a:r>
              <a:rPr lang="fr-FR" sz="3500" dirty="0" smtClean="0">
                <a:sym typeface="Symbol"/>
              </a:rPr>
              <a:t></a:t>
            </a:r>
            <a:r>
              <a:rPr lang="fr-FR" sz="3500" dirty="0" err="1" smtClean="0"/>
              <a:t>s</a:t>
            </a:r>
            <a:r>
              <a:rPr lang="fr-FR" sz="3500" baseline="-25000" dirty="0" err="1" smtClean="0"/>
              <a:t>NN</a:t>
            </a:r>
            <a:r>
              <a:rPr lang="fr-FR" sz="3500" dirty="0" smtClean="0"/>
              <a:t> = 17 – 30 </a:t>
            </a:r>
            <a:r>
              <a:rPr lang="fr-FR" sz="3500" dirty="0" err="1" smtClean="0"/>
              <a:t>GeV</a:t>
            </a:r>
            <a:r>
              <a:rPr lang="fr-FR" sz="3500" dirty="0" smtClean="0"/>
              <a:t>): </a:t>
            </a:r>
            <a:r>
              <a:rPr lang="fr-FR" sz="3500" dirty="0" err="1" smtClean="0"/>
              <a:t>fixed</a:t>
            </a:r>
            <a:r>
              <a:rPr lang="fr-FR" sz="3500" dirty="0" smtClean="0"/>
              <a:t> </a:t>
            </a:r>
            <a:r>
              <a:rPr lang="fr-FR" sz="3500" dirty="0" err="1" smtClean="0"/>
              <a:t>target</a:t>
            </a:r>
            <a:r>
              <a:rPr lang="fr-FR" sz="3500" dirty="0" smtClean="0"/>
              <a:t> </a:t>
            </a:r>
            <a:r>
              <a:rPr lang="fr-FR" sz="3500" dirty="0" err="1" smtClean="0"/>
              <a:t>experiments</a:t>
            </a:r>
            <a:endParaRPr lang="fr-FR" sz="3500" dirty="0" smtClean="0"/>
          </a:p>
          <a:p>
            <a:pPr marL="891540" lvl="2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3500" b="1" dirty="0" err="1" smtClean="0">
                <a:solidFill>
                  <a:srgbClr val="0000FF"/>
                </a:solidFill>
              </a:rPr>
              <a:t>Statistic</a:t>
            </a:r>
            <a:r>
              <a:rPr lang="fr-FR" sz="3500" b="1" dirty="0" smtClean="0">
                <a:solidFill>
                  <a:srgbClr val="0000FF"/>
                </a:solidFill>
              </a:rPr>
              <a:t> </a:t>
            </a:r>
            <a:r>
              <a:rPr lang="fr-FR" sz="3500" b="1" dirty="0" smtClean="0"/>
              <a:t>:100 000’s J/</a:t>
            </a:r>
            <a:r>
              <a:rPr lang="fr-FR" sz="3500" b="1" dirty="0" smtClean="0">
                <a:latin typeface="Symbol" pitchFamily="18" charset="2"/>
              </a:rPr>
              <a:t>y</a:t>
            </a:r>
            <a:endParaRPr lang="fr-FR" sz="3500" b="1" dirty="0" smtClean="0"/>
          </a:p>
          <a:p>
            <a:pPr marL="891540" lvl="2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3500" b="1" dirty="0" smtClean="0">
                <a:solidFill>
                  <a:srgbClr val="0000FF"/>
                </a:solidFill>
              </a:rPr>
              <a:t>Data sets : p+A w/ A=p, d, Be, Al, Cu, Ag, W, Pb</a:t>
            </a:r>
            <a:r>
              <a:rPr lang="fr-FR" sz="3500" b="1" dirty="0" smtClean="0"/>
              <a:t>; S+U, In+In, Pb+Pb</a:t>
            </a:r>
          </a:p>
          <a:p>
            <a:pPr marL="891540" lvl="2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3500" b="1" dirty="0" smtClean="0">
                <a:solidFill>
                  <a:srgbClr val="FF0000"/>
                </a:solidFill>
              </a:rPr>
              <a:t>Small </a:t>
            </a:r>
            <a:r>
              <a:rPr lang="fr-FR" sz="3500" b="1" dirty="0" err="1" smtClean="0">
                <a:solidFill>
                  <a:srgbClr val="FF0000"/>
                </a:solidFill>
              </a:rPr>
              <a:t>rapidity</a:t>
            </a:r>
            <a:r>
              <a:rPr lang="fr-FR" sz="3500" b="1" dirty="0" smtClean="0">
                <a:solidFill>
                  <a:srgbClr val="FF0000"/>
                </a:solidFill>
              </a:rPr>
              <a:t> </a:t>
            </a:r>
            <a:r>
              <a:rPr lang="fr-FR" sz="3500" b="1" dirty="0" err="1" smtClean="0">
                <a:solidFill>
                  <a:srgbClr val="FF0000"/>
                </a:solidFill>
              </a:rPr>
              <a:t>coverage</a:t>
            </a:r>
            <a:r>
              <a:rPr lang="fr-FR" sz="3500" b="1" dirty="0" smtClean="0">
                <a:solidFill>
                  <a:srgbClr val="FF0000"/>
                </a:solidFill>
              </a:rPr>
              <a:t> </a:t>
            </a:r>
            <a:r>
              <a:rPr lang="fr-FR" sz="3500" b="1" dirty="0" smtClean="0"/>
              <a:t>(</a:t>
            </a:r>
            <a:r>
              <a:rPr lang="fr-FR" sz="3500" b="1" dirty="0" err="1" smtClean="0"/>
              <a:t>typically</a:t>
            </a:r>
            <a:r>
              <a:rPr lang="fr-FR" sz="3500" b="1" dirty="0" smtClean="0"/>
              <a:t> </a:t>
            </a:r>
            <a:r>
              <a:rPr lang="fr-FR" sz="3500" b="1" dirty="0" err="1" smtClean="0"/>
              <a:t>y</a:t>
            </a:r>
            <a:r>
              <a:rPr lang="fr-FR" sz="3500" b="1" baseline="-25000" dirty="0" err="1" smtClean="0"/>
              <a:t>CMS</a:t>
            </a:r>
            <a:r>
              <a:rPr lang="fr-FR" sz="3500" b="1" dirty="0" smtClean="0"/>
              <a:t> </a:t>
            </a:r>
            <a:r>
              <a:rPr lang="fr-FR" sz="3500" b="1" dirty="0" smtClean="0">
                <a:sym typeface="Symbol"/>
              </a:rPr>
              <a:t> </a:t>
            </a:r>
            <a:r>
              <a:rPr lang="fr-FR" sz="3500" b="1" dirty="0" smtClean="0"/>
              <a:t>[0,1])</a:t>
            </a:r>
            <a:endParaRPr lang="fr-FR" sz="4000" b="1" dirty="0" smtClean="0"/>
          </a:p>
          <a:p>
            <a:pPr marL="891540" lvl="2" indent="-342900">
              <a:buClr>
                <a:schemeClr val="accent3"/>
              </a:buClr>
              <a:buNone/>
              <a:defRPr/>
            </a:pPr>
            <a:endParaRPr lang="fr-FR" sz="4000" b="1" dirty="0" smtClean="0"/>
          </a:p>
          <a:p>
            <a:pPr marL="891540" lvl="2" indent="-342900">
              <a:buClr>
                <a:schemeClr val="accent3"/>
              </a:buClr>
              <a:buNone/>
              <a:defRPr/>
            </a:pPr>
            <a:r>
              <a:rPr lang="fr-FR" sz="3500" b="1" dirty="0" smtClean="0"/>
              <a:t>RHIC/BNL </a:t>
            </a:r>
            <a:r>
              <a:rPr lang="fr-FR" sz="3500" b="1" dirty="0" smtClean="0"/>
              <a:t>– </a:t>
            </a:r>
            <a:r>
              <a:rPr lang="fr-FR" sz="3500" b="1" dirty="0" err="1" smtClean="0"/>
              <a:t>Phenix</a:t>
            </a:r>
            <a:r>
              <a:rPr lang="fr-FR" sz="3500" b="1" dirty="0" smtClean="0"/>
              <a:t> </a:t>
            </a:r>
            <a:r>
              <a:rPr lang="fr-FR" sz="3500" b="1" dirty="0" err="1" smtClean="0"/>
              <a:t>experiment</a:t>
            </a:r>
            <a:r>
              <a:rPr lang="fr-FR" sz="3500" b="1" dirty="0" smtClean="0"/>
              <a:t> (</a:t>
            </a:r>
            <a:r>
              <a:rPr lang="fr-FR" sz="3500" b="1" dirty="0" smtClean="0">
                <a:sym typeface="Symbol"/>
              </a:rPr>
              <a:t></a:t>
            </a:r>
            <a:r>
              <a:rPr lang="fr-FR" sz="3500" b="1" dirty="0" err="1" smtClean="0"/>
              <a:t>s</a:t>
            </a:r>
            <a:r>
              <a:rPr lang="fr-FR" sz="3500" b="1" baseline="-25000" dirty="0" err="1" smtClean="0"/>
              <a:t>NN</a:t>
            </a:r>
            <a:r>
              <a:rPr lang="fr-FR" sz="3500" b="1" dirty="0" smtClean="0"/>
              <a:t> = 200 </a:t>
            </a:r>
            <a:r>
              <a:rPr lang="fr-FR" sz="3500" b="1" dirty="0" err="1" smtClean="0"/>
              <a:t>GeV</a:t>
            </a:r>
            <a:r>
              <a:rPr lang="fr-FR" sz="3500" b="1" dirty="0" smtClean="0"/>
              <a:t>): </a:t>
            </a:r>
            <a:r>
              <a:rPr lang="fr-FR" sz="3500" b="1" dirty="0" err="1" smtClean="0"/>
              <a:t>collider</a:t>
            </a:r>
            <a:r>
              <a:rPr lang="fr-FR" sz="3500" b="1" dirty="0" smtClean="0"/>
              <a:t> </a:t>
            </a:r>
            <a:r>
              <a:rPr lang="fr-FR" sz="3500" b="1" dirty="0" err="1" smtClean="0"/>
              <a:t>experiments</a:t>
            </a:r>
            <a:endParaRPr lang="fr-FR" sz="3500" b="1" dirty="0" smtClean="0"/>
          </a:p>
          <a:p>
            <a:pPr marL="891540" lvl="2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3500" b="1" dirty="0" err="1" smtClean="0">
                <a:solidFill>
                  <a:srgbClr val="FF0000"/>
                </a:solidFill>
              </a:rPr>
              <a:t>Statistic</a:t>
            </a:r>
            <a:r>
              <a:rPr lang="fr-FR" sz="3500" b="1" dirty="0" smtClean="0">
                <a:solidFill>
                  <a:srgbClr val="FF0000"/>
                </a:solidFill>
              </a:rPr>
              <a:t> </a:t>
            </a:r>
            <a:r>
              <a:rPr lang="fr-FR" sz="3500" b="1" dirty="0" smtClean="0"/>
              <a:t>: 1000’s J/</a:t>
            </a:r>
            <a:r>
              <a:rPr lang="fr-FR" sz="3500" b="1" dirty="0" smtClean="0">
                <a:latin typeface="Symbol" pitchFamily="18" charset="2"/>
              </a:rPr>
              <a:t>y </a:t>
            </a:r>
            <a:r>
              <a:rPr lang="fr-FR" sz="3500" b="1" dirty="0" smtClean="0"/>
              <a:t> (10000’s </a:t>
            </a:r>
            <a:r>
              <a:rPr lang="fr-FR" sz="3500" b="1" dirty="0" err="1" smtClean="0"/>
              <a:t>since</a:t>
            </a:r>
            <a:r>
              <a:rPr lang="fr-FR" sz="3500" b="1" dirty="0" smtClean="0"/>
              <a:t> 2007)</a:t>
            </a:r>
          </a:p>
          <a:p>
            <a:pPr marL="891540" lvl="2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3500" b="1" dirty="0" smtClean="0">
                <a:solidFill>
                  <a:srgbClr val="FF0000"/>
                </a:solidFill>
              </a:rPr>
              <a:t>Data sets : </a:t>
            </a:r>
            <a:r>
              <a:rPr lang="fr-FR" sz="3500" b="1" dirty="0" smtClean="0"/>
              <a:t>p+p, d+Au, Cu+Cu, Au+Au</a:t>
            </a:r>
          </a:p>
          <a:p>
            <a:pPr marL="891540" lvl="2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3500" b="1" dirty="0" smtClean="0">
                <a:solidFill>
                  <a:srgbClr val="0000FF"/>
                </a:solidFill>
              </a:rPr>
              <a:t>Large </a:t>
            </a:r>
            <a:r>
              <a:rPr lang="fr-FR" sz="3500" b="1" dirty="0" err="1" smtClean="0">
                <a:solidFill>
                  <a:srgbClr val="0000FF"/>
                </a:solidFill>
              </a:rPr>
              <a:t>rapidity</a:t>
            </a:r>
            <a:r>
              <a:rPr lang="fr-FR" sz="3500" b="1" dirty="0" smtClean="0">
                <a:solidFill>
                  <a:srgbClr val="0000FF"/>
                </a:solidFill>
              </a:rPr>
              <a:t> </a:t>
            </a:r>
            <a:r>
              <a:rPr lang="fr-FR" sz="3500" b="1" dirty="0" err="1" smtClean="0">
                <a:solidFill>
                  <a:srgbClr val="0000FF"/>
                </a:solidFill>
              </a:rPr>
              <a:t>coverage</a:t>
            </a:r>
            <a:r>
              <a:rPr lang="fr-FR" sz="3500" b="1" dirty="0" smtClean="0">
                <a:solidFill>
                  <a:srgbClr val="0000FF"/>
                </a:solidFill>
              </a:rPr>
              <a:t> </a:t>
            </a:r>
            <a:r>
              <a:rPr lang="fr-FR" sz="3500" b="1" dirty="0" smtClean="0"/>
              <a:t>(</a:t>
            </a:r>
            <a:r>
              <a:rPr lang="fr-FR" sz="3500" b="1" dirty="0" err="1" smtClean="0"/>
              <a:t>y</a:t>
            </a:r>
            <a:r>
              <a:rPr lang="fr-FR" sz="3500" b="1" baseline="-25000" dirty="0" err="1" smtClean="0"/>
              <a:t>CMS</a:t>
            </a:r>
            <a:r>
              <a:rPr lang="fr-FR" sz="3500" b="1" dirty="0" smtClean="0"/>
              <a:t> </a:t>
            </a:r>
            <a:r>
              <a:rPr lang="fr-FR" sz="3500" b="1" dirty="0" smtClean="0">
                <a:sym typeface="Symbol"/>
              </a:rPr>
              <a:t> [-0.5,0.5], </a:t>
            </a:r>
            <a:r>
              <a:rPr lang="fr-FR" sz="3500" b="1" dirty="0" err="1" smtClean="0"/>
              <a:t>y</a:t>
            </a:r>
            <a:r>
              <a:rPr lang="fr-FR" sz="3500" b="1" baseline="-25000" dirty="0" err="1" smtClean="0"/>
              <a:t>CMS</a:t>
            </a:r>
            <a:r>
              <a:rPr lang="fr-FR" sz="3500" b="1" dirty="0" smtClean="0"/>
              <a:t> </a:t>
            </a:r>
            <a:r>
              <a:rPr lang="fr-FR" sz="3500" b="1" dirty="0" smtClean="0">
                <a:sym typeface="Symbol"/>
              </a:rPr>
              <a:t> </a:t>
            </a:r>
            <a:r>
              <a:rPr lang="fr-FR" sz="3500" b="1" dirty="0" smtClean="0"/>
              <a:t>[-2.2,-1.2] and </a:t>
            </a:r>
            <a:r>
              <a:rPr lang="fr-FR" sz="3500" b="1" dirty="0" err="1" smtClean="0"/>
              <a:t>y</a:t>
            </a:r>
            <a:r>
              <a:rPr lang="fr-FR" sz="3500" b="1" baseline="-25000" dirty="0" err="1" smtClean="0"/>
              <a:t>CMS</a:t>
            </a:r>
            <a:r>
              <a:rPr lang="fr-FR" sz="3500" b="1" dirty="0" smtClean="0"/>
              <a:t> </a:t>
            </a:r>
            <a:r>
              <a:rPr lang="fr-FR" sz="3500" b="1" dirty="0" smtClean="0">
                <a:sym typeface="Symbol"/>
              </a:rPr>
              <a:t> [1.2,2.2]</a:t>
            </a:r>
            <a:r>
              <a:rPr lang="fr-FR" sz="3500" b="1" dirty="0" smtClean="0"/>
              <a:t>)</a:t>
            </a:r>
            <a:endParaRPr lang="fr-FR" sz="4000" b="1" dirty="0" smtClean="0"/>
          </a:p>
          <a:p>
            <a:pPr marL="617220" lvl="1" indent="-342900" fontAlgn="auto">
              <a:spcAft>
                <a:spcPts val="0"/>
              </a:spcAft>
              <a:buFont typeface="Wingdings"/>
              <a:buChar char=""/>
              <a:defRPr/>
            </a:pPr>
            <a:endParaRPr lang="fr-FR" sz="2800" b="1" dirty="0" smtClean="0"/>
          </a:p>
          <a:p>
            <a:pPr marL="617220" lvl="1" indent="-342900" fontAlgn="auto">
              <a:spcAft>
                <a:spcPts val="0"/>
              </a:spcAft>
              <a:buNone/>
              <a:defRPr/>
            </a:pPr>
            <a:r>
              <a:rPr lang="fr-FR" sz="3500" b="1" dirty="0" smtClean="0"/>
              <a:t>	LHC/CERN </a:t>
            </a:r>
            <a:r>
              <a:rPr lang="fr-FR" sz="3500" b="1" dirty="0" err="1" smtClean="0"/>
              <a:t>experiments</a:t>
            </a:r>
            <a:r>
              <a:rPr lang="fr-FR" sz="3500" b="1" dirty="0" smtClean="0"/>
              <a:t> (</a:t>
            </a:r>
            <a:r>
              <a:rPr lang="fr-FR" sz="3500" b="1" dirty="0" smtClean="0">
                <a:sym typeface="Symbol"/>
              </a:rPr>
              <a:t></a:t>
            </a:r>
            <a:r>
              <a:rPr lang="fr-FR" sz="3500" b="1" dirty="0" err="1" smtClean="0"/>
              <a:t>s</a:t>
            </a:r>
            <a:r>
              <a:rPr lang="fr-FR" sz="3500" b="1" baseline="-25000" dirty="0" err="1" smtClean="0"/>
              <a:t>NN</a:t>
            </a:r>
            <a:r>
              <a:rPr lang="fr-FR" sz="3500" b="1" dirty="0" smtClean="0"/>
              <a:t> = 5,5 </a:t>
            </a:r>
            <a:r>
              <a:rPr lang="fr-FR" sz="3500" b="1" dirty="0" err="1" smtClean="0"/>
              <a:t>TeV</a:t>
            </a:r>
            <a:r>
              <a:rPr lang="fr-FR" sz="3500" b="1" dirty="0" smtClean="0"/>
              <a:t>): </a:t>
            </a:r>
            <a:r>
              <a:rPr lang="fr-FR" sz="3500" b="1" dirty="0" err="1" smtClean="0"/>
              <a:t>collider</a:t>
            </a:r>
            <a:r>
              <a:rPr lang="fr-FR" sz="3500" b="1" dirty="0" smtClean="0"/>
              <a:t> </a:t>
            </a:r>
            <a:r>
              <a:rPr lang="fr-FR" sz="3500" b="1" dirty="0" err="1" smtClean="0"/>
              <a:t>experiments</a:t>
            </a:r>
            <a:endParaRPr lang="fr-FR" sz="3500" b="1" dirty="0" smtClean="0"/>
          </a:p>
          <a:p>
            <a:pPr marL="891540" lvl="2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3500" b="1" dirty="0" err="1" smtClean="0"/>
              <a:t>Collider</a:t>
            </a:r>
            <a:r>
              <a:rPr lang="fr-FR" sz="3500" b="1" dirty="0" smtClean="0"/>
              <a:t> </a:t>
            </a:r>
            <a:r>
              <a:rPr lang="fr-FR" sz="3500" b="1" dirty="0" err="1" smtClean="0"/>
              <a:t>experiments</a:t>
            </a:r>
            <a:endParaRPr lang="fr-FR" sz="3500" b="1" dirty="0" smtClean="0"/>
          </a:p>
          <a:p>
            <a:pPr marL="891540" lvl="2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3500" b="1" dirty="0" err="1" smtClean="0">
                <a:solidFill>
                  <a:srgbClr val="0000FF"/>
                </a:solidFill>
              </a:rPr>
              <a:t>Statistic</a:t>
            </a:r>
            <a:r>
              <a:rPr lang="fr-FR" sz="3500" b="1" dirty="0" smtClean="0">
                <a:solidFill>
                  <a:srgbClr val="0000FF"/>
                </a:solidFill>
              </a:rPr>
              <a:t> </a:t>
            </a:r>
            <a:r>
              <a:rPr lang="fr-FR" sz="3500" b="1" dirty="0" smtClean="0"/>
              <a:t>: 100000’s J/</a:t>
            </a:r>
            <a:r>
              <a:rPr lang="fr-FR" sz="3500" b="1" dirty="0" smtClean="0">
                <a:latin typeface="Symbol" pitchFamily="18" charset="2"/>
              </a:rPr>
              <a:t>y</a:t>
            </a:r>
            <a:endParaRPr lang="fr-FR" sz="3500" b="1" dirty="0" smtClean="0"/>
          </a:p>
          <a:p>
            <a:pPr marL="891540" lvl="2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3500" b="1" dirty="0" smtClean="0">
                <a:solidFill>
                  <a:srgbClr val="FF0000"/>
                </a:solidFill>
              </a:rPr>
              <a:t>Data sets : </a:t>
            </a:r>
            <a:r>
              <a:rPr lang="fr-FR" sz="3500" b="1" dirty="0" smtClean="0"/>
              <a:t>p+p, Pb+Pb, p+Pb</a:t>
            </a:r>
          </a:p>
          <a:p>
            <a:pPr marL="891540" lvl="2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3500" b="1" dirty="0" smtClean="0">
                <a:solidFill>
                  <a:srgbClr val="0000FF"/>
                </a:solidFill>
              </a:rPr>
              <a:t>Large </a:t>
            </a:r>
            <a:r>
              <a:rPr lang="fr-FR" sz="3500" b="1" dirty="0" err="1" smtClean="0">
                <a:solidFill>
                  <a:srgbClr val="0000FF"/>
                </a:solidFill>
              </a:rPr>
              <a:t>rapidity</a:t>
            </a:r>
            <a:r>
              <a:rPr lang="fr-FR" sz="3500" b="1" dirty="0" smtClean="0">
                <a:solidFill>
                  <a:srgbClr val="0000FF"/>
                </a:solidFill>
              </a:rPr>
              <a:t> </a:t>
            </a:r>
            <a:r>
              <a:rPr lang="fr-FR" sz="3500" b="1" dirty="0" err="1" smtClean="0">
                <a:solidFill>
                  <a:srgbClr val="0000FF"/>
                </a:solidFill>
              </a:rPr>
              <a:t>coverage</a:t>
            </a:r>
            <a:r>
              <a:rPr lang="fr-FR" sz="3500" b="1" dirty="0" smtClean="0">
                <a:solidFill>
                  <a:srgbClr val="0000FF"/>
                </a:solidFill>
              </a:rPr>
              <a:t> </a:t>
            </a:r>
            <a:r>
              <a:rPr lang="fr-FR" sz="3500" b="1" dirty="0" smtClean="0"/>
              <a:t>(|</a:t>
            </a:r>
            <a:r>
              <a:rPr lang="fr-FR" sz="3500" b="1" dirty="0" err="1" smtClean="0"/>
              <a:t>y</a:t>
            </a:r>
            <a:r>
              <a:rPr lang="fr-FR" sz="3500" b="1" baseline="-25000" dirty="0" err="1" smtClean="0"/>
              <a:t>CMS</a:t>
            </a:r>
            <a:r>
              <a:rPr lang="fr-FR" sz="3500" b="1" dirty="0" smtClean="0"/>
              <a:t>|&lt;2.5 ATLAS/CMS, |</a:t>
            </a:r>
            <a:r>
              <a:rPr lang="fr-FR" sz="3500" b="1" dirty="0" err="1" smtClean="0"/>
              <a:t>y</a:t>
            </a:r>
            <a:r>
              <a:rPr lang="fr-FR" sz="3500" b="1" baseline="-25000" dirty="0" err="1" smtClean="0"/>
              <a:t>CMS</a:t>
            </a:r>
            <a:r>
              <a:rPr lang="fr-FR" sz="3500" b="1" dirty="0" smtClean="0"/>
              <a:t>|&lt;0.9 and -4.0 &lt; </a:t>
            </a:r>
            <a:r>
              <a:rPr lang="fr-FR" sz="3500" b="1" dirty="0" err="1" smtClean="0"/>
              <a:t>y</a:t>
            </a:r>
            <a:r>
              <a:rPr lang="fr-FR" sz="3500" b="1" baseline="-25000" dirty="0" err="1" smtClean="0"/>
              <a:t>CMS</a:t>
            </a:r>
            <a:r>
              <a:rPr lang="fr-FR" sz="3500" b="1" dirty="0" smtClean="0"/>
              <a:t> &lt; -2.5 ALICE)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04/05/2012 - RIL</a:t>
            </a:r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9" name="Rectangle 8">
            <a:hlinkClick r:id="rId4"/>
          </p:cNvPr>
          <p:cNvSpPr>
            <a:spLocks noChangeArrowheads="1"/>
          </p:cNvSpPr>
          <p:nvPr/>
        </p:nvSpPr>
        <p:spPr bwMode="auto">
          <a:xfrm>
            <a:off x="6300192" y="1916832"/>
            <a:ext cx="19780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 u="sng" dirty="0">
                <a:solidFill>
                  <a:srgbClr val="3333FF"/>
                </a:solidFill>
                <a:latin typeface="Georgia" pitchFamily="18" charset="0"/>
              </a:rPr>
              <a:t>H. Satz, J. Phys. G 32 (</a:t>
            </a:r>
            <a:r>
              <a:rPr lang="de-DE" sz="1100" u="sng" dirty="0" smtClean="0">
                <a:solidFill>
                  <a:srgbClr val="3333FF"/>
                </a:solidFill>
                <a:latin typeface="Georgia" pitchFamily="18" charset="0"/>
              </a:rPr>
              <a:t>2006)</a:t>
            </a:r>
            <a:endParaRPr lang="fr-FR" sz="1100" u="sng" dirty="0">
              <a:solidFill>
                <a:srgbClr val="3333FF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4537" y="1844824"/>
            <a:ext cx="1805335" cy="717228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2315592" y="2025219"/>
            <a:ext cx="0" cy="3407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</a:p>
          <a:p>
            <a:pPr lvl="1"/>
            <a:r>
              <a:rPr lang="en-US" dirty="0" smtClean="0"/>
              <a:t>Core benchmark : </a:t>
            </a:r>
            <a:r>
              <a:rPr lang="en-US" b="1" dirty="0" smtClean="0">
                <a:solidFill>
                  <a:srgbClr val="FF0000"/>
                </a:solidFill>
              </a:rPr>
              <a:t>unique test of 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b="1" baseline="-25000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 in heavy ion collisions</a:t>
            </a:r>
          </a:p>
          <a:p>
            <a:pPr lvl="1"/>
            <a:r>
              <a:rPr lang="en-US" dirty="0" smtClean="0"/>
              <a:t>What we didn’t discuss : </a:t>
            </a:r>
          </a:p>
          <a:p>
            <a:pPr lvl="2"/>
            <a:r>
              <a:rPr lang="en-US" b="1" dirty="0" smtClean="0">
                <a:solidFill>
                  <a:srgbClr val="3333FF"/>
                </a:solidFill>
              </a:rPr>
              <a:t>CHIC </a:t>
            </a:r>
            <a:r>
              <a:rPr lang="en-US" b="1" dirty="0" err="1" smtClean="0">
                <a:solidFill>
                  <a:srgbClr val="3333FF"/>
                </a:solidFill>
              </a:rPr>
              <a:t>p+A</a:t>
            </a:r>
            <a:r>
              <a:rPr lang="en-US" b="1" dirty="0" smtClean="0">
                <a:solidFill>
                  <a:srgbClr val="3333FF"/>
                </a:solidFill>
              </a:rPr>
              <a:t> program</a:t>
            </a:r>
          </a:p>
          <a:p>
            <a:pPr lvl="3"/>
            <a:r>
              <a:rPr lang="en-US" b="1" dirty="0" smtClean="0">
                <a:solidFill>
                  <a:srgbClr val="3333FF"/>
                </a:solidFill>
              </a:rPr>
              <a:t>9 months of proton beam available </a:t>
            </a:r>
            <a:r>
              <a:rPr lang="en-US" dirty="0" smtClean="0"/>
              <a:t>– </a:t>
            </a:r>
            <a:r>
              <a:rPr lang="en-US" sz="1600" dirty="0" smtClean="0"/>
              <a:t>to be compared to the usual one month</a:t>
            </a:r>
            <a:endParaRPr lang="en-US" dirty="0" smtClean="0"/>
          </a:p>
          <a:p>
            <a:pPr lvl="3"/>
            <a:r>
              <a:rPr lang="en-US" b="1" dirty="0" smtClean="0">
                <a:solidFill>
                  <a:srgbClr val="FF0000"/>
                </a:solidFill>
              </a:rPr>
              <a:t>capability to access </a:t>
            </a:r>
            <a:r>
              <a:rPr lang="en-US" b="1" dirty="0" err="1" smtClean="0">
                <a:solidFill>
                  <a:srgbClr val="FF0000"/>
                </a:solidFill>
              </a:rPr>
              <a:t>x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 = 1</a:t>
            </a:r>
          </a:p>
          <a:p>
            <a:pPr lvl="3"/>
            <a:r>
              <a:rPr lang="en-US" dirty="0" smtClean="0"/>
              <a:t>physics of saturation : shadowing, CGC, energy loss (</a:t>
            </a:r>
            <a:r>
              <a:rPr lang="en-US" dirty="0" err="1" smtClean="0"/>
              <a:t>Arléo</a:t>
            </a:r>
            <a:r>
              <a:rPr lang="en-US" dirty="0" smtClean="0"/>
              <a:t>, </a:t>
            </a:r>
            <a:r>
              <a:rPr lang="en-US" dirty="0" err="1" smtClean="0"/>
              <a:t>Peigné</a:t>
            </a:r>
            <a:r>
              <a:rPr lang="en-US" dirty="0" smtClean="0"/>
              <a:t>)</a:t>
            </a:r>
          </a:p>
          <a:p>
            <a:pPr lvl="3"/>
            <a:r>
              <a:rPr lang="en-US" dirty="0" err="1" smtClean="0"/>
              <a:t>charmonium</a:t>
            </a:r>
            <a:r>
              <a:rPr lang="en-US" dirty="0" smtClean="0"/>
              <a:t> </a:t>
            </a:r>
            <a:r>
              <a:rPr lang="en-US" dirty="0" err="1" smtClean="0"/>
              <a:t>hadronisation</a:t>
            </a:r>
            <a:r>
              <a:rPr lang="en-US" dirty="0" smtClean="0"/>
              <a:t> time </a:t>
            </a:r>
          </a:p>
          <a:p>
            <a:pPr lvl="3"/>
            <a:r>
              <a:rPr lang="en-US" dirty="0" err="1" smtClean="0"/>
              <a:t>charmonium</a:t>
            </a:r>
            <a:r>
              <a:rPr lang="en-US" dirty="0" smtClean="0"/>
              <a:t> absorption cross section</a:t>
            </a:r>
          </a:p>
          <a:p>
            <a:pPr lvl="2"/>
            <a:r>
              <a:rPr lang="en-US" b="1" dirty="0" err="1" smtClean="0">
                <a:solidFill>
                  <a:srgbClr val="008000"/>
                </a:solidFill>
              </a:rPr>
              <a:t>Drell</a:t>
            </a:r>
            <a:r>
              <a:rPr lang="en-US" b="1" dirty="0" smtClean="0">
                <a:solidFill>
                  <a:srgbClr val="008000"/>
                </a:solidFill>
              </a:rPr>
              <a:t>-Yan studies</a:t>
            </a:r>
          </a:p>
          <a:p>
            <a:pPr lvl="2"/>
            <a:r>
              <a:rPr lang="en-US" b="1" dirty="0" smtClean="0">
                <a:solidFill>
                  <a:srgbClr val="008000"/>
                </a:solidFill>
              </a:rPr>
              <a:t>Open charm studies </a:t>
            </a:r>
          </a:p>
          <a:p>
            <a:pPr lvl="2"/>
            <a:r>
              <a:rPr lang="en-US" b="1" dirty="0" smtClean="0">
                <a:solidFill>
                  <a:srgbClr val="008000"/>
                </a:solidFill>
              </a:rPr>
              <a:t>Charged/neutral hadrons studies</a:t>
            </a:r>
          </a:p>
          <a:p>
            <a:pPr lvl="2"/>
            <a:r>
              <a:rPr lang="en-US" b="1" dirty="0" smtClean="0">
                <a:solidFill>
                  <a:srgbClr val="008000"/>
                </a:solidFill>
              </a:rPr>
              <a:t>Photons studies</a:t>
            </a:r>
          </a:p>
          <a:p>
            <a:pPr lvl="2"/>
            <a:r>
              <a:rPr lang="en-US" b="1" dirty="0" smtClean="0">
                <a:solidFill>
                  <a:srgbClr val="008000"/>
                </a:solidFill>
              </a:rPr>
              <a:t>Low mass </a:t>
            </a:r>
            <a:r>
              <a:rPr lang="en-US" b="1" dirty="0" err="1" smtClean="0">
                <a:solidFill>
                  <a:srgbClr val="008000"/>
                </a:solidFill>
              </a:rPr>
              <a:t>dileptons</a:t>
            </a:r>
            <a:endParaRPr lang="en-US" b="1" dirty="0" smtClean="0">
              <a:solidFill>
                <a:srgbClr val="008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04/05/2012 - RIL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 dirty="0"/>
          </a:p>
        </p:txBody>
      </p:sp>
      <p:sp>
        <p:nvSpPr>
          <p:cNvPr id="8" name="Titre 73"/>
          <p:cNvSpPr>
            <a:spLocks noGrp="1"/>
          </p:cNvSpPr>
          <p:nvPr>
            <p:ph type="title"/>
          </p:nvPr>
        </p:nvSpPr>
        <p:spPr>
          <a:xfrm>
            <a:off x="827584" y="0"/>
            <a:ext cx="8316000" cy="868322"/>
          </a:xfrm>
        </p:spPr>
        <p:txBody>
          <a:bodyPr/>
          <a:lstStyle/>
          <a:p>
            <a:pPr algn="l"/>
            <a:r>
              <a:rPr lang="fr-FR" sz="2800" dirty="0" smtClean="0"/>
              <a:t>Back to SPS	</a:t>
            </a:r>
            <a:r>
              <a:rPr lang="fr-FR" dirty="0" err="1" smtClean="0">
                <a:solidFill>
                  <a:srgbClr val="FF0000"/>
                </a:solidFill>
              </a:rPr>
              <a:t>Charm</a:t>
            </a:r>
            <a:r>
              <a:rPr lang="fr-FR" dirty="0" smtClean="0">
                <a:solidFill>
                  <a:srgbClr val="FF0000"/>
                </a:solidFill>
              </a:rPr>
              <a:t> In </a:t>
            </a:r>
            <a:r>
              <a:rPr lang="fr-FR" dirty="0" err="1" smtClean="0">
                <a:solidFill>
                  <a:srgbClr val="FF0000"/>
                </a:solidFill>
              </a:rPr>
              <a:t>Heavy</a:t>
            </a:r>
            <a:r>
              <a:rPr lang="fr-FR" dirty="0" smtClean="0">
                <a:solidFill>
                  <a:srgbClr val="FF0000"/>
                </a:solidFill>
              </a:rPr>
              <a:t> Ion Collisions</a:t>
            </a:r>
            <a:endParaRPr lang="en-US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2800" dirty="0" smtClean="0"/>
              <a:t>Backup		</a:t>
            </a:r>
            <a:r>
              <a:rPr lang="fr-FR" dirty="0" err="1" smtClean="0">
                <a:solidFill>
                  <a:srgbClr val="FFFF00"/>
                </a:solidFill>
              </a:rPr>
              <a:t>Physics</a:t>
            </a:r>
            <a:r>
              <a:rPr lang="fr-FR" dirty="0" smtClean="0">
                <a:solidFill>
                  <a:srgbClr val="FFFF00"/>
                </a:solidFill>
              </a:rPr>
              <a:t> motivations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08" name="Espace réservé du contenu 10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Sequential</a:t>
            </a:r>
            <a:r>
              <a:rPr lang="fr-FR" dirty="0" smtClean="0"/>
              <a:t> suppression </a:t>
            </a:r>
            <a:r>
              <a:rPr lang="fr-FR" dirty="0" smtClean="0">
                <a:solidFill>
                  <a:srgbClr val="FF0000"/>
                </a:solidFill>
              </a:rPr>
              <a:t>in a QGP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9" name="Espace réservé du pied de page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graphicFrame>
        <p:nvGraphicFramePr>
          <p:cNvPr id="68" name="Objet 67"/>
          <p:cNvGraphicFramePr>
            <a:graphicFrameLocks noChangeAspect="1"/>
          </p:cNvGraphicFramePr>
          <p:nvPr/>
        </p:nvGraphicFramePr>
        <p:xfrm>
          <a:off x="1508125" y="2420938"/>
          <a:ext cx="1881188" cy="1439862"/>
        </p:xfrm>
        <a:graphic>
          <a:graphicData uri="http://schemas.openxmlformats.org/presentationml/2006/ole">
            <p:oleObj spid="_x0000_s376834" name="Équation" r:id="rId3" imgW="1193760" imgH="965160" progId="Equation.3">
              <p:embed/>
            </p:oleObj>
          </a:graphicData>
        </a:graphic>
      </p:graphicFrame>
      <p:sp>
        <p:nvSpPr>
          <p:cNvPr id="75" name="ZoneTexte 74"/>
          <p:cNvSpPr txBox="1"/>
          <p:nvPr/>
        </p:nvSpPr>
        <p:spPr>
          <a:xfrm>
            <a:off x="323528" y="2420888"/>
            <a:ext cx="108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Above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threshold</a:t>
            </a:r>
            <a:endParaRPr lang="fr-FR" dirty="0"/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4530409"/>
            <a:ext cx="3888432" cy="62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" name="Rectangle 79"/>
          <p:cNvSpPr/>
          <p:nvPr/>
        </p:nvSpPr>
        <p:spPr>
          <a:xfrm>
            <a:off x="323528" y="4314385"/>
            <a:ext cx="19784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>
                <a:solidFill>
                  <a:srgbClr val="C00000"/>
                </a:solidFill>
              </a:rPr>
              <a:t>H. Satz, J. Phys. G 32 (2005)</a:t>
            </a:r>
            <a:endParaRPr lang="fr-FR" sz="1100" dirty="0">
              <a:solidFill>
                <a:srgbClr val="C00000"/>
              </a:solidFill>
            </a:endParaRPr>
          </a:p>
        </p:txBody>
      </p:sp>
      <p:graphicFrame>
        <p:nvGraphicFramePr>
          <p:cNvPr id="81" name="Objet 80"/>
          <p:cNvGraphicFramePr>
            <a:graphicFrameLocks noChangeAspect="1"/>
          </p:cNvGraphicFramePr>
          <p:nvPr/>
        </p:nvGraphicFramePr>
        <p:xfrm>
          <a:off x="145503" y="5532438"/>
          <a:ext cx="7162801" cy="1136650"/>
        </p:xfrm>
        <a:graphic>
          <a:graphicData uri="http://schemas.openxmlformats.org/presentationml/2006/ole">
            <p:oleObj spid="_x0000_s376835" name="Équation" r:id="rId5" imgW="4012920" imgH="685800" progId="Equation.3">
              <p:embed/>
            </p:oleObj>
          </a:graphicData>
        </a:graphic>
      </p:graphicFrame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5206" y="1988840"/>
            <a:ext cx="497879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ZoneTexte 70"/>
          <p:cNvSpPr txBox="1"/>
          <p:nvPr/>
        </p:nvSpPr>
        <p:spPr>
          <a:xfrm>
            <a:off x="4644008" y="1772816"/>
            <a:ext cx="108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threshold</a:t>
            </a:r>
            <a:endParaRPr lang="fr-FR" dirty="0"/>
          </a:p>
        </p:txBody>
      </p:sp>
      <p:cxnSp>
        <p:nvCxnSpPr>
          <p:cNvPr id="76" name="Connecteur droit 75"/>
          <p:cNvCxnSpPr/>
          <p:nvPr/>
        </p:nvCxnSpPr>
        <p:spPr>
          <a:xfrm flipV="1">
            <a:off x="5210175" y="1526282"/>
            <a:ext cx="0" cy="64807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/>
          <p:nvPr/>
        </p:nvCxnSpPr>
        <p:spPr>
          <a:xfrm flipH="1">
            <a:off x="4716016" y="1772816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/>
          <p:cNvSpPr txBox="1"/>
          <p:nvPr/>
        </p:nvSpPr>
        <p:spPr>
          <a:xfrm>
            <a:off x="4458325" y="1484784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No QGP</a:t>
            </a:r>
            <a:endParaRPr lang="fr-FR" sz="1400" dirty="0"/>
          </a:p>
        </p:txBody>
      </p:sp>
      <p:cxnSp>
        <p:nvCxnSpPr>
          <p:cNvPr id="87" name="Connecteur droit avec flèche 86"/>
          <p:cNvCxnSpPr/>
          <p:nvPr/>
        </p:nvCxnSpPr>
        <p:spPr>
          <a:xfrm>
            <a:off x="5220072" y="1772816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8"/>
          <p:cNvSpPr txBox="1"/>
          <p:nvPr/>
        </p:nvSpPr>
        <p:spPr>
          <a:xfrm>
            <a:off x="5220072" y="1484784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QGP</a:t>
            </a:r>
            <a:endParaRPr lang="fr-FR" sz="1400" dirty="0"/>
          </a:p>
        </p:txBody>
      </p:sp>
      <p:graphicFrame>
        <p:nvGraphicFramePr>
          <p:cNvPr id="90" name="Objet 89"/>
          <p:cNvGraphicFramePr>
            <a:graphicFrameLocks noChangeAspect="1"/>
          </p:cNvGraphicFramePr>
          <p:nvPr/>
        </p:nvGraphicFramePr>
        <p:xfrm>
          <a:off x="6012160" y="2132856"/>
          <a:ext cx="864096" cy="641302"/>
        </p:xfrm>
        <a:graphic>
          <a:graphicData uri="http://schemas.openxmlformats.org/presentationml/2006/ole">
            <p:oleObj spid="_x0000_s376836" name="Équation" r:id="rId7" imgW="558720" imgH="444240" progId="Equation.3">
              <p:embed/>
            </p:oleObj>
          </a:graphicData>
        </a:graphic>
      </p:graphicFrame>
      <p:cxnSp>
        <p:nvCxnSpPr>
          <p:cNvPr id="94" name="Connecteur droit avec flèche 93"/>
          <p:cNvCxnSpPr/>
          <p:nvPr/>
        </p:nvCxnSpPr>
        <p:spPr>
          <a:xfrm flipH="1">
            <a:off x="1115616" y="5157192"/>
            <a:ext cx="216024" cy="648072"/>
          </a:xfrm>
          <a:prstGeom prst="straightConnector1">
            <a:avLst/>
          </a:prstGeom>
          <a:ln w="190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>
            <a:off x="1835696" y="5157192"/>
            <a:ext cx="216024" cy="648072"/>
          </a:xfrm>
          <a:prstGeom prst="straightConnector1">
            <a:avLst/>
          </a:prstGeom>
          <a:ln w="190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ZoneTexte 110"/>
          <p:cNvSpPr txBox="1"/>
          <p:nvPr/>
        </p:nvSpPr>
        <p:spPr>
          <a:xfrm>
            <a:off x="5940152" y="1772816"/>
            <a:ext cx="2840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hlinkClick r:id="rId8"/>
              </a:rPr>
              <a:t>F. </a:t>
            </a:r>
            <a:r>
              <a:rPr lang="fr-FR" sz="1200" dirty="0" err="1" smtClean="0">
                <a:hlinkClick r:id="rId8"/>
              </a:rPr>
              <a:t>Karsch</a:t>
            </a:r>
            <a:r>
              <a:rPr lang="fr-FR" sz="1200" dirty="0" smtClean="0">
                <a:hlinkClick r:id="rId8"/>
              </a:rPr>
              <a:t>, </a:t>
            </a:r>
            <a:r>
              <a:rPr lang="fr-FR" sz="1200" dirty="0" err="1" smtClean="0">
                <a:hlinkClick r:id="rId8"/>
              </a:rPr>
              <a:t>Lect</a:t>
            </a:r>
            <a:r>
              <a:rPr lang="fr-FR" sz="1200" dirty="0" smtClean="0">
                <a:hlinkClick r:id="rId8"/>
              </a:rPr>
              <a:t>. Notes Phys. 583 (2002) 209</a:t>
            </a:r>
            <a:endParaRPr lang="fr-FR" sz="1200" dirty="0"/>
          </a:p>
        </p:txBody>
      </p:sp>
      <p:sp>
        <p:nvSpPr>
          <p:cNvPr id="112" name="ZoneTexte 111"/>
          <p:cNvSpPr txBox="1"/>
          <p:nvPr/>
        </p:nvSpPr>
        <p:spPr>
          <a:xfrm>
            <a:off x="395536" y="1772816"/>
            <a:ext cx="3455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If QGP </a:t>
            </a:r>
            <a:r>
              <a:rPr lang="fr-FR" b="1" dirty="0" err="1" smtClean="0"/>
              <a:t>at</a:t>
            </a:r>
            <a:r>
              <a:rPr lang="fr-FR" b="1" dirty="0" smtClean="0"/>
              <a:t> </a:t>
            </a:r>
            <a:r>
              <a:rPr lang="fr-FR" b="1" dirty="0" err="1" smtClean="0"/>
              <a:t>work</a:t>
            </a:r>
            <a:r>
              <a:rPr lang="fr-FR" b="1" dirty="0" smtClean="0"/>
              <a:t> </a:t>
            </a:r>
            <a:r>
              <a:rPr lang="fr-FR" b="1" dirty="0" smtClean="0">
                <a:sym typeface="Wingdings" pitchFamily="2" charset="2"/>
              </a:rPr>
              <a:t></a:t>
            </a:r>
            <a:r>
              <a:rPr lang="fr-FR" b="1" dirty="0" smtClean="0"/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threshold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effect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3" name="ZoneTexte 112"/>
          <p:cNvSpPr txBox="1"/>
          <p:nvPr/>
        </p:nvSpPr>
        <p:spPr>
          <a:xfrm>
            <a:off x="35496" y="4005064"/>
            <a:ext cx="3000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Temperatures</a:t>
            </a:r>
            <a:r>
              <a:rPr lang="fr-FR" dirty="0" smtClean="0"/>
              <a:t> of dissociation :</a:t>
            </a:r>
            <a:endParaRPr lang="fr-FR" dirty="0"/>
          </a:p>
        </p:txBody>
      </p:sp>
      <p:sp>
        <p:nvSpPr>
          <p:cNvPr id="114" name="Rectangle 113"/>
          <p:cNvSpPr/>
          <p:nvPr/>
        </p:nvSpPr>
        <p:spPr>
          <a:xfrm>
            <a:off x="251520" y="2348880"/>
            <a:ext cx="3240360" cy="1584176"/>
          </a:xfrm>
          <a:prstGeom prst="rect">
            <a:avLst/>
          </a:prstGeom>
          <a:solidFill>
            <a:srgbClr val="4F81B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/>
          <p:cNvSpPr/>
          <p:nvPr/>
        </p:nvSpPr>
        <p:spPr>
          <a:xfrm>
            <a:off x="5580112" y="5661248"/>
            <a:ext cx="1800200" cy="5760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Espace réservé du contenu 98"/>
          <p:cNvSpPr>
            <a:spLocks noGrp="1"/>
          </p:cNvSpPr>
          <p:nvPr>
            <p:ph idx="1"/>
          </p:nvPr>
        </p:nvSpPr>
        <p:spPr>
          <a:xfrm>
            <a:off x="214282" y="928670"/>
            <a:ext cx="4069686" cy="5500726"/>
          </a:xfrm>
        </p:spPr>
        <p:txBody>
          <a:bodyPr/>
          <a:lstStyle/>
          <a:p>
            <a:r>
              <a:rPr lang="fr-FR" dirty="0" err="1" smtClean="0"/>
              <a:t>Sequential</a:t>
            </a:r>
            <a:r>
              <a:rPr lang="fr-FR" dirty="0" smtClean="0"/>
              <a:t> suppression </a:t>
            </a:r>
            <a:r>
              <a:rPr lang="fr-FR" dirty="0" smtClean="0">
                <a:solidFill>
                  <a:srgbClr val="FF0000"/>
                </a:solidFill>
              </a:rPr>
              <a:t>in a QGP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9" name="Espace réservé du pied de page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94" name="ZoneTexte 93"/>
          <p:cNvSpPr txBox="1"/>
          <p:nvPr/>
        </p:nvSpPr>
        <p:spPr>
          <a:xfrm>
            <a:off x="3563888" y="4388331"/>
            <a:ext cx="46198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6.65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2.04</a:t>
            </a:r>
            <a:endParaRPr lang="fr-FR" sz="1200" b="1" dirty="0">
              <a:solidFill>
                <a:srgbClr val="4F81BD"/>
              </a:solidFill>
            </a:endParaRPr>
          </a:p>
        </p:txBody>
      </p:sp>
      <p:graphicFrame>
        <p:nvGraphicFramePr>
          <p:cNvPr id="81" name="Objet 80"/>
          <p:cNvGraphicFramePr>
            <a:graphicFrameLocks noChangeAspect="1"/>
          </p:cNvGraphicFramePr>
          <p:nvPr/>
        </p:nvGraphicFramePr>
        <p:xfrm>
          <a:off x="1316922" y="2060848"/>
          <a:ext cx="2735396" cy="666811"/>
        </p:xfrm>
        <a:graphic>
          <a:graphicData uri="http://schemas.openxmlformats.org/presentationml/2006/ole">
            <p:oleObj spid="_x0000_s377858" name="Équation" r:id="rId3" imgW="1790640" imgH="469800" progId="Equation.3">
              <p:embed/>
            </p:oleObj>
          </a:graphicData>
        </a:graphic>
      </p:graphicFrame>
      <p:sp>
        <p:nvSpPr>
          <p:cNvPr id="76" name="ZoneTexte 75"/>
          <p:cNvSpPr txBox="1"/>
          <p:nvPr/>
        </p:nvSpPr>
        <p:spPr>
          <a:xfrm>
            <a:off x="179512" y="2905780"/>
            <a:ext cx="1955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Experimentally</a:t>
            </a:r>
            <a:r>
              <a:rPr lang="fr-FR" sz="1400" b="1" dirty="0" smtClean="0"/>
              <a:t>,</a:t>
            </a:r>
          </a:p>
          <a:p>
            <a:r>
              <a:rPr lang="fr-FR" sz="1400" b="1" dirty="0" smtClean="0">
                <a:latin typeface="Symbol" pitchFamily="18" charset="2"/>
              </a:rPr>
              <a:t>Y</a:t>
            </a:r>
            <a:r>
              <a:rPr lang="fr-FR" sz="1400" b="1" dirty="0" smtClean="0"/>
              <a:t>’ suppression </a:t>
            </a:r>
            <a:r>
              <a:rPr lang="fr-FR" sz="1400" b="1" dirty="0" err="1" smtClean="0"/>
              <a:t>starts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at</a:t>
            </a:r>
            <a:endParaRPr lang="fr-FR" sz="1400" b="1" dirty="0"/>
          </a:p>
        </p:txBody>
      </p:sp>
      <p:sp>
        <p:nvSpPr>
          <p:cNvPr id="78" name="ZoneTexte 77"/>
          <p:cNvSpPr txBox="1"/>
          <p:nvPr/>
        </p:nvSpPr>
        <p:spPr>
          <a:xfrm>
            <a:off x="3563888" y="2977788"/>
            <a:ext cx="46198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4.37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1.04</a:t>
            </a:r>
            <a:endParaRPr lang="fr-FR" sz="1200" b="1" dirty="0">
              <a:solidFill>
                <a:srgbClr val="4F81BD"/>
              </a:solidFill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2555776" y="2977788"/>
            <a:ext cx="967701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4F81BD"/>
                </a:solidFill>
              </a:rPr>
              <a:t>L (</a:t>
            </a:r>
            <a:r>
              <a:rPr lang="fr-FR" sz="1200" b="1" dirty="0" err="1" smtClean="0">
                <a:solidFill>
                  <a:srgbClr val="4F81BD"/>
                </a:solidFill>
              </a:rPr>
              <a:t>fm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</a:p>
          <a:p>
            <a:pPr algn="ctr"/>
            <a:r>
              <a:rPr lang="fr-FR" sz="1200" b="1" dirty="0" smtClean="0">
                <a:solidFill>
                  <a:srgbClr val="4F81BD"/>
                </a:solidFill>
                <a:latin typeface="Symbol" pitchFamily="18" charset="2"/>
              </a:rPr>
              <a:t>e</a:t>
            </a:r>
            <a:r>
              <a:rPr lang="fr-FR" sz="1200" b="1" dirty="0" smtClean="0">
                <a:solidFill>
                  <a:srgbClr val="4F81BD"/>
                </a:solidFill>
              </a:rPr>
              <a:t> (</a:t>
            </a:r>
            <a:r>
              <a:rPr lang="fr-FR" sz="1200" b="1" dirty="0" err="1" smtClean="0">
                <a:solidFill>
                  <a:srgbClr val="4F81BD"/>
                </a:solidFill>
              </a:rPr>
              <a:t>GeV</a:t>
            </a:r>
            <a:r>
              <a:rPr lang="fr-FR" sz="1200" b="1" dirty="0" smtClean="0">
                <a:solidFill>
                  <a:srgbClr val="4F81BD"/>
                </a:solidFill>
              </a:rPr>
              <a:t>/fm</a:t>
            </a:r>
            <a:r>
              <a:rPr lang="fr-FR" sz="1200" b="1" baseline="30000" dirty="0" smtClean="0">
                <a:solidFill>
                  <a:srgbClr val="4F81BD"/>
                </a:solidFill>
              </a:rPr>
              <a:t>3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  <a:endParaRPr lang="fr-FR" sz="1200" b="1" dirty="0">
              <a:solidFill>
                <a:srgbClr val="4F81BD"/>
              </a:solidFill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179512" y="2185700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Theoretically</a:t>
            </a:r>
            <a:r>
              <a:rPr lang="fr-FR" sz="1400" dirty="0" smtClean="0"/>
              <a:t>,</a:t>
            </a:r>
          </a:p>
          <a:p>
            <a:r>
              <a:rPr lang="fr-FR" sz="1400" dirty="0" err="1" smtClean="0"/>
              <a:t>expect</a:t>
            </a:r>
            <a:endParaRPr lang="fr-FR" sz="1400" dirty="0"/>
          </a:p>
        </p:txBody>
      </p:sp>
      <p:sp>
        <p:nvSpPr>
          <p:cNvPr id="87" name="ZoneTexte 86"/>
          <p:cNvSpPr txBox="1"/>
          <p:nvPr/>
        </p:nvSpPr>
        <p:spPr>
          <a:xfrm>
            <a:off x="179512" y="3625860"/>
            <a:ext cx="2399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Theoretically</a:t>
            </a:r>
            <a:r>
              <a:rPr lang="fr-FR" sz="1400" dirty="0" smtClean="0"/>
              <a:t>,</a:t>
            </a:r>
          </a:p>
          <a:p>
            <a:r>
              <a:rPr lang="fr-FR" sz="1400" dirty="0" smtClean="0">
                <a:latin typeface="Symbol" pitchFamily="18" charset="2"/>
              </a:rPr>
              <a:t>c</a:t>
            </a:r>
            <a:r>
              <a:rPr lang="fr-FR" sz="1400" baseline="-25000" dirty="0" smtClean="0"/>
              <a:t>c</a:t>
            </a:r>
            <a:r>
              <a:rPr lang="fr-FR" sz="1400" dirty="0" smtClean="0"/>
              <a:t> suppression </a:t>
            </a:r>
            <a:r>
              <a:rPr lang="fr-FR" sz="1400" dirty="0" err="1" smtClean="0"/>
              <a:t>should</a:t>
            </a:r>
            <a:r>
              <a:rPr lang="fr-FR" sz="1400" dirty="0" smtClean="0"/>
              <a:t> </a:t>
            </a:r>
            <a:r>
              <a:rPr lang="fr-FR" sz="1400" dirty="0" err="1" smtClean="0"/>
              <a:t>start</a:t>
            </a:r>
            <a:r>
              <a:rPr lang="fr-FR" sz="1400" dirty="0" smtClean="0"/>
              <a:t> </a:t>
            </a:r>
            <a:r>
              <a:rPr lang="fr-FR" sz="1400" dirty="0" err="1" smtClean="0"/>
              <a:t>at</a:t>
            </a:r>
            <a:endParaRPr lang="fr-FR" sz="1400" dirty="0"/>
          </a:p>
        </p:txBody>
      </p:sp>
      <p:sp>
        <p:nvSpPr>
          <p:cNvPr id="88" name="ZoneTexte 87"/>
          <p:cNvSpPr txBox="1"/>
          <p:nvPr/>
        </p:nvSpPr>
        <p:spPr>
          <a:xfrm>
            <a:off x="3563888" y="3697868"/>
            <a:ext cx="38343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4.9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1.2</a:t>
            </a:r>
            <a:endParaRPr lang="fr-FR" sz="1200" b="1" dirty="0">
              <a:solidFill>
                <a:srgbClr val="4F81BD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2555776" y="3697868"/>
            <a:ext cx="967701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4F81BD"/>
                </a:solidFill>
              </a:rPr>
              <a:t>L (</a:t>
            </a:r>
            <a:r>
              <a:rPr lang="fr-FR" sz="1200" b="1" dirty="0" err="1" smtClean="0">
                <a:solidFill>
                  <a:srgbClr val="4F81BD"/>
                </a:solidFill>
              </a:rPr>
              <a:t>fm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</a:p>
          <a:p>
            <a:pPr algn="ctr"/>
            <a:r>
              <a:rPr lang="fr-FR" sz="1200" b="1" dirty="0" smtClean="0">
                <a:solidFill>
                  <a:srgbClr val="4F81BD"/>
                </a:solidFill>
                <a:latin typeface="Symbol" pitchFamily="18" charset="2"/>
              </a:rPr>
              <a:t>e</a:t>
            </a:r>
            <a:r>
              <a:rPr lang="fr-FR" sz="1200" b="1" dirty="0" smtClean="0">
                <a:solidFill>
                  <a:srgbClr val="4F81BD"/>
                </a:solidFill>
              </a:rPr>
              <a:t> (</a:t>
            </a:r>
            <a:r>
              <a:rPr lang="fr-FR" sz="1200" b="1" dirty="0" err="1" smtClean="0">
                <a:solidFill>
                  <a:srgbClr val="4F81BD"/>
                </a:solidFill>
              </a:rPr>
              <a:t>GeV</a:t>
            </a:r>
            <a:r>
              <a:rPr lang="fr-FR" sz="1200" b="1" dirty="0" smtClean="0">
                <a:solidFill>
                  <a:srgbClr val="4F81BD"/>
                </a:solidFill>
              </a:rPr>
              <a:t>/fm</a:t>
            </a:r>
            <a:r>
              <a:rPr lang="fr-FR" sz="1200" b="1" baseline="30000" dirty="0" smtClean="0">
                <a:solidFill>
                  <a:srgbClr val="4F81BD"/>
                </a:solidFill>
              </a:rPr>
              <a:t>3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  <a:endParaRPr lang="fr-FR" sz="1200" b="1" dirty="0">
              <a:solidFill>
                <a:srgbClr val="4F81BD"/>
              </a:solidFill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179512" y="4345940"/>
            <a:ext cx="2084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Experimentally</a:t>
            </a:r>
            <a:r>
              <a:rPr lang="fr-FR" sz="1400" b="1" dirty="0" smtClean="0"/>
              <a:t>,</a:t>
            </a:r>
          </a:p>
          <a:p>
            <a:r>
              <a:rPr lang="fr-FR" sz="1400" b="1" dirty="0" smtClean="0"/>
              <a:t>J/</a:t>
            </a:r>
            <a:r>
              <a:rPr lang="fr-FR" sz="1400" b="1" dirty="0" smtClean="0">
                <a:latin typeface="Symbol" pitchFamily="18" charset="2"/>
              </a:rPr>
              <a:t>Y</a:t>
            </a:r>
            <a:r>
              <a:rPr lang="fr-FR" sz="1400" b="1" dirty="0" smtClean="0"/>
              <a:t> suppression </a:t>
            </a:r>
            <a:r>
              <a:rPr lang="fr-FR" sz="1400" b="1" dirty="0" err="1" smtClean="0"/>
              <a:t>starts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at</a:t>
            </a:r>
            <a:r>
              <a:rPr lang="fr-FR" sz="1400" b="1" dirty="0" smtClean="0"/>
              <a:t> </a:t>
            </a:r>
            <a:endParaRPr lang="fr-FR" sz="1400" b="1" dirty="0"/>
          </a:p>
        </p:txBody>
      </p:sp>
      <p:sp>
        <p:nvSpPr>
          <p:cNvPr id="91" name="ZoneTexte 90"/>
          <p:cNvSpPr txBox="1"/>
          <p:nvPr/>
        </p:nvSpPr>
        <p:spPr>
          <a:xfrm>
            <a:off x="2555776" y="4388331"/>
            <a:ext cx="967701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4F81BD"/>
                </a:solidFill>
              </a:rPr>
              <a:t>L (</a:t>
            </a:r>
            <a:r>
              <a:rPr lang="fr-FR" sz="1200" b="1" dirty="0" err="1" smtClean="0">
                <a:solidFill>
                  <a:srgbClr val="4F81BD"/>
                </a:solidFill>
              </a:rPr>
              <a:t>fm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</a:p>
          <a:p>
            <a:pPr algn="ctr"/>
            <a:r>
              <a:rPr lang="fr-FR" sz="1200" b="1" dirty="0" smtClean="0">
                <a:solidFill>
                  <a:srgbClr val="4F81BD"/>
                </a:solidFill>
                <a:latin typeface="Symbol" pitchFamily="18" charset="2"/>
              </a:rPr>
              <a:t>e</a:t>
            </a:r>
            <a:r>
              <a:rPr lang="fr-FR" sz="1200" b="1" dirty="0" smtClean="0">
                <a:solidFill>
                  <a:srgbClr val="4F81BD"/>
                </a:solidFill>
              </a:rPr>
              <a:t> (</a:t>
            </a:r>
            <a:r>
              <a:rPr lang="fr-FR" sz="1200" b="1" dirty="0" err="1" smtClean="0">
                <a:solidFill>
                  <a:srgbClr val="4F81BD"/>
                </a:solidFill>
              </a:rPr>
              <a:t>GeV</a:t>
            </a:r>
            <a:r>
              <a:rPr lang="fr-FR" sz="1200" b="1" dirty="0" smtClean="0">
                <a:solidFill>
                  <a:srgbClr val="4F81BD"/>
                </a:solidFill>
              </a:rPr>
              <a:t>/fm</a:t>
            </a:r>
            <a:r>
              <a:rPr lang="fr-FR" sz="1200" b="1" baseline="30000" dirty="0" smtClean="0">
                <a:solidFill>
                  <a:srgbClr val="4F81BD"/>
                </a:solidFill>
              </a:rPr>
              <a:t>3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  <a:endParaRPr lang="fr-FR" sz="1200" b="1" dirty="0">
              <a:solidFill>
                <a:srgbClr val="4F81BD"/>
              </a:solidFill>
            </a:endParaRPr>
          </a:p>
        </p:txBody>
      </p:sp>
      <p:sp>
        <p:nvSpPr>
          <p:cNvPr id="100" name="Flèche vers le bas 99"/>
          <p:cNvSpPr/>
          <p:nvPr/>
        </p:nvSpPr>
        <p:spPr>
          <a:xfrm>
            <a:off x="3059832" y="2708920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Flèche vers le bas 106"/>
          <p:cNvSpPr/>
          <p:nvPr/>
        </p:nvSpPr>
        <p:spPr>
          <a:xfrm>
            <a:off x="3059832" y="3429000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Flèche vers le bas 107"/>
          <p:cNvSpPr/>
          <p:nvPr/>
        </p:nvSpPr>
        <p:spPr>
          <a:xfrm>
            <a:off x="3059832" y="4149080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ZoneTexte 109"/>
          <p:cNvSpPr txBox="1"/>
          <p:nvPr/>
        </p:nvSpPr>
        <p:spPr>
          <a:xfrm>
            <a:off x="3059832" y="2719953"/>
            <a:ext cx="468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1F497D"/>
                </a:solidFill>
              </a:rPr>
              <a:t>data</a:t>
            </a:r>
            <a:endParaRPr lang="fr-FR" sz="1200" b="1" dirty="0">
              <a:solidFill>
                <a:srgbClr val="1F497D"/>
              </a:solidFill>
            </a:endParaRPr>
          </a:p>
        </p:txBody>
      </p:sp>
      <p:graphicFrame>
        <p:nvGraphicFramePr>
          <p:cNvPr id="111" name="Objet 110"/>
          <p:cNvGraphicFramePr>
            <a:graphicFrameLocks noChangeAspect="1"/>
          </p:cNvGraphicFramePr>
          <p:nvPr/>
        </p:nvGraphicFramePr>
        <p:xfrm>
          <a:off x="3131840" y="3429000"/>
          <a:ext cx="1052191" cy="247574"/>
        </p:xfrm>
        <a:graphic>
          <a:graphicData uri="http://schemas.openxmlformats.org/presentationml/2006/ole">
            <p:oleObj spid="_x0000_s377859" name="Équation" r:id="rId4" imgW="952200" imgH="241200" progId="Equation.3">
              <p:embed/>
            </p:oleObj>
          </a:graphicData>
        </a:graphic>
      </p:graphicFrame>
      <p:sp>
        <p:nvSpPr>
          <p:cNvPr id="112" name="ZoneTexte 111"/>
          <p:cNvSpPr txBox="1"/>
          <p:nvPr/>
        </p:nvSpPr>
        <p:spPr>
          <a:xfrm>
            <a:off x="3059832" y="4160113"/>
            <a:ext cx="468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1F497D"/>
                </a:solidFill>
              </a:rPr>
              <a:t>data</a:t>
            </a:r>
            <a:endParaRPr lang="fr-FR" sz="1200" b="1" dirty="0">
              <a:solidFill>
                <a:srgbClr val="1F497D"/>
              </a:solidFill>
            </a:endParaRPr>
          </a:p>
        </p:txBody>
      </p:sp>
      <p:pic>
        <p:nvPicPr>
          <p:cNvPr id="182" name="Picture 3"/>
          <p:cNvPicPr>
            <a:picLocks noChangeAspect="1" noChangeArrowheads="1"/>
          </p:cNvPicPr>
          <p:nvPr/>
        </p:nvPicPr>
        <p:blipFill>
          <a:blip r:embed="rId5" cstate="print"/>
          <a:srcRect l="5128" t="6770" r="6410"/>
          <a:stretch>
            <a:fillRect/>
          </a:stretch>
        </p:blipFill>
        <p:spPr bwMode="auto">
          <a:xfrm>
            <a:off x="4067944" y="980728"/>
            <a:ext cx="4968552" cy="50405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84" name="Rectangle 183"/>
          <p:cNvSpPr/>
          <p:nvPr/>
        </p:nvSpPr>
        <p:spPr>
          <a:xfrm>
            <a:off x="6936482" y="1610494"/>
            <a:ext cx="45719" cy="45719"/>
          </a:xfrm>
          <a:prstGeom prst="rect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5" name="Rectangle 184"/>
          <p:cNvSpPr/>
          <p:nvPr/>
        </p:nvSpPr>
        <p:spPr>
          <a:xfrm>
            <a:off x="6511032" y="3204344"/>
            <a:ext cx="45719" cy="45719"/>
          </a:xfrm>
          <a:prstGeom prst="rect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6" name="Rectangle 185"/>
          <p:cNvSpPr/>
          <p:nvPr/>
        </p:nvSpPr>
        <p:spPr>
          <a:xfrm>
            <a:off x="7114282" y="3290069"/>
            <a:ext cx="45719" cy="45719"/>
          </a:xfrm>
          <a:prstGeom prst="rect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7" name="Rectangle 186"/>
          <p:cNvSpPr/>
          <p:nvPr/>
        </p:nvSpPr>
        <p:spPr>
          <a:xfrm>
            <a:off x="7485757" y="3277369"/>
            <a:ext cx="45719" cy="45719"/>
          </a:xfrm>
          <a:prstGeom prst="rect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8" name="Rectangle 187"/>
          <p:cNvSpPr/>
          <p:nvPr/>
        </p:nvSpPr>
        <p:spPr>
          <a:xfrm>
            <a:off x="7752457" y="3601219"/>
            <a:ext cx="45719" cy="45719"/>
          </a:xfrm>
          <a:prstGeom prst="rect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9" name="Rectangle 188"/>
          <p:cNvSpPr/>
          <p:nvPr/>
        </p:nvSpPr>
        <p:spPr>
          <a:xfrm>
            <a:off x="7954938" y="3743598"/>
            <a:ext cx="45719" cy="45719"/>
          </a:xfrm>
          <a:prstGeom prst="rect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0" name="Rectangle 189"/>
          <p:cNvSpPr/>
          <p:nvPr/>
        </p:nvSpPr>
        <p:spPr>
          <a:xfrm>
            <a:off x="8118178" y="3773711"/>
            <a:ext cx="45719" cy="45719"/>
          </a:xfrm>
          <a:prstGeom prst="rect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1" name="Rectangle 190"/>
          <p:cNvSpPr/>
          <p:nvPr/>
        </p:nvSpPr>
        <p:spPr>
          <a:xfrm>
            <a:off x="8255894" y="3819699"/>
            <a:ext cx="45719" cy="45719"/>
          </a:xfrm>
          <a:prstGeom prst="rect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2" name="Rectangle 191"/>
          <p:cNvSpPr/>
          <p:nvPr/>
        </p:nvSpPr>
        <p:spPr>
          <a:xfrm>
            <a:off x="8354369" y="3822254"/>
            <a:ext cx="45719" cy="45719"/>
          </a:xfrm>
          <a:prstGeom prst="rect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3" name="Rectangle 192"/>
          <p:cNvSpPr/>
          <p:nvPr/>
        </p:nvSpPr>
        <p:spPr>
          <a:xfrm>
            <a:off x="8506769" y="3974654"/>
            <a:ext cx="45719" cy="45719"/>
          </a:xfrm>
          <a:prstGeom prst="rect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" name="Rectangle 193"/>
          <p:cNvSpPr/>
          <p:nvPr/>
        </p:nvSpPr>
        <p:spPr>
          <a:xfrm>
            <a:off x="8436845" y="4014168"/>
            <a:ext cx="45719" cy="45719"/>
          </a:xfrm>
          <a:prstGeom prst="rect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Rectangle 194"/>
          <p:cNvSpPr/>
          <p:nvPr/>
        </p:nvSpPr>
        <p:spPr>
          <a:xfrm>
            <a:off x="8556404" y="4140424"/>
            <a:ext cx="45719" cy="45719"/>
          </a:xfrm>
          <a:prstGeom prst="rect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6" name="Ellipse 195"/>
          <p:cNvSpPr/>
          <p:nvPr/>
        </p:nvSpPr>
        <p:spPr>
          <a:xfrm>
            <a:off x="6482457" y="2893194"/>
            <a:ext cx="45719" cy="45719"/>
          </a:xfrm>
          <a:prstGeom prst="ellipse">
            <a:avLst/>
          </a:prstGeom>
          <a:solidFill>
            <a:srgbClr val="4A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7" name="Ellipse 196"/>
          <p:cNvSpPr/>
          <p:nvPr/>
        </p:nvSpPr>
        <p:spPr>
          <a:xfrm>
            <a:off x="6876256" y="3140968"/>
            <a:ext cx="45719" cy="45719"/>
          </a:xfrm>
          <a:prstGeom prst="ellipse">
            <a:avLst/>
          </a:prstGeom>
          <a:solidFill>
            <a:srgbClr val="4A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8" name="Ellipse 197"/>
          <p:cNvSpPr/>
          <p:nvPr/>
        </p:nvSpPr>
        <p:spPr>
          <a:xfrm>
            <a:off x="7157591" y="3174628"/>
            <a:ext cx="45719" cy="45719"/>
          </a:xfrm>
          <a:prstGeom prst="ellipse">
            <a:avLst/>
          </a:prstGeom>
          <a:solidFill>
            <a:srgbClr val="4A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9" name="Ellipse 198"/>
          <p:cNvSpPr/>
          <p:nvPr/>
        </p:nvSpPr>
        <p:spPr>
          <a:xfrm>
            <a:off x="7401719" y="3275980"/>
            <a:ext cx="45719" cy="45719"/>
          </a:xfrm>
          <a:prstGeom prst="ellipse">
            <a:avLst/>
          </a:prstGeom>
          <a:solidFill>
            <a:srgbClr val="4A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0" name="Ellipse 199"/>
          <p:cNvSpPr/>
          <p:nvPr/>
        </p:nvSpPr>
        <p:spPr>
          <a:xfrm>
            <a:off x="7614990" y="3225949"/>
            <a:ext cx="45719" cy="45719"/>
          </a:xfrm>
          <a:prstGeom prst="ellipse">
            <a:avLst/>
          </a:prstGeom>
          <a:solidFill>
            <a:srgbClr val="4A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1" name="Ellipse 200"/>
          <p:cNvSpPr/>
          <p:nvPr/>
        </p:nvSpPr>
        <p:spPr>
          <a:xfrm>
            <a:off x="7758287" y="3220368"/>
            <a:ext cx="45719" cy="45719"/>
          </a:xfrm>
          <a:prstGeom prst="ellipse">
            <a:avLst/>
          </a:prstGeom>
          <a:solidFill>
            <a:srgbClr val="4A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2" name="Ellipse 201"/>
          <p:cNvSpPr/>
          <p:nvPr/>
        </p:nvSpPr>
        <p:spPr>
          <a:xfrm>
            <a:off x="6936482" y="1826394"/>
            <a:ext cx="45719" cy="45719"/>
          </a:xfrm>
          <a:prstGeom prst="ellipse">
            <a:avLst/>
          </a:prstGeom>
          <a:solidFill>
            <a:srgbClr val="4A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3" name="Rectangle 202"/>
          <p:cNvSpPr/>
          <p:nvPr/>
        </p:nvSpPr>
        <p:spPr>
          <a:xfrm>
            <a:off x="4838824" y="4293096"/>
            <a:ext cx="93216" cy="966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" name="Rectangle 203"/>
          <p:cNvSpPr/>
          <p:nvPr/>
        </p:nvSpPr>
        <p:spPr>
          <a:xfrm>
            <a:off x="6660232" y="4005064"/>
            <a:ext cx="93216" cy="966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" name="Rectangle 204"/>
          <p:cNvSpPr/>
          <p:nvPr/>
        </p:nvSpPr>
        <p:spPr>
          <a:xfrm>
            <a:off x="7380312" y="4077072"/>
            <a:ext cx="93216" cy="966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6" name="Rectangle 205"/>
          <p:cNvSpPr/>
          <p:nvPr/>
        </p:nvSpPr>
        <p:spPr>
          <a:xfrm>
            <a:off x="7778874" y="4417194"/>
            <a:ext cx="93216" cy="966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7" name="Rectangle 206"/>
          <p:cNvSpPr/>
          <p:nvPr/>
        </p:nvSpPr>
        <p:spPr>
          <a:xfrm>
            <a:off x="8061449" y="4601344"/>
            <a:ext cx="93216" cy="966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8" name="Rectangle 207"/>
          <p:cNvSpPr/>
          <p:nvPr/>
        </p:nvSpPr>
        <p:spPr>
          <a:xfrm>
            <a:off x="8258299" y="4750569"/>
            <a:ext cx="93216" cy="966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9" name="Rectangle 208"/>
          <p:cNvSpPr/>
          <p:nvPr/>
        </p:nvSpPr>
        <p:spPr>
          <a:xfrm>
            <a:off x="8404349" y="4706119"/>
            <a:ext cx="93216" cy="966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0" name="Rectangle 209"/>
          <p:cNvSpPr/>
          <p:nvPr/>
        </p:nvSpPr>
        <p:spPr>
          <a:xfrm>
            <a:off x="8509124" y="5014094"/>
            <a:ext cx="93216" cy="966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1" name="Ellipse 210"/>
          <p:cNvSpPr/>
          <p:nvPr/>
        </p:nvSpPr>
        <p:spPr>
          <a:xfrm>
            <a:off x="4844155" y="4509120"/>
            <a:ext cx="108000" cy="108000"/>
          </a:xfrm>
          <a:prstGeom prst="ellipse">
            <a:avLst/>
          </a:prstGeom>
          <a:noFill/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2" name="Ellipse 211"/>
          <p:cNvSpPr/>
          <p:nvPr/>
        </p:nvSpPr>
        <p:spPr>
          <a:xfrm>
            <a:off x="6453881" y="3671069"/>
            <a:ext cx="108000" cy="108000"/>
          </a:xfrm>
          <a:prstGeom prst="ellipse">
            <a:avLst/>
          </a:prstGeom>
          <a:noFill/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3" name="Ellipse 212"/>
          <p:cNvSpPr/>
          <p:nvPr/>
        </p:nvSpPr>
        <p:spPr>
          <a:xfrm>
            <a:off x="6853931" y="4169544"/>
            <a:ext cx="108000" cy="108000"/>
          </a:xfrm>
          <a:prstGeom prst="ellipse">
            <a:avLst/>
          </a:prstGeom>
          <a:noFill/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4" name="Ellipse 213"/>
          <p:cNvSpPr/>
          <p:nvPr/>
        </p:nvSpPr>
        <p:spPr>
          <a:xfrm>
            <a:off x="7133331" y="4182244"/>
            <a:ext cx="108000" cy="108000"/>
          </a:xfrm>
          <a:prstGeom prst="ellipse">
            <a:avLst/>
          </a:prstGeom>
          <a:noFill/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5" name="Ellipse 214"/>
          <p:cNvSpPr/>
          <p:nvPr/>
        </p:nvSpPr>
        <p:spPr>
          <a:xfrm>
            <a:off x="7377459" y="4418484"/>
            <a:ext cx="108000" cy="108000"/>
          </a:xfrm>
          <a:prstGeom prst="ellipse">
            <a:avLst/>
          </a:prstGeom>
          <a:noFill/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6" name="Ellipse 215"/>
          <p:cNvSpPr/>
          <p:nvPr/>
        </p:nvSpPr>
        <p:spPr>
          <a:xfrm>
            <a:off x="7592888" y="4787950"/>
            <a:ext cx="108000" cy="108000"/>
          </a:xfrm>
          <a:prstGeom prst="ellipse">
            <a:avLst/>
          </a:prstGeom>
          <a:noFill/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7" name="Ellipse 216"/>
          <p:cNvSpPr/>
          <p:nvPr/>
        </p:nvSpPr>
        <p:spPr>
          <a:xfrm>
            <a:off x="7735168" y="4644976"/>
            <a:ext cx="108000" cy="108000"/>
          </a:xfrm>
          <a:prstGeom prst="ellipse">
            <a:avLst/>
          </a:prstGeom>
          <a:noFill/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8" name="Connecteur droit avec flèche 217"/>
          <p:cNvCxnSpPr/>
          <p:nvPr/>
        </p:nvCxnSpPr>
        <p:spPr>
          <a:xfrm>
            <a:off x="4860032" y="2636912"/>
            <a:ext cx="158417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ZoneTexte 218"/>
          <p:cNvSpPr txBox="1"/>
          <p:nvPr/>
        </p:nvSpPr>
        <p:spPr>
          <a:xfrm>
            <a:off x="5436096" y="233958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p+A</a:t>
            </a:r>
            <a:endParaRPr lang="fr-FR" dirty="0"/>
          </a:p>
        </p:txBody>
      </p:sp>
      <p:sp>
        <p:nvSpPr>
          <p:cNvPr id="220" name="ZoneTexte 219"/>
          <p:cNvSpPr txBox="1"/>
          <p:nvPr/>
        </p:nvSpPr>
        <p:spPr>
          <a:xfrm>
            <a:off x="5868144" y="6021288"/>
            <a:ext cx="46198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4.37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1.04</a:t>
            </a:r>
            <a:endParaRPr lang="fr-FR" sz="1200" b="1" dirty="0">
              <a:solidFill>
                <a:srgbClr val="4F81BD"/>
              </a:solidFill>
            </a:endParaRPr>
          </a:p>
        </p:txBody>
      </p:sp>
      <p:sp>
        <p:nvSpPr>
          <p:cNvPr id="221" name="ZoneTexte 220"/>
          <p:cNvSpPr txBox="1"/>
          <p:nvPr/>
        </p:nvSpPr>
        <p:spPr>
          <a:xfrm>
            <a:off x="641427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4.90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1.24</a:t>
            </a:r>
            <a:endParaRPr lang="fr-FR" sz="1600" b="1" dirty="0">
              <a:solidFill>
                <a:srgbClr val="4F81BD"/>
              </a:solidFill>
            </a:endParaRPr>
          </a:p>
        </p:txBody>
      </p:sp>
      <p:sp>
        <p:nvSpPr>
          <p:cNvPr id="222" name="ZoneTexte 221"/>
          <p:cNvSpPr txBox="1"/>
          <p:nvPr/>
        </p:nvSpPr>
        <p:spPr>
          <a:xfrm>
            <a:off x="6948264" y="6021288"/>
            <a:ext cx="46198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6.65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2.04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223" name="Connecteur droit 222"/>
          <p:cNvCxnSpPr/>
          <p:nvPr/>
        </p:nvCxnSpPr>
        <p:spPr>
          <a:xfrm>
            <a:off x="6500203" y="4337420"/>
            <a:ext cx="0" cy="129600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onnecteur droit 223"/>
          <p:cNvCxnSpPr/>
          <p:nvPr/>
        </p:nvCxnSpPr>
        <p:spPr>
          <a:xfrm>
            <a:off x="6712645" y="4343028"/>
            <a:ext cx="0" cy="130529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224"/>
          <p:cNvCxnSpPr/>
          <p:nvPr/>
        </p:nvCxnSpPr>
        <p:spPr>
          <a:xfrm flipH="1">
            <a:off x="7436545" y="3501008"/>
            <a:ext cx="0" cy="216024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onnecteur droit 225"/>
          <p:cNvCxnSpPr/>
          <p:nvPr/>
        </p:nvCxnSpPr>
        <p:spPr>
          <a:xfrm>
            <a:off x="7812360" y="4869160"/>
            <a:ext cx="0" cy="879178"/>
          </a:xfrm>
          <a:prstGeom prst="line">
            <a:avLst/>
          </a:prstGeom>
          <a:ln w="9525">
            <a:solidFill>
              <a:srgbClr val="4A7EB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ZoneTexte 226"/>
          <p:cNvSpPr txBox="1"/>
          <p:nvPr/>
        </p:nvSpPr>
        <p:spPr>
          <a:xfrm>
            <a:off x="745232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7.65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2.53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228" name="Connecteur droit 227"/>
          <p:cNvCxnSpPr/>
          <p:nvPr/>
        </p:nvCxnSpPr>
        <p:spPr>
          <a:xfrm>
            <a:off x="8316416" y="5013176"/>
            <a:ext cx="0" cy="9898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onnecteur droit 228"/>
          <p:cNvCxnSpPr/>
          <p:nvPr/>
        </p:nvCxnSpPr>
        <p:spPr>
          <a:xfrm>
            <a:off x="8532440" y="5229200"/>
            <a:ext cx="0" cy="9898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ZoneTexte 229"/>
          <p:cNvSpPr txBox="1"/>
          <p:nvPr/>
        </p:nvSpPr>
        <p:spPr>
          <a:xfrm>
            <a:off x="7956376" y="6021288"/>
            <a:ext cx="50405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8.83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3.19</a:t>
            </a:r>
            <a:endParaRPr lang="fr-FR" sz="1200" b="1" dirty="0">
              <a:solidFill>
                <a:srgbClr val="4F81BD"/>
              </a:solidFill>
            </a:endParaRPr>
          </a:p>
        </p:txBody>
      </p:sp>
      <p:sp>
        <p:nvSpPr>
          <p:cNvPr id="231" name="ZoneTexte 230"/>
          <p:cNvSpPr txBox="1"/>
          <p:nvPr/>
        </p:nvSpPr>
        <p:spPr>
          <a:xfrm>
            <a:off x="853244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9.43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3.76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232" name="Connecteur droit 231"/>
          <p:cNvCxnSpPr>
            <a:stCxn id="221" idx="0"/>
          </p:cNvCxnSpPr>
          <p:nvPr/>
        </p:nvCxnSpPr>
        <p:spPr>
          <a:xfrm flipV="1">
            <a:off x="6645263" y="5662613"/>
            <a:ext cx="67382" cy="3586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cteur droit 232"/>
          <p:cNvCxnSpPr>
            <a:stCxn id="220" idx="0"/>
          </p:cNvCxnSpPr>
          <p:nvPr/>
        </p:nvCxnSpPr>
        <p:spPr>
          <a:xfrm flipV="1">
            <a:off x="6099137" y="5648326"/>
            <a:ext cx="394433" cy="372962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necteur droit 233"/>
          <p:cNvCxnSpPr>
            <a:stCxn id="222" idx="0"/>
          </p:cNvCxnSpPr>
          <p:nvPr/>
        </p:nvCxnSpPr>
        <p:spPr>
          <a:xfrm flipV="1">
            <a:off x="7179257" y="5653088"/>
            <a:ext cx="252525" cy="368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necteur droit 234"/>
          <p:cNvCxnSpPr>
            <a:stCxn id="227" idx="0"/>
          </p:cNvCxnSpPr>
          <p:nvPr/>
        </p:nvCxnSpPr>
        <p:spPr>
          <a:xfrm flipV="1">
            <a:off x="7683313" y="5738813"/>
            <a:ext cx="143757" cy="282475"/>
          </a:xfrm>
          <a:prstGeom prst="line">
            <a:avLst/>
          </a:prstGeom>
          <a:ln w="9525">
            <a:solidFill>
              <a:srgbClr val="4A7EB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ZoneTexte 235"/>
          <p:cNvSpPr txBox="1"/>
          <p:nvPr/>
        </p:nvSpPr>
        <p:spPr>
          <a:xfrm>
            <a:off x="4860032" y="6021288"/>
            <a:ext cx="967701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4F81BD"/>
                </a:solidFill>
              </a:rPr>
              <a:t>L (</a:t>
            </a:r>
            <a:r>
              <a:rPr lang="fr-FR" sz="1200" b="1" dirty="0" err="1" smtClean="0">
                <a:solidFill>
                  <a:srgbClr val="4F81BD"/>
                </a:solidFill>
              </a:rPr>
              <a:t>fm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</a:p>
          <a:p>
            <a:pPr algn="ctr"/>
            <a:r>
              <a:rPr lang="fr-FR" sz="1200" b="1" dirty="0" smtClean="0">
                <a:solidFill>
                  <a:srgbClr val="4F81BD"/>
                </a:solidFill>
                <a:latin typeface="Symbol" pitchFamily="18" charset="2"/>
              </a:rPr>
              <a:t>e</a:t>
            </a:r>
            <a:r>
              <a:rPr lang="fr-FR" sz="1200" b="1" dirty="0" smtClean="0">
                <a:solidFill>
                  <a:srgbClr val="4F81BD"/>
                </a:solidFill>
              </a:rPr>
              <a:t> (</a:t>
            </a:r>
            <a:r>
              <a:rPr lang="fr-FR" sz="1200" b="1" dirty="0" err="1" smtClean="0">
                <a:solidFill>
                  <a:srgbClr val="4F81BD"/>
                </a:solidFill>
              </a:rPr>
              <a:t>GeV</a:t>
            </a:r>
            <a:r>
              <a:rPr lang="fr-FR" sz="1200" b="1" dirty="0" smtClean="0">
                <a:solidFill>
                  <a:srgbClr val="4F81BD"/>
                </a:solidFill>
              </a:rPr>
              <a:t>/fm</a:t>
            </a:r>
            <a:r>
              <a:rPr lang="fr-FR" sz="1200" b="1" baseline="30000" dirty="0" smtClean="0">
                <a:solidFill>
                  <a:srgbClr val="4F81BD"/>
                </a:solidFill>
              </a:rPr>
              <a:t>3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237" name="Connecteur droit 236"/>
          <p:cNvCxnSpPr/>
          <p:nvPr/>
        </p:nvCxnSpPr>
        <p:spPr>
          <a:xfrm>
            <a:off x="4716016" y="3356992"/>
            <a:ext cx="403244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necteur droit 237"/>
          <p:cNvCxnSpPr/>
          <p:nvPr/>
        </p:nvCxnSpPr>
        <p:spPr>
          <a:xfrm flipV="1">
            <a:off x="7600851" y="3940090"/>
            <a:ext cx="1110005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238"/>
          <p:cNvCxnSpPr/>
          <p:nvPr/>
        </p:nvCxnSpPr>
        <p:spPr>
          <a:xfrm flipV="1">
            <a:off x="4716016" y="3933056"/>
            <a:ext cx="2160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/>
          <p:cNvCxnSpPr/>
          <p:nvPr/>
        </p:nvCxnSpPr>
        <p:spPr>
          <a:xfrm flipV="1">
            <a:off x="5665229" y="3947124"/>
            <a:ext cx="7200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cteur droit avec flèche 240"/>
          <p:cNvCxnSpPr/>
          <p:nvPr/>
        </p:nvCxnSpPr>
        <p:spPr>
          <a:xfrm>
            <a:off x="6588224" y="2924944"/>
            <a:ext cx="1296144" cy="0"/>
          </a:xfrm>
          <a:prstGeom prst="straightConnector1">
            <a:avLst/>
          </a:prstGeom>
          <a:ln w="28575">
            <a:solidFill>
              <a:srgbClr val="4A7EBB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necteur droit avec flèche 241"/>
          <p:cNvCxnSpPr/>
          <p:nvPr/>
        </p:nvCxnSpPr>
        <p:spPr>
          <a:xfrm>
            <a:off x="7956376" y="3140968"/>
            <a:ext cx="792088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ZoneTexte 242"/>
          <p:cNvSpPr txBox="1"/>
          <p:nvPr/>
        </p:nvSpPr>
        <p:spPr>
          <a:xfrm>
            <a:off x="6898963" y="262762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4A7EBB"/>
                </a:solidFill>
              </a:rPr>
              <a:t>S+U</a:t>
            </a:r>
            <a:endParaRPr lang="fr-FR" b="1" dirty="0">
              <a:solidFill>
                <a:srgbClr val="4A7EBB"/>
              </a:solidFill>
            </a:endParaRPr>
          </a:p>
        </p:txBody>
      </p:sp>
      <p:sp>
        <p:nvSpPr>
          <p:cNvPr id="244" name="ZoneTexte 243"/>
          <p:cNvSpPr txBox="1"/>
          <p:nvPr/>
        </p:nvSpPr>
        <p:spPr>
          <a:xfrm>
            <a:off x="7956376" y="284364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Pb+Pb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245" name="Connecteur droit 244"/>
          <p:cNvCxnSpPr/>
          <p:nvPr/>
        </p:nvCxnSpPr>
        <p:spPr>
          <a:xfrm>
            <a:off x="6206451" y="4988953"/>
            <a:ext cx="244827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Rectangle 246">
            <a:hlinkClick r:id="rId6"/>
          </p:cNvPr>
          <p:cNvSpPr/>
          <p:nvPr/>
        </p:nvSpPr>
        <p:spPr>
          <a:xfrm>
            <a:off x="4860032" y="1196752"/>
            <a:ext cx="179568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u="sng" dirty="0" err="1" smtClean="0">
                <a:solidFill>
                  <a:srgbClr val="3333FF"/>
                </a:solidFill>
              </a:rPr>
              <a:t>Eur</a:t>
            </a:r>
            <a:r>
              <a:rPr lang="fr-FR" sz="1050" b="1" u="sng" dirty="0" smtClean="0">
                <a:solidFill>
                  <a:srgbClr val="3333FF"/>
                </a:solidFill>
              </a:rPr>
              <a:t>.Phys.J.C49:559-567,2007</a:t>
            </a:r>
            <a:endParaRPr lang="fr-FR" sz="1050" b="1" u="sng" dirty="0">
              <a:solidFill>
                <a:srgbClr val="3333FF"/>
              </a:solidFill>
            </a:endParaRPr>
          </a:p>
        </p:txBody>
      </p:sp>
      <p:sp>
        <p:nvSpPr>
          <p:cNvPr id="98" name="ZoneTexte 97"/>
          <p:cNvSpPr txBox="1"/>
          <p:nvPr/>
        </p:nvSpPr>
        <p:spPr>
          <a:xfrm>
            <a:off x="107504" y="5229200"/>
            <a:ext cx="47525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Conclusion</a:t>
            </a:r>
          </a:p>
          <a:p>
            <a:r>
              <a:rPr lang="fr-FR" sz="1600" i="1" dirty="0" smtClean="0"/>
              <a:t> </a:t>
            </a:r>
            <a:r>
              <a:rPr lang="fr-FR" sz="1600" i="1" dirty="0" err="1" smtClean="0">
                <a:solidFill>
                  <a:srgbClr val="FF0000"/>
                </a:solidFill>
              </a:rPr>
              <a:t>either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theoretical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predictions</a:t>
            </a:r>
            <a:r>
              <a:rPr lang="fr-FR" sz="1600" i="1" dirty="0" smtClean="0"/>
              <a:t> are </a:t>
            </a:r>
            <a:r>
              <a:rPr lang="fr-FR" sz="1600" i="1" dirty="0" err="1" smtClean="0"/>
              <a:t>wrong</a:t>
            </a:r>
            <a:r>
              <a:rPr lang="fr-FR" sz="1600" i="1" dirty="0" smtClean="0"/>
              <a:t>,</a:t>
            </a:r>
          </a:p>
          <a:p>
            <a:r>
              <a:rPr lang="fr-FR" sz="1600" i="1" dirty="0" smtClean="0"/>
              <a:t> </a:t>
            </a:r>
            <a:r>
              <a:rPr lang="fr-FR" sz="1600" i="1" dirty="0" smtClean="0">
                <a:solidFill>
                  <a:srgbClr val="FF0000"/>
                </a:solidFill>
              </a:rPr>
              <a:t>or</a:t>
            </a:r>
            <a:r>
              <a:rPr lang="fr-FR" sz="1600" i="1" dirty="0" smtClean="0"/>
              <a:t>        </a:t>
            </a:r>
            <a:r>
              <a:rPr lang="fr-FR" sz="1600" i="1" dirty="0" smtClean="0">
                <a:latin typeface="Symbol" pitchFamily="18" charset="2"/>
              </a:rPr>
              <a:t>Y</a:t>
            </a:r>
            <a:r>
              <a:rPr lang="fr-FR" sz="1600" i="1" dirty="0" smtClean="0"/>
              <a:t>’ </a:t>
            </a:r>
            <a:r>
              <a:rPr lang="fr-FR" sz="1600" i="1" dirty="0" err="1" smtClean="0"/>
              <a:t>is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previously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suppressed</a:t>
            </a:r>
            <a:r>
              <a:rPr lang="fr-FR" sz="1600" i="1" dirty="0" smtClean="0"/>
              <a:t> by </a:t>
            </a:r>
            <a:r>
              <a:rPr lang="fr-FR" sz="1600" i="1" dirty="0" err="1" smtClean="0"/>
              <a:t>something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else</a:t>
            </a:r>
            <a:endParaRPr lang="fr-FR" sz="1600" i="1" dirty="0"/>
          </a:p>
        </p:txBody>
      </p:sp>
      <p:sp>
        <p:nvSpPr>
          <p:cNvPr id="95" name="Titr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000" cy="868322"/>
          </a:xfrm>
        </p:spPr>
        <p:txBody>
          <a:bodyPr/>
          <a:lstStyle/>
          <a:p>
            <a:pPr algn="l"/>
            <a:r>
              <a:rPr lang="fr-FR" sz="2800" dirty="0" smtClean="0"/>
              <a:t>Backup		</a:t>
            </a:r>
            <a:r>
              <a:rPr lang="fr-FR" dirty="0" err="1" smtClean="0">
                <a:solidFill>
                  <a:srgbClr val="FFFF00"/>
                </a:solidFill>
              </a:rPr>
              <a:t>Physics</a:t>
            </a:r>
            <a:r>
              <a:rPr lang="fr-FR" dirty="0" smtClean="0">
                <a:solidFill>
                  <a:srgbClr val="FFFF00"/>
                </a:solidFill>
              </a:rPr>
              <a:t> motivations</a:t>
            </a:r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Connecteur droit avec flèche 50"/>
          <p:cNvCxnSpPr/>
          <p:nvPr/>
        </p:nvCxnSpPr>
        <p:spPr>
          <a:xfrm>
            <a:off x="2722849" y="3240981"/>
            <a:ext cx="216024" cy="0"/>
          </a:xfrm>
          <a:prstGeom prst="straightConnector1">
            <a:avLst/>
          </a:prstGeom>
          <a:ln>
            <a:solidFill>
              <a:srgbClr val="1F497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656174" y="3017143"/>
            <a:ext cx="216024" cy="0"/>
          </a:xfrm>
          <a:prstGeom prst="straightConnector1">
            <a:avLst/>
          </a:prstGeom>
          <a:ln>
            <a:solidFill>
              <a:srgbClr val="1F497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1126444" y="3124597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5941894" cy="5500726"/>
          </a:xfrm>
        </p:spPr>
        <p:txBody>
          <a:bodyPr>
            <a:normAutofit/>
          </a:bodyPr>
          <a:lstStyle/>
          <a:p>
            <a:r>
              <a:rPr lang="fr-FR" dirty="0" err="1" smtClean="0"/>
              <a:t>Sequential</a:t>
            </a:r>
            <a:r>
              <a:rPr lang="fr-FR" dirty="0" smtClean="0"/>
              <a:t> suppression </a:t>
            </a:r>
            <a:r>
              <a:rPr lang="fr-FR" dirty="0" smtClean="0">
                <a:solidFill>
                  <a:srgbClr val="FF0000"/>
                </a:solidFill>
              </a:rPr>
              <a:t>by </a:t>
            </a:r>
            <a:r>
              <a:rPr lang="fr-FR" dirty="0" err="1" smtClean="0">
                <a:solidFill>
                  <a:srgbClr val="FF0000"/>
                </a:solidFill>
              </a:rPr>
              <a:t>comovers</a:t>
            </a:r>
            <a:endParaRPr lang="fr-FR" dirty="0" smtClean="0">
              <a:solidFill>
                <a:srgbClr val="FF0000"/>
              </a:solidFill>
            </a:endParaRPr>
          </a:p>
          <a:p>
            <a:pPr lvl="1" algn="just"/>
            <a:r>
              <a:rPr lang="fr-FR" sz="2000" dirty="0" smtClean="0"/>
              <a:t>Suppression by </a:t>
            </a:r>
            <a:r>
              <a:rPr lang="fr-FR" sz="2000" dirty="0" err="1" smtClean="0"/>
              <a:t>comovers</a:t>
            </a:r>
            <a:r>
              <a:rPr lang="fr-FR" sz="2000" dirty="0" smtClean="0"/>
              <a:t>: </a:t>
            </a:r>
          </a:p>
          <a:p>
            <a:pPr lvl="2" algn="just"/>
            <a:r>
              <a:rPr lang="fr-FR" sz="1800" dirty="0" err="1" smtClean="0"/>
              <a:t>quarkonia</a:t>
            </a:r>
            <a:r>
              <a:rPr lang="fr-FR" sz="1800" dirty="0" smtClean="0"/>
              <a:t> </a:t>
            </a:r>
            <a:r>
              <a:rPr lang="fr-FR" sz="1800" dirty="0" err="1" smtClean="0"/>
              <a:t>can</a:t>
            </a:r>
            <a:r>
              <a:rPr lang="fr-FR" sz="1800" dirty="0" smtClean="0"/>
              <a:t>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broken</a:t>
            </a:r>
            <a:r>
              <a:rPr lang="fr-FR" sz="1800" dirty="0" smtClean="0"/>
              <a:t> by interaction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/>
              <a:t>comoving</a:t>
            </a:r>
            <a:r>
              <a:rPr lang="fr-FR" sz="1800" dirty="0" smtClean="0"/>
              <a:t> partons/hadrons</a:t>
            </a:r>
          </a:p>
          <a:p>
            <a:pPr lvl="1"/>
            <a:endParaRPr lang="fr-FR" sz="2000" dirty="0" smtClean="0"/>
          </a:p>
          <a:p>
            <a:pPr lvl="1"/>
            <a:endParaRPr lang="fr-FR" sz="2000" dirty="0" smtClean="0">
              <a:solidFill>
                <a:srgbClr val="1F497D"/>
              </a:solidFill>
            </a:endParaRPr>
          </a:p>
          <a:p>
            <a:pPr lvl="1"/>
            <a:endParaRPr lang="fr-FR" sz="2000" dirty="0" smtClean="0">
              <a:solidFill>
                <a:srgbClr val="1F497D"/>
              </a:solidFill>
            </a:endParaRPr>
          </a:p>
          <a:p>
            <a:pPr lvl="1"/>
            <a:endParaRPr lang="fr-FR" sz="2000" dirty="0" smtClean="0">
              <a:solidFill>
                <a:srgbClr val="1F497D"/>
              </a:solidFill>
            </a:endParaRPr>
          </a:p>
          <a:p>
            <a:pPr lvl="1"/>
            <a:endParaRPr lang="fr-FR" sz="2000" dirty="0" smtClean="0">
              <a:solidFill>
                <a:srgbClr val="1F497D"/>
              </a:solidFill>
            </a:endParaRPr>
          </a:p>
          <a:p>
            <a:pPr lvl="1"/>
            <a:endParaRPr lang="fr-FR" sz="2000" dirty="0" smtClean="0">
              <a:solidFill>
                <a:srgbClr val="1F497D"/>
              </a:solidFill>
            </a:endParaRPr>
          </a:p>
          <a:p>
            <a:pPr lvl="1"/>
            <a:r>
              <a:rPr lang="fr-FR" sz="2000" dirty="0" err="1" smtClean="0">
                <a:solidFill>
                  <a:srgbClr val="1F497D"/>
                </a:solidFill>
              </a:rPr>
              <a:t>Two</a:t>
            </a:r>
            <a:r>
              <a:rPr lang="fr-FR" sz="2000" dirty="0" smtClean="0">
                <a:solidFill>
                  <a:srgbClr val="1F497D"/>
                </a:solidFill>
              </a:rPr>
              <a:t> </a:t>
            </a:r>
            <a:r>
              <a:rPr lang="fr-FR" sz="2000" dirty="0" err="1" smtClean="0">
                <a:solidFill>
                  <a:srgbClr val="1F497D"/>
                </a:solidFill>
              </a:rPr>
              <a:t>parameters</a:t>
            </a:r>
            <a:endParaRPr lang="fr-FR" sz="2000" dirty="0" smtClean="0">
              <a:solidFill>
                <a:srgbClr val="1F497D"/>
              </a:solidFill>
            </a:endParaRPr>
          </a:p>
          <a:p>
            <a:pPr lvl="2"/>
            <a:r>
              <a:rPr lang="fr-FR" sz="1800" dirty="0" smtClean="0"/>
              <a:t>Hadron </a:t>
            </a:r>
            <a:r>
              <a:rPr lang="fr-FR" sz="1800" dirty="0" err="1" smtClean="0"/>
              <a:t>density</a:t>
            </a:r>
            <a:r>
              <a:rPr lang="fr-FR" sz="1800" dirty="0" smtClean="0"/>
              <a:t> </a:t>
            </a:r>
            <a:r>
              <a:rPr lang="fr-FR" sz="1800" dirty="0" err="1" smtClean="0"/>
              <a:t>N</a:t>
            </a:r>
            <a:r>
              <a:rPr lang="fr-FR" sz="1800" baseline="30000" dirty="0" err="1" smtClean="0"/>
              <a:t>co</a:t>
            </a:r>
            <a:endParaRPr lang="fr-FR" sz="1800" baseline="30000" dirty="0" smtClean="0"/>
          </a:p>
          <a:p>
            <a:pPr lvl="2"/>
            <a:r>
              <a:rPr lang="fr-FR" sz="1800" dirty="0" smtClean="0"/>
              <a:t>Interaction cross section </a:t>
            </a:r>
            <a:r>
              <a:rPr lang="fr-FR" dirty="0" err="1" smtClean="0">
                <a:latin typeface="Symbol" pitchFamily="18" charset="2"/>
              </a:rPr>
              <a:t>s</a:t>
            </a:r>
            <a:r>
              <a:rPr lang="fr-FR" baseline="-25000" dirty="0" err="1" smtClean="0"/>
              <a:t>co</a:t>
            </a:r>
            <a:endParaRPr lang="fr-FR" sz="1800" dirty="0" smtClean="0"/>
          </a:p>
          <a:p>
            <a:pPr lvl="1">
              <a:buNone/>
            </a:pPr>
            <a:endParaRPr lang="fr-FR" sz="20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9" name="Flèche droite 8"/>
          <p:cNvSpPr>
            <a:spLocks/>
          </p:cNvSpPr>
          <p:nvPr/>
        </p:nvSpPr>
        <p:spPr>
          <a:xfrm>
            <a:off x="1342468" y="3124597"/>
            <a:ext cx="180000" cy="3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126444" y="2836565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278844" y="2764557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278844" y="3268613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54436" y="3052589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342468" y="2980581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414476" y="3196605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126444" y="3268613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1414476" y="2836565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>
            <a:stCxn id="17" idx="6"/>
          </p:cNvCxnSpPr>
          <p:nvPr/>
        </p:nvCxnSpPr>
        <p:spPr>
          <a:xfrm>
            <a:off x="1486484" y="2908573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1342468" y="2836565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1414476" y="3060973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1198452" y="2908573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1486484" y="3268613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1342468" y="3340621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1198452" y="3340621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8"/>
          <p:cNvGrpSpPr/>
          <p:nvPr/>
        </p:nvGrpSpPr>
        <p:grpSpPr>
          <a:xfrm>
            <a:off x="1259632" y="3068960"/>
            <a:ext cx="24000" cy="144008"/>
            <a:chOff x="5580112" y="2348880"/>
            <a:chExt cx="24000" cy="144008"/>
          </a:xfrm>
        </p:grpSpPr>
        <p:sp>
          <p:nvSpPr>
            <p:cNvPr id="27" name="Ellipse 26"/>
            <p:cNvSpPr>
              <a:spLocks noChangeAspect="1"/>
            </p:cNvSpPr>
            <p:nvPr/>
          </p:nvSpPr>
          <p:spPr>
            <a:xfrm>
              <a:off x="5580112" y="2348880"/>
              <a:ext cx="24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>
              <a:spLocks noChangeAspect="1"/>
            </p:cNvSpPr>
            <p:nvPr/>
          </p:nvSpPr>
          <p:spPr>
            <a:xfrm>
              <a:off x="5580112" y="2420888"/>
              <a:ext cx="24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Connecteur droit avec flèche 29"/>
          <p:cNvCxnSpPr/>
          <p:nvPr/>
        </p:nvCxnSpPr>
        <p:spPr>
          <a:xfrm>
            <a:off x="2494596" y="3124597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2494596" y="2836565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2646996" y="2764557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2646996" y="3268613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2422588" y="3052589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2710620" y="2980581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2782628" y="3196605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2494596" y="3268613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2782628" y="2836565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avec flèche 39"/>
          <p:cNvCxnSpPr>
            <a:stCxn id="39" idx="6"/>
          </p:cNvCxnSpPr>
          <p:nvPr/>
        </p:nvCxnSpPr>
        <p:spPr>
          <a:xfrm>
            <a:off x="2854636" y="2908573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2710620" y="2836565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2782628" y="3060973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2566604" y="2908573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2854636" y="3268613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2710620" y="3340621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2566604" y="3340621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e 47"/>
          <p:cNvSpPr>
            <a:spLocks noChangeAspect="1"/>
          </p:cNvSpPr>
          <p:nvPr/>
        </p:nvSpPr>
        <p:spPr>
          <a:xfrm>
            <a:off x="2627784" y="2980581"/>
            <a:ext cx="24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>
            <a:spLocks noChangeAspect="1"/>
          </p:cNvSpPr>
          <p:nvPr/>
        </p:nvSpPr>
        <p:spPr>
          <a:xfrm>
            <a:off x="2686620" y="3196613"/>
            <a:ext cx="24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hlinkClick r:id="rId2"/>
          </p:cNvPr>
          <p:cNvSpPr/>
          <p:nvPr/>
        </p:nvSpPr>
        <p:spPr>
          <a:xfrm>
            <a:off x="6300192" y="1052736"/>
            <a:ext cx="2088232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u="sng" dirty="0" smtClean="0">
                <a:solidFill>
                  <a:srgbClr val="3333FF"/>
                </a:solidFill>
              </a:rPr>
              <a:t>(</a:t>
            </a:r>
            <a:r>
              <a:rPr lang="fr-FR" sz="1200" u="sng" dirty="0" err="1" smtClean="0">
                <a:solidFill>
                  <a:srgbClr val="3333FF"/>
                </a:solidFill>
              </a:rPr>
              <a:t>Eur</a:t>
            </a:r>
            <a:r>
              <a:rPr lang="fr-FR" sz="1200" u="sng" dirty="0" smtClean="0">
                <a:solidFill>
                  <a:srgbClr val="3333FF"/>
                </a:solidFill>
              </a:rPr>
              <a:t>.Phys.J.C58:437-444,2008)</a:t>
            </a:r>
            <a:endParaRPr lang="fr-FR" u="sng" dirty="0">
              <a:solidFill>
                <a:srgbClr val="3333FF"/>
              </a:solidFill>
            </a:endParaRPr>
          </a:p>
        </p:txBody>
      </p:sp>
      <p:pic>
        <p:nvPicPr>
          <p:cNvPr id="134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4320480" cy="59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300885"/>
            <a:ext cx="4464496" cy="423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>
            <a:hlinkClick r:id="rId5"/>
          </p:cNvPr>
          <p:cNvSpPr/>
          <p:nvPr/>
        </p:nvSpPr>
        <p:spPr>
          <a:xfrm>
            <a:off x="5364088" y="5229200"/>
            <a:ext cx="3240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u="sng" dirty="0" smtClean="0">
                <a:solidFill>
                  <a:srgbClr val="3333FF"/>
                </a:solidFill>
              </a:rPr>
              <a:t>A. Capella, EPJ C30, 117 (2003)</a:t>
            </a:r>
            <a:endParaRPr lang="en-US" sz="1400" b="1" u="sng" dirty="0">
              <a:solidFill>
                <a:srgbClr val="3333FF"/>
              </a:solidFill>
            </a:endParaRPr>
          </a:p>
        </p:txBody>
      </p:sp>
      <p:sp>
        <p:nvSpPr>
          <p:cNvPr id="56" name="Titr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000" cy="868322"/>
          </a:xfrm>
        </p:spPr>
        <p:txBody>
          <a:bodyPr/>
          <a:lstStyle/>
          <a:p>
            <a:pPr algn="l"/>
            <a:r>
              <a:rPr lang="fr-FR" sz="2800" dirty="0" smtClean="0"/>
              <a:t>Backup		</a:t>
            </a:r>
            <a:r>
              <a:rPr lang="fr-FR" dirty="0" err="1" smtClean="0">
                <a:solidFill>
                  <a:srgbClr val="FFFF00"/>
                </a:solidFill>
              </a:rPr>
              <a:t>Physics</a:t>
            </a:r>
            <a:r>
              <a:rPr lang="fr-FR" dirty="0" smtClean="0">
                <a:solidFill>
                  <a:srgbClr val="FFFF00"/>
                </a:solidFill>
              </a:rPr>
              <a:t> motivations</a:t>
            </a:r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Connecteur droit avec flèche 50"/>
          <p:cNvCxnSpPr/>
          <p:nvPr/>
        </p:nvCxnSpPr>
        <p:spPr>
          <a:xfrm>
            <a:off x="8328645" y="1529160"/>
            <a:ext cx="216024" cy="0"/>
          </a:xfrm>
          <a:prstGeom prst="straightConnector1">
            <a:avLst/>
          </a:prstGeom>
          <a:ln>
            <a:solidFill>
              <a:srgbClr val="1F497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8261970" y="1305322"/>
            <a:ext cx="216024" cy="0"/>
          </a:xfrm>
          <a:prstGeom prst="straightConnector1">
            <a:avLst/>
          </a:prstGeom>
          <a:ln>
            <a:solidFill>
              <a:srgbClr val="1F497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6732240" y="1412776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606190" cy="5500726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Sequential</a:t>
            </a:r>
            <a:r>
              <a:rPr lang="fr-FR" dirty="0" smtClean="0"/>
              <a:t> suppression </a:t>
            </a:r>
            <a:r>
              <a:rPr lang="fr-FR" dirty="0" smtClean="0">
                <a:solidFill>
                  <a:srgbClr val="FF0000"/>
                </a:solidFill>
              </a:rPr>
              <a:t>by </a:t>
            </a:r>
            <a:r>
              <a:rPr lang="fr-FR" dirty="0" err="1" smtClean="0">
                <a:solidFill>
                  <a:srgbClr val="FF0000"/>
                </a:solidFill>
              </a:rPr>
              <a:t>comovers</a:t>
            </a:r>
            <a:endParaRPr lang="fr-FR" dirty="0" smtClean="0">
              <a:solidFill>
                <a:srgbClr val="FF0000"/>
              </a:solidFill>
            </a:endParaRPr>
          </a:p>
          <a:p>
            <a:pPr lvl="1" algn="just"/>
            <a:r>
              <a:rPr lang="fr-FR" sz="2000" dirty="0" smtClean="0"/>
              <a:t>Suppression by </a:t>
            </a:r>
            <a:r>
              <a:rPr lang="fr-FR" sz="2000" dirty="0" err="1" smtClean="0"/>
              <a:t>comovers</a:t>
            </a:r>
            <a:r>
              <a:rPr lang="fr-FR" sz="2000" dirty="0" smtClean="0"/>
              <a:t>: </a:t>
            </a:r>
          </a:p>
          <a:p>
            <a:pPr lvl="2" algn="just"/>
            <a:r>
              <a:rPr lang="fr-FR" sz="1800" dirty="0" err="1" smtClean="0"/>
              <a:t>quarkonia</a:t>
            </a:r>
            <a:r>
              <a:rPr lang="fr-FR" sz="1800" dirty="0" smtClean="0"/>
              <a:t> </a:t>
            </a:r>
            <a:r>
              <a:rPr lang="fr-FR" sz="1800" dirty="0" err="1" smtClean="0"/>
              <a:t>can</a:t>
            </a:r>
            <a:r>
              <a:rPr lang="fr-FR" sz="1800" dirty="0" smtClean="0"/>
              <a:t>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broken</a:t>
            </a:r>
            <a:r>
              <a:rPr lang="fr-FR" sz="1800" dirty="0" smtClean="0"/>
              <a:t> by interaction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/>
              <a:t>comoving</a:t>
            </a:r>
            <a:r>
              <a:rPr lang="fr-FR" sz="1800" dirty="0" smtClean="0"/>
              <a:t> partons/hadrons</a:t>
            </a:r>
          </a:p>
          <a:p>
            <a:pPr lvl="1"/>
            <a:endParaRPr lang="fr-FR" sz="2000" dirty="0" smtClean="0"/>
          </a:p>
          <a:p>
            <a:pPr lvl="1"/>
            <a:r>
              <a:rPr lang="fr-FR" sz="2000" dirty="0" err="1" smtClean="0">
                <a:solidFill>
                  <a:srgbClr val="1F497D"/>
                </a:solidFill>
              </a:rPr>
              <a:t>Two</a:t>
            </a:r>
            <a:r>
              <a:rPr lang="fr-FR" sz="2000" dirty="0" smtClean="0">
                <a:solidFill>
                  <a:srgbClr val="1F497D"/>
                </a:solidFill>
              </a:rPr>
              <a:t> </a:t>
            </a:r>
            <a:r>
              <a:rPr lang="fr-FR" sz="2000" dirty="0" err="1" smtClean="0">
                <a:solidFill>
                  <a:srgbClr val="1F497D"/>
                </a:solidFill>
              </a:rPr>
              <a:t>parameters</a:t>
            </a:r>
            <a:endParaRPr lang="fr-FR" sz="2000" dirty="0" smtClean="0">
              <a:solidFill>
                <a:srgbClr val="1F497D"/>
              </a:solidFill>
            </a:endParaRPr>
          </a:p>
          <a:p>
            <a:pPr lvl="2"/>
            <a:r>
              <a:rPr lang="fr-FR" sz="1800" dirty="0" smtClean="0"/>
              <a:t>Hadron </a:t>
            </a:r>
            <a:r>
              <a:rPr lang="fr-FR" sz="1800" dirty="0" err="1" smtClean="0"/>
              <a:t>density</a:t>
            </a:r>
            <a:endParaRPr lang="fr-FR" sz="1800" dirty="0" smtClean="0"/>
          </a:p>
          <a:p>
            <a:pPr lvl="2"/>
            <a:r>
              <a:rPr lang="fr-FR" sz="1800" dirty="0" smtClean="0"/>
              <a:t>Interaction cross section </a:t>
            </a:r>
            <a:r>
              <a:rPr lang="fr-FR" dirty="0" err="1" smtClean="0">
                <a:latin typeface="Symbol" pitchFamily="18" charset="2"/>
              </a:rPr>
              <a:t>s</a:t>
            </a:r>
            <a:r>
              <a:rPr lang="fr-FR" baseline="-25000" dirty="0" err="1" smtClean="0"/>
              <a:t>co</a:t>
            </a:r>
            <a:endParaRPr lang="fr-FR" sz="1800" dirty="0" smtClean="0"/>
          </a:p>
          <a:p>
            <a:pPr lvl="1">
              <a:buNone/>
            </a:pPr>
            <a:endParaRPr lang="fr-FR" sz="2000" dirty="0" smtClean="0"/>
          </a:p>
          <a:p>
            <a:pPr lvl="1"/>
            <a:r>
              <a:rPr lang="fr-FR" sz="2000" dirty="0" smtClean="0">
                <a:solidFill>
                  <a:srgbClr val="FF0000"/>
                </a:solidFill>
              </a:rPr>
              <a:t>There </a:t>
            </a:r>
            <a:r>
              <a:rPr lang="fr-FR" sz="2000" dirty="0" err="1" smtClean="0">
                <a:solidFill>
                  <a:srgbClr val="FF0000"/>
                </a:solidFill>
              </a:rPr>
              <a:t>is</a:t>
            </a:r>
            <a:r>
              <a:rPr lang="fr-FR" sz="2000" dirty="0" smtClean="0">
                <a:solidFill>
                  <a:srgbClr val="FF0000"/>
                </a:solidFill>
              </a:rPr>
              <a:t> a </a:t>
            </a:r>
            <a:r>
              <a:rPr lang="fr-FR" sz="2000" dirty="0" err="1" smtClean="0">
                <a:solidFill>
                  <a:srgbClr val="FF0000"/>
                </a:solidFill>
              </a:rPr>
              <a:t>hierarchy</a:t>
            </a:r>
            <a:r>
              <a:rPr lang="fr-FR" sz="2000" dirty="0" smtClean="0">
                <a:solidFill>
                  <a:srgbClr val="FF0000"/>
                </a:solidFill>
              </a:rPr>
              <a:t> in the suppression </a:t>
            </a:r>
          </a:p>
          <a:p>
            <a:pPr lvl="2"/>
            <a:r>
              <a:rPr lang="fr-FR" dirty="0" err="1" smtClean="0">
                <a:latin typeface="Symbol" pitchFamily="18" charset="2"/>
              </a:rPr>
              <a:t>s</a:t>
            </a:r>
            <a:r>
              <a:rPr lang="fr-FR" baseline="-25000" dirty="0" err="1" smtClean="0"/>
              <a:t>co</a:t>
            </a:r>
            <a:r>
              <a:rPr lang="fr-FR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linked</a:t>
            </a:r>
            <a:r>
              <a:rPr lang="fr-FR" sz="1800" dirty="0" smtClean="0"/>
              <a:t> to the </a:t>
            </a:r>
            <a:r>
              <a:rPr lang="fr-FR" sz="1800" dirty="0" err="1" smtClean="0"/>
              <a:t>quarkonium</a:t>
            </a:r>
            <a:r>
              <a:rPr lang="fr-FR" sz="1800" dirty="0" smtClean="0"/>
              <a:t> </a:t>
            </a:r>
            <a:r>
              <a:rPr lang="fr-FR" sz="1800" dirty="0" err="1" smtClean="0"/>
              <a:t>binding</a:t>
            </a:r>
            <a:r>
              <a:rPr lang="fr-FR" sz="1800" dirty="0" smtClean="0"/>
              <a:t> </a:t>
            </a:r>
            <a:r>
              <a:rPr lang="fr-FR" sz="1800" dirty="0" err="1" smtClean="0"/>
              <a:t>energy</a:t>
            </a:r>
            <a:endParaRPr lang="fr-FR" sz="1800" dirty="0" smtClean="0"/>
          </a:p>
          <a:p>
            <a:pPr lvl="2"/>
            <a:r>
              <a:rPr lang="fr-FR" sz="1800" dirty="0" smtClean="0"/>
              <a:t>The </a:t>
            </a:r>
            <a:r>
              <a:rPr lang="fr-FR" sz="1800" dirty="0" err="1" smtClean="0"/>
              <a:t>larger</a:t>
            </a:r>
            <a:r>
              <a:rPr lang="fr-FR" sz="1800" dirty="0" smtClean="0"/>
              <a:t> the </a:t>
            </a:r>
            <a:r>
              <a:rPr lang="fr-FR" sz="1800" dirty="0" err="1" smtClean="0"/>
              <a:t>binding</a:t>
            </a:r>
            <a:r>
              <a:rPr lang="fr-FR" sz="1800" dirty="0" smtClean="0"/>
              <a:t> </a:t>
            </a:r>
            <a:r>
              <a:rPr lang="fr-FR" sz="1800" dirty="0" err="1" smtClean="0"/>
              <a:t>energy</a:t>
            </a:r>
            <a:r>
              <a:rPr lang="fr-FR" sz="1800" dirty="0" smtClean="0"/>
              <a:t>, the </a:t>
            </a:r>
            <a:r>
              <a:rPr lang="fr-FR" sz="1800" dirty="0" err="1" smtClean="0"/>
              <a:t>smaller</a:t>
            </a:r>
            <a:r>
              <a:rPr lang="fr-FR" sz="1800" dirty="0" smtClean="0"/>
              <a:t> the </a:t>
            </a:r>
            <a:r>
              <a:rPr lang="fr-FR" dirty="0" err="1" smtClean="0">
                <a:latin typeface="Symbol" pitchFamily="18" charset="2"/>
              </a:rPr>
              <a:t>s</a:t>
            </a:r>
            <a:r>
              <a:rPr lang="fr-FR" baseline="-25000" dirty="0" err="1" smtClean="0"/>
              <a:t>co</a:t>
            </a:r>
            <a:endParaRPr lang="fr-FR" baseline="-25000" dirty="0" smtClean="0"/>
          </a:p>
          <a:p>
            <a:pPr lvl="2"/>
            <a:r>
              <a:rPr lang="fr-FR" sz="1800" dirty="0" smtClean="0"/>
              <a:t>But </a:t>
            </a:r>
            <a:r>
              <a:rPr lang="fr-FR" dirty="0" err="1" smtClean="0">
                <a:latin typeface="Symbol" pitchFamily="18" charset="2"/>
              </a:rPr>
              <a:t>s</a:t>
            </a:r>
            <a:r>
              <a:rPr lang="fr-FR" sz="1800" baseline="-25000" dirty="0" err="1" smtClean="0"/>
              <a:t>co</a:t>
            </a:r>
            <a:r>
              <a:rPr lang="fr-FR" sz="1800" baseline="-250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theoretically</a:t>
            </a:r>
            <a:r>
              <a:rPr lang="fr-FR" sz="1800" dirty="0" smtClean="0"/>
              <a:t> </a:t>
            </a:r>
            <a:r>
              <a:rPr lang="fr-FR" sz="1800" dirty="0" err="1" smtClean="0"/>
              <a:t>unknown</a:t>
            </a:r>
            <a:r>
              <a:rPr lang="fr-FR" sz="1800" dirty="0" smtClean="0"/>
              <a:t> (must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fitted</a:t>
            </a:r>
            <a:r>
              <a:rPr lang="fr-FR" sz="1800" dirty="0" smtClean="0"/>
              <a:t> on the data)</a:t>
            </a:r>
          </a:p>
          <a:p>
            <a:pPr lvl="2"/>
            <a:endParaRPr lang="fr-FR" sz="1800" baseline="-25000" dirty="0" smtClean="0"/>
          </a:p>
          <a:p>
            <a:pPr lvl="1"/>
            <a:r>
              <a:rPr lang="fr-FR" sz="2000" dirty="0" err="1" smtClean="0"/>
              <a:t>Sequential</a:t>
            </a:r>
            <a:r>
              <a:rPr lang="fr-FR" sz="2000" dirty="0" smtClean="0"/>
              <a:t> suppression</a:t>
            </a:r>
          </a:p>
          <a:p>
            <a:pPr lvl="2"/>
            <a:r>
              <a:rPr lang="fr-FR" sz="1800" dirty="0" smtClean="0">
                <a:latin typeface="Symbol" pitchFamily="18" charset="2"/>
              </a:rPr>
              <a:t>D</a:t>
            </a:r>
            <a:r>
              <a:rPr lang="fr-FR" sz="1800" dirty="0" smtClean="0"/>
              <a:t>E(J/</a:t>
            </a:r>
            <a:r>
              <a:rPr lang="fr-FR" sz="1800" dirty="0" smtClean="0">
                <a:latin typeface="Symbol" pitchFamily="18" charset="2"/>
              </a:rPr>
              <a:t>Y</a:t>
            </a:r>
            <a:r>
              <a:rPr lang="fr-FR" sz="1800" dirty="0" smtClean="0"/>
              <a:t>) &gt; </a:t>
            </a:r>
            <a:r>
              <a:rPr lang="fr-FR" sz="1800" dirty="0" smtClean="0">
                <a:latin typeface="Symbol" pitchFamily="18" charset="2"/>
              </a:rPr>
              <a:t>D</a:t>
            </a:r>
            <a:r>
              <a:rPr lang="fr-FR" sz="1800" dirty="0" smtClean="0"/>
              <a:t>E(</a:t>
            </a:r>
            <a:r>
              <a:rPr lang="fr-FR" sz="1800" dirty="0" smtClean="0">
                <a:latin typeface="Symbol" pitchFamily="18" charset="2"/>
              </a:rPr>
              <a:t>c</a:t>
            </a:r>
            <a:r>
              <a:rPr lang="fr-FR" sz="1800" baseline="-25000" dirty="0" smtClean="0"/>
              <a:t>c</a:t>
            </a:r>
            <a:r>
              <a:rPr lang="fr-FR" sz="1800" dirty="0" smtClean="0"/>
              <a:t>) &gt; </a:t>
            </a:r>
            <a:r>
              <a:rPr lang="fr-FR" sz="1800" dirty="0" smtClean="0">
                <a:latin typeface="Symbol" pitchFamily="18" charset="2"/>
              </a:rPr>
              <a:t>D</a:t>
            </a:r>
            <a:r>
              <a:rPr lang="fr-FR" sz="1800" dirty="0" smtClean="0"/>
              <a:t>E (</a:t>
            </a:r>
            <a:r>
              <a:rPr lang="fr-FR" sz="1800" dirty="0" smtClean="0">
                <a:latin typeface="Symbol" pitchFamily="18" charset="2"/>
              </a:rPr>
              <a:t>Y</a:t>
            </a:r>
            <a:r>
              <a:rPr lang="fr-FR" sz="1800" dirty="0" smtClean="0"/>
              <a:t>’) </a:t>
            </a:r>
          </a:p>
          <a:p>
            <a:pPr lvl="2">
              <a:buNone/>
            </a:pPr>
            <a:r>
              <a:rPr lang="fr-FR" sz="1800" dirty="0" smtClean="0">
                <a:sym typeface="Wingdings" pitchFamily="2" charset="2"/>
              </a:rPr>
              <a:t> </a:t>
            </a:r>
            <a:r>
              <a:rPr lang="fr-FR" dirty="0" err="1" smtClean="0">
                <a:latin typeface="Symbol" pitchFamily="18" charset="2"/>
                <a:sym typeface="Wingdings" pitchFamily="2" charset="2"/>
              </a:rPr>
              <a:t>s</a:t>
            </a:r>
            <a:r>
              <a:rPr lang="fr-FR" baseline="-25000" dirty="0" err="1" smtClean="0">
                <a:sym typeface="Wingdings" pitchFamily="2" charset="2"/>
              </a:rPr>
              <a:t>J</a:t>
            </a:r>
            <a:r>
              <a:rPr lang="fr-FR" baseline="-25000" dirty="0" smtClean="0">
                <a:sym typeface="Wingdings" pitchFamily="2" charset="2"/>
              </a:rPr>
              <a:t>/</a:t>
            </a:r>
            <a:r>
              <a:rPr lang="fr-FR" baseline="-250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baseline="-25000" dirty="0" smtClean="0">
                <a:sym typeface="Wingdings" pitchFamily="2" charset="2"/>
              </a:rPr>
              <a:t>-</a:t>
            </a:r>
            <a:r>
              <a:rPr lang="fr-FR" baseline="-25000" dirty="0" err="1" smtClean="0">
                <a:sym typeface="Wingdings" pitchFamily="2" charset="2"/>
              </a:rPr>
              <a:t>co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smtClean="0">
                <a:sym typeface="Symbol"/>
              </a:rPr>
              <a:t>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latin typeface="Symbol" pitchFamily="18" charset="2"/>
                <a:sym typeface="Wingdings" pitchFamily="2" charset="2"/>
              </a:rPr>
              <a:t>s</a:t>
            </a:r>
            <a:r>
              <a:rPr lang="fr-FR" baseline="-25000" dirty="0" err="1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baseline="-25000" dirty="0" err="1" smtClean="0">
                <a:sym typeface="Wingdings" pitchFamily="2" charset="2"/>
              </a:rPr>
              <a:t>c</a:t>
            </a:r>
            <a:r>
              <a:rPr lang="fr-FR" baseline="-25000" dirty="0" smtClean="0">
                <a:sym typeface="Wingdings" pitchFamily="2" charset="2"/>
              </a:rPr>
              <a:t>-</a:t>
            </a:r>
            <a:r>
              <a:rPr lang="fr-FR" baseline="-25000" dirty="0" err="1" smtClean="0">
                <a:sym typeface="Wingdings" pitchFamily="2" charset="2"/>
              </a:rPr>
              <a:t>co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smtClean="0">
                <a:sym typeface="Symbol"/>
              </a:rPr>
              <a:t>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latin typeface="Symbol" pitchFamily="18" charset="2"/>
                <a:sym typeface="Wingdings" pitchFamily="2" charset="2"/>
              </a:rPr>
              <a:t>s</a:t>
            </a:r>
            <a:r>
              <a:rPr lang="fr-FR" baseline="-25000" dirty="0" err="1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baseline="-25000" dirty="0" err="1" smtClean="0">
                <a:sym typeface="Wingdings" pitchFamily="2" charset="2"/>
              </a:rPr>
              <a:t>’-co</a:t>
            </a:r>
            <a:endParaRPr lang="fr-FR" sz="1800" baseline="-250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157192"/>
            <a:ext cx="3353515" cy="102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7214561" y="5733256"/>
            <a:ext cx="1929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Quarkonium</a:t>
            </a:r>
            <a:r>
              <a:rPr lang="fr-FR" sz="1200" dirty="0" smtClean="0"/>
              <a:t> </a:t>
            </a:r>
            <a:r>
              <a:rPr lang="fr-FR" sz="1200" dirty="0" err="1" smtClean="0"/>
              <a:t>bindind</a:t>
            </a:r>
            <a:r>
              <a:rPr lang="fr-FR" sz="1200" dirty="0" smtClean="0"/>
              <a:t> </a:t>
            </a:r>
            <a:r>
              <a:rPr lang="fr-FR" sz="1200" dirty="0" err="1" smtClean="0"/>
              <a:t>energy</a:t>
            </a:r>
            <a:endParaRPr lang="fr-FR" sz="1200" dirty="0" smtClean="0"/>
          </a:p>
          <a:p>
            <a:r>
              <a:rPr lang="fr-FR" sz="1200" dirty="0" smtClean="0"/>
              <a:t>(</a:t>
            </a:r>
            <a:r>
              <a:rPr lang="fr-FR" sz="1200" dirty="0" smtClean="0">
                <a:latin typeface="Symbol" pitchFamily="18" charset="2"/>
              </a:rPr>
              <a:t>D</a:t>
            </a:r>
            <a:r>
              <a:rPr lang="fr-FR" sz="1200" dirty="0" smtClean="0"/>
              <a:t>E = </a:t>
            </a:r>
            <a:r>
              <a:rPr lang="fr-FR" sz="1200" dirty="0" err="1" smtClean="0"/>
              <a:t>M</a:t>
            </a:r>
            <a:r>
              <a:rPr lang="fr-FR" sz="1200" baseline="-25000" dirty="0" err="1" smtClean="0"/>
              <a:t>quarkonium</a:t>
            </a:r>
            <a:r>
              <a:rPr lang="fr-FR" sz="1200" dirty="0" smtClean="0"/>
              <a:t> – 2M</a:t>
            </a:r>
            <a:r>
              <a:rPr lang="fr-FR" sz="1200" baseline="-25000" dirty="0" smtClean="0"/>
              <a:t>D</a:t>
            </a:r>
            <a:r>
              <a:rPr lang="fr-FR" sz="1200" dirty="0" smtClean="0"/>
              <a:t>)</a:t>
            </a:r>
            <a:endParaRPr lang="fr-FR" sz="1200" dirty="0"/>
          </a:p>
        </p:txBody>
      </p:sp>
      <p:sp>
        <p:nvSpPr>
          <p:cNvPr id="9" name="Flèche droite 8"/>
          <p:cNvSpPr>
            <a:spLocks/>
          </p:cNvSpPr>
          <p:nvPr/>
        </p:nvSpPr>
        <p:spPr>
          <a:xfrm>
            <a:off x="6948264" y="1412776"/>
            <a:ext cx="180000" cy="3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32240" y="1124744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884640" y="1052736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884640" y="1556792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660232" y="1340768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6948264" y="1268760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7020272" y="1484784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732240" y="1556792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020272" y="1124744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>
            <a:stCxn id="17" idx="6"/>
          </p:cNvCxnSpPr>
          <p:nvPr/>
        </p:nvCxnSpPr>
        <p:spPr>
          <a:xfrm>
            <a:off x="7092280" y="1196752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6948264" y="1124744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7020272" y="1349152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6804248" y="1196752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7092280" y="1556792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6948264" y="162880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6804248" y="162880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8"/>
          <p:cNvGrpSpPr/>
          <p:nvPr/>
        </p:nvGrpSpPr>
        <p:grpSpPr>
          <a:xfrm>
            <a:off x="6865428" y="1357139"/>
            <a:ext cx="24000" cy="144008"/>
            <a:chOff x="5580112" y="2348880"/>
            <a:chExt cx="24000" cy="144008"/>
          </a:xfrm>
        </p:grpSpPr>
        <p:sp>
          <p:nvSpPr>
            <p:cNvPr id="27" name="Ellipse 26"/>
            <p:cNvSpPr>
              <a:spLocks noChangeAspect="1"/>
            </p:cNvSpPr>
            <p:nvPr/>
          </p:nvSpPr>
          <p:spPr>
            <a:xfrm>
              <a:off x="5580112" y="2348880"/>
              <a:ext cx="24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>
              <a:spLocks noChangeAspect="1"/>
            </p:cNvSpPr>
            <p:nvPr/>
          </p:nvSpPr>
          <p:spPr>
            <a:xfrm>
              <a:off x="5580112" y="2420888"/>
              <a:ext cx="24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Connecteur droit avec flèche 29"/>
          <p:cNvCxnSpPr/>
          <p:nvPr/>
        </p:nvCxnSpPr>
        <p:spPr>
          <a:xfrm>
            <a:off x="8100392" y="1412776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8100392" y="1124744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8252792" y="1052736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8252792" y="1556792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8028384" y="1340768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8316416" y="1268760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8388424" y="1484784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8100392" y="1556792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8388424" y="1124744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avec flèche 39"/>
          <p:cNvCxnSpPr>
            <a:stCxn id="39" idx="6"/>
          </p:cNvCxnSpPr>
          <p:nvPr/>
        </p:nvCxnSpPr>
        <p:spPr>
          <a:xfrm>
            <a:off x="8460432" y="1196752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8316416" y="1124744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8388424" y="1349152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8172400" y="1196752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8460432" y="1556792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8316416" y="162880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8172400" y="162880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e 47"/>
          <p:cNvSpPr>
            <a:spLocks noChangeAspect="1"/>
          </p:cNvSpPr>
          <p:nvPr/>
        </p:nvSpPr>
        <p:spPr>
          <a:xfrm>
            <a:off x="8233580" y="1268760"/>
            <a:ext cx="24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>
            <a:spLocks noChangeAspect="1"/>
          </p:cNvSpPr>
          <p:nvPr/>
        </p:nvSpPr>
        <p:spPr>
          <a:xfrm>
            <a:off x="8292416" y="1484792"/>
            <a:ext cx="24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4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204864"/>
            <a:ext cx="52462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itr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000" cy="868322"/>
          </a:xfrm>
        </p:spPr>
        <p:txBody>
          <a:bodyPr/>
          <a:lstStyle/>
          <a:p>
            <a:pPr algn="l"/>
            <a:r>
              <a:rPr lang="fr-FR" sz="2800" dirty="0" smtClean="0"/>
              <a:t>Backup		</a:t>
            </a:r>
            <a:r>
              <a:rPr lang="fr-FR" dirty="0" err="1" smtClean="0">
                <a:solidFill>
                  <a:srgbClr val="FFFF00"/>
                </a:solidFill>
              </a:rPr>
              <a:t>Physics</a:t>
            </a:r>
            <a:r>
              <a:rPr lang="fr-FR" dirty="0" smtClean="0">
                <a:solidFill>
                  <a:srgbClr val="FFFF00"/>
                </a:solidFill>
              </a:rPr>
              <a:t> motivations</a:t>
            </a:r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3"/>
          <p:cNvPicPr>
            <a:picLocks noChangeAspect="1" noChangeArrowheads="1"/>
          </p:cNvPicPr>
          <p:nvPr/>
        </p:nvPicPr>
        <p:blipFill>
          <a:blip r:embed="rId2" cstate="print"/>
          <a:srcRect l="5128" t="6770" r="6410"/>
          <a:stretch>
            <a:fillRect/>
          </a:stretch>
        </p:blipFill>
        <p:spPr bwMode="auto">
          <a:xfrm>
            <a:off x="4067944" y="980728"/>
            <a:ext cx="4968552" cy="50405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53" name="Rectangle 152"/>
          <p:cNvSpPr/>
          <p:nvPr/>
        </p:nvSpPr>
        <p:spPr>
          <a:xfrm>
            <a:off x="6936482" y="1610494"/>
            <a:ext cx="45719" cy="45719"/>
          </a:xfrm>
          <a:prstGeom prst="rect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Rectangle 153"/>
          <p:cNvSpPr/>
          <p:nvPr/>
        </p:nvSpPr>
        <p:spPr>
          <a:xfrm>
            <a:off x="6511032" y="3204344"/>
            <a:ext cx="45719" cy="45719"/>
          </a:xfrm>
          <a:prstGeom prst="rect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Rectangle 154"/>
          <p:cNvSpPr/>
          <p:nvPr/>
        </p:nvSpPr>
        <p:spPr>
          <a:xfrm>
            <a:off x="7114282" y="3290069"/>
            <a:ext cx="45719" cy="45719"/>
          </a:xfrm>
          <a:prstGeom prst="rect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Rectangle 155"/>
          <p:cNvSpPr/>
          <p:nvPr/>
        </p:nvSpPr>
        <p:spPr>
          <a:xfrm>
            <a:off x="7485757" y="3277369"/>
            <a:ext cx="45719" cy="45719"/>
          </a:xfrm>
          <a:prstGeom prst="rect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Rectangle 156"/>
          <p:cNvSpPr/>
          <p:nvPr/>
        </p:nvSpPr>
        <p:spPr>
          <a:xfrm>
            <a:off x="7752457" y="3601219"/>
            <a:ext cx="45719" cy="45719"/>
          </a:xfrm>
          <a:prstGeom prst="rect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Rectangle 157"/>
          <p:cNvSpPr/>
          <p:nvPr/>
        </p:nvSpPr>
        <p:spPr>
          <a:xfrm>
            <a:off x="7954938" y="3743598"/>
            <a:ext cx="45719" cy="45719"/>
          </a:xfrm>
          <a:prstGeom prst="rect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Rectangle 158"/>
          <p:cNvSpPr/>
          <p:nvPr/>
        </p:nvSpPr>
        <p:spPr>
          <a:xfrm>
            <a:off x="8118178" y="3773711"/>
            <a:ext cx="45719" cy="45719"/>
          </a:xfrm>
          <a:prstGeom prst="rect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Rectangle 159"/>
          <p:cNvSpPr/>
          <p:nvPr/>
        </p:nvSpPr>
        <p:spPr>
          <a:xfrm>
            <a:off x="8255894" y="3819699"/>
            <a:ext cx="45719" cy="45719"/>
          </a:xfrm>
          <a:prstGeom prst="rect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Rectangle 160"/>
          <p:cNvSpPr/>
          <p:nvPr/>
        </p:nvSpPr>
        <p:spPr>
          <a:xfrm>
            <a:off x="8354369" y="3822254"/>
            <a:ext cx="45719" cy="45719"/>
          </a:xfrm>
          <a:prstGeom prst="rect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Rectangle 161"/>
          <p:cNvSpPr/>
          <p:nvPr/>
        </p:nvSpPr>
        <p:spPr>
          <a:xfrm>
            <a:off x="8506769" y="3974654"/>
            <a:ext cx="45719" cy="45719"/>
          </a:xfrm>
          <a:prstGeom prst="rect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Rectangle 162"/>
          <p:cNvSpPr/>
          <p:nvPr/>
        </p:nvSpPr>
        <p:spPr>
          <a:xfrm>
            <a:off x="8436845" y="4014168"/>
            <a:ext cx="45719" cy="45719"/>
          </a:xfrm>
          <a:prstGeom prst="rect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Rectangle 163"/>
          <p:cNvSpPr/>
          <p:nvPr/>
        </p:nvSpPr>
        <p:spPr>
          <a:xfrm>
            <a:off x="8556404" y="4140424"/>
            <a:ext cx="45719" cy="45719"/>
          </a:xfrm>
          <a:prstGeom prst="rect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/>
          <p:cNvSpPr/>
          <p:nvPr/>
        </p:nvSpPr>
        <p:spPr>
          <a:xfrm>
            <a:off x="6482457" y="2893194"/>
            <a:ext cx="45719" cy="45719"/>
          </a:xfrm>
          <a:prstGeom prst="ellipse">
            <a:avLst/>
          </a:prstGeom>
          <a:solidFill>
            <a:srgbClr val="4A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/>
          <p:cNvSpPr/>
          <p:nvPr/>
        </p:nvSpPr>
        <p:spPr>
          <a:xfrm>
            <a:off x="6876256" y="3140968"/>
            <a:ext cx="45719" cy="45719"/>
          </a:xfrm>
          <a:prstGeom prst="ellipse">
            <a:avLst/>
          </a:prstGeom>
          <a:solidFill>
            <a:srgbClr val="4A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Ellipse 166"/>
          <p:cNvSpPr/>
          <p:nvPr/>
        </p:nvSpPr>
        <p:spPr>
          <a:xfrm>
            <a:off x="7157591" y="3174628"/>
            <a:ext cx="45719" cy="45719"/>
          </a:xfrm>
          <a:prstGeom prst="ellipse">
            <a:avLst/>
          </a:prstGeom>
          <a:solidFill>
            <a:srgbClr val="4A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Ellipse 167"/>
          <p:cNvSpPr/>
          <p:nvPr/>
        </p:nvSpPr>
        <p:spPr>
          <a:xfrm>
            <a:off x="7401719" y="3275980"/>
            <a:ext cx="45719" cy="45719"/>
          </a:xfrm>
          <a:prstGeom prst="ellipse">
            <a:avLst/>
          </a:prstGeom>
          <a:solidFill>
            <a:srgbClr val="4A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Ellipse 168"/>
          <p:cNvSpPr/>
          <p:nvPr/>
        </p:nvSpPr>
        <p:spPr>
          <a:xfrm>
            <a:off x="7614990" y="3225949"/>
            <a:ext cx="45719" cy="45719"/>
          </a:xfrm>
          <a:prstGeom prst="ellipse">
            <a:avLst/>
          </a:prstGeom>
          <a:solidFill>
            <a:srgbClr val="4A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Ellipse 169"/>
          <p:cNvSpPr/>
          <p:nvPr/>
        </p:nvSpPr>
        <p:spPr>
          <a:xfrm>
            <a:off x="7758287" y="3220368"/>
            <a:ext cx="45719" cy="45719"/>
          </a:xfrm>
          <a:prstGeom prst="ellipse">
            <a:avLst/>
          </a:prstGeom>
          <a:solidFill>
            <a:srgbClr val="4A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Ellipse 170"/>
          <p:cNvSpPr/>
          <p:nvPr/>
        </p:nvSpPr>
        <p:spPr>
          <a:xfrm>
            <a:off x="6936482" y="1826394"/>
            <a:ext cx="45719" cy="45719"/>
          </a:xfrm>
          <a:prstGeom prst="ellipse">
            <a:avLst/>
          </a:prstGeom>
          <a:solidFill>
            <a:srgbClr val="4A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Rectangle 171"/>
          <p:cNvSpPr/>
          <p:nvPr/>
        </p:nvSpPr>
        <p:spPr>
          <a:xfrm>
            <a:off x="4838824" y="4293096"/>
            <a:ext cx="93216" cy="966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Rectangle 172"/>
          <p:cNvSpPr/>
          <p:nvPr/>
        </p:nvSpPr>
        <p:spPr>
          <a:xfrm>
            <a:off x="6660232" y="4005064"/>
            <a:ext cx="93216" cy="966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Rectangle 173"/>
          <p:cNvSpPr/>
          <p:nvPr/>
        </p:nvSpPr>
        <p:spPr>
          <a:xfrm>
            <a:off x="7380312" y="4077072"/>
            <a:ext cx="93216" cy="966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Rectangle 174"/>
          <p:cNvSpPr/>
          <p:nvPr/>
        </p:nvSpPr>
        <p:spPr>
          <a:xfrm>
            <a:off x="7778874" y="4417194"/>
            <a:ext cx="93216" cy="966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Rectangle 175"/>
          <p:cNvSpPr/>
          <p:nvPr/>
        </p:nvSpPr>
        <p:spPr>
          <a:xfrm>
            <a:off x="8061449" y="4601344"/>
            <a:ext cx="93216" cy="966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Rectangle 176"/>
          <p:cNvSpPr/>
          <p:nvPr/>
        </p:nvSpPr>
        <p:spPr>
          <a:xfrm>
            <a:off x="8258299" y="4750569"/>
            <a:ext cx="93216" cy="966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Rectangle 177"/>
          <p:cNvSpPr/>
          <p:nvPr/>
        </p:nvSpPr>
        <p:spPr>
          <a:xfrm>
            <a:off x="8404349" y="4706119"/>
            <a:ext cx="93216" cy="966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Rectangle 178"/>
          <p:cNvSpPr/>
          <p:nvPr/>
        </p:nvSpPr>
        <p:spPr>
          <a:xfrm>
            <a:off x="8509124" y="5014094"/>
            <a:ext cx="93216" cy="966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Ellipse 179"/>
          <p:cNvSpPr/>
          <p:nvPr/>
        </p:nvSpPr>
        <p:spPr>
          <a:xfrm>
            <a:off x="4844155" y="4509120"/>
            <a:ext cx="108000" cy="108000"/>
          </a:xfrm>
          <a:prstGeom prst="ellipse">
            <a:avLst/>
          </a:prstGeom>
          <a:noFill/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Ellipse 180"/>
          <p:cNvSpPr/>
          <p:nvPr/>
        </p:nvSpPr>
        <p:spPr>
          <a:xfrm>
            <a:off x="6453881" y="3671069"/>
            <a:ext cx="108000" cy="108000"/>
          </a:xfrm>
          <a:prstGeom prst="ellipse">
            <a:avLst/>
          </a:prstGeom>
          <a:noFill/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Ellipse 181"/>
          <p:cNvSpPr/>
          <p:nvPr/>
        </p:nvSpPr>
        <p:spPr>
          <a:xfrm>
            <a:off x="6853931" y="4169544"/>
            <a:ext cx="108000" cy="108000"/>
          </a:xfrm>
          <a:prstGeom prst="ellipse">
            <a:avLst/>
          </a:prstGeom>
          <a:noFill/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Ellipse 182"/>
          <p:cNvSpPr/>
          <p:nvPr/>
        </p:nvSpPr>
        <p:spPr>
          <a:xfrm>
            <a:off x="7133331" y="4182244"/>
            <a:ext cx="108000" cy="108000"/>
          </a:xfrm>
          <a:prstGeom prst="ellipse">
            <a:avLst/>
          </a:prstGeom>
          <a:noFill/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4" name="Ellipse 183"/>
          <p:cNvSpPr/>
          <p:nvPr/>
        </p:nvSpPr>
        <p:spPr>
          <a:xfrm>
            <a:off x="7377459" y="4418484"/>
            <a:ext cx="108000" cy="108000"/>
          </a:xfrm>
          <a:prstGeom prst="ellipse">
            <a:avLst/>
          </a:prstGeom>
          <a:noFill/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5" name="Ellipse 184"/>
          <p:cNvSpPr/>
          <p:nvPr/>
        </p:nvSpPr>
        <p:spPr>
          <a:xfrm>
            <a:off x="7592888" y="4787950"/>
            <a:ext cx="108000" cy="108000"/>
          </a:xfrm>
          <a:prstGeom prst="ellipse">
            <a:avLst/>
          </a:prstGeom>
          <a:noFill/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6" name="Ellipse 185"/>
          <p:cNvSpPr/>
          <p:nvPr/>
        </p:nvSpPr>
        <p:spPr>
          <a:xfrm>
            <a:off x="7735168" y="4644976"/>
            <a:ext cx="108000" cy="108000"/>
          </a:xfrm>
          <a:prstGeom prst="ellipse">
            <a:avLst/>
          </a:prstGeom>
          <a:noFill/>
          <a:ln w="190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7" name="Connecteur droit avec flèche 186"/>
          <p:cNvCxnSpPr/>
          <p:nvPr/>
        </p:nvCxnSpPr>
        <p:spPr>
          <a:xfrm>
            <a:off x="4860032" y="2636912"/>
            <a:ext cx="158417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ZoneTexte 187"/>
          <p:cNvSpPr txBox="1"/>
          <p:nvPr/>
        </p:nvSpPr>
        <p:spPr>
          <a:xfrm>
            <a:off x="5436096" y="233958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p+A</a:t>
            </a:r>
            <a:endParaRPr lang="fr-FR" dirty="0"/>
          </a:p>
        </p:txBody>
      </p:sp>
      <p:sp>
        <p:nvSpPr>
          <p:cNvPr id="189" name="ZoneTexte 188"/>
          <p:cNvSpPr txBox="1"/>
          <p:nvPr/>
        </p:nvSpPr>
        <p:spPr>
          <a:xfrm>
            <a:off x="5868144" y="6021288"/>
            <a:ext cx="46198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4.37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1.04</a:t>
            </a:r>
            <a:endParaRPr lang="fr-FR" sz="1200" b="1" dirty="0">
              <a:solidFill>
                <a:srgbClr val="4F81BD"/>
              </a:solidFill>
            </a:endParaRPr>
          </a:p>
        </p:txBody>
      </p:sp>
      <p:sp>
        <p:nvSpPr>
          <p:cNvPr id="190" name="ZoneTexte 189"/>
          <p:cNvSpPr txBox="1"/>
          <p:nvPr/>
        </p:nvSpPr>
        <p:spPr>
          <a:xfrm>
            <a:off x="641427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4.90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1.24</a:t>
            </a:r>
            <a:endParaRPr lang="fr-FR" sz="1600" b="1" dirty="0">
              <a:solidFill>
                <a:srgbClr val="4F81BD"/>
              </a:solidFill>
            </a:endParaRPr>
          </a:p>
        </p:txBody>
      </p:sp>
      <p:sp>
        <p:nvSpPr>
          <p:cNvPr id="191" name="ZoneTexte 190"/>
          <p:cNvSpPr txBox="1"/>
          <p:nvPr/>
        </p:nvSpPr>
        <p:spPr>
          <a:xfrm>
            <a:off x="6948264" y="6021288"/>
            <a:ext cx="46198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6.65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2.04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192" name="Connecteur droit 191"/>
          <p:cNvCxnSpPr/>
          <p:nvPr/>
        </p:nvCxnSpPr>
        <p:spPr>
          <a:xfrm>
            <a:off x="6500203" y="4337420"/>
            <a:ext cx="0" cy="129600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eur droit 192"/>
          <p:cNvCxnSpPr/>
          <p:nvPr/>
        </p:nvCxnSpPr>
        <p:spPr>
          <a:xfrm>
            <a:off x="6712645" y="4343028"/>
            <a:ext cx="0" cy="130529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/>
          <p:cNvCxnSpPr/>
          <p:nvPr/>
        </p:nvCxnSpPr>
        <p:spPr>
          <a:xfrm flipH="1">
            <a:off x="7436545" y="3501008"/>
            <a:ext cx="0" cy="216024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194"/>
          <p:cNvCxnSpPr/>
          <p:nvPr/>
        </p:nvCxnSpPr>
        <p:spPr>
          <a:xfrm>
            <a:off x="7812360" y="4869160"/>
            <a:ext cx="0" cy="879178"/>
          </a:xfrm>
          <a:prstGeom prst="line">
            <a:avLst/>
          </a:prstGeom>
          <a:ln w="9525">
            <a:solidFill>
              <a:srgbClr val="4A7EB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ZoneTexte 195"/>
          <p:cNvSpPr txBox="1"/>
          <p:nvPr/>
        </p:nvSpPr>
        <p:spPr>
          <a:xfrm>
            <a:off x="745232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7.65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2.53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197" name="Connecteur droit 196"/>
          <p:cNvCxnSpPr/>
          <p:nvPr/>
        </p:nvCxnSpPr>
        <p:spPr>
          <a:xfrm>
            <a:off x="8316416" y="5013176"/>
            <a:ext cx="0" cy="9898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eur droit 197"/>
          <p:cNvCxnSpPr/>
          <p:nvPr/>
        </p:nvCxnSpPr>
        <p:spPr>
          <a:xfrm>
            <a:off x="8532440" y="5229200"/>
            <a:ext cx="0" cy="9898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ZoneTexte 198"/>
          <p:cNvSpPr txBox="1"/>
          <p:nvPr/>
        </p:nvSpPr>
        <p:spPr>
          <a:xfrm>
            <a:off x="7956376" y="6021288"/>
            <a:ext cx="50405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8.83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3.19</a:t>
            </a:r>
            <a:endParaRPr lang="fr-FR" sz="1200" b="1" dirty="0">
              <a:solidFill>
                <a:srgbClr val="4F81BD"/>
              </a:solidFill>
            </a:endParaRPr>
          </a:p>
        </p:txBody>
      </p:sp>
      <p:sp>
        <p:nvSpPr>
          <p:cNvPr id="200" name="ZoneTexte 199"/>
          <p:cNvSpPr txBox="1"/>
          <p:nvPr/>
        </p:nvSpPr>
        <p:spPr>
          <a:xfrm>
            <a:off x="853244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9.43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3.76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201" name="Connecteur droit 200"/>
          <p:cNvCxnSpPr>
            <a:stCxn id="190" idx="0"/>
          </p:cNvCxnSpPr>
          <p:nvPr/>
        </p:nvCxnSpPr>
        <p:spPr>
          <a:xfrm flipV="1">
            <a:off x="6645263" y="5662613"/>
            <a:ext cx="67382" cy="3586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201"/>
          <p:cNvCxnSpPr>
            <a:stCxn id="189" idx="0"/>
          </p:cNvCxnSpPr>
          <p:nvPr/>
        </p:nvCxnSpPr>
        <p:spPr>
          <a:xfrm flipV="1">
            <a:off x="6099137" y="5648326"/>
            <a:ext cx="394433" cy="372962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/>
          <p:cNvCxnSpPr>
            <a:stCxn id="191" idx="0"/>
          </p:cNvCxnSpPr>
          <p:nvPr/>
        </p:nvCxnSpPr>
        <p:spPr>
          <a:xfrm flipV="1">
            <a:off x="7179257" y="5653088"/>
            <a:ext cx="252525" cy="368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203"/>
          <p:cNvCxnSpPr>
            <a:stCxn id="196" idx="0"/>
          </p:cNvCxnSpPr>
          <p:nvPr/>
        </p:nvCxnSpPr>
        <p:spPr>
          <a:xfrm flipV="1">
            <a:off x="7683313" y="5738813"/>
            <a:ext cx="143757" cy="282475"/>
          </a:xfrm>
          <a:prstGeom prst="line">
            <a:avLst/>
          </a:prstGeom>
          <a:ln w="9525">
            <a:solidFill>
              <a:srgbClr val="4A7EB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ZoneTexte 204"/>
          <p:cNvSpPr txBox="1"/>
          <p:nvPr/>
        </p:nvSpPr>
        <p:spPr>
          <a:xfrm>
            <a:off x="4860032" y="6021288"/>
            <a:ext cx="967701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4F81BD"/>
                </a:solidFill>
              </a:rPr>
              <a:t>L (</a:t>
            </a:r>
            <a:r>
              <a:rPr lang="fr-FR" sz="1200" b="1" dirty="0" err="1" smtClean="0">
                <a:solidFill>
                  <a:srgbClr val="4F81BD"/>
                </a:solidFill>
              </a:rPr>
              <a:t>fm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</a:p>
          <a:p>
            <a:pPr algn="ctr"/>
            <a:r>
              <a:rPr lang="fr-FR" sz="1200" b="1" dirty="0" smtClean="0">
                <a:solidFill>
                  <a:srgbClr val="4F81BD"/>
                </a:solidFill>
                <a:latin typeface="Symbol" pitchFamily="18" charset="2"/>
              </a:rPr>
              <a:t>e</a:t>
            </a:r>
            <a:r>
              <a:rPr lang="fr-FR" sz="1200" b="1" dirty="0" smtClean="0">
                <a:solidFill>
                  <a:srgbClr val="4F81BD"/>
                </a:solidFill>
              </a:rPr>
              <a:t> (</a:t>
            </a:r>
            <a:r>
              <a:rPr lang="fr-FR" sz="1200" b="1" dirty="0" err="1" smtClean="0">
                <a:solidFill>
                  <a:srgbClr val="4F81BD"/>
                </a:solidFill>
              </a:rPr>
              <a:t>GeV</a:t>
            </a:r>
            <a:r>
              <a:rPr lang="fr-FR" sz="1200" b="1" dirty="0" smtClean="0">
                <a:solidFill>
                  <a:srgbClr val="4F81BD"/>
                </a:solidFill>
              </a:rPr>
              <a:t>/fm</a:t>
            </a:r>
            <a:r>
              <a:rPr lang="fr-FR" sz="1200" b="1" baseline="30000" dirty="0" smtClean="0">
                <a:solidFill>
                  <a:srgbClr val="4F81BD"/>
                </a:solidFill>
              </a:rPr>
              <a:t>3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206" name="Connecteur droit 205"/>
          <p:cNvCxnSpPr/>
          <p:nvPr/>
        </p:nvCxnSpPr>
        <p:spPr>
          <a:xfrm>
            <a:off x="4716016" y="3356992"/>
            <a:ext cx="403244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/>
          <p:cNvCxnSpPr/>
          <p:nvPr/>
        </p:nvCxnSpPr>
        <p:spPr>
          <a:xfrm flipV="1">
            <a:off x="7600851" y="3940090"/>
            <a:ext cx="1110005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207"/>
          <p:cNvCxnSpPr/>
          <p:nvPr/>
        </p:nvCxnSpPr>
        <p:spPr>
          <a:xfrm flipV="1">
            <a:off x="4716016" y="3933056"/>
            <a:ext cx="2160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cteur droit 208"/>
          <p:cNvCxnSpPr/>
          <p:nvPr/>
        </p:nvCxnSpPr>
        <p:spPr>
          <a:xfrm flipV="1">
            <a:off x="5665229" y="3947124"/>
            <a:ext cx="7200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cteur droit avec flèche 209"/>
          <p:cNvCxnSpPr/>
          <p:nvPr/>
        </p:nvCxnSpPr>
        <p:spPr>
          <a:xfrm>
            <a:off x="6588224" y="2924944"/>
            <a:ext cx="1296144" cy="0"/>
          </a:xfrm>
          <a:prstGeom prst="straightConnector1">
            <a:avLst/>
          </a:prstGeom>
          <a:ln w="28575">
            <a:solidFill>
              <a:srgbClr val="4A7EBB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avec flèche 210"/>
          <p:cNvCxnSpPr/>
          <p:nvPr/>
        </p:nvCxnSpPr>
        <p:spPr>
          <a:xfrm>
            <a:off x="7956376" y="3140968"/>
            <a:ext cx="792088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ZoneTexte 211"/>
          <p:cNvSpPr txBox="1"/>
          <p:nvPr/>
        </p:nvSpPr>
        <p:spPr>
          <a:xfrm>
            <a:off x="6898963" y="262762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4A7EBB"/>
                </a:solidFill>
              </a:rPr>
              <a:t>S+U</a:t>
            </a:r>
            <a:endParaRPr lang="fr-FR" b="1" dirty="0">
              <a:solidFill>
                <a:srgbClr val="4A7EBB"/>
              </a:solidFill>
            </a:endParaRPr>
          </a:p>
        </p:txBody>
      </p:sp>
      <p:sp>
        <p:nvSpPr>
          <p:cNvPr id="213" name="ZoneTexte 212"/>
          <p:cNvSpPr txBox="1"/>
          <p:nvPr/>
        </p:nvSpPr>
        <p:spPr>
          <a:xfrm>
            <a:off x="7956376" y="284364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Pb+Pb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214" name="Connecteur droit 213"/>
          <p:cNvCxnSpPr/>
          <p:nvPr/>
        </p:nvCxnSpPr>
        <p:spPr>
          <a:xfrm>
            <a:off x="6206451" y="4988953"/>
            <a:ext cx="244827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4069686" cy="5500726"/>
          </a:xfrm>
        </p:spPr>
        <p:txBody>
          <a:bodyPr>
            <a:normAutofit/>
          </a:bodyPr>
          <a:lstStyle/>
          <a:p>
            <a:r>
              <a:rPr lang="fr-FR" dirty="0" err="1" smtClean="0"/>
              <a:t>Sequential</a:t>
            </a:r>
            <a:r>
              <a:rPr lang="fr-FR" dirty="0" smtClean="0"/>
              <a:t> suppression </a:t>
            </a:r>
            <a:r>
              <a:rPr lang="fr-FR" dirty="0" smtClean="0">
                <a:solidFill>
                  <a:srgbClr val="FF0000"/>
                </a:solidFill>
              </a:rPr>
              <a:t>by </a:t>
            </a:r>
            <a:r>
              <a:rPr lang="fr-FR" dirty="0" err="1" smtClean="0">
                <a:solidFill>
                  <a:srgbClr val="FF0000"/>
                </a:solidFill>
              </a:rPr>
              <a:t>comovers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cxnSp>
        <p:nvCxnSpPr>
          <p:cNvPr id="72" name="Connecteur droit 71"/>
          <p:cNvCxnSpPr/>
          <p:nvPr/>
        </p:nvCxnSpPr>
        <p:spPr>
          <a:xfrm>
            <a:off x="6556751" y="3227204"/>
            <a:ext cx="1972878" cy="74745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360040" y="3414479"/>
            <a:ext cx="3419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400" dirty="0" smtClean="0">
                <a:latin typeface="Symbol" pitchFamily="18" charset="2"/>
                <a:sym typeface="Wingdings" pitchFamily="2" charset="2"/>
              </a:rPr>
              <a:t> Y</a:t>
            </a:r>
            <a:r>
              <a:rPr lang="fr-FR" sz="1400" dirty="0" smtClean="0">
                <a:sym typeface="Wingdings" pitchFamily="2" charset="2"/>
              </a:rPr>
              <a:t>’ suppression pattern </a:t>
            </a:r>
            <a:r>
              <a:rPr lang="fr-FR" sz="1400" dirty="0" err="1" smtClean="0">
                <a:sym typeface="Wingdings" pitchFamily="2" charset="2"/>
              </a:rPr>
              <a:t>slightly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err="1" smtClean="0">
                <a:sym typeface="Wingdings" pitchFamily="2" charset="2"/>
              </a:rPr>
              <a:t>steeper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err="1" smtClean="0">
                <a:sym typeface="Wingdings" pitchFamily="2" charset="2"/>
              </a:rPr>
              <a:t>than</a:t>
            </a:r>
            <a:r>
              <a:rPr lang="fr-FR" sz="1400" dirty="0" smtClean="0">
                <a:sym typeface="Wingdings" pitchFamily="2" charset="2"/>
              </a:rPr>
              <a:t> J/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Y </a:t>
            </a:r>
            <a:r>
              <a:rPr lang="fr-FR" sz="1400" dirty="0" smtClean="0">
                <a:sym typeface="Wingdings" pitchFamily="2" charset="2"/>
              </a:rPr>
              <a:t>one (</a:t>
            </a:r>
            <a:r>
              <a:rPr lang="fr-FR" sz="1400" dirty="0" err="1" smtClean="0">
                <a:sym typeface="Wingdings" pitchFamily="2" charset="2"/>
              </a:rPr>
              <a:t>theoritically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err="1" smtClean="0">
                <a:latin typeface="Symbol" pitchFamily="18" charset="2"/>
                <a:sym typeface="Wingdings" pitchFamily="2" charset="2"/>
              </a:rPr>
              <a:t>s</a:t>
            </a:r>
            <a:r>
              <a:rPr lang="fr-FR" sz="1400" baseline="-25000" dirty="0" err="1" smtClean="0">
                <a:sym typeface="Wingdings" pitchFamily="2" charset="2"/>
              </a:rPr>
              <a:t>J</a:t>
            </a:r>
            <a:r>
              <a:rPr lang="fr-FR" sz="1400" baseline="-25000" dirty="0" smtClean="0">
                <a:sym typeface="Wingdings" pitchFamily="2" charset="2"/>
              </a:rPr>
              <a:t>/</a:t>
            </a:r>
            <a:r>
              <a:rPr lang="fr-FR" sz="1400" baseline="-250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1400" baseline="-25000" dirty="0" smtClean="0">
                <a:sym typeface="Wingdings" pitchFamily="2" charset="2"/>
              </a:rPr>
              <a:t>-</a:t>
            </a:r>
            <a:r>
              <a:rPr lang="fr-FR" sz="1400" baseline="-25000" dirty="0" err="1" smtClean="0">
                <a:sym typeface="Wingdings" pitchFamily="2" charset="2"/>
              </a:rPr>
              <a:t>co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smtClean="0">
                <a:sym typeface="Symbol"/>
              </a:rPr>
              <a:t>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err="1" smtClean="0">
                <a:latin typeface="Symbol" pitchFamily="18" charset="2"/>
                <a:sym typeface="Wingdings" pitchFamily="2" charset="2"/>
              </a:rPr>
              <a:t>s</a:t>
            </a:r>
            <a:r>
              <a:rPr lang="fr-FR" sz="1400" baseline="-25000" dirty="0" err="1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1400" baseline="-25000" dirty="0" err="1" smtClean="0">
                <a:sym typeface="Wingdings" pitchFamily="2" charset="2"/>
              </a:rPr>
              <a:t>’-co</a:t>
            </a:r>
            <a:r>
              <a:rPr lang="fr-FR" sz="1400" dirty="0" smtClean="0">
                <a:sym typeface="Wingdings" pitchFamily="2" charset="2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fr-FR" sz="14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fr-FR" sz="1400" dirty="0" smtClean="0">
                <a:sym typeface="Wingdings" pitchFamily="2" charset="2"/>
              </a:rPr>
              <a:t> If </a:t>
            </a:r>
            <a:r>
              <a:rPr lang="fr-FR" sz="1400" dirty="0" err="1" smtClean="0">
                <a:sym typeface="Wingdings" pitchFamily="2" charset="2"/>
              </a:rPr>
              <a:t>comovers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err="1" smtClean="0">
                <a:sym typeface="Wingdings" pitchFamily="2" charset="2"/>
              </a:rPr>
              <a:t>at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err="1" smtClean="0">
                <a:sym typeface="Wingdings" pitchFamily="2" charset="2"/>
              </a:rPr>
              <a:t>work</a:t>
            </a:r>
            <a:r>
              <a:rPr lang="fr-FR" sz="1400" dirty="0" smtClean="0">
                <a:sym typeface="Wingdings" pitchFamily="2" charset="2"/>
              </a:rPr>
              <a:t>,                                    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sz="1400" baseline="-25000" dirty="0" smtClean="0">
                <a:sym typeface="Wingdings" pitchFamily="2" charset="2"/>
              </a:rPr>
              <a:t>c</a:t>
            </a:r>
            <a:r>
              <a:rPr lang="fr-FR" sz="1400" dirty="0" smtClean="0">
                <a:sym typeface="Wingdings" pitchFamily="2" charset="2"/>
              </a:rPr>
              <a:t> suppression pattern </a:t>
            </a:r>
            <a:r>
              <a:rPr lang="fr-FR" sz="1400" dirty="0" err="1" smtClean="0">
                <a:sym typeface="Wingdings" pitchFamily="2" charset="2"/>
              </a:rPr>
              <a:t>should</a:t>
            </a:r>
            <a:r>
              <a:rPr lang="fr-FR" sz="1400" dirty="0" smtClean="0">
                <a:sym typeface="Wingdings" pitchFamily="2" charset="2"/>
              </a:rPr>
              <a:t> stand </a:t>
            </a:r>
            <a:r>
              <a:rPr lang="fr-FR" sz="1400" dirty="0" err="1" smtClean="0">
                <a:sym typeface="Wingdings" pitchFamily="2" charset="2"/>
              </a:rPr>
              <a:t>within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1400" dirty="0" smtClean="0">
                <a:sym typeface="Wingdings" pitchFamily="2" charset="2"/>
              </a:rPr>
              <a:t>’ and J/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1400" dirty="0" smtClean="0">
                <a:sym typeface="Wingdings" pitchFamily="2" charset="2"/>
              </a:rPr>
              <a:t> suppression patterns</a:t>
            </a:r>
          </a:p>
        </p:txBody>
      </p:sp>
      <p:sp>
        <p:nvSpPr>
          <p:cNvPr id="150" name="ZoneTexte 149"/>
          <p:cNvSpPr txBox="1"/>
          <p:nvPr/>
        </p:nvSpPr>
        <p:spPr>
          <a:xfrm>
            <a:off x="899592" y="5157192"/>
            <a:ext cx="2736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Conclusion</a:t>
            </a:r>
          </a:p>
          <a:p>
            <a:r>
              <a:rPr lang="fr-FR" sz="1600" b="1" dirty="0" smtClean="0"/>
              <a:t> </a:t>
            </a:r>
            <a:r>
              <a:rPr lang="fr-FR" sz="1600" i="1" dirty="0" err="1" smtClean="0"/>
              <a:t>Need</a:t>
            </a:r>
            <a:r>
              <a:rPr lang="fr-FR" sz="1600" i="1" dirty="0" smtClean="0"/>
              <a:t> to </a:t>
            </a:r>
            <a:r>
              <a:rPr lang="fr-FR" sz="1600" i="1" dirty="0" err="1" smtClean="0"/>
              <a:t>measure</a:t>
            </a:r>
            <a:r>
              <a:rPr lang="fr-FR" sz="1600" i="1" dirty="0" smtClean="0"/>
              <a:t> </a:t>
            </a:r>
            <a:r>
              <a:rPr lang="fr-FR" sz="1600" i="1" dirty="0" smtClean="0">
                <a:latin typeface="Symbol" pitchFamily="18" charset="2"/>
              </a:rPr>
              <a:t>c</a:t>
            </a:r>
            <a:r>
              <a:rPr lang="fr-FR" sz="1600" i="1" baseline="-25000" dirty="0" smtClean="0"/>
              <a:t>c</a:t>
            </a:r>
            <a:r>
              <a:rPr lang="fr-FR" sz="1600" i="1" dirty="0" smtClean="0"/>
              <a:t> pattern to test </a:t>
            </a:r>
            <a:r>
              <a:rPr lang="fr-FR" sz="1600" i="1" dirty="0" err="1" smtClean="0"/>
              <a:t>comovers</a:t>
            </a:r>
            <a:r>
              <a:rPr lang="fr-FR" sz="1600" i="1" dirty="0" smtClean="0"/>
              <a:t> scenario</a:t>
            </a:r>
            <a:endParaRPr lang="fr-FR" sz="1600" i="1" dirty="0"/>
          </a:p>
        </p:txBody>
      </p:sp>
      <p:sp>
        <p:nvSpPr>
          <p:cNvPr id="215" name="Rectangle 214">
            <a:hlinkClick r:id="rId3"/>
          </p:cNvPr>
          <p:cNvSpPr/>
          <p:nvPr/>
        </p:nvSpPr>
        <p:spPr>
          <a:xfrm>
            <a:off x="4860032" y="1196752"/>
            <a:ext cx="179568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u="sng" dirty="0" err="1" smtClean="0">
                <a:solidFill>
                  <a:srgbClr val="3333FF"/>
                </a:solidFill>
              </a:rPr>
              <a:t>Eur</a:t>
            </a:r>
            <a:r>
              <a:rPr lang="fr-FR" sz="1050" b="1" u="sng" dirty="0" smtClean="0">
                <a:solidFill>
                  <a:srgbClr val="3333FF"/>
                </a:solidFill>
              </a:rPr>
              <a:t>.Phys.J.C49:559-567,2007</a:t>
            </a:r>
            <a:endParaRPr lang="fr-FR" sz="1050" b="1" u="sng" dirty="0">
              <a:solidFill>
                <a:srgbClr val="3333FF"/>
              </a:solidFill>
            </a:endParaRPr>
          </a:p>
        </p:txBody>
      </p:sp>
      <p:cxnSp>
        <p:nvCxnSpPr>
          <p:cNvPr id="82" name="Connecteur droit 81"/>
          <p:cNvCxnSpPr/>
          <p:nvPr/>
        </p:nvCxnSpPr>
        <p:spPr>
          <a:xfrm>
            <a:off x="6516216" y="3356992"/>
            <a:ext cx="1992908" cy="170543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>
            <a:off x="7827434" y="4304129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A7EBB"/>
                </a:solidFill>
                <a:latin typeface="Symbol" pitchFamily="18" charset="2"/>
              </a:rPr>
              <a:t>Y</a:t>
            </a:r>
            <a:r>
              <a:rPr lang="fr-FR" sz="1200" b="1" dirty="0" smtClean="0">
                <a:solidFill>
                  <a:srgbClr val="4A7EBB"/>
                </a:solidFill>
              </a:rPr>
              <a:t>’</a:t>
            </a:r>
            <a:endParaRPr lang="fr-FR" sz="1200" b="1" dirty="0">
              <a:solidFill>
                <a:srgbClr val="4A7EBB"/>
              </a:solidFill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7734853" y="3440033"/>
            <a:ext cx="1013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A7EBB"/>
                </a:solidFill>
              </a:rPr>
              <a:t>Inclusive J/</a:t>
            </a:r>
            <a:r>
              <a:rPr lang="fr-FR" sz="1200" b="1" dirty="0" smtClean="0">
                <a:solidFill>
                  <a:srgbClr val="4A7EBB"/>
                </a:solidFill>
                <a:latin typeface="Symbol" pitchFamily="18" charset="2"/>
              </a:rPr>
              <a:t>Y</a:t>
            </a:r>
            <a:endParaRPr lang="fr-FR" sz="1200" b="1" dirty="0">
              <a:solidFill>
                <a:srgbClr val="4A7EBB"/>
              </a:solidFill>
            </a:endParaRPr>
          </a:p>
        </p:txBody>
      </p:sp>
      <p:sp>
        <p:nvSpPr>
          <p:cNvPr id="86" name="Rectangle 85">
            <a:hlinkClick r:id="rId4"/>
          </p:cNvPr>
          <p:cNvSpPr/>
          <p:nvPr/>
        </p:nvSpPr>
        <p:spPr>
          <a:xfrm>
            <a:off x="827584" y="1700808"/>
            <a:ext cx="19766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u="sng" dirty="0" err="1" smtClean="0">
                <a:solidFill>
                  <a:srgbClr val="3333FF"/>
                </a:solidFill>
              </a:rPr>
              <a:t>Eur</a:t>
            </a:r>
            <a:r>
              <a:rPr lang="fr-FR" sz="1200" u="sng" dirty="0" smtClean="0">
                <a:solidFill>
                  <a:srgbClr val="3333FF"/>
                </a:solidFill>
              </a:rPr>
              <a:t>.Phys.J.C58:437-444,2008</a:t>
            </a:r>
            <a:endParaRPr lang="fr-FR" u="sng" dirty="0">
              <a:solidFill>
                <a:srgbClr val="3333FF"/>
              </a:solidFill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107504" y="2204864"/>
            <a:ext cx="3902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If </a:t>
            </a:r>
            <a:r>
              <a:rPr lang="fr-FR" sz="1600" b="1" dirty="0" err="1" smtClean="0"/>
              <a:t>comovers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at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work</a:t>
            </a:r>
            <a:r>
              <a:rPr lang="fr-FR" sz="1600" b="1" dirty="0" smtClean="0"/>
              <a:t> </a:t>
            </a:r>
            <a:r>
              <a:rPr lang="fr-FR" sz="1600" dirty="0" smtClean="0">
                <a:sym typeface="Wingdings" pitchFamily="2" charset="2"/>
              </a:rPr>
              <a:t></a:t>
            </a:r>
            <a:r>
              <a:rPr lang="fr-FR" sz="1600" dirty="0" smtClean="0"/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smooth</a:t>
            </a:r>
            <a:r>
              <a:rPr lang="fr-FR" sz="1600" b="1" dirty="0" smtClean="0">
                <a:solidFill>
                  <a:srgbClr val="FF0000"/>
                </a:solidFill>
              </a:rPr>
              <a:t> suppression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107504" y="2492896"/>
            <a:ext cx="3132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(</a:t>
            </a:r>
            <a:r>
              <a:rPr lang="fr-FR" sz="1200" b="1" dirty="0" err="1" smtClean="0"/>
              <a:t>reminder</a:t>
            </a:r>
            <a:r>
              <a:rPr lang="fr-FR" sz="1200" b="1" dirty="0" smtClean="0"/>
              <a:t>: If QGP </a:t>
            </a:r>
            <a:r>
              <a:rPr lang="fr-FR" sz="1200" b="1" dirty="0" err="1" smtClean="0"/>
              <a:t>at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work</a:t>
            </a:r>
            <a:r>
              <a:rPr lang="fr-FR" sz="1200" b="1" dirty="0" smtClean="0"/>
              <a:t> </a:t>
            </a:r>
            <a:r>
              <a:rPr lang="fr-FR" sz="1200" b="1" dirty="0" smtClean="0">
                <a:sym typeface="Wingdings" pitchFamily="2" charset="2"/>
              </a:rPr>
              <a:t></a:t>
            </a:r>
            <a:r>
              <a:rPr lang="fr-FR" sz="1200" b="1" dirty="0" smtClean="0"/>
              <a:t> </a:t>
            </a:r>
            <a:r>
              <a:rPr lang="fr-FR" sz="1200" b="1" dirty="0" err="1" smtClean="0">
                <a:solidFill>
                  <a:srgbClr val="FF0000"/>
                </a:solidFill>
              </a:rPr>
              <a:t>threshold</a:t>
            </a:r>
            <a:r>
              <a:rPr lang="fr-FR" sz="1200" b="1" dirty="0" smtClean="0">
                <a:solidFill>
                  <a:srgbClr val="FF0000"/>
                </a:solidFill>
              </a:rPr>
              <a:t> </a:t>
            </a:r>
            <a:r>
              <a:rPr lang="fr-FR" sz="1200" b="1" dirty="0" err="1" smtClean="0">
                <a:solidFill>
                  <a:srgbClr val="FF0000"/>
                </a:solidFill>
              </a:rPr>
              <a:t>effect</a:t>
            </a:r>
            <a:r>
              <a:rPr lang="fr-FR" sz="1200" b="1" dirty="0" smtClean="0"/>
              <a:t>)</a:t>
            </a:r>
            <a:endParaRPr lang="fr-FR" sz="1200" b="1" dirty="0"/>
          </a:p>
        </p:txBody>
      </p:sp>
      <p:sp>
        <p:nvSpPr>
          <p:cNvPr id="88" name="ZoneTexte 87"/>
          <p:cNvSpPr txBox="1"/>
          <p:nvPr/>
        </p:nvSpPr>
        <p:spPr>
          <a:xfrm>
            <a:off x="179512" y="3140968"/>
            <a:ext cx="1338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Experimentally</a:t>
            </a:r>
            <a:r>
              <a:rPr lang="fr-FR" sz="1400" b="1" dirty="0" smtClean="0"/>
              <a:t>,</a:t>
            </a:r>
          </a:p>
        </p:txBody>
      </p:sp>
      <p:sp>
        <p:nvSpPr>
          <p:cNvPr id="89" name="Titr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000" cy="868322"/>
          </a:xfrm>
        </p:spPr>
        <p:txBody>
          <a:bodyPr/>
          <a:lstStyle/>
          <a:p>
            <a:pPr algn="l"/>
            <a:r>
              <a:rPr lang="fr-FR" sz="2800" dirty="0" smtClean="0"/>
              <a:t>Backup		</a:t>
            </a:r>
            <a:r>
              <a:rPr lang="fr-FR" dirty="0" err="1" smtClean="0">
                <a:solidFill>
                  <a:srgbClr val="FFFF00"/>
                </a:solidFill>
              </a:rPr>
              <a:t>Physics</a:t>
            </a:r>
            <a:r>
              <a:rPr lang="fr-FR" dirty="0" smtClean="0">
                <a:solidFill>
                  <a:srgbClr val="FFFF00"/>
                </a:solidFill>
              </a:rPr>
              <a:t> motivations</a:t>
            </a:r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contenu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fr-FR" dirty="0" smtClean="0"/>
              <a:t>Benchmark 2: </a:t>
            </a:r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err="1" smtClean="0"/>
              <a:t>charmonium</a:t>
            </a:r>
            <a:r>
              <a:rPr lang="fr-FR" dirty="0" smtClean="0"/>
              <a:t> in p+A </a:t>
            </a:r>
            <a:r>
              <a:rPr lang="fr-FR" dirty="0" err="1" smtClean="0"/>
              <a:t>at</a:t>
            </a:r>
            <a:r>
              <a:rPr lang="fr-FR" dirty="0" smtClean="0"/>
              <a:t> SPS</a:t>
            </a:r>
            <a:endParaRPr lang="fr-FR" dirty="0"/>
          </a:p>
        </p:txBody>
      </p:sp>
      <p:sp>
        <p:nvSpPr>
          <p:cNvPr id="35" name="Espace réservé du pied de page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5047" y="4149080"/>
            <a:ext cx="228731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7" y="1433114"/>
            <a:ext cx="2664296" cy="264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èche droite 7"/>
          <p:cNvSpPr/>
          <p:nvPr/>
        </p:nvSpPr>
        <p:spPr>
          <a:xfrm>
            <a:off x="3923928" y="1700808"/>
            <a:ext cx="10081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292080" y="3861048"/>
            <a:ext cx="2011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>
                <a:hlinkClick r:id="rId4"/>
              </a:rPr>
              <a:t>Euro. Phys. J. C48 (2006) 329.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11560" y="1582921"/>
            <a:ext cx="37444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and 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’ </a:t>
            </a:r>
            <a:r>
              <a:rPr lang="fr-FR" b="1" dirty="0" smtClean="0"/>
              <a:t>suppression</a:t>
            </a:r>
            <a:r>
              <a:rPr lang="fr-FR" dirty="0" smtClean="0"/>
              <a:t> in p+A collisions as a </a:t>
            </a:r>
            <a:r>
              <a:rPr lang="fr-FR" dirty="0" err="1" smtClean="0"/>
              <a:t>function</a:t>
            </a:r>
            <a:r>
              <a:rPr lang="fr-FR" dirty="0" smtClean="0"/>
              <a:t> of L</a:t>
            </a:r>
          </a:p>
          <a:p>
            <a:endParaRPr lang="fr-FR" sz="2000" b="1" dirty="0" smtClean="0"/>
          </a:p>
          <a:p>
            <a:pPr algn="just"/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b="1" dirty="0" err="1" smtClean="0">
                <a:solidFill>
                  <a:srgbClr val="FF0000"/>
                </a:solidFill>
              </a:rPr>
              <a:t>Measuring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different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charmonium</a:t>
            </a:r>
            <a:r>
              <a:rPr lang="fr-FR" b="1" dirty="0" smtClean="0">
                <a:solidFill>
                  <a:srgbClr val="FF0000"/>
                </a:solidFill>
              </a:rPr>
              <a:t> states </a:t>
            </a:r>
            <a:r>
              <a:rPr lang="fr-FR" b="1" dirty="0" err="1" smtClean="0">
                <a:solidFill>
                  <a:srgbClr val="FF0000"/>
                </a:solidFill>
              </a:rPr>
              <a:t>gives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key</a:t>
            </a:r>
            <a:r>
              <a:rPr lang="fr-FR" b="1" dirty="0" smtClean="0">
                <a:solidFill>
                  <a:srgbClr val="FF0000"/>
                </a:solidFill>
              </a:rPr>
              <a:t> information on Cold </a:t>
            </a:r>
            <a:r>
              <a:rPr lang="fr-FR" b="1" dirty="0" err="1" smtClean="0">
                <a:solidFill>
                  <a:srgbClr val="FF0000"/>
                </a:solidFill>
              </a:rPr>
              <a:t>Nuclear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Matter</a:t>
            </a:r>
            <a:r>
              <a:rPr lang="fr-FR" b="1" dirty="0" smtClean="0">
                <a:solidFill>
                  <a:srgbClr val="FF0000"/>
                </a:solidFill>
              </a:rPr>
              <a:t> and production </a:t>
            </a:r>
            <a:r>
              <a:rPr lang="fr-FR" b="1" dirty="0" err="1" smtClean="0">
                <a:solidFill>
                  <a:srgbClr val="FF0000"/>
                </a:solidFill>
              </a:rPr>
              <a:t>mechanism</a:t>
            </a:r>
            <a:r>
              <a:rPr lang="fr-FR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67544" y="4005064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</a:t>
            </a:r>
            <a:r>
              <a:rPr lang="fr-FR" b="1" dirty="0" err="1" smtClean="0"/>
              <a:t>rapidity</a:t>
            </a:r>
            <a:r>
              <a:rPr lang="fr-FR" b="1" dirty="0" smtClean="0"/>
              <a:t> distribution </a:t>
            </a:r>
            <a:r>
              <a:rPr lang="fr-FR" dirty="0" smtClean="0"/>
              <a:t>in p+A collisions (</a:t>
            </a:r>
            <a:r>
              <a:rPr lang="fr-FR" dirty="0" err="1" smtClean="0"/>
              <a:t>asymetry</a:t>
            </a:r>
            <a:r>
              <a:rPr lang="fr-FR" dirty="0" smtClean="0"/>
              <a:t> </a:t>
            </a:r>
            <a:r>
              <a:rPr lang="fr-FR" dirty="0" err="1" smtClean="0"/>
              <a:t>wrt</a:t>
            </a:r>
            <a:r>
              <a:rPr lang="fr-FR" dirty="0" smtClean="0"/>
              <a:t> </a:t>
            </a:r>
            <a:r>
              <a:rPr lang="fr-FR" dirty="0" err="1" smtClean="0"/>
              <a:t>y</a:t>
            </a:r>
            <a:r>
              <a:rPr lang="fr-FR" baseline="-25000" dirty="0" err="1" smtClean="0"/>
              <a:t>cm</a:t>
            </a:r>
            <a:r>
              <a:rPr lang="fr-FR" dirty="0" smtClean="0"/>
              <a:t>=0)</a:t>
            </a:r>
          </a:p>
          <a:p>
            <a:pPr algn="ctr"/>
            <a:endParaRPr lang="fr-FR" dirty="0" smtClean="0"/>
          </a:p>
          <a:p>
            <a:pPr algn="just"/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b="1" dirty="0" err="1" smtClean="0">
                <a:solidFill>
                  <a:srgbClr val="FF0000"/>
                </a:solidFill>
              </a:rPr>
              <a:t>Measuring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charmonium</a:t>
            </a:r>
            <a:r>
              <a:rPr lang="fr-FR" b="1" dirty="0" smtClean="0">
                <a:solidFill>
                  <a:srgbClr val="FF0000"/>
                </a:solidFill>
              </a:rPr>
              <a:t> in a </a:t>
            </a:r>
            <a:r>
              <a:rPr lang="fr-FR" b="1" dirty="0" err="1" smtClean="0">
                <a:solidFill>
                  <a:srgbClr val="FF0000"/>
                </a:solidFill>
              </a:rPr>
              <a:t>wide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x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F</a:t>
            </a:r>
            <a:r>
              <a:rPr lang="fr-FR" b="1" dirty="0" smtClean="0">
                <a:solidFill>
                  <a:srgbClr val="FF0000"/>
                </a:solidFill>
              </a:rPr>
              <a:t> range </a:t>
            </a:r>
            <a:r>
              <a:rPr lang="fr-FR" b="1" dirty="0" err="1" smtClean="0">
                <a:solidFill>
                  <a:srgbClr val="FF0000"/>
                </a:solidFill>
              </a:rPr>
              <a:t>is</a:t>
            </a:r>
            <a:r>
              <a:rPr lang="fr-FR" b="1" dirty="0" smtClean="0">
                <a:solidFill>
                  <a:srgbClr val="FF0000"/>
                </a:solidFill>
              </a:rPr>
              <a:t> important to </a:t>
            </a:r>
            <a:r>
              <a:rPr lang="fr-FR" b="1" dirty="0" err="1" smtClean="0">
                <a:solidFill>
                  <a:srgbClr val="FF0000"/>
                </a:solidFill>
              </a:rPr>
              <a:t>identify</a:t>
            </a:r>
            <a:r>
              <a:rPr lang="fr-FR" b="1" dirty="0" smtClean="0">
                <a:solidFill>
                  <a:srgbClr val="FF0000"/>
                </a:solidFill>
              </a:rPr>
              <a:t> possible (anti)</a:t>
            </a:r>
            <a:r>
              <a:rPr lang="fr-FR" b="1" dirty="0" err="1" smtClean="0">
                <a:solidFill>
                  <a:srgbClr val="FF0000"/>
                </a:solidFill>
              </a:rPr>
              <a:t>shadowing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effects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5868144" y="4509120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5868938" y="4869160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5868938" y="5265216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5868938" y="5596922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5868938" y="5956962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7525122" y="4257104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7525122" y="4617144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7525122" y="5013175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7525122" y="5373215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7525122" y="5733256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èche droite 29"/>
          <p:cNvSpPr/>
          <p:nvPr/>
        </p:nvSpPr>
        <p:spPr>
          <a:xfrm>
            <a:off x="3923928" y="4293096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6660232" y="1577130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NA50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6876256" y="265725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3333FF"/>
                </a:solidFill>
                <a:latin typeface="Symbol" pitchFamily="18" charset="2"/>
              </a:rPr>
              <a:t>Y</a:t>
            </a:r>
            <a:r>
              <a:rPr lang="fr-FR" b="1" dirty="0" smtClean="0">
                <a:solidFill>
                  <a:srgbClr val="3333FF"/>
                </a:solidFill>
              </a:rPr>
              <a:t>’</a:t>
            </a:r>
            <a:endParaRPr lang="fr-FR" b="1" dirty="0">
              <a:solidFill>
                <a:srgbClr val="3333FF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092280" y="2143902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3333FF"/>
                </a:solidFill>
              </a:rPr>
              <a:t>J/</a:t>
            </a:r>
            <a:r>
              <a:rPr lang="fr-FR" b="1" dirty="0" smtClean="0">
                <a:solidFill>
                  <a:srgbClr val="3333FF"/>
                </a:solidFill>
                <a:latin typeface="Symbol" pitchFamily="18" charset="2"/>
              </a:rPr>
              <a:t>Y</a:t>
            </a:r>
            <a:endParaRPr lang="fr-FR" b="1" dirty="0">
              <a:solidFill>
                <a:srgbClr val="3333FF"/>
              </a:solidFill>
              <a:latin typeface="Symbol" pitchFamily="18" charset="2"/>
            </a:endParaRPr>
          </a:p>
        </p:txBody>
      </p:sp>
      <p:sp>
        <p:nvSpPr>
          <p:cNvPr id="38" name="Titr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000" cy="868322"/>
          </a:xfrm>
        </p:spPr>
        <p:txBody>
          <a:bodyPr/>
          <a:lstStyle/>
          <a:p>
            <a:pPr algn="l"/>
            <a:r>
              <a:rPr lang="fr-FR" sz="2800" dirty="0" smtClean="0"/>
              <a:t>Backup		</a:t>
            </a:r>
            <a:r>
              <a:rPr lang="fr-FR" dirty="0" err="1" smtClean="0">
                <a:solidFill>
                  <a:srgbClr val="FFFF00"/>
                </a:solidFill>
              </a:rPr>
              <a:t>Physics</a:t>
            </a:r>
            <a:r>
              <a:rPr lang="fr-FR" dirty="0" smtClean="0">
                <a:solidFill>
                  <a:srgbClr val="FFFF00"/>
                </a:solidFill>
              </a:rPr>
              <a:t> motivations</a:t>
            </a:r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err="1" smtClean="0"/>
              <a:t>charmonium</a:t>
            </a:r>
            <a:r>
              <a:rPr lang="fr-FR" dirty="0" smtClean="0"/>
              <a:t> in p+A </a:t>
            </a:r>
            <a:r>
              <a:rPr lang="fr-FR" dirty="0" err="1" smtClean="0"/>
              <a:t>at</a:t>
            </a:r>
            <a:r>
              <a:rPr lang="fr-FR" dirty="0" smtClean="0"/>
              <a:t> SPS</a:t>
            </a:r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 l="40327" t="10373" r="8449" b="4652"/>
          <a:stretch>
            <a:fillRect/>
          </a:stretch>
        </p:blipFill>
        <p:spPr bwMode="auto">
          <a:xfrm>
            <a:off x="395536" y="2420888"/>
            <a:ext cx="39604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ZoneTexte 33"/>
          <p:cNvSpPr txBox="1"/>
          <p:nvPr/>
        </p:nvSpPr>
        <p:spPr>
          <a:xfrm>
            <a:off x="4644008" y="5302949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FF0000"/>
                </a:solidFill>
              </a:rPr>
              <a:t>Possible to </a:t>
            </a:r>
            <a:r>
              <a:rPr lang="fr-FR" b="1" dirty="0" err="1" smtClean="0">
                <a:solidFill>
                  <a:srgbClr val="FF0000"/>
                </a:solidFill>
              </a:rPr>
              <a:t>access</a:t>
            </a:r>
            <a:r>
              <a:rPr lang="fr-FR" b="1" dirty="0" smtClean="0">
                <a:solidFill>
                  <a:srgbClr val="FF0000"/>
                </a:solidFill>
              </a:rPr>
              <a:t> large </a:t>
            </a:r>
            <a:r>
              <a:rPr lang="fr-FR" b="1" dirty="0" err="1" smtClean="0">
                <a:solidFill>
                  <a:srgbClr val="FF0000"/>
                </a:solidFill>
              </a:rPr>
              <a:t>x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F</a:t>
            </a:r>
            <a:r>
              <a:rPr lang="fr-FR" b="1" dirty="0" smtClean="0">
                <a:solidFill>
                  <a:srgbClr val="FF0000"/>
                </a:solidFill>
              </a:rPr>
              <a:t> if </a:t>
            </a:r>
            <a:r>
              <a:rPr lang="fr-FR" b="1" dirty="0" err="1" smtClean="0">
                <a:solidFill>
                  <a:srgbClr val="FF0000"/>
                </a:solidFill>
              </a:rPr>
              <a:t>measuring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charmonia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at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rapidity</a:t>
            </a:r>
            <a:r>
              <a:rPr lang="fr-FR" b="1" dirty="0" smtClean="0">
                <a:solidFill>
                  <a:srgbClr val="FF0000"/>
                </a:solidFill>
              </a:rPr>
              <a:t> up to </a:t>
            </a:r>
            <a:r>
              <a:rPr lang="fr-FR" b="1" i="1" dirty="0" err="1" smtClean="0">
                <a:solidFill>
                  <a:srgbClr val="FF0000"/>
                </a:solidFill>
              </a:rPr>
              <a:t>y</a:t>
            </a:r>
            <a:r>
              <a:rPr lang="fr-FR" b="1" i="1" baseline="-25000" dirty="0" err="1" smtClean="0">
                <a:solidFill>
                  <a:srgbClr val="FF0000"/>
                </a:solidFill>
              </a:rPr>
              <a:t>CMS</a:t>
            </a:r>
            <a:r>
              <a:rPr lang="fr-FR" b="1" dirty="0" smtClean="0">
                <a:solidFill>
                  <a:srgbClr val="FF0000"/>
                </a:solidFill>
              </a:rPr>
              <a:t>~2</a:t>
            </a:r>
          </a:p>
        </p:txBody>
      </p:sp>
      <p:graphicFrame>
        <p:nvGraphicFramePr>
          <p:cNvPr id="35" name="Objet 34"/>
          <p:cNvGraphicFramePr>
            <a:graphicFrameLocks noChangeAspect="1"/>
          </p:cNvGraphicFramePr>
          <p:nvPr/>
        </p:nvGraphicFramePr>
        <p:xfrm>
          <a:off x="5683250" y="2197423"/>
          <a:ext cx="2455863" cy="871537"/>
        </p:xfrm>
        <a:graphic>
          <a:graphicData uri="http://schemas.openxmlformats.org/presentationml/2006/ole">
            <p:oleObj spid="_x0000_s1026" name="Équation" r:id="rId4" imgW="1180800" imgH="419040" progId="Equation.3">
              <p:embed/>
            </p:oleObj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4355976" y="3214717"/>
            <a:ext cx="4640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3333FF"/>
                </a:solidFill>
              </a:rPr>
              <a:t>With</a:t>
            </a:r>
            <a:r>
              <a:rPr lang="fr-FR" dirty="0" smtClean="0">
                <a:solidFill>
                  <a:srgbClr val="3333FF"/>
                </a:solidFill>
              </a:rPr>
              <a:t> M=3.1 </a:t>
            </a:r>
            <a:r>
              <a:rPr lang="fr-FR" dirty="0" err="1" smtClean="0">
                <a:solidFill>
                  <a:srgbClr val="3333FF"/>
                </a:solidFill>
              </a:rPr>
              <a:t>GeV</a:t>
            </a:r>
            <a:r>
              <a:rPr lang="fr-FR" dirty="0" smtClean="0">
                <a:solidFill>
                  <a:srgbClr val="3333FF"/>
                </a:solidFill>
              </a:rPr>
              <a:t>/c² and </a:t>
            </a:r>
            <a:r>
              <a:rPr lang="fr-FR" b="1" dirty="0" smtClean="0">
                <a:solidFill>
                  <a:srgbClr val="3333FF"/>
                </a:solidFill>
                <a:sym typeface="Symbol"/>
              </a:rPr>
              <a:t></a:t>
            </a:r>
            <a:r>
              <a:rPr lang="fr-FR" b="1" dirty="0" smtClean="0">
                <a:solidFill>
                  <a:srgbClr val="3333FF"/>
                </a:solidFill>
              </a:rPr>
              <a:t>s=17.2 </a:t>
            </a:r>
            <a:r>
              <a:rPr lang="fr-FR" b="1" dirty="0" err="1" smtClean="0">
                <a:solidFill>
                  <a:srgbClr val="3333FF"/>
                </a:solidFill>
              </a:rPr>
              <a:t>GeV</a:t>
            </a:r>
            <a:r>
              <a:rPr lang="fr-FR" b="1" dirty="0" smtClean="0">
                <a:solidFill>
                  <a:srgbClr val="3333FF"/>
                </a:solidFill>
              </a:rPr>
              <a:t> </a:t>
            </a:r>
            <a:r>
              <a:rPr lang="fr-FR" dirty="0" smtClean="0">
                <a:solidFill>
                  <a:srgbClr val="3333FF"/>
                </a:solidFill>
              </a:rPr>
              <a:t>(158 </a:t>
            </a:r>
            <a:r>
              <a:rPr lang="fr-FR" dirty="0" err="1" smtClean="0">
                <a:solidFill>
                  <a:srgbClr val="3333FF"/>
                </a:solidFill>
              </a:rPr>
              <a:t>GeV</a:t>
            </a:r>
            <a:r>
              <a:rPr lang="fr-FR" dirty="0" smtClean="0">
                <a:solidFill>
                  <a:srgbClr val="3333FF"/>
                </a:solidFill>
              </a:rPr>
              <a:t>)</a:t>
            </a:r>
          </a:p>
          <a:p>
            <a:r>
              <a:rPr lang="fr-FR" dirty="0" err="1" smtClean="0">
                <a:solidFill>
                  <a:srgbClr val="3333FF"/>
                </a:solidFill>
              </a:rPr>
              <a:t>x</a:t>
            </a:r>
            <a:r>
              <a:rPr lang="fr-FR" baseline="-25000" dirty="0" err="1" smtClean="0">
                <a:solidFill>
                  <a:srgbClr val="3333FF"/>
                </a:solidFill>
              </a:rPr>
              <a:t>F</a:t>
            </a:r>
            <a:r>
              <a:rPr lang="fr-FR" dirty="0" smtClean="0">
                <a:solidFill>
                  <a:srgbClr val="3333FF"/>
                </a:solidFill>
              </a:rPr>
              <a:t> = 1 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 </a:t>
            </a:r>
            <a:r>
              <a:rPr lang="fr-FR" i="1" dirty="0" err="1" smtClean="0">
                <a:solidFill>
                  <a:srgbClr val="3333FF"/>
                </a:solidFill>
                <a:sym typeface="Wingdings" pitchFamily="2" charset="2"/>
              </a:rPr>
              <a:t>y</a:t>
            </a:r>
            <a:r>
              <a:rPr lang="fr-FR" i="1" baseline="-25000" dirty="0" err="1" smtClean="0">
                <a:solidFill>
                  <a:srgbClr val="3333FF"/>
                </a:solidFill>
                <a:sym typeface="Wingdings" pitchFamily="2" charset="2"/>
              </a:rPr>
              <a:t>CMS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 = 1.7</a:t>
            </a:r>
            <a:endParaRPr lang="fr-FR" dirty="0">
              <a:solidFill>
                <a:srgbClr val="3333FF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355976" y="4161854"/>
            <a:ext cx="4640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3333FF"/>
                </a:solidFill>
              </a:rPr>
              <a:t>With</a:t>
            </a:r>
            <a:r>
              <a:rPr lang="fr-FR" dirty="0" smtClean="0">
                <a:solidFill>
                  <a:srgbClr val="3333FF"/>
                </a:solidFill>
              </a:rPr>
              <a:t> M=3.1 </a:t>
            </a:r>
            <a:r>
              <a:rPr lang="fr-FR" dirty="0" err="1" smtClean="0">
                <a:solidFill>
                  <a:srgbClr val="3333FF"/>
                </a:solidFill>
              </a:rPr>
              <a:t>GeV</a:t>
            </a:r>
            <a:r>
              <a:rPr lang="fr-FR" dirty="0" smtClean="0">
                <a:solidFill>
                  <a:srgbClr val="3333FF"/>
                </a:solidFill>
              </a:rPr>
              <a:t>/c² and </a:t>
            </a:r>
            <a:r>
              <a:rPr lang="fr-FR" b="1" dirty="0" smtClean="0">
                <a:solidFill>
                  <a:srgbClr val="3333FF"/>
                </a:solidFill>
                <a:sym typeface="Symbol"/>
              </a:rPr>
              <a:t></a:t>
            </a:r>
            <a:r>
              <a:rPr lang="fr-FR" b="1" dirty="0" smtClean="0">
                <a:solidFill>
                  <a:srgbClr val="3333FF"/>
                </a:solidFill>
              </a:rPr>
              <a:t>s=29.1 </a:t>
            </a:r>
            <a:r>
              <a:rPr lang="fr-FR" b="1" dirty="0" err="1" smtClean="0">
                <a:solidFill>
                  <a:srgbClr val="3333FF"/>
                </a:solidFill>
              </a:rPr>
              <a:t>GeV</a:t>
            </a:r>
            <a:r>
              <a:rPr lang="fr-FR" b="1" dirty="0" smtClean="0">
                <a:solidFill>
                  <a:srgbClr val="3333FF"/>
                </a:solidFill>
              </a:rPr>
              <a:t> </a:t>
            </a:r>
            <a:r>
              <a:rPr lang="fr-FR" dirty="0" smtClean="0">
                <a:solidFill>
                  <a:srgbClr val="3333FF"/>
                </a:solidFill>
              </a:rPr>
              <a:t>(450 </a:t>
            </a:r>
            <a:r>
              <a:rPr lang="fr-FR" dirty="0" err="1" smtClean="0">
                <a:solidFill>
                  <a:srgbClr val="3333FF"/>
                </a:solidFill>
              </a:rPr>
              <a:t>GeV</a:t>
            </a:r>
            <a:r>
              <a:rPr lang="fr-FR" dirty="0" smtClean="0">
                <a:solidFill>
                  <a:srgbClr val="3333FF"/>
                </a:solidFill>
              </a:rPr>
              <a:t>)</a:t>
            </a:r>
          </a:p>
          <a:p>
            <a:r>
              <a:rPr lang="fr-FR" dirty="0" err="1" smtClean="0">
                <a:solidFill>
                  <a:srgbClr val="3333FF"/>
                </a:solidFill>
              </a:rPr>
              <a:t>x</a:t>
            </a:r>
            <a:r>
              <a:rPr lang="fr-FR" baseline="-25000" dirty="0" err="1" smtClean="0">
                <a:solidFill>
                  <a:srgbClr val="3333FF"/>
                </a:solidFill>
              </a:rPr>
              <a:t>F</a:t>
            </a:r>
            <a:r>
              <a:rPr lang="fr-FR" dirty="0" smtClean="0">
                <a:solidFill>
                  <a:srgbClr val="3333FF"/>
                </a:solidFill>
              </a:rPr>
              <a:t> = 1 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 </a:t>
            </a:r>
            <a:r>
              <a:rPr lang="fr-FR" i="1" dirty="0" err="1" smtClean="0">
                <a:solidFill>
                  <a:srgbClr val="3333FF"/>
                </a:solidFill>
                <a:sym typeface="Wingdings" pitchFamily="2" charset="2"/>
              </a:rPr>
              <a:t>y</a:t>
            </a:r>
            <a:r>
              <a:rPr lang="fr-FR" i="1" baseline="-25000" dirty="0" err="1" smtClean="0">
                <a:solidFill>
                  <a:srgbClr val="3333FF"/>
                </a:solidFill>
                <a:sym typeface="Wingdings" pitchFamily="2" charset="2"/>
              </a:rPr>
              <a:t>CMS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 = 2.2</a:t>
            </a:r>
          </a:p>
          <a:p>
            <a:r>
              <a:rPr lang="fr-FR" i="1" dirty="0" smtClean="0">
                <a:solidFill>
                  <a:srgbClr val="3333FF"/>
                </a:solidFill>
                <a:sym typeface="Wingdings" pitchFamily="2" charset="2"/>
              </a:rPr>
              <a:t>Y</a:t>
            </a:r>
            <a:r>
              <a:rPr lang="fr-FR" i="1" baseline="-25000" dirty="0" smtClean="0">
                <a:solidFill>
                  <a:srgbClr val="3333FF"/>
                </a:solidFill>
                <a:sym typeface="Wingdings" pitchFamily="2" charset="2"/>
              </a:rPr>
              <a:t>CMS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=2  </a:t>
            </a:r>
            <a:r>
              <a:rPr lang="fr-FR" dirty="0" err="1" smtClean="0">
                <a:solidFill>
                  <a:srgbClr val="3333FF"/>
                </a:solidFill>
                <a:sym typeface="Wingdings" pitchFamily="2" charset="2"/>
              </a:rPr>
              <a:t>x</a:t>
            </a:r>
            <a:r>
              <a:rPr lang="fr-FR" baseline="-25000" dirty="0" err="1" smtClean="0">
                <a:solidFill>
                  <a:srgbClr val="3333FF"/>
                </a:solidFill>
                <a:sym typeface="Wingdings" pitchFamily="2" charset="2"/>
              </a:rPr>
              <a:t>F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 = 0.8</a:t>
            </a:r>
            <a:endParaRPr lang="fr-FR" dirty="0">
              <a:solidFill>
                <a:srgbClr val="3333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71600" y="2708920"/>
            <a:ext cx="3361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/>
              <a:t>E866, Phys. </a:t>
            </a:r>
            <a:r>
              <a:rPr lang="fr-FR" sz="1400" b="1" dirty="0" err="1" smtClean="0"/>
              <a:t>Rev</a:t>
            </a:r>
            <a:r>
              <a:rPr lang="fr-FR" sz="1400" b="1" dirty="0" smtClean="0"/>
              <a:t>. </a:t>
            </a:r>
            <a:r>
              <a:rPr lang="fr-FR" sz="1400" b="1" dirty="0" err="1" smtClean="0"/>
              <a:t>Lett</a:t>
            </a:r>
            <a:r>
              <a:rPr lang="fr-FR" sz="1400" b="1" dirty="0" smtClean="0"/>
              <a:t>. 84, 3256-3260 (2000)</a:t>
            </a:r>
            <a:endParaRPr lang="fr-FR" sz="1400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395536" y="1549241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sz="2000" b="1" dirty="0" err="1" smtClean="0">
                <a:solidFill>
                  <a:srgbClr val="FF0000"/>
                </a:solidFill>
              </a:rPr>
              <a:t>Measuring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charmonium</a:t>
            </a:r>
            <a:r>
              <a:rPr lang="fr-FR" sz="2000" b="1" dirty="0" smtClean="0">
                <a:solidFill>
                  <a:srgbClr val="FF0000"/>
                </a:solidFill>
              </a:rPr>
              <a:t> in a </a:t>
            </a:r>
            <a:r>
              <a:rPr lang="fr-FR" sz="2000" b="1" dirty="0" err="1" smtClean="0">
                <a:solidFill>
                  <a:srgbClr val="FF0000"/>
                </a:solidFill>
              </a:rPr>
              <a:t>wide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x</a:t>
            </a:r>
            <a:r>
              <a:rPr lang="fr-FR" sz="2000" b="1" baseline="-25000" dirty="0" err="1" smtClean="0">
                <a:solidFill>
                  <a:srgbClr val="FF0000"/>
                </a:solidFill>
              </a:rPr>
              <a:t>F</a:t>
            </a:r>
            <a:r>
              <a:rPr lang="fr-FR" sz="2000" b="1" dirty="0" smtClean="0">
                <a:solidFill>
                  <a:srgbClr val="FF0000"/>
                </a:solidFill>
              </a:rPr>
              <a:t> range </a:t>
            </a:r>
            <a:r>
              <a:rPr lang="fr-FR" sz="2000" b="1" dirty="0" err="1" smtClean="0">
                <a:solidFill>
                  <a:srgbClr val="FF0000"/>
                </a:solidFill>
              </a:rPr>
              <a:t>is</a:t>
            </a:r>
            <a:r>
              <a:rPr lang="fr-FR" sz="2000" b="1" dirty="0" smtClean="0">
                <a:solidFill>
                  <a:srgbClr val="FF0000"/>
                </a:solidFill>
              </a:rPr>
              <a:t> important to </a:t>
            </a:r>
            <a:r>
              <a:rPr lang="fr-FR" sz="2000" b="1" dirty="0" err="1" smtClean="0">
                <a:solidFill>
                  <a:srgbClr val="FF0000"/>
                </a:solidFill>
              </a:rPr>
              <a:t>estimate</a:t>
            </a:r>
            <a:r>
              <a:rPr lang="fr-FR" sz="2000" b="1" dirty="0" smtClean="0">
                <a:solidFill>
                  <a:srgbClr val="FF0000"/>
                </a:solidFill>
              </a:rPr>
              <a:t> possible (anti)</a:t>
            </a:r>
            <a:r>
              <a:rPr lang="fr-FR" sz="2000" b="1" dirty="0" err="1" smtClean="0">
                <a:solidFill>
                  <a:srgbClr val="FF0000"/>
                </a:solidFill>
              </a:rPr>
              <a:t>shadowing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effects</a:t>
            </a:r>
            <a:endParaRPr lang="fr-FR" sz="2000" b="1" dirty="0" smtClean="0">
              <a:solidFill>
                <a:srgbClr val="FF0000"/>
              </a:solidFill>
            </a:endParaRP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000" cy="868322"/>
          </a:xfrm>
        </p:spPr>
        <p:txBody>
          <a:bodyPr/>
          <a:lstStyle/>
          <a:p>
            <a:pPr algn="l"/>
            <a:r>
              <a:rPr lang="fr-FR" sz="2800" dirty="0" smtClean="0"/>
              <a:t>Backup		</a:t>
            </a:r>
            <a:r>
              <a:rPr lang="fr-FR" dirty="0" err="1" smtClean="0">
                <a:solidFill>
                  <a:srgbClr val="FFFF00"/>
                </a:solidFill>
              </a:rPr>
              <a:t>Physics</a:t>
            </a:r>
            <a:r>
              <a:rPr lang="fr-FR" dirty="0" smtClean="0">
                <a:solidFill>
                  <a:srgbClr val="FFFF00"/>
                </a:solidFill>
              </a:rPr>
              <a:t> motivations</a:t>
            </a:r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427984" y="5373216"/>
            <a:ext cx="3744416" cy="115212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0" y="3501008"/>
            <a:ext cx="4392488" cy="1656184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7392" y="908720"/>
            <a:ext cx="315894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Backup	</a:t>
            </a:r>
            <a:r>
              <a:rPr lang="en-US" dirty="0" smtClean="0">
                <a:solidFill>
                  <a:srgbClr val="FFFF00"/>
                </a:solidFill>
              </a:rPr>
              <a:t>fixed </a:t>
            </a:r>
            <a:r>
              <a:rPr lang="en-US" dirty="0" err="1" smtClean="0">
                <a:solidFill>
                  <a:srgbClr val="FFFF00"/>
                </a:solidFill>
              </a:rPr>
              <a:t>target.vs.collider</a:t>
            </a:r>
            <a:r>
              <a:rPr lang="en-US" dirty="0" smtClean="0">
                <a:solidFill>
                  <a:srgbClr val="FFFF00"/>
                </a:solidFill>
              </a:rPr>
              <a:t> mode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4069686" cy="5596674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pPr algn="just"/>
            <a:r>
              <a:rPr lang="en-US" dirty="0" smtClean="0"/>
              <a:t>Cold Nuclear Matter studies</a:t>
            </a:r>
          </a:p>
          <a:p>
            <a:pPr lvl="1" algn="just"/>
            <a:r>
              <a:rPr lang="en-US" dirty="0" smtClean="0"/>
              <a:t>Must be performed in </a:t>
            </a:r>
            <a:r>
              <a:rPr lang="en-US" dirty="0" err="1" smtClean="0"/>
              <a:t>p+A</a:t>
            </a:r>
            <a:r>
              <a:rPr lang="en-US" dirty="0" smtClean="0"/>
              <a:t> collisions</a:t>
            </a:r>
          </a:p>
          <a:p>
            <a:pPr lvl="1" algn="just"/>
            <a:r>
              <a:rPr lang="en-US" dirty="0" smtClean="0"/>
              <a:t>The more A versatility, the better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Collider mode</a:t>
            </a:r>
          </a:p>
          <a:p>
            <a:pPr lvl="1" algn="just"/>
            <a:r>
              <a:rPr lang="en-US" dirty="0" smtClean="0">
                <a:solidFill>
                  <a:srgbClr val="FF0000"/>
                </a:solidFill>
              </a:rPr>
              <a:t>Difficult to operate many A systems </a:t>
            </a:r>
            <a:r>
              <a:rPr lang="en-US" dirty="0" smtClean="0"/>
              <a:t>(for instance, since 2000, </a:t>
            </a:r>
            <a:r>
              <a:rPr lang="en-US" dirty="0" err="1" smtClean="0"/>
              <a:t>Phenix</a:t>
            </a:r>
            <a:r>
              <a:rPr lang="en-US" dirty="0" smtClean="0"/>
              <a:t> operated </a:t>
            </a:r>
            <a:r>
              <a:rPr lang="en-US" dirty="0" err="1" smtClean="0"/>
              <a:t>d+Au</a:t>
            </a:r>
            <a:r>
              <a:rPr lang="en-US" dirty="0" smtClean="0"/>
              <a:t> collisions only) 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 studies as a function of centrality</a:t>
            </a:r>
          </a:p>
          <a:p>
            <a:pPr lvl="1" algn="just"/>
            <a:r>
              <a:rPr lang="en-US" b="0" dirty="0" smtClean="0">
                <a:sym typeface="Wingdings" pitchFamily="2" charset="2"/>
              </a:rPr>
              <a:t>Constraints:</a:t>
            </a:r>
          </a:p>
          <a:p>
            <a:pPr marL="1371600" lvl="2" indent="-457200" algn="just"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Centrality bin limitation</a:t>
            </a:r>
            <a:r>
              <a:rPr lang="en-US" dirty="0" smtClean="0"/>
              <a:t>: due to the “small” number of particle produced in </a:t>
            </a:r>
            <a:r>
              <a:rPr lang="en-US" dirty="0" err="1" smtClean="0"/>
              <a:t>p+A</a:t>
            </a:r>
            <a:r>
              <a:rPr lang="en-US" dirty="0" smtClean="0"/>
              <a:t>, cannot make as many centrality bins as in A+A collisions</a:t>
            </a:r>
          </a:p>
          <a:p>
            <a:pPr marL="1371600" lvl="2" indent="-457200" algn="just">
              <a:buFont typeface="+mj-lt"/>
              <a:buAutoNum type="arabicPeriod"/>
            </a:pPr>
            <a:endParaRPr lang="en-US" b="0" dirty="0" smtClean="0"/>
          </a:p>
          <a:p>
            <a:pPr marL="1371600" lvl="2" indent="-457200" algn="just">
              <a:buFont typeface="+mj-lt"/>
              <a:buAutoNum type="arabicPeriod"/>
            </a:pPr>
            <a:r>
              <a:rPr lang="en-US" b="1" dirty="0" err="1" smtClean="0">
                <a:solidFill>
                  <a:srgbClr val="0000FF"/>
                </a:solidFill>
              </a:rPr>
              <a:t>Glauber</a:t>
            </a:r>
            <a:r>
              <a:rPr lang="en-US" b="1" dirty="0" smtClean="0">
                <a:solidFill>
                  <a:srgbClr val="0000FF"/>
                </a:solidFill>
              </a:rPr>
              <a:t> uncertainty </a:t>
            </a:r>
            <a:r>
              <a:rPr lang="en-US" b="0" dirty="0" smtClean="0"/>
              <a:t>:</a:t>
            </a:r>
          </a:p>
          <a:p>
            <a:pPr marL="1371600" lvl="2" indent="-457200" algn="just">
              <a:buNone/>
            </a:pPr>
            <a:r>
              <a:rPr lang="en-US" dirty="0" smtClean="0"/>
              <a:t>	</a:t>
            </a:r>
            <a:r>
              <a:rPr lang="en-US" b="0" dirty="0" smtClean="0"/>
              <a:t>&lt;</a:t>
            </a:r>
            <a:r>
              <a:rPr lang="en-US" b="0" dirty="0" err="1" smtClean="0"/>
              <a:t>N</a:t>
            </a:r>
            <a:r>
              <a:rPr lang="en-US" b="0" baseline="-25000" dirty="0" err="1" smtClean="0"/>
              <a:t>coll</a:t>
            </a:r>
            <a:r>
              <a:rPr lang="en-US" b="0" dirty="0" smtClean="0"/>
              <a:t>&gt;.</a:t>
            </a:r>
            <a:r>
              <a:rPr lang="en-US" b="0" dirty="0" err="1" smtClean="0"/>
              <a:t>vs.centrality</a:t>
            </a:r>
            <a:r>
              <a:rPr lang="en-US" b="0" dirty="0" smtClean="0"/>
              <a:t> </a:t>
            </a:r>
            <a:r>
              <a:rPr lang="en-US" dirty="0" smtClean="0"/>
              <a:t>through</a:t>
            </a:r>
            <a:r>
              <a:rPr lang="en-US" b="0" dirty="0" smtClean="0"/>
              <a:t> </a:t>
            </a:r>
            <a:r>
              <a:rPr lang="en-US" b="0" dirty="0" err="1" smtClean="0"/>
              <a:t>Glauber</a:t>
            </a:r>
            <a:r>
              <a:rPr lang="en-US" b="0" dirty="0" smtClean="0"/>
              <a:t> calculation </a:t>
            </a:r>
            <a:r>
              <a:rPr lang="en-US" b="0" dirty="0" smtClean="0">
                <a:sym typeface="Wingdings" pitchFamily="2" charset="2"/>
              </a:rPr>
              <a:t> </a:t>
            </a:r>
            <a:r>
              <a:rPr lang="en-US" b="0" dirty="0" smtClean="0"/>
              <a:t>uncertainty on &lt;</a:t>
            </a:r>
            <a:r>
              <a:rPr lang="en-US" b="0" dirty="0" err="1" smtClean="0"/>
              <a:t>N</a:t>
            </a:r>
            <a:r>
              <a:rPr lang="en-US" b="0" baseline="-25000" dirty="0" err="1" smtClean="0"/>
              <a:t>coll</a:t>
            </a:r>
            <a:r>
              <a:rPr lang="en-US" b="0" dirty="0" smtClean="0"/>
              <a:t>&gt; (~7% for </a:t>
            </a:r>
            <a:r>
              <a:rPr lang="en-US" b="0" dirty="0" err="1" smtClean="0"/>
              <a:t>Phenix</a:t>
            </a:r>
            <a:r>
              <a:rPr lang="en-US" b="0" dirty="0" smtClean="0"/>
              <a:t>)</a:t>
            </a:r>
          </a:p>
          <a:p>
            <a:pPr marL="571500" indent="-457200" algn="just"/>
            <a:endParaRPr lang="en-US" dirty="0" smtClean="0"/>
          </a:p>
          <a:p>
            <a:pPr marL="571500" indent="-457200" algn="just"/>
            <a:r>
              <a:rPr lang="en-US" dirty="0" smtClean="0"/>
              <a:t>Fixed target mode</a:t>
            </a:r>
          </a:p>
          <a:p>
            <a:pPr marL="971550" lvl="1" indent="-457200" algn="just"/>
            <a:r>
              <a:rPr lang="en-US" b="1" dirty="0" smtClean="0">
                <a:solidFill>
                  <a:srgbClr val="008000"/>
                </a:solidFill>
              </a:rPr>
              <a:t>Easy to operate many A systems</a:t>
            </a:r>
          </a:p>
          <a:p>
            <a:pPr marL="971550" lvl="1" indent="-457200" algn="just"/>
            <a:r>
              <a:rPr lang="en-US" b="1" dirty="0" smtClean="0">
                <a:solidFill>
                  <a:srgbClr val="008000"/>
                </a:solidFill>
              </a:rPr>
              <a:t>No bin limitation</a:t>
            </a:r>
          </a:p>
          <a:p>
            <a:pPr marL="971550" lvl="1" indent="-457200" algn="just"/>
            <a:r>
              <a:rPr lang="en-US" b="1" dirty="0" smtClean="0">
                <a:solidFill>
                  <a:srgbClr val="008000"/>
                </a:solidFill>
              </a:rPr>
              <a:t> No </a:t>
            </a:r>
            <a:r>
              <a:rPr lang="en-US" b="1" dirty="0" err="1" smtClean="0">
                <a:solidFill>
                  <a:srgbClr val="008000"/>
                </a:solidFill>
              </a:rPr>
              <a:t>Glauber</a:t>
            </a:r>
            <a:r>
              <a:rPr lang="en-US" b="1" dirty="0" smtClean="0">
                <a:solidFill>
                  <a:srgbClr val="008000"/>
                </a:solidFill>
              </a:rPr>
              <a:t> uncertainties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marL="1371600" lvl="2" indent="-45720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372200" y="5589240"/>
          <a:ext cx="1418288" cy="792088"/>
        </p:xfrm>
        <a:graphic>
          <a:graphicData uri="http://schemas.openxmlformats.org/presentationml/2006/ole">
            <p:oleObj spid="_x0000_s387074" name="Équation" r:id="rId4" imgW="863280" imgH="482400" progId="Equation.3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4644008" y="3999388"/>
          <a:ext cx="2520280" cy="725756"/>
        </p:xfrm>
        <a:graphic>
          <a:graphicData uri="http://schemas.openxmlformats.org/presentationml/2006/ole">
            <p:oleObj spid="_x0000_s387075" name="Équation" r:id="rId5" imgW="1676160" imgH="482400" progId="Equation.3">
              <p:embed/>
            </p:oleObj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7236296" y="3645024"/>
          <a:ext cx="165618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864096"/>
              </a:tblGrid>
              <a:tr h="2592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centrality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</a:t>
                      </a:r>
                      <a:r>
                        <a:rPr lang="en-US" sz="1200" dirty="0" err="1" smtClean="0"/>
                        <a:t>N</a:t>
                      </a:r>
                      <a:r>
                        <a:rPr lang="en-US" sz="1200" baseline="-25000" dirty="0" err="1" smtClean="0"/>
                        <a:t>coll</a:t>
                      </a:r>
                      <a:r>
                        <a:rPr lang="en-US" sz="1200" dirty="0" smtClean="0"/>
                        <a:t>&gt;</a:t>
                      </a:r>
                      <a:endParaRPr lang="en-US" sz="1200" dirty="0"/>
                    </a:p>
                  </a:txBody>
                  <a:tcPr/>
                </a:tc>
              </a:tr>
              <a:tr h="2592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0-20%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15.1 </a:t>
                      </a:r>
                      <a:r>
                        <a:rPr lang="en-US" sz="1200" dirty="0" smtClean="0">
                          <a:sym typeface="Symbol"/>
                        </a:rPr>
                        <a:t> 1.0</a:t>
                      </a:r>
                      <a:endParaRPr lang="en-US" sz="1200" dirty="0"/>
                    </a:p>
                  </a:txBody>
                  <a:tcPr/>
                </a:tc>
              </a:tr>
              <a:tr h="2592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20-40%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10.2 </a:t>
                      </a:r>
                      <a:r>
                        <a:rPr lang="en-US" sz="1200" dirty="0" smtClean="0">
                          <a:sym typeface="Symbol"/>
                        </a:rPr>
                        <a:t> 0.7</a:t>
                      </a:r>
                      <a:endParaRPr lang="en-US" sz="1200" dirty="0"/>
                    </a:p>
                  </a:txBody>
                  <a:tcPr/>
                </a:tc>
              </a:tr>
              <a:tr h="2592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40-60%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6.6 </a:t>
                      </a:r>
                      <a:r>
                        <a:rPr lang="en-US" sz="1200" dirty="0" smtClean="0">
                          <a:sym typeface="Symbol"/>
                        </a:rPr>
                        <a:t> 0.4</a:t>
                      </a:r>
                      <a:endParaRPr lang="en-US" sz="1200" dirty="0"/>
                    </a:p>
                  </a:txBody>
                  <a:tcPr/>
                </a:tc>
              </a:tr>
              <a:tr h="2592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60-88%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3.2 </a:t>
                      </a:r>
                      <a:r>
                        <a:rPr lang="en-US" sz="1200" dirty="0" smtClean="0">
                          <a:sym typeface="Symbol"/>
                        </a:rPr>
                        <a:t> 0.2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7596336" y="3068960"/>
            <a:ext cx="1374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6"/>
              </a:rPr>
              <a:t>arXiv:1204.0777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7740352" y="2636912"/>
            <a:ext cx="124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Phenix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d+Au</a:t>
            </a:r>
            <a:r>
              <a:rPr lang="en-US" sz="1400" b="1" dirty="0" smtClean="0"/>
              <a:t> </a:t>
            </a:r>
          </a:p>
          <a:p>
            <a:r>
              <a:rPr lang="en-US" sz="1400" b="1" dirty="0" smtClean="0"/>
              <a:t>centrality bins</a:t>
            </a:r>
            <a:endParaRPr lang="en-US" sz="1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4644008" y="3501008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Collider mode: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4427984" y="5805264"/>
            <a:ext cx="1945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 target mode: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re 4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2800" dirty="0" smtClean="0"/>
              <a:t>Charmonia in A+A 	</a:t>
            </a:r>
            <a:r>
              <a:rPr lang="fr-FR" dirty="0" err="1" smtClean="0">
                <a:solidFill>
                  <a:srgbClr val="3333FF"/>
                </a:solidFill>
              </a:rPr>
              <a:t>Envisionned</a:t>
            </a:r>
            <a:r>
              <a:rPr lang="fr-FR" dirty="0" smtClean="0">
                <a:solidFill>
                  <a:srgbClr val="3333FF"/>
                </a:solidFill>
              </a:rPr>
              <a:t> </a:t>
            </a:r>
            <a:r>
              <a:rPr lang="fr-FR" dirty="0" err="1" smtClean="0">
                <a:solidFill>
                  <a:srgbClr val="3333FF"/>
                </a:solidFill>
              </a:rPr>
              <a:t>mechanisms</a:t>
            </a:r>
            <a:endParaRPr lang="fr-FR" dirty="0">
              <a:solidFill>
                <a:srgbClr val="3333FF"/>
              </a:solidFill>
            </a:endParaRPr>
          </a:p>
        </p:txBody>
      </p:sp>
      <p:sp>
        <p:nvSpPr>
          <p:cNvPr id="108" name="Espace réservé du contenu 10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Sequential</a:t>
            </a:r>
            <a:r>
              <a:rPr lang="fr-FR" dirty="0" smtClean="0"/>
              <a:t> suppression </a:t>
            </a:r>
            <a:r>
              <a:rPr lang="fr-FR" dirty="0" smtClean="0">
                <a:solidFill>
                  <a:srgbClr val="FF0000"/>
                </a:solidFill>
              </a:rPr>
              <a:t>in a QGP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2" name="Espace réservé de la date 5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04/05/2012 - RIL</a:t>
            </a:r>
            <a:endParaRPr lang="fr-BE" dirty="0"/>
          </a:p>
        </p:txBody>
      </p:sp>
      <p:sp>
        <p:nvSpPr>
          <p:cNvPr id="46" name="Espace réservé du pied de page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 dirty="0"/>
          </a:p>
        </p:txBody>
      </p:sp>
      <p:grpSp>
        <p:nvGrpSpPr>
          <p:cNvPr id="3" name="Groupe 25"/>
          <p:cNvGrpSpPr/>
          <p:nvPr/>
        </p:nvGrpSpPr>
        <p:grpSpPr>
          <a:xfrm>
            <a:off x="1547664" y="3212974"/>
            <a:ext cx="7416824" cy="3296522"/>
            <a:chOff x="603560" y="1340768"/>
            <a:chExt cx="10218735" cy="5189981"/>
          </a:xfrm>
        </p:grpSpPr>
        <p:sp>
          <p:nvSpPr>
            <p:cNvPr id="28" name="Rectangle 27"/>
            <p:cNvSpPr/>
            <p:nvPr/>
          </p:nvSpPr>
          <p:spPr>
            <a:xfrm>
              <a:off x="1259632" y="1340768"/>
              <a:ext cx="7704856" cy="4536504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9" name="Connecteur droit 28"/>
            <p:cNvCxnSpPr>
              <a:stCxn id="28" idx="1"/>
              <a:endCxn id="28" idx="3"/>
            </p:cNvCxnSpPr>
            <p:nvPr/>
          </p:nvCxnSpPr>
          <p:spPr>
            <a:xfrm>
              <a:off x="1259632" y="3609020"/>
              <a:ext cx="770485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899592" y="3284983"/>
              <a:ext cx="433325" cy="629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1</a:t>
              </a:r>
              <a:endParaRPr lang="fr-FR" sz="2800" b="1" dirty="0"/>
            </a:p>
          </p:txBody>
        </p:sp>
        <p:cxnSp>
          <p:nvCxnSpPr>
            <p:cNvPr id="32" name="Connecteur droit 31"/>
            <p:cNvCxnSpPr>
              <a:stCxn id="44" idx="1"/>
            </p:cNvCxnSpPr>
            <p:nvPr/>
          </p:nvCxnSpPr>
          <p:spPr>
            <a:xfrm flipH="1">
              <a:off x="3779912" y="3612740"/>
              <a:ext cx="1334" cy="2336540"/>
            </a:xfrm>
            <a:prstGeom prst="line">
              <a:avLst/>
            </a:prstGeom>
            <a:ln w="12700">
              <a:solidFill>
                <a:srgbClr val="3333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4211960" y="3861048"/>
              <a:ext cx="0" cy="2088232"/>
            </a:xfrm>
            <a:prstGeom prst="line">
              <a:avLst/>
            </a:prstGeom>
            <a:ln w="12700">
              <a:solidFill>
                <a:srgbClr val="33CC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7020272" y="4509120"/>
              <a:ext cx="0" cy="1440160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2648514" y="5949280"/>
              <a:ext cx="1156767" cy="581469"/>
            </a:xfrm>
            <a:prstGeom prst="rect">
              <a:avLst/>
            </a:prstGeom>
            <a:solidFill>
              <a:srgbClr val="3333FF">
                <a:alpha val="20000"/>
              </a:srgbClr>
            </a:solidFill>
            <a:ln w="12700"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3333FF"/>
                  </a:solidFill>
                </a:rPr>
                <a:t>T</a:t>
              </a:r>
              <a:r>
                <a:rPr lang="fr-FR" b="1" baseline="-25000" dirty="0" smtClean="0">
                  <a:solidFill>
                    <a:srgbClr val="3333FF"/>
                  </a:solidFill>
                  <a:latin typeface="Symbol" pitchFamily="18" charset="2"/>
                </a:rPr>
                <a:t>Y</a:t>
              </a:r>
              <a:r>
                <a:rPr lang="fr-FR" b="1" baseline="-25000" dirty="0" smtClean="0">
                  <a:solidFill>
                    <a:srgbClr val="3333FF"/>
                  </a:solidFill>
                </a:rPr>
                <a:t>’</a:t>
              </a:r>
              <a:r>
                <a:rPr lang="fr-FR" b="1" dirty="0" smtClean="0">
                  <a:solidFill>
                    <a:srgbClr val="3333FF"/>
                  </a:solidFill>
                </a:rPr>
                <a:t> 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fr-FR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4139952" y="5949280"/>
              <a:ext cx="1730999" cy="581469"/>
            </a:xfrm>
            <a:prstGeom prst="rect">
              <a:avLst/>
            </a:prstGeom>
            <a:solidFill>
              <a:srgbClr val="33CC33">
                <a:alpha val="20000"/>
              </a:srgbClr>
            </a:solidFill>
            <a:ln w="12700"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33CC33"/>
                  </a:solidFill>
                </a:rPr>
                <a:t>T</a:t>
              </a:r>
              <a:r>
                <a:rPr lang="fr-FR" b="1" baseline="-25000" dirty="0" smtClean="0">
                  <a:solidFill>
                    <a:srgbClr val="33CC33"/>
                  </a:solidFill>
                  <a:latin typeface="Symbol" pitchFamily="18" charset="2"/>
                </a:rPr>
                <a:t>c</a:t>
              </a:r>
              <a:r>
                <a:rPr lang="fr-FR" b="1" dirty="0" smtClean="0">
                  <a:solidFill>
                    <a:srgbClr val="33CC33"/>
                  </a:solidFill>
                </a:rPr>
                <a:t> 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itchFamily="18" charset="2"/>
                </a:rPr>
                <a:t>Y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’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fr-FR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6323060" y="5949280"/>
              <a:ext cx="2508155" cy="581469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T</a:t>
              </a:r>
              <a:r>
                <a:rPr lang="fr-FR" b="1" baseline="-25000" dirty="0" smtClean="0">
                  <a:solidFill>
                    <a:srgbClr val="FF0000"/>
                  </a:solidFill>
                </a:rPr>
                <a:t>J/</a:t>
              </a:r>
              <a:r>
                <a:rPr lang="fr-FR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Y</a:t>
              </a:r>
              <a:r>
                <a:rPr lang="fr-FR" b="1" dirty="0" smtClean="0">
                  <a:solidFill>
                    <a:srgbClr val="FF0000"/>
                  </a:solidFill>
                </a:rPr>
                <a:t> 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itchFamily="18" charset="2"/>
                </a:rPr>
                <a:t>c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itchFamily="18" charset="2"/>
                </a:rPr>
                <a:t>Y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’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fr-FR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38" name="Connecteur droit 37"/>
            <p:cNvCxnSpPr/>
            <p:nvPr/>
          </p:nvCxnSpPr>
          <p:spPr>
            <a:xfrm>
              <a:off x="1259632" y="3789040"/>
              <a:ext cx="2827200" cy="0"/>
            </a:xfrm>
            <a:prstGeom prst="line">
              <a:avLst/>
            </a:prstGeom>
            <a:ln w="6350">
              <a:solidFill>
                <a:srgbClr val="3333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1237710" y="4403187"/>
              <a:ext cx="3571200" cy="0"/>
            </a:xfrm>
            <a:prstGeom prst="line">
              <a:avLst/>
            </a:prstGeom>
            <a:ln w="6350">
              <a:solidFill>
                <a:srgbClr val="33CC3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1259632" y="5661248"/>
              <a:ext cx="7043200" cy="0"/>
            </a:xfrm>
            <a:prstGeom prst="line">
              <a:avLst/>
            </a:prstGeom>
            <a:ln w="63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603560" y="3635732"/>
              <a:ext cx="696146" cy="484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3333FF"/>
                  </a:solidFill>
                </a:rPr>
                <a:t>~0.9</a:t>
              </a:r>
              <a:endParaRPr lang="fr-FR" sz="2000" b="1" dirty="0">
                <a:solidFill>
                  <a:srgbClr val="3333FF"/>
                </a:solidFill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603560" y="4211796"/>
              <a:ext cx="696146" cy="484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~0.6</a:t>
              </a:r>
              <a:endParaRPr lang="fr-FR" sz="2000" b="1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801982" y="5435934"/>
              <a:ext cx="503999" cy="484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~0</a:t>
              </a:r>
              <a:endParaRPr lang="fr-FR" sz="2000" b="1" dirty="0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1257032" y="3612740"/>
              <a:ext cx="7491432" cy="2108515"/>
            </a:xfrm>
            <a:custGeom>
              <a:avLst/>
              <a:gdLst>
                <a:gd name="connsiteX0" fmla="*/ 0 w 8386690"/>
                <a:gd name="connsiteY0" fmla="*/ 46892 h 2344615"/>
                <a:gd name="connsiteX1" fmla="*/ 2307102 w 8386690"/>
                <a:gd name="connsiteY1" fmla="*/ 46892 h 2344615"/>
                <a:gd name="connsiteX2" fmla="*/ 2321169 w 8386690"/>
                <a:gd name="connsiteY2" fmla="*/ 46892 h 2344615"/>
                <a:gd name="connsiteX3" fmla="*/ 2560320 w 8386690"/>
                <a:gd name="connsiteY3" fmla="*/ 328246 h 2344615"/>
                <a:gd name="connsiteX4" fmla="*/ 3826413 w 8386690"/>
                <a:gd name="connsiteY4" fmla="*/ 356381 h 2344615"/>
                <a:gd name="connsiteX5" fmla="*/ 4628271 w 8386690"/>
                <a:gd name="connsiteY5" fmla="*/ 1200443 h 2344615"/>
                <a:gd name="connsiteX6" fmla="*/ 4698609 w 8386690"/>
                <a:gd name="connsiteY6" fmla="*/ 1200443 h 2344615"/>
                <a:gd name="connsiteX7" fmla="*/ 6471139 w 8386690"/>
                <a:gd name="connsiteY7" fmla="*/ 1172307 h 2344615"/>
                <a:gd name="connsiteX8" fmla="*/ 7484013 w 8386690"/>
                <a:gd name="connsiteY8" fmla="*/ 2157046 h 2344615"/>
                <a:gd name="connsiteX9" fmla="*/ 8257736 w 8386690"/>
                <a:gd name="connsiteY9" fmla="*/ 2297723 h 2344615"/>
                <a:gd name="connsiteX10" fmla="*/ 8257736 w 8386690"/>
                <a:gd name="connsiteY10" fmla="*/ 2283655 h 2344615"/>
                <a:gd name="connsiteX0" fmla="*/ 0 w 8386690"/>
                <a:gd name="connsiteY0" fmla="*/ 46892 h 2344615"/>
                <a:gd name="connsiteX1" fmla="*/ 2307102 w 8386690"/>
                <a:gd name="connsiteY1" fmla="*/ 46892 h 2344615"/>
                <a:gd name="connsiteX2" fmla="*/ 2321169 w 8386690"/>
                <a:gd name="connsiteY2" fmla="*/ 46892 h 2344615"/>
                <a:gd name="connsiteX3" fmla="*/ 2560320 w 8386690"/>
                <a:gd name="connsiteY3" fmla="*/ 328246 h 2344615"/>
                <a:gd name="connsiteX4" fmla="*/ 3826413 w 8386690"/>
                <a:gd name="connsiteY4" fmla="*/ 356381 h 2344615"/>
                <a:gd name="connsiteX5" fmla="*/ 4628271 w 8386690"/>
                <a:gd name="connsiteY5" fmla="*/ 1200443 h 2344615"/>
                <a:gd name="connsiteX6" fmla="*/ 6471139 w 8386690"/>
                <a:gd name="connsiteY6" fmla="*/ 1172307 h 2344615"/>
                <a:gd name="connsiteX7" fmla="*/ 7484013 w 8386690"/>
                <a:gd name="connsiteY7" fmla="*/ 2157046 h 2344615"/>
                <a:gd name="connsiteX8" fmla="*/ 8257736 w 8386690"/>
                <a:gd name="connsiteY8" fmla="*/ 2297723 h 2344615"/>
                <a:gd name="connsiteX9" fmla="*/ 8257736 w 8386690"/>
                <a:gd name="connsiteY9" fmla="*/ 2283655 h 2344615"/>
                <a:gd name="connsiteX0" fmla="*/ 0 w 8386690"/>
                <a:gd name="connsiteY0" fmla="*/ 17265 h 2314988"/>
                <a:gd name="connsiteX1" fmla="*/ 2307102 w 8386690"/>
                <a:gd name="connsiteY1" fmla="*/ 17265 h 2314988"/>
                <a:gd name="connsiteX2" fmla="*/ 2522879 w 8386690"/>
                <a:gd name="connsiteY2" fmla="*/ 46892 h 2314988"/>
                <a:gd name="connsiteX3" fmla="*/ 2560320 w 8386690"/>
                <a:gd name="connsiteY3" fmla="*/ 298619 h 2314988"/>
                <a:gd name="connsiteX4" fmla="*/ 3826413 w 8386690"/>
                <a:gd name="connsiteY4" fmla="*/ 326754 h 2314988"/>
                <a:gd name="connsiteX5" fmla="*/ 4628271 w 8386690"/>
                <a:gd name="connsiteY5" fmla="*/ 1170816 h 2314988"/>
                <a:gd name="connsiteX6" fmla="*/ 6471139 w 8386690"/>
                <a:gd name="connsiteY6" fmla="*/ 1142680 h 2314988"/>
                <a:gd name="connsiteX7" fmla="*/ 7484013 w 8386690"/>
                <a:gd name="connsiteY7" fmla="*/ 2127419 h 2314988"/>
                <a:gd name="connsiteX8" fmla="*/ 8257736 w 8386690"/>
                <a:gd name="connsiteY8" fmla="*/ 2268096 h 2314988"/>
                <a:gd name="connsiteX9" fmla="*/ 8257736 w 8386690"/>
                <a:gd name="connsiteY9" fmla="*/ 2254028 h 2314988"/>
                <a:gd name="connsiteX0" fmla="*/ 0 w 8386690"/>
                <a:gd name="connsiteY0" fmla="*/ 0 h 2297723"/>
                <a:gd name="connsiteX1" fmla="*/ 2522879 w 8386690"/>
                <a:gd name="connsiteY1" fmla="*/ 29627 h 2297723"/>
                <a:gd name="connsiteX2" fmla="*/ 2560320 w 8386690"/>
                <a:gd name="connsiteY2" fmla="*/ 281354 h 2297723"/>
                <a:gd name="connsiteX3" fmla="*/ 3826413 w 8386690"/>
                <a:gd name="connsiteY3" fmla="*/ 309489 h 2297723"/>
                <a:gd name="connsiteX4" fmla="*/ 4628271 w 8386690"/>
                <a:gd name="connsiteY4" fmla="*/ 1153551 h 2297723"/>
                <a:gd name="connsiteX5" fmla="*/ 6471139 w 8386690"/>
                <a:gd name="connsiteY5" fmla="*/ 1125415 h 2297723"/>
                <a:gd name="connsiteX6" fmla="*/ 7484013 w 8386690"/>
                <a:gd name="connsiteY6" fmla="*/ 2110154 h 2297723"/>
                <a:gd name="connsiteX7" fmla="*/ 8257736 w 8386690"/>
                <a:gd name="connsiteY7" fmla="*/ 2250831 h 2297723"/>
                <a:gd name="connsiteX8" fmla="*/ 8257736 w 8386690"/>
                <a:gd name="connsiteY8" fmla="*/ 2236763 h 2297723"/>
                <a:gd name="connsiteX0" fmla="*/ 0 w 8386690"/>
                <a:gd name="connsiteY0" fmla="*/ 0 h 2297723"/>
                <a:gd name="connsiteX1" fmla="*/ 2391508 w 8386690"/>
                <a:gd name="connsiteY1" fmla="*/ 0 h 2297723"/>
                <a:gd name="connsiteX2" fmla="*/ 2560320 w 8386690"/>
                <a:gd name="connsiteY2" fmla="*/ 281354 h 2297723"/>
                <a:gd name="connsiteX3" fmla="*/ 3826413 w 8386690"/>
                <a:gd name="connsiteY3" fmla="*/ 309489 h 2297723"/>
                <a:gd name="connsiteX4" fmla="*/ 4628271 w 8386690"/>
                <a:gd name="connsiteY4" fmla="*/ 1153551 h 2297723"/>
                <a:gd name="connsiteX5" fmla="*/ 6471139 w 8386690"/>
                <a:gd name="connsiteY5" fmla="*/ 1125415 h 2297723"/>
                <a:gd name="connsiteX6" fmla="*/ 7484013 w 8386690"/>
                <a:gd name="connsiteY6" fmla="*/ 2110154 h 2297723"/>
                <a:gd name="connsiteX7" fmla="*/ 8257736 w 8386690"/>
                <a:gd name="connsiteY7" fmla="*/ 2250831 h 2297723"/>
                <a:gd name="connsiteX8" fmla="*/ 8257736 w 8386690"/>
                <a:gd name="connsiteY8" fmla="*/ 2236763 h 2297723"/>
                <a:gd name="connsiteX0" fmla="*/ 0 w 8386690"/>
                <a:gd name="connsiteY0" fmla="*/ 0 h 2297723"/>
                <a:gd name="connsiteX1" fmla="*/ 2560320 w 8386690"/>
                <a:gd name="connsiteY1" fmla="*/ 281354 h 2297723"/>
                <a:gd name="connsiteX2" fmla="*/ 3826413 w 8386690"/>
                <a:gd name="connsiteY2" fmla="*/ 309489 h 2297723"/>
                <a:gd name="connsiteX3" fmla="*/ 4628271 w 8386690"/>
                <a:gd name="connsiteY3" fmla="*/ 1153551 h 2297723"/>
                <a:gd name="connsiteX4" fmla="*/ 6471139 w 8386690"/>
                <a:gd name="connsiteY4" fmla="*/ 1125415 h 2297723"/>
                <a:gd name="connsiteX5" fmla="*/ 7484013 w 8386690"/>
                <a:gd name="connsiteY5" fmla="*/ 2110154 h 2297723"/>
                <a:gd name="connsiteX6" fmla="*/ 8257736 w 8386690"/>
                <a:gd name="connsiteY6" fmla="*/ 2250831 h 2297723"/>
                <a:gd name="connsiteX7" fmla="*/ 8257736 w 8386690"/>
                <a:gd name="connsiteY7" fmla="*/ 2236763 h 2297723"/>
                <a:gd name="connsiteX0" fmla="*/ 0 w 8386690"/>
                <a:gd name="connsiteY0" fmla="*/ 20568 h 2318291"/>
                <a:gd name="connsiteX1" fmla="*/ 2525753 w 8386690"/>
                <a:gd name="connsiteY1" fmla="*/ 0 h 2318291"/>
                <a:gd name="connsiteX2" fmla="*/ 3826413 w 8386690"/>
                <a:gd name="connsiteY2" fmla="*/ 330057 h 2318291"/>
                <a:gd name="connsiteX3" fmla="*/ 4628271 w 8386690"/>
                <a:gd name="connsiteY3" fmla="*/ 1174119 h 2318291"/>
                <a:gd name="connsiteX4" fmla="*/ 6471139 w 8386690"/>
                <a:gd name="connsiteY4" fmla="*/ 1145983 h 2318291"/>
                <a:gd name="connsiteX5" fmla="*/ 7484013 w 8386690"/>
                <a:gd name="connsiteY5" fmla="*/ 2130722 h 2318291"/>
                <a:gd name="connsiteX6" fmla="*/ 8257736 w 8386690"/>
                <a:gd name="connsiteY6" fmla="*/ 2271399 h 2318291"/>
                <a:gd name="connsiteX7" fmla="*/ 8257736 w 8386690"/>
                <a:gd name="connsiteY7" fmla="*/ 2257331 h 2318291"/>
                <a:gd name="connsiteX0" fmla="*/ 0 w 8386690"/>
                <a:gd name="connsiteY0" fmla="*/ 20568 h 2318291"/>
                <a:gd name="connsiteX1" fmla="*/ 2525753 w 8386690"/>
                <a:gd name="connsiteY1" fmla="*/ 0 h 2318291"/>
                <a:gd name="connsiteX2" fmla="*/ 2882919 w 8386690"/>
                <a:gd name="connsiteY2" fmla="*/ 482242 h 2318291"/>
                <a:gd name="connsiteX3" fmla="*/ 4628271 w 8386690"/>
                <a:gd name="connsiteY3" fmla="*/ 1174119 h 2318291"/>
                <a:gd name="connsiteX4" fmla="*/ 6471139 w 8386690"/>
                <a:gd name="connsiteY4" fmla="*/ 1145983 h 2318291"/>
                <a:gd name="connsiteX5" fmla="*/ 7484013 w 8386690"/>
                <a:gd name="connsiteY5" fmla="*/ 2130722 h 2318291"/>
                <a:gd name="connsiteX6" fmla="*/ 8257736 w 8386690"/>
                <a:gd name="connsiteY6" fmla="*/ 2271399 h 2318291"/>
                <a:gd name="connsiteX7" fmla="*/ 8257736 w 8386690"/>
                <a:gd name="connsiteY7" fmla="*/ 2257331 h 2318291"/>
                <a:gd name="connsiteX0" fmla="*/ 0 w 8386690"/>
                <a:gd name="connsiteY0" fmla="*/ 20568 h 2318291"/>
                <a:gd name="connsiteX1" fmla="*/ 2525753 w 8386690"/>
                <a:gd name="connsiteY1" fmla="*/ 0 h 2318291"/>
                <a:gd name="connsiteX2" fmla="*/ 2882919 w 8386690"/>
                <a:gd name="connsiteY2" fmla="*/ 482242 h 2318291"/>
                <a:gd name="connsiteX3" fmla="*/ 4827135 w 8386690"/>
                <a:gd name="connsiteY3" fmla="*/ 626258 h 2318291"/>
                <a:gd name="connsiteX4" fmla="*/ 6471139 w 8386690"/>
                <a:gd name="connsiteY4" fmla="*/ 1145983 h 2318291"/>
                <a:gd name="connsiteX5" fmla="*/ 7484013 w 8386690"/>
                <a:gd name="connsiteY5" fmla="*/ 2130722 h 2318291"/>
                <a:gd name="connsiteX6" fmla="*/ 8257736 w 8386690"/>
                <a:gd name="connsiteY6" fmla="*/ 2271399 h 2318291"/>
                <a:gd name="connsiteX7" fmla="*/ 8257736 w 8386690"/>
                <a:gd name="connsiteY7" fmla="*/ 2257331 h 2318291"/>
                <a:gd name="connsiteX0" fmla="*/ 0 w 8386690"/>
                <a:gd name="connsiteY0" fmla="*/ 20568 h 2308902"/>
                <a:gd name="connsiteX1" fmla="*/ 2525753 w 8386690"/>
                <a:gd name="connsiteY1" fmla="*/ 0 h 2308902"/>
                <a:gd name="connsiteX2" fmla="*/ 2882919 w 8386690"/>
                <a:gd name="connsiteY2" fmla="*/ 482242 h 2308902"/>
                <a:gd name="connsiteX3" fmla="*/ 4827135 w 8386690"/>
                <a:gd name="connsiteY3" fmla="*/ 626258 h 2308902"/>
                <a:gd name="connsiteX4" fmla="*/ 5403199 w 8386690"/>
                <a:gd name="connsiteY4" fmla="*/ 1202322 h 2308902"/>
                <a:gd name="connsiteX5" fmla="*/ 7484013 w 8386690"/>
                <a:gd name="connsiteY5" fmla="*/ 2130722 h 2308902"/>
                <a:gd name="connsiteX6" fmla="*/ 8257736 w 8386690"/>
                <a:gd name="connsiteY6" fmla="*/ 2271399 h 2308902"/>
                <a:gd name="connsiteX7" fmla="*/ 8257736 w 8386690"/>
                <a:gd name="connsiteY7" fmla="*/ 2257331 h 2308902"/>
                <a:gd name="connsiteX0" fmla="*/ 0 w 8409456"/>
                <a:gd name="connsiteY0" fmla="*/ 20568 h 2351223"/>
                <a:gd name="connsiteX1" fmla="*/ 2525753 w 8409456"/>
                <a:gd name="connsiteY1" fmla="*/ 0 h 2351223"/>
                <a:gd name="connsiteX2" fmla="*/ 2882919 w 8409456"/>
                <a:gd name="connsiteY2" fmla="*/ 482242 h 2351223"/>
                <a:gd name="connsiteX3" fmla="*/ 4827135 w 8409456"/>
                <a:gd name="connsiteY3" fmla="*/ 626258 h 2351223"/>
                <a:gd name="connsiteX4" fmla="*/ 5403199 w 8409456"/>
                <a:gd name="connsiteY4" fmla="*/ 1202322 h 2351223"/>
                <a:gd name="connsiteX5" fmla="*/ 7347415 w 8409456"/>
                <a:gd name="connsiteY5" fmla="*/ 1778386 h 2351223"/>
                <a:gd name="connsiteX6" fmla="*/ 8257736 w 8409456"/>
                <a:gd name="connsiteY6" fmla="*/ 2271399 h 2351223"/>
                <a:gd name="connsiteX7" fmla="*/ 8257736 w 8409456"/>
                <a:gd name="connsiteY7" fmla="*/ 2257331 h 2351223"/>
                <a:gd name="connsiteX0" fmla="*/ 0 w 8317743"/>
                <a:gd name="connsiteY0" fmla="*/ 20568 h 2271399"/>
                <a:gd name="connsiteX1" fmla="*/ 2525753 w 8317743"/>
                <a:gd name="connsiteY1" fmla="*/ 0 h 2271399"/>
                <a:gd name="connsiteX2" fmla="*/ 2882919 w 8317743"/>
                <a:gd name="connsiteY2" fmla="*/ 482242 h 2271399"/>
                <a:gd name="connsiteX3" fmla="*/ 4827135 w 8317743"/>
                <a:gd name="connsiteY3" fmla="*/ 626258 h 2271399"/>
                <a:gd name="connsiteX4" fmla="*/ 5403199 w 8317743"/>
                <a:gd name="connsiteY4" fmla="*/ 1202322 h 2271399"/>
                <a:gd name="connsiteX5" fmla="*/ 7347415 w 8317743"/>
                <a:gd name="connsiteY5" fmla="*/ 1778386 h 2271399"/>
                <a:gd name="connsiteX6" fmla="*/ 8257736 w 8317743"/>
                <a:gd name="connsiteY6" fmla="*/ 2271399 h 2271399"/>
                <a:gd name="connsiteX7" fmla="*/ 7707455 w 8317743"/>
                <a:gd name="connsiteY7" fmla="*/ 1778386 h 2271399"/>
                <a:gd name="connsiteX0" fmla="*/ 0 w 8257736"/>
                <a:gd name="connsiteY0" fmla="*/ 20568 h 2271399"/>
                <a:gd name="connsiteX1" fmla="*/ 2525753 w 8257736"/>
                <a:gd name="connsiteY1" fmla="*/ 0 h 2271399"/>
                <a:gd name="connsiteX2" fmla="*/ 2882919 w 8257736"/>
                <a:gd name="connsiteY2" fmla="*/ 482242 h 2271399"/>
                <a:gd name="connsiteX3" fmla="*/ 4827135 w 8257736"/>
                <a:gd name="connsiteY3" fmla="*/ 626258 h 2271399"/>
                <a:gd name="connsiteX4" fmla="*/ 5403199 w 8257736"/>
                <a:gd name="connsiteY4" fmla="*/ 1202322 h 2271399"/>
                <a:gd name="connsiteX5" fmla="*/ 7347415 w 8257736"/>
                <a:gd name="connsiteY5" fmla="*/ 1778386 h 2271399"/>
                <a:gd name="connsiteX6" fmla="*/ 8257736 w 8257736"/>
                <a:gd name="connsiteY6" fmla="*/ 2271399 h 2271399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2882919 w 7779464"/>
                <a:gd name="connsiteY2" fmla="*/ 482242 h 1886398"/>
                <a:gd name="connsiteX3" fmla="*/ 4827135 w 7779464"/>
                <a:gd name="connsiteY3" fmla="*/ 626258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827135 w 7779464"/>
                <a:gd name="connsiteY3" fmla="*/ 626258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971152 w 7779464"/>
                <a:gd name="connsiteY3" fmla="*/ 554250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395088 w 7779464"/>
                <a:gd name="connsiteY3" fmla="*/ 554250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91464"/>
                <a:gd name="connsiteY0" fmla="*/ 20568 h 1898399"/>
                <a:gd name="connsiteX1" fmla="*/ 2525753 w 7791464"/>
                <a:gd name="connsiteY1" fmla="*/ 0 h 1898399"/>
                <a:gd name="connsiteX2" fmla="*/ 3098944 w 7791464"/>
                <a:gd name="connsiteY2" fmla="*/ 482242 h 1898399"/>
                <a:gd name="connsiteX3" fmla="*/ 4395088 w 7791464"/>
                <a:gd name="connsiteY3" fmla="*/ 554250 h 1898399"/>
                <a:gd name="connsiteX4" fmla="*/ 5115168 w 7791464"/>
                <a:gd name="connsiteY4" fmla="*/ 1130314 h 1898399"/>
                <a:gd name="connsiteX5" fmla="*/ 7347415 w 7791464"/>
                <a:gd name="connsiteY5" fmla="*/ 1778386 h 1898399"/>
                <a:gd name="connsiteX6" fmla="*/ 7779464 w 7791464"/>
                <a:gd name="connsiteY6" fmla="*/ 1850394 h 1898399"/>
                <a:gd name="connsiteX0" fmla="*/ 0 w 7779464"/>
                <a:gd name="connsiteY0" fmla="*/ 20568 h 1850394"/>
                <a:gd name="connsiteX1" fmla="*/ 2525753 w 7779464"/>
                <a:gd name="connsiteY1" fmla="*/ 0 h 1850394"/>
                <a:gd name="connsiteX2" fmla="*/ 3098944 w 7779464"/>
                <a:gd name="connsiteY2" fmla="*/ 482242 h 1850394"/>
                <a:gd name="connsiteX3" fmla="*/ 4395088 w 7779464"/>
                <a:gd name="connsiteY3" fmla="*/ 554250 h 1850394"/>
                <a:gd name="connsiteX4" fmla="*/ 5475208 w 7779464"/>
                <a:gd name="connsiteY4" fmla="*/ 1634370 h 1850394"/>
                <a:gd name="connsiteX5" fmla="*/ 7347415 w 7779464"/>
                <a:gd name="connsiteY5" fmla="*/ 1778386 h 1850394"/>
                <a:gd name="connsiteX6" fmla="*/ 7779464 w 7779464"/>
                <a:gd name="connsiteY6" fmla="*/ 1850394 h 1850394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395088 w 7779464"/>
                <a:gd name="connsiteY3" fmla="*/ 554250 h 1886398"/>
                <a:gd name="connsiteX4" fmla="*/ 5475208 w 7779464"/>
                <a:gd name="connsiteY4" fmla="*/ 1634370 h 1886398"/>
                <a:gd name="connsiteX5" fmla="*/ 7275408 w 7779464"/>
                <a:gd name="connsiteY5" fmla="*/ 1850394 h 1886398"/>
                <a:gd name="connsiteX6" fmla="*/ 7779464 w 7779464"/>
                <a:gd name="connsiteY6" fmla="*/ 1850394 h 1886398"/>
                <a:gd name="connsiteX0" fmla="*/ 0 w 7779464"/>
                <a:gd name="connsiteY0" fmla="*/ 20568 h 1922402"/>
                <a:gd name="connsiteX1" fmla="*/ 2525753 w 7779464"/>
                <a:gd name="connsiteY1" fmla="*/ 0 h 1922402"/>
                <a:gd name="connsiteX2" fmla="*/ 3098944 w 7779464"/>
                <a:gd name="connsiteY2" fmla="*/ 482242 h 1922402"/>
                <a:gd name="connsiteX3" fmla="*/ 4395088 w 7779464"/>
                <a:gd name="connsiteY3" fmla="*/ 554250 h 1922402"/>
                <a:gd name="connsiteX4" fmla="*/ 5547216 w 7779464"/>
                <a:gd name="connsiteY4" fmla="*/ 1706378 h 1922402"/>
                <a:gd name="connsiteX5" fmla="*/ 7275408 w 7779464"/>
                <a:gd name="connsiteY5" fmla="*/ 1850394 h 1922402"/>
                <a:gd name="connsiteX6" fmla="*/ 7779464 w 7779464"/>
                <a:gd name="connsiteY6" fmla="*/ 1850394 h 1922402"/>
                <a:gd name="connsiteX0" fmla="*/ 0 w 7779464"/>
                <a:gd name="connsiteY0" fmla="*/ 20568 h 1910401"/>
                <a:gd name="connsiteX1" fmla="*/ 2525753 w 7779464"/>
                <a:gd name="connsiteY1" fmla="*/ 0 h 1910401"/>
                <a:gd name="connsiteX2" fmla="*/ 3098944 w 7779464"/>
                <a:gd name="connsiteY2" fmla="*/ 482242 h 1910401"/>
                <a:gd name="connsiteX3" fmla="*/ 4467096 w 7779464"/>
                <a:gd name="connsiteY3" fmla="*/ 626258 h 1910401"/>
                <a:gd name="connsiteX4" fmla="*/ 5547216 w 7779464"/>
                <a:gd name="connsiteY4" fmla="*/ 1706378 h 1910401"/>
                <a:gd name="connsiteX5" fmla="*/ 7275408 w 7779464"/>
                <a:gd name="connsiteY5" fmla="*/ 1850394 h 1910401"/>
                <a:gd name="connsiteX6" fmla="*/ 7779464 w 7779464"/>
                <a:gd name="connsiteY6" fmla="*/ 1850394 h 1910401"/>
                <a:gd name="connsiteX0" fmla="*/ 0 w 7779464"/>
                <a:gd name="connsiteY0" fmla="*/ 20568 h 1910400"/>
                <a:gd name="connsiteX1" fmla="*/ 2525753 w 7779464"/>
                <a:gd name="connsiteY1" fmla="*/ 0 h 1910400"/>
                <a:gd name="connsiteX2" fmla="*/ 3098944 w 7779464"/>
                <a:gd name="connsiteY2" fmla="*/ 482242 h 1910400"/>
                <a:gd name="connsiteX3" fmla="*/ 3747016 w 7779464"/>
                <a:gd name="connsiteY3" fmla="*/ 626259 h 1910400"/>
                <a:gd name="connsiteX4" fmla="*/ 5547216 w 7779464"/>
                <a:gd name="connsiteY4" fmla="*/ 1706378 h 1910400"/>
                <a:gd name="connsiteX5" fmla="*/ 7275408 w 7779464"/>
                <a:gd name="connsiteY5" fmla="*/ 1850394 h 1910400"/>
                <a:gd name="connsiteX6" fmla="*/ 7779464 w 7779464"/>
                <a:gd name="connsiteY6" fmla="*/ 1850394 h 1910400"/>
                <a:gd name="connsiteX0" fmla="*/ 0 w 7815468"/>
                <a:gd name="connsiteY0" fmla="*/ 20568 h 1898399"/>
                <a:gd name="connsiteX1" fmla="*/ 2525753 w 7815468"/>
                <a:gd name="connsiteY1" fmla="*/ 0 h 1898399"/>
                <a:gd name="connsiteX2" fmla="*/ 3098944 w 7815468"/>
                <a:gd name="connsiteY2" fmla="*/ 482242 h 1898399"/>
                <a:gd name="connsiteX3" fmla="*/ 3747016 w 7815468"/>
                <a:gd name="connsiteY3" fmla="*/ 626259 h 1898399"/>
                <a:gd name="connsiteX4" fmla="*/ 4539104 w 7815468"/>
                <a:gd name="connsiteY4" fmla="*/ 1562363 h 1898399"/>
                <a:gd name="connsiteX5" fmla="*/ 7275408 w 7815468"/>
                <a:gd name="connsiteY5" fmla="*/ 1850394 h 1898399"/>
                <a:gd name="connsiteX6" fmla="*/ 7779464 w 7815468"/>
                <a:gd name="connsiteY6" fmla="*/ 1850394 h 1898399"/>
                <a:gd name="connsiteX0" fmla="*/ 0 w 7815468"/>
                <a:gd name="connsiteY0" fmla="*/ 20568 h 1898399"/>
                <a:gd name="connsiteX1" fmla="*/ 2525753 w 7815468"/>
                <a:gd name="connsiteY1" fmla="*/ 0 h 1898399"/>
                <a:gd name="connsiteX2" fmla="*/ 2882920 w 7815468"/>
                <a:gd name="connsiteY2" fmla="*/ 266220 h 1898399"/>
                <a:gd name="connsiteX3" fmla="*/ 3747016 w 7815468"/>
                <a:gd name="connsiteY3" fmla="*/ 626259 h 1898399"/>
                <a:gd name="connsiteX4" fmla="*/ 4539104 w 7815468"/>
                <a:gd name="connsiteY4" fmla="*/ 1562363 h 1898399"/>
                <a:gd name="connsiteX5" fmla="*/ 7275408 w 7815468"/>
                <a:gd name="connsiteY5" fmla="*/ 1850394 h 1898399"/>
                <a:gd name="connsiteX6" fmla="*/ 7779464 w 7815468"/>
                <a:gd name="connsiteY6" fmla="*/ 1850394 h 1898399"/>
                <a:gd name="connsiteX0" fmla="*/ 0 w 7815468"/>
                <a:gd name="connsiteY0" fmla="*/ 20568 h 1898399"/>
                <a:gd name="connsiteX1" fmla="*/ 2525753 w 7815468"/>
                <a:gd name="connsiteY1" fmla="*/ 0 h 1898399"/>
                <a:gd name="connsiteX2" fmla="*/ 2882920 w 7815468"/>
                <a:gd name="connsiteY2" fmla="*/ 266220 h 1898399"/>
                <a:gd name="connsiteX3" fmla="*/ 3242960 w 7815468"/>
                <a:gd name="connsiteY3" fmla="*/ 410236 h 1898399"/>
                <a:gd name="connsiteX4" fmla="*/ 4539104 w 7815468"/>
                <a:gd name="connsiteY4" fmla="*/ 1562363 h 1898399"/>
                <a:gd name="connsiteX5" fmla="*/ 7275408 w 7815468"/>
                <a:gd name="connsiteY5" fmla="*/ 1850394 h 1898399"/>
                <a:gd name="connsiteX6" fmla="*/ 7779464 w 7815468"/>
                <a:gd name="connsiteY6" fmla="*/ 1850394 h 1898399"/>
                <a:gd name="connsiteX0" fmla="*/ 0 w 7899477"/>
                <a:gd name="connsiteY0" fmla="*/ 20568 h 1910400"/>
                <a:gd name="connsiteX1" fmla="*/ 2525753 w 7899477"/>
                <a:gd name="connsiteY1" fmla="*/ 0 h 1910400"/>
                <a:gd name="connsiteX2" fmla="*/ 2882920 w 7899477"/>
                <a:gd name="connsiteY2" fmla="*/ 266220 h 1910400"/>
                <a:gd name="connsiteX3" fmla="*/ 3242960 w 7899477"/>
                <a:gd name="connsiteY3" fmla="*/ 410236 h 1910400"/>
                <a:gd name="connsiteX4" fmla="*/ 4035048 w 7899477"/>
                <a:gd name="connsiteY4" fmla="*/ 1490356 h 1910400"/>
                <a:gd name="connsiteX5" fmla="*/ 7275408 w 7899477"/>
                <a:gd name="connsiteY5" fmla="*/ 1850394 h 1910400"/>
                <a:gd name="connsiteX6" fmla="*/ 7779464 w 7899477"/>
                <a:gd name="connsiteY6" fmla="*/ 1850394 h 1910400"/>
                <a:gd name="connsiteX0" fmla="*/ 0 w 7899477"/>
                <a:gd name="connsiteY0" fmla="*/ 20568 h 1910400"/>
                <a:gd name="connsiteX1" fmla="*/ 2525753 w 7899477"/>
                <a:gd name="connsiteY1" fmla="*/ 0 h 1910400"/>
                <a:gd name="connsiteX2" fmla="*/ 2882920 w 7899477"/>
                <a:gd name="connsiteY2" fmla="*/ 266220 h 1910400"/>
                <a:gd name="connsiteX3" fmla="*/ 3170952 w 7899477"/>
                <a:gd name="connsiteY3" fmla="*/ 410235 h 1910400"/>
                <a:gd name="connsiteX4" fmla="*/ 4035048 w 7899477"/>
                <a:gd name="connsiteY4" fmla="*/ 1490356 h 1910400"/>
                <a:gd name="connsiteX5" fmla="*/ 7275408 w 7899477"/>
                <a:gd name="connsiteY5" fmla="*/ 1850394 h 1910400"/>
                <a:gd name="connsiteX6" fmla="*/ 7779464 w 7899477"/>
                <a:gd name="connsiteY6" fmla="*/ 1850394 h 1910400"/>
                <a:gd name="connsiteX0" fmla="*/ 0 w 7899477"/>
                <a:gd name="connsiteY0" fmla="*/ 20568 h 1886398"/>
                <a:gd name="connsiteX1" fmla="*/ 2525753 w 7899477"/>
                <a:gd name="connsiteY1" fmla="*/ 0 h 1886398"/>
                <a:gd name="connsiteX2" fmla="*/ 2882920 w 7899477"/>
                <a:gd name="connsiteY2" fmla="*/ 266220 h 1886398"/>
                <a:gd name="connsiteX3" fmla="*/ 3170952 w 7899477"/>
                <a:gd name="connsiteY3" fmla="*/ 410235 h 1886398"/>
                <a:gd name="connsiteX4" fmla="*/ 4035048 w 7899477"/>
                <a:gd name="connsiteY4" fmla="*/ 1634371 h 1886398"/>
                <a:gd name="connsiteX5" fmla="*/ 7275408 w 7899477"/>
                <a:gd name="connsiteY5" fmla="*/ 1850394 h 1886398"/>
                <a:gd name="connsiteX6" fmla="*/ 7779464 w 7899477"/>
                <a:gd name="connsiteY6" fmla="*/ 1850394 h 1886398"/>
                <a:gd name="connsiteX0" fmla="*/ 0 w 7899477"/>
                <a:gd name="connsiteY0" fmla="*/ 20568 h 1886398"/>
                <a:gd name="connsiteX1" fmla="*/ 2525753 w 7899477"/>
                <a:gd name="connsiteY1" fmla="*/ 0 h 1886398"/>
                <a:gd name="connsiteX2" fmla="*/ 2882920 w 7899477"/>
                <a:gd name="connsiteY2" fmla="*/ 194211 h 1886398"/>
                <a:gd name="connsiteX3" fmla="*/ 3170952 w 7899477"/>
                <a:gd name="connsiteY3" fmla="*/ 410235 h 1886398"/>
                <a:gd name="connsiteX4" fmla="*/ 4035048 w 7899477"/>
                <a:gd name="connsiteY4" fmla="*/ 1634371 h 1886398"/>
                <a:gd name="connsiteX5" fmla="*/ 7275408 w 7899477"/>
                <a:gd name="connsiteY5" fmla="*/ 1850394 h 1886398"/>
                <a:gd name="connsiteX6" fmla="*/ 7779464 w 7899477"/>
                <a:gd name="connsiteY6" fmla="*/ 1850394 h 1886398"/>
                <a:gd name="connsiteX0" fmla="*/ 0 w 7899477"/>
                <a:gd name="connsiteY0" fmla="*/ 20568 h 1886399"/>
                <a:gd name="connsiteX1" fmla="*/ 2525753 w 7899477"/>
                <a:gd name="connsiteY1" fmla="*/ 0 h 1886399"/>
                <a:gd name="connsiteX2" fmla="*/ 2882920 w 7899477"/>
                <a:gd name="connsiteY2" fmla="*/ 194211 h 1886399"/>
                <a:gd name="connsiteX3" fmla="*/ 3170952 w 7899477"/>
                <a:gd name="connsiteY3" fmla="*/ 338227 h 1886399"/>
                <a:gd name="connsiteX4" fmla="*/ 4035048 w 7899477"/>
                <a:gd name="connsiteY4" fmla="*/ 1634371 h 1886399"/>
                <a:gd name="connsiteX5" fmla="*/ 7275408 w 7899477"/>
                <a:gd name="connsiteY5" fmla="*/ 1850394 h 1886399"/>
                <a:gd name="connsiteX6" fmla="*/ 7779464 w 7899477"/>
                <a:gd name="connsiteY6" fmla="*/ 1850394 h 1886399"/>
                <a:gd name="connsiteX0" fmla="*/ 0 w 7899477"/>
                <a:gd name="connsiteY0" fmla="*/ 20568 h 1886399"/>
                <a:gd name="connsiteX1" fmla="*/ 2525753 w 7899477"/>
                <a:gd name="connsiteY1" fmla="*/ 0 h 1886399"/>
                <a:gd name="connsiteX2" fmla="*/ 2882920 w 7899477"/>
                <a:gd name="connsiteY2" fmla="*/ 194211 h 1886399"/>
                <a:gd name="connsiteX3" fmla="*/ 3170952 w 7899477"/>
                <a:gd name="connsiteY3" fmla="*/ 338227 h 1886399"/>
                <a:gd name="connsiteX4" fmla="*/ 4035048 w 7899477"/>
                <a:gd name="connsiteY4" fmla="*/ 1634371 h 1886399"/>
                <a:gd name="connsiteX5" fmla="*/ 7275408 w 7899477"/>
                <a:gd name="connsiteY5" fmla="*/ 1850394 h 1886399"/>
                <a:gd name="connsiteX6" fmla="*/ 7779464 w 7899477"/>
                <a:gd name="connsiteY6" fmla="*/ 1850394 h 1886399"/>
                <a:gd name="connsiteX0" fmla="*/ 0 w 7899477"/>
                <a:gd name="connsiteY0" fmla="*/ 20568 h 1886399"/>
                <a:gd name="connsiteX1" fmla="*/ 2525753 w 7899477"/>
                <a:gd name="connsiteY1" fmla="*/ 0 h 1886399"/>
                <a:gd name="connsiteX2" fmla="*/ 2882920 w 7899477"/>
                <a:gd name="connsiteY2" fmla="*/ 194211 h 1886399"/>
                <a:gd name="connsiteX3" fmla="*/ 3170952 w 7899477"/>
                <a:gd name="connsiteY3" fmla="*/ 338227 h 1886399"/>
                <a:gd name="connsiteX4" fmla="*/ 4035048 w 7899477"/>
                <a:gd name="connsiteY4" fmla="*/ 1634371 h 1886399"/>
                <a:gd name="connsiteX5" fmla="*/ 7275408 w 7899477"/>
                <a:gd name="connsiteY5" fmla="*/ 1850394 h 1886399"/>
                <a:gd name="connsiteX6" fmla="*/ 7779464 w 7899477"/>
                <a:gd name="connsiteY6" fmla="*/ 1850394 h 1886399"/>
                <a:gd name="connsiteX0" fmla="*/ 0 w 7887476"/>
                <a:gd name="connsiteY0" fmla="*/ 20568 h 1886399"/>
                <a:gd name="connsiteX1" fmla="*/ 2525753 w 7887476"/>
                <a:gd name="connsiteY1" fmla="*/ 0 h 1886399"/>
                <a:gd name="connsiteX2" fmla="*/ 2882920 w 7887476"/>
                <a:gd name="connsiteY2" fmla="*/ 194211 h 1886399"/>
                <a:gd name="connsiteX3" fmla="*/ 3170952 w 7887476"/>
                <a:gd name="connsiteY3" fmla="*/ 338227 h 1886399"/>
                <a:gd name="connsiteX4" fmla="*/ 4035048 w 7887476"/>
                <a:gd name="connsiteY4" fmla="*/ 1634371 h 1886399"/>
                <a:gd name="connsiteX5" fmla="*/ 7275408 w 7887476"/>
                <a:gd name="connsiteY5" fmla="*/ 1850394 h 1886399"/>
                <a:gd name="connsiteX6" fmla="*/ 7707456 w 7887476"/>
                <a:gd name="connsiteY6" fmla="*/ 1850395 h 1886399"/>
                <a:gd name="connsiteX0" fmla="*/ 0 w 7887476"/>
                <a:gd name="connsiteY0" fmla="*/ 20568 h 1874398"/>
                <a:gd name="connsiteX1" fmla="*/ 2525753 w 7887476"/>
                <a:gd name="connsiteY1" fmla="*/ 0 h 1874398"/>
                <a:gd name="connsiteX2" fmla="*/ 2882920 w 7887476"/>
                <a:gd name="connsiteY2" fmla="*/ 194211 h 1874398"/>
                <a:gd name="connsiteX3" fmla="*/ 3170952 w 7887476"/>
                <a:gd name="connsiteY3" fmla="*/ 338227 h 1874398"/>
                <a:gd name="connsiteX4" fmla="*/ 4035048 w 7887476"/>
                <a:gd name="connsiteY4" fmla="*/ 1634371 h 1874398"/>
                <a:gd name="connsiteX5" fmla="*/ 7275408 w 7887476"/>
                <a:gd name="connsiteY5" fmla="*/ 1778387 h 1874398"/>
                <a:gd name="connsiteX6" fmla="*/ 7707456 w 7887476"/>
                <a:gd name="connsiteY6" fmla="*/ 1850395 h 1874398"/>
                <a:gd name="connsiteX0" fmla="*/ 0 w 7887476"/>
                <a:gd name="connsiteY0" fmla="*/ 20568 h 1874398"/>
                <a:gd name="connsiteX1" fmla="*/ 2525753 w 7887476"/>
                <a:gd name="connsiteY1" fmla="*/ 0 h 1874398"/>
                <a:gd name="connsiteX2" fmla="*/ 2882920 w 7887476"/>
                <a:gd name="connsiteY2" fmla="*/ 194211 h 1874398"/>
                <a:gd name="connsiteX3" fmla="*/ 3170952 w 7887476"/>
                <a:gd name="connsiteY3" fmla="*/ 338227 h 1874398"/>
                <a:gd name="connsiteX4" fmla="*/ 4035048 w 7887476"/>
                <a:gd name="connsiteY4" fmla="*/ 1634371 h 1874398"/>
                <a:gd name="connsiteX5" fmla="*/ 7275408 w 7887476"/>
                <a:gd name="connsiteY5" fmla="*/ 1778387 h 1874398"/>
                <a:gd name="connsiteX6" fmla="*/ 7707456 w 7887476"/>
                <a:gd name="connsiteY6" fmla="*/ 1778387 h 1874398"/>
                <a:gd name="connsiteX0" fmla="*/ 0 w 7887476"/>
                <a:gd name="connsiteY0" fmla="*/ 20568 h 1874398"/>
                <a:gd name="connsiteX1" fmla="*/ 2525753 w 7887476"/>
                <a:gd name="connsiteY1" fmla="*/ 0 h 1874398"/>
                <a:gd name="connsiteX2" fmla="*/ 2882920 w 7887476"/>
                <a:gd name="connsiteY2" fmla="*/ 194211 h 1874398"/>
                <a:gd name="connsiteX3" fmla="*/ 3170952 w 7887476"/>
                <a:gd name="connsiteY3" fmla="*/ 338227 h 1874398"/>
                <a:gd name="connsiteX4" fmla="*/ 4035048 w 7887476"/>
                <a:gd name="connsiteY4" fmla="*/ 1634371 h 1874398"/>
                <a:gd name="connsiteX5" fmla="*/ 7275408 w 7887476"/>
                <a:gd name="connsiteY5" fmla="*/ 1778387 h 1874398"/>
                <a:gd name="connsiteX6" fmla="*/ 7707456 w 7887476"/>
                <a:gd name="connsiteY6" fmla="*/ 1706379 h 1874398"/>
                <a:gd name="connsiteX0" fmla="*/ 0 w 7863473"/>
                <a:gd name="connsiteY0" fmla="*/ 20568 h 1874398"/>
                <a:gd name="connsiteX1" fmla="*/ 2525753 w 7863473"/>
                <a:gd name="connsiteY1" fmla="*/ 0 h 1874398"/>
                <a:gd name="connsiteX2" fmla="*/ 2882920 w 7863473"/>
                <a:gd name="connsiteY2" fmla="*/ 194211 h 1874398"/>
                <a:gd name="connsiteX3" fmla="*/ 3170952 w 7863473"/>
                <a:gd name="connsiteY3" fmla="*/ 338227 h 1874398"/>
                <a:gd name="connsiteX4" fmla="*/ 4035048 w 7863473"/>
                <a:gd name="connsiteY4" fmla="*/ 1634371 h 1874398"/>
                <a:gd name="connsiteX5" fmla="*/ 7275408 w 7863473"/>
                <a:gd name="connsiteY5" fmla="*/ 1778387 h 1874398"/>
                <a:gd name="connsiteX6" fmla="*/ 7563440 w 7863473"/>
                <a:gd name="connsiteY6" fmla="*/ 1778387 h 1874398"/>
                <a:gd name="connsiteX0" fmla="*/ 0 w 7275408"/>
                <a:gd name="connsiteY0" fmla="*/ 20568 h 1874398"/>
                <a:gd name="connsiteX1" fmla="*/ 2525753 w 7275408"/>
                <a:gd name="connsiteY1" fmla="*/ 0 h 1874398"/>
                <a:gd name="connsiteX2" fmla="*/ 2882920 w 7275408"/>
                <a:gd name="connsiteY2" fmla="*/ 194211 h 1874398"/>
                <a:gd name="connsiteX3" fmla="*/ 3170952 w 7275408"/>
                <a:gd name="connsiteY3" fmla="*/ 338227 h 1874398"/>
                <a:gd name="connsiteX4" fmla="*/ 4035048 w 7275408"/>
                <a:gd name="connsiteY4" fmla="*/ 1634371 h 1874398"/>
                <a:gd name="connsiteX5" fmla="*/ 7275408 w 7275408"/>
                <a:gd name="connsiteY5" fmla="*/ 1778387 h 1874398"/>
                <a:gd name="connsiteX0" fmla="*/ 0 w 7275408"/>
                <a:gd name="connsiteY0" fmla="*/ 20568 h 1778387"/>
                <a:gd name="connsiteX1" fmla="*/ 2525753 w 7275408"/>
                <a:gd name="connsiteY1" fmla="*/ 0 h 1778387"/>
                <a:gd name="connsiteX2" fmla="*/ 2882920 w 7275408"/>
                <a:gd name="connsiteY2" fmla="*/ 194211 h 1778387"/>
                <a:gd name="connsiteX3" fmla="*/ 3170952 w 7275408"/>
                <a:gd name="connsiteY3" fmla="*/ 338227 h 1778387"/>
                <a:gd name="connsiteX4" fmla="*/ 4035049 w 7275408"/>
                <a:gd name="connsiteY4" fmla="*/ 914291 h 1778387"/>
                <a:gd name="connsiteX5" fmla="*/ 7275408 w 7275408"/>
                <a:gd name="connsiteY5" fmla="*/ 1778387 h 1778387"/>
                <a:gd name="connsiteX0" fmla="*/ 0 w 5763241"/>
                <a:gd name="connsiteY0" fmla="*/ 20568 h 1022303"/>
                <a:gd name="connsiteX1" fmla="*/ 2525753 w 5763241"/>
                <a:gd name="connsiteY1" fmla="*/ 0 h 1022303"/>
                <a:gd name="connsiteX2" fmla="*/ 2882920 w 5763241"/>
                <a:gd name="connsiteY2" fmla="*/ 194211 h 1022303"/>
                <a:gd name="connsiteX3" fmla="*/ 3170952 w 5763241"/>
                <a:gd name="connsiteY3" fmla="*/ 338227 h 1022303"/>
                <a:gd name="connsiteX4" fmla="*/ 4035049 w 5763241"/>
                <a:gd name="connsiteY4" fmla="*/ 914291 h 1022303"/>
                <a:gd name="connsiteX5" fmla="*/ 5763241 w 5763241"/>
                <a:gd name="connsiteY5" fmla="*/ 986300 h 1022303"/>
                <a:gd name="connsiteX0" fmla="*/ 0 w 6054370"/>
                <a:gd name="connsiteY0" fmla="*/ 20568 h 1022303"/>
                <a:gd name="connsiteX1" fmla="*/ 2525753 w 6054370"/>
                <a:gd name="connsiteY1" fmla="*/ 0 h 1022303"/>
                <a:gd name="connsiteX2" fmla="*/ 2882920 w 6054370"/>
                <a:gd name="connsiteY2" fmla="*/ 194211 h 1022303"/>
                <a:gd name="connsiteX3" fmla="*/ 3170952 w 6054370"/>
                <a:gd name="connsiteY3" fmla="*/ 338227 h 1022303"/>
                <a:gd name="connsiteX4" fmla="*/ 4035049 w 6054370"/>
                <a:gd name="connsiteY4" fmla="*/ 914291 h 1022303"/>
                <a:gd name="connsiteX5" fmla="*/ 5763241 w 6054370"/>
                <a:gd name="connsiteY5" fmla="*/ 986300 h 1022303"/>
                <a:gd name="connsiteX6" fmla="*/ 5781825 w 6054370"/>
                <a:gd name="connsiteY6" fmla="*/ 1005307 h 1022303"/>
                <a:gd name="connsiteX0" fmla="*/ 0 w 6267297"/>
                <a:gd name="connsiteY0" fmla="*/ 20568 h 1706380"/>
                <a:gd name="connsiteX1" fmla="*/ 2525753 w 6267297"/>
                <a:gd name="connsiteY1" fmla="*/ 0 h 1706380"/>
                <a:gd name="connsiteX2" fmla="*/ 2882920 w 6267297"/>
                <a:gd name="connsiteY2" fmla="*/ 194211 h 1706380"/>
                <a:gd name="connsiteX3" fmla="*/ 3170952 w 6267297"/>
                <a:gd name="connsiteY3" fmla="*/ 338227 h 1706380"/>
                <a:gd name="connsiteX4" fmla="*/ 4035049 w 6267297"/>
                <a:gd name="connsiteY4" fmla="*/ 914291 h 1706380"/>
                <a:gd name="connsiteX5" fmla="*/ 5763241 w 6267297"/>
                <a:gd name="connsiteY5" fmla="*/ 986300 h 1706380"/>
                <a:gd name="connsiteX6" fmla="*/ 6267297 w 6267297"/>
                <a:gd name="connsiteY6" fmla="*/ 1706380 h 1706380"/>
                <a:gd name="connsiteX0" fmla="*/ 0 w 6352456"/>
                <a:gd name="connsiteY0" fmla="*/ 20568 h 1831468"/>
                <a:gd name="connsiteX1" fmla="*/ 2525753 w 6352456"/>
                <a:gd name="connsiteY1" fmla="*/ 0 h 1831468"/>
                <a:gd name="connsiteX2" fmla="*/ 2882920 w 6352456"/>
                <a:gd name="connsiteY2" fmla="*/ 194211 h 1831468"/>
                <a:gd name="connsiteX3" fmla="*/ 3170952 w 6352456"/>
                <a:gd name="connsiteY3" fmla="*/ 338227 h 1831468"/>
                <a:gd name="connsiteX4" fmla="*/ 4035049 w 6352456"/>
                <a:gd name="connsiteY4" fmla="*/ 914291 h 1831468"/>
                <a:gd name="connsiteX5" fmla="*/ 5763241 w 6352456"/>
                <a:gd name="connsiteY5" fmla="*/ 986300 h 1831468"/>
                <a:gd name="connsiteX6" fmla="*/ 6267297 w 6352456"/>
                <a:gd name="connsiteY6" fmla="*/ 1706380 h 1831468"/>
                <a:gd name="connsiteX7" fmla="*/ 6274193 w 6352456"/>
                <a:gd name="connsiteY7" fmla="*/ 1736826 h 1831468"/>
                <a:gd name="connsiteX0" fmla="*/ 0 w 7491432"/>
                <a:gd name="connsiteY0" fmla="*/ 20568 h 1850396"/>
                <a:gd name="connsiteX1" fmla="*/ 2525753 w 7491432"/>
                <a:gd name="connsiteY1" fmla="*/ 0 h 1850396"/>
                <a:gd name="connsiteX2" fmla="*/ 2882920 w 7491432"/>
                <a:gd name="connsiteY2" fmla="*/ 194211 h 1850396"/>
                <a:gd name="connsiteX3" fmla="*/ 3170952 w 7491432"/>
                <a:gd name="connsiteY3" fmla="*/ 338227 h 1850396"/>
                <a:gd name="connsiteX4" fmla="*/ 4035049 w 7491432"/>
                <a:gd name="connsiteY4" fmla="*/ 914291 h 1850396"/>
                <a:gd name="connsiteX5" fmla="*/ 5763241 w 7491432"/>
                <a:gd name="connsiteY5" fmla="*/ 986300 h 1850396"/>
                <a:gd name="connsiteX6" fmla="*/ 6267297 w 7491432"/>
                <a:gd name="connsiteY6" fmla="*/ 1706380 h 1850396"/>
                <a:gd name="connsiteX7" fmla="*/ 7491432 w 7491432"/>
                <a:gd name="connsiteY7" fmla="*/ 1850395 h 1850396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82920 w 7491432"/>
                <a:gd name="connsiteY2" fmla="*/ 194211 h 1838394"/>
                <a:gd name="connsiteX3" fmla="*/ 3170952 w 7491432"/>
                <a:gd name="connsiteY3" fmla="*/ 338227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266219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3675008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3675008 w 7491432"/>
                <a:gd name="connsiteY4" fmla="*/ 770275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62397"/>
                <a:gd name="connsiteX1" fmla="*/ 2525753 w 7491432"/>
                <a:gd name="connsiteY1" fmla="*/ 0 h 1862397"/>
                <a:gd name="connsiteX2" fmla="*/ 2810912 w 7491432"/>
                <a:gd name="connsiteY2" fmla="*/ 194211 h 1862397"/>
                <a:gd name="connsiteX3" fmla="*/ 3170952 w 7491432"/>
                <a:gd name="connsiteY3" fmla="*/ 338227 h 1862397"/>
                <a:gd name="connsiteX4" fmla="*/ 3675008 w 7491432"/>
                <a:gd name="connsiteY4" fmla="*/ 770275 h 1862397"/>
                <a:gd name="connsiteX5" fmla="*/ 5691232 w 7491432"/>
                <a:gd name="connsiteY5" fmla="*/ 842283 h 1862397"/>
                <a:gd name="connsiteX6" fmla="*/ 6267297 w 7491432"/>
                <a:gd name="connsiteY6" fmla="*/ 1706380 h 1862397"/>
                <a:gd name="connsiteX7" fmla="*/ 7491432 w 7491432"/>
                <a:gd name="connsiteY7" fmla="*/ 1778387 h 1862397"/>
                <a:gd name="connsiteX0" fmla="*/ 0 w 7491432"/>
                <a:gd name="connsiteY0" fmla="*/ 20568 h 2078420"/>
                <a:gd name="connsiteX1" fmla="*/ 2525753 w 7491432"/>
                <a:gd name="connsiteY1" fmla="*/ 0 h 2078420"/>
                <a:gd name="connsiteX2" fmla="*/ 2810912 w 7491432"/>
                <a:gd name="connsiteY2" fmla="*/ 194211 h 2078420"/>
                <a:gd name="connsiteX3" fmla="*/ 3170952 w 7491432"/>
                <a:gd name="connsiteY3" fmla="*/ 338227 h 2078420"/>
                <a:gd name="connsiteX4" fmla="*/ 3675008 w 7491432"/>
                <a:gd name="connsiteY4" fmla="*/ 770275 h 2078420"/>
                <a:gd name="connsiteX5" fmla="*/ 5691232 w 7491432"/>
                <a:gd name="connsiteY5" fmla="*/ 842283 h 2078420"/>
                <a:gd name="connsiteX6" fmla="*/ 6411312 w 7491432"/>
                <a:gd name="connsiteY6" fmla="*/ 1922403 h 2078420"/>
                <a:gd name="connsiteX7" fmla="*/ 7491432 w 7491432"/>
                <a:gd name="connsiteY7" fmla="*/ 1778387 h 2078420"/>
                <a:gd name="connsiteX0" fmla="*/ 0 w 7491432"/>
                <a:gd name="connsiteY0" fmla="*/ 20568 h 2126426"/>
                <a:gd name="connsiteX1" fmla="*/ 2525753 w 7491432"/>
                <a:gd name="connsiteY1" fmla="*/ 0 h 2126426"/>
                <a:gd name="connsiteX2" fmla="*/ 2810912 w 7491432"/>
                <a:gd name="connsiteY2" fmla="*/ 194211 h 2126426"/>
                <a:gd name="connsiteX3" fmla="*/ 3170952 w 7491432"/>
                <a:gd name="connsiteY3" fmla="*/ 338227 h 2126426"/>
                <a:gd name="connsiteX4" fmla="*/ 3675008 w 7491432"/>
                <a:gd name="connsiteY4" fmla="*/ 770275 h 2126426"/>
                <a:gd name="connsiteX5" fmla="*/ 5691232 w 7491432"/>
                <a:gd name="connsiteY5" fmla="*/ 842283 h 2126426"/>
                <a:gd name="connsiteX6" fmla="*/ 6411312 w 7491432"/>
                <a:gd name="connsiteY6" fmla="*/ 1922403 h 2126426"/>
                <a:gd name="connsiteX7" fmla="*/ 7491432 w 7491432"/>
                <a:gd name="connsiteY7" fmla="*/ 2066418 h 2126426"/>
                <a:gd name="connsiteX0" fmla="*/ 0 w 7491432"/>
                <a:gd name="connsiteY0" fmla="*/ 20568 h 2126426"/>
                <a:gd name="connsiteX1" fmla="*/ 2525753 w 7491432"/>
                <a:gd name="connsiteY1" fmla="*/ 0 h 2126426"/>
                <a:gd name="connsiteX2" fmla="*/ 2810912 w 7491432"/>
                <a:gd name="connsiteY2" fmla="*/ 194211 h 2126426"/>
                <a:gd name="connsiteX3" fmla="*/ 3170952 w 7491432"/>
                <a:gd name="connsiteY3" fmla="*/ 338227 h 2126426"/>
                <a:gd name="connsiteX4" fmla="*/ 3675008 w 7491432"/>
                <a:gd name="connsiteY4" fmla="*/ 626258 h 2126426"/>
                <a:gd name="connsiteX5" fmla="*/ 5691232 w 7491432"/>
                <a:gd name="connsiteY5" fmla="*/ 842283 h 2126426"/>
                <a:gd name="connsiteX6" fmla="*/ 6411312 w 7491432"/>
                <a:gd name="connsiteY6" fmla="*/ 1922403 h 2126426"/>
                <a:gd name="connsiteX7" fmla="*/ 7491432 w 7491432"/>
                <a:gd name="connsiteY7" fmla="*/ 2066418 h 2126426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94211 h 2138427"/>
                <a:gd name="connsiteX3" fmla="*/ 3170952 w 7491432"/>
                <a:gd name="connsiteY3" fmla="*/ 338227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338227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810912 w 7491432"/>
                <a:gd name="connsiteY2" fmla="*/ 104293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738904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738904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9042 w 7491432"/>
                <a:gd name="connsiteY3" fmla="*/ 216311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9042 w 7491432"/>
                <a:gd name="connsiteY3" fmla="*/ 216311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2882920 w 7491432"/>
                <a:gd name="connsiteY3" fmla="*/ 176300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8055 w 7491432"/>
                <a:gd name="connsiteY3" fmla="*/ 202023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8055 w 7491432"/>
                <a:gd name="connsiteY3" fmla="*/ 202023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8055 w 7491432"/>
                <a:gd name="connsiteY3" fmla="*/ 202023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6"/>
                <a:gd name="connsiteX1" fmla="*/ 2524215 w 7491432"/>
                <a:gd name="connsiteY1" fmla="*/ 0 h 2120516"/>
                <a:gd name="connsiteX2" fmla="*/ 2666896 w 7491432"/>
                <a:gd name="connsiteY2" fmla="*/ 176300 h 2120516"/>
                <a:gd name="connsiteX3" fmla="*/ 2882920 w 7491432"/>
                <a:gd name="connsiteY3" fmla="*/ 176300 h 2120516"/>
                <a:gd name="connsiteX4" fmla="*/ 3170952 w 7491432"/>
                <a:gd name="connsiteY4" fmla="*/ 608348 h 2120516"/>
                <a:gd name="connsiteX5" fmla="*/ 5691232 w 7491432"/>
                <a:gd name="connsiteY5" fmla="*/ 752365 h 2120516"/>
                <a:gd name="connsiteX6" fmla="*/ 6123280 w 7491432"/>
                <a:gd name="connsiteY6" fmla="*/ 1904492 h 2120516"/>
                <a:gd name="connsiteX7" fmla="*/ 7491432 w 7491432"/>
                <a:gd name="connsiteY7" fmla="*/ 2048509 h 2120516"/>
                <a:gd name="connsiteX0" fmla="*/ 0 w 7491432"/>
                <a:gd name="connsiteY0" fmla="*/ 2659 h 2120516"/>
                <a:gd name="connsiteX1" fmla="*/ 2524215 w 7491432"/>
                <a:gd name="connsiteY1" fmla="*/ 0 h 2120516"/>
                <a:gd name="connsiteX2" fmla="*/ 2666896 w 7491432"/>
                <a:gd name="connsiteY2" fmla="*/ 176300 h 2120516"/>
                <a:gd name="connsiteX3" fmla="*/ 2882920 w 7491432"/>
                <a:gd name="connsiteY3" fmla="*/ 176300 h 2120516"/>
                <a:gd name="connsiteX4" fmla="*/ 3170952 w 7491432"/>
                <a:gd name="connsiteY4" fmla="*/ 608348 h 2120516"/>
                <a:gd name="connsiteX5" fmla="*/ 5691232 w 7491432"/>
                <a:gd name="connsiteY5" fmla="*/ 752365 h 2120516"/>
                <a:gd name="connsiteX6" fmla="*/ 6123280 w 7491432"/>
                <a:gd name="connsiteY6" fmla="*/ 1904492 h 2120516"/>
                <a:gd name="connsiteX7" fmla="*/ 7491432 w 7491432"/>
                <a:gd name="connsiteY7" fmla="*/ 2048509 h 2120516"/>
                <a:gd name="connsiteX0" fmla="*/ 0 w 7491432"/>
                <a:gd name="connsiteY0" fmla="*/ 2659 h 2120516"/>
                <a:gd name="connsiteX1" fmla="*/ 2524215 w 7491432"/>
                <a:gd name="connsiteY1" fmla="*/ 0 h 2120516"/>
                <a:gd name="connsiteX2" fmla="*/ 2666896 w 7491432"/>
                <a:gd name="connsiteY2" fmla="*/ 176300 h 2120516"/>
                <a:gd name="connsiteX3" fmla="*/ 2882920 w 7491432"/>
                <a:gd name="connsiteY3" fmla="*/ 176300 h 2120516"/>
                <a:gd name="connsiteX4" fmla="*/ 3170952 w 7491432"/>
                <a:gd name="connsiteY4" fmla="*/ 608348 h 2120516"/>
                <a:gd name="connsiteX5" fmla="*/ 5691232 w 7491432"/>
                <a:gd name="connsiteY5" fmla="*/ 752365 h 2120516"/>
                <a:gd name="connsiteX6" fmla="*/ 6123280 w 7491432"/>
                <a:gd name="connsiteY6" fmla="*/ 1904492 h 2120516"/>
                <a:gd name="connsiteX7" fmla="*/ 7491432 w 7491432"/>
                <a:gd name="connsiteY7" fmla="*/ 2048509 h 2120516"/>
                <a:gd name="connsiteX0" fmla="*/ 0 w 7491432"/>
                <a:gd name="connsiteY0" fmla="*/ 2659 h 2132517"/>
                <a:gd name="connsiteX1" fmla="*/ 2524215 w 7491432"/>
                <a:gd name="connsiteY1" fmla="*/ 0 h 2132517"/>
                <a:gd name="connsiteX2" fmla="*/ 2666896 w 7491432"/>
                <a:gd name="connsiteY2" fmla="*/ 176300 h 2132517"/>
                <a:gd name="connsiteX3" fmla="*/ 2882920 w 7491432"/>
                <a:gd name="connsiteY3" fmla="*/ 176300 h 2132517"/>
                <a:gd name="connsiteX4" fmla="*/ 3170952 w 7491432"/>
                <a:gd name="connsiteY4" fmla="*/ 608348 h 2132517"/>
                <a:gd name="connsiteX5" fmla="*/ 5691232 w 7491432"/>
                <a:gd name="connsiteY5" fmla="*/ 680356 h 2132517"/>
                <a:gd name="connsiteX6" fmla="*/ 6123280 w 7491432"/>
                <a:gd name="connsiteY6" fmla="*/ 1904492 h 2132517"/>
                <a:gd name="connsiteX7" fmla="*/ 7491432 w 7491432"/>
                <a:gd name="connsiteY7" fmla="*/ 2048509 h 2132517"/>
                <a:gd name="connsiteX0" fmla="*/ 0 w 7491432"/>
                <a:gd name="connsiteY0" fmla="*/ 2659 h 2132517"/>
                <a:gd name="connsiteX1" fmla="*/ 2524215 w 7491432"/>
                <a:gd name="connsiteY1" fmla="*/ 0 h 2132517"/>
                <a:gd name="connsiteX2" fmla="*/ 2666896 w 7491432"/>
                <a:gd name="connsiteY2" fmla="*/ 176300 h 2132517"/>
                <a:gd name="connsiteX3" fmla="*/ 2882920 w 7491432"/>
                <a:gd name="connsiteY3" fmla="*/ 176300 h 2132517"/>
                <a:gd name="connsiteX4" fmla="*/ 3170952 w 7491432"/>
                <a:gd name="connsiteY4" fmla="*/ 752364 h 2132517"/>
                <a:gd name="connsiteX5" fmla="*/ 5691232 w 7491432"/>
                <a:gd name="connsiteY5" fmla="*/ 680356 h 2132517"/>
                <a:gd name="connsiteX6" fmla="*/ 6123280 w 7491432"/>
                <a:gd name="connsiteY6" fmla="*/ 1904492 h 2132517"/>
                <a:gd name="connsiteX7" fmla="*/ 7491432 w 7491432"/>
                <a:gd name="connsiteY7" fmla="*/ 2048509 h 2132517"/>
                <a:gd name="connsiteX0" fmla="*/ 0 w 7491432"/>
                <a:gd name="connsiteY0" fmla="*/ 2659 h 2108515"/>
                <a:gd name="connsiteX1" fmla="*/ 2524215 w 7491432"/>
                <a:gd name="connsiteY1" fmla="*/ 0 h 2108515"/>
                <a:gd name="connsiteX2" fmla="*/ 2666896 w 7491432"/>
                <a:gd name="connsiteY2" fmla="*/ 176300 h 2108515"/>
                <a:gd name="connsiteX3" fmla="*/ 2882920 w 7491432"/>
                <a:gd name="connsiteY3" fmla="*/ 176300 h 2108515"/>
                <a:gd name="connsiteX4" fmla="*/ 3170952 w 7491432"/>
                <a:gd name="connsiteY4" fmla="*/ 752364 h 2108515"/>
                <a:gd name="connsiteX5" fmla="*/ 5691232 w 7491432"/>
                <a:gd name="connsiteY5" fmla="*/ 824372 h 2108515"/>
                <a:gd name="connsiteX6" fmla="*/ 6123280 w 7491432"/>
                <a:gd name="connsiteY6" fmla="*/ 1904492 h 2108515"/>
                <a:gd name="connsiteX7" fmla="*/ 7491432 w 7491432"/>
                <a:gd name="connsiteY7" fmla="*/ 2048509 h 210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91432" h="2108515">
                  <a:moveTo>
                    <a:pt x="0" y="2659"/>
                  </a:moveTo>
                  <a:lnTo>
                    <a:pt x="2524215" y="0"/>
                  </a:lnTo>
                  <a:cubicBezTo>
                    <a:pt x="2600276" y="133313"/>
                    <a:pt x="2564167" y="140275"/>
                    <a:pt x="2666896" y="176300"/>
                  </a:cubicBezTo>
                  <a:cubicBezTo>
                    <a:pt x="2637516" y="157112"/>
                    <a:pt x="2567663" y="180348"/>
                    <a:pt x="2882920" y="176300"/>
                  </a:cubicBezTo>
                  <a:cubicBezTo>
                    <a:pt x="3141791" y="259587"/>
                    <a:pt x="2943109" y="588736"/>
                    <a:pt x="3170952" y="752364"/>
                  </a:cubicBezTo>
                  <a:cubicBezTo>
                    <a:pt x="3639004" y="848375"/>
                    <a:pt x="5167006" y="712181"/>
                    <a:pt x="5691232" y="824372"/>
                  </a:cubicBezTo>
                  <a:cubicBezTo>
                    <a:pt x="6009779" y="883631"/>
                    <a:pt x="5823247" y="1700469"/>
                    <a:pt x="6123280" y="1904492"/>
                  </a:cubicBezTo>
                  <a:cubicBezTo>
                    <a:pt x="6423313" y="2108515"/>
                    <a:pt x="7489995" y="2042166"/>
                    <a:pt x="7491432" y="204850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5" name="Connecteur droit 44"/>
            <p:cNvCxnSpPr/>
            <p:nvPr/>
          </p:nvCxnSpPr>
          <p:spPr>
            <a:xfrm>
              <a:off x="1475656" y="1628800"/>
              <a:ext cx="7920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46"/>
            <p:cNvSpPr txBox="1"/>
            <p:nvPr/>
          </p:nvSpPr>
          <p:spPr>
            <a:xfrm>
              <a:off x="2267744" y="1340770"/>
              <a:ext cx="239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/>
                <a:t>Sequential</a:t>
              </a:r>
              <a:r>
                <a:rPr lang="fr-FR" b="1" dirty="0" smtClean="0"/>
                <a:t> suppression</a:t>
              </a:r>
              <a:endParaRPr lang="fr-FR" b="1" dirty="0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8883866" y="5535388"/>
              <a:ext cx="1938429" cy="581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/>
                <a:t>Temperature</a:t>
              </a:r>
              <a:endParaRPr lang="fr-FR" b="1" dirty="0"/>
            </a:p>
          </p:txBody>
        </p:sp>
      </p:grpSp>
      <p:sp>
        <p:nvSpPr>
          <p:cNvPr id="50" name="Rectangle 49">
            <a:hlinkClick r:id="rId2"/>
          </p:cNvPr>
          <p:cNvSpPr>
            <a:spLocks noChangeArrowheads="1"/>
          </p:cNvSpPr>
          <p:nvPr/>
        </p:nvSpPr>
        <p:spPr bwMode="auto">
          <a:xfrm>
            <a:off x="5292080" y="2276872"/>
            <a:ext cx="19780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 u="sng" dirty="0">
                <a:solidFill>
                  <a:srgbClr val="3333FF"/>
                </a:solidFill>
                <a:latin typeface="Georgia" pitchFamily="18" charset="0"/>
              </a:rPr>
              <a:t>H. Satz, J. Phys. G 32 (</a:t>
            </a:r>
            <a:r>
              <a:rPr lang="de-DE" sz="1100" u="sng" dirty="0" smtClean="0">
                <a:solidFill>
                  <a:srgbClr val="3333FF"/>
                </a:solidFill>
                <a:latin typeface="Georgia" pitchFamily="18" charset="0"/>
              </a:rPr>
              <a:t>2006)</a:t>
            </a:r>
            <a:endParaRPr lang="fr-FR" sz="1100" u="sng" dirty="0">
              <a:solidFill>
                <a:srgbClr val="3333FF"/>
              </a:solidFill>
              <a:latin typeface="Georgia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11560" y="1628800"/>
            <a:ext cx="763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57200"/>
            <a:r>
              <a:rPr lang="fr-FR" b="1" dirty="0" smtClean="0">
                <a:sym typeface="Wingdings" pitchFamily="2" charset="2"/>
              </a:rPr>
              <a:t>inclusive J/</a:t>
            </a:r>
            <a:r>
              <a:rPr lang="fr-FR" b="1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b="1" dirty="0" smtClean="0">
                <a:sym typeface="Wingdings" pitchFamily="2" charset="2"/>
              </a:rPr>
              <a:t> </a:t>
            </a:r>
            <a:r>
              <a:rPr lang="fr-FR" b="1" dirty="0" err="1" smtClean="0">
                <a:sym typeface="Wingdings" pitchFamily="2" charset="2"/>
              </a:rPr>
              <a:t>yield</a:t>
            </a:r>
            <a:r>
              <a:rPr lang="fr-FR" b="1" dirty="0" smtClean="0">
                <a:sym typeface="Wingdings" pitchFamily="2" charset="2"/>
              </a:rPr>
              <a:t> ~ 60% </a:t>
            </a:r>
            <a:r>
              <a:rPr lang="fr-FR" dirty="0" smtClean="0">
                <a:sym typeface="Wingdings" pitchFamily="2" charset="2"/>
              </a:rPr>
              <a:t>direct J/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Y </a:t>
            </a:r>
            <a:r>
              <a:rPr lang="fr-FR" b="1" dirty="0" smtClean="0">
                <a:sym typeface="Wingdings" pitchFamily="2" charset="2"/>
              </a:rPr>
              <a:t>+ 30% 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baseline="-25000" dirty="0" smtClean="0">
                <a:sym typeface="Wingdings" pitchFamily="2" charset="2"/>
              </a:rPr>
              <a:t>c</a:t>
            </a:r>
            <a:r>
              <a:rPr lang="fr-FR" dirty="0" smtClean="0">
                <a:sym typeface="Wingdings" pitchFamily="2" charset="2"/>
              </a:rPr>
              <a:t>J/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dirty="0" smtClean="0">
                <a:sym typeface="Wingdings" pitchFamily="2" charset="2"/>
              </a:rPr>
              <a:t>+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g </a:t>
            </a:r>
            <a:r>
              <a:rPr lang="fr-FR" b="1" dirty="0" smtClean="0">
                <a:sym typeface="Wingdings" pitchFamily="2" charset="2"/>
              </a:rPr>
              <a:t>+ 10% 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dirty="0" smtClean="0">
                <a:sym typeface="Wingdings" pitchFamily="2" charset="2"/>
              </a:rPr>
              <a:t>’  J/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dirty="0" smtClean="0">
                <a:sym typeface="Wingdings" pitchFamily="2" charset="2"/>
              </a:rPr>
              <a:t> + X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2627784" y="1628800"/>
            <a:ext cx="1440160" cy="36004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4211960" y="1628800"/>
            <a:ext cx="1512168" cy="36004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5868144" y="1628800"/>
            <a:ext cx="1800200" cy="360040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r="54329"/>
          <a:stretch>
            <a:fillRect/>
          </a:stretch>
        </p:blipFill>
        <p:spPr bwMode="auto">
          <a:xfrm>
            <a:off x="2843808" y="2132856"/>
            <a:ext cx="24482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9" name="Rectangle 58"/>
          <p:cNvSpPr/>
          <p:nvPr/>
        </p:nvSpPr>
        <p:spPr>
          <a:xfrm>
            <a:off x="4719469" y="2564904"/>
            <a:ext cx="529952" cy="360040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4128919" y="2564904"/>
            <a:ext cx="570334" cy="360040"/>
          </a:xfrm>
          <a:prstGeom prst="rect">
            <a:avLst/>
          </a:prstGeom>
          <a:solidFill>
            <a:srgbClr val="33CC3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3449221" y="2564904"/>
            <a:ext cx="648072" cy="36004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755576" y="227687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Charmonium</a:t>
            </a:r>
            <a:r>
              <a:rPr lang="fr-FR" sz="1400" dirty="0" smtClean="0"/>
              <a:t> </a:t>
            </a:r>
            <a:r>
              <a:rPr lang="fr-FR" sz="1400" dirty="0" err="1" smtClean="0"/>
              <a:t>temperatures</a:t>
            </a:r>
            <a:r>
              <a:rPr lang="fr-FR" sz="1400" dirty="0" smtClean="0"/>
              <a:t> of dissociation</a:t>
            </a:r>
            <a:endParaRPr lang="fr-FR" sz="1400" dirty="0"/>
          </a:p>
        </p:txBody>
      </p:sp>
      <p:sp>
        <p:nvSpPr>
          <p:cNvPr id="76" name="ZoneTexte 75"/>
          <p:cNvSpPr txBox="1"/>
          <p:nvPr/>
        </p:nvSpPr>
        <p:spPr>
          <a:xfrm>
            <a:off x="6172890" y="2852936"/>
            <a:ext cx="2791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</a:t>
            </a:r>
            <a:r>
              <a:rPr lang="fr-FR" baseline="-25000" dirty="0" smtClean="0"/>
              <a:t>LHC-CERN</a:t>
            </a:r>
            <a:r>
              <a:rPr lang="fr-FR" dirty="0" smtClean="0"/>
              <a:t> &gt; T</a:t>
            </a:r>
            <a:r>
              <a:rPr lang="fr-FR" baseline="-25000" dirty="0" smtClean="0"/>
              <a:t>RHIC-BNL</a:t>
            </a:r>
            <a:r>
              <a:rPr lang="fr-FR" dirty="0" smtClean="0"/>
              <a:t> &gt; T</a:t>
            </a:r>
            <a:r>
              <a:rPr lang="fr-FR" baseline="-25000" dirty="0" smtClean="0"/>
              <a:t>SPS-CERN</a:t>
            </a:r>
            <a:endParaRPr lang="fr-FR" baseline="-25000" dirty="0"/>
          </a:p>
        </p:txBody>
      </p:sp>
      <p:sp>
        <p:nvSpPr>
          <p:cNvPr id="54" name="ZoneTexte 53"/>
          <p:cNvSpPr txBox="1"/>
          <p:nvPr/>
        </p:nvSpPr>
        <p:spPr>
          <a:xfrm rot="16200000">
            <a:off x="159829" y="4287876"/>
            <a:ext cx="2435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J/</a:t>
            </a:r>
            <a:r>
              <a:rPr lang="fr-FR" sz="2000" b="1" dirty="0" smtClean="0">
                <a:latin typeface="Symbol" pitchFamily="18" charset="2"/>
              </a:rPr>
              <a:t>Y</a:t>
            </a:r>
            <a:r>
              <a:rPr lang="fr-FR" sz="2000" b="1" dirty="0" smtClean="0"/>
              <a:t> production (</a:t>
            </a:r>
            <a:r>
              <a:rPr lang="fr-FR" sz="2000" b="1" dirty="0" err="1" smtClean="0"/>
              <a:t>a.u</a:t>
            </a:r>
            <a:r>
              <a:rPr lang="fr-FR" sz="2000" b="1" dirty="0" smtClean="0"/>
              <a:t>.)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orme libre 56"/>
          <p:cNvSpPr/>
          <p:nvPr/>
        </p:nvSpPr>
        <p:spPr>
          <a:xfrm>
            <a:off x="4395788" y="3800475"/>
            <a:ext cx="3167062" cy="1353344"/>
          </a:xfrm>
          <a:custGeom>
            <a:avLst/>
            <a:gdLst>
              <a:gd name="connsiteX0" fmla="*/ 0 w 3167062"/>
              <a:gd name="connsiteY0" fmla="*/ 1347788 h 1353344"/>
              <a:gd name="connsiteX1" fmla="*/ 176212 w 3167062"/>
              <a:gd name="connsiteY1" fmla="*/ 1328738 h 1353344"/>
              <a:gd name="connsiteX2" fmla="*/ 495300 w 3167062"/>
              <a:gd name="connsiteY2" fmla="*/ 1200150 h 1353344"/>
              <a:gd name="connsiteX3" fmla="*/ 3167062 w 3167062"/>
              <a:gd name="connsiteY3" fmla="*/ 0 h 135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7062" h="1353344">
                <a:moveTo>
                  <a:pt x="0" y="1347788"/>
                </a:moveTo>
                <a:cubicBezTo>
                  <a:pt x="46831" y="1350566"/>
                  <a:pt x="93662" y="1353344"/>
                  <a:pt x="176212" y="1328738"/>
                </a:cubicBezTo>
                <a:cubicBezTo>
                  <a:pt x="258762" y="1304132"/>
                  <a:pt x="495300" y="1200150"/>
                  <a:pt x="495300" y="1200150"/>
                </a:cubicBezTo>
                <a:lnTo>
                  <a:pt x="3167062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space réservé du contenu 10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Recombination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in a QGP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0" name="Espace réservé de la date 49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04/05/2012 - RIL</a:t>
            </a:r>
            <a:endParaRPr lang="fr-BE" dirty="0"/>
          </a:p>
        </p:txBody>
      </p:sp>
      <p:sp>
        <p:nvSpPr>
          <p:cNvPr id="48" name="Espace réservé du pied de page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 dirty="0"/>
          </a:p>
        </p:txBody>
      </p:sp>
      <p:sp>
        <p:nvSpPr>
          <p:cNvPr id="112" name="ZoneTexte 111"/>
          <p:cNvSpPr txBox="1"/>
          <p:nvPr/>
        </p:nvSpPr>
        <p:spPr>
          <a:xfrm>
            <a:off x="395536" y="1774557"/>
            <a:ext cx="6891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If QGP </a:t>
            </a:r>
            <a:r>
              <a:rPr lang="fr-FR" b="1" dirty="0" err="1" smtClean="0"/>
              <a:t>at</a:t>
            </a:r>
            <a:r>
              <a:rPr lang="fr-FR" b="1" dirty="0" smtClean="0"/>
              <a:t> </a:t>
            </a:r>
            <a:r>
              <a:rPr lang="fr-FR" b="1" dirty="0" err="1" smtClean="0"/>
              <a:t>work</a:t>
            </a:r>
            <a:r>
              <a:rPr lang="fr-FR" b="1" dirty="0" smtClean="0"/>
              <a:t> </a:t>
            </a:r>
            <a:r>
              <a:rPr lang="fr-FR" b="1" dirty="0" smtClean="0">
                <a:sym typeface="Wingdings" pitchFamily="2" charset="2"/>
              </a:rPr>
              <a:t>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c and c quarks </a:t>
            </a:r>
            <a:r>
              <a:rPr lang="fr-FR" b="1" dirty="0" err="1" smtClean="0">
                <a:solidFill>
                  <a:srgbClr val="FF0000"/>
                </a:solidFill>
              </a:rPr>
              <a:t>can</a:t>
            </a:r>
            <a:r>
              <a:rPr lang="fr-FR" b="1" dirty="0" smtClean="0">
                <a:solidFill>
                  <a:srgbClr val="FF0000"/>
                </a:solidFill>
              </a:rPr>
              <a:t> combine to </a:t>
            </a:r>
            <a:r>
              <a:rPr lang="fr-FR" b="1" dirty="0" err="1" smtClean="0">
                <a:solidFill>
                  <a:srgbClr val="FF0000"/>
                </a:solidFill>
              </a:rPr>
              <a:t>form</a:t>
            </a:r>
            <a:r>
              <a:rPr lang="fr-FR" b="1" dirty="0" smtClean="0">
                <a:solidFill>
                  <a:srgbClr val="FF0000"/>
                </a:solidFill>
              </a:rPr>
              <a:t> a J/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Symbol" pitchFamily="18" charset="2"/>
              </a:rPr>
              <a:t>                              </a:t>
            </a:r>
            <a:r>
              <a:rPr lang="fr-FR" b="1" dirty="0" smtClean="0">
                <a:solidFill>
                  <a:srgbClr val="FF0000"/>
                </a:solidFill>
              </a:rPr>
              <a:t>(</a:t>
            </a:r>
            <a:r>
              <a:rPr lang="fr-FR" b="1" dirty="0" err="1" smtClean="0">
                <a:solidFill>
                  <a:srgbClr val="FF0000"/>
                </a:solidFill>
              </a:rPr>
              <a:t>require</a:t>
            </a:r>
            <a:r>
              <a:rPr lang="fr-FR" b="1" dirty="0" smtClean="0">
                <a:solidFill>
                  <a:srgbClr val="FF0000"/>
                </a:solidFill>
              </a:rPr>
              <a:t> a large </a:t>
            </a:r>
            <a:r>
              <a:rPr lang="fr-FR" b="1" dirty="0" err="1" smtClean="0">
                <a:solidFill>
                  <a:srgbClr val="FF0000"/>
                </a:solidFill>
              </a:rPr>
              <a:t>number</a:t>
            </a:r>
            <a:r>
              <a:rPr lang="fr-FR" b="1" dirty="0" smtClean="0">
                <a:solidFill>
                  <a:srgbClr val="FF0000"/>
                </a:solidFill>
              </a:rPr>
              <a:t> of cc pairs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 RHIC ? LHC ?)</a:t>
            </a:r>
            <a:endParaRPr lang="fr-FR" b="1" dirty="0">
              <a:solidFill>
                <a:srgbClr val="FF0000"/>
              </a:solidFill>
              <a:latin typeface="Symbol" pitchFamily="18" charset="2"/>
            </a:endParaRPr>
          </a:p>
        </p:txBody>
      </p:sp>
      <p:grpSp>
        <p:nvGrpSpPr>
          <p:cNvPr id="3" name="Groupe 25"/>
          <p:cNvGrpSpPr/>
          <p:nvPr/>
        </p:nvGrpSpPr>
        <p:grpSpPr>
          <a:xfrm>
            <a:off x="1547664" y="3212975"/>
            <a:ext cx="6068415" cy="3296522"/>
            <a:chOff x="603560" y="1340768"/>
            <a:chExt cx="8360928" cy="5189981"/>
          </a:xfrm>
        </p:grpSpPr>
        <p:sp>
          <p:nvSpPr>
            <p:cNvPr id="28" name="Rectangle 27"/>
            <p:cNvSpPr/>
            <p:nvPr/>
          </p:nvSpPr>
          <p:spPr>
            <a:xfrm>
              <a:off x="1259632" y="1340768"/>
              <a:ext cx="7704856" cy="4536504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9" name="Connecteur droit 28"/>
            <p:cNvCxnSpPr>
              <a:stCxn id="28" idx="1"/>
              <a:endCxn id="28" idx="3"/>
            </p:cNvCxnSpPr>
            <p:nvPr/>
          </p:nvCxnSpPr>
          <p:spPr>
            <a:xfrm>
              <a:off x="1259632" y="3609020"/>
              <a:ext cx="770485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899592" y="3284983"/>
              <a:ext cx="433325" cy="629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1</a:t>
              </a:r>
              <a:endParaRPr lang="fr-FR" sz="2800" b="1" dirty="0"/>
            </a:p>
          </p:txBody>
        </p:sp>
        <p:cxnSp>
          <p:nvCxnSpPr>
            <p:cNvPr id="32" name="Connecteur droit 31"/>
            <p:cNvCxnSpPr>
              <a:stCxn id="44" idx="1"/>
            </p:cNvCxnSpPr>
            <p:nvPr/>
          </p:nvCxnSpPr>
          <p:spPr>
            <a:xfrm flipH="1">
              <a:off x="3779912" y="3612740"/>
              <a:ext cx="1334" cy="2336540"/>
            </a:xfrm>
            <a:prstGeom prst="line">
              <a:avLst/>
            </a:prstGeom>
            <a:ln w="12700">
              <a:solidFill>
                <a:srgbClr val="3333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4211960" y="3861048"/>
              <a:ext cx="0" cy="2088232"/>
            </a:xfrm>
            <a:prstGeom prst="line">
              <a:avLst/>
            </a:prstGeom>
            <a:ln w="12700">
              <a:solidFill>
                <a:srgbClr val="33CC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7020272" y="4509120"/>
              <a:ext cx="0" cy="1440160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2648514" y="5949280"/>
              <a:ext cx="1156767" cy="581469"/>
            </a:xfrm>
            <a:prstGeom prst="rect">
              <a:avLst/>
            </a:prstGeom>
            <a:solidFill>
              <a:srgbClr val="3333FF">
                <a:alpha val="20000"/>
              </a:srgbClr>
            </a:solidFill>
            <a:ln w="12700"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3333FF"/>
                  </a:solidFill>
                </a:rPr>
                <a:t>T</a:t>
              </a:r>
              <a:r>
                <a:rPr lang="fr-FR" b="1" baseline="-25000" dirty="0" smtClean="0">
                  <a:solidFill>
                    <a:srgbClr val="3333FF"/>
                  </a:solidFill>
                  <a:latin typeface="Symbol" pitchFamily="18" charset="2"/>
                </a:rPr>
                <a:t>Y</a:t>
              </a:r>
              <a:r>
                <a:rPr lang="fr-FR" b="1" baseline="-25000" dirty="0" smtClean="0">
                  <a:solidFill>
                    <a:srgbClr val="3333FF"/>
                  </a:solidFill>
                </a:rPr>
                <a:t>’</a:t>
              </a:r>
              <a:r>
                <a:rPr lang="fr-FR" b="1" dirty="0" smtClean="0">
                  <a:solidFill>
                    <a:srgbClr val="3333FF"/>
                  </a:solidFill>
                </a:rPr>
                <a:t> 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fr-FR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4139952" y="5949280"/>
              <a:ext cx="1730999" cy="581469"/>
            </a:xfrm>
            <a:prstGeom prst="rect">
              <a:avLst/>
            </a:prstGeom>
            <a:solidFill>
              <a:srgbClr val="33CC33">
                <a:alpha val="20000"/>
              </a:srgbClr>
            </a:solidFill>
            <a:ln w="12700"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33CC33"/>
                  </a:solidFill>
                </a:rPr>
                <a:t>T</a:t>
              </a:r>
              <a:r>
                <a:rPr lang="fr-FR" b="1" baseline="-25000" dirty="0" smtClean="0">
                  <a:solidFill>
                    <a:srgbClr val="33CC33"/>
                  </a:solidFill>
                  <a:latin typeface="Symbol" pitchFamily="18" charset="2"/>
                </a:rPr>
                <a:t>c</a:t>
              </a:r>
              <a:r>
                <a:rPr lang="fr-FR" b="1" dirty="0" smtClean="0">
                  <a:solidFill>
                    <a:srgbClr val="33CC33"/>
                  </a:solidFill>
                </a:rPr>
                <a:t> 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itchFamily="18" charset="2"/>
                </a:rPr>
                <a:t>Y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’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fr-FR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6323060" y="5949280"/>
              <a:ext cx="2508155" cy="581469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T</a:t>
              </a:r>
              <a:r>
                <a:rPr lang="fr-FR" b="1" baseline="-25000" dirty="0" smtClean="0">
                  <a:solidFill>
                    <a:srgbClr val="FF0000"/>
                  </a:solidFill>
                </a:rPr>
                <a:t>J/</a:t>
              </a:r>
              <a:r>
                <a:rPr lang="fr-FR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Y</a:t>
              </a:r>
              <a:r>
                <a:rPr lang="fr-FR" b="1" dirty="0" smtClean="0">
                  <a:solidFill>
                    <a:srgbClr val="FF0000"/>
                  </a:solidFill>
                </a:rPr>
                <a:t> 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itchFamily="18" charset="2"/>
                </a:rPr>
                <a:t>c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itchFamily="18" charset="2"/>
                </a:rPr>
                <a:t>Y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’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fr-FR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38" name="Connecteur droit 37"/>
            <p:cNvCxnSpPr/>
            <p:nvPr/>
          </p:nvCxnSpPr>
          <p:spPr>
            <a:xfrm>
              <a:off x="1259632" y="3789040"/>
              <a:ext cx="2827200" cy="0"/>
            </a:xfrm>
            <a:prstGeom prst="line">
              <a:avLst/>
            </a:prstGeom>
            <a:ln w="6350">
              <a:solidFill>
                <a:srgbClr val="3333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1237710" y="4403187"/>
              <a:ext cx="3571200" cy="0"/>
            </a:xfrm>
            <a:prstGeom prst="line">
              <a:avLst/>
            </a:prstGeom>
            <a:ln w="6350">
              <a:solidFill>
                <a:srgbClr val="33CC3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1259632" y="5661248"/>
              <a:ext cx="7043200" cy="0"/>
            </a:xfrm>
            <a:prstGeom prst="line">
              <a:avLst/>
            </a:prstGeom>
            <a:ln w="63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603560" y="3635732"/>
              <a:ext cx="696146" cy="484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3333FF"/>
                  </a:solidFill>
                </a:rPr>
                <a:t>~0.9</a:t>
              </a:r>
              <a:endParaRPr lang="fr-FR" sz="2000" b="1" dirty="0">
                <a:solidFill>
                  <a:srgbClr val="3333FF"/>
                </a:solidFill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603560" y="4211796"/>
              <a:ext cx="696146" cy="484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~0.6</a:t>
              </a:r>
              <a:endParaRPr lang="fr-FR" sz="2000" b="1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801982" y="5435932"/>
              <a:ext cx="503999" cy="484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~0</a:t>
              </a:r>
              <a:endParaRPr lang="fr-FR" sz="2000" b="1" dirty="0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1257032" y="3612740"/>
              <a:ext cx="7491432" cy="2108515"/>
            </a:xfrm>
            <a:custGeom>
              <a:avLst/>
              <a:gdLst>
                <a:gd name="connsiteX0" fmla="*/ 0 w 8386690"/>
                <a:gd name="connsiteY0" fmla="*/ 46892 h 2344615"/>
                <a:gd name="connsiteX1" fmla="*/ 2307102 w 8386690"/>
                <a:gd name="connsiteY1" fmla="*/ 46892 h 2344615"/>
                <a:gd name="connsiteX2" fmla="*/ 2321169 w 8386690"/>
                <a:gd name="connsiteY2" fmla="*/ 46892 h 2344615"/>
                <a:gd name="connsiteX3" fmla="*/ 2560320 w 8386690"/>
                <a:gd name="connsiteY3" fmla="*/ 328246 h 2344615"/>
                <a:gd name="connsiteX4" fmla="*/ 3826413 w 8386690"/>
                <a:gd name="connsiteY4" fmla="*/ 356381 h 2344615"/>
                <a:gd name="connsiteX5" fmla="*/ 4628271 w 8386690"/>
                <a:gd name="connsiteY5" fmla="*/ 1200443 h 2344615"/>
                <a:gd name="connsiteX6" fmla="*/ 4698609 w 8386690"/>
                <a:gd name="connsiteY6" fmla="*/ 1200443 h 2344615"/>
                <a:gd name="connsiteX7" fmla="*/ 6471139 w 8386690"/>
                <a:gd name="connsiteY7" fmla="*/ 1172307 h 2344615"/>
                <a:gd name="connsiteX8" fmla="*/ 7484013 w 8386690"/>
                <a:gd name="connsiteY8" fmla="*/ 2157046 h 2344615"/>
                <a:gd name="connsiteX9" fmla="*/ 8257736 w 8386690"/>
                <a:gd name="connsiteY9" fmla="*/ 2297723 h 2344615"/>
                <a:gd name="connsiteX10" fmla="*/ 8257736 w 8386690"/>
                <a:gd name="connsiteY10" fmla="*/ 2283655 h 2344615"/>
                <a:gd name="connsiteX0" fmla="*/ 0 w 8386690"/>
                <a:gd name="connsiteY0" fmla="*/ 46892 h 2344615"/>
                <a:gd name="connsiteX1" fmla="*/ 2307102 w 8386690"/>
                <a:gd name="connsiteY1" fmla="*/ 46892 h 2344615"/>
                <a:gd name="connsiteX2" fmla="*/ 2321169 w 8386690"/>
                <a:gd name="connsiteY2" fmla="*/ 46892 h 2344615"/>
                <a:gd name="connsiteX3" fmla="*/ 2560320 w 8386690"/>
                <a:gd name="connsiteY3" fmla="*/ 328246 h 2344615"/>
                <a:gd name="connsiteX4" fmla="*/ 3826413 w 8386690"/>
                <a:gd name="connsiteY4" fmla="*/ 356381 h 2344615"/>
                <a:gd name="connsiteX5" fmla="*/ 4628271 w 8386690"/>
                <a:gd name="connsiteY5" fmla="*/ 1200443 h 2344615"/>
                <a:gd name="connsiteX6" fmla="*/ 6471139 w 8386690"/>
                <a:gd name="connsiteY6" fmla="*/ 1172307 h 2344615"/>
                <a:gd name="connsiteX7" fmla="*/ 7484013 w 8386690"/>
                <a:gd name="connsiteY7" fmla="*/ 2157046 h 2344615"/>
                <a:gd name="connsiteX8" fmla="*/ 8257736 w 8386690"/>
                <a:gd name="connsiteY8" fmla="*/ 2297723 h 2344615"/>
                <a:gd name="connsiteX9" fmla="*/ 8257736 w 8386690"/>
                <a:gd name="connsiteY9" fmla="*/ 2283655 h 2344615"/>
                <a:gd name="connsiteX0" fmla="*/ 0 w 8386690"/>
                <a:gd name="connsiteY0" fmla="*/ 17265 h 2314988"/>
                <a:gd name="connsiteX1" fmla="*/ 2307102 w 8386690"/>
                <a:gd name="connsiteY1" fmla="*/ 17265 h 2314988"/>
                <a:gd name="connsiteX2" fmla="*/ 2522879 w 8386690"/>
                <a:gd name="connsiteY2" fmla="*/ 46892 h 2314988"/>
                <a:gd name="connsiteX3" fmla="*/ 2560320 w 8386690"/>
                <a:gd name="connsiteY3" fmla="*/ 298619 h 2314988"/>
                <a:gd name="connsiteX4" fmla="*/ 3826413 w 8386690"/>
                <a:gd name="connsiteY4" fmla="*/ 326754 h 2314988"/>
                <a:gd name="connsiteX5" fmla="*/ 4628271 w 8386690"/>
                <a:gd name="connsiteY5" fmla="*/ 1170816 h 2314988"/>
                <a:gd name="connsiteX6" fmla="*/ 6471139 w 8386690"/>
                <a:gd name="connsiteY6" fmla="*/ 1142680 h 2314988"/>
                <a:gd name="connsiteX7" fmla="*/ 7484013 w 8386690"/>
                <a:gd name="connsiteY7" fmla="*/ 2127419 h 2314988"/>
                <a:gd name="connsiteX8" fmla="*/ 8257736 w 8386690"/>
                <a:gd name="connsiteY8" fmla="*/ 2268096 h 2314988"/>
                <a:gd name="connsiteX9" fmla="*/ 8257736 w 8386690"/>
                <a:gd name="connsiteY9" fmla="*/ 2254028 h 2314988"/>
                <a:gd name="connsiteX0" fmla="*/ 0 w 8386690"/>
                <a:gd name="connsiteY0" fmla="*/ 0 h 2297723"/>
                <a:gd name="connsiteX1" fmla="*/ 2522879 w 8386690"/>
                <a:gd name="connsiteY1" fmla="*/ 29627 h 2297723"/>
                <a:gd name="connsiteX2" fmla="*/ 2560320 w 8386690"/>
                <a:gd name="connsiteY2" fmla="*/ 281354 h 2297723"/>
                <a:gd name="connsiteX3" fmla="*/ 3826413 w 8386690"/>
                <a:gd name="connsiteY3" fmla="*/ 309489 h 2297723"/>
                <a:gd name="connsiteX4" fmla="*/ 4628271 w 8386690"/>
                <a:gd name="connsiteY4" fmla="*/ 1153551 h 2297723"/>
                <a:gd name="connsiteX5" fmla="*/ 6471139 w 8386690"/>
                <a:gd name="connsiteY5" fmla="*/ 1125415 h 2297723"/>
                <a:gd name="connsiteX6" fmla="*/ 7484013 w 8386690"/>
                <a:gd name="connsiteY6" fmla="*/ 2110154 h 2297723"/>
                <a:gd name="connsiteX7" fmla="*/ 8257736 w 8386690"/>
                <a:gd name="connsiteY7" fmla="*/ 2250831 h 2297723"/>
                <a:gd name="connsiteX8" fmla="*/ 8257736 w 8386690"/>
                <a:gd name="connsiteY8" fmla="*/ 2236763 h 2297723"/>
                <a:gd name="connsiteX0" fmla="*/ 0 w 8386690"/>
                <a:gd name="connsiteY0" fmla="*/ 0 h 2297723"/>
                <a:gd name="connsiteX1" fmla="*/ 2391508 w 8386690"/>
                <a:gd name="connsiteY1" fmla="*/ 0 h 2297723"/>
                <a:gd name="connsiteX2" fmla="*/ 2560320 w 8386690"/>
                <a:gd name="connsiteY2" fmla="*/ 281354 h 2297723"/>
                <a:gd name="connsiteX3" fmla="*/ 3826413 w 8386690"/>
                <a:gd name="connsiteY3" fmla="*/ 309489 h 2297723"/>
                <a:gd name="connsiteX4" fmla="*/ 4628271 w 8386690"/>
                <a:gd name="connsiteY4" fmla="*/ 1153551 h 2297723"/>
                <a:gd name="connsiteX5" fmla="*/ 6471139 w 8386690"/>
                <a:gd name="connsiteY5" fmla="*/ 1125415 h 2297723"/>
                <a:gd name="connsiteX6" fmla="*/ 7484013 w 8386690"/>
                <a:gd name="connsiteY6" fmla="*/ 2110154 h 2297723"/>
                <a:gd name="connsiteX7" fmla="*/ 8257736 w 8386690"/>
                <a:gd name="connsiteY7" fmla="*/ 2250831 h 2297723"/>
                <a:gd name="connsiteX8" fmla="*/ 8257736 w 8386690"/>
                <a:gd name="connsiteY8" fmla="*/ 2236763 h 2297723"/>
                <a:gd name="connsiteX0" fmla="*/ 0 w 8386690"/>
                <a:gd name="connsiteY0" fmla="*/ 0 h 2297723"/>
                <a:gd name="connsiteX1" fmla="*/ 2560320 w 8386690"/>
                <a:gd name="connsiteY1" fmla="*/ 281354 h 2297723"/>
                <a:gd name="connsiteX2" fmla="*/ 3826413 w 8386690"/>
                <a:gd name="connsiteY2" fmla="*/ 309489 h 2297723"/>
                <a:gd name="connsiteX3" fmla="*/ 4628271 w 8386690"/>
                <a:gd name="connsiteY3" fmla="*/ 1153551 h 2297723"/>
                <a:gd name="connsiteX4" fmla="*/ 6471139 w 8386690"/>
                <a:gd name="connsiteY4" fmla="*/ 1125415 h 2297723"/>
                <a:gd name="connsiteX5" fmla="*/ 7484013 w 8386690"/>
                <a:gd name="connsiteY5" fmla="*/ 2110154 h 2297723"/>
                <a:gd name="connsiteX6" fmla="*/ 8257736 w 8386690"/>
                <a:gd name="connsiteY6" fmla="*/ 2250831 h 2297723"/>
                <a:gd name="connsiteX7" fmla="*/ 8257736 w 8386690"/>
                <a:gd name="connsiteY7" fmla="*/ 2236763 h 2297723"/>
                <a:gd name="connsiteX0" fmla="*/ 0 w 8386690"/>
                <a:gd name="connsiteY0" fmla="*/ 20568 h 2318291"/>
                <a:gd name="connsiteX1" fmla="*/ 2525753 w 8386690"/>
                <a:gd name="connsiteY1" fmla="*/ 0 h 2318291"/>
                <a:gd name="connsiteX2" fmla="*/ 3826413 w 8386690"/>
                <a:gd name="connsiteY2" fmla="*/ 330057 h 2318291"/>
                <a:gd name="connsiteX3" fmla="*/ 4628271 w 8386690"/>
                <a:gd name="connsiteY3" fmla="*/ 1174119 h 2318291"/>
                <a:gd name="connsiteX4" fmla="*/ 6471139 w 8386690"/>
                <a:gd name="connsiteY4" fmla="*/ 1145983 h 2318291"/>
                <a:gd name="connsiteX5" fmla="*/ 7484013 w 8386690"/>
                <a:gd name="connsiteY5" fmla="*/ 2130722 h 2318291"/>
                <a:gd name="connsiteX6" fmla="*/ 8257736 w 8386690"/>
                <a:gd name="connsiteY6" fmla="*/ 2271399 h 2318291"/>
                <a:gd name="connsiteX7" fmla="*/ 8257736 w 8386690"/>
                <a:gd name="connsiteY7" fmla="*/ 2257331 h 2318291"/>
                <a:gd name="connsiteX0" fmla="*/ 0 w 8386690"/>
                <a:gd name="connsiteY0" fmla="*/ 20568 h 2318291"/>
                <a:gd name="connsiteX1" fmla="*/ 2525753 w 8386690"/>
                <a:gd name="connsiteY1" fmla="*/ 0 h 2318291"/>
                <a:gd name="connsiteX2" fmla="*/ 2882919 w 8386690"/>
                <a:gd name="connsiteY2" fmla="*/ 482242 h 2318291"/>
                <a:gd name="connsiteX3" fmla="*/ 4628271 w 8386690"/>
                <a:gd name="connsiteY3" fmla="*/ 1174119 h 2318291"/>
                <a:gd name="connsiteX4" fmla="*/ 6471139 w 8386690"/>
                <a:gd name="connsiteY4" fmla="*/ 1145983 h 2318291"/>
                <a:gd name="connsiteX5" fmla="*/ 7484013 w 8386690"/>
                <a:gd name="connsiteY5" fmla="*/ 2130722 h 2318291"/>
                <a:gd name="connsiteX6" fmla="*/ 8257736 w 8386690"/>
                <a:gd name="connsiteY6" fmla="*/ 2271399 h 2318291"/>
                <a:gd name="connsiteX7" fmla="*/ 8257736 w 8386690"/>
                <a:gd name="connsiteY7" fmla="*/ 2257331 h 2318291"/>
                <a:gd name="connsiteX0" fmla="*/ 0 w 8386690"/>
                <a:gd name="connsiteY0" fmla="*/ 20568 h 2318291"/>
                <a:gd name="connsiteX1" fmla="*/ 2525753 w 8386690"/>
                <a:gd name="connsiteY1" fmla="*/ 0 h 2318291"/>
                <a:gd name="connsiteX2" fmla="*/ 2882919 w 8386690"/>
                <a:gd name="connsiteY2" fmla="*/ 482242 h 2318291"/>
                <a:gd name="connsiteX3" fmla="*/ 4827135 w 8386690"/>
                <a:gd name="connsiteY3" fmla="*/ 626258 h 2318291"/>
                <a:gd name="connsiteX4" fmla="*/ 6471139 w 8386690"/>
                <a:gd name="connsiteY4" fmla="*/ 1145983 h 2318291"/>
                <a:gd name="connsiteX5" fmla="*/ 7484013 w 8386690"/>
                <a:gd name="connsiteY5" fmla="*/ 2130722 h 2318291"/>
                <a:gd name="connsiteX6" fmla="*/ 8257736 w 8386690"/>
                <a:gd name="connsiteY6" fmla="*/ 2271399 h 2318291"/>
                <a:gd name="connsiteX7" fmla="*/ 8257736 w 8386690"/>
                <a:gd name="connsiteY7" fmla="*/ 2257331 h 2318291"/>
                <a:gd name="connsiteX0" fmla="*/ 0 w 8386690"/>
                <a:gd name="connsiteY0" fmla="*/ 20568 h 2308902"/>
                <a:gd name="connsiteX1" fmla="*/ 2525753 w 8386690"/>
                <a:gd name="connsiteY1" fmla="*/ 0 h 2308902"/>
                <a:gd name="connsiteX2" fmla="*/ 2882919 w 8386690"/>
                <a:gd name="connsiteY2" fmla="*/ 482242 h 2308902"/>
                <a:gd name="connsiteX3" fmla="*/ 4827135 w 8386690"/>
                <a:gd name="connsiteY3" fmla="*/ 626258 h 2308902"/>
                <a:gd name="connsiteX4" fmla="*/ 5403199 w 8386690"/>
                <a:gd name="connsiteY4" fmla="*/ 1202322 h 2308902"/>
                <a:gd name="connsiteX5" fmla="*/ 7484013 w 8386690"/>
                <a:gd name="connsiteY5" fmla="*/ 2130722 h 2308902"/>
                <a:gd name="connsiteX6" fmla="*/ 8257736 w 8386690"/>
                <a:gd name="connsiteY6" fmla="*/ 2271399 h 2308902"/>
                <a:gd name="connsiteX7" fmla="*/ 8257736 w 8386690"/>
                <a:gd name="connsiteY7" fmla="*/ 2257331 h 2308902"/>
                <a:gd name="connsiteX0" fmla="*/ 0 w 8409456"/>
                <a:gd name="connsiteY0" fmla="*/ 20568 h 2351223"/>
                <a:gd name="connsiteX1" fmla="*/ 2525753 w 8409456"/>
                <a:gd name="connsiteY1" fmla="*/ 0 h 2351223"/>
                <a:gd name="connsiteX2" fmla="*/ 2882919 w 8409456"/>
                <a:gd name="connsiteY2" fmla="*/ 482242 h 2351223"/>
                <a:gd name="connsiteX3" fmla="*/ 4827135 w 8409456"/>
                <a:gd name="connsiteY3" fmla="*/ 626258 h 2351223"/>
                <a:gd name="connsiteX4" fmla="*/ 5403199 w 8409456"/>
                <a:gd name="connsiteY4" fmla="*/ 1202322 h 2351223"/>
                <a:gd name="connsiteX5" fmla="*/ 7347415 w 8409456"/>
                <a:gd name="connsiteY5" fmla="*/ 1778386 h 2351223"/>
                <a:gd name="connsiteX6" fmla="*/ 8257736 w 8409456"/>
                <a:gd name="connsiteY6" fmla="*/ 2271399 h 2351223"/>
                <a:gd name="connsiteX7" fmla="*/ 8257736 w 8409456"/>
                <a:gd name="connsiteY7" fmla="*/ 2257331 h 2351223"/>
                <a:gd name="connsiteX0" fmla="*/ 0 w 8317743"/>
                <a:gd name="connsiteY0" fmla="*/ 20568 h 2271399"/>
                <a:gd name="connsiteX1" fmla="*/ 2525753 w 8317743"/>
                <a:gd name="connsiteY1" fmla="*/ 0 h 2271399"/>
                <a:gd name="connsiteX2" fmla="*/ 2882919 w 8317743"/>
                <a:gd name="connsiteY2" fmla="*/ 482242 h 2271399"/>
                <a:gd name="connsiteX3" fmla="*/ 4827135 w 8317743"/>
                <a:gd name="connsiteY3" fmla="*/ 626258 h 2271399"/>
                <a:gd name="connsiteX4" fmla="*/ 5403199 w 8317743"/>
                <a:gd name="connsiteY4" fmla="*/ 1202322 h 2271399"/>
                <a:gd name="connsiteX5" fmla="*/ 7347415 w 8317743"/>
                <a:gd name="connsiteY5" fmla="*/ 1778386 h 2271399"/>
                <a:gd name="connsiteX6" fmla="*/ 8257736 w 8317743"/>
                <a:gd name="connsiteY6" fmla="*/ 2271399 h 2271399"/>
                <a:gd name="connsiteX7" fmla="*/ 7707455 w 8317743"/>
                <a:gd name="connsiteY7" fmla="*/ 1778386 h 2271399"/>
                <a:gd name="connsiteX0" fmla="*/ 0 w 8257736"/>
                <a:gd name="connsiteY0" fmla="*/ 20568 h 2271399"/>
                <a:gd name="connsiteX1" fmla="*/ 2525753 w 8257736"/>
                <a:gd name="connsiteY1" fmla="*/ 0 h 2271399"/>
                <a:gd name="connsiteX2" fmla="*/ 2882919 w 8257736"/>
                <a:gd name="connsiteY2" fmla="*/ 482242 h 2271399"/>
                <a:gd name="connsiteX3" fmla="*/ 4827135 w 8257736"/>
                <a:gd name="connsiteY3" fmla="*/ 626258 h 2271399"/>
                <a:gd name="connsiteX4" fmla="*/ 5403199 w 8257736"/>
                <a:gd name="connsiteY4" fmla="*/ 1202322 h 2271399"/>
                <a:gd name="connsiteX5" fmla="*/ 7347415 w 8257736"/>
                <a:gd name="connsiteY5" fmla="*/ 1778386 h 2271399"/>
                <a:gd name="connsiteX6" fmla="*/ 8257736 w 8257736"/>
                <a:gd name="connsiteY6" fmla="*/ 2271399 h 2271399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2882919 w 7779464"/>
                <a:gd name="connsiteY2" fmla="*/ 482242 h 1886398"/>
                <a:gd name="connsiteX3" fmla="*/ 4827135 w 7779464"/>
                <a:gd name="connsiteY3" fmla="*/ 626258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827135 w 7779464"/>
                <a:gd name="connsiteY3" fmla="*/ 626258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971152 w 7779464"/>
                <a:gd name="connsiteY3" fmla="*/ 554250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395088 w 7779464"/>
                <a:gd name="connsiteY3" fmla="*/ 554250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91464"/>
                <a:gd name="connsiteY0" fmla="*/ 20568 h 1898399"/>
                <a:gd name="connsiteX1" fmla="*/ 2525753 w 7791464"/>
                <a:gd name="connsiteY1" fmla="*/ 0 h 1898399"/>
                <a:gd name="connsiteX2" fmla="*/ 3098944 w 7791464"/>
                <a:gd name="connsiteY2" fmla="*/ 482242 h 1898399"/>
                <a:gd name="connsiteX3" fmla="*/ 4395088 w 7791464"/>
                <a:gd name="connsiteY3" fmla="*/ 554250 h 1898399"/>
                <a:gd name="connsiteX4" fmla="*/ 5115168 w 7791464"/>
                <a:gd name="connsiteY4" fmla="*/ 1130314 h 1898399"/>
                <a:gd name="connsiteX5" fmla="*/ 7347415 w 7791464"/>
                <a:gd name="connsiteY5" fmla="*/ 1778386 h 1898399"/>
                <a:gd name="connsiteX6" fmla="*/ 7779464 w 7791464"/>
                <a:gd name="connsiteY6" fmla="*/ 1850394 h 1898399"/>
                <a:gd name="connsiteX0" fmla="*/ 0 w 7779464"/>
                <a:gd name="connsiteY0" fmla="*/ 20568 h 1850394"/>
                <a:gd name="connsiteX1" fmla="*/ 2525753 w 7779464"/>
                <a:gd name="connsiteY1" fmla="*/ 0 h 1850394"/>
                <a:gd name="connsiteX2" fmla="*/ 3098944 w 7779464"/>
                <a:gd name="connsiteY2" fmla="*/ 482242 h 1850394"/>
                <a:gd name="connsiteX3" fmla="*/ 4395088 w 7779464"/>
                <a:gd name="connsiteY3" fmla="*/ 554250 h 1850394"/>
                <a:gd name="connsiteX4" fmla="*/ 5475208 w 7779464"/>
                <a:gd name="connsiteY4" fmla="*/ 1634370 h 1850394"/>
                <a:gd name="connsiteX5" fmla="*/ 7347415 w 7779464"/>
                <a:gd name="connsiteY5" fmla="*/ 1778386 h 1850394"/>
                <a:gd name="connsiteX6" fmla="*/ 7779464 w 7779464"/>
                <a:gd name="connsiteY6" fmla="*/ 1850394 h 1850394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395088 w 7779464"/>
                <a:gd name="connsiteY3" fmla="*/ 554250 h 1886398"/>
                <a:gd name="connsiteX4" fmla="*/ 5475208 w 7779464"/>
                <a:gd name="connsiteY4" fmla="*/ 1634370 h 1886398"/>
                <a:gd name="connsiteX5" fmla="*/ 7275408 w 7779464"/>
                <a:gd name="connsiteY5" fmla="*/ 1850394 h 1886398"/>
                <a:gd name="connsiteX6" fmla="*/ 7779464 w 7779464"/>
                <a:gd name="connsiteY6" fmla="*/ 1850394 h 1886398"/>
                <a:gd name="connsiteX0" fmla="*/ 0 w 7779464"/>
                <a:gd name="connsiteY0" fmla="*/ 20568 h 1922402"/>
                <a:gd name="connsiteX1" fmla="*/ 2525753 w 7779464"/>
                <a:gd name="connsiteY1" fmla="*/ 0 h 1922402"/>
                <a:gd name="connsiteX2" fmla="*/ 3098944 w 7779464"/>
                <a:gd name="connsiteY2" fmla="*/ 482242 h 1922402"/>
                <a:gd name="connsiteX3" fmla="*/ 4395088 w 7779464"/>
                <a:gd name="connsiteY3" fmla="*/ 554250 h 1922402"/>
                <a:gd name="connsiteX4" fmla="*/ 5547216 w 7779464"/>
                <a:gd name="connsiteY4" fmla="*/ 1706378 h 1922402"/>
                <a:gd name="connsiteX5" fmla="*/ 7275408 w 7779464"/>
                <a:gd name="connsiteY5" fmla="*/ 1850394 h 1922402"/>
                <a:gd name="connsiteX6" fmla="*/ 7779464 w 7779464"/>
                <a:gd name="connsiteY6" fmla="*/ 1850394 h 1922402"/>
                <a:gd name="connsiteX0" fmla="*/ 0 w 7779464"/>
                <a:gd name="connsiteY0" fmla="*/ 20568 h 1910401"/>
                <a:gd name="connsiteX1" fmla="*/ 2525753 w 7779464"/>
                <a:gd name="connsiteY1" fmla="*/ 0 h 1910401"/>
                <a:gd name="connsiteX2" fmla="*/ 3098944 w 7779464"/>
                <a:gd name="connsiteY2" fmla="*/ 482242 h 1910401"/>
                <a:gd name="connsiteX3" fmla="*/ 4467096 w 7779464"/>
                <a:gd name="connsiteY3" fmla="*/ 626258 h 1910401"/>
                <a:gd name="connsiteX4" fmla="*/ 5547216 w 7779464"/>
                <a:gd name="connsiteY4" fmla="*/ 1706378 h 1910401"/>
                <a:gd name="connsiteX5" fmla="*/ 7275408 w 7779464"/>
                <a:gd name="connsiteY5" fmla="*/ 1850394 h 1910401"/>
                <a:gd name="connsiteX6" fmla="*/ 7779464 w 7779464"/>
                <a:gd name="connsiteY6" fmla="*/ 1850394 h 1910401"/>
                <a:gd name="connsiteX0" fmla="*/ 0 w 7779464"/>
                <a:gd name="connsiteY0" fmla="*/ 20568 h 1910400"/>
                <a:gd name="connsiteX1" fmla="*/ 2525753 w 7779464"/>
                <a:gd name="connsiteY1" fmla="*/ 0 h 1910400"/>
                <a:gd name="connsiteX2" fmla="*/ 3098944 w 7779464"/>
                <a:gd name="connsiteY2" fmla="*/ 482242 h 1910400"/>
                <a:gd name="connsiteX3" fmla="*/ 3747016 w 7779464"/>
                <a:gd name="connsiteY3" fmla="*/ 626259 h 1910400"/>
                <a:gd name="connsiteX4" fmla="*/ 5547216 w 7779464"/>
                <a:gd name="connsiteY4" fmla="*/ 1706378 h 1910400"/>
                <a:gd name="connsiteX5" fmla="*/ 7275408 w 7779464"/>
                <a:gd name="connsiteY5" fmla="*/ 1850394 h 1910400"/>
                <a:gd name="connsiteX6" fmla="*/ 7779464 w 7779464"/>
                <a:gd name="connsiteY6" fmla="*/ 1850394 h 1910400"/>
                <a:gd name="connsiteX0" fmla="*/ 0 w 7815468"/>
                <a:gd name="connsiteY0" fmla="*/ 20568 h 1898399"/>
                <a:gd name="connsiteX1" fmla="*/ 2525753 w 7815468"/>
                <a:gd name="connsiteY1" fmla="*/ 0 h 1898399"/>
                <a:gd name="connsiteX2" fmla="*/ 3098944 w 7815468"/>
                <a:gd name="connsiteY2" fmla="*/ 482242 h 1898399"/>
                <a:gd name="connsiteX3" fmla="*/ 3747016 w 7815468"/>
                <a:gd name="connsiteY3" fmla="*/ 626259 h 1898399"/>
                <a:gd name="connsiteX4" fmla="*/ 4539104 w 7815468"/>
                <a:gd name="connsiteY4" fmla="*/ 1562363 h 1898399"/>
                <a:gd name="connsiteX5" fmla="*/ 7275408 w 7815468"/>
                <a:gd name="connsiteY5" fmla="*/ 1850394 h 1898399"/>
                <a:gd name="connsiteX6" fmla="*/ 7779464 w 7815468"/>
                <a:gd name="connsiteY6" fmla="*/ 1850394 h 1898399"/>
                <a:gd name="connsiteX0" fmla="*/ 0 w 7815468"/>
                <a:gd name="connsiteY0" fmla="*/ 20568 h 1898399"/>
                <a:gd name="connsiteX1" fmla="*/ 2525753 w 7815468"/>
                <a:gd name="connsiteY1" fmla="*/ 0 h 1898399"/>
                <a:gd name="connsiteX2" fmla="*/ 2882920 w 7815468"/>
                <a:gd name="connsiteY2" fmla="*/ 266220 h 1898399"/>
                <a:gd name="connsiteX3" fmla="*/ 3747016 w 7815468"/>
                <a:gd name="connsiteY3" fmla="*/ 626259 h 1898399"/>
                <a:gd name="connsiteX4" fmla="*/ 4539104 w 7815468"/>
                <a:gd name="connsiteY4" fmla="*/ 1562363 h 1898399"/>
                <a:gd name="connsiteX5" fmla="*/ 7275408 w 7815468"/>
                <a:gd name="connsiteY5" fmla="*/ 1850394 h 1898399"/>
                <a:gd name="connsiteX6" fmla="*/ 7779464 w 7815468"/>
                <a:gd name="connsiteY6" fmla="*/ 1850394 h 1898399"/>
                <a:gd name="connsiteX0" fmla="*/ 0 w 7815468"/>
                <a:gd name="connsiteY0" fmla="*/ 20568 h 1898399"/>
                <a:gd name="connsiteX1" fmla="*/ 2525753 w 7815468"/>
                <a:gd name="connsiteY1" fmla="*/ 0 h 1898399"/>
                <a:gd name="connsiteX2" fmla="*/ 2882920 w 7815468"/>
                <a:gd name="connsiteY2" fmla="*/ 266220 h 1898399"/>
                <a:gd name="connsiteX3" fmla="*/ 3242960 w 7815468"/>
                <a:gd name="connsiteY3" fmla="*/ 410236 h 1898399"/>
                <a:gd name="connsiteX4" fmla="*/ 4539104 w 7815468"/>
                <a:gd name="connsiteY4" fmla="*/ 1562363 h 1898399"/>
                <a:gd name="connsiteX5" fmla="*/ 7275408 w 7815468"/>
                <a:gd name="connsiteY5" fmla="*/ 1850394 h 1898399"/>
                <a:gd name="connsiteX6" fmla="*/ 7779464 w 7815468"/>
                <a:gd name="connsiteY6" fmla="*/ 1850394 h 1898399"/>
                <a:gd name="connsiteX0" fmla="*/ 0 w 7899477"/>
                <a:gd name="connsiteY0" fmla="*/ 20568 h 1910400"/>
                <a:gd name="connsiteX1" fmla="*/ 2525753 w 7899477"/>
                <a:gd name="connsiteY1" fmla="*/ 0 h 1910400"/>
                <a:gd name="connsiteX2" fmla="*/ 2882920 w 7899477"/>
                <a:gd name="connsiteY2" fmla="*/ 266220 h 1910400"/>
                <a:gd name="connsiteX3" fmla="*/ 3242960 w 7899477"/>
                <a:gd name="connsiteY3" fmla="*/ 410236 h 1910400"/>
                <a:gd name="connsiteX4" fmla="*/ 4035048 w 7899477"/>
                <a:gd name="connsiteY4" fmla="*/ 1490356 h 1910400"/>
                <a:gd name="connsiteX5" fmla="*/ 7275408 w 7899477"/>
                <a:gd name="connsiteY5" fmla="*/ 1850394 h 1910400"/>
                <a:gd name="connsiteX6" fmla="*/ 7779464 w 7899477"/>
                <a:gd name="connsiteY6" fmla="*/ 1850394 h 1910400"/>
                <a:gd name="connsiteX0" fmla="*/ 0 w 7899477"/>
                <a:gd name="connsiteY0" fmla="*/ 20568 h 1910400"/>
                <a:gd name="connsiteX1" fmla="*/ 2525753 w 7899477"/>
                <a:gd name="connsiteY1" fmla="*/ 0 h 1910400"/>
                <a:gd name="connsiteX2" fmla="*/ 2882920 w 7899477"/>
                <a:gd name="connsiteY2" fmla="*/ 266220 h 1910400"/>
                <a:gd name="connsiteX3" fmla="*/ 3170952 w 7899477"/>
                <a:gd name="connsiteY3" fmla="*/ 410235 h 1910400"/>
                <a:gd name="connsiteX4" fmla="*/ 4035048 w 7899477"/>
                <a:gd name="connsiteY4" fmla="*/ 1490356 h 1910400"/>
                <a:gd name="connsiteX5" fmla="*/ 7275408 w 7899477"/>
                <a:gd name="connsiteY5" fmla="*/ 1850394 h 1910400"/>
                <a:gd name="connsiteX6" fmla="*/ 7779464 w 7899477"/>
                <a:gd name="connsiteY6" fmla="*/ 1850394 h 1910400"/>
                <a:gd name="connsiteX0" fmla="*/ 0 w 7899477"/>
                <a:gd name="connsiteY0" fmla="*/ 20568 h 1886398"/>
                <a:gd name="connsiteX1" fmla="*/ 2525753 w 7899477"/>
                <a:gd name="connsiteY1" fmla="*/ 0 h 1886398"/>
                <a:gd name="connsiteX2" fmla="*/ 2882920 w 7899477"/>
                <a:gd name="connsiteY2" fmla="*/ 266220 h 1886398"/>
                <a:gd name="connsiteX3" fmla="*/ 3170952 w 7899477"/>
                <a:gd name="connsiteY3" fmla="*/ 410235 h 1886398"/>
                <a:gd name="connsiteX4" fmla="*/ 4035048 w 7899477"/>
                <a:gd name="connsiteY4" fmla="*/ 1634371 h 1886398"/>
                <a:gd name="connsiteX5" fmla="*/ 7275408 w 7899477"/>
                <a:gd name="connsiteY5" fmla="*/ 1850394 h 1886398"/>
                <a:gd name="connsiteX6" fmla="*/ 7779464 w 7899477"/>
                <a:gd name="connsiteY6" fmla="*/ 1850394 h 1886398"/>
                <a:gd name="connsiteX0" fmla="*/ 0 w 7899477"/>
                <a:gd name="connsiteY0" fmla="*/ 20568 h 1886398"/>
                <a:gd name="connsiteX1" fmla="*/ 2525753 w 7899477"/>
                <a:gd name="connsiteY1" fmla="*/ 0 h 1886398"/>
                <a:gd name="connsiteX2" fmla="*/ 2882920 w 7899477"/>
                <a:gd name="connsiteY2" fmla="*/ 194211 h 1886398"/>
                <a:gd name="connsiteX3" fmla="*/ 3170952 w 7899477"/>
                <a:gd name="connsiteY3" fmla="*/ 410235 h 1886398"/>
                <a:gd name="connsiteX4" fmla="*/ 4035048 w 7899477"/>
                <a:gd name="connsiteY4" fmla="*/ 1634371 h 1886398"/>
                <a:gd name="connsiteX5" fmla="*/ 7275408 w 7899477"/>
                <a:gd name="connsiteY5" fmla="*/ 1850394 h 1886398"/>
                <a:gd name="connsiteX6" fmla="*/ 7779464 w 7899477"/>
                <a:gd name="connsiteY6" fmla="*/ 1850394 h 1886398"/>
                <a:gd name="connsiteX0" fmla="*/ 0 w 7899477"/>
                <a:gd name="connsiteY0" fmla="*/ 20568 h 1886399"/>
                <a:gd name="connsiteX1" fmla="*/ 2525753 w 7899477"/>
                <a:gd name="connsiteY1" fmla="*/ 0 h 1886399"/>
                <a:gd name="connsiteX2" fmla="*/ 2882920 w 7899477"/>
                <a:gd name="connsiteY2" fmla="*/ 194211 h 1886399"/>
                <a:gd name="connsiteX3" fmla="*/ 3170952 w 7899477"/>
                <a:gd name="connsiteY3" fmla="*/ 338227 h 1886399"/>
                <a:gd name="connsiteX4" fmla="*/ 4035048 w 7899477"/>
                <a:gd name="connsiteY4" fmla="*/ 1634371 h 1886399"/>
                <a:gd name="connsiteX5" fmla="*/ 7275408 w 7899477"/>
                <a:gd name="connsiteY5" fmla="*/ 1850394 h 1886399"/>
                <a:gd name="connsiteX6" fmla="*/ 7779464 w 7899477"/>
                <a:gd name="connsiteY6" fmla="*/ 1850394 h 1886399"/>
                <a:gd name="connsiteX0" fmla="*/ 0 w 7899477"/>
                <a:gd name="connsiteY0" fmla="*/ 20568 h 1886399"/>
                <a:gd name="connsiteX1" fmla="*/ 2525753 w 7899477"/>
                <a:gd name="connsiteY1" fmla="*/ 0 h 1886399"/>
                <a:gd name="connsiteX2" fmla="*/ 2882920 w 7899477"/>
                <a:gd name="connsiteY2" fmla="*/ 194211 h 1886399"/>
                <a:gd name="connsiteX3" fmla="*/ 3170952 w 7899477"/>
                <a:gd name="connsiteY3" fmla="*/ 338227 h 1886399"/>
                <a:gd name="connsiteX4" fmla="*/ 4035048 w 7899477"/>
                <a:gd name="connsiteY4" fmla="*/ 1634371 h 1886399"/>
                <a:gd name="connsiteX5" fmla="*/ 7275408 w 7899477"/>
                <a:gd name="connsiteY5" fmla="*/ 1850394 h 1886399"/>
                <a:gd name="connsiteX6" fmla="*/ 7779464 w 7899477"/>
                <a:gd name="connsiteY6" fmla="*/ 1850394 h 1886399"/>
                <a:gd name="connsiteX0" fmla="*/ 0 w 7899477"/>
                <a:gd name="connsiteY0" fmla="*/ 20568 h 1886399"/>
                <a:gd name="connsiteX1" fmla="*/ 2525753 w 7899477"/>
                <a:gd name="connsiteY1" fmla="*/ 0 h 1886399"/>
                <a:gd name="connsiteX2" fmla="*/ 2882920 w 7899477"/>
                <a:gd name="connsiteY2" fmla="*/ 194211 h 1886399"/>
                <a:gd name="connsiteX3" fmla="*/ 3170952 w 7899477"/>
                <a:gd name="connsiteY3" fmla="*/ 338227 h 1886399"/>
                <a:gd name="connsiteX4" fmla="*/ 4035048 w 7899477"/>
                <a:gd name="connsiteY4" fmla="*/ 1634371 h 1886399"/>
                <a:gd name="connsiteX5" fmla="*/ 7275408 w 7899477"/>
                <a:gd name="connsiteY5" fmla="*/ 1850394 h 1886399"/>
                <a:gd name="connsiteX6" fmla="*/ 7779464 w 7899477"/>
                <a:gd name="connsiteY6" fmla="*/ 1850394 h 1886399"/>
                <a:gd name="connsiteX0" fmla="*/ 0 w 7887476"/>
                <a:gd name="connsiteY0" fmla="*/ 20568 h 1886399"/>
                <a:gd name="connsiteX1" fmla="*/ 2525753 w 7887476"/>
                <a:gd name="connsiteY1" fmla="*/ 0 h 1886399"/>
                <a:gd name="connsiteX2" fmla="*/ 2882920 w 7887476"/>
                <a:gd name="connsiteY2" fmla="*/ 194211 h 1886399"/>
                <a:gd name="connsiteX3" fmla="*/ 3170952 w 7887476"/>
                <a:gd name="connsiteY3" fmla="*/ 338227 h 1886399"/>
                <a:gd name="connsiteX4" fmla="*/ 4035048 w 7887476"/>
                <a:gd name="connsiteY4" fmla="*/ 1634371 h 1886399"/>
                <a:gd name="connsiteX5" fmla="*/ 7275408 w 7887476"/>
                <a:gd name="connsiteY5" fmla="*/ 1850394 h 1886399"/>
                <a:gd name="connsiteX6" fmla="*/ 7707456 w 7887476"/>
                <a:gd name="connsiteY6" fmla="*/ 1850395 h 1886399"/>
                <a:gd name="connsiteX0" fmla="*/ 0 w 7887476"/>
                <a:gd name="connsiteY0" fmla="*/ 20568 h 1874398"/>
                <a:gd name="connsiteX1" fmla="*/ 2525753 w 7887476"/>
                <a:gd name="connsiteY1" fmla="*/ 0 h 1874398"/>
                <a:gd name="connsiteX2" fmla="*/ 2882920 w 7887476"/>
                <a:gd name="connsiteY2" fmla="*/ 194211 h 1874398"/>
                <a:gd name="connsiteX3" fmla="*/ 3170952 w 7887476"/>
                <a:gd name="connsiteY3" fmla="*/ 338227 h 1874398"/>
                <a:gd name="connsiteX4" fmla="*/ 4035048 w 7887476"/>
                <a:gd name="connsiteY4" fmla="*/ 1634371 h 1874398"/>
                <a:gd name="connsiteX5" fmla="*/ 7275408 w 7887476"/>
                <a:gd name="connsiteY5" fmla="*/ 1778387 h 1874398"/>
                <a:gd name="connsiteX6" fmla="*/ 7707456 w 7887476"/>
                <a:gd name="connsiteY6" fmla="*/ 1850395 h 1874398"/>
                <a:gd name="connsiteX0" fmla="*/ 0 w 7887476"/>
                <a:gd name="connsiteY0" fmla="*/ 20568 h 1874398"/>
                <a:gd name="connsiteX1" fmla="*/ 2525753 w 7887476"/>
                <a:gd name="connsiteY1" fmla="*/ 0 h 1874398"/>
                <a:gd name="connsiteX2" fmla="*/ 2882920 w 7887476"/>
                <a:gd name="connsiteY2" fmla="*/ 194211 h 1874398"/>
                <a:gd name="connsiteX3" fmla="*/ 3170952 w 7887476"/>
                <a:gd name="connsiteY3" fmla="*/ 338227 h 1874398"/>
                <a:gd name="connsiteX4" fmla="*/ 4035048 w 7887476"/>
                <a:gd name="connsiteY4" fmla="*/ 1634371 h 1874398"/>
                <a:gd name="connsiteX5" fmla="*/ 7275408 w 7887476"/>
                <a:gd name="connsiteY5" fmla="*/ 1778387 h 1874398"/>
                <a:gd name="connsiteX6" fmla="*/ 7707456 w 7887476"/>
                <a:gd name="connsiteY6" fmla="*/ 1778387 h 1874398"/>
                <a:gd name="connsiteX0" fmla="*/ 0 w 7887476"/>
                <a:gd name="connsiteY0" fmla="*/ 20568 h 1874398"/>
                <a:gd name="connsiteX1" fmla="*/ 2525753 w 7887476"/>
                <a:gd name="connsiteY1" fmla="*/ 0 h 1874398"/>
                <a:gd name="connsiteX2" fmla="*/ 2882920 w 7887476"/>
                <a:gd name="connsiteY2" fmla="*/ 194211 h 1874398"/>
                <a:gd name="connsiteX3" fmla="*/ 3170952 w 7887476"/>
                <a:gd name="connsiteY3" fmla="*/ 338227 h 1874398"/>
                <a:gd name="connsiteX4" fmla="*/ 4035048 w 7887476"/>
                <a:gd name="connsiteY4" fmla="*/ 1634371 h 1874398"/>
                <a:gd name="connsiteX5" fmla="*/ 7275408 w 7887476"/>
                <a:gd name="connsiteY5" fmla="*/ 1778387 h 1874398"/>
                <a:gd name="connsiteX6" fmla="*/ 7707456 w 7887476"/>
                <a:gd name="connsiteY6" fmla="*/ 1706379 h 1874398"/>
                <a:gd name="connsiteX0" fmla="*/ 0 w 7863473"/>
                <a:gd name="connsiteY0" fmla="*/ 20568 h 1874398"/>
                <a:gd name="connsiteX1" fmla="*/ 2525753 w 7863473"/>
                <a:gd name="connsiteY1" fmla="*/ 0 h 1874398"/>
                <a:gd name="connsiteX2" fmla="*/ 2882920 w 7863473"/>
                <a:gd name="connsiteY2" fmla="*/ 194211 h 1874398"/>
                <a:gd name="connsiteX3" fmla="*/ 3170952 w 7863473"/>
                <a:gd name="connsiteY3" fmla="*/ 338227 h 1874398"/>
                <a:gd name="connsiteX4" fmla="*/ 4035048 w 7863473"/>
                <a:gd name="connsiteY4" fmla="*/ 1634371 h 1874398"/>
                <a:gd name="connsiteX5" fmla="*/ 7275408 w 7863473"/>
                <a:gd name="connsiteY5" fmla="*/ 1778387 h 1874398"/>
                <a:gd name="connsiteX6" fmla="*/ 7563440 w 7863473"/>
                <a:gd name="connsiteY6" fmla="*/ 1778387 h 1874398"/>
                <a:gd name="connsiteX0" fmla="*/ 0 w 7275408"/>
                <a:gd name="connsiteY0" fmla="*/ 20568 h 1874398"/>
                <a:gd name="connsiteX1" fmla="*/ 2525753 w 7275408"/>
                <a:gd name="connsiteY1" fmla="*/ 0 h 1874398"/>
                <a:gd name="connsiteX2" fmla="*/ 2882920 w 7275408"/>
                <a:gd name="connsiteY2" fmla="*/ 194211 h 1874398"/>
                <a:gd name="connsiteX3" fmla="*/ 3170952 w 7275408"/>
                <a:gd name="connsiteY3" fmla="*/ 338227 h 1874398"/>
                <a:gd name="connsiteX4" fmla="*/ 4035048 w 7275408"/>
                <a:gd name="connsiteY4" fmla="*/ 1634371 h 1874398"/>
                <a:gd name="connsiteX5" fmla="*/ 7275408 w 7275408"/>
                <a:gd name="connsiteY5" fmla="*/ 1778387 h 1874398"/>
                <a:gd name="connsiteX0" fmla="*/ 0 w 7275408"/>
                <a:gd name="connsiteY0" fmla="*/ 20568 h 1778387"/>
                <a:gd name="connsiteX1" fmla="*/ 2525753 w 7275408"/>
                <a:gd name="connsiteY1" fmla="*/ 0 h 1778387"/>
                <a:gd name="connsiteX2" fmla="*/ 2882920 w 7275408"/>
                <a:gd name="connsiteY2" fmla="*/ 194211 h 1778387"/>
                <a:gd name="connsiteX3" fmla="*/ 3170952 w 7275408"/>
                <a:gd name="connsiteY3" fmla="*/ 338227 h 1778387"/>
                <a:gd name="connsiteX4" fmla="*/ 4035049 w 7275408"/>
                <a:gd name="connsiteY4" fmla="*/ 914291 h 1778387"/>
                <a:gd name="connsiteX5" fmla="*/ 7275408 w 7275408"/>
                <a:gd name="connsiteY5" fmla="*/ 1778387 h 1778387"/>
                <a:gd name="connsiteX0" fmla="*/ 0 w 5763241"/>
                <a:gd name="connsiteY0" fmla="*/ 20568 h 1022303"/>
                <a:gd name="connsiteX1" fmla="*/ 2525753 w 5763241"/>
                <a:gd name="connsiteY1" fmla="*/ 0 h 1022303"/>
                <a:gd name="connsiteX2" fmla="*/ 2882920 w 5763241"/>
                <a:gd name="connsiteY2" fmla="*/ 194211 h 1022303"/>
                <a:gd name="connsiteX3" fmla="*/ 3170952 w 5763241"/>
                <a:gd name="connsiteY3" fmla="*/ 338227 h 1022303"/>
                <a:gd name="connsiteX4" fmla="*/ 4035049 w 5763241"/>
                <a:gd name="connsiteY4" fmla="*/ 914291 h 1022303"/>
                <a:gd name="connsiteX5" fmla="*/ 5763241 w 5763241"/>
                <a:gd name="connsiteY5" fmla="*/ 986300 h 1022303"/>
                <a:gd name="connsiteX0" fmla="*/ 0 w 6054370"/>
                <a:gd name="connsiteY0" fmla="*/ 20568 h 1022303"/>
                <a:gd name="connsiteX1" fmla="*/ 2525753 w 6054370"/>
                <a:gd name="connsiteY1" fmla="*/ 0 h 1022303"/>
                <a:gd name="connsiteX2" fmla="*/ 2882920 w 6054370"/>
                <a:gd name="connsiteY2" fmla="*/ 194211 h 1022303"/>
                <a:gd name="connsiteX3" fmla="*/ 3170952 w 6054370"/>
                <a:gd name="connsiteY3" fmla="*/ 338227 h 1022303"/>
                <a:gd name="connsiteX4" fmla="*/ 4035049 w 6054370"/>
                <a:gd name="connsiteY4" fmla="*/ 914291 h 1022303"/>
                <a:gd name="connsiteX5" fmla="*/ 5763241 w 6054370"/>
                <a:gd name="connsiteY5" fmla="*/ 986300 h 1022303"/>
                <a:gd name="connsiteX6" fmla="*/ 5781825 w 6054370"/>
                <a:gd name="connsiteY6" fmla="*/ 1005307 h 1022303"/>
                <a:gd name="connsiteX0" fmla="*/ 0 w 6267297"/>
                <a:gd name="connsiteY0" fmla="*/ 20568 h 1706380"/>
                <a:gd name="connsiteX1" fmla="*/ 2525753 w 6267297"/>
                <a:gd name="connsiteY1" fmla="*/ 0 h 1706380"/>
                <a:gd name="connsiteX2" fmla="*/ 2882920 w 6267297"/>
                <a:gd name="connsiteY2" fmla="*/ 194211 h 1706380"/>
                <a:gd name="connsiteX3" fmla="*/ 3170952 w 6267297"/>
                <a:gd name="connsiteY3" fmla="*/ 338227 h 1706380"/>
                <a:gd name="connsiteX4" fmla="*/ 4035049 w 6267297"/>
                <a:gd name="connsiteY4" fmla="*/ 914291 h 1706380"/>
                <a:gd name="connsiteX5" fmla="*/ 5763241 w 6267297"/>
                <a:gd name="connsiteY5" fmla="*/ 986300 h 1706380"/>
                <a:gd name="connsiteX6" fmla="*/ 6267297 w 6267297"/>
                <a:gd name="connsiteY6" fmla="*/ 1706380 h 1706380"/>
                <a:gd name="connsiteX0" fmla="*/ 0 w 6352456"/>
                <a:gd name="connsiteY0" fmla="*/ 20568 h 1831468"/>
                <a:gd name="connsiteX1" fmla="*/ 2525753 w 6352456"/>
                <a:gd name="connsiteY1" fmla="*/ 0 h 1831468"/>
                <a:gd name="connsiteX2" fmla="*/ 2882920 w 6352456"/>
                <a:gd name="connsiteY2" fmla="*/ 194211 h 1831468"/>
                <a:gd name="connsiteX3" fmla="*/ 3170952 w 6352456"/>
                <a:gd name="connsiteY3" fmla="*/ 338227 h 1831468"/>
                <a:gd name="connsiteX4" fmla="*/ 4035049 w 6352456"/>
                <a:gd name="connsiteY4" fmla="*/ 914291 h 1831468"/>
                <a:gd name="connsiteX5" fmla="*/ 5763241 w 6352456"/>
                <a:gd name="connsiteY5" fmla="*/ 986300 h 1831468"/>
                <a:gd name="connsiteX6" fmla="*/ 6267297 w 6352456"/>
                <a:gd name="connsiteY6" fmla="*/ 1706380 h 1831468"/>
                <a:gd name="connsiteX7" fmla="*/ 6274193 w 6352456"/>
                <a:gd name="connsiteY7" fmla="*/ 1736826 h 1831468"/>
                <a:gd name="connsiteX0" fmla="*/ 0 w 7491432"/>
                <a:gd name="connsiteY0" fmla="*/ 20568 h 1850396"/>
                <a:gd name="connsiteX1" fmla="*/ 2525753 w 7491432"/>
                <a:gd name="connsiteY1" fmla="*/ 0 h 1850396"/>
                <a:gd name="connsiteX2" fmla="*/ 2882920 w 7491432"/>
                <a:gd name="connsiteY2" fmla="*/ 194211 h 1850396"/>
                <a:gd name="connsiteX3" fmla="*/ 3170952 w 7491432"/>
                <a:gd name="connsiteY3" fmla="*/ 338227 h 1850396"/>
                <a:gd name="connsiteX4" fmla="*/ 4035049 w 7491432"/>
                <a:gd name="connsiteY4" fmla="*/ 914291 h 1850396"/>
                <a:gd name="connsiteX5" fmla="*/ 5763241 w 7491432"/>
                <a:gd name="connsiteY5" fmla="*/ 986300 h 1850396"/>
                <a:gd name="connsiteX6" fmla="*/ 6267297 w 7491432"/>
                <a:gd name="connsiteY6" fmla="*/ 1706380 h 1850396"/>
                <a:gd name="connsiteX7" fmla="*/ 7491432 w 7491432"/>
                <a:gd name="connsiteY7" fmla="*/ 1850395 h 1850396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82920 w 7491432"/>
                <a:gd name="connsiteY2" fmla="*/ 194211 h 1838394"/>
                <a:gd name="connsiteX3" fmla="*/ 3170952 w 7491432"/>
                <a:gd name="connsiteY3" fmla="*/ 338227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266219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3675008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3675008 w 7491432"/>
                <a:gd name="connsiteY4" fmla="*/ 770275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62397"/>
                <a:gd name="connsiteX1" fmla="*/ 2525753 w 7491432"/>
                <a:gd name="connsiteY1" fmla="*/ 0 h 1862397"/>
                <a:gd name="connsiteX2" fmla="*/ 2810912 w 7491432"/>
                <a:gd name="connsiteY2" fmla="*/ 194211 h 1862397"/>
                <a:gd name="connsiteX3" fmla="*/ 3170952 w 7491432"/>
                <a:gd name="connsiteY3" fmla="*/ 338227 h 1862397"/>
                <a:gd name="connsiteX4" fmla="*/ 3675008 w 7491432"/>
                <a:gd name="connsiteY4" fmla="*/ 770275 h 1862397"/>
                <a:gd name="connsiteX5" fmla="*/ 5691232 w 7491432"/>
                <a:gd name="connsiteY5" fmla="*/ 842283 h 1862397"/>
                <a:gd name="connsiteX6" fmla="*/ 6267297 w 7491432"/>
                <a:gd name="connsiteY6" fmla="*/ 1706380 h 1862397"/>
                <a:gd name="connsiteX7" fmla="*/ 7491432 w 7491432"/>
                <a:gd name="connsiteY7" fmla="*/ 1778387 h 1862397"/>
                <a:gd name="connsiteX0" fmla="*/ 0 w 7491432"/>
                <a:gd name="connsiteY0" fmla="*/ 20568 h 2078420"/>
                <a:gd name="connsiteX1" fmla="*/ 2525753 w 7491432"/>
                <a:gd name="connsiteY1" fmla="*/ 0 h 2078420"/>
                <a:gd name="connsiteX2" fmla="*/ 2810912 w 7491432"/>
                <a:gd name="connsiteY2" fmla="*/ 194211 h 2078420"/>
                <a:gd name="connsiteX3" fmla="*/ 3170952 w 7491432"/>
                <a:gd name="connsiteY3" fmla="*/ 338227 h 2078420"/>
                <a:gd name="connsiteX4" fmla="*/ 3675008 w 7491432"/>
                <a:gd name="connsiteY4" fmla="*/ 770275 h 2078420"/>
                <a:gd name="connsiteX5" fmla="*/ 5691232 w 7491432"/>
                <a:gd name="connsiteY5" fmla="*/ 842283 h 2078420"/>
                <a:gd name="connsiteX6" fmla="*/ 6411312 w 7491432"/>
                <a:gd name="connsiteY6" fmla="*/ 1922403 h 2078420"/>
                <a:gd name="connsiteX7" fmla="*/ 7491432 w 7491432"/>
                <a:gd name="connsiteY7" fmla="*/ 1778387 h 2078420"/>
                <a:gd name="connsiteX0" fmla="*/ 0 w 7491432"/>
                <a:gd name="connsiteY0" fmla="*/ 20568 h 2126426"/>
                <a:gd name="connsiteX1" fmla="*/ 2525753 w 7491432"/>
                <a:gd name="connsiteY1" fmla="*/ 0 h 2126426"/>
                <a:gd name="connsiteX2" fmla="*/ 2810912 w 7491432"/>
                <a:gd name="connsiteY2" fmla="*/ 194211 h 2126426"/>
                <a:gd name="connsiteX3" fmla="*/ 3170952 w 7491432"/>
                <a:gd name="connsiteY3" fmla="*/ 338227 h 2126426"/>
                <a:gd name="connsiteX4" fmla="*/ 3675008 w 7491432"/>
                <a:gd name="connsiteY4" fmla="*/ 770275 h 2126426"/>
                <a:gd name="connsiteX5" fmla="*/ 5691232 w 7491432"/>
                <a:gd name="connsiteY5" fmla="*/ 842283 h 2126426"/>
                <a:gd name="connsiteX6" fmla="*/ 6411312 w 7491432"/>
                <a:gd name="connsiteY6" fmla="*/ 1922403 h 2126426"/>
                <a:gd name="connsiteX7" fmla="*/ 7491432 w 7491432"/>
                <a:gd name="connsiteY7" fmla="*/ 2066418 h 2126426"/>
                <a:gd name="connsiteX0" fmla="*/ 0 w 7491432"/>
                <a:gd name="connsiteY0" fmla="*/ 20568 h 2126426"/>
                <a:gd name="connsiteX1" fmla="*/ 2525753 w 7491432"/>
                <a:gd name="connsiteY1" fmla="*/ 0 h 2126426"/>
                <a:gd name="connsiteX2" fmla="*/ 2810912 w 7491432"/>
                <a:gd name="connsiteY2" fmla="*/ 194211 h 2126426"/>
                <a:gd name="connsiteX3" fmla="*/ 3170952 w 7491432"/>
                <a:gd name="connsiteY3" fmla="*/ 338227 h 2126426"/>
                <a:gd name="connsiteX4" fmla="*/ 3675008 w 7491432"/>
                <a:gd name="connsiteY4" fmla="*/ 626258 h 2126426"/>
                <a:gd name="connsiteX5" fmla="*/ 5691232 w 7491432"/>
                <a:gd name="connsiteY5" fmla="*/ 842283 h 2126426"/>
                <a:gd name="connsiteX6" fmla="*/ 6411312 w 7491432"/>
                <a:gd name="connsiteY6" fmla="*/ 1922403 h 2126426"/>
                <a:gd name="connsiteX7" fmla="*/ 7491432 w 7491432"/>
                <a:gd name="connsiteY7" fmla="*/ 2066418 h 2126426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94211 h 2138427"/>
                <a:gd name="connsiteX3" fmla="*/ 3170952 w 7491432"/>
                <a:gd name="connsiteY3" fmla="*/ 338227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338227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810912 w 7491432"/>
                <a:gd name="connsiteY2" fmla="*/ 104293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738904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738904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9042 w 7491432"/>
                <a:gd name="connsiteY3" fmla="*/ 216311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9042 w 7491432"/>
                <a:gd name="connsiteY3" fmla="*/ 216311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2882920 w 7491432"/>
                <a:gd name="connsiteY3" fmla="*/ 176300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8055 w 7491432"/>
                <a:gd name="connsiteY3" fmla="*/ 202023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8055 w 7491432"/>
                <a:gd name="connsiteY3" fmla="*/ 202023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8055 w 7491432"/>
                <a:gd name="connsiteY3" fmla="*/ 202023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6"/>
                <a:gd name="connsiteX1" fmla="*/ 2524215 w 7491432"/>
                <a:gd name="connsiteY1" fmla="*/ 0 h 2120516"/>
                <a:gd name="connsiteX2" fmla="*/ 2666896 w 7491432"/>
                <a:gd name="connsiteY2" fmla="*/ 176300 h 2120516"/>
                <a:gd name="connsiteX3" fmla="*/ 2882920 w 7491432"/>
                <a:gd name="connsiteY3" fmla="*/ 176300 h 2120516"/>
                <a:gd name="connsiteX4" fmla="*/ 3170952 w 7491432"/>
                <a:gd name="connsiteY4" fmla="*/ 608348 h 2120516"/>
                <a:gd name="connsiteX5" fmla="*/ 5691232 w 7491432"/>
                <a:gd name="connsiteY5" fmla="*/ 752365 h 2120516"/>
                <a:gd name="connsiteX6" fmla="*/ 6123280 w 7491432"/>
                <a:gd name="connsiteY6" fmla="*/ 1904492 h 2120516"/>
                <a:gd name="connsiteX7" fmla="*/ 7491432 w 7491432"/>
                <a:gd name="connsiteY7" fmla="*/ 2048509 h 2120516"/>
                <a:gd name="connsiteX0" fmla="*/ 0 w 7491432"/>
                <a:gd name="connsiteY0" fmla="*/ 2659 h 2120516"/>
                <a:gd name="connsiteX1" fmla="*/ 2524215 w 7491432"/>
                <a:gd name="connsiteY1" fmla="*/ 0 h 2120516"/>
                <a:gd name="connsiteX2" fmla="*/ 2666896 w 7491432"/>
                <a:gd name="connsiteY2" fmla="*/ 176300 h 2120516"/>
                <a:gd name="connsiteX3" fmla="*/ 2882920 w 7491432"/>
                <a:gd name="connsiteY3" fmla="*/ 176300 h 2120516"/>
                <a:gd name="connsiteX4" fmla="*/ 3170952 w 7491432"/>
                <a:gd name="connsiteY4" fmla="*/ 608348 h 2120516"/>
                <a:gd name="connsiteX5" fmla="*/ 5691232 w 7491432"/>
                <a:gd name="connsiteY5" fmla="*/ 752365 h 2120516"/>
                <a:gd name="connsiteX6" fmla="*/ 6123280 w 7491432"/>
                <a:gd name="connsiteY6" fmla="*/ 1904492 h 2120516"/>
                <a:gd name="connsiteX7" fmla="*/ 7491432 w 7491432"/>
                <a:gd name="connsiteY7" fmla="*/ 2048509 h 2120516"/>
                <a:gd name="connsiteX0" fmla="*/ 0 w 7491432"/>
                <a:gd name="connsiteY0" fmla="*/ 2659 h 2120516"/>
                <a:gd name="connsiteX1" fmla="*/ 2524215 w 7491432"/>
                <a:gd name="connsiteY1" fmla="*/ 0 h 2120516"/>
                <a:gd name="connsiteX2" fmla="*/ 2666896 w 7491432"/>
                <a:gd name="connsiteY2" fmla="*/ 176300 h 2120516"/>
                <a:gd name="connsiteX3" fmla="*/ 2882920 w 7491432"/>
                <a:gd name="connsiteY3" fmla="*/ 176300 h 2120516"/>
                <a:gd name="connsiteX4" fmla="*/ 3170952 w 7491432"/>
                <a:gd name="connsiteY4" fmla="*/ 608348 h 2120516"/>
                <a:gd name="connsiteX5" fmla="*/ 5691232 w 7491432"/>
                <a:gd name="connsiteY5" fmla="*/ 752365 h 2120516"/>
                <a:gd name="connsiteX6" fmla="*/ 6123280 w 7491432"/>
                <a:gd name="connsiteY6" fmla="*/ 1904492 h 2120516"/>
                <a:gd name="connsiteX7" fmla="*/ 7491432 w 7491432"/>
                <a:gd name="connsiteY7" fmla="*/ 2048509 h 2120516"/>
                <a:gd name="connsiteX0" fmla="*/ 0 w 7491432"/>
                <a:gd name="connsiteY0" fmla="*/ 2659 h 2132517"/>
                <a:gd name="connsiteX1" fmla="*/ 2524215 w 7491432"/>
                <a:gd name="connsiteY1" fmla="*/ 0 h 2132517"/>
                <a:gd name="connsiteX2" fmla="*/ 2666896 w 7491432"/>
                <a:gd name="connsiteY2" fmla="*/ 176300 h 2132517"/>
                <a:gd name="connsiteX3" fmla="*/ 2882920 w 7491432"/>
                <a:gd name="connsiteY3" fmla="*/ 176300 h 2132517"/>
                <a:gd name="connsiteX4" fmla="*/ 3170952 w 7491432"/>
                <a:gd name="connsiteY4" fmla="*/ 608348 h 2132517"/>
                <a:gd name="connsiteX5" fmla="*/ 5691232 w 7491432"/>
                <a:gd name="connsiteY5" fmla="*/ 680356 h 2132517"/>
                <a:gd name="connsiteX6" fmla="*/ 6123280 w 7491432"/>
                <a:gd name="connsiteY6" fmla="*/ 1904492 h 2132517"/>
                <a:gd name="connsiteX7" fmla="*/ 7491432 w 7491432"/>
                <a:gd name="connsiteY7" fmla="*/ 2048509 h 2132517"/>
                <a:gd name="connsiteX0" fmla="*/ 0 w 7491432"/>
                <a:gd name="connsiteY0" fmla="*/ 2659 h 2132517"/>
                <a:gd name="connsiteX1" fmla="*/ 2524215 w 7491432"/>
                <a:gd name="connsiteY1" fmla="*/ 0 h 2132517"/>
                <a:gd name="connsiteX2" fmla="*/ 2666896 w 7491432"/>
                <a:gd name="connsiteY2" fmla="*/ 176300 h 2132517"/>
                <a:gd name="connsiteX3" fmla="*/ 2882920 w 7491432"/>
                <a:gd name="connsiteY3" fmla="*/ 176300 h 2132517"/>
                <a:gd name="connsiteX4" fmla="*/ 3170952 w 7491432"/>
                <a:gd name="connsiteY4" fmla="*/ 752364 h 2132517"/>
                <a:gd name="connsiteX5" fmla="*/ 5691232 w 7491432"/>
                <a:gd name="connsiteY5" fmla="*/ 680356 h 2132517"/>
                <a:gd name="connsiteX6" fmla="*/ 6123280 w 7491432"/>
                <a:gd name="connsiteY6" fmla="*/ 1904492 h 2132517"/>
                <a:gd name="connsiteX7" fmla="*/ 7491432 w 7491432"/>
                <a:gd name="connsiteY7" fmla="*/ 2048509 h 2132517"/>
                <a:gd name="connsiteX0" fmla="*/ 0 w 7491432"/>
                <a:gd name="connsiteY0" fmla="*/ 2659 h 2108515"/>
                <a:gd name="connsiteX1" fmla="*/ 2524215 w 7491432"/>
                <a:gd name="connsiteY1" fmla="*/ 0 h 2108515"/>
                <a:gd name="connsiteX2" fmla="*/ 2666896 w 7491432"/>
                <a:gd name="connsiteY2" fmla="*/ 176300 h 2108515"/>
                <a:gd name="connsiteX3" fmla="*/ 2882920 w 7491432"/>
                <a:gd name="connsiteY3" fmla="*/ 176300 h 2108515"/>
                <a:gd name="connsiteX4" fmla="*/ 3170952 w 7491432"/>
                <a:gd name="connsiteY4" fmla="*/ 752364 h 2108515"/>
                <a:gd name="connsiteX5" fmla="*/ 5691232 w 7491432"/>
                <a:gd name="connsiteY5" fmla="*/ 824372 h 2108515"/>
                <a:gd name="connsiteX6" fmla="*/ 6123280 w 7491432"/>
                <a:gd name="connsiteY6" fmla="*/ 1904492 h 2108515"/>
                <a:gd name="connsiteX7" fmla="*/ 7491432 w 7491432"/>
                <a:gd name="connsiteY7" fmla="*/ 2048509 h 210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91432" h="2108515">
                  <a:moveTo>
                    <a:pt x="0" y="2659"/>
                  </a:moveTo>
                  <a:lnTo>
                    <a:pt x="2524215" y="0"/>
                  </a:lnTo>
                  <a:cubicBezTo>
                    <a:pt x="2600276" y="133313"/>
                    <a:pt x="2564167" y="140275"/>
                    <a:pt x="2666896" y="176300"/>
                  </a:cubicBezTo>
                  <a:cubicBezTo>
                    <a:pt x="2637516" y="157112"/>
                    <a:pt x="2567663" y="180348"/>
                    <a:pt x="2882920" y="176300"/>
                  </a:cubicBezTo>
                  <a:cubicBezTo>
                    <a:pt x="3141791" y="259587"/>
                    <a:pt x="2943109" y="588736"/>
                    <a:pt x="3170952" y="752364"/>
                  </a:cubicBezTo>
                  <a:cubicBezTo>
                    <a:pt x="3639004" y="848375"/>
                    <a:pt x="5167006" y="712181"/>
                    <a:pt x="5691232" y="824372"/>
                  </a:cubicBezTo>
                  <a:cubicBezTo>
                    <a:pt x="6009779" y="883631"/>
                    <a:pt x="5823247" y="1700469"/>
                    <a:pt x="6123280" y="1904492"/>
                  </a:cubicBezTo>
                  <a:cubicBezTo>
                    <a:pt x="6423313" y="2108515"/>
                    <a:pt x="7489995" y="2042166"/>
                    <a:pt x="7491432" y="204850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5" name="Connecteur droit 44"/>
            <p:cNvCxnSpPr/>
            <p:nvPr/>
          </p:nvCxnSpPr>
          <p:spPr>
            <a:xfrm>
              <a:off x="1475656" y="1628800"/>
              <a:ext cx="7920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46"/>
            <p:cNvSpPr txBox="1"/>
            <p:nvPr/>
          </p:nvSpPr>
          <p:spPr>
            <a:xfrm>
              <a:off x="2267742" y="1340770"/>
              <a:ext cx="3395579" cy="581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err="1" smtClean="0"/>
                <a:t>Sequential</a:t>
              </a:r>
              <a:r>
                <a:rPr lang="fr-FR" b="1" dirty="0" smtClean="0"/>
                <a:t> suppression</a:t>
              </a:r>
              <a:endParaRPr lang="fr-FR" b="1" dirty="0"/>
            </a:p>
          </p:txBody>
        </p:sp>
      </p:grpSp>
      <p:cxnSp>
        <p:nvCxnSpPr>
          <p:cNvPr id="58" name="Connecteur droit 57"/>
          <p:cNvCxnSpPr/>
          <p:nvPr/>
        </p:nvCxnSpPr>
        <p:spPr>
          <a:xfrm>
            <a:off x="2195736" y="3789040"/>
            <a:ext cx="57490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2755539" y="3573016"/>
            <a:ext cx="246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4A7EBB"/>
                </a:solidFill>
              </a:rPr>
              <a:t>Recombination</a:t>
            </a:r>
            <a:endParaRPr lang="fr-FR" b="1" dirty="0">
              <a:solidFill>
                <a:srgbClr val="4A7EBB"/>
              </a:solidFill>
            </a:endParaRPr>
          </a:p>
        </p:txBody>
      </p:sp>
      <p:cxnSp>
        <p:nvCxnSpPr>
          <p:cNvPr id="62" name="Connecteur droit 61"/>
          <p:cNvCxnSpPr/>
          <p:nvPr/>
        </p:nvCxnSpPr>
        <p:spPr>
          <a:xfrm flipV="1">
            <a:off x="4842892" y="2166938"/>
            <a:ext cx="9582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flipV="1">
            <a:off x="2780730" y="1895475"/>
            <a:ext cx="9582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 rot="16200000">
            <a:off x="159829" y="4287876"/>
            <a:ext cx="2435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J/</a:t>
            </a:r>
            <a:r>
              <a:rPr lang="fr-FR" sz="2000" b="1" dirty="0" smtClean="0">
                <a:latin typeface="Symbol" pitchFamily="18" charset="2"/>
              </a:rPr>
              <a:t>Y</a:t>
            </a:r>
            <a:r>
              <a:rPr lang="fr-FR" sz="2000" b="1" dirty="0" smtClean="0"/>
              <a:t> production (</a:t>
            </a:r>
            <a:r>
              <a:rPr lang="fr-FR" sz="2000" b="1" dirty="0" err="1" smtClean="0"/>
              <a:t>a.u</a:t>
            </a:r>
            <a:r>
              <a:rPr lang="fr-FR" sz="2000" b="1" dirty="0" smtClean="0"/>
              <a:t>.)</a:t>
            </a:r>
            <a:endParaRPr lang="fr-FR" sz="20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6172890" y="2852936"/>
            <a:ext cx="2791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</a:t>
            </a:r>
            <a:r>
              <a:rPr lang="fr-FR" baseline="-25000" dirty="0" smtClean="0"/>
              <a:t>LHC-CERN</a:t>
            </a:r>
            <a:r>
              <a:rPr lang="fr-FR" dirty="0" smtClean="0"/>
              <a:t> &gt; T</a:t>
            </a:r>
            <a:r>
              <a:rPr lang="fr-FR" baseline="-25000" dirty="0" smtClean="0"/>
              <a:t>RHIC-BNL</a:t>
            </a:r>
            <a:r>
              <a:rPr lang="fr-FR" dirty="0" smtClean="0"/>
              <a:t> &gt; T</a:t>
            </a:r>
            <a:r>
              <a:rPr lang="fr-FR" baseline="-25000" dirty="0" smtClean="0"/>
              <a:t>SPS-CERN</a:t>
            </a:r>
            <a:endParaRPr lang="fr-FR" baseline="-25000" dirty="0"/>
          </a:p>
        </p:txBody>
      </p:sp>
      <p:sp>
        <p:nvSpPr>
          <p:cNvPr id="52" name="ZoneTexte 51"/>
          <p:cNvSpPr txBox="1"/>
          <p:nvPr/>
        </p:nvSpPr>
        <p:spPr>
          <a:xfrm>
            <a:off x="7557564" y="5877272"/>
            <a:ext cx="140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Temperature</a:t>
            </a:r>
            <a:endParaRPr lang="fr-FR" b="1" dirty="0"/>
          </a:p>
        </p:txBody>
      </p:sp>
      <p:sp>
        <p:nvSpPr>
          <p:cNvPr id="56" name="Titre 48"/>
          <p:cNvSpPr>
            <a:spLocks noGrp="1"/>
          </p:cNvSpPr>
          <p:nvPr>
            <p:ph type="title"/>
          </p:nvPr>
        </p:nvSpPr>
        <p:spPr>
          <a:xfrm>
            <a:off x="827584" y="0"/>
            <a:ext cx="8316000" cy="868322"/>
          </a:xfrm>
        </p:spPr>
        <p:txBody>
          <a:bodyPr>
            <a:normAutofit fontScale="90000"/>
          </a:bodyPr>
          <a:lstStyle/>
          <a:p>
            <a:pPr algn="l"/>
            <a:r>
              <a:rPr lang="fr-FR" sz="2800" dirty="0" smtClean="0"/>
              <a:t>Charmonia in A+A 	</a:t>
            </a:r>
            <a:r>
              <a:rPr lang="fr-FR" dirty="0" err="1" smtClean="0">
                <a:solidFill>
                  <a:srgbClr val="3333FF"/>
                </a:solidFill>
              </a:rPr>
              <a:t>Envisionned</a:t>
            </a:r>
            <a:r>
              <a:rPr lang="fr-FR" dirty="0" smtClean="0">
                <a:solidFill>
                  <a:srgbClr val="3333FF"/>
                </a:solidFill>
              </a:rPr>
              <a:t> </a:t>
            </a:r>
            <a:r>
              <a:rPr lang="fr-FR" dirty="0" err="1" smtClean="0">
                <a:solidFill>
                  <a:srgbClr val="3333FF"/>
                </a:solidFill>
              </a:rPr>
              <a:t>mechanisms</a:t>
            </a:r>
            <a:endParaRPr lang="fr-FR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Connecteur droit avec flèche 50"/>
          <p:cNvCxnSpPr/>
          <p:nvPr/>
        </p:nvCxnSpPr>
        <p:spPr>
          <a:xfrm>
            <a:off x="2063949" y="2681288"/>
            <a:ext cx="216024" cy="0"/>
          </a:xfrm>
          <a:prstGeom prst="straightConnector1">
            <a:avLst/>
          </a:prstGeom>
          <a:ln>
            <a:solidFill>
              <a:srgbClr val="1F497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1997274" y="2457450"/>
            <a:ext cx="216024" cy="0"/>
          </a:xfrm>
          <a:prstGeom prst="straightConnector1">
            <a:avLst/>
          </a:prstGeom>
          <a:ln>
            <a:solidFill>
              <a:srgbClr val="1F497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467544" y="2564904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Suppression </a:t>
            </a:r>
            <a:r>
              <a:rPr lang="fr-FR" dirty="0" smtClean="0">
                <a:solidFill>
                  <a:srgbClr val="FF0000"/>
                </a:solidFill>
              </a:rPr>
              <a:t>by </a:t>
            </a:r>
            <a:r>
              <a:rPr lang="fr-FR" dirty="0" err="1" smtClean="0">
                <a:solidFill>
                  <a:srgbClr val="FF0000"/>
                </a:solidFill>
              </a:rPr>
              <a:t>comovers</a:t>
            </a:r>
            <a:r>
              <a:rPr lang="fr-FR" dirty="0" smtClean="0">
                <a:solidFill>
                  <a:srgbClr val="FF0000"/>
                </a:solidFill>
              </a:rPr>
              <a:t> (Alternative scenario)</a:t>
            </a:r>
          </a:p>
          <a:p>
            <a:pPr lvl="1" algn="just"/>
            <a:r>
              <a:rPr lang="fr-FR" sz="2000" dirty="0" smtClean="0"/>
              <a:t>Suppression by </a:t>
            </a:r>
            <a:r>
              <a:rPr lang="fr-FR" sz="2000" dirty="0" err="1" smtClean="0"/>
              <a:t>comovers</a:t>
            </a:r>
            <a:r>
              <a:rPr lang="fr-FR" sz="2000" dirty="0" smtClean="0"/>
              <a:t>: </a:t>
            </a:r>
          </a:p>
          <a:p>
            <a:pPr lvl="2" algn="just"/>
            <a:r>
              <a:rPr lang="fr-FR" sz="1800" dirty="0" err="1" smtClean="0"/>
              <a:t>quarkonia</a:t>
            </a:r>
            <a:r>
              <a:rPr lang="fr-FR" sz="1800" dirty="0" smtClean="0"/>
              <a:t> </a:t>
            </a:r>
            <a:r>
              <a:rPr lang="fr-FR" sz="1800" dirty="0" err="1" smtClean="0"/>
              <a:t>can</a:t>
            </a:r>
            <a:r>
              <a:rPr lang="fr-FR" sz="1800" dirty="0" smtClean="0"/>
              <a:t>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broken</a:t>
            </a:r>
            <a:r>
              <a:rPr lang="fr-FR" sz="1800" dirty="0" smtClean="0"/>
              <a:t> by interaction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/>
              <a:t>comoving</a:t>
            </a:r>
            <a:r>
              <a:rPr lang="fr-FR" sz="1800" dirty="0" smtClean="0"/>
              <a:t> hadrons</a:t>
            </a:r>
          </a:p>
          <a:p>
            <a:pPr lvl="1"/>
            <a:endParaRPr lang="fr-FR" sz="2000" dirty="0" smtClean="0"/>
          </a:p>
          <a:p>
            <a:pPr lvl="1"/>
            <a:endParaRPr lang="fr-FR" sz="2000" dirty="0" smtClean="0">
              <a:solidFill>
                <a:srgbClr val="1F497D"/>
              </a:solidFill>
            </a:endParaRPr>
          </a:p>
          <a:p>
            <a:pPr lvl="1"/>
            <a:endParaRPr lang="fr-FR" sz="2000" dirty="0" smtClean="0">
              <a:solidFill>
                <a:srgbClr val="1F497D"/>
              </a:solidFill>
            </a:endParaRPr>
          </a:p>
          <a:p>
            <a:pPr lvl="1"/>
            <a:endParaRPr lang="fr-FR" sz="2000" dirty="0" smtClean="0">
              <a:solidFill>
                <a:srgbClr val="1F497D"/>
              </a:solidFill>
            </a:endParaRPr>
          </a:p>
          <a:p>
            <a:pPr lvl="1"/>
            <a:endParaRPr lang="fr-FR" sz="2000" dirty="0" smtClean="0">
              <a:solidFill>
                <a:srgbClr val="1F497D"/>
              </a:solidFill>
            </a:endParaRPr>
          </a:p>
          <a:p>
            <a:pPr lvl="1"/>
            <a:endParaRPr lang="fr-FR" sz="2000" dirty="0" smtClean="0">
              <a:solidFill>
                <a:srgbClr val="1F497D"/>
              </a:solidFill>
            </a:endParaRPr>
          </a:p>
          <a:p>
            <a:pPr lvl="1">
              <a:buNone/>
            </a:pPr>
            <a:endParaRPr lang="fr-FR" sz="2000" dirty="0" smtClean="0"/>
          </a:p>
        </p:txBody>
      </p:sp>
      <p:sp>
        <p:nvSpPr>
          <p:cNvPr id="86" name="Espace réservé de la date 85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04/05/2012 - RIL</a:t>
            </a:r>
            <a:endParaRPr lang="fr-BE" dirty="0"/>
          </a:p>
        </p:txBody>
      </p:sp>
      <p:sp>
        <p:nvSpPr>
          <p:cNvPr id="87" name="Espace réservé du pied de page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9" name="Flèche droite 8"/>
          <p:cNvSpPr>
            <a:spLocks/>
          </p:cNvSpPr>
          <p:nvPr/>
        </p:nvSpPr>
        <p:spPr>
          <a:xfrm>
            <a:off x="683568" y="2564904"/>
            <a:ext cx="180000" cy="3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67544" y="2276872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19944" y="2204864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19944" y="2708920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95536" y="2492896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683568" y="2420888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755576" y="2636912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467544" y="2708920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55576" y="2276872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>
            <a:stCxn id="17" idx="6"/>
          </p:cNvCxnSpPr>
          <p:nvPr/>
        </p:nvCxnSpPr>
        <p:spPr>
          <a:xfrm>
            <a:off x="827584" y="234888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683568" y="2276872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755576" y="250128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539552" y="234888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827584" y="270892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683568" y="2780928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539552" y="2780928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8"/>
          <p:cNvGrpSpPr/>
          <p:nvPr/>
        </p:nvGrpSpPr>
        <p:grpSpPr>
          <a:xfrm>
            <a:off x="600732" y="2509267"/>
            <a:ext cx="24000" cy="144008"/>
            <a:chOff x="5580112" y="2348880"/>
            <a:chExt cx="24000" cy="144008"/>
          </a:xfrm>
        </p:grpSpPr>
        <p:sp>
          <p:nvSpPr>
            <p:cNvPr id="27" name="Ellipse 26"/>
            <p:cNvSpPr>
              <a:spLocks noChangeAspect="1"/>
            </p:cNvSpPr>
            <p:nvPr/>
          </p:nvSpPr>
          <p:spPr>
            <a:xfrm>
              <a:off x="5580112" y="2348880"/>
              <a:ext cx="24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>
              <a:spLocks noChangeAspect="1"/>
            </p:cNvSpPr>
            <p:nvPr/>
          </p:nvSpPr>
          <p:spPr>
            <a:xfrm>
              <a:off x="5580112" y="2420888"/>
              <a:ext cx="24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Connecteur droit avec flèche 29"/>
          <p:cNvCxnSpPr/>
          <p:nvPr/>
        </p:nvCxnSpPr>
        <p:spPr>
          <a:xfrm>
            <a:off x="1835696" y="2564904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1835696" y="2276872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1988096" y="2204864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1988096" y="2708920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1763688" y="2492896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2051720" y="2420888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2123728" y="2636912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1835696" y="2708920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2123728" y="2276872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avec flèche 39"/>
          <p:cNvCxnSpPr>
            <a:stCxn id="39" idx="6"/>
          </p:cNvCxnSpPr>
          <p:nvPr/>
        </p:nvCxnSpPr>
        <p:spPr>
          <a:xfrm>
            <a:off x="2195736" y="234888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2051720" y="2276872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2123728" y="250128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1907704" y="234888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2195736" y="270892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2051720" y="2780928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1907704" y="2780928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e 47"/>
          <p:cNvSpPr>
            <a:spLocks noChangeAspect="1"/>
          </p:cNvSpPr>
          <p:nvPr/>
        </p:nvSpPr>
        <p:spPr>
          <a:xfrm>
            <a:off x="1968884" y="2420888"/>
            <a:ext cx="24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>
            <a:spLocks noChangeAspect="1"/>
          </p:cNvSpPr>
          <p:nvPr/>
        </p:nvSpPr>
        <p:spPr>
          <a:xfrm>
            <a:off x="2027720" y="2636920"/>
            <a:ext cx="24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hlinkClick r:id="rId2"/>
          </p:cNvPr>
          <p:cNvSpPr/>
          <p:nvPr/>
        </p:nvSpPr>
        <p:spPr>
          <a:xfrm>
            <a:off x="3779912" y="1484784"/>
            <a:ext cx="2088232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u="sng" dirty="0" smtClean="0">
                <a:solidFill>
                  <a:srgbClr val="3333FF"/>
                </a:solidFill>
              </a:rPr>
              <a:t>(</a:t>
            </a:r>
            <a:r>
              <a:rPr lang="fr-FR" sz="1200" u="sng" dirty="0" err="1" smtClean="0">
                <a:solidFill>
                  <a:srgbClr val="3333FF"/>
                </a:solidFill>
              </a:rPr>
              <a:t>Eur</a:t>
            </a:r>
            <a:r>
              <a:rPr lang="fr-FR" sz="1200" u="sng" dirty="0" smtClean="0">
                <a:solidFill>
                  <a:srgbClr val="3333FF"/>
                </a:solidFill>
              </a:rPr>
              <a:t>.Phys.J.C58:437-444,2008)</a:t>
            </a:r>
            <a:endParaRPr lang="fr-FR" u="sng" dirty="0">
              <a:solidFill>
                <a:srgbClr val="3333FF"/>
              </a:solidFill>
            </a:endParaRPr>
          </a:p>
        </p:txBody>
      </p:sp>
      <p:pic>
        <p:nvPicPr>
          <p:cNvPr id="134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19969"/>
            <a:ext cx="4320480" cy="59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Forme libre 53"/>
          <p:cNvSpPr/>
          <p:nvPr/>
        </p:nvSpPr>
        <p:spPr>
          <a:xfrm>
            <a:off x="4395788" y="3800475"/>
            <a:ext cx="3167062" cy="1353344"/>
          </a:xfrm>
          <a:custGeom>
            <a:avLst/>
            <a:gdLst>
              <a:gd name="connsiteX0" fmla="*/ 0 w 3167062"/>
              <a:gd name="connsiteY0" fmla="*/ 1347788 h 1353344"/>
              <a:gd name="connsiteX1" fmla="*/ 176212 w 3167062"/>
              <a:gd name="connsiteY1" fmla="*/ 1328738 h 1353344"/>
              <a:gd name="connsiteX2" fmla="*/ 495300 w 3167062"/>
              <a:gd name="connsiteY2" fmla="*/ 1200150 h 1353344"/>
              <a:gd name="connsiteX3" fmla="*/ 3167062 w 3167062"/>
              <a:gd name="connsiteY3" fmla="*/ 0 h 135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7062" h="1353344">
                <a:moveTo>
                  <a:pt x="0" y="1347788"/>
                </a:moveTo>
                <a:cubicBezTo>
                  <a:pt x="46831" y="1350566"/>
                  <a:pt x="93662" y="1353344"/>
                  <a:pt x="176212" y="1328738"/>
                </a:cubicBezTo>
                <a:cubicBezTo>
                  <a:pt x="258762" y="1304132"/>
                  <a:pt x="495300" y="1200150"/>
                  <a:pt x="495300" y="1200150"/>
                </a:cubicBezTo>
                <a:lnTo>
                  <a:pt x="3167062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25"/>
          <p:cNvGrpSpPr/>
          <p:nvPr/>
        </p:nvGrpSpPr>
        <p:grpSpPr>
          <a:xfrm>
            <a:off x="1547664" y="3212975"/>
            <a:ext cx="6068415" cy="3296522"/>
            <a:chOff x="603560" y="1340768"/>
            <a:chExt cx="8360928" cy="5189981"/>
          </a:xfrm>
        </p:grpSpPr>
        <p:sp>
          <p:nvSpPr>
            <p:cNvPr id="56" name="Rectangle 55"/>
            <p:cNvSpPr/>
            <p:nvPr/>
          </p:nvSpPr>
          <p:spPr>
            <a:xfrm>
              <a:off x="1259632" y="1340768"/>
              <a:ext cx="7704856" cy="4536504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7" name="Connecteur droit 56"/>
            <p:cNvCxnSpPr>
              <a:stCxn id="56" idx="1"/>
              <a:endCxn id="56" idx="3"/>
            </p:cNvCxnSpPr>
            <p:nvPr/>
          </p:nvCxnSpPr>
          <p:spPr>
            <a:xfrm>
              <a:off x="1259632" y="3609020"/>
              <a:ext cx="770485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58"/>
            <p:cNvSpPr txBox="1"/>
            <p:nvPr/>
          </p:nvSpPr>
          <p:spPr>
            <a:xfrm>
              <a:off x="899592" y="3284983"/>
              <a:ext cx="433325" cy="629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1</a:t>
              </a:r>
              <a:endParaRPr lang="fr-FR" sz="2800" b="1" dirty="0"/>
            </a:p>
          </p:txBody>
        </p:sp>
        <p:cxnSp>
          <p:nvCxnSpPr>
            <p:cNvPr id="60" name="Connecteur droit 59"/>
            <p:cNvCxnSpPr>
              <a:stCxn id="72" idx="1"/>
            </p:cNvCxnSpPr>
            <p:nvPr/>
          </p:nvCxnSpPr>
          <p:spPr>
            <a:xfrm flipH="1">
              <a:off x="3779912" y="3612740"/>
              <a:ext cx="1334" cy="2336540"/>
            </a:xfrm>
            <a:prstGeom prst="line">
              <a:avLst/>
            </a:prstGeom>
            <a:ln w="12700">
              <a:solidFill>
                <a:srgbClr val="3333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4211960" y="3861048"/>
              <a:ext cx="0" cy="2088232"/>
            </a:xfrm>
            <a:prstGeom prst="line">
              <a:avLst/>
            </a:prstGeom>
            <a:ln w="12700">
              <a:solidFill>
                <a:srgbClr val="33CC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7020272" y="4509120"/>
              <a:ext cx="0" cy="1440160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ZoneTexte 62"/>
            <p:cNvSpPr txBox="1"/>
            <p:nvPr/>
          </p:nvSpPr>
          <p:spPr>
            <a:xfrm>
              <a:off x="2648514" y="5949280"/>
              <a:ext cx="1156767" cy="581469"/>
            </a:xfrm>
            <a:prstGeom prst="rect">
              <a:avLst/>
            </a:prstGeom>
            <a:solidFill>
              <a:srgbClr val="3333FF">
                <a:alpha val="20000"/>
              </a:srgbClr>
            </a:solidFill>
            <a:ln w="12700"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3333FF"/>
                  </a:solidFill>
                </a:rPr>
                <a:t>T</a:t>
              </a:r>
              <a:r>
                <a:rPr lang="fr-FR" b="1" baseline="-25000" dirty="0" smtClean="0">
                  <a:solidFill>
                    <a:srgbClr val="3333FF"/>
                  </a:solidFill>
                  <a:latin typeface="Symbol" pitchFamily="18" charset="2"/>
                </a:rPr>
                <a:t>Y</a:t>
              </a:r>
              <a:r>
                <a:rPr lang="fr-FR" b="1" baseline="-25000" dirty="0" smtClean="0">
                  <a:solidFill>
                    <a:srgbClr val="3333FF"/>
                  </a:solidFill>
                </a:rPr>
                <a:t>’</a:t>
              </a:r>
              <a:r>
                <a:rPr lang="fr-FR" b="1" dirty="0" smtClean="0">
                  <a:solidFill>
                    <a:srgbClr val="3333FF"/>
                  </a:solidFill>
                </a:rPr>
                <a:t> 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fr-FR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4139952" y="5949280"/>
              <a:ext cx="1730999" cy="581469"/>
            </a:xfrm>
            <a:prstGeom prst="rect">
              <a:avLst/>
            </a:prstGeom>
            <a:solidFill>
              <a:srgbClr val="33CC33">
                <a:alpha val="20000"/>
              </a:srgbClr>
            </a:solidFill>
            <a:ln w="12700"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33CC33"/>
                  </a:solidFill>
                </a:rPr>
                <a:t>T</a:t>
              </a:r>
              <a:r>
                <a:rPr lang="fr-FR" b="1" baseline="-25000" dirty="0" smtClean="0">
                  <a:solidFill>
                    <a:srgbClr val="33CC33"/>
                  </a:solidFill>
                  <a:latin typeface="Symbol" pitchFamily="18" charset="2"/>
                </a:rPr>
                <a:t>c</a:t>
              </a:r>
              <a:r>
                <a:rPr lang="fr-FR" b="1" dirty="0" smtClean="0">
                  <a:solidFill>
                    <a:srgbClr val="33CC33"/>
                  </a:solidFill>
                </a:rPr>
                <a:t> 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itchFamily="18" charset="2"/>
                </a:rPr>
                <a:t>Y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’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fr-FR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6323060" y="5949280"/>
              <a:ext cx="2508155" cy="581469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T</a:t>
              </a:r>
              <a:r>
                <a:rPr lang="fr-FR" b="1" baseline="-25000" dirty="0" smtClean="0">
                  <a:solidFill>
                    <a:srgbClr val="FF0000"/>
                  </a:solidFill>
                </a:rPr>
                <a:t>J/</a:t>
              </a:r>
              <a:r>
                <a:rPr lang="fr-FR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Y</a:t>
              </a:r>
              <a:r>
                <a:rPr lang="fr-FR" b="1" dirty="0" smtClean="0">
                  <a:solidFill>
                    <a:srgbClr val="FF0000"/>
                  </a:solidFill>
                </a:rPr>
                <a:t> 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itchFamily="18" charset="2"/>
                </a:rPr>
                <a:t>c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itchFamily="18" charset="2"/>
                </a:rPr>
                <a:t>Y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’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fr-FR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66" name="Connecteur droit 65"/>
            <p:cNvCxnSpPr/>
            <p:nvPr/>
          </p:nvCxnSpPr>
          <p:spPr>
            <a:xfrm>
              <a:off x="1259632" y="3789040"/>
              <a:ext cx="2827200" cy="0"/>
            </a:xfrm>
            <a:prstGeom prst="line">
              <a:avLst/>
            </a:prstGeom>
            <a:ln w="6350">
              <a:solidFill>
                <a:srgbClr val="3333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1237710" y="4403187"/>
              <a:ext cx="3571200" cy="0"/>
            </a:xfrm>
            <a:prstGeom prst="line">
              <a:avLst/>
            </a:prstGeom>
            <a:ln w="6350">
              <a:solidFill>
                <a:srgbClr val="33CC3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1259632" y="5661248"/>
              <a:ext cx="7043200" cy="0"/>
            </a:xfrm>
            <a:prstGeom prst="line">
              <a:avLst/>
            </a:prstGeom>
            <a:ln w="63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ZoneTexte 68"/>
            <p:cNvSpPr txBox="1"/>
            <p:nvPr/>
          </p:nvSpPr>
          <p:spPr>
            <a:xfrm>
              <a:off x="603560" y="3635732"/>
              <a:ext cx="696146" cy="484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3333FF"/>
                  </a:solidFill>
                </a:rPr>
                <a:t>~0.9</a:t>
              </a:r>
              <a:endParaRPr lang="fr-FR" sz="2000" b="1" dirty="0">
                <a:solidFill>
                  <a:srgbClr val="3333FF"/>
                </a:solidFill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603560" y="4211796"/>
              <a:ext cx="696146" cy="484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~0.6</a:t>
              </a:r>
              <a:endParaRPr lang="fr-FR" sz="2000" b="1" dirty="0"/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801982" y="5435932"/>
              <a:ext cx="503999" cy="484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~0</a:t>
              </a:r>
            </a:p>
          </p:txBody>
        </p:sp>
        <p:sp>
          <p:nvSpPr>
            <p:cNvPr id="72" name="Forme libre 71"/>
            <p:cNvSpPr/>
            <p:nvPr/>
          </p:nvSpPr>
          <p:spPr>
            <a:xfrm>
              <a:off x="1257032" y="3612740"/>
              <a:ext cx="7491432" cy="2108515"/>
            </a:xfrm>
            <a:custGeom>
              <a:avLst/>
              <a:gdLst>
                <a:gd name="connsiteX0" fmla="*/ 0 w 8386690"/>
                <a:gd name="connsiteY0" fmla="*/ 46892 h 2344615"/>
                <a:gd name="connsiteX1" fmla="*/ 2307102 w 8386690"/>
                <a:gd name="connsiteY1" fmla="*/ 46892 h 2344615"/>
                <a:gd name="connsiteX2" fmla="*/ 2321169 w 8386690"/>
                <a:gd name="connsiteY2" fmla="*/ 46892 h 2344615"/>
                <a:gd name="connsiteX3" fmla="*/ 2560320 w 8386690"/>
                <a:gd name="connsiteY3" fmla="*/ 328246 h 2344615"/>
                <a:gd name="connsiteX4" fmla="*/ 3826413 w 8386690"/>
                <a:gd name="connsiteY4" fmla="*/ 356381 h 2344615"/>
                <a:gd name="connsiteX5" fmla="*/ 4628271 w 8386690"/>
                <a:gd name="connsiteY5" fmla="*/ 1200443 h 2344615"/>
                <a:gd name="connsiteX6" fmla="*/ 4698609 w 8386690"/>
                <a:gd name="connsiteY6" fmla="*/ 1200443 h 2344615"/>
                <a:gd name="connsiteX7" fmla="*/ 6471139 w 8386690"/>
                <a:gd name="connsiteY7" fmla="*/ 1172307 h 2344615"/>
                <a:gd name="connsiteX8" fmla="*/ 7484013 w 8386690"/>
                <a:gd name="connsiteY8" fmla="*/ 2157046 h 2344615"/>
                <a:gd name="connsiteX9" fmla="*/ 8257736 w 8386690"/>
                <a:gd name="connsiteY9" fmla="*/ 2297723 h 2344615"/>
                <a:gd name="connsiteX10" fmla="*/ 8257736 w 8386690"/>
                <a:gd name="connsiteY10" fmla="*/ 2283655 h 2344615"/>
                <a:gd name="connsiteX0" fmla="*/ 0 w 8386690"/>
                <a:gd name="connsiteY0" fmla="*/ 46892 h 2344615"/>
                <a:gd name="connsiteX1" fmla="*/ 2307102 w 8386690"/>
                <a:gd name="connsiteY1" fmla="*/ 46892 h 2344615"/>
                <a:gd name="connsiteX2" fmla="*/ 2321169 w 8386690"/>
                <a:gd name="connsiteY2" fmla="*/ 46892 h 2344615"/>
                <a:gd name="connsiteX3" fmla="*/ 2560320 w 8386690"/>
                <a:gd name="connsiteY3" fmla="*/ 328246 h 2344615"/>
                <a:gd name="connsiteX4" fmla="*/ 3826413 w 8386690"/>
                <a:gd name="connsiteY4" fmla="*/ 356381 h 2344615"/>
                <a:gd name="connsiteX5" fmla="*/ 4628271 w 8386690"/>
                <a:gd name="connsiteY5" fmla="*/ 1200443 h 2344615"/>
                <a:gd name="connsiteX6" fmla="*/ 6471139 w 8386690"/>
                <a:gd name="connsiteY6" fmla="*/ 1172307 h 2344615"/>
                <a:gd name="connsiteX7" fmla="*/ 7484013 w 8386690"/>
                <a:gd name="connsiteY7" fmla="*/ 2157046 h 2344615"/>
                <a:gd name="connsiteX8" fmla="*/ 8257736 w 8386690"/>
                <a:gd name="connsiteY8" fmla="*/ 2297723 h 2344615"/>
                <a:gd name="connsiteX9" fmla="*/ 8257736 w 8386690"/>
                <a:gd name="connsiteY9" fmla="*/ 2283655 h 2344615"/>
                <a:gd name="connsiteX0" fmla="*/ 0 w 8386690"/>
                <a:gd name="connsiteY0" fmla="*/ 17265 h 2314988"/>
                <a:gd name="connsiteX1" fmla="*/ 2307102 w 8386690"/>
                <a:gd name="connsiteY1" fmla="*/ 17265 h 2314988"/>
                <a:gd name="connsiteX2" fmla="*/ 2522879 w 8386690"/>
                <a:gd name="connsiteY2" fmla="*/ 46892 h 2314988"/>
                <a:gd name="connsiteX3" fmla="*/ 2560320 w 8386690"/>
                <a:gd name="connsiteY3" fmla="*/ 298619 h 2314988"/>
                <a:gd name="connsiteX4" fmla="*/ 3826413 w 8386690"/>
                <a:gd name="connsiteY4" fmla="*/ 326754 h 2314988"/>
                <a:gd name="connsiteX5" fmla="*/ 4628271 w 8386690"/>
                <a:gd name="connsiteY5" fmla="*/ 1170816 h 2314988"/>
                <a:gd name="connsiteX6" fmla="*/ 6471139 w 8386690"/>
                <a:gd name="connsiteY6" fmla="*/ 1142680 h 2314988"/>
                <a:gd name="connsiteX7" fmla="*/ 7484013 w 8386690"/>
                <a:gd name="connsiteY7" fmla="*/ 2127419 h 2314988"/>
                <a:gd name="connsiteX8" fmla="*/ 8257736 w 8386690"/>
                <a:gd name="connsiteY8" fmla="*/ 2268096 h 2314988"/>
                <a:gd name="connsiteX9" fmla="*/ 8257736 w 8386690"/>
                <a:gd name="connsiteY9" fmla="*/ 2254028 h 2314988"/>
                <a:gd name="connsiteX0" fmla="*/ 0 w 8386690"/>
                <a:gd name="connsiteY0" fmla="*/ 0 h 2297723"/>
                <a:gd name="connsiteX1" fmla="*/ 2522879 w 8386690"/>
                <a:gd name="connsiteY1" fmla="*/ 29627 h 2297723"/>
                <a:gd name="connsiteX2" fmla="*/ 2560320 w 8386690"/>
                <a:gd name="connsiteY2" fmla="*/ 281354 h 2297723"/>
                <a:gd name="connsiteX3" fmla="*/ 3826413 w 8386690"/>
                <a:gd name="connsiteY3" fmla="*/ 309489 h 2297723"/>
                <a:gd name="connsiteX4" fmla="*/ 4628271 w 8386690"/>
                <a:gd name="connsiteY4" fmla="*/ 1153551 h 2297723"/>
                <a:gd name="connsiteX5" fmla="*/ 6471139 w 8386690"/>
                <a:gd name="connsiteY5" fmla="*/ 1125415 h 2297723"/>
                <a:gd name="connsiteX6" fmla="*/ 7484013 w 8386690"/>
                <a:gd name="connsiteY6" fmla="*/ 2110154 h 2297723"/>
                <a:gd name="connsiteX7" fmla="*/ 8257736 w 8386690"/>
                <a:gd name="connsiteY7" fmla="*/ 2250831 h 2297723"/>
                <a:gd name="connsiteX8" fmla="*/ 8257736 w 8386690"/>
                <a:gd name="connsiteY8" fmla="*/ 2236763 h 2297723"/>
                <a:gd name="connsiteX0" fmla="*/ 0 w 8386690"/>
                <a:gd name="connsiteY0" fmla="*/ 0 h 2297723"/>
                <a:gd name="connsiteX1" fmla="*/ 2391508 w 8386690"/>
                <a:gd name="connsiteY1" fmla="*/ 0 h 2297723"/>
                <a:gd name="connsiteX2" fmla="*/ 2560320 w 8386690"/>
                <a:gd name="connsiteY2" fmla="*/ 281354 h 2297723"/>
                <a:gd name="connsiteX3" fmla="*/ 3826413 w 8386690"/>
                <a:gd name="connsiteY3" fmla="*/ 309489 h 2297723"/>
                <a:gd name="connsiteX4" fmla="*/ 4628271 w 8386690"/>
                <a:gd name="connsiteY4" fmla="*/ 1153551 h 2297723"/>
                <a:gd name="connsiteX5" fmla="*/ 6471139 w 8386690"/>
                <a:gd name="connsiteY5" fmla="*/ 1125415 h 2297723"/>
                <a:gd name="connsiteX6" fmla="*/ 7484013 w 8386690"/>
                <a:gd name="connsiteY6" fmla="*/ 2110154 h 2297723"/>
                <a:gd name="connsiteX7" fmla="*/ 8257736 w 8386690"/>
                <a:gd name="connsiteY7" fmla="*/ 2250831 h 2297723"/>
                <a:gd name="connsiteX8" fmla="*/ 8257736 w 8386690"/>
                <a:gd name="connsiteY8" fmla="*/ 2236763 h 2297723"/>
                <a:gd name="connsiteX0" fmla="*/ 0 w 8386690"/>
                <a:gd name="connsiteY0" fmla="*/ 0 h 2297723"/>
                <a:gd name="connsiteX1" fmla="*/ 2560320 w 8386690"/>
                <a:gd name="connsiteY1" fmla="*/ 281354 h 2297723"/>
                <a:gd name="connsiteX2" fmla="*/ 3826413 w 8386690"/>
                <a:gd name="connsiteY2" fmla="*/ 309489 h 2297723"/>
                <a:gd name="connsiteX3" fmla="*/ 4628271 w 8386690"/>
                <a:gd name="connsiteY3" fmla="*/ 1153551 h 2297723"/>
                <a:gd name="connsiteX4" fmla="*/ 6471139 w 8386690"/>
                <a:gd name="connsiteY4" fmla="*/ 1125415 h 2297723"/>
                <a:gd name="connsiteX5" fmla="*/ 7484013 w 8386690"/>
                <a:gd name="connsiteY5" fmla="*/ 2110154 h 2297723"/>
                <a:gd name="connsiteX6" fmla="*/ 8257736 w 8386690"/>
                <a:gd name="connsiteY6" fmla="*/ 2250831 h 2297723"/>
                <a:gd name="connsiteX7" fmla="*/ 8257736 w 8386690"/>
                <a:gd name="connsiteY7" fmla="*/ 2236763 h 2297723"/>
                <a:gd name="connsiteX0" fmla="*/ 0 w 8386690"/>
                <a:gd name="connsiteY0" fmla="*/ 20568 h 2318291"/>
                <a:gd name="connsiteX1" fmla="*/ 2525753 w 8386690"/>
                <a:gd name="connsiteY1" fmla="*/ 0 h 2318291"/>
                <a:gd name="connsiteX2" fmla="*/ 3826413 w 8386690"/>
                <a:gd name="connsiteY2" fmla="*/ 330057 h 2318291"/>
                <a:gd name="connsiteX3" fmla="*/ 4628271 w 8386690"/>
                <a:gd name="connsiteY3" fmla="*/ 1174119 h 2318291"/>
                <a:gd name="connsiteX4" fmla="*/ 6471139 w 8386690"/>
                <a:gd name="connsiteY4" fmla="*/ 1145983 h 2318291"/>
                <a:gd name="connsiteX5" fmla="*/ 7484013 w 8386690"/>
                <a:gd name="connsiteY5" fmla="*/ 2130722 h 2318291"/>
                <a:gd name="connsiteX6" fmla="*/ 8257736 w 8386690"/>
                <a:gd name="connsiteY6" fmla="*/ 2271399 h 2318291"/>
                <a:gd name="connsiteX7" fmla="*/ 8257736 w 8386690"/>
                <a:gd name="connsiteY7" fmla="*/ 2257331 h 2318291"/>
                <a:gd name="connsiteX0" fmla="*/ 0 w 8386690"/>
                <a:gd name="connsiteY0" fmla="*/ 20568 h 2318291"/>
                <a:gd name="connsiteX1" fmla="*/ 2525753 w 8386690"/>
                <a:gd name="connsiteY1" fmla="*/ 0 h 2318291"/>
                <a:gd name="connsiteX2" fmla="*/ 2882919 w 8386690"/>
                <a:gd name="connsiteY2" fmla="*/ 482242 h 2318291"/>
                <a:gd name="connsiteX3" fmla="*/ 4628271 w 8386690"/>
                <a:gd name="connsiteY3" fmla="*/ 1174119 h 2318291"/>
                <a:gd name="connsiteX4" fmla="*/ 6471139 w 8386690"/>
                <a:gd name="connsiteY4" fmla="*/ 1145983 h 2318291"/>
                <a:gd name="connsiteX5" fmla="*/ 7484013 w 8386690"/>
                <a:gd name="connsiteY5" fmla="*/ 2130722 h 2318291"/>
                <a:gd name="connsiteX6" fmla="*/ 8257736 w 8386690"/>
                <a:gd name="connsiteY6" fmla="*/ 2271399 h 2318291"/>
                <a:gd name="connsiteX7" fmla="*/ 8257736 w 8386690"/>
                <a:gd name="connsiteY7" fmla="*/ 2257331 h 2318291"/>
                <a:gd name="connsiteX0" fmla="*/ 0 w 8386690"/>
                <a:gd name="connsiteY0" fmla="*/ 20568 h 2318291"/>
                <a:gd name="connsiteX1" fmla="*/ 2525753 w 8386690"/>
                <a:gd name="connsiteY1" fmla="*/ 0 h 2318291"/>
                <a:gd name="connsiteX2" fmla="*/ 2882919 w 8386690"/>
                <a:gd name="connsiteY2" fmla="*/ 482242 h 2318291"/>
                <a:gd name="connsiteX3" fmla="*/ 4827135 w 8386690"/>
                <a:gd name="connsiteY3" fmla="*/ 626258 h 2318291"/>
                <a:gd name="connsiteX4" fmla="*/ 6471139 w 8386690"/>
                <a:gd name="connsiteY4" fmla="*/ 1145983 h 2318291"/>
                <a:gd name="connsiteX5" fmla="*/ 7484013 w 8386690"/>
                <a:gd name="connsiteY5" fmla="*/ 2130722 h 2318291"/>
                <a:gd name="connsiteX6" fmla="*/ 8257736 w 8386690"/>
                <a:gd name="connsiteY6" fmla="*/ 2271399 h 2318291"/>
                <a:gd name="connsiteX7" fmla="*/ 8257736 w 8386690"/>
                <a:gd name="connsiteY7" fmla="*/ 2257331 h 2318291"/>
                <a:gd name="connsiteX0" fmla="*/ 0 w 8386690"/>
                <a:gd name="connsiteY0" fmla="*/ 20568 h 2308902"/>
                <a:gd name="connsiteX1" fmla="*/ 2525753 w 8386690"/>
                <a:gd name="connsiteY1" fmla="*/ 0 h 2308902"/>
                <a:gd name="connsiteX2" fmla="*/ 2882919 w 8386690"/>
                <a:gd name="connsiteY2" fmla="*/ 482242 h 2308902"/>
                <a:gd name="connsiteX3" fmla="*/ 4827135 w 8386690"/>
                <a:gd name="connsiteY3" fmla="*/ 626258 h 2308902"/>
                <a:gd name="connsiteX4" fmla="*/ 5403199 w 8386690"/>
                <a:gd name="connsiteY4" fmla="*/ 1202322 h 2308902"/>
                <a:gd name="connsiteX5" fmla="*/ 7484013 w 8386690"/>
                <a:gd name="connsiteY5" fmla="*/ 2130722 h 2308902"/>
                <a:gd name="connsiteX6" fmla="*/ 8257736 w 8386690"/>
                <a:gd name="connsiteY6" fmla="*/ 2271399 h 2308902"/>
                <a:gd name="connsiteX7" fmla="*/ 8257736 w 8386690"/>
                <a:gd name="connsiteY7" fmla="*/ 2257331 h 2308902"/>
                <a:gd name="connsiteX0" fmla="*/ 0 w 8409456"/>
                <a:gd name="connsiteY0" fmla="*/ 20568 h 2351223"/>
                <a:gd name="connsiteX1" fmla="*/ 2525753 w 8409456"/>
                <a:gd name="connsiteY1" fmla="*/ 0 h 2351223"/>
                <a:gd name="connsiteX2" fmla="*/ 2882919 w 8409456"/>
                <a:gd name="connsiteY2" fmla="*/ 482242 h 2351223"/>
                <a:gd name="connsiteX3" fmla="*/ 4827135 w 8409456"/>
                <a:gd name="connsiteY3" fmla="*/ 626258 h 2351223"/>
                <a:gd name="connsiteX4" fmla="*/ 5403199 w 8409456"/>
                <a:gd name="connsiteY4" fmla="*/ 1202322 h 2351223"/>
                <a:gd name="connsiteX5" fmla="*/ 7347415 w 8409456"/>
                <a:gd name="connsiteY5" fmla="*/ 1778386 h 2351223"/>
                <a:gd name="connsiteX6" fmla="*/ 8257736 w 8409456"/>
                <a:gd name="connsiteY6" fmla="*/ 2271399 h 2351223"/>
                <a:gd name="connsiteX7" fmla="*/ 8257736 w 8409456"/>
                <a:gd name="connsiteY7" fmla="*/ 2257331 h 2351223"/>
                <a:gd name="connsiteX0" fmla="*/ 0 w 8317743"/>
                <a:gd name="connsiteY0" fmla="*/ 20568 h 2271399"/>
                <a:gd name="connsiteX1" fmla="*/ 2525753 w 8317743"/>
                <a:gd name="connsiteY1" fmla="*/ 0 h 2271399"/>
                <a:gd name="connsiteX2" fmla="*/ 2882919 w 8317743"/>
                <a:gd name="connsiteY2" fmla="*/ 482242 h 2271399"/>
                <a:gd name="connsiteX3" fmla="*/ 4827135 w 8317743"/>
                <a:gd name="connsiteY3" fmla="*/ 626258 h 2271399"/>
                <a:gd name="connsiteX4" fmla="*/ 5403199 w 8317743"/>
                <a:gd name="connsiteY4" fmla="*/ 1202322 h 2271399"/>
                <a:gd name="connsiteX5" fmla="*/ 7347415 w 8317743"/>
                <a:gd name="connsiteY5" fmla="*/ 1778386 h 2271399"/>
                <a:gd name="connsiteX6" fmla="*/ 8257736 w 8317743"/>
                <a:gd name="connsiteY6" fmla="*/ 2271399 h 2271399"/>
                <a:gd name="connsiteX7" fmla="*/ 7707455 w 8317743"/>
                <a:gd name="connsiteY7" fmla="*/ 1778386 h 2271399"/>
                <a:gd name="connsiteX0" fmla="*/ 0 w 8257736"/>
                <a:gd name="connsiteY0" fmla="*/ 20568 h 2271399"/>
                <a:gd name="connsiteX1" fmla="*/ 2525753 w 8257736"/>
                <a:gd name="connsiteY1" fmla="*/ 0 h 2271399"/>
                <a:gd name="connsiteX2" fmla="*/ 2882919 w 8257736"/>
                <a:gd name="connsiteY2" fmla="*/ 482242 h 2271399"/>
                <a:gd name="connsiteX3" fmla="*/ 4827135 w 8257736"/>
                <a:gd name="connsiteY3" fmla="*/ 626258 h 2271399"/>
                <a:gd name="connsiteX4" fmla="*/ 5403199 w 8257736"/>
                <a:gd name="connsiteY4" fmla="*/ 1202322 h 2271399"/>
                <a:gd name="connsiteX5" fmla="*/ 7347415 w 8257736"/>
                <a:gd name="connsiteY5" fmla="*/ 1778386 h 2271399"/>
                <a:gd name="connsiteX6" fmla="*/ 8257736 w 8257736"/>
                <a:gd name="connsiteY6" fmla="*/ 2271399 h 2271399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2882919 w 7779464"/>
                <a:gd name="connsiteY2" fmla="*/ 482242 h 1886398"/>
                <a:gd name="connsiteX3" fmla="*/ 4827135 w 7779464"/>
                <a:gd name="connsiteY3" fmla="*/ 626258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827135 w 7779464"/>
                <a:gd name="connsiteY3" fmla="*/ 626258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971152 w 7779464"/>
                <a:gd name="connsiteY3" fmla="*/ 554250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395088 w 7779464"/>
                <a:gd name="connsiteY3" fmla="*/ 554250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91464"/>
                <a:gd name="connsiteY0" fmla="*/ 20568 h 1898399"/>
                <a:gd name="connsiteX1" fmla="*/ 2525753 w 7791464"/>
                <a:gd name="connsiteY1" fmla="*/ 0 h 1898399"/>
                <a:gd name="connsiteX2" fmla="*/ 3098944 w 7791464"/>
                <a:gd name="connsiteY2" fmla="*/ 482242 h 1898399"/>
                <a:gd name="connsiteX3" fmla="*/ 4395088 w 7791464"/>
                <a:gd name="connsiteY3" fmla="*/ 554250 h 1898399"/>
                <a:gd name="connsiteX4" fmla="*/ 5115168 w 7791464"/>
                <a:gd name="connsiteY4" fmla="*/ 1130314 h 1898399"/>
                <a:gd name="connsiteX5" fmla="*/ 7347415 w 7791464"/>
                <a:gd name="connsiteY5" fmla="*/ 1778386 h 1898399"/>
                <a:gd name="connsiteX6" fmla="*/ 7779464 w 7791464"/>
                <a:gd name="connsiteY6" fmla="*/ 1850394 h 1898399"/>
                <a:gd name="connsiteX0" fmla="*/ 0 w 7779464"/>
                <a:gd name="connsiteY0" fmla="*/ 20568 h 1850394"/>
                <a:gd name="connsiteX1" fmla="*/ 2525753 w 7779464"/>
                <a:gd name="connsiteY1" fmla="*/ 0 h 1850394"/>
                <a:gd name="connsiteX2" fmla="*/ 3098944 w 7779464"/>
                <a:gd name="connsiteY2" fmla="*/ 482242 h 1850394"/>
                <a:gd name="connsiteX3" fmla="*/ 4395088 w 7779464"/>
                <a:gd name="connsiteY3" fmla="*/ 554250 h 1850394"/>
                <a:gd name="connsiteX4" fmla="*/ 5475208 w 7779464"/>
                <a:gd name="connsiteY4" fmla="*/ 1634370 h 1850394"/>
                <a:gd name="connsiteX5" fmla="*/ 7347415 w 7779464"/>
                <a:gd name="connsiteY5" fmla="*/ 1778386 h 1850394"/>
                <a:gd name="connsiteX6" fmla="*/ 7779464 w 7779464"/>
                <a:gd name="connsiteY6" fmla="*/ 1850394 h 1850394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395088 w 7779464"/>
                <a:gd name="connsiteY3" fmla="*/ 554250 h 1886398"/>
                <a:gd name="connsiteX4" fmla="*/ 5475208 w 7779464"/>
                <a:gd name="connsiteY4" fmla="*/ 1634370 h 1886398"/>
                <a:gd name="connsiteX5" fmla="*/ 7275408 w 7779464"/>
                <a:gd name="connsiteY5" fmla="*/ 1850394 h 1886398"/>
                <a:gd name="connsiteX6" fmla="*/ 7779464 w 7779464"/>
                <a:gd name="connsiteY6" fmla="*/ 1850394 h 1886398"/>
                <a:gd name="connsiteX0" fmla="*/ 0 w 7779464"/>
                <a:gd name="connsiteY0" fmla="*/ 20568 h 1922402"/>
                <a:gd name="connsiteX1" fmla="*/ 2525753 w 7779464"/>
                <a:gd name="connsiteY1" fmla="*/ 0 h 1922402"/>
                <a:gd name="connsiteX2" fmla="*/ 3098944 w 7779464"/>
                <a:gd name="connsiteY2" fmla="*/ 482242 h 1922402"/>
                <a:gd name="connsiteX3" fmla="*/ 4395088 w 7779464"/>
                <a:gd name="connsiteY3" fmla="*/ 554250 h 1922402"/>
                <a:gd name="connsiteX4" fmla="*/ 5547216 w 7779464"/>
                <a:gd name="connsiteY4" fmla="*/ 1706378 h 1922402"/>
                <a:gd name="connsiteX5" fmla="*/ 7275408 w 7779464"/>
                <a:gd name="connsiteY5" fmla="*/ 1850394 h 1922402"/>
                <a:gd name="connsiteX6" fmla="*/ 7779464 w 7779464"/>
                <a:gd name="connsiteY6" fmla="*/ 1850394 h 1922402"/>
                <a:gd name="connsiteX0" fmla="*/ 0 w 7779464"/>
                <a:gd name="connsiteY0" fmla="*/ 20568 h 1910401"/>
                <a:gd name="connsiteX1" fmla="*/ 2525753 w 7779464"/>
                <a:gd name="connsiteY1" fmla="*/ 0 h 1910401"/>
                <a:gd name="connsiteX2" fmla="*/ 3098944 w 7779464"/>
                <a:gd name="connsiteY2" fmla="*/ 482242 h 1910401"/>
                <a:gd name="connsiteX3" fmla="*/ 4467096 w 7779464"/>
                <a:gd name="connsiteY3" fmla="*/ 626258 h 1910401"/>
                <a:gd name="connsiteX4" fmla="*/ 5547216 w 7779464"/>
                <a:gd name="connsiteY4" fmla="*/ 1706378 h 1910401"/>
                <a:gd name="connsiteX5" fmla="*/ 7275408 w 7779464"/>
                <a:gd name="connsiteY5" fmla="*/ 1850394 h 1910401"/>
                <a:gd name="connsiteX6" fmla="*/ 7779464 w 7779464"/>
                <a:gd name="connsiteY6" fmla="*/ 1850394 h 1910401"/>
                <a:gd name="connsiteX0" fmla="*/ 0 w 7779464"/>
                <a:gd name="connsiteY0" fmla="*/ 20568 h 1910400"/>
                <a:gd name="connsiteX1" fmla="*/ 2525753 w 7779464"/>
                <a:gd name="connsiteY1" fmla="*/ 0 h 1910400"/>
                <a:gd name="connsiteX2" fmla="*/ 3098944 w 7779464"/>
                <a:gd name="connsiteY2" fmla="*/ 482242 h 1910400"/>
                <a:gd name="connsiteX3" fmla="*/ 3747016 w 7779464"/>
                <a:gd name="connsiteY3" fmla="*/ 626259 h 1910400"/>
                <a:gd name="connsiteX4" fmla="*/ 5547216 w 7779464"/>
                <a:gd name="connsiteY4" fmla="*/ 1706378 h 1910400"/>
                <a:gd name="connsiteX5" fmla="*/ 7275408 w 7779464"/>
                <a:gd name="connsiteY5" fmla="*/ 1850394 h 1910400"/>
                <a:gd name="connsiteX6" fmla="*/ 7779464 w 7779464"/>
                <a:gd name="connsiteY6" fmla="*/ 1850394 h 1910400"/>
                <a:gd name="connsiteX0" fmla="*/ 0 w 7815468"/>
                <a:gd name="connsiteY0" fmla="*/ 20568 h 1898399"/>
                <a:gd name="connsiteX1" fmla="*/ 2525753 w 7815468"/>
                <a:gd name="connsiteY1" fmla="*/ 0 h 1898399"/>
                <a:gd name="connsiteX2" fmla="*/ 3098944 w 7815468"/>
                <a:gd name="connsiteY2" fmla="*/ 482242 h 1898399"/>
                <a:gd name="connsiteX3" fmla="*/ 3747016 w 7815468"/>
                <a:gd name="connsiteY3" fmla="*/ 626259 h 1898399"/>
                <a:gd name="connsiteX4" fmla="*/ 4539104 w 7815468"/>
                <a:gd name="connsiteY4" fmla="*/ 1562363 h 1898399"/>
                <a:gd name="connsiteX5" fmla="*/ 7275408 w 7815468"/>
                <a:gd name="connsiteY5" fmla="*/ 1850394 h 1898399"/>
                <a:gd name="connsiteX6" fmla="*/ 7779464 w 7815468"/>
                <a:gd name="connsiteY6" fmla="*/ 1850394 h 1898399"/>
                <a:gd name="connsiteX0" fmla="*/ 0 w 7815468"/>
                <a:gd name="connsiteY0" fmla="*/ 20568 h 1898399"/>
                <a:gd name="connsiteX1" fmla="*/ 2525753 w 7815468"/>
                <a:gd name="connsiteY1" fmla="*/ 0 h 1898399"/>
                <a:gd name="connsiteX2" fmla="*/ 2882920 w 7815468"/>
                <a:gd name="connsiteY2" fmla="*/ 266220 h 1898399"/>
                <a:gd name="connsiteX3" fmla="*/ 3747016 w 7815468"/>
                <a:gd name="connsiteY3" fmla="*/ 626259 h 1898399"/>
                <a:gd name="connsiteX4" fmla="*/ 4539104 w 7815468"/>
                <a:gd name="connsiteY4" fmla="*/ 1562363 h 1898399"/>
                <a:gd name="connsiteX5" fmla="*/ 7275408 w 7815468"/>
                <a:gd name="connsiteY5" fmla="*/ 1850394 h 1898399"/>
                <a:gd name="connsiteX6" fmla="*/ 7779464 w 7815468"/>
                <a:gd name="connsiteY6" fmla="*/ 1850394 h 1898399"/>
                <a:gd name="connsiteX0" fmla="*/ 0 w 7815468"/>
                <a:gd name="connsiteY0" fmla="*/ 20568 h 1898399"/>
                <a:gd name="connsiteX1" fmla="*/ 2525753 w 7815468"/>
                <a:gd name="connsiteY1" fmla="*/ 0 h 1898399"/>
                <a:gd name="connsiteX2" fmla="*/ 2882920 w 7815468"/>
                <a:gd name="connsiteY2" fmla="*/ 266220 h 1898399"/>
                <a:gd name="connsiteX3" fmla="*/ 3242960 w 7815468"/>
                <a:gd name="connsiteY3" fmla="*/ 410236 h 1898399"/>
                <a:gd name="connsiteX4" fmla="*/ 4539104 w 7815468"/>
                <a:gd name="connsiteY4" fmla="*/ 1562363 h 1898399"/>
                <a:gd name="connsiteX5" fmla="*/ 7275408 w 7815468"/>
                <a:gd name="connsiteY5" fmla="*/ 1850394 h 1898399"/>
                <a:gd name="connsiteX6" fmla="*/ 7779464 w 7815468"/>
                <a:gd name="connsiteY6" fmla="*/ 1850394 h 1898399"/>
                <a:gd name="connsiteX0" fmla="*/ 0 w 7899477"/>
                <a:gd name="connsiteY0" fmla="*/ 20568 h 1910400"/>
                <a:gd name="connsiteX1" fmla="*/ 2525753 w 7899477"/>
                <a:gd name="connsiteY1" fmla="*/ 0 h 1910400"/>
                <a:gd name="connsiteX2" fmla="*/ 2882920 w 7899477"/>
                <a:gd name="connsiteY2" fmla="*/ 266220 h 1910400"/>
                <a:gd name="connsiteX3" fmla="*/ 3242960 w 7899477"/>
                <a:gd name="connsiteY3" fmla="*/ 410236 h 1910400"/>
                <a:gd name="connsiteX4" fmla="*/ 4035048 w 7899477"/>
                <a:gd name="connsiteY4" fmla="*/ 1490356 h 1910400"/>
                <a:gd name="connsiteX5" fmla="*/ 7275408 w 7899477"/>
                <a:gd name="connsiteY5" fmla="*/ 1850394 h 1910400"/>
                <a:gd name="connsiteX6" fmla="*/ 7779464 w 7899477"/>
                <a:gd name="connsiteY6" fmla="*/ 1850394 h 1910400"/>
                <a:gd name="connsiteX0" fmla="*/ 0 w 7899477"/>
                <a:gd name="connsiteY0" fmla="*/ 20568 h 1910400"/>
                <a:gd name="connsiteX1" fmla="*/ 2525753 w 7899477"/>
                <a:gd name="connsiteY1" fmla="*/ 0 h 1910400"/>
                <a:gd name="connsiteX2" fmla="*/ 2882920 w 7899477"/>
                <a:gd name="connsiteY2" fmla="*/ 266220 h 1910400"/>
                <a:gd name="connsiteX3" fmla="*/ 3170952 w 7899477"/>
                <a:gd name="connsiteY3" fmla="*/ 410235 h 1910400"/>
                <a:gd name="connsiteX4" fmla="*/ 4035048 w 7899477"/>
                <a:gd name="connsiteY4" fmla="*/ 1490356 h 1910400"/>
                <a:gd name="connsiteX5" fmla="*/ 7275408 w 7899477"/>
                <a:gd name="connsiteY5" fmla="*/ 1850394 h 1910400"/>
                <a:gd name="connsiteX6" fmla="*/ 7779464 w 7899477"/>
                <a:gd name="connsiteY6" fmla="*/ 1850394 h 1910400"/>
                <a:gd name="connsiteX0" fmla="*/ 0 w 7899477"/>
                <a:gd name="connsiteY0" fmla="*/ 20568 h 1886398"/>
                <a:gd name="connsiteX1" fmla="*/ 2525753 w 7899477"/>
                <a:gd name="connsiteY1" fmla="*/ 0 h 1886398"/>
                <a:gd name="connsiteX2" fmla="*/ 2882920 w 7899477"/>
                <a:gd name="connsiteY2" fmla="*/ 266220 h 1886398"/>
                <a:gd name="connsiteX3" fmla="*/ 3170952 w 7899477"/>
                <a:gd name="connsiteY3" fmla="*/ 410235 h 1886398"/>
                <a:gd name="connsiteX4" fmla="*/ 4035048 w 7899477"/>
                <a:gd name="connsiteY4" fmla="*/ 1634371 h 1886398"/>
                <a:gd name="connsiteX5" fmla="*/ 7275408 w 7899477"/>
                <a:gd name="connsiteY5" fmla="*/ 1850394 h 1886398"/>
                <a:gd name="connsiteX6" fmla="*/ 7779464 w 7899477"/>
                <a:gd name="connsiteY6" fmla="*/ 1850394 h 1886398"/>
                <a:gd name="connsiteX0" fmla="*/ 0 w 7899477"/>
                <a:gd name="connsiteY0" fmla="*/ 20568 h 1886398"/>
                <a:gd name="connsiteX1" fmla="*/ 2525753 w 7899477"/>
                <a:gd name="connsiteY1" fmla="*/ 0 h 1886398"/>
                <a:gd name="connsiteX2" fmla="*/ 2882920 w 7899477"/>
                <a:gd name="connsiteY2" fmla="*/ 194211 h 1886398"/>
                <a:gd name="connsiteX3" fmla="*/ 3170952 w 7899477"/>
                <a:gd name="connsiteY3" fmla="*/ 410235 h 1886398"/>
                <a:gd name="connsiteX4" fmla="*/ 4035048 w 7899477"/>
                <a:gd name="connsiteY4" fmla="*/ 1634371 h 1886398"/>
                <a:gd name="connsiteX5" fmla="*/ 7275408 w 7899477"/>
                <a:gd name="connsiteY5" fmla="*/ 1850394 h 1886398"/>
                <a:gd name="connsiteX6" fmla="*/ 7779464 w 7899477"/>
                <a:gd name="connsiteY6" fmla="*/ 1850394 h 1886398"/>
                <a:gd name="connsiteX0" fmla="*/ 0 w 7899477"/>
                <a:gd name="connsiteY0" fmla="*/ 20568 h 1886399"/>
                <a:gd name="connsiteX1" fmla="*/ 2525753 w 7899477"/>
                <a:gd name="connsiteY1" fmla="*/ 0 h 1886399"/>
                <a:gd name="connsiteX2" fmla="*/ 2882920 w 7899477"/>
                <a:gd name="connsiteY2" fmla="*/ 194211 h 1886399"/>
                <a:gd name="connsiteX3" fmla="*/ 3170952 w 7899477"/>
                <a:gd name="connsiteY3" fmla="*/ 338227 h 1886399"/>
                <a:gd name="connsiteX4" fmla="*/ 4035048 w 7899477"/>
                <a:gd name="connsiteY4" fmla="*/ 1634371 h 1886399"/>
                <a:gd name="connsiteX5" fmla="*/ 7275408 w 7899477"/>
                <a:gd name="connsiteY5" fmla="*/ 1850394 h 1886399"/>
                <a:gd name="connsiteX6" fmla="*/ 7779464 w 7899477"/>
                <a:gd name="connsiteY6" fmla="*/ 1850394 h 1886399"/>
                <a:gd name="connsiteX0" fmla="*/ 0 w 7899477"/>
                <a:gd name="connsiteY0" fmla="*/ 20568 h 1886399"/>
                <a:gd name="connsiteX1" fmla="*/ 2525753 w 7899477"/>
                <a:gd name="connsiteY1" fmla="*/ 0 h 1886399"/>
                <a:gd name="connsiteX2" fmla="*/ 2882920 w 7899477"/>
                <a:gd name="connsiteY2" fmla="*/ 194211 h 1886399"/>
                <a:gd name="connsiteX3" fmla="*/ 3170952 w 7899477"/>
                <a:gd name="connsiteY3" fmla="*/ 338227 h 1886399"/>
                <a:gd name="connsiteX4" fmla="*/ 4035048 w 7899477"/>
                <a:gd name="connsiteY4" fmla="*/ 1634371 h 1886399"/>
                <a:gd name="connsiteX5" fmla="*/ 7275408 w 7899477"/>
                <a:gd name="connsiteY5" fmla="*/ 1850394 h 1886399"/>
                <a:gd name="connsiteX6" fmla="*/ 7779464 w 7899477"/>
                <a:gd name="connsiteY6" fmla="*/ 1850394 h 1886399"/>
                <a:gd name="connsiteX0" fmla="*/ 0 w 7899477"/>
                <a:gd name="connsiteY0" fmla="*/ 20568 h 1886399"/>
                <a:gd name="connsiteX1" fmla="*/ 2525753 w 7899477"/>
                <a:gd name="connsiteY1" fmla="*/ 0 h 1886399"/>
                <a:gd name="connsiteX2" fmla="*/ 2882920 w 7899477"/>
                <a:gd name="connsiteY2" fmla="*/ 194211 h 1886399"/>
                <a:gd name="connsiteX3" fmla="*/ 3170952 w 7899477"/>
                <a:gd name="connsiteY3" fmla="*/ 338227 h 1886399"/>
                <a:gd name="connsiteX4" fmla="*/ 4035048 w 7899477"/>
                <a:gd name="connsiteY4" fmla="*/ 1634371 h 1886399"/>
                <a:gd name="connsiteX5" fmla="*/ 7275408 w 7899477"/>
                <a:gd name="connsiteY5" fmla="*/ 1850394 h 1886399"/>
                <a:gd name="connsiteX6" fmla="*/ 7779464 w 7899477"/>
                <a:gd name="connsiteY6" fmla="*/ 1850394 h 1886399"/>
                <a:gd name="connsiteX0" fmla="*/ 0 w 7887476"/>
                <a:gd name="connsiteY0" fmla="*/ 20568 h 1886399"/>
                <a:gd name="connsiteX1" fmla="*/ 2525753 w 7887476"/>
                <a:gd name="connsiteY1" fmla="*/ 0 h 1886399"/>
                <a:gd name="connsiteX2" fmla="*/ 2882920 w 7887476"/>
                <a:gd name="connsiteY2" fmla="*/ 194211 h 1886399"/>
                <a:gd name="connsiteX3" fmla="*/ 3170952 w 7887476"/>
                <a:gd name="connsiteY3" fmla="*/ 338227 h 1886399"/>
                <a:gd name="connsiteX4" fmla="*/ 4035048 w 7887476"/>
                <a:gd name="connsiteY4" fmla="*/ 1634371 h 1886399"/>
                <a:gd name="connsiteX5" fmla="*/ 7275408 w 7887476"/>
                <a:gd name="connsiteY5" fmla="*/ 1850394 h 1886399"/>
                <a:gd name="connsiteX6" fmla="*/ 7707456 w 7887476"/>
                <a:gd name="connsiteY6" fmla="*/ 1850395 h 1886399"/>
                <a:gd name="connsiteX0" fmla="*/ 0 w 7887476"/>
                <a:gd name="connsiteY0" fmla="*/ 20568 h 1874398"/>
                <a:gd name="connsiteX1" fmla="*/ 2525753 w 7887476"/>
                <a:gd name="connsiteY1" fmla="*/ 0 h 1874398"/>
                <a:gd name="connsiteX2" fmla="*/ 2882920 w 7887476"/>
                <a:gd name="connsiteY2" fmla="*/ 194211 h 1874398"/>
                <a:gd name="connsiteX3" fmla="*/ 3170952 w 7887476"/>
                <a:gd name="connsiteY3" fmla="*/ 338227 h 1874398"/>
                <a:gd name="connsiteX4" fmla="*/ 4035048 w 7887476"/>
                <a:gd name="connsiteY4" fmla="*/ 1634371 h 1874398"/>
                <a:gd name="connsiteX5" fmla="*/ 7275408 w 7887476"/>
                <a:gd name="connsiteY5" fmla="*/ 1778387 h 1874398"/>
                <a:gd name="connsiteX6" fmla="*/ 7707456 w 7887476"/>
                <a:gd name="connsiteY6" fmla="*/ 1850395 h 1874398"/>
                <a:gd name="connsiteX0" fmla="*/ 0 w 7887476"/>
                <a:gd name="connsiteY0" fmla="*/ 20568 h 1874398"/>
                <a:gd name="connsiteX1" fmla="*/ 2525753 w 7887476"/>
                <a:gd name="connsiteY1" fmla="*/ 0 h 1874398"/>
                <a:gd name="connsiteX2" fmla="*/ 2882920 w 7887476"/>
                <a:gd name="connsiteY2" fmla="*/ 194211 h 1874398"/>
                <a:gd name="connsiteX3" fmla="*/ 3170952 w 7887476"/>
                <a:gd name="connsiteY3" fmla="*/ 338227 h 1874398"/>
                <a:gd name="connsiteX4" fmla="*/ 4035048 w 7887476"/>
                <a:gd name="connsiteY4" fmla="*/ 1634371 h 1874398"/>
                <a:gd name="connsiteX5" fmla="*/ 7275408 w 7887476"/>
                <a:gd name="connsiteY5" fmla="*/ 1778387 h 1874398"/>
                <a:gd name="connsiteX6" fmla="*/ 7707456 w 7887476"/>
                <a:gd name="connsiteY6" fmla="*/ 1778387 h 1874398"/>
                <a:gd name="connsiteX0" fmla="*/ 0 w 7887476"/>
                <a:gd name="connsiteY0" fmla="*/ 20568 h 1874398"/>
                <a:gd name="connsiteX1" fmla="*/ 2525753 w 7887476"/>
                <a:gd name="connsiteY1" fmla="*/ 0 h 1874398"/>
                <a:gd name="connsiteX2" fmla="*/ 2882920 w 7887476"/>
                <a:gd name="connsiteY2" fmla="*/ 194211 h 1874398"/>
                <a:gd name="connsiteX3" fmla="*/ 3170952 w 7887476"/>
                <a:gd name="connsiteY3" fmla="*/ 338227 h 1874398"/>
                <a:gd name="connsiteX4" fmla="*/ 4035048 w 7887476"/>
                <a:gd name="connsiteY4" fmla="*/ 1634371 h 1874398"/>
                <a:gd name="connsiteX5" fmla="*/ 7275408 w 7887476"/>
                <a:gd name="connsiteY5" fmla="*/ 1778387 h 1874398"/>
                <a:gd name="connsiteX6" fmla="*/ 7707456 w 7887476"/>
                <a:gd name="connsiteY6" fmla="*/ 1706379 h 1874398"/>
                <a:gd name="connsiteX0" fmla="*/ 0 w 7863473"/>
                <a:gd name="connsiteY0" fmla="*/ 20568 h 1874398"/>
                <a:gd name="connsiteX1" fmla="*/ 2525753 w 7863473"/>
                <a:gd name="connsiteY1" fmla="*/ 0 h 1874398"/>
                <a:gd name="connsiteX2" fmla="*/ 2882920 w 7863473"/>
                <a:gd name="connsiteY2" fmla="*/ 194211 h 1874398"/>
                <a:gd name="connsiteX3" fmla="*/ 3170952 w 7863473"/>
                <a:gd name="connsiteY3" fmla="*/ 338227 h 1874398"/>
                <a:gd name="connsiteX4" fmla="*/ 4035048 w 7863473"/>
                <a:gd name="connsiteY4" fmla="*/ 1634371 h 1874398"/>
                <a:gd name="connsiteX5" fmla="*/ 7275408 w 7863473"/>
                <a:gd name="connsiteY5" fmla="*/ 1778387 h 1874398"/>
                <a:gd name="connsiteX6" fmla="*/ 7563440 w 7863473"/>
                <a:gd name="connsiteY6" fmla="*/ 1778387 h 1874398"/>
                <a:gd name="connsiteX0" fmla="*/ 0 w 7275408"/>
                <a:gd name="connsiteY0" fmla="*/ 20568 h 1874398"/>
                <a:gd name="connsiteX1" fmla="*/ 2525753 w 7275408"/>
                <a:gd name="connsiteY1" fmla="*/ 0 h 1874398"/>
                <a:gd name="connsiteX2" fmla="*/ 2882920 w 7275408"/>
                <a:gd name="connsiteY2" fmla="*/ 194211 h 1874398"/>
                <a:gd name="connsiteX3" fmla="*/ 3170952 w 7275408"/>
                <a:gd name="connsiteY3" fmla="*/ 338227 h 1874398"/>
                <a:gd name="connsiteX4" fmla="*/ 4035048 w 7275408"/>
                <a:gd name="connsiteY4" fmla="*/ 1634371 h 1874398"/>
                <a:gd name="connsiteX5" fmla="*/ 7275408 w 7275408"/>
                <a:gd name="connsiteY5" fmla="*/ 1778387 h 1874398"/>
                <a:gd name="connsiteX0" fmla="*/ 0 w 7275408"/>
                <a:gd name="connsiteY0" fmla="*/ 20568 h 1778387"/>
                <a:gd name="connsiteX1" fmla="*/ 2525753 w 7275408"/>
                <a:gd name="connsiteY1" fmla="*/ 0 h 1778387"/>
                <a:gd name="connsiteX2" fmla="*/ 2882920 w 7275408"/>
                <a:gd name="connsiteY2" fmla="*/ 194211 h 1778387"/>
                <a:gd name="connsiteX3" fmla="*/ 3170952 w 7275408"/>
                <a:gd name="connsiteY3" fmla="*/ 338227 h 1778387"/>
                <a:gd name="connsiteX4" fmla="*/ 4035049 w 7275408"/>
                <a:gd name="connsiteY4" fmla="*/ 914291 h 1778387"/>
                <a:gd name="connsiteX5" fmla="*/ 7275408 w 7275408"/>
                <a:gd name="connsiteY5" fmla="*/ 1778387 h 1778387"/>
                <a:gd name="connsiteX0" fmla="*/ 0 w 5763241"/>
                <a:gd name="connsiteY0" fmla="*/ 20568 h 1022303"/>
                <a:gd name="connsiteX1" fmla="*/ 2525753 w 5763241"/>
                <a:gd name="connsiteY1" fmla="*/ 0 h 1022303"/>
                <a:gd name="connsiteX2" fmla="*/ 2882920 w 5763241"/>
                <a:gd name="connsiteY2" fmla="*/ 194211 h 1022303"/>
                <a:gd name="connsiteX3" fmla="*/ 3170952 w 5763241"/>
                <a:gd name="connsiteY3" fmla="*/ 338227 h 1022303"/>
                <a:gd name="connsiteX4" fmla="*/ 4035049 w 5763241"/>
                <a:gd name="connsiteY4" fmla="*/ 914291 h 1022303"/>
                <a:gd name="connsiteX5" fmla="*/ 5763241 w 5763241"/>
                <a:gd name="connsiteY5" fmla="*/ 986300 h 1022303"/>
                <a:gd name="connsiteX0" fmla="*/ 0 w 6054370"/>
                <a:gd name="connsiteY0" fmla="*/ 20568 h 1022303"/>
                <a:gd name="connsiteX1" fmla="*/ 2525753 w 6054370"/>
                <a:gd name="connsiteY1" fmla="*/ 0 h 1022303"/>
                <a:gd name="connsiteX2" fmla="*/ 2882920 w 6054370"/>
                <a:gd name="connsiteY2" fmla="*/ 194211 h 1022303"/>
                <a:gd name="connsiteX3" fmla="*/ 3170952 w 6054370"/>
                <a:gd name="connsiteY3" fmla="*/ 338227 h 1022303"/>
                <a:gd name="connsiteX4" fmla="*/ 4035049 w 6054370"/>
                <a:gd name="connsiteY4" fmla="*/ 914291 h 1022303"/>
                <a:gd name="connsiteX5" fmla="*/ 5763241 w 6054370"/>
                <a:gd name="connsiteY5" fmla="*/ 986300 h 1022303"/>
                <a:gd name="connsiteX6" fmla="*/ 5781825 w 6054370"/>
                <a:gd name="connsiteY6" fmla="*/ 1005307 h 1022303"/>
                <a:gd name="connsiteX0" fmla="*/ 0 w 6267297"/>
                <a:gd name="connsiteY0" fmla="*/ 20568 h 1706380"/>
                <a:gd name="connsiteX1" fmla="*/ 2525753 w 6267297"/>
                <a:gd name="connsiteY1" fmla="*/ 0 h 1706380"/>
                <a:gd name="connsiteX2" fmla="*/ 2882920 w 6267297"/>
                <a:gd name="connsiteY2" fmla="*/ 194211 h 1706380"/>
                <a:gd name="connsiteX3" fmla="*/ 3170952 w 6267297"/>
                <a:gd name="connsiteY3" fmla="*/ 338227 h 1706380"/>
                <a:gd name="connsiteX4" fmla="*/ 4035049 w 6267297"/>
                <a:gd name="connsiteY4" fmla="*/ 914291 h 1706380"/>
                <a:gd name="connsiteX5" fmla="*/ 5763241 w 6267297"/>
                <a:gd name="connsiteY5" fmla="*/ 986300 h 1706380"/>
                <a:gd name="connsiteX6" fmla="*/ 6267297 w 6267297"/>
                <a:gd name="connsiteY6" fmla="*/ 1706380 h 1706380"/>
                <a:gd name="connsiteX0" fmla="*/ 0 w 6352456"/>
                <a:gd name="connsiteY0" fmla="*/ 20568 h 1831468"/>
                <a:gd name="connsiteX1" fmla="*/ 2525753 w 6352456"/>
                <a:gd name="connsiteY1" fmla="*/ 0 h 1831468"/>
                <a:gd name="connsiteX2" fmla="*/ 2882920 w 6352456"/>
                <a:gd name="connsiteY2" fmla="*/ 194211 h 1831468"/>
                <a:gd name="connsiteX3" fmla="*/ 3170952 w 6352456"/>
                <a:gd name="connsiteY3" fmla="*/ 338227 h 1831468"/>
                <a:gd name="connsiteX4" fmla="*/ 4035049 w 6352456"/>
                <a:gd name="connsiteY4" fmla="*/ 914291 h 1831468"/>
                <a:gd name="connsiteX5" fmla="*/ 5763241 w 6352456"/>
                <a:gd name="connsiteY5" fmla="*/ 986300 h 1831468"/>
                <a:gd name="connsiteX6" fmla="*/ 6267297 w 6352456"/>
                <a:gd name="connsiteY6" fmla="*/ 1706380 h 1831468"/>
                <a:gd name="connsiteX7" fmla="*/ 6274193 w 6352456"/>
                <a:gd name="connsiteY7" fmla="*/ 1736826 h 1831468"/>
                <a:gd name="connsiteX0" fmla="*/ 0 w 7491432"/>
                <a:gd name="connsiteY0" fmla="*/ 20568 h 1850396"/>
                <a:gd name="connsiteX1" fmla="*/ 2525753 w 7491432"/>
                <a:gd name="connsiteY1" fmla="*/ 0 h 1850396"/>
                <a:gd name="connsiteX2" fmla="*/ 2882920 w 7491432"/>
                <a:gd name="connsiteY2" fmla="*/ 194211 h 1850396"/>
                <a:gd name="connsiteX3" fmla="*/ 3170952 w 7491432"/>
                <a:gd name="connsiteY3" fmla="*/ 338227 h 1850396"/>
                <a:gd name="connsiteX4" fmla="*/ 4035049 w 7491432"/>
                <a:gd name="connsiteY4" fmla="*/ 914291 h 1850396"/>
                <a:gd name="connsiteX5" fmla="*/ 5763241 w 7491432"/>
                <a:gd name="connsiteY5" fmla="*/ 986300 h 1850396"/>
                <a:gd name="connsiteX6" fmla="*/ 6267297 w 7491432"/>
                <a:gd name="connsiteY6" fmla="*/ 1706380 h 1850396"/>
                <a:gd name="connsiteX7" fmla="*/ 7491432 w 7491432"/>
                <a:gd name="connsiteY7" fmla="*/ 1850395 h 1850396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82920 w 7491432"/>
                <a:gd name="connsiteY2" fmla="*/ 194211 h 1838394"/>
                <a:gd name="connsiteX3" fmla="*/ 3170952 w 7491432"/>
                <a:gd name="connsiteY3" fmla="*/ 338227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266219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3675008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3675008 w 7491432"/>
                <a:gd name="connsiteY4" fmla="*/ 770275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62397"/>
                <a:gd name="connsiteX1" fmla="*/ 2525753 w 7491432"/>
                <a:gd name="connsiteY1" fmla="*/ 0 h 1862397"/>
                <a:gd name="connsiteX2" fmla="*/ 2810912 w 7491432"/>
                <a:gd name="connsiteY2" fmla="*/ 194211 h 1862397"/>
                <a:gd name="connsiteX3" fmla="*/ 3170952 w 7491432"/>
                <a:gd name="connsiteY3" fmla="*/ 338227 h 1862397"/>
                <a:gd name="connsiteX4" fmla="*/ 3675008 w 7491432"/>
                <a:gd name="connsiteY4" fmla="*/ 770275 h 1862397"/>
                <a:gd name="connsiteX5" fmla="*/ 5691232 w 7491432"/>
                <a:gd name="connsiteY5" fmla="*/ 842283 h 1862397"/>
                <a:gd name="connsiteX6" fmla="*/ 6267297 w 7491432"/>
                <a:gd name="connsiteY6" fmla="*/ 1706380 h 1862397"/>
                <a:gd name="connsiteX7" fmla="*/ 7491432 w 7491432"/>
                <a:gd name="connsiteY7" fmla="*/ 1778387 h 1862397"/>
                <a:gd name="connsiteX0" fmla="*/ 0 w 7491432"/>
                <a:gd name="connsiteY0" fmla="*/ 20568 h 2078420"/>
                <a:gd name="connsiteX1" fmla="*/ 2525753 w 7491432"/>
                <a:gd name="connsiteY1" fmla="*/ 0 h 2078420"/>
                <a:gd name="connsiteX2" fmla="*/ 2810912 w 7491432"/>
                <a:gd name="connsiteY2" fmla="*/ 194211 h 2078420"/>
                <a:gd name="connsiteX3" fmla="*/ 3170952 w 7491432"/>
                <a:gd name="connsiteY3" fmla="*/ 338227 h 2078420"/>
                <a:gd name="connsiteX4" fmla="*/ 3675008 w 7491432"/>
                <a:gd name="connsiteY4" fmla="*/ 770275 h 2078420"/>
                <a:gd name="connsiteX5" fmla="*/ 5691232 w 7491432"/>
                <a:gd name="connsiteY5" fmla="*/ 842283 h 2078420"/>
                <a:gd name="connsiteX6" fmla="*/ 6411312 w 7491432"/>
                <a:gd name="connsiteY6" fmla="*/ 1922403 h 2078420"/>
                <a:gd name="connsiteX7" fmla="*/ 7491432 w 7491432"/>
                <a:gd name="connsiteY7" fmla="*/ 1778387 h 2078420"/>
                <a:gd name="connsiteX0" fmla="*/ 0 w 7491432"/>
                <a:gd name="connsiteY0" fmla="*/ 20568 h 2126426"/>
                <a:gd name="connsiteX1" fmla="*/ 2525753 w 7491432"/>
                <a:gd name="connsiteY1" fmla="*/ 0 h 2126426"/>
                <a:gd name="connsiteX2" fmla="*/ 2810912 w 7491432"/>
                <a:gd name="connsiteY2" fmla="*/ 194211 h 2126426"/>
                <a:gd name="connsiteX3" fmla="*/ 3170952 w 7491432"/>
                <a:gd name="connsiteY3" fmla="*/ 338227 h 2126426"/>
                <a:gd name="connsiteX4" fmla="*/ 3675008 w 7491432"/>
                <a:gd name="connsiteY4" fmla="*/ 770275 h 2126426"/>
                <a:gd name="connsiteX5" fmla="*/ 5691232 w 7491432"/>
                <a:gd name="connsiteY5" fmla="*/ 842283 h 2126426"/>
                <a:gd name="connsiteX6" fmla="*/ 6411312 w 7491432"/>
                <a:gd name="connsiteY6" fmla="*/ 1922403 h 2126426"/>
                <a:gd name="connsiteX7" fmla="*/ 7491432 w 7491432"/>
                <a:gd name="connsiteY7" fmla="*/ 2066418 h 2126426"/>
                <a:gd name="connsiteX0" fmla="*/ 0 w 7491432"/>
                <a:gd name="connsiteY0" fmla="*/ 20568 h 2126426"/>
                <a:gd name="connsiteX1" fmla="*/ 2525753 w 7491432"/>
                <a:gd name="connsiteY1" fmla="*/ 0 h 2126426"/>
                <a:gd name="connsiteX2" fmla="*/ 2810912 w 7491432"/>
                <a:gd name="connsiteY2" fmla="*/ 194211 h 2126426"/>
                <a:gd name="connsiteX3" fmla="*/ 3170952 w 7491432"/>
                <a:gd name="connsiteY3" fmla="*/ 338227 h 2126426"/>
                <a:gd name="connsiteX4" fmla="*/ 3675008 w 7491432"/>
                <a:gd name="connsiteY4" fmla="*/ 626258 h 2126426"/>
                <a:gd name="connsiteX5" fmla="*/ 5691232 w 7491432"/>
                <a:gd name="connsiteY5" fmla="*/ 842283 h 2126426"/>
                <a:gd name="connsiteX6" fmla="*/ 6411312 w 7491432"/>
                <a:gd name="connsiteY6" fmla="*/ 1922403 h 2126426"/>
                <a:gd name="connsiteX7" fmla="*/ 7491432 w 7491432"/>
                <a:gd name="connsiteY7" fmla="*/ 2066418 h 2126426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94211 h 2138427"/>
                <a:gd name="connsiteX3" fmla="*/ 3170952 w 7491432"/>
                <a:gd name="connsiteY3" fmla="*/ 338227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338227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810912 w 7491432"/>
                <a:gd name="connsiteY2" fmla="*/ 104293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738904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738904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9042 w 7491432"/>
                <a:gd name="connsiteY3" fmla="*/ 216311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9042 w 7491432"/>
                <a:gd name="connsiteY3" fmla="*/ 216311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2882920 w 7491432"/>
                <a:gd name="connsiteY3" fmla="*/ 176300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8055 w 7491432"/>
                <a:gd name="connsiteY3" fmla="*/ 202023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8055 w 7491432"/>
                <a:gd name="connsiteY3" fmla="*/ 202023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8055 w 7491432"/>
                <a:gd name="connsiteY3" fmla="*/ 202023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6"/>
                <a:gd name="connsiteX1" fmla="*/ 2524215 w 7491432"/>
                <a:gd name="connsiteY1" fmla="*/ 0 h 2120516"/>
                <a:gd name="connsiteX2" fmla="*/ 2666896 w 7491432"/>
                <a:gd name="connsiteY2" fmla="*/ 176300 h 2120516"/>
                <a:gd name="connsiteX3" fmla="*/ 2882920 w 7491432"/>
                <a:gd name="connsiteY3" fmla="*/ 176300 h 2120516"/>
                <a:gd name="connsiteX4" fmla="*/ 3170952 w 7491432"/>
                <a:gd name="connsiteY4" fmla="*/ 608348 h 2120516"/>
                <a:gd name="connsiteX5" fmla="*/ 5691232 w 7491432"/>
                <a:gd name="connsiteY5" fmla="*/ 752365 h 2120516"/>
                <a:gd name="connsiteX6" fmla="*/ 6123280 w 7491432"/>
                <a:gd name="connsiteY6" fmla="*/ 1904492 h 2120516"/>
                <a:gd name="connsiteX7" fmla="*/ 7491432 w 7491432"/>
                <a:gd name="connsiteY7" fmla="*/ 2048509 h 2120516"/>
                <a:gd name="connsiteX0" fmla="*/ 0 w 7491432"/>
                <a:gd name="connsiteY0" fmla="*/ 2659 h 2120516"/>
                <a:gd name="connsiteX1" fmla="*/ 2524215 w 7491432"/>
                <a:gd name="connsiteY1" fmla="*/ 0 h 2120516"/>
                <a:gd name="connsiteX2" fmla="*/ 2666896 w 7491432"/>
                <a:gd name="connsiteY2" fmla="*/ 176300 h 2120516"/>
                <a:gd name="connsiteX3" fmla="*/ 2882920 w 7491432"/>
                <a:gd name="connsiteY3" fmla="*/ 176300 h 2120516"/>
                <a:gd name="connsiteX4" fmla="*/ 3170952 w 7491432"/>
                <a:gd name="connsiteY4" fmla="*/ 608348 h 2120516"/>
                <a:gd name="connsiteX5" fmla="*/ 5691232 w 7491432"/>
                <a:gd name="connsiteY5" fmla="*/ 752365 h 2120516"/>
                <a:gd name="connsiteX6" fmla="*/ 6123280 w 7491432"/>
                <a:gd name="connsiteY6" fmla="*/ 1904492 h 2120516"/>
                <a:gd name="connsiteX7" fmla="*/ 7491432 w 7491432"/>
                <a:gd name="connsiteY7" fmla="*/ 2048509 h 2120516"/>
                <a:gd name="connsiteX0" fmla="*/ 0 w 7491432"/>
                <a:gd name="connsiteY0" fmla="*/ 2659 h 2120516"/>
                <a:gd name="connsiteX1" fmla="*/ 2524215 w 7491432"/>
                <a:gd name="connsiteY1" fmla="*/ 0 h 2120516"/>
                <a:gd name="connsiteX2" fmla="*/ 2666896 w 7491432"/>
                <a:gd name="connsiteY2" fmla="*/ 176300 h 2120516"/>
                <a:gd name="connsiteX3" fmla="*/ 2882920 w 7491432"/>
                <a:gd name="connsiteY3" fmla="*/ 176300 h 2120516"/>
                <a:gd name="connsiteX4" fmla="*/ 3170952 w 7491432"/>
                <a:gd name="connsiteY4" fmla="*/ 608348 h 2120516"/>
                <a:gd name="connsiteX5" fmla="*/ 5691232 w 7491432"/>
                <a:gd name="connsiteY5" fmla="*/ 752365 h 2120516"/>
                <a:gd name="connsiteX6" fmla="*/ 6123280 w 7491432"/>
                <a:gd name="connsiteY6" fmla="*/ 1904492 h 2120516"/>
                <a:gd name="connsiteX7" fmla="*/ 7491432 w 7491432"/>
                <a:gd name="connsiteY7" fmla="*/ 2048509 h 2120516"/>
                <a:gd name="connsiteX0" fmla="*/ 0 w 7491432"/>
                <a:gd name="connsiteY0" fmla="*/ 2659 h 2132517"/>
                <a:gd name="connsiteX1" fmla="*/ 2524215 w 7491432"/>
                <a:gd name="connsiteY1" fmla="*/ 0 h 2132517"/>
                <a:gd name="connsiteX2" fmla="*/ 2666896 w 7491432"/>
                <a:gd name="connsiteY2" fmla="*/ 176300 h 2132517"/>
                <a:gd name="connsiteX3" fmla="*/ 2882920 w 7491432"/>
                <a:gd name="connsiteY3" fmla="*/ 176300 h 2132517"/>
                <a:gd name="connsiteX4" fmla="*/ 3170952 w 7491432"/>
                <a:gd name="connsiteY4" fmla="*/ 608348 h 2132517"/>
                <a:gd name="connsiteX5" fmla="*/ 5691232 w 7491432"/>
                <a:gd name="connsiteY5" fmla="*/ 680356 h 2132517"/>
                <a:gd name="connsiteX6" fmla="*/ 6123280 w 7491432"/>
                <a:gd name="connsiteY6" fmla="*/ 1904492 h 2132517"/>
                <a:gd name="connsiteX7" fmla="*/ 7491432 w 7491432"/>
                <a:gd name="connsiteY7" fmla="*/ 2048509 h 2132517"/>
                <a:gd name="connsiteX0" fmla="*/ 0 w 7491432"/>
                <a:gd name="connsiteY0" fmla="*/ 2659 h 2132517"/>
                <a:gd name="connsiteX1" fmla="*/ 2524215 w 7491432"/>
                <a:gd name="connsiteY1" fmla="*/ 0 h 2132517"/>
                <a:gd name="connsiteX2" fmla="*/ 2666896 w 7491432"/>
                <a:gd name="connsiteY2" fmla="*/ 176300 h 2132517"/>
                <a:gd name="connsiteX3" fmla="*/ 2882920 w 7491432"/>
                <a:gd name="connsiteY3" fmla="*/ 176300 h 2132517"/>
                <a:gd name="connsiteX4" fmla="*/ 3170952 w 7491432"/>
                <a:gd name="connsiteY4" fmla="*/ 752364 h 2132517"/>
                <a:gd name="connsiteX5" fmla="*/ 5691232 w 7491432"/>
                <a:gd name="connsiteY5" fmla="*/ 680356 h 2132517"/>
                <a:gd name="connsiteX6" fmla="*/ 6123280 w 7491432"/>
                <a:gd name="connsiteY6" fmla="*/ 1904492 h 2132517"/>
                <a:gd name="connsiteX7" fmla="*/ 7491432 w 7491432"/>
                <a:gd name="connsiteY7" fmla="*/ 2048509 h 2132517"/>
                <a:gd name="connsiteX0" fmla="*/ 0 w 7491432"/>
                <a:gd name="connsiteY0" fmla="*/ 2659 h 2108515"/>
                <a:gd name="connsiteX1" fmla="*/ 2524215 w 7491432"/>
                <a:gd name="connsiteY1" fmla="*/ 0 h 2108515"/>
                <a:gd name="connsiteX2" fmla="*/ 2666896 w 7491432"/>
                <a:gd name="connsiteY2" fmla="*/ 176300 h 2108515"/>
                <a:gd name="connsiteX3" fmla="*/ 2882920 w 7491432"/>
                <a:gd name="connsiteY3" fmla="*/ 176300 h 2108515"/>
                <a:gd name="connsiteX4" fmla="*/ 3170952 w 7491432"/>
                <a:gd name="connsiteY4" fmla="*/ 752364 h 2108515"/>
                <a:gd name="connsiteX5" fmla="*/ 5691232 w 7491432"/>
                <a:gd name="connsiteY5" fmla="*/ 824372 h 2108515"/>
                <a:gd name="connsiteX6" fmla="*/ 6123280 w 7491432"/>
                <a:gd name="connsiteY6" fmla="*/ 1904492 h 2108515"/>
                <a:gd name="connsiteX7" fmla="*/ 7491432 w 7491432"/>
                <a:gd name="connsiteY7" fmla="*/ 2048509 h 210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91432" h="2108515">
                  <a:moveTo>
                    <a:pt x="0" y="2659"/>
                  </a:moveTo>
                  <a:lnTo>
                    <a:pt x="2524215" y="0"/>
                  </a:lnTo>
                  <a:cubicBezTo>
                    <a:pt x="2600276" y="133313"/>
                    <a:pt x="2564167" y="140275"/>
                    <a:pt x="2666896" y="176300"/>
                  </a:cubicBezTo>
                  <a:cubicBezTo>
                    <a:pt x="2637516" y="157112"/>
                    <a:pt x="2567663" y="180348"/>
                    <a:pt x="2882920" y="176300"/>
                  </a:cubicBezTo>
                  <a:cubicBezTo>
                    <a:pt x="3141791" y="259587"/>
                    <a:pt x="2943109" y="588736"/>
                    <a:pt x="3170952" y="752364"/>
                  </a:cubicBezTo>
                  <a:cubicBezTo>
                    <a:pt x="3639004" y="848375"/>
                    <a:pt x="5167006" y="712181"/>
                    <a:pt x="5691232" y="824372"/>
                  </a:cubicBezTo>
                  <a:cubicBezTo>
                    <a:pt x="6009779" y="883631"/>
                    <a:pt x="5823247" y="1700469"/>
                    <a:pt x="6123280" y="1904492"/>
                  </a:cubicBezTo>
                  <a:cubicBezTo>
                    <a:pt x="6423313" y="2108515"/>
                    <a:pt x="7489995" y="2042166"/>
                    <a:pt x="7491432" y="204850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3" name="Connecteur droit 72"/>
            <p:cNvCxnSpPr/>
            <p:nvPr/>
          </p:nvCxnSpPr>
          <p:spPr>
            <a:xfrm>
              <a:off x="1475656" y="1628800"/>
              <a:ext cx="7920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ZoneTexte 73"/>
            <p:cNvSpPr txBox="1"/>
            <p:nvPr/>
          </p:nvSpPr>
          <p:spPr>
            <a:xfrm>
              <a:off x="2267742" y="1340770"/>
              <a:ext cx="3395579" cy="581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err="1" smtClean="0"/>
                <a:t>Sequential</a:t>
              </a:r>
              <a:r>
                <a:rPr lang="fr-FR" b="1" dirty="0" smtClean="0"/>
                <a:t> suppression</a:t>
              </a:r>
              <a:endParaRPr lang="fr-FR" b="1" dirty="0"/>
            </a:p>
          </p:txBody>
        </p:sp>
      </p:grpSp>
      <p:cxnSp>
        <p:nvCxnSpPr>
          <p:cNvPr id="75" name="Connecteur droit 74"/>
          <p:cNvCxnSpPr/>
          <p:nvPr/>
        </p:nvCxnSpPr>
        <p:spPr>
          <a:xfrm>
            <a:off x="2195736" y="3789040"/>
            <a:ext cx="57490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2755539" y="3573016"/>
            <a:ext cx="246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4A7EBB"/>
                </a:solidFill>
              </a:rPr>
              <a:t>Recombination</a:t>
            </a:r>
            <a:endParaRPr lang="fr-FR" b="1" dirty="0">
              <a:solidFill>
                <a:srgbClr val="4A7EBB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516216" y="2411596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Hadron </a:t>
            </a:r>
            <a:r>
              <a:rPr lang="fr-FR" dirty="0" err="1" smtClean="0"/>
              <a:t>density</a:t>
            </a:r>
            <a:r>
              <a:rPr lang="fr-FR" dirty="0" smtClean="0"/>
              <a:t> </a:t>
            </a:r>
            <a:r>
              <a:rPr lang="fr-FR" dirty="0" err="1" smtClean="0"/>
              <a:t>N</a:t>
            </a:r>
            <a:r>
              <a:rPr lang="fr-FR" baseline="30000" dirty="0" err="1" smtClean="0"/>
              <a:t>co</a:t>
            </a:r>
            <a:endParaRPr lang="fr-FR" baseline="30000" dirty="0" smtClean="0"/>
          </a:p>
        </p:txBody>
      </p:sp>
      <p:sp>
        <p:nvSpPr>
          <p:cNvPr id="78" name="Arc 77"/>
          <p:cNvSpPr/>
          <p:nvPr/>
        </p:nvSpPr>
        <p:spPr>
          <a:xfrm>
            <a:off x="5652120" y="2564904"/>
            <a:ext cx="360040" cy="504056"/>
          </a:xfrm>
          <a:prstGeom prst="arc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Arc 78"/>
          <p:cNvSpPr/>
          <p:nvPr/>
        </p:nvSpPr>
        <p:spPr>
          <a:xfrm flipH="1">
            <a:off x="6372200" y="2564904"/>
            <a:ext cx="360040" cy="504056"/>
          </a:xfrm>
          <a:prstGeom prst="arc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3131840" y="2348880"/>
            <a:ext cx="2844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Interaction cross section </a:t>
            </a:r>
            <a:r>
              <a:rPr lang="fr-FR" sz="2000" dirty="0" err="1" smtClean="0">
                <a:latin typeface="Symbol" pitchFamily="18" charset="2"/>
              </a:rPr>
              <a:t>s</a:t>
            </a:r>
            <a:r>
              <a:rPr lang="fr-FR" baseline="-25000" dirty="0" err="1" smtClean="0"/>
              <a:t>co</a:t>
            </a:r>
            <a:endParaRPr lang="fr-FR" dirty="0" smtClean="0"/>
          </a:p>
        </p:txBody>
      </p:sp>
      <p:sp>
        <p:nvSpPr>
          <p:cNvPr id="81" name="Rectangle 80"/>
          <p:cNvSpPr/>
          <p:nvPr/>
        </p:nvSpPr>
        <p:spPr>
          <a:xfrm>
            <a:off x="4978435" y="2164794"/>
            <a:ext cx="2329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2000" dirty="0" err="1" smtClean="0">
                <a:solidFill>
                  <a:srgbClr val="1F497D"/>
                </a:solidFill>
              </a:rPr>
              <a:t>Two</a:t>
            </a:r>
            <a:r>
              <a:rPr lang="fr-FR" sz="2000" dirty="0" smtClean="0">
                <a:solidFill>
                  <a:srgbClr val="1F497D"/>
                </a:solidFill>
              </a:rPr>
              <a:t> </a:t>
            </a:r>
            <a:r>
              <a:rPr lang="fr-FR" sz="2000" dirty="0" err="1" smtClean="0">
                <a:solidFill>
                  <a:srgbClr val="1F497D"/>
                </a:solidFill>
              </a:rPr>
              <a:t>parameters</a:t>
            </a:r>
            <a:endParaRPr lang="fr-FR" sz="2000" dirty="0" smtClean="0">
              <a:solidFill>
                <a:srgbClr val="1F497D"/>
              </a:solidFill>
            </a:endParaRPr>
          </a:p>
        </p:txBody>
      </p:sp>
      <p:sp>
        <p:nvSpPr>
          <p:cNvPr id="82" name="Forme libre 81"/>
          <p:cNvSpPr/>
          <p:nvPr/>
        </p:nvSpPr>
        <p:spPr>
          <a:xfrm>
            <a:off x="2057400" y="4659086"/>
            <a:ext cx="5290457" cy="1219200"/>
          </a:xfrm>
          <a:custGeom>
            <a:avLst/>
            <a:gdLst>
              <a:gd name="connsiteX0" fmla="*/ 0 w 5290457"/>
              <a:gd name="connsiteY0" fmla="*/ 0 h 1219200"/>
              <a:gd name="connsiteX1" fmla="*/ 489857 w 5290457"/>
              <a:gd name="connsiteY1" fmla="*/ 32657 h 1219200"/>
              <a:gd name="connsiteX2" fmla="*/ 1306286 w 5290457"/>
              <a:gd name="connsiteY2" fmla="*/ 103414 h 1219200"/>
              <a:gd name="connsiteX3" fmla="*/ 2122714 w 5290457"/>
              <a:gd name="connsiteY3" fmla="*/ 277585 h 1219200"/>
              <a:gd name="connsiteX4" fmla="*/ 3853543 w 5290457"/>
              <a:gd name="connsiteY4" fmla="*/ 642257 h 1219200"/>
              <a:gd name="connsiteX5" fmla="*/ 5290457 w 5290457"/>
              <a:gd name="connsiteY5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0457" h="1219200">
                <a:moveTo>
                  <a:pt x="0" y="0"/>
                </a:moveTo>
                <a:lnTo>
                  <a:pt x="489857" y="32657"/>
                </a:lnTo>
                <a:cubicBezTo>
                  <a:pt x="707571" y="49893"/>
                  <a:pt x="1034143" y="62593"/>
                  <a:pt x="1306286" y="103414"/>
                </a:cubicBezTo>
                <a:cubicBezTo>
                  <a:pt x="1578429" y="144235"/>
                  <a:pt x="2122714" y="277585"/>
                  <a:pt x="2122714" y="277585"/>
                </a:cubicBezTo>
                <a:cubicBezTo>
                  <a:pt x="2547257" y="367392"/>
                  <a:pt x="3325586" y="485321"/>
                  <a:pt x="3853543" y="642257"/>
                </a:cubicBezTo>
                <a:cubicBezTo>
                  <a:pt x="4381500" y="799193"/>
                  <a:pt x="5290457" y="1219200"/>
                  <a:pt x="5290457" y="121920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3" name="Connecteur droit 82"/>
          <p:cNvCxnSpPr/>
          <p:nvPr/>
        </p:nvCxnSpPr>
        <p:spPr>
          <a:xfrm>
            <a:off x="2195736" y="4149080"/>
            <a:ext cx="574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ZoneTexte 83"/>
          <p:cNvSpPr txBox="1"/>
          <p:nvPr/>
        </p:nvSpPr>
        <p:spPr>
          <a:xfrm>
            <a:off x="2755539" y="3933056"/>
            <a:ext cx="268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Suppression by </a:t>
            </a:r>
            <a:r>
              <a:rPr lang="fr-FR" b="1" dirty="0" err="1" smtClean="0">
                <a:solidFill>
                  <a:srgbClr val="FF0000"/>
                </a:solidFill>
              </a:rPr>
              <a:t>comovers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7557564" y="5877272"/>
            <a:ext cx="140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Temperature</a:t>
            </a:r>
            <a:endParaRPr lang="fr-FR" b="1" dirty="0"/>
          </a:p>
        </p:txBody>
      </p:sp>
      <p:sp>
        <p:nvSpPr>
          <p:cNvPr id="90" name="ZoneTexte 89"/>
          <p:cNvSpPr txBox="1"/>
          <p:nvPr/>
        </p:nvSpPr>
        <p:spPr>
          <a:xfrm rot="16200000">
            <a:off x="159829" y="4287876"/>
            <a:ext cx="2435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J/</a:t>
            </a:r>
            <a:r>
              <a:rPr lang="fr-FR" sz="2000" b="1" dirty="0" smtClean="0">
                <a:latin typeface="Symbol" pitchFamily="18" charset="2"/>
              </a:rPr>
              <a:t>Y</a:t>
            </a:r>
            <a:r>
              <a:rPr lang="fr-FR" sz="2000" b="1" dirty="0" smtClean="0"/>
              <a:t> production (</a:t>
            </a:r>
            <a:r>
              <a:rPr lang="fr-FR" sz="2000" b="1" dirty="0" err="1" smtClean="0"/>
              <a:t>a.u</a:t>
            </a:r>
            <a:r>
              <a:rPr lang="fr-FR" sz="2000" b="1" dirty="0" smtClean="0"/>
              <a:t>.)</a:t>
            </a:r>
            <a:endParaRPr lang="fr-FR" sz="2000" b="1" dirty="0"/>
          </a:p>
        </p:txBody>
      </p:sp>
      <p:sp>
        <p:nvSpPr>
          <p:cNvPr id="91" name="Titre 48"/>
          <p:cNvSpPr>
            <a:spLocks noGrp="1"/>
          </p:cNvSpPr>
          <p:nvPr>
            <p:ph type="title"/>
          </p:nvPr>
        </p:nvSpPr>
        <p:spPr>
          <a:xfrm>
            <a:off x="827584" y="0"/>
            <a:ext cx="8316000" cy="868322"/>
          </a:xfrm>
        </p:spPr>
        <p:txBody>
          <a:bodyPr>
            <a:normAutofit fontScale="90000"/>
          </a:bodyPr>
          <a:lstStyle/>
          <a:p>
            <a:pPr algn="l"/>
            <a:r>
              <a:rPr lang="fr-FR" sz="2800" dirty="0" smtClean="0"/>
              <a:t>Charmonia in A+A 	</a:t>
            </a:r>
            <a:r>
              <a:rPr lang="fr-FR" dirty="0" err="1" smtClean="0">
                <a:solidFill>
                  <a:srgbClr val="3333FF"/>
                </a:solidFill>
              </a:rPr>
              <a:t>Envisionned</a:t>
            </a:r>
            <a:r>
              <a:rPr lang="fr-FR" dirty="0" smtClean="0">
                <a:solidFill>
                  <a:srgbClr val="3333FF"/>
                </a:solidFill>
              </a:rPr>
              <a:t> </a:t>
            </a:r>
            <a:r>
              <a:rPr lang="fr-FR" dirty="0" err="1" smtClean="0">
                <a:solidFill>
                  <a:srgbClr val="3333FF"/>
                </a:solidFill>
              </a:rPr>
              <a:t>mechanisms</a:t>
            </a:r>
            <a:endParaRPr lang="fr-FR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72008" y="1556792"/>
            <a:ext cx="4283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buNone/>
            </a:pPr>
            <a:r>
              <a:rPr lang="fr-FR" sz="2400" b="1" dirty="0" err="1" smtClean="0"/>
              <a:t>Two</a:t>
            </a:r>
            <a:r>
              <a:rPr lang="fr-FR" sz="2400" b="1" dirty="0" smtClean="0"/>
              <a:t> major </a:t>
            </a:r>
            <a:r>
              <a:rPr lang="fr-FR" sz="2400" b="1" dirty="0" err="1" smtClean="0"/>
              <a:t>results</a:t>
            </a:r>
            <a:r>
              <a:rPr lang="fr-FR" sz="2400" b="1" dirty="0" smtClean="0"/>
              <a:t> :</a:t>
            </a:r>
          </a:p>
          <a:p>
            <a:pPr marL="342900" lvl="1" indent="-342900">
              <a:buNone/>
            </a:pPr>
            <a:endParaRPr lang="fr-FR" sz="2400" b="1" dirty="0" smtClean="0"/>
          </a:p>
          <a:p>
            <a:pPr marL="342900" lvl="1" indent="-342900">
              <a:buFont typeface="+mj-lt"/>
              <a:buAutoNum type="arabicPeriod"/>
            </a:pPr>
            <a:r>
              <a:rPr lang="fr-FR" dirty="0" smtClean="0"/>
              <a:t>Observation of </a:t>
            </a:r>
            <a:r>
              <a:rPr lang="fr-FR" b="1" dirty="0" smtClean="0">
                <a:solidFill>
                  <a:srgbClr val="0000FF"/>
                </a:solidFill>
              </a:rPr>
              <a:t>Cold </a:t>
            </a:r>
            <a:r>
              <a:rPr lang="fr-FR" b="1" dirty="0" err="1" smtClean="0">
                <a:solidFill>
                  <a:srgbClr val="0000FF"/>
                </a:solidFill>
              </a:rPr>
              <a:t>Nuclear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Matter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effects</a:t>
            </a:r>
            <a:r>
              <a:rPr lang="fr-FR" b="1" dirty="0" smtClean="0">
                <a:solidFill>
                  <a:srgbClr val="0000FF"/>
                </a:solidFill>
              </a:rPr>
              <a:t> :</a:t>
            </a:r>
            <a:r>
              <a:rPr lang="fr-FR" dirty="0" smtClean="0"/>
              <a:t>   Absorption by </a:t>
            </a:r>
            <a:r>
              <a:rPr lang="fr-FR" dirty="0" err="1" smtClean="0"/>
              <a:t>nuclear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endParaRPr lang="fr-FR" dirty="0" smtClean="0"/>
          </a:p>
          <a:p>
            <a:pPr marL="800100" lvl="2" indent="-342900">
              <a:buFont typeface="Arial" pitchFamily="34" charset="0"/>
              <a:buChar char="•"/>
            </a:pPr>
            <a:r>
              <a:rPr lang="fr-FR" dirty="0" smtClean="0"/>
              <a:t>Suppression </a:t>
            </a:r>
            <a:r>
              <a:rPr lang="fr-FR" dirty="0" err="1" smtClean="0"/>
              <a:t>observed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p+p to         </a:t>
            </a:r>
            <a:r>
              <a:rPr lang="fr-FR" dirty="0" err="1" smtClean="0"/>
              <a:t>peripheral</a:t>
            </a:r>
            <a:r>
              <a:rPr lang="fr-FR" dirty="0" smtClean="0"/>
              <a:t> Pb+Pb 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J/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survival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probability</a:t>
            </a:r>
            <a:r>
              <a:rPr lang="fr-FR" dirty="0" smtClean="0">
                <a:sym typeface="Wingdings" pitchFamily="2" charset="2"/>
              </a:rPr>
              <a:t> :</a:t>
            </a:r>
          </a:p>
          <a:p>
            <a:pPr marL="800100" lvl="2" indent="-342900"/>
            <a:endParaRPr lang="fr-FR" dirty="0" smtClean="0">
              <a:sym typeface="Wingdings" pitchFamily="2" charset="2"/>
            </a:endParaRPr>
          </a:p>
          <a:p>
            <a:pPr marL="800100" lvl="2" indent="-342900"/>
            <a:endParaRPr lang="fr-FR" dirty="0" smtClean="0">
              <a:sym typeface="Wingdings" pitchFamily="2" charset="2"/>
            </a:endParaRPr>
          </a:p>
          <a:p>
            <a:pPr marL="800100" lvl="2" indent="-342900"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Fit to data: </a:t>
            </a:r>
            <a:r>
              <a:rPr lang="fr-FR" sz="2400" b="1" dirty="0" err="1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fr-FR" b="1" baseline="-25000" dirty="0" err="1" smtClean="0">
                <a:solidFill>
                  <a:srgbClr val="3333FF"/>
                </a:solidFill>
                <a:sym typeface="Wingdings" pitchFamily="2" charset="2"/>
              </a:rPr>
              <a:t>abs</a:t>
            </a:r>
            <a:r>
              <a:rPr lang="fr-FR" b="1" dirty="0" smtClean="0">
                <a:solidFill>
                  <a:srgbClr val="3333FF"/>
                </a:solidFill>
                <a:sym typeface="Wingdings" pitchFamily="2" charset="2"/>
              </a:rPr>
              <a:t>=4.18 </a:t>
            </a:r>
            <a:r>
              <a:rPr lang="fr-FR" b="1" dirty="0" smtClean="0">
                <a:solidFill>
                  <a:srgbClr val="3333FF"/>
                </a:solidFill>
                <a:sym typeface="Symbol" pitchFamily="18" charset="2"/>
              </a:rPr>
              <a:t></a:t>
            </a:r>
            <a:r>
              <a:rPr lang="fr-FR" b="1" dirty="0" smtClean="0">
                <a:solidFill>
                  <a:srgbClr val="3333FF"/>
                </a:solidFill>
                <a:sym typeface="Wingdings" pitchFamily="2" charset="2"/>
              </a:rPr>
              <a:t>0.35 mb</a:t>
            </a:r>
            <a:endParaRPr lang="fr-FR" sz="2400" dirty="0" smtClean="0">
              <a:solidFill>
                <a:srgbClr val="3333FF"/>
              </a:solidFill>
              <a:sym typeface="Wingdings" pitchFamily="2" charset="2"/>
            </a:endParaRPr>
          </a:p>
          <a:p>
            <a:pPr marL="342900" lvl="1" indent="-342900"/>
            <a:endParaRPr lang="fr-FR" dirty="0" smtClean="0"/>
          </a:p>
          <a:p>
            <a:pPr marL="342900" lvl="1" indent="-342900">
              <a:buFont typeface="+mj-lt"/>
              <a:buAutoNum type="arabicPeriod"/>
            </a:pPr>
            <a:endParaRPr lang="fr-FR" dirty="0" smtClean="0"/>
          </a:p>
          <a:p>
            <a:pPr marL="342900" lvl="1" indent="-342900" algn="just">
              <a:buFont typeface="+mj-lt"/>
              <a:buAutoNum type="arabicPeriod"/>
            </a:pPr>
            <a:r>
              <a:rPr lang="fr-FR" dirty="0" smtClean="0"/>
              <a:t>Observation of </a:t>
            </a:r>
            <a:r>
              <a:rPr lang="fr-FR" b="1" dirty="0" err="1" smtClean="0">
                <a:solidFill>
                  <a:srgbClr val="FF0000"/>
                </a:solidFill>
              </a:rPr>
              <a:t>Anomalous</a:t>
            </a:r>
            <a:r>
              <a:rPr lang="fr-FR" b="1" dirty="0" smtClean="0">
                <a:solidFill>
                  <a:srgbClr val="FF0000"/>
                </a:solidFill>
              </a:rPr>
              <a:t> suppression </a:t>
            </a:r>
            <a:r>
              <a:rPr lang="fr-FR" dirty="0" smtClean="0"/>
              <a:t>in Pb+Pb (NA50) central collisions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compared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Cold </a:t>
            </a:r>
            <a:r>
              <a:rPr lang="fr-FR" dirty="0" err="1" smtClean="0"/>
              <a:t>Nuclear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29" name="Titre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2800" dirty="0" smtClean="0"/>
              <a:t>Charmonia in A+A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bg1"/>
                </a:solidFill>
              </a:rPr>
              <a:t>	</a:t>
            </a:r>
            <a:r>
              <a:rPr lang="fr-FR" dirty="0" err="1" smtClean="0">
                <a:solidFill>
                  <a:srgbClr val="66FF33"/>
                </a:solidFill>
              </a:rPr>
              <a:t>Experimental</a:t>
            </a:r>
            <a:r>
              <a:rPr lang="fr-FR" dirty="0" smtClean="0">
                <a:solidFill>
                  <a:srgbClr val="66FF33"/>
                </a:solidFill>
              </a:rPr>
              <a:t> </a:t>
            </a:r>
            <a:r>
              <a:rPr lang="fr-FR" dirty="0" err="1" smtClean="0">
                <a:solidFill>
                  <a:srgbClr val="66FF33"/>
                </a:solidFill>
              </a:rPr>
              <a:t>highlights</a:t>
            </a:r>
            <a:endParaRPr lang="fr-FR" dirty="0">
              <a:solidFill>
                <a:srgbClr val="66FF33"/>
              </a:solidFill>
            </a:endParaRPr>
          </a:p>
        </p:txBody>
      </p:sp>
      <p:sp>
        <p:nvSpPr>
          <p:cNvPr id="30" name="Espace réservé du contenu 29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628122"/>
          </a:xfrm>
          <a:noFill/>
        </p:spPr>
        <p:txBody>
          <a:bodyPr>
            <a:normAutofit/>
          </a:bodyPr>
          <a:lstStyle/>
          <a:p>
            <a:pPr lvl="0"/>
            <a:r>
              <a:rPr lang="fr-FR" sz="2800" dirty="0" smtClean="0"/>
              <a:t>SPS (17 </a:t>
            </a:r>
            <a:r>
              <a:rPr lang="fr-FR" sz="2800" dirty="0" err="1" smtClean="0"/>
              <a:t>GeV</a:t>
            </a:r>
            <a:r>
              <a:rPr lang="fr-FR" sz="2800" dirty="0" smtClean="0"/>
              <a:t>): NA38, NA51, NA50, NA60</a:t>
            </a:r>
            <a:endParaRPr lang="fr-FR" sz="4200" dirty="0" smtClean="0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04/05/2012 - RIL</a:t>
            </a:r>
            <a:endParaRPr lang="fr-BE" dirty="0"/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 dirty="0"/>
          </a:p>
        </p:txBody>
      </p:sp>
      <p:pic>
        <p:nvPicPr>
          <p:cNvPr id="7" name="Picture 44" descr="PsiDYvsLpA158"/>
          <p:cNvPicPr>
            <a:picLocks noChangeAspect="1" noChangeArrowheads="1"/>
          </p:cNvPicPr>
          <p:nvPr/>
        </p:nvPicPr>
        <p:blipFill>
          <a:blip r:embed="rId3" cstate="print"/>
          <a:srcRect l="-713" t="2736"/>
          <a:stretch>
            <a:fillRect/>
          </a:stretch>
        </p:blipFill>
        <p:spPr>
          <a:xfrm>
            <a:off x="4845372" y="2029024"/>
            <a:ext cx="3975100" cy="3705225"/>
          </a:xfrm>
          <a:prstGeom prst="rect">
            <a:avLst/>
          </a:prstGeom>
        </p:spPr>
      </p:pic>
      <p:grpSp>
        <p:nvGrpSpPr>
          <p:cNvPr id="35" name="Groupe 34"/>
          <p:cNvGrpSpPr/>
          <p:nvPr/>
        </p:nvGrpSpPr>
        <p:grpSpPr>
          <a:xfrm>
            <a:off x="6588224" y="5445224"/>
            <a:ext cx="1563093" cy="895920"/>
            <a:chOff x="7416824" y="4246464"/>
            <a:chExt cx="1563093" cy="895920"/>
          </a:xfrm>
        </p:grpSpPr>
        <p:sp>
          <p:nvSpPr>
            <p:cNvPr id="8" name="Oval 13"/>
            <p:cNvSpPr>
              <a:spLocks noChangeAspect="1" noChangeArrowheads="1"/>
            </p:cNvSpPr>
            <p:nvPr/>
          </p:nvSpPr>
          <p:spPr bwMode="auto">
            <a:xfrm>
              <a:off x="8209979" y="4318472"/>
              <a:ext cx="508000" cy="641350"/>
            </a:xfrm>
            <a:prstGeom prst="ellipse">
              <a:avLst/>
            </a:prstGeom>
            <a:solidFill>
              <a:schemeClr val="accent1">
                <a:alpha val="21960"/>
              </a:schemeClr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Georgia" pitchFamily="18" charset="0"/>
              </a:endParaRPr>
            </a:p>
          </p:txBody>
        </p:sp>
        <p:sp>
          <p:nvSpPr>
            <p:cNvPr id="9" name="Oval 14"/>
            <p:cNvSpPr>
              <a:spLocks noChangeAspect="1" noChangeArrowheads="1"/>
            </p:cNvSpPr>
            <p:nvPr/>
          </p:nvSpPr>
          <p:spPr bwMode="auto">
            <a:xfrm>
              <a:off x="8398892" y="4501034"/>
              <a:ext cx="517525" cy="641350"/>
            </a:xfrm>
            <a:prstGeom prst="ellipse">
              <a:avLst/>
            </a:prstGeom>
            <a:solidFill>
              <a:srgbClr val="FFFF00">
                <a:alpha val="25098"/>
              </a:srgbClr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Georgia" pitchFamily="18" charset="0"/>
              </a:endParaRPr>
            </a:p>
          </p:txBody>
        </p:sp>
        <p:sp>
          <p:nvSpPr>
            <p:cNvPr id="10" name="Line 15"/>
            <p:cNvSpPr>
              <a:spLocks noChangeAspect="1" noChangeShapeType="1"/>
            </p:cNvSpPr>
            <p:nvPr/>
          </p:nvSpPr>
          <p:spPr bwMode="auto">
            <a:xfrm>
              <a:off x="8209979" y="4753447"/>
              <a:ext cx="7064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Oval 16"/>
            <p:cNvSpPr>
              <a:spLocks noChangeAspect="1" noChangeArrowheads="1"/>
            </p:cNvSpPr>
            <p:nvPr/>
          </p:nvSpPr>
          <p:spPr bwMode="auto">
            <a:xfrm>
              <a:off x="8544942" y="4729634"/>
              <a:ext cx="50800" cy="460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Georgia" pitchFamily="18" charset="0"/>
              </a:endParaRPr>
            </a:p>
          </p:txBody>
        </p:sp>
        <p:sp>
          <p:nvSpPr>
            <p:cNvPr id="12" name="Text Box 17"/>
            <p:cNvSpPr txBox="1">
              <a:spLocks noChangeAspect="1" noChangeArrowheads="1"/>
            </p:cNvSpPr>
            <p:nvPr/>
          </p:nvSpPr>
          <p:spPr bwMode="auto">
            <a:xfrm>
              <a:off x="7416824" y="4246464"/>
              <a:ext cx="5020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cs typeface="Arial" pitchFamily="34" charset="0"/>
                </a:rPr>
                <a:t>J</a:t>
              </a:r>
              <a:r>
                <a:rPr lang="en-US" sz="1400" dirty="0" smtClean="0">
                  <a:solidFill>
                    <a:srgbClr val="FF0000"/>
                  </a:solidFill>
                  <a:cs typeface="Arial" pitchFamily="34" charset="0"/>
                </a:rPr>
                <a:t>/</a:t>
              </a:r>
              <a:r>
                <a:rPr lang="en-US" dirty="0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</a:rPr>
                <a:t>Y</a:t>
              </a:r>
              <a:endParaRPr lang="en-US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endParaRPr>
            </a:p>
          </p:txBody>
        </p:sp>
        <p:sp>
          <p:nvSpPr>
            <p:cNvPr id="13" name="Text Box 18"/>
            <p:cNvSpPr txBox="1">
              <a:spLocks noChangeAspect="1" noChangeArrowheads="1"/>
            </p:cNvSpPr>
            <p:nvPr/>
          </p:nvSpPr>
          <p:spPr bwMode="auto">
            <a:xfrm>
              <a:off x="8659242" y="4723284"/>
              <a:ext cx="282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cs typeface="Arial" pitchFamily="34" charset="0"/>
                </a:rPr>
                <a:t>L</a:t>
              </a:r>
            </a:p>
          </p:txBody>
        </p:sp>
        <p:sp>
          <p:nvSpPr>
            <p:cNvPr id="14" name="Line 21"/>
            <p:cNvSpPr>
              <a:spLocks noChangeAspect="1" noChangeShapeType="1"/>
            </p:cNvSpPr>
            <p:nvPr/>
          </p:nvSpPr>
          <p:spPr bwMode="auto">
            <a:xfrm>
              <a:off x="8637017" y="4388322"/>
              <a:ext cx="3429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22"/>
            <p:cNvSpPr>
              <a:spLocks noChangeAspect="1" noChangeShapeType="1"/>
            </p:cNvSpPr>
            <p:nvPr/>
          </p:nvSpPr>
          <p:spPr bwMode="auto">
            <a:xfrm rot="10800000">
              <a:off x="8144892" y="5056659"/>
              <a:ext cx="34448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>
              <a:off x="7848871" y="4534496"/>
              <a:ext cx="697171" cy="1744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5652120" y="3468453"/>
            <a:ext cx="180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b="1" dirty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J/</a:t>
            </a:r>
            <a:r>
              <a:rPr lang="en-US" sz="10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y</a:t>
            </a:r>
            <a:r>
              <a:rPr lang="en-US" sz="1000" b="1" dirty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000" b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nuclear absorption</a:t>
            </a:r>
            <a:endParaRPr lang="en-US" sz="1000" b="1" baseline="30000" dirty="0">
              <a:solidFill>
                <a:srgbClr val="FF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 rot="8159667" flipH="1">
            <a:off x="6162476" y="3117615"/>
            <a:ext cx="439738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1043608" y="3789039"/>
          <a:ext cx="2016224" cy="448879"/>
        </p:xfrm>
        <a:graphic>
          <a:graphicData uri="http://schemas.openxmlformats.org/presentationml/2006/ole">
            <p:oleObj spid="_x0000_s280578" name="Équation" r:id="rId4" imgW="1028520" imgH="228600" progId="Equation.3">
              <p:embed/>
            </p:oleObj>
          </a:graphicData>
        </a:graphic>
      </p:graphicFrame>
      <p:grpSp>
        <p:nvGrpSpPr>
          <p:cNvPr id="33" name="Groupe 32"/>
          <p:cNvGrpSpPr/>
          <p:nvPr/>
        </p:nvGrpSpPr>
        <p:grpSpPr>
          <a:xfrm>
            <a:off x="5465514" y="1422673"/>
            <a:ext cx="3282950" cy="638175"/>
            <a:chOff x="4889450" y="5270972"/>
            <a:chExt cx="3282950" cy="638175"/>
          </a:xfrm>
        </p:grpSpPr>
        <p:pic>
          <p:nvPicPr>
            <p:cNvPr id="20" name="Picture 1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775" r="65630" b="63672"/>
            <a:stretch>
              <a:fillRect/>
            </a:stretch>
          </p:blipFill>
          <p:spPr bwMode="auto">
            <a:xfrm>
              <a:off x="6338837" y="5499572"/>
              <a:ext cx="150813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7556450" y="5270972"/>
              <a:ext cx="6159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Georgia" pitchFamily="18" charset="0"/>
                </a:rPr>
                <a:t>central</a:t>
              </a: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5978475" y="5270972"/>
              <a:ext cx="8159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Georgia" pitchFamily="18" charset="0"/>
                </a:rPr>
                <a:t>peripheral</a:t>
              </a: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6916687" y="5270972"/>
              <a:ext cx="444500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Georgia" pitchFamily="18" charset="0"/>
                </a:rPr>
                <a:t>mid</a:t>
              </a:r>
            </a:p>
          </p:txBody>
        </p:sp>
        <p:pic>
          <p:nvPicPr>
            <p:cNvPr id="24" name="Picture 2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001" t="7999" r="63377" b="60072"/>
            <a:stretch>
              <a:fillRect/>
            </a:stretch>
          </p:blipFill>
          <p:spPr bwMode="auto">
            <a:xfrm>
              <a:off x="7035750" y="5499572"/>
              <a:ext cx="21590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9688" t="37247" r="10738" b="41481"/>
            <a:stretch>
              <a:fillRect/>
            </a:stretch>
          </p:blipFill>
          <p:spPr bwMode="auto">
            <a:xfrm>
              <a:off x="7708850" y="5575772"/>
              <a:ext cx="19367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30"/>
            <p:cNvSpPr txBox="1">
              <a:spLocks noChangeArrowheads="1"/>
            </p:cNvSpPr>
            <p:nvPr/>
          </p:nvSpPr>
          <p:spPr bwMode="auto">
            <a:xfrm>
              <a:off x="4889450" y="5526559"/>
              <a:ext cx="73501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>
                  <a:latin typeface="Georgia" pitchFamily="18" charset="0"/>
                </a:rPr>
                <a:t>collisions</a:t>
              </a:r>
            </a:p>
          </p:txBody>
        </p:sp>
        <p:sp>
          <p:nvSpPr>
            <p:cNvPr id="27" name="Line 31"/>
            <p:cNvSpPr>
              <a:spLocks noChangeShapeType="1"/>
            </p:cNvSpPr>
            <p:nvPr/>
          </p:nvSpPr>
          <p:spPr bwMode="auto">
            <a:xfrm>
              <a:off x="5651450" y="5678959"/>
              <a:ext cx="381000" cy="0"/>
            </a:xfrm>
            <a:prstGeom prst="line">
              <a:avLst/>
            </a:prstGeom>
            <a:noFill/>
            <a:ln w="28575">
              <a:solidFill>
                <a:srgbClr val="29295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8" name="ZoneTexte 29"/>
          <p:cNvSpPr txBox="1">
            <a:spLocks noChangeArrowheads="1"/>
          </p:cNvSpPr>
          <p:nvPr/>
        </p:nvSpPr>
        <p:spPr bwMode="auto">
          <a:xfrm>
            <a:off x="6666111" y="2173040"/>
            <a:ext cx="1938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1200"/>
              </a:lnSpc>
              <a:buSzPct val="80000"/>
              <a:buFont typeface="Symbol" pitchFamily="18" charset="2"/>
              <a:buNone/>
            </a:pPr>
            <a:r>
              <a:rPr lang="pl-PL" sz="1200" b="1" dirty="0">
                <a:solidFill>
                  <a:srgbClr val="C00000"/>
                </a:solidFill>
                <a:latin typeface="Calibri" pitchFamily="34" charset="0"/>
              </a:rPr>
              <a:t>NA50, EPJ C39 (2005) 335</a:t>
            </a:r>
            <a:endParaRPr lang="fr-FR" sz="1200" b="1" dirty="0">
              <a:solidFill>
                <a:srgbClr val="C00000"/>
              </a:solidFill>
              <a:latin typeface="Calibri" pitchFamily="34" charset="0"/>
            </a:endParaRPr>
          </a:p>
          <a:p>
            <a:pPr algn="ctr">
              <a:lnSpc>
                <a:spcPts val="1200"/>
              </a:lnSpc>
              <a:buSzPct val="80000"/>
            </a:pPr>
            <a:r>
              <a:rPr lang="fr-FR" sz="1200" b="1" dirty="0">
                <a:solidFill>
                  <a:srgbClr val="C00000"/>
                </a:solidFill>
                <a:latin typeface="Calibri" pitchFamily="34" charset="0"/>
              </a:rPr>
              <a:t>NA60, </a:t>
            </a:r>
            <a:r>
              <a:rPr lang="en-US" sz="1200" b="1" dirty="0">
                <a:solidFill>
                  <a:srgbClr val="C00000"/>
                </a:solidFill>
                <a:latin typeface="Calibri" pitchFamily="34" charset="0"/>
              </a:rPr>
              <a:t>PRL99 (2007) 132302</a:t>
            </a:r>
            <a:endParaRPr lang="it-IT" sz="12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 t="32958"/>
          <a:stretch>
            <a:fillRect/>
          </a:stretch>
        </p:blipFill>
        <p:spPr bwMode="auto">
          <a:xfrm>
            <a:off x="5004048" y="3861048"/>
            <a:ext cx="3312368" cy="28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2800" dirty="0" smtClean="0"/>
              <a:t>Charmonia in A+A</a:t>
            </a:r>
            <a:r>
              <a:rPr lang="fr-FR" dirty="0" smtClean="0"/>
              <a:t> 	</a:t>
            </a:r>
            <a:r>
              <a:rPr lang="fr-FR" dirty="0" err="1" smtClean="0">
                <a:solidFill>
                  <a:srgbClr val="66FF33"/>
                </a:solidFill>
              </a:rPr>
              <a:t>Experimental</a:t>
            </a:r>
            <a:r>
              <a:rPr lang="fr-FR" dirty="0" smtClean="0">
                <a:solidFill>
                  <a:srgbClr val="66FF33"/>
                </a:solidFill>
              </a:rPr>
              <a:t> </a:t>
            </a:r>
            <a:r>
              <a:rPr lang="fr-FR" dirty="0" err="1" smtClean="0">
                <a:solidFill>
                  <a:srgbClr val="66FF33"/>
                </a:solidFill>
              </a:rPr>
              <a:t>highlights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4861774" cy="5500726"/>
          </a:xfrm>
        </p:spPr>
        <p:txBody>
          <a:bodyPr>
            <a:normAutofit fontScale="92500" lnSpcReduction="10000"/>
          </a:bodyPr>
          <a:lstStyle/>
          <a:p>
            <a:r>
              <a:rPr lang="fr-FR" sz="2000" dirty="0" smtClean="0"/>
              <a:t>RHIC (200 </a:t>
            </a:r>
            <a:r>
              <a:rPr lang="fr-FR" sz="2000" dirty="0" err="1" smtClean="0"/>
              <a:t>GeV</a:t>
            </a:r>
            <a:r>
              <a:rPr lang="fr-FR" sz="2000" dirty="0" smtClean="0"/>
              <a:t>) .vs. SPS (17 </a:t>
            </a:r>
            <a:r>
              <a:rPr lang="fr-FR" sz="2000" dirty="0" err="1" smtClean="0"/>
              <a:t>GeV</a:t>
            </a:r>
            <a:r>
              <a:rPr lang="fr-FR" sz="2000" dirty="0" smtClean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000" b="1" dirty="0" smtClean="0"/>
              <a:t>Hot and dense </a:t>
            </a:r>
            <a:r>
              <a:rPr lang="fr-FR" sz="2000" b="1" dirty="0" err="1" smtClean="0"/>
              <a:t>matter</a:t>
            </a:r>
            <a:r>
              <a:rPr lang="fr-FR" sz="2000" b="1" dirty="0" smtClean="0"/>
              <a:t> </a:t>
            </a:r>
            <a:r>
              <a:rPr lang="fr-FR" sz="2000" dirty="0" err="1" smtClean="0"/>
              <a:t>effects</a:t>
            </a:r>
            <a:endParaRPr lang="fr-FR" sz="2000" dirty="0" smtClean="0"/>
          </a:p>
          <a:p>
            <a:pPr lvl="2"/>
            <a:r>
              <a:rPr lang="fr-FR" sz="1600" dirty="0" err="1" smtClean="0"/>
              <a:t>Measure</a:t>
            </a:r>
            <a:r>
              <a:rPr lang="fr-FR" sz="1600" dirty="0" smtClean="0"/>
              <a:t> J/</a:t>
            </a:r>
            <a:r>
              <a:rPr lang="fr-FR" sz="1600" dirty="0" smtClean="0">
                <a:latin typeface="Symbol" pitchFamily="18" charset="2"/>
              </a:rPr>
              <a:t>Y</a:t>
            </a:r>
            <a:r>
              <a:rPr lang="fr-FR" sz="1600" dirty="0" smtClean="0"/>
              <a:t> in Au+Au (RHIC)  Pb+Pb (SPS)</a:t>
            </a:r>
          </a:p>
          <a:p>
            <a:pPr lvl="2"/>
            <a:r>
              <a:rPr lang="fr-FR" sz="1600" dirty="0" smtClean="0"/>
              <a:t>Compare </a:t>
            </a:r>
            <a:r>
              <a:rPr lang="fr-FR" sz="1600" dirty="0" err="1" smtClean="0"/>
              <a:t>at</a:t>
            </a:r>
            <a:r>
              <a:rPr lang="fr-FR" sz="1600" dirty="0" smtClean="0"/>
              <a:t> </a:t>
            </a:r>
            <a:r>
              <a:rPr lang="fr-FR" sz="1600" dirty="0" err="1" smtClean="0"/>
              <a:t>same</a:t>
            </a:r>
            <a:r>
              <a:rPr lang="fr-FR" sz="1600" dirty="0" smtClean="0"/>
              <a:t> </a:t>
            </a:r>
            <a:r>
              <a:rPr lang="fr-FR" sz="1600" dirty="0" err="1" smtClean="0"/>
              <a:t>rapidity</a:t>
            </a:r>
            <a:r>
              <a:rPr lang="fr-FR" sz="1600" dirty="0" smtClean="0"/>
              <a:t> (</a:t>
            </a:r>
            <a:r>
              <a:rPr lang="fr-FR" sz="1600" dirty="0" err="1" smtClean="0"/>
              <a:t>same</a:t>
            </a:r>
            <a:r>
              <a:rPr lang="fr-FR" sz="1600" dirty="0" smtClean="0"/>
              <a:t> y ~ </a:t>
            </a:r>
            <a:r>
              <a:rPr lang="fr-FR" sz="1600" dirty="0" err="1" smtClean="0"/>
              <a:t>same</a:t>
            </a:r>
            <a:r>
              <a:rPr lang="fr-FR" sz="1600" dirty="0" smtClean="0"/>
              <a:t> </a:t>
            </a:r>
            <a:r>
              <a:rPr lang="fr-FR" sz="1600" dirty="0" err="1" smtClean="0"/>
              <a:t>x</a:t>
            </a:r>
            <a:r>
              <a:rPr lang="fr-FR" sz="1600" baseline="-25000" dirty="0" err="1" smtClean="0"/>
              <a:t>F</a:t>
            </a:r>
            <a:r>
              <a:rPr lang="fr-FR" sz="1600" dirty="0" smtClean="0"/>
              <a:t>)</a:t>
            </a:r>
          </a:p>
          <a:p>
            <a:pPr lvl="3"/>
            <a:r>
              <a:rPr lang="fr-FR" sz="1600" dirty="0" smtClean="0"/>
              <a:t>0&lt;y&lt;1      </a:t>
            </a:r>
            <a:r>
              <a:rPr lang="fr-FR" sz="1600" dirty="0" err="1" smtClean="0"/>
              <a:t>at</a:t>
            </a:r>
            <a:r>
              <a:rPr lang="fr-FR" sz="1600" dirty="0" smtClean="0"/>
              <a:t> SPS </a:t>
            </a:r>
            <a:r>
              <a:rPr lang="fr-FR" sz="1600" b="1" dirty="0" smtClean="0"/>
              <a:t>(NA50/NA60)</a:t>
            </a:r>
          </a:p>
          <a:p>
            <a:pPr lvl="3"/>
            <a:r>
              <a:rPr lang="fr-FR" sz="1600" dirty="0" smtClean="0"/>
              <a:t>|y|&lt;0.35 </a:t>
            </a:r>
            <a:r>
              <a:rPr lang="fr-FR" sz="1600" dirty="0" err="1" smtClean="0"/>
              <a:t>at</a:t>
            </a:r>
            <a:r>
              <a:rPr lang="fr-FR" sz="1600" dirty="0" smtClean="0"/>
              <a:t> RHIC </a:t>
            </a:r>
            <a:r>
              <a:rPr lang="fr-FR" sz="1600" b="1" dirty="0" smtClean="0"/>
              <a:t>(PHENIX)</a:t>
            </a:r>
            <a:endParaRPr lang="fr-FR" dirty="0" smtClean="0"/>
          </a:p>
          <a:p>
            <a:pPr lvl="2"/>
            <a:r>
              <a:rPr lang="fr-FR" sz="1600" dirty="0" err="1" smtClean="0"/>
              <a:t>Expected</a:t>
            </a:r>
            <a:r>
              <a:rPr lang="fr-FR" sz="1600" dirty="0" smtClean="0"/>
              <a:t> </a:t>
            </a:r>
            <a:r>
              <a:rPr lang="fr-FR" sz="1600" dirty="0" err="1" smtClean="0"/>
              <a:t>larger</a:t>
            </a:r>
            <a:r>
              <a:rPr lang="fr-FR" sz="1600" dirty="0" smtClean="0"/>
              <a:t> suppression </a:t>
            </a:r>
            <a:r>
              <a:rPr lang="fr-FR" sz="1600" dirty="0" err="1" smtClean="0"/>
              <a:t>at</a:t>
            </a:r>
            <a:r>
              <a:rPr lang="fr-FR" sz="1600" dirty="0" smtClean="0"/>
              <a:t> RHIC due to </a:t>
            </a:r>
            <a:r>
              <a:rPr lang="fr-FR" sz="1600" dirty="0" err="1" smtClean="0"/>
              <a:t>larger</a:t>
            </a:r>
            <a:r>
              <a:rPr lang="fr-FR" sz="1600" dirty="0" smtClean="0"/>
              <a:t> </a:t>
            </a:r>
            <a:r>
              <a:rPr lang="fr-FR" sz="1600" dirty="0" err="1" smtClean="0"/>
              <a:t>energy</a:t>
            </a:r>
            <a:r>
              <a:rPr lang="fr-FR" sz="1600" dirty="0" smtClean="0"/>
              <a:t> </a:t>
            </a:r>
            <a:r>
              <a:rPr lang="fr-FR" sz="1600" dirty="0" err="1" smtClean="0"/>
              <a:t>density</a:t>
            </a:r>
            <a:endParaRPr lang="fr-FR" sz="1600" dirty="0" smtClean="0"/>
          </a:p>
          <a:p>
            <a:pPr lvl="2"/>
            <a:r>
              <a:rPr lang="fr-FR" sz="1600" dirty="0" smtClean="0"/>
              <a:t>observe </a:t>
            </a:r>
            <a:r>
              <a:rPr lang="fr-FR" sz="1600" b="1" dirty="0" smtClean="0">
                <a:solidFill>
                  <a:srgbClr val="FF0000"/>
                </a:solidFill>
              </a:rPr>
              <a:t>SIMILAR SUPPRESSION</a:t>
            </a:r>
          </a:p>
          <a:p>
            <a:pPr lvl="1">
              <a:spcBef>
                <a:spcPts val="0"/>
              </a:spcBef>
              <a:buNone/>
            </a:pPr>
            <a:r>
              <a:rPr lang="fr-FR" sz="1600" b="1" dirty="0" smtClean="0">
                <a:solidFill>
                  <a:srgbClr val="FF0000"/>
                </a:solidFill>
              </a:rPr>
              <a:t>                                        </a:t>
            </a:r>
            <a:r>
              <a:rPr lang="fr-FR" sz="1600" b="1" dirty="0" err="1" smtClean="0">
                <a:solidFill>
                  <a:srgbClr val="FF0000"/>
                </a:solidFill>
              </a:rPr>
              <a:t>at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mid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rapidity</a:t>
            </a:r>
            <a:endParaRPr lang="fr-FR" sz="1600" b="1" dirty="0" smtClean="0">
              <a:solidFill>
                <a:srgbClr val="FF0000"/>
              </a:solidFill>
            </a:endParaRPr>
          </a:p>
          <a:p>
            <a:pPr lvl="2"/>
            <a:r>
              <a:rPr lang="fr-FR" sz="1600" dirty="0" smtClean="0"/>
              <a:t>Observe </a:t>
            </a:r>
            <a:r>
              <a:rPr lang="fr-FR" sz="1600" b="1" dirty="0" smtClean="0">
                <a:solidFill>
                  <a:srgbClr val="3333FF"/>
                </a:solidFill>
              </a:rPr>
              <a:t>LARGER SUPPRESSION </a:t>
            </a:r>
          </a:p>
          <a:p>
            <a:pPr lvl="1">
              <a:spcBef>
                <a:spcPts val="0"/>
              </a:spcBef>
              <a:buNone/>
            </a:pPr>
            <a:r>
              <a:rPr lang="fr-FR" sz="1600" b="1" dirty="0" smtClean="0">
                <a:solidFill>
                  <a:srgbClr val="3333FF"/>
                </a:solidFill>
              </a:rPr>
              <a:t>                                     </a:t>
            </a:r>
            <a:r>
              <a:rPr lang="fr-FR" sz="1600" b="1" dirty="0" err="1" smtClean="0">
                <a:solidFill>
                  <a:srgbClr val="3333FF"/>
                </a:solidFill>
              </a:rPr>
              <a:t>at</a:t>
            </a:r>
            <a:r>
              <a:rPr lang="fr-FR" sz="1600" b="1" dirty="0" smtClean="0">
                <a:solidFill>
                  <a:srgbClr val="3333FF"/>
                </a:solidFill>
              </a:rPr>
              <a:t> </a:t>
            </a:r>
            <a:r>
              <a:rPr lang="fr-FR" sz="1600" b="1" dirty="0" err="1" smtClean="0">
                <a:solidFill>
                  <a:srgbClr val="3333FF"/>
                </a:solidFill>
              </a:rPr>
              <a:t>forward</a:t>
            </a:r>
            <a:r>
              <a:rPr lang="fr-FR" sz="1600" b="1" dirty="0" smtClean="0">
                <a:solidFill>
                  <a:srgbClr val="3333FF"/>
                </a:solidFill>
              </a:rPr>
              <a:t> </a:t>
            </a:r>
            <a:r>
              <a:rPr lang="fr-FR" sz="1600" b="1" dirty="0" err="1" smtClean="0">
                <a:solidFill>
                  <a:srgbClr val="3333FF"/>
                </a:solidFill>
              </a:rPr>
              <a:t>rapidity</a:t>
            </a:r>
            <a:endParaRPr lang="fr-FR" sz="1600" b="1" dirty="0" smtClean="0">
              <a:solidFill>
                <a:srgbClr val="3333FF"/>
              </a:solidFill>
            </a:endParaRPr>
          </a:p>
          <a:p>
            <a:pPr lvl="1"/>
            <a:endParaRPr lang="fr-FR" sz="2000" b="1" dirty="0" smtClean="0">
              <a:solidFill>
                <a:srgbClr val="3333FF"/>
              </a:solidFill>
            </a:endParaRPr>
          </a:p>
          <a:p>
            <a:pPr marL="800100" lvl="1" indent="-342900">
              <a:buFont typeface="+mj-lt"/>
              <a:buAutoNum type="arabicPeriod" startAt="2"/>
            </a:pP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Cold </a:t>
            </a:r>
            <a:r>
              <a:rPr lang="fr-F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Nuclear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Matter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/>
              <a:t>effects</a:t>
            </a:r>
            <a:r>
              <a:rPr lang="fr-FR" sz="2000" dirty="0" smtClean="0"/>
              <a:t> </a:t>
            </a:r>
            <a:r>
              <a:rPr lang="fr-FR" sz="2000" dirty="0" err="1" smtClean="0"/>
              <a:t>at</a:t>
            </a:r>
            <a:r>
              <a:rPr lang="fr-FR" sz="2000" dirty="0" smtClean="0"/>
              <a:t> RHIC</a:t>
            </a:r>
          </a:p>
          <a:p>
            <a:pPr lvl="2"/>
            <a:r>
              <a:rPr lang="fr-FR" sz="1600" dirty="0" err="1" smtClean="0"/>
              <a:t>Measure</a:t>
            </a:r>
            <a:r>
              <a:rPr lang="fr-FR" sz="1600" dirty="0" smtClean="0"/>
              <a:t> J/</a:t>
            </a:r>
            <a:r>
              <a:rPr lang="fr-FR" sz="1600" dirty="0" smtClean="0">
                <a:latin typeface="Symbol" pitchFamily="18" charset="2"/>
              </a:rPr>
              <a:t>Y</a:t>
            </a:r>
            <a:r>
              <a:rPr lang="fr-FR" sz="1600" dirty="0" smtClean="0"/>
              <a:t> production in d+Au collisions</a:t>
            </a:r>
          </a:p>
          <a:p>
            <a:pPr lvl="2"/>
            <a:r>
              <a:rPr lang="fr-FR" sz="1600" dirty="0" smtClean="0"/>
              <a:t>Observe </a:t>
            </a:r>
            <a:r>
              <a:rPr lang="fr-FR" sz="1600" b="1" dirty="0" smtClean="0"/>
              <a:t>LARGER SUPPRESSION </a:t>
            </a:r>
          </a:p>
          <a:p>
            <a:pPr lvl="1">
              <a:spcBef>
                <a:spcPts val="0"/>
              </a:spcBef>
              <a:buNone/>
            </a:pPr>
            <a:r>
              <a:rPr lang="fr-FR" sz="1600" b="1" dirty="0" smtClean="0"/>
              <a:t>                              </a:t>
            </a:r>
            <a:r>
              <a:rPr lang="fr-FR" sz="1600" b="1" dirty="0" err="1" smtClean="0"/>
              <a:t>at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forward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rapidity</a:t>
            </a:r>
            <a:r>
              <a:rPr lang="fr-FR" sz="1600" b="1" dirty="0" smtClean="0"/>
              <a:t> (</a:t>
            </a:r>
            <a:r>
              <a:rPr lang="fr-FR" sz="1600" b="1" dirty="0" err="1" smtClean="0"/>
              <a:t>small</a:t>
            </a:r>
            <a:r>
              <a:rPr lang="fr-FR" sz="1600" b="1" dirty="0" smtClean="0"/>
              <a:t> x</a:t>
            </a:r>
            <a:r>
              <a:rPr lang="fr-FR" sz="1600" b="1" baseline="-25000" dirty="0" smtClean="0"/>
              <a:t>2</a:t>
            </a:r>
            <a:r>
              <a:rPr lang="fr-FR" sz="1600" b="1" dirty="0" smtClean="0"/>
              <a:t>)</a:t>
            </a:r>
          </a:p>
          <a:p>
            <a:pPr lvl="2"/>
            <a:r>
              <a:rPr lang="fr-FR" sz="1600" dirty="0" smtClean="0"/>
              <a:t>Pattern </a:t>
            </a:r>
            <a:r>
              <a:rPr lang="fr-FR" sz="1600" dirty="0" err="1" smtClean="0"/>
              <a:t>still</a:t>
            </a:r>
            <a:r>
              <a:rPr lang="fr-FR" sz="1600" dirty="0" smtClean="0"/>
              <a:t> not </a:t>
            </a:r>
            <a:r>
              <a:rPr lang="fr-FR" sz="1600" dirty="0" err="1" smtClean="0"/>
              <a:t>fully</a:t>
            </a:r>
            <a:r>
              <a:rPr lang="fr-FR" sz="1600" dirty="0" smtClean="0"/>
              <a:t> </a:t>
            </a:r>
            <a:r>
              <a:rPr lang="fr-FR" sz="1600" dirty="0" err="1" smtClean="0"/>
              <a:t>understood</a:t>
            </a:r>
            <a:endParaRPr lang="fr-FR" sz="1600" dirty="0" smtClean="0"/>
          </a:p>
          <a:p>
            <a:pPr lvl="2"/>
            <a:r>
              <a:rPr lang="fr-FR" sz="1600" dirty="0" err="1" smtClean="0"/>
              <a:t>Difference</a:t>
            </a:r>
            <a:r>
              <a:rPr lang="fr-FR" sz="1600" dirty="0" smtClean="0"/>
              <a:t> </a:t>
            </a:r>
            <a:r>
              <a:rPr lang="fr-FR" sz="1600" dirty="0" err="1" smtClean="0"/>
              <a:t>forward.vs.mid</a:t>
            </a:r>
            <a:r>
              <a:rPr lang="fr-FR" sz="1600" dirty="0" smtClean="0"/>
              <a:t> </a:t>
            </a:r>
            <a:r>
              <a:rPr lang="fr-FR" sz="1600" dirty="0" err="1" smtClean="0"/>
              <a:t>rapidity</a:t>
            </a:r>
            <a:r>
              <a:rPr lang="fr-FR" sz="1600" dirty="0" smtClean="0"/>
              <a:t> </a:t>
            </a:r>
            <a:r>
              <a:rPr lang="fr-FR" sz="1600" dirty="0" err="1" smtClean="0"/>
              <a:t>may</a:t>
            </a:r>
            <a:r>
              <a:rPr lang="fr-FR" sz="1600" dirty="0" smtClean="0"/>
              <a:t> </a:t>
            </a:r>
            <a:r>
              <a:rPr lang="fr-FR" sz="1600" dirty="0" err="1" smtClean="0"/>
              <a:t>explain</a:t>
            </a:r>
            <a:r>
              <a:rPr lang="fr-FR" sz="1600" dirty="0" smtClean="0"/>
              <a:t> </a:t>
            </a:r>
            <a:r>
              <a:rPr lang="fr-FR" sz="1600" dirty="0" err="1" smtClean="0"/>
              <a:t>larger</a:t>
            </a:r>
            <a:r>
              <a:rPr lang="fr-FR" sz="1600" dirty="0" smtClean="0"/>
              <a:t> suppression </a:t>
            </a:r>
            <a:r>
              <a:rPr lang="fr-FR" sz="1600" dirty="0" err="1" smtClean="0"/>
              <a:t>observed</a:t>
            </a:r>
            <a:r>
              <a:rPr lang="fr-FR" sz="1600" dirty="0" smtClean="0"/>
              <a:t> in </a:t>
            </a:r>
            <a:r>
              <a:rPr lang="fr-FR" sz="1600" dirty="0" err="1" smtClean="0"/>
              <a:t>forward</a:t>
            </a:r>
            <a:r>
              <a:rPr lang="fr-FR" sz="1600" dirty="0" smtClean="0"/>
              <a:t> Au+Au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04/05/2012 - RIL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9" name="Picture 1" descr="C:\Documents and Settings\leitch\My Documents\physics\2011\qwg_bnl_jun11\plots\raa_20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007740"/>
            <a:ext cx="3873954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8" name="Picture 2"/>
          <p:cNvPicPr>
            <a:picLocks noChangeAspect="1" noChangeArrowheads="1"/>
          </p:cNvPicPr>
          <p:nvPr/>
        </p:nvPicPr>
        <p:blipFill>
          <a:blip r:embed="rId2" cstate="print"/>
          <a:srcRect r="2516"/>
          <a:stretch>
            <a:fillRect/>
          </a:stretch>
        </p:blipFill>
        <p:spPr bwMode="auto">
          <a:xfrm>
            <a:off x="6705868" y="4077072"/>
            <a:ext cx="241237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/>
          <a:srcRect r="2024"/>
          <a:stretch>
            <a:fillRect/>
          </a:stretch>
        </p:blipFill>
        <p:spPr bwMode="auto">
          <a:xfrm>
            <a:off x="4572000" y="4098031"/>
            <a:ext cx="2420634" cy="235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2800" dirty="0" smtClean="0"/>
              <a:t>Charmonia in A+A</a:t>
            </a:r>
            <a:r>
              <a:rPr lang="fr-FR" dirty="0" smtClean="0"/>
              <a:t> 	</a:t>
            </a:r>
            <a:r>
              <a:rPr lang="fr-FR" dirty="0" err="1" smtClean="0">
                <a:solidFill>
                  <a:srgbClr val="66FF33"/>
                </a:solidFill>
              </a:rPr>
              <a:t>Experimental</a:t>
            </a:r>
            <a:r>
              <a:rPr lang="fr-FR" dirty="0" smtClean="0">
                <a:solidFill>
                  <a:srgbClr val="66FF33"/>
                </a:solidFill>
              </a:rPr>
              <a:t> </a:t>
            </a:r>
            <a:r>
              <a:rPr lang="fr-FR" dirty="0" err="1" smtClean="0">
                <a:solidFill>
                  <a:srgbClr val="66FF33"/>
                </a:solidFill>
              </a:rPr>
              <a:t>highlights</a:t>
            </a:r>
            <a:endParaRPr lang="fr-FR" dirty="0">
              <a:solidFill>
                <a:srgbClr val="66FF33"/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928670"/>
            <a:ext cx="4933782" cy="5500726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fr-FR" sz="2200" dirty="0" smtClean="0"/>
              <a:t>RHIC (200 </a:t>
            </a:r>
            <a:r>
              <a:rPr lang="fr-FR" sz="2200" dirty="0" err="1" smtClean="0"/>
              <a:t>GeV</a:t>
            </a:r>
            <a:r>
              <a:rPr lang="fr-FR" sz="2200" dirty="0" smtClean="0"/>
              <a:t>) .vs. LHC (2.76 </a:t>
            </a:r>
            <a:r>
              <a:rPr lang="fr-FR" sz="2200" dirty="0" err="1" smtClean="0"/>
              <a:t>TeV</a:t>
            </a:r>
            <a:r>
              <a:rPr lang="fr-FR" sz="2200" dirty="0" smtClean="0"/>
              <a:t>)           </a:t>
            </a:r>
            <a:r>
              <a:rPr lang="fr-FR" sz="2200" dirty="0" err="1" smtClean="0"/>
              <a:t>at</a:t>
            </a:r>
            <a:r>
              <a:rPr lang="fr-FR" sz="2200" dirty="0" smtClean="0"/>
              <a:t> </a:t>
            </a:r>
            <a:r>
              <a:rPr lang="fr-FR" sz="2200" dirty="0" err="1" smtClean="0"/>
              <a:t>forward</a:t>
            </a:r>
            <a:r>
              <a:rPr lang="fr-FR" sz="2200" dirty="0" smtClean="0"/>
              <a:t> </a:t>
            </a:r>
            <a:r>
              <a:rPr lang="fr-FR" sz="2200" dirty="0" err="1" smtClean="0"/>
              <a:t>rapidity</a:t>
            </a:r>
            <a:endParaRPr lang="fr-FR" sz="2200" dirty="0" smtClean="0"/>
          </a:p>
          <a:p>
            <a:pPr lvl="1"/>
            <a:r>
              <a:rPr lang="fr-FR" sz="1600" dirty="0" smtClean="0"/>
              <a:t>Compare PHENIX vs ALICE</a:t>
            </a:r>
          </a:p>
          <a:p>
            <a:pPr lvl="2"/>
            <a:r>
              <a:rPr lang="fr-FR" sz="1400" dirty="0" smtClean="0"/>
              <a:t>1.2 &lt; |</a:t>
            </a:r>
            <a:r>
              <a:rPr lang="fr-FR" sz="1400" i="1" dirty="0" smtClean="0"/>
              <a:t>y</a:t>
            </a:r>
            <a:r>
              <a:rPr lang="fr-FR" sz="1400" dirty="0" smtClean="0"/>
              <a:t>| &lt; 2.2 </a:t>
            </a:r>
            <a:r>
              <a:rPr lang="fr-FR" sz="1400" dirty="0" err="1" smtClean="0"/>
              <a:t>at</a:t>
            </a:r>
            <a:r>
              <a:rPr lang="fr-FR" sz="1400" dirty="0" smtClean="0"/>
              <a:t> RHIC/</a:t>
            </a:r>
            <a:r>
              <a:rPr lang="fr-FR" sz="1400" b="1" dirty="0" smtClean="0"/>
              <a:t>PHENIX</a:t>
            </a:r>
          </a:p>
          <a:p>
            <a:pPr lvl="2"/>
            <a:r>
              <a:rPr lang="fr-FR" sz="1400" dirty="0" smtClean="0"/>
              <a:t>2.5 &lt; </a:t>
            </a:r>
            <a:r>
              <a:rPr lang="fr-FR" sz="1400" i="1" dirty="0" smtClean="0"/>
              <a:t>y </a:t>
            </a:r>
            <a:r>
              <a:rPr lang="fr-FR" sz="1400" dirty="0" smtClean="0"/>
              <a:t>&lt; 4 </a:t>
            </a:r>
            <a:r>
              <a:rPr lang="fr-FR" sz="1400" dirty="0" err="1" smtClean="0"/>
              <a:t>at</a:t>
            </a:r>
            <a:r>
              <a:rPr lang="fr-FR" sz="1400" dirty="0" smtClean="0"/>
              <a:t> LHC/</a:t>
            </a:r>
            <a:r>
              <a:rPr lang="fr-FR" sz="1400" b="1" dirty="0" smtClean="0"/>
              <a:t>ALICE</a:t>
            </a:r>
            <a:endParaRPr lang="fr-FR" sz="1400" dirty="0" smtClean="0"/>
          </a:p>
          <a:p>
            <a:pPr lvl="1"/>
            <a:r>
              <a:rPr lang="fr-FR" sz="1600" dirty="0" smtClean="0"/>
              <a:t> </a:t>
            </a:r>
            <a:r>
              <a:rPr lang="fr-FR" sz="1600" b="1" dirty="0" smtClean="0">
                <a:solidFill>
                  <a:srgbClr val="FF0000"/>
                </a:solidFill>
              </a:rPr>
              <a:t>LESS SUPPRESSION </a:t>
            </a:r>
            <a:r>
              <a:rPr lang="fr-FR" sz="1600" dirty="0" err="1" smtClean="0"/>
              <a:t>at</a:t>
            </a:r>
            <a:r>
              <a:rPr lang="fr-FR" sz="1600" dirty="0" smtClean="0"/>
              <a:t> LHC .vs. RHIC</a:t>
            </a:r>
          </a:p>
          <a:p>
            <a:pPr lvl="1"/>
            <a:r>
              <a:rPr lang="fr-FR" sz="1600" dirty="0" err="1" smtClean="0"/>
              <a:t>Could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due to </a:t>
            </a:r>
            <a:r>
              <a:rPr lang="fr-FR" sz="1600" b="1" dirty="0" err="1" smtClean="0">
                <a:solidFill>
                  <a:srgbClr val="3333FF"/>
                </a:solidFill>
              </a:rPr>
              <a:t>recombination</a:t>
            </a:r>
            <a:r>
              <a:rPr lang="fr-FR" sz="1600" dirty="0" smtClean="0"/>
              <a:t> </a:t>
            </a:r>
            <a:r>
              <a:rPr lang="fr-FR" sz="1600" dirty="0" err="1" smtClean="0"/>
              <a:t>effects</a:t>
            </a:r>
            <a:endParaRPr lang="fr-FR" sz="1600" dirty="0" smtClean="0"/>
          </a:p>
          <a:p>
            <a:pPr lvl="1"/>
            <a:endParaRPr lang="fr-FR" sz="1600" dirty="0" smtClean="0"/>
          </a:p>
          <a:p>
            <a:pPr lvl="1"/>
            <a:endParaRPr lang="fr-FR" sz="1600" dirty="0" smtClean="0"/>
          </a:p>
          <a:p>
            <a:r>
              <a:rPr lang="fr-FR" sz="2200" dirty="0" smtClean="0"/>
              <a:t>RHIC (200 </a:t>
            </a:r>
            <a:r>
              <a:rPr lang="fr-FR" sz="2200" dirty="0" err="1" smtClean="0"/>
              <a:t>GeV</a:t>
            </a:r>
            <a:r>
              <a:rPr lang="fr-FR" sz="2200" dirty="0" smtClean="0"/>
              <a:t>) .vs. LHC (2.76 </a:t>
            </a:r>
            <a:r>
              <a:rPr lang="fr-FR" sz="2200" dirty="0" err="1" smtClean="0"/>
              <a:t>TeV</a:t>
            </a:r>
            <a:r>
              <a:rPr lang="fr-FR" sz="2200" dirty="0" smtClean="0"/>
              <a:t>)           </a:t>
            </a:r>
            <a:r>
              <a:rPr lang="fr-FR" sz="2200" dirty="0" err="1" smtClean="0"/>
              <a:t>at</a:t>
            </a:r>
            <a:r>
              <a:rPr lang="fr-FR" sz="2200" dirty="0" smtClean="0"/>
              <a:t> </a:t>
            </a:r>
            <a:r>
              <a:rPr lang="fr-FR" sz="2200" dirty="0" err="1" smtClean="0"/>
              <a:t>mid</a:t>
            </a:r>
            <a:r>
              <a:rPr lang="fr-FR" sz="2200" dirty="0" smtClean="0"/>
              <a:t>-</a:t>
            </a:r>
            <a:r>
              <a:rPr lang="fr-FR" sz="2200" dirty="0" err="1" smtClean="0"/>
              <a:t>rapidity</a:t>
            </a:r>
            <a:endParaRPr lang="fr-FR" sz="2200" dirty="0" smtClean="0"/>
          </a:p>
          <a:p>
            <a:pPr lvl="1"/>
            <a:r>
              <a:rPr lang="fr-FR" sz="1600" dirty="0" smtClean="0"/>
              <a:t>Compare PHENIX, STAR vs CMS</a:t>
            </a:r>
          </a:p>
          <a:p>
            <a:pPr lvl="2"/>
            <a:r>
              <a:rPr lang="fr-FR" sz="1400" dirty="0" smtClean="0"/>
              <a:t>|y|&lt;0.35 </a:t>
            </a:r>
            <a:r>
              <a:rPr lang="fr-FR" sz="1400" dirty="0" err="1" smtClean="0"/>
              <a:t>at</a:t>
            </a:r>
            <a:r>
              <a:rPr lang="fr-FR" sz="1400" dirty="0" smtClean="0"/>
              <a:t> RHIC/</a:t>
            </a:r>
            <a:r>
              <a:rPr lang="fr-FR" sz="1400" b="1" dirty="0" smtClean="0"/>
              <a:t>PHENIX</a:t>
            </a:r>
          </a:p>
          <a:p>
            <a:pPr lvl="2"/>
            <a:r>
              <a:rPr lang="fr-FR" sz="1400" dirty="0" smtClean="0"/>
              <a:t>|y|&lt;1 </a:t>
            </a:r>
            <a:r>
              <a:rPr lang="fr-FR" sz="1400" dirty="0" err="1" smtClean="0"/>
              <a:t>at</a:t>
            </a:r>
            <a:r>
              <a:rPr lang="fr-FR" sz="1400" dirty="0" smtClean="0"/>
              <a:t> RHIC/</a:t>
            </a:r>
            <a:r>
              <a:rPr lang="fr-FR" sz="1400" b="1" dirty="0" smtClean="0"/>
              <a:t>STAR</a:t>
            </a:r>
          </a:p>
          <a:p>
            <a:pPr lvl="2"/>
            <a:r>
              <a:rPr lang="fr-FR" sz="1400" dirty="0" smtClean="0"/>
              <a:t>|y|&lt;1 </a:t>
            </a:r>
            <a:r>
              <a:rPr lang="fr-FR" sz="1400" dirty="0" err="1" smtClean="0"/>
              <a:t>at</a:t>
            </a:r>
            <a:r>
              <a:rPr lang="fr-FR" sz="1400" dirty="0" smtClean="0"/>
              <a:t> LHC/</a:t>
            </a:r>
            <a:r>
              <a:rPr lang="fr-FR" sz="1400" b="1" dirty="0" smtClean="0"/>
              <a:t>CMS</a:t>
            </a:r>
            <a:endParaRPr lang="fr-FR" sz="1400" dirty="0" smtClean="0"/>
          </a:p>
          <a:p>
            <a:pPr lvl="1"/>
            <a:r>
              <a:rPr lang="fr-FR" sz="1600" dirty="0" smtClean="0"/>
              <a:t> </a:t>
            </a:r>
            <a:r>
              <a:rPr lang="fr-FR" sz="1600" b="1" dirty="0" smtClean="0">
                <a:solidFill>
                  <a:srgbClr val="FF0000"/>
                </a:solidFill>
              </a:rPr>
              <a:t>MORE SUPPRESSION </a:t>
            </a:r>
            <a:r>
              <a:rPr lang="fr-FR" sz="1600" dirty="0" err="1" smtClean="0"/>
              <a:t>at</a:t>
            </a:r>
            <a:r>
              <a:rPr lang="fr-FR" sz="1600" dirty="0" smtClean="0"/>
              <a:t> LHC .vs. RHIC</a:t>
            </a:r>
          </a:p>
          <a:p>
            <a:pPr lvl="2"/>
            <a:r>
              <a:rPr lang="fr-FR" sz="1400" dirty="0" err="1" smtClean="0"/>
              <a:t>p</a:t>
            </a:r>
            <a:r>
              <a:rPr lang="fr-FR" sz="1400" baseline="-25000" dirty="0" err="1" smtClean="0"/>
              <a:t>T</a:t>
            </a:r>
            <a:r>
              <a:rPr lang="fr-FR" sz="1400" dirty="0" smtClean="0"/>
              <a:t>&gt;6.5 </a:t>
            </a:r>
            <a:r>
              <a:rPr lang="fr-FR" sz="1400" dirty="0" err="1" smtClean="0"/>
              <a:t>GeV</a:t>
            </a:r>
            <a:r>
              <a:rPr lang="fr-FR" sz="1400" dirty="0" smtClean="0"/>
              <a:t>/c </a:t>
            </a:r>
            <a:r>
              <a:rPr lang="fr-FR" sz="1400" dirty="0" smtClean="0">
                <a:sym typeface="Wingdings" pitchFamily="2" charset="2"/>
              </a:rPr>
              <a:t></a:t>
            </a:r>
            <a:r>
              <a:rPr lang="fr-FR" sz="1400" dirty="0" smtClean="0"/>
              <a:t> in </a:t>
            </a:r>
            <a:r>
              <a:rPr lang="fr-FR" sz="1400" dirty="0" err="1" smtClean="0"/>
              <a:t>principle</a:t>
            </a:r>
            <a:r>
              <a:rPr lang="fr-FR" sz="1400" dirty="0" smtClean="0"/>
              <a:t> no </a:t>
            </a:r>
            <a:r>
              <a:rPr lang="fr-FR" sz="1400" dirty="0" err="1" smtClean="0"/>
              <a:t>recombination</a:t>
            </a:r>
            <a:r>
              <a:rPr lang="fr-FR" sz="1400" dirty="0" smtClean="0"/>
              <a:t> </a:t>
            </a:r>
            <a:r>
              <a:rPr lang="fr-FR" sz="1400" dirty="0" err="1" smtClean="0"/>
              <a:t>applies</a:t>
            </a:r>
            <a:r>
              <a:rPr lang="fr-FR" sz="1400" dirty="0" smtClean="0"/>
              <a:t> </a:t>
            </a:r>
          </a:p>
          <a:p>
            <a:pPr lvl="2"/>
            <a:r>
              <a:rPr lang="fr-FR" sz="1400" dirty="0" err="1" smtClean="0">
                <a:sym typeface="Wingdings" pitchFamily="2" charset="2"/>
              </a:rPr>
              <a:t>larger</a:t>
            </a:r>
            <a:r>
              <a:rPr lang="fr-FR" sz="1400" dirty="0" smtClean="0">
                <a:sym typeface="Wingdings" pitchFamily="2" charset="2"/>
              </a:rPr>
              <a:t> suppression due to 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QGP </a:t>
            </a:r>
            <a:r>
              <a:rPr lang="fr-FR" sz="1400" b="1" dirty="0" err="1" smtClean="0">
                <a:solidFill>
                  <a:srgbClr val="3333FF"/>
                </a:solidFill>
                <a:sym typeface="Wingdings" pitchFamily="2" charset="2"/>
              </a:rPr>
              <a:t>effects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 ?</a:t>
            </a:r>
            <a:endParaRPr lang="fr-FR" sz="1400" dirty="0" smtClean="0">
              <a:solidFill>
                <a:srgbClr val="3333FF"/>
              </a:solidFill>
            </a:endParaRPr>
          </a:p>
          <a:p>
            <a:pPr lvl="1"/>
            <a:r>
              <a:rPr lang="fr-FR" sz="1600" dirty="0" err="1" smtClean="0"/>
              <a:t>Hint</a:t>
            </a:r>
            <a:r>
              <a:rPr lang="fr-FR" sz="1600" dirty="0" smtClean="0"/>
              <a:t> of </a:t>
            </a:r>
            <a:r>
              <a:rPr lang="fr-FR" sz="1600" b="1" dirty="0" err="1" smtClean="0">
                <a:solidFill>
                  <a:srgbClr val="3333FF"/>
                </a:solidFill>
              </a:rPr>
              <a:t>sequential</a:t>
            </a:r>
            <a:r>
              <a:rPr lang="fr-FR" sz="1600" b="1" dirty="0" smtClean="0">
                <a:solidFill>
                  <a:srgbClr val="3333FF"/>
                </a:solidFill>
              </a:rPr>
              <a:t> suppression ? (J/</a:t>
            </a:r>
            <a:r>
              <a:rPr lang="fr-FR" sz="1600" b="1" dirty="0" smtClean="0">
                <a:solidFill>
                  <a:srgbClr val="3333FF"/>
                </a:solidFill>
                <a:latin typeface="Symbol" pitchFamily="18" charset="2"/>
              </a:rPr>
              <a:t>Y</a:t>
            </a:r>
            <a:r>
              <a:rPr lang="fr-FR" sz="1600" b="1" dirty="0" smtClean="0">
                <a:solidFill>
                  <a:srgbClr val="3333FF"/>
                </a:solidFill>
              </a:rPr>
              <a:t> </a:t>
            </a:r>
            <a:r>
              <a:rPr lang="fr-FR" sz="1600" b="1" dirty="0" err="1" smtClean="0">
                <a:solidFill>
                  <a:srgbClr val="3333FF"/>
                </a:solidFill>
              </a:rPr>
              <a:t>melting</a:t>
            </a:r>
            <a:r>
              <a:rPr lang="fr-FR" sz="1600" b="1" dirty="0" smtClean="0">
                <a:solidFill>
                  <a:srgbClr val="3333FF"/>
                </a:solidFill>
              </a:rPr>
              <a:t>)</a:t>
            </a:r>
          </a:p>
          <a:p>
            <a:pPr lvl="1"/>
            <a:endParaRPr lang="fr-FR" sz="1600" dirty="0" smtClean="0"/>
          </a:p>
          <a:p>
            <a:pPr lvl="1" algn="ctr">
              <a:buNone/>
            </a:pPr>
            <a:endParaRPr lang="fr-FR" sz="1600" dirty="0" smtClean="0"/>
          </a:p>
          <a:p>
            <a:pPr algn="ctr">
              <a:buNone/>
            </a:pPr>
            <a:r>
              <a:rPr lang="fr-FR" sz="2100" i="1" dirty="0" smtClean="0"/>
              <a:t>Caution : </a:t>
            </a:r>
            <a:r>
              <a:rPr lang="fr-FR" sz="2100" i="1" dirty="0" err="1" smtClean="0"/>
              <a:t>Need</a:t>
            </a:r>
            <a:r>
              <a:rPr lang="fr-FR" sz="2100" i="1" dirty="0" smtClean="0"/>
              <a:t> CNM </a:t>
            </a:r>
            <a:r>
              <a:rPr lang="fr-FR" sz="2100" i="1" dirty="0" err="1" smtClean="0"/>
              <a:t>effects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comparison</a:t>
            </a:r>
            <a:endParaRPr lang="fr-FR" sz="2100" i="1" dirty="0" smtClean="0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04/05/2012 - RIL</a:t>
            </a:r>
            <a:endParaRPr lang="fr-BE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11" name="Espace réservé du contenu 10" descr="RAAvsPHENIX.eps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6213" y="908050"/>
            <a:ext cx="3887787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5305788" y="51571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881853" y="5121119"/>
            <a:ext cx="11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5652120" y="5445224"/>
            <a:ext cx="513650" cy="56058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5436096" y="5085184"/>
            <a:ext cx="360040" cy="3600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932040" y="4797152"/>
            <a:ext cx="863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PHENIX</a:t>
            </a:r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860032" y="5013176"/>
            <a:ext cx="576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CMS</a:t>
            </a:r>
            <a:endParaRPr lang="fr-FR" sz="1600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5364088" y="5301208"/>
            <a:ext cx="432048" cy="43204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/>
          </p:cNvPr>
          <p:cNvSpPr/>
          <p:nvPr/>
        </p:nvSpPr>
        <p:spPr>
          <a:xfrm>
            <a:off x="5724128" y="6381328"/>
            <a:ext cx="22926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u="sng" dirty="0" smtClean="0">
                <a:solidFill>
                  <a:srgbClr val="3333FF"/>
                </a:solidFill>
              </a:rPr>
              <a:t>http://cdsweb.cern.ch/record/1353586</a:t>
            </a:r>
            <a:endParaRPr lang="fr-FR" sz="1000" b="1" u="sng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7164288" y="2996952"/>
            <a:ext cx="1728192" cy="1656184"/>
          </a:xfrm>
          <a:prstGeom prst="rect">
            <a:avLst/>
          </a:prstGeom>
          <a:solidFill>
            <a:srgbClr val="4F81B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868144" y="2996952"/>
            <a:ext cx="3019690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2800" dirty="0" smtClean="0"/>
              <a:t>Charmonia in A+A 	</a:t>
            </a:r>
            <a:r>
              <a:rPr lang="fr-FR" dirty="0" smtClean="0">
                <a:solidFill>
                  <a:srgbClr val="3333FF"/>
                </a:solidFill>
              </a:rPr>
              <a:t>The </a:t>
            </a:r>
            <a:r>
              <a:rPr lang="fr-FR" dirty="0" err="1" smtClean="0">
                <a:solidFill>
                  <a:srgbClr val="3333FF"/>
                </a:solidFill>
              </a:rPr>
              <a:t>current</a:t>
            </a:r>
            <a:r>
              <a:rPr lang="fr-FR" dirty="0" smtClean="0">
                <a:solidFill>
                  <a:srgbClr val="3333FF"/>
                </a:solidFill>
              </a:rPr>
              <a:t> </a:t>
            </a:r>
            <a:r>
              <a:rPr lang="fr-FR" dirty="0" err="1" smtClean="0">
                <a:solidFill>
                  <a:srgbClr val="3333FF"/>
                </a:solidFill>
              </a:rPr>
              <a:t>picture</a:t>
            </a:r>
            <a:endParaRPr lang="fr-FR" dirty="0">
              <a:solidFill>
                <a:srgbClr val="3333FF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14282" y="928670"/>
            <a:ext cx="5221814" cy="5500726"/>
          </a:xfrm>
        </p:spPr>
        <p:txBody>
          <a:bodyPr>
            <a:normAutofit fontScale="85000" lnSpcReduction="10000"/>
          </a:bodyPr>
          <a:lstStyle/>
          <a:p>
            <a:r>
              <a:rPr lang="fr-FR" sz="2900" dirty="0" err="1" smtClean="0"/>
              <a:t>Overall</a:t>
            </a:r>
            <a:r>
              <a:rPr lang="fr-FR" sz="2900" dirty="0" smtClean="0"/>
              <a:t> possible J/</a:t>
            </a:r>
            <a:r>
              <a:rPr lang="fr-FR" sz="2900" dirty="0" smtClean="0">
                <a:latin typeface="Symbol" pitchFamily="18" charset="2"/>
              </a:rPr>
              <a:t>Y</a:t>
            </a:r>
            <a:r>
              <a:rPr lang="fr-FR" sz="2900" dirty="0" smtClean="0"/>
              <a:t> (</a:t>
            </a:r>
            <a:r>
              <a:rPr lang="fr-FR" sz="2900" dirty="0" err="1" smtClean="0"/>
              <a:t>simplified</a:t>
            </a:r>
            <a:r>
              <a:rPr lang="fr-FR" sz="2900" dirty="0" smtClean="0"/>
              <a:t>) </a:t>
            </a:r>
            <a:r>
              <a:rPr lang="fr-FR" sz="2900" dirty="0" err="1" smtClean="0"/>
              <a:t>picture</a:t>
            </a:r>
            <a:endParaRPr lang="fr-FR" sz="2900" dirty="0" smtClean="0"/>
          </a:p>
          <a:p>
            <a:pPr>
              <a:buNone/>
            </a:pPr>
            <a:endParaRPr lang="fr-F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400" i="1" dirty="0" err="1" smtClean="0">
                <a:solidFill>
                  <a:srgbClr val="FF0000"/>
                </a:solidFill>
              </a:rPr>
              <a:t>Similar</a:t>
            </a:r>
            <a:r>
              <a:rPr lang="fr-FR" sz="2400" i="1" dirty="0" smtClean="0">
                <a:solidFill>
                  <a:srgbClr val="FF0000"/>
                </a:solidFill>
              </a:rPr>
              <a:t> suppression </a:t>
            </a:r>
            <a:r>
              <a:rPr lang="fr-FR" sz="2400" dirty="0" err="1" smtClean="0"/>
              <a:t>at</a:t>
            </a:r>
            <a:r>
              <a:rPr lang="fr-FR" sz="2400" dirty="0" smtClean="0"/>
              <a:t> </a:t>
            </a:r>
            <a:r>
              <a:rPr lang="fr-FR" sz="2400" dirty="0" err="1" smtClean="0"/>
              <a:t>SPS.vs.RHIC</a:t>
            </a:r>
            <a:endParaRPr lang="fr-FR" sz="2400" dirty="0" smtClean="0"/>
          </a:p>
          <a:p>
            <a:pPr marL="857250" lvl="1" indent="-457200">
              <a:buNone/>
            </a:pPr>
            <a:r>
              <a:rPr lang="fr-FR" sz="2000" dirty="0" smtClean="0">
                <a:latin typeface="Symbol" pitchFamily="18" charset="2"/>
              </a:rPr>
              <a:t>Y</a:t>
            </a:r>
            <a:r>
              <a:rPr lang="fr-FR" sz="2000" dirty="0" smtClean="0"/>
              <a:t>’ and </a:t>
            </a:r>
            <a:r>
              <a:rPr lang="fr-FR" sz="2000" dirty="0" smtClean="0">
                <a:latin typeface="Symbol" pitchFamily="18" charset="2"/>
              </a:rPr>
              <a:t>c</a:t>
            </a:r>
            <a:r>
              <a:rPr lang="fr-FR" sz="2000" baseline="-25000" dirty="0" smtClean="0"/>
              <a:t>c</a:t>
            </a:r>
            <a:r>
              <a:rPr lang="fr-FR" sz="2000" dirty="0" smtClean="0"/>
              <a:t> suppression </a:t>
            </a:r>
            <a:r>
              <a:rPr lang="fr-FR" sz="2000" dirty="0" err="1" smtClean="0"/>
              <a:t>only</a:t>
            </a:r>
            <a:r>
              <a:rPr lang="fr-FR" sz="2000" dirty="0" smtClean="0"/>
              <a:t> ?</a:t>
            </a:r>
          </a:p>
          <a:p>
            <a:pPr marL="457200" indent="-457200">
              <a:buFont typeface="+mj-lt"/>
              <a:buAutoNum type="arabicPeriod"/>
            </a:pPr>
            <a:endParaRPr lang="fr-F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400" i="1" dirty="0" smtClean="0">
                <a:solidFill>
                  <a:srgbClr val="FF0000"/>
                </a:solidFill>
              </a:rPr>
              <a:t>CMS: </a:t>
            </a:r>
            <a:r>
              <a:rPr lang="fr-FR" sz="2400" i="1" dirty="0" err="1" smtClean="0">
                <a:solidFill>
                  <a:srgbClr val="FF0000"/>
                </a:solidFill>
              </a:rPr>
              <a:t>Larger</a:t>
            </a:r>
            <a:r>
              <a:rPr lang="fr-FR" sz="2400" i="1" dirty="0" smtClean="0">
                <a:solidFill>
                  <a:srgbClr val="FF0000"/>
                </a:solidFill>
              </a:rPr>
              <a:t> suppression </a:t>
            </a:r>
            <a:r>
              <a:rPr lang="fr-FR" sz="2400" dirty="0" err="1" smtClean="0"/>
              <a:t>at</a:t>
            </a:r>
            <a:r>
              <a:rPr lang="fr-FR" sz="2400" dirty="0" smtClean="0"/>
              <a:t> LHC </a:t>
            </a:r>
          </a:p>
          <a:p>
            <a:pPr marL="457200" indent="-457200">
              <a:buNone/>
            </a:pPr>
            <a:r>
              <a:rPr lang="fr-FR" sz="2400" dirty="0" smtClean="0"/>
              <a:t>	</a:t>
            </a:r>
            <a:r>
              <a:rPr lang="fr-FR" sz="2400" dirty="0" err="1" smtClean="0"/>
              <a:t>pT</a:t>
            </a:r>
            <a:r>
              <a:rPr lang="fr-FR" sz="2400" dirty="0" smtClean="0"/>
              <a:t>&gt;6.5 </a:t>
            </a:r>
            <a:r>
              <a:rPr lang="fr-FR" sz="2400" dirty="0" err="1" smtClean="0"/>
              <a:t>GeV</a:t>
            </a:r>
            <a:r>
              <a:rPr lang="fr-FR" sz="2400" dirty="0" smtClean="0"/>
              <a:t>/c </a:t>
            </a:r>
            <a:r>
              <a:rPr lang="fr-FR" sz="2400" dirty="0" smtClean="0">
                <a:sym typeface="Wingdings" pitchFamily="2" charset="2"/>
              </a:rPr>
              <a:t> </a:t>
            </a:r>
            <a:r>
              <a:rPr lang="fr-FR" sz="2400" dirty="0" smtClean="0"/>
              <a:t>« </a:t>
            </a:r>
            <a:r>
              <a:rPr lang="fr-FR" sz="2400" dirty="0" err="1" smtClean="0"/>
              <a:t>outside</a:t>
            </a:r>
            <a:r>
              <a:rPr lang="fr-FR" sz="2400" dirty="0" smtClean="0"/>
              <a:t> » </a:t>
            </a:r>
            <a:r>
              <a:rPr lang="fr-FR" sz="2400" dirty="0" err="1" smtClean="0"/>
              <a:t>recombination</a:t>
            </a:r>
            <a:r>
              <a:rPr lang="fr-FR" sz="2400" dirty="0" smtClean="0"/>
              <a:t> </a:t>
            </a:r>
            <a:r>
              <a:rPr lang="fr-FR" sz="2400" dirty="0" err="1" smtClean="0"/>
              <a:t>regime</a:t>
            </a:r>
            <a:r>
              <a:rPr lang="fr-FR" sz="2400" dirty="0" smtClean="0"/>
              <a:t> ?</a:t>
            </a:r>
          </a:p>
          <a:p>
            <a:pPr marL="914400" lvl="1" indent="-457200">
              <a:buNone/>
            </a:pPr>
            <a:r>
              <a:rPr lang="fr-FR" sz="2000" dirty="0" err="1" smtClean="0"/>
              <a:t>Hint</a:t>
            </a:r>
            <a:r>
              <a:rPr lang="fr-FR" sz="2000" dirty="0" smtClean="0"/>
              <a:t> of </a:t>
            </a:r>
            <a:r>
              <a:rPr lang="fr-FR" sz="2000" dirty="0" err="1" smtClean="0"/>
              <a:t>sequential</a:t>
            </a:r>
            <a:r>
              <a:rPr lang="fr-FR" sz="2000" dirty="0" smtClean="0"/>
              <a:t> suppression ?</a:t>
            </a:r>
          </a:p>
          <a:p>
            <a:pPr marL="914400" lvl="1" indent="-457200">
              <a:buNone/>
            </a:pPr>
            <a:r>
              <a:rPr lang="fr-FR" sz="2000" dirty="0" smtClean="0"/>
              <a:t>(</a:t>
            </a:r>
            <a:r>
              <a:rPr lang="fr-FR" sz="2000" dirty="0" err="1" smtClean="0"/>
              <a:t>assuming</a:t>
            </a:r>
            <a:r>
              <a:rPr lang="fr-FR" sz="2000" dirty="0" smtClean="0"/>
              <a:t> CNM </a:t>
            </a:r>
            <a:r>
              <a:rPr lang="fr-FR" sz="2000" dirty="0" err="1" smtClean="0"/>
              <a:t>effects</a:t>
            </a:r>
            <a:r>
              <a:rPr lang="fr-FR" sz="2000" dirty="0" smtClean="0"/>
              <a:t> are the </a:t>
            </a:r>
            <a:r>
              <a:rPr lang="fr-FR" sz="2000" dirty="0" err="1" smtClean="0"/>
              <a:t>same</a:t>
            </a:r>
            <a:r>
              <a:rPr lang="fr-FR" sz="2000" dirty="0" smtClean="0"/>
              <a:t> or </a:t>
            </a:r>
            <a:r>
              <a:rPr lang="fr-FR" sz="2000" dirty="0" err="1" smtClean="0"/>
              <a:t>smaller</a:t>
            </a:r>
            <a:r>
              <a:rPr lang="fr-FR" sz="2000" dirty="0" smtClean="0"/>
              <a:t>)</a:t>
            </a:r>
          </a:p>
          <a:p>
            <a:pPr marL="457200" indent="-457200">
              <a:buFontTx/>
              <a:buChar char="-"/>
            </a:pPr>
            <a:endParaRPr lang="fr-FR" sz="240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fr-FR" sz="2400" i="1" dirty="0" smtClean="0">
                <a:solidFill>
                  <a:srgbClr val="3333FF"/>
                </a:solidFill>
              </a:rPr>
              <a:t>ALICE |y|&gt;2.5: </a:t>
            </a:r>
            <a:r>
              <a:rPr lang="fr-FR" sz="2400" i="1" dirty="0" err="1" smtClean="0">
                <a:solidFill>
                  <a:srgbClr val="3333FF"/>
                </a:solidFill>
              </a:rPr>
              <a:t>Smaller</a:t>
            </a:r>
            <a:r>
              <a:rPr lang="fr-FR" sz="2400" i="1" dirty="0" smtClean="0">
                <a:solidFill>
                  <a:srgbClr val="3333FF"/>
                </a:solidFill>
              </a:rPr>
              <a:t> suppression </a:t>
            </a:r>
            <a:r>
              <a:rPr lang="fr-FR" sz="2400" dirty="0" err="1" smtClean="0"/>
              <a:t>at</a:t>
            </a:r>
            <a:r>
              <a:rPr lang="fr-FR" sz="2400" dirty="0" smtClean="0"/>
              <a:t> LHC </a:t>
            </a:r>
          </a:p>
          <a:p>
            <a:pPr marL="457200" indent="-457200">
              <a:buNone/>
            </a:pPr>
            <a:r>
              <a:rPr lang="fr-FR" sz="2400" dirty="0" smtClean="0"/>
              <a:t>	« </a:t>
            </a:r>
            <a:r>
              <a:rPr lang="fr-FR" sz="2400" dirty="0" err="1" smtClean="0"/>
              <a:t>inside</a:t>
            </a:r>
            <a:r>
              <a:rPr lang="fr-FR" sz="2400" dirty="0" smtClean="0"/>
              <a:t> » </a:t>
            </a:r>
            <a:r>
              <a:rPr lang="fr-FR" sz="2400" dirty="0" err="1" smtClean="0"/>
              <a:t>recombination</a:t>
            </a:r>
            <a:r>
              <a:rPr lang="fr-FR" sz="2400" dirty="0" smtClean="0"/>
              <a:t> </a:t>
            </a:r>
            <a:r>
              <a:rPr lang="fr-FR" sz="2400" dirty="0" err="1" smtClean="0"/>
              <a:t>regime</a:t>
            </a:r>
            <a:r>
              <a:rPr lang="fr-FR" sz="2400" dirty="0" smtClean="0"/>
              <a:t> ?</a:t>
            </a:r>
          </a:p>
          <a:p>
            <a:pPr marL="914400" lvl="1" indent="-457200">
              <a:buNone/>
            </a:pPr>
            <a:r>
              <a:rPr lang="fr-FR" sz="2000" dirty="0" err="1" smtClean="0"/>
              <a:t>Hint</a:t>
            </a:r>
            <a:r>
              <a:rPr lang="fr-FR" sz="2000" dirty="0" smtClean="0"/>
              <a:t> of </a:t>
            </a:r>
            <a:r>
              <a:rPr lang="fr-FR" sz="2000" dirty="0" err="1" smtClean="0"/>
              <a:t>recombination</a:t>
            </a:r>
            <a:r>
              <a:rPr lang="fr-FR" sz="2000" dirty="0" smtClean="0"/>
              <a:t> ?</a:t>
            </a:r>
          </a:p>
          <a:p>
            <a:pPr marL="914400" lvl="1" indent="-457200">
              <a:buNone/>
            </a:pPr>
            <a:r>
              <a:rPr lang="fr-FR" sz="2000" dirty="0" smtClean="0"/>
              <a:t>(</a:t>
            </a:r>
            <a:r>
              <a:rPr lang="fr-FR" sz="2000" dirty="0" err="1" smtClean="0"/>
              <a:t>assuming</a:t>
            </a:r>
            <a:r>
              <a:rPr lang="fr-FR" sz="2000" dirty="0" smtClean="0"/>
              <a:t> CNM </a:t>
            </a:r>
            <a:r>
              <a:rPr lang="fr-FR" sz="2000" dirty="0" err="1" smtClean="0"/>
              <a:t>effects</a:t>
            </a:r>
            <a:r>
              <a:rPr lang="fr-FR" sz="2000" dirty="0" smtClean="0"/>
              <a:t> are the </a:t>
            </a:r>
            <a:r>
              <a:rPr lang="fr-FR" sz="2000" dirty="0" err="1" smtClean="0"/>
              <a:t>same</a:t>
            </a:r>
            <a:r>
              <a:rPr lang="fr-FR" sz="2000" dirty="0" smtClean="0"/>
              <a:t> of </a:t>
            </a:r>
            <a:r>
              <a:rPr lang="fr-FR" sz="2000" dirty="0" err="1" smtClean="0"/>
              <a:t>larger</a:t>
            </a:r>
            <a:r>
              <a:rPr lang="fr-FR" sz="2000" dirty="0" smtClean="0"/>
              <a:t>)</a:t>
            </a:r>
          </a:p>
          <a:p>
            <a:pPr>
              <a:buNone/>
            </a:pPr>
            <a:endParaRPr lang="fr-FR" sz="2400" dirty="0" smtClean="0"/>
          </a:p>
          <a:p>
            <a:pPr lvl="1"/>
            <a:endParaRPr lang="fr-FR" sz="2000" dirty="0" smtClean="0"/>
          </a:p>
          <a:p>
            <a:endParaRPr lang="fr-FR" sz="2400" dirty="0" smtClean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04/05/2012 - RIL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26" name="Rectangle 25"/>
          <p:cNvSpPr/>
          <p:nvPr/>
        </p:nvSpPr>
        <p:spPr>
          <a:xfrm>
            <a:off x="5868144" y="1268760"/>
            <a:ext cx="3019690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onnecteur droit 27"/>
          <p:cNvCxnSpPr/>
          <p:nvPr/>
        </p:nvCxnSpPr>
        <p:spPr>
          <a:xfrm>
            <a:off x="5868144" y="1736812"/>
            <a:ext cx="301969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rme libre 28"/>
          <p:cNvSpPr/>
          <p:nvPr/>
        </p:nvSpPr>
        <p:spPr>
          <a:xfrm>
            <a:off x="5868144" y="1736812"/>
            <a:ext cx="1583909" cy="432455"/>
          </a:xfrm>
          <a:custGeom>
            <a:avLst/>
            <a:gdLst>
              <a:gd name="connsiteX0" fmla="*/ 0 w 2627290"/>
              <a:gd name="connsiteY0" fmla="*/ 17172 h 706192"/>
              <a:gd name="connsiteX1" fmla="*/ 862884 w 2627290"/>
              <a:gd name="connsiteY1" fmla="*/ 17172 h 706192"/>
              <a:gd name="connsiteX2" fmla="*/ 1352281 w 2627290"/>
              <a:gd name="connsiteY2" fmla="*/ 120203 h 706192"/>
              <a:gd name="connsiteX3" fmla="*/ 1725769 w 2627290"/>
              <a:gd name="connsiteY3" fmla="*/ 609600 h 706192"/>
              <a:gd name="connsiteX4" fmla="*/ 2627290 w 2627290"/>
              <a:gd name="connsiteY4" fmla="*/ 699752 h 706192"/>
              <a:gd name="connsiteX0" fmla="*/ 0 w 2627290"/>
              <a:gd name="connsiteY0" fmla="*/ 14521 h 703541"/>
              <a:gd name="connsiteX1" fmla="*/ 441930 w 2627290"/>
              <a:gd name="connsiteY1" fmla="*/ 17172 h 703541"/>
              <a:gd name="connsiteX2" fmla="*/ 1352281 w 2627290"/>
              <a:gd name="connsiteY2" fmla="*/ 117552 h 703541"/>
              <a:gd name="connsiteX3" fmla="*/ 1725769 w 2627290"/>
              <a:gd name="connsiteY3" fmla="*/ 606949 h 703541"/>
              <a:gd name="connsiteX4" fmla="*/ 2627290 w 2627290"/>
              <a:gd name="connsiteY4" fmla="*/ 697101 h 703541"/>
              <a:gd name="connsiteX0" fmla="*/ 0 w 2627290"/>
              <a:gd name="connsiteY0" fmla="*/ 23637 h 717385"/>
              <a:gd name="connsiteX1" fmla="*/ 441930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273825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273825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273825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357877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357877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357877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357877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33353 h 785396"/>
              <a:gd name="connsiteX1" fmla="*/ 357877 w 2627290"/>
              <a:gd name="connsiteY1" fmla="*/ 36004 h 785396"/>
              <a:gd name="connsiteX2" fmla="*/ 862191 w 2627290"/>
              <a:gd name="connsiteY2" fmla="*/ 108012 h 785396"/>
              <a:gd name="connsiteX3" fmla="*/ 1366505 w 2627290"/>
              <a:gd name="connsiteY3" fmla="*/ 684076 h 785396"/>
              <a:gd name="connsiteX4" fmla="*/ 2627290 w 2627290"/>
              <a:gd name="connsiteY4" fmla="*/ 715933 h 785396"/>
              <a:gd name="connsiteX0" fmla="*/ 0 w 2627290"/>
              <a:gd name="connsiteY0" fmla="*/ 33353 h 792088"/>
              <a:gd name="connsiteX1" fmla="*/ 357877 w 2627290"/>
              <a:gd name="connsiteY1" fmla="*/ 36004 h 792088"/>
              <a:gd name="connsiteX2" fmla="*/ 862191 w 2627290"/>
              <a:gd name="connsiteY2" fmla="*/ 108012 h 792088"/>
              <a:gd name="connsiteX3" fmla="*/ 1366505 w 2627290"/>
              <a:gd name="connsiteY3" fmla="*/ 684076 h 792088"/>
              <a:gd name="connsiteX4" fmla="*/ 2627290 w 2627290"/>
              <a:gd name="connsiteY4" fmla="*/ 756083 h 792088"/>
              <a:gd name="connsiteX0" fmla="*/ 0 w 2627290"/>
              <a:gd name="connsiteY0" fmla="*/ 33353 h 792088"/>
              <a:gd name="connsiteX1" fmla="*/ 189773 w 2627290"/>
              <a:gd name="connsiteY1" fmla="*/ 36003 h 792088"/>
              <a:gd name="connsiteX2" fmla="*/ 862191 w 2627290"/>
              <a:gd name="connsiteY2" fmla="*/ 108012 h 792088"/>
              <a:gd name="connsiteX3" fmla="*/ 1366505 w 2627290"/>
              <a:gd name="connsiteY3" fmla="*/ 684076 h 792088"/>
              <a:gd name="connsiteX4" fmla="*/ 2627290 w 2627290"/>
              <a:gd name="connsiteY4" fmla="*/ 756083 h 792088"/>
              <a:gd name="connsiteX0" fmla="*/ 0 w 2627290"/>
              <a:gd name="connsiteY0" fmla="*/ 105362 h 876098"/>
              <a:gd name="connsiteX1" fmla="*/ 189773 w 2627290"/>
              <a:gd name="connsiteY1" fmla="*/ 108012 h 876098"/>
              <a:gd name="connsiteX2" fmla="*/ 610034 w 2627290"/>
              <a:gd name="connsiteY2" fmla="*/ 108012 h 876098"/>
              <a:gd name="connsiteX3" fmla="*/ 1366505 w 2627290"/>
              <a:gd name="connsiteY3" fmla="*/ 756085 h 876098"/>
              <a:gd name="connsiteX4" fmla="*/ 2627290 w 2627290"/>
              <a:gd name="connsiteY4" fmla="*/ 828092 h 876098"/>
              <a:gd name="connsiteX0" fmla="*/ 0 w 2627290"/>
              <a:gd name="connsiteY0" fmla="*/ 0 h 770736"/>
              <a:gd name="connsiteX1" fmla="*/ 189773 w 2627290"/>
              <a:gd name="connsiteY1" fmla="*/ 2650 h 770736"/>
              <a:gd name="connsiteX2" fmla="*/ 610034 w 2627290"/>
              <a:gd name="connsiteY2" fmla="*/ 2650 h 770736"/>
              <a:gd name="connsiteX3" fmla="*/ 1366505 w 2627290"/>
              <a:gd name="connsiteY3" fmla="*/ 650723 h 770736"/>
              <a:gd name="connsiteX4" fmla="*/ 2627290 w 2627290"/>
              <a:gd name="connsiteY4" fmla="*/ 722730 h 770736"/>
              <a:gd name="connsiteX0" fmla="*/ 0 w 2627290"/>
              <a:gd name="connsiteY0" fmla="*/ 0 h 770736"/>
              <a:gd name="connsiteX1" fmla="*/ 189773 w 2627290"/>
              <a:gd name="connsiteY1" fmla="*/ 2650 h 770736"/>
              <a:gd name="connsiteX2" fmla="*/ 610034 w 2627290"/>
              <a:gd name="connsiteY2" fmla="*/ 2650 h 770736"/>
              <a:gd name="connsiteX3" fmla="*/ 1366505 w 2627290"/>
              <a:gd name="connsiteY3" fmla="*/ 650723 h 770736"/>
              <a:gd name="connsiteX4" fmla="*/ 2627290 w 2627290"/>
              <a:gd name="connsiteY4" fmla="*/ 722730 h 770736"/>
              <a:gd name="connsiteX0" fmla="*/ 0 w 2627290"/>
              <a:gd name="connsiteY0" fmla="*/ 0 h 770736"/>
              <a:gd name="connsiteX1" fmla="*/ 189773 w 2627290"/>
              <a:gd name="connsiteY1" fmla="*/ 2650 h 770736"/>
              <a:gd name="connsiteX2" fmla="*/ 610034 w 2627290"/>
              <a:gd name="connsiteY2" fmla="*/ 2650 h 770736"/>
              <a:gd name="connsiteX3" fmla="*/ 1366505 w 2627290"/>
              <a:gd name="connsiteY3" fmla="*/ 650723 h 770736"/>
              <a:gd name="connsiteX4" fmla="*/ 2627290 w 2627290"/>
              <a:gd name="connsiteY4" fmla="*/ 722730 h 770736"/>
              <a:gd name="connsiteX0" fmla="*/ 0 w 2627290"/>
              <a:gd name="connsiteY0" fmla="*/ 0 h 770735"/>
              <a:gd name="connsiteX1" fmla="*/ 189773 w 2627290"/>
              <a:gd name="connsiteY1" fmla="*/ 2650 h 770735"/>
              <a:gd name="connsiteX2" fmla="*/ 610034 w 2627290"/>
              <a:gd name="connsiteY2" fmla="*/ 2650 h 770735"/>
              <a:gd name="connsiteX3" fmla="*/ 1030296 w 2627290"/>
              <a:gd name="connsiteY3" fmla="*/ 650722 h 770735"/>
              <a:gd name="connsiteX4" fmla="*/ 2627290 w 2627290"/>
              <a:gd name="connsiteY4" fmla="*/ 722730 h 770735"/>
              <a:gd name="connsiteX0" fmla="*/ 0 w 2627290"/>
              <a:gd name="connsiteY0" fmla="*/ 0 h 770736"/>
              <a:gd name="connsiteX1" fmla="*/ 189773 w 2627290"/>
              <a:gd name="connsiteY1" fmla="*/ 2650 h 770736"/>
              <a:gd name="connsiteX2" fmla="*/ 610034 w 2627290"/>
              <a:gd name="connsiteY2" fmla="*/ 2650 h 770736"/>
              <a:gd name="connsiteX3" fmla="*/ 1198400 w 2627290"/>
              <a:gd name="connsiteY3" fmla="*/ 650723 h 770736"/>
              <a:gd name="connsiteX4" fmla="*/ 2627290 w 2627290"/>
              <a:gd name="connsiteY4" fmla="*/ 722730 h 770736"/>
              <a:gd name="connsiteX0" fmla="*/ 0 w 2291081"/>
              <a:gd name="connsiteY0" fmla="*/ 0 h 770736"/>
              <a:gd name="connsiteX1" fmla="*/ 189773 w 2291081"/>
              <a:gd name="connsiteY1" fmla="*/ 2650 h 770736"/>
              <a:gd name="connsiteX2" fmla="*/ 610034 w 2291081"/>
              <a:gd name="connsiteY2" fmla="*/ 2650 h 770736"/>
              <a:gd name="connsiteX3" fmla="*/ 1198400 w 2291081"/>
              <a:gd name="connsiteY3" fmla="*/ 650723 h 770736"/>
              <a:gd name="connsiteX4" fmla="*/ 2291081 w 2291081"/>
              <a:gd name="connsiteY4" fmla="*/ 722730 h 770736"/>
              <a:gd name="connsiteX0" fmla="*/ 0 w 2291081"/>
              <a:gd name="connsiteY0" fmla="*/ 0 h 797958"/>
              <a:gd name="connsiteX1" fmla="*/ 189773 w 2291081"/>
              <a:gd name="connsiteY1" fmla="*/ 2650 h 797958"/>
              <a:gd name="connsiteX2" fmla="*/ 610034 w 2291081"/>
              <a:gd name="connsiteY2" fmla="*/ 2650 h 797958"/>
              <a:gd name="connsiteX3" fmla="*/ 1198400 w 2291081"/>
              <a:gd name="connsiteY3" fmla="*/ 650723 h 797958"/>
              <a:gd name="connsiteX4" fmla="*/ 2291081 w 2291081"/>
              <a:gd name="connsiteY4" fmla="*/ 794738 h 797958"/>
              <a:gd name="connsiteX0" fmla="*/ 0 w 2291081"/>
              <a:gd name="connsiteY0" fmla="*/ 0 h 794738"/>
              <a:gd name="connsiteX1" fmla="*/ 189773 w 2291081"/>
              <a:gd name="connsiteY1" fmla="*/ 2650 h 794738"/>
              <a:gd name="connsiteX2" fmla="*/ 610034 w 2291081"/>
              <a:gd name="connsiteY2" fmla="*/ 2650 h 794738"/>
              <a:gd name="connsiteX3" fmla="*/ 1198400 w 2291081"/>
              <a:gd name="connsiteY3" fmla="*/ 650723 h 794738"/>
              <a:gd name="connsiteX4" fmla="*/ 2291081 w 2291081"/>
              <a:gd name="connsiteY4" fmla="*/ 794738 h 794738"/>
              <a:gd name="connsiteX0" fmla="*/ 0 w 2291081"/>
              <a:gd name="connsiteY0" fmla="*/ 0 h 770736"/>
              <a:gd name="connsiteX1" fmla="*/ 189773 w 2291081"/>
              <a:gd name="connsiteY1" fmla="*/ 2650 h 770736"/>
              <a:gd name="connsiteX2" fmla="*/ 610034 w 2291081"/>
              <a:gd name="connsiteY2" fmla="*/ 2650 h 770736"/>
              <a:gd name="connsiteX3" fmla="*/ 1198400 w 2291081"/>
              <a:gd name="connsiteY3" fmla="*/ 650723 h 770736"/>
              <a:gd name="connsiteX4" fmla="*/ 2291081 w 2291081"/>
              <a:gd name="connsiteY4" fmla="*/ 722730 h 770736"/>
              <a:gd name="connsiteX0" fmla="*/ 0 w 2291081"/>
              <a:gd name="connsiteY0" fmla="*/ 0 h 770736"/>
              <a:gd name="connsiteX1" fmla="*/ 189773 w 2291081"/>
              <a:gd name="connsiteY1" fmla="*/ 2650 h 770736"/>
              <a:gd name="connsiteX2" fmla="*/ 610034 w 2291081"/>
              <a:gd name="connsiteY2" fmla="*/ 2650 h 770736"/>
              <a:gd name="connsiteX3" fmla="*/ 1198400 w 2291081"/>
              <a:gd name="connsiteY3" fmla="*/ 650723 h 770736"/>
              <a:gd name="connsiteX4" fmla="*/ 2291081 w 2291081"/>
              <a:gd name="connsiteY4" fmla="*/ 722730 h 770736"/>
              <a:gd name="connsiteX0" fmla="*/ 0 w 2291081"/>
              <a:gd name="connsiteY0" fmla="*/ 0 h 746734"/>
              <a:gd name="connsiteX1" fmla="*/ 189773 w 2291081"/>
              <a:gd name="connsiteY1" fmla="*/ 2650 h 746734"/>
              <a:gd name="connsiteX2" fmla="*/ 610034 w 2291081"/>
              <a:gd name="connsiteY2" fmla="*/ 2650 h 746734"/>
              <a:gd name="connsiteX3" fmla="*/ 862191 w 2291081"/>
              <a:gd name="connsiteY3" fmla="*/ 146666 h 746734"/>
              <a:gd name="connsiteX4" fmla="*/ 1198400 w 2291081"/>
              <a:gd name="connsiteY4" fmla="*/ 650723 h 746734"/>
              <a:gd name="connsiteX5" fmla="*/ 2291081 w 2291081"/>
              <a:gd name="connsiteY5" fmla="*/ 722730 h 746734"/>
              <a:gd name="connsiteX0" fmla="*/ 0 w 2291081"/>
              <a:gd name="connsiteY0" fmla="*/ 0 h 747437"/>
              <a:gd name="connsiteX1" fmla="*/ 189773 w 2291081"/>
              <a:gd name="connsiteY1" fmla="*/ 2650 h 747437"/>
              <a:gd name="connsiteX2" fmla="*/ 610034 w 2291081"/>
              <a:gd name="connsiteY2" fmla="*/ 2650 h 747437"/>
              <a:gd name="connsiteX3" fmla="*/ 862191 w 2291081"/>
              <a:gd name="connsiteY3" fmla="*/ 146666 h 747437"/>
              <a:gd name="connsiteX4" fmla="*/ 1198400 w 2291081"/>
              <a:gd name="connsiteY4" fmla="*/ 650723 h 747437"/>
              <a:gd name="connsiteX5" fmla="*/ 2075254 w 2291081"/>
              <a:gd name="connsiteY5" fmla="*/ 726949 h 747437"/>
              <a:gd name="connsiteX6" fmla="*/ 2291081 w 2291081"/>
              <a:gd name="connsiteY6" fmla="*/ 722730 h 747437"/>
              <a:gd name="connsiteX0" fmla="*/ 0 w 2865702"/>
              <a:gd name="connsiteY0" fmla="*/ 0 h 747437"/>
              <a:gd name="connsiteX1" fmla="*/ 189773 w 2865702"/>
              <a:gd name="connsiteY1" fmla="*/ 2650 h 747437"/>
              <a:gd name="connsiteX2" fmla="*/ 610034 w 2865702"/>
              <a:gd name="connsiteY2" fmla="*/ 2650 h 747437"/>
              <a:gd name="connsiteX3" fmla="*/ 862191 w 2865702"/>
              <a:gd name="connsiteY3" fmla="*/ 146666 h 747437"/>
              <a:gd name="connsiteX4" fmla="*/ 1198400 w 2865702"/>
              <a:gd name="connsiteY4" fmla="*/ 650723 h 747437"/>
              <a:gd name="connsiteX5" fmla="*/ 2075254 w 2865702"/>
              <a:gd name="connsiteY5" fmla="*/ 726949 h 747437"/>
              <a:gd name="connsiteX6" fmla="*/ 2865702 w 2865702"/>
              <a:gd name="connsiteY6" fmla="*/ 724016 h 74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5702" h="747437">
                <a:moveTo>
                  <a:pt x="0" y="0"/>
                </a:moveTo>
                <a:lnTo>
                  <a:pt x="189773" y="2650"/>
                </a:lnTo>
                <a:cubicBezTo>
                  <a:pt x="561685" y="1773"/>
                  <a:pt x="194386" y="2464"/>
                  <a:pt x="610034" y="2650"/>
                </a:cubicBezTo>
                <a:cubicBezTo>
                  <a:pt x="715425" y="24400"/>
                  <a:pt x="764130" y="38654"/>
                  <a:pt x="862191" y="146666"/>
                </a:cubicBezTo>
                <a:cubicBezTo>
                  <a:pt x="960252" y="254678"/>
                  <a:pt x="996223" y="554009"/>
                  <a:pt x="1198400" y="650723"/>
                </a:cubicBezTo>
                <a:cubicBezTo>
                  <a:pt x="1400577" y="747437"/>
                  <a:pt x="1797370" y="714734"/>
                  <a:pt x="2075254" y="726949"/>
                </a:cubicBezTo>
                <a:cubicBezTo>
                  <a:pt x="2353138" y="739164"/>
                  <a:pt x="2829731" y="724719"/>
                  <a:pt x="2865702" y="72401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868144" y="4725144"/>
            <a:ext cx="3019690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Connecteur droit 44"/>
          <p:cNvCxnSpPr/>
          <p:nvPr/>
        </p:nvCxnSpPr>
        <p:spPr>
          <a:xfrm>
            <a:off x="5868144" y="5193196"/>
            <a:ext cx="301969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rme libre 45"/>
          <p:cNvSpPr/>
          <p:nvPr/>
        </p:nvSpPr>
        <p:spPr>
          <a:xfrm>
            <a:off x="5868144" y="5193196"/>
            <a:ext cx="1266309" cy="432048"/>
          </a:xfrm>
          <a:custGeom>
            <a:avLst/>
            <a:gdLst>
              <a:gd name="connsiteX0" fmla="*/ 0 w 2627290"/>
              <a:gd name="connsiteY0" fmla="*/ 17172 h 706192"/>
              <a:gd name="connsiteX1" fmla="*/ 862884 w 2627290"/>
              <a:gd name="connsiteY1" fmla="*/ 17172 h 706192"/>
              <a:gd name="connsiteX2" fmla="*/ 1352281 w 2627290"/>
              <a:gd name="connsiteY2" fmla="*/ 120203 h 706192"/>
              <a:gd name="connsiteX3" fmla="*/ 1725769 w 2627290"/>
              <a:gd name="connsiteY3" fmla="*/ 609600 h 706192"/>
              <a:gd name="connsiteX4" fmla="*/ 2627290 w 2627290"/>
              <a:gd name="connsiteY4" fmla="*/ 699752 h 706192"/>
              <a:gd name="connsiteX0" fmla="*/ 0 w 2627290"/>
              <a:gd name="connsiteY0" fmla="*/ 14521 h 703541"/>
              <a:gd name="connsiteX1" fmla="*/ 441930 w 2627290"/>
              <a:gd name="connsiteY1" fmla="*/ 17172 h 703541"/>
              <a:gd name="connsiteX2" fmla="*/ 1352281 w 2627290"/>
              <a:gd name="connsiteY2" fmla="*/ 117552 h 703541"/>
              <a:gd name="connsiteX3" fmla="*/ 1725769 w 2627290"/>
              <a:gd name="connsiteY3" fmla="*/ 606949 h 703541"/>
              <a:gd name="connsiteX4" fmla="*/ 2627290 w 2627290"/>
              <a:gd name="connsiteY4" fmla="*/ 697101 h 703541"/>
              <a:gd name="connsiteX0" fmla="*/ 0 w 2627290"/>
              <a:gd name="connsiteY0" fmla="*/ 23637 h 717385"/>
              <a:gd name="connsiteX1" fmla="*/ 441930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273825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273825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273825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357877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357877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357877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357877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33353 h 785396"/>
              <a:gd name="connsiteX1" fmla="*/ 357877 w 2627290"/>
              <a:gd name="connsiteY1" fmla="*/ 36004 h 785396"/>
              <a:gd name="connsiteX2" fmla="*/ 862191 w 2627290"/>
              <a:gd name="connsiteY2" fmla="*/ 108012 h 785396"/>
              <a:gd name="connsiteX3" fmla="*/ 1366505 w 2627290"/>
              <a:gd name="connsiteY3" fmla="*/ 684076 h 785396"/>
              <a:gd name="connsiteX4" fmla="*/ 2627290 w 2627290"/>
              <a:gd name="connsiteY4" fmla="*/ 715933 h 785396"/>
              <a:gd name="connsiteX0" fmla="*/ 0 w 2627290"/>
              <a:gd name="connsiteY0" fmla="*/ 33353 h 792088"/>
              <a:gd name="connsiteX1" fmla="*/ 357877 w 2627290"/>
              <a:gd name="connsiteY1" fmla="*/ 36004 h 792088"/>
              <a:gd name="connsiteX2" fmla="*/ 862191 w 2627290"/>
              <a:gd name="connsiteY2" fmla="*/ 108012 h 792088"/>
              <a:gd name="connsiteX3" fmla="*/ 1366505 w 2627290"/>
              <a:gd name="connsiteY3" fmla="*/ 684076 h 792088"/>
              <a:gd name="connsiteX4" fmla="*/ 2627290 w 2627290"/>
              <a:gd name="connsiteY4" fmla="*/ 756083 h 792088"/>
              <a:gd name="connsiteX0" fmla="*/ 0 w 2627290"/>
              <a:gd name="connsiteY0" fmla="*/ 33353 h 792088"/>
              <a:gd name="connsiteX1" fmla="*/ 189773 w 2627290"/>
              <a:gd name="connsiteY1" fmla="*/ 36003 h 792088"/>
              <a:gd name="connsiteX2" fmla="*/ 862191 w 2627290"/>
              <a:gd name="connsiteY2" fmla="*/ 108012 h 792088"/>
              <a:gd name="connsiteX3" fmla="*/ 1366505 w 2627290"/>
              <a:gd name="connsiteY3" fmla="*/ 684076 h 792088"/>
              <a:gd name="connsiteX4" fmla="*/ 2627290 w 2627290"/>
              <a:gd name="connsiteY4" fmla="*/ 756083 h 792088"/>
              <a:gd name="connsiteX0" fmla="*/ 0 w 2627290"/>
              <a:gd name="connsiteY0" fmla="*/ 105362 h 876098"/>
              <a:gd name="connsiteX1" fmla="*/ 189773 w 2627290"/>
              <a:gd name="connsiteY1" fmla="*/ 108012 h 876098"/>
              <a:gd name="connsiteX2" fmla="*/ 610034 w 2627290"/>
              <a:gd name="connsiteY2" fmla="*/ 108012 h 876098"/>
              <a:gd name="connsiteX3" fmla="*/ 1366505 w 2627290"/>
              <a:gd name="connsiteY3" fmla="*/ 756085 h 876098"/>
              <a:gd name="connsiteX4" fmla="*/ 2627290 w 2627290"/>
              <a:gd name="connsiteY4" fmla="*/ 828092 h 876098"/>
              <a:gd name="connsiteX0" fmla="*/ 0 w 2627290"/>
              <a:gd name="connsiteY0" fmla="*/ 0 h 770736"/>
              <a:gd name="connsiteX1" fmla="*/ 189773 w 2627290"/>
              <a:gd name="connsiteY1" fmla="*/ 2650 h 770736"/>
              <a:gd name="connsiteX2" fmla="*/ 610034 w 2627290"/>
              <a:gd name="connsiteY2" fmla="*/ 2650 h 770736"/>
              <a:gd name="connsiteX3" fmla="*/ 1366505 w 2627290"/>
              <a:gd name="connsiteY3" fmla="*/ 650723 h 770736"/>
              <a:gd name="connsiteX4" fmla="*/ 2627290 w 2627290"/>
              <a:gd name="connsiteY4" fmla="*/ 722730 h 770736"/>
              <a:gd name="connsiteX0" fmla="*/ 0 w 2627290"/>
              <a:gd name="connsiteY0" fmla="*/ 0 h 770736"/>
              <a:gd name="connsiteX1" fmla="*/ 189773 w 2627290"/>
              <a:gd name="connsiteY1" fmla="*/ 2650 h 770736"/>
              <a:gd name="connsiteX2" fmla="*/ 610034 w 2627290"/>
              <a:gd name="connsiteY2" fmla="*/ 2650 h 770736"/>
              <a:gd name="connsiteX3" fmla="*/ 1366505 w 2627290"/>
              <a:gd name="connsiteY3" fmla="*/ 650723 h 770736"/>
              <a:gd name="connsiteX4" fmla="*/ 2627290 w 2627290"/>
              <a:gd name="connsiteY4" fmla="*/ 722730 h 770736"/>
              <a:gd name="connsiteX0" fmla="*/ 0 w 2627290"/>
              <a:gd name="connsiteY0" fmla="*/ 0 h 770736"/>
              <a:gd name="connsiteX1" fmla="*/ 189773 w 2627290"/>
              <a:gd name="connsiteY1" fmla="*/ 2650 h 770736"/>
              <a:gd name="connsiteX2" fmla="*/ 610034 w 2627290"/>
              <a:gd name="connsiteY2" fmla="*/ 2650 h 770736"/>
              <a:gd name="connsiteX3" fmla="*/ 1366505 w 2627290"/>
              <a:gd name="connsiteY3" fmla="*/ 650723 h 770736"/>
              <a:gd name="connsiteX4" fmla="*/ 2627290 w 2627290"/>
              <a:gd name="connsiteY4" fmla="*/ 722730 h 770736"/>
              <a:gd name="connsiteX0" fmla="*/ 0 w 2627290"/>
              <a:gd name="connsiteY0" fmla="*/ 0 h 770735"/>
              <a:gd name="connsiteX1" fmla="*/ 189773 w 2627290"/>
              <a:gd name="connsiteY1" fmla="*/ 2650 h 770735"/>
              <a:gd name="connsiteX2" fmla="*/ 610034 w 2627290"/>
              <a:gd name="connsiteY2" fmla="*/ 2650 h 770735"/>
              <a:gd name="connsiteX3" fmla="*/ 1030296 w 2627290"/>
              <a:gd name="connsiteY3" fmla="*/ 650722 h 770735"/>
              <a:gd name="connsiteX4" fmla="*/ 2627290 w 2627290"/>
              <a:gd name="connsiteY4" fmla="*/ 722730 h 770735"/>
              <a:gd name="connsiteX0" fmla="*/ 0 w 2627290"/>
              <a:gd name="connsiteY0" fmla="*/ 0 h 770736"/>
              <a:gd name="connsiteX1" fmla="*/ 189773 w 2627290"/>
              <a:gd name="connsiteY1" fmla="*/ 2650 h 770736"/>
              <a:gd name="connsiteX2" fmla="*/ 610034 w 2627290"/>
              <a:gd name="connsiteY2" fmla="*/ 2650 h 770736"/>
              <a:gd name="connsiteX3" fmla="*/ 1198400 w 2627290"/>
              <a:gd name="connsiteY3" fmla="*/ 650723 h 770736"/>
              <a:gd name="connsiteX4" fmla="*/ 2627290 w 2627290"/>
              <a:gd name="connsiteY4" fmla="*/ 722730 h 770736"/>
              <a:gd name="connsiteX0" fmla="*/ 0 w 2291081"/>
              <a:gd name="connsiteY0" fmla="*/ 0 h 770736"/>
              <a:gd name="connsiteX1" fmla="*/ 189773 w 2291081"/>
              <a:gd name="connsiteY1" fmla="*/ 2650 h 770736"/>
              <a:gd name="connsiteX2" fmla="*/ 610034 w 2291081"/>
              <a:gd name="connsiteY2" fmla="*/ 2650 h 770736"/>
              <a:gd name="connsiteX3" fmla="*/ 1198400 w 2291081"/>
              <a:gd name="connsiteY3" fmla="*/ 650723 h 770736"/>
              <a:gd name="connsiteX4" fmla="*/ 2291081 w 2291081"/>
              <a:gd name="connsiteY4" fmla="*/ 722730 h 770736"/>
              <a:gd name="connsiteX0" fmla="*/ 0 w 2291081"/>
              <a:gd name="connsiteY0" fmla="*/ 0 h 797958"/>
              <a:gd name="connsiteX1" fmla="*/ 189773 w 2291081"/>
              <a:gd name="connsiteY1" fmla="*/ 2650 h 797958"/>
              <a:gd name="connsiteX2" fmla="*/ 610034 w 2291081"/>
              <a:gd name="connsiteY2" fmla="*/ 2650 h 797958"/>
              <a:gd name="connsiteX3" fmla="*/ 1198400 w 2291081"/>
              <a:gd name="connsiteY3" fmla="*/ 650723 h 797958"/>
              <a:gd name="connsiteX4" fmla="*/ 2291081 w 2291081"/>
              <a:gd name="connsiteY4" fmla="*/ 794738 h 797958"/>
              <a:gd name="connsiteX0" fmla="*/ 0 w 2291081"/>
              <a:gd name="connsiteY0" fmla="*/ 0 h 794738"/>
              <a:gd name="connsiteX1" fmla="*/ 189773 w 2291081"/>
              <a:gd name="connsiteY1" fmla="*/ 2650 h 794738"/>
              <a:gd name="connsiteX2" fmla="*/ 610034 w 2291081"/>
              <a:gd name="connsiteY2" fmla="*/ 2650 h 794738"/>
              <a:gd name="connsiteX3" fmla="*/ 1198400 w 2291081"/>
              <a:gd name="connsiteY3" fmla="*/ 650723 h 794738"/>
              <a:gd name="connsiteX4" fmla="*/ 2291081 w 2291081"/>
              <a:gd name="connsiteY4" fmla="*/ 794738 h 794738"/>
              <a:gd name="connsiteX0" fmla="*/ 0 w 2291081"/>
              <a:gd name="connsiteY0" fmla="*/ 0 h 770736"/>
              <a:gd name="connsiteX1" fmla="*/ 189773 w 2291081"/>
              <a:gd name="connsiteY1" fmla="*/ 2650 h 770736"/>
              <a:gd name="connsiteX2" fmla="*/ 610034 w 2291081"/>
              <a:gd name="connsiteY2" fmla="*/ 2650 h 770736"/>
              <a:gd name="connsiteX3" fmla="*/ 1198400 w 2291081"/>
              <a:gd name="connsiteY3" fmla="*/ 650723 h 770736"/>
              <a:gd name="connsiteX4" fmla="*/ 2291081 w 2291081"/>
              <a:gd name="connsiteY4" fmla="*/ 722730 h 770736"/>
              <a:gd name="connsiteX0" fmla="*/ 0 w 2291081"/>
              <a:gd name="connsiteY0" fmla="*/ 0 h 770736"/>
              <a:gd name="connsiteX1" fmla="*/ 189773 w 2291081"/>
              <a:gd name="connsiteY1" fmla="*/ 2650 h 770736"/>
              <a:gd name="connsiteX2" fmla="*/ 610034 w 2291081"/>
              <a:gd name="connsiteY2" fmla="*/ 2650 h 770736"/>
              <a:gd name="connsiteX3" fmla="*/ 1198400 w 2291081"/>
              <a:gd name="connsiteY3" fmla="*/ 650723 h 770736"/>
              <a:gd name="connsiteX4" fmla="*/ 2291081 w 2291081"/>
              <a:gd name="connsiteY4" fmla="*/ 722730 h 770736"/>
              <a:gd name="connsiteX0" fmla="*/ 0 w 2291081"/>
              <a:gd name="connsiteY0" fmla="*/ 0 h 746734"/>
              <a:gd name="connsiteX1" fmla="*/ 189773 w 2291081"/>
              <a:gd name="connsiteY1" fmla="*/ 2650 h 746734"/>
              <a:gd name="connsiteX2" fmla="*/ 610034 w 2291081"/>
              <a:gd name="connsiteY2" fmla="*/ 2650 h 746734"/>
              <a:gd name="connsiteX3" fmla="*/ 862191 w 2291081"/>
              <a:gd name="connsiteY3" fmla="*/ 146666 h 746734"/>
              <a:gd name="connsiteX4" fmla="*/ 1198400 w 2291081"/>
              <a:gd name="connsiteY4" fmla="*/ 650723 h 746734"/>
              <a:gd name="connsiteX5" fmla="*/ 2291081 w 2291081"/>
              <a:gd name="connsiteY5" fmla="*/ 722730 h 74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1081" h="746734">
                <a:moveTo>
                  <a:pt x="0" y="0"/>
                </a:moveTo>
                <a:lnTo>
                  <a:pt x="189773" y="2650"/>
                </a:lnTo>
                <a:cubicBezTo>
                  <a:pt x="561685" y="1773"/>
                  <a:pt x="194386" y="2464"/>
                  <a:pt x="610034" y="2650"/>
                </a:cubicBezTo>
                <a:cubicBezTo>
                  <a:pt x="715425" y="24400"/>
                  <a:pt x="764130" y="38654"/>
                  <a:pt x="862191" y="146666"/>
                </a:cubicBezTo>
                <a:cubicBezTo>
                  <a:pt x="960252" y="254678"/>
                  <a:pt x="960252" y="554712"/>
                  <a:pt x="1198400" y="650723"/>
                </a:cubicBezTo>
                <a:cubicBezTo>
                  <a:pt x="1436548" y="746734"/>
                  <a:pt x="1534909" y="727315"/>
                  <a:pt x="2291081" y="72273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orme libre 49"/>
          <p:cNvSpPr/>
          <p:nvPr/>
        </p:nvSpPr>
        <p:spPr>
          <a:xfrm>
            <a:off x="7128894" y="5291138"/>
            <a:ext cx="1702494" cy="324688"/>
          </a:xfrm>
          <a:custGeom>
            <a:avLst/>
            <a:gdLst>
              <a:gd name="connsiteX0" fmla="*/ 0 w 2627290"/>
              <a:gd name="connsiteY0" fmla="*/ 17172 h 706192"/>
              <a:gd name="connsiteX1" fmla="*/ 862884 w 2627290"/>
              <a:gd name="connsiteY1" fmla="*/ 17172 h 706192"/>
              <a:gd name="connsiteX2" fmla="*/ 1352281 w 2627290"/>
              <a:gd name="connsiteY2" fmla="*/ 120203 h 706192"/>
              <a:gd name="connsiteX3" fmla="*/ 1725769 w 2627290"/>
              <a:gd name="connsiteY3" fmla="*/ 609600 h 706192"/>
              <a:gd name="connsiteX4" fmla="*/ 2627290 w 2627290"/>
              <a:gd name="connsiteY4" fmla="*/ 699752 h 706192"/>
              <a:gd name="connsiteX0" fmla="*/ 0 w 2627290"/>
              <a:gd name="connsiteY0" fmla="*/ 14521 h 703541"/>
              <a:gd name="connsiteX1" fmla="*/ 441930 w 2627290"/>
              <a:gd name="connsiteY1" fmla="*/ 17172 h 703541"/>
              <a:gd name="connsiteX2" fmla="*/ 1352281 w 2627290"/>
              <a:gd name="connsiteY2" fmla="*/ 117552 h 703541"/>
              <a:gd name="connsiteX3" fmla="*/ 1725769 w 2627290"/>
              <a:gd name="connsiteY3" fmla="*/ 606949 h 703541"/>
              <a:gd name="connsiteX4" fmla="*/ 2627290 w 2627290"/>
              <a:gd name="connsiteY4" fmla="*/ 697101 h 703541"/>
              <a:gd name="connsiteX0" fmla="*/ 0 w 2627290"/>
              <a:gd name="connsiteY0" fmla="*/ 23637 h 717385"/>
              <a:gd name="connsiteX1" fmla="*/ 441930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273825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273825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273825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357877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357877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357877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357877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33353 h 785396"/>
              <a:gd name="connsiteX1" fmla="*/ 357877 w 2627290"/>
              <a:gd name="connsiteY1" fmla="*/ 36004 h 785396"/>
              <a:gd name="connsiteX2" fmla="*/ 862191 w 2627290"/>
              <a:gd name="connsiteY2" fmla="*/ 108012 h 785396"/>
              <a:gd name="connsiteX3" fmla="*/ 1366505 w 2627290"/>
              <a:gd name="connsiteY3" fmla="*/ 684076 h 785396"/>
              <a:gd name="connsiteX4" fmla="*/ 2627290 w 2627290"/>
              <a:gd name="connsiteY4" fmla="*/ 715933 h 785396"/>
              <a:gd name="connsiteX0" fmla="*/ 0 w 2627290"/>
              <a:gd name="connsiteY0" fmla="*/ 33353 h 792088"/>
              <a:gd name="connsiteX1" fmla="*/ 357877 w 2627290"/>
              <a:gd name="connsiteY1" fmla="*/ 36004 h 792088"/>
              <a:gd name="connsiteX2" fmla="*/ 862191 w 2627290"/>
              <a:gd name="connsiteY2" fmla="*/ 108012 h 792088"/>
              <a:gd name="connsiteX3" fmla="*/ 1366505 w 2627290"/>
              <a:gd name="connsiteY3" fmla="*/ 684076 h 792088"/>
              <a:gd name="connsiteX4" fmla="*/ 2627290 w 2627290"/>
              <a:gd name="connsiteY4" fmla="*/ 756083 h 792088"/>
              <a:gd name="connsiteX0" fmla="*/ 0 w 2627290"/>
              <a:gd name="connsiteY0" fmla="*/ 33353 h 792088"/>
              <a:gd name="connsiteX1" fmla="*/ 189773 w 2627290"/>
              <a:gd name="connsiteY1" fmla="*/ 36003 h 792088"/>
              <a:gd name="connsiteX2" fmla="*/ 862191 w 2627290"/>
              <a:gd name="connsiteY2" fmla="*/ 108012 h 792088"/>
              <a:gd name="connsiteX3" fmla="*/ 1366505 w 2627290"/>
              <a:gd name="connsiteY3" fmla="*/ 684076 h 792088"/>
              <a:gd name="connsiteX4" fmla="*/ 2627290 w 2627290"/>
              <a:gd name="connsiteY4" fmla="*/ 756083 h 792088"/>
              <a:gd name="connsiteX0" fmla="*/ 0 w 2627290"/>
              <a:gd name="connsiteY0" fmla="*/ 105362 h 876098"/>
              <a:gd name="connsiteX1" fmla="*/ 189773 w 2627290"/>
              <a:gd name="connsiteY1" fmla="*/ 108012 h 876098"/>
              <a:gd name="connsiteX2" fmla="*/ 610034 w 2627290"/>
              <a:gd name="connsiteY2" fmla="*/ 108012 h 876098"/>
              <a:gd name="connsiteX3" fmla="*/ 1366505 w 2627290"/>
              <a:gd name="connsiteY3" fmla="*/ 756085 h 876098"/>
              <a:gd name="connsiteX4" fmla="*/ 2627290 w 2627290"/>
              <a:gd name="connsiteY4" fmla="*/ 828092 h 876098"/>
              <a:gd name="connsiteX0" fmla="*/ 0 w 2627290"/>
              <a:gd name="connsiteY0" fmla="*/ 0 h 770736"/>
              <a:gd name="connsiteX1" fmla="*/ 189773 w 2627290"/>
              <a:gd name="connsiteY1" fmla="*/ 2650 h 770736"/>
              <a:gd name="connsiteX2" fmla="*/ 610034 w 2627290"/>
              <a:gd name="connsiteY2" fmla="*/ 2650 h 770736"/>
              <a:gd name="connsiteX3" fmla="*/ 1366505 w 2627290"/>
              <a:gd name="connsiteY3" fmla="*/ 650723 h 770736"/>
              <a:gd name="connsiteX4" fmla="*/ 2627290 w 2627290"/>
              <a:gd name="connsiteY4" fmla="*/ 722730 h 770736"/>
              <a:gd name="connsiteX0" fmla="*/ 0 w 2627290"/>
              <a:gd name="connsiteY0" fmla="*/ 0 h 770736"/>
              <a:gd name="connsiteX1" fmla="*/ 189773 w 2627290"/>
              <a:gd name="connsiteY1" fmla="*/ 2650 h 770736"/>
              <a:gd name="connsiteX2" fmla="*/ 610034 w 2627290"/>
              <a:gd name="connsiteY2" fmla="*/ 2650 h 770736"/>
              <a:gd name="connsiteX3" fmla="*/ 1366505 w 2627290"/>
              <a:gd name="connsiteY3" fmla="*/ 650723 h 770736"/>
              <a:gd name="connsiteX4" fmla="*/ 2627290 w 2627290"/>
              <a:gd name="connsiteY4" fmla="*/ 722730 h 770736"/>
              <a:gd name="connsiteX0" fmla="*/ 0 w 2627290"/>
              <a:gd name="connsiteY0" fmla="*/ 0 h 770736"/>
              <a:gd name="connsiteX1" fmla="*/ 189773 w 2627290"/>
              <a:gd name="connsiteY1" fmla="*/ 2650 h 770736"/>
              <a:gd name="connsiteX2" fmla="*/ 610034 w 2627290"/>
              <a:gd name="connsiteY2" fmla="*/ 2650 h 770736"/>
              <a:gd name="connsiteX3" fmla="*/ 1366505 w 2627290"/>
              <a:gd name="connsiteY3" fmla="*/ 650723 h 770736"/>
              <a:gd name="connsiteX4" fmla="*/ 2627290 w 2627290"/>
              <a:gd name="connsiteY4" fmla="*/ 722730 h 770736"/>
              <a:gd name="connsiteX0" fmla="*/ 0 w 2627290"/>
              <a:gd name="connsiteY0" fmla="*/ 0 h 770735"/>
              <a:gd name="connsiteX1" fmla="*/ 189773 w 2627290"/>
              <a:gd name="connsiteY1" fmla="*/ 2650 h 770735"/>
              <a:gd name="connsiteX2" fmla="*/ 610034 w 2627290"/>
              <a:gd name="connsiteY2" fmla="*/ 2650 h 770735"/>
              <a:gd name="connsiteX3" fmla="*/ 1030296 w 2627290"/>
              <a:gd name="connsiteY3" fmla="*/ 650722 h 770735"/>
              <a:gd name="connsiteX4" fmla="*/ 2627290 w 2627290"/>
              <a:gd name="connsiteY4" fmla="*/ 722730 h 770735"/>
              <a:gd name="connsiteX0" fmla="*/ 0 w 2627290"/>
              <a:gd name="connsiteY0" fmla="*/ 0 h 770736"/>
              <a:gd name="connsiteX1" fmla="*/ 189773 w 2627290"/>
              <a:gd name="connsiteY1" fmla="*/ 2650 h 770736"/>
              <a:gd name="connsiteX2" fmla="*/ 610034 w 2627290"/>
              <a:gd name="connsiteY2" fmla="*/ 2650 h 770736"/>
              <a:gd name="connsiteX3" fmla="*/ 1198400 w 2627290"/>
              <a:gd name="connsiteY3" fmla="*/ 650723 h 770736"/>
              <a:gd name="connsiteX4" fmla="*/ 2627290 w 2627290"/>
              <a:gd name="connsiteY4" fmla="*/ 722730 h 770736"/>
              <a:gd name="connsiteX0" fmla="*/ 0 w 2291081"/>
              <a:gd name="connsiteY0" fmla="*/ 0 h 770736"/>
              <a:gd name="connsiteX1" fmla="*/ 189773 w 2291081"/>
              <a:gd name="connsiteY1" fmla="*/ 2650 h 770736"/>
              <a:gd name="connsiteX2" fmla="*/ 610034 w 2291081"/>
              <a:gd name="connsiteY2" fmla="*/ 2650 h 770736"/>
              <a:gd name="connsiteX3" fmla="*/ 1198400 w 2291081"/>
              <a:gd name="connsiteY3" fmla="*/ 650723 h 770736"/>
              <a:gd name="connsiteX4" fmla="*/ 2291081 w 2291081"/>
              <a:gd name="connsiteY4" fmla="*/ 722730 h 770736"/>
              <a:gd name="connsiteX0" fmla="*/ 0 w 2291081"/>
              <a:gd name="connsiteY0" fmla="*/ 0 h 797958"/>
              <a:gd name="connsiteX1" fmla="*/ 189773 w 2291081"/>
              <a:gd name="connsiteY1" fmla="*/ 2650 h 797958"/>
              <a:gd name="connsiteX2" fmla="*/ 610034 w 2291081"/>
              <a:gd name="connsiteY2" fmla="*/ 2650 h 797958"/>
              <a:gd name="connsiteX3" fmla="*/ 1198400 w 2291081"/>
              <a:gd name="connsiteY3" fmla="*/ 650723 h 797958"/>
              <a:gd name="connsiteX4" fmla="*/ 2291081 w 2291081"/>
              <a:gd name="connsiteY4" fmla="*/ 794738 h 797958"/>
              <a:gd name="connsiteX0" fmla="*/ 0 w 2291081"/>
              <a:gd name="connsiteY0" fmla="*/ 0 h 794738"/>
              <a:gd name="connsiteX1" fmla="*/ 189773 w 2291081"/>
              <a:gd name="connsiteY1" fmla="*/ 2650 h 794738"/>
              <a:gd name="connsiteX2" fmla="*/ 610034 w 2291081"/>
              <a:gd name="connsiteY2" fmla="*/ 2650 h 794738"/>
              <a:gd name="connsiteX3" fmla="*/ 1198400 w 2291081"/>
              <a:gd name="connsiteY3" fmla="*/ 650723 h 794738"/>
              <a:gd name="connsiteX4" fmla="*/ 2291081 w 2291081"/>
              <a:gd name="connsiteY4" fmla="*/ 794738 h 794738"/>
              <a:gd name="connsiteX0" fmla="*/ 0 w 2291081"/>
              <a:gd name="connsiteY0" fmla="*/ 0 h 770736"/>
              <a:gd name="connsiteX1" fmla="*/ 189773 w 2291081"/>
              <a:gd name="connsiteY1" fmla="*/ 2650 h 770736"/>
              <a:gd name="connsiteX2" fmla="*/ 610034 w 2291081"/>
              <a:gd name="connsiteY2" fmla="*/ 2650 h 770736"/>
              <a:gd name="connsiteX3" fmla="*/ 1198400 w 2291081"/>
              <a:gd name="connsiteY3" fmla="*/ 650723 h 770736"/>
              <a:gd name="connsiteX4" fmla="*/ 2291081 w 2291081"/>
              <a:gd name="connsiteY4" fmla="*/ 722730 h 770736"/>
              <a:gd name="connsiteX0" fmla="*/ 0 w 2291081"/>
              <a:gd name="connsiteY0" fmla="*/ 0 h 770736"/>
              <a:gd name="connsiteX1" fmla="*/ 189773 w 2291081"/>
              <a:gd name="connsiteY1" fmla="*/ 2650 h 770736"/>
              <a:gd name="connsiteX2" fmla="*/ 610034 w 2291081"/>
              <a:gd name="connsiteY2" fmla="*/ 2650 h 770736"/>
              <a:gd name="connsiteX3" fmla="*/ 1198400 w 2291081"/>
              <a:gd name="connsiteY3" fmla="*/ 650723 h 770736"/>
              <a:gd name="connsiteX4" fmla="*/ 2291081 w 2291081"/>
              <a:gd name="connsiteY4" fmla="*/ 722730 h 770736"/>
              <a:gd name="connsiteX0" fmla="*/ 0 w 2291081"/>
              <a:gd name="connsiteY0" fmla="*/ 0 h 746734"/>
              <a:gd name="connsiteX1" fmla="*/ 189773 w 2291081"/>
              <a:gd name="connsiteY1" fmla="*/ 2650 h 746734"/>
              <a:gd name="connsiteX2" fmla="*/ 610034 w 2291081"/>
              <a:gd name="connsiteY2" fmla="*/ 2650 h 746734"/>
              <a:gd name="connsiteX3" fmla="*/ 862191 w 2291081"/>
              <a:gd name="connsiteY3" fmla="*/ 146666 h 746734"/>
              <a:gd name="connsiteX4" fmla="*/ 1198400 w 2291081"/>
              <a:gd name="connsiteY4" fmla="*/ 650723 h 746734"/>
              <a:gd name="connsiteX5" fmla="*/ 2291081 w 2291081"/>
              <a:gd name="connsiteY5" fmla="*/ 722730 h 746734"/>
              <a:gd name="connsiteX0" fmla="*/ 0 w 2291081"/>
              <a:gd name="connsiteY0" fmla="*/ 36456 h 783190"/>
              <a:gd name="connsiteX1" fmla="*/ 189773 w 2291081"/>
              <a:gd name="connsiteY1" fmla="*/ 39106 h 783190"/>
              <a:gd name="connsiteX2" fmla="*/ 585165 w 2291081"/>
              <a:gd name="connsiteY2" fmla="*/ 186 h 783190"/>
              <a:gd name="connsiteX3" fmla="*/ 862191 w 2291081"/>
              <a:gd name="connsiteY3" fmla="*/ 183122 h 783190"/>
              <a:gd name="connsiteX4" fmla="*/ 1198400 w 2291081"/>
              <a:gd name="connsiteY4" fmla="*/ 687179 h 783190"/>
              <a:gd name="connsiteX5" fmla="*/ 2291081 w 2291081"/>
              <a:gd name="connsiteY5" fmla="*/ 759186 h 783190"/>
              <a:gd name="connsiteX0" fmla="*/ 0 w 2291081"/>
              <a:gd name="connsiteY0" fmla="*/ 275222 h 1073186"/>
              <a:gd name="connsiteX1" fmla="*/ 189773 w 2291081"/>
              <a:gd name="connsiteY1" fmla="*/ 277872 h 1073186"/>
              <a:gd name="connsiteX2" fmla="*/ 585165 w 2291081"/>
              <a:gd name="connsiteY2" fmla="*/ 238952 h 1073186"/>
              <a:gd name="connsiteX3" fmla="*/ 1497133 w 2291081"/>
              <a:gd name="connsiteY3" fmla="*/ 114499 h 1073186"/>
              <a:gd name="connsiteX4" fmla="*/ 1198400 w 2291081"/>
              <a:gd name="connsiteY4" fmla="*/ 925945 h 1073186"/>
              <a:gd name="connsiteX5" fmla="*/ 2291081 w 2291081"/>
              <a:gd name="connsiteY5" fmla="*/ 997952 h 1073186"/>
              <a:gd name="connsiteX0" fmla="*/ 0 w 2541426"/>
              <a:gd name="connsiteY0" fmla="*/ 432423 h 1159739"/>
              <a:gd name="connsiteX1" fmla="*/ 189773 w 2541426"/>
              <a:gd name="connsiteY1" fmla="*/ 435073 h 1159739"/>
              <a:gd name="connsiteX2" fmla="*/ 585165 w 2541426"/>
              <a:gd name="connsiteY2" fmla="*/ 396153 h 1159739"/>
              <a:gd name="connsiteX3" fmla="*/ 1497133 w 2541426"/>
              <a:gd name="connsiteY3" fmla="*/ 271700 h 1159739"/>
              <a:gd name="connsiteX4" fmla="*/ 2409101 w 2541426"/>
              <a:gd name="connsiteY4" fmla="*/ 147242 h 1159739"/>
              <a:gd name="connsiteX5" fmla="*/ 2291081 w 2541426"/>
              <a:gd name="connsiteY5" fmla="*/ 1155153 h 1159739"/>
              <a:gd name="connsiteX0" fmla="*/ 0 w 3060504"/>
              <a:gd name="connsiteY0" fmla="*/ 534092 h 536742"/>
              <a:gd name="connsiteX1" fmla="*/ 189773 w 3060504"/>
              <a:gd name="connsiteY1" fmla="*/ 536742 h 536742"/>
              <a:gd name="connsiteX2" fmla="*/ 585165 w 3060504"/>
              <a:gd name="connsiteY2" fmla="*/ 497822 h 536742"/>
              <a:gd name="connsiteX3" fmla="*/ 1497133 w 3060504"/>
              <a:gd name="connsiteY3" fmla="*/ 373369 h 536742"/>
              <a:gd name="connsiteX4" fmla="*/ 2409101 w 3060504"/>
              <a:gd name="connsiteY4" fmla="*/ 248911 h 536742"/>
              <a:gd name="connsiteX5" fmla="*/ 3060504 w 3060504"/>
              <a:gd name="connsiteY5" fmla="*/ 0 h 536742"/>
              <a:gd name="connsiteX0" fmla="*/ 0 w 3060504"/>
              <a:gd name="connsiteY0" fmla="*/ 534092 h 566831"/>
              <a:gd name="connsiteX1" fmla="*/ 189773 w 3060504"/>
              <a:gd name="connsiteY1" fmla="*/ 536742 h 566831"/>
              <a:gd name="connsiteX2" fmla="*/ 585165 w 3060504"/>
              <a:gd name="connsiteY2" fmla="*/ 497822 h 566831"/>
              <a:gd name="connsiteX3" fmla="*/ 1497133 w 3060504"/>
              <a:gd name="connsiteY3" fmla="*/ 373369 h 566831"/>
              <a:gd name="connsiteX4" fmla="*/ 2409101 w 3060504"/>
              <a:gd name="connsiteY4" fmla="*/ 248911 h 566831"/>
              <a:gd name="connsiteX5" fmla="*/ 3060504 w 3060504"/>
              <a:gd name="connsiteY5" fmla="*/ 0 h 566831"/>
              <a:gd name="connsiteX0" fmla="*/ 0 w 3060504"/>
              <a:gd name="connsiteY0" fmla="*/ 534092 h 566831"/>
              <a:gd name="connsiteX1" fmla="*/ 189773 w 3060504"/>
              <a:gd name="connsiteY1" fmla="*/ 536742 h 566831"/>
              <a:gd name="connsiteX2" fmla="*/ 585165 w 3060504"/>
              <a:gd name="connsiteY2" fmla="*/ 497822 h 566831"/>
              <a:gd name="connsiteX3" fmla="*/ 1497133 w 3060504"/>
              <a:gd name="connsiteY3" fmla="*/ 373369 h 566831"/>
              <a:gd name="connsiteX4" fmla="*/ 2409101 w 3060504"/>
              <a:gd name="connsiteY4" fmla="*/ 248911 h 566831"/>
              <a:gd name="connsiteX5" fmla="*/ 3060504 w 3060504"/>
              <a:gd name="connsiteY5" fmla="*/ 0 h 566831"/>
              <a:gd name="connsiteX0" fmla="*/ 331500 w 3392004"/>
              <a:gd name="connsiteY0" fmla="*/ 534092 h 560958"/>
              <a:gd name="connsiteX1" fmla="*/ 521273 w 3392004"/>
              <a:gd name="connsiteY1" fmla="*/ 536742 h 560958"/>
              <a:gd name="connsiteX2" fmla="*/ 916665 w 3392004"/>
              <a:gd name="connsiteY2" fmla="*/ 497822 h 560958"/>
              <a:gd name="connsiteX3" fmla="*/ 1828633 w 3392004"/>
              <a:gd name="connsiteY3" fmla="*/ 373369 h 560958"/>
              <a:gd name="connsiteX4" fmla="*/ 2740601 w 3392004"/>
              <a:gd name="connsiteY4" fmla="*/ 248911 h 560958"/>
              <a:gd name="connsiteX5" fmla="*/ 3392004 w 3392004"/>
              <a:gd name="connsiteY5" fmla="*/ 0 h 560958"/>
              <a:gd name="connsiteX0" fmla="*/ 0 w 3060504"/>
              <a:gd name="connsiteY0" fmla="*/ 534092 h 572535"/>
              <a:gd name="connsiteX1" fmla="*/ 189773 w 3060504"/>
              <a:gd name="connsiteY1" fmla="*/ 536742 h 572535"/>
              <a:gd name="connsiteX2" fmla="*/ 585165 w 3060504"/>
              <a:gd name="connsiteY2" fmla="*/ 497822 h 572535"/>
              <a:gd name="connsiteX3" fmla="*/ 1497133 w 3060504"/>
              <a:gd name="connsiteY3" fmla="*/ 373369 h 572535"/>
              <a:gd name="connsiteX4" fmla="*/ 2409101 w 3060504"/>
              <a:gd name="connsiteY4" fmla="*/ 248911 h 572535"/>
              <a:gd name="connsiteX5" fmla="*/ 3060504 w 3060504"/>
              <a:gd name="connsiteY5" fmla="*/ 0 h 572535"/>
              <a:gd name="connsiteX0" fmla="*/ 0 w 3060504"/>
              <a:gd name="connsiteY0" fmla="*/ 534092 h 696993"/>
              <a:gd name="connsiteX1" fmla="*/ 189773 w 3060504"/>
              <a:gd name="connsiteY1" fmla="*/ 536742 h 696993"/>
              <a:gd name="connsiteX2" fmla="*/ 585163 w 3060504"/>
              <a:gd name="connsiteY2" fmla="*/ 622279 h 696993"/>
              <a:gd name="connsiteX3" fmla="*/ 1497133 w 3060504"/>
              <a:gd name="connsiteY3" fmla="*/ 373369 h 696993"/>
              <a:gd name="connsiteX4" fmla="*/ 2409101 w 3060504"/>
              <a:gd name="connsiteY4" fmla="*/ 248911 h 696993"/>
              <a:gd name="connsiteX5" fmla="*/ 3060504 w 3060504"/>
              <a:gd name="connsiteY5" fmla="*/ 0 h 696993"/>
              <a:gd name="connsiteX0" fmla="*/ 4293 w 3064797"/>
              <a:gd name="connsiteY0" fmla="*/ 534092 h 608807"/>
              <a:gd name="connsiteX1" fmla="*/ 194066 w 3064797"/>
              <a:gd name="connsiteY1" fmla="*/ 536742 h 608807"/>
              <a:gd name="connsiteX2" fmla="*/ 577115 w 3064797"/>
              <a:gd name="connsiteY2" fmla="*/ 534093 h 608807"/>
              <a:gd name="connsiteX3" fmla="*/ 1501426 w 3064797"/>
              <a:gd name="connsiteY3" fmla="*/ 373369 h 608807"/>
              <a:gd name="connsiteX4" fmla="*/ 2413394 w 3064797"/>
              <a:gd name="connsiteY4" fmla="*/ 248911 h 608807"/>
              <a:gd name="connsiteX5" fmla="*/ 3064797 w 3064797"/>
              <a:gd name="connsiteY5" fmla="*/ 0 h 608807"/>
              <a:gd name="connsiteX0" fmla="*/ 64205 w 3124709"/>
              <a:gd name="connsiteY0" fmla="*/ 534092 h 545316"/>
              <a:gd name="connsiteX1" fmla="*/ 253978 w 3124709"/>
              <a:gd name="connsiteY1" fmla="*/ 536742 h 545316"/>
              <a:gd name="connsiteX2" fmla="*/ 637027 w 3124709"/>
              <a:gd name="connsiteY2" fmla="*/ 534093 h 545316"/>
              <a:gd name="connsiteX3" fmla="*/ 1561338 w 3124709"/>
              <a:gd name="connsiteY3" fmla="*/ 373369 h 545316"/>
              <a:gd name="connsiteX4" fmla="*/ 2473306 w 3124709"/>
              <a:gd name="connsiteY4" fmla="*/ 248911 h 545316"/>
              <a:gd name="connsiteX5" fmla="*/ 3124709 w 3124709"/>
              <a:gd name="connsiteY5" fmla="*/ 0 h 545316"/>
              <a:gd name="connsiteX0" fmla="*/ 93779 w 3154283"/>
              <a:gd name="connsiteY0" fmla="*/ 534092 h 536742"/>
              <a:gd name="connsiteX1" fmla="*/ 283552 w 3154283"/>
              <a:gd name="connsiteY1" fmla="*/ 536742 h 536742"/>
              <a:gd name="connsiteX2" fmla="*/ 637027 w 3154283"/>
              <a:gd name="connsiteY2" fmla="*/ 520975 h 536742"/>
              <a:gd name="connsiteX3" fmla="*/ 1590912 w 3154283"/>
              <a:gd name="connsiteY3" fmla="*/ 373369 h 536742"/>
              <a:gd name="connsiteX4" fmla="*/ 2502880 w 3154283"/>
              <a:gd name="connsiteY4" fmla="*/ 248911 h 536742"/>
              <a:gd name="connsiteX5" fmla="*/ 3154283 w 3154283"/>
              <a:gd name="connsiteY5" fmla="*/ 0 h 536742"/>
              <a:gd name="connsiteX0" fmla="*/ 0 w 3060504"/>
              <a:gd name="connsiteY0" fmla="*/ 534092 h 543775"/>
              <a:gd name="connsiteX1" fmla="*/ 189773 w 3060504"/>
              <a:gd name="connsiteY1" fmla="*/ 536742 h 543775"/>
              <a:gd name="connsiteX2" fmla="*/ 543248 w 3060504"/>
              <a:gd name="connsiteY2" fmla="*/ 520975 h 543775"/>
              <a:gd name="connsiteX3" fmla="*/ 1497133 w 3060504"/>
              <a:gd name="connsiteY3" fmla="*/ 373369 h 543775"/>
              <a:gd name="connsiteX4" fmla="*/ 2409101 w 3060504"/>
              <a:gd name="connsiteY4" fmla="*/ 248911 h 543775"/>
              <a:gd name="connsiteX5" fmla="*/ 3060504 w 3060504"/>
              <a:gd name="connsiteY5" fmla="*/ 0 h 543775"/>
              <a:gd name="connsiteX0" fmla="*/ 0 w 3060504"/>
              <a:gd name="connsiteY0" fmla="*/ 534092 h 543775"/>
              <a:gd name="connsiteX1" fmla="*/ 189773 w 3060504"/>
              <a:gd name="connsiteY1" fmla="*/ 536742 h 543775"/>
              <a:gd name="connsiteX2" fmla="*/ 543248 w 3060504"/>
              <a:gd name="connsiteY2" fmla="*/ 520975 h 543775"/>
              <a:gd name="connsiteX3" fmla="*/ 1497133 w 3060504"/>
              <a:gd name="connsiteY3" fmla="*/ 373369 h 543775"/>
              <a:gd name="connsiteX4" fmla="*/ 2409101 w 3060504"/>
              <a:gd name="connsiteY4" fmla="*/ 248911 h 543775"/>
              <a:gd name="connsiteX5" fmla="*/ 3060504 w 3060504"/>
              <a:gd name="connsiteY5" fmla="*/ 0 h 543775"/>
              <a:gd name="connsiteX0" fmla="*/ 0 w 3060504"/>
              <a:gd name="connsiteY0" fmla="*/ 534092 h 543775"/>
              <a:gd name="connsiteX1" fmla="*/ 189773 w 3060504"/>
              <a:gd name="connsiteY1" fmla="*/ 536742 h 543775"/>
              <a:gd name="connsiteX2" fmla="*/ 543248 w 3060504"/>
              <a:gd name="connsiteY2" fmla="*/ 520975 h 543775"/>
              <a:gd name="connsiteX3" fmla="*/ 1497133 w 3060504"/>
              <a:gd name="connsiteY3" fmla="*/ 373369 h 543775"/>
              <a:gd name="connsiteX4" fmla="*/ 2409101 w 3060504"/>
              <a:gd name="connsiteY4" fmla="*/ 248911 h 543775"/>
              <a:gd name="connsiteX5" fmla="*/ 3060504 w 3060504"/>
              <a:gd name="connsiteY5" fmla="*/ 0 h 543775"/>
              <a:gd name="connsiteX0" fmla="*/ 0 w 3060504"/>
              <a:gd name="connsiteY0" fmla="*/ 534092 h 543775"/>
              <a:gd name="connsiteX1" fmla="*/ 189773 w 3060504"/>
              <a:gd name="connsiteY1" fmla="*/ 536742 h 543775"/>
              <a:gd name="connsiteX2" fmla="*/ 543248 w 3060504"/>
              <a:gd name="connsiteY2" fmla="*/ 520975 h 543775"/>
              <a:gd name="connsiteX3" fmla="*/ 1497133 w 3060504"/>
              <a:gd name="connsiteY3" fmla="*/ 373369 h 543775"/>
              <a:gd name="connsiteX4" fmla="*/ 2409101 w 3060504"/>
              <a:gd name="connsiteY4" fmla="*/ 248911 h 543775"/>
              <a:gd name="connsiteX5" fmla="*/ 3060504 w 3060504"/>
              <a:gd name="connsiteY5" fmla="*/ 0 h 543775"/>
              <a:gd name="connsiteX0" fmla="*/ 0 w 3060504"/>
              <a:gd name="connsiteY0" fmla="*/ 534092 h 543775"/>
              <a:gd name="connsiteX1" fmla="*/ 189773 w 3060504"/>
              <a:gd name="connsiteY1" fmla="*/ 536742 h 543775"/>
              <a:gd name="connsiteX2" fmla="*/ 543248 w 3060504"/>
              <a:gd name="connsiteY2" fmla="*/ 520975 h 543775"/>
              <a:gd name="connsiteX3" fmla="*/ 1497133 w 3060504"/>
              <a:gd name="connsiteY3" fmla="*/ 373369 h 543775"/>
              <a:gd name="connsiteX4" fmla="*/ 2399544 w 3060504"/>
              <a:gd name="connsiteY4" fmla="*/ 221302 h 543775"/>
              <a:gd name="connsiteX5" fmla="*/ 3060504 w 3060504"/>
              <a:gd name="connsiteY5" fmla="*/ 0 h 543775"/>
              <a:gd name="connsiteX0" fmla="*/ 0 w 3060504"/>
              <a:gd name="connsiteY0" fmla="*/ 534092 h 543775"/>
              <a:gd name="connsiteX1" fmla="*/ 189773 w 3060504"/>
              <a:gd name="connsiteY1" fmla="*/ 536742 h 543775"/>
              <a:gd name="connsiteX2" fmla="*/ 543248 w 3060504"/>
              <a:gd name="connsiteY2" fmla="*/ 520975 h 543775"/>
              <a:gd name="connsiteX3" fmla="*/ 1497133 w 3060504"/>
              <a:gd name="connsiteY3" fmla="*/ 373369 h 543775"/>
              <a:gd name="connsiteX4" fmla="*/ 2399544 w 3060504"/>
              <a:gd name="connsiteY4" fmla="*/ 221302 h 543775"/>
              <a:gd name="connsiteX5" fmla="*/ 3060504 w 3060504"/>
              <a:gd name="connsiteY5" fmla="*/ 0 h 543775"/>
              <a:gd name="connsiteX0" fmla="*/ 0 w 3060504"/>
              <a:gd name="connsiteY0" fmla="*/ 534092 h 543775"/>
              <a:gd name="connsiteX1" fmla="*/ 189773 w 3060504"/>
              <a:gd name="connsiteY1" fmla="*/ 536742 h 543775"/>
              <a:gd name="connsiteX2" fmla="*/ 543248 w 3060504"/>
              <a:gd name="connsiteY2" fmla="*/ 520975 h 543775"/>
              <a:gd name="connsiteX3" fmla="*/ 1497133 w 3060504"/>
              <a:gd name="connsiteY3" fmla="*/ 373369 h 543775"/>
              <a:gd name="connsiteX4" fmla="*/ 2399544 w 3060504"/>
              <a:gd name="connsiteY4" fmla="*/ 221302 h 543775"/>
              <a:gd name="connsiteX5" fmla="*/ 3060504 w 3060504"/>
              <a:gd name="connsiteY5" fmla="*/ 0 h 543775"/>
              <a:gd name="connsiteX0" fmla="*/ 0 w 3060504"/>
              <a:gd name="connsiteY0" fmla="*/ 534092 h 543775"/>
              <a:gd name="connsiteX1" fmla="*/ 189773 w 3060504"/>
              <a:gd name="connsiteY1" fmla="*/ 536742 h 543775"/>
              <a:gd name="connsiteX2" fmla="*/ 543248 w 3060504"/>
              <a:gd name="connsiteY2" fmla="*/ 520975 h 543775"/>
              <a:gd name="connsiteX3" fmla="*/ 1497133 w 3060504"/>
              <a:gd name="connsiteY3" fmla="*/ 373369 h 543775"/>
              <a:gd name="connsiteX4" fmla="*/ 2399544 w 3060504"/>
              <a:gd name="connsiteY4" fmla="*/ 221302 h 543775"/>
              <a:gd name="connsiteX5" fmla="*/ 3060504 w 3060504"/>
              <a:gd name="connsiteY5" fmla="*/ 0 h 543775"/>
              <a:gd name="connsiteX0" fmla="*/ 0 w 3060504"/>
              <a:gd name="connsiteY0" fmla="*/ 546415 h 556098"/>
              <a:gd name="connsiteX1" fmla="*/ 189773 w 3060504"/>
              <a:gd name="connsiteY1" fmla="*/ 549065 h 556098"/>
              <a:gd name="connsiteX2" fmla="*/ 543248 w 3060504"/>
              <a:gd name="connsiteY2" fmla="*/ 533298 h 556098"/>
              <a:gd name="connsiteX3" fmla="*/ 1497133 w 3060504"/>
              <a:gd name="connsiteY3" fmla="*/ 385692 h 556098"/>
              <a:gd name="connsiteX4" fmla="*/ 2355519 w 3060504"/>
              <a:gd name="connsiteY4" fmla="*/ 214248 h 556098"/>
              <a:gd name="connsiteX5" fmla="*/ 3060504 w 3060504"/>
              <a:gd name="connsiteY5" fmla="*/ 12323 h 556098"/>
              <a:gd name="connsiteX0" fmla="*/ 0 w 3060504"/>
              <a:gd name="connsiteY0" fmla="*/ 539126 h 548809"/>
              <a:gd name="connsiteX1" fmla="*/ 189773 w 3060504"/>
              <a:gd name="connsiteY1" fmla="*/ 541776 h 548809"/>
              <a:gd name="connsiteX2" fmla="*/ 543248 w 3060504"/>
              <a:gd name="connsiteY2" fmla="*/ 526009 h 548809"/>
              <a:gd name="connsiteX3" fmla="*/ 1497133 w 3060504"/>
              <a:gd name="connsiteY3" fmla="*/ 378403 h 548809"/>
              <a:gd name="connsiteX4" fmla="*/ 2355519 w 3060504"/>
              <a:gd name="connsiteY4" fmla="*/ 206959 h 548809"/>
              <a:gd name="connsiteX5" fmla="*/ 3060504 w 3060504"/>
              <a:gd name="connsiteY5" fmla="*/ 5034 h 548809"/>
              <a:gd name="connsiteX0" fmla="*/ 0 w 3060504"/>
              <a:gd name="connsiteY0" fmla="*/ 539126 h 548809"/>
              <a:gd name="connsiteX1" fmla="*/ 189773 w 3060504"/>
              <a:gd name="connsiteY1" fmla="*/ 541776 h 548809"/>
              <a:gd name="connsiteX2" fmla="*/ 543248 w 3060504"/>
              <a:gd name="connsiteY2" fmla="*/ 526009 h 548809"/>
              <a:gd name="connsiteX3" fmla="*/ 1503416 w 3060504"/>
              <a:gd name="connsiteY3" fmla="*/ 382734 h 548809"/>
              <a:gd name="connsiteX4" fmla="*/ 2355519 w 3060504"/>
              <a:gd name="connsiteY4" fmla="*/ 206959 h 548809"/>
              <a:gd name="connsiteX5" fmla="*/ 3060504 w 3060504"/>
              <a:gd name="connsiteY5" fmla="*/ 5034 h 548809"/>
              <a:gd name="connsiteX0" fmla="*/ 0 w 3060504"/>
              <a:gd name="connsiteY0" fmla="*/ 539126 h 548809"/>
              <a:gd name="connsiteX1" fmla="*/ 189773 w 3060504"/>
              <a:gd name="connsiteY1" fmla="*/ 541776 h 548809"/>
              <a:gd name="connsiteX2" fmla="*/ 543248 w 3060504"/>
              <a:gd name="connsiteY2" fmla="*/ 526009 h 548809"/>
              <a:gd name="connsiteX3" fmla="*/ 1503416 w 3060504"/>
              <a:gd name="connsiteY3" fmla="*/ 382734 h 548809"/>
              <a:gd name="connsiteX4" fmla="*/ 2355519 w 3060504"/>
              <a:gd name="connsiteY4" fmla="*/ 206959 h 548809"/>
              <a:gd name="connsiteX5" fmla="*/ 3060504 w 3060504"/>
              <a:gd name="connsiteY5" fmla="*/ 5034 h 548809"/>
              <a:gd name="connsiteX0" fmla="*/ 0 w 3060504"/>
              <a:gd name="connsiteY0" fmla="*/ 539126 h 548809"/>
              <a:gd name="connsiteX1" fmla="*/ 189773 w 3060504"/>
              <a:gd name="connsiteY1" fmla="*/ 541776 h 548809"/>
              <a:gd name="connsiteX2" fmla="*/ 543248 w 3060504"/>
              <a:gd name="connsiteY2" fmla="*/ 526009 h 548809"/>
              <a:gd name="connsiteX3" fmla="*/ 1503416 w 3060504"/>
              <a:gd name="connsiteY3" fmla="*/ 382734 h 548809"/>
              <a:gd name="connsiteX4" fmla="*/ 2355519 w 3060504"/>
              <a:gd name="connsiteY4" fmla="*/ 206959 h 548809"/>
              <a:gd name="connsiteX5" fmla="*/ 3060504 w 3060504"/>
              <a:gd name="connsiteY5" fmla="*/ 5034 h 548809"/>
              <a:gd name="connsiteX0" fmla="*/ 0 w 3080252"/>
              <a:gd name="connsiteY0" fmla="*/ 551496 h 561179"/>
              <a:gd name="connsiteX1" fmla="*/ 189773 w 3080252"/>
              <a:gd name="connsiteY1" fmla="*/ 554146 h 561179"/>
              <a:gd name="connsiteX2" fmla="*/ 543248 w 3080252"/>
              <a:gd name="connsiteY2" fmla="*/ 538379 h 561179"/>
              <a:gd name="connsiteX3" fmla="*/ 1503416 w 3080252"/>
              <a:gd name="connsiteY3" fmla="*/ 395104 h 561179"/>
              <a:gd name="connsiteX4" fmla="*/ 2355519 w 3080252"/>
              <a:gd name="connsiteY4" fmla="*/ 219329 h 561179"/>
              <a:gd name="connsiteX5" fmla="*/ 3080252 w 3080252"/>
              <a:gd name="connsiteY5" fmla="*/ 0 h 561179"/>
              <a:gd name="connsiteX0" fmla="*/ 0 w 3080252"/>
              <a:gd name="connsiteY0" fmla="*/ 551496 h 561179"/>
              <a:gd name="connsiteX1" fmla="*/ 189773 w 3080252"/>
              <a:gd name="connsiteY1" fmla="*/ 554146 h 561179"/>
              <a:gd name="connsiteX2" fmla="*/ 543248 w 3080252"/>
              <a:gd name="connsiteY2" fmla="*/ 538379 h 561179"/>
              <a:gd name="connsiteX3" fmla="*/ 1503416 w 3080252"/>
              <a:gd name="connsiteY3" fmla="*/ 395104 h 561179"/>
              <a:gd name="connsiteX4" fmla="*/ 3080252 w 3080252"/>
              <a:gd name="connsiteY4" fmla="*/ 0 h 56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252" h="561179">
                <a:moveTo>
                  <a:pt x="0" y="551496"/>
                </a:moveTo>
                <a:lnTo>
                  <a:pt x="189773" y="554146"/>
                </a:lnTo>
                <a:cubicBezTo>
                  <a:pt x="561685" y="553269"/>
                  <a:pt x="45523" y="561179"/>
                  <a:pt x="543248" y="538379"/>
                </a:cubicBezTo>
                <a:cubicBezTo>
                  <a:pt x="1066097" y="481161"/>
                  <a:pt x="1080582" y="484834"/>
                  <a:pt x="1503416" y="395104"/>
                </a:cubicBezTo>
                <a:cubicBezTo>
                  <a:pt x="1926250" y="305374"/>
                  <a:pt x="2751745" y="82313"/>
                  <a:pt x="3080252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orme libre 52"/>
          <p:cNvSpPr/>
          <p:nvPr/>
        </p:nvSpPr>
        <p:spPr>
          <a:xfrm>
            <a:off x="7308305" y="4797152"/>
            <a:ext cx="1512167" cy="806090"/>
          </a:xfrm>
          <a:custGeom>
            <a:avLst/>
            <a:gdLst>
              <a:gd name="connsiteX0" fmla="*/ 0 w 2627290"/>
              <a:gd name="connsiteY0" fmla="*/ 17172 h 706192"/>
              <a:gd name="connsiteX1" fmla="*/ 862884 w 2627290"/>
              <a:gd name="connsiteY1" fmla="*/ 17172 h 706192"/>
              <a:gd name="connsiteX2" fmla="*/ 1352281 w 2627290"/>
              <a:gd name="connsiteY2" fmla="*/ 120203 h 706192"/>
              <a:gd name="connsiteX3" fmla="*/ 1725769 w 2627290"/>
              <a:gd name="connsiteY3" fmla="*/ 609600 h 706192"/>
              <a:gd name="connsiteX4" fmla="*/ 2627290 w 2627290"/>
              <a:gd name="connsiteY4" fmla="*/ 699752 h 706192"/>
              <a:gd name="connsiteX0" fmla="*/ 0 w 2627290"/>
              <a:gd name="connsiteY0" fmla="*/ 14521 h 703541"/>
              <a:gd name="connsiteX1" fmla="*/ 441930 w 2627290"/>
              <a:gd name="connsiteY1" fmla="*/ 17172 h 703541"/>
              <a:gd name="connsiteX2" fmla="*/ 1352281 w 2627290"/>
              <a:gd name="connsiteY2" fmla="*/ 117552 h 703541"/>
              <a:gd name="connsiteX3" fmla="*/ 1725769 w 2627290"/>
              <a:gd name="connsiteY3" fmla="*/ 606949 h 703541"/>
              <a:gd name="connsiteX4" fmla="*/ 2627290 w 2627290"/>
              <a:gd name="connsiteY4" fmla="*/ 697101 h 703541"/>
              <a:gd name="connsiteX0" fmla="*/ 0 w 2627290"/>
              <a:gd name="connsiteY0" fmla="*/ 23637 h 717385"/>
              <a:gd name="connsiteX1" fmla="*/ 441930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273825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273825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273825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357877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357877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357877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357877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33353 h 785396"/>
              <a:gd name="connsiteX1" fmla="*/ 357877 w 2627290"/>
              <a:gd name="connsiteY1" fmla="*/ 36004 h 785396"/>
              <a:gd name="connsiteX2" fmla="*/ 862191 w 2627290"/>
              <a:gd name="connsiteY2" fmla="*/ 108012 h 785396"/>
              <a:gd name="connsiteX3" fmla="*/ 1366505 w 2627290"/>
              <a:gd name="connsiteY3" fmla="*/ 684076 h 785396"/>
              <a:gd name="connsiteX4" fmla="*/ 2627290 w 2627290"/>
              <a:gd name="connsiteY4" fmla="*/ 715933 h 785396"/>
              <a:gd name="connsiteX0" fmla="*/ 0 w 2627290"/>
              <a:gd name="connsiteY0" fmla="*/ 33353 h 792088"/>
              <a:gd name="connsiteX1" fmla="*/ 357877 w 2627290"/>
              <a:gd name="connsiteY1" fmla="*/ 36004 h 792088"/>
              <a:gd name="connsiteX2" fmla="*/ 862191 w 2627290"/>
              <a:gd name="connsiteY2" fmla="*/ 108012 h 792088"/>
              <a:gd name="connsiteX3" fmla="*/ 1366505 w 2627290"/>
              <a:gd name="connsiteY3" fmla="*/ 684076 h 792088"/>
              <a:gd name="connsiteX4" fmla="*/ 2627290 w 2627290"/>
              <a:gd name="connsiteY4" fmla="*/ 756083 h 792088"/>
              <a:gd name="connsiteX0" fmla="*/ 0 w 2627290"/>
              <a:gd name="connsiteY0" fmla="*/ 33353 h 792088"/>
              <a:gd name="connsiteX1" fmla="*/ 189773 w 2627290"/>
              <a:gd name="connsiteY1" fmla="*/ 36003 h 792088"/>
              <a:gd name="connsiteX2" fmla="*/ 862191 w 2627290"/>
              <a:gd name="connsiteY2" fmla="*/ 108012 h 792088"/>
              <a:gd name="connsiteX3" fmla="*/ 1366505 w 2627290"/>
              <a:gd name="connsiteY3" fmla="*/ 684076 h 792088"/>
              <a:gd name="connsiteX4" fmla="*/ 2627290 w 2627290"/>
              <a:gd name="connsiteY4" fmla="*/ 756083 h 792088"/>
              <a:gd name="connsiteX0" fmla="*/ 0 w 2627290"/>
              <a:gd name="connsiteY0" fmla="*/ 105362 h 876098"/>
              <a:gd name="connsiteX1" fmla="*/ 189773 w 2627290"/>
              <a:gd name="connsiteY1" fmla="*/ 108012 h 876098"/>
              <a:gd name="connsiteX2" fmla="*/ 610034 w 2627290"/>
              <a:gd name="connsiteY2" fmla="*/ 108012 h 876098"/>
              <a:gd name="connsiteX3" fmla="*/ 1366505 w 2627290"/>
              <a:gd name="connsiteY3" fmla="*/ 756085 h 876098"/>
              <a:gd name="connsiteX4" fmla="*/ 2627290 w 2627290"/>
              <a:gd name="connsiteY4" fmla="*/ 828092 h 876098"/>
              <a:gd name="connsiteX0" fmla="*/ 0 w 2627290"/>
              <a:gd name="connsiteY0" fmla="*/ 0 h 770736"/>
              <a:gd name="connsiteX1" fmla="*/ 189773 w 2627290"/>
              <a:gd name="connsiteY1" fmla="*/ 2650 h 770736"/>
              <a:gd name="connsiteX2" fmla="*/ 610034 w 2627290"/>
              <a:gd name="connsiteY2" fmla="*/ 2650 h 770736"/>
              <a:gd name="connsiteX3" fmla="*/ 1366505 w 2627290"/>
              <a:gd name="connsiteY3" fmla="*/ 650723 h 770736"/>
              <a:gd name="connsiteX4" fmla="*/ 2627290 w 2627290"/>
              <a:gd name="connsiteY4" fmla="*/ 722730 h 770736"/>
              <a:gd name="connsiteX0" fmla="*/ 0 w 2627290"/>
              <a:gd name="connsiteY0" fmla="*/ 0 h 770736"/>
              <a:gd name="connsiteX1" fmla="*/ 189773 w 2627290"/>
              <a:gd name="connsiteY1" fmla="*/ 2650 h 770736"/>
              <a:gd name="connsiteX2" fmla="*/ 610034 w 2627290"/>
              <a:gd name="connsiteY2" fmla="*/ 2650 h 770736"/>
              <a:gd name="connsiteX3" fmla="*/ 1366505 w 2627290"/>
              <a:gd name="connsiteY3" fmla="*/ 650723 h 770736"/>
              <a:gd name="connsiteX4" fmla="*/ 2627290 w 2627290"/>
              <a:gd name="connsiteY4" fmla="*/ 722730 h 770736"/>
              <a:gd name="connsiteX0" fmla="*/ 0 w 2627290"/>
              <a:gd name="connsiteY0" fmla="*/ 0 h 770736"/>
              <a:gd name="connsiteX1" fmla="*/ 189773 w 2627290"/>
              <a:gd name="connsiteY1" fmla="*/ 2650 h 770736"/>
              <a:gd name="connsiteX2" fmla="*/ 610034 w 2627290"/>
              <a:gd name="connsiteY2" fmla="*/ 2650 h 770736"/>
              <a:gd name="connsiteX3" fmla="*/ 1366505 w 2627290"/>
              <a:gd name="connsiteY3" fmla="*/ 650723 h 770736"/>
              <a:gd name="connsiteX4" fmla="*/ 2627290 w 2627290"/>
              <a:gd name="connsiteY4" fmla="*/ 722730 h 770736"/>
              <a:gd name="connsiteX0" fmla="*/ 0 w 2627290"/>
              <a:gd name="connsiteY0" fmla="*/ 0 h 770735"/>
              <a:gd name="connsiteX1" fmla="*/ 189773 w 2627290"/>
              <a:gd name="connsiteY1" fmla="*/ 2650 h 770735"/>
              <a:gd name="connsiteX2" fmla="*/ 610034 w 2627290"/>
              <a:gd name="connsiteY2" fmla="*/ 2650 h 770735"/>
              <a:gd name="connsiteX3" fmla="*/ 1030296 w 2627290"/>
              <a:gd name="connsiteY3" fmla="*/ 650722 h 770735"/>
              <a:gd name="connsiteX4" fmla="*/ 2627290 w 2627290"/>
              <a:gd name="connsiteY4" fmla="*/ 722730 h 770735"/>
              <a:gd name="connsiteX0" fmla="*/ 0 w 2627290"/>
              <a:gd name="connsiteY0" fmla="*/ 0 h 770736"/>
              <a:gd name="connsiteX1" fmla="*/ 189773 w 2627290"/>
              <a:gd name="connsiteY1" fmla="*/ 2650 h 770736"/>
              <a:gd name="connsiteX2" fmla="*/ 610034 w 2627290"/>
              <a:gd name="connsiteY2" fmla="*/ 2650 h 770736"/>
              <a:gd name="connsiteX3" fmla="*/ 1198400 w 2627290"/>
              <a:gd name="connsiteY3" fmla="*/ 650723 h 770736"/>
              <a:gd name="connsiteX4" fmla="*/ 2627290 w 2627290"/>
              <a:gd name="connsiteY4" fmla="*/ 722730 h 770736"/>
              <a:gd name="connsiteX0" fmla="*/ 0 w 2291081"/>
              <a:gd name="connsiteY0" fmla="*/ 0 h 770736"/>
              <a:gd name="connsiteX1" fmla="*/ 189773 w 2291081"/>
              <a:gd name="connsiteY1" fmla="*/ 2650 h 770736"/>
              <a:gd name="connsiteX2" fmla="*/ 610034 w 2291081"/>
              <a:gd name="connsiteY2" fmla="*/ 2650 h 770736"/>
              <a:gd name="connsiteX3" fmla="*/ 1198400 w 2291081"/>
              <a:gd name="connsiteY3" fmla="*/ 650723 h 770736"/>
              <a:gd name="connsiteX4" fmla="*/ 2291081 w 2291081"/>
              <a:gd name="connsiteY4" fmla="*/ 722730 h 770736"/>
              <a:gd name="connsiteX0" fmla="*/ 0 w 2291081"/>
              <a:gd name="connsiteY0" fmla="*/ 0 h 797958"/>
              <a:gd name="connsiteX1" fmla="*/ 189773 w 2291081"/>
              <a:gd name="connsiteY1" fmla="*/ 2650 h 797958"/>
              <a:gd name="connsiteX2" fmla="*/ 610034 w 2291081"/>
              <a:gd name="connsiteY2" fmla="*/ 2650 h 797958"/>
              <a:gd name="connsiteX3" fmla="*/ 1198400 w 2291081"/>
              <a:gd name="connsiteY3" fmla="*/ 650723 h 797958"/>
              <a:gd name="connsiteX4" fmla="*/ 2291081 w 2291081"/>
              <a:gd name="connsiteY4" fmla="*/ 794738 h 797958"/>
              <a:gd name="connsiteX0" fmla="*/ 0 w 2291081"/>
              <a:gd name="connsiteY0" fmla="*/ 0 h 794738"/>
              <a:gd name="connsiteX1" fmla="*/ 189773 w 2291081"/>
              <a:gd name="connsiteY1" fmla="*/ 2650 h 794738"/>
              <a:gd name="connsiteX2" fmla="*/ 610034 w 2291081"/>
              <a:gd name="connsiteY2" fmla="*/ 2650 h 794738"/>
              <a:gd name="connsiteX3" fmla="*/ 1198400 w 2291081"/>
              <a:gd name="connsiteY3" fmla="*/ 650723 h 794738"/>
              <a:gd name="connsiteX4" fmla="*/ 2291081 w 2291081"/>
              <a:gd name="connsiteY4" fmla="*/ 794738 h 794738"/>
              <a:gd name="connsiteX0" fmla="*/ 0 w 2291081"/>
              <a:gd name="connsiteY0" fmla="*/ 0 h 770736"/>
              <a:gd name="connsiteX1" fmla="*/ 189773 w 2291081"/>
              <a:gd name="connsiteY1" fmla="*/ 2650 h 770736"/>
              <a:gd name="connsiteX2" fmla="*/ 610034 w 2291081"/>
              <a:gd name="connsiteY2" fmla="*/ 2650 h 770736"/>
              <a:gd name="connsiteX3" fmla="*/ 1198400 w 2291081"/>
              <a:gd name="connsiteY3" fmla="*/ 650723 h 770736"/>
              <a:gd name="connsiteX4" fmla="*/ 2291081 w 2291081"/>
              <a:gd name="connsiteY4" fmla="*/ 722730 h 770736"/>
              <a:gd name="connsiteX0" fmla="*/ 0 w 2291081"/>
              <a:gd name="connsiteY0" fmla="*/ 0 h 770736"/>
              <a:gd name="connsiteX1" fmla="*/ 189773 w 2291081"/>
              <a:gd name="connsiteY1" fmla="*/ 2650 h 770736"/>
              <a:gd name="connsiteX2" fmla="*/ 610034 w 2291081"/>
              <a:gd name="connsiteY2" fmla="*/ 2650 h 770736"/>
              <a:gd name="connsiteX3" fmla="*/ 1198400 w 2291081"/>
              <a:gd name="connsiteY3" fmla="*/ 650723 h 770736"/>
              <a:gd name="connsiteX4" fmla="*/ 2291081 w 2291081"/>
              <a:gd name="connsiteY4" fmla="*/ 722730 h 770736"/>
              <a:gd name="connsiteX0" fmla="*/ 0 w 2291081"/>
              <a:gd name="connsiteY0" fmla="*/ 0 h 746734"/>
              <a:gd name="connsiteX1" fmla="*/ 189773 w 2291081"/>
              <a:gd name="connsiteY1" fmla="*/ 2650 h 746734"/>
              <a:gd name="connsiteX2" fmla="*/ 610034 w 2291081"/>
              <a:gd name="connsiteY2" fmla="*/ 2650 h 746734"/>
              <a:gd name="connsiteX3" fmla="*/ 862191 w 2291081"/>
              <a:gd name="connsiteY3" fmla="*/ 146666 h 746734"/>
              <a:gd name="connsiteX4" fmla="*/ 1198400 w 2291081"/>
              <a:gd name="connsiteY4" fmla="*/ 650723 h 746734"/>
              <a:gd name="connsiteX5" fmla="*/ 2291081 w 2291081"/>
              <a:gd name="connsiteY5" fmla="*/ 722730 h 746734"/>
              <a:gd name="connsiteX0" fmla="*/ 0 w 2291081"/>
              <a:gd name="connsiteY0" fmla="*/ 373554 h 1120288"/>
              <a:gd name="connsiteX1" fmla="*/ 189773 w 2291081"/>
              <a:gd name="connsiteY1" fmla="*/ 376204 h 1120288"/>
              <a:gd name="connsiteX2" fmla="*/ 781687 w 2291081"/>
              <a:gd name="connsiteY2" fmla="*/ 187 h 1120288"/>
              <a:gd name="connsiteX3" fmla="*/ 862191 w 2291081"/>
              <a:gd name="connsiteY3" fmla="*/ 520220 h 1120288"/>
              <a:gd name="connsiteX4" fmla="*/ 1198400 w 2291081"/>
              <a:gd name="connsiteY4" fmla="*/ 1024277 h 1120288"/>
              <a:gd name="connsiteX5" fmla="*/ 2291081 w 2291081"/>
              <a:gd name="connsiteY5" fmla="*/ 1096284 h 1120288"/>
              <a:gd name="connsiteX0" fmla="*/ 0 w 2291081"/>
              <a:gd name="connsiteY0" fmla="*/ 1041873 h 1958248"/>
              <a:gd name="connsiteX1" fmla="*/ 189773 w 2291081"/>
              <a:gd name="connsiteY1" fmla="*/ 1044523 h 1958248"/>
              <a:gd name="connsiteX2" fmla="*/ 781687 w 2291081"/>
              <a:gd name="connsiteY2" fmla="*/ 668506 h 1958248"/>
              <a:gd name="connsiteX3" fmla="*/ 1563373 w 2291081"/>
              <a:gd name="connsiteY3" fmla="*/ 170683 h 1958248"/>
              <a:gd name="connsiteX4" fmla="*/ 1198400 w 2291081"/>
              <a:gd name="connsiteY4" fmla="*/ 1692596 h 1958248"/>
              <a:gd name="connsiteX5" fmla="*/ 2291081 w 2291081"/>
              <a:gd name="connsiteY5" fmla="*/ 1764603 h 1958248"/>
              <a:gd name="connsiteX0" fmla="*/ 0 w 2466346"/>
              <a:gd name="connsiteY0" fmla="*/ 1385754 h 2113069"/>
              <a:gd name="connsiteX1" fmla="*/ 189773 w 2466346"/>
              <a:gd name="connsiteY1" fmla="*/ 1388404 h 2113069"/>
              <a:gd name="connsiteX2" fmla="*/ 781687 w 2466346"/>
              <a:gd name="connsiteY2" fmla="*/ 1012387 h 2113069"/>
              <a:gd name="connsiteX3" fmla="*/ 1563373 w 2466346"/>
              <a:gd name="connsiteY3" fmla="*/ 514564 h 2113069"/>
              <a:gd name="connsiteX4" fmla="*/ 2345060 w 2466346"/>
              <a:gd name="connsiteY4" fmla="*/ 265652 h 2113069"/>
              <a:gd name="connsiteX5" fmla="*/ 2291081 w 2466346"/>
              <a:gd name="connsiteY5" fmla="*/ 2108484 h 2113069"/>
              <a:gd name="connsiteX0" fmla="*/ 0 w 2735902"/>
              <a:gd name="connsiteY0" fmla="*/ 1369011 h 1371662"/>
              <a:gd name="connsiteX1" fmla="*/ 189773 w 2735902"/>
              <a:gd name="connsiteY1" fmla="*/ 1371661 h 1371662"/>
              <a:gd name="connsiteX2" fmla="*/ 781687 w 2735902"/>
              <a:gd name="connsiteY2" fmla="*/ 995644 h 1371662"/>
              <a:gd name="connsiteX3" fmla="*/ 1563373 w 2735902"/>
              <a:gd name="connsiteY3" fmla="*/ 497821 h 1371662"/>
              <a:gd name="connsiteX4" fmla="*/ 2345060 w 2735902"/>
              <a:gd name="connsiteY4" fmla="*/ 248909 h 1371662"/>
              <a:gd name="connsiteX5" fmla="*/ 2735902 w 2735902"/>
              <a:gd name="connsiteY5" fmla="*/ 0 h 1371662"/>
              <a:gd name="connsiteX0" fmla="*/ 0 w 2735902"/>
              <a:gd name="connsiteY0" fmla="*/ 1369011 h 1371660"/>
              <a:gd name="connsiteX1" fmla="*/ 189773 w 2735902"/>
              <a:gd name="connsiteY1" fmla="*/ 1371661 h 1371660"/>
              <a:gd name="connsiteX2" fmla="*/ 781687 w 2735902"/>
              <a:gd name="connsiteY2" fmla="*/ 995644 h 1371660"/>
              <a:gd name="connsiteX3" fmla="*/ 2345060 w 2735902"/>
              <a:gd name="connsiteY3" fmla="*/ 248909 h 1371660"/>
              <a:gd name="connsiteX4" fmla="*/ 2735902 w 2735902"/>
              <a:gd name="connsiteY4" fmla="*/ 0 h 1371660"/>
              <a:gd name="connsiteX0" fmla="*/ 0 w 2735902"/>
              <a:gd name="connsiteY0" fmla="*/ 1369011 h 1371662"/>
              <a:gd name="connsiteX1" fmla="*/ 189773 w 2735902"/>
              <a:gd name="connsiteY1" fmla="*/ 1371661 h 1371662"/>
              <a:gd name="connsiteX2" fmla="*/ 781687 w 2735902"/>
              <a:gd name="connsiteY2" fmla="*/ 995644 h 1371662"/>
              <a:gd name="connsiteX3" fmla="*/ 2735902 w 2735902"/>
              <a:gd name="connsiteY3" fmla="*/ 0 h 1371662"/>
              <a:gd name="connsiteX0" fmla="*/ 0 w 2735902"/>
              <a:gd name="connsiteY0" fmla="*/ 1369011 h 1371660"/>
              <a:gd name="connsiteX1" fmla="*/ 189773 w 2735902"/>
              <a:gd name="connsiteY1" fmla="*/ 1371661 h 1371660"/>
              <a:gd name="connsiteX2" fmla="*/ 2735902 w 2735902"/>
              <a:gd name="connsiteY2" fmla="*/ 0 h 1371660"/>
              <a:gd name="connsiteX0" fmla="*/ 0 w 2735902"/>
              <a:gd name="connsiteY0" fmla="*/ 1369011 h 1485728"/>
              <a:gd name="connsiteX1" fmla="*/ 189773 w 2735902"/>
              <a:gd name="connsiteY1" fmla="*/ 1371661 h 1485728"/>
              <a:gd name="connsiteX2" fmla="*/ 455018 w 2735902"/>
              <a:gd name="connsiteY2" fmla="*/ 1257118 h 1485728"/>
              <a:gd name="connsiteX3" fmla="*/ 2735902 w 2735902"/>
              <a:gd name="connsiteY3" fmla="*/ 0 h 1485728"/>
              <a:gd name="connsiteX0" fmla="*/ 0 w 2735902"/>
              <a:gd name="connsiteY0" fmla="*/ 1369011 h 1473166"/>
              <a:gd name="connsiteX1" fmla="*/ 189773 w 2735902"/>
              <a:gd name="connsiteY1" fmla="*/ 1371661 h 1473166"/>
              <a:gd name="connsiteX2" fmla="*/ 651404 w 2735902"/>
              <a:gd name="connsiteY2" fmla="*/ 1244556 h 1473166"/>
              <a:gd name="connsiteX3" fmla="*/ 2735902 w 2735902"/>
              <a:gd name="connsiteY3" fmla="*/ 0 h 1473166"/>
              <a:gd name="connsiteX0" fmla="*/ 0 w 2735902"/>
              <a:gd name="connsiteY0" fmla="*/ 1369011 h 1393212"/>
              <a:gd name="connsiteX1" fmla="*/ 189773 w 2735902"/>
              <a:gd name="connsiteY1" fmla="*/ 1371661 h 1393212"/>
              <a:gd name="connsiteX2" fmla="*/ 651404 w 2735902"/>
              <a:gd name="connsiteY2" fmla="*/ 1244556 h 1393212"/>
              <a:gd name="connsiteX3" fmla="*/ 2735902 w 2735902"/>
              <a:gd name="connsiteY3" fmla="*/ 0 h 1393212"/>
              <a:gd name="connsiteX0" fmla="*/ 0 w 2735902"/>
              <a:gd name="connsiteY0" fmla="*/ 1369011 h 1393212"/>
              <a:gd name="connsiteX1" fmla="*/ 189773 w 2735902"/>
              <a:gd name="connsiteY1" fmla="*/ 1371661 h 1393212"/>
              <a:gd name="connsiteX2" fmla="*/ 651404 w 2735902"/>
              <a:gd name="connsiteY2" fmla="*/ 1244556 h 1393212"/>
              <a:gd name="connsiteX3" fmla="*/ 2735902 w 2735902"/>
              <a:gd name="connsiteY3" fmla="*/ 0 h 1393212"/>
              <a:gd name="connsiteX0" fmla="*/ 0 w 2735902"/>
              <a:gd name="connsiteY0" fmla="*/ 1369011 h 1393212"/>
              <a:gd name="connsiteX1" fmla="*/ 189773 w 2735902"/>
              <a:gd name="connsiteY1" fmla="*/ 1371661 h 1393212"/>
              <a:gd name="connsiteX2" fmla="*/ 651404 w 2735902"/>
              <a:gd name="connsiteY2" fmla="*/ 1244556 h 1393212"/>
              <a:gd name="connsiteX3" fmla="*/ 2735902 w 2735902"/>
              <a:gd name="connsiteY3" fmla="*/ 0 h 139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5902" h="1393212">
                <a:moveTo>
                  <a:pt x="0" y="1369011"/>
                </a:moveTo>
                <a:lnTo>
                  <a:pt x="189773" y="1371661"/>
                </a:lnTo>
                <a:cubicBezTo>
                  <a:pt x="265609" y="1353012"/>
                  <a:pt x="171626" y="1393212"/>
                  <a:pt x="651404" y="1244556"/>
                </a:cubicBezTo>
                <a:cubicBezTo>
                  <a:pt x="1133477" y="1020321"/>
                  <a:pt x="2355755" y="209520"/>
                  <a:pt x="2735902" y="0"/>
                </a:cubicBezTo>
              </a:path>
            </a:pathLst>
          </a:custGeom>
          <a:noFill/>
          <a:ln w="1270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Connecteur droit 63"/>
          <p:cNvCxnSpPr/>
          <p:nvPr/>
        </p:nvCxnSpPr>
        <p:spPr>
          <a:xfrm>
            <a:off x="5868144" y="3465004"/>
            <a:ext cx="301969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orme libre 64"/>
          <p:cNvSpPr/>
          <p:nvPr/>
        </p:nvSpPr>
        <p:spPr>
          <a:xfrm>
            <a:off x="5868144" y="3465004"/>
            <a:ext cx="1266309" cy="432048"/>
          </a:xfrm>
          <a:custGeom>
            <a:avLst/>
            <a:gdLst>
              <a:gd name="connsiteX0" fmla="*/ 0 w 2627290"/>
              <a:gd name="connsiteY0" fmla="*/ 17172 h 706192"/>
              <a:gd name="connsiteX1" fmla="*/ 862884 w 2627290"/>
              <a:gd name="connsiteY1" fmla="*/ 17172 h 706192"/>
              <a:gd name="connsiteX2" fmla="*/ 1352281 w 2627290"/>
              <a:gd name="connsiteY2" fmla="*/ 120203 h 706192"/>
              <a:gd name="connsiteX3" fmla="*/ 1725769 w 2627290"/>
              <a:gd name="connsiteY3" fmla="*/ 609600 h 706192"/>
              <a:gd name="connsiteX4" fmla="*/ 2627290 w 2627290"/>
              <a:gd name="connsiteY4" fmla="*/ 699752 h 706192"/>
              <a:gd name="connsiteX0" fmla="*/ 0 w 2627290"/>
              <a:gd name="connsiteY0" fmla="*/ 14521 h 703541"/>
              <a:gd name="connsiteX1" fmla="*/ 441930 w 2627290"/>
              <a:gd name="connsiteY1" fmla="*/ 17172 h 703541"/>
              <a:gd name="connsiteX2" fmla="*/ 1352281 w 2627290"/>
              <a:gd name="connsiteY2" fmla="*/ 117552 h 703541"/>
              <a:gd name="connsiteX3" fmla="*/ 1725769 w 2627290"/>
              <a:gd name="connsiteY3" fmla="*/ 606949 h 703541"/>
              <a:gd name="connsiteX4" fmla="*/ 2627290 w 2627290"/>
              <a:gd name="connsiteY4" fmla="*/ 697101 h 703541"/>
              <a:gd name="connsiteX0" fmla="*/ 0 w 2627290"/>
              <a:gd name="connsiteY0" fmla="*/ 23637 h 717385"/>
              <a:gd name="connsiteX1" fmla="*/ 441930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273825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273825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273825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357877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357877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357877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357877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33353 h 785396"/>
              <a:gd name="connsiteX1" fmla="*/ 357877 w 2627290"/>
              <a:gd name="connsiteY1" fmla="*/ 36004 h 785396"/>
              <a:gd name="connsiteX2" fmla="*/ 862191 w 2627290"/>
              <a:gd name="connsiteY2" fmla="*/ 108012 h 785396"/>
              <a:gd name="connsiteX3" fmla="*/ 1366505 w 2627290"/>
              <a:gd name="connsiteY3" fmla="*/ 684076 h 785396"/>
              <a:gd name="connsiteX4" fmla="*/ 2627290 w 2627290"/>
              <a:gd name="connsiteY4" fmla="*/ 715933 h 785396"/>
              <a:gd name="connsiteX0" fmla="*/ 0 w 2627290"/>
              <a:gd name="connsiteY0" fmla="*/ 33353 h 792088"/>
              <a:gd name="connsiteX1" fmla="*/ 357877 w 2627290"/>
              <a:gd name="connsiteY1" fmla="*/ 36004 h 792088"/>
              <a:gd name="connsiteX2" fmla="*/ 862191 w 2627290"/>
              <a:gd name="connsiteY2" fmla="*/ 108012 h 792088"/>
              <a:gd name="connsiteX3" fmla="*/ 1366505 w 2627290"/>
              <a:gd name="connsiteY3" fmla="*/ 684076 h 792088"/>
              <a:gd name="connsiteX4" fmla="*/ 2627290 w 2627290"/>
              <a:gd name="connsiteY4" fmla="*/ 756083 h 792088"/>
              <a:gd name="connsiteX0" fmla="*/ 0 w 2627290"/>
              <a:gd name="connsiteY0" fmla="*/ 33353 h 792088"/>
              <a:gd name="connsiteX1" fmla="*/ 189773 w 2627290"/>
              <a:gd name="connsiteY1" fmla="*/ 36003 h 792088"/>
              <a:gd name="connsiteX2" fmla="*/ 862191 w 2627290"/>
              <a:gd name="connsiteY2" fmla="*/ 108012 h 792088"/>
              <a:gd name="connsiteX3" fmla="*/ 1366505 w 2627290"/>
              <a:gd name="connsiteY3" fmla="*/ 684076 h 792088"/>
              <a:gd name="connsiteX4" fmla="*/ 2627290 w 2627290"/>
              <a:gd name="connsiteY4" fmla="*/ 756083 h 792088"/>
              <a:gd name="connsiteX0" fmla="*/ 0 w 2627290"/>
              <a:gd name="connsiteY0" fmla="*/ 105362 h 876098"/>
              <a:gd name="connsiteX1" fmla="*/ 189773 w 2627290"/>
              <a:gd name="connsiteY1" fmla="*/ 108012 h 876098"/>
              <a:gd name="connsiteX2" fmla="*/ 610034 w 2627290"/>
              <a:gd name="connsiteY2" fmla="*/ 108012 h 876098"/>
              <a:gd name="connsiteX3" fmla="*/ 1366505 w 2627290"/>
              <a:gd name="connsiteY3" fmla="*/ 756085 h 876098"/>
              <a:gd name="connsiteX4" fmla="*/ 2627290 w 2627290"/>
              <a:gd name="connsiteY4" fmla="*/ 828092 h 876098"/>
              <a:gd name="connsiteX0" fmla="*/ 0 w 2627290"/>
              <a:gd name="connsiteY0" fmla="*/ 0 h 770736"/>
              <a:gd name="connsiteX1" fmla="*/ 189773 w 2627290"/>
              <a:gd name="connsiteY1" fmla="*/ 2650 h 770736"/>
              <a:gd name="connsiteX2" fmla="*/ 610034 w 2627290"/>
              <a:gd name="connsiteY2" fmla="*/ 2650 h 770736"/>
              <a:gd name="connsiteX3" fmla="*/ 1366505 w 2627290"/>
              <a:gd name="connsiteY3" fmla="*/ 650723 h 770736"/>
              <a:gd name="connsiteX4" fmla="*/ 2627290 w 2627290"/>
              <a:gd name="connsiteY4" fmla="*/ 722730 h 770736"/>
              <a:gd name="connsiteX0" fmla="*/ 0 w 2627290"/>
              <a:gd name="connsiteY0" fmla="*/ 0 h 770736"/>
              <a:gd name="connsiteX1" fmla="*/ 189773 w 2627290"/>
              <a:gd name="connsiteY1" fmla="*/ 2650 h 770736"/>
              <a:gd name="connsiteX2" fmla="*/ 610034 w 2627290"/>
              <a:gd name="connsiteY2" fmla="*/ 2650 h 770736"/>
              <a:gd name="connsiteX3" fmla="*/ 1366505 w 2627290"/>
              <a:gd name="connsiteY3" fmla="*/ 650723 h 770736"/>
              <a:gd name="connsiteX4" fmla="*/ 2627290 w 2627290"/>
              <a:gd name="connsiteY4" fmla="*/ 722730 h 770736"/>
              <a:gd name="connsiteX0" fmla="*/ 0 w 2627290"/>
              <a:gd name="connsiteY0" fmla="*/ 0 h 770736"/>
              <a:gd name="connsiteX1" fmla="*/ 189773 w 2627290"/>
              <a:gd name="connsiteY1" fmla="*/ 2650 h 770736"/>
              <a:gd name="connsiteX2" fmla="*/ 610034 w 2627290"/>
              <a:gd name="connsiteY2" fmla="*/ 2650 h 770736"/>
              <a:gd name="connsiteX3" fmla="*/ 1366505 w 2627290"/>
              <a:gd name="connsiteY3" fmla="*/ 650723 h 770736"/>
              <a:gd name="connsiteX4" fmla="*/ 2627290 w 2627290"/>
              <a:gd name="connsiteY4" fmla="*/ 722730 h 770736"/>
              <a:gd name="connsiteX0" fmla="*/ 0 w 2627290"/>
              <a:gd name="connsiteY0" fmla="*/ 0 h 770735"/>
              <a:gd name="connsiteX1" fmla="*/ 189773 w 2627290"/>
              <a:gd name="connsiteY1" fmla="*/ 2650 h 770735"/>
              <a:gd name="connsiteX2" fmla="*/ 610034 w 2627290"/>
              <a:gd name="connsiteY2" fmla="*/ 2650 h 770735"/>
              <a:gd name="connsiteX3" fmla="*/ 1030296 w 2627290"/>
              <a:gd name="connsiteY3" fmla="*/ 650722 h 770735"/>
              <a:gd name="connsiteX4" fmla="*/ 2627290 w 2627290"/>
              <a:gd name="connsiteY4" fmla="*/ 722730 h 770735"/>
              <a:gd name="connsiteX0" fmla="*/ 0 w 2627290"/>
              <a:gd name="connsiteY0" fmla="*/ 0 h 770736"/>
              <a:gd name="connsiteX1" fmla="*/ 189773 w 2627290"/>
              <a:gd name="connsiteY1" fmla="*/ 2650 h 770736"/>
              <a:gd name="connsiteX2" fmla="*/ 610034 w 2627290"/>
              <a:gd name="connsiteY2" fmla="*/ 2650 h 770736"/>
              <a:gd name="connsiteX3" fmla="*/ 1198400 w 2627290"/>
              <a:gd name="connsiteY3" fmla="*/ 650723 h 770736"/>
              <a:gd name="connsiteX4" fmla="*/ 2627290 w 2627290"/>
              <a:gd name="connsiteY4" fmla="*/ 722730 h 770736"/>
              <a:gd name="connsiteX0" fmla="*/ 0 w 2291081"/>
              <a:gd name="connsiteY0" fmla="*/ 0 h 770736"/>
              <a:gd name="connsiteX1" fmla="*/ 189773 w 2291081"/>
              <a:gd name="connsiteY1" fmla="*/ 2650 h 770736"/>
              <a:gd name="connsiteX2" fmla="*/ 610034 w 2291081"/>
              <a:gd name="connsiteY2" fmla="*/ 2650 h 770736"/>
              <a:gd name="connsiteX3" fmla="*/ 1198400 w 2291081"/>
              <a:gd name="connsiteY3" fmla="*/ 650723 h 770736"/>
              <a:gd name="connsiteX4" fmla="*/ 2291081 w 2291081"/>
              <a:gd name="connsiteY4" fmla="*/ 722730 h 770736"/>
              <a:gd name="connsiteX0" fmla="*/ 0 w 2291081"/>
              <a:gd name="connsiteY0" fmla="*/ 0 h 797958"/>
              <a:gd name="connsiteX1" fmla="*/ 189773 w 2291081"/>
              <a:gd name="connsiteY1" fmla="*/ 2650 h 797958"/>
              <a:gd name="connsiteX2" fmla="*/ 610034 w 2291081"/>
              <a:gd name="connsiteY2" fmla="*/ 2650 h 797958"/>
              <a:gd name="connsiteX3" fmla="*/ 1198400 w 2291081"/>
              <a:gd name="connsiteY3" fmla="*/ 650723 h 797958"/>
              <a:gd name="connsiteX4" fmla="*/ 2291081 w 2291081"/>
              <a:gd name="connsiteY4" fmla="*/ 794738 h 797958"/>
              <a:gd name="connsiteX0" fmla="*/ 0 w 2291081"/>
              <a:gd name="connsiteY0" fmla="*/ 0 h 794738"/>
              <a:gd name="connsiteX1" fmla="*/ 189773 w 2291081"/>
              <a:gd name="connsiteY1" fmla="*/ 2650 h 794738"/>
              <a:gd name="connsiteX2" fmla="*/ 610034 w 2291081"/>
              <a:gd name="connsiteY2" fmla="*/ 2650 h 794738"/>
              <a:gd name="connsiteX3" fmla="*/ 1198400 w 2291081"/>
              <a:gd name="connsiteY3" fmla="*/ 650723 h 794738"/>
              <a:gd name="connsiteX4" fmla="*/ 2291081 w 2291081"/>
              <a:gd name="connsiteY4" fmla="*/ 794738 h 794738"/>
              <a:gd name="connsiteX0" fmla="*/ 0 w 2291081"/>
              <a:gd name="connsiteY0" fmla="*/ 0 h 770736"/>
              <a:gd name="connsiteX1" fmla="*/ 189773 w 2291081"/>
              <a:gd name="connsiteY1" fmla="*/ 2650 h 770736"/>
              <a:gd name="connsiteX2" fmla="*/ 610034 w 2291081"/>
              <a:gd name="connsiteY2" fmla="*/ 2650 h 770736"/>
              <a:gd name="connsiteX3" fmla="*/ 1198400 w 2291081"/>
              <a:gd name="connsiteY3" fmla="*/ 650723 h 770736"/>
              <a:gd name="connsiteX4" fmla="*/ 2291081 w 2291081"/>
              <a:gd name="connsiteY4" fmla="*/ 722730 h 770736"/>
              <a:gd name="connsiteX0" fmla="*/ 0 w 2291081"/>
              <a:gd name="connsiteY0" fmla="*/ 0 h 770736"/>
              <a:gd name="connsiteX1" fmla="*/ 189773 w 2291081"/>
              <a:gd name="connsiteY1" fmla="*/ 2650 h 770736"/>
              <a:gd name="connsiteX2" fmla="*/ 610034 w 2291081"/>
              <a:gd name="connsiteY2" fmla="*/ 2650 h 770736"/>
              <a:gd name="connsiteX3" fmla="*/ 1198400 w 2291081"/>
              <a:gd name="connsiteY3" fmla="*/ 650723 h 770736"/>
              <a:gd name="connsiteX4" fmla="*/ 2291081 w 2291081"/>
              <a:gd name="connsiteY4" fmla="*/ 722730 h 770736"/>
              <a:gd name="connsiteX0" fmla="*/ 0 w 2291081"/>
              <a:gd name="connsiteY0" fmla="*/ 0 h 746734"/>
              <a:gd name="connsiteX1" fmla="*/ 189773 w 2291081"/>
              <a:gd name="connsiteY1" fmla="*/ 2650 h 746734"/>
              <a:gd name="connsiteX2" fmla="*/ 610034 w 2291081"/>
              <a:gd name="connsiteY2" fmla="*/ 2650 h 746734"/>
              <a:gd name="connsiteX3" fmla="*/ 862191 w 2291081"/>
              <a:gd name="connsiteY3" fmla="*/ 146666 h 746734"/>
              <a:gd name="connsiteX4" fmla="*/ 1198400 w 2291081"/>
              <a:gd name="connsiteY4" fmla="*/ 650723 h 746734"/>
              <a:gd name="connsiteX5" fmla="*/ 2291081 w 2291081"/>
              <a:gd name="connsiteY5" fmla="*/ 722730 h 74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1081" h="746734">
                <a:moveTo>
                  <a:pt x="0" y="0"/>
                </a:moveTo>
                <a:lnTo>
                  <a:pt x="189773" y="2650"/>
                </a:lnTo>
                <a:cubicBezTo>
                  <a:pt x="561685" y="1773"/>
                  <a:pt x="194386" y="2464"/>
                  <a:pt x="610034" y="2650"/>
                </a:cubicBezTo>
                <a:cubicBezTo>
                  <a:pt x="715425" y="24400"/>
                  <a:pt x="764130" y="38654"/>
                  <a:pt x="862191" y="146666"/>
                </a:cubicBezTo>
                <a:cubicBezTo>
                  <a:pt x="960252" y="254678"/>
                  <a:pt x="960252" y="554712"/>
                  <a:pt x="1198400" y="650723"/>
                </a:cubicBezTo>
                <a:cubicBezTo>
                  <a:pt x="1436548" y="746734"/>
                  <a:pt x="1534909" y="727315"/>
                  <a:pt x="2291081" y="72273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orme libre 71"/>
          <p:cNvSpPr/>
          <p:nvPr/>
        </p:nvSpPr>
        <p:spPr>
          <a:xfrm>
            <a:off x="7132398" y="3887906"/>
            <a:ext cx="1266309" cy="432048"/>
          </a:xfrm>
          <a:custGeom>
            <a:avLst/>
            <a:gdLst>
              <a:gd name="connsiteX0" fmla="*/ 0 w 2627290"/>
              <a:gd name="connsiteY0" fmla="*/ 17172 h 706192"/>
              <a:gd name="connsiteX1" fmla="*/ 862884 w 2627290"/>
              <a:gd name="connsiteY1" fmla="*/ 17172 h 706192"/>
              <a:gd name="connsiteX2" fmla="*/ 1352281 w 2627290"/>
              <a:gd name="connsiteY2" fmla="*/ 120203 h 706192"/>
              <a:gd name="connsiteX3" fmla="*/ 1725769 w 2627290"/>
              <a:gd name="connsiteY3" fmla="*/ 609600 h 706192"/>
              <a:gd name="connsiteX4" fmla="*/ 2627290 w 2627290"/>
              <a:gd name="connsiteY4" fmla="*/ 699752 h 706192"/>
              <a:gd name="connsiteX0" fmla="*/ 0 w 2627290"/>
              <a:gd name="connsiteY0" fmla="*/ 14521 h 703541"/>
              <a:gd name="connsiteX1" fmla="*/ 441930 w 2627290"/>
              <a:gd name="connsiteY1" fmla="*/ 17172 h 703541"/>
              <a:gd name="connsiteX2" fmla="*/ 1352281 w 2627290"/>
              <a:gd name="connsiteY2" fmla="*/ 117552 h 703541"/>
              <a:gd name="connsiteX3" fmla="*/ 1725769 w 2627290"/>
              <a:gd name="connsiteY3" fmla="*/ 606949 h 703541"/>
              <a:gd name="connsiteX4" fmla="*/ 2627290 w 2627290"/>
              <a:gd name="connsiteY4" fmla="*/ 697101 h 703541"/>
              <a:gd name="connsiteX0" fmla="*/ 0 w 2627290"/>
              <a:gd name="connsiteY0" fmla="*/ 23637 h 717385"/>
              <a:gd name="connsiteX1" fmla="*/ 441930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273825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273825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273825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357877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357877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357877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357877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33353 h 785396"/>
              <a:gd name="connsiteX1" fmla="*/ 357877 w 2627290"/>
              <a:gd name="connsiteY1" fmla="*/ 36004 h 785396"/>
              <a:gd name="connsiteX2" fmla="*/ 862191 w 2627290"/>
              <a:gd name="connsiteY2" fmla="*/ 108012 h 785396"/>
              <a:gd name="connsiteX3" fmla="*/ 1366505 w 2627290"/>
              <a:gd name="connsiteY3" fmla="*/ 684076 h 785396"/>
              <a:gd name="connsiteX4" fmla="*/ 2627290 w 2627290"/>
              <a:gd name="connsiteY4" fmla="*/ 715933 h 785396"/>
              <a:gd name="connsiteX0" fmla="*/ 0 w 2627290"/>
              <a:gd name="connsiteY0" fmla="*/ 33353 h 792088"/>
              <a:gd name="connsiteX1" fmla="*/ 357877 w 2627290"/>
              <a:gd name="connsiteY1" fmla="*/ 36004 h 792088"/>
              <a:gd name="connsiteX2" fmla="*/ 862191 w 2627290"/>
              <a:gd name="connsiteY2" fmla="*/ 108012 h 792088"/>
              <a:gd name="connsiteX3" fmla="*/ 1366505 w 2627290"/>
              <a:gd name="connsiteY3" fmla="*/ 684076 h 792088"/>
              <a:gd name="connsiteX4" fmla="*/ 2627290 w 2627290"/>
              <a:gd name="connsiteY4" fmla="*/ 756083 h 792088"/>
              <a:gd name="connsiteX0" fmla="*/ 0 w 2627290"/>
              <a:gd name="connsiteY0" fmla="*/ 33353 h 792088"/>
              <a:gd name="connsiteX1" fmla="*/ 189773 w 2627290"/>
              <a:gd name="connsiteY1" fmla="*/ 36003 h 792088"/>
              <a:gd name="connsiteX2" fmla="*/ 862191 w 2627290"/>
              <a:gd name="connsiteY2" fmla="*/ 108012 h 792088"/>
              <a:gd name="connsiteX3" fmla="*/ 1366505 w 2627290"/>
              <a:gd name="connsiteY3" fmla="*/ 684076 h 792088"/>
              <a:gd name="connsiteX4" fmla="*/ 2627290 w 2627290"/>
              <a:gd name="connsiteY4" fmla="*/ 756083 h 792088"/>
              <a:gd name="connsiteX0" fmla="*/ 0 w 2627290"/>
              <a:gd name="connsiteY0" fmla="*/ 105362 h 876098"/>
              <a:gd name="connsiteX1" fmla="*/ 189773 w 2627290"/>
              <a:gd name="connsiteY1" fmla="*/ 108012 h 876098"/>
              <a:gd name="connsiteX2" fmla="*/ 610034 w 2627290"/>
              <a:gd name="connsiteY2" fmla="*/ 108012 h 876098"/>
              <a:gd name="connsiteX3" fmla="*/ 1366505 w 2627290"/>
              <a:gd name="connsiteY3" fmla="*/ 756085 h 876098"/>
              <a:gd name="connsiteX4" fmla="*/ 2627290 w 2627290"/>
              <a:gd name="connsiteY4" fmla="*/ 828092 h 876098"/>
              <a:gd name="connsiteX0" fmla="*/ 0 w 2627290"/>
              <a:gd name="connsiteY0" fmla="*/ 0 h 770736"/>
              <a:gd name="connsiteX1" fmla="*/ 189773 w 2627290"/>
              <a:gd name="connsiteY1" fmla="*/ 2650 h 770736"/>
              <a:gd name="connsiteX2" fmla="*/ 610034 w 2627290"/>
              <a:gd name="connsiteY2" fmla="*/ 2650 h 770736"/>
              <a:gd name="connsiteX3" fmla="*/ 1366505 w 2627290"/>
              <a:gd name="connsiteY3" fmla="*/ 650723 h 770736"/>
              <a:gd name="connsiteX4" fmla="*/ 2627290 w 2627290"/>
              <a:gd name="connsiteY4" fmla="*/ 722730 h 770736"/>
              <a:gd name="connsiteX0" fmla="*/ 0 w 2627290"/>
              <a:gd name="connsiteY0" fmla="*/ 0 h 770736"/>
              <a:gd name="connsiteX1" fmla="*/ 189773 w 2627290"/>
              <a:gd name="connsiteY1" fmla="*/ 2650 h 770736"/>
              <a:gd name="connsiteX2" fmla="*/ 610034 w 2627290"/>
              <a:gd name="connsiteY2" fmla="*/ 2650 h 770736"/>
              <a:gd name="connsiteX3" fmla="*/ 1366505 w 2627290"/>
              <a:gd name="connsiteY3" fmla="*/ 650723 h 770736"/>
              <a:gd name="connsiteX4" fmla="*/ 2627290 w 2627290"/>
              <a:gd name="connsiteY4" fmla="*/ 722730 h 770736"/>
              <a:gd name="connsiteX0" fmla="*/ 0 w 2627290"/>
              <a:gd name="connsiteY0" fmla="*/ 0 h 770736"/>
              <a:gd name="connsiteX1" fmla="*/ 189773 w 2627290"/>
              <a:gd name="connsiteY1" fmla="*/ 2650 h 770736"/>
              <a:gd name="connsiteX2" fmla="*/ 610034 w 2627290"/>
              <a:gd name="connsiteY2" fmla="*/ 2650 h 770736"/>
              <a:gd name="connsiteX3" fmla="*/ 1366505 w 2627290"/>
              <a:gd name="connsiteY3" fmla="*/ 650723 h 770736"/>
              <a:gd name="connsiteX4" fmla="*/ 2627290 w 2627290"/>
              <a:gd name="connsiteY4" fmla="*/ 722730 h 770736"/>
              <a:gd name="connsiteX0" fmla="*/ 0 w 2627290"/>
              <a:gd name="connsiteY0" fmla="*/ 0 h 770735"/>
              <a:gd name="connsiteX1" fmla="*/ 189773 w 2627290"/>
              <a:gd name="connsiteY1" fmla="*/ 2650 h 770735"/>
              <a:gd name="connsiteX2" fmla="*/ 610034 w 2627290"/>
              <a:gd name="connsiteY2" fmla="*/ 2650 h 770735"/>
              <a:gd name="connsiteX3" fmla="*/ 1030296 w 2627290"/>
              <a:gd name="connsiteY3" fmla="*/ 650722 h 770735"/>
              <a:gd name="connsiteX4" fmla="*/ 2627290 w 2627290"/>
              <a:gd name="connsiteY4" fmla="*/ 722730 h 770735"/>
              <a:gd name="connsiteX0" fmla="*/ 0 w 2627290"/>
              <a:gd name="connsiteY0" fmla="*/ 0 h 770736"/>
              <a:gd name="connsiteX1" fmla="*/ 189773 w 2627290"/>
              <a:gd name="connsiteY1" fmla="*/ 2650 h 770736"/>
              <a:gd name="connsiteX2" fmla="*/ 610034 w 2627290"/>
              <a:gd name="connsiteY2" fmla="*/ 2650 h 770736"/>
              <a:gd name="connsiteX3" fmla="*/ 1198400 w 2627290"/>
              <a:gd name="connsiteY3" fmla="*/ 650723 h 770736"/>
              <a:gd name="connsiteX4" fmla="*/ 2627290 w 2627290"/>
              <a:gd name="connsiteY4" fmla="*/ 722730 h 770736"/>
              <a:gd name="connsiteX0" fmla="*/ 0 w 2291081"/>
              <a:gd name="connsiteY0" fmla="*/ 0 h 770736"/>
              <a:gd name="connsiteX1" fmla="*/ 189773 w 2291081"/>
              <a:gd name="connsiteY1" fmla="*/ 2650 h 770736"/>
              <a:gd name="connsiteX2" fmla="*/ 610034 w 2291081"/>
              <a:gd name="connsiteY2" fmla="*/ 2650 h 770736"/>
              <a:gd name="connsiteX3" fmla="*/ 1198400 w 2291081"/>
              <a:gd name="connsiteY3" fmla="*/ 650723 h 770736"/>
              <a:gd name="connsiteX4" fmla="*/ 2291081 w 2291081"/>
              <a:gd name="connsiteY4" fmla="*/ 722730 h 770736"/>
              <a:gd name="connsiteX0" fmla="*/ 0 w 2291081"/>
              <a:gd name="connsiteY0" fmla="*/ 0 h 797958"/>
              <a:gd name="connsiteX1" fmla="*/ 189773 w 2291081"/>
              <a:gd name="connsiteY1" fmla="*/ 2650 h 797958"/>
              <a:gd name="connsiteX2" fmla="*/ 610034 w 2291081"/>
              <a:gd name="connsiteY2" fmla="*/ 2650 h 797958"/>
              <a:gd name="connsiteX3" fmla="*/ 1198400 w 2291081"/>
              <a:gd name="connsiteY3" fmla="*/ 650723 h 797958"/>
              <a:gd name="connsiteX4" fmla="*/ 2291081 w 2291081"/>
              <a:gd name="connsiteY4" fmla="*/ 794738 h 797958"/>
              <a:gd name="connsiteX0" fmla="*/ 0 w 2291081"/>
              <a:gd name="connsiteY0" fmla="*/ 0 h 794738"/>
              <a:gd name="connsiteX1" fmla="*/ 189773 w 2291081"/>
              <a:gd name="connsiteY1" fmla="*/ 2650 h 794738"/>
              <a:gd name="connsiteX2" fmla="*/ 610034 w 2291081"/>
              <a:gd name="connsiteY2" fmla="*/ 2650 h 794738"/>
              <a:gd name="connsiteX3" fmla="*/ 1198400 w 2291081"/>
              <a:gd name="connsiteY3" fmla="*/ 650723 h 794738"/>
              <a:gd name="connsiteX4" fmla="*/ 2291081 w 2291081"/>
              <a:gd name="connsiteY4" fmla="*/ 794738 h 794738"/>
              <a:gd name="connsiteX0" fmla="*/ 0 w 2291081"/>
              <a:gd name="connsiteY0" fmla="*/ 0 h 770736"/>
              <a:gd name="connsiteX1" fmla="*/ 189773 w 2291081"/>
              <a:gd name="connsiteY1" fmla="*/ 2650 h 770736"/>
              <a:gd name="connsiteX2" fmla="*/ 610034 w 2291081"/>
              <a:gd name="connsiteY2" fmla="*/ 2650 h 770736"/>
              <a:gd name="connsiteX3" fmla="*/ 1198400 w 2291081"/>
              <a:gd name="connsiteY3" fmla="*/ 650723 h 770736"/>
              <a:gd name="connsiteX4" fmla="*/ 2291081 w 2291081"/>
              <a:gd name="connsiteY4" fmla="*/ 722730 h 770736"/>
              <a:gd name="connsiteX0" fmla="*/ 0 w 2291081"/>
              <a:gd name="connsiteY0" fmla="*/ 0 h 770736"/>
              <a:gd name="connsiteX1" fmla="*/ 189773 w 2291081"/>
              <a:gd name="connsiteY1" fmla="*/ 2650 h 770736"/>
              <a:gd name="connsiteX2" fmla="*/ 610034 w 2291081"/>
              <a:gd name="connsiteY2" fmla="*/ 2650 h 770736"/>
              <a:gd name="connsiteX3" fmla="*/ 1198400 w 2291081"/>
              <a:gd name="connsiteY3" fmla="*/ 650723 h 770736"/>
              <a:gd name="connsiteX4" fmla="*/ 2291081 w 2291081"/>
              <a:gd name="connsiteY4" fmla="*/ 722730 h 770736"/>
              <a:gd name="connsiteX0" fmla="*/ 0 w 2291081"/>
              <a:gd name="connsiteY0" fmla="*/ 0 h 746734"/>
              <a:gd name="connsiteX1" fmla="*/ 189773 w 2291081"/>
              <a:gd name="connsiteY1" fmla="*/ 2650 h 746734"/>
              <a:gd name="connsiteX2" fmla="*/ 610034 w 2291081"/>
              <a:gd name="connsiteY2" fmla="*/ 2650 h 746734"/>
              <a:gd name="connsiteX3" fmla="*/ 862191 w 2291081"/>
              <a:gd name="connsiteY3" fmla="*/ 146666 h 746734"/>
              <a:gd name="connsiteX4" fmla="*/ 1198400 w 2291081"/>
              <a:gd name="connsiteY4" fmla="*/ 650723 h 746734"/>
              <a:gd name="connsiteX5" fmla="*/ 2291081 w 2291081"/>
              <a:gd name="connsiteY5" fmla="*/ 722730 h 74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1081" h="746734">
                <a:moveTo>
                  <a:pt x="0" y="0"/>
                </a:moveTo>
                <a:lnTo>
                  <a:pt x="189773" y="2650"/>
                </a:lnTo>
                <a:cubicBezTo>
                  <a:pt x="561685" y="1773"/>
                  <a:pt x="194386" y="2464"/>
                  <a:pt x="610034" y="2650"/>
                </a:cubicBezTo>
                <a:cubicBezTo>
                  <a:pt x="715425" y="24400"/>
                  <a:pt x="764130" y="38654"/>
                  <a:pt x="862191" y="146666"/>
                </a:cubicBezTo>
                <a:cubicBezTo>
                  <a:pt x="960252" y="254678"/>
                  <a:pt x="960252" y="554712"/>
                  <a:pt x="1198400" y="650723"/>
                </a:cubicBezTo>
                <a:cubicBezTo>
                  <a:pt x="1436548" y="746734"/>
                  <a:pt x="1534909" y="727315"/>
                  <a:pt x="2291081" y="72273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orme libre 72"/>
          <p:cNvSpPr/>
          <p:nvPr/>
        </p:nvSpPr>
        <p:spPr>
          <a:xfrm>
            <a:off x="5868144" y="3465004"/>
            <a:ext cx="1266309" cy="432048"/>
          </a:xfrm>
          <a:custGeom>
            <a:avLst/>
            <a:gdLst>
              <a:gd name="connsiteX0" fmla="*/ 0 w 2627290"/>
              <a:gd name="connsiteY0" fmla="*/ 17172 h 706192"/>
              <a:gd name="connsiteX1" fmla="*/ 862884 w 2627290"/>
              <a:gd name="connsiteY1" fmla="*/ 17172 h 706192"/>
              <a:gd name="connsiteX2" fmla="*/ 1352281 w 2627290"/>
              <a:gd name="connsiteY2" fmla="*/ 120203 h 706192"/>
              <a:gd name="connsiteX3" fmla="*/ 1725769 w 2627290"/>
              <a:gd name="connsiteY3" fmla="*/ 609600 h 706192"/>
              <a:gd name="connsiteX4" fmla="*/ 2627290 w 2627290"/>
              <a:gd name="connsiteY4" fmla="*/ 699752 h 706192"/>
              <a:gd name="connsiteX0" fmla="*/ 0 w 2627290"/>
              <a:gd name="connsiteY0" fmla="*/ 14521 h 703541"/>
              <a:gd name="connsiteX1" fmla="*/ 441930 w 2627290"/>
              <a:gd name="connsiteY1" fmla="*/ 17172 h 703541"/>
              <a:gd name="connsiteX2" fmla="*/ 1352281 w 2627290"/>
              <a:gd name="connsiteY2" fmla="*/ 117552 h 703541"/>
              <a:gd name="connsiteX3" fmla="*/ 1725769 w 2627290"/>
              <a:gd name="connsiteY3" fmla="*/ 606949 h 703541"/>
              <a:gd name="connsiteX4" fmla="*/ 2627290 w 2627290"/>
              <a:gd name="connsiteY4" fmla="*/ 697101 h 703541"/>
              <a:gd name="connsiteX0" fmla="*/ 0 w 2627290"/>
              <a:gd name="connsiteY0" fmla="*/ 23637 h 717385"/>
              <a:gd name="connsiteX1" fmla="*/ 441930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273825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273825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273825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357877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357877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357877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357877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33353 h 785396"/>
              <a:gd name="connsiteX1" fmla="*/ 357877 w 2627290"/>
              <a:gd name="connsiteY1" fmla="*/ 36004 h 785396"/>
              <a:gd name="connsiteX2" fmla="*/ 862191 w 2627290"/>
              <a:gd name="connsiteY2" fmla="*/ 108012 h 785396"/>
              <a:gd name="connsiteX3" fmla="*/ 1366505 w 2627290"/>
              <a:gd name="connsiteY3" fmla="*/ 684076 h 785396"/>
              <a:gd name="connsiteX4" fmla="*/ 2627290 w 2627290"/>
              <a:gd name="connsiteY4" fmla="*/ 715933 h 785396"/>
              <a:gd name="connsiteX0" fmla="*/ 0 w 2627290"/>
              <a:gd name="connsiteY0" fmla="*/ 33353 h 792088"/>
              <a:gd name="connsiteX1" fmla="*/ 357877 w 2627290"/>
              <a:gd name="connsiteY1" fmla="*/ 36004 h 792088"/>
              <a:gd name="connsiteX2" fmla="*/ 862191 w 2627290"/>
              <a:gd name="connsiteY2" fmla="*/ 108012 h 792088"/>
              <a:gd name="connsiteX3" fmla="*/ 1366505 w 2627290"/>
              <a:gd name="connsiteY3" fmla="*/ 684076 h 792088"/>
              <a:gd name="connsiteX4" fmla="*/ 2627290 w 2627290"/>
              <a:gd name="connsiteY4" fmla="*/ 756083 h 792088"/>
              <a:gd name="connsiteX0" fmla="*/ 0 w 2627290"/>
              <a:gd name="connsiteY0" fmla="*/ 33353 h 792088"/>
              <a:gd name="connsiteX1" fmla="*/ 189773 w 2627290"/>
              <a:gd name="connsiteY1" fmla="*/ 36003 h 792088"/>
              <a:gd name="connsiteX2" fmla="*/ 862191 w 2627290"/>
              <a:gd name="connsiteY2" fmla="*/ 108012 h 792088"/>
              <a:gd name="connsiteX3" fmla="*/ 1366505 w 2627290"/>
              <a:gd name="connsiteY3" fmla="*/ 684076 h 792088"/>
              <a:gd name="connsiteX4" fmla="*/ 2627290 w 2627290"/>
              <a:gd name="connsiteY4" fmla="*/ 756083 h 792088"/>
              <a:gd name="connsiteX0" fmla="*/ 0 w 2627290"/>
              <a:gd name="connsiteY0" fmla="*/ 105362 h 876098"/>
              <a:gd name="connsiteX1" fmla="*/ 189773 w 2627290"/>
              <a:gd name="connsiteY1" fmla="*/ 108012 h 876098"/>
              <a:gd name="connsiteX2" fmla="*/ 610034 w 2627290"/>
              <a:gd name="connsiteY2" fmla="*/ 108012 h 876098"/>
              <a:gd name="connsiteX3" fmla="*/ 1366505 w 2627290"/>
              <a:gd name="connsiteY3" fmla="*/ 756085 h 876098"/>
              <a:gd name="connsiteX4" fmla="*/ 2627290 w 2627290"/>
              <a:gd name="connsiteY4" fmla="*/ 828092 h 876098"/>
              <a:gd name="connsiteX0" fmla="*/ 0 w 2627290"/>
              <a:gd name="connsiteY0" fmla="*/ 0 h 770736"/>
              <a:gd name="connsiteX1" fmla="*/ 189773 w 2627290"/>
              <a:gd name="connsiteY1" fmla="*/ 2650 h 770736"/>
              <a:gd name="connsiteX2" fmla="*/ 610034 w 2627290"/>
              <a:gd name="connsiteY2" fmla="*/ 2650 h 770736"/>
              <a:gd name="connsiteX3" fmla="*/ 1366505 w 2627290"/>
              <a:gd name="connsiteY3" fmla="*/ 650723 h 770736"/>
              <a:gd name="connsiteX4" fmla="*/ 2627290 w 2627290"/>
              <a:gd name="connsiteY4" fmla="*/ 722730 h 770736"/>
              <a:gd name="connsiteX0" fmla="*/ 0 w 2627290"/>
              <a:gd name="connsiteY0" fmla="*/ 0 h 770736"/>
              <a:gd name="connsiteX1" fmla="*/ 189773 w 2627290"/>
              <a:gd name="connsiteY1" fmla="*/ 2650 h 770736"/>
              <a:gd name="connsiteX2" fmla="*/ 610034 w 2627290"/>
              <a:gd name="connsiteY2" fmla="*/ 2650 h 770736"/>
              <a:gd name="connsiteX3" fmla="*/ 1366505 w 2627290"/>
              <a:gd name="connsiteY3" fmla="*/ 650723 h 770736"/>
              <a:gd name="connsiteX4" fmla="*/ 2627290 w 2627290"/>
              <a:gd name="connsiteY4" fmla="*/ 722730 h 770736"/>
              <a:gd name="connsiteX0" fmla="*/ 0 w 2627290"/>
              <a:gd name="connsiteY0" fmla="*/ 0 h 770736"/>
              <a:gd name="connsiteX1" fmla="*/ 189773 w 2627290"/>
              <a:gd name="connsiteY1" fmla="*/ 2650 h 770736"/>
              <a:gd name="connsiteX2" fmla="*/ 610034 w 2627290"/>
              <a:gd name="connsiteY2" fmla="*/ 2650 h 770736"/>
              <a:gd name="connsiteX3" fmla="*/ 1366505 w 2627290"/>
              <a:gd name="connsiteY3" fmla="*/ 650723 h 770736"/>
              <a:gd name="connsiteX4" fmla="*/ 2627290 w 2627290"/>
              <a:gd name="connsiteY4" fmla="*/ 722730 h 770736"/>
              <a:gd name="connsiteX0" fmla="*/ 0 w 2627290"/>
              <a:gd name="connsiteY0" fmla="*/ 0 h 770735"/>
              <a:gd name="connsiteX1" fmla="*/ 189773 w 2627290"/>
              <a:gd name="connsiteY1" fmla="*/ 2650 h 770735"/>
              <a:gd name="connsiteX2" fmla="*/ 610034 w 2627290"/>
              <a:gd name="connsiteY2" fmla="*/ 2650 h 770735"/>
              <a:gd name="connsiteX3" fmla="*/ 1030296 w 2627290"/>
              <a:gd name="connsiteY3" fmla="*/ 650722 h 770735"/>
              <a:gd name="connsiteX4" fmla="*/ 2627290 w 2627290"/>
              <a:gd name="connsiteY4" fmla="*/ 722730 h 770735"/>
              <a:gd name="connsiteX0" fmla="*/ 0 w 2627290"/>
              <a:gd name="connsiteY0" fmla="*/ 0 h 770736"/>
              <a:gd name="connsiteX1" fmla="*/ 189773 w 2627290"/>
              <a:gd name="connsiteY1" fmla="*/ 2650 h 770736"/>
              <a:gd name="connsiteX2" fmla="*/ 610034 w 2627290"/>
              <a:gd name="connsiteY2" fmla="*/ 2650 h 770736"/>
              <a:gd name="connsiteX3" fmla="*/ 1198400 w 2627290"/>
              <a:gd name="connsiteY3" fmla="*/ 650723 h 770736"/>
              <a:gd name="connsiteX4" fmla="*/ 2627290 w 2627290"/>
              <a:gd name="connsiteY4" fmla="*/ 722730 h 770736"/>
              <a:gd name="connsiteX0" fmla="*/ 0 w 2291081"/>
              <a:gd name="connsiteY0" fmla="*/ 0 h 770736"/>
              <a:gd name="connsiteX1" fmla="*/ 189773 w 2291081"/>
              <a:gd name="connsiteY1" fmla="*/ 2650 h 770736"/>
              <a:gd name="connsiteX2" fmla="*/ 610034 w 2291081"/>
              <a:gd name="connsiteY2" fmla="*/ 2650 h 770736"/>
              <a:gd name="connsiteX3" fmla="*/ 1198400 w 2291081"/>
              <a:gd name="connsiteY3" fmla="*/ 650723 h 770736"/>
              <a:gd name="connsiteX4" fmla="*/ 2291081 w 2291081"/>
              <a:gd name="connsiteY4" fmla="*/ 722730 h 770736"/>
              <a:gd name="connsiteX0" fmla="*/ 0 w 2291081"/>
              <a:gd name="connsiteY0" fmla="*/ 0 h 797958"/>
              <a:gd name="connsiteX1" fmla="*/ 189773 w 2291081"/>
              <a:gd name="connsiteY1" fmla="*/ 2650 h 797958"/>
              <a:gd name="connsiteX2" fmla="*/ 610034 w 2291081"/>
              <a:gd name="connsiteY2" fmla="*/ 2650 h 797958"/>
              <a:gd name="connsiteX3" fmla="*/ 1198400 w 2291081"/>
              <a:gd name="connsiteY3" fmla="*/ 650723 h 797958"/>
              <a:gd name="connsiteX4" fmla="*/ 2291081 w 2291081"/>
              <a:gd name="connsiteY4" fmla="*/ 794738 h 797958"/>
              <a:gd name="connsiteX0" fmla="*/ 0 w 2291081"/>
              <a:gd name="connsiteY0" fmla="*/ 0 h 794738"/>
              <a:gd name="connsiteX1" fmla="*/ 189773 w 2291081"/>
              <a:gd name="connsiteY1" fmla="*/ 2650 h 794738"/>
              <a:gd name="connsiteX2" fmla="*/ 610034 w 2291081"/>
              <a:gd name="connsiteY2" fmla="*/ 2650 h 794738"/>
              <a:gd name="connsiteX3" fmla="*/ 1198400 w 2291081"/>
              <a:gd name="connsiteY3" fmla="*/ 650723 h 794738"/>
              <a:gd name="connsiteX4" fmla="*/ 2291081 w 2291081"/>
              <a:gd name="connsiteY4" fmla="*/ 794738 h 794738"/>
              <a:gd name="connsiteX0" fmla="*/ 0 w 2291081"/>
              <a:gd name="connsiteY0" fmla="*/ 0 h 770736"/>
              <a:gd name="connsiteX1" fmla="*/ 189773 w 2291081"/>
              <a:gd name="connsiteY1" fmla="*/ 2650 h 770736"/>
              <a:gd name="connsiteX2" fmla="*/ 610034 w 2291081"/>
              <a:gd name="connsiteY2" fmla="*/ 2650 h 770736"/>
              <a:gd name="connsiteX3" fmla="*/ 1198400 w 2291081"/>
              <a:gd name="connsiteY3" fmla="*/ 650723 h 770736"/>
              <a:gd name="connsiteX4" fmla="*/ 2291081 w 2291081"/>
              <a:gd name="connsiteY4" fmla="*/ 722730 h 770736"/>
              <a:gd name="connsiteX0" fmla="*/ 0 w 2291081"/>
              <a:gd name="connsiteY0" fmla="*/ 0 h 770736"/>
              <a:gd name="connsiteX1" fmla="*/ 189773 w 2291081"/>
              <a:gd name="connsiteY1" fmla="*/ 2650 h 770736"/>
              <a:gd name="connsiteX2" fmla="*/ 610034 w 2291081"/>
              <a:gd name="connsiteY2" fmla="*/ 2650 h 770736"/>
              <a:gd name="connsiteX3" fmla="*/ 1198400 w 2291081"/>
              <a:gd name="connsiteY3" fmla="*/ 650723 h 770736"/>
              <a:gd name="connsiteX4" fmla="*/ 2291081 w 2291081"/>
              <a:gd name="connsiteY4" fmla="*/ 722730 h 770736"/>
              <a:gd name="connsiteX0" fmla="*/ 0 w 2291081"/>
              <a:gd name="connsiteY0" fmla="*/ 0 h 746734"/>
              <a:gd name="connsiteX1" fmla="*/ 189773 w 2291081"/>
              <a:gd name="connsiteY1" fmla="*/ 2650 h 746734"/>
              <a:gd name="connsiteX2" fmla="*/ 610034 w 2291081"/>
              <a:gd name="connsiteY2" fmla="*/ 2650 h 746734"/>
              <a:gd name="connsiteX3" fmla="*/ 862191 w 2291081"/>
              <a:gd name="connsiteY3" fmla="*/ 146666 h 746734"/>
              <a:gd name="connsiteX4" fmla="*/ 1198400 w 2291081"/>
              <a:gd name="connsiteY4" fmla="*/ 650723 h 746734"/>
              <a:gd name="connsiteX5" fmla="*/ 2291081 w 2291081"/>
              <a:gd name="connsiteY5" fmla="*/ 722730 h 74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1081" h="746734">
                <a:moveTo>
                  <a:pt x="0" y="0"/>
                </a:moveTo>
                <a:lnTo>
                  <a:pt x="189773" y="2650"/>
                </a:lnTo>
                <a:cubicBezTo>
                  <a:pt x="561685" y="1773"/>
                  <a:pt x="194386" y="2464"/>
                  <a:pt x="610034" y="2650"/>
                </a:cubicBezTo>
                <a:cubicBezTo>
                  <a:pt x="715425" y="24400"/>
                  <a:pt x="764130" y="38654"/>
                  <a:pt x="862191" y="146666"/>
                </a:cubicBezTo>
                <a:cubicBezTo>
                  <a:pt x="960252" y="254678"/>
                  <a:pt x="960252" y="554712"/>
                  <a:pt x="1198400" y="650723"/>
                </a:cubicBezTo>
                <a:cubicBezTo>
                  <a:pt x="1436548" y="746734"/>
                  <a:pt x="1534909" y="727315"/>
                  <a:pt x="2291081" y="72273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orme libre 103"/>
          <p:cNvSpPr/>
          <p:nvPr/>
        </p:nvSpPr>
        <p:spPr>
          <a:xfrm>
            <a:off x="5892175" y="1852810"/>
            <a:ext cx="1560146" cy="424062"/>
          </a:xfrm>
          <a:custGeom>
            <a:avLst/>
            <a:gdLst>
              <a:gd name="connsiteX0" fmla="*/ 901521 w 901521"/>
              <a:gd name="connsiteY0" fmla="*/ 579549 h 603160"/>
              <a:gd name="connsiteX1" fmla="*/ 798490 w 901521"/>
              <a:gd name="connsiteY1" fmla="*/ 579549 h 603160"/>
              <a:gd name="connsiteX2" fmla="*/ 656823 w 901521"/>
              <a:gd name="connsiteY2" fmla="*/ 437881 h 603160"/>
              <a:gd name="connsiteX3" fmla="*/ 399245 w 901521"/>
              <a:gd name="connsiteY3" fmla="*/ 128788 h 603160"/>
              <a:gd name="connsiteX4" fmla="*/ 257578 w 901521"/>
              <a:gd name="connsiteY4" fmla="*/ 25757 h 603160"/>
              <a:gd name="connsiteX5" fmla="*/ 0 w 901521"/>
              <a:gd name="connsiteY5" fmla="*/ 0 h 603160"/>
              <a:gd name="connsiteX0" fmla="*/ 1004627 w 1004627"/>
              <a:gd name="connsiteY0" fmla="*/ 607958 h 619763"/>
              <a:gd name="connsiteX1" fmla="*/ 798490 w 1004627"/>
              <a:gd name="connsiteY1" fmla="*/ 579549 h 619763"/>
              <a:gd name="connsiteX2" fmla="*/ 656823 w 1004627"/>
              <a:gd name="connsiteY2" fmla="*/ 437881 h 619763"/>
              <a:gd name="connsiteX3" fmla="*/ 399245 w 1004627"/>
              <a:gd name="connsiteY3" fmla="*/ 128788 h 619763"/>
              <a:gd name="connsiteX4" fmla="*/ 257578 w 1004627"/>
              <a:gd name="connsiteY4" fmla="*/ 25757 h 619763"/>
              <a:gd name="connsiteX5" fmla="*/ 0 w 1004627"/>
              <a:gd name="connsiteY5" fmla="*/ 0 h 619763"/>
              <a:gd name="connsiteX0" fmla="*/ 1004627 w 1004627"/>
              <a:gd name="connsiteY0" fmla="*/ 607958 h 607958"/>
              <a:gd name="connsiteX1" fmla="*/ 930164 w 1004627"/>
              <a:gd name="connsiteY1" fmla="*/ 605106 h 607958"/>
              <a:gd name="connsiteX2" fmla="*/ 798490 w 1004627"/>
              <a:gd name="connsiteY2" fmla="*/ 579549 h 607958"/>
              <a:gd name="connsiteX3" fmla="*/ 656823 w 1004627"/>
              <a:gd name="connsiteY3" fmla="*/ 437881 h 607958"/>
              <a:gd name="connsiteX4" fmla="*/ 399245 w 1004627"/>
              <a:gd name="connsiteY4" fmla="*/ 128788 h 607958"/>
              <a:gd name="connsiteX5" fmla="*/ 257578 w 1004627"/>
              <a:gd name="connsiteY5" fmla="*/ 25757 h 607958"/>
              <a:gd name="connsiteX6" fmla="*/ 0 w 1004627"/>
              <a:gd name="connsiteY6" fmla="*/ 0 h 607958"/>
              <a:gd name="connsiteX0" fmla="*/ 2228763 w 2228763"/>
              <a:gd name="connsiteY0" fmla="*/ 607958 h 607958"/>
              <a:gd name="connsiteX1" fmla="*/ 930164 w 2228763"/>
              <a:gd name="connsiteY1" fmla="*/ 605106 h 607958"/>
              <a:gd name="connsiteX2" fmla="*/ 798490 w 2228763"/>
              <a:gd name="connsiteY2" fmla="*/ 579549 h 607958"/>
              <a:gd name="connsiteX3" fmla="*/ 656823 w 2228763"/>
              <a:gd name="connsiteY3" fmla="*/ 437881 h 607958"/>
              <a:gd name="connsiteX4" fmla="*/ 399245 w 2228763"/>
              <a:gd name="connsiteY4" fmla="*/ 128788 h 607958"/>
              <a:gd name="connsiteX5" fmla="*/ 257578 w 2228763"/>
              <a:gd name="connsiteY5" fmla="*/ 25757 h 607958"/>
              <a:gd name="connsiteX6" fmla="*/ 0 w 2228763"/>
              <a:gd name="connsiteY6" fmla="*/ 0 h 607958"/>
              <a:gd name="connsiteX0" fmla="*/ 2228763 w 2228763"/>
              <a:gd name="connsiteY0" fmla="*/ 607958 h 629737"/>
              <a:gd name="connsiteX1" fmla="*/ 930164 w 2228763"/>
              <a:gd name="connsiteY1" fmla="*/ 605106 h 629737"/>
              <a:gd name="connsiteX2" fmla="*/ 798490 w 2228763"/>
              <a:gd name="connsiteY2" fmla="*/ 579549 h 629737"/>
              <a:gd name="connsiteX3" fmla="*/ 598816 w 2228763"/>
              <a:gd name="connsiteY3" fmla="*/ 303979 h 629737"/>
              <a:gd name="connsiteX4" fmla="*/ 399245 w 2228763"/>
              <a:gd name="connsiteY4" fmla="*/ 128788 h 629737"/>
              <a:gd name="connsiteX5" fmla="*/ 257578 w 2228763"/>
              <a:gd name="connsiteY5" fmla="*/ 25757 h 629737"/>
              <a:gd name="connsiteX6" fmla="*/ 0 w 2228763"/>
              <a:gd name="connsiteY6" fmla="*/ 0 h 629737"/>
              <a:gd name="connsiteX0" fmla="*/ 2228763 w 2228763"/>
              <a:gd name="connsiteY0" fmla="*/ 607958 h 607958"/>
              <a:gd name="connsiteX1" fmla="*/ 930164 w 2228763"/>
              <a:gd name="connsiteY1" fmla="*/ 605106 h 607958"/>
              <a:gd name="connsiteX2" fmla="*/ 700688 w 2228763"/>
              <a:gd name="connsiteY2" fmla="*/ 506632 h 607958"/>
              <a:gd name="connsiteX3" fmla="*/ 598816 w 2228763"/>
              <a:gd name="connsiteY3" fmla="*/ 303979 h 607958"/>
              <a:gd name="connsiteX4" fmla="*/ 399245 w 2228763"/>
              <a:gd name="connsiteY4" fmla="*/ 128788 h 607958"/>
              <a:gd name="connsiteX5" fmla="*/ 257578 w 2228763"/>
              <a:gd name="connsiteY5" fmla="*/ 25757 h 607958"/>
              <a:gd name="connsiteX6" fmla="*/ 0 w 2228763"/>
              <a:gd name="connsiteY6" fmla="*/ 0 h 607958"/>
              <a:gd name="connsiteX0" fmla="*/ 2228763 w 2228763"/>
              <a:gd name="connsiteY0" fmla="*/ 607958 h 607958"/>
              <a:gd name="connsiteX1" fmla="*/ 930164 w 2228763"/>
              <a:gd name="connsiteY1" fmla="*/ 605106 h 607958"/>
              <a:gd name="connsiteX2" fmla="*/ 700688 w 2228763"/>
              <a:gd name="connsiteY2" fmla="*/ 506632 h 607958"/>
              <a:gd name="connsiteX3" fmla="*/ 399245 w 2228763"/>
              <a:gd name="connsiteY3" fmla="*/ 128788 h 607958"/>
              <a:gd name="connsiteX4" fmla="*/ 257578 w 2228763"/>
              <a:gd name="connsiteY4" fmla="*/ 25757 h 607958"/>
              <a:gd name="connsiteX5" fmla="*/ 0 w 2228763"/>
              <a:gd name="connsiteY5" fmla="*/ 0 h 607958"/>
              <a:gd name="connsiteX0" fmla="*/ 2228763 w 2228763"/>
              <a:gd name="connsiteY0" fmla="*/ 607958 h 607958"/>
              <a:gd name="connsiteX1" fmla="*/ 930164 w 2228763"/>
              <a:gd name="connsiteY1" fmla="*/ 605106 h 607958"/>
              <a:gd name="connsiteX2" fmla="*/ 700688 w 2228763"/>
              <a:gd name="connsiteY2" fmla="*/ 506632 h 607958"/>
              <a:gd name="connsiteX3" fmla="*/ 496944 w 2228763"/>
              <a:gd name="connsiteY3" fmla="*/ 101326 h 607958"/>
              <a:gd name="connsiteX4" fmla="*/ 257578 w 2228763"/>
              <a:gd name="connsiteY4" fmla="*/ 25757 h 607958"/>
              <a:gd name="connsiteX5" fmla="*/ 0 w 2228763"/>
              <a:gd name="connsiteY5" fmla="*/ 0 h 607958"/>
              <a:gd name="connsiteX0" fmla="*/ 2228763 w 2228763"/>
              <a:gd name="connsiteY0" fmla="*/ 607958 h 607958"/>
              <a:gd name="connsiteX1" fmla="*/ 930164 w 2228763"/>
              <a:gd name="connsiteY1" fmla="*/ 605106 h 607958"/>
              <a:gd name="connsiteX2" fmla="*/ 700688 w 2228763"/>
              <a:gd name="connsiteY2" fmla="*/ 506632 h 607958"/>
              <a:gd name="connsiteX3" fmla="*/ 496944 w 2228763"/>
              <a:gd name="connsiteY3" fmla="*/ 101326 h 607958"/>
              <a:gd name="connsiteX4" fmla="*/ 257578 w 2228763"/>
              <a:gd name="connsiteY4" fmla="*/ 25757 h 607958"/>
              <a:gd name="connsiteX5" fmla="*/ 0 w 2228763"/>
              <a:gd name="connsiteY5" fmla="*/ 0 h 607958"/>
              <a:gd name="connsiteX0" fmla="*/ 2228763 w 2228763"/>
              <a:gd name="connsiteY0" fmla="*/ 607958 h 607958"/>
              <a:gd name="connsiteX1" fmla="*/ 930164 w 2228763"/>
              <a:gd name="connsiteY1" fmla="*/ 605106 h 607958"/>
              <a:gd name="connsiteX2" fmla="*/ 700688 w 2228763"/>
              <a:gd name="connsiteY2" fmla="*/ 506632 h 607958"/>
              <a:gd name="connsiteX3" fmla="*/ 480802 w 2228763"/>
              <a:gd name="connsiteY3" fmla="*/ 104782 h 607958"/>
              <a:gd name="connsiteX4" fmla="*/ 257578 w 2228763"/>
              <a:gd name="connsiteY4" fmla="*/ 25757 h 607958"/>
              <a:gd name="connsiteX5" fmla="*/ 0 w 2228763"/>
              <a:gd name="connsiteY5" fmla="*/ 0 h 607958"/>
              <a:gd name="connsiteX0" fmla="*/ 2207181 w 2207181"/>
              <a:gd name="connsiteY0" fmla="*/ 596720 h 596720"/>
              <a:gd name="connsiteX1" fmla="*/ 908582 w 2207181"/>
              <a:gd name="connsiteY1" fmla="*/ 593868 h 596720"/>
              <a:gd name="connsiteX2" fmla="*/ 679106 w 2207181"/>
              <a:gd name="connsiteY2" fmla="*/ 495394 h 596720"/>
              <a:gd name="connsiteX3" fmla="*/ 459220 w 2207181"/>
              <a:gd name="connsiteY3" fmla="*/ 93544 h 596720"/>
              <a:gd name="connsiteX4" fmla="*/ 235996 w 2207181"/>
              <a:gd name="connsiteY4" fmla="*/ 14519 h 596720"/>
              <a:gd name="connsiteX5" fmla="*/ 0 w 2207181"/>
              <a:gd name="connsiteY5" fmla="*/ 6423 h 59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7181" h="596720">
                <a:moveTo>
                  <a:pt x="2207181" y="596720"/>
                </a:moveTo>
                <a:lnTo>
                  <a:pt x="908582" y="593868"/>
                </a:lnTo>
                <a:cubicBezTo>
                  <a:pt x="874226" y="589133"/>
                  <a:pt x="754000" y="578781"/>
                  <a:pt x="679106" y="495394"/>
                </a:cubicBezTo>
                <a:cubicBezTo>
                  <a:pt x="604212" y="412007"/>
                  <a:pt x="533072" y="173690"/>
                  <a:pt x="459220" y="93544"/>
                </a:cubicBezTo>
                <a:cubicBezTo>
                  <a:pt x="385368" y="13398"/>
                  <a:pt x="312533" y="29039"/>
                  <a:pt x="235996" y="14519"/>
                </a:cubicBezTo>
                <a:cubicBezTo>
                  <a:pt x="159459" y="-1"/>
                  <a:pt x="95518" y="8569"/>
                  <a:pt x="0" y="6423"/>
                </a:cubicBezTo>
              </a:path>
            </a:pathLst>
          </a:custGeom>
          <a:ln w="1905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ZoneTexte 104"/>
          <p:cNvSpPr txBox="1"/>
          <p:nvPr/>
        </p:nvSpPr>
        <p:spPr>
          <a:xfrm>
            <a:off x="6444208" y="2276872"/>
            <a:ext cx="942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</a:rPr>
              <a:t>SPS/RHIC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8077983" y="4346193"/>
            <a:ext cx="1026243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</a:rPr>
              <a:t>LHC </a:t>
            </a:r>
            <a:r>
              <a:rPr lang="fr-FR" sz="1400" b="1" dirty="0" err="1" smtClean="0">
                <a:solidFill>
                  <a:srgbClr val="002060"/>
                </a:solidFill>
              </a:rPr>
              <a:t>high</a:t>
            </a:r>
            <a:r>
              <a:rPr lang="fr-FR" sz="1400" b="1" dirty="0" smtClean="0">
                <a:solidFill>
                  <a:srgbClr val="002060"/>
                </a:solidFill>
              </a:rPr>
              <a:t> </a:t>
            </a:r>
            <a:r>
              <a:rPr lang="fr-FR" sz="1400" b="1" dirty="0" err="1" smtClean="0">
                <a:solidFill>
                  <a:srgbClr val="002060"/>
                </a:solidFill>
              </a:rPr>
              <a:t>p</a:t>
            </a:r>
            <a:r>
              <a:rPr lang="fr-FR" sz="1400" b="1" baseline="-25000" dirty="0" err="1" smtClean="0">
                <a:solidFill>
                  <a:srgbClr val="002060"/>
                </a:solidFill>
              </a:rPr>
              <a:t>T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107" name="Forme libre 106"/>
          <p:cNvSpPr/>
          <p:nvPr/>
        </p:nvSpPr>
        <p:spPr>
          <a:xfrm>
            <a:off x="7446270" y="3969059"/>
            <a:ext cx="664222" cy="449399"/>
          </a:xfrm>
          <a:custGeom>
            <a:avLst/>
            <a:gdLst>
              <a:gd name="connsiteX0" fmla="*/ 0 w 642938"/>
              <a:gd name="connsiteY0" fmla="*/ 3176 h 503238"/>
              <a:gd name="connsiteX1" fmla="*/ 104775 w 642938"/>
              <a:gd name="connsiteY1" fmla="*/ 46038 h 503238"/>
              <a:gd name="connsiteX2" fmla="*/ 233363 w 642938"/>
              <a:gd name="connsiteY2" fmla="*/ 279401 h 503238"/>
              <a:gd name="connsiteX3" fmla="*/ 328613 w 642938"/>
              <a:gd name="connsiteY3" fmla="*/ 446088 h 503238"/>
              <a:gd name="connsiteX4" fmla="*/ 642938 w 642938"/>
              <a:gd name="connsiteY4" fmla="*/ 503238 h 503238"/>
              <a:gd name="connsiteX0" fmla="*/ 0 w 642938"/>
              <a:gd name="connsiteY0" fmla="*/ 7206 h 507268"/>
              <a:gd name="connsiteX1" fmla="*/ 104775 w 642938"/>
              <a:gd name="connsiteY1" fmla="*/ 50068 h 507268"/>
              <a:gd name="connsiteX2" fmla="*/ 222076 w 642938"/>
              <a:gd name="connsiteY2" fmla="*/ 307615 h 507268"/>
              <a:gd name="connsiteX3" fmla="*/ 328613 w 642938"/>
              <a:gd name="connsiteY3" fmla="*/ 450118 h 507268"/>
              <a:gd name="connsiteX4" fmla="*/ 642938 w 642938"/>
              <a:gd name="connsiteY4" fmla="*/ 507268 h 507268"/>
              <a:gd name="connsiteX0" fmla="*/ 0 w 650033"/>
              <a:gd name="connsiteY0" fmla="*/ 7206 h 493948"/>
              <a:gd name="connsiteX1" fmla="*/ 104775 w 650033"/>
              <a:gd name="connsiteY1" fmla="*/ 50068 h 493948"/>
              <a:gd name="connsiteX2" fmla="*/ 222076 w 650033"/>
              <a:gd name="connsiteY2" fmla="*/ 307615 h 493948"/>
              <a:gd name="connsiteX3" fmla="*/ 328613 w 650033"/>
              <a:gd name="connsiteY3" fmla="*/ 450118 h 493948"/>
              <a:gd name="connsiteX4" fmla="*/ 650033 w 650033"/>
              <a:gd name="connsiteY4" fmla="*/ 493948 h 493948"/>
              <a:gd name="connsiteX0" fmla="*/ 0 w 661890"/>
              <a:gd name="connsiteY0" fmla="*/ 7206 h 476667"/>
              <a:gd name="connsiteX1" fmla="*/ 104775 w 661890"/>
              <a:gd name="connsiteY1" fmla="*/ 50068 h 476667"/>
              <a:gd name="connsiteX2" fmla="*/ 222076 w 661890"/>
              <a:gd name="connsiteY2" fmla="*/ 307615 h 476667"/>
              <a:gd name="connsiteX3" fmla="*/ 328613 w 661890"/>
              <a:gd name="connsiteY3" fmla="*/ 450118 h 476667"/>
              <a:gd name="connsiteX4" fmla="*/ 661890 w 661890"/>
              <a:gd name="connsiteY4" fmla="*/ 466911 h 476667"/>
              <a:gd name="connsiteX0" fmla="*/ 0 w 661890"/>
              <a:gd name="connsiteY0" fmla="*/ 7206 h 466911"/>
              <a:gd name="connsiteX1" fmla="*/ 104775 w 661890"/>
              <a:gd name="connsiteY1" fmla="*/ 50068 h 466911"/>
              <a:gd name="connsiteX2" fmla="*/ 222076 w 661890"/>
              <a:gd name="connsiteY2" fmla="*/ 307615 h 466911"/>
              <a:gd name="connsiteX3" fmla="*/ 318940 w 661890"/>
              <a:gd name="connsiteY3" fmla="*/ 418319 h 466911"/>
              <a:gd name="connsiteX4" fmla="*/ 661890 w 661890"/>
              <a:gd name="connsiteY4" fmla="*/ 466911 h 466911"/>
              <a:gd name="connsiteX0" fmla="*/ 0 w 664222"/>
              <a:gd name="connsiteY0" fmla="*/ 7206 h 449399"/>
              <a:gd name="connsiteX1" fmla="*/ 104775 w 664222"/>
              <a:gd name="connsiteY1" fmla="*/ 50068 h 449399"/>
              <a:gd name="connsiteX2" fmla="*/ 222076 w 664222"/>
              <a:gd name="connsiteY2" fmla="*/ 307615 h 449399"/>
              <a:gd name="connsiteX3" fmla="*/ 318940 w 664222"/>
              <a:gd name="connsiteY3" fmla="*/ 418319 h 449399"/>
              <a:gd name="connsiteX4" fmla="*/ 664222 w 664222"/>
              <a:gd name="connsiteY4" fmla="*/ 449399 h 449399"/>
              <a:gd name="connsiteX0" fmla="*/ 0 w 664222"/>
              <a:gd name="connsiteY0" fmla="*/ 7206 h 449399"/>
              <a:gd name="connsiteX1" fmla="*/ 104775 w 664222"/>
              <a:gd name="connsiteY1" fmla="*/ 50068 h 449399"/>
              <a:gd name="connsiteX2" fmla="*/ 222076 w 664222"/>
              <a:gd name="connsiteY2" fmla="*/ 307615 h 449399"/>
              <a:gd name="connsiteX3" fmla="*/ 371750 w 664222"/>
              <a:gd name="connsiteY3" fmla="*/ 420428 h 449399"/>
              <a:gd name="connsiteX4" fmla="*/ 664222 w 664222"/>
              <a:gd name="connsiteY4" fmla="*/ 449399 h 44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222" h="449399">
                <a:moveTo>
                  <a:pt x="0" y="7206"/>
                </a:moveTo>
                <a:cubicBezTo>
                  <a:pt x="32940" y="5618"/>
                  <a:pt x="67762" y="0"/>
                  <a:pt x="104775" y="50068"/>
                </a:cubicBezTo>
                <a:cubicBezTo>
                  <a:pt x="141788" y="100136"/>
                  <a:pt x="177580" y="245888"/>
                  <a:pt x="222076" y="307615"/>
                </a:cubicBezTo>
                <a:cubicBezTo>
                  <a:pt x="266572" y="369342"/>
                  <a:pt x="298059" y="396797"/>
                  <a:pt x="371750" y="420428"/>
                </a:cubicBezTo>
                <a:cubicBezTo>
                  <a:pt x="445441" y="444059"/>
                  <a:pt x="541190" y="439477"/>
                  <a:pt x="664222" y="449399"/>
                </a:cubicBezTo>
              </a:path>
            </a:pathLst>
          </a:custGeom>
          <a:ln w="19050">
            <a:solidFill>
              <a:srgbClr val="00206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Forme libre 108"/>
          <p:cNvSpPr/>
          <p:nvPr/>
        </p:nvSpPr>
        <p:spPr>
          <a:xfrm>
            <a:off x="5868144" y="3573016"/>
            <a:ext cx="1560146" cy="424062"/>
          </a:xfrm>
          <a:custGeom>
            <a:avLst/>
            <a:gdLst>
              <a:gd name="connsiteX0" fmla="*/ 901521 w 901521"/>
              <a:gd name="connsiteY0" fmla="*/ 579549 h 603160"/>
              <a:gd name="connsiteX1" fmla="*/ 798490 w 901521"/>
              <a:gd name="connsiteY1" fmla="*/ 579549 h 603160"/>
              <a:gd name="connsiteX2" fmla="*/ 656823 w 901521"/>
              <a:gd name="connsiteY2" fmla="*/ 437881 h 603160"/>
              <a:gd name="connsiteX3" fmla="*/ 399245 w 901521"/>
              <a:gd name="connsiteY3" fmla="*/ 128788 h 603160"/>
              <a:gd name="connsiteX4" fmla="*/ 257578 w 901521"/>
              <a:gd name="connsiteY4" fmla="*/ 25757 h 603160"/>
              <a:gd name="connsiteX5" fmla="*/ 0 w 901521"/>
              <a:gd name="connsiteY5" fmla="*/ 0 h 603160"/>
              <a:gd name="connsiteX0" fmla="*/ 1004627 w 1004627"/>
              <a:gd name="connsiteY0" fmla="*/ 607958 h 619763"/>
              <a:gd name="connsiteX1" fmla="*/ 798490 w 1004627"/>
              <a:gd name="connsiteY1" fmla="*/ 579549 h 619763"/>
              <a:gd name="connsiteX2" fmla="*/ 656823 w 1004627"/>
              <a:gd name="connsiteY2" fmla="*/ 437881 h 619763"/>
              <a:gd name="connsiteX3" fmla="*/ 399245 w 1004627"/>
              <a:gd name="connsiteY3" fmla="*/ 128788 h 619763"/>
              <a:gd name="connsiteX4" fmla="*/ 257578 w 1004627"/>
              <a:gd name="connsiteY4" fmla="*/ 25757 h 619763"/>
              <a:gd name="connsiteX5" fmla="*/ 0 w 1004627"/>
              <a:gd name="connsiteY5" fmla="*/ 0 h 619763"/>
              <a:gd name="connsiteX0" fmla="*/ 1004627 w 1004627"/>
              <a:gd name="connsiteY0" fmla="*/ 607958 h 607958"/>
              <a:gd name="connsiteX1" fmla="*/ 930164 w 1004627"/>
              <a:gd name="connsiteY1" fmla="*/ 605106 h 607958"/>
              <a:gd name="connsiteX2" fmla="*/ 798490 w 1004627"/>
              <a:gd name="connsiteY2" fmla="*/ 579549 h 607958"/>
              <a:gd name="connsiteX3" fmla="*/ 656823 w 1004627"/>
              <a:gd name="connsiteY3" fmla="*/ 437881 h 607958"/>
              <a:gd name="connsiteX4" fmla="*/ 399245 w 1004627"/>
              <a:gd name="connsiteY4" fmla="*/ 128788 h 607958"/>
              <a:gd name="connsiteX5" fmla="*/ 257578 w 1004627"/>
              <a:gd name="connsiteY5" fmla="*/ 25757 h 607958"/>
              <a:gd name="connsiteX6" fmla="*/ 0 w 1004627"/>
              <a:gd name="connsiteY6" fmla="*/ 0 h 607958"/>
              <a:gd name="connsiteX0" fmla="*/ 2228763 w 2228763"/>
              <a:gd name="connsiteY0" fmla="*/ 607958 h 607958"/>
              <a:gd name="connsiteX1" fmla="*/ 930164 w 2228763"/>
              <a:gd name="connsiteY1" fmla="*/ 605106 h 607958"/>
              <a:gd name="connsiteX2" fmla="*/ 798490 w 2228763"/>
              <a:gd name="connsiteY2" fmla="*/ 579549 h 607958"/>
              <a:gd name="connsiteX3" fmla="*/ 656823 w 2228763"/>
              <a:gd name="connsiteY3" fmla="*/ 437881 h 607958"/>
              <a:gd name="connsiteX4" fmla="*/ 399245 w 2228763"/>
              <a:gd name="connsiteY4" fmla="*/ 128788 h 607958"/>
              <a:gd name="connsiteX5" fmla="*/ 257578 w 2228763"/>
              <a:gd name="connsiteY5" fmla="*/ 25757 h 607958"/>
              <a:gd name="connsiteX6" fmla="*/ 0 w 2228763"/>
              <a:gd name="connsiteY6" fmla="*/ 0 h 607958"/>
              <a:gd name="connsiteX0" fmla="*/ 2228763 w 2228763"/>
              <a:gd name="connsiteY0" fmla="*/ 607958 h 629737"/>
              <a:gd name="connsiteX1" fmla="*/ 930164 w 2228763"/>
              <a:gd name="connsiteY1" fmla="*/ 605106 h 629737"/>
              <a:gd name="connsiteX2" fmla="*/ 798490 w 2228763"/>
              <a:gd name="connsiteY2" fmla="*/ 579549 h 629737"/>
              <a:gd name="connsiteX3" fmla="*/ 598816 w 2228763"/>
              <a:gd name="connsiteY3" fmla="*/ 303979 h 629737"/>
              <a:gd name="connsiteX4" fmla="*/ 399245 w 2228763"/>
              <a:gd name="connsiteY4" fmla="*/ 128788 h 629737"/>
              <a:gd name="connsiteX5" fmla="*/ 257578 w 2228763"/>
              <a:gd name="connsiteY5" fmla="*/ 25757 h 629737"/>
              <a:gd name="connsiteX6" fmla="*/ 0 w 2228763"/>
              <a:gd name="connsiteY6" fmla="*/ 0 h 629737"/>
              <a:gd name="connsiteX0" fmla="*/ 2228763 w 2228763"/>
              <a:gd name="connsiteY0" fmla="*/ 607958 h 607958"/>
              <a:gd name="connsiteX1" fmla="*/ 930164 w 2228763"/>
              <a:gd name="connsiteY1" fmla="*/ 605106 h 607958"/>
              <a:gd name="connsiteX2" fmla="*/ 700688 w 2228763"/>
              <a:gd name="connsiteY2" fmla="*/ 506632 h 607958"/>
              <a:gd name="connsiteX3" fmla="*/ 598816 w 2228763"/>
              <a:gd name="connsiteY3" fmla="*/ 303979 h 607958"/>
              <a:gd name="connsiteX4" fmla="*/ 399245 w 2228763"/>
              <a:gd name="connsiteY4" fmla="*/ 128788 h 607958"/>
              <a:gd name="connsiteX5" fmla="*/ 257578 w 2228763"/>
              <a:gd name="connsiteY5" fmla="*/ 25757 h 607958"/>
              <a:gd name="connsiteX6" fmla="*/ 0 w 2228763"/>
              <a:gd name="connsiteY6" fmla="*/ 0 h 607958"/>
              <a:gd name="connsiteX0" fmla="*/ 2228763 w 2228763"/>
              <a:gd name="connsiteY0" fmla="*/ 607958 h 607958"/>
              <a:gd name="connsiteX1" fmla="*/ 930164 w 2228763"/>
              <a:gd name="connsiteY1" fmla="*/ 605106 h 607958"/>
              <a:gd name="connsiteX2" fmla="*/ 700688 w 2228763"/>
              <a:gd name="connsiteY2" fmla="*/ 506632 h 607958"/>
              <a:gd name="connsiteX3" fmla="*/ 399245 w 2228763"/>
              <a:gd name="connsiteY3" fmla="*/ 128788 h 607958"/>
              <a:gd name="connsiteX4" fmla="*/ 257578 w 2228763"/>
              <a:gd name="connsiteY4" fmla="*/ 25757 h 607958"/>
              <a:gd name="connsiteX5" fmla="*/ 0 w 2228763"/>
              <a:gd name="connsiteY5" fmla="*/ 0 h 607958"/>
              <a:gd name="connsiteX0" fmla="*/ 2228763 w 2228763"/>
              <a:gd name="connsiteY0" fmla="*/ 607958 h 607958"/>
              <a:gd name="connsiteX1" fmla="*/ 930164 w 2228763"/>
              <a:gd name="connsiteY1" fmla="*/ 605106 h 607958"/>
              <a:gd name="connsiteX2" fmla="*/ 700688 w 2228763"/>
              <a:gd name="connsiteY2" fmla="*/ 506632 h 607958"/>
              <a:gd name="connsiteX3" fmla="*/ 496944 w 2228763"/>
              <a:gd name="connsiteY3" fmla="*/ 101326 h 607958"/>
              <a:gd name="connsiteX4" fmla="*/ 257578 w 2228763"/>
              <a:gd name="connsiteY4" fmla="*/ 25757 h 607958"/>
              <a:gd name="connsiteX5" fmla="*/ 0 w 2228763"/>
              <a:gd name="connsiteY5" fmla="*/ 0 h 607958"/>
              <a:gd name="connsiteX0" fmla="*/ 2228763 w 2228763"/>
              <a:gd name="connsiteY0" fmla="*/ 607958 h 607958"/>
              <a:gd name="connsiteX1" fmla="*/ 930164 w 2228763"/>
              <a:gd name="connsiteY1" fmla="*/ 605106 h 607958"/>
              <a:gd name="connsiteX2" fmla="*/ 700688 w 2228763"/>
              <a:gd name="connsiteY2" fmla="*/ 506632 h 607958"/>
              <a:gd name="connsiteX3" fmla="*/ 496944 w 2228763"/>
              <a:gd name="connsiteY3" fmla="*/ 101326 h 607958"/>
              <a:gd name="connsiteX4" fmla="*/ 257578 w 2228763"/>
              <a:gd name="connsiteY4" fmla="*/ 25757 h 607958"/>
              <a:gd name="connsiteX5" fmla="*/ 0 w 2228763"/>
              <a:gd name="connsiteY5" fmla="*/ 0 h 607958"/>
              <a:gd name="connsiteX0" fmla="*/ 2228763 w 2228763"/>
              <a:gd name="connsiteY0" fmla="*/ 607958 h 607958"/>
              <a:gd name="connsiteX1" fmla="*/ 930164 w 2228763"/>
              <a:gd name="connsiteY1" fmla="*/ 605106 h 607958"/>
              <a:gd name="connsiteX2" fmla="*/ 700688 w 2228763"/>
              <a:gd name="connsiteY2" fmla="*/ 506632 h 607958"/>
              <a:gd name="connsiteX3" fmla="*/ 480802 w 2228763"/>
              <a:gd name="connsiteY3" fmla="*/ 104782 h 607958"/>
              <a:gd name="connsiteX4" fmla="*/ 257578 w 2228763"/>
              <a:gd name="connsiteY4" fmla="*/ 25757 h 607958"/>
              <a:gd name="connsiteX5" fmla="*/ 0 w 2228763"/>
              <a:gd name="connsiteY5" fmla="*/ 0 h 607958"/>
              <a:gd name="connsiteX0" fmla="*/ 2207181 w 2207181"/>
              <a:gd name="connsiteY0" fmla="*/ 596720 h 596720"/>
              <a:gd name="connsiteX1" fmla="*/ 908582 w 2207181"/>
              <a:gd name="connsiteY1" fmla="*/ 593868 h 596720"/>
              <a:gd name="connsiteX2" fmla="*/ 679106 w 2207181"/>
              <a:gd name="connsiteY2" fmla="*/ 495394 h 596720"/>
              <a:gd name="connsiteX3" fmla="*/ 459220 w 2207181"/>
              <a:gd name="connsiteY3" fmla="*/ 93544 h 596720"/>
              <a:gd name="connsiteX4" fmla="*/ 235996 w 2207181"/>
              <a:gd name="connsiteY4" fmla="*/ 14519 h 596720"/>
              <a:gd name="connsiteX5" fmla="*/ 0 w 2207181"/>
              <a:gd name="connsiteY5" fmla="*/ 6423 h 59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7181" h="596720">
                <a:moveTo>
                  <a:pt x="2207181" y="596720"/>
                </a:moveTo>
                <a:lnTo>
                  <a:pt x="908582" y="593868"/>
                </a:lnTo>
                <a:cubicBezTo>
                  <a:pt x="874226" y="589133"/>
                  <a:pt x="754000" y="578781"/>
                  <a:pt x="679106" y="495394"/>
                </a:cubicBezTo>
                <a:cubicBezTo>
                  <a:pt x="604212" y="412007"/>
                  <a:pt x="533072" y="173690"/>
                  <a:pt x="459220" y="93544"/>
                </a:cubicBezTo>
                <a:cubicBezTo>
                  <a:pt x="385368" y="13398"/>
                  <a:pt x="312533" y="29039"/>
                  <a:pt x="235996" y="14519"/>
                </a:cubicBezTo>
                <a:cubicBezTo>
                  <a:pt x="159459" y="-1"/>
                  <a:pt x="95518" y="8569"/>
                  <a:pt x="0" y="6423"/>
                </a:cubicBezTo>
              </a:path>
            </a:pathLst>
          </a:custGeom>
          <a:ln w="19050">
            <a:solidFill>
              <a:srgbClr val="00206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ZoneTexte 109"/>
          <p:cNvSpPr txBox="1"/>
          <p:nvPr/>
        </p:nvSpPr>
        <p:spPr>
          <a:xfrm>
            <a:off x="6420177" y="3997078"/>
            <a:ext cx="942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</a:rPr>
              <a:t>SPS/RHIC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113" name="Forme libre 112"/>
          <p:cNvSpPr/>
          <p:nvPr/>
        </p:nvSpPr>
        <p:spPr>
          <a:xfrm>
            <a:off x="5868144" y="5301208"/>
            <a:ext cx="1560146" cy="424062"/>
          </a:xfrm>
          <a:custGeom>
            <a:avLst/>
            <a:gdLst>
              <a:gd name="connsiteX0" fmla="*/ 901521 w 901521"/>
              <a:gd name="connsiteY0" fmla="*/ 579549 h 603160"/>
              <a:gd name="connsiteX1" fmla="*/ 798490 w 901521"/>
              <a:gd name="connsiteY1" fmla="*/ 579549 h 603160"/>
              <a:gd name="connsiteX2" fmla="*/ 656823 w 901521"/>
              <a:gd name="connsiteY2" fmla="*/ 437881 h 603160"/>
              <a:gd name="connsiteX3" fmla="*/ 399245 w 901521"/>
              <a:gd name="connsiteY3" fmla="*/ 128788 h 603160"/>
              <a:gd name="connsiteX4" fmla="*/ 257578 w 901521"/>
              <a:gd name="connsiteY4" fmla="*/ 25757 h 603160"/>
              <a:gd name="connsiteX5" fmla="*/ 0 w 901521"/>
              <a:gd name="connsiteY5" fmla="*/ 0 h 603160"/>
              <a:gd name="connsiteX0" fmla="*/ 1004627 w 1004627"/>
              <a:gd name="connsiteY0" fmla="*/ 607958 h 619763"/>
              <a:gd name="connsiteX1" fmla="*/ 798490 w 1004627"/>
              <a:gd name="connsiteY1" fmla="*/ 579549 h 619763"/>
              <a:gd name="connsiteX2" fmla="*/ 656823 w 1004627"/>
              <a:gd name="connsiteY2" fmla="*/ 437881 h 619763"/>
              <a:gd name="connsiteX3" fmla="*/ 399245 w 1004627"/>
              <a:gd name="connsiteY3" fmla="*/ 128788 h 619763"/>
              <a:gd name="connsiteX4" fmla="*/ 257578 w 1004627"/>
              <a:gd name="connsiteY4" fmla="*/ 25757 h 619763"/>
              <a:gd name="connsiteX5" fmla="*/ 0 w 1004627"/>
              <a:gd name="connsiteY5" fmla="*/ 0 h 619763"/>
              <a:gd name="connsiteX0" fmla="*/ 1004627 w 1004627"/>
              <a:gd name="connsiteY0" fmla="*/ 607958 h 607958"/>
              <a:gd name="connsiteX1" fmla="*/ 930164 w 1004627"/>
              <a:gd name="connsiteY1" fmla="*/ 605106 h 607958"/>
              <a:gd name="connsiteX2" fmla="*/ 798490 w 1004627"/>
              <a:gd name="connsiteY2" fmla="*/ 579549 h 607958"/>
              <a:gd name="connsiteX3" fmla="*/ 656823 w 1004627"/>
              <a:gd name="connsiteY3" fmla="*/ 437881 h 607958"/>
              <a:gd name="connsiteX4" fmla="*/ 399245 w 1004627"/>
              <a:gd name="connsiteY4" fmla="*/ 128788 h 607958"/>
              <a:gd name="connsiteX5" fmla="*/ 257578 w 1004627"/>
              <a:gd name="connsiteY5" fmla="*/ 25757 h 607958"/>
              <a:gd name="connsiteX6" fmla="*/ 0 w 1004627"/>
              <a:gd name="connsiteY6" fmla="*/ 0 h 607958"/>
              <a:gd name="connsiteX0" fmla="*/ 2228763 w 2228763"/>
              <a:gd name="connsiteY0" fmla="*/ 607958 h 607958"/>
              <a:gd name="connsiteX1" fmla="*/ 930164 w 2228763"/>
              <a:gd name="connsiteY1" fmla="*/ 605106 h 607958"/>
              <a:gd name="connsiteX2" fmla="*/ 798490 w 2228763"/>
              <a:gd name="connsiteY2" fmla="*/ 579549 h 607958"/>
              <a:gd name="connsiteX3" fmla="*/ 656823 w 2228763"/>
              <a:gd name="connsiteY3" fmla="*/ 437881 h 607958"/>
              <a:gd name="connsiteX4" fmla="*/ 399245 w 2228763"/>
              <a:gd name="connsiteY4" fmla="*/ 128788 h 607958"/>
              <a:gd name="connsiteX5" fmla="*/ 257578 w 2228763"/>
              <a:gd name="connsiteY5" fmla="*/ 25757 h 607958"/>
              <a:gd name="connsiteX6" fmla="*/ 0 w 2228763"/>
              <a:gd name="connsiteY6" fmla="*/ 0 h 607958"/>
              <a:gd name="connsiteX0" fmla="*/ 2228763 w 2228763"/>
              <a:gd name="connsiteY0" fmla="*/ 607958 h 629737"/>
              <a:gd name="connsiteX1" fmla="*/ 930164 w 2228763"/>
              <a:gd name="connsiteY1" fmla="*/ 605106 h 629737"/>
              <a:gd name="connsiteX2" fmla="*/ 798490 w 2228763"/>
              <a:gd name="connsiteY2" fmla="*/ 579549 h 629737"/>
              <a:gd name="connsiteX3" fmla="*/ 598816 w 2228763"/>
              <a:gd name="connsiteY3" fmla="*/ 303979 h 629737"/>
              <a:gd name="connsiteX4" fmla="*/ 399245 w 2228763"/>
              <a:gd name="connsiteY4" fmla="*/ 128788 h 629737"/>
              <a:gd name="connsiteX5" fmla="*/ 257578 w 2228763"/>
              <a:gd name="connsiteY5" fmla="*/ 25757 h 629737"/>
              <a:gd name="connsiteX6" fmla="*/ 0 w 2228763"/>
              <a:gd name="connsiteY6" fmla="*/ 0 h 629737"/>
              <a:gd name="connsiteX0" fmla="*/ 2228763 w 2228763"/>
              <a:gd name="connsiteY0" fmla="*/ 607958 h 607958"/>
              <a:gd name="connsiteX1" fmla="*/ 930164 w 2228763"/>
              <a:gd name="connsiteY1" fmla="*/ 605106 h 607958"/>
              <a:gd name="connsiteX2" fmla="*/ 700688 w 2228763"/>
              <a:gd name="connsiteY2" fmla="*/ 506632 h 607958"/>
              <a:gd name="connsiteX3" fmla="*/ 598816 w 2228763"/>
              <a:gd name="connsiteY3" fmla="*/ 303979 h 607958"/>
              <a:gd name="connsiteX4" fmla="*/ 399245 w 2228763"/>
              <a:gd name="connsiteY4" fmla="*/ 128788 h 607958"/>
              <a:gd name="connsiteX5" fmla="*/ 257578 w 2228763"/>
              <a:gd name="connsiteY5" fmla="*/ 25757 h 607958"/>
              <a:gd name="connsiteX6" fmla="*/ 0 w 2228763"/>
              <a:gd name="connsiteY6" fmla="*/ 0 h 607958"/>
              <a:gd name="connsiteX0" fmla="*/ 2228763 w 2228763"/>
              <a:gd name="connsiteY0" fmla="*/ 607958 h 607958"/>
              <a:gd name="connsiteX1" fmla="*/ 930164 w 2228763"/>
              <a:gd name="connsiteY1" fmla="*/ 605106 h 607958"/>
              <a:gd name="connsiteX2" fmla="*/ 700688 w 2228763"/>
              <a:gd name="connsiteY2" fmla="*/ 506632 h 607958"/>
              <a:gd name="connsiteX3" fmla="*/ 399245 w 2228763"/>
              <a:gd name="connsiteY3" fmla="*/ 128788 h 607958"/>
              <a:gd name="connsiteX4" fmla="*/ 257578 w 2228763"/>
              <a:gd name="connsiteY4" fmla="*/ 25757 h 607958"/>
              <a:gd name="connsiteX5" fmla="*/ 0 w 2228763"/>
              <a:gd name="connsiteY5" fmla="*/ 0 h 607958"/>
              <a:gd name="connsiteX0" fmla="*/ 2228763 w 2228763"/>
              <a:gd name="connsiteY0" fmla="*/ 607958 h 607958"/>
              <a:gd name="connsiteX1" fmla="*/ 930164 w 2228763"/>
              <a:gd name="connsiteY1" fmla="*/ 605106 h 607958"/>
              <a:gd name="connsiteX2" fmla="*/ 700688 w 2228763"/>
              <a:gd name="connsiteY2" fmla="*/ 506632 h 607958"/>
              <a:gd name="connsiteX3" fmla="*/ 496944 w 2228763"/>
              <a:gd name="connsiteY3" fmla="*/ 101326 h 607958"/>
              <a:gd name="connsiteX4" fmla="*/ 257578 w 2228763"/>
              <a:gd name="connsiteY4" fmla="*/ 25757 h 607958"/>
              <a:gd name="connsiteX5" fmla="*/ 0 w 2228763"/>
              <a:gd name="connsiteY5" fmla="*/ 0 h 607958"/>
              <a:gd name="connsiteX0" fmla="*/ 2228763 w 2228763"/>
              <a:gd name="connsiteY0" fmla="*/ 607958 h 607958"/>
              <a:gd name="connsiteX1" fmla="*/ 930164 w 2228763"/>
              <a:gd name="connsiteY1" fmla="*/ 605106 h 607958"/>
              <a:gd name="connsiteX2" fmla="*/ 700688 w 2228763"/>
              <a:gd name="connsiteY2" fmla="*/ 506632 h 607958"/>
              <a:gd name="connsiteX3" fmla="*/ 496944 w 2228763"/>
              <a:gd name="connsiteY3" fmla="*/ 101326 h 607958"/>
              <a:gd name="connsiteX4" fmla="*/ 257578 w 2228763"/>
              <a:gd name="connsiteY4" fmla="*/ 25757 h 607958"/>
              <a:gd name="connsiteX5" fmla="*/ 0 w 2228763"/>
              <a:gd name="connsiteY5" fmla="*/ 0 h 607958"/>
              <a:gd name="connsiteX0" fmla="*/ 2228763 w 2228763"/>
              <a:gd name="connsiteY0" fmla="*/ 607958 h 607958"/>
              <a:gd name="connsiteX1" fmla="*/ 930164 w 2228763"/>
              <a:gd name="connsiteY1" fmla="*/ 605106 h 607958"/>
              <a:gd name="connsiteX2" fmla="*/ 700688 w 2228763"/>
              <a:gd name="connsiteY2" fmla="*/ 506632 h 607958"/>
              <a:gd name="connsiteX3" fmla="*/ 480802 w 2228763"/>
              <a:gd name="connsiteY3" fmla="*/ 104782 h 607958"/>
              <a:gd name="connsiteX4" fmla="*/ 257578 w 2228763"/>
              <a:gd name="connsiteY4" fmla="*/ 25757 h 607958"/>
              <a:gd name="connsiteX5" fmla="*/ 0 w 2228763"/>
              <a:gd name="connsiteY5" fmla="*/ 0 h 607958"/>
              <a:gd name="connsiteX0" fmla="*/ 2207181 w 2207181"/>
              <a:gd name="connsiteY0" fmla="*/ 596720 h 596720"/>
              <a:gd name="connsiteX1" fmla="*/ 908582 w 2207181"/>
              <a:gd name="connsiteY1" fmla="*/ 593868 h 596720"/>
              <a:gd name="connsiteX2" fmla="*/ 679106 w 2207181"/>
              <a:gd name="connsiteY2" fmla="*/ 495394 h 596720"/>
              <a:gd name="connsiteX3" fmla="*/ 459220 w 2207181"/>
              <a:gd name="connsiteY3" fmla="*/ 93544 h 596720"/>
              <a:gd name="connsiteX4" fmla="*/ 235996 w 2207181"/>
              <a:gd name="connsiteY4" fmla="*/ 14519 h 596720"/>
              <a:gd name="connsiteX5" fmla="*/ 0 w 2207181"/>
              <a:gd name="connsiteY5" fmla="*/ 6423 h 59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7181" h="596720">
                <a:moveTo>
                  <a:pt x="2207181" y="596720"/>
                </a:moveTo>
                <a:lnTo>
                  <a:pt x="908582" y="593868"/>
                </a:lnTo>
                <a:cubicBezTo>
                  <a:pt x="874226" y="589133"/>
                  <a:pt x="754000" y="578781"/>
                  <a:pt x="679106" y="495394"/>
                </a:cubicBezTo>
                <a:cubicBezTo>
                  <a:pt x="604212" y="412007"/>
                  <a:pt x="533072" y="173690"/>
                  <a:pt x="459220" y="93544"/>
                </a:cubicBezTo>
                <a:cubicBezTo>
                  <a:pt x="385368" y="13398"/>
                  <a:pt x="312533" y="29039"/>
                  <a:pt x="235996" y="14519"/>
                </a:cubicBezTo>
                <a:cubicBezTo>
                  <a:pt x="159459" y="-1"/>
                  <a:pt x="95518" y="8569"/>
                  <a:pt x="0" y="6423"/>
                </a:cubicBezTo>
              </a:path>
            </a:pathLst>
          </a:custGeom>
          <a:ln w="19050">
            <a:solidFill>
              <a:srgbClr val="00206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ZoneTexte 113"/>
          <p:cNvSpPr txBox="1"/>
          <p:nvPr/>
        </p:nvSpPr>
        <p:spPr>
          <a:xfrm>
            <a:off x="6420177" y="5725270"/>
            <a:ext cx="942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</a:rPr>
              <a:t>SPS/RHIC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115" name="Forme libre 114"/>
          <p:cNvSpPr/>
          <p:nvPr/>
        </p:nvSpPr>
        <p:spPr>
          <a:xfrm>
            <a:off x="7423134" y="5373216"/>
            <a:ext cx="1397338" cy="362660"/>
          </a:xfrm>
          <a:custGeom>
            <a:avLst/>
            <a:gdLst>
              <a:gd name="connsiteX0" fmla="*/ 0 w 642938"/>
              <a:gd name="connsiteY0" fmla="*/ 3176 h 503238"/>
              <a:gd name="connsiteX1" fmla="*/ 104775 w 642938"/>
              <a:gd name="connsiteY1" fmla="*/ 46038 h 503238"/>
              <a:gd name="connsiteX2" fmla="*/ 233363 w 642938"/>
              <a:gd name="connsiteY2" fmla="*/ 279401 h 503238"/>
              <a:gd name="connsiteX3" fmla="*/ 328613 w 642938"/>
              <a:gd name="connsiteY3" fmla="*/ 446088 h 503238"/>
              <a:gd name="connsiteX4" fmla="*/ 642938 w 642938"/>
              <a:gd name="connsiteY4" fmla="*/ 503238 h 503238"/>
              <a:gd name="connsiteX0" fmla="*/ 0 w 642938"/>
              <a:gd name="connsiteY0" fmla="*/ 7206 h 507268"/>
              <a:gd name="connsiteX1" fmla="*/ 104775 w 642938"/>
              <a:gd name="connsiteY1" fmla="*/ 50068 h 507268"/>
              <a:gd name="connsiteX2" fmla="*/ 222076 w 642938"/>
              <a:gd name="connsiteY2" fmla="*/ 307615 h 507268"/>
              <a:gd name="connsiteX3" fmla="*/ 328613 w 642938"/>
              <a:gd name="connsiteY3" fmla="*/ 450118 h 507268"/>
              <a:gd name="connsiteX4" fmla="*/ 642938 w 642938"/>
              <a:gd name="connsiteY4" fmla="*/ 507268 h 507268"/>
              <a:gd name="connsiteX0" fmla="*/ 0 w 650033"/>
              <a:gd name="connsiteY0" fmla="*/ 7206 h 493948"/>
              <a:gd name="connsiteX1" fmla="*/ 104775 w 650033"/>
              <a:gd name="connsiteY1" fmla="*/ 50068 h 493948"/>
              <a:gd name="connsiteX2" fmla="*/ 222076 w 650033"/>
              <a:gd name="connsiteY2" fmla="*/ 307615 h 493948"/>
              <a:gd name="connsiteX3" fmla="*/ 328613 w 650033"/>
              <a:gd name="connsiteY3" fmla="*/ 450118 h 493948"/>
              <a:gd name="connsiteX4" fmla="*/ 650033 w 650033"/>
              <a:gd name="connsiteY4" fmla="*/ 493948 h 493948"/>
              <a:gd name="connsiteX0" fmla="*/ 0 w 661890"/>
              <a:gd name="connsiteY0" fmla="*/ 7206 h 476667"/>
              <a:gd name="connsiteX1" fmla="*/ 104775 w 661890"/>
              <a:gd name="connsiteY1" fmla="*/ 50068 h 476667"/>
              <a:gd name="connsiteX2" fmla="*/ 222076 w 661890"/>
              <a:gd name="connsiteY2" fmla="*/ 307615 h 476667"/>
              <a:gd name="connsiteX3" fmla="*/ 328613 w 661890"/>
              <a:gd name="connsiteY3" fmla="*/ 450118 h 476667"/>
              <a:gd name="connsiteX4" fmla="*/ 661890 w 661890"/>
              <a:gd name="connsiteY4" fmla="*/ 466911 h 476667"/>
              <a:gd name="connsiteX0" fmla="*/ 0 w 661890"/>
              <a:gd name="connsiteY0" fmla="*/ 7206 h 466911"/>
              <a:gd name="connsiteX1" fmla="*/ 104775 w 661890"/>
              <a:gd name="connsiteY1" fmla="*/ 50068 h 466911"/>
              <a:gd name="connsiteX2" fmla="*/ 222076 w 661890"/>
              <a:gd name="connsiteY2" fmla="*/ 307615 h 466911"/>
              <a:gd name="connsiteX3" fmla="*/ 318940 w 661890"/>
              <a:gd name="connsiteY3" fmla="*/ 418319 h 466911"/>
              <a:gd name="connsiteX4" fmla="*/ 661890 w 661890"/>
              <a:gd name="connsiteY4" fmla="*/ 466911 h 466911"/>
              <a:gd name="connsiteX0" fmla="*/ 0 w 664222"/>
              <a:gd name="connsiteY0" fmla="*/ 7206 h 449399"/>
              <a:gd name="connsiteX1" fmla="*/ 104775 w 664222"/>
              <a:gd name="connsiteY1" fmla="*/ 50068 h 449399"/>
              <a:gd name="connsiteX2" fmla="*/ 222076 w 664222"/>
              <a:gd name="connsiteY2" fmla="*/ 307615 h 449399"/>
              <a:gd name="connsiteX3" fmla="*/ 318940 w 664222"/>
              <a:gd name="connsiteY3" fmla="*/ 418319 h 449399"/>
              <a:gd name="connsiteX4" fmla="*/ 664222 w 664222"/>
              <a:gd name="connsiteY4" fmla="*/ 449399 h 449399"/>
              <a:gd name="connsiteX0" fmla="*/ 0 w 664222"/>
              <a:gd name="connsiteY0" fmla="*/ 7206 h 449399"/>
              <a:gd name="connsiteX1" fmla="*/ 104775 w 664222"/>
              <a:gd name="connsiteY1" fmla="*/ 50068 h 449399"/>
              <a:gd name="connsiteX2" fmla="*/ 222076 w 664222"/>
              <a:gd name="connsiteY2" fmla="*/ 307615 h 449399"/>
              <a:gd name="connsiteX3" fmla="*/ 371750 w 664222"/>
              <a:gd name="connsiteY3" fmla="*/ 420428 h 449399"/>
              <a:gd name="connsiteX4" fmla="*/ 664222 w 664222"/>
              <a:gd name="connsiteY4" fmla="*/ 449399 h 449399"/>
              <a:gd name="connsiteX0" fmla="*/ 0 w 664222"/>
              <a:gd name="connsiteY0" fmla="*/ 57274 h 499467"/>
              <a:gd name="connsiteX1" fmla="*/ 216024 w 664222"/>
              <a:gd name="connsiteY1" fmla="*/ 50068 h 499467"/>
              <a:gd name="connsiteX2" fmla="*/ 222076 w 664222"/>
              <a:gd name="connsiteY2" fmla="*/ 357683 h 499467"/>
              <a:gd name="connsiteX3" fmla="*/ 371750 w 664222"/>
              <a:gd name="connsiteY3" fmla="*/ 470496 h 499467"/>
              <a:gd name="connsiteX4" fmla="*/ 664222 w 664222"/>
              <a:gd name="connsiteY4" fmla="*/ 499467 h 499467"/>
              <a:gd name="connsiteX0" fmla="*/ 0 w 664222"/>
              <a:gd name="connsiteY0" fmla="*/ 77277 h 565399"/>
              <a:gd name="connsiteX1" fmla="*/ 216024 w 664222"/>
              <a:gd name="connsiteY1" fmla="*/ 70071 h 565399"/>
              <a:gd name="connsiteX2" fmla="*/ 504056 w 664222"/>
              <a:gd name="connsiteY2" fmla="*/ 70071 h 565399"/>
              <a:gd name="connsiteX3" fmla="*/ 371750 w 664222"/>
              <a:gd name="connsiteY3" fmla="*/ 490499 h 565399"/>
              <a:gd name="connsiteX4" fmla="*/ 664222 w 664222"/>
              <a:gd name="connsiteY4" fmla="*/ 519470 h 565399"/>
              <a:gd name="connsiteX0" fmla="*/ 0 w 746774"/>
              <a:gd name="connsiteY0" fmla="*/ 154114 h 596307"/>
              <a:gd name="connsiteX1" fmla="*/ 216024 w 746774"/>
              <a:gd name="connsiteY1" fmla="*/ 146908 h 596307"/>
              <a:gd name="connsiteX2" fmla="*/ 504056 w 746774"/>
              <a:gd name="connsiteY2" fmla="*/ 146908 h 596307"/>
              <a:gd name="connsiteX3" fmla="*/ 720080 w 746774"/>
              <a:gd name="connsiteY3" fmla="*/ 74900 h 596307"/>
              <a:gd name="connsiteX4" fmla="*/ 664222 w 746774"/>
              <a:gd name="connsiteY4" fmla="*/ 596307 h 596307"/>
              <a:gd name="connsiteX0" fmla="*/ 0 w 936104"/>
              <a:gd name="connsiteY0" fmla="*/ 233151 h 237946"/>
              <a:gd name="connsiteX1" fmla="*/ 216024 w 936104"/>
              <a:gd name="connsiteY1" fmla="*/ 225945 h 237946"/>
              <a:gd name="connsiteX2" fmla="*/ 504056 w 936104"/>
              <a:gd name="connsiteY2" fmla="*/ 225945 h 237946"/>
              <a:gd name="connsiteX3" fmla="*/ 720080 w 936104"/>
              <a:gd name="connsiteY3" fmla="*/ 153937 h 237946"/>
              <a:gd name="connsiteX4" fmla="*/ 936104 w 936104"/>
              <a:gd name="connsiteY4" fmla="*/ 9922 h 237946"/>
              <a:gd name="connsiteX0" fmla="*/ 0 w 936104"/>
              <a:gd name="connsiteY0" fmla="*/ 223229 h 252027"/>
              <a:gd name="connsiteX1" fmla="*/ 216024 w 936104"/>
              <a:gd name="connsiteY1" fmla="*/ 216023 h 252027"/>
              <a:gd name="connsiteX2" fmla="*/ 504056 w 936104"/>
              <a:gd name="connsiteY2" fmla="*/ 216023 h 252027"/>
              <a:gd name="connsiteX3" fmla="*/ 936104 w 936104"/>
              <a:gd name="connsiteY3" fmla="*/ 0 h 252027"/>
              <a:gd name="connsiteX0" fmla="*/ 0 w 936104"/>
              <a:gd name="connsiteY0" fmla="*/ 223229 h 253228"/>
              <a:gd name="connsiteX1" fmla="*/ 216024 w 936104"/>
              <a:gd name="connsiteY1" fmla="*/ 216023 h 253228"/>
              <a:gd name="connsiteX2" fmla="*/ 936104 w 936104"/>
              <a:gd name="connsiteY2" fmla="*/ 0 h 253228"/>
              <a:gd name="connsiteX0" fmla="*/ 0 w 936104"/>
              <a:gd name="connsiteY0" fmla="*/ 223229 h 252027"/>
              <a:gd name="connsiteX1" fmla="*/ 72008 w 936104"/>
              <a:gd name="connsiteY1" fmla="*/ 216024 h 252027"/>
              <a:gd name="connsiteX2" fmla="*/ 216024 w 936104"/>
              <a:gd name="connsiteY2" fmla="*/ 216023 h 252027"/>
              <a:gd name="connsiteX3" fmla="*/ 936104 w 936104"/>
              <a:gd name="connsiteY3" fmla="*/ 0 h 252027"/>
              <a:gd name="connsiteX0" fmla="*/ 421674 w 1357778"/>
              <a:gd name="connsiteY0" fmla="*/ 223229 h 349684"/>
              <a:gd name="connsiteX1" fmla="*/ 12001 w 1357778"/>
              <a:gd name="connsiteY1" fmla="*/ 348483 h 349684"/>
              <a:gd name="connsiteX2" fmla="*/ 493682 w 1357778"/>
              <a:gd name="connsiteY2" fmla="*/ 216024 h 349684"/>
              <a:gd name="connsiteX3" fmla="*/ 637698 w 1357778"/>
              <a:gd name="connsiteY3" fmla="*/ 216023 h 349684"/>
              <a:gd name="connsiteX4" fmla="*/ 1357778 w 1357778"/>
              <a:gd name="connsiteY4" fmla="*/ 0 h 349684"/>
              <a:gd name="connsiteX0" fmla="*/ 433676 w 1369780"/>
              <a:gd name="connsiteY0" fmla="*/ 223229 h 360484"/>
              <a:gd name="connsiteX1" fmla="*/ 361668 w 1369780"/>
              <a:gd name="connsiteY1" fmla="*/ 288032 h 360484"/>
              <a:gd name="connsiteX2" fmla="*/ 24003 w 1369780"/>
              <a:gd name="connsiteY2" fmla="*/ 348483 h 360484"/>
              <a:gd name="connsiteX3" fmla="*/ 505684 w 1369780"/>
              <a:gd name="connsiteY3" fmla="*/ 216024 h 360484"/>
              <a:gd name="connsiteX4" fmla="*/ 649700 w 1369780"/>
              <a:gd name="connsiteY4" fmla="*/ 216023 h 360484"/>
              <a:gd name="connsiteX5" fmla="*/ 1369780 w 1369780"/>
              <a:gd name="connsiteY5" fmla="*/ 0 h 360484"/>
              <a:gd name="connsiteX0" fmla="*/ 457678 w 1393782"/>
              <a:gd name="connsiteY0" fmla="*/ 223229 h 360484"/>
              <a:gd name="connsiteX1" fmla="*/ 385670 w 1393782"/>
              <a:gd name="connsiteY1" fmla="*/ 288032 h 360484"/>
              <a:gd name="connsiteX2" fmla="*/ 48005 w 1393782"/>
              <a:gd name="connsiteY2" fmla="*/ 348483 h 360484"/>
              <a:gd name="connsiteX3" fmla="*/ 673702 w 1393782"/>
              <a:gd name="connsiteY3" fmla="*/ 216023 h 360484"/>
              <a:gd name="connsiteX4" fmla="*/ 1393782 w 1393782"/>
              <a:gd name="connsiteY4" fmla="*/ 0 h 360484"/>
              <a:gd name="connsiteX0" fmla="*/ 385670 w 1393782"/>
              <a:gd name="connsiteY0" fmla="*/ 288032 h 360484"/>
              <a:gd name="connsiteX1" fmla="*/ 48005 w 1393782"/>
              <a:gd name="connsiteY1" fmla="*/ 348483 h 360484"/>
              <a:gd name="connsiteX2" fmla="*/ 673702 w 1393782"/>
              <a:gd name="connsiteY2" fmla="*/ 216023 h 360484"/>
              <a:gd name="connsiteX3" fmla="*/ 1393782 w 1393782"/>
              <a:gd name="connsiteY3" fmla="*/ 0 h 360484"/>
              <a:gd name="connsiteX0" fmla="*/ 205650 w 1429786"/>
              <a:gd name="connsiteY0" fmla="*/ 504056 h 524932"/>
              <a:gd name="connsiteX1" fmla="*/ 84009 w 1429786"/>
              <a:gd name="connsiteY1" fmla="*/ 348483 h 524932"/>
              <a:gd name="connsiteX2" fmla="*/ 709706 w 1429786"/>
              <a:gd name="connsiteY2" fmla="*/ 216023 h 524932"/>
              <a:gd name="connsiteX3" fmla="*/ 1429786 w 1429786"/>
              <a:gd name="connsiteY3" fmla="*/ 0 h 524932"/>
              <a:gd name="connsiteX0" fmla="*/ 68279 w 1292415"/>
              <a:gd name="connsiteY0" fmla="*/ 504056 h 524932"/>
              <a:gd name="connsiteX1" fmla="*/ 212295 w 1292415"/>
              <a:gd name="connsiteY1" fmla="*/ 288032 h 524932"/>
              <a:gd name="connsiteX2" fmla="*/ 572335 w 1292415"/>
              <a:gd name="connsiteY2" fmla="*/ 216023 h 524932"/>
              <a:gd name="connsiteX3" fmla="*/ 1292415 w 1292415"/>
              <a:gd name="connsiteY3" fmla="*/ 0 h 524932"/>
              <a:gd name="connsiteX0" fmla="*/ 68279 w 1397338"/>
              <a:gd name="connsiteY0" fmla="*/ 341784 h 362660"/>
              <a:gd name="connsiteX1" fmla="*/ 317218 w 1397338"/>
              <a:gd name="connsiteY1" fmla="*/ 288032 h 362660"/>
              <a:gd name="connsiteX2" fmla="*/ 677258 w 1397338"/>
              <a:gd name="connsiteY2" fmla="*/ 216023 h 362660"/>
              <a:gd name="connsiteX3" fmla="*/ 1397338 w 1397338"/>
              <a:gd name="connsiteY3" fmla="*/ 0 h 362660"/>
              <a:gd name="connsiteX0" fmla="*/ 68279 w 1397338"/>
              <a:gd name="connsiteY0" fmla="*/ 341784 h 362660"/>
              <a:gd name="connsiteX1" fmla="*/ 344504 w 1397338"/>
              <a:gd name="connsiteY1" fmla="*/ 298922 h 362660"/>
              <a:gd name="connsiteX2" fmla="*/ 677258 w 1397338"/>
              <a:gd name="connsiteY2" fmla="*/ 216023 h 362660"/>
              <a:gd name="connsiteX3" fmla="*/ 1397338 w 1397338"/>
              <a:gd name="connsiteY3" fmla="*/ 0 h 36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7338" h="362660">
                <a:moveTo>
                  <a:pt x="68279" y="341784"/>
                </a:moveTo>
                <a:cubicBezTo>
                  <a:pt x="0" y="362660"/>
                  <a:pt x="243008" y="319882"/>
                  <a:pt x="344504" y="298922"/>
                </a:cubicBezTo>
                <a:cubicBezTo>
                  <a:pt x="446000" y="277962"/>
                  <a:pt x="452962" y="274103"/>
                  <a:pt x="677258" y="216023"/>
                </a:cubicBezTo>
                <a:cubicBezTo>
                  <a:pt x="821274" y="180019"/>
                  <a:pt x="1247321" y="45005"/>
                  <a:pt x="1397338" y="0"/>
                </a:cubicBezTo>
              </a:path>
            </a:pathLst>
          </a:custGeom>
          <a:ln w="19050">
            <a:solidFill>
              <a:srgbClr val="00206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ZoneTexte 115"/>
          <p:cNvSpPr txBox="1"/>
          <p:nvPr/>
        </p:nvSpPr>
        <p:spPr>
          <a:xfrm>
            <a:off x="7986656" y="5569495"/>
            <a:ext cx="97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</a:rPr>
              <a:t>LHC </a:t>
            </a:r>
            <a:r>
              <a:rPr lang="fr-FR" sz="1400" b="1" dirty="0" err="1" smtClean="0">
                <a:solidFill>
                  <a:srgbClr val="002060"/>
                </a:solidFill>
              </a:rPr>
              <a:t>low</a:t>
            </a:r>
            <a:r>
              <a:rPr lang="fr-FR" sz="1400" b="1" dirty="0" smtClean="0">
                <a:solidFill>
                  <a:srgbClr val="002060"/>
                </a:solidFill>
              </a:rPr>
              <a:t> </a:t>
            </a:r>
            <a:r>
              <a:rPr lang="fr-FR" sz="1400" b="1" dirty="0" err="1" smtClean="0">
                <a:solidFill>
                  <a:srgbClr val="002060"/>
                </a:solidFill>
              </a:rPr>
              <a:t>p</a:t>
            </a:r>
            <a:r>
              <a:rPr lang="fr-FR" sz="1400" b="1" baseline="-25000" dirty="0" err="1" smtClean="0">
                <a:solidFill>
                  <a:srgbClr val="002060"/>
                </a:solidFill>
              </a:rPr>
              <a:t>T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117" name="Forme libre 116"/>
          <p:cNvSpPr/>
          <p:nvPr/>
        </p:nvSpPr>
        <p:spPr>
          <a:xfrm>
            <a:off x="7188945" y="5608738"/>
            <a:ext cx="1266309" cy="432048"/>
          </a:xfrm>
          <a:custGeom>
            <a:avLst/>
            <a:gdLst>
              <a:gd name="connsiteX0" fmla="*/ 0 w 2627290"/>
              <a:gd name="connsiteY0" fmla="*/ 17172 h 706192"/>
              <a:gd name="connsiteX1" fmla="*/ 862884 w 2627290"/>
              <a:gd name="connsiteY1" fmla="*/ 17172 h 706192"/>
              <a:gd name="connsiteX2" fmla="*/ 1352281 w 2627290"/>
              <a:gd name="connsiteY2" fmla="*/ 120203 h 706192"/>
              <a:gd name="connsiteX3" fmla="*/ 1725769 w 2627290"/>
              <a:gd name="connsiteY3" fmla="*/ 609600 h 706192"/>
              <a:gd name="connsiteX4" fmla="*/ 2627290 w 2627290"/>
              <a:gd name="connsiteY4" fmla="*/ 699752 h 706192"/>
              <a:gd name="connsiteX0" fmla="*/ 0 w 2627290"/>
              <a:gd name="connsiteY0" fmla="*/ 14521 h 703541"/>
              <a:gd name="connsiteX1" fmla="*/ 441930 w 2627290"/>
              <a:gd name="connsiteY1" fmla="*/ 17172 h 703541"/>
              <a:gd name="connsiteX2" fmla="*/ 1352281 w 2627290"/>
              <a:gd name="connsiteY2" fmla="*/ 117552 h 703541"/>
              <a:gd name="connsiteX3" fmla="*/ 1725769 w 2627290"/>
              <a:gd name="connsiteY3" fmla="*/ 606949 h 703541"/>
              <a:gd name="connsiteX4" fmla="*/ 2627290 w 2627290"/>
              <a:gd name="connsiteY4" fmla="*/ 697101 h 703541"/>
              <a:gd name="connsiteX0" fmla="*/ 0 w 2627290"/>
              <a:gd name="connsiteY0" fmla="*/ 23637 h 717385"/>
              <a:gd name="connsiteX1" fmla="*/ 441930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273825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273825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273825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357877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357877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357877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23637 h 717385"/>
              <a:gd name="connsiteX1" fmla="*/ 357877 w 2627290"/>
              <a:gd name="connsiteY1" fmla="*/ 26288 h 717385"/>
              <a:gd name="connsiteX2" fmla="*/ 862191 w 2627290"/>
              <a:gd name="connsiteY2" fmla="*/ 98296 h 717385"/>
              <a:gd name="connsiteX3" fmla="*/ 1725769 w 2627290"/>
              <a:gd name="connsiteY3" fmla="*/ 616065 h 717385"/>
              <a:gd name="connsiteX4" fmla="*/ 2627290 w 2627290"/>
              <a:gd name="connsiteY4" fmla="*/ 706217 h 717385"/>
              <a:gd name="connsiteX0" fmla="*/ 0 w 2627290"/>
              <a:gd name="connsiteY0" fmla="*/ 33353 h 785396"/>
              <a:gd name="connsiteX1" fmla="*/ 357877 w 2627290"/>
              <a:gd name="connsiteY1" fmla="*/ 36004 h 785396"/>
              <a:gd name="connsiteX2" fmla="*/ 862191 w 2627290"/>
              <a:gd name="connsiteY2" fmla="*/ 108012 h 785396"/>
              <a:gd name="connsiteX3" fmla="*/ 1366505 w 2627290"/>
              <a:gd name="connsiteY3" fmla="*/ 684076 h 785396"/>
              <a:gd name="connsiteX4" fmla="*/ 2627290 w 2627290"/>
              <a:gd name="connsiteY4" fmla="*/ 715933 h 785396"/>
              <a:gd name="connsiteX0" fmla="*/ 0 w 2627290"/>
              <a:gd name="connsiteY0" fmla="*/ 33353 h 792088"/>
              <a:gd name="connsiteX1" fmla="*/ 357877 w 2627290"/>
              <a:gd name="connsiteY1" fmla="*/ 36004 h 792088"/>
              <a:gd name="connsiteX2" fmla="*/ 862191 w 2627290"/>
              <a:gd name="connsiteY2" fmla="*/ 108012 h 792088"/>
              <a:gd name="connsiteX3" fmla="*/ 1366505 w 2627290"/>
              <a:gd name="connsiteY3" fmla="*/ 684076 h 792088"/>
              <a:gd name="connsiteX4" fmla="*/ 2627290 w 2627290"/>
              <a:gd name="connsiteY4" fmla="*/ 756083 h 792088"/>
              <a:gd name="connsiteX0" fmla="*/ 0 w 2627290"/>
              <a:gd name="connsiteY0" fmla="*/ 33353 h 792088"/>
              <a:gd name="connsiteX1" fmla="*/ 189773 w 2627290"/>
              <a:gd name="connsiteY1" fmla="*/ 36003 h 792088"/>
              <a:gd name="connsiteX2" fmla="*/ 862191 w 2627290"/>
              <a:gd name="connsiteY2" fmla="*/ 108012 h 792088"/>
              <a:gd name="connsiteX3" fmla="*/ 1366505 w 2627290"/>
              <a:gd name="connsiteY3" fmla="*/ 684076 h 792088"/>
              <a:gd name="connsiteX4" fmla="*/ 2627290 w 2627290"/>
              <a:gd name="connsiteY4" fmla="*/ 756083 h 792088"/>
              <a:gd name="connsiteX0" fmla="*/ 0 w 2627290"/>
              <a:gd name="connsiteY0" fmla="*/ 105362 h 876098"/>
              <a:gd name="connsiteX1" fmla="*/ 189773 w 2627290"/>
              <a:gd name="connsiteY1" fmla="*/ 108012 h 876098"/>
              <a:gd name="connsiteX2" fmla="*/ 610034 w 2627290"/>
              <a:gd name="connsiteY2" fmla="*/ 108012 h 876098"/>
              <a:gd name="connsiteX3" fmla="*/ 1366505 w 2627290"/>
              <a:gd name="connsiteY3" fmla="*/ 756085 h 876098"/>
              <a:gd name="connsiteX4" fmla="*/ 2627290 w 2627290"/>
              <a:gd name="connsiteY4" fmla="*/ 828092 h 876098"/>
              <a:gd name="connsiteX0" fmla="*/ 0 w 2627290"/>
              <a:gd name="connsiteY0" fmla="*/ 0 h 770736"/>
              <a:gd name="connsiteX1" fmla="*/ 189773 w 2627290"/>
              <a:gd name="connsiteY1" fmla="*/ 2650 h 770736"/>
              <a:gd name="connsiteX2" fmla="*/ 610034 w 2627290"/>
              <a:gd name="connsiteY2" fmla="*/ 2650 h 770736"/>
              <a:gd name="connsiteX3" fmla="*/ 1366505 w 2627290"/>
              <a:gd name="connsiteY3" fmla="*/ 650723 h 770736"/>
              <a:gd name="connsiteX4" fmla="*/ 2627290 w 2627290"/>
              <a:gd name="connsiteY4" fmla="*/ 722730 h 770736"/>
              <a:gd name="connsiteX0" fmla="*/ 0 w 2627290"/>
              <a:gd name="connsiteY0" fmla="*/ 0 h 770736"/>
              <a:gd name="connsiteX1" fmla="*/ 189773 w 2627290"/>
              <a:gd name="connsiteY1" fmla="*/ 2650 h 770736"/>
              <a:gd name="connsiteX2" fmla="*/ 610034 w 2627290"/>
              <a:gd name="connsiteY2" fmla="*/ 2650 h 770736"/>
              <a:gd name="connsiteX3" fmla="*/ 1366505 w 2627290"/>
              <a:gd name="connsiteY3" fmla="*/ 650723 h 770736"/>
              <a:gd name="connsiteX4" fmla="*/ 2627290 w 2627290"/>
              <a:gd name="connsiteY4" fmla="*/ 722730 h 770736"/>
              <a:gd name="connsiteX0" fmla="*/ 0 w 2627290"/>
              <a:gd name="connsiteY0" fmla="*/ 0 h 770736"/>
              <a:gd name="connsiteX1" fmla="*/ 189773 w 2627290"/>
              <a:gd name="connsiteY1" fmla="*/ 2650 h 770736"/>
              <a:gd name="connsiteX2" fmla="*/ 610034 w 2627290"/>
              <a:gd name="connsiteY2" fmla="*/ 2650 h 770736"/>
              <a:gd name="connsiteX3" fmla="*/ 1366505 w 2627290"/>
              <a:gd name="connsiteY3" fmla="*/ 650723 h 770736"/>
              <a:gd name="connsiteX4" fmla="*/ 2627290 w 2627290"/>
              <a:gd name="connsiteY4" fmla="*/ 722730 h 770736"/>
              <a:gd name="connsiteX0" fmla="*/ 0 w 2627290"/>
              <a:gd name="connsiteY0" fmla="*/ 0 h 770735"/>
              <a:gd name="connsiteX1" fmla="*/ 189773 w 2627290"/>
              <a:gd name="connsiteY1" fmla="*/ 2650 h 770735"/>
              <a:gd name="connsiteX2" fmla="*/ 610034 w 2627290"/>
              <a:gd name="connsiteY2" fmla="*/ 2650 h 770735"/>
              <a:gd name="connsiteX3" fmla="*/ 1030296 w 2627290"/>
              <a:gd name="connsiteY3" fmla="*/ 650722 h 770735"/>
              <a:gd name="connsiteX4" fmla="*/ 2627290 w 2627290"/>
              <a:gd name="connsiteY4" fmla="*/ 722730 h 770735"/>
              <a:gd name="connsiteX0" fmla="*/ 0 w 2627290"/>
              <a:gd name="connsiteY0" fmla="*/ 0 h 770736"/>
              <a:gd name="connsiteX1" fmla="*/ 189773 w 2627290"/>
              <a:gd name="connsiteY1" fmla="*/ 2650 h 770736"/>
              <a:gd name="connsiteX2" fmla="*/ 610034 w 2627290"/>
              <a:gd name="connsiteY2" fmla="*/ 2650 h 770736"/>
              <a:gd name="connsiteX3" fmla="*/ 1198400 w 2627290"/>
              <a:gd name="connsiteY3" fmla="*/ 650723 h 770736"/>
              <a:gd name="connsiteX4" fmla="*/ 2627290 w 2627290"/>
              <a:gd name="connsiteY4" fmla="*/ 722730 h 770736"/>
              <a:gd name="connsiteX0" fmla="*/ 0 w 2291081"/>
              <a:gd name="connsiteY0" fmla="*/ 0 h 770736"/>
              <a:gd name="connsiteX1" fmla="*/ 189773 w 2291081"/>
              <a:gd name="connsiteY1" fmla="*/ 2650 h 770736"/>
              <a:gd name="connsiteX2" fmla="*/ 610034 w 2291081"/>
              <a:gd name="connsiteY2" fmla="*/ 2650 h 770736"/>
              <a:gd name="connsiteX3" fmla="*/ 1198400 w 2291081"/>
              <a:gd name="connsiteY3" fmla="*/ 650723 h 770736"/>
              <a:gd name="connsiteX4" fmla="*/ 2291081 w 2291081"/>
              <a:gd name="connsiteY4" fmla="*/ 722730 h 770736"/>
              <a:gd name="connsiteX0" fmla="*/ 0 w 2291081"/>
              <a:gd name="connsiteY0" fmla="*/ 0 h 797958"/>
              <a:gd name="connsiteX1" fmla="*/ 189773 w 2291081"/>
              <a:gd name="connsiteY1" fmla="*/ 2650 h 797958"/>
              <a:gd name="connsiteX2" fmla="*/ 610034 w 2291081"/>
              <a:gd name="connsiteY2" fmla="*/ 2650 h 797958"/>
              <a:gd name="connsiteX3" fmla="*/ 1198400 w 2291081"/>
              <a:gd name="connsiteY3" fmla="*/ 650723 h 797958"/>
              <a:gd name="connsiteX4" fmla="*/ 2291081 w 2291081"/>
              <a:gd name="connsiteY4" fmla="*/ 794738 h 797958"/>
              <a:gd name="connsiteX0" fmla="*/ 0 w 2291081"/>
              <a:gd name="connsiteY0" fmla="*/ 0 h 794738"/>
              <a:gd name="connsiteX1" fmla="*/ 189773 w 2291081"/>
              <a:gd name="connsiteY1" fmla="*/ 2650 h 794738"/>
              <a:gd name="connsiteX2" fmla="*/ 610034 w 2291081"/>
              <a:gd name="connsiteY2" fmla="*/ 2650 h 794738"/>
              <a:gd name="connsiteX3" fmla="*/ 1198400 w 2291081"/>
              <a:gd name="connsiteY3" fmla="*/ 650723 h 794738"/>
              <a:gd name="connsiteX4" fmla="*/ 2291081 w 2291081"/>
              <a:gd name="connsiteY4" fmla="*/ 794738 h 794738"/>
              <a:gd name="connsiteX0" fmla="*/ 0 w 2291081"/>
              <a:gd name="connsiteY0" fmla="*/ 0 h 770736"/>
              <a:gd name="connsiteX1" fmla="*/ 189773 w 2291081"/>
              <a:gd name="connsiteY1" fmla="*/ 2650 h 770736"/>
              <a:gd name="connsiteX2" fmla="*/ 610034 w 2291081"/>
              <a:gd name="connsiteY2" fmla="*/ 2650 h 770736"/>
              <a:gd name="connsiteX3" fmla="*/ 1198400 w 2291081"/>
              <a:gd name="connsiteY3" fmla="*/ 650723 h 770736"/>
              <a:gd name="connsiteX4" fmla="*/ 2291081 w 2291081"/>
              <a:gd name="connsiteY4" fmla="*/ 722730 h 770736"/>
              <a:gd name="connsiteX0" fmla="*/ 0 w 2291081"/>
              <a:gd name="connsiteY0" fmla="*/ 0 h 770736"/>
              <a:gd name="connsiteX1" fmla="*/ 189773 w 2291081"/>
              <a:gd name="connsiteY1" fmla="*/ 2650 h 770736"/>
              <a:gd name="connsiteX2" fmla="*/ 610034 w 2291081"/>
              <a:gd name="connsiteY2" fmla="*/ 2650 h 770736"/>
              <a:gd name="connsiteX3" fmla="*/ 1198400 w 2291081"/>
              <a:gd name="connsiteY3" fmla="*/ 650723 h 770736"/>
              <a:gd name="connsiteX4" fmla="*/ 2291081 w 2291081"/>
              <a:gd name="connsiteY4" fmla="*/ 722730 h 770736"/>
              <a:gd name="connsiteX0" fmla="*/ 0 w 2291081"/>
              <a:gd name="connsiteY0" fmla="*/ 0 h 746734"/>
              <a:gd name="connsiteX1" fmla="*/ 189773 w 2291081"/>
              <a:gd name="connsiteY1" fmla="*/ 2650 h 746734"/>
              <a:gd name="connsiteX2" fmla="*/ 610034 w 2291081"/>
              <a:gd name="connsiteY2" fmla="*/ 2650 h 746734"/>
              <a:gd name="connsiteX3" fmla="*/ 862191 w 2291081"/>
              <a:gd name="connsiteY3" fmla="*/ 146666 h 746734"/>
              <a:gd name="connsiteX4" fmla="*/ 1198400 w 2291081"/>
              <a:gd name="connsiteY4" fmla="*/ 650723 h 746734"/>
              <a:gd name="connsiteX5" fmla="*/ 2291081 w 2291081"/>
              <a:gd name="connsiteY5" fmla="*/ 722730 h 74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1081" h="746734">
                <a:moveTo>
                  <a:pt x="0" y="0"/>
                </a:moveTo>
                <a:lnTo>
                  <a:pt x="189773" y="2650"/>
                </a:lnTo>
                <a:cubicBezTo>
                  <a:pt x="561685" y="1773"/>
                  <a:pt x="194386" y="2464"/>
                  <a:pt x="610034" y="2650"/>
                </a:cubicBezTo>
                <a:cubicBezTo>
                  <a:pt x="715425" y="24400"/>
                  <a:pt x="764130" y="38654"/>
                  <a:pt x="862191" y="146666"/>
                </a:cubicBezTo>
                <a:cubicBezTo>
                  <a:pt x="960252" y="254678"/>
                  <a:pt x="960252" y="554712"/>
                  <a:pt x="1198400" y="650723"/>
                </a:cubicBezTo>
                <a:cubicBezTo>
                  <a:pt x="1436548" y="746734"/>
                  <a:pt x="1534909" y="727315"/>
                  <a:pt x="2291081" y="722730"/>
                </a:cubicBezTo>
              </a:path>
            </a:pathLst>
          </a:cu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Connecteur droit avec flèche 118"/>
          <p:cNvCxnSpPr/>
          <p:nvPr/>
        </p:nvCxnSpPr>
        <p:spPr>
          <a:xfrm>
            <a:off x="7812360" y="1124744"/>
            <a:ext cx="1080120" cy="0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ZoneTexte 120"/>
          <p:cNvSpPr txBox="1"/>
          <p:nvPr/>
        </p:nvSpPr>
        <p:spPr>
          <a:xfrm>
            <a:off x="6036229" y="908720"/>
            <a:ext cx="1560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density</a:t>
            </a:r>
            <a:endParaRPr lang="en-US" dirty="0"/>
          </a:p>
        </p:txBody>
      </p:sp>
      <p:sp>
        <p:nvSpPr>
          <p:cNvPr id="122" name="ZoneTexte 121"/>
          <p:cNvSpPr txBox="1"/>
          <p:nvPr/>
        </p:nvSpPr>
        <p:spPr>
          <a:xfrm rot="16200000">
            <a:off x="4340514" y="3413538"/>
            <a:ext cx="2685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 production probability</a:t>
            </a:r>
            <a:endParaRPr lang="en-US" dirty="0"/>
          </a:p>
        </p:txBody>
      </p:sp>
      <p:sp>
        <p:nvSpPr>
          <p:cNvPr id="124" name="ZoneTexte 123"/>
          <p:cNvSpPr txBox="1"/>
          <p:nvPr/>
        </p:nvSpPr>
        <p:spPr>
          <a:xfrm>
            <a:off x="5796136" y="4355812"/>
            <a:ext cx="2156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Sequential suppression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5" name="ZoneTexte 124"/>
          <p:cNvSpPr txBox="1"/>
          <p:nvPr/>
        </p:nvSpPr>
        <p:spPr>
          <a:xfrm>
            <a:off x="5796136" y="2636912"/>
            <a:ext cx="2156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Sequential suppression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6" name="ZoneTexte 125"/>
          <p:cNvSpPr txBox="1"/>
          <p:nvPr/>
        </p:nvSpPr>
        <p:spPr>
          <a:xfrm>
            <a:off x="5796136" y="6093296"/>
            <a:ext cx="2156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Sequential suppression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8" name="ZoneTexte 127"/>
          <p:cNvSpPr txBox="1"/>
          <p:nvPr/>
        </p:nvSpPr>
        <p:spPr>
          <a:xfrm>
            <a:off x="7243500" y="4653136"/>
            <a:ext cx="1432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33FF"/>
                </a:solidFill>
              </a:rPr>
              <a:t>recombination</a:t>
            </a:r>
            <a:endParaRPr lang="en-US" sz="1600" b="1" dirty="0">
              <a:solidFill>
                <a:srgbClr val="3333FF"/>
              </a:solidFill>
            </a:endParaRPr>
          </a:p>
        </p:txBody>
      </p:sp>
      <p:sp>
        <p:nvSpPr>
          <p:cNvPr id="38" name="Espace réservé du numéro de diapositive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C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CHIC</Template>
  <TotalTime>7035</TotalTime>
  <Words>2430</Words>
  <Application>Microsoft Office PowerPoint</Application>
  <PresentationFormat>Affichage à l'écran (4:3)</PresentationFormat>
  <Paragraphs>683</Paragraphs>
  <Slides>29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1" baseType="lpstr">
      <vt:lpstr>CHIC</vt:lpstr>
      <vt:lpstr>Équation</vt:lpstr>
      <vt:lpstr>Charmonia in Heavy Ion Collisions should we go back to SPS ?</vt:lpstr>
      <vt:lpstr>Charmonia in A+A    Reminder</vt:lpstr>
      <vt:lpstr>Charmonia in A+A  Envisionned mechanisms</vt:lpstr>
      <vt:lpstr>Charmonia in A+A  Envisionned mechanisms</vt:lpstr>
      <vt:lpstr>Charmonia in A+A  Envisionned mechanisms</vt:lpstr>
      <vt:lpstr>Charmonia in A+A  Experimental highlights</vt:lpstr>
      <vt:lpstr>Charmonia in A+A  Experimental highlights</vt:lpstr>
      <vt:lpstr>Charmonia in A+A  Experimental highlights</vt:lpstr>
      <vt:lpstr>Charmonia in A+A  The current picture</vt:lpstr>
      <vt:lpstr>Charmonia in A+A   Key questions</vt:lpstr>
      <vt:lpstr>Back to SPS ?  Sequential suppression ?</vt:lpstr>
      <vt:lpstr>Back to SPS ?  Charmonia suppression</vt:lpstr>
      <vt:lpstr>Back to SPS ? Charmonia suppression</vt:lpstr>
      <vt:lpstr>Back to SPS ? Charmonia suppression</vt:lpstr>
      <vt:lpstr>Back to SPS ?   Measuring cc</vt:lpstr>
      <vt:lpstr>Back to SPS Charm In Heavy Ion Collisions</vt:lpstr>
      <vt:lpstr>Back to SPS Charm In Heavy Ion Collisions</vt:lpstr>
      <vt:lpstr>Charm in Heavy Ion Collisions Signal extraction</vt:lpstr>
      <vt:lpstr>Charm in Heavy Ion Collisions Figure of Merit</vt:lpstr>
      <vt:lpstr>Back to SPS Charm In Heavy Ion Collisions</vt:lpstr>
      <vt:lpstr>Backup slides</vt:lpstr>
      <vt:lpstr>Backup  Physics motivations</vt:lpstr>
      <vt:lpstr>Backup  Physics motivations</vt:lpstr>
      <vt:lpstr>Backup  Physics motivations</vt:lpstr>
      <vt:lpstr>Backup  Physics motivations</vt:lpstr>
      <vt:lpstr>Backup  Physics motivations</vt:lpstr>
      <vt:lpstr>Backup  Physics motivations</vt:lpstr>
      <vt:lpstr>Backup  Physics motivations</vt:lpstr>
      <vt:lpstr>Backup fixed target.vs.collider mode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CHIC : Charm In Heavy Ion Collisions</dc:title>
  <cp:lastModifiedBy>fleuret</cp:lastModifiedBy>
  <cp:revision>271</cp:revision>
  <dcterms:modified xsi:type="dcterms:W3CDTF">2012-05-04T11:55:22Z</dcterms:modified>
</cp:coreProperties>
</file>