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72" r:id="rId4"/>
    <p:sldId id="263" r:id="rId5"/>
    <p:sldId id="262" r:id="rId6"/>
    <p:sldId id="273" r:id="rId7"/>
    <p:sldId id="260" r:id="rId8"/>
    <p:sldId id="265" r:id="rId9"/>
    <p:sldId id="266" r:id="rId10"/>
    <p:sldId id="274" r:id="rId11"/>
    <p:sldId id="268" r:id="rId12"/>
    <p:sldId id="269" r:id="rId13"/>
    <p:sldId id="270" r:id="rId14"/>
    <p:sldId id="271" r:id="rId15"/>
    <p:sldId id="264" r:id="rId16"/>
    <p:sldId id="267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1F497D"/>
    <a:srgbClr val="4A7E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6943A-0FF1-4539-A766-B20ADFEBADA2}" type="datetimeFigureOut">
              <a:rPr lang="fr-FR" smtClean="0"/>
              <a:pPr/>
              <a:t>02/02/2012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80BB8-65CB-4EA7-8DB4-480CCD4036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77BD-C2E0-498D-BEE6-6FF0DFBA8E13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fld id="{92D50768-39D1-4486-A89B-41CC081FC127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894F-3229-4004-A99E-321798EA1038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C0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1273-F8DF-4591-A6B6-613ED9993701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E1BD-E0BC-4487-A87D-9B5160A3722E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fld id="{C467B165-555F-4A4D-BCA5-900E2163C59E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4970-3F50-4EB2-8ACE-B5ED50484FE3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FF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387D8-DDE0-4DE0-9EE8-375F6CE6B93A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FD8F-362F-4F78-B676-212AFAE200BB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fld id="{FFC9DEBC-8166-40F4-8763-011B110E92C4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5764B-080F-414D-B91A-5AB7D904E4CA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fld id="{5B51B3C0-B04F-49B8-9083-F3543EEFACF4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FFFF0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48BE-73ED-44E0-9279-F68E6D378307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8E63-4095-4703-9B88-13555B596E47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655D-C628-4004-A696-C9EC514D3834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44BF-D551-46CA-91C3-2EE94FBEE1FE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92D05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CE29-BEC5-48DE-8F2C-43F0495E4F4E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32000" y="6572272"/>
            <a:ext cx="2196000" cy="214314"/>
          </a:xfrm>
        </p:spPr>
        <p:txBody>
          <a:bodyPr/>
          <a:lstStyle/>
          <a:p>
            <a:fld id="{8203A0EB-FAF4-47E4-8954-41AF0D946C2D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14314"/>
          </a:xfrm>
        </p:spPr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72272"/>
            <a:ext cx="2133600" cy="21431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95A1-4403-4061-8382-03BE61D1A9F4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73427"/>
          </a:xfrm>
          <a:solidFill>
            <a:srgbClr val="00B0F0">
              <a:alpha val="30196"/>
            </a:srgbClr>
          </a:solidFill>
        </p:spPr>
        <p:txBody>
          <a:bodyPr>
            <a:normAutofit/>
          </a:bodyPr>
          <a:lstStyle>
            <a:lvl1pPr>
              <a:defRPr sz="2400" b="1"/>
            </a:lvl1pPr>
            <a:lvl2pPr marL="360000">
              <a:defRPr sz="2000"/>
            </a:lvl2pPr>
            <a:lvl3pPr marL="540000">
              <a:defRPr sz="1800"/>
            </a:lvl3pPr>
            <a:lvl4pPr marL="720000">
              <a:defRPr sz="1600"/>
            </a:lvl4pPr>
            <a:lvl5pPr marL="90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073427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65FA-AD0D-4E3A-BD49-121D8F9EC853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035B-CA2F-4A3C-B84B-C3913A50FF29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25470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2B009-2378-4090-A907-47B88CDC8382}" type="datetime1">
              <a:rPr lang="fr-FR" smtClean="0"/>
              <a:pPr/>
              <a:t>02/02/2012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fleuret@in2p3.f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3/PhysRevLett.99.13230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ringerlink.com/content/nrm134800q0p771k/?p=5e77140a5d0c47149f22669235120b29&amp;pi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C H I C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 err="1" smtClean="0"/>
              <a:t>Charm</a:t>
            </a:r>
            <a:r>
              <a:rPr lang="fr-FR" sz="2800" dirty="0" smtClean="0"/>
              <a:t> in </a:t>
            </a:r>
            <a:r>
              <a:rPr lang="fr-FR" sz="2800" dirty="0" err="1" smtClean="0"/>
              <a:t>Heavy</a:t>
            </a:r>
            <a:r>
              <a:rPr lang="fr-FR" sz="2800" dirty="0" smtClean="0"/>
              <a:t> </a:t>
            </a:r>
            <a:r>
              <a:rPr lang="fr-FR" sz="2800" smtClean="0"/>
              <a:t>Ion Collisions @ SPS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J/</a:t>
            </a:r>
            <a:r>
              <a:rPr lang="fr-FR" sz="2000" dirty="0" smtClean="0">
                <a:latin typeface="Symbol" pitchFamily="18" charset="2"/>
              </a:rPr>
              <a:t>Y</a:t>
            </a:r>
            <a:r>
              <a:rPr lang="fr-FR" sz="2000" dirty="0" smtClean="0"/>
              <a:t> – Suppression in A+A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CHIC – </a:t>
            </a:r>
            <a:r>
              <a:rPr lang="fr-FR" sz="2000" dirty="0" err="1" smtClean="0"/>
              <a:t>Physics</a:t>
            </a:r>
            <a:r>
              <a:rPr lang="fr-FR" sz="2000" dirty="0" smtClean="0"/>
              <a:t> motivations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/>
              <a:t>CHIC – </a:t>
            </a:r>
            <a:r>
              <a:rPr lang="fr-FR" sz="2000" dirty="0" err="1" smtClean="0"/>
              <a:t>Experimental</a:t>
            </a:r>
            <a:r>
              <a:rPr lang="fr-FR" sz="2000" dirty="0" smtClean="0"/>
              <a:t> aspects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endParaRPr lang="fr-FR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>
                <a:solidFill>
                  <a:srgbClr val="1F497D"/>
                </a:solidFill>
                <a:latin typeface="Symbol" pitchFamily="18" charset="2"/>
              </a:rPr>
              <a:t>c</a:t>
            </a:r>
            <a:r>
              <a:rPr lang="fr-FR" baseline="-25000" dirty="0" smtClean="0">
                <a:solidFill>
                  <a:srgbClr val="1F497D"/>
                </a:solidFill>
              </a:rPr>
              <a:t>c</a:t>
            </a:r>
            <a:r>
              <a:rPr lang="fr-FR" dirty="0" smtClean="0">
                <a:solidFill>
                  <a:srgbClr val="1F497D"/>
                </a:solidFill>
              </a:rPr>
              <a:t> production in A+A</a:t>
            </a: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How 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800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suppressed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relative to J/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? 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What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the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dependence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y,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fr-FR" sz="18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18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part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,… ?</a:t>
            </a:r>
          </a:p>
          <a:p>
            <a:pPr marL="857250" lvl="1" indent="-457200">
              <a:buNone/>
            </a:pPr>
            <a:r>
              <a:rPr lang="fr-FR" sz="1800" i="1" dirty="0" err="1" smtClean="0">
                <a:sym typeface="Wingdings" pitchFamily="2" charset="2"/>
              </a:rPr>
              <a:t>Mandatory</a:t>
            </a:r>
            <a:r>
              <a:rPr lang="fr-FR" sz="1800" i="1" dirty="0" smtClean="0">
                <a:sym typeface="Wingdings" pitchFamily="2" charset="2"/>
              </a:rPr>
              <a:t> to </a:t>
            </a:r>
            <a:r>
              <a:rPr lang="fr-FR" sz="1800" i="1" dirty="0" err="1" smtClean="0">
                <a:sym typeface="Wingdings" pitchFamily="2" charset="2"/>
              </a:rPr>
              <a:t>draw</a:t>
            </a:r>
            <a:r>
              <a:rPr lang="fr-FR" sz="1800" i="1" dirty="0" smtClean="0">
                <a:sym typeface="Wingdings" pitchFamily="2" charset="2"/>
              </a:rPr>
              <a:t> the </a:t>
            </a:r>
            <a:r>
              <a:rPr lang="fr-FR" sz="1800" i="1" dirty="0" err="1" smtClean="0">
                <a:sym typeface="Wingdings" pitchFamily="2" charset="2"/>
              </a:rPr>
              <a:t>whole</a:t>
            </a:r>
            <a:r>
              <a:rPr lang="fr-FR" sz="1800" i="1" dirty="0" smtClean="0">
                <a:sym typeface="Wingdings" pitchFamily="2" charset="2"/>
              </a:rPr>
              <a:t> </a:t>
            </a:r>
            <a:r>
              <a:rPr lang="fr-FR" sz="1800" i="1" dirty="0" err="1" smtClean="0">
                <a:sym typeface="Wingdings" pitchFamily="2" charset="2"/>
              </a:rPr>
              <a:t>picture</a:t>
            </a:r>
            <a:r>
              <a:rPr lang="fr-FR" sz="1800" i="1" dirty="0" smtClean="0">
                <a:sym typeface="Wingdings" pitchFamily="2" charset="2"/>
              </a:rPr>
              <a:t> (SPS .vs. RHIC .vs. LHC)</a:t>
            </a:r>
          </a:p>
          <a:p>
            <a:pPr marL="857250" lvl="1" indent="-457200">
              <a:buNone/>
            </a:pPr>
            <a:endParaRPr lang="fr-FR" sz="1800" i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i="1" dirty="0" smtClean="0">
                <a:sym typeface="Wingdings" pitchFamily="2" charset="2"/>
              </a:rPr>
              <a:t>Benchmark 1 : </a:t>
            </a:r>
            <a:r>
              <a:rPr lang="fr-FR" sz="1800" i="1" dirty="0" err="1" smtClean="0">
                <a:sym typeface="Wingdings" pitchFamily="2" charset="2"/>
              </a:rPr>
              <a:t>Measure</a:t>
            </a:r>
            <a:r>
              <a:rPr lang="fr-FR" sz="1800" i="1" dirty="0" smtClean="0">
                <a:sym typeface="Wingdings" pitchFamily="2" charset="2"/>
              </a:rPr>
              <a:t> </a:t>
            </a:r>
            <a:r>
              <a:rPr lang="fr-FR" sz="1800" i="1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fr-FR" sz="1800" i="1" baseline="-25000" dirty="0" smtClean="0">
                <a:sym typeface="Wingdings" pitchFamily="2" charset="2"/>
              </a:rPr>
              <a:t>c</a:t>
            </a:r>
            <a:r>
              <a:rPr lang="fr-FR" sz="1800" i="1" dirty="0" smtClean="0">
                <a:sym typeface="Wingdings" pitchFamily="2" charset="2"/>
              </a:rPr>
              <a:t> production </a:t>
            </a:r>
            <a:r>
              <a:rPr lang="fr-FR" sz="1800" i="1" dirty="0" err="1" smtClean="0">
                <a:sym typeface="Wingdings" pitchFamily="2" charset="2"/>
              </a:rPr>
              <a:t>within</a:t>
            </a:r>
            <a:r>
              <a:rPr lang="fr-FR" sz="1800" i="1" dirty="0" smtClean="0">
                <a:sym typeface="Wingdings" pitchFamily="2" charset="2"/>
              </a:rPr>
              <a:t> </a:t>
            </a:r>
            <a:r>
              <a:rPr lang="fr-FR" sz="1800" i="1" dirty="0" err="1" smtClean="0">
                <a:sym typeface="Wingdings" pitchFamily="2" charset="2"/>
              </a:rPr>
              <a:t>y</a:t>
            </a:r>
            <a:r>
              <a:rPr lang="fr-FR" sz="1800" i="1" baseline="-25000" dirty="0" err="1" smtClean="0">
                <a:sym typeface="Wingdings" pitchFamily="2" charset="2"/>
              </a:rPr>
              <a:t>CMS</a:t>
            </a:r>
            <a:r>
              <a:rPr lang="fr-FR" sz="1800" i="1" dirty="0" smtClean="0">
                <a:sym typeface="Wingdings" pitchFamily="2" charset="2"/>
              </a:rPr>
              <a:t> </a:t>
            </a:r>
            <a:r>
              <a:rPr lang="fr-FR" sz="1800" i="1" dirty="0" smtClean="0">
                <a:sym typeface="Symbol"/>
              </a:rPr>
              <a:t> [-0.5, 0.5]</a:t>
            </a:r>
            <a:endParaRPr lang="fr-FR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rgbClr val="1F497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charmonia</a:t>
            </a:r>
            <a:r>
              <a:rPr lang="fr-FR" dirty="0" smtClean="0">
                <a:solidFill>
                  <a:srgbClr val="1F497D"/>
                </a:solidFill>
              </a:rPr>
              <a:t> production in p+A</a:t>
            </a:r>
          </a:p>
          <a:p>
            <a:pPr marL="457200" indent="-457200">
              <a:buNone/>
            </a:pPr>
            <a:r>
              <a:rPr lang="fr-FR" dirty="0" smtClean="0">
                <a:solidFill>
                  <a:srgbClr val="FF0000"/>
                </a:solidFill>
              </a:rPr>
              <a:t>	</a:t>
            </a:r>
            <a:r>
              <a:rPr lang="fr-FR" sz="1800" dirty="0" err="1" smtClean="0">
                <a:solidFill>
                  <a:srgbClr val="FF0000"/>
                </a:solidFill>
              </a:rPr>
              <a:t>what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is</a:t>
            </a:r>
            <a:r>
              <a:rPr lang="fr-FR" sz="1800" dirty="0" smtClean="0">
                <a:solidFill>
                  <a:srgbClr val="FF0000"/>
                </a:solidFill>
              </a:rPr>
              <a:t> the </a:t>
            </a:r>
            <a:r>
              <a:rPr lang="fr-FR" sz="1800" dirty="0" err="1" smtClean="0">
                <a:solidFill>
                  <a:srgbClr val="FF0000"/>
                </a:solidFill>
              </a:rPr>
              <a:t>dependence</a:t>
            </a:r>
            <a:r>
              <a:rPr lang="fr-FR" sz="1800" dirty="0" smtClean="0">
                <a:solidFill>
                  <a:srgbClr val="FF0000"/>
                </a:solidFill>
              </a:rPr>
              <a:t> of </a:t>
            </a:r>
            <a:r>
              <a:rPr lang="fr-FR" sz="1800" dirty="0" err="1" smtClean="0">
                <a:solidFill>
                  <a:srgbClr val="FF0000"/>
                </a:solidFill>
              </a:rPr>
              <a:t>charmonia</a:t>
            </a:r>
            <a:r>
              <a:rPr lang="fr-FR" sz="1800" dirty="0" smtClean="0">
                <a:solidFill>
                  <a:srgbClr val="FF0000"/>
                </a:solidFill>
              </a:rPr>
              <a:t> suppression </a:t>
            </a:r>
            <a:r>
              <a:rPr lang="fr-FR" sz="1800" dirty="0" err="1" smtClean="0">
                <a:solidFill>
                  <a:srgbClr val="FF0000"/>
                </a:solidFill>
              </a:rPr>
              <a:t>with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rapidity</a:t>
            </a:r>
            <a:r>
              <a:rPr lang="fr-FR" sz="1800" dirty="0" smtClean="0">
                <a:solidFill>
                  <a:srgbClr val="FF0000"/>
                </a:solidFill>
              </a:rPr>
              <a:t> ?</a:t>
            </a:r>
          </a:p>
          <a:p>
            <a:pPr marL="457200" indent="-457200">
              <a:buNone/>
            </a:pPr>
            <a:r>
              <a:rPr lang="fr-FR" sz="1800" b="0" i="1" dirty="0" smtClean="0"/>
              <a:t>	Crucial to </a:t>
            </a:r>
            <a:r>
              <a:rPr lang="fr-FR" sz="1800" b="0" i="1" dirty="0" err="1" smtClean="0"/>
              <a:t>understand</a:t>
            </a:r>
            <a:r>
              <a:rPr lang="fr-FR" sz="1800" b="0" i="1" dirty="0" smtClean="0"/>
              <a:t> </a:t>
            </a:r>
            <a:r>
              <a:rPr lang="fr-FR" sz="1800" b="0" i="1" dirty="0" err="1" smtClean="0"/>
              <a:t>effects</a:t>
            </a:r>
            <a:r>
              <a:rPr lang="fr-FR" sz="1800" b="0" i="1" dirty="0" smtClean="0"/>
              <a:t> due to cold </a:t>
            </a:r>
            <a:r>
              <a:rPr lang="fr-FR" sz="1800" b="0" i="1" dirty="0" err="1" smtClean="0"/>
              <a:t>nuclear</a:t>
            </a:r>
            <a:r>
              <a:rPr lang="fr-FR" sz="1800" b="0" i="1" dirty="0" smtClean="0"/>
              <a:t> </a:t>
            </a:r>
            <a:r>
              <a:rPr lang="fr-FR" sz="1800" b="0" i="1" dirty="0" err="1" smtClean="0"/>
              <a:t>matter</a:t>
            </a:r>
            <a:endParaRPr lang="fr-FR" sz="1800" b="0" i="1" dirty="0" smtClean="0"/>
          </a:p>
          <a:p>
            <a:pPr marL="457200" indent="-457200">
              <a:buNone/>
            </a:pPr>
            <a:endParaRPr lang="fr-FR" sz="1800" b="0" i="1" dirty="0" smtClean="0"/>
          </a:p>
          <a:p>
            <a:pPr marL="457200" indent="-457200">
              <a:buNone/>
            </a:pPr>
            <a:r>
              <a:rPr lang="fr-FR" sz="1800" b="0" i="1" dirty="0" smtClean="0"/>
              <a:t>	Benchmark 2 : </a:t>
            </a:r>
            <a:r>
              <a:rPr lang="fr-FR" sz="1800" b="0" i="1" dirty="0" err="1" smtClean="0"/>
              <a:t>Measure</a:t>
            </a:r>
            <a:r>
              <a:rPr lang="fr-FR" sz="1800" b="0" i="1" dirty="0" smtClean="0"/>
              <a:t> </a:t>
            </a:r>
            <a:r>
              <a:rPr lang="fr-FR" sz="1800" b="0" i="1" dirty="0" err="1" smtClean="0"/>
              <a:t>charmonium</a:t>
            </a:r>
            <a:r>
              <a:rPr lang="fr-FR" sz="1800" b="0" i="1" smtClean="0"/>
              <a:t> states </a:t>
            </a:r>
            <a:r>
              <a:rPr lang="fr-FR" sz="1800" b="0" i="1" dirty="0" err="1" smtClean="0"/>
              <a:t>within</a:t>
            </a:r>
            <a:r>
              <a:rPr lang="fr-FR" sz="1800" b="0" i="1" dirty="0" smtClean="0"/>
              <a:t> </a:t>
            </a:r>
            <a:r>
              <a:rPr lang="fr-FR" sz="1800" b="0" i="1" dirty="0" err="1" smtClean="0"/>
              <a:t>y</a:t>
            </a:r>
            <a:r>
              <a:rPr lang="fr-FR" sz="1800" b="0" i="1" baseline="-25000" dirty="0" err="1" smtClean="0"/>
              <a:t>CMS</a:t>
            </a:r>
            <a:r>
              <a:rPr lang="fr-FR" sz="1800" b="0" i="1" dirty="0" smtClean="0"/>
              <a:t> </a:t>
            </a:r>
            <a:r>
              <a:rPr lang="fr-FR" sz="1800" b="0" i="1" dirty="0" smtClean="0">
                <a:sym typeface="Symbol"/>
              </a:rPr>
              <a:t> [-0.5, 2]</a:t>
            </a:r>
            <a:endParaRPr lang="fr-FR" sz="1800" b="0" i="1" dirty="0" smtClean="0"/>
          </a:p>
          <a:p>
            <a:pPr marL="457200" indent="-457200">
              <a:buNone/>
            </a:pP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yields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rgbClr val="008000"/>
              </a:solidFill>
            </a:endParaRPr>
          </a:p>
          <a:p>
            <a:pPr marL="457200" indent="-457200"/>
            <a:endParaRPr lang="fr-FR" sz="1800" b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fr-FR" sz="1800" b="1" dirty="0" err="1" smtClean="0">
                <a:solidFill>
                  <a:srgbClr val="FF0000"/>
                </a:solidFill>
              </a:rPr>
              <a:t>Need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high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intensity</a:t>
            </a:r>
            <a:r>
              <a:rPr lang="fr-FR" sz="1800" b="1" dirty="0" smtClean="0">
                <a:solidFill>
                  <a:srgbClr val="FF0000"/>
                </a:solidFill>
              </a:rPr>
              <a:t> p and Pb </a:t>
            </a:r>
            <a:r>
              <a:rPr lang="fr-FR" sz="1800" b="1" dirty="0" err="1" smtClean="0">
                <a:solidFill>
                  <a:srgbClr val="FF0000"/>
                </a:solidFill>
              </a:rPr>
              <a:t>beams</a:t>
            </a:r>
            <a:r>
              <a:rPr lang="fr-FR" sz="1800" b="1" dirty="0" smtClean="0">
                <a:solidFill>
                  <a:srgbClr val="FF0000"/>
                </a:solidFill>
              </a:rPr>
              <a:t> (~ 10</a:t>
            </a:r>
            <a:r>
              <a:rPr lang="fr-FR" sz="1800" b="1" baseline="30000" dirty="0" smtClean="0">
                <a:solidFill>
                  <a:srgbClr val="FF0000"/>
                </a:solidFill>
              </a:rPr>
              <a:t>7</a:t>
            </a:r>
            <a:r>
              <a:rPr lang="fr-FR" sz="1800" b="1" dirty="0" smtClean="0">
                <a:solidFill>
                  <a:srgbClr val="FF0000"/>
                </a:solidFill>
              </a:rPr>
              <a:t> Pb/sec)</a:t>
            </a:r>
          </a:p>
          <a:p>
            <a:pPr marL="1257300" lvl="2" indent="-457200"/>
            <a:r>
              <a:rPr lang="fr-FR" dirty="0" smtClean="0"/>
              <a:t>NA50/NA60 </a:t>
            </a:r>
            <a:r>
              <a:rPr lang="fr-FR" dirty="0" err="1" smtClean="0"/>
              <a:t>beam</a:t>
            </a:r>
            <a:r>
              <a:rPr lang="fr-FR" dirty="0" smtClean="0"/>
              <a:t> line not </a:t>
            </a:r>
            <a:r>
              <a:rPr lang="fr-FR" dirty="0" err="1" smtClean="0"/>
              <a:t>available</a:t>
            </a:r>
            <a:r>
              <a:rPr lang="fr-FR" dirty="0" smtClean="0"/>
              <a:t> (NA62)</a:t>
            </a:r>
          </a:p>
          <a:p>
            <a:pPr marL="1257300" lvl="2" indent="-457200"/>
            <a:r>
              <a:rPr lang="fr-FR" dirty="0" smtClean="0"/>
              <a:t>H2 </a:t>
            </a:r>
            <a:r>
              <a:rPr lang="fr-FR" dirty="0" err="1" smtClean="0"/>
              <a:t>beam</a:t>
            </a:r>
            <a:r>
              <a:rPr lang="fr-FR" dirty="0" smtClean="0"/>
              <a:t> line </a:t>
            </a:r>
            <a:r>
              <a:rPr lang="fr-FR" dirty="0" err="1" smtClean="0"/>
              <a:t>occupied</a:t>
            </a:r>
            <a:r>
              <a:rPr lang="fr-FR" dirty="0" smtClean="0"/>
              <a:t> by NA61</a:t>
            </a:r>
          </a:p>
          <a:p>
            <a:pPr marL="1257300" lvl="2" indent="-457200"/>
            <a:r>
              <a:rPr lang="fr-FR" dirty="0" smtClean="0">
                <a:solidFill>
                  <a:srgbClr val="FF0000"/>
                </a:solidFill>
              </a:rPr>
              <a:t>H4 and H8 </a:t>
            </a:r>
            <a:r>
              <a:rPr lang="fr-FR" dirty="0" err="1" smtClean="0">
                <a:solidFill>
                  <a:srgbClr val="FF0000"/>
                </a:solidFill>
              </a:rPr>
              <a:t>available</a:t>
            </a:r>
            <a:r>
              <a:rPr lang="fr-FR" dirty="0" smtClean="0">
                <a:solidFill>
                  <a:srgbClr val="FF0000"/>
                </a:solidFill>
              </a:rPr>
              <a:t> but </a:t>
            </a:r>
            <a:r>
              <a:rPr lang="fr-FR" dirty="0" err="1" smtClean="0">
                <a:solidFill>
                  <a:srgbClr val="FF0000"/>
                </a:solidFill>
              </a:rPr>
              <a:t>need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shielding</a:t>
            </a:r>
            <a:r>
              <a:rPr lang="fr-FR" dirty="0" smtClean="0">
                <a:solidFill>
                  <a:srgbClr val="FF0000"/>
                </a:solidFill>
              </a:rPr>
              <a:t> for HI</a:t>
            </a:r>
          </a:p>
          <a:p>
            <a:pPr marL="457200" indent="-457200"/>
            <a:endParaRPr lang="fr-FR" sz="1800" b="1" dirty="0" smtClean="0">
              <a:solidFill>
                <a:srgbClr val="3333FF"/>
              </a:solidFill>
            </a:endParaRPr>
          </a:p>
          <a:p>
            <a:pPr marL="457200" indent="-457200"/>
            <a:endParaRPr lang="fr-FR" sz="1800" b="1" dirty="0" smtClean="0">
              <a:solidFill>
                <a:srgbClr val="3333FF"/>
              </a:solidFill>
            </a:endParaRPr>
          </a:p>
          <a:p>
            <a:pPr marL="457200" indent="-457200"/>
            <a:r>
              <a:rPr lang="fr-FR" sz="1800" b="1" dirty="0" smtClean="0">
                <a:solidFill>
                  <a:srgbClr val="3333FF"/>
                </a:solidFill>
              </a:rPr>
              <a:t>NA50: </a:t>
            </a:r>
            <a:r>
              <a:rPr lang="fr-FR" sz="1800" b="1" dirty="0" err="1" smtClean="0">
                <a:solidFill>
                  <a:srgbClr val="3333FF"/>
                </a:solidFill>
              </a:rPr>
              <a:t>European</a:t>
            </a:r>
            <a:r>
              <a:rPr lang="fr-FR" sz="1800" b="1" dirty="0" smtClean="0">
                <a:solidFill>
                  <a:srgbClr val="3333FF"/>
                </a:solidFill>
              </a:rPr>
              <a:t> </a:t>
            </a:r>
            <a:r>
              <a:rPr lang="fr-FR" sz="1800" b="1" dirty="0" err="1" smtClean="0">
                <a:solidFill>
                  <a:srgbClr val="3333FF"/>
                </a:solidFill>
              </a:rPr>
              <a:t>Physical</a:t>
            </a:r>
            <a:r>
              <a:rPr lang="fr-FR" sz="1800" b="1" dirty="0" smtClean="0">
                <a:solidFill>
                  <a:srgbClr val="3333FF"/>
                </a:solidFill>
              </a:rPr>
              <a:t> Journal C39 (2005) 335</a:t>
            </a:r>
            <a:r>
              <a:rPr lang="fr-FR" sz="1800" dirty="0" smtClean="0">
                <a:solidFill>
                  <a:srgbClr val="3333FF"/>
                </a:solidFill>
              </a:rPr>
              <a:t> </a:t>
            </a:r>
          </a:p>
          <a:p>
            <a:pPr marL="1257300" lvl="2" indent="-457200"/>
            <a:r>
              <a:rPr lang="fr-FR" i="1" dirty="0" smtClean="0"/>
              <a:t>New </a:t>
            </a:r>
            <a:r>
              <a:rPr lang="fr-FR" i="1" dirty="0" err="1" smtClean="0"/>
              <a:t>measurement</a:t>
            </a:r>
            <a:r>
              <a:rPr lang="fr-FR" i="1" dirty="0" smtClean="0"/>
              <a:t> of J/</a:t>
            </a:r>
            <a:r>
              <a:rPr lang="fr-FR" i="1" dirty="0" smtClean="0">
                <a:latin typeface="Symbol" pitchFamily="18" charset="2"/>
              </a:rPr>
              <a:t>y</a:t>
            </a:r>
            <a:r>
              <a:rPr lang="fr-FR" i="1" dirty="0" smtClean="0"/>
              <a:t> suppression in Pb+Pb </a:t>
            </a:r>
            <a:r>
              <a:rPr lang="fr-FR" i="1" dirty="0" err="1" smtClean="0"/>
              <a:t>at</a:t>
            </a:r>
            <a:r>
              <a:rPr lang="fr-FR" i="1" dirty="0" smtClean="0"/>
              <a:t> 158 </a:t>
            </a:r>
            <a:r>
              <a:rPr lang="fr-FR" i="1" dirty="0" err="1" smtClean="0"/>
              <a:t>GeV</a:t>
            </a:r>
            <a:r>
              <a:rPr lang="fr-FR" i="1" dirty="0" smtClean="0"/>
              <a:t>/</a:t>
            </a:r>
            <a:r>
              <a:rPr lang="fr-FR" i="1" dirty="0" err="1" smtClean="0"/>
              <a:t>nucleon</a:t>
            </a:r>
            <a:r>
              <a:rPr lang="fr-FR" i="1" dirty="0" smtClean="0"/>
              <a:t> </a:t>
            </a:r>
          </a:p>
          <a:p>
            <a:pPr marL="1257300" lvl="2" indent="-457200"/>
            <a:r>
              <a:rPr lang="fr-FR" dirty="0" smtClean="0"/>
              <a:t>35 </a:t>
            </a:r>
            <a:r>
              <a:rPr lang="fr-FR" dirty="0" err="1" smtClean="0"/>
              <a:t>days</a:t>
            </a:r>
            <a:r>
              <a:rPr lang="fr-FR" dirty="0" smtClean="0"/>
              <a:t> of data </a:t>
            </a:r>
            <a:r>
              <a:rPr lang="fr-FR" dirty="0" err="1" smtClean="0"/>
              <a:t>taking</a:t>
            </a:r>
            <a:r>
              <a:rPr lang="fr-FR" dirty="0" smtClean="0"/>
              <a:t> in 2000</a:t>
            </a:r>
          </a:p>
          <a:p>
            <a:pPr marL="1257300" lvl="2" indent="-457200"/>
            <a:r>
              <a:rPr lang="fr-FR" dirty="0" smtClean="0"/>
              <a:t>~1.10</a:t>
            </a:r>
            <a:r>
              <a:rPr lang="fr-FR" baseline="30000" dirty="0" smtClean="0"/>
              <a:t>7</a:t>
            </a:r>
            <a:r>
              <a:rPr lang="fr-FR" dirty="0" smtClean="0"/>
              <a:t>Pb/s over 5s </a:t>
            </a:r>
            <a:r>
              <a:rPr lang="fr-FR" dirty="0" err="1" smtClean="0"/>
              <a:t>bursts</a:t>
            </a:r>
            <a:r>
              <a:rPr lang="fr-FR" dirty="0" smtClean="0"/>
              <a:t> </a:t>
            </a:r>
            <a:r>
              <a:rPr lang="fr-FR" dirty="0" err="1" smtClean="0"/>
              <a:t>every</a:t>
            </a:r>
            <a:r>
              <a:rPr lang="fr-FR" dirty="0" smtClean="0"/>
              <a:t> 20s</a:t>
            </a:r>
          </a:p>
          <a:p>
            <a:pPr marL="1257300" lvl="2" indent="-457200"/>
            <a:r>
              <a:rPr lang="fr-FR" dirty="0" smtClean="0"/>
              <a:t>4 mm </a:t>
            </a:r>
            <a:r>
              <a:rPr lang="fr-FR" dirty="0" err="1" smtClean="0"/>
              <a:t>thick</a:t>
            </a:r>
            <a:r>
              <a:rPr lang="fr-FR" dirty="0" smtClean="0"/>
              <a:t> Pb </a:t>
            </a:r>
            <a:r>
              <a:rPr lang="fr-FR" dirty="0" err="1" smtClean="0"/>
              <a:t>target</a:t>
            </a:r>
            <a:r>
              <a:rPr lang="fr-FR" dirty="0" smtClean="0"/>
              <a:t> (10%</a:t>
            </a:r>
            <a:r>
              <a:rPr lang="fr-FR" dirty="0" err="1" smtClean="0">
                <a:latin typeface="Symbol" pitchFamily="18" charset="2"/>
              </a:rPr>
              <a:t>l</a:t>
            </a:r>
            <a:r>
              <a:rPr lang="fr-FR" baseline="-25000" dirty="0" err="1" smtClean="0"/>
              <a:t>I</a:t>
            </a:r>
            <a:r>
              <a:rPr lang="fr-FR" dirty="0" smtClean="0"/>
              <a:t>) </a:t>
            </a:r>
          </a:p>
          <a:p>
            <a:pPr marL="1257300" lvl="2" indent="-457200"/>
            <a:r>
              <a:rPr lang="fr-FR" dirty="0" smtClean="0">
                <a:solidFill>
                  <a:srgbClr val="3333FF"/>
                </a:solidFill>
              </a:rPr>
              <a:t>~ 100 000 J/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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</a:rPr>
              <a:t>m</a:t>
            </a:r>
            <a:r>
              <a:rPr lang="fr-FR" baseline="30000" dirty="0" smtClean="0">
                <a:solidFill>
                  <a:srgbClr val="3333FF"/>
                </a:solidFill>
              </a:rPr>
              <a:t>+</a:t>
            </a:r>
            <a:r>
              <a:rPr lang="fr-FR" dirty="0" smtClean="0">
                <a:solidFill>
                  <a:srgbClr val="3333FF"/>
                </a:solidFill>
                <a:latin typeface="Symbol" pitchFamily="18" charset="2"/>
              </a:rPr>
              <a:t>m</a:t>
            </a:r>
            <a:r>
              <a:rPr lang="fr-FR" baseline="30000" dirty="0" smtClean="0">
                <a:solidFill>
                  <a:srgbClr val="3333FF"/>
                </a:solidFill>
              </a:rPr>
              <a:t>-</a:t>
            </a:r>
            <a:r>
              <a:rPr lang="fr-FR" dirty="0" smtClean="0">
                <a:solidFill>
                  <a:srgbClr val="3333FF"/>
                </a:solidFill>
              </a:rPr>
              <a:t> </a:t>
            </a:r>
            <a:r>
              <a:rPr lang="fr-FR" dirty="0" err="1" smtClean="0">
                <a:solidFill>
                  <a:srgbClr val="3333FF"/>
                </a:solidFill>
              </a:rPr>
              <a:t>within</a:t>
            </a:r>
            <a:r>
              <a:rPr lang="fr-FR" dirty="0" smtClean="0">
                <a:solidFill>
                  <a:srgbClr val="3333FF"/>
                </a:solidFill>
              </a:rPr>
              <a:t> y*</a:t>
            </a:r>
            <a:r>
              <a:rPr lang="fr-FR" dirty="0" smtClean="0">
                <a:solidFill>
                  <a:srgbClr val="3333FF"/>
                </a:solidFill>
                <a:sym typeface="Symbol"/>
              </a:rPr>
              <a:t>[0,1] (on tape)</a:t>
            </a:r>
          </a:p>
          <a:p>
            <a:pPr marL="457200" indent="-457200"/>
            <a:endParaRPr lang="fr-FR" sz="1800" b="1" dirty="0" smtClean="0">
              <a:solidFill>
                <a:srgbClr val="008000"/>
              </a:solidFill>
              <a:sym typeface="Symbol"/>
            </a:endParaRPr>
          </a:p>
          <a:p>
            <a:pPr marL="457200" indent="-457200"/>
            <a:endParaRPr lang="fr-FR" sz="1800" b="1" dirty="0" smtClean="0">
              <a:solidFill>
                <a:srgbClr val="008000"/>
              </a:solidFill>
              <a:sym typeface="Symbol"/>
            </a:endParaRPr>
          </a:p>
          <a:p>
            <a:pPr marL="457200" indent="-457200"/>
            <a:r>
              <a:rPr lang="fr-FR" sz="1800" b="1" dirty="0" err="1" smtClean="0">
                <a:solidFill>
                  <a:srgbClr val="008000"/>
                </a:solidFill>
                <a:sym typeface="Symbol"/>
              </a:rPr>
              <a:t>Expect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fr-FR" sz="1800" b="1" dirty="0" err="1" smtClean="0">
                <a:solidFill>
                  <a:srgbClr val="008000"/>
                </a:solidFill>
                <a:sym typeface="Symbol"/>
              </a:rPr>
              <a:t>fair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fr-FR" sz="1800" b="1" dirty="0" err="1" smtClean="0">
                <a:solidFill>
                  <a:srgbClr val="008000"/>
                </a:solidFill>
                <a:sym typeface="Symbol"/>
              </a:rPr>
              <a:t>amount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 of </a:t>
            </a:r>
            <a:r>
              <a:rPr lang="fr-FR" sz="1800" b="1" dirty="0" smtClean="0">
                <a:solidFill>
                  <a:srgbClr val="008000"/>
                </a:solidFill>
                <a:latin typeface="Symbol" pitchFamily="18" charset="2"/>
                <a:sym typeface="Symbol"/>
              </a:rPr>
              <a:t>c</a:t>
            </a:r>
            <a:r>
              <a:rPr lang="fr-FR" sz="1800" b="1" baseline="-25000" dirty="0" smtClean="0">
                <a:solidFill>
                  <a:srgbClr val="008000"/>
                </a:solidFill>
                <a:sym typeface="Symbol"/>
              </a:rPr>
              <a:t>c</a:t>
            </a:r>
            <a:r>
              <a:rPr lang="fr-FR" sz="1800" b="1" dirty="0" smtClean="0">
                <a:solidFill>
                  <a:srgbClr val="008000"/>
                </a:solidFill>
                <a:sym typeface="Symbol"/>
              </a:rPr>
              <a:t>: </a:t>
            </a:r>
            <a:r>
              <a:rPr lang="fr-FR" sz="1800" dirty="0" smtClean="0"/>
              <a:t>N</a:t>
            </a:r>
            <a:r>
              <a:rPr lang="fr-FR" sz="1800" baseline="-25000" dirty="0" smtClean="0"/>
              <a:t>J/</a:t>
            </a:r>
            <a:r>
              <a:rPr lang="fr-FR" sz="1800" baseline="-25000" dirty="0" smtClean="0">
                <a:latin typeface="Symbol" pitchFamily="18" charset="2"/>
              </a:rPr>
              <a:t>Y</a:t>
            </a:r>
            <a:r>
              <a:rPr lang="fr-FR" sz="1800" dirty="0" smtClean="0"/>
              <a:t> ~ 60% direct + ~30%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smtClean="0">
                <a:latin typeface="Symbol" pitchFamily="18" charset="2"/>
              </a:rPr>
              <a:t>c</a:t>
            </a:r>
            <a:r>
              <a:rPr lang="fr-FR" sz="1800" baseline="-25000" dirty="0" smtClean="0"/>
              <a:t>c</a:t>
            </a:r>
            <a:r>
              <a:rPr lang="fr-FR" sz="1800" dirty="0" smtClean="0"/>
              <a:t> + ~10%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smtClean="0">
                <a:latin typeface="Symbol" pitchFamily="18" charset="2"/>
              </a:rPr>
              <a:t>Y</a:t>
            </a:r>
            <a:r>
              <a:rPr lang="fr-FR" sz="1800" dirty="0" smtClean="0"/>
              <a:t>’ </a:t>
            </a:r>
          </a:p>
          <a:p>
            <a:pPr marL="1257300" lvl="2" indent="-457200"/>
            <a:r>
              <a:rPr lang="fr-FR" dirty="0" err="1" smtClean="0">
                <a:sym typeface="Wingdings" pitchFamily="2" charset="2"/>
              </a:rPr>
              <a:t>Same</a:t>
            </a:r>
            <a:r>
              <a:rPr lang="fr-FR" dirty="0" smtClean="0">
                <a:sym typeface="Wingdings" pitchFamily="2" charset="2"/>
              </a:rPr>
              <a:t> conditions as NA50 setup  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~20 000 </a:t>
            </a:r>
            <a:r>
              <a:rPr lang="fr-FR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008000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expected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within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y</a:t>
            </a:r>
            <a:r>
              <a:rPr lang="fr-FR" b="1" baseline="-25000" dirty="0" err="1" smtClean="0">
                <a:solidFill>
                  <a:srgbClr val="008000"/>
                </a:solidFill>
                <a:sym typeface="Wingdings" pitchFamily="2" charset="2"/>
              </a:rPr>
              <a:t>CMS</a:t>
            </a:r>
            <a:r>
              <a:rPr lang="fr-FR" b="1" dirty="0" smtClean="0">
                <a:solidFill>
                  <a:srgbClr val="008000"/>
                </a:solidFill>
                <a:sym typeface="Symbol"/>
              </a:rPr>
              <a:t>  [-0.5,0.5]</a:t>
            </a:r>
            <a:endParaRPr lang="fr-FR" b="1" baseline="-25000" dirty="0" smtClean="0">
              <a:solidFill>
                <a:srgbClr val="008000"/>
              </a:solidFill>
              <a:sym typeface="Wingdings" pitchFamily="2" charset="2"/>
            </a:endParaRPr>
          </a:p>
          <a:p>
            <a:pPr marL="1257300" lvl="2" indent="-457200"/>
            <a:r>
              <a:rPr lang="fr-FR" dirty="0" err="1" smtClean="0">
                <a:sym typeface="Wingdings" pitchFamily="2" charset="2"/>
              </a:rPr>
              <a:t>Expect</a:t>
            </a:r>
            <a:r>
              <a:rPr lang="fr-FR" dirty="0" smtClean="0">
                <a:sym typeface="Wingdings" pitchFamily="2" charset="2"/>
              </a:rPr>
              <a:t> more </a:t>
            </a:r>
            <a:r>
              <a:rPr lang="fr-FR" dirty="0" err="1" smtClean="0">
                <a:sym typeface="Wingdings" pitchFamily="2" charset="2"/>
              </a:rPr>
              <a:t>with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thicker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target</a:t>
            </a:r>
            <a:r>
              <a:rPr lang="fr-FR" dirty="0" smtClean="0">
                <a:sym typeface="Wingdings" pitchFamily="2" charset="2"/>
              </a:rPr>
              <a:t> (1cm for instance)</a:t>
            </a:r>
            <a:r>
              <a:rPr lang="fr-FR" dirty="0" smtClean="0">
                <a:sym typeface="Symbol"/>
              </a:rPr>
              <a:t>	</a:t>
            </a:r>
          </a:p>
          <a:p>
            <a:pPr marL="1257300" lvl="2" indent="-457200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953" y="1412776"/>
            <a:ext cx="316752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229009" y="1052736"/>
            <a:ext cx="228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North</a:t>
            </a:r>
            <a:r>
              <a:rPr lang="fr-FR" b="1" dirty="0" smtClean="0"/>
              <a:t> Area </a:t>
            </a:r>
            <a:r>
              <a:rPr lang="fr-FR" b="1" dirty="0" err="1" smtClean="0"/>
              <a:t>Beamlines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Detector design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888432" cy="5040560"/>
          </a:xfrm>
        </p:spPr>
        <p:txBody>
          <a:bodyPr>
            <a:normAutofit/>
          </a:bodyPr>
          <a:lstStyle/>
          <a:p>
            <a:pPr marL="457200" indent="-457200"/>
            <a:r>
              <a:rPr lang="fr-FR" sz="1600" dirty="0" err="1" smtClean="0"/>
              <a:t>Primary</a:t>
            </a:r>
            <a:r>
              <a:rPr lang="fr-FR" sz="1600" dirty="0" smtClean="0"/>
              <a:t> goals : </a:t>
            </a:r>
          </a:p>
          <a:p>
            <a:pPr marL="654300" lvl="2" indent="-457200"/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c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 J/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+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-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at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i="1" dirty="0" err="1" smtClean="0">
                <a:sym typeface="Wingdings" pitchFamily="2" charset="2"/>
              </a:rPr>
              <a:t>y</a:t>
            </a:r>
            <a:r>
              <a:rPr lang="fr-FR" sz="1400" i="1" baseline="-25000" dirty="0" err="1" smtClean="0">
                <a:sym typeface="Wingdings" pitchFamily="2" charset="2"/>
              </a:rPr>
              <a:t>CMS</a:t>
            </a:r>
            <a:r>
              <a:rPr lang="fr-FR" sz="1400" i="1" dirty="0" smtClean="0">
                <a:sym typeface="Wingdings" pitchFamily="2" charset="2"/>
              </a:rPr>
              <a:t> </a:t>
            </a:r>
            <a:r>
              <a:rPr lang="fr-FR" sz="1400" dirty="0" smtClean="0">
                <a:sym typeface="Wingdings" pitchFamily="2" charset="2"/>
              </a:rPr>
              <a:t>= 0</a:t>
            </a:r>
          </a:p>
          <a:p>
            <a:pPr marL="654300" lvl="2" indent="-457200"/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J/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fr-FR" sz="14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fr-FR" sz="1400" b="1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dirty="0" smtClean="0">
                <a:sym typeface="Wingdings" pitchFamily="2" charset="2"/>
              </a:rPr>
              <a:t>in large </a:t>
            </a:r>
            <a:r>
              <a:rPr lang="fr-FR" sz="1400" i="1" dirty="0" err="1" smtClean="0">
                <a:sym typeface="Wingdings" pitchFamily="2" charset="2"/>
              </a:rPr>
              <a:t>y</a:t>
            </a:r>
            <a:r>
              <a:rPr lang="fr-FR" sz="1400" i="1" baseline="-25000" dirty="0" err="1" smtClean="0">
                <a:sym typeface="Wingdings" pitchFamily="2" charset="2"/>
              </a:rPr>
              <a:t>CMS</a:t>
            </a:r>
            <a:r>
              <a:rPr lang="fr-FR" sz="1400" dirty="0" smtClean="0">
                <a:sym typeface="Wingdings" pitchFamily="2" charset="2"/>
              </a:rPr>
              <a:t> range</a:t>
            </a:r>
            <a:endParaRPr lang="fr-FR" sz="1800" dirty="0" smtClean="0"/>
          </a:p>
          <a:p>
            <a:pPr marL="457200" indent="-457200"/>
            <a:r>
              <a:rPr lang="fr-FR" sz="1600" dirty="0" smtClean="0"/>
              <a:t>Detector </a:t>
            </a:r>
            <a:r>
              <a:rPr lang="fr-FR" sz="1600" dirty="0" err="1" smtClean="0"/>
              <a:t>features</a:t>
            </a:r>
            <a:r>
              <a:rPr lang="fr-FR" sz="1600" dirty="0" smtClean="0"/>
              <a:t> : </a:t>
            </a:r>
            <a:r>
              <a:rPr lang="fr-FR" sz="1600" dirty="0" err="1" smtClean="0"/>
              <a:t>very</a:t>
            </a:r>
            <a:r>
              <a:rPr lang="fr-FR" sz="1600" dirty="0" smtClean="0"/>
              <a:t> compact</a:t>
            </a:r>
            <a:endParaRPr lang="fr-FR" sz="1200" dirty="0" smtClean="0"/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rgbClr val="1F497D"/>
                </a:solidFill>
              </a:rPr>
              <a:t>Spectrometer</a:t>
            </a:r>
            <a:endParaRPr lang="fr-FR" sz="1400" b="1" dirty="0" smtClean="0">
              <a:solidFill>
                <a:srgbClr val="1F497D"/>
              </a:solidFill>
            </a:endParaRPr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Measure</a:t>
            </a:r>
            <a:r>
              <a:rPr lang="fr-FR" sz="1200" dirty="0" smtClean="0"/>
              <a:t> </a:t>
            </a:r>
            <a:r>
              <a:rPr lang="fr-FR" sz="1200" dirty="0" err="1" smtClean="0"/>
              <a:t>tracks</a:t>
            </a:r>
            <a:r>
              <a:rPr lang="fr-FR" sz="1200" dirty="0" smtClean="0"/>
              <a:t> </a:t>
            </a:r>
            <a:r>
              <a:rPr lang="fr-FR" sz="1200" dirty="0" err="1" smtClean="0"/>
              <a:t>before</a:t>
            </a:r>
            <a:r>
              <a:rPr lang="fr-FR" sz="1200" dirty="0" smtClean="0"/>
              <a:t> absorber  </a:t>
            </a: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fr-FR" sz="1200" baseline="-25000" dirty="0" err="1" smtClean="0">
                <a:sym typeface="Wingdings" pitchFamily="2" charset="2"/>
              </a:rPr>
              <a:t>M</a:t>
            </a:r>
            <a:r>
              <a:rPr lang="fr-FR" sz="1200" dirty="0" smtClean="0">
                <a:sym typeface="Wingdings" pitchFamily="2" charset="2"/>
              </a:rPr>
              <a:t>~20 MeV/c²</a:t>
            </a:r>
            <a:endParaRPr lang="fr-FR" sz="1200" dirty="0" smtClean="0"/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Covers</a:t>
            </a:r>
            <a:r>
              <a:rPr lang="fr-FR" sz="1200" dirty="0" smtClean="0"/>
              <a:t> </a:t>
            </a:r>
            <a:r>
              <a:rPr lang="fr-FR" sz="1200" i="1" dirty="0" err="1" smtClean="0"/>
              <a:t>y</a:t>
            </a:r>
            <a:r>
              <a:rPr lang="fr-FR" sz="1200" i="1" baseline="-25000" dirty="0" err="1" smtClean="0"/>
              <a:t>CMS</a:t>
            </a:r>
            <a:r>
              <a:rPr lang="fr-FR" sz="1200" dirty="0" smtClean="0"/>
              <a:t> [-0.5, 2] </a:t>
            </a: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err="1" smtClean="0">
                <a:sym typeface="Wingdings" pitchFamily="2" charset="2"/>
              </a:rPr>
              <a:t>need</a:t>
            </a:r>
            <a:r>
              <a:rPr lang="fr-FR" sz="1200" dirty="0" smtClean="0">
                <a:sym typeface="Wingdings" pitchFamily="2" charset="2"/>
              </a:rPr>
              <a:t> </a:t>
            </a:r>
            <a:r>
              <a:rPr lang="fr-FR" sz="1200" dirty="0" err="1" smtClean="0">
                <a:sym typeface="Wingdings" pitchFamily="2" charset="2"/>
              </a:rPr>
              <a:t>high</a:t>
            </a:r>
            <a:r>
              <a:rPr lang="fr-FR" sz="1200" dirty="0" smtClean="0">
                <a:sym typeface="Wingdings" pitchFamily="2" charset="2"/>
              </a:rPr>
              <a:t> segmentation</a:t>
            </a:r>
          </a:p>
          <a:p>
            <a:pPr marL="834300" lvl="3" indent="-457200">
              <a:buNone/>
            </a:pP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err="1" smtClean="0">
                <a:sym typeface="Wingdings" pitchFamily="2" charset="2"/>
              </a:rPr>
              <a:t>Silicon</a:t>
            </a:r>
            <a:r>
              <a:rPr lang="fr-FR" sz="1200" dirty="0" smtClean="0">
                <a:sym typeface="Wingdings" pitchFamily="2" charset="2"/>
              </a:rPr>
              <a:t> technologies</a:t>
            </a:r>
            <a:endParaRPr lang="fr-FR" sz="1200" dirty="0" smtClean="0"/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rgbClr val="FF0000"/>
                </a:solidFill>
              </a:rPr>
              <a:t>Calorimeter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Measuring</a:t>
            </a:r>
            <a:r>
              <a:rPr lang="fr-FR" sz="1200" dirty="0" smtClean="0"/>
              <a:t> </a:t>
            </a:r>
            <a:r>
              <a:rPr lang="fr-FR" sz="1200" dirty="0" smtClean="0">
                <a:latin typeface="Symbol" pitchFamily="18" charset="2"/>
              </a:rPr>
              <a:t>g</a:t>
            </a:r>
            <a:r>
              <a:rPr lang="fr-FR" sz="1200" dirty="0" smtClean="0"/>
              <a:t> in </a:t>
            </a:r>
            <a:r>
              <a:rPr lang="fr-FR" sz="1200" dirty="0" err="1" smtClean="0"/>
              <a:t>high</a:t>
            </a:r>
            <a:r>
              <a:rPr lang="fr-FR" sz="1200" dirty="0" smtClean="0"/>
              <a:t> </a:t>
            </a:r>
            <a:r>
              <a:rPr lang="fr-FR" sz="1200" dirty="0" smtClean="0">
                <a:latin typeface="Symbol" pitchFamily="18" charset="2"/>
              </a:rPr>
              <a:t>p</a:t>
            </a:r>
            <a:r>
              <a:rPr lang="fr-FR" sz="1200" baseline="30000" dirty="0" smtClean="0"/>
              <a:t>0</a:t>
            </a:r>
            <a:r>
              <a:rPr lang="fr-FR" sz="1200" dirty="0" smtClean="0"/>
              <a:t> </a:t>
            </a:r>
            <a:r>
              <a:rPr lang="fr-FR" sz="1200" dirty="0" err="1" smtClean="0"/>
              <a:t>multiplicity</a:t>
            </a:r>
            <a:r>
              <a:rPr lang="fr-FR" sz="1200" dirty="0" smtClean="0"/>
              <a:t> </a:t>
            </a:r>
            <a:r>
              <a:rPr lang="fr-FR" sz="1200" dirty="0" err="1" smtClean="0"/>
              <a:t>environment</a:t>
            </a:r>
            <a:r>
              <a:rPr lang="fr-FR" sz="1200" dirty="0" smtClean="0"/>
              <a:t>                                                      </a:t>
            </a:r>
          </a:p>
          <a:p>
            <a:pPr marL="834300" lvl="3" indent="-457200">
              <a:buNone/>
            </a:pPr>
            <a:r>
              <a:rPr lang="fr-FR" sz="1200" dirty="0" smtClean="0">
                <a:sym typeface="Wingdings" pitchFamily="2" charset="2"/>
              </a:rPr>
              <a:t> </a:t>
            </a:r>
            <a:r>
              <a:rPr lang="fr-FR" sz="1200" dirty="0" smtClean="0"/>
              <a:t>ultra-</a:t>
            </a:r>
            <a:r>
              <a:rPr lang="fr-FR" sz="1200" dirty="0" err="1" smtClean="0"/>
              <a:t>granular</a:t>
            </a:r>
            <a:r>
              <a:rPr lang="fr-FR" sz="1200" dirty="0" smtClean="0"/>
              <a:t> </a:t>
            </a:r>
            <a:r>
              <a:rPr lang="fr-FR" sz="1200" dirty="0" err="1" smtClean="0"/>
              <a:t>EMCal</a:t>
            </a:r>
            <a:r>
              <a:rPr lang="fr-FR" sz="1200" dirty="0" smtClean="0"/>
              <a:t> (Calice)</a:t>
            </a:r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Absorber/trigger</a:t>
            </a:r>
          </a:p>
          <a:p>
            <a:pPr marL="834300" lvl="3" indent="-457200">
              <a:buNone/>
            </a:pPr>
            <a:r>
              <a:rPr lang="fr-FR" sz="1200" dirty="0" smtClean="0"/>
              <a:t>- </a:t>
            </a:r>
            <a:r>
              <a:rPr lang="fr-FR" sz="1200" dirty="0" err="1" smtClean="0"/>
              <a:t>Using</a:t>
            </a:r>
            <a:r>
              <a:rPr lang="fr-FR" sz="1200" dirty="0" smtClean="0"/>
              <a:t> 4.5 m </a:t>
            </a:r>
            <a:r>
              <a:rPr lang="fr-FR" sz="1200" dirty="0" err="1" smtClean="0"/>
              <a:t>thick</a:t>
            </a:r>
            <a:r>
              <a:rPr lang="fr-FR" sz="1200" dirty="0" smtClean="0"/>
              <a:t> Fe to </a:t>
            </a:r>
            <a:r>
              <a:rPr lang="fr-FR" sz="1200" dirty="0" err="1" smtClean="0"/>
              <a:t>absorb</a:t>
            </a:r>
            <a:r>
              <a:rPr lang="fr-FR" sz="1200" dirty="0" smtClean="0"/>
              <a:t> </a:t>
            </a:r>
            <a:r>
              <a:rPr lang="fr-FR" sz="1200" dirty="0" smtClean="0">
                <a:latin typeface="Symbol" pitchFamily="18" charset="2"/>
              </a:rPr>
              <a:t>p</a:t>
            </a:r>
            <a:r>
              <a:rPr lang="fr-FR" sz="1200" dirty="0" smtClean="0"/>
              <a:t>/K and </a:t>
            </a:r>
            <a:r>
              <a:rPr lang="fr-FR" sz="1200" dirty="0" err="1" smtClean="0"/>
              <a:t>low</a:t>
            </a:r>
            <a:r>
              <a:rPr lang="fr-FR" sz="1200" dirty="0" smtClean="0"/>
              <a:t> P </a:t>
            </a:r>
            <a:r>
              <a:rPr lang="fr-FR" sz="1200" dirty="0" smtClean="0">
                <a:latin typeface="Symbol" pitchFamily="18" charset="2"/>
              </a:rPr>
              <a:t>m</a:t>
            </a:r>
            <a:r>
              <a:rPr lang="fr-FR" sz="1200" baseline="30000" dirty="0" smtClean="0"/>
              <a:t>+/-</a:t>
            </a:r>
          </a:p>
          <a:p>
            <a:pPr marL="834300" lvl="3" indent="-457200">
              <a:buNone/>
            </a:pPr>
            <a:r>
              <a:rPr lang="fr-FR" sz="1200" dirty="0" smtClean="0"/>
              <a:t>- Can use </a:t>
            </a:r>
            <a:r>
              <a:rPr lang="fr-FR" sz="1200" dirty="0" err="1" smtClean="0"/>
              <a:t>smaller</a:t>
            </a:r>
            <a:r>
              <a:rPr lang="fr-FR" sz="1200" dirty="0" smtClean="0"/>
              <a:t> absorber if Fe </a:t>
            </a:r>
            <a:r>
              <a:rPr lang="fr-FR" sz="1200" dirty="0" err="1" smtClean="0"/>
              <a:t>magnetized</a:t>
            </a:r>
            <a:endParaRPr lang="fr-FR" sz="1200" dirty="0" smtClean="0"/>
          </a:p>
          <a:p>
            <a:pPr marL="834300" lvl="3" indent="-457200">
              <a:buNone/>
            </a:pPr>
            <a:r>
              <a:rPr lang="fr-FR" sz="1200" dirty="0" smtClean="0"/>
              <a:t>- Trigger to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defined</a:t>
            </a:r>
            <a:r>
              <a:rPr lang="fr-FR" sz="1200" dirty="0" smtClean="0"/>
              <a:t> (</a:t>
            </a:r>
            <a:r>
              <a:rPr lang="fr-FR" sz="1200" dirty="0" err="1" smtClean="0"/>
              <a:t>expected</a:t>
            </a:r>
            <a:r>
              <a:rPr lang="fr-FR" sz="1200" dirty="0" smtClean="0"/>
              <a:t> rate = 0.3 kHz)</a:t>
            </a:r>
            <a:endParaRPr lang="fr-FR" sz="1800" dirty="0" smtClean="0"/>
          </a:p>
          <a:p>
            <a:pPr marL="457200" indent="-457200"/>
            <a:r>
              <a:rPr lang="fr-FR" sz="1600" dirty="0" err="1" smtClean="0"/>
              <a:t>Expected</a:t>
            </a:r>
            <a:r>
              <a:rPr lang="fr-FR" sz="1600" dirty="0" smtClean="0"/>
              <a:t> performances</a:t>
            </a:r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chemeClr val="tx2"/>
                </a:solidFill>
              </a:rPr>
              <a:t>tracking</a:t>
            </a:r>
            <a:r>
              <a:rPr lang="fr-FR" sz="1400" b="1" dirty="0" smtClean="0">
                <a:solidFill>
                  <a:schemeClr val="tx2"/>
                </a:solidFill>
              </a:rPr>
              <a:t> :</a:t>
            </a:r>
            <a:endParaRPr lang="fr-FR" sz="1400" dirty="0" smtClean="0"/>
          </a:p>
          <a:p>
            <a:pPr marL="654300" lvl="2" indent="-457200">
              <a:buFont typeface="+mj-lt"/>
              <a:buAutoNum type="arabicPeriod"/>
            </a:pPr>
            <a:endParaRPr lang="fr-FR" sz="1400" b="1" dirty="0" smtClean="0">
              <a:solidFill>
                <a:srgbClr val="FF0000"/>
              </a:solidFill>
            </a:endParaRPr>
          </a:p>
          <a:p>
            <a:pPr marL="654300" lvl="2" indent="-457200">
              <a:buFont typeface="+mj-lt"/>
              <a:buAutoNum type="arabicPeriod"/>
            </a:pPr>
            <a:r>
              <a:rPr lang="fr-FR" sz="1400" b="1" dirty="0" err="1" smtClean="0">
                <a:solidFill>
                  <a:srgbClr val="FF0000"/>
                </a:solidFill>
              </a:rPr>
              <a:t>Calorimetry</a:t>
            </a:r>
            <a:r>
              <a:rPr lang="fr-FR" sz="1400" b="1" dirty="0" smtClean="0">
                <a:solidFill>
                  <a:srgbClr val="FF0000"/>
                </a:solidFill>
              </a:rPr>
              <a:t> : </a:t>
            </a:r>
            <a:endParaRPr lang="fr-FR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11" name="Trapèze 10"/>
          <p:cNvSpPr/>
          <p:nvPr/>
        </p:nvSpPr>
        <p:spPr>
          <a:xfrm>
            <a:off x="5220072" y="3882052"/>
            <a:ext cx="576064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err="1" smtClean="0"/>
              <a:t>Dipole</a:t>
            </a:r>
            <a:r>
              <a:rPr lang="fr-FR" sz="800" b="1" dirty="0" smtClean="0"/>
              <a:t> </a:t>
            </a:r>
            <a:r>
              <a:rPr lang="fr-FR" sz="800" b="1" dirty="0" err="1" smtClean="0"/>
              <a:t>field</a:t>
            </a:r>
            <a:endParaRPr lang="fr-FR" sz="800" b="1" dirty="0"/>
          </a:p>
        </p:txBody>
      </p:sp>
      <p:sp>
        <p:nvSpPr>
          <p:cNvPr id="13" name="Trapèze 12"/>
          <p:cNvSpPr/>
          <p:nvPr/>
        </p:nvSpPr>
        <p:spPr>
          <a:xfrm flipV="1">
            <a:off x="5220072" y="2852936"/>
            <a:ext cx="576064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1763687" y="5013176"/>
          <a:ext cx="2174177" cy="432048"/>
        </p:xfrm>
        <a:graphic>
          <a:graphicData uri="http://schemas.openxmlformats.org/presentationml/2006/ole">
            <p:oleObj spid="_x0000_s33794" name="Équation" r:id="rId3" imgW="1981080" imgH="393480" progId="Equation.3">
              <p:embed/>
            </p:oleObj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1979712" y="5517232"/>
          <a:ext cx="936104" cy="541856"/>
        </p:xfrm>
        <a:graphic>
          <a:graphicData uri="http://schemas.openxmlformats.org/presentationml/2006/ole">
            <p:oleObj spid="_x0000_s33795" name="Équation" r:id="rId4" imgW="723600" imgH="419040" progId="Equation.3">
              <p:embed/>
            </p:oleObj>
          </a:graphicData>
        </a:graphic>
      </p:graphicFrame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pic>
        <p:nvPicPr>
          <p:cNvPr id="16" name="Picture 4" descr="Z:\FTE\CHIC\LetterOfIntent\de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43558"/>
            <a:ext cx="3808140" cy="504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300" dirty="0" smtClean="0">
                <a:latin typeface="Symbol" pitchFamily="18" charset="2"/>
              </a:rPr>
              <a:t>c</a:t>
            </a:r>
            <a:r>
              <a:rPr lang="fr-FR" sz="2300" baseline="-25000" dirty="0" smtClean="0"/>
              <a:t>c2</a:t>
            </a:r>
            <a:r>
              <a:rPr lang="fr-FR" sz="2300" dirty="0" smtClean="0"/>
              <a:t> in p+p collisions </a:t>
            </a:r>
            <a:r>
              <a:rPr lang="fr-FR" sz="2300" dirty="0" err="1" smtClean="0"/>
              <a:t>at</a:t>
            </a:r>
            <a:r>
              <a:rPr lang="fr-FR" sz="2300" dirty="0" smtClean="0"/>
              <a:t> </a:t>
            </a:r>
            <a:r>
              <a:rPr lang="fr-FR" sz="2300" dirty="0" smtClean="0">
                <a:sym typeface="Symbol"/>
              </a:rPr>
              <a:t></a:t>
            </a:r>
            <a:r>
              <a:rPr lang="fr-FR" sz="2300" dirty="0" smtClean="0"/>
              <a:t>s=17.8 </a:t>
            </a:r>
            <a:r>
              <a:rPr lang="fr-FR" sz="2300" dirty="0" err="1" smtClean="0"/>
              <a:t>GeV</a:t>
            </a:r>
            <a:endParaRPr lang="fr-FR" sz="2300" dirty="0" smtClean="0"/>
          </a:p>
          <a:p>
            <a:pPr lvl="1"/>
            <a:r>
              <a:rPr lang="fr-FR" b="1" dirty="0" err="1" smtClean="0">
                <a:solidFill>
                  <a:schemeClr val="tx2"/>
                </a:solidFill>
              </a:rPr>
              <a:t>Sample</a:t>
            </a:r>
            <a:r>
              <a:rPr lang="fr-FR" b="1" dirty="0" smtClean="0">
                <a:solidFill>
                  <a:schemeClr val="tx2"/>
                </a:solidFill>
              </a:rPr>
              <a:t>:</a:t>
            </a:r>
          </a:p>
          <a:p>
            <a:pPr lvl="2"/>
            <a:r>
              <a:rPr lang="fr-FR" dirty="0" smtClean="0"/>
              <a:t>20 000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Pythia</a:t>
            </a:r>
            <a:r>
              <a:rPr lang="fr-FR" dirty="0" smtClean="0"/>
              <a:t> 6.421</a:t>
            </a:r>
          </a:p>
          <a:p>
            <a:pPr lvl="2"/>
            <a:r>
              <a:rPr lang="fr-FR" dirty="0" smtClean="0"/>
              <a:t>1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c2</a:t>
            </a:r>
            <a:r>
              <a:rPr lang="fr-FR" dirty="0" smtClean="0">
                <a:sym typeface="Wingdings" pitchFamily="2" charset="2"/>
              </a:rPr>
              <a:t>J/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 g 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+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fr-FR" baseline="30000" dirty="0" smtClean="0">
                <a:sym typeface="Wingdings" pitchFamily="2" charset="2"/>
              </a:rPr>
              <a:t>- 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dirty="0" smtClean="0"/>
              <a:t> per </a:t>
            </a:r>
            <a:r>
              <a:rPr lang="fr-FR" dirty="0" err="1" smtClean="0"/>
              <a:t>event</a:t>
            </a:r>
            <a:endParaRPr lang="fr-FR" dirty="0" smtClean="0"/>
          </a:p>
          <a:p>
            <a:pPr lvl="2"/>
            <a:r>
              <a:rPr lang="fr-FR" dirty="0" err="1" smtClean="0"/>
              <a:t>Smearing</a:t>
            </a:r>
            <a:r>
              <a:rPr lang="fr-FR" dirty="0" smtClean="0"/>
              <a:t> </a:t>
            </a:r>
            <a:r>
              <a:rPr lang="fr-FR" dirty="0" err="1" smtClean="0">
                <a:latin typeface="Symbol" pitchFamily="18" charset="2"/>
              </a:rPr>
              <a:t>D</a:t>
            </a:r>
            <a:r>
              <a:rPr lang="fr-FR" dirty="0" err="1" smtClean="0"/>
              <a:t>P</a:t>
            </a:r>
            <a:r>
              <a:rPr lang="fr-FR" baseline="-25000" dirty="0" err="1" smtClean="0">
                <a:latin typeface="Symbol" pitchFamily="18" charset="2"/>
              </a:rPr>
              <a:t>m</a:t>
            </a:r>
            <a:r>
              <a:rPr lang="fr-FR" dirty="0" smtClean="0"/>
              <a:t>/P</a:t>
            </a:r>
            <a:r>
              <a:rPr lang="fr-FR" baseline="-25000" dirty="0" smtClean="0">
                <a:latin typeface="Symbol" pitchFamily="18" charset="2"/>
              </a:rPr>
              <a:t>m</a:t>
            </a:r>
            <a:r>
              <a:rPr lang="fr-FR" dirty="0" smtClean="0"/>
              <a:t> = 1%</a:t>
            </a:r>
          </a:p>
          <a:p>
            <a:pPr lvl="2"/>
            <a:r>
              <a:rPr lang="fr-FR" dirty="0" err="1" smtClean="0"/>
              <a:t>Smearing</a:t>
            </a:r>
            <a:r>
              <a:rPr lang="fr-FR" dirty="0" smtClean="0"/>
              <a:t> </a:t>
            </a:r>
            <a:r>
              <a:rPr lang="fr-FR" dirty="0" err="1" smtClean="0">
                <a:latin typeface="Symbol" pitchFamily="18" charset="2"/>
              </a:rPr>
              <a:t>D</a:t>
            </a:r>
            <a:r>
              <a:rPr lang="fr-FR" dirty="0" err="1" smtClean="0"/>
              <a:t>E</a:t>
            </a:r>
            <a:r>
              <a:rPr lang="fr-FR" baseline="-25000" dirty="0" err="1" smtClean="0">
                <a:latin typeface="Symbol" pitchFamily="18" charset="2"/>
              </a:rPr>
              <a:t>g</a:t>
            </a:r>
            <a:r>
              <a:rPr lang="fr-FR" dirty="0" smtClean="0"/>
              <a:t>/</a:t>
            </a:r>
            <a:r>
              <a:rPr lang="fr-FR" dirty="0" err="1" smtClean="0"/>
              <a:t>E</a:t>
            </a:r>
            <a:r>
              <a:rPr lang="fr-FR" baseline="-25000" dirty="0" err="1" smtClean="0">
                <a:latin typeface="Symbol" pitchFamily="18" charset="2"/>
              </a:rPr>
              <a:t>g</a:t>
            </a:r>
            <a:r>
              <a:rPr lang="fr-FR" dirty="0" smtClean="0"/>
              <a:t> = 20%/</a:t>
            </a:r>
            <a:r>
              <a:rPr lang="fr-FR" dirty="0" smtClean="0">
                <a:sym typeface="Symbol"/>
              </a:rPr>
              <a:t></a:t>
            </a:r>
            <a:r>
              <a:rPr lang="fr-FR" dirty="0" err="1" smtClean="0"/>
              <a:t>E</a:t>
            </a:r>
            <a:r>
              <a:rPr lang="fr-FR" baseline="-25000" dirty="0" err="1" smtClean="0">
                <a:latin typeface="Symbol" pitchFamily="18" charset="2"/>
              </a:rPr>
              <a:t>g</a:t>
            </a:r>
            <a:endParaRPr lang="fr-FR" dirty="0" smtClean="0">
              <a:latin typeface="Symbol" pitchFamily="18" charset="2"/>
            </a:endParaRPr>
          </a:p>
          <a:p>
            <a:pPr lvl="1"/>
            <a:r>
              <a:rPr lang="fr-FR" b="1" dirty="0" err="1" smtClean="0">
                <a:solidFill>
                  <a:srgbClr val="008000"/>
                </a:solidFill>
              </a:rPr>
              <a:t>Selections</a:t>
            </a:r>
            <a:r>
              <a:rPr lang="fr-FR" b="1" dirty="0" smtClean="0">
                <a:solidFill>
                  <a:srgbClr val="008000"/>
                </a:solidFill>
              </a:rPr>
              <a:t> :</a:t>
            </a:r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muons w/ -0.5 &lt; </a:t>
            </a:r>
            <a:r>
              <a:rPr lang="fr-FR" i="1" dirty="0" err="1" smtClean="0"/>
              <a:t>y</a:t>
            </a:r>
            <a:r>
              <a:rPr lang="fr-FR" i="1" baseline="-25000" dirty="0" err="1" smtClean="0"/>
              <a:t>cms</a:t>
            </a:r>
            <a:r>
              <a:rPr lang="fr-FR" dirty="0" smtClean="0"/>
              <a:t> &lt; 0.5</a:t>
            </a:r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muons w/ P</a:t>
            </a:r>
            <a:r>
              <a:rPr lang="fr-FR" baseline="-25000" dirty="0" smtClean="0"/>
              <a:t>z</a:t>
            </a:r>
            <a:r>
              <a:rPr lang="fr-FR" dirty="0" smtClean="0"/>
              <a:t> &gt; 7 </a:t>
            </a:r>
            <a:r>
              <a:rPr lang="fr-FR" dirty="0" err="1" smtClean="0"/>
              <a:t>GeV</a:t>
            </a:r>
            <a:endParaRPr lang="fr-FR" dirty="0" smtClean="0"/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muons w/ </a:t>
            </a:r>
            <a:r>
              <a:rPr lang="fr-FR" dirty="0" err="1" smtClean="0"/>
              <a:t>z</a:t>
            </a:r>
            <a:r>
              <a:rPr lang="fr-FR" baseline="-25000" dirty="0" err="1" smtClean="0"/>
              <a:t>vertex</a:t>
            </a:r>
            <a:r>
              <a:rPr lang="fr-FR" dirty="0" smtClean="0"/>
              <a:t> &lt; 215 cm</a:t>
            </a:r>
          </a:p>
          <a:p>
            <a:pPr lvl="2"/>
            <a:r>
              <a:rPr lang="fr-FR" dirty="0" err="1" smtClean="0"/>
              <a:t>Keep</a:t>
            </a:r>
            <a:r>
              <a:rPr lang="fr-FR" dirty="0" smtClean="0"/>
              <a:t> photons w/ -0.5 &lt;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cms</a:t>
            </a:r>
            <a:r>
              <a:rPr lang="fr-FR" dirty="0" smtClean="0"/>
              <a:t> &lt; 0.5</a:t>
            </a:r>
          </a:p>
          <a:p>
            <a:pPr lvl="2"/>
            <a:r>
              <a:rPr lang="fr-FR" dirty="0" err="1" smtClean="0"/>
              <a:t>Reject</a:t>
            </a:r>
            <a:r>
              <a:rPr lang="fr-FR" dirty="0" smtClean="0"/>
              <a:t> photons w/ </a:t>
            </a:r>
            <a:r>
              <a:rPr lang="fr-FR" dirty="0" err="1" smtClean="0"/>
              <a:t>M</a:t>
            </a:r>
            <a:r>
              <a:rPr lang="fr-FR" baseline="-25000" dirty="0" err="1" smtClean="0">
                <a:latin typeface="Symbol" pitchFamily="18" charset="2"/>
              </a:rPr>
              <a:t>gg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[100, 160] MeV/c²</a:t>
            </a:r>
          </a:p>
          <a:p>
            <a:pPr lvl="1"/>
            <a:r>
              <a:rPr lang="fr-FR" b="1" dirty="0" err="1" smtClean="0">
                <a:solidFill>
                  <a:srgbClr val="FF0000"/>
                </a:solidFill>
                <a:sym typeface="Symbol"/>
              </a:rPr>
              <a:t>Results</a:t>
            </a:r>
            <a:r>
              <a:rPr lang="fr-FR" dirty="0" smtClean="0">
                <a:sym typeface="Symbol"/>
              </a:rPr>
              <a:t> : signal/</a:t>
            </a:r>
            <a:r>
              <a:rPr lang="fr-FR" dirty="0" err="1" smtClean="0">
                <a:sym typeface="Symbol"/>
              </a:rPr>
              <a:t>bkg</a:t>
            </a:r>
            <a:r>
              <a:rPr lang="fr-FR" dirty="0" smtClean="0">
                <a:sym typeface="Symbol"/>
              </a:rPr>
              <a:t> = 2.8 </a:t>
            </a:r>
            <a:endParaRPr lang="fr-FR" dirty="0" smtClean="0"/>
          </a:p>
          <a:p>
            <a:endParaRPr lang="fr-FR" sz="2300" dirty="0" smtClean="0">
              <a:latin typeface="Symbol" pitchFamily="18" charset="2"/>
            </a:endParaRPr>
          </a:p>
          <a:p>
            <a:r>
              <a:rPr lang="fr-FR" sz="2300" dirty="0" smtClean="0">
                <a:latin typeface="Symbol" pitchFamily="18" charset="2"/>
              </a:rPr>
              <a:t>c</a:t>
            </a:r>
            <a:r>
              <a:rPr lang="fr-FR" sz="2300" baseline="-25000" dirty="0" smtClean="0"/>
              <a:t>c2</a:t>
            </a:r>
            <a:r>
              <a:rPr lang="fr-FR" sz="2300" dirty="0" smtClean="0"/>
              <a:t> in Pb+Pb </a:t>
            </a:r>
            <a:r>
              <a:rPr lang="fr-FR" sz="2300" dirty="0" err="1" smtClean="0"/>
              <a:t>at</a:t>
            </a:r>
            <a:r>
              <a:rPr lang="fr-FR" sz="2300" dirty="0" smtClean="0"/>
              <a:t> </a:t>
            </a:r>
            <a:r>
              <a:rPr lang="fr-FR" sz="2300" dirty="0" smtClean="0">
                <a:sym typeface="Symbol"/>
              </a:rPr>
              <a:t>s</a:t>
            </a:r>
            <a:r>
              <a:rPr lang="fr-FR" sz="2300" dirty="0" smtClean="0"/>
              <a:t>=17.8 </a:t>
            </a:r>
            <a:r>
              <a:rPr lang="fr-FR" sz="2300" dirty="0" err="1" smtClean="0"/>
              <a:t>GeV</a:t>
            </a:r>
            <a:endParaRPr lang="fr-FR" sz="2300" dirty="0" smtClean="0"/>
          </a:p>
          <a:p>
            <a:pPr lvl="1"/>
            <a:r>
              <a:rPr lang="fr-FR" b="1" dirty="0" err="1" smtClean="0">
                <a:solidFill>
                  <a:schemeClr val="tx2"/>
                </a:solidFill>
              </a:rPr>
              <a:t>Sample</a:t>
            </a:r>
            <a:r>
              <a:rPr lang="fr-FR" b="1" dirty="0" smtClean="0">
                <a:solidFill>
                  <a:schemeClr val="tx2"/>
                </a:solidFill>
              </a:rPr>
              <a:t>:</a:t>
            </a:r>
          </a:p>
          <a:p>
            <a:pPr lvl="2"/>
            <a:r>
              <a:rPr lang="fr-FR" dirty="0" smtClean="0"/>
              <a:t>10 000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minbias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Epos</a:t>
            </a:r>
            <a:r>
              <a:rPr lang="fr-FR" dirty="0" smtClean="0"/>
              <a:t> 1.6</a:t>
            </a:r>
          </a:p>
          <a:p>
            <a:pPr lvl="2"/>
            <a:r>
              <a:rPr lang="fr-FR" dirty="0" smtClean="0"/>
              <a:t>1 </a:t>
            </a:r>
            <a:r>
              <a:rPr lang="fr-FR" dirty="0" err="1" smtClean="0"/>
              <a:t>pythia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c2</a:t>
            </a:r>
            <a:r>
              <a:rPr lang="fr-FR" dirty="0" smtClean="0"/>
              <a:t> </a:t>
            </a:r>
            <a:r>
              <a:rPr lang="fr-FR" dirty="0" err="1" smtClean="0"/>
              <a:t>embedded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endParaRPr lang="fr-FR" dirty="0" smtClean="0"/>
          </a:p>
          <a:p>
            <a:pPr lvl="2"/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selections</a:t>
            </a:r>
            <a:r>
              <a:rPr lang="fr-FR" dirty="0" smtClean="0"/>
              <a:t> as in p+p</a:t>
            </a:r>
          </a:p>
          <a:p>
            <a:pPr lvl="2"/>
            <a:r>
              <a:rPr lang="fr-FR" dirty="0" err="1" smtClean="0"/>
              <a:t>Reject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g</a:t>
            </a:r>
            <a:r>
              <a:rPr lang="fr-FR" dirty="0" smtClean="0"/>
              <a:t> if not in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emisphere</a:t>
            </a:r>
            <a:r>
              <a:rPr lang="fr-FR" dirty="0" smtClean="0"/>
              <a:t> as J/</a:t>
            </a:r>
            <a:r>
              <a:rPr lang="fr-FR" dirty="0" smtClean="0">
                <a:latin typeface="Symbol" pitchFamily="18" charset="2"/>
              </a:rPr>
              <a:t>Y</a:t>
            </a:r>
          </a:p>
          <a:p>
            <a:pPr lvl="1"/>
            <a:r>
              <a:rPr lang="fr-FR" b="1" dirty="0" err="1" smtClean="0">
                <a:solidFill>
                  <a:srgbClr val="FF0000"/>
                </a:solidFill>
              </a:rPr>
              <a:t>Results</a:t>
            </a:r>
            <a:r>
              <a:rPr lang="fr-FR" dirty="0" smtClean="0"/>
              <a:t> : signal/</a:t>
            </a:r>
            <a:r>
              <a:rPr lang="fr-FR" dirty="0" err="1" smtClean="0"/>
              <a:t>bkg</a:t>
            </a:r>
            <a:r>
              <a:rPr lang="fr-FR" dirty="0" smtClean="0"/>
              <a:t> = 3.6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10" name="Picture 3" descr="Z:\FTE\CHIC\LetterOfIntent\chicpp_lo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513" y="1091478"/>
            <a:ext cx="4752975" cy="2409530"/>
          </a:xfrm>
          <a:prstGeom prst="rect">
            <a:avLst/>
          </a:prstGeom>
          <a:noFill/>
        </p:spPr>
      </p:pic>
      <p:pic>
        <p:nvPicPr>
          <p:cNvPr id="13" name="Picture 4" descr="Z:\FTE\CHIC\LetterOfIntent\chicPbP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54645"/>
            <a:ext cx="4752528" cy="2420531"/>
          </a:xfrm>
          <a:prstGeom prst="rect">
            <a:avLst/>
          </a:prstGeom>
          <a:noFill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b="0" dirty="0" err="1" smtClean="0"/>
              <a:t>Many</a:t>
            </a:r>
            <a:r>
              <a:rPr lang="fr-FR" sz="1600" b="0" dirty="0" smtClean="0"/>
              <a:t> data on J/</a:t>
            </a:r>
            <a:r>
              <a:rPr lang="fr-FR" sz="1600" b="0" dirty="0" smtClean="0">
                <a:latin typeface="Symbol" pitchFamily="18" charset="2"/>
              </a:rPr>
              <a:t>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at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various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energies</a:t>
            </a:r>
            <a:r>
              <a:rPr lang="fr-FR" sz="1600" b="0" dirty="0" smtClean="0"/>
              <a:t>, more </a:t>
            </a:r>
            <a:r>
              <a:rPr lang="fr-FR" sz="1600" b="0" smtClean="0"/>
              <a:t>to come.</a:t>
            </a:r>
            <a:endParaRPr lang="fr-FR" sz="1600" b="0" dirty="0" smtClean="0"/>
          </a:p>
          <a:p>
            <a:r>
              <a:rPr lang="fr-FR" sz="1600" b="0" dirty="0" err="1" smtClean="0"/>
              <a:t>Still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difficult</a:t>
            </a:r>
            <a:r>
              <a:rPr lang="fr-FR" sz="1600" b="0" dirty="0" smtClean="0"/>
              <a:t> to </a:t>
            </a:r>
            <a:r>
              <a:rPr lang="fr-FR" sz="1600" b="0" dirty="0" err="1" smtClean="0"/>
              <a:t>understand</a:t>
            </a:r>
            <a:r>
              <a:rPr lang="fr-FR" sz="1600" b="0" dirty="0" smtClean="0"/>
              <a:t>:</a:t>
            </a:r>
          </a:p>
          <a:p>
            <a:pPr lvl="1"/>
            <a:r>
              <a:rPr lang="fr-FR" sz="1200" dirty="0" smtClean="0"/>
              <a:t>Is </a:t>
            </a:r>
            <a:r>
              <a:rPr lang="fr-FR" sz="1200" dirty="0" err="1" smtClean="0"/>
              <a:t>there</a:t>
            </a:r>
            <a:r>
              <a:rPr lang="fr-FR" sz="1200" dirty="0" smtClean="0"/>
              <a:t> </a:t>
            </a:r>
            <a:r>
              <a:rPr lang="fr-FR" sz="1200" dirty="0" err="1" smtClean="0"/>
              <a:t>sequential</a:t>
            </a:r>
            <a:r>
              <a:rPr lang="fr-FR" sz="1200" dirty="0" smtClean="0"/>
              <a:t> screening ?</a:t>
            </a:r>
            <a:endParaRPr lang="fr-FR" sz="1200" b="0" dirty="0" smtClean="0"/>
          </a:p>
          <a:p>
            <a:pPr lvl="1"/>
            <a:r>
              <a:rPr lang="fr-FR" sz="1200" b="0" dirty="0" err="1" smtClean="0"/>
              <a:t>Whe</a:t>
            </a:r>
            <a:r>
              <a:rPr lang="fr-FR" sz="1200" dirty="0" err="1" smtClean="0"/>
              <a:t>n</a:t>
            </a:r>
            <a:r>
              <a:rPr lang="fr-FR" sz="1200" dirty="0" smtClean="0"/>
              <a:t> </a:t>
            </a:r>
            <a:r>
              <a:rPr lang="fr-FR" sz="1200" dirty="0" err="1" smtClean="0"/>
              <a:t>does</a:t>
            </a:r>
            <a:r>
              <a:rPr lang="fr-FR" sz="1200" dirty="0" smtClean="0"/>
              <a:t> </a:t>
            </a:r>
            <a:r>
              <a:rPr lang="fr-FR" sz="1200" dirty="0" err="1" smtClean="0"/>
              <a:t>recombination</a:t>
            </a:r>
            <a:r>
              <a:rPr lang="fr-FR" sz="1200" dirty="0" smtClean="0"/>
              <a:t> </a:t>
            </a:r>
            <a:r>
              <a:rPr lang="fr-FR" sz="1200" dirty="0" err="1" smtClean="0"/>
              <a:t>applies</a:t>
            </a:r>
            <a:r>
              <a:rPr lang="fr-FR" sz="1200" dirty="0" smtClean="0"/>
              <a:t> ?</a:t>
            </a:r>
            <a:endParaRPr lang="fr-FR" sz="1600" b="0" dirty="0" smtClean="0"/>
          </a:p>
          <a:p>
            <a:r>
              <a:rPr lang="fr-FR" sz="1600" b="0" dirty="0" smtClean="0">
                <a:latin typeface="Symbol" pitchFamily="18" charset="2"/>
              </a:rPr>
              <a:t>c</a:t>
            </a:r>
            <a:r>
              <a:rPr lang="fr-FR" sz="1600" b="0" baseline="-25000" dirty="0" smtClean="0"/>
              <a:t>c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is</a:t>
            </a:r>
            <a:r>
              <a:rPr lang="fr-FR" sz="1600" b="0" dirty="0" smtClean="0"/>
              <a:t> a </a:t>
            </a:r>
            <a:r>
              <a:rPr lang="fr-FR" sz="1600" b="0" dirty="0" err="1" smtClean="0"/>
              <a:t>key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measurement</a:t>
            </a:r>
            <a:r>
              <a:rPr lang="fr-FR" sz="1600" b="0" dirty="0" smtClean="0"/>
              <a:t> to (dis)</a:t>
            </a:r>
            <a:r>
              <a:rPr lang="fr-FR" sz="1600" b="0" dirty="0" err="1" smtClean="0"/>
              <a:t>prove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sequential</a:t>
            </a:r>
            <a:r>
              <a:rPr lang="fr-FR" sz="1600" b="0" dirty="0" smtClean="0"/>
              <a:t> screening.</a:t>
            </a:r>
          </a:p>
          <a:p>
            <a:r>
              <a:rPr lang="fr-FR" sz="1600" b="0" dirty="0" err="1" smtClean="0"/>
              <a:t>Because</a:t>
            </a:r>
            <a:r>
              <a:rPr lang="fr-FR" sz="1600" b="0" dirty="0" smtClean="0"/>
              <a:t> of </a:t>
            </a:r>
            <a:r>
              <a:rPr lang="fr-FR" sz="1600" b="0" dirty="0" err="1" smtClean="0"/>
              <a:t>its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energy</a:t>
            </a:r>
            <a:r>
              <a:rPr lang="fr-FR" sz="1600" b="0" dirty="0" smtClean="0"/>
              <a:t>, SPS </a:t>
            </a:r>
            <a:r>
              <a:rPr lang="fr-FR" sz="1600" b="0" dirty="0" err="1" smtClean="0"/>
              <a:t>is</a:t>
            </a:r>
            <a:r>
              <a:rPr lang="fr-FR" sz="1600" b="0" dirty="0" smtClean="0"/>
              <a:t> the best place to </a:t>
            </a:r>
            <a:r>
              <a:rPr lang="fr-FR" sz="1600" b="0" dirty="0" err="1" smtClean="0"/>
              <a:t>start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with</a:t>
            </a:r>
            <a:r>
              <a:rPr lang="fr-FR" sz="1600" b="0" dirty="0" smtClean="0"/>
              <a:t>.</a:t>
            </a:r>
          </a:p>
          <a:p>
            <a:r>
              <a:rPr lang="fr-FR" sz="1600" b="0" dirty="0" err="1" smtClean="0"/>
              <a:t>Thanks</a:t>
            </a:r>
            <a:r>
              <a:rPr lang="fr-FR" sz="1600" b="0" dirty="0" smtClean="0"/>
              <a:t> to new technologies (</a:t>
            </a:r>
            <a:r>
              <a:rPr lang="fr-FR" sz="1600" b="0" dirty="0" err="1" smtClean="0"/>
              <a:t>tracking</a:t>
            </a:r>
            <a:r>
              <a:rPr lang="fr-FR" sz="1600" b="0" dirty="0" smtClean="0"/>
              <a:t>, </a:t>
            </a:r>
            <a:r>
              <a:rPr lang="fr-FR" sz="1600" b="0" dirty="0" err="1" smtClean="0"/>
              <a:t>calorimetry</a:t>
            </a:r>
            <a:r>
              <a:rPr lang="fr-FR" sz="1600" b="0" dirty="0" smtClean="0"/>
              <a:t>), </a:t>
            </a:r>
            <a:r>
              <a:rPr lang="fr-FR" sz="1600" b="0" dirty="0" err="1" smtClean="0"/>
              <a:t>it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is</a:t>
            </a:r>
            <a:r>
              <a:rPr lang="fr-FR" sz="1600" b="0" dirty="0" smtClean="0"/>
              <a:t> FEASIBLE.</a:t>
            </a:r>
          </a:p>
          <a:p>
            <a:r>
              <a:rPr lang="fr-FR" sz="1600" dirty="0" err="1" smtClean="0"/>
              <a:t>Let’s</a:t>
            </a:r>
            <a:r>
              <a:rPr lang="fr-FR" sz="1600" dirty="0" smtClean="0"/>
              <a:t> do </a:t>
            </a:r>
            <a:r>
              <a:rPr lang="fr-FR" sz="1600" dirty="0" err="1" smtClean="0"/>
              <a:t>it</a:t>
            </a:r>
            <a:r>
              <a:rPr lang="fr-FR" sz="1600" dirty="0" smtClean="0"/>
              <a:t> !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 l="10807" t="22309" r="8163" b="5001"/>
          <a:stretch>
            <a:fillRect/>
          </a:stretch>
        </p:blipFill>
        <p:spPr bwMode="auto">
          <a:xfrm>
            <a:off x="3491880" y="3010283"/>
            <a:ext cx="5256584" cy="344832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6613" t="13697" r="24713" b="398"/>
          <a:stretch>
            <a:fillRect/>
          </a:stretch>
        </p:blipFill>
        <p:spPr bwMode="auto">
          <a:xfrm>
            <a:off x="683568" y="3284984"/>
            <a:ext cx="2440122" cy="314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478110" y="6165304"/>
            <a:ext cx="1149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hlinkClick r:id="rId4"/>
              </a:rPr>
              <a:t>fleuret@in2p3.fr</a:t>
            </a:r>
            <a:endParaRPr lang="fr-FR" sz="1100" dirty="0" smtClean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backup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r-FR" dirty="0" smtClean="0">
              <a:solidFill>
                <a:srgbClr val="1F497D"/>
              </a:solidFill>
            </a:endParaRPr>
          </a:p>
          <a:p>
            <a:pPr marL="457200" indent="-457200">
              <a:buNone/>
            </a:pPr>
            <a:r>
              <a:rPr lang="fr-FR" sz="1800" b="0" dirty="0" smtClean="0"/>
              <a:t>	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landscape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500726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fr-FR" sz="2400" dirty="0" err="1" smtClean="0"/>
              <a:t>Current</a:t>
            </a:r>
            <a:r>
              <a:rPr lang="fr-FR" sz="2400" dirty="0" smtClean="0"/>
              <a:t> </a:t>
            </a:r>
            <a:r>
              <a:rPr lang="fr-FR" sz="2400" dirty="0" err="1" smtClean="0"/>
              <a:t>landscape</a:t>
            </a:r>
            <a:endParaRPr lang="fr-FR" sz="2400" dirty="0" smtClean="0"/>
          </a:p>
          <a:p>
            <a:pPr lvl="1">
              <a:defRPr/>
            </a:pPr>
            <a:r>
              <a:rPr lang="fr-FR" sz="2300" b="1" dirty="0" err="1" smtClean="0"/>
              <a:t>Fixed</a:t>
            </a:r>
            <a:r>
              <a:rPr lang="fr-FR" sz="2300" b="1" dirty="0" smtClean="0"/>
              <a:t> </a:t>
            </a:r>
            <a:r>
              <a:rPr lang="fr-FR" sz="2300" b="1" dirty="0" err="1" smtClean="0"/>
              <a:t>target</a:t>
            </a:r>
            <a:r>
              <a:rPr lang="fr-FR" sz="2300" b="1" dirty="0" smtClean="0"/>
              <a:t> : SPS/CERN NA38/50/60 </a:t>
            </a:r>
            <a:r>
              <a:rPr lang="fr-FR" sz="2300" b="1" dirty="0" err="1" smtClean="0"/>
              <a:t>experiments</a:t>
            </a:r>
            <a:r>
              <a:rPr lang="fr-FR" sz="2300" b="1" dirty="0" smtClean="0"/>
              <a:t> – </a:t>
            </a:r>
            <a:r>
              <a:rPr lang="fr-FR" sz="2300" b="1" dirty="0" smtClean="0">
                <a:sym typeface="Symbol"/>
              </a:rPr>
              <a:t></a:t>
            </a:r>
            <a:r>
              <a:rPr lang="fr-FR" sz="2300" b="1" dirty="0" err="1" smtClean="0"/>
              <a:t>s</a:t>
            </a:r>
            <a:r>
              <a:rPr lang="fr-FR" sz="2300" b="1" baseline="-25000" dirty="0" err="1" smtClean="0"/>
              <a:t>NN</a:t>
            </a:r>
            <a:r>
              <a:rPr lang="fr-FR" sz="2300" b="1" dirty="0" smtClean="0"/>
              <a:t> = 17 – 30 </a:t>
            </a:r>
            <a:r>
              <a:rPr lang="fr-FR" sz="2300" b="1" dirty="0" err="1" smtClean="0"/>
              <a:t>GeV</a:t>
            </a:r>
            <a:endParaRPr lang="fr-FR" sz="2300" b="1" dirty="0" smtClean="0"/>
          </a:p>
          <a:p>
            <a:pPr lvl="2">
              <a:defRPr/>
            </a:pPr>
            <a:r>
              <a:rPr lang="fr-FR" sz="2100" b="1" dirty="0" err="1" smtClean="0">
                <a:solidFill>
                  <a:srgbClr val="008000"/>
                </a:solidFill>
              </a:rPr>
              <a:t>Statistics</a:t>
            </a:r>
            <a:r>
              <a:rPr lang="fr-FR" sz="2100" b="1" dirty="0" smtClean="0">
                <a:solidFill>
                  <a:srgbClr val="008000"/>
                </a:solidFill>
              </a:rPr>
              <a:t> :100 000’s J/</a:t>
            </a:r>
            <a:r>
              <a:rPr lang="fr-FR" sz="2100" b="1" dirty="0" smtClean="0">
                <a:solidFill>
                  <a:srgbClr val="008000"/>
                </a:solidFill>
                <a:latin typeface="Symbol" pitchFamily="18" charset="2"/>
              </a:rPr>
              <a:t>y</a:t>
            </a:r>
            <a:endParaRPr lang="fr-FR" sz="2100" b="1" dirty="0" smtClean="0">
              <a:solidFill>
                <a:srgbClr val="008000"/>
              </a:solidFill>
            </a:endParaRPr>
          </a:p>
          <a:p>
            <a:pPr lvl="2">
              <a:defRPr/>
            </a:pPr>
            <a:r>
              <a:rPr lang="fr-FR" sz="2100" b="1" dirty="0" smtClean="0">
                <a:solidFill>
                  <a:srgbClr val="008000"/>
                </a:solidFill>
              </a:rPr>
              <a:t>Data sets : p+A w/ A=p, d, Be, Al, Cu, Ag, W, Pb; S+U, In+In, Pb+Pb</a:t>
            </a:r>
          </a:p>
          <a:p>
            <a:pPr lvl="2">
              <a:defRPr/>
            </a:pPr>
            <a:r>
              <a:rPr lang="fr-FR" sz="2100" b="1" dirty="0" smtClean="0">
                <a:solidFill>
                  <a:srgbClr val="FF0000"/>
                </a:solidFill>
              </a:rPr>
              <a:t>Small </a:t>
            </a:r>
            <a:r>
              <a:rPr lang="fr-FR" sz="2100" b="1" dirty="0" err="1" smtClean="0">
                <a:solidFill>
                  <a:srgbClr val="FF0000"/>
                </a:solidFill>
              </a:rPr>
              <a:t>rapidity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b="1" dirty="0" err="1" smtClean="0">
                <a:solidFill>
                  <a:srgbClr val="FF0000"/>
                </a:solidFill>
              </a:rPr>
              <a:t>coverage</a:t>
            </a:r>
            <a:r>
              <a:rPr lang="fr-FR" sz="2100" b="1" dirty="0" smtClean="0">
                <a:solidFill>
                  <a:srgbClr val="FF0000"/>
                </a:solidFill>
              </a:rPr>
              <a:t> (</a:t>
            </a:r>
            <a:r>
              <a:rPr lang="fr-FR" sz="2100" b="1" dirty="0" err="1" smtClean="0">
                <a:solidFill>
                  <a:srgbClr val="FF0000"/>
                </a:solidFill>
              </a:rPr>
              <a:t>typically</a:t>
            </a:r>
            <a:r>
              <a:rPr lang="fr-FR" sz="2100" b="1" dirty="0" smtClean="0">
                <a:solidFill>
                  <a:srgbClr val="FF0000"/>
                </a:solidFill>
              </a:rPr>
              <a:t> y </a:t>
            </a:r>
            <a:r>
              <a:rPr lang="fr-FR" sz="2100" b="1" dirty="0" smtClean="0">
                <a:solidFill>
                  <a:srgbClr val="FF0000"/>
                </a:solidFill>
                <a:sym typeface="Symbol"/>
              </a:rPr>
              <a:t> </a:t>
            </a:r>
            <a:r>
              <a:rPr lang="fr-FR" sz="2100" b="1" dirty="0" smtClean="0">
                <a:solidFill>
                  <a:srgbClr val="FF0000"/>
                </a:solidFill>
              </a:rPr>
              <a:t>[0,1])</a:t>
            </a:r>
          </a:p>
          <a:p>
            <a:pPr lvl="1">
              <a:defRPr/>
            </a:pPr>
            <a:endParaRPr lang="fr-FR" sz="2300" dirty="0" smtClean="0"/>
          </a:p>
          <a:p>
            <a:pPr lvl="1">
              <a:defRPr/>
            </a:pPr>
            <a:r>
              <a:rPr lang="fr-FR" sz="2300" b="1" dirty="0" err="1" smtClean="0"/>
              <a:t>Collider</a:t>
            </a:r>
            <a:r>
              <a:rPr lang="fr-FR" sz="2300" b="1" dirty="0" smtClean="0"/>
              <a:t> : RHIC/BNL </a:t>
            </a:r>
            <a:r>
              <a:rPr lang="fr-FR" sz="2300" b="1" dirty="0" err="1" smtClean="0"/>
              <a:t>Phenix</a:t>
            </a:r>
            <a:r>
              <a:rPr lang="fr-FR" sz="2300" b="1" dirty="0" smtClean="0"/>
              <a:t>, Star </a:t>
            </a:r>
            <a:r>
              <a:rPr lang="fr-FR" sz="2300" b="1" dirty="0" err="1" smtClean="0"/>
              <a:t>experiments</a:t>
            </a:r>
            <a:r>
              <a:rPr lang="fr-FR" sz="2300" b="1" dirty="0" smtClean="0"/>
              <a:t> – </a:t>
            </a:r>
            <a:r>
              <a:rPr lang="fr-FR" sz="2300" b="1" dirty="0" smtClean="0">
                <a:sym typeface="Symbol"/>
              </a:rPr>
              <a:t></a:t>
            </a:r>
            <a:r>
              <a:rPr lang="fr-FR" sz="2300" b="1" dirty="0" err="1" smtClean="0"/>
              <a:t>s</a:t>
            </a:r>
            <a:r>
              <a:rPr lang="fr-FR" sz="2300" b="1" baseline="-25000" dirty="0" err="1" smtClean="0"/>
              <a:t>NN</a:t>
            </a:r>
            <a:r>
              <a:rPr lang="fr-FR" sz="2300" b="1" dirty="0" smtClean="0"/>
              <a:t> = 200 </a:t>
            </a:r>
            <a:r>
              <a:rPr lang="fr-FR" sz="2300" b="1" dirty="0" err="1" smtClean="0"/>
              <a:t>GeV</a:t>
            </a:r>
            <a:endParaRPr lang="fr-FR" sz="2300" b="1" dirty="0" smtClean="0"/>
          </a:p>
          <a:p>
            <a:pPr lvl="2">
              <a:defRPr/>
            </a:pPr>
            <a:r>
              <a:rPr lang="fr-FR" sz="2100" b="1" dirty="0" err="1" smtClean="0">
                <a:solidFill>
                  <a:srgbClr val="FF0000"/>
                </a:solidFill>
              </a:rPr>
              <a:t>Statistics</a:t>
            </a:r>
            <a:r>
              <a:rPr lang="fr-FR" sz="2100" b="1" dirty="0" smtClean="0">
                <a:solidFill>
                  <a:srgbClr val="FF0000"/>
                </a:solidFill>
              </a:rPr>
              <a:t> : 1000’s J/</a:t>
            </a:r>
            <a:r>
              <a:rPr lang="fr-FR" sz="2100" b="1" dirty="0" smtClean="0">
                <a:solidFill>
                  <a:srgbClr val="FF0000"/>
                </a:solidFill>
                <a:latin typeface="Symbol" pitchFamily="18" charset="2"/>
              </a:rPr>
              <a:t>y </a:t>
            </a:r>
            <a:r>
              <a:rPr lang="fr-FR" sz="2100" b="1" dirty="0" smtClean="0">
                <a:solidFill>
                  <a:srgbClr val="FF0000"/>
                </a:solidFill>
              </a:rPr>
              <a:t> (10000’s </a:t>
            </a:r>
            <a:r>
              <a:rPr lang="fr-FR" sz="2100" b="1" dirty="0" err="1" smtClean="0">
                <a:solidFill>
                  <a:srgbClr val="FF0000"/>
                </a:solidFill>
              </a:rPr>
              <a:t>since</a:t>
            </a:r>
            <a:r>
              <a:rPr lang="fr-FR" sz="2100" b="1" dirty="0" smtClean="0">
                <a:solidFill>
                  <a:srgbClr val="FF0000"/>
                </a:solidFill>
              </a:rPr>
              <a:t> 2007)</a:t>
            </a:r>
          </a:p>
          <a:p>
            <a:pPr lvl="2">
              <a:defRPr/>
            </a:pPr>
            <a:r>
              <a:rPr lang="fr-FR" sz="2100" b="1" dirty="0" smtClean="0">
                <a:solidFill>
                  <a:srgbClr val="FF0000"/>
                </a:solidFill>
              </a:rPr>
              <a:t>Data sets : p+p, d+Au, Cu+Cu, Au+Au</a:t>
            </a:r>
          </a:p>
          <a:p>
            <a:pPr lvl="2">
              <a:defRPr/>
            </a:pPr>
            <a:r>
              <a:rPr lang="fr-FR" sz="2100" b="1" dirty="0" smtClean="0">
                <a:solidFill>
                  <a:srgbClr val="008000"/>
                </a:solidFill>
              </a:rPr>
              <a:t>Large </a:t>
            </a:r>
            <a:r>
              <a:rPr lang="fr-FR" sz="2100" b="1" dirty="0" err="1" smtClean="0">
                <a:solidFill>
                  <a:srgbClr val="008000"/>
                </a:solidFill>
              </a:rPr>
              <a:t>rapidity</a:t>
            </a:r>
            <a:r>
              <a:rPr lang="fr-FR" sz="2100" b="1" dirty="0" smtClean="0">
                <a:solidFill>
                  <a:srgbClr val="008000"/>
                </a:solidFill>
              </a:rPr>
              <a:t> </a:t>
            </a:r>
            <a:r>
              <a:rPr lang="fr-FR" sz="2100" b="1" dirty="0" err="1" smtClean="0">
                <a:solidFill>
                  <a:srgbClr val="008000"/>
                </a:solidFill>
              </a:rPr>
              <a:t>coverage</a:t>
            </a:r>
            <a:r>
              <a:rPr lang="fr-FR" sz="2100" b="1" dirty="0" smtClean="0">
                <a:solidFill>
                  <a:srgbClr val="008000"/>
                </a:solidFill>
              </a:rPr>
              <a:t> (y </a:t>
            </a:r>
            <a:r>
              <a:rPr lang="fr-FR" sz="2100" b="1" dirty="0" smtClean="0">
                <a:solidFill>
                  <a:srgbClr val="008000"/>
                </a:solidFill>
                <a:sym typeface="Symbol"/>
              </a:rPr>
              <a:t> [-0.5,0.5], </a:t>
            </a:r>
            <a:r>
              <a:rPr lang="fr-FR" sz="2100" b="1" dirty="0" smtClean="0">
                <a:solidFill>
                  <a:srgbClr val="008000"/>
                </a:solidFill>
              </a:rPr>
              <a:t>y </a:t>
            </a:r>
            <a:r>
              <a:rPr lang="fr-FR" sz="2100" b="1" dirty="0" smtClean="0">
                <a:solidFill>
                  <a:srgbClr val="008000"/>
                </a:solidFill>
                <a:sym typeface="Symbol"/>
              </a:rPr>
              <a:t> </a:t>
            </a:r>
            <a:r>
              <a:rPr lang="fr-FR" sz="2100" b="1" dirty="0" smtClean="0">
                <a:solidFill>
                  <a:srgbClr val="008000"/>
                </a:solidFill>
              </a:rPr>
              <a:t>[-2.2,-1.2] and y </a:t>
            </a:r>
            <a:r>
              <a:rPr lang="fr-FR" sz="2100" b="1" dirty="0" smtClean="0">
                <a:solidFill>
                  <a:srgbClr val="008000"/>
                </a:solidFill>
                <a:sym typeface="Symbol"/>
              </a:rPr>
              <a:t> [1.2,2.2]</a:t>
            </a:r>
            <a:r>
              <a:rPr lang="fr-FR" sz="2100" b="1" dirty="0" smtClean="0">
                <a:solidFill>
                  <a:srgbClr val="008000"/>
                </a:solidFill>
              </a:rPr>
              <a:t>)</a:t>
            </a:r>
          </a:p>
          <a:p>
            <a:pPr lvl="1">
              <a:defRPr/>
            </a:pPr>
            <a:endParaRPr lang="fr-FR" sz="2300" dirty="0" smtClean="0"/>
          </a:p>
          <a:p>
            <a:pPr lvl="1">
              <a:defRPr/>
            </a:pPr>
            <a:r>
              <a:rPr lang="fr-FR" sz="2300" b="1" dirty="0" err="1" smtClean="0"/>
              <a:t>Collider</a:t>
            </a:r>
            <a:r>
              <a:rPr lang="fr-FR" sz="2300" b="1" dirty="0" smtClean="0"/>
              <a:t> : LHC/CERN Alice, CMS, Atlas </a:t>
            </a:r>
            <a:r>
              <a:rPr lang="fr-FR" sz="2300" b="1" dirty="0" err="1" smtClean="0"/>
              <a:t>experiments</a:t>
            </a:r>
            <a:r>
              <a:rPr lang="fr-FR" sz="2300" b="1" dirty="0" smtClean="0"/>
              <a:t> (</a:t>
            </a:r>
            <a:r>
              <a:rPr lang="fr-FR" sz="2300" b="1" dirty="0" smtClean="0">
                <a:sym typeface="Symbol"/>
              </a:rPr>
              <a:t></a:t>
            </a:r>
            <a:r>
              <a:rPr lang="fr-FR" sz="2300" b="1" dirty="0" err="1" smtClean="0"/>
              <a:t>s</a:t>
            </a:r>
            <a:r>
              <a:rPr lang="fr-FR" sz="2300" b="1" baseline="-25000" dirty="0" err="1" smtClean="0"/>
              <a:t>NN</a:t>
            </a:r>
            <a:r>
              <a:rPr lang="fr-FR" sz="2300" b="1" dirty="0" smtClean="0"/>
              <a:t> = 5,5 </a:t>
            </a:r>
            <a:r>
              <a:rPr lang="fr-FR" sz="2300" b="1" dirty="0" err="1" smtClean="0"/>
              <a:t>TeV</a:t>
            </a:r>
            <a:r>
              <a:rPr lang="fr-FR" sz="2300" b="1" dirty="0" smtClean="0"/>
              <a:t>)</a:t>
            </a:r>
          </a:p>
          <a:p>
            <a:pPr lvl="2">
              <a:defRPr/>
            </a:pPr>
            <a:r>
              <a:rPr lang="fr-FR" sz="2100" b="1" dirty="0" err="1" smtClean="0">
                <a:solidFill>
                  <a:srgbClr val="008000"/>
                </a:solidFill>
              </a:rPr>
              <a:t>Statistics</a:t>
            </a:r>
            <a:r>
              <a:rPr lang="fr-FR" sz="2100" b="1" dirty="0" smtClean="0">
                <a:solidFill>
                  <a:srgbClr val="008000"/>
                </a:solidFill>
              </a:rPr>
              <a:t> : 100000’s J/</a:t>
            </a:r>
            <a:r>
              <a:rPr lang="fr-FR" sz="2100" b="1" dirty="0" smtClean="0">
                <a:solidFill>
                  <a:srgbClr val="008000"/>
                </a:solidFill>
                <a:latin typeface="Symbol" pitchFamily="18" charset="2"/>
              </a:rPr>
              <a:t>y</a:t>
            </a:r>
            <a:endParaRPr lang="fr-FR" sz="2100" b="1" dirty="0" smtClean="0">
              <a:solidFill>
                <a:srgbClr val="008000"/>
              </a:solidFill>
            </a:endParaRPr>
          </a:p>
          <a:p>
            <a:pPr lvl="2">
              <a:defRPr/>
            </a:pPr>
            <a:r>
              <a:rPr lang="fr-FR" sz="2100" b="1" dirty="0" smtClean="0">
                <a:solidFill>
                  <a:srgbClr val="FF0000"/>
                </a:solidFill>
              </a:rPr>
              <a:t>Data sets : p+p, Pb+Pb, p+Pb</a:t>
            </a:r>
          </a:p>
          <a:p>
            <a:pPr lvl="2">
              <a:defRPr/>
            </a:pPr>
            <a:r>
              <a:rPr lang="fr-FR" sz="2100" b="1" dirty="0" smtClean="0">
                <a:solidFill>
                  <a:srgbClr val="008000"/>
                </a:solidFill>
              </a:rPr>
              <a:t>Large </a:t>
            </a:r>
            <a:r>
              <a:rPr lang="fr-FR" sz="2100" b="1" dirty="0" err="1" smtClean="0">
                <a:solidFill>
                  <a:srgbClr val="008000"/>
                </a:solidFill>
              </a:rPr>
              <a:t>rapidity</a:t>
            </a:r>
            <a:r>
              <a:rPr lang="fr-FR" sz="2100" b="1" dirty="0" smtClean="0">
                <a:solidFill>
                  <a:srgbClr val="008000"/>
                </a:solidFill>
              </a:rPr>
              <a:t> </a:t>
            </a:r>
            <a:r>
              <a:rPr lang="fr-FR" sz="2100" b="1" dirty="0" err="1" smtClean="0">
                <a:solidFill>
                  <a:srgbClr val="008000"/>
                </a:solidFill>
              </a:rPr>
              <a:t>coverage</a:t>
            </a:r>
            <a:r>
              <a:rPr lang="fr-FR" sz="2100" b="1" dirty="0" smtClean="0">
                <a:solidFill>
                  <a:srgbClr val="008000"/>
                </a:solidFill>
              </a:rPr>
              <a:t> (|y|&lt;2.5 ATLAS/CMS, |y|&lt;0.9 and -4.0 &lt; y &lt; -2.5 ALICE)</a:t>
            </a:r>
          </a:p>
          <a:p>
            <a:pPr>
              <a:defRPr/>
            </a:pPr>
            <a:endParaRPr lang="fr-FR" sz="3000" dirty="0" smtClean="0"/>
          </a:p>
          <a:p>
            <a:pPr>
              <a:defRPr/>
            </a:pPr>
            <a:r>
              <a:rPr lang="fr-FR" sz="2400" dirty="0" smtClean="0"/>
              <a:t>Feedback : 4 </a:t>
            </a:r>
            <a:r>
              <a:rPr lang="fr-FR" sz="2400" dirty="0" err="1" smtClean="0"/>
              <a:t>key</a:t>
            </a:r>
            <a:r>
              <a:rPr lang="fr-FR" sz="2400" dirty="0" smtClean="0"/>
              <a:t> points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FR" sz="2100" b="1" dirty="0" smtClean="0">
                <a:solidFill>
                  <a:srgbClr val="008000"/>
                </a:solidFill>
              </a:rPr>
              <a:t>High </a:t>
            </a:r>
            <a:r>
              <a:rPr lang="fr-FR" sz="2100" b="1" dirty="0" err="1" smtClean="0">
                <a:solidFill>
                  <a:srgbClr val="008000"/>
                </a:solidFill>
              </a:rPr>
              <a:t>statistics</a:t>
            </a:r>
            <a:r>
              <a:rPr lang="fr-FR" sz="2100" dirty="0" smtClean="0">
                <a:sym typeface="Wingdings" pitchFamily="2" charset="2"/>
              </a:rPr>
              <a:t></a:t>
            </a:r>
            <a:r>
              <a:rPr lang="fr-FR" sz="2100" dirty="0" err="1" smtClean="0"/>
              <a:t>draw</a:t>
            </a:r>
            <a:r>
              <a:rPr lang="fr-FR" sz="2100" dirty="0" smtClean="0"/>
              <a:t> </a:t>
            </a:r>
            <a:r>
              <a:rPr lang="fr-FR" sz="2100" dirty="0" err="1" smtClean="0"/>
              <a:t>clear</a:t>
            </a:r>
            <a:r>
              <a:rPr lang="fr-FR" sz="2100" dirty="0" smtClean="0"/>
              <a:t> suppression pattern in </a:t>
            </a:r>
            <a:r>
              <a:rPr lang="fr-FR" sz="2100" b="1" dirty="0" smtClean="0">
                <a:solidFill>
                  <a:srgbClr val="FF0000"/>
                </a:solidFill>
              </a:rPr>
              <a:t>Hot </a:t>
            </a:r>
            <a:r>
              <a:rPr lang="fr-FR" sz="2100" b="1" dirty="0" err="1" smtClean="0">
                <a:solidFill>
                  <a:srgbClr val="FF0000"/>
                </a:solidFill>
              </a:rPr>
              <a:t>Nuclear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b="1" dirty="0" err="1" smtClean="0">
                <a:solidFill>
                  <a:srgbClr val="FF0000"/>
                </a:solidFill>
              </a:rPr>
              <a:t>Matter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dirty="0" smtClean="0"/>
              <a:t>and </a:t>
            </a:r>
            <a:r>
              <a:rPr lang="fr-FR" sz="2100" b="1" dirty="0" smtClean="0">
                <a:solidFill>
                  <a:srgbClr val="4A7EBB"/>
                </a:solidFill>
              </a:rPr>
              <a:t>Cold </a:t>
            </a:r>
            <a:r>
              <a:rPr lang="fr-FR" sz="2100" b="1" dirty="0" err="1" smtClean="0">
                <a:solidFill>
                  <a:srgbClr val="4A7EBB"/>
                </a:solidFill>
              </a:rPr>
              <a:t>Nuclear</a:t>
            </a:r>
            <a:r>
              <a:rPr lang="fr-FR" sz="2100" b="1" dirty="0" smtClean="0">
                <a:solidFill>
                  <a:srgbClr val="4A7EBB"/>
                </a:solidFill>
              </a:rPr>
              <a:t> </a:t>
            </a:r>
            <a:r>
              <a:rPr lang="fr-FR" sz="2100" b="1" dirty="0" err="1" smtClean="0">
                <a:solidFill>
                  <a:srgbClr val="4A7EBB"/>
                </a:solidFill>
              </a:rPr>
              <a:t>Matter</a:t>
            </a:r>
            <a:endParaRPr lang="fr-FR" sz="2100" b="1" dirty="0" smtClean="0">
              <a:solidFill>
                <a:srgbClr val="4A7EBB"/>
              </a:solidFill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FR" sz="2100" b="1" dirty="0" smtClean="0">
                <a:solidFill>
                  <a:srgbClr val="008000"/>
                </a:solidFill>
              </a:rPr>
              <a:t>Large data set </a:t>
            </a:r>
            <a:r>
              <a:rPr lang="fr-FR" sz="2100" dirty="0" smtClean="0">
                <a:sym typeface="Wingdings" pitchFamily="2" charset="2"/>
              </a:rPr>
              <a:t> </a:t>
            </a:r>
            <a:r>
              <a:rPr lang="fr-FR" sz="2100" dirty="0" err="1" smtClean="0"/>
              <a:t>draw</a:t>
            </a:r>
            <a:r>
              <a:rPr lang="fr-FR" sz="2100" dirty="0" smtClean="0"/>
              <a:t> </a:t>
            </a:r>
            <a:r>
              <a:rPr lang="fr-FR" sz="2100" dirty="0" err="1" smtClean="0"/>
              <a:t>clear</a:t>
            </a:r>
            <a:r>
              <a:rPr lang="fr-FR" sz="2100" dirty="0" smtClean="0"/>
              <a:t> suppression pattern in </a:t>
            </a:r>
            <a:r>
              <a:rPr lang="fr-FR" sz="2100" b="1" dirty="0" smtClean="0">
                <a:solidFill>
                  <a:srgbClr val="4A7EBB"/>
                </a:solidFill>
              </a:rPr>
              <a:t>Cold </a:t>
            </a:r>
            <a:r>
              <a:rPr lang="fr-FR" sz="2100" b="1" dirty="0" err="1" smtClean="0">
                <a:solidFill>
                  <a:srgbClr val="4A7EBB"/>
                </a:solidFill>
              </a:rPr>
              <a:t>Nuclear</a:t>
            </a:r>
            <a:r>
              <a:rPr lang="fr-FR" sz="2100" b="1" dirty="0" smtClean="0">
                <a:solidFill>
                  <a:srgbClr val="4A7EBB"/>
                </a:solidFill>
              </a:rPr>
              <a:t> </a:t>
            </a:r>
            <a:r>
              <a:rPr lang="fr-FR" sz="2100" b="1" dirty="0" err="1" smtClean="0">
                <a:solidFill>
                  <a:srgbClr val="4A7EBB"/>
                </a:solidFill>
              </a:rPr>
              <a:t>Matter</a:t>
            </a:r>
            <a:endParaRPr lang="fr-FR" sz="2100" b="1" dirty="0" smtClean="0">
              <a:solidFill>
                <a:srgbClr val="4A7EBB"/>
              </a:solidFill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FR" sz="2100" b="1" dirty="0" smtClean="0">
                <a:solidFill>
                  <a:srgbClr val="008000"/>
                </a:solidFill>
              </a:rPr>
              <a:t>Large </a:t>
            </a:r>
            <a:r>
              <a:rPr lang="fr-FR" sz="2100" b="1" dirty="0" err="1" smtClean="0">
                <a:solidFill>
                  <a:srgbClr val="008000"/>
                </a:solidFill>
              </a:rPr>
              <a:t>x</a:t>
            </a:r>
            <a:r>
              <a:rPr lang="fr-FR" sz="2100" b="1" baseline="-25000" dirty="0" err="1" smtClean="0">
                <a:solidFill>
                  <a:srgbClr val="008000"/>
                </a:solidFill>
              </a:rPr>
              <a:t>F</a:t>
            </a:r>
            <a:r>
              <a:rPr lang="fr-FR" sz="2100" b="1" dirty="0" smtClean="0">
                <a:solidFill>
                  <a:srgbClr val="008000"/>
                </a:solidFill>
              </a:rPr>
              <a:t> (</a:t>
            </a:r>
            <a:r>
              <a:rPr lang="fr-FR" sz="2100" b="1" dirty="0" err="1" smtClean="0">
                <a:solidFill>
                  <a:srgbClr val="008000"/>
                </a:solidFill>
              </a:rPr>
              <a:t>rapidity</a:t>
            </a:r>
            <a:r>
              <a:rPr lang="fr-FR" sz="2100" b="1" dirty="0" smtClean="0">
                <a:solidFill>
                  <a:srgbClr val="008000"/>
                </a:solidFill>
              </a:rPr>
              <a:t>) </a:t>
            </a:r>
            <a:r>
              <a:rPr lang="fr-FR" sz="2100" b="1" dirty="0" err="1" smtClean="0">
                <a:solidFill>
                  <a:srgbClr val="008000"/>
                </a:solidFill>
              </a:rPr>
              <a:t>coverage</a:t>
            </a:r>
            <a:r>
              <a:rPr lang="fr-FR" sz="2100" b="1" dirty="0" smtClean="0">
                <a:solidFill>
                  <a:srgbClr val="008000"/>
                </a:solidFill>
              </a:rPr>
              <a:t> </a:t>
            </a:r>
            <a:r>
              <a:rPr lang="fr-FR" sz="2100" dirty="0" smtClean="0">
                <a:sym typeface="Wingdings" pitchFamily="2" charset="2"/>
              </a:rPr>
              <a:t> </a:t>
            </a:r>
            <a:r>
              <a:rPr lang="fr-FR" sz="2100" dirty="0" err="1" smtClean="0"/>
              <a:t>understand</a:t>
            </a:r>
            <a:r>
              <a:rPr lang="fr-FR" sz="2100" dirty="0" smtClean="0"/>
              <a:t> suppression </a:t>
            </a:r>
            <a:r>
              <a:rPr lang="fr-FR" sz="2100" dirty="0" err="1" smtClean="0"/>
              <a:t>mechanism</a:t>
            </a:r>
            <a:r>
              <a:rPr lang="fr-FR" sz="2100" dirty="0" smtClean="0"/>
              <a:t> in </a:t>
            </a:r>
            <a:r>
              <a:rPr lang="fr-FR" sz="2100" b="1" dirty="0" smtClean="0">
                <a:solidFill>
                  <a:srgbClr val="4A7EBB"/>
                </a:solidFill>
              </a:rPr>
              <a:t>Cold </a:t>
            </a:r>
            <a:r>
              <a:rPr lang="fr-FR" sz="2100" b="1" dirty="0" err="1" smtClean="0">
                <a:solidFill>
                  <a:srgbClr val="4A7EBB"/>
                </a:solidFill>
              </a:rPr>
              <a:t>Nuclear</a:t>
            </a:r>
            <a:r>
              <a:rPr lang="fr-FR" sz="2100" b="1" dirty="0" smtClean="0">
                <a:solidFill>
                  <a:srgbClr val="4A7EBB"/>
                </a:solidFill>
              </a:rPr>
              <a:t> </a:t>
            </a:r>
            <a:r>
              <a:rPr lang="fr-FR" sz="2100" b="1" dirty="0" err="1" smtClean="0">
                <a:solidFill>
                  <a:srgbClr val="4A7EBB"/>
                </a:solidFill>
              </a:rPr>
              <a:t>Matter</a:t>
            </a:r>
            <a:endParaRPr lang="fr-FR" sz="2100" b="1" dirty="0" smtClean="0">
              <a:solidFill>
                <a:srgbClr val="4A7EBB"/>
              </a:solidFill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FR" sz="2100" b="1" dirty="0" smtClean="0">
                <a:solidFill>
                  <a:srgbClr val="008000"/>
                </a:solidFill>
              </a:rPr>
              <a:t>As large </a:t>
            </a:r>
            <a:r>
              <a:rPr lang="fr-FR" sz="2100" b="1" dirty="0" err="1" smtClean="0">
                <a:solidFill>
                  <a:srgbClr val="008000"/>
                </a:solidFill>
              </a:rPr>
              <a:t>sample</a:t>
            </a:r>
            <a:r>
              <a:rPr lang="fr-FR" sz="2100" b="1" dirty="0" smtClean="0">
                <a:solidFill>
                  <a:srgbClr val="008000"/>
                </a:solidFill>
              </a:rPr>
              <a:t> of </a:t>
            </a:r>
            <a:r>
              <a:rPr lang="fr-FR" sz="2100" b="1" dirty="0" err="1" smtClean="0">
                <a:solidFill>
                  <a:srgbClr val="008000"/>
                </a:solidFill>
              </a:rPr>
              <a:t>quarkonium</a:t>
            </a:r>
            <a:r>
              <a:rPr lang="fr-FR" sz="2100" b="1" dirty="0" smtClean="0">
                <a:solidFill>
                  <a:srgbClr val="008000"/>
                </a:solidFill>
              </a:rPr>
              <a:t> states as possible </a:t>
            </a:r>
            <a:r>
              <a:rPr lang="fr-FR" sz="2100" dirty="0" smtClean="0">
                <a:sym typeface="Wingdings" pitchFamily="2" charset="2"/>
              </a:rPr>
              <a:t></a:t>
            </a:r>
            <a:r>
              <a:rPr lang="fr-FR" sz="2100" dirty="0" smtClean="0"/>
              <a:t> </a:t>
            </a:r>
            <a:r>
              <a:rPr lang="fr-FR" sz="2100" dirty="0" err="1" smtClean="0"/>
              <a:t>understand</a:t>
            </a:r>
            <a:r>
              <a:rPr lang="fr-FR" sz="2100" dirty="0" smtClean="0"/>
              <a:t> suppression </a:t>
            </a:r>
            <a:r>
              <a:rPr lang="fr-FR" sz="2100" dirty="0" err="1" smtClean="0"/>
              <a:t>mechanism</a:t>
            </a:r>
            <a:r>
              <a:rPr lang="fr-FR" sz="2100" dirty="0" smtClean="0"/>
              <a:t> in </a:t>
            </a:r>
            <a:r>
              <a:rPr lang="fr-FR" sz="2100" b="1" dirty="0" smtClean="0">
                <a:solidFill>
                  <a:srgbClr val="FF0000"/>
                </a:solidFill>
              </a:rPr>
              <a:t>Hot </a:t>
            </a:r>
            <a:r>
              <a:rPr lang="fr-FR" sz="2100" b="1" dirty="0" err="1" smtClean="0">
                <a:solidFill>
                  <a:srgbClr val="FF0000"/>
                </a:solidFill>
              </a:rPr>
              <a:t>Nuclear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b="1" dirty="0" err="1" smtClean="0">
                <a:solidFill>
                  <a:srgbClr val="FF0000"/>
                </a:solidFill>
              </a:rPr>
              <a:t>Matter</a:t>
            </a:r>
            <a:r>
              <a:rPr lang="fr-FR" sz="2100" b="1" dirty="0" smtClean="0">
                <a:solidFill>
                  <a:srgbClr val="FF0000"/>
                </a:solidFill>
              </a:rPr>
              <a:t> </a:t>
            </a:r>
            <a:r>
              <a:rPr lang="fr-FR" sz="2100" dirty="0" smtClean="0"/>
              <a:t>and </a:t>
            </a:r>
            <a:r>
              <a:rPr lang="fr-FR" sz="2100" b="1" dirty="0" smtClean="0">
                <a:solidFill>
                  <a:srgbClr val="4A7EBB"/>
                </a:solidFill>
              </a:rPr>
              <a:t>Cold </a:t>
            </a:r>
            <a:r>
              <a:rPr lang="fr-FR" sz="2100" b="1" dirty="0" err="1" smtClean="0">
                <a:solidFill>
                  <a:srgbClr val="4A7EBB"/>
                </a:solidFill>
              </a:rPr>
              <a:t>Nuclear</a:t>
            </a:r>
            <a:r>
              <a:rPr lang="fr-FR" sz="2100" b="1" dirty="0" smtClean="0">
                <a:solidFill>
                  <a:srgbClr val="4A7EBB"/>
                </a:solidFill>
              </a:rPr>
              <a:t> </a:t>
            </a:r>
            <a:r>
              <a:rPr lang="fr-FR" sz="2100" b="1" dirty="0" err="1" smtClean="0">
                <a:solidFill>
                  <a:srgbClr val="4A7EBB"/>
                </a:solidFill>
              </a:rPr>
              <a:t>Matter</a:t>
            </a:r>
            <a:endParaRPr lang="fr-FR" sz="2100" b="1" dirty="0" smtClean="0">
              <a:solidFill>
                <a:srgbClr val="4A7EBB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– Suppression in A+A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800" dirty="0" smtClean="0"/>
              <a:t>SPS (17 </a:t>
            </a:r>
            <a:r>
              <a:rPr lang="fr-FR" sz="1800" dirty="0" err="1" smtClean="0"/>
              <a:t>GeV</a:t>
            </a:r>
            <a:r>
              <a:rPr lang="fr-FR" sz="1800" dirty="0" smtClean="0"/>
              <a:t>) .vs. RHIC (200 </a:t>
            </a:r>
            <a:r>
              <a:rPr lang="fr-FR" sz="1800" dirty="0" err="1" smtClean="0"/>
              <a:t>GeV</a:t>
            </a:r>
            <a:r>
              <a:rPr lang="fr-FR" sz="1800" dirty="0" smtClean="0"/>
              <a:t>)</a:t>
            </a:r>
          </a:p>
          <a:p>
            <a:pPr lvl="1"/>
            <a:r>
              <a:rPr lang="fr-FR" sz="1600" dirty="0" smtClean="0"/>
              <a:t>Compare</a:t>
            </a:r>
          </a:p>
          <a:p>
            <a:pPr lvl="2"/>
            <a:r>
              <a:rPr lang="fr-FR" sz="1400" dirty="0" smtClean="0"/>
              <a:t>0&lt;y&lt;1      </a:t>
            </a:r>
            <a:r>
              <a:rPr lang="fr-FR" sz="1400" dirty="0" err="1" smtClean="0"/>
              <a:t>at</a:t>
            </a:r>
            <a:r>
              <a:rPr lang="fr-FR" sz="1400" dirty="0" smtClean="0"/>
              <a:t> SPS </a:t>
            </a:r>
            <a:r>
              <a:rPr lang="fr-FR" sz="1400" b="1" dirty="0" smtClean="0"/>
              <a:t>(NA50/NA60)</a:t>
            </a:r>
          </a:p>
          <a:p>
            <a:pPr lvl="2"/>
            <a:r>
              <a:rPr lang="fr-FR" sz="1400" dirty="0" smtClean="0"/>
              <a:t>|y|&lt;0.35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 </a:t>
            </a:r>
            <a:r>
              <a:rPr lang="fr-FR" sz="1400" b="1" dirty="0" smtClean="0"/>
              <a:t>(PHENIX)</a:t>
            </a:r>
          </a:p>
          <a:p>
            <a:pPr lvl="2">
              <a:buNone/>
            </a:pPr>
            <a:r>
              <a:rPr lang="fr-FR" sz="1400" dirty="0" smtClean="0">
                <a:sym typeface="Wingdings" pitchFamily="2" charset="2"/>
              </a:rPr>
              <a:t>		 ~ </a:t>
            </a:r>
            <a:r>
              <a:rPr lang="fr-FR" sz="1400" dirty="0" err="1" smtClean="0">
                <a:sym typeface="Wingdings" pitchFamily="2" charset="2"/>
              </a:rPr>
              <a:t>same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i="1" dirty="0" smtClean="0">
                <a:sym typeface="Wingdings" pitchFamily="2" charset="2"/>
              </a:rPr>
              <a:t>y</a:t>
            </a:r>
            <a:r>
              <a:rPr lang="fr-FR" sz="1400" dirty="0" smtClean="0">
                <a:sym typeface="Wingdings" pitchFamily="2" charset="2"/>
              </a:rPr>
              <a:t> (~</a:t>
            </a:r>
            <a:r>
              <a:rPr lang="fr-FR" sz="1400" dirty="0" err="1" smtClean="0">
                <a:sym typeface="Wingdings" pitchFamily="2" charset="2"/>
              </a:rPr>
              <a:t>same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i="1" dirty="0" err="1" smtClean="0">
                <a:sym typeface="Wingdings" pitchFamily="2" charset="2"/>
              </a:rPr>
              <a:t>x</a:t>
            </a:r>
            <a:r>
              <a:rPr lang="fr-FR" sz="1400" i="1" baseline="-25000" dirty="0" err="1" smtClean="0">
                <a:sym typeface="Wingdings" pitchFamily="2" charset="2"/>
              </a:rPr>
              <a:t>F</a:t>
            </a:r>
            <a:r>
              <a:rPr lang="fr-FR" sz="1400" dirty="0" smtClean="0">
                <a:sym typeface="Wingdings" pitchFamily="2" charset="2"/>
              </a:rPr>
              <a:t>)</a:t>
            </a:r>
            <a:endParaRPr lang="fr-FR" sz="1400" dirty="0" smtClean="0"/>
          </a:p>
          <a:p>
            <a:pPr lvl="1"/>
            <a:endParaRPr lang="fr-FR" sz="1600" dirty="0" smtClean="0"/>
          </a:p>
          <a:p>
            <a:pPr lvl="1"/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SIMILAR SUPPRESSION</a:t>
            </a:r>
            <a:r>
              <a:rPr lang="fr-FR" sz="1600" b="1" dirty="0" smtClean="0"/>
              <a:t> </a:t>
            </a:r>
            <a:r>
              <a:rPr lang="fr-FR" sz="1600" dirty="0" err="1" smtClean="0"/>
              <a:t>at</a:t>
            </a:r>
            <a:r>
              <a:rPr lang="fr-FR" sz="1600" b="1" dirty="0" smtClean="0"/>
              <a:t> </a:t>
            </a:r>
            <a:r>
              <a:rPr lang="fr-FR" sz="1600" dirty="0" err="1" smtClean="0"/>
              <a:t>SPS.vs.RHIC</a:t>
            </a:r>
            <a:endParaRPr lang="fr-FR" sz="1600" dirty="0" smtClean="0"/>
          </a:p>
          <a:p>
            <a:pPr lvl="1"/>
            <a:endParaRPr lang="fr-FR" sz="1600" dirty="0" smtClean="0"/>
          </a:p>
          <a:p>
            <a:pPr lvl="1"/>
            <a:r>
              <a:rPr lang="fr-FR" sz="1600" dirty="0" err="1" smtClean="0"/>
              <a:t>Assuming</a:t>
            </a:r>
            <a:r>
              <a:rPr lang="fr-FR" sz="1600" dirty="0" smtClean="0"/>
              <a:t> CNM </a:t>
            </a:r>
            <a:r>
              <a:rPr lang="fr-FR" sz="1600" dirty="0" err="1" smtClean="0"/>
              <a:t>effects</a:t>
            </a:r>
            <a:r>
              <a:rPr lang="fr-FR" sz="1600" dirty="0" smtClean="0"/>
              <a:t> amplitude are the </a:t>
            </a:r>
            <a:r>
              <a:rPr lang="fr-FR" sz="1600" dirty="0" err="1" smtClean="0"/>
              <a:t>same</a:t>
            </a:r>
            <a:r>
              <a:rPr lang="fr-FR" sz="1600" dirty="0" smtClean="0"/>
              <a:t> (possible </a:t>
            </a:r>
            <a:r>
              <a:rPr lang="fr-FR" sz="1600" dirty="0" err="1" smtClean="0"/>
              <a:t>within</a:t>
            </a:r>
            <a:r>
              <a:rPr lang="fr-FR" sz="1600" dirty="0" smtClean="0"/>
              <a:t> large RHIC </a:t>
            </a:r>
            <a:r>
              <a:rPr lang="fr-FR" sz="1600" dirty="0" err="1" smtClean="0"/>
              <a:t>uncertainties</a:t>
            </a:r>
            <a:r>
              <a:rPr lang="fr-FR" sz="1600" dirty="0" smtClean="0"/>
              <a:t>), </a:t>
            </a:r>
            <a:r>
              <a:rPr lang="fr-FR" sz="1600" dirty="0" err="1" smtClean="0"/>
              <a:t>two</a:t>
            </a:r>
            <a:r>
              <a:rPr lang="fr-FR" sz="1600" dirty="0" smtClean="0"/>
              <a:t> </a:t>
            </a:r>
            <a:r>
              <a:rPr lang="fr-FR" sz="1600" dirty="0" err="1" smtClean="0"/>
              <a:t>hypothesis</a:t>
            </a:r>
            <a:r>
              <a:rPr lang="fr-FR" sz="1600" dirty="0" smtClean="0"/>
              <a:t> :</a:t>
            </a:r>
          </a:p>
          <a:p>
            <a:pPr marL="654300" lvl="2" indent="-342900">
              <a:buFont typeface="+mj-lt"/>
              <a:buAutoNum type="arabicPeriod"/>
            </a:pPr>
            <a:endParaRPr lang="fr-FR" sz="1400" dirty="0" smtClean="0"/>
          </a:p>
          <a:p>
            <a:pPr marL="654300" lvl="2" indent="-342900" algn="just">
              <a:buFont typeface="+mj-lt"/>
              <a:buAutoNum type="arabicPeriod"/>
            </a:pPr>
            <a:r>
              <a:rPr lang="fr-FR" sz="1400" dirty="0" smtClean="0"/>
              <a:t>Due to </a:t>
            </a:r>
            <a:r>
              <a:rPr lang="fr-FR" sz="1400" b="1" dirty="0" err="1" smtClean="0">
                <a:solidFill>
                  <a:srgbClr val="0070C0"/>
                </a:solidFill>
              </a:rPr>
              <a:t>recombination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/>
              <a:t>process</a:t>
            </a:r>
            <a:r>
              <a:rPr lang="fr-FR" sz="1400" dirty="0" smtClean="0"/>
              <a:t> </a:t>
            </a:r>
            <a:r>
              <a:rPr lang="fr-FR" sz="1400" dirty="0" err="1" smtClean="0"/>
              <a:t>which</a:t>
            </a:r>
            <a:r>
              <a:rPr lang="fr-FR" sz="1400" dirty="0" smtClean="0"/>
              <a:t> </a:t>
            </a:r>
            <a:r>
              <a:rPr lang="fr-FR" sz="1400" b="1" dirty="0" err="1" smtClean="0"/>
              <a:t>exactly</a:t>
            </a:r>
            <a:r>
              <a:rPr lang="fr-FR" sz="1400" dirty="0" smtClean="0"/>
              <a:t> </a:t>
            </a:r>
            <a:r>
              <a:rPr lang="fr-FR" sz="1400" dirty="0" err="1" smtClean="0"/>
              <a:t>compensates</a:t>
            </a:r>
            <a:r>
              <a:rPr lang="fr-FR" sz="1400" dirty="0" smtClean="0"/>
              <a:t> a </a:t>
            </a:r>
            <a:r>
              <a:rPr lang="fr-FR" sz="1400" dirty="0" err="1" smtClean="0"/>
              <a:t>larger</a:t>
            </a:r>
            <a:r>
              <a:rPr lang="fr-FR" sz="1400" dirty="0" smtClean="0"/>
              <a:t> suppression </a:t>
            </a:r>
            <a:r>
              <a:rPr lang="fr-FR" sz="1400" dirty="0" err="1" smtClean="0"/>
              <a:t>expected</a:t>
            </a:r>
            <a:r>
              <a:rPr lang="fr-FR" sz="1400" dirty="0" smtClean="0"/>
              <a:t>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 </a:t>
            </a:r>
            <a:r>
              <a:rPr lang="fr-FR" sz="1400" dirty="0" err="1" smtClean="0"/>
              <a:t>energies</a:t>
            </a:r>
            <a:endParaRPr lang="fr-FR" sz="1400" b="1" dirty="0" smtClean="0">
              <a:sym typeface="Wingdings" pitchFamily="2" charset="2"/>
            </a:endParaRPr>
          </a:p>
          <a:p>
            <a:pPr marL="654300" lvl="2" indent="-342900">
              <a:buFont typeface="+mj-lt"/>
              <a:buAutoNum type="arabicPeriod"/>
            </a:pPr>
            <a:endParaRPr lang="fr-FR" sz="1400" dirty="0" smtClean="0"/>
          </a:p>
          <a:p>
            <a:pPr marL="654300" lvl="2" indent="-342900" algn="just">
              <a:buFont typeface="+mj-lt"/>
              <a:buAutoNum type="arabicPeriod"/>
            </a:pPr>
            <a:r>
              <a:rPr lang="fr-FR" sz="1400" dirty="0" smtClean="0">
                <a:sym typeface="Wingdings" pitchFamily="2" charset="2"/>
              </a:rPr>
              <a:t>Due to </a:t>
            </a:r>
            <a:r>
              <a:rPr lang="fr-FR" sz="1400" b="1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400" b="1" baseline="-25000" dirty="0" smtClean="0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fr-FR" sz="1400" b="1" dirty="0" smtClean="0">
                <a:solidFill>
                  <a:srgbClr val="0070C0"/>
                </a:solidFill>
                <a:sym typeface="Wingdings" pitchFamily="2" charset="2"/>
              </a:rPr>
              <a:t> suppression (and </a:t>
            </a:r>
            <a:r>
              <a:rPr lang="fr-FR" sz="1400" b="1" dirty="0" smtClean="0">
                <a:solidFill>
                  <a:srgbClr val="0070C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400" b="1" dirty="0" smtClean="0">
                <a:solidFill>
                  <a:srgbClr val="0070C0"/>
                </a:solidFill>
                <a:sym typeface="Wingdings" pitchFamily="2" charset="2"/>
              </a:rPr>
              <a:t>’) </a:t>
            </a:r>
            <a:r>
              <a:rPr lang="fr-FR" sz="1400" dirty="0" err="1" smtClean="0">
                <a:sym typeface="Wingdings" pitchFamily="2" charset="2"/>
              </a:rPr>
              <a:t>only</a:t>
            </a:r>
            <a:r>
              <a:rPr lang="fr-FR" sz="1400" dirty="0" smtClean="0">
                <a:sym typeface="Wingdings" pitchFamily="2" charset="2"/>
              </a:rPr>
              <a:t> *         </a:t>
            </a:r>
          </a:p>
          <a:p>
            <a:pPr marL="654300" lvl="2" indent="-342900" algn="just">
              <a:buNone/>
            </a:pPr>
            <a:r>
              <a:rPr lang="fr-FR" sz="1400" dirty="0" smtClean="0">
                <a:sym typeface="Wingdings" pitchFamily="2" charset="2"/>
              </a:rPr>
              <a:t>	 </a:t>
            </a:r>
            <a:r>
              <a:rPr lang="fr-FR" sz="1400" b="1" dirty="0" smtClean="0">
                <a:solidFill>
                  <a:srgbClr val="0070C0"/>
                </a:solidFill>
                <a:sym typeface="Wingdings" pitchFamily="2" charset="2"/>
              </a:rPr>
              <a:t>SEQUENTIAL SUPPRESSION</a:t>
            </a:r>
          </a:p>
          <a:p>
            <a:pPr marL="654300" lvl="2" indent="-342900" algn="just">
              <a:buNone/>
            </a:pPr>
            <a:endParaRPr lang="fr-FR" sz="14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654300" lvl="2" indent="-342900" algn="just">
              <a:buNone/>
            </a:pPr>
            <a:endParaRPr lang="fr-FR" sz="1200" b="1" dirty="0" smtClean="0">
              <a:sym typeface="Wingdings" pitchFamily="2" charset="2"/>
            </a:endParaRPr>
          </a:p>
          <a:p>
            <a:pPr marL="654300" lvl="2" indent="-342900" algn="just">
              <a:buNone/>
            </a:pPr>
            <a:r>
              <a:rPr lang="fr-FR" sz="1200" b="1" dirty="0" smtClean="0">
                <a:sym typeface="Wingdings" pitchFamily="2" charset="2"/>
              </a:rPr>
              <a:t>* direct J/</a:t>
            </a:r>
            <a:r>
              <a:rPr lang="fr-FR" sz="1200" b="1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sz="1200" b="1" dirty="0" smtClean="0">
                <a:sym typeface="Wingdings" pitchFamily="2" charset="2"/>
              </a:rPr>
              <a:t> not </a:t>
            </a:r>
            <a:r>
              <a:rPr lang="fr-FR" sz="1200" b="1" dirty="0" err="1" smtClean="0">
                <a:sym typeface="Wingdings" pitchFamily="2" charset="2"/>
              </a:rPr>
              <a:t>suppressed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580112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2655" t="15223" r="20225" b="2091"/>
          <a:stretch>
            <a:fillRect/>
          </a:stretch>
        </p:blipFill>
        <p:spPr bwMode="auto">
          <a:xfrm>
            <a:off x="5010153" y="980728"/>
            <a:ext cx="2946223" cy="28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 l="19131" t="13378" r="18545" b="35718"/>
          <a:stretch>
            <a:fillRect/>
          </a:stretch>
        </p:blipFill>
        <p:spPr bwMode="auto">
          <a:xfrm>
            <a:off x="4932040" y="4005064"/>
            <a:ext cx="29847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l="19131" t="92184" r="18545" b="607"/>
          <a:stretch>
            <a:fillRect/>
          </a:stretch>
        </p:blipFill>
        <p:spPr bwMode="auto">
          <a:xfrm>
            <a:off x="4932040" y="5949280"/>
            <a:ext cx="2984776" cy="27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6084168" y="4695527"/>
            <a:ext cx="1704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PHENIX</a:t>
            </a:r>
          </a:p>
          <a:p>
            <a:pPr algn="ctr"/>
            <a:r>
              <a:rPr lang="fr-FR" sz="1200" b="1" dirty="0" smtClean="0"/>
              <a:t>R</a:t>
            </a:r>
            <a:r>
              <a:rPr lang="fr-FR" sz="1200" b="1" baseline="-25000" dirty="0" smtClean="0"/>
              <a:t>AA</a:t>
            </a:r>
            <a:r>
              <a:rPr lang="fr-FR" sz="1200" b="1" dirty="0" smtClean="0"/>
              <a:t>(</a:t>
            </a:r>
            <a:r>
              <a:rPr lang="fr-FR" sz="1200" b="1" dirty="0" err="1" smtClean="0"/>
              <a:t>mid</a:t>
            </a:r>
            <a:r>
              <a:rPr lang="fr-FR" sz="1200" b="1" dirty="0" smtClean="0"/>
              <a:t>) &gt; R</a:t>
            </a:r>
            <a:r>
              <a:rPr lang="fr-FR" sz="1200" b="1" baseline="-25000" dirty="0" smtClean="0"/>
              <a:t>AA</a:t>
            </a:r>
            <a:r>
              <a:rPr lang="fr-FR" sz="1200" b="1" dirty="0" smtClean="0"/>
              <a:t>(</a:t>
            </a:r>
            <a:r>
              <a:rPr lang="fr-FR" sz="1200" b="1" dirty="0" err="1" smtClean="0"/>
              <a:t>forward</a:t>
            </a:r>
            <a:r>
              <a:rPr lang="fr-FR" sz="1200" b="1" dirty="0" smtClean="0"/>
              <a:t>)</a:t>
            </a:r>
            <a:endParaRPr lang="fr-FR" sz="1200" b="1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– Suppression in A+A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SPS (17 </a:t>
            </a:r>
            <a:r>
              <a:rPr lang="fr-FR" sz="1800" dirty="0" err="1" smtClean="0"/>
              <a:t>GeV</a:t>
            </a:r>
            <a:r>
              <a:rPr lang="fr-FR" sz="1800" dirty="0" smtClean="0"/>
              <a:t>) .vs. RHIC (200 </a:t>
            </a:r>
            <a:r>
              <a:rPr lang="fr-FR" sz="1800" dirty="0" err="1" smtClean="0"/>
              <a:t>GeV</a:t>
            </a:r>
            <a:r>
              <a:rPr lang="fr-FR" sz="1800" dirty="0" smtClean="0"/>
              <a:t>)</a:t>
            </a:r>
          </a:p>
          <a:p>
            <a:pPr lvl="1"/>
            <a:r>
              <a:rPr lang="fr-FR" sz="1600" dirty="0" smtClean="0"/>
              <a:t>Compare</a:t>
            </a:r>
          </a:p>
          <a:p>
            <a:pPr lvl="2"/>
            <a:r>
              <a:rPr lang="fr-FR" sz="1400" dirty="0" smtClean="0"/>
              <a:t>0&lt;y&lt;1      </a:t>
            </a:r>
            <a:r>
              <a:rPr lang="fr-FR" sz="1400" dirty="0" err="1" smtClean="0"/>
              <a:t>at</a:t>
            </a:r>
            <a:r>
              <a:rPr lang="fr-FR" sz="1400" dirty="0" smtClean="0"/>
              <a:t> SPS </a:t>
            </a:r>
            <a:r>
              <a:rPr lang="fr-FR" sz="1400" b="1" dirty="0" smtClean="0"/>
              <a:t>(NA50/NA60)</a:t>
            </a:r>
          </a:p>
          <a:p>
            <a:pPr lvl="2"/>
            <a:r>
              <a:rPr lang="fr-FR" sz="1400" dirty="0" smtClean="0"/>
              <a:t>|y|&lt;0.35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 </a:t>
            </a:r>
            <a:r>
              <a:rPr lang="fr-FR" sz="1400" b="1" dirty="0" smtClean="0"/>
              <a:t>(PHENIX)</a:t>
            </a:r>
          </a:p>
          <a:p>
            <a:pPr lvl="2"/>
            <a:r>
              <a:rPr lang="fr-FR" sz="1400" dirty="0" smtClean="0"/>
              <a:t>1.2 &lt; |y| &lt; 2.2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 </a:t>
            </a:r>
            <a:r>
              <a:rPr lang="fr-FR" sz="1400" b="1" dirty="0" smtClean="0"/>
              <a:t>(PHENIX)</a:t>
            </a:r>
          </a:p>
          <a:p>
            <a:pPr lvl="2"/>
            <a:endParaRPr lang="fr-FR" sz="1400" dirty="0" smtClean="0"/>
          </a:p>
          <a:p>
            <a:pPr lvl="1"/>
            <a:r>
              <a:rPr lang="fr-FR" sz="1600" b="1" i="1" dirty="0" err="1" smtClean="0"/>
              <a:t>After</a:t>
            </a:r>
            <a:r>
              <a:rPr lang="fr-FR" sz="1600" b="1" i="1" dirty="0" smtClean="0"/>
              <a:t> CNM </a:t>
            </a:r>
            <a:r>
              <a:rPr lang="fr-FR" sz="1600" b="1" i="1" dirty="0" err="1" smtClean="0"/>
              <a:t>effects</a:t>
            </a:r>
            <a:r>
              <a:rPr lang="fr-FR" sz="1600" b="1" i="1" dirty="0" smtClean="0"/>
              <a:t> correction:</a:t>
            </a:r>
          </a:p>
          <a:p>
            <a:pPr lvl="1"/>
            <a:endParaRPr lang="fr-FR" sz="1600" dirty="0" smtClean="0"/>
          </a:p>
          <a:p>
            <a:pPr lvl="2"/>
            <a:r>
              <a:rPr lang="fr-FR" sz="1400" b="1" dirty="0" smtClean="0">
                <a:solidFill>
                  <a:srgbClr val="FF0000"/>
                </a:solidFill>
              </a:rPr>
              <a:t>SIMILAR SUPPRESSION </a:t>
            </a:r>
            <a:r>
              <a:rPr lang="fr-FR" sz="1400" dirty="0" err="1" smtClean="0"/>
              <a:t>at</a:t>
            </a:r>
            <a:r>
              <a:rPr lang="fr-FR" sz="1400" dirty="0" smtClean="0"/>
              <a:t> SPS .vs. RHIC</a:t>
            </a:r>
          </a:p>
          <a:p>
            <a:pPr lvl="1"/>
            <a:endParaRPr lang="fr-FR" sz="1600" dirty="0" smtClean="0"/>
          </a:p>
          <a:p>
            <a:pPr lvl="2"/>
            <a:r>
              <a:rPr lang="fr-FR" sz="1400" dirty="0" smtClean="0"/>
              <a:t>If </a:t>
            </a:r>
            <a:r>
              <a:rPr lang="fr-FR" sz="1400" dirty="0" err="1" smtClean="0"/>
              <a:t>recombination</a:t>
            </a:r>
            <a:r>
              <a:rPr lang="fr-FR" sz="1400" dirty="0" smtClean="0"/>
              <a:t>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RHIC, must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small</a:t>
            </a:r>
            <a:endParaRPr lang="fr-FR" sz="1400" dirty="0" smtClean="0"/>
          </a:p>
          <a:p>
            <a:pPr lvl="1"/>
            <a:endParaRPr lang="fr-FR" sz="1600" dirty="0" smtClean="0"/>
          </a:p>
          <a:p>
            <a:pPr lvl="2"/>
            <a:r>
              <a:rPr lang="fr-FR" sz="1400" dirty="0" err="1" smtClean="0"/>
              <a:t>Hint</a:t>
            </a:r>
            <a:r>
              <a:rPr lang="fr-FR" sz="1400" dirty="0" smtClean="0"/>
              <a:t> for </a:t>
            </a:r>
            <a:r>
              <a:rPr lang="fr-FR" sz="1400" b="1" dirty="0" err="1" smtClean="0">
                <a:solidFill>
                  <a:srgbClr val="4A7EBB"/>
                </a:solidFill>
              </a:rPr>
              <a:t>sequential</a:t>
            </a:r>
            <a:r>
              <a:rPr lang="fr-FR" sz="1400" b="1" dirty="0" smtClean="0">
                <a:solidFill>
                  <a:srgbClr val="4A7EBB"/>
                </a:solidFill>
              </a:rPr>
              <a:t> suppression ?                    (</a:t>
            </a:r>
            <a:r>
              <a:rPr lang="fr-FR" sz="1400" b="1" dirty="0" smtClean="0">
                <a:solidFill>
                  <a:srgbClr val="4A7EBB"/>
                </a:solidFill>
                <a:latin typeface="Symbol" pitchFamily="18" charset="2"/>
              </a:rPr>
              <a:t>c</a:t>
            </a:r>
            <a:r>
              <a:rPr lang="fr-FR" sz="1400" b="1" baseline="-25000" dirty="0" smtClean="0">
                <a:solidFill>
                  <a:srgbClr val="4A7EBB"/>
                </a:solidFill>
              </a:rPr>
              <a:t>c</a:t>
            </a:r>
            <a:r>
              <a:rPr lang="fr-FR" sz="1400" b="1" dirty="0" smtClean="0">
                <a:solidFill>
                  <a:srgbClr val="4A7EBB"/>
                </a:solidFill>
              </a:rPr>
              <a:t> and </a:t>
            </a:r>
            <a:r>
              <a:rPr lang="fr-FR" sz="1400" b="1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rgbClr val="4A7EBB"/>
                </a:solidFill>
              </a:rPr>
              <a:t>’ </a:t>
            </a:r>
            <a:r>
              <a:rPr lang="fr-FR" sz="1400" b="1" dirty="0" err="1" smtClean="0">
                <a:solidFill>
                  <a:srgbClr val="4A7EBB"/>
                </a:solidFill>
              </a:rPr>
              <a:t>melting</a:t>
            </a:r>
            <a:r>
              <a:rPr lang="fr-FR" sz="1400" b="1" dirty="0" smtClean="0">
                <a:solidFill>
                  <a:srgbClr val="4A7EBB"/>
                </a:solidFill>
              </a:rPr>
              <a:t> ?)</a:t>
            </a:r>
          </a:p>
          <a:p>
            <a:pPr lvl="1"/>
            <a:endParaRPr lang="fr-FR" sz="1600" dirty="0" smtClean="0"/>
          </a:p>
          <a:p>
            <a:pPr lvl="2"/>
            <a:r>
              <a:rPr lang="fr-FR" sz="1400" dirty="0" smtClean="0"/>
              <a:t>But  </a:t>
            </a:r>
            <a:r>
              <a:rPr lang="fr-FR" sz="1400" b="1" i="1" dirty="0" smtClean="0"/>
              <a:t>LARGE</a:t>
            </a:r>
            <a:r>
              <a:rPr lang="fr-FR" sz="1400" dirty="0" smtClean="0"/>
              <a:t> CNM </a:t>
            </a:r>
            <a:r>
              <a:rPr lang="fr-FR" sz="1400" dirty="0" err="1" smtClean="0"/>
              <a:t>effects</a:t>
            </a:r>
            <a:r>
              <a:rPr lang="fr-FR" sz="1400" dirty="0" smtClean="0"/>
              <a:t> </a:t>
            </a:r>
            <a:r>
              <a:rPr lang="fr-FR" sz="1400" b="1" i="1" dirty="0" err="1" smtClean="0"/>
              <a:t>uncertainties</a:t>
            </a:r>
            <a:r>
              <a:rPr lang="fr-FR" sz="1400" dirty="0" smtClean="0"/>
              <a:t>      </a:t>
            </a:r>
            <a:r>
              <a:rPr lang="fr-FR" sz="1400" dirty="0" smtClean="0">
                <a:sym typeface="Wingdings" pitchFamily="2" charset="2"/>
              </a:rPr>
              <a:t> not </a:t>
            </a:r>
            <a:r>
              <a:rPr lang="fr-FR" sz="1400" dirty="0" err="1" smtClean="0">
                <a:sym typeface="Wingdings" pitchFamily="2" charset="2"/>
              </a:rPr>
              <a:t>clear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yet</a:t>
            </a:r>
            <a:endParaRPr lang="fr-FR" sz="1400" dirty="0" smtClean="0"/>
          </a:p>
          <a:p>
            <a:pPr lvl="1">
              <a:buNone/>
            </a:pP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456136" cy="3344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8" name="Connecteur droit 7"/>
          <p:cNvCxnSpPr/>
          <p:nvPr/>
        </p:nvCxnSpPr>
        <p:spPr>
          <a:xfrm>
            <a:off x="5436096" y="4869160"/>
            <a:ext cx="2808312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2941469" cy="201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– Suppression in A+A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RHIC (200 </a:t>
            </a:r>
            <a:r>
              <a:rPr lang="fr-FR" sz="1800" dirty="0" err="1" smtClean="0"/>
              <a:t>GeV</a:t>
            </a:r>
            <a:r>
              <a:rPr lang="fr-FR" sz="1800" dirty="0" smtClean="0"/>
              <a:t>) .vs. LHC (2.76 </a:t>
            </a:r>
            <a:r>
              <a:rPr lang="fr-FR" sz="1800" dirty="0" err="1" smtClean="0"/>
              <a:t>TeV</a:t>
            </a:r>
            <a:r>
              <a:rPr lang="fr-FR" sz="1800" dirty="0" smtClean="0"/>
              <a:t>)</a:t>
            </a:r>
          </a:p>
          <a:p>
            <a:pPr lvl="1"/>
            <a:r>
              <a:rPr lang="fr-FR" sz="1600" dirty="0" smtClean="0"/>
              <a:t>Compare </a:t>
            </a:r>
          </a:p>
          <a:p>
            <a:pPr lvl="2"/>
            <a:r>
              <a:rPr lang="fr-FR" sz="1400" dirty="0" smtClean="0"/>
              <a:t>1.2 &lt; |</a:t>
            </a:r>
            <a:r>
              <a:rPr lang="fr-FR" sz="1400" i="1" dirty="0" smtClean="0"/>
              <a:t>y</a:t>
            </a:r>
            <a:r>
              <a:rPr lang="fr-FR" sz="1400" dirty="0" smtClean="0"/>
              <a:t>| &lt; 2.2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 </a:t>
            </a:r>
            <a:r>
              <a:rPr lang="fr-FR" sz="1400" b="1" dirty="0" smtClean="0"/>
              <a:t>(PHENIX)</a:t>
            </a:r>
          </a:p>
          <a:p>
            <a:pPr lvl="2"/>
            <a:r>
              <a:rPr lang="fr-FR" sz="1400" dirty="0" smtClean="0"/>
              <a:t>2.5 &lt; </a:t>
            </a:r>
            <a:r>
              <a:rPr lang="fr-FR" sz="1400" i="1" dirty="0" smtClean="0"/>
              <a:t>y </a:t>
            </a:r>
            <a:r>
              <a:rPr lang="fr-FR" sz="1400" dirty="0" smtClean="0"/>
              <a:t>&lt; 4 </a:t>
            </a:r>
            <a:r>
              <a:rPr lang="fr-FR" sz="1400" dirty="0" err="1" smtClean="0"/>
              <a:t>at</a:t>
            </a:r>
            <a:r>
              <a:rPr lang="fr-FR" sz="1400" dirty="0" smtClean="0"/>
              <a:t> LHC </a:t>
            </a:r>
            <a:r>
              <a:rPr lang="fr-FR" sz="1400" b="1" dirty="0" smtClean="0"/>
              <a:t>(ALICE)</a:t>
            </a:r>
          </a:p>
          <a:p>
            <a:pPr lvl="2"/>
            <a:endParaRPr lang="fr-FR" sz="1400" dirty="0" smtClean="0"/>
          </a:p>
          <a:p>
            <a:pPr lvl="1"/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LESS SUPPRESSION </a:t>
            </a:r>
            <a:r>
              <a:rPr lang="fr-FR" sz="1600" dirty="0" err="1" smtClean="0"/>
              <a:t>at</a:t>
            </a:r>
            <a:r>
              <a:rPr lang="fr-FR" sz="1600" dirty="0" smtClean="0"/>
              <a:t> LHC .vs. RHIC</a:t>
            </a:r>
          </a:p>
          <a:p>
            <a:pPr lvl="1"/>
            <a:endParaRPr lang="fr-FR" sz="1600" dirty="0" smtClean="0"/>
          </a:p>
          <a:p>
            <a:pPr lvl="1"/>
            <a:r>
              <a:rPr lang="fr-FR" sz="1600" dirty="0" err="1" smtClean="0"/>
              <a:t>Assuming</a:t>
            </a:r>
            <a:r>
              <a:rPr lang="fr-FR" sz="1600" dirty="0" smtClean="0"/>
              <a:t> CNM </a:t>
            </a:r>
            <a:r>
              <a:rPr lang="fr-FR" sz="1600" dirty="0" err="1" smtClean="0"/>
              <a:t>effects</a:t>
            </a:r>
            <a:r>
              <a:rPr lang="fr-FR" sz="1600" dirty="0" smtClean="0"/>
              <a:t> amplitude are the </a:t>
            </a:r>
            <a:r>
              <a:rPr lang="fr-FR" sz="1600" dirty="0" err="1" smtClean="0"/>
              <a:t>same</a:t>
            </a:r>
            <a:r>
              <a:rPr lang="fr-FR" sz="1600" dirty="0" smtClean="0"/>
              <a:t> (or </a:t>
            </a:r>
            <a:r>
              <a:rPr lang="fr-FR" sz="1600" dirty="0" err="1" smtClean="0"/>
              <a:t>larger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LHC) :</a:t>
            </a:r>
          </a:p>
          <a:p>
            <a:pPr lvl="1"/>
            <a:endParaRPr lang="fr-FR" sz="1600" dirty="0" smtClean="0"/>
          </a:p>
          <a:p>
            <a:pPr lvl="1"/>
            <a:r>
              <a:rPr lang="fr-FR" sz="1600" dirty="0" err="1" smtClean="0"/>
              <a:t>Could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due to </a:t>
            </a:r>
            <a:r>
              <a:rPr lang="fr-FR" sz="1600" b="1" dirty="0" err="1" smtClean="0">
                <a:solidFill>
                  <a:srgbClr val="0070C0"/>
                </a:solidFill>
              </a:rPr>
              <a:t>recombination</a:t>
            </a:r>
            <a:r>
              <a:rPr lang="fr-FR" sz="1600" dirty="0" smtClean="0"/>
              <a:t> </a:t>
            </a:r>
            <a:r>
              <a:rPr lang="fr-FR" sz="1600" dirty="0" err="1" smtClean="0"/>
              <a:t>effects</a:t>
            </a:r>
            <a:endParaRPr lang="fr-FR" sz="1600" dirty="0" smtClean="0"/>
          </a:p>
          <a:p>
            <a:pPr lvl="1"/>
            <a:endParaRPr lang="fr-FR" sz="1600" dirty="0" smtClean="0"/>
          </a:p>
          <a:p>
            <a:pPr lvl="1"/>
            <a:endParaRPr lang="fr-FR" sz="1600" dirty="0" smtClean="0"/>
          </a:p>
          <a:p>
            <a:pPr lvl="1"/>
            <a:endParaRPr lang="fr-FR" sz="1600" dirty="0" smtClean="0"/>
          </a:p>
          <a:p>
            <a:pPr lvl="1"/>
            <a:endParaRPr lang="fr-FR" sz="1600" dirty="0" smtClean="0"/>
          </a:p>
          <a:p>
            <a:pPr lvl="1" algn="ctr">
              <a:buNone/>
            </a:pPr>
            <a:endParaRPr lang="fr-FR" sz="1600" dirty="0" smtClean="0"/>
          </a:p>
          <a:p>
            <a:pPr lvl="1" algn="ctr">
              <a:buNone/>
            </a:pPr>
            <a:r>
              <a:rPr lang="fr-FR" sz="1400" i="1" dirty="0" smtClean="0"/>
              <a:t>Caution : </a:t>
            </a:r>
            <a:r>
              <a:rPr lang="fr-FR" sz="1400" i="1" dirty="0" err="1" smtClean="0"/>
              <a:t>Needs</a:t>
            </a:r>
            <a:r>
              <a:rPr lang="fr-FR" sz="1400" i="1" dirty="0" smtClean="0"/>
              <a:t> CNM </a:t>
            </a:r>
            <a:r>
              <a:rPr lang="fr-FR" sz="1400" i="1" dirty="0" err="1" smtClean="0"/>
              <a:t>effects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comparison</a:t>
            </a:r>
            <a:endParaRPr lang="fr-FR" sz="1400" i="1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5580112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11" name="Espace réservé du contenu 10" descr="RAAvsPHENIX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54350"/>
            <a:ext cx="4248919" cy="287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80728"/>
            <a:ext cx="282365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– Suppression in A+A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RHIC (200 </a:t>
            </a:r>
            <a:r>
              <a:rPr lang="fr-FR" sz="1800" dirty="0" err="1" smtClean="0"/>
              <a:t>GeV</a:t>
            </a:r>
            <a:r>
              <a:rPr lang="fr-FR" sz="1800" dirty="0" smtClean="0"/>
              <a:t>) .vs. LHC (2.76 </a:t>
            </a:r>
            <a:r>
              <a:rPr lang="fr-FR" sz="1800" dirty="0" err="1" smtClean="0"/>
              <a:t>TeV</a:t>
            </a:r>
            <a:r>
              <a:rPr lang="fr-FR" sz="1800" dirty="0" smtClean="0"/>
              <a:t>)</a:t>
            </a:r>
          </a:p>
          <a:p>
            <a:pPr lvl="1"/>
            <a:r>
              <a:rPr lang="fr-FR" sz="1600" dirty="0" smtClean="0"/>
              <a:t>Compare</a:t>
            </a:r>
          </a:p>
          <a:p>
            <a:pPr lvl="2"/>
            <a:r>
              <a:rPr lang="fr-FR" sz="1400" dirty="0" smtClean="0"/>
              <a:t>|y|&lt;0.35 </a:t>
            </a:r>
            <a:r>
              <a:rPr lang="fr-FR" sz="1400" dirty="0" err="1" smtClean="0"/>
              <a:t>at</a:t>
            </a:r>
            <a:r>
              <a:rPr lang="fr-FR" sz="1400" dirty="0" smtClean="0"/>
              <a:t> RHIC </a:t>
            </a:r>
            <a:r>
              <a:rPr lang="fr-FR" sz="1400" b="1" dirty="0" smtClean="0"/>
              <a:t>(PHENIX)</a:t>
            </a:r>
          </a:p>
          <a:p>
            <a:pPr lvl="2"/>
            <a:r>
              <a:rPr lang="fr-FR" sz="1400" dirty="0" smtClean="0"/>
              <a:t>|y|&lt;1 </a:t>
            </a:r>
            <a:r>
              <a:rPr lang="fr-FR" sz="1400" dirty="0" err="1" smtClean="0"/>
              <a:t>at</a:t>
            </a:r>
            <a:r>
              <a:rPr lang="fr-FR" sz="1400" dirty="0" smtClean="0"/>
              <a:t> LHC </a:t>
            </a:r>
            <a:r>
              <a:rPr lang="fr-FR" sz="1400" b="1" dirty="0" smtClean="0"/>
              <a:t>(CMS)</a:t>
            </a:r>
          </a:p>
          <a:p>
            <a:pPr lvl="1"/>
            <a:endParaRPr lang="fr-FR" sz="1400" dirty="0" smtClean="0"/>
          </a:p>
          <a:p>
            <a:pPr lvl="1"/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MORE SUPPRESSION </a:t>
            </a:r>
            <a:r>
              <a:rPr lang="fr-FR" sz="1600" dirty="0" err="1" smtClean="0"/>
              <a:t>at</a:t>
            </a:r>
            <a:r>
              <a:rPr lang="fr-FR" sz="1600" dirty="0" smtClean="0"/>
              <a:t> LHC .vs. RHIC</a:t>
            </a:r>
          </a:p>
          <a:p>
            <a:pPr lvl="1"/>
            <a:endParaRPr lang="fr-FR" sz="1600" dirty="0" smtClean="0"/>
          </a:p>
          <a:p>
            <a:pPr lvl="1"/>
            <a:r>
              <a:rPr lang="fr-FR" sz="1600" dirty="0" err="1" smtClean="0"/>
              <a:t>Assuming</a:t>
            </a:r>
            <a:r>
              <a:rPr lang="fr-FR" sz="1600" dirty="0" smtClean="0"/>
              <a:t> CNM </a:t>
            </a:r>
            <a:r>
              <a:rPr lang="fr-FR" sz="1600" dirty="0" err="1" smtClean="0"/>
              <a:t>effects</a:t>
            </a:r>
            <a:r>
              <a:rPr lang="fr-FR" sz="1600" dirty="0" smtClean="0"/>
              <a:t> amplitude are the </a:t>
            </a:r>
            <a:r>
              <a:rPr lang="fr-FR" sz="1600" dirty="0" err="1" smtClean="0"/>
              <a:t>same</a:t>
            </a:r>
            <a:r>
              <a:rPr lang="fr-FR" sz="1600" dirty="0" smtClean="0"/>
              <a:t> (or </a:t>
            </a:r>
            <a:r>
              <a:rPr lang="fr-FR" sz="1600" dirty="0" err="1" smtClean="0"/>
              <a:t>smaller</a:t>
            </a:r>
            <a:r>
              <a:rPr lang="fr-FR" sz="1600" dirty="0" smtClean="0"/>
              <a:t> </a:t>
            </a:r>
            <a:r>
              <a:rPr lang="fr-FR" sz="1600" dirty="0" err="1" smtClean="0"/>
              <a:t>at</a:t>
            </a:r>
            <a:r>
              <a:rPr lang="fr-FR" sz="1600" dirty="0" smtClean="0"/>
              <a:t> LHC) : </a:t>
            </a:r>
          </a:p>
          <a:p>
            <a:pPr lvl="2"/>
            <a:endParaRPr lang="fr-FR" sz="1400" dirty="0" smtClean="0"/>
          </a:p>
          <a:p>
            <a:pPr lvl="2"/>
            <a:r>
              <a:rPr lang="fr-FR" sz="1400" dirty="0" err="1" smtClean="0"/>
              <a:t>p</a:t>
            </a:r>
            <a:r>
              <a:rPr lang="fr-FR" sz="1400" baseline="-25000" dirty="0" err="1" smtClean="0"/>
              <a:t>T</a:t>
            </a:r>
            <a:r>
              <a:rPr lang="fr-FR" sz="1400" dirty="0" smtClean="0"/>
              <a:t>&gt;6.5 </a:t>
            </a:r>
            <a:r>
              <a:rPr lang="fr-FR" sz="1400" dirty="0" err="1" smtClean="0"/>
              <a:t>GeV</a:t>
            </a:r>
            <a:r>
              <a:rPr lang="fr-FR" sz="1400" dirty="0" smtClean="0"/>
              <a:t>/c </a:t>
            </a:r>
            <a:r>
              <a:rPr lang="fr-FR" sz="1400" dirty="0" smtClean="0">
                <a:sym typeface="Wingdings" pitchFamily="2" charset="2"/>
              </a:rPr>
              <a:t></a:t>
            </a:r>
            <a:r>
              <a:rPr lang="fr-FR" sz="1400" dirty="0" smtClean="0"/>
              <a:t> no </a:t>
            </a:r>
            <a:r>
              <a:rPr lang="fr-FR" sz="1400" dirty="0" err="1" smtClean="0"/>
              <a:t>recombination</a:t>
            </a:r>
            <a:r>
              <a:rPr lang="fr-FR" sz="1400" dirty="0" smtClean="0"/>
              <a:t> </a:t>
            </a:r>
            <a:r>
              <a:rPr lang="fr-FR" sz="1400" dirty="0" err="1" smtClean="0"/>
              <a:t>applies</a:t>
            </a:r>
            <a:r>
              <a:rPr lang="fr-FR" sz="1400" dirty="0" smtClean="0"/>
              <a:t> </a:t>
            </a:r>
          </a:p>
          <a:p>
            <a:pPr lvl="2">
              <a:buNone/>
            </a:pPr>
            <a:endParaRPr lang="fr-FR" sz="1400" dirty="0" smtClean="0">
              <a:sym typeface="Wingdings" pitchFamily="2" charset="2"/>
            </a:endParaRPr>
          </a:p>
          <a:p>
            <a:pPr lvl="2"/>
            <a:r>
              <a:rPr lang="fr-FR" sz="1400" dirty="0" err="1" smtClean="0">
                <a:sym typeface="Wingdings" pitchFamily="2" charset="2"/>
              </a:rPr>
              <a:t>larger</a:t>
            </a:r>
            <a:r>
              <a:rPr lang="fr-FR" sz="1400" dirty="0" smtClean="0">
                <a:sym typeface="Wingdings" pitchFamily="2" charset="2"/>
              </a:rPr>
              <a:t> suppression due to </a:t>
            </a:r>
            <a:r>
              <a:rPr lang="fr-FR" sz="1400" b="1" dirty="0" smtClean="0">
                <a:solidFill>
                  <a:srgbClr val="0070C0"/>
                </a:solidFill>
                <a:sym typeface="Wingdings" pitchFamily="2" charset="2"/>
              </a:rPr>
              <a:t>HDM </a:t>
            </a:r>
            <a:r>
              <a:rPr lang="fr-FR" sz="1400" b="1" dirty="0" err="1" smtClean="0">
                <a:solidFill>
                  <a:srgbClr val="0070C0"/>
                </a:solidFill>
                <a:sym typeface="Wingdings" pitchFamily="2" charset="2"/>
              </a:rPr>
              <a:t>effects</a:t>
            </a:r>
            <a:r>
              <a:rPr lang="fr-FR" sz="1400" b="1" dirty="0" smtClean="0">
                <a:solidFill>
                  <a:srgbClr val="0070C0"/>
                </a:solidFill>
                <a:sym typeface="Wingdings" pitchFamily="2" charset="2"/>
              </a:rPr>
              <a:t> ?</a:t>
            </a:r>
          </a:p>
          <a:p>
            <a:pPr lvl="2"/>
            <a:endParaRPr lang="fr-FR" sz="1400" dirty="0" smtClean="0"/>
          </a:p>
          <a:p>
            <a:pPr lvl="2"/>
            <a:r>
              <a:rPr lang="fr-FR" sz="1400" dirty="0" err="1" smtClean="0"/>
              <a:t>Hint</a:t>
            </a:r>
            <a:r>
              <a:rPr lang="fr-FR" sz="1400" dirty="0" smtClean="0"/>
              <a:t> for </a:t>
            </a:r>
            <a:r>
              <a:rPr lang="fr-FR" sz="1400" b="1" dirty="0" err="1" smtClean="0">
                <a:solidFill>
                  <a:srgbClr val="0070C0"/>
                </a:solidFill>
              </a:rPr>
              <a:t>sequential</a:t>
            </a:r>
            <a:r>
              <a:rPr lang="fr-FR" sz="1400" b="1" dirty="0" smtClean="0">
                <a:solidFill>
                  <a:srgbClr val="0070C0"/>
                </a:solidFill>
              </a:rPr>
              <a:t> suppression ?             (J/</a:t>
            </a:r>
            <a:r>
              <a:rPr lang="fr-FR" sz="1400" b="1" dirty="0" smtClean="0">
                <a:solidFill>
                  <a:srgbClr val="0070C0"/>
                </a:solidFill>
                <a:latin typeface="Symbol" pitchFamily="18" charset="2"/>
              </a:rPr>
              <a:t>Y</a:t>
            </a:r>
            <a:r>
              <a:rPr lang="fr-FR" sz="1400" b="1" dirty="0" smtClean="0">
                <a:solidFill>
                  <a:srgbClr val="0070C0"/>
                </a:solidFill>
              </a:rPr>
              <a:t> </a:t>
            </a:r>
            <a:r>
              <a:rPr lang="fr-FR" sz="1400" b="1" dirty="0" err="1" smtClean="0">
                <a:solidFill>
                  <a:srgbClr val="0070C0"/>
                </a:solidFill>
              </a:rPr>
              <a:t>melting</a:t>
            </a:r>
            <a:r>
              <a:rPr lang="fr-FR" sz="1400" b="1" dirty="0" smtClean="0">
                <a:solidFill>
                  <a:srgbClr val="0070C0"/>
                </a:solidFill>
              </a:rPr>
              <a:t>)</a:t>
            </a:r>
          </a:p>
          <a:p>
            <a:pPr lvl="2"/>
            <a:endParaRPr lang="fr-FR" sz="1400" b="1" dirty="0" smtClean="0">
              <a:solidFill>
                <a:srgbClr val="0070C0"/>
              </a:solidFill>
            </a:endParaRPr>
          </a:p>
          <a:p>
            <a:pPr lvl="2" algn="ctr">
              <a:buNone/>
            </a:pPr>
            <a:endParaRPr lang="fr-FR" sz="1400" b="1" dirty="0" smtClean="0">
              <a:solidFill>
                <a:srgbClr val="0070C0"/>
              </a:solidFill>
            </a:endParaRPr>
          </a:p>
          <a:p>
            <a:pPr lvl="1" algn="ctr">
              <a:buNone/>
            </a:pPr>
            <a:r>
              <a:rPr lang="fr-FR" sz="1400" i="1" dirty="0" smtClean="0"/>
              <a:t>Caution : </a:t>
            </a:r>
            <a:r>
              <a:rPr lang="fr-FR" sz="1400" i="1" dirty="0" err="1" smtClean="0"/>
              <a:t>Needs</a:t>
            </a:r>
            <a:r>
              <a:rPr lang="fr-FR" sz="1400" i="1" dirty="0" smtClean="0"/>
              <a:t> CNM </a:t>
            </a:r>
            <a:r>
              <a:rPr lang="fr-FR" sz="1400" i="1" dirty="0" err="1" smtClean="0"/>
              <a:t>effects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comparison</a:t>
            </a:r>
            <a:endParaRPr lang="fr-FR" sz="1400" i="1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5580112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350" y="2780928"/>
            <a:ext cx="38766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lipse 15"/>
          <p:cNvSpPr/>
          <p:nvPr/>
        </p:nvSpPr>
        <p:spPr>
          <a:xfrm>
            <a:off x="6300192" y="4869160"/>
            <a:ext cx="792088" cy="79208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6156176" y="4653136"/>
            <a:ext cx="36004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364088" y="436510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PHENIX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45111" y="465313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CMS</a:t>
            </a:r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6084168" y="4941168"/>
            <a:ext cx="432048" cy="4320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2637" y="980728"/>
            <a:ext cx="300320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– Suppression in A+A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fr-FR" sz="2400" dirty="0" smtClean="0"/>
          </a:p>
          <a:p>
            <a:pPr lvl="1">
              <a:buNone/>
            </a:pPr>
            <a:endParaRPr lang="fr-FR" sz="2000" dirty="0" smtClean="0"/>
          </a:p>
          <a:p>
            <a:pPr lvl="1">
              <a:buNone/>
            </a:pPr>
            <a:endParaRPr lang="fr-FR" sz="2000" dirty="0" smtClean="0"/>
          </a:p>
          <a:p>
            <a:pPr lvl="1">
              <a:buNone/>
            </a:pPr>
            <a:endParaRPr lang="fr-FR" sz="2000" dirty="0" smtClean="0"/>
          </a:p>
          <a:p>
            <a:r>
              <a:rPr lang="fr-FR" sz="2400" dirty="0" err="1" smtClean="0"/>
              <a:t>Similar</a:t>
            </a:r>
            <a:r>
              <a:rPr lang="fr-FR" sz="2400" dirty="0" smtClean="0"/>
              <a:t> suppression </a:t>
            </a:r>
            <a:r>
              <a:rPr lang="fr-FR" sz="2400" dirty="0" err="1" smtClean="0"/>
              <a:t>at</a:t>
            </a:r>
            <a:r>
              <a:rPr lang="fr-FR" sz="2400" dirty="0" smtClean="0"/>
              <a:t> </a:t>
            </a:r>
            <a:r>
              <a:rPr lang="fr-FR" sz="2400" dirty="0" err="1" smtClean="0"/>
              <a:t>SPS.vs.RHIC</a:t>
            </a:r>
            <a:endParaRPr lang="fr-FR" sz="2400" dirty="0" smtClean="0"/>
          </a:p>
          <a:p>
            <a:pPr lvl="1"/>
            <a:r>
              <a:rPr lang="fr-FR" sz="2000" dirty="0" err="1" smtClean="0"/>
              <a:t>After</a:t>
            </a:r>
            <a:r>
              <a:rPr lang="fr-FR" sz="2000" dirty="0" smtClean="0"/>
              <a:t> CNM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correction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err="1" smtClean="0"/>
              <a:t>Larger</a:t>
            </a:r>
            <a:r>
              <a:rPr lang="fr-FR" sz="2400" dirty="0" smtClean="0"/>
              <a:t> suppression </a:t>
            </a:r>
            <a:r>
              <a:rPr lang="fr-FR" sz="2400" dirty="0" err="1" smtClean="0"/>
              <a:t>at</a:t>
            </a:r>
            <a:r>
              <a:rPr lang="fr-FR" sz="2400" dirty="0" smtClean="0"/>
              <a:t> LHC </a:t>
            </a:r>
            <a:r>
              <a:rPr lang="fr-FR" sz="2400" dirty="0" err="1" smtClean="0"/>
              <a:t>outside</a:t>
            </a:r>
            <a:r>
              <a:rPr lang="fr-FR" sz="2400" dirty="0" smtClean="0"/>
              <a:t> </a:t>
            </a:r>
            <a:r>
              <a:rPr lang="fr-FR" sz="2400" dirty="0" err="1" smtClean="0"/>
              <a:t>recombination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endParaRPr lang="fr-FR" sz="2400" dirty="0" smtClean="0"/>
          </a:p>
          <a:p>
            <a:pPr lvl="1"/>
            <a:r>
              <a:rPr lang="fr-FR" sz="2000" dirty="0" smtClean="0"/>
              <a:t>CMS </a:t>
            </a:r>
            <a:r>
              <a:rPr lang="fr-FR" sz="2000" dirty="0" err="1" smtClean="0"/>
              <a:t>results</a:t>
            </a:r>
            <a:r>
              <a:rPr lang="fr-FR" sz="2000" dirty="0" smtClean="0"/>
              <a:t> (</a:t>
            </a:r>
            <a:r>
              <a:rPr lang="fr-FR" sz="2000" dirty="0" err="1" smtClean="0"/>
              <a:t>assuming</a:t>
            </a:r>
            <a:r>
              <a:rPr lang="fr-FR" sz="2000" dirty="0" smtClean="0"/>
              <a:t> CNM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are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or </a:t>
            </a:r>
            <a:r>
              <a:rPr lang="fr-FR" sz="2000" dirty="0" err="1" smtClean="0"/>
              <a:t>smaller</a:t>
            </a:r>
            <a:r>
              <a:rPr lang="fr-FR" sz="2000" dirty="0" smtClean="0"/>
              <a:t>)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err="1" smtClean="0"/>
              <a:t>Smaller</a:t>
            </a:r>
            <a:r>
              <a:rPr lang="fr-FR" sz="2400" dirty="0" smtClean="0"/>
              <a:t> suppression </a:t>
            </a:r>
            <a:r>
              <a:rPr lang="fr-FR" sz="2400" dirty="0" err="1" smtClean="0"/>
              <a:t>at</a:t>
            </a:r>
            <a:r>
              <a:rPr lang="fr-FR" sz="2400" dirty="0" smtClean="0"/>
              <a:t> LHC </a:t>
            </a:r>
            <a:r>
              <a:rPr lang="fr-FR" sz="2400" dirty="0" err="1" smtClean="0"/>
              <a:t>inside</a:t>
            </a:r>
            <a:r>
              <a:rPr lang="fr-FR" sz="2400" dirty="0" smtClean="0"/>
              <a:t> </a:t>
            </a:r>
            <a:r>
              <a:rPr lang="fr-FR" sz="2400" dirty="0" err="1" smtClean="0"/>
              <a:t>recombination</a:t>
            </a:r>
            <a:r>
              <a:rPr lang="fr-FR" sz="2400" dirty="0" smtClean="0"/>
              <a:t> </a:t>
            </a:r>
            <a:r>
              <a:rPr lang="fr-FR" sz="2400" dirty="0" err="1" smtClean="0"/>
              <a:t>regime</a:t>
            </a:r>
            <a:r>
              <a:rPr lang="fr-FR" sz="2400" dirty="0" smtClean="0"/>
              <a:t> </a:t>
            </a:r>
          </a:p>
          <a:p>
            <a:pPr lvl="1"/>
            <a:r>
              <a:rPr lang="fr-FR" sz="2000" dirty="0" smtClean="0"/>
              <a:t>ALICE </a:t>
            </a:r>
            <a:r>
              <a:rPr lang="fr-FR" sz="2000" dirty="0" err="1" smtClean="0"/>
              <a:t>results</a:t>
            </a:r>
            <a:r>
              <a:rPr lang="fr-FR" sz="2000" dirty="0" smtClean="0"/>
              <a:t> (</a:t>
            </a:r>
            <a:r>
              <a:rPr lang="fr-FR" sz="2000" dirty="0" err="1" smtClean="0"/>
              <a:t>assuming</a:t>
            </a:r>
            <a:r>
              <a:rPr lang="fr-FR" sz="2000" dirty="0" smtClean="0"/>
              <a:t> CNM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are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of </a:t>
            </a:r>
            <a:r>
              <a:rPr lang="fr-FR" sz="2000" dirty="0" err="1" smtClean="0"/>
              <a:t>larger</a:t>
            </a:r>
            <a:r>
              <a:rPr lang="fr-FR" sz="2000" dirty="0" smtClean="0"/>
              <a:t>)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Large </a:t>
            </a:r>
            <a:r>
              <a:rPr lang="fr-FR" sz="2400" dirty="0" err="1" smtClean="0"/>
              <a:t>uncertainties</a:t>
            </a:r>
            <a:r>
              <a:rPr lang="fr-FR" sz="2400" dirty="0" smtClean="0"/>
              <a:t> due to CNM </a:t>
            </a:r>
            <a:r>
              <a:rPr lang="fr-FR" sz="2400" dirty="0" err="1" smtClean="0"/>
              <a:t>effects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err="1" smtClean="0"/>
              <a:t>Need</a:t>
            </a:r>
            <a:r>
              <a:rPr lang="fr-FR" sz="2400" dirty="0" smtClean="0"/>
              <a:t> to </a:t>
            </a:r>
            <a:r>
              <a:rPr lang="fr-FR" sz="2400" dirty="0" err="1" smtClean="0"/>
              <a:t>measure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Symbol" pitchFamily="18" charset="2"/>
              </a:rPr>
              <a:t>c</a:t>
            </a:r>
            <a:r>
              <a:rPr lang="fr-FR" sz="2400" baseline="-25000" dirty="0" smtClean="0"/>
              <a:t>c</a:t>
            </a:r>
            <a:r>
              <a:rPr lang="fr-FR" sz="2400" dirty="0" smtClean="0"/>
              <a:t> to (dis)</a:t>
            </a:r>
            <a:r>
              <a:rPr lang="fr-FR" sz="2400" dirty="0" err="1" smtClean="0"/>
              <a:t>prove</a:t>
            </a:r>
            <a:r>
              <a:rPr lang="fr-FR" sz="2400" dirty="0" smtClean="0"/>
              <a:t> </a:t>
            </a:r>
            <a:r>
              <a:rPr lang="fr-FR" sz="2400" dirty="0" err="1" smtClean="0"/>
              <a:t>sequential</a:t>
            </a:r>
            <a:r>
              <a:rPr lang="fr-FR" sz="2400" dirty="0" smtClean="0"/>
              <a:t> suppression </a:t>
            </a:r>
            <a:r>
              <a:rPr lang="fr-FR" sz="2400" dirty="0" smtClean="0">
                <a:sym typeface="Wingdings" pitchFamily="2" charset="2"/>
              </a:rPr>
              <a:t> </a:t>
            </a:r>
            <a:r>
              <a:rPr lang="fr-FR" sz="2400" dirty="0" smtClean="0">
                <a:solidFill>
                  <a:srgbClr val="FF0000"/>
                </a:solidFill>
                <a:sym typeface="Wingdings" pitchFamily="2" charset="2"/>
              </a:rPr>
              <a:t>CHIC </a:t>
            </a:r>
            <a:r>
              <a:rPr lang="fr-FR" sz="2400" dirty="0" err="1" smtClean="0">
                <a:solidFill>
                  <a:srgbClr val="FF0000"/>
                </a:solidFill>
                <a:sym typeface="Wingdings" pitchFamily="2" charset="2"/>
              </a:rPr>
              <a:t>experiment</a:t>
            </a:r>
            <a:endParaRPr lang="fr-FR" sz="2400" dirty="0" smtClean="0">
              <a:solidFill>
                <a:srgbClr val="FF0000"/>
              </a:solidFill>
            </a:endParaRPr>
          </a:p>
          <a:p>
            <a:endParaRPr lang="fr-FR" sz="2400" dirty="0" smtClean="0"/>
          </a:p>
          <a:p>
            <a:endParaRPr lang="fr-FR" sz="2400" dirty="0" smtClean="0"/>
          </a:p>
          <a:p>
            <a:pPr>
              <a:buNone/>
            </a:pPr>
            <a:endParaRPr lang="fr-FR" sz="2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08720"/>
            <a:ext cx="32766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>
                <a:solidFill>
                  <a:srgbClr val="1F497D"/>
                </a:solidFill>
                <a:latin typeface="Symbol" pitchFamily="18" charset="2"/>
              </a:rPr>
              <a:t>c</a:t>
            </a:r>
            <a:r>
              <a:rPr lang="fr-FR" baseline="-25000" dirty="0" smtClean="0">
                <a:solidFill>
                  <a:srgbClr val="1F497D"/>
                </a:solidFill>
              </a:rPr>
              <a:t>c</a:t>
            </a:r>
            <a:r>
              <a:rPr lang="fr-FR" dirty="0" smtClean="0">
                <a:solidFill>
                  <a:srgbClr val="1F497D"/>
                </a:solidFill>
              </a:rPr>
              <a:t> in A+A </a:t>
            </a:r>
            <a:r>
              <a:rPr lang="fr-FR" dirty="0" err="1" smtClean="0">
                <a:solidFill>
                  <a:srgbClr val="1F497D"/>
                </a:solidFill>
              </a:rPr>
              <a:t>at</a:t>
            </a:r>
            <a:r>
              <a:rPr lang="fr-FR" dirty="0" smtClean="0">
                <a:solidFill>
                  <a:srgbClr val="1F497D"/>
                </a:solidFill>
              </a:rPr>
              <a:t> SPS</a:t>
            </a:r>
          </a:p>
          <a:p>
            <a:pPr marL="857250" lvl="1" indent="-457200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How 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sz="1800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suppressed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relative to J/</a:t>
            </a:r>
            <a:r>
              <a:rPr lang="fr-FR" sz="1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? </a:t>
            </a:r>
          </a:p>
          <a:p>
            <a:pPr marL="857250" lvl="1" indent="-457200">
              <a:buNone/>
            </a:pP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What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the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dependence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with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y,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fr-FR" sz="18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centrality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,… ?</a:t>
            </a:r>
          </a:p>
          <a:p>
            <a:pPr marL="857250" lvl="1" indent="-457200">
              <a:buNone/>
            </a:pPr>
            <a:r>
              <a:rPr lang="fr-FR" sz="1800" i="1" dirty="0" err="1" smtClean="0">
                <a:sym typeface="Wingdings" pitchFamily="2" charset="2"/>
              </a:rPr>
              <a:t>Mandatory</a:t>
            </a:r>
            <a:r>
              <a:rPr lang="fr-FR" sz="1800" i="1" dirty="0" smtClean="0">
                <a:sym typeface="Wingdings" pitchFamily="2" charset="2"/>
              </a:rPr>
              <a:t> to </a:t>
            </a:r>
            <a:r>
              <a:rPr lang="fr-FR" sz="1800" i="1" dirty="0" err="1" smtClean="0">
                <a:sym typeface="Wingdings" pitchFamily="2" charset="2"/>
              </a:rPr>
              <a:t>draw</a:t>
            </a:r>
            <a:r>
              <a:rPr lang="fr-FR" sz="1800" i="1" dirty="0" smtClean="0">
                <a:sym typeface="Wingdings" pitchFamily="2" charset="2"/>
              </a:rPr>
              <a:t> the </a:t>
            </a:r>
            <a:r>
              <a:rPr lang="fr-FR" sz="1800" i="1" dirty="0" err="1" smtClean="0">
                <a:sym typeface="Wingdings" pitchFamily="2" charset="2"/>
              </a:rPr>
              <a:t>whole</a:t>
            </a:r>
            <a:r>
              <a:rPr lang="fr-FR" sz="1800" i="1" dirty="0" smtClean="0">
                <a:sym typeface="Wingdings" pitchFamily="2" charset="2"/>
              </a:rPr>
              <a:t> </a:t>
            </a:r>
            <a:r>
              <a:rPr lang="fr-FR" sz="1800" i="1" dirty="0" err="1" smtClean="0">
                <a:sym typeface="Wingdings" pitchFamily="2" charset="2"/>
              </a:rPr>
              <a:t>picture</a:t>
            </a:r>
            <a:r>
              <a:rPr lang="fr-FR" sz="1800" i="1" dirty="0" smtClean="0">
                <a:sym typeface="Wingdings" pitchFamily="2" charset="2"/>
              </a:rPr>
              <a:t> (SPS .vs. RHIC .vs. LHC)</a:t>
            </a:r>
          </a:p>
          <a:p>
            <a:pPr marL="857250" lvl="1" indent="-457200">
              <a:buNone/>
            </a:pPr>
            <a:endParaRPr lang="fr-FR" sz="1800" b="0" i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endParaRPr lang="fr-FR" sz="1800" i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endParaRPr lang="fr-FR" sz="1800" i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i="1" dirty="0" err="1" smtClean="0">
                <a:sym typeface="Wingdings" pitchFamily="2" charset="2"/>
              </a:rPr>
              <a:t>Why</a:t>
            </a:r>
            <a:r>
              <a:rPr lang="fr-FR" sz="1800" b="1" i="1" dirty="0" smtClean="0">
                <a:sym typeface="Wingdings" pitchFamily="2" charset="2"/>
              </a:rPr>
              <a:t> SPS ?</a:t>
            </a:r>
          </a:p>
          <a:p>
            <a:pPr marL="857250" lvl="1" indent="-457200">
              <a:buNone/>
            </a:pPr>
            <a:endParaRPr lang="fr-FR" sz="1800" b="0" i="1" dirty="0" smtClean="0"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SPS best place to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see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full</a:t>
            </a:r>
          </a:p>
          <a:p>
            <a:pPr marL="857250" lvl="1" indent="-457200">
              <a:buNone/>
            </a:pP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Sequential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suppression</a:t>
            </a:r>
          </a:p>
          <a:p>
            <a:pPr marL="857250" lvl="1" indent="-457200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857250" lvl="1" indent="-457200">
              <a:buNone/>
            </a:pP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No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recombination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  <a:sym typeface="Wingdings" pitchFamily="2" charset="2"/>
              </a:rPr>
              <a:t>at</a:t>
            </a:r>
            <a:r>
              <a:rPr lang="fr-FR" sz="1800" b="1" dirty="0" smtClean="0">
                <a:solidFill>
                  <a:srgbClr val="FF0000"/>
                </a:solidFill>
                <a:sym typeface="Wingdings" pitchFamily="2" charset="2"/>
              </a:rPr>
              <a:t> SPS</a:t>
            </a:r>
          </a:p>
          <a:p>
            <a:pPr marL="857250" lvl="1" indent="-457200">
              <a:buNone/>
            </a:pPr>
            <a:endParaRPr lang="fr-FR" sz="18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9161" y="2894873"/>
            <a:ext cx="3771519" cy="36304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>
            <a:off x="4956464" y="4005064"/>
            <a:ext cx="0" cy="216024"/>
          </a:xfrm>
          <a:prstGeom prst="line">
            <a:avLst/>
          </a:prstGeom>
          <a:ln w="28575">
            <a:solidFill>
              <a:srgbClr val="4A7EBB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5580112" y="4437112"/>
            <a:ext cx="0" cy="144016"/>
          </a:xfrm>
          <a:prstGeom prst="line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324616" y="4725144"/>
            <a:ext cx="0" cy="360040"/>
          </a:xfrm>
          <a:prstGeom prst="line">
            <a:avLst/>
          </a:prstGeom>
          <a:ln w="28575">
            <a:solidFill>
              <a:srgbClr val="33CC33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775935" y="3717032"/>
            <a:ext cx="468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sz="1200" b="1" dirty="0" smtClean="0">
                <a:solidFill>
                  <a:srgbClr val="4A7EBB"/>
                </a:solidFill>
              </a:rPr>
              <a:t>’</a:t>
            </a:r>
            <a:endParaRPr lang="fr-FR" sz="1200" b="1" dirty="0">
              <a:solidFill>
                <a:srgbClr val="4A7EBB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08104" y="4149080"/>
            <a:ext cx="63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sz="1200" b="1" baseline="-25000" dirty="0" smtClean="0">
                <a:solidFill>
                  <a:srgbClr val="FF0000"/>
                </a:solidFill>
              </a:rPr>
              <a:t>c </a:t>
            </a:r>
            <a:r>
              <a:rPr lang="fr-FR" sz="1200" b="1" dirty="0" smtClean="0">
                <a:solidFill>
                  <a:srgbClr val="FF0000"/>
                </a:solidFill>
              </a:rPr>
              <a:t>?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64576" y="4437112"/>
            <a:ext cx="5760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33CC33"/>
                </a:solidFill>
              </a:rPr>
              <a:t>J/</a:t>
            </a:r>
            <a:r>
              <a:rPr lang="fr-FR" sz="1200" b="1" dirty="0" smtClean="0">
                <a:solidFill>
                  <a:srgbClr val="33CC33"/>
                </a:solidFill>
                <a:latin typeface="Symbol" pitchFamily="18" charset="2"/>
              </a:rPr>
              <a:t>Y ?</a:t>
            </a:r>
            <a:endParaRPr lang="fr-FR" sz="1200" b="1" dirty="0">
              <a:solidFill>
                <a:srgbClr val="33CC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2328" y="3212976"/>
            <a:ext cx="14766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hlinkClick r:id="rId3"/>
              </a:rPr>
              <a:t>PRL 99, 132302 (2007)</a:t>
            </a:r>
            <a:endParaRPr lang="fr-FR" sz="1100" dirty="0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6612648" y="5301208"/>
            <a:ext cx="0" cy="504056"/>
          </a:xfrm>
          <a:prstGeom prst="straightConnector1">
            <a:avLst/>
          </a:prstGeom>
          <a:ln w="285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684656" y="5589240"/>
            <a:ext cx="2033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3CC33"/>
                </a:solidFill>
              </a:rPr>
              <a:t>Most central RHIC ?</a:t>
            </a:r>
          </a:p>
          <a:p>
            <a:r>
              <a:rPr lang="fr-FR" dirty="0" smtClean="0">
                <a:solidFill>
                  <a:srgbClr val="33CC33"/>
                </a:solidFill>
              </a:rPr>
              <a:t>LHC ?</a:t>
            </a:r>
            <a:endParaRPr lang="fr-FR" dirty="0">
              <a:solidFill>
                <a:srgbClr val="33CC33"/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6108592" y="4149080"/>
            <a:ext cx="792088" cy="1440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6972688" y="3645024"/>
            <a:ext cx="142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Need</a:t>
            </a:r>
            <a:r>
              <a:rPr lang="fr-FR" b="1" dirty="0" smtClean="0">
                <a:solidFill>
                  <a:srgbClr val="FF0000"/>
                </a:solidFill>
              </a:rPr>
              <a:t> to </a:t>
            </a:r>
          </a:p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be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measured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173484" y="4293096"/>
            <a:ext cx="1791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33CC33"/>
                </a:solidFill>
                <a:latin typeface="Symbol" pitchFamily="18" charset="2"/>
              </a:rPr>
              <a:t>c</a:t>
            </a:r>
            <a:r>
              <a:rPr lang="fr-FR" b="1" baseline="-25000" dirty="0" smtClean="0">
                <a:solidFill>
                  <a:srgbClr val="33CC33"/>
                </a:solidFill>
              </a:rPr>
              <a:t>c</a:t>
            </a:r>
            <a:r>
              <a:rPr lang="fr-FR" b="1" dirty="0" smtClean="0">
                <a:solidFill>
                  <a:srgbClr val="33CC33"/>
                </a:solidFill>
              </a:rPr>
              <a:t> </a:t>
            </a:r>
            <a:r>
              <a:rPr lang="fr-FR" b="1" dirty="0" err="1" smtClean="0">
                <a:solidFill>
                  <a:srgbClr val="33CC33"/>
                </a:solidFill>
              </a:rPr>
              <a:t>measurement</a:t>
            </a:r>
            <a:endParaRPr lang="fr-FR" b="1" dirty="0" smtClean="0">
              <a:solidFill>
                <a:srgbClr val="33CC33"/>
              </a:solidFill>
            </a:endParaRPr>
          </a:p>
          <a:p>
            <a:pPr algn="ctr"/>
            <a:r>
              <a:rPr lang="fr-FR" b="1" dirty="0" err="1" smtClean="0">
                <a:solidFill>
                  <a:srgbClr val="33CC33"/>
                </a:solidFill>
              </a:rPr>
              <a:t>will</a:t>
            </a:r>
            <a:r>
              <a:rPr lang="fr-FR" b="1" dirty="0" smtClean="0">
                <a:solidFill>
                  <a:srgbClr val="33CC33"/>
                </a:solidFill>
              </a:rPr>
              <a:t> </a:t>
            </a:r>
            <a:r>
              <a:rPr lang="fr-FR" b="1" dirty="0" err="1" smtClean="0">
                <a:solidFill>
                  <a:srgbClr val="33CC33"/>
                </a:solidFill>
              </a:rPr>
              <a:t>answer</a:t>
            </a:r>
            <a:r>
              <a:rPr lang="fr-FR" b="1" dirty="0" smtClean="0">
                <a:solidFill>
                  <a:srgbClr val="33CC33"/>
                </a:solidFill>
              </a:rPr>
              <a:t> </a:t>
            </a:r>
            <a:r>
              <a:rPr lang="fr-FR" b="1" dirty="0" err="1" smtClean="0">
                <a:solidFill>
                  <a:srgbClr val="33CC33"/>
                </a:solidFill>
              </a:rPr>
              <a:t>this</a:t>
            </a:r>
            <a:endParaRPr lang="fr-FR" b="1" dirty="0">
              <a:solidFill>
                <a:srgbClr val="33CC33"/>
              </a:solidFill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 flipV="1">
            <a:off x="6612648" y="4581128"/>
            <a:ext cx="504056" cy="36874"/>
          </a:xfrm>
          <a:prstGeom prst="straightConnector1">
            <a:avLst/>
          </a:prstGeom>
          <a:ln>
            <a:solidFill>
              <a:srgbClr val="33CC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251520" y="4581128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251520" y="573325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cxnSp>
        <p:nvCxnSpPr>
          <p:cNvPr id="47" name="Connecteur droit 46"/>
          <p:cNvCxnSpPr/>
          <p:nvPr/>
        </p:nvCxnSpPr>
        <p:spPr>
          <a:xfrm>
            <a:off x="5580112" y="4653136"/>
            <a:ext cx="288032" cy="108012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space réservé du pied de page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cxnSp>
        <p:nvCxnSpPr>
          <p:cNvPr id="27" name="Connecteur droit 26"/>
          <p:cNvCxnSpPr/>
          <p:nvPr/>
        </p:nvCxnSpPr>
        <p:spPr>
          <a:xfrm>
            <a:off x="5868144" y="5733256"/>
            <a:ext cx="432048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25" name="Espace réservé du contenu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charmonium</a:t>
            </a:r>
            <a:r>
              <a:rPr lang="fr-FR" dirty="0" smtClean="0">
                <a:solidFill>
                  <a:srgbClr val="1F497D"/>
                </a:solidFill>
              </a:rPr>
              <a:t> in p+A </a:t>
            </a:r>
            <a:r>
              <a:rPr lang="fr-FR" dirty="0" err="1" smtClean="0">
                <a:solidFill>
                  <a:srgbClr val="1F497D"/>
                </a:solidFill>
              </a:rPr>
              <a:t>at</a:t>
            </a:r>
            <a:r>
              <a:rPr lang="fr-FR" dirty="0" smtClean="0">
                <a:solidFill>
                  <a:srgbClr val="1F497D"/>
                </a:solidFill>
              </a:rPr>
              <a:t> SPS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5047" y="4149080"/>
            <a:ext cx="228731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7" y="1433114"/>
            <a:ext cx="2664296" cy="26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droite 7"/>
          <p:cNvSpPr/>
          <p:nvPr/>
        </p:nvSpPr>
        <p:spPr>
          <a:xfrm>
            <a:off x="3923928" y="1700808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92080" y="3861048"/>
            <a:ext cx="2011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hlinkClick r:id="rId4"/>
              </a:rPr>
              <a:t>Euro. Phys. J. C48 (2006) 329.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60" y="1582921"/>
            <a:ext cx="37444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A7EBB"/>
                </a:solidFill>
              </a:rPr>
              <a:t>J/</a:t>
            </a:r>
            <a:r>
              <a:rPr lang="fr-FR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4A7EBB"/>
                </a:solidFill>
              </a:rPr>
              <a:t> and </a:t>
            </a:r>
            <a:r>
              <a:rPr lang="fr-FR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4A7EBB"/>
                </a:solidFill>
              </a:rPr>
              <a:t>’ </a:t>
            </a:r>
            <a:r>
              <a:rPr lang="fr-FR" b="1" dirty="0" smtClean="0">
                <a:solidFill>
                  <a:srgbClr val="4A7EBB"/>
                </a:solidFill>
              </a:rPr>
              <a:t>suppression</a:t>
            </a:r>
            <a:r>
              <a:rPr lang="fr-FR" dirty="0" smtClean="0">
                <a:solidFill>
                  <a:srgbClr val="4A7EBB"/>
                </a:solidFill>
              </a:rPr>
              <a:t> in p+A collisions as a </a:t>
            </a:r>
            <a:r>
              <a:rPr lang="fr-FR" dirty="0" err="1" smtClean="0">
                <a:solidFill>
                  <a:srgbClr val="4A7EBB"/>
                </a:solidFill>
              </a:rPr>
              <a:t>function</a:t>
            </a:r>
            <a:r>
              <a:rPr lang="fr-FR" dirty="0" smtClean="0">
                <a:solidFill>
                  <a:srgbClr val="4A7EBB"/>
                </a:solidFill>
              </a:rPr>
              <a:t> of L</a:t>
            </a:r>
          </a:p>
          <a:p>
            <a:endParaRPr lang="fr-FR" sz="2000" b="1" dirty="0" smtClean="0"/>
          </a:p>
          <a:p>
            <a:pPr algn="just"/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b="1" dirty="0" err="1" smtClean="0">
                <a:solidFill>
                  <a:srgbClr val="FF0000"/>
                </a:solidFill>
              </a:rPr>
              <a:t>Measuring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different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charmonium</a:t>
            </a:r>
            <a:r>
              <a:rPr lang="fr-FR" b="1" dirty="0" smtClean="0">
                <a:solidFill>
                  <a:srgbClr val="FF0000"/>
                </a:solidFill>
              </a:rPr>
              <a:t> states </a:t>
            </a:r>
            <a:r>
              <a:rPr lang="fr-FR" b="1" dirty="0" err="1" smtClean="0">
                <a:solidFill>
                  <a:srgbClr val="FF0000"/>
                </a:solidFill>
              </a:rPr>
              <a:t>gives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key</a:t>
            </a:r>
            <a:r>
              <a:rPr lang="fr-FR" b="1" dirty="0" smtClean="0">
                <a:solidFill>
                  <a:srgbClr val="FF0000"/>
                </a:solidFill>
              </a:rPr>
              <a:t> information on </a:t>
            </a:r>
            <a:r>
              <a:rPr lang="fr-FR" b="1" dirty="0" err="1" smtClean="0">
                <a:solidFill>
                  <a:srgbClr val="FF0000"/>
                </a:solidFill>
              </a:rPr>
              <a:t>nuclear</a:t>
            </a:r>
            <a:r>
              <a:rPr lang="fr-FR" b="1" dirty="0" smtClean="0">
                <a:solidFill>
                  <a:srgbClr val="FF0000"/>
                </a:solidFill>
              </a:rPr>
              <a:t> « absorption » and production </a:t>
            </a:r>
            <a:r>
              <a:rPr lang="fr-FR" b="1" dirty="0" err="1" smtClean="0">
                <a:solidFill>
                  <a:srgbClr val="FF0000"/>
                </a:solidFill>
              </a:rPr>
              <a:t>mechanism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7544" y="400506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A7EBB"/>
                </a:solidFill>
              </a:rPr>
              <a:t>J/</a:t>
            </a:r>
            <a:r>
              <a:rPr lang="fr-FR" dirty="0" smtClean="0">
                <a:solidFill>
                  <a:srgbClr val="4A7EBB"/>
                </a:solidFill>
                <a:latin typeface="Symbol" pitchFamily="18" charset="2"/>
              </a:rPr>
              <a:t>Y</a:t>
            </a:r>
            <a:r>
              <a:rPr lang="fr-FR" dirty="0" smtClean="0">
                <a:solidFill>
                  <a:srgbClr val="4A7EBB"/>
                </a:solidFill>
              </a:rPr>
              <a:t> </a:t>
            </a:r>
            <a:r>
              <a:rPr lang="fr-FR" b="1" dirty="0" err="1" smtClean="0">
                <a:solidFill>
                  <a:srgbClr val="4A7EBB"/>
                </a:solidFill>
              </a:rPr>
              <a:t>rapidity</a:t>
            </a:r>
            <a:r>
              <a:rPr lang="fr-FR" b="1" dirty="0" smtClean="0">
                <a:solidFill>
                  <a:srgbClr val="4A7EBB"/>
                </a:solidFill>
              </a:rPr>
              <a:t> distribution </a:t>
            </a:r>
            <a:r>
              <a:rPr lang="fr-FR" dirty="0" smtClean="0">
                <a:solidFill>
                  <a:srgbClr val="4A7EBB"/>
                </a:solidFill>
              </a:rPr>
              <a:t>in p+A collisions (</a:t>
            </a:r>
            <a:r>
              <a:rPr lang="fr-FR" dirty="0" err="1" smtClean="0">
                <a:solidFill>
                  <a:srgbClr val="4A7EBB"/>
                </a:solidFill>
              </a:rPr>
              <a:t>asymetry</a:t>
            </a:r>
            <a:r>
              <a:rPr lang="fr-FR" dirty="0" smtClean="0">
                <a:solidFill>
                  <a:srgbClr val="4A7EBB"/>
                </a:solidFill>
              </a:rPr>
              <a:t> </a:t>
            </a:r>
            <a:r>
              <a:rPr lang="fr-FR" dirty="0" err="1" smtClean="0">
                <a:solidFill>
                  <a:srgbClr val="4A7EBB"/>
                </a:solidFill>
              </a:rPr>
              <a:t>wrt</a:t>
            </a:r>
            <a:r>
              <a:rPr lang="fr-FR" dirty="0" smtClean="0">
                <a:solidFill>
                  <a:srgbClr val="4A7EBB"/>
                </a:solidFill>
              </a:rPr>
              <a:t> </a:t>
            </a:r>
            <a:r>
              <a:rPr lang="fr-FR" dirty="0" err="1" smtClean="0">
                <a:solidFill>
                  <a:srgbClr val="4A7EBB"/>
                </a:solidFill>
              </a:rPr>
              <a:t>y</a:t>
            </a:r>
            <a:r>
              <a:rPr lang="fr-FR" baseline="-25000" dirty="0" err="1" smtClean="0">
                <a:solidFill>
                  <a:srgbClr val="4A7EBB"/>
                </a:solidFill>
              </a:rPr>
              <a:t>cm</a:t>
            </a:r>
            <a:r>
              <a:rPr lang="fr-FR" dirty="0" smtClean="0">
                <a:solidFill>
                  <a:srgbClr val="4A7EBB"/>
                </a:solidFill>
              </a:rPr>
              <a:t>=0)</a:t>
            </a:r>
          </a:p>
          <a:p>
            <a:pPr algn="ctr"/>
            <a:endParaRPr lang="fr-FR" dirty="0" smtClean="0"/>
          </a:p>
          <a:p>
            <a:pPr algn="just"/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b="1" dirty="0" err="1" smtClean="0">
                <a:solidFill>
                  <a:srgbClr val="FF0000"/>
                </a:solidFill>
              </a:rPr>
              <a:t>Measuring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charmonium</a:t>
            </a:r>
            <a:r>
              <a:rPr lang="fr-FR" b="1" dirty="0" smtClean="0">
                <a:solidFill>
                  <a:srgbClr val="FF0000"/>
                </a:solidFill>
              </a:rPr>
              <a:t> in a </a:t>
            </a:r>
            <a:r>
              <a:rPr lang="fr-FR" b="1" dirty="0" err="1" smtClean="0">
                <a:solidFill>
                  <a:srgbClr val="FF0000"/>
                </a:solidFill>
              </a:rPr>
              <a:t>wide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x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F</a:t>
            </a:r>
            <a:r>
              <a:rPr lang="fr-FR" b="1" dirty="0" smtClean="0">
                <a:solidFill>
                  <a:srgbClr val="FF0000"/>
                </a:solidFill>
              </a:rPr>
              <a:t> range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important to </a:t>
            </a:r>
            <a:r>
              <a:rPr lang="fr-FR" b="1" dirty="0" err="1" smtClean="0">
                <a:solidFill>
                  <a:srgbClr val="FF0000"/>
                </a:solidFill>
              </a:rPr>
              <a:t>identify</a:t>
            </a:r>
            <a:r>
              <a:rPr lang="fr-FR" b="1" dirty="0" smtClean="0">
                <a:solidFill>
                  <a:srgbClr val="FF0000"/>
                </a:solidFill>
              </a:rPr>
              <a:t> possible (anti)</a:t>
            </a:r>
            <a:r>
              <a:rPr lang="fr-FR" b="1" dirty="0" err="1" smtClean="0">
                <a:solidFill>
                  <a:srgbClr val="FF0000"/>
                </a:solidFill>
              </a:rPr>
              <a:t>shadowing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effects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868144" y="4509120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868938" y="4869160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5868938" y="5265216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5868938" y="5596922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5868938" y="5956962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525122" y="4257104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525122" y="4617144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7525122" y="5013175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7525122" y="5373215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525122" y="5733256"/>
            <a:ext cx="3" cy="108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èche droite 29"/>
          <p:cNvSpPr/>
          <p:nvPr/>
        </p:nvSpPr>
        <p:spPr>
          <a:xfrm>
            <a:off x="3923928" y="4293096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660232" y="157713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NA50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6876256" y="26572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r>
              <a:rPr lang="fr-FR" b="1" dirty="0" smtClean="0">
                <a:solidFill>
                  <a:srgbClr val="3333FF"/>
                </a:solidFill>
              </a:rPr>
              <a:t>’</a:t>
            </a:r>
            <a:endParaRPr lang="fr-FR" b="1" dirty="0">
              <a:solidFill>
                <a:srgbClr val="3333FF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092280" y="214390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33FF"/>
                </a:solidFill>
              </a:rPr>
              <a:t>J/</a:t>
            </a:r>
            <a:r>
              <a:rPr lang="fr-FR" b="1" dirty="0" smtClean="0">
                <a:solidFill>
                  <a:srgbClr val="3333FF"/>
                </a:solidFill>
                <a:latin typeface="Symbol" pitchFamily="18" charset="2"/>
              </a:rPr>
              <a:t>Y</a:t>
            </a:r>
            <a:endParaRPr lang="fr-FR" b="1" dirty="0">
              <a:solidFill>
                <a:srgbClr val="3333FF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CHIC – </a:t>
            </a:r>
            <a:r>
              <a:rPr lang="fr-FR" dirty="0" err="1" smtClean="0"/>
              <a:t>Physics</a:t>
            </a:r>
            <a:r>
              <a:rPr lang="fr-FR" dirty="0" smtClean="0"/>
              <a:t> motivations</a:t>
            </a:r>
            <a:endParaRPr lang="fr-FR" dirty="0"/>
          </a:p>
        </p:txBody>
      </p:sp>
      <p:sp>
        <p:nvSpPr>
          <p:cNvPr id="12" name="Espace réservé du contenu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fr-FR" dirty="0" err="1" smtClean="0">
                <a:solidFill>
                  <a:srgbClr val="1F497D"/>
                </a:solidFill>
              </a:rPr>
              <a:t>Measure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err="1" smtClean="0">
                <a:solidFill>
                  <a:srgbClr val="1F497D"/>
                </a:solidFill>
              </a:rPr>
              <a:t>charmonium</a:t>
            </a:r>
            <a:r>
              <a:rPr lang="fr-FR" dirty="0" smtClean="0">
                <a:solidFill>
                  <a:srgbClr val="1F497D"/>
                </a:solidFill>
              </a:rPr>
              <a:t> in p+A </a:t>
            </a:r>
            <a:r>
              <a:rPr lang="fr-FR" dirty="0" err="1" smtClean="0">
                <a:solidFill>
                  <a:srgbClr val="1F497D"/>
                </a:solidFill>
              </a:rPr>
              <a:t>at</a:t>
            </a:r>
            <a:r>
              <a:rPr lang="fr-FR" dirty="0" smtClean="0">
                <a:solidFill>
                  <a:srgbClr val="1F497D"/>
                </a:solidFill>
              </a:rPr>
              <a:t> SPS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40327" t="10373" r="8449" b="4652"/>
          <a:stretch>
            <a:fillRect/>
          </a:stretch>
        </p:blipFill>
        <p:spPr bwMode="auto">
          <a:xfrm>
            <a:off x="395536" y="2420888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ZoneTexte 33"/>
          <p:cNvSpPr txBox="1"/>
          <p:nvPr/>
        </p:nvSpPr>
        <p:spPr>
          <a:xfrm>
            <a:off x="4644008" y="530294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Possible to </a:t>
            </a:r>
            <a:r>
              <a:rPr lang="fr-FR" b="1" dirty="0" err="1" smtClean="0">
                <a:solidFill>
                  <a:srgbClr val="FF0000"/>
                </a:solidFill>
              </a:rPr>
              <a:t>access</a:t>
            </a:r>
            <a:r>
              <a:rPr lang="fr-FR" b="1" dirty="0" smtClean="0">
                <a:solidFill>
                  <a:srgbClr val="FF0000"/>
                </a:solidFill>
              </a:rPr>
              <a:t> large </a:t>
            </a:r>
            <a:r>
              <a:rPr lang="fr-FR" b="1" dirty="0" err="1" smtClean="0">
                <a:solidFill>
                  <a:srgbClr val="FF0000"/>
                </a:solidFill>
              </a:rPr>
              <a:t>x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F</a:t>
            </a:r>
            <a:r>
              <a:rPr lang="fr-FR" b="1" dirty="0" smtClean="0">
                <a:solidFill>
                  <a:srgbClr val="FF0000"/>
                </a:solidFill>
              </a:rPr>
              <a:t> if </a:t>
            </a:r>
            <a:r>
              <a:rPr lang="fr-FR" b="1" dirty="0" err="1" smtClean="0">
                <a:solidFill>
                  <a:srgbClr val="FF0000"/>
                </a:solidFill>
              </a:rPr>
              <a:t>measuring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charmonia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rapidity</a:t>
            </a:r>
            <a:r>
              <a:rPr lang="fr-FR" b="1" dirty="0" smtClean="0">
                <a:solidFill>
                  <a:srgbClr val="FF0000"/>
                </a:solidFill>
              </a:rPr>
              <a:t> up to </a:t>
            </a:r>
            <a:r>
              <a:rPr lang="fr-FR" b="1" i="1" dirty="0" err="1" smtClean="0">
                <a:solidFill>
                  <a:srgbClr val="FF0000"/>
                </a:solidFill>
              </a:rPr>
              <a:t>y</a:t>
            </a:r>
            <a:r>
              <a:rPr lang="fr-FR" b="1" i="1" baseline="-25000" dirty="0" err="1" smtClean="0">
                <a:solidFill>
                  <a:srgbClr val="FF0000"/>
                </a:solidFill>
              </a:rPr>
              <a:t>CMS</a:t>
            </a:r>
            <a:r>
              <a:rPr lang="fr-FR" b="1" dirty="0" smtClean="0">
                <a:solidFill>
                  <a:srgbClr val="FF0000"/>
                </a:solidFill>
              </a:rPr>
              <a:t>~2</a:t>
            </a: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/>
        </p:nvGraphicFramePr>
        <p:xfrm>
          <a:off x="5683250" y="2197423"/>
          <a:ext cx="2455863" cy="871537"/>
        </p:xfrm>
        <a:graphic>
          <a:graphicData uri="http://schemas.openxmlformats.org/presentationml/2006/ole">
            <p:oleObj spid="_x0000_s1026" name="Équation" r:id="rId4" imgW="1180800" imgH="419040" progId="Equation.3">
              <p:embed/>
            </p:oleObj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4355976" y="3214717"/>
            <a:ext cx="464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3333FF"/>
                </a:solidFill>
              </a:rPr>
              <a:t>With</a:t>
            </a:r>
            <a:r>
              <a:rPr lang="fr-FR" dirty="0" smtClean="0">
                <a:solidFill>
                  <a:srgbClr val="3333FF"/>
                </a:solidFill>
              </a:rPr>
              <a:t> M=3.1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/c² and </a:t>
            </a:r>
            <a:r>
              <a:rPr lang="fr-FR" b="1" dirty="0" smtClean="0">
                <a:solidFill>
                  <a:srgbClr val="3333FF"/>
                </a:solidFill>
                <a:sym typeface="Symbol"/>
              </a:rPr>
              <a:t></a:t>
            </a:r>
            <a:r>
              <a:rPr lang="fr-FR" b="1" dirty="0" smtClean="0">
                <a:solidFill>
                  <a:srgbClr val="3333FF"/>
                </a:solidFill>
              </a:rPr>
              <a:t>s=17.2 </a:t>
            </a:r>
            <a:r>
              <a:rPr lang="fr-FR" b="1" dirty="0" err="1" smtClean="0">
                <a:solidFill>
                  <a:srgbClr val="3333FF"/>
                </a:solidFill>
              </a:rPr>
              <a:t>GeV</a:t>
            </a:r>
            <a:r>
              <a:rPr lang="fr-FR" b="1" dirty="0" smtClean="0">
                <a:solidFill>
                  <a:srgbClr val="3333FF"/>
                </a:solidFill>
              </a:rPr>
              <a:t> </a:t>
            </a:r>
            <a:r>
              <a:rPr lang="fr-FR" dirty="0" smtClean="0">
                <a:solidFill>
                  <a:srgbClr val="3333FF"/>
                </a:solidFill>
              </a:rPr>
              <a:t>(158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)</a:t>
            </a:r>
          </a:p>
          <a:p>
            <a:r>
              <a:rPr lang="fr-FR" dirty="0" err="1" smtClean="0">
                <a:solidFill>
                  <a:srgbClr val="3333FF"/>
                </a:solidFill>
              </a:rPr>
              <a:t>x</a:t>
            </a:r>
            <a:r>
              <a:rPr lang="fr-FR" baseline="-25000" dirty="0" err="1" smtClean="0">
                <a:solidFill>
                  <a:srgbClr val="3333FF"/>
                </a:solidFill>
              </a:rPr>
              <a:t>F</a:t>
            </a:r>
            <a:r>
              <a:rPr lang="fr-FR" dirty="0" smtClean="0">
                <a:solidFill>
                  <a:srgbClr val="3333FF"/>
                </a:solidFill>
              </a:rPr>
              <a:t> = 1 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i="1" dirty="0" err="1" smtClean="0">
                <a:solidFill>
                  <a:srgbClr val="3333FF"/>
                </a:solidFill>
                <a:sym typeface="Wingdings" pitchFamily="2" charset="2"/>
              </a:rPr>
              <a:t>y</a:t>
            </a:r>
            <a:r>
              <a:rPr lang="fr-FR" i="1" baseline="-25000" dirty="0" err="1" smtClean="0">
                <a:solidFill>
                  <a:srgbClr val="3333FF"/>
                </a:solidFill>
                <a:sym typeface="Wingdings" pitchFamily="2" charset="2"/>
              </a:rPr>
              <a:t>CMS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= 1.7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355976" y="4161854"/>
            <a:ext cx="4640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3333FF"/>
                </a:solidFill>
              </a:rPr>
              <a:t>With</a:t>
            </a:r>
            <a:r>
              <a:rPr lang="fr-FR" dirty="0" smtClean="0">
                <a:solidFill>
                  <a:srgbClr val="3333FF"/>
                </a:solidFill>
              </a:rPr>
              <a:t> M=3.1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/c² and </a:t>
            </a:r>
            <a:r>
              <a:rPr lang="fr-FR" b="1" dirty="0" smtClean="0">
                <a:solidFill>
                  <a:srgbClr val="3333FF"/>
                </a:solidFill>
                <a:sym typeface="Symbol"/>
              </a:rPr>
              <a:t></a:t>
            </a:r>
            <a:r>
              <a:rPr lang="fr-FR" b="1" dirty="0" smtClean="0">
                <a:solidFill>
                  <a:srgbClr val="3333FF"/>
                </a:solidFill>
              </a:rPr>
              <a:t>s=29.1 </a:t>
            </a:r>
            <a:r>
              <a:rPr lang="fr-FR" b="1" dirty="0" err="1" smtClean="0">
                <a:solidFill>
                  <a:srgbClr val="3333FF"/>
                </a:solidFill>
              </a:rPr>
              <a:t>GeV</a:t>
            </a:r>
            <a:r>
              <a:rPr lang="fr-FR" b="1" dirty="0" smtClean="0">
                <a:solidFill>
                  <a:srgbClr val="3333FF"/>
                </a:solidFill>
              </a:rPr>
              <a:t> </a:t>
            </a:r>
            <a:r>
              <a:rPr lang="fr-FR" dirty="0" smtClean="0">
                <a:solidFill>
                  <a:srgbClr val="3333FF"/>
                </a:solidFill>
              </a:rPr>
              <a:t>(450 </a:t>
            </a:r>
            <a:r>
              <a:rPr lang="fr-FR" dirty="0" err="1" smtClean="0">
                <a:solidFill>
                  <a:srgbClr val="3333FF"/>
                </a:solidFill>
              </a:rPr>
              <a:t>GeV</a:t>
            </a:r>
            <a:r>
              <a:rPr lang="fr-FR" dirty="0" smtClean="0">
                <a:solidFill>
                  <a:srgbClr val="3333FF"/>
                </a:solidFill>
              </a:rPr>
              <a:t>)</a:t>
            </a:r>
          </a:p>
          <a:p>
            <a:r>
              <a:rPr lang="fr-FR" dirty="0" err="1" smtClean="0">
                <a:solidFill>
                  <a:srgbClr val="3333FF"/>
                </a:solidFill>
              </a:rPr>
              <a:t>x</a:t>
            </a:r>
            <a:r>
              <a:rPr lang="fr-FR" baseline="-25000" dirty="0" err="1" smtClean="0">
                <a:solidFill>
                  <a:srgbClr val="3333FF"/>
                </a:solidFill>
              </a:rPr>
              <a:t>F</a:t>
            </a:r>
            <a:r>
              <a:rPr lang="fr-FR" dirty="0" smtClean="0">
                <a:solidFill>
                  <a:srgbClr val="3333FF"/>
                </a:solidFill>
              </a:rPr>
              <a:t> = 1 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 </a:t>
            </a:r>
            <a:r>
              <a:rPr lang="fr-FR" i="1" dirty="0" err="1" smtClean="0">
                <a:solidFill>
                  <a:srgbClr val="3333FF"/>
                </a:solidFill>
                <a:sym typeface="Wingdings" pitchFamily="2" charset="2"/>
              </a:rPr>
              <a:t>y</a:t>
            </a:r>
            <a:r>
              <a:rPr lang="fr-FR" i="1" baseline="-25000" dirty="0" err="1" smtClean="0">
                <a:solidFill>
                  <a:srgbClr val="3333FF"/>
                </a:solidFill>
                <a:sym typeface="Wingdings" pitchFamily="2" charset="2"/>
              </a:rPr>
              <a:t>CMS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= 2.2</a:t>
            </a:r>
          </a:p>
          <a:p>
            <a:r>
              <a:rPr lang="fr-FR" i="1" dirty="0" smtClean="0">
                <a:solidFill>
                  <a:srgbClr val="3333FF"/>
                </a:solidFill>
                <a:sym typeface="Wingdings" pitchFamily="2" charset="2"/>
              </a:rPr>
              <a:t>Y</a:t>
            </a:r>
            <a:r>
              <a:rPr lang="fr-FR" i="1" baseline="-25000" dirty="0" smtClean="0">
                <a:solidFill>
                  <a:srgbClr val="3333FF"/>
                </a:solidFill>
                <a:sym typeface="Wingdings" pitchFamily="2" charset="2"/>
              </a:rPr>
              <a:t>CMS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=2  </a:t>
            </a:r>
            <a:r>
              <a:rPr lang="fr-FR" dirty="0" err="1" smtClean="0">
                <a:solidFill>
                  <a:srgbClr val="3333FF"/>
                </a:solidFill>
                <a:sym typeface="Wingdings" pitchFamily="2" charset="2"/>
              </a:rPr>
              <a:t>x</a:t>
            </a:r>
            <a:r>
              <a:rPr lang="fr-FR" baseline="-25000" dirty="0" err="1" smtClean="0">
                <a:solidFill>
                  <a:srgbClr val="3333FF"/>
                </a:solidFill>
                <a:sym typeface="Wingdings" pitchFamily="2" charset="2"/>
              </a:rPr>
              <a:t>F</a:t>
            </a:r>
            <a:r>
              <a:rPr lang="fr-FR" dirty="0" smtClean="0">
                <a:solidFill>
                  <a:srgbClr val="3333FF"/>
                </a:solidFill>
                <a:sym typeface="Wingdings" pitchFamily="2" charset="2"/>
              </a:rPr>
              <a:t> = 0.8</a:t>
            </a:r>
            <a:endParaRPr lang="fr-FR" dirty="0">
              <a:solidFill>
                <a:srgbClr val="3333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1600" y="2708920"/>
            <a:ext cx="3361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/>
              <a:t>E866, Phys. </a:t>
            </a:r>
            <a:r>
              <a:rPr lang="fr-FR" sz="1400" b="1" dirty="0" err="1" smtClean="0"/>
              <a:t>Rev</a:t>
            </a:r>
            <a:r>
              <a:rPr lang="fr-FR" sz="1400" b="1" dirty="0" smtClean="0"/>
              <a:t>. </a:t>
            </a:r>
            <a:r>
              <a:rPr lang="fr-FR" sz="1400" b="1" dirty="0" err="1" smtClean="0"/>
              <a:t>Lett</a:t>
            </a:r>
            <a:r>
              <a:rPr lang="fr-FR" sz="1400" b="1" dirty="0" smtClean="0"/>
              <a:t>. 84, 3256-3260 (2000)</a:t>
            </a:r>
            <a:endParaRPr lang="fr-FR" sz="1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395536" y="1549241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000" b="1" dirty="0" err="1" smtClean="0">
                <a:solidFill>
                  <a:srgbClr val="FF0000"/>
                </a:solidFill>
              </a:rPr>
              <a:t>Measuring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charmonium</a:t>
            </a:r>
            <a:r>
              <a:rPr lang="fr-FR" sz="2000" b="1" dirty="0" smtClean="0">
                <a:solidFill>
                  <a:srgbClr val="FF0000"/>
                </a:solidFill>
              </a:rPr>
              <a:t> in a </a:t>
            </a:r>
            <a:r>
              <a:rPr lang="fr-FR" sz="2000" b="1" dirty="0" err="1" smtClean="0">
                <a:solidFill>
                  <a:srgbClr val="FF0000"/>
                </a:solidFill>
              </a:rPr>
              <a:t>wide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x</a:t>
            </a:r>
            <a:r>
              <a:rPr lang="fr-FR" sz="2000" b="1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</a:rPr>
              <a:t> range </a:t>
            </a:r>
            <a:r>
              <a:rPr lang="fr-FR" sz="2000" b="1" dirty="0" err="1" smtClean="0">
                <a:solidFill>
                  <a:srgbClr val="FF0000"/>
                </a:solidFill>
              </a:rPr>
              <a:t>is</a:t>
            </a:r>
            <a:r>
              <a:rPr lang="fr-FR" sz="2000" b="1" dirty="0" smtClean="0">
                <a:solidFill>
                  <a:srgbClr val="FF0000"/>
                </a:solidFill>
              </a:rPr>
              <a:t> important to </a:t>
            </a:r>
            <a:r>
              <a:rPr lang="fr-FR" sz="2000" b="1" dirty="0" err="1" smtClean="0">
                <a:solidFill>
                  <a:srgbClr val="FF0000"/>
                </a:solidFill>
              </a:rPr>
              <a:t>identify</a:t>
            </a:r>
            <a:r>
              <a:rPr lang="fr-FR" sz="2000" b="1" dirty="0" smtClean="0">
                <a:solidFill>
                  <a:srgbClr val="FF0000"/>
                </a:solidFill>
              </a:rPr>
              <a:t> possible (anti)</a:t>
            </a:r>
            <a:r>
              <a:rPr lang="fr-FR" sz="2000" b="1" dirty="0" err="1" smtClean="0">
                <a:solidFill>
                  <a:srgbClr val="FF0000"/>
                </a:solidFill>
              </a:rPr>
              <a:t>shadowing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effects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eur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Fleuret</Template>
  <TotalTime>693</TotalTime>
  <Words>1517</Words>
  <Application>Microsoft Office PowerPoint</Application>
  <PresentationFormat>Affichage à l'écran (4:3)</PresentationFormat>
  <Paragraphs>295</Paragraphs>
  <Slides>16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Fleuret</vt:lpstr>
      <vt:lpstr>Équation</vt:lpstr>
      <vt:lpstr>C H I C Charm in Heavy Ion Collisions @ SPS</vt:lpstr>
      <vt:lpstr>J/Y – Suppression in A+A</vt:lpstr>
      <vt:lpstr>J/Y – Suppression in A+A</vt:lpstr>
      <vt:lpstr>J/Y – Suppression in A+A</vt:lpstr>
      <vt:lpstr>J/Y – Suppression in A+A</vt:lpstr>
      <vt:lpstr>J/Y – Suppression in A+A</vt:lpstr>
      <vt:lpstr>CHIC – Physics motivations</vt:lpstr>
      <vt:lpstr>CHIC – Physics motivations</vt:lpstr>
      <vt:lpstr>CHIC – Physics motivations</vt:lpstr>
      <vt:lpstr>CHIC – Physics motivations</vt:lpstr>
      <vt:lpstr>CHIC – Expected yields</vt:lpstr>
      <vt:lpstr>CHIC – Detector design</vt:lpstr>
      <vt:lpstr>CHIC – Performances</vt:lpstr>
      <vt:lpstr>Conclusion</vt:lpstr>
      <vt:lpstr>backup</vt:lpstr>
      <vt:lpstr>Experimental landscape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 : Charm In Heavy Ion Collisions</dc:title>
  <cp:lastModifiedBy>fleuret</cp:lastModifiedBy>
  <cp:revision>48</cp:revision>
  <dcterms:modified xsi:type="dcterms:W3CDTF">2012-02-02T17:25:25Z</dcterms:modified>
</cp:coreProperties>
</file>