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67" r:id="rId2"/>
    <p:sldId id="318" r:id="rId3"/>
    <p:sldId id="313" r:id="rId4"/>
    <p:sldId id="314" r:id="rId5"/>
    <p:sldId id="321" r:id="rId6"/>
    <p:sldId id="279" r:id="rId7"/>
    <p:sldId id="269" r:id="rId8"/>
    <p:sldId id="312" r:id="rId9"/>
    <p:sldId id="278" r:id="rId10"/>
    <p:sldId id="315" r:id="rId11"/>
    <p:sldId id="316" r:id="rId12"/>
    <p:sldId id="317" r:id="rId13"/>
    <p:sldId id="282" r:id="rId14"/>
    <p:sldId id="300" r:id="rId15"/>
    <p:sldId id="283" r:id="rId16"/>
    <p:sldId id="285" r:id="rId17"/>
    <p:sldId id="299" r:id="rId18"/>
    <p:sldId id="323" r:id="rId19"/>
    <p:sldId id="297" r:id="rId20"/>
    <p:sldId id="320" r:id="rId21"/>
    <p:sldId id="322" r:id="rId22"/>
    <p:sldId id="286" r:id="rId23"/>
    <p:sldId id="287" r:id="rId24"/>
    <p:sldId id="310" r:id="rId25"/>
    <p:sldId id="290" r:id="rId26"/>
    <p:sldId id="291" r:id="rId27"/>
    <p:sldId id="292" r:id="rId28"/>
    <p:sldId id="306" r:id="rId29"/>
    <p:sldId id="293" r:id="rId30"/>
    <p:sldId id="294" r:id="rId31"/>
    <p:sldId id="301" r:id="rId32"/>
    <p:sldId id="302" r:id="rId33"/>
    <p:sldId id="307" r:id="rId34"/>
    <p:sldId id="304" r:id="rId35"/>
    <p:sldId id="295" r:id="rId36"/>
    <p:sldId id="296" r:id="rId37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4F81BD"/>
    <a:srgbClr val="00B0F0"/>
    <a:srgbClr val="92D050"/>
    <a:srgbClr val="4A7EBB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6F13C-A1FC-4E18-9EBC-72463531C71D}" type="datetimeFigureOut">
              <a:rPr lang="fr-FR" smtClean="0"/>
              <a:pPr/>
              <a:t>15/12/2010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A3AE2-B3FB-4A38-8D91-7946DE8ED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9740-62F1-45CD-8D44-37D37A3094B4}" type="datetimeFigureOut">
              <a:rPr lang="fr-FR" smtClean="0"/>
              <a:pPr/>
              <a:t>15/12/2010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2A1F-8F37-470E-8811-BE624F2223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4C00-C8E0-455E-895E-1F8109539E1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tre contenus 2+2 e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038600" cy="241459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9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929454" y="6404984"/>
            <a:ext cx="1906698" cy="365760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481778" cy="365760"/>
          </a:xfrm>
        </p:spPr>
        <p:txBody>
          <a:bodyPr/>
          <a:lstStyle/>
          <a:p>
            <a:r>
              <a:rPr lang="fr-FR" smtClean="0"/>
              <a:t>Frédéric Fleuret - LLR</a:t>
            </a:r>
            <a:endParaRPr lang="fr-BE"/>
          </a:p>
        </p:txBody>
      </p:sp>
      <p:sp>
        <p:nvSpPr>
          <p:cNvPr id="13" name="Espace réservé du contenu 9"/>
          <p:cNvSpPr>
            <a:spLocks noGrp="1"/>
          </p:cNvSpPr>
          <p:nvPr>
            <p:ph sz="half" idx="13"/>
          </p:nvPr>
        </p:nvSpPr>
        <p:spPr>
          <a:xfrm>
            <a:off x="300688" y="3929066"/>
            <a:ext cx="4038600" cy="237121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15" name="Espace réservé du contenu 9"/>
          <p:cNvSpPr>
            <a:spLocks noGrp="1"/>
          </p:cNvSpPr>
          <p:nvPr>
            <p:ph sz="half" idx="14"/>
          </p:nvPr>
        </p:nvSpPr>
        <p:spPr>
          <a:xfrm>
            <a:off x="4857752" y="1428736"/>
            <a:ext cx="4038600" cy="241459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16" name="Espace réservé du contenu 9"/>
          <p:cNvSpPr>
            <a:spLocks noGrp="1"/>
          </p:cNvSpPr>
          <p:nvPr>
            <p:ph sz="half" idx="15"/>
          </p:nvPr>
        </p:nvSpPr>
        <p:spPr>
          <a:xfrm>
            <a:off x="4857752" y="3929066"/>
            <a:ext cx="4038600" cy="237121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88" r:id="rId5"/>
    <p:sldLayoutId id="2147483669" r:id="rId6"/>
    <p:sldLayoutId id="2147483670" r:id="rId7"/>
    <p:sldLayoutId id="2147483684" r:id="rId8"/>
    <p:sldLayoutId id="2147483671" r:id="rId9"/>
    <p:sldLayoutId id="2147483673" r:id="rId10"/>
    <p:sldLayoutId id="2147483674" r:id="rId11"/>
    <p:sldLayoutId id="2147483682" r:id="rId12"/>
    <p:sldLayoutId id="2147483675" r:id="rId13"/>
    <p:sldLayoutId id="2147483677" r:id="rId14"/>
    <p:sldLayoutId id="2147483678" r:id="rId15"/>
    <p:sldLayoutId id="2147483686" r:id="rId16"/>
    <p:sldLayoutId id="2147483679" r:id="rId17"/>
    <p:sldLayoutId id="2147483689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9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68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9.gif"/><Relationship Id="rId4" Type="http://schemas.openxmlformats.org/officeDocument/2006/relationships/image" Target="../media/image2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79.gif"/><Relationship Id="rId4" Type="http://schemas.openxmlformats.org/officeDocument/2006/relationships/image" Target="../media/image8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file:///D:\Profiles%20V1\raphael\Mes%20Documents\Michel\animation\200GeV_AuAu.MPG" TargetMode="External"/><Relationship Id="rId7" Type="http://schemas.openxmlformats.org/officeDocument/2006/relationships/image" Target="../media/image2.png"/><Relationship Id="rId2" Type="http://schemas.openxmlformats.org/officeDocument/2006/relationships/video" Target="file:///D:\Profiles%20V1\raphael\Mes%20Documents\Michel\animation\2GeV_auau.MPG" TargetMode="External"/><Relationship Id="rId1" Type="http://schemas.openxmlformats.org/officeDocument/2006/relationships/video" Target="file:///D:\Profiles%20V1\raphael\Mes%20Documents\Michel\animation\10GeV_auau.MPG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video" Target="file:///D:\Profiles%20V1\raphael\Mes%20Documents\Michel\animation\5TeV_AuAu.MPG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Mesure de la température du Plasma de Quarks et de Gluons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3312567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 RHIC avec l’expérience PHENIX</a:t>
            </a:r>
          </a:p>
          <a:p>
            <a:pPr marL="971550" lvl="1" indent="-514350" algn="l">
              <a:buAutoNum type="arabicPeriod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Plasma de Quarks et de Gluons</a:t>
            </a:r>
          </a:p>
          <a:p>
            <a:pPr marL="971550" lvl="1" indent="-514350" algn="l">
              <a:buAutoNum type="arabicPeriod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Smoking guns</a:t>
            </a:r>
          </a:p>
          <a:p>
            <a:pPr marL="971550" lvl="1" indent="-514350" algn="l">
              <a:buAutoNum type="arabicPeriod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Température</a:t>
            </a:r>
          </a:p>
          <a:p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Mesure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6" name="Picture 1031" descr="C:\Documents and Settings\Frederic FLEURET\Mes documents\Mes images\Phenix_2002_side.gif"/>
          <p:cNvPicPr>
            <a:picLocks noChangeAspect="1" noChangeArrowheads="1"/>
          </p:cNvPicPr>
          <p:nvPr/>
        </p:nvPicPr>
        <p:blipFill>
          <a:blip r:embed="rId2" cstate="print"/>
          <a:srcRect b="-386"/>
          <a:stretch>
            <a:fillRect/>
          </a:stretch>
        </p:blipFill>
        <p:spPr bwMode="auto">
          <a:xfrm>
            <a:off x="2771800" y="1700808"/>
            <a:ext cx="3924922" cy="2304256"/>
          </a:xfrm>
          <a:prstGeom prst="rect">
            <a:avLst/>
          </a:prstGeom>
          <a:noFill/>
        </p:spPr>
      </p:pic>
      <p:pic>
        <p:nvPicPr>
          <p:cNvPr id="7" name="Picture 1031" descr="C:\MyPicture\PHENIXcn1-108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14" y="1844824"/>
            <a:ext cx="2262445" cy="2160240"/>
          </a:xfrm>
          <a:prstGeom prst="rect">
            <a:avLst/>
          </a:prstGeom>
          <a:noFill/>
        </p:spPr>
      </p:pic>
      <p:pic>
        <p:nvPicPr>
          <p:cNvPr id="8" name="Picture 13" descr="C:\Documents and Settings\Frederic FLEURET\Mes documents\Mes images\zdc_up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03648"/>
            <a:ext cx="1597056" cy="2129408"/>
          </a:xfrm>
          <a:prstGeom prst="rect">
            <a:avLst/>
          </a:prstGeom>
          <a:noFill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6264696" cy="21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251520" y="1556792"/>
            <a:ext cx="2530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Beam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Beam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Counter</a:t>
            </a:r>
            <a:r>
              <a:rPr lang="fr-FR" sz="1400" b="1" dirty="0" smtClean="0"/>
              <a:t> (z=±1.5 m)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6439029" y="1537047"/>
            <a:ext cx="2740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Zero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Degree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Calorimeter</a:t>
            </a:r>
            <a:r>
              <a:rPr lang="fr-FR" sz="1400" b="1" dirty="0" smtClean="0"/>
              <a:t> (z=±20m)</a:t>
            </a:r>
            <a:endParaRPr lang="fr-FR" sz="1400" b="1" dirty="0"/>
          </a:p>
        </p:txBody>
      </p:sp>
      <p:graphicFrame>
        <p:nvGraphicFramePr>
          <p:cNvPr id="61" name="Tableau 60"/>
          <p:cNvGraphicFramePr>
            <a:graphicFrameLocks noGrp="1"/>
          </p:cNvGraphicFramePr>
          <p:nvPr/>
        </p:nvGraphicFramePr>
        <p:xfrm>
          <a:off x="6444208" y="4221088"/>
          <a:ext cx="248376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645993"/>
                <a:gridCol w="534479"/>
                <a:gridCol w="5832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Cent.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</a:t>
                      </a:r>
                      <a:r>
                        <a:rPr lang="fr-FR" sz="1400" dirty="0" err="1" smtClean="0"/>
                        <a:t>fm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N</a:t>
                      </a:r>
                      <a:r>
                        <a:rPr lang="fr-FR" sz="1400" baseline="-25000" dirty="0" err="1" smtClean="0"/>
                        <a:t>part</a:t>
                      </a:r>
                      <a:endParaRPr lang="fr-FR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N</a:t>
                      </a:r>
                      <a:r>
                        <a:rPr lang="fr-FR" sz="1400" baseline="-25000" dirty="0" err="1" smtClean="0"/>
                        <a:t>coll</a:t>
                      </a:r>
                      <a:endParaRPr lang="fr-FR" sz="1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0-5%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2.3</a:t>
                      </a:r>
                      <a:r>
                        <a:rPr lang="fr-FR" sz="1400" baseline="0" dirty="0" smtClean="0"/>
                        <a:t>     ± 0.9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353  </a:t>
                      </a:r>
                      <a:r>
                        <a:rPr lang="fr-FR" sz="1400" baseline="0" dirty="0" smtClean="0"/>
                        <a:t>± 19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1091  </a:t>
                      </a:r>
                      <a:r>
                        <a:rPr lang="fr-FR" sz="1400" baseline="0" dirty="0" smtClean="0"/>
                        <a:t>± 102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20-25 %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7.1     </a:t>
                      </a:r>
                      <a:r>
                        <a:rPr lang="fr-FR" sz="1400" baseline="0" dirty="0" smtClean="0"/>
                        <a:t>±0.5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181 </a:t>
                      </a:r>
                      <a:r>
                        <a:rPr lang="fr-FR" sz="1400" baseline="0" dirty="0" smtClean="0"/>
                        <a:t>± 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422 </a:t>
                      </a:r>
                      <a:r>
                        <a:rPr lang="fr-FR" sz="1400" baseline="0" dirty="0" smtClean="0"/>
                        <a:t>± 65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90-95 %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14.5  </a:t>
                      </a:r>
                      <a:r>
                        <a:rPr lang="fr-FR" sz="1400" baseline="0" dirty="0" smtClean="0"/>
                        <a:t>±0.3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4.1 </a:t>
                      </a:r>
                      <a:r>
                        <a:rPr lang="fr-FR" sz="1400" baseline="0" dirty="0" smtClean="0"/>
                        <a:t>±2.5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2.8 </a:t>
                      </a:r>
                      <a:r>
                        <a:rPr lang="fr-FR" sz="1400" baseline="0" dirty="0" smtClean="0"/>
                        <a:t>± 2.2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2339752" y="5517232"/>
            <a:ext cx="70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central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03648" y="5301208"/>
            <a:ext cx="111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Semi-central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3568" y="494116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périphérique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08104" y="4149080"/>
            <a:ext cx="70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central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35896" y="4149080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périphérique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Densité d’énergie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216"/>
            <a:ext cx="4139952" cy="27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03" name="Object 3"/>
          <p:cNvGraphicFramePr>
            <a:graphicFrameLocks/>
          </p:cNvGraphicFramePr>
          <p:nvPr/>
        </p:nvGraphicFramePr>
        <p:xfrm>
          <a:off x="971600" y="4345657"/>
          <a:ext cx="3240360" cy="1171575"/>
        </p:xfrm>
        <a:graphic>
          <a:graphicData uri="http://schemas.openxmlformats.org/presentationml/2006/ole">
            <p:oleObj spid="_x0000_s76803" name="Equation" r:id="rId4" imgW="4141440" imgH="155556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012160" y="2996952"/>
            <a:ext cx="2358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Phys. </a:t>
            </a:r>
            <a:r>
              <a:rPr lang="fr-FR" sz="1400" b="1" dirty="0" err="1" smtClean="0"/>
              <a:t>Rev</a:t>
            </a:r>
            <a:r>
              <a:rPr lang="fr-FR" sz="1400" b="1" dirty="0" smtClean="0"/>
              <a:t>. C71:034908 (2005)</a:t>
            </a:r>
            <a:endParaRPr lang="fr-FR" sz="1400" b="1" dirty="0"/>
          </a:p>
        </p:txBody>
      </p:sp>
      <p:grpSp>
        <p:nvGrpSpPr>
          <p:cNvPr id="376" name="Groupe 375"/>
          <p:cNvGrpSpPr/>
          <p:nvPr/>
        </p:nvGrpSpPr>
        <p:grpSpPr>
          <a:xfrm>
            <a:off x="395536" y="1412776"/>
            <a:ext cx="5140325" cy="2208212"/>
            <a:chOff x="4073525" y="1008063"/>
            <a:chExt cx="5140325" cy="2208212"/>
          </a:xfrm>
        </p:grpSpPr>
        <p:grpSp>
          <p:nvGrpSpPr>
            <p:cNvPr id="377" name="Group 2109"/>
            <p:cNvGrpSpPr>
              <a:grpSpLocks/>
            </p:cNvGrpSpPr>
            <p:nvPr/>
          </p:nvGrpSpPr>
          <p:grpSpPr bwMode="auto">
            <a:xfrm>
              <a:off x="4716464" y="2759075"/>
              <a:ext cx="3808414" cy="457200"/>
              <a:chOff x="773" y="3064"/>
              <a:chExt cx="3291" cy="502"/>
            </a:xfrm>
          </p:grpSpPr>
          <p:sp>
            <p:nvSpPr>
              <p:cNvPr id="702" name="Rectangle 2110"/>
              <p:cNvSpPr>
                <a:spLocks noChangeArrowheads="1"/>
              </p:cNvSpPr>
              <p:nvPr/>
            </p:nvSpPr>
            <p:spPr bwMode="auto">
              <a:xfrm>
                <a:off x="2089" y="3064"/>
                <a:ext cx="702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buFontTx/>
                  <a:buNone/>
                </a:pPr>
                <a:r>
                  <a:rPr lang="fr-FR" sz="2400" b="0"/>
                  <a:t>y = 0</a:t>
                </a:r>
              </a:p>
            </p:txBody>
          </p:sp>
          <p:sp>
            <p:nvSpPr>
              <p:cNvPr id="703" name="Rectangle 2111"/>
              <p:cNvSpPr>
                <a:spLocks noChangeArrowheads="1"/>
              </p:cNvSpPr>
              <p:nvPr/>
            </p:nvSpPr>
            <p:spPr bwMode="auto">
              <a:xfrm>
                <a:off x="773" y="3064"/>
                <a:ext cx="702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buFontTx/>
                  <a:buNone/>
                </a:pPr>
                <a:r>
                  <a:rPr lang="fr-FR" sz="2400" b="0"/>
                  <a:t>y &lt; 0</a:t>
                </a:r>
              </a:p>
            </p:txBody>
          </p:sp>
          <p:sp>
            <p:nvSpPr>
              <p:cNvPr id="704" name="Rectangle 2112"/>
              <p:cNvSpPr>
                <a:spLocks noChangeArrowheads="1"/>
              </p:cNvSpPr>
              <p:nvPr/>
            </p:nvSpPr>
            <p:spPr bwMode="auto">
              <a:xfrm>
                <a:off x="3362" y="3064"/>
                <a:ext cx="702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buFontTx/>
                  <a:buNone/>
                </a:pPr>
                <a:r>
                  <a:rPr lang="fr-FR" sz="2400" b="0"/>
                  <a:t>y &gt; 0</a:t>
                </a:r>
              </a:p>
            </p:txBody>
          </p:sp>
        </p:grpSp>
        <p:sp>
          <p:nvSpPr>
            <p:cNvPr id="378" name="Rectangle 2113"/>
            <p:cNvSpPr>
              <a:spLocks noChangeArrowheads="1"/>
            </p:cNvSpPr>
            <p:nvPr/>
          </p:nvSpPr>
          <p:spPr bwMode="auto">
            <a:xfrm>
              <a:off x="5622925" y="1651000"/>
              <a:ext cx="1774825" cy="944563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FFCC00"/>
                </a:gs>
                <a:gs pos="100000">
                  <a:srgbClr val="FF33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" name="Oval 2114"/>
            <p:cNvSpPr>
              <a:spLocks noChangeArrowheads="1"/>
            </p:cNvSpPr>
            <p:nvPr/>
          </p:nvSpPr>
          <p:spPr bwMode="auto">
            <a:xfrm>
              <a:off x="5376863" y="1627188"/>
              <a:ext cx="379412" cy="1000125"/>
            </a:xfrm>
            <a:prstGeom prst="ellipse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" name="Oval 2115"/>
            <p:cNvSpPr>
              <a:spLocks noChangeArrowheads="1"/>
            </p:cNvSpPr>
            <p:nvPr/>
          </p:nvSpPr>
          <p:spPr bwMode="auto">
            <a:xfrm>
              <a:off x="5807075" y="2390775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" name="Oval 2116"/>
            <p:cNvSpPr>
              <a:spLocks noChangeArrowheads="1"/>
            </p:cNvSpPr>
            <p:nvPr/>
          </p:nvSpPr>
          <p:spPr bwMode="auto">
            <a:xfrm>
              <a:off x="5930900" y="2362200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" name="Oval 2117"/>
            <p:cNvSpPr>
              <a:spLocks noChangeArrowheads="1"/>
            </p:cNvSpPr>
            <p:nvPr/>
          </p:nvSpPr>
          <p:spPr bwMode="auto">
            <a:xfrm>
              <a:off x="5756275" y="24114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" name="Oval 2118"/>
            <p:cNvSpPr>
              <a:spLocks noChangeArrowheads="1"/>
            </p:cNvSpPr>
            <p:nvPr/>
          </p:nvSpPr>
          <p:spPr bwMode="auto">
            <a:xfrm>
              <a:off x="5737225" y="2281238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" name="Oval 2119"/>
            <p:cNvSpPr>
              <a:spLocks noChangeArrowheads="1"/>
            </p:cNvSpPr>
            <p:nvPr/>
          </p:nvSpPr>
          <p:spPr bwMode="auto">
            <a:xfrm>
              <a:off x="5765800" y="24384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" name="Oval 2120"/>
            <p:cNvSpPr>
              <a:spLocks noChangeArrowheads="1"/>
            </p:cNvSpPr>
            <p:nvPr/>
          </p:nvSpPr>
          <p:spPr bwMode="auto">
            <a:xfrm>
              <a:off x="5775325" y="22542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" name="Oval 2121"/>
            <p:cNvSpPr>
              <a:spLocks noChangeArrowheads="1"/>
            </p:cNvSpPr>
            <p:nvPr/>
          </p:nvSpPr>
          <p:spPr bwMode="auto">
            <a:xfrm>
              <a:off x="5772150" y="23114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" name="Oval 2122"/>
            <p:cNvSpPr>
              <a:spLocks noChangeArrowheads="1"/>
            </p:cNvSpPr>
            <p:nvPr/>
          </p:nvSpPr>
          <p:spPr bwMode="auto">
            <a:xfrm>
              <a:off x="5827713" y="21939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" name="Oval 2123"/>
            <p:cNvSpPr>
              <a:spLocks noChangeArrowheads="1"/>
            </p:cNvSpPr>
            <p:nvPr/>
          </p:nvSpPr>
          <p:spPr bwMode="auto">
            <a:xfrm>
              <a:off x="5824538" y="223043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" name="Oval 2124"/>
            <p:cNvSpPr>
              <a:spLocks noChangeArrowheads="1"/>
            </p:cNvSpPr>
            <p:nvPr/>
          </p:nvSpPr>
          <p:spPr bwMode="auto">
            <a:xfrm>
              <a:off x="5903913" y="223996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" name="Oval 2125"/>
            <p:cNvSpPr>
              <a:spLocks noChangeArrowheads="1"/>
            </p:cNvSpPr>
            <p:nvPr/>
          </p:nvSpPr>
          <p:spPr bwMode="auto">
            <a:xfrm>
              <a:off x="6027738" y="22113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" name="Oval 2126"/>
            <p:cNvSpPr>
              <a:spLocks noChangeArrowheads="1"/>
            </p:cNvSpPr>
            <p:nvPr/>
          </p:nvSpPr>
          <p:spPr bwMode="auto">
            <a:xfrm>
              <a:off x="5853113" y="2260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" name="Oval 2127"/>
            <p:cNvSpPr>
              <a:spLocks noChangeArrowheads="1"/>
            </p:cNvSpPr>
            <p:nvPr/>
          </p:nvSpPr>
          <p:spPr bwMode="auto">
            <a:xfrm>
              <a:off x="5824538" y="2109788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3" name="Oval 2128"/>
            <p:cNvSpPr>
              <a:spLocks noChangeArrowheads="1"/>
            </p:cNvSpPr>
            <p:nvPr/>
          </p:nvSpPr>
          <p:spPr bwMode="auto">
            <a:xfrm>
              <a:off x="5997575" y="22637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" name="Oval 2129"/>
            <p:cNvSpPr>
              <a:spLocks noChangeArrowheads="1"/>
            </p:cNvSpPr>
            <p:nvPr/>
          </p:nvSpPr>
          <p:spPr bwMode="auto">
            <a:xfrm>
              <a:off x="5872163" y="21050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5" name="Oval 2130"/>
            <p:cNvSpPr>
              <a:spLocks noChangeArrowheads="1"/>
            </p:cNvSpPr>
            <p:nvPr/>
          </p:nvSpPr>
          <p:spPr bwMode="auto">
            <a:xfrm>
              <a:off x="5746750" y="21669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6" name="Oval 2131"/>
            <p:cNvSpPr>
              <a:spLocks noChangeArrowheads="1"/>
            </p:cNvSpPr>
            <p:nvPr/>
          </p:nvSpPr>
          <p:spPr bwMode="auto">
            <a:xfrm>
              <a:off x="5834063" y="2035175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7" name="Oval 2132"/>
            <p:cNvSpPr>
              <a:spLocks noChangeArrowheads="1"/>
            </p:cNvSpPr>
            <p:nvPr/>
          </p:nvSpPr>
          <p:spPr bwMode="auto">
            <a:xfrm>
              <a:off x="6049963" y="2105025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8" name="Oval 2133"/>
            <p:cNvSpPr>
              <a:spLocks noChangeArrowheads="1"/>
            </p:cNvSpPr>
            <p:nvPr/>
          </p:nvSpPr>
          <p:spPr bwMode="auto">
            <a:xfrm>
              <a:off x="5753100" y="20764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" name="Oval 2134"/>
            <p:cNvSpPr>
              <a:spLocks noChangeArrowheads="1"/>
            </p:cNvSpPr>
            <p:nvPr/>
          </p:nvSpPr>
          <p:spPr bwMode="auto">
            <a:xfrm>
              <a:off x="5954713" y="20510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0" name="Oval 2135"/>
            <p:cNvSpPr>
              <a:spLocks noChangeArrowheads="1"/>
            </p:cNvSpPr>
            <p:nvPr/>
          </p:nvSpPr>
          <p:spPr bwMode="auto">
            <a:xfrm>
              <a:off x="5780088" y="21034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1" name="Oval 2136"/>
            <p:cNvSpPr>
              <a:spLocks noChangeArrowheads="1"/>
            </p:cNvSpPr>
            <p:nvPr/>
          </p:nvSpPr>
          <p:spPr bwMode="auto">
            <a:xfrm>
              <a:off x="5810250" y="19637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" name="Oval 2137"/>
            <p:cNvSpPr>
              <a:spLocks noChangeArrowheads="1"/>
            </p:cNvSpPr>
            <p:nvPr/>
          </p:nvSpPr>
          <p:spPr bwMode="auto">
            <a:xfrm>
              <a:off x="5924550" y="21050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" name="Oval 2138"/>
            <p:cNvSpPr>
              <a:spLocks noChangeArrowheads="1"/>
            </p:cNvSpPr>
            <p:nvPr/>
          </p:nvSpPr>
          <p:spPr bwMode="auto">
            <a:xfrm>
              <a:off x="5765800" y="196215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4" name="Oval 2139"/>
            <p:cNvSpPr>
              <a:spLocks noChangeArrowheads="1"/>
            </p:cNvSpPr>
            <p:nvPr/>
          </p:nvSpPr>
          <p:spPr bwMode="auto">
            <a:xfrm>
              <a:off x="5784850" y="19796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" name="Oval 2140"/>
            <p:cNvSpPr>
              <a:spLocks noChangeArrowheads="1"/>
            </p:cNvSpPr>
            <p:nvPr/>
          </p:nvSpPr>
          <p:spPr bwMode="auto">
            <a:xfrm>
              <a:off x="5729288" y="1943100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6" name="Oval 2141"/>
            <p:cNvSpPr>
              <a:spLocks noChangeArrowheads="1"/>
            </p:cNvSpPr>
            <p:nvPr/>
          </p:nvSpPr>
          <p:spPr bwMode="auto">
            <a:xfrm>
              <a:off x="5873750" y="19669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7" name="Oval 2142"/>
            <p:cNvSpPr>
              <a:spLocks noChangeArrowheads="1"/>
            </p:cNvSpPr>
            <p:nvPr/>
          </p:nvSpPr>
          <p:spPr bwMode="auto">
            <a:xfrm>
              <a:off x="5818188" y="24892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" name="Oval 2143"/>
            <p:cNvSpPr>
              <a:spLocks noChangeArrowheads="1"/>
            </p:cNvSpPr>
            <p:nvPr/>
          </p:nvSpPr>
          <p:spPr bwMode="auto">
            <a:xfrm>
              <a:off x="5940425" y="24590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" name="Oval 2144"/>
            <p:cNvSpPr>
              <a:spLocks noChangeArrowheads="1"/>
            </p:cNvSpPr>
            <p:nvPr/>
          </p:nvSpPr>
          <p:spPr bwMode="auto">
            <a:xfrm>
              <a:off x="5765800" y="2511425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" name="Oval 2145"/>
            <p:cNvSpPr>
              <a:spLocks noChangeArrowheads="1"/>
            </p:cNvSpPr>
            <p:nvPr/>
          </p:nvSpPr>
          <p:spPr bwMode="auto">
            <a:xfrm>
              <a:off x="5707063" y="24304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" name="Oval 2146"/>
            <p:cNvSpPr>
              <a:spLocks noChangeArrowheads="1"/>
            </p:cNvSpPr>
            <p:nvPr/>
          </p:nvSpPr>
          <p:spPr bwMode="auto">
            <a:xfrm>
              <a:off x="5729288" y="250666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2" name="Oval 2147"/>
            <p:cNvSpPr>
              <a:spLocks noChangeArrowheads="1"/>
            </p:cNvSpPr>
            <p:nvPr/>
          </p:nvSpPr>
          <p:spPr bwMode="auto">
            <a:xfrm>
              <a:off x="5784850" y="23542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3" name="Oval 2148"/>
            <p:cNvSpPr>
              <a:spLocks noChangeArrowheads="1"/>
            </p:cNvSpPr>
            <p:nvPr/>
          </p:nvSpPr>
          <p:spPr bwMode="auto">
            <a:xfrm>
              <a:off x="5783263" y="24098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" name="Oval 2149"/>
            <p:cNvSpPr>
              <a:spLocks noChangeArrowheads="1"/>
            </p:cNvSpPr>
            <p:nvPr/>
          </p:nvSpPr>
          <p:spPr bwMode="auto">
            <a:xfrm>
              <a:off x="5835650" y="2320925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5" name="Oval 2150"/>
            <p:cNvSpPr>
              <a:spLocks noChangeArrowheads="1"/>
            </p:cNvSpPr>
            <p:nvPr/>
          </p:nvSpPr>
          <p:spPr bwMode="auto">
            <a:xfrm>
              <a:off x="5838825" y="2414588"/>
              <a:ext cx="23813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6" name="Oval 2151"/>
            <p:cNvSpPr>
              <a:spLocks noChangeArrowheads="1"/>
            </p:cNvSpPr>
            <p:nvPr/>
          </p:nvSpPr>
          <p:spPr bwMode="auto">
            <a:xfrm>
              <a:off x="5815013" y="18780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7" name="Oval 2152"/>
            <p:cNvSpPr>
              <a:spLocks noChangeArrowheads="1"/>
            </p:cNvSpPr>
            <p:nvPr/>
          </p:nvSpPr>
          <p:spPr bwMode="auto">
            <a:xfrm>
              <a:off x="5715000" y="18859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8" name="Oval 2153"/>
            <p:cNvSpPr>
              <a:spLocks noChangeArrowheads="1"/>
            </p:cNvSpPr>
            <p:nvPr/>
          </p:nvSpPr>
          <p:spPr bwMode="auto">
            <a:xfrm>
              <a:off x="5764213" y="1900238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9" name="Oval 2154"/>
            <p:cNvSpPr>
              <a:spLocks noChangeArrowheads="1"/>
            </p:cNvSpPr>
            <p:nvPr/>
          </p:nvSpPr>
          <p:spPr bwMode="auto">
            <a:xfrm>
              <a:off x="5867400" y="17891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0" name="Oval 2155"/>
            <p:cNvSpPr>
              <a:spLocks noChangeArrowheads="1"/>
            </p:cNvSpPr>
            <p:nvPr/>
          </p:nvSpPr>
          <p:spPr bwMode="auto">
            <a:xfrm>
              <a:off x="5907088" y="1901825"/>
              <a:ext cx="23812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1" name="Oval 2156"/>
            <p:cNvSpPr>
              <a:spLocks noChangeArrowheads="1"/>
            </p:cNvSpPr>
            <p:nvPr/>
          </p:nvSpPr>
          <p:spPr bwMode="auto">
            <a:xfrm>
              <a:off x="5781675" y="17430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2" name="Oval 2157"/>
            <p:cNvSpPr>
              <a:spLocks noChangeArrowheads="1"/>
            </p:cNvSpPr>
            <p:nvPr/>
          </p:nvSpPr>
          <p:spPr bwMode="auto">
            <a:xfrm>
              <a:off x="5780088" y="17986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" name="Oval 2158"/>
            <p:cNvSpPr>
              <a:spLocks noChangeArrowheads="1"/>
            </p:cNvSpPr>
            <p:nvPr/>
          </p:nvSpPr>
          <p:spPr bwMode="auto">
            <a:xfrm>
              <a:off x="5764213" y="1762125"/>
              <a:ext cx="23812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" name="Oval 2159"/>
            <p:cNvSpPr>
              <a:spLocks noChangeArrowheads="1"/>
            </p:cNvSpPr>
            <p:nvPr/>
          </p:nvSpPr>
          <p:spPr bwMode="auto">
            <a:xfrm>
              <a:off x="5757863" y="1873250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" name="Oval 2160"/>
            <p:cNvSpPr>
              <a:spLocks noChangeArrowheads="1"/>
            </p:cNvSpPr>
            <p:nvPr/>
          </p:nvSpPr>
          <p:spPr bwMode="auto">
            <a:xfrm>
              <a:off x="5988050" y="22304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6" name="Oval 2161"/>
            <p:cNvSpPr>
              <a:spLocks noChangeArrowheads="1"/>
            </p:cNvSpPr>
            <p:nvPr/>
          </p:nvSpPr>
          <p:spPr bwMode="auto">
            <a:xfrm>
              <a:off x="6110288" y="2259013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" name="Oval 2162"/>
            <p:cNvSpPr>
              <a:spLocks noChangeArrowheads="1"/>
            </p:cNvSpPr>
            <p:nvPr/>
          </p:nvSpPr>
          <p:spPr bwMode="auto">
            <a:xfrm>
              <a:off x="5937250" y="2208213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" name="Oval 2163"/>
            <p:cNvSpPr>
              <a:spLocks noChangeArrowheads="1"/>
            </p:cNvSpPr>
            <p:nvPr/>
          </p:nvSpPr>
          <p:spPr bwMode="auto">
            <a:xfrm>
              <a:off x="6040438" y="231933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" name="Oval 2164"/>
            <p:cNvSpPr>
              <a:spLocks noChangeArrowheads="1"/>
            </p:cNvSpPr>
            <p:nvPr/>
          </p:nvSpPr>
          <p:spPr bwMode="auto">
            <a:xfrm>
              <a:off x="6080125" y="2206625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" name="Oval 2165"/>
            <p:cNvSpPr>
              <a:spLocks noChangeArrowheads="1"/>
            </p:cNvSpPr>
            <p:nvPr/>
          </p:nvSpPr>
          <p:spPr bwMode="auto">
            <a:xfrm>
              <a:off x="5794375" y="2281238"/>
              <a:ext cx="23813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1" name="Oval 2166"/>
            <p:cNvSpPr>
              <a:spLocks noChangeArrowheads="1"/>
            </p:cNvSpPr>
            <p:nvPr/>
          </p:nvSpPr>
          <p:spPr bwMode="auto">
            <a:xfrm>
              <a:off x="5953125" y="23082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2" name="Oval 2167"/>
            <p:cNvSpPr>
              <a:spLocks noChangeArrowheads="1"/>
            </p:cNvSpPr>
            <p:nvPr/>
          </p:nvSpPr>
          <p:spPr bwMode="auto">
            <a:xfrm>
              <a:off x="6007100" y="2398713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3" name="Oval 2168"/>
            <p:cNvSpPr>
              <a:spLocks noChangeArrowheads="1"/>
            </p:cNvSpPr>
            <p:nvPr/>
          </p:nvSpPr>
          <p:spPr bwMode="auto">
            <a:xfrm>
              <a:off x="5749925" y="23209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4" name="Oval 2169"/>
            <p:cNvSpPr>
              <a:spLocks noChangeArrowheads="1"/>
            </p:cNvSpPr>
            <p:nvPr/>
          </p:nvSpPr>
          <p:spPr bwMode="auto">
            <a:xfrm>
              <a:off x="5749925" y="20335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5" name="Oval 2170"/>
            <p:cNvSpPr>
              <a:spLocks noChangeArrowheads="1"/>
            </p:cNvSpPr>
            <p:nvPr/>
          </p:nvSpPr>
          <p:spPr bwMode="auto">
            <a:xfrm>
              <a:off x="5954713" y="20939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6" name="Oval 2171"/>
            <p:cNvSpPr>
              <a:spLocks noChangeArrowheads="1"/>
            </p:cNvSpPr>
            <p:nvPr/>
          </p:nvSpPr>
          <p:spPr bwMode="auto">
            <a:xfrm>
              <a:off x="5780088" y="20431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7" name="Oval 2172"/>
            <p:cNvSpPr>
              <a:spLocks noChangeArrowheads="1"/>
            </p:cNvSpPr>
            <p:nvPr/>
          </p:nvSpPr>
          <p:spPr bwMode="auto">
            <a:xfrm>
              <a:off x="5884863" y="21542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8" name="Oval 2173"/>
            <p:cNvSpPr>
              <a:spLocks noChangeArrowheads="1"/>
            </p:cNvSpPr>
            <p:nvPr/>
          </p:nvSpPr>
          <p:spPr bwMode="auto">
            <a:xfrm>
              <a:off x="5924550" y="20415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9" name="Oval 2174"/>
            <p:cNvSpPr>
              <a:spLocks noChangeArrowheads="1"/>
            </p:cNvSpPr>
            <p:nvPr/>
          </p:nvSpPr>
          <p:spPr bwMode="auto">
            <a:xfrm>
              <a:off x="5783263" y="21732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" name="Oval 2175"/>
            <p:cNvSpPr>
              <a:spLocks noChangeArrowheads="1"/>
            </p:cNvSpPr>
            <p:nvPr/>
          </p:nvSpPr>
          <p:spPr bwMode="auto">
            <a:xfrm>
              <a:off x="5795963" y="2144713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1" name="Oval 2176"/>
            <p:cNvSpPr>
              <a:spLocks noChangeArrowheads="1"/>
            </p:cNvSpPr>
            <p:nvPr/>
          </p:nvSpPr>
          <p:spPr bwMode="auto">
            <a:xfrm>
              <a:off x="5783263" y="22002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2" name="Oval 2177"/>
            <p:cNvSpPr>
              <a:spLocks noChangeArrowheads="1"/>
            </p:cNvSpPr>
            <p:nvPr/>
          </p:nvSpPr>
          <p:spPr bwMode="auto">
            <a:xfrm>
              <a:off x="5978525" y="2200275"/>
              <a:ext cx="23813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" name="Oval 2178"/>
            <p:cNvSpPr>
              <a:spLocks noChangeArrowheads="1"/>
            </p:cNvSpPr>
            <p:nvPr/>
          </p:nvSpPr>
          <p:spPr bwMode="auto">
            <a:xfrm>
              <a:off x="5735638" y="1917700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" name="Oval 2179"/>
            <p:cNvSpPr>
              <a:spLocks noChangeArrowheads="1"/>
            </p:cNvSpPr>
            <p:nvPr/>
          </p:nvSpPr>
          <p:spPr bwMode="auto">
            <a:xfrm>
              <a:off x="5859463" y="18573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" name="Oval 2180"/>
            <p:cNvSpPr>
              <a:spLocks noChangeArrowheads="1"/>
            </p:cNvSpPr>
            <p:nvPr/>
          </p:nvSpPr>
          <p:spPr bwMode="auto">
            <a:xfrm>
              <a:off x="5822950" y="18684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6" name="Oval 2181"/>
            <p:cNvSpPr>
              <a:spLocks noChangeArrowheads="1"/>
            </p:cNvSpPr>
            <p:nvPr/>
          </p:nvSpPr>
          <p:spPr bwMode="auto">
            <a:xfrm>
              <a:off x="5878513" y="2016125"/>
              <a:ext cx="23812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7" name="Oval 2182"/>
            <p:cNvSpPr>
              <a:spLocks noChangeArrowheads="1"/>
            </p:cNvSpPr>
            <p:nvPr/>
          </p:nvSpPr>
          <p:spPr bwMode="auto">
            <a:xfrm>
              <a:off x="5975350" y="1787525"/>
              <a:ext cx="23813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" name="Oval 2183"/>
            <p:cNvSpPr>
              <a:spLocks noChangeArrowheads="1"/>
            </p:cNvSpPr>
            <p:nvPr/>
          </p:nvSpPr>
          <p:spPr bwMode="auto">
            <a:xfrm>
              <a:off x="5819775" y="20034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" name="Oval 2184"/>
            <p:cNvSpPr>
              <a:spLocks noChangeArrowheads="1"/>
            </p:cNvSpPr>
            <p:nvPr/>
          </p:nvSpPr>
          <p:spPr bwMode="auto">
            <a:xfrm>
              <a:off x="5780088" y="19319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" name="Oval 2185"/>
            <p:cNvSpPr>
              <a:spLocks noChangeArrowheads="1"/>
            </p:cNvSpPr>
            <p:nvPr/>
          </p:nvSpPr>
          <p:spPr bwMode="auto">
            <a:xfrm>
              <a:off x="5892800" y="2057400"/>
              <a:ext cx="23813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1" name="Oval 2186"/>
            <p:cNvSpPr>
              <a:spLocks noChangeArrowheads="1"/>
            </p:cNvSpPr>
            <p:nvPr/>
          </p:nvSpPr>
          <p:spPr bwMode="auto">
            <a:xfrm>
              <a:off x="5935663" y="19732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2" name="Oval 2187"/>
            <p:cNvSpPr>
              <a:spLocks noChangeArrowheads="1"/>
            </p:cNvSpPr>
            <p:nvPr/>
          </p:nvSpPr>
          <p:spPr bwMode="auto">
            <a:xfrm>
              <a:off x="5727700" y="1785938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3" name="Oval 2188"/>
            <p:cNvSpPr>
              <a:spLocks noChangeArrowheads="1"/>
            </p:cNvSpPr>
            <p:nvPr/>
          </p:nvSpPr>
          <p:spPr bwMode="auto">
            <a:xfrm>
              <a:off x="5734050" y="1841500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4" name="Oval 2189"/>
            <p:cNvSpPr>
              <a:spLocks noChangeArrowheads="1"/>
            </p:cNvSpPr>
            <p:nvPr/>
          </p:nvSpPr>
          <p:spPr bwMode="auto">
            <a:xfrm>
              <a:off x="5772150" y="17208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5" name="Oval 2190"/>
            <p:cNvSpPr>
              <a:spLocks noChangeArrowheads="1"/>
            </p:cNvSpPr>
            <p:nvPr/>
          </p:nvSpPr>
          <p:spPr bwMode="auto">
            <a:xfrm>
              <a:off x="5807075" y="1852613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6" name="Oval 2191"/>
            <p:cNvSpPr>
              <a:spLocks noChangeArrowheads="1"/>
            </p:cNvSpPr>
            <p:nvPr/>
          </p:nvSpPr>
          <p:spPr bwMode="auto">
            <a:xfrm>
              <a:off x="5770563" y="1820863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7" name="Oval 2192"/>
            <p:cNvSpPr>
              <a:spLocks noChangeArrowheads="1"/>
            </p:cNvSpPr>
            <p:nvPr/>
          </p:nvSpPr>
          <p:spPr bwMode="auto">
            <a:xfrm>
              <a:off x="5700713" y="16970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8" name="Oval 2193"/>
            <p:cNvSpPr>
              <a:spLocks noChangeArrowheads="1"/>
            </p:cNvSpPr>
            <p:nvPr/>
          </p:nvSpPr>
          <p:spPr bwMode="auto">
            <a:xfrm>
              <a:off x="5827713" y="18208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9" name="Oval 2194"/>
            <p:cNvSpPr>
              <a:spLocks noChangeArrowheads="1"/>
            </p:cNvSpPr>
            <p:nvPr/>
          </p:nvSpPr>
          <p:spPr bwMode="auto">
            <a:xfrm>
              <a:off x="5881688" y="19097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" name="Oval 2195"/>
            <p:cNvSpPr>
              <a:spLocks noChangeArrowheads="1"/>
            </p:cNvSpPr>
            <p:nvPr/>
          </p:nvSpPr>
          <p:spPr bwMode="auto">
            <a:xfrm>
              <a:off x="5961063" y="1858963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" name="Oval 2196"/>
            <p:cNvSpPr>
              <a:spLocks noChangeArrowheads="1"/>
            </p:cNvSpPr>
            <p:nvPr/>
          </p:nvSpPr>
          <p:spPr bwMode="auto">
            <a:xfrm>
              <a:off x="5783263" y="2387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2" name="Oval 2197"/>
            <p:cNvSpPr>
              <a:spLocks noChangeArrowheads="1"/>
            </p:cNvSpPr>
            <p:nvPr/>
          </p:nvSpPr>
          <p:spPr bwMode="auto">
            <a:xfrm>
              <a:off x="5735638" y="2411413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3" name="Oval 2198"/>
            <p:cNvSpPr>
              <a:spLocks noChangeArrowheads="1"/>
            </p:cNvSpPr>
            <p:nvPr/>
          </p:nvSpPr>
          <p:spPr bwMode="auto">
            <a:xfrm>
              <a:off x="5732463" y="2366963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" name="Oval 2199"/>
            <p:cNvSpPr>
              <a:spLocks noChangeArrowheads="1"/>
            </p:cNvSpPr>
            <p:nvPr/>
          </p:nvSpPr>
          <p:spPr bwMode="auto">
            <a:xfrm>
              <a:off x="5835650" y="2478088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" name="Oval 2200"/>
            <p:cNvSpPr>
              <a:spLocks noChangeArrowheads="1"/>
            </p:cNvSpPr>
            <p:nvPr/>
          </p:nvSpPr>
          <p:spPr bwMode="auto">
            <a:xfrm>
              <a:off x="5875338" y="2365375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" name="Oval 2201"/>
            <p:cNvSpPr>
              <a:spLocks noChangeArrowheads="1"/>
            </p:cNvSpPr>
            <p:nvPr/>
          </p:nvSpPr>
          <p:spPr bwMode="auto">
            <a:xfrm>
              <a:off x="5749925" y="25225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7" name="Oval 2202"/>
            <p:cNvSpPr>
              <a:spLocks noChangeArrowheads="1"/>
            </p:cNvSpPr>
            <p:nvPr/>
          </p:nvSpPr>
          <p:spPr bwMode="auto">
            <a:xfrm>
              <a:off x="5748338" y="24669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" name="Oval 2203"/>
            <p:cNvSpPr>
              <a:spLocks noChangeArrowheads="1"/>
            </p:cNvSpPr>
            <p:nvPr/>
          </p:nvSpPr>
          <p:spPr bwMode="auto">
            <a:xfrm>
              <a:off x="5662613" y="25384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" name="Oval 2204"/>
            <p:cNvSpPr>
              <a:spLocks noChangeArrowheads="1"/>
            </p:cNvSpPr>
            <p:nvPr/>
          </p:nvSpPr>
          <p:spPr bwMode="auto">
            <a:xfrm>
              <a:off x="5765800" y="249555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" name="Oval 2205"/>
            <p:cNvSpPr>
              <a:spLocks noChangeArrowheads="1"/>
            </p:cNvSpPr>
            <p:nvPr/>
          </p:nvSpPr>
          <p:spPr bwMode="auto">
            <a:xfrm>
              <a:off x="5715000" y="17224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" name="Oval 2206"/>
            <p:cNvSpPr>
              <a:spLocks noChangeArrowheads="1"/>
            </p:cNvSpPr>
            <p:nvPr/>
          </p:nvSpPr>
          <p:spPr bwMode="auto">
            <a:xfrm>
              <a:off x="5805488" y="17922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2" name="Oval 2207"/>
            <p:cNvSpPr>
              <a:spLocks noChangeArrowheads="1"/>
            </p:cNvSpPr>
            <p:nvPr/>
          </p:nvSpPr>
          <p:spPr bwMode="auto">
            <a:xfrm>
              <a:off x="5668963" y="17049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3" name="Oval 2208"/>
            <p:cNvSpPr>
              <a:spLocks noChangeArrowheads="1"/>
            </p:cNvSpPr>
            <p:nvPr/>
          </p:nvSpPr>
          <p:spPr bwMode="auto">
            <a:xfrm>
              <a:off x="5811838" y="17637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4" name="Oval 2209"/>
            <p:cNvSpPr>
              <a:spLocks noChangeArrowheads="1"/>
            </p:cNvSpPr>
            <p:nvPr/>
          </p:nvSpPr>
          <p:spPr bwMode="auto">
            <a:xfrm>
              <a:off x="5697538" y="1743075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5" name="Oval 2210"/>
            <p:cNvSpPr>
              <a:spLocks noChangeArrowheads="1"/>
            </p:cNvSpPr>
            <p:nvPr/>
          </p:nvSpPr>
          <p:spPr bwMode="auto">
            <a:xfrm>
              <a:off x="5726113" y="18097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6" name="Oval 2211"/>
            <p:cNvSpPr>
              <a:spLocks noChangeArrowheads="1"/>
            </p:cNvSpPr>
            <p:nvPr/>
          </p:nvSpPr>
          <p:spPr bwMode="auto">
            <a:xfrm>
              <a:off x="5724525" y="1752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7" name="Oval 2212"/>
            <p:cNvSpPr>
              <a:spLocks noChangeArrowheads="1"/>
            </p:cNvSpPr>
            <p:nvPr/>
          </p:nvSpPr>
          <p:spPr bwMode="auto">
            <a:xfrm>
              <a:off x="5776913" y="1841500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8" name="Oval 2213"/>
            <p:cNvSpPr>
              <a:spLocks noChangeArrowheads="1"/>
            </p:cNvSpPr>
            <p:nvPr/>
          </p:nvSpPr>
          <p:spPr bwMode="auto">
            <a:xfrm>
              <a:off x="5903913" y="1809750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9" name="Oval 2214"/>
            <p:cNvSpPr>
              <a:spLocks noChangeArrowheads="1"/>
            </p:cNvSpPr>
            <p:nvPr/>
          </p:nvSpPr>
          <p:spPr bwMode="auto">
            <a:xfrm>
              <a:off x="6305550" y="18494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0" name="Oval 2215"/>
            <p:cNvSpPr>
              <a:spLocks noChangeArrowheads="1"/>
            </p:cNvSpPr>
            <p:nvPr/>
          </p:nvSpPr>
          <p:spPr bwMode="auto">
            <a:xfrm>
              <a:off x="6205538" y="2001838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" name="Oval 2216"/>
            <p:cNvSpPr>
              <a:spLocks noChangeArrowheads="1"/>
            </p:cNvSpPr>
            <p:nvPr/>
          </p:nvSpPr>
          <p:spPr bwMode="auto">
            <a:xfrm>
              <a:off x="6030913" y="19494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2" name="Oval 2217"/>
            <p:cNvSpPr>
              <a:spLocks noChangeArrowheads="1"/>
            </p:cNvSpPr>
            <p:nvPr/>
          </p:nvSpPr>
          <p:spPr bwMode="auto">
            <a:xfrm>
              <a:off x="6135688" y="2062163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3" name="Oval 2218"/>
            <p:cNvSpPr>
              <a:spLocks noChangeArrowheads="1"/>
            </p:cNvSpPr>
            <p:nvPr/>
          </p:nvSpPr>
          <p:spPr bwMode="auto">
            <a:xfrm>
              <a:off x="6032500" y="18256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4" name="Oval 2219"/>
            <p:cNvSpPr>
              <a:spLocks noChangeArrowheads="1"/>
            </p:cNvSpPr>
            <p:nvPr/>
          </p:nvSpPr>
          <p:spPr bwMode="auto">
            <a:xfrm>
              <a:off x="5803900" y="21177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5" name="Oval 2220"/>
            <p:cNvSpPr>
              <a:spLocks noChangeArrowheads="1"/>
            </p:cNvSpPr>
            <p:nvPr/>
          </p:nvSpPr>
          <p:spPr bwMode="auto">
            <a:xfrm>
              <a:off x="6046788" y="20510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6" name="Oval 2221"/>
            <p:cNvSpPr>
              <a:spLocks noChangeArrowheads="1"/>
            </p:cNvSpPr>
            <p:nvPr/>
          </p:nvSpPr>
          <p:spPr bwMode="auto">
            <a:xfrm>
              <a:off x="6099175" y="213995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7" name="Oval 2222"/>
            <p:cNvSpPr>
              <a:spLocks noChangeArrowheads="1"/>
            </p:cNvSpPr>
            <p:nvPr/>
          </p:nvSpPr>
          <p:spPr bwMode="auto">
            <a:xfrm>
              <a:off x="6227763" y="21066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8" name="Oval 2223"/>
            <p:cNvSpPr>
              <a:spLocks noChangeArrowheads="1"/>
            </p:cNvSpPr>
            <p:nvPr/>
          </p:nvSpPr>
          <p:spPr bwMode="auto">
            <a:xfrm>
              <a:off x="5953125" y="230187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9" name="Oval 2224"/>
            <p:cNvSpPr>
              <a:spLocks noChangeArrowheads="1"/>
            </p:cNvSpPr>
            <p:nvPr/>
          </p:nvSpPr>
          <p:spPr bwMode="auto">
            <a:xfrm>
              <a:off x="6076950" y="2330450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0" name="Oval 2225"/>
            <p:cNvSpPr>
              <a:spLocks noChangeArrowheads="1"/>
            </p:cNvSpPr>
            <p:nvPr/>
          </p:nvSpPr>
          <p:spPr bwMode="auto">
            <a:xfrm>
              <a:off x="5902325" y="22780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" name="Oval 2226"/>
            <p:cNvSpPr>
              <a:spLocks noChangeArrowheads="1"/>
            </p:cNvSpPr>
            <p:nvPr/>
          </p:nvSpPr>
          <p:spPr bwMode="auto">
            <a:xfrm>
              <a:off x="6007100" y="2390775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2" name="Oval 2227"/>
            <p:cNvSpPr>
              <a:spLocks noChangeArrowheads="1"/>
            </p:cNvSpPr>
            <p:nvPr/>
          </p:nvSpPr>
          <p:spPr bwMode="auto">
            <a:xfrm>
              <a:off x="6046788" y="2278063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3" name="Oval 2228"/>
            <p:cNvSpPr>
              <a:spLocks noChangeArrowheads="1"/>
            </p:cNvSpPr>
            <p:nvPr/>
          </p:nvSpPr>
          <p:spPr bwMode="auto">
            <a:xfrm>
              <a:off x="5711825" y="24574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4" name="Oval 2229"/>
            <p:cNvSpPr>
              <a:spLocks noChangeArrowheads="1"/>
            </p:cNvSpPr>
            <p:nvPr/>
          </p:nvSpPr>
          <p:spPr bwMode="auto">
            <a:xfrm>
              <a:off x="5918200" y="23796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5" name="Oval 2230"/>
            <p:cNvSpPr>
              <a:spLocks noChangeArrowheads="1"/>
            </p:cNvSpPr>
            <p:nvPr/>
          </p:nvSpPr>
          <p:spPr bwMode="auto">
            <a:xfrm>
              <a:off x="6089650" y="18780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6" name="Oval 2231"/>
            <p:cNvSpPr>
              <a:spLocks noChangeArrowheads="1"/>
            </p:cNvSpPr>
            <p:nvPr/>
          </p:nvSpPr>
          <p:spPr bwMode="auto">
            <a:xfrm>
              <a:off x="6099175" y="24352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7" name="Oval 2232"/>
            <p:cNvSpPr>
              <a:spLocks noChangeArrowheads="1"/>
            </p:cNvSpPr>
            <p:nvPr/>
          </p:nvSpPr>
          <p:spPr bwMode="auto">
            <a:xfrm>
              <a:off x="5815013" y="1933575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8" name="Oval 2233"/>
            <p:cNvSpPr>
              <a:spLocks noChangeArrowheads="1"/>
            </p:cNvSpPr>
            <p:nvPr/>
          </p:nvSpPr>
          <p:spPr bwMode="auto">
            <a:xfrm>
              <a:off x="5995988" y="19859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9" name="Oval 2234"/>
            <p:cNvSpPr>
              <a:spLocks noChangeArrowheads="1"/>
            </p:cNvSpPr>
            <p:nvPr/>
          </p:nvSpPr>
          <p:spPr bwMode="auto">
            <a:xfrm>
              <a:off x="5789613" y="18970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0" name="Oval 2235"/>
            <p:cNvSpPr>
              <a:spLocks noChangeArrowheads="1"/>
            </p:cNvSpPr>
            <p:nvPr/>
          </p:nvSpPr>
          <p:spPr bwMode="auto">
            <a:xfrm>
              <a:off x="5926138" y="20447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1" name="Oval 2236"/>
            <p:cNvSpPr>
              <a:spLocks noChangeArrowheads="1"/>
            </p:cNvSpPr>
            <p:nvPr/>
          </p:nvSpPr>
          <p:spPr bwMode="auto">
            <a:xfrm>
              <a:off x="5965825" y="19319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2" name="Oval 2237"/>
            <p:cNvSpPr>
              <a:spLocks noChangeArrowheads="1"/>
            </p:cNvSpPr>
            <p:nvPr/>
          </p:nvSpPr>
          <p:spPr bwMode="auto">
            <a:xfrm>
              <a:off x="5822950" y="207327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3" name="Oval 2238"/>
            <p:cNvSpPr>
              <a:spLocks noChangeArrowheads="1"/>
            </p:cNvSpPr>
            <p:nvPr/>
          </p:nvSpPr>
          <p:spPr bwMode="auto">
            <a:xfrm>
              <a:off x="5765800" y="200025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4" name="Oval 2239"/>
            <p:cNvSpPr>
              <a:spLocks noChangeArrowheads="1"/>
            </p:cNvSpPr>
            <p:nvPr/>
          </p:nvSpPr>
          <p:spPr bwMode="auto">
            <a:xfrm>
              <a:off x="5756275" y="2128838"/>
              <a:ext cx="23813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5" name="Oval 2240"/>
            <p:cNvSpPr>
              <a:spLocks noChangeArrowheads="1"/>
            </p:cNvSpPr>
            <p:nvPr/>
          </p:nvSpPr>
          <p:spPr bwMode="auto">
            <a:xfrm>
              <a:off x="6019800" y="20907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6" name="Oval 2241"/>
            <p:cNvSpPr>
              <a:spLocks noChangeArrowheads="1"/>
            </p:cNvSpPr>
            <p:nvPr/>
          </p:nvSpPr>
          <p:spPr bwMode="auto">
            <a:xfrm>
              <a:off x="5826125" y="213360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7" name="Oval 2242"/>
            <p:cNvSpPr>
              <a:spLocks noChangeArrowheads="1"/>
            </p:cNvSpPr>
            <p:nvPr/>
          </p:nvSpPr>
          <p:spPr bwMode="auto">
            <a:xfrm>
              <a:off x="5759450" y="23669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8" name="Oval 2243"/>
            <p:cNvSpPr>
              <a:spLocks noChangeArrowheads="1"/>
            </p:cNvSpPr>
            <p:nvPr/>
          </p:nvSpPr>
          <p:spPr bwMode="auto">
            <a:xfrm>
              <a:off x="5862638" y="2200275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9" name="Oval 2244"/>
            <p:cNvSpPr>
              <a:spLocks noChangeArrowheads="1"/>
            </p:cNvSpPr>
            <p:nvPr/>
          </p:nvSpPr>
          <p:spPr bwMode="auto">
            <a:xfrm>
              <a:off x="6183313" y="23685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0" name="Oval 2245"/>
            <p:cNvSpPr>
              <a:spLocks noChangeArrowheads="1"/>
            </p:cNvSpPr>
            <p:nvPr/>
          </p:nvSpPr>
          <p:spPr bwMode="auto">
            <a:xfrm>
              <a:off x="6223000" y="22542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1" name="Oval 2246"/>
            <p:cNvSpPr>
              <a:spLocks noChangeArrowheads="1"/>
            </p:cNvSpPr>
            <p:nvPr/>
          </p:nvSpPr>
          <p:spPr bwMode="auto">
            <a:xfrm>
              <a:off x="5813425" y="21621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2" name="Oval 2247"/>
            <p:cNvSpPr>
              <a:spLocks noChangeArrowheads="1"/>
            </p:cNvSpPr>
            <p:nvPr/>
          </p:nvSpPr>
          <p:spPr bwMode="auto">
            <a:xfrm>
              <a:off x="6096000" y="23574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" name="Oval 2248"/>
            <p:cNvSpPr>
              <a:spLocks noChangeArrowheads="1"/>
            </p:cNvSpPr>
            <p:nvPr/>
          </p:nvSpPr>
          <p:spPr bwMode="auto">
            <a:xfrm>
              <a:off x="6148388" y="2446338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" name="Oval 2249"/>
            <p:cNvSpPr>
              <a:spLocks noChangeArrowheads="1"/>
            </p:cNvSpPr>
            <p:nvPr/>
          </p:nvSpPr>
          <p:spPr bwMode="auto">
            <a:xfrm>
              <a:off x="6275388" y="241458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" name="Oval 2250"/>
            <p:cNvSpPr>
              <a:spLocks noChangeArrowheads="1"/>
            </p:cNvSpPr>
            <p:nvPr/>
          </p:nvSpPr>
          <p:spPr bwMode="auto">
            <a:xfrm>
              <a:off x="7215188" y="2425700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6" name="Oval 2251"/>
            <p:cNvSpPr>
              <a:spLocks noChangeArrowheads="1"/>
            </p:cNvSpPr>
            <p:nvPr/>
          </p:nvSpPr>
          <p:spPr bwMode="auto">
            <a:xfrm>
              <a:off x="7053263" y="23669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7" name="Oval 2252"/>
            <p:cNvSpPr>
              <a:spLocks noChangeArrowheads="1"/>
            </p:cNvSpPr>
            <p:nvPr/>
          </p:nvSpPr>
          <p:spPr bwMode="auto">
            <a:xfrm>
              <a:off x="7253288" y="24352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8" name="Oval 2253"/>
            <p:cNvSpPr>
              <a:spLocks noChangeArrowheads="1"/>
            </p:cNvSpPr>
            <p:nvPr/>
          </p:nvSpPr>
          <p:spPr bwMode="auto">
            <a:xfrm>
              <a:off x="7121525" y="23066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9" name="Oval 2254"/>
            <p:cNvSpPr>
              <a:spLocks noChangeArrowheads="1"/>
            </p:cNvSpPr>
            <p:nvPr/>
          </p:nvSpPr>
          <p:spPr bwMode="auto">
            <a:xfrm>
              <a:off x="7153275" y="2435225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0" name="Oval 2255"/>
            <p:cNvSpPr>
              <a:spLocks noChangeArrowheads="1"/>
            </p:cNvSpPr>
            <p:nvPr/>
          </p:nvSpPr>
          <p:spPr bwMode="auto">
            <a:xfrm>
              <a:off x="7207250" y="2260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1" name="Oval 2256"/>
            <p:cNvSpPr>
              <a:spLocks noChangeArrowheads="1"/>
            </p:cNvSpPr>
            <p:nvPr/>
          </p:nvSpPr>
          <p:spPr bwMode="auto">
            <a:xfrm>
              <a:off x="7226300" y="23114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2" name="Oval 2257"/>
            <p:cNvSpPr>
              <a:spLocks noChangeArrowheads="1"/>
            </p:cNvSpPr>
            <p:nvPr/>
          </p:nvSpPr>
          <p:spPr bwMode="auto">
            <a:xfrm>
              <a:off x="7199313" y="2230438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3" name="Oval 2258"/>
            <p:cNvSpPr>
              <a:spLocks noChangeArrowheads="1"/>
            </p:cNvSpPr>
            <p:nvPr/>
          </p:nvSpPr>
          <p:spPr bwMode="auto">
            <a:xfrm>
              <a:off x="7029450" y="2260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4" name="Oval 2259"/>
            <p:cNvSpPr>
              <a:spLocks noChangeArrowheads="1"/>
            </p:cNvSpPr>
            <p:nvPr/>
          </p:nvSpPr>
          <p:spPr bwMode="auto">
            <a:xfrm>
              <a:off x="7078663" y="2244725"/>
              <a:ext cx="23812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5" name="Oval 2260"/>
            <p:cNvSpPr>
              <a:spLocks noChangeArrowheads="1"/>
            </p:cNvSpPr>
            <p:nvPr/>
          </p:nvSpPr>
          <p:spPr bwMode="auto">
            <a:xfrm>
              <a:off x="6965950" y="21828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6" name="Oval 2261"/>
            <p:cNvSpPr>
              <a:spLocks noChangeArrowheads="1"/>
            </p:cNvSpPr>
            <p:nvPr/>
          </p:nvSpPr>
          <p:spPr bwMode="auto">
            <a:xfrm>
              <a:off x="7245350" y="2252663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7" name="Oval 2262"/>
            <p:cNvSpPr>
              <a:spLocks noChangeArrowheads="1"/>
            </p:cNvSpPr>
            <p:nvPr/>
          </p:nvSpPr>
          <p:spPr bwMode="auto">
            <a:xfrm>
              <a:off x="7024688" y="21558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8" name="Oval 2263"/>
            <p:cNvSpPr>
              <a:spLocks noChangeArrowheads="1"/>
            </p:cNvSpPr>
            <p:nvPr/>
          </p:nvSpPr>
          <p:spPr bwMode="auto">
            <a:xfrm>
              <a:off x="6985000" y="22685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9" name="Oval 2264"/>
            <p:cNvSpPr>
              <a:spLocks noChangeArrowheads="1"/>
            </p:cNvSpPr>
            <p:nvPr/>
          </p:nvSpPr>
          <p:spPr bwMode="auto">
            <a:xfrm>
              <a:off x="7235825" y="2027238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0" name="Oval 2265"/>
            <p:cNvSpPr>
              <a:spLocks noChangeArrowheads="1"/>
            </p:cNvSpPr>
            <p:nvPr/>
          </p:nvSpPr>
          <p:spPr bwMode="auto">
            <a:xfrm>
              <a:off x="7229475" y="220345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1" name="Oval 2266"/>
            <p:cNvSpPr>
              <a:spLocks noChangeArrowheads="1"/>
            </p:cNvSpPr>
            <p:nvPr/>
          </p:nvSpPr>
          <p:spPr bwMode="auto">
            <a:xfrm>
              <a:off x="7059613" y="20764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" name="Oval 2267"/>
            <p:cNvSpPr>
              <a:spLocks noChangeArrowheads="1"/>
            </p:cNvSpPr>
            <p:nvPr/>
          </p:nvSpPr>
          <p:spPr bwMode="auto">
            <a:xfrm>
              <a:off x="6932613" y="2109788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3" name="Oval 2268"/>
            <p:cNvSpPr>
              <a:spLocks noChangeArrowheads="1"/>
            </p:cNvSpPr>
            <p:nvPr/>
          </p:nvSpPr>
          <p:spPr bwMode="auto">
            <a:xfrm>
              <a:off x="7189788" y="21002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4" name="Oval 2269"/>
            <p:cNvSpPr>
              <a:spLocks noChangeArrowheads="1"/>
            </p:cNvSpPr>
            <p:nvPr/>
          </p:nvSpPr>
          <p:spPr bwMode="auto">
            <a:xfrm>
              <a:off x="7027863" y="20574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5" name="Oval 2270"/>
            <p:cNvSpPr>
              <a:spLocks noChangeArrowheads="1"/>
            </p:cNvSpPr>
            <p:nvPr/>
          </p:nvSpPr>
          <p:spPr bwMode="auto">
            <a:xfrm>
              <a:off x="7223125" y="21240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6" name="Oval 2271"/>
            <p:cNvSpPr>
              <a:spLocks noChangeArrowheads="1"/>
            </p:cNvSpPr>
            <p:nvPr/>
          </p:nvSpPr>
          <p:spPr bwMode="auto">
            <a:xfrm>
              <a:off x="7097713" y="199707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7" name="Oval 2272"/>
            <p:cNvSpPr>
              <a:spLocks noChangeArrowheads="1"/>
            </p:cNvSpPr>
            <p:nvPr/>
          </p:nvSpPr>
          <p:spPr bwMode="auto">
            <a:xfrm>
              <a:off x="7058025" y="21097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8" name="Oval 2273"/>
            <p:cNvSpPr>
              <a:spLocks noChangeArrowheads="1"/>
            </p:cNvSpPr>
            <p:nvPr/>
          </p:nvSpPr>
          <p:spPr bwMode="auto">
            <a:xfrm>
              <a:off x="7234238" y="19748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9" name="Oval 2274"/>
            <p:cNvSpPr>
              <a:spLocks noChangeArrowheads="1"/>
            </p:cNvSpPr>
            <p:nvPr/>
          </p:nvSpPr>
          <p:spPr bwMode="auto">
            <a:xfrm>
              <a:off x="7185025" y="20081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0" name="Oval 2275"/>
            <p:cNvSpPr>
              <a:spLocks noChangeArrowheads="1"/>
            </p:cNvSpPr>
            <p:nvPr/>
          </p:nvSpPr>
          <p:spPr bwMode="auto">
            <a:xfrm>
              <a:off x="7131050" y="1919288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1" name="Oval 2276"/>
            <p:cNvSpPr>
              <a:spLocks noChangeArrowheads="1"/>
            </p:cNvSpPr>
            <p:nvPr/>
          </p:nvSpPr>
          <p:spPr bwMode="auto">
            <a:xfrm>
              <a:off x="7004050" y="1951038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" name="Oval 2277"/>
            <p:cNvSpPr>
              <a:spLocks noChangeArrowheads="1"/>
            </p:cNvSpPr>
            <p:nvPr/>
          </p:nvSpPr>
          <p:spPr bwMode="auto">
            <a:xfrm>
              <a:off x="7188200" y="24574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3" name="Oval 2278"/>
            <p:cNvSpPr>
              <a:spLocks noChangeArrowheads="1"/>
            </p:cNvSpPr>
            <p:nvPr/>
          </p:nvSpPr>
          <p:spPr bwMode="auto">
            <a:xfrm>
              <a:off x="7073900" y="2463800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4" name="Oval 2279"/>
            <p:cNvSpPr>
              <a:spLocks noChangeArrowheads="1"/>
            </p:cNvSpPr>
            <p:nvPr/>
          </p:nvSpPr>
          <p:spPr bwMode="auto">
            <a:xfrm>
              <a:off x="7215188" y="25161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5" name="Oval 2280"/>
            <p:cNvSpPr>
              <a:spLocks noChangeArrowheads="1"/>
            </p:cNvSpPr>
            <p:nvPr/>
          </p:nvSpPr>
          <p:spPr bwMode="auto">
            <a:xfrm>
              <a:off x="7154863" y="24018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6" name="Oval 2281"/>
            <p:cNvSpPr>
              <a:spLocks noChangeArrowheads="1"/>
            </p:cNvSpPr>
            <p:nvPr/>
          </p:nvSpPr>
          <p:spPr bwMode="auto">
            <a:xfrm>
              <a:off x="7275513" y="24749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7" name="Oval 2282"/>
            <p:cNvSpPr>
              <a:spLocks noChangeArrowheads="1"/>
            </p:cNvSpPr>
            <p:nvPr/>
          </p:nvSpPr>
          <p:spPr bwMode="auto">
            <a:xfrm>
              <a:off x="7197725" y="23590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8" name="Oval 2283"/>
            <p:cNvSpPr>
              <a:spLocks noChangeArrowheads="1"/>
            </p:cNvSpPr>
            <p:nvPr/>
          </p:nvSpPr>
          <p:spPr bwMode="auto">
            <a:xfrm>
              <a:off x="7248525" y="24066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9" name="Oval 2284"/>
            <p:cNvSpPr>
              <a:spLocks noChangeArrowheads="1"/>
            </p:cNvSpPr>
            <p:nvPr/>
          </p:nvSpPr>
          <p:spPr bwMode="auto">
            <a:xfrm>
              <a:off x="7173913" y="22955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0" name="Oval 2285"/>
            <p:cNvSpPr>
              <a:spLocks noChangeArrowheads="1"/>
            </p:cNvSpPr>
            <p:nvPr/>
          </p:nvSpPr>
          <p:spPr bwMode="auto">
            <a:xfrm>
              <a:off x="7018338" y="23590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1" name="Oval 2286"/>
            <p:cNvSpPr>
              <a:spLocks noChangeArrowheads="1"/>
            </p:cNvSpPr>
            <p:nvPr/>
          </p:nvSpPr>
          <p:spPr bwMode="auto">
            <a:xfrm>
              <a:off x="7251700" y="18510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2" name="Oval 2287"/>
            <p:cNvSpPr>
              <a:spLocks noChangeArrowheads="1"/>
            </p:cNvSpPr>
            <p:nvPr/>
          </p:nvSpPr>
          <p:spPr bwMode="auto">
            <a:xfrm>
              <a:off x="7102475" y="1847850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3" name="Oval 2288"/>
            <p:cNvSpPr>
              <a:spLocks noChangeArrowheads="1"/>
            </p:cNvSpPr>
            <p:nvPr/>
          </p:nvSpPr>
          <p:spPr bwMode="auto">
            <a:xfrm>
              <a:off x="7239000" y="1936750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" name="Oval 2289"/>
            <p:cNvSpPr>
              <a:spLocks noChangeArrowheads="1"/>
            </p:cNvSpPr>
            <p:nvPr/>
          </p:nvSpPr>
          <p:spPr bwMode="auto">
            <a:xfrm>
              <a:off x="7269163" y="185896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5" name="Oval 2290"/>
            <p:cNvSpPr>
              <a:spLocks noChangeArrowheads="1"/>
            </p:cNvSpPr>
            <p:nvPr/>
          </p:nvSpPr>
          <p:spPr bwMode="auto">
            <a:xfrm>
              <a:off x="7075488" y="1906588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6" name="Oval 2291"/>
            <p:cNvSpPr>
              <a:spLocks noChangeArrowheads="1"/>
            </p:cNvSpPr>
            <p:nvPr/>
          </p:nvSpPr>
          <p:spPr bwMode="auto">
            <a:xfrm>
              <a:off x="7296150" y="17287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7" name="Oval 2292"/>
            <p:cNvSpPr>
              <a:spLocks noChangeArrowheads="1"/>
            </p:cNvSpPr>
            <p:nvPr/>
          </p:nvSpPr>
          <p:spPr bwMode="auto">
            <a:xfrm>
              <a:off x="7267575" y="17859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8" name="Oval 2293"/>
            <p:cNvSpPr>
              <a:spLocks noChangeArrowheads="1"/>
            </p:cNvSpPr>
            <p:nvPr/>
          </p:nvSpPr>
          <p:spPr bwMode="auto">
            <a:xfrm>
              <a:off x="7219950" y="17383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9" name="Oval 2294"/>
            <p:cNvSpPr>
              <a:spLocks noChangeArrowheads="1"/>
            </p:cNvSpPr>
            <p:nvPr/>
          </p:nvSpPr>
          <p:spPr bwMode="auto">
            <a:xfrm>
              <a:off x="7207250" y="17827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0" name="Oval 2295"/>
            <p:cNvSpPr>
              <a:spLocks noChangeArrowheads="1"/>
            </p:cNvSpPr>
            <p:nvPr/>
          </p:nvSpPr>
          <p:spPr bwMode="auto">
            <a:xfrm>
              <a:off x="6994525" y="22352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1" name="Oval 2296"/>
            <p:cNvSpPr>
              <a:spLocks noChangeArrowheads="1"/>
            </p:cNvSpPr>
            <p:nvPr/>
          </p:nvSpPr>
          <p:spPr bwMode="auto">
            <a:xfrm>
              <a:off x="6872288" y="22637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2" name="Oval 2297"/>
            <p:cNvSpPr>
              <a:spLocks noChangeArrowheads="1"/>
            </p:cNvSpPr>
            <p:nvPr/>
          </p:nvSpPr>
          <p:spPr bwMode="auto">
            <a:xfrm>
              <a:off x="7116763" y="21780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" name="Oval 2298"/>
            <p:cNvSpPr>
              <a:spLocks noChangeArrowheads="1"/>
            </p:cNvSpPr>
            <p:nvPr/>
          </p:nvSpPr>
          <p:spPr bwMode="auto">
            <a:xfrm>
              <a:off x="6942138" y="2324100"/>
              <a:ext cx="23812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4" name="Oval 2299"/>
            <p:cNvSpPr>
              <a:spLocks noChangeArrowheads="1"/>
            </p:cNvSpPr>
            <p:nvPr/>
          </p:nvSpPr>
          <p:spPr bwMode="auto">
            <a:xfrm>
              <a:off x="6902450" y="2211388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5" name="Oval 2300"/>
            <p:cNvSpPr>
              <a:spLocks noChangeArrowheads="1"/>
            </p:cNvSpPr>
            <p:nvPr/>
          </p:nvSpPr>
          <p:spPr bwMode="auto">
            <a:xfrm>
              <a:off x="7121525" y="23622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6" name="Oval 2301"/>
            <p:cNvSpPr>
              <a:spLocks noChangeArrowheads="1"/>
            </p:cNvSpPr>
            <p:nvPr/>
          </p:nvSpPr>
          <p:spPr bwMode="auto">
            <a:xfrm>
              <a:off x="7239000" y="2278063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7" name="Oval 2302"/>
            <p:cNvSpPr>
              <a:spLocks noChangeArrowheads="1"/>
            </p:cNvSpPr>
            <p:nvPr/>
          </p:nvSpPr>
          <p:spPr bwMode="auto">
            <a:xfrm>
              <a:off x="6975475" y="2403475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8" name="Oval 2303"/>
            <p:cNvSpPr>
              <a:spLocks noChangeArrowheads="1"/>
            </p:cNvSpPr>
            <p:nvPr/>
          </p:nvSpPr>
          <p:spPr bwMode="auto">
            <a:xfrm>
              <a:off x="6848475" y="23701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9" name="Oval 2304"/>
            <p:cNvSpPr>
              <a:spLocks noChangeArrowheads="1"/>
            </p:cNvSpPr>
            <p:nvPr/>
          </p:nvSpPr>
          <p:spPr bwMode="auto">
            <a:xfrm>
              <a:off x="7150100" y="207010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0" name="Oval 2305"/>
            <p:cNvSpPr>
              <a:spLocks noChangeArrowheads="1"/>
            </p:cNvSpPr>
            <p:nvPr/>
          </p:nvSpPr>
          <p:spPr bwMode="auto">
            <a:xfrm>
              <a:off x="7027863" y="21002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1" name="Oval 2306"/>
            <p:cNvSpPr>
              <a:spLocks noChangeArrowheads="1"/>
            </p:cNvSpPr>
            <p:nvPr/>
          </p:nvSpPr>
          <p:spPr bwMode="auto">
            <a:xfrm>
              <a:off x="7200900" y="2049463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2" name="Oval 2307"/>
            <p:cNvSpPr>
              <a:spLocks noChangeArrowheads="1"/>
            </p:cNvSpPr>
            <p:nvPr/>
          </p:nvSpPr>
          <p:spPr bwMode="auto">
            <a:xfrm>
              <a:off x="7231063" y="217011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" name="Oval 2308"/>
            <p:cNvSpPr>
              <a:spLocks noChangeArrowheads="1"/>
            </p:cNvSpPr>
            <p:nvPr/>
          </p:nvSpPr>
          <p:spPr bwMode="auto">
            <a:xfrm>
              <a:off x="7218363" y="20843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4" name="Oval 2309"/>
            <p:cNvSpPr>
              <a:spLocks noChangeArrowheads="1"/>
            </p:cNvSpPr>
            <p:nvPr/>
          </p:nvSpPr>
          <p:spPr bwMode="auto">
            <a:xfrm>
              <a:off x="7183438" y="22066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5" name="Oval 2310"/>
            <p:cNvSpPr>
              <a:spLocks noChangeArrowheads="1"/>
            </p:cNvSpPr>
            <p:nvPr/>
          </p:nvSpPr>
          <p:spPr bwMode="auto">
            <a:xfrm>
              <a:off x="7208838" y="21701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6" name="Oval 2311"/>
            <p:cNvSpPr>
              <a:spLocks noChangeArrowheads="1"/>
            </p:cNvSpPr>
            <p:nvPr/>
          </p:nvSpPr>
          <p:spPr bwMode="auto">
            <a:xfrm>
              <a:off x="7131050" y="2238375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7" name="Oval 2312"/>
            <p:cNvSpPr>
              <a:spLocks noChangeArrowheads="1"/>
            </p:cNvSpPr>
            <p:nvPr/>
          </p:nvSpPr>
          <p:spPr bwMode="auto">
            <a:xfrm>
              <a:off x="7004050" y="2206625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8" name="Oval 2313"/>
            <p:cNvSpPr>
              <a:spLocks noChangeArrowheads="1"/>
            </p:cNvSpPr>
            <p:nvPr/>
          </p:nvSpPr>
          <p:spPr bwMode="auto">
            <a:xfrm>
              <a:off x="7108825" y="18954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9" name="Oval 2314"/>
            <p:cNvSpPr>
              <a:spLocks noChangeArrowheads="1"/>
            </p:cNvSpPr>
            <p:nvPr/>
          </p:nvSpPr>
          <p:spPr bwMode="auto">
            <a:xfrm>
              <a:off x="7034213" y="189388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0" name="Oval 2315"/>
            <p:cNvSpPr>
              <a:spLocks noChangeArrowheads="1"/>
            </p:cNvSpPr>
            <p:nvPr/>
          </p:nvSpPr>
          <p:spPr bwMode="auto">
            <a:xfrm>
              <a:off x="7189788" y="18653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1" name="Oval 2316"/>
            <p:cNvSpPr>
              <a:spLocks noChangeArrowheads="1"/>
            </p:cNvSpPr>
            <p:nvPr/>
          </p:nvSpPr>
          <p:spPr bwMode="auto">
            <a:xfrm>
              <a:off x="7054850" y="1985963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2" name="Oval 2317"/>
            <p:cNvSpPr>
              <a:spLocks noChangeArrowheads="1"/>
            </p:cNvSpPr>
            <p:nvPr/>
          </p:nvSpPr>
          <p:spPr bwMode="auto">
            <a:xfrm>
              <a:off x="7239000" y="21034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" name="Oval 2318"/>
            <p:cNvSpPr>
              <a:spLocks noChangeArrowheads="1"/>
            </p:cNvSpPr>
            <p:nvPr/>
          </p:nvSpPr>
          <p:spPr bwMode="auto">
            <a:xfrm>
              <a:off x="7140575" y="2030413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4" name="Oval 2319"/>
            <p:cNvSpPr>
              <a:spLocks noChangeArrowheads="1"/>
            </p:cNvSpPr>
            <p:nvPr/>
          </p:nvSpPr>
          <p:spPr bwMode="auto">
            <a:xfrm>
              <a:off x="7200900" y="1990725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5" name="Oval 2320"/>
            <p:cNvSpPr>
              <a:spLocks noChangeArrowheads="1"/>
            </p:cNvSpPr>
            <p:nvPr/>
          </p:nvSpPr>
          <p:spPr bwMode="auto">
            <a:xfrm>
              <a:off x="7091363" y="20637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6" name="Oval 2321"/>
            <p:cNvSpPr>
              <a:spLocks noChangeArrowheads="1"/>
            </p:cNvSpPr>
            <p:nvPr/>
          </p:nvSpPr>
          <p:spPr bwMode="auto">
            <a:xfrm>
              <a:off x="6964363" y="2030413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7" name="Oval 2322"/>
            <p:cNvSpPr>
              <a:spLocks noChangeArrowheads="1"/>
            </p:cNvSpPr>
            <p:nvPr/>
          </p:nvSpPr>
          <p:spPr bwMode="auto">
            <a:xfrm>
              <a:off x="7312025" y="1716088"/>
              <a:ext cx="23813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8" name="Oval 2323"/>
            <p:cNvSpPr>
              <a:spLocks noChangeArrowheads="1"/>
            </p:cNvSpPr>
            <p:nvPr/>
          </p:nvSpPr>
          <p:spPr bwMode="auto">
            <a:xfrm>
              <a:off x="6996113" y="177641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9" name="Oval 2324"/>
            <p:cNvSpPr>
              <a:spLocks noChangeArrowheads="1"/>
            </p:cNvSpPr>
            <p:nvPr/>
          </p:nvSpPr>
          <p:spPr bwMode="auto">
            <a:xfrm>
              <a:off x="7302500" y="17494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0" name="Oval 2325"/>
            <p:cNvSpPr>
              <a:spLocks noChangeArrowheads="1"/>
            </p:cNvSpPr>
            <p:nvPr/>
          </p:nvSpPr>
          <p:spPr bwMode="auto">
            <a:xfrm>
              <a:off x="7191375" y="18367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1" name="Oval 2326"/>
            <p:cNvSpPr>
              <a:spLocks noChangeArrowheads="1"/>
            </p:cNvSpPr>
            <p:nvPr/>
          </p:nvSpPr>
          <p:spPr bwMode="auto">
            <a:xfrm>
              <a:off x="7186613" y="18161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2" name="Oval 2327"/>
            <p:cNvSpPr>
              <a:spLocks noChangeArrowheads="1"/>
            </p:cNvSpPr>
            <p:nvPr/>
          </p:nvSpPr>
          <p:spPr bwMode="auto">
            <a:xfrm>
              <a:off x="7151688" y="18827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3" name="Oval 2328"/>
            <p:cNvSpPr>
              <a:spLocks noChangeArrowheads="1"/>
            </p:cNvSpPr>
            <p:nvPr/>
          </p:nvSpPr>
          <p:spPr bwMode="auto">
            <a:xfrm>
              <a:off x="7219950" y="18240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" name="Oval 2329"/>
            <p:cNvSpPr>
              <a:spLocks noChangeArrowheads="1"/>
            </p:cNvSpPr>
            <p:nvPr/>
          </p:nvSpPr>
          <p:spPr bwMode="auto">
            <a:xfrm>
              <a:off x="7202488" y="1908175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5" name="Oval 2330"/>
            <p:cNvSpPr>
              <a:spLocks noChangeArrowheads="1"/>
            </p:cNvSpPr>
            <p:nvPr/>
          </p:nvSpPr>
          <p:spPr bwMode="auto">
            <a:xfrm>
              <a:off x="6973888" y="18827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6" name="Oval 2331"/>
            <p:cNvSpPr>
              <a:spLocks noChangeArrowheads="1"/>
            </p:cNvSpPr>
            <p:nvPr/>
          </p:nvSpPr>
          <p:spPr bwMode="auto">
            <a:xfrm>
              <a:off x="7199313" y="23939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7" name="Oval 2332"/>
            <p:cNvSpPr>
              <a:spLocks noChangeArrowheads="1"/>
            </p:cNvSpPr>
            <p:nvPr/>
          </p:nvSpPr>
          <p:spPr bwMode="auto">
            <a:xfrm>
              <a:off x="7077075" y="24225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8" name="Oval 2333"/>
            <p:cNvSpPr>
              <a:spLocks noChangeArrowheads="1"/>
            </p:cNvSpPr>
            <p:nvPr/>
          </p:nvSpPr>
          <p:spPr bwMode="auto">
            <a:xfrm>
              <a:off x="7239000" y="23447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9" name="Oval 2334"/>
            <p:cNvSpPr>
              <a:spLocks noChangeArrowheads="1"/>
            </p:cNvSpPr>
            <p:nvPr/>
          </p:nvSpPr>
          <p:spPr bwMode="auto">
            <a:xfrm>
              <a:off x="7197725" y="24844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" name="Oval 2335"/>
            <p:cNvSpPr>
              <a:spLocks noChangeArrowheads="1"/>
            </p:cNvSpPr>
            <p:nvPr/>
          </p:nvSpPr>
          <p:spPr bwMode="auto">
            <a:xfrm>
              <a:off x="7161213" y="2338388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1" name="Oval 2336"/>
            <p:cNvSpPr>
              <a:spLocks noChangeArrowheads="1"/>
            </p:cNvSpPr>
            <p:nvPr/>
          </p:nvSpPr>
          <p:spPr bwMode="auto">
            <a:xfrm>
              <a:off x="7285038" y="25273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2" name="Oval 2337"/>
            <p:cNvSpPr>
              <a:spLocks noChangeArrowheads="1"/>
            </p:cNvSpPr>
            <p:nvPr/>
          </p:nvSpPr>
          <p:spPr bwMode="auto">
            <a:xfrm>
              <a:off x="7234238" y="24717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3" name="Oval 2338"/>
            <p:cNvSpPr>
              <a:spLocks noChangeArrowheads="1"/>
            </p:cNvSpPr>
            <p:nvPr/>
          </p:nvSpPr>
          <p:spPr bwMode="auto">
            <a:xfrm>
              <a:off x="7267575" y="2501900"/>
              <a:ext cx="23813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" name="Oval 2339"/>
            <p:cNvSpPr>
              <a:spLocks noChangeArrowheads="1"/>
            </p:cNvSpPr>
            <p:nvPr/>
          </p:nvSpPr>
          <p:spPr bwMode="auto">
            <a:xfrm>
              <a:off x="7137400" y="2474913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" name="Oval 2340"/>
            <p:cNvSpPr>
              <a:spLocks noChangeArrowheads="1"/>
            </p:cNvSpPr>
            <p:nvPr/>
          </p:nvSpPr>
          <p:spPr bwMode="auto">
            <a:xfrm>
              <a:off x="7265988" y="17303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" name="Oval 2341"/>
            <p:cNvSpPr>
              <a:spLocks noChangeArrowheads="1"/>
            </p:cNvSpPr>
            <p:nvPr/>
          </p:nvSpPr>
          <p:spPr bwMode="auto">
            <a:xfrm>
              <a:off x="7132638" y="1798638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" name="Oval 2342"/>
            <p:cNvSpPr>
              <a:spLocks noChangeArrowheads="1"/>
            </p:cNvSpPr>
            <p:nvPr/>
          </p:nvSpPr>
          <p:spPr bwMode="auto">
            <a:xfrm>
              <a:off x="7318375" y="16859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8" name="Oval 2343"/>
            <p:cNvSpPr>
              <a:spLocks noChangeArrowheads="1"/>
            </p:cNvSpPr>
            <p:nvPr/>
          </p:nvSpPr>
          <p:spPr bwMode="auto">
            <a:xfrm>
              <a:off x="7239000" y="1766888"/>
              <a:ext cx="23813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9" name="Oval 2344"/>
            <p:cNvSpPr>
              <a:spLocks noChangeArrowheads="1"/>
            </p:cNvSpPr>
            <p:nvPr/>
          </p:nvSpPr>
          <p:spPr bwMode="auto">
            <a:xfrm>
              <a:off x="7286625" y="18065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0" name="Oval 2345"/>
            <p:cNvSpPr>
              <a:spLocks noChangeArrowheads="1"/>
            </p:cNvSpPr>
            <p:nvPr/>
          </p:nvSpPr>
          <p:spPr bwMode="auto">
            <a:xfrm>
              <a:off x="7256463" y="18145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1" name="Oval 2346"/>
            <p:cNvSpPr>
              <a:spLocks noChangeArrowheads="1"/>
            </p:cNvSpPr>
            <p:nvPr/>
          </p:nvSpPr>
          <p:spPr bwMode="auto">
            <a:xfrm>
              <a:off x="7258050" y="17589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2" name="Oval 2347"/>
            <p:cNvSpPr>
              <a:spLocks noChangeArrowheads="1"/>
            </p:cNvSpPr>
            <p:nvPr/>
          </p:nvSpPr>
          <p:spPr bwMode="auto">
            <a:xfrm>
              <a:off x="7245350" y="1879600"/>
              <a:ext cx="23813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3" name="Oval 2348"/>
            <p:cNvSpPr>
              <a:spLocks noChangeArrowheads="1"/>
            </p:cNvSpPr>
            <p:nvPr/>
          </p:nvSpPr>
          <p:spPr bwMode="auto">
            <a:xfrm>
              <a:off x="7078663" y="1814513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" name="Oval 2349"/>
            <p:cNvSpPr>
              <a:spLocks noChangeArrowheads="1"/>
            </p:cNvSpPr>
            <p:nvPr/>
          </p:nvSpPr>
          <p:spPr bwMode="auto">
            <a:xfrm>
              <a:off x="6900863" y="19780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" name="Oval 2350"/>
            <p:cNvSpPr>
              <a:spLocks noChangeArrowheads="1"/>
            </p:cNvSpPr>
            <p:nvPr/>
          </p:nvSpPr>
          <p:spPr bwMode="auto">
            <a:xfrm>
              <a:off x="6729413" y="18573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" name="Oval 2351"/>
            <p:cNvSpPr>
              <a:spLocks noChangeArrowheads="1"/>
            </p:cNvSpPr>
            <p:nvPr/>
          </p:nvSpPr>
          <p:spPr bwMode="auto">
            <a:xfrm>
              <a:off x="6951663" y="19558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7" name="Oval 2352"/>
            <p:cNvSpPr>
              <a:spLocks noChangeArrowheads="1"/>
            </p:cNvSpPr>
            <p:nvPr/>
          </p:nvSpPr>
          <p:spPr bwMode="auto">
            <a:xfrm>
              <a:off x="6848475" y="20669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8" name="Oval 2353"/>
            <p:cNvSpPr>
              <a:spLocks noChangeArrowheads="1"/>
            </p:cNvSpPr>
            <p:nvPr/>
          </p:nvSpPr>
          <p:spPr bwMode="auto">
            <a:xfrm>
              <a:off x="6808788" y="19542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9" name="Oval 2354"/>
            <p:cNvSpPr>
              <a:spLocks noChangeArrowheads="1"/>
            </p:cNvSpPr>
            <p:nvPr/>
          </p:nvSpPr>
          <p:spPr bwMode="auto">
            <a:xfrm>
              <a:off x="6934200" y="2112963"/>
              <a:ext cx="23813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0" name="Oval 2355"/>
            <p:cNvSpPr>
              <a:spLocks noChangeArrowheads="1"/>
            </p:cNvSpPr>
            <p:nvPr/>
          </p:nvSpPr>
          <p:spPr bwMode="auto">
            <a:xfrm>
              <a:off x="6977063" y="20574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1" name="Oval 2356"/>
            <p:cNvSpPr>
              <a:spLocks noChangeArrowheads="1"/>
            </p:cNvSpPr>
            <p:nvPr/>
          </p:nvSpPr>
          <p:spPr bwMode="auto">
            <a:xfrm>
              <a:off x="6881813" y="214630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2" name="Oval 2357"/>
            <p:cNvSpPr>
              <a:spLocks noChangeArrowheads="1"/>
            </p:cNvSpPr>
            <p:nvPr/>
          </p:nvSpPr>
          <p:spPr bwMode="auto">
            <a:xfrm>
              <a:off x="7143750" y="2208213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3" name="Oval 2358"/>
            <p:cNvSpPr>
              <a:spLocks noChangeArrowheads="1"/>
            </p:cNvSpPr>
            <p:nvPr/>
          </p:nvSpPr>
          <p:spPr bwMode="auto">
            <a:xfrm>
              <a:off x="7029450" y="23066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" name="Oval 2359"/>
            <p:cNvSpPr>
              <a:spLocks noChangeArrowheads="1"/>
            </p:cNvSpPr>
            <p:nvPr/>
          </p:nvSpPr>
          <p:spPr bwMode="auto">
            <a:xfrm>
              <a:off x="6907213" y="23352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" name="Oval 2360"/>
            <p:cNvSpPr>
              <a:spLocks noChangeArrowheads="1"/>
            </p:cNvSpPr>
            <p:nvPr/>
          </p:nvSpPr>
          <p:spPr bwMode="auto">
            <a:xfrm>
              <a:off x="7080250" y="22844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6" name="Oval 2361"/>
            <p:cNvSpPr>
              <a:spLocks noChangeArrowheads="1"/>
            </p:cNvSpPr>
            <p:nvPr/>
          </p:nvSpPr>
          <p:spPr bwMode="auto">
            <a:xfrm>
              <a:off x="6975475" y="2395538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7" name="Oval 2362"/>
            <p:cNvSpPr>
              <a:spLocks noChangeArrowheads="1"/>
            </p:cNvSpPr>
            <p:nvPr/>
          </p:nvSpPr>
          <p:spPr bwMode="auto">
            <a:xfrm>
              <a:off x="6935788" y="2282825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8" name="Oval 2363"/>
            <p:cNvSpPr>
              <a:spLocks noChangeArrowheads="1"/>
            </p:cNvSpPr>
            <p:nvPr/>
          </p:nvSpPr>
          <p:spPr bwMode="auto">
            <a:xfrm>
              <a:off x="7062788" y="2441575"/>
              <a:ext cx="23812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9" name="Oval 2364"/>
            <p:cNvSpPr>
              <a:spLocks noChangeArrowheads="1"/>
            </p:cNvSpPr>
            <p:nvPr/>
          </p:nvSpPr>
          <p:spPr bwMode="auto">
            <a:xfrm>
              <a:off x="7259638" y="2378075"/>
              <a:ext cx="26987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" name="Oval 2365"/>
            <p:cNvSpPr>
              <a:spLocks noChangeArrowheads="1"/>
            </p:cNvSpPr>
            <p:nvPr/>
          </p:nvSpPr>
          <p:spPr bwMode="auto">
            <a:xfrm>
              <a:off x="7023100" y="24272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1" name="Oval 2366"/>
            <p:cNvSpPr>
              <a:spLocks noChangeArrowheads="1"/>
            </p:cNvSpPr>
            <p:nvPr/>
          </p:nvSpPr>
          <p:spPr bwMode="auto">
            <a:xfrm>
              <a:off x="6819900" y="181610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2" name="Oval 2367"/>
            <p:cNvSpPr>
              <a:spLocks noChangeArrowheads="1"/>
            </p:cNvSpPr>
            <p:nvPr/>
          </p:nvSpPr>
          <p:spPr bwMode="auto">
            <a:xfrm>
              <a:off x="7177088" y="1970088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3" name="Oval 2368"/>
            <p:cNvSpPr>
              <a:spLocks noChangeArrowheads="1"/>
            </p:cNvSpPr>
            <p:nvPr/>
          </p:nvSpPr>
          <p:spPr bwMode="auto">
            <a:xfrm>
              <a:off x="6986588" y="19907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4" name="Oval 2369"/>
            <p:cNvSpPr>
              <a:spLocks noChangeArrowheads="1"/>
            </p:cNvSpPr>
            <p:nvPr/>
          </p:nvSpPr>
          <p:spPr bwMode="auto">
            <a:xfrm>
              <a:off x="7194550" y="19399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5" name="Oval 2370"/>
            <p:cNvSpPr>
              <a:spLocks noChangeArrowheads="1"/>
            </p:cNvSpPr>
            <p:nvPr/>
          </p:nvSpPr>
          <p:spPr bwMode="auto">
            <a:xfrm>
              <a:off x="7054850" y="2051050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6" name="Oval 2371"/>
            <p:cNvSpPr>
              <a:spLocks noChangeArrowheads="1"/>
            </p:cNvSpPr>
            <p:nvPr/>
          </p:nvSpPr>
          <p:spPr bwMode="auto">
            <a:xfrm>
              <a:off x="7131050" y="1960563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7" name="Oval 2372"/>
            <p:cNvSpPr>
              <a:spLocks noChangeArrowheads="1"/>
            </p:cNvSpPr>
            <p:nvPr/>
          </p:nvSpPr>
          <p:spPr bwMode="auto">
            <a:xfrm>
              <a:off x="7183438" y="2133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8" name="Oval 2373"/>
            <p:cNvSpPr>
              <a:spLocks noChangeArrowheads="1"/>
            </p:cNvSpPr>
            <p:nvPr/>
          </p:nvSpPr>
          <p:spPr bwMode="auto">
            <a:xfrm>
              <a:off x="7143750" y="2039938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9" name="Oval 2374"/>
            <p:cNvSpPr>
              <a:spLocks noChangeArrowheads="1"/>
            </p:cNvSpPr>
            <p:nvPr/>
          </p:nvSpPr>
          <p:spPr bwMode="auto">
            <a:xfrm>
              <a:off x="7091363" y="21288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0" name="Oval 2375"/>
            <p:cNvSpPr>
              <a:spLocks noChangeArrowheads="1"/>
            </p:cNvSpPr>
            <p:nvPr/>
          </p:nvSpPr>
          <p:spPr bwMode="auto">
            <a:xfrm>
              <a:off x="6964363" y="2097088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1" name="Oval 2376"/>
            <p:cNvSpPr>
              <a:spLocks noChangeArrowheads="1"/>
            </p:cNvSpPr>
            <p:nvPr/>
          </p:nvSpPr>
          <p:spPr bwMode="auto">
            <a:xfrm>
              <a:off x="6851650" y="22844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2" name="Oval 2377"/>
            <p:cNvSpPr>
              <a:spLocks noChangeArrowheads="1"/>
            </p:cNvSpPr>
            <p:nvPr/>
          </p:nvSpPr>
          <p:spPr bwMode="auto">
            <a:xfrm>
              <a:off x="6729413" y="231457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3" name="Oval 2378"/>
            <p:cNvSpPr>
              <a:spLocks noChangeArrowheads="1"/>
            </p:cNvSpPr>
            <p:nvPr/>
          </p:nvSpPr>
          <p:spPr bwMode="auto">
            <a:xfrm>
              <a:off x="6904038" y="2262188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4" name="Oval 2379"/>
            <p:cNvSpPr>
              <a:spLocks noChangeArrowheads="1"/>
            </p:cNvSpPr>
            <p:nvPr/>
          </p:nvSpPr>
          <p:spPr bwMode="auto">
            <a:xfrm>
              <a:off x="7277100" y="2444750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" name="Oval 2380"/>
            <p:cNvSpPr>
              <a:spLocks noChangeArrowheads="1"/>
            </p:cNvSpPr>
            <p:nvPr/>
          </p:nvSpPr>
          <p:spPr bwMode="auto">
            <a:xfrm>
              <a:off x="6759575" y="22606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6" name="Oval 2381"/>
            <p:cNvSpPr>
              <a:spLocks noChangeArrowheads="1"/>
            </p:cNvSpPr>
            <p:nvPr/>
          </p:nvSpPr>
          <p:spPr bwMode="auto">
            <a:xfrm>
              <a:off x="6884988" y="24193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7" name="Oval 2382"/>
            <p:cNvSpPr>
              <a:spLocks noChangeArrowheads="1"/>
            </p:cNvSpPr>
            <p:nvPr/>
          </p:nvSpPr>
          <p:spPr bwMode="auto">
            <a:xfrm>
              <a:off x="7248525" y="23082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8" name="Oval 2383"/>
            <p:cNvSpPr>
              <a:spLocks noChangeArrowheads="1"/>
            </p:cNvSpPr>
            <p:nvPr/>
          </p:nvSpPr>
          <p:spPr bwMode="auto">
            <a:xfrm>
              <a:off x="7164388" y="23717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9" name="Oval 2384"/>
            <p:cNvSpPr>
              <a:spLocks noChangeArrowheads="1"/>
            </p:cNvSpPr>
            <p:nvPr/>
          </p:nvSpPr>
          <p:spPr bwMode="auto">
            <a:xfrm>
              <a:off x="6705600" y="24193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0" name="Arc 2385"/>
            <p:cNvSpPr>
              <a:spLocks/>
            </p:cNvSpPr>
            <p:nvPr/>
          </p:nvSpPr>
          <p:spPr bwMode="auto">
            <a:xfrm>
              <a:off x="5608638" y="1495425"/>
              <a:ext cx="1809750" cy="304800"/>
            </a:xfrm>
            <a:custGeom>
              <a:avLst/>
              <a:gdLst>
                <a:gd name="G0" fmla="+- 18889 0 0"/>
                <a:gd name="G1" fmla="+- 0 0 0"/>
                <a:gd name="G2" fmla="+- 21600 0 0"/>
                <a:gd name="T0" fmla="*/ 37973 w 37973"/>
                <a:gd name="T1" fmla="*/ 10117 h 21600"/>
                <a:gd name="T2" fmla="*/ 0 w 37973"/>
                <a:gd name="T3" fmla="*/ 10477 h 21600"/>
                <a:gd name="T4" fmla="*/ 18889 w 3797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73" h="21600" fill="none" extrusionOk="0">
                  <a:moveTo>
                    <a:pt x="37973" y="10117"/>
                  </a:moveTo>
                  <a:cubicBezTo>
                    <a:pt x="34227" y="17182"/>
                    <a:pt x="26885" y="21599"/>
                    <a:pt x="18889" y="21600"/>
                  </a:cubicBezTo>
                  <a:cubicBezTo>
                    <a:pt x="11039" y="21600"/>
                    <a:pt x="3807" y="17341"/>
                    <a:pt x="0" y="10476"/>
                  </a:cubicBezTo>
                </a:path>
                <a:path w="37973" h="21600" stroke="0" extrusionOk="0">
                  <a:moveTo>
                    <a:pt x="37973" y="10117"/>
                  </a:moveTo>
                  <a:cubicBezTo>
                    <a:pt x="34227" y="17182"/>
                    <a:pt x="26885" y="21599"/>
                    <a:pt x="18889" y="21600"/>
                  </a:cubicBezTo>
                  <a:cubicBezTo>
                    <a:pt x="11039" y="21600"/>
                    <a:pt x="3807" y="17341"/>
                    <a:pt x="0" y="10476"/>
                  </a:cubicBezTo>
                  <a:lnTo>
                    <a:pt x="1888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1" name="Arc 2386"/>
            <p:cNvSpPr>
              <a:spLocks/>
            </p:cNvSpPr>
            <p:nvPr/>
          </p:nvSpPr>
          <p:spPr bwMode="auto">
            <a:xfrm rot="10800000">
              <a:off x="5618163" y="2452688"/>
              <a:ext cx="1816100" cy="306387"/>
            </a:xfrm>
            <a:custGeom>
              <a:avLst/>
              <a:gdLst>
                <a:gd name="G0" fmla="+- 19293 0 0"/>
                <a:gd name="G1" fmla="+- 0 0 0"/>
                <a:gd name="G2" fmla="+- 21600 0 0"/>
                <a:gd name="T0" fmla="*/ 38137 w 38137"/>
                <a:gd name="T1" fmla="*/ 10557 h 21600"/>
                <a:gd name="T2" fmla="*/ 0 w 38137"/>
                <a:gd name="T3" fmla="*/ 9713 h 21600"/>
                <a:gd name="T4" fmla="*/ 19293 w 3813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37" h="21600" fill="none" extrusionOk="0">
                  <a:moveTo>
                    <a:pt x="38137" y="10557"/>
                  </a:moveTo>
                  <a:cubicBezTo>
                    <a:pt x="34316" y="17376"/>
                    <a:pt x="27109" y="21599"/>
                    <a:pt x="19293" y="21600"/>
                  </a:cubicBezTo>
                  <a:cubicBezTo>
                    <a:pt x="11132" y="21600"/>
                    <a:pt x="3669" y="17001"/>
                    <a:pt x="0" y="9712"/>
                  </a:cubicBezTo>
                </a:path>
                <a:path w="38137" h="21600" stroke="0" extrusionOk="0">
                  <a:moveTo>
                    <a:pt x="38137" y="10557"/>
                  </a:moveTo>
                  <a:cubicBezTo>
                    <a:pt x="34316" y="17376"/>
                    <a:pt x="27109" y="21599"/>
                    <a:pt x="19293" y="21600"/>
                  </a:cubicBezTo>
                  <a:cubicBezTo>
                    <a:pt x="11132" y="21600"/>
                    <a:pt x="3669" y="17001"/>
                    <a:pt x="0" y="9712"/>
                  </a:cubicBezTo>
                  <a:lnTo>
                    <a:pt x="19293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2" name="Line 2387"/>
            <p:cNvSpPr>
              <a:spLocks noChangeShapeType="1"/>
            </p:cNvSpPr>
            <p:nvPr/>
          </p:nvSpPr>
          <p:spPr bwMode="auto">
            <a:xfrm flipV="1">
              <a:off x="6519863" y="1531938"/>
              <a:ext cx="1587" cy="1196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3" name="Line 2388"/>
            <p:cNvSpPr>
              <a:spLocks noChangeShapeType="1"/>
            </p:cNvSpPr>
            <p:nvPr/>
          </p:nvSpPr>
          <p:spPr bwMode="auto">
            <a:xfrm>
              <a:off x="4692650" y="2732088"/>
              <a:ext cx="3563938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4" name="Line 2389"/>
            <p:cNvSpPr>
              <a:spLocks noChangeShapeType="1"/>
            </p:cNvSpPr>
            <p:nvPr/>
          </p:nvSpPr>
          <p:spPr bwMode="auto">
            <a:xfrm>
              <a:off x="7877175" y="2087563"/>
              <a:ext cx="841375" cy="1587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" name="Line 2390"/>
            <p:cNvSpPr>
              <a:spLocks noChangeShapeType="1"/>
            </p:cNvSpPr>
            <p:nvPr/>
          </p:nvSpPr>
          <p:spPr bwMode="auto">
            <a:xfrm flipH="1">
              <a:off x="4298950" y="2092325"/>
              <a:ext cx="841375" cy="1588"/>
            </a:xfrm>
            <a:prstGeom prst="line">
              <a:avLst/>
            </a:prstGeom>
            <a:noFill/>
            <a:ln w="57150">
              <a:solidFill>
                <a:srgbClr val="00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" name="Rectangle 2391"/>
            <p:cNvSpPr>
              <a:spLocks noChangeArrowheads="1"/>
            </p:cNvSpPr>
            <p:nvPr/>
          </p:nvSpPr>
          <p:spPr bwMode="auto">
            <a:xfrm>
              <a:off x="5842000" y="1008063"/>
              <a:ext cx="15494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FF3300"/>
                  </a:solidFill>
                </a:rPr>
                <a:t>région centrale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FF3300"/>
                  </a:solidFill>
                </a:rPr>
                <a:t>de rapidité</a:t>
              </a:r>
              <a:endParaRPr lang="fr-FR" sz="2400" b="0">
                <a:solidFill>
                  <a:srgbClr val="FF3300"/>
                </a:solidFill>
              </a:endParaRPr>
            </a:p>
          </p:txBody>
        </p:sp>
        <p:sp>
          <p:nvSpPr>
            <p:cNvPr id="657" name="Rectangle 2392"/>
            <p:cNvSpPr>
              <a:spLocks noChangeArrowheads="1"/>
            </p:cNvSpPr>
            <p:nvPr/>
          </p:nvSpPr>
          <p:spPr bwMode="auto">
            <a:xfrm>
              <a:off x="7440613" y="1150938"/>
              <a:ext cx="177323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0066FF"/>
                  </a:solidFill>
                </a:rPr>
                <a:t>région de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0066FF"/>
                  </a:solidFill>
                </a:rPr>
                <a:t>fragmentation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0066FF"/>
                  </a:solidFill>
                </a:rPr>
                <a:t>projectile</a:t>
              </a:r>
              <a:endParaRPr lang="fr-FR" sz="2400" b="0">
                <a:solidFill>
                  <a:srgbClr val="0066FF"/>
                </a:solidFill>
              </a:endParaRPr>
            </a:p>
          </p:txBody>
        </p:sp>
        <p:sp>
          <p:nvSpPr>
            <p:cNvPr id="658" name="Rectangle 2393"/>
            <p:cNvSpPr>
              <a:spLocks noChangeArrowheads="1"/>
            </p:cNvSpPr>
            <p:nvPr/>
          </p:nvSpPr>
          <p:spPr bwMode="auto">
            <a:xfrm>
              <a:off x="4073525" y="1139825"/>
              <a:ext cx="1466850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0066FF"/>
                  </a:solidFill>
                </a:rPr>
                <a:t>région de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0066FF"/>
                  </a:solidFill>
                </a:rPr>
                <a:t>fragmentation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fr-FR" sz="1800" b="0">
                  <a:solidFill>
                    <a:srgbClr val="0066FF"/>
                  </a:solidFill>
                </a:rPr>
                <a:t>cible</a:t>
              </a:r>
              <a:endParaRPr lang="fr-FR" sz="2400" b="0">
                <a:solidFill>
                  <a:srgbClr val="0066FF"/>
                </a:solidFill>
              </a:endParaRPr>
            </a:p>
          </p:txBody>
        </p:sp>
        <p:sp>
          <p:nvSpPr>
            <p:cNvPr id="659" name="Oval 2394"/>
            <p:cNvSpPr>
              <a:spLocks noChangeArrowheads="1"/>
            </p:cNvSpPr>
            <p:nvPr/>
          </p:nvSpPr>
          <p:spPr bwMode="auto">
            <a:xfrm>
              <a:off x="7269163" y="1620838"/>
              <a:ext cx="379412" cy="1000125"/>
            </a:xfrm>
            <a:prstGeom prst="ellipse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0" name="Oval 2395"/>
            <p:cNvSpPr>
              <a:spLocks noChangeArrowheads="1"/>
            </p:cNvSpPr>
            <p:nvPr/>
          </p:nvSpPr>
          <p:spPr bwMode="auto">
            <a:xfrm>
              <a:off x="6008688" y="1990725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1" name="Oval 2396"/>
            <p:cNvSpPr>
              <a:spLocks noChangeArrowheads="1"/>
            </p:cNvSpPr>
            <p:nvPr/>
          </p:nvSpPr>
          <p:spPr bwMode="auto">
            <a:xfrm>
              <a:off x="6019800" y="2093913"/>
              <a:ext cx="26988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2" name="Oval 2397"/>
            <p:cNvSpPr>
              <a:spLocks noChangeArrowheads="1"/>
            </p:cNvSpPr>
            <p:nvPr/>
          </p:nvSpPr>
          <p:spPr bwMode="auto">
            <a:xfrm>
              <a:off x="5961063" y="19018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3" name="Oval 2398"/>
            <p:cNvSpPr>
              <a:spLocks noChangeArrowheads="1"/>
            </p:cNvSpPr>
            <p:nvPr/>
          </p:nvSpPr>
          <p:spPr bwMode="auto">
            <a:xfrm>
              <a:off x="5964238" y="179546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4" name="Oval 2399"/>
            <p:cNvSpPr>
              <a:spLocks noChangeArrowheads="1"/>
            </p:cNvSpPr>
            <p:nvPr/>
          </p:nvSpPr>
          <p:spPr bwMode="auto">
            <a:xfrm>
              <a:off x="5905500" y="19589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" name="Oval 2400"/>
            <p:cNvSpPr>
              <a:spLocks noChangeArrowheads="1"/>
            </p:cNvSpPr>
            <p:nvPr/>
          </p:nvSpPr>
          <p:spPr bwMode="auto">
            <a:xfrm>
              <a:off x="5910263" y="20208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" name="Oval 2401"/>
            <p:cNvSpPr>
              <a:spLocks noChangeArrowheads="1"/>
            </p:cNvSpPr>
            <p:nvPr/>
          </p:nvSpPr>
          <p:spPr bwMode="auto">
            <a:xfrm>
              <a:off x="6035675" y="219233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7" name="Oval 2402"/>
            <p:cNvSpPr>
              <a:spLocks noChangeArrowheads="1"/>
            </p:cNvSpPr>
            <p:nvPr/>
          </p:nvSpPr>
          <p:spPr bwMode="auto">
            <a:xfrm>
              <a:off x="6048375" y="22955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8" name="Oval 2403"/>
            <p:cNvSpPr>
              <a:spLocks noChangeArrowheads="1"/>
            </p:cNvSpPr>
            <p:nvPr/>
          </p:nvSpPr>
          <p:spPr bwMode="auto">
            <a:xfrm>
              <a:off x="5989638" y="210343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9" name="Oval 2404"/>
            <p:cNvSpPr>
              <a:spLocks noChangeArrowheads="1"/>
            </p:cNvSpPr>
            <p:nvPr/>
          </p:nvSpPr>
          <p:spPr bwMode="auto">
            <a:xfrm>
              <a:off x="5992813" y="19970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0" name="Oval 2405"/>
            <p:cNvSpPr>
              <a:spLocks noChangeArrowheads="1"/>
            </p:cNvSpPr>
            <p:nvPr/>
          </p:nvSpPr>
          <p:spPr bwMode="auto">
            <a:xfrm>
              <a:off x="5932488" y="2160588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1" name="Oval 2406"/>
            <p:cNvSpPr>
              <a:spLocks noChangeArrowheads="1"/>
            </p:cNvSpPr>
            <p:nvPr/>
          </p:nvSpPr>
          <p:spPr bwMode="auto">
            <a:xfrm>
              <a:off x="5938838" y="2222500"/>
              <a:ext cx="23812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2" name="Oval 2407"/>
            <p:cNvSpPr>
              <a:spLocks noChangeArrowheads="1"/>
            </p:cNvSpPr>
            <p:nvPr/>
          </p:nvSpPr>
          <p:spPr bwMode="auto">
            <a:xfrm>
              <a:off x="5894388" y="229076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3" name="Oval 2408"/>
            <p:cNvSpPr>
              <a:spLocks noChangeArrowheads="1"/>
            </p:cNvSpPr>
            <p:nvPr/>
          </p:nvSpPr>
          <p:spPr bwMode="auto">
            <a:xfrm>
              <a:off x="5908675" y="2395538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4" name="Oval 2409"/>
            <p:cNvSpPr>
              <a:spLocks noChangeArrowheads="1"/>
            </p:cNvSpPr>
            <p:nvPr/>
          </p:nvSpPr>
          <p:spPr bwMode="auto">
            <a:xfrm>
              <a:off x="5848350" y="220345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" name="Oval 2410"/>
            <p:cNvSpPr>
              <a:spLocks noChangeArrowheads="1"/>
            </p:cNvSpPr>
            <p:nvPr/>
          </p:nvSpPr>
          <p:spPr bwMode="auto">
            <a:xfrm>
              <a:off x="5853113" y="20970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" name="Oval 2411"/>
            <p:cNvSpPr>
              <a:spLocks noChangeArrowheads="1"/>
            </p:cNvSpPr>
            <p:nvPr/>
          </p:nvSpPr>
          <p:spPr bwMode="auto">
            <a:xfrm>
              <a:off x="5794375" y="2260600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7" name="Oval 2412"/>
            <p:cNvSpPr>
              <a:spLocks noChangeArrowheads="1"/>
            </p:cNvSpPr>
            <p:nvPr/>
          </p:nvSpPr>
          <p:spPr bwMode="auto">
            <a:xfrm>
              <a:off x="5797550" y="2320925"/>
              <a:ext cx="26988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8" name="Oval 2413"/>
            <p:cNvSpPr>
              <a:spLocks noChangeArrowheads="1"/>
            </p:cNvSpPr>
            <p:nvPr/>
          </p:nvSpPr>
          <p:spPr bwMode="auto">
            <a:xfrm>
              <a:off x="7118350" y="1990725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9" name="Oval 2414"/>
            <p:cNvSpPr>
              <a:spLocks noChangeArrowheads="1"/>
            </p:cNvSpPr>
            <p:nvPr/>
          </p:nvSpPr>
          <p:spPr bwMode="auto">
            <a:xfrm>
              <a:off x="7131050" y="20939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0" name="Oval 2415"/>
            <p:cNvSpPr>
              <a:spLocks noChangeArrowheads="1"/>
            </p:cNvSpPr>
            <p:nvPr/>
          </p:nvSpPr>
          <p:spPr bwMode="auto">
            <a:xfrm>
              <a:off x="7072313" y="19018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1" name="Oval 2416"/>
            <p:cNvSpPr>
              <a:spLocks noChangeArrowheads="1"/>
            </p:cNvSpPr>
            <p:nvPr/>
          </p:nvSpPr>
          <p:spPr bwMode="auto">
            <a:xfrm>
              <a:off x="7075488" y="179546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2" name="Oval 2417"/>
            <p:cNvSpPr>
              <a:spLocks noChangeArrowheads="1"/>
            </p:cNvSpPr>
            <p:nvPr/>
          </p:nvSpPr>
          <p:spPr bwMode="auto">
            <a:xfrm>
              <a:off x="7016750" y="19589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3" name="Oval 2418"/>
            <p:cNvSpPr>
              <a:spLocks noChangeArrowheads="1"/>
            </p:cNvSpPr>
            <p:nvPr/>
          </p:nvSpPr>
          <p:spPr bwMode="auto">
            <a:xfrm>
              <a:off x="7021513" y="2020888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4" name="Oval 2419"/>
            <p:cNvSpPr>
              <a:spLocks noChangeArrowheads="1"/>
            </p:cNvSpPr>
            <p:nvPr/>
          </p:nvSpPr>
          <p:spPr bwMode="auto">
            <a:xfrm>
              <a:off x="7118350" y="22971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5" name="Oval 2420"/>
            <p:cNvSpPr>
              <a:spLocks noChangeArrowheads="1"/>
            </p:cNvSpPr>
            <p:nvPr/>
          </p:nvSpPr>
          <p:spPr bwMode="auto">
            <a:xfrm>
              <a:off x="7131050" y="2400300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" name="Oval 2421"/>
            <p:cNvSpPr>
              <a:spLocks noChangeArrowheads="1"/>
            </p:cNvSpPr>
            <p:nvPr/>
          </p:nvSpPr>
          <p:spPr bwMode="auto">
            <a:xfrm>
              <a:off x="7072313" y="22082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7" name="Oval 2422"/>
            <p:cNvSpPr>
              <a:spLocks noChangeArrowheads="1"/>
            </p:cNvSpPr>
            <p:nvPr/>
          </p:nvSpPr>
          <p:spPr bwMode="auto">
            <a:xfrm>
              <a:off x="7075488" y="210343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8" name="Oval 2423"/>
            <p:cNvSpPr>
              <a:spLocks noChangeArrowheads="1"/>
            </p:cNvSpPr>
            <p:nvPr/>
          </p:nvSpPr>
          <p:spPr bwMode="auto">
            <a:xfrm>
              <a:off x="7016750" y="226536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9" name="Oval 2424"/>
            <p:cNvSpPr>
              <a:spLocks noChangeArrowheads="1"/>
            </p:cNvSpPr>
            <p:nvPr/>
          </p:nvSpPr>
          <p:spPr bwMode="auto">
            <a:xfrm>
              <a:off x="7021513" y="232727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0" name="Oval 2425"/>
            <p:cNvSpPr>
              <a:spLocks noChangeArrowheads="1"/>
            </p:cNvSpPr>
            <p:nvPr/>
          </p:nvSpPr>
          <p:spPr bwMode="auto">
            <a:xfrm>
              <a:off x="7316788" y="2417763"/>
              <a:ext cx="26987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1" name="Oval 2426"/>
            <p:cNvSpPr>
              <a:spLocks noChangeArrowheads="1"/>
            </p:cNvSpPr>
            <p:nvPr/>
          </p:nvSpPr>
          <p:spPr bwMode="auto">
            <a:xfrm>
              <a:off x="7329488" y="252253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2" name="Oval 2427"/>
            <p:cNvSpPr>
              <a:spLocks noChangeArrowheads="1"/>
            </p:cNvSpPr>
            <p:nvPr/>
          </p:nvSpPr>
          <p:spPr bwMode="auto">
            <a:xfrm>
              <a:off x="7270750" y="2330450"/>
              <a:ext cx="26988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3" name="Oval 2428"/>
            <p:cNvSpPr>
              <a:spLocks noChangeArrowheads="1"/>
            </p:cNvSpPr>
            <p:nvPr/>
          </p:nvSpPr>
          <p:spPr bwMode="auto">
            <a:xfrm>
              <a:off x="7275513" y="2224088"/>
              <a:ext cx="23812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4" name="Oval 2429"/>
            <p:cNvSpPr>
              <a:spLocks noChangeArrowheads="1"/>
            </p:cNvSpPr>
            <p:nvPr/>
          </p:nvSpPr>
          <p:spPr bwMode="auto">
            <a:xfrm>
              <a:off x="7215188" y="2386013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5" name="Oval 2430"/>
            <p:cNvSpPr>
              <a:spLocks noChangeArrowheads="1"/>
            </p:cNvSpPr>
            <p:nvPr/>
          </p:nvSpPr>
          <p:spPr bwMode="auto">
            <a:xfrm>
              <a:off x="7219950" y="2447925"/>
              <a:ext cx="25400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" name="Oval 2431"/>
            <p:cNvSpPr>
              <a:spLocks noChangeArrowheads="1"/>
            </p:cNvSpPr>
            <p:nvPr/>
          </p:nvSpPr>
          <p:spPr bwMode="auto">
            <a:xfrm>
              <a:off x="5992813" y="2338388"/>
              <a:ext cx="26987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7" name="Oval 2432"/>
            <p:cNvSpPr>
              <a:spLocks noChangeArrowheads="1"/>
            </p:cNvSpPr>
            <p:nvPr/>
          </p:nvSpPr>
          <p:spPr bwMode="auto">
            <a:xfrm>
              <a:off x="6007100" y="2441575"/>
              <a:ext cx="23813" cy="2063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8" name="Oval 2433"/>
            <p:cNvSpPr>
              <a:spLocks noChangeArrowheads="1"/>
            </p:cNvSpPr>
            <p:nvPr/>
          </p:nvSpPr>
          <p:spPr bwMode="auto">
            <a:xfrm>
              <a:off x="5946775" y="2249488"/>
              <a:ext cx="25400" cy="20637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9" name="Oval 2434"/>
            <p:cNvSpPr>
              <a:spLocks noChangeArrowheads="1"/>
            </p:cNvSpPr>
            <p:nvPr/>
          </p:nvSpPr>
          <p:spPr bwMode="auto">
            <a:xfrm>
              <a:off x="5951538" y="2144713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0" name="Oval 2435"/>
            <p:cNvSpPr>
              <a:spLocks noChangeArrowheads="1"/>
            </p:cNvSpPr>
            <p:nvPr/>
          </p:nvSpPr>
          <p:spPr bwMode="auto">
            <a:xfrm>
              <a:off x="5892800" y="2306638"/>
              <a:ext cx="23813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1" name="Oval 2436"/>
            <p:cNvSpPr>
              <a:spLocks noChangeArrowheads="1"/>
            </p:cNvSpPr>
            <p:nvPr/>
          </p:nvSpPr>
          <p:spPr bwMode="auto">
            <a:xfrm>
              <a:off x="5895975" y="2368550"/>
              <a:ext cx="25400" cy="19050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9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" name="Flèche vers le bas 797"/>
          <p:cNvSpPr/>
          <p:nvPr/>
        </p:nvSpPr>
        <p:spPr>
          <a:xfrm>
            <a:off x="2627784" y="37170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0" name="Flèche droite 799"/>
          <p:cNvSpPr/>
          <p:nvPr/>
        </p:nvSpPr>
        <p:spPr>
          <a:xfrm>
            <a:off x="4499992" y="472514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1" name="Espace réservé de la date 8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Smoking guns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Au SPS : suppression du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r>
              <a:rPr lang="fr-FR" dirty="0" smtClean="0"/>
              <a:t>Au RHIC : le liquide parfait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Au SPS : suppression du J/</a:t>
            </a:r>
            <a:r>
              <a:rPr lang="fr-FR" sz="29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1" name="Picture 4" descr="press_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69504"/>
            <a:ext cx="3908425" cy="4495800"/>
          </a:xfrm>
          <a:prstGeom prst="rect">
            <a:avLst/>
          </a:prstGeom>
          <a:noFill/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3" cstate="print"/>
          <a:srcRect l="3096" t="7832" r="15068" b="-1366"/>
          <a:stretch>
            <a:fillRect/>
          </a:stretch>
        </p:blipFill>
        <p:spPr bwMode="auto">
          <a:xfrm>
            <a:off x="5486400" y="1371600"/>
            <a:ext cx="347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648200" y="3352800"/>
            <a:ext cx="3048000" cy="2860675"/>
            <a:chOff x="3168" y="2112"/>
            <a:chExt cx="1920" cy="1802"/>
          </a:xfrm>
        </p:grpSpPr>
        <p:pic>
          <p:nvPicPr>
            <p:cNvPr id="14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 l="14575" t="12842" r="5719" b="4099"/>
            <a:stretch>
              <a:fillRect/>
            </a:stretch>
          </p:blipFill>
          <p:spPr bwMode="auto">
            <a:xfrm>
              <a:off x="3168" y="2112"/>
              <a:ext cx="1920" cy="18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3448" y="251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4356" y="3392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6902450" y="1739900"/>
            <a:ext cx="762000" cy="152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6203950" y="1574800"/>
            <a:ext cx="2070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19258478">
            <a:off x="291919" y="1662564"/>
            <a:ext cx="1069524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rgbClr val="FF0000"/>
                </a:solidFill>
              </a:rPr>
              <a:t>Press</a:t>
            </a:r>
            <a:r>
              <a:rPr lang="fr-FR" sz="1100" b="1" dirty="0" smtClean="0">
                <a:solidFill>
                  <a:srgbClr val="FF0000"/>
                </a:solidFill>
              </a:rPr>
              <a:t> release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10 février 2000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Suppression du J/</a:t>
            </a:r>
            <a:r>
              <a:rPr lang="fr-FR" sz="2900" b="1" dirty="0" smtClean="0">
                <a:solidFill>
                  <a:srgbClr val="0070C0"/>
                </a:solidFill>
                <a:latin typeface="Symbol" pitchFamily="18" charset="2"/>
              </a:rPr>
              <a:t>Y </a:t>
            </a:r>
            <a:r>
              <a:rPr lang="fr-FR" sz="2900" b="1" dirty="0" smtClean="0">
                <a:solidFill>
                  <a:srgbClr val="0070C0"/>
                </a:solidFill>
              </a:rPr>
              <a:t>au RHIC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9" name="Espace réservé du contenu 24" descr="HIC_AuAu_SPS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"/>
          <a:stretch>
            <a:fillRect/>
          </a:stretch>
        </p:blipFill>
        <p:spPr>
          <a:xfrm>
            <a:off x="4572000" y="1879775"/>
            <a:ext cx="4392488" cy="45015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ZoneTexte 19"/>
          <p:cNvSpPr txBox="1"/>
          <p:nvPr/>
        </p:nvSpPr>
        <p:spPr>
          <a:xfrm>
            <a:off x="251520" y="3645024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8000"/>
                </a:solidFill>
              </a:rPr>
              <a:t> Suppression similaire à même rapidité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Interprétation difficile encore aujourd’hui.     </a:t>
            </a:r>
          </a:p>
          <a:p>
            <a:r>
              <a:rPr lang="fr-FR" b="1" dirty="0" smtClean="0"/>
              <a:t>   </a:t>
            </a:r>
            <a:r>
              <a:rPr lang="fr-FR" dirty="0" smtClean="0"/>
              <a:t>Plusieurs possibilités :</a:t>
            </a:r>
          </a:p>
          <a:p>
            <a:pPr lvl="1">
              <a:buFontTx/>
              <a:buChar char="-"/>
            </a:pPr>
            <a:r>
              <a:rPr lang="fr-FR" dirty="0" smtClean="0"/>
              <a:t> Recombinaison</a:t>
            </a:r>
          </a:p>
          <a:p>
            <a:pPr lvl="1">
              <a:buFontTx/>
              <a:buChar char="-"/>
            </a:pPr>
            <a:r>
              <a:rPr lang="fr-FR" dirty="0" smtClean="0"/>
              <a:t> Suppression séquentielle</a:t>
            </a:r>
          </a:p>
          <a:p>
            <a:pPr lvl="1">
              <a:buFontTx/>
              <a:buChar char="-"/>
            </a:pPr>
            <a:r>
              <a:rPr lang="fr-FR" dirty="0" smtClean="0"/>
              <a:t> Contribution des effets froids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Intérêt de mesurer les </a:t>
            </a:r>
            <a:r>
              <a:rPr lang="fr-FR" b="1" dirty="0" err="1" smtClean="0">
                <a:solidFill>
                  <a:srgbClr val="FF0000"/>
                </a:solidFill>
              </a:rPr>
              <a:t>quarkonia</a:t>
            </a:r>
            <a:r>
              <a:rPr lang="fr-FR" b="1" dirty="0" smtClean="0">
                <a:solidFill>
                  <a:srgbClr val="FF0000"/>
                </a:solidFill>
              </a:rPr>
              <a:t> au LHC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8673" name="Object 26"/>
          <p:cNvGraphicFramePr>
            <a:graphicFrameLocks noChangeAspect="1"/>
          </p:cNvGraphicFramePr>
          <p:nvPr/>
        </p:nvGraphicFramePr>
        <p:xfrm>
          <a:off x="492124" y="1789503"/>
          <a:ext cx="2999755" cy="990210"/>
        </p:xfrm>
        <a:graphic>
          <a:graphicData uri="http://schemas.openxmlformats.org/presentationml/2006/ole">
            <p:oleObj spid="_x0000_s28673" name="Équation" r:id="rId4" imgW="1422360" imgH="46980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67544" y="2852936"/>
            <a:ext cx="2675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Rapport de modification nucléaire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 si pas d’effets nucléaires, R</a:t>
            </a:r>
            <a:r>
              <a:rPr lang="fr-FR" sz="1400" baseline="-25000" dirty="0" smtClean="0">
                <a:solidFill>
                  <a:srgbClr val="FF0000"/>
                </a:solidFill>
              </a:rPr>
              <a:t>AA</a:t>
            </a:r>
            <a:r>
              <a:rPr lang="fr-FR" sz="1400" dirty="0" smtClean="0">
                <a:solidFill>
                  <a:srgbClr val="FF0000"/>
                </a:solidFill>
              </a:rPr>
              <a:t> = 1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Au RHIC : le liquide parfait</a:t>
            </a:r>
          </a:p>
          <a:p>
            <a:pPr lvl="1"/>
            <a:r>
              <a:rPr lang="fr-FR" sz="2500" b="1" dirty="0" smtClean="0">
                <a:solidFill>
                  <a:srgbClr val="0070C0"/>
                </a:solidFill>
              </a:rPr>
              <a:t>Jet </a:t>
            </a:r>
            <a:r>
              <a:rPr lang="fr-FR" sz="2500" b="1" dirty="0" err="1" smtClean="0">
                <a:solidFill>
                  <a:srgbClr val="0070C0"/>
                </a:solidFill>
              </a:rPr>
              <a:t>quenching</a:t>
            </a:r>
            <a:r>
              <a:rPr lang="fr-FR" sz="2500" b="1" dirty="0" smtClean="0">
                <a:solidFill>
                  <a:srgbClr val="0070C0"/>
                </a:solidFill>
              </a:rPr>
              <a:t> (opacité)</a:t>
            </a:r>
          </a:p>
          <a:p>
            <a:pPr lvl="1"/>
            <a:r>
              <a:rPr lang="fr-FR" sz="2500" b="1" dirty="0" smtClean="0">
                <a:solidFill>
                  <a:srgbClr val="0070C0"/>
                </a:solidFill>
              </a:rPr>
              <a:t>Flot elliptique (collectivité)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54879"/>
            <a:ext cx="7098800" cy="389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19258478">
            <a:off x="929698" y="2598668"/>
            <a:ext cx="946093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rgbClr val="FF0000"/>
                </a:solidFill>
              </a:rPr>
              <a:t>Press</a:t>
            </a:r>
            <a:r>
              <a:rPr lang="fr-FR" sz="1100" b="1" dirty="0" smtClean="0">
                <a:solidFill>
                  <a:srgbClr val="FF0000"/>
                </a:solidFill>
              </a:rPr>
              <a:t> release</a:t>
            </a:r>
          </a:p>
          <a:p>
            <a:r>
              <a:rPr lang="fr-FR" sz="1100" b="1" dirty="0" smtClean="0">
                <a:solidFill>
                  <a:srgbClr val="FF0000"/>
                </a:solidFill>
              </a:rPr>
              <a:t>18 avril 2005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987824" y="4797152"/>
            <a:ext cx="34563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Au RHIC : jet </a:t>
            </a:r>
            <a:r>
              <a:rPr lang="fr-FR" sz="2900" b="1" dirty="0" err="1" smtClean="0">
                <a:solidFill>
                  <a:srgbClr val="0070C0"/>
                </a:solidFill>
              </a:rPr>
              <a:t>quenching</a:t>
            </a:r>
            <a:endParaRPr lang="fr-FR" sz="2900" b="1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251520" y="1628800"/>
            <a:ext cx="2376264" cy="1944216"/>
            <a:chOff x="3312" y="864"/>
            <a:chExt cx="2160" cy="1998"/>
          </a:xfrm>
        </p:grpSpPr>
        <p:pic>
          <p:nvPicPr>
            <p:cNvPr id="9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864"/>
              <a:ext cx="2054" cy="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4464" y="1056"/>
              <a:ext cx="100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>
                  <a:solidFill>
                    <a:schemeClr val="tx2"/>
                  </a:solidFill>
                </a:rPr>
                <a:t>medium-induced</a:t>
              </a:r>
            </a:p>
            <a:p>
              <a:pPr algn="ctr"/>
              <a:r>
                <a:rPr lang="fr-FR" sz="1400">
                  <a:solidFill>
                    <a:schemeClr val="tx2"/>
                  </a:solidFill>
                </a:rPr>
                <a:t>radiation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3312" y="86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812762"/>
            <a:ext cx="4248472" cy="29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203848" y="596031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Phys.Rev.Lett</a:t>
            </a:r>
            <a:r>
              <a:rPr lang="fr-FR" sz="1200" dirty="0" smtClean="0"/>
              <a:t>.91:072304,2003)</a:t>
            </a:r>
            <a:endParaRPr lang="fr-FR" sz="12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221088"/>
            <a:ext cx="2520280" cy="15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STAR_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687612"/>
            <a:ext cx="1964256" cy="19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STAR_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687612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467050" y="2376604"/>
            <a:ext cx="592838" cy="56171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3474568" y="2551708"/>
            <a:ext cx="525646" cy="160490"/>
            <a:chOff x="3474568" y="2551708"/>
            <a:chExt cx="525646" cy="160490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3474568" y="2631953"/>
              <a:ext cx="350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3509470" y="2631953"/>
              <a:ext cx="52882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3509470" y="2551708"/>
              <a:ext cx="70333" cy="80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544901" y="2631953"/>
              <a:ext cx="52353" cy="80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825175" y="2631953"/>
              <a:ext cx="1750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3947861" y="2578456"/>
              <a:ext cx="34902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912959" y="2631953"/>
              <a:ext cx="69804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3825175" y="2605205"/>
              <a:ext cx="34902" cy="5349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771800" y="1543596"/>
            <a:ext cx="195682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p+p</a:t>
            </a:r>
          </a:p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FF0000"/>
                </a:solidFill>
              </a:rPr>
              <a:t>trig</a:t>
            </a:r>
            <a:r>
              <a:rPr lang="fr-FR" sz="1200" b="1" dirty="0" smtClean="0">
                <a:solidFill>
                  <a:srgbClr val="FF0000"/>
                </a:solidFill>
              </a:rPr>
              <a:t> &gt; 4 </a:t>
            </a:r>
            <a:r>
              <a:rPr lang="fr-FR" sz="1200" b="1" dirty="0" err="1" smtClean="0">
                <a:solidFill>
                  <a:srgbClr val="FF0000"/>
                </a:solidFill>
              </a:rPr>
              <a:t>GeV</a:t>
            </a:r>
            <a:r>
              <a:rPr lang="fr-FR" sz="1200" b="1" dirty="0" smtClean="0">
                <a:solidFill>
                  <a:srgbClr val="FF0000"/>
                </a:solidFill>
              </a:rPr>
              <a:t>/c</a:t>
            </a:r>
          </a:p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2 </a:t>
            </a:r>
            <a:r>
              <a:rPr lang="fr-FR" sz="1200" b="1" dirty="0" err="1" smtClean="0">
                <a:solidFill>
                  <a:srgbClr val="0070C0"/>
                </a:solidFill>
              </a:rPr>
              <a:t>GeV</a:t>
            </a:r>
            <a:r>
              <a:rPr lang="fr-FR" sz="1200" b="1" dirty="0" smtClean="0">
                <a:solidFill>
                  <a:srgbClr val="0070C0"/>
                </a:solidFill>
              </a:rPr>
              <a:t>/c &lt;</a:t>
            </a:r>
            <a:r>
              <a:rPr lang="fr-FR" sz="1200" b="1" dirty="0" err="1" smtClean="0">
                <a:solidFill>
                  <a:srgbClr val="0070C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0070C0"/>
                </a:solidFill>
              </a:rPr>
              <a:t>assoc</a:t>
            </a:r>
            <a:r>
              <a:rPr lang="fr-FR" sz="1200" b="1" dirty="0" smtClean="0">
                <a:solidFill>
                  <a:srgbClr val="0070C0"/>
                </a:solidFill>
              </a:rPr>
              <a:t> &lt; </a:t>
            </a:r>
            <a:r>
              <a:rPr lang="fr-FR" sz="1200" b="1" dirty="0" err="1" smtClean="0">
                <a:solidFill>
                  <a:srgbClr val="0070C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0070C0"/>
                </a:solidFill>
              </a:rPr>
              <a:t>trig</a:t>
            </a:r>
            <a:endParaRPr lang="fr-FR" sz="1200" b="1" baseline="30000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860031" y="1543596"/>
            <a:ext cx="201141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Au+Au</a:t>
            </a:r>
          </a:p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FF0000"/>
                </a:solidFill>
              </a:rPr>
              <a:t>trig</a:t>
            </a:r>
            <a:r>
              <a:rPr lang="fr-FR" sz="1200" b="1" dirty="0" smtClean="0">
                <a:solidFill>
                  <a:srgbClr val="FF0000"/>
                </a:solidFill>
              </a:rPr>
              <a:t> &gt; 4 </a:t>
            </a:r>
            <a:r>
              <a:rPr lang="fr-FR" sz="1200" b="1" dirty="0" err="1" smtClean="0">
                <a:solidFill>
                  <a:srgbClr val="FF0000"/>
                </a:solidFill>
              </a:rPr>
              <a:t>GeV</a:t>
            </a:r>
            <a:r>
              <a:rPr lang="fr-FR" sz="1200" b="1" dirty="0" smtClean="0">
                <a:solidFill>
                  <a:srgbClr val="FF0000"/>
                </a:solidFill>
              </a:rPr>
              <a:t>/c</a:t>
            </a:r>
          </a:p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2 </a:t>
            </a:r>
            <a:r>
              <a:rPr lang="fr-FR" sz="1200" b="1" dirty="0" err="1" smtClean="0">
                <a:solidFill>
                  <a:srgbClr val="0070C0"/>
                </a:solidFill>
              </a:rPr>
              <a:t>GeV</a:t>
            </a:r>
            <a:r>
              <a:rPr lang="fr-FR" sz="1200" b="1" dirty="0" smtClean="0">
                <a:solidFill>
                  <a:srgbClr val="0070C0"/>
                </a:solidFill>
              </a:rPr>
              <a:t>/c &lt;</a:t>
            </a:r>
            <a:r>
              <a:rPr lang="fr-FR" sz="1200" b="1" dirty="0" err="1" smtClean="0">
                <a:solidFill>
                  <a:srgbClr val="0070C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0070C0"/>
                </a:solidFill>
              </a:rPr>
              <a:t>assoc</a:t>
            </a:r>
            <a:r>
              <a:rPr lang="fr-FR" sz="1200" b="1" dirty="0" smtClean="0">
                <a:solidFill>
                  <a:srgbClr val="0070C0"/>
                </a:solidFill>
              </a:rPr>
              <a:t> &lt; </a:t>
            </a:r>
            <a:r>
              <a:rPr lang="fr-FR" sz="1200" b="1" dirty="0" err="1" smtClean="0">
                <a:solidFill>
                  <a:srgbClr val="0070C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0070C0"/>
                </a:solidFill>
              </a:rPr>
              <a:t>trig</a:t>
            </a:r>
            <a:endParaRPr lang="fr-FR" sz="1200" b="1" baseline="30000" dirty="0">
              <a:solidFill>
                <a:srgbClr val="0070C0"/>
              </a:solidFill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5574789" y="2335684"/>
            <a:ext cx="598160" cy="606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rgbClr val="0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67544" y="5569495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Symbol" pitchFamily="18" charset="2"/>
              </a:rPr>
              <a:t>DF </a:t>
            </a:r>
            <a:r>
              <a:rPr lang="fr-FR" sz="1400" b="1" dirty="0" smtClean="0"/>
              <a:t>= </a:t>
            </a:r>
            <a:r>
              <a:rPr lang="fr-FR" sz="1400" b="1" dirty="0" smtClean="0">
                <a:latin typeface="Symbol" pitchFamily="18" charset="2"/>
              </a:rPr>
              <a:t>F</a:t>
            </a:r>
            <a:r>
              <a:rPr lang="fr-FR" sz="1400" b="1" dirty="0" smtClean="0"/>
              <a:t>(</a:t>
            </a:r>
            <a:r>
              <a:rPr lang="fr-FR" sz="1400" b="1" dirty="0" err="1" smtClean="0"/>
              <a:t>trig</a:t>
            </a:r>
            <a:r>
              <a:rPr lang="fr-FR" sz="1400" b="1" dirty="0" smtClean="0"/>
              <a:t>) – </a:t>
            </a:r>
            <a:r>
              <a:rPr lang="fr-FR" sz="1400" b="1" dirty="0" smtClean="0">
                <a:latin typeface="Symbol" pitchFamily="18" charset="2"/>
              </a:rPr>
              <a:t>F</a:t>
            </a:r>
            <a:r>
              <a:rPr lang="fr-FR" sz="1400" b="1" dirty="0" smtClean="0"/>
              <a:t>(</a:t>
            </a:r>
            <a:r>
              <a:rPr lang="fr-FR" sz="1400" b="1" dirty="0" err="1" smtClean="0"/>
              <a:t>assoc</a:t>
            </a:r>
            <a:r>
              <a:rPr lang="fr-FR" sz="1400" b="1" dirty="0" smtClean="0"/>
              <a:t>)</a:t>
            </a:r>
            <a:endParaRPr lang="fr-FR" sz="1400" b="1" dirty="0"/>
          </a:p>
        </p:txBody>
      </p:sp>
      <p:pic>
        <p:nvPicPr>
          <p:cNvPr id="40" name="Picture 6" descr="STAR_low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1" y="4437112"/>
            <a:ext cx="20206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7020272" y="4274512"/>
            <a:ext cx="201615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Au+Au</a:t>
            </a:r>
          </a:p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FF0000"/>
                </a:solidFill>
              </a:rPr>
              <a:t>trig</a:t>
            </a:r>
            <a:r>
              <a:rPr lang="fr-FR" sz="1200" b="1" dirty="0" smtClean="0">
                <a:solidFill>
                  <a:srgbClr val="FF0000"/>
                </a:solidFill>
              </a:rPr>
              <a:t> &gt; 4 </a:t>
            </a:r>
            <a:r>
              <a:rPr lang="fr-FR" sz="1200" b="1" dirty="0" err="1" smtClean="0">
                <a:solidFill>
                  <a:srgbClr val="FF0000"/>
                </a:solidFill>
              </a:rPr>
              <a:t>GeV</a:t>
            </a:r>
            <a:r>
              <a:rPr lang="fr-FR" sz="1200" b="1" dirty="0" smtClean="0">
                <a:solidFill>
                  <a:srgbClr val="FF0000"/>
                </a:solidFill>
              </a:rPr>
              <a:t>/c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0.2 </a:t>
            </a:r>
            <a:r>
              <a:rPr lang="fr-FR" sz="1200" b="1" dirty="0" err="1" smtClean="0">
                <a:solidFill>
                  <a:srgbClr val="FF0000"/>
                </a:solidFill>
              </a:rPr>
              <a:t>GeV</a:t>
            </a:r>
            <a:r>
              <a:rPr lang="fr-FR" sz="1200" b="1" dirty="0" smtClean="0">
                <a:solidFill>
                  <a:srgbClr val="FF0000"/>
                </a:solidFill>
              </a:rPr>
              <a:t>/c </a:t>
            </a:r>
            <a:r>
              <a:rPr lang="fr-FR" sz="1200" b="1" dirty="0" smtClean="0">
                <a:solidFill>
                  <a:srgbClr val="0070C0"/>
                </a:solidFill>
              </a:rPr>
              <a:t>&lt;</a:t>
            </a:r>
            <a:r>
              <a:rPr lang="fr-FR" sz="1200" b="1" dirty="0" err="1" smtClean="0">
                <a:solidFill>
                  <a:srgbClr val="0070C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0070C0"/>
                </a:solidFill>
              </a:rPr>
              <a:t>assoc</a:t>
            </a:r>
            <a:r>
              <a:rPr lang="fr-FR" sz="1200" b="1" dirty="0" smtClean="0">
                <a:solidFill>
                  <a:srgbClr val="0070C0"/>
                </a:solidFill>
              </a:rPr>
              <a:t> &lt; </a:t>
            </a:r>
            <a:r>
              <a:rPr lang="fr-FR" sz="1200" b="1" dirty="0" err="1" smtClean="0">
                <a:solidFill>
                  <a:srgbClr val="0070C0"/>
                </a:solidFill>
              </a:rPr>
              <a:t>p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T</a:t>
            </a:r>
            <a:r>
              <a:rPr lang="fr-FR" sz="1200" b="1" baseline="30000" dirty="0" err="1" smtClean="0">
                <a:solidFill>
                  <a:srgbClr val="0070C0"/>
                </a:solidFill>
              </a:rPr>
              <a:t>trig</a:t>
            </a:r>
            <a:endParaRPr lang="fr-FR" sz="1200" b="1" baseline="30000" dirty="0">
              <a:solidFill>
                <a:srgbClr val="0070C0"/>
              </a:solidFill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7718256" y="5108097"/>
            <a:ext cx="598160" cy="606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5630530" y="2564904"/>
            <a:ext cx="525646" cy="160490"/>
            <a:chOff x="3474568" y="2551708"/>
            <a:chExt cx="525646" cy="160490"/>
          </a:xfrm>
        </p:grpSpPr>
        <p:sp>
          <p:nvSpPr>
            <p:cNvPr id="65" name="Line 22"/>
            <p:cNvSpPr>
              <a:spLocks noChangeShapeType="1"/>
            </p:cNvSpPr>
            <p:nvPr/>
          </p:nvSpPr>
          <p:spPr bwMode="auto">
            <a:xfrm flipH="1">
              <a:off x="3474568" y="2631953"/>
              <a:ext cx="350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23"/>
            <p:cNvSpPr>
              <a:spLocks noChangeShapeType="1"/>
            </p:cNvSpPr>
            <p:nvPr/>
          </p:nvSpPr>
          <p:spPr bwMode="auto">
            <a:xfrm flipH="1">
              <a:off x="3509470" y="2631953"/>
              <a:ext cx="52882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 flipH="1" flipV="1">
              <a:off x="3509470" y="2551708"/>
              <a:ext cx="70333" cy="80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 flipH="1">
              <a:off x="3544901" y="2631953"/>
              <a:ext cx="52353" cy="80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3825175" y="2631953"/>
              <a:ext cx="1750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 flipV="1">
              <a:off x="3947861" y="2578456"/>
              <a:ext cx="34902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3912959" y="2631953"/>
              <a:ext cx="69804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Oval 29"/>
            <p:cNvSpPr>
              <a:spLocks noChangeArrowheads="1"/>
            </p:cNvSpPr>
            <p:nvPr/>
          </p:nvSpPr>
          <p:spPr bwMode="auto">
            <a:xfrm>
              <a:off x="3825175" y="2605205"/>
              <a:ext cx="34902" cy="5349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740352" y="5338158"/>
            <a:ext cx="525646" cy="160490"/>
            <a:chOff x="3474568" y="2551708"/>
            <a:chExt cx="525646" cy="160490"/>
          </a:xfrm>
        </p:grpSpPr>
        <p:sp>
          <p:nvSpPr>
            <p:cNvPr id="74" name="Line 22"/>
            <p:cNvSpPr>
              <a:spLocks noChangeShapeType="1"/>
            </p:cNvSpPr>
            <p:nvPr/>
          </p:nvSpPr>
          <p:spPr bwMode="auto">
            <a:xfrm flipH="1">
              <a:off x="3474568" y="2631953"/>
              <a:ext cx="3506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H="1">
              <a:off x="3509470" y="2631953"/>
              <a:ext cx="52882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H="1" flipV="1">
              <a:off x="3509470" y="2551708"/>
              <a:ext cx="70333" cy="80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 flipH="1">
              <a:off x="3544901" y="2631953"/>
              <a:ext cx="52353" cy="80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3825175" y="2631953"/>
              <a:ext cx="1750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 flipV="1">
              <a:off x="3947861" y="2578456"/>
              <a:ext cx="34902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3912959" y="2631953"/>
              <a:ext cx="69804" cy="5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29"/>
            <p:cNvSpPr>
              <a:spLocks noChangeArrowheads="1"/>
            </p:cNvSpPr>
            <p:nvPr/>
          </p:nvSpPr>
          <p:spPr bwMode="auto">
            <a:xfrm>
              <a:off x="3825175" y="2605205"/>
              <a:ext cx="34902" cy="5349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83" name="ZoneTexte 82"/>
          <p:cNvSpPr txBox="1"/>
          <p:nvPr/>
        </p:nvSpPr>
        <p:spPr>
          <a:xfrm>
            <a:off x="7020272" y="3851756"/>
            <a:ext cx="199387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3. Où va l’énergie ?</a:t>
            </a:r>
            <a:endParaRPr lang="fr-FR" b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2699792" y="3275692"/>
            <a:ext cx="32362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1. Perte d’énergie dans le milieu</a:t>
            </a:r>
            <a:endParaRPr lang="fr-FR" b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179513" y="3861048"/>
            <a:ext cx="29523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2. Corrélations angulaires</a:t>
            </a:r>
            <a:endParaRPr lang="fr-FR" b="1" dirty="0"/>
          </a:p>
        </p:txBody>
      </p:sp>
      <p:sp>
        <p:nvSpPr>
          <p:cNvPr id="55" name="Titr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Espace réservé de la date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Au RHIC : jet </a:t>
            </a:r>
            <a:r>
              <a:rPr lang="fr-FR" sz="2900" b="1" dirty="0" err="1" smtClean="0">
                <a:solidFill>
                  <a:srgbClr val="0070C0"/>
                </a:solidFill>
              </a:rPr>
              <a:t>quenching</a:t>
            </a:r>
            <a:endParaRPr lang="fr-FR" sz="2900" b="1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6868917" y="4149080"/>
            <a:ext cx="23115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Très forte suppression</a:t>
            </a:r>
          </a:p>
          <a:p>
            <a:pPr>
              <a:buFont typeface="Wingdings" pitchFamily="2" charset="2"/>
              <a:buChar char="è"/>
            </a:pPr>
            <a:r>
              <a:rPr lang="fr-FR" sz="1600" dirty="0" smtClean="0">
                <a:sym typeface="Wingdings" pitchFamily="2" charset="2"/>
              </a:rPr>
              <a:t>Milieu très opaque</a:t>
            </a:r>
          </a:p>
          <a:p>
            <a:pPr>
              <a:buFont typeface="Wingdings" pitchFamily="2" charset="2"/>
              <a:buChar char="è"/>
            </a:pPr>
            <a:r>
              <a:rPr lang="fr-FR" sz="1600" dirty="0" smtClean="0">
                <a:sym typeface="Wingdings" pitchFamily="2" charset="2"/>
              </a:rPr>
              <a:t> plus opaque qu’un gaz</a:t>
            </a:r>
          </a:p>
          <a:p>
            <a:pPr>
              <a:buFont typeface="Wingdings" pitchFamily="2" charset="2"/>
              <a:buChar char="è"/>
            </a:pP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un liquide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52" descr="RAA_gamma_pi0_eta_AuAu200G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53736"/>
            <a:ext cx="3892774" cy="246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107504" y="1843212"/>
            <a:ext cx="2952328" cy="4034060"/>
            <a:chOff x="4455041" y="1828801"/>
            <a:chExt cx="3363433" cy="4430675"/>
          </a:xfrm>
        </p:grpSpPr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4455041" y="1828801"/>
              <a:ext cx="3363433" cy="4430675"/>
              <a:chOff x="3530" y="832"/>
              <a:chExt cx="2814" cy="3247"/>
            </a:xfrm>
          </p:grpSpPr>
          <p:pic>
            <p:nvPicPr>
              <p:cNvPr id="20" name="Picture 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30" y="832"/>
                <a:ext cx="2814" cy="3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" y="1536"/>
                <a:ext cx="6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5821861" y="3337146"/>
              <a:ext cx="1523876" cy="3850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1435" tIns="45718" rIns="91435" bIns="4571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p + p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cs typeface="+mn-cs"/>
                  <a:sym typeface="Symbol"/>
                </a:rPr>
                <a:t>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  <a:cs typeface="+mn-cs"/>
                </a:rPr>
                <a:t>p</a:t>
              </a:r>
              <a:r>
                <a:rPr lang="en-US" b="1" baseline="30000" dirty="0">
                  <a:solidFill>
                    <a:schemeClr val="accent1">
                      <a:lumMod val="75000"/>
                    </a:schemeClr>
                  </a:solidFill>
                  <a:cs typeface="+mn-cs"/>
                </a:rPr>
                <a:t>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018244" y="4595953"/>
              <a:ext cx="1519571" cy="5775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 smtClean="0">
                  <a:solidFill>
                    <a:srgbClr val="FF0000"/>
                  </a:solidFill>
                </a:rPr>
                <a:t>Central  </a:t>
              </a:r>
            </a:p>
            <a:p>
              <a:pPr eaLnBrk="0" hangingPunct="0">
                <a:defRPr/>
              </a:pPr>
              <a:r>
                <a:rPr lang="en-US" sz="1400" b="1" dirty="0" smtClean="0">
                  <a:solidFill>
                    <a:srgbClr val="FF0000"/>
                  </a:solidFill>
                </a:rPr>
                <a:t>Au </a:t>
              </a:r>
              <a:r>
                <a:rPr lang="en-US" sz="1400" b="1" dirty="0">
                  <a:solidFill>
                    <a:srgbClr val="FF0000"/>
                  </a:solidFill>
                </a:rPr>
                <a:t>+ Au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sym typeface="Symbol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sym typeface="Symbol"/>
                </a:rPr>
                <a:t>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sym typeface="Symbol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sz="1600" b="1" baseline="300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aphicFrame>
        <p:nvGraphicFramePr>
          <p:cNvPr id="55297" name="Object 26"/>
          <p:cNvGraphicFramePr>
            <a:graphicFrameLocks noChangeAspect="1"/>
          </p:cNvGraphicFramePr>
          <p:nvPr/>
        </p:nvGraphicFramePr>
        <p:xfrm>
          <a:off x="3779911" y="1781204"/>
          <a:ext cx="3028571" cy="999724"/>
        </p:xfrm>
        <a:graphic>
          <a:graphicData uri="http://schemas.openxmlformats.org/presentationml/2006/ole">
            <p:oleObj spid="_x0000_s55297" name="Équation" r:id="rId8" imgW="1422360" imgH="469800" progId="Equation.3">
              <p:embed/>
            </p:oleObj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5076056" y="28529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Rapport de modification nucléaire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Pas d’effets nucléaires </a:t>
            </a:r>
            <a:r>
              <a:rPr lang="fr-FR" sz="1200" dirty="0" smtClean="0">
                <a:solidFill>
                  <a:srgbClr val="FF0000"/>
                </a:solidFill>
                <a:sym typeface="Wingdings" pitchFamily="2" charset="2"/>
              </a:rPr>
              <a:t> R</a:t>
            </a:r>
            <a:r>
              <a:rPr lang="fr-FR" sz="1200" baseline="-25000" dirty="0" smtClean="0">
                <a:solidFill>
                  <a:srgbClr val="FF0000"/>
                </a:solidFill>
                <a:sym typeface="Wingdings" pitchFamily="2" charset="2"/>
              </a:rPr>
              <a:t>AA</a:t>
            </a:r>
            <a:r>
              <a:rPr lang="fr-FR" sz="1200" dirty="0" smtClean="0">
                <a:solidFill>
                  <a:srgbClr val="FF0000"/>
                </a:solidFill>
                <a:sym typeface="Wingdings" pitchFamily="2" charset="2"/>
              </a:rPr>
              <a:t> = 1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3059832" y="213285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5400000">
            <a:off x="4355976" y="306896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Au RHIC : flot elliptique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52400" y="1412776"/>
            <a:ext cx="3581400" cy="2687638"/>
            <a:chOff x="240" y="808"/>
            <a:chExt cx="2256" cy="1693"/>
          </a:xfrm>
        </p:grpSpPr>
        <p:sp>
          <p:nvSpPr>
            <p:cNvPr id="14" name="Freeform 17"/>
            <p:cNvSpPr>
              <a:spLocks noChangeAspect="1"/>
            </p:cNvSpPr>
            <p:nvPr/>
          </p:nvSpPr>
          <p:spPr bwMode="auto">
            <a:xfrm rot="11267865">
              <a:off x="2041" y="808"/>
              <a:ext cx="242" cy="230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sp>
          <p:nvSpPr>
            <p:cNvPr id="15" name="Line 18"/>
            <p:cNvSpPr>
              <a:spLocks noChangeAspect="1" noChangeShapeType="1"/>
            </p:cNvSpPr>
            <p:nvPr/>
          </p:nvSpPr>
          <p:spPr bwMode="auto">
            <a:xfrm rot="467865" flipH="1">
              <a:off x="743" y="888"/>
              <a:ext cx="420" cy="68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9"/>
            <p:cNvSpPr>
              <a:spLocks noChangeAspect="1" noChangeShapeType="1"/>
            </p:cNvSpPr>
            <p:nvPr/>
          </p:nvSpPr>
          <p:spPr bwMode="auto">
            <a:xfrm rot="467865" flipH="1">
              <a:off x="944" y="916"/>
              <a:ext cx="413" cy="67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20"/>
            <p:cNvSpPr>
              <a:spLocks noChangeAspect="1" noChangeShapeType="1"/>
            </p:cNvSpPr>
            <p:nvPr/>
          </p:nvSpPr>
          <p:spPr bwMode="auto">
            <a:xfrm rot="467865">
              <a:off x="1095" y="1144"/>
              <a:ext cx="138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21"/>
            <p:cNvSpPr>
              <a:spLocks noChangeAspect="1" noChangeShapeType="1"/>
            </p:cNvSpPr>
            <p:nvPr/>
          </p:nvSpPr>
          <p:spPr bwMode="auto">
            <a:xfrm rot="467865">
              <a:off x="967" y="1818"/>
              <a:ext cx="97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AutoShape 22"/>
            <p:cNvSpPr>
              <a:spLocks noChangeAspect="1" noChangeArrowheads="1"/>
            </p:cNvSpPr>
            <p:nvPr/>
          </p:nvSpPr>
          <p:spPr bwMode="auto">
            <a:xfrm rot="467865">
              <a:off x="301" y="949"/>
              <a:ext cx="2195" cy="1324"/>
            </a:xfrm>
            <a:prstGeom prst="parallelogram">
              <a:avLst>
                <a:gd name="adj" fmla="val 61509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23"/>
            <p:cNvSpPr>
              <a:spLocks noChangeAspect="1" noChangeShapeType="1"/>
            </p:cNvSpPr>
            <p:nvPr/>
          </p:nvSpPr>
          <p:spPr bwMode="auto">
            <a:xfrm rot="467865" flipH="1">
              <a:off x="240" y="1845"/>
              <a:ext cx="176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24"/>
            <p:cNvSpPr>
              <a:spLocks noChangeAspect="1" noChangeShapeType="1"/>
            </p:cNvSpPr>
            <p:nvPr/>
          </p:nvSpPr>
          <p:spPr bwMode="auto">
            <a:xfrm rot="467865" flipH="1">
              <a:off x="1030" y="935"/>
              <a:ext cx="510" cy="8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Freeform 25"/>
            <p:cNvSpPr>
              <a:spLocks noChangeAspect="1"/>
            </p:cNvSpPr>
            <p:nvPr/>
          </p:nvSpPr>
          <p:spPr bwMode="auto">
            <a:xfrm rot="11267865" flipV="1">
              <a:off x="929" y="1652"/>
              <a:ext cx="172" cy="530"/>
            </a:xfrm>
            <a:custGeom>
              <a:avLst/>
              <a:gdLst/>
              <a:ahLst/>
              <a:cxnLst>
                <a:cxn ang="0">
                  <a:pos x="84" y="643"/>
                </a:cxn>
                <a:cxn ang="0">
                  <a:pos x="24" y="519"/>
                </a:cxn>
                <a:cxn ang="0">
                  <a:pos x="1" y="351"/>
                </a:cxn>
                <a:cxn ang="0">
                  <a:pos x="30" y="205"/>
                </a:cxn>
                <a:cxn ang="0">
                  <a:pos x="100" y="73"/>
                </a:cxn>
                <a:cxn ang="0">
                  <a:pos x="166" y="4"/>
                </a:cxn>
                <a:cxn ang="0">
                  <a:pos x="225" y="171"/>
                </a:cxn>
                <a:cxn ang="0">
                  <a:pos x="249" y="337"/>
                </a:cxn>
                <a:cxn ang="0">
                  <a:pos x="241" y="514"/>
                </a:cxn>
                <a:cxn ang="0">
                  <a:pos x="199" y="636"/>
                </a:cxn>
                <a:cxn ang="0">
                  <a:pos x="142" y="712"/>
                </a:cxn>
                <a:cxn ang="0">
                  <a:pos x="84" y="64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26"/>
            <p:cNvSpPr>
              <a:spLocks noChangeAspect="1" noChangeShapeType="1"/>
            </p:cNvSpPr>
            <p:nvPr/>
          </p:nvSpPr>
          <p:spPr bwMode="auto">
            <a:xfrm rot="467865" flipH="1">
              <a:off x="838" y="1611"/>
              <a:ext cx="376" cy="6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1608" y="903"/>
              <a:ext cx="697" cy="744"/>
              <a:chOff x="1608" y="903"/>
              <a:chExt cx="697" cy="744"/>
            </a:xfrm>
          </p:grpSpPr>
          <p:grpSp>
            <p:nvGrpSpPr>
              <p:cNvPr id="97" name="Group 28"/>
              <p:cNvGrpSpPr>
                <a:grpSpLocks noChangeAspect="1"/>
              </p:cNvGrpSpPr>
              <p:nvPr/>
            </p:nvGrpSpPr>
            <p:grpSpPr bwMode="auto">
              <a:xfrm rot="240000">
                <a:off x="1608" y="903"/>
                <a:ext cx="697" cy="744"/>
                <a:chOff x="4130" y="2180"/>
                <a:chExt cx="1026" cy="999"/>
              </a:xfrm>
            </p:grpSpPr>
            <p:sp>
              <p:nvSpPr>
                <p:cNvPr id="99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1" name="Freeform 31"/>
                <p:cNvSpPr>
                  <a:spLocks noChangeAspect="1"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/>
                  <a:ahLst/>
                  <a:cxnLst>
                    <a:cxn ang="0">
                      <a:pos x="43" y="123"/>
                    </a:cxn>
                    <a:cxn ang="0">
                      <a:pos x="120" y="181"/>
                    </a:cxn>
                    <a:cxn ang="0">
                      <a:pos x="262" y="250"/>
                    </a:cxn>
                    <a:cxn ang="0">
                      <a:pos x="432" y="280"/>
                    </a:cxn>
                    <a:cxn ang="0">
                      <a:pos x="634" y="259"/>
                    </a:cxn>
                    <a:cxn ang="0">
                      <a:pos x="799" y="201"/>
                    </a:cxn>
                    <a:cxn ang="0">
                      <a:pos x="937" y="90"/>
                    </a:cxn>
                    <a:cxn ang="0">
                      <a:pos x="1026" y="9"/>
                    </a:cxn>
                    <a:cxn ang="0">
                      <a:pos x="1019" y="144"/>
                    </a:cxn>
                    <a:cxn ang="0">
                      <a:pos x="992" y="267"/>
                    </a:cxn>
                    <a:cxn ang="0">
                      <a:pos x="929" y="384"/>
                    </a:cxn>
                    <a:cxn ang="0">
                      <a:pos x="857" y="467"/>
                    </a:cxn>
                    <a:cxn ang="0">
                      <a:pos x="749" y="542"/>
                    </a:cxn>
                    <a:cxn ang="0">
                      <a:pos x="610" y="588"/>
                    </a:cxn>
                    <a:cxn ang="0">
                      <a:pos x="455" y="594"/>
                    </a:cxn>
                    <a:cxn ang="0">
                      <a:pos x="310" y="553"/>
                    </a:cxn>
                    <a:cxn ang="0">
                      <a:pos x="193" y="479"/>
                    </a:cxn>
                    <a:cxn ang="0">
                      <a:pos x="95" y="368"/>
                    </a:cxn>
                    <a:cxn ang="0">
                      <a:pos x="36" y="237"/>
                    </a:cxn>
                    <a:cxn ang="0">
                      <a:pos x="1" y="73"/>
                    </a:cxn>
                    <a:cxn ang="0">
                      <a:pos x="43" y="123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Freeform 32"/>
                <p:cNvSpPr>
                  <a:spLocks noChangeAspect="1"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8" name="Freeform 33"/>
              <p:cNvSpPr>
                <a:spLocks noChangeAspect="1"/>
              </p:cNvSpPr>
              <p:nvPr/>
            </p:nvSpPr>
            <p:spPr bwMode="auto">
              <a:xfrm rot="240000">
                <a:off x="1620" y="983"/>
                <a:ext cx="171" cy="531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5" name="Line 34"/>
            <p:cNvSpPr>
              <a:spLocks noChangeAspect="1" noChangeShapeType="1"/>
            </p:cNvSpPr>
            <p:nvPr/>
          </p:nvSpPr>
          <p:spPr bwMode="auto">
            <a:xfrm rot="467865">
              <a:off x="1214" y="957"/>
              <a:ext cx="57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35"/>
            <p:cNvSpPr>
              <a:spLocks noChangeAspect="1" noChangeShapeType="1"/>
            </p:cNvSpPr>
            <p:nvPr/>
          </p:nvSpPr>
          <p:spPr bwMode="auto">
            <a:xfrm rot="467865">
              <a:off x="1401" y="1119"/>
              <a:ext cx="40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36"/>
            <p:cNvSpPr>
              <a:spLocks noChangeAspect="1" noChangeShapeType="1"/>
            </p:cNvSpPr>
            <p:nvPr/>
          </p:nvSpPr>
          <p:spPr bwMode="auto">
            <a:xfrm rot="467865">
              <a:off x="988" y="1233"/>
              <a:ext cx="81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37"/>
            <p:cNvSpPr>
              <a:spLocks noChangeAspect="1" noChangeShapeType="1"/>
            </p:cNvSpPr>
            <p:nvPr/>
          </p:nvSpPr>
          <p:spPr bwMode="auto">
            <a:xfrm rot="467865" flipH="1">
              <a:off x="1558" y="1217"/>
              <a:ext cx="220" cy="35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38"/>
            <p:cNvSpPr>
              <a:spLocks noChangeAspect="1" noChangeShapeType="1"/>
            </p:cNvSpPr>
            <p:nvPr/>
          </p:nvSpPr>
          <p:spPr bwMode="auto">
            <a:xfrm rot="467865">
              <a:off x="880" y="1402"/>
              <a:ext cx="138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39"/>
            <p:cNvSpPr>
              <a:spLocks noChangeAspect="1" noChangeShapeType="1"/>
            </p:cNvSpPr>
            <p:nvPr/>
          </p:nvSpPr>
          <p:spPr bwMode="auto">
            <a:xfrm rot="467865" flipH="1">
              <a:off x="887" y="935"/>
              <a:ext cx="809" cy="1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40"/>
            <p:cNvSpPr>
              <a:spLocks noChangeAspect="1" noChangeShapeType="1"/>
            </p:cNvSpPr>
            <p:nvPr/>
          </p:nvSpPr>
          <p:spPr bwMode="auto">
            <a:xfrm rot="467865">
              <a:off x="774" y="1532"/>
              <a:ext cx="138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" name="Group 41"/>
            <p:cNvGrpSpPr>
              <a:grpSpLocks noChangeAspect="1"/>
            </p:cNvGrpSpPr>
            <p:nvPr/>
          </p:nvGrpSpPr>
          <p:grpSpPr bwMode="auto">
            <a:xfrm rot="240000">
              <a:off x="1173" y="1234"/>
              <a:ext cx="357" cy="735"/>
              <a:chOff x="3811" y="2604"/>
              <a:chExt cx="489" cy="985"/>
            </a:xfrm>
          </p:grpSpPr>
          <p:sp>
            <p:nvSpPr>
              <p:cNvPr id="93" name="Oval 42"/>
              <p:cNvSpPr>
                <a:spLocks noChangeAspect="1"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3"/>
              <p:cNvSpPr>
                <a:spLocks noChangeAspect="1"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65" y="81"/>
                  </a:cxn>
                  <a:cxn ang="0">
                    <a:pos x="121" y="97"/>
                  </a:cxn>
                  <a:cxn ang="0">
                    <a:pos x="176" y="112"/>
                  </a:cxn>
                  <a:cxn ang="0">
                    <a:pos x="241" y="114"/>
                  </a:cxn>
                  <a:cxn ang="0">
                    <a:pos x="313" y="103"/>
                  </a:cxn>
                  <a:cxn ang="0">
                    <a:pos x="385" y="78"/>
                  </a:cxn>
                  <a:cxn ang="0">
                    <a:pos x="452" y="29"/>
                  </a:cxn>
                  <a:cxn ang="0">
                    <a:pos x="485" y="7"/>
                  </a:cxn>
                  <a:cxn ang="0">
                    <a:pos x="487" y="70"/>
                  </a:cxn>
                  <a:cxn ang="0">
                    <a:pos x="474" y="190"/>
                  </a:cxn>
                  <a:cxn ang="0">
                    <a:pos x="444" y="304"/>
                  </a:cxn>
                  <a:cxn ang="0">
                    <a:pos x="408" y="385"/>
                  </a:cxn>
                  <a:cxn ang="0">
                    <a:pos x="356" y="458"/>
                  </a:cxn>
                  <a:cxn ang="0">
                    <a:pos x="289" y="503"/>
                  </a:cxn>
                  <a:cxn ang="0">
                    <a:pos x="214" y="509"/>
                  </a:cxn>
                  <a:cxn ang="0">
                    <a:pos x="143" y="469"/>
                  </a:cxn>
                  <a:cxn ang="0">
                    <a:pos x="87" y="397"/>
                  </a:cxn>
                  <a:cxn ang="0">
                    <a:pos x="39" y="289"/>
                  </a:cxn>
                  <a:cxn ang="0">
                    <a:pos x="10" y="161"/>
                  </a:cxn>
                  <a:cxn ang="0">
                    <a:pos x="0" y="28"/>
                  </a:cxn>
                  <a:cxn ang="0">
                    <a:pos x="13" y="46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4"/>
              <p:cNvSpPr>
                <a:spLocks noChangeAspect="1"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01" y="160"/>
                  </a:cxn>
                  <a:cxn ang="0">
                    <a:pos x="263" y="232"/>
                  </a:cxn>
                  <a:cxn ang="0">
                    <a:pos x="404" y="256"/>
                  </a:cxn>
                  <a:cxn ang="0">
                    <a:pos x="608" y="238"/>
                  </a:cxn>
                  <a:cxn ang="0">
                    <a:pos x="800" y="160"/>
                  </a:cxn>
                  <a:cxn ang="0">
                    <a:pos x="979" y="0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3" name="Line 46"/>
            <p:cNvSpPr>
              <a:spLocks noChangeAspect="1" noChangeShapeType="1"/>
            </p:cNvSpPr>
            <p:nvPr/>
          </p:nvSpPr>
          <p:spPr bwMode="auto">
            <a:xfrm rot="467865" flipH="1">
              <a:off x="1454" y="1331"/>
              <a:ext cx="608" cy="99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47"/>
            <p:cNvSpPr>
              <a:spLocks noChangeAspect="1" noChangeShapeType="1"/>
            </p:cNvSpPr>
            <p:nvPr/>
          </p:nvSpPr>
          <p:spPr bwMode="auto">
            <a:xfrm rot="467865" flipH="1">
              <a:off x="1257" y="1356"/>
              <a:ext cx="573" cy="93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48"/>
            <p:cNvSpPr>
              <a:spLocks noChangeAspect="1" noChangeShapeType="1"/>
            </p:cNvSpPr>
            <p:nvPr/>
          </p:nvSpPr>
          <p:spPr bwMode="auto">
            <a:xfrm rot="467865">
              <a:off x="1410" y="1711"/>
              <a:ext cx="63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49"/>
            <p:cNvSpPr>
              <a:spLocks noChangeAspect="1" noChangeShapeType="1"/>
            </p:cNvSpPr>
            <p:nvPr/>
          </p:nvSpPr>
          <p:spPr bwMode="auto">
            <a:xfrm rot="467865" flipH="1">
              <a:off x="1032" y="1627"/>
              <a:ext cx="384" cy="6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50"/>
            <p:cNvSpPr>
              <a:spLocks noChangeAspect="1" noChangeShapeType="1"/>
            </p:cNvSpPr>
            <p:nvPr/>
          </p:nvSpPr>
          <p:spPr bwMode="auto">
            <a:xfrm rot="467865" flipH="1">
              <a:off x="1151" y="1632"/>
              <a:ext cx="94" cy="15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51"/>
            <p:cNvSpPr>
              <a:spLocks noChangeAspect="1" noChangeShapeType="1"/>
            </p:cNvSpPr>
            <p:nvPr/>
          </p:nvSpPr>
          <p:spPr bwMode="auto">
            <a:xfrm rot="467865">
              <a:off x="948" y="1627"/>
              <a:ext cx="32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9" name="Group 52"/>
            <p:cNvGrpSpPr>
              <a:grpSpLocks/>
            </p:cNvGrpSpPr>
            <p:nvPr/>
          </p:nvGrpSpPr>
          <p:grpSpPr bwMode="auto">
            <a:xfrm>
              <a:off x="415" y="1523"/>
              <a:ext cx="689" cy="743"/>
              <a:chOff x="415" y="1523"/>
              <a:chExt cx="689" cy="743"/>
            </a:xfrm>
          </p:grpSpPr>
          <p:sp>
            <p:nvSpPr>
              <p:cNvPr id="87" name="Oval 53"/>
              <p:cNvSpPr>
                <a:spLocks noChangeAspect="1" noChangeArrowheads="1"/>
              </p:cNvSpPr>
              <p:nvPr/>
            </p:nvSpPr>
            <p:spPr bwMode="auto">
              <a:xfrm rot="240000">
                <a:off x="436" y="1524"/>
                <a:ext cx="665" cy="7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Oval 54"/>
              <p:cNvSpPr>
                <a:spLocks noChangeAspect="1" noChangeArrowheads="1"/>
              </p:cNvSpPr>
              <p:nvPr/>
            </p:nvSpPr>
            <p:spPr bwMode="auto">
              <a:xfrm rot="240000">
                <a:off x="434" y="1523"/>
                <a:ext cx="665" cy="7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55"/>
              <p:cNvSpPr>
                <a:spLocks noChangeAspect="1"/>
              </p:cNvSpPr>
              <p:nvPr/>
            </p:nvSpPr>
            <p:spPr bwMode="auto">
              <a:xfrm rot="240000">
                <a:off x="415" y="1825"/>
                <a:ext cx="689" cy="441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100" y="166"/>
                  </a:cxn>
                  <a:cxn ang="0">
                    <a:pos x="262" y="238"/>
                  </a:cxn>
                  <a:cxn ang="0">
                    <a:pos x="403" y="262"/>
                  </a:cxn>
                  <a:cxn ang="0">
                    <a:pos x="607" y="244"/>
                  </a:cxn>
                  <a:cxn ang="0">
                    <a:pos x="769" y="183"/>
                  </a:cxn>
                  <a:cxn ang="0">
                    <a:pos x="907" y="82"/>
                  </a:cxn>
                  <a:cxn ang="0">
                    <a:pos x="978" y="7"/>
                  </a:cxn>
                  <a:cxn ang="0">
                    <a:pos x="978" y="123"/>
                  </a:cxn>
                  <a:cxn ang="0">
                    <a:pos x="952" y="243"/>
                  </a:cxn>
                  <a:cxn ang="0">
                    <a:pos x="891" y="357"/>
                  </a:cxn>
                  <a:cxn ang="0">
                    <a:pos x="820" y="438"/>
                  </a:cxn>
                  <a:cxn ang="0">
                    <a:pos x="715" y="511"/>
                  </a:cxn>
                  <a:cxn ang="0">
                    <a:pos x="580" y="556"/>
                  </a:cxn>
                  <a:cxn ang="0">
                    <a:pos x="429" y="562"/>
                  </a:cxn>
                  <a:cxn ang="0">
                    <a:pos x="288" y="522"/>
                  </a:cxn>
                  <a:cxn ang="0">
                    <a:pos x="174" y="450"/>
                  </a:cxn>
                  <a:cxn ang="0">
                    <a:pos x="79" y="342"/>
                  </a:cxn>
                  <a:cxn ang="0">
                    <a:pos x="21" y="214"/>
                  </a:cxn>
                  <a:cxn ang="0">
                    <a:pos x="0" y="81"/>
                  </a:cxn>
                  <a:cxn ang="0">
                    <a:pos x="22" y="106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56"/>
              <p:cNvSpPr>
                <a:spLocks noChangeAspect="1"/>
              </p:cNvSpPr>
              <p:nvPr/>
            </p:nvSpPr>
            <p:spPr bwMode="auto">
              <a:xfrm rot="11040000" flipV="1">
                <a:off x="930" y="1630"/>
                <a:ext cx="172" cy="531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57"/>
              <p:cNvSpPr>
                <a:spLocks noChangeAspect="1"/>
              </p:cNvSpPr>
              <p:nvPr/>
            </p:nvSpPr>
            <p:spPr bwMode="auto">
              <a:xfrm rot="240000">
                <a:off x="914" y="1622"/>
                <a:ext cx="78" cy="540"/>
              </a:xfrm>
              <a:custGeom>
                <a:avLst/>
                <a:gdLst/>
                <a:ahLst/>
                <a:cxnLst>
                  <a:cxn ang="0">
                    <a:pos x="90" y="621"/>
                  </a:cxn>
                  <a:cxn ang="0">
                    <a:pos x="84" y="540"/>
                  </a:cxn>
                  <a:cxn ang="0">
                    <a:pos x="78" y="426"/>
                  </a:cxn>
                  <a:cxn ang="0">
                    <a:pos x="81" y="291"/>
                  </a:cxn>
                  <a:cxn ang="0">
                    <a:pos x="84" y="138"/>
                  </a:cxn>
                  <a:cxn ang="0">
                    <a:pos x="86" y="6"/>
                  </a:cxn>
                  <a:cxn ang="0">
                    <a:pos x="27" y="173"/>
                  </a:cxn>
                  <a:cxn ang="0">
                    <a:pos x="3" y="339"/>
                  </a:cxn>
                  <a:cxn ang="0">
                    <a:pos x="11" y="516"/>
                  </a:cxn>
                  <a:cxn ang="0">
                    <a:pos x="52" y="643"/>
                  </a:cxn>
                  <a:cxn ang="0">
                    <a:pos x="114" y="724"/>
                  </a:cxn>
                  <a:cxn ang="0">
                    <a:pos x="90" y="621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58"/>
              <p:cNvSpPr>
                <a:spLocks noChangeAspect="1"/>
              </p:cNvSpPr>
              <p:nvPr/>
            </p:nvSpPr>
            <p:spPr bwMode="auto">
              <a:xfrm rot="240000">
                <a:off x="431" y="1892"/>
                <a:ext cx="535" cy="1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82"/>
                  </a:cxn>
                  <a:cxn ang="0">
                    <a:pos x="263" y="154"/>
                  </a:cxn>
                  <a:cxn ang="0">
                    <a:pos x="404" y="178"/>
                  </a:cxn>
                  <a:cxn ang="0">
                    <a:pos x="608" y="160"/>
                  </a:cxn>
                  <a:cxn ang="0">
                    <a:pos x="714" y="123"/>
                  </a:cxn>
                  <a:cxn ang="0">
                    <a:pos x="768" y="60"/>
                  </a:cxn>
                  <a:cxn ang="0">
                    <a:pos x="790" y="42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0" name="Line 59"/>
            <p:cNvSpPr>
              <a:spLocks noChangeAspect="1" noChangeShapeType="1"/>
            </p:cNvSpPr>
            <p:nvPr/>
          </p:nvSpPr>
          <p:spPr bwMode="auto">
            <a:xfrm rot="467865" flipH="1">
              <a:off x="998" y="1482"/>
              <a:ext cx="154" cy="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Line 60"/>
            <p:cNvSpPr>
              <a:spLocks noChangeAspect="1" noChangeShapeType="1"/>
            </p:cNvSpPr>
            <p:nvPr/>
          </p:nvSpPr>
          <p:spPr bwMode="auto">
            <a:xfrm rot="467865">
              <a:off x="966" y="1812"/>
              <a:ext cx="85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Freeform 61"/>
            <p:cNvSpPr>
              <a:spLocks noChangeAspect="1"/>
            </p:cNvSpPr>
            <p:nvPr/>
          </p:nvSpPr>
          <p:spPr bwMode="auto">
            <a:xfrm rot="467865">
              <a:off x="866" y="2082"/>
              <a:ext cx="86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62"/>
            <p:cNvSpPr>
              <a:spLocks noChangeAspect="1" noChangeShapeType="1"/>
            </p:cNvSpPr>
            <p:nvPr/>
          </p:nvSpPr>
          <p:spPr bwMode="auto">
            <a:xfrm rot="467865">
              <a:off x="937" y="1953"/>
              <a:ext cx="90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63"/>
            <p:cNvSpPr>
              <a:spLocks noChangeAspect="1" noChangeShapeType="1"/>
            </p:cNvSpPr>
            <p:nvPr/>
          </p:nvSpPr>
          <p:spPr bwMode="auto">
            <a:xfrm rot="467865" flipH="1">
              <a:off x="828" y="1747"/>
              <a:ext cx="289" cy="4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64"/>
            <p:cNvSpPr>
              <a:spLocks noChangeAspect="1" noChangeShapeType="1"/>
            </p:cNvSpPr>
            <p:nvPr/>
          </p:nvSpPr>
          <p:spPr bwMode="auto">
            <a:xfrm rot="467865" flipH="1">
              <a:off x="621" y="2023"/>
              <a:ext cx="95" cy="15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65"/>
            <p:cNvSpPr>
              <a:spLocks noChangeAspect="1" noChangeShapeType="1"/>
            </p:cNvSpPr>
            <p:nvPr/>
          </p:nvSpPr>
          <p:spPr bwMode="auto">
            <a:xfrm rot="467865" flipH="1">
              <a:off x="433" y="1966"/>
              <a:ext cx="112" cy="18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66"/>
            <p:cNvSpPr>
              <a:spLocks noChangeAspect="1" noChangeShapeType="1"/>
            </p:cNvSpPr>
            <p:nvPr/>
          </p:nvSpPr>
          <p:spPr bwMode="auto">
            <a:xfrm rot="467865">
              <a:off x="241" y="2214"/>
              <a:ext cx="135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Freeform 67"/>
            <p:cNvSpPr>
              <a:spLocks noChangeAspect="1"/>
            </p:cNvSpPr>
            <p:nvPr/>
          </p:nvSpPr>
          <p:spPr bwMode="auto">
            <a:xfrm rot="467865">
              <a:off x="452" y="2015"/>
              <a:ext cx="242" cy="229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grpSp>
          <p:nvGrpSpPr>
            <p:cNvPr id="49" name="Group 68"/>
            <p:cNvGrpSpPr>
              <a:grpSpLocks noChangeAspect="1"/>
            </p:cNvGrpSpPr>
            <p:nvPr/>
          </p:nvGrpSpPr>
          <p:grpSpPr bwMode="auto">
            <a:xfrm rot="467865">
              <a:off x="965" y="1371"/>
              <a:ext cx="790" cy="254"/>
              <a:chOff x="4074" y="2980"/>
              <a:chExt cx="1170" cy="341"/>
            </a:xfrm>
          </p:grpSpPr>
          <p:sp>
            <p:nvSpPr>
              <p:cNvPr id="74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Line 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Line 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Line 7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Line 7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Line 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Line 8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0" name="Group 82"/>
            <p:cNvGrpSpPr>
              <a:grpSpLocks noChangeAspect="1"/>
            </p:cNvGrpSpPr>
            <p:nvPr/>
          </p:nvGrpSpPr>
          <p:grpSpPr bwMode="auto">
            <a:xfrm rot="467865">
              <a:off x="973" y="1701"/>
              <a:ext cx="770" cy="255"/>
              <a:chOff x="3886" y="3532"/>
              <a:chExt cx="1125" cy="341"/>
            </a:xfrm>
          </p:grpSpPr>
          <p:sp>
            <p:nvSpPr>
              <p:cNvPr id="61" name="Line 83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302" y="3667"/>
                <a:ext cx="76" cy="13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Line 84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071" y="3718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Line 85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3886" y="3630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Line 86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3955" y="3564"/>
                <a:ext cx="219" cy="1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Line 87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599" y="3723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Line 88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666" y="3617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Line 89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724" y="3532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Line 90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542" y="3568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Line 91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541" y="3661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Line 92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474" y="3705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Line 93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186" y="3679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Line 94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4117" y="3603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Line 95"/>
              <p:cNvSpPr>
                <a:spLocks noChangeAspect="1" noChangeShapeType="1"/>
              </p:cNvSpPr>
              <p:nvPr/>
            </p:nvSpPr>
            <p:spPr bwMode="auto">
              <a:xfrm rot="10800000" flipH="1" flipV="1">
                <a:off x="4458" y="3603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1" name="Line 96"/>
            <p:cNvSpPr>
              <a:spLocks noChangeAspect="1" noChangeShapeType="1"/>
            </p:cNvSpPr>
            <p:nvPr/>
          </p:nvSpPr>
          <p:spPr bwMode="auto">
            <a:xfrm rot="467865">
              <a:off x="355" y="1971"/>
              <a:ext cx="2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97"/>
            <p:cNvSpPr>
              <a:spLocks noChangeAspect="1" noChangeShapeType="1"/>
            </p:cNvSpPr>
            <p:nvPr/>
          </p:nvSpPr>
          <p:spPr bwMode="auto">
            <a:xfrm rot="467865">
              <a:off x="2193" y="1353"/>
              <a:ext cx="16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Line 98"/>
            <p:cNvSpPr>
              <a:spLocks noChangeAspect="1" noChangeShapeType="1"/>
            </p:cNvSpPr>
            <p:nvPr/>
          </p:nvSpPr>
          <p:spPr bwMode="auto">
            <a:xfrm rot="467865" flipH="1">
              <a:off x="2296" y="1070"/>
              <a:ext cx="69" cy="11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4" name="Group 99"/>
            <p:cNvGrpSpPr>
              <a:grpSpLocks/>
            </p:cNvGrpSpPr>
            <p:nvPr/>
          </p:nvGrpSpPr>
          <p:grpSpPr bwMode="auto">
            <a:xfrm>
              <a:off x="1248" y="1940"/>
              <a:ext cx="621" cy="561"/>
              <a:chOff x="1248" y="1940"/>
              <a:chExt cx="621" cy="561"/>
            </a:xfrm>
          </p:grpSpPr>
          <p:sp>
            <p:nvSpPr>
              <p:cNvPr id="55" name="Line 100"/>
              <p:cNvSpPr>
                <a:spLocks noChangeAspect="1" noChangeShapeType="1"/>
              </p:cNvSpPr>
              <p:nvPr/>
            </p:nvSpPr>
            <p:spPr bwMode="auto">
              <a:xfrm rot="467865" flipH="1">
                <a:off x="1592" y="1994"/>
                <a:ext cx="195" cy="3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Line 101"/>
              <p:cNvSpPr>
                <a:spLocks noChangeAspect="1" noChangeShapeType="1"/>
              </p:cNvSpPr>
              <p:nvPr/>
            </p:nvSpPr>
            <p:spPr bwMode="auto">
              <a:xfrm rot="467865" flipH="1" flipV="1">
                <a:off x="1248" y="2271"/>
                <a:ext cx="30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Line 102"/>
              <p:cNvSpPr>
                <a:spLocks noChangeAspect="1" noChangeShapeType="1"/>
              </p:cNvSpPr>
              <p:nvPr/>
            </p:nvSpPr>
            <p:spPr bwMode="auto">
              <a:xfrm rot="16667865" flipH="1">
                <a:off x="1389" y="2119"/>
                <a:ext cx="377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Text Box 103"/>
              <p:cNvSpPr txBox="1">
                <a:spLocks noChangeAspect="1" noChangeArrowheads="1"/>
              </p:cNvSpPr>
              <p:nvPr/>
            </p:nvSpPr>
            <p:spPr bwMode="auto">
              <a:xfrm>
                <a:off x="1344" y="2304"/>
                <a:ext cx="191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4" charset="0"/>
                  </a:rPr>
                  <a:t>x</a:t>
                </a:r>
              </a:p>
            </p:txBody>
          </p:sp>
          <p:sp>
            <p:nvSpPr>
              <p:cNvPr id="59" name="Text Box 104"/>
              <p:cNvSpPr txBox="1">
                <a:spLocks noChangeAspect="1" noChangeArrowheads="1"/>
              </p:cNvSpPr>
              <p:nvPr/>
            </p:nvSpPr>
            <p:spPr bwMode="auto">
              <a:xfrm>
                <a:off x="1392" y="2010"/>
                <a:ext cx="18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4" charset="0"/>
                  </a:rPr>
                  <a:t>y</a:t>
                </a:r>
              </a:p>
            </p:txBody>
          </p:sp>
          <p:sp>
            <p:nvSpPr>
              <p:cNvPr id="60" name="Text Box 105"/>
              <p:cNvSpPr txBox="1">
                <a:spLocks noChangeAspect="1" noChangeArrowheads="1"/>
              </p:cNvSpPr>
              <p:nvPr/>
            </p:nvSpPr>
            <p:spPr bwMode="auto">
              <a:xfrm>
                <a:off x="1680" y="2107"/>
                <a:ext cx="189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4" charset="0"/>
                  </a:rPr>
                  <a:t>z</a:t>
                </a:r>
              </a:p>
            </p:txBody>
          </p:sp>
        </p:grpSp>
      </p:grpSp>
      <p:sp>
        <p:nvSpPr>
          <p:cNvPr id="103" name="Text Box 199"/>
          <p:cNvSpPr txBox="1">
            <a:spLocks noChangeArrowheads="1"/>
          </p:cNvSpPr>
          <p:nvPr/>
        </p:nvSpPr>
        <p:spPr bwMode="auto">
          <a:xfrm>
            <a:off x="3995936" y="1412776"/>
            <a:ext cx="4714056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/>
              <a:t>Dans un milieu fortement interagissant (</a:t>
            </a:r>
            <a:r>
              <a:rPr lang="fr-FR" sz="1600" b="1" dirty="0" err="1"/>
              <a:t>thermalisé</a:t>
            </a:r>
            <a:r>
              <a:rPr lang="fr-FR" sz="1600" b="1" dirty="0"/>
              <a:t>)</a:t>
            </a:r>
            <a:r>
              <a:rPr lang="fr-FR" sz="1400" dirty="0"/>
              <a:t> </a:t>
            </a:r>
          </a:p>
          <a:p>
            <a:pPr>
              <a:lnSpc>
                <a:spcPct val="50000"/>
              </a:lnSpc>
            </a:pPr>
            <a:r>
              <a:rPr lang="fr-FR" sz="1200" dirty="0"/>
              <a:t>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fr-FR" sz="1600" dirty="0" smtClean="0"/>
              <a:t> </a:t>
            </a:r>
            <a:r>
              <a:rPr lang="fr-FR" sz="1600" b="1" dirty="0"/>
              <a:t>Anisotropie spatiale </a:t>
            </a:r>
            <a:r>
              <a:rPr lang="fr-FR" sz="1600" dirty="0">
                <a:sym typeface="Wingdings" pitchFamily="2" charset="2"/>
              </a:rPr>
              <a:t> </a:t>
            </a:r>
            <a:r>
              <a:rPr lang="fr-FR" sz="1600" b="1" dirty="0">
                <a:sym typeface="Wingdings" pitchFamily="2" charset="2"/>
              </a:rPr>
              <a:t>anisotropie </a:t>
            </a:r>
            <a:r>
              <a:rPr lang="fr-FR" sz="1600" b="1" dirty="0" err="1" smtClean="0">
                <a:sym typeface="Wingdings" pitchFamily="2" charset="2"/>
              </a:rPr>
              <a:t>impulsionnelle</a:t>
            </a:r>
            <a:r>
              <a:rPr lang="fr-FR" sz="1600" b="1" dirty="0" smtClean="0">
                <a:sym typeface="Wingdings" pitchFamily="2" charset="2"/>
              </a:rPr>
              <a:t> </a:t>
            </a:r>
            <a:r>
              <a:rPr lang="fr-FR" sz="1600" dirty="0" smtClean="0">
                <a:sym typeface="Wingdings" pitchFamily="2" charset="2"/>
              </a:rPr>
              <a:t>(gradient de pression plus important dans le plan de réaction)</a:t>
            </a:r>
            <a:endParaRPr lang="fr-FR" sz="1600" dirty="0"/>
          </a:p>
        </p:txBody>
      </p:sp>
      <p:grpSp>
        <p:nvGrpSpPr>
          <p:cNvPr id="104" name="Group 162"/>
          <p:cNvGrpSpPr>
            <a:grpSpLocks/>
          </p:cNvGrpSpPr>
          <p:nvPr/>
        </p:nvGrpSpPr>
        <p:grpSpPr bwMode="auto">
          <a:xfrm>
            <a:off x="6845424" y="2425080"/>
            <a:ext cx="1295400" cy="914400"/>
            <a:chOff x="4224" y="1104"/>
            <a:chExt cx="911" cy="629"/>
          </a:xfrm>
        </p:grpSpPr>
        <p:sp>
          <p:nvSpPr>
            <p:cNvPr id="105" name="Oval 110"/>
            <p:cNvSpPr>
              <a:spLocks noChangeAspect="1" noChangeArrowheads="1"/>
            </p:cNvSpPr>
            <p:nvPr/>
          </p:nvSpPr>
          <p:spPr bwMode="auto">
            <a:xfrm rot="-5396455">
              <a:off x="4428" y="1331"/>
              <a:ext cx="202" cy="411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Text Box 111"/>
            <p:cNvSpPr txBox="1">
              <a:spLocks noChangeAspect="1" noChangeArrowheads="1"/>
            </p:cNvSpPr>
            <p:nvPr/>
          </p:nvSpPr>
          <p:spPr bwMode="auto">
            <a:xfrm rot="32774">
              <a:off x="4887" y="1504"/>
              <a:ext cx="24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BellGothic" pitchFamily="34" charset="0"/>
                </a:rPr>
                <a:t>p</a:t>
              </a:r>
              <a:r>
                <a:rPr lang="en-US" sz="1400" baseline="-25000">
                  <a:latin typeface="BellGothic" pitchFamily="34" charset="0"/>
                </a:rPr>
                <a:t>x</a:t>
              </a:r>
            </a:p>
          </p:txBody>
        </p:sp>
        <p:sp>
          <p:nvSpPr>
            <p:cNvPr id="107" name="AutoShape 112"/>
            <p:cNvSpPr>
              <a:spLocks noChangeAspect="1" noChangeArrowheads="1"/>
            </p:cNvSpPr>
            <p:nvPr/>
          </p:nvSpPr>
          <p:spPr bwMode="auto">
            <a:xfrm rot="-13364457">
              <a:off x="4262" y="1620"/>
              <a:ext cx="81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AutoShape 113"/>
            <p:cNvSpPr>
              <a:spLocks noChangeAspect="1" noChangeArrowheads="1"/>
            </p:cNvSpPr>
            <p:nvPr/>
          </p:nvSpPr>
          <p:spPr bwMode="auto">
            <a:xfrm rot="2195161">
              <a:off x="4713" y="1623"/>
              <a:ext cx="82" cy="2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AutoShape 114"/>
            <p:cNvSpPr>
              <a:spLocks noChangeAspect="1" noChangeArrowheads="1"/>
            </p:cNvSpPr>
            <p:nvPr/>
          </p:nvSpPr>
          <p:spPr bwMode="auto">
            <a:xfrm rot="-8195698">
              <a:off x="4286" y="1416"/>
              <a:ext cx="81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AutoShape 115"/>
            <p:cNvSpPr>
              <a:spLocks noChangeAspect="1" noChangeArrowheads="1"/>
            </p:cNvSpPr>
            <p:nvPr/>
          </p:nvSpPr>
          <p:spPr bwMode="auto">
            <a:xfrm rot="-6451382">
              <a:off x="4378" y="1378"/>
              <a:ext cx="75" cy="2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AutoShape 116"/>
            <p:cNvSpPr>
              <a:spLocks noChangeAspect="1" noChangeArrowheads="1"/>
            </p:cNvSpPr>
            <p:nvPr/>
          </p:nvSpPr>
          <p:spPr bwMode="auto">
            <a:xfrm rot="-2675131">
              <a:off x="4705" y="1429"/>
              <a:ext cx="81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AutoShape 117"/>
            <p:cNvSpPr>
              <a:spLocks noChangeAspect="1" noChangeArrowheads="1"/>
            </p:cNvSpPr>
            <p:nvPr/>
          </p:nvSpPr>
          <p:spPr bwMode="auto">
            <a:xfrm rot="5363457">
              <a:off x="4494" y="1681"/>
              <a:ext cx="75" cy="2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AutoShape 118"/>
            <p:cNvSpPr>
              <a:spLocks noChangeAspect="1" noChangeArrowheads="1"/>
            </p:cNvSpPr>
            <p:nvPr/>
          </p:nvSpPr>
          <p:spPr bwMode="auto">
            <a:xfrm rot="24786">
              <a:off x="4750" y="1524"/>
              <a:ext cx="83" cy="2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AutoShape 119"/>
            <p:cNvSpPr>
              <a:spLocks noChangeAspect="1" noChangeArrowheads="1"/>
            </p:cNvSpPr>
            <p:nvPr/>
          </p:nvSpPr>
          <p:spPr bwMode="auto">
            <a:xfrm rot="3817646">
              <a:off x="4616" y="1673"/>
              <a:ext cx="76" cy="2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AutoShape 120"/>
            <p:cNvSpPr>
              <a:spLocks noChangeAspect="1" noChangeArrowheads="1"/>
            </p:cNvSpPr>
            <p:nvPr/>
          </p:nvSpPr>
          <p:spPr bwMode="auto">
            <a:xfrm rot="-4256754">
              <a:off x="4598" y="1382"/>
              <a:ext cx="75" cy="2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AutoShape 121"/>
            <p:cNvSpPr>
              <a:spLocks noChangeAspect="1" noChangeArrowheads="1"/>
            </p:cNvSpPr>
            <p:nvPr/>
          </p:nvSpPr>
          <p:spPr bwMode="auto">
            <a:xfrm rot="-10731225">
              <a:off x="4224" y="1517"/>
              <a:ext cx="83" cy="2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AutoShape 122"/>
            <p:cNvSpPr>
              <a:spLocks noChangeAspect="1" noChangeArrowheads="1"/>
            </p:cNvSpPr>
            <p:nvPr/>
          </p:nvSpPr>
          <p:spPr bwMode="auto">
            <a:xfrm rot="-5502003">
              <a:off x="4488" y="1364"/>
              <a:ext cx="75" cy="2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AutoShape 123"/>
            <p:cNvSpPr>
              <a:spLocks noChangeAspect="1" noChangeArrowheads="1"/>
            </p:cNvSpPr>
            <p:nvPr/>
          </p:nvSpPr>
          <p:spPr bwMode="auto">
            <a:xfrm rot="6601722">
              <a:off x="4374" y="1671"/>
              <a:ext cx="76" cy="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Freeform 124"/>
            <p:cNvSpPr>
              <a:spLocks noChangeAspect="1"/>
            </p:cNvSpPr>
            <p:nvPr/>
          </p:nvSpPr>
          <p:spPr bwMode="auto">
            <a:xfrm>
              <a:off x="4529" y="1529"/>
              <a:ext cx="44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8" y="0"/>
                </a:cxn>
              </a:cxnLst>
              <a:rect l="0" t="0" r="r" b="b"/>
              <a:pathLst>
                <a:path w="618" h="1">
                  <a:moveTo>
                    <a:pt x="0" y="0"/>
                  </a:moveTo>
                  <a:lnTo>
                    <a:pt x="618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125"/>
            <p:cNvSpPr>
              <a:spLocks noChangeAspect="1" noChangeShapeType="1"/>
            </p:cNvSpPr>
            <p:nvPr/>
          </p:nvSpPr>
          <p:spPr bwMode="auto">
            <a:xfrm rot="-5400000">
              <a:off x="4381" y="1379"/>
              <a:ext cx="29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Text Box 126"/>
            <p:cNvSpPr txBox="1">
              <a:spLocks noChangeAspect="1" noChangeArrowheads="1"/>
            </p:cNvSpPr>
            <p:nvPr/>
          </p:nvSpPr>
          <p:spPr bwMode="auto">
            <a:xfrm rot="16278">
              <a:off x="4319" y="1104"/>
              <a:ext cx="24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BellGothic" pitchFamily="34" charset="0"/>
                </a:rPr>
                <a:t>p</a:t>
              </a:r>
              <a:r>
                <a:rPr lang="en-US" sz="1400" baseline="-25000">
                  <a:latin typeface="BellGothic" pitchFamily="34" charset="0"/>
                </a:rPr>
                <a:t>y</a:t>
              </a:r>
              <a:endParaRPr lang="en-US" sz="1400">
                <a:latin typeface="BellGothic" pitchFamily="34" charset="0"/>
              </a:endParaRPr>
            </a:p>
          </p:txBody>
        </p:sp>
      </p:grpSp>
      <p:grpSp>
        <p:nvGrpSpPr>
          <p:cNvPr id="122" name="Group 161"/>
          <p:cNvGrpSpPr>
            <a:grpSpLocks/>
          </p:cNvGrpSpPr>
          <p:nvPr/>
        </p:nvGrpSpPr>
        <p:grpSpPr bwMode="auto">
          <a:xfrm>
            <a:off x="4788024" y="2348880"/>
            <a:ext cx="839788" cy="1143000"/>
            <a:chOff x="3024" y="1008"/>
            <a:chExt cx="624" cy="816"/>
          </a:xfrm>
        </p:grpSpPr>
        <p:sp>
          <p:nvSpPr>
            <p:cNvPr id="123" name="Oval 128"/>
            <p:cNvSpPr>
              <a:spLocks noChangeAspect="1" noChangeArrowheads="1"/>
            </p:cNvSpPr>
            <p:nvPr/>
          </p:nvSpPr>
          <p:spPr bwMode="auto">
            <a:xfrm rot="3545">
              <a:off x="3123" y="1338"/>
              <a:ext cx="207" cy="38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AutoShape 129"/>
            <p:cNvSpPr>
              <a:spLocks noChangeAspect="1" noChangeArrowheads="1"/>
            </p:cNvSpPr>
            <p:nvPr/>
          </p:nvSpPr>
          <p:spPr bwMode="auto">
            <a:xfrm rot="-7964457">
              <a:off x="3089" y="1305"/>
              <a:ext cx="76" cy="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AutoShape 130"/>
            <p:cNvSpPr>
              <a:spLocks noChangeAspect="1" noChangeArrowheads="1"/>
            </p:cNvSpPr>
            <p:nvPr/>
          </p:nvSpPr>
          <p:spPr bwMode="auto">
            <a:xfrm rot="7595161">
              <a:off x="3085" y="1735"/>
              <a:ext cx="77" cy="2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AutoShape 131"/>
            <p:cNvSpPr>
              <a:spLocks noChangeAspect="1" noChangeArrowheads="1"/>
            </p:cNvSpPr>
            <p:nvPr/>
          </p:nvSpPr>
          <p:spPr bwMode="auto">
            <a:xfrm rot="-2795698">
              <a:off x="3298" y="1328"/>
              <a:ext cx="77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AutoShape 132"/>
            <p:cNvSpPr>
              <a:spLocks noChangeAspect="1" noChangeArrowheads="1"/>
            </p:cNvSpPr>
            <p:nvPr/>
          </p:nvSpPr>
          <p:spPr bwMode="auto">
            <a:xfrm rot="-1051382">
              <a:off x="3338" y="1413"/>
              <a:ext cx="77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AutoShape 133"/>
            <p:cNvSpPr>
              <a:spLocks noChangeAspect="1" noChangeArrowheads="1"/>
            </p:cNvSpPr>
            <p:nvPr/>
          </p:nvSpPr>
          <p:spPr bwMode="auto">
            <a:xfrm rot="2724869">
              <a:off x="3286" y="1726"/>
              <a:ext cx="76" cy="2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AutoShape 134"/>
            <p:cNvSpPr>
              <a:spLocks noChangeAspect="1" noChangeArrowheads="1"/>
            </p:cNvSpPr>
            <p:nvPr/>
          </p:nvSpPr>
          <p:spPr bwMode="auto">
            <a:xfrm rot="10763457">
              <a:off x="3024" y="1523"/>
              <a:ext cx="78" cy="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AutoShape 135"/>
            <p:cNvSpPr>
              <a:spLocks noChangeAspect="1" noChangeArrowheads="1"/>
            </p:cNvSpPr>
            <p:nvPr/>
          </p:nvSpPr>
          <p:spPr bwMode="auto">
            <a:xfrm rot="5424786">
              <a:off x="3188" y="1771"/>
              <a:ext cx="79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utoShape 136"/>
            <p:cNvSpPr>
              <a:spLocks noChangeAspect="1" noChangeArrowheads="1"/>
            </p:cNvSpPr>
            <p:nvPr/>
          </p:nvSpPr>
          <p:spPr bwMode="auto">
            <a:xfrm rot="9217646">
              <a:off x="3032" y="1640"/>
              <a:ext cx="78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utoShape 137"/>
            <p:cNvSpPr>
              <a:spLocks noChangeAspect="1" noChangeArrowheads="1"/>
            </p:cNvSpPr>
            <p:nvPr/>
          </p:nvSpPr>
          <p:spPr bwMode="auto">
            <a:xfrm rot="1143246">
              <a:off x="3333" y="1623"/>
              <a:ext cx="77" cy="2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utoShape 138"/>
            <p:cNvSpPr>
              <a:spLocks noChangeAspect="1" noChangeArrowheads="1"/>
            </p:cNvSpPr>
            <p:nvPr/>
          </p:nvSpPr>
          <p:spPr bwMode="auto">
            <a:xfrm rot="-5331225">
              <a:off x="3195" y="1270"/>
              <a:ext cx="78" cy="2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AutoShape 139"/>
            <p:cNvSpPr>
              <a:spLocks noChangeAspect="1" noChangeArrowheads="1"/>
            </p:cNvSpPr>
            <p:nvPr/>
          </p:nvSpPr>
          <p:spPr bwMode="auto">
            <a:xfrm rot="-102003">
              <a:off x="3351" y="1518"/>
              <a:ext cx="77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AutoShape 140"/>
            <p:cNvSpPr>
              <a:spLocks noChangeAspect="1" noChangeArrowheads="1"/>
            </p:cNvSpPr>
            <p:nvPr/>
          </p:nvSpPr>
          <p:spPr bwMode="auto">
            <a:xfrm rot="12001722">
              <a:off x="3035" y="1409"/>
              <a:ext cx="78" cy="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Freeform 141"/>
            <p:cNvSpPr>
              <a:spLocks noChangeAspect="1"/>
            </p:cNvSpPr>
            <p:nvPr/>
          </p:nvSpPr>
          <p:spPr bwMode="auto">
            <a:xfrm>
              <a:off x="3236" y="1152"/>
              <a:ext cx="1" cy="384"/>
            </a:xfrm>
            <a:custGeom>
              <a:avLst/>
              <a:gdLst/>
              <a:ahLst/>
              <a:cxnLst>
                <a:cxn ang="0">
                  <a:pos x="0" y="789"/>
                </a:cxn>
                <a:cxn ang="0">
                  <a:pos x="0" y="0"/>
                </a:cxn>
              </a:cxnLst>
              <a:rect l="0" t="0" r="r" b="b"/>
              <a:pathLst>
                <a:path w="1" h="789">
                  <a:moveTo>
                    <a:pt x="0" y="789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142"/>
            <p:cNvSpPr>
              <a:spLocks noChangeAspect="1"/>
            </p:cNvSpPr>
            <p:nvPr/>
          </p:nvSpPr>
          <p:spPr bwMode="auto">
            <a:xfrm>
              <a:off x="3234" y="1534"/>
              <a:ext cx="294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30" y="0"/>
                </a:cxn>
              </a:cxnLst>
              <a:rect l="0" t="0" r="r" b="b"/>
              <a:pathLst>
                <a:path w="430" h="2">
                  <a:moveTo>
                    <a:pt x="0" y="2"/>
                  </a:moveTo>
                  <a:lnTo>
                    <a:pt x="4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Text Box 143"/>
            <p:cNvSpPr txBox="1">
              <a:spLocks noChangeAspect="1" noChangeArrowheads="1"/>
            </p:cNvSpPr>
            <p:nvPr/>
          </p:nvSpPr>
          <p:spPr bwMode="auto">
            <a:xfrm rot="16278">
              <a:off x="3118" y="1008"/>
              <a:ext cx="19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BellGothic" pitchFamily="34" charset="0"/>
                </a:rPr>
                <a:t>y</a:t>
              </a:r>
            </a:p>
          </p:txBody>
        </p:sp>
        <p:sp>
          <p:nvSpPr>
            <p:cNvPr id="139" name="Text Box 144"/>
            <p:cNvSpPr txBox="1">
              <a:spLocks noChangeAspect="1" noChangeArrowheads="1"/>
            </p:cNvSpPr>
            <p:nvPr/>
          </p:nvSpPr>
          <p:spPr bwMode="auto">
            <a:xfrm rot="16278">
              <a:off x="3456" y="1489"/>
              <a:ext cx="19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BellGothic" pitchFamily="34" charset="0"/>
                </a:rPr>
                <a:t>x</a:t>
              </a:r>
            </a:p>
          </p:txBody>
        </p:sp>
      </p:grpSp>
      <p:grpSp>
        <p:nvGrpSpPr>
          <p:cNvPr id="140" name="Group 202"/>
          <p:cNvGrpSpPr>
            <a:grpSpLocks/>
          </p:cNvGrpSpPr>
          <p:nvPr/>
        </p:nvGrpSpPr>
        <p:grpSpPr bwMode="auto">
          <a:xfrm>
            <a:off x="323528" y="4077072"/>
            <a:ext cx="1905000" cy="1600200"/>
            <a:chOff x="144" y="3024"/>
            <a:chExt cx="1200" cy="1008"/>
          </a:xfrm>
        </p:grpSpPr>
        <p:pic>
          <p:nvPicPr>
            <p:cNvPr id="141" name="Picture 1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3072"/>
              <a:ext cx="120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42" name="Line 150"/>
            <p:cNvSpPr>
              <a:spLocks noChangeShapeType="1"/>
            </p:cNvSpPr>
            <p:nvPr/>
          </p:nvSpPr>
          <p:spPr bwMode="auto">
            <a:xfrm flipV="1">
              <a:off x="744" y="3271"/>
              <a:ext cx="419" cy="3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Text Box 151"/>
            <p:cNvSpPr txBox="1">
              <a:spLocks noChangeArrowheads="1"/>
            </p:cNvSpPr>
            <p:nvPr/>
          </p:nvSpPr>
          <p:spPr bwMode="auto">
            <a:xfrm>
              <a:off x="1056" y="302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v-SE" sz="2000">
                  <a:latin typeface="Times New Roman" pitchFamily="18" charset="0"/>
                  <a:sym typeface="Symbol" pitchFamily="18" charset="2"/>
                </a:rPr>
                <a:t></a:t>
              </a:r>
              <a:endParaRPr lang="sv-SE" sz="2000">
                <a:latin typeface="Times New Roman" pitchFamily="18" charset="0"/>
              </a:endParaRPr>
            </a:p>
          </p:txBody>
        </p:sp>
      </p:grpSp>
      <p:graphicFrame>
        <p:nvGraphicFramePr>
          <p:cNvPr id="144" name="Object 154"/>
          <p:cNvGraphicFramePr>
            <a:graphicFrameLocks noChangeAspect="1"/>
          </p:cNvGraphicFramePr>
          <p:nvPr/>
        </p:nvGraphicFramePr>
        <p:xfrm>
          <a:off x="2267744" y="4077072"/>
          <a:ext cx="2527300" cy="641350"/>
        </p:xfrm>
        <a:graphic>
          <a:graphicData uri="http://schemas.openxmlformats.org/presentationml/2006/ole">
            <p:oleObj spid="_x0000_s125954" name="Equation" r:id="rId6" imgW="1701720" imgH="431640" progId="Equation.3">
              <p:embed/>
            </p:oleObj>
          </a:graphicData>
        </a:graphic>
      </p:graphicFrame>
      <p:sp>
        <p:nvSpPr>
          <p:cNvPr id="145" name="Text Box 156"/>
          <p:cNvSpPr txBox="1">
            <a:spLocks noChangeArrowheads="1"/>
          </p:cNvSpPr>
          <p:nvPr/>
        </p:nvSpPr>
        <p:spPr bwMode="auto">
          <a:xfrm>
            <a:off x="251520" y="5733256"/>
            <a:ext cx="3484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/>
              <a:t>V2&gt;0 </a:t>
            </a:r>
            <a:r>
              <a:rPr lang="fr-FR" sz="1600" dirty="0">
                <a:sym typeface="Wingdings" pitchFamily="2" charset="2"/>
              </a:rPr>
              <a:t> flot dans le plan de réaction</a:t>
            </a:r>
          </a:p>
          <a:p>
            <a:r>
              <a:rPr lang="fr-FR" sz="1600" dirty="0">
                <a:sym typeface="Wingdings" pitchFamily="2" charset="2"/>
              </a:rPr>
              <a:t>V2&lt;0  flot hors du plan de réaction</a:t>
            </a:r>
            <a:endParaRPr lang="fr-FR" sz="1600" dirty="0"/>
          </a:p>
        </p:txBody>
      </p:sp>
      <p:graphicFrame>
        <p:nvGraphicFramePr>
          <p:cNvPr id="146" name="Object 203"/>
          <p:cNvGraphicFramePr>
            <a:graphicFrameLocks noChangeAspect="1"/>
          </p:cNvGraphicFramePr>
          <p:nvPr/>
        </p:nvGraphicFramePr>
        <p:xfrm>
          <a:off x="2411760" y="4797152"/>
          <a:ext cx="1357313" cy="685800"/>
        </p:xfrm>
        <a:graphic>
          <a:graphicData uri="http://schemas.openxmlformats.org/presentationml/2006/ole">
            <p:oleObj spid="_x0000_s125955" name="Equation" r:id="rId7" imgW="1155600" imgH="583920" progId="Equation.3">
              <p:embed/>
            </p:oleObj>
          </a:graphicData>
        </a:graphic>
      </p:graphicFrame>
      <p:sp>
        <p:nvSpPr>
          <p:cNvPr id="147" name="AutoShape 207"/>
          <p:cNvSpPr>
            <a:spLocks noChangeArrowheads="1"/>
          </p:cNvSpPr>
          <p:nvPr/>
        </p:nvSpPr>
        <p:spPr bwMode="auto">
          <a:xfrm>
            <a:off x="5931024" y="2958480"/>
            <a:ext cx="369168" cy="254496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573016"/>
            <a:ext cx="4104456" cy="30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ZoneTexte 149"/>
          <p:cNvSpPr txBox="1"/>
          <p:nvPr/>
        </p:nvSpPr>
        <p:spPr>
          <a:xfrm>
            <a:off x="6588224" y="3429000"/>
            <a:ext cx="2326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Phys. </a:t>
            </a:r>
            <a:r>
              <a:rPr lang="fr-FR" sz="1200" b="1" dirty="0" err="1" smtClean="0"/>
              <a:t>Rev</a:t>
            </a:r>
            <a:r>
              <a:rPr lang="fr-FR" sz="1200" b="1" dirty="0" smtClean="0"/>
              <a:t>. </a:t>
            </a:r>
            <a:r>
              <a:rPr lang="fr-FR" sz="1200" b="1" dirty="0" err="1" smtClean="0"/>
              <a:t>Lett</a:t>
            </a:r>
            <a:r>
              <a:rPr lang="fr-FR" sz="1200" b="1" dirty="0" smtClean="0"/>
              <a:t>. 98, 162301 (2007)</a:t>
            </a:r>
            <a:endParaRPr lang="fr-FR" sz="1200" b="1" dirty="0"/>
          </a:p>
        </p:txBody>
      </p:sp>
      <p:sp>
        <p:nvSpPr>
          <p:cNvPr id="148" name="Espace réservé de la date 1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Smoking guns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Au RHIC : flot elliptique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962" y="1916832"/>
            <a:ext cx="3967526" cy="268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868144" y="1783849"/>
            <a:ext cx="2326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Phys. </a:t>
            </a:r>
            <a:r>
              <a:rPr lang="fr-FR" sz="1200" b="1" dirty="0" err="1" smtClean="0"/>
              <a:t>Rev</a:t>
            </a:r>
            <a:r>
              <a:rPr lang="fr-FR" sz="1200" b="1" dirty="0" smtClean="0"/>
              <a:t>. </a:t>
            </a:r>
            <a:r>
              <a:rPr lang="fr-FR" sz="1200" b="1" dirty="0" err="1" smtClean="0"/>
              <a:t>Lett</a:t>
            </a:r>
            <a:r>
              <a:rPr lang="fr-FR" sz="1200" b="1" dirty="0" smtClean="0"/>
              <a:t>. 98, 162301 (2007)</a:t>
            </a:r>
            <a:endParaRPr lang="fr-FR" sz="12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927580"/>
            <a:ext cx="3614088" cy="265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187624" y="4581128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</a:t>
            </a:r>
            <a:r>
              <a:rPr lang="fr-FR" b="1" baseline="-25000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 des hadrons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12160" y="4581128"/>
            <a:ext cx="25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</a:t>
            </a:r>
            <a:r>
              <a:rPr lang="fr-FR" b="1" baseline="-25000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 des quarks de valence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3707904" y="3933056"/>
            <a:ext cx="144016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27584" y="1772816"/>
            <a:ext cx="2326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Phys. </a:t>
            </a:r>
            <a:r>
              <a:rPr lang="fr-FR" sz="1200" b="1" dirty="0" err="1" smtClean="0"/>
              <a:t>Rev</a:t>
            </a:r>
            <a:r>
              <a:rPr lang="fr-FR" sz="1200" b="1" dirty="0" smtClean="0"/>
              <a:t>. </a:t>
            </a:r>
            <a:r>
              <a:rPr lang="fr-FR" sz="1200" b="1" dirty="0" err="1" smtClean="0"/>
              <a:t>Lett</a:t>
            </a:r>
            <a:r>
              <a:rPr lang="fr-FR" sz="1200" b="1" dirty="0" smtClean="0"/>
              <a:t>. 98, 162301 (2007)</a:t>
            </a:r>
            <a:endParaRPr lang="fr-FR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084168" y="5805264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mouvement collectif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76056" y="51479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Comportement universel des partons</a:t>
            </a:r>
            <a:endParaRPr lang="fr-FR" b="1" dirty="0"/>
          </a:p>
        </p:txBody>
      </p:sp>
      <p:sp>
        <p:nvSpPr>
          <p:cNvPr id="25" name="Flèche droite 24"/>
          <p:cNvSpPr/>
          <p:nvPr/>
        </p:nvSpPr>
        <p:spPr>
          <a:xfrm>
            <a:off x="3923928" y="5229200"/>
            <a:ext cx="108012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851920" y="2763505"/>
            <a:ext cx="1161921" cy="116955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v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</a:t>
            </a:r>
            <a:r>
              <a:rPr lang="fr-FR" sz="1400" b="1" dirty="0" smtClean="0">
                <a:sym typeface="Wingdings" pitchFamily="2" charset="2"/>
              </a:rPr>
              <a:t> v</a:t>
            </a:r>
            <a:r>
              <a:rPr lang="fr-FR" sz="1400" b="1" baseline="-25000" dirty="0" smtClean="0">
                <a:sym typeface="Wingdings" pitchFamily="2" charset="2"/>
              </a:rPr>
              <a:t>2</a:t>
            </a:r>
            <a:r>
              <a:rPr lang="fr-FR" sz="1400" b="1" dirty="0" smtClean="0">
                <a:sym typeface="Wingdings" pitchFamily="2" charset="2"/>
              </a:rPr>
              <a:t>/</a:t>
            </a:r>
            <a:r>
              <a:rPr lang="fr-FR" sz="1400" b="1" dirty="0" err="1" smtClean="0"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ym typeface="Wingdings" pitchFamily="2" charset="2"/>
              </a:rPr>
              <a:t>q</a:t>
            </a:r>
            <a:endParaRPr lang="fr-FR" sz="1400" b="1" baseline="-25000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r>
              <a:rPr lang="fr-FR" sz="1400" b="1" dirty="0" err="1" smtClean="0">
                <a:sym typeface="Wingdings" pitchFamily="2" charset="2"/>
              </a:rPr>
              <a:t>p</a:t>
            </a:r>
            <a:r>
              <a:rPr lang="fr-FR" sz="1400" b="1" baseline="-25000" dirty="0" err="1" smtClean="0">
                <a:sym typeface="Wingdings" pitchFamily="2" charset="2"/>
              </a:rPr>
              <a:t>T</a:t>
            </a:r>
            <a:r>
              <a:rPr lang="fr-FR" sz="1400" b="1" dirty="0" smtClean="0">
                <a:sym typeface="Wingdings" pitchFamily="2" charset="2"/>
              </a:rPr>
              <a:t>  </a:t>
            </a:r>
            <a:r>
              <a:rPr lang="fr-FR" sz="1400" b="1" dirty="0" err="1" smtClean="0">
                <a:sym typeface="Wingdings" pitchFamily="2" charset="2"/>
              </a:rPr>
              <a:t>p</a:t>
            </a:r>
            <a:r>
              <a:rPr lang="fr-FR" sz="1400" b="1" baseline="-25000" dirty="0" err="1" smtClean="0">
                <a:sym typeface="Wingdings" pitchFamily="2" charset="2"/>
              </a:rPr>
              <a:t>T</a:t>
            </a:r>
            <a:r>
              <a:rPr lang="fr-FR" sz="1400" b="1" dirty="0" smtClean="0">
                <a:sym typeface="Wingdings" pitchFamily="2" charset="2"/>
              </a:rPr>
              <a:t>/</a:t>
            </a:r>
            <a:r>
              <a:rPr lang="fr-FR" sz="1400" b="1" dirty="0" err="1" smtClean="0"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ym typeface="Wingdings" pitchFamily="2" charset="2"/>
              </a:rPr>
              <a:t>q</a:t>
            </a:r>
            <a:endParaRPr lang="fr-FR" sz="1400" b="1" baseline="-25000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r>
              <a:rPr lang="fr-FR" sz="1400" b="1" dirty="0" smtClean="0">
                <a:sym typeface="Wingdings" pitchFamily="2" charset="2"/>
              </a:rPr>
              <a:t>KE</a:t>
            </a:r>
            <a:r>
              <a:rPr lang="fr-FR" sz="1400" b="1" baseline="-25000" dirty="0" smtClean="0">
                <a:sym typeface="Wingdings" pitchFamily="2" charset="2"/>
              </a:rPr>
              <a:t>T</a:t>
            </a:r>
            <a:r>
              <a:rPr lang="fr-FR" sz="1400" b="1" dirty="0" smtClean="0">
                <a:sym typeface="Wingdings" pitchFamily="2" charset="2"/>
              </a:rPr>
              <a:t>  KE</a:t>
            </a:r>
            <a:r>
              <a:rPr lang="fr-FR" sz="1400" b="1" baseline="-25000" dirty="0" smtClean="0">
                <a:sym typeface="Wingdings" pitchFamily="2" charset="2"/>
              </a:rPr>
              <a:t>T</a:t>
            </a:r>
            <a:r>
              <a:rPr lang="fr-FR" sz="1400" b="1" dirty="0" smtClean="0">
                <a:sym typeface="Wingdings" pitchFamily="2" charset="2"/>
              </a:rPr>
              <a:t>/</a:t>
            </a:r>
            <a:r>
              <a:rPr lang="fr-FR" sz="1400" b="1" dirty="0" err="1" smtClean="0"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ym typeface="Wingdings" pitchFamily="2" charset="2"/>
              </a:rPr>
              <a:t>q</a:t>
            </a:r>
            <a:endParaRPr lang="fr-FR" sz="1400" b="1" baseline="-25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779912" y="2060848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</a:rPr>
              <a:t>q</a:t>
            </a:r>
            <a:r>
              <a:rPr lang="fr-FR" sz="1400" b="1" dirty="0" smtClean="0">
                <a:solidFill>
                  <a:srgbClr val="FF0000"/>
                </a:solidFill>
              </a:rPr>
              <a:t> = nombre    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        de quarks 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        de valence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51520" y="51571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Comportement similaire des hadrons</a:t>
            </a:r>
            <a:endParaRPr lang="fr-FR" b="1" dirty="0"/>
          </a:p>
        </p:txBody>
      </p:sp>
      <p:sp>
        <p:nvSpPr>
          <p:cNvPr id="30" name="Flèche vers le bas 29"/>
          <p:cNvSpPr/>
          <p:nvPr/>
        </p:nvSpPr>
        <p:spPr>
          <a:xfrm>
            <a:off x="6948264" y="5517232"/>
            <a:ext cx="14401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Plasma de Quarks et de Gluons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Déconfinement</a:t>
            </a:r>
            <a:endParaRPr lang="fr-FR" dirty="0" smtClean="0"/>
          </a:p>
          <a:p>
            <a:r>
              <a:rPr lang="fr-FR" dirty="0" smtClean="0"/>
              <a:t>Collisions d’ions lourds</a:t>
            </a:r>
          </a:p>
          <a:p>
            <a:r>
              <a:rPr lang="fr-FR" dirty="0" smtClean="0"/>
              <a:t>Centralité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68682"/>
          </a:xfrm>
        </p:spPr>
        <p:txBody>
          <a:bodyPr>
            <a:normAutofit/>
          </a:bodyPr>
          <a:lstStyle/>
          <a:p>
            <a:r>
              <a:rPr lang="fr-FR" dirty="0" smtClean="0"/>
              <a:t>Au SPS 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Au RHIC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Au RHIC : température ?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6" name="Picture 4" descr="press_cern"/>
          <p:cNvPicPr>
            <a:picLocks noChangeAspect="1" noChangeArrowheads="1"/>
          </p:cNvPicPr>
          <p:nvPr/>
        </p:nvPicPr>
        <p:blipFill>
          <a:blip r:embed="rId2" cstate="print"/>
          <a:srcRect l="13992" t="72886" r="6718" b="17383"/>
          <a:stretch>
            <a:fillRect/>
          </a:stretch>
        </p:blipFill>
        <p:spPr bwMode="auto">
          <a:xfrm>
            <a:off x="221517" y="1340768"/>
            <a:ext cx="8670963" cy="1224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63888" y="1700808"/>
            <a:ext cx="5256584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1988840"/>
            <a:ext cx="648072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527" y="2852936"/>
            <a:ext cx="2384449" cy="22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85293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6919" y="2737070"/>
            <a:ext cx="2305561" cy="234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88233" y="5085184"/>
            <a:ext cx="36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Données reproduites par modèles hydrodynamiques (zéro viscosité) + </a:t>
            </a:r>
          </a:p>
          <a:p>
            <a:r>
              <a:rPr lang="fr-FR" dirty="0" smtClean="0"/>
              <a:t>cascade hadronique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4427984" y="544522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 l="23330" t="57517" r="2621" b="5541"/>
          <a:stretch>
            <a:fillRect/>
          </a:stretch>
        </p:blipFill>
        <p:spPr bwMode="auto">
          <a:xfrm>
            <a:off x="5292080" y="5408726"/>
            <a:ext cx="3812823" cy="10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660232" y="5373216"/>
            <a:ext cx="936104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Température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Mesure des photons thermiques</a:t>
            </a:r>
          </a:p>
          <a:p>
            <a:r>
              <a:rPr lang="fr-FR" dirty="0" smtClean="0"/>
              <a:t>Mesure des photons virtuels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err="1" smtClean="0">
                <a:solidFill>
                  <a:srgbClr val="0070C0"/>
                </a:solidFill>
              </a:rPr>
              <a:t>Perfect</a:t>
            </a:r>
            <a:r>
              <a:rPr lang="fr-FR" sz="2900" b="1" dirty="0" smtClean="0">
                <a:solidFill>
                  <a:srgbClr val="0070C0"/>
                </a:solidFill>
              </a:rPr>
              <a:t> </a:t>
            </a:r>
            <a:r>
              <a:rPr lang="fr-FR" sz="2900" b="1" dirty="0" err="1" smtClean="0">
                <a:solidFill>
                  <a:srgbClr val="0070C0"/>
                </a:solidFill>
              </a:rPr>
              <a:t>liquid</a:t>
            </a:r>
            <a:r>
              <a:rPr lang="fr-FR" sz="2900" b="1" dirty="0" smtClean="0">
                <a:solidFill>
                  <a:srgbClr val="0070C0"/>
                </a:solidFill>
              </a:rPr>
              <a:t> hot </a:t>
            </a:r>
            <a:r>
              <a:rPr lang="fr-FR" sz="2900" b="1" dirty="0" err="1" smtClean="0">
                <a:solidFill>
                  <a:srgbClr val="0070C0"/>
                </a:solidFill>
              </a:rPr>
              <a:t>enough</a:t>
            </a:r>
            <a:r>
              <a:rPr lang="fr-FR" sz="2900" b="1" dirty="0" smtClean="0">
                <a:solidFill>
                  <a:srgbClr val="0070C0"/>
                </a:solidFill>
              </a:rPr>
              <a:t> to </a:t>
            </a:r>
            <a:r>
              <a:rPr lang="fr-FR" sz="2900" b="1" dirty="0" err="1" smtClean="0">
                <a:solidFill>
                  <a:srgbClr val="0070C0"/>
                </a:solidFill>
              </a:rPr>
              <a:t>be</a:t>
            </a:r>
            <a:r>
              <a:rPr lang="fr-FR" sz="2900" b="1" dirty="0" smtClean="0">
                <a:solidFill>
                  <a:srgbClr val="0070C0"/>
                </a:solidFill>
              </a:rPr>
              <a:t> quark </a:t>
            </a:r>
            <a:r>
              <a:rPr lang="fr-FR" sz="2900" b="1" dirty="0" err="1" smtClean="0">
                <a:solidFill>
                  <a:srgbClr val="0070C0"/>
                </a:solidFill>
              </a:rPr>
              <a:t>soup</a:t>
            </a:r>
            <a:endParaRPr lang="fr-FR" sz="2900" b="1" dirty="0" smtClean="0">
              <a:solidFill>
                <a:srgbClr val="0070C0"/>
              </a:solidFill>
            </a:endParaRP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t="-247"/>
          <a:stretch>
            <a:fillRect/>
          </a:stretch>
        </p:blipFill>
        <p:spPr bwMode="auto">
          <a:xfrm>
            <a:off x="323528" y="1556792"/>
            <a:ext cx="444995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357386" y="1844824"/>
            <a:ext cx="30380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Hydro </a:t>
            </a:r>
            <a:r>
              <a:rPr lang="fr-FR" sz="1600" b="1" dirty="0" err="1" smtClean="0">
                <a:solidFill>
                  <a:srgbClr val="0000FF"/>
                </a:solidFill>
              </a:rPr>
              <a:t>fits</a:t>
            </a:r>
            <a:r>
              <a:rPr lang="fr-FR" sz="1600" b="1" dirty="0" smtClean="0">
                <a:solidFill>
                  <a:srgbClr val="0000FF"/>
                </a:solidFill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T</a:t>
            </a:r>
            <a:r>
              <a:rPr lang="fr-FR" sz="1600" b="1" baseline="-25000" dirty="0" err="1" smtClean="0">
                <a:solidFill>
                  <a:srgbClr val="0000FF"/>
                </a:solidFill>
                <a:sym typeface="Wingdings" pitchFamily="2" charset="2"/>
              </a:rPr>
              <a:t>ini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~ 300 – 600 MeV</a:t>
            </a:r>
            <a:endParaRPr lang="fr-FR" sz="1600" b="1" dirty="0" smtClean="0">
              <a:solidFill>
                <a:srgbClr val="0000FF"/>
              </a:solidFill>
            </a:endParaRPr>
          </a:p>
          <a:p>
            <a:r>
              <a:rPr lang="fr-FR" dirty="0" smtClean="0"/>
              <a:t>(</a:t>
            </a:r>
            <a:r>
              <a:rPr lang="fr-FR" dirty="0" err="1" smtClean="0"/>
              <a:t>k</a:t>
            </a:r>
            <a:r>
              <a:rPr lang="fr-FR" baseline="-25000" dirty="0" err="1" smtClean="0"/>
              <a:t>B</a:t>
            </a:r>
            <a:r>
              <a:rPr lang="fr-FR" dirty="0" smtClean="0"/>
              <a:t> ~ 8.6 10</a:t>
            </a:r>
            <a:r>
              <a:rPr lang="fr-FR" baseline="30000" dirty="0" smtClean="0"/>
              <a:t>-5</a:t>
            </a:r>
            <a:r>
              <a:rPr lang="fr-FR" dirty="0" smtClean="0"/>
              <a:t> eV K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T ~ 4 – 8 10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12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K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143108" y="5184000"/>
            <a:ext cx="1785950" cy="21431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1296000" y="5508000"/>
            <a:ext cx="3240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753" t="5794" r="917" b="7291"/>
          <a:stretch>
            <a:fillRect/>
          </a:stretch>
        </p:blipFill>
        <p:spPr bwMode="auto">
          <a:xfrm>
            <a:off x="5177342" y="3357562"/>
            <a:ext cx="3609500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>
          <a:xfrm rot="5400000">
            <a:off x="4713280" y="4636295"/>
            <a:ext cx="2357454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3000364" y="2928934"/>
            <a:ext cx="2786082" cy="1785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00694" y="6072206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170 MeV</a:t>
            </a:r>
            <a:endParaRPr lang="fr-FR" sz="1100" b="1" dirty="0"/>
          </a:p>
        </p:txBody>
      </p:sp>
      <p:sp>
        <p:nvSpPr>
          <p:cNvPr id="17" name="Rectangle 16"/>
          <p:cNvSpPr/>
          <p:nvPr/>
        </p:nvSpPr>
        <p:spPr>
          <a:xfrm>
            <a:off x="6500826" y="3429000"/>
            <a:ext cx="171451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Perfect</a:t>
            </a:r>
            <a:r>
              <a:rPr lang="fr-FR" sz="1600" dirty="0" smtClean="0"/>
              <a:t> </a:t>
            </a:r>
            <a:r>
              <a:rPr lang="fr-FR" sz="1600" dirty="0" err="1" smtClean="0"/>
              <a:t>liquid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6500826" y="3714752"/>
            <a:ext cx="1714512" cy="2214578"/>
          </a:xfrm>
          <a:prstGeom prst="rect">
            <a:avLst/>
          </a:prstGeom>
          <a:solidFill>
            <a:srgbClr val="D16349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376515" y="2881638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D16349"/>
                </a:solidFill>
              </a:rPr>
              <a:t>300 MeV</a:t>
            </a:r>
            <a:endParaRPr lang="fr-FR" sz="1100" b="1" dirty="0">
              <a:solidFill>
                <a:srgbClr val="D16349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19523" y="2881638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D16349"/>
                </a:solidFill>
              </a:rPr>
              <a:t>600 MeV</a:t>
            </a:r>
            <a:endParaRPr lang="fr-FR" sz="1100" b="1" dirty="0">
              <a:solidFill>
                <a:srgbClr val="D16349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6394463" y="3249611"/>
            <a:ext cx="214314" cy="1588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 flipH="1" flipV="1">
            <a:off x="8107386" y="3249611"/>
            <a:ext cx="214314" cy="1588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258157" y="3071810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free </a:t>
            </a:r>
            <a:r>
              <a:rPr lang="fr-FR" sz="1200" b="1" dirty="0" err="1" smtClean="0"/>
              <a:t>Gas</a:t>
            </a:r>
            <a:r>
              <a:rPr lang="fr-FR" sz="1200" b="1" dirty="0" smtClean="0"/>
              <a:t> ?</a:t>
            </a:r>
            <a:endParaRPr lang="fr-FR" sz="1200" b="1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8358214" y="3357562"/>
            <a:ext cx="785786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68144" y="1628800"/>
            <a:ext cx="2233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Phys.Rev.Lett</a:t>
            </a:r>
            <a:r>
              <a:rPr lang="fr-FR" sz="1200" dirty="0" smtClean="0"/>
              <a:t>.104:132301,2010)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 rot="19258478">
            <a:off x="30105" y="1590555"/>
            <a:ext cx="946093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rgbClr val="FF0000"/>
                </a:solidFill>
              </a:rPr>
              <a:t>Press</a:t>
            </a:r>
            <a:r>
              <a:rPr lang="fr-FR" sz="1100" b="1" dirty="0" smtClean="0">
                <a:solidFill>
                  <a:srgbClr val="FF0000"/>
                </a:solidFill>
              </a:rPr>
              <a:t> release</a:t>
            </a:r>
          </a:p>
          <a:p>
            <a:r>
              <a:rPr lang="fr-FR" sz="1100" b="1" smtClean="0">
                <a:solidFill>
                  <a:srgbClr val="FF0000"/>
                </a:solidFill>
              </a:rPr>
              <a:t>Février 2010</a:t>
            </a:r>
            <a:endParaRPr lang="fr-FR" sz="11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Espace réservé de la date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r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Comment mesurer la température ?</a:t>
            </a:r>
          </a:p>
          <a:p>
            <a:pPr lvl="1"/>
            <a:r>
              <a:rPr lang="fr-FR" sz="2500" b="1" dirty="0" smtClean="0"/>
              <a:t>En mesurant les photons</a:t>
            </a:r>
          </a:p>
          <a:p>
            <a:pPr lvl="2"/>
            <a:r>
              <a:rPr lang="fr-FR" sz="2100" b="1" dirty="0" smtClean="0"/>
              <a:t>Émission de radiation thermique</a:t>
            </a:r>
          </a:p>
          <a:p>
            <a:pPr lvl="2"/>
            <a:r>
              <a:rPr lang="fr-FR" sz="2100" b="1" dirty="0" smtClean="0"/>
              <a:t>La température peut être mesurée avec les spectres d’émission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e 25"/>
          <p:cNvGrpSpPr/>
          <p:nvPr/>
        </p:nvGrpSpPr>
        <p:grpSpPr>
          <a:xfrm>
            <a:off x="4214810" y="2738560"/>
            <a:ext cx="4786346" cy="3714776"/>
            <a:chOff x="-1" y="-134751"/>
            <a:chExt cx="9437255" cy="7007039"/>
          </a:xfrm>
        </p:grpSpPr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669704" y="1129214"/>
              <a:ext cx="1078337" cy="52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solidFill>
                    <a:schemeClr val="bg1"/>
                  </a:solidFill>
                </a:rPr>
                <a:t>time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-1" y="0"/>
              <a:ext cx="9296400" cy="6857364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1447242" y="1509764"/>
            <a:ext cx="6243004" cy="5362524"/>
          </p:xfrm>
          <a:graphic>
            <a:graphicData uri="http://schemas.openxmlformats.org/presentationml/2006/ole">
              <p:oleObj spid="_x0000_s3074" name="Image" r:id="rId5" imgW="2471760" imgH="1911240" progId="">
                <p:embed/>
              </p:oleObj>
            </a:graphicData>
          </a:graphic>
        </p:graphicFrame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 l="15141"/>
            <a:stretch>
              <a:fillRect/>
            </a:stretch>
          </p:blipFill>
          <p:spPr bwMode="auto">
            <a:xfrm>
              <a:off x="610112" y="4723299"/>
              <a:ext cx="448361" cy="75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5008592" y="4723299"/>
              <a:ext cx="3878745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rgbClr val="00FF00"/>
                  </a:solidFill>
                </a:rPr>
                <a:t>hard </a:t>
              </a:r>
              <a:r>
                <a:rPr lang="en-US" altLang="ja-JP" sz="1200" b="1" dirty="0" err="1">
                  <a:solidFill>
                    <a:srgbClr val="00FF00"/>
                  </a:solidFill>
                </a:rPr>
                <a:t>parton</a:t>
              </a:r>
              <a:r>
                <a:rPr lang="en-US" altLang="ja-JP" sz="1200" b="1" dirty="0">
                  <a:solidFill>
                    <a:srgbClr val="00FF00"/>
                  </a:solidFill>
                </a:rPr>
                <a:t> scattering</a:t>
              </a:r>
            </a:p>
          </p:txBody>
        </p:sp>
        <p:pic>
          <p:nvPicPr>
            <p:cNvPr id="32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 r="51515"/>
            <a:stretch>
              <a:fillRect/>
            </a:stretch>
          </p:blipFill>
          <p:spPr bwMode="auto">
            <a:xfrm>
              <a:off x="695244" y="5668456"/>
              <a:ext cx="295124" cy="698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5606337" y="6247986"/>
              <a:ext cx="872972" cy="58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FFFF00"/>
                  </a:solidFill>
                </a:rPr>
                <a:t>Au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2817091" y="6291740"/>
              <a:ext cx="993204" cy="58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solidFill>
                    <a:srgbClr val="FFFF00"/>
                  </a:solidFill>
                </a:rPr>
                <a:t>Au</a:t>
              </a:r>
            </a:p>
          </p:txBody>
        </p:sp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493765" y="2571822"/>
              <a:ext cx="8534683" cy="1320732"/>
              <a:chOff x="547" y="1447"/>
              <a:chExt cx="5734" cy="837"/>
            </a:xfrm>
          </p:grpSpPr>
          <p:pic>
            <p:nvPicPr>
              <p:cNvPr id="60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16827"/>
              <a:stretch>
                <a:fillRect/>
              </a:stretch>
            </p:blipFill>
            <p:spPr bwMode="auto">
              <a:xfrm>
                <a:off x="547" y="1549"/>
                <a:ext cx="488" cy="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 Box 21"/>
              <p:cNvSpPr txBox="1">
                <a:spLocks noChangeArrowheads="1"/>
              </p:cNvSpPr>
              <p:nvPr/>
            </p:nvSpPr>
            <p:spPr bwMode="auto">
              <a:xfrm>
                <a:off x="4777" y="1447"/>
                <a:ext cx="1504" cy="3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200" b="1" dirty="0" err="1">
                    <a:solidFill>
                      <a:srgbClr val="CC0000"/>
                    </a:solidFill>
                  </a:rPr>
                  <a:t>Hadron</a:t>
                </a:r>
                <a:r>
                  <a:rPr lang="en-US" altLang="ja-JP" sz="1200" b="1" dirty="0">
                    <a:solidFill>
                      <a:srgbClr val="CC0000"/>
                    </a:solidFill>
                  </a:rPr>
                  <a:t> Gas</a:t>
                </a:r>
                <a:endParaRPr lang="en-US" altLang="ja-JP" sz="1200" dirty="0">
                  <a:solidFill>
                    <a:srgbClr val="CC0000"/>
                  </a:solidFill>
                  <a:latin typeface="Times New Roman" charset="0"/>
                </a:endParaRPr>
              </a:p>
            </p:txBody>
          </p:sp>
        </p:grpSp>
        <p:pic>
          <p:nvPicPr>
            <p:cNvPr id="36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 r="19447"/>
            <a:stretch>
              <a:fillRect/>
            </a:stretch>
          </p:blipFill>
          <p:spPr bwMode="auto">
            <a:xfrm>
              <a:off x="8513" y="1474943"/>
              <a:ext cx="1359272" cy="1343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7423498" y="989929"/>
              <a:ext cx="1953913" cy="5224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accent1"/>
                  </a:solidFill>
                </a:rPr>
                <a:t>freeze-out</a:t>
              </a:r>
              <a:endParaRPr lang="en-US" altLang="ja-JP" sz="1200" dirty="0">
                <a:solidFill>
                  <a:schemeClr val="accent1"/>
                </a:solidFill>
                <a:latin typeface="Times New Roman" charset="0"/>
              </a:endParaRPr>
            </a:p>
          </p:txBody>
        </p:sp>
        <p:pic>
          <p:nvPicPr>
            <p:cNvPr id="38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 t="14815" r="54047" b="18518"/>
            <a:stretch>
              <a:fillRect/>
            </a:stretch>
          </p:blipFill>
          <p:spPr bwMode="auto">
            <a:xfrm>
              <a:off x="610112" y="3875145"/>
              <a:ext cx="411471" cy="71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715185" y="3885093"/>
              <a:ext cx="3722069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solidFill>
                    <a:srgbClr val="FFFF00"/>
                  </a:solidFill>
                </a:rPr>
                <a:t>quark-gluon plasma</a:t>
              </a: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1600479" y="5332677"/>
              <a:ext cx="5984770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 flipV="1">
              <a:off x="1677098" y="1295860"/>
              <a:ext cx="0" cy="411392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6407592" y="5384909"/>
              <a:ext cx="1240546" cy="50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pPr defTabSz="828675"/>
              <a:r>
                <a:rPr lang="en-US" altLang="ja-JP" sz="1200" b="1" dirty="0">
                  <a:solidFill>
                    <a:schemeClr val="bg1"/>
                  </a:solidFill>
                </a:rPr>
                <a:t>Space</a:t>
              </a: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837130" y="808504"/>
              <a:ext cx="1129924" cy="50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pPr defTabSz="828675"/>
              <a:r>
                <a:rPr lang="en-US" altLang="ja-JP" sz="1200" b="1" dirty="0">
                  <a:solidFill>
                    <a:schemeClr val="bg1"/>
                  </a:solidFill>
                </a:rPr>
                <a:t>Time</a:t>
              </a: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 rot="3157553">
              <a:off x="1877306" y="3141269"/>
              <a:ext cx="1903577" cy="54616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solidFill>
                    <a:srgbClr val="1DEBFF"/>
                  </a:solidFill>
                </a:rPr>
                <a:t>expansion</a:t>
              </a:r>
              <a:endParaRPr lang="en-US" altLang="ja-JP" sz="1200" dirty="0">
                <a:solidFill>
                  <a:srgbClr val="1DEBFF"/>
                </a:solidFill>
              </a:endParaRP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 flipH="1" flipV="1">
              <a:off x="1904116" y="2176349"/>
              <a:ext cx="312150" cy="420346"/>
            </a:xfrm>
            <a:prstGeom prst="line">
              <a:avLst/>
            </a:prstGeom>
            <a:noFill/>
            <a:ln w="31750">
              <a:solidFill>
                <a:srgbClr val="1DEBFF"/>
              </a:solidFill>
              <a:round/>
              <a:headEnd/>
              <a:tailEnd type="triangle" w="lg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 flipH="1" flipV="1">
              <a:off x="3490922" y="4161180"/>
              <a:ext cx="312150" cy="420346"/>
            </a:xfrm>
            <a:prstGeom prst="line">
              <a:avLst/>
            </a:prstGeom>
            <a:noFill/>
            <a:ln w="31750">
              <a:solidFill>
                <a:srgbClr val="1DEBFF"/>
              </a:solidFill>
              <a:round/>
              <a:headEnd/>
              <a:tailEnd type="triangle" w="lg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 flipH="1" flipV="1">
              <a:off x="3887689" y="1370478"/>
              <a:ext cx="227018" cy="1067033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 flipH="1" flipV="1">
              <a:off x="3277577" y="1370478"/>
              <a:ext cx="227018" cy="763588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Text Box 41"/>
            <p:cNvSpPr txBox="1">
              <a:spLocks noChangeArrowheads="1"/>
            </p:cNvSpPr>
            <p:nvPr/>
          </p:nvSpPr>
          <p:spPr bwMode="auto">
            <a:xfrm>
              <a:off x="4712435" y="-134751"/>
              <a:ext cx="780891" cy="98693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FF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1971964" y="-134751"/>
              <a:ext cx="332013" cy="5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b="1" dirty="0">
                  <a:solidFill>
                    <a:srgbClr val="24FC29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3053395" y="910336"/>
              <a:ext cx="597994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bg1"/>
                  </a:solidFill>
                  <a:latin typeface="Symbol" pitchFamily="18" charset="2"/>
                </a:rPr>
                <a:t> </a:t>
              </a:r>
              <a:r>
                <a:rPr lang="en-US" altLang="ja-JP" sz="1200" b="1" dirty="0">
                  <a:solidFill>
                    <a:srgbClr val="00CC99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 flipV="1">
              <a:off x="4344563" y="1370478"/>
              <a:ext cx="0" cy="992415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5258312" y="1370478"/>
              <a:ext cx="153237" cy="992415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6552316" y="1348093"/>
              <a:ext cx="380256" cy="785973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 flipV="1">
              <a:off x="2971102" y="1295860"/>
              <a:ext cx="229856" cy="609378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3657833" y="915310"/>
              <a:ext cx="563229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rgbClr val="00CC99"/>
                  </a:solidFill>
                </a:rPr>
                <a:t>p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4114706" y="915310"/>
              <a:ext cx="610636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rgbClr val="00CC99"/>
                  </a:solidFill>
                </a:rPr>
                <a:t>K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5215747" y="907848"/>
              <a:ext cx="346203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b="1" dirty="0">
                  <a:solidFill>
                    <a:srgbClr val="00CC99"/>
                  </a:solidFill>
                  <a:latin typeface="Symbol" pitchFamily="18" charset="2"/>
                </a:rPr>
                <a:t>p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67464" y="848153"/>
              <a:ext cx="346203" cy="52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b="1" dirty="0">
                  <a:solidFill>
                    <a:srgbClr val="00CC99"/>
                  </a:solidFill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7611124" y="3318817"/>
            <a:ext cx="175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rgbClr val="00CC99"/>
                </a:solidFill>
                <a:latin typeface="Symbol" pitchFamily="18" charset="2"/>
              </a:rPr>
              <a:t>p</a:t>
            </a:r>
          </a:p>
        </p:txBody>
      </p:sp>
      <p:grpSp>
        <p:nvGrpSpPr>
          <p:cNvPr id="63" name="Group 90"/>
          <p:cNvGrpSpPr>
            <a:grpSpLocks/>
          </p:cNvGrpSpPr>
          <p:nvPr/>
        </p:nvGrpSpPr>
        <p:grpSpPr bwMode="auto">
          <a:xfrm>
            <a:off x="5357818" y="3238626"/>
            <a:ext cx="1199642" cy="2261237"/>
            <a:chOff x="2523156" y="1278805"/>
            <a:chExt cx="2129572" cy="3823977"/>
          </a:xfrm>
        </p:grpSpPr>
        <p:sp>
          <p:nvSpPr>
            <p:cNvPr id="64" name="Freeform 36"/>
            <p:cNvSpPr>
              <a:spLocks/>
            </p:cNvSpPr>
            <p:nvPr/>
          </p:nvSpPr>
          <p:spPr bwMode="auto">
            <a:xfrm rot="3658736">
              <a:off x="3282382" y="3015622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 rot="3658736">
              <a:off x="2984633" y="2478936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 rot="3658736">
              <a:off x="3580130" y="3552308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 rot="3658736">
              <a:off x="3877878" y="4088994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 rot="3658736">
              <a:off x="4175626" y="4625681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 rot="3658736">
              <a:off x="2680159" y="1948851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auto">
            <a:xfrm rot="3658736">
              <a:off x="2386510" y="1415451"/>
              <a:ext cx="613747" cy="340456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24FC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1" name="Group 64"/>
          <p:cNvGrpSpPr>
            <a:grpSpLocks/>
          </p:cNvGrpSpPr>
          <p:nvPr/>
        </p:nvGrpSpPr>
        <p:grpSpPr bwMode="auto">
          <a:xfrm rot="5616525">
            <a:off x="5820893" y="4110313"/>
            <a:ext cx="1788493" cy="173523"/>
            <a:chOff x="1295400" y="4572000"/>
            <a:chExt cx="4953000" cy="228600"/>
          </a:xfrm>
        </p:grpSpPr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22860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12954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32766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42672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52578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7247785" y="2738560"/>
            <a:ext cx="396049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g</a:t>
            </a:r>
          </a:p>
        </p:txBody>
      </p:sp>
      <p:grpSp>
        <p:nvGrpSpPr>
          <p:cNvPr id="78" name="Group 64"/>
          <p:cNvGrpSpPr>
            <a:grpSpLocks/>
          </p:cNvGrpSpPr>
          <p:nvPr/>
        </p:nvGrpSpPr>
        <p:grpSpPr bwMode="auto">
          <a:xfrm rot="6195434">
            <a:off x="6719010" y="3718508"/>
            <a:ext cx="1102200" cy="146709"/>
            <a:chOff x="1295400" y="4572000"/>
            <a:chExt cx="4953000" cy="228600"/>
          </a:xfrm>
        </p:grpSpPr>
        <p:sp>
          <p:nvSpPr>
            <p:cNvPr id="79" name="Freeform 36"/>
            <p:cNvSpPr>
              <a:spLocks/>
            </p:cNvSpPr>
            <p:nvPr/>
          </p:nvSpPr>
          <p:spPr bwMode="auto">
            <a:xfrm>
              <a:off x="22860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12954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32766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42672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257800" y="4572000"/>
              <a:ext cx="990600" cy="228600"/>
            </a:xfrm>
            <a:custGeom>
              <a:avLst/>
              <a:gdLst>
                <a:gd name="T0" fmla="*/ 0 w 616"/>
                <a:gd name="T1" fmla="*/ 0 h 170"/>
                <a:gd name="T2" fmla="*/ 2147483647 w 616"/>
                <a:gd name="T3" fmla="*/ 0 h 170"/>
                <a:gd name="T4" fmla="*/ 2147483647 w 616"/>
                <a:gd name="T5" fmla="*/ 0 h 170"/>
                <a:gd name="T6" fmla="*/ 2147483647 w 616"/>
                <a:gd name="T7" fmla="*/ 0 h 170"/>
                <a:gd name="T8" fmla="*/ 2147483647 w 616"/>
                <a:gd name="T9" fmla="*/ 0 h 170"/>
                <a:gd name="T10" fmla="*/ 2147483647 w 616"/>
                <a:gd name="T11" fmla="*/ 0 h 170"/>
                <a:gd name="T12" fmla="*/ 2147483647 w 616"/>
                <a:gd name="T13" fmla="*/ 0 h 170"/>
                <a:gd name="T14" fmla="*/ 2147483647 w 616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6"/>
                <a:gd name="T25" fmla="*/ 0 h 170"/>
                <a:gd name="T26" fmla="*/ 616 w 616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6" h="170">
                  <a:moveTo>
                    <a:pt x="0" y="86"/>
                  </a:moveTo>
                  <a:cubicBezTo>
                    <a:pt x="27" y="43"/>
                    <a:pt x="54" y="0"/>
                    <a:pt x="82" y="12"/>
                  </a:cubicBezTo>
                  <a:cubicBezTo>
                    <a:pt x="110" y="24"/>
                    <a:pt x="136" y="160"/>
                    <a:pt x="168" y="160"/>
                  </a:cubicBezTo>
                  <a:cubicBezTo>
                    <a:pt x="200" y="160"/>
                    <a:pt x="243" y="11"/>
                    <a:pt x="276" y="10"/>
                  </a:cubicBezTo>
                  <a:cubicBezTo>
                    <a:pt x="309" y="9"/>
                    <a:pt x="337" y="154"/>
                    <a:pt x="368" y="154"/>
                  </a:cubicBezTo>
                  <a:cubicBezTo>
                    <a:pt x="399" y="154"/>
                    <a:pt x="430" y="11"/>
                    <a:pt x="460" y="12"/>
                  </a:cubicBezTo>
                  <a:cubicBezTo>
                    <a:pt x="490" y="13"/>
                    <a:pt x="520" y="146"/>
                    <a:pt x="546" y="158"/>
                  </a:cubicBezTo>
                  <a:cubicBezTo>
                    <a:pt x="572" y="170"/>
                    <a:pt x="605" y="96"/>
                    <a:pt x="616" y="8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5" name="ZoneTexte 84"/>
          <p:cNvSpPr txBox="1"/>
          <p:nvPr/>
        </p:nvSpPr>
        <p:spPr>
          <a:xfrm>
            <a:off x="323528" y="2852936"/>
            <a:ext cx="35064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parton </a:t>
            </a:r>
            <a:r>
              <a:rPr lang="fr-F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lang="fr-FR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fr-FR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fr-FR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photons (&gt; 6 </a:t>
            </a:r>
            <a:r>
              <a:rPr lang="fr-FR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fr-FR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600" dirty="0" smtClean="0"/>
          </a:p>
          <a:p>
            <a:endParaRPr lang="fr-F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 photons</a:t>
            </a:r>
          </a:p>
          <a:p>
            <a:pPr lvl="1"/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photons (1 – 3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600" dirty="0" smtClean="0"/>
          </a:p>
          <a:p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photons</a:t>
            </a:r>
          </a:p>
          <a:p>
            <a:pPr lvl="1"/>
            <a:r>
              <a:rPr lang="fr-F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photons (&lt;2 </a:t>
            </a:r>
            <a:r>
              <a:rPr lang="fr-FR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fr-FR" dirty="0" smtClean="0"/>
          </a:p>
          <a:p>
            <a:r>
              <a:rPr lang="fr-FR" b="1" dirty="0" smtClean="0"/>
              <a:t>Mesurer les photons</a:t>
            </a:r>
          </a:p>
          <a:p>
            <a:pPr lvl="1"/>
            <a:r>
              <a:rPr lang="fr-FR" sz="1600" dirty="0" smtClean="0"/>
              <a:t>En p+p : obtenir la référence</a:t>
            </a:r>
          </a:p>
          <a:p>
            <a:pPr lvl="1"/>
            <a:r>
              <a:rPr lang="fr-FR" sz="1600" dirty="0" smtClean="0"/>
              <a:t>En d+Au : effets froids</a:t>
            </a:r>
          </a:p>
          <a:p>
            <a:pPr lvl="1"/>
            <a:r>
              <a:rPr lang="fr-FR" sz="1600" dirty="0" smtClean="0"/>
              <a:t>En Au+Au : obtenir la température</a:t>
            </a:r>
          </a:p>
          <a:p>
            <a:endParaRPr lang="fr-FR" dirty="0"/>
          </a:p>
        </p:txBody>
      </p:sp>
      <p:sp>
        <p:nvSpPr>
          <p:cNvPr id="86" name="Espace réservé de la date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Mesurer </a:t>
            </a:r>
            <a:r>
              <a:rPr lang="fr-FR" dirty="0" smtClean="0"/>
              <a:t>les photons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464496" cy="4680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2300" dirty="0" smtClean="0">
                <a:solidFill>
                  <a:srgbClr val="008000"/>
                </a:solidFill>
              </a:rPr>
              <a:t>High </a:t>
            </a:r>
            <a:r>
              <a:rPr lang="fr-FR" sz="2300" dirty="0" err="1" smtClean="0">
                <a:solidFill>
                  <a:srgbClr val="008000"/>
                </a:solidFill>
              </a:rPr>
              <a:t>p</a:t>
            </a:r>
            <a:r>
              <a:rPr lang="fr-FR" sz="2300" baseline="-25000" dirty="0" err="1" smtClean="0">
                <a:solidFill>
                  <a:srgbClr val="008000"/>
                </a:solidFill>
              </a:rPr>
              <a:t>T</a:t>
            </a:r>
            <a:r>
              <a:rPr lang="fr-FR" sz="2300" dirty="0" smtClean="0">
                <a:solidFill>
                  <a:srgbClr val="008000"/>
                </a:solidFill>
              </a:rPr>
              <a:t> photons (</a:t>
            </a:r>
            <a:r>
              <a:rPr lang="fr-FR" sz="2300" dirty="0" err="1" smtClean="0">
                <a:solidFill>
                  <a:srgbClr val="008000"/>
                </a:solidFill>
              </a:rPr>
              <a:t>p</a:t>
            </a:r>
            <a:r>
              <a:rPr lang="fr-FR" sz="2300" baseline="-25000" dirty="0" err="1" smtClean="0">
                <a:solidFill>
                  <a:srgbClr val="008000"/>
                </a:solidFill>
              </a:rPr>
              <a:t>T</a:t>
            </a:r>
            <a:r>
              <a:rPr lang="fr-FR" sz="2300" dirty="0" smtClean="0">
                <a:solidFill>
                  <a:srgbClr val="008000"/>
                </a:solidFill>
              </a:rPr>
              <a:t>&gt;6 </a:t>
            </a:r>
            <a:r>
              <a:rPr lang="fr-FR" sz="2300" dirty="0" err="1" smtClean="0">
                <a:solidFill>
                  <a:srgbClr val="008000"/>
                </a:solidFill>
              </a:rPr>
              <a:t>GeV</a:t>
            </a:r>
            <a:r>
              <a:rPr lang="fr-FR" sz="2300" dirty="0" smtClean="0">
                <a:solidFill>
                  <a:srgbClr val="008000"/>
                </a:solidFill>
              </a:rPr>
              <a:t>) : </a:t>
            </a:r>
            <a:r>
              <a:rPr lang="fr-FR" sz="2300" b="1" dirty="0" smtClean="0">
                <a:solidFill>
                  <a:srgbClr val="008000"/>
                </a:solidFill>
              </a:rPr>
              <a:t>non thermal</a:t>
            </a:r>
            <a:endParaRPr lang="fr-FR" sz="2300" dirty="0" smtClean="0">
              <a:solidFill>
                <a:srgbClr val="008000"/>
              </a:solidFill>
            </a:endParaRPr>
          </a:p>
          <a:p>
            <a:pPr lvl="1" algn="just"/>
            <a:r>
              <a:rPr lang="fr-FR" b="1" dirty="0" smtClean="0">
                <a:solidFill>
                  <a:srgbClr val="008000"/>
                </a:solidFill>
              </a:rPr>
              <a:t>Initial parton-parton </a:t>
            </a:r>
            <a:r>
              <a:rPr lang="fr-FR" b="1" dirty="0" err="1" smtClean="0">
                <a:solidFill>
                  <a:srgbClr val="008000"/>
                </a:solidFill>
              </a:rPr>
              <a:t>scattering</a:t>
            </a:r>
            <a:r>
              <a:rPr lang="fr-FR" dirty="0" smtClean="0">
                <a:solidFill>
                  <a:srgbClr val="008000"/>
                </a:solidFill>
              </a:rPr>
              <a:t>: as in p+p</a:t>
            </a:r>
          </a:p>
          <a:p>
            <a:pPr lvl="1" algn="just"/>
            <a:r>
              <a:rPr lang="fr-FR" dirty="0" smtClean="0">
                <a:solidFill>
                  <a:srgbClr val="008000"/>
                </a:solidFill>
              </a:rPr>
              <a:t>not </a:t>
            </a:r>
            <a:r>
              <a:rPr lang="fr-FR" dirty="0" err="1" smtClean="0">
                <a:solidFill>
                  <a:srgbClr val="008000"/>
                </a:solidFill>
              </a:rPr>
              <a:t>affected</a:t>
            </a:r>
            <a:r>
              <a:rPr lang="fr-FR" dirty="0" smtClean="0">
                <a:solidFill>
                  <a:srgbClr val="008000"/>
                </a:solidFill>
              </a:rPr>
              <a:t> by Hot and Dense </a:t>
            </a:r>
            <a:r>
              <a:rPr lang="fr-FR" dirty="0" err="1" smtClean="0">
                <a:solidFill>
                  <a:srgbClr val="008000"/>
                </a:solidFill>
              </a:rPr>
              <a:t>Matter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fr-FR" dirty="0" smtClean="0">
                <a:solidFill>
                  <a:srgbClr val="008000"/>
                </a:solidFill>
              </a:rPr>
              <a:t> test the </a:t>
            </a:r>
            <a:r>
              <a:rPr lang="fr-FR" dirty="0" err="1" smtClean="0">
                <a:solidFill>
                  <a:srgbClr val="008000"/>
                </a:solidFill>
              </a:rPr>
              <a:t>theoretical</a:t>
            </a:r>
            <a:r>
              <a:rPr lang="fr-FR" dirty="0" smtClean="0">
                <a:solidFill>
                  <a:srgbClr val="008000"/>
                </a:solidFill>
              </a:rPr>
              <a:t> description of A+A collisions </a:t>
            </a:r>
            <a:r>
              <a:rPr lang="fr-FR" dirty="0" err="1" smtClean="0">
                <a:solidFill>
                  <a:srgbClr val="008000"/>
                </a:solidFill>
              </a:rPr>
              <a:t>with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pQCD</a:t>
            </a:r>
            <a:endParaRPr lang="fr-FR" dirty="0" smtClean="0">
              <a:solidFill>
                <a:srgbClr val="008000"/>
              </a:solidFill>
            </a:endParaRPr>
          </a:p>
          <a:p>
            <a:pPr algn="just"/>
            <a:endParaRPr lang="fr-FR" sz="2300" dirty="0" smtClean="0"/>
          </a:p>
          <a:p>
            <a:pPr algn="just"/>
            <a:r>
              <a:rPr lang="fr-FR" sz="2300" dirty="0" err="1" smtClean="0">
                <a:solidFill>
                  <a:srgbClr val="FF0000"/>
                </a:solidFill>
              </a:rPr>
              <a:t>Low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p</a:t>
            </a:r>
            <a:r>
              <a:rPr lang="fr-FR" sz="2300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2300" dirty="0" smtClean="0">
                <a:solidFill>
                  <a:srgbClr val="FF0000"/>
                </a:solidFill>
              </a:rPr>
              <a:t> photons (</a:t>
            </a:r>
            <a:r>
              <a:rPr lang="fr-FR" sz="2300" dirty="0" err="1" smtClean="0">
                <a:solidFill>
                  <a:srgbClr val="FF0000"/>
                </a:solidFill>
              </a:rPr>
              <a:t>p</a:t>
            </a:r>
            <a:r>
              <a:rPr lang="fr-FR" sz="2300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2300" dirty="0" smtClean="0">
                <a:solidFill>
                  <a:srgbClr val="FF0000"/>
                </a:solidFill>
              </a:rPr>
              <a:t> &lt; 3 </a:t>
            </a:r>
            <a:r>
              <a:rPr lang="fr-FR" sz="2300" dirty="0" err="1" smtClean="0">
                <a:solidFill>
                  <a:srgbClr val="FF0000"/>
                </a:solidFill>
              </a:rPr>
              <a:t>GeV</a:t>
            </a:r>
            <a:r>
              <a:rPr lang="fr-FR" sz="2300" dirty="0" smtClean="0">
                <a:solidFill>
                  <a:srgbClr val="FF0000"/>
                </a:solidFill>
              </a:rPr>
              <a:t>) : </a:t>
            </a:r>
            <a:r>
              <a:rPr lang="fr-FR" sz="2300" b="1" dirty="0" smtClean="0">
                <a:solidFill>
                  <a:srgbClr val="FF0000"/>
                </a:solidFill>
              </a:rPr>
              <a:t>thermal</a:t>
            </a:r>
            <a:endParaRPr lang="fr-FR" sz="2300" dirty="0" smtClean="0">
              <a:solidFill>
                <a:srgbClr val="FF0000"/>
              </a:solidFill>
            </a:endParaRPr>
          </a:p>
          <a:p>
            <a:pPr lvl="1" algn="just"/>
            <a:r>
              <a:rPr lang="fr-FR" b="1" dirty="0" smtClean="0">
                <a:solidFill>
                  <a:srgbClr val="FF0000"/>
                </a:solidFill>
              </a:rPr>
              <a:t>Come </a:t>
            </a:r>
            <a:r>
              <a:rPr lang="fr-FR" b="1" dirty="0" err="1" smtClean="0">
                <a:solidFill>
                  <a:srgbClr val="FF0000"/>
                </a:solidFill>
              </a:rPr>
              <a:t>from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thermalized</a:t>
            </a:r>
            <a:r>
              <a:rPr lang="fr-FR" b="1" dirty="0" smtClean="0">
                <a:solidFill>
                  <a:srgbClr val="FF0000"/>
                </a:solidFill>
              </a:rPr>
              <a:t> medium </a:t>
            </a:r>
            <a:endParaRPr lang="fr-FR" dirty="0" smtClean="0">
              <a:solidFill>
                <a:srgbClr val="FF0000"/>
              </a:solidFill>
            </a:endParaRPr>
          </a:p>
          <a:p>
            <a:pPr lvl="1" algn="just"/>
            <a:r>
              <a:rPr lang="fr-FR" dirty="0" smtClean="0">
                <a:solidFill>
                  <a:srgbClr val="FF0000"/>
                </a:solidFill>
              </a:rPr>
              <a:t>Carry information about the initial </a:t>
            </a:r>
            <a:r>
              <a:rPr lang="fr-FR" dirty="0" err="1" smtClean="0">
                <a:solidFill>
                  <a:srgbClr val="FF0000"/>
                </a:solidFill>
              </a:rPr>
              <a:t>temperature</a:t>
            </a:r>
            <a:r>
              <a:rPr lang="fr-FR" dirty="0" smtClean="0">
                <a:solidFill>
                  <a:srgbClr val="FF0000"/>
                </a:solidFill>
              </a:rPr>
              <a:t> of the Quark Gluon Plasma</a:t>
            </a:r>
          </a:p>
          <a:p>
            <a:pPr lvl="1" algn="just"/>
            <a:r>
              <a:rPr lang="fr-FR" dirty="0" smtClean="0">
                <a:solidFill>
                  <a:srgbClr val="FF0000"/>
                </a:solidFill>
              </a:rPr>
              <a:t>Thermal photons are </a:t>
            </a:r>
            <a:r>
              <a:rPr lang="fr-FR" dirty="0" err="1" smtClean="0">
                <a:solidFill>
                  <a:srgbClr val="FF0000"/>
                </a:solidFill>
              </a:rPr>
              <a:t>created</a:t>
            </a:r>
            <a:r>
              <a:rPr lang="fr-FR" dirty="0" smtClean="0">
                <a:solidFill>
                  <a:srgbClr val="FF0000"/>
                </a:solidFill>
              </a:rPr>
              <a:t> in the QGP as </a:t>
            </a:r>
            <a:r>
              <a:rPr lang="fr-FR" dirty="0" err="1" smtClean="0">
                <a:solidFill>
                  <a:srgbClr val="FF0000"/>
                </a:solidFill>
              </a:rPr>
              <a:t>well</a:t>
            </a:r>
            <a:r>
              <a:rPr lang="fr-FR" dirty="0" smtClean="0">
                <a:solidFill>
                  <a:srgbClr val="FF0000"/>
                </a:solidFill>
              </a:rPr>
              <a:t> as in the hadron </a:t>
            </a:r>
            <a:r>
              <a:rPr lang="fr-FR" dirty="0" err="1" smtClean="0">
                <a:solidFill>
                  <a:srgbClr val="FF0000"/>
                </a:solidFill>
              </a:rPr>
              <a:t>gas</a:t>
            </a:r>
            <a:r>
              <a:rPr lang="fr-FR" dirty="0" smtClean="0">
                <a:solidFill>
                  <a:srgbClr val="FF0000"/>
                </a:solidFill>
              </a:rPr>
              <a:t> over the </a:t>
            </a:r>
            <a:r>
              <a:rPr lang="fr-FR" dirty="0" err="1" smtClean="0">
                <a:solidFill>
                  <a:srgbClr val="FF0000"/>
                </a:solidFill>
              </a:rPr>
              <a:t>entire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lifetime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these</a:t>
            </a:r>
            <a:r>
              <a:rPr lang="fr-FR" dirty="0" smtClean="0">
                <a:solidFill>
                  <a:srgbClr val="FF0000"/>
                </a:solidFill>
              </a:rPr>
              <a:t> phases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fr-FR" dirty="0" smtClean="0">
                <a:solidFill>
                  <a:srgbClr val="FF0000"/>
                </a:solidFill>
              </a:rPr>
              <a:t> test hydro </a:t>
            </a:r>
            <a:r>
              <a:rPr lang="fr-FR" dirty="0" err="1" smtClean="0">
                <a:solidFill>
                  <a:srgbClr val="FF0000"/>
                </a:solidFill>
              </a:rPr>
              <a:t>models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endParaRPr lang="fr-FR" sz="2300" dirty="0" smtClean="0"/>
          </a:p>
          <a:p>
            <a:pPr algn="just"/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intermediate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fr-FR" sz="23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(up to 6 </a:t>
            </a: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GeV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algn="just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Interaction of the quarks and gluons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hard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scattering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QGP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fr-FR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fr-FR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QGP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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q + g </a:t>
            </a:r>
          </a:p>
          <a:p>
            <a:pPr lvl="1" algn="just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large fraction of the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momentum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fr-FR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</a:t>
            </a:r>
            <a:endParaRPr lang="fr-FR" baseline="-25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7202" y="1484784"/>
            <a:ext cx="4268767" cy="39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93117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93117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8314552" y="1647144"/>
            <a:ext cx="721944" cy="264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208217" y="928048"/>
            <a:ext cx="3767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 Dans les collisions A+A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93117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space réservé du contenu 9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Collisions p+p</a:t>
            </a:r>
          </a:p>
          <a:p>
            <a:pPr lvl="1"/>
            <a:r>
              <a:rPr lang="fr-FR" sz="1400" b="1" dirty="0" smtClean="0">
                <a:solidFill>
                  <a:srgbClr val="FF0000"/>
                </a:solidFill>
              </a:rPr>
              <a:t>Direct photons </a:t>
            </a:r>
          </a:p>
          <a:p>
            <a:pPr lvl="2"/>
            <a:r>
              <a:rPr lang="fr-FR" sz="1200" dirty="0" smtClean="0"/>
              <a:t>Compton </a:t>
            </a:r>
            <a:r>
              <a:rPr lang="fr-FR" sz="1200" dirty="0" err="1" smtClean="0"/>
              <a:t>scattering</a:t>
            </a:r>
            <a:endParaRPr lang="fr-FR" sz="1200" dirty="0" smtClean="0"/>
          </a:p>
          <a:p>
            <a:pPr lvl="3"/>
            <a:r>
              <a:rPr lang="fr-FR" sz="1200" dirty="0" smtClean="0"/>
              <a:t>q + g </a:t>
            </a:r>
            <a:r>
              <a:rPr lang="fr-FR" sz="1200" dirty="0" smtClean="0">
                <a:sym typeface="Wingdings" pitchFamily="2" charset="2"/>
              </a:rPr>
              <a:t> q + </a:t>
            </a:r>
            <a:r>
              <a:rPr lang="fr-FR" sz="1200" dirty="0" smtClean="0">
                <a:latin typeface="Symbol" pitchFamily="18" charset="2"/>
                <a:sym typeface="Wingdings" pitchFamily="2" charset="2"/>
              </a:rPr>
              <a:t>g</a:t>
            </a:r>
            <a:endParaRPr lang="fr-FR" sz="1200" dirty="0" smtClean="0"/>
          </a:p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pPr lvl="2"/>
            <a:r>
              <a:rPr lang="fr-FR" sz="1200" dirty="0" err="1" smtClean="0"/>
              <a:t>qq</a:t>
            </a:r>
            <a:r>
              <a:rPr lang="fr-FR" sz="1200" dirty="0" smtClean="0"/>
              <a:t> annihilation</a:t>
            </a:r>
            <a:endParaRPr lang="fr-FR" sz="1200" dirty="0" smtClean="0">
              <a:sym typeface="Wingdings" pitchFamily="2" charset="2"/>
            </a:endParaRPr>
          </a:p>
          <a:p>
            <a:pPr lvl="3"/>
            <a:r>
              <a:rPr lang="fr-FR" sz="1200" dirty="0" smtClean="0">
                <a:sym typeface="Wingdings" pitchFamily="2" charset="2"/>
              </a:rPr>
              <a:t>q + q  g + </a:t>
            </a:r>
            <a:r>
              <a:rPr lang="fr-FR" sz="1200" dirty="0" smtClean="0">
                <a:latin typeface="Symbol" pitchFamily="18" charset="2"/>
                <a:sym typeface="Wingdings" pitchFamily="2" charset="2"/>
              </a:rPr>
              <a:t>g</a:t>
            </a:r>
            <a:endParaRPr lang="fr-FR" sz="1200" dirty="0" smtClean="0">
              <a:sym typeface="Wingdings" pitchFamily="2" charset="2"/>
            </a:endParaRPr>
          </a:p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pPr lvl="2"/>
            <a:r>
              <a:rPr lang="fr-FR" sz="1200" dirty="0" err="1" smtClean="0"/>
              <a:t>Bremsstrahlung</a:t>
            </a:r>
            <a:r>
              <a:rPr lang="fr-FR" sz="1200" dirty="0" smtClean="0"/>
              <a:t> (</a:t>
            </a:r>
            <a:r>
              <a:rPr lang="fr-FR" sz="1200" dirty="0" err="1" smtClean="0"/>
              <a:t>intial</a:t>
            </a:r>
            <a:r>
              <a:rPr lang="fr-FR" sz="1200" dirty="0" smtClean="0"/>
              <a:t> state)</a:t>
            </a:r>
          </a:p>
          <a:p>
            <a:pPr lvl="2">
              <a:buNone/>
            </a:pPr>
            <a:endParaRPr lang="fr-FR" sz="1200" dirty="0" smtClean="0">
              <a:sym typeface="Wingdings" pitchFamily="2" charset="2"/>
            </a:endParaRPr>
          </a:p>
          <a:p>
            <a:pPr lvl="1">
              <a:buNone/>
            </a:pPr>
            <a:endParaRPr lang="fr-FR" sz="1400" dirty="0" smtClean="0">
              <a:sym typeface="Wingdings" pitchFamily="2" charset="2"/>
            </a:endParaRP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 lvl="1"/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Fragmentation photons</a:t>
            </a:r>
          </a:p>
          <a:p>
            <a:pPr lvl="2"/>
            <a:r>
              <a:rPr lang="fr-FR" sz="1200" dirty="0" err="1" smtClean="0">
                <a:sym typeface="Wingdings" pitchFamily="2" charset="2"/>
              </a:rPr>
              <a:t>Brem</a:t>
            </a:r>
            <a:r>
              <a:rPr lang="fr-FR" sz="1200" dirty="0" smtClean="0">
                <a:sym typeface="Wingdings" pitchFamily="2" charset="2"/>
              </a:rPr>
              <a:t>. </a:t>
            </a:r>
            <a:r>
              <a:rPr lang="fr-FR" sz="1200" dirty="0" err="1" smtClean="0">
                <a:sym typeface="Wingdings" pitchFamily="2" charset="2"/>
              </a:rPr>
              <a:t>From</a:t>
            </a:r>
            <a:r>
              <a:rPr lang="fr-FR" sz="1200" dirty="0" smtClean="0">
                <a:sym typeface="Wingdings" pitchFamily="2" charset="2"/>
              </a:rPr>
              <a:t> final state partons</a:t>
            </a: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 lvl="1"/>
            <a:r>
              <a:rPr lang="fr-FR" sz="1400" dirty="0" smtClean="0"/>
              <a:t>Final state </a:t>
            </a:r>
            <a:r>
              <a:rPr lang="fr-FR" sz="1400" b="1" dirty="0" smtClean="0">
                <a:solidFill>
                  <a:srgbClr val="FF0000"/>
                </a:solidFill>
              </a:rPr>
              <a:t>hadron </a:t>
            </a:r>
            <a:r>
              <a:rPr lang="fr-FR" sz="1400" b="1" dirty="0" err="1" smtClean="0">
                <a:solidFill>
                  <a:srgbClr val="FF0000"/>
                </a:solidFill>
              </a:rPr>
              <a:t>decay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dirty="0" smtClean="0"/>
              <a:t>(background)</a:t>
            </a:r>
          </a:p>
          <a:p>
            <a:pPr lvl="2"/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baseline="30000" dirty="0" smtClean="0"/>
              <a:t>0</a:t>
            </a:r>
            <a:r>
              <a:rPr lang="fr-FR" sz="1200" dirty="0" smtClean="0"/>
              <a:t>, </a:t>
            </a:r>
            <a:r>
              <a:rPr lang="fr-FR" sz="1200" dirty="0" smtClean="0">
                <a:latin typeface="Symbol" pitchFamily="18" charset="2"/>
              </a:rPr>
              <a:t>h</a:t>
            </a:r>
            <a:r>
              <a:rPr lang="fr-FR" sz="1200" dirty="0" smtClean="0"/>
              <a:t>, K</a:t>
            </a:r>
            <a:r>
              <a:rPr lang="fr-FR" sz="1200" baseline="30000" dirty="0" smtClean="0"/>
              <a:t>0</a:t>
            </a:r>
            <a:r>
              <a:rPr lang="fr-FR" sz="1200" dirty="0" smtClean="0"/>
              <a:t>,… </a:t>
            </a:r>
            <a:r>
              <a:rPr lang="fr-FR" sz="1200" dirty="0" smtClean="0">
                <a:sym typeface="Wingdings" pitchFamily="2" charset="2"/>
              </a:rPr>
              <a:t> </a:t>
            </a:r>
            <a:r>
              <a:rPr lang="fr-FR" sz="12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200" dirty="0" smtClean="0">
                <a:sym typeface="Wingdings" pitchFamily="2" charset="2"/>
              </a:rPr>
              <a:t> + </a:t>
            </a:r>
            <a:r>
              <a:rPr lang="fr-FR" sz="1200" dirty="0" smtClean="0">
                <a:latin typeface="Symbol" pitchFamily="18" charset="2"/>
                <a:sym typeface="Wingdings" pitchFamily="2" charset="2"/>
              </a:rPr>
              <a:t>g</a:t>
            </a:r>
            <a:endParaRPr lang="fr-FR" sz="1200" dirty="0" smtClean="0"/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88032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8803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10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1357298"/>
            <a:ext cx="4040718" cy="419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ZoneTexte 101"/>
          <p:cNvSpPr txBox="1"/>
          <p:nvPr/>
        </p:nvSpPr>
        <p:spPr>
          <a:xfrm>
            <a:off x="5572132" y="3714752"/>
            <a:ext cx="1976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PRL98, 012002 (2007)</a:t>
            </a:r>
            <a:endParaRPr lang="fr-FR" sz="1200" b="1" dirty="0"/>
          </a:p>
        </p:txBody>
      </p:sp>
      <p:sp>
        <p:nvSpPr>
          <p:cNvPr id="103" name="ZoneTexte 102"/>
          <p:cNvSpPr txBox="1"/>
          <p:nvPr/>
        </p:nvSpPr>
        <p:spPr>
          <a:xfrm>
            <a:off x="4929190" y="5572140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Measured</a:t>
            </a:r>
            <a:r>
              <a:rPr lang="fr-FR" dirty="0" smtClean="0"/>
              <a:t> p+p </a:t>
            </a:r>
            <a:r>
              <a:rPr lang="fr-FR" dirty="0" err="1" smtClean="0"/>
              <a:t>yield</a:t>
            </a:r>
            <a:r>
              <a:rPr lang="fr-FR" dirty="0" smtClean="0"/>
              <a:t> compatible </a:t>
            </a:r>
            <a:r>
              <a:rPr lang="fr-FR" dirty="0" err="1" smtClean="0"/>
              <a:t>with</a:t>
            </a:r>
            <a:r>
              <a:rPr lang="fr-FR" dirty="0" smtClean="0"/>
              <a:t> NLO </a:t>
            </a:r>
            <a:r>
              <a:rPr lang="fr-FR" dirty="0" err="1" smtClean="0"/>
              <a:t>pQCD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5500694" y="2786058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p+p</a:t>
            </a:r>
          </a:p>
          <a:p>
            <a:pPr algn="ctr"/>
            <a:r>
              <a:rPr lang="fr-FR" sz="1400" dirty="0" smtClean="0"/>
              <a:t>200 </a:t>
            </a:r>
            <a:r>
              <a:rPr lang="fr-FR" sz="1400" dirty="0" err="1" smtClean="0"/>
              <a:t>GeV</a:t>
            </a:r>
            <a:endParaRPr lang="fr-FR" sz="1400" dirty="0"/>
          </a:p>
        </p:txBody>
      </p:sp>
      <p:pic>
        <p:nvPicPr>
          <p:cNvPr id="11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80"/>
          <a:stretch>
            <a:fillRect/>
          </a:stretch>
        </p:blipFill>
        <p:spPr bwMode="auto">
          <a:xfrm>
            <a:off x="2500298" y="1714488"/>
            <a:ext cx="1346042" cy="9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69"/>
          <a:stretch>
            <a:fillRect/>
          </a:stretch>
        </p:blipFill>
        <p:spPr bwMode="auto">
          <a:xfrm>
            <a:off x="3357554" y="2736601"/>
            <a:ext cx="1071570" cy="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51725"/>
          <a:stretch>
            <a:fillRect/>
          </a:stretch>
        </p:blipFill>
        <p:spPr bwMode="auto">
          <a:xfrm>
            <a:off x="2143108" y="3789040"/>
            <a:ext cx="1000132" cy="9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72"/>
          <a:stretch>
            <a:fillRect/>
          </a:stretch>
        </p:blipFill>
        <p:spPr bwMode="auto">
          <a:xfrm>
            <a:off x="3427282" y="4282240"/>
            <a:ext cx="928694" cy="9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Photons directs : la référence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88032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La mesure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17" name="Picture 38" descr="Cent0Option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6474" y="1500174"/>
            <a:ext cx="1997526" cy="2928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928802"/>
            <a:ext cx="3214710" cy="2500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rot="5400000" flipH="1" flipV="1">
            <a:off x="4429451" y="3344974"/>
            <a:ext cx="818615" cy="13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4541762" y="3062269"/>
            <a:ext cx="297658" cy="1400"/>
          </a:xfrm>
          <a:prstGeom prst="straightConnector1">
            <a:avLst/>
          </a:prstGeom>
          <a:ln w="28575">
            <a:solidFill>
              <a:srgbClr val="D163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63167" y="2747417"/>
            <a:ext cx="637461" cy="23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D16349"/>
                </a:solidFill>
              </a:rPr>
              <a:t>thermal</a:t>
            </a:r>
            <a:endParaRPr lang="fr-FR" sz="1100" b="1" dirty="0">
              <a:solidFill>
                <a:srgbClr val="D1634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>
            <a:off x="7786710" y="2571744"/>
            <a:ext cx="297658" cy="1400"/>
          </a:xfrm>
          <a:prstGeom prst="straightConnector1">
            <a:avLst/>
          </a:prstGeom>
          <a:ln w="28575">
            <a:solidFill>
              <a:srgbClr val="D163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 flipH="1" flipV="1">
            <a:off x="7912393" y="2659581"/>
            <a:ext cx="319344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29520" y="2285992"/>
            <a:ext cx="637461" cy="23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D16349"/>
                </a:solidFill>
              </a:rPr>
              <a:t>thermal</a:t>
            </a:r>
            <a:endParaRPr lang="fr-FR" sz="1100" b="1" dirty="0">
              <a:solidFill>
                <a:srgbClr val="D16349"/>
              </a:solidFill>
            </a:endParaRPr>
          </a:p>
        </p:txBody>
      </p:sp>
      <p:sp>
        <p:nvSpPr>
          <p:cNvPr id="25" name="Parenthèse ouvrante 24"/>
          <p:cNvSpPr/>
          <p:nvPr/>
        </p:nvSpPr>
        <p:spPr>
          <a:xfrm rot="-5400000">
            <a:off x="4654042" y="3775586"/>
            <a:ext cx="50229" cy="928694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enthèse ouvrante 25"/>
          <p:cNvSpPr/>
          <p:nvPr/>
        </p:nvSpPr>
        <p:spPr>
          <a:xfrm rot="-5400000">
            <a:off x="8136000" y="3589448"/>
            <a:ext cx="36000" cy="1620000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en arc 23"/>
          <p:cNvCxnSpPr>
            <a:stCxn id="25" idx="1"/>
            <a:endCxn id="26" idx="1"/>
          </p:cNvCxnSpPr>
          <p:nvPr/>
        </p:nvCxnSpPr>
        <p:spPr>
          <a:xfrm rot="16200000" flipH="1">
            <a:off x="6340378" y="2603826"/>
            <a:ext cx="152400" cy="3474843"/>
          </a:xfrm>
          <a:prstGeom prst="bentConnector3">
            <a:avLst>
              <a:gd name="adj1" fmla="val 228078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00034" y="15716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 smtClean="0"/>
              <a:t>direct photons are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as « </a:t>
            </a:r>
            <a:r>
              <a:rPr lang="fr-FR" sz="1200" b="1" dirty="0" err="1" smtClean="0"/>
              <a:t>excess</a:t>
            </a:r>
            <a:r>
              <a:rPr lang="fr-FR" sz="1200" b="1" dirty="0" smtClean="0"/>
              <a:t> » </a:t>
            </a:r>
            <a:r>
              <a:rPr lang="fr-FR" sz="1200" b="1" dirty="0" err="1" smtClean="0"/>
              <a:t>above</a:t>
            </a:r>
            <a:r>
              <a:rPr lang="fr-FR" sz="1200" b="1" dirty="0" smtClean="0"/>
              <a:t> hadron </a:t>
            </a:r>
            <a:r>
              <a:rPr lang="fr-FR" sz="1200" b="1" dirty="0" err="1" smtClean="0"/>
              <a:t>decay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142844" y="4929198"/>
            <a:ext cx="4500594" cy="1403366"/>
            <a:chOff x="2857488" y="1525569"/>
            <a:chExt cx="4500594" cy="1403366"/>
          </a:xfrm>
        </p:grpSpPr>
        <p:sp>
          <p:nvSpPr>
            <p:cNvPr id="30" name="Rectangle 29"/>
            <p:cNvSpPr/>
            <p:nvPr/>
          </p:nvSpPr>
          <p:spPr>
            <a:xfrm>
              <a:off x="2857488" y="1525569"/>
              <a:ext cx="4500594" cy="1403366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31" name="Objet 30"/>
            <p:cNvGraphicFramePr>
              <a:graphicFrameLocks noChangeAspect="1"/>
            </p:cNvGraphicFramePr>
            <p:nvPr/>
          </p:nvGraphicFramePr>
          <p:xfrm>
            <a:off x="3098819" y="1571612"/>
            <a:ext cx="925513" cy="668337"/>
          </p:xfrm>
          <a:graphic>
            <a:graphicData uri="http://schemas.openxmlformats.org/presentationml/2006/ole">
              <p:oleObj spid="_x0000_s5122" name="Équation" r:id="rId5" imgW="914400" imgH="660240" progId="Equation.3">
                <p:embed/>
              </p:oleObj>
            </a:graphicData>
          </a:graphic>
        </p:graphicFrame>
        <p:sp>
          <p:nvSpPr>
            <p:cNvPr id="32" name="ZoneTexte 31"/>
            <p:cNvSpPr txBox="1"/>
            <p:nvPr/>
          </p:nvSpPr>
          <p:spPr>
            <a:xfrm>
              <a:off x="3143240" y="2357430"/>
              <a:ext cx="41434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 smtClean="0"/>
                <a:t>From</a:t>
              </a:r>
              <a:r>
                <a:rPr lang="fr-FR" sz="1000" dirty="0" smtClean="0"/>
                <a:t> Monte Carlo : </a:t>
              </a:r>
              <a:r>
                <a:rPr lang="fr-FR" sz="1000" dirty="0" err="1" smtClean="0"/>
                <a:t>take</a:t>
              </a:r>
              <a:r>
                <a:rPr lang="fr-FR" sz="1000" dirty="0" smtClean="0"/>
                <a:t> a </a:t>
              </a:r>
              <a:r>
                <a:rPr lang="fr-FR" sz="1000" dirty="0" err="1" smtClean="0"/>
                <a:t>parametrization</a:t>
              </a:r>
              <a:r>
                <a:rPr lang="fr-FR" sz="1000" dirty="0" smtClean="0"/>
                <a:t> of </a:t>
              </a:r>
              <a:r>
                <a:rPr lang="fr-FR" sz="1000" dirty="0" err="1" smtClean="0"/>
                <a:t>measured</a:t>
              </a:r>
              <a:r>
                <a:rPr lang="fr-FR" sz="1000" dirty="0" smtClean="0"/>
                <a:t> </a:t>
              </a:r>
              <a:r>
                <a:rPr lang="fr-FR" sz="1000" dirty="0" smtClean="0">
                  <a:latin typeface="Symbol" pitchFamily="18" charset="2"/>
                </a:rPr>
                <a:t>p</a:t>
              </a:r>
              <a:r>
                <a:rPr lang="fr-FR" sz="1000" baseline="30000" dirty="0" smtClean="0"/>
                <a:t>0</a:t>
              </a:r>
              <a:r>
                <a:rPr lang="fr-FR" sz="1000" dirty="0" smtClean="0"/>
                <a:t> as input and </a:t>
              </a:r>
              <a:r>
                <a:rPr lang="fr-FR" sz="1000" dirty="0" err="1" smtClean="0"/>
                <a:t>propagate</a:t>
              </a:r>
              <a:r>
                <a:rPr lang="fr-FR" sz="1000" dirty="0" smtClean="0"/>
                <a:t> the </a:t>
              </a:r>
              <a:r>
                <a:rPr lang="fr-FR" sz="1000" dirty="0" err="1" smtClean="0"/>
                <a:t>particles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through</a:t>
              </a:r>
              <a:r>
                <a:rPr lang="fr-FR" sz="1000" dirty="0" smtClean="0"/>
                <a:t> detectors</a:t>
              </a:r>
            </a:p>
            <a:p>
              <a:r>
                <a:rPr lang="fr-FR" sz="1000" b="1" dirty="0" smtClean="0">
                  <a:solidFill>
                    <a:srgbClr val="FF0000"/>
                  </a:solidFill>
                </a:rPr>
                <a:t>background photons </a:t>
              </a:r>
              <a:r>
                <a:rPr lang="fr-FR" sz="1000" dirty="0" smtClean="0"/>
                <a:t>= </a:t>
              </a:r>
              <a:r>
                <a:rPr lang="fr-FR" sz="1000" dirty="0" err="1" smtClean="0"/>
                <a:t>remaining</a:t>
              </a:r>
              <a:r>
                <a:rPr lang="fr-FR" sz="1000" dirty="0" smtClean="0"/>
                <a:t> photons (</a:t>
              </a:r>
              <a:r>
                <a:rPr lang="fr-FR" sz="1000" dirty="0" err="1" smtClean="0"/>
                <a:t>from</a:t>
              </a:r>
              <a:r>
                <a:rPr lang="fr-FR" sz="1000" dirty="0" smtClean="0"/>
                <a:t> </a:t>
              </a:r>
              <a:r>
                <a:rPr lang="fr-FR" sz="1000" dirty="0" smtClean="0">
                  <a:latin typeface="Symbol" pitchFamily="18" charset="2"/>
                </a:rPr>
                <a:t>p</a:t>
              </a:r>
              <a:r>
                <a:rPr lang="fr-FR" sz="1000" baseline="30000" dirty="0" smtClean="0"/>
                <a:t>0</a:t>
              </a:r>
              <a:r>
                <a:rPr lang="fr-FR" sz="1000" dirty="0" smtClean="0"/>
                <a:t>) </a:t>
              </a:r>
              <a:r>
                <a:rPr lang="fr-FR" sz="1000" dirty="0" err="1" smtClean="0"/>
                <a:t>after</a:t>
              </a:r>
              <a:r>
                <a:rPr lang="fr-FR" sz="1000" dirty="0" smtClean="0"/>
                <a:t> all </a:t>
              </a:r>
              <a:r>
                <a:rPr lang="fr-FR" sz="1000" dirty="0" err="1" smtClean="0"/>
                <a:t>cuts</a:t>
              </a:r>
              <a:r>
                <a:rPr lang="fr-FR" sz="1000" dirty="0" smtClean="0"/>
                <a:t> </a:t>
              </a:r>
              <a:endParaRPr lang="fr-FR" sz="1000" dirty="0"/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V="1">
              <a:off x="3428992" y="1739883"/>
              <a:ext cx="857256" cy="7143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4286248" y="1597007"/>
              <a:ext cx="158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0000"/>
                  </a:solidFill>
                </a:rPr>
                <a:t>background photons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3428992" y="2025635"/>
              <a:ext cx="928694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4357686" y="1882759"/>
              <a:ext cx="990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Symbol" pitchFamily="18" charset="2"/>
                </a:rPr>
                <a:t>p</a:t>
              </a:r>
              <a:r>
                <a:rPr lang="fr-FR" sz="1200" baseline="30000" dirty="0" smtClean="0"/>
                <a:t>0  </a:t>
              </a:r>
              <a:r>
                <a:rPr lang="fr-FR" sz="1200" dirty="0" err="1" smtClean="0"/>
                <a:t>from</a:t>
              </a:r>
              <a:r>
                <a:rPr lang="fr-FR" sz="1200" dirty="0" smtClean="0"/>
                <a:t> MC</a:t>
              </a:r>
              <a:endParaRPr lang="fr-FR" sz="12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42844" y="3500438"/>
            <a:ext cx="3634604" cy="1357322"/>
            <a:chOff x="142844" y="4071942"/>
            <a:chExt cx="3634604" cy="1357322"/>
          </a:xfrm>
        </p:grpSpPr>
        <p:graphicFrame>
          <p:nvGraphicFramePr>
            <p:cNvPr id="38" name="Objet 37"/>
            <p:cNvGraphicFramePr>
              <a:graphicFrameLocks noChangeAspect="1"/>
            </p:cNvGraphicFramePr>
            <p:nvPr/>
          </p:nvGraphicFramePr>
          <p:xfrm>
            <a:off x="357158" y="4714884"/>
            <a:ext cx="835824" cy="642942"/>
          </p:xfrm>
          <a:graphic>
            <a:graphicData uri="http://schemas.openxmlformats.org/presentationml/2006/ole">
              <p:oleObj spid="_x0000_s5123" name="Équation" r:id="rId6" imgW="825480" imgH="634680" progId="Equation.3">
                <p:embed/>
              </p:oleObj>
            </a:graphicData>
          </a:graphic>
        </p:graphicFrame>
        <p:sp>
          <p:nvSpPr>
            <p:cNvPr id="39" name="ZoneTexte 38"/>
            <p:cNvSpPr txBox="1"/>
            <p:nvPr/>
          </p:nvSpPr>
          <p:spPr>
            <a:xfrm>
              <a:off x="142844" y="4149874"/>
              <a:ext cx="34290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0000FF"/>
                  </a:solidFill>
                </a:rPr>
                <a:t>Direct photons candidates </a:t>
              </a:r>
              <a:r>
                <a:rPr lang="fr-FR" sz="1000" dirty="0" smtClean="0"/>
                <a:t>: </a:t>
              </a:r>
              <a:r>
                <a:rPr lang="fr-FR" sz="1000" dirty="0" err="1" smtClean="0"/>
                <a:t>obtained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after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rejecting</a:t>
              </a:r>
              <a:r>
                <a:rPr lang="fr-FR" sz="1000" dirty="0" smtClean="0"/>
                <a:t> photons pairs </a:t>
              </a:r>
              <a:r>
                <a:rPr lang="fr-FR" sz="1000" dirty="0" err="1" smtClean="0"/>
                <a:t>falling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within</a:t>
              </a:r>
              <a:r>
                <a:rPr lang="fr-FR" sz="1000" dirty="0" smtClean="0"/>
                <a:t> 110&lt;</a:t>
              </a:r>
              <a:r>
                <a:rPr lang="fr-FR" sz="1000" dirty="0" err="1" smtClean="0"/>
                <a:t>M</a:t>
              </a:r>
              <a:r>
                <a:rPr lang="fr-FR" sz="1000" baseline="-25000" dirty="0" err="1" smtClean="0">
                  <a:latin typeface="Symbol" pitchFamily="18" charset="2"/>
                </a:rPr>
                <a:t>gg</a:t>
              </a:r>
              <a:r>
                <a:rPr lang="fr-FR" sz="1000" dirty="0" smtClean="0"/>
                <a:t>&lt;170 MeV/c² (</a:t>
              </a:r>
              <a:r>
                <a:rPr lang="fr-FR" sz="1000" dirty="0" smtClean="0">
                  <a:latin typeface="Symbol" pitchFamily="18" charset="2"/>
                </a:rPr>
                <a:t>p</a:t>
              </a:r>
              <a:r>
                <a:rPr lang="fr-FR" sz="1000" baseline="30000" dirty="0" smtClean="0"/>
                <a:t>0</a:t>
              </a:r>
              <a:r>
                <a:rPr lang="fr-FR" sz="1000" dirty="0" smtClean="0"/>
                <a:t>) and 500&lt;</a:t>
              </a:r>
              <a:r>
                <a:rPr lang="fr-FR" sz="1000" dirty="0" err="1" smtClean="0"/>
                <a:t>M</a:t>
              </a:r>
              <a:r>
                <a:rPr lang="fr-FR" sz="1000" baseline="-25000" dirty="0" err="1" smtClean="0">
                  <a:latin typeface="Symbol" pitchFamily="18" charset="2"/>
                </a:rPr>
                <a:t>gg</a:t>
              </a:r>
              <a:r>
                <a:rPr lang="fr-FR" sz="1000" dirty="0" smtClean="0"/>
                <a:t>&lt;620 </a:t>
              </a:r>
              <a:r>
                <a:rPr lang="fr-FR" sz="1000" dirty="0" err="1" smtClean="0"/>
                <a:t>Mev</a:t>
              </a:r>
              <a:r>
                <a:rPr lang="fr-FR" sz="1000" dirty="0" smtClean="0"/>
                <a:t>/c² (</a:t>
              </a:r>
              <a:r>
                <a:rPr lang="fr-FR" sz="1000" dirty="0" smtClean="0">
                  <a:latin typeface="Symbol" pitchFamily="18" charset="2"/>
                </a:rPr>
                <a:t>h</a:t>
              </a:r>
              <a:r>
                <a:rPr lang="fr-FR" sz="1000" dirty="0" smtClean="0"/>
                <a:t>)</a:t>
              </a:r>
              <a:endParaRPr lang="fr-FR" sz="1000" dirty="0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642910" y="4857760"/>
              <a:ext cx="857256" cy="7143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428728" y="4714884"/>
              <a:ext cx="2348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0000FF"/>
                  </a:solidFill>
                </a:rPr>
                <a:t>Direct photons candidates </a:t>
              </a:r>
              <a:r>
                <a:rPr lang="fr-FR" sz="1000" dirty="0" smtClean="0"/>
                <a:t>(</a:t>
              </a:r>
              <a:r>
                <a:rPr lang="fr-FR" sz="1000" dirty="0" err="1" smtClean="0"/>
                <a:t>from</a:t>
              </a:r>
              <a:r>
                <a:rPr lang="fr-FR" sz="1000" dirty="0" smtClean="0"/>
                <a:t> data)</a:t>
              </a:r>
              <a:endParaRPr lang="fr-FR" sz="1000" dirty="0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642910" y="5214950"/>
              <a:ext cx="857256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1500166" y="5000636"/>
              <a:ext cx="1043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Symbol" pitchFamily="18" charset="2"/>
                </a:rPr>
                <a:t>p</a:t>
              </a:r>
              <a:r>
                <a:rPr lang="fr-FR" sz="1200" baseline="30000" dirty="0" smtClean="0"/>
                <a:t>0  </a:t>
              </a:r>
              <a:r>
                <a:rPr lang="fr-FR" sz="1200" dirty="0" err="1" smtClean="0"/>
                <a:t>from</a:t>
              </a:r>
              <a:r>
                <a:rPr lang="fr-FR" sz="1200" dirty="0" smtClean="0"/>
                <a:t> data</a:t>
              </a:r>
              <a:endParaRPr lang="fr-FR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2844" y="4071942"/>
              <a:ext cx="3571900" cy="1357322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786182" y="1928802"/>
            <a:ext cx="357190" cy="114300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3786182" y="3214686"/>
            <a:ext cx="357190" cy="1143008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339010" y="1600193"/>
            <a:ext cx="714380" cy="214314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120061" y="1595431"/>
            <a:ext cx="714380" cy="214314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/>
        </p:nvGraphicFramePr>
        <p:xfrm>
          <a:off x="657215" y="2285992"/>
          <a:ext cx="2557463" cy="1066800"/>
        </p:xfrm>
        <a:graphic>
          <a:graphicData uri="http://schemas.openxmlformats.org/presentationml/2006/ole">
            <p:oleObj spid="_x0000_s5124" name="Équation" r:id="rId7" imgW="2527200" imgH="1054080" progId="Equation.3">
              <p:embed/>
            </p:oleObj>
          </a:graphicData>
        </a:graphic>
      </p:graphicFrame>
      <p:sp>
        <p:nvSpPr>
          <p:cNvPr id="50" name="ZoneTexte 49"/>
          <p:cNvSpPr txBox="1"/>
          <p:nvPr/>
        </p:nvSpPr>
        <p:spPr>
          <a:xfrm>
            <a:off x="4786314" y="4857760"/>
            <a:ext cx="42148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Difficult to measure below 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&lt;3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 </a:t>
            </a:r>
          </a:p>
          <a:p>
            <a:pPr algn="just"/>
            <a:endParaRPr lang="en-US" sz="1600" dirty="0" smtClean="0">
              <a:solidFill>
                <a:srgbClr val="FF0000"/>
              </a:solidFill>
            </a:endParaRPr>
          </a:p>
          <a:p>
            <a:pPr algn="just"/>
            <a:r>
              <a:rPr lang="en-US" sz="1400" dirty="0" smtClean="0"/>
              <a:t>(the yield of thermal photons is only 1/10 of that of </a:t>
            </a:r>
            <a:r>
              <a:rPr lang="en-US" sz="1400" dirty="0" err="1" smtClean="0"/>
              <a:t>hadron</a:t>
            </a:r>
            <a:r>
              <a:rPr lang="en-US" sz="1400" dirty="0" smtClean="0"/>
              <a:t> decay photons)</a:t>
            </a:r>
          </a:p>
          <a:p>
            <a:endParaRPr lang="fr-FR" dirty="0"/>
          </a:p>
        </p:txBody>
      </p:sp>
      <p:sp>
        <p:nvSpPr>
          <p:cNvPr id="54" name="Titr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photons thermiques</a:t>
            </a:r>
            <a:endParaRPr lang="fr-FR" dirty="0"/>
          </a:p>
        </p:txBody>
      </p:sp>
      <p:sp>
        <p:nvSpPr>
          <p:cNvPr id="53" name="Espace réservé de la date 52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alternative</a:t>
            </a:r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Les photons virtuels « quasi réels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28" name="Picture 4" descr="grant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1916435"/>
            <a:ext cx="40386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2072472" y="1711226"/>
            <a:ext cx="2069189" cy="1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3952751" y="1627091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+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3349496" y="1412776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/>
          <a:srcRect r="59722"/>
          <a:stretch>
            <a:fillRect/>
          </a:stretch>
        </p:blipFill>
        <p:spPr bwMode="auto">
          <a:xfrm>
            <a:off x="24833" y="1412776"/>
            <a:ext cx="1666847" cy="1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07504" y="3212976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b="1" dirty="0" smtClean="0">
                <a:cs typeface="Arial" charset="0"/>
              </a:rPr>
              <a:t> les sources de photons </a:t>
            </a:r>
            <a:r>
              <a:rPr lang="en-US" sz="1400" b="1" dirty="0" err="1" smtClean="0">
                <a:cs typeface="Arial" charset="0"/>
              </a:rPr>
              <a:t>réels</a:t>
            </a:r>
            <a:r>
              <a:rPr lang="en-US" sz="1400" b="1" dirty="0" smtClean="0">
                <a:cs typeface="Arial" charset="0"/>
              </a:rPr>
              <a:t> </a:t>
            </a:r>
            <a:r>
              <a:rPr lang="en-US" sz="1400" b="1" dirty="0" err="1" smtClean="0">
                <a:cs typeface="Arial" charset="0"/>
              </a:rPr>
              <a:t>devraient</a:t>
            </a:r>
            <a:r>
              <a:rPr lang="en-US" sz="1400" b="1" dirty="0" smtClean="0">
                <a:cs typeface="Arial" charset="0"/>
              </a:rPr>
              <a:t> </a:t>
            </a:r>
            <a:r>
              <a:rPr lang="en-US" sz="1400" b="1" dirty="0" err="1" smtClean="0">
                <a:cs typeface="Arial" charset="0"/>
              </a:rPr>
              <a:t>aussi</a:t>
            </a:r>
            <a:r>
              <a:rPr lang="en-US" sz="1400" b="1" dirty="0" smtClean="0">
                <a:cs typeface="Arial" charset="0"/>
              </a:rPr>
              <a:t> </a:t>
            </a:r>
            <a:r>
              <a:rPr lang="en-US" sz="1400" b="1" dirty="0" err="1" smtClean="0">
                <a:cs typeface="Arial" charset="0"/>
              </a:rPr>
              <a:t>pouvoir</a:t>
            </a:r>
            <a:r>
              <a:rPr lang="en-US" sz="1400" b="1" dirty="0" smtClean="0">
                <a:cs typeface="Arial" charset="0"/>
              </a:rPr>
              <a:t> </a:t>
            </a:r>
            <a:r>
              <a:rPr lang="en-US" sz="1400" b="1" dirty="0" err="1" smtClean="0">
                <a:cs typeface="Arial" charset="0"/>
              </a:rPr>
              <a:t>émettre</a:t>
            </a:r>
            <a:r>
              <a:rPr lang="en-US" sz="1400" b="1" dirty="0" smtClean="0">
                <a:cs typeface="Arial" charset="0"/>
              </a:rPr>
              <a:t> des photons </a:t>
            </a:r>
            <a:r>
              <a:rPr lang="en-US" sz="1400" b="1" dirty="0" err="1" smtClean="0">
                <a:cs typeface="Arial" charset="0"/>
              </a:rPr>
              <a:t>virtuels</a:t>
            </a:r>
            <a:endParaRPr lang="en-US" sz="1400" b="1" dirty="0" smtClean="0"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 à m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0, la production des photons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virtuels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est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la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même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que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celle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des photons </a:t>
            </a:r>
            <a:r>
              <a:rPr lang="en-US" sz="1400" b="1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réels</a:t>
            </a:r>
            <a:endParaRPr lang="en-US" sz="1400" b="1" dirty="0" smtClean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la production des photons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réels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peut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être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mésurée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à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partir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des photons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virtuels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qui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sont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observés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à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basse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masse 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en 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e</a:t>
            </a:r>
            <a:r>
              <a:rPr lang="en-US" sz="1400" b="1" baseline="30000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+</a:t>
            </a:r>
            <a:r>
              <a:rPr lang="en-US" sz="1400" b="1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e</a:t>
            </a:r>
            <a:r>
              <a:rPr lang="en-US" sz="1400" b="1" baseline="30000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- </a:t>
            </a: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le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BdF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provenant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des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désintégrations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de hadrons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peut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être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fortement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réduit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800" dirty="0" smtClean="0">
              <a:cs typeface="Arial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meilleure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résolution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 en </a:t>
            </a:r>
            <a:r>
              <a:rPr lang="en-US" sz="1400" b="1" dirty="0" err="1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énergie</a:t>
            </a:r>
            <a:r>
              <a:rPr lang="en-US" sz="1400" b="1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, identification, </a:t>
            </a:r>
            <a:r>
              <a:rPr lang="en-US" b="1" dirty="0" smtClean="0">
                <a:solidFill>
                  <a:srgbClr val="008000"/>
                </a:solidFill>
                <a:latin typeface="Arial" charset="0"/>
                <a:cs typeface="Arial" charset="0"/>
                <a:sym typeface="Wingdings" pitchFamily="2" charset="2"/>
              </a:rPr>
              <a:t>…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CSNSM</a:t>
            </a:r>
            <a:endParaRPr lang="fr-BE" dirty="0"/>
          </a:p>
        </p:txBody>
      </p:sp>
      <p:sp>
        <p:nvSpPr>
          <p:cNvPr id="17" name="Ellipse 16"/>
          <p:cNvSpPr/>
          <p:nvPr/>
        </p:nvSpPr>
        <p:spPr>
          <a:xfrm>
            <a:off x="5118720" y="1772816"/>
            <a:ext cx="432048" cy="3888432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Mesure alternative</a:t>
            </a:r>
            <a:endParaRPr lang="fr-FR" dirty="0"/>
          </a:p>
        </p:txBody>
      </p:sp>
      <p:sp>
        <p:nvSpPr>
          <p:cNvPr id="27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Les photons virtuels « quasi réels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1500166" y="2155814"/>
            <a:ext cx="2069189" cy="1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3380445" y="2071679"/>
            <a:ext cx="40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+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2777190" y="1857364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/>
          <a:srcRect r="59722"/>
          <a:stretch>
            <a:fillRect/>
          </a:stretch>
        </p:blipFill>
        <p:spPr bwMode="auto">
          <a:xfrm>
            <a:off x="0" y="1941500"/>
            <a:ext cx="1666847" cy="1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357158" y="157161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Source of real photon should also be able to emit virtual photon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print"/>
          <a:srcRect l="1480"/>
          <a:stretch>
            <a:fillRect/>
          </a:stretch>
        </p:blipFill>
        <p:spPr bwMode="auto">
          <a:xfrm>
            <a:off x="4393026" y="2261996"/>
            <a:ext cx="4643470" cy="35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ZoneTexte 56"/>
          <p:cNvSpPr txBox="1"/>
          <p:nvPr/>
        </p:nvSpPr>
        <p:spPr>
          <a:xfrm>
            <a:off x="4472542" y="5733256"/>
            <a:ext cx="42811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LMR I (</a:t>
            </a:r>
            <a:r>
              <a:rPr lang="fr-FR" b="1" dirty="0" err="1" smtClean="0">
                <a:solidFill>
                  <a:srgbClr val="FF0000"/>
                </a:solidFill>
              </a:rPr>
              <a:t>Low</a:t>
            </a:r>
            <a:r>
              <a:rPr lang="fr-FR" b="1" dirty="0" smtClean="0">
                <a:solidFill>
                  <a:srgbClr val="FF0000"/>
                </a:solidFill>
              </a:rPr>
              <a:t> Mass </a:t>
            </a:r>
            <a:r>
              <a:rPr lang="fr-FR" b="1" dirty="0" err="1" smtClean="0">
                <a:solidFill>
                  <a:srgbClr val="FF0000"/>
                </a:solidFill>
              </a:rPr>
              <a:t>Region</a:t>
            </a:r>
            <a:r>
              <a:rPr lang="fr-FR" b="1" dirty="0" smtClean="0">
                <a:solidFill>
                  <a:srgbClr val="FF0000"/>
                </a:solidFill>
              </a:rPr>
              <a:t> I)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(</a:t>
            </a:r>
            <a:r>
              <a:rPr lang="fr-FR" sz="1600" dirty="0" err="1" smtClean="0">
                <a:solidFill>
                  <a:srgbClr val="FF0000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ee</a:t>
            </a:r>
            <a:r>
              <a:rPr lang="fr-FR" sz="1600" dirty="0" smtClean="0">
                <a:solidFill>
                  <a:srgbClr val="FF0000"/>
                </a:solidFill>
              </a:rPr>
              <a:t>/</a:t>
            </a:r>
            <a:r>
              <a:rPr lang="fr-FR" sz="1600" dirty="0" err="1" smtClean="0">
                <a:solidFill>
                  <a:srgbClr val="FF000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0) </a:t>
            </a:r>
            <a:r>
              <a:rPr lang="fr-FR" sz="1600" dirty="0" err="1" smtClean="0">
                <a:solidFill>
                  <a:srgbClr val="FF000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600" baseline="30000" dirty="0" err="1" smtClean="0">
                <a:solidFill>
                  <a:srgbClr val="FF0000"/>
                </a:solidFill>
              </a:rPr>
              <a:t>ee</a:t>
            </a:r>
            <a:r>
              <a:rPr lang="fr-FR" sz="1600" dirty="0" smtClean="0">
                <a:solidFill>
                  <a:srgbClr val="FF0000"/>
                </a:solidFill>
              </a:rPr>
              <a:t> &gt;&gt; </a:t>
            </a:r>
            <a:r>
              <a:rPr lang="fr-FR" sz="1600" dirty="0" err="1" smtClean="0">
                <a:solidFill>
                  <a:srgbClr val="FF0000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ee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 « quasi real » photons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/>
        </p:nvGraphicFramePr>
        <p:xfrm>
          <a:off x="399231" y="3573958"/>
          <a:ext cx="3308673" cy="648563"/>
        </p:xfrm>
        <a:graphic>
          <a:graphicData uri="http://schemas.openxmlformats.org/presentationml/2006/ole">
            <p:oleObj spid="_x0000_s41986" name="Équation" r:id="rId7" imgW="2527200" imgH="495000" progId="Equation.3">
              <p:embed/>
            </p:oleObj>
          </a:graphicData>
        </a:graphic>
      </p:graphicFrame>
      <p:sp>
        <p:nvSpPr>
          <p:cNvPr id="63" name="ZoneTexte 62"/>
          <p:cNvSpPr txBox="1"/>
          <p:nvPr/>
        </p:nvSpPr>
        <p:spPr>
          <a:xfrm>
            <a:off x="0" y="5301208"/>
            <a:ext cx="3818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See</a:t>
            </a:r>
            <a:r>
              <a:rPr lang="fr-FR" sz="1200" dirty="0" smtClean="0"/>
              <a:t> </a:t>
            </a:r>
            <a:r>
              <a:rPr lang="fr-FR" sz="1200" dirty="0" err="1" smtClean="0"/>
              <a:t>arXiv</a:t>
            </a:r>
            <a:r>
              <a:rPr lang="fr-FR" sz="1200" dirty="0" smtClean="0"/>
              <a:t> : 0912.0244 (</a:t>
            </a:r>
            <a:r>
              <a:rPr lang="fr-FR" sz="1200" dirty="0" err="1" smtClean="0"/>
              <a:t>appendix</a:t>
            </a:r>
            <a:r>
              <a:rPr lang="fr-FR" sz="1200" dirty="0" smtClean="0"/>
              <a:t> B) for more </a:t>
            </a:r>
            <a:r>
              <a:rPr lang="fr-FR" sz="1200" dirty="0" err="1" smtClean="0"/>
              <a:t>details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64" name="ZoneTexte 63"/>
          <p:cNvSpPr txBox="1"/>
          <p:nvPr/>
        </p:nvSpPr>
        <p:spPr>
          <a:xfrm>
            <a:off x="7250546" y="200024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J/</a:t>
            </a:r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endParaRPr lang="fr-FR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222069" y="192880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  <a:latin typeface="Symbol" pitchFamily="18" charset="2"/>
              </a:rPr>
              <a:t>r,w</a:t>
            </a:r>
            <a:endParaRPr lang="fr-FR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536034" y="263104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fr-FR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036100" y="270247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DD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7758932" y="200024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0000FF"/>
                </a:solidFill>
              </a:rPr>
              <a:t>’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6297654" y="2772328"/>
            <a:ext cx="180000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0" y="4293096"/>
            <a:ext cx="4936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                                                   S(</a:t>
            </a:r>
            <a:r>
              <a:rPr lang="fr-FR" sz="1600" dirty="0" err="1" smtClean="0"/>
              <a:t>m</a:t>
            </a:r>
            <a:r>
              <a:rPr lang="fr-FR" sz="1600" baseline="-25000" dirty="0" err="1" smtClean="0"/>
              <a:t>ee</a:t>
            </a:r>
            <a:r>
              <a:rPr lang="fr-FR" sz="1600" dirty="0" err="1" smtClean="0"/>
              <a:t>,p</a:t>
            </a:r>
            <a:r>
              <a:rPr lang="fr-FR" sz="1600" baseline="-25000" dirty="0" err="1" smtClean="0"/>
              <a:t>T</a:t>
            </a:r>
            <a:r>
              <a:rPr lang="fr-FR" sz="1600" dirty="0" smtClean="0"/>
              <a:t>) = </a:t>
            </a:r>
            <a:r>
              <a:rPr lang="fr-FR" sz="1600" dirty="0" err="1" smtClean="0"/>
              <a:t>dN</a:t>
            </a:r>
            <a:r>
              <a:rPr lang="fr-FR" sz="1600" baseline="-25000" dirty="0" err="1" smtClean="0">
                <a:latin typeface="Symbol" pitchFamily="18" charset="2"/>
              </a:rPr>
              <a:t>g</a:t>
            </a:r>
            <a:r>
              <a:rPr lang="fr-FR" sz="1600" baseline="-25000" dirty="0" smtClean="0"/>
              <a:t>*</a:t>
            </a:r>
            <a:r>
              <a:rPr lang="fr-FR" sz="1600" dirty="0" smtClean="0"/>
              <a:t>(</a:t>
            </a:r>
            <a:r>
              <a:rPr lang="fr-FR" sz="1600" dirty="0" err="1" smtClean="0"/>
              <a:t>m</a:t>
            </a:r>
            <a:r>
              <a:rPr lang="fr-FR" sz="1600" baseline="-25000" dirty="0" err="1" smtClean="0"/>
              <a:t>ee</a:t>
            </a:r>
            <a:r>
              <a:rPr lang="fr-FR" sz="1600" dirty="0" smtClean="0"/>
              <a:t>)/</a:t>
            </a:r>
            <a:r>
              <a:rPr lang="fr-FR" sz="1600" dirty="0" err="1" smtClean="0"/>
              <a:t>dN</a:t>
            </a:r>
            <a:r>
              <a:rPr lang="fr-FR" sz="1600" baseline="-25000" dirty="0" err="1" smtClean="0">
                <a:latin typeface="Symbol" pitchFamily="18" charset="2"/>
              </a:rPr>
              <a:t>g</a:t>
            </a:r>
            <a:endParaRPr lang="fr-FR" sz="1600" baseline="-25000" dirty="0" smtClean="0">
              <a:latin typeface="Symbol" pitchFamily="18" charset="2"/>
            </a:endParaRPr>
          </a:p>
          <a:p>
            <a:r>
              <a:rPr lang="fr-FR" sz="1600" b="1" dirty="0" smtClean="0">
                <a:solidFill>
                  <a:srgbClr val="0070C0"/>
                </a:solidFill>
              </a:rPr>
              <a:t>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= </a:t>
            </a:r>
            <a:r>
              <a:rPr lang="fr-FR" sz="1600" b="1" dirty="0" err="1" smtClean="0">
                <a:solidFill>
                  <a:srgbClr val="0070C0"/>
                </a:solidFill>
              </a:rPr>
              <a:t>process</a:t>
            </a:r>
            <a:r>
              <a:rPr lang="fr-FR" sz="1600" b="1" dirty="0" smtClean="0">
                <a:solidFill>
                  <a:srgbClr val="0070C0"/>
                </a:solidFill>
              </a:rPr>
              <a:t> (direct </a:t>
            </a:r>
            <a:r>
              <a:rPr lang="fr-FR" sz="16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0070C0"/>
                </a:solidFill>
              </a:rPr>
              <a:t>, </a:t>
            </a:r>
            <a:r>
              <a:rPr lang="fr-FR" sz="1600" b="1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fr-FR" sz="1600" b="1" baseline="30000" dirty="0" smtClean="0">
                <a:solidFill>
                  <a:srgbClr val="0070C0"/>
                </a:solidFill>
              </a:rPr>
              <a:t>0</a:t>
            </a:r>
            <a:r>
              <a:rPr lang="fr-FR" sz="1600" b="1" dirty="0" smtClean="0">
                <a:solidFill>
                  <a:srgbClr val="0070C0"/>
                </a:solidFill>
              </a:rPr>
              <a:t>, </a:t>
            </a:r>
            <a:r>
              <a:rPr lang="fr-FR" sz="1600" b="1" dirty="0" smtClean="0">
                <a:solidFill>
                  <a:srgbClr val="0070C0"/>
                </a:solidFill>
                <a:latin typeface="Symbol" pitchFamily="18" charset="2"/>
              </a:rPr>
              <a:t>h</a:t>
            </a:r>
            <a:r>
              <a:rPr lang="fr-FR" sz="1600" b="1" dirty="0" smtClean="0">
                <a:solidFill>
                  <a:srgbClr val="0070C0"/>
                </a:solidFill>
              </a:rPr>
              <a:t>, …)</a:t>
            </a:r>
            <a:r>
              <a:rPr lang="fr-FR" sz="1600" b="1" dirty="0" err="1" smtClean="0">
                <a:solidFill>
                  <a:srgbClr val="0070C0"/>
                </a:solidFill>
              </a:rPr>
              <a:t>dependent</a:t>
            </a:r>
            <a:r>
              <a:rPr lang="fr-FR" sz="1600" b="1" dirty="0" smtClean="0">
                <a:solidFill>
                  <a:srgbClr val="0070C0"/>
                </a:solidFill>
              </a:rPr>
              <a:t> factor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008000"/>
                </a:solidFill>
              </a:rPr>
              <a:t>Hadron </a:t>
            </a:r>
            <a:r>
              <a:rPr lang="fr-FR" sz="1600" b="1" dirty="0" err="1" smtClean="0">
                <a:solidFill>
                  <a:srgbClr val="008000"/>
                </a:solidFill>
              </a:rPr>
              <a:t>dalitz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err="1" smtClean="0">
                <a:solidFill>
                  <a:srgbClr val="008000"/>
                </a:solidFill>
              </a:rPr>
              <a:t>decay</a:t>
            </a: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: </a:t>
            </a:r>
            <a:r>
              <a:rPr lang="fr-FR" sz="1600" b="1" dirty="0" smtClean="0">
                <a:solidFill>
                  <a:srgbClr val="008000"/>
                </a:solidFill>
              </a:rPr>
              <a:t>S</a:t>
            </a:r>
            <a:r>
              <a:rPr lang="fr-FR" sz="1600" b="1" baseline="30000" dirty="0" smtClean="0">
                <a:solidFill>
                  <a:srgbClr val="008000"/>
                </a:solidFill>
              </a:rPr>
              <a:t>h</a:t>
            </a:r>
            <a:r>
              <a:rPr lang="fr-FR" sz="1600" b="1" dirty="0" smtClean="0">
                <a:solidFill>
                  <a:srgbClr val="008000"/>
                </a:solidFill>
              </a:rPr>
              <a:t>(</a:t>
            </a:r>
            <a:r>
              <a:rPr lang="fr-FR" sz="1600" b="1" dirty="0" err="1" smtClean="0">
                <a:solidFill>
                  <a:srgbClr val="008000"/>
                </a:solidFill>
              </a:rPr>
              <a:t>m</a:t>
            </a:r>
            <a:r>
              <a:rPr lang="fr-FR" sz="1600" b="1" baseline="-25000" dirty="0" err="1" smtClean="0">
                <a:solidFill>
                  <a:srgbClr val="008000"/>
                </a:solidFill>
              </a:rPr>
              <a:t>ee</a:t>
            </a:r>
            <a:r>
              <a:rPr lang="fr-FR" sz="1600" b="1" dirty="0" smtClean="0">
                <a:solidFill>
                  <a:srgbClr val="008000"/>
                </a:solidFill>
              </a:rPr>
              <a:t>)=0 </a:t>
            </a:r>
            <a:r>
              <a:rPr lang="fr-FR" sz="1600" dirty="0" smtClean="0"/>
              <a:t>for </a:t>
            </a:r>
            <a:r>
              <a:rPr lang="fr-FR" sz="1600" dirty="0" err="1" smtClean="0"/>
              <a:t>m</a:t>
            </a:r>
            <a:r>
              <a:rPr lang="fr-FR" sz="1600" baseline="-25000" dirty="0" err="1" smtClean="0"/>
              <a:t>ee</a:t>
            </a:r>
            <a:r>
              <a:rPr lang="fr-FR" sz="1600" dirty="0" smtClean="0"/>
              <a:t>&gt;</a:t>
            </a:r>
            <a:r>
              <a:rPr lang="fr-FR" sz="1600" dirty="0" err="1" smtClean="0"/>
              <a:t>m</a:t>
            </a:r>
            <a:r>
              <a:rPr lang="fr-FR" sz="1600" baseline="-25000" dirty="0" err="1" smtClean="0"/>
              <a:t>h</a:t>
            </a:r>
            <a:endParaRPr lang="fr-FR" sz="1600" baseline="-250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Direct photon : </a:t>
            </a:r>
            <a:r>
              <a:rPr lang="fr-FR" sz="1600" b="1" dirty="0" err="1" smtClean="0">
                <a:solidFill>
                  <a:srgbClr val="FF0000"/>
                </a:solidFill>
              </a:rPr>
              <a:t>S</a:t>
            </a:r>
            <a:r>
              <a:rPr lang="fr-FR" sz="16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fr-FR" sz="1600" b="1" dirty="0" smtClean="0">
                <a:solidFill>
                  <a:srgbClr val="FF0000"/>
                </a:solidFill>
              </a:rPr>
              <a:t>(</a:t>
            </a:r>
            <a:r>
              <a:rPr lang="fr-FR" sz="1600" b="1" dirty="0" err="1" smtClean="0">
                <a:solidFill>
                  <a:srgbClr val="FF0000"/>
                </a:solidFill>
              </a:rPr>
              <a:t>m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ee</a:t>
            </a:r>
            <a:r>
              <a:rPr lang="fr-FR" sz="1600" b="1" dirty="0" smtClean="0">
                <a:solidFill>
                  <a:srgbClr val="FF0000"/>
                </a:solidFill>
              </a:rPr>
              <a:t>)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 1 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when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m</a:t>
            </a:r>
            <a:r>
              <a:rPr lang="fr-FR" sz="1600" baseline="-25000" dirty="0" err="1" smtClean="0">
                <a:sym typeface="Wingdings" pitchFamily="2" charset="2"/>
              </a:rPr>
              <a:t>ee</a:t>
            </a:r>
            <a:r>
              <a:rPr lang="fr-FR" sz="1600" dirty="0" smtClean="0">
                <a:sym typeface="Wingdings" pitchFamily="2" charset="2"/>
              </a:rPr>
              <a:t>/</a:t>
            </a:r>
            <a:r>
              <a:rPr lang="fr-FR" sz="1600" dirty="0" err="1" smtClean="0">
                <a:sym typeface="Wingdings" pitchFamily="2" charset="2"/>
              </a:rPr>
              <a:t>p</a:t>
            </a:r>
            <a:r>
              <a:rPr lang="fr-FR" sz="1600" baseline="-25000" dirty="0" err="1" smtClean="0">
                <a:sym typeface="Wingdings" pitchFamily="2" charset="2"/>
              </a:rPr>
              <a:t>T</a:t>
            </a:r>
            <a:r>
              <a:rPr lang="fr-FR" sz="1600" dirty="0" smtClean="0">
                <a:sym typeface="Wingdings" pitchFamily="2" charset="2"/>
              </a:rPr>
              <a:t></a:t>
            </a:r>
            <a:r>
              <a:rPr lang="fr-FR" sz="1600" dirty="0" smtClean="0">
                <a:sym typeface="Wingdings" pitchFamily="2" charset="2"/>
              </a:rPr>
              <a:t>0 (</a:t>
            </a:r>
            <a:r>
              <a:rPr lang="fr-FR" sz="1600" dirty="0" err="1" smtClean="0">
                <a:sym typeface="Wingdings" pitchFamily="2" charset="2"/>
              </a:rPr>
              <a:t>m</a:t>
            </a:r>
            <a:r>
              <a:rPr lang="fr-FR" sz="1600" baseline="-25000" dirty="0" err="1" smtClean="0">
                <a:sym typeface="Wingdings" pitchFamily="2" charset="2"/>
              </a:rPr>
              <a:t>ee</a:t>
            </a:r>
            <a:r>
              <a:rPr lang="fr-FR" sz="1600" dirty="0" smtClean="0">
                <a:sym typeface="Wingdings" pitchFamily="2" charset="2"/>
              </a:rPr>
              <a:t>&lt;&lt;</a:t>
            </a:r>
            <a:r>
              <a:rPr lang="fr-FR" sz="1600" dirty="0" err="1" smtClean="0">
                <a:sym typeface="Wingdings" pitchFamily="2" charset="2"/>
              </a:rPr>
              <a:t>p</a:t>
            </a:r>
            <a:r>
              <a:rPr lang="fr-FR" sz="1600" baseline="-25000" dirty="0" err="1" smtClean="0">
                <a:sym typeface="Wingdings" pitchFamily="2" charset="2"/>
              </a:rPr>
              <a:t>T</a:t>
            </a:r>
            <a:r>
              <a:rPr lang="fr-FR" sz="1600" dirty="0" smtClean="0">
                <a:sym typeface="Wingdings" pitchFamily="2" charset="2"/>
              </a:rPr>
              <a:t>)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4829746" y="2348880"/>
            <a:ext cx="27146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rot="16200000" flipV="1">
            <a:off x="4283968" y="5013176"/>
            <a:ext cx="136815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cxnSp>
        <p:nvCxnSpPr>
          <p:cNvPr id="35" name="Connecteur droit avec flèche 34"/>
          <p:cNvCxnSpPr/>
          <p:nvPr/>
        </p:nvCxnSpPr>
        <p:spPr>
          <a:xfrm rot="5400000">
            <a:off x="3095836" y="4185084"/>
            <a:ext cx="36004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Mesure des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baseline="30000" dirty="0" smtClean="0">
                <a:latin typeface="Symbol" pitchFamily="18" charset="2"/>
              </a:rPr>
              <a:t>*</a:t>
            </a:r>
            <a:r>
              <a:rPr lang="fr-FR" dirty="0" smtClean="0"/>
              <a:t> « quasi réels »</a:t>
            </a:r>
            <a:endParaRPr lang="fr-FR" dirty="0"/>
          </a:p>
        </p:txBody>
      </p:sp>
      <p:sp>
        <p:nvSpPr>
          <p:cNvPr id="49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Mesurer les paires d’électrons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ZoneTexte 26"/>
          <p:cNvSpPr txBox="1"/>
          <p:nvPr/>
        </p:nvSpPr>
        <p:spPr>
          <a:xfrm>
            <a:off x="4643438" y="6000768"/>
            <a:ext cx="393729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 </a:t>
            </a:r>
            <a:r>
              <a:rPr lang="fr-FR" sz="1400" dirty="0" smtClean="0"/>
              <a:t>= fraction of direct photons = direct/inclusive</a:t>
            </a:r>
            <a:endParaRPr lang="fr-FR" sz="1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8100" y="1335273"/>
            <a:ext cx="44859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214282" y="2357430"/>
            <a:ext cx="3840539" cy="307777"/>
          </a:xfrm>
          <a:prstGeom prst="rect">
            <a:avLst/>
          </a:prstGeom>
          <a:solidFill>
            <a:srgbClr val="D16349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Remove</a:t>
            </a:r>
            <a:r>
              <a:rPr lang="fr-FR" sz="1400" dirty="0" smtClean="0"/>
              <a:t> (</a:t>
            </a:r>
            <a:r>
              <a:rPr lang="fr-FR" sz="1400" dirty="0" err="1" smtClean="0"/>
              <a:t>dalitz</a:t>
            </a:r>
            <a:r>
              <a:rPr lang="fr-FR" sz="1400" dirty="0" smtClean="0"/>
              <a:t>) </a:t>
            </a:r>
            <a:r>
              <a:rPr lang="fr-FR" sz="1400" dirty="0" smtClean="0">
                <a:latin typeface="Symbol" pitchFamily="18" charset="2"/>
              </a:rPr>
              <a:t>p</a:t>
            </a:r>
            <a:r>
              <a:rPr lang="fr-FR" sz="1400" baseline="30000" dirty="0" smtClean="0"/>
              <a:t>0</a:t>
            </a:r>
            <a:r>
              <a:rPr lang="fr-FR" sz="1400" dirty="0" smtClean="0"/>
              <a:t> </a:t>
            </a:r>
            <a:r>
              <a:rPr lang="fr-FR" sz="1400" dirty="0" smtClean="0">
                <a:sym typeface="Wingdings" pitchFamily="2" charset="2"/>
              </a:rPr>
              <a:t> e</a:t>
            </a:r>
            <a:r>
              <a:rPr lang="fr-FR" sz="1400" baseline="30000" dirty="0" smtClean="0">
                <a:sym typeface="Wingdings" pitchFamily="2" charset="2"/>
              </a:rPr>
              <a:t>+</a:t>
            </a:r>
            <a:r>
              <a:rPr lang="fr-FR" sz="1400" dirty="0" smtClean="0">
                <a:sym typeface="Wingdings" pitchFamily="2" charset="2"/>
              </a:rPr>
              <a:t>e</a:t>
            </a:r>
            <a:r>
              <a:rPr lang="fr-FR" sz="1400" baseline="30000" dirty="0" smtClean="0">
                <a:sym typeface="Wingdings" pitchFamily="2" charset="2"/>
              </a:rPr>
              <a:t>-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    </a:t>
            </a:r>
            <a:r>
              <a:rPr lang="fr-FR" sz="1400" dirty="0" err="1" smtClean="0">
                <a:sym typeface="Wingdings" pitchFamily="2" charset="2"/>
              </a:rPr>
              <a:t>M</a:t>
            </a:r>
            <a:r>
              <a:rPr lang="fr-FR" sz="1400" baseline="-25000" dirty="0" err="1" smtClean="0">
                <a:sym typeface="Wingdings" pitchFamily="2" charset="2"/>
              </a:rPr>
              <a:t>ee</a:t>
            </a:r>
            <a:r>
              <a:rPr lang="fr-FR" sz="1400" dirty="0" smtClean="0">
                <a:sym typeface="Wingdings" pitchFamily="2" charset="2"/>
              </a:rPr>
              <a:t> &gt; </a:t>
            </a:r>
            <a:r>
              <a:rPr lang="fr-FR" sz="1400" dirty="0" smtClean="0">
                <a:sym typeface="Wingdings" pitchFamily="2" charset="2"/>
              </a:rPr>
              <a:t>135 MeV/c²</a:t>
            </a:r>
            <a:endParaRPr lang="fr-FR" sz="1400" dirty="0" smtClean="0"/>
          </a:p>
        </p:txBody>
      </p:sp>
      <p:cxnSp>
        <p:nvCxnSpPr>
          <p:cNvPr id="30" name="Connecteur droit 29"/>
          <p:cNvCxnSpPr/>
          <p:nvPr/>
        </p:nvCxnSpPr>
        <p:spPr>
          <a:xfrm rot="16200000" flipV="1">
            <a:off x="4485163" y="3065522"/>
            <a:ext cx="2210996" cy="10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04137" y="1978215"/>
            <a:ext cx="577850" cy="2200284"/>
          </a:xfrm>
          <a:prstGeom prst="rect">
            <a:avLst/>
          </a:prstGeom>
          <a:solidFill>
            <a:srgbClr val="D163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rot="5400000" flipH="1" flipV="1">
            <a:off x="6646421" y="3085504"/>
            <a:ext cx="221457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82207" y="1978215"/>
            <a:ext cx="571503" cy="2188368"/>
          </a:xfrm>
          <a:prstGeom prst="rect">
            <a:avLst/>
          </a:prstGeom>
          <a:solidFill>
            <a:srgbClr val="D1634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14348" y="155947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Look </a:t>
            </a:r>
            <a:r>
              <a:rPr lang="fr-FR" b="1" dirty="0" err="1" smtClean="0"/>
              <a:t>at</a:t>
            </a:r>
            <a:r>
              <a:rPr lang="fr-FR" b="1" dirty="0" smtClean="0"/>
              <a:t> 100&lt;</a:t>
            </a:r>
            <a:r>
              <a:rPr lang="fr-FR" b="1" dirty="0" err="1" smtClean="0"/>
              <a:t>M</a:t>
            </a:r>
            <a:r>
              <a:rPr lang="fr-FR" b="1" baseline="-25000" dirty="0" err="1" smtClean="0"/>
              <a:t>ee</a:t>
            </a:r>
            <a:r>
              <a:rPr lang="fr-FR" b="1" dirty="0" smtClean="0"/>
              <a:t>&lt;300 MeV</a:t>
            </a:r>
          </a:p>
          <a:p>
            <a:pPr algn="ctr"/>
            <a:r>
              <a:rPr lang="fr-FR" sz="1400" dirty="0" err="1" smtClean="0"/>
              <a:t>Several</a:t>
            </a:r>
            <a:r>
              <a:rPr lang="fr-FR" sz="1400" dirty="0" smtClean="0"/>
              <a:t> </a:t>
            </a:r>
            <a:r>
              <a:rPr lang="fr-FR" sz="1400" dirty="0" err="1" smtClean="0"/>
              <a:t>p</a:t>
            </a:r>
            <a:r>
              <a:rPr lang="fr-FR" sz="1400" baseline="-25000" dirty="0" err="1" smtClean="0"/>
              <a:t>T</a:t>
            </a:r>
            <a:r>
              <a:rPr lang="fr-FR" sz="1400" dirty="0" smtClean="0"/>
              <a:t> </a:t>
            </a:r>
            <a:r>
              <a:rPr lang="fr-FR" sz="1400" dirty="0" err="1" smtClean="0"/>
              <a:t>bins</a:t>
            </a:r>
            <a:r>
              <a:rPr lang="fr-FR" sz="1400" dirty="0" smtClean="0"/>
              <a:t> 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366119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928662" y="5929330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</a:t>
            </a:r>
            <a:r>
              <a:rPr lang="fr-FR" baseline="-25000" dirty="0" err="1" smtClean="0"/>
              <a:t>tot</a:t>
            </a:r>
            <a:r>
              <a:rPr lang="fr-FR" dirty="0" smtClean="0"/>
              <a:t>=(1-r) </a:t>
            </a:r>
            <a:r>
              <a:rPr lang="fr-FR" dirty="0" err="1" smtClean="0">
                <a:solidFill>
                  <a:srgbClr val="0000FF"/>
                </a:solidFill>
              </a:rPr>
              <a:t>f</a:t>
            </a:r>
            <a:r>
              <a:rPr lang="fr-FR" baseline="-25000" dirty="0" err="1" smtClean="0">
                <a:solidFill>
                  <a:srgbClr val="0000FF"/>
                </a:solidFill>
              </a:rPr>
              <a:t>c</a:t>
            </a:r>
            <a:r>
              <a:rPr lang="fr-FR" dirty="0" smtClean="0">
                <a:solidFill>
                  <a:srgbClr val="0000FF"/>
                </a:solidFill>
              </a:rPr>
              <a:t>(</a:t>
            </a:r>
            <a:r>
              <a:rPr lang="fr-FR" dirty="0" err="1" smtClean="0">
                <a:solidFill>
                  <a:srgbClr val="0000FF"/>
                </a:solidFill>
              </a:rPr>
              <a:t>M</a:t>
            </a:r>
            <a:r>
              <a:rPr lang="fr-FR" baseline="-25000" dirty="0" err="1" smtClean="0">
                <a:solidFill>
                  <a:srgbClr val="0000FF"/>
                </a:solidFill>
              </a:rPr>
              <a:t>ee</a:t>
            </a:r>
            <a:r>
              <a:rPr lang="fr-FR" dirty="0" smtClean="0">
                <a:solidFill>
                  <a:srgbClr val="0000FF"/>
                </a:solidFill>
              </a:rPr>
              <a:t>)</a:t>
            </a:r>
            <a:r>
              <a:rPr lang="fr-FR" dirty="0" smtClean="0"/>
              <a:t> + r </a:t>
            </a:r>
            <a:r>
              <a:rPr lang="fr-FR" dirty="0" err="1" smtClean="0">
                <a:solidFill>
                  <a:srgbClr val="FF0000"/>
                </a:solidFill>
              </a:rPr>
              <a:t>f</a:t>
            </a:r>
            <a:r>
              <a:rPr lang="fr-FR" baseline="-25000" dirty="0" err="1" smtClean="0">
                <a:solidFill>
                  <a:srgbClr val="FF0000"/>
                </a:solidFill>
              </a:rPr>
              <a:t>dir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M</a:t>
            </a:r>
            <a:r>
              <a:rPr lang="fr-FR" baseline="-25000" dirty="0" err="1" smtClean="0">
                <a:solidFill>
                  <a:srgbClr val="FF0000"/>
                </a:solidFill>
              </a:rPr>
              <a:t>ee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214810" y="4786322"/>
            <a:ext cx="428367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f</a:t>
            </a:r>
            <a:r>
              <a:rPr lang="fr-FR" sz="1200" b="1" baseline="-25000" dirty="0" err="1" smtClean="0">
                <a:solidFill>
                  <a:srgbClr val="FF0000"/>
                </a:solidFill>
              </a:rPr>
              <a:t>dir</a:t>
            </a:r>
            <a:r>
              <a:rPr lang="fr-FR" sz="1200" b="1" dirty="0" smtClean="0">
                <a:solidFill>
                  <a:srgbClr val="FF0000"/>
                </a:solidFill>
              </a:rPr>
              <a:t>(</a:t>
            </a:r>
            <a:r>
              <a:rPr lang="fr-FR" sz="1200" b="1" dirty="0" err="1" smtClean="0">
                <a:solidFill>
                  <a:srgbClr val="FF0000"/>
                </a:solidFill>
              </a:rPr>
              <a:t>M</a:t>
            </a:r>
            <a:r>
              <a:rPr lang="fr-FR" sz="1200" b="1" baseline="-25000" dirty="0" err="1" smtClean="0">
                <a:solidFill>
                  <a:srgbClr val="FF0000"/>
                </a:solidFill>
              </a:rPr>
              <a:t>ee</a:t>
            </a:r>
            <a:r>
              <a:rPr lang="fr-FR" sz="1200" b="1" dirty="0" smtClean="0">
                <a:solidFill>
                  <a:srgbClr val="FF0000"/>
                </a:solidFill>
              </a:rPr>
              <a:t>) </a:t>
            </a:r>
            <a:r>
              <a:rPr lang="fr-FR" sz="1200" dirty="0" smtClean="0">
                <a:solidFill>
                  <a:srgbClr val="FF0000"/>
                </a:solidFill>
              </a:rPr>
              <a:t>= </a:t>
            </a:r>
            <a:r>
              <a:rPr lang="fr-FR" sz="1200" dirty="0" err="1" smtClean="0">
                <a:solidFill>
                  <a:srgbClr val="FF0000"/>
                </a:solidFill>
              </a:rPr>
              <a:t>expected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shape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from</a:t>
            </a:r>
            <a:r>
              <a:rPr lang="fr-FR" sz="1200" dirty="0" smtClean="0">
                <a:solidFill>
                  <a:srgbClr val="FF0000"/>
                </a:solidFill>
              </a:rPr>
              <a:t> direct photon </a:t>
            </a:r>
            <a:r>
              <a:rPr lang="fr-FR" sz="1200" dirty="0" err="1" smtClean="0">
                <a:solidFill>
                  <a:srgbClr val="FF0000"/>
                </a:solidFill>
              </a:rPr>
              <a:t>spectrum</a:t>
            </a:r>
            <a:endParaRPr lang="fr-FR" sz="1200" dirty="0" smtClean="0">
              <a:solidFill>
                <a:srgbClr val="FF0000"/>
              </a:solidFill>
            </a:endParaRPr>
          </a:p>
          <a:p>
            <a:r>
              <a:rPr lang="fr-FR" sz="1200" dirty="0" smtClean="0">
                <a:solidFill>
                  <a:srgbClr val="FF0000"/>
                </a:solidFill>
              </a:rPr>
              <a:t>                      </a:t>
            </a:r>
            <a:r>
              <a:rPr lang="fr-FR" sz="1200" dirty="0" err="1" smtClean="0">
                <a:solidFill>
                  <a:srgbClr val="FF0000"/>
                </a:solidFill>
              </a:rPr>
              <a:t>normalized</a:t>
            </a:r>
            <a:r>
              <a:rPr lang="fr-FR" sz="1200" dirty="0" smtClean="0">
                <a:solidFill>
                  <a:srgbClr val="FF0000"/>
                </a:solidFill>
              </a:rPr>
              <a:t> to the data for </a:t>
            </a:r>
            <a:r>
              <a:rPr lang="fr-FR" sz="1200" dirty="0" err="1" smtClean="0">
                <a:solidFill>
                  <a:srgbClr val="FF0000"/>
                </a:solidFill>
              </a:rPr>
              <a:t>mee</a:t>
            </a:r>
            <a:r>
              <a:rPr lang="fr-FR" sz="1200" dirty="0" smtClean="0">
                <a:solidFill>
                  <a:srgbClr val="FF0000"/>
                </a:solidFill>
              </a:rPr>
              <a:t>&lt;30 MeV/c²</a:t>
            </a:r>
          </a:p>
          <a:p>
            <a:endParaRPr lang="fr-FR" sz="700" dirty="0" smtClean="0"/>
          </a:p>
          <a:p>
            <a:r>
              <a:rPr lang="fr-FR" sz="1200" b="1" dirty="0" err="1" smtClean="0">
                <a:solidFill>
                  <a:srgbClr val="0070C0"/>
                </a:solidFill>
              </a:rPr>
              <a:t>f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c</a:t>
            </a:r>
            <a:r>
              <a:rPr lang="fr-FR" sz="1200" b="1" dirty="0" smtClean="0">
                <a:solidFill>
                  <a:srgbClr val="0070C0"/>
                </a:solidFill>
              </a:rPr>
              <a:t>(</a:t>
            </a:r>
            <a:r>
              <a:rPr lang="fr-FR" sz="1200" b="1" dirty="0" err="1" smtClean="0">
                <a:solidFill>
                  <a:srgbClr val="0070C0"/>
                </a:solidFill>
              </a:rPr>
              <a:t>M</a:t>
            </a:r>
            <a:r>
              <a:rPr lang="fr-FR" sz="1200" b="1" baseline="-25000" dirty="0" err="1" smtClean="0">
                <a:solidFill>
                  <a:srgbClr val="0070C0"/>
                </a:solidFill>
              </a:rPr>
              <a:t>ee</a:t>
            </a:r>
            <a:r>
              <a:rPr lang="fr-FR" sz="1200" b="1" dirty="0" smtClean="0">
                <a:solidFill>
                  <a:srgbClr val="0070C0"/>
                </a:solidFill>
              </a:rPr>
              <a:t>) </a:t>
            </a:r>
            <a:r>
              <a:rPr lang="fr-FR" sz="1200" dirty="0" smtClean="0">
                <a:solidFill>
                  <a:srgbClr val="0070C0"/>
                </a:solidFill>
              </a:rPr>
              <a:t>= cocktail mass distribution </a:t>
            </a:r>
            <a:r>
              <a:rPr lang="fr-FR" sz="1200" dirty="0" err="1" smtClean="0">
                <a:solidFill>
                  <a:srgbClr val="0070C0"/>
                </a:solidFill>
              </a:rPr>
              <a:t>normalized</a:t>
            </a:r>
            <a:r>
              <a:rPr lang="fr-FR" sz="1200" dirty="0" smtClean="0">
                <a:solidFill>
                  <a:srgbClr val="0070C0"/>
                </a:solidFill>
              </a:rPr>
              <a:t> to </a:t>
            </a:r>
            <a:r>
              <a:rPr lang="fr-FR" sz="1200" dirty="0" err="1" smtClean="0">
                <a:solidFill>
                  <a:srgbClr val="0070C0"/>
                </a:solidFill>
              </a:rPr>
              <a:t>mee</a:t>
            </a:r>
            <a:r>
              <a:rPr lang="fr-FR" sz="1200" dirty="0" smtClean="0">
                <a:solidFill>
                  <a:srgbClr val="0070C0"/>
                </a:solidFill>
              </a:rPr>
              <a:t>&lt;30 MeV/c²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rot="10800000">
            <a:off x="3714744" y="5357824"/>
            <a:ext cx="500066" cy="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10800000">
            <a:off x="3714744" y="4857760"/>
            <a:ext cx="500066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 flipH="1" flipV="1">
            <a:off x="1178695" y="5036355"/>
            <a:ext cx="1000132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29058" y="6143644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257219" y="465313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Cocktail</a:t>
            </a:r>
          </a:p>
          <a:p>
            <a:r>
              <a:rPr lang="fr-FR" sz="1200" b="1" dirty="0" smtClean="0">
                <a:solidFill>
                  <a:srgbClr val="0070C0"/>
                </a:solidFill>
                <a:latin typeface="Symbol" pitchFamily="18" charset="2"/>
              </a:rPr>
              <a:t>(</a:t>
            </a:r>
            <a:r>
              <a:rPr lang="fr-FR" sz="1200" b="1" dirty="0" err="1" smtClean="0">
                <a:solidFill>
                  <a:srgbClr val="0070C0"/>
                </a:solidFill>
                <a:latin typeface="Symbol" pitchFamily="18" charset="2"/>
              </a:rPr>
              <a:t>p,h,w,r</a:t>
            </a:r>
            <a:r>
              <a:rPr lang="fr-FR" sz="1200" b="1" dirty="0" smtClean="0">
                <a:solidFill>
                  <a:srgbClr val="0070C0"/>
                </a:solidFill>
                <a:latin typeface="Symbol" pitchFamily="18" charset="2"/>
              </a:rPr>
              <a:t>,..)</a:t>
            </a:r>
            <a:endParaRPr lang="fr-FR" sz="12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rot="16200000" flipV="1">
            <a:off x="7704348" y="3897052"/>
            <a:ext cx="1080120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288775" y="5509455"/>
            <a:ext cx="442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(Note : </a:t>
            </a:r>
            <a:r>
              <a:rPr lang="fr-FR" sz="1200" dirty="0" smtClean="0"/>
              <a:t>for </a:t>
            </a:r>
            <a:r>
              <a:rPr lang="fr-FR" sz="1200" dirty="0" err="1" smtClean="0"/>
              <a:t>m</a:t>
            </a:r>
            <a:r>
              <a:rPr lang="fr-FR" sz="1200" baseline="-25000" dirty="0" err="1" smtClean="0"/>
              <a:t>ee</a:t>
            </a:r>
            <a:r>
              <a:rPr lang="fr-FR" sz="1200" dirty="0" smtClean="0"/>
              <a:t>&lt;30 MeV/c² </a:t>
            </a:r>
            <a:r>
              <a:rPr lang="fr-FR" sz="1200" dirty="0" err="1" smtClean="0"/>
              <a:t>S</a:t>
            </a:r>
            <a:r>
              <a:rPr lang="fr-FR" sz="1200" baseline="30000" dirty="0" err="1" smtClean="0">
                <a:latin typeface="Symbol" pitchFamily="18" charset="2"/>
              </a:rPr>
              <a:t>p</a:t>
            </a:r>
            <a:r>
              <a:rPr lang="fr-FR" sz="1200" baseline="30000" dirty="0" smtClean="0"/>
              <a:t>°</a:t>
            </a:r>
            <a:r>
              <a:rPr lang="fr-FR" sz="1200" dirty="0" smtClean="0"/>
              <a:t>=</a:t>
            </a:r>
            <a:r>
              <a:rPr lang="fr-FR" sz="1200" dirty="0" err="1" smtClean="0"/>
              <a:t>S</a:t>
            </a:r>
            <a:r>
              <a:rPr lang="fr-FR" sz="1200" baseline="30000" dirty="0" err="1" smtClean="0">
                <a:latin typeface="Symbol" pitchFamily="18" charset="2"/>
              </a:rPr>
              <a:t>g</a:t>
            </a:r>
            <a:r>
              <a:rPr lang="fr-FR" sz="1200" dirty="0" smtClean="0"/>
              <a:t>~1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/>
              <a:t>identical</a:t>
            </a:r>
            <a:r>
              <a:rPr lang="fr-FR" sz="1200" dirty="0" smtClean="0"/>
              <a:t> </a:t>
            </a:r>
            <a:r>
              <a:rPr lang="fr-FR" sz="1200" dirty="0" err="1" smtClean="0"/>
              <a:t>shape</a:t>
            </a:r>
            <a:r>
              <a:rPr lang="fr-FR" sz="1200" dirty="0" smtClean="0"/>
              <a:t> for </a:t>
            </a:r>
            <a:r>
              <a:rPr lang="fr-FR" sz="1200" dirty="0" err="1" smtClean="0"/>
              <a:t>f</a:t>
            </a:r>
            <a:r>
              <a:rPr lang="fr-FR" sz="1200" baseline="-25000" dirty="0" err="1" smtClean="0"/>
              <a:t>dir</a:t>
            </a:r>
            <a:r>
              <a:rPr lang="fr-FR" sz="1200" dirty="0" smtClean="0"/>
              <a:t> and </a:t>
            </a:r>
            <a:r>
              <a:rPr lang="fr-FR" sz="1200" dirty="0" err="1" smtClean="0"/>
              <a:t>f</a:t>
            </a:r>
            <a:r>
              <a:rPr lang="fr-FR" sz="1200" baseline="-25000" dirty="0" err="1" smtClean="0"/>
              <a:t>c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cxnSp>
        <p:nvCxnSpPr>
          <p:cNvPr id="51" name="Connecteur droit 50"/>
          <p:cNvCxnSpPr/>
          <p:nvPr/>
        </p:nvCxnSpPr>
        <p:spPr>
          <a:xfrm rot="5400000" flipH="1" flipV="1">
            <a:off x="-5716" y="4438774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1187624" y="3356992"/>
            <a:ext cx="216024" cy="648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>
            <a:off x="8091273" y="5094303"/>
            <a:ext cx="186407" cy="16817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5580112" y="3933056"/>
            <a:ext cx="216024" cy="648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7740352" y="3933056"/>
            <a:ext cx="216024" cy="648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33" name="Picture 73" descr="RiscaldaComprimi_en"/>
          <p:cNvPicPr>
            <a:picLocks noChangeAspect="1" noChangeArrowheads="1"/>
          </p:cNvPicPr>
          <p:nvPr/>
        </p:nvPicPr>
        <p:blipFill>
          <a:blip r:embed="rId2" cstate="print"/>
          <a:srcRect t="5128"/>
          <a:stretch>
            <a:fillRect/>
          </a:stretch>
        </p:blipFill>
        <p:spPr bwMode="auto">
          <a:xfrm>
            <a:off x="395536" y="1052735"/>
            <a:ext cx="3168352" cy="3838331"/>
          </a:xfrm>
          <a:prstGeom prst="rect">
            <a:avLst/>
          </a:prstGeom>
          <a:noFill/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3" cstate="print"/>
          <a:srcRect l="21112" t="24225" r="10556" b="7834"/>
          <a:stretch>
            <a:fillRect/>
          </a:stretch>
        </p:blipFill>
        <p:spPr bwMode="auto">
          <a:xfrm>
            <a:off x="4418076" y="2895054"/>
            <a:ext cx="4571937" cy="3270250"/>
          </a:xfrm>
          <a:prstGeom prst="rect">
            <a:avLst/>
          </a:prstGeom>
          <a:noFill/>
          <a:ln w="50800" algn="ctr">
            <a:noFill/>
            <a:miter lim="800000"/>
            <a:headEnd/>
            <a:tailEnd type="none" w="med" len="lg"/>
          </a:ln>
        </p:spPr>
      </p:pic>
      <p:sp>
        <p:nvSpPr>
          <p:cNvPr id="66632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de Quarks et de Gluons</a:t>
            </a:r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987824" y="1052736"/>
            <a:ext cx="5791200" cy="2088232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Le </a:t>
            </a:r>
            <a:r>
              <a:rPr lang="fr-FR" b="1" dirty="0" err="1" smtClean="0">
                <a:solidFill>
                  <a:srgbClr val="0070C0"/>
                </a:solidFill>
              </a:rPr>
              <a:t>déconfinement</a:t>
            </a:r>
            <a:endParaRPr lang="fr-FR" b="1" dirty="0">
              <a:solidFill>
                <a:srgbClr val="0070C0"/>
              </a:solidFill>
            </a:endParaRPr>
          </a:p>
          <a:p>
            <a:pPr lvl="1" algn="just"/>
            <a:r>
              <a:rPr lang="fr-FR" sz="2000" dirty="0"/>
              <a:t>Prédiction : à une densité (température) suffisamment élevée, une transition de phase devrait apparaître</a:t>
            </a:r>
            <a:r>
              <a:rPr lang="fr-FR" sz="2000" dirty="0" smtClean="0"/>
              <a:t>.</a:t>
            </a:r>
          </a:p>
          <a:p>
            <a:pPr lvl="1"/>
            <a:r>
              <a:rPr lang="fr-FR" sz="2000" dirty="0" smtClean="0"/>
              <a:t>QCD sur réseau :</a:t>
            </a:r>
            <a:endParaRPr lang="fr-FR" sz="2000" dirty="0"/>
          </a:p>
        </p:txBody>
      </p:sp>
      <p:sp>
        <p:nvSpPr>
          <p:cNvPr id="7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Frédéric Fleuret - LLR</a:t>
            </a:r>
            <a:endParaRPr lang="fr-FR"/>
          </a:p>
        </p:txBody>
      </p:sp>
      <p:sp>
        <p:nvSpPr>
          <p:cNvPr id="7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52B-0F4B-497F-92E9-18071841B73C}" type="slidenum">
              <a:rPr lang="fr-FR"/>
              <a:pPr/>
              <a:t>3</a:t>
            </a:fld>
            <a:endParaRPr lang="fr-FR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51520" y="5591150"/>
            <a:ext cx="1524000" cy="857250"/>
            <a:chOff x="2400" y="3252"/>
            <a:chExt cx="960" cy="540"/>
          </a:xfrm>
        </p:grpSpPr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2400" y="3252"/>
              <a:ext cx="960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2480" y="3522"/>
              <a:ext cx="80" cy="60"/>
            </a:xfrm>
            <a:prstGeom prst="ellipse">
              <a:avLst/>
            </a:prstGeom>
            <a:solidFill>
              <a:srgbClr val="003300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2480" y="3312"/>
              <a:ext cx="80" cy="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2600" y="3462"/>
              <a:ext cx="80" cy="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2720" y="3582"/>
              <a:ext cx="80" cy="60"/>
            </a:xfrm>
            <a:prstGeom prst="ellipse">
              <a:avLst/>
            </a:prstGeom>
            <a:solidFill>
              <a:srgbClr val="003300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3080" y="3702"/>
              <a:ext cx="80" cy="60"/>
            </a:xfrm>
            <a:prstGeom prst="ellipse">
              <a:avLst/>
            </a:prstGeom>
            <a:solidFill>
              <a:srgbClr val="003300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3200" y="3492"/>
              <a:ext cx="80" cy="60"/>
            </a:xfrm>
            <a:prstGeom prst="ellipse">
              <a:avLst/>
            </a:prstGeom>
            <a:solidFill>
              <a:srgbClr val="003300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3040" y="3402"/>
              <a:ext cx="80" cy="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2960" y="3582"/>
              <a:ext cx="80" cy="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3200" y="3642"/>
              <a:ext cx="80" cy="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2800" y="3462"/>
              <a:ext cx="80" cy="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2880" y="3672"/>
              <a:ext cx="80" cy="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2880" y="3312"/>
              <a:ext cx="80" cy="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3240" y="3282"/>
              <a:ext cx="80" cy="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2520" y="3702"/>
              <a:ext cx="80" cy="6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2960" y="3462"/>
              <a:ext cx="80" cy="60"/>
            </a:xfrm>
            <a:prstGeom prst="ellipse">
              <a:avLst/>
            </a:prstGeom>
            <a:solidFill>
              <a:srgbClr val="003300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2680" y="3312"/>
              <a:ext cx="80" cy="60"/>
            </a:xfrm>
            <a:prstGeom prst="ellipse">
              <a:avLst/>
            </a:prstGeom>
            <a:solidFill>
              <a:srgbClr val="003300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2600" y="3612"/>
              <a:ext cx="80" cy="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3240" y="3402"/>
              <a:ext cx="80" cy="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627784" y="5591150"/>
            <a:ext cx="1474788" cy="857250"/>
            <a:chOff x="1186" y="2628"/>
            <a:chExt cx="929" cy="540"/>
          </a:xfrm>
        </p:grpSpPr>
        <p:sp>
          <p:nvSpPr>
            <p:cNvPr id="66589" name="Rectangle 29"/>
            <p:cNvSpPr>
              <a:spLocks noChangeArrowheads="1"/>
            </p:cNvSpPr>
            <p:nvPr/>
          </p:nvSpPr>
          <p:spPr bwMode="auto">
            <a:xfrm>
              <a:off x="1186" y="2628"/>
              <a:ext cx="929" cy="5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1303" y="2718"/>
              <a:ext cx="38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1418" y="2898"/>
              <a:ext cx="40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1496" y="2718"/>
              <a:ext cx="39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1728" y="2778"/>
              <a:ext cx="39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1922" y="3078"/>
              <a:ext cx="38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1960" y="2898"/>
              <a:ext cx="39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1922" y="2688"/>
              <a:ext cx="38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1418" y="3048"/>
              <a:ext cx="40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1303" y="2838"/>
              <a:ext cx="38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1728" y="3018"/>
              <a:ext cx="39" cy="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1303" y="3018"/>
              <a:ext cx="38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1" name="Oval 41"/>
            <p:cNvSpPr>
              <a:spLocks noChangeArrowheads="1"/>
            </p:cNvSpPr>
            <p:nvPr/>
          </p:nvSpPr>
          <p:spPr bwMode="auto">
            <a:xfrm>
              <a:off x="1767" y="2718"/>
              <a:ext cx="38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1612" y="3078"/>
              <a:ext cx="39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1573" y="2898"/>
              <a:ext cx="39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1458" y="2778"/>
              <a:ext cx="38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999" y="2808"/>
              <a:ext cx="39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1805" y="2868"/>
              <a:ext cx="40" cy="3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1651" y="2958"/>
              <a:ext cx="39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1805" y="3078"/>
              <a:ext cx="40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1612" y="2808"/>
              <a:ext cx="39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1263" y="2928"/>
              <a:ext cx="40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1999" y="3018"/>
              <a:ext cx="39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1883" y="2958"/>
              <a:ext cx="39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1535" y="3018"/>
              <a:ext cx="38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1612" y="2688"/>
              <a:ext cx="39" cy="3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615" name="Freeform 55"/>
            <p:cNvSpPr>
              <a:spLocks/>
            </p:cNvSpPr>
            <p:nvPr/>
          </p:nvSpPr>
          <p:spPr bwMode="auto">
            <a:xfrm>
              <a:off x="1225" y="2658"/>
              <a:ext cx="94" cy="5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16" name="Freeform 56"/>
            <p:cNvSpPr>
              <a:spLocks/>
            </p:cNvSpPr>
            <p:nvPr/>
          </p:nvSpPr>
          <p:spPr bwMode="auto">
            <a:xfrm>
              <a:off x="1883" y="2748"/>
              <a:ext cx="94" cy="5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17" name="Freeform 57"/>
            <p:cNvSpPr>
              <a:spLocks/>
            </p:cNvSpPr>
            <p:nvPr/>
          </p:nvSpPr>
          <p:spPr bwMode="auto">
            <a:xfrm>
              <a:off x="1690" y="2868"/>
              <a:ext cx="94" cy="5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18" name="Freeform 58"/>
            <p:cNvSpPr>
              <a:spLocks/>
            </p:cNvSpPr>
            <p:nvPr/>
          </p:nvSpPr>
          <p:spPr bwMode="auto">
            <a:xfrm>
              <a:off x="1380" y="2988"/>
              <a:ext cx="94" cy="5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19" name="Freeform 59"/>
            <p:cNvSpPr>
              <a:spLocks/>
            </p:cNvSpPr>
            <p:nvPr/>
          </p:nvSpPr>
          <p:spPr bwMode="auto">
            <a:xfrm rot="4042761">
              <a:off x="1805" y="2658"/>
              <a:ext cx="73" cy="7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0" name="Freeform 60"/>
            <p:cNvSpPr>
              <a:spLocks/>
            </p:cNvSpPr>
            <p:nvPr/>
          </p:nvSpPr>
          <p:spPr bwMode="auto">
            <a:xfrm rot="4872928">
              <a:off x="1458" y="2838"/>
              <a:ext cx="73" cy="73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1" name="Freeform 61"/>
            <p:cNvSpPr>
              <a:spLocks/>
            </p:cNvSpPr>
            <p:nvPr/>
          </p:nvSpPr>
          <p:spPr bwMode="auto">
            <a:xfrm rot="-2317834">
              <a:off x="1263" y="3078"/>
              <a:ext cx="94" cy="5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2" name="Freeform 62"/>
            <p:cNvSpPr>
              <a:spLocks/>
            </p:cNvSpPr>
            <p:nvPr/>
          </p:nvSpPr>
          <p:spPr bwMode="auto">
            <a:xfrm rot="-4502817">
              <a:off x="1805" y="2988"/>
              <a:ext cx="73" cy="7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3" name="Freeform 63"/>
            <p:cNvSpPr>
              <a:spLocks/>
            </p:cNvSpPr>
            <p:nvPr/>
          </p:nvSpPr>
          <p:spPr bwMode="auto">
            <a:xfrm rot="5004896">
              <a:off x="1225" y="2808"/>
              <a:ext cx="73" cy="7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4" name="Freeform 64"/>
            <p:cNvSpPr>
              <a:spLocks/>
            </p:cNvSpPr>
            <p:nvPr/>
          </p:nvSpPr>
          <p:spPr bwMode="auto">
            <a:xfrm rot="-6023761">
              <a:off x="1883" y="2838"/>
              <a:ext cx="73" cy="73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5" name="Freeform 65"/>
            <p:cNvSpPr>
              <a:spLocks/>
            </p:cNvSpPr>
            <p:nvPr/>
          </p:nvSpPr>
          <p:spPr bwMode="auto">
            <a:xfrm rot="-3258723">
              <a:off x="1490" y="3054"/>
              <a:ext cx="90" cy="7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626" name="Freeform 66"/>
            <p:cNvSpPr>
              <a:spLocks/>
            </p:cNvSpPr>
            <p:nvPr/>
          </p:nvSpPr>
          <p:spPr bwMode="auto">
            <a:xfrm>
              <a:off x="1458" y="2658"/>
              <a:ext cx="93" cy="5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5" y="60"/>
                </a:cxn>
                <a:cxn ang="0">
                  <a:pos x="30" y="15"/>
                </a:cxn>
                <a:cxn ang="0">
                  <a:pos x="68" y="82"/>
                </a:cxn>
                <a:cxn ang="0">
                  <a:pos x="105" y="22"/>
                </a:cxn>
                <a:cxn ang="0">
                  <a:pos x="143" y="90"/>
                </a:cxn>
                <a:cxn ang="0">
                  <a:pos x="180" y="0"/>
                </a:cxn>
                <a:cxn ang="0">
                  <a:pos x="217" y="105"/>
                </a:cxn>
              </a:cxnLst>
              <a:rect l="0" t="0" r="r" b="b"/>
              <a:pathLst>
                <a:path w="217" h="105">
                  <a:moveTo>
                    <a:pt x="0" y="82"/>
                  </a:moveTo>
                  <a:cubicBezTo>
                    <a:pt x="5" y="75"/>
                    <a:pt x="11" y="68"/>
                    <a:pt x="15" y="60"/>
                  </a:cubicBezTo>
                  <a:cubicBezTo>
                    <a:pt x="21" y="46"/>
                    <a:pt x="30" y="15"/>
                    <a:pt x="30" y="15"/>
                  </a:cubicBezTo>
                  <a:cubicBezTo>
                    <a:pt x="55" y="39"/>
                    <a:pt x="57" y="51"/>
                    <a:pt x="68" y="82"/>
                  </a:cubicBezTo>
                  <a:cubicBezTo>
                    <a:pt x="101" y="72"/>
                    <a:pt x="97" y="54"/>
                    <a:pt x="105" y="22"/>
                  </a:cubicBezTo>
                  <a:cubicBezTo>
                    <a:pt x="141" y="34"/>
                    <a:pt x="135" y="53"/>
                    <a:pt x="143" y="90"/>
                  </a:cubicBezTo>
                  <a:cubicBezTo>
                    <a:pt x="161" y="62"/>
                    <a:pt x="169" y="31"/>
                    <a:pt x="180" y="0"/>
                  </a:cubicBezTo>
                  <a:cubicBezTo>
                    <a:pt x="187" y="32"/>
                    <a:pt x="195" y="80"/>
                    <a:pt x="217" y="105"/>
                  </a:cubicBezTo>
                </a:path>
              </a:pathLst>
            </a:custGeom>
            <a:noFill/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6639" name="Rectangle 79"/>
          <p:cNvSpPr>
            <a:spLocks noChangeArrowheads="1"/>
          </p:cNvSpPr>
          <p:nvPr/>
        </p:nvSpPr>
        <p:spPr bwMode="auto">
          <a:xfrm>
            <a:off x="6096000" y="5439544"/>
            <a:ext cx="11620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fr-FR" sz="1000">
                <a:latin typeface="Comic Sans MS" pitchFamily="66" charset="0"/>
              </a:rPr>
              <a:t>F. Karsch et al.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fr-FR" sz="1000">
                <a:latin typeface="Comic Sans MS" pitchFamily="66" charset="0"/>
              </a:rPr>
              <a:t>hep/lat 0106019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66640" name="Rectangle 80"/>
          <p:cNvSpPr>
            <a:spLocks noChangeArrowheads="1"/>
          </p:cNvSpPr>
          <p:nvPr/>
        </p:nvSpPr>
        <p:spPr bwMode="auto">
          <a:xfrm>
            <a:off x="5292080" y="3111078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5000"/>
            </a:pPr>
            <a:r>
              <a:rPr lang="fr-FR" sz="1800" dirty="0">
                <a:solidFill>
                  <a:srgbClr val="000099"/>
                </a:solidFill>
                <a:latin typeface="Arial" charset="0"/>
              </a:rPr>
              <a:t> T</a:t>
            </a:r>
            <a:r>
              <a:rPr lang="fr-FR" sz="1800" baseline="-25000" dirty="0">
                <a:solidFill>
                  <a:srgbClr val="000099"/>
                </a:solidFill>
                <a:latin typeface="Arial" charset="0"/>
              </a:rPr>
              <a:t>c</a:t>
            </a:r>
            <a:r>
              <a:rPr lang="fr-FR" sz="1800" dirty="0">
                <a:solidFill>
                  <a:srgbClr val="000099"/>
                </a:solidFill>
                <a:latin typeface="Arial" charset="0"/>
              </a:rPr>
              <a:t> ~ 170 MeV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323528" y="4941168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Gaz de pions </a:t>
            </a:r>
          </a:p>
          <a:p>
            <a:pPr algn="ctr"/>
            <a:r>
              <a:rPr lang="fr-FR" dirty="0" err="1" smtClean="0"/>
              <a:t>N</a:t>
            </a:r>
            <a:r>
              <a:rPr lang="fr-FR" baseline="-25000" dirty="0" err="1" smtClean="0"/>
              <a:t>d.o.f</a:t>
            </a:r>
            <a:r>
              <a:rPr lang="fr-FR" dirty="0" smtClean="0"/>
              <a:t> = 3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771800" y="4653136"/>
            <a:ext cx="1197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PQG</a:t>
            </a:r>
          </a:p>
          <a:p>
            <a:pPr algn="ctr"/>
            <a:r>
              <a:rPr lang="fr-FR" dirty="0" err="1" smtClean="0"/>
              <a:t>N</a:t>
            </a:r>
            <a:r>
              <a:rPr lang="fr-FR" baseline="-25000" dirty="0" err="1" smtClean="0"/>
              <a:t>d.o.f</a:t>
            </a:r>
            <a:r>
              <a:rPr lang="fr-FR" dirty="0" smtClean="0"/>
              <a:t> = 37</a:t>
            </a:r>
          </a:p>
          <a:p>
            <a:pPr algn="ctr"/>
            <a:r>
              <a:rPr lang="fr-FR" dirty="0" smtClean="0"/>
              <a:t>(2 saveurs)</a:t>
            </a:r>
            <a:endParaRPr lang="fr-FR" dirty="0"/>
          </a:p>
        </p:txBody>
      </p:sp>
      <p:sp>
        <p:nvSpPr>
          <p:cNvPr id="81" name="Flèche droite 80"/>
          <p:cNvSpPr/>
          <p:nvPr/>
        </p:nvSpPr>
        <p:spPr>
          <a:xfrm>
            <a:off x="1907704" y="594928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Espace réservé de la date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Mesure des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baseline="30000" dirty="0" smtClean="0">
                <a:latin typeface="Symbol" pitchFamily="18" charset="2"/>
              </a:rPr>
              <a:t>*</a:t>
            </a:r>
            <a:r>
              <a:rPr lang="fr-FR" dirty="0" smtClean="0"/>
              <a:t> « quasi réels »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Comparaison Au+Au et d+Au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図 5" descr="det_r_gamma1_woF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2276872"/>
            <a:ext cx="41165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22784"/>
            <a:ext cx="4382478" cy="30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755576" y="5301208"/>
            <a:ext cx="3269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Fraction de photons directs : </a:t>
            </a:r>
          </a:p>
          <a:p>
            <a:pPr>
              <a:buFontTx/>
              <a:buChar char="-"/>
            </a:pPr>
            <a:r>
              <a:rPr lang="fr-FR" sz="2000" b="1" dirty="0" err="1" smtClean="0"/>
              <a:t>r</a:t>
            </a:r>
            <a:r>
              <a:rPr lang="fr-FR" sz="2000" b="1" baseline="-25000" dirty="0" err="1" smtClean="0"/>
              <a:t>AuAu</a:t>
            </a:r>
            <a:r>
              <a:rPr lang="fr-FR" sz="2000" b="1" dirty="0" smtClean="0"/>
              <a:t> = 0.189   ±0.0213</a:t>
            </a:r>
          </a:p>
          <a:p>
            <a:pPr>
              <a:buFontTx/>
              <a:buChar char="-"/>
            </a:pPr>
            <a:r>
              <a:rPr lang="fr-FR" sz="2000" b="1" dirty="0" err="1" smtClean="0"/>
              <a:t>r</a:t>
            </a:r>
            <a:r>
              <a:rPr lang="fr-FR" sz="2000" b="1" baseline="-25000" dirty="0" err="1" smtClean="0"/>
              <a:t>dAu</a:t>
            </a:r>
            <a:r>
              <a:rPr lang="fr-FR" sz="2000" b="1" dirty="0" smtClean="0"/>
              <a:t>   = 0.0247±0.0046 </a:t>
            </a:r>
            <a:endParaRPr lang="fr-FR" sz="2000" b="1" baseline="-25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979712" y="194877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Au+Au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6216" y="1948770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d+Au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84168" y="5661248"/>
            <a:ext cx="223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r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AuAu</a:t>
            </a:r>
            <a:r>
              <a:rPr lang="fr-FR" sz="2400" b="1" dirty="0" smtClean="0">
                <a:solidFill>
                  <a:srgbClr val="FF0000"/>
                </a:solidFill>
              </a:rPr>
              <a:t> ~ 10 x </a:t>
            </a:r>
            <a:r>
              <a:rPr lang="fr-FR" sz="2400" b="1" dirty="0" err="1" smtClean="0">
                <a:solidFill>
                  <a:srgbClr val="FF0000"/>
                </a:solidFill>
              </a:rPr>
              <a:t>r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dAu</a:t>
            </a:r>
            <a:r>
              <a:rPr lang="fr-FR" sz="2400" b="1" dirty="0" smtClean="0">
                <a:solidFill>
                  <a:srgbClr val="FF0000"/>
                </a:solidFill>
              </a:rPr>
              <a:t>  </a:t>
            </a:r>
            <a:endParaRPr lang="fr-FR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6" name="Flèche droite 25"/>
          <p:cNvSpPr/>
          <p:nvPr/>
        </p:nvSpPr>
        <p:spPr>
          <a:xfrm>
            <a:off x="4211960" y="580526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Fraction de photons directs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En fonction de </a:t>
            </a:r>
            <a:r>
              <a:rPr lang="fr-FR" sz="2900" b="1" dirty="0" err="1" smtClean="0">
                <a:solidFill>
                  <a:srgbClr val="0070C0"/>
                </a:solidFill>
              </a:rPr>
              <a:t>p</a:t>
            </a:r>
            <a:r>
              <a:rPr lang="fr-FR" sz="2900" b="1" baseline="-25000" dirty="0" err="1" smtClean="0">
                <a:solidFill>
                  <a:srgbClr val="0070C0"/>
                </a:solidFill>
              </a:rPr>
              <a:t>T</a:t>
            </a:r>
            <a:endParaRPr lang="fr-FR" sz="29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Espace réservé du texte 6"/>
          <p:cNvSpPr txBox="1">
            <a:spLocks/>
          </p:cNvSpPr>
          <p:nvPr/>
        </p:nvSpPr>
        <p:spPr>
          <a:xfrm>
            <a:off x="214282" y="1633672"/>
            <a:ext cx="4500594" cy="42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1.0 &lt;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1.5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1.5 &lt;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2.0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2.0 &lt;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2.5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 &lt;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3.0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3.0 &lt;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4.0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4.0 &lt;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fr-FR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5.0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 consistent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NLO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pQCD</a:t>
            </a:r>
            <a:endParaRPr kumimoji="0" lang="fr-FR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300" b="1" dirty="0" smtClean="0">
                <a:solidFill>
                  <a:srgbClr val="0070C0"/>
                </a:solidFill>
              </a:rPr>
              <a:t>d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+Au :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excess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NLO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pQCD</a:t>
            </a:r>
            <a:endParaRPr kumimoji="0" lang="fr-FR" sz="23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Au+Au : large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excess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</a:t>
            </a:r>
            <a:r>
              <a:rPr kumimoji="0" lang="fr-F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NLO </a:t>
            </a:r>
            <a:r>
              <a:rPr kumimoji="0" lang="fr-F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pQCD</a:t>
            </a:r>
            <a:endParaRPr kumimoji="0" lang="fr-FR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500562" y="535782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NLO </a:t>
            </a:r>
            <a:r>
              <a:rPr lang="fr-FR" sz="1200" b="1" dirty="0" err="1" smtClean="0"/>
              <a:t>pQCD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calculations</a:t>
            </a:r>
            <a:endParaRPr lang="fr-FR" sz="10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6858016" y="521495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NLO </a:t>
            </a:r>
            <a:r>
              <a:rPr lang="fr-FR" sz="1200" b="1" dirty="0" err="1" smtClean="0"/>
              <a:t>pQCD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calculations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×</a:t>
            </a:r>
            <a:r>
              <a:rPr lang="fr-FR" sz="1200" b="1" dirty="0" err="1" smtClean="0"/>
              <a:t>T</a:t>
            </a:r>
            <a:r>
              <a:rPr lang="fr-FR" sz="1200" b="1" baseline="-25000" dirty="0" err="1" smtClean="0"/>
              <a:t>AuAu</a:t>
            </a:r>
            <a:endParaRPr lang="fr-FR" sz="1000" b="1" baseline="-25000" dirty="0"/>
          </a:p>
        </p:txBody>
      </p:sp>
      <p:sp>
        <p:nvSpPr>
          <p:cNvPr id="59" name="ZoneTexte 58"/>
          <p:cNvSpPr txBox="1"/>
          <p:nvPr/>
        </p:nvSpPr>
        <p:spPr>
          <a:xfrm>
            <a:off x="4071934" y="5857892"/>
            <a:ext cx="42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AA</a:t>
            </a:r>
            <a:r>
              <a:rPr lang="fr-FR" dirty="0" smtClean="0"/>
              <a:t> = </a:t>
            </a:r>
            <a:r>
              <a:rPr lang="fr-FR" dirty="0" err="1" smtClean="0"/>
              <a:t>glauber</a:t>
            </a:r>
            <a:r>
              <a:rPr lang="fr-FR" dirty="0" smtClean="0"/>
              <a:t>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overlap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/>
          </a:p>
        </p:txBody>
      </p:sp>
      <p:pic>
        <p:nvPicPr>
          <p:cNvPr id="18" name="図 4" descr="prel_r_gamm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7077" y="908720"/>
            <a:ext cx="52969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necteur droit avec flèche 50"/>
          <p:cNvCxnSpPr/>
          <p:nvPr/>
        </p:nvCxnSpPr>
        <p:spPr>
          <a:xfrm rot="5400000" flipH="1" flipV="1">
            <a:off x="3931053" y="4572863"/>
            <a:ext cx="1568786" cy="1140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 flipH="1" flipV="1">
            <a:off x="3995142" y="4581128"/>
            <a:ext cx="1584176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5400000" flipH="1" flipV="1">
            <a:off x="4103154" y="4545124"/>
            <a:ext cx="151216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 flipH="1" flipV="1">
            <a:off x="6811373" y="4429987"/>
            <a:ext cx="1425910" cy="144016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rot="5400000" flipH="1" flipV="1">
            <a:off x="6895351" y="4418017"/>
            <a:ext cx="1425910" cy="167956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6968214" y="4417162"/>
            <a:ext cx="1425910" cy="169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5443221" y="4357979"/>
            <a:ext cx="1425910" cy="144016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5527199" y="4346009"/>
            <a:ext cx="1425910" cy="167956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 flipH="1" flipV="1">
            <a:off x="5600062" y="4345154"/>
            <a:ext cx="1425910" cy="169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580112" y="515719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NLO </a:t>
            </a:r>
            <a:r>
              <a:rPr lang="fr-FR" sz="1200" b="1" dirty="0" err="1" smtClean="0"/>
              <a:t>pQCD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calculations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×</a:t>
            </a:r>
            <a:r>
              <a:rPr lang="fr-FR" sz="1200" b="1" dirty="0" err="1" smtClean="0"/>
              <a:t>T</a:t>
            </a:r>
            <a:r>
              <a:rPr lang="fr-FR" sz="1200" b="1" baseline="-25000" dirty="0" err="1" smtClean="0"/>
              <a:t>dAu</a:t>
            </a:r>
            <a:endParaRPr lang="fr-FR" sz="1000" b="1" baseline="-25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644008" y="908720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p+p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228184" y="908720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d+Au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740352" y="90872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Au+Au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Spectre des photons directs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Détermination du spectre</a:t>
            </a:r>
            <a:endParaRPr lang="fr-FR" sz="29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0" descr="prel_photon_comp_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6094" y="2924944"/>
            <a:ext cx="3108394" cy="3484240"/>
          </a:xfrm>
          <a:prstGeom prst="rect">
            <a:avLst/>
          </a:prstGeom>
        </p:spPr>
      </p:pic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267744" y="1556792"/>
          <a:ext cx="1781175" cy="1041400"/>
        </p:xfrm>
        <a:graphic>
          <a:graphicData uri="http://schemas.openxmlformats.org/presentationml/2006/ole">
            <p:oleObj spid="_x0000_s36865" name="Équation" r:id="rId6" imgW="1041120" imgH="609480" progId="Equation.3">
              <p:embed/>
            </p:oleObj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95536" y="2564904"/>
          <a:ext cx="3722165" cy="858962"/>
        </p:xfrm>
        <a:graphic>
          <a:graphicData uri="http://schemas.openxmlformats.org/presentationml/2006/ole">
            <p:oleObj spid="_x0000_s36866" name="Équation" r:id="rId7" imgW="2336760" imgH="558720" progId="Equation.3">
              <p:embed/>
            </p:oleObj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67544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Fraction de photons directs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562948" y="3140968"/>
            <a:ext cx="2136844" cy="604541"/>
            <a:chOff x="634956" y="3760563"/>
            <a:chExt cx="2136844" cy="604541"/>
          </a:xfrm>
        </p:grpSpPr>
        <p:cxnSp>
          <p:nvCxnSpPr>
            <p:cNvPr id="21" name="Connecteur droit avec flèche 20"/>
            <p:cNvCxnSpPr/>
            <p:nvPr/>
          </p:nvCxnSpPr>
          <p:spPr>
            <a:xfrm flipV="1">
              <a:off x="2414610" y="3760563"/>
              <a:ext cx="357190" cy="28575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634956" y="3903439"/>
              <a:ext cx="1779654" cy="46166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0000FF"/>
                  </a:solidFill>
                </a:rPr>
                <a:t>Measured</a:t>
              </a:r>
              <a:r>
                <a:rPr lang="fr-FR" sz="1200" b="1" dirty="0" smtClean="0">
                  <a:solidFill>
                    <a:srgbClr val="0000FF"/>
                  </a:solidFill>
                </a:rPr>
                <a:t> e+e- </a:t>
              </a:r>
              <a:r>
                <a:rPr lang="fr-FR" sz="1200" b="1" dirty="0" err="1" smtClean="0">
                  <a:solidFill>
                    <a:srgbClr val="0000FF"/>
                  </a:solidFill>
                </a:rPr>
                <a:t>yield</a:t>
              </a:r>
              <a:endParaRPr lang="fr-FR" sz="1200" b="1" dirty="0" smtClean="0">
                <a:solidFill>
                  <a:srgbClr val="0000FF"/>
                </a:solidFill>
              </a:endParaRPr>
            </a:p>
            <a:p>
              <a:r>
                <a:rPr lang="fr-FR" sz="1200" b="1" dirty="0" smtClean="0">
                  <a:solidFill>
                    <a:srgbClr val="0000FF"/>
                  </a:solidFill>
                </a:rPr>
                <a:t>for </a:t>
              </a:r>
              <a:r>
                <a:rPr lang="fr-FR" sz="1200" b="1" dirty="0" err="1" smtClean="0">
                  <a:solidFill>
                    <a:srgbClr val="0000FF"/>
                  </a:solidFill>
                </a:rPr>
                <a:t>m</a:t>
              </a:r>
              <a:r>
                <a:rPr lang="fr-FR" sz="1200" b="1" baseline="-25000" dirty="0" err="1" smtClean="0">
                  <a:solidFill>
                    <a:srgbClr val="0000FF"/>
                  </a:solidFill>
                </a:rPr>
                <a:t>ee</a:t>
              </a:r>
              <a:r>
                <a:rPr lang="fr-FR" sz="1200" b="1" dirty="0" smtClean="0">
                  <a:solidFill>
                    <a:srgbClr val="0000FF"/>
                  </a:solidFill>
                </a:rPr>
                <a:t> &lt; 30 MeV/c²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 rot="16200000" flipV="1">
            <a:off x="4067944" y="2780928"/>
            <a:ext cx="216024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283968" y="2996952"/>
            <a:ext cx="15716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Photon </a:t>
            </a:r>
            <a:r>
              <a:rPr lang="fr-FR" sz="1200" b="1" dirty="0" err="1" smtClean="0"/>
              <a:t>yield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from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normalized</a:t>
            </a:r>
            <a:r>
              <a:rPr lang="fr-FR" sz="1200" b="1" dirty="0" smtClean="0"/>
              <a:t> cocktail for </a:t>
            </a:r>
            <a:r>
              <a:rPr lang="fr-FR" sz="1200" b="1" dirty="0" err="1" smtClean="0"/>
              <a:t>m</a:t>
            </a:r>
            <a:r>
              <a:rPr lang="fr-FR" sz="1200" b="1" baseline="-25000" dirty="0" err="1" smtClean="0"/>
              <a:t>ee</a:t>
            </a:r>
            <a:r>
              <a:rPr lang="fr-FR" sz="1200" b="1" dirty="0" smtClean="0"/>
              <a:t> &lt; 30 MeV/c²</a:t>
            </a:r>
            <a:endParaRPr lang="fr-FR" sz="1200" b="1" dirty="0"/>
          </a:p>
        </p:txBody>
      </p:sp>
      <p:pic>
        <p:nvPicPr>
          <p:cNvPr id="33" name="図 4" descr="prel_r_gamma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028768"/>
            <a:ext cx="2736304" cy="182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lèche gauche 33"/>
          <p:cNvSpPr/>
          <p:nvPr/>
        </p:nvSpPr>
        <p:spPr>
          <a:xfrm>
            <a:off x="4283968" y="1988840"/>
            <a:ext cx="576064" cy="216024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291340"/>
            <a:ext cx="3312368" cy="232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1547664" y="3861048"/>
            <a:ext cx="208823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33CC33"/>
                </a:solidFill>
              </a:rPr>
              <a:t>Normalized</a:t>
            </a:r>
            <a:r>
              <a:rPr lang="fr-FR" sz="1200" b="1" dirty="0" smtClean="0">
                <a:solidFill>
                  <a:srgbClr val="33CC33"/>
                </a:solidFill>
              </a:rPr>
              <a:t> cocktail e+e- </a:t>
            </a:r>
            <a:r>
              <a:rPr lang="fr-FR" sz="1200" b="1" dirty="0" err="1" smtClean="0">
                <a:solidFill>
                  <a:srgbClr val="33CC33"/>
                </a:solidFill>
              </a:rPr>
              <a:t>yield</a:t>
            </a:r>
            <a:endParaRPr lang="fr-FR" sz="1200" b="1" dirty="0" smtClean="0">
              <a:solidFill>
                <a:srgbClr val="33CC33"/>
              </a:solidFill>
            </a:endParaRPr>
          </a:p>
          <a:p>
            <a:r>
              <a:rPr lang="fr-FR" sz="1200" b="1" dirty="0" smtClean="0">
                <a:solidFill>
                  <a:srgbClr val="33CC33"/>
                </a:solidFill>
              </a:rPr>
              <a:t>For </a:t>
            </a:r>
            <a:r>
              <a:rPr lang="fr-FR" sz="1200" b="1" dirty="0" err="1" smtClean="0">
                <a:solidFill>
                  <a:srgbClr val="33CC33"/>
                </a:solidFill>
              </a:rPr>
              <a:t>m</a:t>
            </a:r>
            <a:r>
              <a:rPr lang="fr-FR" sz="1200" b="1" baseline="-25000" dirty="0" err="1" smtClean="0">
                <a:solidFill>
                  <a:srgbClr val="33CC33"/>
                </a:solidFill>
              </a:rPr>
              <a:t>ee</a:t>
            </a:r>
            <a:r>
              <a:rPr lang="fr-FR" sz="1200" b="1" dirty="0" smtClean="0">
                <a:solidFill>
                  <a:srgbClr val="33CC33"/>
                </a:solidFill>
              </a:rPr>
              <a:t> &lt; 30 MeV/c²</a:t>
            </a:r>
            <a:endParaRPr lang="fr-FR" sz="1200" b="1" dirty="0">
              <a:solidFill>
                <a:srgbClr val="33CC33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5400000" flipH="1" flipV="1">
            <a:off x="3023828" y="3465004"/>
            <a:ext cx="432048" cy="36004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6572" y="4387230"/>
            <a:ext cx="172591" cy="1909764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Flèche vers le bas 45"/>
          <p:cNvSpPr/>
          <p:nvPr/>
        </p:nvSpPr>
        <p:spPr>
          <a:xfrm>
            <a:off x="755576" y="3861048"/>
            <a:ext cx="144016" cy="43204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/>
        </p:nvSpPr>
        <p:spPr>
          <a:xfrm>
            <a:off x="4139952" y="5157192"/>
            <a:ext cx="1303537" cy="21602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 rot="1935728">
            <a:off x="4247534" y="4264291"/>
            <a:ext cx="1303537" cy="21602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4283968" y="364502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to </a:t>
            </a:r>
            <a:r>
              <a:rPr lang="fr-FR" sz="800" dirty="0" err="1" smtClean="0"/>
              <a:t>take</a:t>
            </a:r>
            <a:r>
              <a:rPr lang="fr-FR" sz="800" dirty="0" smtClean="0"/>
              <a:t> S (the </a:t>
            </a:r>
            <a:r>
              <a:rPr lang="fr-FR" sz="800" dirty="0" err="1" smtClean="0"/>
              <a:t>process</a:t>
            </a:r>
            <a:r>
              <a:rPr lang="fr-FR" sz="800" dirty="0" smtClean="0"/>
              <a:t> </a:t>
            </a:r>
            <a:r>
              <a:rPr lang="fr-FR" sz="800" dirty="0" err="1" smtClean="0"/>
              <a:t>dependent</a:t>
            </a:r>
            <a:r>
              <a:rPr lang="fr-FR" sz="800" dirty="0" smtClean="0"/>
              <a:t> factor) </a:t>
            </a:r>
            <a:r>
              <a:rPr lang="fr-FR" sz="800" dirty="0" err="1" smtClean="0"/>
              <a:t>into</a:t>
            </a:r>
            <a:r>
              <a:rPr lang="fr-FR" sz="800" dirty="0" smtClean="0"/>
              <a:t> </a:t>
            </a:r>
            <a:r>
              <a:rPr lang="fr-FR" sz="800" dirty="0" err="1" smtClean="0"/>
              <a:t>account</a:t>
            </a:r>
            <a:endParaRPr lang="fr-FR" sz="800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Spectre des photons directs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Comparaisons p+p, d+Au, Au+Au</a:t>
            </a:r>
            <a:endParaRPr lang="fr-FR" sz="29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 descr="prel_photon_comp_pQC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8406" y="2882628"/>
            <a:ext cx="3109778" cy="3485793"/>
          </a:xfrm>
          <a:prstGeom prst="rect">
            <a:avLst/>
          </a:prstGeom>
        </p:spPr>
      </p:pic>
      <p:sp>
        <p:nvSpPr>
          <p:cNvPr id="22" name="Text Placeholder 9"/>
          <p:cNvSpPr txBox="1">
            <a:spLocks/>
          </p:cNvSpPr>
          <p:nvPr/>
        </p:nvSpPr>
        <p:spPr>
          <a:xfrm>
            <a:off x="755576" y="1700808"/>
            <a:ext cx="78488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err="1" smtClean="0"/>
              <a:t>p+p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compatible with NLO </a:t>
            </a:r>
            <a:r>
              <a:rPr kumimoji="0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pQCD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calculation</a:t>
            </a:r>
            <a:endParaRPr kumimoji="0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err="1" smtClean="0"/>
              <a:t>d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+Au : Hint of an enhancement, probably due to a nuclear effect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err="1" smtClean="0"/>
              <a:t>Au+Au</a:t>
            </a:r>
            <a:r>
              <a:rPr lang="en-US" altLang="ja-JP" sz="3200" dirty="0" smtClean="0"/>
              <a:t> : excess at low </a:t>
            </a:r>
            <a:r>
              <a:rPr lang="en-US" altLang="ja-JP" sz="3200" dirty="0" err="1" smtClean="0"/>
              <a:t>p</a:t>
            </a:r>
            <a:r>
              <a:rPr lang="en-US" altLang="ja-JP" sz="3200" baseline="-25000" dirty="0" err="1" smtClean="0"/>
              <a:t>T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sym typeface="Wingdings" pitchFamily="2" charset="2"/>
              </a:rPr>
              <a:t> thermal photons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10" descr="prel_photon_comp_m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110" y="2882628"/>
            <a:ext cx="3108394" cy="3484240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0700" y="3170660"/>
            <a:ext cx="3093148" cy="32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ZoneTexte 24"/>
          <p:cNvSpPr txBox="1"/>
          <p:nvPr/>
        </p:nvSpPr>
        <p:spPr>
          <a:xfrm>
            <a:off x="7092280" y="2884874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Au+Au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39952" y="2884874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d+Au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87624" y="2884874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p+p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Spectre des photons directs</a:t>
            </a:r>
            <a:endParaRPr lang="fr-FR" dirty="0"/>
          </a:p>
        </p:txBody>
      </p:sp>
      <p:sp>
        <p:nvSpPr>
          <p:cNvPr id="57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Détermination de la température</a:t>
            </a:r>
            <a:endParaRPr lang="fr-FR" sz="2900" b="1" baseline="-25000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8215" t="7354" r="6466"/>
          <a:stretch>
            <a:fillRect/>
          </a:stretch>
        </p:blipFill>
        <p:spPr bwMode="auto">
          <a:xfrm>
            <a:off x="4767943" y="1716198"/>
            <a:ext cx="3518833" cy="42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rot="5400000" flipH="1" flipV="1">
            <a:off x="6143636" y="5216660"/>
            <a:ext cx="714380" cy="571504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000496" y="5859602"/>
            <a:ext cx="2446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CC33"/>
                </a:solidFill>
              </a:rPr>
              <a:t>Direct (real) photons in p+p</a:t>
            </a:r>
          </a:p>
          <a:p>
            <a:r>
              <a:rPr lang="fr-FR" sz="1000" b="1" dirty="0" smtClean="0">
                <a:solidFill>
                  <a:srgbClr val="33CC33"/>
                </a:solidFill>
              </a:rPr>
              <a:t>Phys. </a:t>
            </a:r>
            <a:r>
              <a:rPr lang="fr-FR" sz="1000" b="1" dirty="0" err="1" smtClean="0">
                <a:solidFill>
                  <a:srgbClr val="33CC33"/>
                </a:solidFill>
              </a:rPr>
              <a:t>Rev</a:t>
            </a:r>
            <a:r>
              <a:rPr lang="fr-FR" sz="1000" b="1" dirty="0" smtClean="0">
                <a:solidFill>
                  <a:srgbClr val="33CC33"/>
                </a:solidFill>
              </a:rPr>
              <a:t>. </a:t>
            </a:r>
            <a:r>
              <a:rPr lang="fr-FR" sz="1000" b="1" dirty="0" err="1" smtClean="0">
                <a:solidFill>
                  <a:srgbClr val="33CC33"/>
                </a:solidFill>
              </a:rPr>
              <a:t>Lett</a:t>
            </a:r>
            <a:r>
              <a:rPr lang="fr-FR" sz="1000" b="1" dirty="0" smtClean="0">
                <a:solidFill>
                  <a:srgbClr val="33CC33"/>
                </a:solidFill>
              </a:rPr>
              <a:t>. 98, 012002 (2007)</a:t>
            </a:r>
            <a:endParaRPr lang="fr-FR" sz="1000" b="1" dirty="0">
              <a:solidFill>
                <a:srgbClr val="33CC33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6200000" flipV="1">
            <a:off x="7679553" y="5252379"/>
            <a:ext cx="1071570" cy="4286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V="1">
            <a:off x="7393801" y="4966627"/>
            <a:ext cx="1643074" cy="4286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V="1">
            <a:off x="7143768" y="4716594"/>
            <a:ext cx="2143140" cy="4286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428992" y="535953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C0099"/>
                </a:solidFill>
              </a:rPr>
              <a:t>NLO </a:t>
            </a:r>
            <a:r>
              <a:rPr lang="fr-FR" sz="1200" b="1" dirty="0" err="1" smtClean="0">
                <a:solidFill>
                  <a:srgbClr val="CC0099"/>
                </a:solidFill>
              </a:rPr>
              <a:t>pQCD</a:t>
            </a:r>
            <a:r>
              <a:rPr lang="fr-FR" sz="1200" b="1" dirty="0" smtClean="0">
                <a:solidFill>
                  <a:srgbClr val="CC0099"/>
                </a:solidFill>
              </a:rPr>
              <a:t> </a:t>
            </a:r>
            <a:r>
              <a:rPr lang="fr-FR" sz="1200" b="1" dirty="0" err="1" smtClean="0">
                <a:solidFill>
                  <a:srgbClr val="CC0099"/>
                </a:solidFill>
              </a:rPr>
              <a:t>calculations</a:t>
            </a:r>
            <a:endParaRPr lang="fr-FR" sz="1000" b="1" dirty="0">
              <a:solidFill>
                <a:srgbClr val="CC0099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00431" y="464515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tx2"/>
                </a:solidFill>
              </a:rPr>
              <a:t>Modified</a:t>
            </a:r>
            <a:r>
              <a:rPr lang="fr-FR" sz="1200" b="1" dirty="0" smtClean="0">
                <a:solidFill>
                  <a:schemeClr val="tx2"/>
                </a:solidFill>
              </a:rPr>
              <a:t> Power Law </a:t>
            </a:r>
          </a:p>
          <a:p>
            <a:r>
              <a:rPr lang="fr-FR" sz="1200" b="1" dirty="0" smtClean="0">
                <a:solidFill>
                  <a:schemeClr val="tx2"/>
                </a:solidFill>
              </a:rPr>
              <a:t>Fit on p+p</a:t>
            </a:r>
            <a:endParaRPr lang="fr-FR" sz="1200" b="1" dirty="0">
              <a:solidFill>
                <a:schemeClr val="tx2"/>
              </a:solidFill>
            </a:endParaRPr>
          </a:p>
        </p:txBody>
      </p:sp>
      <p:cxnSp>
        <p:nvCxnSpPr>
          <p:cNvPr id="18" name="Connecteur droit avec flèche 17"/>
          <p:cNvCxnSpPr>
            <a:stCxn id="17" idx="3"/>
          </p:cNvCxnSpPr>
          <p:nvPr/>
        </p:nvCxnSpPr>
        <p:spPr>
          <a:xfrm flipV="1">
            <a:off x="4643439" y="4359404"/>
            <a:ext cx="928693" cy="6089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79212" y="3859338"/>
            <a:ext cx="84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MPL Fit </a:t>
            </a:r>
          </a:p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on p+p</a:t>
            </a:r>
          </a:p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× T</a:t>
            </a:r>
            <a:r>
              <a:rPr lang="fr-FR" sz="1200" b="1" baseline="-25000" dirty="0" smtClean="0">
                <a:solidFill>
                  <a:schemeClr val="tx2"/>
                </a:solidFill>
              </a:rPr>
              <a:t>AA</a:t>
            </a:r>
            <a:endParaRPr lang="fr-FR" sz="1200" b="1" baseline="-25000" dirty="0">
              <a:solidFill>
                <a:schemeClr val="tx2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357686" y="3645024"/>
            <a:ext cx="1069079" cy="57374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357685" y="3216396"/>
            <a:ext cx="1143009" cy="1000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215338" y="3573586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Au+Au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Min </a:t>
            </a:r>
            <a:r>
              <a:rPr lang="fr-FR" sz="1200" b="1" dirty="0" err="1" smtClean="0">
                <a:solidFill>
                  <a:srgbClr val="FF0000"/>
                </a:solidFill>
              </a:rPr>
              <a:t>bias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215338" y="407365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central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15338" y="4540681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mid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57554" y="2430578"/>
            <a:ext cx="1143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 smtClean="0"/>
              <a:t>Exponential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+</a:t>
            </a:r>
          </a:p>
          <a:p>
            <a:pPr algn="ctr"/>
            <a:r>
              <a:rPr lang="fr-FR" sz="1200" b="1" dirty="0" smtClean="0"/>
              <a:t>MPLF </a:t>
            </a:r>
          </a:p>
          <a:p>
            <a:pPr algn="ctr"/>
            <a:r>
              <a:rPr lang="fr-FR" sz="1200" b="1" dirty="0" smtClean="0"/>
              <a:t>on p+p</a:t>
            </a:r>
          </a:p>
          <a:p>
            <a:pPr algn="ctr"/>
            <a:r>
              <a:rPr lang="fr-FR" sz="1200" b="1" dirty="0" smtClean="0"/>
              <a:t>× T</a:t>
            </a:r>
            <a:r>
              <a:rPr lang="fr-FR" sz="1200" b="1" baseline="-25000" dirty="0" smtClean="0"/>
              <a:t>AA</a:t>
            </a:r>
            <a:endParaRPr lang="fr-FR" sz="1200" b="1" baseline="-25000" dirty="0"/>
          </a:p>
        </p:txBody>
      </p:sp>
      <p:cxnSp>
        <p:nvCxnSpPr>
          <p:cNvPr id="29" name="Connecteur droit avec flèche 28"/>
          <p:cNvCxnSpPr>
            <a:stCxn id="28" idx="3"/>
          </p:cNvCxnSpPr>
          <p:nvPr/>
        </p:nvCxnSpPr>
        <p:spPr>
          <a:xfrm>
            <a:off x="4500816" y="2938410"/>
            <a:ext cx="659013" cy="99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8" idx="3"/>
          </p:cNvCxnSpPr>
          <p:nvPr/>
        </p:nvCxnSpPr>
        <p:spPr>
          <a:xfrm flipV="1">
            <a:off x="4500816" y="2815535"/>
            <a:ext cx="828830" cy="12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8" idx="3"/>
          </p:cNvCxnSpPr>
          <p:nvPr/>
        </p:nvCxnSpPr>
        <p:spPr>
          <a:xfrm flipV="1">
            <a:off x="4500816" y="2345271"/>
            <a:ext cx="841893" cy="593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l="1286" t="7354" r="91884" b="22325"/>
          <a:stretch>
            <a:fillRect/>
          </a:stretch>
        </p:blipFill>
        <p:spPr bwMode="auto">
          <a:xfrm rot="5400000">
            <a:off x="6485105" y="17407"/>
            <a:ext cx="281683" cy="325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8367738" y="51121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p+p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1406" y="2204864"/>
            <a:ext cx="3143272" cy="692497"/>
          </a:xfrm>
          <a:prstGeom prst="rect">
            <a:avLst/>
          </a:prstGeom>
          <a:solidFill>
            <a:srgbClr val="D16349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Fit = </a:t>
            </a:r>
            <a:r>
              <a:rPr lang="fr-FR" sz="1600" dirty="0" err="1" smtClean="0"/>
              <a:t>exponential</a:t>
            </a:r>
            <a:r>
              <a:rPr lang="fr-FR" sz="1600" dirty="0" smtClean="0"/>
              <a:t> + (MPLF×T</a:t>
            </a:r>
            <a:r>
              <a:rPr lang="fr-FR" sz="1600" baseline="-25000" dirty="0" smtClean="0"/>
              <a:t>AA</a:t>
            </a:r>
            <a:r>
              <a:rPr lang="fr-FR" sz="1600" dirty="0" smtClean="0"/>
              <a:t>)</a:t>
            </a:r>
          </a:p>
          <a:p>
            <a:r>
              <a:rPr lang="fr-FR" sz="700" dirty="0" smtClean="0"/>
              <a:t>     </a:t>
            </a:r>
          </a:p>
          <a:p>
            <a:r>
              <a:rPr lang="fr-FR" sz="1600" dirty="0" smtClean="0"/>
              <a:t>      =                       + (MPLF×T</a:t>
            </a:r>
            <a:r>
              <a:rPr lang="fr-FR" sz="1600" baseline="-25000" dirty="0" smtClean="0"/>
              <a:t>AA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/>
        </p:nvGraphicFramePr>
        <p:xfrm>
          <a:off x="642910" y="2419178"/>
          <a:ext cx="910860" cy="428640"/>
        </p:xfrm>
        <a:graphic>
          <a:graphicData uri="http://schemas.openxmlformats.org/presentationml/2006/ole">
            <p:oleObj spid="_x0000_s34820" name="Équation" r:id="rId6" imgW="647640" imgH="304560" progId="Equation.3">
              <p:embed/>
            </p:oleObj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642910" y="5970766"/>
            <a:ext cx="1912703" cy="338554"/>
          </a:xfrm>
          <a:prstGeom prst="rect">
            <a:avLst/>
          </a:prstGeom>
          <a:solidFill>
            <a:srgbClr val="D16349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T = 221 ±19±19 MeV</a:t>
            </a:r>
            <a:endParaRPr lang="fr-FR" sz="1600" b="1" dirty="0"/>
          </a:p>
        </p:txBody>
      </p:sp>
      <p:sp>
        <p:nvSpPr>
          <p:cNvPr id="47" name="Flèche vers le bas 46"/>
          <p:cNvSpPr/>
          <p:nvPr/>
        </p:nvSpPr>
        <p:spPr>
          <a:xfrm>
            <a:off x="1383009" y="3071810"/>
            <a:ext cx="117157" cy="3571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4572000" y="4788032"/>
            <a:ext cx="1500198" cy="714380"/>
          </a:xfrm>
          <a:prstGeom prst="straightConnector1">
            <a:avLst/>
          </a:prstGeom>
          <a:ln w="127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500562" y="4788032"/>
            <a:ext cx="1643074" cy="78581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4572000" y="4788032"/>
            <a:ext cx="1643074" cy="7858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715140" y="3073520"/>
            <a:ext cx="1486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(</a:t>
            </a:r>
            <a:r>
              <a:rPr lang="fr-FR" sz="1050" b="1" dirty="0" err="1" smtClean="0"/>
              <a:t>arXiv</a:t>
            </a:r>
            <a:r>
              <a:rPr lang="fr-FR" sz="1050" b="1" smtClean="0"/>
              <a:t>:0804.4168)</a:t>
            </a:r>
            <a:endParaRPr lang="fr-FR" sz="11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6572264" y="6002478"/>
            <a:ext cx="2640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Direct (real) photons in Au+Au</a:t>
            </a:r>
          </a:p>
          <a:p>
            <a:r>
              <a:rPr lang="fr-FR" sz="1000" b="1" dirty="0" smtClean="0">
                <a:solidFill>
                  <a:srgbClr val="0000FF"/>
                </a:solidFill>
              </a:rPr>
              <a:t>Phys. </a:t>
            </a:r>
            <a:r>
              <a:rPr lang="fr-FR" sz="1000" b="1" dirty="0" err="1" smtClean="0">
                <a:solidFill>
                  <a:srgbClr val="0000FF"/>
                </a:solidFill>
              </a:rPr>
              <a:t>Rev</a:t>
            </a:r>
            <a:r>
              <a:rPr lang="fr-FR" sz="1000" b="1" dirty="0" smtClean="0">
                <a:solidFill>
                  <a:srgbClr val="0000FF"/>
                </a:solidFill>
              </a:rPr>
              <a:t>. </a:t>
            </a:r>
            <a:r>
              <a:rPr lang="fr-FR" sz="1000" b="1" dirty="0" err="1" smtClean="0">
                <a:solidFill>
                  <a:srgbClr val="0000FF"/>
                </a:solidFill>
              </a:rPr>
              <a:t>Lett</a:t>
            </a:r>
            <a:r>
              <a:rPr lang="fr-FR" sz="1000" b="1" dirty="0" smtClean="0">
                <a:solidFill>
                  <a:srgbClr val="0000FF"/>
                </a:solidFill>
              </a:rPr>
              <a:t>. 94, 232301 (2005)</a:t>
            </a:r>
            <a:endParaRPr lang="fr-FR" sz="1000" b="1" dirty="0">
              <a:solidFill>
                <a:srgbClr val="0000FF"/>
              </a:solidFill>
            </a:endParaRPr>
          </a:p>
        </p:txBody>
      </p:sp>
      <p:graphicFrame>
        <p:nvGraphicFramePr>
          <p:cNvPr id="58" name="Table 14"/>
          <p:cNvGraphicFramePr>
            <a:graphicFrameLocks noGrp="1"/>
          </p:cNvGraphicFramePr>
          <p:nvPr/>
        </p:nvGraphicFramePr>
        <p:xfrm>
          <a:off x="107504" y="3477736"/>
          <a:ext cx="326898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19200"/>
                <a:gridCol w="105918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Cent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dN/dy</a:t>
                      </a:r>
                      <a:r>
                        <a:rPr kumimoji="1" lang="en-US" altLang="ja-JP" sz="1200" dirty="0" smtClean="0"/>
                        <a:t> (</a:t>
                      </a:r>
                      <a:r>
                        <a:rPr kumimoji="1" lang="en-US" altLang="ja-JP" sz="1200" dirty="0" err="1" smtClean="0"/>
                        <a:t>pT</a:t>
                      </a:r>
                      <a:r>
                        <a:rPr kumimoji="1" lang="en-US" altLang="ja-JP" sz="1200" dirty="0" smtClean="0"/>
                        <a:t>&gt;1GeV)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Slope (</a:t>
                      </a:r>
                      <a:r>
                        <a:rPr kumimoji="1" lang="en-US" altLang="ja-JP" sz="1200" dirty="0" err="1" smtClean="0"/>
                        <a:t>MeV</a:t>
                      </a:r>
                      <a:r>
                        <a:rPr kumimoji="1" lang="en-US" altLang="ja-JP" sz="1200" dirty="0" smtClean="0"/>
                        <a:t>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0-20%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1.50±0.23±0.35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221±19±19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20-40%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0.65±0.08±0.15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217±18±16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MinBias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0.49±0.05±0.11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233±14±19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ZoneTexte 58"/>
          <p:cNvSpPr txBox="1"/>
          <p:nvPr/>
        </p:nvSpPr>
        <p:spPr>
          <a:xfrm>
            <a:off x="395536" y="6309320"/>
            <a:ext cx="236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Phys. </a:t>
            </a:r>
            <a:r>
              <a:rPr lang="fr-FR" sz="1200" dirty="0" err="1" smtClean="0"/>
              <a:t>Rev</a:t>
            </a:r>
            <a:r>
              <a:rPr lang="fr-FR" sz="1200" dirty="0" smtClean="0"/>
              <a:t>. </a:t>
            </a:r>
            <a:r>
              <a:rPr lang="fr-FR" sz="1200" dirty="0" err="1" smtClean="0"/>
              <a:t>Lett</a:t>
            </a:r>
            <a:r>
              <a:rPr lang="fr-FR" sz="1200" dirty="0" smtClean="0"/>
              <a:t>. 104, 132301 (2010)</a:t>
            </a:r>
            <a:endParaRPr lang="fr-FR" sz="1200" dirty="0"/>
          </a:p>
        </p:txBody>
      </p:sp>
      <p:sp>
        <p:nvSpPr>
          <p:cNvPr id="40" name="Espace réservé de la date 39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dirty="0" smtClean="0"/>
              <a:t>CSNSM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Températures</a:t>
            </a:r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6192688" cy="79208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Modèles hydrodynamiques</a:t>
            </a:r>
            <a:endParaRPr lang="fr-FR" sz="2900" b="1" baseline="-25000" dirty="0" smtClean="0">
              <a:solidFill>
                <a:srgbClr val="0070C0"/>
              </a:solidFill>
            </a:endParaRPr>
          </a:p>
        </p:txBody>
      </p:sp>
      <p:pic>
        <p:nvPicPr>
          <p:cNvPr id="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357718" cy="47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7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1214438"/>
            <a:ext cx="4000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ZoneTexte 73"/>
          <p:cNvSpPr txBox="1"/>
          <p:nvPr/>
        </p:nvSpPr>
        <p:spPr>
          <a:xfrm>
            <a:off x="1000100" y="488401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From</a:t>
            </a:r>
            <a:r>
              <a:rPr lang="fr-FR" sz="1200" b="1" dirty="0" smtClean="0"/>
              <a:t> hydro </a:t>
            </a:r>
            <a:r>
              <a:rPr lang="fr-FR" sz="1200" b="1" dirty="0" err="1" smtClean="0"/>
              <a:t>models</a:t>
            </a:r>
            <a:endParaRPr lang="fr-FR" sz="1200" b="1" dirty="0" smtClean="0"/>
          </a:p>
          <a:p>
            <a:endParaRPr lang="fr-FR" sz="1200" dirty="0" smtClean="0"/>
          </a:p>
          <a:p>
            <a:r>
              <a:rPr lang="fr-FR" sz="1200" dirty="0" smtClean="0">
                <a:solidFill>
                  <a:srgbClr val="FF0000"/>
                </a:solidFill>
              </a:rPr>
              <a:t>300 MeV&lt; </a:t>
            </a:r>
            <a:r>
              <a:rPr lang="fr-FR" sz="1200" dirty="0" err="1" smtClean="0">
                <a:solidFill>
                  <a:srgbClr val="FF0000"/>
                </a:solidFill>
              </a:rPr>
              <a:t>T</a:t>
            </a:r>
            <a:r>
              <a:rPr lang="fr-FR" sz="1200" baseline="30000" dirty="0" err="1" smtClean="0">
                <a:solidFill>
                  <a:srgbClr val="FF0000"/>
                </a:solidFill>
              </a:rPr>
              <a:t>ini</a:t>
            </a:r>
            <a:r>
              <a:rPr lang="fr-FR" sz="1200" baseline="3000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>
                <a:solidFill>
                  <a:srgbClr val="FF0000"/>
                </a:solidFill>
              </a:rPr>
              <a:t>&lt; 600 MeV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0.17 </a:t>
            </a:r>
            <a:r>
              <a:rPr lang="fr-FR" sz="1200" dirty="0" err="1" smtClean="0">
                <a:solidFill>
                  <a:srgbClr val="FF0000"/>
                </a:solidFill>
              </a:rPr>
              <a:t>fm</a:t>
            </a:r>
            <a:r>
              <a:rPr lang="fr-FR" sz="1200" dirty="0" smtClean="0">
                <a:solidFill>
                  <a:srgbClr val="FF0000"/>
                </a:solidFill>
              </a:rPr>
              <a:t> &lt; </a:t>
            </a:r>
            <a:r>
              <a:rPr lang="fr-FR" sz="120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fr-FR" sz="1200" baseline="-25000" dirty="0" smtClean="0">
                <a:solidFill>
                  <a:srgbClr val="FF0000"/>
                </a:solidFill>
              </a:rPr>
              <a:t>0</a:t>
            </a:r>
            <a:r>
              <a:rPr lang="fr-FR" sz="1200" dirty="0" smtClean="0">
                <a:solidFill>
                  <a:srgbClr val="FF0000"/>
                </a:solidFill>
              </a:rPr>
              <a:t> &lt; 0.6 </a:t>
            </a:r>
            <a:endParaRPr lang="fr-FR" sz="1200" dirty="0">
              <a:solidFill>
                <a:srgbClr val="FF0000"/>
              </a:solidFill>
            </a:endParaRPr>
          </a:p>
        </p:txBody>
      </p:sp>
      <p:grpSp>
        <p:nvGrpSpPr>
          <p:cNvPr id="75" name="Groupe 27"/>
          <p:cNvGrpSpPr/>
          <p:nvPr/>
        </p:nvGrpSpPr>
        <p:grpSpPr>
          <a:xfrm>
            <a:off x="5382653" y="2686607"/>
            <a:ext cx="3046999" cy="727652"/>
            <a:chOff x="5382653" y="5050049"/>
            <a:chExt cx="3046999" cy="727652"/>
          </a:xfrm>
        </p:grpSpPr>
        <p:sp>
          <p:nvSpPr>
            <p:cNvPr id="76" name="TextBox 18"/>
            <p:cNvSpPr txBox="1">
              <a:spLocks noChangeArrowheads="1"/>
            </p:cNvSpPr>
            <p:nvPr/>
          </p:nvSpPr>
          <p:spPr bwMode="auto">
            <a:xfrm>
              <a:off x="5429256" y="5500702"/>
              <a:ext cx="26388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66"/>
                  </a:solidFill>
                </a:rPr>
                <a:t>T</a:t>
              </a:r>
              <a:r>
                <a:rPr lang="en-GB" sz="1200" b="1" baseline="-25000" dirty="0">
                  <a:solidFill>
                    <a:srgbClr val="FF0066"/>
                  </a:solidFill>
                </a:rPr>
                <a:t>C</a:t>
              </a:r>
              <a:r>
                <a:rPr lang="en-GB" sz="1200" b="1" dirty="0">
                  <a:solidFill>
                    <a:srgbClr val="FF0066"/>
                  </a:solidFill>
                </a:rPr>
                <a:t> from Lattice QCD ~ 170 </a:t>
              </a:r>
              <a:r>
                <a:rPr lang="en-GB" sz="1200" b="1" dirty="0" err="1">
                  <a:solidFill>
                    <a:srgbClr val="FF0066"/>
                  </a:solidFill>
                </a:rPr>
                <a:t>MeV</a:t>
              </a:r>
              <a:endParaRPr lang="en-GB" sz="1200" b="1" dirty="0">
                <a:solidFill>
                  <a:srgbClr val="FF0066"/>
                </a:solidFill>
              </a:endParaRPr>
            </a:p>
          </p:txBody>
        </p:sp>
        <p:cxnSp>
          <p:nvCxnSpPr>
            <p:cNvPr id="77" name="Straight Connector 6"/>
            <p:cNvCxnSpPr/>
            <p:nvPr/>
          </p:nvCxnSpPr>
          <p:spPr bwMode="auto">
            <a:xfrm>
              <a:off x="5429256" y="5500702"/>
              <a:ext cx="3000396" cy="1588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9"/>
            <p:cNvCxnSpPr>
              <a:cxnSpLocks noChangeShapeType="1"/>
            </p:cNvCxnSpPr>
            <p:nvPr/>
          </p:nvCxnSpPr>
          <p:spPr bwMode="auto">
            <a:xfrm>
              <a:off x="5429256" y="5357826"/>
              <a:ext cx="3000396" cy="1588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9" name="TextBox 10"/>
            <p:cNvSpPr txBox="1">
              <a:spLocks noChangeArrowheads="1"/>
            </p:cNvSpPr>
            <p:nvPr/>
          </p:nvSpPr>
          <p:spPr bwMode="auto">
            <a:xfrm>
              <a:off x="5382653" y="5050049"/>
              <a:ext cx="18325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solidFill>
                    <a:srgbClr val="F6BB00"/>
                  </a:solidFill>
                </a:rPr>
                <a:t>T</a:t>
              </a:r>
              <a:r>
                <a:rPr lang="en-US" sz="1400" baseline="-25000" dirty="0" err="1">
                  <a:solidFill>
                    <a:srgbClr val="F6BB00"/>
                  </a:solidFill>
                </a:rPr>
                <a:t>AuAu</a:t>
              </a:r>
              <a:r>
                <a:rPr lang="en-US" sz="1400" dirty="0">
                  <a:solidFill>
                    <a:srgbClr val="F6BB00"/>
                  </a:solidFill>
                </a:rPr>
                <a:t>(fit) ~ 220 </a:t>
              </a:r>
              <a:r>
                <a:rPr lang="en-US" sz="1400" dirty="0" err="1">
                  <a:solidFill>
                    <a:srgbClr val="F6BB00"/>
                  </a:solidFill>
                </a:rPr>
                <a:t>MeV</a:t>
              </a:r>
              <a:endParaRPr lang="en-US" sz="1400" dirty="0">
                <a:solidFill>
                  <a:srgbClr val="F6BB00"/>
                </a:solidFill>
              </a:endParaRPr>
            </a:p>
          </p:txBody>
        </p:sp>
      </p:grpSp>
      <p:sp>
        <p:nvSpPr>
          <p:cNvPr id="80" name="Flèche droite 79"/>
          <p:cNvSpPr/>
          <p:nvPr/>
        </p:nvSpPr>
        <p:spPr>
          <a:xfrm>
            <a:off x="4572000" y="2222838"/>
            <a:ext cx="500066" cy="214314"/>
          </a:xfrm>
          <a:prstGeom prst="right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3" t="5794" r="917" b="7291"/>
          <a:stretch>
            <a:fillRect/>
          </a:stretch>
        </p:blipFill>
        <p:spPr bwMode="auto">
          <a:xfrm>
            <a:off x="5177342" y="4003482"/>
            <a:ext cx="3037996" cy="24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Connecteur droit 81"/>
          <p:cNvCxnSpPr/>
          <p:nvPr/>
        </p:nvCxnSpPr>
        <p:spPr>
          <a:xfrm rot="16200000" flipH="1">
            <a:off x="4893471" y="5179230"/>
            <a:ext cx="1785950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5572132" y="4024646"/>
            <a:ext cx="928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170 MeV</a:t>
            </a:r>
            <a:endParaRPr lang="fr-FR" sz="900" b="1" dirty="0"/>
          </a:p>
        </p:txBody>
      </p:sp>
      <p:sp>
        <p:nvSpPr>
          <p:cNvPr id="84" name="Rectangle 83"/>
          <p:cNvSpPr/>
          <p:nvPr/>
        </p:nvSpPr>
        <p:spPr>
          <a:xfrm>
            <a:off x="6500826" y="4071942"/>
            <a:ext cx="1273382" cy="20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Perfect</a:t>
            </a:r>
            <a:r>
              <a:rPr lang="fr-FR" sz="1400" dirty="0" smtClean="0"/>
              <a:t> </a:t>
            </a:r>
            <a:r>
              <a:rPr lang="fr-FR" sz="1400" dirty="0" err="1" smtClean="0"/>
              <a:t>liquid</a:t>
            </a:r>
            <a:endParaRPr lang="fr-FR" sz="1400" dirty="0"/>
          </a:p>
        </p:txBody>
      </p:sp>
      <p:sp>
        <p:nvSpPr>
          <p:cNvPr id="85" name="Rectangle 84"/>
          <p:cNvSpPr/>
          <p:nvPr/>
        </p:nvSpPr>
        <p:spPr>
          <a:xfrm>
            <a:off x="6500826" y="4286256"/>
            <a:ext cx="1273382" cy="1833697"/>
          </a:xfrm>
          <a:prstGeom prst="rect">
            <a:avLst/>
          </a:prstGeom>
          <a:solidFill>
            <a:srgbClr val="D16349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6143636" y="3857628"/>
            <a:ext cx="857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D16349"/>
                </a:solidFill>
              </a:rPr>
              <a:t>300 MeV</a:t>
            </a:r>
            <a:endParaRPr lang="fr-FR" sz="900" b="1" dirty="0">
              <a:solidFill>
                <a:srgbClr val="D16349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475291" y="3857628"/>
            <a:ext cx="1025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rgbClr val="D16349"/>
                </a:solidFill>
              </a:rPr>
              <a:t>600 MeV</a:t>
            </a:r>
            <a:endParaRPr lang="fr-FR" sz="900" b="1" dirty="0">
              <a:solidFill>
                <a:srgbClr val="D16349"/>
              </a:solidFill>
            </a:endParaRPr>
          </a:p>
        </p:txBody>
      </p:sp>
      <p:sp>
        <p:nvSpPr>
          <p:cNvPr id="88" name="Flèche courbée vers la droite 87"/>
          <p:cNvSpPr/>
          <p:nvPr/>
        </p:nvSpPr>
        <p:spPr>
          <a:xfrm>
            <a:off x="4643438" y="2928934"/>
            <a:ext cx="428628" cy="1643074"/>
          </a:xfrm>
          <a:prstGeom prst="curvedRight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>
          <a:xfrm>
            <a:off x="457200" y="6545237"/>
            <a:ext cx="2133600" cy="268139"/>
          </a:xfrm>
        </p:spPr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RHIC</a:t>
            </a:r>
          </a:p>
          <a:p>
            <a:pPr lvl="1"/>
            <a:r>
              <a:rPr lang="fr-FR" dirty="0" smtClean="0"/>
              <a:t>Résultats : liquide parfait</a:t>
            </a:r>
          </a:p>
          <a:p>
            <a:pPr lvl="2"/>
            <a:r>
              <a:rPr lang="fr-FR" dirty="0" smtClean="0"/>
              <a:t>Jet </a:t>
            </a:r>
            <a:r>
              <a:rPr lang="fr-FR" dirty="0" err="1" smtClean="0"/>
              <a:t>quenching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opacité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Flot elliptique  collectivité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Température  300 à 600 MeV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Futur (à partir de 2011)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Installation d’un détecteur de vertex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Accès à la physique des saveurs lourdes (open </a:t>
            </a:r>
            <a:r>
              <a:rPr lang="fr-FR" dirty="0" err="1" smtClean="0">
                <a:sym typeface="Wingdings" pitchFamily="2" charset="2"/>
              </a:rPr>
              <a:t>charm</a:t>
            </a:r>
            <a:r>
              <a:rPr lang="fr-FR" dirty="0" smtClean="0">
                <a:sym typeface="Wingdings" pitchFamily="2" charset="2"/>
              </a:rPr>
              <a:t>, open beauty)</a:t>
            </a:r>
          </a:p>
          <a:p>
            <a:endParaRPr lang="fr-FR" dirty="0" smtClean="0"/>
          </a:p>
          <a:p>
            <a:r>
              <a:rPr lang="fr-FR" dirty="0" smtClean="0"/>
              <a:t>Au LHC</a:t>
            </a:r>
          </a:p>
          <a:p>
            <a:pPr lvl="1"/>
            <a:r>
              <a:rPr lang="fr-FR" dirty="0" smtClean="0"/>
              <a:t>Pb+Pb à 5,5 </a:t>
            </a:r>
            <a:r>
              <a:rPr lang="fr-FR" dirty="0" err="1" smtClean="0"/>
              <a:t>TeV</a:t>
            </a:r>
            <a:endParaRPr lang="fr-FR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de Quarks et de Gluons</a:t>
            </a:r>
            <a:endParaRPr lang="fr-F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Le diagramme de phase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7" name="Picture 4" descr="UniverseHistory"/>
          <p:cNvPicPr>
            <a:picLocks noChangeAspect="1" noChangeArrowheads="1"/>
          </p:cNvPicPr>
          <p:nvPr/>
        </p:nvPicPr>
        <p:blipFill>
          <a:blip r:embed="rId2" cstate="print"/>
          <a:srcRect l="7927" t="50000" r="1929" b="6044"/>
          <a:stretch>
            <a:fillRect/>
          </a:stretch>
        </p:blipFill>
        <p:spPr bwMode="auto">
          <a:xfrm>
            <a:off x="4214810" y="1643050"/>
            <a:ext cx="4684713" cy="930275"/>
          </a:xfrm>
          <a:prstGeom prst="rect">
            <a:avLst/>
          </a:prstGeom>
          <a:noFill/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624634" y="4502157"/>
            <a:ext cx="2286000" cy="1854200"/>
            <a:chOff x="4265" y="2904"/>
            <a:chExt cx="1440" cy="1168"/>
          </a:xfrm>
        </p:grpSpPr>
        <p:pic>
          <p:nvPicPr>
            <p:cNvPr id="9" name="Picture 6" descr="neutronnebula_es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5" y="2904"/>
              <a:ext cx="1440" cy="1168"/>
            </a:xfrm>
            <a:prstGeom prst="rect">
              <a:avLst/>
            </a:prstGeom>
            <a:noFill/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416" y="2928"/>
              <a:ext cx="11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ts val="500"/>
                </a:spcBef>
                <a:spcAft>
                  <a:spcPts val="500"/>
                </a:spcAft>
              </a:pPr>
              <a:r>
                <a:rPr lang="fr-FR" b="1" dirty="0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RX J185635-375</a:t>
              </a:r>
              <a:endParaRPr lang="fr-FR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1" name="Picture 9" descr="neutron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00570"/>
            <a:ext cx="2397125" cy="1878012"/>
          </a:xfrm>
          <a:prstGeom prst="rect">
            <a:avLst/>
          </a:prstGeom>
          <a:noFill/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410075" y="3505200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/>
              <a:t>Effondrement d’étoile</a:t>
            </a:r>
            <a:endParaRPr lang="fr-FR" dirty="0"/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/>
              <a:t>Grande densité de matière</a:t>
            </a:r>
            <a:endParaRPr lang="fr-FR" dirty="0"/>
          </a:p>
          <a:p>
            <a:pPr marL="342900" indent="-342900" eaLnBrk="1" hangingPunct="1">
              <a:lnSpc>
                <a:spcPct val="90000"/>
              </a:lnSpc>
            </a:pPr>
            <a:r>
              <a:rPr lang="fr-FR" sz="1400" dirty="0"/>
              <a:t>        (5 </a:t>
            </a:r>
            <a:r>
              <a:rPr lang="fr-FR" sz="1400" dirty="0" smtClean="0"/>
              <a:t>à </a:t>
            </a:r>
            <a:r>
              <a:rPr lang="fr-FR" sz="1400" dirty="0"/>
              <a:t>10 </a:t>
            </a:r>
            <a:r>
              <a:rPr lang="fr-FR" sz="1400" dirty="0" smtClean="0"/>
              <a:t>fois la densité nucléaire standard)</a:t>
            </a:r>
            <a:endParaRPr lang="fr-FR" dirty="0"/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/>
              <a:t>Matière confinée </a:t>
            </a:r>
            <a:r>
              <a:rPr lang="fr-FR" dirty="0" smtClean="0">
                <a:sym typeface="Symbol" pitchFamily="18" charset="2"/>
              </a:rPr>
              <a:t> </a:t>
            </a:r>
            <a:r>
              <a:rPr lang="fr-FR" dirty="0">
                <a:sym typeface="Symbol" pitchFamily="18" charset="2"/>
              </a:rPr>
              <a:t>plasma</a:t>
            </a:r>
            <a:endParaRPr lang="en-US" altLang="ja-JP" sz="1200" u="sng" dirty="0">
              <a:ea typeface="ＭＳ Ｐゴシック" charset="-128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024" y="1988840"/>
            <a:ext cx="3923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dirty="0" smtClean="0"/>
              <a:t>haute </a:t>
            </a:r>
            <a:r>
              <a:rPr lang="fr-FR" dirty="0" err="1"/>
              <a:t>temperature</a:t>
            </a:r>
            <a:r>
              <a:rPr lang="fr-FR" dirty="0"/>
              <a:t> (10</a:t>
            </a:r>
            <a:r>
              <a:rPr lang="fr-FR" baseline="30000" dirty="0"/>
              <a:t>12 </a:t>
            </a:r>
            <a:r>
              <a:rPr lang="fr-FR" dirty="0"/>
              <a:t>K)   </a:t>
            </a:r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dirty="0"/>
              <a:t>10</a:t>
            </a:r>
            <a:r>
              <a:rPr lang="fr-FR" baseline="30000" dirty="0"/>
              <a:t>-6</a:t>
            </a:r>
            <a:r>
              <a:rPr lang="fr-FR" dirty="0"/>
              <a:t> s. : Plasma </a:t>
            </a:r>
            <a:r>
              <a:rPr lang="fr-FR" dirty="0">
                <a:sym typeface="Symbol" pitchFamily="18" charset="2"/>
              </a:rPr>
              <a:t> </a:t>
            </a:r>
            <a:r>
              <a:rPr lang="fr-FR" dirty="0" smtClean="0">
                <a:sym typeface="Symbol" pitchFamily="18" charset="2"/>
              </a:rPr>
              <a:t>matière confinée</a:t>
            </a:r>
            <a:endParaRPr lang="en-US" altLang="ja-JP" sz="1600" b="1" u="sng" dirty="0">
              <a:ea typeface="ＭＳ Ｐゴシック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18728" y="1556792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fr-FR" sz="2400" b="1" dirty="0" err="1"/>
              <a:t>Big</a:t>
            </a:r>
            <a:r>
              <a:rPr lang="fr-FR" sz="2400" b="1" dirty="0"/>
              <a:t> Bang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27984" y="3140968"/>
            <a:ext cx="39604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fr-FR" sz="2400" b="1" dirty="0" smtClean="0"/>
              <a:t>Cœur des étoiles à neutron</a:t>
            </a:r>
            <a:endParaRPr lang="fr-FR" sz="2400" b="1" dirty="0"/>
          </a:p>
        </p:txBody>
      </p:sp>
      <p:pic>
        <p:nvPicPr>
          <p:cNvPr id="16" name="Picture 14" descr="phasespac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r="4917"/>
          <a:stretch>
            <a:fillRect/>
          </a:stretch>
        </p:blipFill>
        <p:spPr bwMode="auto">
          <a:xfrm>
            <a:off x="251520" y="2803502"/>
            <a:ext cx="3528392" cy="35322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Plasma de Quarks et de Gluons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Expérimentalement : collisions d’ions lourds</a:t>
            </a:r>
          </a:p>
          <a:p>
            <a:pPr lvl="1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Gros noyaux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 volume + thermalisation</a:t>
            </a:r>
          </a:p>
          <a:p>
            <a:pPr lvl="1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Grande énergie  densité critique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pSp>
        <p:nvGrpSpPr>
          <p:cNvPr id="6" name="Group 1028"/>
          <p:cNvGrpSpPr>
            <a:grpSpLocks/>
          </p:cNvGrpSpPr>
          <p:nvPr/>
        </p:nvGrpSpPr>
        <p:grpSpPr bwMode="auto">
          <a:xfrm>
            <a:off x="1187624" y="2577306"/>
            <a:ext cx="4968552" cy="3730427"/>
            <a:chOff x="1862" y="1897"/>
            <a:chExt cx="3422" cy="2568"/>
          </a:xfrm>
        </p:grpSpPr>
        <p:sp>
          <p:nvSpPr>
            <p:cNvPr id="7" name="AutoShape 1029"/>
            <p:cNvSpPr>
              <a:spLocks noChangeArrowheads="1"/>
            </p:cNvSpPr>
            <p:nvPr/>
          </p:nvSpPr>
          <p:spPr bwMode="auto">
            <a:xfrm>
              <a:off x="1862" y="1897"/>
              <a:ext cx="3423" cy="2569"/>
            </a:xfrm>
            <a:prstGeom prst="roundRect">
              <a:avLst>
                <a:gd name="adj" fmla="val 37"/>
              </a:avLst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pic>
          <p:nvPicPr>
            <p:cNvPr id="8" name="Picture 10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2" y="1897"/>
              <a:ext cx="3423" cy="2569"/>
            </a:xfrm>
            <a:prstGeom prst="rect">
              <a:avLst/>
            </a:prstGeom>
            <a:solidFill>
              <a:srgbClr val="EAEAEA"/>
            </a:solidFill>
          </p:spPr>
        </p:pic>
      </p:grp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4499992" y="4653136"/>
            <a:ext cx="897931" cy="1940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 type="triangle" w="lg" len="lg"/>
            <a:tailEnd/>
          </a:ln>
        </p:spPr>
        <p:txBody>
          <a:bodyPr wrap="square" lIns="0" tIns="0" rIns="0" bIns="0">
            <a:spAutoFit/>
          </a:bodyPr>
          <a:lstStyle/>
          <a:p>
            <a:pPr defTabSz="828675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100" b="1" dirty="0">
                <a:latin typeface="Helvetica" pitchFamily="34" charset="0"/>
              </a:rPr>
              <a:t> t ~ 10 fm/c</a:t>
            </a:r>
            <a:r>
              <a:rPr lang="en-GB" sz="1300" b="1" dirty="0">
                <a:latin typeface="Helvetica" pitchFamily="34" charset="0"/>
              </a:rPr>
              <a:t> </a:t>
            </a: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1340023" y="5581576"/>
            <a:ext cx="119911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Collision d’ions</a:t>
            </a:r>
          </a:p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T=0 MeV</a:t>
            </a:r>
          </a:p>
          <a:p>
            <a:pPr algn="ctr">
              <a:lnSpc>
                <a:spcPct val="9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0.15 </a:t>
            </a:r>
            <a:r>
              <a:rPr lang="fr-FR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/fm</a:t>
            </a:r>
            <a:r>
              <a:rPr lang="fr-FR" sz="9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4" name="Rectangle 1036"/>
          <p:cNvSpPr>
            <a:spLocks noChangeArrowheads="1"/>
          </p:cNvSpPr>
          <p:nvPr/>
        </p:nvSpPr>
        <p:spPr bwMode="auto">
          <a:xfrm>
            <a:off x="730423" y="2577016"/>
            <a:ext cx="538759" cy="373230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1037"/>
          <p:cNvSpPr txBox="1">
            <a:spLocks noChangeArrowheads="1"/>
          </p:cNvSpPr>
          <p:nvPr/>
        </p:nvSpPr>
        <p:spPr bwMode="auto">
          <a:xfrm>
            <a:off x="755331" y="3284984"/>
            <a:ext cx="1296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Gaz de </a:t>
            </a: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hadrons</a:t>
            </a: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 ~ 140 MeV</a:t>
            </a:r>
          </a:p>
          <a:p>
            <a:pPr>
              <a:lnSpc>
                <a:spcPct val="8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~ 0.05 </a:t>
            </a:r>
            <a:r>
              <a:rPr lang="fr-F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/fm</a:t>
            </a:r>
            <a:r>
              <a:rPr lang="fr-FR" sz="10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1274381" y="4077072"/>
            <a:ext cx="11373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Hadronisation</a:t>
            </a:r>
            <a:endParaRPr lang="fr-F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 ~ 170 MeV</a:t>
            </a:r>
          </a:p>
          <a:p>
            <a:pPr algn="ctr">
              <a:lnSpc>
                <a:spcPct val="9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~ 1 </a:t>
            </a:r>
            <a:r>
              <a:rPr lang="fr-FR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/fm3</a:t>
            </a:r>
          </a:p>
        </p:txBody>
      </p:sp>
      <p:sp>
        <p:nvSpPr>
          <p:cNvPr id="17" name="Text Box 1039"/>
          <p:cNvSpPr txBox="1">
            <a:spLocks noChangeArrowheads="1"/>
          </p:cNvSpPr>
          <p:nvPr/>
        </p:nvSpPr>
        <p:spPr bwMode="auto">
          <a:xfrm>
            <a:off x="1691680" y="4725144"/>
            <a:ext cx="1045715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 Q G</a:t>
            </a:r>
          </a:p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 ~ 300 MeV</a:t>
            </a:r>
          </a:p>
          <a:p>
            <a:pPr algn="ctr">
              <a:lnSpc>
                <a:spcPct val="90000"/>
              </a:lnSpc>
            </a:pP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~ 5 </a:t>
            </a:r>
            <a:r>
              <a:rPr lang="fr-FR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GeV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/fm</a:t>
            </a:r>
            <a:r>
              <a:rPr lang="fr-FR" sz="9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fr-F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1784916" y="5229200"/>
            <a:ext cx="1490940" cy="21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de formation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20" name="Text Box 1042"/>
          <p:cNvSpPr txBox="1">
            <a:spLocks noChangeArrowheads="1"/>
          </p:cNvSpPr>
          <p:nvPr/>
        </p:nvSpPr>
        <p:spPr bwMode="auto">
          <a:xfrm>
            <a:off x="3995936" y="5157192"/>
            <a:ext cx="1085000" cy="1940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 type="triangle" w="lg" len="lg"/>
            <a:tailEnd/>
          </a:ln>
        </p:spPr>
        <p:txBody>
          <a:bodyPr wrap="square" lIns="0" tIns="0" rIns="0" bIns="0">
            <a:spAutoFit/>
          </a:bodyPr>
          <a:lstStyle/>
          <a:p>
            <a:pPr defTabSz="828675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1300" b="1" dirty="0">
                <a:latin typeface="Helvetica" pitchFamily="34" charset="0"/>
              </a:rPr>
              <a:t> t~0.1 fm/c 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6372200" y="2564904"/>
            <a:ext cx="1368152" cy="3456384"/>
            <a:chOff x="7643834" y="1428736"/>
            <a:chExt cx="1285884" cy="4643470"/>
          </a:xfrm>
        </p:grpSpPr>
        <p:sp>
          <p:nvSpPr>
            <p:cNvPr id="39" name="Rectangle 38"/>
            <p:cNvSpPr/>
            <p:nvPr/>
          </p:nvSpPr>
          <p:spPr>
            <a:xfrm>
              <a:off x="7643834" y="1428736"/>
              <a:ext cx="1285884" cy="46434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200000">
              <a:off x="7825676" y="5033109"/>
              <a:ext cx="99363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8182"/>
            <a:stretch>
              <a:fillRect/>
            </a:stretch>
          </p:blipFill>
          <p:spPr bwMode="auto">
            <a:xfrm rot="16200000">
              <a:off x="7993926" y="4721984"/>
              <a:ext cx="642941" cy="105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200000">
              <a:off x="7767575" y="1447871"/>
              <a:ext cx="1071569" cy="103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200000">
              <a:off x="7844459" y="4014196"/>
              <a:ext cx="928693" cy="104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6200000">
              <a:off x="7629838" y="2657178"/>
              <a:ext cx="1343470" cy="1029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4276"/>
            <a:stretch>
              <a:fillRect/>
            </a:stretch>
          </p:blipFill>
          <p:spPr bwMode="auto">
            <a:xfrm rot="16200000">
              <a:off x="7872427" y="3629042"/>
              <a:ext cx="857254" cy="1028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dirty="0" smtClean="0"/>
              <a:t>Plasma de Quarks et de Gluons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Expérimentalement : collisions d’ions lourds</a:t>
            </a:r>
            <a:endParaRPr lang="fr-FR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0GeV_auau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3080" y="1799803"/>
            <a:ext cx="2819400" cy="2114550"/>
          </a:xfrm>
          <a:prstGeom prst="rect">
            <a:avLst/>
          </a:prstGeom>
          <a:noFill/>
        </p:spPr>
      </p:pic>
      <p:pic>
        <p:nvPicPr>
          <p:cNvPr id="13" name="2GeV_auau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7480" y="1799803"/>
            <a:ext cx="2819400" cy="2114550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42593" y="1772816"/>
            <a:ext cx="224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 b="1">
                <a:solidFill>
                  <a:srgbClr val="EAEAEA"/>
                </a:solidFill>
                <a:latin typeface="Century Gothic" pitchFamily="34" charset="0"/>
              </a:rPr>
              <a:t>BNL - AGS 4 GeV</a:t>
            </a:r>
            <a:endParaRPr lang="en-US" sz="2000" b="1">
              <a:solidFill>
                <a:srgbClr val="EAEAEA"/>
              </a:solidFill>
              <a:latin typeface="Century Gothic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225480" y="1780753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 b="1">
                <a:solidFill>
                  <a:srgbClr val="EAEAEA"/>
                </a:solidFill>
                <a:latin typeface="Century Gothic" pitchFamily="34" charset="0"/>
              </a:rPr>
              <a:t>CERN - SPS 20 GeV</a:t>
            </a:r>
            <a:endParaRPr lang="en-US" sz="2000" b="1">
              <a:solidFill>
                <a:srgbClr val="EAEAEA"/>
              </a:solidFill>
              <a:latin typeface="Century Gothic" pitchFamily="34" charset="0"/>
            </a:endParaRPr>
          </a:p>
        </p:txBody>
      </p:sp>
      <p:pic>
        <p:nvPicPr>
          <p:cNvPr id="16" name="200GeV_AuAu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480" y="4047703"/>
            <a:ext cx="2819400" cy="2114550"/>
          </a:xfrm>
          <a:prstGeom prst="rect">
            <a:avLst/>
          </a:prstGeom>
          <a:noFill/>
        </p:spPr>
      </p:pic>
      <p:pic>
        <p:nvPicPr>
          <p:cNvPr id="17" name="5TeV_AuAu.M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3080" y="4047703"/>
            <a:ext cx="2819400" cy="2114550"/>
          </a:xfrm>
          <a:prstGeom prst="rect">
            <a:avLst/>
          </a:prstGeom>
          <a:noFill/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53680" y="4066753"/>
            <a:ext cx="259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 b="1">
                <a:solidFill>
                  <a:srgbClr val="EAEAEA"/>
                </a:solidFill>
                <a:latin typeface="Century Gothic" pitchFamily="34" charset="0"/>
              </a:rPr>
              <a:t>BNL - RHIC 200 GeV</a:t>
            </a:r>
            <a:endParaRPr lang="en-US" sz="2000" b="1">
              <a:solidFill>
                <a:srgbClr val="EAEAEA"/>
              </a:solidFill>
              <a:latin typeface="Century Gothic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301680" y="4066753"/>
            <a:ext cx="2550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2000" b="1" dirty="0">
                <a:solidFill>
                  <a:srgbClr val="EAEAEA"/>
                </a:solidFill>
                <a:latin typeface="Century Gothic" pitchFamily="34" charset="0"/>
              </a:rPr>
              <a:t>CERN - LHC </a:t>
            </a:r>
            <a:r>
              <a:rPr lang="fr-FR" sz="2000" b="1" dirty="0" smtClean="0">
                <a:solidFill>
                  <a:srgbClr val="EAEAEA"/>
                </a:solidFill>
                <a:latin typeface="Century Gothic" pitchFamily="34" charset="0"/>
              </a:rPr>
              <a:t>5.5 </a:t>
            </a:r>
            <a:r>
              <a:rPr lang="fr-FR" sz="2000" b="1" dirty="0">
                <a:solidFill>
                  <a:srgbClr val="EAEAEA"/>
                </a:solidFill>
                <a:latin typeface="Century Gothic" pitchFamily="34" charset="0"/>
              </a:rPr>
              <a:t>TeV</a:t>
            </a:r>
            <a:endParaRPr lang="en-US" sz="2000" b="1" dirty="0">
              <a:solidFill>
                <a:srgbClr val="EAEAEA"/>
              </a:solidFill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195109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Expériences 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Cibles fixes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7504" y="416127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Expériences 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collisionneurs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1828800" y="32004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381000" y="3200400"/>
            <a:ext cx="457200" cy="609600"/>
          </a:xfrm>
          <a:prstGeom prst="ellipse">
            <a:avLst/>
          </a:prstGeom>
          <a:solidFill>
            <a:srgbClr val="29295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38200" y="33718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29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407988" y="5301208"/>
            <a:ext cx="457200" cy="609600"/>
          </a:xfrm>
          <a:prstGeom prst="ellipse">
            <a:avLst/>
          </a:prstGeom>
          <a:solidFill>
            <a:srgbClr val="29295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838200" y="547424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29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 flipH="1">
            <a:off x="1981200" y="5310733"/>
            <a:ext cx="457200" cy="609600"/>
          </a:xfrm>
          <a:prstGeom prst="ellipse">
            <a:avLst/>
          </a:prstGeom>
          <a:solidFill>
            <a:srgbClr val="29295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 flipH="1">
            <a:off x="1524000" y="549170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29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dirty="0" smtClean="0"/>
              <a:t>Le RHIC</a:t>
            </a:r>
            <a:endParaRPr lang="fr-FR" dirty="0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sz="half" idx="1"/>
          </p:nvPr>
        </p:nvGraphicFramePr>
        <p:xfrm>
          <a:off x="5651425" y="1196752"/>
          <a:ext cx="3313063" cy="492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783"/>
                <a:gridCol w="720080"/>
                <a:gridCol w="648072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Campagne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Espèces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Énergie (</a:t>
                      </a:r>
                      <a:r>
                        <a:rPr lang="fr-FR" sz="1000" dirty="0" err="1" smtClean="0"/>
                        <a:t>GeV</a:t>
                      </a:r>
                      <a:r>
                        <a:rPr lang="fr-FR" sz="100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Luminosité</a:t>
                      </a:r>
                      <a:r>
                        <a:rPr lang="fr-FR" sz="1000" baseline="0" dirty="0" smtClean="0"/>
                        <a:t> intégrée (</a:t>
                      </a:r>
                      <a:r>
                        <a:rPr lang="fr-FR" sz="1000" baseline="0" dirty="0" err="1" smtClean="0"/>
                        <a:t>Phenix</a:t>
                      </a:r>
                      <a:r>
                        <a:rPr lang="fr-FR" sz="1000" baseline="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2000/2001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130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2001/2002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2002/2003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2,74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0,35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baseline="300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2003/2004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241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algn="ctr"/>
                      <a:r>
                        <a:rPr lang="da-DK" sz="1000" spc="-20" dirty="0" smtClean="0"/>
                        <a:t> 9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dirty="0"/>
                    </a:p>
                  </a:txBody>
                  <a:tcPr/>
                </a:tc>
              </a:tr>
              <a:tr h="70849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2004/2005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22.5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pc="-20" dirty="0" smtClean="0"/>
                        <a:t> 3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0,19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3,80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2005/2006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 10,7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2006/2007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810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2007/2008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80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5,2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2008/2009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500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8,6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13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2009/2010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39</a:t>
                      </a:r>
                    </a:p>
                    <a:p>
                      <a:pPr algn="ctr"/>
                      <a:r>
                        <a:rPr lang="fr-FR" sz="1000" dirty="0" smtClean="0"/>
                        <a:t>7,7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1,3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0,11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40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0,26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919014" cy="362088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213238" y="1052736"/>
            <a:ext cx="536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Deux programmes de recherche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Plasma de Quarks et de Gluons : </a:t>
            </a:r>
            <a:r>
              <a:rPr lang="fr-FR" sz="1400" b="1" dirty="0" smtClean="0">
                <a:solidFill>
                  <a:srgbClr val="FF0000"/>
                </a:solidFill>
              </a:rPr>
              <a:t>ions lourds </a:t>
            </a:r>
            <a:r>
              <a:rPr lang="fr-FR" sz="1400" dirty="0" smtClean="0"/>
              <a:t>jusqu’à </a:t>
            </a:r>
            <a:r>
              <a:rPr lang="fr-FR" sz="1400" dirty="0" smtClean="0">
                <a:sym typeface="Symbol"/>
              </a:rPr>
              <a:t>s = 200 </a:t>
            </a:r>
            <a:r>
              <a:rPr lang="fr-FR" sz="1400" dirty="0" err="1" smtClean="0">
                <a:sym typeface="Symbol"/>
              </a:rPr>
              <a:t>GeV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Structure en spin du nucléon : </a:t>
            </a:r>
            <a:r>
              <a:rPr lang="fr-FR" sz="1400" b="1" dirty="0" smtClean="0">
                <a:solidFill>
                  <a:srgbClr val="FF0000"/>
                </a:solidFill>
              </a:rPr>
              <a:t>protons polarisés </a:t>
            </a:r>
            <a:r>
              <a:rPr lang="fr-FR" sz="1400" dirty="0" smtClean="0"/>
              <a:t>jusqu’à </a:t>
            </a:r>
            <a:r>
              <a:rPr lang="fr-FR" sz="1400" dirty="0" smtClean="0">
                <a:sym typeface="Symbol"/>
              </a:rPr>
              <a:t>s = 500 </a:t>
            </a:r>
            <a:r>
              <a:rPr lang="fr-FR" sz="1400" dirty="0" err="1" smtClean="0">
                <a:sym typeface="Symbol"/>
              </a:rPr>
              <a:t>GeV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3953" y="5517232"/>
            <a:ext cx="5076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 p+p </a:t>
            </a:r>
            <a:r>
              <a:rPr lang="fr-FR" sz="1600" dirty="0" smtClean="0">
                <a:sym typeface="Wingdings" pitchFamily="2" charset="2"/>
              </a:rPr>
              <a:t> la référence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 d+Au  étude des effets froids (</a:t>
            </a:r>
            <a:r>
              <a:rPr lang="fr-FR" sz="1600" dirty="0" err="1" smtClean="0">
                <a:sym typeface="Wingdings" pitchFamily="2" charset="2"/>
              </a:rPr>
              <a:t>shadowing</a:t>
            </a:r>
            <a:r>
              <a:rPr lang="fr-FR" sz="1600" dirty="0" smtClean="0">
                <a:sym typeface="Wingdings" pitchFamily="2" charset="2"/>
              </a:rPr>
              <a:t>, saturation,…)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 Au+Au  étude des effets chauds (QGP)</a:t>
            </a:r>
            <a:endParaRPr lang="fr-FR" sz="16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>
          <a:xfrm>
            <a:off x="457200" y="6525345"/>
            <a:ext cx="2133600" cy="288032"/>
          </a:xfrm>
        </p:spPr>
        <p:txBody>
          <a:bodyPr/>
          <a:lstStyle/>
          <a:p>
            <a:r>
              <a:rPr lang="fr-FR" dirty="0" smtClean="0"/>
              <a:t>CSNSM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PHENIX &amp; STAR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>PHENIX</a:t>
            </a:r>
          </a:p>
          <a:p>
            <a:pPr lvl="1">
              <a:spcBef>
                <a:spcPts val="0"/>
              </a:spcBef>
            </a:pPr>
            <a:r>
              <a:rPr lang="fr-FR" sz="1800" dirty="0" smtClean="0"/>
              <a:t>Central </a:t>
            </a:r>
            <a:r>
              <a:rPr lang="fr-FR" sz="1800" dirty="0" err="1" smtClean="0"/>
              <a:t>rapidity</a:t>
            </a:r>
            <a:r>
              <a:rPr lang="fr-FR" sz="1800" dirty="0" smtClean="0"/>
              <a:t> |y|&lt;0.35</a:t>
            </a:r>
          </a:p>
          <a:p>
            <a:pPr lvl="2">
              <a:spcBef>
                <a:spcPts val="0"/>
              </a:spcBef>
            </a:pPr>
            <a:r>
              <a:rPr lang="fr-FR" sz="1600" dirty="0" err="1" smtClean="0"/>
              <a:t>Tracking</a:t>
            </a:r>
            <a:r>
              <a:rPr lang="fr-FR" sz="1600" dirty="0" smtClean="0"/>
              <a:t> (DC, PC)</a:t>
            </a:r>
          </a:p>
          <a:p>
            <a:pPr lvl="2">
              <a:spcBef>
                <a:spcPts val="0"/>
              </a:spcBef>
            </a:pPr>
            <a:r>
              <a:rPr lang="fr-FR" sz="1600" dirty="0" smtClean="0"/>
              <a:t>EM </a:t>
            </a:r>
            <a:r>
              <a:rPr lang="fr-FR" sz="1600" dirty="0" err="1" smtClean="0"/>
              <a:t>calorimeter</a:t>
            </a:r>
            <a:endParaRPr lang="fr-FR" sz="1600" dirty="0" smtClean="0"/>
          </a:p>
          <a:p>
            <a:pPr lvl="2">
              <a:spcBef>
                <a:spcPts val="0"/>
              </a:spcBef>
            </a:pPr>
            <a:r>
              <a:rPr lang="fr-FR" sz="1600" dirty="0" smtClean="0"/>
              <a:t>TOF</a:t>
            </a:r>
          </a:p>
          <a:p>
            <a:pPr lvl="2">
              <a:spcBef>
                <a:spcPts val="0"/>
              </a:spcBef>
            </a:pPr>
            <a:r>
              <a:rPr lang="fr-FR" sz="1600" dirty="0" smtClean="0"/>
              <a:t>RICH</a:t>
            </a:r>
          </a:p>
          <a:p>
            <a:pPr lvl="1">
              <a:spcBef>
                <a:spcPts val="0"/>
              </a:spcBef>
            </a:pPr>
            <a:r>
              <a:rPr lang="fr-FR" sz="1800" dirty="0" smtClean="0"/>
              <a:t>Muon </a:t>
            </a:r>
            <a:r>
              <a:rPr lang="fr-FR" sz="1800" dirty="0" err="1" smtClean="0"/>
              <a:t>spectrometers</a:t>
            </a:r>
            <a:r>
              <a:rPr lang="fr-FR" sz="1800" dirty="0" smtClean="0"/>
              <a:t> 1.2&lt;|y|&lt;2.2</a:t>
            </a:r>
          </a:p>
          <a:p>
            <a:pPr lvl="1">
              <a:spcBef>
                <a:spcPts val="0"/>
              </a:spcBef>
            </a:pPr>
            <a:r>
              <a:rPr lang="fr-FR" sz="1800" dirty="0" err="1" smtClean="0">
                <a:solidFill>
                  <a:srgbClr val="FF0000"/>
                </a:solidFill>
              </a:rPr>
              <a:t>Measures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everything</a:t>
            </a:r>
            <a:endParaRPr lang="fr-FR" sz="18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28" descr="PHENIXCutA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55576" y="3645024"/>
            <a:ext cx="3240360" cy="263437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545237"/>
            <a:ext cx="2133600" cy="268139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4294967295"/>
          </p:nvPr>
        </p:nvSpPr>
        <p:spPr>
          <a:xfrm>
            <a:off x="5105400" y="1124744"/>
            <a:ext cx="4038600" cy="27363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STAR</a:t>
            </a:r>
          </a:p>
          <a:p>
            <a:pPr lvl="1">
              <a:lnSpc>
                <a:spcPct val="120000"/>
              </a:lnSpc>
            </a:pPr>
            <a:r>
              <a:rPr lang="fr-FR" sz="1900" dirty="0" smtClean="0"/>
              <a:t>Large TPC</a:t>
            </a:r>
          </a:p>
          <a:p>
            <a:pPr lvl="1">
              <a:lnSpc>
                <a:spcPct val="120000"/>
              </a:lnSpc>
            </a:pPr>
            <a:r>
              <a:rPr lang="fr-FR" sz="1900" dirty="0" smtClean="0"/>
              <a:t>Silicon vertex </a:t>
            </a:r>
            <a:r>
              <a:rPr lang="fr-FR" sz="1900" dirty="0" err="1" smtClean="0"/>
              <a:t>tracker</a:t>
            </a:r>
            <a:endParaRPr lang="fr-FR" sz="1900" dirty="0" smtClean="0"/>
          </a:p>
          <a:p>
            <a:pPr lvl="1">
              <a:lnSpc>
                <a:spcPct val="120000"/>
              </a:lnSpc>
            </a:pPr>
            <a:r>
              <a:rPr lang="fr-FR" sz="1900" dirty="0" smtClean="0"/>
              <a:t>EM </a:t>
            </a:r>
            <a:r>
              <a:rPr lang="fr-FR" sz="1900" dirty="0" err="1" smtClean="0"/>
              <a:t>calorimeter</a:t>
            </a:r>
            <a:endParaRPr lang="fr-FR" sz="1900" dirty="0" smtClean="0"/>
          </a:p>
          <a:p>
            <a:pPr lvl="1">
              <a:lnSpc>
                <a:spcPct val="120000"/>
              </a:lnSpc>
            </a:pPr>
            <a:r>
              <a:rPr lang="fr-FR" sz="1900" dirty="0" smtClean="0"/>
              <a:t>Time of flight</a:t>
            </a:r>
          </a:p>
          <a:p>
            <a:pPr lvl="1">
              <a:lnSpc>
                <a:spcPct val="120000"/>
              </a:lnSpc>
            </a:pPr>
            <a:r>
              <a:rPr lang="fr-FR" sz="1900" dirty="0" err="1" smtClean="0">
                <a:solidFill>
                  <a:srgbClr val="FF0000"/>
                </a:solidFill>
              </a:rPr>
              <a:t>Track</a:t>
            </a:r>
            <a:r>
              <a:rPr lang="fr-FR" sz="1900" dirty="0" smtClean="0">
                <a:solidFill>
                  <a:srgbClr val="FF0000"/>
                </a:solidFill>
              </a:rPr>
              <a:t> ~2000 </a:t>
            </a:r>
            <a:r>
              <a:rPr lang="fr-FR" sz="1900" dirty="0" err="1" smtClean="0">
                <a:solidFill>
                  <a:srgbClr val="FF0000"/>
                </a:solidFill>
              </a:rPr>
              <a:t>charged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particles</a:t>
            </a:r>
            <a:r>
              <a:rPr lang="fr-FR" sz="1900" dirty="0" smtClean="0">
                <a:solidFill>
                  <a:srgbClr val="FF0000"/>
                </a:solidFill>
              </a:rPr>
              <a:t> in |</a:t>
            </a:r>
            <a:r>
              <a:rPr lang="fr-FR" sz="19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sz="1900" dirty="0" smtClean="0">
                <a:solidFill>
                  <a:srgbClr val="FF0000"/>
                </a:solidFill>
              </a:rPr>
              <a:t>|&lt;1 </a:t>
            </a:r>
          </a:p>
          <a:p>
            <a:pPr lvl="1">
              <a:lnSpc>
                <a:spcPct val="120000"/>
              </a:lnSpc>
            </a:pPr>
            <a:endParaRPr lang="fr-FR" sz="1800" dirty="0" smtClean="0"/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088" y="3722712"/>
            <a:ext cx="3627437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2895600" cy="268139"/>
          </a:xfrm>
        </p:spPr>
        <p:txBody>
          <a:bodyPr/>
          <a:lstStyle/>
          <a:p>
            <a:r>
              <a:rPr lang="fr-BE" dirty="0" smtClean="0"/>
              <a:t>Frédéric Fleuret - LLR</a:t>
            </a:r>
            <a:endParaRPr lang="fr-BE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88033"/>
          </a:xfrm>
        </p:spPr>
        <p:txBody>
          <a:bodyPr/>
          <a:lstStyle/>
          <a:p>
            <a:r>
              <a:rPr lang="fr-FR" dirty="0" smtClean="0"/>
              <a:t>CSNSM</a:t>
            </a:r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dirty="0" smtClean="0"/>
              <a:t>Centralité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3781654" cy="1852258"/>
          </a:xfrm>
        </p:spPr>
        <p:txBody>
          <a:bodyPr>
            <a:normAutofit/>
          </a:bodyPr>
          <a:lstStyle/>
          <a:p>
            <a:r>
              <a:rPr lang="fr-FR" sz="2900" b="1" dirty="0" smtClean="0">
                <a:solidFill>
                  <a:srgbClr val="0070C0"/>
                </a:solidFill>
              </a:rPr>
              <a:t>Principe</a:t>
            </a:r>
          </a:p>
          <a:p>
            <a:pPr lvl="1"/>
            <a:r>
              <a:rPr lang="fr-FR" sz="1800" b="1" dirty="0" err="1" smtClean="0"/>
              <a:t>N</a:t>
            </a:r>
            <a:r>
              <a:rPr lang="fr-FR" sz="1800" b="1" baseline="-25000" dirty="0" err="1" smtClean="0"/>
              <a:t>part</a:t>
            </a:r>
            <a:r>
              <a:rPr lang="fr-FR" sz="1800" b="1" dirty="0" smtClean="0"/>
              <a:t> = nombre de nucléons participant</a:t>
            </a:r>
          </a:p>
          <a:p>
            <a:pPr lvl="1"/>
            <a:r>
              <a:rPr lang="fr-FR" sz="1800" b="1" dirty="0" err="1" smtClean="0"/>
              <a:t>N</a:t>
            </a:r>
            <a:r>
              <a:rPr lang="fr-FR" sz="1800" b="1" baseline="-25000" dirty="0" err="1" smtClean="0"/>
              <a:t>coll</a:t>
            </a:r>
            <a:r>
              <a:rPr lang="fr-FR" sz="1800" b="1" dirty="0" smtClean="0"/>
              <a:t> = nombre de collisions nucléon-nucléon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3279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55"/>
          <p:cNvGrpSpPr>
            <a:grpSpLocks/>
          </p:cNvGrpSpPr>
          <p:nvPr/>
        </p:nvGrpSpPr>
        <p:grpSpPr bwMode="auto">
          <a:xfrm>
            <a:off x="3635992" y="1556792"/>
            <a:ext cx="4968456" cy="2088232"/>
            <a:chOff x="197" y="2928"/>
            <a:chExt cx="2896" cy="1177"/>
          </a:xfrm>
        </p:grpSpPr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528" y="2928"/>
              <a:ext cx="235" cy="668"/>
              <a:chOff x="633" y="2874"/>
              <a:chExt cx="235" cy="668"/>
            </a:xfrm>
          </p:grpSpPr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633" y="2874"/>
                <a:ext cx="235" cy="6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92" y="3362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662" y="3285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1" name="Oval 59"/>
              <p:cNvSpPr>
                <a:spLocks noChangeArrowheads="1"/>
              </p:cNvSpPr>
              <p:nvPr/>
            </p:nvSpPr>
            <p:spPr bwMode="auto">
              <a:xfrm>
                <a:off x="692" y="3439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2" name="Oval 60"/>
              <p:cNvSpPr>
                <a:spLocks noChangeArrowheads="1"/>
              </p:cNvSpPr>
              <p:nvPr/>
            </p:nvSpPr>
            <p:spPr bwMode="auto">
              <a:xfrm>
                <a:off x="780" y="3336"/>
                <a:ext cx="59" cy="7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3" name="Oval 61"/>
              <p:cNvSpPr>
                <a:spLocks noChangeArrowheads="1"/>
              </p:cNvSpPr>
              <p:nvPr/>
            </p:nvSpPr>
            <p:spPr bwMode="auto">
              <a:xfrm>
                <a:off x="751" y="3414"/>
                <a:ext cx="58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4" name="Oval 62"/>
              <p:cNvSpPr>
                <a:spLocks noChangeArrowheads="1"/>
              </p:cNvSpPr>
              <p:nvPr/>
            </p:nvSpPr>
            <p:spPr bwMode="auto">
              <a:xfrm>
                <a:off x="721" y="3259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5" name="Oval 63"/>
              <p:cNvSpPr>
                <a:spLocks noChangeArrowheads="1"/>
              </p:cNvSpPr>
              <p:nvPr/>
            </p:nvSpPr>
            <p:spPr bwMode="auto">
              <a:xfrm>
                <a:off x="780" y="3182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6" name="Oval 64"/>
              <p:cNvSpPr>
                <a:spLocks noChangeArrowheads="1"/>
              </p:cNvSpPr>
              <p:nvPr/>
            </p:nvSpPr>
            <p:spPr bwMode="auto">
              <a:xfrm>
                <a:off x="721" y="315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7" name="Oval 65"/>
              <p:cNvSpPr>
                <a:spLocks noChangeArrowheads="1"/>
              </p:cNvSpPr>
              <p:nvPr/>
            </p:nvSpPr>
            <p:spPr bwMode="auto">
              <a:xfrm>
                <a:off x="780" y="3059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8" name="Oval 66"/>
              <p:cNvSpPr>
                <a:spLocks noChangeArrowheads="1"/>
              </p:cNvSpPr>
              <p:nvPr/>
            </p:nvSpPr>
            <p:spPr bwMode="auto">
              <a:xfrm>
                <a:off x="721" y="2900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9" name="Oval 67"/>
              <p:cNvSpPr>
                <a:spLocks noChangeArrowheads="1"/>
              </p:cNvSpPr>
              <p:nvPr/>
            </p:nvSpPr>
            <p:spPr bwMode="auto">
              <a:xfrm>
                <a:off x="662" y="297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0" name="Oval 68"/>
              <p:cNvSpPr>
                <a:spLocks noChangeArrowheads="1"/>
              </p:cNvSpPr>
              <p:nvPr/>
            </p:nvSpPr>
            <p:spPr bwMode="auto">
              <a:xfrm>
                <a:off x="780" y="2951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1" name="Oval 69"/>
              <p:cNvSpPr>
                <a:spLocks noChangeArrowheads="1"/>
              </p:cNvSpPr>
              <p:nvPr/>
            </p:nvSpPr>
            <p:spPr bwMode="auto">
              <a:xfrm>
                <a:off x="721" y="3028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2" name="Oval 70"/>
              <p:cNvSpPr>
                <a:spLocks noChangeArrowheads="1"/>
              </p:cNvSpPr>
              <p:nvPr/>
            </p:nvSpPr>
            <p:spPr bwMode="auto">
              <a:xfrm>
                <a:off x="662" y="3080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03" name="Oval 71"/>
              <p:cNvSpPr>
                <a:spLocks noChangeArrowheads="1"/>
              </p:cNvSpPr>
              <p:nvPr/>
            </p:nvSpPr>
            <p:spPr bwMode="auto">
              <a:xfrm>
                <a:off x="633" y="315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1479" y="3414"/>
              <a:ext cx="236" cy="666"/>
              <a:chOff x="1584" y="3360"/>
              <a:chExt cx="236" cy="666"/>
            </a:xfrm>
          </p:grpSpPr>
          <p:sp>
            <p:nvSpPr>
              <p:cNvPr id="72" name="Oval 73"/>
              <p:cNvSpPr>
                <a:spLocks noChangeArrowheads="1"/>
              </p:cNvSpPr>
              <p:nvPr/>
            </p:nvSpPr>
            <p:spPr bwMode="auto">
              <a:xfrm>
                <a:off x="1584" y="3360"/>
                <a:ext cx="236" cy="6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3" name="Oval 74"/>
              <p:cNvSpPr>
                <a:spLocks noChangeArrowheads="1"/>
              </p:cNvSpPr>
              <p:nvPr/>
            </p:nvSpPr>
            <p:spPr bwMode="auto">
              <a:xfrm>
                <a:off x="1614" y="3539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4" name="Oval 75"/>
              <p:cNvSpPr>
                <a:spLocks noChangeArrowheads="1"/>
              </p:cNvSpPr>
              <p:nvPr/>
            </p:nvSpPr>
            <p:spPr bwMode="auto">
              <a:xfrm>
                <a:off x="1643" y="3386"/>
                <a:ext cx="59" cy="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5" name="Oval 76"/>
              <p:cNvSpPr>
                <a:spLocks noChangeArrowheads="1"/>
              </p:cNvSpPr>
              <p:nvPr/>
            </p:nvSpPr>
            <p:spPr bwMode="auto">
              <a:xfrm>
                <a:off x="1702" y="3411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6" name="Oval 77"/>
              <p:cNvSpPr>
                <a:spLocks noChangeArrowheads="1"/>
              </p:cNvSpPr>
              <p:nvPr/>
            </p:nvSpPr>
            <p:spPr bwMode="auto">
              <a:xfrm>
                <a:off x="1643" y="3462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7" name="Oval 78"/>
              <p:cNvSpPr>
                <a:spLocks noChangeArrowheads="1"/>
              </p:cNvSpPr>
              <p:nvPr/>
            </p:nvSpPr>
            <p:spPr bwMode="auto">
              <a:xfrm>
                <a:off x="1732" y="3488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8" name="Oval 79"/>
              <p:cNvSpPr>
                <a:spLocks noChangeArrowheads="1"/>
              </p:cNvSpPr>
              <p:nvPr/>
            </p:nvSpPr>
            <p:spPr bwMode="auto">
              <a:xfrm>
                <a:off x="1673" y="3898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9" name="Oval 80"/>
              <p:cNvSpPr>
                <a:spLocks noChangeArrowheads="1"/>
              </p:cNvSpPr>
              <p:nvPr/>
            </p:nvSpPr>
            <p:spPr bwMode="auto">
              <a:xfrm>
                <a:off x="1732" y="3821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0" name="Oval 81"/>
              <p:cNvSpPr>
                <a:spLocks noChangeArrowheads="1"/>
              </p:cNvSpPr>
              <p:nvPr/>
            </p:nvSpPr>
            <p:spPr bwMode="auto">
              <a:xfrm>
                <a:off x="1673" y="3795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1" name="Oval 82"/>
              <p:cNvSpPr>
                <a:spLocks noChangeArrowheads="1"/>
              </p:cNvSpPr>
              <p:nvPr/>
            </p:nvSpPr>
            <p:spPr bwMode="auto">
              <a:xfrm>
                <a:off x="1732" y="3698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2" name="Oval 83"/>
              <p:cNvSpPr>
                <a:spLocks noChangeArrowheads="1"/>
              </p:cNvSpPr>
              <p:nvPr/>
            </p:nvSpPr>
            <p:spPr bwMode="auto">
              <a:xfrm>
                <a:off x="1673" y="3539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3" name="Oval 84"/>
              <p:cNvSpPr>
                <a:spLocks noChangeArrowheads="1"/>
              </p:cNvSpPr>
              <p:nvPr/>
            </p:nvSpPr>
            <p:spPr bwMode="auto">
              <a:xfrm>
                <a:off x="1614" y="3616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4" name="Oval 85"/>
              <p:cNvSpPr>
                <a:spLocks noChangeArrowheads="1"/>
              </p:cNvSpPr>
              <p:nvPr/>
            </p:nvSpPr>
            <p:spPr bwMode="auto">
              <a:xfrm>
                <a:off x="1732" y="3591"/>
                <a:ext cx="59" cy="7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5" name="Oval 86"/>
              <p:cNvSpPr>
                <a:spLocks noChangeArrowheads="1"/>
              </p:cNvSpPr>
              <p:nvPr/>
            </p:nvSpPr>
            <p:spPr bwMode="auto">
              <a:xfrm>
                <a:off x="1673" y="366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6" name="Oval 87"/>
              <p:cNvSpPr>
                <a:spLocks noChangeArrowheads="1"/>
              </p:cNvSpPr>
              <p:nvPr/>
            </p:nvSpPr>
            <p:spPr bwMode="auto">
              <a:xfrm>
                <a:off x="1614" y="3719"/>
                <a:ext cx="59" cy="7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7" name="Oval 88"/>
              <p:cNvSpPr>
                <a:spLocks noChangeArrowheads="1"/>
              </p:cNvSpPr>
              <p:nvPr/>
            </p:nvSpPr>
            <p:spPr bwMode="auto">
              <a:xfrm>
                <a:off x="1614" y="3821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6" name="Line 89"/>
            <p:cNvSpPr>
              <a:spLocks noChangeShapeType="1"/>
            </p:cNvSpPr>
            <p:nvPr/>
          </p:nvSpPr>
          <p:spPr bwMode="auto">
            <a:xfrm>
              <a:off x="485" y="3232"/>
              <a:ext cx="24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90"/>
            <p:cNvSpPr>
              <a:spLocks noChangeShapeType="1"/>
            </p:cNvSpPr>
            <p:nvPr/>
          </p:nvSpPr>
          <p:spPr bwMode="auto">
            <a:xfrm>
              <a:off x="485" y="3776"/>
              <a:ext cx="24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91"/>
            <p:cNvSpPr>
              <a:spLocks noChangeShapeType="1"/>
            </p:cNvSpPr>
            <p:nvPr/>
          </p:nvSpPr>
          <p:spPr bwMode="auto">
            <a:xfrm>
              <a:off x="386" y="3292"/>
              <a:ext cx="1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92"/>
            <p:cNvSpPr txBox="1">
              <a:spLocks noChangeArrowheads="1"/>
            </p:cNvSpPr>
            <p:nvPr/>
          </p:nvSpPr>
          <p:spPr bwMode="auto">
            <a:xfrm>
              <a:off x="197" y="3253"/>
              <a:ext cx="1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 b="1" dirty="0"/>
                <a:t>b</a:t>
              </a:r>
              <a:endParaRPr lang="fr-FR" dirty="0"/>
            </a:p>
          </p:txBody>
        </p:sp>
        <p:sp>
          <p:nvSpPr>
            <p:cNvPr id="20" name="Line 93"/>
            <p:cNvSpPr>
              <a:spLocks noChangeShapeType="1"/>
            </p:cNvSpPr>
            <p:nvPr/>
          </p:nvSpPr>
          <p:spPr bwMode="auto">
            <a:xfrm>
              <a:off x="763" y="3232"/>
              <a:ext cx="236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94"/>
            <p:cNvSpPr>
              <a:spLocks noChangeShapeType="1"/>
            </p:cNvSpPr>
            <p:nvPr/>
          </p:nvSpPr>
          <p:spPr bwMode="auto">
            <a:xfrm>
              <a:off x="1243" y="3776"/>
              <a:ext cx="236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2" name="Group 95"/>
            <p:cNvGrpSpPr>
              <a:grpSpLocks/>
            </p:cNvGrpSpPr>
            <p:nvPr/>
          </p:nvGrpSpPr>
          <p:grpSpPr bwMode="auto">
            <a:xfrm>
              <a:off x="2621" y="2934"/>
              <a:ext cx="236" cy="668"/>
              <a:chOff x="2785" y="2880"/>
              <a:chExt cx="236" cy="668"/>
            </a:xfrm>
          </p:grpSpPr>
          <p:sp>
            <p:nvSpPr>
              <p:cNvPr id="56" name="Oval 96"/>
              <p:cNvSpPr>
                <a:spLocks noChangeArrowheads="1"/>
              </p:cNvSpPr>
              <p:nvPr/>
            </p:nvSpPr>
            <p:spPr bwMode="auto">
              <a:xfrm>
                <a:off x="2785" y="2880"/>
                <a:ext cx="236" cy="66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" name="Oval 97"/>
              <p:cNvSpPr>
                <a:spLocks noChangeArrowheads="1"/>
              </p:cNvSpPr>
              <p:nvPr/>
            </p:nvSpPr>
            <p:spPr bwMode="auto">
              <a:xfrm>
                <a:off x="2844" y="3368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8" name="Oval 98"/>
              <p:cNvSpPr>
                <a:spLocks noChangeArrowheads="1"/>
              </p:cNvSpPr>
              <p:nvPr/>
            </p:nvSpPr>
            <p:spPr bwMode="auto">
              <a:xfrm>
                <a:off x="2815" y="3291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9" name="Oval 99"/>
              <p:cNvSpPr>
                <a:spLocks noChangeArrowheads="1"/>
              </p:cNvSpPr>
              <p:nvPr/>
            </p:nvSpPr>
            <p:spPr bwMode="auto">
              <a:xfrm>
                <a:off x="2844" y="3445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0" name="Oval 100"/>
              <p:cNvSpPr>
                <a:spLocks noChangeArrowheads="1"/>
              </p:cNvSpPr>
              <p:nvPr/>
            </p:nvSpPr>
            <p:spPr bwMode="auto">
              <a:xfrm>
                <a:off x="2933" y="3342"/>
                <a:ext cx="59" cy="7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1" name="Oval 101"/>
              <p:cNvSpPr>
                <a:spLocks noChangeArrowheads="1"/>
              </p:cNvSpPr>
              <p:nvPr/>
            </p:nvSpPr>
            <p:spPr bwMode="auto">
              <a:xfrm>
                <a:off x="2903" y="3420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2" name="Oval 102"/>
              <p:cNvSpPr>
                <a:spLocks noChangeArrowheads="1"/>
              </p:cNvSpPr>
              <p:nvPr/>
            </p:nvSpPr>
            <p:spPr bwMode="auto">
              <a:xfrm>
                <a:off x="2874" y="3265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3" name="Oval 103"/>
              <p:cNvSpPr>
                <a:spLocks noChangeArrowheads="1"/>
              </p:cNvSpPr>
              <p:nvPr/>
            </p:nvSpPr>
            <p:spPr bwMode="auto">
              <a:xfrm>
                <a:off x="2933" y="3188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4" name="Oval 104"/>
              <p:cNvSpPr>
                <a:spLocks noChangeArrowheads="1"/>
              </p:cNvSpPr>
              <p:nvPr/>
            </p:nvSpPr>
            <p:spPr bwMode="auto">
              <a:xfrm>
                <a:off x="2874" y="3163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5" name="Oval 105"/>
              <p:cNvSpPr>
                <a:spLocks noChangeArrowheads="1"/>
              </p:cNvSpPr>
              <p:nvPr/>
            </p:nvSpPr>
            <p:spPr bwMode="auto">
              <a:xfrm>
                <a:off x="2933" y="3065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6" name="Oval 106"/>
              <p:cNvSpPr>
                <a:spLocks noChangeArrowheads="1"/>
              </p:cNvSpPr>
              <p:nvPr/>
            </p:nvSpPr>
            <p:spPr bwMode="auto">
              <a:xfrm>
                <a:off x="2874" y="2906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7" name="Oval 107"/>
              <p:cNvSpPr>
                <a:spLocks noChangeArrowheads="1"/>
              </p:cNvSpPr>
              <p:nvPr/>
            </p:nvSpPr>
            <p:spPr bwMode="auto">
              <a:xfrm>
                <a:off x="2815" y="2983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8" name="Oval 108"/>
              <p:cNvSpPr>
                <a:spLocks noChangeArrowheads="1"/>
              </p:cNvSpPr>
              <p:nvPr/>
            </p:nvSpPr>
            <p:spPr bwMode="auto">
              <a:xfrm>
                <a:off x="2933" y="295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69" name="Oval 109"/>
              <p:cNvSpPr>
                <a:spLocks noChangeArrowheads="1"/>
              </p:cNvSpPr>
              <p:nvPr/>
            </p:nvSpPr>
            <p:spPr bwMode="auto">
              <a:xfrm>
                <a:off x="2874" y="3034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0" name="Oval 110"/>
              <p:cNvSpPr>
                <a:spLocks noChangeArrowheads="1"/>
              </p:cNvSpPr>
              <p:nvPr/>
            </p:nvSpPr>
            <p:spPr bwMode="auto">
              <a:xfrm>
                <a:off x="2815" y="3086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1" name="Oval 111"/>
              <p:cNvSpPr>
                <a:spLocks noChangeArrowheads="1"/>
              </p:cNvSpPr>
              <p:nvPr/>
            </p:nvSpPr>
            <p:spPr bwMode="auto">
              <a:xfrm>
                <a:off x="2785" y="3163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3" name="Line 112"/>
            <p:cNvSpPr>
              <a:spLocks noChangeShapeType="1"/>
            </p:cNvSpPr>
            <p:nvPr/>
          </p:nvSpPr>
          <p:spPr bwMode="auto">
            <a:xfrm>
              <a:off x="2857" y="3238"/>
              <a:ext cx="236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4" name="Group 113"/>
            <p:cNvGrpSpPr>
              <a:grpSpLocks/>
            </p:cNvGrpSpPr>
            <p:nvPr/>
          </p:nvGrpSpPr>
          <p:grpSpPr bwMode="auto">
            <a:xfrm>
              <a:off x="2339" y="3420"/>
              <a:ext cx="236" cy="666"/>
              <a:chOff x="2503" y="3366"/>
              <a:chExt cx="236" cy="666"/>
            </a:xfrm>
          </p:grpSpPr>
          <p:sp>
            <p:nvSpPr>
              <p:cNvPr id="40" name="Oval 114"/>
              <p:cNvSpPr>
                <a:spLocks noChangeArrowheads="1"/>
              </p:cNvSpPr>
              <p:nvPr/>
            </p:nvSpPr>
            <p:spPr bwMode="auto">
              <a:xfrm>
                <a:off x="2503" y="3366"/>
                <a:ext cx="236" cy="66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1" name="Oval 115"/>
              <p:cNvSpPr>
                <a:spLocks noChangeArrowheads="1"/>
              </p:cNvSpPr>
              <p:nvPr/>
            </p:nvSpPr>
            <p:spPr bwMode="auto">
              <a:xfrm>
                <a:off x="2533" y="3545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2" name="Oval 116"/>
              <p:cNvSpPr>
                <a:spLocks noChangeArrowheads="1"/>
              </p:cNvSpPr>
              <p:nvPr/>
            </p:nvSpPr>
            <p:spPr bwMode="auto">
              <a:xfrm>
                <a:off x="2562" y="3392"/>
                <a:ext cx="59" cy="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3" name="Oval 117"/>
              <p:cNvSpPr>
                <a:spLocks noChangeArrowheads="1"/>
              </p:cNvSpPr>
              <p:nvPr/>
            </p:nvSpPr>
            <p:spPr bwMode="auto">
              <a:xfrm>
                <a:off x="2621" y="3417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4" name="Oval 118"/>
              <p:cNvSpPr>
                <a:spLocks noChangeArrowheads="1"/>
              </p:cNvSpPr>
              <p:nvPr/>
            </p:nvSpPr>
            <p:spPr bwMode="auto">
              <a:xfrm>
                <a:off x="2562" y="3468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5" name="Oval 119"/>
              <p:cNvSpPr>
                <a:spLocks noChangeArrowheads="1"/>
              </p:cNvSpPr>
              <p:nvPr/>
            </p:nvSpPr>
            <p:spPr bwMode="auto">
              <a:xfrm>
                <a:off x="2651" y="3494"/>
                <a:ext cx="59" cy="7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6" name="Oval 120"/>
              <p:cNvSpPr>
                <a:spLocks noChangeArrowheads="1"/>
              </p:cNvSpPr>
              <p:nvPr/>
            </p:nvSpPr>
            <p:spPr bwMode="auto">
              <a:xfrm>
                <a:off x="2592" y="3904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7" name="Oval 121"/>
              <p:cNvSpPr>
                <a:spLocks noChangeArrowheads="1"/>
              </p:cNvSpPr>
              <p:nvPr/>
            </p:nvSpPr>
            <p:spPr bwMode="auto">
              <a:xfrm>
                <a:off x="2651" y="382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8" name="Oval 122"/>
              <p:cNvSpPr>
                <a:spLocks noChangeArrowheads="1"/>
              </p:cNvSpPr>
              <p:nvPr/>
            </p:nvSpPr>
            <p:spPr bwMode="auto">
              <a:xfrm>
                <a:off x="2592" y="3801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9" name="Oval 123"/>
              <p:cNvSpPr>
                <a:spLocks noChangeArrowheads="1"/>
              </p:cNvSpPr>
              <p:nvPr/>
            </p:nvSpPr>
            <p:spPr bwMode="auto">
              <a:xfrm>
                <a:off x="2651" y="3704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0" name="Oval 124"/>
              <p:cNvSpPr>
                <a:spLocks noChangeArrowheads="1"/>
              </p:cNvSpPr>
              <p:nvPr/>
            </p:nvSpPr>
            <p:spPr bwMode="auto">
              <a:xfrm>
                <a:off x="2592" y="3545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1" name="Oval 125"/>
              <p:cNvSpPr>
                <a:spLocks noChangeArrowheads="1"/>
              </p:cNvSpPr>
              <p:nvPr/>
            </p:nvSpPr>
            <p:spPr bwMode="auto">
              <a:xfrm>
                <a:off x="2533" y="3622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2" name="Oval 126"/>
              <p:cNvSpPr>
                <a:spLocks noChangeArrowheads="1"/>
              </p:cNvSpPr>
              <p:nvPr/>
            </p:nvSpPr>
            <p:spPr bwMode="auto">
              <a:xfrm>
                <a:off x="2651" y="3597"/>
                <a:ext cx="59" cy="7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3" name="Oval 127"/>
              <p:cNvSpPr>
                <a:spLocks noChangeArrowheads="1"/>
              </p:cNvSpPr>
              <p:nvPr/>
            </p:nvSpPr>
            <p:spPr bwMode="auto">
              <a:xfrm>
                <a:off x="2592" y="3673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4" name="Oval 128"/>
              <p:cNvSpPr>
                <a:spLocks noChangeArrowheads="1"/>
              </p:cNvSpPr>
              <p:nvPr/>
            </p:nvSpPr>
            <p:spPr bwMode="auto">
              <a:xfrm>
                <a:off x="2533" y="3725"/>
                <a:ext cx="59" cy="76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5" name="Oval 129"/>
              <p:cNvSpPr>
                <a:spLocks noChangeArrowheads="1"/>
              </p:cNvSpPr>
              <p:nvPr/>
            </p:nvSpPr>
            <p:spPr bwMode="auto">
              <a:xfrm>
                <a:off x="2533" y="3827"/>
                <a:ext cx="59" cy="77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5" name="Line 130"/>
            <p:cNvSpPr>
              <a:spLocks noChangeShapeType="1"/>
            </p:cNvSpPr>
            <p:nvPr/>
          </p:nvSpPr>
          <p:spPr bwMode="auto">
            <a:xfrm>
              <a:off x="2103" y="3782"/>
              <a:ext cx="236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131"/>
            <p:cNvSpPr>
              <a:spLocks noChangeArrowheads="1"/>
            </p:cNvSpPr>
            <p:nvPr/>
          </p:nvSpPr>
          <p:spPr bwMode="auto">
            <a:xfrm>
              <a:off x="2396" y="3191"/>
              <a:ext cx="571" cy="852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Text Box 132"/>
            <p:cNvSpPr txBox="1">
              <a:spLocks noChangeArrowheads="1"/>
            </p:cNvSpPr>
            <p:nvPr/>
          </p:nvSpPr>
          <p:spPr bwMode="auto">
            <a:xfrm>
              <a:off x="2396" y="3456"/>
              <a:ext cx="60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 err="1" smtClean="0">
                  <a:solidFill>
                    <a:srgbClr val="FF0000"/>
                  </a:solidFill>
                  <a:latin typeface="Arial" charset="0"/>
                </a:rPr>
                <a:t>Nombre</a:t>
              </a:r>
              <a:r>
                <a:rPr lang="en-US" sz="1000" b="1" dirty="0" smtClean="0">
                  <a:solidFill>
                    <a:srgbClr val="FF0000"/>
                  </a:solidFill>
                  <a:latin typeface="Arial" charset="0"/>
                </a:rPr>
                <a:t> de Collisions</a:t>
              </a:r>
              <a:endParaRPr lang="en-US" sz="1050" b="1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786" y="3326"/>
              <a:ext cx="670" cy="238"/>
              <a:chOff x="891" y="3272"/>
              <a:chExt cx="670" cy="238"/>
            </a:xfrm>
          </p:grpSpPr>
          <p:sp>
            <p:nvSpPr>
              <p:cNvPr id="38" name="AutoShape 134"/>
              <p:cNvSpPr>
                <a:spLocks noChangeArrowheads="1"/>
              </p:cNvSpPr>
              <p:nvPr/>
            </p:nvSpPr>
            <p:spPr bwMode="auto">
              <a:xfrm flipH="1">
                <a:off x="898" y="3272"/>
                <a:ext cx="575" cy="207"/>
              </a:xfrm>
              <a:prstGeom prst="leftArrow">
                <a:avLst>
                  <a:gd name="adj1" fmla="val 50000"/>
                  <a:gd name="adj2" fmla="val 6918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9" name="Text Box 135"/>
              <p:cNvSpPr txBox="1">
                <a:spLocks noChangeArrowheads="1"/>
              </p:cNvSpPr>
              <p:nvPr/>
            </p:nvSpPr>
            <p:spPr bwMode="auto">
              <a:xfrm>
                <a:off x="891" y="3320"/>
                <a:ext cx="67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900" b="1" dirty="0">
                    <a:solidFill>
                      <a:srgbClr val="000066"/>
                    </a:solidFill>
                    <a:latin typeface="Arial" charset="0"/>
                  </a:rPr>
                  <a:t>Participants</a:t>
                </a:r>
                <a:endParaRPr lang="en-US" sz="1000" b="1" dirty="0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29" name="Group 136"/>
            <p:cNvGrpSpPr>
              <a:grpSpLocks/>
            </p:cNvGrpSpPr>
            <p:nvPr/>
          </p:nvGrpSpPr>
          <p:grpSpPr bwMode="auto">
            <a:xfrm>
              <a:off x="877" y="3506"/>
              <a:ext cx="705" cy="234"/>
              <a:chOff x="982" y="3452"/>
              <a:chExt cx="705" cy="234"/>
            </a:xfrm>
          </p:grpSpPr>
          <p:sp>
            <p:nvSpPr>
              <p:cNvPr id="36" name="AutoShape 137"/>
              <p:cNvSpPr>
                <a:spLocks noChangeArrowheads="1"/>
              </p:cNvSpPr>
              <p:nvPr/>
            </p:nvSpPr>
            <p:spPr bwMode="auto">
              <a:xfrm>
                <a:off x="982" y="3452"/>
                <a:ext cx="575" cy="207"/>
              </a:xfrm>
              <a:prstGeom prst="leftArrow">
                <a:avLst>
                  <a:gd name="adj1" fmla="val 50000"/>
                  <a:gd name="adj2" fmla="val 6918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7" name="Text Box 138"/>
              <p:cNvSpPr txBox="1">
                <a:spLocks noChangeArrowheads="1"/>
              </p:cNvSpPr>
              <p:nvPr/>
            </p:nvSpPr>
            <p:spPr bwMode="auto">
              <a:xfrm flipH="1">
                <a:off x="1008" y="3496"/>
                <a:ext cx="679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900" b="1" dirty="0">
                    <a:solidFill>
                      <a:srgbClr val="000066"/>
                    </a:solidFill>
                    <a:latin typeface="Arial" charset="0"/>
                  </a:rPr>
                  <a:t>Participants</a:t>
                </a:r>
                <a:endParaRPr lang="en-US" sz="1000" b="1" dirty="0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30" name="Group 139"/>
            <p:cNvGrpSpPr>
              <a:grpSpLocks/>
            </p:cNvGrpSpPr>
            <p:nvPr/>
          </p:nvGrpSpPr>
          <p:grpSpPr bwMode="auto">
            <a:xfrm>
              <a:off x="777" y="2934"/>
              <a:ext cx="637" cy="207"/>
              <a:chOff x="-398" y="2832"/>
              <a:chExt cx="637" cy="207"/>
            </a:xfrm>
          </p:grpSpPr>
          <p:sp>
            <p:nvSpPr>
              <p:cNvPr id="34" name="AutoShape 140"/>
              <p:cNvSpPr>
                <a:spLocks noChangeArrowheads="1"/>
              </p:cNvSpPr>
              <p:nvPr/>
            </p:nvSpPr>
            <p:spPr bwMode="auto">
              <a:xfrm flipH="1">
                <a:off x="-342" y="2832"/>
                <a:ext cx="575" cy="207"/>
              </a:xfrm>
              <a:prstGeom prst="leftArrow">
                <a:avLst>
                  <a:gd name="adj1" fmla="val 50000"/>
                  <a:gd name="adj2" fmla="val 6918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5" name="Text Box 141"/>
              <p:cNvSpPr txBox="1">
                <a:spLocks noChangeArrowheads="1"/>
              </p:cNvSpPr>
              <p:nvPr/>
            </p:nvSpPr>
            <p:spPr bwMode="auto">
              <a:xfrm>
                <a:off x="-398" y="2845"/>
                <a:ext cx="63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050" b="1" dirty="0" err="1" smtClean="0">
                    <a:solidFill>
                      <a:srgbClr val="DDDDDD"/>
                    </a:solidFill>
                    <a:latin typeface="Arial" charset="0"/>
                  </a:rPr>
                  <a:t>Spectateurs</a:t>
                </a:r>
                <a:endParaRPr lang="en-US" sz="1000" b="1" dirty="0">
                  <a:solidFill>
                    <a:srgbClr val="DDDDDD"/>
                  </a:solidFill>
                  <a:latin typeface="Arial" charset="0"/>
                </a:endParaRPr>
              </a:p>
            </p:txBody>
          </p:sp>
        </p:grpSp>
        <p:grpSp>
          <p:nvGrpSpPr>
            <p:cNvPr id="31" name="Group 142"/>
            <p:cNvGrpSpPr>
              <a:grpSpLocks/>
            </p:cNvGrpSpPr>
            <p:nvPr/>
          </p:nvGrpSpPr>
          <p:grpSpPr bwMode="auto">
            <a:xfrm flipH="1">
              <a:off x="855" y="3898"/>
              <a:ext cx="698" cy="207"/>
              <a:chOff x="2470" y="2832"/>
              <a:chExt cx="698" cy="207"/>
            </a:xfrm>
          </p:grpSpPr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flipH="1">
                <a:off x="2593" y="2832"/>
                <a:ext cx="575" cy="207"/>
              </a:xfrm>
              <a:prstGeom prst="leftArrow">
                <a:avLst>
                  <a:gd name="adj1" fmla="val 50000"/>
                  <a:gd name="adj2" fmla="val 6918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3" name="Text Box 144"/>
              <p:cNvSpPr txBox="1">
                <a:spLocks noChangeArrowheads="1"/>
              </p:cNvSpPr>
              <p:nvPr/>
            </p:nvSpPr>
            <p:spPr bwMode="auto">
              <a:xfrm>
                <a:off x="2470" y="2840"/>
                <a:ext cx="676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000" b="1" dirty="0" err="1" smtClean="0">
                    <a:solidFill>
                      <a:srgbClr val="DDDDDD"/>
                    </a:solidFill>
                    <a:latin typeface="Arial" charset="0"/>
                  </a:rPr>
                  <a:t>Spectateurs</a:t>
                </a:r>
                <a:endParaRPr lang="en-US" sz="1050" b="1" dirty="0">
                  <a:solidFill>
                    <a:srgbClr val="DDDDDD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04" name="Group 61"/>
          <p:cNvGrpSpPr>
            <a:grpSpLocks/>
          </p:cNvGrpSpPr>
          <p:nvPr/>
        </p:nvGrpSpPr>
        <p:grpSpPr bwMode="auto">
          <a:xfrm>
            <a:off x="1115748" y="3645024"/>
            <a:ext cx="3096213" cy="2952995"/>
            <a:chOff x="3819" y="2205"/>
            <a:chExt cx="1920" cy="2111"/>
          </a:xfrm>
        </p:grpSpPr>
        <p:sp>
          <p:nvSpPr>
            <p:cNvPr id="105" name="Rectangle 50"/>
            <p:cNvSpPr>
              <a:spLocks noChangeArrowheads="1"/>
            </p:cNvSpPr>
            <p:nvPr/>
          </p:nvSpPr>
          <p:spPr bwMode="auto">
            <a:xfrm>
              <a:off x="4150" y="2364"/>
              <a:ext cx="1316" cy="1542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6" name="Text Box 51"/>
            <p:cNvSpPr txBox="1">
              <a:spLocks noChangeArrowheads="1"/>
            </p:cNvSpPr>
            <p:nvPr/>
          </p:nvSpPr>
          <p:spPr bwMode="auto">
            <a:xfrm>
              <a:off x="4059" y="3906"/>
              <a:ext cx="315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Arial Rounded MT Bold" pitchFamily="32" charset="0"/>
                </a:rPr>
                <a:t>0</a:t>
              </a:r>
            </a:p>
          </p:txBody>
        </p:sp>
        <p:sp>
          <p:nvSpPr>
            <p:cNvPr id="107" name="Text Box 52"/>
            <p:cNvSpPr txBox="1">
              <a:spLocks noChangeArrowheads="1"/>
            </p:cNvSpPr>
            <p:nvPr/>
          </p:nvSpPr>
          <p:spPr bwMode="auto">
            <a:xfrm>
              <a:off x="5193" y="3906"/>
              <a:ext cx="546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Arial Rounded MT Bold" pitchFamily="32" charset="0"/>
                </a:rPr>
                <a:t>400</a:t>
              </a:r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auto">
            <a:xfrm>
              <a:off x="3833" y="3702"/>
              <a:ext cx="315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Arial Rounded MT Bold" pitchFamily="32" charset="0"/>
                </a:rPr>
                <a:t>0</a:t>
              </a:r>
            </a:p>
          </p:txBody>
        </p:sp>
        <p:sp>
          <p:nvSpPr>
            <p:cNvPr id="109" name="Text Box 54"/>
            <p:cNvSpPr txBox="1">
              <a:spLocks noChangeArrowheads="1"/>
            </p:cNvSpPr>
            <p:nvPr/>
          </p:nvSpPr>
          <p:spPr bwMode="auto">
            <a:xfrm>
              <a:off x="3819" y="2205"/>
              <a:ext cx="662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latin typeface="Arial Rounded MT Bold" pitchFamily="32" charset="0"/>
                </a:rPr>
                <a:t>1000</a:t>
              </a:r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4173" y="2387"/>
              <a:ext cx="1270" cy="1497"/>
            </a:xfrm>
            <a:custGeom>
              <a:avLst/>
              <a:gdLst/>
              <a:ahLst/>
              <a:cxnLst>
                <a:cxn ang="0">
                  <a:pos x="0" y="1497"/>
                </a:cxn>
                <a:cxn ang="0">
                  <a:pos x="519" y="1315"/>
                </a:cxn>
                <a:cxn ang="0">
                  <a:pos x="999" y="799"/>
                </a:cxn>
                <a:cxn ang="0">
                  <a:pos x="1270" y="0"/>
                </a:cxn>
              </a:cxnLst>
              <a:rect l="0" t="0" r="r" b="b"/>
              <a:pathLst>
                <a:path w="1270" h="1497">
                  <a:moveTo>
                    <a:pt x="0" y="1497"/>
                  </a:moveTo>
                  <a:cubicBezTo>
                    <a:pt x="87" y="1467"/>
                    <a:pt x="352" y="1431"/>
                    <a:pt x="519" y="1315"/>
                  </a:cubicBezTo>
                  <a:cubicBezTo>
                    <a:pt x="686" y="1199"/>
                    <a:pt x="874" y="1018"/>
                    <a:pt x="999" y="799"/>
                  </a:cubicBezTo>
                  <a:cubicBezTo>
                    <a:pt x="1124" y="580"/>
                    <a:pt x="1214" y="166"/>
                    <a:pt x="1270" y="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56"/>
            <p:cNvSpPr>
              <a:spLocks noChangeShapeType="1"/>
            </p:cNvSpPr>
            <p:nvPr/>
          </p:nvSpPr>
          <p:spPr bwMode="auto">
            <a:xfrm flipV="1">
              <a:off x="4853" y="3816"/>
              <a:ext cx="0" cy="9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2" name="Line 57"/>
            <p:cNvSpPr>
              <a:spLocks noChangeShapeType="1"/>
            </p:cNvSpPr>
            <p:nvPr/>
          </p:nvSpPr>
          <p:spPr bwMode="auto">
            <a:xfrm>
              <a:off x="4150" y="3113"/>
              <a:ext cx="1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3" name="Text Box 58"/>
            <p:cNvSpPr txBox="1">
              <a:spLocks noChangeArrowheads="1"/>
            </p:cNvSpPr>
            <p:nvPr/>
          </p:nvSpPr>
          <p:spPr bwMode="auto">
            <a:xfrm>
              <a:off x="4263" y="2514"/>
              <a:ext cx="863" cy="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err="1" smtClean="0">
                  <a:solidFill>
                    <a:srgbClr val="C00000"/>
                  </a:solidFill>
                  <a:latin typeface="Comic Sans MS" pitchFamily="66" charset="0"/>
                </a:rPr>
                <a:t>Au+Au</a:t>
              </a:r>
              <a:endParaRPr lang="en-US" sz="16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14" name="Text Box 59"/>
            <p:cNvSpPr txBox="1">
              <a:spLocks noChangeArrowheads="1"/>
            </p:cNvSpPr>
            <p:nvPr/>
          </p:nvSpPr>
          <p:spPr bwMode="auto">
            <a:xfrm>
              <a:off x="4628" y="3901"/>
              <a:ext cx="664" cy="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 dirty="0" err="1">
                  <a:latin typeface="Arial Rounded MT Bold" pitchFamily="32" charset="0"/>
                </a:rPr>
                <a:t>N</a:t>
              </a:r>
              <a:r>
                <a:rPr lang="en-US" sz="1600" i="1" baseline="-25000" dirty="0" err="1">
                  <a:latin typeface="Arial Rounded MT Bold" pitchFamily="32" charset="0"/>
                </a:rPr>
                <a:t>part</a:t>
              </a:r>
              <a:endParaRPr lang="en-US" sz="1600" i="1" dirty="0">
                <a:latin typeface="Arial Rounded MT Bold" pitchFamily="32" charset="0"/>
              </a:endParaRPr>
            </a:p>
          </p:txBody>
        </p:sp>
        <p:sp>
          <p:nvSpPr>
            <p:cNvPr id="115" name="Text Box 60"/>
            <p:cNvSpPr txBox="1">
              <a:spLocks noChangeArrowheads="1"/>
            </p:cNvSpPr>
            <p:nvPr/>
          </p:nvSpPr>
          <p:spPr bwMode="auto">
            <a:xfrm rot="10800000">
              <a:off x="3846" y="2750"/>
              <a:ext cx="464" cy="5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eaLnBrk="0" hangingPunct="0"/>
              <a:r>
                <a:rPr lang="en-US" sz="1600" i="1" dirty="0" err="1">
                  <a:latin typeface="Arial Rounded MT Bold" pitchFamily="32" charset="0"/>
                </a:rPr>
                <a:t>N</a:t>
              </a:r>
              <a:r>
                <a:rPr lang="en-US" sz="1600" i="1" baseline="-25000" dirty="0" err="1">
                  <a:latin typeface="Arial Rounded MT Bold" pitchFamily="32" charset="0"/>
                </a:rPr>
                <a:t>coll</a:t>
              </a:r>
              <a:endParaRPr lang="en-US" sz="1600" i="1" dirty="0">
                <a:latin typeface="Arial Rounded MT Bold" pitchFamily="32" charset="0"/>
              </a:endParaRPr>
            </a:p>
          </p:txBody>
        </p:sp>
      </p:grpSp>
      <p:grpSp>
        <p:nvGrpSpPr>
          <p:cNvPr id="117" name="Group 1055"/>
          <p:cNvGrpSpPr>
            <a:grpSpLocks/>
          </p:cNvGrpSpPr>
          <p:nvPr/>
        </p:nvGrpSpPr>
        <p:grpSpPr bwMode="auto">
          <a:xfrm>
            <a:off x="5652120" y="4221088"/>
            <a:ext cx="3096344" cy="2160240"/>
            <a:chOff x="3504" y="2592"/>
            <a:chExt cx="2112" cy="1515"/>
          </a:xfrm>
        </p:grpSpPr>
        <p:sp>
          <p:nvSpPr>
            <p:cNvPr id="118" name="Rectangle 1056"/>
            <p:cNvSpPr>
              <a:spLocks noChangeArrowheads="1"/>
            </p:cNvSpPr>
            <p:nvPr/>
          </p:nvSpPr>
          <p:spPr bwMode="auto">
            <a:xfrm>
              <a:off x="5128" y="3673"/>
              <a:ext cx="486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</a:rPr>
                <a:t>2.8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  <a:cs typeface="Arial" pitchFamily="34" charset="0"/>
                </a:rPr>
                <a:t>± 2.2</a:t>
              </a:r>
              <a:endParaRPr lang="en-US" sz="1600" b="1" dirty="0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19" name="Rectangle 1057"/>
            <p:cNvSpPr>
              <a:spLocks noChangeArrowheads="1"/>
            </p:cNvSpPr>
            <p:nvPr/>
          </p:nvSpPr>
          <p:spPr bwMode="auto">
            <a:xfrm>
              <a:off x="4643" y="3673"/>
              <a:ext cx="485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</a:rPr>
                <a:t>4.1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  <a:cs typeface="Arial" pitchFamily="34" charset="0"/>
                </a:rPr>
                <a:t>± 2.5</a:t>
              </a:r>
              <a:endParaRPr lang="en-US" sz="1600" b="1" dirty="0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0" name="Rectangle 1058"/>
            <p:cNvSpPr>
              <a:spLocks noChangeArrowheads="1"/>
            </p:cNvSpPr>
            <p:nvPr/>
          </p:nvSpPr>
          <p:spPr bwMode="auto">
            <a:xfrm>
              <a:off x="4156" y="3673"/>
              <a:ext cx="487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14,5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± 0,3</a:t>
              </a:r>
              <a:endParaRPr lang="en-US" sz="1600" b="1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1" name="Rectangle 1059"/>
            <p:cNvSpPr>
              <a:spLocks noChangeArrowheads="1"/>
            </p:cNvSpPr>
            <p:nvPr/>
          </p:nvSpPr>
          <p:spPr bwMode="auto">
            <a:xfrm>
              <a:off x="5128" y="3245"/>
              <a:ext cx="486" cy="428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422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± 65</a:t>
              </a:r>
              <a:endParaRPr lang="en-US" sz="1600" b="1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2" name="Rectangle 1060"/>
            <p:cNvSpPr>
              <a:spLocks noChangeArrowheads="1"/>
            </p:cNvSpPr>
            <p:nvPr/>
          </p:nvSpPr>
          <p:spPr bwMode="auto">
            <a:xfrm>
              <a:off x="4643" y="3245"/>
              <a:ext cx="485" cy="428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181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± 16</a:t>
              </a:r>
              <a:endParaRPr lang="en-US" sz="1600" b="1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3" name="Rectangle 1061"/>
            <p:cNvSpPr>
              <a:spLocks noChangeArrowheads="1"/>
            </p:cNvSpPr>
            <p:nvPr/>
          </p:nvSpPr>
          <p:spPr bwMode="auto">
            <a:xfrm>
              <a:off x="4156" y="3245"/>
              <a:ext cx="487" cy="428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7,1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± 0,5</a:t>
              </a:r>
              <a:endParaRPr lang="en-US" sz="1600" b="1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4" name="Rectangle 1062"/>
            <p:cNvSpPr>
              <a:spLocks noChangeArrowheads="1"/>
            </p:cNvSpPr>
            <p:nvPr/>
          </p:nvSpPr>
          <p:spPr bwMode="auto">
            <a:xfrm>
              <a:off x="5128" y="2815"/>
              <a:ext cx="486" cy="430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1091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± 102</a:t>
              </a:r>
              <a:endParaRPr lang="en-US" sz="1600" b="1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5" name="Rectangle 1063"/>
            <p:cNvSpPr>
              <a:spLocks noChangeArrowheads="1"/>
            </p:cNvSpPr>
            <p:nvPr/>
          </p:nvSpPr>
          <p:spPr bwMode="auto">
            <a:xfrm>
              <a:off x="4643" y="2815"/>
              <a:ext cx="485" cy="430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</a:rPr>
                <a:t>353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  <a:cs typeface="Arial" pitchFamily="34" charset="0"/>
                </a:rPr>
                <a:t>± 19</a:t>
              </a:r>
              <a:endParaRPr lang="en-US" sz="1600" b="1" dirty="0">
                <a:solidFill>
                  <a:srgbClr val="EAEAEA"/>
                </a:solidFill>
              </a:endParaRPr>
            </a:p>
          </p:txBody>
        </p:sp>
        <p:sp>
          <p:nvSpPr>
            <p:cNvPr id="126" name="Rectangle 1064"/>
            <p:cNvSpPr>
              <a:spLocks noChangeArrowheads="1"/>
            </p:cNvSpPr>
            <p:nvPr/>
          </p:nvSpPr>
          <p:spPr bwMode="auto">
            <a:xfrm>
              <a:off x="4156" y="2815"/>
              <a:ext cx="487" cy="430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2,3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pitchFamily="34" charset="0"/>
                </a:rPr>
                <a:t>± 0,9</a:t>
              </a:r>
              <a:endParaRPr lang="en-US" sz="1600" b="1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27" name="Rectangle 1065"/>
            <p:cNvSpPr>
              <a:spLocks noChangeArrowheads="1"/>
            </p:cNvSpPr>
            <p:nvPr/>
          </p:nvSpPr>
          <p:spPr bwMode="auto">
            <a:xfrm>
              <a:off x="5074" y="2598"/>
              <a:ext cx="542" cy="22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000099"/>
                  </a:solidFill>
                </a:rPr>
                <a:t>N</a:t>
              </a:r>
              <a:r>
                <a:rPr lang="fr-FR" sz="1600" b="1" baseline="-25000">
                  <a:solidFill>
                    <a:srgbClr val="000099"/>
                  </a:solidFill>
                </a:rPr>
                <a:t>coll</a:t>
              </a:r>
              <a:endParaRPr lang="en-US" sz="1600" b="1" baseline="-25000">
                <a:solidFill>
                  <a:srgbClr val="EAEAEA"/>
                </a:solidFill>
              </a:endParaRPr>
            </a:p>
          </p:txBody>
        </p:sp>
        <p:sp>
          <p:nvSpPr>
            <p:cNvPr id="128" name="Rectangle 1066"/>
            <p:cNvSpPr>
              <a:spLocks noChangeArrowheads="1"/>
            </p:cNvSpPr>
            <p:nvPr/>
          </p:nvSpPr>
          <p:spPr bwMode="auto">
            <a:xfrm>
              <a:off x="4643" y="2592"/>
              <a:ext cx="485" cy="22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000099"/>
                  </a:solidFill>
                </a:rPr>
                <a:t>N</a:t>
              </a:r>
              <a:r>
                <a:rPr lang="fr-FR" sz="1600" b="1" baseline="-25000">
                  <a:solidFill>
                    <a:srgbClr val="000099"/>
                  </a:solidFill>
                </a:rPr>
                <a:t>part</a:t>
              </a:r>
              <a:endParaRPr lang="en-US" sz="1600" b="1" baseline="-25000">
                <a:solidFill>
                  <a:srgbClr val="EAEAEA"/>
                </a:solidFill>
              </a:endParaRPr>
            </a:p>
          </p:txBody>
        </p:sp>
        <p:sp>
          <p:nvSpPr>
            <p:cNvPr id="129" name="Rectangle 1067"/>
            <p:cNvSpPr>
              <a:spLocks noChangeArrowheads="1"/>
            </p:cNvSpPr>
            <p:nvPr/>
          </p:nvSpPr>
          <p:spPr bwMode="auto">
            <a:xfrm>
              <a:off x="4156" y="2592"/>
              <a:ext cx="487" cy="22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000099"/>
                  </a:solidFill>
                </a:rPr>
                <a:t>b (fm)</a:t>
              </a:r>
              <a:endParaRPr lang="en-US" sz="1600" b="1">
                <a:solidFill>
                  <a:srgbClr val="EAEAEA"/>
                </a:solidFill>
              </a:endParaRPr>
            </a:p>
          </p:txBody>
        </p:sp>
        <p:sp>
          <p:nvSpPr>
            <p:cNvPr id="130" name="Line 1068"/>
            <p:cNvSpPr>
              <a:spLocks noChangeShapeType="1"/>
            </p:cNvSpPr>
            <p:nvPr/>
          </p:nvSpPr>
          <p:spPr bwMode="auto">
            <a:xfrm>
              <a:off x="5614" y="2592"/>
              <a:ext cx="0" cy="150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31" name="Rectangle 1069"/>
            <p:cNvSpPr>
              <a:spLocks noChangeArrowheads="1"/>
            </p:cNvSpPr>
            <p:nvPr/>
          </p:nvSpPr>
          <p:spPr bwMode="auto">
            <a:xfrm>
              <a:off x="3509" y="2592"/>
              <a:ext cx="652" cy="22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400" b="1" dirty="0" err="1">
                  <a:solidFill>
                    <a:srgbClr val="000099"/>
                  </a:solidFill>
                </a:rPr>
                <a:t>centrality</a:t>
              </a:r>
              <a:endParaRPr lang="en-US" sz="1400" b="1" dirty="0">
                <a:solidFill>
                  <a:srgbClr val="EAEAEA"/>
                </a:solidFill>
              </a:endParaRPr>
            </a:p>
          </p:txBody>
        </p:sp>
        <p:sp>
          <p:nvSpPr>
            <p:cNvPr id="132" name="Rectangle 1070"/>
            <p:cNvSpPr>
              <a:spLocks noChangeArrowheads="1"/>
            </p:cNvSpPr>
            <p:nvPr/>
          </p:nvSpPr>
          <p:spPr bwMode="auto">
            <a:xfrm>
              <a:off x="3513" y="2818"/>
              <a:ext cx="660" cy="429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kumimoji="1" lang="ja-JP" altLang="en-US" sz="1600" b="1">
                  <a:solidFill>
                    <a:srgbClr val="EAEAEA"/>
                  </a:solidFill>
                  <a:ea typeface="ＭＳ Ｐゴシック" charset="-128"/>
                </a:rPr>
                <a:t>0-5%</a:t>
              </a:r>
              <a:endParaRPr kumimoji="1" lang="en-US" sz="1600" b="1">
                <a:solidFill>
                  <a:srgbClr val="EAEAEA"/>
                </a:solidFill>
                <a:ea typeface="ＭＳ Ｐゴシック" charset="-128"/>
              </a:endParaRPr>
            </a:p>
          </p:txBody>
        </p:sp>
        <p:sp>
          <p:nvSpPr>
            <p:cNvPr id="133" name="Rectangle 1071"/>
            <p:cNvSpPr>
              <a:spLocks noChangeArrowheads="1"/>
            </p:cNvSpPr>
            <p:nvPr/>
          </p:nvSpPr>
          <p:spPr bwMode="auto">
            <a:xfrm>
              <a:off x="3513" y="3242"/>
              <a:ext cx="645" cy="434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kumimoji="1" lang="ja-JP" altLang="en-US" sz="1600" b="1">
                  <a:solidFill>
                    <a:srgbClr val="EAEAEA"/>
                  </a:solidFill>
                  <a:ea typeface="ＭＳ Ｐゴシック" charset="-128"/>
                </a:rPr>
                <a:t>20-25%</a:t>
              </a:r>
              <a:endParaRPr kumimoji="1" lang="en-US" sz="1600" b="1">
                <a:solidFill>
                  <a:srgbClr val="EAEAEA"/>
                </a:solidFill>
                <a:ea typeface="ＭＳ Ｐゴシック" charset="-128"/>
              </a:endParaRPr>
            </a:p>
          </p:txBody>
        </p:sp>
        <p:sp>
          <p:nvSpPr>
            <p:cNvPr id="134" name="Rectangle 1072"/>
            <p:cNvSpPr>
              <a:spLocks noChangeArrowheads="1"/>
            </p:cNvSpPr>
            <p:nvPr/>
          </p:nvSpPr>
          <p:spPr bwMode="auto">
            <a:xfrm>
              <a:off x="3509" y="3678"/>
              <a:ext cx="653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kumimoji="1" lang="ja-JP" altLang="en-US" sz="1600" b="1">
                  <a:solidFill>
                    <a:srgbClr val="EAEAEA"/>
                  </a:solidFill>
                  <a:ea typeface="ＭＳ Ｐゴシック" charset="-128"/>
                </a:rPr>
                <a:t>90-95%</a:t>
              </a:r>
              <a:endParaRPr kumimoji="1" lang="en-US" sz="1600" b="1">
                <a:solidFill>
                  <a:srgbClr val="EAEAEA"/>
                </a:solidFill>
                <a:ea typeface="ＭＳ Ｐゴシック" charset="-128"/>
              </a:endParaRPr>
            </a:p>
          </p:txBody>
        </p:sp>
        <p:sp>
          <p:nvSpPr>
            <p:cNvPr id="135" name="Line 1073"/>
            <p:cNvSpPr>
              <a:spLocks noChangeShapeType="1"/>
            </p:cNvSpPr>
            <p:nvPr/>
          </p:nvSpPr>
          <p:spPr bwMode="auto">
            <a:xfrm flipV="1">
              <a:off x="3508" y="2592"/>
              <a:ext cx="2106" cy="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36" name="Line 1074"/>
            <p:cNvSpPr>
              <a:spLocks noChangeShapeType="1"/>
            </p:cNvSpPr>
            <p:nvPr/>
          </p:nvSpPr>
          <p:spPr bwMode="auto">
            <a:xfrm>
              <a:off x="3513" y="2815"/>
              <a:ext cx="2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37" name="Line 1075"/>
            <p:cNvSpPr>
              <a:spLocks noChangeShapeType="1"/>
            </p:cNvSpPr>
            <p:nvPr/>
          </p:nvSpPr>
          <p:spPr bwMode="auto">
            <a:xfrm>
              <a:off x="3513" y="3245"/>
              <a:ext cx="2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38" name="Line 1076"/>
            <p:cNvSpPr>
              <a:spLocks noChangeShapeType="1"/>
            </p:cNvSpPr>
            <p:nvPr/>
          </p:nvSpPr>
          <p:spPr bwMode="auto">
            <a:xfrm>
              <a:off x="3504" y="4102"/>
              <a:ext cx="211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39" name="Line 1077"/>
            <p:cNvSpPr>
              <a:spLocks noChangeShapeType="1"/>
            </p:cNvSpPr>
            <p:nvPr/>
          </p:nvSpPr>
          <p:spPr bwMode="auto">
            <a:xfrm>
              <a:off x="3504" y="2592"/>
              <a:ext cx="0" cy="15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0" name="Line 1078"/>
            <p:cNvSpPr>
              <a:spLocks noChangeShapeType="1"/>
            </p:cNvSpPr>
            <p:nvPr/>
          </p:nvSpPr>
          <p:spPr bwMode="auto">
            <a:xfrm>
              <a:off x="3509" y="3673"/>
              <a:ext cx="2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41" name="Ellipse 140"/>
          <p:cNvSpPr/>
          <p:nvPr/>
        </p:nvSpPr>
        <p:spPr>
          <a:xfrm>
            <a:off x="3563888" y="3717032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1547664" y="5805264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avec flèche 143"/>
          <p:cNvCxnSpPr>
            <a:endCxn id="141" idx="6"/>
          </p:cNvCxnSpPr>
          <p:nvPr/>
        </p:nvCxnSpPr>
        <p:spPr>
          <a:xfrm rot="10800000">
            <a:off x="3923928" y="3933056"/>
            <a:ext cx="576064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4427984" y="378904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Petit paramètre </a:t>
            </a:r>
          </a:p>
          <a:p>
            <a:r>
              <a:rPr lang="fr-FR" dirty="0" smtClean="0"/>
              <a:t>d’impact b </a:t>
            </a:r>
            <a:endParaRPr lang="fr-FR" dirty="0"/>
          </a:p>
        </p:txBody>
      </p:sp>
      <p:cxnSp>
        <p:nvCxnSpPr>
          <p:cNvPr id="146" name="Connecteur droit avec flèche 145"/>
          <p:cNvCxnSpPr/>
          <p:nvPr/>
        </p:nvCxnSpPr>
        <p:spPr>
          <a:xfrm rot="16200000" flipH="1">
            <a:off x="1026189" y="5246619"/>
            <a:ext cx="603974" cy="569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35496" y="458112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 paramètre </a:t>
            </a:r>
          </a:p>
          <a:p>
            <a:r>
              <a:rPr lang="fr-FR" dirty="0" smtClean="0"/>
              <a:t>d’impact</a:t>
            </a:r>
            <a:endParaRPr lang="fr-FR" dirty="0"/>
          </a:p>
        </p:txBody>
      </p:sp>
      <p:sp>
        <p:nvSpPr>
          <p:cNvPr id="143" name="Espace réservé de la date 1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CSNSM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Fleuret</Template>
  <TotalTime>3370</TotalTime>
  <Words>2439</Words>
  <Application>Microsoft Office PowerPoint</Application>
  <PresentationFormat>Affichage à l'écran (4:3)</PresentationFormat>
  <Paragraphs>726</Paragraphs>
  <Slides>36</Slides>
  <Notes>1</Notes>
  <HiddenSlides>0</HiddenSlides>
  <MMClips>4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Fleuret</vt:lpstr>
      <vt:lpstr>Equation</vt:lpstr>
      <vt:lpstr>Équation</vt:lpstr>
      <vt:lpstr>Image</vt:lpstr>
      <vt:lpstr>Mesure de la température du Plasma de Quarks et de Gluons</vt:lpstr>
      <vt:lpstr>Plasma de Quarks et de Gluons</vt:lpstr>
      <vt:lpstr>Plasma de Quarks et de Gluons</vt:lpstr>
      <vt:lpstr>Plasma de Quarks et de Gluons</vt:lpstr>
      <vt:lpstr>Plasma de Quarks et de Gluons</vt:lpstr>
      <vt:lpstr>Plasma de Quarks et de Gluons</vt:lpstr>
      <vt:lpstr>Le RHIC</vt:lpstr>
      <vt:lpstr>PHENIX &amp; STAR</vt:lpstr>
      <vt:lpstr>Centralité</vt:lpstr>
      <vt:lpstr>Centralité</vt:lpstr>
      <vt:lpstr>Densité d’énergie</vt:lpstr>
      <vt:lpstr>Smoking guns</vt:lpstr>
      <vt:lpstr>Smoking guns</vt:lpstr>
      <vt:lpstr>Smoking guns</vt:lpstr>
      <vt:lpstr>Smoking guns</vt:lpstr>
      <vt:lpstr>Smoking guns</vt:lpstr>
      <vt:lpstr>Smoking guns</vt:lpstr>
      <vt:lpstr>Smoking guns</vt:lpstr>
      <vt:lpstr>Smoking guns</vt:lpstr>
      <vt:lpstr>Résumé</vt:lpstr>
      <vt:lpstr>Température</vt:lpstr>
      <vt:lpstr>Température</vt:lpstr>
      <vt:lpstr>Température</vt:lpstr>
      <vt:lpstr>Mesurer les photons</vt:lpstr>
      <vt:lpstr>Photons directs : la référence</vt:lpstr>
      <vt:lpstr>Les photons thermiques</vt:lpstr>
      <vt:lpstr>Mesure alternative</vt:lpstr>
      <vt:lpstr>Mesure alternative</vt:lpstr>
      <vt:lpstr>Mesure des g* « quasi réels »</vt:lpstr>
      <vt:lpstr>Mesure des g* « quasi réels »</vt:lpstr>
      <vt:lpstr>Fraction de photons directs</vt:lpstr>
      <vt:lpstr>Spectre des photons directs</vt:lpstr>
      <vt:lpstr>Spectre des photons directs</vt:lpstr>
      <vt:lpstr>Spectre des photons directs</vt:lpstr>
      <vt:lpstr>Températures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187</cp:revision>
  <dcterms:modified xsi:type="dcterms:W3CDTF">2010-12-15T21:47:26Z</dcterms:modified>
</cp:coreProperties>
</file>