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323" r:id="rId3"/>
    <p:sldId id="329" r:id="rId4"/>
    <p:sldId id="328" r:id="rId5"/>
    <p:sldId id="321" r:id="rId6"/>
    <p:sldId id="318" r:id="rId7"/>
    <p:sldId id="317" r:id="rId8"/>
    <p:sldId id="320" r:id="rId9"/>
    <p:sldId id="326" r:id="rId10"/>
    <p:sldId id="327" r:id="rId11"/>
    <p:sldId id="315" r:id="rId12"/>
    <p:sldId id="310" r:id="rId13"/>
    <p:sldId id="311" r:id="rId14"/>
    <p:sldId id="276" r:id="rId15"/>
    <p:sldId id="313" r:id="rId16"/>
    <p:sldId id="314" r:id="rId17"/>
    <p:sldId id="324" r:id="rId18"/>
    <p:sldId id="32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008000"/>
    <a:srgbClr val="00B0F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9740-62F1-45CD-8D44-37D37A3094B4}" type="datetimeFigureOut">
              <a:rPr lang="fr-FR" smtClean="0"/>
              <a:pPr/>
              <a:t>26/10/2010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2A1F-8F37-470E-8811-BE624F2223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92A1F-8F37-470E-8811-BE624F2223D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EFCA-81E3-4172-98B8-B73B1E2F261E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r>
              <a:rPr lang="fr-BE" dirty="0" smtClean="0"/>
              <a:t>/18</a:t>
            </a:r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BB27-2277-4FAB-9AC2-46E331C2B03D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1D5-A85C-4A62-9890-86041C0765D7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fld id="{B6697AD7-7E18-4AB6-94C2-E2FB5A71DF8E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AA59-BDD0-458A-A166-F3109C2AAE82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B11C-7CD7-4A5C-9E59-8B49E08913AC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99FF-AD59-40E4-B09A-F5E20C0D8730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E62E-CF73-4568-9024-3D9C3F6E31EF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0383-13C7-4407-98EC-009D9B158C42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1030-A75C-4210-A8F2-AD7FFA98711B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50E8-CC76-4F25-ACB1-7C70740D9556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B540-3CEA-48CF-9F4A-3ACB2999F22E}" type="datetime1">
              <a:rPr lang="fr-FR" smtClean="0"/>
              <a:pPr/>
              <a:t>26/10/2010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Cold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Nuclear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Matter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effects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RHIC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71600" y="3312567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Latest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2008)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CNM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8"/>
          <p:cNvSpPr txBox="1">
            <a:spLocks/>
          </p:cNvSpPr>
          <p:nvPr/>
        </p:nvSpPr>
        <p:spPr>
          <a:xfrm>
            <a:off x="214282" y="928670"/>
            <a:ext cx="8715436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Extrinsic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  <a:endParaRPr kumimoji="0" lang="fr-FR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3568" y="1844824"/>
            <a:ext cx="331236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FF0000"/>
                </a:solidFill>
              </a:rPr>
              <a:t>Intrinsic</a:t>
            </a:r>
            <a:r>
              <a:rPr lang="fr-FR" sz="1600" b="1" u="sng" dirty="0" smtClean="0">
                <a:solidFill>
                  <a:srgbClr val="FF0000"/>
                </a:solidFill>
              </a:rPr>
              <a:t> </a:t>
            </a:r>
            <a:r>
              <a:rPr lang="fr-FR" sz="1600" b="1" u="sng" dirty="0" err="1" smtClean="0">
                <a:solidFill>
                  <a:srgbClr val="FF0000"/>
                </a:solidFill>
              </a:rPr>
              <a:t>p</a:t>
            </a:r>
            <a:r>
              <a:rPr lang="fr-FR" sz="1600" b="1" u="sng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600" b="1" u="sng" dirty="0" smtClean="0">
                <a:solidFill>
                  <a:srgbClr val="FF0000"/>
                </a:solidFill>
              </a:rPr>
              <a:t> : (2</a:t>
            </a:r>
            <a:r>
              <a:rPr lang="fr-FR" sz="1600" b="1" u="sng" dirty="0" smtClean="0">
                <a:solidFill>
                  <a:srgbClr val="FF0000"/>
                </a:solidFill>
                <a:sym typeface="Wingdings" pitchFamily="2" charset="2"/>
              </a:rPr>
              <a:t>1) + EPS09</a:t>
            </a:r>
            <a:endParaRPr lang="fr-FR" sz="16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6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R</a:t>
            </a:r>
            <a:r>
              <a:rPr lang="fr-FR" sz="1600" b="1" baseline="-25000" dirty="0" err="1" smtClean="0">
                <a:solidFill>
                  <a:srgbClr val="0070C0"/>
                </a:solidFill>
              </a:rPr>
              <a:t>dAu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 « </a:t>
            </a:r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reasonable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agreement  »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</a:rPr>
              <a:t>R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CP</a:t>
            </a:r>
            <a:r>
              <a:rPr lang="fr-FR" sz="1600" b="1" dirty="0" smtClean="0">
                <a:solidFill>
                  <a:srgbClr val="FF0000"/>
                </a:solidFill>
              </a:rPr>
              <a:t>  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 miss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forward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rapidity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3568" y="3068960"/>
            <a:ext cx="324036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8000"/>
                </a:solidFill>
              </a:rPr>
              <a:t>Gluon saturation :</a:t>
            </a:r>
          </a:p>
          <a:p>
            <a:pPr>
              <a:buFont typeface="Arial" pitchFamily="34" charset="0"/>
              <a:buChar char="•"/>
            </a:pPr>
            <a:endParaRPr lang="fr-F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err="1" smtClean="0">
                <a:solidFill>
                  <a:srgbClr val="FF0000"/>
                </a:solidFill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</a:rPr>
              <a:t>dAu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 miss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mid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rapidity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0070C0"/>
                </a:solidFill>
              </a:rPr>
              <a:t>R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CP</a:t>
            </a:r>
            <a:r>
              <a:rPr lang="fr-FR" sz="1600" b="1" dirty="0" smtClean="0">
                <a:solidFill>
                  <a:srgbClr val="0070C0"/>
                </a:solidFill>
              </a:rPr>
              <a:t>   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 « </a:t>
            </a:r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reasonable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agreement »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7" name="Picture 16" descr="jpl_rcp_extrinsi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70297"/>
            <a:ext cx="3708697" cy="46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6804248" y="5358729"/>
            <a:ext cx="1651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PHENIX </a:t>
            </a:r>
            <a:r>
              <a:rPr lang="fr-FR" sz="1400" b="1" dirty="0" err="1" smtClean="0"/>
              <a:t>preliminary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55576" y="4797152"/>
            <a:ext cx="3312368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0070C0"/>
                </a:solidFill>
              </a:rPr>
              <a:t>Extrinsic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  <a:r>
              <a:rPr lang="fr-FR" sz="1600" b="1" u="sng" dirty="0" err="1" smtClean="0">
                <a:solidFill>
                  <a:srgbClr val="0070C0"/>
                </a:solidFill>
              </a:rPr>
              <a:t>p</a:t>
            </a:r>
            <a:r>
              <a:rPr lang="fr-FR" sz="1600" b="1" u="sng" baseline="-25000" dirty="0" err="1" smtClean="0">
                <a:solidFill>
                  <a:srgbClr val="0070C0"/>
                </a:solidFill>
              </a:rPr>
              <a:t>T</a:t>
            </a:r>
            <a:r>
              <a:rPr lang="fr-FR" sz="1600" b="1" u="sng" dirty="0" smtClean="0">
                <a:solidFill>
                  <a:srgbClr val="0070C0"/>
                </a:solidFill>
              </a:rPr>
              <a:t> : (2</a:t>
            </a:r>
            <a:r>
              <a:rPr lang="fr-FR" sz="1600" b="1" u="sng" dirty="0" smtClean="0">
                <a:solidFill>
                  <a:srgbClr val="0070C0"/>
                </a:solidFill>
                <a:sym typeface="Wingdings" pitchFamily="2" charset="2"/>
              </a:rPr>
              <a:t>2) + EKS98</a:t>
            </a:r>
            <a:endParaRPr lang="fr-FR" sz="1600" b="1" u="sng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6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0070C0"/>
                </a:solidFill>
              </a:rPr>
              <a:t>R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CP</a:t>
            </a:r>
            <a:r>
              <a:rPr lang="fr-FR" sz="1600" b="1" dirty="0" smtClean="0">
                <a:solidFill>
                  <a:srgbClr val="0070C0"/>
                </a:solidFill>
              </a:rPr>
              <a:t>   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better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agreement </a:t>
            </a:r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than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 </a:t>
            </a:r>
          </a:p>
          <a:p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               </a:t>
            </a:r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intrinsic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(and saturation)</a:t>
            </a: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          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still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missing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very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forward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y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8591" y="5949280"/>
            <a:ext cx="29240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853749" y="1084674"/>
            <a:ext cx="21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Symbol" pitchFamily="18" charset="2"/>
              </a:rPr>
              <a:t>s</a:t>
            </a:r>
            <a:r>
              <a:rPr lang="fr-FR" sz="2000" b="1" baseline="-25000" dirty="0" err="1" smtClean="0"/>
              <a:t>abs</a:t>
            </a:r>
            <a:r>
              <a:rPr lang="fr-FR" sz="2000" b="1" dirty="0" smtClean="0"/>
              <a:t> = </a:t>
            </a:r>
            <a:r>
              <a:rPr lang="fr-FR" sz="2000" b="1" dirty="0" smtClean="0">
                <a:solidFill>
                  <a:srgbClr val="FF0000"/>
                </a:solidFill>
              </a:rPr>
              <a:t>0</a:t>
            </a:r>
            <a:r>
              <a:rPr lang="fr-FR" sz="2000" b="1" dirty="0" smtClean="0"/>
              <a:t>, </a:t>
            </a:r>
            <a:r>
              <a:rPr lang="fr-FR" sz="2000" b="1" dirty="0" smtClean="0">
                <a:solidFill>
                  <a:srgbClr val="008000"/>
                </a:solidFill>
              </a:rPr>
              <a:t>2</a:t>
            </a:r>
            <a:r>
              <a:rPr lang="fr-FR" sz="2000" b="1" dirty="0" smtClean="0"/>
              <a:t>, </a:t>
            </a:r>
            <a:r>
              <a:rPr lang="fr-FR" sz="2000" b="1" dirty="0" smtClean="0">
                <a:solidFill>
                  <a:srgbClr val="4A7EBB"/>
                </a:solidFill>
              </a:rPr>
              <a:t>4</a:t>
            </a:r>
            <a:r>
              <a:rPr lang="fr-FR" sz="2000" b="1" dirty="0" smtClean="0"/>
              <a:t>,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fr-FR" sz="2000" b="1" dirty="0" smtClean="0"/>
              <a:t> mb</a:t>
            </a:r>
            <a:endParaRPr lang="fr-FR" sz="2000" b="1" dirty="0"/>
          </a:p>
        </p:txBody>
      </p:sp>
      <p:sp>
        <p:nvSpPr>
          <p:cNvPr id="15" name="Flèche droite 14"/>
          <p:cNvSpPr/>
          <p:nvPr/>
        </p:nvSpPr>
        <p:spPr>
          <a:xfrm>
            <a:off x="4283968" y="501317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Phenix</a:t>
            </a:r>
            <a:r>
              <a:rPr lang="fr-FR" dirty="0" smtClean="0"/>
              <a:t> </a:t>
            </a:r>
            <a:r>
              <a:rPr lang="fr-FR" dirty="0" err="1" smtClean="0"/>
              <a:t>Empirical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789766" cy="5500726"/>
          </a:xfrm>
        </p:spPr>
        <p:txBody>
          <a:bodyPr>
            <a:normAutofit/>
          </a:bodyPr>
          <a:lstStyle/>
          <a:p>
            <a:r>
              <a:rPr lang="fr-FR" dirty="0" err="1" smtClean="0"/>
              <a:t>Phenix</a:t>
            </a:r>
            <a:r>
              <a:rPr lang="fr-FR" dirty="0" smtClean="0"/>
              <a:t> </a:t>
            </a:r>
            <a:r>
              <a:rPr lang="fr-FR" dirty="0" err="1" smtClean="0"/>
              <a:t>ArXiv</a:t>
            </a:r>
            <a:r>
              <a:rPr lang="fr-FR" dirty="0" smtClean="0"/>
              <a:t>:1010.1246</a:t>
            </a:r>
          </a:p>
          <a:p>
            <a:pPr algn="just"/>
            <a:r>
              <a:rPr lang="fr-FR" sz="2000" dirty="0" smtClean="0"/>
              <a:t> goal : explore the </a:t>
            </a:r>
            <a:r>
              <a:rPr lang="fr-FR" sz="2000" dirty="0" err="1" smtClean="0"/>
              <a:t>centrality</a:t>
            </a:r>
            <a:r>
              <a:rPr lang="fr-FR" sz="2000" dirty="0" smtClean="0"/>
              <a:t>  and </a:t>
            </a:r>
            <a:r>
              <a:rPr lang="fr-FR" sz="2000" dirty="0" err="1" smtClean="0"/>
              <a:t>rapidity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dependence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nuclear</a:t>
            </a:r>
            <a:r>
              <a:rPr lang="fr-FR" sz="2000" dirty="0" smtClean="0"/>
              <a:t> </a:t>
            </a:r>
            <a:r>
              <a:rPr lang="fr-FR" sz="2000" dirty="0" err="1" smtClean="0"/>
              <a:t>effects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pPr>
              <a:buNone/>
            </a:pPr>
            <a:endParaRPr lang="fr-FR" sz="2800" b="1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960440" cy="34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179512" y="2708920"/>
          <a:ext cx="4207420" cy="864096"/>
        </p:xfrm>
        <a:graphic>
          <a:graphicData uri="http://schemas.openxmlformats.org/presentationml/2006/ole">
            <p:oleObj spid="_x0000_s94209" name="Équation" r:id="rId6" imgW="2286000" imgH="469800" progId="Equation.3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1622425" y="2002754"/>
          <a:ext cx="1725439" cy="778174"/>
        </p:xfrm>
        <a:graphic>
          <a:graphicData uri="http://schemas.openxmlformats.org/presentationml/2006/ole">
            <p:oleObj spid="_x0000_s94210" name="Équation" r:id="rId7" imgW="1041120" imgH="469800" progId="Equation.3">
              <p:embed/>
            </p:oleObj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0" y="364502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 a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centrality</a:t>
            </a:r>
            <a:r>
              <a:rPr lang="fr-FR" dirty="0" smtClean="0"/>
              <a:t> in d+Au :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T</a:t>
            </a:r>
            <a:r>
              <a:rPr lang="fr-FR" dirty="0" smtClean="0"/>
              <a:t> = transverse radius of the NN collisions </a:t>
            </a:r>
            <a:r>
              <a:rPr lang="fr-FR" dirty="0" err="1" smtClean="0"/>
              <a:t>wrt</a:t>
            </a:r>
            <a:r>
              <a:rPr lang="fr-FR" dirty="0" smtClean="0"/>
              <a:t> the center of Au nucleus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995936" y="4941168"/>
            <a:ext cx="4968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Empirical</a:t>
            </a:r>
            <a:r>
              <a:rPr lang="fr-FR" dirty="0" smtClean="0"/>
              <a:t> </a:t>
            </a:r>
            <a:r>
              <a:rPr lang="fr-FR" dirty="0" err="1" smtClean="0"/>
              <a:t>parametrization</a:t>
            </a:r>
            <a:r>
              <a:rPr lang="fr-FR" dirty="0" smtClean="0"/>
              <a:t> of CNM: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dAu</a:t>
            </a:r>
            <a:r>
              <a:rPr lang="fr-FR" dirty="0" smtClean="0"/>
              <a:t> (</a:t>
            </a:r>
            <a:r>
              <a:rPr lang="fr-FR" dirty="0" err="1" smtClean="0"/>
              <a:t>r</a:t>
            </a:r>
            <a:r>
              <a:rPr lang="fr-FR" baseline="-25000" dirty="0" err="1" smtClean="0"/>
              <a:t>T</a:t>
            </a:r>
            <a:r>
              <a:rPr lang="fr-FR" dirty="0" smtClean="0"/>
              <a:t>) = M(</a:t>
            </a:r>
            <a:r>
              <a:rPr lang="fr-FR" dirty="0" err="1" smtClean="0"/>
              <a:t>r</a:t>
            </a:r>
            <a:r>
              <a:rPr lang="fr-FR" baseline="-25000" dirty="0" err="1" smtClean="0"/>
              <a:t>T</a:t>
            </a:r>
            <a:r>
              <a:rPr lang="fr-FR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linear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dirty="0" err="1" smtClean="0">
                <a:sym typeface="Wingdings" pitchFamily="2" charset="2"/>
              </a:rPr>
              <a:t>inhomogenous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shadowing</a:t>
            </a:r>
            <a:endParaRPr lang="fr-FR" sz="1600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exponential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itchFamily="2" charset="2"/>
              </a:rPr>
              <a:t> absorption</a:t>
            </a:r>
            <a:endParaRPr lang="fr-FR" sz="1600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Quadratic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dirty="0" err="1" smtClean="0">
                <a:sym typeface="Wingdings" pitchFamily="2" charset="2"/>
              </a:rPr>
              <a:t>energy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loss</a:t>
            </a:r>
            <a:endParaRPr lang="fr-FR" baseline="-25000" dirty="0" smtClean="0"/>
          </a:p>
        </p:txBody>
      </p:sp>
      <p:grpSp>
        <p:nvGrpSpPr>
          <p:cNvPr id="28" name="Groupe 27"/>
          <p:cNvGrpSpPr/>
          <p:nvPr/>
        </p:nvGrpSpPr>
        <p:grpSpPr>
          <a:xfrm>
            <a:off x="251520" y="4581128"/>
            <a:ext cx="3240360" cy="2108471"/>
            <a:chOff x="5508104" y="3645024"/>
            <a:chExt cx="4197739" cy="3012102"/>
          </a:xfrm>
        </p:grpSpPr>
        <p:pic>
          <p:nvPicPr>
            <p:cNvPr id="29" name="Picture 2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965" r="5769" b="3582"/>
            <a:stretch>
              <a:fillRect/>
            </a:stretch>
          </p:blipFill>
          <p:spPr bwMode="auto">
            <a:xfrm>
              <a:off x="5508104" y="3645024"/>
              <a:ext cx="3384376" cy="26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6804248" y="3717032"/>
              <a:ext cx="2011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0-20%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Central 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  <a:sym typeface="Wingdings" pitchFamily="2" charset="2"/>
                </a:rPr>
                <a:t> the most central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7092279" y="4797153"/>
              <a:ext cx="1774015" cy="39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20-40</a:t>
              </a:r>
              <a:r>
                <a:rPr lang="en-US" sz="1200" dirty="0" smtClean="0">
                  <a:solidFill>
                    <a:srgbClr val="FF0000"/>
                  </a:solidFill>
                </a:rPr>
                <a:t>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7236296" y="5157193"/>
              <a:ext cx="2003131" cy="39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CC"/>
                  </a:solidFill>
                </a:rPr>
                <a:t>40-60% 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7448284" y="5373216"/>
              <a:ext cx="2164276" cy="659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CC00CC"/>
                  </a:solidFill>
                </a:rPr>
                <a:t>60-88</a:t>
              </a:r>
              <a:r>
                <a:rPr lang="en-US" sz="1200" b="1" dirty="0" smtClean="0">
                  <a:solidFill>
                    <a:srgbClr val="CC00CC"/>
                  </a:solidFill>
                </a:rPr>
                <a:t>%</a:t>
              </a:r>
            </a:p>
            <a:p>
              <a:r>
                <a:rPr lang="en-US" sz="1200" b="1" dirty="0" smtClean="0">
                  <a:solidFill>
                    <a:srgbClr val="CC00CC"/>
                  </a:solidFill>
                  <a:sym typeface="Wingdings" pitchFamily="2" charset="2"/>
                </a:rPr>
                <a:t> The most peripheral</a:t>
              </a:r>
              <a:endParaRPr lang="en-US" sz="1200" b="1" dirty="0">
                <a:solidFill>
                  <a:srgbClr val="CC00CC"/>
                </a:solidFill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8376711" y="6217445"/>
              <a:ext cx="1329132" cy="439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i="1" dirty="0" err="1">
                  <a:cs typeface="Arial" pitchFamily="34" charset="0"/>
                </a:rPr>
                <a:t>r</a:t>
              </a:r>
              <a:r>
                <a:rPr lang="en-US" sz="1400" b="1" baseline="-25000" dirty="0" err="1">
                  <a:cs typeface="Arial" pitchFamily="34" charset="0"/>
                </a:rPr>
                <a:t>T</a:t>
              </a:r>
              <a:r>
                <a:rPr lang="en-US" sz="1400" b="1" dirty="0">
                  <a:cs typeface="Arial" pitchFamily="34" charset="0"/>
                </a:rPr>
                <a:t> (fm)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4754363" y="6165304"/>
            <a:ext cx="435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: </a:t>
            </a:r>
            <a:r>
              <a:rPr lang="fr-FR" dirty="0" err="1" smtClean="0"/>
              <a:t>inhomogenous</a:t>
            </a:r>
            <a:r>
              <a:rPr lang="fr-FR" dirty="0" smtClean="0"/>
              <a:t> </a:t>
            </a:r>
            <a:r>
              <a:rPr lang="fr-FR" dirty="0" err="1" smtClean="0"/>
              <a:t>shadowing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/>
          <p:cNvSpPr txBox="1">
            <a:spLocks/>
          </p:cNvSpPr>
          <p:nvPr/>
        </p:nvSpPr>
        <p:spPr>
          <a:xfrm>
            <a:off x="0" y="1628800"/>
            <a:ext cx="4427984" cy="4952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Starting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</a:t>
            </a:r>
          </a:p>
          <a:p>
            <a:pPr marL="685800" lvl="1" indent="-2286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S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hadowing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parametrizations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x, Q² and A</a:t>
            </a:r>
          </a:p>
          <a:p>
            <a:pPr marL="685800" lvl="1" indent="-2286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 (impact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143000" lvl="2" indent="-228600" algn="just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no spatial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dependence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available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1143000" lvl="2" indent="-228600" algn="just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not possible to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study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shadowing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as a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function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centrality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85750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2400" dirty="0" smtClean="0">
                <a:solidFill>
                  <a:srgbClr val="0070C0"/>
                </a:solidFill>
              </a:rPr>
              <a:t>I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P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roposed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R. Vogt and S.R. Klein (2003)</a:t>
            </a:r>
          </a:p>
          <a:p>
            <a:pPr marL="685800" lvl="1" indent="-2286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Phys.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91 142301 (2003)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how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shadowing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spatial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…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inhomogenous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shadowing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a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central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collisions »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Shadowing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Homogenous</a:t>
            </a:r>
            <a:r>
              <a:rPr lang="fr-FR" dirty="0" smtClean="0"/>
              <a:t> </a:t>
            </a:r>
            <a:r>
              <a:rPr lang="fr-FR" dirty="0" err="1" smtClean="0"/>
              <a:t>shadowing</a:t>
            </a:r>
            <a:r>
              <a:rPr lang="fr-FR" dirty="0" smtClean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4946650" y="2060575"/>
          <a:ext cx="3440113" cy="434975"/>
        </p:xfrm>
        <a:graphic>
          <a:graphicData uri="http://schemas.openxmlformats.org/presentationml/2006/ole">
            <p:oleObj spid="_x0000_s70658" name="Équation" r:id="rId4" imgW="2006280" imgH="253800" progId="Equation.3">
              <p:embed/>
            </p:oleObj>
          </a:graphicData>
        </a:graphic>
      </p:graphicFrame>
      <p:grpSp>
        <p:nvGrpSpPr>
          <p:cNvPr id="20" name="Groupe 19"/>
          <p:cNvGrpSpPr/>
          <p:nvPr/>
        </p:nvGrpSpPr>
        <p:grpSpPr>
          <a:xfrm>
            <a:off x="4424225" y="3284985"/>
            <a:ext cx="4540263" cy="3240355"/>
            <a:chOff x="648019" y="3113997"/>
            <a:chExt cx="3511192" cy="2733723"/>
          </a:xfrm>
        </p:grpSpPr>
        <p:pic>
          <p:nvPicPr>
            <p:cNvPr id="105" name="Picture 35" descr="eksshad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2000"/>
            </a:blip>
            <a:srcRect/>
            <a:stretch>
              <a:fillRect/>
            </a:stretch>
          </p:blipFill>
          <p:spPr bwMode="auto">
            <a:xfrm>
              <a:off x="792811" y="3356992"/>
              <a:ext cx="3366400" cy="2490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</p:pic>
        <p:sp>
          <p:nvSpPr>
            <p:cNvPr id="106" name="Text Box 36"/>
            <p:cNvSpPr txBox="1">
              <a:spLocks noChangeArrowheads="1"/>
            </p:cNvSpPr>
            <p:nvPr/>
          </p:nvSpPr>
          <p:spPr bwMode="auto">
            <a:xfrm rot="16200000">
              <a:off x="-366913" y="4128929"/>
              <a:ext cx="2366893" cy="33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gluons in </a:t>
              </a:r>
              <a:r>
                <a:rPr lang="en-US" sz="1200" dirty="0" err="1">
                  <a:latin typeface="Arial" pitchFamily="34" charset="0"/>
                </a:rPr>
                <a:t>Pb</a:t>
              </a:r>
              <a:r>
                <a:rPr lang="en-US" sz="1200" dirty="0">
                  <a:latin typeface="Arial" pitchFamily="34" charset="0"/>
                </a:rPr>
                <a:t> / gluons in p</a:t>
              </a:r>
            </a:p>
          </p:txBody>
        </p:sp>
      </p:grpSp>
      <p:cxnSp>
        <p:nvCxnSpPr>
          <p:cNvPr id="110" name="Connecteur droit avec flèche 109"/>
          <p:cNvCxnSpPr/>
          <p:nvPr/>
        </p:nvCxnSpPr>
        <p:spPr>
          <a:xfrm rot="16200000" flipV="1">
            <a:off x="7742911" y="2994393"/>
            <a:ext cx="1008110" cy="293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7092280" y="1844824"/>
            <a:ext cx="144016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5327576" y="3429000"/>
            <a:ext cx="3816424" cy="3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 dirty="0" err="1" smtClean="0"/>
              <a:t>Eskola</a:t>
            </a:r>
            <a:r>
              <a:rPr lang="en-US" sz="1000" b="1" i="1" dirty="0" smtClean="0"/>
              <a:t>, </a:t>
            </a:r>
            <a:r>
              <a:rPr lang="en-US" sz="1000" b="1" i="1" dirty="0" err="1" smtClean="0"/>
              <a:t>Kolhinen</a:t>
            </a:r>
            <a:r>
              <a:rPr lang="en-US" sz="1000" b="1" i="1" dirty="0" smtClean="0"/>
              <a:t>, Vogt</a:t>
            </a:r>
            <a:r>
              <a:rPr lang="en-US" sz="1400" dirty="0" smtClean="0"/>
              <a:t> </a:t>
            </a:r>
            <a:r>
              <a:rPr lang="fr-FR" sz="1000" dirty="0" err="1" smtClean="0">
                <a:latin typeface="Tahoma" pitchFamily="34" charset="0"/>
              </a:rPr>
              <a:t>Nucl</a:t>
            </a:r>
            <a:r>
              <a:rPr lang="fr-FR" sz="1000" dirty="0">
                <a:latin typeface="Tahoma" pitchFamily="34" charset="0"/>
              </a:rPr>
              <a:t>. Phys. A696 (2001)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6732240" y="1052736"/>
            <a:ext cx="207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The </a:t>
            </a:r>
            <a:r>
              <a:rPr lang="fr-FR" b="1" dirty="0" err="1" smtClean="0">
                <a:solidFill>
                  <a:srgbClr val="002060"/>
                </a:solidFill>
              </a:rPr>
              <a:t>shadowing</a:t>
            </a:r>
            <a:r>
              <a:rPr lang="fr-FR" b="1" dirty="0" smtClean="0">
                <a:solidFill>
                  <a:srgbClr val="002060"/>
                </a:solidFill>
              </a:rPr>
              <a:t> part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5" name="Accolade ouvrante 24"/>
          <p:cNvSpPr/>
          <p:nvPr/>
        </p:nvSpPr>
        <p:spPr>
          <a:xfrm rot="5400000">
            <a:off x="7596336" y="836712"/>
            <a:ext cx="432048" cy="1584176"/>
          </a:xfrm>
          <a:prstGeom prst="leftBrace">
            <a:avLst>
              <a:gd name="adj1" fmla="val 84146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Inhomogenous</a:t>
            </a:r>
            <a:r>
              <a:rPr lang="fr-FR" dirty="0" smtClean="0"/>
              <a:t> </a:t>
            </a:r>
            <a:r>
              <a:rPr lang="fr-FR" dirty="0" err="1" smtClean="0"/>
              <a:t>shadowing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Inhomogenous</a:t>
            </a:r>
            <a:r>
              <a:rPr lang="fr-FR" dirty="0" smtClean="0"/>
              <a:t> </a:t>
            </a:r>
            <a:r>
              <a:rPr lang="fr-FR" dirty="0" err="1" smtClean="0"/>
              <a:t>shadowing</a:t>
            </a:r>
            <a:r>
              <a:rPr lang="fr-FR" dirty="0" smtClean="0"/>
              <a:t> : (on MC basis)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250825" y="2348731"/>
          <a:ext cx="8493125" cy="914400"/>
        </p:xfrm>
        <a:graphic>
          <a:graphicData uri="http://schemas.openxmlformats.org/presentationml/2006/ole">
            <p:oleObj spid="_x0000_s71682" name="Équation" r:id="rId4" imgW="4952880" imgH="53316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860032" y="2348880"/>
            <a:ext cx="3744416" cy="93610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44008" y="1412776"/>
            <a:ext cx="207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The </a:t>
            </a:r>
            <a:r>
              <a:rPr lang="fr-FR" b="1" dirty="0" err="1" smtClean="0">
                <a:solidFill>
                  <a:srgbClr val="002060"/>
                </a:solidFill>
              </a:rPr>
              <a:t>shadowing</a:t>
            </a:r>
            <a:r>
              <a:rPr lang="fr-FR" b="1" dirty="0" smtClean="0">
                <a:solidFill>
                  <a:srgbClr val="002060"/>
                </a:solidFill>
              </a:rPr>
              <a:t> part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ouvrante 10"/>
          <p:cNvSpPr/>
          <p:nvPr/>
        </p:nvSpPr>
        <p:spPr>
          <a:xfrm rot="5400000">
            <a:off x="5436096" y="-891480"/>
            <a:ext cx="432048" cy="5760640"/>
          </a:xfrm>
          <a:prstGeom prst="leftBrace">
            <a:avLst>
              <a:gd name="adj1" fmla="val 84146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72008" y="3729806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PRL91:« the incident parton </a:t>
            </a:r>
            <a:r>
              <a:rPr lang="fr-FR" dirty="0" err="1" smtClean="0"/>
              <a:t>interacts</a:t>
            </a:r>
            <a:r>
              <a:rPr lang="fr-FR" dirty="0" smtClean="0"/>
              <a:t> </a:t>
            </a:r>
            <a:r>
              <a:rPr lang="fr-FR" dirty="0" err="1" smtClean="0"/>
              <a:t>coherently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all the </a:t>
            </a:r>
            <a:r>
              <a:rPr lang="fr-FR" dirty="0" err="1" smtClean="0"/>
              <a:t>target</a:t>
            </a:r>
            <a:r>
              <a:rPr lang="fr-FR" dirty="0" smtClean="0"/>
              <a:t> partons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 »</a:t>
            </a:r>
            <a:endParaRPr lang="fr-FR" dirty="0"/>
          </a:p>
        </p:txBody>
      </p:sp>
      <p:grpSp>
        <p:nvGrpSpPr>
          <p:cNvPr id="35840" name="Groupe 97"/>
          <p:cNvGrpSpPr/>
          <p:nvPr/>
        </p:nvGrpSpPr>
        <p:grpSpPr>
          <a:xfrm>
            <a:off x="4047819" y="3573016"/>
            <a:ext cx="4916669" cy="2950587"/>
            <a:chOff x="251520" y="3358733"/>
            <a:chExt cx="4916669" cy="2950587"/>
          </a:xfrm>
        </p:grpSpPr>
        <p:sp>
          <p:nvSpPr>
            <p:cNvPr id="12" name="Ellipse 11"/>
            <p:cNvSpPr/>
            <p:nvPr/>
          </p:nvSpPr>
          <p:spPr>
            <a:xfrm>
              <a:off x="251520" y="4653136"/>
              <a:ext cx="216024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842" name="Groupe 49"/>
            <p:cNvGrpSpPr/>
            <p:nvPr/>
          </p:nvGrpSpPr>
          <p:grpSpPr>
            <a:xfrm>
              <a:off x="971600" y="3933056"/>
              <a:ext cx="2664296" cy="2376264"/>
              <a:chOff x="971600" y="3933056"/>
              <a:chExt cx="2664296" cy="2376264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971600" y="3933056"/>
                <a:ext cx="2664296" cy="23762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2051720" y="4797152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2195736" y="4509120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835696" y="4581128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2411760" y="4725144"/>
                <a:ext cx="216024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1259632" y="4653136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1547664" y="4797152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2699792" y="4365104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2699792" y="4797152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2987824" y="4653136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3059832" y="4941168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3275856" y="4725144"/>
                <a:ext cx="216024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411760" y="4293096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987824" y="4293096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2555776" y="4005064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2051720" y="4221088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2267744" y="3933056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1403648" y="4293096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619672" y="4365104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835696" y="407707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2852192" y="515719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2555776" y="5085184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203848" y="530959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004592" y="5589240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2699792" y="5445224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2771800" y="5805264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2339752" y="530959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2483768" y="5733256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2051720" y="5229200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1763688" y="5085184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2195736" y="5661248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1835696" y="551723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1907704" y="587727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1547664" y="530959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1187624" y="5157192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1475656" y="5661248"/>
                <a:ext cx="216024" cy="2880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0" name="Cylindre 89"/>
            <p:cNvSpPr/>
            <p:nvPr/>
          </p:nvSpPr>
          <p:spPr>
            <a:xfrm rot="5400000">
              <a:off x="1988381" y="3293653"/>
              <a:ext cx="270694" cy="3168352"/>
            </a:xfrm>
            <a:prstGeom prst="can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2" name="Connecteur droit avec flèche 91"/>
            <p:cNvCxnSpPr/>
            <p:nvPr/>
          </p:nvCxnSpPr>
          <p:spPr>
            <a:xfrm rot="5400000">
              <a:off x="3563888" y="4005064"/>
              <a:ext cx="720080" cy="576064"/>
            </a:xfrm>
            <a:prstGeom prst="straightConnector1">
              <a:avLst/>
            </a:prstGeom>
            <a:ln w="28575">
              <a:solidFill>
                <a:srgbClr val="4A7E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3656022" y="3358733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9 </a:t>
              </a:r>
              <a:r>
                <a:rPr lang="fr-FR" b="1" dirty="0" err="1" smtClean="0">
                  <a:solidFill>
                    <a:srgbClr val="002060"/>
                  </a:solidFill>
                </a:rPr>
                <a:t>overlapping</a:t>
              </a:r>
              <a:r>
                <a:rPr lang="fr-FR" b="1" dirty="0" smtClean="0">
                  <a:solidFill>
                    <a:srgbClr val="002060"/>
                  </a:solidFill>
                </a:rPr>
                <a:t> </a:t>
              </a:r>
              <a:r>
                <a:rPr lang="fr-FR" b="1" dirty="0" err="1" smtClean="0">
                  <a:solidFill>
                    <a:srgbClr val="002060"/>
                  </a:solidFill>
                </a:rPr>
                <a:t>nucleons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  <p:cxnSp>
          <p:nvCxnSpPr>
            <p:cNvPr id="95" name="Connecteur droit avec flèche 94"/>
            <p:cNvCxnSpPr>
              <a:endCxn id="17" idx="2"/>
            </p:cNvCxnSpPr>
            <p:nvPr/>
          </p:nvCxnSpPr>
          <p:spPr>
            <a:xfrm>
              <a:off x="1259632" y="3933056"/>
              <a:ext cx="1152128" cy="9361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96"/>
            <p:cNvSpPr txBox="1"/>
            <p:nvPr/>
          </p:nvSpPr>
          <p:spPr>
            <a:xfrm>
              <a:off x="323528" y="3573016"/>
              <a:ext cx="258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Where</a:t>
              </a:r>
              <a:r>
                <a:rPr lang="fr-FR" b="1" dirty="0" smtClean="0">
                  <a:solidFill>
                    <a:srgbClr val="FF0000"/>
                  </a:solidFill>
                </a:rPr>
                <a:t> the J/</a:t>
              </a:r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is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created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3" name="Connecteur droit avec flèche 102"/>
          <p:cNvCxnSpPr/>
          <p:nvPr/>
        </p:nvCxnSpPr>
        <p:spPr>
          <a:xfrm>
            <a:off x="4283968" y="5013176"/>
            <a:ext cx="432048" cy="1588"/>
          </a:xfrm>
          <a:prstGeom prst="straightConnector1">
            <a:avLst/>
          </a:prstGeom>
          <a:ln w="2857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Inhomogenous</a:t>
            </a:r>
            <a:r>
              <a:rPr lang="fr-FR" dirty="0" smtClean="0"/>
              <a:t> </a:t>
            </a:r>
            <a:r>
              <a:rPr lang="fr-FR" dirty="0" err="1" smtClean="0"/>
              <a:t>shadowing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Back to PHENIX </a:t>
            </a:r>
            <a:r>
              <a:rPr lang="fr-FR" dirty="0" err="1" smtClean="0"/>
              <a:t>arXiv</a:t>
            </a:r>
            <a:r>
              <a:rPr lang="fr-FR" dirty="0" smtClean="0"/>
              <a:t>:1010.1246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6962699" y="4653136"/>
          <a:ext cx="2073797" cy="360040"/>
        </p:xfrm>
        <a:graphic>
          <a:graphicData uri="http://schemas.openxmlformats.org/presentationml/2006/ole">
            <p:oleObj spid="_x0000_s35843" name="Équation" r:id="rId5" imgW="1244520" imgH="215640" progId="Equation.3">
              <p:embed/>
            </p:oleObj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/>
        </p:nvGraphicFramePr>
        <p:xfrm>
          <a:off x="2699792" y="2780928"/>
          <a:ext cx="2304256" cy="720080"/>
        </p:xfrm>
        <a:graphic>
          <a:graphicData uri="http://schemas.openxmlformats.org/presentationml/2006/ole">
            <p:oleObj spid="_x0000_s35845" name="Équation" r:id="rId6" imgW="1371600" imgH="431640" progId="Equation.3">
              <p:embed/>
            </p:oleObj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395536" y="28529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weighted</a:t>
            </a:r>
            <a:r>
              <a:rPr lang="fr-FR" dirty="0" smtClean="0"/>
              <a:t> longitudinal </a:t>
            </a:r>
            <a:r>
              <a:rPr lang="fr-FR" dirty="0" err="1" smtClean="0"/>
              <a:t>thickness</a:t>
            </a:r>
            <a:endParaRPr lang="fr-FR" dirty="0"/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323528" y="1700808"/>
          <a:ext cx="8493125" cy="914400"/>
        </p:xfrm>
        <a:graphic>
          <a:graphicData uri="http://schemas.openxmlformats.org/presentationml/2006/ole">
            <p:oleObj spid="_x0000_s35846" name="Équation" r:id="rId7" imgW="4952880" imgH="53316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4932040" y="1844824"/>
            <a:ext cx="3600400" cy="72008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Virage 24"/>
          <p:cNvSpPr/>
          <p:nvPr/>
        </p:nvSpPr>
        <p:spPr>
          <a:xfrm rot="10800000">
            <a:off x="5220072" y="2708920"/>
            <a:ext cx="1368152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79700" y="4076700"/>
          <a:ext cx="8956796" cy="504428"/>
        </p:xfrm>
        <a:graphic>
          <a:graphicData uri="http://schemas.openxmlformats.org/presentationml/2006/ole">
            <p:oleObj spid="_x0000_s35847" name="Équation" r:id="rId8" imgW="4520880" imgH="253800" progId="Equation.3">
              <p:embed/>
            </p:oleObj>
          </a:graphicData>
        </a:graphic>
      </p:graphicFrame>
      <p:sp>
        <p:nvSpPr>
          <p:cNvPr id="27" name="Flèche vers le bas 26"/>
          <p:cNvSpPr/>
          <p:nvPr/>
        </p:nvSpPr>
        <p:spPr>
          <a:xfrm>
            <a:off x="3923928" y="350100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95536" y="5661248"/>
            <a:ext cx="799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Shadowing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400" b="1" dirty="0" err="1" smtClean="0">
                <a:solidFill>
                  <a:srgbClr val="FF0000"/>
                </a:solidFill>
              </a:rPr>
              <a:t>Linear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dependence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with</a:t>
            </a:r>
            <a:r>
              <a:rPr lang="fr-FR" sz="2400" b="1" dirty="0" smtClean="0">
                <a:solidFill>
                  <a:srgbClr val="FF0000"/>
                </a:solidFill>
              </a:rPr>
              <a:t> longitudinal </a:t>
            </a:r>
            <a:r>
              <a:rPr lang="fr-FR" sz="2400" b="1" dirty="0" err="1" smtClean="0">
                <a:solidFill>
                  <a:srgbClr val="FF0000"/>
                </a:solidFill>
              </a:rPr>
              <a:t>thickness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3" name="Accolade ouvrante 22"/>
          <p:cNvSpPr/>
          <p:nvPr/>
        </p:nvSpPr>
        <p:spPr>
          <a:xfrm rot="16200000">
            <a:off x="3959932" y="3681028"/>
            <a:ext cx="288032" cy="1944216"/>
          </a:xfrm>
          <a:prstGeom prst="leftBrace">
            <a:avLst>
              <a:gd name="adj1" fmla="val 84146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851920" y="4725144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-a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Phenix</a:t>
            </a:r>
            <a:r>
              <a:rPr lang="fr-FR" dirty="0" smtClean="0"/>
              <a:t> </a:t>
            </a:r>
            <a:r>
              <a:rPr lang="fr-FR" dirty="0" err="1" smtClean="0"/>
              <a:t>empirical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Parametrizations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ZoneTexte 42"/>
          <p:cNvSpPr txBox="1"/>
          <p:nvPr/>
        </p:nvSpPr>
        <p:spPr>
          <a:xfrm>
            <a:off x="5004048" y="4581128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Note :</a:t>
            </a:r>
          </a:p>
          <a:p>
            <a:pPr>
              <a:buFont typeface="Arial" pitchFamily="34" charset="0"/>
              <a:buChar char="•"/>
            </a:pPr>
            <a:r>
              <a:rPr lang="fr-FR" i="1" dirty="0" smtClean="0"/>
              <a:t> </a:t>
            </a:r>
            <a:r>
              <a:rPr lang="fr-FR" i="1" dirty="0" err="1" smtClean="0"/>
              <a:t>nuclear</a:t>
            </a:r>
            <a:r>
              <a:rPr lang="fr-FR" i="1" dirty="0" smtClean="0"/>
              <a:t> absorption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usually</a:t>
            </a:r>
            <a:r>
              <a:rPr lang="fr-FR" i="1" dirty="0" smtClean="0"/>
              <a:t> </a:t>
            </a:r>
            <a:r>
              <a:rPr lang="fr-FR" i="1" dirty="0" err="1" smtClean="0"/>
              <a:t>quoted</a:t>
            </a:r>
            <a:r>
              <a:rPr lang="fr-FR" i="1" dirty="0" smtClean="0"/>
              <a:t>  </a:t>
            </a:r>
          </a:p>
          <a:p>
            <a:r>
              <a:rPr lang="fr-FR" i="1" dirty="0" smtClean="0"/>
              <a:t>  as e</a:t>
            </a:r>
            <a:r>
              <a:rPr lang="fr-FR" i="1" baseline="30000" dirty="0" smtClean="0"/>
              <a:t>-</a:t>
            </a:r>
            <a:r>
              <a:rPr lang="fr-FR" i="1" baseline="30000" dirty="0" err="1" smtClean="0">
                <a:latin typeface="Symbol" pitchFamily="18" charset="2"/>
              </a:rPr>
              <a:t>r</a:t>
            </a:r>
            <a:r>
              <a:rPr lang="fr-FR" i="1" baseline="30000" dirty="0" err="1" smtClean="0"/>
              <a:t>l</a:t>
            </a:r>
            <a:r>
              <a:rPr lang="fr-FR" i="1" baseline="30000" dirty="0" err="1" smtClean="0">
                <a:latin typeface="Symbol" pitchFamily="18" charset="2"/>
              </a:rPr>
              <a:t>s</a:t>
            </a:r>
            <a:r>
              <a:rPr lang="fr-FR" i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r-FR" i="1" dirty="0" smtClean="0"/>
              <a:t> </a:t>
            </a:r>
            <a:r>
              <a:rPr lang="fr-FR" i="1" dirty="0" smtClean="0">
                <a:latin typeface="Symbol" pitchFamily="18" charset="2"/>
              </a:rPr>
              <a:t>r</a:t>
            </a:r>
            <a:r>
              <a:rPr lang="fr-FR" i="1" dirty="0" smtClean="0"/>
              <a:t> = 0.17 </a:t>
            </a:r>
            <a:r>
              <a:rPr lang="fr-FR" i="1" dirty="0" err="1" smtClean="0"/>
              <a:t>nucleon</a:t>
            </a:r>
            <a:r>
              <a:rPr lang="fr-FR" i="1" dirty="0" smtClean="0"/>
              <a:t>/fm</a:t>
            </a:r>
            <a:r>
              <a:rPr lang="fr-FR" i="1" baseline="30000" dirty="0" smtClean="0"/>
              <a:t>3</a:t>
            </a:r>
          </a:p>
          <a:p>
            <a:pPr lvl="1">
              <a:buFont typeface="Arial" pitchFamily="34" charset="0"/>
              <a:buChar char="•"/>
            </a:pPr>
            <a:r>
              <a:rPr lang="fr-FR" i="1" dirty="0" smtClean="0"/>
              <a:t> </a:t>
            </a:r>
            <a:r>
              <a:rPr lang="fr-FR" i="1" dirty="0" smtClean="0">
                <a:latin typeface="Symbol" pitchFamily="18" charset="2"/>
              </a:rPr>
              <a:t>s</a:t>
            </a:r>
            <a:r>
              <a:rPr lang="fr-FR" i="1" dirty="0" smtClean="0"/>
              <a:t> ~ 4 mb = 0.4 fm²</a:t>
            </a:r>
          </a:p>
          <a:p>
            <a:pPr lvl="1">
              <a:buFont typeface="Arial" pitchFamily="34" charset="0"/>
              <a:buChar char="•"/>
            </a:pPr>
            <a:r>
              <a:rPr lang="fr-FR" i="1" dirty="0" smtClean="0"/>
              <a:t> l = </a:t>
            </a:r>
            <a:r>
              <a:rPr lang="fr-FR" i="1" dirty="0" err="1" smtClean="0"/>
              <a:t>length</a:t>
            </a:r>
            <a:r>
              <a:rPr lang="fr-FR" i="1" dirty="0" smtClean="0"/>
              <a:t> of </a:t>
            </a:r>
            <a:r>
              <a:rPr lang="fr-FR" i="1" dirty="0" err="1" smtClean="0"/>
              <a:t>nuclear</a:t>
            </a:r>
            <a:r>
              <a:rPr lang="fr-FR" i="1" dirty="0" smtClean="0"/>
              <a:t> </a:t>
            </a:r>
            <a:r>
              <a:rPr lang="fr-FR" i="1" dirty="0" err="1" smtClean="0"/>
              <a:t>matter</a:t>
            </a:r>
            <a:r>
              <a:rPr lang="fr-FR" i="1" dirty="0" smtClean="0"/>
              <a:t> ~ few </a:t>
            </a:r>
            <a:r>
              <a:rPr lang="fr-FR" i="1" dirty="0" err="1" smtClean="0"/>
              <a:t>fm</a:t>
            </a:r>
            <a:r>
              <a:rPr lang="fr-FR" i="1" dirty="0" smtClean="0"/>
              <a:t> </a:t>
            </a:r>
          </a:p>
          <a:p>
            <a:r>
              <a:rPr lang="fr-FR" i="1" dirty="0" smtClean="0">
                <a:sym typeface="Wingdings" pitchFamily="2" charset="2"/>
              </a:rPr>
              <a:t></a:t>
            </a:r>
            <a:r>
              <a:rPr lang="fr-FR" i="1" dirty="0" smtClean="0"/>
              <a:t> </a:t>
            </a:r>
            <a:r>
              <a:rPr lang="fr-FR" i="1" dirty="0" err="1" smtClean="0">
                <a:latin typeface="Symbol" pitchFamily="18" charset="2"/>
              </a:rPr>
              <a:t>r</a:t>
            </a:r>
            <a:r>
              <a:rPr lang="fr-FR" i="1" dirty="0" err="1" smtClean="0"/>
              <a:t>l</a:t>
            </a:r>
            <a:r>
              <a:rPr lang="fr-FR" i="1" dirty="0" err="1" smtClean="0">
                <a:latin typeface="Symbol" pitchFamily="18" charset="2"/>
              </a:rPr>
              <a:t>s</a:t>
            </a:r>
            <a:r>
              <a:rPr lang="fr-FR" i="1" dirty="0" smtClean="0">
                <a:sym typeface="Wingdings" pitchFamily="2" charset="2"/>
              </a:rPr>
              <a:t> </a:t>
            </a:r>
            <a:r>
              <a:rPr lang="fr-FR" i="1" dirty="0" err="1" smtClean="0">
                <a:sym typeface="Wingdings" pitchFamily="2" charset="2"/>
              </a:rPr>
              <a:t>is</a:t>
            </a:r>
            <a:r>
              <a:rPr lang="fr-FR" i="1" dirty="0" smtClean="0">
                <a:sym typeface="Wingdings" pitchFamily="2" charset="2"/>
              </a:rPr>
              <a:t> </a:t>
            </a:r>
            <a:r>
              <a:rPr lang="fr-FR" i="1" dirty="0" err="1" smtClean="0">
                <a:sym typeface="Wingdings" pitchFamily="2" charset="2"/>
              </a:rPr>
              <a:t>small</a:t>
            </a:r>
            <a:endParaRPr lang="fr-FR" i="1" dirty="0"/>
          </a:p>
        </p:txBody>
      </p:sp>
      <p:grpSp>
        <p:nvGrpSpPr>
          <p:cNvPr id="32" name="Groupe 31"/>
          <p:cNvGrpSpPr/>
          <p:nvPr/>
        </p:nvGrpSpPr>
        <p:grpSpPr>
          <a:xfrm>
            <a:off x="107504" y="1628800"/>
            <a:ext cx="4997774" cy="4737100"/>
            <a:chOff x="596949" y="1628800"/>
            <a:chExt cx="4997774" cy="4737100"/>
          </a:xfrm>
        </p:grpSpPr>
        <p:pic>
          <p:nvPicPr>
            <p:cNvPr id="10" name="Picture 22" descr="fig_linear_v_quad_no_points.pd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628800"/>
              <a:ext cx="4983163" cy="473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fig_linear_v_quad_no_points.pd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6949" y="1628800"/>
              <a:ext cx="4983163" cy="473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1"/>
            <p:cNvSpPr/>
            <p:nvPr/>
          </p:nvSpPr>
          <p:spPr bwMode="auto">
            <a:xfrm>
              <a:off x="4355976" y="2636912"/>
              <a:ext cx="138112" cy="1381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3765924" y="2962303"/>
              <a:ext cx="152400" cy="290513"/>
              <a:chOff x="7034099" y="2230578"/>
              <a:chExt cx="152359" cy="290304"/>
            </a:xfrm>
          </p:grpSpPr>
          <p:sp>
            <p:nvSpPr>
              <p:cNvPr id="16" name="Oval 14"/>
              <p:cNvSpPr/>
              <p:nvPr/>
            </p:nvSpPr>
            <p:spPr>
              <a:xfrm>
                <a:off x="7034099" y="2230578"/>
                <a:ext cx="138075" cy="1380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5"/>
              <p:cNvSpPr/>
              <p:nvPr/>
            </p:nvSpPr>
            <p:spPr>
              <a:xfrm>
                <a:off x="7046796" y="2382869"/>
                <a:ext cx="139662" cy="1380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2189540" y="4143400"/>
              <a:ext cx="263525" cy="644525"/>
              <a:chOff x="5458525" y="3410857"/>
              <a:chExt cx="263035" cy="644671"/>
            </a:xfrm>
          </p:grpSpPr>
          <p:sp>
            <p:nvSpPr>
              <p:cNvPr id="20" name="Oval 18"/>
              <p:cNvSpPr/>
              <p:nvPr/>
            </p:nvSpPr>
            <p:spPr>
              <a:xfrm>
                <a:off x="5458525" y="3410857"/>
                <a:ext cx="137856" cy="13814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19"/>
              <p:cNvSpPr/>
              <p:nvPr/>
            </p:nvSpPr>
            <p:spPr>
              <a:xfrm>
                <a:off x="5493385" y="3590285"/>
                <a:ext cx="137856" cy="1381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0"/>
              <p:cNvSpPr/>
              <p:nvPr/>
            </p:nvSpPr>
            <p:spPr>
              <a:xfrm>
                <a:off x="5583705" y="3917384"/>
                <a:ext cx="137855" cy="1381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2699792" y="2132856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a=0</a:t>
              </a:r>
              <a:endParaRPr lang="fr-FR" sz="2000" b="1" dirty="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3275856" y="2420888"/>
              <a:ext cx="1008112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051720" y="270892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a=a</a:t>
              </a:r>
              <a:r>
                <a:rPr lang="fr-FR" sz="2000" b="1" baseline="-25000" dirty="0" smtClean="0">
                  <a:solidFill>
                    <a:srgbClr val="FF0000"/>
                  </a:solidFill>
                </a:rPr>
                <a:t>1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&gt; 0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331640" y="3429000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70C0"/>
                  </a:solidFill>
                </a:rPr>
                <a:t>a=a</a:t>
              </a:r>
              <a:r>
                <a:rPr lang="fr-FR" sz="2000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fr-FR" sz="2000" b="1" dirty="0" smtClean="0">
                  <a:solidFill>
                    <a:srgbClr val="0070C0"/>
                  </a:solidFill>
                </a:rPr>
                <a:t> &gt; a</a:t>
              </a:r>
              <a:r>
                <a:rPr lang="fr-FR" sz="2000" b="1" baseline="-25000" dirty="0" smtClean="0">
                  <a:solidFill>
                    <a:srgbClr val="0070C0"/>
                  </a:solidFill>
                </a:rPr>
                <a:t>1</a:t>
              </a:r>
              <a:endParaRPr lang="fr-FR" sz="2000" b="1" baseline="-25000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Connecteur droit avec flèche 30"/>
            <p:cNvCxnSpPr>
              <a:stCxn id="28" idx="3"/>
            </p:cNvCxnSpPr>
            <p:nvPr/>
          </p:nvCxnSpPr>
          <p:spPr>
            <a:xfrm>
              <a:off x="3077963" y="2908975"/>
              <a:ext cx="557933" cy="879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rot="16200000" flipH="1">
              <a:off x="1871700" y="3897052"/>
              <a:ext cx="288032" cy="2160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1187624" y="2708920"/>
              <a:ext cx="31683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2840754" y="4272624"/>
              <a:ext cx="3150935" cy="2352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arenthèse ouvrante 44"/>
            <p:cNvSpPr/>
            <p:nvPr/>
          </p:nvSpPr>
          <p:spPr>
            <a:xfrm rot="-5400000">
              <a:off x="3671900" y="3104964"/>
              <a:ext cx="144016" cy="122413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045221" y="3789040"/>
              <a:ext cx="1512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Region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with</a:t>
              </a:r>
              <a:r>
                <a:rPr lang="fr-FR" sz="1400" b="1" dirty="0" smtClean="0"/>
                <a:t> « standard » </a:t>
              </a:r>
              <a:r>
                <a:rPr lang="fr-FR" sz="1400" b="1" dirty="0" err="1" smtClean="0">
                  <a:latin typeface="Symbol" pitchFamily="18" charset="2"/>
                </a:rPr>
                <a:t>s</a:t>
              </a:r>
              <a:r>
                <a:rPr lang="fr-FR" sz="1400" b="1" baseline="-25000" dirty="0" err="1" smtClean="0"/>
                <a:t>abs</a:t>
              </a:r>
              <a:endParaRPr lang="fr-FR" sz="1400" b="1" baseline="-25000" dirty="0"/>
            </a:p>
          </p:txBody>
        </p:sp>
      </p:grp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312" name="Object 2"/>
          <p:cNvGraphicFramePr>
            <a:graphicFrameLocks noChangeAspect="1"/>
          </p:cNvGraphicFramePr>
          <p:nvPr/>
        </p:nvGraphicFramePr>
        <p:xfrm>
          <a:off x="6559534" y="2852738"/>
          <a:ext cx="2044914" cy="504254"/>
        </p:xfrm>
        <a:graphic>
          <a:graphicData uri="http://schemas.openxmlformats.org/presentationml/2006/ole">
            <p:oleObj spid="_x0000_s98312" name="Équation" r:id="rId7" imgW="927000" imgH="228600" progId="Equation.3">
              <p:embed/>
            </p:oleObj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6334835" y="2060699"/>
          <a:ext cx="2485637" cy="432197"/>
        </p:xfrm>
        <a:graphic>
          <a:graphicData uri="http://schemas.openxmlformats.org/presentationml/2006/ole">
            <p:oleObj spid="_x0000_s98313" name="Équation" r:id="rId8" imgW="1244520" imgH="215640" progId="Equation.3">
              <p:embed/>
            </p:oleObj>
          </a:graphicData>
        </a:graphic>
      </p:graphicFrame>
      <p:graphicFrame>
        <p:nvGraphicFramePr>
          <p:cNvPr id="98314" name="Object 4"/>
          <p:cNvGraphicFramePr>
            <a:graphicFrameLocks noChangeAspect="1"/>
          </p:cNvGraphicFramePr>
          <p:nvPr/>
        </p:nvGraphicFramePr>
        <p:xfrm>
          <a:off x="6443985" y="3789040"/>
          <a:ext cx="2376487" cy="441325"/>
        </p:xfrm>
        <a:graphic>
          <a:graphicData uri="http://schemas.openxmlformats.org/presentationml/2006/ole">
            <p:oleObj spid="_x0000_s98314" name="Équation" r:id="rId9" imgW="1295280" imgH="241200" progId="Equation.3">
              <p:embed/>
            </p:oleObj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4848225" y="1268413"/>
          <a:ext cx="3195638" cy="481012"/>
        </p:xfrm>
        <a:graphic>
          <a:graphicData uri="http://schemas.openxmlformats.org/presentationml/2006/ole">
            <p:oleObj spid="_x0000_s98315" name="Équation" r:id="rId10" imgW="1612800" imgH="241200" progId="Equation.3">
              <p:embed/>
            </p:oleObj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5220072" y="206084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linear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220072" y="2924944"/>
            <a:ext cx="128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exponential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227911" y="3789040"/>
            <a:ext cx="107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quadratic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Phenix</a:t>
            </a:r>
            <a:r>
              <a:rPr lang="fr-FR" dirty="0" smtClean="0"/>
              <a:t> </a:t>
            </a:r>
            <a:r>
              <a:rPr lang="fr-FR" dirty="0" err="1" smtClean="0"/>
              <a:t>empirical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Parametrizations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data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7183" y="1556792"/>
            <a:ext cx="5043289" cy="43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191683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cs typeface="Arial" pitchFamily="34" charset="0"/>
              </a:rPr>
              <a:t>Backward and mid-rapidity points </a:t>
            </a:r>
            <a:r>
              <a:rPr lang="en-US" dirty="0" smtClean="0"/>
              <a:t>agree within uncertainties for the three cases presented here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21297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4A7EBB"/>
                </a:solidFill>
                <a:cs typeface="Arial" pitchFamily="34" charset="0"/>
              </a:rPr>
              <a:t>Forward rapidity points require the suppression to be stronger than exponential or linear with the thickness.</a:t>
            </a:r>
            <a:endParaRPr lang="en-US" b="1" dirty="0">
              <a:solidFill>
                <a:srgbClr val="4A7EBB"/>
              </a:solidFill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" y="4509120"/>
            <a:ext cx="399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Cautious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this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picture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can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misleading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backward</a:t>
            </a:r>
            <a:r>
              <a:rPr lang="fr-FR" dirty="0" smtClean="0"/>
              <a:t> </a:t>
            </a:r>
            <a:r>
              <a:rPr lang="fr-FR" dirty="0" err="1" smtClean="0"/>
              <a:t>rapidity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anti </a:t>
            </a:r>
            <a:r>
              <a:rPr lang="fr-FR" dirty="0" err="1" smtClean="0">
                <a:sym typeface="Wingdings" pitchFamily="2" charset="2"/>
              </a:rPr>
              <a:t>shadowing</a:t>
            </a:r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                                    </a:t>
            </a:r>
            <a:r>
              <a:rPr lang="fr-FR" dirty="0" err="1" smtClean="0">
                <a:sym typeface="Wingdings" pitchFamily="2" charset="2"/>
              </a:rPr>
              <a:t>a</a:t>
            </a:r>
            <a:r>
              <a:rPr lang="fr-FR" baseline="-25000" dirty="0" err="1" smtClean="0">
                <a:sym typeface="Wingdings" pitchFamily="2" charset="2"/>
              </a:rPr>
              <a:t>shadowing</a:t>
            </a:r>
            <a:r>
              <a:rPr lang="fr-FR" dirty="0" smtClean="0">
                <a:sym typeface="Wingdings" pitchFamily="2" charset="2"/>
              </a:rPr>
              <a:t> &lt; 0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need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nuclear</a:t>
            </a:r>
            <a:r>
              <a:rPr lang="fr-FR" dirty="0" smtClean="0">
                <a:sym typeface="Wingdings" pitchFamily="2" charset="2"/>
              </a:rPr>
              <a:t> absorption to fit the data</a:t>
            </a:r>
          </a:p>
          <a:p>
            <a:r>
              <a:rPr lang="fr-FR" dirty="0" smtClean="0">
                <a:sym typeface="Wingdings" pitchFamily="2" charset="2"/>
              </a:rPr>
              <a:t>                                    </a:t>
            </a:r>
            <a:r>
              <a:rPr lang="fr-FR" dirty="0" err="1" smtClean="0">
                <a:sym typeface="Wingdings" pitchFamily="2" charset="2"/>
              </a:rPr>
              <a:t>a</a:t>
            </a:r>
            <a:r>
              <a:rPr lang="fr-FR" baseline="-25000" dirty="0" err="1" smtClean="0">
                <a:sym typeface="Wingdings" pitchFamily="2" charset="2"/>
              </a:rPr>
              <a:t>abs</a:t>
            </a:r>
            <a:r>
              <a:rPr lang="fr-FR" dirty="0" smtClean="0">
                <a:sym typeface="Wingdings" pitchFamily="2" charset="2"/>
              </a:rPr>
              <a:t> &gt; 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021288"/>
            <a:ext cx="446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(in real life,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added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24536" y="5805264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Some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quadratic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dependence</a:t>
            </a:r>
            <a:r>
              <a:rPr lang="fr-FR" b="1" dirty="0" smtClean="0">
                <a:solidFill>
                  <a:srgbClr val="FF0000"/>
                </a:solidFill>
              </a:rPr>
              <a:t> in </a:t>
            </a:r>
            <a:r>
              <a:rPr lang="fr-FR" b="1" dirty="0" err="1" smtClean="0">
                <a:solidFill>
                  <a:srgbClr val="FF0000"/>
                </a:solidFill>
              </a:rPr>
              <a:t>forward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region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energy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loss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80728"/>
            <a:ext cx="28212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jpl_rcp_extrinsi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3559696" cy="450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2699792" y="2204864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699792" y="3429000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699792" y="4653136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948264" y="206084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6526" y="4005064"/>
            <a:ext cx="321595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>
          <a:xfrm>
            <a:off x="7908774" y="5013176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635896" y="119675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Extrinsic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fit the data </a:t>
            </a:r>
            <a:r>
              <a:rPr lang="fr-FR" dirty="0" err="1" smtClean="0"/>
              <a:t>well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rgbClr val="4A7EBB"/>
                </a:solidFill>
              </a:rPr>
              <a:t>still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missing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very</a:t>
            </a:r>
            <a:endParaRPr lang="fr-FR" dirty="0" smtClean="0">
              <a:solidFill>
                <a:srgbClr val="4A7EBB"/>
              </a:solidFill>
            </a:endParaRPr>
          </a:p>
          <a:p>
            <a:r>
              <a:rPr lang="fr-FR" dirty="0" smtClean="0">
                <a:solidFill>
                  <a:srgbClr val="4A7EBB"/>
                </a:solidFill>
              </a:rPr>
              <a:t>  </a:t>
            </a:r>
            <a:r>
              <a:rPr lang="fr-FR" dirty="0" err="1" smtClean="0">
                <a:solidFill>
                  <a:srgbClr val="4A7EBB"/>
                </a:solidFill>
              </a:rPr>
              <a:t>forward</a:t>
            </a:r>
            <a:r>
              <a:rPr lang="fr-FR" dirty="0" smtClean="0">
                <a:solidFill>
                  <a:srgbClr val="4A7EBB"/>
                </a:solidFill>
              </a:rPr>
              <a:t> data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24" name="Virage 23"/>
          <p:cNvSpPr/>
          <p:nvPr/>
        </p:nvSpPr>
        <p:spPr>
          <a:xfrm>
            <a:off x="3059832" y="1340768"/>
            <a:ext cx="432048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635896" y="2710661"/>
            <a:ext cx="238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FF0000"/>
                </a:solidFill>
              </a:rPr>
              <a:t> R</a:t>
            </a:r>
            <a:r>
              <a:rPr lang="fr-FR" b="1" baseline="-25000" dirty="0" smtClean="0">
                <a:solidFill>
                  <a:srgbClr val="FF0000"/>
                </a:solidFill>
              </a:rPr>
              <a:t>CP</a:t>
            </a:r>
            <a:r>
              <a:rPr lang="fr-FR" b="1" dirty="0" smtClean="0">
                <a:solidFill>
                  <a:srgbClr val="FF0000"/>
                </a:solidFill>
              </a:rPr>
              <a:t> .vs. </a:t>
            </a:r>
            <a:r>
              <a:rPr lang="fr-FR" b="1" dirty="0" err="1" smtClean="0">
                <a:solidFill>
                  <a:srgbClr val="FF0000"/>
                </a:solidFill>
              </a:rPr>
              <a:t>R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dAu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</a:p>
          <a:p>
            <a:r>
              <a:rPr lang="fr-FR" dirty="0" err="1" smtClean="0"/>
              <a:t>Quadratic</a:t>
            </a:r>
            <a:r>
              <a:rPr lang="fr-FR" dirty="0" smtClean="0"/>
              <a:t> </a:t>
            </a:r>
            <a:r>
              <a:rPr lang="fr-FR" dirty="0" err="1" smtClean="0"/>
              <a:t>dependence</a:t>
            </a:r>
            <a:r>
              <a:rPr lang="fr-FR" dirty="0" smtClean="0"/>
              <a:t> </a:t>
            </a:r>
          </a:p>
          <a:p>
            <a:r>
              <a:rPr lang="fr-FR" dirty="0" smtClean="0"/>
              <a:t>For </a:t>
            </a:r>
            <a:r>
              <a:rPr lang="fr-FR" dirty="0" err="1" smtClean="0"/>
              <a:t>forward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27" name="Virage 26"/>
          <p:cNvSpPr/>
          <p:nvPr/>
        </p:nvSpPr>
        <p:spPr>
          <a:xfrm rot="5400000" flipV="1">
            <a:off x="5562110" y="2078850"/>
            <a:ext cx="216024" cy="10441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36566" y="3573016"/>
            <a:ext cx="261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U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dAu</a:t>
            </a:r>
            <a:r>
              <a:rPr lang="fr-FR" b="1" dirty="0" smtClean="0">
                <a:solidFill>
                  <a:srgbClr val="FF0000"/>
                </a:solidFill>
              </a:rPr>
              <a:t> : </a:t>
            </a:r>
            <a:r>
              <a:rPr lang="fr-FR" b="1" dirty="0" err="1" smtClean="0">
                <a:solidFill>
                  <a:srgbClr val="FF0000"/>
                </a:solidFill>
              </a:rPr>
              <a:t>extrinsic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T</a:t>
            </a:r>
            <a:endParaRPr lang="fr-FR" b="1" baseline="-25000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Missing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707904" y="429309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May </a:t>
            </a:r>
            <a:r>
              <a:rPr lang="fr-FR" b="1" dirty="0" err="1" smtClean="0">
                <a:solidFill>
                  <a:srgbClr val="FF0000"/>
                </a:solidFill>
              </a:rPr>
              <a:t>want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  <a:r>
              <a:rPr lang="fr-FR" b="1" dirty="0" err="1" smtClean="0">
                <a:solidFill>
                  <a:srgbClr val="FF0000"/>
                </a:solidFill>
              </a:rPr>
              <a:t>add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energy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loss</a:t>
            </a:r>
            <a:r>
              <a:rPr lang="fr-FR" b="1" dirty="0" smtClean="0">
                <a:solidFill>
                  <a:srgbClr val="FF0000"/>
                </a:solidFill>
              </a:rPr>
              <a:t> for </a:t>
            </a:r>
            <a:r>
              <a:rPr lang="fr-FR" b="1" dirty="0" err="1" smtClean="0">
                <a:solidFill>
                  <a:srgbClr val="FF0000"/>
                </a:solidFill>
              </a:rPr>
              <a:t>both</a:t>
            </a:r>
            <a:r>
              <a:rPr lang="fr-FR" b="1" dirty="0" smtClean="0">
                <a:solidFill>
                  <a:srgbClr val="FF0000"/>
                </a:solidFill>
              </a:rPr>
              <a:t> 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FF0000"/>
                </a:solidFill>
              </a:rPr>
              <a:t> and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U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New data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 lvl="1"/>
            <a:r>
              <a:rPr lang="fr-FR" dirty="0" smtClean="0"/>
              <a:t>30 times more </a:t>
            </a:r>
            <a:r>
              <a:rPr lang="fr-FR" dirty="0" err="1" smtClean="0"/>
              <a:t>statistic</a:t>
            </a:r>
            <a:r>
              <a:rPr lang="fr-FR" dirty="0" smtClean="0"/>
              <a:t> in </a:t>
            </a:r>
            <a:r>
              <a:rPr lang="fr-FR" dirty="0" err="1" smtClean="0"/>
              <a:t>run</a:t>
            </a:r>
            <a:r>
              <a:rPr lang="fr-FR" dirty="0" smtClean="0"/>
              <a:t> 2008 .vs. 2003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First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dAu</a:t>
            </a:r>
            <a:r>
              <a:rPr lang="fr-FR" dirty="0" smtClean="0"/>
              <a:t> for </a:t>
            </a:r>
            <a:r>
              <a:rPr lang="fr-FR" dirty="0" smtClean="0">
                <a:latin typeface="Symbol" pitchFamily="18" charset="2"/>
              </a:rPr>
              <a:t>U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High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for J/</a:t>
            </a:r>
            <a:r>
              <a:rPr lang="fr-FR" dirty="0" smtClean="0">
                <a:latin typeface="Symbol" pitchFamily="18" charset="2"/>
              </a:rPr>
              <a:t>Y</a:t>
            </a:r>
          </a:p>
          <a:p>
            <a:endParaRPr lang="fr-FR" dirty="0" smtClean="0"/>
          </a:p>
          <a:p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indicate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in </a:t>
            </a:r>
            <a:r>
              <a:rPr lang="fr-FR" dirty="0" err="1" smtClean="0"/>
              <a:t>forward</a:t>
            </a:r>
            <a:r>
              <a:rPr lang="fr-FR" dirty="0" smtClean="0"/>
              <a:t> </a:t>
            </a:r>
            <a:r>
              <a:rPr lang="fr-FR" dirty="0" err="1" smtClean="0"/>
              <a:t>rapidity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Should</a:t>
            </a:r>
            <a:r>
              <a:rPr lang="fr-FR" dirty="0" smtClean="0"/>
              <a:t> come in the future :</a:t>
            </a:r>
          </a:p>
          <a:p>
            <a:pPr lvl="2"/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dAu</a:t>
            </a:r>
            <a:r>
              <a:rPr lang="fr-FR" dirty="0" err="1" smtClean="0"/>
              <a:t>.vs.p</a:t>
            </a:r>
            <a:r>
              <a:rPr lang="fr-FR" baseline="-25000" dirty="0" err="1" smtClean="0"/>
              <a:t>T</a:t>
            </a:r>
            <a:endParaRPr lang="fr-FR" baseline="-25000" dirty="0" smtClean="0"/>
          </a:p>
          <a:p>
            <a:pPr lvl="2"/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dAu</a:t>
            </a:r>
            <a:r>
              <a:rPr lang="fr-FR" dirty="0" err="1" smtClean="0"/>
              <a:t>.vs.N</a:t>
            </a:r>
            <a:r>
              <a:rPr lang="fr-FR" baseline="-25000" dirty="0" err="1" smtClean="0"/>
              <a:t>coll</a:t>
            </a:r>
            <a:endParaRPr lang="fr-FR" baseline="-25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r>
              <a:rPr lang="fr-BE" smtClean="0"/>
              <a:t>/18</a:t>
            </a:r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STAR &amp; PHENIX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52400" y="3657600"/>
            <a:ext cx="3962400" cy="169892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TPC</a:t>
            </a: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</a:rPr>
              <a:t>|</a:t>
            </a: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  <a:sym typeface="Symbol" pitchFamily="18" charset="2"/>
              </a:rPr>
              <a:t>|</a:t>
            </a: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</a:rPr>
              <a:t> &lt; 1 </a:t>
            </a: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</a:rPr>
              <a:t>0 &lt; </a:t>
            </a: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  <a:sym typeface="Symbol" pitchFamily="18" charset="2"/>
              </a:rPr>
              <a:t> &lt; 2</a:t>
            </a: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Tracking </a:t>
            </a:r>
            <a:r>
              <a:rPr lang="en-US" sz="1400" b="1" dirty="0">
                <a:solidFill>
                  <a:schemeClr val="accent2"/>
                </a:solidFill>
                <a:ea typeface="宋体" pitchFamily="2" charset="-122"/>
                <a:cs typeface="Arial" charset="0"/>
                <a:sym typeface="Symbol" pitchFamily="18" charset="2"/>
              </a:rPr>
              <a:t></a:t>
            </a: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 momentum</a:t>
            </a: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ionization energy loss </a:t>
            </a:r>
            <a:r>
              <a:rPr lang="en-US" sz="1400" b="1" dirty="0">
                <a:solidFill>
                  <a:schemeClr val="accent2"/>
                </a:solidFill>
                <a:ea typeface="宋体" pitchFamily="2" charset="-122"/>
                <a:cs typeface="Arial" charset="0"/>
                <a:sym typeface="Symbol" pitchFamily="18" charset="2"/>
              </a:rPr>
              <a:t></a:t>
            </a: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 electron ID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228600" y="1370033"/>
            <a:ext cx="3962400" cy="1698927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BEMC</a:t>
            </a: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</a:rPr>
              <a:t>|</a:t>
            </a: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  <a:sym typeface="Symbol" pitchFamily="18" charset="2"/>
              </a:rPr>
              <a:t>|</a:t>
            </a: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</a:rPr>
              <a:t> &lt; 1 </a:t>
            </a: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</a:rPr>
              <a:t>0 &lt; </a:t>
            </a: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  <a:cs typeface="Arial" charset="0"/>
                <a:sym typeface="Symbol" pitchFamily="18" charset="2"/>
              </a:rPr>
              <a:t> &lt; 2</a:t>
            </a: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E/p </a:t>
            </a:r>
            <a:r>
              <a:rPr lang="en-US" sz="1400" b="1" dirty="0">
                <a:solidFill>
                  <a:schemeClr val="accent2"/>
                </a:solidFill>
                <a:ea typeface="宋体" pitchFamily="2" charset="-122"/>
                <a:cs typeface="Arial" charset="0"/>
                <a:sym typeface="Symbol" pitchFamily="18" charset="2"/>
              </a:rPr>
              <a:t></a:t>
            </a: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 electron ID</a:t>
            </a:r>
            <a:r>
              <a:rPr lang="en-US" altLang="zh-CN" dirty="0">
                <a:ea typeface="宋体" pitchFamily="2" charset="-122"/>
                <a:cs typeface="Arial" charset="0"/>
              </a:rPr>
              <a:t> </a:t>
            </a:r>
            <a:endParaRPr lang="en-US" altLang="zh-CN" b="1" dirty="0">
              <a:solidFill>
                <a:schemeClr val="accent2"/>
              </a:solidFill>
              <a:ea typeface="宋体" pitchFamily="2" charset="-122"/>
              <a:cs typeface="Arial" charset="0"/>
            </a:endParaRPr>
          </a:p>
          <a:p>
            <a:pPr marL="230188" indent="-230188" algn="ctr">
              <a:spcBef>
                <a:spcPct val="20000"/>
              </a:spcBef>
            </a:pPr>
            <a:r>
              <a:rPr lang="en-US" altLang="zh-CN" b="1" dirty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High-energy tower </a:t>
            </a:r>
            <a:r>
              <a:rPr lang="en-US" altLang="zh-CN" b="1" dirty="0" smtClean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trigger (</a:t>
            </a:r>
            <a:r>
              <a:rPr lang="en-US" altLang="zh-CN" b="1" dirty="0" err="1" smtClean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p</a:t>
            </a:r>
            <a:r>
              <a:rPr lang="en-US" altLang="zh-CN" b="1" baseline="-25000" dirty="0" err="1" smtClean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T</a:t>
            </a:r>
            <a:r>
              <a:rPr lang="en-US" altLang="zh-CN" b="1" dirty="0" smtClean="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&gt;3GeV)</a:t>
            </a:r>
            <a:endParaRPr lang="en-US" altLang="zh-CN" b="1" dirty="0">
              <a:solidFill>
                <a:schemeClr val="accent2"/>
              </a:solidFill>
              <a:ea typeface="宋体" pitchFamily="2" charset="-122"/>
              <a:cs typeface="Arial" charset="0"/>
            </a:endParaRPr>
          </a:p>
        </p:txBody>
      </p:sp>
      <p:pic>
        <p:nvPicPr>
          <p:cNvPr id="32" name="Picture 51" descr="STAR"/>
          <p:cNvPicPr>
            <a:picLocks noChangeAspect="1" noChangeArrowheads="1"/>
          </p:cNvPicPr>
          <p:nvPr/>
        </p:nvPicPr>
        <p:blipFill>
          <a:blip r:embed="rId4" cstate="print"/>
          <a:srcRect l="8109" r="14865"/>
          <a:stretch>
            <a:fillRect/>
          </a:stretch>
        </p:blipFill>
        <p:spPr bwMode="auto">
          <a:xfrm>
            <a:off x="4572000" y="1981200"/>
            <a:ext cx="4343400" cy="3849688"/>
          </a:xfrm>
          <a:prstGeom prst="rect">
            <a:avLst/>
          </a:prstGeom>
          <a:noFill/>
        </p:spPr>
      </p:pic>
      <p:sp>
        <p:nvSpPr>
          <p:cNvPr id="34" name="Line 59"/>
          <p:cNvSpPr>
            <a:spLocks noChangeShapeType="1"/>
          </p:cNvSpPr>
          <p:nvPr/>
        </p:nvSpPr>
        <p:spPr bwMode="auto">
          <a:xfrm>
            <a:off x="3505200" y="1828800"/>
            <a:ext cx="31242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fr-FR"/>
          </a:p>
        </p:txBody>
      </p:sp>
      <p:sp>
        <p:nvSpPr>
          <p:cNvPr id="35" name="Line 59"/>
          <p:cNvSpPr>
            <a:spLocks noChangeShapeType="1"/>
          </p:cNvSpPr>
          <p:nvPr/>
        </p:nvSpPr>
        <p:spPr bwMode="auto">
          <a:xfrm flipV="1">
            <a:off x="3429000" y="4343400"/>
            <a:ext cx="31242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fr-FR"/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80728"/>
            <a:ext cx="1584176" cy="1096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STAR &amp; PHENIX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29051"/>
            <a:ext cx="8687641" cy="49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444200" y="5157192"/>
            <a:ext cx="157607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1.2&lt;|y|&lt;2.2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Data : 1</a:t>
            </a:r>
            <a:r>
              <a:rPr lang="fr-FR" baseline="30000" dirty="0" smtClean="0"/>
              <a:t>st</a:t>
            </a:r>
            <a:r>
              <a:rPr lang="fr-FR" dirty="0" smtClean="0"/>
              <a:t> d+Au </a:t>
            </a:r>
            <a:r>
              <a:rPr lang="fr-FR" dirty="0" err="1" smtClean="0"/>
              <a:t>run</a:t>
            </a:r>
            <a:r>
              <a:rPr lang="fr-FR" dirty="0" smtClean="0"/>
              <a:t> in 2003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" y="1988840"/>
            <a:ext cx="2279904" cy="21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31" y="4077072"/>
            <a:ext cx="23420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704" y="1988840"/>
            <a:ext cx="2513368" cy="212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0044" y="4077072"/>
            <a:ext cx="2510028" cy="20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 flipV="1">
            <a:off x="2195736" y="2564904"/>
            <a:ext cx="864096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1871700" y="3320988"/>
            <a:ext cx="1584176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1583668" y="3392996"/>
            <a:ext cx="2232249" cy="10081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195736" y="4736940"/>
            <a:ext cx="971119" cy="2762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339752" y="2852936"/>
            <a:ext cx="61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EKS 98</a:t>
            </a:r>
            <a:endParaRPr lang="fr-FR" sz="1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2267744" y="459216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nDSg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18654" y="6093296"/>
            <a:ext cx="340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Need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better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precision</a:t>
            </a:r>
            <a:r>
              <a:rPr lang="fr-FR" b="1" dirty="0" smtClean="0">
                <a:solidFill>
                  <a:srgbClr val="FF0000"/>
                </a:solidFill>
              </a:rPr>
              <a:t> on d+Au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34228" y="1700808"/>
            <a:ext cx="1885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Phys. Rev. C 77, 024912</a:t>
            </a:r>
            <a:endParaRPr lang="fr-FR" sz="1400" dirty="0"/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0727" y="1988841"/>
            <a:ext cx="294974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6672252" y="1753071"/>
            <a:ext cx="1932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Phys. Rev. C 81, 064911</a:t>
            </a:r>
            <a:endParaRPr lang="fr-FR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5724128" y="6084004"/>
            <a:ext cx="340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Need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better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precision</a:t>
            </a:r>
            <a:r>
              <a:rPr lang="fr-FR" b="1" dirty="0" smtClean="0">
                <a:solidFill>
                  <a:srgbClr val="FF0000"/>
                </a:solidFill>
              </a:rPr>
              <a:t> on d+Au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5220072" y="1052736"/>
            <a:ext cx="388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Effect</a:t>
            </a:r>
            <a:r>
              <a:rPr lang="fr-FR" b="1" dirty="0" smtClean="0"/>
              <a:t> of the J/</a:t>
            </a:r>
            <a:r>
              <a:rPr lang="fr-FR" b="1" dirty="0" smtClean="0">
                <a:latin typeface="Symbol" pitchFamily="18" charset="2"/>
              </a:rPr>
              <a:t>Y</a:t>
            </a:r>
            <a:r>
              <a:rPr lang="fr-FR" b="1" dirty="0" smtClean="0"/>
              <a:t> production </a:t>
            </a:r>
            <a:r>
              <a:rPr lang="fr-FR" b="1" dirty="0" err="1" smtClean="0"/>
              <a:t>mecanism</a:t>
            </a:r>
            <a:endParaRPr lang="fr-FR" b="1" dirty="0" smtClean="0"/>
          </a:p>
          <a:p>
            <a:r>
              <a:rPr lang="fr-FR" b="1" dirty="0" err="1" smtClean="0">
                <a:solidFill>
                  <a:srgbClr val="0070C0"/>
                </a:solidFill>
              </a:rPr>
              <a:t>Extrinsic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pT</a:t>
            </a:r>
            <a:r>
              <a:rPr lang="fr-FR" b="1" dirty="0" smtClean="0">
                <a:solidFill>
                  <a:srgbClr val="0070C0"/>
                </a:solidFill>
              </a:rPr>
              <a:t> (2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2) .vs. 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Intrinsic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(21)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6469" y="1052736"/>
            <a:ext cx="423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Extrapolation </a:t>
            </a:r>
            <a:r>
              <a:rPr lang="fr-FR" b="1" dirty="0" err="1" smtClean="0"/>
              <a:t>from</a:t>
            </a:r>
            <a:r>
              <a:rPr lang="fr-FR" b="1" dirty="0" smtClean="0"/>
              <a:t> d+Au to </a:t>
            </a:r>
            <a:r>
              <a:rPr lang="fr-FR" b="1" dirty="0" smtClean="0"/>
              <a:t>Au+Au for J/</a:t>
            </a:r>
            <a:r>
              <a:rPr lang="fr-FR" b="1" dirty="0" smtClean="0">
                <a:latin typeface="Symbol" pitchFamily="18" charset="2"/>
              </a:rPr>
              <a:t>Y</a:t>
            </a:r>
            <a:endParaRPr lang="fr-FR" b="1" dirty="0" smtClean="0">
              <a:latin typeface="Symbol" pitchFamily="18" charset="2"/>
            </a:endParaRPr>
          </a:p>
          <a:p>
            <a:r>
              <a:rPr lang="fr-FR" b="1" dirty="0" err="1" smtClean="0">
                <a:solidFill>
                  <a:srgbClr val="0070C0"/>
                </a:solidFill>
              </a:rPr>
              <a:t>mandatory</a:t>
            </a:r>
            <a:r>
              <a:rPr lang="fr-FR" b="1" dirty="0" smtClean="0">
                <a:solidFill>
                  <a:srgbClr val="0070C0"/>
                </a:solidFill>
              </a:rPr>
              <a:t> to </a:t>
            </a:r>
            <a:r>
              <a:rPr lang="fr-FR" b="1" dirty="0" err="1" smtClean="0">
                <a:solidFill>
                  <a:srgbClr val="0070C0"/>
                </a:solidFill>
              </a:rPr>
              <a:t>measure</a:t>
            </a:r>
            <a:r>
              <a:rPr lang="fr-FR" b="1" dirty="0" smtClean="0">
                <a:solidFill>
                  <a:srgbClr val="0070C0"/>
                </a:solidFill>
              </a:rPr>
              <a:t> HDM </a:t>
            </a:r>
            <a:r>
              <a:rPr lang="fr-FR" b="1" dirty="0" err="1" smtClean="0">
                <a:solidFill>
                  <a:srgbClr val="0070C0"/>
                </a:solidFill>
              </a:rPr>
              <a:t>effects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rdau_run8dau_avgpp_MB_cgc_eps09.pd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-3886" b="-5019"/>
          <a:stretch>
            <a:fillRect/>
          </a:stretch>
        </p:blipFill>
        <p:spPr bwMode="auto">
          <a:xfrm>
            <a:off x="1403648" y="4149081"/>
            <a:ext cx="2882476" cy="23042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Espace réservé du contenu 8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/>
          <a:lstStyle/>
          <a:p>
            <a:r>
              <a:rPr lang="fr-FR" dirty="0" smtClean="0"/>
              <a:t>PHENIX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Data : New d+Au </a:t>
            </a:r>
            <a:r>
              <a:rPr lang="fr-FR" dirty="0" err="1" smtClean="0"/>
              <a:t>run</a:t>
            </a:r>
            <a:r>
              <a:rPr lang="fr-FR" dirty="0" smtClean="0"/>
              <a:t> in 2008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Espace réservé du contenu 14"/>
          <p:cNvGraphicFramePr>
            <a:graphicFrameLocks/>
          </p:cNvGraphicFramePr>
          <p:nvPr/>
        </p:nvGraphicFramePr>
        <p:xfrm>
          <a:off x="5580112" y="1196752"/>
          <a:ext cx="3313063" cy="492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783"/>
                <a:gridCol w="720080"/>
                <a:gridCol w="648072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Campagne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Espèces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Énergie (</a:t>
                      </a:r>
                      <a:r>
                        <a:rPr lang="fr-FR" sz="1000" dirty="0" err="1" smtClean="0"/>
                        <a:t>GeV</a:t>
                      </a:r>
                      <a:r>
                        <a:rPr lang="fr-FR" sz="100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Luminosité</a:t>
                      </a:r>
                      <a:r>
                        <a:rPr lang="fr-FR" sz="1000" baseline="0" dirty="0" smtClean="0"/>
                        <a:t> intégrée (</a:t>
                      </a:r>
                      <a:r>
                        <a:rPr lang="fr-FR" sz="1000" baseline="0" dirty="0" err="1" smtClean="0"/>
                        <a:t>Phenix</a:t>
                      </a:r>
                      <a:r>
                        <a:rPr lang="fr-FR" sz="1000" baseline="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2000/2001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130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2001/2002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2002/2003</a:t>
                      </a:r>
                      <a:endParaRPr lang="fr-FR" sz="1000" b="1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spc="-20" dirty="0" smtClean="0"/>
                        <a:t>2,74 nb</a:t>
                      </a:r>
                      <a:r>
                        <a:rPr lang="da-DK" sz="1000" b="1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0,35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baseline="300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2003/2004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241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algn="ctr"/>
                      <a:r>
                        <a:rPr lang="da-DK" sz="1000" spc="-20" dirty="0" smtClean="0"/>
                        <a:t> 9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dirty="0"/>
                    </a:p>
                  </a:txBody>
                  <a:tcPr/>
                </a:tc>
              </a:tr>
              <a:tr h="70849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2004/2005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22.5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pc="-20" dirty="0" smtClean="0"/>
                        <a:t> 3 nb</a:t>
                      </a:r>
                      <a:r>
                        <a:rPr lang="da-DK" sz="1000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0,19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2,70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3,80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2005/2006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 10,7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2006/2007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810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2007/2008</a:t>
                      </a:r>
                      <a:endParaRPr lang="fr-FR" sz="1000" b="1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spc="-20" dirty="0" smtClean="0"/>
                        <a:t>80 nb</a:t>
                      </a:r>
                      <a:r>
                        <a:rPr lang="da-DK" sz="1000" b="1" spc="-20" baseline="30000" dirty="0" smtClean="0"/>
                        <a:t>-1</a:t>
                      </a:r>
                      <a:endParaRPr lang="fr-FR" sz="1000" b="1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5,2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2008/2009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500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8,6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13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2009/2010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39</a:t>
                      </a:r>
                    </a:p>
                    <a:p>
                      <a:pPr algn="ctr"/>
                      <a:r>
                        <a:rPr lang="fr-FR" sz="1000" dirty="0" smtClean="0"/>
                        <a:t>7,7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1,3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0,11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40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0,26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Ellipse 21"/>
          <p:cNvSpPr/>
          <p:nvPr/>
        </p:nvSpPr>
        <p:spPr>
          <a:xfrm>
            <a:off x="5502781" y="2276872"/>
            <a:ext cx="3312368" cy="329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436096" y="4550063"/>
            <a:ext cx="3312368" cy="329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rot="10800000">
            <a:off x="4211960" y="4725144"/>
            <a:ext cx="12241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27584" y="1475492"/>
            <a:ext cx="4392488" cy="369332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~30 times </a:t>
            </a:r>
            <a:r>
              <a:rPr lang="fr-FR" b="1" dirty="0" err="1" smtClean="0">
                <a:solidFill>
                  <a:srgbClr val="0070C0"/>
                </a:solidFill>
              </a:rPr>
              <a:t>larger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statistic</a:t>
            </a:r>
            <a:r>
              <a:rPr lang="fr-FR" b="1" dirty="0" smtClean="0">
                <a:solidFill>
                  <a:srgbClr val="0070C0"/>
                </a:solidFill>
              </a:rPr>
              <a:t> in 2008 .vs. 2003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03848" y="205155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PHENIX </a:t>
            </a:r>
            <a:r>
              <a:rPr lang="fr-FR" b="1" dirty="0" err="1" smtClean="0"/>
              <a:t>run</a:t>
            </a:r>
            <a:r>
              <a:rPr lang="fr-FR" b="1" dirty="0" smtClean="0"/>
              <a:t> 3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211960" y="4365104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PHENIX </a:t>
            </a:r>
            <a:r>
              <a:rPr lang="fr-FR" b="1" dirty="0" err="1" smtClean="0"/>
              <a:t>run</a:t>
            </a:r>
            <a:r>
              <a:rPr lang="fr-FR" b="1" dirty="0" smtClean="0"/>
              <a:t> 8</a:t>
            </a:r>
            <a:endParaRPr lang="fr-FR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72816"/>
            <a:ext cx="2664297" cy="2568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0"/>
          <p:cNvSpPr txBox="1"/>
          <p:nvPr/>
        </p:nvSpPr>
        <p:spPr>
          <a:xfrm>
            <a:off x="3203848" y="3212976"/>
            <a:ext cx="2376264" cy="86177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8000"/>
                </a:solidFill>
              </a:rPr>
              <a:t>better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err="1" smtClean="0">
                <a:solidFill>
                  <a:srgbClr val="008000"/>
                </a:solidFill>
              </a:rPr>
              <a:t>precision</a:t>
            </a:r>
            <a:r>
              <a:rPr lang="fr-FR" sz="1600" b="1" dirty="0" smtClean="0">
                <a:solidFill>
                  <a:srgbClr val="008000"/>
                </a:solidFill>
              </a:rPr>
              <a:t> for J/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Y</a:t>
            </a:r>
          </a:p>
          <a:p>
            <a:r>
              <a:rPr lang="fr-FR" sz="1600" b="1" dirty="0" smtClean="0">
                <a:solidFill>
                  <a:srgbClr val="008000"/>
                </a:solidFill>
              </a:rPr>
              <a:t> first </a:t>
            </a:r>
            <a:r>
              <a:rPr lang="fr-FR" sz="1600" b="1" dirty="0" err="1" smtClean="0">
                <a:solidFill>
                  <a:srgbClr val="008000"/>
                </a:solidFill>
              </a:rPr>
              <a:t>measurement</a:t>
            </a:r>
            <a:r>
              <a:rPr lang="fr-FR" sz="1600" b="1" dirty="0" smtClean="0">
                <a:solidFill>
                  <a:srgbClr val="008000"/>
                </a:solidFill>
              </a:rPr>
              <a:t> of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U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dirty="0" smtClean="0">
                <a:solidFill>
                  <a:srgbClr val="008000"/>
                </a:solidFill>
              </a:rPr>
              <a:t>	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3" name="Flèche vers le haut 32"/>
          <p:cNvSpPr/>
          <p:nvPr/>
        </p:nvSpPr>
        <p:spPr>
          <a:xfrm rot="1380000">
            <a:off x="3563888" y="3861048"/>
            <a:ext cx="216024" cy="504056"/>
          </a:xfrm>
          <a:prstGeom prst="up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rot="10800000">
            <a:off x="2843808" y="2420888"/>
            <a:ext cx="266429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Symbol" pitchFamily="18" charset="2"/>
              </a:rPr>
              <a:t>U : </a:t>
            </a:r>
            <a:r>
              <a:rPr lang="fr-FR" dirty="0" smtClean="0"/>
              <a:t>first </a:t>
            </a:r>
            <a:r>
              <a:rPr lang="fr-FR" dirty="0" err="1" smtClean="0"/>
              <a:t>measurement</a:t>
            </a:r>
            <a:r>
              <a:rPr lang="fr-FR" dirty="0" smtClean="0"/>
              <a:t> in d+Au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Made by </a:t>
            </a:r>
            <a:r>
              <a:rPr lang="fr-FR" dirty="0" err="1" smtClean="0"/>
              <a:t>both</a:t>
            </a:r>
            <a:r>
              <a:rPr lang="fr-FR" dirty="0" smtClean="0"/>
              <a:t> STAR and PHENIX (</a:t>
            </a:r>
            <a:r>
              <a:rPr lang="fr-FR" dirty="0" err="1" smtClean="0"/>
              <a:t>run</a:t>
            </a:r>
            <a:r>
              <a:rPr lang="fr-FR" dirty="0" smtClean="0"/>
              <a:t> 2008)</a:t>
            </a:r>
            <a:endParaRPr lang="fr-FR" dirty="0"/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435821" y="1916832"/>
            <a:ext cx="5240635" cy="3289796"/>
            <a:chOff x="770964" y="1003024"/>
            <a:chExt cx="7207624" cy="4743831"/>
          </a:xfrm>
        </p:grpSpPr>
        <p:pic>
          <p:nvPicPr>
            <p:cNvPr id="19" name="Content Placeholder 6" descr="Rda_upsilon_preliminay.gif"/>
            <p:cNvPicPr>
              <a:picLocks noChangeAspect="1"/>
            </p:cNvPicPr>
            <p:nvPr/>
          </p:nvPicPr>
          <p:blipFill>
            <a:blip r:embed="rId3" cstate="print"/>
            <a:srcRect l="1097" t="6734" r="8109"/>
            <a:stretch>
              <a:fillRect/>
            </a:stretch>
          </p:blipFill>
          <p:spPr bwMode="auto">
            <a:xfrm>
              <a:off x="770964" y="1003024"/>
              <a:ext cx="7207624" cy="474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590687" y="2509683"/>
              <a:ext cx="142882" cy="1470143"/>
              <a:chOff x="4590687" y="2509683"/>
              <a:chExt cx="142882" cy="147014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598625" y="2733538"/>
                <a:ext cx="115893" cy="10192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" name="Straight Connector 10"/>
              <p:cNvCxnSpPr/>
              <p:nvPr/>
            </p:nvCxnSpPr>
            <p:spPr>
              <a:xfrm rot="5400000" flipH="1" flipV="1">
                <a:off x="3927057" y="3244755"/>
                <a:ext cx="147014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11"/>
              <p:cNvSpPr/>
              <p:nvPr/>
            </p:nvSpPr>
            <p:spPr>
              <a:xfrm>
                <a:off x="4590687" y="3208239"/>
                <a:ext cx="142882" cy="14447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2896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2664296" cy="25320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212976"/>
            <a:ext cx="520316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3851920" y="5445224"/>
            <a:ext cx="4771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See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Nicolas’s</a:t>
            </a:r>
            <a:r>
              <a:rPr lang="fr-FR" sz="2000" b="1" dirty="0" smtClean="0"/>
              <a:t> talk for CNM </a:t>
            </a:r>
            <a:r>
              <a:rPr lang="fr-FR" sz="2000" b="1" dirty="0" err="1" smtClean="0"/>
              <a:t>effect</a:t>
            </a:r>
            <a:r>
              <a:rPr lang="fr-FR" sz="2000" b="1" dirty="0" smtClean="0"/>
              <a:t> discussion</a:t>
            </a:r>
            <a:endParaRPr lang="fr-FR" sz="2000" b="1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725144"/>
            <a:ext cx="520316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8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/>
          <a:lstStyle/>
          <a:p>
            <a:r>
              <a:rPr lang="fr-FR" dirty="0" smtClean="0"/>
              <a:t>PHENIX :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dAu</a:t>
            </a:r>
            <a:r>
              <a:rPr lang="fr-FR" dirty="0" smtClean="0"/>
              <a:t> and R</a:t>
            </a:r>
            <a:r>
              <a:rPr lang="fr-FR" baseline="-25000" dirty="0" smtClean="0"/>
              <a:t>CP</a:t>
            </a:r>
            <a:endParaRPr lang="fr-FR" baseline="-25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in </a:t>
            </a:r>
            <a:r>
              <a:rPr lang="fr-FR" dirty="0" err="1" smtClean="0"/>
              <a:t>dAu</a:t>
            </a:r>
            <a:r>
              <a:rPr lang="fr-FR" dirty="0" smtClean="0"/>
              <a:t> 2008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rcp_non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00" y="1556792"/>
            <a:ext cx="3798420" cy="496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rdau_run8dau_avgpp_MB_cgc_eps09.pdf"/>
          <p:cNvPicPr>
            <a:picLocks noChangeAspect="1"/>
          </p:cNvPicPr>
          <p:nvPr/>
        </p:nvPicPr>
        <p:blipFill>
          <a:blip r:embed="rId5" cstate="print"/>
          <a:srcRect l="-3886" t="5123" b="-5019"/>
          <a:stretch>
            <a:fillRect/>
          </a:stretch>
        </p:blipFill>
        <p:spPr bwMode="auto">
          <a:xfrm>
            <a:off x="5450829" y="908720"/>
            <a:ext cx="3693171" cy="2808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t 26"/>
          <p:cNvGraphicFramePr>
            <a:graphicFrameLocks noChangeAspect="1"/>
          </p:cNvGraphicFramePr>
          <p:nvPr/>
        </p:nvGraphicFramePr>
        <p:xfrm>
          <a:off x="3451225" y="2133476"/>
          <a:ext cx="1589088" cy="574675"/>
        </p:xfrm>
        <a:graphic>
          <a:graphicData uri="http://schemas.openxmlformats.org/presentationml/2006/ole">
            <p:oleObj spid="_x0000_s75777" name="Équation" r:id="rId7" imgW="1155600" imgH="419040" progId="Equation.3">
              <p:embed/>
            </p:oleObj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/>
        </p:nvGraphicFramePr>
        <p:xfrm>
          <a:off x="3449638" y="3573016"/>
          <a:ext cx="1589087" cy="576263"/>
        </p:xfrm>
        <a:graphic>
          <a:graphicData uri="http://schemas.openxmlformats.org/presentationml/2006/ole">
            <p:oleObj spid="_x0000_s75778" name="Équation" r:id="rId8" imgW="1155600" imgH="419040" progId="Equation.3">
              <p:embed/>
            </p:oleObj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/>
        </p:nvGraphicFramePr>
        <p:xfrm>
          <a:off x="3465513" y="4797152"/>
          <a:ext cx="1570037" cy="576263"/>
        </p:xfrm>
        <a:graphic>
          <a:graphicData uri="http://schemas.openxmlformats.org/presentationml/2006/ole">
            <p:oleObj spid="_x0000_s75779" name="Équation" r:id="rId9" imgW="1143000" imgH="419040" progId="Equation.3">
              <p:embed/>
            </p:oleObj>
          </a:graphicData>
        </a:graphic>
      </p:graphicFrame>
      <p:grpSp>
        <p:nvGrpSpPr>
          <p:cNvPr id="37" name="Groupe 36"/>
          <p:cNvGrpSpPr/>
          <p:nvPr/>
        </p:nvGrpSpPr>
        <p:grpSpPr>
          <a:xfrm>
            <a:off x="5508104" y="3645024"/>
            <a:ext cx="4104456" cy="2880320"/>
            <a:chOff x="5508104" y="3645024"/>
            <a:chExt cx="4104456" cy="2880320"/>
          </a:xfrm>
        </p:grpSpPr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965" r="5769" b="3582"/>
            <a:stretch>
              <a:fillRect/>
            </a:stretch>
          </p:blipFill>
          <p:spPr bwMode="auto">
            <a:xfrm>
              <a:off x="5508104" y="3645024"/>
              <a:ext cx="3384376" cy="26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6804248" y="3717032"/>
              <a:ext cx="2011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0-20%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Central 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  <a:sym typeface="Wingdings" pitchFamily="2" charset="2"/>
                </a:rPr>
                <a:t> the most central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7092280" y="4797152"/>
              <a:ext cx="7920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20-40</a:t>
              </a:r>
              <a:r>
                <a:rPr lang="en-US" sz="1200" dirty="0" smtClean="0">
                  <a:solidFill>
                    <a:srgbClr val="FF0000"/>
                  </a:solidFill>
                </a:rPr>
                <a:t>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7236296" y="5157192"/>
              <a:ext cx="8201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CC"/>
                  </a:solidFill>
                </a:rPr>
                <a:t>40-60% </a:t>
              </a: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7448284" y="5373216"/>
              <a:ext cx="21642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CC00CC"/>
                  </a:solidFill>
                </a:rPr>
                <a:t>60-88</a:t>
              </a:r>
              <a:r>
                <a:rPr lang="en-US" sz="1200" b="1" dirty="0" smtClean="0">
                  <a:solidFill>
                    <a:srgbClr val="CC00CC"/>
                  </a:solidFill>
                </a:rPr>
                <a:t>%</a:t>
              </a:r>
            </a:p>
            <a:p>
              <a:r>
                <a:rPr lang="en-US" sz="1200" b="1" dirty="0" smtClean="0">
                  <a:solidFill>
                    <a:srgbClr val="CC00CC"/>
                  </a:solidFill>
                  <a:sym typeface="Wingdings" pitchFamily="2" charset="2"/>
                </a:rPr>
                <a:t> The most peripheral</a:t>
              </a:r>
              <a:endParaRPr lang="en-US" sz="1200" b="1" dirty="0">
                <a:solidFill>
                  <a:srgbClr val="CC00CC"/>
                </a:solidFill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8376711" y="6217446"/>
              <a:ext cx="767289" cy="307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i="1" dirty="0" err="1">
                  <a:cs typeface="Arial" pitchFamily="34" charset="0"/>
                </a:rPr>
                <a:t>r</a:t>
              </a:r>
              <a:r>
                <a:rPr lang="en-US" sz="1400" b="1" baseline="-25000" dirty="0" err="1">
                  <a:cs typeface="Arial" pitchFamily="34" charset="0"/>
                </a:rPr>
                <a:t>T</a:t>
              </a:r>
              <a:r>
                <a:rPr lang="en-US" sz="1400" b="1" dirty="0">
                  <a:cs typeface="Arial" pitchFamily="34" charset="0"/>
                </a:rPr>
                <a:t> (fm)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024018" y="4221088"/>
              <a:ext cx="17244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</a:rPr>
                <a:t>Caution  !</a:t>
              </a:r>
            </a:p>
            <a:p>
              <a:r>
                <a:rPr lang="fr-FR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wide</a:t>
              </a:r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</a:rPr>
                <a:t> distributions</a:t>
              </a:r>
              <a:endParaRPr lang="fr-FR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Flèche vers le bas 31"/>
          <p:cNvSpPr/>
          <p:nvPr/>
        </p:nvSpPr>
        <p:spPr>
          <a:xfrm rot="10800000">
            <a:off x="4139952" y="2852936"/>
            <a:ext cx="288032" cy="50405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rot="10800000">
            <a:off x="4139952" y="4221088"/>
            <a:ext cx="288032" cy="50405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491880" y="1772816"/>
            <a:ext cx="17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Most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peripheral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491880" y="5229200"/>
            <a:ext cx="139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Most central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92080" y="623731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/>
              <a:t>r</a:t>
            </a:r>
            <a:r>
              <a:rPr lang="fr-FR" sz="1400" baseline="-25000" dirty="0" err="1" smtClean="0"/>
              <a:t>T</a:t>
            </a:r>
            <a:r>
              <a:rPr lang="fr-FR" sz="1400" dirty="0" smtClean="0"/>
              <a:t> = transverse radius of the NN collisions </a:t>
            </a:r>
            <a:r>
              <a:rPr lang="fr-FR" sz="1400" dirty="0" err="1" smtClean="0"/>
              <a:t>wrt</a:t>
            </a:r>
            <a:r>
              <a:rPr lang="fr-FR" sz="1400" dirty="0" smtClean="0"/>
              <a:t> the center of the Au nucleus</a:t>
            </a:r>
            <a:endParaRPr lang="fr-FR" sz="1400" dirty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3419872" y="5589240"/>
          <a:ext cx="1584176" cy="614688"/>
        </p:xfrm>
        <a:graphic>
          <a:graphicData uri="http://schemas.openxmlformats.org/presentationml/2006/ole">
            <p:oleObj spid="_x0000_s75780" name="Équation" r:id="rId11" imgW="1079280" imgH="419040" progId="Equation.3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7900409" y="1340768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R</a:t>
            </a:r>
            <a:r>
              <a:rPr lang="fr-FR" sz="2400" b="1" baseline="-25000" dirty="0" err="1" smtClean="0"/>
              <a:t>dAu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CNM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rdau_run8dau_avgpp_MB_cgc_eps09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357" r="8088"/>
          <a:stretch>
            <a:fillRect/>
          </a:stretch>
        </p:blipFill>
        <p:spPr bwMode="auto">
          <a:xfrm>
            <a:off x="3419872" y="1412776"/>
            <a:ext cx="54726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8"/>
          <p:cNvSpPr txBox="1">
            <a:spLocks/>
          </p:cNvSpPr>
          <p:nvPr/>
        </p:nvSpPr>
        <p:spPr>
          <a:xfrm>
            <a:off x="214282" y="928670"/>
            <a:ext cx="8715436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PHENIX :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fr-FR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dAu</a:t>
            </a:r>
            <a:endParaRPr kumimoji="0" lang="fr-FR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96327" y="1619507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arXiv</a:t>
            </a:r>
            <a:r>
              <a:rPr lang="fr-FR" b="1" dirty="0" smtClean="0"/>
              <a:t>:1010.1246</a:t>
            </a:r>
            <a:endParaRPr lang="fr-FR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872" y="1844823"/>
            <a:ext cx="2783960" cy="25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3131840" y="515719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Production </a:t>
            </a:r>
            <a:r>
              <a:rPr lang="fr-FR" sz="1400" b="1" dirty="0" err="1" smtClean="0">
                <a:solidFill>
                  <a:srgbClr val="FF0000"/>
                </a:solidFill>
              </a:rPr>
              <a:t>mecanism</a:t>
            </a:r>
            <a:r>
              <a:rPr lang="fr-FR" sz="1400" b="1" dirty="0" smtClean="0">
                <a:solidFill>
                  <a:srgbClr val="FF0000"/>
                </a:solidFill>
              </a:rPr>
              <a:t> = </a:t>
            </a:r>
            <a:r>
              <a:rPr lang="fr-FR" sz="1400" b="1" dirty="0" err="1" smtClean="0">
                <a:solidFill>
                  <a:srgbClr val="FF0000"/>
                </a:solidFill>
              </a:rPr>
              <a:t>intrinsic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p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r>
              <a:rPr lang="fr-FR" sz="1400" dirty="0" smtClean="0">
                <a:solidFill>
                  <a:srgbClr val="FF0000"/>
                </a:solidFill>
              </a:rPr>
              <a:t>R. Vogt, Phys. </a:t>
            </a:r>
            <a:r>
              <a:rPr lang="fr-FR" sz="1400" dirty="0" err="1" smtClean="0">
                <a:solidFill>
                  <a:srgbClr val="FF0000"/>
                </a:solidFill>
              </a:rPr>
              <a:t>Rev</a:t>
            </a:r>
            <a:r>
              <a:rPr lang="fr-FR" sz="1400" dirty="0" smtClean="0">
                <a:solidFill>
                  <a:srgbClr val="FF0000"/>
                </a:solidFill>
              </a:rPr>
              <a:t>. C71, 054902 (2005)</a:t>
            </a:r>
          </a:p>
          <a:p>
            <a:r>
              <a:rPr lang="fr-FR" sz="1400" b="1" dirty="0" smtClean="0">
                <a:solidFill>
                  <a:srgbClr val="008000"/>
                </a:solidFill>
              </a:rPr>
              <a:t>Gluon saturation :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D. </a:t>
            </a:r>
            <a:r>
              <a:rPr lang="en-US" sz="1400" dirty="0" err="1" smtClean="0">
                <a:solidFill>
                  <a:srgbClr val="008000"/>
                </a:solidFill>
              </a:rPr>
              <a:t>Kharzeev</a:t>
            </a:r>
            <a:r>
              <a:rPr lang="en-US" sz="1400" dirty="0" smtClean="0">
                <a:solidFill>
                  <a:srgbClr val="008000"/>
                </a:solidFill>
              </a:rPr>
              <a:t> and K. </a:t>
            </a:r>
            <a:r>
              <a:rPr lang="en-US" sz="1400" dirty="0" err="1" smtClean="0">
                <a:solidFill>
                  <a:srgbClr val="008000"/>
                </a:solidFill>
              </a:rPr>
              <a:t>Tuchin</a:t>
            </a:r>
            <a:r>
              <a:rPr lang="en-US" sz="1400" dirty="0" smtClean="0">
                <a:solidFill>
                  <a:srgbClr val="008000"/>
                </a:solidFill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</a:rPr>
              <a:t>Nucl</a:t>
            </a:r>
            <a:r>
              <a:rPr lang="en-US" sz="1400" dirty="0" smtClean="0">
                <a:solidFill>
                  <a:srgbClr val="008000"/>
                </a:solidFill>
              </a:rPr>
              <a:t>. Phys. A735, 248 </a:t>
            </a:r>
            <a:r>
              <a:rPr lang="fr-FR" sz="1400" dirty="0" smtClean="0">
                <a:solidFill>
                  <a:srgbClr val="008000"/>
                </a:solidFill>
              </a:rPr>
              <a:t>(2004)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9585" y="5373216"/>
            <a:ext cx="2788239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arXiv</a:t>
            </a:r>
            <a:r>
              <a:rPr lang="fr-FR" sz="2000" b="1" dirty="0" smtClean="0"/>
              <a:t> : 1010.1246 </a:t>
            </a:r>
          </a:p>
          <a:p>
            <a:pPr algn="just"/>
            <a:r>
              <a:rPr lang="fr-FR" sz="1600" b="1" dirty="0" smtClean="0"/>
              <a:t>« </a:t>
            </a:r>
            <a:r>
              <a:rPr lang="fr-FR" sz="1600" b="1" dirty="0" err="1" smtClean="0"/>
              <a:t>find</a:t>
            </a:r>
            <a:r>
              <a:rPr lang="fr-FR" sz="1600" b="1" dirty="0" smtClean="0"/>
              <a:t> </a:t>
            </a:r>
            <a:r>
              <a:rPr lang="en-US" sz="1600" b="1" dirty="0" smtClean="0"/>
              <a:t>a reasonable agreement within uncertainties with the unbiased </a:t>
            </a:r>
            <a:r>
              <a:rPr lang="fr-FR" sz="1600" b="1" dirty="0" err="1" smtClean="0"/>
              <a:t>R</a:t>
            </a:r>
            <a:r>
              <a:rPr lang="fr-FR" sz="1600" b="1" baseline="-25000" dirty="0" err="1" smtClean="0"/>
              <a:t>dAu</a:t>
            </a:r>
            <a:r>
              <a:rPr lang="fr-FR" sz="1600" b="1" dirty="0" smtClean="0"/>
              <a:t> data »</a:t>
            </a:r>
            <a:endParaRPr lang="fr-FR" sz="1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39552" y="1619508"/>
            <a:ext cx="113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2003 data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11960" y="1268760"/>
            <a:ext cx="113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2008 data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5805264"/>
            <a:ext cx="345638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4A7EBB"/>
                </a:solidFill>
              </a:rPr>
              <a:t>Intrinsic</a:t>
            </a:r>
            <a:r>
              <a:rPr lang="fr-FR" sz="1600" b="1" dirty="0" smtClean="0">
                <a:solidFill>
                  <a:srgbClr val="4A7EBB"/>
                </a:solidFill>
              </a:rPr>
              <a:t> </a:t>
            </a:r>
            <a:r>
              <a:rPr lang="fr-FR" sz="1600" b="1" dirty="0" err="1" smtClean="0">
                <a:solidFill>
                  <a:srgbClr val="4A7EBB"/>
                </a:solidFill>
              </a:rPr>
              <a:t>p</a:t>
            </a:r>
            <a:r>
              <a:rPr lang="fr-FR" sz="1600" b="1" baseline="-25000" dirty="0" err="1" smtClean="0">
                <a:solidFill>
                  <a:srgbClr val="4A7EBB"/>
                </a:solidFill>
              </a:rPr>
              <a:t>T</a:t>
            </a:r>
            <a:r>
              <a:rPr lang="fr-FR" sz="1600" b="1" dirty="0" smtClean="0">
                <a:solidFill>
                  <a:srgbClr val="4A7EBB"/>
                </a:solidFill>
              </a:rPr>
              <a:t> </a:t>
            </a:r>
            <a:r>
              <a:rPr lang="fr-FR" sz="1600" b="1" dirty="0" smtClean="0">
                <a:solidFill>
                  <a:srgbClr val="4A7EBB"/>
                </a:solidFill>
                <a:sym typeface="Wingdings" pitchFamily="2" charset="2"/>
              </a:rPr>
              <a:t> </a:t>
            </a:r>
            <a:r>
              <a:rPr lang="fr-FR" sz="1600" b="1" dirty="0" err="1" smtClean="0">
                <a:solidFill>
                  <a:srgbClr val="4A7EBB"/>
                </a:solidFill>
                <a:sym typeface="Wingdings" pitchFamily="2" charset="2"/>
              </a:rPr>
              <a:t>reasonable</a:t>
            </a:r>
            <a:r>
              <a:rPr lang="fr-FR" sz="1600" b="1" dirty="0" smtClean="0">
                <a:solidFill>
                  <a:srgbClr val="4A7EBB"/>
                </a:solidFill>
                <a:sym typeface="Wingdings" pitchFamily="2" charset="2"/>
              </a:rPr>
              <a:t> agreement</a:t>
            </a:r>
            <a:endParaRPr lang="fr-FR" sz="1600" b="1" dirty="0" smtClean="0">
              <a:solidFill>
                <a:srgbClr val="4A7EBB"/>
              </a:solidFill>
            </a:endParaRPr>
          </a:p>
          <a:p>
            <a:r>
              <a:rPr lang="fr-FR" sz="1600" b="1" dirty="0" smtClean="0">
                <a:solidFill>
                  <a:srgbClr val="FF0000"/>
                </a:solidFill>
              </a:rPr>
              <a:t>Gluon saturation miss </a:t>
            </a:r>
            <a:r>
              <a:rPr lang="fr-FR" sz="1600" b="1" dirty="0" err="1" smtClean="0">
                <a:solidFill>
                  <a:srgbClr val="FF0000"/>
                </a:solidFill>
              </a:rPr>
              <a:t>mid</a:t>
            </a:r>
            <a:r>
              <a:rPr lang="fr-FR" sz="1600" b="1" dirty="0" smtClean="0">
                <a:solidFill>
                  <a:srgbClr val="FF0000"/>
                </a:solidFill>
              </a:rPr>
              <a:t> y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CNM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r>
              <a:rPr lang="fr-BE" dirty="0" smtClean="0"/>
              <a:t>/18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322" y="0"/>
            <a:ext cx="104867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8"/>
          <p:cNvSpPr txBox="1">
            <a:spLocks/>
          </p:cNvSpPr>
          <p:nvPr/>
        </p:nvSpPr>
        <p:spPr>
          <a:xfrm>
            <a:off x="214282" y="928670"/>
            <a:ext cx="8715436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PHENIX : R</a:t>
            </a:r>
            <a:r>
              <a:rPr lang="fr-FR" sz="3200" baseline="-25000" dirty="0" smtClean="0"/>
              <a:t>CP</a:t>
            </a:r>
            <a:endParaRPr kumimoji="0" lang="fr-FR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96327" y="1484783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arXiv</a:t>
            </a:r>
            <a:r>
              <a:rPr lang="fr-FR" b="1" dirty="0" smtClean="0"/>
              <a:t>:1010.1246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347864" y="836712"/>
            <a:ext cx="113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2003 data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8" name="Picture 6" descr="rdau_rcp_run8dau_avgpp_cent_AN900_cgc_eps09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043549"/>
            <a:ext cx="3816424" cy="49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868144" y="836712"/>
            <a:ext cx="113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2008 data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319381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/>
              <a:t>R</a:t>
            </a:r>
            <a:r>
              <a:rPr lang="en-US" sz="1600" baseline="-25000" dirty="0" smtClean="0"/>
              <a:t>CP</a:t>
            </a:r>
            <a:r>
              <a:rPr lang="en-US" sz="1600" dirty="0" smtClean="0"/>
              <a:t> has the advantage of cancelling most of the systematic uncertainties.</a:t>
            </a:r>
            <a:endParaRPr lang="en-US" sz="1600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733256"/>
            <a:ext cx="2411760" cy="53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107504" y="4149080"/>
            <a:ext cx="345638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FF0000"/>
                </a:solidFill>
              </a:rPr>
              <a:t>Intrinsic</a:t>
            </a:r>
            <a:r>
              <a:rPr lang="fr-FR" sz="1600" b="1" u="sng" dirty="0" smtClean="0">
                <a:solidFill>
                  <a:srgbClr val="FF0000"/>
                </a:solidFill>
              </a:rPr>
              <a:t> </a:t>
            </a:r>
            <a:r>
              <a:rPr lang="fr-FR" sz="1600" b="1" u="sng" dirty="0" err="1" smtClean="0">
                <a:solidFill>
                  <a:srgbClr val="FF0000"/>
                </a:solidFill>
              </a:rPr>
              <a:t>p</a:t>
            </a:r>
            <a:r>
              <a:rPr lang="fr-FR" sz="1600" b="1" u="sng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600" b="1" u="sng" dirty="0" smtClean="0">
                <a:solidFill>
                  <a:srgbClr val="FF0000"/>
                </a:solidFill>
              </a:rPr>
              <a:t> + EPS09</a:t>
            </a:r>
          </a:p>
          <a:p>
            <a:pPr>
              <a:buFont typeface="Arial" pitchFamily="34" charset="0"/>
              <a:buChar char="•"/>
            </a:pPr>
            <a:endParaRPr lang="fr-FR" sz="16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R</a:t>
            </a:r>
            <a:r>
              <a:rPr lang="fr-FR" sz="1600" b="1" baseline="-25000" dirty="0" err="1" smtClean="0">
                <a:solidFill>
                  <a:srgbClr val="0070C0"/>
                </a:solidFill>
              </a:rPr>
              <a:t>dAu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 « </a:t>
            </a:r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reasonable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agreement  »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</a:rPr>
              <a:t>R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CP</a:t>
            </a:r>
            <a:r>
              <a:rPr lang="fr-FR" sz="1600" b="1" dirty="0" smtClean="0">
                <a:solidFill>
                  <a:srgbClr val="FF0000"/>
                </a:solidFill>
              </a:rPr>
              <a:t>  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 miss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forward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rapidity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763688" y="5373216"/>
            <a:ext cx="324036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8000"/>
                </a:solidFill>
              </a:rPr>
              <a:t>Gluon saturation :</a:t>
            </a:r>
          </a:p>
          <a:p>
            <a:pPr>
              <a:buFont typeface="Arial" pitchFamily="34" charset="0"/>
              <a:buChar char="•"/>
            </a:pPr>
            <a:endParaRPr lang="fr-F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err="1" smtClean="0">
                <a:solidFill>
                  <a:srgbClr val="FF0000"/>
                </a:solidFill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</a:rPr>
              <a:t>dAu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 miss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mid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rapidity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0070C0"/>
                </a:solidFill>
              </a:rPr>
              <a:t>R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CP</a:t>
            </a:r>
            <a:r>
              <a:rPr lang="fr-FR" sz="1600" b="1" dirty="0" smtClean="0">
                <a:solidFill>
                  <a:srgbClr val="0070C0"/>
                </a:solidFill>
              </a:rPr>
              <a:t>   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 « </a:t>
            </a:r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reasonable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 agreement »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563888" y="4653136"/>
            <a:ext cx="19442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076056" y="5085184"/>
            <a:ext cx="2952328" cy="64807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196752"/>
            <a:ext cx="20954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t 20"/>
          <p:cNvGraphicFramePr>
            <a:graphicFrameLocks noChangeAspect="1"/>
          </p:cNvGraphicFramePr>
          <p:nvPr/>
        </p:nvGraphicFramePr>
        <p:xfrm>
          <a:off x="395536" y="1844824"/>
          <a:ext cx="2225702" cy="864096"/>
        </p:xfrm>
        <a:graphic>
          <a:graphicData uri="http://schemas.openxmlformats.org/presentationml/2006/ole">
            <p:oleObj spid="_x0000_s97281" name="Équation" r:id="rId8" imgW="10792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1096</Words>
  <Application>Microsoft Office PowerPoint</Application>
  <PresentationFormat>Affichage à l'écran (4:3)</PresentationFormat>
  <Paragraphs>310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Équation</vt:lpstr>
      <vt:lpstr>Cold Nuclear Matter effects at RHIC</vt:lpstr>
      <vt:lpstr>STAR &amp; PHENIX</vt:lpstr>
      <vt:lpstr>STAR &amp; PHENIX</vt:lpstr>
      <vt:lpstr>Data : 1st d+Au run in 2003</vt:lpstr>
      <vt:lpstr>Data : New d+Au run in 2008</vt:lpstr>
      <vt:lpstr>U : first measurement in d+Au</vt:lpstr>
      <vt:lpstr>J/Y measurement in dAu 2008</vt:lpstr>
      <vt:lpstr>CNM measurement</vt:lpstr>
      <vt:lpstr>CNM measurement</vt:lpstr>
      <vt:lpstr>CNM measurement</vt:lpstr>
      <vt:lpstr>Phenix Empirical approach</vt:lpstr>
      <vt:lpstr>Shadowing</vt:lpstr>
      <vt:lpstr>Inhomogenous shadowing</vt:lpstr>
      <vt:lpstr>Inhomogenous shadowing</vt:lpstr>
      <vt:lpstr>Phenix empirical approach</vt:lpstr>
      <vt:lpstr>Phenix empirical approach</vt:lpstr>
      <vt:lpstr>Summary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fleuret</cp:lastModifiedBy>
  <cp:revision>226</cp:revision>
  <dcterms:modified xsi:type="dcterms:W3CDTF">2010-10-26T07:52:22Z</dcterms:modified>
</cp:coreProperties>
</file>