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79" r:id="rId2"/>
    <p:sldId id="278" r:id="rId3"/>
    <p:sldId id="280" r:id="rId4"/>
    <p:sldId id="281" r:id="rId5"/>
    <p:sldId id="283" r:id="rId6"/>
    <p:sldId id="282" r:id="rId7"/>
    <p:sldId id="287" r:id="rId8"/>
    <p:sldId id="284" r:id="rId9"/>
    <p:sldId id="286" r:id="rId10"/>
    <p:sldId id="267" r:id="rId11"/>
    <p:sldId id="276" r:id="rId12"/>
    <p:sldId id="269" r:id="rId13"/>
    <p:sldId id="270" r:id="rId14"/>
    <p:sldId id="262" r:id="rId15"/>
    <p:sldId id="264" r:id="rId16"/>
    <p:sldId id="266" r:id="rId17"/>
    <p:sldId id="273" r:id="rId18"/>
    <p:sldId id="292" r:id="rId19"/>
    <p:sldId id="265" r:id="rId20"/>
    <p:sldId id="288" r:id="rId21"/>
    <p:sldId id="290" r:id="rId22"/>
    <p:sldId id="289" r:id="rId23"/>
  </p:sldIdLst>
  <p:sldSz cx="9144000" cy="6858000" type="screen4x3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4F81BD"/>
    <a:srgbClr val="000000"/>
    <a:srgbClr val="4A7EBB"/>
    <a:srgbClr val="66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7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1B4A3-7EA0-4FD1-9F4A-87E6C1A6C582}" type="datetimeFigureOut">
              <a:rPr lang="fr-FR" smtClean="0"/>
              <a:pPr/>
              <a:t>08/01/2012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74852-C70B-4993-9B18-6BF6156F00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0C9740-62F1-45CD-8D44-37D37A3094B4}" type="datetimeFigureOut">
              <a:rPr lang="fr-FR" smtClean="0"/>
              <a:pPr/>
              <a:t>08/01/2012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92A1F-8F37-470E-8811-BE624F2223D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002060"/>
          </a:solidFill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9 janvier 2012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Phenix - CS LLR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FFC00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500726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32000" y="6572272"/>
            <a:ext cx="2196000" cy="214314"/>
          </a:xfrm>
        </p:spPr>
        <p:txBody>
          <a:bodyPr/>
          <a:lstStyle/>
          <a:p>
            <a:r>
              <a:rPr lang="fr-FR" smtClean="0"/>
              <a:t>9 janvier 2012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72272"/>
            <a:ext cx="2895600" cy="214314"/>
          </a:xfrm>
        </p:spPr>
        <p:txBody>
          <a:bodyPr/>
          <a:lstStyle/>
          <a:p>
            <a:r>
              <a:rPr lang="fr-BE" smtClean="0"/>
              <a:t>Phenix - CS LLR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572272"/>
            <a:ext cx="2133600" cy="214314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FFC00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4038600" cy="5073427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073427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9 janvier 2012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Phenix - CS LLR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FFC00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3888432" cy="5073427"/>
          </a:xfrm>
          <a:solidFill>
            <a:srgbClr val="FFC000">
              <a:alpha val="30196"/>
            </a:srgbClr>
          </a:solidFill>
        </p:spPr>
        <p:txBody>
          <a:bodyPr>
            <a:normAutofit/>
          </a:bodyPr>
          <a:lstStyle>
            <a:lvl1pPr>
              <a:defRPr sz="2400" b="1"/>
            </a:lvl1pPr>
            <a:lvl2pPr marL="360000">
              <a:defRPr sz="2000"/>
            </a:lvl2pPr>
            <a:lvl3pPr marL="540000">
              <a:defRPr sz="1800"/>
            </a:lvl3pPr>
            <a:lvl4pPr marL="720000">
              <a:defRPr sz="1600"/>
            </a:lvl4pPr>
            <a:lvl5pPr marL="9000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39952" y="1052736"/>
            <a:ext cx="4752528" cy="5073427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9 janvier 2012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Phenix - CS LLR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4040188" cy="44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98072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628800"/>
            <a:ext cx="4041775" cy="44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9 janvier 2012</a:t>
            </a:r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Phenix - CS LLR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FFC00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</p:spTree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FFFF0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500726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32000" y="6572272"/>
            <a:ext cx="2196000" cy="214314"/>
          </a:xfrm>
        </p:spPr>
        <p:txBody>
          <a:bodyPr/>
          <a:lstStyle/>
          <a:p>
            <a:r>
              <a:rPr lang="fr-FR" smtClean="0"/>
              <a:t>9 janvier 2012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72272"/>
            <a:ext cx="2895600" cy="214314"/>
          </a:xfrm>
        </p:spPr>
        <p:txBody>
          <a:bodyPr/>
          <a:lstStyle/>
          <a:p>
            <a:r>
              <a:rPr lang="fr-BE" smtClean="0"/>
              <a:t>Phenix - CS LLR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572272"/>
            <a:ext cx="2133600" cy="214314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FFFF0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4038600" cy="5073427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073427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9 janvier 2012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Phenix - CS LLR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FFFF0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3888432" cy="5073427"/>
          </a:xfrm>
          <a:solidFill>
            <a:srgbClr val="FFFF00">
              <a:alpha val="30196"/>
            </a:srgbClr>
          </a:solidFill>
        </p:spPr>
        <p:txBody>
          <a:bodyPr>
            <a:normAutofit/>
          </a:bodyPr>
          <a:lstStyle>
            <a:lvl1pPr>
              <a:defRPr sz="2400" b="1"/>
            </a:lvl1pPr>
            <a:lvl2pPr marL="360000">
              <a:defRPr sz="2000"/>
            </a:lvl2pPr>
            <a:lvl3pPr marL="540000">
              <a:defRPr sz="1800"/>
            </a:lvl3pPr>
            <a:lvl4pPr marL="720000">
              <a:defRPr sz="1600"/>
            </a:lvl4pPr>
            <a:lvl5pPr marL="9000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39952" y="1052736"/>
            <a:ext cx="4752528" cy="5073427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9 janvier 2012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Phenix - CS LLR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4040188" cy="44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98072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628800"/>
            <a:ext cx="4041775" cy="44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9 janvier 2012</a:t>
            </a:r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Phenix - CS LLR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FFFF0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</p:spTree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500726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32000" y="6572272"/>
            <a:ext cx="2196000" cy="214314"/>
          </a:xfrm>
        </p:spPr>
        <p:txBody>
          <a:bodyPr/>
          <a:lstStyle/>
          <a:p>
            <a:r>
              <a:rPr lang="fr-FR" smtClean="0"/>
              <a:t>9 janvier 2012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72272"/>
            <a:ext cx="2895600" cy="214314"/>
          </a:xfrm>
        </p:spPr>
        <p:txBody>
          <a:bodyPr/>
          <a:lstStyle/>
          <a:p>
            <a:r>
              <a:rPr lang="fr-BE" smtClean="0"/>
              <a:t>Phenix - CS LLR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572272"/>
            <a:ext cx="2133600" cy="214314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4038600" cy="5073427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073427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9 janvier 2012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Phenix - CS LLR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92D05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500726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32000" y="6572272"/>
            <a:ext cx="2196000" cy="214314"/>
          </a:xfrm>
        </p:spPr>
        <p:txBody>
          <a:bodyPr/>
          <a:lstStyle/>
          <a:p>
            <a:r>
              <a:rPr lang="fr-FR" smtClean="0"/>
              <a:t>9 janvier 2012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72272"/>
            <a:ext cx="2895600" cy="214314"/>
          </a:xfrm>
        </p:spPr>
        <p:txBody>
          <a:bodyPr/>
          <a:lstStyle/>
          <a:p>
            <a:r>
              <a:rPr lang="fr-BE" smtClean="0"/>
              <a:t>Phenix - CS LLR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572272"/>
            <a:ext cx="2133600" cy="214314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3888432" cy="5073427"/>
          </a:xfrm>
          <a:solidFill>
            <a:srgbClr val="FFFF00">
              <a:alpha val="30196"/>
            </a:srgbClr>
          </a:solidFill>
        </p:spPr>
        <p:txBody>
          <a:bodyPr>
            <a:normAutofit/>
          </a:bodyPr>
          <a:lstStyle>
            <a:lvl1pPr>
              <a:defRPr sz="2400" b="1"/>
            </a:lvl1pPr>
            <a:lvl2pPr marL="360000">
              <a:defRPr sz="2000"/>
            </a:lvl2pPr>
            <a:lvl3pPr marL="540000">
              <a:defRPr sz="1800"/>
            </a:lvl3pPr>
            <a:lvl4pPr marL="720000">
              <a:defRPr sz="1600"/>
            </a:lvl4pPr>
            <a:lvl5pPr marL="9000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39952" y="1052736"/>
            <a:ext cx="4752528" cy="5073427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9 janvier 2012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Phenix - CS LLR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4040188" cy="44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98072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628800"/>
            <a:ext cx="4041775" cy="44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9 janvier 2012</a:t>
            </a:r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Phenix - CS LLR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</p:spTree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</p:spPr>
        <p:txBody>
          <a:bodyPr/>
          <a:lstStyle>
            <a:lvl1pPr>
              <a:defRPr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4038600" cy="50734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0734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9 janvier 2012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Phenix - CS LLR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92D05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4038600" cy="5073427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073427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9 janvier 2012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Phenix - CS LLR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4040188" cy="44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98072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628800"/>
            <a:ext cx="4041775" cy="44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9 janvier 2012</a:t>
            </a:r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Phenix - CS LLR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92D05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92D05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3888432" cy="5073427"/>
          </a:xfrm>
          <a:solidFill>
            <a:srgbClr val="92D050">
              <a:alpha val="30196"/>
            </a:srgbClr>
          </a:solidFill>
        </p:spPr>
        <p:txBody>
          <a:bodyPr>
            <a:normAutofit/>
          </a:bodyPr>
          <a:lstStyle>
            <a:lvl1pPr>
              <a:defRPr sz="2400" b="1"/>
            </a:lvl1pPr>
            <a:lvl2pPr marL="360000">
              <a:defRPr sz="2000"/>
            </a:lvl2pPr>
            <a:lvl3pPr marL="540000">
              <a:defRPr sz="1800"/>
            </a:lvl3pPr>
            <a:lvl4pPr marL="720000">
              <a:defRPr sz="1600"/>
            </a:lvl4pPr>
            <a:lvl5pPr marL="9000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39952" y="1052736"/>
            <a:ext cx="4752528" cy="5073427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9 janvier 2012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Phenix - CS LLR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00B0F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500726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32000" y="6572272"/>
            <a:ext cx="2196000" cy="214314"/>
          </a:xfrm>
        </p:spPr>
        <p:txBody>
          <a:bodyPr/>
          <a:lstStyle/>
          <a:p>
            <a:r>
              <a:rPr lang="fr-FR" smtClean="0"/>
              <a:t>9 janvier 2012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72272"/>
            <a:ext cx="2895600" cy="214314"/>
          </a:xfrm>
        </p:spPr>
        <p:txBody>
          <a:bodyPr/>
          <a:lstStyle/>
          <a:p>
            <a:r>
              <a:rPr lang="fr-BE" smtClean="0"/>
              <a:t>Phenix - CS LLR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572272"/>
            <a:ext cx="2133600" cy="214314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00B0F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4038600" cy="5073427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073427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9 janvier 2012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Phenix - CS LLR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00B0F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3888432" cy="5073427"/>
          </a:xfrm>
          <a:solidFill>
            <a:srgbClr val="00B0F0">
              <a:alpha val="30196"/>
            </a:srgbClr>
          </a:solidFill>
        </p:spPr>
        <p:txBody>
          <a:bodyPr>
            <a:normAutofit/>
          </a:bodyPr>
          <a:lstStyle>
            <a:lvl1pPr>
              <a:defRPr sz="2400" b="1"/>
            </a:lvl1pPr>
            <a:lvl2pPr marL="360000">
              <a:defRPr sz="2000"/>
            </a:lvl2pPr>
            <a:lvl3pPr marL="540000">
              <a:defRPr sz="1800"/>
            </a:lvl3pPr>
            <a:lvl4pPr marL="720000">
              <a:defRPr sz="1600"/>
            </a:lvl4pPr>
            <a:lvl5pPr marL="9000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39952" y="1052736"/>
            <a:ext cx="4752528" cy="5073427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9 janvier 2012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Phenix - CS LLR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4040188" cy="44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98072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628800"/>
            <a:ext cx="4041775" cy="44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9 janvier 2012</a:t>
            </a:r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Phenix - CS LLR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00B0F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</p:spTree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9 janvier 2012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smtClean="0"/>
              <a:t>Phenix - CS LLR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52" r:id="rId2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9.jpeg"/><Relationship Id="rId7" Type="http://schemas.openxmlformats.org/officeDocument/2006/relationships/image" Target="../media/image1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10.jpe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0.png"/><Relationship Id="rId4" Type="http://schemas.openxmlformats.org/officeDocument/2006/relationships/image" Target="../media/image29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hep-ph/0512217v2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rxiv.org/abs/hep-ph/0512217v2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arxiv.org/abs/0712.4331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quarkonia</a:t>
            </a:r>
            <a:r>
              <a:rPr lang="fr-FR" dirty="0" smtClean="0"/>
              <a:t> in Quark Gluon Plasma</a:t>
            </a:r>
            <a:endParaRPr lang="fr-FR" dirty="0"/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A quick introduction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9 janvier 2012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Phenix - CS LLR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1470025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Bilan de la contribution française à l’expérience PHENIX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>
          <a:xfrm>
            <a:off x="1371600" y="3312567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Introduction</a:t>
            </a:r>
          </a:p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Activités instrumentales et logicielles</a:t>
            </a:r>
          </a:p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Analyses</a:t>
            </a:r>
          </a:p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Éléments de visibilité</a:t>
            </a:r>
          </a:p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Perspectives et conclusion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9 janvier 2012</a:t>
            </a:r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Phenix - CS LLR</a:t>
            </a:r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10</a:t>
            </a:fld>
            <a:endParaRPr lang="fr-BE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16" y="0"/>
            <a:ext cx="1285884" cy="41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ZoneTexte 9"/>
          <p:cNvSpPr txBox="1"/>
          <p:nvPr/>
        </p:nvSpPr>
        <p:spPr>
          <a:xfrm>
            <a:off x="1835696" y="5877272"/>
            <a:ext cx="6264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Participation : Olivier Drapier, Frédéric Fleuret, Michel Gonin, Raphaël </a:t>
            </a:r>
            <a:r>
              <a:rPr lang="fr-FR" sz="1200" dirty="0" err="1" smtClean="0"/>
              <a:t>Granier</a:t>
            </a:r>
            <a:r>
              <a:rPr lang="fr-FR" sz="1200" dirty="0" smtClean="0"/>
              <a:t> de Cassagnac</a:t>
            </a:r>
            <a:endParaRPr lang="fr-FR" sz="1200" dirty="0"/>
          </a:p>
        </p:txBody>
      </p:sp>
      <p:pic>
        <p:nvPicPr>
          <p:cNvPr id="1026" name="Picture 2" descr="Z:\_Labo\LLR_Logo_web_rou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27" y="47601"/>
            <a:ext cx="1255713" cy="573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fr-FR" dirty="0" smtClean="0"/>
              <a:t>La collaboration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fr-FR" b="1" dirty="0" smtClean="0"/>
          </a:p>
          <a:p>
            <a:r>
              <a:rPr lang="fr-FR" b="1" dirty="0" smtClean="0">
                <a:solidFill>
                  <a:srgbClr val="0070C0"/>
                </a:solidFill>
              </a:rPr>
              <a:t>Collaboration</a:t>
            </a:r>
            <a:r>
              <a:rPr lang="fr-FR" b="1" dirty="0" smtClean="0"/>
              <a:t> </a:t>
            </a:r>
            <a:r>
              <a:rPr lang="fr-FR" b="1" dirty="0" smtClean="0">
                <a:solidFill>
                  <a:srgbClr val="0070C0"/>
                </a:solidFill>
              </a:rPr>
              <a:t>PHENIX</a:t>
            </a:r>
            <a:r>
              <a:rPr lang="fr-FR" b="1" dirty="0" smtClean="0"/>
              <a:t>: </a:t>
            </a:r>
            <a:r>
              <a:rPr lang="fr-FR" dirty="0" smtClean="0"/>
              <a:t>14 pays, 70 institutions, ~500 scientifiques</a:t>
            </a:r>
            <a:endParaRPr lang="fr-FR" b="1" dirty="0" smtClean="0"/>
          </a:p>
          <a:p>
            <a:endParaRPr lang="fr-FR" b="1" dirty="0" smtClean="0">
              <a:solidFill>
                <a:srgbClr val="0070C0"/>
              </a:solidFill>
            </a:endParaRPr>
          </a:p>
          <a:p>
            <a:r>
              <a:rPr lang="fr-FR" b="1" dirty="0" smtClean="0">
                <a:solidFill>
                  <a:srgbClr val="0070C0"/>
                </a:solidFill>
              </a:rPr>
              <a:t>PHENIX-France : </a:t>
            </a:r>
          </a:p>
          <a:p>
            <a:pPr lvl="1"/>
            <a:r>
              <a:rPr lang="fr-FR" b="1" dirty="0" smtClean="0">
                <a:solidFill>
                  <a:srgbClr val="0070C0"/>
                </a:solidFill>
              </a:rPr>
              <a:t>5 laboratoires (4 IN2P3)</a:t>
            </a:r>
          </a:p>
          <a:p>
            <a:pPr lvl="2"/>
            <a:r>
              <a:rPr lang="fr-FR" b="1" dirty="0" smtClean="0"/>
              <a:t>IPN</a:t>
            </a:r>
            <a:r>
              <a:rPr lang="fr-FR" dirty="0" smtClean="0"/>
              <a:t> – Orsay  </a:t>
            </a:r>
          </a:p>
          <a:p>
            <a:pPr lvl="2"/>
            <a:r>
              <a:rPr lang="fr-FR" b="1" dirty="0" smtClean="0">
                <a:solidFill>
                  <a:srgbClr val="FF0000"/>
                </a:solidFill>
              </a:rPr>
              <a:t>LLR – Palaiseau</a:t>
            </a:r>
          </a:p>
          <a:p>
            <a:pPr lvl="2"/>
            <a:r>
              <a:rPr lang="fr-FR" b="1" dirty="0" smtClean="0"/>
              <a:t>LPC </a:t>
            </a:r>
            <a:r>
              <a:rPr lang="fr-FR" dirty="0" smtClean="0"/>
              <a:t>– Clermont-Ferrand</a:t>
            </a:r>
          </a:p>
          <a:p>
            <a:pPr lvl="2"/>
            <a:r>
              <a:rPr lang="fr-FR" b="1" dirty="0" smtClean="0"/>
              <a:t>SUBATECH</a:t>
            </a:r>
            <a:r>
              <a:rPr lang="fr-FR" dirty="0" smtClean="0"/>
              <a:t> – Nantes </a:t>
            </a:r>
          </a:p>
          <a:p>
            <a:pPr lvl="2"/>
            <a:r>
              <a:rPr lang="fr-FR" b="1" dirty="0" err="1" smtClean="0"/>
              <a:t>SPhN</a:t>
            </a:r>
            <a:r>
              <a:rPr lang="fr-FR" b="1" dirty="0" smtClean="0"/>
              <a:t>/IRFU</a:t>
            </a:r>
            <a:r>
              <a:rPr lang="fr-FR" dirty="0" smtClean="0"/>
              <a:t> – Saclay</a:t>
            </a:r>
          </a:p>
          <a:p>
            <a:pPr lvl="1"/>
            <a:r>
              <a:rPr lang="fr-FR" b="1" dirty="0" smtClean="0">
                <a:solidFill>
                  <a:srgbClr val="0070C0"/>
                </a:solidFill>
              </a:rPr>
              <a:t>Historique :</a:t>
            </a:r>
          </a:p>
          <a:p>
            <a:pPr lvl="2"/>
            <a:r>
              <a:rPr lang="fr-FR" b="1" dirty="0" smtClean="0"/>
              <a:t>1999</a:t>
            </a:r>
            <a:r>
              <a:rPr lang="fr-FR" dirty="0" smtClean="0"/>
              <a:t> </a:t>
            </a:r>
            <a:r>
              <a:rPr lang="fr-FR" dirty="0" smtClean="0">
                <a:sym typeface="Wingdings" pitchFamily="2" charset="2"/>
              </a:rPr>
              <a:t> </a:t>
            </a:r>
            <a:r>
              <a:rPr lang="fr-FR" dirty="0" err="1" smtClean="0">
                <a:sym typeface="Wingdings" pitchFamily="2" charset="2"/>
              </a:rPr>
              <a:t>Subatech</a:t>
            </a:r>
            <a:r>
              <a:rPr lang="fr-FR" dirty="0" smtClean="0">
                <a:sym typeface="Wingdings" pitchFamily="2" charset="2"/>
              </a:rPr>
              <a:t> intègre la collaboration</a:t>
            </a:r>
          </a:p>
          <a:p>
            <a:pPr lvl="2"/>
            <a:r>
              <a:rPr lang="fr-FR" b="1" dirty="0" smtClean="0">
                <a:sym typeface="Wingdings" pitchFamily="2" charset="2"/>
              </a:rPr>
              <a:t>2000</a:t>
            </a:r>
            <a:r>
              <a:rPr lang="fr-FR" dirty="0" smtClean="0">
                <a:sym typeface="Wingdings" pitchFamily="2" charset="2"/>
              </a:rPr>
              <a:t>  IN2P3 (IPN+</a:t>
            </a: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LLR</a:t>
            </a:r>
            <a:r>
              <a:rPr lang="fr-FR" dirty="0" smtClean="0">
                <a:sym typeface="Wingdings" pitchFamily="2" charset="2"/>
              </a:rPr>
              <a:t>+LPC+</a:t>
            </a:r>
            <a:r>
              <a:rPr lang="fr-FR" dirty="0" err="1" smtClean="0">
                <a:sym typeface="Wingdings" pitchFamily="2" charset="2"/>
              </a:rPr>
              <a:t>Subatech</a:t>
            </a:r>
            <a:r>
              <a:rPr lang="fr-FR" dirty="0" smtClean="0">
                <a:sym typeface="Wingdings" pitchFamily="2" charset="2"/>
              </a:rPr>
              <a:t>)+</a:t>
            </a:r>
            <a:r>
              <a:rPr lang="fr-FR" dirty="0" err="1" smtClean="0">
                <a:sym typeface="Wingdings" pitchFamily="2" charset="2"/>
              </a:rPr>
              <a:t>SPhN</a:t>
            </a:r>
            <a:endParaRPr lang="fr-FR" dirty="0" smtClean="0">
              <a:sym typeface="Wingdings" pitchFamily="2" charset="2"/>
            </a:endParaRPr>
          </a:p>
          <a:p>
            <a:pPr lvl="2"/>
            <a:r>
              <a:rPr lang="fr-FR" b="1" dirty="0" smtClean="0">
                <a:sym typeface="Wingdings" pitchFamily="2" charset="2"/>
              </a:rPr>
              <a:t>2006</a:t>
            </a:r>
            <a:r>
              <a:rPr lang="fr-FR" dirty="0" smtClean="0">
                <a:sym typeface="Wingdings" pitchFamily="2" charset="2"/>
              </a:rPr>
              <a:t>  </a:t>
            </a:r>
            <a:r>
              <a:rPr lang="fr-FR" dirty="0" err="1" smtClean="0">
                <a:sym typeface="Wingdings" pitchFamily="2" charset="2"/>
              </a:rPr>
              <a:t>Subatech</a:t>
            </a:r>
            <a:r>
              <a:rPr lang="fr-FR" dirty="0" smtClean="0">
                <a:sym typeface="Wingdings" pitchFamily="2" charset="2"/>
              </a:rPr>
              <a:t> devient membre « dormant »</a:t>
            </a:r>
          </a:p>
          <a:p>
            <a:pPr lvl="2"/>
            <a:r>
              <a:rPr lang="fr-FR" b="1" dirty="0" smtClean="0">
                <a:sym typeface="Wingdings" pitchFamily="2" charset="2"/>
              </a:rPr>
              <a:t>2011</a:t>
            </a:r>
            <a:r>
              <a:rPr lang="fr-FR" dirty="0" smtClean="0">
                <a:sym typeface="Wingdings" pitchFamily="2" charset="2"/>
              </a:rPr>
              <a:t>  </a:t>
            </a:r>
            <a:r>
              <a:rPr lang="fr-FR" dirty="0" err="1" smtClean="0">
                <a:sym typeface="Wingdings" pitchFamily="2" charset="2"/>
              </a:rPr>
              <a:t>SPhN</a:t>
            </a:r>
            <a:r>
              <a:rPr lang="fr-FR" dirty="0" smtClean="0">
                <a:sym typeface="Wingdings" pitchFamily="2" charset="2"/>
              </a:rPr>
              <a:t>/</a:t>
            </a:r>
            <a:r>
              <a:rPr lang="fr-FR" dirty="0" err="1" smtClean="0">
                <a:sym typeface="Wingdings" pitchFamily="2" charset="2"/>
              </a:rPr>
              <a:t>Irfu</a:t>
            </a:r>
            <a:r>
              <a:rPr lang="fr-FR" dirty="0" smtClean="0">
                <a:sym typeface="Wingdings" pitchFamily="2" charset="2"/>
              </a:rPr>
              <a:t> quitte la collaboration</a:t>
            </a:r>
          </a:p>
          <a:p>
            <a:pPr lvl="1"/>
            <a:r>
              <a:rPr lang="fr-FR" b="1" dirty="0" smtClean="0">
                <a:solidFill>
                  <a:srgbClr val="0070C0"/>
                </a:solidFill>
                <a:sym typeface="Wingdings" pitchFamily="2" charset="2"/>
              </a:rPr>
              <a:t>Aujourd’hui :</a:t>
            </a:r>
          </a:p>
          <a:p>
            <a:pPr lvl="2"/>
            <a:r>
              <a:rPr lang="fr-FR" b="1" i="1" dirty="0" smtClean="0">
                <a:sym typeface="Wingdings" pitchFamily="2" charset="2"/>
              </a:rPr>
              <a:t>Denis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b="1" i="1" dirty="0" err="1" smtClean="0">
                <a:sym typeface="Wingdings" pitchFamily="2" charset="2"/>
              </a:rPr>
              <a:t>Jouan</a:t>
            </a:r>
            <a:r>
              <a:rPr lang="fr-FR" dirty="0" smtClean="0">
                <a:sym typeface="Wingdings" pitchFamily="2" charset="2"/>
              </a:rPr>
              <a:t>  IPN</a:t>
            </a:r>
          </a:p>
          <a:p>
            <a:pPr lvl="2"/>
            <a:r>
              <a:rPr lang="fr-FR" b="1" i="1" dirty="0" smtClean="0">
                <a:solidFill>
                  <a:srgbClr val="FF0000"/>
                </a:solidFill>
                <a:sym typeface="Wingdings" pitchFamily="2" charset="2"/>
              </a:rPr>
              <a:t>Olivier Drapier, Frédéric Fleuret, Michel Gonin, Raphaël </a:t>
            </a:r>
            <a:r>
              <a:rPr lang="fr-FR" b="1" i="1" dirty="0" err="1" smtClean="0">
                <a:solidFill>
                  <a:srgbClr val="FF0000"/>
                </a:solidFill>
                <a:sym typeface="Wingdings" pitchFamily="2" charset="2"/>
              </a:rPr>
              <a:t>Granier</a:t>
            </a:r>
            <a:r>
              <a:rPr lang="fr-FR" b="1" i="1" dirty="0" smtClean="0">
                <a:solidFill>
                  <a:srgbClr val="FF0000"/>
                </a:solidFill>
                <a:sym typeface="Wingdings" pitchFamily="2" charset="2"/>
              </a:rPr>
              <a:t> de Cassagnac </a:t>
            </a:r>
            <a:r>
              <a:rPr lang="fr-FR" dirty="0" smtClean="0">
                <a:solidFill>
                  <a:srgbClr val="FF0000"/>
                </a:solidFill>
                <a:sym typeface="Wingdings" pitchFamily="2" charset="2"/>
              </a:rPr>
              <a:t> LLR</a:t>
            </a:r>
          </a:p>
          <a:p>
            <a:pPr lvl="2"/>
            <a:r>
              <a:rPr lang="fr-FR" b="1" i="1" dirty="0" smtClean="0">
                <a:sym typeface="Wingdings" pitchFamily="2" charset="2"/>
              </a:rPr>
              <a:t>Guy Roche </a:t>
            </a:r>
            <a:r>
              <a:rPr lang="fr-FR" dirty="0" smtClean="0">
                <a:sym typeface="Wingdings" pitchFamily="2" charset="2"/>
              </a:rPr>
              <a:t> LPC</a:t>
            </a:r>
          </a:p>
          <a:p>
            <a:pPr lvl="2">
              <a:buNone/>
            </a:pPr>
            <a:r>
              <a:rPr lang="fr-FR" dirty="0" smtClean="0">
                <a:sym typeface="Wingdings" pitchFamily="2" charset="2"/>
              </a:rPr>
              <a:t> </a:t>
            </a:r>
          </a:p>
          <a:p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9 janvier 2012</a:t>
            </a:r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Phenix - CS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11</a:t>
            </a:fld>
            <a:endParaRPr lang="fr-B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16" y="0"/>
            <a:ext cx="1285884" cy="41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92" descr="PHENIX_in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7402" y="1700808"/>
            <a:ext cx="3673070" cy="2143859"/>
          </a:xfrm>
          <a:prstGeom prst="rect">
            <a:avLst/>
          </a:prstGeom>
          <a:noFill/>
        </p:spPr>
      </p:pic>
      <p:pic>
        <p:nvPicPr>
          <p:cNvPr id="9" name="Picture 2" descr="Z:\_Labo\LLR_Logo_web_roug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27" y="47601"/>
            <a:ext cx="1255713" cy="573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fr-FR" dirty="0" smtClean="0"/>
              <a:t>Le RHIC</a:t>
            </a:r>
            <a:endParaRPr lang="fr-FR" dirty="0"/>
          </a:p>
        </p:txBody>
      </p:sp>
      <p:graphicFrame>
        <p:nvGraphicFramePr>
          <p:cNvPr id="15" name="Espace réservé du contenu 14"/>
          <p:cNvGraphicFramePr>
            <a:graphicFrameLocks noGrp="1"/>
          </p:cNvGraphicFramePr>
          <p:nvPr>
            <p:ph sz="half" idx="1"/>
          </p:nvPr>
        </p:nvGraphicFramePr>
        <p:xfrm>
          <a:off x="5580112" y="1196752"/>
          <a:ext cx="3313063" cy="4924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783"/>
                <a:gridCol w="720080"/>
                <a:gridCol w="648072"/>
                <a:gridCol w="11521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Campagne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Espèces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Énergie (</a:t>
                      </a:r>
                      <a:r>
                        <a:rPr lang="fr-FR" sz="1000" dirty="0" err="1" smtClean="0"/>
                        <a:t>GeV</a:t>
                      </a:r>
                      <a:r>
                        <a:rPr lang="fr-FR" sz="1000" dirty="0" smtClean="0"/>
                        <a:t>)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Luminosité</a:t>
                      </a:r>
                      <a:r>
                        <a:rPr lang="fr-FR" sz="1000" baseline="0" dirty="0" smtClean="0"/>
                        <a:t> intégrée (</a:t>
                      </a:r>
                      <a:r>
                        <a:rPr lang="fr-FR" sz="1000" baseline="0" dirty="0" err="1" smtClean="0"/>
                        <a:t>Phenix</a:t>
                      </a:r>
                      <a:r>
                        <a:rPr lang="fr-FR" sz="1000" baseline="0" dirty="0" smtClean="0"/>
                        <a:t>)</a:t>
                      </a:r>
                      <a:endParaRPr lang="fr-FR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2000/2001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Au+Au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130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spc="-20" dirty="0" smtClean="0"/>
                        <a:t>1,0 </a:t>
                      </a:r>
                      <a:r>
                        <a:rPr lang="da-DK" sz="1000" spc="-20" dirty="0" smtClean="0">
                          <a:latin typeface="Symbol" pitchFamily="18" charset="2"/>
                        </a:rPr>
                        <a:t>m</a:t>
                      </a:r>
                      <a:r>
                        <a:rPr lang="da-DK" sz="1000" spc="-20" dirty="0" smtClean="0"/>
                        <a:t>b</a:t>
                      </a:r>
                      <a:r>
                        <a:rPr lang="da-DK" sz="1000" spc="-20" baseline="30000" dirty="0" smtClean="0"/>
                        <a:t>-1</a:t>
                      </a:r>
                      <a:endParaRPr lang="fr-FR" sz="1000" spc="-20" dirty="0" smtClean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spc="-20" dirty="0" smtClean="0"/>
                        <a:t>2001/2002</a:t>
                      </a:r>
                      <a:endParaRPr lang="fr-FR" sz="1000" spc="-20" dirty="0" smtClean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Au+Au</a:t>
                      </a:r>
                    </a:p>
                    <a:p>
                      <a:pPr algn="ctr"/>
                      <a:r>
                        <a:rPr lang="fr-FR" sz="1000" dirty="0" smtClean="0"/>
                        <a:t>p+p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200</a:t>
                      </a:r>
                    </a:p>
                    <a:p>
                      <a:pPr algn="ctr"/>
                      <a:r>
                        <a:rPr lang="fr-FR" sz="1000" dirty="0" smtClean="0"/>
                        <a:t>200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spc="-20" dirty="0" smtClean="0"/>
                        <a:t>24,0 </a:t>
                      </a:r>
                      <a:r>
                        <a:rPr lang="da-DK" sz="1000" spc="-20" dirty="0" smtClean="0">
                          <a:latin typeface="Symbol" pitchFamily="18" charset="2"/>
                        </a:rPr>
                        <a:t>m</a:t>
                      </a:r>
                      <a:r>
                        <a:rPr lang="da-DK" sz="1000" spc="-20" dirty="0" smtClean="0"/>
                        <a:t>b</a:t>
                      </a:r>
                      <a:r>
                        <a:rPr lang="da-DK" sz="1000" spc="-20" baseline="30000" dirty="0" smtClean="0"/>
                        <a:t>-1</a:t>
                      </a:r>
                      <a:endParaRPr lang="fr-FR" sz="1000" spc="-2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spc="-20" dirty="0" smtClean="0"/>
                        <a:t>0,15 pb</a:t>
                      </a:r>
                      <a:r>
                        <a:rPr lang="da-DK" sz="1000" spc="-20" baseline="30000" dirty="0" smtClean="0"/>
                        <a:t>-1</a:t>
                      </a:r>
                      <a:endParaRPr lang="fr-FR" sz="1000" spc="-20" dirty="0" smtClean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2002/2003</a:t>
                      </a:r>
                      <a:endParaRPr lang="fr-FR" sz="1000" dirty="0"/>
                    </a:p>
                  </a:txBody>
                  <a:tcPr marL="0" marR="4734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d+Au</a:t>
                      </a:r>
                    </a:p>
                    <a:p>
                      <a:pPr algn="ctr"/>
                      <a:r>
                        <a:rPr lang="fr-FR" sz="1000" dirty="0" smtClean="0"/>
                        <a:t>p+p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200</a:t>
                      </a:r>
                    </a:p>
                    <a:p>
                      <a:pPr algn="ctr"/>
                      <a:r>
                        <a:rPr lang="fr-FR" sz="1000" dirty="0" smtClean="0"/>
                        <a:t>200 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spc="-20" dirty="0" smtClean="0"/>
                        <a:t>2,74 nb</a:t>
                      </a:r>
                      <a:r>
                        <a:rPr lang="da-DK" sz="1000" spc="-20" baseline="30000" dirty="0" smtClean="0"/>
                        <a:t>-1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spc="-20" dirty="0" smtClean="0"/>
                        <a:t>0,35 pb</a:t>
                      </a:r>
                      <a:r>
                        <a:rPr lang="da-DK" sz="1000" spc="-20" baseline="30000" dirty="0" smtClean="0"/>
                        <a:t>-1</a:t>
                      </a:r>
                      <a:endParaRPr lang="fr-FR" sz="1000" spc="-20" baseline="30000" dirty="0" smtClean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2003/2004</a:t>
                      </a:r>
                      <a:endParaRPr lang="fr-FR" sz="1000" dirty="0"/>
                    </a:p>
                  </a:txBody>
                  <a:tcPr marL="0" marR="4734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Au+Au</a:t>
                      </a:r>
                    </a:p>
                    <a:p>
                      <a:pPr algn="ctr"/>
                      <a:r>
                        <a:rPr lang="fr-FR" sz="1000" dirty="0" smtClean="0"/>
                        <a:t>Au+Au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200</a:t>
                      </a:r>
                    </a:p>
                    <a:p>
                      <a:pPr algn="ctr"/>
                      <a:r>
                        <a:rPr lang="fr-FR" sz="1000" dirty="0" smtClean="0"/>
                        <a:t>62 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spc="-20" dirty="0" smtClean="0"/>
                        <a:t>241 </a:t>
                      </a:r>
                      <a:r>
                        <a:rPr lang="da-DK" sz="1000" spc="-20" dirty="0" smtClean="0">
                          <a:latin typeface="Symbol" pitchFamily="18" charset="2"/>
                        </a:rPr>
                        <a:t>m</a:t>
                      </a:r>
                      <a:r>
                        <a:rPr lang="da-DK" sz="1000" spc="-20" dirty="0" smtClean="0"/>
                        <a:t>b</a:t>
                      </a:r>
                      <a:r>
                        <a:rPr lang="da-DK" sz="1000" spc="-20" baseline="30000" dirty="0" smtClean="0"/>
                        <a:t>-1</a:t>
                      </a:r>
                      <a:endParaRPr lang="fr-FR" sz="1000" spc="-20" dirty="0" smtClean="0"/>
                    </a:p>
                    <a:p>
                      <a:pPr algn="ctr"/>
                      <a:r>
                        <a:rPr lang="da-DK" sz="1000" spc="-20" dirty="0" smtClean="0"/>
                        <a:t> 9 </a:t>
                      </a:r>
                      <a:r>
                        <a:rPr lang="da-DK" sz="1000" spc="-20" dirty="0" smtClean="0">
                          <a:latin typeface="Symbol" pitchFamily="18" charset="2"/>
                        </a:rPr>
                        <a:t>m</a:t>
                      </a:r>
                      <a:r>
                        <a:rPr lang="da-DK" sz="1000" spc="-20" dirty="0" smtClean="0"/>
                        <a:t>b</a:t>
                      </a:r>
                      <a:r>
                        <a:rPr lang="da-DK" sz="1000" spc="-20" baseline="30000" dirty="0" smtClean="0"/>
                        <a:t>-1</a:t>
                      </a:r>
                      <a:endParaRPr lang="fr-FR" sz="1000" dirty="0"/>
                    </a:p>
                  </a:txBody>
                  <a:tcPr/>
                </a:tc>
              </a:tr>
              <a:tr h="708496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2004/2005</a:t>
                      </a:r>
                      <a:endParaRPr lang="fr-FR" sz="1000" dirty="0"/>
                    </a:p>
                  </a:txBody>
                  <a:tcPr marL="0" marR="4734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Cu+Cu</a:t>
                      </a:r>
                    </a:p>
                    <a:p>
                      <a:pPr algn="ctr"/>
                      <a:r>
                        <a:rPr lang="fr-FR" sz="1000" dirty="0" smtClean="0"/>
                        <a:t>Cu+Cu</a:t>
                      </a:r>
                    </a:p>
                    <a:p>
                      <a:pPr algn="ctr"/>
                      <a:r>
                        <a:rPr lang="fr-FR" sz="1000" dirty="0" smtClean="0"/>
                        <a:t>Cu+Cu</a:t>
                      </a:r>
                    </a:p>
                    <a:p>
                      <a:pPr algn="ctr"/>
                      <a:r>
                        <a:rPr lang="fr-FR" sz="1000" dirty="0" smtClean="0"/>
                        <a:t>p+p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200</a:t>
                      </a:r>
                    </a:p>
                    <a:p>
                      <a:pPr algn="ctr"/>
                      <a:r>
                        <a:rPr lang="fr-FR" sz="1000" dirty="0" smtClean="0"/>
                        <a:t>62</a:t>
                      </a:r>
                    </a:p>
                    <a:p>
                      <a:pPr algn="ctr"/>
                      <a:r>
                        <a:rPr lang="fr-FR" sz="1000" dirty="0" smtClean="0"/>
                        <a:t>22.5</a:t>
                      </a:r>
                    </a:p>
                    <a:p>
                      <a:pPr algn="ctr"/>
                      <a:r>
                        <a:rPr lang="fr-FR" sz="1000" dirty="0" smtClean="0"/>
                        <a:t>200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spc="-20" dirty="0" smtClean="0"/>
                        <a:t> 3 nb</a:t>
                      </a:r>
                      <a:r>
                        <a:rPr lang="da-DK" sz="1000" spc="-20" baseline="30000" dirty="0" smtClean="0"/>
                        <a:t>-1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spc="-20" dirty="0" smtClean="0"/>
                        <a:t>0,19 nb</a:t>
                      </a:r>
                      <a:r>
                        <a:rPr lang="da-DK" sz="1000" spc="-20" baseline="30000" dirty="0" smtClean="0"/>
                        <a:t>-1</a:t>
                      </a:r>
                      <a:endParaRPr lang="fr-FR" sz="1000" spc="-2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spc="-20" dirty="0" smtClean="0"/>
                        <a:t>2,70 </a:t>
                      </a:r>
                      <a:r>
                        <a:rPr lang="da-DK" sz="1000" spc="-20" dirty="0" smtClean="0">
                          <a:latin typeface="Symbol" pitchFamily="18" charset="2"/>
                        </a:rPr>
                        <a:t>m</a:t>
                      </a:r>
                      <a:r>
                        <a:rPr lang="da-DK" sz="1000" spc="-20" dirty="0" smtClean="0"/>
                        <a:t>b</a:t>
                      </a:r>
                      <a:r>
                        <a:rPr lang="da-DK" sz="1000" spc="-20" baseline="30000" dirty="0" smtClean="0"/>
                        <a:t>-1</a:t>
                      </a:r>
                      <a:endParaRPr lang="fr-FR" sz="1000" spc="-2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spc="-20" dirty="0" smtClean="0"/>
                        <a:t>3,80 pb</a:t>
                      </a:r>
                      <a:r>
                        <a:rPr lang="da-DK" sz="1000" spc="-20" baseline="30000" dirty="0" smtClean="0"/>
                        <a:t>-1</a:t>
                      </a:r>
                      <a:endParaRPr lang="fr-FR" sz="1000" spc="-20" dirty="0" smtClean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2005/2006</a:t>
                      </a:r>
                      <a:endParaRPr lang="fr-FR" sz="1000" dirty="0"/>
                    </a:p>
                  </a:txBody>
                  <a:tcPr marL="0" marR="4734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p+p</a:t>
                      </a:r>
                    </a:p>
                    <a:p>
                      <a:pPr algn="ctr"/>
                      <a:r>
                        <a:rPr lang="fr-FR" sz="1000" dirty="0" smtClean="0"/>
                        <a:t>p+p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200</a:t>
                      </a:r>
                    </a:p>
                    <a:p>
                      <a:pPr algn="ctr"/>
                      <a:r>
                        <a:rPr lang="fr-FR" sz="1000" dirty="0" smtClean="0"/>
                        <a:t>62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spc="-20" dirty="0" smtClean="0"/>
                        <a:t> 10,7 pb</a:t>
                      </a:r>
                      <a:r>
                        <a:rPr lang="da-DK" sz="1000" spc="-20" baseline="30000" dirty="0" smtClean="0"/>
                        <a:t>-1</a:t>
                      </a:r>
                      <a:endParaRPr lang="fr-FR" sz="1000" spc="-2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spc="-20" dirty="0" smtClean="0"/>
                        <a:t>0,1 pb</a:t>
                      </a:r>
                      <a:r>
                        <a:rPr lang="da-DK" sz="1000" spc="-20" baseline="30000" dirty="0" smtClean="0"/>
                        <a:t>-1</a:t>
                      </a:r>
                      <a:endParaRPr lang="fr-FR" sz="1000" spc="-20" dirty="0" smtClean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2006/2007</a:t>
                      </a:r>
                      <a:endParaRPr lang="fr-FR" sz="1000" dirty="0"/>
                    </a:p>
                  </a:txBody>
                  <a:tcPr marL="0" marR="4734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Au+Au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200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spc="-20" dirty="0" smtClean="0"/>
                        <a:t>810 </a:t>
                      </a:r>
                      <a:r>
                        <a:rPr lang="da-DK" sz="1000" spc="-20" dirty="0" smtClean="0">
                          <a:latin typeface="Symbol" pitchFamily="18" charset="2"/>
                        </a:rPr>
                        <a:t>m</a:t>
                      </a:r>
                      <a:r>
                        <a:rPr lang="da-DK" sz="1000" spc="-20" dirty="0" smtClean="0"/>
                        <a:t>b</a:t>
                      </a:r>
                      <a:r>
                        <a:rPr lang="da-DK" sz="1000" spc="-20" baseline="30000" dirty="0" smtClean="0"/>
                        <a:t>-1</a:t>
                      </a:r>
                      <a:endParaRPr lang="fr-FR" sz="1000" spc="-20" dirty="0" smtClean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2007/2008</a:t>
                      </a:r>
                      <a:endParaRPr lang="fr-FR" sz="1000" dirty="0"/>
                    </a:p>
                  </a:txBody>
                  <a:tcPr marL="0" marR="4734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d+Au</a:t>
                      </a:r>
                    </a:p>
                    <a:p>
                      <a:pPr algn="ctr"/>
                      <a:r>
                        <a:rPr lang="fr-FR" sz="1000" dirty="0" smtClean="0"/>
                        <a:t>p+p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200</a:t>
                      </a:r>
                    </a:p>
                    <a:p>
                      <a:pPr algn="ctr"/>
                      <a:r>
                        <a:rPr lang="fr-FR" sz="1000" dirty="0" smtClean="0"/>
                        <a:t>200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spc="-20" dirty="0" smtClean="0"/>
                        <a:t>80 nb</a:t>
                      </a:r>
                      <a:r>
                        <a:rPr lang="da-DK" sz="1000" spc="-20" baseline="30000" dirty="0" smtClean="0"/>
                        <a:t>-1</a:t>
                      </a:r>
                      <a:endParaRPr lang="fr-FR" sz="1000" spc="-2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spc="-20" dirty="0" smtClean="0"/>
                        <a:t>5,2 pb</a:t>
                      </a:r>
                      <a:r>
                        <a:rPr lang="da-DK" sz="1000" spc="-20" baseline="30000" dirty="0" smtClean="0"/>
                        <a:t>-1</a:t>
                      </a:r>
                      <a:endParaRPr lang="fr-FR" sz="1000" spc="-20" dirty="0" smtClean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2008/2009</a:t>
                      </a:r>
                      <a:endParaRPr lang="fr-FR" sz="1000" dirty="0"/>
                    </a:p>
                  </a:txBody>
                  <a:tcPr marL="0" marR="4734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p+p</a:t>
                      </a:r>
                    </a:p>
                    <a:p>
                      <a:pPr algn="ctr"/>
                      <a:r>
                        <a:rPr lang="fr-FR" sz="1000" dirty="0" smtClean="0"/>
                        <a:t>p+p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200</a:t>
                      </a:r>
                    </a:p>
                    <a:p>
                      <a:pPr algn="ctr"/>
                      <a:r>
                        <a:rPr lang="fr-FR" sz="1000" dirty="0" smtClean="0"/>
                        <a:t>500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spc="-20" dirty="0" smtClean="0"/>
                        <a:t>8,6 pb</a:t>
                      </a:r>
                      <a:r>
                        <a:rPr lang="da-DK" sz="1000" spc="-20" baseline="30000" dirty="0" smtClean="0"/>
                        <a:t>-1</a:t>
                      </a:r>
                      <a:endParaRPr lang="fr-FR" sz="1000" spc="-2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spc="-20" dirty="0" smtClean="0"/>
                        <a:t>13 pb</a:t>
                      </a:r>
                      <a:r>
                        <a:rPr lang="da-DK" sz="1000" spc="-20" baseline="30000" dirty="0" smtClean="0"/>
                        <a:t>-1</a:t>
                      </a:r>
                      <a:endParaRPr lang="fr-FR" sz="1000" spc="-20" dirty="0" smtClean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2009/2010</a:t>
                      </a:r>
                      <a:endParaRPr lang="fr-FR" sz="1000" dirty="0"/>
                    </a:p>
                  </a:txBody>
                  <a:tcPr marL="0" marR="4734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Au+Au</a:t>
                      </a:r>
                    </a:p>
                    <a:p>
                      <a:pPr algn="ctr"/>
                      <a:r>
                        <a:rPr lang="fr-FR" sz="1000" dirty="0" smtClean="0"/>
                        <a:t>Au+Au</a:t>
                      </a:r>
                    </a:p>
                    <a:p>
                      <a:pPr algn="ctr"/>
                      <a:r>
                        <a:rPr lang="fr-FR" sz="1000" dirty="0" smtClean="0"/>
                        <a:t>Au+Au</a:t>
                      </a:r>
                    </a:p>
                    <a:p>
                      <a:pPr algn="ctr"/>
                      <a:r>
                        <a:rPr lang="fr-FR" sz="1000" dirty="0" smtClean="0"/>
                        <a:t>Au+Au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200</a:t>
                      </a:r>
                    </a:p>
                    <a:p>
                      <a:pPr algn="ctr"/>
                      <a:r>
                        <a:rPr lang="fr-FR" sz="1000" dirty="0" smtClean="0"/>
                        <a:t>62</a:t>
                      </a:r>
                    </a:p>
                    <a:p>
                      <a:pPr algn="ctr"/>
                      <a:r>
                        <a:rPr lang="fr-FR" sz="1000" dirty="0" smtClean="0"/>
                        <a:t>39</a:t>
                      </a:r>
                    </a:p>
                    <a:p>
                      <a:pPr algn="ctr"/>
                      <a:r>
                        <a:rPr lang="fr-FR" sz="1000" dirty="0" smtClean="0"/>
                        <a:t>7,7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spc="-20" dirty="0" smtClean="0"/>
                        <a:t>1,3 nb</a:t>
                      </a:r>
                      <a:r>
                        <a:rPr lang="da-DK" sz="1000" spc="-20" baseline="30000" dirty="0" smtClean="0"/>
                        <a:t>-1</a:t>
                      </a:r>
                      <a:endParaRPr lang="fr-FR" sz="1000" spc="-2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spc="-20" dirty="0" smtClean="0"/>
                        <a:t>0,11 nb</a:t>
                      </a:r>
                      <a:r>
                        <a:rPr lang="da-DK" sz="1000" spc="-20" baseline="30000" dirty="0" smtClean="0"/>
                        <a:t>-1</a:t>
                      </a:r>
                      <a:endParaRPr lang="fr-FR" sz="1000" spc="-2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spc="-20" dirty="0" smtClean="0"/>
                        <a:t>40 </a:t>
                      </a:r>
                      <a:r>
                        <a:rPr lang="da-DK" sz="1000" spc="-20" dirty="0" smtClean="0">
                          <a:latin typeface="Symbol" pitchFamily="18" charset="2"/>
                        </a:rPr>
                        <a:t>m</a:t>
                      </a:r>
                      <a:r>
                        <a:rPr lang="da-DK" sz="1000" spc="-20" dirty="0" smtClean="0"/>
                        <a:t>b</a:t>
                      </a:r>
                      <a:r>
                        <a:rPr lang="da-DK" sz="1000" spc="-20" baseline="30000" dirty="0" smtClean="0"/>
                        <a:t>-1</a:t>
                      </a:r>
                      <a:endParaRPr lang="fr-FR" sz="1000" spc="-2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spc="-20" dirty="0" smtClean="0"/>
                        <a:t>0,26 </a:t>
                      </a:r>
                      <a:r>
                        <a:rPr lang="da-DK" sz="1000" spc="-20" dirty="0" smtClean="0">
                          <a:latin typeface="Symbol" pitchFamily="18" charset="2"/>
                        </a:rPr>
                        <a:t>m</a:t>
                      </a:r>
                      <a:r>
                        <a:rPr lang="da-DK" sz="1000" spc="-20" dirty="0" smtClean="0"/>
                        <a:t>b</a:t>
                      </a:r>
                      <a:r>
                        <a:rPr lang="da-DK" sz="1000" spc="-20" baseline="30000" dirty="0" smtClean="0"/>
                        <a:t>-1</a:t>
                      </a:r>
                      <a:endParaRPr lang="fr-FR" sz="1000" spc="-20" dirty="0" smtClean="0"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92896"/>
            <a:ext cx="4919014" cy="3620881"/>
          </a:xfrm>
          <a:prstGeom prst="rect">
            <a:avLst/>
          </a:prstGeom>
          <a:noFill/>
        </p:spPr>
      </p:pic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9 janvier 2012</a:t>
            </a:r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Phenix - CS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12</a:t>
            </a:fld>
            <a:endParaRPr lang="fr-BE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16" y="0"/>
            <a:ext cx="1285884" cy="41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ZoneTexte 8"/>
          <p:cNvSpPr txBox="1"/>
          <p:nvPr/>
        </p:nvSpPr>
        <p:spPr>
          <a:xfrm>
            <a:off x="213238" y="1052736"/>
            <a:ext cx="536687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70C0"/>
                </a:solidFill>
              </a:rPr>
              <a:t>Deux programmes de recherche</a:t>
            </a:r>
          </a:p>
          <a:p>
            <a:pPr>
              <a:buFont typeface="Arial" pitchFamily="34" charset="0"/>
              <a:buChar char="•"/>
            </a:pPr>
            <a:endParaRPr lang="fr-FR" sz="1400" dirty="0" smtClean="0"/>
          </a:p>
          <a:p>
            <a:pPr>
              <a:buFont typeface="Arial" pitchFamily="34" charset="0"/>
              <a:buChar char="•"/>
            </a:pPr>
            <a:r>
              <a:rPr lang="fr-FR" sz="1400" dirty="0" smtClean="0"/>
              <a:t> Plasma de Quarks et de Gluons : </a:t>
            </a:r>
            <a:r>
              <a:rPr lang="fr-FR" sz="1400" b="1" dirty="0" smtClean="0">
                <a:solidFill>
                  <a:srgbClr val="FF0000"/>
                </a:solidFill>
              </a:rPr>
              <a:t>ions lourds </a:t>
            </a:r>
            <a:r>
              <a:rPr lang="fr-FR" sz="1400" dirty="0" smtClean="0"/>
              <a:t>jusqu’à </a:t>
            </a:r>
            <a:r>
              <a:rPr lang="fr-FR" sz="1400" dirty="0" smtClean="0">
                <a:sym typeface="Symbol"/>
              </a:rPr>
              <a:t>s = 200 </a:t>
            </a:r>
            <a:r>
              <a:rPr lang="fr-FR" sz="1400" dirty="0" err="1" smtClean="0">
                <a:sym typeface="Symbol"/>
              </a:rPr>
              <a:t>GeV</a:t>
            </a:r>
            <a:endParaRPr lang="fr-FR" sz="1400" dirty="0" smtClean="0"/>
          </a:p>
          <a:p>
            <a:pPr>
              <a:buFont typeface="Arial" pitchFamily="34" charset="0"/>
              <a:buChar char="•"/>
            </a:pPr>
            <a:endParaRPr lang="fr-FR" sz="1400" dirty="0" smtClean="0"/>
          </a:p>
          <a:p>
            <a:pPr>
              <a:buFont typeface="Arial" pitchFamily="34" charset="0"/>
              <a:buChar char="•"/>
            </a:pPr>
            <a:r>
              <a:rPr lang="fr-FR" sz="1400" dirty="0" smtClean="0"/>
              <a:t> Structure en spin du nucléon : </a:t>
            </a:r>
            <a:r>
              <a:rPr lang="fr-FR" sz="1400" b="1" dirty="0" smtClean="0">
                <a:solidFill>
                  <a:srgbClr val="4A7EBB"/>
                </a:solidFill>
              </a:rPr>
              <a:t>protons polarisés </a:t>
            </a:r>
            <a:r>
              <a:rPr lang="fr-FR" sz="1400" dirty="0" smtClean="0"/>
              <a:t>jusqu’à </a:t>
            </a:r>
            <a:r>
              <a:rPr lang="fr-FR" sz="1400" dirty="0" smtClean="0">
                <a:sym typeface="Symbol"/>
              </a:rPr>
              <a:t>s = 500 </a:t>
            </a:r>
            <a:r>
              <a:rPr lang="fr-FR" sz="1400" dirty="0" err="1" smtClean="0">
                <a:sym typeface="Symbol"/>
              </a:rPr>
              <a:t>GeV</a:t>
            </a:r>
            <a:endParaRPr lang="fr-FR" sz="1400" b="1" dirty="0">
              <a:solidFill>
                <a:srgbClr val="FF0000"/>
              </a:solidFill>
            </a:endParaRPr>
          </a:p>
        </p:txBody>
      </p:sp>
      <p:pic>
        <p:nvPicPr>
          <p:cNvPr id="10" name="Picture 2" descr="Z:\_Labo\LLR_Logo_web_roug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27" y="47601"/>
            <a:ext cx="1255713" cy="573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fr-FR" dirty="0" smtClean="0"/>
              <a:t>Le détecteur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4104456" cy="4392488"/>
          </a:xfrm>
        </p:spPr>
        <p:txBody>
          <a:bodyPr>
            <a:normAutofit fontScale="70000" lnSpcReduction="20000"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Éléments principaux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2 </a:t>
            </a:r>
            <a:r>
              <a:rPr lang="fr-FR" dirty="0" err="1" smtClean="0"/>
              <a:t>spectro</a:t>
            </a:r>
            <a:r>
              <a:rPr lang="fr-FR" dirty="0" smtClean="0"/>
              <a:t>. centraux : |y|&lt;0.35</a:t>
            </a:r>
          </a:p>
          <a:p>
            <a:pPr lvl="2"/>
            <a:r>
              <a:rPr lang="fr-FR" dirty="0" err="1" smtClean="0"/>
              <a:t>Tracking</a:t>
            </a:r>
            <a:r>
              <a:rPr lang="fr-FR" dirty="0" smtClean="0"/>
              <a:t> (DC, PC) + EM </a:t>
            </a:r>
            <a:r>
              <a:rPr lang="fr-FR" dirty="0" err="1" smtClean="0"/>
              <a:t>Calorimeter</a:t>
            </a:r>
            <a:r>
              <a:rPr lang="fr-FR" dirty="0" smtClean="0"/>
              <a:t> + TOF + RICH</a:t>
            </a:r>
          </a:p>
          <a:p>
            <a:pPr lvl="2"/>
            <a:r>
              <a:rPr lang="fr-FR" dirty="0" smtClean="0"/>
              <a:t>h</a:t>
            </a:r>
            <a:r>
              <a:rPr lang="fr-FR" baseline="30000" dirty="0" smtClean="0"/>
              <a:t>+/-</a:t>
            </a:r>
            <a:r>
              <a:rPr lang="fr-FR" dirty="0" smtClean="0"/>
              <a:t>, </a:t>
            </a:r>
            <a:r>
              <a:rPr lang="fr-FR" dirty="0" smtClean="0">
                <a:latin typeface="Symbol" pitchFamily="18" charset="2"/>
              </a:rPr>
              <a:t>p</a:t>
            </a:r>
            <a:r>
              <a:rPr lang="fr-FR" baseline="30000" dirty="0" smtClean="0"/>
              <a:t>0</a:t>
            </a:r>
            <a:r>
              <a:rPr lang="fr-FR" dirty="0" smtClean="0"/>
              <a:t>, électrons, photons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2 </a:t>
            </a:r>
            <a:r>
              <a:rPr lang="fr-FR" dirty="0" err="1" smtClean="0"/>
              <a:t>spectro</a:t>
            </a:r>
            <a:r>
              <a:rPr lang="fr-FR" dirty="0" smtClean="0"/>
              <a:t>. bouchons : 1.2&lt;|y|&lt;2.2</a:t>
            </a:r>
          </a:p>
          <a:p>
            <a:pPr lvl="2"/>
            <a:r>
              <a:rPr lang="fr-FR" dirty="0" smtClean="0"/>
              <a:t>Muons</a:t>
            </a:r>
          </a:p>
          <a:p>
            <a:pPr lvl="2"/>
            <a:endParaRPr lang="fr-FR" dirty="0" smtClean="0"/>
          </a:p>
          <a:p>
            <a:r>
              <a:rPr lang="fr-FR" b="1" dirty="0" smtClean="0">
                <a:solidFill>
                  <a:srgbClr val="0070C0"/>
                </a:solidFill>
              </a:rPr>
              <a:t>Participation française</a:t>
            </a:r>
          </a:p>
          <a:p>
            <a:pPr lvl="1" algn="just"/>
            <a:endParaRPr lang="fr-FR" dirty="0" smtClean="0"/>
          </a:p>
          <a:p>
            <a:pPr lvl="1" algn="just"/>
            <a:r>
              <a:rPr lang="fr-FR" dirty="0" smtClean="0"/>
              <a:t>Software et analyse pour le bras central : </a:t>
            </a:r>
            <a:r>
              <a:rPr lang="fr-FR" dirty="0" smtClean="0">
                <a:latin typeface="Symbol" pitchFamily="18" charset="2"/>
              </a:rPr>
              <a:t>p</a:t>
            </a:r>
            <a:r>
              <a:rPr lang="fr-FR" baseline="30000" dirty="0" smtClean="0"/>
              <a:t>0</a:t>
            </a:r>
            <a:r>
              <a:rPr lang="fr-FR" dirty="0" smtClean="0"/>
              <a:t>, photons, </a:t>
            </a:r>
            <a:r>
              <a:rPr lang="fr-FR" b="1" dirty="0" smtClean="0">
                <a:solidFill>
                  <a:srgbClr val="FF0000"/>
                </a:solidFill>
              </a:rPr>
              <a:t>J/</a:t>
            </a:r>
            <a:r>
              <a:rPr lang="fr-FR" b="1" dirty="0" smtClean="0">
                <a:solidFill>
                  <a:srgbClr val="FF0000"/>
                </a:solidFill>
                <a:latin typeface="Symbol" pitchFamily="18" charset="2"/>
              </a:rPr>
              <a:t>Y</a:t>
            </a:r>
            <a:r>
              <a:rPr lang="fr-FR" b="1" dirty="0" smtClean="0">
                <a:solidFill>
                  <a:srgbClr val="FF0000"/>
                </a:solidFill>
              </a:rPr>
              <a:t>, </a:t>
            </a:r>
            <a:r>
              <a:rPr lang="fr-FR" b="1" dirty="0" smtClean="0">
                <a:solidFill>
                  <a:srgbClr val="FF0000"/>
                </a:solidFill>
                <a:latin typeface="Symbol" pitchFamily="18" charset="2"/>
              </a:rPr>
              <a:t>U</a:t>
            </a:r>
            <a:endParaRPr lang="fr-FR" b="1" dirty="0" smtClean="0">
              <a:solidFill>
                <a:srgbClr val="FF0000"/>
              </a:solidFill>
              <a:sym typeface="Wingdings" pitchFamily="2" charset="2"/>
            </a:endParaRPr>
          </a:p>
          <a:p>
            <a:pPr lvl="1" algn="just"/>
            <a:endParaRPr lang="fr-FR" dirty="0" smtClean="0">
              <a:sym typeface="Wingdings" pitchFamily="2" charset="2"/>
            </a:endParaRPr>
          </a:p>
          <a:p>
            <a:pPr lvl="1" algn="just"/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Hardware, software et analyse pour les bras muons nord et sud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</a:p>
          <a:p>
            <a:pPr lvl="1" algn="just"/>
            <a:endParaRPr lang="fr-FR" dirty="0" smtClean="0"/>
          </a:p>
          <a:p>
            <a:pPr lvl="1" algn="just"/>
            <a:r>
              <a:rPr lang="fr-FR" b="1" dirty="0" smtClean="0">
                <a:solidFill>
                  <a:srgbClr val="FF0000"/>
                </a:solidFill>
              </a:rPr>
              <a:t>Upgrade de </a:t>
            </a:r>
            <a:r>
              <a:rPr lang="fr-FR" b="1" dirty="0" err="1" smtClean="0">
                <a:solidFill>
                  <a:srgbClr val="FF0000"/>
                </a:solidFill>
              </a:rPr>
              <a:t>Phenix</a:t>
            </a:r>
            <a:r>
              <a:rPr lang="fr-FR" b="1" dirty="0" smtClean="0">
                <a:solidFill>
                  <a:srgbClr val="FF0000"/>
                </a:solidFill>
              </a:rPr>
              <a:t> : participation à la construction du détecteur de vertex (installation à l’automne 2010)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32040" y="1161669"/>
            <a:ext cx="3600400" cy="468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9 janvier 2012</a:t>
            </a:r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Phenix - CS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13</a:t>
            </a:fld>
            <a:endParaRPr lang="fr-BE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16" y="0"/>
            <a:ext cx="1285884" cy="41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Image 8" descr="svtx top assembly 21 12-13-2006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6000"/>
          </a:blip>
          <a:srcRect/>
          <a:stretch>
            <a:fillRect/>
          </a:stretch>
        </p:blipFill>
        <p:spPr bwMode="auto">
          <a:xfrm>
            <a:off x="1547664" y="5342706"/>
            <a:ext cx="2088232" cy="1326654"/>
          </a:xfrm>
          <a:prstGeom prst="rect">
            <a:avLst/>
          </a:prstGeom>
          <a:noFill/>
        </p:spPr>
      </p:pic>
      <p:pic>
        <p:nvPicPr>
          <p:cNvPr id="11" name="Picture 2" descr="Z:\_Labo\LLR_Logo_web_rouge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27" y="47601"/>
            <a:ext cx="1255713" cy="573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fr-FR" dirty="0" smtClean="0"/>
              <a:t>Activités instrumentales</a:t>
            </a:r>
            <a:endParaRPr lang="fr-FR" dirty="0"/>
          </a:p>
        </p:txBody>
      </p:sp>
      <p:sp>
        <p:nvSpPr>
          <p:cNvPr id="18" name="Espace réservé de la date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9 janvier 2012</a:t>
            </a:r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Phenix - CS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14</a:t>
            </a:fld>
            <a:endParaRPr lang="fr-BE"/>
          </a:p>
        </p:txBody>
      </p:sp>
      <p:pic>
        <p:nvPicPr>
          <p:cNvPr id="8" name="Picture 5" descr="PHENIXCutAw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653816"/>
            <a:ext cx="3528392" cy="2868536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285720" y="928670"/>
            <a:ext cx="478634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</a:rPr>
              <a:t>SPECTROMÈTRE À MUONS (</a:t>
            </a:r>
            <a:r>
              <a:rPr lang="fr-FR" sz="1600" b="1" dirty="0" err="1" smtClean="0">
                <a:solidFill>
                  <a:srgbClr val="FF0000"/>
                </a:solidFill>
              </a:rPr>
              <a:t>resp</a:t>
            </a:r>
            <a:r>
              <a:rPr lang="fr-FR" sz="1600" b="1" dirty="0" smtClean="0">
                <a:solidFill>
                  <a:srgbClr val="FF0000"/>
                </a:solidFill>
              </a:rPr>
              <a:t>. LLR)</a:t>
            </a:r>
          </a:p>
          <a:p>
            <a:pPr algn="just">
              <a:buFont typeface="Wingdings" pitchFamily="2" charset="2"/>
              <a:buChar char="è"/>
            </a:pPr>
            <a:r>
              <a:rPr lang="fr-FR" sz="1400" b="1" dirty="0" smtClean="0">
                <a:solidFill>
                  <a:srgbClr val="002060"/>
                </a:solidFill>
              </a:rPr>
              <a:t>2000 – 2002 </a:t>
            </a:r>
            <a:r>
              <a:rPr lang="fr-FR" sz="1400" dirty="0" smtClean="0"/>
              <a:t>: Production et installation de l’électronique « Front-End » du bras muon nord :</a:t>
            </a:r>
          </a:p>
          <a:p>
            <a:pPr lvl="1" algn="just">
              <a:buFont typeface="Wingdings" pitchFamily="2" charset="2"/>
              <a:buChar char="Ø"/>
            </a:pPr>
            <a:r>
              <a:rPr lang="fr-FR" sz="1400" dirty="0" smtClean="0"/>
              <a:t> 130 fond de châssis</a:t>
            </a:r>
          </a:p>
          <a:p>
            <a:pPr lvl="1" algn="just">
              <a:buFont typeface="Wingdings" pitchFamily="2" charset="2"/>
              <a:buChar char="Ø"/>
            </a:pPr>
            <a:r>
              <a:rPr lang="fr-FR" sz="1400" dirty="0" smtClean="0"/>
              <a:t> 480 Cathode Read-Out </a:t>
            </a:r>
            <a:r>
              <a:rPr lang="fr-FR" sz="1400" dirty="0" err="1" smtClean="0"/>
              <a:t>Card</a:t>
            </a:r>
            <a:endParaRPr lang="fr-FR" sz="1400" dirty="0" smtClean="0"/>
          </a:p>
          <a:p>
            <a:pPr lvl="1" algn="just">
              <a:buFont typeface="Wingdings" pitchFamily="2" charset="2"/>
              <a:buChar char="Ø"/>
            </a:pPr>
            <a:r>
              <a:rPr lang="fr-FR" sz="1400" dirty="0" smtClean="0"/>
              <a:t> 230 cartes contrôleur</a:t>
            </a:r>
          </a:p>
          <a:p>
            <a:pPr lvl="1" algn="just">
              <a:buFont typeface="Wingdings" pitchFamily="2" charset="2"/>
              <a:buChar char="Ø"/>
            </a:pPr>
            <a:r>
              <a:rPr lang="fr-FR" sz="1400" dirty="0" smtClean="0"/>
              <a:t> 250 cartes interface ARCNET (Corée 40 k€)</a:t>
            </a:r>
          </a:p>
          <a:p>
            <a:pPr lvl="1" algn="just">
              <a:buFont typeface="Wingdings" pitchFamily="2" charset="2"/>
              <a:buChar char="Ø"/>
            </a:pPr>
            <a:r>
              <a:rPr lang="fr-FR" sz="1400" b="1" dirty="0" smtClean="0">
                <a:solidFill>
                  <a:srgbClr val="0070C0"/>
                </a:solidFill>
              </a:rPr>
              <a:t> financement : </a:t>
            </a:r>
            <a:r>
              <a:rPr lang="fr-FR" sz="1400" b="1" dirty="0" smtClean="0">
                <a:solidFill>
                  <a:srgbClr val="FF0000"/>
                </a:solidFill>
              </a:rPr>
              <a:t>300 k€ IN2P3 </a:t>
            </a:r>
            <a:r>
              <a:rPr lang="fr-FR" sz="1400" b="1" dirty="0" smtClean="0">
                <a:solidFill>
                  <a:srgbClr val="0070C0"/>
                </a:solidFill>
              </a:rPr>
              <a:t>+ 75 k€ CEA </a:t>
            </a:r>
          </a:p>
          <a:p>
            <a:pPr algn="just">
              <a:buFont typeface="Wingdings" pitchFamily="2" charset="2"/>
              <a:buChar char="è"/>
            </a:pPr>
            <a:r>
              <a:rPr lang="fr-FR" sz="1400" dirty="0" smtClean="0"/>
              <a:t>maintenance de l’électronique Front End des deux bras muons. </a:t>
            </a:r>
          </a:p>
          <a:p>
            <a:pPr>
              <a:buFont typeface="Wingdings" pitchFamily="2" charset="2"/>
              <a:buChar char="è"/>
            </a:pPr>
            <a:r>
              <a:rPr lang="fr-FR" sz="1400" b="1" dirty="0" err="1" smtClean="0">
                <a:solidFill>
                  <a:srgbClr val="002060"/>
                </a:solidFill>
              </a:rPr>
              <a:t>Memorandum</a:t>
            </a:r>
            <a:r>
              <a:rPr lang="fr-FR" sz="1400" b="1" dirty="0" smtClean="0">
                <a:solidFill>
                  <a:srgbClr val="002060"/>
                </a:solidFill>
              </a:rPr>
              <a:t> Of </a:t>
            </a:r>
            <a:r>
              <a:rPr lang="fr-FR" sz="1400" b="1" dirty="0" err="1" smtClean="0">
                <a:solidFill>
                  <a:srgbClr val="002060"/>
                </a:solidFill>
              </a:rPr>
              <a:t>Understanding</a:t>
            </a:r>
            <a:r>
              <a:rPr lang="fr-FR" sz="1400" b="1" dirty="0" smtClean="0">
                <a:solidFill>
                  <a:srgbClr val="002060"/>
                </a:solidFill>
              </a:rPr>
              <a:t> terminé depuis fin 2006</a:t>
            </a:r>
            <a:r>
              <a:rPr lang="fr-FR" sz="1400" dirty="0" smtClean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1" name="Picture 7" descr="P70301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717032"/>
            <a:ext cx="3714185" cy="2786082"/>
          </a:xfrm>
          <a:prstGeom prst="rect">
            <a:avLst/>
          </a:prstGeom>
          <a:noFill/>
        </p:spPr>
      </p:pic>
      <p:pic>
        <p:nvPicPr>
          <p:cNvPr id="12" name="Picture 6" descr="Chassis(small)"/>
          <p:cNvPicPr>
            <a:picLocks noChangeAspect="1" noChangeArrowheads="1"/>
          </p:cNvPicPr>
          <p:nvPr/>
        </p:nvPicPr>
        <p:blipFill>
          <a:blip r:embed="rId4" cstate="print"/>
          <a:srcRect b="6061"/>
          <a:stretch>
            <a:fillRect/>
          </a:stretch>
        </p:blipFill>
        <p:spPr bwMode="auto">
          <a:xfrm>
            <a:off x="5206606" y="1196752"/>
            <a:ext cx="3372762" cy="2376264"/>
          </a:xfrm>
          <a:prstGeom prst="rect">
            <a:avLst/>
          </a:prstGeom>
          <a:noFill/>
        </p:spPr>
      </p:pic>
      <p:cxnSp>
        <p:nvCxnSpPr>
          <p:cNvPr id="13" name="Connecteur droit avec flèche 12"/>
          <p:cNvCxnSpPr/>
          <p:nvPr/>
        </p:nvCxnSpPr>
        <p:spPr>
          <a:xfrm rot="5400000">
            <a:off x="6084169" y="3861049"/>
            <a:ext cx="1368150" cy="216024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16" y="0"/>
            <a:ext cx="1285884" cy="41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2" name="Connecteur droit avec flèche 21"/>
          <p:cNvCxnSpPr/>
          <p:nvPr/>
        </p:nvCxnSpPr>
        <p:spPr>
          <a:xfrm rot="10800000">
            <a:off x="2987824" y="5157192"/>
            <a:ext cx="2664296" cy="145604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Z:\_Labo\LLR_Logo_web_rouge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27" y="47601"/>
            <a:ext cx="1255713" cy="573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fr-FR" dirty="0" smtClean="0"/>
              <a:t>Activités instrumentales</a:t>
            </a:r>
            <a:endParaRPr lang="fr-FR" dirty="0"/>
          </a:p>
        </p:txBody>
      </p:sp>
      <p:sp>
        <p:nvSpPr>
          <p:cNvPr id="68" name="Espace réservé de la date 6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9 janvier 2012</a:t>
            </a:r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Phenix - CS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15</a:t>
            </a:fld>
            <a:endParaRPr lang="fr-BE"/>
          </a:p>
        </p:txBody>
      </p:sp>
      <p:pic>
        <p:nvPicPr>
          <p:cNvPr id="5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4214818"/>
            <a:ext cx="261485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AutoShape 6"/>
          <p:cNvSpPr>
            <a:spLocks/>
          </p:cNvSpPr>
          <p:nvPr/>
        </p:nvSpPr>
        <p:spPr bwMode="auto">
          <a:xfrm>
            <a:off x="8210383" y="4818868"/>
            <a:ext cx="128522" cy="758721"/>
          </a:xfrm>
          <a:prstGeom prst="rightBrace">
            <a:avLst>
              <a:gd name="adj1" fmla="val 4448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0" name="Text Box 7"/>
          <p:cNvSpPr txBox="1">
            <a:spLocks noChangeArrowheads="1"/>
          </p:cNvSpPr>
          <p:nvPr/>
        </p:nvSpPr>
        <p:spPr bwMode="auto">
          <a:xfrm>
            <a:off x="8329455" y="5030999"/>
            <a:ext cx="69121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fr-FR" sz="1400" b="1" dirty="0">
                <a:latin typeface="Arial" charset="0"/>
              </a:rPr>
              <a:t>pixels</a:t>
            </a:r>
          </a:p>
        </p:txBody>
      </p:sp>
      <p:sp>
        <p:nvSpPr>
          <p:cNvPr id="19" name="Rectangle 239"/>
          <p:cNvSpPr>
            <a:spLocks noChangeArrowheads="1"/>
          </p:cNvSpPr>
          <p:nvPr/>
        </p:nvSpPr>
        <p:spPr bwMode="auto">
          <a:xfrm>
            <a:off x="299175" y="5784454"/>
            <a:ext cx="141986" cy="134696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fr-FR"/>
          </a:p>
        </p:txBody>
      </p:sp>
      <p:sp>
        <p:nvSpPr>
          <p:cNvPr id="20" name="Rectangle 240"/>
          <p:cNvSpPr>
            <a:spLocks noChangeArrowheads="1"/>
          </p:cNvSpPr>
          <p:nvPr/>
        </p:nvSpPr>
        <p:spPr bwMode="auto">
          <a:xfrm>
            <a:off x="299175" y="5964049"/>
            <a:ext cx="141986" cy="134696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fr-FR"/>
          </a:p>
        </p:txBody>
      </p:sp>
      <p:sp>
        <p:nvSpPr>
          <p:cNvPr id="21" name="Rectangle 241"/>
          <p:cNvSpPr>
            <a:spLocks noChangeArrowheads="1"/>
          </p:cNvSpPr>
          <p:nvPr/>
        </p:nvSpPr>
        <p:spPr bwMode="auto">
          <a:xfrm>
            <a:off x="299175" y="5425264"/>
            <a:ext cx="141986" cy="134696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fr-FR"/>
          </a:p>
        </p:txBody>
      </p:sp>
      <p:sp>
        <p:nvSpPr>
          <p:cNvPr id="22" name="Rectangle 242"/>
          <p:cNvSpPr>
            <a:spLocks noChangeArrowheads="1"/>
          </p:cNvSpPr>
          <p:nvPr/>
        </p:nvSpPr>
        <p:spPr bwMode="auto">
          <a:xfrm>
            <a:off x="299175" y="5604859"/>
            <a:ext cx="141986" cy="134696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fr-FR"/>
          </a:p>
        </p:txBody>
      </p:sp>
      <p:sp>
        <p:nvSpPr>
          <p:cNvPr id="23" name="Rectangle 243"/>
          <p:cNvSpPr>
            <a:spLocks noChangeArrowheads="1"/>
          </p:cNvSpPr>
          <p:nvPr/>
        </p:nvSpPr>
        <p:spPr bwMode="auto">
          <a:xfrm>
            <a:off x="299175" y="5066074"/>
            <a:ext cx="141986" cy="134696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fr-FR"/>
          </a:p>
        </p:txBody>
      </p:sp>
      <p:sp>
        <p:nvSpPr>
          <p:cNvPr id="24" name="Rectangle 244"/>
          <p:cNvSpPr>
            <a:spLocks noChangeArrowheads="1"/>
          </p:cNvSpPr>
          <p:nvPr/>
        </p:nvSpPr>
        <p:spPr bwMode="auto">
          <a:xfrm>
            <a:off x="299175" y="5245669"/>
            <a:ext cx="141986" cy="134696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fr-FR"/>
          </a:p>
        </p:txBody>
      </p:sp>
      <p:sp>
        <p:nvSpPr>
          <p:cNvPr id="25" name="Rectangle 245"/>
          <p:cNvSpPr>
            <a:spLocks noChangeArrowheads="1"/>
          </p:cNvSpPr>
          <p:nvPr/>
        </p:nvSpPr>
        <p:spPr bwMode="auto">
          <a:xfrm>
            <a:off x="299175" y="4706884"/>
            <a:ext cx="141986" cy="134696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fr-FR"/>
          </a:p>
        </p:txBody>
      </p:sp>
      <p:sp>
        <p:nvSpPr>
          <p:cNvPr id="26" name="Rectangle 246"/>
          <p:cNvSpPr>
            <a:spLocks noChangeArrowheads="1"/>
          </p:cNvSpPr>
          <p:nvPr/>
        </p:nvSpPr>
        <p:spPr bwMode="auto">
          <a:xfrm>
            <a:off x="299175" y="4886479"/>
            <a:ext cx="141986" cy="134696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fr-FR"/>
          </a:p>
        </p:txBody>
      </p:sp>
      <p:sp>
        <p:nvSpPr>
          <p:cNvPr id="27" name="Rectangle 247" descr="30%"/>
          <p:cNvSpPr>
            <a:spLocks noChangeArrowheads="1"/>
          </p:cNvSpPr>
          <p:nvPr/>
        </p:nvSpPr>
        <p:spPr bwMode="auto">
          <a:xfrm>
            <a:off x="71406" y="4653567"/>
            <a:ext cx="268196" cy="1358187"/>
          </a:xfrm>
          <a:prstGeom prst="rect">
            <a:avLst/>
          </a:prstGeom>
          <a:pattFill prst="pct30">
            <a:fgClr>
              <a:schemeClr val="folHlink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8" name="Text Box 248"/>
          <p:cNvSpPr txBox="1">
            <a:spLocks noChangeArrowheads="1"/>
          </p:cNvSpPr>
          <p:nvPr/>
        </p:nvSpPr>
        <p:spPr bwMode="auto">
          <a:xfrm rot="16200000">
            <a:off x="-368910" y="5101722"/>
            <a:ext cx="12858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en-US" altLang="ja-JP" sz="1800" b="0" dirty="0">
                <a:latin typeface="Arial" charset="0"/>
                <a:ea typeface="ＭＳ Ｐゴシック" charset="-128"/>
              </a:rPr>
              <a:t>Sensor</a:t>
            </a:r>
          </a:p>
        </p:txBody>
      </p:sp>
      <p:sp>
        <p:nvSpPr>
          <p:cNvPr id="29" name="Text Box 250"/>
          <p:cNvSpPr txBox="1">
            <a:spLocks noChangeArrowheads="1"/>
          </p:cNvSpPr>
          <p:nvPr/>
        </p:nvSpPr>
        <p:spPr bwMode="auto">
          <a:xfrm>
            <a:off x="480996" y="4500570"/>
            <a:ext cx="13049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en-US" altLang="ja-JP" sz="1600" b="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4x32bit</a:t>
            </a:r>
            <a:r>
              <a:rPr kumimoji="1" lang="en-US" altLang="ja-JP" sz="1600" b="0" dirty="0">
                <a:latin typeface="Arial" charset="0"/>
                <a:ea typeface="ＭＳ Ｐゴシック" charset="-128"/>
              </a:rPr>
              <a:t> </a:t>
            </a:r>
            <a:r>
              <a:rPr kumimoji="1" lang="en-US" altLang="ja-JP" sz="1600" b="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@</a:t>
            </a:r>
            <a:br>
              <a:rPr kumimoji="1" lang="en-US" altLang="ja-JP" sz="1600" b="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</a:br>
            <a:r>
              <a:rPr kumimoji="1" lang="en-US" altLang="ja-JP" sz="1600" b="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10MHz data</a:t>
            </a:r>
          </a:p>
        </p:txBody>
      </p:sp>
      <p:sp>
        <p:nvSpPr>
          <p:cNvPr id="30" name="Line 252"/>
          <p:cNvSpPr>
            <a:spLocks noChangeShapeType="1"/>
          </p:cNvSpPr>
          <p:nvPr/>
        </p:nvSpPr>
        <p:spPr bwMode="auto">
          <a:xfrm>
            <a:off x="500034" y="5065724"/>
            <a:ext cx="1355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1" name="Line 253"/>
          <p:cNvSpPr>
            <a:spLocks noChangeShapeType="1"/>
          </p:cNvSpPr>
          <p:nvPr/>
        </p:nvSpPr>
        <p:spPr bwMode="auto">
          <a:xfrm>
            <a:off x="500034" y="5205424"/>
            <a:ext cx="1355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2" name="Line 254"/>
          <p:cNvSpPr>
            <a:spLocks noChangeShapeType="1"/>
          </p:cNvSpPr>
          <p:nvPr/>
        </p:nvSpPr>
        <p:spPr bwMode="auto">
          <a:xfrm>
            <a:off x="500034" y="5372112"/>
            <a:ext cx="1355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3" name="Line 255"/>
          <p:cNvSpPr>
            <a:spLocks noChangeShapeType="1"/>
          </p:cNvSpPr>
          <p:nvPr/>
        </p:nvSpPr>
        <p:spPr bwMode="auto">
          <a:xfrm>
            <a:off x="500034" y="5503874"/>
            <a:ext cx="1355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4" name="Line 256"/>
          <p:cNvSpPr>
            <a:spLocks noChangeShapeType="1"/>
          </p:cNvSpPr>
          <p:nvPr/>
        </p:nvSpPr>
        <p:spPr bwMode="auto">
          <a:xfrm>
            <a:off x="500034" y="5776924"/>
            <a:ext cx="1355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5" name="Line 266"/>
          <p:cNvSpPr>
            <a:spLocks noChangeShapeType="1"/>
          </p:cNvSpPr>
          <p:nvPr/>
        </p:nvSpPr>
        <p:spPr bwMode="auto">
          <a:xfrm>
            <a:off x="1027084" y="5438786"/>
            <a:ext cx="150813" cy="130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6" name="Line 267"/>
          <p:cNvSpPr>
            <a:spLocks noChangeShapeType="1"/>
          </p:cNvSpPr>
          <p:nvPr/>
        </p:nvSpPr>
        <p:spPr bwMode="auto">
          <a:xfrm>
            <a:off x="1027084" y="5284799"/>
            <a:ext cx="150813" cy="130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7" name="Line 268"/>
          <p:cNvSpPr>
            <a:spLocks noChangeShapeType="1"/>
          </p:cNvSpPr>
          <p:nvPr/>
        </p:nvSpPr>
        <p:spPr bwMode="auto">
          <a:xfrm>
            <a:off x="1027084" y="5140336"/>
            <a:ext cx="150813" cy="130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8" name="Line 269"/>
          <p:cNvSpPr>
            <a:spLocks noChangeShapeType="1"/>
          </p:cNvSpPr>
          <p:nvPr/>
        </p:nvSpPr>
        <p:spPr bwMode="auto">
          <a:xfrm>
            <a:off x="1027084" y="5000636"/>
            <a:ext cx="150813" cy="130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9" name="Line 270"/>
          <p:cNvSpPr>
            <a:spLocks noChangeShapeType="1"/>
          </p:cNvSpPr>
          <p:nvPr/>
        </p:nvSpPr>
        <p:spPr bwMode="auto">
          <a:xfrm>
            <a:off x="500034" y="5843599"/>
            <a:ext cx="1355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0" name="Line 271"/>
          <p:cNvSpPr>
            <a:spLocks noChangeShapeType="1"/>
          </p:cNvSpPr>
          <p:nvPr/>
        </p:nvSpPr>
        <p:spPr bwMode="auto">
          <a:xfrm>
            <a:off x="500034" y="5711836"/>
            <a:ext cx="1355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1" name="Line 272"/>
          <p:cNvSpPr>
            <a:spLocks noChangeShapeType="1"/>
          </p:cNvSpPr>
          <p:nvPr/>
        </p:nvSpPr>
        <p:spPr bwMode="auto">
          <a:xfrm>
            <a:off x="500034" y="5646749"/>
            <a:ext cx="1355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2" name="Text Box 257"/>
          <p:cNvSpPr txBox="1">
            <a:spLocks noChangeArrowheads="1"/>
          </p:cNvSpPr>
          <p:nvPr/>
        </p:nvSpPr>
        <p:spPr bwMode="auto">
          <a:xfrm>
            <a:off x="357158" y="5834738"/>
            <a:ext cx="17335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en-US" altLang="ja-JP" sz="1400" b="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Readout chip control signals</a:t>
            </a:r>
          </a:p>
        </p:txBody>
      </p:sp>
      <p:sp>
        <p:nvSpPr>
          <p:cNvPr id="43" name="Line 258"/>
          <p:cNvSpPr>
            <a:spLocks noChangeShapeType="1"/>
          </p:cNvSpPr>
          <p:nvPr/>
        </p:nvSpPr>
        <p:spPr bwMode="auto">
          <a:xfrm>
            <a:off x="3714744" y="5030794"/>
            <a:ext cx="936000" cy="0"/>
          </a:xfrm>
          <a:prstGeom prst="line">
            <a:avLst/>
          </a:prstGeom>
          <a:noFill/>
          <a:ln w="19050">
            <a:solidFill>
              <a:srgbClr val="CC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4" name="Text Box 259"/>
          <p:cNvSpPr txBox="1">
            <a:spLocks noChangeArrowheads="1"/>
          </p:cNvSpPr>
          <p:nvPr/>
        </p:nvSpPr>
        <p:spPr bwMode="auto">
          <a:xfrm>
            <a:off x="3571868" y="4548854"/>
            <a:ext cx="12811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en-US" altLang="ja-JP" sz="1400" b="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Optical data link</a:t>
            </a:r>
          </a:p>
        </p:txBody>
      </p:sp>
      <p:sp>
        <p:nvSpPr>
          <p:cNvPr id="45" name="Rectangle 260"/>
          <p:cNvSpPr>
            <a:spLocks noChangeArrowheads="1"/>
          </p:cNvSpPr>
          <p:nvPr/>
        </p:nvSpPr>
        <p:spPr bwMode="auto">
          <a:xfrm>
            <a:off x="4713279" y="4865694"/>
            <a:ext cx="930291" cy="927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6" name="Text Box 261"/>
          <p:cNvSpPr txBox="1">
            <a:spLocks noChangeArrowheads="1"/>
          </p:cNvSpPr>
          <p:nvPr/>
        </p:nvSpPr>
        <p:spPr bwMode="auto">
          <a:xfrm>
            <a:off x="4725979" y="5081594"/>
            <a:ext cx="9175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en-US" altLang="ja-JP" b="0" dirty="0">
                <a:latin typeface="Arial" charset="0"/>
                <a:ea typeface="ＭＳ Ｐゴシック" charset="-128"/>
              </a:rPr>
              <a:t>FEM</a:t>
            </a:r>
            <a:endParaRPr kumimoji="1" lang="en-US" altLang="ja-JP" sz="1200" b="0" dirty="0">
              <a:latin typeface="Arial" charset="0"/>
              <a:ea typeface="ＭＳ Ｐゴシック" charset="-128"/>
            </a:endParaRPr>
          </a:p>
        </p:txBody>
      </p:sp>
      <p:sp>
        <p:nvSpPr>
          <p:cNvPr id="47" name="Line 262"/>
          <p:cNvSpPr>
            <a:spLocks noChangeShapeType="1"/>
          </p:cNvSpPr>
          <p:nvPr/>
        </p:nvSpPr>
        <p:spPr bwMode="auto">
          <a:xfrm>
            <a:off x="3714744" y="5322894"/>
            <a:ext cx="936000" cy="0"/>
          </a:xfrm>
          <a:prstGeom prst="line">
            <a:avLst/>
          </a:prstGeom>
          <a:noFill/>
          <a:ln w="19050">
            <a:solidFill>
              <a:srgbClr val="CC99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8" name="Line 263"/>
          <p:cNvSpPr>
            <a:spLocks noChangeShapeType="1"/>
          </p:cNvSpPr>
          <p:nvPr/>
        </p:nvSpPr>
        <p:spPr bwMode="auto">
          <a:xfrm>
            <a:off x="3714744" y="5584832"/>
            <a:ext cx="936000" cy="0"/>
          </a:xfrm>
          <a:prstGeom prst="line">
            <a:avLst/>
          </a:prstGeom>
          <a:noFill/>
          <a:ln w="19050">
            <a:solidFill>
              <a:srgbClr val="CC99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9" name="Text Box 264"/>
          <p:cNvSpPr txBox="1">
            <a:spLocks noChangeArrowheads="1"/>
          </p:cNvSpPr>
          <p:nvPr/>
        </p:nvSpPr>
        <p:spPr bwMode="auto">
          <a:xfrm>
            <a:off x="3789357" y="5021269"/>
            <a:ext cx="85408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en-US" altLang="ja-JP" sz="1800" b="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CLK</a:t>
            </a:r>
          </a:p>
        </p:txBody>
      </p:sp>
      <p:sp>
        <p:nvSpPr>
          <p:cNvPr id="50" name="Text Box 265"/>
          <p:cNvSpPr txBox="1">
            <a:spLocks noChangeArrowheads="1"/>
          </p:cNvSpPr>
          <p:nvPr/>
        </p:nvSpPr>
        <p:spPr bwMode="auto">
          <a:xfrm>
            <a:off x="3643306" y="5621553"/>
            <a:ext cx="106839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en-US" altLang="ja-JP" sz="1400" b="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Command</a:t>
            </a:r>
            <a:endParaRPr kumimoji="1" lang="en-US" altLang="ja-JP" sz="1800" b="0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51" name="Line 273"/>
          <p:cNvSpPr>
            <a:spLocks noChangeShapeType="1"/>
          </p:cNvSpPr>
          <p:nvPr/>
        </p:nvSpPr>
        <p:spPr bwMode="auto">
          <a:xfrm>
            <a:off x="5715008" y="5367344"/>
            <a:ext cx="50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52" name="Text Box 274"/>
          <p:cNvSpPr txBox="1">
            <a:spLocks noChangeArrowheads="1"/>
          </p:cNvSpPr>
          <p:nvPr/>
        </p:nvSpPr>
        <p:spPr bwMode="auto">
          <a:xfrm>
            <a:off x="5643570" y="4983169"/>
            <a:ext cx="5870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ja-JP" sz="1400" b="0" dirty="0">
                <a:latin typeface="Verdana" pitchFamily="34" charset="0"/>
                <a:ea typeface="ＭＳ Ｐゴシック" charset="-128"/>
              </a:rPr>
              <a:t>DAQ</a:t>
            </a:r>
          </a:p>
        </p:txBody>
      </p:sp>
      <p:grpSp>
        <p:nvGrpSpPr>
          <p:cNvPr id="53" name="Group 275"/>
          <p:cNvGrpSpPr>
            <a:grpSpLocks/>
          </p:cNvGrpSpPr>
          <p:nvPr/>
        </p:nvGrpSpPr>
        <p:grpSpPr bwMode="auto">
          <a:xfrm>
            <a:off x="642909" y="6318290"/>
            <a:ext cx="714381" cy="468296"/>
            <a:chOff x="3312" y="3216"/>
            <a:chExt cx="1207" cy="804"/>
          </a:xfrm>
        </p:grpSpPr>
        <p:pic>
          <p:nvPicPr>
            <p:cNvPr id="56" name="Picture 276" descr="japon-d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08" y="3256"/>
              <a:ext cx="1008" cy="728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</p:pic>
        <p:sp>
          <p:nvSpPr>
            <p:cNvPr id="57" name="Freeform 277"/>
            <p:cNvSpPr>
              <a:spLocks/>
            </p:cNvSpPr>
            <p:nvPr/>
          </p:nvSpPr>
          <p:spPr bwMode="auto">
            <a:xfrm>
              <a:off x="3312" y="3216"/>
              <a:ext cx="1207" cy="804"/>
            </a:xfrm>
            <a:custGeom>
              <a:avLst/>
              <a:gdLst/>
              <a:ahLst/>
              <a:cxnLst>
                <a:cxn ang="0">
                  <a:pos x="25" y="24"/>
                </a:cxn>
                <a:cxn ang="0">
                  <a:pos x="55" y="27"/>
                </a:cxn>
                <a:cxn ang="0">
                  <a:pos x="148" y="33"/>
                </a:cxn>
                <a:cxn ang="0">
                  <a:pos x="457" y="9"/>
                </a:cxn>
                <a:cxn ang="0">
                  <a:pos x="595" y="21"/>
                </a:cxn>
                <a:cxn ang="0">
                  <a:pos x="652" y="30"/>
                </a:cxn>
                <a:cxn ang="0">
                  <a:pos x="775" y="54"/>
                </a:cxn>
                <a:cxn ang="0">
                  <a:pos x="856" y="51"/>
                </a:cxn>
                <a:cxn ang="0">
                  <a:pos x="931" y="30"/>
                </a:cxn>
                <a:cxn ang="0">
                  <a:pos x="1081" y="0"/>
                </a:cxn>
                <a:cxn ang="0">
                  <a:pos x="1153" y="9"/>
                </a:cxn>
                <a:cxn ang="0">
                  <a:pos x="1207" y="132"/>
                </a:cxn>
                <a:cxn ang="0">
                  <a:pos x="1186" y="282"/>
                </a:cxn>
                <a:cxn ang="0">
                  <a:pos x="1150" y="363"/>
                </a:cxn>
                <a:cxn ang="0">
                  <a:pos x="1126" y="441"/>
                </a:cxn>
                <a:cxn ang="0">
                  <a:pos x="1084" y="597"/>
                </a:cxn>
                <a:cxn ang="0">
                  <a:pos x="1108" y="696"/>
                </a:cxn>
                <a:cxn ang="0">
                  <a:pos x="1120" y="732"/>
                </a:cxn>
                <a:cxn ang="0">
                  <a:pos x="1126" y="750"/>
                </a:cxn>
                <a:cxn ang="0">
                  <a:pos x="1099" y="747"/>
                </a:cxn>
                <a:cxn ang="0">
                  <a:pos x="1090" y="744"/>
                </a:cxn>
                <a:cxn ang="0">
                  <a:pos x="1066" y="750"/>
                </a:cxn>
                <a:cxn ang="0">
                  <a:pos x="1039" y="741"/>
                </a:cxn>
                <a:cxn ang="0">
                  <a:pos x="871" y="783"/>
                </a:cxn>
                <a:cxn ang="0">
                  <a:pos x="751" y="804"/>
                </a:cxn>
                <a:cxn ang="0">
                  <a:pos x="547" y="765"/>
                </a:cxn>
                <a:cxn ang="0">
                  <a:pos x="469" y="753"/>
                </a:cxn>
                <a:cxn ang="0">
                  <a:pos x="319" y="768"/>
                </a:cxn>
                <a:cxn ang="0">
                  <a:pos x="106" y="765"/>
                </a:cxn>
                <a:cxn ang="0">
                  <a:pos x="19" y="762"/>
                </a:cxn>
                <a:cxn ang="0">
                  <a:pos x="16" y="687"/>
                </a:cxn>
                <a:cxn ang="0">
                  <a:pos x="13" y="630"/>
                </a:cxn>
                <a:cxn ang="0">
                  <a:pos x="22" y="567"/>
                </a:cxn>
                <a:cxn ang="0">
                  <a:pos x="28" y="63"/>
                </a:cxn>
                <a:cxn ang="0">
                  <a:pos x="25" y="24"/>
                </a:cxn>
              </a:cxnLst>
              <a:rect l="0" t="0" r="r" b="b"/>
              <a:pathLst>
                <a:path w="1207" h="804">
                  <a:moveTo>
                    <a:pt x="25" y="24"/>
                  </a:moveTo>
                  <a:cubicBezTo>
                    <a:pt x="38" y="20"/>
                    <a:pt x="42" y="26"/>
                    <a:pt x="55" y="27"/>
                  </a:cubicBezTo>
                  <a:cubicBezTo>
                    <a:pt x="86" y="30"/>
                    <a:pt x="117" y="31"/>
                    <a:pt x="148" y="33"/>
                  </a:cubicBezTo>
                  <a:cubicBezTo>
                    <a:pt x="254" y="31"/>
                    <a:pt x="353" y="18"/>
                    <a:pt x="457" y="9"/>
                  </a:cubicBezTo>
                  <a:cubicBezTo>
                    <a:pt x="511" y="11"/>
                    <a:pt x="545" y="16"/>
                    <a:pt x="595" y="21"/>
                  </a:cubicBezTo>
                  <a:cubicBezTo>
                    <a:pt x="614" y="27"/>
                    <a:pt x="632" y="28"/>
                    <a:pt x="652" y="30"/>
                  </a:cubicBezTo>
                  <a:cubicBezTo>
                    <a:pt x="693" y="38"/>
                    <a:pt x="734" y="46"/>
                    <a:pt x="775" y="54"/>
                  </a:cubicBezTo>
                  <a:cubicBezTo>
                    <a:pt x="802" y="53"/>
                    <a:pt x="829" y="53"/>
                    <a:pt x="856" y="51"/>
                  </a:cubicBezTo>
                  <a:cubicBezTo>
                    <a:pt x="881" y="49"/>
                    <a:pt x="906" y="34"/>
                    <a:pt x="931" y="30"/>
                  </a:cubicBezTo>
                  <a:cubicBezTo>
                    <a:pt x="981" y="22"/>
                    <a:pt x="1031" y="8"/>
                    <a:pt x="1081" y="0"/>
                  </a:cubicBezTo>
                  <a:cubicBezTo>
                    <a:pt x="1115" y="2"/>
                    <a:pt x="1125" y="3"/>
                    <a:pt x="1153" y="9"/>
                  </a:cubicBezTo>
                  <a:cubicBezTo>
                    <a:pt x="1179" y="35"/>
                    <a:pt x="1198" y="95"/>
                    <a:pt x="1207" y="132"/>
                  </a:cubicBezTo>
                  <a:cubicBezTo>
                    <a:pt x="1205" y="182"/>
                    <a:pt x="1201" y="233"/>
                    <a:pt x="1186" y="282"/>
                  </a:cubicBezTo>
                  <a:cubicBezTo>
                    <a:pt x="1177" y="311"/>
                    <a:pt x="1162" y="336"/>
                    <a:pt x="1150" y="363"/>
                  </a:cubicBezTo>
                  <a:cubicBezTo>
                    <a:pt x="1139" y="388"/>
                    <a:pt x="1135" y="415"/>
                    <a:pt x="1126" y="441"/>
                  </a:cubicBezTo>
                  <a:cubicBezTo>
                    <a:pt x="1108" y="494"/>
                    <a:pt x="1090" y="540"/>
                    <a:pt x="1084" y="597"/>
                  </a:cubicBezTo>
                  <a:cubicBezTo>
                    <a:pt x="1088" y="631"/>
                    <a:pt x="1097" y="664"/>
                    <a:pt x="1108" y="696"/>
                  </a:cubicBezTo>
                  <a:cubicBezTo>
                    <a:pt x="1112" y="708"/>
                    <a:pt x="1116" y="720"/>
                    <a:pt x="1120" y="732"/>
                  </a:cubicBezTo>
                  <a:cubicBezTo>
                    <a:pt x="1122" y="738"/>
                    <a:pt x="1126" y="750"/>
                    <a:pt x="1126" y="750"/>
                  </a:cubicBezTo>
                  <a:cubicBezTo>
                    <a:pt x="1111" y="755"/>
                    <a:pt x="1120" y="754"/>
                    <a:pt x="1099" y="747"/>
                  </a:cubicBezTo>
                  <a:cubicBezTo>
                    <a:pt x="1096" y="746"/>
                    <a:pt x="1090" y="744"/>
                    <a:pt x="1090" y="744"/>
                  </a:cubicBezTo>
                  <a:cubicBezTo>
                    <a:pt x="1082" y="746"/>
                    <a:pt x="1074" y="751"/>
                    <a:pt x="1066" y="750"/>
                  </a:cubicBezTo>
                  <a:cubicBezTo>
                    <a:pt x="1057" y="749"/>
                    <a:pt x="1039" y="741"/>
                    <a:pt x="1039" y="741"/>
                  </a:cubicBezTo>
                  <a:cubicBezTo>
                    <a:pt x="981" y="747"/>
                    <a:pt x="926" y="765"/>
                    <a:pt x="871" y="783"/>
                  </a:cubicBezTo>
                  <a:cubicBezTo>
                    <a:pt x="834" y="795"/>
                    <a:pt x="790" y="798"/>
                    <a:pt x="751" y="804"/>
                  </a:cubicBezTo>
                  <a:cubicBezTo>
                    <a:pt x="682" y="796"/>
                    <a:pt x="617" y="771"/>
                    <a:pt x="547" y="765"/>
                  </a:cubicBezTo>
                  <a:cubicBezTo>
                    <a:pt x="521" y="759"/>
                    <a:pt x="495" y="755"/>
                    <a:pt x="469" y="753"/>
                  </a:cubicBezTo>
                  <a:cubicBezTo>
                    <a:pt x="416" y="755"/>
                    <a:pt x="371" y="763"/>
                    <a:pt x="319" y="768"/>
                  </a:cubicBezTo>
                  <a:cubicBezTo>
                    <a:pt x="248" y="767"/>
                    <a:pt x="177" y="766"/>
                    <a:pt x="106" y="765"/>
                  </a:cubicBezTo>
                  <a:cubicBezTo>
                    <a:pt x="77" y="764"/>
                    <a:pt x="41" y="781"/>
                    <a:pt x="19" y="762"/>
                  </a:cubicBezTo>
                  <a:cubicBezTo>
                    <a:pt x="0" y="746"/>
                    <a:pt x="17" y="712"/>
                    <a:pt x="16" y="687"/>
                  </a:cubicBezTo>
                  <a:cubicBezTo>
                    <a:pt x="15" y="668"/>
                    <a:pt x="14" y="649"/>
                    <a:pt x="13" y="630"/>
                  </a:cubicBezTo>
                  <a:cubicBezTo>
                    <a:pt x="15" y="609"/>
                    <a:pt x="19" y="588"/>
                    <a:pt x="22" y="567"/>
                  </a:cubicBezTo>
                  <a:cubicBezTo>
                    <a:pt x="25" y="401"/>
                    <a:pt x="10" y="229"/>
                    <a:pt x="28" y="63"/>
                  </a:cubicBezTo>
                  <a:cubicBezTo>
                    <a:pt x="25" y="28"/>
                    <a:pt x="25" y="41"/>
                    <a:pt x="25" y="24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54" name="Picture 278" descr="drapeau%20francai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AFF"/>
              </a:clrFrom>
              <a:clrTo>
                <a:srgbClr val="FFFA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6143644"/>
            <a:ext cx="571504" cy="412062"/>
          </a:xfrm>
          <a:prstGeom prst="rect">
            <a:avLst/>
          </a:prstGeom>
          <a:noFill/>
        </p:spPr>
      </p:pic>
      <p:pic>
        <p:nvPicPr>
          <p:cNvPr id="55" name="Picture 279" descr="drapeau%20americain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DFA"/>
              </a:clrFrom>
              <a:clrTo>
                <a:srgbClr val="FFFD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6000768"/>
            <a:ext cx="642942" cy="438369"/>
          </a:xfrm>
          <a:prstGeom prst="rect">
            <a:avLst/>
          </a:prstGeom>
          <a:noFill/>
        </p:spPr>
      </p:pic>
      <p:sp>
        <p:nvSpPr>
          <p:cNvPr id="61" name="ZoneTexte 60"/>
          <p:cNvSpPr txBox="1"/>
          <p:nvPr/>
        </p:nvSpPr>
        <p:spPr>
          <a:xfrm>
            <a:off x="285720" y="928670"/>
            <a:ext cx="486234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</a:rPr>
              <a:t>DÉTECTEUR DE VERTEX (LLR)</a:t>
            </a:r>
          </a:p>
          <a:p>
            <a:pPr algn="just">
              <a:buFont typeface="Wingdings"/>
              <a:buChar char="è"/>
            </a:pPr>
            <a:r>
              <a:rPr lang="fr-FR" sz="1400" b="1" dirty="0" smtClean="0">
                <a:solidFill>
                  <a:srgbClr val="4A7EBB"/>
                </a:solidFill>
                <a:sym typeface="Wingdings" pitchFamily="2" charset="2"/>
              </a:rPr>
              <a:t>2005</a:t>
            </a:r>
            <a:r>
              <a:rPr lang="fr-FR" sz="1400" dirty="0" smtClean="0">
                <a:sym typeface="Wingdings" pitchFamily="2" charset="2"/>
              </a:rPr>
              <a:t> : le LLR s’engage sur la conception et la fabrication de 75  cartes </a:t>
            </a:r>
            <a:r>
              <a:rPr lang="fr-FR" sz="1400" dirty="0" err="1" smtClean="0">
                <a:sym typeface="Wingdings" pitchFamily="2" charset="2"/>
              </a:rPr>
              <a:t>Silicon</a:t>
            </a:r>
            <a:r>
              <a:rPr lang="fr-FR" sz="1400" dirty="0" smtClean="0">
                <a:sym typeface="Wingdings" pitchFamily="2" charset="2"/>
              </a:rPr>
              <a:t> Pixel Interface Read Out : </a:t>
            </a:r>
          </a:p>
          <a:p>
            <a:pPr lvl="1" algn="just">
              <a:buFont typeface="Wingdings" pitchFamily="2" charset="2"/>
              <a:buChar char="Ø"/>
            </a:pPr>
            <a:r>
              <a:rPr lang="fr-FR" sz="1400" dirty="0" smtClean="0">
                <a:sym typeface="Wingdings" pitchFamily="2" charset="2"/>
              </a:rPr>
              <a:t> lecture des données des pixels</a:t>
            </a:r>
          </a:p>
          <a:p>
            <a:pPr lvl="1" algn="just">
              <a:buFont typeface="Wingdings" pitchFamily="2" charset="2"/>
              <a:buChar char="Ø"/>
            </a:pPr>
            <a:r>
              <a:rPr lang="fr-FR" sz="1400" dirty="0" smtClean="0">
                <a:sym typeface="Wingdings" pitchFamily="2" charset="2"/>
              </a:rPr>
              <a:t> mise au format requis par l’acquisition</a:t>
            </a:r>
          </a:p>
          <a:p>
            <a:pPr lvl="1" algn="just">
              <a:buFont typeface="Wingdings" pitchFamily="2" charset="2"/>
              <a:buChar char="Ø"/>
            </a:pPr>
            <a:r>
              <a:rPr lang="fr-FR" sz="1400" dirty="0" smtClean="0">
                <a:sym typeface="Wingdings" pitchFamily="2" charset="2"/>
              </a:rPr>
              <a:t> transmission à 1,6 </a:t>
            </a:r>
            <a:r>
              <a:rPr lang="fr-FR" sz="1400" dirty="0" err="1" smtClean="0">
                <a:sym typeface="Wingdings" pitchFamily="2" charset="2"/>
              </a:rPr>
              <a:t>Gbit</a:t>
            </a:r>
            <a:r>
              <a:rPr lang="fr-FR" sz="1400" dirty="0" smtClean="0">
                <a:sym typeface="Wingdings" pitchFamily="2" charset="2"/>
              </a:rPr>
              <a:t>/s.</a:t>
            </a:r>
          </a:p>
          <a:p>
            <a:pPr lvl="1" algn="just">
              <a:buFont typeface="Wingdings" pitchFamily="2" charset="2"/>
              <a:buChar char="Ø"/>
            </a:pPr>
            <a:r>
              <a:rPr lang="fr-FR" sz="1400" b="1" dirty="0" smtClean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financement : 100 k€ LLR </a:t>
            </a:r>
            <a:r>
              <a:rPr lang="fr-FR" sz="1400" b="1" dirty="0" smtClean="0">
                <a:solidFill>
                  <a:srgbClr val="0070C0"/>
                </a:solidFill>
                <a:sym typeface="Wingdings" pitchFamily="2" charset="2"/>
              </a:rPr>
              <a:t>+ 30 k€ IN2P3</a:t>
            </a:r>
          </a:p>
          <a:p>
            <a:pPr algn="just">
              <a:buFont typeface="Wingdings"/>
              <a:buChar char="è"/>
            </a:pPr>
            <a:r>
              <a:rPr lang="fr-FR" sz="1400" dirty="0" smtClean="0">
                <a:sym typeface="Wingdings" pitchFamily="2" charset="2"/>
              </a:rPr>
              <a:t> Octobre 2007 : design accepté par la collaboration.</a:t>
            </a:r>
          </a:p>
          <a:p>
            <a:pPr algn="just">
              <a:buFont typeface="Wingdings"/>
              <a:buChar char="è"/>
            </a:pPr>
            <a:r>
              <a:rPr lang="fr-FR" sz="1400" dirty="0" smtClean="0">
                <a:sym typeface="Wingdings" pitchFamily="2" charset="2"/>
              </a:rPr>
              <a:t> Février 2008 : test de la présérie  ok</a:t>
            </a:r>
          </a:p>
          <a:p>
            <a:pPr algn="just">
              <a:buFont typeface="Wingdings"/>
              <a:buChar char="è"/>
            </a:pPr>
            <a:r>
              <a:rPr lang="fr-FR" sz="1400" dirty="0" smtClean="0">
                <a:sym typeface="Wingdings" pitchFamily="2" charset="2"/>
              </a:rPr>
              <a:t> Septembre </a:t>
            </a:r>
            <a:r>
              <a:rPr lang="fr-FR" sz="1400" dirty="0" smtClean="0"/>
              <a:t>2009 : Production </a:t>
            </a:r>
          </a:p>
          <a:p>
            <a:pPr algn="just">
              <a:buFont typeface="Wingdings"/>
              <a:buChar char="è"/>
            </a:pPr>
            <a:r>
              <a:rPr lang="fr-FR" sz="1400" dirty="0" smtClean="0"/>
              <a:t> Décembre 2009 : fin des tests </a:t>
            </a:r>
            <a:r>
              <a:rPr lang="fr-FR" sz="1400" dirty="0" smtClean="0">
                <a:sym typeface="Wingdings" pitchFamily="2" charset="2"/>
              </a:rPr>
              <a:t> ok</a:t>
            </a:r>
          </a:p>
          <a:p>
            <a:pPr algn="just">
              <a:buFont typeface="Wingdings"/>
              <a:buChar char="è"/>
            </a:pPr>
            <a:r>
              <a:rPr lang="fr-FR" sz="1400" dirty="0" smtClean="0">
                <a:sym typeface="Wingdings" pitchFamily="2" charset="2"/>
              </a:rPr>
              <a:t> </a:t>
            </a:r>
            <a:r>
              <a:rPr lang="fr-FR" sz="1400" b="1" dirty="0" smtClean="0">
                <a:solidFill>
                  <a:srgbClr val="4A7EBB"/>
                </a:solidFill>
                <a:sym typeface="Wingdings" pitchFamily="2" charset="2"/>
              </a:rPr>
              <a:t>25 février 2010 </a:t>
            </a:r>
            <a:r>
              <a:rPr lang="fr-FR" sz="1400" dirty="0" smtClean="0">
                <a:sym typeface="Wingdings" pitchFamily="2" charset="2"/>
              </a:rPr>
              <a:t>: arrivée des cartes à BNL</a:t>
            </a:r>
            <a:endParaRPr lang="fr-FR" sz="1400" dirty="0" smtClean="0"/>
          </a:p>
          <a:p>
            <a:pPr algn="just">
              <a:buFont typeface="Wingdings" pitchFamily="2" charset="2"/>
              <a:buChar char="è"/>
            </a:pPr>
            <a:r>
              <a:rPr lang="fr-FR" sz="1400" dirty="0" smtClean="0"/>
              <a:t> Installation à l’automne 2010 </a:t>
            </a:r>
          </a:p>
        </p:txBody>
      </p:sp>
      <p:sp>
        <p:nvSpPr>
          <p:cNvPr id="63" name="ZoneTexte 62"/>
          <p:cNvSpPr txBox="1"/>
          <p:nvPr/>
        </p:nvSpPr>
        <p:spPr>
          <a:xfrm>
            <a:off x="179512" y="3789040"/>
            <a:ext cx="7786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2060"/>
                </a:solidFill>
                <a:sym typeface="Wingdings" pitchFamily="2" charset="2"/>
              </a:rPr>
              <a:t></a:t>
            </a:r>
            <a:r>
              <a:rPr lang="fr-FR" sz="1400" b="1" dirty="0" err="1" smtClean="0">
                <a:solidFill>
                  <a:srgbClr val="002060"/>
                </a:solidFill>
              </a:rPr>
              <a:t>Commissioning</a:t>
            </a:r>
            <a:r>
              <a:rPr lang="fr-FR" sz="1400" b="1" dirty="0" smtClean="0">
                <a:solidFill>
                  <a:srgbClr val="002060"/>
                </a:solidFill>
              </a:rPr>
              <a:t>: </a:t>
            </a:r>
            <a:r>
              <a:rPr lang="fr-FR" sz="1400" b="1" dirty="0" err="1" smtClean="0">
                <a:solidFill>
                  <a:srgbClr val="002060"/>
                </a:solidFill>
              </a:rPr>
              <a:t>run</a:t>
            </a:r>
            <a:r>
              <a:rPr lang="fr-FR" sz="1400" b="1" dirty="0" smtClean="0">
                <a:solidFill>
                  <a:srgbClr val="002060"/>
                </a:solidFill>
              </a:rPr>
              <a:t> 11 / 2010 – 2011</a:t>
            </a:r>
          </a:p>
          <a:p>
            <a:r>
              <a:rPr lang="fr-FR" sz="1400" b="1" dirty="0" smtClean="0">
                <a:solidFill>
                  <a:srgbClr val="002060"/>
                </a:solidFill>
                <a:sym typeface="Wingdings" pitchFamily="2" charset="2"/>
              </a:rPr>
              <a:t> Premières prises de données de physique: </a:t>
            </a:r>
            <a:r>
              <a:rPr lang="fr-FR" sz="1400" b="1" dirty="0" err="1" smtClean="0">
                <a:solidFill>
                  <a:srgbClr val="002060"/>
                </a:solidFill>
                <a:sym typeface="Wingdings" pitchFamily="2" charset="2"/>
              </a:rPr>
              <a:t>run</a:t>
            </a:r>
            <a:r>
              <a:rPr lang="fr-FR" sz="1400" b="1" dirty="0" smtClean="0">
                <a:solidFill>
                  <a:srgbClr val="002060"/>
                </a:solidFill>
                <a:sym typeface="Wingdings" pitchFamily="2" charset="2"/>
              </a:rPr>
              <a:t> 12 / 2011 – 2012</a:t>
            </a:r>
            <a:endParaRPr lang="fr-FR" sz="1400" b="1" dirty="0" smtClean="0">
              <a:solidFill>
                <a:srgbClr val="002060"/>
              </a:solidFill>
            </a:endParaRPr>
          </a:p>
        </p:txBody>
      </p:sp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16" y="0"/>
            <a:ext cx="1285884" cy="41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" name="Image 63" descr="svtx top assembly 21 12-13-2006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6000"/>
          </a:blip>
          <a:srcRect/>
          <a:stretch>
            <a:fillRect/>
          </a:stretch>
        </p:blipFill>
        <p:spPr bwMode="auto">
          <a:xfrm>
            <a:off x="4572000" y="1484784"/>
            <a:ext cx="3960440" cy="2520280"/>
          </a:xfrm>
          <a:prstGeom prst="rect">
            <a:avLst/>
          </a:prstGeom>
          <a:noFill/>
        </p:spPr>
      </p:pic>
      <p:pic>
        <p:nvPicPr>
          <p:cNvPr id="66" name="Image 65" descr="Z:\_Admin\admin-phenix\CSIN2P3_2010\Spiro-3.jpg"/>
          <p:cNvPicPr/>
          <p:nvPr/>
        </p:nvPicPr>
        <p:blipFill>
          <a:blip r:embed="rId8" cstate="print"/>
          <a:srcRect l="2857" t="9524" r="2500" b="8571"/>
          <a:stretch>
            <a:fillRect/>
          </a:stretch>
        </p:blipFill>
        <p:spPr bwMode="auto">
          <a:xfrm>
            <a:off x="1835696" y="4797152"/>
            <a:ext cx="187220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2" descr="Z:\_Labo\LLR_Logo_web_rouge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27" y="47601"/>
            <a:ext cx="1255713" cy="573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fr-FR" dirty="0" smtClean="0"/>
              <a:t>Activités logicielles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Calorimètre</a:t>
            </a:r>
          </a:p>
          <a:p>
            <a:pPr lvl="1" algn="just"/>
            <a:r>
              <a:rPr lang="fr-FR" dirty="0" smtClean="0"/>
              <a:t>Conception, développement et gestion de toutes les </a:t>
            </a:r>
            <a:r>
              <a:rPr lang="fr-FR" b="1" dirty="0" smtClean="0">
                <a:solidFill>
                  <a:srgbClr val="00B050"/>
                </a:solidFill>
              </a:rPr>
              <a:t>bases de données de calibration </a:t>
            </a:r>
            <a:r>
              <a:rPr lang="fr-FR" dirty="0" smtClean="0"/>
              <a:t>(</a:t>
            </a:r>
            <a:r>
              <a:rPr lang="fr-FR" b="1" dirty="0" err="1" smtClean="0"/>
              <a:t>Subatech</a:t>
            </a:r>
            <a:r>
              <a:rPr lang="fr-FR" dirty="0" smtClean="0"/>
              <a:t> - jusqu’en 2004)</a:t>
            </a:r>
          </a:p>
          <a:p>
            <a:pPr lvl="1" algn="just"/>
            <a:r>
              <a:rPr lang="fr-FR" dirty="0" smtClean="0"/>
              <a:t>Participation au développement du </a:t>
            </a:r>
            <a:r>
              <a:rPr lang="fr-FR" b="1" dirty="0" smtClean="0">
                <a:solidFill>
                  <a:srgbClr val="00B050"/>
                </a:solidFill>
              </a:rPr>
              <a:t>cadre de calcul des efficacités </a:t>
            </a:r>
            <a:r>
              <a:rPr lang="fr-FR" dirty="0" smtClean="0"/>
              <a:t>pour la reconstruction des </a:t>
            </a:r>
            <a:r>
              <a:rPr lang="fr-FR" dirty="0" smtClean="0">
                <a:latin typeface="Symbol" pitchFamily="18" charset="2"/>
              </a:rPr>
              <a:t>p</a:t>
            </a:r>
            <a:r>
              <a:rPr lang="fr-FR" baseline="30000" dirty="0" smtClean="0"/>
              <a:t>0</a:t>
            </a:r>
            <a:r>
              <a:rPr lang="fr-FR" dirty="0" smtClean="0"/>
              <a:t> (</a:t>
            </a:r>
            <a:r>
              <a:rPr lang="fr-FR" b="1" dirty="0" err="1" smtClean="0"/>
              <a:t>subatech</a:t>
            </a:r>
            <a:r>
              <a:rPr lang="fr-FR" b="1" dirty="0" smtClean="0"/>
              <a:t> </a:t>
            </a:r>
            <a:r>
              <a:rPr lang="fr-FR" dirty="0" smtClean="0"/>
              <a:t>– jusqu’en 2004)</a:t>
            </a:r>
          </a:p>
          <a:p>
            <a:pPr algn="just"/>
            <a:endParaRPr lang="fr-FR" dirty="0" smtClean="0"/>
          </a:p>
          <a:p>
            <a:pPr algn="just"/>
            <a:r>
              <a:rPr lang="fr-FR" b="1" dirty="0" smtClean="0">
                <a:solidFill>
                  <a:srgbClr val="0070C0"/>
                </a:solidFill>
              </a:rPr>
              <a:t>Spectromètre à muons</a:t>
            </a:r>
          </a:p>
          <a:p>
            <a:pPr lvl="1" algn="just"/>
            <a:r>
              <a:rPr lang="fr-FR" dirty="0" smtClean="0"/>
              <a:t>Implémentation du </a:t>
            </a:r>
            <a:r>
              <a:rPr lang="fr-FR" b="1" dirty="0" smtClean="0">
                <a:solidFill>
                  <a:srgbClr val="00B050"/>
                </a:solidFill>
              </a:rPr>
              <a:t>code d’intégration des cartes de champ </a:t>
            </a:r>
            <a:r>
              <a:rPr lang="fr-FR" dirty="0" smtClean="0"/>
              <a:t>magnétique (</a:t>
            </a:r>
            <a:r>
              <a:rPr lang="fr-FR" b="1" dirty="0" smtClean="0"/>
              <a:t>LPC</a:t>
            </a:r>
            <a:r>
              <a:rPr lang="fr-FR" dirty="0" smtClean="0"/>
              <a:t>, 2002)</a:t>
            </a:r>
          </a:p>
          <a:p>
            <a:pPr lvl="1" algn="just"/>
            <a:r>
              <a:rPr lang="fr-FR" dirty="0" smtClean="0"/>
              <a:t>Adaptation du </a:t>
            </a:r>
            <a:r>
              <a:rPr lang="fr-FR" b="1" dirty="0" smtClean="0">
                <a:solidFill>
                  <a:srgbClr val="00B050"/>
                </a:solidFill>
              </a:rPr>
              <a:t>programme de simulation </a:t>
            </a:r>
            <a:r>
              <a:rPr lang="fr-FR" dirty="0" err="1" smtClean="0"/>
              <a:t>pythia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FF0000"/>
                </a:solidFill>
              </a:rPr>
              <a:t>(</a:t>
            </a:r>
            <a:r>
              <a:rPr lang="fr-FR" b="1" dirty="0" smtClean="0">
                <a:solidFill>
                  <a:srgbClr val="FF0000"/>
                </a:solidFill>
              </a:rPr>
              <a:t>LLR</a:t>
            </a:r>
            <a:r>
              <a:rPr lang="fr-FR" dirty="0" smtClean="0">
                <a:solidFill>
                  <a:srgbClr val="FF0000"/>
                </a:solidFill>
              </a:rPr>
              <a:t>, 2002)</a:t>
            </a:r>
          </a:p>
          <a:p>
            <a:pPr lvl="1" algn="just"/>
            <a:r>
              <a:rPr lang="fr-FR" dirty="0" smtClean="0"/>
              <a:t>Développement et implémentation des </a:t>
            </a:r>
            <a:r>
              <a:rPr lang="fr-FR" b="1" dirty="0" smtClean="0">
                <a:solidFill>
                  <a:srgbClr val="00B050"/>
                </a:solidFill>
              </a:rPr>
              <a:t>programmes de réduction des données </a:t>
            </a:r>
            <a:r>
              <a:rPr lang="fr-FR" dirty="0" smtClean="0"/>
              <a:t>muons </a:t>
            </a:r>
            <a:r>
              <a:rPr lang="fr-FR" dirty="0" smtClean="0">
                <a:solidFill>
                  <a:srgbClr val="FF0000"/>
                </a:solidFill>
              </a:rPr>
              <a:t>(</a:t>
            </a:r>
            <a:r>
              <a:rPr lang="fr-FR" b="1" dirty="0" smtClean="0">
                <a:solidFill>
                  <a:srgbClr val="FF0000"/>
                </a:solidFill>
              </a:rPr>
              <a:t>LLR</a:t>
            </a:r>
            <a:r>
              <a:rPr lang="fr-FR" dirty="0" smtClean="0">
                <a:solidFill>
                  <a:srgbClr val="FF0000"/>
                </a:solidFill>
              </a:rPr>
              <a:t>, 2003)</a:t>
            </a:r>
          </a:p>
          <a:p>
            <a:pPr lvl="1" algn="just"/>
            <a:r>
              <a:rPr lang="fr-FR" dirty="0" smtClean="0"/>
              <a:t>Implémentation de </a:t>
            </a:r>
            <a:r>
              <a:rPr lang="fr-FR" b="1" dirty="0" smtClean="0">
                <a:solidFill>
                  <a:srgbClr val="00B050"/>
                </a:solidFill>
              </a:rPr>
              <a:t>l’algorithme de reconstruction </a:t>
            </a:r>
            <a:r>
              <a:rPr lang="fr-FR" dirty="0" smtClean="0"/>
              <a:t>des traces (</a:t>
            </a:r>
            <a:r>
              <a:rPr lang="fr-FR" b="1" dirty="0" err="1" smtClean="0"/>
              <a:t>SPhN</a:t>
            </a:r>
            <a:r>
              <a:rPr lang="fr-FR" b="1" dirty="0" smtClean="0"/>
              <a:t>,</a:t>
            </a:r>
            <a:r>
              <a:rPr lang="fr-FR" dirty="0" smtClean="0"/>
              <a:t> 2003)</a:t>
            </a:r>
          </a:p>
          <a:p>
            <a:pPr lvl="1" algn="just"/>
            <a:r>
              <a:rPr lang="fr-FR" dirty="0" smtClean="0"/>
              <a:t>Mise au point et implémentation d’un nouvel </a:t>
            </a:r>
            <a:r>
              <a:rPr lang="fr-FR" b="1" dirty="0" smtClean="0">
                <a:solidFill>
                  <a:srgbClr val="00B050"/>
                </a:solidFill>
              </a:rPr>
              <a:t>algorithme d’alignement </a:t>
            </a:r>
            <a:r>
              <a:rPr lang="fr-FR" dirty="0" smtClean="0"/>
              <a:t>(</a:t>
            </a:r>
            <a:r>
              <a:rPr lang="fr-FR" b="1" dirty="0" err="1" smtClean="0"/>
              <a:t>SPhN</a:t>
            </a:r>
            <a:r>
              <a:rPr lang="fr-FR" dirty="0" smtClean="0"/>
              <a:t>, 2006)</a:t>
            </a:r>
          </a:p>
          <a:p>
            <a:pPr lvl="1" algn="just"/>
            <a:r>
              <a:rPr lang="fr-FR" dirty="0" smtClean="0"/>
              <a:t>Responsabilité du </a:t>
            </a:r>
            <a:r>
              <a:rPr lang="fr-FR" b="1" dirty="0" smtClean="0">
                <a:solidFill>
                  <a:srgbClr val="00B050"/>
                </a:solidFill>
              </a:rPr>
              <a:t>code de reconstruction </a:t>
            </a:r>
            <a:r>
              <a:rPr lang="fr-FR" dirty="0" smtClean="0"/>
              <a:t>des données muons (</a:t>
            </a:r>
            <a:r>
              <a:rPr lang="fr-FR" b="1" dirty="0" err="1" smtClean="0"/>
              <a:t>SPhN</a:t>
            </a:r>
            <a:r>
              <a:rPr lang="fr-FR" dirty="0" smtClean="0"/>
              <a:t>, 2003 – 2010)</a:t>
            </a:r>
          </a:p>
          <a:p>
            <a:pPr algn="just"/>
            <a:endParaRPr lang="fr-FR" dirty="0" smtClean="0"/>
          </a:p>
          <a:p>
            <a:pPr algn="just"/>
            <a:r>
              <a:rPr lang="fr-FR" b="1" dirty="0" smtClean="0">
                <a:solidFill>
                  <a:srgbClr val="0070C0"/>
                </a:solidFill>
              </a:rPr>
              <a:t>Production de données (au CCIN2P3)</a:t>
            </a:r>
          </a:p>
          <a:p>
            <a:pPr lvl="1" algn="just"/>
            <a:r>
              <a:rPr lang="fr-FR" dirty="0" smtClean="0"/>
              <a:t>Reconstruction du sous-ensemble muons pour les </a:t>
            </a:r>
            <a:r>
              <a:rPr lang="fr-FR" b="1" dirty="0" smtClean="0">
                <a:solidFill>
                  <a:srgbClr val="00B050"/>
                </a:solidFill>
              </a:rPr>
              <a:t>données p+p et d+Au </a:t>
            </a:r>
            <a:r>
              <a:rPr lang="fr-FR" dirty="0" smtClean="0">
                <a:solidFill>
                  <a:srgbClr val="FF0000"/>
                </a:solidFill>
              </a:rPr>
              <a:t>(</a:t>
            </a:r>
            <a:r>
              <a:rPr lang="fr-FR" b="1" dirty="0" smtClean="0">
                <a:solidFill>
                  <a:srgbClr val="FF0000"/>
                </a:solidFill>
              </a:rPr>
              <a:t>LLR</a:t>
            </a:r>
            <a:r>
              <a:rPr lang="fr-FR" dirty="0" smtClean="0">
                <a:solidFill>
                  <a:srgbClr val="FF0000"/>
                </a:solidFill>
              </a:rPr>
              <a:t>, 2003)</a:t>
            </a:r>
          </a:p>
          <a:p>
            <a:pPr lvl="1" algn="just"/>
            <a:r>
              <a:rPr lang="fr-FR" dirty="0" smtClean="0"/>
              <a:t>Reconstruction du sous-ensemble muons filtré (LVL2) pour les </a:t>
            </a:r>
            <a:r>
              <a:rPr lang="fr-FR" b="1" dirty="0" smtClean="0">
                <a:solidFill>
                  <a:srgbClr val="00B050"/>
                </a:solidFill>
              </a:rPr>
              <a:t>données Au+Au </a:t>
            </a:r>
            <a:r>
              <a:rPr lang="fr-FR" dirty="0" smtClean="0">
                <a:solidFill>
                  <a:srgbClr val="FF0000"/>
                </a:solidFill>
              </a:rPr>
              <a:t>(</a:t>
            </a:r>
            <a:r>
              <a:rPr lang="fr-FR" b="1" dirty="0" smtClean="0">
                <a:solidFill>
                  <a:srgbClr val="FF0000"/>
                </a:solidFill>
              </a:rPr>
              <a:t>LLR</a:t>
            </a:r>
            <a:r>
              <a:rPr lang="fr-FR" dirty="0" smtClean="0">
                <a:solidFill>
                  <a:srgbClr val="FF0000"/>
                </a:solidFill>
              </a:rPr>
              <a:t>, 2004)</a:t>
            </a:r>
          </a:p>
          <a:p>
            <a:pPr lvl="1" algn="just"/>
            <a:r>
              <a:rPr lang="fr-FR" dirty="0" smtClean="0"/>
              <a:t>Reconstruction des sous-ensembles muons et électrons filtrés pour les </a:t>
            </a:r>
            <a:r>
              <a:rPr lang="fr-FR" b="1" dirty="0" smtClean="0">
                <a:solidFill>
                  <a:srgbClr val="00B050"/>
                </a:solidFill>
              </a:rPr>
              <a:t>données Au+Au </a:t>
            </a:r>
            <a:r>
              <a:rPr lang="fr-FR" dirty="0" smtClean="0">
                <a:solidFill>
                  <a:srgbClr val="FF0000"/>
                </a:solidFill>
              </a:rPr>
              <a:t>(</a:t>
            </a:r>
            <a:r>
              <a:rPr lang="fr-FR" b="1" dirty="0" smtClean="0">
                <a:solidFill>
                  <a:srgbClr val="FF0000"/>
                </a:solidFill>
              </a:rPr>
              <a:t>LLR</a:t>
            </a:r>
            <a:r>
              <a:rPr lang="fr-FR" dirty="0" smtClean="0">
                <a:solidFill>
                  <a:srgbClr val="FF0000"/>
                </a:solidFill>
              </a:rPr>
              <a:t>, 2007)</a:t>
            </a:r>
          </a:p>
          <a:p>
            <a:pPr algn="just"/>
            <a:endParaRPr lang="fr-FR" dirty="0" smtClean="0"/>
          </a:p>
          <a:p>
            <a:pPr algn="just"/>
            <a:r>
              <a:rPr lang="fr-FR" b="1" dirty="0" smtClean="0">
                <a:solidFill>
                  <a:srgbClr val="0070C0"/>
                </a:solidFill>
              </a:rPr>
              <a:t>Autres</a:t>
            </a:r>
          </a:p>
          <a:p>
            <a:pPr lvl="1" algn="just"/>
            <a:r>
              <a:rPr lang="fr-FR" dirty="0" smtClean="0"/>
              <a:t>Coordination du </a:t>
            </a:r>
            <a:r>
              <a:rPr lang="fr-FR" b="1" dirty="0" smtClean="0">
                <a:solidFill>
                  <a:srgbClr val="00B050"/>
                </a:solidFill>
              </a:rPr>
              <a:t>programme de simulation </a:t>
            </a:r>
            <a:r>
              <a:rPr lang="fr-FR" dirty="0" smtClean="0"/>
              <a:t>de l’expérience (</a:t>
            </a:r>
            <a:r>
              <a:rPr lang="fr-FR" b="1" dirty="0" err="1" smtClean="0"/>
              <a:t>SPhN</a:t>
            </a:r>
            <a:r>
              <a:rPr lang="fr-FR" dirty="0" smtClean="0"/>
              <a:t>, 2006 – 2010)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9 janvier 2012</a:t>
            </a:r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Phenix - CS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16</a:t>
            </a:fld>
            <a:endParaRPr lang="fr-BE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16" y="0"/>
            <a:ext cx="1285884" cy="41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Z:\_Labo\LLR_Logo_web_roug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27" y="47601"/>
            <a:ext cx="1255713" cy="573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fr-FR" dirty="0" smtClean="0"/>
              <a:t>Analyses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4038600" cy="4680520"/>
          </a:xfrm>
        </p:spPr>
        <p:txBody>
          <a:bodyPr>
            <a:normAutofit fontScale="62500" lnSpcReduction="20000"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Production de J/</a:t>
            </a:r>
            <a:r>
              <a:rPr lang="fr-FR" b="1" dirty="0" smtClean="0">
                <a:solidFill>
                  <a:srgbClr val="0070C0"/>
                </a:solidFill>
                <a:latin typeface="Symbol" pitchFamily="18" charset="2"/>
              </a:rPr>
              <a:t>Y</a:t>
            </a:r>
          </a:p>
          <a:p>
            <a:pPr lvl="1" algn="just"/>
            <a:r>
              <a:rPr lang="fr-FR" b="1" i="1" dirty="0" smtClean="0"/>
              <a:t>Phys. </a:t>
            </a:r>
            <a:r>
              <a:rPr lang="fr-FR" b="1" i="1" dirty="0" err="1" smtClean="0"/>
              <a:t>Rev</a:t>
            </a:r>
            <a:r>
              <a:rPr lang="fr-FR" b="1" i="1" dirty="0" smtClean="0"/>
              <a:t>. </a:t>
            </a:r>
            <a:r>
              <a:rPr lang="fr-FR" b="1" i="1" dirty="0" err="1" smtClean="0"/>
              <a:t>Lett</a:t>
            </a:r>
            <a:r>
              <a:rPr lang="fr-FR" b="1" i="1" dirty="0" smtClean="0"/>
              <a:t>. </a:t>
            </a:r>
            <a:r>
              <a:rPr lang="fr-FR" b="1" dirty="0" smtClean="0"/>
              <a:t>92, 051802 (2004) :             </a:t>
            </a:r>
            <a:r>
              <a:rPr lang="fr-FR" dirty="0" smtClean="0">
                <a:solidFill>
                  <a:srgbClr val="FF0000"/>
                </a:solidFill>
              </a:rPr>
              <a:t>J/</a:t>
            </a:r>
            <a:r>
              <a:rPr lang="fr-FR" dirty="0" smtClean="0">
                <a:solidFill>
                  <a:srgbClr val="FF0000"/>
                </a:solidFill>
                <a:latin typeface="Symbol" pitchFamily="18" charset="2"/>
              </a:rPr>
              <a:t>Y</a:t>
            </a:r>
            <a:r>
              <a:rPr lang="fr-FR" dirty="0" smtClean="0">
                <a:solidFill>
                  <a:srgbClr val="FF0000"/>
                </a:solidFill>
              </a:rPr>
              <a:t> production in 200 </a:t>
            </a:r>
            <a:r>
              <a:rPr lang="fr-FR" dirty="0" err="1" smtClean="0">
                <a:solidFill>
                  <a:srgbClr val="FF0000"/>
                </a:solidFill>
              </a:rPr>
              <a:t>GeV</a:t>
            </a:r>
            <a:r>
              <a:rPr lang="fr-FR" dirty="0" smtClean="0">
                <a:solidFill>
                  <a:srgbClr val="FF0000"/>
                </a:solidFill>
              </a:rPr>
              <a:t> p+p collisions     </a:t>
            </a:r>
            <a:r>
              <a:rPr lang="fr-FR" b="1" dirty="0" smtClean="0">
                <a:solidFill>
                  <a:srgbClr val="0070C0"/>
                </a:solidFill>
              </a:rPr>
              <a:t>(</a:t>
            </a:r>
            <a:r>
              <a:rPr lang="fr-FR" b="1" dirty="0" err="1" smtClean="0">
                <a:solidFill>
                  <a:srgbClr val="0070C0"/>
                </a:solidFill>
              </a:rPr>
              <a:t>run</a:t>
            </a:r>
            <a:r>
              <a:rPr lang="fr-FR" b="1" dirty="0" smtClean="0">
                <a:solidFill>
                  <a:srgbClr val="0070C0"/>
                </a:solidFill>
              </a:rPr>
              <a:t> 2002)</a:t>
            </a:r>
          </a:p>
          <a:p>
            <a:pPr lvl="1" algn="just"/>
            <a:endParaRPr lang="fr-FR" b="1" i="1" dirty="0" smtClean="0">
              <a:solidFill>
                <a:srgbClr val="FF0000"/>
              </a:solidFill>
            </a:endParaRPr>
          </a:p>
          <a:p>
            <a:pPr lvl="1" algn="just"/>
            <a:r>
              <a:rPr lang="fr-FR" b="1" i="1" dirty="0" smtClean="0"/>
              <a:t>Phys. </a:t>
            </a:r>
            <a:r>
              <a:rPr lang="fr-FR" b="1" i="1" dirty="0" err="1" smtClean="0"/>
              <a:t>Rev</a:t>
            </a:r>
            <a:r>
              <a:rPr lang="fr-FR" b="1" i="1" dirty="0" smtClean="0"/>
              <a:t>. </a:t>
            </a:r>
            <a:r>
              <a:rPr lang="fr-FR" b="1" i="1" dirty="0" err="1" smtClean="0"/>
              <a:t>Lett</a:t>
            </a:r>
            <a:r>
              <a:rPr lang="fr-FR" b="1" i="1" dirty="0" smtClean="0"/>
              <a:t>. </a:t>
            </a:r>
            <a:r>
              <a:rPr lang="fr-FR" b="1" dirty="0" smtClean="0"/>
              <a:t>96, 012304 (2006) :             </a:t>
            </a:r>
            <a:r>
              <a:rPr lang="fr-FR" dirty="0" smtClean="0">
                <a:solidFill>
                  <a:srgbClr val="FF0000"/>
                </a:solidFill>
              </a:rPr>
              <a:t>J/</a:t>
            </a:r>
            <a:r>
              <a:rPr lang="fr-FR" dirty="0" smtClean="0">
                <a:solidFill>
                  <a:srgbClr val="FF0000"/>
                </a:solidFill>
                <a:latin typeface="Symbol" pitchFamily="18" charset="2"/>
              </a:rPr>
              <a:t>Y</a:t>
            </a:r>
            <a:r>
              <a:rPr lang="fr-FR" dirty="0" smtClean="0">
                <a:solidFill>
                  <a:srgbClr val="FF0000"/>
                </a:solidFill>
              </a:rPr>
              <a:t> production in 200 </a:t>
            </a:r>
            <a:r>
              <a:rPr lang="fr-FR" dirty="0" err="1" smtClean="0">
                <a:solidFill>
                  <a:srgbClr val="FF0000"/>
                </a:solidFill>
              </a:rPr>
              <a:t>GeV</a:t>
            </a:r>
            <a:r>
              <a:rPr lang="fr-FR" dirty="0" smtClean="0">
                <a:solidFill>
                  <a:srgbClr val="FF0000"/>
                </a:solidFill>
              </a:rPr>
              <a:t> d+Au and p+p collisions </a:t>
            </a:r>
            <a:r>
              <a:rPr lang="fr-FR" b="1" dirty="0" smtClean="0">
                <a:solidFill>
                  <a:srgbClr val="0070C0"/>
                </a:solidFill>
              </a:rPr>
              <a:t>(</a:t>
            </a:r>
            <a:r>
              <a:rPr lang="fr-FR" b="1" dirty="0" err="1" smtClean="0">
                <a:solidFill>
                  <a:srgbClr val="0070C0"/>
                </a:solidFill>
              </a:rPr>
              <a:t>run</a:t>
            </a:r>
            <a:r>
              <a:rPr lang="fr-FR" b="1" dirty="0" smtClean="0">
                <a:solidFill>
                  <a:srgbClr val="0070C0"/>
                </a:solidFill>
              </a:rPr>
              <a:t> 2003)</a:t>
            </a:r>
          </a:p>
          <a:p>
            <a:pPr lvl="2"/>
            <a:r>
              <a:rPr lang="fr-FR" sz="2200" b="1" dirty="0" smtClean="0">
                <a:solidFill>
                  <a:srgbClr val="0070C0"/>
                </a:solidFill>
              </a:rPr>
              <a:t>Thèse Yan </a:t>
            </a:r>
            <a:r>
              <a:rPr lang="fr-FR" sz="2200" b="1" dirty="0" err="1" smtClean="0">
                <a:solidFill>
                  <a:srgbClr val="0070C0"/>
                </a:solidFill>
              </a:rPr>
              <a:t>Cobigo</a:t>
            </a:r>
            <a:r>
              <a:rPr lang="fr-FR" sz="2200" b="1" dirty="0" smtClean="0">
                <a:solidFill>
                  <a:srgbClr val="0070C0"/>
                </a:solidFill>
              </a:rPr>
              <a:t> (</a:t>
            </a:r>
            <a:r>
              <a:rPr lang="fr-FR" sz="2200" b="1" dirty="0" err="1" smtClean="0">
                <a:solidFill>
                  <a:srgbClr val="0070C0"/>
                </a:solidFill>
              </a:rPr>
              <a:t>SPhN</a:t>
            </a:r>
            <a:r>
              <a:rPr lang="fr-FR" sz="2200" b="1" dirty="0" smtClean="0">
                <a:solidFill>
                  <a:srgbClr val="0070C0"/>
                </a:solidFill>
              </a:rPr>
              <a:t>)</a:t>
            </a:r>
          </a:p>
          <a:p>
            <a:pPr lvl="1">
              <a:buNone/>
            </a:pPr>
            <a:endParaRPr lang="fr-FR" dirty="0" smtClean="0"/>
          </a:p>
          <a:p>
            <a:pPr lvl="1" algn="just"/>
            <a:r>
              <a:rPr lang="fr-FR" b="1" i="1" dirty="0" smtClean="0"/>
              <a:t>Phys. </a:t>
            </a:r>
            <a:r>
              <a:rPr lang="fr-FR" b="1" i="1" dirty="0" err="1" smtClean="0"/>
              <a:t>Rev</a:t>
            </a:r>
            <a:r>
              <a:rPr lang="fr-FR" b="1" i="1" dirty="0" smtClean="0"/>
              <a:t>. </a:t>
            </a:r>
            <a:r>
              <a:rPr lang="fr-FR" b="1" i="1" dirty="0" err="1" smtClean="0"/>
              <a:t>Lett</a:t>
            </a:r>
            <a:r>
              <a:rPr lang="fr-FR" b="1" i="1" dirty="0" smtClean="0"/>
              <a:t>. </a:t>
            </a:r>
            <a:r>
              <a:rPr lang="fr-FR" b="1" dirty="0" smtClean="0"/>
              <a:t>98, 232301 (2007) :             </a:t>
            </a:r>
            <a:r>
              <a:rPr lang="fr-FR" dirty="0" smtClean="0">
                <a:solidFill>
                  <a:srgbClr val="FF0000"/>
                </a:solidFill>
              </a:rPr>
              <a:t>J/</a:t>
            </a:r>
            <a:r>
              <a:rPr lang="fr-FR" dirty="0" smtClean="0">
                <a:solidFill>
                  <a:srgbClr val="FF0000"/>
                </a:solidFill>
                <a:latin typeface="Symbol" pitchFamily="18" charset="2"/>
              </a:rPr>
              <a:t>Y</a:t>
            </a:r>
            <a:r>
              <a:rPr lang="fr-FR" dirty="0" smtClean="0">
                <a:solidFill>
                  <a:srgbClr val="FF0000"/>
                </a:solidFill>
              </a:rPr>
              <a:t> production in 200 </a:t>
            </a:r>
            <a:r>
              <a:rPr lang="fr-FR" dirty="0" err="1" smtClean="0">
                <a:solidFill>
                  <a:srgbClr val="FF0000"/>
                </a:solidFill>
              </a:rPr>
              <a:t>GeV</a:t>
            </a:r>
            <a:r>
              <a:rPr lang="fr-FR" dirty="0" smtClean="0">
                <a:solidFill>
                  <a:srgbClr val="FF0000"/>
                </a:solidFill>
              </a:rPr>
              <a:t> Au+Au collisions </a:t>
            </a:r>
            <a:r>
              <a:rPr lang="fr-FR" b="1" dirty="0" smtClean="0">
                <a:solidFill>
                  <a:srgbClr val="0070C0"/>
                </a:solidFill>
              </a:rPr>
              <a:t>(</a:t>
            </a:r>
            <a:r>
              <a:rPr lang="fr-FR" b="1" dirty="0" err="1" smtClean="0">
                <a:solidFill>
                  <a:srgbClr val="0070C0"/>
                </a:solidFill>
              </a:rPr>
              <a:t>run</a:t>
            </a:r>
            <a:r>
              <a:rPr lang="fr-FR" b="1" dirty="0" smtClean="0">
                <a:solidFill>
                  <a:srgbClr val="0070C0"/>
                </a:solidFill>
              </a:rPr>
              <a:t> 2004)</a:t>
            </a:r>
          </a:p>
          <a:p>
            <a:pPr lvl="2"/>
            <a:r>
              <a:rPr lang="fr-FR" sz="2200" b="1" dirty="0" smtClean="0">
                <a:solidFill>
                  <a:srgbClr val="FF0000"/>
                </a:solidFill>
              </a:rPr>
              <a:t>Thèse Vi-</a:t>
            </a:r>
            <a:r>
              <a:rPr lang="fr-FR" sz="2200" b="1" dirty="0" err="1" smtClean="0">
                <a:solidFill>
                  <a:srgbClr val="FF0000"/>
                </a:solidFill>
              </a:rPr>
              <a:t>Nham</a:t>
            </a:r>
            <a:r>
              <a:rPr lang="fr-FR" sz="2200" b="1" dirty="0" smtClean="0">
                <a:solidFill>
                  <a:srgbClr val="FF0000"/>
                </a:solidFill>
              </a:rPr>
              <a:t> Tram (LLR)</a:t>
            </a:r>
            <a:endParaRPr lang="fr-FR" dirty="0" smtClean="0"/>
          </a:p>
          <a:p>
            <a:pPr lvl="1"/>
            <a:endParaRPr lang="fr-FR" dirty="0" smtClean="0"/>
          </a:p>
          <a:p>
            <a:pPr lvl="1" algn="just"/>
            <a:r>
              <a:rPr lang="fr-FR" b="1" i="1" dirty="0" smtClean="0"/>
              <a:t>Phys. </a:t>
            </a:r>
            <a:r>
              <a:rPr lang="fr-FR" b="1" i="1" dirty="0" err="1" smtClean="0"/>
              <a:t>Rev</a:t>
            </a:r>
            <a:r>
              <a:rPr lang="fr-FR" b="1" i="1" dirty="0" smtClean="0"/>
              <a:t>. </a:t>
            </a:r>
            <a:r>
              <a:rPr lang="fr-FR" b="1" i="1" dirty="0" err="1" smtClean="0"/>
              <a:t>Lett</a:t>
            </a:r>
            <a:r>
              <a:rPr lang="fr-FR" b="1" i="1" dirty="0" smtClean="0"/>
              <a:t>. </a:t>
            </a:r>
            <a:r>
              <a:rPr lang="fr-FR" b="1" dirty="0" smtClean="0"/>
              <a:t>98, 232002 (2007) :             </a:t>
            </a:r>
            <a:r>
              <a:rPr lang="fr-FR" dirty="0" smtClean="0">
                <a:solidFill>
                  <a:srgbClr val="FF0000"/>
                </a:solidFill>
              </a:rPr>
              <a:t>J/</a:t>
            </a:r>
            <a:r>
              <a:rPr lang="fr-FR" dirty="0" smtClean="0">
                <a:solidFill>
                  <a:srgbClr val="FF0000"/>
                </a:solidFill>
                <a:latin typeface="Symbol" pitchFamily="18" charset="2"/>
              </a:rPr>
              <a:t>Y</a:t>
            </a:r>
            <a:r>
              <a:rPr lang="fr-FR" dirty="0" smtClean="0">
                <a:solidFill>
                  <a:srgbClr val="FF0000"/>
                </a:solidFill>
              </a:rPr>
              <a:t> production in 200 </a:t>
            </a:r>
            <a:r>
              <a:rPr lang="fr-FR" dirty="0" err="1" smtClean="0">
                <a:solidFill>
                  <a:srgbClr val="FF0000"/>
                </a:solidFill>
              </a:rPr>
              <a:t>GeV</a:t>
            </a:r>
            <a:r>
              <a:rPr lang="fr-FR" dirty="0" smtClean="0">
                <a:solidFill>
                  <a:srgbClr val="FF0000"/>
                </a:solidFill>
              </a:rPr>
              <a:t> p+p collisions    </a:t>
            </a:r>
            <a:r>
              <a:rPr lang="fr-FR" b="1" dirty="0" smtClean="0">
                <a:solidFill>
                  <a:srgbClr val="0070C0"/>
                </a:solidFill>
              </a:rPr>
              <a:t>(</a:t>
            </a:r>
            <a:r>
              <a:rPr lang="fr-FR" b="1" dirty="0" err="1" smtClean="0">
                <a:solidFill>
                  <a:srgbClr val="0070C0"/>
                </a:solidFill>
              </a:rPr>
              <a:t>run</a:t>
            </a:r>
            <a:r>
              <a:rPr lang="fr-FR" b="1" dirty="0" smtClean="0">
                <a:solidFill>
                  <a:srgbClr val="0070C0"/>
                </a:solidFill>
              </a:rPr>
              <a:t> 2005)</a:t>
            </a:r>
          </a:p>
          <a:p>
            <a:pPr lvl="1">
              <a:buNone/>
            </a:pPr>
            <a:endParaRPr lang="fr-FR" dirty="0" smtClean="0"/>
          </a:p>
          <a:p>
            <a:pPr lvl="1" algn="just"/>
            <a:r>
              <a:rPr lang="fr-FR" b="1" i="1" dirty="0" smtClean="0"/>
              <a:t>Phys. </a:t>
            </a:r>
            <a:r>
              <a:rPr lang="fr-FR" b="1" i="1" dirty="0" err="1" smtClean="0"/>
              <a:t>Rev</a:t>
            </a:r>
            <a:r>
              <a:rPr lang="fr-FR" b="1" i="1" dirty="0" smtClean="0"/>
              <a:t>. </a:t>
            </a:r>
            <a:r>
              <a:rPr lang="fr-FR" b="1" i="1" dirty="0" err="1" smtClean="0"/>
              <a:t>Lett</a:t>
            </a:r>
            <a:r>
              <a:rPr lang="fr-FR" b="1" i="1" dirty="0" smtClean="0"/>
              <a:t>. </a:t>
            </a:r>
            <a:r>
              <a:rPr lang="fr-FR" b="1" dirty="0" smtClean="0"/>
              <a:t>101, 122301 (2008) :           </a:t>
            </a:r>
            <a:r>
              <a:rPr lang="fr-FR" dirty="0" smtClean="0">
                <a:solidFill>
                  <a:srgbClr val="FF0000"/>
                </a:solidFill>
              </a:rPr>
              <a:t>J/</a:t>
            </a:r>
            <a:r>
              <a:rPr lang="fr-FR" dirty="0" smtClean="0">
                <a:solidFill>
                  <a:srgbClr val="FF0000"/>
                </a:solidFill>
                <a:latin typeface="Symbol" pitchFamily="18" charset="2"/>
              </a:rPr>
              <a:t>Y</a:t>
            </a:r>
            <a:r>
              <a:rPr lang="fr-FR" dirty="0" smtClean="0">
                <a:solidFill>
                  <a:srgbClr val="FF0000"/>
                </a:solidFill>
              </a:rPr>
              <a:t> production in 200 </a:t>
            </a:r>
            <a:r>
              <a:rPr lang="fr-FR" dirty="0" err="1" smtClean="0">
                <a:solidFill>
                  <a:srgbClr val="FF0000"/>
                </a:solidFill>
              </a:rPr>
              <a:t>GeV</a:t>
            </a:r>
            <a:r>
              <a:rPr lang="fr-FR" dirty="0" smtClean="0">
                <a:solidFill>
                  <a:srgbClr val="FF0000"/>
                </a:solidFill>
              </a:rPr>
              <a:t> Cu+Cu collisions </a:t>
            </a:r>
            <a:r>
              <a:rPr lang="fr-FR" b="1" dirty="0" smtClean="0">
                <a:solidFill>
                  <a:srgbClr val="0070C0"/>
                </a:solidFill>
              </a:rPr>
              <a:t>(</a:t>
            </a:r>
            <a:r>
              <a:rPr lang="fr-FR" b="1" dirty="0" err="1" smtClean="0">
                <a:solidFill>
                  <a:srgbClr val="0070C0"/>
                </a:solidFill>
              </a:rPr>
              <a:t>run</a:t>
            </a:r>
            <a:r>
              <a:rPr lang="fr-FR" b="1" dirty="0" smtClean="0">
                <a:solidFill>
                  <a:srgbClr val="0070C0"/>
                </a:solidFill>
              </a:rPr>
              <a:t> 2005)</a:t>
            </a:r>
          </a:p>
          <a:p>
            <a:pPr lvl="2"/>
            <a:r>
              <a:rPr lang="fr-FR" sz="2200" b="1" dirty="0" smtClean="0">
                <a:solidFill>
                  <a:srgbClr val="FF0000"/>
                </a:solidFill>
              </a:rPr>
              <a:t>Thèse </a:t>
            </a:r>
            <a:r>
              <a:rPr lang="fr-FR" sz="2200" b="1" dirty="0" err="1" smtClean="0">
                <a:solidFill>
                  <a:srgbClr val="FF0000"/>
                </a:solidFill>
              </a:rPr>
              <a:t>Andry</a:t>
            </a:r>
            <a:r>
              <a:rPr lang="fr-FR" sz="2200" b="1" dirty="0" smtClean="0">
                <a:solidFill>
                  <a:srgbClr val="FF0000"/>
                </a:solidFill>
              </a:rPr>
              <a:t> </a:t>
            </a:r>
            <a:r>
              <a:rPr lang="fr-FR" sz="2200" b="1" dirty="0" err="1" smtClean="0">
                <a:solidFill>
                  <a:srgbClr val="FF0000"/>
                </a:solidFill>
              </a:rPr>
              <a:t>Rakotozafindrabe</a:t>
            </a:r>
            <a:r>
              <a:rPr lang="fr-FR" sz="2200" b="1" dirty="0" smtClean="0">
                <a:solidFill>
                  <a:srgbClr val="FF0000"/>
                </a:solidFill>
              </a:rPr>
              <a:t> (LLR)</a:t>
            </a:r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908720"/>
            <a:ext cx="3041777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Espace réservé de la date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9 janvier 2012</a:t>
            </a:r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Phenix - CS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17</a:t>
            </a:fld>
            <a:endParaRPr lang="fr-BE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708920"/>
            <a:ext cx="2151009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16" y="0"/>
            <a:ext cx="1285884" cy="41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Groupe 11"/>
          <p:cNvGrpSpPr/>
          <p:nvPr/>
        </p:nvGrpSpPr>
        <p:grpSpPr>
          <a:xfrm>
            <a:off x="4355976" y="4365104"/>
            <a:ext cx="2160241" cy="2016224"/>
            <a:chOff x="4427984" y="3573016"/>
            <a:chExt cx="2387153" cy="2202205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b="36594"/>
            <a:stretch>
              <a:fillRect/>
            </a:stretch>
          </p:blipFill>
          <p:spPr bwMode="auto">
            <a:xfrm>
              <a:off x="4427984" y="3573016"/>
              <a:ext cx="2387153" cy="1944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t="91586"/>
            <a:stretch>
              <a:fillRect/>
            </a:stretch>
          </p:blipFill>
          <p:spPr bwMode="auto">
            <a:xfrm>
              <a:off x="4427984" y="5517232"/>
              <a:ext cx="2387153" cy="257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ZoneTexte 12"/>
          <p:cNvSpPr txBox="1"/>
          <p:nvPr/>
        </p:nvSpPr>
        <p:spPr>
          <a:xfrm>
            <a:off x="283854" y="5373216"/>
            <a:ext cx="402546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fr-FR" sz="1100" b="1" i="1" dirty="0" smtClean="0">
                <a:solidFill>
                  <a:srgbClr val="00B050"/>
                </a:solidFill>
              </a:rPr>
              <a:t> </a:t>
            </a:r>
            <a:r>
              <a:rPr lang="fr-FR" b="1" i="1" dirty="0" smtClean="0">
                <a:solidFill>
                  <a:srgbClr val="00B050"/>
                </a:solidFill>
              </a:rPr>
              <a:t> Suppression en Au+Au (similaire à SPS)</a:t>
            </a:r>
          </a:p>
          <a:p>
            <a:pPr>
              <a:buFontTx/>
              <a:buChar char="-"/>
            </a:pPr>
            <a:r>
              <a:rPr lang="fr-FR" sz="1400" b="1" i="1" dirty="0" smtClean="0">
                <a:solidFill>
                  <a:srgbClr val="00B050"/>
                </a:solidFill>
              </a:rPr>
              <a:t>Peu d’effets froids en d+Au</a:t>
            </a:r>
          </a:p>
          <a:p>
            <a:pPr>
              <a:buFontTx/>
              <a:buChar char="-"/>
            </a:pPr>
            <a:r>
              <a:rPr lang="fr-FR" sz="1400" b="1" i="1" dirty="0" smtClean="0">
                <a:solidFill>
                  <a:srgbClr val="00B050"/>
                </a:solidFill>
              </a:rPr>
              <a:t>suppression en Cu+Cu compatible avec Au+Au </a:t>
            </a:r>
            <a:endParaRPr lang="fr-FR" sz="1400" b="1" dirty="0" smtClean="0">
              <a:solidFill>
                <a:srgbClr val="00B050"/>
              </a:solidFill>
            </a:endParaRPr>
          </a:p>
        </p:txBody>
      </p:sp>
      <p:pic>
        <p:nvPicPr>
          <p:cNvPr id="14" name="Picture 2" descr="Z:\_Labo\LLR_Logo_web_rouge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27" y="47601"/>
            <a:ext cx="1255713" cy="573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fr-FR" dirty="0" smtClean="0"/>
              <a:t>Analyses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4176464" cy="5184576"/>
          </a:xfrm>
        </p:spPr>
        <p:txBody>
          <a:bodyPr>
            <a:normAutofit fontScale="55000" lnSpcReduction="20000"/>
          </a:bodyPr>
          <a:lstStyle/>
          <a:p>
            <a:r>
              <a:rPr lang="fr-FR" sz="3300" b="1" dirty="0" smtClean="0">
                <a:solidFill>
                  <a:srgbClr val="0070C0"/>
                </a:solidFill>
              </a:rPr>
              <a:t>Production du J/</a:t>
            </a:r>
            <a:r>
              <a:rPr lang="fr-FR" sz="3300" b="1" dirty="0" smtClean="0">
                <a:solidFill>
                  <a:srgbClr val="0070C0"/>
                </a:solidFill>
                <a:latin typeface="Symbol" pitchFamily="18" charset="2"/>
              </a:rPr>
              <a:t>Y</a:t>
            </a:r>
            <a:endParaRPr lang="fr-FR" sz="3300" b="1" dirty="0" smtClean="0">
              <a:solidFill>
                <a:srgbClr val="0070C0"/>
              </a:solidFill>
            </a:endParaRPr>
          </a:p>
          <a:p>
            <a:pPr lvl="1"/>
            <a:endParaRPr lang="fr-FR" sz="2600" dirty="0" smtClean="0"/>
          </a:p>
          <a:p>
            <a:pPr lvl="1" algn="just"/>
            <a:r>
              <a:rPr lang="fr-FR" sz="2600" b="1" i="1" dirty="0" smtClean="0"/>
              <a:t>Phys. </a:t>
            </a:r>
            <a:r>
              <a:rPr lang="fr-FR" sz="2600" b="1" i="1" dirty="0" err="1" smtClean="0"/>
              <a:t>Rev</a:t>
            </a:r>
            <a:r>
              <a:rPr lang="fr-FR" sz="2600" b="1" i="1" dirty="0" smtClean="0"/>
              <a:t>. C </a:t>
            </a:r>
            <a:r>
              <a:rPr lang="fr-FR" sz="2600" b="1" dirty="0" smtClean="0"/>
              <a:t>77, 024912 (2008) :          </a:t>
            </a:r>
            <a:r>
              <a:rPr lang="fr-FR" sz="2600" dirty="0" smtClean="0">
                <a:solidFill>
                  <a:srgbClr val="FF0000"/>
                </a:solidFill>
              </a:rPr>
              <a:t>Cold </a:t>
            </a:r>
            <a:r>
              <a:rPr lang="fr-FR" sz="2600" dirty="0" err="1" smtClean="0">
                <a:solidFill>
                  <a:srgbClr val="FF0000"/>
                </a:solidFill>
              </a:rPr>
              <a:t>Nuclear</a:t>
            </a:r>
            <a:r>
              <a:rPr lang="fr-FR" sz="2600" dirty="0" smtClean="0">
                <a:solidFill>
                  <a:srgbClr val="FF0000"/>
                </a:solidFill>
              </a:rPr>
              <a:t> </a:t>
            </a:r>
            <a:r>
              <a:rPr lang="fr-FR" sz="2600" dirty="0" err="1" smtClean="0">
                <a:solidFill>
                  <a:srgbClr val="FF0000"/>
                </a:solidFill>
              </a:rPr>
              <a:t>Matter</a:t>
            </a:r>
            <a:r>
              <a:rPr lang="fr-FR" sz="2600" dirty="0" smtClean="0">
                <a:solidFill>
                  <a:srgbClr val="FF0000"/>
                </a:solidFill>
              </a:rPr>
              <a:t> </a:t>
            </a:r>
            <a:r>
              <a:rPr lang="fr-FR" sz="2600" dirty="0" err="1" smtClean="0">
                <a:solidFill>
                  <a:srgbClr val="FF0000"/>
                </a:solidFill>
              </a:rPr>
              <a:t>effects</a:t>
            </a:r>
            <a:r>
              <a:rPr lang="fr-FR" sz="2600" dirty="0" smtClean="0">
                <a:solidFill>
                  <a:srgbClr val="FF0000"/>
                </a:solidFill>
              </a:rPr>
              <a:t> on J/</a:t>
            </a:r>
            <a:r>
              <a:rPr lang="fr-FR" sz="2600" dirty="0" smtClean="0">
                <a:solidFill>
                  <a:srgbClr val="FF0000"/>
                </a:solidFill>
                <a:latin typeface="Symbol" pitchFamily="18" charset="2"/>
              </a:rPr>
              <a:t>Y</a:t>
            </a:r>
            <a:r>
              <a:rPr lang="fr-FR" sz="2600" dirty="0" smtClean="0">
                <a:solidFill>
                  <a:srgbClr val="FF0000"/>
                </a:solidFill>
              </a:rPr>
              <a:t> production </a:t>
            </a:r>
            <a:r>
              <a:rPr lang="fr-FR" sz="2600" b="1" dirty="0" smtClean="0">
                <a:solidFill>
                  <a:srgbClr val="0070C0"/>
                </a:solidFill>
              </a:rPr>
              <a:t>(</a:t>
            </a:r>
            <a:r>
              <a:rPr lang="fr-FR" sz="2600" b="1" dirty="0" err="1" smtClean="0">
                <a:solidFill>
                  <a:srgbClr val="0070C0"/>
                </a:solidFill>
              </a:rPr>
              <a:t>run</a:t>
            </a:r>
            <a:r>
              <a:rPr lang="fr-FR" sz="2600" b="1" dirty="0" smtClean="0">
                <a:solidFill>
                  <a:srgbClr val="0070C0"/>
                </a:solidFill>
              </a:rPr>
              <a:t> 2003 + </a:t>
            </a:r>
            <a:r>
              <a:rPr lang="fr-FR" sz="2600" b="1" dirty="0" err="1" smtClean="0">
                <a:solidFill>
                  <a:srgbClr val="0070C0"/>
                </a:solidFill>
              </a:rPr>
              <a:t>run</a:t>
            </a:r>
            <a:r>
              <a:rPr lang="fr-FR" sz="2600" b="1" dirty="0" smtClean="0">
                <a:solidFill>
                  <a:srgbClr val="0070C0"/>
                </a:solidFill>
              </a:rPr>
              <a:t> 2005)</a:t>
            </a:r>
          </a:p>
          <a:p>
            <a:pPr lvl="1">
              <a:buNone/>
            </a:pPr>
            <a:endParaRPr lang="fr-FR" sz="2600" dirty="0" smtClean="0"/>
          </a:p>
          <a:p>
            <a:pPr lvl="1"/>
            <a:endParaRPr lang="fr-FR" sz="2600" dirty="0" smtClean="0"/>
          </a:p>
          <a:p>
            <a:pPr lvl="1" algn="just"/>
            <a:r>
              <a:rPr lang="fr-FR" sz="2600" b="1" dirty="0" smtClean="0"/>
              <a:t>Phys. </a:t>
            </a:r>
            <a:r>
              <a:rPr lang="fr-FR" sz="2600" b="1" dirty="0" err="1" smtClean="0"/>
              <a:t>Rev</a:t>
            </a:r>
            <a:r>
              <a:rPr lang="fr-FR" sz="2600" b="1" dirty="0" smtClean="0"/>
              <a:t>. C 84, 054912 (2011) : </a:t>
            </a:r>
            <a:r>
              <a:rPr lang="fr-FR" sz="2600" dirty="0" smtClean="0">
                <a:solidFill>
                  <a:srgbClr val="FF0000"/>
                </a:solidFill>
              </a:rPr>
              <a:t>Production du méson J/</a:t>
            </a:r>
            <a:r>
              <a:rPr lang="fr-FR" sz="2600" dirty="0" smtClean="0">
                <a:solidFill>
                  <a:srgbClr val="FF0000"/>
                </a:solidFill>
                <a:latin typeface="Symbol" pitchFamily="18" charset="2"/>
              </a:rPr>
              <a:t>Y</a:t>
            </a:r>
            <a:r>
              <a:rPr lang="fr-FR" sz="2600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fr-FR" sz="2600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m</a:t>
            </a:r>
            <a:r>
              <a:rPr lang="fr-FR" sz="2600" baseline="30000" dirty="0" smtClean="0">
                <a:solidFill>
                  <a:srgbClr val="FF0000"/>
                </a:solidFill>
                <a:sym typeface="Wingdings" pitchFamily="2" charset="2"/>
              </a:rPr>
              <a:t>+</a:t>
            </a:r>
            <a:r>
              <a:rPr lang="fr-FR" sz="2600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m</a:t>
            </a:r>
            <a:r>
              <a:rPr lang="fr-FR" sz="2600" baseline="30000" dirty="0" smtClean="0">
                <a:solidFill>
                  <a:srgbClr val="FF0000"/>
                </a:solidFill>
                <a:sym typeface="Wingdings" pitchFamily="2" charset="2"/>
              </a:rPr>
              <a:t>-</a:t>
            </a:r>
            <a:r>
              <a:rPr lang="fr-FR" sz="2600" dirty="0" smtClean="0">
                <a:solidFill>
                  <a:srgbClr val="FF0000"/>
                </a:solidFill>
                <a:sym typeface="Wingdings" pitchFamily="2" charset="2"/>
              </a:rPr>
              <a:t> dans les données Au+Au </a:t>
            </a:r>
            <a:r>
              <a:rPr lang="fr-FR" sz="2600" b="1" dirty="0" smtClean="0">
                <a:solidFill>
                  <a:srgbClr val="0070C0"/>
                </a:solidFill>
                <a:sym typeface="Wingdings" pitchFamily="2" charset="2"/>
              </a:rPr>
              <a:t>(</a:t>
            </a:r>
            <a:r>
              <a:rPr lang="fr-FR" sz="2600" b="1" dirty="0" err="1" smtClean="0">
                <a:solidFill>
                  <a:srgbClr val="0070C0"/>
                </a:solidFill>
                <a:sym typeface="Wingdings" pitchFamily="2" charset="2"/>
              </a:rPr>
              <a:t>run</a:t>
            </a:r>
            <a:r>
              <a:rPr lang="fr-FR" sz="2600" b="1" dirty="0" smtClean="0">
                <a:solidFill>
                  <a:srgbClr val="0070C0"/>
                </a:solidFill>
                <a:sym typeface="Wingdings" pitchFamily="2" charset="2"/>
              </a:rPr>
              <a:t> 2007)</a:t>
            </a:r>
          </a:p>
          <a:p>
            <a:pPr lvl="2"/>
            <a:r>
              <a:rPr lang="fr-FR" sz="2600" b="1" dirty="0" smtClean="0">
                <a:solidFill>
                  <a:srgbClr val="FF0000"/>
                </a:solidFill>
                <a:sym typeface="Wingdings" pitchFamily="2" charset="2"/>
              </a:rPr>
              <a:t>Thèse Catherine Silvestre (LLR/</a:t>
            </a:r>
            <a:r>
              <a:rPr lang="fr-FR" sz="2600" b="1" dirty="0" err="1" smtClean="0">
                <a:solidFill>
                  <a:srgbClr val="FF0000"/>
                </a:solidFill>
                <a:sym typeface="Wingdings" pitchFamily="2" charset="2"/>
              </a:rPr>
              <a:t>SPhN</a:t>
            </a:r>
            <a:r>
              <a:rPr lang="fr-FR" sz="2600" b="1" dirty="0" smtClean="0">
                <a:solidFill>
                  <a:srgbClr val="FF0000"/>
                </a:solidFill>
                <a:sym typeface="Wingdings" pitchFamily="2" charset="2"/>
              </a:rPr>
              <a:t>)</a:t>
            </a:r>
            <a:endParaRPr lang="fr-FR" sz="2600" dirty="0" smtClean="0">
              <a:sym typeface="Wingdings" pitchFamily="2" charset="2"/>
            </a:endParaRPr>
          </a:p>
          <a:p>
            <a:pPr lvl="1"/>
            <a:endParaRPr lang="fr-FR" sz="2600" dirty="0" smtClean="0">
              <a:sym typeface="Wingdings" pitchFamily="2" charset="2"/>
            </a:endParaRPr>
          </a:p>
          <a:p>
            <a:pPr lvl="1" algn="just"/>
            <a:r>
              <a:rPr lang="fr-FR" sz="2600" dirty="0" smtClean="0">
                <a:solidFill>
                  <a:srgbClr val="FF0000"/>
                </a:solidFill>
                <a:sym typeface="Wingdings" pitchFamily="2" charset="2"/>
              </a:rPr>
              <a:t>Production du méson J/</a:t>
            </a:r>
            <a:r>
              <a:rPr lang="fr-FR" sz="2600" dirty="0" smtClean="0">
                <a:solidFill>
                  <a:srgbClr val="FF0000"/>
                </a:solidFill>
                <a:latin typeface="Symbol" pitchFamily="18" charset="2"/>
              </a:rPr>
              <a:t>Y</a:t>
            </a:r>
            <a:r>
              <a:rPr lang="fr-FR" sz="2600" dirty="0" smtClean="0">
                <a:solidFill>
                  <a:srgbClr val="FF0000"/>
                </a:solidFill>
                <a:sym typeface="Wingdings" pitchFamily="2" charset="2"/>
              </a:rPr>
              <a:t>  e</a:t>
            </a:r>
            <a:r>
              <a:rPr lang="fr-FR" sz="2600" baseline="30000" dirty="0" smtClean="0">
                <a:solidFill>
                  <a:srgbClr val="FF0000"/>
                </a:solidFill>
                <a:sym typeface="Wingdings" pitchFamily="2" charset="2"/>
              </a:rPr>
              <a:t>+</a:t>
            </a:r>
            <a:r>
              <a:rPr lang="fr-FR" sz="2600" dirty="0" smtClean="0">
                <a:solidFill>
                  <a:srgbClr val="FF0000"/>
                </a:solidFill>
                <a:sym typeface="Wingdings" pitchFamily="2" charset="2"/>
              </a:rPr>
              <a:t>e</a:t>
            </a:r>
            <a:r>
              <a:rPr lang="fr-FR" sz="2600" baseline="30000" dirty="0" smtClean="0">
                <a:solidFill>
                  <a:srgbClr val="FF0000"/>
                </a:solidFill>
                <a:sym typeface="Wingdings" pitchFamily="2" charset="2"/>
              </a:rPr>
              <a:t>-</a:t>
            </a:r>
            <a:r>
              <a:rPr lang="fr-FR" sz="2600" dirty="0" smtClean="0">
                <a:solidFill>
                  <a:srgbClr val="FF0000"/>
                </a:solidFill>
                <a:sym typeface="Wingdings" pitchFamily="2" charset="2"/>
              </a:rPr>
              <a:t> dans les données Au+Au </a:t>
            </a:r>
            <a:r>
              <a:rPr lang="fr-FR" sz="2600" b="1" dirty="0" smtClean="0">
                <a:solidFill>
                  <a:srgbClr val="0070C0"/>
                </a:solidFill>
                <a:sym typeface="Wingdings" pitchFamily="2" charset="2"/>
              </a:rPr>
              <a:t>(</a:t>
            </a:r>
            <a:r>
              <a:rPr lang="fr-FR" sz="2600" b="1" dirty="0" err="1" smtClean="0">
                <a:solidFill>
                  <a:srgbClr val="0070C0"/>
                </a:solidFill>
                <a:sym typeface="Wingdings" pitchFamily="2" charset="2"/>
              </a:rPr>
              <a:t>run</a:t>
            </a:r>
            <a:r>
              <a:rPr lang="fr-FR" sz="2600" b="1" dirty="0" smtClean="0">
                <a:solidFill>
                  <a:srgbClr val="0070C0"/>
                </a:solidFill>
                <a:sym typeface="Wingdings" pitchFamily="2" charset="2"/>
              </a:rPr>
              <a:t> 2007)</a:t>
            </a:r>
          </a:p>
          <a:p>
            <a:pPr lvl="2"/>
            <a:r>
              <a:rPr lang="fr-FR" sz="2600" b="1" dirty="0" smtClean="0">
                <a:solidFill>
                  <a:srgbClr val="FF0000"/>
                </a:solidFill>
                <a:sym typeface="Wingdings" pitchFamily="2" charset="2"/>
              </a:rPr>
              <a:t>Thèse </a:t>
            </a:r>
            <a:r>
              <a:rPr lang="fr-FR" sz="2600" b="1" dirty="0" err="1" smtClean="0">
                <a:solidFill>
                  <a:srgbClr val="FF0000"/>
                </a:solidFill>
                <a:sym typeface="Wingdings" pitchFamily="2" charset="2"/>
              </a:rPr>
              <a:t>Ermias</a:t>
            </a:r>
            <a:r>
              <a:rPr lang="fr-FR" sz="26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2600" b="1" dirty="0" err="1" smtClean="0">
                <a:solidFill>
                  <a:srgbClr val="FF0000"/>
                </a:solidFill>
                <a:sym typeface="Wingdings" pitchFamily="2" charset="2"/>
              </a:rPr>
              <a:t>Atomssa</a:t>
            </a:r>
            <a:r>
              <a:rPr lang="fr-FR" sz="2600" b="1" dirty="0" smtClean="0">
                <a:solidFill>
                  <a:srgbClr val="FF0000"/>
                </a:solidFill>
                <a:sym typeface="Wingdings" pitchFamily="2" charset="2"/>
              </a:rPr>
              <a:t> (LLR)</a:t>
            </a:r>
          </a:p>
          <a:p>
            <a:pPr lvl="1">
              <a:buNone/>
            </a:pPr>
            <a:endParaRPr lang="fr-FR" sz="2600" dirty="0" smtClean="0">
              <a:sym typeface="Wingdings" pitchFamily="2" charset="2"/>
            </a:endParaRPr>
          </a:p>
          <a:p>
            <a:pPr lvl="1"/>
            <a:endParaRPr lang="fr-FR" sz="2600" dirty="0" smtClean="0">
              <a:sym typeface="Wingdings" pitchFamily="2" charset="2"/>
            </a:endParaRPr>
          </a:p>
          <a:p>
            <a:pPr lvl="1" algn="just"/>
            <a:r>
              <a:rPr lang="fr-FR" sz="2600" b="1" i="1" dirty="0" smtClean="0">
                <a:sym typeface="Wingdings" pitchFamily="2" charset="2"/>
              </a:rPr>
              <a:t>Phys. </a:t>
            </a:r>
            <a:r>
              <a:rPr lang="fr-FR" sz="2600" b="1" i="1" dirty="0" err="1" smtClean="0">
                <a:sym typeface="Wingdings" pitchFamily="2" charset="2"/>
              </a:rPr>
              <a:t>Lett</a:t>
            </a:r>
            <a:r>
              <a:rPr lang="fr-FR" sz="2600" b="1" i="1" dirty="0" smtClean="0">
                <a:sym typeface="Wingdings" pitchFamily="2" charset="2"/>
              </a:rPr>
              <a:t>. B </a:t>
            </a:r>
            <a:r>
              <a:rPr lang="fr-FR" sz="2600" b="1" dirty="0" smtClean="0">
                <a:sym typeface="Wingdings" pitchFamily="2" charset="2"/>
              </a:rPr>
              <a:t>679, 321-329 (2009) :       </a:t>
            </a:r>
            <a:r>
              <a:rPr lang="fr-FR" sz="2600" dirty="0" smtClean="0">
                <a:solidFill>
                  <a:srgbClr val="FF0000"/>
                </a:solidFill>
                <a:sym typeface="Wingdings" pitchFamily="2" charset="2"/>
              </a:rPr>
              <a:t>J/</a:t>
            </a:r>
            <a:r>
              <a:rPr lang="fr-FR" sz="2600" dirty="0" smtClean="0">
                <a:solidFill>
                  <a:srgbClr val="FF0000"/>
                </a:solidFill>
                <a:latin typeface="Symbol" pitchFamily="18" charset="2"/>
              </a:rPr>
              <a:t>Y</a:t>
            </a:r>
            <a:r>
              <a:rPr lang="fr-FR" sz="2600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2600" dirty="0" err="1" smtClean="0">
                <a:solidFill>
                  <a:srgbClr val="FF0000"/>
                </a:solidFill>
                <a:sym typeface="Wingdings" pitchFamily="2" charset="2"/>
              </a:rPr>
              <a:t>photoproduction</a:t>
            </a:r>
            <a:r>
              <a:rPr lang="fr-FR" sz="2600" dirty="0" smtClean="0">
                <a:solidFill>
                  <a:srgbClr val="FF0000"/>
                </a:solidFill>
                <a:sym typeface="Wingdings" pitchFamily="2" charset="2"/>
              </a:rPr>
              <a:t> in 200 </a:t>
            </a:r>
            <a:r>
              <a:rPr lang="fr-FR" sz="2600" dirty="0" err="1" smtClean="0">
                <a:solidFill>
                  <a:srgbClr val="FF0000"/>
                </a:solidFill>
                <a:sym typeface="Wingdings" pitchFamily="2" charset="2"/>
              </a:rPr>
              <a:t>GeV</a:t>
            </a:r>
            <a:r>
              <a:rPr lang="fr-FR" sz="2600" dirty="0" smtClean="0">
                <a:solidFill>
                  <a:srgbClr val="FF0000"/>
                </a:solidFill>
                <a:sym typeface="Wingdings" pitchFamily="2" charset="2"/>
              </a:rPr>
              <a:t> UPC Au+Au collisions </a:t>
            </a:r>
            <a:r>
              <a:rPr lang="fr-FR" sz="2600" b="1" dirty="0" smtClean="0">
                <a:solidFill>
                  <a:srgbClr val="0070C0"/>
                </a:solidFill>
                <a:sym typeface="Wingdings" pitchFamily="2" charset="2"/>
              </a:rPr>
              <a:t>(</a:t>
            </a:r>
            <a:r>
              <a:rPr lang="fr-FR" sz="2600" b="1" dirty="0" err="1" smtClean="0">
                <a:solidFill>
                  <a:srgbClr val="0070C0"/>
                </a:solidFill>
                <a:sym typeface="Wingdings" pitchFamily="2" charset="2"/>
              </a:rPr>
              <a:t>run</a:t>
            </a:r>
            <a:r>
              <a:rPr lang="fr-FR" sz="2600" b="1" dirty="0" smtClean="0">
                <a:solidFill>
                  <a:srgbClr val="0070C0"/>
                </a:solidFill>
                <a:sym typeface="Wingdings" pitchFamily="2" charset="2"/>
              </a:rPr>
              <a:t> 2007)</a:t>
            </a:r>
          </a:p>
          <a:p>
            <a:pPr algn="just"/>
            <a:endParaRPr lang="fr-FR" sz="2600" dirty="0" smtClean="0">
              <a:solidFill>
                <a:srgbClr val="0070C0"/>
              </a:solidFill>
              <a:sym typeface="Wingdings" pitchFamily="2" charset="2"/>
            </a:endParaRPr>
          </a:p>
          <a:p>
            <a:pPr algn="just"/>
            <a:r>
              <a:rPr lang="fr-FR" sz="3300" dirty="0" smtClean="0">
                <a:solidFill>
                  <a:srgbClr val="0070C0"/>
                </a:solidFill>
                <a:sym typeface="Wingdings" pitchFamily="2" charset="2"/>
              </a:rPr>
              <a:t>Production du </a:t>
            </a:r>
            <a:r>
              <a:rPr lang="fr-FR" sz="3300" dirty="0" smtClean="0">
                <a:solidFill>
                  <a:srgbClr val="0070C0"/>
                </a:solidFill>
                <a:latin typeface="Symbol" pitchFamily="18" charset="2"/>
                <a:sym typeface="Wingdings" pitchFamily="2" charset="2"/>
              </a:rPr>
              <a:t>U</a:t>
            </a:r>
          </a:p>
          <a:p>
            <a:pPr lvl="1" algn="just"/>
            <a:r>
              <a:rPr lang="fr-FR" sz="2600" dirty="0" smtClean="0">
                <a:solidFill>
                  <a:srgbClr val="FF0000"/>
                </a:solidFill>
                <a:sym typeface="Wingdings" pitchFamily="2" charset="2"/>
              </a:rPr>
              <a:t>Production du </a:t>
            </a:r>
            <a:r>
              <a:rPr lang="fr-FR" sz="2600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U </a:t>
            </a:r>
            <a:r>
              <a:rPr lang="fr-FR" sz="2600" dirty="0" smtClean="0">
                <a:solidFill>
                  <a:srgbClr val="FF0000"/>
                </a:solidFill>
                <a:sym typeface="Wingdings" pitchFamily="2" charset="2"/>
              </a:rPr>
              <a:t> e</a:t>
            </a:r>
            <a:r>
              <a:rPr lang="fr-FR" sz="2600" baseline="30000" dirty="0" smtClean="0">
                <a:solidFill>
                  <a:srgbClr val="FF0000"/>
                </a:solidFill>
                <a:sym typeface="Wingdings" pitchFamily="2" charset="2"/>
              </a:rPr>
              <a:t>+</a:t>
            </a:r>
            <a:r>
              <a:rPr lang="fr-FR" sz="2600" dirty="0" smtClean="0">
                <a:solidFill>
                  <a:srgbClr val="FF0000"/>
                </a:solidFill>
                <a:sym typeface="Wingdings" pitchFamily="2" charset="2"/>
              </a:rPr>
              <a:t>e</a:t>
            </a:r>
            <a:r>
              <a:rPr lang="fr-FR" sz="2600" baseline="30000" dirty="0" smtClean="0">
                <a:solidFill>
                  <a:srgbClr val="FF0000"/>
                </a:solidFill>
                <a:sym typeface="Wingdings" pitchFamily="2" charset="2"/>
              </a:rPr>
              <a:t>-</a:t>
            </a:r>
            <a:r>
              <a:rPr lang="fr-FR" sz="2600" dirty="0" smtClean="0">
                <a:solidFill>
                  <a:srgbClr val="FF0000"/>
                </a:solidFill>
                <a:sym typeface="Wingdings" pitchFamily="2" charset="2"/>
              </a:rPr>
              <a:t> dans les données Au+Au </a:t>
            </a:r>
            <a:r>
              <a:rPr lang="fr-FR" sz="2600" b="1" dirty="0" smtClean="0">
                <a:solidFill>
                  <a:srgbClr val="0070C0"/>
                </a:solidFill>
                <a:sym typeface="Wingdings" pitchFamily="2" charset="2"/>
              </a:rPr>
              <a:t>(</a:t>
            </a:r>
            <a:r>
              <a:rPr lang="fr-FR" sz="2600" b="1" dirty="0" err="1" smtClean="0">
                <a:solidFill>
                  <a:srgbClr val="0070C0"/>
                </a:solidFill>
                <a:sym typeface="Wingdings" pitchFamily="2" charset="2"/>
              </a:rPr>
              <a:t>run</a:t>
            </a:r>
            <a:r>
              <a:rPr lang="fr-FR" sz="2600" b="1" dirty="0" smtClean="0">
                <a:solidFill>
                  <a:srgbClr val="0070C0"/>
                </a:solidFill>
                <a:sym typeface="Wingdings" pitchFamily="2" charset="2"/>
              </a:rPr>
              <a:t> 2007)</a:t>
            </a:r>
            <a:endParaRPr lang="fr-FR" sz="2600" b="1" dirty="0" smtClean="0">
              <a:solidFill>
                <a:srgbClr val="0070C0"/>
              </a:solidFill>
            </a:endParaRPr>
          </a:p>
          <a:p>
            <a:pPr lvl="1" algn="just"/>
            <a:endParaRPr lang="fr-FR" b="1" dirty="0" smtClean="0">
              <a:solidFill>
                <a:srgbClr val="0070C0"/>
              </a:solidFill>
              <a:sym typeface="Wingdings" pitchFamily="2" charset="2"/>
            </a:endParaRPr>
          </a:p>
          <a:p>
            <a:pPr lvl="1" algn="just"/>
            <a:endParaRPr lang="fr-FR" b="1" dirty="0" smtClean="0">
              <a:solidFill>
                <a:srgbClr val="0070C0"/>
              </a:solidFill>
              <a:sym typeface="Wingdings" pitchFamily="2" charset="2"/>
            </a:endParaRPr>
          </a:p>
          <a:p>
            <a:pPr lvl="1" algn="just"/>
            <a:endParaRPr lang="fr-FR" dirty="0" smtClean="0">
              <a:sym typeface="Wingdings" pitchFamily="2" charset="2"/>
            </a:endParaRPr>
          </a:p>
          <a:p>
            <a:pPr lvl="1" algn="just">
              <a:buNone/>
            </a:pPr>
            <a:endParaRPr lang="fr-FR" dirty="0" smtClean="0">
              <a:sym typeface="Wingdings" pitchFamily="2" charset="2"/>
            </a:endParaRPr>
          </a:p>
          <a:p>
            <a:pPr lvl="1" algn="just">
              <a:buNone/>
            </a:pPr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9 janvier 2012</a:t>
            </a:r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Phenix - CS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18</a:t>
            </a:fld>
            <a:endParaRPr lang="fr-BE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4367" y="2852936"/>
            <a:ext cx="2848113" cy="199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16" y="0"/>
            <a:ext cx="1285884" cy="41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 descr="C:\Documents and Settings\Fred\Bureau\v2_pt_central_forward_20-60_theorie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860032" y="1052736"/>
            <a:ext cx="2624167" cy="180020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979922" y="4077072"/>
            <a:ext cx="4692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fr-FR" sz="1400" b="1" i="1" dirty="0" smtClean="0">
                <a:solidFill>
                  <a:srgbClr val="00B050"/>
                </a:solidFill>
              </a:rPr>
              <a:t>Flot du J/</a:t>
            </a:r>
            <a:r>
              <a:rPr lang="fr-FR" sz="1400" b="1" i="1" dirty="0" smtClean="0">
                <a:solidFill>
                  <a:srgbClr val="00B050"/>
                </a:solidFill>
                <a:latin typeface="Symbol" pitchFamily="18" charset="2"/>
              </a:rPr>
              <a:t>Y</a:t>
            </a:r>
            <a:r>
              <a:rPr lang="fr-FR" sz="1400" b="1" i="1" dirty="0" smtClean="0">
                <a:solidFill>
                  <a:srgbClr val="00B050"/>
                </a:solidFill>
              </a:rPr>
              <a:t>  en Au+Au : pas de conclusion besoin de + de stat</a:t>
            </a:r>
            <a:endParaRPr lang="fr-FR" sz="1400" b="1" dirty="0" smtClean="0">
              <a:solidFill>
                <a:srgbClr val="00B050"/>
              </a:solidFill>
            </a:endParaRPr>
          </a:p>
        </p:txBody>
      </p:sp>
      <p:pic>
        <p:nvPicPr>
          <p:cNvPr id="12" name="Picture 2" descr="Z:\_Labo\LLR_Logo_web_rouge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27" y="47601"/>
            <a:ext cx="1255713" cy="573087"/>
          </a:xfrm>
          <a:prstGeom prst="rect">
            <a:avLst/>
          </a:prstGeom>
          <a:noFill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49190" y="4869161"/>
            <a:ext cx="272321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ZoneTexte 15"/>
          <p:cNvSpPr txBox="1"/>
          <p:nvPr/>
        </p:nvSpPr>
        <p:spPr>
          <a:xfrm>
            <a:off x="5868144" y="6093296"/>
            <a:ext cx="8467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>
                <a:solidFill>
                  <a:srgbClr val="FF0000"/>
                </a:solidFill>
              </a:rPr>
              <a:t>R</a:t>
            </a:r>
            <a:r>
              <a:rPr lang="fr-FR" sz="1200" baseline="-25000" dirty="0" err="1" smtClean="0">
                <a:solidFill>
                  <a:srgbClr val="FF0000"/>
                </a:solidFill>
              </a:rPr>
              <a:t>AuAu</a:t>
            </a:r>
            <a:r>
              <a:rPr lang="fr-FR" sz="1200" dirty="0" smtClean="0">
                <a:solidFill>
                  <a:srgbClr val="FF0000"/>
                </a:solidFill>
              </a:rPr>
              <a:t>&lt;0.64</a:t>
            </a:r>
            <a:endParaRPr lang="fr-FR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dirty="0" smtClean="0"/>
              <a:t>Éléments de visibilité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524666"/>
          </a:xfrm>
        </p:spPr>
        <p:txBody>
          <a:bodyPr>
            <a:normAutofit fontScale="70000" lnSpcReduction="20000"/>
          </a:bodyPr>
          <a:lstStyle/>
          <a:p>
            <a:endParaRPr lang="fr-FR" sz="1800" b="1" dirty="0" smtClean="0"/>
          </a:p>
          <a:p>
            <a:r>
              <a:rPr lang="fr-FR" sz="2100" b="1" dirty="0" smtClean="0">
                <a:solidFill>
                  <a:srgbClr val="0070C0"/>
                </a:solidFill>
              </a:rPr>
              <a:t>Thèses :</a:t>
            </a:r>
          </a:p>
          <a:p>
            <a:endParaRPr lang="fr-FR" sz="1800" b="1" dirty="0" smtClean="0"/>
          </a:p>
          <a:p>
            <a:pPr lvl="1"/>
            <a:endParaRPr lang="fr-FR" sz="1400" b="1" dirty="0" smtClean="0"/>
          </a:p>
          <a:p>
            <a:pPr lvl="1"/>
            <a:endParaRPr lang="fr-FR" sz="1400" b="1" dirty="0" smtClean="0"/>
          </a:p>
          <a:p>
            <a:pPr lvl="1"/>
            <a:endParaRPr lang="fr-FR" sz="1400" b="1" dirty="0" smtClean="0"/>
          </a:p>
          <a:p>
            <a:pPr lvl="1">
              <a:buNone/>
            </a:pPr>
            <a:endParaRPr lang="fr-FR" sz="1400" b="1" dirty="0" smtClean="0"/>
          </a:p>
          <a:p>
            <a:endParaRPr lang="fr-FR" sz="1800" b="1" dirty="0" smtClean="0"/>
          </a:p>
          <a:p>
            <a:pPr>
              <a:buNone/>
            </a:pPr>
            <a:endParaRPr lang="fr-FR" sz="1800" b="1" dirty="0" smtClean="0"/>
          </a:p>
          <a:p>
            <a:pPr>
              <a:buNone/>
            </a:pPr>
            <a:endParaRPr lang="fr-FR" sz="1800" b="1" dirty="0" smtClean="0"/>
          </a:p>
          <a:p>
            <a:pPr>
              <a:buNone/>
            </a:pPr>
            <a:endParaRPr lang="fr-FR" sz="1800" b="1" dirty="0" smtClean="0"/>
          </a:p>
          <a:p>
            <a:r>
              <a:rPr lang="fr-FR" sz="2100" b="1" dirty="0" smtClean="0">
                <a:solidFill>
                  <a:srgbClr val="0070C0"/>
                </a:solidFill>
              </a:rPr>
              <a:t>Publications :</a:t>
            </a:r>
          </a:p>
          <a:p>
            <a:pPr lvl="1"/>
            <a:r>
              <a:rPr lang="fr-FR" sz="1600" dirty="0" smtClean="0"/>
              <a:t>109 articles (</a:t>
            </a:r>
            <a:r>
              <a:rPr lang="fr-FR" sz="1600" b="1" dirty="0" smtClean="0">
                <a:solidFill>
                  <a:srgbClr val="FF0000"/>
                </a:solidFill>
              </a:rPr>
              <a:t>101 par l’ensemble de </a:t>
            </a:r>
            <a:r>
              <a:rPr lang="fr-FR" sz="1600" b="1" dirty="0" err="1" smtClean="0">
                <a:solidFill>
                  <a:srgbClr val="FF0000"/>
                </a:solidFill>
              </a:rPr>
              <a:t>Phenix</a:t>
            </a:r>
            <a:r>
              <a:rPr lang="fr-FR" sz="1600" b="1" dirty="0" smtClean="0">
                <a:solidFill>
                  <a:srgbClr val="FF0000"/>
                </a:solidFill>
              </a:rPr>
              <a:t>-France</a:t>
            </a:r>
            <a:r>
              <a:rPr lang="fr-FR" sz="1600" dirty="0" smtClean="0"/>
              <a:t>)</a:t>
            </a:r>
          </a:p>
          <a:p>
            <a:pPr lvl="1"/>
            <a:r>
              <a:rPr lang="fr-FR" sz="1600" dirty="0" smtClean="0"/>
              <a:t>12 (</a:t>
            </a:r>
            <a:r>
              <a:rPr lang="fr-FR" sz="1600" b="1" dirty="0" smtClean="0">
                <a:solidFill>
                  <a:srgbClr val="FF0000"/>
                </a:solidFill>
              </a:rPr>
              <a:t>7</a:t>
            </a:r>
            <a:r>
              <a:rPr lang="fr-FR" sz="1600" dirty="0" smtClean="0"/>
              <a:t>) participations à « </a:t>
            </a:r>
            <a:r>
              <a:rPr lang="fr-FR" sz="1600" dirty="0" err="1" smtClean="0"/>
              <a:t>Paper</a:t>
            </a:r>
            <a:r>
              <a:rPr lang="fr-FR" sz="1600" dirty="0" smtClean="0"/>
              <a:t> </a:t>
            </a:r>
            <a:r>
              <a:rPr lang="fr-FR" sz="1600" dirty="0" err="1" smtClean="0"/>
              <a:t>Preparation</a:t>
            </a:r>
            <a:r>
              <a:rPr lang="fr-FR" sz="1600" dirty="0" smtClean="0"/>
              <a:t> Group »</a:t>
            </a:r>
          </a:p>
          <a:p>
            <a:pPr lvl="1"/>
            <a:r>
              <a:rPr lang="fr-FR" sz="1600" dirty="0" smtClean="0"/>
              <a:t>20 (</a:t>
            </a:r>
            <a:r>
              <a:rPr lang="fr-FR" sz="1600" b="1" dirty="0" smtClean="0">
                <a:solidFill>
                  <a:srgbClr val="FF0000"/>
                </a:solidFill>
              </a:rPr>
              <a:t>12</a:t>
            </a:r>
            <a:r>
              <a:rPr lang="fr-FR" sz="1600" dirty="0" smtClean="0"/>
              <a:t>) participations à « </a:t>
            </a:r>
            <a:r>
              <a:rPr lang="fr-FR" sz="1600" dirty="0" err="1" smtClean="0"/>
              <a:t>Internal</a:t>
            </a:r>
            <a:r>
              <a:rPr lang="fr-FR" sz="1600" dirty="0" smtClean="0"/>
              <a:t> </a:t>
            </a:r>
            <a:r>
              <a:rPr lang="fr-FR" sz="1600" dirty="0" err="1" smtClean="0"/>
              <a:t>Review</a:t>
            </a:r>
            <a:r>
              <a:rPr lang="fr-FR" sz="1600" dirty="0" smtClean="0"/>
              <a:t> </a:t>
            </a:r>
            <a:r>
              <a:rPr lang="fr-FR" sz="1600" dirty="0" err="1" smtClean="0"/>
              <a:t>Commitee</a:t>
            </a:r>
            <a:r>
              <a:rPr lang="fr-FR" sz="1600" dirty="0" smtClean="0"/>
              <a:t> »</a:t>
            </a:r>
          </a:p>
          <a:p>
            <a:pPr lvl="1"/>
            <a:r>
              <a:rPr lang="fr-FR" sz="1600" b="1" dirty="0" smtClean="0">
                <a:solidFill>
                  <a:srgbClr val="FF0000"/>
                </a:solidFill>
              </a:rPr>
              <a:t>20 notes d’analyse</a:t>
            </a:r>
          </a:p>
          <a:p>
            <a:pPr lvl="1"/>
            <a:endParaRPr lang="fr-FR" sz="1600" dirty="0" smtClean="0"/>
          </a:p>
          <a:p>
            <a:r>
              <a:rPr lang="fr-FR" sz="2100" b="1" dirty="0" smtClean="0">
                <a:solidFill>
                  <a:srgbClr val="0070C0"/>
                </a:solidFill>
              </a:rPr>
              <a:t>Responsabilités prises par </a:t>
            </a:r>
            <a:r>
              <a:rPr lang="fr-FR" sz="2100" b="1" dirty="0" err="1" smtClean="0">
                <a:solidFill>
                  <a:srgbClr val="0070C0"/>
                </a:solidFill>
              </a:rPr>
              <a:t>Phenix</a:t>
            </a:r>
            <a:r>
              <a:rPr lang="fr-FR" sz="2100" b="1" dirty="0" smtClean="0">
                <a:solidFill>
                  <a:srgbClr val="0070C0"/>
                </a:solidFill>
              </a:rPr>
              <a:t>-France :</a:t>
            </a:r>
          </a:p>
          <a:p>
            <a:pPr lvl="1"/>
            <a:r>
              <a:rPr lang="fr-FR" sz="1600" b="1" dirty="0" smtClean="0">
                <a:solidFill>
                  <a:srgbClr val="FF0000"/>
                </a:solidFill>
              </a:rPr>
              <a:t>1 </a:t>
            </a:r>
            <a:r>
              <a:rPr lang="fr-FR" sz="1600" b="1" dirty="0" err="1" smtClean="0">
                <a:solidFill>
                  <a:srgbClr val="FF0000"/>
                </a:solidFill>
              </a:rPr>
              <a:t>co</a:t>
            </a:r>
            <a:r>
              <a:rPr lang="fr-FR" sz="1600" b="1" dirty="0" smtClean="0">
                <a:solidFill>
                  <a:srgbClr val="FF0000"/>
                </a:solidFill>
              </a:rPr>
              <a:t>-</a:t>
            </a:r>
            <a:r>
              <a:rPr lang="fr-FR" sz="1600" b="1" dirty="0" err="1" smtClean="0">
                <a:solidFill>
                  <a:srgbClr val="FF0000"/>
                </a:solidFill>
              </a:rPr>
              <a:t>conveener</a:t>
            </a:r>
            <a:r>
              <a:rPr lang="fr-FR" sz="1600" b="1" dirty="0" smtClean="0">
                <a:solidFill>
                  <a:srgbClr val="FF0000"/>
                </a:solidFill>
              </a:rPr>
              <a:t> « </a:t>
            </a:r>
            <a:r>
              <a:rPr lang="fr-FR" sz="1600" b="1" dirty="0" err="1" smtClean="0">
                <a:solidFill>
                  <a:srgbClr val="FF0000"/>
                </a:solidFill>
              </a:rPr>
              <a:t>heavy</a:t>
            </a:r>
            <a:r>
              <a:rPr lang="fr-FR" sz="1600" b="1" dirty="0" smtClean="0">
                <a:solidFill>
                  <a:srgbClr val="FF0000"/>
                </a:solidFill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</a:rPr>
              <a:t>flavour</a:t>
            </a:r>
            <a:r>
              <a:rPr lang="fr-FR" sz="1600" b="1" dirty="0" smtClean="0">
                <a:solidFill>
                  <a:srgbClr val="FF0000"/>
                </a:solidFill>
              </a:rPr>
              <a:t> » (2007 – 2009)</a:t>
            </a:r>
          </a:p>
          <a:p>
            <a:pPr lvl="1"/>
            <a:r>
              <a:rPr lang="fr-FR" sz="1600" dirty="0" smtClean="0"/>
              <a:t>2 membres au </a:t>
            </a:r>
            <a:r>
              <a:rPr lang="fr-FR" sz="1600" dirty="0" err="1" smtClean="0"/>
              <a:t>Phenix</a:t>
            </a:r>
            <a:r>
              <a:rPr lang="fr-FR" sz="1600" dirty="0" smtClean="0"/>
              <a:t> Speakers Bureau (depuis 2007 + </a:t>
            </a:r>
            <a:r>
              <a:rPr lang="fr-FR" sz="1600" b="1" dirty="0" smtClean="0">
                <a:solidFill>
                  <a:srgbClr val="FF0000"/>
                </a:solidFill>
              </a:rPr>
              <a:t>2009</a:t>
            </a:r>
            <a:r>
              <a:rPr lang="fr-FR" sz="1600" dirty="0" smtClean="0"/>
              <a:t>)</a:t>
            </a:r>
          </a:p>
          <a:p>
            <a:pPr lvl="1"/>
            <a:r>
              <a:rPr lang="fr-FR" sz="1600" b="1" dirty="0" smtClean="0">
                <a:solidFill>
                  <a:srgbClr val="FF0000"/>
                </a:solidFill>
              </a:rPr>
              <a:t>2 membres à l’</a:t>
            </a:r>
            <a:r>
              <a:rPr lang="fr-FR" sz="1600" b="1" dirty="0" err="1" smtClean="0">
                <a:solidFill>
                  <a:srgbClr val="FF0000"/>
                </a:solidFill>
              </a:rPr>
              <a:t>Executive</a:t>
            </a:r>
            <a:r>
              <a:rPr lang="fr-FR" sz="1600" b="1" dirty="0" smtClean="0">
                <a:solidFill>
                  <a:srgbClr val="FF0000"/>
                </a:solidFill>
              </a:rPr>
              <a:t> Council (2003 – 2007 + depuis 2007)</a:t>
            </a:r>
          </a:p>
          <a:p>
            <a:pPr lvl="1"/>
            <a:r>
              <a:rPr lang="fr-FR" sz="1600" b="1" dirty="0" smtClean="0">
                <a:solidFill>
                  <a:srgbClr val="FF0000"/>
                </a:solidFill>
              </a:rPr>
              <a:t>1 coordinateur du spectromètre à muons et membre du Detector Council (2003 – 2007)</a:t>
            </a:r>
          </a:p>
          <a:p>
            <a:pPr lvl="1"/>
            <a:r>
              <a:rPr lang="fr-FR" sz="1600" dirty="0" smtClean="0"/>
              <a:t>1 responsable du code de reconstruction des données muons (</a:t>
            </a:r>
            <a:r>
              <a:rPr lang="fr-FR" sz="1600" dirty="0" err="1" smtClean="0"/>
              <a:t>SPhN</a:t>
            </a:r>
            <a:r>
              <a:rPr lang="fr-FR" sz="1600" dirty="0" smtClean="0"/>
              <a:t>, 2003 – 2010)</a:t>
            </a:r>
          </a:p>
          <a:p>
            <a:pPr lvl="1"/>
            <a:r>
              <a:rPr lang="fr-FR" sz="1600" dirty="0" smtClean="0"/>
              <a:t>1 coordinateur du programme de simulation de l’expérience (</a:t>
            </a:r>
            <a:r>
              <a:rPr lang="fr-FR" sz="1600" dirty="0" err="1" smtClean="0"/>
              <a:t>SPhN</a:t>
            </a:r>
            <a:r>
              <a:rPr lang="fr-FR" sz="1600" dirty="0" smtClean="0"/>
              <a:t>, 2006 – 2010)</a:t>
            </a:r>
          </a:p>
          <a:p>
            <a:pPr lvl="1"/>
            <a:endParaRPr lang="fr-FR" sz="1800" b="1" dirty="0" smtClean="0"/>
          </a:p>
          <a:p>
            <a:r>
              <a:rPr lang="fr-FR" sz="2100" b="1" dirty="0" smtClean="0">
                <a:solidFill>
                  <a:srgbClr val="0070C0"/>
                </a:solidFill>
              </a:rPr>
              <a:t>Contributions à conférence : </a:t>
            </a:r>
            <a:r>
              <a:rPr lang="fr-FR" sz="1600" dirty="0" smtClean="0"/>
              <a:t>~ 40 contributions à conférence de </a:t>
            </a:r>
            <a:r>
              <a:rPr lang="fr-FR" sz="1600" dirty="0" err="1" smtClean="0"/>
              <a:t>Phenix</a:t>
            </a:r>
            <a:r>
              <a:rPr lang="fr-FR" sz="1600" dirty="0" smtClean="0"/>
              <a:t>-France</a:t>
            </a:r>
          </a:p>
          <a:p>
            <a:pPr lvl="1"/>
            <a:r>
              <a:rPr lang="fr-FR" sz="1600" dirty="0" smtClean="0"/>
              <a:t>Quark </a:t>
            </a:r>
            <a:r>
              <a:rPr lang="fr-FR" sz="1600" dirty="0" err="1" smtClean="0"/>
              <a:t>Matter</a:t>
            </a:r>
            <a:r>
              <a:rPr lang="fr-FR" sz="1600" dirty="0" smtClean="0"/>
              <a:t> 2009, 2008, 2006, 2005, 2004, 2002</a:t>
            </a:r>
          </a:p>
          <a:p>
            <a:pPr lvl="1"/>
            <a:r>
              <a:rPr lang="fr-FR" sz="1600" dirty="0" smtClean="0"/>
              <a:t>Hard probes 2008, 2006, 2004</a:t>
            </a:r>
          </a:p>
          <a:p>
            <a:pPr lvl="1"/>
            <a:r>
              <a:rPr lang="fr-FR" sz="1600" dirty="0" err="1" smtClean="0"/>
              <a:t>Strangeness</a:t>
            </a:r>
            <a:r>
              <a:rPr lang="fr-FR" sz="1600" dirty="0" smtClean="0"/>
              <a:t> in Quark </a:t>
            </a:r>
            <a:r>
              <a:rPr lang="fr-FR" sz="1600" dirty="0" err="1" smtClean="0"/>
              <a:t>Matter</a:t>
            </a:r>
            <a:r>
              <a:rPr lang="fr-FR" sz="1600" dirty="0" smtClean="0"/>
              <a:t> 2008, 2006, 2004</a:t>
            </a:r>
          </a:p>
          <a:p>
            <a:pPr lvl="1"/>
            <a:r>
              <a:rPr lang="fr-FR" sz="1600" dirty="0" err="1" smtClean="0"/>
              <a:t>Moriond</a:t>
            </a:r>
            <a:r>
              <a:rPr lang="fr-FR" sz="1600" dirty="0" smtClean="0"/>
              <a:t> 2010, 2009, 2008, 2002</a:t>
            </a:r>
            <a:endParaRPr lang="fr-FR" sz="1400" b="1" dirty="0" smtClean="0"/>
          </a:p>
          <a:p>
            <a:endParaRPr lang="fr-FR" sz="2000" b="1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9 janvier 2012</a:t>
            </a:r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Phenix - CS LLR</a:t>
            </a:r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19</a:t>
            </a:fld>
            <a:endParaRPr lang="fr-B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16" y="0"/>
            <a:ext cx="1285884" cy="41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1475656" y="980728"/>
          <a:ext cx="4536504" cy="19507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623591"/>
                <a:gridCol w="716290"/>
                <a:gridCol w="1050559"/>
                <a:gridCol w="1146064"/>
              </a:tblGrid>
              <a:tr h="216024"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Étudiant</a:t>
                      </a:r>
                      <a:endParaRPr lang="fr-FR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Groupe </a:t>
                      </a:r>
                      <a:endParaRPr lang="fr-FR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Sujet</a:t>
                      </a:r>
                      <a:endParaRPr lang="fr-FR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Soutenance</a:t>
                      </a:r>
                      <a:endParaRPr lang="fr-FR" sz="1000" b="1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Yann </a:t>
                      </a:r>
                      <a:r>
                        <a:rPr lang="fr-FR" sz="1000" b="1" dirty="0" err="1" smtClean="0"/>
                        <a:t>Cobigo</a:t>
                      </a:r>
                      <a:endParaRPr lang="fr-FR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b="1" dirty="0" err="1" smtClean="0"/>
                        <a:t>SPhN</a:t>
                      </a:r>
                      <a:endParaRPr lang="fr-FR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J/</a:t>
                      </a:r>
                      <a:r>
                        <a:rPr lang="fr-FR" sz="1000" b="1" dirty="0" smtClean="0">
                          <a:latin typeface="Symbol" pitchFamily="18" charset="2"/>
                        </a:rPr>
                        <a:t>Y</a:t>
                      </a:r>
                      <a:endParaRPr lang="fr-FR" sz="1000" b="1" dirty="0"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Septembre 2004</a:t>
                      </a:r>
                      <a:endParaRPr lang="fr-FR" sz="1000" b="1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Sébastien </a:t>
                      </a:r>
                      <a:r>
                        <a:rPr lang="fr-FR" sz="1000" b="1" dirty="0" err="1" smtClean="0"/>
                        <a:t>Gadrat</a:t>
                      </a:r>
                      <a:endParaRPr lang="fr-FR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LPC</a:t>
                      </a:r>
                      <a:endParaRPr lang="fr-FR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Charme ouvert</a:t>
                      </a:r>
                      <a:endParaRPr lang="fr-FR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Septembre 2005</a:t>
                      </a:r>
                      <a:endParaRPr lang="fr-FR" sz="1000" b="1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fr-FR" sz="1000" b="1" dirty="0" smtClean="0">
                          <a:solidFill>
                            <a:srgbClr val="FF0000"/>
                          </a:solidFill>
                        </a:rPr>
                        <a:t>Vi-</a:t>
                      </a:r>
                      <a:r>
                        <a:rPr lang="fr-FR" sz="1000" b="1" dirty="0" err="1" smtClean="0">
                          <a:solidFill>
                            <a:srgbClr val="FF0000"/>
                          </a:solidFill>
                        </a:rPr>
                        <a:t>Nham</a:t>
                      </a:r>
                      <a:r>
                        <a:rPr lang="fr-FR" sz="1000" b="1" dirty="0" smtClean="0">
                          <a:solidFill>
                            <a:srgbClr val="FF0000"/>
                          </a:solidFill>
                        </a:rPr>
                        <a:t> Tram</a:t>
                      </a:r>
                      <a:endParaRPr lang="fr-FR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>
                          <a:solidFill>
                            <a:srgbClr val="FF0000"/>
                          </a:solidFill>
                        </a:rPr>
                        <a:t>LLR</a:t>
                      </a:r>
                      <a:endParaRPr lang="fr-FR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smtClean="0">
                          <a:solidFill>
                            <a:srgbClr val="FF0000"/>
                          </a:solidFill>
                        </a:rPr>
                        <a:t>J/</a:t>
                      </a:r>
                      <a:r>
                        <a:rPr lang="fr-FR" sz="1000" b="1" dirty="0" smtClean="0">
                          <a:solidFill>
                            <a:srgbClr val="FF0000"/>
                          </a:solidFill>
                          <a:latin typeface="Symbol" pitchFamily="18" charset="2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>
                          <a:solidFill>
                            <a:srgbClr val="FF0000"/>
                          </a:solidFill>
                        </a:rPr>
                        <a:t>Janvier 2006</a:t>
                      </a:r>
                      <a:endParaRPr lang="fr-FR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Ahmed Hadj Henni</a:t>
                      </a:r>
                      <a:endParaRPr lang="fr-FR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b="1" dirty="0" err="1" smtClean="0"/>
                        <a:t>Subatech</a:t>
                      </a:r>
                      <a:endParaRPr lang="fr-FR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photons</a:t>
                      </a:r>
                      <a:endParaRPr lang="fr-FR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Février 2007</a:t>
                      </a:r>
                      <a:endParaRPr lang="fr-FR" sz="1000" b="1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fr-FR" sz="1000" b="1" dirty="0" err="1" smtClean="0">
                          <a:solidFill>
                            <a:srgbClr val="FF0000"/>
                          </a:solidFill>
                        </a:rPr>
                        <a:t>Andry</a:t>
                      </a:r>
                      <a:r>
                        <a:rPr lang="fr-FR" sz="10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FR" sz="1000" b="1" dirty="0" err="1" smtClean="0">
                          <a:solidFill>
                            <a:srgbClr val="FF0000"/>
                          </a:solidFill>
                        </a:rPr>
                        <a:t>Rakotozafindrabe</a:t>
                      </a:r>
                      <a:endParaRPr lang="fr-FR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>
                          <a:solidFill>
                            <a:srgbClr val="FF0000"/>
                          </a:solidFill>
                        </a:rPr>
                        <a:t>LLR</a:t>
                      </a:r>
                      <a:endParaRPr lang="fr-FR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smtClean="0">
                          <a:solidFill>
                            <a:srgbClr val="FF0000"/>
                          </a:solidFill>
                        </a:rPr>
                        <a:t>J/</a:t>
                      </a:r>
                      <a:r>
                        <a:rPr lang="fr-FR" sz="1000" b="1" dirty="0" smtClean="0">
                          <a:solidFill>
                            <a:srgbClr val="FF0000"/>
                          </a:solidFill>
                          <a:latin typeface="Symbol" pitchFamily="18" charset="2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>
                          <a:solidFill>
                            <a:srgbClr val="FF0000"/>
                          </a:solidFill>
                        </a:rPr>
                        <a:t>Mai 2007</a:t>
                      </a:r>
                      <a:endParaRPr lang="fr-FR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fr-FR" sz="1000" b="1" dirty="0" smtClean="0">
                          <a:solidFill>
                            <a:srgbClr val="FF0000"/>
                          </a:solidFill>
                        </a:rPr>
                        <a:t>Catherine Silvestre</a:t>
                      </a:r>
                      <a:endParaRPr lang="fr-FR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>
                          <a:solidFill>
                            <a:srgbClr val="FF0000"/>
                          </a:solidFill>
                        </a:rPr>
                        <a:t>LLR/</a:t>
                      </a:r>
                      <a:r>
                        <a:rPr lang="fr-FR" sz="1000" b="1" dirty="0" err="1" smtClean="0">
                          <a:solidFill>
                            <a:srgbClr val="FF0000"/>
                          </a:solidFill>
                        </a:rPr>
                        <a:t>SPhN</a:t>
                      </a:r>
                      <a:endParaRPr lang="fr-FR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smtClean="0">
                          <a:solidFill>
                            <a:srgbClr val="FF0000"/>
                          </a:solidFill>
                        </a:rPr>
                        <a:t>J/</a:t>
                      </a:r>
                      <a:r>
                        <a:rPr lang="fr-FR" sz="1000" b="1" dirty="0" smtClean="0">
                          <a:solidFill>
                            <a:srgbClr val="FF0000"/>
                          </a:solidFill>
                          <a:latin typeface="Symbol" pitchFamily="18" charset="2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>
                          <a:solidFill>
                            <a:srgbClr val="FF0000"/>
                          </a:solidFill>
                        </a:rPr>
                        <a:t>Octobre 2008</a:t>
                      </a:r>
                      <a:endParaRPr lang="fr-FR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fr-FR" sz="1000" b="1" dirty="0" err="1" smtClean="0">
                          <a:solidFill>
                            <a:srgbClr val="FF0000"/>
                          </a:solidFill>
                        </a:rPr>
                        <a:t>Ermias</a:t>
                      </a:r>
                      <a:r>
                        <a:rPr lang="fr-FR" sz="10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FR" sz="1000" b="1" dirty="0" err="1" smtClean="0">
                          <a:solidFill>
                            <a:srgbClr val="FF0000"/>
                          </a:solidFill>
                        </a:rPr>
                        <a:t>Atomssa</a:t>
                      </a:r>
                      <a:endParaRPr lang="fr-FR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>
                          <a:solidFill>
                            <a:srgbClr val="FF0000"/>
                          </a:solidFill>
                        </a:rPr>
                        <a:t>LLR</a:t>
                      </a:r>
                      <a:endParaRPr lang="fr-FR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smtClean="0">
                          <a:solidFill>
                            <a:srgbClr val="FF0000"/>
                          </a:solidFill>
                        </a:rPr>
                        <a:t>J/</a:t>
                      </a:r>
                      <a:r>
                        <a:rPr lang="fr-FR" sz="1000" b="1" dirty="0" smtClean="0">
                          <a:solidFill>
                            <a:srgbClr val="FF0000"/>
                          </a:solidFill>
                          <a:latin typeface="Symbol" pitchFamily="18" charset="2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b="1" dirty="0" smtClean="0">
                          <a:solidFill>
                            <a:srgbClr val="FF0000"/>
                          </a:solidFill>
                        </a:rPr>
                        <a:t>Décembre 2008</a:t>
                      </a:r>
                      <a:endParaRPr lang="fr-FR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6265540" y="1484784"/>
            <a:ext cx="2150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FF0000"/>
                </a:solidFill>
              </a:rPr>
              <a:t>+ 1 HDR en préparation :</a:t>
            </a:r>
          </a:p>
          <a:p>
            <a:pPr>
              <a:buFont typeface="Arial" pitchFamily="34" charset="0"/>
              <a:buChar char="•"/>
            </a:pPr>
            <a:r>
              <a:rPr lang="fr-FR" sz="1200" dirty="0" smtClean="0">
                <a:solidFill>
                  <a:srgbClr val="FF0000"/>
                </a:solidFill>
              </a:rPr>
              <a:t> Raphaël </a:t>
            </a:r>
            <a:r>
              <a:rPr lang="fr-FR" sz="1200" dirty="0" err="1" smtClean="0">
                <a:solidFill>
                  <a:srgbClr val="FF0000"/>
                </a:solidFill>
              </a:rPr>
              <a:t>Granier</a:t>
            </a:r>
            <a:r>
              <a:rPr lang="fr-FR" sz="1200" dirty="0" smtClean="0">
                <a:solidFill>
                  <a:srgbClr val="FF0000"/>
                </a:solidFill>
              </a:rPr>
              <a:t> de Cassagnac</a:t>
            </a:r>
          </a:p>
        </p:txBody>
      </p:sp>
      <p:pic>
        <p:nvPicPr>
          <p:cNvPr id="10" name="Picture 2" descr="Z:\_Labo\LLR_Logo_web_roug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27" y="47601"/>
            <a:ext cx="1255713" cy="573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fr-FR" dirty="0" err="1" smtClean="0"/>
              <a:t>quarkonia</a:t>
            </a:r>
            <a:r>
              <a:rPr lang="fr-FR" dirty="0" smtClean="0"/>
              <a:t> suppression in A+A collisions</a:t>
            </a:r>
            <a:endParaRPr lang="fr-FR" dirty="0"/>
          </a:p>
        </p:txBody>
      </p:sp>
      <p:pic>
        <p:nvPicPr>
          <p:cNvPr id="8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0544"/>
          <a:stretch>
            <a:fillRect/>
          </a:stretch>
        </p:blipFill>
        <p:spPr bwMode="auto">
          <a:xfrm>
            <a:off x="467545" y="1006447"/>
            <a:ext cx="8143956" cy="5302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F. Fleuret - LLR 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</a:t>
            </a:fld>
            <a:endParaRPr lang="fr-BE"/>
          </a:p>
        </p:txBody>
      </p:sp>
      <p:sp>
        <p:nvSpPr>
          <p:cNvPr id="9" name="Rectangle 8"/>
          <p:cNvSpPr/>
          <p:nvPr/>
        </p:nvSpPr>
        <p:spPr>
          <a:xfrm>
            <a:off x="6372200" y="5229200"/>
            <a:ext cx="2160240" cy="144016"/>
          </a:xfrm>
          <a:prstGeom prst="rect">
            <a:avLst/>
          </a:prstGeom>
          <a:solidFill>
            <a:srgbClr val="3333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899592" y="5373216"/>
            <a:ext cx="3096344" cy="144016"/>
          </a:xfrm>
          <a:prstGeom prst="rect">
            <a:avLst/>
          </a:prstGeom>
          <a:solidFill>
            <a:srgbClr val="3333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3995936" y="5733256"/>
            <a:ext cx="4536504" cy="14401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99592" y="5877272"/>
            <a:ext cx="3456384" cy="14401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Bilan LLR: 2000 </a:t>
            </a:r>
            <a:r>
              <a:rPr lang="fr-FR" dirty="0" smtClean="0">
                <a:sym typeface="Wingdings" pitchFamily="2" charset="2"/>
              </a:rPr>
              <a:t> 2013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fr-FR" dirty="0" smtClean="0">
                <a:sym typeface="Wingdings" pitchFamily="2" charset="2"/>
              </a:rPr>
              <a:t>Le LLR a été l’initiateur et le coordinateur de </a:t>
            </a:r>
          </a:p>
          <a:p>
            <a:pPr lvl="1"/>
            <a:r>
              <a:rPr lang="fr-FR" dirty="0" smtClean="0">
                <a:sym typeface="Wingdings" pitchFamily="2" charset="2"/>
              </a:rPr>
              <a:t>l’activité PHENIX-France</a:t>
            </a:r>
          </a:p>
          <a:p>
            <a:pPr lvl="1"/>
            <a:r>
              <a:rPr lang="fr-FR" dirty="0" smtClean="0">
                <a:sym typeface="Wingdings" pitchFamily="2" charset="2"/>
              </a:rPr>
              <a:t>L’activité hardware PHENIX-France</a:t>
            </a:r>
          </a:p>
          <a:p>
            <a:pPr lvl="1"/>
            <a:r>
              <a:rPr lang="fr-FR" dirty="0" smtClean="0">
                <a:sym typeface="Wingdings" pitchFamily="2" charset="2"/>
              </a:rPr>
              <a:t>L’activité calcul PHENIX-France au CCIN2P3</a:t>
            </a:r>
          </a:p>
          <a:p>
            <a:endParaRPr lang="fr-FR" dirty="0" smtClean="0">
              <a:sym typeface="Wingdings" pitchFamily="2" charset="2"/>
            </a:endParaRPr>
          </a:p>
          <a:p>
            <a:r>
              <a:rPr lang="fr-FR" dirty="0" smtClean="0">
                <a:sym typeface="Wingdings" pitchFamily="2" charset="2"/>
              </a:rPr>
              <a:t>Au plus fort de l’activité, cinq permanents: </a:t>
            </a:r>
          </a:p>
          <a:p>
            <a:pPr lvl="1"/>
            <a:r>
              <a:rPr lang="fr-FR" b="1" dirty="0" smtClean="0">
                <a:sym typeface="Wingdings" pitchFamily="2" charset="2"/>
              </a:rPr>
              <a:t>Olivier Drapier </a:t>
            </a:r>
            <a:r>
              <a:rPr lang="fr-FR" dirty="0" smtClean="0">
                <a:sym typeface="Wingdings" pitchFamily="2" charset="2"/>
              </a:rPr>
              <a:t>: responsable des activités hardware PHENIX-France </a:t>
            </a:r>
          </a:p>
          <a:p>
            <a:pPr lvl="2"/>
            <a:r>
              <a:rPr lang="fr-FR" dirty="0" smtClean="0">
                <a:sym typeface="Wingdings" pitchFamily="2" charset="2"/>
              </a:rPr>
              <a:t>Électronique front-end des bras muons (375 k€) / carte S.P.I.R.O., électronique front-end du vertex central (130 k€)</a:t>
            </a:r>
          </a:p>
          <a:p>
            <a:pPr lvl="2"/>
            <a:r>
              <a:rPr lang="fr-FR" dirty="0" smtClean="0">
                <a:sym typeface="Wingdings" pitchFamily="2" charset="2"/>
              </a:rPr>
              <a:t>Coordinateur des </a:t>
            </a:r>
            <a:r>
              <a:rPr lang="fr-FR" dirty="0" err="1" smtClean="0">
                <a:sym typeface="Wingdings" pitchFamily="2" charset="2"/>
              </a:rPr>
              <a:t>spectros</a:t>
            </a:r>
            <a:r>
              <a:rPr lang="fr-FR" dirty="0" smtClean="0">
                <a:sym typeface="Wingdings" pitchFamily="2" charset="2"/>
              </a:rPr>
              <a:t> muons (2003 – 2007)</a:t>
            </a:r>
          </a:p>
          <a:p>
            <a:pPr lvl="2"/>
            <a:r>
              <a:rPr lang="fr-FR" dirty="0" smtClean="0">
                <a:sym typeface="Wingdings" pitchFamily="2" charset="2"/>
              </a:rPr>
              <a:t>Membre de l’</a:t>
            </a:r>
            <a:r>
              <a:rPr lang="fr-FR" dirty="0" err="1" smtClean="0">
                <a:sym typeface="Wingdings" pitchFamily="2" charset="2"/>
              </a:rPr>
              <a:t>Executive</a:t>
            </a:r>
            <a:r>
              <a:rPr lang="fr-FR" dirty="0" smtClean="0">
                <a:sym typeface="Wingdings" pitchFamily="2" charset="2"/>
              </a:rPr>
              <a:t> Council de PHENIX (depuis 2007)</a:t>
            </a:r>
          </a:p>
          <a:p>
            <a:pPr lvl="1"/>
            <a:endParaRPr lang="fr-FR" dirty="0" smtClean="0">
              <a:sym typeface="Wingdings" pitchFamily="2" charset="2"/>
            </a:endParaRPr>
          </a:p>
          <a:p>
            <a:pPr lvl="1"/>
            <a:r>
              <a:rPr lang="fr-FR" b="1" dirty="0" smtClean="0">
                <a:sym typeface="Wingdings" pitchFamily="2" charset="2"/>
              </a:rPr>
              <a:t>Michel Gonin </a:t>
            </a:r>
            <a:r>
              <a:rPr lang="fr-FR" dirty="0" smtClean="0">
                <a:sym typeface="Wingdings" pitchFamily="2" charset="2"/>
              </a:rPr>
              <a:t>: initiateur du projet PHENIX-France</a:t>
            </a:r>
          </a:p>
          <a:p>
            <a:pPr lvl="2"/>
            <a:r>
              <a:rPr lang="fr-FR" dirty="0" smtClean="0">
                <a:sym typeface="Wingdings" pitchFamily="2" charset="2"/>
              </a:rPr>
              <a:t>Coordinateur du groupe PHENIX-France</a:t>
            </a:r>
          </a:p>
          <a:p>
            <a:pPr lvl="2"/>
            <a:r>
              <a:rPr lang="fr-FR" dirty="0" smtClean="0">
                <a:sym typeface="Wingdings" pitchFamily="2" charset="2"/>
              </a:rPr>
              <a:t>Membre de l’</a:t>
            </a:r>
            <a:r>
              <a:rPr lang="fr-FR" dirty="0" err="1" smtClean="0">
                <a:sym typeface="Wingdings" pitchFamily="2" charset="2"/>
              </a:rPr>
              <a:t>executive</a:t>
            </a:r>
            <a:r>
              <a:rPr lang="fr-FR" dirty="0" smtClean="0">
                <a:sym typeface="Wingdings" pitchFamily="2" charset="2"/>
              </a:rPr>
              <a:t> Council de PHENIX (2003 – 2007)</a:t>
            </a:r>
          </a:p>
          <a:p>
            <a:pPr lvl="1"/>
            <a:endParaRPr lang="fr-FR" dirty="0" smtClean="0">
              <a:sym typeface="Wingdings" pitchFamily="2" charset="2"/>
            </a:endParaRPr>
          </a:p>
          <a:p>
            <a:pPr lvl="1"/>
            <a:r>
              <a:rPr lang="fr-FR" b="1" dirty="0" smtClean="0">
                <a:sym typeface="Wingdings" pitchFamily="2" charset="2"/>
              </a:rPr>
              <a:t>Raphaël </a:t>
            </a:r>
            <a:r>
              <a:rPr lang="fr-FR" b="1" dirty="0" err="1" smtClean="0">
                <a:sym typeface="Wingdings" pitchFamily="2" charset="2"/>
              </a:rPr>
              <a:t>Granier</a:t>
            </a:r>
            <a:r>
              <a:rPr lang="fr-FR" b="1" dirty="0" smtClean="0">
                <a:sym typeface="Wingdings" pitchFamily="2" charset="2"/>
              </a:rPr>
              <a:t> de Cassagnac </a:t>
            </a:r>
            <a:r>
              <a:rPr lang="fr-FR" dirty="0" smtClean="0">
                <a:sym typeface="Wingdings" pitchFamily="2" charset="2"/>
              </a:rPr>
              <a:t>: coordinateur analyses</a:t>
            </a:r>
          </a:p>
          <a:p>
            <a:pPr lvl="2"/>
            <a:r>
              <a:rPr lang="fr-FR" dirty="0" smtClean="0">
                <a:sym typeface="Wingdings" pitchFamily="2" charset="2"/>
              </a:rPr>
              <a:t>Co-</a:t>
            </a:r>
            <a:r>
              <a:rPr lang="fr-FR" dirty="0" err="1" smtClean="0">
                <a:sym typeface="Wingdings" pitchFamily="2" charset="2"/>
              </a:rPr>
              <a:t>conveener</a:t>
            </a:r>
            <a:r>
              <a:rPr lang="fr-FR" dirty="0" smtClean="0">
                <a:sym typeface="Wingdings" pitchFamily="2" charset="2"/>
              </a:rPr>
              <a:t> groupe </a:t>
            </a:r>
            <a:r>
              <a:rPr lang="fr-FR" dirty="0" err="1" smtClean="0">
                <a:sym typeface="Wingdings" pitchFamily="2" charset="2"/>
              </a:rPr>
              <a:t>heavy</a:t>
            </a:r>
            <a:r>
              <a:rPr lang="fr-FR" dirty="0" smtClean="0">
                <a:sym typeface="Wingdings" pitchFamily="2" charset="2"/>
              </a:rPr>
              <a:t>-</a:t>
            </a:r>
            <a:r>
              <a:rPr lang="fr-FR" dirty="0" err="1" smtClean="0">
                <a:sym typeface="Wingdings" pitchFamily="2" charset="2"/>
              </a:rPr>
              <a:t>flavor</a:t>
            </a:r>
            <a:r>
              <a:rPr lang="fr-FR" dirty="0" smtClean="0">
                <a:sym typeface="Wingdings" pitchFamily="2" charset="2"/>
              </a:rPr>
              <a:t> (2007 – 2009)</a:t>
            </a:r>
          </a:p>
          <a:p>
            <a:pPr lvl="2"/>
            <a:r>
              <a:rPr lang="fr-FR" dirty="0" smtClean="0">
                <a:sym typeface="Wingdings" pitchFamily="2" charset="2"/>
              </a:rPr>
              <a:t>Membre du PHENIX speakers bureau (2009)</a:t>
            </a:r>
          </a:p>
          <a:p>
            <a:pPr lvl="1"/>
            <a:endParaRPr lang="fr-FR" dirty="0" smtClean="0">
              <a:sym typeface="Wingdings" pitchFamily="2" charset="2"/>
            </a:endParaRPr>
          </a:p>
          <a:p>
            <a:pPr lvl="1"/>
            <a:r>
              <a:rPr lang="fr-FR" b="1" dirty="0" smtClean="0">
                <a:sym typeface="Wingdings" pitchFamily="2" charset="2"/>
              </a:rPr>
              <a:t>Frédéric Fleuret </a:t>
            </a:r>
            <a:r>
              <a:rPr lang="fr-FR" dirty="0" smtClean="0">
                <a:sym typeface="Wingdings" pitchFamily="2" charset="2"/>
              </a:rPr>
              <a:t>: activités phénoménologiques</a:t>
            </a:r>
          </a:p>
          <a:p>
            <a:pPr lvl="2"/>
            <a:r>
              <a:rPr lang="fr-FR" dirty="0" smtClean="0">
                <a:sym typeface="Wingdings" pitchFamily="2" charset="2"/>
              </a:rPr>
              <a:t>Étude des effets nucléaires froids : Elena </a:t>
            </a:r>
            <a:r>
              <a:rPr lang="fr-FR" dirty="0" err="1" smtClean="0">
                <a:sym typeface="Wingdings" pitchFamily="2" charset="2"/>
              </a:rPr>
              <a:t>Ferreiro</a:t>
            </a:r>
            <a:r>
              <a:rPr lang="fr-FR" dirty="0" smtClean="0">
                <a:sym typeface="Wingdings" pitchFamily="2" charset="2"/>
              </a:rPr>
              <a:t> (</a:t>
            </a:r>
            <a:r>
              <a:rPr lang="fr-FR" dirty="0" err="1" smtClean="0">
                <a:sym typeface="Wingdings" pitchFamily="2" charset="2"/>
              </a:rPr>
              <a:t>théo</a:t>
            </a:r>
            <a:r>
              <a:rPr lang="fr-FR" dirty="0" smtClean="0">
                <a:sym typeface="Wingdings" pitchFamily="2" charset="2"/>
              </a:rPr>
              <a:t>., Santiago), Frédéric Fleuret (</a:t>
            </a:r>
            <a:r>
              <a:rPr lang="fr-FR" dirty="0" err="1" smtClean="0">
                <a:sym typeface="Wingdings" pitchFamily="2" charset="2"/>
              </a:rPr>
              <a:t>exp</a:t>
            </a:r>
            <a:r>
              <a:rPr lang="fr-FR" dirty="0" smtClean="0">
                <a:sym typeface="Wingdings" pitchFamily="2" charset="2"/>
              </a:rPr>
              <a:t>., LLR) Jean-Philippe </a:t>
            </a:r>
            <a:r>
              <a:rPr lang="fr-FR" dirty="0" err="1" smtClean="0">
                <a:sym typeface="Wingdings" pitchFamily="2" charset="2"/>
              </a:rPr>
              <a:t>Lansberg</a:t>
            </a:r>
            <a:r>
              <a:rPr lang="fr-FR" dirty="0" smtClean="0">
                <a:sym typeface="Wingdings" pitchFamily="2" charset="2"/>
              </a:rPr>
              <a:t> (</a:t>
            </a:r>
            <a:r>
              <a:rPr lang="fr-FR" dirty="0" err="1" smtClean="0">
                <a:sym typeface="Wingdings" pitchFamily="2" charset="2"/>
              </a:rPr>
              <a:t>théo</a:t>
            </a:r>
            <a:r>
              <a:rPr lang="fr-FR" dirty="0" smtClean="0">
                <a:sym typeface="Wingdings" pitchFamily="2" charset="2"/>
              </a:rPr>
              <a:t>., IPNO), Nicolas </a:t>
            </a:r>
            <a:r>
              <a:rPr lang="fr-FR" dirty="0" err="1" smtClean="0">
                <a:sym typeface="Wingdings" pitchFamily="2" charset="2"/>
              </a:rPr>
              <a:t>Matagne</a:t>
            </a:r>
            <a:r>
              <a:rPr lang="fr-FR" dirty="0" smtClean="0">
                <a:sym typeface="Wingdings" pitchFamily="2" charset="2"/>
              </a:rPr>
              <a:t> (</a:t>
            </a:r>
            <a:r>
              <a:rPr lang="fr-FR" dirty="0" err="1" smtClean="0">
                <a:sym typeface="Wingdings" pitchFamily="2" charset="2"/>
              </a:rPr>
              <a:t>théo</a:t>
            </a:r>
            <a:r>
              <a:rPr lang="fr-FR" dirty="0" smtClean="0">
                <a:sym typeface="Wingdings" pitchFamily="2" charset="2"/>
              </a:rPr>
              <a:t>., Mons), </a:t>
            </a:r>
            <a:r>
              <a:rPr lang="fr-FR" dirty="0" err="1" smtClean="0">
                <a:sym typeface="Wingdings" pitchFamily="2" charset="2"/>
              </a:rPr>
              <a:t>Andry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Rakotozafindrabe</a:t>
            </a:r>
            <a:r>
              <a:rPr lang="fr-FR" dirty="0" smtClean="0">
                <a:sym typeface="Wingdings" pitchFamily="2" charset="2"/>
              </a:rPr>
              <a:t> (</a:t>
            </a:r>
            <a:r>
              <a:rPr lang="fr-FR" dirty="0" err="1" smtClean="0">
                <a:sym typeface="Wingdings" pitchFamily="2" charset="2"/>
              </a:rPr>
              <a:t>exp</a:t>
            </a:r>
            <a:r>
              <a:rPr lang="fr-FR" dirty="0" smtClean="0">
                <a:sym typeface="Wingdings" pitchFamily="2" charset="2"/>
              </a:rPr>
              <a:t>., </a:t>
            </a:r>
            <a:r>
              <a:rPr lang="fr-FR" dirty="0" err="1" smtClean="0">
                <a:sym typeface="Wingdings" pitchFamily="2" charset="2"/>
              </a:rPr>
              <a:t>SPhN</a:t>
            </a:r>
            <a:r>
              <a:rPr lang="fr-FR" dirty="0" smtClean="0">
                <a:sym typeface="Wingdings" pitchFamily="2" charset="2"/>
              </a:rPr>
              <a:t>) </a:t>
            </a:r>
          </a:p>
          <a:p>
            <a:pPr lvl="2"/>
            <a:r>
              <a:rPr lang="fr-FR" dirty="0" smtClean="0">
                <a:sym typeface="Wingdings" pitchFamily="2" charset="2"/>
              </a:rPr>
              <a:t>mise en évidence de l’importance des mécanismes de production des </a:t>
            </a:r>
            <a:r>
              <a:rPr lang="fr-FR" dirty="0" err="1" smtClean="0">
                <a:sym typeface="Wingdings" pitchFamily="2" charset="2"/>
              </a:rPr>
              <a:t>quarkonia</a:t>
            </a:r>
            <a:r>
              <a:rPr lang="fr-FR" dirty="0" smtClean="0">
                <a:sym typeface="Wingdings" pitchFamily="2" charset="2"/>
              </a:rPr>
              <a:t> sur les effets nucléaires froids.</a:t>
            </a:r>
          </a:p>
          <a:p>
            <a:pPr lvl="2"/>
            <a:r>
              <a:rPr lang="fr-FR" dirty="0" smtClean="0">
                <a:sym typeface="Wingdings" pitchFamily="2" charset="2"/>
              </a:rPr>
              <a:t>Résultats utilisés par les collaborations LHC.</a:t>
            </a:r>
          </a:p>
          <a:p>
            <a:pPr lvl="1"/>
            <a:endParaRPr lang="fr-FR" dirty="0" smtClean="0">
              <a:sym typeface="Wingdings" pitchFamily="2" charset="2"/>
            </a:endParaRPr>
          </a:p>
          <a:p>
            <a:pPr lvl="1"/>
            <a:r>
              <a:rPr lang="fr-FR" b="1" dirty="0" smtClean="0">
                <a:sym typeface="Wingdings" pitchFamily="2" charset="2"/>
              </a:rPr>
              <a:t>Albert </a:t>
            </a:r>
            <a:r>
              <a:rPr lang="fr-FR" b="1" dirty="0" err="1" smtClean="0">
                <a:sym typeface="Wingdings" pitchFamily="2" charset="2"/>
              </a:rPr>
              <a:t>Romana</a:t>
            </a:r>
            <a:r>
              <a:rPr lang="fr-FR" dirty="0" smtClean="0">
                <a:sym typeface="Wingdings" pitchFamily="2" charset="2"/>
              </a:rPr>
              <a:t>† : initiateur du calcul au CCIN2P3</a:t>
            </a:r>
          </a:p>
          <a:p>
            <a:pPr lvl="2"/>
            <a:r>
              <a:rPr lang="fr-FR" dirty="0" smtClean="0">
                <a:sym typeface="Wingdings" pitchFamily="2" charset="2"/>
              </a:rPr>
              <a:t>Reconstruction des données muons 2003 + muons 2004 + muons et électrons 2007</a:t>
            </a:r>
          </a:p>
          <a:p>
            <a:endParaRPr lang="fr-FR" dirty="0" smtClean="0">
              <a:sym typeface="Wingdings" pitchFamily="2" charset="2"/>
            </a:endParaRPr>
          </a:p>
          <a:p>
            <a:r>
              <a:rPr lang="fr-FR" dirty="0" smtClean="0">
                <a:sym typeface="Wingdings" pitchFamily="2" charset="2"/>
              </a:rPr>
              <a:t>Aujourd’hui</a:t>
            </a:r>
          </a:p>
          <a:p>
            <a:pPr lvl="1"/>
            <a:r>
              <a:rPr lang="fr-FR" dirty="0" smtClean="0">
                <a:sym typeface="Wingdings" pitchFamily="2" charset="2"/>
              </a:rPr>
              <a:t>Quatre permanents: Olivier Drapier, Michel Gonin, Raphaël </a:t>
            </a:r>
            <a:r>
              <a:rPr lang="fr-FR" dirty="0" err="1" smtClean="0">
                <a:sym typeface="Wingdings" pitchFamily="2" charset="2"/>
              </a:rPr>
              <a:t>Granier</a:t>
            </a:r>
            <a:r>
              <a:rPr lang="fr-FR" dirty="0" smtClean="0">
                <a:sym typeface="Wingdings" pitchFamily="2" charset="2"/>
              </a:rPr>
              <a:t> de Cassagnac, Frédéric Fleuret</a:t>
            </a:r>
          </a:p>
          <a:p>
            <a:pPr lvl="1"/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le groupe compte exploiter la carte S.P.I.R.O. en participant aux 1</a:t>
            </a:r>
            <a:r>
              <a:rPr lang="fr-FR" b="1" baseline="30000" dirty="0" smtClean="0">
                <a:solidFill>
                  <a:srgbClr val="FF0000"/>
                </a:solidFill>
                <a:sym typeface="Wingdings" pitchFamily="2" charset="2"/>
              </a:rPr>
              <a:t>ères</a:t>
            </a: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 publications de physique produites avec le détecteur de vertex. Les membres du groupe n’envisagent pas de continuer après 2013.</a:t>
            </a:r>
            <a:endParaRPr lang="fr-FR" b="1" dirty="0" smtClean="0">
              <a:sym typeface="Wingdings" pitchFamily="2" charset="2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9 janvier 2012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Phenix - CS LLR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20</a:t>
            </a:fld>
            <a:endParaRPr lang="fr-BE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16" y="0"/>
            <a:ext cx="1285884" cy="41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 descr="Z:\_Labo\LLR_Logo_web_roug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27" y="47601"/>
            <a:ext cx="1255713" cy="573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Physics</a:t>
            </a:r>
            <a:r>
              <a:rPr lang="fr-FR" dirty="0" smtClean="0"/>
              <a:t> </a:t>
            </a:r>
            <a:r>
              <a:rPr lang="fr-FR" dirty="0" err="1" smtClean="0"/>
              <a:t>highlights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4933782" cy="5500726"/>
          </a:xfrm>
        </p:spPr>
        <p:txBody>
          <a:bodyPr>
            <a:normAutofit/>
          </a:bodyPr>
          <a:lstStyle/>
          <a:p>
            <a:r>
              <a:rPr lang="fr-FR" sz="2400" dirty="0" smtClean="0"/>
              <a:t>SPS (17 </a:t>
            </a:r>
            <a:r>
              <a:rPr lang="fr-FR" sz="2400" dirty="0" err="1" smtClean="0"/>
              <a:t>GeV</a:t>
            </a:r>
            <a:r>
              <a:rPr lang="fr-FR" sz="2400" dirty="0" smtClean="0"/>
              <a:t>) .vs. RHIC (200 </a:t>
            </a:r>
            <a:r>
              <a:rPr lang="fr-FR" sz="2400" dirty="0" err="1" smtClean="0"/>
              <a:t>GeV</a:t>
            </a:r>
            <a:r>
              <a:rPr lang="fr-FR" sz="2400" dirty="0" smtClean="0"/>
              <a:t>)</a:t>
            </a:r>
          </a:p>
          <a:p>
            <a:pPr lvl="1"/>
            <a:r>
              <a:rPr lang="fr-FR" sz="1600" dirty="0" err="1" smtClean="0"/>
              <a:t>Measure</a:t>
            </a:r>
            <a:r>
              <a:rPr lang="fr-FR" sz="1600" dirty="0" smtClean="0"/>
              <a:t> J/</a:t>
            </a:r>
            <a:r>
              <a:rPr lang="fr-FR" sz="1600" dirty="0" smtClean="0">
                <a:latin typeface="Symbol" pitchFamily="18" charset="2"/>
              </a:rPr>
              <a:t>Y</a:t>
            </a:r>
            <a:r>
              <a:rPr lang="fr-FR" sz="1600" dirty="0" smtClean="0"/>
              <a:t> in Au+Au (RHIC) / Pb+Pb (SPS)</a:t>
            </a:r>
          </a:p>
          <a:p>
            <a:pPr lvl="1"/>
            <a:r>
              <a:rPr lang="fr-FR" sz="1600" dirty="0" smtClean="0"/>
              <a:t>Compare </a:t>
            </a:r>
            <a:r>
              <a:rPr lang="fr-FR" sz="1600" dirty="0" err="1" smtClean="0"/>
              <a:t>at</a:t>
            </a:r>
            <a:r>
              <a:rPr lang="fr-FR" sz="1600" dirty="0" smtClean="0"/>
              <a:t> </a:t>
            </a:r>
            <a:r>
              <a:rPr lang="fr-FR" sz="1600" dirty="0" err="1" smtClean="0"/>
              <a:t>same</a:t>
            </a:r>
            <a:r>
              <a:rPr lang="fr-FR" sz="1600" dirty="0" smtClean="0"/>
              <a:t> </a:t>
            </a:r>
            <a:r>
              <a:rPr lang="fr-FR" sz="1600" dirty="0" err="1" smtClean="0"/>
              <a:t>rapidity</a:t>
            </a:r>
            <a:r>
              <a:rPr lang="fr-FR" sz="1600" dirty="0" smtClean="0"/>
              <a:t> (</a:t>
            </a:r>
            <a:r>
              <a:rPr lang="fr-FR" sz="1600" dirty="0" err="1" smtClean="0"/>
              <a:t>same</a:t>
            </a:r>
            <a:r>
              <a:rPr lang="fr-FR" sz="1600" dirty="0" smtClean="0"/>
              <a:t> y ~ </a:t>
            </a:r>
            <a:r>
              <a:rPr lang="fr-FR" sz="1600" dirty="0" err="1" smtClean="0"/>
              <a:t>same</a:t>
            </a:r>
            <a:r>
              <a:rPr lang="fr-FR" sz="1600" dirty="0" smtClean="0"/>
              <a:t> </a:t>
            </a:r>
            <a:r>
              <a:rPr lang="fr-FR" sz="1600" dirty="0" err="1" smtClean="0"/>
              <a:t>x</a:t>
            </a:r>
            <a:r>
              <a:rPr lang="fr-FR" sz="1600" baseline="-25000" dirty="0" err="1" smtClean="0"/>
              <a:t>F</a:t>
            </a:r>
            <a:r>
              <a:rPr lang="fr-FR" sz="1600" dirty="0" smtClean="0"/>
              <a:t>)</a:t>
            </a:r>
          </a:p>
          <a:p>
            <a:pPr lvl="2"/>
            <a:r>
              <a:rPr lang="fr-FR" sz="1400" dirty="0" smtClean="0"/>
              <a:t>0&lt;y&lt;1      </a:t>
            </a:r>
            <a:r>
              <a:rPr lang="fr-FR" sz="1400" dirty="0" err="1" smtClean="0"/>
              <a:t>at</a:t>
            </a:r>
            <a:r>
              <a:rPr lang="fr-FR" sz="1400" dirty="0" smtClean="0"/>
              <a:t> SPS </a:t>
            </a:r>
            <a:r>
              <a:rPr lang="fr-FR" sz="1400" b="1" dirty="0" smtClean="0"/>
              <a:t>(NA50/NA60)</a:t>
            </a:r>
          </a:p>
          <a:p>
            <a:pPr lvl="2"/>
            <a:r>
              <a:rPr lang="fr-FR" sz="1400" dirty="0" smtClean="0"/>
              <a:t>|y|&lt;0.35 </a:t>
            </a:r>
            <a:r>
              <a:rPr lang="fr-FR" sz="1400" dirty="0" err="1" smtClean="0"/>
              <a:t>at</a:t>
            </a:r>
            <a:r>
              <a:rPr lang="fr-FR" sz="1400" dirty="0" smtClean="0"/>
              <a:t> RHIC </a:t>
            </a:r>
            <a:r>
              <a:rPr lang="fr-FR" sz="1400" b="1" dirty="0" smtClean="0"/>
              <a:t>(PHENIX)</a:t>
            </a:r>
            <a:endParaRPr lang="fr-FR" sz="1600" dirty="0" smtClean="0"/>
          </a:p>
          <a:p>
            <a:pPr lvl="1"/>
            <a:r>
              <a:rPr lang="fr-FR" sz="1600" dirty="0" err="1" smtClean="0"/>
              <a:t>Expected</a:t>
            </a:r>
            <a:r>
              <a:rPr lang="fr-FR" sz="1600" dirty="0" smtClean="0"/>
              <a:t> </a:t>
            </a:r>
            <a:r>
              <a:rPr lang="fr-FR" sz="1600" dirty="0" err="1" smtClean="0"/>
              <a:t>larger</a:t>
            </a:r>
            <a:r>
              <a:rPr lang="fr-FR" sz="1600" dirty="0" smtClean="0"/>
              <a:t> suppression </a:t>
            </a:r>
            <a:r>
              <a:rPr lang="fr-FR" sz="1600" dirty="0" err="1" smtClean="0"/>
              <a:t>at</a:t>
            </a:r>
            <a:r>
              <a:rPr lang="fr-FR" sz="1600" dirty="0" smtClean="0"/>
              <a:t> RHIC due to </a:t>
            </a:r>
            <a:r>
              <a:rPr lang="fr-FR" sz="1600" dirty="0" err="1" smtClean="0"/>
              <a:t>larger</a:t>
            </a:r>
            <a:r>
              <a:rPr lang="fr-FR" sz="1600" dirty="0" smtClean="0"/>
              <a:t> </a:t>
            </a:r>
            <a:r>
              <a:rPr lang="fr-FR" sz="1600" dirty="0" err="1" smtClean="0"/>
              <a:t>energy</a:t>
            </a:r>
            <a:r>
              <a:rPr lang="fr-FR" sz="1600" dirty="0" smtClean="0"/>
              <a:t> </a:t>
            </a:r>
            <a:r>
              <a:rPr lang="fr-FR" sz="1600" dirty="0" err="1" smtClean="0"/>
              <a:t>density</a:t>
            </a:r>
            <a:endParaRPr lang="fr-FR" sz="1600" dirty="0" smtClean="0"/>
          </a:p>
          <a:p>
            <a:pPr lvl="1"/>
            <a:r>
              <a:rPr lang="fr-FR" sz="1600" dirty="0" smtClean="0"/>
              <a:t> observe </a:t>
            </a:r>
            <a:r>
              <a:rPr lang="fr-FR" sz="1600" b="1" dirty="0" smtClean="0">
                <a:solidFill>
                  <a:srgbClr val="FF0000"/>
                </a:solidFill>
              </a:rPr>
              <a:t>SIMILAR SUPPRESSION </a:t>
            </a:r>
            <a:r>
              <a:rPr lang="fr-FR" sz="1600" b="1" dirty="0" err="1" smtClean="0">
                <a:solidFill>
                  <a:srgbClr val="FF0000"/>
                </a:solidFill>
              </a:rPr>
              <a:t>at</a:t>
            </a:r>
            <a:r>
              <a:rPr lang="fr-FR" sz="1600" b="1" dirty="0" smtClean="0">
                <a:solidFill>
                  <a:srgbClr val="FF0000"/>
                </a:solidFill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</a:rPr>
              <a:t>mid</a:t>
            </a:r>
            <a:r>
              <a:rPr lang="fr-FR" sz="1600" b="1" dirty="0" smtClean="0">
                <a:solidFill>
                  <a:srgbClr val="FF0000"/>
                </a:solidFill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</a:rPr>
              <a:t>rapidity</a:t>
            </a:r>
            <a:endParaRPr lang="fr-FR" sz="1600" b="1" dirty="0" smtClean="0">
              <a:solidFill>
                <a:srgbClr val="FF0000"/>
              </a:solidFill>
            </a:endParaRPr>
          </a:p>
          <a:p>
            <a:pPr lvl="1"/>
            <a:r>
              <a:rPr lang="fr-FR" sz="1600" b="1" dirty="0" smtClean="0">
                <a:solidFill>
                  <a:srgbClr val="3333FF"/>
                </a:solidFill>
              </a:rPr>
              <a:t>Observe LARGER SUPPRESSION </a:t>
            </a:r>
            <a:r>
              <a:rPr lang="fr-FR" sz="1600" b="1" dirty="0" err="1" smtClean="0">
                <a:solidFill>
                  <a:srgbClr val="3333FF"/>
                </a:solidFill>
              </a:rPr>
              <a:t>at</a:t>
            </a:r>
            <a:r>
              <a:rPr lang="fr-FR" sz="1600" b="1" dirty="0" smtClean="0">
                <a:solidFill>
                  <a:srgbClr val="3333FF"/>
                </a:solidFill>
              </a:rPr>
              <a:t> </a:t>
            </a:r>
            <a:r>
              <a:rPr lang="fr-FR" sz="1600" b="1" dirty="0" err="1" smtClean="0">
                <a:solidFill>
                  <a:srgbClr val="3333FF"/>
                </a:solidFill>
              </a:rPr>
              <a:t>forward</a:t>
            </a:r>
            <a:r>
              <a:rPr lang="fr-FR" sz="1600" b="1" dirty="0" smtClean="0">
                <a:solidFill>
                  <a:srgbClr val="3333FF"/>
                </a:solidFill>
              </a:rPr>
              <a:t> </a:t>
            </a:r>
            <a:r>
              <a:rPr lang="fr-FR" sz="1600" b="1" dirty="0" err="1" smtClean="0">
                <a:solidFill>
                  <a:srgbClr val="3333FF"/>
                </a:solidFill>
              </a:rPr>
              <a:t>rapidity</a:t>
            </a:r>
            <a:endParaRPr lang="fr-FR" sz="1600" b="1" dirty="0" smtClean="0">
              <a:solidFill>
                <a:srgbClr val="3333FF"/>
              </a:solidFill>
            </a:endParaRPr>
          </a:p>
          <a:p>
            <a:pPr lvl="1"/>
            <a:endParaRPr lang="fr-FR" sz="1600" b="1" dirty="0" smtClean="0">
              <a:solidFill>
                <a:srgbClr val="3333FF"/>
              </a:solidFill>
            </a:endParaRPr>
          </a:p>
          <a:p>
            <a:r>
              <a:rPr lang="fr-FR" sz="2000" dirty="0" smtClean="0"/>
              <a:t>Cold </a:t>
            </a:r>
            <a:r>
              <a:rPr lang="fr-FR" sz="2000" dirty="0" err="1" smtClean="0"/>
              <a:t>Nuclear</a:t>
            </a:r>
            <a:r>
              <a:rPr lang="fr-FR" sz="2000" dirty="0" smtClean="0"/>
              <a:t> </a:t>
            </a:r>
            <a:r>
              <a:rPr lang="fr-FR" sz="2000" dirty="0" err="1" smtClean="0"/>
              <a:t>Matter</a:t>
            </a:r>
            <a:r>
              <a:rPr lang="fr-FR" sz="2000" dirty="0" smtClean="0"/>
              <a:t> </a:t>
            </a:r>
            <a:r>
              <a:rPr lang="fr-FR" sz="2000" dirty="0" err="1" smtClean="0"/>
              <a:t>effects</a:t>
            </a:r>
            <a:r>
              <a:rPr lang="fr-FR" sz="2000" dirty="0" smtClean="0"/>
              <a:t> </a:t>
            </a:r>
            <a:r>
              <a:rPr lang="fr-FR" sz="2000" dirty="0" err="1" smtClean="0"/>
              <a:t>at</a:t>
            </a:r>
            <a:r>
              <a:rPr lang="fr-FR" sz="2000" dirty="0" smtClean="0"/>
              <a:t> RHIC</a:t>
            </a:r>
          </a:p>
          <a:p>
            <a:pPr lvl="1"/>
            <a:r>
              <a:rPr lang="fr-FR" sz="1600" dirty="0" err="1" smtClean="0"/>
              <a:t>Measure</a:t>
            </a:r>
            <a:r>
              <a:rPr lang="fr-FR" sz="1600" dirty="0" smtClean="0"/>
              <a:t> J/</a:t>
            </a:r>
            <a:r>
              <a:rPr lang="fr-FR" sz="1600" dirty="0" smtClean="0">
                <a:latin typeface="Symbol" pitchFamily="18" charset="2"/>
              </a:rPr>
              <a:t>Y</a:t>
            </a:r>
            <a:r>
              <a:rPr lang="fr-FR" sz="1600" dirty="0" smtClean="0"/>
              <a:t> production in d+Au collisions</a:t>
            </a:r>
          </a:p>
          <a:p>
            <a:pPr lvl="1"/>
            <a:r>
              <a:rPr lang="fr-FR" sz="1600" dirty="0" smtClean="0"/>
              <a:t>Observe </a:t>
            </a:r>
            <a:r>
              <a:rPr lang="fr-FR" sz="1600" dirty="0" err="1" smtClean="0"/>
              <a:t>larger</a:t>
            </a:r>
            <a:r>
              <a:rPr lang="fr-FR" sz="1600" dirty="0" smtClean="0"/>
              <a:t> suppression </a:t>
            </a:r>
            <a:r>
              <a:rPr lang="fr-FR" sz="1600" dirty="0" err="1" smtClean="0"/>
              <a:t>at</a:t>
            </a:r>
            <a:r>
              <a:rPr lang="fr-FR" sz="1600" dirty="0" smtClean="0"/>
              <a:t> </a:t>
            </a:r>
            <a:r>
              <a:rPr lang="fr-FR" sz="1600" dirty="0" err="1" smtClean="0"/>
              <a:t>forward</a:t>
            </a:r>
            <a:r>
              <a:rPr lang="fr-FR" sz="1600" dirty="0" smtClean="0"/>
              <a:t> </a:t>
            </a:r>
            <a:r>
              <a:rPr lang="fr-FR" sz="1600" dirty="0" err="1" smtClean="0"/>
              <a:t>rapidity</a:t>
            </a:r>
            <a:r>
              <a:rPr lang="fr-FR" sz="1600" dirty="0" smtClean="0"/>
              <a:t> (</a:t>
            </a:r>
            <a:r>
              <a:rPr lang="fr-FR" sz="1600" dirty="0" err="1" smtClean="0"/>
              <a:t>small</a:t>
            </a:r>
            <a:r>
              <a:rPr lang="fr-FR" sz="1600" dirty="0" smtClean="0"/>
              <a:t> x</a:t>
            </a:r>
            <a:r>
              <a:rPr lang="fr-FR" sz="1600" baseline="-25000" dirty="0" smtClean="0"/>
              <a:t>2</a:t>
            </a:r>
            <a:r>
              <a:rPr lang="fr-FR" sz="1600" dirty="0" smtClean="0"/>
              <a:t>)</a:t>
            </a:r>
          </a:p>
          <a:p>
            <a:pPr lvl="1"/>
            <a:r>
              <a:rPr lang="fr-FR" sz="1600" dirty="0" smtClean="0"/>
              <a:t>Pattern </a:t>
            </a:r>
            <a:r>
              <a:rPr lang="fr-FR" sz="1600" dirty="0" err="1" smtClean="0"/>
              <a:t>still</a:t>
            </a:r>
            <a:r>
              <a:rPr lang="fr-FR" sz="1600" dirty="0" smtClean="0"/>
              <a:t> not </a:t>
            </a:r>
            <a:r>
              <a:rPr lang="fr-FR" sz="1600" dirty="0" err="1" smtClean="0"/>
              <a:t>fully</a:t>
            </a:r>
            <a:r>
              <a:rPr lang="fr-FR" sz="1600" dirty="0" smtClean="0"/>
              <a:t> </a:t>
            </a:r>
            <a:r>
              <a:rPr lang="fr-FR" sz="1600" dirty="0" err="1" smtClean="0"/>
              <a:t>understood</a:t>
            </a:r>
            <a:endParaRPr lang="fr-FR" sz="1600" dirty="0" smtClean="0"/>
          </a:p>
          <a:p>
            <a:pPr lvl="1"/>
            <a:r>
              <a:rPr lang="fr-FR" sz="1600" dirty="0" err="1" smtClean="0"/>
              <a:t>Difference</a:t>
            </a:r>
            <a:r>
              <a:rPr lang="fr-FR" sz="1600" dirty="0" smtClean="0"/>
              <a:t> </a:t>
            </a:r>
            <a:r>
              <a:rPr lang="fr-FR" sz="1600" dirty="0" err="1" smtClean="0"/>
              <a:t>forward.vs.mid</a:t>
            </a:r>
            <a:r>
              <a:rPr lang="fr-FR" sz="1600" dirty="0" smtClean="0"/>
              <a:t> </a:t>
            </a:r>
            <a:r>
              <a:rPr lang="fr-FR" sz="1600" dirty="0" err="1" smtClean="0"/>
              <a:t>rapidity</a:t>
            </a:r>
            <a:r>
              <a:rPr lang="fr-FR" sz="1600" dirty="0" smtClean="0"/>
              <a:t> </a:t>
            </a:r>
            <a:r>
              <a:rPr lang="fr-FR" sz="1600" dirty="0" err="1" smtClean="0"/>
              <a:t>may</a:t>
            </a:r>
            <a:r>
              <a:rPr lang="fr-FR" sz="1600" dirty="0" smtClean="0"/>
              <a:t> </a:t>
            </a:r>
            <a:r>
              <a:rPr lang="fr-FR" sz="1600" dirty="0" err="1" smtClean="0"/>
              <a:t>explain</a:t>
            </a:r>
            <a:r>
              <a:rPr lang="fr-FR" sz="1600" dirty="0" smtClean="0"/>
              <a:t> </a:t>
            </a:r>
            <a:r>
              <a:rPr lang="fr-FR" sz="1600" dirty="0" err="1" smtClean="0"/>
              <a:t>larger</a:t>
            </a:r>
            <a:r>
              <a:rPr lang="fr-FR" sz="1600" dirty="0" smtClean="0"/>
              <a:t> suppression </a:t>
            </a:r>
            <a:r>
              <a:rPr lang="fr-FR" sz="1600" dirty="0" err="1" smtClean="0"/>
              <a:t>observed</a:t>
            </a:r>
            <a:r>
              <a:rPr lang="fr-FR" sz="1600" dirty="0" smtClean="0"/>
              <a:t> in </a:t>
            </a:r>
            <a:r>
              <a:rPr lang="fr-FR" sz="1600" dirty="0" err="1" smtClean="0"/>
              <a:t>forward</a:t>
            </a:r>
            <a:r>
              <a:rPr lang="fr-FR" sz="1600" dirty="0" smtClean="0"/>
              <a:t> Au+Au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9 janvier 2012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Phenix - CS LLR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21</a:t>
            </a:fld>
            <a:endParaRPr lang="fr-B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16" y="0"/>
            <a:ext cx="1285884" cy="41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Z:\_Labo\LLR_Logo_web_roug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27" y="47601"/>
            <a:ext cx="1255713" cy="573087"/>
          </a:xfrm>
          <a:prstGeom prst="rect">
            <a:avLst/>
          </a:prstGeom>
          <a:noFill/>
        </p:spPr>
      </p:pic>
      <p:pic>
        <p:nvPicPr>
          <p:cNvPr id="9" name="Picture 1" descr="C:\Documents and Settings\leitch\My Documents\physics\2011\qwg_bnl_jun11\plots\raa_201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007740"/>
            <a:ext cx="3873954" cy="2781300"/>
          </a:xfrm>
          <a:prstGeom prst="rect">
            <a:avLst/>
          </a:prstGeom>
          <a:noFill/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5600" y="3789040"/>
            <a:ext cx="2307216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Physics</a:t>
            </a:r>
            <a:r>
              <a:rPr lang="fr-FR" dirty="0" smtClean="0"/>
              <a:t> </a:t>
            </a:r>
            <a:r>
              <a:rPr lang="fr-FR" dirty="0" err="1" smtClean="0"/>
              <a:t>highlights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8606190" cy="5500726"/>
          </a:xfrm>
        </p:spPr>
        <p:txBody>
          <a:bodyPr>
            <a:normAutofit/>
          </a:bodyPr>
          <a:lstStyle/>
          <a:p>
            <a:pPr lvl="1"/>
            <a:r>
              <a:rPr lang="fr-FR" dirty="0" err="1" smtClean="0"/>
              <a:t>Assuming</a:t>
            </a:r>
            <a:r>
              <a:rPr lang="fr-FR" dirty="0" smtClean="0"/>
              <a:t> CNM </a:t>
            </a:r>
            <a:r>
              <a:rPr lang="fr-FR" dirty="0" err="1" smtClean="0"/>
              <a:t>effects</a:t>
            </a:r>
            <a:r>
              <a:rPr lang="fr-FR" dirty="0" smtClean="0"/>
              <a:t> amplitude are the </a:t>
            </a:r>
            <a:r>
              <a:rPr lang="fr-FR" dirty="0" err="1" smtClean="0"/>
              <a:t>same</a:t>
            </a:r>
            <a:r>
              <a:rPr lang="fr-FR" dirty="0" smtClean="0"/>
              <a:t> (possible </a:t>
            </a:r>
            <a:r>
              <a:rPr lang="fr-FR" dirty="0" err="1" smtClean="0"/>
              <a:t>within</a:t>
            </a:r>
            <a:r>
              <a:rPr lang="fr-FR" dirty="0" smtClean="0"/>
              <a:t> large RHIC </a:t>
            </a:r>
            <a:r>
              <a:rPr lang="fr-FR" dirty="0" err="1" smtClean="0"/>
              <a:t>uncertainties</a:t>
            </a:r>
            <a:r>
              <a:rPr lang="fr-FR" dirty="0" smtClean="0"/>
              <a:t>), </a:t>
            </a:r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hypothesis</a:t>
            </a:r>
            <a:r>
              <a:rPr lang="fr-FR" dirty="0" smtClean="0"/>
              <a:t> :</a:t>
            </a:r>
            <a:endParaRPr lang="fr-FR" sz="2000" dirty="0" smtClean="0"/>
          </a:p>
          <a:p>
            <a:pPr marL="654300" lvl="2" indent="-342900" algn="just">
              <a:buFont typeface="+mj-lt"/>
              <a:buAutoNum type="arabicPeriod"/>
            </a:pPr>
            <a:r>
              <a:rPr lang="fr-FR" dirty="0" smtClean="0"/>
              <a:t>Due to </a:t>
            </a:r>
            <a:r>
              <a:rPr lang="fr-FR" b="1" dirty="0" err="1" smtClean="0">
                <a:solidFill>
                  <a:srgbClr val="0070C0"/>
                </a:solidFill>
              </a:rPr>
              <a:t>recombination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/>
              <a:t>process</a:t>
            </a:r>
            <a:r>
              <a:rPr lang="fr-FR" dirty="0" smtClean="0"/>
              <a:t> </a:t>
            </a: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compensates</a:t>
            </a:r>
            <a:r>
              <a:rPr lang="fr-FR" dirty="0" smtClean="0"/>
              <a:t> a </a:t>
            </a:r>
            <a:r>
              <a:rPr lang="fr-FR" dirty="0" err="1" smtClean="0"/>
              <a:t>larger</a:t>
            </a:r>
            <a:r>
              <a:rPr lang="fr-FR" dirty="0" smtClean="0"/>
              <a:t> suppression </a:t>
            </a:r>
            <a:r>
              <a:rPr lang="fr-FR" dirty="0" err="1" smtClean="0"/>
              <a:t>expected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RHIC </a:t>
            </a:r>
            <a:r>
              <a:rPr lang="fr-FR" dirty="0" err="1" smtClean="0"/>
              <a:t>energies</a:t>
            </a:r>
            <a:endParaRPr lang="fr-FR" dirty="0" smtClean="0"/>
          </a:p>
          <a:p>
            <a:pPr marL="654300" lvl="2" indent="-342900" algn="just">
              <a:buFont typeface="+mj-lt"/>
              <a:buAutoNum type="arabicPeriod"/>
            </a:pPr>
            <a:r>
              <a:rPr lang="fr-FR" dirty="0" smtClean="0">
                <a:sym typeface="Wingdings" pitchFamily="2" charset="2"/>
              </a:rPr>
              <a:t>Due to </a:t>
            </a:r>
            <a:r>
              <a:rPr lang="fr-FR" b="1" dirty="0" smtClean="0">
                <a:solidFill>
                  <a:srgbClr val="0070C0"/>
                </a:solidFill>
                <a:latin typeface="Symbol" pitchFamily="18" charset="2"/>
                <a:sym typeface="Wingdings" pitchFamily="2" charset="2"/>
              </a:rPr>
              <a:t>c</a:t>
            </a:r>
            <a:r>
              <a:rPr lang="fr-FR" b="1" baseline="-25000" dirty="0" smtClean="0">
                <a:solidFill>
                  <a:srgbClr val="0070C0"/>
                </a:solidFill>
                <a:sym typeface="Wingdings" pitchFamily="2" charset="2"/>
              </a:rPr>
              <a:t>c</a:t>
            </a:r>
            <a:r>
              <a:rPr lang="fr-FR" b="1" dirty="0" smtClean="0">
                <a:solidFill>
                  <a:srgbClr val="0070C0"/>
                </a:solidFill>
                <a:sym typeface="Wingdings" pitchFamily="2" charset="2"/>
              </a:rPr>
              <a:t> suppression (and </a:t>
            </a:r>
            <a:r>
              <a:rPr lang="fr-FR" b="1" dirty="0" smtClean="0">
                <a:solidFill>
                  <a:srgbClr val="0070C0"/>
                </a:solidFill>
                <a:latin typeface="Symbol" pitchFamily="18" charset="2"/>
                <a:sym typeface="Wingdings" pitchFamily="2" charset="2"/>
              </a:rPr>
              <a:t>Y</a:t>
            </a:r>
            <a:r>
              <a:rPr lang="fr-FR" b="1" dirty="0" smtClean="0">
                <a:solidFill>
                  <a:srgbClr val="0070C0"/>
                </a:solidFill>
                <a:sym typeface="Wingdings" pitchFamily="2" charset="2"/>
              </a:rPr>
              <a:t>’) </a:t>
            </a:r>
            <a:r>
              <a:rPr lang="fr-FR" dirty="0" err="1" smtClean="0">
                <a:sym typeface="Wingdings" pitchFamily="2" charset="2"/>
              </a:rPr>
              <a:t>only</a:t>
            </a:r>
            <a:r>
              <a:rPr lang="fr-FR" dirty="0" smtClean="0">
                <a:sym typeface="Wingdings" pitchFamily="2" charset="2"/>
              </a:rPr>
              <a:t>   </a:t>
            </a:r>
            <a:r>
              <a:rPr lang="fr-FR" b="1" dirty="0" err="1" smtClean="0">
                <a:solidFill>
                  <a:srgbClr val="0070C0"/>
                </a:solidFill>
                <a:sym typeface="Wingdings" pitchFamily="2" charset="2"/>
              </a:rPr>
              <a:t>sequential</a:t>
            </a:r>
            <a:r>
              <a:rPr lang="fr-FR" b="1" dirty="0" smtClean="0">
                <a:solidFill>
                  <a:srgbClr val="0070C0"/>
                </a:solidFill>
                <a:sym typeface="Wingdings" pitchFamily="2" charset="2"/>
              </a:rPr>
              <a:t> suppression</a:t>
            </a:r>
          </a:p>
          <a:p>
            <a:pPr marL="654300" lvl="2" indent="-342900" algn="just">
              <a:buNone/>
            </a:pPr>
            <a:endParaRPr lang="fr-FR" b="1" dirty="0" smtClean="0">
              <a:solidFill>
                <a:srgbClr val="0070C0"/>
              </a:solidFill>
              <a:sym typeface="Wingdings" pitchFamily="2" charset="2"/>
            </a:endParaRPr>
          </a:p>
          <a:p>
            <a:pPr marL="654300" lvl="2" indent="-342900" algn="just">
              <a:buNone/>
            </a:pPr>
            <a:r>
              <a:rPr lang="fr-FR" b="1" dirty="0" smtClean="0">
                <a:sym typeface="Wingdings" pitchFamily="2" charset="2"/>
              </a:rPr>
              <a:t>- Go to LHC </a:t>
            </a:r>
            <a:r>
              <a:rPr lang="fr-FR" b="1" dirty="0" err="1" smtClean="0">
                <a:sym typeface="Wingdings" pitchFamily="2" charset="2"/>
              </a:rPr>
              <a:t>energies</a:t>
            </a:r>
            <a:r>
              <a:rPr lang="fr-FR" b="1" dirty="0" smtClean="0">
                <a:sym typeface="Wingdings" pitchFamily="2" charset="2"/>
              </a:rPr>
              <a:t> : more suppression, more </a:t>
            </a:r>
            <a:r>
              <a:rPr lang="fr-FR" b="1" dirty="0" err="1" smtClean="0">
                <a:sym typeface="Wingdings" pitchFamily="2" charset="2"/>
              </a:rPr>
              <a:t>recombination</a:t>
            </a:r>
            <a:endParaRPr lang="fr-FR" b="1" dirty="0" smtClean="0">
              <a:sym typeface="Wingdings" pitchFamily="2" charset="2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9 janvier 2012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Phenix - CS LLR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22</a:t>
            </a:fld>
            <a:endParaRPr lang="fr-B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16" y="0"/>
            <a:ext cx="1285884" cy="41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Z:\_Labo\LLR_Logo_web_roug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27" y="47601"/>
            <a:ext cx="1255713" cy="573087"/>
          </a:xfrm>
          <a:prstGeom prst="rect">
            <a:avLst/>
          </a:prstGeom>
          <a:noFill/>
        </p:spPr>
      </p:pic>
      <p:grpSp>
        <p:nvGrpSpPr>
          <p:cNvPr id="15" name="Groupe 25"/>
          <p:cNvGrpSpPr/>
          <p:nvPr/>
        </p:nvGrpSpPr>
        <p:grpSpPr>
          <a:xfrm>
            <a:off x="107504" y="3766956"/>
            <a:ext cx="4711296" cy="2706125"/>
            <a:chOff x="-202216" y="911233"/>
            <a:chExt cx="9673445" cy="5694413"/>
          </a:xfrm>
        </p:grpSpPr>
        <p:sp>
          <p:nvSpPr>
            <p:cNvPr id="16" name="Rectangle 15"/>
            <p:cNvSpPr/>
            <p:nvPr/>
          </p:nvSpPr>
          <p:spPr>
            <a:xfrm>
              <a:off x="1259632" y="1340768"/>
              <a:ext cx="7704856" cy="4536504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7" name="Connecteur droit 16"/>
            <p:cNvCxnSpPr>
              <a:stCxn id="16" idx="1"/>
              <a:endCxn id="16" idx="3"/>
            </p:cNvCxnSpPr>
            <p:nvPr/>
          </p:nvCxnSpPr>
          <p:spPr>
            <a:xfrm>
              <a:off x="1259632" y="3609020"/>
              <a:ext cx="7704856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ZoneTexte 17"/>
            <p:cNvSpPr txBox="1"/>
            <p:nvPr/>
          </p:nvSpPr>
          <p:spPr>
            <a:xfrm rot="16200000">
              <a:off x="-2453795" y="3162812"/>
              <a:ext cx="5198292" cy="695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 smtClean="0"/>
                <a:t>J/</a:t>
              </a:r>
              <a:r>
                <a:rPr lang="fr-FR" sz="1600" b="1" dirty="0" smtClean="0">
                  <a:latin typeface="Symbol" pitchFamily="18" charset="2"/>
                </a:rPr>
                <a:t>Y</a:t>
              </a:r>
              <a:r>
                <a:rPr lang="fr-FR" sz="1600" b="1" dirty="0" smtClean="0"/>
                <a:t> production </a:t>
              </a:r>
              <a:r>
                <a:rPr lang="fr-FR" sz="1600" b="1" dirty="0" err="1" smtClean="0"/>
                <a:t>probability</a:t>
              </a:r>
              <a:endParaRPr lang="fr-FR" sz="1600" b="1" dirty="0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684884" y="3079042"/>
              <a:ext cx="433325" cy="6299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/>
                <a:t>1</a:t>
              </a:r>
              <a:endParaRPr lang="fr-FR" sz="2800" b="1" dirty="0"/>
            </a:p>
          </p:txBody>
        </p:sp>
        <p:cxnSp>
          <p:nvCxnSpPr>
            <p:cNvPr id="20" name="Connecteur droit 19"/>
            <p:cNvCxnSpPr>
              <a:stCxn id="32" idx="1"/>
            </p:cNvCxnSpPr>
            <p:nvPr/>
          </p:nvCxnSpPr>
          <p:spPr>
            <a:xfrm flipH="1">
              <a:off x="3779912" y="3612740"/>
              <a:ext cx="1334" cy="2336540"/>
            </a:xfrm>
            <a:prstGeom prst="line">
              <a:avLst/>
            </a:prstGeom>
            <a:ln w="12700">
              <a:solidFill>
                <a:srgbClr val="3333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>
              <a:off x="4211960" y="3861048"/>
              <a:ext cx="0" cy="2088232"/>
            </a:xfrm>
            <a:prstGeom prst="line">
              <a:avLst/>
            </a:prstGeom>
            <a:ln w="12700">
              <a:solidFill>
                <a:srgbClr val="33CC3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>
              <a:off x="7020272" y="4509120"/>
              <a:ext cx="0" cy="1440160"/>
            </a:xfrm>
            <a:prstGeom prst="line">
              <a:avLst/>
            </a:prstGeom>
            <a:ln w="127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ZoneTexte 22"/>
            <p:cNvSpPr txBox="1"/>
            <p:nvPr/>
          </p:nvSpPr>
          <p:spPr>
            <a:xfrm>
              <a:off x="2648513" y="5949281"/>
              <a:ext cx="1420287" cy="647645"/>
            </a:xfrm>
            <a:prstGeom prst="rect">
              <a:avLst/>
            </a:prstGeom>
            <a:solidFill>
              <a:srgbClr val="3333FF">
                <a:alpha val="20000"/>
              </a:srgbClr>
            </a:solidFill>
            <a:ln w="12700">
              <a:noFill/>
              <a:prstDash val="sysDot"/>
            </a:ln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>
                  <a:solidFill>
                    <a:srgbClr val="3333FF"/>
                  </a:solidFill>
                </a:rPr>
                <a:t>T</a:t>
              </a:r>
              <a:r>
                <a:rPr lang="fr-FR" sz="1400" b="1" baseline="-25000" dirty="0" smtClean="0">
                  <a:solidFill>
                    <a:srgbClr val="3333FF"/>
                  </a:solidFill>
                  <a:latin typeface="Symbol" pitchFamily="18" charset="2"/>
                </a:rPr>
                <a:t>Y</a:t>
              </a:r>
              <a:r>
                <a:rPr lang="fr-FR" sz="1400" b="1" baseline="-25000" dirty="0" smtClean="0">
                  <a:solidFill>
                    <a:srgbClr val="3333FF"/>
                  </a:solidFill>
                </a:rPr>
                <a:t>’</a:t>
              </a:r>
              <a:r>
                <a:rPr lang="fr-FR" sz="1400" b="1" dirty="0" smtClean="0">
                  <a:solidFill>
                    <a:srgbClr val="3333FF"/>
                  </a:solidFill>
                </a:rPr>
                <a:t> </a:t>
              </a:r>
              <a:r>
                <a:rPr lang="fr-FR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&gt; T</a:t>
              </a:r>
              <a:r>
                <a:rPr lang="fr-FR" sz="1400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</a:t>
              </a:r>
              <a:endParaRPr lang="fr-FR" sz="1400" baseline="-25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4233286" y="5958001"/>
              <a:ext cx="2217751" cy="647645"/>
            </a:xfrm>
            <a:prstGeom prst="rect">
              <a:avLst/>
            </a:prstGeom>
            <a:solidFill>
              <a:srgbClr val="33CC33">
                <a:alpha val="20000"/>
              </a:srgbClr>
            </a:solidFill>
            <a:ln w="12700">
              <a:noFill/>
              <a:prstDash val="sysDot"/>
            </a:ln>
          </p:spPr>
          <p:txBody>
            <a:bodyPr wrap="square" rtlCol="0">
              <a:spAutoFit/>
            </a:bodyPr>
            <a:lstStyle/>
            <a:p>
              <a:r>
                <a:rPr lang="fr-FR" sz="1400" b="1" dirty="0" smtClean="0">
                  <a:solidFill>
                    <a:srgbClr val="33CC33"/>
                  </a:solidFill>
                </a:rPr>
                <a:t>T</a:t>
              </a:r>
              <a:r>
                <a:rPr lang="fr-FR" sz="1400" b="1" baseline="-25000" dirty="0" smtClean="0">
                  <a:solidFill>
                    <a:srgbClr val="33CC33"/>
                  </a:solidFill>
                  <a:latin typeface="Symbol" pitchFamily="18" charset="2"/>
                </a:rPr>
                <a:t>c</a:t>
              </a:r>
              <a:r>
                <a:rPr lang="fr-FR" sz="1400" b="1" dirty="0" smtClean="0">
                  <a:solidFill>
                    <a:srgbClr val="33CC33"/>
                  </a:solidFill>
                </a:rPr>
                <a:t> </a:t>
              </a:r>
              <a:r>
                <a:rPr lang="fr-FR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&gt; T</a:t>
              </a:r>
              <a:r>
                <a:rPr lang="fr-FR" sz="1400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ymbol" pitchFamily="18" charset="2"/>
                </a:rPr>
                <a:t>Y</a:t>
              </a:r>
              <a:r>
                <a:rPr lang="fr-FR" sz="1400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’</a:t>
              </a:r>
              <a:r>
                <a:rPr lang="fr-FR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&gt; T</a:t>
              </a:r>
              <a:r>
                <a:rPr lang="fr-FR" sz="1400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</a:t>
              </a:r>
              <a:endParaRPr lang="fr-FR" sz="1400" baseline="-25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6487546" y="5949281"/>
              <a:ext cx="2983683" cy="647645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12700">
              <a:noFill/>
              <a:prstDash val="sysDot"/>
            </a:ln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>
                  <a:solidFill>
                    <a:srgbClr val="FF0000"/>
                  </a:solidFill>
                </a:rPr>
                <a:t>T</a:t>
              </a:r>
              <a:r>
                <a:rPr lang="fr-FR" sz="1400" b="1" baseline="-25000" dirty="0" smtClean="0">
                  <a:solidFill>
                    <a:srgbClr val="FF0000"/>
                  </a:solidFill>
                </a:rPr>
                <a:t>J/</a:t>
              </a:r>
              <a:r>
                <a:rPr lang="fr-FR" sz="1400" b="1" baseline="-25000" dirty="0" smtClean="0">
                  <a:solidFill>
                    <a:srgbClr val="FF0000"/>
                  </a:solidFill>
                  <a:latin typeface="Symbol" pitchFamily="18" charset="2"/>
                </a:rPr>
                <a:t>Y</a:t>
              </a:r>
              <a:r>
                <a:rPr lang="fr-FR" sz="1400" b="1" dirty="0" smtClean="0">
                  <a:solidFill>
                    <a:srgbClr val="FF0000"/>
                  </a:solidFill>
                </a:rPr>
                <a:t> </a:t>
              </a:r>
              <a:r>
                <a:rPr lang="fr-FR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&gt; T</a:t>
              </a:r>
              <a:r>
                <a:rPr lang="fr-FR" sz="1400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ymbol" pitchFamily="18" charset="2"/>
                </a:rPr>
                <a:t>c</a:t>
              </a:r>
              <a:r>
                <a:rPr lang="fr-FR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&gt; T</a:t>
              </a:r>
              <a:r>
                <a:rPr lang="fr-FR" sz="1400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ymbol" pitchFamily="18" charset="2"/>
                </a:rPr>
                <a:t>Y</a:t>
              </a:r>
              <a:r>
                <a:rPr lang="fr-FR" sz="1400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’</a:t>
              </a:r>
              <a:r>
                <a:rPr lang="fr-FR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&gt; T</a:t>
              </a:r>
              <a:r>
                <a:rPr lang="fr-FR" sz="1400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</a:t>
              </a:r>
              <a:endParaRPr lang="fr-FR" sz="1400" baseline="-25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26" name="Connecteur droit 25"/>
            <p:cNvCxnSpPr/>
            <p:nvPr/>
          </p:nvCxnSpPr>
          <p:spPr>
            <a:xfrm>
              <a:off x="1259632" y="3789040"/>
              <a:ext cx="2827200" cy="0"/>
            </a:xfrm>
            <a:prstGeom prst="line">
              <a:avLst/>
            </a:prstGeom>
            <a:ln w="6350">
              <a:solidFill>
                <a:srgbClr val="3333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>
              <a:off x="1237710" y="4403187"/>
              <a:ext cx="3571200" cy="0"/>
            </a:xfrm>
            <a:prstGeom prst="line">
              <a:avLst/>
            </a:prstGeom>
            <a:ln w="6350">
              <a:solidFill>
                <a:srgbClr val="33CC3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>
              <a:off x="1259632" y="5661248"/>
              <a:ext cx="7043200" cy="0"/>
            </a:xfrm>
            <a:prstGeom prst="line">
              <a:avLst/>
            </a:prstGeom>
            <a:ln w="63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ZoneTexte 28"/>
            <p:cNvSpPr txBox="1"/>
            <p:nvPr/>
          </p:nvSpPr>
          <p:spPr>
            <a:xfrm>
              <a:off x="284437" y="3533614"/>
              <a:ext cx="696147" cy="484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>
                  <a:solidFill>
                    <a:srgbClr val="3333FF"/>
                  </a:solidFill>
                </a:rPr>
                <a:t>~0.9</a:t>
              </a:r>
              <a:endParaRPr lang="fr-FR" sz="2000" b="1" dirty="0">
                <a:solidFill>
                  <a:srgbClr val="3333FF"/>
                </a:solidFill>
              </a:endParaRP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284437" y="4211797"/>
              <a:ext cx="696147" cy="484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/>
                <a:t>~0.6</a:t>
              </a:r>
              <a:endParaRPr lang="fr-FR" sz="2000" b="1" dirty="0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537034" y="5351904"/>
              <a:ext cx="504000" cy="484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/>
                <a:t>~0</a:t>
              </a:r>
              <a:endParaRPr lang="fr-FR" sz="2000" b="1" dirty="0"/>
            </a:p>
          </p:txBody>
        </p:sp>
        <p:sp>
          <p:nvSpPr>
            <p:cNvPr id="32" name="Forme libre 31"/>
            <p:cNvSpPr/>
            <p:nvPr/>
          </p:nvSpPr>
          <p:spPr>
            <a:xfrm>
              <a:off x="1257032" y="3612740"/>
              <a:ext cx="7491432" cy="2108515"/>
            </a:xfrm>
            <a:custGeom>
              <a:avLst/>
              <a:gdLst>
                <a:gd name="connsiteX0" fmla="*/ 0 w 8386690"/>
                <a:gd name="connsiteY0" fmla="*/ 46892 h 2344615"/>
                <a:gd name="connsiteX1" fmla="*/ 2307102 w 8386690"/>
                <a:gd name="connsiteY1" fmla="*/ 46892 h 2344615"/>
                <a:gd name="connsiteX2" fmla="*/ 2321169 w 8386690"/>
                <a:gd name="connsiteY2" fmla="*/ 46892 h 2344615"/>
                <a:gd name="connsiteX3" fmla="*/ 2560320 w 8386690"/>
                <a:gd name="connsiteY3" fmla="*/ 328246 h 2344615"/>
                <a:gd name="connsiteX4" fmla="*/ 3826413 w 8386690"/>
                <a:gd name="connsiteY4" fmla="*/ 356381 h 2344615"/>
                <a:gd name="connsiteX5" fmla="*/ 4628271 w 8386690"/>
                <a:gd name="connsiteY5" fmla="*/ 1200443 h 2344615"/>
                <a:gd name="connsiteX6" fmla="*/ 4698609 w 8386690"/>
                <a:gd name="connsiteY6" fmla="*/ 1200443 h 2344615"/>
                <a:gd name="connsiteX7" fmla="*/ 6471139 w 8386690"/>
                <a:gd name="connsiteY7" fmla="*/ 1172307 h 2344615"/>
                <a:gd name="connsiteX8" fmla="*/ 7484013 w 8386690"/>
                <a:gd name="connsiteY8" fmla="*/ 2157046 h 2344615"/>
                <a:gd name="connsiteX9" fmla="*/ 8257736 w 8386690"/>
                <a:gd name="connsiteY9" fmla="*/ 2297723 h 2344615"/>
                <a:gd name="connsiteX10" fmla="*/ 8257736 w 8386690"/>
                <a:gd name="connsiteY10" fmla="*/ 2283655 h 2344615"/>
                <a:gd name="connsiteX0" fmla="*/ 0 w 8386690"/>
                <a:gd name="connsiteY0" fmla="*/ 46892 h 2344615"/>
                <a:gd name="connsiteX1" fmla="*/ 2307102 w 8386690"/>
                <a:gd name="connsiteY1" fmla="*/ 46892 h 2344615"/>
                <a:gd name="connsiteX2" fmla="*/ 2321169 w 8386690"/>
                <a:gd name="connsiteY2" fmla="*/ 46892 h 2344615"/>
                <a:gd name="connsiteX3" fmla="*/ 2560320 w 8386690"/>
                <a:gd name="connsiteY3" fmla="*/ 328246 h 2344615"/>
                <a:gd name="connsiteX4" fmla="*/ 3826413 w 8386690"/>
                <a:gd name="connsiteY4" fmla="*/ 356381 h 2344615"/>
                <a:gd name="connsiteX5" fmla="*/ 4628271 w 8386690"/>
                <a:gd name="connsiteY5" fmla="*/ 1200443 h 2344615"/>
                <a:gd name="connsiteX6" fmla="*/ 6471139 w 8386690"/>
                <a:gd name="connsiteY6" fmla="*/ 1172307 h 2344615"/>
                <a:gd name="connsiteX7" fmla="*/ 7484013 w 8386690"/>
                <a:gd name="connsiteY7" fmla="*/ 2157046 h 2344615"/>
                <a:gd name="connsiteX8" fmla="*/ 8257736 w 8386690"/>
                <a:gd name="connsiteY8" fmla="*/ 2297723 h 2344615"/>
                <a:gd name="connsiteX9" fmla="*/ 8257736 w 8386690"/>
                <a:gd name="connsiteY9" fmla="*/ 2283655 h 2344615"/>
                <a:gd name="connsiteX0" fmla="*/ 0 w 8386690"/>
                <a:gd name="connsiteY0" fmla="*/ 17265 h 2314988"/>
                <a:gd name="connsiteX1" fmla="*/ 2307102 w 8386690"/>
                <a:gd name="connsiteY1" fmla="*/ 17265 h 2314988"/>
                <a:gd name="connsiteX2" fmla="*/ 2522879 w 8386690"/>
                <a:gd name="connsiteY2" fmla="*/ 46892 h 2314988"/>
                <a:gd name="connsiteX3" fmla="*/ 2560320 w 8386690"/>
                <a:gd name="connsiteY3" fmla="*/ 298619 h 2314988"/>
                <a:gd name="connsiteX4" fmla="*/ 3826413 w 8386690"/>
                <a:gd name="connsiteY4" fmla="*/ 326754 h 2314988"/>
                <a:gd name="connsiteX5" fmla="*/ 4628271 w 8386690"/>
                <a:gd name="connsiteY5" fmla="*/ 1170816 h 2314988"/>
                <a:gd name="connsiteX6" fmla="*/ 6471139 w 8386690"/>
                <a:gd name="connsiteY6" fmla="*/ 1142680 h 2314988"/>
                <a:gd name="connsiteX7" fmla="*/ 7484013 w 8386690"/>
                <a:gd name="connsiteY7" fmla="*/ 2127419 h 2314988"/>
                <a:gd name="connsiteX8" fmla="*/ 8257736 w 8386690"/>
                <a:gd name="connsiteY8" fmla="*/ 2268096 h 2314988"/>
                <a:gd name="connsiteX9" fmla="*/ 8257736 w 8386690"/>
                <a:gd name="connsiteY9" fmla="*/ 2254028 h 2314988"/>
                <a:gd name="connsiteX0" fmla="*/ 0 w 8386690"/>
                <a:gd name="connsiteY0" fmla="*/ 0 h 2297723"/>
                <a:gd name="connsiteX1" fmla="*/ 2522879 w 8386690"/>
                <a:gd name="connsiteY1" fmla="*/ 29627 h 2297723"/>
                <a:gd name="connsiteX2" fmla="*/ 2560320 w 8386690"/>
                <a:gd name="connsiteY2" fmla="*/ 281354 h 2297723"/>
                <a:gd name="connsiteX3" fmla="*/ 3826413 w 8386690"/>
                <a:gd name="connsiteY3" fmla="*/ 309489 h 2297723"/>
                <a:gd name="connsiteX4" fmla="*/ 4628271 w 8386690"/>
                <a:gd name="connsiteY4" fmla="*/ 1153551 h 2297723"/>
                <a:gd name="connsiteX5" fmla="*/ 6471139 w 8386690"/>
                <a:gd name="connsiteY5" fmla="*/ 1125415 h 2297723"/>
                <a:gd name="connsiteX6" fmla="*/ 7484013 w 8386690"/>
                <a:gd name="connsiteY6" fmla="*/ 2110154 h 2297723"/>
                <a:gd name="connsiteX7" fmla="*/ 8257736 w 8386690"/>
                <a:gd name="connsiteY7" fmla="*/ 2250831 h 2297723"/>
                <a:gd name="connsiteX8" fmla="*/ 8257736 w 8386690"/>
                <a:gd name="connsiteY8" fmla="*/ 2236763 h 2297723"/>
                <a:gd name="connsiteX0" fmla="*/ 0 w 8386690"/>
                <a:gd name="connsiteY0" fmla="*/ 0 h 2297723"/>
                <a:gd name="connsiteX1" fmla="*/ 2391508 w 8386690"/>
                <a:gd name="connsiteY1" fmla="*/ 0 h 2297723"/>
                <a:gd name="connsiteX2" fmla="*/ 2560320 w 8386690"/>
                <a:gd name="connsiteY2" fmla="*/ 281354 h 2297723"/>
                <a:gd name="connsiteX3" fmla="*/ 3826413 w 8386690"/>
                <a:gd name="connsiteY3" fmla="*/ 309489 h 2297723"/>
                <a:gd name="connsiteX4" fmla="*/ 4628271 w 8386690"/>
                <a:gd name="connsiteY4" fmla="*/ 1153551 h 2297723"/>
                <a:gd name="connsiteX5" fmla="*/ 6471139 w 8386690"/>
                <a:gd name="connsiteY5" fmla="*/ 1125415 h 2297723"/>
                <a:gd name="connsiteX6" fmla="*/ 7484013 w 8386690"/>
                <a:gd name="connsiteY6" fmla="*/ 2110154 h 2297723"/>
                <a:gd name="connsiteX7" fmla="*/ 8257736 w 8386690"/>
                <a:gd name="connsiteY7" fmla="*/ 2250831 h 2297723"/>
                <a:gd name="connsiteX8" fmla="*/ 8257736 w 8386690"/>
                <a:gd name="connsiteY8" fmla="*/ 2236763 h 2297723"/>
                <a:gd name="connsiteX0" fmla="*/ 0 w 8386690"/>
                <a:gd name="connsiteY0" fmla="*/ 0 h 2297723"/>
                <a:gd name="connsiteX1" fmla="*/ 2560320 w 8386690"/>
                <a:gd name="connsiteY1" fmla="*/ 281354 h 2297723"/>
                <a:gd name="connsiteX2" fmla="*/ 3826413 w 8386690"/>
                <a:gd name="connsiteY2" fmla="*/ 309489 h 2297723"/>
                <a:gd name="connsiteX3" fmla="*/ 4628271 w 8386690"/>
                <a:gd name="connsiteY3" fmla="*/ 1153551 h 2297723"/>
                <a:gd name="connsiteX4" fmla="*/ 6471139 w 8386690"/>
                <a:gd name="connsiteY4" fmla="*/ 1125415 h 2297723"/>
                <a:gd name="connsiteX5" fmla="*/ 7484013 w 8386690"/>
                <a:gd name="connsiteY5" fmla="*/ 2110154 h 2297723"/>
                <a:gd name="connsiteX6" fmla="*/ 8257736 w 8386690"/>
                <a:gd name="connsiteY6" fmla="*/ 2250831 h 2297723"/>
                <a:gd name="connsiteX7" fmla="*/ 8257736 w 8386690"/>
                <a:gd name="connsiteY7" fmla="*/ 2236763 h 2297723"/>
                <a:gd name="connsiteX0" fmla="*/ 0 w 8386690"/>
                <a:gd name="connsiteY0" fmla="*/ 20568 h 2318291"/>
                <a:gd name="connsiteX1" fmla="*/ 2525753 w 8386690"/>
                <a:gd name="connsiteY1" fmla="*/ 0 h 2318291"/>
                <a:gd name="connsiteX2" fmla="*/ 3826413 w 8386690"/>
                <a:gd name="connsiteY2" fmla="*/ 330057 h 2318291"/>
                <a:gd name="connsiteX3" fmla="*/ 4628271 w 8386690"/>
                <a:gd name="connsiteY3" fmla="*/ 1174119 h 2318291"/>
                <a:gd name="connsiteX4" fmla="*/ 6471139 w 8386690"/>
                <a:gd name="connsiteY4" fmla="*/ 1145983 h 2318291"/>
                <a:gd name="connsiteX5" fmla="*/ 7484013 w 8386690"/>
                <a:gd name="connsiteY5" fmla="*/ 2130722 h 2318291"/>
                <a:gd name="connsiteX6" fmla="*/ 8257736 w 8386690"/>
                <a:gd name="connsiteY6" fmla="*/ 2271399 h 2318291"/>
                <a:gd name="connsiteX7" fmla="*/ 8257736 w 8386690"/>
                <a:gd name="connsiteY7" fmla="*/ 2257331 h 2318291"/>
                <a:gd name="connsiteX0" fmla="*/ 0 w 8386690"/>
                <a:gd name="connsiteY0" fmla="*/ 20568 h 2318291"/>
                <a:gd name="connsiteX1" fmla="*/ 2525753 w 8386690"/>
                <a:gd name="connsiteY1" fmla="*/ 0 h 2318291"/>
                <a:gd name="connsiteX2" fmla="*/ 2882919 w 8386690"/>
                <a:gd name="connsiteY2" fmla="*/ 482242 h 2318291"/>
                <a:gd name="connsiteX3" fmla="*/ 4628271 w 8386690"/>
                <a:gd name="connsiteY3" fmla="*/ 1174119 h 2318291"/>
                <a:gd name="connsiteX4" fmla="*/ 6471139 w 8386690"/>
                <a:gd name="connsiteY4" fmla="*/ 1145983 h 2318291"/>
                <a:gd name="connsiteX5" fmla="*/ 7484013 w 8386690"/>
                <a:gd name="connsiteY5" fmla="*/ 2130722 h 2318291"/>
                <a:gd name="connsiteX6" fmla="*/ 8257736 w 8386690"/>
                <a:gd name="connsiteY6" fmla="*/ 2271399 h 2318291"/>
                <a:gd name="connsiteX7" fmla="*/ 8257736 w 8386690"/>
                <a:gd name="connsiteY7" fmla="*/ 2257331 h 2318291"/>
                <a:gd name="connsiteX0" fmla="*/ 0 w 8386690"/>
                <a:gd name="connsiteY0" fmla="*/ 20568 h 2318291"/>
                <a:gd name="connsiteX1" fmla="*/ 2525753 w 8386690"/>
                <a:gd name="connsiteY1" fmla="*/ 0 h 2318291"/>
                <a:gd name="connsiteX2" fmla="*/ 2882919 w 8386690"/>
                <a:gd name="connsiteY2" fmla="*/ 482242 h 2318291"/>
                <a:gd name="connsiteX3" fmla="*/ 4827135 w 8386690"/>
                <a:gd name="connsiteY3" fmla="*/ 626258 h 2318291"/>
                <a:gd name="connsiteX4" fmla="*/ 6471139 w 8386690"/>
                <a:gd name="connsiteY4" fmla="*/ 1145983 h 2318291"/>
                <a:gd name="connsiteX5" fmla="*/ 7484013 w 8386690"/>
                <a:gd name="connsiteY5" fmla="*/ 2130722 h 2318291"/>
                <a:gd name="connsiteX6" fmla="*/ 8257736 w 8386690"/>
                <a:gd name="connsiteY6" fmla="*/ 2271399 h 2318291"/>
                <a:gd name="connsiteX7" fmla="*/ 8257736 w 8386690"/>
                <a:gd name="connsiteY7" fmla="*/ 2257331 h 2318291"/>
                <a:gd name="connsiteX0" fmla="*/ 0 w 8386690"/>
                <a:gd name="connsiteY0" fmla="*/ 20568 h 2308902"/>
                <a:gd name="connsiteX1" fmla="*/ 2525753 w 8386690"/>
                <a:gd name="connsiteY1" fmla="*/ 0 h 2308902"/>
                <a:gd name="connsiteX2" fmla="*/ 2882919 w 8386690"/>
                <a:gd name="connsiteY2" fmla="*/ 482242 h 2308902"/>
                <a:gd name="connsiteX3" fmla="*/ 4827135 w 8386690"/>
                <a:gd name="connsiteY3" fmla="*/ 626258 h 2308902"/>
                <a:gd name="connsiteX4" fmla="*/ 5403199 w 8386690"/>
                <a:gd name="connsiteY4" fmla="*/ 1202322 h 2308902"/>
                <a:gd name="connsiteX5" fmla="*/ 7484013 w 8386690"/>
                <a:gd name="connsiteY5" fmla="*/ 2130722 h 2308902"/>
                <a:gd name="connsiteX6" fmla="*/ 8257736 w 8386690"/>
                <a:gd name="connsiteY6" fmla="*/ 2271399 h 2308902"/>
                <a:gd name="connsiteX7" fmla="*/ 8257736 w 8386690"/>
                <a:gd name="connsiteY7" fmla="*/ 2257331 h 2308902"/>
                <a:gd name="connsiteX0" fmla="*/ 0 w 8409456"/>
                <a:gd name="connsiteY0" fmla="*/ 20568 h 2351223"/>
                <a:gd name="connsiteX1" fmla="*/ 2525753 w 8409456"/>
                <a:gd name="connsiteY1" fmla="*/ 0 h 2351223"/>
                <a:gd name="connsiteX2" fmla="*/ 2882919 w 8409456"/>
                <a:gd name="connsiteY2" fmla="*/ 482242 h 2351223"/>
                <a:gd name="connsiteX3" fmla="*/ 4827135 w 8409456"/>
                <a:gd name="connsiteY3" fmla="*/ 626258 h 2351223"/>
                <a:gd name="connsiteX4" fmla="*/ 5403199 w 8409456"/>
                <a:gd name="connsiteY4" fmla="*/ 1202322 h 2351223"/>
                <a:gd name="connsiteX5" fmla="*/ 7347415 w 8409456"/>
                <a:gd name="connsiteY5" fmla="*/ 1778386 h 2351223"/>
                <a:gd name="connsiteX6" fmla="*/ 8257736 w 8409456"/>
                <a:gd name="connsiteY6" fmla="*/ 2271399 h 2351223"/>
                <a:gd name="connsiteX7" fmla="*/ 8257736 w 8409456"/>
                <a:gd name="connsiteY7" fmla="*/ 2257331 h 2351223"/>
                <a:gd name="connsiteX0" fmla="*/ 0 w 8317743"/>
                <a:gd name="connsiteY0" fmla="*/ 20568 h 2271399"/>
                <a:gd name="connsiteX1" fmla="*/ 2525753 w 8317743"/>
                <a:gd name="connsiteY1" fmla="*/ 0 h 2271399"/>
                <a:gd name="connsiteX2" fmla="*/ 2882919 w 8317743"/>
                <a:gd name="connsiteY2" fmla="*/ 482242 h 2271399"/>
                <a:gd name="connsiteX3" fmla="*/ 4827135 w 8317743"/>
                <a:gd name="connsiteY3" fmla="*/ 626258 h 2271399"/>
                <a:gd name="connsiteX4" fmla="*/ 5403199 w 8317743"/>
                <a:gd name="connsiteY4" fmla="*/ 1202322 h 2271399"/>
                <a:gd name="connsiteX5" fmla="*/ 7347415 w 8317743"/>
                <a:gd name="connsiteY5" fmla="*/ 1778386 h 2271399"/>
                <a:gd name="connsiteX6" fmla="*/ 8257736 w 8317743"/>
                <a:gd name="connsiteY6" fmla="*/ 2271399 h 2271399"/>
                <a:gd name="connsiteX7" fmla="*/ 7707455 w 8317743"/>
                <a:gd name="connsiteY7" fmla="*/ 1778386 h 2271399"/>
                <a:gd name="connsiteX0" fmla="*/ 0 w 8257736"/>
                <a:gd name="connsiteY0" fmla="*/ 20568 h 2271399"/>
                <a:gd name="connsiteX1" fmla="*/ 2525753 w 8257736"/>
                <a:gd name="connsiteY1" fmla="*/ 0 h 2271399"/>
                <a:gd name="connsiteX2" fmla="*/ 2882919 w 8257736"/>
                <a:gd name="connsiteY2" fmla="*/ 482242 h 2271399"/>
                <a:gd name="connsiteX3" fmla="*/ 4827135 w 8257736"/>
                <a:gd name="connsiteY3" fmla="*/ 626258 h 2271399"/>
                <a:gd name="connsiteX4" fmla="*/ 5403199 w 8257736"/>
                <a:gd name="connsiteY4" fmla="*/ 1202322 h 2271399"/>
                <a:gd name="connsiteX5" fmla="*/ 7347415 w 8257736"/>
                <a:gd name="connsiteY5" fmla="*/ 1778386 h 2271399"/>
                <a:gd name="connsiteX6" fmla="*/ 8257736 w 8257736"/>
                <a:gd name="connsiteY6" fmla="*/ 2271399 h 2271399"/>
                <a:gd name="connsiteX0" fmla="*/ 0 w 7779464"/>
                <a:gd name="connsiteY0" fmla="*/ 20568 h 1886398"/>
                <a:gd name="connsiteX1" fmla="*/ 2525753 w 7779464"/>
                <a:gd name="connsiteY1" fmla="*/ 0 h 1886398"/>
                <a:gd name="connsiteX2" fmla="*/ 2882919 w 7779464"/>
                <a:gd name="connsiteY2" fmla="*/ 482242 h 1886398"/>
                <a:gd name="connsiteX3" fmla="*/ 4827135 w 7779464"/>
                <a:gd name="connsiteY3" fmla="*/ 626258 h 1886398"/>
                <a:gd name="connsiteX4" fmla="*/ 5403199 w 7779464"/>
                <a:gd name="connsiteY4" fmla="*/ 1202322 h 1886398"/>
                <a:gd name="connsiteX5" fmla="*/ 7347415 w 7779464"/>
                <a:gd name="connsiteY5" fmla="*/ 1778386 h 1886398"/>
                <a:gd name="connsiteX6" fmla="*/ 7779464 w 7779464"/>
                <a:gd name="connsiteY6" fmla="*/ 1850394 h 1886398"/>
                <a:gd name="connsiteX0" fmla="*/ 0 w 7779464"/>
                <a:gd name="connsiteY0" fmla="*/ 20568 h 1886398"/>
                <a:gd name="connsiteX1" fmla="*/ 2525753 w 7779464"/>
                <a:gd name="connsiteY1" fmla="*/ 0 h 1886398"/>
                <a:gd name="connsiteX2" fmla="*/ 3098944 w 7779464"/>
                <a:gd name="connsiteY2" fmla="*/ 482242 h 1886398"/>
                <a:gd name="connsiteX3" fmla="*/ 4827135 w 7779464"/>
                <a:gd name="connsiteY3" fmla="*/ 626258 h 1886398"/>
                <a:gd name="connsiteX4" fmla="*/ 5403199 w 7779464"/>
                <a:gd name="connsiteY4" fmla="*/ 1202322 h 1886398"/>
                <a:gd name="connsiteX5" fmla="*/ 7347415 w 7779464"/>
                <a:gd name="connsiteY5" fmla="*/ 1778386 h 1886398"/>
                <a:gd name="connsiteX6" fmla="*/ 7779464 w 7779464"/>
                <a:gd name="connsiteY6" fmla="*/ 1850394 h 1886398"/>
                <a:gd name="connsiteX0" fmla="*/ 0 w 7779464"/>
                <a:gd name="connsiteY0" fmla="*/ 20568 h 1886398"/>
                <a:gd name="connsiteX1" fmla="*/ 2525753 w 7779464"/>
                <a:gd name="connsiteY1" fmla="*/ 0 h 1886398"/>
                <a:gd name="connsiteX2" fmla="*/ 3098944 w 7779464"/>
                <a:gd name="connsiteY2" fmla="*/ 482242 h 1886398"/>
                <a:gd name="connsiteX3" fmla="*/ 4971152 w 7779464"/>
                <a:gd name="connsiteY3" fmla="*/ 554250 h 1886398"/>
                <a:gd name="connsiteX4" fmla="*/ 5403199 w 7779464"/>
                <a:gd name="connsiteY4" fmla="*/ 1202322 h 1886398"/>
                <a:gd name="connsiteX5" fmla="*/ 7347415 w 7779464"/>
                <a:gd name="connsiteY5" fmla="*/ 1778386 h 1886398"/>
                <a:gd name="connsiteX6" fmla="*/ 7779464 w 7779464"/>
                <a:gd name="connsiteY6" fmla="*/ 1850394 h 1886398"/>
                <a:gd name="connsiteX0" fmla="*/ 0 w 7779464"/>
                <a:gd name="connsiteY0" fmla="*/ 20568 h 1886398"/>
                <a:gd name="connsiteX1" fmla="*/ 2525753 w 7779464"/>
                <a:gd name="connsiteY1" fmla="*/ 0 h 1886398"/>
                <a:gd name="connsiteX2" fmla="*/ 3098944 w 7779464"/>
                <a:gd name="connsiteY2" fmla="*/ 482242 h 1886398"/>
                <a:gd name="connsiteX3" fmla="*/ 4395088 w 7779464"/>
                <a:gd name="connsiteY3" fmla="*/ 554250 h 1886398"/>
                <a:gd name="connsiteX4" fmla="*/ 5403199 w 7779464"/>
                <a:gd name="connsiteY4" fmla="*/ 1202322 h 1886398"/>
                <a:gd name="connsiteX5" fmla="*/ 7347415 w 7779464"/>
                <a:gd name="connsiteY5" fmla="*/ 1778386 h 1886398"/>
                <a:gd name="connsiteX6" fmla="*/ 7779464 w 7779464"/>
                <a:gd name="connsiteY6" fmla="*/ 1850394 h 1886398"/>
                <a:gd name="connsiteX0" fmla="*/ 0 w 7791464"/>
                <a:gd name="connsiteY0" fmla="*/ 20568 h 1898399"/>
                <a:gd name="connsiteX1" fmla="*/ 2525753 w 7791464"/>
                <a:gd name="connsiteY1" fmla="*/ 0 h 1898399"/>
                <a:gd name="connsiteX2" fmla="*/ 3098944 w 7791464"/>
                <a:gd name="connsiteY2" fmla="*/ 482242 h 1898399"/>
                <a:gd name="connsiteX3" fmla="*/ 4395088 w 7791464"/>
                <a:gd name="connsiteY3" fmla="*/ 554250 h 1898399"/>
                <a:gd name="connsiteX4" fmla="*/ 5115168 w 7791464"/>
                <a:gd name="connsiteY4" fmla="*/ 1130314 h 1898399"/>
                <a:gd name="connsiteX5" fmla="*/ 7347415 w 7791464"/>
                <a:gd name="connsiteY5" fmla="*/ 1778386 h 1898399"/>
                <a:gd name="connsiteX6" fmla="*/ 7779464 w 7791464"/>
                <a:gd name="connsiteY6" fmla="*/ 1850394 h 1898399"/>
                <a:gd name="connsiteX0" fmla="*/ 0 w 7779464"/>
                <a:gd name="connsiteY0" fmla="*/ 20568 h 1850394"/>
                <a:gd name="connsiteX1" fmla="*/ 2525753 w 7779464"/>
                <a:gd name="connsiteY1" fmla="*/ 0 h 1850394"/>
                <a:gd name="connsiteX2" fmla="*/ 3098944 w 7779464"/>
                <a:gd name="connsiteY2" fmla="*/ 482242 h 1850394"/>
                <a:gd name="connsiteX3" fmla="*/ 4395088 w 7779464"/>
                <a:gd name="connsiteY3" fmla="*/ 554250 h 1850394"/>
                <a:gd name="connsiteX4" fmla="*/ 5475208 w 7779464"/>
                <a:gd name="connsiteY4" fmla="*/ 1634370 h 1850394"/>
                <a:gd name="connsiteX5" fmla="*/ 7347415 w 7779464"/>
                <a:gd name="connsiteY5" fmla="*/ 1778386 h 1850394"/>
                <a:gd name="connsiteX6" fmla="*/ 7779464 w 7779464"/>
                <a:gd name="connsiteY6" fmla="*/ 1850394 h 1850394"/>
                <a:gd name="connsiteX0" fmla="*/ 0 w 7779464"/>
                <a:gd name="connsiteY0" fmla="*/ 20568 h 1886398"/>
                <a:gd name="connsiteX1" fmla="*/ 2525753 w 7779464"/>
                <a:gd name="connsiteY1" fmla="*/ 0 h 1886398"/>
                <a:gd name="connsiteX2" fmla="*/ 3098944 w 7779464"/>
                <a:gd name="connsiteY2" fmla="*/ 482242 h 1886398"/>
                <a:gd name="connsiteX3" fmla="*/ 4395088 w 7779464"/>
                <a:gd name="connsiteY3" fmla="*/ 554250 h 1886398"/>
                <a:gd name="connsiteX4" fmla="*/ 5475208 w 7779464"/>
                <a:gd name="connsiteY4" fmla="*/ 1634370 h 1886398"/>
                <a:gd name="connsiteX5" fmla="*/ 7275408 w 7779464"/>
                <a:gd name="connsiteY5" fmla="*/ 1850394 h 1886398"/>
                <a:gd name="connsiteX6" fmla="*/ 7779464 w 7779464"/>
                <a:gd name="connsiteY6" fmla="*/ 1850394 h 1886398"/>
                <a:gd name="connsiteX0" fmla="*/ 0 w 7779464"/>
                <a:gd name="connsiteY0" fmla="*/ 20568 h 1922402"/>
                <a:gd name="connsiteX1" fmla="*/ 2525753 w 7779464"/>
                <a:gd name="connsiteY1" fmla="*/ 0 h 1922402"/>
                <a:gd name="connsiteX2" fmla="*/ 3098944 w 7779464"/>
                <a:gd name="connsiteY2" fmla="*/ 482242 h 1922402"/>
                <a:gd name="connsiteX3" fmla="*/ 4395088 w 7779464"/>
                <a:gd name="connsiteY3" fmla="*/ 554250 h 1922402"/>
                <a:gd name="connsiteX4" fmla="*/ 5547216 w 7779464"/>
                <a:gd name="connsiteY4" fmla="*/ 1706378 h 1922402"/>
                <a:gd name="connsiteX5" fmla="*/ 7275408 w 7779464"/>
                <a:gd name="connsiteY5" fmla="*/ 1850394 h 1922402"/>
                <a:gd name="connsiteX6" fmla="*/ 7779464 w 7779464"/>
                <a:gd name="connsiteY6" fmla="*/ 1850394 h 1922402"/>
                <a:gd name="connsiteX0" fmla="*/ 0 w 7779464"/>
                <a:gd name="connsiteY0" fmla="*/ 20568 h 1910401"/>
                <a:gd name="connsiteX1" fmla="*/ 2525753 w 7779464"/>
                <a:gd name="connsiteY1" fmla="*/ 0 h 1910401"/>
                <a:gd name="connsiteX2" fmla="*/ 3098944 w 7779464"/>
                <a:gd name="connsiteY2" fmla="*/ 482242 h 1910401"/>
                <a:gd name="connsiteX3" fmla="*/ 4467096 w 7779464"/>
                <a:gd name="connsiteY3" fmla="*/ 626258 h 1910401"/>
                <a:gd name="connsiteX4" fmla="*/ 5547216 w 7779464"/>
                <a:gd name="connsiteY4" fmla="*/ 1706378 h 1910401"/>
                <a:gd name="connsiteX5" fmla="*/ 7275408 w 7779464"/>
                <a:gd name="connsiteY5" fmla="*/ 1850394 h 1910401"/>
                <a:gd name="connsiteX6" fmla="*/ 7779464 w 7779464"/>
                <a:gd name="connsiteY6" fmla="*/ 1850394 h 1910401"/>
                <a:gd name="connsiteX0" fmla="*/ 0 w 7779464"/>
                <a:gd name="connsiteY0" fmla="*/ 20568 h 1910400"/>
                <a:gd name="connsiteX1" fmla="*/ 2525753 w 7779464"/>
                <a:gd name="connsiteY1" fmla="*/ 0 h 1910400"/>
                <a:gd name="connsiteX2" fmla="*/ 3098944 w 7779464"/>
                <a:gd name="connsiteY2" fmla="*/ 482242 h 1910400"/>
                <a:gd name="connsiteX3" fmla="*/ 3747016 w 7779464"/>
                <a:gd name="connsiteY3" fmla="*/ 626259 h 1910400"/>
                <a:gd name="connsiteX4" fmla="*/ 5547216 w 7779464"/>
                <a:gd name="connsiteY4" fmla="*/ 1706378 h 1910400"/>
                <a:gd name="connsiteX5" fmla="*/ 7275408 w 7779464"/>
                <a:gd name="connsiteY5" fmla="*/ 1850394 h 1910400"/>
                <a:gd name="connsiteX6" fmla="*/ 7779464 w 7779464"/>
                <a:gd name="connsiteY6" fmla="*/ 1850394 h 1910400"/>
                <a:gd name="connsiteX0" fmla="*/ 0 w 7815468"/>
                <a:gd name="connsiteY0" fmla="*/ 20568 h 1898399"/>
                <a:gd name="connsiteX1" fmla="*/ 2525753 w 7815468"/>
                <a:gd name="connsiteY1" fmla="*/ 0 h 1898399"/>
                <a:gd name="connsiteX2" fmla="*/ 3098944 w 7815468"/>
                <a:gd name="connsiteY2" fmla="*/ 482242 h 1898399"/>
                <a:gd name="connsiteX3" fmla="*/ 3747016 w 7815468"/>
                <a:gd name="connsiteY3" fmla="*/ 626259 h 1898399"/>
                <a:gd name="connsiteX4" fmla="*/ 4539104 w 7815468"/>
                <a:gd name="connsiteY4" fmla="*/ 1562363 h 1898399"/>
                <a:gd name="connsiteX5" fmla="*/ 7275408 w 7815468"/>
                <a:gd name="connsiteY5" fmla="*/ 1850394 h 1898399"/>
                <a:gd name="connsiteX6" fmla="*/ 7779464 w 7815468"/>
                <a:gd name="connsiteY6" fmla="*/ 1850394 h 1898399"/>
                <a:gd name="connsiteX0" fmla="*/ 0 w 7815468"/>
                <a:gd name="connsiteY0" fmla="*/ 20568 h 1898399"/>
                <a:gd name="connsiteX1" fmla="*/ 2525753 w 7815468"/>
                <a:gd name="connsiteY1" fmla="*/ 0 h 1898399"/>
                <a:gd name="connsiteX2" fmla="*/ 2882920 w 7815468"/>
                <a:gd name="connsiteY2" fmla="*/ 266220 h 1898399"/>
                <a:gd name="connsiteX3" fmla="*/ 3747016 w 7815468"/>
                <a:gd name="connsiteY3" fmla="*/ 626259 h 1898399"/>
                <a:gd name="connsiteX4" fmla="*/ 4539104 w 7815468"/>
                <a:gd name="connsiteY4" fmla="*/ 1562363 h 1898399"/>
                <a:gd name="connsiteX5" fmla="*/ 7275408 w 7815468"/>
                <a:gd name="connsiteY5" fmla="*/ 1850394 h 1898399"/>
                <a:gd name="connsiteX6" fmla="*/ 7779464 w 7815468"/>
                <a:gd name="connsiteY6" fmla="*/ 1850394 h 1898399"/>
                <a:gd name="connsiteX0" fmla="*/ 0 w 7815468"/>
                <a:gd name="connsiteY0" fmla="*/ 20568 h 1898399"/>
                <a:gd name="connsiteX1" fmla="*/ 2525753 w 7815468"/>
                <a:gd name="connsiteY1" fmla="*/ 0 h 1898399"/>
                <a:gd name="connsiteX2" fmla="*/ 2882920 w 7815468"/>
                <a:gd name="connsiteY2" fmla="*/ 266220 h 1898399"/>
                <a:gd name="connsiteX3" fmla="*/ 3242960 w 7815468"/>
                <a:gd name="connsiteY3" fmla="*/ 410236 h 1898399"/>
                <a:gd name="connsiteX4" fmla="*/ 4539104 w 7815468"/>
                <a:gd name="connsiteY4" fmla="*/ 1562363 h 1898399"/>
                <a:gd name="connsiteX5" fmla="*/ 7275408 w 7815468"/>
                <a:gd name="connsiteY5" fmla="*/ 1850394 h 1898399"/>
                <a:gd name="connsiteX6" fmla="*/ 7779464 w 7815468"/>
                <a:gd name="connsiteY6" fmla="*/ 1850394 h 1898399"/>
                <a:gd name="connsiteX0" fmla="*/ 0 w 7899477"/>
                <a:gd name="connsiteY0" fmla="*/ 20568 h 1910400"/>
                <a:gd name="connsiteX1" fmla="*/ 2525753 w 7899477"/>
                <a:gd name="connsiteY1" fmla="*/ 0 h 1910400"/>
                <a:gd name="connsiteX2" fmla="*/ 2882920 w 7899477"/>
                <a:gd name="connsiteY2" fmla="*/ 266220 h 1910400"/>
                <a:gd name="connsiteX3" fmla="*/ 3242960 w 7899477"/>
                <a:gd name="connsiteY3" fmla="*/ 410236 h 1910400"/>
                <a:gd name="connsiteX4" fmla="*/ 4035048 w 7899477"/>
                <a:gd name="connsiteY4" fmla="*/ 1490356 h 1910400"/>
                <a:gd name="connsiteX5" fmla="*/ 7275408 w 7899477"/>
                <a:gd name="connsiteY5" fmla="*/ 1850394 h 1910400"/>
                <a:gd name="connsiteX6" fmla="*/ 7779464 w 7899477"/>
                <a:gd name="connsiteY6" fmla="*/ 1850394 h 1910400"/>
                <a:gd name="connsiteX0" fmla="*/ 0 w 7899477"/>
                <a:gd name="connsiteY0" fmla="*/ 20568 h 1910400"/>
                <a:gd name="connsiteX1" fmla="*/ 2525753 w 7899477"/>
                <a:gd name="connsiteY1" fmla="*/ 0 h 1910400"/>
                <a:gd name="connsiteX2" fmla="*/ 2882920 w 7899477"/>
                <a:gd name="connsiteY2" fmla="*/ 266220 h 1910400"/>
                <a:gd name="connsiteX3" fmla="*/ 3170952 w 7899477"/>
                <a:gd name="connsiteY3" fmla="*/ 410235 h 1910400"/>
                <a:gd name="connsiteX4" fmla="*/ 4035048 w 7899477"/>
                <a:gd name="connsiteY4" fmla="*/ 1490356 h 1910400"/>
                <a:gd name="connsiteX5" fmla="*/ 7275408 w 7899477"/>
                <a:gd name="connsiteY5" fmla="*/ 1850394 h 1910400"/>
                <a:gd name="connsiteX6" fmla="*/ 7779464 w 7899477"/>
                <a:gd name="connsiteY6" fmla="*/ 1850394 h 1910400"/>
                <a:gd name="connsiteX0" fmla="*/ 0 w 7899477"/>
                <a:gd name="connsiteY0" fmla="*/ 20568 h 1886398"/>
                <a:gd name="connsiteX1" fmla="*/ 2525753 w 7899477"/>
                <a:gd name="connsiteY1" fmla="*/ 0 h 1886398"/>
                <a:gd name="connsiteX2" fmla="*/ 2882920 w 7899477"/>
                <a:gd name="connsiteY2" fmla="*/ 266220 h 1886398"/>
                <a:gd name="connsiteX3" fmla="*/ 3170952 w 7899477"/>
                <a:gd name="connsiteY3" fmla="*/ 410235 h 1886398"/>
                <a:gd name="connsiteX4" fmla="*/ 4035048 w 7899477"/>
                <a:gd name="connsiteY4" fmla="*/ 1634371 h 1886398"/>
                <a:gd name="connsiteX5" fmla="*/ 7275408 w 7899477"/>
                <a:gd name="connsiteY5" fmla="*/ 1850394 h 1886398"/>
                <a:gd name="connsiteX6" fmla="*/ 7779464 w 7899477"/>
                <a:gd name="connsiteY6" fmla="*/ 1850394 h 1886398"/>
                <a:gd name="connsiteX0" fmla="*/ 0 w 7899477"/>
                <a:gd name="connsiteY0" fmla="*/ 20568 h 1886398"/>
                <a:gd name="connsiteX1" fmla="*/ 2525753 w 7899477"/>
                <a:gd name="connsiteY1" fmla="*/ 0 h 1886398"/>
                <a:gd name="connsiteX2" fmla="*/ 2882920 w 7899477"/>
                <a:gd name="connsiteY2" fmla="*/ 194211 h 1886398"/>
                <a:gd name="connsiteX3" fmla="*/ 3170952 w 7899477"/>
                <a:gd name="connsiteY3" fmla="*/ 410235 h 1886398"/>
                <a:gd name="connsiteX4" fmla="*/ 4035048 w 7899477"/>
                <a:gd name="connsiteY4" fmla="*/ 1634371 h 1886398"/>
                <a:gd name="connsiteX5" fmla="*/ 7275408 w 7899477"/>
                <a:gd name="connsiteY5" fmla="*/ 1850394 h 1886398"/>
                <a:gd name="connsiteX6" fmla="*/ 7779464 w 7899477"/>
                <a:gd name="connsiteY6" fmla="*/ 1850394 h 1886398"/>
                <a:gd name="connsiteX0" fmla="*/ 0 w 7899477"/>
                <a:gd name="connsiteY0" fmla="*/ 20568 h 1886399"/>
                <a:gd name="connsiteX1" fmla="*/ 2525753 w 7899477"/>
                <a:gd name="connsiteY1" fmla="*/ 0 h 1886399"/>
                <a:gd name="connsiteX2" fmla="*/ 2882920 w 7899477"/>
                <a:gd name="connsiteY2" fmla="*/ 194211 h 1886399"/>
                <a:gd name="connsiteX3" fmla="*/ 3170952 w 7899477"/>
                <a:gd name="connsiteY3" fmla="*/ 338227 h 1886399"/>
                <a:gd name="connsiteX4" fmla="*/ 4035048 w 7899477"/>
                <a:gd name="connsiteY4" fmla="*/ 1634371 h 1886399"/>
                <a:gd name="connsiteX5" fmla="*/ 7275408 w 7899477"/>
                <a:gd name="connsiteY5" fmla="*/ 1850394 h 1886399"/>
                <a:gd name="connsiteX6" fmla="*/ 7779464 w 7899477"/>
                <a:gd name="connsiteY6" fmla="*/ 1850394 h 1886399"/>
                <a:gd name="connsiteX0" fmla="*/ 0 w 7899477"/>
                <a:gd name="connsiteY0" fmla="*/ 20568 h 1886399"/>
                <a:gd name="connsiteX1" fmla="*/ 2525753 w 7899477"/>
                <a:gd name="connsiteY1" fmla="*/ 0 h 1886399"/>
                <a:gd name="connsiteX2" fmla="*/ 2882920 w 7899477"/>
                <a:gd name="connsiteY2" fmla="*/ 194211 h 1886399"/>
                <a:gd name="connsiteX3" fmla="*/ 3170952 w 7899477"/>
                <a:gd name="connsiteY3" fmla="*/ 338227 h 1886399"/>
                <a:gd name="connsiteX4" fmla="*/ 4035048 w 7899477"/>
                <a:gd name="connsiteY4" fmla="*/ 1634371 h 1886399"/>
                <a:gd name="connsiteX5" fmla="*/ 7275408 w 7899477"/>
                <a:gd name="connsiteY5" fmla="*/ 1850394 h 1886399"/>
                <a:gd name="connsiteX6" fmla="*/ 7779464 w 7899477"/>
                <a:gd name="connsiteY6" fmla="*/ 1850394 h 1886399"/>
                <a:gd name="connsiteX0" fmla="*/ 0 w 7899477"/>
                <a:gd name="connsiteY0" fmla="*/ 20568 h 1886399"/>
                <a:gd name="connsiteX1" fmla="*/ 2525753 w 7899477"/>
                <a:gd name="connsiteY1" fmla="*/ 0 h 1886399"/>
                <a:gd name="connsiteX2" fmla="*/ 2882920 w 7899477"/>
                <a:gd name="connsiteY2" fmla="*/ 194211 h 1886399"/>
                <a:gd name="connsiteX3" fmla="*/ 3170952 w 7899477"/>
                <a:gd name="connsiteY3" fmla="*/ 338227 h 1886399"/>
                <a:gd name="connsiteX4" fmla="*/ 4035048 w 7899477"/>
                <a:gd name="connsiteY4" fmla="*/ 1634371 h 1886399"/>
                <a:gd name="connsiteX5" fmla="*/ 7275408 w 7899477"/>
                <a:gd name="connsiteY5" fmla="*/ 1850394 h 1886399"/>
                <a:gd name="connsiteX6" fmla="*/ 7779464 w 7899477"/>
                <a:gd name="connsiteY6" fmla="*/ 1850394 h 1886399"/>
                <a:gd name="connsiteX0" fmla="*/ 0 w 7887476"/>
                <a:gd name="connsiteY0" fmla="*/ 20568 h 1886399"/>
                <a:gd name="connsiteX1" fmla="*/ 2525753 w 7887476"/>
                <a:gd name="connsiteY1" fmla="*/ 0 h 1886399"/>
                <a:gd name="connsiteX2" fmla="*/ 2882920 w 7887476"/>
                <a:gd name="connsiteY2" fmla="*/ 194211 h 1886399"/>
                <a:gd name="connsiteX3" fmla="*/ 3170952 w 7887476"/>
                <a:gd name="connsiteY3" fmla="*/ 338227 h 1886399"/>
                <a:gd name="connsiteX4" fmla="*/ 4035048 w 7887476"/>
                <a:gd name="connsiteY4" fmla="*/ 1634371 h 1886399"/>
                <a:gd name="connsiteX5" fmla="*/ 7275408 w 7887476"/>
                <a:gd name="connsiteY5" fmla="*/ 1850394 h 1886399"/>
                <a:gd name="connsiteX6" fmla="*/ 7707456 w 7887476"/>
                <a:gd name="connsiteY6" fmla="*/ 1850395 h 1886399"/>
                <a:gd name="connsiteX0" fmla="*/ 0 w 7887476"/>
                <a:gd name="connsiteY0" fmla="*/ 20568 h 1874398"/>
                <a:gd name="connsiteX1" fmla="*/ 2525753 w 7887476"/>
                <a:gd name="connsiteY1" fmla="*/ 0 h 1874398"/>
                <a:gd name="connsiteX2" fmla="*/ 2882920 w 7887476"/>
                <a:gd name="connsiteY2" fmla="*/ 194211 h 1874398"/>
                <a:gd name="connsiteX3" fmla="*/ 3170952 w 7887476"/>
                <a:gd name="connsiteY3" fmla="*/ 338227 h 1874398"/>
                <a:gd name="connsiteX4" fmla="*/ 4035048 w 7887476"/>
                <a:gd name="connsiteY4" fmla="*/ 1634371 h 1874398"/>
                <a:gd name="connsiteX5" fmla="*/ 7275408 w 7887476"/>
                <a:gd name="connsiteY5" fmla="*/ 1778387 h 1874398"/>
                <a:gd name="connsiteX6" fmla="*/ 7707456 w 7887476"/>
                <a:gd name="connsiteY6" fmla="*/ 1850395 h 1874398"/>
                <a:gd name="connsiteX0" fmla="*/ 0 w 7887476"/>
                <a:gd name="connsiteY0" fmla="*/ 20568 h 1874398"/>
                <a:gd name="connsiteX1" fmla="*/ 2525753 w 7887476"/>
                <a:gd name="connsiteY1" fmla="*/ 0 h 1874398"/>
                <a:gd name="connsiteX2" fmla="*/ 2882920 w 7887476"/>
                <a:gd name="connsiteY2" fmla="*/ 194211 h 1874398"/>
                <a:gd name="connsiteX3" fmla="*/ 3170952 w 7887476"/>
                <a:gd name="connsiteY3" fmla="*/ 338227 h 1874398"/>
                <a:gd name="connsiteX4" fmla="*/ 4035048 w 7887476"/>
                <a:gd name="connsiteY4" fmla="*/ 1634371 h 1874398"/>
                <a:gd name="connsiteX5" fmla="*/ 7275408 w 7887476"/>
                <a:gd name="connsiteY5" fmla="*/ 1778387 h 1874398"/>
                <a:gd name="connsiteX6" fmla="*/ 7707456 w 7887476"/>
                <a:gd name="connsiteY6" fmla="*/ 1778387 h 1874398"/>
                <a:gd name="connsiteX0" fmla="*/ 0 w 7887476"/>
                <a:gd name="connsiteY0" fmla="*/ 20568 h 1874398"/>
                <a:gd name="connsiteX1" fmla="*/ 2525753 w 7887476"/>
                <a:gd name="connsiteY1" fmla="*/ 0 h 1874398"/>
                <a:gd name="connsiteX2" fmla="*/ 2882920 w 7887476"/>
                <a:gd name="connsiteY2" fmla="*/ 194211 h 1874398"/>
                <a:gd name="connsiteX3" fmla="*/ 3170952 w 7887476"/>
                <a:gd name="connsiteY3" fmla="*/ 338227 h 1874398"/>
                <a:gd name="connsiteX4" fmla="*/ 4035048 w 7887476"/>
                <a:gd name="connsiteY4" fmla="*/ 1634371 h 1874398"/>
                <a:gd name="connsiteX5" fmla="*/ 7275408 w 7887476"/>
                <a:gd name="connsiteY5" fmla="*/ 1778387 h 1874398"/>
                <a:gd name="connsiteX6" fmla="*/ 7707456 w 7887476"/>
                <a:gd name="connsiteY6" fmla="*/ 1706379 h 1874398"/>
                <a:gd name="connsiteX0" fmla="*/ 0 w 7863473"/>
                <a:gd name="connsiteY0" fmla="*/ 20568 h 1874398"/>
                <a:gd name="connsiteX1" fmla="*/ 2525753 w 7863473"/>
                <a:gd name="connsiteY1" fmla="*/ 0 h 1874398"/>
                <a:gd name="connsiteX2" fmla="*/ 2882920 w 7863473"/>
                <a:gd name="connsiteY2" fmla="*/ 194211 h 1874398"/>
                <a:gd name="connsiteX3" fmla="*/ 3170952 w 7863473"/>
                <a:gd name="connsiteY3" fmla="*/ 338227 h 1874398"/>
                <a:gd name="connsiteX4" fmla="*/ 4035048 w 7863473"/>
                <a:gd name="connsiteY4" fmla="*/ 1634371 h 1874398"/>
                <a:gd name="connsiteX5" fmla="*/ 7275408 w 7863473"/>
                <a:gd name="connsiteY5" fmla="*/ 1778387 h 1874398"/>
                <a:gd name="connsiteX6" fmla="*/ 7563440 w 7863473"/>
                <a:gd name="connsiteY6" fmla="*/ 1778387 h 1874398"/>
                <a:gd name="connsiteX0" fmla="*/ 0 w 7275408"/>
                <a:gd name="connsiteY0" fmla="*/ 20568 h 1874398"/>
                <a:gd name="connsiteX1" fmla="*/ 2525753 w 7275408"/>
                <a:gd name="connsiteY1" fmla="*/ 0 h 1874398"/>
                <a:gd name="connsiteX2" fmla="*/ 2882920 w 7275408"/>
                <a:gd name="connsiteY2" fmla="*/ 194211 h 1874398"/>
                <a:gd name="connsiteX3" fmla="*/ 3170952 w 7275408"/>
                <a:gd name="connsiteY3" fmla="*/ 338227 h 1874398"/>
                <a:gd name="connsiteX4" fmla="*/ 4035048 w 7275408"/>
                <a:gd name="connsiteY4" fmla="*/ 1634371 h 1874398"/>
                <a:gd name="connsiteX5" fmla="*/ 7275408 w 7275408"/>
                <a:gd name="connsiteY5" fmla="*/ 1778387 h 1874398"/>
                <a:gd name="connsiteX0" fmla="*/ 0 w 7275408"/>
                <a:gd name="connsiteY0" fmla="*/ 20568 h 1778387"/>
                <a:gd name="connsiteX1" fmla="*/ 2525753 w 7275408"/>
                <a:gd name="connsiteY1" fmla="*/ 0 h 1778387"/>
                <a:gd name="connsiteX2" fmla="*/ 2882920 w 7275408"/>
                <a:gd name="connsiteY2" fmla="*/ 194211 h 1778387"/>
                <a:gd name="connsiteX3" fmla="*/ 3170952 w 7275408"/>
                <a:gd name="connsiteY3" fmla="*/ 338227 h 1778387"/>
                <a:gd name="connsiteX4" fmla="*/ 4035049 w 7275408"/>
                <a:gd name="connsiteY4" fmla="*/ 914291 h 1778387"/>
                <a:gd name="connsiteX5" fmla="*/ 7275408 w 7275408"/>
                <a:gd name="connsiteY5" fmla="*/ 1778387 h 1778387"/>
                <a:gd name="connsiteX0" fmla="*/ 0 w 5763241"/>
                <a:gd name="connsiteY0" fmla="*/ 20568 h 1022303"/>
                <a:gd name="connsiteX1" fmla="*/ 2525753 w 5763241"/>
                <a:gd name="connsiteY1" fmla="*/ 0 h 1022303"/>
                <a:gd name="connsiteX2" fmla="*/ 2882920 w 5763241"/>
                <a:gd name="connsiteY2" fmla="*/ 194211 h 1022303"/>
                <a:gd name="connsiteX3" fmla="*/ 3170952 w 5763241"/>
                <a:gd name="connsiteY3" fmla="*/ 338227 h 1022303"/>
                <a:gd name="connsiteX4" fmla="*/ 4035049 w 5763241"/>
                <a:gd name="connsiteY4" fmla="*/ 914291 h 1022303"/>
                <a:gd name="connsiteX5" fmla="*/ 5763241 w 5763241"/>
                <a:gd name="connsiteY5" fmla="*/ 986300 h 1022303"/>
                <a:gd name="connsiteX0" fmla="*/ 0 w 6054370"/>
                <a:gd name="connsiteY0" fmla="*/ 20568 h 1022303"/>
                <a:gd name="connsiteX1" fmla="*/ 2525753 w 6054370"/>
                <a:gd name="connsiteY1" fmla="*/ 0 h 1022303"/>
                <a:gd name="connsiteX2" fmla="*/ 2882920 w 6054370"/>
                <a:gd name="connsiteY2" fmla="*/ 194211 h 1022303"/>
                <a:gd name="connsiteX3" fmla="*/ 3170952 w 6054370"/>
                <a:gd name="connsiteY3" fmla="*/ 338227 h 1022303"/>
                <a:gd name="connsiteX4" fmla="*/ 4035049 w 6054370"/>
                <a:gd name="connsiteY4" fmla="*/ 914291 h 1022303"/>
                <a:gd name="connsiteX5" fmla="*/ 5763241 w 6054370"/>
                <a:gd name="connsiteY5" fmla="*/ 986300 h 1022303"/>
                <a:gd name="connsiteX6" fmla="*/ 5781825 w 6054370"/>
                <a:gd name="connsiteY6" fmla="*/ 1005307 h 1022303"/>
                <a:gd name="connsiteX0" fmla="*/ 0 w 6267297"/>
                <a:gd name="connsiteY0" fmla="*/ 20568 h 1706380"/>
                <a:gd name="connsiteX1" fmla="*/ 2525753 w 6267297"/>
                <a:gd name="connsiteY1" fmla="*/ 0 h 1706380"/>
                <a:gd name="connsiteX2" fmla="*/ 2882920 w 6267297"/>
                <a:gd name="connsiteY2" fmla="*/ 194211 h 1706380"/>
                <a:gd name="connsiteX3" fmla="*/ 3170952 w 6267297"/>
                <a:gd name="connsiteY3" fmla="*/ 338227 h 1706380"/>
                <a:gd name="connsiteX4" fmla="*/ 4035049 w 6267297"/>
                <a:gd name="connsiteY4" fmla="*/ 914291 h 1706380"/>
                <a:gd name="connsiteX5" fmla="*/ 5763241 w 6267297"/>
                <a:gd name="connsiteY5" fmla="*/ 986300 h 1706380"/>
                <a:gd name="connsiteX6" fmla="*/ 6267297 w 6267297"/>
                <a:gd name="connsiteY6" fmla="*/ 1706380 h 1706380"/>
                <a:gd name="connsiteX0" fmla="*/ 0 w 6352456"/>
                <a:gd name="connsiteY0" fmla="*/ 20568 h 1831468"/>
                <a:gd name="connsiteX1" fmla="*/ 2525753 w 6352456"/>
                <a:gd name="connsiteY1" fmla="*/ 0 h 1831468"/>
                <a:gd name="connsiteX2" fmla="*/ 2882920 w 6352456"/>
                <a:gd name="connsiteY2" fmla="*/ 194211 h 1831468"/>
                <a:gd name="connsiteX3" fmla="*/ 3170952 w 6352456"/>
                <a:gd name="connsiteY3" fmla="*/ 338227 h 1831468"/>
                <a:gd name="connsiteX4" fmla="*/ 4035049 w 6352456"/>
                <a:gd name="connsiteY4" fmla="*/ 914291 h 1831468"/>
                <a:gd name="connsiteX5" fmla="*/ 5763241 w 6352456"/>
                <a:gd name="connsiteY5" fmla="*/ 986300 h 1831468"/>
                <a:gd name="connsiteX6" fmla="*/ 6267297 w 6352456"/>
                <a:gd name="connsiteY6" fmla="*/ 1706380 h 1831468"/>
                <a:gd name="connsiteX7" fmla="*/ 6274193 w 6352456"/>
                <a:gd name="connsiteY7" fmla="*/ 1736826 h 1831468"/>
                <a:gd name="connsiteX0" fmla="*/ 0 w 7491432"/>
                <a:gd name="connsiteY0" fmla="*/ 20568 h 1850396"/>
                <a:gd name="connsiteX1" fmla="*/ 2525753 w 7491432"/>
                <a:gd name="connsiteY1" fmla="*/ 0 h 1850396"/>
                <a:gd name="connsiteX2" fmla="*/ 2882920 w 7491432"/>
                <a:gd name="connsiteY2" fmla="*/ 194211 h 1850396"/>
                <a:gd name="connsiteX3" fmla="*/ 3170952 w 7491432"/>
                <a:gd name="connsiteY3" fmla="*/ 338227 h 1850396"/>
                <a:gd name="connsiteX4" fmla="*/ 4035049 w 7491432"/>
                <a:gd name="connsiteY4" fmla="*/ 914291 h 1850396"/>
                <a:gd name="connsiteX5" fmla="*/ 5763241 w 7491432"/>
                <a:gd name="connsiteY5" fmla="*/ 986300 h 1850396"/>
                <a:gd name="connsiteX6" fmla="*/ 6267297 w 7491432"/>
                <a:gd name="connsiteY6" fmla="*/ 1706380 h 1850396"/>
                <a:gd name="connsiteX7" fmla="*/ 7491432 w 7491432"/>
                <a:gd name="connsiteY7" fmla="*/ 1850395 h 1850396"/>
                <a:gd name="connsiteX0" fmla="*/ 0 w 7491432"/>
                <a:gd name="connsiteY0" fmla="*/ 20568 h 1838394"/>
                <a:gd name="connsiteX1" fmla="*/ 2525753 w 7491432"/>
                <a:gd name="connsiteY1" fmla="*/ 0 h 1838394"/>
                <a:gd name="connsiteX2" fmla="*/ 2882920 w 7491432"/>
                <a:gd name="connsiteY2" fmla="*/ 194211 h 1838394"/>
                <a:gd name="connsiteX3" fmla="*/ 3170952 w 7491432"/>
                <a:gd name="connsiteY3" fmla="*/ 338227 h 1838394"/>
                <a:gd name="connsiteX4" fmla="*/ 4035049 w 7491432"/>
                <a:gd name="connsiteY4" fmla="*/ 914291 h 1838394"/>
                <a:gd name="connsiteX5" fmla="*/ 5763241 w 7491432"/>
                <a:gd name="connsiteY5" fmla="*/ 986300 h 1838394"/>
                <a:gd name="connsiteX6" fmla="*/ 6267297 w 7491432"/>
                <a:gd name="connsiteY6" fmla="*/ 1706380 h 1838394"/>
                <a:gd name="connsiteX7" fmla="*/ 7491432 w 7491432"/>
                <a:gd name="connsiteY7" fmla="*/ 1778387 h 1838394"/>
                <a:gd name="connsiteX0" fmla="*/ 0 w 7491432"/>
                <a:gd name="connsiteY0" fmla="*/ 20568 h 1838394"/>
                <a:gd name="connsiteX1" fmla="*/ 2525753 w 7491432"/>
                <a:gd name="connsiteY1" fmla="*/ 0 h 1838394"/>
                <a:gd name="connsiteX2" fmla="*/ 2810912 w 7491432"/>
                <a:gd name="connsiteY2" fmla="*/ 194211 h 1838394"/>
                <a:gd name="connsiteX3" fmla="*/ 3170952 w 7491432"/>
                <a:gd name="connsiteY3" fmla="*/ 338227 h 1838394"/>
                <a:gd name="connsiteX4" fmla="*/ 4035049 w 7491432"/>
                <a:gd name="connsiteY4" fmla="*/ 914291 h 1838394"/>
                <a:gd name="connsiteX5" fmla="*/ 5763241 w 7491432"/>
                <a:gd name="connsiteY5" fmla="*/ 986300 h 1838394"/>
                <a:gd name="connsiteX6" fmla="*/ 6267297 w 7491432"/>
                <a:gd name="connsiteY6" fmla="*/ 1706380 h 1838394"/>
                <a:gd name="connsiteX7" fmla="*/ 7491432 w 7491432"/>
                <a:gd name="connsiteY7" fmla="*/ 1778387 h 1838394"/>
                <a:gd name="connsiteX0" fmla="*/ 0 w 7491432"/>
                <a:gd name="connsiteY0" fmla="*/ 20568 h 1838394"/>
                <a:gd name="connsiteX1" fmla="*/ 2525753 w 7491432"/>
                <a:gd name="connsiteY1" fmla="*/ 0 h 1838394"/>
                <a:gd name="connsiteX2" fmla="*/ 2810912 w 7491432"/>
                <a:gd name="connsiteY2" fmla="*/ 194211 h 1838394"/>
                <a:gd name="connsiteX3" fmla="*/ 3170952 w 7491432"/>
                <a:gd name="connsiteY3" fmla="*/ 266219 h 1838394"/>
                <a:gd name="connsiteX4" fmla="*/ 4035049 w 7491432"/>
                <a:gd name="connsiteY4" fmla="*/ 914291 h 1838394"/>
                <a:gd name="connsiteX5" fmla="*/ 5763241 w 7491432"/>
                <a:gd name="connsiteY5" fmla="*/ 986300 h 1838394"/>
                <a:gd name="connsiteX6" fmla="*/ 6267297 w 7491432"/>
                <a:gd name="connsiteY6" fmla="*/ 1706380 h 1838394"/>
                <a:gd name="connsiteX7" fmla="*/ 7491432 w 7491432"/>
                <a:gd name="connsiteY7" fmla="*/ 1778387 h 1838394"/>
                <a:gd name="connsiteX0" fmla="*/ 0 w 7491432"/>
                <a:gd name="connsiteY0" fmla="*/ 20568 h 1838394"/>
                <a:gd name="connsiteX1" fmla="*/ 2525753 w 7491432"/>
                <a:gd name="connsiteY1" fmla="*/ 0 h 1838394"/>
                <a:gd name="connsiteX2" fmla="*/ 2810912 w 7491432"/>
                <a:gd name="connsiteY2" fmla="*/ 194211 h 1838394"/>
                <a:gd name="connsiteX3" fmla="*/ 3170952 w 7491432"/>
                <a:gd name="connsiteY3" fmla="*/ 338227 h 1838394"/>
                <a:gd name="connsiteX4" fmla="*/ 4035049 w 7491432"/>
                <a:gd name="connsiteY4" fmla="*/ 914291 h 1838394"/>
                <a:gd name="connsiteX5" fmla="*/ 5763241 w 7491432"/>
                <a:gd name="connsiteY5" fmla="*/ 986300 h 1838394"/>
                <a:gd name="connsiteX6" fmla="*/ 6267297 w 7491432"/>
                <a:gd name="connsiteY6" fmla="*/ 1706380 h 1838394"/>
                <a:gd name="connsiteX7" fmla="*/ 7491432 w 7491432"/>
                <a:gd name="connsiteY7" fmla="*/ 1778387 h 1838394"/>
                <a:gd name="connsiteX0" fmla="*/ 0 w 7491432"/>
                <a:gd name="connsiteY0" fmla="*/ 20568 h 1838394"/>
                <a:gd name="connsiteX1" fmla="*/ 2525753 w 7491432"/>
                <a:gd name="connsiteY1" fmla="*/ 0 h 1838394"/>
                <a:gd name="connsiteX2" fmla="*/ 2810912 w 7491432"/>
                <a:gd name="connsiteY2" fmla="*/ 194211 h 1838394"/>
                <a:gd name="connsiteX3" fmla="*/ 3170952 w 7491432"/>
                <a:gd name="connsiteY3" fmla="*/ 338227 h 1838394"/>
                <a:gd name="connsiteX4" fmla="*/ 3675008 w 7491432"/>
                <a:gd name="connsiteY4" fmla="*/ 914291 h 1838394"/>
                <a:gd name="connsiteX5" fmla="*/ 5763241 w 7491432"/>
                <a:gd name="connsiteY5" fmla="*/ 986300 h 1838394"/>
                <a:gd name="connsiteX6" fmla="*/ 6267297 w 7491432"/>
                <a:gd name="connsiteY6" fmla="*/ 1706380 h 1838394"/>
                <a:gd name="connsiteX7" fmla="*/ 7491432 w 7491432"/>
                <a:gd name="connsiteY7" fmla="*/ 1778387 h 1838394"/>
                <a:gd name="connsiteX0" fmla="*/ 0 w 7491432"/>
                <a:gd name="connsiteY0" fmla="*/ 20568 h 1838394"/>
                <a:gd name="connsiteX1" fmla="*/ 2525753 w 7491432"/>
                <a:gd name="connsiteY1" fmla="*/ 0 h 1838394"/>
                <a:gd name="connsiteX2" fmla="*/ 2810912 w 7491432"/>
                <a:gd name="connsiteY2" fmla="*/ 194211 h 1838394"/>
                <a:gd name="connsiteX3" fmla="*/ 3170952 w 7491432"/>
                <a:gd name="connsiteY3" fmla="*/ 338227 h 1838394"/>
                <a:gd name="connsiteX4" fmla="*/ 3675008 w 7491432"/>
                <a:gd name="connsiteY4" fmla="*/ 770275 h 1838394"/>
                <a:gd name="connsiteX5" fmla="*/ 5763241 w 7491432"/>
                <a:gd name="connsiteY5" fmla="*/ 986300 h 1838394"/>
                <a:gd name="connsiteX6" fmla="*/ 6267297 w 7491432"/>
                <a:gd name="connsiteY6" fmla="*/ 1706380 h 1838394"/>
                <a:gd name="connsiteX7" fmla="*/ 7491432 w 7491432"/>
                <a:gd name="connsiteY7" fmla="*/ 1778387 h 1838394"/>
                <a:gd name="connsiteX0" fmla="*/ 0 w 7491432"/>
                <a:gd name="connsiteY0" fmla="*/ 20568 h 1862397"/>
                <a:gd name="connsiteX1" fmla="*/ 2525753 w 7491432"/>
                <a:gd name="connsiteY1" fmla="*/ 0 h 1862397"/>
                <a:gd name="connsiteX2" fmla="*/ 2810912 w 7491432"/>
                <a:gd name="connsiteY2" fmla="*/ 194211 h 1862397"/>
                <a:gd name="connsiteX3" fmla="*/ 3170952 w 7491432"/>
                <a:gd name="connsiteY3" fmla="*/ 338227 h 1862397"/>
                <a:gd name="connsiteX4" fmla="*/ 3675008 w 7491432"/>
                <a:gd name="connsiteY4" fmla="*/ 770275 h 1862397"/>
                <a:gd name="connsiteX5" fmla="*/ 5691232 w 7491432"/>
                <a:gd name="connsiteY5" fmla="*/ 842283 h 1862397"/>
                <a:gd name="connsiteX6" fmla="*/ 6267297 w 7491432"/>
                <a:gd name="connsiteY6" fmla="*/ 1706380 h 1862397"/>
                <a:gd name="connsiteX7" fmla="*/ 7491432 w 7491432"/>
                <a:gd name="connsiteY7" fmla="*/ 1778387 h 1862397"/>
                <a:gd name="connsiteX0" fmla="*/ 0 w 7491432"/>
                <a:gd name="connsiteY0" fmla="*/ 20568 h 2078420"/>
                <a:gd name="connsiteX1" fmla="*/ 2525753 w 7491432"/>
                <a:gd name="connsiteY1" fmla="*/ 0 h 2078420"/>
                <a:gd name="connsiteX2" fmla="*/ 2810912 w 7491432"/>
                <a:gd name="connsiteY2" fmla="*/ 194211 h 2078420"/>
                <a:gd name="connsiteX3" fmla="*/ 3170952 w 7491432"/>
                <a:gd name="connsiteY3" fmla="*/ 338227 h 2078420"/>
                <a:gd name="connsiteX4" fmla="*/ 3675008 w 7491432"/>
                <a:gd name="connsiteY4" fmla="*/ 770275 h 2078420"/>
                <a:gd name="connsiteX5" fmla="*/ 5691232 w 7491432"/>
                <a:gd name="connsiteY5" fmla="*/ 842283 h 2078420"/>
                <a:gd name="connsiteX6" fmla="*/ 6411312 w 7491432"/>
                <a:gd name="connsiteY6" fmla="*/ 1922403 h 2078420"/>
                <a:gd name="connsiteX7" fmla="*/ 7491432 w 7491432"/>
                <a:gd name="connsiteY7" fmla="*/ 1778387 h 2078420"/>
                <a:gd name="connsiteX0" fmla="*/ 0 w 7491432"/>
                <a:gd name="connsiteY0" fmla="*/ 20568 h 2126426"/>
                <a:gd name="connsiteX1" fmla="*/ 2525753 w 7491432"/>
                <a:gd name="connsiteY1" fmla="*/ 0 h 2126426"/>
                <a:gd name="connsiteX2" fmla="*/ 2810912 w 7491432"/>
                <a:gd name="connsiteY2" fmla="*/ 194211 h 2126426"/>
                <a:gd name="connsiteX3" fmla="*/ 3170952 w 7491432"/>
                <a:gd name="connsiteY3" fmla="*/ 338227 h 2126426"/>
                <a:gd name="connsiteX4" fmla="*/ 3675008 w 7491432"/>
                <a:gd name="connsiteY4" fmla="*/ 770275 h 2126426"/>
                <a:gd name="connsiteX5" fmla="*/ 5691232 w 7491432"/>
                <a:gd name="connsiteY5" fmla="*/ 842283 h 2126426"/>
                <a:gd name="connsiteX6" fmla="*/ 6411312 w 7491432"/>
                <a:gd name="connsiteY6" fmla="*/ 1922403 h 2126426"/>
                <a:gd name="connsiteX7" fmla="*/ 7491432 w 7491432"/>
                <a:gd name="connsiteY7" fmla="*/ 2066418 h 2126426"/>
                <a:gd name="connsiteX0" fmla="*/ 0 w 7491432"/>
                <a:gd name="connsiteY0" fmla="*/ 20568 h 2126426"/>
                <a:gd name="connsiteX1" fmla="*/ 2525753 w 7491432"/>
                <a:gd name="connsiteY1" fmla="*/ 0 h 2126426"/>
                <a:gd name="connsiteX2" fmla="*/ 2810912 w 7491432"/>
                <a:gd name="connsiteY2" fmla="*/ 194211 h 2126426"/>
                <a:gd name="connsiteX3" fmla="*/ 3170952 w 7491432"/>
                <a:gd name="connsiteY3" fmla="*/ 338227 h 2126426"/>
                <a:gd name="connsiteX4" fmla="*/ 3675008 w 7491432"/>
                <a:gd name="connsiteY4" fmla="*/ 626258 h 2126426"/>
                <a:gd name="connsiteX5" fmla="*/ 5691232 w 7491432"/>
                <a:gd name="connsiteY5" fmla="*/ 842283 h 2126426"/>
                <a:gd name="connsiteX6" fmla="*/ 6411312 w 7491432"/>
                <a:gd name="connsiteY6" fmla="*/ 1922403 h 2126426"/>
                <a:gd name="connsiteX7" fmla="*/ 7491432 w 7491432"/>
                <a:gd name="connsiteY7" fmla="*/ 2066418 h 2126426"/>
                <a:gd name="connsiteX0" fmla="*/ 0 w 7491432"/>
                <a:gd name="connsiteY0" fmla="*/ 20568 h 2138427"/>
                <a:gd name="connsiteX1" fmla="*/ 2525753 w 7491432"/>
                <a:gd name="connsiteY1" fmla="*/ 0 h 2138427"/>
                <a:gd name="connsiteX2" fmla="*/ 2810912 w 7491432"/>
                <a:gd name="connsiteY2" fmla="*/ 194211 h 2138427"/>
                <a:gd name="connsiteX3" fmla="*/ 3170952 w 7491432"/>
                <a:gd name="connsiteY3" fmla="*/ 338227 h 2138427"/>
                <a:gd name="connsiteX4" fmla="*/ 3675008 w 7491432"/>
                <a:gd name="connsiteY4" fmla="*/ 626258 h 2138427"/>
                <a:gd name="connsiteX5" fmla="*/ 5691232 w 7491432"/>
                <a:gd name="connsiteY5" fmla="*/ 770274 h 2138427"/>
                <a:gd name="connsiteX6" fmla="*/ 6411312 w 7491432"/>
                <a:gd name="connsiteY6" fmla="*/ 1922403 h 2138427"/>
                <a:gd name="connsiteX7" fmla="*/ 7491432 w 7491432"/>
                <a:gd name="connsiteY7" fmla="*/ 2066418 h 2138427"/>
                <a:gd name="connsiteX0" fmla="*/ 0 w 7491432"/>
                <a:gd name="connsiteY0" fmla="*/ 20568 h 2138427"/>
                <a:gd name="connsiteX1" fmla="*/ 2525753 w 7491432"/>
                <a:gd name="connsiteY1" fmla="*/ 0 h 2138427"/>
                <a:gd name="connsiteX2" fmla="*/ 2810912 w 7491432"/>
                <a:gd name="connsiteY2" fmla="*/ 122202 h 2138427"/>
                <a:gd name="connsiteX3" fmla="*/ 3170952 w 7491432"/>
                <a:gd name="connsiteY3" fmla="*/ 338227 h 2138427"/>
                <a:gd name="connsiteX4" fmla="*/ 3675008 w 7491432"/>
                <a:gd name="connsiteY4" fmla="*/ 626258 h 2138427"/>
                <a:gd name="connsiteX5" fmla="*/ 5691232 w 7491432"/>
                <a:gd name="connsiteY5" fmla="*/ 770274 h 2138427"/>
                <a:gd name="connsiteX6" fmla="*/ 6411312 w 7491432"/>
                <a:gd name="connsiteY6" fmla="*/ 1922403 h 2138427"/>
                <a:gd name="connsiteX7" fmla="*/ 7491432 w 7491432"/>
                <a:gd name="connsiteY7" fmla="*/ 2066418 h 2138427"/>
                <a:gd name="connsiteX0" fmla="*/ 0 w 7491432"/>
                <a:gd name="connsiteY0" fmla="*/ 20568 h 2138427"/>
                <a:gd name="connsiteX1" fmla="*/ 2525753 w 7491432"/>
                <a:gd name="connsiteY1" fmla="*/ 0 h 2138427"/>
                <a:gd name="connsiteX2" fmla="*/ 2810912 w 7491432"/>
                <a:gd name="connsiteY2" fmla="*/ 122202 h 2138427"/>
                <a:gd name="connsiteX3" fmla="*/ 3170952 w 7491432"/>
                <a:gd name="connsiteY3" fmla="*/ 266218 h 2138427"/>
                <a:gd name="connsiteX4" fmla="*/ 3675008 w 7491432"/>
                <a:gd name="connsiteY4" fmla="*/ 626258 h 2138427"/>
                <a:gd name="connsiteX5" fmla="*/ 5691232 w 7491432"/>
                <a:gd name="connsiteY5" fmla="*/ 770274 h 2138427"/>
                <a:gd name="connsiteX6" fmla="*/ 6411312 w 7491432"/>
                <a:gd name="connsiteY6" fmla="*/ 1922403 h 2138427"/>
                <a:gd name="connsiteX7" fmla="*/ 7491432 w 7491432"/>
                <a:gd name="connsiteY7" fmla="*/ 2066418 h 2138427"/>
                <a:gd name="connsiteX0" fmla="*/ 0 w 7491432"/>
                <a:gd name="connsiteY0" fmla="*/ 20568 h 2138427"/>
                <a:gd name="connsiteX1" fmla="*/ 2525753 w 7491432"/>
                <a:gd name="connsiteY1" fmla="*/ 0 h 2138427"/>
                <a:gd name="connsiteX2" fmla="*/ 2810912 w 7491432"/>
                <a:gd name="connsiteY2" fmla="*/ 122202 h 2138427"/>
                <a:gd name="connsiteX3" fmla="*/ 3170952 w 7491432"/>
                <a:gd name="connsiteY3" fmla="*/ 266218 h 2138427"/>
                <a:gd name="connsiteX4" fmla="*/ 3675008 w 7491432"/>
                <a:gd name="connsiteY4" fmla="*/ 626258 h 2138427"/>
                <a:gd name="connsiteX5" fmla="*/ 5691232 w 7491432"/>
                <a:gd name="connsiteY5" fmla="*/ 770274 h 2138427"/>
                <a:gd name="connsiteX6" fmla="*/ 6411312 w 7491432"/>
                <a:gd name="connsiteY6" fmla="*/ 1922403 h 2138427"/>
                <a:gd name="connsiteX7" fmla="*/ 7491432 w 7491432"/>
                <a:gd name="connsiteY7" fmla="*/ 2066418 h 2138427"/>
                <a:gd name="connsiteX0" fmla="*/ 0 w 7491432"/>
                <a:gd name="connsiteY0" fmla="*/ 20568 h 2138427"/>
                <a:gd name="connsiteX1" fmla="*/ 2525753 w 7491432"/>
                <a:gd name="connsiteY1" fmla="*/ 0 h 2138427"/>
                <a:gd name="connsiteX2" fmla="*/ 2810912 w 7491432"/>
                <a:gd name="connsiteY2" fmla="*/ 122202 h 2138427"/>
                <a:gd name="connsiteX3" fmla="*/ 3170952 w 7491432"/>
                <a:gd name="connsiteY3" fmla="*/ 266218 h 2138427"/>
                <a:gd name="connsiteX4" fmla="*/ 3675008 w 7491432"/>
                <a:gd name="connsiteY4" fmla="*/ 626258 h 2138427"/>
                <a:gd name="connsiteX5" fmla="*/ 5691232 w 7491432"/>
                <a:gd name="connsiteY5" fmla="*/ 770274 h 2138427"/>
                <a:gd name="connsiteX6" fmla="*/ 6411312 w 7491432"/>
                <a:gd name="connsiteY6" fmla="*/ 1922403 h 2138427"/>
                <a:gd name="connsiteX7" fmla="*/ 7491432 w 7491432"/>
                <a:gd name="connsiteY7" fmla="*/ 2066418 h 2138427"/>
                <a:gd name="connsiteX0" fmla="*/ 0 w 7491432"/>
                <a:gd name="connsiteY0" fmla="*/ 20568 h 2138427"/>
                <a:gd name="connsiteX1" fmla="*/ 2525753 w 7491432"/>
                <a:gd name="connsiteY1" fmla="*/ 0 h 2138427"/>
                <a:gd name="connsiteX2" fmla="*/ 2810912 w 7491432"/>
                <a:gd name="connsiteY2" fmla="*/ 122202 h 2138427"/>
                <a:gd name="connsiteX3" fmla="*/ 3170952 w 7491432"/>
                <a:gd name="connsiteY3" fmla="*/ 266218 h 2138427"/>
                <a:gd name="connsiteX4" fmla="*/ 3675008 w 7491432"/>
                <a:gd name="connsiteY4" fmla="*/ 626258 h 2138427"/>
                <a:gd name="connsiteX5" fmla="*/ 5691232 w 7491432"/>
                <a:gd name="connsiteY5" fmla="*/ 770274 h 2138427"/>
                <a:gd name="connsiteX6" fmla="*/ 6411312 w 7491432"/>
                <a:gd name="connsiteY6" fmla="*/ 1922403 h 2138427"/>
                <a:gd name="connsiteX7" fmla="*/ 7491432 w 7491432"/>
                <a:gd name="connsiteY7" fmla="*/ 2066418 h 2138427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810912 w 7491432"/>
                <a:gd name="connsiteY2" fmla="*/ 104293 h 2120518"/>
                <a:gd name="connsiteX3" fmla="*/ 3170952 w 7491432"/>
                <a:gd name="connsiteY3" fmla="*/ 248309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738904 w 7491432"/>
                <a:gd name="connsiteY2" fmla="*/ 104292 h 2120518"/>
                <a:gd name="connsiteX3" fmla="*/ 3170952 w 7491432"/>
                <a:gd name="connsiteY3" fmla="*/ 248309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738904 w 7491432"/>
                <a:gd name="connsiteY2" fmla="*/ 104292 h 2120518"/>
                <a:gd name="connsiteX3" fmla="*/ 3170952 w 7491432"/>
                <a:gd name="connsiteY3" fmla="*/ 248309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70952 w 7491432"/>
                <a:gd name="connsiteY3" fmla="*/ 248309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70952 w 7491432"/>
                <a:gd name="connsiteY3" fmla="*/ 248309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70952 w 7491432"/>
                <a:gd name="connsiteY3" fmla="*/ 248309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70952 w 7491432"/>
                <a:gd name="connsiteY3" fmla="*/ 248309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69042 w 7491432"/>
                <a:gd name="connsiteY3" fmla="*/ 216311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69042 w 7491432"/>
                <a:gd name="connsiteY3" fmla="*/ 216311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67132 w 7491432"/>
                <a:gd name="connsiteY3" fmla="*/ 189076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67132 w 7491432"/>
                <a:gd name="connsiteY3" fmla="*/ 189076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67132 w 7491432"/>
                <a:gd name="connsiteY3" fmla="*/ 189076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67132 w 7491432"/>
                <a:gd name="connsiteY3" fmla="*/ 189076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67132 w 7491432"/>
                <a:gd name="connsiteY3" fmla="*/ 189076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67132 w 7491432"/>
                <a:gd name="connsiteY3" fmla="*/ 189076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2882920 w 7491432"/>
                <a:gd name="connsiteY3" fmla="*/ 176300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594888 w 7491432"/>
                <a:gd name="connsiteY2" fmla="*/ 104292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594888 w 7491432"/>
                <a:gd name="connsiteY2" fmla="*/ 104292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594888 w 7491432"/>
                <a:gd name="connsiteY2" fmla="*/ 104292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594888 w 7491432"/>
                <a:gd name="connsiteY2" fmla="*/ 104292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594888 w 7491432"/>
                <a:gd name="connsiteY2" fmla="*/ 104292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594888 w 7491432"/>
                <a:gd name="connsiteY2" fmla="*/ 104292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594888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594888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594888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8055 w 7491432"/>
                <a:gd name="connsiteY3" fmla="*/ 202023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8055 w 7491432"/>
                <a:gd name="connsiteY3" fmla="*/ 202023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8055 w 7491432"/>
                <a:gd name="connsiteY3" fmla="*/ 202023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6"/>
                <a:gd name="connsiteX1" fmla="*/ 2524215 w 7491432"/>
                <a:gd name="connsiteY1" fmla="*/ 0 h 2120516"/>
                <a:gd name="connsiteX2" fmla="*/ 2666896 w 7491432"/>
                <a:gd name="connsiteY2" fmla="*/ 176300 h 2120516"/>
                <a:gd name="connsiteX3" fmla="*/ 2882920 w 7491432"/>
                <a:gd name="connsiteY3" fmla="*/ 176300 h 2120516"/>
                <a:gd name="connsiteX4" fmla="*/ 3170952 w 7491432"/>
                <a:gd name="connsiteY4" fmla="*/ 608348 h 2120516"/>
                <a:gd name="connsiteX5" fmla="*/ 5691232 w 7491432"/>
                <a:gd name="connsiteY5" fmla="*/ 752365 h 2120516"/>
                <a:gd name="connsiteX6" fmla="*/ 6123280 w 7491432"/>
                <a:gd name="connsiteY6" fmla="*/ 1904492 h 2120516"/>
                <a:gd name="connsiteX7" fmla="*/ 7491432 w 7491432"/>
                <a:gd name="connsiteY7" fmla="*/ 2048509 h 2120516"/>
                <a:gd name="connsiteX0" fmla="*/ 0 w 7491432"/>
                <a:gd name="connsiteY0" fmla="*/ 2659 h 2120516"/>
                <a:gd name="connsiteX1" fmla="*/ 2524215 w 7491432"/>
                <a:gd name="connsiteY1" fmla="*/ 0 h 2120516"/>
                <a:gd name="connsiteX2" fmla="*/ 2666896 w 7491432"/>
                <a:gd name="connsiteY2" fmla="*/ 176300 h 2120516"/>
                <a:gd name="connsiteX3" fmla="*/ 2882920 w 7491432"/>
                <a:gd name="connsiteY3" fmla="*/ 176300 h 2120516"/>
                <a:gd name="connsiteX4" fmla="*/ 3170952 w 7491432"/>
                <a:gd name="connsiteY4" fmla="*/ 608348 h 2120516"/>
                <a:gd name="connsiteX5" fmla="*/ 5691232 w 7491432"/>
                <a:gd name="connsiteY5" fmla="*/ 752365 h 2120516"/>
                <a:gd name="connsiteX6" fmla="*/ 6123280 w 7491432"/>
                <a:gd name="connsiteY6" fmla="*/ 1904492 h 2120516"/>
                <a:gd name="connsiteX7" fmla="*/ 7491432 w 7491432"/>
                <a:gd name="connsiteY7" fmla="*/ 2048509 h 2120516"/>
                <a:gd name="connsiteX0" fmla="*/ 0 w 7491432"/>
                <a:gd name="connsiteY0" fmla="*/ 2659 h 2120516"/>
                <a:gd name="connsiteX1" fmla="*/ 2524215 w 7491432"/>
                <a:gd name="connsiteY1" fmla="*/ 0 h 2120516"/>
                <a:gd name="connsiteX2" fmla="*/ 2666896 w 7491432"/>
                <a:gd name="connsiteY2" fmla="*/ 176300 h 2120516"/>
                <a:gd name="connsiteX3" fmla="*/ 2882920 w 7491432"/>
                <a:gd name="connsiteY3" fmla="*/ 176300 h 2120516"/>
                <a:gd name="connsiteX4" fmla="*/ 3170952 w 7491432"/>
                <a:gd name="connsiteY4" fmla="*/ 608348 h 2120516"/>
                <a:gd name="connsiteX5" fmla="*/ 5691232 w 7491432"/>
                <a:gd name="connsiteY5" fmla="*/ 752365 h 2120516"/>
                <a:gd name="connsiteX6" fmla="*/ 6123280 w 7491432"/>
                <a:gd name="connsiteY6" fmla="*/ 1904492 h 2120516"/>
                <a:gd name="connsiteX7" fmla="*/ 7491432 w 7491432"/>
                <a:gd name="connsiteY7" fmla="*/ 2048509 h 2120516"/>
                <a:gd name="connsiteX0" fmla="*/ 0 w 7491432"/>
                <a:gd name="connsiteY0" fmla="*/ 2659 h 2132517"/>
                <a:gd name="connsiteX1" fmla="*/ 2524215 w 7491432"/>
                <a:gd name="connsiteY1" fmla="*/ 0 h 2132517"/>
                <a:gd name="connsiteX2" fmla="*/ 2666896 w 7491432"/>
                <a:gd name="connsiteY2" fmla="*/ 176300 h 2132517"/>
                <a:gd name="connsiteX3" fmla="*/ 2882920 w 7491432"/>
                <a:gd name="connsiteY3" fmla="*/ 176300 h 2132517"/>
                <a:gd name="connsiteX4" fmla="*/ 3170952 w 7491432"/>
                <a:gd name="connsiteY4" fmla="*/ 608348 h 2132517"/>
                <a:gd name="connsiteX5" fmla="*/ 5691232 w 7491432"/>
                <a:gd name="connsiteY5" fmla="*/ 680356 h 2132517"/>
                <a:gd name="connsiteX6" fmla="*/ 6123280 w 7491432"/>
                <a:gd name="connsiteY6" fmla="*/ 1904492 h 2132517"/>
                <a:gd name="connsiteX7" fmla="*/ 7491432 w 7491432"/>
                <a:gd name="connsiteY7" fmla="*/ 2048509 h 2132517"/>
                <a:gd name="connsiteX0" fmla="*/ 0 w 7491432"/>
                <a:gd name="connsiteY0" fmla="*/ 2659 h 2132517"/>
                <a:gd name="connsiteX1" fmla="*/ 2524215 w 7491432"/>
                <a:gd name="connsiteY1" fmla="*/ 0 h 2132517"/>
                <a:gd name="connsiteX2" fmla="*/ 2666896 w 7491432"/>
                <a:gd name="connsiteY2" fmla="*/ 176300 h 2132517"/>
                <a:gd name="connsiteX3" fmla="*/ 2882920 w 7491432"/>
                <a:gd name="connsiteY3" fmla="*/ 176300 h 2132517"/>
                <a:gd name="connsiteX4" fmla="*/ 3170952 w 7491432"/>
                <a:gd name="connsiteY4" fmla="*/ 752364 h 2132517"/>
                <a:gd name="connsiteX5" fmla="*/ 5691232 w 7491432"/>
                <a:gd name="connsiteY5" fmla="*/ 680356 h 2132517"/>
                <a:gd name="connsiteX6" fmla="*/ 6123280 w 7491432"/>
                <a:gd name="connsiteY6" fmla="*/ 1904492 h 2132517"/>
                <a:gd name="connsiteX7" fmla="*/ 7491432 w 7491432"/>
                <a:gd name="connsiteY7" fmla="*/ 2048509 h 2132517"/>
                <a:gd name="connsiteX0" fmla="*/ 0 w 7491432"/>
                <a:gd name="connsiteY0" fmla="*/ 2659 h 2108515"/>
                <a:gd name="connsiteX1" fmla="*/ 2524215 w 7491432"/>
                <a:gd name="connsiteY1" fmla="*/ 0 h 2108515"/>
                <a:gd name="connsiteX2" fmla="*/ 2666896 w 7491432"/>
                <a:gd name="connsiteY2" fmla="*/ 176300 h 2108515"/>
                <a:gd name="connsiteX3" fmla="*/ 2882920 w 7491432"/>
                <a:gd name="connsiteY3" fmla="*/ 176300 h 2108515"/>
                <a:gd name="connsiteX4" fmla="*/ 3170952 w 7491432"/>
                <a:gd name="connsiteY4" fmla="*/ 752364 h 2108515"/>
                <a:gd name="connsiteX5" fmla="*/ 5691232 w 7491432"/>
                <a:gd name="connsiteY5" fmla="*/ 824372 h 2108515"/>
                <a:gd name="connsiteX6" fmla="*/ 6123280 w 7491432"/>
                <a:gd name="connsiteY6" fmla="*/ 1904492 h 2108515"/>
                <a:gd name="connsiteX7" fmla="*/ 7491432 w 7491432"/>
                <a:gd name="connsiteY7" fmla="*/ 2048509 h 210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91432" h="2108515">
                  <a:moveTo>
                    <a:pt x="0" y="2659"/>
                  </a:moveTo>
                  <a:lnTo>
                    <a:pt x="2524215" y="0"/>
                  </a:lnTo>
                  <a:cubicBezTo>
                    <a:pt x="2600276" y="133313"/>
                    <a:pt x="2564167" y="140275"/>
                    <a:pt x="2666896" y="176300"/>
                  </a:cubicBezTo>
                  <a:cubicBezTo>
                    <a:pt x="2637516" y="157112"/>
                    <a:pt x="2567663" y="180348"/>
                    <a:pt x="2882920" y="176300"/>
                  </a:cubicBezTo>
                  <a:cubicBezTo>
                    <a:pt x="3141791" y="259587"/>
                    <a:pt x="2943109" y="588736"/>
                    <a:pt x="3170952" y="752364"/>
                  </a:cubicBezTo>
                  <a:cubicBezTo>
                    <a:pt x="3639004" y="848375"/>
                    <a:pt x="5167006" y="712181"/>
                    <a:pt x="5691232" y="824372"/>
                  </a:cubicBezTo>
                  <a:cubicBezTo>
                    <a:pt x="6009779" y="883631"/>
                    <a:pt x="5823247" y="1700469"/>
                    <a:pt x="6123280" y="1904492"/>
                  </a:cubicBezTo>
                  <a:cubicBezTo>
                    <a:pt x="6423313" y="2108515"/>
                    <a:pt x="7489995" y="2042166"/>
                    <a:pt x="7491432" y="2048509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3" name="Connecteur droit 32"/>
            <p:cNvCxnSpPr/>
            <p:nvPr/>
          </p:nvCxnSpPr>
          <p:spPr>
            <a:xfrm>
              <a:off x="1475656" y="1628800"/>
              <a:ext cx="79208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ZoneTexte 33"/>
            <p:cNvSpPr txBox="1"/>
            <p:nvPr/>
          </p:nvSpPr>
          <p:spPr>
            <a:xfrm>
              <a:off x="2267744" y="1340770"/>
              <a:ext cx="2393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err="1" smtClean="0"/>
                <a:t>Sequential</a:t>
              </a:r>
              <a:r>
                <a:rPr lang="fr-FR" b="1" dirty="0" smtClean="0"/>
                <a:t> suppression</a:t>
              </a:r>
              <a:endParaRPr lang="fr-FR" b="1" dirty="0"/>
            </a:p>
          </p:txBody>
        </p:sp>
      </p:grpSp>
      <p:grpSp>
        <p:nvGrpSpPr>
          <p:cNvPr id="35" name="Groupe 25"/>
          <p:cNvGrpSpPr/>
          <p:nvPr/>
        </p:nvGrpSpPr>
        <p:grpSpPr>
          <a:xfrm>
            <a:off x="4608973" y="3705655"/>
            <a:ext cx="4355515" cy="2470356"/>
            <a:chOff x="21548" y="748891"/>
            <a:chExt cx="8942940" cy="5198291"/>
          </a:xfrm>
        </p:grpSpPr>
        <p:sp>
          <p:nvSpPr>
            <p:cNvPr id="36" name="Rectangle 35"/>
            <p:cNvSpPr/>
            <p:nvPr/>
          </p:nvSpPr>
          <p:spPr>
            <a:xfrm>
              <a:off x="1259632" y="1340768"/>
              <a:ext cx="7704856" cy="4536504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7" name="Connecteur droit 36"/>
            <p:cNvCxnSpPr>
              <a:stCxn id="36" idx="1"/>
              <a:endCxn id="36" idx="3"/>
            </p:cNvCxnSpPr>
            <p:nvPr/>
          </p:nvCxnSpPr>
          <p:spPr>
            <a:xfrm>
              <a:off x="1259632" y="3609020"/>
              <a:ext cx="7704856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ZoneTexte 37"/>
            <p:cNvSpPr txBox="1"/>
            <p:nvPr/>
          </p:nvSpPr>
          <p:spPr>
            <a:xfrm rot="16200000">
              <a:off x="-2230031" y="3000470"/>
              <a:ext cx="5198291" cy="695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 smtClean="0"/>
                <a:t>J/</a:t>
              </a:r>
              <a:r>
                <a:rPr lang="fr-FR" sz="1600" b="1" dirty="0" smtClean="0">
                  <a:latin typeface="Symbol" pitchFamily="18" charset="2"/>
                </a:rPr>
                <a:t>Y</a:t>
              </a:r>
              <a:r>
                <a:rPr lang="fr-FR" sz="1600" b="1" dirty="0" smtClean="0"/>
                <a:t> production </a:t>
              </a:r>
              <a:r>
                <a:rPr lang="fr-FR" sz="1600" b="1" dirty="0" err="1" smtClean="0"/>
                <a:t>probability</a:t>
              </a:r>
              <a:endParaRPr lang="fr-FR" sz="1600" b="1" dirty="0"/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684884" y="3197218"/>
              <a:ext cx="433325" cy="6299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/>
                <a:t>1</a:t>
              </a:r>
              <a:endParaRPr lang="fr-FR" sz="2800" b="1" dirty="0"/>
            </a:p>
          </p:txBody>
        </p:sp>
        <p:cxnSp>
          <p:nvCxnSpPr>
            <p:cNvPr id="48" name="Connecteur droit 47"/>
            <p:cNvCxnSpPr/>
            <p:nvPr/>
          </p:nvCxnSpPr>
          <p:spPr>
            <a:xfrm>
              <a:off x="1259632" y="5661248"/>
              <a:ext cx="7043200" cy="0"/>
            </a:xfrm>
            <a:prstGeom prst="line">
              <a:avLst/>
            </a:prstGeom>
            <a:ln w="63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ZoneTexte 50"/>
            <p:cNvSpPr txBox="1"/>
            <p:nvPr/>
          </p:nvSpPr>
          <p:spPr>
            <a:xfrm>
              <a:off x="624434" y="5318556"/>
              <a:ext cx="504000" cy="484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/>
                <a:t>~0</a:t>
              </a:r>
              <a:endParaRPr lang="fr-FR" sz="2000" b="1" dirty="0"/>
            </a:p>
          </p:txBody>
        </p:sp>
        <p:sp>
          <p:nvSpPr>
            <p:cNvPr id="52" name="Forme libre 51"/>
            <p:cNvSpPr/>
            <p:nvPr/>
          </p:nvSpPr>
          <p:spPr>
            <a:xfrm>
              <a:off x="1257033" y="3612739"/>
              <a:ext cx="7491431" cy="2048509"/>
            </a:xfrm>
            <a:custGeom>
              <a:avLst/>
              <a:gdLst>
                <a:gd name="connsiteX0" fmla="*/ 0 w 8386690"/>
                <a:gd name="connsiteY0" fmla="*/ 46892 h 2344615"/>
                <a:gd name="connsiteX1" fmla="*/ 2307102 w 8386690"/>
                <a:gd name="connsiteY1" fmla="*/ 46892 h 2344615"/>
                <a:gd name="connsiteX2" fmla="*/ 2321169 w 8386690"/>
                <a:gd name="connsiteY2" fmla="*/ 46892 h 2344615"/>
                <a:gd name="connsiteX3" fmla="*/ 2560320 w 8386690"/>
                <a:gd name="connsiteY3" fmla="*/ 328246 h 2344615"/>
                <a:gd name="connsiteX4" fmla="*/ 3826413 w 8386690"/>
                <a:gd name="connsiteY4" fmla="*/ 356381 h 2344615"/>
                <a:gd name="connsiteX5" fmla="*/ 4628271 w 8386690"/>
                <a:gd name="connsiteY5" fmla="*/ 1200443 h 2344615"/>
                <a:gd name="connsiteX6" fmla="*/ 4698609 w 8386690"/>
                <a:gd name="connsiteY6" fmla="*/ 1200443 h 2344615"/>
                <a:gd name="connsiteX7" fmla="*/ 6471139 w 8386690"/>
                <a:gd name="connsiteY7" fmla="*/ 1172307 h 2344615"/>
                <a:gd name="connsiteX8" fmla="*/ 7484013 w 8386690"/>
                <a:gd name="connsiteY8" fmla="*/ 2157046 h 2344615"/>
                <a:gd name="connsiteX9" fmla="*/ 8257736 w 8386690"/>
                <a:gd name="connsiteY9" fmla="*/ 2297723 h 2344615"/>
                <a:gd name="connsiteX10" fmla="*/ 8257736 w 8386690"/>
                <a:gd name="connsiteY10" fmla="*/ 2283655 h 2344615"/>
                <a:gd name="connsiteX0" fmla="*/ 0 w 8386690"/>
                <a:gd name="connsiteY0" fmla="*/ 46892 h 2344615"/>
                <a:gd name="connsiteX1" fmla="*/ 2307102 w 8386690"/>
                <a:gd name="connsiteY1" fmla="*/ 46892 h 2344615"/>
                <a:gd name="connsiteX2" fmla="*/ 2321169 w 8386690"/>
                <a:gd name="connsiteY2" fmla="*/ 46892 h 2344615"/>
                <a:gd name="connsiteX3" fmla="*/ 2560320 w 8386690"/>
                <a:gd name="connsiteY3" fmla="*/ 328246 h 2344615"/>
                <a:gd name="connsiteX4" fmla="*/ 3826413 w 8386690"/>
                <a:gd name="connsiteY4" fmla="*/ 356381 h 2344615"/>
                <a:gd name="connsiteX5" fmla="*/ 4628271 w 8386690"/>
                <a:gd name="connsiteY5" fmla="*/ 1200443 h 2344615"/>
                <a:gd name="connsiteX6" fmla="*/ 6471139 w 8386690"/>
                <a:gd name="connsiteY6" fmla="*/ 1172307 h 2344615"/>
                <a:gd name="connsiteX7" fmla="*/ 7484013 w 8386690"/>
                <a:gd name="connsiteY7" fmla="*/ 2157046 h 2344615"/>
                <a:gd name="connsiteX8" fmla="*/ 8257736 w 8386690"/>
                <a:gd name="connsiteY8" fmla="*/ 2297723 h 2344615"/>
                <a:gd name="connsiteX9" fmla="*/ 8257736 w 8386690"/>
                <a:gd name="connsiteY9" fmla="*/ 2283655 h 2344615"/>
                <a:gd name="connsiteX0" fmla="*/ 0 w 8386690"/>
                <a:gd name="connsiteY0" fmla="*/ 17265 h 2314988"/>
                <a:gd name="connsiteX1" fmla="*/ 2307102 w 8386690"/>
                <a:gd name="connsiteY1" fmla="*/ 17265 h 2314988"/>
                <a:gd name="connsiteX2" fmla="*/ 2522879 w 8386690"/>
                <a:gd name="connsiteY2" fmla="*/ 46892 h 2314988"/>
                <a:gd name="connsiteX3" fmla="*/ 2560320 w 8386690"/>
                <a:gd name="connsiteY3" fmla="*/ 298619 h 2314988"/>
                <a:gd name="connsiteX4" fmla="*/ 3826413 w 8386690"/>
                <a:gd name="connsiteY4" fmla="*/ 326754 h 2314988"/>
                <a:gd name="connsiteX5" fmla="*/ 4628271 w 8386690"/>
                <a:gd name="connsiteY5" fmla="*/ 1170816 h 2314988"/>
                <a:gd name="connsiteX6" fmla="*/ 6471139 w 8386690"/>
                <a:gd name="connsiteY6" fmla="*/ 1142680 h 2314988"/>
                <a:gd name="connsiteX7" fmla="*/ 7484013 w 8386690"/>
                <a:gd name="connsiteY7" fmla="*/ 2127419 h 2314988"/>
                <a:gd name="connsiteX8" fmla="*/ 8257736 w 8386690"/>
                <a:gd name="connsiteY8" fmla="*/ 2268096 h 2314988"/>
                <a:gd name="connsiteX9" fmla="*/ 8257736 w 8386690"/>
                <a:gd name="connsiteY9" fmla="*/ 2254028 h 2314988"/>
                <a:gd name="connsiteX0" fmla="*/ 0 w 8386690"/>
                <a:gd name="connsiteY0" fmla="*/ 0 h 2297723"/>
                <a:gd name="connsiteX1" fmla="*/ 2522879 w 8386690"/>
                <a:gd name="connsiteY1" fmla="*/ 29627 h 2297723"/>
                <a:gd name="connsiteX2" fmla="*/ 2560320 w 8386690"/>
                <a:gd name="connsiteY2" fmla="*/ 281354 h 2297723"/>
                <a:gd name="connsiteX3" fmla="*/ 3826413 w 8386690"/>
                <a:gd name="connsiteY3" fmla="*/ 309489 h 2297723"/>
                <a:gd name="connsiteX4" fmla="*/ 4628271 w 8386690"/>
                <a:gd name="connsiteY4" fmla="*/ 1153551 h 2297723"/>
                <a:gd name="connsiteX5" fmla="*/ 6471139 w 8386690"/>
                <a:gd name="connsiteY5" fmla="*/ 1125415 h 2297723"/>
                <a:gd name="connsiteX6" fmla="*/ 7484013 w 8386690"/>
                <a:gd name="connsiteY6" fmla="*/ 2110154 h 2297723"/>
                <a:gd name="connsiteX7" fmla="*/ 8257736 w 8386690"/>
                <a:gd name="connsiteY7" fmla="*/ 2250831 h 2297723"/>
                <a:gd name="connsiteX8" fmla="*/ 8257736 w 8386690"/>
                <a:gd name="connsiteY8" fmla="*/ 2236763 h 2297723"/>
                <a:gd name="connsiteX0" fmla="*/ 0 w 8386690"/>
                <a:gd name="connsiteY0" fmla="*/ 0 h 2297723"/>
                <a:gd name="connsiteX1" fmla="*/ 2391508 w 8386690"/>
                <a:gd name="connsiteY1" fmla="*/ 0 h 2297723"/>
                <a:gd name="connsiteX2" fmla="*/ 2560320 w 8386690"/>
                <a:gd name="connsiteY2" fmla="*/ 281354 h 2297723"/>
                <a:gd name="connsiteX3" fmla="*/ 3826413 w 8386690"/>
                <a:gd name="connsiteY3" fmla="*/ 309489 h 2297723"/>
                <a:gd name="connsiteX4" fmla="*/ 4628271 w 8386690"/>
                <a:gd name="connsiteY4" fmla="*/ 1153551 h 2297723"/>
                <a:gd name="connsiteX5" fmla="*/ 6471139 w 8386690"/>
                <a:gd name="connsiteY5" fmla="*/ 1125415 h 2297723"/>
                <a:gd name="connsiteX6" fmla="*/ 7484013 w 8386690"/>
                <a:gd name="connsiteY6" fmla="*/ 2110154 h 2297723"/>
                <a:gd name="connsiteX7" fmla="*/ 8257736 w 8386690"/>
                <a:gd name="connsiteY7" fmla="*/ 2250831 h 2297723"/>
                <a:gd name="connsiteX8" fmla="*/ 8257736 w 8386690"/>
                <a:gd name="connsiteY8" fmla="*/ 2236763 h 2297723"/>
                <a:gd name="connsiteX0" fmla="*/ 0 w 8386690"/>
                <a:gd name="connsiteY0" fmla="*/ 0 h 2297723"/>
                <a:gd name="connsiteX1" fmla="*/ 2560320 w 8386690"/>
                <a:gd name="connsiteY1" fmla="*/ 281354 h 2297723"/>
                <a:gd name="connsiteX2" fmla="*/ 3826413 w 8386690"/>
                <a:gd name="connsiteY2" fmla="*/ 309489 h 2297723"/>
                <a:gd name="connsiteX3" fmla="*/ 4628271 w 8386690"/>
                <a:gd name="connsiteY3" fmla="*/ 1153551 h 2297723"/>
                <a:gd name="connsiteX4" fmla="*/ 6471139 w 8386690"/>
                <a:gd name="connsiteY4" fmla="*/ 1125415 h 2297723"/>
                <a:gd name="connsiteX5" fmla="*/ 7484013 w 8386690"/>
                <a:gd name="connsiteY5" fmla="*/ 2110154 h 2297723"/>
                <a:gd name="connsiteX6" fmla="*/ 8257736 w 8386690"/>
                <a:gd name="connsiteY6" fmla="*/ 2250831 h 2297723"/>
                <a:gd name="connsiteX7" fmla="*/ 8257736 w 8386690"/>
                <a:gd name="connsiteY7" fmla="*/ 2236763 h 2297723"/>
                <a:gd name="connsiteX0" fmla="*/ 0 w 8386690"/>
                <a:gd name="connsiteY0" fmla="*/ 20568 h 2318291"/>
                <a:gd name="connsiteX1" fmla="*/ 2525753 w 8386690"/>
                <a:gd name="connsiteY1" fmla="*/ 0 h 2318291"/>
                <a:gd name="connsiteX2" fmla="*/ 3826413 w 8386690"/>
                <a:gd name="connsiteY2" fmla="*/ 330057 h 2318291"/>
                <a:gd name="connsiteX3" fmla="*/ 4628271 w 8386690"/>
                <a:gd name="connsiteY3" fmla="*/ 1174119 h 2318291"/>
                <a:gd name="connsiteX4" fmla="*/ 6471139 w 8386690"/>
                <a:gd name="connsiteY4" fmla="*/ 1145983 h 2318291"/>
                <a:gd name="connsiteX5" fmla="*/ 7484013 w 8386690"/>
                <a:gd name="connsiteY5" fmla="*/ 2130722 h 2318291"/>
                <a:gd name="connsiteX6" fmla="*/ 8257736 w 8386690"/>
                <a:gd name="connsiteY6" fmla="*/ 2271399 h 2318291"/>
                <a:gd name="connsiteX7" fmla="*/ 8257736 w 8386690"/>
                <a:gd name="connsiteY7" fmla="*/ 2257331 h 2318291"/>
                <a:gd name="connsiteX0" fmla="*/ 0 w 8386690"/>
                <a:gd name="connsiteY0" fmla="*/ 20568 h 2318291"/>
                <a:gd name="connsiteX1" fmla="*/ 2525753 w 8386690"/>
                <a:gd name="connsiteY1" fmla="*/ 0 h 2318291"/>
                <a:gd name="connsiteX2" fmla="*/ 2882919 w 8386690"/>
                <a:gd name="connsiteY2" fmla="*/ 482242 h 2318291"/>
                <a:gd name="connsiteX3" fmla="*/ 4628271 w 8386690"/>
                <a:gd name="connsiteY3" fmla="*/ 1174119 h 2318291"/>
                <a:gd name="connsiteX4" fmla="*/ 6471139 w 8386690"/>
                <a:gd name="connsiteY4" fmla="*/ 1145983 h 2318291"/>
                <a:gd name="connsiteX5" fmla="*/ 7484013 w 8386690"/>
                <a:gd name="connsiteY5" fmla="*/ 2130722 h 2318291"/>
                <a:gd name="connsiteX6" fmla="*/ 8257736 w 8386690"/>
                <a:gd name="connsiteY6" fmla="*/ 2271399 h 2318291"/>
                <a:gd name="connsiteX7" fmla="*/ 8257736 w 8386690"/>
                <a:gd name="connsiteY7" fmla="*/ 2257331 h 2318291"/>
                <a:gd name="connsiteX0" fmla="*/ 0 w 8386690"/>
                <a:gd name="connsiteY0" fmla="*/ 20568 h 2318291"/>
                <a:gd name="connsiteX1" fmla="*/ 2525753 w 8386690"/>
                <a:gd name="connsiteY1" fmla="*/ 0 h 2318291"/>
                <a:gd name="connsiteX2" fmla="*/ 2882919 w 8386690"/>
                <a:gd name="connsiteY2" fmla="*/ 482242 h 2318291"/>
                <a:gd name="connsiteX3" fmla="*/ 4827135 w 8386690"/>
                <a:gd name="connsiteY3" fmla="*/ 626258 h 2318291"/>
                <a:gd name="connsiteX4" fmla="*/ 6471139 w 8386690"/>
                <a:gd name="connsiteY4" fmla="*/ 1145983 h 2318291"/>
                <a:gd name="connsiteX5" fmla="*/ 7484013 w 8386690"/>
                <a:gd name="connsiteY5" fmla="*/ 2130722 h 2318291"/>
                <a:gd name="connsiteX6" fmla="*/ 8257736 w 8386690"/>
                <a:gd name="connsiteY6" fmla="*/ 2271399 h 2318291"/>
                <a:gd name="connsiteX7" fmla="*/ 8257736 w 8386690"/>
                <a:gd name="connsiteY7" fmla="*/ 2257331 h 2318291"/>
                <a:gd name="connsiteX0" fmla="*/ 0 w 8386690"/>
                <a:gd name="connsiteY0" fmla="*/ 20568 h 2308902"/>
                <a:gd name="connsiteX1" fmla="*/ 2525753 w 8386690"/>
                <a:gd name="connsiteY1" fmla="*/ 0 h 2308902"/>
                <a:gd name="connsiteX2" fmla="*/ 2882919 w 8386690"/>
                <a:gd name="connsiteY2" fmla="*/ 482242 h 2308902"/>
                <a:gd name="connsiteX3" fmla="*/ 4827135 w 8386690"/>
                <a:gd name="connsiteY3" fmla="*/ 626258 h 2308902"/>
                <a:gd name="connsiteX4" fmla="*/ 5403199 w 8386690"/>
                <a:gd name="connsiteY4" fmla="*/ 1202322 h 2308902"/>
                <a:gd name="connsiteX5" fmla="*/ 7484013 w 8386690"/>
                <a:gd name="connsiteY5" fmla="*/ 2130722 h 2308902"/>
                <a:gd name="connsiteX6" fmla="*/ 8257736 w 8386690"/>
                <a:gd name="connsiteY6" fmla="*/ 2271399 h 2308902"/>
                <a:gd name="connsiteX7" fmla="*/ 8257736 w 8386690"/>
                <a:gd name="connsiteY7" fmla="*/ 2257331 h 2308902"/>
                <a:gd name="connsiteX0" fmla="*/ 0 w 8409456"/>
                <a:gd name="connsiteY0" fmla="*/ 20568 h 2351223"/>
                <a:gd name="connsiteX1" fmla="*/ 2525753 w 8409456"/>
                <a:gd name="connsiteY1" fmla="*/ 0 h 2351223"/>
                <a:gd name="connsiteX2" fmla="*/ 2882919 w 8409456"/>
                <a:gd name="connsiteY2" fmla="*/ 482242 h 2351223"/>
                <a:gd name="connsiteX3" fmla="*/ 4827135 w 8409456"/>
                <a:gd name="connsiteY3" fmla="*/ 626258 h 2351223"/>
                <a:gd name="connsiteX4" fmla="*/ 5403199 w 8409456"/>
                <a:gd name="connsiteY4" fmla="*/ 1202322 h 2351223"/>
                <a:gd name="connsiteX5" fmla="*/ 7347415 w 8409456"/>
                <a:gd name="connsiteY5" fmla="*/ 1778386 h 2351223"/>
                <a:gd name="connsiteX6" fmla="*/ 8257736 w 8409456"/>
                <a:gd name="connsiteY6" fmla="*/ 2271399 h 2351223"/>
                <a:gd name="connsiteX7" fmla="*/ 8257736 w 8409456"/>
                <a:gd name="connsiteY7" fmla="*/ 2257331 h 2351223"/>
                <a:gd name="connsiteX0" fmla="*/ 0 w 8317743"/>
                <a:gd name="connsiteY0" fmla="*/ 20568 h 2271399"/>
                <a:gd name="connsiteX1" fmla="*/ 2525753 w 8317743"/>
                <a:gd name="connsiteY1" fmla="*/ 0 h 2271399"/>
                <a:gd name="connsiteX2" fmla="*/ 2882919 w 8317743"/>
                <a:gd name="connsiteY2" fmla="*/ 482242 h 2271399"/>
                <a:gd name="connsiteX3" fmla="*/ 4827135 w 8317743"/>
                <a:gd name="connsiteY3" fmla="*/ 626258 h 2271399"/>
                <a:gd name="connsiteX4" fmla="*/ 5403199 w 8317743"/>
                <a:gd name="connsiteY4" fmla="*/ 1202322 h 2271399"/>
                <a:gd name="connsiteX5" fmla="*/ 7347415 w 8317743"/>
                <a:gd name="connsiteY5" fmla="*/ 1778386 h 2271399"/>
                <a:gd name="connsiteX6" fmla="*/ 8257736 w 8317743"/>
                <a:gd name="connsiteY6" fmla="*/ 2271399 h 2271399"/>
                <a:gd name="connsiteX7" fmla="*/ 7707455 w 8317743"/>
                <a:gd name="connsiteY7" fmla="*/ 1778386 h 2271399"/>
                <a:gd name="connsiteX0" fmla="*/ 0 w 8257736"/>
                <a:gd name="connsiteY0" fmla="*/ 20568 h 2271399"/>
                <a:gd name="connsiteX1" fmla="*/ 2525753 w 8257736"/>
                <a:gd name="connsiteY1" fmla="*/ 0 h 2271399"/>
                <a:gd name="connsiteX2" fmla="*/ 2882919 w 8257736"/>
                <a:gd name="connsiteY2" fmla="*/ 482242 h 2271399"/>
                <a:gd name="connsiteX3" fmla="*/ 4827135 w 8257736"/>
                <a:gd name="connsiteY3" fmla="*/ 626258 h 2271399"/>
                <a:gd name="connsiteX4" fmla="*/ 5403199 w 8257736"/>
                <a:gd name="connsiteY4" fmla="*/ 1202322 h 2271399"/>
                <a:gd name="connsiteX5" fmla="*/ 7347415 w 8257736"/>
                <a:gd name="connsiteY5" fmla="*/ 1778386 h 2271399"/>
                <a:gd name="connsiteX6" fmla="*/ 8257736 w 8257736"/>
                <a:gd name="connsiteY6" fmla="*/ 2271399 h 2271399"/>
                <a:gd name="connsiteX0" fmla="*/ 0 w 7779464"/>
                <a:gd name="connsiteY0" fmla="*/ 20568 h 1886398"/>
                <a:gd name="connsiteX1" fmla="*/ 2525753 w 7779464"/>
                <a:gd name="connsiteY1" fmla="*/ 0 h 1886398"/>
                <a:gd name="connsiteX2" fmla="*/ 2882919 w 7779464"/>
                <a:gd name="connsiteY2" fmla="*/ 482242 h 1886398"/>
                <a:gd name="connsiteX3" fmla="*/ 4827135 w 7779464"/>
                <a:gd name="connsiteY3" fmla="*/ 626258 h 1886398"/>
                <a:gd name="connsiteX4" fmla="*/ 5403199 w 7779464"/>
                <a:gd name="connsiteY4" fmla="*/ 1202322 h 1886398"/>
                <a:gd name="connsiteX5" fmla="*/ 7347415 w 7779464"/>
                <a:gd name="connsiteY5" fmla="*/ 1778386 h 1886398"/>
                <a:gd name="connsiteX6" fmla="*/ 7779464 w 7779464"/>
                <a:gd name="connsiteY6" fmla="*/ 1850394 h 1886398"/>
                <a:gd name="connsiteX0" fmla="*/ 0 w 7779464"/>
                <a:gd name="connsiteY0" fmla="*/ 20568 h 1886398"/>
                <a:gd name="connsiteX1" fmla="*/ 2525753 w 7779464"/>
                <a:gd name="connsiteY1" fmla="*/ 0 h 1886398"/>
                <a:gd name="connsiteX2" fmla="*/ 3098944 w 7779464"/>
                <a:gd name="connsiteY2" fmla="*/ 482242 h 1886398"/>
                <a:gd name="connsiteX3" fmla="*/ 4827135 w 7779464"/>
                <a:gd name="connsiteY3" fmla="*/ 626258 h 1886398"/>
                <a:gd name="connsiteX4" fmla="*/ 5403199 w 7779464"/>
                <a:gd name="connsiteY4" fmla="*/ 1202322 h 1886398"/>
                <a:gd name="connsiteX5" fmla="*/ 7347415 w 7779464"/>
                <a:gd name="connsiteY5" fmla="*/ 1778386 h 1886398"/>
                <a:gd name="connsiteX6" fmla="*/ 7779464 w 7779464"/>
                <a:gd name="connsiteY6" fmla="*/ 1850394 h 1886398"/>
                <a:gd name="connsiteX0" fmla="*/ 0 w 7779464"/>
                <a:gd name="connsiteY0" fmla="*/ 20568 h 1886398"/>
                <a:gd name="connsiteX1" fmla="*/ 2525753 w 7779464"/>
                <a:gd name="connsiteY1" fmla="*/ 0 h 1886398"/>
                <a:gd name="connsiteX2" fmla="*/ 3098944 w 7779464"/>
                <a:gd name="connsiteY2" fmla="*/ 482242 h 1886398"/>
                <a:gd name="connsiteX3" fmla="*/ 4971152 w 7779464"/>
                <a:gd name="connsiteY3" fmla="*/ 554250 h 1886398"/>
                <a:gd name="connsiteX4" fmla="*/ 5403199 w 7779464"/>
                <a:gd name="connsiteY4" fmla="*/ 1202322 h 1886398"/>
                <a:gd name="connsiteX5" fmla="*/ 7347415 w 7779464"/>
                <a:gd name="connsiteY5" fmla="*/ 1778386 h 1886398"/>
                <a:gd name="connsiteX6" fmla="*/ 7779464 w 7779464"/>
                <a:gd name="connsiteY6" fmla="*/ 1850394 h 1886398"/>
                <a:gd name="connsiteX0" fmla="*/ 0 w 7779464"/>
                <a:gd name="connsiteY0" fmla="*/ 20568 h 1886398"/>
                <a:gd name="connsiteX1" fmla="*/ 2525753 w 7779464"/>
                <a:gd name="connsiteY1" fmla="*/ 0 h 1886398"/>
                <a:gd name="connsiteX2" fmla="*/ 3098944 w 7779464"/>
                <a:gd name="connsiteY2" fmla="*/ 482242 h 1886398"/>
                <a:gd name="connsiteX3" fmla="*/ 4395088 w 7779464"/>
                <a:gd name="connsiteY3" fmla="*/ 554250 h 1886398"/>
                <a:gd name="connsiteX4" fmla="*/ 5403199 w 7779464"/>
                <a:gd name="connsiteY4" fmla="*/ 1202322 h 1886398"/>
                <a:gd name="connsiteX5" fmla="*/ 7347415 w 7779464"/>
                <a:gd name="connsiteY5" fmla="*/ 1778386 h 1886398"/>
                <a:gd name="connsiteX6" fmla="*/ 7779464 w 7779464"/>
                <a:gd name="connsiteY6" fmla="*/ 1850394 h 1886398"/>
                <a:gd name="connsiteX0" fmla="*/ 0 w 7791464"/>
                <a:gd name="connsiteY0" fmla="*/ 20568 h 1898399"/>
                <a:gd name="connsiteX1" fmla="*/ 2525753 w 7791464"/>
                <a:gd name="connsiteY1" fmla="*/ 0 h 1898399"/>
                <a:gd name="connsiteX2" fmla="*/ 3098944 w 7791464"/>
                <a:gd name="connsiteY2" fmla="*/ 482242 h 1898399"/>
                <a:gd name="connsiteX3" fmla="*/ 4395088 w 7791464"/>
                <a:gd name="connsiteY3" fmla="*/ 554250 h 1898399"/>
                <a:gd name="connsiteX4" fmla="*/ 5115168 w 7791464"/>
                <a:gd name="connsiteY4" fmla="*/ 1130314 h 1898399"/>
                <a:gd name="connsiteX5" fmla="*/ 7347415 w 7791464"/>
                <a:gd name="connsiteY5" fmla="*/ 1778386 h 1898399"/>
                <a:gd name="connsiteX6" fmla="*/ 7779464 w 7791464"/>
                <a:gd name="connsiteY6" fmla="*/ 1850394 h 1898399"/>
                <a:gd name="connsiteX0" fmla="*/ 0 w 7779464"/>
                <a:gd name="connsiteY0" fmla="*/ 20568 h 1850394"/>
                <a:gd name="connsiteX1" fmla="*/ 2525753 w 7779464"/>
                <a:gd name="connsiteY1" fmla="*/ 0 h 1850394"/>
                <a:gd name="connsiteX2" fmla="*/ 3098944 w 7779464"/>
                <a:gd name="connsiteY2" fmla="*/ 482242 h 1850394"/>
                <a:gd name="connsiteX3" fmla="*/ 4395088 w 7779464"/>
                <a:gd name="connsiteY3" fmla="*/ 554250 h 1850394"/>
                <a:gd name="connsiteX4" fmla="*/ 5475208 w 7779464"/>
                <a:gd name="connsiteY4" fmla="*/ 1634370 h 1850394"/>
                <a:gd name="connsiteX5" fmla="*/ 7347415 w 7779464"/>
                <a:gd name="connsiteY5" fmla="*/ 1778386 h 1850394"/>
                <a:gd name="connsiteX6" fmla="*/ 7779464 w 7779464"/>
                <a:gd name="connsiteY6" fmla="*/ 1850394 h 1850394"/>
                <a:gd name="connsiteX0" fmla="*/ 0 w 7779464"/>
                <a:gd name="connsiteY0" fmla="*/ 20568 h 1886398"/>
                <a:gd name="connsiteX1" fmla="*/ 2525753 w 7779464"/>
                <a:gd name="connsiteY1" fmla="*/ 0 h 1886398"/>
                <a:gd name="connsiteX2" fmla="*/ 3098944 w 7779464"/>
                <a:gd name="connsiteY2" fmla="*/ 482242 h 1886398"/>
                <a:gd name="connsiteX3" fmla="*/ 4395088 w 7779464"/>
                <a:gd name="connsiteY3" fmla="*/ 554250 h 1886398"/>
                <a:gd name="connsiteX4" fmla="*/ 5475208 w 7779464"/>
                <a:gd name="connsiteY4" fmla="*/ 1634370 h 1886398"/>
                <a:gd name="connsiteX5" fmla="*/ 7275408 w 7779464"/>
                <a:gd name="connsiteY5" fmla="*/ 1850394 h 1886398"/>
                <a:gd name="connsiteX6" fmla="*/ 7779464 w 7779464"/>
                <a:gd name="connsiteY6" fmla="*/ 1850394 h 1886398"/>
                <a:gd name="connsiteX0" fmla="*/ 0 w 7779464"/>
                <a:gd name="connsiteY0" fmla="*/ 20568 h 1922402"/>
                <a:gd name="connsiteX1" fmla="*/ 2525753 w 7779464"/>
                <a:gd name="connsiteY1" fmla="*/ 0 h 1922402"/>
                <a:gd name="connsiteX2" fmla="*/ 3098944 w 7779464"/>
                <a:gd name="connsiteY2" fmla="*/ 482242 h 1922402"/>
                <a:gd name="connsiteX3" fmla="*/ 4395088 w 7779464"/>
                <a:gd name="connsiteY3" fmla="*/ 554250 h 1922402"/>
                <a:gd name="connsiteX4" fmla="*/ 5547216 w 7779464"/>
                <a:gd name="connsiteY4" fmla="*/ 1706378 h 1922402"/>
                <a:gd name="connsiteX5" fmla="*/ 7275408 w 7779464"/>
                <a:gd name="connsiteY5" fmla="*/ 1850394 h 1922402"/>
                <a:gd name="connsiteX6" fmla="*/ 7779464 w 7779464"/>
                <a:gd name="connsiteY6" fmla="*/ 1850394 h 1922402"/>
                <a:gd name="connsiteX0" fmla="*/ 0 w 7779464"/>
                <a:gd name="connsiteY0" fmla="*/ 20568 h 1910401"/>
                <a:gd name="connsiteX1" fmla="*/ 2525753 w 7779464"/>
                <a:gd name="connsiteY1" fmla="*/ 0 h 1910401"/>
                <a:gd name="connsiteX2" fmla="*/ 3098944 w 7779464"/>
                <a:gd name="connsiteY2" fmla="*/ 482242 h 1910401"/>
                <a:gd name="connsiteX3" fmla="*/ 4467096 w 7779464"/>
                <a:gd name="connsiteY3" fmla="*/ 626258 h 1910401"/>
                <a:gd name="connsiteX4" fmla="*/ 5547216 w 7779464"/>
                <a:gd name="connsiteY4" fmla="*/ 1706378 h 1910401"/>
                <a:gd name="connsiteX5" fmla="*/ 7275408 w 7779464"/>
                <a:gd name="connsiteY5" fmla="*/ 1850394 h 1910401"/>
                <a:gd name="connsiteX6" fmla="*/ 7779464 w 7779464"/>
                <a:gd name="connsiteY6" fmla="*/ 1850394 h 1910401"/>
                <a:gd name="connsiteX0" fmla="*/ 0 w 7779464"/>
                <a:gd name="connsiteY0" fmla="*/ 20568 h 1910400"/>
                <a:gd name="connsiteX1" fmla="*/ 2525753 w 7779464"/>
                <a:gd name="connsiteY1" fmla="*/ 0 h 1910400"/>
                <a:gd name="connsiteX2" fmla="*/ 3098944 w 7779464"/>
                <a:gd name="connsiteY2" fmla="*/ 482242 h 1910400"/>
                <a:gd name="connsiteX3" fmla="*/ 3747016 w 7779464"/>
                <a:gd name="connsiteY3" fmla="*/ 626259 h 1910400"/>
                <a:gd name="connsiteX4" fmla="*/ 5547216 w 7779464"/>
                <a:gd name="connsiteY4" fmla="*/ 1706378 h 1910400"/>
                <a:gd name="connsiteX5" fmla="*/ 7275408 w 7779464"/>
                <a:gd name="connsiteY5" fmla="*/ 1850394 h 1910400"/>
                <a:gd name="connsiteX6" fmla="*/ 7779464 w 7779464"/>
                <a:gd name="connsiteY6" fmla="*/ 1850394 h 1910400"/>
                <a:gd name="connsiteX0" fmla="*/ 0 w 7815468"/>
                <a:gd name="connsiteY0" fmla="*/ 20568 h 1898399"/>
                <a:gd name="connsiteX1" fmla="*/ 2525753 w 7815468"/>
                <a:gd name="connsiteY1" fmla="*/ 0 h 1898399"/>
                <a:gd name="connsiteX2" fmla="*/ 3098944 w 7815468"/>
                <a:gd name="connsiteY2" fmla="*/ 482242 h 1898399"/>
                <a:gd name="connsiteX3" fmla="*/ 3747016 w 7815468"/>
                <a:gd name="connsiteY3" fmla="*/ 626259 h 1898399"/>
                <a:gd name="connsiteX4" fmla="*/ 4539104 w 7815468"/>
                <a:gd name="connsiteY4" fmla="*/ 1562363 h 1898399"/>
                <a:gd name="connsiteX5" fmla="*/ 7275408 w 7815468"/>
                <a:gd name="connsiteY5" fmla="*/ 1850394 h 1898399"/>
                <a:gd name="connsiteX6" fmla="*/ 7779464 w 7815468"/>
                <a:gd name="connsiteY6" fmla="*/ 1850394 h 1898399"/>
                <a:gd name="connsiteX0" fmla="*/ 0 w 7815468"/>
                <a:gd name="connsiteY0" fmla="*/ 20568 h 1898399"/>
                <a:gd name="connsiteX1" fmla="*/ 2525753 w 7815468"/>
                <a:gd name="connsiteY1" fmla="*/ 0 h 1898399"/>
                <a:gd name="connsiteX2" fmla="*/ 2882920 w 7815468"/>
                <a:gd name="connsiteY2" fmla="*/ 266220 h 1898399"/>
                <a:gd name="connsiteX3" fmla="*/ 3747016 w 7815468"/>
                <a:gd name="connsiteY3" fmla="*/ 626259 h 1898399"/>
                <a:gd name="connsiteX4" fmla="*/ 4539104 w 7815468"/>
                <a:gd name="connsiteY4" fmla="*/ 1562363 h 1898399"/>
                <a:gd name="connsiteX5" fmla="*/ 7275408 w 7815468"/>
                <a:gd name="connsiteY5" fmla="*/ 1850394 h 1898399"/>
                <a:gd name="connsiteX6" fmla="*/ 7779464 w 7815468"/>
                <a:gd name="connsiteY6" fmla="*/ 1850394 h 1898399"/>
                <a:gd name="connsiteX0" fmla="*/ 0 w 7815468"/>
                <a:gd name="connsiteY0" fmla="*/ 20568 h 1898399"/>
                <a:gd name="connsiteX1" fmla="*/ 2525753 w 7815468"/>
                <a:gd name="connsiteY1" fmla="*/ 0 h 1898399"/>
                <a:gd name="connsiteX2" fmla="*/ 2882920 w 7815468"/>
                <a:gd name="connsiteY2" fmla="*/ 266220 h 1898399"/>
                <a:gd name="connsiteX3" fmla="*/ 3242960 w 7815468"/>
                <a:gd name="connsiteY3" fmla="*/ 410236 h 1898399"/>
                <a:gd name="connsiteX4" fmla="*/ 4539104 w 7815468"/>
                <a:gd name="connsiteY4" fmla="*/ 1562363 h 1898399"/>
                <a:gd name="connsiteX5" fmla="*/ 7275408 w 7815468"/>
                <a:gd name="connsiteY5" fmla="*/ 1850394 h 1898399"/>
                <a:gd name="connsiteX6" fmla="*/ 7779464 w 7815468"/>
                <a:gd name="connsiteY6" fmla="*/ 1850394 h 1898399"/>
                <a:gd name="connsiteX0" fmla="*/ 0 w 7899477"/>
                <a:gd name="connsiteY0" fmla="*/ 20568 h 1910400"/>
                <a:gd name="connsiteX1" fmla="*/ 2525753 w 7899477"/>
                <a:gd name="connsiteY1" fmla="*/ 0 h 1910400"/>
                <a:gd name="connsiteX2" fmla="*/ 2882920 w 7899477"/>
                <a:gd name="connsiteY2" fmla="*/ 266220 h 1910400"/>
                <a:gd name="connsiteX3" fmla="*/ 3242960 w 7899477"/>
                <a:gd name="connsiteY3" fmla="*/ 410236 h 1910400"/>
                <a:gd name="connsiteX4" fmla="*/ 4035048 w 7899477"/>
                <a:gd name="connsiteY4" fmla="*/ 1490356 h 1910400"/>
                <a:gd name="connsiteX5" fmla="*/ 7275408 w 7899477"/>
                <a:gd name="connsiteY5" fmla="*/ 1850394 h 1910400"/>
                <a:gd name="connsiteX6" fmla="*/ 7779464 w 7899477"/>
                <a:gd name="connsiteY6" fmla="*/ 1850394 h 1910400"/>
                <a:gd name="connsiteX0" fmla="*/ 0 w 7899477"/>
                <a:gd name="connsiteY0" fmla="*/ 20568 h 1910400"/>
                <a:gd name="connsiteX1" fmla="*/ 2525753 w 7899477"/>
                <a:gd name="connsiteY1" fmla="*/ 0 h 1910400"/>
                <a:gd name="connsiteX2" fmla="*/ 2882920 w 7899477"/>
                <a:gd name="connsiteY2" fmla="*/ 266220 h 1910400"/>
                <a:gd name="connsiteX3" fmla="*/ 3170952 w 7899477"/>
                <a:gd name="connsiteY3" fmla="*/ 410235 h 1910400"/>
                <a:gd name="connsiteX4" fmla="*/ 4035048 w 7899477"/>
                <a:gd name="connsiteY4" fmla="*/ 1490356 h 1910400"/>
                <a:gd name="connsiteX5" fmla="*/ 7275408 w 7899477"/>
                <a:gd name="connsiteY5" fmla="*/ 1850394 h 1910400"/>
                <a:gd name="connsiteX6" fmla="*/ 7779464 w 7899477"/>
                <a:gd name="connsiteY6" fmla="*/ 1850394 h 1910400"/>
                <a:gd name="connsiteX0" fmla="*/ 0 w 7899477"/>
                <a:gd name="connsiteY0" fmla="*/ 20568 h 1886398"/>
                <a:gd name="connsiteX1" fmla="*/ 2525753 w 7899477"/>
                <a:gd name="connsiteY1" fmla="*/ 0 h 1886398"/>
                <a:gd name="connsiteX2" fmla="*/ 2882920 w 7899477"/>
                <a:gd name="connsiteY2" fmla="*/ 266220 h 1886398"/>
                <a:gd name="connsiteX3" fmla="*/ 3170952 w 7899477"/>
                <a:gd name="connsiteY3" fmla="*/ 410235 h 1886398"/>
                <a:gd name="connsiteX4" fmla="*/ 4035048 w 7899477"/>
                <a:gd name="connsiteY4" fmla="*/ 1634371 h 1886398"/>
                <a:gd name="connsiteX5" fmla="*/ 7275408 w 7899477"/>
                <a:gd name="connsiteY5" fmla="*/ 1850394 h 1886398"/>
                <a:gd name="connsiteX6" fmla="*/ 7779464 w 7899477"/>
                <a:gd name="connsiteY6" fmla="*/ 1850394 h 1886398"/>
                <a:gd name="connsiteX0" fmla="*/ 0 w 7899477"/>
                <a:gd name="connsiteY0" fmla="*/ 20568 h 1886398"/>
                <a:gd name="connsiteX1" fmla="*/ 2525753 w 7899477"/>
                <a:gd name="connsiteY1" fmla="*/ 0 h 1886398"/>
                <a:gd name="connsiteX2" fmla="*/ 2882920 w 7899477"/>
                <a:gd name="connsiteY2" fmla="*/ 194211 h 1886398"/>
                <a:gd name="connsiteX3" fmla="*/ 3170952 w 7899477"/>
                <a:gd name="connsiteY3" fmla="*/ 410235 h 1886398"/>
                <a:gd name="connsiteX4" fmla="*/ 4035048 w 7899477"/>
                <a:gd name="connsiteY4" fmla="*/ 1634371 h 1886398"/>
                <a:gd name="connsiteX5" fmla="*/ 7275408 w 7899477"/>
                <a:gd name="connsiteY5" fmla="*/ 1850394 h 1886398"/>
                <a:gd name="connsiteX6" fmla="*/ 7779464 w 7899477"/>
                <a:gd name="connsiteY6" fmla="*/ 1850394 h 1886398"/>
                <a:gd name="connsiteX0" fmla="*/ 0 w 7899477"/>
                <a:gd name="connsiteY0" fmla="*/ 20568 h 1886399"/>
                <a:gd name="connsiteX1" fmla="*/ 2525753 w 7899477"/>
                <a:gd name="connsiteY1" fmla="*/ 0 h 1886399"/>
                <a:gd name="connsiteX2" fmla="*/ 2882920 w 7899477"/>
                <a:gd name="connsiteY2" fmla="*/ 194211 h 1886399"/>
                <a:gd name="connsiteX3" fmla="*/ 3170952 w 7899477"/>
                <a:gd name="connsiteY3" fmla="*/ 338227 h 1886399"/>
                <a:gd name="connsiteX4" fmla="*/ 4035048 w 7899477"/>
                <a:gd name="connsiteY4" fmla="*/ 1634371 h 1886399"/>
                <a:gd name="connsiteX5" fmla="*/ 7275408 w 7899477"/>
                <a:gd name="connsiteY5" fmla="*/ 1850394 h 1886399"/>
                <a:gd name="connsiteX6" fmla="*/ 7779464 w 7899477"/>
                <a:gd name="connsiteY6" fmla="*/ 1850394 h 1886399"/>
                <a:gd name="connsiteX0" fmla="*/ 0 w 7899477"/>
                <a:gd name="connsiteY0" fmla="*/ 20568 h 1886399"/>
                <a:gd name="connsiteX1" fmla="*/ 2525753 w 7899477"/>
                <a:gd name="connsiteY1" fmla="*/ 0 h 1886399"/>
                <a:gd name="connsiteX2" fmla="*/ 2882920 w 7899477"/>
                <a:gd name="connsiteY2" fmla="*/ 194211 h 1886399"/>
                <a:gd name="connsiteX3" fmla="*/ 3170952 w 7899477"/>
                <a:gd name="connsiteY3" fmla="*/ 338227 h 1886399"/>
                <a:gd name="connsiteX4" fmla="*/ 4035048 w 7899477"/>
                <a:gd name="connsiteY4" fmla="*/ 1634371 h 1886399"/>
                <a:gd name="connsiteX5" fmla="*/ 7275408 w 7899477"/>
                <a:gd name="connsiteY5" fmla="*/ 1850394 h 1886399"/>
                <a:gd name="connsiteX6" fmla="*/ 7779464 w 7899477"/>
                <a:gd name="connsiteY6" fmla="*/ 1850394 h 1886399"/>
                <a:gd name="connsiteX0" fmla="*/ 0 w 7899477"/>
                <a:gd name="connsiteY0" fmla="*/ 20568 h 1886399"/>
                <a:gd name="connsiteX1" fmla="*/ 2525753 w 7899477"/>
                <a:gd name="connsiteY1" fmla="*/ 0 h 1886399"/>
                <a:gd name="connsiteX2" fmla="*/ 2882920 w 7899477"/>
                <a:gd name="connsiteY2" fmla="*/ 194211 h 1886399"/>
                <a:gd name="connsiteX3" fmla="*/ 3170952 w 7899477"/>
                <a:gd name="connsiteY3" fmla="*/ 338227 h 1886399"/>
                <a:gd name="connsiteX4" fmla="*/ 4035048 w 7899477"/>
                <a:gd name="connsiteY4" fmla="*/ 1634371 h 1886399"/>
                <a:gd name="connsiteX5" fmla="*/ 7275408 w 7899477"/>
                <a:gd name="connsiteY5" fmla="*/ 1850394 h 1886399"/>
                <a:gd name="connsiteX6" fmla="*/ 7779464 w 7899477"/>
                <a:gd name="connsiteY6" fmla="*/ 1850394 h 1886399"/>
                <a:gd name="connsiteX0" fmla="*/ 0 w 7887476"/>
                <a:gd name="connsiteY0" fmla="*/ 20568 h 1886399"/>
                <a:gd name="connsiteX1" fmla="*/ 2525753 w 7887476"/>
                <a:gd name="connsiteY1" fmla="*/ 0 h 1886399"/>
                <a:gd name="connsiteX2" fmla="*/ 2882920 w 7887476"/>
                <a:gd name="connsiteY2" fmla="*/ 194211 h 1886399"/>
                <a:gd name="connsiteX3" fmla="*/ 3170952 w 7887476"/>
                <a:gd name="connsiteY3" fmla="*/ 338227 h 1886399"/>
                <a:gd name="connsiteX4" fmla="*/ 4035048 w 7887476"/>
                <a:gd name="connsiteY4" fmla="*/ 1634371 h 1886399"/>
                <a:gd name="connsiteX5" fmla="*/ 7275408 w 7887476"/>
                <a:gd name="connsiteY5" fmla="*/ 1850394 h 1886399"/>
                <a:gd name="connsiteX6" fmla="*/ 7707456 w 7887476"/>
                <a:gd name="connsiteY6" fmla="*/ 1850395 h 1886399"/>
                <a:gd name="connsiteX0" fmla="*/ 0 w 7887476"/>
                <a:gd name="connsiteY0" fmla="*/ 20568 h 1874398"/>
                <a:gd name="connsiteX1" fmla="*/ 2525753 w 7887476"/>
                <a:gd name="connsiteY1" fmla="*/ 0 h 1874398"/>
                <a:gd name="connsiteX2" fmla="*/ 2882920 w 7887476"/>
                <a:gd name="connsiteY2" fmla="*/ 194211 h 1874398"/>
                <a:gd name="connsiteX3" fmla="*/ 3170952 w 7887476"/>
                <a:gd name="connsiteY3" fmla="*/ 338227 h 1874398"/>
                <a:gd name="connsiteX4" fmla="*/ 4035048 w 7887476"/>
                <a:gd name="connsiteY4" fmla="*/ 1634371 h 1874398"/>
                <a:gd name="connsiteX5" fmla="*/ 7275408 w 7887476"/>
                <a:gd name="connsiteY5" fmla="*/ 1778387 h 1874398"/>
                <a:gd name="connsiteX6" fmla="*/ 7707456 w 7887476"/>
                <a:gd name="connsiteY6" fmla="*/ 1850395 h 1874398"/>
                <a:gd name="connsiteX0" fmla="*/ 0 w 7887476"/>
                <a:gd name="connsiteY0" fmla="*/ 20568 h 1874398"/>
                <a:gd name="connsiteX1" fmla="*/ 2525753 w 7887476"/>
                <a:gd name="connsiteY1" fmla="*/ 0 h 1874398"/>
                <a:gd name="connsiteX2" fmla="*/ 2882920 w 7887476"/>
                <a:gd name="connsiteY2" fmla="*/ 194211 h 1874398"/>
                <a:gd name="connsiteX3" fmla="*/ 3170952 w 7887476"/>
                <a:gd name="connsiteY3" fmla="*/ 338227 h 1874398"/>
                <a:gd name="connsiteX4" fmla="*/ 4035048 w 7887476"/>
                <a:gd name="connsiteY4" fmla="*/ 1634371 h 1874398"/>
                <a:gd name="connsiteX5" fmla="*/ 7275408 w 7887476"/>
                <a:gd name="connsiteY5" fmla="*/ 1778387 h 1874398"/>
                <a:gd name="connsiteX6" fmla="*/ 7707456 w 7887476"/>
                <a:gd name="connsiteY6" fmla="*/ 1778387 h 1874398"/>
                <a:gd name="connsiteX0" fmla="*/ 0 w 7887476"/>
                <a:gd name="connsiteY0" fmla="*/ 20568 h 1874398"/>
                <a:gd name="connsiteX1" fmla="*/ 2525753 w 7887476"/>
                <a:gd name="connsiteY1" fmla="*/ 0 h 1874398"/>
                <a:gd name="connsiteX2" fmla="*/ 2882920 w 7887476"/>
                <a:gd name="connsiteY2" fmla="*/ 194211 h 1874398"/>
                <a:gd name="connsiteX3" fmla="*/ 3170952 w 7887476"/>
                <a:gd name="connsiteY3" fmla="*/ 338227 h 1874398"/>
                <a:gd name="connsiteX4" fmla="*/ 4035048 w 7887476"/>
                <a:gd name="connsiteY4" fmla="*/ 1634371 h 1874398"/>
                <a:gd name="connsiteX5" fmla="*/ 7275408 w 7887476"/>
                <a:gd name="connsiteY5" fmla="*/ 1778387 h 1874398"/>
                <a:gd name="connsiteX6" fmla="*/ 7707456 w 7887476"/>
                <a:gd name="connsiteY6" fmla="*/ 1706379 h 1874398"/>
                <a:gd name="connsiteX0" fmla="*/ 0 w 7863473"/>
                <a:gd name="connsiteY0" fmla="*/ 20568 h 1874398"/>
                <a:gd name="connsiteX1" fmla="*/ 2525753 w 7863473"/>
                <a:gd name="connsiteY1" fmla="*/ 0 h 1874398"/>
                <a:gd name="connsiteX2" fmla="*/ 2882920 w 7863473"/>
                <a:gd name="connsiteY2" fmla="*/ 194211 h 1874398"/>
                <a:gd name="connsiteX3" fmla="*/ 3170952 w 7863473"/>
                <a:gd name="connsiteY3" fmla="*/ 338227 h 1874398"/>
                <a:gd name="connsiteX4" fmla="*/ 4035048 w 7863473"/>
                <a:gd name="connsiteY4" fmla="*/ 1634371 h 1874398"/>
                <a:gd name="connsiteX5" fmla="*/ 7275408 w 7863473"/>
                <a:gd name="connsiteY5" fmla="*/ 1778387 h 1874398"/>
                <a:gd name="connsiteX6" fmla="*/ 7563440 w 7863473"/>
                <a:gd name="connsiteY6" fmla="*/ 1778387 h 1874398"/>
                <a:gd name="connsiteX0" fmla="*/ 0 w 7275408"/>
                <a:gd name="connsiteY0" fmla="*/ 20568 h 1874398"/>
                <a:gd name="connsiteX1" fmla="*/ 2525753 w 7275408"/>
                <a:gd name="connsiteY1" fmla="*/ 0 h 1874398"/>
                <a:gd name="connsiteX2" fmla="*/ 2882920 w 7275408"/>
                <a:gd name="connsiteY2" fmla="*/ 194211 h 1874398"/>
                <a:gd name="connsiteX3" fmla="*/ 3170952 w 7275408"/>
                <a:gd name="connsiteY3" fmla="*/ 338227 h 1874398"/>
                <a:gd name="connsiteX4" fmla="*/ 4035048 w 7275408"/>
                <a:gd name="connsiteY4" fmla="*/ 1634371 h 1874398"/>
                <a:gd name="connsiteX5" fmla="*/ 7275408 w 7275408"/>
                <a:gd name="connsiteY5" fmla="*/ 1778387 h 1874398"/>
                <a:gd name="connsiteX0" fmla="*/ 0 w 7275408"/>
                <a:gd name="connsiteY0" fmla="*/ 20568 h 1778387"/>
                <a:gd name="connsiteX1" fmla="*/ 2525753 w 7275408"/>
                <a:gd name="connsiteY1" fmla="*/ 0 h 1778387"/>
                <a:gd name="connsiteX2" fmla="*/ 2882920 w 7275408"/>
                <a:gd name="connsiteY2" fmla="*/ 194211 h 1778387"/>
                <a:gd name="connsiteX3" fmla="*/ 3170952 w 7275408"/>
                <a:gd name="connsiteY3" fmla="*/ 338227 h 1778387"/>
                <a:gd name="connsiteX4" fmla="*/ 4035049 w 7275408"/>
                <a:gd name="connsiteY4" fmla="*/ 914291 h 1778387"/>
                <a:gd name="connsiteX5" fmla="*/ 7275408 w 7275408"/>
                <a:gd name="connsiteY5" fmla="*/ 1778387 h 1778387"/>
                <a:gd name="connsiteX0" fmla="*/ 0 w 5763241"/>
                <a:gd name="connsiteY0" fmla="*/ 20568 h 1022303"/>
                <a:gd name="connsiteX1" fmla="*/ 2525753 w 5763241"/>
                <a:gd name="connsiteY1" fmla="*/ 0 h 1022303"/>
                <a:gd name="connsiteX2" fmla="*/ 2882920 w 5763241"/>
                <a:gd name="connsiteY2" fmla="*/ 194211 h 1022303"/>
                <a:gd name="connsiteX3" fmla="*/ 3170952 w 5763241"/>
                <a:gd name="connsiteY3" fmla="*/ 338227 h 1022303"/>
                <a:gd name="connsiteX4" fmla="*/ 4035049 w 5763241"/>
                <a:gd name="connsiteY4" fmla="*/ 914291 h 1022303"/>
                <a:gd name="connsiteX5" fmla="*/ 5763241 w 5763241"/>
                <a:gd name="connsiteY5" fmla="*/ 986300 h 1022303"/>
                <a:gd name="connsiteX0" fmla="*/ 0 w 6054370"/>
                <a:gd name="connsiteY0" fmla="*/ 20568 h 1022303"/>
                <a:gd name="connsiteX1" fmla="*/ 2525753 w 6054370"/>
                <a:gd name="connsiteY1" fmla="*/ 0 h 1022303"/>
                <a:gd name="connsiteX2" fmla="*/ 2882920 w 6054370"/>
                <a:gd name="connsiteY2" fmla="*/ 194211 h 1022303"/>
                <a:gd name="connsiteX3" fmla="*/ 3170952 w 6054370"/>
                <a:gd name="connsiteY3" fmla="*/ 338227 h 1022303"/>
                <a:gd name="connsiteX4" fmla="*/ 4035049 w 6054370"/>
                <a:gd name="connsiteY4" fmla="*/ 914291 h 1022303"/>
                <a:gd name="connsiteX5" fmla="*/ 5763241 w 6054370"/>
                <a:gd name="connsiteY5" fmla="*/ 986300 h 1022303"/>
                <a:gd name="connsiteX6" fmla="*/ 5781825 w 6054370"/>
                <a:gd name="connsiteY6" fmla="*/ 1005307 h 1022303"/>
                <a:gd name="connsiteX0" fmla="*/ 0 w 6267297"/>
                <a:gd name="connsiteY0" fmla="*/ 20568 h 1706380"/>
                <a:gd name="connsiteX1" fmla="*/ 2525753 w 6267297"/>
                <a:gd name="connsiteY1" fmla="*/ 0 h 1706380"/>
                <a:gd name="connsiteX2" fmla="*/ 2882920 w 6267297"/>
                <a:gd name="connsiteY2" fmla="*/ 194211 h 1706380"/>
                <a:gd name="connsiteX3" fmla="*/ 3170952 w 6267297"/>
                <a:gd name="connsiteY3" fmla="*/ 338227 h 1706380"/>
                <a:gd name="connsiteX4" fmla="*/ 4035049 w 6267297"/>
                <a:gd name="connsiteY4" fmla="*/ 914291 h 1706380"/>
                <a:gd name="connsiteX5" fmla="*/ 5763241 w 6267297"/>
                <a:gd name="connsiteY5" fmla="*/ 986300 h 1706380"/>
                <a:gd name="connsiteX6" fmla="*/ 6267297 w 6267297"/>
                <a:gd name="connsiteY6" fmla="*/ 1706380 h 1706380"/>
                <a:gd name="connsiteX0" fmla="*/ 0 w 6352456"/>
                <a:gd name="connsiteY0" fmla="*/ 20568 h 1831468"/>
                <a:gd name="connsiteX1" fmla="*/ 2525753 w 6352456"/>
                <a:gd name="connsiteY1" fmla="*/ 0 h 1831468"/>
                <a:gd name="connsiteX2" fmla="*/ 2882920 w 6352456"/>
                <a:gd name="connsiteY2" fmla="*/ 194211 h 1831468"/>
                <a:gd name="connsiteX3" fmla="*/ 3170952 w 6352456"/>
                <a:gd name="connsiteY3" fmla="*/ 338227 h 1831468"/>
                <a:gd name="connsiteX4" fmla="*/ 4035049 w 6352456"/>
                <a:gd name="connsiteY4" fmla="*/ 914291 h 1831468"/>
                <a:gd name="connsiteX5" fmla="*/ 5763241 w 6352456"/>
                <a:gd name="connsiteY5" fmla="*/ 986300 h 1831468"/>
                <a:gd name="connsiteX6" fmla="*/ 6267297 w 6352456"/>
                <a:gd name="connsiteY6" fmla="*/ 1706380 h 1831468"/>
                <a:gd name="connsiteX7" fmla="*/ 6274193 w 6352456"/>
                <a:gd name="connsiteY7" fmla="*/ 1736826 h 1831468"/>
                <a:gd name="connsiteX0" fmla="*/ 0 w 7491432"/>
                <a:gd name="connsiteY0" fmla="*/ 20568 h 1850396"/>
                <a:gd name="connsiteX1" fmla="*/ 2525753 w 7491432"/>
                <a:gd name="connsiteY1" fmla="*/ 0 h 1850396"/>
                <a:gd name="connsiteX2" fmla="*/ 2882920 w 7491432"/>
                <a:gd name="connsiteY2" fmla="*/ 194211 h 1850396"/>
                <a:gd name="connsiteX3" fmla="*/ 3170952 w 7491432"/>
                <a:gd name="connsiteY3" fmla="*/ 338227 h 1850396"/>
                <a:gd name="connsiteX4" fmla="*/ 4035049 w 7491432"/>
                <a:gd name="connsiteY4" fmla="*/ 914291 h 1850396"/>
                <a:gd name="connsiteX5" fmla="*/ 5763241 w 7491432"/>
                <a:gd name="connsiteY5" fmla="*/ 986300 h 1850396"/>
                <a:gd name="connsiteX6" fmla="*/ 6267297 w 7491432"/>
                <a:gd name="connsiteY6" fmla="*/ 1706380 h 1850396"/>
                <a:gd name="connsiteX7" fmla="*/ 7491432 w 7491432"/>
                <a:gd name="connsiteY7" fmla="*/ 1850395 h 1850396"/>
                <a:gd name="connsiteX0" fmla="*/ 0 w 7491432"/>
                <a:gd name="connsiteY0" fmla="*/ 20568 h 1838394"/>
                <a:gd name="connsiteX1" fmla="*/ 2525753 w 7491432"/>
                <a:gd name="connsiteY1" fmla="*/ 0 h 1838394"/>
                <a:gd name="connsiteX2" fmla="*/ 2882920 w 7491432"/>
                <a:gd name="connsiteY2" fmla="*/ 194211 h 1838394"/>
                <a:gd name="connsiteX3" fmla="*/ 3170952 w 7491432"/>
                <a:gd name="connsiteY3" fmla="*/ 338227 h 1838394"/>
                <a:gd name="connsiteX4" fmla="*/ 4035049 w 7491432"/>
                <a:gd name="connsiteY4" fmla="*/ 914291 h 1838394"/>
                <a:gd name="connsiteX5" fmla="*/ 5763241 w 7491432"/>
                <a:gd name="connsiteY5" fmla="*/ 986300 h 1838394"/>
                <a:gd name="connsiteX6" fmla="*/ 6267297 w 7491432"/>
                <a:gd name="connsiteY6" fmla="*/ 1706380 h 1838394"/>
                <a:gd name="connsiteX7" fmla="*/ 7491432 w 7491432"/>
                <a:gd name="connsiteY7" fmla="*/ 1778387 h 1838394"/>
                <a:gd name="connsiteX0" fmla="*/ 0 w 7491432"/>
                <a:gd name="connsiteY0" fmla="*/ 20568 h 1838394"/>
                <a:gd name="connsiteX1" fmla="*/ 2525753 w 7491432"/>
                <a:gd name="connsiteY1" fmla="*/ 0 h 1838394"/>
                <a:gd name="connsiteX2" fmla="*/ 2810912 w 7491432"/>
                <a:gd name="connsiteY2" fmla="*/ 194211 h 1838394"/>
                <a:gd name="connsiteX3" fmla="*/ 3170952 w 7491432"/>
                <a:gd name="connsiteY3" fmla="*/ 338227 h 1838394"/>
                <a:gd name="connsiteX4" fmla="*/ 4035049 w 7491432"/>
                <a:gd name="connsiteY4" fmla="*/ 914291 h 1838394"/>
                <a:gd name="connsiteX5" fmla="*/ 5763241 w 7491432"/>
                <a:gd name="connsiteY5" fmla="*/ 986300 h 1838394"/>
                <a:gd name="connsiteX6" fmla="*/ 6267297 w 7491432"/>
                <a:gd name="connsiteY6" fmla="*/ 1706380 h 1838394"/>
                <a:gd name="connsiteX7" fmla="*/ 7491432 w 7491432"/>
                <a:gd name="connsiteY7" fmla="*/ 1778387 h 1838394"/>
                <a:gd name="connsiteX0" fmla="*/ 0 w 7491432"/>
                <a:gd name="connsiteY0" fmla="*/ 20568 h 1838394"/>
                <a:gd name="connsiteX1" fmla="*/ 2525753 w 7491432"/>
                <a:gd name="connsiteY1" fmla="*/ 0 h 1838394"/>
                <a:gd name="connsiteX2" fmla="*/ 2810912 w 7491432"/>
                <a:gd name="connsiteY2" fmla="*/ 194211 h 1838394"/>
                <a:gd name="connsiteX3" fmla="*/ 3170952 w 7491432"/>
                <a:gd name="connsiteY3" fmla="*/ 266219 h 1838394"/>
                <a:gd name="connsiteX4" fmla="*/ 4035049 w 7491432"/>
                <a:gd name="connsiteY4" fmla="*/ 914291 h 1838394"/>
                <a:gd name="connsiteX5" fmla="*/ 5763241 w 7491432"/>
                <a:gd name="connsiteY5" fmla="*/ 986300 h 1838394"/>
                <a:gd name="connsiteX6" fmla="*/ 6267297 w 7491432"/>
                <a:gd name="connsiteY6" fmla="*/ 1706380 h 1838394"/>
                <a:gd name="connsiteX7" fmla="*/ 7491432 w 7491432"/>
                <a:gd name="connsiteY7" fmla="*/ 1778387 h 1838394"/>
                <a:gd name="connsiteX0" fmla="*/ 0 w 7491432"/>
                <a:gd name="connsiteY0" fmla="*/ 20568 h 1838394"/>
                <a:gd name="connsiteX1" fmla="*/ 2525753 w 7491432"/>
                <a:gd name="connsiteY1" fmla="*/ 0 h 1838394"/>
                <a:gd name="connsiteX2" fmla="*/ 2810912 w 7491432"/>
                <a:gd name="connsiteY2" fmla="*/ 194211 h 1838394"/>
                <a:gd name="connsiteX3" fmla="*/ 3170952 w 7491432"/>
                <a:gd name="connsiteY3" fmla="*/ 338227 h 1838394"/>
                <a:gd name="connsiteX4" fmla="*/ 4035049 w 7491432"/>
                <a:gd name="connsiteY4" fmla="*/ 914291 h 1838394"/>
                <a:gd name="connsiteX5" fmla="*/ 5763241 w 7491432"/>
                <a:gd name="connsiteY5" fmla="*/ 986300 h 1838394"/>
                <a:gd name="connsiteX6" fmla="*/ 6267297 w 7491432"/>
                <a:gd name="connsiteY6" fmla="*/ 1706380 h 1838394"/>
                <a:gd name="connsiteX7" fmla="*/ 7491432 w 7491432"/>
                <a:gd name="connsiteY7" fmla="*/ 1778387 h 1838394"/>
                <a:gd name="connsiteX0" fmla="*/ 0 w 7491432"/>
                <a:gd name="connsiteY0" fmla="*/ 20568 h 1838394"/>
                <a:gd name="connsiteX1" fmla="*/ 2525753 w 7491432"/>
                <a:gd name="connsiteY1" fmla="*/ 0 h 1838394"/>
                <a:gd name="connsiteX2" fmla="*/ 2810912 w 7491432"/>
                <a:gd name="connsiteY2" fmla="*/ 194211 h 1838394"/>
                <a:gd name="connsiteX3" fmla="*/ 3170952 w 7491432"/>
                <a:gd name="connsiteY3" fmla="*/ 338227 h 1838394"/>
                <a:gd name="connsiteX4" fmla="*/ 3675008 w 7491432"/>
                <a:gd name="connsiteY4" fmla="*/ 914291 h 1838394"/>
                <a:gd name="connsiteX5" fmla="*/ 5763241 w 7491432"/>
                <a:gd name="connsiteY5" fmla="*/ 986300 h 1838394"/>
                <a:gd name="connsiteX6" fmla="*/ 6267297 w 7491432"/>
                <a:gd name="connsiteY6" fmla="*/ 1706380 h 1838394"/>
                <a:gd name="connsiteX7" fmla="*/ 7491432 w 7491432"/>
                <a:gd name="connsiteY7" fmla="*/ 1778387 h 1838394"/>
                <a:gd name="connsiteX0" fmla="*/ 0 w 7491432"/>
                <a:gd name="connsiteY0" fmla="*/ 20568 h 1838394"/>
                <a:gd name="connsiteX1" fmla="*/ 2525753 w 7491432"/>
                <a:gd name="connsiteY1" fmla="*/ 0 h 1838394"/>
                <a:gd name="connsiteX2" fmla="*/ 2810912 w 7491432"/>
                <a:gd name="connsiteY2" fmla="*/ 194211 h 1838394"/>
                <a:gd name="connsiteX3" fmla="*/ 3170952 w 7491432"/>
                <a:gd name="connsiteY3" fmla="*/ 338227 h 1838394"/>
                <a:gd name="connsiteX4" fmla="*/ 3675008 w 7491432"/>
                <a:gd name="connsiteY4" fmla="*/ 770275 h 1838394"/>
                <a:gd name="connsiteX5" fmla="*/ 5763241 w 7491432"/>
                <a:gd name="connsiteY5" fmla="*/ 986300 h 1838394"/>
                <a:gd name="connsiteX6" fmla="*/ 6267297 w 7491432"/>
                <a:gd name="connsiteY6" fmla="*/ 1706380 h 1838394"/>
                <a:gd name="connsiteX7" fmla="*/ 7491432 w 7491432"/>
                <a:gd name="connsiteY7" fmla="*/ 1778387 h 1838394"/>
                <a:gd name="connsiteX0" fmla="*/ 0 w 7491432"/>
                <a:gd name="connsiteY0" fmla="*/ 20568 h 1862397"/>
                <a:gd name="connsiteX1" fmla="*/ 2525753 w 7491432"/>
                <a:gd name="connsiteY1" fmla="*/ 0 h 1862397"/>
                <a:gd name="connsiteX2" fmla="*/ 2810912 w 7491432"/>
                <a:gd name="connsiteY2" fmla="*/ 194211 h 1862397"/>
                <a:gd name="connsiteX3" fmla="*/ 3170952 w 7491432"/>
                <a:gd name="connsiteY3" fmla="*/ 338227 h 1862397"/>
                <a:gd name="connsiteX4" fmla="*/ 3675008 w 7491432"/>
                <a:gd name="connsiteY4" fmla="*/ 770275 h 1862397"/>
                <a:gd name="connsiteX5" fmla="*/ 5691232 w 7491432"/>
                <a:gd name="connsiteY5" fmla="*/ 842283 h 1862397"/>
                <a:gd name="connsiteX6" fmla="*/ 6267297 w 7491432"/>
                <a:gd name="connsiteY6" fmla="*/ 1706380 h 1862397"/>
                <a:gd name="connsiteX7" fmla="*/ 7491432 w 7491432"/>
                <a:gd name="connsiteY7" fmla="*/ 1778387 h 1862397"/>
                <a:gd name="connsiteX0" fmla="*/ 0 w 7491432"/>
                <a:gd name="connsiteY0" fmla="*/ 20568 h 2078420"/>
                <a:gd name="connsiteX1" fmla="*/ 2525753 w 7491432"/>
                <a:gd name="connsiteY1" fmla="*/ 0 h 2078420"/>
                <a:gd name="connsiteX2" fmla="*/ 2810912 w 7491432"/>
                <a:gd name="connsiteY2" fmla="*/ 194211 h 2078420"/>
                <a:gd name="connsiteX3" fmla="*/ 3170952 w 7491432"/>
                <a:gd name="connsiteY3" fmla="*/ 338227 h 2078420"/>
                <a:gd name="connsiteX4" fmla="*/ 3675008 w 7491432"/>
                <a:gd name="connsiteY4" fmla="*/ 770275 h 2078420"/>
                <a:gd name="connsiteX5" fmla="*/ 5691232 w 7491432"/>
                <a:gd name="connsiteY5" fmla="*/ 842283 h 2078420"/>
                <a:gd name="connsiteX6" fmla="*/ 6411312 w 7491432"/>
                <a:gd name="connsiteY6" fmla="*/ 1922403 h 2078420"/>
                <a:gd name="connsiteX7" fmla="*/ 7491432 w 7491432"/>
                <a:gd name="connsiteY7" fmla="*/ 1778387 h 2078420"/>
                <a:gd name="connsiteX0" fmla="*/ 0 w 7491432"/>
                <a:gd name="connsiteY0" fmla="*/ 20568 h 2126426"/>
                <a:gd name="connsiteX1" fmla="*/ 2525753 w 7491432"/>
                <a:gd name="connsiteY1" fmla="*/ 0 h 2126426"/>
                <a:gd name="connsiteX2" fmla="*/ 2810912 w 7491432"/>
                <a:gd name="connsiteY2" fmla="*/ 194211 h 2126426"/>
                <a:gd name="connsiteX3" fmla="*/ 3170952 w 7491432"/>
                <a:gd name="connsiteY3" fmla="*/ 338227 h 2126426"/>
                <a:gd name="connsiteX4" fmla="*/ 3675008 w 7491432"/>
                <a:gd name="connsiteY4" fmla="*/ 770275 h 2126426"/>
                <a:gd name="connsiteX5" fmla="*/ 5691232 w 7491432"/>
                <a:gd name="connsiteY5" fmla="*/ 842283 h 2126426"/>
                <a:gd name="connsiteX6" fmla="*/ 6411312 w 7491432"/>
                <a:gd name="connsiteY6" fmla="*/ 1922403 h 2126426"/>
                <a:gd name="connsiteX7" fmla="*/ 7491432 w 7491432"/>
                <a:gd name="connsiteY7" fmla="*/ 2066418 h 2126426"/>
                <a:gd name="connsiteX0" fmla="*/ 0 w 7491432"/>
                <a:gd name="connsiteY0" fmla="*/ 20568 h 2126426"/>
                <a:gd name="connsiteX1" fmla="*/ 2525753 w 7491432"/>
                <a:gd name="connsiteY1" fmla="*/ 0 h 2126426"/>
                <a:gd name="connsiteX2" fmla="*/ 2810912 w 7491432"/>
                <a:gd name="connsiteY2" fmla="*/ 194211 h 2126426"/>
                <a:gd name="connsiteX3" fmla="*/ 3170952 w 7491432"/>
                <a:gd name="connsiteY3" fmla="*/ 338227 h 2126426"/>
                <a:gd name="connsiteX4" fmla="*/ 3675008 w 7491432"/>
                <a:gd name="connsiteY4" fmla="*/ 626258 h 2126426"/>
                <a:gd name="connsiteX5" fmla="*/ 5691232 w 7491432"/>
                <a:gd name="connsiteY5" fmla="*/ 842283 h 2126426"/>
                <a:gd name="connsiteX6" fmla="*/ 6411312 w 7491432"/>
                <a:gd name="connsiteY6" fmla="*/ 1922403 h 2126426"/>
                <a:gd name="connsiteX7" fmla="*/ 7491432 w 7491432"/>
                <a:gd name="connsiteY7" fmla="*/ 2066418 h 2126426"/>
                <a:gd name="connsiteX0" fmla="*/ 0 w 7491432"/>
                <a:gd name="connsiteY0" fmla="*/ 20568 h 2138427"/>
                <a:gd name="connsiteX1" fmla="*/ 2525753 w 7491432"/>
                <a:gd name="connsiteY1" fmla="*/ 0 h 2138427"/>
                <a:gd name="connsiteX2" fmla="*/ 2810912 w 7491432"/>
                <a:gd name="connsiteY2" fmla="*/ 194211 h 2138427"/>
                <a:gd name="connsiteX3" fmla="*/ 3170952 w 7491432"/>
                <a:gd name="connsiteY3" fmla="*/ 338227 h 2138427"/>
                <a:gd name="connsiteX4" fmla="*/ 3675008 w 7491432"/>
                <a:gd name="connsiteY4" fmla="*/ 626258 h 2138427"/>
                <a:gd name="connsiteX5" fmla="*/ 5691232 w 7491432"/>
                <a:gd name="connsiteY5" fmla="*/ 770274 h 2138427"/>
                <a:gd name="connsiteX6" fmla="*/ 6411312 w 7491432"/>
                <a:gd name="connsiteY6" fmla="*/ 1922403 h 2138427"/>
                <a:gd name="connsiteX7" fmla="*/ 7491432 w 7491432"/>
                <a:gd name="connsiteY7" fmla="*/ 2066418 h 2138427"/>
                <a:gd name="connsiteX0" fmla="*/ 0 w 7491432"/>
                <a:gd name="connsiteY0" fmla="*/ 20568 h 2138427"/>
                <a:gd name="connsiteX1" fmla="*/ 2525753 w 7491432"/>
                <a:gd name="connsiteY1" fmla="*/ 0 h 2138427"/>
                <a:gd name="connsiteX2" fmla="*/ 2810912 w 7491432"/>
                <a:gd name="connsiteY2" fmla="*/ 122202 h 2138427"/>
                <a:gd name="connsiteX3" fmla="*/ 3170952 w 7491432"/>
                <a:gd name="connsiteY3" fmla="*/ 338227 h 2138427"/>
                <a:gd name="connsiteX4" fmla="*/ 3675008 w 7491432"/>
                <a:gd name="connsiteY4" fmla="*/ 626258 h 2138427"/>
                <a:gd name="connsiteX5" fmla="*/ 5691232 w 7491432"/>
                <a:gd name="connsiteY5" fmla="*/ 770274 h 2138427"/>
                <a:gd name="connsiteX6" fmla="*/ 6411312 w 7491432"/>
                <a:gd name="connsiteY6" fmla="*/ 1922403 h 2138427"/>
                <a:gd name="connsiteX7" fmla="*/ 7491432 w 7491432"/>
                <a:gd name="connsiteY7" fmla="*/ 2066418 h 2138427"/>
                <a:gd name="connsiteX0" fmla="*/ 0 w 7491432"/>
                <a:gd name="connsiteY0" fmla="*/ 20568 h 2138427"/>
                <a:gd name="connsiteX1" fmla="*/ 2525753 w 7491432"/>
                <a:gd name="connsiteY1" fmla="*/ 0 h 2138427"/>
                <a:gd name="connsiteX2" fmla="*/ 2810912 w 7491432"/>
                <a:gd name="connsiteY2" fmla="*/ 122202 h 2138427"/>
                <a:gd name="connsiteX3" fmla="*/ 3170952 w 7491432"/>
                <a:gd name="connsiteY3" fmla="*/ 266218 h 2138427"/>
                <a:gd name="connsiteX4" fmla="*/ 3675008 w 7491432"/>
                <a:gd name="connsiteY4" fmla="*/ 626258 h 2138427"/>
                <a:gd name="connsiteX5" fmla="*/ 5691232 w 7491432"/>
                <a:gd name="connsiteY5" fmla="*/ 770274 h 2138427"/>
                <a:gd name="connsiteX6" fmla="*/ 6411312 w 7491432"/>
                <a:gd name="connsiteY6" fmla="*/ 1922403 h 2138427"/>
                <a:gd name="connsiteX7" fmla="*/ 7491432 w 7491432"/>
                <a:gd name="connsiteY7" fmla="*/ 2066418 h 2138427"/>
                <a:gd name="connsiteX0" fmla="*/ 0 w 7491432"/>
                <a:gd name="connsiteY0" fmla="*/ 20568 h 2138427"/>
                <a:gd name="connsiteX1" fmla="*/ 2525753 w 7491432"/>
                <a:gd name="connsiteY1" fmla="*/ 0 h 2138427"/>
                <a:gd name="connsiteX2" fmla="*/ 2810912 w 7491432"/>
                <a:gd name="connsiteY2" fmla="*/ 122202 h 2138427"/>
                <a:gd name="connsiteX3" fmla="*/ 3170952 w 7491432"/>
                <a:gd name="connsiteY3" fmla="*/ 266218 h 2138427"/>
                <a:gd name="connsiteX4" fmla="*/ 3675008 w 7491432"/>
                <a:gd name="connsiteY4" fmla="*/ 626258 h 2138427"/>
                <a:gd name="connsiteX5" fmla="*/ 5691232 w 7491432"/>
                <a:gd name="connsiteY5" fmla="*/ 770274 h 2138427"/>
                <a:gd name="connsiteX6" fmla="*/ 6411312 w 7491432"/>
                <a:gd name="connsiteY6" fmla="*/ 1922403 h 2138427"/>
                <a:gd name="connsiteX7" fmla="*/ 7491432 w 7491432"/>
                <a:gd name="connsiteY7" fmla="*/ 2066418 h 2138427"/>
                <a:gd name="connsiteX0" fmla="*/ 0 w 7491432"/>
                <a:gd name="connsiteY0" fmla="*/ 20568 h 2138427"/>
                <a:gd name="connsiteX1" fmla="*/ 2525753 w 7491432"/>
                <a:gd name="connsiteY1" fmla="*/ 0 h 2138427"/>
                <a:gd name="connsiteX2" fmla="*/ 2810912 w 7491432"/>
                <a:gd name="connsiteY2" fmla="*/ 122202 h 2138427"/>
                <a:gd name="connsiteX3" fmla="*/ 3170952 w 7491432"/>
                <a:gd name="connsiteY3" fmla="*/ 266218 h 2138427"/>
                <a:gd name="connsiteX4" fmla="*/ 3675008 w 7491432"/>
                <a:gd name="connsiteY4" fmla="*/ 626258 h 2138427"/>
                <a:gd name="connsiteX5" fmla="*/ 5691232 w 7491432"/>
                <a:gd name="connsiteY5" fmla="*/ 770274 h 2138427"/>
                <a:gd name="connsiteX6" fmla="*/ 6411312 w 7491432"/>
                <a:gd name="connsiteY6" fmla="*/ 1922403 h 2138427"/>
                <a:gd name="connsiteX7" fmla="*/ 7491432 w 7491432"/>
                <a:gd name="connsiteY7" fmla="*/ 2066418 h 2138427"/>
                <a:gd name="connsiteX0" fmla="*/ 0 w 7491432"/>
                <a:gd name="connsiteY0" fmla="*/ 20568 h 2138427"/>
                <a:gd name="connsiteX1" fmla="*/ 2525753 w 7491432"/>
                <a:gd name="connsiteY1" fmla="*/ 0 h 2138427"/>
                <a:gd name="connsiteX2" fmla="*/ 2810912 w 7491432"/>
                <a:gd name="connsiteY2" fmla="*/ 122202 h 2138427"/>
                <a:gd name="connsiteX3" fmla="*/ 3170952 w 7491432"/>
                <a:gd name="connsiteY3" fmla="*/ 266218 h 2138427"/>
                <a:gd name="connsiteX4" fmla="*/ 3675008 w 7491432"/>
                <a:gd name="connsiteY4" fmla="*/ 626258 h 2138427"/>
                <a:gd name="connsiteX5" fmla="*/ 5691232 w 7491432"/>
                <a:gd name="connsiteY5" fmla="*/ 770274 h 2138427"/>
                <a:gd name="connsiteX6" fmla="*/ 6411312 w 7491432"/>
                <a:gd name="connsiteY6" fmla="*/ 1922403 h 2138427"/>
                <a:gd name="connsiteX7" fmla="*/ 7491432 w 7491432"/>
                <a:gd name="connsiteY7" fmla="*/ 2066418 h 2138427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810912 w 7491432"/>
                <a:gd name="connsiteY2" fmla="*/ 104293 h 2120518"/>
                <a:gd name="connsiteX3" fmla="*/ 3170952 w 7491432"/>
                <a:gd name="connsiteY3" fmla="*/ 248309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738904 w 7491432"/>
                <a:gd name="connsiteY2" fmla="*/ 104292 h 2120518"/>
                <a:gd name="connsiteX3" fmla="*/ 3170952 w 7491432"/>
                <a:gd name="connsiteY3" fmla="*/ 248309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738904 w 7491432"/>
                <a:gd name="connsiteY2" fmla="*/ 104292 h 2120518"/>
                <a:gd name="connsiteX3" fmla="*/ 3170952 w 7491432"/>
                <a:gd name="connsiteY3" fmla="*/ 248309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70952 w 7491432"/>
                <a:gd name="connsiteY3" fmla="*/ 248309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70952 w 7491432"/>
                <a:gd name="connsiteY3" fmla="*/ 248309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70952 w 7491432"/>
                <a:gd name="connsiteY3" fmla="*/ 248309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70952 w 7491432"/>
                <a:gd name="connsiteY3" fmla="*/ 248309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69042 w 7491432"/>
                <a:gd name="connsiteY3" fmla="*/ 216311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69042 w 7491432"/>
                <a:gd name="connsiteY3" fmla="*/ 216311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67132 w 7491432"/>
                <a:gd name="connsiteY3" fmla="*/ 189076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67132 w 7491432"/>
                <a:gd name="connsiteY3" fmla="*/ 189076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67132 w 7491432"/>
                <a:gd name="connsiteY3" fmla="*/ 189076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67132 w 7491432"/>
                <a:gd name="connsiteY3" fmla="*/ 189076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67132 w 7491432"/>
                <a:gd name="connsiteY3" fmla="*/ 189076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67132 w 7491432"/>
                <a:gd name="connsiteY3" fmla="*/ 189076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2882920 w 7491432"/>
                <a:gd name="connsiteY3" fmla="*/ 176300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594888 w 7491432"/>
                <a:gd name="connsiteY2" fmla="*/ 104292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594888 w 7491432"/>
                <a:gd name="connsiteY2" fmla="*/ 104292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594888 w 7491432"/>
                <a:gd name="connsiteY2" fmla="*/ 104292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594888 w 7491432"/>
                <a:gd name="connsiteY2" fmla="*/ 104292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594888 w 7491432"/>
                <a:gd name="connsiteY2" fmla="*/ 104292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594888 w 7491432"/>
                <a:gd name="connsiteY2" fmla="*/ 104292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594888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594888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594888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8055 w 7491432"/>
                <a:gd name="connsiteY3" fmla="*/ 202023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8055 w 7491432"/>
                <a:gd name="connsiteY3" fmla="*/ 202023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8055 w 7491432"/>
                <a:gd name="connsiteY3" fmla="*/ 202023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6"/>
                <a:gd name="connsiteX1" fmla="*/ 2524215 w 7491432"/>
                <a:gd name="connsiteY1" fmla="*/ 0 h 2120516"/>
                <a:gd name="connsiteX2" fmla="*/ 2666896 w 7491432"/>
                <a:gd name="connsiteY2" fmla="*/ 176300 h 2120516"/>
                <a:gd name="connsiteX3" fmla="*/ 2882920 w 7491432"/>
                <a:gd name="connsiteY3" fmla="*/ 176300 h 2120516"/>
                <a:gd name="connsiteX4" fmla="*/ 3170952 w 7491432"/>
                <a:gd name="connsiteY4" fmla="*/ 608348 h 2120516"/>
                <a:gd name="connsiteX5" fmla="*/ 5691232 w 7491432"/>
                <a:gd name="connsiteY5" fmla="*/ 752365 h 2120516"/>
                <a:gd name="connsiteX6" fmla="*/ 6123280 w 7491432"/>
                <a:gd name="connsiteY6" fmla="*/ 1904492 h 2120516"/>
                <a:gd name="connsiteX7" fmla="*/ 7491432 w 7491432"/>
                <a:gd name="connsiteY7" fmla="*/ 2048509 h 2120516"/>
                <a:gd name="connsiteX0" fmla="*/ 0 w 7491432"/>
                <a:gd name="connsiteY0" fmla="*/ 2659 h 2120516"/>
                <a:gd name="connsiteX1" fmla="*/ 2524215 w 7491432"/>
                <a:gd name="connsiteY1" fmla="*/ 0 h 2120516"/>
                <a:gd name="connsiteX2" fmla="*/ 2666896 w 7491432"/>
                <a:gd name="connsiteY2" fmla="*/ 176300 h 2120516"/>
                <a:gd name="connsiteX3" fmla="*/ 2882920 w 7491432"/>
                <a:gd name="connsiteY3" fmla="*/ 176300 h 2120516"/>
                <a:gd name="connsiteX4" fmla="*/ 3170952 w 7491432"/>
                <a:gd name="connsiteY4" fmla="*/ 608348 h 2120516"/>
                <a:gd name="connsiteX5" fmla="*/ 5691232 w 7491432"/>
                <a:gd name="connsiteY5" fmla="*/ 752365 h 2120516"/>
                <a:gd name="connsiteX6" fmla="*/ 6123280 w 7491432"/>
                <a:gd name="connsiteY6" fmla="*/ 1904492 h 2120516"/>
                <a:gd name="connsiteX7" fmla="*/ 7491432 w 7491432"/>
                <a:gd name="connsiteY7" fmla="*/ 2048509 h 2120516"/>
                <a:gd name="connsiteX0" fmla="*/ 0 w 7491432"/>
                <a:gd name="connsiteY0" fmla="*/ 2659 h 2120516"/>
                <a:gd name="connsiteX1" fmla="*/ 2524215 w 7491432"/>
                <a:gd name="connsiteY1" fmla="*/ 0 h 2120516"/>
                <a:gd name="connsiteX2" fmla="*/ 2666896 w 7491432"/>
                <a:gd name="connsiteY2" fmla="*/ 176300 h 2120516"/>
                <a:gd name="connsiteX3" fmla="*/ 2882920 w 7491432"/>
                <a:gd name="connsiteY3" fmla="*/ 176300 h 2120516"/>
                <a:gd name="connsiteX4" fmla="*/ 3170952 w 7491432"/>
                <a:gd name="connsiteY4" fmla="*/ 608348 h 2120516"/>
                <a:gd name="connsiteX5" fmla="*/ 5691232 w 7491432"/>
                <a:gd name="connsiteY5" fmla="*/ 752365 h 2120516"/>
                <a:gd name="connsiteX6" fmla="*/ 6123280 w 7491432"/>
                <a:gd name="connsiteY6" fmla="*/ 1904492 h 2120516"/>
                <a:gd name="connsiteX7" fmla="*/ 7491432 w 7491432"/>
                <a:gd name="connsiteY7" fmla="*/ 2048509 h 2120516"/>
                <a:gd name="connsiteX0" fmla="*/ 0 w 7491432"/>
                <a:gd name="connsiteY0" fmla="*/ 2659 h 2132517"/>
                <a:gd name="connsiteX1" fmla="*/ 2524215 w 7491432"/>
                <a:gd name="connsiteY1" fmla="*/ 0 h 2132517"/>
                <a:gd name="connsiteX2" fmla="*/ 2666896 w 7491432"/>
                <a:gd name="connsiteY2" fmla="*/ 176300 h 2132517"/>
                <a:gd name="connsiteX3" fmla="*/ 2882920 w 7491432"/>
                <a:gd name="connsiteY3" fmla="*/ 176300 h 2132517"/>
                <a:gd name="connsiteX4" fmla="*/ 3170952 w 7491432"/>
                <a:gd name="connsiteY4" fmla="*/ 608348 h 2132517"/>
                <a:gd name="connsiteX5" fmla="*/ 5691232 w 7491432"/>
                <a:gd name="connsiteY5" fmla="*/ 680356 h 2132517"/>
                <a:gd name="connsiteX6" fmla="*/ 6123280 w 7491432"/>
                <a:gd name="connsiteY6" fmla="*/ 1904492 h 2132517"/>
                <a:gd name="connsiteX7" fmla="*/ 7491432 w 7491432"/>
                <a:gd name="connsiteY7" fmla="*/ 2048509 h 2132517"/>
                <a:gd name="connsiteX0" fmla="*/ 0 w 7491432"/>
                <a:gd name="connsiteY0" fmla="*/ 2659 h 2132517"/>
                <a:gd name="connsiteX1" fmla="*/ 2524215 w 7491432"/>
                <a:gd name="connsiteY1" fmla="*/ 0 h 2132517"/>
                <a:gd name="connsiteX2" fmla="*/ 2666896 w 7491432"/>
                <a:gd name="connsiteY2" fmla="*/ 176300 h 2132517"/>
                <a:gd name="connsiteX3" fmla="*/ 2882920 w 7491432"/>
                <a:gd name="connsiteY3" fmla="*/ 176300 h 2132517"/>
                <a:gd name="connsiteX4" fmla="*/ 3170952 w 7491432"/>
                <a:gd name="connsiteY4" fmla="*/ 752364 h 2132517"/>
                <a:gd name="connsiteX5" fmla="*/ 5691232 w 7491432"/>
                <a:gd name="connsiteY5" fmla="*/ 680356 h 2132517"/>
                <a:gd name="connsiteX6" fmla="*/ 6123280 w 7491432"/>
                <a:gd name="connsiteY6" fmla="*/ 1904492 h 2132517"/>
                <a:gd name="connsiteX7" fmla="*/ 7491432 w 7491432"/>
                <a:gd name="connsiteY7" fmla="*/ 2048509 h 2132517"/>
                <a:gd name="connsiteX0" fmla="*/ 0 w 7491432"/>
                <a:gd name="connsiteY0" fmla="*/ 2659 h 2108515"/>
                <a:gd name="connsiteX1" fmla="*/ 2524215 w 7491432"/>
                <a:gd name="connsiteY1" fmla="*/ 0 h 2108515"/>
                <a:gd name="connsiteX2" fmla="*/ 2666896 w 7491432"/>
                <a:gd name="connsiteY2" fmla="*/ 176300 h 2108515"/>
                <a:gd name="connsiteX3" fmla="*/ 2882920 w 7491432"/>
                <a:gd name="connsiteY3" fmla="*/ 176300 h 2108515"/>
                <a:gd name="connsiteX4" fmla="*/ 3170952 w 7491432"/>
                <a:gd name="connsiteY4" fmla="*/ 752364 h 2108515"/>
                <a:gd name="connsiteX5" fmla="*/ 5691232 w 7491432"/>
                <a:gd name="connsiteY5" fmla="*/ 824372 h 2108515"/>
                <a:gd name="connsiteX6" fmla="*/ 6123280 w 7491432"/>
                <a:gd name="connsiteY6" fmla="*/ 1904492 h 2108515"/>
                <a:gd name="connsiteX7" fmla="*/ 7491432 w 7491432"/>
                <a:gd name="connsiteY7" fmla="*/ 2048509 h 2108515"/>
                <a:gd name="connsiteX0" fmla="*/ 0 w 7491432"/>
                <a:gd name="connsiteY0" fmla="*/ 2659 h 2108515"/>
                <a:gd name="connsiteX1" fmla="*/ 2524215 w 7491432"/>
                <a:gd name="connsiteY1" fmla="*/ 0 h 2108515"/>
                <a:gd name="connsiteX2" fmla="*/ 2882920 w 7491432"/>
                <a:gd name="connsiteY2" fmla="*/ 176300 h 2108515"/>
                <a:gd name="connsiteX3" fmla="*/ 3170952 w 7491432"/>
                <a:gd name="connsiteY3" fmla="*/ 752364 h 2108515"/>
                <a:gd name="connsiteX4" fmla="*/ 5691232 w 7491432"/>
                <a:gd name="connsiteY4" fmla="*/ 824372 h 2108515"/>
                <a:gd name="connsiteX5" fmla="*/ 6123280 w 7491432"/>
                <a:gd name="connsiteY5" fmla="*/ 1904492 h 2108515"/>
                <a:gd name="connsiteX6" fmla="*/ 7491432 w 7491432"/>
                <a:gd name="connsiteY6" fmla="*/ 2048509 h 2108515"/>
                <a:gd name="connsiteX0" fmla="*/ 0 w 7491432"/>
                <a:gd name="connsiteY0" fmla="*/ 2659 h 2108515"/>
                <a:gd name="connsiteX1" fmla="*/ 2524215 w 7491432"/>
                <a:gd name="connsiteY1" fmla="*/ 0 h 2108515"/>
                <a:gd name="connsiteX2" fmla="*/ 3170952 w 7491432"/>
                <a:gd name="connsiteY2" fmla="*/ 752364 h 2108515"/>
                <a:gd name="connsiteX3" fmla="*/ 5691232 w 7491432"/>
                <a:gd name="connsiteY3" fmla="*/ 824372 h 2108515"/>
                <a:gd name="connsiteX4" fmla="*/ 6123280 w 7491432"/>
                <a:gd name="connsiteY4" fmla="*/ 1904492 h 2108515"/>
                <a:gd name="connsiteX5" fmla="*/ 7491432 w 7491432"/>
                <a:gd name="connsiteY5" fmla="*/ 2048509 h 2108515"/>
                <a:gd name="connsiteX0" fmla="*/ 0 w 7491432"/>
                <a:gd name="connsiteY0" fmla="*/ 2659 h 2108515"/>
                <a:gd name="connsiteX1" fmla="*/ 2524215 w 7491432"/>
                <a:gd name="connsiteY1" fmla="*/ 0 h 2108515"/>
                <a:gd name="connsiteX2" fmla="*/ 5691232 w 7491432"/>
                <a:gd name="connsiteY2" fmla="*/ 824372 h 2108515"/>
                <a:gd name="connsiteX3" fmla="*/ 6123280 w 7491432"/>
                <a:gd name="connsiteY3" fmla="*/ 1904492 h 2108515"/>
                <a:gd name="connsiteX4" fmla="*/ 7491432 w 7491432"/>
                <a:gd name="connsiteY4" fmla="*/ 2048509 h 2108515"/>
                <a:gd name="connsiteX0" fmla="*/ 0 w 7491432"/>
                <a:gd name="connsiteY0" fmla="*/ 2659 h 2048510"/>
                <a:gd name="connsiteX1" fmla="*/ 2524215 w 7491432"/>
                <a:gd name="connsiteY1" fmla="*/ 0 h 2048510"/>
                <a:gd name="connsiteX2" fmla="*/ 3567653 w 7491432"/>
                <a:gd name="connsiteY2" fmla="*/ 1554293 h 2048510"/>
                <a:gd name="connsiteX3" fmla="*/ 6123280 w 7491432"/>
                <a:gd name="connsiteY3" fmla="*/ 1904492 h 2048510"/>
                <a:gd name="connsiteX4" fmla="*/ 7491432 w 7491432"/>
                <a:gd name="connsiteY4" fmla="*/ 2048509 h 2048510"/>
                <a:gd name="connsiteX0" fmla="*/ 0 w 7491432"/>
                <a:gd name="connsiteY0" fmla="*/ 2659 h 2048510"/>
                <a:gd name="connsiteX1" fmla="*/ 2524215 w 7491432"/>
                <a:gd name="connsiteY1" fmla="*/ 0 h 2048510"/>
                <a:gd name="connsiteX2" fmla="*/ 3567653 w 7491432"/>
                <a:gd name="connsiteY2" fmla="*/ 1554293 h 2048510"/>
                <a:gd name="connsiteX3" fmla="*/ 7491432 w 7491432"/>
                <a:gd name="connsiteY3" fmla="*/ 2048509 h 2048510"/>
                <a:gd name="connsiteX0" fmla="*/ 0 w 7491432"/>
                <a:gd name="connsiteY0" fmla="*/ 2659 h 2048510"/>
                <a:gd name="connsiteX1" fmla="*/ 2524215 w 7491432"/>
                <a:gd name="connsiteY1" fmla="*/ 0 h 2048510"/>
                <a:gd name="connsiteX2" fmla="*/ 3567653 w 7491432"/>
                <a:gd name="connsiteY2" fmla="*/ 1705817 h 2048510"/>
                <a:gd name="connsiteX3" fmla="*/ 7491432 w 7491432"/>
                <a:gd name="connsiteY3" fmla="*/ 2048509 h 2048510"/>
                <a:gd name="connsiteX0" fmla="*/ 0 w 7491432"/>
                <a:gd name="connsiteY0" fmla="*/ 2659 h 2048510"/>
                <a:gd name="connsiteX1" fmla="*/ 2524215 w 7491432"/>
                <a:gd name="connsiteY1" fmla="*/ 0 h 2048510"/>
                <a:gd name="connsiteX2" fmla="*/ 4159054 w 7491432"/>
                <a:gd name="connsiteY2" fmla="*/ 1705817 h 2048510"/>
                <a:gd name="connsiteX3" fmla="*/ 7491432 w 7491432"/>
                <a:gd name="connsiteY3" fmla="*/ 2048509 h 2048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91432" h="2048510">
                  <a:moveTo>
                    <a:pt x="0" y="2659"/>
                  </a:moveTo>
                  <a:lnTo>
                    <a:pt x="2524215" y="0"/>
                  </a:lnTo>
                  <a:cubicBezTo>
                    <a:pt x="3472754" y="136952"/>
                    <a:pt x="3331185" y="1364399"/>
                    <a:pt x="4159054" y="1705817"/>
                  </a:cubicBezTo>
                  <a:cubicBezTo>
                    <a:pt x="4986924" y="2047235"/>
                    <a:pt x="6673978" y="1945547"/>
                    <a:pt x="7491432" y="2048509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3" name="Connecteur droit 52"/>
            <p:cNvCxnSpPr/>
            <p:nvPr/>
          </p:nvCxnSpPr>
          <p:spPr>
            <a:xfrm>
              <a:off x="1475656" y="1681976"/>
              <a:ext cx="79208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ZoneTexte 53"/>
            <p:cNvSpPr txBox="1"/>
            <p:nvPr/>
          </p:nvSpPr>
          <p:spPr>
            <a:xfrm>
              <a:off x="2267745" y="1340769"/>
              <a:ext cx="2760134" cy="777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/>
                <a:t>Suppression</a:t>
              </a:r>
              <a:endParaRPr lang="fr-FR" b="1" dirty="0"/>
            </a:p>
          </p:txBody>
        </p:sp>
      </p:grpSp>
      <p:sp>
        <p:nvSpPr>
          <p:cNvPr id="55" name="Forme libre 54"/>
          <p:cNvSpPr/>
          <p:nvPr/>
        </p:nvSpPr>
        <p:spPr>
          <a:xfrm>
            <a:off x="6911900" y="5085184"/>
            <a:ext cx="1908571" cy="514226"/>
          </a:xfrm>
          <a:custGeom>
            <a:avLst/>
            <a:gdLst>
              <a:gd name="connsiteX0" fmla="*/ 0 w 3167062"/>
              <a:gd name="connsiteY0" fmla="*/ 1347788 h 1353344"/>
              <a:gd name="connsiteX1" fmla="*/ 176212 w 3167062"/>
              <a:gd name="connsiteY1" fmla="*/ 1328738 h 1353344"/>
              <a:gd name="connsiteX2" fmla="*/ 495300 w 3167062"/>
              <a:gd name="connsiteY2" fmla="*/ 1200150 h 1353344"/>
              <a:gd name="connsiteX3" fmla="*/ 3167062 w 3167062"/>
              <a:gd name="connsiteY3" fmla="*/ 0 h 1353344"/>
              <a:gd name="connsiteX0" fmla="*/ 32543 w 3199605"/>
              <a:gd name="connsiteY0" fmla="*/ 1347788 h 1424781"/>
              <a:gd name="connsiteX1" fmla="*/ 527843 w 3199605"/>
              <a:gd name="connsiteY1" fmla="*/ 1200150 h 1424781"/>
              <a:gd name="connsiteX2" fmla="*/ 3199605 w 3199605"/>
              <a:gd name="connsiteY2" fmla="*/ 0 h 1424781"/>
              <a:gd name="connsiteX0" fmla="*/ 0 w 3167062"/>
              <a:gd name="connsiteY0" fmla="*/ 1347788 h 1347787"/>
              <a:gd name="connsiteX1" fmla="*/ 3167062 w 3167062"/>
              <a:gd name="connsiteY1" fmla="*/ 0 h 1347787"/>
              <a:gd name="connsiteX0" fmla="*/ 0 w 3049763"/>
              <a:gd name="connsiteY0" fmla="*/ 861218 h 861218"/>
              <a:gd name="connsiteX1" fmla="*/ 3049763 w 3049763"/>
              <a:gd name="connsiteY1" fmla="*/ 0 h 861218"/>
              <a:gd name="connsiteX0" fmla="*/ 0 w 3049763"/>
              <a:gd name="connsiteY0" fmla="*/ 861218 h 861218"/>
              <a:gd name="connsiteX1" fmla="*/ 442105 w 3049763"/>
              <a:gd name="connsiteY1" fmla="*/ 732145 h 861218"/>
              <a:gd name="connsiteX2" fmla="*/ 3049763 w 3049763"/>
              <a:gd name="connsiteY2" fmla="*/ 0 h 861218"/>
              <a:gd name="connsiteX0" fmla="*/ 0 w 3049763"/>
              <a:gd name="connsiteY0" fmla="*/ 861218 h 861218"/>
              <a:gd name="connsiteX1" fmla="*/ 351896 w 3049763"/>
              <a:gd name="connsiteY1" fmla="*/ 861218 h 861218"/>
              <a:gd name="connsiteX2" fmla="*/ 3049763 w 3049763"/>
              <a:gd name="connsiteY2" fmla="*/ 0 h 861218"/>
              <a:gd name="connsiteX0" fmla="*/ 0 w 3049763"/>
              <a:gd name="connsiteY0" fmla="*/ 861218 h 861218"/>
              <a:gd name="connsiteX1" fmla="*/ 351896 w 3049763"/>
              <a:gd name="connsiteY1" fmla="*/ 861218 h 861218"/>
              <a:gd name="connsiteX2" fmla="*/ 775580 w 3049763"/>
              <a:gd name="connsiteY2" fmla="*/ 732145 h 861218"/>
              <a:gd name="connsiteX3" fmla="*/ 3049763 w 3049763"/>
              <a:gd name="connsiteY3" fmla="*/ 0 h 861218"/>
              <a:gd name="connsiteX0" fmla="*/ 0 w 3049763"/>
              <a:gd name="connsiteY0" fmla="*/ 861218 h 861218"/>
              <a:gd name="connsiteX1" fmla="*/ 351896 w 3049763"/>
              <a:gd name="connsiteY1" fmla="*/ 861218 h 861218"/>
              <a:gd name="connsiteX2" fmla="*/ 938389 w 3049763"/>
              <a:gd name="connsiteY2" fmla="*/ 738187 h 861218"/>
              <a:gd name="connsiteX3" fmla="*/ 3049763 w 3049763"/>
              <a:gd name="connsiteY3" fmla="*/ 0 h 861218"/>
              <a:gd name="connsiteX0" fmla="*/ 0 w 3049763"/>
              <a:gd name="connsiteY0" fmla="*/ 861218 h 861218"/>
              <a:gd name="connsiteX1" fmla="*/ 351896 w 3049763"/>
              <a:gd name="connsiteY1" fmla="*/ 861218 h 861218"/>
              <a:gd name="connsiteX2" fmla="*/ 938389 w 3049763"/>
              <a:gd name="connsiteY2" fmla="*/ 738187 h 861218"/>
              <a:gd name="connsiteX3" fmla="*/ 3049763 w 3049763"/>
              <a:gd name="connsiteY3" fmla="*/ 0 h 861218"/>
              <a:gd name="connsiteX0" fmla="*/ 0 w 3049763"/>
              <a:gd name="connsiteY0" fmla="*/ 861218 h 984249"/>
              <a:gd name="connsiteX1" fmla="*/ 234597 w 3049763"/>
              <a:gd name="connsiteY1" fmla="*/ 984249 h 984249"/>
              <a:gd name="connsiteX2" fmla="*/ 938389 w 3049763"/>
              <a:gd name="connsiteY2" fmla="*/ 738187 h 984249"/>
              <a:gd name="connsiteX3" fmla="*/ 3049763 w 3049763"/>
              <a:gd name="connsiteY3" fmla="*/ 0 h 984249"/>
              <a:gd name="connsiteX0" fmla="*/ 0 w 3049763"/>
              <a:gd name="connsiteY0" fmla="*/ 861218 h 913347"/>
              <a:gd name="connsiteX1" fmla="*/ 318440 w 3049763"/>
              <a:gd name="connsiteY1" fmla="*/ 913347 h 913347"/>
              <a:gd name="connsiteX2" fmla="*/ 938389 w 3049763"/>
              <a:gd name="connsiteY2" fmla="*/ 738187 h 913347"/>
              <a:gd name="connsiteX3" fmla="*/ 3049763 w 3049763"/>
              <a:gd name="connsiteY3" fmla="*/ 0 h 913347"/>
              <a:gd name="connsiteX0" fmla="*/ 0 w 3049763"/>
              <a:gd name="connsiteY0" fmla="*/ 861218 h 913347"/>
              <a:gd name="connsiteX1" fmla="*/ 318440 w 3049763"/>
              <a:gd name="connsiteY1" fmla="*/ 913347 h 913347"/>
              <a:gd name="connsiteX2" fmla="*/ 938389 w 3049763"/>
              <a:gd name="connsiteY2" fmla="*/ 738187 h 913347"/>
              <a:gd name="connsiteX3" fmla="*/ 3049763 w 3049763"/>
              <a:gd name="connsiteY3" fmla="*/ 0 h 913347"/>
              <a:gd name="connsiteX0" fmla="*/ 0 w 3049763"/>
              <a:gd name="connsiteY0" fmla="*/ 861218 h 913347"/>
              <a:gd name="connsiteX1" fmla="*/ 318440 w 3049763"/>
              <a:gd name="connsiteY1" fmla="*/ 913347 h 913347"/>
              <a:gd name="connsiteX2" fmla="*/ 938389 w 3049763"/>
              <a:gd name="connsiteY2" fmla="*/ 738187 h 913347"/>
              <a:gd name="connsiteX3" fmla="*/ 3049763 w 3049763"/>
              <a:gd name="connsiteY3" fmla="*/ 0 h 913347"/>
              <a:gd name="connsiteX0" fmla="*/ 59234 w 3108997"/>
              <a:gd name="connsiteY0" fmla="*/ 861218 h 878595"/>
              <a:gd name="connsiteX1" fmla="*/ 293831 w 3108997"/>
              <a:gd name="connsiteY1" fmla="*/ 861218 h 878595"/>
              <a:gd name="connsiteX2" fmla="*/ 997623 w 3108997"/>
              <a:gd name="connsiteY2" fmla="*/ 738187 h 878595"/>
              <a:gd name="connsiteX3" fmla="*/ 3108997 w 3108997"/>
              <a:gd name="connsiteY3" fmla="*/ 0 h 87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8997" h="878595">
                <a:moveTo>
                  <a:pt x="59234" y="861218"/>
                </a:moveTo>
                <a:cubicBezTo>
                  <a:pt x="165381" y="878594"/>
                  <a:pt x="0" y="855286"/>
                  <a:pt x="293831" y="861218"/>
                </a:cubicBezTo>
                <a:cubicBezTo>
                  <a:pt x="766301" y="839698"/>
                  <a:pt x="802125" y="779197"/>
                  <a:pt x="997623" y="738187"/>
                </a:cubicBezTo>
                <a:lnTo>
                  <a:pt x="3108997" y="0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6" name="Connecteur droit 55"/>
          <p:cNvCxnSpPr/>
          <p:nvPr/>
        </p:nvCxnSpPr>
        <p:spPr>
          <a:xfrm>
            <a:off x="5308341" y="4581128"/>
            <a:ext cx="571109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ZoneTexte 56"/>
          <p:cNvSpPr txBox="1"/>
          <p:nvPr/>
        </p:nvSpPr>
        <p:spPr>
          <a:xfrm>
            <a:off x="5868144" y="4365104"/>
            <a:ext cx="2448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4A7EBB"/>
                </a:solidFill>
              </a:rPr>
              <a:t>Recombination</a:t>
            </a:r>
            <a:r>
              <a:rPr lang="fr-FR" b="1" dirty="0" smtClean="0">
                <a:solidFill>
                  <a:srgbClr val="4A7EBB"/>
                </a:solidFill>
              </a:rPr>
              <a:t> </a:t>
            </a:r>
            <a:endParaRPr lang="fr-FR" b="1" dirty="0">
              <a:solidFill>
                <a:srgbClr val="4A7EB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63" y="1556792"/>
            <a:ext cx="5214937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quarkonia</a:t>
            </a:r>
            <a:r>
              <a:rPr lang="fr-FR" dirty="0" smtClean="0"/>
              <a:t> suppression in A+A collisions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fr-FR" sz="5100" dirty="0" smtClean="0"/>
              <a:t>Motivations</a:t>
            </a:r>
          </a:p>
          <a:p>
            <a:pPr lvl="1"/>
            <a:r>
              <a:rPr lang="fr-FR" sz="2500" dirty="0" err="1" smtClean="0"/>
              <a:t>Quarkonia</a:t>
            </a:r>
            <a:r>
              <a:rPr lang="fr-FR" sz="2500" dirty="0" smtClean="0"/>
              <a:t> suppression </a:t>
            </a:r>
            <a:r>
              <a:rPr lang="fr-FR" sz="2500" dirty="0" err="1" smtClean="0"/>
              <a:t>is</a:t>
            </a:r>
            <a:r>
              <a:rPr lang="fr-FR" sz="2500" dirty="0" smtClean="0"/>
              <a:t> a </a:t>
            </a:r>
            <a:r>
              <a:rPr lang="fr-FR" sz="2500" dirty="0" err="1" smtClean="0"/>
              <a:t>prediction</a:t>
            </a:r>
            <a:r>
              <a:rPr lang="fr-FR" sz="2500" dirty="0" smtClean="0"/>
              <a:t> of </a:t>
            </a:r>
            <a:r>
              <a:rPr lang="fr-FR" sz="2500" dirty="0" err="1" smtClean="0"/>
              <a:t>lattice</a:t>
            </a:r>
            <a:r>
              <a:rPr lang="fr-FR" sz="2500" dirty="0" smtClean="0"/>
              <a:t> QCD </a:t>
            </a:r>
            <a:r>
              <a:rPr lang="fr-FR" sz="2500" dirty="0" err="1" smtClean="0"/>
              <a:t>calculations</a:t>
            </a:r>
            <a:r>
              <a:rPr lang="fr-FR" sz="2500" dirty="0" smtClean="0"/>
              <a:t>, for instance :</a:t>
            </a:r>
          </a:p>
          <a:p>
            <a:pPr>
              <a:buFont typeface="Wingdings 2"/>
              <a:buChar char=""/>
              <a:defRPr/>
            </a:pPr>
            <a:endParaRPr lang="fr-FR" sz="2600" dirty="0" smtClean="0"/>
          </a:p>
          <a:p>
            <a:pPr>
              <a:buFont typeface="Wingdings 2"/>
              <a:buChar char=""/>
              <a:defRPr/>
            </a:pPr>
            <a:endParaRPr lang="fr-FR" sz="2600" dirty="0" smtClean="0"/>
          </a:p>
          <a:p>
            <a:pPr>
              <a:buFont typeface="Wingdings 2"/>
              <a:buChar char=""/>
              <a:defRPr/>
            </a:pPr>
            <a:endParaRPr lang="fr-FR" sz="2600" dirty="0" smtClean="0"/>
          </a:p>
          <a:p>
            <a:pPr>
              <a:buNone/>
              <a:defRPr/>
            </a:pPr>
            <a:endParaRPr lang="fr-FR" sz="2600" dirty="0" smtClean="0"/>
          </a:p>
          <a:p>
            <a:pPr>
              <a:buFont typeface="Wingdings 2"/>
              <a:buChar char=""/>
              <a:defRPr/>
            </a:pPr>
            <a:endParaRPr lang="fr-FR" sz="2600" dirty="0" smtClean="0"/>
          </a:p>
          <a:p>
            <a:pPr>
              <a:defRPr/>
            </a:pPr>
            <a:r>
              <a:rPr lang="fr-FR" sz="5100" dirty="0" err="1" smtClean="0">
                <a:solidFill>
                  <a:srgbClr val="0000FF"/>
                </a:solidFill>
              </a:rPr>
              <a:t>Experimental</a:t>
            </a:r>
            <a:r>
              <a:rPr lang="fr-FR" sz="5100" dirty="0" smtClean="0">
                <a:solidFill>
                  <a:srgbClr val="0000FF"/>
                </a:solidFill>
              </a:rPr>
              <a:t> setup</a:t>
            </a:r>
          </a:p>
          <a:p>
            <a:pPr>
              <a:buNone/>
              <a:defRPr/>
            </a:pPr>
            <a:r>
              <a:rPr lang="fr-FR" sz="2500" dirty="0" smtClean="0">
                <a:solidFill>
                  <a:srgbClr val="0000FF"/>
                </a:solidFill>
              </a:rPr>
              <a:t>	</a:t>
            </a:r>
            <a:r>
              <a:rPr lang="fr-FR" sz="2900" dirty="0" smtClean="0">
                <a:solidFill>
                  <a:srgbClr val="0000FF"/>
                </a:solidFill>
              </a:rPr>
              <a:t>       </a:t>
            </a:r>
            <a:r>
              <a:rPr lang="fr-FR" sz="2900" dirty="0" smtClean="0"/>
              <a:t>SPS/CERN – NA38, NA50, NA60 (</a:t>
            </a:r>
            <a:r>
              <a:rPr lang="fr-FR" sz="2900" dirty="0" smtClean="0">
                <a:sym typeface="Symbol"/>
              </a:rPr>
              <a:t></a:t>
            </a:r>
            <a:r>
              <a:rPr lang="fr-FR" sz="2900" dirty="0" err="1" smtClean="0"/>
              <a:t>s</a:t>
            </a:r>
            <a:r>
              <a:rPr lang="fr-FR" sz="2900" baseline="-25000" dirty="0" err="1" smtClean="0"/>
              <a:t>NN</a:t>
            </a:r>
            <a:r>
              <a:rPr lang="fr-FR" sz="2900" dirty="0" smtClean="0"/>
              <a:t> = 17 – 30 </a:t>
            </a:r>
            <a:r>
              <a:rPr lang="fr-FR" sz="2900" dirty="0" err="1" smtClean="0"/>
              <a:t>GeV</a:t>
            </a:r>
            <a:r>
              <a:rPr lang="fr-FR" sz="2900" dirty="0" smtClean="0"/>
              <a:t>)</a:t>
            </a:r>
          </a:p>
          <a:p>
            <a:pPr marL="891540" lvl="2" indent="-34290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fr-FR" sz="2900" dirty="0" err="1" smtClean="0"/>
              <a:t>Fixed</a:t>
            </a:r>
            <a:r>
              <a:rPr lang="fr-FR" sz="2900" dirty="0" smtClean="0"/>
              <a:t> </a:t>
            </a:r>
            <a:r>
              <a:rPr lang="fr-FR" sz="2900" dirty="0" err="1" smtClean="0"/>
              <a:t>target</a:t>
            </a:r>
            <a:r>
              <a:rPr lang="fr-FR" sz="2900" dirty="0" smtClean="0"/>
              <a:t> </a:t>
            </a:r>
            <a:r>
              <a:rPr lang="fr-FR" sz="2900" dirty="0" err="1" smtClean="0"/>
              <a:t>experiments</a:t>
            </a:r>
            <a:endParaRPr lang="fr-FR" sz="2900" dirty="0" smtClean="0"/>
          </a:p>
          <a:p>
            <a:pPr marL="891540" lvl="2" indent="-34290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fr-FR" sz="2900" b="1" dirty="0" err="1" smtClean="0">
                <a:solidFill>
                  <a:srgbClr val="0000FF"/>
                </a:solidFill>
              </a:rPr>
              <a:t>Statistic</a:t>
            </a:r>
            <a:r>
              <a:rPr lang="fr-FR" sz="2900" b="1" dirty="0" smtClean="0">
                <a:solidFill>
                  <a:srgbClr val="0000FF"/>
                </a:solidFill>
              </a:rPr>
              <a:t> </a:t>
            </a:r>
            <a:r>
              <a:rPr lang="fr-FR" sz="2900" dirty="0" smtClean="0"/>
              <a:t>:100 000’s J/</a:t>
            </a:r>
            <a:r>
              <a:rPr lang="fr-FR" sz="2900" dirty="0" smtClean="0">
                <a:latin typeface="Symbol" pitchFamily="18" charset="2"/>
              </a:rPr>
              <a:t>y</a:t>
            </a:r>
            <a:endParaRPr lang="fr-FR" sz="2900" dirty="0" smtClean="0"/>
          </a:p>
          <a:p>
            <a:pPr marL="891540" lvl="2" indent="-34290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fr-FR" sz="2900" b="1" dirty="0" smtClean="0">
                <a:solidFill>
                  <a:srgbClr val="0000FF"/>
                </a:solidFill>
              </a:rPr>
              <a:t>Data sets : </a:t>
            </a:r>
            <a:r>
              <a:rPr lang="fr-FR" sz="2900" dirty="0" smtClean="0">
                <a:solidFill>
                  <a:srgbClr val="0000FF"/>
                </a:solidFill>
              </a:rPr>
              <a:t>p+A w/ A=p, d, Be, Al, Cu, Ag, W, Pb</a:t>
            </a:r>
            <a:r>
              <a:rPr lang="fr-FR" sz="2900" dirty="0" smtClean="0"/>
              <a:t>; S+U, In+In, Pb+Pb</a:t>
            </a:r>
          </a:p>
          <a:p>
            <a:pPr marL="891540" lvl="2" indent="-34290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fr-FR" sz="2900" dirty="0" smtClean="0">
                <a:solidFill>
                  <a:srgbClr val="FF0000"/>
                </a:solidFill>
              </a:rPr>
              <a:t>Small </a:t>
            </a:r>
            <a:r>
              <a:rPr lang="fr-FR" sz="2900" dirty="0" err="1" smtClean="0">
                <a:solidFill>
                  <a:srgbClr val="FF0000"/>
                </a:solidFill>
              </a:rPr>
              <a:t>rapidity</a:t>
            </a:r>
            <a:r>
              <a:rPr lang="fr-FR" sz="2900" dirty="0" smtClean="0">
                <a:solidFill>
                  <a:srgbClr val="FF0000"/>
                </a:solidFill>
              </a:rPr>
              <a:t> </a:t>
            </a:r>
            <a:r>
              <a:rPr lang="fr-FR" sz="2900" dirty="0" err="1" smtClean="0">
                <a:solidFill>
                  <a:srgbClr val="FF0000"/>
                </a:solidFill>
              </a:rPr>
              <a:t>coverage</a:t>
            </a:r>
            <a:r>
              <a:rPr lang="fr-FR" sz="2900" dirty="0" smtClean="0">
                <a:solidFill>
                  <a:srgbClr val="FF0000"/>
                </a:solidFill>
              </a:rPr>
              <a:t> </a:t>
            </a:r>
            <a:r>
              <a:rPr lang="fr-FR" sz="2900" dirty="0" smtClean="0"/>
              <a:t>(</a:t>
            </a:r>
            <a:r>
              <a:rPr lang="fr-FR" sz="2900" dirty="0" err="1" smtClean="0"/>
              <a:t>typically</a:t>
            </a:r>
            <a:r>
              <a:rPr lang="fr-FR" sz="2900" dirty="0" smtClean="0"/>
              <a:t> y </a:t>
            </a:r>
            <a:r>
              <a:rPr lang="fr-FR" sz="2900" dirty="0" smtClean="0">
                <a:sym typeface="Symbol"/>
              </a:rPr>
              <a:t> </a:t>
            </a:r>
            <a:r>
              <a:rPr lang="fr-FR" sz="2900" dirty="0" smtClean="0"/>
              <a:t>[0,1])</a:t>
            </a:r>
            <a:endParaRPr lang="fr-FR" sz="3400" dirty="0" smtClean="0"/>
          </a:p>
          <a:p>
            <a:pPr marL="891540" lvl="2" indent="-342900">
              <a:buClr>
                <a:schemeClr val="accent3"/>
              </a:buClr>
              <a:buNone/>
              <a:defRPr/>
            </a:pPr>
            <a:endParaRPr lang="fr-FR" sz="3400" dirty="0" smtClean="0"/>
          </a:p>
          <a:p>
            <a:pPr marL="891540" lvl="2" indent="-342900">
              <a:buClr>
                <a:schemeClr val="accent3"/>
              </a:buClr>
              <a:buNone/>
              <a:defRPr/>
            </a:pPr>
            <a:r>
              <a:rPr lang="fr-FR" sz="2900" b="1" dirty="0" smtClean="0"/>
              <a:t>RHIC/BNL </a:t>
            </a:r>
            <a:r>
              <a:rPr lang="fr-FR" sz="2900" b="1" dirty="0" err="1" smtClean="0"/>
              <a:t>Phenix</a:t>
            </a:r>
            <a:r>
              <a:rPr lang="fr-FR" sz="2900" b="1" dirty="0" smtClean="0"/>
              <a:t> </a:t>
            </a:r>
            <a:r>
              <a:rPr lang="fr-FR" sz="2900" b="1" dirty="0" err="1" smtClean="0"/>
              <a:t>experiment</a:t>
            </a:r>
            <a:r>
              <a:rPr lang="fr-FR" sz="2900" b="1" dirty="0" smtClean="0"/>
              <a:t> (</a:t>
            </a:r>
            <a:r>
              <a:rPr lang="fr-FR" sz="2900" b="1" dirty="0" smtClean="0">
                <a:sym typeface="Symbol"/>
              </a:rPr>
              <a:t></a:t>
            </a:r>
            <a:r>
              <a:rPr lang="fr-FR" sz="2900" b="1" dirty="0" err="1" smtClean="0"/>
              <a:t>s</a:t>
            </a:r>
            <a:r>
              <a:rPr lang="fr-FR" sz="2900" b="1" baseline="-25000" dirty="0" err="1" smtClean="0"/>
              <a:t>NN</a:t>
            </a:r>
            <a:r>
              <a:rPr lang="fr-FR" sz="2900" b="1" dirty="0" smtClean="0"/>
              <a:t> = 200 </a:t>
            </a:r>
            <a:r>
              <a:rPr lang="fr-FR" sz="2900" b="1" dirty="0" err="1" smtClean="0"/>
              <a:t>GeV</a:t>
            </a:r>
            <a:r>
              <a:rPr lang="fr-FR" sz="2900" b="1" dirty="0" smtClean="0"/>
              <a:t>)</a:t>
            </a:r>
          </a:p>
          <a:p>
            <a:pPr marL="891540" lvl="2" indent="-34290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fr-FR" sz="2900" dirty="0" err="1" smtClean="0"/>
              <a:t>Collider</a:t>
            </a:r>
            <a:r>
              <a:rPr lang="fr-FR" sz="2900" dirty="0" smtClean="0"/>
              <a:t> </a:t>
            </a:r>
            <a:r>
              <a:rPr lang="fr-FR" sz="2900" dirty="0" err="1" smtClean="0"/>
              <a:t>experiments</a:t>
            </a:r>
            <a:endParaRPr lang="fr-FR" sz="2900" dirty="0" smtClean="0"/>
          </a:p>
          <a:p>
            <a:pPr marL="891540" lvl="2" indent="-34290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fr-FR" sz="2900" dirty="0" err="1" smtClean="0">
                <a:solidFill>
                  <a:srgbClr val="FF0000"/>
                </a:solidFill>
              </a:rPr>
              <a:t>Statistic</a:t>
            </a:r>
            <a:r>
              <a:rPr lang="fr-FR" sz="2900" dirty="0" smtClean="0">
                <a:solidFill>
                  <a:srgbClr val="FF0000"/>
                </a:solidFill>
              </a:rPr>
              <a:t> </a:t>
            </a:r>
            <a:r>
              <a:rPr lang="fr-FR" sz="2900" dirty="0" smtClean="0"/>
              <a:t>: 1000’s J/</a:t>
            </a:r>
            <a:r>
              <a:rPr lang="fr-FR" sz="2900" dirty="0" smtClean="0">
                <a:latin typeface="Symbol" pitchFamily="18" charset="2"/>
              </a:rPr>
              <a:t>y </a:t>
            </a:r>
            <a:r>
              <a:rPr lang="fr-FR" sz="2900" dirty="0" smtClean="0"/>
              <a:t> (10000’s </a:t>
            </a:r>
            <a:r>
              <a:rPr lang="fr-FR" sz="2900" dirty="0" err="1" smtClean="0"/>
              <a:t>since</a:t>
            </a:r>
            <a:r>
              <a:rPr lang="fr-FR" sz="2900" dirty="0" smtClean="0"/>
              <a:t> 2007)</a:t>
            </a:r>
          </a:p>
          <a:p>
            <a:pPr marL="891540" lvl="2" indent="-34290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fr-FR" sz="2900" dirty="0" smtClean="0">
                <a:solidFill>
                  <a:srgbClr val="FF0000"/>
                </a:solidFill>
              </a:rPr>
              <a:t>Data sets : </a:t>
            </a:r>
            <a:r>
              <a:rPr lang="fr-FR" sz="2900" dirty="0" smtClean="0"/>
              <a:t>p+p, d+Au, Cu+Cu, Au+Au</a:t>
            </a:r>
          </a:p>
          <a:p>
            <a:pPr marL="891540" lvl="2" indent="-34290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fr-FR" sz="2900" b="1" dirty="0" smtClean="0">
                <a:solidFill>
                  <a:srgbClr val="0000FF"/>
                </a:solidFill>
              </a:rPr>
              <a:t>Large </a:t>
            </a:r>
            <a:r>
              <a:rPr lang="fr-FR" sz="2900" b="1" dirty="0" err="1" smtClean="0">
                <a:solidFill>
                  <a:srgbClr val="0000FF"/>
                </a:solidFill>
              </a:rPr>
              <a:t>rapidity</a:t>
            </a:r>
            <a:r>
              <a:rPr lang="fr-FR" sz="2900" b="1" dirty="0" smtClean="0">
                <a:solidFill>
                  <a:srgbClr val="0000FF"/>
                </a:solidFill>
              </a:rPr>
              <a:t> </a:t>
            </a:r>
            <a:r>
              <a:rPr lang="fr-FR" sz="2900" b="1" dirty="0" err="1" smtClean="0">
                <a:solidFill>
                  <a:srgbClr val="0000FF"/>
                </a:solidFill>
              </a:rPr>
              <a:t>coverage</a:t>
            </a:r>
            <a:r>
              <a:rPr lang="fr-FR" sz="2900" b="1" dirty="0" smtClean="0">
                <a:solidFill>
                  <a:srgbClr val="0000FF"/>
                </a:solidFill>
              </a:rPr>
              <a:t> </a:t>
            </a:r>
            <a:r>
              <a:rPr lang="fr-FR" sz="2900" dirty="0" smtClean="0"/>
              <a:t>(y </a:t>
            </a:r>
            <a:r>
              <a:rPr lang="fr-FR" sz="2900" dirty="0" smtClean="0">
                <a:sym typeface="Symbol"/>
              </a:rPr>
              <a:t> [-0.5,0.5], </a:t>
            </a:r>
            <a:r>
              <a:rPr lang="fr-FR" sz="2900" dirty="0" smtClean="0"/>
              <a:t>y </a:t>
            </a:r>
            <a:r>
              <a:rPr lang="fr-FR" sz="2900" dirty="0" smtClean="0">
                <a:sym typeface="Symbol"/>
              </a:rPr>
              <a:t> </a:t>
            </a:r>
            <a:r>
              <a:rPr lang="fr-FR" sz="2900" dirty="0" smtClean="0"/>
              <a:t>[-2.2,-1.2] and y </a:t>
            </a:r>
            <a:r>
              <a:rPr lang="fr-FR" sz="2900" dirty="0" smtClean="0">
                <a:sym typeface="Symbol"/>
              </a:rPr>
              <a:t> [1.2,2.2]</a:t>
            </a:r>
            <a:r>
              <a:rPr lang="fr-FR" sz="2900" dirty="0" smtClean="0"/>
              <a:t>)</a:t>
            </a:r>
            <a:endParaRPr lang="fr-FR" sz="3400" dirty="0" smtClean="0"/>
          </a:p>
          <a:p>
            <a:pPr marL="617220" lvl="1" indent="-342900" fontAlgn="auto">
              <a:spcAft>
                <a:spcPts val="0"/>
              </a:spcAft>
              <a:buFont typeface="Wingdings"/>
              <a:buChar char=""/>
              <a:defRPr/>
            </a:pPr>
            <a:endParaRPr lang="fr-FR" sz="2500" dirty="0" smtClean="0"/>
          </a:p>
          <a:p>
            <a:pPr marL="617220" lvl="1" indent="-342900" fontAlgn="auto">
              <a:spcAft>
                <a:spcPts val="0"/>
              </a:spcAft>
              <a:buNone/>
              <a:defRPr/>
            </a:pPr>
            <a:r>
              <a:rPr lang="fr-FR" sz="2900" b="1" dirty="0" smtClean="0"/>
              <a:t>	LHC/CERN </a:t>
            </a:r>
            <a:r>
              <a:rPr lang="fr-FR" sz="2900" b="1" dirty="0" err="1" smtClean="0"/>
              <a:t>experiments</a:t>
            </a:r>
            <a:r>
              <a:rPr lang="fr-FR" sz="2900" b="1" dirty="0" smtClean="0"/>
              <a:t> (</a:t>
            </a:r>
            <a:r>
              <a:rPr lang="fr-FR" sz="2900" b="1" dirty="0" smtClean="0">
                <a:sym typeface="Symbol"/>
              </a:rPr>
              <a:t></a:t>
            </a:r>
            <a:r>
              <a:rPr lang="fr-FR" sz="2900" b="1" dirty="0" err="1" smtClean="0"/>
              <a:t>s</a:t>
            </a:r>
            <a:r>
              <a:rPr lang="fr-FR" sz="2900" b="1" baseline="-25000" dirty="0" err="1" smtClean="0"/>
              <a:t>NN</a:t>
            </a:r>
            <a:r>
              <a:rPr lang="fr-FR" sz="2900" b="1" dirty="0" smtClean="0"/>
              <a:t> = 5,5 </a:t>
            </a:r>
            <a:r>
              <a:rPr lang="fr-FR" sz="2900" b="1" dirty="0" err="1" smtClean="0"/>
              <a:t>TeV</a:t>
            </a:r>
            <a:r>
              <a:rPr lang="fr-FR" sz="2900" b="1" dirty="0" smtClean="0"/>
              <a:t>)</a:t>
            </a:r>
          </a:p>
          <a:p>
            <a:pPr marL="891540" lvl="2" indent="-34290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fr-FR" sz="2900" dirty="0" err="1" smtClean="0"/>
              <a:t>Collider</a:t>
            </a:r>
            <a:r>
              <a:rPr lang="fr-FR" sz="2900" dirty="0" smtClean="0"/>
              <a:t> </a:t>
            </a:r>
            <a:r>
              <a:rPr lang="fr-FR" sz="2900" dirty="0" err="1" smtClean="0"/>
              <a:t>experiments</a:t>
            </a:r>
            <a:endParaRPr lang="fr-FR" sz="2900" dirty="0" smtClean="0"/>
          </a:p>
          <a:p>
            <a:pPr marL="891540" lvl="2" indent="-34290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fr-FR" sz="2900" b="1" dirty="0" err="1" smtClean="0">
                <a:solidFill>
                  <a:srgbClr val="0000FF"/>
                </a:solidFill>
              </a:rPr>
              <a:t>Statistic</a:t>
            </a:r>
            <a:r>
              <a:rPr lang="fr-FR" sz="2900" b="1" dirty="0" smtClean="0">
                <a:solidFill>
                  <a:srgbClr val="0000FF"/>
                </a:solidFill>
              </a:rPr>
              <a:t> </a:t>
            </a:r>
            <a:r>
              <a:rPr lang="fr-FR" sz="2900" dirty="0" smtClean="0"/>
              <a:t>: 100000’s J/</a:t>
            </a:r>
            <a:r>
              <a:rPr lang="fr-FR" sz="2900" dirty="0" smtClean="0">
                <a:latin typeface="Symbol" pitchFamily="18" charset="2"/>
              </a:rPr>
              <a:t>y</a:t>
            </a:r>
            <a:endParaRPr lang="fr-FR" sz="2900" dirty="0" smtClean="0"/>
          </a:p>
          <a:p>
            <a:pPr marL="891540" lvl="2" indent="-34290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fr-FR" sz="2900" dirty="0" smtClean="0">
                <a:solidFill>
                  <a:srgbClr val="FF0000"/>
                </a:solidFill>
              </a:rPr>
              <a:t>Data sets : </a:t>
            </a:r>
            <a:r>
              <a:rPr lang="fr-FR" sz="2900" dirty="0" smtClean="0"/>
              <a:t>p+p, Pb+Pb, p+Pb</a:t>
            </a:r>
          </a:p>
          <a:p>
            <a:pPr marL="891540" lvl="2" indent="-34290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fr-FR" sz="2900" b="1" dirty="0" smtClean="0">
                <a:solidFill>
                  <a:srgbClr val="0000FF"/>
                </a:solidFill>
              </a:rPr>
              <a:t>Large </a:t>
            </a:r>
            <a:r>
              <a:rPr lang="fr-FR" sz="2900" b="1" dirty="0" err="1" smtClean="0">
                <a:solidFill>
                  <a:srgbClr val="0000FF"/>
                </a:solidFill>
              </a:rPr>
              <a:t>rapidity</a:t>
            </a:r>
            <a:r>
              <a:rPr lang="fr-FR" sz="2900" b="1" dirty="0" smtClean="0">
                <a:solidFill>
                  <a:srgbClr val="0000FF"/>
                </a:solidFill>
              </a:rPr>
              <a:t> </a:t>
            </a:r>
            <a:r>
              <a:rPr lang="fr-FR" sz="2900" b="1" dirty="0" err="1" smtClean="0">
                <a:solidFill>
                  <a:srgbClr val="0000FF"/>
                </a:solidFill>
              </a:rPr>
              <a:t>coverage</a:t>
            </a:r>
            <a:r>
              <a:rPr lang="fr-FR" sz="2900" b="1" dirty="0" smtClean="0">
                <a:solidFill>
                  <a:srgbClr val="0000FF"/>
                </a:solidFill>
              </a:rPr>
              <a:t> </a:t>
            </a:r>
            <a:r>
              <a:rPr lang="fr-FR" sz="2900" dirty="0" smtClean="0"/>
              <a:t>(|y|&lt;2.5 ATLAS/CMS, |y|&lt;0.9 and -4.0 &lt; y &lt; -2.5 ALICE)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F. Fleuret - LLR 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</a:t>
            </a:fld>
            <a:endParaRPr lang="fr-BE"/>
          </a:p>
        </p:txBody>
      </p:sp>
      <p:sp>
        <p:nvSpPr>
          <p:cNvPr id="9" name="Rectangle 8">
            <a:hlinkClick r:id="rId3"/>
          </p:cNvPr>
          <p:cNvSpPr>
            <a:spLocks noChangeArrowheads="1"/>
          </p:cNvSpPr>
          <p:nvPr/>
        </p:nvSpPr>
        <p:spPr bwMode="auto">
          <a:xfrm>
            <a:off x="6084168" y="1268760"/>
            <a:ext cx="19780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100" u="sng" dirty="0">
                <a:solidFill>
                  <a:srgbClr val="3333FF"/>
                </a:solidFill>
                <a:latin typeface="Georgia" pitchFamily="18" charset="0"/>
              </a:rPr>
              <a:t>H. Satz, J. Phys. G 32 (</a:t>
            </a:r>
            <a:r>
              <a:rPr lang="de-DE" sz="1100" u="sng" dirty="0" smtClean="0">
                <a:solidFill>
                  <a:srgbClr val="3333FF"/>
                </a:solidFill>
                <a:latin typeface="Georgia" pitchFamily="18" charset="0"/>
              </a:rPr>
              <a:t>2006)</a:t>
            </a:r>
            <a:endParaRPr lang="fr-FR" sz="1100" u="sng" dirty="0">
              <a:solidFill>
                <a:srgbClr val="3333FF"/>
              </a:solidFill>
              <a:latin typeface="Georgia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99992" y="1988840"/>
            <a:ext cx="642937" cy="357188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2315592" y="2119948"/>
            <a:ext cx="0" cy="3407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Espace réservé du contenu 10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Sequential</a:t>
            </a:r>
            <a:r>
              <a:rPr lang="fr-FR" dirty="0" smtClean="0"/>
              <a:t> suppression </a:t>
            </a:r>
            <a:r>
              <a:rPr lang="fr-FR" dirty="0" smtClean="0">
                <a:solidFill>
                  <a:srgbClr val="FF0000"/>
                </a:solidFill>
              </a:rPr>
              <a:t>in a QGP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fr-FR" dirty="0" err="1" smtClean="0"/>
              <a:t>quarkonia</a:t>
            </a:r>
            <a:r>
              <a:rPr lang="fr-FR" dirty="0" smtClean="0"/>
              <a:t> suppression in A+A collisions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</a:t>
            </a:fld>
            <a:endParaRPr lang="fr-BE" dirty="0"/>
          </a:p>
        </p:txBody>
      </p:sp>
      <p:sp>
        <p:nvSpPr>
          <p:cNvPr id="49" name="Espace réservé du pied de page 4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F. Fleuret - LLR </a:t>
            </a:r>
            <a:endParaRPr lang="fr-BE"/>
          </a:p>
        </p:txBody>
      </p:sp>
      <p:grpSp>
        <p:nvGrpSpPr>
          <p:cNvPr id="3" name="Groupe 25"/>
          <p:cNvGrpSpPr/>
          <p:nvPr/>
        </p:nvGrpSpPr>
        <p:grpSpPr>
          <a:xfrm>
            <a:off x="1177447" y="2969663"/>
            <a:ext cx="6438632" cy="3539833"/>
            <a:chOff x="93483" y="957704"/>
            <a:chExt cx="8871005" cy="5573045"/>
          </a:xfrm>
        </p:grpSpPr>
        <p:sp>
          <p:nvSpPr>
            <p:cNvPr id="28" name="Rectangle 27"/>
            <p:cNvSpPr/>
            <p:nvPr/>
          </p:nvSpPr>
          <p:spPr>
            <a:xfrm>
              <a:off x="1259632" y="1340768"/>
              <a:ext cx="7704856" cy="4536504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9" name="Connecteur droit 28"/>
            <p:cNvCxnSpPr>
              <a:stCxn id="28" idx="1"/>
              <a:endCxn id="28" idx="3"/>
            </p:cNvCxnSpPr>
            <p:nvPr/>
          </p:nvCxnSpPr>
          <p:spPr>
            <a:xfrm>
              <a:off x="1259632" y="3609020"/>
              <a:ext cx="7704856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ZoneTexte 29"/>
            <p:cNvSpPr txBox="1"/>
            <p:nvPr/>
          </p:nvSpPr>
          <p:spPr>
            <a:xfrm rot="16200000">
              <a:off x="-2021218" y="3072405"/>
              <a:ext cx="4780665" cy="5512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/>
                <a:t>J/</a:t>
              </a:r>
              <a:r>
                <a:rPr lang="fr-FR" sz="2000" b="1" dirty="0" smtClean="0">
                  <a:latin typeface="Symbol" pitchFamily="18" charset="2"/>
                </a:rPr>
                <a:t>Y</a:t>
              </a:r>
              <a:r>
                <a:rPr lang="fr-FR" sz="2000" b="1" dirty="0" smtClean="0"/>
                <a:t> production </a:t>
              </a:r>
              <a:r>
                <a:rPr lang="fr-FR" sz="2000" b="1" dirty="0" err="1" smtClean="0"/>
                <a:t>probability</a:t>
              </a:r>
              <a:endParaRPr lang="fr-FR" sz="2000" b="1" dirty="0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899592" y="3284983"/>
              <a:ext cx="433325" cy="6299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/>
                <a:t>1</a:t>
              </a:r>
              <a:endParaRPr lang="fr-FR" sz="2800" b="1" dirty="0"/>
            </a:p>
          </p:txBody>
        </p:sp>
        <p:cxnSp>
          <p:nvCxnSpPr>
            <p:cNvPr id="32" name="Connecteur droit 31"/>
            <p:cNvCxnSpPr>
              <a:stCxn id="44" idx="1"/>
            </p:cNvCxnSpPr>
            <p:nvPr/>
          </p:nvCxnSpPr>
          <p:spPr>
            <a:xfrm flipH="1">
              <a:off x="3779912" y="3612740"/>
              <a:ext cx="1334" cy="2336540"/>
            </a:xfrm>
            <a:prstGeom prst="line">
              <a:avLst/>
            </a:prstGeom>
            <a:ln w="12700">
              <a:solidFill>
                <a:srgbClr val="3333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>
              <a:off x="4211960" y="3861048"/>
              <a:ext cx="0" cy="2088232"/>
            </a:xfrm>
            <a:prstGeom prst="line">
              <a:avLst/>
            </a:prstGeom>
            <a:ln w="12700">
              <a:solidFill>
                <a:srgbClr val="33CC3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>
              <a:off x="7020272" y="4509120"/>
              <a:ext cx="0" cy="1440160"/>
            </a:xfrm>
            <a:prstGeom prst="line">
              <a:avLst/>
            </a:prstGeom>
            <a:ln w="127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ZoneTexte 34"/>
            <p:cNvSpPr txBox="1"/>
            <p:nvPr/>
          </p:nvSpPr>
          <p:spPr>
            <a:xfrm>
              <a:off x="2648514" y="5949280"/>
              <a:ext cx="1156767" cy="581469"/>
            </a:xfrm>
            <a:prstGeom prst="rect">
              <a:avLst/>
            </a:prstGeom>
            <a:solidFill>
              <a:srgbClr val="3333FF">
                <a:alpha val="20000"/>
              </a:srgbClr>
            </a:solidFill>
            <a:ln w="12700">
              <a:noFill/>
              <a:prstDash val="sysDot"/>
            </a:ln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3333FF"/>
                  </a:solidFill>
                </a:rPr>
                <a:t>T</a:t>
              </a:r>
              <a:r>
                <a:rPr lang="fr-FR" b="1" baseline="-25000" dirty="0" smtClean="0">
                  <a:solidFill>
                    <a:srgbClr val="3333FF"/>
                  </a:solidFill>
                  <a:latin typeface="Symbol" pitchFamily="18" charset="2"/>
                </a:rPr>
                <a:t>Y</a:t>
              </a:r>
              <a:r>
                <a:rPr lang="fr-FR" b="1" baseline="-25000" dirty="0" smtClean="0">
                  <a:solidFill>
                    <a:srgbClr val="3333FF"/>
                  </a:solidFill>
                </a:rPr>
                <a:t>’</a:t>
              </a:r>
              <a:r>
                <a:rPr lang="fr-FR" b="1" dirty="0" smtClean="0">
                  <a:solidFill>
                    <a:srgbClr val="3333FF"/>
                  </a:solidFill>
                </a:rPr>
                <a:t> </a:t>
              </a:r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&gt; T</a:t>
              </a:r>
              <a:r>
                <a:rPr lang="fr-FR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</a:t>
              </a:r>
              <a:endParaRPr lang="fr-FR" baseline="-25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4139952" y="5949280"/>
              <a:ext cx="1730999" cy="581469"/>
            </a:xfrm>
            <a:prstGeom prst="rect">
              <a:avLst/>
            </a:prstGeom>
            <a:solidFill>
              <a:srgbClr val="33CC33">
                <a:alpha val="20000"/>
              </a:srgbClr>
            </a:solidFill>
            <a:ln w="12700">
              <a:noFill/>
              <a:prstDash val="sysDot"/>
            </a:ln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33CC33"/>
                  </a:solidFill>
                </a:rPr>
                <a:t>T</a:t>
              </a:r>
              <a:r>
                <a:rPr lang="fr-FR" b="1" baseline="-25000" dirty="0" smtClean="0">
                  <a:solidFill>
                    <a:srgbClr val="33CC33"/>
                  </a:solidFill>
                  <a:latin typeface="Symbol" pitchFamily="18" charset="2"/>
                </a:rPr>
                <a:t>c</a:t>
              </a:r>
              <a:r>
                <a:rPr lang="fr-FR" b="1" dirty="0" smtClean="0">
                  <a:solidFill>
                    <a:srgbClr val="33CC33"/>
                  </a:solidFill>
                </a:rPr>
                <a:t> </a:t>
              </a:r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&gt; T</a:t>
              </a:r>
              <a:r>
                <a:rPr lang="fr-FR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ymbol" pitchFamily="18" charset="2"/>
                </a:rPr>
                <a:t>Y</a:t>
              </a:r>
              <a:r>
                <a:rPr lang="fr-FR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’</a:t>
              </a:r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&gt; T</a:t>
              </a:r>
              <a:r>
                <a:rPr lang="fr-FR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</a:t>
              </a:r>
              <a:endParaRPr lang="fr-FR" baseline="-25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6323060" y="5949280"/>
              <a:ext cx="2508155" cy="581469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12700">
              <a:noFill/>
              <a:prstDash val="sysDot"/>
            </a:ln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T</a:t>
              </a:r>
              <a:r>
                <a:rPr lang="fr-FR" b="1" baseline="-25000" dirty="0" smtClean="0">
                  <a:solidFill>
                    <a:srgbClr val="FF0000"/>
                  </a:solidFill>
                </a:rPr>
                <a:t>J/</a:t>
              </a:r>
              <a:r>
                <a:rPr lang="fr-FR" b="1" baseline="-25000" dirty="0" smtClean="0">
                  <a:solidFill>
                    <a:srgbClr val="FF0000"/>
                  </a:solidFill>
                  <a:latin typeface="Symbol" pitchFamily="18" charset="2"/>
                </a:rPr>
                <a:t>Y</a:t>
              </a:r>
              <a:r>
                <a:rPr lang="fr-FR" b="1" dirty="0" smtClean="0">
                  <a:solidFill>
                    <a:srgbClr val="FF0000"/>
                  </a:solidFill>
                </a:rPr>
                <a:t> </a:t>
              </a:r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&gt; T</a:t>
              </a:r>
              <a:r>
                <a:rPr lang="fr-FR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ymbol" pitchFamily="18" charset="2"/>
                </a:rPr>
                <a:t>c</a:t>
              </a:r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&gt; T</a:t>
              </a:r>
              <a:r>
                <a:rPr lang="fr-FR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ymbol" pitchFamily="18" charset="2"/>
                </a:rPr>
                <a:t>Y</a:t>
              </a:r>
              <a:r>
                <a:rPr lang="fr-FR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’</a:t>
              </a:r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&gt; T</a:t>
              </a:r>
              <a:r>
                <a:rPr lang="fr-FR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</a:t>
              </a:r>
              <a:endParaRPr lang="fr-FR" baseline="-25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38" name="Connecteur droit 37"/>
            <p:cNvCxnSpPr/>
            <p:nvPr/>
          </p:nvCxnSpPr>
          <p:spPr>
            <a:xfrm>
              <a:off x="1259632" y="3789040"/>
              <a:ext cx="2827200" cy="0"/>
            </a:xfrm>
            <a:prstGeom prst="line">
              <a:avLst/>
            </a:prstGeom>
            <a:ln w="6350">
              <a:solidFill>
                <a:srgbClr val="3333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/>
            <p:nvPr/>
          </p:nvCxnSpPr>
          <p:spPr>
            <a:xfrm>
              <a:off x="1237710" y="4403187"/>
              <a:ext cx="3571200" cy="0"/>
            </a:xfrm>
            <a:prstGeom prst="line">
              <a:avLst/>
            </a:prstGeom>
            <a:ln w="6350">
              <a:solidFill>
                <a:srgbClr val="33CC3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/>
            <p:cNvCxnSpPr/>
            <p:nvPr/>
          </p:nvCxnSpPr>
          <p:spPr>
            <a:xfrm>
              <a:off x="1259632" y="5661248"/>
              <a:ext cx="7043200" cy="0"/>
            </a:xfrm>
            <a:prstGeom prst="line">
              <a:avLst/>
            </a:prstGeom>
            <a:ln w="63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ZoneTexte 40"/>
            <p:cNvSpPr txBox="1"/>
            <p:nvPr/>
          </p:nvSpPr>
          <p:spPr>
            <a:xfrm>
              <a:off x="603560" y="3635732"/>
              <a:ext cx="696146" cy="484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>
                  <a:solidFill>
                    <a:srgbClr val="3333FF"/>
                  </a:solidFill>
                </a:rPr>
                <a:t>~0.9</a:t>
              </a:r>
              <a:endParaRPr lang="fr-FR" sz="2000" b="1" dirty="0">
                <a:solidFill>
                  <a:srgbClr val="3333FF"/>
                </a:solidFill>
              </a:endParaRPr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603560" y="4211796"/>
              <a:ext cx="696146" cy="484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/>
                <a:t>~0.6</a:t>
              </a:r>
              <a:endParaRPr lang="fr-FR" sz="2000" b="1" dirty="0"/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801982" y="5435934"/>
              <a:ext cx="503999" cy="484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/>
                <a:t>~0</a:t>
              </a:r>
              <a:endParaRPr lang="fr-FR" sz="2000" b="1" dirty="0"/>
            </a:p>
          </p:txBody>
        </p:sp>
        <p:sp>
          <p:nvSpPr>
            <p:cNvPr id="44" name="Forme libre 43"/>
            <p:cNvSpPr/>
            <p:nvPr/>
          </p:nvSpPr>
          <p:spPr>
            <a:xfrm>
              <a:off x="1257032" y="3612740"/>
              <a:ext cx="7491432" cy="2108515"/>
            </a:xfrm>
            <a:custGeom>
              <a:avLst/>
              <a:gdLst>
                <a:gd name="connsiteX0" fmla="*/ 0 w 8386690"/>
                <a:gd name="connsiteY0" fmla="*/ 46892 h 2344615"/>
                <a:gd name="connsiteX1" fmla="*/ 2307102 w 8386690"/>
                <a:gd name="connsiteY1" fmla="*/ 46892 h 2344615"/>
                <a:gd name="connsiteX2" fmla="*/ 2321169 w 8386690"/>
                <a:gd name="connsiteY2" fmla="*/ 46892 h 2344615"/>
                <a:gd name="connsiteX3" fmla="*/ 2560320 w 8386690"/>
                <a:gd name="connsiteY3" fmla="*/ 328246 h 2344615"/>
                <a:gd name="connsiteX4" fmla="*/ 3826413 w 8386690"/>
                <a:gd name="connsiteY4" fmla="*/ 356381 h 2344615"/>
                <a:gd name="connsiteX5" fmla="*/ 4628271 w 8386690"/>
                <a:gd name="connsiteY5" fmla="*/ 1200443 h 2344615"/>
                <a:gd name="connsiteX6" fmla="*/ 4698609 w 8386690"/>
                <a:gd name="connsiteY6" fmla="*/ 1200443 h 2344615"/>
                <a:gd name="connsiteX7" fmla="*/ 6471139 w 8386690"/>
                <a:gd name="connsiteY7" fmla="*/ 1172307 h 2344615"/>
                <a:gd name="connsiteX8" fmla="*/ 7484013 w 8386690"/>
                <a:gd name="connsiteY8" fmla="*/ 2157046 h 2344615"/>
                <a:gd name="connsiteX9" fmla="*/ 8257736 w 8386690"/>
                <a:gd name="connsiteY9" fmla="*/ 2297723 h 2344615"/>
                <a:gd name="connsiteX10" fmla="*/ 8257736 w 8386690"/>
                <a:gd name="connsiteY10" fmla="*/ 2283655 h 2344615"/>
                <a:gd name="connsiteX0" fmla="*/ 0 w 8386690"/>
                <a:gd name="connsiteY0" fmla="*/ 46892 h 2344615"/>
                <a:gd name="connsiteX1" fmla="*/ 2307102 w 8386690"/>
                <a:gd name="connsiteY1" fmla="*/ 46892 h 2344615"/>
                <a:gd name="connsiteX2" fmla="*/ 2321169 w 8386690"/>
                <a:gd name="connsiteY2" fmla="*/ 46892 h 2344615"/>
                <a:gd name="connsiteX3" fmla="*/ 2560320 w 8386690"/>
                <a:gd name="connsiteY3" fmla="*/ 328246 h 2344615"/>
                <a:gd name="connsiteX4" fmla="*/ 3826413 w 8386690"/>
                <a:gd name="connsiteY4" fmla="*/ 356381 h 2344615"/>
                <a:gd name="connsiteX5" fmla="*/ 4628271 w 8386690"/>
                <a:gd name="connsiteY5" fmla="*/ 1200443 h 2344615"/>
                <a:gd name="connsiteX6" fmla="*/ 6471139 w 8386690"/>
                <a:gd name="connsiteY6" fmla="*/ 1172307 h 2344615"/>
                <a:gd name="connsiteX7" fmla="*/ 7484013 w 8386690"/>
                <a:gd name="connsiteY7" fmla="*/ 2157046 h 2344615"/>
                <a:gd name="connsiteX8" fmla="*/ 8257736 w 8386690"/>
                <a:gd name="connsiteY8" fmla="*/ 2297723 h 2344615"/>
                <a:gd name="connsiteX9" fmla="*/ 8257736 w 8386690"/>
                <a:gd name="connsiteY9" fmla="*/ 2283655 h 2344615"/>
                <a:gd name="connsiteX0" fmla="*/ 0 w 8386690"/>
                <a:gd name="connsiteY0" fmla="*/ 17265 h 2314988"/>
                <a:gd name="connsiteX1" fmla="*/ 2307102 w 8386690"/>
                <a:gd name="connsiteY1" fmla="*/ 17265 h 2314988"/>
                <a:gd name="connsiteX2" fmla="*/ 2522879 w 8386690"/>
                <a:gd name="connsiteY2" fmla="*/ 46892 h 2314988"/>
                <a:gd name="connsiteX3" fmla="*/ 2560320 w 8386690"/>
                <a:gd name="connsiteY3" fmla="*/ 298619 h 2314988"/>
                <a:gd name="connsiteX4" fmla="*/ 3826413 w 8386690"/>
                <a:gd name="connsiteY4" fmla="*/ 326754 h 2314988"/>
                <a:gd name="connsiteX5" fmla="*/ 4628271 w 8386690"/>
                <a:gd name="connsiteY5" fmla="*/ 1170816 h 2314988"/>
                <a:gd name="connsiteX6" fmla="*/ 6471139 w 8386690"/>
                <a:gd name="connsiteY6" fmla="*/ 1142680 h 2314988"/>
                <a:gd name="connsiteX7" fmla="*/ 7484013 w 8386690"/>
                <a:gd name="connsiteY7" fmla="*/ 2127419 h 2314988"/>
                <a:gd name="connsiteX8" fmla="*/ 8257736 w 8386690"/>
                <a:gd name="connsiteY8" fmla="*/ 2268096 h 2314988"/>
                <a:gd name="connsiteX9" fmla="*/ 8257736 w 8386690"/>
                <a:gd name="connsiteY9" fmla="*/ 2254028 h 2314988"/>
                <a:gd name="connsiteX0" fmla="*/ 0 w 8386690"/>
                <a:gd name="connsiteY0" fmla="*/ 0 h 2297723"/>
                <a:gd name="connsiteX1" fmla="*/ 2522879 w 8386690"/>
                <a:gd name="connsiteY1" fmla="*/ 29627 h 2297723"/>
                <a:gd name="connsiteX2" fmla="*/ 2560320 w 8386690"/>
                <a:gd name="connsiteY2" fmla="*/ 281354 h 2297723"/>
                <a:gd name="connsiteX3" fmla="*/ 3826413 w 8386690"/>
                <a:gd name="connsiteY3" fmla="*/ 309489 h 2297723"/>
                <a:gd name="connsiteX4" fmla="*/ 4628271 w 8386690"/>
                <a:gd name="connsiteY4" fmla="*/ 1153551 h 2297723"/>
                <a:gd name="connsiteX5" fmla="*/ 6471139 w 8386690"/>
                <a:gd name="connsiteY5" fmla="*/ 1125415 h 2297723"/>
                <a:gd name="connsiteX6" fmla="*/ 7484013 w 8386690"/>
                <a:gd name="connsiteY6" fmla="*/ 2110154 h 2297723"/>
                <a:gd name="connsiteX7" fmla="*/ 8257736 w 8386690"/>
                <a:gd name="connsiteY7" fmla="*/ 2250831 h 2297723"/>
                <a:gd name="connsiteX8" fmla="*/ 8257736 w 8386690"/>
                <a:gd name="connsiteY8" fmla="*/ 2236763 h 2297723"/>
                <a:gd name="connsiteX0" fmla="*/ 0 w 8386690"/>
                <a:gd name="connsiteY0" fmla="*/ 0 h 2297723"/>
                <a:gd name="connsiteX1" fmla="*/ 2391508 w 8386690"/>
                <a:gd name="connsiteY1" fmla="*/ 0 h 2297723"/>
                <a:gd name="connsiteX2" fmla="*/ 2560320 w 8386690"/>
                <a:gd name="connsiteY2" fmla="*/ 281354 h 2297723"/>
                <a:gd name="connsiteX3" fmla="*/ 3826413 w 8386690"/>
                <a:gd name="connsiteY3" fmla="*/ 309489 h 2297723"/>
                <a:gd name="connsiteX4" fmla="*/ 4628271 w 8386690"/>
                <a:gd name="connsiteY4" fmla="*/ 1153551 h 2297723"/>
                <a:gd name="connsiteX5" fmla="*/ 6471139 w 8386690"/>
                <a:gd name="connsiteY5" fmla="*/ 1125415 h 2297723"/>
                <a:gd name="connsiteX6" fmla="*/ 7484013 w 8386690"/>
                <a:gd name="connsiteY6" fmla="*/ 2110154 h 2297723"/>
                <a:gd name="connsiteX7" fmla="*/ 8257736 w 8386690"/>
                <a:gd name="connsiteY7" fmla="*/ 2250831 h 2297723"/>
                <a:gd name="connsiteX8" fmla="*/ 8257736 w 8386690"/>
                <a:gd name="connsiteY8" fmla="*/ 2236763 h 2297723"/>
                <a:gd name="connsiteX0" fmla="*/ 0 w 8386690"/>
                <a:gd name="connsiteY0" fmla="*/ 0 h 2297723"/>
                <a:gd name="connsiteX1" fmla="*/ 2560320 w 8386690"/>
                <a:gd name="connsiteY1" fmla="*/ 281354 h 2297723"/>
                <a:gd name="connsiteX2" fmla="*/ 3826413 w 8386690"/>
                <a:gd name="connsiteY2" fmla="*/ 309489 h 2297723"/>
                <a:gd name="connsiteX3" fmla="*/ 4628271 w 8386690"/>
                <a:gd name="connsiteY3" fmla="*/ 1153551 h 2297723"/>
                <a:gd name="connsiteX4" fmla="*/ 6471139 w 8386690"/>
                <a:gd name="connsiteY4" fmla="*/ 1125415 h 2297723"/>
                <a:gd name="connsiteX5" fmla="*/ 7484013 w 8386690"/>
                <a:gd name="connsiteY5" fmla="*/ 2110154 h 2297723"/>
                <a:gd name="connsiteX6" fmla="*/ 8257736 w 8386690"/>
                <a:gd name="connsiteY6" fmla="*/ 2250831 h 2297723"/>
                <a:gd name="connsiteX7" fmla="*/ 8257736 w 8386690"/>
                <a:gd name="connsiteY7" fmla="*/ 2236763 h 2297723"/>
                <a:gd name="connsiteX0" fmla="*/ 0 w 8386690"/>
                <a:gd name="connsiteY0" fmla="*/ 20568 h 2318291"/>
                <a:gd name="connsiteX1" fmla="*/ 2525753 w 8386690"/>
                <a:gd name="connsiteY1" fmla="*/ 0 h 2318291"/>
                <a:gd name="connsiteX2" fmla="*/ 3826413 w 8386690"/>
                <a:gd name="connsiteY2" fmla="*/ 330057 h 2318291"/>
                <a:gd name="connsiteX3" fmla="*/ 4628271 w 8386690"/>
                <a:gd name="connsiteY3" fmla="*/ 1174119 h 2318291"/>
                <a:gd name="connsiteX4" fmla="*/ 6471139 w 8386690"/>
                <a:gd name="connsiteY4" fmla="*/ 1145983 h 2318291"/>
                <a:gd name="connsiteX5" fmla="*/ 7484013 w 8386690"/>
                <a:gd name="connsiteY5" fmla="*/ 2130722 h 2318291"/>
                <a:gd name="connsiteX6" fmla="*/ 8257736 w 8386690"/>
                <a:gd name="connsiteY6" fmla="*/ 2271399 h 2318291"/>
                <a:gd name="connsiteX7" fmla="*/ 8257736 w 8386690"/>
                <a:gd name="connsiteY7" fmla="*/ 2257331 h 2318291"/>
                <a:gd name="connsiteX0" fmla="*/ 0 w 8386690"/>
                <a:gd name="connsiteY0" fmla="*/ 20568 h 2318291"/>
                <a:gd name="connsiteX1" fmla="*/ 2525753 w 8386690"/>
                <a:gd name="connsiteY1" fmla="*/ 0 h 2318291"/>
                <a:gd name="connsiteX2" fmla="*/ 2882919 w 8386690"/>
                <a:gd name="connsiteY2" fmla="*/ 482242 h 2318291"/>
                <a:gd name="connsiteX3" fmla="*/ 4628271 w 8386690"/>
                <a:gd name="connsiteY3" fmla="*/ 1174119 h 2318291"/>
                <a:gd name="connsiteX4" fmla="*/ 6471139 w 8386690"/>
                <a:gd name="connsiteY4" fmla="*/ 1145983 h 2318291"/>
                <a:gd name="connsiteX5" fmla="*/ 7484013 w 8386690"/>
                <a:gd name="connsiteY5" fmla="*/ 2130722 h 2318291"/>
                <a:gd name="connsiteX6" fmla="*/ 8257736 w 8386690"/>
                <a:gd name="connsiteY6" fmla="*/ 2271399 h 2318291"/>
                <a:gd name="connsiteX7" fmla="*/ 8257736 w 8386690"/>
                <a:gd name="connsiteY7" fmla="*/ 2257331 h 2318291"/>
                <a:gd name="connsiteX0" fmla="*/ 0 w 8386690"/>
                <a:gd name="connsiteY0" fmla="*/ 20568 h 2318291"/>
                <a:gd name="connsiteX1" fmla="*/ 2525753 w 8386690"/>
                <a:gd name="connsiteY1" fmla="*/ 0 h 2318291"/>
                <a:gd name="connsiteX2" fmla="*/ 2882919 w 8386690"/>
                <a:gd name="connsiteY2" fmla="*/ 482242 h 2318291"/>
                <a:gd name="connsiteX3" fmla="*/ 4827135 w 8386690"/>
                <a:gd name="connsiteY3" fmla="*/ 626258 h 2318291"/>
                <a:gd name="connsiteX4" fmla="*/ 6471139 w 8386690"/>
                <a:gd name="connsiteY4" fmla="*/ 1145983 h 2318291"/>
                <a:gd name="connsiteX5" fmla="*/ 7484013 w 8386690"/>
                <a:gd name="connsiteY5" fmla="*/ 2130722 h 2318291"/>
                <a:gd name="connsiteX6" fmla="*/ 8257736 w 8386690"/>
                <a:gd name="connsiteY6" fmla="*/ 2271399 h 2318291"/>
                <a:gd name="connsiteX7" fmla="*/ 8257736 w 8386690"/>
                <a:gd name="connsiteY7" fmla="*/ 2257331 h 2318291"/>
                <a:gd name="connsiteX0" fmla="*/ 0 w 8386690"/>
                <a:gd name="connsiteY0" fmla="*/ 20568 h 2308902"/>
                <a:gd name="connsiteX1" fmla="*/ 2525753 w 8386690"/>
                <a:gd name="connsiteY1" fmla="*/ 0 h 2308902"/>
                <a:gd name="connsiteX2" fmla="*/ 2882919 w 8386690"/>
                <a:gd name="connsiteY2" fmla="*/ 482242 h 2308902"/>
                <a:gd name="connsiteX3" fmla="*/ 4827135 w 8386690"/>
                <a:gd name="connsiteY3" fmla="*/ 626258 h 2308902"/>
                <a:gd name="connsiteX4" fmla="*/ 5403199 w 8386690"/>
                <a:gd name="connsiteY4" fmla="*/ 1202322 h 2308902"/>
                <a:gd name="connsiteX5" fmla="*/ 7484013 w 8386690"/>
                <a:gd name="connsiteY5" fmla="*/ 2130722 h 2308902"/>
                <a:gd name="connsiteX6" fmla="*/ 8257736 w 8386690"/>
                <a:gd name="connsiteY6" fmla="*/ 2271399 h 2308902"/>
                <a:gd name="connsiteX7" fmla="*/ 8257736 w 8386690"/>
                <a:gd name="connsiteY7" fmla="*/ 2257331 h 2308902"/>
                <a:gd name="connsiteX0" fmla="*/ 0 w 8409456"/>
                <a:gd name="connsiteY0" fmla="*/ 20568 h 2351223"/>
                <a:gd name="connsiteX1" fmla="*/ 2525753 w 8409456"/>
                <a:gd name="connsiteY1" fmla="*/ 0 h 2351223"/>
                <a:gd name="connsiteX2" fmla="*/ 2882919 w 8409456"/>
                <a:gd name="connsiteY2" fmla="*/ 482242 h 2351223"/>
                <a:gd name="connsiteX3" fmla="*/ 4827135 w 8409456"/>
                <a:gd name="connsiteY3" fmla="*/ 626258 h 2351223"/>
                <a:gd name="connsiteX4" fmla="*/ 5403199 w 8409456"/>
                <a:gd name="connsiteY4" fmla="*/ 1202322 h 2351223"/>
                <a:gd name="connsiteX5" fmla="*/ 7347415 w 8409456"/>
                <a:gd name="connsiteY5" fmla="*/ 1778386 h 2351223"/>
                <a:gd name="connsiteX6" fmla="*/ 8257736 w 8409456"/>
                <a:gd name="connsiteY6" fmla="*/ 2271399 h 2351223"/>
                <a:gd name="connsiteX7" fmla="*/ 8257736 w 8409456"/>
                <a:gd name="connsiteY7" fmla="*/ 2257331 h 2351223"/>
                <a:gd name="connsiteX0" fmla="*/ 0 w 8317743"/>
                <a:gd name="connsiteY0" fmla="*/ 20568 h 2271399"/>
                <a:gd name="connsiteX1" fmla="*/ 2525753 w 8317743"/>
                <a:gd name="connsiteY1" fmla="*/ 0 h 2271399"/>
                <a:gd name="connsiteX2" fmla="*/ 2882919 w 8317743"/>
                <a:gd name="connsiteY2" fmla="*/ 482242 h 2271399"/>
                <a:gd name="connsiteX3" fmla="*/ 4827135 w 8317743"/>
                <a:gd name="connsiteY3" fmla="*/ 626258 h 2271399"/>
                <a:gd name="connsiteX4" fmla="*/ 5403199 w 8317743"/>
                <a:gd name="connsiteY4" fmla="*/ 1202322 h 2271399"/>
                <a:gd name="connsiteX5" fmla="*/ 7347415 w 8317743"/>
                <a:gd name="connsiteY5" fmla="*/ 1778386 h 2271399"/>
                <a:gd name="connsiteX6" fmla="*/ 8257736 w 8317743"/>
                <a:gd name="connsiteY6" fmla="*/ 2271399 h 2271399"/>
                <a:gd name="connsiteX7" fmla="*/ 7707455 w 8317743"/>
                <a:gd name="connsiteY7" fmla="*/ 1778386 h 2271399"/>
                <a:gd name="connsiteX0" fmla="*/ 0 w 8257736"/>
                <a:gd name="connsiteY0" fmla="*/ 20568 h 2271399"/>
                <a:gd name="connsiteX1" fmla="*/ 2525753 w 8257736"/>
                <a:gd name="connsiteY1" fmla="*/ 0 h 2271399"/>
                <a:gd name="connsiteX2" fmla="*/ 2882919 w 8257736"/>
                <a:gd name="connsiteY2" fmla="*/ 482242 h 2271399"/>
                <a:gd name="connsiteX3" fmla="*/ 4827135 w 8257736"/>
                <a:gd name="connsiteY3" fmla="*/ 626258 h 2271399"/>
                <a:gd name="connsiteX4" fmla="*/ 5403199 w 8257736"/>
                <a:gd name="connsiteY4" fmla="*/ 1202322 h 2271399"/>
                <a:gd name="connsiteX5" fmla="*/ 7347415 w 8257736"/>
                <a:gd name="connsiteY5" fmla="*/ 1778386 h 2271399"/>
                <a:gd name="connsiteX6" fmla="*/ 8257736 w 8257736"/>
                <a:gd name="connsiteY6" fmla="*/ 2271399 h 2271399"/>
                <a:gd name="connsiteX0" fmla="*/ 0 w 7779464"/>
                <a:gd name="connsiteY0" fmla="*/ 20568 h 1886398"/>
                <a:gd name="connsiteX1" fmla="*/ 2525753 w 7779464"/>
                <a:gd name="connsiteY1" fmla="*/ 0 h 1886398"/>
                <a:gd name="connsiteX2" fmla="*/ 2882919 w 7779464"/>
                <a:gd name="connsiteY2" fmla="*/ 482242 h 1886398"/>
                <a:gd name="connsiteX3" fmla="*/ 4827135 w 7779464"/>
                <a:gd name="connsiteY3" fmla="*/ 626258 h 1886398"/>
                <a:gd name="connsiteX4" fmla="*/ 5403199 w 7779464"/>
                <a:gd name="connsiteY4" fmla="*/ 1202322 h 1886398"/>
                <a:gd name="connsiteX5" fmla="*/ 7347415 w 7779464"/>
                <a:gd name="connsiteY5" fmla="*/ 1778386 h 1886398"/>
                <a:gd name="connsiteX6" fmla="*/ 7779464 w 7779464"/>
                <a:gd name="connsiteY6" fmla="*/ 1850394 h 1886398"/>
                <a:gd name="connsiteX0" fmla="*/ 0 w 7779464"/>
                <a:gd name="connsiteY0" fmla="*/ 20568 h 1886398"/>
                <a:gd name="connsiteX1" fmla="*/ 2525753 w 7779464"/>
                <a:gd name="connsiteY1" fmla="*/ 0 h 1886398"/>
                <a:gd name="connsiteX2" fmla="*/ 3098944 w 7779464"/>
                <a:gd name="connsiteY2" fmla="*/ 482242 h 1886398"/>
                <a:gd name="connsiteX3" fmla="*/ 4827135 w 7779464"/>
                <a:gd name="connsiteY3" fmla="*/ 626258 h 1886398"/>
                <a:gd name="connsiteX4" fmla="*/ 5403199 w 7779464"/>
                <a:gd name="connsiteY4" fmla="*/ 1202322 h 1886398"/>
                <a:gd name="connsiteX5" fmla="*/ 7347415 w 7779464"/>
                <a:gd name="connsiteY5" fmla="*/ 1778386 h 1886398"/>
                <a:gd name="connsiteX6" fmla="*/ 7779464 w 7779464"/>
                <a:gd name="connsiteY6" fmla="*/ 1850394 h 1886398"/>
                <a:gd name="connsiteX0" fmla="*/ 0 w 7779464"/>
                <a:gd name="connsiteY0" fmla="*/ 20568 h 1886398"/>
                <a:gd name="connsiteX1" fmla="*/ 2525753 w 7779464"/>
                <a:gd name="connsiteY1" fmla="*/ 0 h 1886398"/>
                <a:gd name="connsiteX2" fmla="*/ 3098944 w 7779464"/>
                <a:gd name="connsiteY2" fmla="*/ 482242 h 1886398"/>
                <a:gd name="connsiteX3" fmla="*/ 4971152 w 7779464"/>
                <a:gd name="connsiteY3" fmla="*/ 554250 h 1886398"/>
                <a:gd name="connsiteX4" fmla="*/ 5403199 w 7779464"/>
                <a:gd name="connsiteY4" fmla="*/ 1202322 h 1886398"/>
                <a:gd name="connsiteX5" fmla="*/ 7347415 w 7779464"/>
                <a:gd name="connsiteY5" fmla="*/ 1778386 h 1886398"/>
                <a:gd name="connsiteX6" fmla="*/ 7779464 w 7779464"/>
                <a:gd name="connsiteY6" fmla="*/ 1850394 h 1886398"/>
                <a:gd name="connsiteX0" fmla="*/ 0 w 7779464"/>
                <a:gd name="connsiteY0" fmla="*/ 20568 h 1886398"/>
                <a:gd name="connsiteX1" fmla="*/ 2525753 w 7779464"/>
                <a:gd name="connsiteY1" fmla="*/ 0 h 1886398"/>
                <a:gd name="connsiteX2" fmla="*/ 3098944 w 7779464"/>
                <a:gd name="connsiteY2" fmla="*/ 482242 h 1886398"/>
                <a:gd name="connsiteX3" fmla="*/ 4395088 w 7779464"/>
                <a:gd name="connsiteY3" fmla="*/ 554250 h 1886398"/>
                <a:gd name="connsiteX4" fmla="*/ 5403199 w 7779464"/>
                <a:gd name="connsiteY4" fmla="*/ 1202322 h 1886398"/>
                <a:gd name="connsiteX5" fmla="*/ 7347415 w 7779464"/>
                <a:gd name="connsiteY5" fmla="*/ 1778386 h 1886398"/>
                <a:gd name="connsiteX6" fmla="*/ 7779464 w 7779464"/>
                <a:gd name="connsiteY6" fmla="*/ 1850394 h 1886398"/>
                <a:gd name="connsiteX0" fmla="*/ 0 w 7791464"/>
                <a:gd name="connsiteY0" fmla="*/ 20568 h 1898399"/>
                <a:gd name="connsiteX1" fmla="*/ 2525753 w 7791464"/>
                <a:gd name="connsiteY1" fmla="*/ 0 h 1898399"/>
                <a:gd name="connsiteX2" fmla="*/ 3098944 w 7791464"/>
                <a:gd name="connsiteY2" fmla="*/ 482242 h 1898399"/>
                <a:gd name="connsiteX3" fmla="*/ 4395088 w 7791464"/>
                <a:gd name="connsiteY3" fmla="*/ 554250 h 1898399"/>
                <a:gd name="connsiteX4" fmla="*/ 5115168 w 7791464"/>
                <a:gd name="connsiteY4" fmla="*/ 1130314 h 1898399"/>
                <a:gd name="connsiteX5" fmla="*/ 7347415 w 7791464"/>
                <a:gd name="connsiteY5" fmla="*/ 1778386 h 1898399"/>
                <a:gd name="connsiteX6" fmla="*/ 7779464 w 7791464"/>
                <a:gd name="connsiteY6" fmla="*/ 1850394 h 1898399"/>
                <a:gd name="connsiteX0" fmla="*/ 0 w 7779464"/>
                <a:gd name="connsiteY0" fmla="*/ 20568 h 1850394"/>
                <a:gd name="connsiteX1" fmla="*/ 2525753 w 7779464"/>
                <a:gd name="connsiteY1" fmla="*/ 0 h 1850394"/>
                <a:gd name="connsiteX2" fmla="*/ 3098944 w 7779464"/>
                <a:gd name="connsiteY2" fmla="*/ 482242 h 1850394"/>
                <a:gd name="connsiteX3" fmla="*/ 4395088 w 7779464"/>
                <a:gd name="connsiteY3" fmla="*/ 554250 h 1850394"/>
                <a:gd name="connsiteX4" fmla="*/ 5475208 w 7779464"/>
                <a:gd name="connsiteY4" fmla="*/ 1634370 h 1850394"/>
                <a:gd name="connsiteX5" fmla="*/ 7347415 w 7779464"/>
                <a:gd name="connsiteY5" fmla="*/ 1778386 h 1850394"/>
                <a:gd name="connsiteX6" fmla="*/ 7779464 w 7779464"/>
                <a:gd name="connsiteY6" fmla="*/ 1850394 h 1850394"/>
                <a:gd name="connsiteX0" fmla="*/ 0 w 7779464"/>
                <a:gd name="connsiteY0" fmla="*/ 20568 h 1886398"/>
                <a:gd name="connsiteX1" fmla="*/ 2525753 w 7779464"/>
                <a:gd name="connsiteY1" fmla="*/ 0 h 1886398"/>
                <a:gd name="connsiteX2" fmla="*/ 3098944 w 7779464"/>
                <a:gd name="connsiteY2" fmla="*/ 482242 h 1886398"/>
                <a:gd name="connsiteX3" fmla="*/ 4395088 w 7779464"/>
                <a:gd name="connsiteY3" fmla="*/ 554250 h 1886398"/>
                <a:gd name="connsiteX4" fmla="*/ 5475208 w 7779464"/>
                <a:gd name="connsiteY4" fmla="*/ 1634370 h 1886398"/>
                <a:gd name="connsiteX5" fmla="*/ 7275408 w 7779464"/>
                <a:gd name="connsiteY5" fmla="*/ 1850394 h 1886398"/>
                <a:gd name="connsiteX6" fmla="*/ 7779464 w 7779464"/>
                <a:gd name="connsiteY6" fmla="*/ 1850394 h 1886398"/>
                <a:gd name="connsiteX0" fmla="*/ 0 w 7779464"/>
                <a:gd name="connsiteY0" fmla="*/ 20568 h 1922402"/>
                <a:gd name="connsiteX1" fmla="*/ 2525753 w 7779464"/>
                <a:gd name="connsiteY1" fmla="*/ 0 h 1922402"/>
                <a:gd name="connsiteX2" fmla="*/ 3098944 w 7779464"/>
                <a:gd name="connsiteY2" fmla="*/ 482242 h 1922402"/>
                <a:gd name="connsiteX3" fmla="*/ 4395088 w 7779464"/>
                <a:gd name="connsiteY3" fmla="*/ 554250 h 1922402"/>
                <a:gd name="connsiteX4" fmla="*/ 5547216 w 7779464"/>
                <a:gd name="connsiteY4" fmla="*/ 1706378 h 1922402"/>
                <a:gd name="connsiteX5" fmla="*/ 7275408 w 7779464"/>
                <a:gd name="connsiteY5" fmla="*/ 1850394 h 1922402"/>
                <a:gd name="connsiteX6" fmla="*/ 7779464 w 7779464"/>
                <a:gd name="connsiteY6" fmla="*/ 1850394 h 1922402"/>
                <a:gd name="connsiteX0" fmla="*/ 0 w 7779464"/>
                <a:gd name="connsiteY0" fmla="*/ 20568 h 1910401"/>
                <a:gd name="connsiteX1" fmla="*/ 2525753 w 7779464"/>
                <a:gd name="connsiteY1" fmla="*/ 0 h 1910401"/>
                <a:gd name="connsiteX2" fmla="*/ 3098944 w 7779464"/>
                <a:gd name="connsiteY2" fmla="*/ 482242 h 1910401"/>
                <a:gd name="connsiteX3" fmla="*/ 4467096 w 7779464"/>
                <a:gd name="connsiteY3" fmla="*/ 626258 h 1910401"/>
                <a:gd name="connsiteX4" fmla="*/ 5547216 w 7779464"/>
                <a:gd name="connsiteY4" fmla="*/ 1706378 h 1910401"/>
                <a:gd name="connsiteX5" fmla="*/ 7275408 w 7779464"/>
                <a:gd name="connsiteY5" fmla="*/ 1850394 h 1910401"/>
                <a:gd name="connsiteX6" fmla="*/ 7779464 w 7779464"/>
                <a:gd name="connsiteY6" fmla="*/ 1850394 h 1910401"/>
                <a:gd name="connsiteX0" fmla="*/ 0 w 7779464"/>
                <a:gd name="connsiteY0" fmla="*/ 20568 h 1910400"/>
                <a:gd name="connsiteX1" fmla="*/ 2525753 w 7779464"/>
                <a:gd name="connsiteY1" fmla="*/ 0 h 1910400"/>
                <a:gd name="connsiteX2" fmla="*/ 3098944 w 7779464"/>
                <a:gd name="connsiteY2" fmla="*/ 482242 h 1910400"/>
                <a:gd name="connsiteX3" fmla="*/ 3747016 w 7779464"/>
                <a:gd name="connsiteY3" fmla="*/ 626259 h 1910400"/>
                <a:gd name="connsiteX4" fmla="*/ 5547216 w 7779464"/>
                <a:gd name="connsiteY4" fmla="*/ 1706378 h 1910400"/>
                <a:gd name="connsiteX5" fmla="*/ 7275408 w 7779464"/>
                <a:gd name="connsiteY5" fmla="*/ 1850394 h 1910400"/>
                <a:gd name="connsiteX6" fmla="*/ 7779464 w 7779464"/>
                <a:gd name="connsiteY6" fmla="*/ 1850394 h 1910400"/>
                <a:gd name="connsiteX0" fmla="*/ 0 w 7815468"/>
                <a:gd name="connsiteY0" fmla="*/ 20568 h 1898399"/>
                <a:gd name="connsiteX1" fmla="*/ 2525753 w 7815468"/>
                <a:gd name="connsiteY1" fmla="*/ 0 h 1898399"/>
                <a:gd name="connsiteX2" fmla="*/ 3098944 w 7815468"/>
                <a:gd name="connsiteY2" fmla="*/ 482242 h 1898399"/>
                <a:gd name="connsiteX3" fmla="*/ 3747016 w 7815468"/>
                <a:gd name="connsiteY3" fmla="*/ 626259 h 1898399"/>
                <a:gd name="connsiteX4" fmla="*/ 4539104 w 7815468"/>
                <a:gd name="connsiteY4" fmla="*/ 1562363 h 1898399"/>
                <a:gd name="connsiteX5" fmla="*/ 7275408 w 7815468"/>
                <a:gd name="connsiteY5" fmla="*/ 1850394 h 1898399"/>
                <a:gd name="connsiteX6" fmla="*/ 7779464 w 7815468"/>
                <a:gd name="connsiteY6" fmla="*/ 1850394 h 1898399"/>
                <a:gd name="connsiteX0" fmla="*/ 0 w 7815468"/>
                <a:gd name="connsiteY0" fmla="*/ 20568 h 1898399"/>
                <a:gd name="connsiteX1" fmla="*/ 2525753 w 7815468"/>
                <a:gd name="connsiteY1" fmla="*/ 0 h 1898399"/>
                <a:gd name="connsiteX2" fmla="*/ 2882920 w 7815468"/>
                <a:gd name="connsiteY2" fmla="*/ 266220 h 1898399"/>
                <a:gd name="connsiteX3" fmla="*/ 3747016 w 7815468"/>
                <a:gd name="connsiteY3" fmla="*/ 626259 h 1898399"/>
                <a:gd name="connsiteX4" fmla="*/ 4539104 w 7815468"/>
                <a:gd name="connsiteY4" fmla="*/ 1562363 h 1898399"/>
                <a:gd name="connsiteX5" fmla="*/ 7275408 w 7815468"/>
                <a:gd name="connsiteY5" fmla="*/ 1850394 h 1898399"/>
                <a:gd name="connsiteX6" fmla="*/ 7779464 w 7815468"/>
                <a:gd name="connsiteY6" fmla="*/ 1850394 h 1898399"/>
                <a:gd name="connsiteX0" fmla="*/ 0 w 7815468"/>
                <a:gd name="connsiteY0" fmla="*/ 20568 h 1898399"/>
                <a:gd name="connsiteX1" fmla="*/ 2525753 w 7815468"/>
                <a:gd name="connsiteY1" fmla="*/ 0 h 1898399"/>
                <a:gd name="connsiteX2" fmla="*/ 2882920 w 7815468"/>
                <a:gd name="connsiteY2" fmla="*/ 266220 h 1898399"/>
                <a:gd name="connsiteX3" fmla="*/ 3242960 w 7815468"/>
                <a:gd name="connsiteY3" fmla="*/ 410236 h 1898399"/>
                <a:gd name="connsiteX4" fmla="*/ 4539104 w 7815468"/>
                <a:gd name="connsiteY4" fmla="*/ 1562363 h 1898399"/>
                <a:gd name="connsiteX5" fmla="*/ 7275408 w 7815468"/>
                <a:gd name="connsiteY5" fmla="*/ 1850394 h 1898399"/>
                <a:gd name="connsiteX6" fmla="*/ 7779464 w 7815468"/>
                <a:gd name="connsiteY6" fmla="*/ 1850394 h 1898399"/>
                <a:gd name="connsiteX0" fmla="*/ 0 w 7899477"/>
                <a:gd name="connsiteY0" fmla="*/ 20568 h 1910400"/>
                <a:gd name="connsiteX1" fmla="*/ 2525753 w 7899477"/>
                <a:gd name="connsiteY1" fmla="*/ 0 h 1910400"/>
                <a:gd name="connsiteX2" fmla="*/ 2882920 w 7899477"/>
                <a:gd name="connsiteY2" fmla="*/ 266220 h 1910400"/>
                <a:gd name="connsiteX3" fmla="*/ 3242960 w 7899477"/>
                <a:gd name="connsiteY3" fmla="*/ 410236 h 1910400"/>
                <a:gd name="connsiteX4" fmla="*/ 4035048 w 7899477"/>
                <a:gd name="connsiteY4" fmla="*/ 1490356 h 1910400"/>
                <a:gd name="connsiteX5" fmla="*/ 7275408 w 7899477"/>
                <a:gd name="connsiteY5" fmla="*/ 1850394 h 1910400"/>
                <a:gd name="connsiteX6" fmla="*/ 7779464 w 7899477"/>
                <a:gd name="connsiteY6" fmla="*/ 1850394 h 1910400"/>
                <a:gd name="connsiteX0" fmla="*/ 0 w 7899477"/>
                <a:gd name="connsiteY0" fmla="*/ 20568 h 1910400"/>
                <a:gd name="connsiteX1" fmla="*/ 2525753 w 7899477"/>
                <a:gd name="connsiteY1" fmla="*/ 0 h 1910400"/>
                <a:gd name="connsiteX2" fmla="*/ 2882920 w 7899477"/>
                <a:gd name="connsiteY2" fmla="*/ 266220 h 1910400"/>
                <a:gd name="connsiteX3" fmla="*/ 3170952 w 7899477"/>
                <a:gd name="connsiteY3" fmla="*/ 410235 h 1910400"/>
                <a:gd name="connsiteX4" fmla="*/ 4035048 w 7899477"/>
                <a:gd name="connsiteY4" fmla="*/ 1490356 h 1910400"/>
                <a:gd name="connsiteX5" fmla="*/ 7275408 w 7899477"/>
                <a:gd name="connsiteY5" fmla="*/ 1850394 h 1910400"/>
                <a:gd name="connsiteX6" fmla="*/ 7779464 w 7899477"/>
                <a:gd name="connsiteY6" fmla="*/ 1850394 h 1910400"/>
                <a:gd name="connsiteX0" fmla="*/ 0 w 7899477"/>
                <a:gd name="connsiteY0" fmla="*/ 20568 h 1886398"/>
                <a:gd name="connsiteX1" fmla="*/ 2525753 w 7899477"/>
                <a:gd name="connsiteY1" fmla="*/ 0 h 1886398"/>
                <a:gd name="connsiteX2" fmla="*/ 2882920 w 7899477"/>
                <a:gd name="connsiteY2" fmla="*/ 266220 h 1886398"/>
                <a:gd name="connsiteX3" fmla="*/ 3170952 w 7899477"/>
                <a:gd name="connsiteY3" fmla="*/ 410235 h 1886398"/>
                <a:gd name="connsiteX4" fmla="*/ 4035048 w 7899477"/>
                <a:gd name="connsiteY4" fmla="*/ 1634371 h 1886398"/>
                <a:gd name="connsiteX5" fmla="*/ 7275408 w 7899477"/>
                <a:gd name="connsiteY5" fmla="*/ 1850394 h 1886398"/>
                <a:gd name="connsiteX6" fmla="*/ 7779464 w 7899477"/>
                <a:gd name="connsiteY6" fmla="*/ 1850394 h 1886398"/>
                <a:gd name="connsiteX0" fmla="*/ 0 w 7899477"/>
                <a:gd name="connsiteY0" fmla="*/ 20568 h 1886398"/>
                <a:gd name="connsiteX1" fmla="*/ 2525753 w 7899477"/>
                <a:gd name="connsiteY1" fmla="*/ 0 h 1886398"/>
                <a:gd name="connsiteX2" fmla="*/ 2882920 w 7899477"/>
                <a:gd name="connsiteY2" fmla="*/ 194211 h 1886398"/>
                <a:gd name="connsiteX3" fmla="*/ 3170952 w 7899477"/>
                <a:gd name="connsiteY3" fmla="*/ 410235 h 1886398"/>
                <a:gd name="connsiteX4" fmla="*/ 4035048 w 7899477"/>
                <a:gd name="connsiteY4" fmla="*/ 1634371 h 1886398"/>
                <a:gd name="connsiteX5" fmla="*/ 7275408 w 7899477"/>
                <a:gd name="connsiteY5" fmla="*/ 1850394 h 1886398"/>
                <a:gd name="connsiteX6" fmla="*/ 7779464 w 7899477"/>
                <a:gd name="connsiteY6" fmla="*/ 1850394 h 1886398"/>
                <a:gd name="connsiteX0" fmla="*/ 0 w 7899477"/>
                <a:gd name="connsiteY0" fmla="*/ 20568 h 1886399"/>
                <a:gd name="connsiteX1" fmla="*/ 2525753 w 7899477"/>
                <a:gd name="connsiteY1" fmla="*/ 0 h 1886399"/>
                <a:gd name="connsiteX2" fmla="*/ 2882920 w 7899477"/>
                <a:gd name="connsiteY2" fmla="*/ 194211 h 1886399"/>
                <a:gd name="connsiteX3" fmla="*/ 3170952 w 7899477"/>
                <a:gd name="connsiteY3" fmla="*/ 338227 h 1886399"/>
                <a:gd name="connsiteX4" fmla="*/ 4035048 w 7899477"/>
                <a:gd name="connsiteY4" fmla="*/ 1634371 h 1886399"/>
                <a:gd name="connsiteX5" fmla="*/ 7275408 w 7899477"/>
                <a:gd name="connsiteY5" fmla="*/ 1850394 h 1886399"/>
                <a:gd name="connsiteX6" fmla="*/ 7779464 w 7899477"/>
                <a:gd name="connsiteY6" fmla="*/ 1850394 h 1886399"/>
                <a:gd name="connsiteX0" fmla="*/ 0 w 7899477"/>
                <a:gd name="connsiteY0" fmla="*/ 20568 h 1886399"/>
                <a:gd name="connsiteX1" fmla="*/ 2525753 w 7899477"/>
                <a:gd name="connsiteY1" fmla="*/ 0 h 1886399"/>
                <a:gd name="connsiteX2" fmla="*/ 2882920 w 7899477"/>
                <a:gd name="connsiteY2" fmla="*/ 194211 h 1886399"/>
                <a:gd name="connsiteX3" fmla="*/ 3170952 w 7899477"/>
                <a:gd name="connsiteY3" fmla="*/ 338227 h 1886399"/>
                <a:gd name="connsiteX4" fmla="*/ 4035048 w 7899477"/>
                <a:gd name="connsiteY4" fmla="*/ 1634371 h 1886399"/>
                <a:gd name="connsiteX5" fmla="*/ 7275408 w 7899477"/>
                <a:gd name="connsiteY5" fmla="*/ 1850394 h 1886399"/>
                <a:gd name="connsiteX6" fmla="*/ 7779464 w 7899477"/>
                <a:gd name="connsiteY6" fmla="*/ 1850394 h 1886399"/>
                <a:gd name="connsiteX0" fmla="*/ 0 w 7899477"/>
                <a:gd name="connsiteY0" fmla="*/ 20568 h 1886399"/>
                <a:gd name="connsiteX1" fmla="*/ 2525753 w 7899477"/>
                <a:gd name="connsiteY1" fmla="*/ 0 h 1886399"/>
                <a:gd name="connsiteX2" fmla="*/ 2882920 w 7899477"/>
                <a:gd name="connsiteY2" fmla="*/ 194211 h 1886399"/>
                <a:gd name="connsiteX3" fmla="*/ 3170952 w 7899477"/>
                <a:gd name="connsiteY3" fmla="*/ 338227 h 1886399"/>
                <a:gd name="connsiteX4" fmla="*/ 4035048 w 7899477"/>
                <a:gd name="connsiteY4" fmla="*/ 1634371 h 1886399"/>
                <a:gd name="connsiteX5" fmla="*/ 7275408 w 7899477"/>
                <a:gd name="connsiteY5" fmla="*/ 1850394 h 1886399"/>
                <a:gd name="connsiteX6" fmla="*/ 7779464 w 7899477"/>
                <a:gd name="connsiteY6" fmla="*/ 1850394 h 1886399"/>
                <a:gd name="connsiteX0" fmla="*/ 0 w 7887476"/>
                <a:gd name="connsiteY0" fmla="*/ 20568 h 1886399"/>
                <a:gd name="connsiteX1" fmla="*/ 2525753 w 7887476"/>
                <a:gd name="connsiteY1" fmla="*/ 0 h 1886399"/>
                <a:gd name="connsiteX2" fmla="*/ 2882920 w 7887476"/>
                <a:gd name="connsiteY2" fmla="*/ 194211 h 1886399"/>
                <a:gd name="connsiteX3" fmla="*/ 3170952 w 7887476"/>
                <a:gd name="connsiteY3" fmla="*/ 338227 h 1886399"/>
                <a:gd name="connsiteX4" fmla="*/ 4035048 w 7887476"/>
                <a:gd name="connsiteY4" fmla="*/ 1634371 h 1886399"/>
                <a:gd name="connsiteX5" fmla="*/ 7275408 w 7887476"/>
                <a:gd name="connsiteY5" fmla="*/ 1850394 h 1886399"/>
                <a:gd name="connsiteX6" fmla="*/ 7707456 w 7887476"/>
                <a:gd name="connsiteY6" fmla="*/ 1850395 h 1886399"/>
                <a:gd name="connsiteX0" fmla="*/ 0 w 7887476"/>
                <a:gd name="connsiteY0" fmla="*/ 20568 h 1874398"/>
                <a:gd name="connsiteX1" fmla="*/ 2525753 w 7887476"/>
                <a:gd name="connsiteY1" fmla="*/ 0 h 1874398"/>
                <a:gd name="connsiteX2" fmla="*/ 2882920 w 7887476"/>
                <a:gd name="connsiteY2" fmla="*/ 194211 h 1874398"/>
                <a:gd name="connsiteX3" fmla="*/ 3170952 w 7887476"/>
                <a:gd name="connsiteY3" fmla="*/ 338227 h 1874398"/>
                <a:gd name="connsiteX4" fmla="*/ 4035048 w 7887476"/>
                <a:gd name="connsiteY4" fmla="*/ 1634371 h 1874398"/>
                <a:gd name="connsiteX5" fmla="*/ 7275408 w 7887476"/>
                <a:gd name="connsiteY5" fmla="*/ 1778387 h 1874398"/>
                <a:gd name="connsiteX6" fmla="*/ 7707456 w 7887476"/>
                <a:gd name="connsiteY6" fmla="*/ 1850395 h 1874398"/>
                <a:gd name="connsiteX0" fmla="*/ 0 w 7887476"/>
                <a:gd name="connsiteY0" fmla="*/ 20568 h 1874398"/>
                <a:gd name="connsiteX1" fmla="*/ 2525753 w 7887476"/>
                <a:gd name="connsiteY1" fmla="*/ 0 h 1874398"/>
                <a:gd name="connsiteX2" fmla="*/ 2882920 w 7887476"/>
                <a:gd name="connsiteY2" fmla="*/ 194211 h 1874398"/>
                <a:gd name="connsiteX3" fmla="*/ 3170952 w 7887476"/>
                <a:gd name="connsiteY3" fmla="*/ 338227 h 1874398"/>
                <a:gd name="connsiteX4" fmla="*/ 4035048 w 7887476"/>
                <a:gd name="connsiteY4" fmla="*/ 1634371 h 1874398"/>
                <a:gd name="connsiteX5" fmla="*/ 7275408 w 7887476"/>
                <a:gd name="connsiteY5" fmla="*/ 1778387 h 1874398"/>
                <a:gd name="connsiteX6" fmla="*/ 7707456 w 7887476"/>
                <a:gd name="connsiteY6" fmla="*/ 1778387 h 1874398"/>
                <a:gd name="connsiteX0" fmla="*/ 0 w 7887476"/>
                <a:gd name="connsiteY0" fmla="*/ 20568 h 1874398"/>
                <a:gd name="connsiteX1" fmla="*/ 2525753 w 7887476"/>
                <a:gd name="connsiteY1" fmla="*/ 0 h 1874398"/>
                <a:gd name="connsiteX2" fmla="*/ 2882920 w 7887476"/>
                <a:gd name="connsiteY2" fmla="*/ 194211 h 1874398"/>
                <a:gd name="connsiteX3" fmla="*/ 3170952 w 7887476"/>
                <a:gd name="connsiteY3" fmla="*/ 338227 h 1874398"/>
                <a:gd name="connsiteX4" fmla="*/ 4035048 w 7887476"/>
                <a:gd name="connsiteY4" fmla="*/ 1634371 h 1874398"/>
                <a:gd name="connsiteX5" fmla="*/ 7275408 w 7887476"/>
                <a:gd name="connsiteY5" fmla="*/ 1778387 h 1874398"/>
                <a:gd name="connsiteX6" fmla="*/ 7707456 w 7887476"/>
                <a:gd name="connsiteY6" fmla="*/ 1706379 h 1874398"/>
                <a:gd name="connsiteX0" fmla="*/ 0 w 7863473"/>
                <a:gd name="connsiteY0" fmla="*/ 20568 h 1874398"/>
                <a:gd name="connsiteX1" fmla="*/ 2525753 w 7863473"/>
                <a:gd name="connsiteY1" fmla="*/ 0 h 1874398"/>
                <a:gd name="connsiteX2" fmla="*/ 2882920 w 7863473"/>
                <a:gd name="connsiteY2" fmla="*/ 194211 h 1874398"/>
                <a:gd name="connsiteX3" fmla="*/ 3170952 w 7863473"/>
                <a:gd name="connsiteY3" fmla="*/ 338227 h 1874398"/>
                <a:gd name="connsiteX4" fmla="*/ 4035048 w 7863473"/>
                <a:gd name="connsiteY4" fmla="*/ 1634371 h 1874398"/>
                <a:gd name="connsiteX5" fmla="*/ 7275408 w 7863473"/>
                <a:gd name="connsiteY5" fmla="*/ 1778387 h 1874398"/>
                <a:gd name="connsiteX6" fmla="*/ 7563440 w 7863473"/>
                <a:gd name="connsiteY6" fmla="*/ 1778387 h 1874398"/>
                <a:gd name="connsiteX0" fmla="*/ 0 w 7275408"/>
                <a:gd name="connsiteY0" fmla="*/ 20568 h 1874398"/>
                <a:gd name="connsiteX1" fmla="*/ 2525753 w 7275408"/>
                <a:gd name="connsiteY1" fmla="*/ 0 h 1874398"/>
                <a:gd name="connsiteX2" fmla="*/ 2882920 w 7275408"/>
                <a:gd name="connsiteY2" fmla="*/ 194211 h 1874398"/>
                <a:gd name="connsiteX3" fmla="*/ 3170952 w 7275408"/>
                <a:gd name="connsiteY3" fmla="*/ 338227 h 1874398"/>
                <a:gd name="connsiteX4" fmla="*/ 4035048 w 7275408"/>
                <a:gd name="connsiteY4" fmla="*/ 1634371 h 1874398"/>
                <a:gd name="connsiteX5" fmla="*/ 7275408 w 7275408"/>
                <a:gd name="connsiteY5" fmla="*/ 1778387 h 1874398"/>
                <a:gd name="connsiteX0" fmla="*/ 0 w 7275408"/>
                <a:gd name="connsiteY0" fmla="*/ 20568 h 1778387"/>
                <a:gd name="connsiteX1" fmla="*/ 2525753 w 7275408"/>
                <a:gd name="connsiteY1" fmla="*/ 0 h 1778387"/>
                <a:gd name="connsiteX2" fmla="*/ 2882920 w 7275408"/>
                <a:gd name="connsiteY2" fmla="*/ 194211 h 1778387"/>
                <a:gd name="connsiteX3" fmla="*/ 3170952 w 7275408"/>
                <a:gd name="connsiteY3" fmla="*/ 338227 h 1778387"/>
                <a:gd name="connsiteX4" fmla="*/ 4035049 w 7275408"/>
                <a:gd name="connsiteY4" fmla="*/ 914291 h 1778387"/>
                <a:gd name="connsiteX5" fmla="*/ 7275408 w 7275408"/>
                <a:gd name="connsiteY5" fmla="*/ 1778387 h 1778387"/>
                <a:gd name="connsiteX0" fmla="*/ 0 w 5763241"/>
                <a:gd name="connsiteY0" fmla="*/ 20568 h 1022303"/>
                <a:gd name="connsiteX1" fmla="*/ 2525753 w 5763241"/>
                <a:gd name="connsiteY1" fmla="*/ 0 h 1022303"/>
                <a:gd name="connsiteX2" fmla="*/ 2882920 w 5763241"/>
                <a:gd name="connsiteY2" fmla="*/ 194211 h 1022303"/>
                <a:gd name="connsiteX3" fmla="*/ 3170952 w 5763241"/>
                <a:gd name="connsiteY3" fmla="*/ 338227 h 1022303"/>
                <a:gd name="connsiteX4" fmla="*/ 4035049 w 5763241"/>
                <a:gd name="connsiteY4" fmla="*/ 914291 h 1022303"/>
                <a:gd name="connsiteX5" fmla="*/ 5763241 w 5763241"/>
                <a:gd name="connsiteY5" fmla="*/ 986300 h 1022303"/>
                <a:gd name="connsiteX0" fmla="*/ 0 w 6054370"/>
                <a:gd name="connsiteY0" fmla="*/ 20568 h 1022303"/>
                <a:gd name="connsiteX1" fmla="*/ 2525753 w 6054370"/>
                <a:gd name="connsiteY1" fmla="*/ 0 h 1022303"/>
                <a:gd name="connsiteX2" fmla="*/ 2882920 w 6054370"/>
                <a:gd name="connsiteY2" fmla="*/ 194211 h 1022303"/>
                <a:gd name="connsiteX3" fmla="*/ 3170952 w 6054370"/>
                <a:gd name="connsiteY3" fmla="*/ 338227 h 1022303"/>
                <a:gd name="connsiteX4" fmla="*/ 4035049 w 6054370"/>
                <a:gd name="connsiteY4" fmla="*/ 914291 h 1022303"/>
                <a:gd name="connsiteX5" fmla="*/ 5763241 w 6054370"/>
                <a:gd name="connsiteY5" fmla="*/ 986300 h 1022303"/>
                <a:gd name="connsiteX6" fmla="*/ 5781825 w 6054370"/>
                <a:gd name="connsiteY6" fmla="*/ 1005307 h 1022303"/>
                <a:gd name="connsiteX0" fmla="*/ 0 w 6267297"/>
                <a:gd name="connsiteY0" fmla="*/ 20568 h 1706380"/>
                <a:gd name="connsiteX1" fmla="*/ 2525753 w 6267297"/>
                <a:gd name="connsiteY1" fmla="*/ 0 h 1706380"/>
                <a:gd name="connsiteX2" fmla="*/ 2882920 w 6267297"/>
                <a:gd name="connsiteY2" fmla="*/ 194211 h 1706380"/>
                <a:gd name="connsiteX3" fmla="*/ 3170952 w 6267297"/>
                <a:gd name="connsiteY3" fmla="*/ 338227 h 1706380"/>
                <a:gd name="connsiteX4" fmla="*/ 4035049 w 6267297"/>
                <a:gd name="connsiteY4" fmla="*/ 914291 h 1706380"/>
                <a:gd name="connsiteX5" fmla="*/ 5763241 w 6267297"/>
                <a:gd name="connsiteY5" fmla="*/ 986300 h 1706380"/>
                <a:gd name="connsiteX6" fmla="*/ 6267297 w 6267297"/>
                <a:gd name="connsiteY6" fmla="*/ 1706380 h 1706380"/>
                <a:gd name="connsiteX0" fmla="*/ 0 w 6352456"/>
                <a:gd name="connsiteY0" fmla="*/ 20568 h 1831468"/>
                <a:gd name="connsiteX1" fmla="*/ 2525753 w 6352456"/>
                <a:gd name="connsiteY1" fmla="*/ 0 h 1831468"/>
                <a:gd name="connsiteX2" fmla="*/ 2882920 w 6352456"/>
                <a:gd name="connsiteY2" fmla="*/ 194211 h 1831468"/>
                <a:gd name="connsiteX3" fmla="*/ 3170952 w 6352456"/>
                <a:gd name="connsiteY3" fmla="*/ 338227 h 1831468"/>
                <a:gd name="connsiteX4" fmla="*/ 4035049 w 6352456"/>
                <a:gd name="connsiteY4" fmla="*/ 914291 h 1831468"/>
                <a:gd name="connsiteX5" fmla="*/ 5763241 w 6352456"/>
                <a:gd name="connsiteY5" fmla="*/ 986300 h 1831468"/>
                <a:gd name="connsiteX6" fmla="*/ 6267297 w 6352456"/>
                <a:gd name="connsiteY6" fmla="*/ 1706380 h 1831468"/>
                <a:gd name="connsiteX7" fmla="*/ 6274193 w 6352456"/>
                <a:gd name="connsiteY7" fmla="*/ 1736826 h 1831468"/>
                <a:gd name="connsiteX0" fmla="*/ 0 w 7491432"/>
                <a:gd name="connsiteY0" fmla="*/ 20568 h 1850396"/>
                <a:gd name="connsiteX1" fmla="*/ 2525753 w 7491432"/>
                <a:gd name="connsiteY1" fmla="*/ 0 h 1850396"/>
                <a:gd name="connsiteX2" fmla="*/ 2882920 w 7491432"/>
                <a:gd name="connsiteY2" fmla="*/ 194211 h 1850396"/>
                <a:gd name="connsiteX3" fmla="*/ 3170952 w 7491432"/>
                <a:gd name="connsiteY3" fmla="*/ 338227 h 1850396"/>
                <a:gd name="connsiteX4" fmla="*/ 4035049 w 7491432"/>
                <a:gd name="connsiteY4" fmla="*/ 914291 h 1850396"/>
                <a:gd name="connsiteX5" fmla="*/ 5763241 w 7491432"/>
                <a:gd name="connsiteY5" fmla="*/ 986300 h 1850396"/>
                <a:gd name="connsiteX6" fmla="*/ 6267297 w 7491432"/>
                <a:gd name="connsiteY6" fmla="*/ 1706380 h 1850396"/>
                <a:gd name="connsiteX7" fmla="*/ 7491432 w 7491432"/>
                <a:gd name="connsiteY7" fmla="*/ 1850395 h 1850396"/>
                <a:gd name="connsiteX0" fmla="*/ 0 w 7491432"/>
                <a:gd name="connsiteY0" fmla="*/ 20568 h 1838394"/>
                <a:gd name="connsiteX1" fmla="*/ 2525753 w 7491432"/>
                <a:gd name="connsiteY1" fmla="*/ 0 h 1838394"/>
                <a:gd name="connsiteX2" fmla="*/ 2882920 w 7491432"/>
                <a:gd name="connsiteY2" fmla="*/ 194211 h 1838394"/>
                <a:gd name="connsiteX3" fmla="*/ 3170952 w 7491432"/>
                <a:gd name="connsiteY3" fmla="*/ 338227 h 1838394"/>
                <a:gd name="connsiteX4" fmla="*/ 4035049 w 7491432"/>
                <a:gd name="connsiteY4" fmla="*/ 914291 h 1838394"/>
                <a:gd name="connsiteX5" fmla="*/ 5763241 w 7491432"/>
                <a:gd name="connsiteY5" fmla="*/ 986300 h 1838394"/>
                <a:gd name="connsiteX6" fmla="*/ 6267297 w 7491432"/>
                <a:gd name="connsiteY6" fmla="*/ 1706380 h 1838394"/>
                <a:gd name="connsiteX7" fmla="*/ 7491432 w 7491432"/>
                <a:gd name="connsiteY7" fmla="*/ 1778387 h 1838394"/>
                <a:gd name="connsiteX0" fmla="*/ 0 w 7491432"/>
                <a:gd name="connsiteY0" fmla="*/ 20568 h 1838394"/>
                <a:gd name="connsiteX1" fmla="*/ 2525753 w 7491432"/>
                <a:gd name="connsiteY1" fmla="*/ 0 h 1838394"/>
                <a:gd name="connsiteX2" fmla="*/ 2810912 w 7491432"/>
                <a:gd name="connsiteY2" fmla="*/ 194211 h 1838394"/>
                <a:gd name="connsiteX3" fmla="*/ 3170952 w 7491432"/>
                <a:gd name="connsiteY3" fmla="*/ 338227 h 1838394"/>
                <a:gd name="connsiteX4" fmla="*/ 4035049 w 7491432"/>
                <a:gd name="connsiteY4" fmla="*/ 914291 h 1838394"/>
                <a:gd name="connsiteX5" fmla="*/ 5763241 w 7491432"/>
                <a:gd name="connsiteY5" fmla="*/ 986300 h 1838394"/>
                <a:gd name="connsiteX6" fmla="*/ 6267297 w 7491432"/>
                <a:gd name="connsiteY6" fmla="*/ 1706380 h 1838394"/>
                <a:gd name="connsiteX7" fmla="*/ 7491432 w 7491432"/>
                <a:gd name="connsiteY7" fmla="*/ 1778387 h 1838394"/>
                <a:gd name="connsiteX0" fmla="*/ 0 w 7491432"/>
                <a:gd name="connsiteY0" fmla="*/ 20568 h 1838394"/>
                <a:gd name="connsiteX1" fmla="*/ 2525753 w 7491432"/>
                <a:gd name="connsiteY1" fmla="*/ 0 h 1838394"/>
                <a:gd name="connsiteX2" fmla="*/ 2810912 w 7491432"/>
                <a:gd name="connsiteY2" fmla="*/ 194211 h 1838394"/>
                <a:gd name="connsiteX3" fmla="*/ 3170952 w 7491432"/>
                <a:gd name="connsiteY3" fmla="*/ 266219 h 1838394"/>
                <a:gd name="connsiteX4" fmla="*/ 4035049 w 7491432"/>
                <a:gd name="connsiteY4" fmla="*/ 914291 h 1838394"/>
                <a:gd name="connsiteX5" fmla="*/ 5763241 w 7491432"/>
                <a:gd name="connsiteY5" fmla="*/ 986300 h 1838394"/>
                <a:gd name="connsiteX6" fmla="*/ 6267297 w 7491432"/>
                <a:gd name="connsiteY6" fmla="*/ 1706380 h 1838394"/>
                <a:gd name="connsiteX7" fmla="*/ 7491432 w 7491432"/>
                <a:gd name="connsiteY7" fmla="*/ 1778387 h 1838394"/>
                <a:gd name="connsiteX0" fmla="*/ 0 w 7491432"/>
                <a:gd name="connsiteY0" fmla="*/ 20568 h 1838394"/>
                <a:gd name="connsiteX1" fmla="*/ 2525753 w 7491432"/>
                <a:gd name="connsiteY1" fmla="*/ 0 h 1838394"/>
                <a:gd name="connsiteX2" fmla="*/ 2810912 w 7491432"/>
                <a:gd name="connsiteY2" fmla="*/ 194211 h 1838394"/>
                <a:gd name="connsiteX3" fmla="*/ 3170952 w 7491432"/>
                <a:gd name="connsiteY3" fmla="*/ 338227 h 1838394"/>
                <a:gd name="connsiteX4" fmla="*/ 4035049 w 7491432"/>
                <a:gd name="connsiteY4" fmla="*/ 914291 h 1838394"/>
                <a:gd name="connsiteX5" fmla="*/ 5763241 w 7491432"/>
                <a:gd name="connsiteY5" fmla="*/ 986300 h 1838394"/>
                <a:gd name="connsiteX6" fmla="*/ 6267297 w 7491432"/>
                <a:gd name="connsiteY6" fmla="*/ 1706380 h 1838394"/>
                <a:gd name="connsiteX7" fmla="*/ 7491432 w 7491432"/>
                <a:gd name="connsiteY7" fmla="*/ 1778387 h 1838394"/>
                <a:gd name="connsiteX0" fmla="*/ 0 w 7491432"/>
                <a:gd name="connsiteY0" fmla="*/ 20568 h 1838394"/>
                <a:gd name="connsiteX1" fmla="*/ 2525753 w 7491432"/>
                <a:gd name="connsiteY1" fmla="*/ 0 h 1838394"/>
                <a:gd name="connsiteX2" fmla="*/ 2810912 w 7491432"/>
                <a:gd name="connsiteY2" fmla="*/ 194211 h 1838394"/>
                <a:gd name="connsiteX3" fmla="*/ 3170952 w 7491432"/>
                <a:gd name="connsiteY3" fmla="*/ 338227 h 1838394"/>
                <a:gd name="connsiteX4" fmla="*/ 3675008 w 7491432"/>
                <a:gd name="connsiteY4" fmla="*/ 914291 h 1838394"/>
                <a:gd name="connsiteX5" fmla="*/ 5763241 w 7491432"/>
                <a:gd name="connsiteY5" fmla="*/ 986300 h 1838394"/>
                <a:gd name="connsiteX6" fmla="*/ 6267297 w 7491432"/>
                <a:gd name="connsiteY6" fmla="*/ 1706380 h 1838394"/>
                <a:gd name="connsiteX7" fmla="*/ 7491432 w 7491432"/>
                <a:gd name="connsiteY7" fmla="*/ 1778387 h 1838394"/>
                <a:gd name="connsiteX0" fmla="*/ 0 w 7491432"/>
                <a:gd name="connsiteY0" fmla="*/ 20568 h 1838394"/>
                <a:gd name="connsiteX1" fmla="*/ 2525753 w 7491432"/>
                <a:gd name="connsiteY1" fmla="*/ 0 h 1838394"/>
                <a:gd name="connsiteX2" fmla="*/ 2810912 w 7491432"/>
                <a:gd name="connsiteY2" fmla="*/ 194211 h 1838394"/>
                <a:gd name="connsiteX3" fmla="*/ 3170952 w 7491432"/>
                <a:gd name="connsiteY3" fmla="*/ 338227 h 1838394"/>
                <a:gd name="connsiteX4" fmla="*/ 3675008 w 7491432"/>
                <a:gd name="connsiteY4" fmla="*/ 770275 h 1838394"/>
                <a:gd name="connsiteX5" fmla="*/ 5763241 w 7491432"/>
                <a:gd name="connsiteY5" fmla="*/ 986300 h 1838394"/>
                <a:gd name="connsiteX6" fmla="*/ 6267297 w 7491432"/>
                <a:gd name="connsiteY6" fmla="*/ 1706380 h 1838394"/>
                <a:gd name="connsiteX7" fmla="*/ 7491432 w 7491432"/>
                <a:gd name="connsiteY7" fmla="*/ 1778387 h 1838394"/>
                <a:gd name="connsiteX0" fmla="*/ 0 w 7491432"/>
                <a:gd name="connsiteY0" fmla="*/ 20568 h 1862397"/>
                <a:gd name="connsiteX1" fmla="*/ 2525753 w 7491432"/>
                <a:gd name="connsiteY1" fmla="*/ 0 h 1862397"/>
                <a:gd name="connsiteX2" fmla="*/ 2810912 w 7491432"/>
                <a:gd name="connsiteY2" fmla="*/ 194211 h 1862397"/>
                <a:gd name="connsiteX3" fmla="*/ 3170952 w 7491432"/>
                <a:gd name="connsiteY3" fmla="*/ 338227 h 1862397"/>
                <a:gd name="connsiteX4" fmla="*/ 3675008 w 7491432"/>
                <a:gd name="connsiteY4" fmla="*/ 770275 h 1862397"/>
                <a:gd name="connsiteX5" fmla="*/ 5691232 w 7491432"/>
                <a:gd name="connsiteY5" fmla="*/ 842283 h 1862397"/>
                <a:gd name="connsiteX6" fmla="*/ 6267297 w 7491432"/>
                <a:gd name="connsiteY6" fmla="*/ 1706380 h 1862397"/>
                <a:gd name="connsiteX7" fmla="*/ 7491432 w 7491432"/>
                <a:gd name="connsiteY7" fmla="*/ 1778387 h 1862397"/>
                <a:gd name="connsiteX0" fmla="*/ 0 w 7491432"/>
                <a:gd name="connsiteY0" fmla="*/ 20568 h 2078420"/>
                <a:gd name="connsiteX1" fmla="*/ 2525753 w 7491432"/>
                <a:gd name="connsiteY1" fmla="*/ 0 h 2078420"/>
                <a:gd name="connsiteX2" fmla="*/ 2810912 w 7491432"/>
                <a:gd name="connsiteY2" fmla="*/ 194211 h 2078420"/>
                <a:gd name="connsiteX3" fmla="*/ 3170952 w 7491432"/>
                <a:gd name="connsiteY3" fmla="*/ 338227 h 2078420"/>
                <a:gd name="connsiteX4" fmla="*/ 3675008 w 7491432"/>
                <a:gd name="connsiteY4" fmla="*/ 770275 h 2078420"/>
                <a:gd name="connsiteX5" fmla="*/ 5691232 w 7491432"/>
                <a:gd name="connsiteY5" fmla="*/ 842283 h 2078420"/>
                <a:gd name="connsiteX6" fmla="*/ 6411312 w 7491432"/>
                <a:gd name="connsiteY6" fmla="*/ 1922403 h 2078420"/>
                <a:gd name="connsiteX7" fmla="*/ 7491432 w 7491432"/>
                <a:gd name="connsiteY7" fmla="*/ 1778387 h 2078420"/>
                <a:gd name="connsiteX0" fmla="*/ 0 w 7491432"/>
                <a:gd name="connsiteY0" fmla="*/ 20568 h 2126426"/>
                <a:gd name="connsiteX1" fmla="*/ 2525753 w 7491432"/>
                <a:gd name="connsiteY1" fmla="*/ 0 h 2126426"/>
                <a:gd name="connsiteX2" fmla="*/ 2810912 w 7491432"/>
                <a:gd name="connsiteY2" fmla="*/ 194211 h 2126426"/>
                <a:gd name="connsiteX3" fmla="*/ 3170952 w 7491432"/>
                <a:gd name="connsiteY3" fmla="*/ 338227 h 2126426"/>
                <a:gd name="connsiteX4" fmla="*/ 3675008 w 7491432"/>
                <a:gd name="connsiteY4" fmla="*/ 770275 h 2126426"/>
                <a:gd name="connsiteX5" fmla="*/ 5691232 w 7491432"/>
                <a:gd name="connsiteY5" fmla="*/ 842283 h 2126426"/>
                <a:gd name="connsiteX6" fmla="*/ 6411312 w 7491432"/>
                <a:gd name="connsiteY6" fmla="*/ 1922403 h 2126426"/>
                <a:gd name="connsiteX7" fmla="*/ 7491432 w 7491432"/>
                <a:gd name="connsiteY7" fmla="*/ 2066418 h 2126426"/>
                <a:gd name="connsiteX0" fmla="*/ 0 w 7491432"/>
                <a:gd name="connsiteY0" fmla="*/ 20568 h 2126426"/>
                <a:gd name="connsiteX1" fmla="*/ 2525753 w 7491432"/>
                <a:gd name="connsiteY1" fmla="*/ 0 h 2126426"/>
                <a:gd name="connsiteX2" fmla="*/ 2810912 w 7491432"/>
                <a:gd name="connsiteY2" fmla="*/ 194211 h 2126426"/>
                <a:gd name="connsiteX3" fmla="*/ 3170952 w 7491432"/>
                <a:gd name="connsiteY3" fmla="*/ 338227 h 2126426"/>
                <a:gd name="connsiteX4" fmla="*/ 3675008 w 7491432"/>
                <a:gd name="connsiteY4" fmla="*/ 626258 h 2126426"/>
                <a:gd name="connsiteX5" fmla="*/ 5691232 w 7491432"/>
                <a:gd name="connsiteY5" fmla="*/ 842283 h 2126426"/>
                <a:gd name="connsiteX6" fmla="*/ 6411312 w 7491432"/>
                <a:gd name="connsiteY6" fmla="*/ 1922403 h 2126426"/>
                <a:gd name="connsiteX7" fmla="*/ 7491432 w 7491432"/>
                <a:gd name="connsiteY7" fmla="*/ 2066418 h 2126426"/>
                <a:gd name="connsiteX0" fmla="*/ 0 w 7491432"/>
                <a:gd name="connsiteY0" fmla="*/ 20568 h 2138427"/>
                <a:gd name="connsiteX1" fmla="*/ 2525753 w 7491432"/>
                <a:gd name="connsiteY1" fmla="*/ 0 h 2138427"/>
                <a:gd name="connsiteX2" fmla="*/ 2810912 w 7491432"/>
                <a:gd name="connsiteY2" fmla="*/ 194211 h 2138427"/>
                <a:gd name="connsiteX3" fmla="*/ 3170952 w 7491432"/>
                <a:gd name="connsiteY3" fmla="*/ 338227 h 2138427"/>
                <a:gd name="connsiteX4" fmla="*/ 3675008 w 7491432"/>
                <a:gd name="connsiteY4" fmla="*/ 626258 h 2138427"/>
                <a:gd name="connsiteX5" fmla="*/ 5691232 w 7491432"/>
                <a:gd name="connsiteY5" fmla="*/ 770274 h 2138427"/>
                <a:gd name="connsiteX6" fmla="*/ 6411312 w 7491432"/>
                <a:gd name="connsiteY6" fmla="*/ 1922403 h 2138427"/>
                <a:gd name="connsiteX7" fmla="*/ 7491432 w 7491432"/>
                <a:gd name="connsiteY7" fmla="*/ 2066418 h 2138427"/>
                <a:gd name="connsiteX0" fmla="*/ 0 w 7491432"/>
                <a:gd name="connsiteY0" fmla="*/ 20568 h 2138427"/>
                <a:gd name="connsiteX1" fmla="*/ 2525753 w 7491432"/>
                <a:gd name="connsiteY1" fmla="*/ 0 h 2138427"/>
                <a:gd name="connsiteX2" fmla="*/ 2810912 w 7491432"/>
                <a:gd name="connsiteY2" fmla="*/ 122202 h 2138427"/>
                <a:gd name="connsiteX3" fmla="*/ 3170952 w 7491432"/>
                <a:gd name="connsiteY3" fmla="*/ 338227 h 2138427"/>
                <a:gd name="connsiteX4" fmla="*/ 3675008 w 7491432"/>
                <a:gd name="connsiteY4" fmla="*/ 626258 h 2138427"/>
                <a:gd name="connsiteX5" fmla="*/ 5691232 w 7491432"/>
                <a:gd name="connsiteY5" fmla="*/ 770274 h 2138427"/>
                <a:gd name="connsiteX6" fmla="*/ 6411312 w 7491432"/>
                <a:gd name="connsiteY6" fmla="*/ 1922403 h 2138427"/>
                <a:gd name="connsiteX7" fmla="*/ 7491432 w 7491432"/>
                <a:gd name="connsiteY7" fmla="*/ 2066418 h 2138427"/>
                <a:gd name="connsiteX0" fmla="*/ 0 w 7491432"/>
                <a:gd name="connsiteY0" fmla="*/ 20568 h 2138427"/>
                <a:gd name="connsiteX1" fmla="*/ 2525753 w 7491432"/>
                <a:gd name="connsiteY1" fmla="*/ 0 h 2138427"/>
                <a:gd name="connsiteX2" fmla="*/ 2810912 w 7491432"/>
                <a:gd name="connsiteY2" fmla="*/ 122202 h 2138427"/>
                <a:gd name="connsiteX3" fmla="*/ 3170952 w 7491432"/>
                <a:gd name="connsiteY3" fmla="*/ 266218 h 2138427"/>
                <a:gd name="connsiteX4" fmla="*/ 3675008 w 7491432"/>
                <a:gd name="connsiteY4" fmla="*/ 626258 h 2138427"/>
                <a:gd name="connsiteX5" fmla="*/ 5691232 w 7491432"/>
                <a:gd name="connsiteY5" fmla="*/ 770274 h 2138427"/>
                <a:gd name="connsiteX6" fmla="*/ 6411312 w 7491432"/>
                <a:gd name="connsiteY6" fmla="*/ 1922403 h 2138427"/>
                <a:gd name="connsiteX7" fmla="*/ 7491432 w 7491432"/>
                <a:gd name="connsiteY7" fmla="*/ 2066418 h 2138427"/>
                <a:gd name="connsiteX0" fmla="*/ 0 w 7491432"/>
                <a:gd name="connsiteY0" fmla="*/ 20568 h 2138427"/>
                <a:gd name="connsiteX1" fmla="*/ 2525753 w 7491432"/>
                <a:gd name="connsiteY1" fmla="*/ 0 h 2138427"/>
                <a:gd name="connsiteX2" fmla="*/ 2810912 w 7491432"/>
                <a:gd name="connsiteY2" fmla="*/ 122202 h 2138427"/>
                <a:gd name="connsiteX3" fmla="*/ 3170952 w 7491432"/>
                <a:gd name="connsiteY3" fmla="*/ 266218 h 2138427"/>
                <a:gd name="connsiteX4" fmla="*/ 3675008 w 7491432"/>
                <a:gd name="connsiteY4" fmla="*/ 626258 h 2138427"/>
                <a:gd name="connsiteX5" fmla="*/ 5691232 w 7491432"/>
                <a:gd name="connsiteY5" fmla="*/ 770274 h 2138427"/>
                <a:gd name="connsiteX6" fmla="*/ 6411312 w 7491432"/>
                <a:gd name="connsiteY6" fmla="*/ 1922403 h 2138427"/>
                <a:gd name="connsiteX7" fmla="*/ 7491432 w 7491432"/>
                <a:gd name="connsiteY7" fmla="*/ 2066418 h 2138427"/>
                <a:gd name="connsiteX0" fmla="*/ 0 w 7491432"/>
                <a:gd name="connsiteY0" fmla="*/ 20568 h 2138427"/>
                <a:gd name="connsiteX1" fmla="*/ 2525753 w 7491432"/>
                <a:gd name="connsiteY1" fmla="*/ 0 h 2138427"/>
                <a:gd name="connsiteX2" fmla="*/ 2810912 w 7491432"/>
                <a:gd name="connsiteY2" fmla="*/ 122202 h 2138427"/>
                <a:gd name="connsiteX3" fmla="*/ 3170952 w 7491432"/>
                <a:gd name="connsiteY3" fmla="*/ 266218 h 2138427"/>
                <a:gd name="connsiteX4" fmla="*/ 3675008 w 7491432"/>
                <a:gd name="connsiteY4" fmla="*/ 626258 h 2138427"/>
                <a:gd name="connsiteX5" fmla="*/ 5691232 w 7491432"/>
                <a:gd name="connsiteY5" fmla="*/ 770274 h 2138427"/>
                <a:gd name="connsiteX6" fmla="*/ 6411312 w 7491432"/>
                <a:gd name="connsiteY6" fmla="*/ 1922403 h 2138427"/>
                <a:gd name="connsiteX7" fmla="*/ 7491432 w 7491432"/>
                <a:gd name="connsiteY7" fmla="*/ 2066418 h 2138427"/>
                <a:gd name="connsiteX0" fmla="*/ 0 w 7491432"/>
                <a:gd name="connsiteY0" fmla="*/ 20568 h 2138427"/>
                <a:gd name="connsiteX1" fmla="*/ 2525753 w 7491432"/>
                <a:gd name="connsiteY1" fmla="*/ 0 h 2138427"/>
                <a:gd name="connsiteX2" fmla="*/ 2810912 w 7491432"/>
                <a:gd name="connsiteY2" fmla="*/ 122202 h 2138427"/>
                <a:gd name="connsiteX3" fmla="*/ 3170952 w 7491432"/>
                <a:gd name="connsiteY3" fmla="*/ 266218 h 2138427"/>
                <a:gd name="connsiteX4" fmla="*/ 3675008 w 7491432"/>
                <a:gd name="connsiteY4" fmla="*/ 626258 h 2138427"/>
                <a:gd name="connsiteX5" fmla="*/ 5691232 w 7491432"/>
                <a:gd name="connsiteY5" fmla="*/ 770274 h 2138427"/>
                <a:gd name="connsiteX6" fmla="*/ 6411312 w 7491432"/>
                <a:gd name="connsiteY6" fmla="*/ 1922403 h 2138427"/>
                <a:gd name="connsiteX7" fmla="*/ 7491432 w 7491432"/>
                <a:gd name="connsiteY7" fmla="*/ 2066418 h 2138427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810912 w 7491432"/>
                <a:gd name="connsiteY2" fmla="*/ 104293 h 2120518"/>
                <a:gd name="connsiteX3" fmla="*/ 3170952 w 7491432"/>
                <a:gd name="connsiteY3" fmla="*/ 248309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738904 w 7491432"/>
                <a:gd name="connsiteY2" fmla="*/ 104292 h 2120518"/>
                <a:gd name="connsiteX3" fmla="*/ 3170952 w 7491432"/>
                <a:gd name="connsiteY3" fmla="*/ 248309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738904 w 7491432"/>
                <a:gd name="connsiteY2" fmla="*/ 104292 h 2120518"/>
                <a:gd name="connsiteX3" fmla="*/ 3170952 w 7491432"/>
                <a:gd name="connsiteY3" fmla="*/ 248309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70952 w 7491432"/>
                <a:gd name="connsiteY3" fmla="*/ 248309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70952 w 7491432"/>
                <a:gd name="connsiteY3" fmla="*/ 248309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70952 w 7491432"/>
                <a:gd name="connsiteY3" fmla="*/ 248309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70952 w 7491432"/>
                <a:gd name="connsiteY3" fmla="*/ 248309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69042 w 7491432"/>
                <a:gd name="connsiteY3" fmla="*/ 216311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69042 w 7491432"/>
                <a:gd name="connsiteY3" fmla="*/ 216311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67132 w 7491432"/>
                <a:gd name="connsiteY3" fmla="*/ 189076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67132 w 7491432"/>
                <a:gd name="connsiteY3" fmla="*/ 189076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67132 w 7491432"/>
                <a:gd name="connsiteY3" fmla="*/ 189076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67132 w 7491432"/>
                <a:gd name="connsiteY3" fmla="*/ 189076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67132 w 7491432"/>
                <a:gd name="connsiteY3" fmla="*/ 189076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67132 w 7491432"/>
                <a:gd name="connsiteY3" fmla="*/ 189076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2882920 w 7491432"/>
                <a:gd name="connsiteY3" fmla="*/ 176300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594888 w 7491432"/>
                <a:gd name="connsiteY2" fmla="*/ 104292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594888 w 7491432"/>
                <a:gd name="connsiteY2" fmla="*/ 104292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594888 w 7491432"/>
                <a:gd name="connsiteY2" fmla="*/ 104292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594888 w 7491432"/>
                <a:gd name="connsiteY2" fmla="*/ 104292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594888 w 7491432"/>
                <a:gd name="connsiteY2" fmla="*/ 104292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594888 w 7491432"/>
                <a:gd name="connsiteY2" fmla="*/ 104292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594888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594888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594888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8055 w 7491432"/>
                <a:gd name="connsiteY3" fmla="*/ 202023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8055 w 7491432"/>
                <a:gd name="connsiteY3" fmla="*/ 202023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8055 w 7491432"/>
                <a:gd name="connsiteY3" fmla="*/ 202023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6"/>
                <a:gd name="connsiteX1" fmla="*/ 2524215 w 7491432"/>
                <a:gd name="connsiteY1" fmla="*/ 0 h 2120516"/>
                <a:gd name="connsiteX2" fmla="*/ 2666896 w 7491432"/>
                <a:gd name="connsiteY2" fmla="*/ 176300 h 2120516"/>
                <a:gd name="connsiteX3" fmla="*/ 2882920 w 7491432"/>
                <a:gd name="connsiteY3" fmla="*/ 176300 h 2120516"/>
                <a:gd name="connsiteX4" fmla="*/ 3170952 w 7491432"/>
                <a:gd name="connsiteY4" fmla="*/ 608348 h 2120516"/>
                <a:gd name="connsiteX5" fmla="*/ 5691232 w 7491432"/>
                <a:gd name="connsiteY5" fmla="*/ 752365 h 2120516"/>
                <a:gd name="connsiteX6" fmla="*/ 6123280 w 7491432"/>
                <a:gd name="connsiteY6" fmla="*/ 1904492 h 2120516"/>
                <a:gd name="connsiteX7" fmla="*/ 7491432 w 7491432"/>
                <a:gd name="connsiteY7" fmla="*/ 2048509 h 2120516"/>
                <a:gd name="connsiteX0" fmla="*/ 0 w 7491432"/>
                <a:gd name="connsiteY0" fmla="*/ 2659 h 2120516"/>
                <a:gd name="connsiteX1" fmla="*/ 2524215 w 7491432"/>
                <a:gd name="connsiteY1" fmla="*/ 0 h 2120516"/>
                <a:gd name="connsiteX2" fmla="*/ 2666896 w 7491432"/>
                <a:gd name="connsiteY2" fmla="*/ 176300 h 2120516"/>
                <a:gd name="connsiteX3" fmla="*/ 2882920 w 7491432"/>
                <a:gd name="connsiteY3" fmla="*/ 176300 h 2120516"/>
                <a:gd name="connsiteX4" fmla="*/ 3170952 w 7491432"/>
                <a:gd name="connsiteY4" fmla="*/ 608348 h 2120516"/>
                <a:gd name="connsiteX5" fmla="*/ 5691232 w 7491432"/>
                <a:gd name="connsiteY5" fmla="*/ 752365 h 2120516"/>
                <a:gd name="connsiteX6" fmla="*/ 6123280 w 7491432"/>
                <a:gd name="connsiteY6" fmla="*/ 1904492 h 2120516"/>
                <a:gd name="connsiteX7" fmla="*/ 7491432 w 7491432"/>
                <a:gd name="connsiteY7" fmla="*/ 2048509 h 2120516"/>
                <a:gd name="connsiteX0" fmla="*/ 0 w 7491432"/>
                <a:gd name="connsiteY0" fmla="*/ 2659 h 2120516"/>
                <a:gd name="connsiteX1" fmla="*/ 2524215 w 7491432"/>
                <a:gd name="connsiteY1" fmla="*/ 0 h 2120516"/>
                <a:gd name="connsiteX2" fmla="*/ 2666896 w 7491432"/>
                <a:gd name="connsiteY2" fmla="*/ 176300 h 2120516"/>
                <a:gd name="connsiteX3" fmla="*/ 2882920 w 7491432"/>
                <a:gd name="connsiteY3" fmla="*/ 176300 h 2120516"/>
                <a:gd name="connsiteX4" fmla="*/ 3170952 w 7491432"/>
                <a:gd name="connsiteY4" fmla="*/ 608348 h 2120516"/>
                <a:gd name="connsiteX5" fmla="*/ 5691232 w 7491432"/>
                <a:gd name="connsiteY5" fmla="*/ 752365 h 2120516"/>
                <a:gd name="connsiteX6" fmla="*/ 6123280 w 7491432"/>
                <a:gd name="connsiteY6" fmla="*/ 1904492 h 2120516"/>
                <a:gd name="connsiteX7" fmla="*/ 7491432 w 7491432"/>
                <a:gd name="connsiteY7" fmla="*/ 2048509 h 2120516"/>
                <a:gd name="connsiteX0" fmla="*/ 0 w 7491432"/>
                <a:gd name="connsiteY0" fmla="*/ 2659 h 2132517"/>
                <a:gd name="connsiteX1" fmla="*/ 2524215 w 7491432"/>
                <a:gd name="connsiteY1" fmla="*/ 0 h 2132517"/>
                <a:gd name="connsiteX2" fmla="*/ 2666896 w 7491432"/>
                <a:gd name="connsiteY2" fmla="*/ 176300 h 2132517"/>
                <a:gd name="connsiteX3" fmla="*/ 2882920 w 7491432"/>
                <a:gd name="connsiteY3" fmla="*/ 176300 h 2132517"/>
                <a:gd name="connsiteX4" fmla="*/ 3170952 w 7491432"/>
                <a:gd name="connsiteY4" fmla="*/ 608348 h 2132517"/>
                <a:gd name="connsiteX5" fmla="*/ 5691232 w 7491432"/>
                <a:gd name="connsiteY5" fmla="*/ 680356 h 2132517"/>
                <a:gd name="connsiteX6" fmla="*/ 6123280 w 7491432"/>
                <a:gd name="connsiteY6" fmla="*/ 1904492 h 2132517"/>
                <a:gd name="connsiteX7" fmla="*/ 7491432 w 7491432"/>
                <a:gd name="connsiteY7" fmla="*/ 2048509 h 2132517"/>
                <a:gd name="connsiteX0" fmla="*/ 0 w 7491432"/>
                <a:gd name="connsiteY0" fmla="*/ 2659 h 2132517"/>
                <a:gd name="connsiteX1" fmla="*/ 2524215 w 7491432"/>
                <a:gd name="connsiteY1" fmla="*/ 0 h 2132517"/>
                <a:gd name="connsiteX2" fmla="*/ 2666896 w 7491432"/>
                <a:gd name="connsiteY2" fmla="*/ 176300 h 2132517"/>
                <a:gd name="connsiteX3" fmla="*/ 2882920 w 7491432"/>
                <a:gd name="connsiteY3" fmla="*/ 176300 h 2132517"/>
                <a:gd name="connsiteX4" fmla="*/ 3170952 w 7491432"/>
                <a:gd name="connsiteY4" fmla="*/ 752364 h 2132517"/>
                <a:gd name="connsiteX5" fmla="*/ 5691232 w 7491432"/>
                <a:gd name="connsiteY5" fmla="*/ 680356 h 2132517"/>
                <a:gd name="connsiteX6" fmla="*/ 6123280 w 7491432"/>
                <a:gd name="connsiteY6" fmla="*/ 1904492 h 2132517"/>
                <a:gd name="connsiteX7" fmla="*/ 7491432 w 7491432"/>
                <a:gd name="connsiteY7" fmla="*/ 2048509 h 2132517"/>
                <a:gd name="connsiteX0" fmla="*/ 0 w 7491432"/>
                <a:gd name="connsiteY0" fmla="*/ 2659 h 2108515"/>
                <a:gd name="connsiteX1" fmla="*/ 2524215 w 7491432"/>
                <a:gd name="connsiteY1" fmla="*/ 0 h 2108515"/>
                <a:gd name="connsiteX2" fmla="*/ 2666896 w 7491432"/>
                <a:gd name="connsiteY2" fmla="*/ 176300 h 2108515"/>
                <a:gd name="connsiteX3" fmla="*/ 2882920 w 7491432"/>
                <a:gd name="connsiteY3" fmla="*/ 176300 h 2108515"/>
                <a:gd name="connsiteX4" fmla="*/ 3170952 w 7491432"/>
                <a:gd name="connsiteY4" fmla="*/ 752364 h 2108515"/>
                <a:gd name="connsiteX5" fmla="*/ 5691232 w 7491432"/>
                <a:gd name="connsiteY5" fmla="*/ 824372 h 2108515"/>
                <a:gd name="connsiteX6" fmla="*/ 6123280 w 7491432"/>
                <a:gd name="connsiteY6" fmla="*/ 1904492 h 2108515"/>
                <a:gd name="connsiteX7" fmla="*/ 7491432 w 7491432"/>
                <a:gd name="connsiteY7" fmla="*/ 2048509 h 210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91432" h="2108515">
                  <a:moveTo>
                    <a:pt x="0" y="2659"/>
                  </a:moveTo>
                  <a:lnTo>
                    <a:pt x="2524215" y="0"/>
                  </a:lnTo>
                  <a:cubicBezTo>
                    <a:pt x="2600276" y="133313"/>
                    <a:pt x="2564167" y="140275"/>
                    <a:pt x="2666896" y="176300"/>
                  </a:cubicBezTo>
                  <a:cubicBezTo>
                    <a:pt x="2637516" y="157112"/>
                    <a:pt x="2567663" y="180348"/>
                    <a:pt x="2882920" y="176300"/>
                  </a:cubicBezTo>
                  <a:cubicBezTo>
                    <a:pt x="3141791" y="259587"/>
                    <a:pt x="2943109" y="588736"/>
                    <a:pt x="3170952" y="752364"/>
                  </a:cubicBezTo>
                  <a:cubicBezTo>
                    <a:pt x="3639004" y="848375"/>
                    <a:pt x="5167006" y="712181"/>
                    <a:pt x="5691232" y="824372"/>
                  </a:cubicBezTo>
                  <a:cubicBezTo>
                    <a:pt x="6009779" y="883631"/>
                    <a:pt x="5823247" y="1700469"/>
                    <a:pt x="6123280" y="1904492"/>
                  </a:cubicBezTo>
                  <a:cubicBezTo>
                    <a:pt x="6423313" y="2108515"/>
                    <a:pt x="7489995" y="2042166"/>
                    <a:pt x="7491432" y="2048509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5" name="Connecteur droit 44"/>
            <p:cNvCxnSpPr/>
            <p:nvPr/>
          </p:nvCxnSpPr>
          <p:spPr>
            <a:xfrm>
              <a:off x="1475656" y="1628800"/>
              <a:ext cx="79208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ZoneTexte 46"/>
            <p:cNvSpPr txBox="1"/>
            <p:nvPr/>
          </p:nvSpPr>
          <p:spPr>
            <a:xfrm>
              <a:off x="2267744" y="1340770"/>
              <a:ext cx="2393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err="1" smtClean="0"/>
                <a:t>Sequential</a:t>
              </a:r>
              <a:r>
                <a:rPr lang="fr-FR" b="1" dirty="0" smtClean="0"/>
                <a:t> suppression</a:t>
              </a:r>
              <a:endParaRPr lang="fr-FR" b="1" dirty="0"/>
            </a:p>
          </p:txBody>
        </p:sp>
      </p:grpSp>
      <p:sp>
        <p:nvSpPr>
          <p:cNvPr id="50" name="Rectangle 49">
            <a:hlinkClick r:id="rId2"/>
          </p:cNvPr>
          <p:cNvSpPr>
            <a:spLocks noChangeArrowheads="1"/>
          </p:cNvSpPr>
          <p:nvPr/>
        </p:nvSpPr>
        <p:spPr bwMode="auto">
          <a:xfrm>
            <a:off x="5292080" y="2276872"/>
            <a:ext cx="19780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100" u="sng" dirty="0">
                <a:solidFill>
                  <a:srgbClr val="3333FF"/>
                </a:solidFill>
                <a:latin typeface="Georgia" pitchFamily="18" charset="0"/>
              </a:rPr>
              <a:t>H. Satz, J. Phys. G 32 (</a:t>
            </a:r>
            <a:r>
              <a:rPr lang="de-DE" sz="1100" u="sng" dirty="0" smtClean="0">
                <a:solidFill>
                  <a:srgbClr val="3333FF"/>
                </a:solidFill>
                <a:latin typeface="Georgia" pitchFamily="18" charset="0"/>
              </a:rPr>
              <a:t>2006)</a:t>
            </a:r>
            <a:endParaRPr lang="fr-FR" sz="1100" u="sng" dirty="0">
              <a:solidFill>
                <a:srgbClr val="3333FF"/>
              </a:solidFill>
              <a:latin typeface="Georgia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11560" y="1628800"/>
            <a:ext cx="76328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indent="-457200"/>
            <a:r>
              <a:rPr lang="fr-FR" b="1" dirty="0" smtClean="0">
                <a:sym typeface="Wingdings" pitchFamily="2" charset="2"/>
              </a:rPr>
              <a:t>inclusive J/</a:t>
            </a:r>
            <a:r>
              <a:rPr lang="fr-FR" b="1" dirty="0" smtClean="0">
                <a:latin typeface="Symbol" pitchFamily="18" charset="2"/>
                <a:sym typeface="Wingdings" pitchFamily="2" charset="2"/>
              </a:rPr>
              <a:t>Y</a:t>
            </a:r>
            <a:r>
              <a:rPr lang="fr-FR" b="1" dirty="0" smtClean="0">
                <a:sym typeface="Wingdings" pitchFamily="2" charset="2"/>
              </a:rPr>
              <a:t> </a:t>
            </a:r>
            <a:r>
              <a:rPr lang="fr-FR" b="1" dirty="0" err="1" smtClean="0">
                <a:sym typeface="Wingdings" pitchFamily="2" charset="2"/>
              </a:rPr>
              <a:t>yield</a:t>
            </a:r>
            <a:r>
              <a:rPr lang="fr-FR" b="1" dirty="0" smtClean="0">
                <a:sym typeface="Wingdings" pitchFamily="2" charset="2"/>
              </a:rPr>
              <a:t> ~ 60% </a:t>
            </a:r>
            <a:r>
              <a:rPr lang="fr-FR" dirty="0" smtClean="0">
                <a:sym typeface="Wingdings" pitchFamily="2" charset="2"/>
              </a:rPr>
              <a:t>direct J/</a:t>
            </a:r>
            <a:r>
              <a:rPr lang="fr-FR" dirty="0" smtClean="0">
                <a:latin typeface="Symbol" pitchFamily="18" charset="2"/>
                <a:sym typeface="Wingdings" pitchFamily="2" charset="2"/>
              </a:rPr>
              <a:t>Y </a:t>
            </a:r>
            <a:r>
              <a:rPr lang="fr-FR" b="1" dirty="0" smtClean="0">
                <a:sym typeface="Wingdings" pitchFamily="2" charset="2"/>
              </a:rPr>
              <a:t>+ 30% </a:t>
            </a:r>
            <a:r>
              <a:rPr lang="fr-FR" dirty="0" smtClean="0">
                <a:latin typeface="Symbol" pitchFamily="18" charset="2"/>
                <a:sym typeface="Wingdings" pitchFamily="2" charset="2"/>
              </a:rPr>
              <a:t>c</a:t>
            </a:r>
            <a:r>
              <a:rPr lang="fr-FR" baseline="-25000" dirty="0" smtClean="0">
                <a:sym typeface="Wingdings" pitchFamily="2" charset="2"/>
              </a:rPr>
              <a:t>c</a:t>
            </a:r>
            <a:r>
              <a:rPr lang="fr-FR" dirty="0" smtClean="0">
                <a:sym typeface="Wingdings" pitchFamily="2" charset="2"/>
              </a:rPr>
              <a:t>J/</a:t>
            </a:r>
            <a:r>
              <a:rPr lang="fr-FR" dirty="0" smtClean="0">
                <a:latin typeface="Symbol" pitchFamily="18" charset="2"/>
                <a:sym typeface="Wingdings" pitchFamily="2" charset="2"/>
              </a:rPr>
              <a:t>Y</a:t>
            </a:r>
            <a:r>
              <a:rPr lang="fr-FR" dirty="0" smtClean="0">
                <a:sym typeface="Wingdings" pitchFamily="2" charset="2"/>
              </a:rPr>
              <a:t>+</a:t>
            </a:r>
            <a:r>
              <a:rPr lang="fr-FR" dirty="0" smtClean="0">
                <a:latin typeface="Symbol" pitchFamily="18" charset="2"/>
                <a:sym typeface="Wingdings" pitchFamily="2" charset="2"/>
              </a:rPr>
              <a:t>g </a:t>
            </a:r>
            <a:r>
              <a:rPr lang="fr-FR" b="1" dirty="0" smtClean="0">
                <a:sym typeface="Wingdings" pitchFamily="2" charset="2"/>
              </a:rPr>
              <a:t>+ 10% </a:t>
            </a:r>
            <a:r>
              <a:rPr lang="fr-FR" dirty="0" smtClean="0">
                <a:latin typeface="Symbol" pitchFamily="18" charset="2"/>
                <a:sym typeface="Wingdings" pitchFamily="2" charset="2"/>
              </a:rPr>
              <a:t>Y</a:t>
            </a:r>
            <a:r>
              <a:rPr lang="fr-FR" dirty="0" smtClean="0">
                <a:sym typeface="Wingdings" pitchFamily="2" charset="2"/>
              </a:rPr>
              <a:t>’  J/</a:t>
            </a:r>
            <a:r>
              <a:rPr lang="fr-FR" dirty="0" smtClean="0">
                <a:latin typeface="Symbol" pitchFamily="18" charset="2"/>
                <a:sym typeface="Wingdings" pitchFamily="2" charset="2"/>
              </a:rPr>
              <a:t>Y</a:t>
            </a:r>
            <a:r>
              <a:rPr lang="fr-FR" dirty="0" smtClean="0">
                <a:sym typeface="Wingdings" pitchFamily="2" charset="2"/>
              </a:rPr>
              <a:t> + X</a:t>
            </a:r>
            <a:endParaRPr lang="fr-FR" dirty="0"/>
          </a:p>
        </p:txBody>
      </p:sp>
      <p:sp>
        <p:nvSpPr>
          <p:cNvPr id="48" name="Rectangle 47"/>
          <p:cNvSpPr/>
          <p:nvPr/>
        </p:nvSpPr>
        <p:spPr>
          <a:xfrm>
            <a:off x="2627784" y="1628800"/>
            <a:ext cx="1440160" cy="36004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4211960" y="1628800"/>
            <a:ext cx="1512168" cy="360040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/>
          <p:cNvSpPr/>
          <p:nvPr/>
        </p:nvSpPr>
        <p:spPr>
          <a:xfrm>
            <a:off x="5868144" y="1628800"/>
            <a:ext cx="1800200" cy="360040"/>
          </a:xfrm>
          <a:prstGeom prst="rect">
            <a:avLst/>
          </a:prstGeom>
          <a:solidFill>
            <a:srgbClr val="3333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3" cstate="print"/>
          <a:srcRect r="54329"/>
          <a:stretch>
            <a:fillRect/>
          </a:stretch>
        </p:blipFill>
        <p:spPr bwMode="auto">
          <a:xfrm>
            <a:off x="2843808" y="2132856"/>
            <a:ext cx="244827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" name="Rectangle 58"/>
          <p:cNvSpPr/>
          <p:nvPr/>
        </p:nvSpPr>
        <p:spPr>
          <a:xfrm>
            <a:off x="4719469" y="2564904"/>
            <a:ext cx="529952" cy="360040"/>
          </a:xfrm>
          <a:prstGeom prst="rect">
            <a:avLst/>
          </a:prstGeom>
          <a:solidFill>
            <a:srgbClr val="3333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Rectangle 59"/>
          <p:cNvSpPr/>
          <p:nvPr/>
        </p:nvSpPr>
        <p:spPr>
          <a:xfrm>
            <a:off x="4128919" y="2564904"/>
            <a:ext cx="570334" cy="360040"/>
          </a:xfrm>
          <a:prstGeom prst="rect">
            <a:avLst/>
          </a:prstGeom>
          <a:solidFill>
            <a:srgbClr val="33CC3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Rectangle 60"/>
          <p:cNvSpPr/>
          <p:nvPr/>
        </p:nvSpPr>
        <p:spPr>
          <a:xfrm>
            <a:off x="3449221" y="2564904"/>
            <a:ext cx="648072" cy="36004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ZoneTexte 61"/>
          <p:cNvSpPr txBox="1"/>
          <p:nvPr/>
        </p:nvSpPr>
        <p:spPr>
          <a:xfrm>
            <a:off x="755576" y="2276872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Charmonium</a:t>
            </a:r>
            <a:r>
              <a:rPr lang="fr-FR" sz="1400" dirty="0" smtClean="0"/>
              <a:t> </a:t>
            </a:r>
            <a:r>
              <a:rPr lang="fr-FR" sz="1400" dirty="0" err="1" smtClean="0"/>
              <a:t>temperatures</a:t>
            </a:r>
            <a:r>
              <a:rPr lang="fr-FR" sz="1400" dirty="0" smtClean="0"/>
              <a:t> of dissociation</a:t>
            </a:r>
            <a:endParaRPr lang="fr-FR" sz="1400" dirty="0"/>
          </a:p>
        </p:txBody>
      </p:sp>
      <p:sp>
        <p:nvSpPr>
          <p:cNvPr id="76" name="ZoneTexte 75"/>
          <p:cNvSpPr txBox="1"/>
          <p:nvPr/>
        </p:nvSpPr>
        <p:spPr>
          <a:xfrm>
            <a:off x="6172890" y="2852936"/>
            <a:ext cx="2791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</a:t>
            </a:r>
            <a:r>
              <a:rPr lang="fr-FR" baseline="-25000" dirty="0" smtClean="0"/>
              <a:t>LHC-CERN</a:t>
            </a:r>
            <a:r>
              <a:rPr lang="fr-FR" dirty="0" smtClean="0"/>
              <a:t> &gt; T</a:t>
            </a:r>
            <a:r>
              <a:rPr lang="fr-FR" baseline="-25000" dirty="0" smtClean="0"/>
              <a:t>RHIC-BNL</a:t>
            </a:r>
            <a:r>
              <a:rPr lang="fr-FR" dirty="0" smtClean="0"/>
              <a:t> &gt; T</a:t>
            </a:r>
            <a:r>
              <a:rPr lang="fr-FR" baseline="-25000" dirty="0" smtClean="0"/>
              <a:t>SPS-CERN</a:t>
            </a:r>
            <a:endParaRPr lang="fr-FR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Forme libre 56"/>
          <p:cNvSpPr/>
          <p:nvPr/>
        </p:nvSpPr>
        <p:spPr>
          <a:xfrm>
            <a:off x="4395788" y="3800475"/>
            <a:ext cx="3167062" cy="1353344"/>
          </a:xfrm>
          <a:custGeom>
            <a:avLst/>
            <a:gdLst>
              <a:gd name="connsiteX0" fmla="*/ 0 w 3167062"/>
              <a:gd name="connsiteY0" fmla="*/ 1347788 h 1353344"/>
              <a:gd name="connsiteX1" fmla="*/ 176212 w 3167062"/>
              <a:gd name="connsiteY1" fmla="*/ 1328738 h 1353344"/>
              <a:gd name="connsiteX2" fmla="*/ 495300 w 3167062"/>
              <a:gd name="connsiteY2" fmla="*/ 1200150 h 1353344"/>
              <a:gd name="connsiteX3" fmla="*/ 3167062 w 3167062"/>
              <a:gd name="connsiteY3" fmla="*/ 0 h 135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7062" h="1353344">
                <a:moveTo>
                  <a:pt x="0" y="1347788"/>
                </a:moveTo>
                <a:cubicBezTo>
                  <a:pt x="46831" y="1350566"/>
                  <a:pt x="93662" y="1353344"/>
                  <a:pt x="176212" y="1328738"/>
                </a:cubicBezTo>
                <a:cubicBezTo>
                  <a:pt x="258762" y="1304132"/>
                  <a:pt x="495300" y="1200150"/>
                  <a:pt x="495300" y="1200150"/>
                </a:cubicBezTo>
                <a:lnTo>
                  <a:pt x="3167062" y="0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Espace réservé du contenu 10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Recombination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FF0000"/>
                </a:solidFill>
              </a:rPr>
              <a:t>in a QGP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fr-FR" dirty="0" err="1" smtClean="0"/>
              <a:t>quarkonia</a:t>
            </a:r>
            <a:r>
              <a:rPr lang="fr-FR" dirty="0" smtClean="0"/>
              <a:t> suppression in A+A collisions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</a:t>
            </a:fld>
            <a:endParaRPr lang="fr-BE" dirty="0"/>
          </a:p>
        </p:txBody>
      </p:sp>
      <p:sp>
        <p:nvSpPr>
          <p:cNvPr id="49" name="Espace réservé du pied de page 4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F. Fleuret - LLR </a:t>
            </a:r>
            <a:endParaRPr lang="fr-BE"/>
          </a:p>
        </p:txBody>
      </p:sp>
      <p:sp>
        <p:nvSpPr>
          <p:cNvPr id="112" name="ZoneTexte 111"/>
          <p:cNvSpPr txBox="1"/>
          <p:nvPr/>
        </p:nvSpPr>
        <p:spPr>
          <a:xfrm>
            <a:off x="395536" y="1774557"/>
            <a:ext cx="68913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If QGP </a:t>
            </a:r>
            <a:r>
              <a:rPr lang="fr-FR" b="1" dirty="0" err="1" smtClean="0"/>
              <a:t>at</a:t>
            </a:r>
            <a:r>
              <a:rPr lang="fr-FR" b="1" dirty="0" smtClean="0"/>
              <a:t> </a:t>
            </a:r>
            <a:r>
              <a:rPr lang="fr-FR" b="1" dirty="0" err="1" smtClean="0"/>
              <a:t>work</a:t>
            </a:r>
            <a:r>
              <a:rPr lang="fr-FR" b="1" dirty="0" smtClean="0"/>
              <a:t> </a:t>
            </a:r>
            <a:r>
              <a:rPr lang="fr-FR" b="1" dirty="0" smtClean="0">
                <a:sym typeface="Wingdings" pitchFamily="2" charset="2"/>
              </a:rPr>
              <a:t></a:t>
            </a:r>
            <a:r>
              <a:rPr lang="fr-FR" b="1" dirty="0" smtClean="0"/>
              <a:t> </a:t>
            </a:r>
            <a:r>
              <a:rPr lang="fr-FR" b="1" dirty="0" smtClean="0">
                <a:solidFill>
                  <a:srgbClr val="FF0000"/>
                </a:solidFill>
              </a:rPr>
              <a:t>c and c quarks </a:t>
            </a:r>
            <a:r>
              <a:rPr lang="fr-FR" b="1" dirty="0" err="1" smtClean="0">
                <a:solidFill>
                  <a:srgbClr val="FF0000"/>
                </a:solidFill>
              </a:rPr>
              <a:t>can</a:t>
            </a:r>
            <a:r>
              <a:rPr lang="fr-FR" b="1" dirty="0" smtClean="0">
                <a:solidFill>
                  <a:srgbClr val="FF0000"/>
                </a:solidFill>
              </a:rPr>
              <a:t> combine to </a:t>
            </a:r>
            <a:r>
              <a:rPr lang="fr-FR" b="1" dirty="0" err="1" smtClean="0">
                <a:solidFill>
                  <a:srgbClr val="FF0000"/>
                </a:solidFill>
              </a:rPr>
              <a:t>form</a:t>
            </a:r>
            <a:r>
              <a:rPr lang="fr-FR" b="1" dirty="0" smtClean="0">
                <a:solidFill>
                  <a:srgbClr val="FF0000"/>
                </a:solidFill>
              </a:rPr>
              <a:t> a J/</a:t>
            </a:r>
            <a:r>
              <a:rPr lang="fr-FR" b="1" dirty="0" smtClean="0">
                <a:solidFill>
                  <a:srgbClr val="FF0000"/>
                </a:solidFill>
                <a:latin typeface="Symbol" pitchFamily="18" charset="2"/>
              </a:rPr>
              <a:t>Y</a:t>
            </a:r>
          </a:p>
          <a:p>
            <a:r>
              <a:rPr lang="fr-FR" b="1" dirty="0" smtClean="0">
                <a:solidFill>
                  <a:srgbClr val="FF0000"/>
                </a:solidFill>
                <a:latin typeface="Symbol" pitchFamily="18" charset="2"/>
              </a:rPr>
              <a:t>                              </a:t>
            </a:r>
            <a:r>
              <a:rPr lang="fr-FR" b="1" dirty="0" smtClean="0">
                <a:solidFill>
                  <a:srgbClr val="FF0000"/>
                </a:solidFill>
              </a:rPr>
              <a:t>(</a:t>
            </a:r>
            <a:r>
              <a:rPr lang="fr-FR" b="1" dirty="0" err="1" smtClean="0">
                <a:solidFill>
                  <a:srgbClr val="FF0000"/>
                </a:solidFill>
              </a:rPr>
              <a:t>require</a:t>
            </a:r>
            <a:r>
              <a:rPr lang="fr-FR" b="1" dirty="0" smtClean="0">
                <a:solidFill>
                  <a:srgbClr val="FF0000"/>
                </a:solidFill>
              </a:rPr>
              <a:t> a large </a:t>
            </a:r>
            <a:r>
              <a:rPr lang="fr-FR" b="1" dirty="0" err="1" smtClean="0">
                <a:solidFill>
                  <a:srgbClr val="FF0000"/>
                </a:solidFill>
              </a:rPr>
              <a:t>number</a:t>
            </a:r>
            <a:r>
              <a:rPr lang="fr-FR" b="1" dirty="0" smtClean="0">
                <a:solidFill>
                  <a:srgbClr val="FF0000"/>
                </a:solidFill>
              </a:rPr>
              <a:t> of cc pairs </a:t>
            </a: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 RHIC ? LHC ?)</a:t>
            </a:r>
            <a:endParaRPr lang="fr-FR" b="1" dirty="0">
              <a:solidFill>
                <a:srgbClr val="FF0000"/>
              </a:solidFill>
              <a:latin typeface="Symbol" pitchFamily="18" charset="2"/>
            </a:endParaRPr>
          </a:p>
        </p:txBody>
      </p:sp>
      <p:grpSp>
        <p:nvGrpSpPr>
          <p:cNvPr id="3" name="Groupe 25"/>
          <p:cNvGrpSpPr/>
          <p:nvPr/>
        </p:nvGrpSpPr>
        <p:grpSpPr>
          <a:xfrm>
            <a:off x="1547664" y="3212975"/>
            <a:ext cx="6068415" cy="3296522"/>
            <a:chOff x="603560" y="1340768"/>
            <a:chExt cx="8360928" cy="5189981"/>
          </a:xfrm>
        </p:grpSpPr>
        <p:sp>
          <p:nvSpPr>
            <p:cNvPr id="28" name="Rectangle 27"/>
            <p:cNvSpPr/>
            <p:nvPr/>
          </p:nvSpPr>
          <p:spPr>
            <a:xfrm>
              <a:off x="1259632" y="1340768"/>
              <a:ext cx="7704856" cy="4536504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9" name="Connecteur droit 28"/>
            <p:cNvCxnSpPr>
              <a:stCxn id="28" idx="1"/>
              <a:endCxn id="28" idx="3"/>
            </p:cNvCxnSpPr>
            <p:nvPr/>
          </p:nvCxnSpPr>
          <p:spPr>
            <a:xfrm>
              <a:off x="1259632" y="3609020"/>
              <a:ext cx="7704856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ZoneTexte 30"/>
            <p:cNvSpPr txBox="1"/>
            <p:nvPr/>
          </p:nvSpPr>
          <p:spPr>
            <a:xfrm>
              <a:off x="899592" y="3284983"/>
              <a:ext cx="433325" cy="6299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/>
                <a:t>1</a:t>
              </a:r>
              <a:endParaRPr lang="fr-FR" sz="2800" b="1" dirty="0"/>
            </a:p>
          </p:txBody>
        </p:sp>
        <p:cxnSp>
          <p:nvCxnSpPr>
            <p:cNvPr id="32" name="Connecteur droit 31"/>
            <p:cNvCxnSpPr>
              <a:stCxn id="44" idx="1"/>
            </p:cNvCxnSpPr>
            <p:nvPr/>
          </p:nvCxnSpPr>
          <p:spPr>
            <a:xfrm flipH="1">
              <a:off x="3779912" y="3612740"/>
              <a:ext cx="1334" cy="2336540"/>
            </a:xfrm>
            <a:prstGeom prst="line">
              <a:avLst/>
            </a:prstGeom>
            <a:ln w="12700">
              <a:solidFill>
                <a:srgbClr val="3333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>
              <a:off x="4211960" y="3861048"/>
              <a:ext cx="0" cy="2088232"/>
            </a:xfrm>
            <a:prstGeom prst="line">
              <a:avLst/>
            </a:prstGeom>
            <a:ln w="12700">
              <a:solidFill>
                <a:srgbClr val="33CC3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>
              <a:off x="7020272" y="4509120"/>
              <a:ext cx="0" cy="1440160"/>
            </a:xfrm>
            <a:prstGeom prst="line">
              <a:avLst/>
            </a:prstGeom>
            <a:ln w="127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ZoneTexte 34"/>
            <p:cNvSpPr txBox="1"/>
            <p:nvPr/>
          </p:nvSpPr>
          <p:spPr>
            <a:xfrm>
              <a:off x="2648514" y="5949280"/>
              <a:ext cx="1156767" cy="581469"/>
            </a:xfrm>
            <a:prstGeom prst="rect">
              <a:avLst/>
            </a:prstGeom>
            <a:solidFill>
              <a:srgbClr val="3333FF">
                <a:alpha val="20000"/>
              </a:srgbClr>
            </a:solidFill>
            <a:ln w="12700">
              <a:noFill/>
              <a:prstDash val="sysDot"/>
            </a:ln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3333FF"/>
                  </a:solidFill>
                </a:rPr>
                <a:t>T</a:t>
              </a:r>
              <a:r>
                <a:rPr lang="fr-FR" b="1" baseline="-25000" dirty="0" smtClean="0">
                  <a:solidFill>
                    <a:srgbClr val="3333FF"/>
                  </a:solidFill>
                  <a:latin typeface="Symbol" pitchFamily="18" charset="2"/>
                </a:rPr>
                <a:t>Y</a:t>
              </a:r>
              <a:r>
                <a:rPr lang="fr-FR" b="1" baseline="-25000" dirty="0" smtClean="0">
                  <a:solidFill>
                    <a:srgbClr val="3333FF"/>
                  </a:solidFill>
                </a:rPr>
                <a:t>’</a:t>
              </a:r>
              <a:r>
                <a:rPr lang="fr-FR" b="1" dirty="0" smtClean="0">
                  <a:solidFill>
                    <a:srgbClr val="3333FF"/>
                  </a:solidFill>
                </a:rPr>
                <a:t> </a:t>
              </a:r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&gt; T</a:t>
              </a:r>
              <a:r>
                <a:rPr lang="fr-FR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</a:t>
              </a:r>
              <a:endParaRPr lang="fr-FR" baseline="-25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4139952" y="5949280"/>
              <a:ext cx="1730999" cy="581469"/>
            </a:xfrm>
            <a:prstGeom prst="rect">
              <a:avLst/>
            </a:prstGeom>
            <a:solidFill>
              <a:srgbClr val="33CC33">
                <a:alpha val="20000"/>
              </a:srgbClr>
            </a:solidFill>
            <a:ln w="12700">
              <a:noFill/>
              <a:prstDash val="sysDot"/>
            </a:ln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33CC33"/>
                  </a:solidFill>
                </a:rPr>
                <a:t>T</a:t>
              </a:r>
              <a:r>
                <a:rPr lang="fr-FR" b="1" baseline="-25000" dirty="0" smtClean="0">
                  <a:solidFill>
                    <a:srgbClr val="33CC33"/>
                  </a:solidFill>
                  <a:latin typeface="Symbol" pitchFamily="18" charset="2"/>
                </a:rPr>
                <a:t>c</a:t>
              </a:r>
              <a:r>
                <a:rPr lang="fr-FR" b="1" dirty="0" smtClean="0">
                  <a:solidFill>
                    <a:srgbClr val="33CC33"/>
                  </a:solidFill>
                </a:rPr>
                <a:t> </a:t>
              </a:r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&gt; T</a:t>
              </a:r>
              <a:r>
                <a:rPr lang="fr-FR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ymbol" pitchFamily="18" charset="2"/>
                </a:rPr>
                <a:t>Y</a:t>
              </a:r>
              <a:r>
                <a:rPr lang="fr-FR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’</a:t>
              </a:r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&gt; T</a:t>
              </a:r>
              <a:r>
                <a:rPr lang="fr-FR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</a:t>
              </a:r>
              <a:endParaRPr lang="fr-FR" baseline="-25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6323060" y="5949280"/>
              <a:ext cx="2508155" cy="581469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12700">
              <a:noFill/>
              <a:prstDash val="sysDot"/>
            </a:ln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T</a:t>
              </a:r>
              <a:r>
                <a:rPr lang="fr-FR" b="1" baseline="-25000" dirty="0" smtClean="0">
                  <a:solidFill>
                    <a:srgbClr val="FF0000"/>
                  </a:solidFill>
                </a:rPr>
                <a:t>J/</a:t>
              </a:r>
              <a:r>
                <a:rPr lang="fr-FR" b="1" baseline="-25000" dirty="0" smtClean="0">
                  <a:solidFill>
                    <a:srgbClr val="FF0000"/>
                  </a:solidFill>
                  <a:latin typeface="Symbol" pitchFamily="18" charset="2"/>
                </a:rPr>
                <a:t>Y</a:t>
              </a:r>
              <a:r>
                <a:rPr lang="fr-FR" b="1" dirty="0" smtClean="0">
                  <a:solidFill>
                    <a:srgbClr val="FF0000"/>
                  </a:solidFill>
                </a:rPr>
                <a:t> </a:t>
              </a:r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&gt; T</a:t>
              </a:r>
              <a:r>
                <a:rPr lang="fr-FR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ymbol" pitchFamily="18" charset="2"/>
                </a:rPr>
                <a:t>c</a:t>
              </a:r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&gt; T</a:t>
              </a:r>
              <a:r>
                <a:rPr lang="fr-FR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ymbol" pitchFamily="18" charset="2"/>
                </a:rPr>
                <a:t>Y</a:t>
              </a:r>
              <a:r>
                <a:rPr lang="fr-FR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’</a:t>
              </a:r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&gt; T</a:t>
              </a:r>
              <a:r>
                <a:rPr lang="fr-FR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</a:t>
              </a:r>
              <a:endParaRPr lang="fr-FR" baseline="-25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38" name="Connecteur droit 37"/>
            <p:cNvCxnSpPr/>
            <p:nvPr/>
          </p:nvCxnSpPr>
          <p:spPr>
            <a:xfrm>
              <a:off x="1259632" y="3789040"/>
              <a:ext cx="2827200" cy="0"/>
            </a:xfrm>
            <a:prstGeom prst="line">
              <a:avLst/>
            </a:prstGeom>
            <a:ln w="6350">
              <a:solidFill>
                <a:srgbClr val="3333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/>
            <p:nvPr/>
          </p:nvCxnSpPr>
          <p:spPr>
            <a:xfrm>
              <a:off x="1237710" y="4403187"/>
              <a:ext cx="3571200" cy="0"/>
            </a:xfrm>
            <a:prstGeom prst="line">
              <a:avLst/>
            </a:prstGeom>
            <a:ln w="6350">
              <a:solidFill>
                <a:srgbClr val="33CC3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/>
            <p:cNvCxnSpPr/>
            <p:nvPr/>
          </p:nvCxnSpPr>
          <p:spPr>
            <a:xfrm>
              <a:off x="1259632" y="5661248"/>
              <a:ext cx="7043200" cy="0"/>
            </a:xfrm>
            <a:prstGeom prst="line">
              <a:avLst/>
            </a:prstGeom>
            <a:ln w="63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ZoneTexte 40"/>
            <p:cNvSpPr txBox="1"/>
            <p:nvPr/>
          </p:nvSpPr>
          <p:spPr>
            <a:xfrm>
              <a:off x="603560" y="3635732"/>
              <a:ext cx="696146" cy="484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>
                  <a:solidFill>
                    <a:srgbClr val="3333FF"/>
                  </a:solidFill>
                </a:rPr>
                <a:t>~0.9</a:t>
              </a:r>
              <a:endParaRPr lang="fr-FR" sz="2000" b="1" dirty="0">
                <a:solidFill>
                  <a:srgbClr val="3333FF"/>
                </a:solidFill>
              </a:endParaRPr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603560" y="4211796"/>
              <a:ext cx="696146" cy="484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/>
                <a:t>~0.6</a:t>
              </a:r>
              <a:endParaRPr lang="fr-FR" sz="2000" b="1" dirty="0"/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801982" y="5435932"/>
              <a:ext cx="503999" cy="484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/>
                <a:t>~0</a:t>
              </a:r>
              <a:endParaRPr lang="fr-FR" sz="2000" b="1" dirty="0"/>
            </a:p>
          </p:txBody>
        </p:sp>
        <p:sp>
          <p:nvSpPr>
            <p:cNvPr id="44" name="Forme libre 43"/>
            <p:cNvSpPr/>
            <p:nvPr/>
          </p:nvSpPr>
          <p:spPr>
            <a:xfrm>
              <a:off x="1257032" y="3612740"/>
              <a:ext cx="7491432" cy="2108515"/>
            </a:xfrm>
            <a:custGeom>
              <a:avLst/>
              <a:gdLst>
                <a:gd name="connsiteX0" fmla="*/ 0 w 8386690"/>
                <a:gd name="connsiteY0" fmla="*/ 46892 h 2344615"/>
                <a:gd name="connsiteX1" fmla="*/ 2307102 w 8386690"/>
                <a:gd name="connsiteY1" fmla="*/ 46892 h 2344615"/>
                <a:gd name="connsiteX2" fmla="*/ 2321169 w 8386690"/>
                <a:gd name="connsiteY2" fmla="*/ 46892 h 2344615"/>
                <a:gd name="connsiteX3" fmla="*/ 2560320 w 8386690"/>
                <a:gd name="connsiteY3" fmla="*/ 328246 h 2344615"/>
                <a:gd name="connsiteX4" fmla="*/ 3826413 w 8386690"/>
                <a:gd name="connsiteY4" fmla="*/ 356381 h 2344615"/>
                <a:gd name="connsiteX5" fmla="*/ 4628271 w 8386690"/>
                <a:gd name="connsiteY5" fmla="*/ 1200443 h 2344615"/>
                <a:gd name="connsiteX6" fmla="*/ 4698609 w 8386690"/>
                <a:gd name="connsiteY6" fmla="*/ 1200443 h 2344615"/>
                <a:gd name="connsiteX7" fmla="*/ 6471139 w 8386690"/>
                <a:gd name="connsiteY7" fmla="*/ 1172307 h 2344615"/>
                <a:gd name="connsiteX8" fmla="*/ 7484013 w 8386690"/>
                <a:gd name="connsiteY8" fmla="*/ 2157046 h 2344615"/>
                <a:gd name="connsiteX9" fmla="*/ 8257736 w 8386690"/>
                <a:gd name="connsiteY9" fmla="*/ 2297723 h 2344615"/>
                <a:gd name="connsiteX10" fmla="*/ 8257736 w 8386690"/>
                <a:gd name="connsiteY10" fmla="*/ 2283655 h 2344615"/>
                <a:gd name="connsiteX0" fmla="*/ 0 w 8386690"/>
                <a:gd name="connsiteY0" fmla="*/ 46892 h 2344615"/>
                <a:gd name="connsiteX1" fmla="*/ 2307102 w 8386690"/>
                <a:gd name="connsiteY1" fmla="*/ 46892 h 2344615"/>
                <a:gd name="connsiteX2" fmla="*/ 2321169 w 8386690"/>
                <a:gd name="connsiteY2" fmla="*/ 46892 h 2344615"/>
                <a:gd name="connsiteX3" fmla="*/ 2560320 w 8386690"/>
                <a:gd name="connsiteY3" fmla="*/ 328246 h 2344615"/>
                <a:gd name="connsiteX4" fmla="*/ 3826413 w 8386690"/>
                <a:gd name="connsiteY4" fmla="*/ 356381 h 2344615"/>
                <a:gd name="connsiteX5" fmla="*/ 4628271 w 8386690"/>
                <a:gd name="connsiteY5" fmla="*/ 1200443 h 2344615"/>
                <a:gd name="connsiteX6" fmla="*/ 6471139 w 8386690"/>
                <a:gd name="connsiteY6" fmla="*/ 1172307 h 2344615"/>
                <a:gd name="connsiteX7" fmla="*/ 7484013 w 8386690"/>
                <a:gd name="connsiteY7" fmla="*/ 2157046 h 2344615"/>
                <a:gd name="connsiteX8" fmla="*/ 8257736 w 8386690"/>
                <a:gd name="connsiteY8" fmla="*/ 2297723 h 2344615"/>
                <a:gd name="connsiteX9" fmla="*/ 8257736 w 8386690"/>
                <a:gd name="connsiteY9" fmla="*/ 2283655 h 2344615"/>
                <a:gd name="connsiteX0" fmla="*/ 0 w 8386690"/>
                <a:gd name="connsiteY0" fmla="*/ 17265 h 2314988"/>
                <a:gd name="connsiteX1" fmla="*/ 2307102 w 8386690"/>
                <a:gd name="connsiteY1" fmla="*/ 17265 h 2314988"/>
                <a:gd name="connsiteX2" fmla="*/ 2522879 w 8386690"/>
                <a:gd name="connsiteY2" fmla="*/ 46892 h 2314988"/>
                <a:gd name="connsiteX3" fmla="*/ 2560320 w 8386690"/>
                <a:gd name="connsiteY3" fmla="*/ 298619 h 2314988"/>
                <a:gd name="connsiteX4" fmla="*/ 3826413 w 8386690"/>
                <a:gd name="connsiteY4" fmla="*/ 326754 h 2314988"/>
                <a:gd name="connsiteX5" fmla="*/ 4628271 w 8386690"/>
                <a:gd name="connsiteY5" fmla="*/ 1170816 h 2314988"/>
                <a:gd name="connsiteX6" fmla="*/ 6471139 w 8386690"/>
                <a:gd name="connsiteY6" fmla="*/ 1142680 h 2314988"/>
                <a:gd name="connsiteX7" fmla="*/ 7484013 w 8386690"/>
                <a:gd name="connsiteY7" fmla="*/ 2127419 h 2314988"/>
                <a:gd name="connsiteX8" fmla="*/ 8257736 w 8386690"/>
                <a:gd name="connsiteY8" fmla="*/ 2268096 h 2314988"/>
                <a:gd name="connsiteX9" fmla="*/ 8257736 w 8386690"/>
                <a:gd name="connsiteY9" fmla="*/ 2254028 h 2314988"/>
                <a:gd name="connsiteX0" fmla="*/ 0 w 8386690"/>
                <a:gd name="connsiteY0" fmla="*/ 0 h 2297723"/>
                <a:gd name="connsiteX1" fmla="*/ 2522879 w 8386690"/>
                <a:gd name="connsiteY1" fmla="*/ 29627 h 2297723"/>
                <a:gd name="connsiteX2" fmla="*/ 2560320 w 8386690"/>
                <a:gd name="connsiteY2" fmla="*/ 281354 h 2297723"/>
                <a:gd name="connsiteX3" fmla="*/ 3826413 w 8386690"/>
                <a:gd name="connsiteY3" fmla="*/ 309489 h 2297723"/>
                <a:gd name="connsiteX4" fmla="*/ 4628271 w 8386690"/>
                <a:gd name="connsiteY4" fmla="*/ 1153551 h 2297723"/>
                <a:gd name="connsiteX5" fmla="*/ 6471139 w 8386690"/>
                <a:gd name="connsiteY5" fmla="*/ 1125415 h 2297723"/>
                <a:gd name="connsiteX6" fmla="*/ 7484013 w 8386690"/>
                <a:gd name="connsiteY6" fmla="*/ 2110154 h 2297723"/>
                <a:gd name="connsiteX7" fmla="*/ 8257736 w 8386690"/>
                <a:gd name="connsiteY7" fmla="*/ 2250831 h 2297723"/>
                <a:gd name="connsiteX8" fmla="*/ 8257736 w 8386690"/>
                <a:gd name="connsiteY8" fmla="*/ 2236763 h 2297723"/>
                <a:gd name="connsiteX0" fmla="*/ 0 w 8386690"/>
                <a:gd name="connsiteY0" fmla="*/ 0 h 2297723"/>
                <a:gd name="connsiteX1" fmla="*/ 2391508 w 8386690"/>
                <a:gd name="connsiteY1" fmla="*/ 0 h 2297723"/>
                <a:gd name="connsiteX2" fmla="*/ 2560320 w 8386690"/>
                <a:gd name="connsiteY2" fmla="*/ 281354 h 2297723"/>
                <a:gd name="connsiteX3" fmla="*/ 3826413 w 8386690"/>
                <a:gd name="connsiteY3" fmla="*/ 309489 h 2297723"/>
                <a:gd name="connsiteX4" fmla="*/ 4628271 w 8386690"/>
                <a:gd name="connsiteY4" fmla="*/ 1153551 h 2297723"/>
                <a:gd name="connsiteX5" fmla="*/ 6471139 w 8386690"/>
                <a:gd name="connsiteY5" fmla="*/ 1125415 h 2297723"/>
                <a:gd name="connsiteX6" fmla="*/ 7484013 w 8386690"/>
                <a:gd name="connsiteY6" fmla="*/ 2110154 h 2297723"/>
                <a:gd name="connsiteX7" fmla="*/ 8257736 w 8386690"/>
                <a:gd name="connsiteY7" fmla="*/ 2250831 h 2297723"/>
                <a:gd name="connsiteX8" fmla="*/ 8257736 w 8386690"/>
                <a:gd name="connsiteY8" fmla="*/ 2236763 h 2297723"/>
                <a:gd name="connsiteX0" fmla="*/ 0 w 8386690"/>
                <a:gd name="connsiteY0" fmla="*/ 0 h 2297723"/>
                <a:gd name="connsiteX1" fmla="*/ 2560320 w 8386690"/>
                <a:gd name="connsiteY1" fmla="*/ 281354 h 2297723"/>
                <a:gd name="connsiteX2" fmla="*/ 3826413 w 8386690"/>
                <a:gd name="connsiteY2" fmla="*/ 309489 h 2297723"/>
                <a:gd name="connsiteX3" fmla="*/ 4628271 w 8386690"/>
                <a:gd name="connsiteY3" fmla="*/ 1153551 h 2297723"/>
                <a:gd name="connsiteX4" fmla="*/ 6471139 w 8386690"/>
                <a:gd name="connsiteY4" fmla="*/ 1125415 h 2297723"/>
                <a:gd name="connsiteX5" fmla="*/ 7484013 w 8386690"/>
                <a:gd name="connsiteY5" fmla="*/ 2110154 h 2297723"/>
                <a:gd name="connsiteX6" fmla="*/ 8257736 w 8386690"/>
                <a:gd name="connsiteY6" fmla="*/ 2250831 h 2297723"/>
                <a:gd name="connsiteX7" fmla="*/ 8257736 w 8386690"/>
                <a:gd name="connsiteY7" fmla="*/ 2236763 h 2297723"/>
                <a:gd name="connsiteX0" fmla="*/ 0 w 8386690"/>
                <a:gd name="connsiteY0" fmla="*/ 20568 h 2318291"/>
                <a:gd name="connsiteX1" fmla="*/ 2525753 w 8386690"/>
                <a:gd name="connsiteY1" fmla="*/ 0 h 2318291"/>
                <a:gd name="connsiteX2" fmla="*/ 3826413 w 8386690"/>
                <a:gd name="connsiteY2" fmla="*/ 330057 h 2318291"/>
                <a:gd name="connsiteX3" fmla="*/ 4628271 w 8386690"/>
                <a:gd name="connsiteY3" fmla="*/ 1174119 h 2318291"/>
                <a:gd name="connsiteX4" fmla="*/ 6471139 w 8386690"/>
                <a:gd name="connsiteY4" fmla="*/ 1145983 h 2318291"/>
                <a:gd name="connsiteX5" fmla="*/ 7484013 w 8386690"/>
                <a:gd name="connsiteY5" fmla="*/ 2130722 h 2318291"/>
                <a:gd name="connsiteX6" fmla="*/ 8257736 w 8386690"/>
                <a:gd name="connsiteY6" fmla="*/ 2271399 h 2318291"/>
                <a:gd name="connsiteX7" fmla="*/ 8257736 w 8386690"/>
                <a:gd name="connsiteY7" fmla="*/ 2257331 h 2318291"/>
                <a:gd name="connsiteX0" fmla="*/ 0 w 8386690"/>
                <a:gd name="connsiteY0" fmla="*/ 20568 h 2318291"/>
                <a:gd name="connsiteX1" fmla="*/ 2525753 w 8386690"/>
                <a:gd name="connsiteY1" fmla="*/ 0 h 2318291"/>
                <a:gd name="connsiteX2" fmla="*/ 2882919 w 8386690"/>
                <a:gd name="connsiteY2" fmla="*/ 482242 h 2318291"/>
                <a:gd name="connsiteX3" fmla="*/ 4628271 w 8386690"/>
                <a:gd name="connsiteY3" fmla="*/ 1174119 h 2318291"/>
                <a:gd name="connsiteX4" fmla="*/ 6471139 w 8386690"/>
                <a:gd name="connsiteY4" fmla="*/ 1145983 h 2318291"/>
                <a:gd name="connsiteX5" fmla="*/ 7484013 w 8386690"/>
                <a:gd name="connsiteY5" fmla="*/ 2130722 h 2318291"/>
                <a:gd name="connsiteX6" fmla="*/ 8257736 w 8386690"/>
                <a:gd name="connsiteY6" fmla="*/ 2271399 h 2318291"/>
                <a:gd name="connsiteX7" fmla="*/ 8257736 w 8386690"/>
                <a:gd name="connsiteY7" fmla="*/ 2257331 h 2318291"/>
                <a:gd name="connsiteX0" fmla="*/ 0 w 8386690"/>
                <a:gd name="connsiteY0" fmla="*/ 20568 h 2318291"/>
                <a:gd name="connsiteX1" fmla="*/ 2525753 w 8386690"/>
                <a:gd name="connsiteY1" fmla="*/ 0 h 2318291"/>
                <a:gd name="connsiteX2" fmla="*/ 2882919 w 8386690"/>
                <a:gd name="connsiteY2" fmla="*/ 482242 h 2318291"/>
                <a:gd name="connsiteX3" fmla="*/ 4827135 w 8386690"/>
                <a:gd name="connsiteY3" fmla="*/ 626258 h 2318291"/>
                <a:gd name="connsiteX4" fmla="*/ 6471139 w 8386690"/>
                <a:gd name="connsiteY4" fmla="*/ 1145983 h 2318291"/>
                <a:gd name="connsiteX5" fmla="*/ 7484013 w 8386690"/>
                <a:gd name="connsiteY5" fmla="*/ 2130722 h 2318291"/>
                <a:gd name="connsiteX6" fmla="*/ 8257736 w 8386690"/>
                <a:gd name="connsiteY6" fmla="*/ 2271399 h 2318291"/>
                <a:gd name="connsiteX7" fmla="*/ 8257736 w 8386690"/>
                <a:gd name="connsiteY7" fmla="*/ 2257331 h 2318291"/>
                <a:gd name="connsiteX0" fmla="*/ 0 w 8386690"/>
                <a:gd name="connsiteY0" fmla="*/ 20568 h 2308902"/>
                <a:gd name="connsiteX1" fmla="*/ 2525753 w 8386690"/>
                <a:gd name="connsiteY1" fmla="*/ 0 h 2308902"/>
                <a:gd name="connsiteX2" fmla="*/ 2882919 w 8386690"/>
                <a:gd name="connsiteY2" fmla="*/ 482242 h 2308902"/>
                <a:gd name="connsiteX3" fmla="*/ 4827135 w 8386690"/>
                <a:gd name="connsiteY3" fmla="*/ 626258 h 2308902"/>
                <a:gd name="connsiteX4" fmla="*/ 5403199 w 8386690"/>
                <a:gd name="connsiteY4" fmla="*/ 1202322 h 2308902"/>
                <a:gd name="connsiteX5" fmla="*/ 7484013 w 8386690"/>
                <a:gd name="connsiteY5" fmla="*/ 2130722 h 2308902"/>
                <a:gd name="connsiteX6" fmla="*/ 8257736 w 8386690"/>
                <a:gd name="connsiteY6" fmla="*/ 2271399 h 2308902"/>
                <a:gd name="connsiteX7" fmla="*/ 8257736 w 8386690"/>
                <a:gd name="connsiteY7" fmla="*/ 2257331 h 2308902"/>
                <a:gd name="connsiteX0" fmla="*/ 0 w 8409456"/>
                <a:gd name="connsiteY0" fmla="*/ 20568 h 2351223"/>
                <a:gd name="connsiteX1" fmla="*/ 2525753 w 8409456"/>
                <a:gd name="connsiteY1" fmla="*/ 0 h 2351223"/>
                <a:gd name="connsiteX2" fmla="*/ 2882919 w 8409456"/>
                <a:gd name="connsiteY2" fmla="*/ 482242 h 2351223"/>
                <a:gd name="connsiteX3" fmla="*/ 4827135 w 8409456"/>
                <a:gd name="connsiteY3" fmla="*/ 626258 h 2351223"/>
                <a:gd name="connsiteX4" fmla="*/ 5403199 w 8409456"/>
                <a:gd name="connsiteY4" fmla="*/ 1202322 h 2351223"/>
                <a:gd name="connsiteX5" fmla="*/ 7347415 w 8409456"/>
                <a:gd name="connsiteY5" fmla="*/ 1778386 h 2351223"/>
                <a:gd name="connsiteX6" fmla="*/ 8257736 w 8409456"/>
                <a:gd name="connsiteY6" fmla="*/ 2271399 h 2351223"/>
                <a:gd name="connsiteX7" fmla="*/ 8257736 w 8409456"/>
                <a:gd name="connsiteY7" fmla="*/ 2257331 h 2351223"/>
                <a:gd name="connsiteX0" fmla="*/ 0 w 8317743"/>
                <a:gd name="connsiteY0" fmla="*/ 20568 h 2271399"/>
                <a:gd name="connsiteX1" fmla="*/ 2525753 w 8317743"/>
                <a:gd name="connsiteY1" fmla="*/ 0 h 2271399"/>
                <a:gd name="connsiteX2" fmla="*/ 2882919 w 8317743"/>
                <a:gd name="connsiteY2" fmla="*/ 482242 h 2271399"/>
                <a:gd name="connsiteX3" fmla="*/ 4827135 w 8317743"/>
                <a:gd name="connsiteY3" fmla="*/ 626258 h 2271399"/>
                <a:gd name="connsiteX4" fmla="*/ 5403199 w 8317743"/>
                <a:gd name="connsiteY4" fmla="*/ 1202322 h 2271399"/>
                <a:gd name="connsiteX5" fmla="*/ 7347415 w 8317743"/>
                <a:gd name="connsiteY5" fmla="*/ 1778386 h 2271399"/>
                <a:gd name="connsiteX6" fmla="*/ 8257736 w 8317743"/>
                <a:gd name="connsiteY6" fmla="*/ 2271399 h 2271399"/>
                <a:gd name="connsiteX7" fmla="*/ 7707455 w 8317743"/>
                <a:gd name="connsiteY7" fmla="*/ 1778386 h 2271399"/>
                <a:gd name="connsiteX0" fmla="*/ 0 w 8257736"/>
                <a:gd name="connsiteY0" fmla="*/ 20568 h 2271399"/>
                <a:gd name="connsiteX1" fmla="*/ 2525753 w 8257736"/>
                <a:gd name="connsiteY1" fmla="*/ 0 h 2271399"/>
                <a:gd name="connsiteX2" fmla="*/ 2882919 w 8257736"/>
                <a:gd name="connsiteY2" fmla="*/ 482242 h 2271399"/>
                <a:gd name="connsiteX3" fmla="*/ 4827135 w 8257736"/>
                <a:gd name="connsiteY3" fmla="*/ 626258 h 2271399"/>
                <a:gd name="connsiteX4" fmla="*/ 5403199 w 8257736"/>
                <a:gd name="connsiteY4" fmla="*/ 1202322 h 2271399"/>
                <a:gd name="connsiteX5" fmla="*/ 7347415 w 8257736"/>
                <a:gd name="connsiteY5" fmla="*/ 1778386 h 2271399"/>
                <a:gd name="connsiteX6" fmla="*/ 8257736 w 8257736"/>
                <a:gd name="connsiteY6" fmla="*/ 2271399 h 2271399"/>
                <a:gd name="connsiteX0" fmla="*/ 0 w 7779464"/>
                <a:gd name="connsiteY0" fmla="*/ 20568 h 1886398"/>
                <a:gd name="connsiteX1" fmla="*/ 2525753 w 7779464"/>
                <a:gd name="connsiteY1" fmla="*/ 0 h 1886398"/>
                <a:gd name="connsiteX2" fmla="*/ 2882919 w 7779464"/>
                <a:gd name="connsiteY2" fmla="*/ 482242 h 1886398"/>
                <a:gd name="connsiteX3" fmla="*/ 4827135 w 7779464"/>
                <a:gd name="connsiteY3" fmla="*/ 626258 h 1886398"/>
                <a:gd name="connsiteX4" fmla="*/ 5403199 w 7779464"/>
                <a:gd name="connsiteY4" fmla="*/ 1202322 h 1886398"/>
                <a:gd name="connsiteX5" fmla="*/ 7347415 w 7779464"/>
                <a:gd name="connsiteY5" fmla="*/ 1778386 h 1886398"/>
                <a:gd name="connsiteX6" fmla="*/ 7779464 w 7779464"/>
                <a:gd name="connsiteY6" fmla="*/ 1850394 h 1886398"/>
                <a:gd name="connsiteX0" fmla="*/ 0 w 7779464"/>
                <a:gd name="connsiteY0" fmla="*/ 20568 h 1886398"/>
                <a:gd name="connsiteX1" fmla="*/ 2525753 w 7779464"/>
                <a:gd name="connsiteY1" fmla="*/ 0 h 1886398"/>
                <a:gd name="connsiteX2" fmla="*/ 3098944 w 7779464"/>
                <a:gd name="connsiteY2" fmla="*/ 482242 h 1886398"/>
                <a:gd name="connsiteX3" fmla="*/ 4827135 w 7779464"/>
                <a:gd name="connsiteY3" fmla="*/ 626258 h 1886398"/>
                <a:gd name="connsiteX4" fmla="*/ 5403199 w 7779464"/>
                <a:gd name="connsiteY4" fmla="*/ 1202322 h 1886398"/>
                <a:gd name="connsiteX5" fmla="*/ 7347415 w 7779464"/>
                <a:gd name="connsiteY5" fmla="*/ 1778386 h 1886398"/>
                <a:gd name="connsiteX6" fmla="*/ 7779464 w 7779464"/>
                <a:gd name="connsiteY6" fmla="*/ 1850394 h 1886398"/>
                <a:gd name="connsiteX0" fmla="*/ 0 w 7779464"/>
                <a:gd name="connsiteY0" fmla="*/ 20568 h 1886398"/>
                <a:gd name="connsiteX1" fmla="*/ 2525753 w 7779464"/>
                <a:gd name="connsiteY1" fmla="*/ 0 h 1886398"/>
                <a:gd name="connsiteX2" fmla="*/ 3098944 w 7779464"/>
                <a:gd name="connsiteY2" fmla="*/ 482242 h 1886398"/>
                <a:gd name="connsiteX3" fmla="*/ 4971152 w 7779464"/>
                <a:gd name="connsiteY3" fmla="*/ 554250 h 1886398"/>
                <a:gd name="connsiteX4" fmla="*/ 5403199 w 7779464"/>
                <a:gd name="connsiteY4" fmla="*/ 1202322 h 1886398"/>
                <a:gd name="connsiteX5" fmla="*/ 7347415 w 7779464"/>
                <a:gd name="connsiteY5" fmla="*/ 1778386 h 1886398"/>
                <a:gd name="connsiteX6" fmla="*/ 7779464 w 7779464"/>
                <a:gd name="connsiteY6" fmla="*/ 1850394 h 1886398"/>
                <a:gd name="connsiteX0" fmla="*/ 0 w 7779464"/>
                <a:gd name="connsiteY0" fmla="*/ 20568 h 1886398"/>
                <a:gd name="connsiteX1" fmla="*/ 2525753 w 7779464"/>
                <a:gd name="connsiteY1" fmla="*/ 0 h 1886398"/>
                <a:gd name="connsiteX2" fmla="*/ 3098944 w 7779464"/>
                <a:gd name="connsiteY2" fmla="*/ 482242 h 1886398"/>
                <a:gd name="connsiteX3" fmla="*/ 4395088 w 7779464"/>
                <a:gd name="connsiteY3" fmla="*/ 554250 h 1886398"/>
                <a:gd name="connsiteX4" fmla="*/ 5403199 w 7779464"/>
                <a:gd name="connsiteY4" fmla="*/ 1202322 h 1886398"/>
                <a:gd name="connsiteX5" fmla="*/ 7347415 w 7779464"/>
                <a:gd name="connsiteY5" fmla="*/ 1778386 h 1886398"/>
                <a:gd name="connsiteX6" fmla="*/ 7779464 w 7779464"/>
                <a:gd name="connsiteY6" fmla="*/ 1850394 h 1886398"/>
                <a:gd name="connsiteX0" fmla="*/ 0 w 7791464"/>
                <a:gd name="connsiteY0" fmla="*/ 20568 h 1898399"/>
                <a:gd name="connsiteX1" fmla="*/ 2525753 w 7791464"/>
                <a:gd name="connsiteY1" fmla="*/ 0 h 1898399"/>
                <a:gd name="connsiteX2" fmla="*/ 3098944 w 7791464"/>
                <a:gd name="connsiteY2" fmla="*/ 482242 h 1898399"/>
                <a:gd name="connsiteX3" fmla="*/ 4395088 w 7791464"/>
                <a:gd name="connsiteY3" fmla="*/ 554250 h 1898399"/>
                <a:gd name="connsiteX4" fmla="*/ 5115168 w 7791464"/>
                <a:gd name="connsiteY4" fmla="*/ 1130314 h 1898399"/>
                <a:gd name="connsiteX5" fmla="*/ 7347415 w 7791464"/>
                <a:gd name="connsiteY5" fmla="*/ 1778386 h 1898399"/>
                <a:gd name="connsiteX6" fmla="*/ 7779464 w 7791464"/>
                <a:gd name="connsiteY6" fmla="*/ 1850394 h 1898399"/>
                <a:gd name="connsiteX0" fmla="*/ 0 w 7779464"/>
                <a:gd name="connsiteY0" fmla="*/ 20568 h 1850394"/>
                <a:gd name="connsiteX1" fmla="*/ 2525753 w 7779464"/>
                <a:gd name="connsiteY1" fmla="*/ 0 h 1850394"/>
                <a:gd name="connsiteX2" fmla="*/ 3098944 w 7779464"/>
                <a:gd name="connsiteY2" fmla="*/ 482242 h 1850394"/>
                <a:gd name="connsiteX3" fmla="*/ 4395088 w 7779464"/>
                <a:gd name="connsiteY3" fmla="*/ 554250 h 1850394"/>
                <a:gd name="connsiteX4" fmla="*/ 5475208 w 7779464"/>
                <a:gd name="connsiteY4" fmla="*/ 1634370 h 1850394"/>
                <a:gd name="connsiteX5" fmla="*/ 7347415 w 7779464"/>
                <a:gd name="connsiteY5" fmla="*/ 1778386 h 1850394"/>
                <a:gd name="connsiteX6" fmla="*/ 7779464 w 7779464"/>
                <a:gd name="connsiteY6" fmla="*/ 1850394 h 1850394"/>
                <a:gd name="connsiteX0" fmla="*/ 0 w 7779464"/>
                <a:gd name="connsiteY0" fmla="*/ 20568 h 1886398"/>
                <a:gd name="connsiteX1" fmla="*/ 2525753 w 7779464"/>
                <a:gd name="connsiteY1" fmla="*/ 0 h 1886398"/>
                <a:gd name="connsiteX2" fmla="*/ 3098944 w 7779464"/>
                <a:gd name="connsiteY2" fmla="*/ 482242 h 1886398"/>
                <a:gd name="connsiteX3" fmla="*/ 4395088 w 7779464"/>
                <a:gd name="connsiteY3" fmla="*/ 554250 h 1886398"/>
                <a:gd name="connsiteX4" fmla="*/ 5475208 w 7779464"/>
                <a:gd name="connsiteY4" fmla="*/ 1634370 h 1886398"/>
                <a:gd name="connsiteX5" fmla="*/ 7275408 w 7779464"/>
                <a:gd name="connsiteY5" fmla="*/ 1850394 h 1886398"/>
                <a:gd name="connsiteX6" fmla="*/ 7779464 w 7779464"/>
                <a:gd name="connsiteY6" fmla="*/ 1850394 h 1886398"/>
                <a:gd name="connsiteX0" fmla="*/ 0 w 7779464"/>
                <a:gd name="connsiteY0" fmla="*/ 20568 h 1922402"/>
                <a:gd name="connsiteX1" fmla="*/ 2525753 w 7779464"/>
                <a:gd name="connsiteY1" fmla="*/ 0 h 1922402"/>
                <a:gd name="connsiteX2" fmla="*/ 3098944 w 7779464"/>
                <a:gd name="connsiteY2" fmla="*/ 482242 h 1922402"/>
                <a:gd name="connsiteX3" fmla="*/ 4395088 w 7779464"/>
                <a:gd name="connsiteY3" fmla="*/ 554250 h 1922402"/>
                <a:gd name="connsiteX4" fmla="*/ 5547216 w 7779464"/>
                <a:gd name="connsiteY4" fmla="*/ 1706378 h 1922402"/>
                <a:gd name="connsiteX5" fmla="*/ 7275408 w 7779464"/>
                <a:gd name="connsiteY5" fmla="*/ 1850394 h 1922402"/>
                <a:gd name="connsiteX6" fmla="*/ 7779464 w 7779464"/>
                <a:gd name="connsiteY6" fmla="*/ 1850394 h 1922402"/>
                <a:gd name="connsiteX0" fmla="*/ 0 w 7779464"/>
                <a:gd name="connsiteY0" fmla="*/ 20568 h 1910401"/>
                <a:gd name="connsiteX1" fmla="*/ 2525753 w 7779464"/>
                <a:gd name="connsiteY1" fmla="*/ 0 h 1910401"/>
                <a:gd name="connsiteX2" fmla="*/ 3098944 w 7779464"/>
                <a:gd name="connsiteY2" fmla="*/ 482242 h 1910401"/>
                <a:gd name="connsiteX3" fmla="*/ 4467096 w 7779464"/>
                <a:gd name="connsiteY3" fmla="*/ 626258 h 1910401"/>
                <a:gd name="connsiteX4" fmla="*/ 5547216 w 7779464"/>
                <a:gd name="connsiteY4" fmla="*/ 1706378 h 1910401"/>
                <a:gd name="connsiteX5" fmla="*/ 7275408 w 7779464"/>
                <a:gd name="connsiteY5" fmla="*/ 1850394 h 1910401"/>
                <a:gd name="connsiteX6" fmla="*/ 7779464 w 7779464"/>
                <a:gd name="connsiteY6" fmla="*/ 1850394 h 1910401"/>
                <a:gd name="connsiteX0" fmla="*/ 0 w 7779464"/>
                <a:gd name="connsiteY0" fmla="*/ 20568 h 1910400"/>
                <a:gd name="connsiteX1" fmla="*/ 2525753 w 7779464"/>
                <a:gd name="connsiteY1" fmla="*/ 0 h 1910400"/>
                <a:gd name="connsiteX2" fmla="*/ 3098944 w 7779464"/>
                <a:gd name="connsiteY2" fmla="*/ 482242 h 1910400"/>
                <a:gd name="connsiteX3" fmla="*/ 3747016 w 7779464"/>
                <a:gd name="connsiteY3" fmla="*/ 626259 h 1910400"/>
                <a:gd name="connsiteX4" fmla="*/ 5547216 w 7779464"/>
                <a:gd name="connsiteY4" fmla="*/ 1706378 h 1910400"/>
                <a:gd name="connsiteX5" fmla="*/ 7275408 w 7779464"/>
                <a:gd name="connsiteY5" fmla="*/ 1850394 h 1910400"/>
                <a:gd name="connsiteX6" fmla="*/ 7779464 w 7779464"/>
                <a:gd name="connsiteY6" fmla="*/ 1850394 h 1910400"/>
                <a:gd name="connsiteX0" fmla="*/ 0 w 7815468"/>
                <a:gd name="connsiteY0" fmla="*/ 20568 h 1898399"/>
                <a:gd name="connsiteX1" fmla="*/ 2525753 w 7815468"/>
                <a:gd name="connsiteY1" fmla="*/ 0 h 1898399"/>
                <a:gd name="connsiteX2" fmla="*/ 3098944 w 7815468"/>
                <a:gd name="connsiteY2" fmla="*/ 482242 h 1898399"/>
                <a:gd name="connsiteX3" fmla="*/ 3747016 w 7815468"/>
                <a:gd name="connsiteY3" fmla="*/ 626259 h 1898399"/>
                <a:gd name="connsiteX4" fmla="*/ 4539104 w 7815468"/>
                <a:gd name="connsiteY4" fmla="*/ 1562363 h 1898399"/>
                <a:gd name="connsiteX5" fmla="*/ 7275408 w 7815468"/>
                <a:gd name="connsiteY5" fmla="*/ 1850394 h 1898399"/>
                <a:gd name="connsiteX6" fmla="*/ 7779464 w 7815468"/>
                <a:gd name="connsiteY6" fmla="*/ 1850394 h 1898399"/>
                <a:gd name="connsiteX0" fmla="*/ 0 w 7815468"/>
                <a:gd name="connsiteY0" fmla="*/ 20568 h 1898399"/>
                <a:gd name="connsiteX1" fmla="*/ 2525753 w 7815468"/>
                <a:gd name="connsiteY1" fmla="*/ 0 h 1898399"/>
                <a:gd name="connsiteX2" fmla="*/ 2882920 w 7815468"/>
                <a:gd name="connsiteY2" fmla="*/ 266220 h 1898399"/>
                <a:gd name="connsiteX3" fmla="*/ 3747016 w 7815468"/>
                <a:gd name="connsiteY3" fmla="*/ 626259 h 1898399"/>
                <a:gd name="connsiteX4" fmla="*/ 4539104 w 7815468"/>
                <a:gd name="connsiteY4" fmla="*/ 1562363 h 1898399"/>
                <a:gd name="connsiteX5" fmla="*/ 7275408 w 7815468"/>
                <a:gd name="connsiteY5" fmla="*/ 1850394 h 1898399"/>
                <a:gd name="connsiteX6" fmla="*/ 7779464 w 7815468"/>
                <a:gd name="connsiteY6" fmla="*/ 1850394 h 1898399"/>
                <a:gd name="connsiteX0" fmla="*/ 0 w 7815468"/>
                <a:gd name="connsiteY0" fmla="*/ 20568 h 1898399"/>
                <a:gd name="connsiteX1" fmla="*/ 2525753 w 7815468"/>
                <a:gd name="connsiteY1" fmla="*/ 0 h 1898399"/>
                <a:gd name="connsiteX2" fmla="*/ 2882920 w 7815468"/>
                <a:gd name="connsiteY2" fmla="*/ 266220 h 1898399"/>
                <a:gd name="connsiteX3" fmla="*/ 3242960 w 7815468"/>
                <a:gd name="connsiteY3" fmla="*/ 410236 h 1898399"/>
                <a:gd name="connsiteX4" fmla="*/ 4539104 w 7815468"/>
                <a:gd name="connsiteY4" fmla="*/ 1562363 h 1898399"/>
                <a:gd name="connsiteX5" fmla="*/ 7275408 w 7815468"/>
                <a:gd name="connsiteY5" fmla="*/ 1850394 h 1898399"/>
                <a:gd name="connsiteX6" fmla="*/ 7779464 w 7815468"/>
                <a:gd name="connsiteY6" fmla="*/ 1850394 h 1898399"/>
                <a:gd name="connsiteX0" fmla="*/ 0 w 7899477"/>
                <a:gd name="connsiteY0" fmla="*/ 20568 h 1910400"/>
                <a:gd name="connsiteX1" fmla="*/ 2525753 w 7899477"/>
                <a:gd name="connsiteY1" fmla="*/ 0 h 1910400"/>
                <a:gd name="connsiteX2" fmla="*/ 2882920 w 7899477"/>
                <a:gd name="connsiteY2" fmla="*/ 266220 h 1910400"/>
                <a:gd name="connsiteX3" fmla="*/ 3242960 w 7899477"/>
                <a:gd name="connsiteY3" fmla="*/ 410236 h 1910400"/>
                <a:gd name="connsiteX4" fmla="*/ 4035048 w 7899477"/>
                <a:gd name="connsiteY4" fmla="*/ 1490356 h 1910400"/>
                <a:gd name="connsiteX5" fmla="*/ 7275408 w 7899477"/>
                <a:gd name="connsiteY5" fmla="*/ 1850394 h 1910400"/>
                <a:gd name="connsiteX6" fmla="*/ 7779464 w 7899477"/>
                <a:gd name="connsiteY6" fmla="*/ 1850394 h 1910400"/>
                <a:gd name="connsiteX0" fmla="*/ 0 w 7899477"/>
                <a:gd name="connsiteY0" fmla="*/ 20568 h 1910400"/>
                <a:gd name="connsiteX1" fmla="*/ 2525753 w 7899477"/>
                <a:gd name="connsiteY1" fmla="*/ 0 h 1910400"/>
                <a:gd name="connsiteX2" fmla="*/ 2882920 w 7899477"/>
                <a:gd name="connsiteY2" fmla="*/ 266220 h 1910400"/>
                <a:gd name="connsiteX3" fmla="*/ 3170952 w 7899477"/>
                <a:gd name="connsiteY3" fmla="*/ 410235 h 1910400"/>
                <a:gd name="connsiteX4" fmla="*/ 4035048 w 7899477"/>
                <a:gd name="connsiteY4" fmla="*/ 1490356 h 1910400"/>
                <a:gd name="connsiteX5" fmla="*/ 7275408 w 7899477"/>
                <a:gd name="connsiteY5" fmla="*/ 1850394 h 1910400"/>
                <a:gd name="connsiteX6" fmla="*/ 7779464 w 7899477"/>
                <a:gd name="connsiteY6" fmla="*/ 1850394 h 1910400"/>
                <a:gd name="connsiteX0" fmla="*/ 0 w 7899477"/>
                <a:gd name="connsiteY0" fmla="*/ 20568 h 1886398"/>
                <a:gd name="connsiteX1" fmla="*/ 2525753 w 7899477"/>
                <a:gd name="connsiteY1" fmla="*/ 0 h 1886398"/>
                <a:gd name="connsiteX2" fmla="*/ 2882920 w 7899477"/>
                <a:gd name="connsiteY2" fmla="*/ 266220 h 1886398"/>
                <a:gd name="connsiteX3" fmla="*/ 3170952 w 7899477"/>
                <a:gd name="connsiteY3" fmla="*/ 410235 h 1886398"/>
                <a:gd name="connsiteX4" fmla="*/ 4035048 w 7899477"/>
                <a:gd name="connsiteY4" fmla="*/ 1634371 h 1886398"/>
                <a:gd name="connsiteX5" fmla="*/ 7275408 w 7899477"/>
                <a:gd name="connsiteY5" fmla="*/ 1850394 h 1886398"/>
                <a:gd name="connsiteX6" fmla="*/ 7779464 w 7899477"/>
                <a:gd name="connsiteY6" fmla="*/ 1850394 h 1886398"/>
                <a:gd name="connsiteX0" fmla="*/ 0 w 7899477"/>
                <a:gd name="connsiteY0" fmla="*/ 20568 h 1886398"/>
                <a:gd name="connsiteX1" fmla="*/ 2525753 w 7899477"/>
                <a:gd name="connsiteY1" fmla="*/ 0 h 1886398"/>
                <a:gd name="connsiteX2" fmla="*/ 2882920 w 7899477"/>
                <a:gd name="connsiteY2" fmla="*/ 194211 h 1886398"/>
                <a:gd name="connsiteX3" fmla="*/ 3170952 w 7899477"/>
                <a:gd name="connsiteY3" fmla="*/ 410235 h 1886398"/>
                <a:gd name="connsiteX4" fmla="*/ 4035048 w 7899477"/>
                <a:gd name="connsiteY4" fmla="*/ 1634371 h 1886398"/>
                <a:gd name="connsiteX5" fmla="*/ 7275408 w 7899477"/>
                <a:gd name="connsiteY5" fmla="*/ 1850394 h 1886398"/>
                <a:gd name="connsiteX6" fmla="*/ 7779464 w 7899477"/>
                <a:gd name="connsiteY6" fmla="*/ 1850394 h 1886398"/>
                <a:gd name="connsiteX0" fmla="*/ 0 w 7899477"/>
                <a:gd name="connsiteY0" fmla="*/ 20568 h 1886399"/>
                <a:gd name="connsiteX1" fmla="*/ 2525753 w 7899477"/>
                <a:gd name="connsiteY1" fmla="*/ 0 h 1886399"/>
                <a:gd name="connsiteX2" fmla="*/ 2882920 w 7899477"/>
                <a:gd name="connsiteY2" fmla="*/ 194211 h 1886399"/>
                <a:gd name="connsiteX3" fmla="*/ 3170952 w 7899477"/>
                <a:gd name="connsiteY3" fmla="*/ 338227 h 1886399"/>
                <a:gd name="connsiteX4" fmla="*/ 4035048 w 7899477"/>
                <a:gd name="connsiteY4" fmla="*/ 1634371 h 1886399"/>
                <a:gd name="connsiteX5" fmla="*/ 7275408 w 7899477"/>
                <a:gd name="connsiteY5" fmla="*/ 1850394 h 1886399"/>
                <a:gd name="connsiteX6" fmla="*/ 7779464 w 7899477"/>
                <a:gd name="connsiteY6" fmla="*/ 1850394 h 1886399"/>
                <a:gd name="connsiteX0" fmla="*/ 0 w 7899477"/>
                <a:gd name="connsiteY0" fmla="*/ 20568 h 1886399"/>
                <a:gd name="connsiteX1" fmla="*/ 2525753 w 7899477"/>
                <a:gd name="connsiteY1" fmla="*/ 0 h 1886399"/>
                <a:gd name="connsiteX2" fmla="*/ 2882920 w 7899477"/>
                <a:gd name="connsiteY2" fmla="*/ 194211 h 1886399"/>
                <a:gd name="connsiteX3" fmla="*/ 3170952 w 7899477"/>
                <a:gd name="connsiteY3" fmla="*/ 338227 h 1886399"/>
                <a:gd name="connsiteX4" fmla="*/ 4035048 w 7899477"/>
                <a:gd name="connsiteY4" fmla="*/ 1634371 h 1886399"/>
                <a:gd name="connsiteX5" fmla="*/ 7275408 w 7899477"/>
                <a:gd name="connsiteY5" fmla="*/ 1850394 h 1886399"/>
                <a:gd name="connsiteX6" fmla="*/ 7779464 w 7899477"/>
                <a:gd name="connsiteY6" fmla="*/ 1850394 h 1886399"/>
                <a:gd name="connsiteX0" fmla="*/ 0 w 7899477"/>
                <a:gd name="connsiteY0" fmla="*/ 20568 h 1886399"/>
                <a:gd name="connsiteX1" fmla="*/ 2525753 w 7899477"/>
                <a:gd name="connsiteY1" fmla="*/ 0 h 1886399"/>
                <a:gd name="connsiteX2" fmla="*/ 2882920 w 7899477"/>
                <a:gd name="connsiteY2" fmla="*/ 194211 h 1886399"/>
                <a:gd name="connsiteX3" fmla="*/ 3170952 w 7899477"/>
                <a:gd name="connsiteY3" fmla="*/ 338227 h 1886399"/>
                <a:gd name="connsiteX4" fmla="*/ 4035048 w 7899477"/>
                <a:gd name="connsiteY4" fmla="*/ 1634371 h 1886399"/>
                <a:gd name="connsiteX5" fmla="*/ 7275408 w 7899477"/>
                <a:gd name="connsiteY5" fmla="*/ 1850394 h 1886399"/>
                <a:gd name="connsiteX6" fmla="*/ 7779464 w 7899477"/>
                <a:gd name="connsiteY6" fmla="*/ 1850394 h 1886399"/>
                <a:gd name="connsiteX0" fmla="*/ 0 w 7887476"/>
                <a:gd name="connsiteY0" fmla="*/ 20568 h 1886399"/>
                <a:gd name="connsiteX1" fmla="*/ 2525753 w 7887476"/>
                <a:gd name="connsiteY1" fmla="*/ 0 h 1886399"/>
                <a:gd name="connsiteX2" fmla="*/ 2882920 w 7887476"/>
                <a:gd name="connsiteY2" fmla="*/ 194211 h 1886399"/>
                <a:gd name="connsiteX3" fmla="*/ 3170952 w 7887476"/>
                <a:gd name="connsiteY3" fmla="*/ 338227 h 1886399"/>
                <a:gd name="connsiteX4" fmla="*/ 4035048 w 7887476"/>
                <a:gd name="connsiteY4" fmla="*/ 1634371 h 1886399"/>
                <a:gd name="connsiteX5" fmla="*/ 7275408 w 7887476"/>
                <a:gd name="connsiteY5" fmla="*/ 1850394 h 1886399"/>
                <a:gd name="connsiteX6" fmla="*/ 7707456 w 7887476"/>
                <a:gd name="connsiteY6" fmla="*/ 1850395 h 1886399"/>
                <a:gd name="connsiteX0" fmla="*/ 0 w 7887476"/>
                <a:gd name="connsiteY0" fmla="*/ 20568 h 1874398"/>
                <a:gd name="connsiteX1" fmla="*/ 2525753 w 7887476"/>
                <a:gd name="connsiteY1" fmla="*/ 0 h 1874398"/>
                <a:gd name="connsiteX2" fmla="*/ 2882920 w 7887476"/>
                <a:gd name="connsiteY2" fmla="*/ 194211 h 1874398"/>
                <a:gd name="connsiteX3" fmla="*/ 3170952 w 7887476"/>
                <a:gd name="connsiteY3" fmla="*/ 338227 h 1874398"/>
                <a:gd name="connsiteX4" fmla="*/ 4035048 w 7887476"/>
                <a:gd name="connsiteY4" fmla="*/ 1634371 h 1874398"/>
                <a:gd name="connsiteX5" fmla="*/ 7275408 w 7887476"/>
                <a:gd name="connsiteY5" fmla="*/ 1778387 h 1874398"/>
                <a:gd name="connsiteX6" fmla="*/ 7707456 w 7887476"/>
                <a:gd name="connsiteY6" fmla="*/ 1850395 h 1874398"/>
                <a:gd name="connsiteX0" fmla="*/ 0 w 7887476"/>
                <a:gd name="connsiteY0" fmla="*/ 20568 h 1874398"/>
                <a:gd name="connsiteX1" fmla="*/ 2525753 w 7887476"/>
                <a:gd name="connsiteY1" fmla="*/ 0 h 1874398"/>
                <a:gd name="connsiteX2" fmla="*/ 2882920 w 7887476"/>
                <a:gd name="connsiteY2" fmla="*/ 194211 h 1874398"/>
                <a:gd name="connsiteX3" fmla="*/ 3170952 w 7887476"/>
                <a:gd name="connsiteY3" fmla="*/ 338227 h 1874398"/>
                <a:gd name="connsiteX4" fmla="*/ 4035048 w 7887476"/>
                <a:gd name="connsiteY4" fmla="*/ 1634371 h 1874398"/>
                <a:gd name="connsiteX5" fmla="*/ 7275408 w 7887476"/>
                <a:gd name="connsiteY5" fmla="*/ 1778387 h 1874398"/>
                <a:gd name="connsiteX6" fmla="*/ 7707456 w 7887476"/>
                <a:gd name="connsiteY6" fmla="*/ 1778387 h 1874398"/>
                <a:gd name="connsiteX0" fmla="*/ 0 w 7887476"/>
                <a:gd name="connsiteY0" fmla="*/ 20568 h 1874398"/>
                <a:gd name="connsiteX1" fmla="*/ 2525753 w 7887476"/>
                <a:gd name="connsiteY1" fmla="*/ 0 h 1874398"/>
                <a:gd name="connsiteX2" fmla="*/ 2882920 w 7887476"/>
                <a:gd name="connsiteY2" fmla="*/ 194211 h 1874398"/>
                <a:gd name="connsiteX3" fmla="*/ 3170952 w 7887476"/>
                <a:gd name="connsiteY3" fmla="*/ 338227 h 1874398"/>
                <a:gd name="connsiteX4" fmla="*/ 4035048 w 7887476"/>
                <a:gd name="connsiteY4" fmla="*/ 1634371 h 1874398"/>
                <a:gd name="connsiteX5" fmla="*/ 7275408 w 7887476"/>
                <a:gd name="connsiteY5" fmla="*/ 1778387 h 1874398"/>
                <a:gd name="connsiteX6" fmla="*/ 7707456 w 7887476"/>
                <a:gd name="connsiteY6" fmla="*/ 1706379 h 1874398"/>
                <a:gd name="connsiteX0" fmla="*/ 0 w 7863473"/>
                <a:gd name="connsiteY0" fmla="*/ 20568 h 1874398"/>
                <a:gd name="connsiteX1" fmla="*/ 2525753 w 7863473"/>
                <a:gd name="connsiteY1" fmla="*/ 0 h 1874398"/>
                <a:gd name="connsiteX2" fmla="*/ 2882920 w 7863473"/>
                <a:gd name="connsiteY2" fmla="*/ 194211 h 1874398"/>
                <a:gd name="connsiteX3" fmla="*/ 3170952 w 7863473"/>
                <a:gd name="connsiteY3" fmla="*/ 338227 h 1874398"/>
                <a:gd name="connsiteX4" fmla="*/ 4035048 w 7863473"/>
                <a:gd name="connsiteY4" fmla="*/ 1634371 h 1874398"/>
                <a:gd name="connsiteX5" fmla="*/ 7275408 w 7863473"/>
                <a:gd name="connsiteY5" fmla="*/ 1778387 h 1874398"/>
                <a:gd name="connsiteX6" fmla="*/ 7563440 w 7863473"/>
                <a:gd name="connsiteY6" fmla="*/ 1778387 h 1874398"/>
                <a:gd name="connsiteX0" fmla="*/ 0 w 7275408"/>
                <a:gd name="connsiteY0" fmla="*/ 20568 h 1874398"/>
                <a:gd name="connsiteX1" fmla="*/ 2525753 w 7275408"/>
                <a:gd name="connsiteY1" fmla="*/ 0 h 1874398"/>
                <a:gd name="connsiteX2" fmla="*/ 2882920 w 7275408"/>
                <a:gd name="connsiteY2" fmla="*/ 194211 h 1874398"/>
                <a:gd name="connsiteX3" fmla="*/ 3170952 w 7275408"/>
                <a:gd name="connsiteY3" fmla="*/ 338227 h 1874398"/>
                <a:gd name="connsiteX4" fmla="*/ 4035048 w 7275408"/>
                <a:gd name="connsiteY4" fmla="*/ 1634371 h 1874398"/>
                <a:gd name="connsiteX5" fmla="*/ 7275408 w 7275408"/>
                <a:gd name="connsiteY5" fmla="*/ 1778387 h 1874398"/>
                <a:gd name="connsiteX0" fmla="*/ 0 w 7275408"/>
                <a:gd name="connsiteY0" fmla="*/ 20568 h 1778387"/>
                <a:gd name="connsiteX1" fmla="*/ 2525753 w 7275408"/>
                <a:gd name="connsiteY1" fmla="*/ 0 h 1778387"/>
                <a:gd name="connsiteX2" fmla="*/ 2882920 w 7275408"/>
                <a:gd name="connsiteY2" fmla="*/ 194211 h 1778387"/>
                <a:gd name="connsiteX3" fmla="*/ 3170952 w 7275408"/>
                <a:gd name="connsiteY3" fmla="*/ 338227 h 1778387"/>
                <a:gd name="connsiteX4" fmla="*/ 4035049 w 7275408"/>
                <a:gd name="connsiteY4" fmla="*/ 914291 h 1778387"/>
                <a:gd name="connsiteX5" fmla="*/ 7275408 w 7275408"/>
                <a:gd name="connsiteY5" fmla="*/ 1778387 h 1778387"/>
                <a:gd name="connsiteX0" fmla="*/ 0 w 5763241"/>
                <a:gd name="connsiteY0" fmla="*/ 20568 h 1022303"/>
                <a:gd name="connsiteX1" fmla="*/ 2525753 w 5763241"/>
                <a:gd name="connsiteY1" fmla="*/ 0 h 1022303"/>
                <a:gd name="connsiteX2" fmla="*/ 2882920 w 5763241"/>
                <a:gd name="connsiteY2" fmla="*/ 194211 h 1022303"/>
                <a:gd name="connsiteX3" fmla="*/ 3170952 w 5763241"/>
                <a:gd name="connsiteY3" fmla="*/ 338227 h 1022303"/>
                <a:gd name="connsiteX4" fmla="*/ 4035049 w 5763241"/>
                <a:gd name="connsiteY4" fmla="*/ 914291 h 1022303"/>
                <a:gd name="connsiteX5" fmla="*/ 5763241 w 5763241"/>
                <a:gd name="connsiteY5" fmla="*/ 986300 h 1022303"/>
                <a:gd name="connsiteX0" fmla="*/ 0 w 6054370"/>
                <a:gd name="connsiteY0" fmla="*/ 20568 h 1022303"/>
                <a:gd name="connsiteX1" fmla="*/ 2525753 w 6054370"/>
                <a:gd name="connsiteY1" fmla="*/ 0 h 1022303"/>
                <a:gd name="connsiteX2" fmla="*/ 2882920 w 6054370"/>
                <a:gd name="connsiteY2" fmla="*/ 194211 h 1022303"/>
                <a:gd name="connsiteX3" fmla="*/ 3170952 w 6054370"/>
                <a:gd name="connsiteY3" fmla="*/ 338227 h 1022303"/>
                <a:gd name="connsiteX4" fmla="*/ 4035049 w 6054370"/>
                <a:gd name="connsiteY4" fmla="*/ 914291 h 1022303"/>
                <a:gd name="connsiteX5" fmla="*/ 5763241 w 6054370"/>
                <a:gd name="connsiteY5" fmla="*/ 986300 h 1022303"/>
                <a:gd name="connsiteX6" fmla="*/ 5781825 w 6054370"/>
                <a:gd name="connsiteY6" fmla="*/ 1005307 h 1022303"/>
                <a:gd name="connsiteX0" fmla="*/ 0 w 6267297"/>
                <a:gd name="connsiteY0" fmla="*/ 20568 h 1706380"/>
                <a:gd name="connsiteX1" fmla="*/ 2525753 w 6267297"/>
                <a:gd name="connsiteY1" fmla="*/ 0 h 1706380"/>
                <a:gd name="connsiteX2" fmla="*/ 2882920 w 6267297"/>
                <a:gd name="connsiteY2" fmla="*/ 194211 h 1706380"/>
                <a:gd name="connsiteX3" fmla="*/ 3170952 w 6267297"/>
                <a:gd name="connsiteY3" fmla="*/ 338227 h 1706380"/>
                <a:gd name="connsiteX4" fmla="*/ 4035049 w 6267297"/>
                <a:gd name="connsiteY4" fmla="*/ 914291 h 1706380"/>
                <a:gd name="connsiteX5" fmla="*/ 5763241 w 6267297"/>
                <a:gd name="connsiteY5" fmla="*/ 986300 h 1706380"/>
                <a:gd name="connsiteX6" fmla="*/ 6267297 w 6267297"/>
                <a:gd name="connsiteY6" fmla="*/ 1706380 h 1706380"/>
                <a:gd name="connsiteX0" fmla="*/ 0 w 6352456"/>
                <a:gd name="connsiteY0" fmla="*/ 20568 h 1831468"/>
                <a:gd name="connsiteX1" fmla="*/ 2525753 w 6352456"/>
                <a:gd name="connsiteY1" fmla="*/ 0 h 1831468"/>
                <a:gd name="connsiteX2" fmla="*/ 2882920 w 6352456"/>
                <a:gd name="connsiteY2" fmla="*/ 194211 h 1831468"/>
                <a:gd name="connsiteX3" fmla="*/ 3170952 w 6352456"/>
                <a:gd name="connsiteY3" fmla="*/ 338227 h 1831468"/>
                <a:gd name="connsiteX4" fmla="*/ 4035049 w 6352456"/>
                <a:gd name="connsiteY4" fmla="*/ 914291 h 1831468"/>
                <a:gd name="connsiteX5" fmla="*/ 5763241 w 6352456"/>
                <a:gd name="connsiteY5" fmla="*/ 986300 h 1831468"/>
                <a:gd name="connsiteX6" fmla="*/ 6267297 w 6352456"/>
                <a:gd name="connsiteY6" fmla="*/ 1706380 h 1831468"/>
                <a:gd name="connsiteX7" fmla="*/ 6274193 w 6352456"/>
                <a:gd name="connsiteY7" fmla="*/ 1736826 h 1831468"/>
                <a:gd name="connsiteX0" fmla="*/ 0 w 7491432"/>
                <a:gd name="connsiteY0" fmla="*/ 20568 h 1850396"/>
                <a:gd name="connsiteX1" fmla="*/ 2525753 w 7491432"/>
                <a:gd name="connsiteY1" fmla="*/ 0 h 1850396"/>
                <a:gd name="connsiteX2" fmla="*/ 2882920 w 7491432"/>
                <a:gd name="connsiteY2" fmla="*/ 194211 h 1850396"/>
                <a:gd name="connsiteX3" fmla="*/ 3170952 w 7491432"/>
                <a:gd name="connsiteY3" fmla="*/ 338227 h 1850396"/>
                <a:gd name="connsiteX4" fmla="*/ 4035049 w 7491432"/>
                <a:gd name="connsiteY4" fmla="*/ 914291 h 1850396"/>
                <a:gd name="connsiteX5" fmla="*/ 5763241 w 7491432"/>
                <a:gd name="connsiteY5" fmla="*/ 986300 h 1850396"/>
                <a:gd name="connsiteX6" fmla="*/ 6267297 w 7491432"/>
                <a:gd name="connsiteY6" fmla="*/ 1706380 h 1850396"/>
                <a:gd name="connsiteX7" fmla="*/ 7491432 w 7491432"/>
                <a:gd name="connsiteY7" fmla="*/ 1850395 h 1850396"/>
                <a:gd name="connsiteX0" fmla="*/ 0 w 7491432"/>
                <a:gd name="connsiteY0" fmla="*/ 20568 h 1838394"/>
                <a:gd name="connsiteX1" fmla="*/ 2525753 w 7491432"/>
                <a:gd name="connsiteY1" fmla="*/ 0 h 1838394"/>
                <a:gd name="connsiteX2" fmla="*/ 2882920 w 7491432"/>
                <a:gd name="connsiteY2" fmla="*/ 194211 h 1838394"/>
                <a:gd name="connsiteX3" fmla="*/ 3170952 w 7491432"/>
                <a:gd name="connsiteY3" fmla="*/ 338227 h 1838394"/>
                <a:gd name="connsiteX4" fmla="*/ 4035049 w 7491432"/>
                <a:gd name="connsiteY4" fmla="*/ 914291 h 1838394"/>
                <a:gd name="connsiteX5" fmla="*/ 5763241 w 7491432"/>
                <a:gd name="connsiteY5" fmla="*/ 986300 h 1838394"/>
                <a:gd name="connsiteX6" fmla="*/ 6267297 w 7491432"/>
                <a:gd name="connsiteY6" fmla="*/ 1706380 h 1838394"/>
                <a:gd name="connsiteX7" fmla="*/ 7491432 w 7491432"/>
                <a:gd name="connsiteY7" fmla="*/ 1778387 h 1838394"/>
                <a:gd name="connsiteX0" fmla="*/ 0 w 7491432"/>
                <a:gd name="connsiteY0" fmla="*/ 20568 h 1838394"/>
                <a:gd name="connsiteX1" fmla="*/ 2525753 w 7491432"/>
                <a:gd name="connsiteY1" fmla="*/ 0 h 1838394"/>
                <a:gd name="connsiteX2" fmla="*/ 2810912 w 7491432"/>
                <a:gd name="connsiteY2" fmla="*/ 194211 h 1838394"/>
                <a:gd name="connsiteX3" fmla="*/ 3170952 w 7491432"/>
                <a:gd name="connsiteY3" fmla="*/ 338227 h 1838394"/>
                <a:gd name="connsiteX4" fmla="*/ 4035049 w 7491432"/>
                <a:gd name="connsiteY4" fmla="*/ 914291 h 1838394"/>
                <a:gd name="connsiteX5" fmla="*/ 5763241 w 7491432"/>
                <a:gd name="connsiteY5" fmla="*/ 986300 h 1838394"/>
                <a:gd name="connsiteX6" fmla="*/ 6267297 w 7491432"/>
                <a:gd name="connsiteY6" fmla="*/ 1706380 h 1838394"/>
                <a:gd name="connsiteX7" fmla="*/ 7491432 w 7491432"/>
                <a:gd name="connsiteY7" fmla="*/ 1778387 h 1838394"/>
                <a:gd name="connsiteX0" fmla="*/ 0 w 7491432"/>
                <a:gd name="connsiteY0" fmla="*/ 20568 h 1838394"/>
                <a:gd name="connsiteX1" fmla="*/ 2525753 w 7491432"/>
                <a:gd name="connsiteY1" fmla="*/ 0 h 1838394"/>
                <a:gd name="connsiteX2" fmla="*/ 2810912 w 7491432"/>
                <a:gd name="connsiteY2" fmla="*/ 194211 h 1838394"/>
                <a:gd name="connsiteX3" fmla="*/ 3170952 w 7491432"/>
                <a:gd name="connsiteY3" fmla="*/ 266219 h 1838394"/>
                <a:gd name="connsiteX4" fmla="*/ 4035049 w 7491432"/>
                <a:gd name="connsiteY4" fmla="*/ 914291 h 1838394"/>
                <a:gd name="connsiteX5" fmla="*/ 5763241 w 7491432"/>
                <a:gd name="connsiteY5" fmla="*/ 986300 h 1838394"/>
                <a:gd name="connsiteX6" fmla="*/ 6267297 w 7491432"/>
                <a:gd name="connsiteY6" fmla="*/ 1706380 h 1838394"/>
                <a:gd name="connsiteX7" fmla="*/ 7491432 w 7491432"/>
                <a:gd name="connsiteY7" fmla="*/ 1778387 h 1838394"/>
                <a:gd name="connsiteX0" fmla="*/ 0 w 7491432"/>
                <a:gd name="connsiteY0" fmla="*/ 20568 h 1838394"/>
                <a:gd name="connsiteX1" fmla="*/ 2525753 w 7491432"/>
                <a:gd name="connsiteY1" fmla="*/ 0 h 1838394"/>
                <a:gd name="connsiteX2" fmla="*/ 2810912 w 7491432"/>
                <a:gd name="connsiteY2" fmla="*/ 194211 h 1838394"/>
                <a:gd name="connsiteX3" fmla="*/ 3170952 w 7491432"/>
                <a:gd name="connsiteY3" fmla="*/ 338227 h 1838394"/>
                <a:gd name="connsiteX4" fmla="*/ 4035049 w 7491432"/>
                <a:gd name="connsiteY4" fmla="*/ 914291 h 1838394"/>
                <a:gd name="connsiteX5" fmla="*/ 5763241 w 7491432"/>
                <a:gd name="connsiteY5" fmla="*/ 986300 h 1838394"/>
                <a:gd name="connsiteX6" fmla="*/ 6267297 w 7491432"/>
                <a:gd name="connsiteY6" fmla="*/ 1706380 h 1838394"/>
                <a:gd name="connsiteX7" fmla="*/ 7491432 w 7491432"/>
                <a:gd name="connsiteY7" fmla="*/ 1778387 h 1838394"/>
                <a:gd name="connsiteX0" fmla="*/ 0 w 7491432"/>
                <a:gd name="connsiteY0" fmla="*/ 20568 h 1838394"/>
                <a:gd name="connsiteX1" fmla="*/ 2525753 w 7491432"/>
                <a:gd name="connsiteY1" fmla="*/ 0 h 1838394"/>
                <a:gd name="connsiteX2" fmla="*/ 2810912 w 7491432"/>
                <a:gd name="connsiteY2" fmla="*/ 194211 h 1838394"/>
                <a:gd name="connsiteX3" fmla="*/ 3170952 w 7491432"/>
                <a:gd name="connsiteY3" fmla="*/ 338227 h 1838394"/>
                <a:gd name="connsiteX4" fmla="*/ 3675008 w 7491432"/>
                <a:gd name="connsiteY4" fmla="*/ 914291 h 1838394"/>
                <a:gd name="connsiteX5" fmla="*/ 5763241 w 7491432"/>
                <a:gd name="connsiteY5" fmla="*/ 986300 h 1838394"/>
                <a:gd name="connsiteX6" fmla="*/ 6267297 w 7491432"/>
                <a:gd name="connsiteY6" fmla="*/ 1706380 h 1838394"/>
                <a:gd name="connsiteX7" fmla="*/ 7491432 w 7491432"/>
                <a:gd name="connsiteY7" fmla="*/ 1778387 h 1838394"/>
                <a:gd name="connsiteX0" fmla="*/ 0 w 7491432"/>
                <a:gd name="connsiteY0" fmla="*/ 20568 h 1838394"/>
                <a:gd name="connsiteX1" fmla="*/ 2525753 w 7491432"/>
                <a:gd name="connsiteY1" fmla="*/ 0 h 1838394"/>
                <a:gd name="connsiteX2" fmla="*/ 2810912 w 7491432"/>
                <a:gd name="connsiteY2" fmla="*/ 194211 h 1838394"/>
                <a:gd name="connsiteX3" fmla="*/ 3170952 w 7491432"/>
                <a:gd name="connsiteY3" fmla="*/ 338227 h 1838394"/>
                <a:gd name="connsiteX4" fmla="*/ 3675008 w 7491432"/>
                <a:gd name="connsiteY4" fmla="*/ 770275 h 1838394"/>
                <a:gd name="connsiteX5" fmla="*/ 5763241 w 7491432"/>
                <a:gd name="connsiteY5" fmla="*/ 986300 h 1838394"/>
                <a:gd name="connsiteX6" fmla="*/ 6267297 w 7491432"/>
                <a:gd name="connsiteY6" fmla="*/ 1706380 h 1838394"/>
                <a:gd name="connsiteX7" fmla="*/ 7491432 w 7491432"/>
                <a:gd name="connsiteY7" fmla="*/ 1778387 h 1838394"/>
                <a:gd name="connsiteX0" fmla="*/ 0 w 7491432"/>
                <a:gd name="connsiteY0" fmla="*/ 20568 h 1862397"/>
                <a:gd name="connsiteX1" fmla="*/ 2525753 w 7491432"/>
                <a:gd name="connsiteY1" fmla="*/ 0 h 1862397"/>
                <a:gd name="connsiteX2" fmla="*/ 2810912 w 7491432"/>
                <a:gd name="connsiteY2" fmla="*/ 194211 h 1862397"/>
                <a:gd name="connsiteX3" fmla="*/ 3170952 w 7491432"/>
                <a:gd name="connsiteY3" fmla="*/ 338227 h 1862397"/>
                <a:gd name="connsiteX4" fmla="*/ 3675008 w 7491432"/>
                <a:gd name="connsiteY4" fmla="*/ 770275 h 1862397"/>
                <a:gd name="connsiteX5" fmla="*/ 5691232 w 7491432"/>
                <a:gd name="connsiteY5" fmla="*/ 842283 h 1862397"/>
                <a:gd name="connsiteX6" fmla="*/ 6267297 w 7491432"/>
                <a:gd name="connsiteY6" fmla="*/ 1706380 h 1862397"/>
                <a:gd name="connsiteX7" fmla="*/ 7491432 w 7491432"/>
                <a:gd name="connsiteY7" fmla="*/ 1778387 h 1862397"/>
                <a:gd name="connsiteX0" fmla="*/ 0 w 7491432"/>
                <a:gd name="connsiteY0" fmla="*/ 20568 h 2078420"/>
                <a:gd name="connsiteX1" fmla="*/ 2525753 w 7491432"/>
                <a:gd name="connsiteY1" fmla="*/ 0 h 2078420"/>
                <a:gd name="connsiteX2" fmla="*/ 2810912 w 7491432"/>
                <a:gd name="connsiteY2" fmla="*/ 194211 h 2078420"/>
                <a:gd name="connsiteX3" fmla="*/ 3170952 w 7491432"/>
                <a:gd name="connsiteY3" fmla="*/ 338227 h 2078420"/>
                <a:gd name="connsiteX4" fmla="*/ 3675008 w 7491432"/>
                <a:gd name="connsiteY4" fmla="*/ 770275 h 2078420"/>
                <a:gd name="connsiteX5" fmla="*/ 5691232 w 7491432"/>
                <a:gd name="connsiteY5" fmla="*/ 842283 h 2078420"/>
                <a:gd name="connsiteX6" fmla="*/ 6411312 w 7491432"/>
                <a:gd name="connsiteY6" fmla="*/ 1922403 h 2078420"/>
                <a:gd name="connsiteX7" fmla="*/ 7491432 w 7491432"/>
                <a:gd name="connsiteY7" fmla="*/ 1778387 h 2078420"/>
                <a:gd name="connsiteX0" fmla="*/ 0 w 7491432"/>
                <a:gd name="connsiteY0" fmla="*/ 20568 h 2126426"/>
                <a:gd name="connsiteX1" fmla="*/ 2525753 w 7491432"/>
                <a:gd name="connsiteY1" fmla="*/ 0 h 2126426"/>
                <a:gd name="connsiteX2" fmla="*/ 2810912 w 7491432"/>
                <a:gd name="connsiteY2" fmla="*/ 194211 h 2126426"/>
                <a:gd name="connsiteX3" fmla="*/ 3170952 w 7491432"/>
                <a:gd name="connsiteY3" fmla="*/ 338227 h 2126426"/>
                <a:gd name="connsiteX4" fmla="*/ 3675008 w 7491432"/>
                <a:gd name="connsiteY4" fmla="*/ 770275 h 2126426"/>
                <a:gd name="connsiteX5" fmla="*/ 5691232 w 7491432"/>
                <a:gd name="connsiteY5" fmla="*/ 842283 h 2126426"/>
                <a:gd name="connsiteX6" fmla="*/ 6411312 w 7491432"/>
                <a:gd name="connsiteY6" fmla="*/ 1922403 h 2126426"/>
                <a:gd name="connsiteX7" fmla="*/ 7491432 w 7491432"/>
                <a:gd name="connsiteY7" fmla="*/ 2066418 h 2126426"/>
                <a:gd name="connsiteX0" fmla="*/ 0 w 7491432"/>
                <a:gd name="connsiteY0" fmla="*/ 20568 h 2126426"/>
                <a:gd name="connsiteX1" fmla="*/ 2525753 w 7491432"/>
                <a:gd name="connsiteY1" fmla="*/ 0 h 2126426"/>
                <a:gd name="connsiteX2" fmla="*/ 2810912 w 7491432"/>
                <a:gd name="connsiteY2" fmla="*/ 194211 h 2126426"/>
                <a:gd name="connsiteX3" fmla="*/ 3170952 w 7491432"/>
                <a:gd name="connsiteY3" fmla="*/ 338227 h 2126426"/>
                <a:gd name="connsiteX4" fmla="*/ 3675008 w 7491432"/>
                <a:gd name="connsiteY4" fmla="*/ 626258 h 2126426"/>
                <a:gd name="connsiteX5" fmla="*/ 5691232 w 7491432"/>
                <a:gd name="connsiteY5" fmla="*/ 842283 h 2126426"/>
                <a:gd name="connsiteX6" fmla="*/ 6411312 w 7491432"/>
                <a:gd name="connsiteY6" fmla="*/ 1922403 h 2126426"/>
                <a:gd name="connsiteX7" fmla="*/ 7491432 w 7491432"/>
                <a:gd name="connsiteY7" fmla="*/ 2066418 h 2126426"/>
                <a:gd name="connsiteX0" fmla="*/ 0 w 7491432"/>
                <a:gd name="connsiteY0" fmla="*/ 20568 h 2138427"/>
                <a:gd name="connsiteX1" fmla="*/ 2525753 w 7491432"/>
                <a:gd name="connsiteY1" fmla="*/ 0 h 2138427"/>
                <a:gd name="connsiteX2" fmla="*/ 2810912 w 7491432"/>
                <a:gd name="connsiteY2" fmla="*/ 194211 h 2138427"/>
                <a:gd name="connsiteX3" fmla="*/ 3170952 w 7491432"/>
                <a:gd name="connsiteY3" fmla="*/ 338227 h 2138427"/>
                <a:gd name="connsiteX4" fmla="*/ 3675008 w 7491432"/>
                <a:gd name="connsiteY4" fmla="*/ 626258 h 2138427"/>
                <a:gd name="connsiteX5" fmla="*/ 5691232 w 7491432"/>
                <a:gd name="connsiteY5" fmla="*/ 770274 h 2138427"/>
                <a:gd name="connsiteX6" fmla="*/ 6411312 w 7491432"/>
                <a:gd name="connsiteY6" fmla="*/ 1922403 h 2138427"/>
                <a:gd name="connsiteX7" fmla="*/ 7491432 w 7491432"/>
                <a:gd name="connsiteY7" fmla="*/ 2066418 h 2138427"/>
                <a:gd name="connsiteX0" fmla="*/ 0 w 7491432"/>
                <a:gd name="connsiteY0" fmla="*/ 20568 h 2138427"/>
                <a:gd name="connsiteX1" fmla="*/ 2525753 w 7491432"/>
                <a:gd name="connsiteY1" fmla="*/ 0 h 2138427"/>
                <a:gd name="connsiteX2" fmla="*/ 2810912 w 7491432"/>
                <a:gd name="connsiteY2" fmla="*/ 122202 h 2138427"/>
                <a:gd name="connsiteX3" fmla="*/ 3170952 w 7491432"/>
                <a:gd name="connsiteY3" fmla="*/ 338227 h 2138427"/>
                <a:gd name="connsiteX4" fmla="*/ 3675008 w 7491432"/>
                <a:gd name="connsiteY4" fmla="*/ 626258 h 2138427"/>
                <a:gd name="connsiteX5" fmla="*/ 5691232 w 7491432"/>
                <a:gd name="connsiteY5" fmla="*/ 770274 h 2138427"/>
                <a:gd name="connsiteX6" fmla="*/ 6411312 w 7491432"/>
                <a:gd name="connsiteY6" fmla="*/ 1922403 h 2138427"/>
                <a:gd name="connsiteX7" fmla="*/ 7491432 w 7491432"/>
                <a:gd name="connsiteY7" fmla="*/ 2066418 h 2138427"/>
                <a:gd name="connsiteX0" fmla="*/ 0 w 7491432"/>
                <a:gd name="connsiteY0" fmla="*/ 20568 h 2138427"/>
                <a:gd name="connsiteX1" fmla="*/ 2525753 w 7491432"/>
                <a:gd name="connsiteY1" fmla="*/ 0 h 2138427"/>
                <a:gd name="connsiteX2" fmla="*/ 2810912 w 7491432"/>
                <a:gd name="connsiteY2" fmla="*/ 122202 h 2138427"/>
                <a:gd name="connsiteX3" fmla="*/ 3170952 w 7491432"/>
                <a:gd name="connsiteY3" fmla="*/ 266218 h 2138427"/>
                <a:gd name="connsiteX4" fmla="*/ 3675008 w 7491432"/>
                <a:gd name="connsiteY4" fmla="*/ 626258 h 2138427"/>
                <a:gd name="connsiteX5" fmla="*/ 5691232 w 7491432"/>
                <a:gd name="connsiteY5" fmla="*/ 770274 h 2138427"/>
                <a:gd name="connsiteX6" fmla="*/ 6411312 w 7491432"/>
                <a:gd name="connsiteY6" fmla="*/ 1922403 h 2138427"/>
                <a:gd name="connsiteX7" fmla="*/ 7491432 w 7491432"/>
                <a:gd name="connsiteY7" fmla="*/ 2066418 h 2138427"/>
                <a:gd name="connsiteX0" fmla="*/ 0 w 7491432"/>
                <a:gd name="connsiteY0" fmla="*/ 20568 h 2138427"/>
                <a:gd name="connsiteX1" fmla="*/ 2525753 w 7491432"/>
                <a:gd name="connsiteY1" fmla="*/ 0 h 2138427"/>
                <a:gd name="connsiteX2" fmla="*/ 2810912 w 7491432"/>
                <a:gd name="connsiteY2" fmla="*/ 122202 h 2138427"/>
                <a:gd name="connsiteX3" fmla="*/ 3170952 w 7491432"/>
                <a:gd name="connsiteY3" fmla="*/ 266218 h 2138427"/>
                <a:gd name="connsiteX4" fmla="*/ 3675008 w 7491432"/>
                <a:gd name="connsiteY4" fmla="*/ 626258 h 2138427"/>
                <a:gd name="connsiteX5" fmla="*/ 5691232 w 7491432"/>
                <a:gd name="connsiteY5" fmla="*/ 770274 h 2138427"/>
                <a:gd name="connsiteX6" fmla="*/ 6411312 w 7491432"/>
                <a:gd name="connsiteY6" fmla="*/ 1922403 h 2138427"/>
                <a:gd name="connsiteX7" fmla="*/ 7491432 w 7491432"/>
                <a:gd name="connsiteY7" fmla="*/ 2066418 h 2138427"/>
                <a:gd name="connsiteX0" fmla="*/ 0 w 7491432"/>
                <a:gd name="connsiteY0" fmla="*/ 20568 h 2138427"/>
                <a:gd name="connsiteX1" fmla="*/ 2525753 w 7491432"/>
                <a:gd name="connsiteY1" fmla="*/ 0 h 2138427"/>
                <a:gd name="connsiteX2" fmla="*/ 2810912 w 7491432"/>
                <a:gd name="connsiteY2" fmla="*/ 122202 h 2138427"/>
                <a:gd name="connsiteX3" fmla="*/ 3170952 w 7491432"/>
                <a:gd name="connsiteY3" fmla="*/ 266218 h 2138427"/>
                <a:gd name="connsiteX4" fmla="*/ 3675008 w 7491432"/>
                <a:gd name="connsiteY4" fmla="*/ 626258 h 2138427"/>
                <a:gd name="connsiteX5" fmla="*/ 5691232 w 7491432"/>
                <a:gd name="connsiteY5" fmla="*/ 770274 h 2138427"/>
                <a:gd name="connsiteX6" fmla="*/ 6411312 w 7491432"/>
                <a:gd name="connsiteY6" fmla="*/ 1922403 h 2138427"/>
                <a:gd name="connsiteX7" fmla="*/ 7491432 w 7491432"/>
                <a:gd name="connsiteY7" fmla="*/ 2066418 h 2138427"/>
                <a:gd name="connsiteX0" fmla="*/ 0 w 7491432"/>
                <a:gd name="connsiteY0" fmla="*/ 20568 h 2138427"/>
                <a:gd name="connsiteX1" fmla="*/ 2525753 w 7491432"/>
                <a:gd name="connsiteY1" fmla="*/ 0 h 2138427"/>
                <a:gd name="connsiteX2" fmla="*/ 2810912 w 7491432"/>
                <a:gd name="connsiteY2" fmla="*/ 122202 h 2138427"/>
                <a:gd name="connsiteX3" fmla="*/ 3170952 w 7491432"/>
                <a:gd name="connsiteY3" fmla="*/ 266218 h 2138427"/>
                <a:gd name="connsiteX4" fmla="*/ 3675008 w 7491432"/>
                <a:gd name="connsiteY4" fmla="*/ 626258 h 2138427"/>
                <a:gd name="connsiteX5" fmla="*/ 5691232 w 7491432"/>
                <a:gd name="connsiteY5" fmla="*/ 770274 h 2138427"/>
                <a:gd name="connsiteX6" fmla="*/ 6411312 w 7491432"/>
                <a:gd name="connsiteY6" fmla="*/ 1922403 h 2138427"/>
                <a:gd name="connsiteX7" fmla="*/ 7491432 w 7491432"/>
                <a:gd name="connsiteY7" fmla="*/ 2066418 h 2138427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810912 w 7491432"/>
                <a:gd name="connsiteY2" fmla="*/ 104293 h 2120518"/>
                <a:gd name="connsiteX3" fmla="*/ 3170952 w 7491432"/>
                <a:gd name="connsiteY3" fmla="*/ 248309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738904 w 7491432"/>
                <a:gd name="connsiteY2" fmla="*/ 104292 h 2120518"/>
                <a:gd name="connsiteX3" fmla="*/ 3170952 w 7491432"/>
                <a:gd name="connsiteY3" fmla="*/ 248309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738904 w 7491432"/>
                <a:gd name="connsiteY2" fmla="*/ 104292 h 2120518"/>
                <a:gd name="connsiteX3" fmla="*/ 3170952 w 7491432"/>
                <a:gd name="connsiteY3" fmla="*/ 248309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70952 w 7491432"/>
                <a:gd name="connsiteY3" fmla="*/ 248309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70952 w 7491432"/>
                <a:gd name="connsiteY3" fmla="*/ 248309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70952 w 7491432"/>
                <a:gd name="connsiteY3" fmla="*/ 248309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70952 w 7491432"/>
                <a:gd name="connsiteY3" fmla="*/ 248309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69042 w 7491432"/>
                <a:gd name="connsiteY3" fmla="*/ 216311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69042 w 7491432"/>
                <a:gd name="connsiteY3" fmla="*/ 216311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67132 w 7491432"/>
                <a:gd name="connsiteY3" fmla="*/ 189076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67132 w 7491432"/>
                <a:gd name="connsiteY3" fmla="*/ 189076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67132 w 7491432"/>
                <a:gd name="connsiteY3" fmla="*/ 189076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67132 w 7491432"/>
                <a:gd name="connsiteY3" fmla="*/ 189076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67132 w 7491432"/>
                <a:gd name="connsiteY3" fmla="*/ 189076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67132 w 7491432"/>
                <a:gd name="connsiteY3" fmla="*/ 189076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2882920 w 7491432"/>
                <a:gd name="connsiteY3" fmla="*/ 176300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594888 w 7491432"/>
                <a:gd name="connsiteY2" fmla="*/ 104292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594888 w 7491432"/>
                <a:gd name="connsiteY2" fmla="*/ 104292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594888 w 7491432"/>
                <a:gd name="connsiteY2" fmla="*/ 104292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594888 w 7491432"/>
                <a:gd name="connsiteY2" fmla="*/ 104292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594888 w 7491432"/>
                <a:gd name="connsiteY2" fmla="*/ 104292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594888 w 7491432"/>
                <a:gd name="connsiteY2" fmla="*/ 104292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594888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594888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594888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8055 w 7491432"/>
                <a:gd name="connsiteY3" fmla="*/ 202023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8055 w 7491432"/>
                <a:gd name="connsiteY3" fmla="*/ 202023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8055 w 7491432"/>
                <a:gd name="connsiteY3" fmla="*/ 202023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6"/>
                <a:gd name="connsiteX1" fmla="*/ 2524215 w 7491432"/>
                <a:gd name="connsiteY1" fmla="*/ 0 h 2120516"/>
                <a:gd name="connsiteX2" fmla="*/ 2666896 w 7491432"/>
                <a:gd name="connsiteY2" fmla="*/ 176300 h 2120516"/>
                <a:gd name="connsiteX3" fmla="*/ 2882920 w 7491432"/>
                <a:gd name="connsiteY3" fmla="*/ 176300 h 2120516"/>
                <a:gd name="connsiteX4" fmla="*/ 3170952 w 7491432"/>
                <a:gd name="connsiteY4" fmla="*/ 608348 h 2120516"/>
                <a:gd name="connsiteX5" fmla="*/ 5691232 w 7491432"/>
                <a:gd name="connsiteY5" fmla="*/ 752365 h 2120516"/>
                <a:gd name="connsiteX6" fmla="*/ 6123280 w 7491432"/>
                <a:gd name="connsiteY6" fmla="*/ 1904492 h 2120516"/>
                <a:gd name="connsiteX7" fmla="*/ 7491432 w 7491432"/>
                <a:gd name="connsiteY7" fmla="*/ 2048509 h 2120516"/>
                <a:gd name="connsiteX0" fmla="*/ 0 w 7491432"/>
                <a:gd name="connsiteY0" fmla="*/ 2659 h 2120516"/>
                <a:gd name="connsiteX1" fmla="*/ 2524215 w 7491432"/>
                <a:gd name="connsiteY1" fmla="*/ 0 h 2120516"/>
                <a:gd name="connsiteX2" fmla="*/ 2666896 w 7491432"/>
                <a:gd name="connsiteY2" fmla="*/ 176300 h 2120516"/>
                <a:gd name="connsiteX3" fmla="*/ 2882920 w 7491432"/>
                <a:gd name="connsiteY3" fmla="*/ 176300 h 2120516"/>
                <a:gd name="connsiteX4" fmla="*/ 3170952 w 7491432"/>
                <a:gd name="connsiteY4" fmla="*/ 608348 h 2120516"/>
                <a:gd name="connsiteX5" fmla="*/ 5691232 w 7491432"/>
                <a:gd name="connsiteY5" fmla="*/ 752365 h 2120516"/>
                <a:gd name="connsiteX6" fmla="*/ 6123280 w 7491432"/>
                <a:gd name="connsiteY6" fmla="*/ 1904492 h 2120516"/>
                <a:gd name="connsiteX7" fmla="*/ 7491432 w 7491432"/>
                <a:gd name="connsiteY7" fmla="*/ 2048509 h 2120516"/>
                <a:gd name="connsiteX0" fmla="*/ 0 w 7491432"/>
                <a:gd name="connsiteY0" fmla="*/ 2659 h 2120516"/>
                <a:gd name="connsiteX1" fmla="*/ 2524215 w 7491432"/>
                <a:gd name="connsiteY1" fmla="*/ 0 h 2120516"/>
                <a:gd name="connsiteX2" fmla="*/ 2666896 w 7491432"/>
                <a:gd name="connsiteY2" fmla="*/ 176300 h 2120516"/>
                <a:gd name="connsiteX3" fmla="*/ 2882920 w 7491432"/>
                <a:gd name="connsiteY3" fmla="*/ 176300 h 2120516"/>
                <a:gd name="connsiteX4" fmla="*/ 3170952 w 7491432"/>
                <a:gd name="connsiteY4" fmla="*/ 608348 h 2120516"/>
                <a:gd name="connsiteX5" fmla="*/ 5691232 w 7491432"/>
                <a:gd name="connsiteY5" fmla="*/ 752365 h 2120516"/>
                <a:gd name="connsiteX6" fmla="*/ 6123280 w 7491432"/>
                <a:gd name="connsiteY6" fmla="*/ 1904492 h 2120516"/>
                <a:gd name="connsiteX7" fmla="*/ 7491432 w 7491432"/>
                <a:gd name="connsiteY7" fmla="*/ 2048509 h 2120516"/>
                <a:gd name="connsiteX0" fmla="*/ 0 w 7491432"/>
                <a:gd name="connsiteY0" fmla="*/ 2659 h 2132517"/>
                <a:gd name="connsiteX1" fmla="*/ 2524215 w 7491432"/>
                <a:gd name="connsiteY1" fmla="*/ 0 h 2132517"/>
                <a:gd name="connsiteX2" fmla="*/ 2666896 w 7491432"/>
                <a:gd name="connsiteY2" fmla="*/ 176300 h 2132517"/>
                <a:gd name="connsiteX3" fmla="*/ 2882920 w 7491432"/>
                <a:gd name="connsiteY3" fmla="*/ 176300 h 2132517"/>
                <a:gd name="connsiteX4" fmla="*/ 3170952 w 7491432"/>
                <a:gd name="connsiteY4" fmla="*/ 608348 h 2132517"/>
                <a:gd name="connsiteX5" fmla="*/ 5691232 w 7491432"/>
                <a:gd name="connsiteY5" fmla="*/ 680356 h 2132517"/>
                <a:gd name="connsiteX6" fmla="*/ 6123280 w 7491432"/>
                <a:gd name="connsiteY6" fmla="*/ 1904492 h 2132517"/>
                <a:gd name="connsiteX7" fmla="*/ 7491432 w 7491432"/>
                <a:gd name="connsiteY7" fmla="*/ 2048509 h 2132517"/>
                <a:gd name="connsiteX0" fmla="*/ 0 w 7491432"/>
                <a:gd name="connsiteY0" fmla="*/ 2659 h 2132517"/>
                <a:gd name="connsiteX1" fmla="*/ 2524215 w 7491432"/>
                <a:gd name="connsiteY1" fmla="*/ 0 h 2132517"/>
                <a:gd name="connsiteX2" fmla="*/ 2666896 w 7491432"/>
                <a:gd name="connsiteY2" fmla="*/ 176300 h 2132517"/>
                <a:gd name="connsiteX3" fmla="*/ 2882920 w 7491432"/>
                <a:gd name="connsiteY3" fmla="*/ 176300 h 2132517"/>
                <a:gd name="connsiteX4" fmla="*/ 3170952 w 7491432"/>
                <a:gd name="connsiteY4" fmla="*/ 752364 h 2132517"/>
                <a:gd name="connsiteX5" fmla="*/ 5691232 w 7491432"/>
                <a:gd name="connsiteY5" fmla="*/ 680356 h 2132517"/>
                <a:gd name="connsiteX6" fmla="*/ 6123280 w 7491432"/>
                <a:gd name="connsiteY6" fmla="*/ 1904492 h 2132517"/>
                <a:gd name="connsiteX7" fmla="*/ 7491432 w 7491432"/>
                <a:gd name="connsiteY7" fmla="*/ 2048509 h 2132517"/>
                <a:gd name="connsiteX0" fmla="*/ 0 w 7491432"/>
                <a:gd name="connsiteY0" fmla="*/ 2659 h 2108515"/>
                <a:gd name="connsiteX1" fmla="*/ 2524215 w 7491432"/>
                <a:gd name="connsiteY1" fmla="*/ 0 h 2108515"/>
                <a:gd name="connsiteX2" fmla="*/ 2666896 w 7491432"/>
                <a:gd name="connsiteY2" fmla="*/ 176300 h 2108515"/>
                <a:gd name="connsiteX3" fmla="*/ 2882920 w 7491432"/>
                <a:gd name="connsiteY3" fmla="*/ 176300 h 2108515"/>
                <a:gd name="connsiteX4" fmla="*/ 3170952 w 7491432"/>
                <a:gd name="connsiteY4" fmla="*/ 752364 h 2108515"/>
                <a:gd name="connsiteX5" fmla="*/ 5691232 w 7491432"/>
                <a:gd name="connsiteY5" fmla="*/ 824372 h 2108515"/>
                <a:gd name="connsiteX6" fmla="*/ 6123280 w 7491432"/>
                <a:gd name="connsiteY6" fmla="*/ 1904492 h 2108515"/>
                <a:gd name="connsiteX7" fmla="*/ 7491432 w 7491432"/>
                <a:gd name="connsiteY7" fmla="*/ 2048509 h 210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91432" h="2108515">
                  <a:moveTo>
                    <a:pt x="0" y="2659"/>
                  </a:moveTo>
                  <a:lnTo>
                    <a:pt x="2524215" y="0"/>
                  </a:lnTo>
                  <a:cubicBezTo>
                    <a:pt x="2600276" y="133313"/>
                    <a:pt x="2564167" y="140275"/>
                    <a:pt x="2666896" y="176300"/>
                  </a:cubicBezTo>
                  <a:cubicBezTo>
                    <a:pt x="2637516" y="157112"/>
                    <a:pt x="2567663" y="180348"/>
                    <a:pt x="2882920" y="176300"/>
                  </a:cubicBezTo>
                  <a:cubicBezTo>
                    <a:pt x="3141791" y="259587"/>
                    <a:pt x="2943109" y="588736"/>
                    <a:pt x="3170952" y="752364"/>
                  </a:cubicBezTo>
                  <a:cubicBezTo>
                    <a:pt x="3639004" y="848375"/>
                    <a:pt x="5167006" y="712181"/>
                    <a:pt x="5691232" y="824372"/>
                  </a:cubicBezTo>
                  <a:cubicBezTo>
                    <a:pt x="6009779" y="883631"/>
                    <a:pt x="5823247" y="1700469"/>
                    <a:pt x="6123280" y="1904492"/>
                  </a:cubicBezTo>
                  <a:cubicBezTo>
                    <a:pt x="6423313" y="2108515"/>
                    <a:pt x="7489995" y="2042166"/>
                    <a:pt x="7491432" y="2048509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5" name="Connecteur droit 44"/>
            <p:cNvCxnSpPr/>
            <p:nvPr/>
          </p:nvCxnSpPr>
          <p:spPr>
            <a:xfrm>
              <a:off x="1475656" y="1628800"/>
              <a:ext cx="79208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ZoneTexte 46"/>
            <p:cNvSpPr txBox="1"/>
            <p:nvPr/>
          </p:nvSpPr>
          <p:spPr>
            <a:xfrm>
              <a:off x="2267742" y="1340770"/>
              <a:ext cx="3395579" cy="581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err="1" smtClean="0"/>
                <a:t>Sequential</a:t>
              </a:r>
              <a:r>
                <a:rPr lang="fr-FR" b="1" dirty="0" smtClean="0"/>
                <a:t> suppression</a:t>
              </a:r>
              <a:endParaRPr lang="fr-FR" b="1" dirty="0"/>
            </a:p>
          </p:txBody>
        </p:sp>
      </p:grpSp>
      <p:cxnSp>
        <p:nvCxnSpPr>
          <p:cNvPr id="58" name="Connecteur droit 57"/>
          <p:cNvCxnSpPr/>
          <p:nvPr/>
        </p:nvCxnSpPr>
        <p:spPr>
          <a:xfrm>
            <a:off x="2195736" y="3789040"/>
            <a:ext cx="574903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ZoneTexte 58"/>
          <p:cNvSpPr txBox="1"/>
          <p:nvPr/>
        </p:nvSpPr>
        <p:spPr>
          <a:xfrm>
            <a:off x="2755539" y="3573016"/>
            <a:ext cx="2464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4A7EBB"/>
                </a:solidFill>
              </a:rPr>
              <a:t>Recombination</a:t>
            </a:r>
            <a:endParaRPr lang="fr-FR" b="1" dirty="0">
              <a:solidFill>
                <a:srgbClr val="4A7EBB"/>
              </a:solidFill>
            </a:endParaRPr>
          </a:p>
        </p:txBody>
      </p:sp>
      <p:cxnSp>
        <p:nvCxnSpPr>
          <p:cNvPr id="62" name="Connecteur droit 61"/>
          <p:cNvCxnSpPr/>
          <p:nvPr/>
        </p:nvCxnSpPr>
        <p:spPr>
          <a:xfrm flipV="1">
            <a:off x="4842892" y="2166938"/>
            <a:ext cx="95821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/>
          <p:nvPr/>
        </p:nvCxnSpPr>
        <p:spPr>
          <a:xfrm flipV="1">
            <a:off x="2780730" y="1895475"/>
            <a:ext cx="95821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/>
          <p:cNvSpPr txBox="1"/>
          <p:nvPr/>
        </p:nvSpPr>
        <p:spPr>
          <a:xfrm rot="16200000">
            <a:off x="-140766" y="4287876"/>
            <a:ext cx="30365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J/</a:t>
            </a:r>
            <a:r>
              <a:rPr lang="fr-FR" sz="2000" b="1" dirty="0" smtClean="0">
                <a:latin typeface="Symbol" pitchFamily="18" charset="2"/>
              </a:rPr>
              <a:t>Y</a:t>
            </a:r>
            <a:r>
              <a:rPr lang="fr-FR" sz="2000" b="1" dirty="0" smtClean="0"/>
              <a:t> production </a:t>
            </a:r>
            <a:r>
              <a:rPr lang="fr-FR" sz="2000" b="1" dirty="0" err="1" smtClean="0"/>
              <a:t>probability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Connecteur droit avec flèche 50"/>
          <p:cNvCxnSpPr/>
          <p:nvPr/>
        </p:nvCxnSpPr>
        <p:spPr>
          <a:xfrm>
            <a:off x="2063949" y="2681288"/>
            <a:ext cx="216024" cy="0"/>
          </a:xfrm>
          <a:prstGeom prst="straightConnector1">
            <a:avLst/>
          </a:prstGeom>
          <a:ln>
            <a:solidFill>
              <a:srgbClr val="1F497D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>
            <a:off x="1997274" y="2457450"/>
            <a:ext cx="216024" cy="0"/>
          </a:xfrm>
          <a:prstGeom prst="straightConnector1">
            <a:avLst/>
          </a:prstGeom>
          <a:ln>
            <a:solidFill>
              <a:srgbClr val="1F497D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467544" y="2564904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fr-FR" dirty="0" err="1" smtClean="0"/>
              <a:t>quarkonia</a:t>
            </a:r>
            <a:r>
              <a:rPr lang="fr-FR" dirty="0" smtClean="0"/>
              <a:t> suppression in A+A collisions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8606190" cy="5500726"/>
          </a:xfrm>
        </p:spPr>
        <p:txBody>
          <a:bodyPr>
            <a:normAutofit/>
          </a:bodyPr>
          <a:lstStyle/>
          <a:p>
            <a:r>
              <a:rPr lang="fr-FR" dirty="0" smtClean="0"/>
              <a:t>Suppression </a:t>
            </a:r>
            <a:r>
              <a:rPr lang="fr-FR" dirty="0" smtClean="0">
                <a:solidFill>
                  <a:srgbClr val="FF0000"/>
                </a:solidFill>
              </a:rPr>
              <a:t>by </a:t>
            </a:r>
            <a:r>
              <a:rPr lang="fr-FR" dirty="0" err="1" smtClean="0">
                <a:solidFill>
                  <a:srgbClr val="FF0000"/>
                </a:solidFill>
              </a:rPr>
              <a:t>comovers</a:t>
            </a:r>
            <a:r>
              <a:rPr lang="fr-FR" dirty="0" smtClean="0">
                <a:solidFill>
                  <a:srgbClr val="FF0000"/>
                </a:solidFill>
              </a:rPr>
              <a:t> (Alternative scenario)</a:t>
            </a:r>
          </a:p>
          <a:p>
            <a:pPr lvl="1" algn="just"/>
            <a:r>
              <a:rPr lang="fr-FR" sz="2000" dirty="0" smtClean="0"/>
              <a:t>Suppression by </a:t>
            </a:r>
            <a:r>
              <a:rPr lang="fr-FR" sz="2000" dirty="0" err="1" smtClean="0"/>
              <a:t>comovers</a:t>
            </a:r>
            <a:r>
              <a:rPr lang="fr-FR" sz="2000" dirty="0" smtClean="0"/>
              <a:t>: </a:t>
            </a:r>
          </a:p>
          <a:p>
            <a:pPr lvl="2" algn="just"/>
            <a:r>
              <a:rPr lang="fr-FR" sz="1800" dirty="0" err="1" smtClean="0"/>
              <a:t>quarkonia</a:t>
            </a:r>
            <a:r>
              <a:rPr lang="fr-FR" sz="1800" dirty="0" smtClean="0"/>
              <a:t> </a:t>
            </a:r>
            <a:r>
              <a:rPr lang="fr-FR" sz="1800" dirty="0" err="1" smtClean="0"/>
              <a:t>can</a:t>
            </a:r>
            <a:r>
              <a:rPr lang="fr-FR" sz="1800" dirty="0" smtClean="0"/>
              <a:t> </a:t>
            </a:r>
            <a:r>
              <a:rPr lang="fr-FR" sz="1800" dirty="0" err="1" smtClean="0"/>
              <a:t>be</a:t>
            </a:r>
            <a:r>
              <a:rPr lang="fr-FR" sz="1800" dirty="0" smtClean="0"/>
              <a:t> </a:t>
            </a:r>
            <a:r>
              <a:rPr lang="fr-FR" sz="1800" dirty="0" err="1" smtClean="0"/>
              <a:t>broken</a:t>
            </a:r>
            <a:r>
              <a:rPr lang="fr-FR" sz="1800" dirty="0" smtClean="0"/>
              <a:t> by interaction </a:t>
            </a:r>
            <a:r>
              <a:rPr lang="fr-FR" sz="1800" dirty="0" err="1" smtClean="0"/>
              <a:t>with</a:t>
            </a:r>
            <a:r>
              <a:rPr lang="fr-FR" sz="1800" dirty="0" smtClean="0"/>
              <a:t> </a:t>
            </a:r>
            <a:r>
              <a:rPr lang="fr-FR" sz="1800" dirty="0" err="1" smtClean="0"/>
              <a:t>comoving</a:t>
            </a:r>
            <a:r>
              <a:rPr lang="fr-FR" sz="1800" dirty="0" smtClean="0"/>
              <a:t> hadrons</a:t>
            </a:r>
          </a:p>
          <a:p>
            <a:pPr lvl="1"/>
            <a:endParaRPr lang="fr-FR" sz="2000" dirty="0" smtClean="0"/>
          </a:p>
          <a:p>
            <a:pPr lvl="1"/>
            <a:endParaRPr lang="fr-FR" sz="2000" dirty="0" smtClean="0">
              <a:solidFill>
                <a:srgbClr val="1F497D"/>
              </a:solidFill>
            </a:endParaRPr>
          </a:p>
          <a:p>
            <a:pPr lvl="1"/>
            <a:endParaRPr lang="fr-FR" sz="2000" dirty="0" smtClean="0">
              <a:solidFill>
                <a:srgbClr val="1F497D"/>
              </a:solidFill>
            </a:endParaRPr>
          </a:p>
          <a:p>
            <a:pPr lvl="1"/>
            <a:endParaRPr lang="fr-FR" sz="2000" dirty="0" smtClean="0">
              <a:solidFill>
                <a:srgbClr val="1F497D"/>
              </a:solidFill>
            </a:endParaRPr>
          </a:p>
          <a:p>
            <a:pPr lvl="1"/>
            <a:endParaRPr lang="fr-FR" sz="2000" dirty="0" smtClean="0">
              <a:solidFill>
                <a:srgbClr val="1F497D"/>
              </a:solidFill>
            </a:endParaRPr>
          </a:p>
          <a:p>
            <a:pPr lvl="1"/>
            <a:endParaRPr lang="fr-FR" sz="2000" dirty="0" smtClean="0">
              <a:solidFill>
                <a:srgbClr val="1F497D"/>
              </a:solidFill>
            </a:endParaRPr>
          </a:p>
          <a:p>
            <a:pPr lvl="1">
              <a:buNone/>
            </a:pPr>
            <a:endParaRPr lang="fr-FR" sz="2000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F. Fleuret - LLR 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</a:t>
            </a:fld>
            <a:endParaRPr lang="fr-BE"/>
          </a:p>
        </p:txBody>
      </p:sp>
      <p:sp>
        <p:nvSpPr>
          <p:cNvPr id="9" name="Flèche droite 8"/>
          <p:cNvSpPr>
            <a:spLocks/>
          </p:cNvSpPr>
          <p:nvPr/>
        </p:nvSpPr>
        <p:spPr>
          <a:xfrm>
            <a:off x="683568" y="2564904"/>
            <a:ext cx="180000" cy="36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467544" y="2276872"/>
            <a:ext cx="7200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619944" y="2204864"/>
            <a:ext cx="7200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619944" y="2708920"/>
            <a:ext cx="7200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395536" y="2492896"/>
            <a:ext cx="7200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683568" y="2420888"/>
            <a:ext cx="7200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755576" y="2636912"/>
            <a:ext cx="7200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467544" y="2708920"/>
            <a:ext cx="7200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755576" y="2276872"/>
            <a:ext cx="7200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/>
          <p:cNvCxnSpPr>
            <a:stCxn id="17" idx="6"/>
          </p:cNvCxnSpPr>
          <p:nvPr/>
        </p:nvCxnSpPr>
        <p:spPr>
          <a:xfrm>
            <a:off x="827584" y="2348880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683568" y="2276872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755576" y="2501280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539552" y="2348880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827584" y="2708920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683568" y="2780928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539552" y="2780928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e 28"/>
          <p:cNvGrpSpPr/>
          <p:nvPr/>
        </p:nvGrpSpPr>
        <p:grpSpPr>
          <a:xfrm>
            <a:off x="600732" y="2509267"/>
            <a:ext cx="24000" cy="144008"/>
            <a:chOff x="5580112" y="2348880"/>
            <a:chExt cx="24000" cy="144008"/>
          </a:xfrm>
        </p:grpSpPr>
        <p:sp>
          <p:nvSpPr>
            <p:cNvPr id="27" name="Ellipse 26"/>
            <p:cNvSpPr>
              <a:spLocks noChangeAspect="1"/>
            </p:cNvSpPr>
            <p:nvPr/>
          </p:nvSpPr>
          <p:spPr>
            <a:xfrm>
              <a:off x="5580112" y="2348880"/>
              <a:ext cx="24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Ellipse 27"/>
            <p:cNvSpPr>
              <a:spLocks noChangeAspect="1"/>
            </p:cNvSpPr>
            <p:nvPr/>
          </p:nvSpPr>
          <p:spPr>
            <a:xfrm>
              <a:off x="5580112" y="2420888"/>
              <a:ext cx="24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Connecteur droit avec flèche 29"/>
          <p:cNvCxnSpPr/>
          <p:nvPr/>
        </p:nvCxnSpPr>
        <p:spPr>
          <a:xfrm>
            <a:off x="1835696" y="2564904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lipse 31"/>
          <p:cNvSpPr/>
          <p:nvPr/>
        </p:nvSpPr>
        <p:spPr>
          <a:xfrm>
            <a:off x="1835696" y="2276872"/>
            <a:ext cx="7200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1988096" y="2204864"/>
            <a:ext cx="7200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1988096" y="2708920"/>
            <a:ext cx="7200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/>
          <p:cNvSpPr/>
          <p:nvPr/>
        </p:nvSpPr>
        <p:spPr>
          <a:xfrm>
            <a:off x="1763688" y="2492896"/>
            <a:ext cx="7200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2051720" y="2420888"/>
            <a:ext cx="7200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2123728" y="2636912"/>
            <a:ext cx="7200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1835696" y="2708920"/>
            <a:ext cx="7200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/>
          <p:cNvSpPr/>
          <p:nvPr/>
        </p:nvSpPr>
        <p:spPr>
          <a:xfrm>
            <a:off x="2123728" y="2276872"/>
            <a:ext cx="7200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0" name="Connecteur droit avec flèche 39"/>
          <p:cNvCxnSpPr>
            <a:stCxn id="39" idx="6"/>
          </p:cNvCxnSpPr>
          <p:nvPr/>
        </p:nvCxnSpPr>
        <p:spPr>
          <a:xfrm>
            <a:off x="2195736" y="2348880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>
            <a:off x="2051720" y="2276872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>
            <a:off x="2123728" y="2501280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>
            <a:off x="1907704" y="2348880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>
            <a:off x="2195736" y="2708920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>
            <a:off x="2051720" y="2780928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>
            <a:off x="1907704" y="2780928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Ellipse 47"/>
          <p:cNvSpPr>
            <a:spLocks noChangeAspect="1"/>
          </p:cNvSpPr>
          <p:nvPr/>
        </p:nvSpPr>
        <p:spPr>
          <a:xfrm>
            <a:off x="1968884" y="2420888"/>
            <a:ext cx="24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/>
          <p:cNvSpPr>
            <a:spLocks noChangeAspect="1"/>
          </p:cNvSpPr>
          <p:nvPr/>
        </p:nvSpPr>
        <p:spPr>
          <a:xfrm>
            <a:off x="2027720" y="2636920"/>
            <a:ext cx="24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hlinkClick r:id="rId2"/>
          </p:cNvPr>
          <p:cNvSpPr/>
          <p:nvPr/>
        </p:nvSpPr>
        <p:spPr>
          <a:xfrm>
            <a:off x="3779912" y="1484784"/>
            <a:ext cx="2088232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u="sng" dirty="0" smtClean="0">
                <a:solidFill>
                  <a:srgbClr val="3333FF"/>
                </a:solidFill>
              </a:rPr>
              <a:t>(</a:t>
            </a:r>
            <a:r>
              <a:rPr lang="fr-FR" sz="1200" u="sng" dirty="0" err="1" smtClean="0">
                <a:solidFill>
                  <a:srgbClr val="3333FF"/>
                </a:solidFill>
              </a:rPr>
              <a:t>Eur</a:t>
            </a:r>
            <a:r>
              <a:rPr lang="fr-FR" sz="1200" u="sng" dirty="0" smtClean="0">
                <a:solidFill>
                  <a:srgbClr val="3333FF"/>
                </a:solidFill>
              </a:rPr>
              <a:t>.Phys.J.C58:437-444,2008)</a:t>
            </a:r>
            <a:endParaRPr lang="fr-FR" u="sng" dirty="0">
              <a:solidFill>
                <a:srgbClr val="3333FF"/>
              </a:solidFill>
            </a:endParaRPr>
          </a:p>
        </p:txBody>
      </p:sp>
      <p:pic>
        <p:nvPicPr>
          <p:cNvPr id="134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619969"/>
            <a:ext cx="4320480" cy="59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Forme libre 53"/>
          <p:cNvSpPr/>
          <p:nvPr/>
        </p:nvSpPr>
        <p:spPr>
          <a:xfrm>
            <a:off x="4395788" y="3800475"/>
            <a:ext cx="3167062" cy="1353344"/>
          </a:xfrm>
          <a:custGeom>
            <a:avLst/>
            <a:gdLst>
              <a:gd name="connsiteX0" fmla="*/ 0 w 3167062"/>
              <a:gd name="connsiteY0" fmla="*/ 1347788 h 1353344"/>
              <a:gd name="connsiteX1" fmla="*/ 176212 w 3167062"/>
              <a:gd name="connsiteY1" fmla="*/ 1328738 h 1353344"/>
              <a:gd name="connsiteX2" fmla="*/ 495300 w 3167062"/>
              <a:gd name="connsiteY2" fmla="*/ 1200150 h 1353344"/>
              <a:gd name="connsiteX3" fmla="*/ 3167062 w 3167062"/>
              <a:gd name="connsiteY3" fmla="*/ 0 h 135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7062" h="1353344">
                <a:moveTo>
                  <a:pt x="0" y="1347788"/>
                </a:moveTo>
                <a:cubicBezTo>
                  <a:pt x="46831" y="1350566"/>
                  <a:pt x="93662" y="1353344"/>
                  <a:pt x="176212" y="1328738"/>
                </a:cubicBezTo>
                <a:cubicBezTo>
                  <a:pt x="258762" y="1304132"/>
                  <a:pt x="495300" y="1200150"/>
                  <a:pt x="495300" y="1200150"/>
                </a:cubicBezTo>
                <a:lnTo>
                  <a:pt x="3167062" y="0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5" name="Groupe 25"/>
          <p:cNvGrpSpPr/>
          <p:nvPr/>
        </p:nvGrpSpPr>
        <p:grpSpPr>
          <a:xfrm>
            <a:off x="1547664" y="3212975"/>
            <a:ext cx="6068415" cy="3296522"/>
            <a:chOff x="603560" y="1340768"/>
            <a:chExt cx="8360928" cy="5189981"/>
          </a:xfrm>
        </p:grpSpPr>
        <p:sp>
          <p:nvSpPr>
            <p:cNvPr id="56" name="Rectangle 55"/>
            <p:cNvSpPr/>
            <p:nvPr/>
          </p:nvSpPr>
          <p:spPr>
            <a:xfrm>
              <a:off x="1259632" y="1340768"/>
              <a:ext cx="7704856" cy="4536504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7" name="Connecteur droit 56"/>
            <p:cNvCxnSpPr>
              <a:stCxn id="56" idx="1"/>
              <a:endCxn id="56" idx="3"/>
            </p:cNvCxnSpPr>
            <p:nvPr/>
          </p:nvCxnSpPr>
          <p:spPr>
            <a:xfrm>
              <a:off x="1259632" y="3609020"/>
              <a:ext cx="7704856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ZoneTexte 58"/>
            <p:cNvSpPr txBox="1"/>
            <p:nvPr/>
          </p:nvSpPr>
          <p:spPr>
            <a:xfrm>
              <a:off x="899592" y="3284983"/>
              <a:ext cx="433325" cy="6299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/>
                <a:t>1</a:t>
              </a:r>
              <a:endParaRPr lang="fr-FR" sz="2800" b="1" dirty="0"/>
            </a:p>
          </p:txBody>
        </p:sp>
        <p:cxnSp>
          <p:nvCxnSpPr>
            <p:cNvPr id="60" name="Connecteur droit 59"/>
            <p:cNvCxnSpPr>
              <a:stCxn id="72" idx="1"/>
            </p:cNvCxnSpPr>
            <p:nvPr/>
          </p:nvCxnSpPr>
          <p:spPr>
            <a:xfrm flipH="1">
              <a:off x="3779912" y="3612740"/>
              <a:ext cx="1334" cy="2336540"/>
            </a:xfrm>
            <a:prstGeom prst="line">
              <a:avLst/>
            </a:prstGeom>
            <a:ln w="12700">
              <a:solidFill>
                <a:srgbClr val="3333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/>
            <p:cNvCxnSpPr/>
            <p:nvPr/>
          </p:nvCxnSpPr>
          <p:spPr>
            <a:xfrm>
              <a:off x="4211960" y="3861048"/>
              <a:ext cx="0" cy="2088232"/>
            </a:xfrm>
            <a:prstGeom prst="line">
              <a:avLst/>
            </a:prstGeom>
            <a:ln w="12700">
              <a:solidFill>
                <a:srgbClr val="33CC3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/>
            <p:cNvCxnSpPr/>
            <p:nvPr/>
          </p:nvCxnSpPr>
          <p:spPr>
            <a:xfrm>
              <a:off x="7020272" y="4509120"/>
              <a:ext cx="0" cy="1440160"/>
            </a:xfrm>
            <a:prstGeom prst="line">
              <a:avLst/>
            </a:prstGeom>
            <a:ln w="127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ZoneTexte 62"/>
            <p:cNvSpPr txBox="1"/>
            <p:nvPr/>
          </p:nvSpPr>
          <p:spPr>
            <a:xfrm>
              <a:off x="2648514" y="5949280"/>
              <a:ext cx="1156767" cy="581469"/>
            </a:xfrm>
            <a:prstGeom prst="rect">
              <a:avLst/>
            </a:prstGeom>
            <a:solidFill>
              <a:srgbClr val="3333FF">
                <a:alpha val="20000"/>
              </a:srgbClr>
            </a:solidFill>
            <a:ln w="12700">
              <a:noFill/>
              <a:prstDash val="sysDot"/>
            </a:ln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3333FF"/>
                  </a:solidFill>
                </a:rPr>
                <a:t>T</a:t>
              </a:r>
              <a:r>
                <a:rPr lang="fr-FR" b="1" baseline="-25000" dirty="0" smtClean="0">
                  <a:solidFill>
                    <a:srgbClr val="3333FF"/>
                  </a:solidFill>
                  <a:latin typeface="Symbol" pitchFamily="18" charset="2"/>
                </a:rPr>
                <a:t>Y</a:t>
              </a:r>
              <a:r>
                <a:rPr lang="fr-FR" b="1" baseline="-25000" dirty="0" smtClean="0">
                  <a:solidFill>
                    <a:srgbClr val="3333FF"/>
                  </a:solidFill>
                </a:rPr>
                <a:t>’</a:t>
              </a:r>
              <a:r>
                <a:rPr lang="fr-FR" b="1" dirty="0" smtClean="0">
                  <a:solidFill>
                    <a:srgbClr val="3333FF"/>
                  </a:solidFill>
                </a:rPr>
                <a:t> </a:t>
              </a:r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&gt; T</a:t>
              </a:r>
              <a:r>
                <a:rPr lang="fr-FR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</a:t>
              </a:r>
              <a:endParaRPr lang="fr-FR" baseline="-25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4" name="ZoneTexte 63"/>
            <p:cNvSpPr txBox="1"/>
            <p:nvPr/>
          </p:nvSpPr>
          <p:spPr>
            <a:xfrm>
              <a:off x="4139952" y="5949280"/>
              <a:ext cx="1730999" cy="581469"/>
            </a:xfrm>
            <a:prstGeom prst="rect">
              <a:avLst/>
            </a:prstGeom>
            <a:solidFill>
              <a:srgbClr val="33CC33">
                <a:alpha val="20000"/>
              </a:srgbClr>
            </a:solidFill>
            <a:ln w="12700">
              <a:noFill/>
              <a:prstDash val="sysDot"/>
            </a:ln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33CC33"/>
                  </a:solidFill>
                </a:rPr>
                <a:t>T</a:t>
              </a:r>
              <a:r>
                <a:rPr lang="fr-FR" b="1" baseline="-25000" dirty="0" smtClean="0">
                  <a:solidFill>
                    <a:srgbClr val="33CC33"/>
                  </a:solidFill>
                  <a:latin typeface="Symbol" pitchFamily="18" charset="2"/>
                </a:rPr>
                <a:t>c</a:t>
              </a:r>
              <a:r>
                <a:rPr lang="fr-FR" b="1" dirty="0" smtClean="0">
                  <a:solidFill>
                    <a:srgbClr val="33CC33"/>
                  </a:solidFill>
                </a:rPr>
                <a:t> </a:t>
              </a:r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&gt; T</a:t>
              </a:r>
              <a:r>
                <a:rPr lang="fr-FR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ymbol" pitchFamily="18" charset="2"/>
                </a:rPr>
                <a:t>Y</a:t>
              </a:r>
              <a:r>
                <a:rPr lang="fr-FR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’</a:t>
              </a:r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&gt; T</a:t>
              </a:r>
              <a:r>
                <a:rPr lang="fr-FR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</a:t>
              </a:r>
              <a:endParaRPr lang="fr-FR" baseline="-25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5" name="ZoneTexte 64"/>
            <p:cNvSpPr txBox="1"/>
            <p:nvPr/>
          </p:nvSpPr>
          <p:spPr>
            <a:xfrm>
              <a:off x="6323060" y="5949280"/>
              <a:ext cx="2508155" cy="581469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12700">
              <a:noFill/>
              <a:prstDash val="sysDot"/>
            </a:ln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T</a:t>
              </a:r>
              <a:r>
                <a:rPr lang="fr-FR" b="1" baseline="-25000" dirty="0" smtClean="0">
                  <a:solidFill>
                    <a:srgbClr val="FF0000"/>
                  </a:solidFill>
                </a:rPr>
                <a:t>J/</a:t>
              </a:r>
              <a:r>
                <a:rPr lang="fr-FR" b="1" baseline="-25000" dirty="0" smtClean="0">
                  <a:solidFill>
                    <a:srgbClr val="FF0000"/>
                  </a:solidFill>
                  <a:latin typeface="Symbol" pitchFamily="18" charset="2"/>
                </a:rPr>
                <a:t>Y</a:t>
              </a:r>
              <a:r>
                <a:rPr lang="fr-FR" b="1" dirty="0" smtClean="0">
                  <a:solidFill>
                    <a:srgbClr val="FF0000"/>
                  </a:solidFill>
                </a:rPr>
                <a:t> </a:t>
              </a:r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&gt; T</a:t>
              </a:r>
              <a:r>
                <a:rPr lang="fr-FR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ymbol" pitchFamily="18" charset="2"/>
                </a:rPr>
                <a:t>c</a:t>
              </a:r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&gt; T</a:t>
              </a:r>
              <a:r>
                <a:rPr lang="fr-FR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ymbol" pitchFamily="18" charset="2"/>
                </a:rPr>
                <a:t>Y</a:t>
              </a:r>
              <a:r>
                <a:rPr lang="fr-FR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’</a:t>
              </a:r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&gt; T</a:t>
              </a:r>
              <a:r>
                <a:rPr lang="fr-FR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</a:t>
              </a:r>
              <a:endParaRPr lang="fr-FR" baseline="-25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66" name="Connecteur droit 65"/>
            <p:cNvCxnSpPr/>
            <p:nvPr/>
          </p:nvCxnSpPr>
          <p:spPr>
            <a:xfrm>
              <a:off x="1259632" y="3789040"/>
              <a:ext cx="2827200" cy="0"/>
            </a:xfrm>
            <a:prstGeom prst="line">
              <a:avLst/>
            </a:prstGeom>
            <a:ln w="6350">
              <a:solidFill>
                <a:srgbClr val="3333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/>
            <p:cNvCxnSpPr/>
            <p:nvPr/>
          </p:nvCxnSpPr>
          <p:spPr>
            <a:xfrm>
              <a:off x="1237710" y="4403187"/>
              <a:ext cx="3571200" cy="0"/>
            </a:xfrm>
            <a:prstGeom prst="line">
              <a:avLst/>
            </a:prstGeom>
            <a:ln w="6350">
              <a:solidFill>
                <a:srgbClr val="33CC3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/>
            <p:cNvCxnSpPr/>
            <p:nvPr/>
          </p:nvCxnSpPr>
          <p:spPr>
            <a:xfrm>
              <a:off x="1259632" y="5661248"/>
              <a:ext cx="7043200" cy="0"/>
            </a:xfrm>
            <a:prstGeom prst="line">
              <a:avLst/>
            </a:prstGeom>
            <a:ln w="63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ZoneTexte 68"/>
            <p:cNvSpPr txBox="1"/>
            <p:nvPr/>
          </p:nvSpPr>
          <p:spPr>
            <a:xfrm>
              <a:off x="603560" y="3635732"/>
              <a:ext cx="696146" cy="484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>
                  <a:solidFill>
                    <a:srgbClr val="3333FF"/>
                  </a:solidFill>
                </a:rPr>
                <a:t>~0.9</a:t>
              </a:r>
              <a:endParaRPr lang="fr-FR" sz="2000" b="1" dirty="0">
                <a:solidFill>
                  <a:srgbClr val="3333FF"/>
                </a:solidFill>
              </a:endParaRPr>
            </a:p>
          </p:txBody>
        </p:sp>
        <p:sp>
          <p:nvSpPr>
            <p:cNvPr id="70" name="ZoneTexte 69"/>
            <p:cNvSpPr txBox="1"/>
            <p:nvPr/>
          </p:nvSpPr>
          <p:spPr>
            <a:xfrm>
              <a:off x="603560" y="4211796"/>
              <a:ext cx="696146" cy="484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/>
                <a:t>~0.6</a:t>
              </a:r>
              <a:endParaRPr lang="fr-FR" sz="2000" b="1" dirty="0"/>
            </a:p>
          </p:txBody>
        </p:sp>
        <p:sp>
          <p:nvSpPr>
            <p:cNvPr id="71" name="ZoneTexte 70"/>
            <p:cNvSpPr txBox="1"/>
            <p:nvPr/>
          </p:nvSpPr>
          <p:spPr>
            <a:xfrm>
              <a:off x="801982" y="5435932"/>
              <a:ext cx="503999" cy="484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/>
                <a:t>~0</a:t>
              </a:r>
            </a:p>
          </p:txBody>
        </p:sp>
        <p:sp>
          <p:nvSpPr>
            <p:cNvPr id="72" name="Forme libre 71"/>
            <p:cNvSpPr/>
            <p:nvPr/>
          </p:nvSpPr>
          <p:spPr>
            <a:xfrm>
              <a:off x="1257032" y="3612740"/>
              <a:ext cx="7491432" cy="2108515"/>
            </a:xfrm>
            <a:custGeom>
              <a:avLst/>
              <a:gdLst>
                <a:gd name="connsiteX0" fmla="*/ 0 w 8386690"/>
                <a:gd name="connsiteY0" fmla="*/ 46892 h 2344615"/>
                <a:gd name="connsiteX1" fmla="*/ 2307102 w 8386690"/>
                <a:gd name="connsiteY1" fmla="*/ 46892 h 2344615"/>
                <a:gd name="connsiteX2" fmla="*/ 2321169 w 8386690"/>
                <a:gd name="connsiteY2" fmla="*/ 46892 h 2344615"/>
                <a:gd name="connsiteX3" fmla="*/ 2560320 w 8386690"/>
                <a:gd name="connsiteY3" fmla="*/ 328246 h 2344615"/>
                <a:gd name="connsiteX4" fmla="*/ 3826413 w 8386690"/>
                <a:gd name="connsiteY4" fmla="*/ 356381 h 2344615"/>
                <a:gd name="connsiteX5" fmla="*/ 4628271 w 8386690"/>
                <a:gd name="connsiteY5" fmla="*/ 1200443 h 2344615"/>
                <a:gd name="connsiteX6" fmla="*/ 4698609 w 8386690"/>
                <a:gd name="connsiteY6" fmla="*/ 1200443 h 2344615"/>
                <a:gd name="connsiteX7" fmla="*/ 6471139 w 8386690"/>
                <a:gd name="connsiteY7" fmla="*/ 1172307 h 2344615"/>
                <a:gd name="connsiteX8" fmla="*/ 7484013 w 8386690"/>
                <a:gd name="connsiteY8" fmla="*/ 2157046 h 2344615"/>
                <a:gd name="connsiteX9" fmla="*/ 8257736 w 8386690"/>
                <a:gd name="connsiteY9" fmla="*/ 2297723 h 2344615"/>
                <a:gd name="connsiteX10" fmla="*/ 8257736 w 8386690"/>
                <a:gd name="connsiteY10" fmla="*/ 2283655 h 2344615"/>
                <a:gd name="connsiteX0" fmla="*/ 0 w 8386690"/>
                <a:gd name="connsiteY0" fmla="*/ 46892 h 2344615"/>
                <a:gd name="connsiteX1" fmla="*/ 2307102 w 8386690"/>
                <a:gd name="connsiteY1" fmla="*/ 46892 h 2344615"/>
                <a:gd name="connsiteX2" fmla="*/ 2321169 w 8386690"/>
                <a:gd name="connsiteY2" fmla="*/ 46892 h 2344615"/>
                <a:gd name="connsiteX3" fmla="*/ 2560320 w 8386690"/>
                <a:gd name="connsiteY3" fmla="*/ 328246 h 2344615"/>
                <a:gd name="connsiteX4" fmla="*/ 3826413 w 8386690"/>
                <a:gd name="connsiteY4" fmla="*/ 356381 h 2344615"/>
                <a:gd name="connsiteX5" fmla="*/ 4628271 w 8386690"/>
                <a:gd name="connsiteY5" fmla="*/ 1200443 h 2344615"/>
                <a:gd name="connsiteX6" fmla="*/ 6471139 w 8386690"/>
                <a:gd name="connsiteY6" fmla="*/ 1172307 h 2344615"/>
                <a:gd name="connsiteX7" fmla="*/ 7484013 w 8386690"/>
                <a:gd name="connsiteY7" fmla="*/ 2157046 h 2344615"/>
                <a:gd name="connsiteX8" fmla="*/ 8257736 w 8386690"/>
                <a:gd name="connsiteY8" fmla="*/ 2297723 h 2344615"/>
                <a:gd name="connsiteX9" fmla="*/ 8257736 w 8386690"/>
                <a:gd name="connsiteY9" fmla="*/ 2283655 h 2344615"/>
                <a:gd name="connsiteX0" fmla="*/ 0 w 8386690"/>
                <a:gd name="connsiteY0" fmla="*/ 17265 h 2314988"/>
                <a:gd name="connsiteX1" fmla="*/ 2307102 w 8386690"/>
                <a:gd name="connsiteY1" fmla="*/ 17265 h 2314988"/>
                <a:gd name="connsiteX2" fmla="*/ 2522879 w 8386690"/>
                <a:gd name="connsiteY2" fmla="*/ 46892 h 2314988"/>
                <a:gd name="connsiteX3" fmla="*/ 2560320 w 8386690"/>
                <a:gd name="connsiteY3" fmla="*/ 298619 h 2314988"/>
                <a:gd name="connsiteX4" fmla="*/ 3826413 w 8386690"/>
                <a:gd name="connsiteY4" fmla="*/ 326754 h 2314988"/>
                <a:gd name="connsiteX5" fmla="*/ 4628271 w 8386690"/>
                <a:gd name="connsiteY5" fmla="*/ 1170816 h 2314988"/>
                <a:gd name="connsiteX6" fmla="*/ 6471139 w 8386690"/>
                <a:gd name="connsiteY6" fmla="*/ 1142680 h 2314988"/>
                <a:gd name="connsiteX7" fmla="*/ 7484013 w 8386690"/>
                <a:gd name="connsiteY7" fmla="*/ 2127419 h 2314988"/>
                <a:gd name="connsiteX8" fmla="*/ 8257736 w 8386690"/>
                <a:gd name="connsiteY8" fmla="*/ 2268096 h 2314988"/>
                <a:gd name="connsiteX9" fmla="*/ 8257736 w 8386690"/>
                <a:gd name="connsiteY9" fmla="*/ 2254028 h 2314988"/>
                <a:gd name="connsiteX0" fmla="*/ 0 w 8386690"/>
                <a:gd name="connsiteY0" fmla="*/ 0 h 2297723"/>
                <a:gd name="connsiteX1" fmla="*/ 2522879 w 8386690"/>
                <a:gd name="connsiteY1" fmla="*/ 29627 h 2297723"/>
                <a:gd name="connsiteX2" fmla="*/ 2560320 w 8386690"/>
                <a:gd name="connsiteY2" fmla="*/ 281354 h 2297723"/>
                <a:gd name="connsiteX3" fmla="*/ 3826413 w 8386690"/>
                <a:gd name="connsiteY3" fmla="*/ 309489 h 2297723"/>
                <a:gd name="connsiteX4" fmla="*/ 4628271 w 8386690"/>
                <a:gd name="connsiteY4" fmla="*/ 1153551 h 2297723"/>
                <a:gd name="connsiteX5" fmla="*/ 6471139 w 8386690"/>
                <a:gd name="connsiteY5" fmla="*/ 1125415 h 2297723"/>
                <a:gd name="connsiteX6" fmla="*/ 7484013 w 8386690"/>
                <a:gd name="connsiteY6" fmla="*/ 2110154 h 2297723"/>
                <a:gd name="connsiteX7" fmla="*/ 8257736 w 8386690"/>
                <a:gd name="connsiteY7" fmla="*/ 2250831 h 2297723"/>
                <a:gd name="connsiteX8" fmla="*/ 8257736 w 8386690"/>
                <a:gd name="connsiteY8" fmla="*/ 2236763 h 2297723"/>
                <a:gd name="connsiteX0" fmla="*/ 0 w 8386690"/>
                <a:gd name="connsiteY0" fmla="*/ 0 h 2297723"/>
                <a:gd name="connsiteX1" fmla="*/ 2391508 w 8386690"/>
                <a:gd name="connsiteY1" fmla="*/ 0 h 2297723"/>
                <a:gd name="connsiteX2" fmla="*/ 2560320 w 8386690"/>
                <a:gd name="connsiteY2" fmla="*/ 281354 h 2297723"/>
                <a:gd name="connsiteX3" fmla="*/ 3826413 w 8386690"/>
                <a:gd name="connsiteY3" fmla="*/ 309489 h 2297723"/>
                <a:gd name="connsiteX4" fmla="*/ 4628271 w 8386690"/>
                <a:gd name="connsiteY4" fmla="*/ 1153551 h 2297723"/>
                <a:gd name="connsiteX5" fmla="*/ 6471139 w 8386690"/>
                <a:gd name="connsiteY5" fmla="*/ 1125415 h 2297723"/>
                <a:gd name="connsiteX6" fmla="*/ 7484013 w 8386690"/>
                <a:gd name="connsiteY6" fmla="*/ 2110154 h 2297723"/>
                <a:gd name="connsiteX7" fmla="*/ 8257736 w 8386690"/>
                <a:gd name="connsiteY7" fmla="*/ 2250831 h 2297723"/>
                <a:gd name="connsiteX8" fmla="*/ 8257736 w 8386690"/>
                <a:gd name="connsiteY8" fmla="*/ 2236763 h 2297723"/>
                <a:gd name="connsiteX0" fmla="*/ 0 w 8386690"/>
                <a:gd name="connsiteY0" fmla="*/ 0 h 2297723"/>
                <a:gd name="connsiteX1" fmla="*/ 2560320 w 8386690"/>
                <a:gd name="connsiteY1" fmla="*/ 281354 h 2297723"/>
                <a:gd name="connsiteX2" fmla="*/ 3826413 w 8386690"/>
                <a:gd name="connsiteY2" fmla="*/ 309489 h 2297723"/>
                <a:gd name="connsiteX3" fmla="*/ 4628271 w 8386690"/>
                <a:gd name="connsiteY3" fmla="*/ 1153551 h 2297723"/>
                <a:gd name="connsiteX4" fmla="*/ 6471139 w 8386690"/>
                <a:gd name="connsiteY4" fmla="*/ 1125415 h 2297723"/>
                <a:gd name="connsiteX5" fmla="*/ 7484013 w 8386690"/>
                <a:gd name="connsiteY5" fmla="*/ 2110154 h 2297723"/>
                <a:gd name="connsiteX6" fmla="*/ 8257736 w 8386690"/>
                <a:gd name="connsiteY6" fmla="*/ 2250831 h 2297723"/>
                <a:gd name="connsiteX7" fmla="*/ 8257736 w 8386690"/>
                <a:gd name="connsiteY7" fmla="*/ 2236763 h 2297723"/>
                <a:gd name="connsiteX0" fmla="*/ 0 w 8386690"/>
                <a:gd name="connsiteY0" fmla="*/ 20568 h 2318291"/>
                <a:gd name="connsiteX1" fmla="*/ 2525753 w 8386690"/>
                <a:gd name="connsiteY1" fmla="*/ 0 h 2318291"/>
                <a:gd name="connsiteX2" fmla="*/ 3826413 w 8386690"/>
                <a:gd name="connsiteY2" fmla="*/ 330057 h 2318291"/>
                <a:gd name="connsiteX3" fmla="*/ 4628271 w 8386690"/>
                <a:gd name="connsiteY3" fmla="*/ 1174119 h 2318291"/>
                <a:gd name="connsiteX4" fmla="*/ 6471139 w 8386690"/>
                <a:gd name="connsiteY4" fmla="*/ 1145983 h 2318291"/>
                <a:gd name="connsiteX5" fmla="*/ 7484013 w 8386690"/>
                <a:gd name="connsiteY5" fmla="*/ 2130722 h 2318291"/>
                <a:gd name="connsiteX6" fmla="*/ 8257736 w 8386690"/>
                <a:gd name="connsiteY6" fmla="*/ 2271399 h 2318291"/>
                <a:gd name="connsiteX7" fmla="*/ 8257736 w 8386690"/>
                <a:gd name="connsiteY7" fmla="*/ 2257331 h 2318291"/>
                <a:gd name="connsiteX0" fmla="*/ 0 w 8386690"/>
                <a:gd name="connsiteY0" fmla="*/ 20568 h 2318291"/>
                <a:gd name="connsiteX1" fmla="*/ 2525753 w 8386690"/>
                <a:gd name="connsiteY1" fmla="*/ 0 h 2318291"/>
                <a:gd name="connsiteX2" fmla="*/ 2882919 w 8386690"/>
                <a:gd name="connsiteY2" fmla="*/ 482242 h 2318291"/>
                <a:gd name="connsiteX3" fmla="*/ 4628271 w 8386690"/>
                <a:gd name="connsiteY3" fmla="*/ 1174119 h 2318291"/>
                <a:gd name="connsiteX4" fmla="*/ 6471139 w 8386690"/>
                <a:gd name="connsiteY4" fmla="*/ 1145983 h 2318291"/>
                <a:gd name="connsiteX5" fmla="*/ 7484013 w 8386690"/>
                <a:gd name="connsiteY5" fmla="*/ 2130722 h 2318291"/>
                <a:gd name="connsiteX6" fmla="*/ 8257736 w 8386690"/>
                <a:gd name="connsiteY6" fmla="*/ 2271399 h 2318291"/>
                <a:gd name="connsiteX7" fmla="*/ 8257736 w 8386690"/>
                <a:gd name="connsiteY7" fmla="*/ 2257331 h 2318291"/>
                <a:gd name="connsiteX0" fmla="*/ 0 w 8386690"/>
                <a:gd name="connsiteY0" fmla="*/ 20568 h 2318291"/>
                <a:gd name="connsiteX1" fmla="*/ 2525753 w 8386690"/>
                <a:gd name="connsiteY1" fmla="*/ 0 h 2318291"/>
                <a:gd name="connsiteX2" fmla="*/ 2882919 w 8386690"/>
                <a:gd name="connsiteY2" fmla="*/ 482242 h 2318291"/>
                <a:gd name="connsiteX3" fmla="*/ 4827135 w 8386690"/>
                <a:gd name="connsiteY3" fmla="*/ 626258 h 2318291"/>
                <a:gd name="connsiteX4" fmla="*/ 6471139 w 8386690"/>
                <a:gd name="connsiteY4" fmla="*/ 1145983 h 2318291"/>
                <a:gd name="connsiteX5" fmla="*/ 7484013 w 8386690"/>
                <a:gd name="connsiteY5" fmla="*/ 2130722 h 2318291"/>
                <a:gd name="connsiteX6" fmla="*/ 8257736 w 8386690"/>
                <a:gd name="connsiteY6" fmla="*/ 2271399 h 2318291"/>
                <a:gd name="connsiteX7" fmla="*/ 8257736 w 8386690"/>
                <a:gd name="connsiteY7" fmla="*/ 2257331 h 2318291"/>
                <a:gd name="connsiteX0" fmla="*/ 0 w 8386690"/>
                <a:gd name="connsiteY0" fmla="*/ 20568 h 2308902"/>
                <a:gd name="connsiteX1" fmla="*/ 2525753 w 8386690"/>
                <a:gd name="connsiteY1" fmla="*/ 0 h 2308902"/>
                <a:gd name="connsiteX2" fmla="*/ 2882919 w 8386690"/>
                <a:gd name="connsiteY2" fmla="*/ 482242 h 2308902"/>
                <a:gd name="connsiteX3" fmla="*/ 4827135 w 8386690"/>
                <a:gd name="connsiteY3" fmla="*/ 626258 h 2308902"/>
                <a:gd name="connsiteX4" fmla="*/ 5403199 w 8386690"/>
                <a:gd name="connsiteY4" fmla="*/ 1202322 h 2308902"/>
                <a:gd name="connsiteX5" fmla="*/ 7484013 w 8386690"/>
                <a:gd name="connsiteY5" fmla="*/ 2130722 h 2308902"/>
                <a:gd name="connsiteX6" fmla="*/ 8257736 w 8386690"/>
                <a:gd name="connsiteY6" fmla="*/ 2271399 h 2308902"/>
                <a:gd name="connsiteX7" fmla="*/ 8257736 w 8386690"/>
                <a:gd name="connsiteY7" fmla="*/ 2257331 h 2308902"/>
                <a:gd name="connsiteX0" fmla="*/ 0 w 8409456"/>
                <a:gd name="connsiteY0" fmla="*/ 20568 h 2351223"/>
                <a:gd name="connsiteX1" fmla="*/ 2525753 w 8409456"/>
                <a:gd name="connsiteY1" fmla="*/ 0 h 2351223"/>
                <a:gd name="connsiteX2" fmla="*/ 2882919 w 8409456"/>
                <a:gd name="connsiteY2" fmla="*/ 482242 h 2351223"/>
                <a:gd name="connsiteX3" fmla="*/ 4827135 w 8409456"/>
                <a:gd name="connsiteY3" fmla="*/ 626258 h 2351223"/>
                <a:gd name="connsiteX4" fmla="*/ 5403199 w 8409456"/>
                <a:gd name="connsiteY4" fmla="*/ 1202322 h 2351223"/>
                <a:gd name="connsiteX5" fmla="*/ 7347415 w 8409456"/>
                <a:gd name="connsiteY5" fmla="*/ 1778386 h 2351223"/>
                <a:gd name="connsiteX6" fmla="*/ 8257736 w 8409456"/>
                <a:gd name="connsiteY6" fmla="*/ 2271399 h 2351223"/>
                <a:gd name="connsiteX7" fmla="*/ 8257736 w 8409456"/>
                <a:gd name="connsiteY7" fmla="*/ 2257331 h 2351223"/>
                <a:gd name="connsiteX0" fmla="*/ 0 w 8317743"/>
                <a:gd name="connsiteY0" fmla="*/ 20568 h 2271399"/>
                <a:gd name="connsiteX1" fmla="*/ 2525753 w 8317743"/>
                <a:gd name="connsiteY1" fmla="*/ 0 h 2271399"/>
                <a:gd name="connsiteX2" fmla="*/ 2882919 w 8317743"/>
                <a:gd name="connsiteY2" fmla="*/ 482242 h 2271399"/>
                <a:gd name="connsiteX3" fmla="*/ 4827135 w 8317743"/>
                <a:gd name="connsiteY3" fmla="*/ 626258 h 2271399"/>
                <a:gd name="connsiteX4" fmla="*/ 5403199 w 8317743"/>
                <a:gd name="connsiteY4" fmla="*/ 1202322 h 2271399"/>
                <a:gd name="connsiteX5" fmla="*/ 7347415 w 8317743"/>
                <a:gd name="connsiteY5" fmla="*/ 1778386 h 2271399"/>
                <a:gd name="connsiteX6" fmla="*/ 8257736 w 8317743"/>
                <a:gd name="connsiteY6" fmla="*/ 2271399 h 2271399"/>
                <a:gd name="connsiteX7" fmla="*/ 7707455 w 8317743"/>
                <a:gd name="connsiteY7" fmla="*/ 1778386 h 2271399"/>
                <a:gd name="connsiteX0" fmla="*/ 0 w 8257736"/>
                <a:gd name="connsiteY0" fmla="*/ 20568 h 2271399"/>
                <a:gd name="connsiteX1" fmla="*/ 2525753 w 8257736"/>
                <a:gd name="connsiteY1" fmla="*/ 0 h 2271399"/>
                <a:gd name="connsiteX2" fmla="*/ 2882919 w 8257736"/>
                <a:gd name="connsiteY2" fmla="*/ 482242 h 2271399"/>
                <a:gd name="connsiteX3" fmla="*/ 4827135 w 8257736"/>
                <a:gd name="connsiteY3" fmla="*/ 626258 h 2271399"/>
                <a:gd name="connsiteX4" fmla="*/ 5403199 w 8257736"/>
                <a:gd name="connsiteY4" fmla="*/ 1202322 h 2271399"/>
                <a:gd name="connsiteX5" fmla="*/ 7347415 w 8257736"/>
                <a:gd name="connsiteY5" fmla="*/ 1778386 h 2271399"/>
                <a:gd name="connsiteX6" fmla="*/ 8257736 w 8257736"/>
                <a:gd name="connsiteY6" fmla="*/ 2271399 h 2271399"/>
                <a:gd name="connsiteX0" fmla="*/ 0 w 7779464"/>
                <a:gd name="connsiteY0" fmla="*/ 20568 h 1886398"/>
                <a:gd name="connsiteX1" fmla="*/ 2525753 w 7779464"/>
                <a:gd name="connsiteY1" fmla="*/ 0 h 1886398"/>
                <a:gd name="connsiteX2" fmla="*/ 2882919 w 7779464"/>
                <a:gd name="connsiteY2" fmla="*/ 482242 h 1886398"/>
                <a:gd name="connsiteX3" fmla="*/ 4827135 w 7779464"/>
                <a:gd name="connsiteY3" fmla="*/ 626258 h 1886398"/>
                <a:gd name="connsiteX4" fmla="*/ 5403199 w 7779464"/>
                <a:gd name="connsiteY4" fmla="*/ 1202322 h 1886398"/>
                <a:gd name="connsiteX5" fmla="*/ 7347415 w 7779464"/>
                <a:gd name="connsiteY5" fmla="*/ 1778386 h 1886398"/>
                <a:gd name="connsiteX6" fmla="*/ 7779464 w 7779464"/>
                <a:gd name="connsiteY6" fmla="*/ 1850394 h 1886398"/>
                <a:gd name="connsiteX0" fmla="*/ 0 w 7779464"/>
                <a:gd name="connsiteY0" fmla="*/ 20568 h 1886398"/>
                <a:gd name="connsiteX1" fmla="*/ 2525753 w 7779464"/>
                <a:gd name="connsiteY1" fmla="*/ 0 h 1886398"/>
                <a:gd name="connsiteX2" fmla="*/ 3098944 w 7779464"/>
                <a:gd name="connsiteY2" fmla="*/ 482242 h 1886398"/>
                <a:gd name="connsiteX3" fmla="*/ 4827135 w 7779464"/>
                <a:gd name="connsiteY3" fmla="*/ 626258 h 1886398"/>
                <a:gd name="connsiteX4" fmla="*/ 5403199 w 7779464"/>
                <a:gd name="connsiteY4" fmla="*/ 1202322 h 1886398"/>
                <a:gd name="connsiteX5" fmla="*/ 7347415 w 7779464"/>
                <a:gd name="connsiteY5" fmla="*/ 1778386 h 1886398"/>
                <a:gd name="connsiteX6" fmla="*/ 7779464 w 7779464"/>
                <a:gd name="connsiteY6" fmla="*/ 1850394 h 1886398"/>
                <a:gd name="connsiteX0" fmla="*/ 0 w 7779464"/>
                <a:gd name="connsiteY0" fmla="*/ 20568 h 1886398"/>
                <a:gd name="connsiteX1" fmla="*/ 2525753 w 7779464"/>
                <a:gd name="connsiteY1" fmla="*/ 0 h 1886398"/>
                <a:gd name="connsiteX2" fmla="*/ 3098944 w 7779464"/>
                <a:gd name="connsiteY2" fmla="*/ 482242 h 1886398"/>
                <a:gd name="connsiteX3" fmla="*/ 4971152 w 7779464"/>
                <a:gd name="connsiteY3" fmla="*/ 554250 h 1886398"/>
                <a:gd name="connsiteX4" fmla="*/ 5403199 w 7779464"/>
                <a:gd name="connsiteY4" fmla="*/ 1202322 h 1886398"/>
                <a:gd name="connsiteX5" fmla="*/ 7347415 w 7779464"/>
                <a:gd name="connsiteY5" fmla="*/ 1778386 h 1886398"/>
                <a:gd name="connsiteX6" fmla="*/ 7779464 w 7779464"/>
                <a:gd name="connsiteY6" fmla="*/ 1850394 h 1886398"/>
                <a:gd name="connsiteX0" fmla="*/ 0 w 7779464"/>
                <a:gd name="connsiteY0" fmla="*/ 20568 h 1886398"/>
                <a:gd name="connsiteX1" fmla="*/ 2525753 w 7779464"/>
                <a:gd name="connsiteY1" fmla="*/ 0 h 1886398"/>
                <a:gd name="connsiteX2" fmla="*/ 3098944 w 7779464"/>
                <a:gd name="connsiteY2" fmla="*/ 482242 h 1886398"/>
                <a:gd name="connsiteX3" fmla="*/ 4395088 w 7779464"/>
                <a:gd name="connsiteY3" fmla="*/ 554250 h 1886398"/>
                <a:gd name="connsiteX4" fmla="*/ 5403199 w 7779464"/>
                <a:gd name="connsiteY4" fmla="*/ 1202322 h 1886398"/>
                <a:gd name="connsiteX5" fmla="*/ 7347415 w 7779464"/>
                <a:gd name="connsiteY5" fmla="*/ 1778386 h 1886398"/>
                <a:gd name="connsiteX6" fmla="*/ 7779464 w 7779464"/>
                <a:gd name="connsiteY6" fmla="*/ 1850394 h 1886398"/>
                <a:gd name="connsiteX0" fmla="*/ 0 w 7791464"/>
                <a:gd name="connsiteY0" fmla="*/ 20568 h 1898399"/>
                <a:gd name="connsiteX1" fmla="*/ 2525753 w 7791464"/>
                <a:gd name="connsiteY1" fmla="*/ 0 h 1898399"/>
                <a:gd name="connsiteX2" fmla="*/ 3098944 w 7791464"/>
                <a:gd name="connsiteY2" fmla="*/ 482242 h 1898399"/>
                <a:gd name="connsiteX3" fmla="*/ 4395088 w 7791464"/>
                <a:gd name="connsiteY3" fmla="*/ 554250 h 1898399"/>
                <a:gd name="connsiteX4" fmla="*/ 5115168 w 7791464"/>
                <a:gd name="connsiteY4" fmla="*/ 1130314 h 1898399"/>
                <a:gd name="connsiteX5" fmla="*/ 7347415 w 7791464"/>
                <a:gd name="connsiteY5" fmla="*/ 1778386 h 1898399"/>
                <a:gd name="connsiteX6" fmla="*/ 7779464 w 7791464"/>
                <a:gd name="connsiteY6" fmla="*/ 1850394 h 1898399"/>
                <a:gd name="connsiteX0" fmla="*/ 0 w 7779464"/>
                <a:gd name="connsiteY0" fmla="*/ 20568 h 1850394"/>
                <a:gd name="connsiteX1" fmla="*/ 2525753 w 7779464"/>
                <a:gd name="connsiteY1" fmla="*/ 0 h 1850394"/>
                <a:gd name="connsiteX2" fmla="*/ 3098944 w 7779464"/>
                <a:gd name="connsiteY2" fmla="*/ 482242 h 1850394"/>
                <a:gd name="connsiteX3" fmla="*/ 4395088 w 7779464"/>
                <a:gd name="connsiteY3" fmla="*/ 554250 h 1850394"/>
                <a:gd name="connsiteX4" fmla="*/ 5475208 w 7779464"/>
                <a:gd name="connsiteY4" fmla="*/ 1634370 h 1850394"/>
                <a:gd name="connsiteX5" fmla="*/ 7347415 w 7779464"/>
                <a:gd name="connsiteY5" fmla="*/ 1778386 h 1850394"/>
                <a:gd name="connsiteX6" fmla="*/ 7779464 w 7779464"/>
                <a:gd name="connsiteY6" fmla="*/ 1850394 h 1850394"/>
                <a:gd name="connsiteX0" fmla="*/ 0 w 7779464"/>
                <a:gd name="connsiteY0" fmla="*/ 20568 h 1886398"/>
                <a:gd name="connsiteX1" fmla="*/ 2525753 w 7779464"/>
                <a:gd name="connsiteY1" fmla="*/ 0 h 1886398"/>
                <a:gd name="connsiteX2" fmla="*/ 3098944 w 7779464"/>
                <a:gd name="connsiteY2" fmla="*/ 482242 h 1886398"/>
                <a:gd name="connsiteX3" fmla="*/ 4395088 w 7779464"/>
                <a:gd name="connsiteY3" fmla="*/ 554250 h 1886398"/>
                <a:gd name="connsiteX4" fmla="*/ 5475208 w 7779464"/>
                <a:gd name="connsiteY4" fmla="*/ 1634370 h 1886398"/>
                <a:gd name="connsiteX5" fmla="*/ 7275408 w 7779464"/>
                <a:gd name="connsiteY5" fmla="*/ 1850394 h 1886398"/>
                <a:gd name="connsiteX6" fmla="*/ 7779464 w 7779464"/>
                <a:gd name="connsiteY6" fmla="*/ 1850394 h 1886398"/>
                <a:gd name="connsiteX0" fmla="*/ 0 w 7779464"/>
                <a:gd name="connsiteY0" fmla="*/ 20568 h 1922402"/>
                <a:gd name="connsiteX1" fmla="*/ 2525753 w 7779464"/>
                <a:gd name="connsiteY1" fmla="*/ 0 h 1922402"/>
                <a:gd name="connsiteX2" fmla="*/ 3098944 w 7779464"/>
                <a:gd name="connsiteY2" fmla="*/ 482242 h 1922402"/>
                <a:gd name="connsiteX3" fmla="*/ 4395088 w 7779464"/>
                <a:gd name="connsiteY3" fmla="*/ 554250 h 1922402"/>
                <a:gd name="connsiteX4" fmla="*/ 5547216 w 7779464"/>
                <a:gd name="connsiteY4" fmla="*/ 1706378 h 1922402"/>
                <a:gd name="connsiteX5" fmla="*/ 7275408 w 7779464"/>
                <a:gd name="connsiteY5" fmla="*/ 1850394 h 1922402"/>
                <a:gd name="connsiteX6" fmla="*/ 7779464 w 7779464"/>
                <a:gd name="connsiteY6" fmla="*/ 1850394 h 1922402"/>
                <a:gd name="connsiteX0" fmla="*/ 0 w 7779464"/>
                <a:gd name="connsiteY0" fmla="*/ 20568 h 1910401"/>
                <a:gd name="connsiteX1" fmla="*/ 2525753 w 7779464"/>
                <a:gd name="connsiteY1" fmla="*/ 0 h 1910401"/>
                <a:gd name="connsiteX2" fmla="*/ 3098944 w 7779464"/>
                <a:gd name="connsiteY2" fmla="*/ 482242 h 1910401"/>
                <a:gd name="connsiteX3" fmla="*/ 4467096 w 7779464"/>
                <a:gd name="connsiteY3" fmla="*/ 626258 h 1910401"/>
                <a:gd name="connsiteX4" fmla="*/ 5547216 w 7779464"/>
                <a:gd name="connsiteY4" fmla="*/ 1706378 h 1910401"/>
                <a:gd name="connsiteX5" fmla="*/ 7275408 w 7779464"/>
                <a:gd name="connsiteY5" fmla="*/ 1850394 h 1910401"/>
                <a:gd name="connsiteX6" fmla="*/ 7779464 w 7779464"/>
                <a:gd name="connsiteY6" fmla="*/ 1850394 h 1910401"/>
                <a:gd name="connsiteX0" fmla="*/ 0 w 7779464"/>
                <a:gd name="connsiteY0" fmla="*/ 20568 h 1910400"/>
                <a:gd name="connsiteX1" fmla="*/ 2525753 w 7779464"/>
                <a:gd name="connsiteY1" fmla="*/ 0 h 1910400"/>
                <a:gd name="connsiteX2" fmla="*/ 3098944 w 7779464"/>
                <a:gd name="connsiteY2" fmla="*/ 482242 h 1910400"/>
                <a:gd name="connsiteX3" fmla="*/ 3747016 w 7779464"/>
                <a:gd name="connsiteY3" fmla="*/ 626259 h 1910400"/>
                <a:gd name="connsiteX4" fmla="*/ 5547216 w 7779464"/>
                <a:gd name="connsiteY4" fmla="*/ 1706378 h 1910400"/>
                <a:gd name="connsiteX5" fmla="*/ 7275408 w 7779464"/>
                <a:gd name="connsiteY5" fmla="*/ 1850394 h 1910400"/>
                <a:gd name="connsiteX6" fmla="*/ 7779464 w 7779464"/>
                <a:gd name="connsiteY6" fmla="*/ 1850394 h 1910400"/>
                <a:gd name="connsiteX0" fmla="*/ 0 w 7815468"/>
                <a:gd name="connsiteY0" fmla="*/ 20568 h 1898399"/>
                <a:gd name="connsiteX1" fmla="*/ 2525753 w 7815468"/>
                <a:gd name="connsiteY1" fmla="*/ 0 h 1898399"/>
                <a:gd name="connsiteX2" fmla="*/ 3098944 w 7815468"/>
                <a:gd name="connsiteY2" fmla="*/ 482242 h 1898399"/>
                <a:gd name="connsiteX3" fmla="*/ 3747016 w 7815468"/>
                <a:gd name="connsiteY3" fmla="*/ 626259 h 1898399"/>
                <a:gd name="connsiteX4" fmla="*/ 4539104 w 7815468"/>
                <a:gd name="connsiteY4" fmla="*/ 1562363 h 1898399"/>
                <a:gd name="connsiteX5" fmla="*/ 7275408 w 7815468"/>
                <a:gd name="connsiteY5" fmla="*/ 1850394 h 1898399"/>
                <a:gd name="connsiteX6" fmla="*/ 7779464 w 7815468"/>
                <a:gd name="connsiteY6" fmla="*/ 1850394 h 1898399"/>
                <a:gd name="connsiteX0" fmla="*/ 0 w 7815468"/>
                <a:gd name="connsiteY0" fmla="*/ 20568 h 1898399"/>
                <a:gd name="connsiteX1" fmla="*/ 2525753 w 7815468"/>
                <a:gd name="connsiteY1" fmla="*/ 0 h 1898399"/>
                <a:gd name="connsiteX2" fmla="*/ 2882920 w 7815468"/>
                <a:gd name="connsiteY2" fmla="*/ 266220 h 1898399"/>
                <a:gd name="connsiteX3" fmla="*/ 3747016 w 7815468"/>
                <a:gd name="connsiteY3" fmla="*/ 626259 h 1898399"/>
                <a:gd name="connsiteX4" fmla="*/ 4539104 w 7815468"/>
                <a:gd name="connsiteY4" fmla="*/ 1562363 h 1898399"/>
                <a:gd name="connsiteX5" fmla="*/ 7275408 w 7815468"/>
                <a:gd name="connsiteY5" fmla="*/ 1850394 h 1898399"/>
                <a:gd name="connsiteX6" fmla="*/ 7779464 w 7815468"/>
                <a:gd name="connsiteY6" fmla="*/ 1850394 h 1898399"/>
                <a:gd name="connsiteX0" fmla="*/ 0 w 7815468"/>
                <a:gd name="connsiteY0" fmla="*/ 20568 h 1898399"/>
                <a:gd name="connsiteX1" fmla="*/ 2525753 w 7815468"/>
                <a:gd name="connsiteY1" fmla="*/ 0 h 1898399"/>
                <a:gd name="connsiteX2" fmla="*/ 2882920 w 7815468"/>
                <a:gd name="connsiteY2" fmla="*/ 266220 h 1898399"/>
                <a:gd name="connsiteX3" fmla="*/ 3242960 w 7815468"/>
                <a:gd name="connsiteY3" fmla="*/ 410236 h 1898399"/>
                <a:gd name="connsiteX4" fmla="*/ 4539104 w 7815468"/>
                <a:gd name="connsiteY4" fmla="*/ 1562363 h 1898399"/>
                <a:gd name="connsiteX5" fmla="*/ 7275408 w 7815468"/>
                <a:gd name="connsiteY5" fmla="*/ 1850394 h 1898399"/>
                <a:gd name="connsiteX6" fmla="*/ 7779464 w 7815468"/>
                <a:gd name="connsiteY6" fmla="*/ 1850394 h 1898399"/>
                <a:gd name="connsiteX0" fmla="*/ 0 w 7899477"/>
                <a:gd name="connsiteY0" fmla="*/ 20568 h 1910400"/>
                <a:gd name="connsiteX1" fmla="*/ 2525753 w 7899477"/>
                <a:gd name="connsiteY1" fmla="*/ 0 h 1910400"/>
                <a:gd name="connsiteX2" fmla="*/ 2882920 w 7899477"/>
                <a:gd name="connsiteY2" fmla="*/ 266220 h 1910400"/>
                <a:gd name="connsiteX3" fmla="*/ 3242960 w 7899477"/>
                <a:gd name="connsiteY3" fmla="*/ 410236 h 1910400"/>
                <a:gd name="connsiteX4" fmla="*/ 4035048 w 7899477"/>
                <a:gd name="connsiteY4" fmla="*/ 1490356 h 1910400"/>
                <a:gd name="connsiteX5" fmla="*/ 7275408 w 7899477"/>
                <a:gd name="connsiteY5" fmla="*/ 1850394 h 1910400"/>
                <a:gd name="connsiteX6" fmla="*/ 7779464 w 7899477"/>
                <a:gd name="connsiteY6" fmla="*/ 1850394 h 1910400"/>
                <a:gd name="connsiteX0" fmla="*/ 0 w 7899477"/>
                <a:gd name="connsiteY0" fmla="*/ 20568 h 1910400"/>
                <a:gd name="connsiteX1" fmla="*/ 2525753 w 7899477"/>
                <a:gd name="connsiteY1" fmla="*/ 0 h 1910400"/>
                <a:gd name="connsiteX2" fmla="*/ 2882920 w 7899477"/>
                <a:gd name="connsiteY2" fmla="*/ 266220 h 1910400"/>
                <a:gd name="connsiteX3" fmla="*/ 3170952 w 7899477"/>
                <a:gd name="connsiteY3" fmla="*/ 410235 h 1910400"/>
                <a:gd name="connsiteX4" fmla="*/ 4035048 w 7899477"/>
                <a:gd name="connsiteY4" fmla="*/ 1490356 h 1910400"/>
                <a:gd name="connsiteX5" fmla="*/ 7275408 w 7899477"/>
                <a:gd name="connsiteY5" fmla="*/ 1850394 h 1910400"/>
                <a:gd name="connsiteX6" fmla="*/ 7779464 w 7899477"/>
                <a:gd name="connsiteY6" fmla="*/ 1850394 h 1910400"/>
                <a:gd name="connsiteX0" fmla="*/ 0 w 7899477"/>
                <a:gd name="connsiteY0" fmla="*/ 20568 h 1886398"/>
                <a:gd name="connsiteX1" fmla="*/ 2525753 w 7899477"/>
                <a:gd name="connsiteY1" fmla="*/ 0 h 1886398"/>
                <a:gd name="connsiteX2" fmla="*/ 2882920 w 7899477"/>
                <a:gd name="connsiteY2" fmla="*/ 266220 h 1886398"/>
                <a:gd name="connsiteX3" fmla="*/ 3170952 w 7899477"/>
                <a:gd name="connsiteY3" fmla="*/ 410235 h 1886398"/>
                <a:gd name="connsiteX4" fmla="*/ 4035048 w 7899477"/>
                <a:gd name="connsiteY4" fmla="*/ 1634371 h 1886398"/>
                <a:gd name="connsiteX5" fmla="*/ 7275408 w 7899477"/>
                <a:gd name="connsiteY5" fmla="*/ 1850394 h 1886398"/>
                <a:gd name="connsiteX6" fmla="*/ 7779464 w 7899477"/>
                <a:gd name="connsiteY6" fmla="*/ 1850394 h 1886398"/>
                <a:gd name="connsiteX0" fmla="*/ 0 w 7899477"/>
                <a:gd name="connsiteY0" fmla="*/ 20568 h 1886398"/>
                <a:gd name="connsiteX1" fmla="*/ 2525753 w 7899477"/>
                <a:gd name="connsiteY1" fmla="*/ 0 h 1886398"/>
                <a:gd name="connsiteX2" fmla="*/ 2882920 w 7899477"/>
                <a:gd name="connsiteY2" fmla="*/ 194211 h 1886398"/>
                <a:gd name="connsiteX3" fmla="*/ 3170952 w 7899477"/>
                <a:gd name="connsiteY3" fmla="*/ 410235 h 1886398"/>
                <a:gd name="connsiteX4" fmla="*/ 4035048 w 7899477"/>
                <a:gd name="connsiteY4" fmla="*/ 1634371 h 1886398"/>
                <a:gd name="connsiteX5" fmla="*/ 7275408 w 7899477"/>
                <a:gd name="connsiteY5" fmla="*/ 1850394 h 1886398"/>
                <a:gd name="connsiteX6" fmla="*/ 7779464 w 7899477"/>
                <a:gd name="connsiteY6" fmla="*/ 1850394 h 1886398"/>
                <a:gd name="connsiteX0" fmla="*/ 0 w 7899477"/>
                <a:gd name="connsiteY0" fmla="*/ 20568 h 1886399"/>
                <a:gd name="connsiteX1" fmla="*/ 2525753 w 7899477"/>
                <a:gd name="connsiteY1" fmla="*/ 0 h 1886399"/>
                <a:gd name="connsiteX2" fmla="*/ 2882920 w 7899477"/>
                <a:gd name="connsiteY2" fmla="*/ 194211 h 1886399"/>
                <a:gd name="connsiteX3" fmla="*/ 3170952 w 7899477"/>
                <a:gd name="connsiteY3" fmla="*/ 338227 h 1886399"/>
                <a:gd name="connsiteX4" fmla="*/ 4035048 w 7899477"/>
                <a:gd name="connsiteY4" fmla="*/ 1634371 h 1886399"/>
                <a:gd name="connsiteX5" fmla="*/ 7275408 w 7899477"/>
                <a:gd name="connsiteY5" fmla="*/ 1850394 h 1886399"/>
                <a:gd name="connsiteX6" fmla="*/ 7779464 w 7899477"/>
                <a:gd name="connsiteY6" fmla="*/ 1850394 h 1886399"/>
                <a:gd name="connsiteX0" fmla="*/ 0 w 7899477"/>
                <a:gd name="connsiteY0" fmla="*/ 20568 h 1886399"/>
                <a:gd name="connsiteX1" fmla="*/ 2525753 w 7899477"/>
                <a:gd name="connsiteY1" fmla="*/ 0 h 1886399"/>
                <a:gd name="connsiteX2" fmla="*/ 2882920 w 7899477"/>
                <a:gd name="connsiteY2" fmla="*/ 194211 h 1886399"/>
                <a:gd name="connsiteX3" fmla="*/ 3170952 w 7899477"/>
                <a:gd name="connsiteY3" fmla="*/ 338227 h 1886399"/>
                <a:gd name="connsiteX4" fmla="*/ 4035048 w 7899477"/>
                <a:gd name="connsiteY4" fmla="*/ 1634371 h 1886399"/>
                <a:gd name="connsiteX5" fmla="*/ 7275408 w 7899477"/>
                <a:gd name="connsiteY5" fmla="*/ 1850394 h 1886399"/>
                <a:gd name="connsiteX6" fmla="*/ 7779464 w 7899477"/>
                <a:gd name="connsiteY6" fmla="*/ 1850394 h 1886399"/>
                <a:gd name="connsiteX0" fmla="*/ 0 w 7899477"/>
                <a:gd name="connsiteY0" fmla="*/ 20568 h 1886399"/>
                <a:gd name="connsiteX1" fmla="*/ 2525753 w 7899477"/>
                <a:gd name="connsiteY1" fmla="*/ 0 h 1886399"/>
                <a:gd name="connsiteX2" fmla="*/ 2882920 w 7899477"/>
                <a:gd name="connsiteY2" fmla="*/ 194211 h 1886399"/>
                <a:gd name="connsiteX3" fmla="*/ 3170952 w 7899477"/>
                <a:gd name="connsiteY3" fmla="*/ 338227 h 1886399"/>
                <a:gd name="connsiteX4" fmla="*/ 4035048 w 7899477"/>
                <a:gd name="connsiteY4" fmla="*/ 1634371 h 1886399"/>
                <a:gd name="connsiteX5" fmla="*/ 7275408 w 7899477"/>
                <a:gd name="connsiteY5" fmla="*/ 1850394 h 1886399"/>
                <a:gd name="connsiteX6" fmla="*/ 7779464 w 7899477"/>
                <a:gd name="connsiteY6" fmla="*/ 1850394 h 1886399"/>
                <a:gd name="connsiteX0" fmla="*/ 0 w 7887476"/>
                <a:gd name="connsiteY0" fmla="*/ 20568 h 1886399"/>
                <a:gd name="connsiteX1" fmla="*/ 2525753 w 7887476"/>
                <a:gd name="connsiteY1" fmla="*/ 0 h 1886399"/>
                <a:gd name="connsiteX2" fmla="*/ 2882920 w 7887476"/>
                <a:gd name="connsiteY2" fmla="*/ 194211 h 1886399"/>
                <a:gd name="connsiteX3" fmla="*/ 3170952 w 7887476"/>
                <a:gd name="connsiteY3" fmla="*/ 338227 h 1886399"/>
                <a:gd name="connsiteX4" fmla="*/ 4035048 w 7887476"/>
                <a:gd name="connsiteY4" fmla="*/ 1634371 h 1886399"/>
                <a:gd name="connsiteX5" fmla="*/ 7275408 w 7887476"/>
                <a:gd name="connsiteY5" fmla="*/ 1850394 h 1886399"/>
                <a:gd name="connsiteX6" fmla="*/ 7707456 w 7887476"/>
                <a:gd name="connsiteY6" fmla="*/ 1850395 h 1886399"/>
                <a:gd name="connsiteX0" fmla="*/ 0 w 7887476"/>
                <a:gd name="connsiteY0" fmla="*/ 20568 h 1874398"/>
                <a:gd name="connsiteX1" fmla="*/ 2525753 w 7887476"/>
                <a:gd name="connsiteY1" fmla="*/ 0 h 1874398"/>
                <a:gd name="connsiteX2" fmla="*/ 2882920 w 7887476"/>
                <a:gd name="connsiteY2" fmla="*/ 194211 h 1874398"/>
                <a:gd name="connsiteX3" fmla="*/ 3170952 w 7887476"/>
                <a:gd name="connsiteY3" fmla="*/ 338227 h 1874398"/>
                <a:gd name="connsiteX4" fmla="*/ 4035048 w 7887476"/>
                <a:gd name="connsiteY4" fmla="*/ 1634371 h 1874398"/>
                <a:gd name="connsiteX5" fmla="*/ 7275408 w 7887476"/>
                <a:gd name="connsiteY5" fmla="*/ 1778387 h 1874398"/>
                <a:gd name="connsiteX6" fmla="*/ 7707456 w 7887476"/>
                <a:gd name="connsiteY6" fmla="*/ 1850395 h 1874398"/>
                <a:gd name="connsiteX0" fmla="*/ 0 w 7887476"/>
                <a:gd name="connsiteY0" fmla="*/ 20568 h 1874398"/>
                <a:gd name="connsiteX1" fmla="*/ 2525753 w 7887476"/>
                <a:gd name="connsiteY1" fmla="*/ 0 h 1874398"/>
                <a:gd name="connsiteX2" fmla="*/ 2882920 w 7887476"/>
                <a:gd name="connsiteY2" fmla="*/ 194211 h 1874398"/>
                <a:gd name="connsiteX3" fmla="*/ 3170952 w 7887476"/>
                <a:gd name="connsiteY3" fmla="*/ 338227 h 1874398"/>
                <a:gd name="connsiteX4" fmla="*/ 4035048 w 7887476"/>
                <a:gd name="connsiteY4" fmla="*/ 1634371 h 1874398"/>
                <a:gd name="connsiteX5" fmla="*/ 7275408 w 7887476"/>
                <a:gd name="connsiteY5" fmla="*/ 1778387 h 1874398"/>
                <a:gd name="connsiteX6" fmla="*/ 7707456 w 7887476"/>
                <a:gd name="connsiteY6" fmla="*/ 1778387 h 1874398"/>
                <a:gd name="connsiteX0" fmla="*/ 0 w 7887476"/>
                <a:gd name="connsiteY0" fmla="*/ 20568 h 1874398"/>
                <a:gd name="connsiteX1" fmla="*/ 2525753 w 7887476"/>
                <a:gd name="connsiteY1" fmla="*/ 0 h 1874398"/>
                <a:gd name="connsiteX2" fmla="*/ 2882920 w 7887476"/>
                <a:gd name="connsiteY2" fmla="*/ 194211 h 1874398"/>
                <a:gd name="connsiteX3" fmla="*/ 3170952 w 7887476"/>
                <a:gd name="connsiteY3" fmla="*/ 338227 h 1874398"/>
                <a:gd name="connsiteX4" fmla="*/ 4035048 w 7887476"/>
                <a:gd name="connsiteY4" fmla="*/ 1634371 h 1874398"/>
                <a:gd name="connsiteX5" fmla="*/ 7275408 w 7887476"/>
                <a:gd name="connsiteY5" fmla="*/ 1778387 h 1874398"/>
                <a:gd name="connsiteX6" fmla="*/ 7707456 w 7887476"/>
                <a:gd name="connsiteY6" fmla="*/ 1706379 h 1874398"/>
                <a:gd name="connsiteX0" fmla="*/ 0 w 7863473"/>
                <a:gd name="connsiteY0" fmla="*/ 20568 h 1874398"/>
                <a:gd name="connsiteX1" fmla="*/ 2525753 w 7863473"/>
                <a:gd name="connsiteY1" fmla="*/ 0 h 1874398"/>
                <a:gd name="connsiteX2" fmla="*/ 2882920 w 7863473"/>
                <a:gd name="connsiteY2" fmla="*/ 194211 h 1874398"/>
                <a:gd name="connsiteX3" fmla="*/ 3170952 w 7863473"/>
                <a:gd name="connsiteY3" fmla="*/ 338227 h 1874398"/>
                <a:gd name="connsiteX4" fmla="*/ 4035048 w 7863473"/>
                <a:gd name="connsiteY4" fmla="*/ 1634371 h 1874398"/>
                <a:gd name="connsiteX5" fmla="*/ 7275408 w 7863473"/>
                <a:gd name="connsiteY5" fmla="*/ 1778387 h 1874398"/>
                <a:gd name="connsiteX6" fmla="*/ 7563440 w 7863473"/>
                <a:gd name="connsiteY6" fmla="*/ 1778387 h 1874398"/>
                <a:gd name="connsiteX0" fmla="*/ 0 w 7275408"/>
                <a:gd name="connsiteY0" fmla="*/ 20568 h 1874398"/>
                <a:gd name="connsiteX1" fmla="*/ 2525753 w 7275408"/>
                <a:gd name="connsiteY1" fmla="*/ 0 h 1874398"/>
                <a:gd name="connsiteX2" fmla="*/ 2882920 w 7275408"/>
                <a:gd name="connsiteY2" fmla="*/ 194211 h 1874398"/>
                <a:gd name="connsiteX3" fmla="*/ 3170952 w 7275408"/>
                <a:gd name="connsiteY3" fmla="*/ 338227 h 1874398"/>
                <a:gd name="connsiteX4" fmla="*/ 4035048 w 7275408"/>
                <a:gd name="connsiteY4" fmla="*/ 1634371 h 1874398"/>
                <a:gd name="connsiteX5" fmla="*/ 7275408 w 7275408"/>
                <a:gd name="connsiteY5" fmla="*/ 1778387 h 1874398"/>
                <a:gd name="connsiteX0" fmla="*/ 0 w 7275408"/>
                <a:gd name="connsiteY0" fmla="*/ 20568 h 1778387"/>
                <a:gd name="connsiteX1" fmla="*/ 2525753 w 7275408"/>
                <a:gd name="connsiteY1" fmla="*/ 0 h 1778387"/>
                <a:gd name="connsiteX2" fmla="*/ 2882920 w 7275408"/>
                <a:gd name="connsiteY2" fmla="*/ 194211 h 1778387"/>
                <a:gd name="connsiteX3" fmla="*/ 3170952 w 7275408"/>
                <a:gd name="connsiteY3" fmla="*/ 338227 h 1778387"/>
                <a:gd name="connsiteX4" fmla="*/ 4035049 w 7275408"/>
                <a:gd name="connsiteY4" fmla="*/ 914291 h 1778387"/>
                <a:gd name="connsiteX5" fmla="*/ 7275408 w 7275408"/>
                <a:gd name="connsiteY5" fmla="*/ 1778387 h 1778387"/>
                <a:gd name="connsiteX0" fmla="*/ 0 w 5763241"/>
                <a:gd name="connsiteY0" fmla="*/ 20568 h 1022303"/>
                <a:gd name="connsiteX1" fmla="*/ 2525753 w 5763241"/>
                <a:gd name="connsiteY1" fmla="*/ 0 h 1022303"/>
                <a:gd name="connsiteX2" fmla="*/ 2882920 w 5763241"/>
                <a:gd name="connsiteY2" fmla="*/ 194211 h 1022303"/>
                <a:gd name="connsiteX3" fmla="*/ 3170952 w 5763241"/>
                <a:gd name="connsiteY3" fmla="*/ 338227 h 1022303"/>
                <a:gd name="connsiteX4" fmla="*/ 4035049 w 5763241"/>
                <a:gd name="connsiteY4" fmla="*/ 914291 h 1022303"/>
                <a:gd name="connsiteX5" fmla="*/ 5763241 w 5763241"/>
                <a:gd name="connsiteY5" fmla="*/ 986300 h 1022303"/>
                <a:gd name="connsiteX0" fmla="*/ 0 w 6054370"/>
                <a:gd name="connsiteY0" fmla="*/ 20568 h 1022303"/>
                <a:gd name="connsiteX1" fmla="*/ 2525753 w 6054370"/>
                <a:gd name="connsiteY1" fmla="*/ 0 h 1022303"/>
                <a:gd name="connsiteX2" fmla="*/ 2882920 w 6054370"/>
                <a:gd name="connsiteY2" fmla="*/ 194211 h 1022303"/>
                <a:gd name="connsiteX3" fmla="*/ 3170952 w 6054370"/>
                <a:gd name="connsiteY3" fmla="*/ 338227 h 1022303"/>
                <a:gd name="connsiteX4" fmla="*/ 4035049 w 6054370"/>
                <a:gd name="connsiteY4" fmla="*/ 914291 h 1022303"/>
                <a:gd name="connsiteX5" fmla="*/ 5763241 w 6054370"/>
                <a:gd name="connsiteY5" fmla="*/ 986300 h 1022303"/>
                <a:gd name="connsiteX6" fmla="*/ 5781825 w 6054370"/>
                <a:gd name="connsiteY6" fmla="*/ 1005307 h 1022303"/>
                <a:gd name="connsiteX0" fmla="*/ 0 w 6267297"/>
                <a:gd name="connsiteY0" fmla="*/ 20568 h 1706380"/>
                <a:gd name="connsiteX1" fmla="*/ 2525753 w 6267297"/>
                <a:gd name="connsiteY1" fmla="*/ 0 h 1706380"/>
                <a:gd name="connsiteX2" fmla="*/ 2882920 w 6267297"/>
                <a:gd name="connsiteY2" fmla="*/ 194211 h 1706380"/>
                <a:gd name="connsiteX3" fmla="*/ 3170952 w 6267297"/>
                <a:gd name="connsiteY3" fmla="*/ 338227 h 1706380"/>
                <a:gd name="connsiteX4" fmla="*/ 4035049 w 6267297"/>
                <a:gd name="connsiteY4" fmla="*/ 914291 h 1706380"/>
                <a:gd name="connsiteX5" fmla="*/ 5763241 w 6267297"/>
                <a:gd name="connsiteY5" fmla="*/ 986300 h 1706380"/>
                <a:gd name="connsiteX6" fmla="*/ 6267297 w 6267297"/>
                <a:gd name="connsiteY6" fmla="*/ 1706380 h 1706380"/>
                <a:gd name="connsiteX0" fmla="*/ 0 w 6352456"/>
                <a:gd name="connsiteY0" fmla="*/ 20568 h 1831468"/>
                <a:gd name="connsiteX1" fmla="*/ 2525753 w 6352456"/>
                <a:gd name="connsiteY1" fmla="*/ 0 h 1831468"/>
                <a:gd name="connsiteX2" fmla="*/ 2882920 w 6352456"/>
                <a:gd name="connsiteY2" fmla="*/ 194211 h 1831468"/>
                <a:gd name="connsiteX3" fmla="*/ 3170952 w 6352456"/>
                <a:gd name="connsiteY3" fmla="*/ 338227 h 1831468"/>
                <a:gd name="connsiteX4" fmla="*/ 4035049 w 6352456"/>
                <a:gd name="connsiteY4" fmla="*/ 914291 h 1831468"/>
                <a:gd name="connsiteX5" fmla="*/ 5763241 w 6352456"/>
                <a:gd name="connsiteY5" fmla="*/ 986300 h 1831468"/>
                <a:gd name="connsiteX6" fmla="*/ 6267297 w 6352456"/>
                <a:gd name="connsiteY6" fmla="*/ 1706380 h 1831468"/>
                <a:gd name="connsiteX7" fmla="*/ 6274193 w 6352456"/>
                <a:gd name="connsiteY7" fmla="*/ 1736826 h 1831468"/>
                <a:gd name="connsiteX0" fmla="*/ 0 w 7491432"/>
                <a:gd name="connsiteY0" fmla="*/ 20568 h 1850396"/>
                <a:gd name="connsiteX1" fmla="*/ 2525753 w 7491432"/>
                <a:gd name="connsiteY1" fmla="*/ 0 h 1850396"/>
                <a:gd name="connsiteX2" fmla="*/ 2882920 w 7491432"/>
                <a:gd name="connsiteY2" fmla="*/ 194211 h 1850396"/>
                <a:gd name="connsiteX3" fmla="*/ 3170952 w 7491432"/>
                <a:gd name="connsiteY3" fmla="*/ 338227 h 1850396"/>
                <a:gd name="connsiteX4" fmla="*/ 4035049 w 7491432"/>
                <a:gd name="connsiteY4" fmla="*/ 914291 h 1850396"/>
                <a:gd name="connsiteX5" fmla="*/ 5763241 w 7491432"/>
                <a:gd name="connsiteY5" fmla="*/ 986300 h 1850396"/>
                <a:gd name="connsiteX6" fmla="*/ 6267297 w 7491432"/>
                <a:gd name="connsiteY6" fmla="*/ 1706380 h 1850396"/>
                <a:gd name="connsiteX7" fmla="*/ 7491432 w 7491432"/>
                <a:gd name="connsiteY7" fmla="*/ 1850395 h 1850396"/>
                <a:gd name="connsiteX0" fmla="*/ 0 w 7491432"/>
                <a:gd name="connsiteY0" fmla="*/ 20568 h 1838394"/>
                <a:gd name="connsiteX1" fmla="*/ 2525753 w 7491432"/>
                <a:gd name="connsiteY1" fmla="*/ 0 h 1838394"/>
                <a:gd name="connsiteX2" fmla="*/ 2882920 w 7491432"/>
                <a:gd name="connsiteY2" fmla="*/ 194211 h 1838394"/>
                <a:gd name="connsiteX3" fmla="*/ 3170952 w 7491432"/>
                <a:gd name="connsiteY3" fmla="*/ 338227 h 1838394"/>
                <a:gd name="connsiteX4" fmla="*/ 4035049 w 7491432"/>
                <a:gd name="connsiteY4" fmla="*/ 914291 h 1838394"/>
                <a:gd name="connsiteX5" fmla="*/ 5763241 w 7491432"/>
                <a:gd name="connsiteY5" fmla="*/ 986300 h 1838394"/>
                <a:gd name="connsiteX6" fmla="*/ 6267297 w 7491432"/>
                <a:gd name="connsiteY6" fmla="*/ 1706380 h 1838394"/>
                <a:gd name="connsiteX7" fmla="*/ 7491432 w 7491432"/>
                <a:gd name="connsiteY7" fmla="*/ 1778387 h 1838394"/>
                <a:gd name="connsiteX0" fmla="*/ 0 w 7491432"/>
                <a:gd name="connsiteY0" fmla="*/ 20568 h 1838394"/>
                <a:gd name="connsiteX1" fmla="*/ 2525753 w 7491432"/>
                <a:gd name="connsiteY1" fmla="*/ 0 h 1838394"/>
                <a:gd name="connsiteX2" fmla="*/ 2810912 w 7491432"/>
                <a:gd name="connsiteY2" fmla="*/ 194211 h 1838394"/>
                <a:gd name="connsiteX3" fmla="*/ 3170952 w 7491432"/>
                <a:gd name="connsiteY3" fmla="*/ 338227 h 1838394"/>
                <a:gd name="connsiteX4" fmla="*/ 4035049 w 7491432"/>
                <a:gd name="connsiteY4" fmla="*/ 914291 h 1838394"/>
                <a:gd name="connsiteX5" fmla="*/ 5763241 w 7491432"/>
                <a:gd name="connsiteY5" fmla="*/ 986300 h 1838394"/>
                <a:gd name="connsiteX6" fmla="*/ 6267297 w 7491432"/>
                <a:gd name="connsiteY6" fmla="*/ 1706380 h 1838394"/>
                <a:gd name="connsiteX7" fmla="*/ 7491432 w 7491432"/>
                <a:gd name="connsiteY7" fmla="*/ 1778387 h 1838394"/>
                <a:gd name="connsiteX0" fmla="*/ 0 w 7491432"/>
                <a:gd name="connsiteY0" fmla="*/ 20568 h 1838394"/>
                <a:gd name="connsiteX1" fmla="*/ 2525753 w 7491432"/>
                <a:gd name="connsiteY1" fmla="*/ 0 h 1838394"/>
                <a:gd name="connsiteX2" fmla="*/ 2810912 w 7491432"/>
                <a:gd name="connsiteY2" fmla="*/ 194211 h 1838394"/>
                <a:gd name="connsiteX3" fmla="*/ 3170952 w 7491432"/>
                <a:gd name="connsiteY3" fmla="*/ 266219 h 1838394"/>
                <a:gd name="connsiteX4" fmla="*/ 4035049 w 7491432"/>
                <a:gd name="connsiteY4" fmla="*/ 914291 h 1838394"/>
                <a:gd name="connsiteX5" fmla="*/ 5763241 w 7491432"/>
                <a:gd name="connsiteY5" fmla="*/ 986300 h 1838394"/>
                <a:gd name="connsiteX6" fmla="*/ 6267297 w 7491432"/>
                <a:gd name="connsiteY6" fmla="*/ 1706380 h 1838394"/>
                <a:gd name="connsiteX7" fmla="*/ 7491432 w 7491432"/>
                <a:gd name="connsiteY7" fmla="*/ 1778387 h 1838394"/>
                <a:gd name="connsiteX0" fmla="*/ 0 w 7491432"/>
                <a:gd name="connsiteY0" fmla="*/ 20568 h 1838394"/>
                <a:gd name="connsiteX1" fmla="*/ 2525753 w 7491432"/>
                <a:gd name="connsiteY1" fmla="*/ 0 h 1838394"/>
                <a:gd name="connsiteX2" fmla="*/ 2810912 w 7491432"/>
                <a:gd name="connsiteY2" fmla="*/ 194211 h 1838394"/>
                <a:gd name="connsiteX3" fmla="*/ 3170952 w 7491432"/>
                <a:gd name="connsiteY3" fmla="*/ 338227 h 1838394"/>
                <a:gd name="connsiteX4" fmla="*/ 4035049 w 7491432"/>
                <a:gd name="connsiteY4" fmla="*/ 914291 h 1838394"/>
                <a:gd name="connsiteX5" fmla="*/ 5763241 w 7491432"/>
                <a:gd name="connsiteY5" fmla="*/ 986300 h 1838394"/>
                <a:gd name="connsiteX6" fmla="*/ 6267297 w 7491432"/>
                <a:gd name="connsiteY6" fmla="*/ 1706380 h 1838394"/>
                <a:gd name="connsiteX7" fmla="*/ 7491432 w 7491432"/>
                <a:gd name="connsiteY7" fmla="*/ 1778387 h 1838394"/>
                <a:gd name="connsiteX0" fmla="*/ 0 w 7491432"/>
                <a:gd name="connsiteY0" fmla="*/ 20568 h 1838394"/>
                <a:gd name="connsiteX1" fmla="*/ 2525753 w 7491432"/>
                <a:gd name="connsiteY1" fmla="*/ 0 h 1838394"/>
                <a:gd name="connsiteX2" fmla="*/ 2810912 w 7491432"/>
                <a:gd name="connsiteY2" fmla="*/ 194211 h 1838394"/>
                <a:gd name="connsiteX3" fmla="*/ 3170952 w 7491432"/>
                <a:gd name="connsiteY3" fmla="*/ 338227 h 1838394"/>
                <a:gd name="connsiteX4" fmla="*/ 3675008 w 7491432"/>
                <a:gd name="connsiteY4" fmla="*/ 914291 h 1838394"/>
                <a:gd name="connsiteX5" fmla="*/ 5763241 w 7491432"/>
                <a:gd name="connsiteY5" fmla="*/ 986300 h 1838394"/>
                <a:gd name="connsiteX6" fmla="*/ 6267297 w 7491432"/>
                <a:gd name="connsiteY6" fmla="*/ 1706380 h 1838394"/>
                <a:gd name="connsiteX7" fmla="*/ 7491432 w 7491432"/>
                <a:gd name="connsiteY7" fmla="*/ 1778387 h 1838394"/>
                <a:gd name="connsiteX0" fmla="*/ 0 w 7491432"/>
                <a:gd name="connsiteY0" fmla="*/ 20568 h 1838394"/>
                <a:gd name="connsiteX1" fmla="*/ 2525753 w 7491432"/>
                <a:gd name="connsiteY1" fmla="*/ 0 h 1838394"/>
                <a:gd name="connsiteX2" fmla="*/ 2810912 w 7491432"/>
                <a:gd name="connsiteY2" fmla="*/ 194211 h 1838394"/>
                <a:gd name="connsiteX3" fmla="*/ 3170952 w 7491432"/>
                <a:gd name="connsiteY3" fmla="*/ 338227 h 1838394"/>
                <a:gd name="connsiteX4" fmla="*/ 3675008 w 7491432"/>
                <a:gd name="connsiteY4" fmla="*/ 770275 h 1838394"/>
                <a:gd name="connsiteX5" fmla="*/ 5763241 w 7491432"/>
                <a:gd name="connsiteY5" fmla="*/ 986300 h 1838394"/>
                <a:gd name="connsiteX6" fmla="*/ 6267297 w 7491432"/>
                <a:gd name="connsiteY6" fmla="*/ 1706380 h 1838394"/>
                <a:gd name="connsiteX7" fmla="*/ 7491432 w 7491432"/>
                <a:gd name="connsiteY7" fmla="*/ 1778387 h 1838394"/>
                <a:gd name="connsiteX0" fmla="*/ 0 w 7491432"/>
                <a:gd name="connsiteY0" fmla="*/ 20568 h 1862397"/>
                <a:gd name="connsiteX1" fmla="*/ 2525753 w 7491432"/>
                <a:gd name="connsiteY1" fmla="*/ 0 h 1862397"/>
                <a:gd name="connsiteX2" fmla="*/ 2810912 w 7491432"/>
                <a:gd name="connsiteY2" fmla="*/ 194211 h 1862397"/>
                <a:gd name="connsiteX3" fmla="*/ 3170952 w 7491432"/>
                <a:gd name="connsiteY3" fmla="*/ 338227 h 1862397"/>
                <a:gd name="connsiteX4" fmla="*/ 3675008 w 7491432"/>
                <a:gd name="connsiteY4" fmla="*/ 770275 h 1862397"/>
                <a:gd name="connsiteX5" fmla="*/ 5691232 w 7491432"/>
                <a:gd name="connsiteY5" fmla="*/ 842283 h 1862397"/>
                <a:gd name="connsiteX6" fmla="*/ 6267297 w 7491432"/>
                <a:gd name="connsiteY6" fmla="*/ 1706380 h 1862397"/>
                <a:gd name="connsiteX7" fmla="*/ 7491432 w 7491432"/>
                <a:gd name="connsiteY7" fmla="*/ 1778387 h 1862397"/>
                <a:gd name="connsiteX0" fmla="*/ 0 w 7491432"/>
                <a:gd name="connsiteY0" fmla="*/ 20568 h 2078420"/>
                <a:gd name="connsiteX1" fmla="*/ 2525753 w 7491432"/>
                <a:gd name="connsiteY1" fmla="*/ 0 h 2078420"/>
                <a:gd name="connsiteX2" fmla="*/ 2810912 w 7491432"/>
                <a:gd name="connsiteY2" fmla="*/ 194211 h 2078420"/>
                <a:gd name="connsiteX3" fmla="*/ 3170952 w 7491432"/>
                <a:gd name="connsiteY3" fmla="*/ 338227 h 2078420"/>
                <a:gd name="connsiteX4" fmla="*/ 3675008 w 7491432"/>
                <a:gd name="connsiteY4" fmla="*/ 770275 h 2078420"/>
                <a:gd name="connsiteX5" fmla="*/ 5691232 w 7491432"/>
                <a:gd name="connsiteY5" fmla="*/ 842283 h 2078420"/>
                <a:gd name="connsiteX6" fmla="*/ 6411312 w 7491432"/>
                <a:gd name="connsiteY6" fmla="*/ 1922403 h 2078420"/>
                <a:gd name="connsiteX7" fmla="*/ 7491432 w 7491432"/>
                <a:gd name="connsiteY7" fmla="*/ 1778387 h 2078420"/>
                <a:gd name="connsiteX0" fmla="*/ 0 w 7491432"/>
                <a:gd name="connsiteY0" fmla="*/ 20568 h 2126426"/>
                <a:gd name="connsiteX1" fmla="*/ 2525753 w 7491432"/>
                <a:gd name="connsiteY1" fmla="*/ 0 h 2126426"/>
                <a:gd name="connsiteX2" fmla="*/ 2810912 w 7491432"/>
                <a:gd name="connsiteY2" fmla="*/ 194211 h 2126426"/>
                <a:gd name="connsiteX3" fmla="*/ 3170952 w 7491432"/>
                <a:gd name="connsiteY3" fmla="*/ 338227 h 2126426"/>
                <a:gd name="connsiteX4" fmla="*/ 3675008 w 7491432"/>
                <a:gd name="connsiteY4" fmla="*/ 770275 h 2126426"/>
                <a:gd name="connsiteX5" fmla="*/ 5691232 w 7491432"/>
                <a:gd name="connsiteY5" fmla="*/ 842283 h 2126426"/>
                <a:gd name="connsiteX6" fmla="*/ 6411312 w 7491432"/>
                <a:gd name="connsiteY6" fmla="*/ 1922403 h 2126426"/>
                <a:gd name="connsiteX7" fmla="*/ 7491432 w 7491432"/>
                <a:gd name="connsiteY7" fmla="*/ 2066418 h 2126426"/>
                <a:gd name="connsiteX0" fmla="*/ 0 w 7491432"/>
                <a:gd name="connsiteY0" fmla="*/ 20568 h 2126426"/>
                <a:gd name="connsiteX1" fmla="*/ 2525753 w 7491432"/>
                <a:gd name="connsiteY1" fmla="*/ 0 h 2126426"/>
                <a:gd name="connsiteX2" fmla="*/ 2810912 w 7491432"/>
                <a:gd name="connsiteY2" fmla="*/ 194211 h 2126426"/>
                <a:gd name="connsiteX3" fmla="*/ 3170952 w 7491432"/>
                <a:gd name="connsiteY3" fmla="*/ 338227 h 2126426"/>
                <a:gd name="connsiteX4" fmla="*/ 3675008 w 7491432"/>
                <a:gd name="connsiteY4" fmla="*/ 626258 h 2126426"/>
                <a:gd name="connsiteX5" fmla="*/ 5691232 w 7491432"/>
                <a:gd name="connsiteY5" fmla="*/ 842283 h 2126426"/>
                <a:gd name="connsiteX6" fmla="*/ 6411312 w 7491432"/>
                <a:gd name="connsiteY6" fmla="*/ 1922403 h 2126426"/>
                <a:gd name="connsiteX7" fmla="*/ 7491432 w 7491432"/>
                <a:gd name="connsiteY7" fmla="*/ 2066418 h 2126426"/>
                <a:gd name="connsiteX0" fmla="*/ 0 w 7491432"/>
                <a:gd name="connsiteY0" fmla="*/ 20568 h 2138427"/>
                <a:gd name="connsiteX1" fmla="*/ 2525753 w 7491432"/>
                <a:gd name="connsiteY1" fmla="*/ 0 h 2138427"/>
                <a:gd name="connsiteX2" fmla="*/ 2810912 w 7491432"/>
                <a:gd name="connsiteY2" fmla="*/ 194211 h 2138427"/>
                <a:gd name="connsiteX3" fmla="*/ 3170952 w 7491432"/>
                <a:gd name="connsiteY3" fmla="*/ 338227 h 2138427"/>
                <a:gd name="connsiteX4" fmla="*/ 3675008 w 7491432"/>
                <a:gd name="connsiteY4" fmla="*/ 626258 h 2138427"/>
                <a:gd name="connsiteX5" fmla="*/ 5691232 w 7491432"/>
                <a:gd name="connsiteY5" fmla="*/ 770274 h 2138427"/>
                <a:gd name="connsiteX6" fmla="*/ 6411312 w 7491432"/>
                <a:gd name="connsiteY6" fmla="*/ 1922403 h 2138427"/>
                <a:gd name="connsiteX7" fmla="*/ 7491432 w 7491432"/>
                <a:gd name="connsiteY7" fmla="*/ 2066418 h 2138427"/>
                <a:gd name="connsiteX0" fmla="*/ 0 w 7491432"/>
                <a:gd name="connsiteY0" fmla="*/ 20568 h 2138427"/>
                <a:gd name="connsiteX1" fmla="*/ 2525753 w 7491432"/>
                <a:gd name="connsiteY1" fmla="*/ 0 h 2138427"/>
                <a:gd name="connsiteX2" fmla="*/ 2810912 w 7491432"/>
                <a:gd name="connsiteY2" fmla="*/ 122202 h 2138427"/>
                <a:gd name="connsiteX3" fmla="*/ 3170952 w 7491432"/>
                <a:gd name="connsiteY3" fmla="*/ 338227 h 2138427"/>
                <a:gd name="connsiteX4" fmla="*/ 3675008 w 7491432"/>
                <a:gd name="connsiteY4" fmla="*/ 626258 h 2138427"/>
                <a:gd name="connsiteX5" fmla="*/ 5691232 w 7491432"/>
                <a:gd name="connsiteY5" fmla="*/ 770274 h 2138427"/>
                <a:gd name="connsiteX6" fmla="*/ 6411312 w 7491432"/>
                <a:gd name="connsiteY6" fmla="*/ 1922403 h 2138427"/>
                <a:gd name="connsiteX7" fmla="*/ 7491432 w 7491432"/>
                <a:gd name="connsiteY7" fmla="*/ 2066418 h 2138427"/>
                <a:gd name="connsiteX0" fmla="*/ 0 w 7491432"/>
                <a:gd name="connsiteY0" fmla="*/ 20568 h 2138427"/>
                <a:gd name="connsiteX1" fmla="*/ 2525753 w 7491432"/>
                <a:gd name="connsiteY1" fmla="*/ 0 h 2138427"/>
                <a:gd name="connsiteX2" fmla="*/ 2810912 w 7491432"/>
                <a:gd name="connsiteY2" fmla="*/ 122202 h 2138427"/>
                <a:gd name="connsiteX3" fmla="*/ 3170952 w 7491432"/>
                <a:gd name="connsiteY3" fmla="*/ 266218 h 2138427"/>
                <a:gd name="connsiteX4" fmla="*/ 3675008 w 7491432"/>
                <a:gd name="connsiteY4" fmla="*/ 626258 h 2138427"/>
                <a:gd name="connsiteX5" fmla="*/ 5691232 w 7491432"/>
                <a:gd name="connsiteY5" fmla="*/ 770274 h 2138427"/>
                <a:gd name="connsiteX6" fmla="*/ 6411312 w 7491432"/>
                <a:gd name="connsiteY6" fmla="*/ 1922403 h 2138427"/>
                <a:gd name="connsiteX7" fmla="*/ 7491432 w 7491432"/>
                <a:gd name="connsiteY7" fmla="*/ 2066418 h 2138427"/>
                <a:gd name="connsiteX0" fmla="*/ 0 w 7491432"/>
                <a:gd name="connsiteY0" fmla="*/ 20568 h 2138427"/>
                <a:gd name="connsiteX1" fmla="*/ 2525753 w 7491432"/>
                <a:gd name="connsiteY1" fmla="*/ 0 h 2138427"/>
                <a:gd name="connsiteX2" fmla="*/ 2810912 w 7491432"/>
                <a:gd name="connsiteY2" fmla="*/ 122202 h 2138427"/>
                <a:gd name="connsiteX3" fmla="*/ 3170952 w 7491432"/>
                <a:gd name="connsiteY3" fmla="*/ 266218 h 2138427"/>
                <a:gd name="connsiteX4" fmla="*/ 3675008 w 7491432"/>
                <a:gd name="connsiteY4" fmla="*/ 626258 h 2138427"/>
                <a:gd name="connsiteX5" fmla="*/ 5691232 w 7491432"/>
                <a:gd name="connsiteY5" fmla="*/ 770274 h 2138427"/>
                <a:gd name="connsiteX6" fmla="*/ 6411312 w 7491432"/>
                <a:gd name="connsiteY6" fmla="*/ 1922403 h 2138427"/>
                <a:gd name="connsiteX7" fmla="*/ 7491432 w 7491432"/>
                <a:gd name="connsiteY7" fmla="*/ 2066418 h 2138427"/>
                <a:gd name="connsiteX0" fmla="*/ 0 w 7491432"/>
                <a:gd name="connsiteY0" fmla="*/ 20568 h 2138427"/>
                <a:gd name="connsiteX1" fmla="*/ 2525753 w 7491432"/>
                <a:gd name="connsiteY1" fmla="*/ 0 h 2138427"/>
                <a:gd name="connsiteX2" fmla="*/ 2810912 w 7491432"/>
                <a:gd name="connsiteY2" fmla="*/ 122202 h 2138427"/>
                <a:gd name="connsiteX3" fmla="*/ 3170952 w 7491432"/>
                <a:gd name="connsiteY3" fmla="*/ 266218 h 2138427"/>
                <a:gd name="connsiteX4" fmla="*/ 3675008 w 7491432"/>
                <a:gd name="connsiteY4" fmla="*/ 626258 h 2138427"/>
                <a:gd name="connsiteX5" fmla="*/ 5691232 w 7491432"/>
                <a:gd name="connsiteY5" fmla="*/ 770274 h 2138427"/>
                <a:gd name="connsiteX6" fmla="*/ 6411312 w 7491432"/>
                <a:gd name="connsiteY6" fmla="*/ 1922403 h 2138427"/>
                <a:gd name="connsiteX7" fmla="*/ 7491432 w 7491432"/>
                <a:gd name="connsiteY7" fmla="*/ 2066418 h 2138427"/>
                <a:gd name="connsiteX0" fmla="*/ 0 w 7491432"/>
                <a:gd name="connsiteY0" fmla="*/ 20568 h 2138427"/>
                <a:gd name="connsiteX1" fmla="*/ 2525753 w 7491432"/>
                <a:gd name="connsiteY1" fmla="*/ 0 h 2138427"/>
                <a:gd name="connsiteX2" fmla="*/ 2810912 w 7491432"/>
                <a:gd name="connsiteY2" fmla="*/ 122202 h 2138427"/>
                <a:gd name="connsiteX3" fmla="*/ 3170952 w 7491432"/>
                <a:gd name="connsiteY3" fmla="*/ 266218 h 2138427"/>
                <a:gd name="connsiteX4" fmla="*/ 3675008 w 7491432"/>
                <a:gd name="connsiteY4" fmla="*/ 626258 h 2138427"/>
                <a:gd name="connsiteX5" fmla="*/ 5691232 w 7491432"/>
                <a:gd name="connsiteY5" fmla="*/ 770274 h 2138427"/>
                <a:gd name="connsiteX6" fmla="*/ 6411312 w 7491432"/>
                <a:gd name="connsiteY6" fmla="*/ 1922403 h 2138427"/>
                <a:gd name="connsiteX7" fmla="*/ 7491432 w 7491432"/>
                <a:gd name="connsiteY7" fmla="*/ 2066418 h 2138427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810912 w 7491432"/>
                <a:gd name="connsiteY2" fmla="*/ 104293 h 2120518"/>
                <a:gd name="connsiteX3" fmla="*/ 3170952 w 7491432"/>
                <a:gd name="connsiteY3" fmla="*/ 248309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738904 w 7491432"/>
                <a:gd name="connsiteY2" fmla="*/ 104292 h 2120518"/>
                <a:gd name="connsiteX3" fmla="*/ 3170952 w 7491432"/>
                <a:gd name="connsiteY3" fmla="*/ 248309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738904 w 7491432"/>
                <a:gd name="connsiteY2" fmla="*/ 104292 h 2120518"/>
                <a:gd name="connsiteX3" fmla="*/ 3170952 w 7491432"/>
                <a:gd name="connsiteY3" fmla="*/ 248309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70952 w 7491432"/>
                <a:gd name="connsiteY3" fmla="*/ 248309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70952 w 7491432"/>
                <a:gd name="connsiteY3" fmla="*/ 248309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70952 w 7491432"/>
                <a:gd name="connsiteY3" fmla="*/ 248309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70952 w 7491432"/>
                <a:gd name="connsiteY3" fmla="*/ 248309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69042 w 7491432"/>
                <a:gd name="connsiteY3" fmla="*/ 216311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69042 w 7491432"/>
                <a:gd name="connsiteY3" fmla="*/ 216311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67132 w 7491432"/>
                <a:gd name="connsiteY3" fmla="*/ 189076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67132 w 7491432"/>
                <a:gd name="connsiteY3" fmla="*/ 189076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67132 w 7491432"/>
                <a:gd name="connsiteY3" fmla="*/ 189076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67132 w 7491432"/>
                <a:gd name="connsiteY3" fmla="*/ 189076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67132 w 7491432"/>
                <a:gd name="connsiteY3" fmla="*/ 189076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3167132 w 7491432"/>
                <a:gd name="connsiteY3" fmla="*/ 189076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2882920 w 7491432"/>
                <a:gd name="connsiteY3" fmla="*/ 176300 h 2120518"/>
                <a:gd name="connsiteX4" fmla="*/ 3675008 w 7491432"/>
                <a:gd name="connsiteY4" fmla="*/ 608349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04292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594888 w 7491432"/>
                <a:gd name="connsiteY2" fmla="*/ 104292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594888 w 7491432"/>
                <a:gd name="connsiteY2" fmla="*/ 104292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594888 w 7491432"/>
                <a:gd name="connsiteY2" fmla="*/ 104292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594888 w 7491432"/>
                <a:gd name="connsiteY2" fmla="*/ 104292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594888 w 7491432"/>
                <a:gd name="connsiteY2" fmla="*/ 104292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594888 w 7491432"/>
                <a:gd name="connsiteY2" fmla="*/ 104292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594888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594888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594888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8055 w 7491432"/>
                <a:gd name="connsiteY3" fmla="*/ 202023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8055 w 7491432"/>
                <a:gd name="connsiteY3" fmla="*/ 202023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8055 w 7491432"/>
                <a:gd name="connsiteY3" fmla="*/ 202023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8"/>
                <a:gd name="connsiteX1" fmla="*/ 2524215 w 7491432"/>
                <a:gd name="connsiteY1" fmla="*/ 0 h 2120518"/>
                <a:gd name="connsiteX2" fmla="*/ 2666896 w 7491432"/>
                <a:gd name="connsiteY2" fmla="*/ 176300 h 2120518"/>
                <a:gd name="connsiteX3" fmla="*/ 2882920 w 7491432"/>
                <a:gd name="connsiteY3" fmla="*/ 176300 h 2120518"/>
                <a:gd name="connsiteX4" fmla="*/ 3170952 w 7491432"/>
                <a:gd name="connsiteY4" fmla="*/ 608348 h 2120518"/>
                <a:gd name="connsiteX5" fmla="*/ 5691232 w 7491432"/>
                <a:gd name="connsiteY5" fmla="*/ 752365 h 2120518"/>
                <a:gd name="connsiteX6" fmla="*/ 6411312 w 7491432"/>
                <a:gd name="connsiteY6" fmla="*/ 1904494 h 2120518"/>
                <a:gd name="connsiteX7" fmla="*/ 7491432 w 7491432"/>
                <a:gd name="connsiteY7" fmla="*/ 2048509 h 2120518"/>
                <a:gd name="connsiteX0" fmla="*/ 0 w 7491432"/>
                <a:gd name="connsiteY0" fmla="*/ 2659 h 2120516"/>
                <a:gd name="connsiteX1" fmla="*/ 2524215 w 7491432"/>
                <a:gd name="connsiteY1" fmla="*/ 0 h 2120516"/>
                <a:gd name="connsiteX2" fmla="*/ 2666896 w 7491432"/>
                <a:gd name="connsiteY2" fmla="*/ 176300 h 2120516"/>
                <a:gd name="connsiteX3" fmla="*/ 2882920 w 7491432"/>
                <a:gd name="connsiteY3" fmla="*/ 176300 h 2120516"/>
                <a:gd name="connsiteX4" fmla="*/ 3170952 w 7491432"/>
                <a:gd name="connsiteY4" fmla="*/ 608348 h 2120516"/>
                <a:gd name="connsiteX5" fmla="*/ 5691232 w 7491432"/>
                <a:gd name="connsiteY5" fmla="*/ 752365 h 2120516"/>
                <a:gd name="connsiteX6" fmla="*/ 6123280 w 7491432"/>
                <a:gd name="connsiteY6" fmla="*/ 1904492 h 2120516"/>
                <a:gd name="connsiteX7" fmla="*/ 7491432 w 7491432"/>
                <a:gd name="connsiteY7" fmla="*/ 2048509 h 2120516"/>
                <a:gd name="connsiteX0" fmla="*/ 0 w 7491432"/>
                <a:gd name="connsiteY0" fmla="*/ 2659 h 2120516"/>
                <a:gd name="connsiteX1" fmla="*/ 2524215 w 7491432"/>
                <a:gd name="connsiteY1" fmla="*/ 0 h 2120516"/>
                <a:gd name="connsiteX2" fmla="*/ 2666896 w 7491432"/>
                <a:gd name="connsiteY2" fmla="*/ 176300 h 2120516"/>
                <a:gd name="connsiteX3" fmla="*/ 2882920 w 7491432"/>
                <a:gd name="connsiteY3" fmla="*/ 176300 h 2120516"/>
                <a:gd name="connsiteX4" fmla="*/ 3170952 w 7491432"/>
                <a:gd name="connsiteY4" fmla="*/ 608348 h 2120516"/>
                <a:gd name="connsiteX5" fmla="*/ 5691232 w 7491432"/>
                <a:gd name="connsiteY5" fmla="*/ 752365 h 2120516"/>
                <a:gd name="connsiteX6" fmla="*/ 6123280 w 7491432"/>
                <a:gd name="connsiteY6" fmla="*/ 1904492 h 2120516"/>
                <a:gd name="connsiteX7" fmla="*/ 7491432 w 7491432"/>
                <a:gd name="connsiteY7" fmla="*/ 2048509 h 2120516"/>
                <a:gd name="connsiteX0" fmla="*/ 0 w 7491432"/>
                <a:gd name="connsiteY0" fmla="*/ 2659 h 2120516"/>
                <a:gd name="connsiteX1" fmla="*/ 2524215 w 7491432"/>
                <a:gd name="connsiteY1" fmla="*/ 0 h 2120516"/>
                <a:gd name="connsiteX2" fmla="*/ 2666896 w 7491432"/>
                <a:gd name="connsiteY2" fmla="*/ 176300 h 2120516"/>
                <a:gd name="connsiteX3" fmla="*/ 2882920 w 7491432"/>
                <a:gd name="connsiteY3" fmla="*/ 176300 h 2120516"/>
                <a:gd name="connsiteX4" fmla="*/ 3170952 w 7491432"/>
                <a:gd name="connsiteY4" fmla="*/ 608348 h 2120516"/>
                <a:gd name="connsiteX5" fmla="*/ 5691232 w 7491432"/>
                <a:gd name="connsiteY5" fmla="*/ 752365 h 2120516"/>
                <a:gd name="connsiteX6" fmla="*/ 6123280 w 7491432"/>
                <a:gd name="connsiteY6" fmla="*/ 1904492 h 2120516"/>
                <a:gd name="connsiteX7" fmla="*/ 7491432 w 7491432"/>
                <a:gd name="connsiteY7" fmla="*/ 2048509 h 2120516"/>
                <a:gd name="connsiteX0" fmla="*/ 0 w 7491432"/>
                <a:gd name="connsiteY0" fmla="*/ 2659 h 2132517"/>
                <a:gd name="connsiteX1" fmla="*/ 2524215 w 7491432"/>
                <a:gd name="connsiteY1" fmla="*/ 0 h 2132517"/>
                <a:gd name="connsiteX2" fmla="*/ 2666896 w 7491432"/>
                <a:gd name="connsiteY2" fmla="*/ 176300 h 2132517"/>
                <a:gd name="connsiteX3" fmla="*/ 2882920 w 7491432"/>
                <a:gd name="connsiteY3" fmla="*/ 176300 h 2132517"/>
                <a:gd name="connsiteX4" fmla="*/ 3170952 w 7491432"/>
                <a:gd name="connsiteY4" fmla="*/ 608348 h 2132517"/>
                <a:gd name="connsiteX5" fmla="*/ 5691232 w 7491432"/>
                <a:gd name="connsiteY5" fmla="*/ 680356 h 2132517"/>
                <a:gd name="connsiteX6" fmla="*/ 6123280 w 7491432"/>
                <a:gd name="connsiteY6" fmla="*/ 1904492 h 2132517"/>
                <a:gd name="connsiteX7" fmla="*/ 7491432 w 7491432"/>
                <a:gd name="connsiteY7" fmla="*/ 2048509 h 2132517"/>
                <a:gd name="connsiteX0" fmla="*/ 0 w 7491432"/>
                <a:gd name="connsiteY0" fmla="*/ 2659 h 2132517"/>
                <a:gd name="connsiteX1" fmla="*/ 2524215 w 7491432"/>
                <a:gd name="connsiteY1" fmla="*/ 0 h 2132517"/>
                <a:gd name="connsiteX2" fmla="*/ 2666896 w 7491432"/>
                <a:gd name="connsiteY2" fmla="*/ 176300 h 2132517"/>
                <a:gd name="connsiteX3" fmla="*/ 2882920 w 7491432"/>
                <a:gd name="connsiteY3" fmla="*/ 176300 h 2132517"/>
                <a:gd name="connsiteX4" fmla="*/ 3170952 w 7491432"/>
                <a:gd name="connsiteY4" fmla="*/ 752364 h 2132517"/>
                <a:gd name="connsiteX5" fmla="*/ 5691232 w 7491432"/>
                <a:gd name="connsiteY5" fmla="*/ 680356 h 2132517"/>
                <a:gd name="connsiteX6" fmla="*/ 6123280 w 7491432"/>
                <a:gd name="connsiteY6" fmla="*/ 1904492 h 2132517"/>
                <a:gd name="connsiteX7" fmla="*/ 7491432 w 7491432"/>
                <a:gd name="connsiteY7" fmla="*/ 2048509 h 2132517"/>
                <a:gd name="connsiteX0" fmla="*/ 0 w 7491432"/>
                <a:gd name="connsiteY0" fmla="*/ 2659 h 2108515"/>
                <a:gd name="connsiteX1" fmla="*/ 2524215 w 7491432"/>
                <a:gd name="connsiteY1" fmla="*/ 0 h 2108515"/>
                <a:gd name="connsiteX2" fmla="*/ 2666896 w 7491432"/>
                <a:gd name="connsiteY2" fmla="*/ 176300 h 2108515"/>
                <a:gd name="connsiteX3" fmla="*/ 2882920 w 7491432"/>
                <a:gd name="connsiteY3" fmla="*/ 176300 h 2108515"/>
                <a:gd name="connsiteX4" fmla="*/ 3170952 w 7491432"/>
                <a:gd name="connsiteY4" fmla="*/ 752364 h 2108515"/>
                <a:gd name="connsiteX5" fmla="*/ 5691232 w 7491432"/>
                <a:gd name="connsiteY5" fmla="*/ 824372 h 2108515"/>
                <a:gd name="connsiteX6" fmla="*/ 6123280 w 7491432"/>
                <a:gd name="connsiteY6" fmla="*/ 1904492 h 2108515"/>
                <a:gd name="connsiteX7" fmla="*/ 7491432 w 7491432"/>
                <a:gd name="connsiteY7" fmla="*/ 2048509 h 210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91432" h="2108515">
                  <a:moveTo>
                    <a:pt x="0" y="2659"/>
                  </a:moveTo>
                  <a:lnTo>
                    <a:pt x="2524215" y="0"/>
                  </a:lnTo>
                  <a:cubicBezTo>
                    <a:pt x="2600276" y="133313"/>
                    <a:pt x="2564167" y="140275"/>
                    <a:pt x="2666896" y="176300"/>
                  </a:cubicBezTo>
                  <a:cubicBezTo>
                    <a:pt x="2637516" y="157112"/>
                    <a:pt x="2567663" y="180348"/>
                    <a:pt x="2882920" y="176300"/>
                  </a:cubicBezTo>
                  <a:cubicBezTo>
                    <a:pt x="3141791" y="259587"/>
                    <a:pt x="2943109" y="588736"/>
                    <a:pt x="3170952" y="752364"/>
                  </a:cubicBezTo>
                  <a:cubicBezTo>
                    <a:pt x="3639004" y="848375"/>
                    <a:pt x="5167006" y="712181"/>
                    <a:pt x="5691232" y="824372"/>
                  </a:cubicBezTo>
                  <a:cubicBezTo>
                    <a:pt x="6009779" y="883631"/>
                    <a:pt x="5823247" y="1700469"/>
                    <a:pt x="6123280" y="1904492"/>
                  </a:cubicBezTo>
                  <a:cubicBezTo>
                    <a:pt x="6423313" y="2108515"/>
                    <a:pt x="7489995" y="2042166"/>
                    <a:pt x="7491432" y="2048509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3" name="Connecteur droit 72"/>
            <p:cNvCxnSpPr/>
            <p:nvPr/>
          </p:nvCxnSpPr>
          <p:spPr>
            <a:xfrm>
              <a:off x="1475656" y="1628800"/>
              <a:ext cx="79208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ZoneTexte 73"/>
            <p:cNvSpPr txBox="1"/>
            <p:nvPr/>
          </p:nvSpPr>
          <p:spPr>
            <a:xfrm>
              <a:off x="2267742" y="1340770"/>
              <a:ext cx="3395579" cy="581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err="1" smtClean="0"/>
                <a:t>Sequential</a:t>
              </a:r>
              <a:r>
                <a:rPr lang="fr-FR" b="1" dirty="0" smtClean="0"/>
                <a:t> suppression</a:t>
              </a:r>
              <a:endParaRPr lang="fr-FR" b="1" dirty="0"/>
            </a:p>
          </p:txBody>
        </p:sp>
      </p:grpSp>
      <p:cxnSp>
        <p:nvCxnSpPr>
          <p:cNvPr id="75" name="Connecteur droit 74"/>
          <p:cNvCxnSpPr/>
          <p:nvPr/>
        </p:nvCxnSpPr>
        <p:spPr>
          <a:xfrm>
            <a:off x="2195736" y="3789040"/>
            <a:ext cx="574903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ZoneTexte 75"/>
          <p:cNvSpPr txBox="1"/>
          <p:nvPr/>
        </p:nvSpPr>
        <p:spPr>
          <a:xfrm>
            <a:off x="2755539" y="3573016"/>
            <a:ext cx="2464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4A7EBB"/>
                </a:solidFill>
              </a:rPr>
              <a:t>Recombination</a:t>
            </a:r>
            <a:endParaRPr lang="fr-FR" b="1" dirty="0">
              <a:solidFill>
                <a:srgbClr val="4A7EBB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516216" y="2411596"/>
            <a:ext cx="2016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Hadron </a:t>
            </a:r>
            <a:r>
              <a:rPr lang="fr-FR" dirty="0" err="1" smtClean="0"/>
              <a:t>density</a:t>
            </a:r>
            <a:r>
              <a:rPr lang="fr-FR" dirty="0" smtClean="0"/>
              <a:t> </a:t>
            </a:r>
            <a:r>
              <a:rPr lang="fr-FR" dirty="0" err="1" smtClean="0"/>
              <a:t>N</a:t>
            </a:r>
            <a:r>
              <a:rPr lang="fr-FR" baseline="30000" dirty="0" err="1" smtClean="0"/>
              <a:t>co</a:t>
            </a:r>
            <a:endParaRPr lang="fr-FR" baseline="30000" dirty="0" smtClean="0"/>
          </a:p>
        </p:txBody>
      </p:sp>
      <p:sp>
        <p:nvSpPr>
          <p:cNvPr id="78" name="Arc 77"/>
          <p:cNvSpPr/>
          <p:nvPr/>
        </p:nvSpPr>
        <p:spPr>
          <a:xfrm>
            <a:off x="5652120" y="2564904"/>
            <a:ext cx="360040" cy="504056"/>
          </a:xfrm>
          <a:prstGeom prst="arc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Arc 78"/>
          <p:cNvSpPr/>
          <p:nvPr/>
        </p:nvSpPr>
        <p:spPr>
          <a:xfrm flipH="1">
            <a:off x="6372200" y="2564904"/>
            <a:ext cx="360040" cy="504056"/>
          </a:xfrm>
          <a:prstGeom prst="arc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Rectangle 79"/>
          <p:cNvSpPr/>
          <p:nvPr/>
        </p:nvSpPr>
        <p:spPr>
          <a:xfrm>
            <a:off x="3131840" y="2348880"/>
            <a:ext cx="2844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Interaction cross section </a:t>
            </a:r>
            <a:r>
              <a:rPr lang="fr-FR" sz="2000" dirty="0" err="1" smtClean="0">
                <a:latin typeface="Symbol" pitchFamily="18" charset="2"/>
              </a:rPr>
              <a:t>s</a:t>
            </a:r>
            <a:r>
              <a:rPr lang="fr-FR" baseline="-25000" dirty="0" err="1" smtClean="0"/>
              <a:t>co</a:t>
            </a:r>
            <a:endParaRPr lang="fr-FR" dirty="0" smtClean="0"/>
          </a:p>
        </p:txBody>
      </p:sp>
      <p:sp>
        <p:nvSpPr>
          <p:cNvPr id="81" name="Rectangle 80"/>
          <p:cNvSpPr/>
          <p:nvPr/>
        </p:nvSpPr>
        <p:spPr>
          <a:xfrm>
            <a:off x="4978435" y="2164794"/>
            <a:ext cx="23298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fr-FR" sz="2000" dirty="0" err="1" smtClean="0">
                <a:solidFill>
                  <a:srgbClr val="1F497D"/>
                </a:solidFill>
              </a:rPr>
              <a:t>Two</a:t>
            </a:r>
            <a:r>
              <a:rPr lang="fr-FR" sz="2000" dirty="0" smtClean="0">
                <a:solidFill>
                  <a:srgbClr val="1F497D"/>
                </a:solidFill>
              </a:rPr>
              <a:t> </a:t>
            </a:r>
            <a:r>
              <a:rPr lang="fr-FR" sz="2000" dirty="0" err="1" smtClean="0">
                <a:solidFill>
                  <a:srgbClr val="1F497D"/>
                </a:solidFill>
              </a:rPr>
              <a:t>parameters</a:t>
            </a:r>
            <a:endParaRPr lang="fr-FR" sz="2000" dirty="0" smtClean="0">
              <a:solidFill>
                <a:srgbClr val="1F497D"/>
              </a:solidFill>
            </a:endParaRPr>
          </a:p>
        </p:txBody>
      </p:sp>
      <p:sp>
        <p:nvSpPr>
          <p:cNvPr id="82" name="Forme libre 81"/>
          <p:cNvSpPr/>
          <p:nvPr/>
        </p:nvSpPr>
        <p:spPr>
          <a:xfrm>
            <a:off x="2057400" y="4659086"/>
            <a:ext cx="5290457" cy="1219200"/>
          </a:xfrm>
          <a:custGeom>
            <a:avLst/>
            <a:gdLst>
              <a:gd name="connsiteX0" fmla="*/ 0 w 5290457"/>
              <a:gd name="connsiteY0" fmla="*/ 0 h 1219200"/>
              <a:gd name="connsiteX1" fmla="*/ 489857 w 5290457"/>
              <a:gd name="connsiteY1" fmla="*/ 32657 h 1219200"/>
              <a:gd name="connsiteX2" fmla="*/ 1306286 w 5290457"/>
              <a:gd name="connsiteY2" fmla="*/ 103414 h 1219200"/>
              <a:gd name="connsiteX3" fmla="*/ 2122714 w 5290457"/>
              <a:gd name="connsiteY3" fmla="*/ 277585 h 1219200"/>
              <a:gd name="connsiteX4" fmla="*/ 3853543 w 5290457"/>
              <a:gd name="connsiteY4" fmla="*/ 642257 h 1219200"/>
              <a:gd name="connsiteX5" fmla="*/ 5290457 w 5290457"/>
              <a:gd name="connsiteY5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90457" h="1219200">
                <a:moveTo>
                  <a:pt x="0" y="0"/>
                </a:moveTo>
                <a:lnTo>
                  <a:pt x="489857" y="32657"/>
                </a:lnTo>
                <a:cubicBezTo>
                  <a:pt x="707571" y="49893"/>
                  <a:pt x="1034143" y="62593"/>
                  <a:pt x="1306286" y="103414"/>
                </a:cubicBezTo>
                <a:cubicBezTo>
                  <a:pt x="1578429" y="144235"/>
                  <a:pt x="2122714" y="277585"/>
                  <a:pt x="2122714" y="277585"/>
                </a:cubicBezTo>
                <a:cubicBezTo>
                  <a:pt x="2547257" y="367392"/>
                  <a:pt x="3325586" y="485321"/>
                  <a:pt x="3853543" y="642257"/>
                </a:cubicBezTo>
                <a:cubicBezTo>
                  <a:pt x="4381500" y="799193"/>
                  <a:pt x="5290457" y="1219200"/>
                  <a:pt x="5290457" y="121920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3" name="Connecteur droit 82"/>
          <p:cNvCxnSpPr/>
          <p:nvPr/>
        </p:nvCxnSpPr>
        <p:spPr>
          <a:xfrm>
            <a:off x="2195736" y="4149080"/>
            <a:ext cx="5749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ZoneTexte 83"/>
          <p:cNvSpPr txBox="1"/>
          <p:nvPr/>
        </p:nvSpPr>
        <p:spPr>
          <a:xfrm>
            <a:off x="2755539" y="3933056"/>
            <a:ext cx="2680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Suppression by </a:t>
            </a:r>
            <a:r>
              <a:rPr lang="fr-FR" b="1" dirty="0" err="1" smtClean="0">
                <a:solidFill>
                  <a:srgbClr val="FF0000"/>
                </a:solidFill>
              </a:rPr>
              <a:t>comovers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85" name="ZoneTexte 84"/>
          <p:cNvSpPr txBox="1"/>
          <p:nvPr/>
        </p:nvSpPr>
        <p:spPr>
          <a:xfrm rot="16200000">
            <a:off x="-140766" y="4287876"/>
            <a:ext cx="30365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J/</a:t>
            </a:r>
            <a:r>
              <a:rPr lang="fr-FR" sz="2000" b="1" dirty="0" smtClean="0">
                <a:latin typeface="Symbol" pitchFamily="18" charset="2"/>
              </a:rPr>
              <a:t>Y</a:t>
            </a:r>
            <a:r>
              <a:rPr lang="fr-FR" sz="2000" b="1" dirty="0" smtClean="0"/>
              <a:t> production </a:t>
            </a:r>
            <a:r>
              <a:rPr lang="fr-FR" sz="2000" b="1" dirty="0" err="1" smtClean="0"/>
              <a:t>probability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5" name="Object 26"/>
          <p:cNvGraphicFramePr>
            <a:graphicFrameLocks noChangeAspect="1"/>
          </p:cNvGraphicFramePr>
          <p:nvPr/>
        </p:nvGraphicFramePr>
        <p:xfrm>
          <a:off x="4427538" y="1125538"/>
          <a:ext cx="2484437" cy="904875"/>
        </p:xfrm>
        <a:graphic>
          <a:graphicData uri="http://schemas.openxmlformats.org/presentationml/2006/ole">
            <p:oleObj spid="_x0000_s33795" name="Équation" r:id="rId3" imgW="1447560" imgH="469800" progId="Equation.3">
              <p:embed/>
            </p:oleObj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fr-FR" dirty="0" err="1" smtClean="0"/>
              <a:t>quarkonia</a:t>
            </a:r>
            <a:r>
              <a:rPr lang="fr-FR" dirty="0" smtClean="0"/>
              <a:t> suppression in A+A collisions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8606190" cy="3220410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Observable : </a:t>
            </a:r>
            <a:r>
              <a:rPr lang="fr-FR" dirty="0" err="1" smtClean="0"/>
              <a:t>Nuclear</a:t>
            </a:r>
            <a:r>
              <a:rPr lang="fr-FR" dirty="0" smtClean="0"/>
              <a:t> modification factor R</a:t>
            </a:r>
            <a:r>
              <a:rPr lang="fr-FR" baseline="-25000" dirty="0" smtClean="0"/>
              <a:t>AA</a:t>
            </a:r>
          </a:p>
          <a:p>
            <a:endParaRPr lang="fr-FR" dirty="0" smtClean="0"/>
          </a:p>
          <a:p>
            <a:endParaRPr lang="fr-FR" dirty="0" smtClean="0"/>
          </a:p>
          <a:p>
            <a:pPr lvl="1"/>
            <a:r>
              <a:rPr lang="fr-FR" dirty="0" err="1" smtClean="0"/>
              <a:t>dN</a:t>
            </a:r>
            <a:r>
              <a:rPr lang="fr-FR" baseline="-25000" dirty="0" err="1" smtClean="0"/>
              <a:t>AA</a:t>
            </a:r>
            <a:r>
              <a:rPr lang="fr-FR" dirty="0" smtClean="0"/>
              <a:t> = </a:t>
            </a:r>
            <a:r>
              <a:rPr lang="fr-FR" dirty="0" err="1" smtClean="0"/>
              <a:t>yield</a:t>
            </a:r>
            <a:r>
              <a:rPr lang="fr-FR" dirty="0" smtClean="0"/>
              <a:t> in A+A collisions</a:t>
            </a:r>
          </a:p>
          <a:p>
            <a:pPr lvl="1"/>
            <a:r>
              <a:rPr lang="fr-FR" dirty="0" smtClean="0"/>
              <a:t>&lt;</a:t>
            </a:r>
            <a:r>
              <a:rPr lang="fr-FR" dirty="0" err="1" smtClean="0"/>
              <a:t>N</a:t>
            </a:r>
            <a:r>
              <a:rPr lang="fr-FR" baseline="-25000" dirty="0" err="1" smtClean="0"/>
              <a:t>coll</a:t>
            </a:r>
            <a:r>
              <a:rPr lang="fr-FR" dirty="0" smtClean="0"/>
              <a:t>&gt; = </a:t>
            </a:r>
            <a:r>
              <a:rPr lang="fr-FR" dirty="0" err="1" smtClean="0"/>
              <a:t>average</a:t>
            </a:r>
            <a:r>
              <a:rPr lang="fr-FR" dirty="0" smtClean="0"/>
              <a:t> </a:t>
            </a:r>
            <a:r>
              <a:rPr lang="fr-FR" dirty="0" err="1" smtClean="0"/>
              <a:t>number</a:t>
            </a:r>
            <a:r>
              <a:rPr lang="fr-FR" dirty="0" smtClean="0"/>
              <a:t> of </a:t>
            </a:r>
            <a:r>
              <a:rPr lang="fr-FR" dirty="0" err="1" smtClean="0"/>
              <a:t>nucleon</a:t>
            </a:r>
            <a:r>
              <a:rPr lang="fr-FR" dirty="0" smtClean="0"/>
              <a:t>-</a:t>
            </a:r>
            <a:r>
              <a:rPr lang="fr-FR" dirty="0" err="1" smtClean="0"/>
              <a:t>nucleon</a:t>
            </a:r>
            <a:r>
              <a:rPr lang="fr-FR" dirty="0" smtClean="0"/>
              <a:t> collisions in A+A collisions</a:t>
            </a:r>
          </a:p>
          <a:p>
            <a:pPr lvl="1"/>
            <a:r>
              <a:rPr lang="fr-FR" dirty="0" err="1" smtClean="0"/>
              <a:t>dN</a:t>
            </a:r>
            <a:r>
              <a:rPr lang="fr-FR" baseline="-25000" dirty="0" err="1" smtClean="0"/>
              <a:t>PP</a:t>
            </a:r>
            <a:r>
              <a:rPr lang="fr-FR" dirty="0" smtClean="0"/>
              <a:t> = </a:t>
            </a:r>
            <a:r>
              <a:rPr lang="fr-FR" dirty="0" err="1" smtClean="0"/>
              <a:t>yield</a:t>
            </a:r>
            <a:r>
              <a:rPr lang="fr-FR" dirty="0" smtClean="0"/>
              <a:t> in p+p collisions </a:t>
            </a:r>
            <a:r>
              <a:rPr lang="fr-FR" dirty="0" smtClean="0">
                <a:sym typeface="Symbol"/>
              </a:rPr>
              <a:t></a:t>
            </a:r>
            <a:r>
              <a:rPr lang="fr-FR" dirty="0" smtClean="0"/>
              <a:t> </a:t>
            </a:r>
            <a:r>
              <a:rPr lang="fr-FR" dirty="0" err="1" smtClean="0"/>
              <a:t>yield</a:t>
            </a:r>
            <a:r>
              <a:rPr lang="fr-FR" dirty="0" smtClean="0"/>
              <a:t> in one </a:t>
            </a:r>
            <a:r>
              <a:rPr lang="fr-FR" dirty="0" err="1" smtClean="0"/>
              <a:t>nucleon</a:t>
            </a:r>
            <a:r>
              <a:rPr lang="fr-FR" dirty="0" smtClean="0"/>
              <a:t>-</a:t>
            </a:r>
            <a:r>
              <a:rPr lang="fr-FR" dirty="0" err="1" smtClean="0"/>
              <a:t>nucleon</a:t>
            </a:r>
            <a:r>
              <a:rPr lang="fr-FR" dirty="0" smtClean="0"/>
              <a:t> collision </a:t>
            </a:r>
          </a:p>
          <a:p>
            <a:endParaRPr lang="fr-FR" dirty="0" smtClean="0"/>
          </a:p>
          <a:p>
            <a:r>
              <a:rPr lang="fr-FR" dirty="0" err="1" smtClean="0"/>
              <a:t>Centrality</a:t>
            </a:r>
            <a:r>
              <a:rPr lang="fr-FR" dirty="0" smtClean="0"/>
              <a:t> of the nucleus-nucleus collision</a:t>
            </a:r>
          </a:p>
          <a:p>
            <a:pPr lvl="1"/>
            <a:r>
              <a:rPr lang="fr-FR" dirty="0" err="1" smtClean="0"/>
              <a:t>N</a:t>
            </a:r>
            <a:r>
              <a:rPr lang="fr-FR" baseline="-25000" dirty="0" err="1" smtClean="0"/>
              <a:t>part</a:t>
            </a:r>
            <a:r>
              <a:rPr lang="fr-FR" dirty="0" smtClean="0"/>
              <a:t>= </a:t>
            </a:r>
            <a:r>
              <a:rPr lang="fr-FR" dirty="0" err="1" smtClean="0"/>
              <a:t>number</a:t>
            </a:r>
            <a:r>
              <a:rPr lang="fr-FR" dirty="0" smtClean="0"/>
              <a:t> of participant </a:t>
            </a:r>
            <a:r>
              <a:rPr lang="fr-FR" dirty="0" err="1" smtClean="0"/>
              <a:t>nucleons</a:t>
            </a:r>
            <a:r>
              <a:rPr lang="fr-FR" dirty="0" smtClean="0"/>
              <a:t> </a:t>
            </a:r>
            <a:r>
              <a:rPr lang="fr-FR" dirty="0" smtClean="0">
                <a:sym typeface="Symbol"/>
              </a:rPr>
              <a:t> </a:t>
            </a:r>
            <a:r>
              <a:rPr lang="fr-FR" dirty="0" err="1" smtClean="0">
                <a:sym typeface="Symbol"/>
              </a:rPr>
              <a:t>interacting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nucleons</a:t>
            </a:r>
            <a:endParaRPr lang="fr-FR" dirty="0" smtClean="0"/>
          </a:p>
          <a:p>
            <a:pPr lvl="1"/>
            <a:r>
              <a:rPr lang="fr-FR" dirty="0" err="1" smtClean="0"/>
              <a:t>N</a:t>
            </a:r>
            <a:r>
              <a:rPr lang="fr-FR" baseline="-25000" dirty="0" err="1" smtClean="0"/>
              <a:t>coll</a:t>
            </a:r>
            <a:r>
              <a:rPr lang="fr-FR" dirty="0" smtClean="0"/>
              <a:t> (L)= </a:t>
            </a:r>
            <a:r>
              <a:rPr lang="fr-FR" dirty="0" err="1" smtClean="0"/>
              <a:t>number</a:t>
            </a:r>
            <a:r>
              <a:rPr lang="fr-FR" dirty="0" smtClean="0"/>
              <a:t> of </a:t>
            </a:r>
            <a:r>
              <a:rPr lang="fr-FR" dirty="0" err="1" smtClean="0"/>
              <a:t>binary</a:t>
            </a:r>
            <a:r>
              <a:rPr lang="fr-FR" dirty="0" smtClean="0"/>
              <a:t> collisions </a:t>
            </a:r>
            <a:r>
              <a:rPr lang="fr-FR" dirty="0" smtClean="0">
                <a:sym typeface="Symbol"/>
              </a:rPr>
              <a:t> </a:t>
            </a:r>
            <a:r>
              <a:rPr lang="fr-FR" dirty="0" err="1" smtClean="0">
                <a:sym typeface="Symbol"/>
              </a:rPr>
              <a:t>nucleon</a:t>
            </a:r>
            <a:r>
              <a:rPr lang="fr-FR" dirty="0" smtClean="0">
                <a:sym typeface="Symbol"/>
              </a:rPr>
              <a:t>-</a:t>
            </a:r>
            <a:r>
              <a:rPr lang="fr-FR" dirty="0" err="1" smtClean="0">
                <a:sym typeface="Symbol"/>
              </a:rPr>
              <a:t>nucleon</a:t>
            </a:r>
            <a:r>
              <a:rPr lang="fr-FR" dirty="0" smtClean="0">
                <a:sym typeface="Symbol"/>
              </a:rPr>
              <a:t> collisions</a:t>
            </a:r>
            <a:endParaRPr lang="fr-FR" dirty="0" smtClean="0"/>
          </a:p>
          <a:p>
            <a:pPr lvl="1"/>
            <a:r>
              <a:rPr lang="fr-FR" dirty="0" err="1" smtClean="0"/>
              <a:t>dN</a:t>
            </a:r>
            <a:r>
              <a:rPr lang="fr-FR" baseline="-25000" dirty="0" err="1" smtClean="0"/>
              <a:t>ch</a:t>
            </a:r>
            <a:r>
              <a:rPr lang="fr-FR" dirty="0" smtClean="0"/>
              <a:t>/</a:t>
            </a:r>
            <a:r>
              <a:rPr lang="fr-FR" dirty="0" err="1" smtClean="0"/>
              <a:t>dy</a:t>
            </a:r>
            <a:r>
              <a:rPr lang="fr-FR" dirty="0" smtClean="0"/>
              <a:t>= </a:t>
            </a:r>
            <a:r>
              <a:rPr lang="fr-FR" dirty="0" err="1" smtClean="0"/>
              <a:t>produced</a:t>
            </a:r>
            <a:r>
              <a:rPr lang="fr-FR" dirty="0" smtClean="0"/>
              <a:t> </a:t>
            </a:r>
            <a:r>
              <a:rPr lang="fr-FR" dirty="0" err="1" smtClean="0"/>
              <a:t>charged</a:t>
            </a:r>
            <a:r>
              <a:rPr lang="fr-FR" dirty="0" smtClean="0"/>
              <a:t> </a:t>
            </a:r>
            <a:r>
              <a:rPr lang="fr-FR" dirty="0" err="1" smtClean="0"/>
              <a:t>particles</a:t>
            </a:r>
            <a:r>
              <a:rPr lang="fr-FR" dirty="0" smtClean="0"/>
              <a:t> </a:t>
            </a:r>
            <a:r>
              <a:rPr lang="fr-FR" dirty="0" err="1" smtClean="0"/>
              <a:t>density</a:t>
            </a:r>
            <a:r>
              <a:rPr lang="fr-FR" dirty="0" smtClean="0"/>
              <a:t> </a:t>
            </a:r>
            <a:r>
              <a:rPr lang="fr-FR" dirty="0" smtClean="0">
                <a:sym typeface="Symbol"/>
              </a:rPr>
              <a:t> </a:t>
            </a:r>
            <a:r>
              <a:rPr lang="fr-FR" dirty="0" err="1" smtClean="0">
                <a:sym typeface="Symbol"/>
              </a:rPr>
              <a:t>energy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density</a:t>
            </a:r>
            <a:endParaRPr lang="fr-FR" dirty="0" smtClean="0"/>
          </a:p>
          <a:p>
            <a:pPr lvl="1"/>
            <a:endParaRPr lang="fr-FR" sz="2000" dirty="0" smtClean="0">
              <a:solidFill>
                <a:srgbClr val="1F497D"/>
              </a:solidFill>
            </a:endParaRPr>
          </a:p>
          <a:p>
            <a:pPr lvl="1"/>
            <a:endParaRPr lang="fr-FR" sz="2000" dirty="0" smtClean="0">
              <a:solidFill>
                <a:srgbClr val="1F497D"/>
              </a:solidFill>
            </a:endParaRPr>
          </a:p>
          <a:p>
            <a:pPr lvl="1"/>
            <a:endParaRPr lang="fr-FR" sz="2000" dirty="0" smtClean="0">
              <a:solidFill>
                <a:srgbClr val="1F497D"/>
              </a:solidFill>
            </a:endParaRPr>
          </a:p>
          <a:p>
            <a:pPr lvl="1"/>
            <a:endParaRPr lang="fr-FR" sz="2000" dirty="0" smtClean="0">
              <a:solidFill>
                <a:srgbClr val="1F497D"/>
              </a:solidFill>
            </a:endParaRPr>
          </a:p>
          <a:p>
            <a:pPr lvl="1"/>
            <a:endParaRPr lang="fr-FR" sz="2000" dirty="0" smtClean="0">
              <a:solidFill>
                <a:srgbClr val="1F497D"/>
              </a:solidFill>
            </a:endParaRPr>
          </a:p>
          <a:p>
            <a:pPr lvl="1">
              <a:buNone/>
            </a:pPr>
            <a:endParaRPr lang="fr-FR" sz="2000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F. Fleuret - LLR 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7</a:t>
            </a:fld>
            <a:endParaRPr lang="fr-BE"/>
          </a:p>
        </p:txBody>
      </p:sp>
      <p:sp>
        <p:nvSpPr>
          <p:cNvPr id="87" name="ZoneTexte 86"/>
          <p:cNvSpPr txBox="1">
            <a:spLocks noChangeArrowheads="1"/>
          </p:cNvSpPr>
          <p:nvPr/>
        </p:nvSpPr>
        <p:spPr bwMode="auto">
          <a:xfrm>
            <a:off x="6948264" y="1412776"/>
            <a:ext cx="19442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latin typeface="Georgia" pitchFamily="18" charset="0"/>
              </a:rPr>
              <a:t>If no </a:t>
            </a:r>
            <a:r>
              <a:rPr lang="fr-FR" sz="1400" b="1" dirty="0" err="1">
                <a:latin typeface="Georgia" pitchFamily="18" charset="0"/>
              </a:rPr>
              <a:t>nuclear</a:t>
            </a:r>
            <a:r>
              <a:rPr lang="fr-FR" sz="1400" b="1" dirty="0">
                <a:latin typeface="Georgia" pitchFamily="18" charset="0"/>
              </a:rPr>
              <a:t> effet,</a:t>
            </a:r>
          </a:p>
          <a:p>
            <a:pPr algn="ctr"/>
            <a:r>
              <a:rPr lang="fr-FR" sz="1400" b="1" dirty="0">
                <a:latin typeface="Georgia" pitchFamily="18" charset="0"/>
              </a:rPr>
              <a:t>R</a:t>
            </a:r>
            <a:r>
              <a:rPr lang="fr-FR" sz="1400" b="1" baseline="-25000" dirty="0">
                <a:latin typeface="Georgia" pitchFamily="18" charset="0"/>
              </a:rPr>
              <a:t>AA</a:t>
            </a:r>
            <a:r>
              <a:rPr lang="fr-FR" sz="1400" b="1" dirty="0">
                <a:latin typeface="Georgia" pitchFamily="18" charset="0"/>
              </a:rPr>
              <a:t> = 1</a:t>
            </a:r>
          </a:p>
        </p:txBody>
      </p:sp>
      <p:grpSp>
        <p:nvGrpSpPr>
          <p:cNvPr id="10" name="Group 1055"/>
          <p:cNvGrpSpPr>
            <a:grpSpLocks/>
          </p:cNvGrpSpPr>
          <p:nvPr/>
        </p:nvGrpSpPr>
        <p:grpSpPr bwMode="auto">
          <a:xfrm>
            <a:off x="5562600" y="4509120"/>
            <a:ext cx="3113856" cy="2010742"/>
            <a:chOff x="3504" y="2592"/>
            <a:chExt cx="2112" cy="1515"/>
          </a:xfrm>
        </p:grpSpPr>
        <p:sp>
          <p:nvSpPr>
            <p:cNvPr id="11" name="Rectangle 1056"/>
            <p:cNvSpPr>
              <a:spLocks noChangeArrowheads="1"/>
            </p:cNvSpPr>
            <p:nvPr/>
          </p:nvSpPr>
          <p:spPr bwMode="auto">
            <a:xfrm>
              <a:off x="5128" y="3673"/>
              <a:ext cx="486" cy="429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fr-FR" sz="1600" b="1" dirty="0">
                  <a:solidFill>
                    <a:srgbClr val="EAEAEA"/>
                  </a:solidFill>
                </a:rPr>
                <a:t>2.8 </a:t>
              </a:r>
            </a:p>
            <a:p>
              <a:pPr algn="ctr">
                <a:spcBef>
                  <a:spcPct val="20000"/>
                </a:spcBef>
              </a:pPr>
              <a:r>
                <a:rPr lang="fr-FR" sz="1600" b="1" dirty="0">
                  <a:solidFill>
                    <a:srgbClr val="EAEAEA"/>
                  </a:solidFill>
                  <a:cs typeface="Arial" charset="0"/>
                </a:rPr>
                <a:t>± 2.2</a:t>
              </a:r>
              <a:endParaRPr lang="en-US" sz="1600" b="1" dirty="0">
                <a:solidFill>
                  <a:srgbClr val="EAEAEA"/>
                </a:solidFill>
                <a:cs typeface="Arial" charset="0"/>
              </a:endParaRPr>
            </a:p>
          </p:txBody>
        </p:sp>
        <p:sp>
          <p:nvSpPr>
            <p:cNvPr id="12" name="Rectangle 1057"/>
            <p:cNvSpPr>
              <a:spLocks noChangeArrowheads="1"/>
            </p:cNvSpPr>
            <p:nvPr/>
          </p:nvSpPr>
          <p:spPr bwMode="auto">
            <a:xfrm>
              <a:off x="4643" y="3673"/>
              <a:ext cx="485" cy="429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fr-FR" sz="1600" b="1">
                  <a:solidFill>
                    <a:srgbClr val="EAEAEA"/>
                  </a:solidFill>
                </a:rPr>
                <a:t>4.1 </a:t>
              </a:r>
            </a:p>
            <a:p>
              <a:pPr algn="ctr">
                <a:spcBef>
                  <a:spcPct val="20000"/>
                </a:spcBef>
              </a:pPr>
              <a:r>
                <a:rPr lang="fr-FR" sz="1600" b="1">
                  <a:solidFill>
                    <a:srgbClr val="EAEAEA"/>
                  </a:solidFill>
                  <a:cs typeface="Arial" charset="0"/>
                </a:rPr>
                <a:t>± 2.5</a:t>
              </a:r>
              <a:endParaRPr lang="en-US" sz="1600" b="1">
                <a:solidFill>
                  <a:srgbClr val="EAEAEA"/>
                </a:solidFill>
                <a:cs typeface="Arial" charset="0"/>
              </a:endParaRPr>
            </a:p>
          </p:txBody>
        </p:sp>
        <p:sp>
          <p:nvSpPr>
            <p:cNvPr id="13" name="Rectangle 1058"/>
            <p:cNvSpPr>
              <a:spLocks noChangeArrowheads="1"/>
            </p:cNvSpPr>
            <p:nvPr/>
          </p:nvSpPr>
          <p:spPr bwMode="auto">
            <a:xfrm>
              <a:off x="4156" y="3673"/>
              <a:ext cx="487" cy="429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fr-FR" sz="1600" b="1">
                  <a:solidFill>
                    <a:srgbClr val="EAEAEA"/>
                  </a:solidFill>
                </a:rPr>
                <a:t>14,5 </a:t>
              </a:r>
            </a:p>
            <a:p>
              <a:pPr algn="ctr">
                <a:spcBef>
                  <a:spcPct val="20000"/>
                </a:spcBef>
              </a:pPr>
              <a:r>
                <a:rPr lang="fr-FR" sz="1600" b="1">
                  <a:solidFill>
                    <a:srgbClr val="EAEAEA"/>
                  </a:solidFill>
                  <a:cs typeface="Arial" charset="0"/>
                </a:rPr>
                <a:t>± 0,3</a:t>
              </a:r>
              <a:endParaRPr lang="en-US" sz="1600" b="1">
                <a:solidFill>
                  <a:srgbClr val="EAEAEA"/>
                </a:solidFill>
                <a:cs typeface="Arial" charset="0"/>
              </a:endParaRPr>
            </a:p>
          </p:txBody>
        </p:sp>
        <p:sp>
          <p:nvSpPr>
            <p:cNvPr id="14" name="Rectangle 1059"/>
            <p:cNvSpPr>
              <a:spLocks noChangeArrowheads="1"/>
            </p:cNvSpPr>
            <p:nvPr/>
          </p:nvSpPr>
          <p:spPr bwMode="auto">
            <a:xfrm>
              <a:off x="5128" y="3245"/>
              <a:ext cx="486" cy="428"/>
            </a:xfrm>
            <a:prstGeom prst="rect">
              <a:avLst/>
            </a:prstGeom>
            <a:solidFill>
              <a:srgbClr val="9E292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fr-FR" sz="1600" b="1">
                  <a:solidFill>
                    <a:srgbClr val="EAEAEA"/>
                  </a:solidFill>
                </a:rPr>
                <a:t>422 </a:t>
              </a:r>
            </a:p>
            <a:p>
              <a:pPr algn="ctr">
                <a:spcBef>
                  <a:spcPct val="20000"/>
                </a:spcBef>
              </a:pPr>
              <a:r>
                <a:rPr lang="fr-FR" sz="1600" b="1">
                  <a:solidFill>
                    <a:srgbClr val="EAEAEA"/>
                  </a:solidFill>
                  <a:cs typeface="Arial" charset="0"/>
                </a:rPr>
                <a:t>± 65</a:t>
              </a:r>
              <a:endParaRPr lang="en-US" sz="1600" b="1">
                <a:solidFill>
                  <a:srgbClr val="EAEAEA"/>
                </a:solidFill>
                <a:cs typeface="Arial" charset="0"/>
              </a:endParaRPr>
            </a:p>
          </p:txBody>
        </p:sp>
        <p:sp>
          <p:nvSpPr>
            <p:cNvPr id="15" name="Rectangle 1060"/>
            <p:cNvSpPr>
              <a:spLocks noChangeArrowheads="1"/>
            </p:cNvSpPr>
            <p:nvPr/>
          </p:nvSpPr>
          <p:spPr bwMode="auto">
            <a:xfrm>
              <a:off x="4643" y="3245"/>
              <a:ext cx="485" cy="428"/>
            </a:xfrm>
            <a:prstGeom prst="rect">
              <a:avLst/>
            </a:prstGeom>
            <a:solidFill>
              <a:srgbClr val="9E292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fr-FR" sz="1600" b="1">
                  <a:solidFill>
                    <a:srgbClr val="EAEAEA"/>
                  </a:solidFill>
                  <a:cs typeface="Arial" charset="0"/>
                </a:rPr>
                <a:t>181 </a:t>
              </a:r>
            </a:p>
            <a:p>
              <a:pPr algn="ctr">
                <a:spcBef>
                  <a:spcPct val="20000"/>
                </a:spcBef>
              </a:pPr>
              <a:r>
                <a:rPr lang="fr-FR" sz="1600" b="1">
                  <a:solidFill>
                    <a:srgbClr val="EAEAEA"/>
                  </a:solidFill>
                  <a:cs typeface="Arial" charset="0"/>
                </a:rPr>
                <a:t>± 16</a:t>
              </a:r>
              <a:endParaRPr lang="en-US" sz="1600" b="1">
                <a:solidFill>
                  <a:srgbClr val="EAEAEA"/>
                </a:solidFill>
                <a:cs typeface="Arial" charset="0"/>
              </a:endParaRPr>
            </a:p>
          </p:txBody>
        </p:sp>
        <p:sp>
          <p:nvSpPr>
            <p:cNvPr id="16" name="Rectangle 1061"/>
            <p:cNvSpPr>
              <a:spLocks noChangeArrowheads="1"/>
            </p:cNvSpPr>
            <p:nvPr/>
          </p:nvSpPr>
          <p:spPr bwMode="auto">
            <a:xfrm>
              <a:off x="4156" y="3245"/>
              <a:ext cx="487" cy="428"/>
            </a:xfrm>
            <a:prstGeom prst="rect">
              <a:avLst/>
            </a:prstGeom>
            <a:solidFill>
              <a:srgbClr val="9E292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fr-FR" sz="1600" b="1">
                  <a:solidFill>
                    <a:srgbClr val="EAEAEA"/>
                  </a:solidFill>
                </a:rPr>
                <a:t>7,1 </a:t>
              </a:r>
            </a:p>
            <a:p>
              <a:pPr algn="ctr">
                <a:spcBef>
                  <a:spcPct val="20000"/>
                </a:spcBef>
              </a:pPr>
              <a:r>
                <a:rPr lang="fr-FR" sz="1600" b="1">
                  <a:solidFill>
                    <a:srgbClr val="EAEAEA"/>
                  </a:solidFill>
                  <a:cs typeface="Arial" charset="0"/>
                </a:rPr>
                <a:t>± 0,5</a:t>
              </a:r>
              <a:endParaRPr lang="en-US" sz="1600" b="1">
                <a:solidFill>
                  <a:srgbClr val="EAEAEA"/>
                </a:solidFill>
                <a:cs typeface="Arial" charset="0"/>
              </a:endParaRPr>
            </a:p>
          </p:txBody>
        </p:sp>
        <p:sp>
          <p:nvSpPr>
            <p:cNvPr id="17" name="Rectangle 1062"/>
            <p:cNvSpPr>
              <a:spLocks noChangeArrowheads="1"/>
            </p:cNvSpPr>
            <p:nvPr/>
          </p:nvSpPr>
          <p:spPr bwMode="auto">
            <a:xfrm>
              <a:off x="5128" y="2815"/>
              <a:ext cx="486" cy="430"/>
            </a:xfrm>
            <a:prstGeom prst="rect">
              <a:avLst/>
            </a:prstGeom>
            <a:solidFill>
              <a:srgbClr val="9E292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fr-FR" sz="1600" b="1">
                  <a:solidFill>
                    <a:srgbClr val="EAEAEA"/>
                  </a:solidFill>
                </a:rPr>
                <a:t>1091 </a:t>
              </a:r>
            </a:p>
            <a:p>
              <a:pPr algn="ctr">
                <a:spcBef>
                  <a:spcPct val="20000"/>
                </a:spcBef>
              </a:pPr>
              <a:r>
                <a:rPr lang="fr-FR" sz="1600" b="1">
                  <a:solidFill>
                    <a:srgbClr val="EAEAEA"/>
                  </a:solidFill>
                  <a:cs typeface="Arial" charset="0"/>
                </a:rPr>
                <a:t>± 102</a:t>
              </a:r>
              <a:endParaRPr lang="en-US" sz="1600" b="1">
                <a:solidFill>
                  <a:srgbClr val="EAEAEA"/>
                </a:solidFill>
                <a:cs typeface="Arial" charset="0"/>
              </a:endParaRPr>
            </a:p>
          </p:txBody>
        </p:sp>
        <p:sp>
          <p:nvSpPr>
            <p:cNvPr id="18" name="Rectangle 1063"/>
            <p:cNvSpPr>
              <a:spLocks noChangeArrowheads="1"/>
            </p:cNvSpPr>
            <p:nvPr/>
          </p:nvSpPr>
          <p:spPr bwMode="auto">
            <a:xfrm>
              <a:off x="4643" y="2815"/>
              <a:ext cx="485" cy="430"/>
            </a:xfrm>
            <a:prstGeom prst="rect">
              <a:avLst/>
            </a:prstGeom>
            <a:solidFill>
              <a:srgbClr val="9E292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fr-FR" sz="1600" b="1">
                  <a:solidFill>
                    <a:srgbClr val="EAEAEA"/>
                  </a:solidFill>
                </a:rPr>
                <a:t>353 </a:t>
              </a:r>
            </a:p>
            <a:p>
              <a:pPr algn="ctr">
                <a:spcBef>
                  <a:spcPct val="20000"/>
                </a:spcBef>
              </a:pPr>
              <a:r>
                <a:rPr lang="fr-FR" sz="1600" b="1">
                  <a:solidFill>
                    <a:srgbClr val="EAEAEA"/>
                  </a:solidFill>
                  <a:cs typeface="Arial" charset="0"/>
                </a:rPr>
                <a:t>± 19</a:t>
              </a:r>
              <a:endParaRPr lang="en-US" sz="1600" b="1">
                <a:solidFill>
                  <a:srgbClr val="EAEAEA"/>
                </a:solidFill>
              </a:endParaRPr>
            </a:p>
          </p:txBody>
        </p:sp>
        <p:sp>
          <p:nvSpPr>
            <p:cNvPr id="19" name="Rectangle 1064"/>
            <p:cNvSpPr>
              <a:spLocks noChangeArrowheads="1"/>
            </p:cNvSpPr>
            <p:nvPr/>
          </p:nvSpPr>
          <p:spPr bwMode="auto">
            <a:xfrm>
              <a:off x="4156" y="2815"/>
              <a:ext cx="487" cy="430"/>
            </a:xfrm>
            <a:prstGeom prst="rect">
              <a:avLst/>
            </a:prstGeom>
            <a:solidFill>
              <a:srgbClr val="9E292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fr-FR" sz="1600" b="1" dirty="0">
                  <a:solidFill>
                    <a:srgbClr val="EAEAEA"/>
                  </a:solidFill>
                </a:rPr>
                <a:t>2,3 </a:t>
              </a:r>
            </a:p>
            <a:p>
              <a:pPr algn="ctr">
                <a:spcBef>
                  <a:spcPct val="20000"/>
                </a:spcBef>
              </a:pPr>
              <a:r>
                <a:rPr lang="fr-FR" sz="1600" b="1" dirty="0">
                  <a:solidFill>
                    <a:srgbClr val="EAEAEA"/>
                  </a:solidFill>
                  <a:cs typeface="Arial" charset="0"/>
                </a:rPr>
                <a:t>± 0,9</a:t>
              </a:r>
              <a:endParaRPr lang="en-US" sz="1600" b="1" dirty="0">
                <a:solidFill>
                  <a:srgbClr val="EAEAEA"/>
                </a:solidFill>
                <a:cs typeface="Arial" charset="0"/>
              </a:endParaRPr>
            </a:p>
          </p:txBody>
        </p:sp>
        <p:sp>
          <p:nvSpPr>
            <p:cNvPr id="20" name="Rectangle 1065"/>
            <p:cNvSpPr>
              <a:spLocks noChangeArrowheads="1"/>
            </p:cNvSpPr>
            <p:nvPr/>
          </p:nvSpPr>
          <p:spPr bwMode="auto">
            <a:xfrm>
              <a:off x="5074" y="2598"/>
              <a:ext cx="542" cy="222"/>
            </a:xfrm>
            <a:prstGeom prst="rect">
              <a:avLst/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pPr algn="ctr">
                <a:spcBef>
                  <a:spcPct val="20000"/>
                </a:spcBef>
              </a:pPr>
              <a:r>
                <a:rPr lang="fr-FR" sz="1600" b="1">
                  <a:solidFill>
                    <a:srgbClr val="000099"/>
                  </a:solidFill>
                </a:rPr>
                <a:t>N</a:t>
              </a:r>
              <a:r>
                <a:rPr lang="fr-FR" sz="1600" b="1" baseline="-25000">
                  <a:solidFill>
                    <a:srgbClr val="000099"/>
                  </a:solidFill>
                </a:rPr>
                <a:t>coll</a:t>
              </a:r>
              <a:endParaRPr lang="en-US" sz="1600" b="1" baseline="-25000">
                <a:solidFill>
                  <a:srgbClr val="EAEAEA"/>
                </a:solidFill>
              </a:endParaRPr>
            </a:p>
          </p:txBody>
        </p:sp>
        <p:sp>
          <p:nvSpPr>
            <p:cNvPr id="21" name="Rectangle 1066"/>
            <p:cNvSpPr>
              <a:spLocks noChangeArrowheads="1"/>
            </p:cNvSpPr>
            <p:nvPr/>
          </p:nvSpPr>
          <p:spPr bwMode="auto">
            <a:xfrm>
              <a:off x="4643" y="2592"/>
              <a:ext cx="485" cy="223"/>
            </a:xfrm>
            <a:prstGeom prst="rect">
              <a:avLst/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pPr algn="ctr">
                <a:spcBef>
                  <a:spcPct val="20000"/>
                </a:spcBef>
              </a:pPr>
              <a:r>
                <a:rPr lang="fr-FR" sz="1600" b="1">
                  <a:solidFill>
                    <a:srgbClr val="000099"/>
                  </a:solidFill>
                </a:rPr>
                <a:t>N</a:t>
              </a:r>
              <a:r>
                <a:rPr lang="fr-FR" sz="1600" b="1" baseline="-25000">
                  <a:solidFill>
                    <a:srgbClr val="000099"/>
                  </a:solidFill>
                </a:rPr>
                <a:t>part</a:t>
              </a:r>
              <a:endParaRPr lang="en-US" sz="1600" b="1" baseline="-25000">
                <a:solidFill>
                  <a:srgbClr val="EAEAEA"/>
                </a:solidFill>
              </a:endParaRPr>
            </a:p>
          </p:txBody>
        </p:sp>
        <p:sp>
          <p:nvSpPr>
            <p:cNvPr id="22" name="Rectangle 1067"/>
            <p:cNvSpPr>
              <a:spLocks noChangeArrowheads="1"/>
            </p:cNvSpPr>
            <p:nvPr/>
          </p:nvSpPr>
          <p:spPr bwMode="auto">
            <a:xfrm>
              <a:off x="4156" y="2592"/>
              <a:ext cx="487" cy="223"/>
            </a:xfrm>
            <a:prstGeom prst="rect">
              <a:avLst/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fr-FR" sz="1600" b="1">
                  <a:solidFill>
                    <a:srgbClr val="000099"/>
                  </a:solidFill>
                </a:rPr>
                <a:t>b (fm)</a:t>
              </a:r>
              <a:endParaRPr lang="en-US" sz="1600" b="1">
                <a:solidFill>
                  <a:srgbClr val="EAEAEA"/>
                </a:solidFill>
              </a:endParaRPr>
            </a:p>
          </p:txBody>
        </p:sp>
        <p:sp>
          <p:nvSpPr>
            <p:cNvPr id="23" name="Line 1068"/>
            <p:cNvSpPr>
              <a:spLocks noChangeShapeType="1"/>
            </p:cNvSpPr>
            <p:nvPr/>
          </p:nvSpPr>
          <p:spPr bwMode="auto">
            <a:xfrm>
              <a:off x="5614" y="2592"/>
              <a:ext cx="0" cy="150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24" name="Rectangle 1069"/>
            <p:cNvSpPr>
              <a:spLocks noChangeArrowheads="1"/>
            </p:cNvSpPr>
            <p:nvPr/>
          </p:nvSpPr>
          <p:spPr bwMode="auto">
            <a:xfrm>
              <a:off x="3509" y="2592"/>
              <a:ext cx="652" cy="223"/>
            </a:xfrm>
            <a:prstGeom prst="rect">
              <a:avLst/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fr-FR" sz="1400" b="1">
                  <a:solidFill>
                    <a:srgbClr val="000099"/>
                  </a:solidFill>
                </a:rPr>
                <a:t>centrality</a:t>
              </a:r>
              <a:endParaRPr lang="en-US" sz="1400" b="1">
                <a:solidFill>
                  <a:srgbClr val="EAEAEA"/>
                </a:solidFill>
              </a:endParaRPr>
            </a:p>
          </p:txBody>
        </p:sp>
        <p:sp>
          <p:nvSpPr>
            <p:cNvPr id="25" name="Rectangle 1070"/>
            <p:cNvSpPr>
              <a:spLocks noChangeArrowheads="1"/>
            </p:cNvSpPr>
            <p:nvPr/>
          </p:nvSpPr>
          <p:spPr bwMode="auto">
            <a:xfrm>
              <a:off x="3513" y="2818"/>
              <a:ext cx="660" cy="429"/>
            </a:xfrm>
            <a:prstGeom prst="rect">
              <a:avLst/>
            </a:prstGeom>
            <a:solidFill>
              <a:srgbClr val="9E292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kumimoji="1" lang="ja-JP" altLang="en-US" sz="1600" b="1">
                  <a:solidFill>
                    <a:srgbClr val="EAEAEA"/>
                  </a:solidFill>
                  <a:ea typeface="ＭＳ Ｐゴシック" charset="-128"/>
                </a:rPr>
                <a:t>0-5%</a:t>
              </a:r>
              <a:endParaRPr kumimoji="1" lang="en-US" sz="1600" b="1">
                <a:solidFill>
                  <a:srgbClr val="EAEAEA"/>
                </a:solidFill>
                <a:ea typeface="ＭＳ Ｐゴシック" charset="-128"/>
              </a:endParaRPr>
            </a:p>
          </p:txBody>
        </p:sp>
        <p:sp>
          <p:nvSpPr>
            <p:cNvPr id="26" name="Rectangle 1071"/>
            <p:cNvSpPr>
              <a:spLocks noChangeArrowheads="1"/>
            </p:cNvSpPr>
            <p:nvPr/>
          </p:nvSpPr>
          <p:spPr bwMode="auto">
            <a:xfrm>
              <a:off x="3513" y="3242"/>
              <a:ext cx="645" cy="434"/>
            </a:xfrm>
            <a:prstGeom prst="rect">
              <a:avLst/>
            </a:prstGeom>
            <a:solidFill>
              <a:srgbClr val="9E292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kumimoji="1" lang="ja-JP" altLang="en-US" sz="1600" b="1">
                  <a:solidFill>
                    <a:srgbClr val="EAEAEA"/>
                  </a:solidFill>
                  <a:ea typeface="ＭＳ Ｐゴシック" charset="-128"/>
                </a:rPr>
                <a:t>20-25%</a:t>
              </a:r>
              <a:endParaRPr kumimoji="1" lang="en-US" sz="1600" b="1">
                <a:solidFill>
                  <a:srgbClr val="EAEAEA"/>
                </a:solidFill>
                <a:ea typeface="ＭＳ Ｐゴシック" charset="-128"/>
              </a:endParaRPr>
            </a:p>
          </p:txBody>
        </p:sp>
        <p:sp>
          <p:nvSpPr>
            <p:cNvPr id="27" name="Rectangle 1072"/>
            <p:cNvSpPr>
              <a:spLocks noChangeArrowheads="1"/>
            </p:cNvSpPr>
            <p:nvPr/>
          </p:nvSpPr>
          <p:spPr bwMode="auto">
            <a:xfrm>
              <a:off x="3509" y="3678"/>
              <a:ext cx="653" cy="429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kumimoji="1" lang="ja-JP" altLang="en-US" sz="1600" b="1">
                  <a:solidFill>
                    <a:srgbClr val="EAEAEA"/>
                  </a:solidFill>
                  <a:ea typeface="ＭＳ Ｐゴシック" charset="-128"/>
                </a:rPr>
                <a:t>90-95%</a:t>
              </a:r>
              <a:endParaRPr kumimoji="1" lang="en-US" sz="1600" b="1">
                <a:solidFill>
                  <a:srgbClr val="EAEAEA"/>
                </a:solidFill>
                <a:ea typeface="ＭＳ Ｐゴシック" charset="-128"/>
              </a:endParaRPr>
            </a:p>
          </p:txBody>
        </p:sp>
        <p:sp>
          <p:nvSpPr>
            <p:cNvPr id="28" name="Line 1073"/>
            <p:cNvSpPr>
              <a:spLocks noChangeShapeType="1"/>
            </p:cNvSpPr>
            <p:nvPr/>
          </p:nvSpPr>
          <p:spPr bwMode="auto">
            <a:xfrm flipV="1">
              <a:off x="3508" y="2592"/>
              <a:ext cx="2106" cy="4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29" name="Line 1074"/>
            <p:cNvSpPr>
              <a:spLocks noChangeShapeType="1"/>
            </p:cNvSpPr>
            <p:nvPr/>
          </p:nvSpPr>
          <p:spPr bwMode="auto">
            <a:xfrm>
              <a:off x="3513" y="2815"/>
              <a:ext cx="210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30" name="Line 1075"/>
            <p:cNvSpPr>
              <a:spLocks noChangeShapeType="1"/>
            </p:cNvSpPr>
            <p:nvPr/>
          </p:nvSpPr>
          <p:spPr bwMode="auto">
            <a:xfrm>
              <a:off x="3513" y="3245"/>
              <a:ext cx="210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31" name="Line 1076"/>
            <p:cNvSpPr>
              <a:spLocks noChangeShapeType="1"/>
            </p:cNvSpPr>
            <p:nvPr/>
          </p:nvSpPr>
          <p:spPr bwMode="auto">
            <a:xfrm>
              <a:off x="3504" y="4102"/>
              <a:ext cx="211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32" name="Line 1077"/>
            <p:cNvSpPr>
              <a:spLocks noChangeShapeType="1"/>
            </p:cNvSpPr>
            <p:nvPr/>
          </p:nvSpPr>
          <p:spPr bwMode="auto">
            <a:xfrm>
              <a:off x="3504" y="2592"/>
              <a:ext cx="0" cy="151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33" name="Line 1078"/>
            <p:cNvSpPr>
              <a:spLocks noChangeShapeType="1"/>
            </p:cNvSpPr>
            <p:nvPr/>
          </p:nvSpPr>
          <p:spPr bwMode="auto">
            <a:xfrm>
              <a:off x="3509" y="3673"/>
              <a:ext cx="210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fr-FR"/>
            </a:p>
          </p:txBody>
        </p:sp>
      </p:grpSp>
      <p:grpSp>
        <p:nvGrpSpPr>
          <p:cNvPr id="34" name="Group 1079"/>
          <p:cNvGrpSpPr>
            <a:grpSpLocks/>
          </p:cNvGrpSpPr>
          <p:nvPr/>
        </p:nvGrpSpPr>
        <p:grpSpPr bwMode="auto">
          <a:xfrm>
            <a:off x="838200" y="4648200"/>
            <a:ext cx="373063" cy="1060450"/>
            <a:chOff x="633" y="2874"/>
            <a:chExt cx="235" cy="668"/>
          </a:xfrm>
        </p:grpSpPr>
        <p:sp>
          <p:nvSpPr>
            <p:cNvPr id="35" name="Oval 1080"/>
            <p:cNvSpPr>
              <a:spLocks noChangeArrowheads="1"/>
            </p:cNvSpPr>
            <p:nvPr/>
          </p:nvSpPr>
          <p:spPr bwMode="auto">
            <a:xfrm>
              <a:off x="633" y="2874"/>
              <a:ext cx="235" cy="66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36" name="Oval 1081"/>
            <p:cNvSpPr>
              <a:spLocks noChangeArrowheads="1"/>
            </p:cNvSpPr>
            <p:nvPr/>
          </p:nvSpPr>
          <p:spPr bwMode="auto">
            <a:xfrm>
              <a:off x="692" y="3362"/>
              <a:ext cx="59" cy="7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37" name="Oval 1082"/>
            <p:cNvSpPr>
              <a:spLocks noChangeArrowheads="1"/>
            </p:cNvSpPr>
            <p:nvPr/>
          </p:nvSpPr>
          <p:spPr bwMode="auto">
            <a:xfrm>
              <a:off x="662" y="3285"/>
              <a:ext cx="59" cy="7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38" name="Oval 1083"/>
            <p:cNvSpPr>
              <a:spLocks noChangeArrowheads="1"/>
            </p:cNvSpPr>
            <p:nvPr/>
          </p:nvSpPr>
          <p:spPr bwMode="auto">
            <a:xfrm>
              <a:off x="692" y="3439"/>
              <a:ext cx="59" cy="7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39" name="Oval 1084"/>
            <p:cNvSpPr>
              <a:spLocks noChangeArrowheads="1"/>
            </p:cNvSpPr>
            <p:nvPr/>
          </p:nvSpPr>
          <p:spPr bwMode="auto">
            <a:xfrm>
              <a:off x="780" y="3336"/>
              <a:ext cx="59" cy="7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40" name="Oval 1085"/>
            <p:cNvSpPr>
              <a:spLocks noChangeArrowheads="1"/>
            </p:cNvSpPr>
            <p:nvPr/>
          </p:nvSpPr>
          <p:spPr bwMode="auto">
            <a:xfrm>
              <a:off x="751" y="3414"/>
              <a:ext cx="58" cy="7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41" name="Oval 1086"/>
            <p:cNvSpPr>
              <a:spLocks noChangeArrowheads="1"/>
            </p:cNvSpPr>
            <p:nvPr/>
          </p:nvSpPr>
          <p:spPr bwMode="auto">
            <a:xfrm>
              <a:off x="721" y="3259"/>
              <a:ext cx="59" cy="77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42" name="Oval 1087"/>
            <p:cNvSpPr>
              <a:spLocks noChangeArrowheads="1"/>
            </p:cNvSpPr>
            <p:nvPr/>
          </p:nvSpPr>
          <p:spPr bwMode="auto">
            <a:xfrm>
              <a:off x="780" y="3182"/>
              <a:ext cx="59" cy="77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43" name="Oval 1088"/>
            <p:cNvSpPr>
              <a:spLocks noChangeArrowheads="1"/>
            </p:cNvSpPr>
            <p:nvPr/>
          </p:nvSpPr>
          <p:spPr bwMode="auto">
            <a:xfrm>
              <a:off x="721" y="3157"/>
              <a:ext cx="59" cy="77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44" name="Oval 1089"/>
            <p:cNvSpPr>
              <a:spLocks noChangeArrowheads="1"/>
            </p:cNvSpPr>
            <p:nvPr/>
          </p:nvSpPr>
          <p:spPr bwMode="auto">
            <a:xfrm>
              <a:off x="780" y="3059"/>
              <a:ext cx="59" cy="77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45" name="Oval 1090"/>
            <p:cNvSpPr>
              <a:spLocks noChangeArrowheads="1"/>
            </p:cNvSpPr>
            <p:nvPr/>
          </p:nvSpPr>
          <p:spPr bwMode="auto">
            <a:xfrm>
              <a:off x="721" y="2900"/>
              <a:ext cx="59" cy="77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46" name="Oval 1091"/>
            <p:cNvSpPr>
              <a:spLocks noChangeArrowheads="1"/>
            </p:cNvSpPr>
            <p:nvPr/>
          </p:nvSpPr>
          <p:spPr bwMode="auto">
            <a:xfrm>
              <a:off x="662" y="2977"/>
              <a:ext cx="59" cy="77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47" name="Oval 1092"/>
            <p:cNvSpPr>
              <a:spLocks noChangeArrowheads="1"/>
            </p:cNvSpPr>
            <p:nvPr/>
          </p:nvSpPr>
          <p:spPr bwMode="auto">
            <a:xfrm>
              <a:off x="780" y="2951"/>
              <a:ext cx="59" cy="77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48" name="Oval 1093"/>
            <p:cNvSpPr>
              <a:spLocks noChangeArrowheads="1"/>
            </p:cNvSpPr>
            <p:nvPr/>
          </p:nvSpPr>
          <p:spPr bwMode="auto">
            <a:xfrm>
              <a:off x="721" y="3028"/>
              <a:ext cx="59" cy="77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49" name="Oval 1094"/>
            <p:cNvSpPr>
              <a:spLocks noChangeArrowheads="1"/>
            </p:cNvSpPr>
            <p:nvPr/>
          </p:nvSpPr>
          <p:spPr bwMode="auto">
            <a:xfrm>
              <a:off x="662" y="3080"/>
              <a:ext cx="59" cy="77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50" name="Oval 1095"/>
            <p:cNvSpPr>
              <a:spLocks noChangeArrowheads="1"/>
            </p:cNvSpPr>
            <p:nvPr/>
          </p:nvSpPr>
          <p:spPr bwMode="auto">
            <a:xfrm>
              <a:off x="633" y="3157"/>
              <a:ext cx="59" cy="77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</p:grpSp>
      <p:grpSp>
        <p:nvGrpSpPr>
          <p:cNvPr id="51" name="Group 1096"/>
          <p:cNvGrpSpPr>
            <a:grpSpLocks/>
          </p:cNvGrpSpPr>
          <p:nvPr/>
        </p:nvGrpSpPr>
        <p:grpSpPr bwMode="auto">
          <a:xfrm>
            <a:off x="2347913" y="5419725"/>
            <a:ext cx="374650" cy="1057275"/>
            <a:chOff x="1584" y="3360"/>
            <a:chExt cx="236" cy="666"/>
          </a:xfrm>
        </p:grpSpPr>
        <p:sp>
          <p:nvSpPr>
            <p:cNvPr id="52" name="Oval 1097"/>
            <p:cNvSpPr>
              <a:spLocks noChangeArrowheads="1"/>
            </p:cNvSpPr>
            <p:nvPr/>
          </p:nvSpPr>
          <p:spPr bwMode="auto">
            <a:xfrm>
              <a:off x="1584" y="3360"/>
              <a:ext cx="236" cy="66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53" name="Oval 1098"/>
            <p:cNvSpPr>
              <a:spLocks noChangeArrowheads="1"/>
            </p:cNvSpPr>
            <p:nvPr/>
          </p:nvSpPr>
          <p:spPr bwMode="auto">
            <a:xfrm>
              <a:off x="1614" y="3539"/>
              <a:ext cx="59" cy="7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54" name="Oval 1099"/>
            <p:cNvSpPr>
              <a:spLocks noChangeArrowheads="1"/>
            </p:cNvSpPr>
            <p:nvPr/>
          </p:nvSpPr>
          <p:spPr bwMode="auto">
            <a:xfrm>
              <a:off x="1643" y="3386"/>
              <a:ext cx="59" cy="7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55" name="Oval 1100"/>
            <p:cNvSpPr>
              <a:spLocks noChangeArrowheads="1"/>
            </p:cNvSpPr>
            <p:nvPr/>
          </p:nvSpPr>
          <p:spPr bwMode="auto">
            <a:xfrm>
              <a:off x="1702" y="3411"/>
              <a:ext cx="59" cy="7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56" name="Oval 1101"/>
            <p:cNvSpPr>
              <a:spLocks noChangeArrowheads="1"/>
            </p:cNvSpPr>
            <p:nvPr/>
          </p:nvSpPr>
          <p:spPr bwMode="auto">
            <a:xfrm>
              <a:off x="1643" y="3462"/>
              <a:ext cx="59" cy="7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57" name="Oval 1102"/>
            <p:cNvSpPr>
              <a:spLocks noChangeArrowheads="1"/>
            </p:cNvSpPr>
            <p:nvPr/>
          </p:nvSpPr>
          <p:spPr bwMode="auto">
            <a:xfrm>
              <a:off x="1732" y="3488"/>
              <a:ext cx="59" cy="7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58" name="Oval 1103"/>
            <p:cNvSpPr>
              <a:spLocks noChangeArrowheads="1"/>
            </p:cNvSpPr>
            <p:nvPr/>
          </p:nvSpPr>
          <p:spPr bwMode="auto">
            <a:xfrm>
              <a:off x="1673" y="3898"/>
              <a:ext cx="59" cy="77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59" name="Oval 1104"/>
            <p:cNvSpPr>
              <a:spLocks noChangeArrowheads="1"/>
            </p:cNvSpPr>
            <p:nvPr/>
          </p:nvSpPr>
          <p:spPr bwMode="auto">
            <a:xfrm>
              <a:off x="1732" y="3821"/>
              <a:ext cx="59" cy="77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60" name="Oval 1105"/>
            <p:cNvSpPr>
              <a:spLocks noChangeArrowheads="1"/>
            </p:cNvSpPr>
            <p:nvPr/>
          </p:nvSpPr>
          <p:spPr bwMode="auto">
            <a:xfrm>
              <a:off x="1673" y="3795"/>
              <a:ext cx="59" cy="77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61" name="Oval 1106"/>
            <p:cNvSpPr>
              <a:spLocks noChangeArrowheads="1"/>
            </p:cNvSpPr>
            <p:nvPr/>
          </p:nvSpPr>
          <p:spPr bwMode="auto">
            <a:xfrm>
              <a:off x="1732" y="3698"/>
              <a:ext cx="59" cy="77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62" name="Oval 1107"/>
            <p:cNvSpPr>
              <a:spLocks noChangeArrowheads="1"/>
            </p:cNvSpPr>
            <p:nvPr/>
          </p:nvSpPr>
          <p:spPr bwMode="auto">
            <a:xfrm>
              <a:off x="1673" y="3539"/>
              <a:ext cx="59" cy="77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63" name="Oval 1108"/>
            <p:cNvSpPr>
              <a:spLocks noChangeArrowheads="1"/>
            </p:cNvSpPr>
            <p:nvPr/>
          </p:nvSpPr>
          <p:spPr bwMode="auto">
            <a:xfrm>
              <a:off x="1614" y="3616"/>
              <a:ext cx="59" cy="77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64" name="Oval 1109"/>
            <p:cNvSpPr>
              <a:spLocks noChangeArrowheads="1"/>
            </p:cNvSpPr>
            <p:nvPr/>
          </p:nvSpPr>
          <p:spPr bwMode="auto">
            <a:xfrm>
              <a:off x="1732" y="3591"/>
              <a:ext cx="59" cy="76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65" name="Oval 1110"/>
            <p:cNvSpPr>
              <a:spLocks noChangeArrowheads="1"/>
            </p:cNvSpPr>
            <p:nvPr/>
          </p:nvSpPr>
          <p:spPr bwMode="auto">
            <a:xfrm>
              <a:off x="1673" y="3667"/>
              <a:ext cx="59" cy="77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66" name="Oval 1111"/>
            <p:cNvSpPr>
              <a:spLocks noChangeArrowheads="1"/>
            </p:cNvSpPr>
            <p:nvPr/>
          </p:nvSpPr>
          <p:spPr bwMode="auto">
            <a:xfrm>
              <a:off x="1614" y="3719"/>
              <a:ext cx="59" cy="76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67" name="Oval 1112"/>
            <p:cNvSpPr>
              <a:spLocks noChangeArrowheads="1"/>
            </p:cNvSpPr>
            <p:nvPr/>
          </p:nvSpPr>
          <p:spPr bwMode="auto">
            <a:xfrm>
              <a:off x="1614" y="3821"/>
              <a:ext cx="59" cy="77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</p:grpSp>
      <p:sp>
        <p:nvSpPr>
          <p:cNvPr id="68" name="Line 1113"/>
          <p:cNvSpPr>
            <a:spLocks noChangeShapeType="1"/>
          </p:cNvSpPr>
          <p:nvPr/>
        </p:nvSpPr>
        <p:spPr bwMode="auto">
          <a:xfrm>
            <a:off x="769938" y="5130800"/>
            <a:ext cx="3963987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9" name="Line 1114"/>
          <p:cNvSpPr>
            <a:spLocks noChangeShapeType="1"/>
          </p:cNvSpPr>
          <p:nvPr/>
        </p:nvSpPr>
        <p:spPr bwMode="auto">
          <a:xfrm>
            <a:off x="769938" y="5994400"/>
            <a:ext cx="3963987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0" name="Line 1115"/>
          <p:cNvSpPr>
            <a:spLocks noChangeShapeType="1"/>
          </p:cNvSpPr>
          <p:nvPr/>
        </p:nvSpPr>
        <p:spPr bwMode="auto">
          <a:xfrm>
            <a:off x="612775" y="5226050"/>
            <a:ext cx="1588" cy="673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1" name="Text Box 1116"/>
          <p:cNvSpPr txBox="1">
            <a:spLocks noChangeArrowheads="1"/>
          </p:cNvSpPr>
          <p:nvPr/>
        </p:nvSpPr>
        <p:spPr bwMode="auto">
          <a:xfrm>
            <a:off x="179388" y="5172075"/>
            <a:ext cx="242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fr-FR" b="1"/>
              <a:t>b</a:t>
            </a:r>
            <a:endParaRPr lang="fr-FR"/>
          </a:p>
        </p:txBody>
      </p:sp>
      <p:sp>
        <p:nvSpPr>
          <p:cNvPr id="72" name="Line 1117"/>
          <p:cNvSpPr>
            <a:spLocks noChangeShapeType="1"/>
          </p:cNvSpPr>
          <p:nvPr/>
        </p:nvSpPr>
        <p:spPr bwMode="auto">
          <a:xfrm>
            <a:off x="1211263" y="5130800"/>
            <a:ext cx="374650" cy="15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3" name="Line 1118"/>
          <p:cNvSpPr>
            <a:spLocks noChangeShapeType="1"/>
          </p:cNvSpPr>
          <p:nvPr/>
        </p:nvSpPr>
        <p:spPr bwMode="auto">
          <a:xfrm>
            <a:off x="1973263" y="5994400"/>
            <a:ext cx="374650" cy="15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grpSp>
        <p:nvGrpSpPr>
          <p:cNvPr id="74" name="Group 1119"/>
          <p:cNvGrpSpPr>
            <a:grpSpLocks/>
          </p:cNvGrpSpPr>
          <p:nvPr/>
        </p:nvGrpSpPr>
        <p:grpSpPr bwMode="auto">
          <a:xfrm>
            <a:off x="4160838" y="4657725"/>
            <a:ext cx="374650" cy="1060450"/>
            <a:chOff x="2785" y="2880"/>
            <a:chExt cx="236" cy="668"/>
          </a:xfrm>
        </p:grpSpPr>
        <p:sp>
          <p:nvSpPr>
            <p:cNvPr id="75" name="Oval 1120"/>
            <p:cNvSpPr>
              <a:spLocks noChangeArrowheads="1"/>
            </p:cNvSpPr>
            <p:nvPr/>
          </p:nvSpPr>
          <p:spPr bwMode="auto">
            <a:xfrm>
              <a:off x="2785" y="2880"/>
              <a:ext cx="236" cy="668"/>
            </a:xfrm>
            <a:prstGeom prst="ellips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76" name="Oval 1121"/>
            <p:cNvSpPr>
              <a:spLocks noChangeArrowheads="1"/>
            </p:cNvSpPr>
            <p:nvPr/>
          </p:nvSpPr>
          <p:spPr bwMode="auto">
            <a:xfrm>
              <a:off x="2844" y="3368"/>
              <a:ext cx="59" cy="7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77" name="Oval 1122"/>
            <p:cNvSpPr>
              <a:spLocks noChangeArrowheads="1"/>
            </p:cNvSpPr>
            <p:nvPr/>
          </p:nvSpPr>
          <p:spPr bwMode="auto">
            <a:xfrm>
              <a:off x="2815" y="3291"/>
              <a:ext cx="59" cy="7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78" name="Oval 1123"/>
            <p:cNvSpPr>
              <a:spLocks noChangeArrowheads="1"/>
            </p:cNvSpPr>
            <p:nvPr/>
          </p:nvSpPr>
          <p:spPr bwMode="auto">
            <a:xfrm>
              <a:off x="2844" y="3445"/>
              <a:ext cx="59" cy="7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79" name="Oval 1124"/>
            <p:cNvSpPr>
              <a:spLocks noChangeArrowheads="1"/>
            </p:cNvSpPr>
            <p:nvPr/>
          </p:nvSpPr>
          <p:spPr bwMode="auto">
            <a:xfrm>
              <a:off x="2933" y="3342"/>
              <a:ext cx="59" cy="7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80" name="Oval 1125"/>
            <p:cNvSpPr>
              <a:spLocks noChangeArrowheads="1"/>
            </p:cNvSpPr>
            <p:nvPr/>
          </p:nvSpPr>
          <p:spPr bwMode="auto">
            <a:xfrm>
              <a:off x="2903" y="3420"/>
              <a:ext cx="59" cy="7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81" name="Oval 1126"/>
            <p:cNvSpPr>
              <a:spLocks noChangeArrowheads="1"/>
            </p:cNvSpPr>
            <p:nvPr/>
          </p:nvSpPr>
          <p:spPr bwMode="auto">
            <a:xfrm>
              <a:off x="2874" y="3265"/>
              <a:ext cx="59" cy="77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82" name="Oval 1127"/>
            <p:cNvSpPr>
              <a:spLocks noChangeArrowheads="1"/>
            </p:cNvSpPr>
            <p:nvPr/>
          </p:nvSpPr>
          <p:spPr bwMode="auto">
            <a:xfrm>
              <a:off x="2933" y="3188"/>
              <a:ext cx="59" cy="77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83" name="Oval 1128"/>
            <p:cNvSpPr>
              <a:spLocks noChangeArrowheads="1"/>
            </p:cNvSpPr>
            <p:nvPr/>
          </p:nvSpPr>
          <p:spPr bwMode="auto">
            <a:xfrm>
              <a:off x="2874" y="3163"/>
              <a:ext cx="59" cy="77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84" name="Oval 1129"/>
            <p:cNvSpPr>
              <a:spLocks noChangeArrowheads="1"/>
            </p:cNvSpPr>
            <p:nvPr/>
          </p:nvSpPr>
          <p:spPr bwMode="auto">
            <a:xfrm>
              <a:off x="2933" y="3065"/>
              <a:ext cx="59" cy="77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85" name="Oval 1130"/>
            <p:cNvSpPr>
              <a:spLocks noChangeArrowheads="1"/>
            </p:cNvSpPr>
            <p:nvPr/>
          </p:nvSpPr>
          <p:spPr bwMode="auto">
            <a:xfrm>
              <a:off x="2874" y="2906"/>
              <a:ext cx="59" cy="77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88" name="Oval 1131"/>
            <p:cNvSpPr>
              <a:spLocks noChangeArrowheads="1"/>
            </p:cNvSpPr>
            <p:nvPr/>
          </p:nvSpPr>
          <p:spPr bwMode="auto">
            <a:xfrm>
              <a:off x="2815" y="2983"/>
              <a:ext cx="59" cy="77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89" name="Oval 1132"/>
            <p:cNvSpPr>
              <a:spLocks noChangeArrowheads="1"/>
            </p:cNvSpPr>
            <p:nvPr/>
          </p:nvSpPr>
          <p:spPr bwMode="auto">
            <a:xfrm>
              <a:off x="2933" y="2957"/>
              <a:ext cx="59" cy="77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90" name="Oval 1133"/>
            <p:cNvSpPr>
              <a:spLocks noChangeArrowheads="1"/>
            </p:cNvSpPr>
            <p:nvPr/>
          </p:nvSpPr>
          <p:spPr bwMode="auto">
            <a:xfrm>
              <a:off x="2874" y="3034"/>
              <a:ext cx="59" cy="77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91" name="Oval 1134"/>
            <p:cNvSpPr>
              <a:spLocks noChangeArrowheads="1"/>
            </p:cNvSpPr>
            <p:nvPr/>
          </p:nvSpPr>
          <p:spPr bwMode="auto">
            <a:xfrm>
              <a:off x="2815" y="3086"/>
              <a:ext cx="59" cy="77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92" name="Oval 1135"/>
            <p:cNvSpPr>
              <a:spLocks noChangeArrowheads="1"/>
            </p:cNvSpPr>
            <p:nvPr/>
          </p:nvSpPr>
          <p:spPr bwMode="auto">
            <a:xfrm>
              <a:off x="2785" y="3163"/>
              <a:ext cx="59" cy="77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</p:grpSp>
      <p:sp>
        <p:nvSpPr>
          <p:cNvPr id="93" name="Line 1136"/>
          <p:cNvSpPr>
            <a:spLocks noChangeShapeType="1"/>
          </p:cNvSpPr>
          <p:nvPr/>
        </p:nvSpPr>
        <p:spPr bwMode="auto">
          <a:xfrm>
            <a:off x="4535488" y="5140325"/>
            <a:ext cx="374650" cy="15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grpSp>
        <p:nvGrpSpPr>
          <p:cNvPr id="94" name="Group 1137"/>
          <p:cNvGrpSpPr>
            <a:grpSpLocks/>
          </p:cNvGrpSpPr>
          <p:nvPr/>
        </p:nvGrpSpPr>
        <p:grpSpPr bwMode="auto">
          <a:xfrm>
            <a:off x="3713163" y="5429250"/>
            <a:ext cx="374650" cy="1057275"/>
            <a:chOff x="2503" y="3366"/>
            <a:chExt cx="236" cy="666"/>
          </a:xfrm>
        </p:grpSpPr>
        <p:sp>
          <p:nvSpPr>
            <p:cNvPr id="95" name="Oval 1138"/>
            <p:cNvSpPr>
              <a:spLocks noChangeArrowheads="1"/>
            </p:cNvSpPr>
            <p:nvPr/>
          </p:nvSpPr>
          <p:spPr bwMode="auto">
            <a:xfrm>
              <a:off x="2503" y="3366"/>
              <a:ext cx="236" cy="666"/>
            </a:xfrm>
            <a:prstGeom prst="ellips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96" name="Oval 1139"/>
            <p:cNvSpPr>
              <a:spLocks noChangeArrowheads="1"/>
            </p:cNvSpPr>
            <p:nvPr/>
          </p:nvSpPr>
          <p:spPr bwMode="auto">
            <a:xfrm>
              <a:off x="2533" y="3545"/>
              <a:ext cx="59" cy="7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97" name="Oval 1140"/>
            <p:cNvSpPr>
              <a:spLocks noChangeArrowheads="1"/>
            </p:cNvSpPr>
            <p:nvPr/>
          </p:nvSpPr>
          <p:spPr bwMode="auto">
            <a:xfrm>
              <a:off x="2562" y="3392"/>
              <a:ext cx="59" cy="7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98" name="Oval 1141"/>
            <p:cNvSpPr>
              <a:spLocks noChangeArrowheads="1"/>
            </p:cNvSpPr>
            <p:nvPr/>
          </p:nvSpPr>
          <p:spPr bwMode="auto">
            <a:xfrm>
              <a:off x="2621" y="3417"/>
              <a:ext cx="59" cy="7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99" name="Oval 1142"/>
            <p:cNvSpPr>
              <a:spLocks noChangeArrowheads="1"/>
            </p:cNvSpPr>
            <p:nvPr/>
          </p:nvSpPr>
          <p:spPr bwMode="auto">
            <a:xfrm>
              <a:off x="2562" y="3468"/>
              <a:ext cx="59" cy="7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100" name="Oval 1143"/>
            <p:cNvSpPr>
              <a:spLocks noChangeArrowheads="1"/>
            </p:cNvSpPr>
            <p:nvPr/>
          </p:nvSpPr>
          <p:spPr bwMode="auto">
            <a:xfrm>
              <a:off x="2651" y="3494"/>
              <a:ext cx="59" cy="7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101" name="Oval 1144"/>
            <p:cNvSpPr>
              <a:spLocks noChangeArrowheads="1"/>
            </p:cNvSpPr>
            <p:nvPr/>
          </p:nvSpPr>
          <p:spPr bwMode="auto">
            <a:xfrm>
              <a:off x="2592" y="3904"/>
              <a:ext cx="59" cy="77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102" name="Oval 1145"/>
            <p:cNvSpPr>
              <a:spLocks noChangeArrowheads="1"/>
            </p:cNvSpPr>
            <p:nvPr/>
          </p:nvSpPr>
          <p:spPr bwMode="auto">
            <a:xfrm>
              <a:off x="2651" y="3827"/>
              <a:ext cx="59" cy="77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103" name="Oval 1146"/>
            <p:cNvSpPr>
              <a:spLocks noChangeArrowheads="1"/>
            </p:cNvSpPr>
            <p:nvPr/>
          </p:nvSpPr>
          <p:spPr bwMode="auto">
            <a:xfrm>
              <a:off x="2592" y="3801"/>
              <a:ext cx="59" cy="77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104" name="Oval 1147"/>
            <p:cNvSpPr>
              <a:spLocks noChangeArrowheads="1"/>
            </p:cNvSpPr>
            <p:nvPr/>
          </p:nvSpPr>
          <p:spPr bwMode="auto">
            <a:xfrm>
              <a:off x="2651" y="3704"/>
              <a:ext cx="59" cy="77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105" name="Oval 1148"/>
            <p:cNvSpPr>
              <a:spLocks noChangeArrowheads="1"/>
            </p:cNvSpPr>
            <p:nvPr/>
          </p:nvSpPr>
          <p:spPr bwMode="auto">
            <a:xfrm>
              <a:off x="2592" y="3545"/>
              <a:ext cx="59" cy="77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106" name="Oval 1149"/>
            <p:cNvSpPr>
              <a:spLocks noChangeArrowheads="1"/>
            </p:cNvSpPr>
            <p:nvPr/>
          </p:nvSpPr>
          <p:spPr bwMode="auto">
            <a:xfrm>
              <a:off x="2533" y="3622"/>
              <a:ext cx="59" cy="77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107" name="Oval 1150"/>
            <p:cNvSpPr>
              <a:spLocks noChangeArrowheads="1"/>
            </p:cNvSpPr>
            <p:nvPr/>
          </p:nvSpPr>
          <p:spPr bwMode="auto">
            <a:xfrm>
              <a:off x="2651" y="3597"/>
              <a:ext cx="59" cy="76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108" name="Oval 1151"/>
            <p:cNvSpPr>
              <a:spLocks noChangeArrowheads="1"/>
            </p:cNvSpPr>
            <p:nvPr/>
          </p:nvSpPr>
          <p:spPr bwMode="auto">
            <a:xfrm>
              <a:off x="2592" y="3673"/>
              <a:ext cx="59" cy="77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109" name="Oval 1152"/>
            <p:cNvSpPr>
              <a:spLocks noChangeArrowheads="1"/>
            </p:cNvSpPr>
            <p:nvPr/>
          </p:nvSpPr>
          <p:spPr bwMode="auto">
            <a:xfrm>
              <a:off x="2533" y="3725"/>
              <a:ext cx="59" cy="76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110" name="Oval 1153"/>
            <p:cNvSpPr>
              <a:spLocks noChangeArrowheads="1"/>
            </p:cNvSpPr>
            <p:nvPr/>
          </p:nvSpPr>
          <p:spPr bwMode="auto">
            <a:xfrm>
              <a:off x="2533" y="3827"/>
              <a:ext cx="59" cy="77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</p:grpSp>
      <p:sp>
        <p:nvSpPr>
          <p:cNvPr id="111" name="Line 1154"/>
          <p:cNvSpPr>
            <a:spLocks noChangeShapeType="1"/>
          </p:cNvSpPr>
          <p:nvPr/>
        </p:nvSpPr>
        <p:spPr bwMode="auto">
          <a:xfrm>
            <a:off x="3338513" y="6003925"/>
            <a:ext cx="374650" cy="15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12" name="AutoShape 1155"/>
          <p:cNvSpPr>
            <a:spLocks noChangeArrowheads="1"/>
          </p:cNvSpPr>
          <p:nvPr/>
        </p:nvSpPr>
        <p:spPr bwMode="auto">
          <a:xfrm>
            <a:off x="3789363" y="5140325"/>
            <a:ext cx="827087" cy="965200"/>
          </a:xfrm>
          <a:prstGeom prst="irregularSeal1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113" name="Text Box 1156"/>
          <p:cNvSpPr txBox="1">
            <a:spLocks noChangeArrowheads="1"/>
          </p:cNvSpPr>
          <p:nvPr/>
        </p:nvSpPr>
        <p:spPr bwMode="auto">
          <a:xfrm>
            <a:off x="3835400" y="5438775"/>
            <a:ext cx="8858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900" b="1">
                <a:solidFill>
                  <a:srgbClr val="FF0000"/>
                </a:solidFill>
                <a:latin typeface="Arial" charset="0"/>
              </a:rPr>
              <a:t>Number of Collisions</a:t>
            </a:r>
            <a:endParaRPr lang="en-US" sz="1000" b="1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114" name="Group 1157"/>
          <p:cNvGrpSpPr>
            <a:grpSpLocks/>
          </p:cNvGrpSpPr>
          <p:nvPr/>
        </p:nvGrpSpPr>
        <p:grpSpPr bwMode="auto">
          <a:xfrm>
            <a:off x="1141413" y="5280025"/>
            <a:ext cx="850900" cy="273050"/>
            <a:chOff x="824" y="3272"/>
            <a:chExt cx="536" cy="172"/>
          </a:xfrm>
        </p:grpSpPr>
        <p:sp>
          <p:nvSpPr>
            <p:cNvPr id="115" name="AutoShape 1158"/>
            <p:cNvSpPr>
              <a:spLocks noChangeArrowheads="1"/>
            </p:cNvSpPr>
            <p:nvPr/>
          </p:nvSpPr>
          <p:spPr bwMode="auto">
            <a:xfrm flipH="1">
              <a:off x="868" y="3272"/>
              <a:ext cx="476" cy="172"/>
            </a:xfrm>
            <a:prstGeom prst="leftArrow">
              <a:avLst>
                <a:gd name="adj1" fmla="val 50000"/>
                <a:gd name="adj2" fmla="val 6918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116" name="Text Box 1159"/>
            <p:cNvSpPr txBox="1">
              <a:spLocks noChangeArrowheads="1"/>
            </p:cNvSpPr>
            <p:nvPr/>
          </p:nvSpPr>
          <p:spPr bwMode="auto">
            <a:xfrm>
              <a:off x="824" y="3280"/>
              <a:ext cx="53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900" b="1">
                  <a:solidFill>
                    <a:srgbClr val="000066"/>
                  </a:solidFill>
                  <a:latin typeface="Arial" charset="0"/>
                </a:rPr>
                <a:t>Participants</a:t>
              </a:r>
              <a:endParaRPr lang="en-US" sz="1000" b="1">
                <a:solidFill>
                  <a:srgbClr val="000066"/>
                </a:solidFill>
                <a:latin typeface="Arial" charset="0"/>
              </a:endParaRPr>
            </a:p>
          </p:txBody>
        </p:sp>
      </p:grpSp>
      <p:grpSp>
        <p:nvGrpSpPr>
          <p:cNvPr id="117" name="Group 1160"/>
          <p:cNvGrpSpPr>
            <a:grpSpLocks/>
          </p:cNvGrpSpPr>
          <p:nvPr/>
        </p:nvGrpSpPr>
        <p:grpSpPr bwMode="auto">
          <a:xfrm>
            <a:off x="1585913" y="5565775"/>
            <a:ext cx="850900" cy="273050"/>
            <a:chOff x="1104" y="3452"/>
            <a:chExt cx="536" cy="172"/>
          </a:xfrm>
        </p:grpSpPr>
        <p:sp>
          <p:nvSpPr>
            <p:cNvPr id="118" name="AutoShape 1161"/>
            <p:cNvSpPr>
              <a:spLocks noChangeArrowheads="1"/>
            </p:cNvSpPr>
            <p:nvPr/>
          </p:nvSpPr>
          <p:spPr bwMode="auto">
            <a:xfrm>
              <a:off x="1108" y="3452"/>
              <a:ext cx="476" cy="172"/>
            </a:xfrm>
            <a:prstGeom prst="leftArrow">
              <a:avLst>
                <a:gd name="adj1" fmla="val 50000"/>
                <a:gd name="adj2" fmla="val 6918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119" name="Text Box 1162"/>
            <p:cNvSpPr txBox="1">
              <a:spLocks noChangeArrowheads="1"/>
            </p:cNvSpPr>
            <p:nvPr/>
          </p:nvSpPr>
          <p:spPr bwMode="auto">
            <a:xfrm flipH="1">
              <a:off x="1104" y="3464"/>
              <a:ext cx="53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900" b="1">
                  <a:solidFill>
                    <a:srgbClr val="000066"/>
                  </a:solidFill>
                  <a:latin typeface="Arial" charset="0"/>
                </a:rPr>
                <a:t>Participants</a:t>
              </a:r>
              <a:endParaRPr lang="en-US" sz="1000" b="1">
                <a:solidFill>
                  <a:srgbClr val="000066"/>
                </a:solidFill>
                <a:latin typeface="Arial" charset="0"/>
              </a:endParaRPr>
            </a:p>
          </p:txBody>
        </p:sp>
      </p:grpSp>
      <p:grpSp>
        <p:nvGrpSpPr>
          <p:cNvPr id="120" name="Group 1163"/>
          <p:cNvGrpSpPr>
            <a:grpSpLocks/>
          </p:cNvGrpSpPr>
          <p:nvPr/>
        </p:nvGrpSpPr>
        <p:grpSpPr bwMode="auto">
          <a:xfrm>
            <a:off x="4456113" y="4657725"/>
            <a:ext cx="850900" cy="273050"/>
            <a:chOff x="1632" y="2832"/>
            <a:chExt cx="536" cy="172"/>
          </a:xfrm>
        </p:grpSpPr>
        <p:sp>
          <p:nvSpPr>
            <p:cNvPr id="121" name="AutoShape 1164"/>
            <p:cNvSpPr>
              <a:spLocks noChangeArrowheads="1"/>
            </p:cNvSpPr>
            <p:nvPr/>
          </p:nvSpPr>
          <p:spPr bwMode="auto">
            <a:xfrm flipH="1">
              <a:off x="1676" y="2832"/>
              <a:ext cx="476" cy="172"/>
            </a:xfrm>
            <a:prstGeom prst="leftArrow">
              <a:avLst>
                <a:gd name="adj1" fmla="val 50000"/>
                <a:gd name="adj2" fmla="val 6918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122" name="Text Box 1165"/>
            <p:cNvSpPr txBox="1">
              <a:spLocks noChangeArrowheads="1"/>
            </p:cNvSpPr>
            <p:nvPr/>
          </p:nvSpPr>
          <p:spPr bwMode="auto">
            <a:xfrm>
              <a:off x="1632" y="2840"/>
              <a:ext cx="53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900" b="1">
                  <a:solidFill>
                    <a:srgbClr val="DDDDDD"/>
                  </a:solidFill>
                  <a:latin typeface="Arial" charset="0"/>
                </a:rPr>
                <a:t>Spectators</a:t>
              </a:r>
              <a:endParaRPr lang="en-US" sz="1000" b="1">
                <a:solidFill>
                  <a:srgbClr val="DDDDDD"/>
                </a:solidFill>
                <a:latin typeface="Arial" charset="0"/>
              </a:endParaRPr>
            </a:p>
          </p:txBody>
        </p:sp>
      </p:grpSp>
      <p:grpSp>
        <p:nvGrpSpPr>
          <p:cNvPr id="123" name="Group 1166"/>
          <p:cNvGrpSpPr>
            <a:grpSpLocks/>
          </p:cNvGrpSpPr>
          <p:nvPr/>
        </p:nvGrpSpPr>
        <p:grpSpPr bwMode="auto">
          <a:xfrm flipH="1">
            <a:off x="2944813" y="6188075"/>
            <a:ext cx="850900" cy="273050"/>
            <a:chOff x="1632" y="2832"/>
            <a:chExt cx="536" cy="172"/>
          </a:xfrm>
        </p:grpSpPr>
        <p:sp>
          <p:nvSpPr>
            <p:cNvPr id="124" name="AutoShape 1167"/>
            <p:cNvSpPr>
              <a:spLocks noChangeArrowheads="1"/>
            </p:cNvSpPr>
            <p:nvPr/>
          </p:nvSpPr>
          <p:spPr bwMode="auto">
            <a:xfrm flipH="1">
              <a:off x="1676" y="2832"/>
              <a:ext cx="476" cy="172"/>
            </a:xfrm>
            <a:prstGeom prst="leftArrow">
              <a:avLst>
                <a:gd name="adj1" fmla="val 50000"/>
                <a:gd name="adj2" fmla="val 6918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125" name="Text Box 1168"/>
            <p:cNvSpPr txBox="1">
              <a:spLocks noChangeArrowheads="1"/>
            </p:cNvSpPr>
            <p:nvPr/>
          </p:nvSpPr>
          <p:spPr bwMode="auto">
            <a:xfrm>
              <a:off x="1632" y="2840"/>
              <a:ext cx="53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900" b="1">
                  <a:solidFill>
                    <a:srgbClr val="DDDDDD"/>
                  </a:solidFill>
                  <a:latin typeface="Arial" charset="0"/>
                </a:rPr>
                <a:t>Spectators</a:t>
              </a:r>
              <a:endParaRPr lang="en-US" sz="1000" b="1">
                <a:solidFill>
                  <a:srgbClr val="DDDDDD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J/</a:t>
            </a:r>
            <a:r>
              <a:rPr lang="fr-FR" dirty="0" smtClean="0">
                <a:latin typeface="Symbol" pitchFamily="18" charset="2"/>
              </a:rPr>
              <a:t>Y</a:t>
            </a:r>
            <a:r>
              <a:rPr lang="fr-FR" dirty="0" smtClean="0"/>
              <a:t> suppression @ SPS</a:t>
            </a:r>
            <a:endParaRPr lang="fr-FR" dirty="0"/>
          </a:p>
        </p:txBody>
      </p:sp>
      <p:sp>
        <p:nvSpPr>
          <p:cNvPr id="30" name="Espace réservé du contenu 29"/>
          <p:cNvSpPr>
            <a:spLocks noGrp="1"/>
          </p:cNvSpPr>
          <p:nvPr>
            <p:ph sz="half" idx="1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pPr lvl="0"/>
            <a:r>
              <a:rPr lang="fr-FR" sz="2800" dirty="0" smtClean="0"/>
              <a:t>NA38, NA51, NA50,NA60 (</a:t>
            </a:r>
            <a:r>
              <a:rPr lang="fr-FR" sz="2800" dirty="0" smtClean="0">
                <a:sym typeface="Symbol"/>
              </a:rPr>
              <a:t>s ~ </a:t>
            </a:r>
            <a:r>
              <a:rPr lang="fr-FR" sz="2800" dirty="0" smtClean="0"/>
              <a:t>20 </a:t>
            </a:r>
            <a:r>
              <a:rPr lang="fr-FR" sz="2800" dirty="0" err="1" smtClean="0"/>
              <a:t>GeV</a:t>
            </a:r>
            <a:r>
              <a:rPr lang="fr-FR" sz="2800" dirty="0" smtClean="0"/>
              <a:t>)</a:t>
            </a:r>
            <a:endParaRPr lang="fr-FR" sz="4200" dirty="0" smtClean="0"/>
          </a:p>
          <a:p>
            <a:pPr marL="342900" lvl="1" indent="-342900">
              <a:buNone/>
            </a:pPr>
            <a:endParaRPr lang="fr-FR" sz="2600" b="1" dirty="0" smtClean="0"/>
          </a:p>
          <a:p>
            <a:pPr marL="342900" lvl="1" indent="-342900">
              <a:buNone/>
            </a:pPr>
            <a:r>
              <a:rPr lang="fr-FR" sz="2600" b="1" dirty="0" err="1" smtClean="0"/>
              <a:t>Two</a:t>
            </a:r>
            <a:r>
              <a:rPr lang="fr-FR" sz="2600" b="1" dirty="0" smtClean="0"/>
              <a:t> major </a:t>
            </a:r>
            <a:r>
              <a:rPr lang="fr-FR" sz="2600" b="1" dirty="0" err="1" smtClean="0"/>
              <a:t>results</a:t>
            </a:r>
            <a:r>
              <a:rPr lang="fr-FR" sz="2600" b="1" dirty="0" smtClean="0"/>
              <a:t> :</a:t>
            </a:r>
          </a:p>
          <a:p>
            <a:pPr marL="342900" lvl="1" indent="-342900">
              <a:buNone/>
            </a:pPr>
            <a:endParaRPr lang="fr-FR" b="1" dirty="0" smtClean="0"/>
          </a:p>
          <a:p>
            <a:pPr marL="598850" algn="just">
              <a:buClr>
                <a:schemeClr val="tx1"/>
              </a:buClr>
              <a:buSzPct val="100000"/>
              <a:buFont typeface="Georgia" pitchFamily="18" charset="0"/>
              <a:buAutoNum type="arabicPeriod"/>
              <a:defRPr/>
            </a:pPr>
            <a:r>
              <a:rPr lang="fr-FR" sz="1800" b="0" dirty="0" smtClean="0"/>
              <a:t>Observation of </a:t>
            </a:r>
            <a:r>
              <a:rPr lang="fr-FR" sz="1800" dirty="0" smtClean="0">
                <a:solidFill>
                  <a:srgbClr val="0000FF"/>
                </a:solidFill>
              </a:rPr>
              <a:t>Cold </a:t>
            </a:r>
            <a:r>
              <a:rPr lang="fr-FR" sz="1800" dirty="0" err="1" smtClean="0">
                <a:solidFill>
                  <a:srgbClr val="0000FF"/>
                </a:solidFill>
              </a:rPr>
              <a:t>Nuclear</a:t>
            </a:r>
            <a:r>
              <a:rPr lang="fr-FR" sz="1800" dirty="0" smtClean="0">
                <a:solidFill>
                  <a:srgbClr val="0000FF"/>
                </a:solidFill>
              </a:rPr>
              <a:t> </a:t>
            </a:r>
            <a:r>
              <a:rPr lang="fr-FR" sz="1800" dirty="0" err="1" smtClean="0">
                <a:solidFill>
                  <a:srgbClr val="0000FF"/>
                </a:solidFill>
              </a:rPr>
              <a:t>Matter</a:t>
            </a:r>
            <a:r>
              <a:rPr lang="fr-FR" sz="1800" dirty="0" smtClean="0">
                <a:solidFill>
                  <a:srgbClr val="0000FF"/>
                </a:solidFill>
              </a:rPr>
              <a:t> </a:t>
            </a:r>
            <a:r>
              <a:rPr lang="fr-FR" sz="1800" dirty="0" err="1" smtClean="0">
                <a:solidFill>
                  <a:srgbClr val="0000FF"/>
                </a:solidFill>
              </a:rPr>
              <a:t>effects</a:t>
            </a:r>
            <a:r>
              <a:rPr lang="fr-FR" sz="1800" dirty="0" smtClean="0">
                <a:solidFill>
                  <a:srgbClr val="0000FF"/>
                </a:solidFill>
              </a:rPr>
              <a:t> </a:t>
            </a:r>
            <a:r>
              <a:rPr lang="fr-FR" sz="1800" b="0" dirty="0" smtClean="0"/>
              <a:t>: Absorption by </a:t>
            </a:r>
            <a:r>
              <a:rPr lang="fr-FR" sz="1800" b="0" dirty="0" err="1" smtClean="0"/>
              <a:t>nuclear</a:t>
            </a:r>
            <a:r>
              <a:rPr lang="fr-FR" sz="1800" b="0" dirty="0" smtClean="0"/>
              <a:t> </a:t>
            </a:r>
            <a:r>
              <a:rPr lang="fr-FR" sz="1800" b="0" dirty="0" err="1" smtClean="0"/>
              <a:t>matter</a:t>
            </a:r>
            <a:endParaRPr lang="fr-FR" sz="1800" b="0" dirty="0" smtClean="0"/>
          </a:p>
          <a:p>
            <a:pPr marL="963000" lvl="1" algn="just">
              <a:defRPr/>
            </a:pPr>
            <a:r>
              <a:rPr lang="fr-FR" sz="1700" dirty="0" smtClean="0"/>
              <a:t>Suppression </a:t>
            </a:r>
            <a:r>
              <a:rPr lang="fr-FR" sz="1700" dirty="0" err="1" smtClean="0"/>
              <a:t>observed</a:t>
            </a:r>
            <a:r>
              <a:rPr lang="fr-FR" sz="1700" dirty="0" smtClean="0"/>
              <a:t> </a:t>
            </a:r>
            <a:r>
              <a:rPr lang="fr-FR" sz="1700" dirty="0" err="1" smtClean="0"/>
              <a:t>from</a:t>
            </a:r>
            <a:r>
              <a:rPr lang="fr-FR" sz="1700" dirty="0" smtClean="0"/>
              <a:t> p+p to </a:t>
            </a:r>
            <a:r>
              <a:rPr lang="fr-FR" sz="1700" dirty="0" err="1" smtClean="0"/>
              <a:t>peripheral</a:t>
            </a:r>
            <a:r>
              <a:rPr lang="fr-FR" sz="1700" dirty="0" smtClean="0"/>
              <a:t> Pb+Pb </a:t>
            </a:r>
          </a:p>
          <a:p>
            <a:pPr marL="963000" lvl="1" algn="just">
              <a:defRPr/>
            </a:pPr>
            <a:r>
              <a:rPr lang="fr-FR" sz="1700" dirty="0" smtClean="0">
                <a:sym typeface="Wingdings" pitchFamily="2" charset="2"/>
              </a:rPr>
              <a:t>J/</a:t>
            </a:r>
            <a:r>
              <a:rPr lang="fr-FR" sz="1700" dirty="0" smtClean="0">
                <a:latin typeface="Symbol" pitchFamily="18" charset="2"/>
                <a:sym typeface="Wingdings" pitchFamily="2" charset="2"/>
              </a:rPr>
              <a:t>y</a:t>
            </a:r>
            <a:r>
              <a:rPr lang="fr-FR" sz="1700" dirty="0" smtClean="0">
                <a:sym typeface="Wingdings" pitchFamily="2" charset="2"/>
              </a:rPr>
              <a:t> </a:t>
            </a:r>
            <a:r>
              <a:rPr lang="fr-FR" sz="1700" dirty="0" err="1" smtClean="0">
                <a:sym typeface="Wingdings" pitchFamily="2" charset="2"/>
              </a:rPr>
              <a:t>survival</a:t>
            </a:r>
            <a:r>
              <a:rPr lang="fr-FR" sz="1700" dirty="0" smtClean="0">
                <a:sym typeface="Wingdings" pitchFamily="2" charset="2"/>
              </a:rPr>
              <a:t> </a:t>
            </a:r>
            <a:r>
              <a:rPr lang="fr-FR" sz="1700" dirty="0" err="1" smtClean="0">
                <a:sym typeface="Wingdings" pitchFamily="2" charset="2"/>
              </a:rPr>
              <a:t>probability</a:t>
            </a:r>
            <a:r>
              <a:rPr lang="fr-FR" sz="1700" dirty="0" smtClean="0">
                <a:sym typeface="Wingdings" pitchFamily="2" charset="2"/>
              </a:rPr>
              <a:t> :</a:t>
            </a:r>
          </a:p>
          <a:p>
            <a:pPr marL="1143000" lvl="2" algn="just">
              <a:defRPr/>
            </a:pPr>
            <a:endParaRPr lang="fr-FR" sz="1400" dirty="0" smtClean="0">
              <a:sym typeface="Wingdings" pitchFamily="2" charset="2"/>
            </a:endParaRPr>
          </a:p>
          <a:p>
            <a:pPr marL="1143000" lvl="2" algn="just">
              <a:defRPr/>
            </a:pPr>
            <a:endParaRPr lang="fr-FR" sz="1400" dirty="0" smtClean="0">
              <a:sym typeface="Wingdings" pitchFamily="2" charset="2"/>
            </a:endParaRPr>
          </a:p>
          <a:p>
            <a:pPr marL="1143000" lvl="2" algn="just">
              <a:defRPr/>
            </a:pPr>
            <a:endParaRPr lang="fr-FR" sz="1400" dirty="0" smtClean="0">
              <a:sym typeface="Wingdings" pitchFamily="2" charset="2"/>
            </a:endParaRPr>
          </a:p>
          <a:p>
            <a:pPr marL="1143000" lvl="2" algn="just">
              <a:buNone/>
              <a:defRPr/>
            </a:pPr>
            <a:endParaRPr lang="fr-FR" sz="1400" dirty="0" smtClean="0">
              <a:sym typeface="Wingdings" pitchFamily="2" charset="2"/>
            </a:endParaRPr>
          </a:p>
          <a:p>
            <a:pPr marL="963000" lvl="1" algn="just">
              <a:defRPr/>
            </a:pPr>
            <a:r>
              <a:rPr lang="fr-FR" sz="1700" dirty="0" smtClean="0">
                <a:sym typeface="Wingdings" pitchFamily="2" charset="2"/>
              </a:rPr>
              <a:t>Fit to data: </a:t>
            </a:r>
            <a:r>
              <a:rPr lang="fr-FR" sz="2300" b="1" dirty="0" err="1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s</a:t>
            </a:r>
            <a:r>
              <a:rPr lang="fr-FR" sz="1700" b="1" baseline="-25000" dirty="0" err="1" smtClean="0">
                <a:solidFill>
                  <a:srgbClr val="FF0000"/>
                </a:solidFill>
                <a:sym typeface="Wingdings" pitchFamily="2" charset="2"/>
              </a:rPr>
              <a:t>abs</a:t>
            </a:r>
            <a:r>
              <a:rPr lang="fr-FR" sz="1700" b="1" dirty="0" smtClean="0">
                <a:solidFill>
                  <a:srgbClr val="FF0000"/>
                </a:solidFill>
                <a:sym typeface="Wingdings" pitchFamily="2" charset="2"/>
              </a:rPr>
              <a:t>=4.18 </a:t>
            </a:r>
            <a:r>
              <a:rPr lang="fr-FR" sz="1700" b="1" dirty="0" smtClean="0">
                <a:solidFill>
                  <a:srgbClr val="FF0000"/>
                </a:solidFill>
                <a:sym typeface="Symbol" pitchFamily="18" charset="2"/>
              </a:rPr>
              <a:t></a:t>
            </a:r>
            <a:r>
              <a:rPr lang="fr-FR" sz="1700" b="1" dirty="0" smtClean="0">
                <a:solidFill>
                  <a:srgbClr val="FF0000"/>
                </a:solidFill>
                <a:sym typeface="Wingdings" pitchFamily="2" charset="2"/>
              </a:rPr>
              <a:t>0.35 mb</a:t>
            </a:r>
            <a:endParaRPr lang="fr-FR" sz="2300" dirty="0" smtClean="0"/>
          </a:p>
          <a:p>
            <a:pPr marL="615950" lvl="1" indent="-342900" algn="just">
              <a:buClr>
                <a:schemeClr val="tx1"/>
              </a:buClr>
              <a:buSzPct val="100000"/>
              <a:buFont typeface="Georgia" pitchFamily="18" charset="0"/>
              <a:buAutoNum type="arabicPeriod" startAt="2"/>
              <a:defRPr/>
            </a:pPr>
            <a:endParaRPr lang="fr-FR" sz="1600" dirty="0" smtClean="0"/>
          </a:p>
          <a:p>
            <a:pPr marL="598850" algn="just">
              <a:buClr>
                <a:schemeClr val="tx1"/>
              </a:buClr>
              <a:buSzPct val="100000"/>
              <a:buFont typeface="Georgia" pitchFamily="18" charset="0"/>
              <a:buAutoNum type="arabicPeriod"/>
              <a:defRPr/>
            </a:pPr>
            <a:r>
              <a:rPr lang="fr-FR" sz="1600" b="0" dirty="0" smtClean="0"/>
              <a:t>Observation of </a:t>
            </a:r>
            <a:r>
              <a:rPr lang="fr-FR" sz="1600" dirty="0" err="1" smtClean="0">
                <a:solidFill>
                  <a:srgbClr val="0000FF"/>
                </a:solidFill>
              </a:rPr>
              <a:t>Anomalous</a:t>
            </a:r>
            <a:r>
              <a:rPr lang="fr-FR" sz="1600" dirty="0" smtClean="0">
                <a:solidFill>
                  <a:srgbClr val="0000FF"/>
                </a:solidFill>
              </a:rPr>
              <a:t> suppression</a:t>
            </a:r>
            <a:r>
              <a:rPr lang="fr-FR" sz="1600" b="0" dirty="0" smtClean="0">
                <a:solidFill>
                  <a:srgbClr val="0000FF"/>
                </a:solidFill>
              </a:rPr>
              <a:t> </a:t>
            </a:r>
            <a:r>
              <a:rPr lang="fr-FR" sz="1600" b="0" dirty="0" smtClean="0"/>
              <a:t>in Pb+Pb (NA50) central collisions </a:t>
            </a:r>
            <a:r>
              <a:rPr lang="fr-FR" sz="1600" b="0" dirty="0" err="1" smtClean="0"/>
              <a:t>when</a:t>
            </a:r>
            <a:r>
              <a:rPr lang="fr-FR" sz="1600" b="0" dirty="0" smtClean="0"/>
              <a:t> </a:t>
            </a:r>
            <a:r>
              <a:rPr lang="fr-FR" sz="1600" b="0" dirty="0" err="1" smtClean="0"/>
              <a:t>compared</a:t>
            </a:r>
            <a:r>
              <a:rPr lang="fr-FR" sz="1600" b="0" dirty="0" smtClean="0"/>
              <a:t> </a:t>
            </a:r>
            <a:r>
              <a:rPr lang="fr-FR" sz="1600" b="0" dirty="0" err="1" smtClean="0"/>
              <a:t>with</a:t>
            </a:r>
            <a:r>
              <a:rPr lang="fr-FR" sz="1600" b="0" dirty="0" smtClean="0"/>
              <a:t> Cold </a:t>
            </a:r>
            <a:r>
              <a:rPr lang="fr-FR" sz="1600" b="0" dirty="0" err="1" smtClean="0"/>
              <a:t>Nuclear</a:t>
            </a:r>
            <a:r>
              <a:rPr lang="fr-FR" sz="1600" b="0" dirty="0" smtClean="0"/>
              <a:t> </a:t>
            </a:r>
            <a:r>
              <a:rPr lang="fr-FR" sz="1600" b="0" dirty="0" err="1" smtClean="0"/>
              <a:t>Matter</a:t>
            </a:r>
            <a:r>
              <a:rPr lang="fr-FR" sz="1600" b="0" dirty="0" smtClean="0"/>
              <a:t> </a:t>
            </a:r>
            <a:r>
              <a:rPr lang="fr-FR" sz="1600" b="0" dirty="0" err="1" smtClean="0"/>
              <a:t>effects</a:t>
            </a:r>
            <a:r>
              <a:rPr lang="fr-FR" sz="1600" b="0" dirty="0" smtClean="0"/>
              <a:t>.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F. Fleuret - LLR 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8</a:t>
            </a:fld>
            <a:endParaRPr lang="fr-BE"/>
          </a:p>
        </p:txBody>
      </p:sp>
      <p:pic>
        <p:nvPicPr>
          <p:cNvPr id="7" name="Picture 44" descr="PsiDYvsLpA158"/>
          <p:cNvPicPr>
            <a:picLocks noChangeAspect="1" noChangeArrowheads="1"/>
          </p:cNvPicPr>
          <p:nvPr/>
        </p:nvPicPr>
        <p:blipFill>
          <a:blip r:embed="rId3" cstate="print"/>
          <a:srcRect l="-713" t="2736"/>
          <a:stretch>
            <a:fillRect/>
          </a:stretch>
        </p:blipFill>
        <p:spPr>
          <a:xfrm>
            <a:off x="4185667" y="1484784"/>
            <a:ext cx="3975100" cy="3705225"/>
          </a:xfrm>
          <a:prstGeom prst="rect">
            <a:avLst/>
          </a:prstGeom>
        </p:spPr>
      </p:pic>
      <p:sp>
        <p:nvSpPr>
          <p:cNvPr id="8" name="Oval 13"/>
          <p:cNvSpPr>
            <a:spLocks noChangeAspect="1" noChangeArrowheads="1"/>
          </p:cNvSpPr>
          <p:nvPr/>
        </p:nvSpPr>
        <p:spPr bwMode="auto">
          <a:xfrm>
            <a:off x="8209979" y="4318472"/>
            <a:ext cx="508000" cy="641350"/>
          </a:xfrm>
          <a:prstGeom prst="ellipse">
            <a:avLst/>
          </a:prstGeom>
          <a:solidFill>
            <a:schemeClr val="accent1">
              <a:alpha val="21960"/>
            </a:schemeClr>
          </a:solidFill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Georgia" pitchFamily="18" charset="0"/>
            </a:endParaRPr>
          </a:p>
        </p:txBody>
      </p:sp>
      <p:sp>
        <p:nvSpPr>
          <p:cNvPr id="9" name="Oval 14"/>
          <p:cNvSpPr>
            <a:spLocks noChangeAspect="1" noChangeArrowheads="1"/>
          </p:cNvSpPr>
          <p:nvPr/>
        </p:nvSpPr>
        <p:spPr bwMode="auto">
          <a:xfrm>
            <a:off x="8398892" y="4501034"/>
            <a:ext cx="517525" cy="641350"/>
          </a:xfrm>
          <a:prstGeom prst="ellipse">
            <a:avLst/>
          </a:prstGeom>
          <a:solidFill>
            <a:srgbClr val="FFFF00">
              <a:alpha val="25098"/>
            </a:srgbClr>
          </a:solidFill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Georgia" pitchFamily="18" charset="0"/>
            </a:endParaRPr>
          </a:p>
        </p:txBody>
      </p:sp>
      <p:sp>
        <p:nvSpPr>
          <p:cNvPr id="10" name="Line 15"/>
          <p:cNvSpPr>
            <a:spLocks noChangeAspect="1" noChangeShapeType="1"/>
          </p:cNvSpPr>
          <p:nvPr/>
        </p:nvSpPr>
        <p:spPr bwMode="auto">
          <a:xfrm>
            <a:off x="8209979" y="4753447"/>
            <a:ext cx="7064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1" name="Oval 16"/>
          <p:cNvSpPr>
            <a:spLocks noChangeAspect="1" noChangeArrowheads="1"/>
          </p:cNvSpPr>
          <p:nvPr/>
        </p:nvSpPr>
        <p:spPr bwMode="auto">
          <a:xfrm>
            <a:off x="8544942" y="4729634"/>
            <a:ext cx="50800" cy="460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Georgia" pitchFamily="18" charset="0"/>
            </a:endParaRPr>
          </a:p>
        </p:txBody>
      </p:sp>
      <p:sp>
        <p:nvSpPr>
          <p:cNvPr id="12" name="Text Box 17"/>
          <p:cNvSpPr txBox="1">
            <a:spLocks noChangeAspect="1" noChangeArrowheads="1"/>
          </p:cNvSpPr>
          <p:nvPr/>
        </p:nvSpPr>
        <p:spPr bwMode="auto">
          <a:xfrm>
            <a:off x="8616379" y="5332884"/>
            <a:ext cx="492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  <a:cs typeface="Arial" pitchFamily="34" charset="0"/>
              </a:rPr>
              <a:t>J</a:t>
            </a:r>
            <a:r>
              <a:rPr lang="en-US" sz="1400">
                <a:solidFill>
                  <a:srgbClr val="FF0000"/>
                </a:solidFill>
                <a:cs typeface="Arial" pitchFamily="34" charset="0"/>
              </a:rPr>
              <a:t>/</a:t>
            </a:r>
            <a:r>
              <a:rPr lang="en-US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y</a:t>
            </a:r>
          </a:p>
        </p:txBody>
      </p:sp>
      <p:sp>
        <p:nvSpPr>
          <p:cNvPr id="13" name="Text Box 18"/>
          <p:cNvSpPr txBox="1">
            <a:spLocks noChangeAspect="1" noChangeArrowheads="1"/>
          </p:cNvSpPr>
          <p:nvPr/>
        </p:nvSpPr>
        <p:spPr bwMode="auto">
          <a:xfrm>
            <a:off x="8659242" y="4723284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cs typeface="Arial" pitchFamily="34" charset="0"/>
              </a:rPr>
              <a:t>L</a:t>
            </a:r>
          </a:p>
        </p:txBody>
      </p:sp>
      <p:sp>
        <p:nvSpPr>
          <p:cNvPr id="14" name="Line 21"/>
          <p:cNvSpPr>
            <a:spLocks noChangeAspect="1" noChangeShapeType="1"/>
          </p:cNvSpPr>
          <p:nvPr/>
        </p:nvSpPr>
        <p:spPr bwMode="auto">
          <a:xfrm>
            <a:off x="8637017" y="4388322"/>
            <a:ext cx="3429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5" name="Line 22"/>
          <p:cNvSpPr>
            <a:spLocks noChangeAspect="1" noChangeShapeType="1"/>
          </p:cNvSpPr>
          <p:nvPr/>
        </p:nvSpPr>
        <p:spPr bwMode="auto">
          <a:xfrm rot="10800000">
            <a:off x="8144892" y="5056659"/>
            <a:ext cx="344487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6" name="Line 23"/>
          <p:cNvSpPr>
            <a:spLocks noChangeShapeType="1"/>
          </p:cNvSpPr>
          <p:nvPr/>
        </p:nvSpPr>
        <p:spPr bwMode="auto">
          <a:xfrm flipH="1" flipV="1">
            <a:off x="8576692" y="4774084"/>
            <a:ext cx="220662" cy="6254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7" name="Rectangle 26"/>
          <p:cNvSpPr>
            <a:spLocks noChangeArrowheads="1"/>
          </p:cNvSpPr>
          <p:nvPr/>
        </p:nvSpPr>
        <p:spPr bwMode="auto">
          <a:xfrm>
            <a:off x="5004048" y="2956397"/>
            <a:ext cx="1800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00" b="1" dirty="0">
                <a:solidFill>
                  <a:srgbClr val="FF0000"/>
                </a:solidFill>
                <a:latin typeface="Georgia" pitchFamily="18" charset="0"/>
                <a:cs typeface="Arial" pitchFamily="34" charset="0"/>
              </a:rPr>
              <a:t>J/</a:t>
            </a:r>
            <a:r>
              <a:rPr lang="en-US" sz="1000" b="1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y</a:t>
            </a:r>
            <a:r>
              <a:rPr lang="en-US" sz="1000" b="1" dirty="0">
                <a:solidFill>
                  <a:srgbClr val="FF0000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en-US" sz="1000" b="1" dirty="0" smtClean="0">
                <a:solidFill>
                  <a:srgbClr val="FF0000"/>
                </a:solidFill>
                <a:latin typeface="Georgia" pitchFamily="18" charset="0"/>
                <a:cs typeface="Arial" pitchFamily="34" charset="0"/>
              </a:rPr>
              <a:t>nuclear absorption</a:t>
            </a:r>
            <a:endParaRPr lang="en-US" sz="1000" b="1" baseline="30000" dirty="0">
              <a:solidFill>
                <a:srgbClr val="FF00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18" name="Line 27"/>
          <p:cNvSpPr>
            <a:spLocks noChangeShapeType="1"/>
          </p:cNvSpPr>
          <p:nvPr/>
        </p:nvSpPr>
        <p:spPr bwMode="auto">
          <a:xfrm rot="8159667" flipH="1">
            <a:off x="5514404" y="2605559"/>
            <a:ext cx="439738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graphicFrame>
        <p:nvGraphicFramePr>
          <p:cNvPr id="19" name="Object 2"/>
          <p:cNvGraphicFramePr>
            <a:graphicFrameLocks noChangeAspect="1"/>
          </p:cNvGraphicFramePr>
          <p:nvPr/>
        </p:nvGraphicFramePr>
        <p:xfrm>
          <a:off x="1535113" y="3743250"/>
          <a:ext cx="2146300" cy="477838"/>
        </p:xfrm>
        <a:graphic>
          <a:graphicData uri="http://schemas.openxmlformats.org/presentationml/2006/ole">
            <p:oleObj spid="_x0000_s3074" name="Équation" r:id="rId4" imgW="1028520" imgH="228600" progId="Equation.3">
              <p:embed/>
            </p:oleObj>
          </a:graphicData>
        </a:graphic>
      </p:graphicFrame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775" r="65630" b="63672"/>
          <a:stretch>
            <a:fillRect/>
          </a:stretch>
        </p:blipFill>
        <p:spPr bwMode="auto">
          <a:xfrm>
            <a:off x="6338837" y="5499572"/>
            <a:ext cx="150813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7556450" y="5270972"/>
            <a:ext cx="615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000" b="1">
                <a:latin typeface="Georgia" pitchFamily="18" charset="0"/>
              </a:rPr>
              <a:t>central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5978475" y="5270972"/>
            <a:ext cx="8159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000" b="1">
                <a:latin typeface="Georgia" pitchFamily="18" charset="0"/>
              </a:rPr>
              <a:t>peripheral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6916687" y="5270972"/>
            <a:ext cx="4445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000" b="1">
                <a:latin typeface="Georgia" pitchFamily="18" charset="0"/>
              </a:rPr>
              <a:t>mid</a:t>
            </a:r>
          </a:p>
        </p:txBody>
      </p:sp>
      <p:pic>
        <p:nvPicPr>
          <p:cNvPr id="24" name="Picture 2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001" t="7999" r="63377" b="60072"/>
          <a:stretch>
            <a:fillRect/>
          </a:stretch>
        </p:blipFill>
        <p:spPr bwMode="auto">
          <a:xfrm>
            <a:off x="7035750" y="5499572"/>
            <a:ext cx="2159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688" t="37247" r="10738" b="41481"/>
          <a:stretch>
            <a:fillRect/>
          </a:stretch>
        </p:blipFill>
        <p:spPr bwMode="auto">
          <a:xfrm>
            <a:off x="7708850" y="5575772"/>
            <a:ext cx="1936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 Box 30"/>
          <p:cNvSpPr txBox="1">
            <a:spLocks noChangeArrowheads="1"/>
          </p:cNvSpPr>
          <p:nvPr/>
        </p:nvSpPr>
        <p:spPr bwMode="auto">
          <a:xfrm>
            <a:off x="4889450" y="5526559"/>
            <a:ext cx="7350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000" b="1">
                <a:latin typeface="Georgia" pitchFamily="18" charset="0"/>
              </a:rPr>
              <a:t>collisions</a:t>
            </a:r>
          </a:p>
        </p:txBody>
      </p:sp>
      <p:sp>
        <p:nvSpPr>
          <p:cNvPr id="27" name="Line 31"/>
          <p:cNvSpPr>
            <a:spLocks noChangeShapeType="1"/>
          </p:cNvSpPr>
          <p:nvPr/>
        </p:nvSpPr>
        <p:spPr bwMode="auto">
          <a:xfrm>
            <a:off x="5651450" y="5678959"/>
            <a:ext cx="381000" cy="0"/>
          </a:xfrm>
          <a:prstGeom prst="line">
            <a:avLst/>
          </a:prstGeom>
          <a:noFill/>
          <a:ln w="28575">
            <a:solidFill>
              <a:srgbClr val="29295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8" name="ZoneTexte 29"/>
          <p:cNvSpPr txBox="1">
            <a:spLocks noChangeArrowheads="1"/>
          </p:cNvSpPr>
          <p:nvPr/>
        </p:nvSpPr>
        <p:spPr bwMode="auto">
          <a:xfrm>
            <a:off x="4185667" y="4862984"/>
            <a:ext cx="19383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ts val="1200"/>
              </a:lnSpc>
              <a:buSzPct val="80000"/>
              <a:buFont typeface="Symbol" pitchFamily="18" charset="2"/>
              <a:buNone/>
            </a:pPr>
            <a:r>
              <a:rPr lang="pl-PL" sz="1200" b="1">
                <a:solidFill>
                  <a:srgbClr val="C00000"/>
                </a:solidFill>
                <a:latin typeface="Calibri" pitchFamily="34" charset="0"/>
              </a:rPr>
              <a:t>NA50, EPJ C39 (2005) 335</a:t>
            </a:r>
            <a:endParaRPr lang="fr-FR" sz="1200" b="1">
              <a:solidFill>
                <a:srgbClr val="C00000"/>
              </a:solidFill>
              <a:latin typeface="Calibri" pitchFamily="34" charset="0"/>
            </a:endParaRPr>
          </a:p>
          <a:p>
            <a:pPr algn="ctr">
              <a:lnSpc>
                <a:spcPts val="1200"/>
              </a:lnSpc>
              <a:buSzPct val="80000"/>
            </a:pPr>
            <a:r>
              <a:rPr lang="fr-FR" sz="1200" b="1">
                <a:solidFill>
                  <a:srgbClr val="C00000"/>
                </a:solidFill>
                <a:latin typeface="Calibri" pitchFamily="34" charset="0"/>
              </a:rPr>
              <a:t>NA60, </a:t>
            </a:r>
            <a:r>
              <a:rPr lang="en-US" sz="1200" b="1">
                <a:solidFill>
                  <a:srgbClr val="C00000"/>
                </a:solidFill>
                <a:latin typeface="Calibri" pitchFamily="34" charset="0"/>
              </a:rPr>
              <a:t>PRL99 (2007) 132302</a:t>
            </a:r>
            <a:endParaRPr lang="it-IT" sz="1200" b="1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fr-FR" dirty="0" smtClean="0"/>
              <a:t>J/</a:t>
            </a:r>
            <a:r>
              <a:rPr lang="fr-FR" dirty="0" smtClean="0">
                <a:latin typeface="Symbol" pitchFamily="18" charset="2"/>
              </a:rPr>
              <a:t>Y</a:t>
            </a:r>
            <a:r>
              <a:rPr lang="fr-FR" dirty="0" smtClean="0"/>
              <a:t> suppression @ SPS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</a:p>
          <a:p>
            <a:pPr lvl="1"/>
            <a:endParaRPr lang="fr-FR" dirty="0" smtClean="0"/>
          </a:p>
          <a:p>
            <a:pPr lvl="1"/>
            <a:r>
              <a:rPr lang="fr-FR" dirty="0" err="1" smtClean="0"/>
              <a:t>Anomalous</a:t>
            </a:r>
            <a:r>
              <a:rPr lang="fr-FR" dirty="0" smtClean="0"/>
              <a:t> suppression </a:t>
            </a:r>
            <a:r>
              <a:rPr lang="fr-FR" dirty="0" err="1" smtClean="0"/>
              <a:t>observed</a:t>
            </a:r>
            <a:r>
              <a:rPr lang="fr-FR" dirty="0" smtClean="0"/>
              <a:t> in Pb+Pb</a:t>
            </a:r>
          </a:p>
          <a:p>
            <a:pPr lvl="2"/>
            <a:r>
              <a:rPr lang="fr-FR" dirty="0" smtClean="0"/>
              <a:t>QGP ↔ </a:t>
            </a:r>
            <a:r>
              <a:rPr lang="fr-FR" dirty="0" err="1" smtClean="0"/>
              <a:t>comovers</a:t>
            </a:r>
            <a:r>
              <a:rPr lang="fr-FR" dirty="0" smtClean="0"/>
              <a:t> ? 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Go to </a:t>
            </a:r>
            <a:r>
              <a:rPr lang="fr-FR" dirty="0" err="1" smtClean="0"/>
              <a:t>higher</a:t>
            </a:r>
            <a:r>
              <a:rPr lang="fr-FR" dirty="0" smtClean="0"/>
              <a:t> </a:t>
            </a:r>
            <a:r>
              <a:rPr lang="fr-FR" dirty="0" err="1" smtClean="0"/>
              <a:t>energy</a:t>
            </a:r>
            <a:r>
              <a:rPr lang="fr-FR" dirty="0" smtClean="0"/>
              <a:t> (SPS@20 </a:t>
            </a:r>
            <a:r>
              <a:rPr lang="fr-FR" dirty="0" err="1" smtClean="0"/>
              <a:t>GeV</a:t>
            </a:r>
            <a:r>
              <a:rPr lang="fr-FR" dirty="0" smtClean="0"/>
              <a:t> </a:t>
            </a:r>
            <a:r>
              <a:rPr lang="fr-FR" dirty="0" smtClean="0">
                <a:sym typeface="Wingdings" pitchFamily="2" charset="2"/>
              </a:rPr>
              <a:t> RHIC@200 </a:t>
            </a:r>
            <a:r>
              <a:rPr lang="fr-FR" dirty="0" err="1" smtClean="0">
                <a:sym typeface="Wingdings" pitchFamily="2" charset="2"/>
              </a:rPr>
              <a:t>GeV</a:t>
            </a:r>
            <a:r>
              <a:rPr lang="fr-FR" dirty="0" smtClean="0">
                <a:sym typeface="Wingdings" pitchFamily="2" charset="2"/>
              </a:rPr>
              <a:t>)</a:t>
            </a:r>
            <a:endParaRPr lang="fr-FR" dirty="0" smtClean="0"/>
          </a:p>
          <a:p>
            <a:pPr lvl="2"/>
            <a:r>
              <a:rPr lang="fr-FR" dirty="0" err="1" smtClean="0">
                <a:sym typeface="Wingdings" pitchFamily="2" charset="2"/>
              </a:rPr>
              <a:t>Higher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temperature</a:t>
            </a:r>
            <a:r>
              <a:rPr lang="fr-FR" dirty="0" smtClean="0">
                <a:sym typeface="Wingdings" pitchFamily="2" charset="2"/>
              </a:rPr>
              <a:t> (if QGP)  </a:t>
            </a:r>
            <a:r>
              <a:rPr lang="fr-FR" dirty="0" err="1" smtClean="0">
                <a:sym typeface="Wingdings" pitchFamily="2" charset="2"/>
              </a:rPr>
              <a:t>larger</a:t>
            </a:r>
            <a:r>
              <a:rPr lang="fr-FR" dirty="0" smtClean="0">
                <a:sym typeface="Wingdings" pitchFamily="2" charset="2"/>
              </a:rPr>
              <a:t> suppression (</a:t>
            </a:r>
            <a:r>
              <a:rPr lang="fr-FR" dirty="0" err="1" smtClean="0">
                <a:sym typeface="Wingdings" pitchFamily="2" charset="2"/>
              </a:rPr>
              <a:t>threshold</a:t>
            </a:r>
            <a:r>
              <a:rPr lang="fr-FR" dirty="0" smtClean="0">
                <a:sym typeface="Wingdings" pitchFamily="2" charset="2"/>
              </a:rPr>
              <a:t>) ?</a:t>
            </a:r>
          </a:p>
          <a:p>
            <a:pPr lvl="2"/>
            <a:r>
              <a:rPr lang="fr-FR" dirty="0" smtClean="0">
                <a:sym typeface="Wingdings" pitchFamily="2" charset="2"/>
              </a:rPr>
              <a:t>More cc pairs  </a:t>
            </a:r>
            <a:r>
              <a:rPr lang="fr-FR" dirty="0" err="1" smtClean="0">
                <a:sym typeface="Wingdings" pitchFamily="2" charset="2"/>
              </a:rPr>
              <a:t>recombination</a:t>
            </a:r>
            <a:r>
              <a:rPr lang="fr-FR" dirty="0" smtClean="0">
                <a:sym typeface="Wingdings" pitchFamily="2" charset="2"/>
              </a:rPr>
              <a:t> ?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9 janvier 2012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Phenix - CS LLR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9</a:t>
            </a:fld>
            <a:endParaRPr lang="fr-BE"/>
          </a:p>
        </p:txBody>
      </p:sp>
      <p:cxnSp>
        <p:nvCxnSpPr>
          <p:cNvPr id="8" name="Connecteur droit 7"/>
          <p:cNvCxnSpPr/>
          <p:nvPr/>
        </p:nvCxnSpPr>
        <p:spPr>
          <a:xfrm>
            <a:off x="2175892" y="4478288"/>
            <a:ext cx="119633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leuret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Fleuret</Template>
  <TotalTime>2689</TotalTime>
  <Words>2259</Words>
  <Application>Microsoft Office PowerPoint</Application>
  <PresentationFormat>Affichage à l'écran (4:3)</PresentationFormat>
  <Paragraphs>583</Paragraphs>
  <Slides>22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4" baseType="lpstr">
      <vt:lpstr>Fleuret</vt:lpstr>
      <vt:lpstr>Équation</vt:lpstr>
      <vt:lpstr>quarkonia in Quark Gluon Plasma</vt:lpstr>
      <vt:lpstr>quarkonia suppression in A+A collisions</vt:lpstr>
      <vt:lpstr>quarkonia suppression in A+A collisions</vt:lpstr>
      <vt:lpstr>quarkonia suppression in A+A collisions</vt:lpstr>
      <vt:lpstr>quarkonia suppression in A+A collisions</vt:lpstr>
      <vt:lpstr>quarkonia suppression in A+A collisions</vt:lpstr>
      <vt:lpstr>quarkonia suppression in A+A collisions</vt:lpstr>
      <vt:lpstr>J/Y suppression @ SPS</vt:lpstr>
      <vt:lpstr>J/Y suppression @ SPS</vt:lpstr>
      <vt:lpstr>Bilan de la contribution française à l’expérience PHENIX</vt:lpstr>
      <vt:lpstr>La collaboration</vt:lpstr>
      <vt:lpstr>Le RHIC</vt:lpstr>
      <vt:lpstr>Le détecteur</vt:lpstr>
      <vt:lpstr>Activités instrumentales</vt:lpstr>
      <vt:lpstr>Activités instrumentales</vt:lpstr>
      <vt:lpstr>Activités logicielles</vt:lpstr>
      <vt:lpstr>Analyses</vt:lpstr>
      <vt:lpstr>Analyses</vt:lpstr>
      <vt:lpstr>Éléments de visibilité</vt:lpstr>
      <vt:lpstr>Bilan LLR: 2000  2013</vt:lpstr>
      <vt:lpstr>Physics highlights</vt:lpstr>
      <vt:lpstr>Physics highlights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cp:lastModifiedBy>fleuret</cp:lastModifiedBy>
  <cp:revision>190</cp:revision>
  <dcterms:modified xsi:type="dcterms:W3CDTF">2012-01-08T21:00:39Z</dcterms:modified>
</cp:coreProperties>
</file>