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0"/>
  </p:notesMasterIdLst>
  <p:sldIdLst>
    <p:sldId id="288" r:id="rId2"/>
    <p:sldId id="292" r:id="rId3"/>
    <p:sldId id="256" r:id="rId4"/>
    <p:sldId id="290" r:id="rId5"/>
    <p:sldId id="263" r:id="rId6"/>
    <p:sldId id="269" r:id="rId7"/>
    <p:sldId id="270" r:id="rId8"/>
    <p:sldId id="271" r:id="rId9"/>
    <p:sldId id="284" r:id="rId10"/>
    <p:sldId id="272" r:id="rId11"/>
    <p:sldId id="273" r:id="rId12"/>
    <p:sldId id="274" r:id="rId13"/>
    <p:sldId id="276" r:id="rId14"/>
    <p:sldId id="277" r:id="rId15"/>
    <p:sldId id="289" r:id="rId16"/>
    <p:sldId id="282" r:id="rId17"/>
    <p:sldId id="283" r:id="rId18"/>
    <p:sldId id="287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0C0C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527D4-4004-435C-B84E-E8CFA1040294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5EBB5-DB11-4B59-A0AF-F22BB9BE08A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617245"/>
            <a:ext cx="2133600" cy="196131"/>
          </a:xfrm>
        </p:spPr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7245"/>
            <a:ext cx="2895600" cy="196131"/>
          </a:xfrm>
        </p:spPr>
        <p:txBody>
          <a:bodyPr/>
          <a:lstStyle/>
          <a:p>
            <a:r>
              <a:rPr lang="fr-BE" smtClean="0"/>
              <a:t>F. Fleuret - LLR</a:t>
            </a: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617245"/>
            <a:ext cx="2133600" cy="19613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10" name="Picture 2" descr="Z:\FTE\CHIC\logo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0" y="0"/>
            <a:ext cx="843355" cy="87347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617245"/>
            <a:ext cx="2133600" cy="196131"/>
          </a:xfrm>
        </p:spPr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7245"/>
            <a:ext cx="2895600" cy="196131"/>
          </a:xfrm>
        </p:spPr>
        <p:txBody>
          <a:bodyPr/>
          <a:lstStyle/>
          <a:p>
            <a:r>
              <a:rPr lang="fr-BE" smtClean="0"/>
              <a:t>F. Fleuret - LLR</a:t>
            </a: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617245"/>
            <a:ext cx="2133600" cy="19613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  <a:solidFill>
            <a:srgbClr val="92D05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617245"/>
            <a:ext cx="2133600" cy="196131"/>
          </a:xfrm>
        </p:spPr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7245"/>
            <a:ext cx="2895600" cy="196131"/>
          </a:xfrm>
        </p:spPr>
        <p:txBody>
          <a:bodyPr/>
          <a:lstStyle/>
          <a:p>
            <a:r>
              <a:rPr lang="fr-BE" smtClean="0"/>
              <a:t>F. Fleuret - LLR</a:t>
            </a: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617245"/>
            <a:ext cx="2133600" cy="19613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11" name="Picture 2" descr="Z:\FTE\CHIC\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0" y="0"/>
            <a:ext cx="843355" cy="87347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868322"/>
          </a:xfrm>
          <a:solidFill>
            <a:srgbClr val="00B0F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617245"/>
            <a:ext cx="2133600" cy="196131"/>
          </a:xfrm>
        </p:spPr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7245"/>
            <a:ext cx="2895600" cy="196131"/>
          </a:xfrm>
        </p:spPr>
        <p:txBody>
          <a:bodyPr/>
          <a:lstStyle/>
          <a:p>
            <a:r>
              <a:rPr lang="fr-BE" smtClean="0"/>
              <a:t>F. Fleuret - LLR</a:t>
            </a: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617245"/>
            <a:ext cx="2133600" cy="19613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11" name="Picture 2" descr="Z:\FTE\CHIC\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0" y="0"/>
            <a:ext cx="843355" cy="87347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868322"/>
          </a:xfrm>
          <a:solidFill>
            <a:srgbClr val="FFC0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617245"/>
            <a:ext cx="2133600" cy="196131"/>
          </a:xfrm>
        </p:spPr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7245"/>
            <a:ext cx="2895600" cy="196131"/>
          </a:xfrm>
        </p:spPr>
        <p:txBody>
          <a:bodyPr/>
          <a:lstStyle/>
          <a:p>
            <a:r>
              <a:rPr lang="fr-BE" smtClean="0"/>
              <a:t>F. Fleuret - LLR</a:t>
            </a: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617245"/>
            <a:ext cx="2133600" cy="19613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11" name="Picture 2" descr="Z:\FTE\CHIC\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0" y="0"/>
            <a:ext cx="843355" cy="87347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  <a:solidFill>
            <a:srgbClr val="FFFF00"/>
          </a:solidFill>
        </p:spPr>
        <p:txBody>
          <a:bodyPr>
            <a:normAutofit/>
          </a:bodyPr>
          <a:lstStyle>
            <a:lvl1pPr>
              <a:defRPr sz="40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8715436" cy="5500726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617245"/>
            <a:ext cx="2133600" cy="196131"/>
          </a:xfrm>
        </p:spPr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617245"/>
            <a:ext cx="2895600" cy="196131"/>
          </a:xfrm>
        </p:spPr>
        <p:txBody>
          <a:bodyPr/>
          <a:lstStyle/>
          <a:p>
            <a:r>
              <a:rPr lang="fr-BE" smtClean="0"/>
              <a:t>F. Fleuret - LLR</a:t>
            </a: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617245"/>
            <a:ext cx="2133600" cy="196131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10" name="Picture 2" descr="Z:\FTE\CHIC\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44" t="34429" r="40003" b="35114"/>
          <a:stretch>
            <a:fillRect/>
          </a:stretch>
        </p:blipFill>
        <p:spPr bwMode="auto">
          <a:xfrm>
            <a:off x="0" y="0"/>
            <a:ext cx="843355" cy="87347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617245"/>
            <a:ext cx="2133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11/05/2012 - LPSC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617245"/>
            <a:ext cx="2895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F.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617245"/>
            <a:ext cx="2133600" cy="1961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8" r:id="rId3"/>
    <p:sldLayoutId id="2147483670" r:id="rId4"/>
    <p:sldLayoutId id="2147483671" r:id="rId5"/>
    <p:sldLayoutId id="2147483672" r:id="rId6"/>
    <p:sldLayoutId id="2147483673" r:id="rId7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8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hyperlink" Target="http://arxiv.org/abs/nucl-ex/0612013" TargetMode="External"/><Relationship Id="rId4" Type="http://schemas.openxmlformats.org/officeDocument/2006/relationships/image" Target="../media/image39.png"/><Relationship Id="rId9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Know How at LLR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Ultra-granular </a:t>
            </a:r>
            <a:r>
              <a:rPr lang="en-US" dirty="0" err="1" smtClean="0"/>
              <a:t>calorimetry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 err="1" smtClean="0"/>
              <a:t>vs</a:t>
            </a:r>
            <a:r>
              <a:rPr lang="en-US" dirty="0" smtClean="0"/>
              <a:t> CHIC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</a:t>
            </a:r>
            <a:endParaRPr lang="fr-BE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800" dirty="0" smtClean="0"/>
              <a:t>Detector design</a:t>
            </a:r>
            <a:r>
              <a:rPr lang="fr-FR" dirty="0" smtClean="0"/>
              <a:t> 				</a:t>
            </a:r>
            <a:r>
              <a:rPr lang="fr-FR" dirty="0" err="1" smtClean="0">
                <a:solidFill>
                  <a:srgbClr val="FFFF00"/>
                </a:solidFill>
              </a:rPr>
              <a:t>calorimetry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Need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segmentation</a:t>
            </a:r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separate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electromagnetic</a:t>
            </a:r>
            <a:r>
              <a:rPr lang="fr-FR" dirty="0" smtClean="0"/>
              <a:t> </a:t>
            </a:r>
            <a:r>
              <a:rPr lang="fr-FR" dirty="0" err="1" smtClean="0"/>
              <a:t>showers</a:t>
            </a:r>
            <a:endParaRPr lang="fr-FR" dirty="0" smtClean="0"/>
          </a:p>
          <a:p>
            <a:pPr lvl="1"/>
            <a:r>
              <a:rPr lang="fr-FR" sz="1400" dirty="0" smtClean="0">
                <a:sym typeface="Wingdings" pitchFamily="2" charset="2"/>
              </a:rPr>
              <a:t>To </a:t>
            </a:r>
            <a:r>
              <a:rPr lang="fr-FR" sz="1400" dirty="0" err="1" smtClean="0">
                <a:sym typeface="Wingdings" pitchFamily="2" charset="2"/>
              </a:rPr>
              <a:t>isolate</a:t>
            </a:r>
            <a:r>
              <a:rPr lang="fr-FR" sz="1400" dirty="0" smtClean="0">
                <a:sym typeface="Wingdings" pitchFamily="2" charset="2"/>
              </a:rPr>
              <a:t> photons </a:t>
            </a:r>
            <a:r>
              <a:rPr lang="fr-FR" sz="1400" dirty="0" err="1" smtClean="0">
                <a:sym typeface="Wingdings" pitchFamily="2" charset="2"/>
              </a:rPr>
              <a:t>from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aseline="30000" dirty="0" smtClean="0">
                <a:sym typeface="Wingdings" pitchFamily="2" charset="2"/>
              </a:rPr>
              <a:t>+/-</a:t>
            </a:r>
            <a:r>
              <a:rPr lang="fr-FR" sz="1400" dirty="0" smtClean="0">
                <a:sym typeface="Wingdings" pitchFamily="2" charset="2"/>
              </a:rPr>
              <a:t> contamination</a:t>
            </a:r>
          </a:p>
          <a:p>
            <a:r>
              <a:rPr lang="fr-FR" sz="1800" dirty="0" smtClean="0">
                <a:sym typeface="Wingdings" pitchFamily="2" charset="2"/>
              </a:rPr>
              <a:t>W + Si </a:t>
            </a:r>
            <a:r>
              <a:rPr lang="fr-FR" sz="1800" dirty="0" err="1" smtClean="0">
                <a:sym typeface="Wingdings" pitchFamily="2" charset="2"/>
              </a:rPr>
              <a:t>calorimeter</a:t>
            </a:r>
            <a:r>
              <a:rPr lang="fr-FR" sz="1800" dirty="0" smtClean="0">
                <a:sym typeface="Wingdings" pitchFamily="2" charset="2"/>
              </a:rPr>
              <a:t> à la Calice</a:t>
            </a:r>
          </a:p>
          <a:p>
            <a:pPr lvl="1"/>
            <a:r>
              <a:rPr lang="fr-FR" dirty="0" smtClean="0"/>
              <a:t>30 </a:t>
            </a:r>
            <a:r>
              <a:rPr lang="fr-FR" dirty="0" err="1" smtClean="0"/>
              <a:t>layers</a:t>
            </a:r>
            <a:endParaRPr lang="fr-FR" dirty="0" smtClean="0"/>
          </a:p>
          <a:p>
            <a:pPr lvl="1"/>
            <a:r>
              <a:rPr lang="fr-FR" dirty="0" smtClean="0"/>
              <a:t>0.5 x 0.5 cm</a:t>
            </a:r>
            <a:r>
              <a:rPr lang="fr-FR" baseline="30000" dirty="0" smtClean="0"/>
              <a:t>2</a:t>
            </a:r>
            <a:r>
              <a:rPr lang="fr-FR" dirty="0" smtClean="0"/>
              <a:t> pads</a:t>
            </a:r>
          </a:p>
          <a:p>
            <a:pPr lvl="1"/>
            <a:r>
              <a:rPr lang="fr-FR" dirty="0" smtClean="0"/>
              <a:t>24 X</a:t>
            </a:r>
            <a:r>
              <a:rPr lang="fr-FR" baseline="-25000" dirty="0" smtClean="0"/>
              <a:t>0</a:t>
            </a:r>
            <a:r>
              <a:rPr lang="fr-FR" dirty="0" smtClean="0"/>
              <a:t> in 20 cm</a:t>
            </a:r>
          </a:p>
          <a:p>
            <a:r>
              <a:rPr lang="fr-FR" sz="2200" dirty="0" smtClean="0">
                <a:sym typeface="Wingdings" pitchFamily="2" charset="2"/>
              </a:rPr>
              <a:t>W+Si : </a:t>
            </a:r>
            <a:r>
              <a:rPr lang="fr-FR" sz="2200" dirty="0" err="1" smtClean="0">
                <a:sym typeface="Wingdings" pitchFamily="2" charset="2"/>
              </a:rPr>
              <a:t>two</a:t>
            </a:r>
            <a:r>
              <a:rPr lang="fr-FR" sz="2200" dirty="0" smtClean="0">
                <a:sym typeface="Wingdings" pitchFamily="2" charset="2"/>
              </a:rPr>
              <a:t> relevant </a:t>
            </a:r>
            <a:r>
              <a:rPr lang="fr-FR" sz="2200" dirty="0" err="1" smtClean="0">
                <a:sym typeface="Wingdings" pitchFamily="2" charset="2"/>
              </a:rPr>
              <a:t>quantities</a:t>
            </a:r>
            <a:endParaRPr lang="fr-FR" sz="2200" dirty="0" smtClean="0">
              <a:sym typeface="Wingdings" pitchFamily="2" charset="2"/>
            </a:endParaRPr>
          </a:p>
          <a:p>
            <a:pPr lvl="1"/>
            <a:endParaRPr lang="fr-FR" sz="1400" dirty="0" smtClean="0">
              <a:sym typeface="Wingdings" pitchFamily="2" charset="2"/>
            </a:endParaRPr>
          </a:p>
          <a:p>
            <a:pPr>
              <a:buNone/>
            </a:pPr>
            <a:endParaRPr lang="fr-FR" dirty="0" smtClean="0">
              <a:sym typeface="Wingdings" pitchFamily="2" charset="2"/>
            </a:endParaRPr>
          </a:p>
        </p:txBody>
      </p:sp>
      <p:sp>
        <p:nvSpPr>
          <p:cNvPr id="60" name="Espace réservé de la date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Fleuret - LLR</a:t>
            </a:r>
            <a:endParaRPr lang="fr-BE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 dirty="0"/>
          </a:p>
        </p:txBody>
      </p:sp>
      <p:pic>
        <p:nvPicPr>
          <p:cNvPr id="34" name="Picture 332" descr="det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764704"/>
            <a:ext cx="3489619" cy="3168352"/>
          </a:xfrm>
          <a:prstGeom prst="rect">
            <a:avLst/>
          </a:prstGeom>
          <a:noFill/>
        </p:spPr>
      </p:pic>
      <p:sp>
        <p:nvSpPr>
          <p:cNvPr id="36" name="ZoneTexte 35"/>
          <p:cNvSpPr txBox="1"/>
          <p:nvPr/>
        </p:nvSpPr>
        <p:spPr>
          <a:xfrm>
            <a:off x="251520" y="3775680"/>
            <a:ext cx="3888432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1</a:t>
            </a:r>
            <a:r>
              <a:rPr lang="fr-FR" sz="1400" b="1" baseline="30000" dirty="0" smtClean="0">
                <a:solidFill>
                  <a:srgbClr val="FF0000"/>
                </a:solidFill>
              </a:rPr>
              <a:t>st</a:t>
            </a:r>
            <a:r>
              <a:rPr lang="fr-FR" sz="1400" b="1" dirty="0" smtClean="0">
                <a:solidFill>
                  <a:srgbClr val="FF0000"/>
                </a:solidFill>
              </a:rPr>
              <a:t> relevant </a:t>
            </a:r>
            <a:r>
              <a:rPr lang="fr-FR" sz="1400" b="1" dirty="0" err="1" smtClean="0">
                <a:solidFill>
                  <a:srgbClr val="FF0000"/>
                </a:solidFill>
              </a:rPr>
              <a:t>quantity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smtClean="0"/>
              <a:t>: distance </a:t>
            </a:r>
          </a:p>
          <a:p>
            <a:r>
              <a:rPr lang="fr-FR" sz="1400" b="1" dirty="0" err="1" smtClean="0"/>
              <a:t>between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two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incoming</a:t>
            </a:r>
            <a:r>
              <a:rPr lang="fr-FR" sz="1400" b="1" dirty="0" smtClean="0"/>
              <a:t> </a:t>
            </a:r>
            <a:r>
              <a:rPr lang="fr-FR" sz="1400" b="1" dirty="0" err="1" smtClean="0"/>
              <a:t>particles</a:t>
            </a:r>
            <a:endParaRPr lang="fr-FR" sz="1400" b="1" dirty="0" smtClean="0"/>
          </a:p>
          <a:p>
            <a:endParaRPr lang="fr-FR" sz="1400" b="1" dirty="0" smtClean="0"/>
          </a:p>
          <a:p>
            <a:endParaRPr lang="fr-FR" sz="1400" b="1" dirty="0" smtClean="0"/>
          </a:p>
          <a:p>
            <a:pPr>
              <a:buFont typeface="Wingdings"/>
              <a:buChar char="à"/>
            </a:pPr>
            <a:r>
              <a:rPr lang="fr-FR" sz="1400" dirty="0" smtClean="0">
                <a:sym typeface="Wingdings" pitchFamily="2" charset="2"/>
              </a:rPr>
              <a:t>Min. distance </a:t>
            </a:r>
            <a:r>
              <a:rPr lang="fr-FR" sz="1400" dirty="0" err="1" smtClean="0">
                <a:sym typeface="Wingdings" pitchFamily="2" charset="2"/>
              </a:rPr>
              <a:t>between</a:t>
            </a:r>
            <a:r>
              <a:rPr lang="fr-FR" sz="1400" dirty="0" smtClean="0">
                <a:sym typeface="Wingdings" pitchFamily="2" charset="2"/>
              </a:rPr>
              <a:t> 2 </a:t>
            </a:r>
            <a:r>
              <a:rPr lang="fr-FR" sz="1400" dirty="0" err="1" smtClean="0">
                <a:sym typeface="Wingdings" pitchFamily="2" charset="2"/>
              </a:rPr>
              <a:t>particles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err="1" smtClean="0">
                <a:sym typeface="Wingdings" pitchFamily="2" charset="2"/>
              </a:rPr>
              <a:t>at</a:t>
            </a:r>
            <a:r>
              <a:rPr lang="fr-FR" sz="1400" dirty="0" smtClean="0">
                <a:sym typeface="Wingdings" pitchFamily="2" charset="2"/>
              </a:rPr>
              <a:t> impact </a:t>
            </a:r>
          </a:p>
          <a:p>
            <a:r>
              <a:rPr lang="fr-FR" sz="1400" dirty="0" smtClean="0">
                <a:sym typeface="Wingdings" pitchFamily="2" charset="2"/>
              </a:rPr>
              <a:t>     = 1 free pad = 1 cm (for 0.5×0.5 cm²)</a:t>
            </a:r>
          </a:p>
          <a:p>
            <a:pPr>
              <a:buFont typeface="Wingdings"/>
              <a:buChar char="à"/>
            </a:pP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distance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between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two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incoming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particles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                   </a:t>
            </a:r>
          </a:p>
          <a:p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   must </a:t>
            </a:r>
            <a:r>
              <a:rPr lang="fr-FR" sz="1400" b="1" dirty="0" err="1" smtClean="0">
                <a:solidFill>
                  <a:srgbClr val="0000FF"/>
                </a:solidFill>
                <a:sym typeface="Wingdings" pitchFamily="2" charset="2"/>
              </a:rPr>
              <a:t>be</a:t>
            </a:r>
            <a:r>
              <a:rPr lang="fr-FR" sz="1400" b="1" dirty="0" smtClean="0">
                <a:solidFill>
                  <a:srgbClr val="0000FF"/>
                </a:solidFill>
                <a:sym typeface="Wingdings" pitchFamily="2" charset="2"/>
              </a:rPr>
              <a:t> &gt; 1 cm </a:t>
            </a:r>
          </a:p>
          <a:p>
            <a:pPr>
              <a:buFont typeface="Wingdings"/>
              <a:buChar char="à"/>
            </a:pPr>
            <a:r>
              <a:rPr lang="fr-FR" sz="1400" dirty="0" smtClean="0">
                <a:sym typeface="Wingdings" pitchFamily="2" charset="2"/>
              </a:rPr>
              <a:t>N photons  N/2 </a:t>
            </a:r>
            <a:r>
              <a:rPr lang="fr-FR" sz="1400" dirty="0" err="1" smtClean="0">
                <a:sym typeface="Wingdings" pitchFamily="2" charset="2"/>
              </a:rPr>
              <a:t>neutrals</a:t>
            </a:r>
            <a:r>
              <a:rPr lang="fr-FR" sz="1400" dirty="0" smtClean="0">
                <a:sym typeface="Wingdings" pitchFamily="2" charset="2"/>
              </a:rPr>
              <a:t> (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aseline="30000" dirty="0" smtClean="0">
                <a:sym typeface="Wingdings" pitchFamily="2" charset="2"/>
              </a:rPr>
              <a:t>0</a:t>
            </a:r>
            <a:r>
              <a:rPr lang="fr-FR" sz="1400" dirty="0" smtClean="0">
                <a:sym typeface="Wingdings" pitchFamily="2" charset="2"/>
              </a:rPr>
              <a:t> +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h</a:t>
            </a:r>
            <a:r>
              <a:rPr lang="fr-FR" sz="1400" dirty="0" smtClean="0">
                <a:sym typeface="Wingdings" pitchFamily="2" charset="2"/>
              </a:rPr>
              <a:t>) N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aseline="30000" dirty="0" smtClean="0">
                <a:sym typeface="Wingdings" pitchFamily="2" charset="2"/>
              </a:rPr>
              <a:t>+/-</a:t>
            </a:r>
            <a:r>
              <a:rPr lang="fr-FR" sz="1400" dirty="0" smtClean="0">
                <a:sym typeface="Wingdings" pitchFamily="2" charset="2"/>
              </a:rPr>
              <a:t> </a:t>
            </a:r>
          </a:p>
          <a:p>
            <a:r>
              <a:rPr lang="fr-FR" sz="1400" dirty="0" smtClean="0">
                <a:sym typeface="Wingdings" pitchFamily="2" charset="2"/>
              </a:rPr>
              <a:t>      N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fr-FR" sz="1400" dirty="0" smtClean="0">
                <a:sym typeface="Wingdings" pitchFamily="2" charset="2"/>
              </a:rPr>
              <a:t> + N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aseline="30000" dirty="0" smtClean="0">
                <a:sym typeface="Wingdings" pitchFamily="2" charset="2"/>
              </a:rPr>
              <a:t>+/-</a:t>
            </a:r>
            <a:r>
              <a:rPr lang="fr-FR" sz="1400" dirty="0" smtClean="0">
                <a:sym typeface="Wingdings" pitchFamily="2" charset="2"/>
              </a:rPr>
              <a:t> = 2N </a:t>
            </a:r>
            <a:r>
              <a:rPr lang="fr-FR" sz="1400" dirty="0" err="1" smtClean="0">
                <a:sym typeface="Wingdings" pitchFamily="2" charset="2"/>
              </a:rPr>
              <a:t>particles</a:t>
            </a:r>
            <a:endParaRPr lang="fr-FR" sz="1400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distance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between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two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photons </a:t>
            </a:r>
          </a:p>
          <a:p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     must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be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&gt; 2 cm (1cm×2N/N)</a:t>
            </a:r>
          </a:p>
        </p:txBody>
      </p:sp>
      <p:grpSp>
        <p:nvGrpSpPr>
          <p:cNvPr id="4" name="Groupe 36"/>
          <p:cNvGrpSpPr/>
          <p:nvPr/>
        </p:nvGrpSpPr>
        <p:grpSpPr>
          <a:xfrm>
            <a:off x="2843808" y="3919696"/>
            <a:ext cx="1008112" cy="648072"/>
            <a:chOff x="7164288" y="4941168"/>
            <a:chExt cx="1428246" cy="919941"/>
          </a:xfrm>
        </p:grpSpPr>
        <p:sp>
          <p:nvSpPr>
            <p:cNvPr id="38" name="Rectangle 37"/>
            <p:cNvSpPr/>
            <p:nvPr/>
          </p:nvSpPr>
          <p:spPr>
            <a:xfrm>
              <a:off x="7713742" y="536979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928056" y="536979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142370" y="5369796"/>
              <a:ext cx="214314" cy="214314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713742" y="5155482"/>
              <a:ext cx="214314" cy="214314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928056" y="515548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142370" y="515548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7285114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499428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285114" y="5155482"/>
              <a:ext cx="214314" cy="21431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499428" y="5155482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285114" y="5369796"/>
              <a:ext cx="214314" cy="214314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499428" y="5369796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8142370" y="4941168"/>
              <a:ext cx="214314" cy="214314"/>
            </a:xfrm>
            <a:prstGeom prst="rect">
              <a:avLst/>
            </a:prstGeom>
            <a:solidFill>
              <a:srgbClr val="3399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928056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713742" y="4941168"/>
              <a:ext cx="214314" cy="2143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3" name="Connecteur droit avec flèche 52"/>
            <p:cNvCxnSpPr/>
            <p:nvPr/>
          </p:nvCxnSpPr>
          <p:spPr>
            <a:xfrm rot="5400000">
              <a:off x="7070005" y="5369002"/>
              <a:ext cx="285752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/>
            <p:nvPr/>
          </p:nvCxnSpPr>
          <p:spPr>
            <a:xfrm>
              <a:off x="8426534" y="5048325"/>
              <a:ext cx="1588" cy="428628"/>
            </a:xfrm>
            <a:prstGeom prst="straightConnector1">
              <a:avLst/>
            </a:prstGeom>
            <a:ln w="28575">
              <a:solidFill>
                <a:srgbClr val="339933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ZoneTexte 54"/>
            <p:cNvSpPr txBox="1"/>
            <p:nvPr/>
          </p:nvSpPr>
          <p:spPr>
            <a:xfrm>
              <a:off x="7164288" y="5584110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err="1" smtClean="0">
                  <a:solidFill>
                    <a:srgbClr val="FF0000"/>
                  </a:solidFill>
                </a:rPr>
                <a:t>bad</a:t>
              </a:r>
              <a:endParaRPr lang="fr-FR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8021544" y="5584110"/>
              <a:ext cx="5709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339933"/>
                  </a:solidFill>
                </a:rPr>
                <a:t>good</a:t>
              </a:r>
              <a:endParaRPr lang="fr-FR" sz="1200" b="1" dirty="0">
                <a:solidFill>
                  <a:srgbClr val="339933"/>
                </a:solidFill>
              </a:endParaRPr>
            </a:p>
          </p:txBody>
        </p:sp>
      </p:grpSp>
      <p:sp>
        <p:nvSpPr>
          <p:cNvPr id="58" name="Ellipse 57"/>
          <p:cNvSpPr/>
          <p:nvPr/>
        </p:nvSpPr>
        <p:spPr>
          <a:xfrm>
            <a:off x="4788024" y="5805264"/>
            <a:ext cx="4355976" cy="792088"/>
          </a:xfrm>
          <a:prstGeom prst="ellipse">
            <a:avLst/>
          </a:prstGeom>
          <a:solidFill>
            <a:srgbClr val="FFFFCC">
              <a:alpha val="20000"/>
            </a:srgb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/>
          <p:cNvSpPr txBox="1"/>
          <p:nvPr/>
        </p:nvSpPr>
        <p:spPr>
          <a:xfrm>
            <a:off x="4788024" y="3933056"/>
            <a:ext cx="4104456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2</a:t>
            </a:r>
            <a:r>
              <a:rPr lang="fr-FR" sz="1400" b="1" baseline="30000" dirty="0" smtClean="0">
                <a:solidFill>
                  <a:srgbClr val="FF0000"/>
                </a:solidFill>
              </a:rPr>
              <a:t>nd</a:t>
            </a:r>
            <a:r>
              <a:rPr lang="fr-FR" sz="1400" b="1" dirty="0" smtClean="0">
                <a:solidFill>
                  <a:srgbClr val="FF0000"/>
                </a:solidFill>
              </a:rPr>
              <a:t> relevant </a:t>
            </a:r>
            <a:r>
              <a:rPr lang="fr-FR" sz="1400" b="1" dirty="0" err="1" smtClean="0">
                <a:solidFill>
                  <a:srgbClr val="FF0000"/>
                </a:solidFill>
              </a:rPr>
              <a:t>quantity</a:t>
            </a:r>
            <a:r>
              <a:rPr lang="fr-FR" sz="1400" b="1" dirty="0" smtClean="0">
                <a:solidFill>
                  <a:srgbClr val="FF0000"/>
                </a:solidFill>
              </a:rPr>
              <a:t> </a:t>
            </a:r>
            <a:r>
              <a:rPr lang="fr-FR" sz="1400" b="1" dirty="0" smtClean="0"/>
              <a:t>: EM </a:t>
            </a:r>
            <a:r>
              <a:rPr lang="fr-FR" sz="1400" b="1" dirty="0" err="1" smtClean="0"/>
              <a:t>shower</a:t>
            </a:r>
            <a:r>
              <a:rPr lang="fr-FR" sz="1400" b="1" dirty="0" smtClean="0"/>
              <a:t> transverse size </a:t>
            </a:r>
          </a:p>
          <a:p>
            <a:pPr>
              <a:buFont typeface="Wingdings"/>
              <a:buChar char="à"/>
            </a:pPr>
            <a:r>
              <a:rPr lang="fr-FR" sz="1400" b="1" dirty="0" err="1" smtClean="0">
                <a:sym typeface="Wingdings" pitchFamily="2" charset="2"/>
              </a:rPr>
              <a:t>Moliere</a:t>
            </a:r>
            <a:r>
              <a:rPr lang="fr-FR" sz="1400" b="1" dirty="0" smtClean="0">
                <a:sym typeface="Wingdings" pitchFamily="2" charset="2"/>
              </a:rPr>
              <a:t> Radius R</a:t>
            </a:r>
            <a:r>
              <a:rPr lang="fr-FR" sz="1400" b="1" baseline="-25000" dirty="0" smtClean="0">
                <a:sym typeface="Wingdings" pitchFamily="2" charset="2"/>
              </a:rPr>
              <a:t>M</a:t>
            </a:r>
            <a:r>
              <a:rPr lang="fr-FR" sz="1400" b="1" dirty="0" smtClean="0">
                <a:sym typeface="Wingdings" pitchFamily="2" charset="2"/>
              </a:rPr>
              <a:t> : 90% of the </a:t>
            </a:r>
            <a:r>
              <a:rPr lang="fr-FR" sz="1400" b="1" dirty="0" err="1" smtClean="0">
                <a:sym typeface="Wingdings" pitchFamily="2" charset="2"/>
              </a:rPr>
              <a:t>shower</a:t>
            </a:r>
            <a:r>
              <a:rPr lang="fr-FR" sz="1400" b="1" dirty="0" smtClean="0">
                <a:sym typeface="Wingdings" pitchFamily="2" charset="2"/>
              </a:rPr>
              <a:t> </a:t>
            </a:r>
            <a:r>
              <a:rPr lang="fr-FR" sz="1400" b="1" dirty="0" err="1" smtClean="0">
                <a:sym typeface="Wingdings" pitchFamily="2" charset="2"/>
              </a:rPr>
              <a:t>energy</a:t>
            </a:r>
            <a:endParaRPr lang="fr-FR" sz="1400" b="1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fr-FR" sz="1400" b="1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fr-FR" sz="1400" b="1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endParaRPr lang="fr-FR" sz="1400" b="1" dirty="0" smtClean="0">
              <a:sym typeface="Wingdings" pitchFamily="2" charset="2"/>
            </a:endParaRPr>
          </a:p>
          <a:p>
            <a:endParaRPr lang="fr-FR" sz="1400" b="1" dirty="0" smtClean="0">
              <a:sym typeface="Wingdings" pitchFamily="2" charset="2"/>
            </a:endParaRPr>
          </a:p>
          <a:p>
            <a:pPr>
              <a:buFont typeface="Wingdings"/>
              <a:buChar char="à"/>
            </a:pP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Distance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between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two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photons                              </a:t>
            </a:r>
          </a:p>
          <a:p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    must </a:t>
            </a:r>
            <a:r>
              <a:rPr lang="fr-FR" sz="1400" b="1" dirty="0" err="1" smtClean="0">
                <a:solidFill>
                  <a:srgbClr val="FF0000"/>
                </a:solidFill>
                <a:sym typeface="Wingdings" pitchFamily="2" charset="2"/>
              </a:rPr>
              <a:t>be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 &gt; 2 cm (2 R</a:t>
            </a:r>
            <a:r>
              <a:rPr lang="fr-FR" sz="1400" b="1" baseline="-25000" dirty="0" smtClean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fr-FR" sz="1400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</a:p>
        </p:txBody>
      </p:sp>
      <p:graphicFrame>
        <p:nvGraphicFramePr>
          <p:cNvPr id="61" name="Objet 60"/>
          <p:cNvGraphicFramePr>
            <a:graphicFrameLocks noChangeAspect="1"/>
          </p:cNvGraphicFramePr>
          <p:nvPr/>
        </p:nvGraphicFramePr>
        <p:xfrm>
          <a:off x="4788024" y="4437112"/>
          <a:ext cx="4118868" cy="769459"/>
        </p:xfrm>
        <a:graphic>
          <a:graphicData uri="http://schemas.openxmlformats.org/presentationml/2006/ole">
            <p:oleObj spid="_x0000_s4098" name="Équation" r:id="rId4" imgW="4076640" imgH="888840" progId="Equation.3">
              <p:embed/>
            </p:oleObj>
          </a:graphicData>
        </a:graphic>
      </p:graphicFrame>
      <p:cxnSp>
        <p:nvCxnSpPr>
          <p:cNvPr id="64" name="Connecteur droit 63"/>
          <p:cNvCxnSpPr/>
          <p:nvPr/>
        </p:nvCxnSpPr>
        <p:spPr>
          <a:xfrm>
            <a:off x="6876256" y="4941168"/>
            <a:ext cx="504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/>
          <p:cNvCxnSpPr/>
          <p:nvPr/>
        </p:nvCxnSpPr>
        <p:spPr>
          <a:xfrm>
            <a:off x="8460432" y="4941168"/>
            <a:ext cx="4320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5292080" y="5949280"/>
            <a:ext cx="349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8000"/>
                </a:solidFill>
              </a:rPr>
              <a:t>Geometrical</a:t>
            </a:r>
            <a:r>
              <a:rPr lang="fr-FR" b="1" dirty="0" smtClean="0">
                <a:solidFill>
                  <a:srgbClr val="008000"/>
                </a:solidFill>
              </a:rPr>
              <a:t> condition: in </a:t>
            </a:r>
            <a:r>
              <a:rPr lang="fr-FR" b="1" dirty="0" err="1" smtClean="0">
                <a:solidFill>
                  <a:srgbClr val="008000"/>
                </a:solidFill>
              </a:rPr>
              <a:t>principle</a:t>
            </a:r>
            <a:endParaRPr lang="fr-FR" b="1" dirty="0" smtClean="0">
              <a:solidFill>
                <a:srgbClr val="008000"/>
              </a:solidFill>
            </a:endParaRPr>
          </a:p>
          <a:p>
            <a:pPr algn="ctr"/>
            <a:r>
              <a:rPr lang="fr-FR" b="1" dirty="0" smtClean="0">
                <a:solidFill>
                  <a:srgbClr val="008000"/>
                </a:solidFill>
                <a:latin typeface="Symbol" pitchFamily="18" charset="2"/>
              </a:rPr>
              <a:t>Dg</a:t>
            </a:r>
            <a:r>
              <a:rPr lang="fr-FR" b="1" dirty="0" smtClean="0">
                <a:solidFill>
                  <a:srgbClr val="008000"/>
                </a:solidFill>
              </a:rPr>
              <a:t> &gt; 2cm</a:t>
            </a:r>
            <a:endParaRPr lang="fr-FR" b="1" dirty="0">
              <a:solidFill>
                <a:srgbClr val="008000"/>
              </a:solidFill>
            </a:endParaRPr>
          </a:p>
        </p:txBody>
      </p:sp>
      <p:cxnSp>
        <p:nvCxnSpPr>
          <p:cNvPr id="70" name="Connecteur droit 69"/>
          <p:cNvCxnSpPr/>
          <p:nvPr/>
        </p:nvCxnSpPr>
        <p:spPr>
          <a:xfrm>
            <a:off x="6112768" y="1996225"/>
            <a:ext cx="576064" cy="0"/>
          </a:xfrm>
          <a:prstGeom prst="line">
            <a:avLst/>
          </a:prstGeom>
          <a:ln w="38100">
            <a:solidFill>
              <a:srgbClr val="00B050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>
            <a:off x="6181933" y="2289751"/>
            <a:ext cx="648072" cy="0"/>
          </a:xfrm>
          <a:prstGeom prst="line">
            <a:avLst/>
          </a:prstGeom>
          <a:ln w="38100">
            <a:solidFill>
              <a:srgbClr val="00B050"/>
            </a:solidFill>
            <a:bevel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5824168" y="2498501"/>
            <a:ext cx="648072" cy="0"/>
          </a:xfrm>
          <a:prstGeom prst="line">
            <a:avLst/>
          </a:prstGeom>
          <a:ln w="38100">
            <a:solidFill>
              <a:srgbClr val="FF0000"/>
            </a:solidFill>
            <a:bevel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>
            <a:off x="5914320" y="2653048"/>
            <a:ext cx="648072" cy="0"/>
          </a:xfrm>
          <a:prstGeom prst="line">
            <a:avLst/>
          </a:prstGeom>
          <a:ln w="38100">
            <a:solidFill>
              <a:srgbClr val="FF0000"/>
            </a:solidFill>
            <a:bevel/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800" dirty="0" smtClean="0"/>
              <a:t>Detector design</a:t>
            </a:r>
            <a:r>
              <a:rPr lang="fr-FR" dirty="0" smtClean="0"/>
              <a:t> 				</a:t>
            </a:r>
            <a:r>
              <a:rPr lang="fr-FR" dirty="0" err="1" smtClean="0">
                <a:solidFill>
                  <a:srgbClr val="FFFF00"/>
                </a:solidFill>
              </a:rPr>
              <a:t>calorimetry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Full simulation </a:t>
            </a:r>
            <a:r>
              <a:rPr lang="fr-FR" dirty="0" err="1" smtClean="0"/>
              <a:t>performed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Calice </a:t>
            </a:r>
            <a:r>
              <a:rPr lang="fr-FR" dirty="0" err="1" smtClean="0"/>
              <a:t>Ecal</a:t>
            </a:r>
            <a:r>
              <a:rPr lang="fr-FR" dirty="0" smtClean="0"/>
              <a:t> proto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l="51029" t="5625" r="1280" b="64106"/>
          <a:stretch>
            <a:fillRect/>
          </a:stretch>
        </p:blipFill>
        <p:spPr bwMode="auto">
          <a:xfrm>
            <a:off x="323528" y="1628800"/>
            <a:ext cx="4283968" cy="216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979712" y="2996952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5050"/>
                </a:solidFill>
              </a:rPr>
              <a:t>&lt;E&gt;~3 </a:t>
            </a:r>
            <a:r>
              <a:rPr lang="fr-FR" b="1" dirty="0" err="1" smtClean="0">
                <a:solidFill>
                  <a:srgbClr val="FF5050"/>
                </a:solidFill>
              </a:rPr>
              <a:t>GeV</a:t>
            </a:r>
            <a:endParaRPr lang="fr-FR" b="1" dirty="0">
              <a:solidFill>
                <a:srgbClr val="FF5050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3024336" cy="239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5724128" y="3429000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Pb+Pb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4005064"/>
            <a:ext cx="296015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107504" y="4797152"/>
            <a:ext cx="37035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 photons </a:t>
            </a:r>
            <a:r>
              <a:rPr lang="fr-FR" dirty="0" err="1" smtClean="0"/>
              <a:t>with</a:t>
            </a:r>
            <a:r>
              <a:rPr lang="fr-FR" dirty="0" smtClean="0"/>
              <a:t> E~2 </a:t>
            </a:r>
            <a:r>
              <a:rPr lang="fr-FR" dirty="0" err="1" smtClean="0"/>
              <a:t>GeV</a:t>
            </a:r>
            <a:endParaRPr lang="fr-FR" dirty="0" smtClean="0"/>
          </a:p>
          <a:p>
            <a:r>
              <a:rPr lang="fr-FR" dirty="0" smtClean="0"/>
              <a:t>distance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each</a:t>
            </a:r>
            <a:r>
              <a:rPr lang="fr-FR" dirty="0" smtClean="0"/>
              <a:t> photon~ 2 cm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79512" y="6093296"/>
            <a:ext cx="33391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(full </a:t>
            </a:r>
            <a:r>
              <a:rPr lang="fr-FR" sz="1400" dirty="0" err="1" smtClean="0"/>
              <a:t>simu</a:t>
            </a:r>
            <a:r>
              <a:rPr lang="fr-FR" sz="1400" dirty="0" smtClean="0"/>
              <a:t> made by D. Jeans -  Calice </a:t>
            </a:r>
            <a:r>
              <a:rPr lang="fr-FR" sz="1400" dirty="0" err="1" smtClean="0"/>
              <a:t>collab</a:t>
            </a:r>
            <a:r>
              <a:rPr lang="fr-FR" sz="1400" dirty="0" smtClean="0"/>
              <a:t>.)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261753" y="4869160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0.5 x 0.5 cm² pads</a:t>
            </a:r>
            <a:endParaRPr lang="fr-FR" dirty="0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Arc plein 38"/>
          <p:cNvSpPr>
            <a:spLocks noChangeAspect="1"/>
          </p:cNvSpPr>
          <p:nvPr/>
        </p:nvSpPr>
        <p:spPr>
          <a:xfrm rot="2700000" flipH="1" flipV="1">
            <a:off x="193654" y="1509277"/>
            <a:ext cx="3733744" cy="3739580"/>
          </a:xfrm>
          <a:prstGeom prst="blockArc">
            <a:avLst>
              <a:gd name="adj1" fmla="val 10800000"/>
              <a:gd name="adj2" fmla="val 16242285"/>
              <a:gd name="adj3" fmla="val 34124"/>
            </a:avLst>
          </a:prstGeom>
          <a:scene3d>
            <a:camera prst="orthographicFront">
              <a:rot lat="19667871" lon="15427701" rev="3120000"/>
            </a:camera>
            <a:lightRig rig="twoPt" dir="t"/>
          </a:scene3d>
          <a:sp3d extrusionH="749300" contourW="12700" prstMaterial="clear"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800" dirty="0" smtClean="0"/>
              <a:t>Detector design</a:t>
            </a:r>
            <a:r>
              <a:rPr lang="fr-FR" dirty="0" smtClean="0"/>
              <a:t> 				</a:t>
            </a:r>
            <a:r>
              <a:rPr lang="fr-FR" dirty="0" err="1" smtClean="0">
                <a:solidFill>
                  <a:srgbClr val="FFFF00"/>
                </a:solidFill>
              </a:rPr>
              <a:t>calorimetry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Size and position : tentative design</a:t>
            </a:r>
            <a:endParaRPr lang="fr-FR" dirty="0"/>
          </a:p>
        </p:txBody>
      </p:sp>
      <p:sp>
        <p:nvSpPr>
          <p:cNvPr id="26" name="Espace réservé du pied de pag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Fleuret - LLR</a:t>
            </a:r>
            <a:endParaRPr lang="fr-BE"/>
          </a:p>
        </p:txBody>
      </p:sp>
      <p:sp>
        <p:nvSpPr>
          <p:cNvPr id="25" name="Espace réservé du numéro de diapositive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315" t="13158" r="6982" b="2631"/>
          <a:stretch>
            <a:fillRect/>
          </a:stretch>
        </p:blipFill>
        <p:spPr bwMode="auto">
          <a:xfrm>
            <a:off x="2714612" y="1420084"/>
            <a:ext cx="6143668" cy="3449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6643701" y="3303771"/>
            <a:ext cx="551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9933"/>
                </a:solidFill>
                <a:latin typeface="Symbol" pitchFamily="18" charset="2"/>
              </a:rPr>
              <a:t>Dg</a:t>
            </a:r>
            <a:r>
              <a:rPr lang="fr-FR" sz="1200" b="1" dirty="0" smtClean="0">
                <a:solidFill>
                  <a:srgbClr val="339933"/>
                </a:solidFill>
              </a:rPr>
              <a:t>&gt;4</a:t>
            </a:r>
            <a:endParaRPr lang="fr-FR" sz="1200" b="1" dirty="0">
              <a:solidFill>
                <a:srgbClr val="339933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19000" y="4152274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Dg&lt;</a:t>
            </a:r>
            <a:r>
              <a:rPr lang="fr-FR" sz="1200" b="1" dirty="0" smtClean="0">
                <a:solidFill>
                  <a:srgbClr val="FF0000"/>
                </a:solidFill>
              </a:rPr>
              <a:t>2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28991" y="4223712"/>
            <a:ext cx="5036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  <a:latin typeface="Symbol" pitchFamily="18" charset="2"/>
              </a:rPr>
              <a:t>Dg&lt;</a:t>
            </a:r>
            <a:r>
              <a:rPr lang="fr-FR" sz="1200" b="1" dirty="0" smtClean="0">
                <a:solidFill>
                  <a:srgbClr val="FF0000"/>
                </a:solidFill>
              </a:rPr>
              <a:t>1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57817" y="3732399"/>
            <a:ext cx="54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rgbClr val="339933"/>
                </a:solidFill>
                <a:latin typeface="Symbol" pitchFamily="18" charset="2"/>
              </a:rPr>
              <a:t>Dg</a:t>
            </a:r>
            <a:r>
              <a:rPr lang="fr-FR" sz="1200" b="1" dirty="0" smtClean="0">
                <a:solidFill>
                  <a:srgbClr val="339933"/>
                </a:solidFill>
              </a:rPr>
              <a:t>&gt;2</a:t>
            </a:r>
            <a:endParaRPr lang="fr-FR" sz="1200" b="1" dirty="0">
              <a:solidFill>
                <a:srgbClr val="339933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857620" y="2987241"/>
            <a:ext cx="10647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00FF"/>
                </a:solidFill>
              </a:rPr>
              <a:t>[-0.5:0.5]</a:t>
            </a:r>
            <a:endParaRPr lang="fr-FR" sz="1400" b="1" dirty="0">
              <a:solidFill>
                <a:srgbClr val="0000FF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 rot="10800000">
            <a:off x="285720" y="3619065"/>
            <a:ext cx="2286016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rot="5400000" flipH="1" flipV="1">
            <a:off x="1125409" y="3427118"/>
            <a:ext cx="376222" cy="3624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38210" y="3190437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</a:t>
            </a:r>
            <a:r>
              <a:rPr lang="fr-FR" baseline="-25000" dirty="0" err="1" smtClean="0"/>
              <a:t>min</a:t>
            </a:r>
            <a:endParaRPr lang="fr-FR" baseline="-25000" dirty="0"/>
          </a:p>
        </p:txBody>
      </p:sp>
      <p:cxnSp>
        <p:nvCxnSpPr>
          <p:cNvPr id="32" name="Connecteur droit avec flèche 31"/>
          <p:cNvCxnSpPr/>
          <p:nvPr/>
        </p:nvCxnSpPr>
        <p:spPr>
          <a:xfrm rot="16200000" flipV="1">
            <a:off x="481603" y="4423314"/>
            <a:ext cx="1654286" cy="45788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714348" y="4392741"/>
            <a:ext cx="52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r</a:t>
            </a:r>
            <a:r>
              <a:rPr lang="fr-FR" baseline="-25000" dirty="0" err="1" smtClean="0">
                <a:solidFill>
                  <a:srgbClr val="FF0000"/>
                </a:solidFill>
              </a:rPr>
              <a:t>max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0" y="2618933"/>
            <a:ext cx="1285852" cy="64294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0" y="3690503"/>
            <a:ext cx="1295376" cy="9524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214282" y="376194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Z</a:t>
            </a:r>
            <a:endParaRPr lang="fr-FR" baseline="-25000" dirty="0">
              <a:solidFill>
                <a:srgbClr val="0000FF"/>
              </a:solidFill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1331640" y="5343771"/>
            <a:ext cx="795310" cy="1588"/>
          </a:xfrm>
          <a:prstGeom prst="straightConnector1">
            <a:avLst/>
          </a:prstGeom>
          <a:ln w="28575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1259632" y="5336067"/>
            <a:ext cx="907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20 cm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40" name="Arc plein 39"/>
          <p:cNvSpPr>
            <a:spLocks noChangeAspect="1"/>
          </p:cNvSpPr>
          <p:nvPr/>
        </p:nvSpPr>
        <p:spPr>
          <a:xfrm rot="2700000">
            <a:off x="214933" y="1869317"/>
            <a:ext cx="3733742" cy="3739582"/>
          </a:xfrm>
          <a:prstGeom prst="blockArc">
            <a:avLst>
              <a:gd name="adj1" fmla="val 10800000"/>
              <a:gd name="adj2" fmla="val 16242285"/>
              <a:gd name="adj3" fmla="val 34124"/>
            </a:avLst>
          </a:prstGeom>
          <a:scene3d>
            <a:camera prst="orthographicFront">
              <a:rot lat="19667871" lon="15427701" rev="3120000"/>
            </a:camera>
            <a:lightRig rig="twoPt" dir="t"/>
          </a:scene3d>
          <a:sp3d extrusionH="749300" contourW="12700" prstMaterial="clear">
            <a:extrusionClr>
              <a:schemeClr val="bg1"/>
            </a:extrusionClr>
            <a:contourClr>
              <a:schemeClr val="tx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419872" y="1478982"/>
            <a:ext cx="518457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fr-FR" sz="1200" b="1" dirty="0" smtClean="0"/>
          </a:p>
          <a:p>
            <a:r>
              <a:rPr lang="fr-FR" sz="1200" b="1" dirty="0" smtClean="0"/>
              <a:t>0 – 5% </a:t>
            </a:r>
            <a:r>
              <a:rPr lang="fr-FR" sz="1200" b="1" dirty="0" err="1" smtClean="0"/>
              <a:t>most</a:t>
            </a:r>
            <a:r>
              <a:rPr lang="fr-FR" sz="1200" b="1" dirty="0" smtClean="0"/>
              <a:t> central Pb+Pb </a:t>
            </a:r>
            <a:r>
              <a:rPr lang="fr-FR" sz="1200" b="1" dirty="0" err="1" smtClean="0"/>
              <a:t>events</a:t>
            </a:r>
            <a:r>
              <a:rPr lang="fr-FR" sz="1200" b="1" dirty="0" smtClean="0"/>
              <a:t> as </a:t>
            </a:r>
            <a:r>
              <a:rPr lang="fr-FR" sz="1200" b="1" dirty="0" err="1" smtClean="0"/>
              <a:t>measured</a:t>
            </a:r>
            <a:r>
              <a:rPr lang="fr-FR" sz="1200" b="1" dirty="0" smtClean="0"/>
              <a:t> by WA98</a:t>
            </a:r>
          </a:p>
          <a:p>
            <a:endParaRPr lang="fr-FR" sz="1200" b="1" dirty="0" smtClean="0"/>
          </a:p>
          <a:p>
            <a:endParaRPr lang="fr-FR" sz="1200" b="1" dirty="0" smtClean="0"/>
          </a:p>
          <a:p>
            <a:endParaRPr lang="fr-FR" sz="1200" b="1" dirty="0" smtClean="0"/>
          </a:p>
          <a:p>
            <a:r>
              <a:rPr lang="fr-FR" sz="1200" b="1" dirty="0" smtClean="0"/>
              <a:t>  </a:t>
            </a:r>
            <a:endParaRPr lang="fr-FR" sz="1100" b="1" dirty="0" smtClean="0">
              <a:solidFill>
                <a:srgbClr val="FF0000"/>
              </a:solidFill>
              <a:sym typeface="Wingdings" pitchFamily="2" charset="2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7164289" y="1622997"/>
          <a:ext cx="1368152" cy="483295"/>
        </p:xfrm>
        <a:graphic>
          <a:graphicData uri="http://schemas.openxmlformats.org/presentationml/2006/ole">
            <p:oleObj spid="_x0000_s5122" name="Équation" r:id="rId4" imgW="1257120" imgH="444240" progId="Equation.3">
              <p:embed/>
            </p:oleObj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788024" y="2127054"/>
          <a:ext cx="2304256" cy="591407"/>
        </p:xfrm>
        <a:graphic>
          <a:graphicData uri="http://schemas.openxmlformats.org/presentationml/2006/ole">
            <p:oleObj spid="_x0000_s5123" name="Équation" r:id="rId5" imgW="1930320" imgH="495000" progId="Equation.3">
              <p:embed/>
            </p:oleObj>
          </a:graphicData>
        </a:graphic>
      </p:graphicFrame>
      <p:sp>
        <p:nvSpPr>
          <p:cNvPr id="41" name="ZoneTexte 40"/>
          <p:cNvSpPr txBox="1"/>
          <p:nvPr/>
        </p:nvSpPr>
        <p:spPr>
          <a:xfrm>
            <a:off x="3491880" y="2199062"/>
            <a:ext cx="1365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smtClean="0"/>
              <a:t>Distance </a:t>
            </a:r>
            <a:r>
              <a:rPr lang="fr-FR" sz="1200" b="1" dirty="0" err="1" smtClean="0"/>
              <a:t>between</a:t>
            </a:r>
            <a:r>
              <a:rPr lang="fr-FR" sz="1200" b="1" dirty="0" smtClean="0"/>
              <a:t> </a:t>
            </a:r>
          </a:p>
          <a:p>
            <a:pPr algn="ctr"/>
            <a:r>
              <a:rPr lang="fr-FR" sz="1200" b="1" dirty="0" err="1" smtClean="0"/>
              <a:t>two</a:t>
            </a:r>
            <a:r>
              <a:rPr lang="fr-FR" sz="1200" b="1" dirty="0" smtClean="0"/>
              <a:t> photons</a:t>
            </a:r>
            <a:endParaRPr lang="fr-FR" sz="12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2699792" y="4945231"/>
            <a:ext cx="4536504" cy="150810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ym typeface="Wingdings" pitchFamily="2" charset="2"/>
              </a:rPr>
              <a:t>Closer</a:t>
            </a:r>
            <a:r>
              <a:rPr lang="fr-FR" sz="2000" dirty="0" smtClean="0">
                <a:sym typeface="Wingdings" pitchFamily="2" charset="2"/>
              </a:rPr>
              <a:t> position to the </a:t>
            </a:r>
            <a:r>
              <a:rPr lang="fr-FR" sz="2000" dirty="0" err="1" smtClean="0">
                <a:sym typeface="Wingdings" pitchFamily="2" charset="2"/>
              </a:rPr>
              <a:t>target</a:t>
            </a:r>
            <a:r>
              <a:rPr lang="fr-FR" sz="2000" dirty="0" smtClean="0">
                <a:sym typeface="Wingdings" pitchFamily="2" charset="2"/>
              </a:rPr>
              <a:t> w/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Dg</a:t>
            </a:r>
            <a:r>
              <a:rPr lang="fr-FR" sz="2000" b="1" dirty="0" smtClean="0">
                <a:solidFill>
                  <a:srgbClr val="FF0000"/>
                </a:solidFill>
                <a:sym typeface="Wingdings" pitchFamily="2" charset="2"/>
              </a:rPr>
              <a:t>&gt;2cm</a:t>
            </a:r>
            <a:r>
              <a:rPr lang="fr-FR" sz="2000" dirty="0" smtClean="0">
                <a:sym typeface="Wingdings" pitchFamily="2" charset="2"/>
              </a:rPr>
              <a:t>:</a:t>
            </a:r>
          </a:p>
          <a:p>
            <a:pPr>
              <a:buFont typeface="Wingdings"/>
              <a:buChar char="è"/>
            </a:pPr>
            <a:r>
              <a:rPr lang="fr-FR" dirty="0" smtClean="0">
                <a:sym typeface="Wingdings" pitchFamily="2" charset="2"/>
              </a:rPr>
              <a:t>Z = </a:t>
            </a:r>
            <a:r>
              <a:rPr lang="fr-FR" dirty="0" smtClean="0">
                <a:solidFill>
                  <a:srgbClr val="0000FF"/>
                </a:solidFill>
                <a:sym typeface="Wingdings" pitchFamily="2" charset="2"/>
              </a:rPr>
              <a:t>205 cm [-0.5:0.5]</a:t>
            </a:r>
            <a:r>
              <a:rPr lang="fr-FR" dirty="0" smtClean="0">
                <a:sym typeface="Wingdings" pitchFamily="2" charset="2"/>
              </a:rPr>
              <a:t>	</a:t>
            </a:r>
            <a:endParaRPr lang="fr-FR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>
              <a:buFont typeface="Wingdings"/>
              <a:buChar char="è"/>
            </a:pPr>
            <a:r>
              <a:rPr lang="fr-FR" dirty="0" err="1" smtClean="0">
                <a:sym typeface="Wingdings" pitchFamily="2" charset="2"/>
              </a:rPr>
              <a:t>R</a:t>
            </a:r>
            <a:r>
              <a:rPr lang="fr-FR" baseline="-25000" dirty="0" err="1" smtClean="0">
                <a:sym typeface="Wingdings" pitchFamily="2" charset="2"/>
              </a:rPr>
              <a:t>min</a:t>
            </a:r>
            <a:r>
              <a:rPr lang="fr-FR" dirty="0" smtClean="0">
                <a:sym typeface="Wingdings" pitchFamily="2" charset="2"/>
              </a:rPr>
              <a:t> = 13.6 cm</a:t>
            </a:r>
          </a:p>
          <a:p>
            <a:pPr lvl="1">
              <a:buFont typeface="Wingdings"/>
              <a:buChar char="è"/>
            </a:pPr>
            <a:r>
              <a:rPr lang="fr-FR" dirty="0" err="1" smtClean="0">
                <a:sym typeface="Wingdings" pitchFamily="2" charset="2"/>
              </a:rPr>
              <a:t>R</a:t>
            </a:r>
            <a:r>
              <a:rPr lang="fr-FR" baseline="-25000" dirty="0" err="1" smtClean="0">
                <a:sym typeface="Wingdings" pitchFamily="2" charset="2"/>
              </a:rPr>
              <a:t>max</a:t>
            </a:r>
            <a:r>
              <a:rPr lang="fr-FR" dirty="0" smtClean="0">
                <a:sym typeface="Wingdings" pitchFamily="2" charset="2"/>
              </a:rPr>
              <a:t> = 40.9 cm</a:t>
            </a:r>
          </a:p>
          <a:p>
            <a:pPr algn="ctr"/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Using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0.5 x 0.5 cm² pads</a:t>
            </a:r>
            <a:endParaRPr lang="fr-FR" b="1" dirty="0" smtClean="0">
              <a:solidFill>
                <a:srgbClr val="FF0000"/>
              </a:solidFill>
            </a:endParaRPr>
          </a:p>
        </p:txBody>
      </p:sp>
      <p:sp>
        <p:nvSpPr>
          <p:cNvPr id="43" name="Espace réservé de la date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grpSp>
        <p:nvGrpSpPr>
          <p:cNvPr id="3" name="Groupe 26"/>
          <p:cNvGrpSpPr/>
          <p:nvPr/>
        </p:nvGrpSpPr>
        <p:grpSpPr>
          <a:xfrm>
            <a:off x="755576" y="1052736"/>
            <a:ext cx="3551416" cy="5357285"/>
            <a:chOff x="1187624" y="1340768"/>
            <a:chExt cx="3551416" cy="5357285"/>
          </a:xfrm>
        </p:grpSpPr>
        <p:pic>
          <p:nvPicPr>
            <p:cNvPr id="257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711" t="13746" r="9627" b="9559"/>
            <a:stretch>
              <a:fillRect/>
            </a:stretch>
          </p:blipFill>
          <p:spPr bwMode="auto">
            <a:xfrm>
              <a:off x="1187625" y="1340768"/>
              <a:ext cx="3551415" cy="2692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9711" t="13746" r="9627" b="9559"/>
            <a:stretch>
              <a:fillRect/>
            </a:stretch>
          </p:blipFill>
          <p:spPr bwMode="auto">
            <a:xfrm flipV="1">
              <a:off x="1187624" y="4005064"/>
              <a:ext cx="3551415" cy="2692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ZoneTexte 27"/>
          <p:cNvSpPr txBox="1"/>
          <p:nvPr/>
        </p:nvSpPr>
        <p:spPr>
          <a:xfrm>
            <a:off x="198875" y="3193231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20 cm</a:t>
            </a:r>
            <a:endParaRPr lang="fr-FR" sz="14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198875" y="2852936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40 cm</a:t>
            </a:r>
            <a:endParaRPr lang="fr-FR" sz="1400" b="1" dirty="0"/>
          </a:p>
        </p:txBody>
      </p:sp>
      <p:sp>
        <p:nvSpPr>
          <p:cNvPr id="48" name="ZoneTexte 47"/>
          <p:cNvSpPr txBox="1"/>
          <p:nvPr/>
        </p:nvSpPr>
        <p:spPr>
          <a:xfrm>
            <a:off x="198875" y="2473151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60 cm</a:t>
            </a:r>
            <a:endParaRPr lang="fr-FR" sz="1400" b="1" dirty="0"/>
          </a:p>
        </p:txBody>
      </p:sp>
      <p:sp>
        <p:nvSpPr>
          <p:cNvPr id="49" name="ZoneTexte 48"/>
          <p:cNvSpPr txBox="1"/>
          <p:nvPr/>
        </p:nvSpPr>
        <p:spPr>
          <a:xfrm>
            <a:off x="198875" y="2132856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80 cm</a:t>
            </a:r>
            <a:endParaRPr lang="fr-FR" sz="1400" b="1" dirty="0"/>
          </a:p>
        </p:txBody>
      </p:sp>
      <p:sp>
        <p:nvSpPr>
          <p:cNvPr id="51" name="ZoneTexte 50"/>
          <p:cNvSpPr txBox="1"/>
          <p:nvPr/>
        </p:nvSpPr>
        <p:spPr>
          <a:xfrm>
            <a:off x="107504" y="1772816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100 cm</a:t>
            </a:r>
            <a:endParaRPr lang="fr-FR" sz="1400" b="1" dirty="0"/>
          </a:p>
        </p:txBody>
      </p:sp>
      <p:sp>
        <p:nvSpPr>
          <p:cNvPr id="52" name="ZoneTexte 51"/>
          <p:cNvSpPr txBox="1"/>
          <p:nvPr/>
        </p:nvSpPr>
        <p:spPr>
          <a:xfrm>
            <a:off x="107504" y="1412776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120 cm</a:t>
            </a:r>
            <a:endParaRPr lang="fr-FR" sz="1400" b="1" dirty="0"/>
          </a:p>
        </p:txBody>
      </p:sp>
      <p:sp>
        <p:nvSpPr>
          <p:cNvPr id="53" name="ZoneTexte 52"/>
          <p:cNvSpPr txBox="1"/>
          <p:nvPr/>
        </p:nvSpPr>
        <p:spPr>
          <a:xfrm>
            <a:off x="1043608" y="6289575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 m</a:t>
            </a:r>
            <a:endParaRPr lang="fr-FR" sz="1400" b="1" dirty="0"/>
          </a:p>
        </p:txBody>
      </p:sp>
      <p:sp>
        <p:nvSpPr>
          <p:cNvPr id="54" name="ZoneTexte 53"/>
          <p:cNvSpPr txBox="1"/>
          <p:nvPr/>
        </p:nvSpPr>
        <p:spPr>
          <a:xfrm>
            <a:off x="1907704" y="628957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3 m</a:t>
            </a:r>
            <a:endParaRPr lang="fr-FR" sz="1400" b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2339752" y="628957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4 m</a:t>
            </a:r>
            <a:endParaRPr lang="fr-FR" sz="1400" b="1" dirty="0"/>
          </a:p>
        </p:txBody>
      </p:sp>
      <p:sp>
        <p:nvSpPr>
          <p:cNvPr id="56" name="ZoneTexte 55"/>
          <p:cNvSpPr txBox="1"/>
          <p:nvPr/>
        </p:nvSpPr>
        <p:spPr>
          <a:xfrm>
            <a:off x="2771800" y="628957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5 m</a:t>
            </a:r>
            <a:endParaRPr lang="fr-FR" sz="1400" b="1" dirty="0"/>
          </a:p>
        </p:txBody>
      </p:sp>
      <p:sp>
        <p:nvSpPr>
          <p:cNvPr id="57" name="ZoneTexte 56"/>
          <p:cNvSpPr txBox="1"/>
          <p:nvPr/>
        </p:nvSpPr>
        <p:spPr>
          <a:xfrm>
            <a:off x="3203848" y="628957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6 m</a:t>
            </a:r>
            <a:endParaRPr lang="fr-FR" sz="1400" b="1" dirty="0"/>
          </a:p>
        </p:txBody>
      </p:sp>
      <p:sp>
        <p:nvSpPr>
          <p:cNvPr id="58" name="ZoneTexte 57"/>
          <p:cNvSpPr txBox="1"/>
          <p:nvPr/>
        </p:nvSpPr>
        <p:spPr>
          <a:xfrm>
            <a:off x="1475656" y="6289575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2 m</a:t>
            </a:r>
            <a:endParaRPr lang="fr-FR" sz="1400" b="1" dirty="0"/>
          </a:p>
        </p:txBody>
      </p:sp>
      <p:sp>
        <p:nvSpPr>
          <p:cNvPr id="62" name="ZoneTexte 61"/>
          <p:cNvSpPr txBox="1"/>
          <p:nvPr/>
        </p:nvSpPr>
        <p:spPr>
          <a:xfrm>
            <a:off x="4788024" y="3573016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3333FF"/>
                </a:solidFill>
              </a:rPr>
              <a:t>Calorimeter</a:t>
            </a:r>
            <a:r>
              <a:rPr lang="fr-FR" sz="2000" b="1" dirty="0" smtClean="0">
                <a:solidFill>
                  <a:srgbClr val="3333FF"/>
                </a:solidFill>
              </a:rPr>
              <a:t> </a:t>
            </a:r>
            <a:r>
              <a:rPr lang="fr-FR" sz="2000" b="1" dirty="0" smtClean="0">
                <a:solidFill>
                  <a:srgbClr val="3333FF"/>
                </a:solidFill>
                <a:latin typeface="Symbol" pitchFamily="18" charset="2"/>
              </a:rPr>
              <a:t>Dg</a:t>
            </a:r>
            <a:r>
              <a:rPr lang="fr-FR" sz="2000" b="1" dirty="0" smtClean="0">
                <a:solidFill>
                  <a:srgbClr val="3333FF"/>
                </a:solidFill>
              </a:rPr>
              <a:t>&gt;2 cm:</a:t>
            </a:r>
            <a:endParaRPr lang="fr-FR" sz="2000" b="1" dirty="0" smtClean="0">
              <a:solidFill>
                <a:srgbClr val="4A7EBB"/>
              </a:solidFill>
            </a:endParaRPr>
          </a:p>
          <a:p>
            <a:r>
              <a:rPr lang="fr-FR" sz="2000" dirty="0" err="1" smtClean="0"/>
              <a:t>Rmin</a:t>
            </a:r>
            <a:r>
              <a:rPr lang="fr-FR" sz="2000" dirty="0" smtClean="0"/>
              <a:t> = 14 cm    </a:t>
            </a:r>
            <a:r>
              <a:rPr lang="fr-FR" sz="2000" dirty="0" err="1" smtClean="0"/>
              <a:t>Zmin</a:t>
            </a:r>
            <a:r>
              <a:rPr lang="fr-FR" sz="2000" dirty="0" smtClean="0"/>
              <a:t> = 205 cm</a:t>
            </a:r>
          </a:p>
          <a:p>
            <a:r>
              <a:rPr lang="fr-FR" sz="2000" dirty="0" err="1" smtClean="0"/>
              <a:t>Rmax</a:t>
            </a:r>
            <a:r>
              <a:rPr lang="fr-FR" sz="2000" dirty="0" smtClean="0"/>
              <a:t> = 41 cm   </a:t>
            </a:r>
            <a:r>
              <a:rPr lang="fr-FR" sz="2000" dirty="0" err="1" smtClean="0"/>
              <a:t>Zmax</a:t>
            </a:r>
            <a:r>
              <a:rPr lang="fr-FR" sz="2000" dirty="0" smtClean="0"/>
              <a:t> = 225 cm</a:t>
            </a:r>
          </a:p>
        </p:txBody>
      </p:sp>
      <p:sp>
        <p:nvSpPr>
          <p:cNvPr id="65" name="Rectangle 64"/>
          <p:cNvSpPr/>
          <p:nvPr/>
        </p:nvSpPr>
        <p:spPr>
          <a:xfrm>
            <a:off x="899592" y="5579948"/>
            <a:ext cx="172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b="1" baseline="-25000" dirty="0" smtClean="0">
                <a:solidFill>
                  <a:srgbClr val="4A7EBB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* </a:t>
            </a:r>
            <a:r>
              <a:rPr lang="fr-FR" b="1" dirty="0" smtClean="0">
                <a:solidFill>
                  <a:srgbClr val="4A7EBB"/>
                </a:solidFill>
                <a:sym typeface="Symbol"/>
              </a:rPr>
              <a:t></a:t>
            </a:r>
            <a:r>
              <a:rPr lang="fr-FR" b="1" dirty="0" smtClean="0">
                <a:solidFill>
                  <a:srgbClr val="4A7EBB"/>
                </a:solidFill>
                <a:sym typeface="Wingdings" pitchFamily="2" charset="2"/>
              </a:rPr>
              <a:t>[-0.5, 0.5] </a:t>
            </a:r>
            <a:endParaRPr lang="fr-FR" dirty="0">
              <a:solidFill>
                <a:srgbClr val="4A7EBB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788024" y="1052736"/>
            <a:ext cx="38164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3333FF"/>
                </a:solidFill>
              </a:rPr>
              <a:t>Vertex detector :</a:t>
            </a:r>
          </a:p>
          <a:p>
            <a:r>
              <a:rPr lang="fr-FR" sz="2000" dirty="0" err="1" smtClean="0"/>
              <a:t>R</a:t>
            </a:r>
            <a:r>
              <a:rPr lang="fr-FR" sz="2000" baseline="-25000" dirty="0" err="1" smtClean="0"/>
              <a:t>min</a:t>
            </a:r>
            <a:r>
              <a:rPr lang="fr-FR" sz="2000" dirty="0" smtClean="0"/>
              <a:t> = 0.5 cm    </a:t>
            </a:r>
            <a:r>
              <a:rPr lang="fr-FR" sz="2000" dirty="0" err="1" smtClean="0"/>
              <a:t>Z</a:t>
            </a:r>
            <a:r>
              <a:rPr lang="fr-FR" sz="2000" baseline="-25000" dirty="0" err="1" smtClean="0"/>
              <a:t>min</a:t>
            </a:r>
            <a:r>
              <a:rPr lang="fr-FR" sz="2000" dirty="0" smtClean="0"/>
              <a:t> = 7.5 cm</a:t>
            </a:r>
          </a:p>
          <a:p>
            <a:r>
              <a:rPr lang="fr-FR" sz="2000" dirty="0" err="1" smtClean="0"/>
              <a:t>R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3.5 cm   </a:t>
            </a:r>
            <a:r>
              <a:rPr lang="fr-FR" sz="2000" dirty="0" err="1" smtClean="0"/>
              <a:t>Z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18 cm</a:t>
            </a:r>
          </a:p>
          <a:p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4788024" y="2280354"/>
            <a:ext cx="38349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3333FF"/>
                </a:solidFill>
              </a:rPr>
              <a:t>Spectrometer</a:t>
            </a:r>
            <a:r>
              <a:rPr lang="fr-FR" sz="2000" b="1" dirty="0" smtClean="0">
                <a:solidFill>
                  <a:srgbClr val="3333FF"/>
                </a:solidFill>
              </a:rPr>
              <a:t> :</a:t>
            </a:r>
          </a:p>
          <a:p>
            <a:r>
              <a:rPr lang="fr-FR" sz="2000" dirty="0" err="1" smtClean="0"/>
              <a:t>R</a:t>
            </a:r>
            <a:r>
              <a:rPr lang="fr-FR" sz="2000" baseline="-25000" dirty="0" err="1" smtClean="0"/>
              <a:t>min</a:t>
            </a:r>
            <a:r>
              <a:rPr lang="fr-FR" sz="2000" dirty="0" smtClean="0"/>
              <a:t> = 1 cm    </a:t>
            </a:r>
            <a:r>
              <a:rPr lang="fr-FR" sz="2000" dirty="0" err="1" smtClean="0"/>
              <a:t>Z</a:t>
            </a:r>
            <a:r>
              <a:rPr lang="fr-FR" sz="2000" baseline="-25000" dirty="0" err="1" smtClean="0"/>
              <a:t>min</a:t>
            </a:r>
            <a:r>
              <a:rPr lang="fr-FR" sz="2000" dirty="0" smtClean="0"/>
              <a:t> = 20 (100) cm</a:t>
            </a:r>
          </a:p>
          <a:p>
            <a:r>
              <a:rPr lang="fr-FR" sz="2000" dirty="0" err="1" smtClean="0"/>
              <a:t>R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22 cm   </a:t>
            </a:r>
            <a:r>
              <a:rPr lang="fr-FR" sz="2000" dirty="0" err="1" smtClean="0"/>
              <a:t>Z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120 (200) cm</a:t>
            </a:r>
          </a:p>
          <a:p>
            <a:endParaRPr lang="fr-FR" dirty="0"/>
          </a:p>
        </p:txBody>
      </p:sp>
      <p:sp>
        <p:nvSpPr>
          <p:cNvPr id="33" name="Trapèze 32"/>
          <p:cNvSpPr/>
          <p:nvPr/>
        </p:nvSpPr>
        <p:spPr>
          <a:xfrm>
            <a:off x="828155" y="4155226"/>
            <a:ext cx="504056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 err="1" smtClean="0"/>
              <a:t>Dipole</a:t>
            </a:r>
            <a:r>
              <a:rPr lang="fr-FR" sz="700" b="1" dirty="0" smtClean="0"/>
              <a:t> </a:t>
            </a:r>
            <a:r>
              <a:rPr lang="fr-FR" sz="700" b="1" dirty="0" err="1" smtClean="0"/>
              <a:t>field</a:t>
            </a:r>
            <a:endParaRPr lang="fr-FR" sz="700" b="1" dirty="0"/>
          </a:p>
        </p:txBody>
      </p:sp>
      <p:sp>
        <p:nvSpPr>
          <p:cNvPr id="34" name="Trapèze 33"/>
          <p:cNvSpPr/>
          <p:nvPr/>
        </p:nvSpPr>
        <p:spPr>
          <a:xfrm flipV="1">
            <a:off x="828155" y="3126110"/>
            <a:ext cx="504056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/>
          </a:p>
        </p:txBody>
      </p:sp>
      <p:sp>
        <p:nvSpPr>
          <p:cNvPr id="32" name="Titr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Detector design</a:t>
            </a:r>
            <a:r>
              <a:rPr lang="en-US" dirty="0" smtClean="0"/>
              <a:t> 				</a:t>
            </a:r>
            <a:r>
              <a:rPr lang="en-US" dirty="0" smtClean="0">
                <a:solidFill>
                  <a:srgbClr val="FF0000"/>
                </a:solidFill>
              </a:rPr>
              <a:t>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Espace réservé de la date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4572000" y="5445224"/>
            <a:ext cx="2808312" cy="9361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72008" y="4437112"/>
            <a:ext cx="4572000" cy="1944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8" name="Rectangle 67"/>
          <p:cNvSpPr/>
          <p:nvPr/>
        </p:nvSpPr>
        <p:spPr>
          <a:xfrm>
            <a:off x="6516216" y="3195638"/>
            <a:ext cx="2448272" cy="1794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e 63"/>
          <p:cNvGrpSpPr/>
          <p:nvPr/>
        </p:nvGrpSpPr>
        <p:grpSpPr>
          <a:xfrm>
            <a:off x="4758340" y="3140968"/>
            <a:ext cx="4278156" cy="2040324"/>
            <a:chOff x="4644008" y="3140968"/>
            <a:chExt cx="4278156" cy="2040324"/>
          </a:xfrm>
        </p:grpSpPr>
        <p:pic>
          <p:nvPicPr>
            <p:cNvPr id="12186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1563" t="68872" r="68995" b="1563"/>
            <a:stretch>
              <a:fillRect/>
            </a:stretch>
          </p:blipFill>
          <p:spPr bwMode="auto">
            <a:xfrm rot="5400000">
              <a:off x="4719948" y="3187559"/>
              <a:ext cx="1894028" cy="1901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2" name="Connecteur droit 41"/>
            <p:cNvCxnSpPr/>
            <p:nvPr/>
          </p:nvCxnSpPr>
          <p:spPr>
            <a:xfrm rot="5400000">
              <a:off x="59761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rot="5400000">
              <a:off x="61285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 rot="5400000">
              <a:off x="62809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rot="5400000">
              <a:off x="64333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rot="5400000">
              <a:off x="7632339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 rot="5400000">
              <a:off x="67381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rot="5400000">
              <a:off x="7344307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/>
            <p:cNvCxnSpPr/>
            <p:nvPr/>
          </p:nvCxnSpPr>
          <p:spPr>
            <a:xfrm rot="5400000">
              <a:off x="7042956" y="4163598"/>
              <a:ext cx="1512168" cy="0"/>
            </a:xfrm>
            <a:prstGeom prst="line">
              <a:avLst/>
            </a:prstGeom>
            <a:ln w="19050">
              <a:solidFill>
                <a:srgbClr val="66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avec flèche 54"/>
            <p:cNvCxnSpPr/>
            <p:nvPr/>
          </p:nvCxnSpPr>
          <p:spPr>
            <a:xfrm>
              <a:off x="4716016" y="4126006"/>
              <a:ext cx="388843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/>
            <p:cNvSpPr txBox="1"/>
            <p:nvPr/>
          </p:nvSpPr>
          <p:spPr>
            <a:xfrm>
              <a:off x="8604448" y="391157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4A7EBB"/>
                  </a:solidFill>
                  <a:latin typeface="Symbol" pitchFamily="18" charset="2"/>
                </a:rPr>
                <a:t>m</a:t>
              </a:r>
              <a:endParaRPr lang="fr-FR" b="1" dirty="0">
                <a:solidFill>
                  <a:srgbClr val="4A7EBB"/>
                </a:solidFill>
                <a:latin typeface="Symbol" pitchFamily="18" charset="2"/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5652120" y="4343618"/>
              <a:ext cx="4267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fr-FR" b="1" dirty="0" smtClean="0">
                  <a:solidFill>
                    <a:srgbClr val="FF0000"/>
                  </a:solidFill>
                </a:rPr>
                <a:t>+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5319342" y="3140968"/>
              <a:ext cx="692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/>
                <a:t>DHCal</a:t>
              </a:r>
              <a:endParaRPr lang="fr-FR" sz="16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644008" y="4919682"/>
              <a:ext cx="381642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http://newsline.linearcollider.org/archive/2010/20101104.html</a:t>
              </a:r>
              <a:endParaRPr lang="fr-FR" sz="1100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smtClean="0"/>
              <a:t>Detector design  				</a:t>
            </a:r>
            <a:r>
              <a:rPr lang="fr-FR" dirty="0" smtClean="0">
                <a:solidFill>
                  <a:srgbClr val="00B0F0"/>
                </a:solidFill>
              </a:rPr>
              <a:t>Absorber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Absorber type</a:t>
            </a:r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  <a:p>
            <a:pPr lvl="1"/>
            <a:endParaRPr lang="fr-FR" sz="1800" dirty="0" smtClean="0">
              <a:sym typeface="Wingdings" pitchFamily="2" charset="2"/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Fleuret - LLR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14</a:t>
            </a:fld>
            <a:endParaRPr lang="fr-BE"/>
          </a:p>
        </p:txBody>
      </p:sp>
      <p:sp>
        <p:nvSpPr>
          <p:cNvPr id="12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0" y="1412875"/>
            <a:ext cx="5329238" cy="1728788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buNone/>
            </a:pP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NA50/NA60 : </a:t>
            </a:r>
            <a:r>
              <a:rPr lang="fr-FR" sz="1700" dirty="0" err="1" smtClean="0">
                <a:solidFill>
                  <a:srgbClr val="FF0000"/>
                </a:solidFill>
                <a:sym typeface="Wingdings" pitchFamily="2" charset="2"/>
              </a:rPr>
              <a:t>measure</a:t>
            </a:r>
            <a:r>
              <a:rPr lang="fr-FR" sz="1700" dirty="0" smtClean="0">
                <a:solidFill>
                  <a:srgbClr val="FF0000"/>
                </a:solidFill>
                <a:sym typeface="Wingdings" pitchFamily="2" charset="2"/>
              </a:rPr>
              <a:t> muon </a:t>
            </a:r>
            <a:r>
              <a:rPr lang="fr-FR" sz="1700" dirty="0" err="1" smtClean="0">
                <a:solidFill>
                  <a:srgbClr val="FF0000"/>
                </a:solidFill>
                <a:sym typeface="Wingdings" pitchFamily="2" charset="2"/>
              </a:rPr>
              <a:t>momentum</a:t>
            </a:r>
            <a:r>
              <a:rPr lang="fr-FR" sz="17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after</a:t>
            </a:r>
            <a:r>
              <a:rPr lang="fr-FR" sz="1700" dirty="0" smtClean="0">
                <a:solidFill>
                  <a:srgbClr val="FF0000"/>
                </a:solidFill>
                <a:sym typeface="Wingdings" pitchFamily="2" charset="2"/>
              </a:rPr>
              <a:t> the absorber </a:t>
            </a:r>
          </a:p>
          <a:p>
            <a:pPr marL="342900" lvl="1" indent="-342900">
              <a:buNone/>
            </a:pP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                          must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minimize</a:t>
            </a: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 multiple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scattering</a:t>
            </a:r>
            <a:endParaRPr lang="fr-FR" sz="17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1"/>
            <a:r>
              <a:rPr lang="fr-FR" sz="1600" dirty="0" smtClean="0">
                <a:sym typeface="Wingdings" pitchFamily="2" charset="2"/>
              </a:rPr>
              <a:t>Must use </a:t>
            </a:r>
            <a:r>
              <a:rPr lang="fr-FR" sz="1600" dirty="0" err="1" smtClean="0">
                <a:sym typeface="Wingdings" pitchFamily="2" charset="2"/>
              </a:rPr>
              <a:t>low</a:t>
            </a:r>
            <a:r>
              <a:rPr lang="fr-FR" sz="1600" dirty="0" smtClean="0">
                <a:sym typeface="Wingdings" pitchFamily="2" charset="2"/>
              </a:rPr>
              <a:t> Z </a:t>
            </a:r>
            <a:r>
              <a:rPr lang="fr-FR" sz="1600" dirty="0" err="1" smtClean="0">
                <a:sym typeface="Wingdings" pitchFamily="2" charset="2"/>
              </a:rPr>
              <a:t>material</a:t>
            </a:r>
            <a:r>
              <a:rPr lang="fr-FR" sz="1600" dirty="0" smtClean="0">
                <a:sym typeface="Wingdings" pitchFamily="2" charset="2"/>
              </a:rPr>
              <a:t>: best = </a:t>
            </a:r>
            <a:r>
              <a:rPr lang="fr-FR" sz="1600" dirty="0" err="1" smtClean="0">
                <a:sym typeface="Wingdings" pitchFamily="2" charset="2"/>
              </a:rPr>
              <a:t>BeO</a:t>
            </a:r>
            <a:r>
              <a:rPr lang="fr-FR" sz="1600" dirty="0" smtClean="0">
                <a:sym typeface="Wingdings" pitchFamily="2" charset="2"/>
              </a:rPr>
              <a:t> (but </a:t>
            </a:r>
            <a:r>
              <a:rPr lang="fr-FR" sz="1600" dirty="0" err="1" smtClean="0">
                <a:sym typeface="Wingdings" pitchFamily="2" charset="2"/>
              </a:rPr>
              <a:t>expensive</a:t>
            </a:r>
            <a:r>
              <a:rPr lang="fr-FR" sz="1600" dirty="0" smtClean="0">
                <a:sym typeface="Wingdings" pitchFamily="2" charset="2"/>
              </a:rPr>
              <a:t>)</a:t>
            </a:r>
          </a:p>
          <a:p>
            <a:pPr lvl="1"/>
            <a:r>
              <a:rPr lang="fr-FR" sz="1600" b="1" dirty="0" smtClean="0">
                <a:solidFill>
                  <a:srgbClr val="1F497D"/>
                </a:solidFill>
                <a:sym typeface="Wingdings" pitchFamily="2" charset="2"/>
              </a:rPr>
              <a:t>NA50 : 0.6 m </a:t>
            </a:r>
            <a:r>
              <a:rPr lang="fr-FR" sz="1600" b="1" dirty="0" err="1" smtClean="0">
                <a:solidFill>
                  <a:srgbClr val="1F497D"/>
                </a:solidFill>
                <a:sym typeface="Wingdings" pitchFamily="2" charset="2"/>
              </a:rPr>
              <a:t>BeO</a:t>
            </a:r>
            <a:r>
              <a:rPr lang="fr-FR" sz="1600" b="1" dirty="0" smtClean="0">
                <a:solidFill>
                  <a:srgbClr val="1F497D"/>
                </a:solidFill>
                <a:sym typeface="Wingdings" pitchFamily="2" charset="2"/>
              </a:rPr>
              <a:t> + 4 m C + 0.6 m Fe = 5.2 m</a:t>
            </a:r>
          </a:p>
          <a:p>
            <a:pPr lvl="1"/>
            <a:endParaRPr lang="fr-FR" sz="17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1700" b="1" dirty="0" smtClean="0">
                <a:solidFill>
                  <a:srgbClr val="FF0000"/>
                </a:solidFill>
              </a:rPr>
              <a:t>CHIC : </a:t>
            </a:r>
            <a:r>
              <a:rPr lang="fr-FR" sz="1700" b="0" dirty="0" err="1" smtClean="0">
                <a:solidFill>
                  <a:srgbClr val="FF0000"/>
                </a:solidFill>
              </a:rPr>
              <a:t>measure</a:t>
            </a:r>
            <a:r>
              <a:rPr lang="fr-FR" sz="1700" b="0" dirty="0" smtClean="0">
                <a:solidFill>
                  <a:srgbClr val="FF0000"/>
                </a:solidFill>
              </a:rPr>
              <a:t> muon </a:t>
            </a:r>
            <a:r>
              <a:rPr lang="fr-FR" sz="1700" b="0" dirty="0" err="1" smtClean="0">
                <a:solidFill>
                  <a:srgbClr val="FF0000"/>
                </a:solidFill>
              </a:rPr>
              <a:t>momentum</a:t>
            </a:r>
            <a:r>
              <a:rPr lang="fr-FR" sz="1700" b="0" dirty="0" smtClean="0">
                <a:solidFill>
                  <a:srgbClr val="FF0000"/>
                </a:solidFill>
              </a:rPr>
              <a:t> </a:t>
            </a:r>
            <a:r>
              <a:rPr lang="fr-FR" sz="1700" dirty="0" err="1" smtClean="0">
                <a:solidFill>
                  <a:srgbClr val="FF0000"/>
                </a:solidFill>
              </a:rPr>
              <a:t>before</a:t>
            </a:r>
            <a:r>
              <a:rPr lang="fr-FR" sz="1700" b="0" dirty="0" smtClean="0">
                <a:solidFill>
                  <a:srgbClr val="FF0000"/>
                </a:solidFill>
              </a:rPr>
              <a:t> the absorber</a:t>
            </a:r>
          </a:p>
          <a:p>
            <a:pPr>
              <a:buNone/>
            </a:pPr>
            <a:r>
              <a:rPr lang="fr-FR" sz="1700" b="0" dirty="0" smtClean="0"/>
              <a:t>            </a:t>
            </a:r>
            <a:r>
              <a:rPr lang="fr-FR" sz="1700" b="0" dirty="0" smtClean="0">
                <a:sym typeface="Wingdings" pitchFamily="2" charset="2"/>
              </a:rPr>
              <a:t> </a:t>
            </a:r>
            <a:r>
              <a:rPr lang="fr-FR" sz="1700" b="0" dirty="0" err="1" smtClean="0">
                <a:sym typeface="Wingdings" pitchFamily="2" charset="2"/>
              </a:rPr>
              <a:t>minimization</a:t>
            </a:r>
            <a:r>
              <a:rPr lang="fr-FR" sz="1700" b="0" dirty="0" smtClean="0">
                <a:sym typeface="Wingdings" pitchFamily="2" charset="2"/>
              </a:rPr>
              <a:t> of multiple </a:t>
            </a:r>
            <a:r>
              <a:rPr lang="fr-FR" sz="1700" b="0" dirty="0" err="1" smtClean="0">
                <a:sym typeface="Wingdings" pitchFamily="2" charset="2"/>
              </a:rPr>
              <a:t>scattering</a:t>
            </a:r>
            <a:r>
              <a:rPr lang="fr-FR" sz="1700" b="0" dirty="0" smtClean="0">
                <a:sym typeface="Wingdings" pitchFamily="2" charset="2"/>
              </a:rPr>
              <a:t> not crucial</a:t>
            </a:r>
            <a:endParaRPr lang="fr-FR" sz="1700" b="0" dirty="0" smtClean="0"/>
          </a:p>
          <a:p>
            <a:pPr>
              <a:buNone/>
            </a:pPr>
            <a:r>
              <a:rPr lang="fr-FR" sz="1700" b="1" dirty="0" smtClean="0">
                <a:solidFill>
                  <a:srgbClr val="FF0000"/>
                </a:solidFill>
              </a:rPr>
              <a:t>            </a:t>
            </a: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can</a:t>
            </a: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 use Fe </a:t>
            </a:r>
            <a:r>
              <a:rPr lang="fr-FR" sz="1700" b="1" dirty="0" err="1" smtClean="0">
                <a:solidFill>
                  <a:srgbClr val="FF0000"/>
                </a:solidFill>
                <a:sym typeface="Wingdings" pitchFamily="2" charset="2"/>
              </a:rPr>
              <a:t>material</a:t>
            </a:r>
            <a:r>
              <a:rPr lang="fr-FR" sz="17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sz="1700" b="1" dirty="0" smtClean="0">
                <a:solidFill>
                  <a:srgbClr val="FF0000"/>
                </a:solidFill>
              </a:rPr>
              <a:t>To </a:t>
            </a:r>
            <a:r>
              <a:rPr lang="fr-FR" sz="1700" b="1" dirty="0" err="1" smtClean="0">
                <a:solidFill>
                  <a:srgbClr val="FF0000"/>
                </a:solidFill>
              </a:rPr>
              <a:t>absorb</a:t>
            </a:r>
            <a:r>
              <a:rPr lang="fr-FR" sz="1700" b="1" dirty="0" smtClean="0">
                <a:solidFill>
                  <a:srgbClr val="FF0000"/>
                </a:solidFill>
              </a:rPr>
              <a:t> </a:t>
            </a:r>
            <a:r>
              <a:rPr lang="fr-FR" sz="1700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fr-FR" sz="1700" b="1" baseline="30000" dirty="0" smtClean="0">
                <a:solidFill>
                  <a:srgbClr val="FF0000"/>
                </a:solidFill>
              </a:rPr>
              <a:t>+/-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3" cstate="print"/>
          <a:srcRect l="975" t="17923" r="52816" b="25843"/>
          <a:stretch>
            <a:fillRect/>
          </a:stretch>
        </p:blipFill>
        <p:spPr bwMode="auto">
          <a:xfrm>
            <a:off x="6099532" y="980728"/>
            <a:ext cx="272093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necteur droit avec flèche 30"/>
          <p:cNvCxnSpPr/>
          <p:nvPr/>
        </p:nvCxnSpPr>
        <p:spPr>
          <a:xfrm flipV="1">
            <a:off x="4283968" y="2062436"/>
            <a:ext cx="1944216" cy="704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1979712" y="3194392"/>
            <a:ext cx="288032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Need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to 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match muon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track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position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between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spectrometer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and trigger : 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Use an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instrumented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Fe absorber</a:t>
            </a:r>
            <a:endParaRPr lang="fr-FR" sz="1400" dirty="0"/>
          </a:p>
        </p:txBody>
      </p:sp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140" b="5014"/>
          <a:stretch>
            <a:fillRect/>
          </a:stretch>
        </p:blipFill>
        <p:spPr bwMode="auto">
          <a:xfrm>
            <a:off x="2356520" y="4581128"/>
            <a:ext cx="2215480" cy="18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" y="4581128"/>
            <a:ext cx="2199704" cy="157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ZoneTexte 64"/>
          <p:cNvSpPr txBox="1"/>
          <p:nvPr/>
        </p:nvSpPr>
        <p:spPr>
          <a:xfrm>
            <a:off x="4572000" y="5517232"/>
            <a:ext cx="2880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Can match muon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track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momentum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between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400" dirty="0" err="1" smtClean="0">
                <a:solidFill>
                  <a:srgbClr val="3333FF"/>
                </a:solidFill>
                <a:sym typeface="Wingdings" pitchFamily="2" charset="2"/>
              </a:rPr>
              <a:t>spectrometer</a:t>
            </a:r>
            <a:r>
              <a:rPr lang="fr-FR" sz="1400" dirty="0" smtClean="0">
                <a:solidFill>
                  <a:srgbClr val="3333FF"/>
                </a:solidFill>
                <a:sym typeface="Wingdings" pitchFamily="2" charset="2"/>
              </a:rPr>
              <a:t> and trigger : 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Use </a:t>
            </a:r>
            <a:r>
              <a:rPr lang="fr-FR" sz="1400" b="1" dirty="0" err="1" smtClean="0">
                <a:solidFill>
                  <a:srgbClr val="3333FF"/>
                </a:solidFill>
                <a:sym typeface="Wingdings" pitchFamily="2" charset="2"/>
              </a:rPr>
              <a:t>magnetized</a:t>
            </a:r>
            <a:r>
              <a:rPr lang="fr-FR" sz="1400" b="1" dirty="0" smtClean="0">
                <a:solidFill>
                  <a:srgbClr val="3333FF"/>
                </a:solidFill>
                <a:sym typeface="Wingdings" pitchFamily="2" charset="2"/>
              </a:rPr>
              <a:t> Fe absorber ?</a:t>
            </a:r>
            <a:endParaRPr lang="fr-FR" sz="1400" dirty="0"/>
          </a:p>
        </p:txBody>
      </p:sp>
      <p:sp>
        <p:nvSpPr>
          <p:cNvPr id="71" name="ZoneTexte 70"/>
          <p:cNvSpPr txBox="1"/>
          <p:nvPr/>
        </p:nvSpPr>
        <p:spPr>
          <a:xfrm>
            <a:off x="2147657" y="6084004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Minos</a:t>
            </a:r>
            <a:endParaRPr lang="fr-FR" dirty="0"/>
          </a:p>
        </p:txBody>
      </p:sp>
      <p:sp>
        <p:nvSpPr>
          <p:cNvPr id="33" name="Espace réservé de la date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CHIC: Experimental setup flexibility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15</a:t>
            </a:fld>
            <a:endParaRPr lang="fr-BE" dirty="0"/>
          </a:p>
        </p:txBody>
      </p:sp>
      <p:pic>
        <p:nvPicPr>
          <p:cNvPr id="392194" name="Picture 2" descr="Z:\FTE\CHIC\images\CHIC_Img_07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632822"/>
            <a:ext cx="3384376" cy="1930885"/>
          </a:xfrm>
          <a:prstGeom prst="rect">
            <a:avLst/>
          </a:prstGeom>
          <a:noFill/>
        </p:spPr>
      </p:pic>
      <p:pic>
        <p:nvPicPr>
          <p:cNvPr id="392195" name="Picture 3" descr="Z:\FTE\CHIC\images\CAL_Img_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37654"/>
            <a:ext cx="3240360" cy="1408771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4067944" y="4869160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Large rapidity coverage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fixed target mode </a:t>
            </a:r>
            <a:r>
              <a:rPr lang="en-US" dirty="0" smtClean="0">
                <a:sym typeface="Wingdings" pitchFamily="2" charset="2"/>
              </a:rPr>
              <a:t> high flexibility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 displace tracker to access large rapidity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ym typeface="Wingdings" pitchFamily="2" charset="2"/>
              </a:rPr>
              <a:t> modify calorimeter to access large rapidity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234809" y="4437112"/>
            <a:ext cx="16008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Forward rapidity</a:t>
            </a:r>
            <a:endParaRPr lang="en-US" sz="16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1979712" y="4437112"/>
            <a:ext cx="1230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Mid rapidity</a:t>
            </a:r>
            <a:endParaRPr lang="en-US" sz="1600" b="1" dirty="0"/>
          </a:p>
        </p:txBody>
      </p:sp>
      <p:pic>
        <p:nvPicPr>
          <p:cNvPr id="13" name="Picture 2" descr="Z:\FTE\CHIC\images\CHIC_Img_04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3" y="1484783"/>
            <a:ext cx="4824536" cy="3012511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393227" y="1844824"/>
            <a:ext cx="3434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Very compact detector</a:t>
            </a:r>
          </a:p>
          <a:p>
            <a:pPr algn="ctr"/>
            <a:r>
              <a:rPr lang="en-US" b="1" dirty="0" smtClean="0"/>
              <a:t>(full detector simulation ongoing)</a:t>
            </a:r>
            <a:endParaRPr lang="en-US" b="1" dirty="0"/>
          </a:p>
        </p:txBody>
      </p:sp>
      <p:sp>
        <p:nvSpPr>
          <p:cNvPr id="15" name="Flèche droite 14"/>
          <p:cNvSpPr/>
          <p:nvPr/>
        </p:nvSpPr>
        <p:spPr>
          <a:xfrm>
            <a:off x="3779912" y="2132856"/>
            <a:ext cx="28803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re 73"/>
          <p:cNvSpPr>
            <a:spLocks noGrp="1"/>
          </p:cNvSpPr>
          <p:nvPr>
            <p:ph type="title"/>
          </p:nvPr>
        </p:nvSpPr>
        <p:spPr>
          <a:xfrm>
            <a:off x="827584" y="0"/>
            <a:ext cx="8316000" cy="868322"/>
          </a:xfrm>
        </p:spPr>
        <p:txBody>
          <a:bodyPr>
            <a:normAutofit/>
          </a:bodyPr>
          <a:lstStyle/>
          <a:p>
            <a:pPr algn="l"/>
            <a:r>
              <a:rPr lang="fr-FR" sz="2800" dirty="0" smtClean="0"/>
              <a:t>Detector design				</a:t>
            </a:r>
            <a:r>
              <a:rPr lang="fr-FR" dirty="0" err="1" smtClean="0">
                <a:solidFill>
                  <a:srgbClr val="FF0000"/>
                </a:solidFill>
              </a:rPr>
              <a:t>Overview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7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err="1" smtClean="0"/>
              <a:t>Charm</a:t>
            </a:r>
            <a:r>
              <a:rPr lang="fr-FR" sz="2800" dirty="0" smtClean="0"/>
              <a:t> in </a:t>
            </a:r>
            <a:r>
              <a:rPr lang="fr-FR" sz="2800" dirty="0" err="1" smtClean="0"/>
              <a:t>Heavy</a:t>
            </a:r>
            <a:r>
              <a:rPr lang="fr-FR" sz="2800" dirty="0" smtClean="0"/>
              <a:t> Ion Collisions	</a:t>
            </a:r>
            <a:r>
              <a:rPr lang="fr-FR" dirty="0" smtClean="0">
                <a:solidFill>
                  <a:srgbClr val="FF0000"/>
                </a:solidFill>
              </a:rPr>
              <a:t>Signal extraction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mass plots</a:t>
            </a:r>
          </a:p>
          <a:p>
            <a:pPr lvl="1"/>
            <a:r>
              <a:rPr lang="en-US" dirty="0" smtClean="0"/>
              <a:t>200 000 </a:t>
            </a:r>
            <a:r>
              <a:rPr lang="en-US" dirty="0" err="1" smtClean="0"/>
              <a:t>Pb+Pb</a:t>
            </a:r>
            <a:r>
              <a:rPr lang="en-US" dirty="0" smtClean="0"/>
              <a:t> </a:t>
            </a:r>
            <a:r>
              <a:rPr lang="en-US" dirty="0" err="1" smtClean="0"/>
              <a:t>minBias</a:t>
            </a:r>
            <a:r>
              <a:rPr lang="en-US" dirty="0" smtClean="0"/>
              <a:t> EPOS events</a:t>
            </a:r>
          </a:p>
          <a:p>
            <a:pPr lvl="2"/>
            <a:r>
              <a:rPr lang="en-US" dirty="0" smtClean="0"/>
              <a:t>140 000 events with J/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 embedded (70%)</a:t>
            </a:r>
          </a:p>
          <a:p>
            <a:pPr lvl="2"/>
            <a:r>
              <a:rPr lang="en-US" dirty="0" smtClean="0"/>
              <a:t>60 000 events with 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baseline="-25000" dirty="0" smtClean="0"/>
              <a:t>c</a:t>
            </a:r>
            <a:r>
              <a:rPr lang="en-US" dirty="0" smtClean="0"/>
              <a:t> embedded (30%)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16</a:t>
            </a:fld>
            <a:endParaRPr lang="fr-BE"/>
          </a:p>
        </p:txBody>
      </p:sp>
      <p:grpSp>
        <p:nvGrpSpPr>
          <p:cNvPr id="2" name="Groupe 10"/>
          <p:cNvGrpSpPr/>
          <p:nvPr/>
        </p:nvGrpSpPr>
        <p:grpSpPr>
          <a:xfrm>
            <a:off x="323528" y="2636912"/>
            <a:ext cx="5558942" cy="3888432"/>
            <a:chOff x="983673" y="1962150"/>
            <a:chExt cx="6567054" cy="4452505"/>
          </a:xfrm>
        </p:grpSpPr>
        <p:pic>
          <p:nvPicPr>
            <p:cNvPr id="40345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247" t="10801" r="1373" b="1661"/>
            <a:stretch>
              <a:fillRect/>
            </a:stretch>
          </p:blipFill>
          <p:spPr bwMode="auto">
            <a:xfrm>
              <a:off x="983673" y="1962150"/>
              <a:ext cx="6567054" cy="4452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346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926" t="18540" r="7289" b="1651"/>
            <a:stretch>
              <a:fillRect/>
            </a:stretch>
          </p:blipFill>
          <p:spPr bwMode="auto">
            <a:xfrm>
              <a:off x="2532102" y="2420888"/>
              <a:ext cx="4344045" cy="2880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ZoneTexte 9"/>
            <p:cNvSpPr txBox="1"/>
            <p:nvPr/>
          </p:nvSpPr>
          <p:spPr>
            <a:xfrm>
              <a:off x="5148064" y="3429000"/>
              <a:ext cx="912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S/B=1.8</a:t>
              </a:r>
              <a:endParaRPr lang="en-US" dirty="0"/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6372200" y="3784972"/>
            <a:ext cx="25202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acceptance and selection cuts: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35 000 </a:t>
            </a:r>
            <a:r>
              <a:rPr lang="en-US" b="1" dirty="0" smtClean="0">
                <a:solidFill>
                  <a:srgbClr val="FF0000"/>
                </a:solidFill>
              </a:rPr>
              <a:t>J/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Y</a:t>
            </a:r>
            <a:r>
              <a:rPr lang="en-US" dirty="0" smtClean="0"/>
              <a:t>                             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b="1" dirty="0" smtClean="0">
                <a:solidFill>
                  <a:srgbClr val="FF0000"/>
                </a:solidFill>
              </a:rPr>
              <a:t>acc x </a:t>
            </a:r>
            <a:r>
              <a:rPr lang="en-US" b="1" dirty="0" err="1" smtClean="0">
                <a:solidFill>
                  <a:srgbClr val="FF0000"/>
                </a:solidFill>
              </a:rPr>
              <a:t>eff</a:t>
            </a:r>
            <a:r>
              <a:rPr lang="en-US" b="1" dirty="0" smtClean="0">
                <a:solidFill>
                  <a:srgbClr val="FF0000"/>
                </a:solidFill>
              </a:rPr>
              <a:t> = 17.4%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1700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en-US" b="1" baseline="-25000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                               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b="1" dirty="0" smtClean="0">
                <a:solidFill>
                  <a:srgbClr val="FF0000"/>
                </a:solidFill>
              </a:rPr>
              <a:t>acc x </a:t>
            </a:r>
            <a:r>
              <a:rPr lang="en-US" b="1" dirty="0" err="1" smtClean="0">
                <a:solidFill>
                  <a:srgbClr val="FF0000"/>
                </a:solidFill>
              </a:rPr>
              <a:t>eff</a:t>
            </a:r>
            <a:r>
              <a:rPr lang="en-US" b="1" dirty="0" smtClean="0">
                <a:solidFill>
                  <a:srgbClr val="FF0000"/>
                </a:solidFill>
              </a:rPr>
              <a:t> = 2.8 %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3461" name="Picture 5"/>
          <p:cNvPicPr>
            <a:picLocks noChangeAspect="1" noChangeArrowheads="1"/>
          </p:cNvPicPr>
          <p:nvPr/>
        </p:nvPicPr>
        <p:blipFill>
          <a:blip r:embed="rId4" cstate="print"/>
          <a:srcRect l="67038" t="16048" r="1410" b="2468"/>
          <a:stretch>
            <a:fillRect/>
          </a:stretch>
        </p:blipFill>
        <p:spPr bwMode="auto">
          <a:xfrm>
            <a:off x="5936152" y="1480716"/>
            <a:ext cx="3100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555776" y="321297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c</a:t>
            </a:r>
            <a:r>
              <a:rPr lang="en-US" baseline="-25000" dirty="0" smtClean="0"/>
              <a:t>c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884368" y="2272804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J/</a:t>
            </a:r>
            <a:r>
              <a:rPr lang="en-US" dirty="0" smtClean="0">
                <a:latin typeface="Symbol" pitchFamily="18" charset="2"/>
              </a:rPr>
              <a:t>Y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6588224" y="2488828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S/B=990</a:t>
            </a:r>
            <a:endParaRPr lang="en-US" dirty="0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115616" y="2244436"/>
            <a:ext cx="3888432" cy="4644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187624" y="3284984"/>
            <a:ext cx="3816424" cy="5364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re 7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2800" dirty="0" err="1" smtClean="0"/>
              <a:t>Charm</a:t>
            </a:r>
            <a:r>
              <a:rPr lang="fr-FR" sz="2800" dirty="0" smtClean="0"/>
              <a:t> in </a:t>
            </a:r>
            <a:r>
              <a:rPr lang="fr-FR" sz="2800" dirty="0" err="1" smtClean="0"/>
              <a:t>Heavy</a:t>
            </a:r>
            <a:r>
              <a:rPr lang="fr-FR" sz="2800" dirty="0" smtClean="0"/>
              <a:t> Ion Collisions	</a:t>
            </a:r>
            <a:r>
              <a:rPr lang="fr-FR" dirty="0" smtClean="0">
                <a:solidFill>
                  <a:srgbClr val="FF0000"/>
                </a:solidFill>
              </a:rPr>
              <a:t>Figure of </a:t>
            </a:r>
            <a:r>
              <a:rPr lang="fr-FR" dirty="0" err="1" smtClean="0">
                <a:solidFill>
                  <a:srgbClr val="FF0000"/>
                </a:solidFill>
              </a:rPr>
              <a:t>Merit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one month </a:t>
            </a:r>
            <a:r>
              <a:rPr lang="en-US" dirty="0" err="1" smtClean="0"/>
              <a:t>Pb+Pb</a:t>
            </a:r>
            <a:r>
              <a:rPr lang="en-US" dirty="0" smtClean="0"/>
              <a:t> run with a 4mm thick target</a:t>
            </a:r>
          </a:p>
          <a:p>
            <a:pPr lvl="1"/>
            <a:r>
              <a:rPr lang="en-US" dirty="0" smtClean="0"/>
              <a:t>~ 200 000 inclusive J/</a:t>
            </a:r>
            <a:r>
              <a:rPr lang="en-US" dirty="0" err="1" smtClean="0">
                <a:latin typeface="Symbol" pitchFamily="18" charset="2"/>
              </a:rPr>
              <a:t>Y</a:t>
            </a:r>
            <a:r>
              <a:rPr lang="en-US" dirty="0" err="1" smtClean="0">
                <a:sym typeface="Wingdings" pitchFamily="2" charset="2"/>
              </a:rPr>
              <a:t>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baseline="30000" dirty="0" err="1" smtClean="0">
                <a:sym typeface="Wingdings" pitchFamily="2" charset="2"/>
              </a:rPr>
              <a:t>+</a:t>
            </a:r>
            <a:r>
              <a:rPr lang="en-US" dirty="0" err="1" smtClean="0">
                <a:latin typeface="Symbol" pitchFamily="18" charset="2"/>
                <a:sym typeface="Wingdings" pitchFamily="2" charset="2"/>
              </a:rPr>
              <a:t>m</a:t>
            </a:r>
            <a:r>
              <a:rPr lang="en-US" baseline="30000" dirty="0" smtClean="0">
                <a:sym typeface="Wingdings" pitchFamily="2" charset="2"/>
              </a:rPr>
              <a:t>-</a:t>
            </a:r>
            <a:r>
              <a:rPr lang="en-US" dirty="0" smtClean="0">
                <a:sym typeface="Wingdings" pitchFamily="2" charset="2"/>
              </a:rPr>
              <a:t> expected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2 extreme scenarios:</a:t>
            </a:r>
          </a:p>
          <a:p>
            <a:pPr lvl="2"/>
            <a:r>
              <a:rPr lang="en-US" sz="1800" dirty="0" smtClean="0">
                <a:sym typeface="Wingdings" pitchFamily="2" charset="2"/>
              </a:rPr>
              <a:t>If </a:t>
            </a:r>
            <a:r>
              <a:rPr lang="en-US" sz="18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en-US" sz="1800" baseline="-25000" dirty="0" smtClean="0">
                <a:sym typeface="Wingdings" pitchFamily="2" charset="2"/>
              </a:rPr>
              <a:t>c</a:t>
            </a:r>
            <a:r>
              <a:rPr lang="en-US" sz="1800" dirty="0" smtClean="0">
                <a:sym typeface="Wingdings" pitchFamily="2" charset="2"/>
              </a:rPr>
              <a:t> suppressed as J/</a:t>
            </a:r>
            <a:r>
              <a:rPr lang="en-US" sz="1800" dirty="0" smtClean="0">
                <a:latin typeface="Symbol" pitchFamily="18" charset="2"/>
                <a:sym typeface="Wingdings" pitchFamily="2" charset="2"/>
              </a:rPr>
              <a:t>Y</a:t>
            </a:r>
            <a:endParaRPr lang="en-US" sz="1800" dirty="0" smtClean="0">
              <a:sym typeface="Wingdings" pitchFamily="2" charset="2"/>
            </a:endParaRP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 </a:t>
            </a:r>
          </a:p>
          <a:p>
            <a:pPr lvl="2"/>
            <a:endParaRPr lang="en-US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lvl="2"/>
            <a:r>
              <a:rPr lang="en-US" sz="1800" dirty="0" smtClean="0">
                <a:sym typeface="Wingdings" pitchFamily="2" charset="2"/>
              </a:rPr>
              <a:t>If </a:t>
            </a:r>
            <a:r>
              <a:rPr lang="en-US" sz="18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en-US" sz="1800" baseline="-25000" dirty="0" smtClean="0">
                <a:sym typeface="Wingdings" pitchFamily="2" charset="2"/>
              </a:rPr>
              <a:t>c</a:t>
            </a:r>
            <a:r>
              <a:rPr lang="en-US" sz="1800" dirty="0" smtClean="0">
                <a:sym typeface="Wingdings" pitchFamily="2" charset="2"/>
              </a:rPr>
              <a:t> suppressed as </a:t>
            </a:r>
            <a:r>
              <a:rPr lang="en-US" sz="18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en-US" sz="1800" dirty="0" smtClean="0">
                <a:sym typeface="Wingdings" pitchFamily="2" charset="2"/>
              </a:rPr>
              <a:t>’</a:t>
            </a: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 </a:t>
            </a:r>
          </a:p>
          <a:p>
            <a:pPr lvl="1"/>
            <a:endParaRPr lang="en-US" dirty="0" smtClean="0">
              <a:sym typeface="Wingdings" pitchFamily="2" charset="2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 r="3511"/>
          <a:stretch>
            <a:fillRect/>
          </a:stretch>
        </p:blipFill>
        <p:spPr bwMode="auto">
          <a:xfrm>
            <a:off x="5148064" y="1809359"/>
            <a:ext cx="3958131" cy="413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851751" y="2025383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~180 000 J/</a:t>
            </a:r>
            <a:r>
              <a:rPr lang="en-US" dirty="0" smtClean="0">
                <a:latin typeface="Symbol" pitchFamily="18" charset="2"/>
              </a:rPr>
              <a:t>Y</a:t>
            </a:r>
          </a:p>
          <a:p>
            <a:r>
              <a:rPr lang="en-US" dirty="0" smtClean="0"/>
              <a:t>~ 1300 </a:t>
            </a:r>
            <a:r>
              <a:rPr lang="en-US" dirty="0" smtClean="0">
                <a:latin typeface="Symbol" pitchFamily="18" charset="2"/>
              </a:rPr>
              <a:t>Y</a:t>
            </a:r>
            <a:r>
              <a:rPr lang="en-US" dirty="0" smtClean="0"/>
              <a:t>’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595" y="4555029"/>
            <a:ext cx="4392488" cy="182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3716979" y="4460201"/>
          <a:ext cx="1224136" cy="2062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2068"/>
                <a:gridCol w="612068"/>
              </a:tblGrid>
              <a:tr h="266720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c</a:t>
                      </a:r>
                      <a:r>
                        <a:rPr lang="en-US" sz="1400" baseline="-25000" dirty="0" smtClean="0">
                          <a:solidFill>
                            <a:schemeClr val="bg1"/>
                          </a:solidFill>
                        </a:rPr>
                        <a:t>c as J/</a:t>
                      </a:r>
                      <a:r>
                        <a:rPr lang="en-US" sz="1400" baseline="-25000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Y</a:t>
                      </a:r>
                    </a:p>
                    <a:p>
                      <a:pPr algn="ctr"/>
                      <a:endParaRPr lang="en-US" sz="1400" baseline="-25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c</a:t>
                      </a:r>
                      <a:r>
                        <a:rPr lang="en-US" sz="1400" baseline="-25000" dirty="0" smtClean="0">
                          <a:solidFill>
                            <a:schemeClr val="bg1"/>
                          </a:solidFill>
                        </a:rPr>
                        <a:t>c as </a:t>
                      </a:r>
                      <a:r>
                        <a:rPr lang="en-US" sz="1400" baseline="-25000" dirty="0" smtClean="0">
                          <a:solidFill>
                            <a:schemeClr val="bg1"/>
                          </a:solidFill>
                          <a:latin typeface="Symbol" pitchFamily="18" charset="2"/>
                        </a:rPr>
                        <a:t>Y</a:t>
                      </a:r>
                      <a:r>
                        <a:rPr lang="en-US" sz="1400" baseline="-25000" dirty="0" smtClean="0">
                          <a:solidFill>
                            <a:schemeClr val="bg1"/>
                          </a:solidFill>
                        </a:rPr>
                        <a:t>’</a:t>
                      </a:r>
                    </a:p>
                    <a:p>
                      <a:pPr algn="ctr"/>
                      <a:endParaRPr lang="en-US" sz="1400" baseline="-25000" dirty="0"/>
                    </a:p>
                  </a:txBody>
                  <a:tcPr marL="0" marR="0" marT="0" marB="0"/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677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406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1010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530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1091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495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1107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421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1093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336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1004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347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ym typeface="Symbol"/>
                        </a:rPr>
                        <a:t>1143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240</a:t>
                      </a:r>
                      <a:endParaRPr lang="en-US" sz="1400" dirty="0"/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7125</a:t>
                      </a:r>
                      <a:endParaRPr lang="en-US" sz="1400" b="1" dirty="0"/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2775</a:t>
                      </a:r>
                      <a:endParaRPr lang="en-US" sz="1400" b="1" dirty="0"/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" name="Groupe 103"/>
          <p:cNvGrpSpPr/>
          <p:nvPr/>
        </p:nvGrpSpPr>
        <p:grpSpPr>
          <a:xfrm>
            <a:off x="7882059" y="3573583"/>
            <a:ext cx="57150" cy="252000"/>
            <a:chOff x="7729590" y="4640735"/>
            <a:chExt cx="57150" cy="252000"/>
          </a:xfrm>
        </p:grpSpPr>
        <p:sp>
          <p:nvSpPr>
            <p:cNvPr id="24" name="Rectangle 23"/>
            <p:cNvSpPr/>
            <p:nvPr/>
          </p:nvSpPr>
          <p:spPr>
            <a:xfrm>
              <a:off x="7729590" y="4736970"/>
              <a:ext cx="57150" cy="595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Connecteur droit 24"/>
            <p:cNvCxnSpPr/>
            <p:nvPr/>
          </p:nvCxnSpPr>
          <p:spPr>
            <a:xfrm>
              <a:off x="7760546" y="4640735"/>
              <a:ext cx="0" cy="2520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102"/>
          <p:cNvGrpSpPr/>
          <p:nvPr/>
        </p:nvGrpSpPr>
        <p:grpSpPr>
          <a:xfrm>
            <a:off x="7280695" y="3537551"/>
            <a:ext cx="57150" cy="288000"/>
            <a:chOff x="7138988" y="4534570"/>
            <a:chExt cx="57150" cy="288000"/>
          </a:xfrm>
        </p:grpSpPr>
        <p:sp>
          <p:nvSpPr>
            <p:cNvPr id="33" name="Rectangle 32"/>
            <p:cNvSpPr/>
            <p:nvPr/>
          </p:nvSpPr>
          <p:spPr>
            <a:xfrm>
              <a:off x="7138988" y="4648805"/>
              <a:ext cx="57150" cy="595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Connecteur droit 33"/>
            <p:cNvCxnSpPr/>
            <p:nvPr/>
          </p:nvCxnSpPr>
          <p:spPr>
            <a:xfrm>
              <a:off x="7169944" y="4534570"/>
              <a:ext cx="0" cy="2880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107"/>
          <p:cNvGrpSpPr/>
          <p:nvPr/>
        </p:nvGrpSpPr>
        <p:grpSpPr>
          <a:xfrm>
            <a:off x="8186190" y="4257631"/>
            <a:ext cx="57150" cy="205200"/>
            <a:chOff x="8044483" y="4948833"/>
            <a:chExt cx="57150" cy="205200"/>
          </a:xfrm>
        </p:grpSpPr>
        <p:sp>
          <p:nvSpPr>
            <p:cNvPr id="38" name="Rectangle 37"/>
            <p:cNvSpPr/>
            <p:nvPr/>
          </p:nvSpPr>
          <p:spPr>
            <a:xfrm>
              <a:off x="8044483" y="5021668"/>
              <a:ext cx="57150" cy="595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Connecteur droit 38"/>
            <p:cNvCxnSpPr/>
            <p:nvPr/>
          </p:nvCxnSpPr>
          <p:spPr>
            <a:xfrm>
              <a:off x="8075439" y="4948833"/>
              <a:ext cx="0" cy="2052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1"/>
          <p:cNvGrpSpPr/>
          <p:nvPr/>
        </p:nvGrpSpPr>
        <p:grpSpPr>
          <a:xfrm>
            <a:off x="8458123" y="4473655"/>
            <a:ext cx="57150" cy="198000"/>
            <a:chOff x="8277225" y="5095305"/>
            <a:chExt cx="57150" cy="198000"/>
          </a:xfrm>
        </p:grpSpPr>
        <p:sp>
          <p:nvSpPr>
            <p:cNvPr id="41" name="Rectangle 40"/>
            <p:cNvSpPr/>
            <p:nvPr/>
          </p:nvSpPr>
          <p:spPr>
            <a:xfrm>
              <a:off x="8277225" y="5164540"/>
              <a:ext cx="57150" cy="595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Connecteur droit 41"/>
            <p:cNvCxnSpPr/>
            <p:nvPr/>
          </p:nvCxnSpPr>
          <p:spPr>
            <a:xfrm>
              <a:off x="8308181" y="5095305"/>
              <a:ext cx="0" cy="1980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16"/>
          <p:cNvGrpSpPr/>
          <p:nvPr/>
        </p:nvGrpSpPr>
        <p:grpSpPr>
          <a:xfrm>
            <a:off x="8602139" y="4617671"/>
            <a:ext cx="57150" cy="190800"/>
            <a:chOff x="8420820" y="5228109"/>
            <a:chExt cx="57150" cy="190800"/>
          </a:xfrm>
        </p:grpSpPr>
        <p:sp>
          <p:nvSpPr>
            <p:cNvPr id="114" name="Rectangle 113"/>
            <p:cNvSpPr/>
            <p:nvPr/>
          </p:nvSpPr>
          <p:spPr>
            <a:xfrm>
              <a:off x="8420820" y="5293744"/>
              <a:ext cx="57150" cy="595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Connecteur droit 114"/>
            <p:cNvCxnSpPr/>
            <p:nvPr/>
          </p:nvCxnSpPr>
          <p:spPr>
            <a:xfrm>
              <a:off x="8451776" y="5228109"/>
              <a:ext cx="0" cy="1908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125"/>
          <p:cNvGrpSpPr/>
          <p:nvPr/>
        </p:nvGrpSpPr>
        <p:grpSpPr>
          <a:xfrm>
            <a:off x="8711232" y="4799316"/>
            <a:ext cx="57150" cy="190800"/>
            <a:chOff x="8547696" y="5187057"/>
            <a:chExt cx="57150" cy="190800"/>
          </a:xfrm>
        </p:grpSpPr>
        <p:sp>
          <p:nvSpPr>
            <p:cNvPr id="119" name="Rectangle 118"/>
            <p:cNvSpPr/>
            <p:nvPr/>
          </p:nvSpPr>
          <p:spPr>
            <a:xfrm>
              <a:off x="8547696" y="5252692"/>
              <a:ext cx="57150" cy="595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0" name="Connecteur droit 119"/>
            <p:cNvCxnSpPr/>
            <p:nvPr/>
          </p:nvCxnSpPr>
          <p:spPr>
            <a:xfrm>
              <a:off x="8578652" y="5187057"/>
              <a:ext cx="0" cy="1908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e 126"/>
          <p:cNvGrpSpPr/>
          <p:nvPr/>
        </p:nvGrpSpPr>
        <p:grpSpPr>
          <a:xfrm>
            <a:off x="8818163" y="5049719"/>
            <a:ext cx="57150" cy="169200"/>
            <a:chOff x="8750103" y="5458619"/>
            <a:chExt cx="57150" cy="169200"/>
          </a:xfrm>
        </p:grpSpPr>
        <p:sp>
          <p:nvSpPr>
            <p:cNvPr id="124" name="Rectangle 123"/>
            <p:cNvSpPr/>
            <p:nvPr/>
          </p:nvSpPr>
          <p:spPr>
            <a:xfrm>
              <a:off x="8750103" y="5513454"/>
              <a:ext cx="57150" cy="595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Connecteur droit 124"/>
            <p:cNvCxnSpPr/>
            <p:nvPr/>
          </p:nvCxnSpPr>
          <p:spPr>
            <a:xfrm>
              <a:off x="8781059" y="5458619"/>
              <a:ext cx="0" cy="169200"/>
            </a:xfrm>
            <a:prstGeom prst="lin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Rectangle 127">
            <a:hlinkClick r:id="rId5"/>
          </p:cNvPr>
          <p:cNvSpPr/>
          <p:nvPr/>
        </p:nvSpPr>
        <p:spPr>
          <a:xfrm rot="16200000">
            <a:off x="-805806" y="5278415"/>
            <a:ext cx="19442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u="sng" dirty="0" err="1" smtClean="0">
                <a:solidFill>
                  <a:srgbClr val="3333FF"/>
                </a:solidFill>
              </a:rPr>
              <a:t>Eur</a:t>
            </a:r>
            <a:r>
              <a:rPr lang="fr-FR" sz="1100" b="1" u="sng" dirty="0" smtClean="0">
                <a:solidFill>
                  <a:srgbClr val="3333FF"/>
                </a:solidFill>
              </a:rPr>
              <a:t>.Phys.J.C49:559-567,2007</a:t>
            </a:r>
            <a:endParaRPr lang="fr-FR" sz="1100" b="1" u="sng" dirty="0">
              <a:solidFill>
                <a:srgbClr val="3333FF"/>
              </a:solidFill>
            </a:endParaRPr>
          </a:p>
        </p:txBody>
      </p:sp>
      <p:graphicFrame>
        <p:nvGraphicFramePr>
          <p:cNvPr id="402436" name="Object 4"/>
          <p:cNvGraphicFramePr>
            <a:graphicFrameLocks noChangeAspect="1"/>
          </p:cNvGraphicFramePr>
          <p:nvPr/>
        </p:nvGraphicFramePr>
        <p:xfrm>
          <a:off x="2095500" y="2708275"/>
          <a:ext cx="2873375" cy="531813"/>
        </p:xfrm>
        <a:graphic>
          <a:graphicData uri="http://schemas.openxmlformats.org/presentationml/2006/ole">
            <p:oleObj spid="_x0000_s10242" name="Équation" r:id="rId6" imgW="2184120" imgH="406080" progId="Equation.3">
              <p:embed/>
            </p:oleObj>
          </a:graphicData>
        </a:graphic>
      </p:graphicFrame>
      <p:graphicFrame>
        <p:nvGraphicFramePr>
          <p:cNvPr id="36" name="Object 4"/>
          <p:cNvGraphicFramePr>
            <a:graphicFrameLocks noChangeAspect="1"/>
          </p:cNvGraphicFramePr>
          <p:nvPr/>
        </p:nvGraphicFramePr>
        <p:xfrm>
          <a:off x="860872" y="4005064"/>
          <a:ext cx="3279080" cy="520975"/>
        </p:xfrm>
        <a:graphic>
          <a:graphicData uri="http://schemas.openxmlformats.org/presentationml/2006/ole">
            <p:oleObj spid="_x0000_s10243" name="Équation" r:id="rId7" imgW="2539800" imgH="406080" progId="Equation.3">
              <p:embed/>
            </p:oleObj>
          </a:graphicData>
        </a:graphic>
      </p:graphicFrame>
      <p:graphicFrame>
        <p:nvGraphicFramePr>
          <p:cNvPr id="37" name="Object 4"/>
          <p:cNvGraphicFramePr>
            <a:graphicFrameLocks noChangeAspect="1"/>
          </p:cNvGraphicFramePr>
          <p:nvPr/>
        </p:nvGraphicFramePr>
        <p:xfrm>
          <a:off x="3657848" y="3284984"/>
          <a:ext cx="1346200" cy="550863"/>
        </p:xfrm>
        <a:graphic>
          <a:graphicData uri="http://schemas.openxmlformats.org/presentationml/2006/ole">
            <p:oleObj spid="_x0000_s10244" name="Équation" r:id="rId8" imgW="1015920" imgH="419040" progId="Equation.3">
              <p:embed/>
            </p:oleObj>
          </a:graphicData>
        </a:graphic>
      </p:graphicFrame>
      <p:graphicFrame>
        <p:nvGraphicFramePr>
          <p:cNvPr id="40" name="Object 4"/>
          <p:cNvGraphicFramePr>
            <a:graphicFrameLocks noChangeAspect="1"/>
          </p:cNvGraphicFramePr>
          <p:nvPr/>
        </p:nvGraphicFramePr>
        <p:xfrm>
          <a:off x="3635896" y="2204864"/>
          <a:ext cx="1301750" cy="549275"/>
        </p:xfrm>
        <a:graphic>
          <a:graphicData uri="http://schemas.openxmlformats.org/presentationml/2006/ole">
            <p:oleObj spid="_x0000_s10245" name="Équation" r:id="rId9" imgW="990360" imgH="419040" progId="Equation.3">
              <p:embed/>
            </p:oleObj>
          </a:graphicData>
        </a:graphic>
      </p:graphicFrame>
      <p:sp>
        <p:nvSpPr>
          <p:cNvPr id="43" name="ZoneTexte 42"/>
          <p:cNvSpPr txBox="1"/>
          <p:nvPr/>
        </p:nvSpPr>
        <p:spPr>
          <a:xfrm>
            <a:off x="5220072" y="5733256"/>
            <a:ext cx="3006529" cy="892552"/>
          </a:xfrm>
          <a:prstGeom prst="rect">
            <a:avLst/>
          </a:prstGeom>
          <a:solidFill>
            <a:schemeClr val="bg2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lvl="1"/>
            <a:r>
              <a:rPr lang="en-US" dirty="0" smtClean="0">
                <a:sym typeface="Wingdings" pitchFamily="2" charset="2"/>
              </a:rPr>
              <a:t>Uncertainties</a:t>
            </a:r>
          </a:p>
          <a:p>
            <a:pPr lvl="1"/>
            <a:r>
              <a:rPr lang="en-US" sz="1600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en-US" sz="1600" baseline="-25000" dirty="0" smtClean="0">
                <a:sym typeface="Wingdings" pitchFamily="2" charset="2"/>
              </a:rPr>
              <a:t>c </a:t>
            </a:r>
            <a:r>
              <a:rPr lang="en-US" sz="1600" dirty="0" smtClean="0">
                <a:sym typeface="Wingdings" pitchFamily="2" charset="2"/>
              </a:rPr>
              <a:t> stat &gt; 2 x </a:t>
            </a:r>
            <a:r>
              <a:rPr lang="en-US" sz="1600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en-US" sz="1600" dirty="0" smtClean="0">
                <a:sym typeface="Wingdings" pitchFamily="2" charset="2"/>
              </a:rPr>
              <a:t>’ stat </a:t>
            </a:r>
          </a:p>
          <a:p>
            <a:pPr lvl="1"/>
            <a:r>
              <a:rPr lang="en-US" sz="1600" dirty="0" smtClean="0">
                <a:sym typeface="Wingdings" pitchFamily="2" charset="2"/>
              </a:rPr>
              <a:t>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c</a:t>
            </a:r>
            <a:r>
              <a:rPr lang="en-US" baseline="-25000" dirty="0" smtClean="0">
                <a:sym typeface="Wingdings" pitchFamily="2" charset="2"/>
              </a:rPr>
              <a:t>c</a:t>
            </a:r>
            <a:r>
              <a:rPr lang="en-US" dirty="0" smtClean="0">
                <a:sym typeface="Wingdings" pitchFamily="2" charset="2"/>
              </a:rPr>
              <a:t> error &lt; </a:t>
            </a:r>
            <a:r>
              <a:rPr lang="en-US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en-US" dirty="0" smtClean="0">
                <a:sym typeface="Wingdings" pitchFamily="2" charset="2"/>
              </a:rPr>
              <a:t>’ error/</a:t>
            </a:r>
            <a:r>
              <a:rPr lang="en-US" dirty="0" smtClean="0">
                <a:sym typeface="Symbol"/>
              </a:rPr>
              <a:t>2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 smtClean="0"/>
          </a:p>
        </p:txBody>
      </p:sp>
      <p:sp>
        <p:nvSpPr>
          <p:cNvPr id="44" name="Flèche droite 43"/>
          <p:cNvSpPr/>
          <p:nvPr/>
        </p:nvSpPr>
        <p:spPr>
          <a:xfrm rot="16200000">
            <a:off x="3851928" y="3933048"/>
            <a:ext cx="252000" cy="108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èche droite 44"/>
          <p:cNvSpPr/>
          <p:nvPr/>
        </p:nvSpPr>
        <p:spPr>
          <a:xfrm>
            <a:off x="1691680" y="2924944"/>
            <a:ext cx="252000" cy="10800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space réservé de la date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CHIC at SPS : current status</a:t>
            </a:r>
          </a:p>
          <a:p>
            <a:pPr lvl="1"/>
            <a:r>
              <a:rPr lang="en-US" dirty="0" smtClean="0"/>
              <a:t>No show stopper for measurement of </a:t>
            </a:r>
            <a:r>
              <a:rPr lang="en-US" dirty="0" smtClean="0">
                <a:latin typeface="Symbol" pitchFamily="18" charset="2"/>
              </a:rPr>
              <a:t>c</a:t>
            </a:r>
            <a:r>
              <a:rPr lang="en-US" baseline="-25000" dirty="0" smtClean="0"/>
              <a:t>c</a:t>
            </a:r>
            <a:r>
              <a:rPr lang="en-US" dirty="0" smtClean="0"/>
              <a:t> in </a:t>
            </a:r>
            <a:r>
              <a:rPr lang="en-US" dirty="0" err="1" smtClean="0"/>
              <a:t>Pb+Pb</a:t>
            </a:r>
            <a:r>
              <a:rPr lang="en-US" dirty="0" smtClean="0"/>
              <a:t> at SPS</a:t>
            </a:r>
          </a:p>
          <a:p>
            <a:pPr lvl="1"/>
            <a:r>
              <a:rPr lang="en-US" dirty="0" smtClean="0"/>
              <a:t>Towards writing </a:t>
            </a:r>
            <a:r>
              <a:rPr lang="en-US" smtClean="0"/>
              <a:t>a Letter </a:t>
            </a:r>
            <a:r>
              <a:rPr lang="en-US" dirty="0" smtClean="0"/>
              <a:t>(contributions are very welcome)</a:t>
            </a:r>
          </a:p>
          <a:p>
            <a:pPr lvl="1"/>
            <a:r>
              <a:rPr lang="en-US" dirty="0" smtClean="0"/>
              <a:t>Activities : currently starting a simulation with Geant4 ; support of 1 computer engineer and 1 </a:t>
            </a:r>
            <a:r>
              <a:rPr lang="en-US" dirty="0" err="1" smtClean="0"/>
              <a:t>Calice</a:t>
            </a:r>
            <a:r>
              <a:rPr lang="en-US" dirty="0" smtClean="0"/>
              <a:t> </a:t>
            </a:r>
            <a:r>
              <a:rPr lang="en-US" dirty="0" err="1" smtClean="0"/>
              <a:t>postdoc</a:t>
            </a:r>
            <a:r>
              <a:rPr lang="en-US" dirty="0" smtClean="0"/>
              <a:t> at LLR </a:t>
            </a:r>
          </a:p>
          <a:p>
            <a:r>
              <a:rPr lang="en-US" dirty="0" smtClean="0"/>
              <a:t>From CHIC to AFTER</a:t>
            </a:r>
          </a:p>
          <a:p>
            <a:pPr lvl="1"/>
            <a:r>
              <a:rPr lang="en-US" dirty="0" smtClean="0"/>
              <a:t>After will be a large/expensive detector using detector technologies which have been developed for other physics subjects ; a demonstrator would be very welcome</a:t>
            </a:r>
          </a:p>
          <a:p>
            <a:pPr lvl="1"/>
            <a:r>
              <a:rPr lang="en-US" dirty="0" smtClean="0"/>
              <a:t>CHIC </a:t>
            </a:r>
          </a:p>
          <a:p>
            <a:pPr lvl="2"/>
            <a:r>
              <a:rPr lang="en-US" dirty="0" smtClean="0"/>
              <a:t>It is a smaller scale than AFTER</a:t>
            </a:r>
          </a:p>
          <a:p>
            <a:pPr lvl="2"/>
            <a:r>
              <a:rPr lang="en-US" dirty="0" smtClean="0"/>
              <a:t>Beam is available</a:t>
            </a:r>
          </a:p>
          <a:p>
            <a:pPr lvl="1"/>
            <a:r>
              <a:rPr lang="en-US" dirty="0" smtClean="0"/>
              <a:t>CHIC could be a perfect demonstrator for AFTER</a:t>
            </a:r>
          </a:p>
          <a:p>
            <a:pPr lvl="1"/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18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</a:t>
            </a:r>
            <a:r>
              <a:rPr lang="en-US" dirty="0" err="1" smtClean="0"/>
              <a:t>vs</a:t>
            </a:r>
            <a:r>
              <a:rPr lang="en-US" dirty="0" smtClean="0"/>
              <a:t> CHIC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project</a:t>
            </a:r>
          </a:p>
          <a:p>
            <a:pPr lvl="1"/>
            <a:r>
              <a:rPr lang="en-US" dirty="0" smtClean="0"/>
              <a:t>LHC fixed target experiment</a:t>
            </a:r>
          </a:p>
          <a:p>
            <a:pPr lvl="1"/>
            <a:r>
              <a:rPr lang="en-US" dirty="0" smtClean="0"/>
              <a:t>Multi-purpose detector</a:t>
            </a:r>
          </a:p>
          <a:p>
            <a:pPr lvl="1"/>
            <a:r>
              <a:rPr lang="en-US" dirty="0" smtClean="0"/>
              <a:t>Test negative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region 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 [-1,0])</a:t>
            </a:r>
            <a:endParaRPr lang="en-US" dirty="0" smtClean="0"/>
          </a:p>
          <a:p>
            <a:pPr lvl="1"/>
            <a:r>
              <a:rPr lang="en-US" dirty="0" smtClean="0"/>
              <a:t>Must be designed to run in </a:t>
            </a:r>
            <a:r>
              <a:rPr lang="en-US" dirty="0" err="1" smtClean="0"/>
              <a:t>p+p</a:t>
            </a:r>
            <a:r>
              <a:rPr lang="en-US" dirty="0" smtClean="0"/>
              <a:t>, </a:t>
            </a:r>
            <a:r>
              <a:rPr lang="en-US" dirty="0" err="1" smtClean="0"/>
              <a:t>p+A</a:t>
            </a:r>
            <a:r>
              <a:rPr lang="en-US" dirty="0" smtClean="0"/>
              <a:t>, A+A </a:t>
            </a:r>
            <a:r>
              <a:rPr lang="en-US" dirty="0" smtClean="0">
                <a:sym typeface="Wingdings" pitchFamily="2" charset="2"/>
              </a:rPr>
              <a:t> high occupancy</a:t>
            </a:r>
            <a:endParaRPr lang="en-US" dirty="0" smtClean="0"/>
          </a:p>
          <a:p>
            <a:pPr lvl="1"/>
            <a:r>
              <a:rPr lang="en-US" dirty="0" smtClean="0"/>
              <a:t>Long term</a:t>
            </a:r>
          </a:p>
          <a:p>
            <a:r>
              <a:rPr lang="en-US" dirty="0" smtClean="0"/>
              <a:t>CHIC project</a:t>
            </a:r>
          </a:p>
          <a:p>
            <a:pPr lvl="1"/>
            <a:r>
              <a:rPr lang="en-US" dirty="0" smtClean="0"/>
              <a:t>SPS fixed target experiment</a:t>
            </a:r>
          </a:p>
          <a:p>
            <a:pPr lvl="1"/>
            <a:r>
              <a:rPr lang="en-US" dirty="0" smtClean="0"/>
              <a:t>Dedicated to </a:t>
            </a:r>
            <a:r>
              <a:rPr lang="en-US" dirty="0" err="1" smtClean="0"/>
              <a:t>charmonium</a:t>
            </a:r>
            <a:r>
              <a:rPr lang="en-US" dirty="0" smtClean="0"/>
              <a:t> physics</a:t>
            </a:r>
          </a:p>
          <a:p>
            <a:pPr lvl="1"/>
            <a:r>
              <a:rPr lang="en-US" dirty="0" smtClean="0"/>
              <a:t>Test positive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region 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F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 [0,1])</a:t>
            </a:r>
            <a:endParaRPr lang="en-US" dirty="0" smtClean="0"/>
          </a:p>
          <a:p>
            <a:pPr lvl="1"/>
            <a:r>
              <a:rPr lang="en-US" dirty="0" smtClean="0"/>
              <a:t>Must be designed to run in </a:t>
            </a:r>
            <a:r>
              <a:rPr lang="en-US" dirty="0" err="1" smtClean="0"/>
              <a:t>p+p</a:t>
            </a:r>
            <a:r>
              <a:rPr lang="en-US" dirty="0" smtClean="0"/>
              <a:t>, </a:t>
            </a:r>
            <a:r>
              <a:rPr lang="en-US" dirty="0" err="1" smtClean="0"/>
              <a:t>p+A</a:t>
            </a:r>
            <a:r>
              <a:rPr lang="en-US" dirty="0" smtClean="0"/>
              <a:t>, A+A </a:t>
            </a:r>
            <a:r>
              <a:rPr lang="en-US" dirty="0" smtClean="0">
                <a:sym typeface="Wingdings" pitchFamily="2" charset="2"/>
              </a:rPr>
              <a:t> high occupancy</a:t>
            </a:r>
            <a:endParaRPr lang="en-US" dirty="0" smtClean="0"/>
          </a:p>
          <a:p>
            <a:pPr lvl="1"/>
            <a:r>
              <a:rPr lang="en-US" smtClean="0"/>
              <a:t>middle </a:t>
            </a:r>
            <a:r>
              <a:rPr lang="en-US" smtClean="0"/>
              <a:t>term</a:t>
            </a:r>
          </a:p>
          <a:p>
            <a:pPr lvl="1"/>
            <a:r>
              <a:rPr lang="en-US" smtClean="0"/>
              <a:t>could </a:t>
            </a:r>
            <a:r>
              <a:rPr lang="en-US" dirty="0" smtClean="0"/>
              <a:t>be used as a demonstrator for after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Charmonia in Heavy Ion Collisions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CHIC ?</a:t>
            </a:r>
          </a:p>
          <a:p>
            <a:pPr lvl="1" algn="just"/>
            <a:r>
              <a:rPr lang="fr-FR" dirty="0" smtClean="0"/>
              <a:t>CHIC </a:t>
            </a:r>
            <a:r>
              <a:rPr lang="fr-FR" dirty="0" err="1" smtClean="0"/>
              <a:t>is</a:t>
            </a:r>
            <a:r>
              <a:rPr lang="fr-FR" dirty="0" smtClean="0"/>
              <a:t> a </a:t>
            </a:r>
            <a:r>
              <a:rPr lang="fr-FR" dirty="0" err="1" smtClean="0"/>
              <a:t>project</a:t>
            </a:r>
            <a:r>
              <a:rPr lang="fr-FR" dirty="0" smtClean="0"/>
              <a:t> of a </a:t>
            </a:r>
            <a:r>
              <a:rPr lang="fr-FR" dirty="0" err="1" smtClean="0"/>
              <a:t>fixed</a:t>
            </a:r>
            <a:r>
              <a:rPr lang="fr-FR" dirty="0" smtClean="0"/>
              <a:t> </a:t>
            </a:r>
            <a:r>
              <a:rPr lang="fr-FR" dirty="0" err="1" smtClean="0"/>
              <a:t>target</a:t>
            </a:r>
            <a:r>
              <a:rPr lang="fr-FR" dirty="0" smtClean="0"/>
              <a:t> </a:t>
            </a:r>
            <a:r>
              <a:rPr lang="fr-FR" dirty="0" err="1" smtClean="0"/>
              <a:t>experiment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operated</a:t>
            </a:r>
            <a:r>
              <a:rPr lang="fr-FR" dirty="0" smtClean="0"/>
              <a:t> in Pb+Pb collisions </a:t>
            </a:r>
            <a:r>
              <a:rPr lang="fr-FR" dirty="0" err="1" smtClean="0"/>
              <a:t>at</a:t>
            </a:r>
            <a:r>
              <a:rPr lang="fr-FR" dirty="0" smtClean="0"/>
              <a:t> SPS </a:t>
            </a:r>
            <a:r>
              <a:rPr lang="fr-FR" dirty="0" err="1" smtClean="0"/>
              <a:t>energies</a:t>
            </a:r>
            <a:r>
              <a:rPr lang="fr-FR" dirty="0" smtClean="0"/>
              <a:t> (</a:t>
            </a:r>
            <a:r>
              <a:rPr lang="fr-FR" dirty="0" smtClean="0">
                <a:sym typeface="Symbol"/>
              </a:rPr>
              <a:t>s~20 </a:t>
            </a:r>
            <a:r>
              <a:rPr lang="fr-FR" dirty="0" err="1" smtClean="0">
                <a:sym typeface="Symbol"/>
              </a:rPr>
              <a:t>GeV</a:t>
            </a:r>
            <a:r>
              <a:rPr lang="fr-FR" dirty="0" smtClean="0">
                <a:sym typeface="Symbol"/>
              </a:rPr>
              <a:t>)</a:t>
            </a:r>
            <a:endParaRPr lang="fr-FR" dirty="0" smtClean="0"/>
          </a:p>
          <a:p>
            <a:pPr lvl="1" algn="just"/>
            <a:r>
              <a:rPr lang="fr-FR" b="1" dirty="0" smtClean="0">
                <a:solidFill>
                  <a:srgbClr val="FF0000"/>
                </a:solidFill>
              </a:rPr>
              <a:t>Benchmark 1: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</a:rPr>
              <a:t>c</a:t>
            </a:r>
            <a:r>
              <a:rPr lang="fr-FR" b="1" baseline="-25000" dirty="0" smtClean="0">
                <a:solidFill>
                  <a:srgbClr val="FF0000"/>
                </a:solidFill>
              </a:rPr>
              <a:t>c</a:t>
            </a:r>
            <a:r>
              <a:rPr lang="fr-FR" b="1" dirty="0" smtClean="0">
                <a:solidFill>
                  <a:srgbClr val="FF0000"/>
                </a:solidFill>
              </a:rPr>
              <a:t> production in Pb+Pb </a:t>
            </a:r>
            <a:r>
              <a:rPr lang="fr-FR" b="1" dirty="0" err="1" smtClean="0">
                <a:solidFill>
                  <a:srgbClr val="FF0000"/>
                </a:solidFill>
              </a:rPr>
              <a:t>at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  <a:sym typeface="Symbol"/>
              </a:rPr>
              <a:t>s=17 </a:t>
            </a:r>
            <a:r>
              <a:rPr lang="fr-FR" b="1" dirty="0" err="1" smtClean="0">
                <a:solidFill>
                  <a:srgbClr val="FF0000"/>
                </a:solidFill>
                <a:sym typeface="Symbol"/>
              </a:rPr>
              <a:t>GeV</a:t>
            </a:r>
            <a:r>
              <a:rPr lang="fr-FR" b="1" dirty="0" smtClean="0">
                <a:solidFill>
                  <a:srgbClr val="FF0000"/>
                </a:solidFill>
                <a:sym typeface="Symbol"/>
              </a:rPr>
              <a:t> </a:t>
            </a:r>
          </a:p>
          <a:p>
            <a:pPr lvl="2" algn="just"/>
            <a:r>
              <a:rPr lang="fr-FR" dirty="0" err="1" smtClean="0">
                <a:sym typeface="Symbol"/>
              </a:rPr>
              <a:t>Measure</a:t>
            </a:r>
            <a:r>
              <a:rPr lang="fr-FR" dirty="0" smtClean="0">
                <a:sym typeface="Symbol"/>
              </a:rPr>
              <a:t>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production </a:t>
            </a:r>
            <a:r>
              <a:rPr lang="fr-FR" dirty="0" err="1" smtClean="0">
                <a:sym typeface="Symbol"/>
              </a:rPr>
              <a:t>within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Wingdings" pitchFamily="2" charset="2"/>
              </a:rPr>
              <a:t>y</a:t>
            </a:r>
            <a:r>
              <a:rPr lang="fr-FR" baseline="-25000" dirty="0" err="1" smtClean="0">
                <a:sym typeface="Wingdings" pitchFamily="2" charset="2"/>
              </a:rPr>
              <a:t>cms</a:t>
            </a:r>
            <a:r>
              <a:rPr lang="fr-FR" dirty="0" smtClean="0">
                <a:sym typeface="Symbol"/>
              </a:rPr>
              <a:t>[-0.5,0.5]</a:t>
            </a:r>
          </a:p>
          <a:p>
            <a:pPr lvl="2" algn="just"/>
            <a:r>
              <a:rPr lang="fr-FR" dirty="0" smtClean="0">
                <a:sym typeface="Symbol"/>
              </a:rPr>
              <a:t>Test </a:t>
            </a:r>
            <a:r>
              <a:rPr lang="fr-FR" dirty="0" err="1" smtClean="0">
                <a:sym typeface="Symbol"/>
              </a:rPr>
              <a:t>charmonium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>
                <a:sym typeface="Symbol"/>
              </a:rPr>
              <a:t>sequential</a:t>
            </a:r>
            <a:r>
              <a:rPr lang="fr-FR" dirty="0" smtClean="0">
                <a:sym typeface="Symbol"/>
              </a:rPr>
              <a:t> suppression in a QGP</a:t>
            </a:r>
          </a:p>
          <a:p>
            <a:pPr lvl="2" algn="just"/>
            <a:r>
              <a:rPr lang="fr-FR" dirty="0" err="1" smtClean="0"/>
              <a:t>Complementary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J/</a:t>
            </a:r>
            <a:r>
              <a:rPr lang="fr-FR" dirty="0" smtClean="0">
                <a:latin typeface="Symbol" pitchFamily="18" charset="2"/>
              </a:rPr>
              <a:t>Y</a:t>
            </a:r>
            <a:r>
              <a:rPr lang="fr-FR" dirty="0" smtClean="0"/>
              <a:t> and </a:t>
            </a:r>
            <a:r>
              <a:rPr lang="fr-FR" dirty="0" smtClean="0">
                <a:latin typeface="Symbol" pitchFamily="18" charset="2"/>
              </a:rPr>
              <a:t>U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RHIC/LHC</a:t>
            </a:r>
          </a:p>
          <a:p>
            <a:pPr lvl="2" algn="just"/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production in A+A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currently</a:t>
            </a:r>
            <a:r>
              <a:rPr lang="fr-FR" dirty="0" smtClean="0"/>
              <a:t> </a:t>
            </a:r>
            <a:r>
              <a:rPr lang="fr-FR" dirty="0" err="1" smtClean="0"/>
              <a:t>unreachable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facility</a:t>
            </a:r>
            <a:endParaRPr lang="fr-FR" dirty="0" smtClean="0"/>
          </a:p>
          <a:p>
            <a:pPr lvl="1" algn="just"/>
            <a:r>
              <a:rPr lang="fr-FR" b="1" dirty="0" smtClean="0">
                <a:solidFill>
                  <a:srgbClr val="0070C0"/>
                </a:solidFill>
              </a:rPr>
              <a:t>Benchmark 2: charmonia production in p+A </a:t>
            </a:r>
            <a:r>
              <a:rPr lang="fr-FR" b="1" dirty="0" err="1" smtClean="0">
                <a:solidFill>
                  <a:srgbClr val="0070C0"/>
                </a:solidFill>
              </a:rPr>
              <a:t>within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y</a:t>
            </a:r>
            <a:r>
              <a:rPr lang="fr-FR" b="1" baseline="-25000" dirty="0" err="1" smtClean="0">
                <a:solidFill>
                  <a:srgbClr val="0070C0"/>
                </a:solidFill>
              </a:rPr>
              <a:t>cms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smtClean="0">
                <a:solidFill>
                  <a:srgbClr val="0070C0"/>
                </a:solidFill>
                <a:sym typeface="Symbol"/>
              </a:rPr>
              <a:t>[-0.5, 2]</a:t>
            </a:r>
            <a:endParaRPr lang="fr-FR" b="1" dirty="0" smtClean="0">
              <a:solidFill>
                <a:srgbClr val="0070C0"/>
              </a:solidFill>
            </a:endParaRPr>
          </a:p>
          <a:p>
            <a:pPr lvl="2" algn="just"/>
            <a:r>
              <a:rPr lang="fr-FR" dirty="0" err="1" smtClean="0"/>
              <a:t>Precise</a:t>
            </a:r>
            <a:r>
              <a:rPr lang="fr-FR" dirty="0" smtClean="0"/>
              <a:t> </a:t>
            </a:r>
            <a:r>
              <a:rPr lang="fr-FR" dirty="0" err="1" smtClean="0"/>
              <a:t>measurement</a:t>
            </a:r>
            <a:r>
              <a:rPr lang="fr-FR" dirty="0" smtClean="0"/>
              <a:t> of Cold 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SPS</a:t>
            </a:r>
          </a:p>
          <a:p>
            <a:pPr lvl="2" algn="just"/>
            <a:r>
              <a:rPr lang="fr-FR" dirty="0" smtClean="0"/>
              <a:t>Test a </a:t>
            </a:r>
            <a:r>
              <a:rPr lang="fr-FR" dirty="0" err="1" smtClean="0"/>
              <a:t>wide</a:t>
            </a:r>
            <a:r>
              <a:rPr lang="fr-FR" dirty="0" smtClean="0"/>
              <a:t> </a:t>
            </a:r>
            <a:r>
              <a:rPr lang="fr-FR" dirty="0" err="1" smtClean="0"/>
              <a:t>rapidity</a:t>
            </a:r>
            <a:r>
              <a:rPr lang="fr-FR" dirty="0" smtClean="0"/>
              <a:t> range (up to y=2 </a:t>
            </a:r>
            <a:r>
              <a:rPr lang="fr-FR" dirty="0" smtClean="0">
                <a:sym typeface="Symbol"/>
              </a:rPr>
              <a:t> </a:t>
            </a:r>
            <a:r>
              <a:rPr lang="fr-FR" dirty="0" err="1" smtClean="0">
                <a:sym typeface="Symbol"/>
              </a:rPr>
              <a:t>x</a:t>
            </a:r>
            <a:r>
              <a:rPr lang="fr-FR" baseline="-25000" dirty="0" err="1" smtClean="0">
                <a:sym typeface="Symbol"/>
              </a:rPr>
              <a:t>F</a:t>
            </a:r>
            <a:r>
              <a:rPr lang="fr-FR" dirty="0" smtClean="0">
                <a:sym typeface="Symbol"/>
              </a:rPr>
              <a:t>~1)</a:t>
            </a:r>
            <a:endParaRPr lang="fr-FR" dirty="0" smtClean="0"/>
          </a:p>
          <a:p>
            <a:pPr lvl="2" algn="just"/>
            <a:r>
              <a:rPr lang="fr-FR" dirty="0" smtClean="0"/>
              <a:t>Gluon </a:t>
            </a:r>
            <a:r>
              <a:rPr lang="fr-FR" dirty="0" err="1" smtClean="0"/>
              <a:t>shadowing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SPS </a:t>
            </a:r>
            <a:r>
              <a:rPr lang="fr-FR" dirty="0" err="1" smtClean="0"/>
              <a:t>energies</a:t>
            </a:r>
            <a:endParaRPr lang="fr-FR" dirty="0" smtClean="0"/>
          </a:p>
          <a:p>
            <a:pPr lvl="2" algn="just"/>
            <a:r>
              <a:rPr lang="fr-FR" dirty="0" err="1" smtClean="0"/>
              <a:t>Energy</a:t>
            </a:r>
            <a:r>
              <a:rPr lang="fr-FR" dirty="0" smtClean="0"/>
              <a:t> </a:t>
            </a:r>
            <a:r>
              <a:rPr lang="fr-FR" dirty="0" err="1" smtClean="0"/>
              <a:t>loss</a:t>
            </a:r>
            <a:r>
              <a:rPr lang="fr-FR" dirty="0" smtClean="0"/>
              <a:t>, </a:t>
            </a:r>
            <a:r>
              <a:rPr lang="fr-FR" dirty="0" err="1" smtClean="0"/>
              <a:t>hadronisation</a:t>
            </a:r>
            <a:r>
              <a:rPr lang="fr-FR" dirty="0" smtClean="0"/>
              <a:t> time</a:t>
            </a:r>
          </a:p>
          <a:p>
            <a:pPr lvl="1" algn="just"/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subjects</a:t>
            </a:r>
            <a:r>
              <a:rPr lang="fr-FR" dirty="0" smtClean="0"/>
              <a:t>: </a:t>
            </a:r>
            <a:r>
              <a:rPr lang="fr-FR" dirty="0" err="1" smtClean="0"/>
              <a:t>Drell</a:t>
            </a:r>
            <a:r>
              <a:rPr lang="fr-FR" dirty="0" smtClean="0"/>
              <a:t>-Yan, open </a:t>
            </a:r>
            <a:r>
              <a:rPr lang="fr-FR" dirty="0" err="1" smtClean="0"/>
              <a:t>charm</a:t>
            </a:r>
            <a:r>
              <a:rPr lang="fr-FR" dirty="0" smtClean="0"/>
              <a:t>, photons, hadrons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</a:t>
            </a:r>
            <a:endParaRPr lang="fr-BE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 and AFTER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928670"/>
            <a:ext cx="4645750" cy="5500726"/>
          </a:xfrm>
        </p:spPr>
        <p:txBody>
          <a:bodyPr/>
          <a:lstStyle/>
          <a:p>
            <a:r>
              <a:rPr lang="en-US" dirty="0" smtClean="0"/>
              <a:t>Experimental constraints</a:t>
            </a:r>
          </a:p>
          <a:p>
            <a:pPr lvl="1"/>
            <a:r>
              <a:rPr lang="en-US" dirty="0" smtClean="0"/>
              <a:t>kinematics</a:t>
            </a:r>
          </a:p>
          <a:p>
            <a:pPr lvl="2"/>
            <a:r>
              <a:rPr lang="en-US" b="1" dirty="0" smtClean="0">
                <a:solidFill>
                  <a:srgbClr val="FF0000"/>
                </a:solidFill>
              </a:rPr>
              <a:t>CHIC</a:t>
            </a:r>
            <a:r>
              <a:rPr lang="en-US" dirty="0" smtClean="0"/>
              <a:t>: Access </a:t>
            </a:r>
            <a:r>
              <a:rPr lang="fr-FR" dirty="0" err="1" smtClean="0"/>
              <a:t>y</a:t>
            </a:r>
            <a:r>
              <a:rPr lang="fr-FR" baseline="-25000" dirty="0" err="1" smtClean="0"/>
              <a:t>cms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[-0.5, 2]</a:t>
            </a:r>
          </a:p>
          <a:p>
            <a:pPr lvl="2"/>
            <a:r>
              <a:rPr lang="fr-FR" b="1" dirty="0" smtClean="0">
                <a:solidFill>
                  <a:srgbClr val="002060"/>
                </a:solidFill>
                <a:sym typeface="Symbol"/>
              </a:rPr>
              <a:t>AFTER</a:t>
            </a:r>
            <a:r>
              <a:rPr lang="fr-FR" dirty="0" smtClean="0">
                <a:sym typeface="Symbol"/>
              </a:rPr>
              <a:t>: </a:t>
            </a:r>
            <a:r>
              <a:rPr lang="fr-FR" dirty="0" err="1" smtClean="0">
                <a:sym typeface="Symbol"/>
              </a:rPr>
              <a:t>access</a:t>
            </a:r>
            <a:r>
              <a:rPr lang="fr-FR" dirty="0" smtClean="0">
                <a:sym typeface="Symbol"/>
              </a:rPr>
              <a:t> </a:t>
            </a:r>
            <a:r>
              <a:rPr lang="fr-FR" dirty="0" err="1" smtClean="0"/>
              <a:t>y</a:t>
            </a:r>
            <a:r>
              <a:rPr lang="fr-FR" baseline="-25000" dirty="0" err="1" smtClean="0"/>
              <a:t>cms</a:t>
            </a:r>
            <a:r>
              <a:rPr lang="fr-FR" dirty="0" smtClean="0"/>
              <a:t> </a:t>
            </a:r>
            <a:r>
              <a:rPr lang="fr-FR" dirty="0" smtClean="0">
                <a:sym typeface="Symbol"/>
              </a:rPr>
              <a:t>[-3.5, 0]</a:t>
            </a:r>
          </a:p>
          <a:p>
            <a:pPr lvl="1"/>
            <a:r>
              <a:rPr lang="fr-FR" dirty="0" err="1" smtClean="0">
                <a:sym typeface="Symbol"/>
              </a:rPr>
              <a:t>Beams</a:t>
            </a:r>
            <a:endParaRPr lang="fr-FR" dirty="0" smtClean="0">
              <a:sym typeface="Symbol"/>
            </a:endParaRPr>
          </a:p>
          <a:p>
            <a:pPr lvl="2"/>
            <a:r>
              <a:rPr lang="fr-FR" dirty="0" smtClean="0">
                <a:sym typeface="Symbol"/>
              </a:rPr>
              <a:t>p+p, p+A, A+A</a:t>
            </a:r>
          </a:p>
          <a:p>
            <a:pPr lvl="1"/>
            <a:r>
              <a:rPr lang="fr-FR" dirty="0" smtClean="0">
                <a:sym typeface="Symbol"/>
              </a:rPr>
              <a:t>Detector</a:t>
            </a:r>
          </a:p>
          <a:p>
            <a:pPr lvl="2"/>
            <a:r>
              <a:rPr lang="fr-FR" b="1" dirty="0" smtClean="0">
                <a:solidFill>
                  <a:srgbClr val="FF0000"/>
                </a:solidFill>
                <a:sym typeface="Symbol"/>
              </a:rPr>
              <a:t>CHIC</a:t>
            </a:r>
            <a:r>
              <a:rPr lang="fr-FR" dirty="0" smtClean="0">
                <a:sym typeface="Symbol"/>
              </a:rPr>
              <a:t>: </a:t>
            </a:r>
            <a:r>
              <a:rPr lang="fr-FR" dirty="0" err="1" smtClean="0">
                <a:sym typeface="Symbol"/>
              </a:rPr>
              <a:t>vertexing</a:t>
            </a:r>
            <a:r>
              <a:rPr lang="fr-FR" dirty="0" smtClean="0">
                <a:sym typeface="Symbol"/>
              </a:rPr>
              <a:t>, </a:t>
            </a:r>
            <a:r>
              <a:rPr lang="fr-FR" dirty="0" err="1" smtClean="0">
                <a:sym typeface="Symbol"/>
              </a:rPr>
              <a:t>tracking</a:t>
            </a:r>
            <a:r>
              <a:rPr lang="fr-FR" dirty="0" smtClean="0">
                <a:sym typeface="Symbol"/>
              </a:rPr>
              <a:t>, </a:t>
            </a:r>
            <a:r>
              <a:rPr lang="fr-FR" dirty="0" err="1" smtClean="0">
                <a:sym typeface="Symbol"/>
              </a:rPr>
              <a:t>calorimetry</a:t>
            </a:r>
            <a:r>
              <a:rPr lang="fr-FR" dirty="0" smtClean="0">
                <a:sym typeface="Symbol"/>
              </a:rPr>
              <a:t>, muon ID</a:t>
            </a:r>
          </a:p>
          <a:p>
            <a:pPr lvl="2"/>
            <a:r>
              <a:rPr lang="fr-FR" b="1" dirty="0" smtClean="0">
                <a:solidFill>
                  <a:srgbClr val="002060"/>
                </a:solidFill>
                <a:sym typeface="Symbol"/>
              </a:rPr>
              <a:t>AFTER</a:t>
            </a:r>
            <a:r>
              <a:rPr lang="fr-FR" dirty="0" smtClean="0">
                <a:sym typeface="Symbol"/>
              </a:rPr>
              <a:t>: </a:t>
            </a:r>
            <a:r>
              <a:rPr lang="fr-FR" dirty="0" err="1" smtClean="0">
                <a:sym typeface="Symbol"/>
              </a:rPr>
              <a:t>vertexing</a:t>
            </a:r>
            <a:r>
              <a:rPr lang="fr-FR" dirty="0" smtClean="0">
                <a:sym typeface="Symbol"/>
              </a:rPr>
              <a:t>, </a:t>
            </a:r>
            <a:r>
              <a:rPr lang="fr-FR" dirty="0" err="1" smtClean="0">
                <a:sym typeface="Symbol"/>
              </a:rPr>
              <a:t>tracking</a:t>
            </a:r>
            <a:r>
              <a:rPr lang="fr-FR" dirty="0" smtClean="0">
                <a:sym typeface="Symbol"/>
              </a:rPr>
              <a:t>, </a:t>
            </a:r>
            <a:r>
              <a:rPr lang="fr-FR" dirty="0" err="1" smtClean="0">
                <a:sym typeface="Symbol"/>
              </a:rPr>
              <a:t>calorimetry</a:t>
            </a:r>
            <a:r>
              <a:rPr lang="fr-FR" dirty="0" smtClean="0">
                <a:sym typeface="Symbol"/>
              </a:rPr>
              <a:t>, muon ID, PID</a:t>
            </a:r>
          </a:p>
          <a:p>
            <a:pPr lvl="1"/>
            <a:endParaRPr lang="en-US" dirty="0"/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</a:t>
            </a:r>
            <a:endParaRPr lang="fr-BE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950" t="17439" r="7289" b="1866"/>
          <a:stretch>
            <a:fillRect/>
          </a:stretch>
        </p:blipFill>
        <p:spPr bwMode="auto">
          <a:xfrm>
            <a:off x="4751512" y="980729"/>
            <a:ext cx="4212976" cy="282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519" t="16779" r="5812" b="2654"/>
          <a:stretch>
            <a:fillRect/>
          </a:stretch>
        </p:blipFill>
        <p:spPr bwMode="auto">
          <a:xfrm>
            <a:off x="4751512" y="3789040"/>
            <a:ext cx="4212976" cy="276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157788" y="3068960"/>
            <a:ext cx="3652960" cy="448816"/>
          </a:xfrm>
          <a:prstGeom prst="rect">
            <a:avLst/>
          </a:prstGeom>
          <a:solidFill>
            <a:srgbClr val="0C0C0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72075" y="5853113"/>
            <a:ext cx="3552152" cy="472975"/>
          </a:xfrm>
          <a:prstGeom prst="rect">
            <a:avLst/>
          </a:prstGeom>
          <a:solidFill>
            <a:srgbClr val="0C0C0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élogramme 9"/>
          <p:cNvSpPr/>
          <p:nvPr/>
        </p:nvSpPr>
        <p:spPr>
          <a:xfrm rot="19094757">
            <a:off x="6594492" y="1975083"/>
            <a:ext cx="1888880" cy="528621"/>
          </a:xfrm>
          <a:prstGeom prst="parallelogram">
            <a:avLst>
              <a:gd name="adj" fmla="val 93140"/>
            </a:avLst>
          </a:prstGeom>
          <a:solidFill>
            <a:srgbClr val="FF0000">
              <a:alpha val="50196"/>
            </a:srgbClr>
          </a:solidFill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élogramme 11"/>
          <p:cNvSpPr/>
          <p:nvPr/>
        </p:nvSpPr>
        <p:spPr>
          <a:xfrm rot="19080899">
            <a:off x="6494963" y="4475728"/>
            <a:ext cx="2036928" cy="735176"/>
          </a:xfrm>
          <a:prstGeom prst="parallelogram">
            <a:avLst>
              <a:gd name="adj" fmla="val 93140"/>
            </a:avLst>
          </a:prstGeom>
          <a:solidFill>
            <a:srgbClr val="4F81B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5364088" y="1124744"/>
            <a:ext cx="1504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CHIC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y</a:t>
            </a:r>
            <a:r>
              <a:rPr lang="fr-FR" b="1" baseline="-25000" dirty="0" err="1" smtClean="0">
                <a:solidFill>
                  <a:srgbClr val="FF0000"/>
                </a:solidFill>
              </a:rPr>
              <a:t>cms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  <a:sym typeface="Symbol"/>
              </a:rPr>
              <a:t>[-0.5, 2]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64088" y="3862789"/>
            <a:ext cx="1504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AFTER</a:t>
            </a:r>
          </a:p>
          <a:p>
            <a:r>
              <a:rPr lang="fr-FR" b="1" dirty="0" err="1" smtClean="0">
                <a:solidFill>
                  <a:srgbClr val="002060"/>
                </a:solidFill>
              </a:rPr>
              <a:t>y</a:t>
            </a:r>
            <a:r>
              <a:rPr lang="fr-FR" b="1" baseline="-25000" dirty="0" err="1" smtClean="0">
                <a:solidFill>
                  <a:srgbClr val="002060"/>
                </a:solidFill>
              </a:rPr>
              <a:t>cms</a:t>
            </a:r>
            <a:r>
              <a:rPr lang="fr-FR" b="1" dirty="0" smtClean="0">
                <a:solidFill>
                  <a:srgbClr val="002060"/>
                </a:solidFill>
              </a:rPr>
              <a:t> </a:t>
            </a:r>
            <a:r>
              <a:rPr lang="fr-FR" b="1" dirty="0" smtClean="0">
                <a:solidFill>
                  <a:srgbClr val="002060"/>
                </a:solidFill>
                <a:sym typeface="Symbol"/>
              </a:rPr>
              <a:t>[-3.5, 0]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23528" y="5661248"/>
            <a:ext cx="3744417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CHIC 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 demonstrator for AFTER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800" dirty="0" smtClean="0"/>
              <a:t>Detector design</a:t>
            </a:r>
            <a:r>
              <a:rPr lang="fr-FR" dirty="0" smtClean="0"/>
              <a:t> 				</a:t>
            </a:r>
            <a:r>
              <a:rPr lang="fr-FR" dirty="0" err="1" smtClean="0">
                <a:solidFill>
                  <a:srgbClr val="FF0000"/>
                </a:solidFill>
              </a:rPr>
              <a:t>generalities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design </a:t>
            </a:r>
            <a:r>
              <a:rPr lang="fr-FR" dirty="0" err="1" smtClean="0"/>
              <a:t>generalities</a:t>
            </a:r>
            <a:r>
              <a:rPr lang="fr-FR" dirty="0" smtClean="0"/>
              <a:t> (Common to CHIC/AFTER)</a:t>
            </a:r>
          </a:p>
          <a:p>
            <a:pPr lvl="1"/>
            <a:r>
              <a:rPr lang="fr-FR" dirty="0" err="1" smtClean="0"/>
              <a:t>Adopt</a:t>
            </a:r>
            <a:r>
              <a:rPr lang="fr-FR" dirty="0" smtClean="0"/>
              <a:t> </a:t>
            </a:r>
            <a:r>
              <a:rPr lang="fr-FR" dirty="0" err="1" smtClean="0"/>
              <a:t>particle</a:t>
            </a:r>
            <a:r>
              <a:rPr lang="fr-FR" dirty="0" smtClean="0"/>
              <a:t> </a:t>
            </a:r>
            <a:r>
              <a:rPr lang="fr-FR" dirty="0" err="1" smtClean="0"/>
              <a:t>physics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endParaRPr lang="fr-FR" dirty="0" smtClean="0"/>
          </a:p>
          <a:p>
            <a:pPr lvl="1"/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dimuons</a:t>
            </a:r>
            <a:r>
              <a:rPr lang="fr-FR" dirty="0" smtClean="0"/>
              <a:t> and </a:t>
            </a:r>
            <a:r>
              <a:rPr lang="fr-FR" b="1" dirty="0" smtClean="0">
                <a:solidFill>
                  <a:srgbClr val="FF0000"/>
                </a:solidFill>
              </a:rPr>
              <a:t>photons</a:t>
            </a:r>
          </a:p>
          <a:p>
            <a:pPr lvl="2"/>
            <a:r>
              <a:rPr lang="fr-FR" dirty="0" smtClean="0"/>
              <a:t>Must place the </a:t>
            </a:r>
            <a:r>
              <a:rPr lang="fr-FR" b="1" dirty="0" err="1" smtClean="0">
                <a:solidFill>
                  <a:srgbClr val="FF0000"/>
                </a:solidFill>
              </a:rPr>
              <a:t>calorimeter</a:t>
            </a:r>
            <a:r>
              <a:rPr lang="fr-FR" b="1" dirty="0" smtClean="0">
                <a:solidFill>
                  <a:srgbClr val="FF0000"/>
                </a:solidFill>
              </a:rPr>
              <a:t> in front of the absorber</a:t>
            </a:r>
          </a:p>
          <a:p>
            <a:pPr lvl="2"/>
            <a:r>
              <a:rPr lang="fr-FR" dirty="0" smtClean="0"/>
              <a:t>Must </a:t>
            </a:r>
            <a:r>
              <a:rPr lang="fr-FR" dirty="0" err="1" smtClean="0"/>
              <a:t>separate</a:t>
            </a:r>
            <a:r>
              <a:rPr lang="fr-FR" dirty="0" smtClean="0"/>
              <a:t> photon/</a:t>
            </a:r>
            <a:r>
              <a:rPr lang="fr-FR" dirty="0" err="1" smtClean="0"/>
              <a:t>electron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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tracking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in front of the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calorimeter</a:t>
            </a:r>
            <a:r>
              <a:rPr lang="fr-FR" dirty="0" smtClean="0">
                <a:sym typeface="Wingdings" pitchFamily="2" charset="2"/>
              </a:rPr>
              <a:t>.</a:t>
            </a:r>
            <a:endParaRPr lang="fr-FR" dirty="0"/>
          </a:p>
        </p:txBody>
      </p:sp>
      <p:sp>
        <p:nvSpPr>
          <p:cNvPr id="66" name="Espace réservé de la date 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grpSp>
        <p:nvGrpSpPr>
          <p:cNvPr id="6" name="Groupe 31"/>
          <p:cNvGrpSpPr/>
          <p:nvPr/>
        </p:nvGrpSpPr>
        <p:grpSpPr>
          <a:xfrm>
            <a:off x="1331640" y="2996952"/>
            <a:ext cx="6624736" cy="2520280"/>
            <a:chOff x="971600" y="2060848"/>
            <a:chExt cx="6624736" cy="2520280"/>
          </a:xfrm>
        </p:grpSpPr>
        <p:grpSp>
          <p:nvGrpSpPr>
            <p:cNvPr id="7" name="Groupe 46"/>
            <p:cNvGrpSpPr/>
            <p:nvPr/>
          </p:nvGrpSpPr>
          <p:grpSpPr>
            <a:xfrm>
              <a:off x="971600" y="2060848"/>
              <a:ext cx="6624736" cy="2520280"/>
              <a:chOff x="-292238" y="2534472"/>
              <a:chExt cx="9374425" cy="2609040"/>
            </a:xfrm>
          </p:grpSpPr>
          <p:sp>
            <p:nvSpPr>
              <p:cNvPr id="39" name="Flèche droite 38"/>
              <p:cNvSpPr/>
              <p:nvPr/>
            </p:nvSpPr>
            <p:spPr>
              <a:xfrm>
                <a:off x="-102070" y="3893096"/>
                <a:ext cx="500066" cy="214315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0" name="Connecteur droit 39"/>
              <p:cNvCxnSpPr/>
              <p:nvPr/>
            </p:nvCxnSpPr>
            <p:spPr>
              <a:xfrm flipV="1">
                <a:off x="558883" y="4000504"/>
                <a:ext cx="8370835" cy="43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rot="5400000">
                <a:off x="561233" y="4000504"/>
                <a:ext cx="142876" cy="0"/>
              </a:xfrm>
              <a:prstGeom prst="line">
                <a:avLst/>
              </a:prstGeom>
              <a:ln w="3810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rapèze 41"/>
              <p:cNvSpPr/>
              <p:nvPr/>
            </p:nvSpPr>
            <p:spPr>
              <a:xfrm>
                <a:off x="726721" y="4286256"/>
                <a:ext cx="4075837" cy="642942"/>
              </a:xfrm>
              <a:prstGeom prst="trapezoid">
                <a:avLst>
                  <a:gd name="adj" fmla="val 83850"/>
                </a:avLst>
              </a:prstGeom>
              <a:solidFill>
                <a:srgbClr val="339933"/>
              </a:solidFill>
              <a:ln>
                <a:solidFill>
                  <a:schemeClr val="accent5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err="1" smtClean="0"/>
                  <a:t>Dipole</a:t>
                </a:r>
                <a:r>
                  <a:rPr lang="fr-FR" b="1" dirty="0" smtClean="0"/>
                  <a:t> </a:t>
                </a:r>
                <a:r>
                  <a:rPr lang="fr-FR" b="1" dirty="0" err="1" smtClean="0"/>
                  <a:t>field</a:t>
                </a:r>
                <a:endParaRPr lang="fr-FR" b="1" dirty="0"/>
              </a:p>
            </p:txBody>
          </p:sp>
          <p:sp>
            <p:nvSpPr>
              <p:cNvPr id="43" name="Trapèze 42"/>
              <p:cNvSpPr/>
              <p:nvPr/>
            </p:nvSpPr>
            <p:spPr>
              <a:xfrm flipV="1">
                <a:off x="726721" y="3071808"/>
                <a:ext cx="4075837" cy="642942"/>
              </a:xfrm>
              <a:prstGeom prst="trapezoid">
                <a:avLst>
                  <a:gd name="adj" fmla="val 83850"/>
                </a:avLst>
              </a:prstGeom>
              <a:solidFill>
                <a:srgbClr val="339933"/>
              </a:solidFill>
              <a:ln>
                <a:solidFill>
                  <a:schemeClr val="accent5">
                    <a:lumMod val="75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44" name="Connecteur droit 43"/>
              <p:cNvCxnSpPr/>
              <p:nvPr/>
            </p:nvCxnSpPr>
            <p:spPr>
              <a:xfrm rot="5400000">
                <a:off x="611128" y="4001628"/>
                <a:ext cx="28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 rot="5400000">
                <a:off x="682565" y="4001628"/>
                <a:ext cx="28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 rot="5400000">
                <a:off x="754004" y="4001628"/>
                <a:ext cx="28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rot="5400000">
                <a:off x="825441" y="4001628"/>
                <a:ext cx="28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 rot="5400000">
                <a:off x="896880" y="4001628"/>
                <a:ext cx="288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 rot="5400000">
                <a:off x="1955264" y="3984190"/>
                <a:ext cx="3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 rot="5400000">
                <a:off x="1649576" y="3984190"/>
                <a:ext cx="3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 rot="5400000">
                <a:off x="2260952" y="3984190"/>
                <a:ext cx="3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 rot="5400000">
                <a:off x="2872327" y="3984190"/>
                <a:ext cx="3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 rot="5400000">
                <a:off x="3789389" y="3984190"/>
                <a:ext cx="396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/>
              <p:cNvSpPr/>
              <p:nvPr/>
            </p:nvSpPr>
            <p:spPr>
              <a:xfrm>
                <a:off x="5643570" y="3000372"/>
                <a:ext cx="2500330" cy="2071702"/>
              </a:xfrm>
              <a:prstGeom prst="rect">
                <a:avLst/>
              </a:prstGeom>
              <a:solidFill>
                <a:srgbClr val="7F7F7F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/>
                  <a:t>Muon </a:t>
                </a:r>
                <a:r>
                  <a:rPr lang="fr-FR" dirty="0" err="1" smtClean="0"/>
                  <a:t>Filter</a:t>
                </a:r>
                <a:endParaRPr lang="fr-FR" dirty="0" smtClean="0"/>
              </a:p>
              <a:p>
                <a:pPr algn="ctr"/>
                <a:r>
                  <a:rPr lang="fr-FR" dirty="0" smtClean="0"/>
                  <a:t>(absorber)</a:t>
                </a:r>
                <a:endParaRPr lang="fr-FR" dirty="0"/>
              </a:p>
            </p:txBody>
          </p:sp>
          <p:cxnSp>
            <p:nvCxnSpPr>
              <p:cNvPr id="55" name="Connecteur droit 54"/>
              <p:cNvCxnSpPr/>
              <p:nvPr/>
            </p:nvCxnSpPr>
            <p:spPr>
              <a:xfrm rot="5400000">
                <a:off x="7429520" y="4071942"/>
                <a:ext cx="214314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 rot="5400000">
                <a:off x="7581920" y="4071942"/>
                <a:ext cx="214314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 rot="5400000">
                <a:off x="7734320" y="4071942"/>
                <a:ext cx="2143140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ZoneTexte 57"/>
              <p:cNvSpPr txBox="1"/>
              <p:nvPr/>
            </p:nvSpPr>
            <p:spPr>
              <a:xfrm>
                <a:off x="20387" y="3512862"/>
                <a:ext cx="5822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err="1" smtClean="0">
                    <a:solidFill>
                      <a:srgbClr val="0000FF"/>
                    </a:solidFill>
                  </a:rPr>
                  <a:t>target</a:t>
                </a:r>
                <a:endParaRPr lang="fr-FR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9" name="ZoneTexte 58"/>
              <p:cNvSpPr txBox="1"/>
              <p:nvPr/>
            </p:nvSpPr>
            <p:spPr>
              <a:xfrm>
                <a:off x="510214" y="4056412"/>
                <a:ext cx="1102111" cy="434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 smtClean="0">
                    <a:solidFill>
                      <a:schemeClr val="accent1"/>
                    </a:solidFill>
                  </a:rPr>
                  <a:t>vertex</a:t>
                </a:r>
                <a:endParaRPr lang="fr-FR" sz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0" name="ZoneTexte 59"/>
              <p:cNvSpPr txBox="1"/>
              <p:nvPr/>
            </p:nvSpPr>
            <p:spPr>
              <a:xfrm>
                <a:off x="1358037" y="3621572"/>
                <a:ext cx="7441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err="1" smtClean="0">
                    <a:solidFill>
                      <a:schemeClr val="accent1"/>
                    </a:solidFill>
                  </a:rPr>
                  <a:t>tracking</a:t>
                </a:r>
                <a:endParaRPr lang="fr-FR" sz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1" name="ZoneTexte 60"/>
              <p:cNvSpPr txBox="1"/>
              <p:nvPr/>
            </p:nvSpPr>
            <p:spPr>
              <a:xfrm>
                <a:off x="2836892" y="3621572"/>
                <a:ext cx="7441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err="1" smtClean="0">
                    <a:solidFill>
                      <a:schemeClr val="accent1"/>
                    </a:solidFill>
                  </a:rPr>
                  <a:t>tracking</a:t>
                </a:r>
                <a:endParaRPr lang="fr-FR" sz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2" name="ZoneTexte 61"/>
              <p:cNvSpPr txBox="1"/>
              <p:nvPr/>
            </p:nvSpPr>
            <p:spPr>
              <a:xfrm>
                <a:off x="8286776" y="2534472"/>
                <a:ext cx="795411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err="1" smtClean="0">
                    <a:solidFill>
                      <a:schemeClr val="accent1"/>
                    </a:solidFill>
                  </a:rPr>
                  <a:t>MuID</a:t>
                </a:r>
                <a:endParaRPr lang="fr-FR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63" name="ZoneTexte 62"/>
              <p:cNvSpPr txBox="1"/>
              <p:nvPr/>
            </p:nvSpPr>
            <p:spPr>
              <a:xfrm>
                <a:off x="-292238" y="4026603"/>
                <a:ext cx="1047365" cy="464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dirty="0" err="1" smtClean="0">
                    <a:solidFill>
                      <a:srgbClr val="FF0000"/>
                    </a:solidFill>
                  </a:rPr>
                  <a:t>Beam</a:t>
                </a:r>
                <a:r>
                  <a:rPr lang="fr-FR" sz="1400" dirty="0" smtClean="0">
                    <a:solidFill>
                      <a:srgbClr val="FF0000"/>
                    </a:solidFill>
                  </a:rPr>
                  <a:t> 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 rot="5400000">
              <a:off x="4249143" y="3319167"/>
              <a:ext cx="1365152" cy="43269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BC8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err="1" smtClean="0">
                  <a:solidFill>
                    <a:schemeClr val="tx1"/>
                  </a:solidFill>
                </a:rPr>
                <a:t>EMCal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cxnSp>
          <p:nvCxnSpPr>
            <p:cNvPr id="35" name="Connecteur droit 34"/>
            <p:cNvCxnSpPr/>
            <p:nvPr/>
          </p:nvCxnSpPr>
          <p:spPr>
            <a:xfrm rot="5400000">
              <a:off x="2940575" y="3453758"/>
              <a:ext cx="3825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/>
            <p:nvPr/>
          </p:nvCxnSpPr>
          <p:spPr>
            <a:xfrm rot="5400000">
              <a:off x="2116295" y="3453758"/>
              <a:ext cx="3825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/>
            <p:cNvCxnSpPr/>
            <p:nvPr/>
          </p:nvCxnSpPr>
          <p:spPr>
            <a:xfrm rot="5400000">
              <a:off x="3372624" y="3476248"/>
              <a:ext cx="3825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rot="5400000">
              <a:off x="3588647" y="3476248"/>
              <a:ext cx="3825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/>
          <p:cNvSpPr/>
          <p:nvPr/>
        </p:nvSpPr>
        <p:spPr>
          <a:xfrm>
            <a:off x="683568" y="586798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fr-FR" b="1" dirty="0" smtClean="0">
                <a:solidFill>
                  <a:srgbClr val="008000"/>
                </a:solidFill>
              </a:rPr>
              <a:t>Target</a:t>
            </a:r>
            <a:r>
              <a:rPr lang="fr-FR" b="1" dirty="0" smtClean="0"/>
              <a:t> </a:t>
            </a:r>
            <a:r>
              <a:rPr lang="fr-FR" b="1" dirty="0" smtClean="0">
                <a:sym typeface="Wingdings" pitchFamily="2" charset="2"/>
              </a:rPr>
              <a:t>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olidFill>
                  <a:srgbClr val="3333FF"/>
                </a:solidFill>
                <a:sym typeface="Wingdings" pitchFamily="2" charset="2"/>
              </a:rPr>
              <a:t>vertex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ym typeface="Wingdings" pitchFamily="2" charset="2"/>
              </a:rPr>
              <a:t>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008000"/>
                </a:solidFill>
                <a:sym typeface="Wingdings" pitchFamily="2" charset="2"/>
              </a:rPr>
              <a:t>spectrometer</a:t>
            </a:r>
            <a:r>
              <a:rPr lang="fr-FR" b="1" dirty="0" smtClean="0">
                <a:sym typeface="Wingdings" pitchFamily="2" charset="2"/>
              </a:rPr>
              <a:t> 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CC9900"/>
                </a:solidFill>
                <a:sym typeface="Wingdings" pitchFamily="2" charset="2"/>
              </a:rPr>
              <a:t>calorimeter</a:t>
            </a:r>
            <a:r>
              <a:rPr lang="fr-FR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b="1" dirty="0" smtClean="0">
                <a:sym typeface="Wingdings" pitchFamily="2" charset="2"/>
              </a:rPr>
              <a:t> 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absorber</a:t>
            </a:r>
            <a:r>
              <a:rPr lang="fr-FR" b="1" dirty="0" smtClean="0">
                <a:sym typeface="Wingdings" pitchFamily="2" charset="2"/>
              </a:rPr>
              <a:t>  </a:t>
            </a:r>
            <a:r>
              <a:rPr lang="fr-FR" b="1" dirty="0" err="1" smtClean="0">
                <a:solidFill>
                  <a:srgbClr val="4A7EBB"/>
                </a:solidFill>
                <a:sym typeface="Wingdings" pitchFamily="2" charset="2"/>
              </a:rPr>
              <a:t>muID</a:t>
            </a:r>
            <a:endParaRPr lang="fr-FR" b="1" dirty="0">
              <a:solidFill>
                <a:srgbClr val="4A7EBB"/>
              </a:solidFill>
            </a:endParaRPr>
          </a:p>
        </p:txBody>
      </p:sp>
      <p:cxnSp>
        <p:nvCxnSpPr>
          <p:cNvPr id="67" name="Connecteur droit avec flèche 66"/>
          <p:cNvCxnSpPr/>
          <p:nvPr/>
        </p:nvCxnSpPr>
        <p:spPr>
          <a:xfrm rot="5400000" flipH="1" flipV="1">
            <a:off x="1115616" y="5085184"/>
            <a:ext cx="1440160" cy="288032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/>
          <p:nvPr/>
        </p:nvCxnSpPr>
        <p:spPr>
          <a:xfrm flipH="1" flipV="1">
            <a:off x="2195736" y="4725144"/>
            <a:ext cx="504056" cy="1224136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 flipH="1" flipV="1">
            <a:off x="3635896" y="5373216"/>
            <a:ext cx="144016" cy="576064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 flipH="1" flipV="1">
            <a:off x="5292080" y="5229200"/>
            <a:ext cx="72008" cy="720080"/>
          </a:xfrm>
          <a:prstGeom prst="straightConnector1">
            <a:avLst/>
          </a:prstGeom>
          <a:ln w="28575">
            <a:solidFill>
              <a:srgbClr val="CC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avec flèche 71"/>
          <p:cNvCxnSpPr/>
          <p:nvPr/>
        </p:nvCxnSpPr>
        <p:spPr>
          <a:xfrm flipH="1" flipV="1">
            <a:off x="7668344" y="5589240"/>
            <a:ext cx="72008" cy="288032"/>
          </a:xfrm>
          <a:prstGeom prst="straightConnector1">
            <a:avLst/>
          </a:prstGeom>
          <a:ln w="28575">
            <a:solidFill>
              <a:srgbClr val="4A7EB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eur droit avec flèche 76"/>
          <p:cNvCxnSpPr/>
          <p:nvPr/>
        </p:nvCxnSpPr>
        <p:spPr>
          <a:xfrm flipH="1" flipV="1">
            <a:off x="6516216" y="5517232"/>
            <a:ext cx="144016" cy="36004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re 4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Detector design</a:t>
            </a:r>
            <a:r>
              <a:rPr lang="en-US" dirty="0" smtClean="0"/>
              <a:t> 					</a:t>
            </a:r>
            <a:r>
              <a:rPr lang="en-US" dirty="0" smtClean="0">
                <a:solidFill>
                  <a:srgbClr val="92D050"/>
                </a:solidFill>
              </a:rPr>
              <a:t>tracking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Fleuret - LLR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39" name="ZoneTexte 38"/>
          <p:cNvSpPr txBox="1"/>
          <p:nvPr/>
        </p:nvSpPr>
        <p:spPr>
          <a:xfrm>
            <a:off x="342891" y="3193231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20 cm</a:t>
            </a:r>
            <a:endParaRPr lang="fr-FR" sz="14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342891" y="2852936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40 cm</a:t>
            </a:r>
            <a:endParaRPr lang="fr-FR" sz="14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342891" y="2473151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60 cm</a:t>
            </a:r>
            <a:endParaRPr lang="fr-FR" sz="14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342891" y="2132856"/>
            <a:ext cx="628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80 cm</a:t>
            </a:r>
            <a:endParaRPr lang="fr-FR" sz="14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251520" y="1772816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100 cm</a:t>
            </a:r>
            <a:endParaRPr lang="fr-FR" sz="1400" b="1" dirty="0"/>
          </a:p>
        </p:txBody>
      </p:sp>
      <p:sp>
        <p:nvSpPr>
          <p:cNvPr id="44" name="ZoneTexte 43"/>
          <p:cNvSpPr txBox="1"/>
          <p:nvPr/>
        </p:nvSpPr>
        <p:spPr>
          <a:xfrm>
            <a:off x="251520" y="1412776"/>
            <a:ext cx="720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120 cm</a:t>
            </a:r>
            <a:endParaRPr lang="fr-FR" sz="1400" b="1" dirty="0"/>
          </a:p>
        </p:txBody>
      </p:sp>
      <p:grpSp>
        <p:nvGrpSpPr>
          <p:cNvPr id="3" name="Groupe 50"/>
          <p:cNvGrpSpPr/>
          <p:nvPr/>
        </p:nvGrpSpPr>
        <p:grpSpPr>
          <a:xfrm>
            <a:off x="1043608" y="980728"/>
            <a:ext cx="3563410" cy="5472608"/>
            <a:chOff x="1043608" y="980728"/>
            <a:chExt cx="3563410" cy="5472608"/>
          </a:xfrm>
        </p:grpSpPr>
        <p:pic>
          <p:nvPicPr>
            <p:cNvPr id="9932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9730" t="13557" r="10263" b="9408"/>
            <a:stretch>
              <a:fillRect/>
            </a:stretch>
          </p:blipFill>
          <p:spPr bwMode="auto">
            <a:xfrm>
              <a:off x="1043608" y="980728"/>
              <a:ext cx="3563410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l="9730" t="13557" r="10263" b="9408"/>
            <a:stretch>
              <a:fillRect/>
            </a:stretch>
          </p:blipFill>
          <p:spPr bwMode="auto">
            <a:xfrm flipV="1">
              <a:off x="1043608" y="3717032"/>
              <a:ext cx="3563410" cy="2736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ZoneTexte 32"/>
          <p:cNvSpPr txBox="1"/>
          <p:nvPr/>
        </p:nvSpPr>
        <p:spPr>
          <a:xfrm>
            <a:off x="1259632" y="1916832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 m</a:t>
            </a:r>
            <a:endParaRPr lang="fr-FR" sz="1400" b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2195736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3 m</a:t>
            </a:r>
            <a:endParaRPr lang="fr-FR" sz="1400" b="1" dirty="0"/>
          </a:p>
        </p:txBody>
      </p:sp>
      <p:sp>
        <p:nvSpPr>
          <p:cNvPr id="36" name="ZoneTexte 35"/>
          <p:cNvSpPr txBox="1"/>
          <p:nvPr/>
        </p:nvSpPr>
        <p:spPr>
          <a:xfrm>
            <a:off x="2627784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4 m</a:t>
            </a:r>
            <a:endParaRPr lang="fr-FR" sz="14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3059832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5 m</a:t>
            </a:r>
            <a:endParaRPr lang="fr-FR" sz="14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3491880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6 m</a:t>
            </a:r>
            <a:endParaRPr lang="fr-FR" sz="1400" b="1" dirty="0"/>
          </a:p>
        </p:txBody>
      </p:sp>
      <p:sp>
        <p:nvSpPr>
          <p:cNvPr id="34" name="ZoneTexte 33"/>
          <p:cNvSpPr txBox="1"/>
          <p:nvPr/>
        </p:nvSpPr>
        <p:spPr>
          <a:xfrm>
            <a:off x="1763688" y="1916832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2 m</a:t>
            </a:r>
            <a:endParaRPr lang="fr-FR" sz="1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4788024" y="1052736"/>
            <a:ext cx="38164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3333FF"/>
                </a:solidFill>
              </a:rPr>
              <a:t>Vertex detector :</a:t>
            </a:r>
          </a:p>
          <a:p>
            <a:r>
              <a:rPr lang="fr-FR" sz="2000" dirty="0" err="1" smtClean="0"/>
              <a:t>R</a:t>
            </a:r>
            <a:r>
              <a:rPr lang="fr-FR" sz="2000" baseline="-25000" dirty="0" err="1" smtClean="0"/>
              <a:t>min</a:t>
            </a:r>
            <a:r>
              <a:rPr lang="fr-FR" sz="2000" dirty="0" smtClean="0"/>
              <a:t> = 0.5 cm    </a:t>
            </a:r>
            <a:r>
              <a:rPr lang="fr-FR" sz="2000" dirty="0" err="1" smtClean="0"/>
              <a:t>Z</a:t>
            </a:r>
            <a:r>
              <a:rPr lang="fr-FR" sz="2000" baseline="-25000" dirty="0" err="1" smtClean="0"/>
              <a:t>min</a:t>
            </a:r>
            <a:r>
              <a:rPr lang="fr-FR" sz="2000" dirty="0" smtClean="0"/>
              <a:t> = 7.5 cm</a:t>
            </a:r>
          </a:p>
          <a:p>
            <a:r>
              <a:rPr lang="fr-FR" sz="2000" dirty="0" err="1" smtClean="0"/>
              <a:t>R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3.5 cm   </a:t>
            </a:r>
            <a:r>
              <a:rPr lang="fr-FR" sz="2000" dirty="0" err="1" smtClean="0"/>
              <a:t>Z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18 cm</a:t>
            </a:r>
          </a:p>
          <a:p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4788024" y="2280354"/>
            <a:ext cx="38349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3333FF"/>
                </a:solidFill>
              </a:rPr>
              <a:t>Spectrometer</a:t>
            </a:r>
            <a:r>
              <a:rPr lang="fr-FR" sz="2000" b="1" dirty="0" smtClean="0">
                <a:solidFill>
                  <a:srgbClr val="3333FF"/>
                </a:solidFill>
              </a:rPr>
              <a:t> :</a:t>
            </a:r>
          </a:p>
          <a:p>
            <a:r>
              <a:rPr lang="fr-FR" sz="2000" dirty="0" err="1" smtClean="0"/>
              <a:t>R</a:t>
            </a:r>
            <a:r>
              <a:rPr lang="fr-FR" sz="2000" baseline="-25000" dirty="0" err="1" smtClean="0"/>
              <a:t>min</a:t>
            </a:r>
            <a:r>
              <a:rPr lang="fr-FR" sz="2000" dirty="0" smtClean="0"/>
              <a:t> = 1 cm    </a:t>
            </a:r>
            <a:r>
              <a:rPr lang="fr-FR" sz="2000" dirty="0" err="1" smtClean="0"/>
              <a:t>Z</a:t>
            </a:r>
            <a:r>
              <a:rPr lang="fr-FR" sz="2000" baseline="-25000" dirty="0" err="1" smtClean="0"/>
              <a:t>min</a:t>
            </a:r>
            <a:r>
              <a:rPr lang="fr-FR" sz="2000" dirty="0" smtClean="0"/>
              <a:t> = 20 (100) cm</a:t>
            </a:r>
          </a:p>
          <a:p>
            <a:r>
              <a:rPr lang="fr-FR" sz="2000" dirty="0" err="1" smtClean="0"/>
              <a:t>R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22 cm   </a:t>
            </a:r>
            <a:r>
              <a:rPr lang="fr-FR" sz="2000" dirty="0" err="1" smtClean="0"/>
              <a:t>Z</a:t>
            </a:r>
            <a:r>
              <a:rPr lang="fr-FR" sz="2000" baseline="-25000" dirty="0" err="1" smtClean="0"/>
              <a:t>max</a:t>
            </a:r>
            <a:r>
              <a:rPr lang="fr-FR" sz="2000" dirty="0" smtClean="0"/>
              <a:t> = 120 (200) cm</a:t>
            </a:r>
          </a:p>
          <a:p>
            <a:endParaRPr lang="fr-FR" dirty="0"/>
          </a:p>
        </p:txBody>
      </p:sp>
      <p:sp>
        <p:nvSpPr>
          <p:cNvPr id="24" name="Trapèze 23"/>
          <p:cNvSpPr/>
          <p:nvPr/>
        </p:nvSpPr>
        <p:spPr>
          <a:xfrm>
            <a:off x="1129904" y="4146272"/>
            <a:ext cx="504056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 err="1" smtClean="0"/>
              <a:t>Dipole</a:t>
            </a:r>
            <a:r>
              <a:rPr lang="fr-FR" sz="700" b="1" dirty="0" smtClean="0"/>
              <a:t> </a:t>
            </a:r>
            <a:r>
              <a:rPr lang="fr-FR" sz="700" b="1" dirty="0" err="1" smtClean="0"/>
              <a:t>field</a:t>
            </a:r>
            <a:endParaRPr lang="fr-FR" sz="700" b="1" dirty="0"/>
          </a:p>
        </p:txBody>
      </p:sp>
      <p:sp>
        <p:nvSpPr>
          <p:cNvPr id="27" name="Trapèze 26"/>
          <p:cNvSpPr/>
          <p:nvPr/>
        </p:nvSpPr>
        <p:spPr>
          <a:xfrm flipV="1">
            <a:off x="1129904" y="3093343"/>
            <a:ext cx="504056" cy="195020"/>
          </a:xfrm>
          <a:prstGeom prst="trapezoid">
            <a:avLst>
              <a:gd name="adj" fmla="val 24994"/>
            </a:avLst>
          </a:prstGeom>
          <a:solidFill>
            <a:srgbClr val="339933"/>
          </a:solidFill>
          <a:ln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00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4788024" y="3576498"/>
            <a:ext cx="383490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>
                <a:solidFill>
                  <a:srgbClr val="3333FF"/>
                </a:solidFill>
              </a:rPr>
              <a:t>Magnet</a:t>
            </a:r>
            <a:r>
              <a:rPr lang="fr-FR" sz="2000" b="1" dirty="0" smtClean="0">
                <a:solidFill>
                  <a:srgbClr val="3333FF"/>
                </a:solidFill>
              </a:rPr>
              <a:t>:</a:t>
            </a:r>
          </a:p>
          <a:p>
            <a:r>
              <a:rPr lang="fr-FR" sz="2000" dirty="0" err="1" smtClean="0"/>
              <a:t>Typical</a:t>
            </a:r>
            <a:r>
              <a:rPr lang="fr-FR" sz="2000" dirty="0" smtClean="0"/>
              <a:t> J/</a:t>
            </a:r>
            <a:r>
              <a:rPr lang="fr-FR" sz="2000" dirty="0" smtClean="0">
                <a:latin typeface="Symbol" pitchFamily="18" charset="2"/>
              </a:rPr>
              <a:t>Y</a:t>
            </a:r>
            <a:r>
              <a:rPr lang="fr-FR" sz="2000" dirty="0" smtClean="0"/>
              <a:t> P</a:t>
            </a:r>
            <a:r>
              <a:rPr lang="fr-FR" sz="2000" baseline="-25000" dirty="0" smtClean="0">
                <a:latin typeface="Symbol" pitchFamily="18" charset="2"/>
              </a:rPr>
              <a:t>m</a:t>
            </a:r>
            <a:r>
              <a:rPr lang="fr-FR" sz="2000" dirty="0" smtClean="0"/>
              <a:t> ~ 15 </a:t>
            </a:r>
            <a:r>
              <a:rPr lang="fr-FR" sz="2000" dirty="0" err="1" smtClean="0"/>
              <a:t>GeV</a:t>
            </a:r>
            <a:endParaRPr lang="fr-FR" sz="2000" dirty="0" smtClean="0"/>
          </a:p>
          <a:p>
            <a:r>
              <a:rPr lang="fr-FR" sz="2000" dirty="0" smtClean="0">
                <a:sym typeface="Wingdings" pitchFamily="2" charset="2"/>
              </a:rPr>
              <a:t> </a:t>
            </a:r>
            <a:r>
              <a:rPr lang="fr-FR" sz="2000" dirty="0" err="1" smtClean="0">
                <a:sym typeface="Wingdings" pitchFamily="2" charset="2"/>
              </a:rPr>
              <a:t>With</a:t>
            </a:r>
            <a:r>
              <a:rPr lang="fr-FR" sz="2000" dirty="0" smtClean="0">
                <a:sym typeface="Wingdings" pitchFamily="2" charset="2"/>
              </a:rPr>
              <a:t> a 1 m long 2.5 T </a:t>
            </a:r>
            <a:r>
              <a:rPr lang="fr-FR" sz="2000" dirty="0" err="1" smtClean="0">
                <a:sym typeface="Wingdings" pitchFamily="2" charset="2"/>
              </a:rPr>
              <a:t>dipole</a:t>
            </a:r>
            <a:r>
              <a:rPr lang="fr-FR" sz="2000" dirty="0" smtClean="0">
                <a:sym typeface="Wingdings" pitchFamily="2" charset="2"/>
              </a:rPr>
              <a:t>: </a:t>
            </a:r>
            <a:endParaRPr lang="fr-FR" sz="2000" dirty="0" smtClean="0"/>
          </a:p>
          <a:p>
            <a:endParaRPr lang="fr-FR" dirty="0"/>
          </a:p>
        </p:txBody>
      </p:sp>
      <p:graphicFrame>
        <p:nvGraphicFramePr>
          <p:cNvPr id="43009" name="Object 1"/>
          <p:cNvGraphicFramePr>
            <a:graphicFrameLocks noChangeAspect="1"/>
          </p:cNvGraphicFramePr>
          <p:nvPr/>
        </p:nvGraphicFramePr>
        <p:xfrm>
          <a:off x="5148064" y="4725144"/>
          <a:ext cx="3441700" cy="711200"/>
        </p:xfrm>
        <a:graphic>
          <a:graphicData uri="http://schemas.openxmlformats.org/presentationml/2006/ole">
            <p:oleObj spid="_x0000_s43009" name="Équation" r:id="rId4" imgW="1904760" imgH="393480" progId="Equation.3">
              <p:embed/>
            </p:oleObj>
          </a:graphicData>
        </a:graphic>
      </p:graphicFrame>
      <p:sp>
        <p:nvSpPr>
          <p:cNvPr id="48" name="Espace réservé de la date 4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800" dirty="0" smtClean="0"/>
              <a:t>Detector design</a:t>
            </a:r>
            <a:r>
              <a:rPr lang="fr-FR" dirty="0" smtClean="0"/>
              <a:t> 				</a:t>
            </a:r>
            <a:r>
              <a:rPr lang="fr-FR" dirty="0" err="1" smtClean="0">
                <a:solidFill>
                  <a:srgbClr val="FFFF00"/>
                </a:solidFill>
              </a:rPr>
              <a:t>calorimetry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Goal :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J/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dirty="0" smtClean="0">
                <a:sym typeface="Wingdings" pitchFamily="2" charset="2"/>
              </a:rPr>
              <a:t> + </a:t>
            </a:r>
            <a:r>
              <a:rPr lang="fr-FR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endParaRPr lang="fr-FR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fr-FR" sz="2400" dirty="0" smtClean="0">
                <a:sym typeface="Wingdings" pitchFamily="2" charset="2"/>
              </a:rPr>
              <a:t>Issues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b="1" dirty="0" err="1" smtClean="0">
                <a:solidFill>
                  <a:srgbClr val="FF5050"/>
                </a:solidFill>
                <a:sym typeface="Wingdings" pitchFamily="2" charset="2"/>
              </a:rPr>
              <a:t>Low</a:t>
            </a:r>
            <a:r>
              <a:rPr lang="fr-FR" sz="1600" b="1" dirty="0" smtClean="0">
                <a:solidFill>
                  <a:srgbClr val="FF5050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FF5050"/>
                </a:solidFill>
                <a:sym typeface="Wingdings" pitchFamily="2" charset="2"/>
              </a:rPr>
              <a:t>energy</a:t>
            </a:r>
            <a:r>
              <a:rPr lang="fr-FR" sz="1600" b="1" dirty="0" smtClean="0">
                <a:solidFill>
                  <a:srgbClr val="FF5050"/>
                </a:solidFill>
                <a:sym typeface="Wingdings" pitchFamily="2" charset="2"/>
              </a:rPr>
              <a:t> photon (</a:t>
            </a:r>
            <a:r>
              <a:rPr lang="fr-FR" sz="1600" b="1" dirty="0" err="1" smtClean="0">
                <a:solidFill>
                  <a:srgbClr val="FF5050"/>
                </a:solidFill>
                <a:sym typeface="Wingdings" pitchFamily="2" charset="2"/>
              </a:rPr>
              <a:t>similar</a:t>
            </a:r>
            <a:r>
              <a:rPr lang="fr-FR" sz="1600" b="1" dirty="0" smtClean="0">
                <a:solidFill>
                  <a:srgbClr val="FF5050"/>
                </a:solidFill>
                <a:sym typeface="Wingdings" pitchFamily="2" charset="2"/>
              </a:rPr>
              <a:t> to </a:t>
            </a:r>
            <a:r>
              <a:rPr lang="fr-FR" sz="1600" b="1" dirty="0" smtClean="0">
                <a:solidFill>
                  <a:srgbClr val="FF505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="1" baseline="30000" dirty="0" smtClean="0">
                <a:solidFill>
                  <a:srgbClr val="FF5050"/>
                </a:solidFill>
                <a:sym typeface="Wingdings" pitchFamily="2" charset="2"/>
              </a:rPr>
              <a:t>0</a:t>
            </a:r>
            <a:r>
              <a:rPr lang="fr-FR" sz="1600" b="1" dirty="0" smtClean="0">
                <a:solidFill>
                  <a:srgbClr val="FF5050"/>
                </a:solidFill>
                <a:sym typeface="Wingdings" pitchFamily="2" charset="2"/>
              </a:rPr>
              <a:t>  </a:t>
            </a:r>
            <a:r>
              <a:rPr lang="fr-FR" sz="1600" b="1" dirty="0" err="1" smtClean="0">
                <a:solidFill>
                  <a:srgbClr val="FF5050"/>
                </a:solidFill>
                <a:latin typeface="Symbol" pitchFamily="18" charset="2"/>
                <a:sym typeface="Wingdings" pitchFamily="2" charset="2"/>
              </a:rPr>
              <a:t>gg</a:t>
            </a:r>
            <a:r>
              <a:rPr lang="fr-FR" sz="1600" b="1" dirty="0" smtClean="0">
                <a:solidFill>
                  <a:srgbClr val="FF5050"/>
                </a:solidFill>
                <a:sym typeface="Wingdings" pitchFamily="2" charset="2"/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High </a:t>
            </a:r>
            <a:r>
              <a:rPr lang="fr-FR" sz="1600" b="1" dirty="0" err="1" smtClean="0">
                <a:solidFill>
                  <a:srgbClr val="BABABA"/>
                </a:solidFill>
                <a:sym typeface="Wingdings" pitchFamily="2" charset="2"/>
              </a:rPr>
              <a:t>multiplicity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 of photon </a:t>
            </a:r>
            <a:r>
              <a:rPr lang="fr-FR" sz="1600" b="1" dirty="0" err="1" smtClean="0">
                <a:solidFill>
                  <a:srgbClr val="BABABA"/>
                </a:solidFill>
                <a:sym typeface="Wingdings" pitchFamily="2" charset="2"/>
              </a:rPr>
              <a:t>from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 </a:t>
            </a:r>
            <a:r>
              <a:rPr lang="fr-FR" sz="1600" b="1" dirty="0" smtClean="0">
                <a:solidFill>
                  <a:srgbClr val="BABABA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="1" baseline="30000" dirty="0" smtClean="0">
                <a:solidFill>
                  <a:srgbClr val="BABABA"/>
                </a:solidFill>
                <a:sym typeface="Wingdings" pitchFamily="2" charset="2"/>
              </a:rPr>
              <a:t>0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 /</a:t>
            </a:r>
            <a:r>
              <a:rPr lang="fr-FR" sz="1600" b="1" dirty="0" smtClean="0">
                <a:solidFill>
                  <a:srgbClr val="BABABA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 </a:t>
            </a:r>
            <a:r>
              <a:rPr lang="fr-FR" sz="1600" b="1" dirty="0" err="1" smtClean="0">
                <a:solidFill>
                  <a:srgbClr val="BABABA"/>
                </a:solidFill>
                <a:latin typeface="Symbol" pitchFamily="18" charset="2"/>
                <a:sym typeface="Wingdings" pitchFamily="2" charset="2"/>
              </a:rPr>
              <a:t>gg</a:t>
            </a:r>
            <a:r>
              <a:rPr lang="fr-FR" sz="1600" b="1" dirty="0" smtClean="0">
                <a:solidFill>
                  <a:srgbClr val="BABABA"/>
                </a:solidFill>
                <a:latin typeface="Symbol" pitchFamily="18" charset="2"/>
                <a:sym typeface="Wingdings" pitchFamily="2" charset="2"/>
              </a:rPr>
              <a:t>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High </a:t>
            </a:r>
            <a:r>
              <a:rPr lang="fr-FR" sz="1600" b="1" dirty="0" err="1" smtClean="0">
                <a:solidFill>
                  <a:srgbClr val="BABABA"/>
                </a:solidFill>
                <a:sym typeface="Wingdings" pitchFamily="2" charset="2"/>
              </a:rPr>
              <a:t>multiplicity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 of </a:t>
            </a:r>
            <a:r>
              <a:rPr lang="fr-FR" sz="1600" b="1" dirty="0" err="1" smtClean="0">
                <a:solidFill>
                  <a:srgbClr val="BABABA"/>
                </a:solidFill>
                <a:sym typeface="Wingdings" pitchFamily="2" charset="2"/>
              </a:rPr>
              <a:t>charged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BABABA"/>
                </a:solidFill>
                <a:sym typeface="Wingdings" pitchFamily="2" charset="2"/>
              </a:rPr>
              <a:t>particles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 (</a:t>
            </a:r>
            <a:r>
              <a:rPr lang="fr-FR" sz="1600" b="1" dirty="0" smtClean="0">
                <a:solidFill>
                  <a:srgbClr val="BABABA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="1" baseline="30000" dirty="0" smtClean="0">
                <a:solidFill>
                  <a:srgbClr val="BABABA"/>
                </a:solidFill>
                <a:sym typeface="Wingdings" pitchFamily="2" charset="2"/>
              </a:rPr>
              <a:t>+/-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)</a:t>
            </a: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Fleuret - LLR</a:t>
            </a:r>
            <a:endParaRPr lang="fr-BE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 dirty="0"/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2" cstate="print"/>
          <a:srcRect l="1468" t="5625" r="50841" b="64106"/>
          <a:stretch>
            <a:fillRect/>
          </a:stretch>
        </p:blipFill>
        <p:spPr bwMode="auto">
          <a:xfrm>
            <a:off x="251520" y="3717032"/>
            <a:ext cx="42677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2" cstate="print"/>
          <a:srcRect l="51029" t="5625" r="1280" b="64106"/>
          <a:stretch>
            <a:fillRect/>
          </a:stretch>
        </p:blipFill>
        <p:spPr bwMode="auto">
          <a:xfrm>
            <a:off x="4788024" y="3717032"/>
            <a:ext cx="4283968" cy="216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ZoneTexte 59"/>
          <p:cNvSpPr txBox="1"/>
          <p:nvPr/>
        </p:nvSpPr>
        <p:spPr>
          <a:xfrm>
            <a:off x="1979712" y="4941168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5050"/>
                </a:solidFill>
              </a:rPr>
              <a:t>&lt;</a:t>
            </a:r>
            <a:r>
              <a:rPr lang="fr-FR" b="1" dirty="0" err="1" smtClean="0">
                <a:solidFill>
                  <a:srgbClr val="FF5050"/>
                </a:solidFill>
              </a:rPr>
              <a:t>p</a:t>
            </a:r>
            <a:r>
              <a:rPr lang="fr-FR" b="1" baseline="-25000" dirty="0" err="1" smtClean="0">
                <a:solidFill>
                  <a:srgbClr val="FF5050"/>
                </a:solidFill>
              </a:rPr>
              <a:t>T</a:t>
            </a:r>
            <a:r>
              <a:rPr lang="fr-FR" b="1" dirty="0" smtClean="0">
                <a:solidFill>
                  <a:srgbClr val="FF5050"/>
                </a:solidFill>
              </a:rPr>
              <a:t>&gt;~500 MeV</a:t>
            </a:r>
            <a:endParaRPr lang="fr-FR" b="1" dirty="0">
              <a:solidFill>
                <a:srgbClr val="FF5050"/>
              </a:solidFill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6588224" y="5013176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5050"/>
                </a:solidFill>
              </a:rPr>
              <a:t>&lt;E&gt;~3 </a:t>
            </a:r>
            <a:r>
              <a:rPr lang="fr-FR" b="1" dirty="0" err="1" smtClean="0">
                <a:solidFill>
                  <a:srgbClr val="FF5050"/>
                </a:solidFill>
              </a:rPr>
              <a:t>GeV</a:t>
            </a:r>
            <a:endParaRPr lang="fr-FR" b="1" dirty="0">
              <a:solidFill>
                <a:srgbClr val="FF505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347864" y="3212976"/>
            <a:ext cx="309634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1600" b="1" dirty="0" err="1" smtClean="0"/>
              <a:t>Pythia</a:t>
            </a:r>
            <a:r>
              <a:rPr lang="fr-FR" sz="1600" b="1" dirty="0" smtClean="0"/>
              <a:t> 6.421 - p+p - </a:t>
            </a:r>
            <a:r>
              <a:rPr lang="fr-FR" sz="1600" b="1" dirty="0" smtClean="0">
                <a:sym typeface="Symbol"/>
              </a:rPr>
              <a:t>s = 17.2 </a:t>
            </a:r>
            <a:r>
              <a:rPr lang="fr-FR" sz="1600" b="1" dirty="0" err="1" smtClean="0">
                <a:sym typeface="Symbol"/>
              </a:rPr>
              <a:t>GeV</a:t>
            </a:r>
            <a:endParaRPr lang="fr-FR" sz="1600" b="1" baseline="-25000" dirty="0" smtClean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sz="2800" dirty="0" smtClean="0"/>
              <a:t>Detector design</a:t>
            </a:r>
            <a:r>
              <a:rPr lang="fr-FR" dirty="0" smtClean="0"/>
              <a:t> 				</a:t>
            </a:r>
            <a:r>
              <a:rPr lang="fr-FR" dirty="0" err="1" smtClean="0">
                <a:solidFill>
                  <a:srgbClr val="FFFF00"/>
                </a:solidFill>
              </a:rPr>
              <a:t>calorimetry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Goal :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smtClean="0">
                <a:latin typeface="Symbol" pitchFamily="18" charset="2"/>
              </a:rPr>
              <a:t>c</a:t>
            </a:r>
            <a:r>
              <a:rPr lang="fr-FR" baseline="-25000" dirty="0" smtClean="0"/>
              <a:t>c</a:t>
            </a:r>
            <a:r>
              <a:rPr lang="fr-FR" dirty="0" smtClean="0"/>
              <a:t> </a:t>
            </a:r>
            <a:r>
              <a:rPr lang="fr-FR" dirty="0" smtClean="0">
                <a:sym typeface="Wingdings" pitchFamily="2" charset="2"/>
              </a:rPr>
              <a:t> J/</a:t>
            </a:r>
            <a:r>
              <a:rPr lang="fr-FR" dirty="0" smtClean="0">
                <a:latin typeface="Symbol" pitchFamily="18" charset="2"/>
                <a:sym typeface="Wingdings" pitchFamily="2" charset="2"/>
              </a:rPr>
              <a:t>Y</a:t>
            </a:r>
            <a:r>
              <a:rPr lang="fr-FR" dirty="0" smtClean="0">
                <a:sym typeface="Wingdings" pitchFamily="2" charset="2"/>
              </a:rPr>
              <a:t> + </a:t>
            </a:r>
            <a:r>
              <a:rPr lang="fr-FR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endParaRPr lang="fr-FR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fr-FR" sz="2400" dirty="0" smtClean="0">
                <a:sym typeface="Wingdings" pitchFamily="2" charset="2"/>
              </a:rPr>
              <a:t>Issues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b="1" dirty="0" err="1" smtClean="0">
                <a:solidFill>
                  <a:srgbClr val="BABABA"/>
                </a:solidFill>
                <a:sym typeface="Wingdings" pitchFamily="2" charset="2"/>
              </a:rPr>
              <a:t>Low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BABABA"/>
                </a:solidFill>
                <a:sym typeface="Wingdings" pitchFamily="2" charset="2"/>
              </a:rPr>
              <a:t>energy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 photon (</a:t>
            </a:r>
            <a:r>
              <a:rPr lang="fr-FR" sz="1600" b="1" dirty="0" err="1" smtClean="0">
                <a:solidFill>
                  <a:srgbClr val="BABABA"/>
                </a:solidFill>
                <a:sym typeface="Wingdings" pitchFamily="2" charset="2"/>
              </a:rPr>
              <a:t>similar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 to </a:t>
            </a:r>
            <a:r>
              <a:rPr lang="fr-FR" sz="1600" b="1" dirty="0" smtClean="0">
                <a:solidFill>
                  <a:srgbClr val="BABABA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="1" baseline="30000" dirty="0" smtClean="0">
                <a:solidFill>
                  <a:srgbClr val="BABABA"/>
                </a:solidFill>
                <a:sym typeface="Wingdings" pitchFamily="2" charset="2"/>
              </a:rPr>
              <a:t>0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  </a:t>
            </a:r>
            <a:r>
              <a:rPr lang="fr-FR" sz="1600" b="1" dirty="0" err="1" smtClean="0">
                <a:solidFill>
                  <a:srgbClr val="BABABA"/>
                </a:solidFill>
                <a:latin typeface="Symbol" pitchFamily="18" charset="2"/>
                <a:sym typeface="Wingdings" pitchFamily="2" charset="2"/>
              </a:rPr>
              <a:t>gg</a:t>
            </a:r>
            <a:r>
              <a:rPr lang="fr-FR" sz="1600" b="1" dirty="0" smtClean="0">
                <a:solidFill>
                  <a:srgbClr val="BABABA"/>
                </a:solidFill>
                <a:sym typeface="Wingdings" pitchFamily="2" charset="2"/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600" b="1" dirty="0" smtClean="0">
                <a:solidFill>
                  <a:srgbClr val="008000"/>
                </a:solidFill>
                <a:sym typeface="Wingdings" pitchFamily="2" charset="2"/>
              </a:rPr>
              <a:t>High </a:t>
            </a:r>
            <a:r>
              <a:rPr lang="fr-FR" sz="1600" b="1" dirty="0" err="1" smtClean="0">
                <a:solidFill>
                  <a:srgbClr val="008000"/>
                </a:solidFill>
                <a:sym typeface="Wingdings" pitchFamily="2" charset="2"/>
              </a:rPr>
              <a:t>multiplicity</a:t>
            </a:r>
            <a:r>
              <a:rPr lang="fr-FR" sz="1600" b="1" dirty="0" smtClean="0">
                <a:solidFill>
                  <a:srgbClr val="008000"/>
                </a:solidFill>
                <a:sym typeface="Wingdings" pitchFamily="2" charset="2"/>
              </a:rPr>
              <a:t> of photon </a:t>
            </a:r>
            <a:r>
              <a:rPr lang="fr-FR" sz="1600" b="1" dirty="0" err="1" smtClean="0">
                <a:solidFill>
                  <a:srgbClr val="008000"/>
                </a:solidFill>
                <a:sym typeface="Wingdings" pitchFamily="2" charset="2"/>
              </a:rPr>
              <a:t>from</a:t>
            </a:r>
            <a:r>
              <a:rPr lang="fr-FR" sz="1600" b="1" dirty="0" smtClean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fr-FR" sz="1600" b="1" dirty="0" smtClean="0">
                <a:solidFill>
                  <a:srgbClr val="008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="1" baseline="30000" dirty="0" smtClean="0">
                <a:solidFill>
                  <a:srgbClr val="008000"/>
                </a:solidFill>
                <a:sym typeface="Wingdings" pitchFamily="2" charset="2"/>
              </a:rPr>
              <a:t>0</a:t>
            </a:r>
            <a:r>
              <a:rPr lang="fr-FR" sz="1600" b="1" dirty="0" smtClean="0">
                <a:solidFill>
                  <a:srgbClr val="008000"/>
                </a:solidFill>
                <a:sym typeface="Wingdings" pitchFamily="2" charset="2"/>
              </a:rPr>
              <a:t> /</a:t>
            </a:r>
            <a:r>
              <a:rPr lang="fr-FR" sz="1600" b="1" dirty="0" smtClean="0">
                <a:solidFill>
                  <a:srgbClr val="008000"/>
                </a:solidFill>
                <a:latin typeface="Symbol" pitchFamily="18" charset="2"/>
                <a:sym typeface="Wingdings" pitchFamily="2" charset="2"/>
              </a:rPr>
              <a:t>h</a:t>
            </a:r>
            <a:r>
              <a:rPr lang="fr-FR" sz="1600" b="1" dirty="0" smtClean="0">
                <a:solidFill>
                  <a:srgbClr val="008000"/>
                </a:solidFill>
                <a:sym typeface="Wingdings" pitchFamily="2" charset="2"/>
              </a:rPr>
              <a:t> </a:t>
            </a:r>
            <a:r>
              <a:rPr lang="fr-FR" sz="1600" b="1" dirty="0" err="1" smtClean="0">
                <a:solidFill>
                  <a:srgbClr val="008000"/>
                </a:solidFill>
                <a:latin typeface="Symbol" pitchFamily="18" charset="2"/>
                <a:sym typeface="Wingdings" pitchFamily="2" charset="2"/>
              </a:rPr>
              <a:t>gg</a:t>
            </a:r>
            <a:r>
              <a:rPr lang="fr-FR" sz="1600" b="1" dirty="0" smtClean="0">
                <a:solidFill>
                  <a:srgbClr val="008000"/>
                </a:solidFill>
                <a:latin typeface="Symbol" pitchFamily="18" charset="2"/>
                <a:sym typeface="Wingdings" pitchFamily="2" charset="2"/>
              </a:rPr>
              <a:t> </a:t>
            </a:r>
            <a:endParaRPr lang="fr-FR" sz="1600" b="1" dirty="0" smtClean="0">
              <a:solidFill>
                <a:srgbClr val="FF5050"/>
              </a:solidFill>
              <a:latin typeface="Symbol" pitchFamily="18" charset="2"/>
              <a:sym typeface="Wingdings" pitchFamily="2" charset="2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High </a:t>
            </a:r>
            <a:r>
              <a:rPr lang="fr-FR" sz="1600" b="1" dirty="0" err="1" smtClean="0">
                <a:solidFill>
                  <a:srgbClr val="3333FF"/>
                </a:solidFill>
                <a:sym typeface="Wingdings" pitchFamily="2" charset="2"/>
              </a:rPr>
              <a:t>multiplicity</a:t>
            </a:r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 of </a:t>
            </a:r>
            <a:r>
              <a:rPr lang="fr-FR" sz="1600" b="1" dirty="0" err="1" smtClean="0">
                <a:solidFill>
                  <a:srgbClr val="3333FF"/>
                </a:solidFill>
                <a:sym typeface="Wingdings" pitchFamily="2" charset="2"/>
              </a:rPr>
              <a:t>charged</a:t>
            </a:r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 </a:t>
            </a:r>
            <a:r>
              <a:rPr lang="fr-FR" sz="1600" b="1" dirty="0" err="1" smtClean="0">
                <a:solidFill>
                  <a:srgbClr val="3333FF"/>
                </a:solidFill>
                <a:sym typeface="Wingdings" pitchFamily="2" charset="2"/>
              </a:rPr>
              <a:t>particles</a:t>
            </a:r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 (</a:t>
            </a:r>
            <a:r>
              <a:rPr lang="fr-FR" sz="1600" b="1" dirty="0" smtClean="0">
                <a:solidFill>
                  <a:srgbClr val="3333FF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sz="1600" b="1" baseline="30000" dirty="0" smtClean="0">
                <a:solidFill>
                  <a:srgbClr val="3333FF"/>
                </a:solidFill>
                <a:sym typeface="Wingdings" pitchFamily="2" charset="2"/>
              </a:rPr>
              <a:t>+/-</a:t>
            </a:r>
            <a:r>
              <a:rPr lang="fr-FR" sz="1600" b="1" dirty="0" smtClean="0">
                <a:solidFill>
                  <a:srgbClr val="3333FF"/>
                </a:solidFill>
                <a:sym typeface="Wingdings" pitchFamily="2" charset="2"/>
              </a:rPr>
              <a:t>)</a:t>
            </a:r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F. Fleuret - LLR</a:t>
            </a:r>
            <a:endParaRPr lang="fr-BE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 b="53095"/>
          <a:stretch>
            <a:fillRect/>
          </a:stretch>
        </p:blipFill>
        <p:spPr bwMode="auto">
          <a:xfrm>
            <a:off x="5364088" y="1196752"/>
            <a:ext cx="2736304" cy="1858471"/>
          </a:xfrm>
          <a:prstGeom prst="rect">
            <a:avLst/>
          </a:prstGeom>
          <a:solidFill>
            <a:srgbClr val="FF0000"/>
          </a:solidFill>
          <a:ln w="38100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29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6187" y="3429000"/>
            <a:ext cx="2736304" cy="1915794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9" name="Connecteur droit avec flèche 78"/>
          <p:cNvCxnSpPr/>
          <p:nvPr/>
        </p:nvCxnSpPr>
        <p:spPr>
          <a:xfrm>
            <a:off x="4716016" y="2780928"/>
            <a:ext cx="576064" cy="576064"/>
          </a:xfrm>
          <a:prstGeom prst="straightConnector1">
            <a:avLst/>
          </a:prstGeom>
          <a:ln w="381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/>
          <p:cNvSpPr/>
          <p:nvPr/>
        </p:nvSpPr>
        <p:spPr>
          <a:xfrm>
            <a:off x="5364088" y="1079158"/>
            <a:ext cx="249940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fr-FR" sz="1100" dirty="0" smtClean="0">
                <a:solidFill>
                  <a:srgbClr val="008000"/>
                </a:solidFill>
              </a:rPr>
              <a:t> WA98: Phys. </a:t>
            </a:r>
            <a:r>
              <a:rPr lang="fr-FR" sz="1100" dirty="0" err="1" smtClean="0">
                <a:solidFill>
                  <a:srgbClr val="008000"/>
                </a:solidFill>
              </a:rPr>
              <a:t>Lett</a:t>
            </a:r>
            <a:r>
              <a:rPr lang="fr-FR" sz="1100" dirty="0" smtClean="0">
                <a:solidFill>
                  <a:srgbClr val="008000"/>
                </a:solidFill>
              </a:rPr>
              <a:t>. B458: 422-430, 1999)</a:t>
            </a:r>
            <a:endParaRPr lang="fr-FR" sz="1100" dirty="0">
              <a:solidFill>
                <a:srgbClr val="008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156710" y="3284984"/>
            <a:ext cx="2295821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fr-FR" sz="1050" dirty="0" smtClean="0">
                <a:solidFill>
                  <a:srgbClr val="3333FF"/>
                </a:solidFill>
              </a:rPr>
              <a:t> </a:t>
            </a:r>
            <a:r>
              <a:rPr lang="fr-FR" sz="1050" dirty="0" err="1" smtClean="0">
                <a:solidFill>
                  <a:srgbClr val="3333FF"/>
                </a:solidFill>
              </a:rPr>
              <a:t>Phobos</a:t>
            </a:r>
            <a:r>
              <a:rPr lang="fr-FR" sz="1050" dirty="0" smtClean="0">
                <a:solidFill>
                  <a:srgbClr val="3333FF"/>
                </a:solidFill>
              </a:rPr>
              <a:t>: Phys. </a:t>
            </a:r>
            <a:r>
              <a:rPr lang="fr-FR" sz="1050" dirty="0" err="1" smtClean="0">
                <a:solidFill>
                  <a:srgbClr val="3333FF"/>
                </a:solidFill>
              </a:rPr>
              <a:t>Rev</a:t>
            </a:r>
            <a:r>
              <a:rPr lang="fr-FR" sz="1050" dirty="0" smtClean="0">
                <a:solidFill>
                  <a:srgbClr val="3333FF"/>
                </a:solidFill>
              </a:rPr>
              <a:t>. C74, 021901, 2006</a:t>
            </a:r>
            <a:endParaRPr lang="fr-FR" sz="1050" dirty="0">
              <a:solidFill>
                <a:srgbClr val="3333FF"/>
              </a:solidFill>
            </a:endParaRPr>
          </a:p>
        </p:txBody>
      </p:sp>
      <p:cxnSp>
        <p:nvCxnSpPr>
          <p:cNvPr id="86" name="Connecteur droit avec flèche 85"/>
          <p:cNvCxnSpPr/>
          <p:nvPr/>
        </p:nvCxnSpPr>
        <p:spPr>
          <a:xfrm>
            <a:off x="6084168" y="1412776"/>
            <a:ext cx="576064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/>
          <p:cNvCxnSpPr/>
          <p:nvPr/>
        </p:nvCxnSpPr>
        <p:spPr>
          <a:xfrm rot="16200000" flipH="1">
            <a:off x="6084168" y="1628800"/>
            <a:ext cx="504056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5834847" y="1599254"/>
            <a:ext cx="2592288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/>
          <p:nvPr/>
        </p:nvCxnSpPr>
        <p:spPr>
          <a:xfrm>
            <a:off x="5796136" y="1916832"/>
            <a:ext cx="252028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ZoneTexte 93"/>
          <p:cNvSpPr txBox="1"/>
          <p:nvPr/>
        </p:nvSpPr>
        <p:spPr>
          <a:xfrm>
            <a:off x="8316416" y="1403484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~480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g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Symbol" pitchFamily="18" charset="2"/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8244408" y="1772816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~340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g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Symbol" pitchFamily="18" charset="2"/>
            </a:endParaRPr>
          </a:p>
        </p:txBody>
      </p:sp>
      <p:cxnSp>
        <p:nvCxnSpPr>
          <p:cNvPr id="96" name="Connecteur droit 95"/>
          <p:cNvCxnSpPr/>
          <p:nvPr/>
        </p:nvCxnSpPr>
        <p:spPr>
          <a:xfrm>
            <a:off x="5860243" y="4365104"/>
            <a:ext cx="252028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ZoneTexte 97"/>
          <p:cNvSpPr txBox="1"/>
          <p:nvPr/>
        </p:nvSpPr>
        <p:spPr>
          <a:xfrm>
            <a:off x="8308515" y="4211796"/>
            <a:ext cx="8354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~350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p</a:t>
            </a:r>
            <a:r>
              <a:rPr lang="fr-FR" sz="1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+/-</a:t>
            </a:r>
            <a:endParaRPr lang="fr-FR" sz="1400" b="1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76" name="Connecteur droit avec flèche 75"/>
          <p:cNvCxnSpPr/>
          <p:nvPr/>
        </p:nvCxnSpPr>
        <p:spPr>
          <a:xfrm flipV="1">
            <a:off x="4860032" y="2134444"/>
            <a:ext cx="504056" cy="142428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2934" name="Picture 6"/>
          <p:cNvPicPr>
            <a:picLocks noChangeAspect="1" noChangeArrowheads="1"/>
          </p:cNvPicPr>
          <p:nvPr/>
        </p:nvPicPr>
        <p:blipFill>
          <a:blip r:embed="rId4" cstate="print"/>
          <a:srcRect l="1949" t="10000" r="5657" b="1804"/>
          <a:stretch>
            <a:fillRect/>
          </a:stretch>
        </p:blipFill>
        <p:spPr bwMode="auto">
          <a:xfrm>
            <a:off x="827584" y="4710833"/>
            <a:ext cx="2520280" cy="181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2935" name="Picture 7"/>
          <p:cNvPicPr>
            <a:picLocks noChangeAspect="1" noChangeArrowheads="1"/>
          </p:cNvPicPr>
          <p:nvPr/>
        </p:nvPicPr>
        <p:blipFill>
          <a:blip r:embed="rId5" cstate="print"/>
          <a:srcRect l="2658" t="10325" r="7787" b="2318"/>
          <a:stretch>
            <a:fillRect/>
          </a:stretch>
        </p:blipFill>
        <p:spPr bwMode="auto">
          <a:xfrm>
            <a:off x="899592" y="2910633"/>
            <a:ext cx="2355984" cy="173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ZoneTexte 107"/>
          <p:cNvSpPr txBox="1"/>
          <p:nvPr/>
        </p:nvSpPr>
        <p:spPr>
          <a:xfrm>
            <a:off x="1115616" y="4062761"/>
            <a:ext cx="206338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Epos</a:t>
            </a:r>
            <a:r>
              <a:rPr lang="fr-FR" sz="1200" b="1" dirty="0" smtClean="0"/>
              <a:t> 1.6 : Pb+Pb @ 17.2 </a:t>
            </a:r>
            <a:r>
              <a:rPr lang="fr-FR" sz="1200" b="1" dirty="0" err="1" smtClean="0"/>
              <a:t>GeV</a:t>
            </a:r>
            <a:r>
              <a:rPr lang="fr-FR" sz="1200" b="1" dirty="0" smtClean="0"/>
              <a:t> </a:t>
            </a:r>
            <a:endParaRPr lang="fr-FR" sz="1200" b="1" dirty="0"/>
          </a:p>
        </p:txBody>
      </p:sp>
      <p:cxnSp>
        <p:nvCxnSpPr>
          <p:cNvPr id="110" name="Connecteur droit avec flèche 109"/>
          <p:cNvCxnSpPr>
            <a:endCxn id="111" idx="1"/>
          </p:cNvCxnSpPr>
          <p:nvPr/>
        </p:nvCxnSpPr>
        <p:spPr>
          <a:xfrm flipV="1">
            <a:off x="1055918" y="3136530"/>
            <a:ext cx="1571866" cy="2255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ZoneTexte 110"/>
          <p:cNvSpPr txBox="1"/>
          <p:nvPr/>
        </p:nvSpPr>
        <p:spPr>
          <a:xfrm>
            <a:off x="2627784" y="2982641"/>
            <a:ext cx="66236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~400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g</a:t>
            </a:r>
            <a:endParaRPr lang="fr-FR" sz="1400" b="1" dirty="0">
              <a:solidFill>
                <a:schemeClr val="tx1">
                  <a:lumMod val="50000"/>
                  <a:lumOff val="50000"/>
                </a:schemeClr>
              </a:solidFill>
              <a:latin typeface="Symbol" pitchFamily="18" charset="2"/>
            </a:endParaRPr>
          </a:p>
        </p:txBody>
      </p:sp>
      <p:cxnSp>
        <p:nvCxnSpPr>
          <p:cNvPr id="117" name="Connecteur droit avec flèche 116"/>
          <p:cNvCxnSpPr/>
          <p:nvPr/>
        </p:nvCxnSpPr>
        <p:spPr>
          <a:xfrm flipV="1">
            <a:off x="1173459" y="4972161"/>
            <a:ext cx="1452396" cy="967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ZoneTexte 117"/>
          <p:cNvSpPr txBox="1"/>
          <p:nvPr/>
        </p:nvSpPr>
        <p:spPr>
          <a:xfrm>
            <a:off x="2656395" y="4763096"/>
            <a:ext cx="835485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~370 </a:t>
            </a:r>
            <a:r>
              <a:rPr lang="fr-FR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ymbol" pitchFamily="18" charset="2"/>
              </a:rPr>
              <a:t>p</a:t>
            </a:r>
            <a:r>
              <a:rPr lang="fr-FR" sz="1400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+/-</a:t>
            </a:r>
            <a:endParaRPr lang="fr-FR" sz="1400" b="1" baseline="30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1" name="ZoneTexte 120"/>
          <p:cNvSpPr txBox="1"/>
          <p:nvPr/>
        </p:nvSpPr>
        <p:spPr>
          <a:xfrm>
            <a:off x="1835696" y="3126657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0 – 5%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1835696" y="4926857"/>
            <a:ext cx="599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</a:rPr>
              <a:t>0 – 5%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921563" y="5661248"/>
            <a:ext cx="4682885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3333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0 – 5% Pb+Pb </a:t>
            </a:r>
            <a:r>
              <a:rPr lang="fr-FR" b="1" dirty="0" err="1" smtClean="0">
                <a:solidFill>
                  <a:srgbClr val="FF0000"/>
                </a:solidFill>
              </a:rPr>
              <a:t>most</a:t>
            </a:r>
            <a:r>
              <a:rPr lang="fr-FR" b="1" dirty="0" smtClean="0">
                <a:solidFill>
                  <a:srgbClr val="FF0000"/>
                </a:solidFill>
              </a:rPr>
              <a:t> central 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 ~450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g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+ 350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p</a:t>
            </a:r>
            <a:r>
              <a:rPr lang="fr-FR" b="1" baseline="30000" dirty="0" smtClean="0">
                <a:solidFill>
                  <a:srgbClr val="FF0000"/>
                </a:solidFill>
                <a:sym typeface="Wingdings" pitchFamily="2" charset="2"/>
              </a:rPr>
              <a:t>+/-</a:t>
            </a:r>
          </a:p>
          <a:p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we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don’t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need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to go </a:t>
            </a:r>
            <a:r>
              <a:rPr lang="fr-FR" b="1" dirty="0" err="1" smtClean="0">
                <a:solidFill>
                  <a:srgbClr val="FF0000"/>
                </a:solidFill>
                <a:sym typeface="Wingdings" pitchFamily="2" charset="2"/>
              </a:rPr>
              <a:t>that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 central for </a:t>
            </a:r>
            <a:r>
              <a:rPr lang="fr-FR" b="1" dirty="0" smtClean="0">
                <a:solidFill>
                  <a:srgbClr val="FF0000"/>
                </a:solidFill>
                <a:latin typeface="Symbol" pitchFamily="18" charset="2"/>
                <a:sym typeface="Wingdings" pitchFamily="2" charset="2"/>
              </a:rPr>
              <a:t>c</a:t>
            </a:r>
            <a:r>
              <a:rPr lang="fr-FR" b="1" baseline="-25000" dirty="0" smtClean="0">
                <a:solidFill>
                  <a:srgbClr val="FF0000"/>
                </a:solidFill>
                <a:sym typeface="Wingdings" pitchFamily="2" charset="2"/>
              </a:rPr>
              <a:t>c</a:t>
            </a:r>
            <a:r>
              <a:rPr lang="fr-FR" b="1" dirty="0" smtClean="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1115616" y="5934969"/>
            <a:ext cx="206338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Epos</a:t>
            </a:r>
            <a:r>
              <a:rPr lang="fr-FR" sz="1200" b="1" dirty="0" smtClean="0"/>
              <a:t> 1.6 : Pb+Pb @ 17.2 </a:t>
            </a:r>
            <a:r>
              <a:rPr lang="fr-FR" sz="1200" b="1" dirty="0" err="1" smtClean="0"/>
              <a:t>GeV</a:t>
            </a:r>
            <a:r>
              <a:rPr lang="fr-FR" sz="1200" b="1" dirty="0" smtClean="0"/>
              <a:t> </a:t>
            </a:r>
            <a:endParaRPr lang="fr-FR" sz="1200" b="1" dirty="0"/>
          </a:p>
        </p:txBody>
      </p:sp>
      <p:sp>
        <p:nvSpPr>
          <p:cNvPr id="32" name="Espace réservé de la date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Detector design</a:t>
            </a:r>
            <a:r>
              <a:rPr lang="en-US" dirty="0" smtClean="0"/>
              <a:t> 				</a:t>
            </a:r>
            <a:r>
              <a:rPr lang="en-US" dirty="0" err="1" smtClean="0">
                <a:solidFill>
                  <a:srgbClr val="FFFF00"/>
                </a:solidFill>
              </a:rPr>
              <a:t>calorimetry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Need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segmentation</a:t>
            </a:r>
          </a:p>
          <a:p>
            <a:pPr lvl="1"/>
            <a:r>
              <a:rPr lang="fr-FR" dirty="0" smtClean="0"/>
              <a:t>to </a:t>
            </a:r>
            <a:r>
              <a:rPr lang="fr-FR" dirty="0" err="1" smtClean="0"/>
              <a:t>separate</a:t>
            </a:r>
            <a:r>
              <a:rPr lang="fr-FR" dirty="0" smtClean="0"/>
              <a:t>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electromagnetic</a:t>
            </a:r>
            <a:r>
              <a:rPr lang="fr-FR" dirty="0" smtClean="0"/>
              <a:t> </a:t>
            </a:r>
            <a:r>
              <a:rPr lang="fr-FR" dirty="0" err="1" smtClean="0"/>
              <a:t>showers</a:t>
            </a:r>
            <a:endParaRPr lang="fr-FR" dirty="0" smtClean="0"/>
          </a:p>
          <a:p>
            <a:pPr lvl="1"/>
            <a:r>
              <a:rPr lang="fr-FR" sz="1400" dirty="0" smtClean="0">
                <a:sym typeface="Wingdings" pitchFamily="2" charset="2"/>
              </a:rPr>
              <a:t>To </a:t>
            </a:r>
            <a:r>
              <a:rPr lang="fr-FR" sz="1400" dirty="0" err="1" smtClean="0">
                <a:sym typeface="Wingdings" pitchFamily="2" charset="2"/>
              </a:rPr>
              <a:t>isolate</a:t>
            </a:r>
            <a:r>
              <a:rPr lang="fr-FR" sz="1400" dirty="0" smtClean="0">
                <a:sym typeface="Wingdings" pitchFamily="2" charset="2"/>
              </a:rPr>
              <a:t> photons </a:t>
            </a:r>
            <a:r>
              <a:rPr lang="fr-FR" sz="1400" dirty="0" err="1" smtClean="0">
                <a:sym typeface="Wingdings" pitchFamily="2" charset="2"/>
              </a:rPr>
              <a:t>from</a:t>
            </a:r>
            <a:r>
              <a:rPr lang="fr-FR" sz="1400" dirty="0" smtClean="0">
                <a:sym typeface="Wingdings" pitchFamily="2" charset="2"/>
              </a:rPr>
              <a:t> </a:t>
            </a:r>
            <a:r>
              <a:rPr lang="fr-FR" sz="1400" dirty="0" smtClean="0">
                <a:latin typeface="Symbol" pitchFamily="18" charset="2"/>
                <a:sym typeface="Wingdings" pitchFamily="2" charset="2"/>
              </a:rPr>
              <a:t>p</a:t>
            </a:r>
            <a:r>
              <a:rPr lang="fr-FR" sz="1400" baseline="30000" dirty="0" smtClean="0">
                <a:sym typeface="Wingdings" pitchFamily="2" charset="2"/>
              </a:rPr>
              <a:t>+/-</a:t>
            </a:r>
            <a:r>
              <a:rPr lang="fr-FR" sz="1400" dirty="0" smtClean="0">
                <a:sym typeface="Wingdings" pitchFamily="2" charset="2"/>
              </a:rPr>
              <a:t> contamination</a:t>
            </a:r>
            <a:endParaRPr lang="en-US" dirty="0" smtClean="0"/>
          </a:p>
          <a:p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W + Si </a:t>
            </a:r>
            <a:r>
              <a:rPr lang="fr-FR" dirty="0" err="1" smtClean="0">
                <a:solidFill>
                  <a:srgbClr val="FF0000"/>
                </a:solidFill>
                <a:sym typeface="Wingdings" pitchFamily="2" charset="2"/>
              </a:rPr>
              <a:t>calorimeter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 à la Calice</a:t>
            </a:r>
          </a:p>
          <a:p>
            <a:pPr lvl="1"/>
            <a:r>
              <a:rPr lang="fr-FR" dirty="0" smtClean="0"/>
              <a:t>30 </a:t>
            </a:r>
            <a:r>
              <a:rPr lang="fr-FR" dirty="0" err="1" smtClean="0"/>
              <a:t>layers</a:t>
            </a:r>
            <a:endParaRPr lang="fr-FR" dirty="0" smtClean="0"/>
          </a:p>
          <a:p>
            <a:pPr lvl="1"/>
            <a:r>
              <a:rPr lang="fr-FR" dirty="0" smtClean="0"/>
              <a:t>0.5 x 0.5 cm</a:t>
            </a:r>
            <a:r>
              <a:rPr lang="fr-FR" baseline="30000" dirty="0" smtClean="0"/>
              <a:t>2</a:t>
            </a:r>
            <a:r>
              <a:rPr lang="fr-FR" dirty="0" smtClean="0"/>
              <a:t> pads</a:t>
            </a:r>
          </a:p>
          <a:p>
            <a:pPr lvl="1"/>
            <a:r>
              <a:rPr lang="fr-FR" dirty="0" smtClean="0"/>
              <a:t>24 X</a:t>
            </a:r>
            <a:r>
              <a:rPr lang="fr-FR" baseline="-25000" dirty="0" smtClean="0"/>
              <a:t>0</a:t>
            </a:r>
            <a:r>
              <a:rPr lang="fr-FR" dirty="0" smtClean="0"/>
              <a:t> in 20 cm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LLR – Contributions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Mechanics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Sensors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DAQ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Reconstruction (GARLIC)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Simulation (MOKKA)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11/05/2012 - LPSC</a:t>
            </a:r>
            <a:endParaRPr lang="fr-BE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F. Fleuret - LLR</a:t>
            </a:r>
            <a:endParaRPr lang="fr-BE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11266" name="Picture 2" descr="Z:\FTE\CHIC\images\EMCalCalicePr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980728"/>
            <a:ext cx="2304256" cy="1728192"/>
          </a:xfrm>
          <a:prstGeom prst="rect">
            <a:avLst/>
          </a:prstGeom>
          <a:noFill/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 rot="5400000">
            <a:off x="4556430" y="2621342"/>
            <a:ext cx="1471299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738555" y="2815547"/>
            <a:ext cx="2273937" cy="162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4187956" y="4581128"/>
            <a:ext cx="2364894" cy="1686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6647598" y="4581128"/>
            <a:ext cx="2364894" cy="16864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5796136" y="4365104"/>
            <a:ext cx="2304256" cy="356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 dirty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DejaVu Sans" pitchFamily="2"/>
                <a:cs typeface="DejaVu Sans" pitchFamily="2"/>
              </a:rPr>
              <a:t>events taken at </a:t>
            </a:r>
            <a:r>
              <a:rPr lang="en-US" sz="1800" b="0" i="0" u="none" strike="noStrike" kern="1200" dirty="0" smtClean="0">
                <a:ln>
                  <a:noFill/>
                </a:ln>
                <a:solidFill>
                  <a:srgbClr val="FFFF00"/>
                </a:solidFill>
                <a:latin typeface="Liberation Sans" pitchFamily="18"/>
                <a:ea typeface="DejaVu Sans" pitchFamily="2"/>
                <a:cs typeface="DejaVu Sans" pitchFamily="2"/>
              </a:rPr>
              <a:t>FNAL</a:t>
            </a:r>
            <a:endParaRPr lang="en-US" sz="1800" b="0" i="0" u="none" strike="noStrike" kern="1200" dirty="0">
              <a:ln>
                <a:noFill/>
              </a:ln>
              <a:solidFill>
                <a:srgbClr val="FFFF00"/>
              </a:solidFill>
              <a:latin typeface="Liberation Sans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C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CHIC</Template>
  <TotalTime>424</TotalTime>
  <Words>1622</Words>
  <Application>Microsoft Office PowerPoint</Application>
  <PresentationFormat>Affichage à l'écran (4:3)</PresentationFormat>
  <Paragraphs>360</Paragraphs>
  <Slides>18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CHIC</vt:lpstr>
      <vt:lpstr>Équation</vt:lpstr>
      <vt:lpstr>Know How at LLR</vt:lpstr>
      <vt:lpstr>AFTER vs CHIC</vt:lpstr>
      <vt:lpstr>Charmonia in Heavy Ion Collisions</vt:lpstr>
      <vt:lpstr>CHIC and AFTER</vt:lpstr>
      <vt:lpstr>Detector design     generalities</vt:lpstr>
      <vt:lpstr>Detector design      tracking</vt:lpstr>
      <vt:lpstr>Detector design     calorimetry </vt:lpstr>
      <vt:lpstr>Detector design     calorimetry </vt:lpstr>
      <vt:lpstr>Detector design     calorimetry</vt:lpstr>
      <vt:lpstr>Detector design     calorimetry </vt:lpstr>
      <vt:lpstr>Detector design     calorimetry</vt:lpstr>
      <vt:lpstr>Detector design     calorimetry</vt:lpstr>
      <vt:lpstr>Detector design     Overview</vt:lpstr>
      <vt:lpstr>Detector design      Absorber </vt:lpstr>
      <vt:lpstr>Detector design    Overview</vt:lpstr>
      <vt:lpstr>Charm in Heavy Ion Collisions Signal extraction</vt:lpstr>
      <vt:lpstr>Charm in Heavy Ion Collisions Figure of Merit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fleuret</cp:lastModifiedBy>
  <cp:revision>26</cp:revision>
  <dcterms:modified xsi:type="dcterms:W3CDTF">2012-05-11T07:45:19Z</dcterms:modified>
</cp:coreProperties>
</file>