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0"/>
  </p:notesMasterIdLst>
  <p:sldIdLst>
    <p:sldId id="314" r:id="rId2"/>
    <p:sldId id="284" r:id="rId3"/>
    <p:sldId id="321" r:id="rId4"/>
    <p:sldId id="317" r:id="rId5"/>
    <p:sldId id="297" r:id="rId6"/>
    <p:sldId id="309" r:id="rId7"/>
    <p:sldId id="318" r:id="rId8"/>
    <p:sldId id="316" r:id="rId9"/>
    <p:sldId id="304" r:id="rId10"/>
    <p:sldId id="296" r:id="rId11"/>
    <p:sldId id="302" r:id="rId12"/>
    <p:sldId id="261" r:id="rId13"/>
    <p:sldId id="305" r:id="rId14"/>
    <p:sldId id="323" r:id="rId15"/>
    <p:sldId id="310" r:id="rId16"/>
    <p:sldId id="326" r:id="rId17"/>
    <p:sldId id="324" r:id="rId18"/>
    <p:sldId id="325" r:id="rId19"/>
    <p:sldId id="327" r:id="rId20"/>
    <p:sldId id="293" r:id="rId21"/>
    <p:sldId id="280" r:id="rId22"/>
    <p:sldId id="279" r:id="rId23"/>
    <p:sldId id="312" r:id="rId24"/>
    <p:sldId id="313" r:id="rId25"/>
    <p:sldId id="322" r:id="rId26"/>
    <p:sldId id="320" r:id="rId27"/>
    <p:sldId id="328" r:id="rId28"/>
    <p:sldId id="306" r:id="rId2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2"/>
    <a:srgbClr val="595959"/>
    <a:srgbClr val="1F497D"/>
    <a:srgbClr val="4A7EBB"/>
    <a:srgbClr val="4F81BD"/>
    <a:srgbClr val="00CC66"/>
    <a:srgbClr val="898989"/>
    <a:srgbClr val="A20000"/>
    <a:srgbClr val="003300"/>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95657" autoAdjust="0"/>
  </p:normalViewPr>
  <p:slideViewPr>
    <p:cSldViewPr>
      <p:cViewPr varScale="1">
        <p:scale>
          <a:sx n="68" d="100"/>
          <a:sy n="68" d="100"/>
        </p:scale>
        <p:origin x="-1116" y="-96"/>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D7AD344-C792-4EF9-ABE3-09110F073F79}" type="datetimeFigureOut">
              <a:rPr lang="en-US"/>
              <a:pPr>
                <a:defRPr/>
              </a:pPr>
              <a:t>3/1/2013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812C53-36C7-4299-A8CB-3A1A02B9E1FC}" type="slidenum">
              <a:rPr lang="en-US"/>
              <a:pPr>
                <a:defRPr/>
              </a:pPr>
              <a:t>‹N°›</a:t>
            </a:fld>
            <a:endParaRPr lang="en-US"/>
          </a:p>
        </p:txBody>
      </p:sp>
    </p:spTree>
    <p:extLst>
      <p:ext uri="{BB962C8B-B14F-4D97-AF65-F5344CB8AC3E}">
        <p14:creationId xmlns:p14="http://schemas.microsoft.com/office/powerpoint/2010/main" val="5463446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FB812C53-36C7-4299-A8CB-3A1A02B9E1FC}"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a:solidFill>
            <a:schemeClr val="tx1"/>
          </a:solidFill>
        </p:spPr>
        <p:txBody>
          <a:bodyPr/>
          <a:lstStyle>
            <a:lvl1pPr>
              <a:defRPr>
                <a:solidFill>
                  <a:schemeClr val="bg1"/>
                </a:solidFill>
              </a:defRPr>
            </a:lvl1pPr>
          </a:lstStyle>
          <a:p>
            <a:r>
              <a:rPr lang="fr-FR" smtClean="0"/>
              <a:t>Modifiez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r>
              <a:rPr lang="fr-FR" smtClean="0"/>
              <a:t>01/03/2013</a:t>
            </a:r>
            <a:endParaRPr lang="fr-BE" dirty="0"/>
          </a:p>
        </p:txBody>
      </p:sp>
      <p:sp>
        <p:nvSpPr>
          <p:cNvPr id="5" name="Espace réservé du pied de page 4"/>
          <p:cNvSpPr>
            <a:spLocks noGrp="1"/>
          </p:cNvSpPr>
          <p:nvPr>
            <p:ph type="ftr" sz="quarter" idx="11"/>
          </p:nvPr>
        </p:nvSpPr>
        <p:spPr/>
        <p:txBody>
          <a:bodyPr/>
          <a:lstStyle>
            <a:lvl1pPr>
              <a:defRPr/>
            </a:lvl1pPr>
          </a:lstStyle>
          <a:p>
            <a:pPr>
              <a:defRPr/>
            </a:pPr>
            <a:r>
              <a:rPr lang="fr-BE" smtClean="0"/>
              <a:t>Frédéric Fleuret - LLR (fleuret@in2p3.fr)</a:t>
            </a:r>
            <a:endParaRPr lang="fr-B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9703856-D6F6-4E69-8F82-8012B1E60403}" type="slidenum">
              <a:rPr lang="fr-BE" smtClean="0"/>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388BFA0-37C8-4228-87E2-7EADCA538742}" type="slidenum">
              <a:rPr lang="fr-BE" smtClean="0"/>
              <a:pPr>
                <a:defRPr/>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C2334D5-B392-4BF0-A405-EB113B1006E9}" type="slidenum">
              <a:rPr lang="fr-BE" smtClean="0"/>
              <a:pPr>
                <a:defRPr/>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01/03/2013</a:t>
            </a:r>
            <a:endParaRPr lang="fr-BE"/>
          </a:p>
        </p:txBody>
      </p:sp>
      <p:sp>
        <p:nvSpPr>
          <p:cNvPr id="3" name="Espace réservé du pied de page 2"/>
          <p:cNvSpPr>
            <a:spLocks noGrp="1"/>
          </p:cNvSpPr>
          <p:nvPr>
            <p:ph type="ftr" sz="quarter" idx="11"/>
          </p:nvPr>
        </p:nvSpPr>
        <p:spPr/>
        <p:txBody>
          <a:bodyPr/>
          <a:lstStyle/>
          <a:p>
            <a:pPr>
              <a:defRPr/>
            </a:pPr>
            <a:r>
              <a:rPr lang="fr-FR" smtClean="0"/>
              <a:t>Frédéric Fleuret - LLR (fleuret@in2p3.fr)</a:t>
            </a:r>
            <a:endParaRPr lang="fr-BE"/>
          </a:p>
        </p:txBody>
      </p:sp>
      <p:sp>
        <p:nvSpPr>
          <p:cNvPr id="4" name="Espace réservé du numéro de diapositive 3"/>
          <p:cNvSpPr>
            <a:spLocks noGrp="1"/>
          </p:cNvSpPr>
          <p:nvPr>
            <p:ph type="sldNum" sz="quarter" idx="12"/>
          </p:nvPr>
        </p:nvSpPr>
        <p:spPr/>
        <p:txBody>
          <a:bodyPr/>
          <a:lstStyle/>
          <a:p>
            <a:pPr>
              <a:defRPr/>
            </a:pPr>
            <a:fld id="{04440F35-B054-43D8-94DA-56CBF8F8D486}" type="slidenum">
              <a:rPr lang="fr-BE" smtClean="0"/>
              <a:pPr>
                <a:defRPr/>
              </a:pPr>
              <a:t>‹N°›</a:t>
            </a:fld>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4536504" cy="868322"/>
          </a:xfrm>
          <a:solidFill>
            <a:schemeClr val="tx1"/>
          </a:solidFill>
        </p:spPr>
        <p:txBody>
          <a:bodyPr anchor="t">
            <a:noAutofit/>
          </a:bodyPr>
          <a:lstStyle>
            <a:lvl1pPr>
              <a:defRPr sz="2800" b="1">
                <a:solidFill>
                  <a:schemeClr val="bg1"/>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5364163" y="0"/>
            <a:ext cx="3779837" cy="867600"/>
          </a:xfrm>
          <a:solidFill>
            <a:schemeClr val="tx1"/>
          </a:solidFill>
        </p:spPr>
        <p:txBody>
          <a:bodyPr anchor="ctr">
            <a:noAutofit/>
          </a:bodyPr>
          <a:lstStyle>
            <a:lvl1pPr algn="ctr">
              <a:buNone/>
              <a:defRPr sz="4000" b="1">
                <a:solidFill>
                  <a:srgbClr val="FF0000"/>
                </a:solidFill>
                <a:latin typeface="+mj-lt"/>
              </a:defRPr>
            </a:lvl1pPr>
          </a:lstStyle>
          <a:p>
            <a:pPr lvl="0"/>
            <a:r>
              <a:rPr lang="fr-FR" dirty="0" smtClean="0"/>
              <a:t>Cliquez pour modifier les styles du texte du masque</a:t>
            </a:r>
          </a:p>
        </p:txBody>
      </p:sp>
      <p:sp>
        <p:nvSpPr>
          <p:cNvPr id="6" name="Espace réservé de la date 3"/>
          <p:cNvSpPr>
            <a:spLocks noGrp="1"/>
          </p:cNvSpPr>
          <p:nvPr>
            <p:ph type="dt" sz="half" idx="14"/>
          </p:nvPr>
        </p:nvSpPr>
        <p:spPr/>
        <p:txBody>
          <a:bodyPr/>
          <a:lstStyle>
            <a:lvl1pPr>
              <a:defRPr/>
            </a:lvl1pPr>
          </a:lstStyle>
          <a:p>
            <a:pPr>
              <a:defRPr/>
            </a:pPr>
            <a:r>
              <a:rPr lang="fr-FR" smtClean="0"/>
              <a:t>01/03/2013</a:t>
            </a:r>
            <a:endParaRPr lang="fr-BE"/>
          </a:p>
        </p:txBody>
      </p:sp>
      <p:sp>
        <p:nvSpPr>
          <p:cNvPr id="7" name="Espace réservé du pied de page 4"/>
          <p:cNvSpPr>
            <a:spLocks noGrp="1"/>
          </p:cNvSpPr>
          <p:nvPr>
            <p:ph type="ftr" sz="quarter" idx="15"/>
          </p:nvPr>
        </p:nvSpPr>
        <p:spPr/>
        <p:txBody>
          <a:bodyPr/>
          <a:lstStyle>
            <a:lvl1pPr>
              <a:defRPr/>
            </a:lvl1pPr>
          </a:lstStyle>
          <a:p>
            <a:pPr>
              <a:defRPr/>
            </a:pPr>
            <a:r>
              <a:rPr lang="fr-FR" smtClean="0"/>
              <a:t>Frédéric Fleuret - LLR (fleuret@in2p3.fr)</a:t>
            </a:r>
            <a:endParaRPr lang="fr-BE"/>
          </a:p>
        </p:txBody>
      </p:sp>
      <p:sp>
        <p:nvSpPr>
          <p:cNvPr id="8" name="Espace réservé du numéro de diapositive 5"/>
          <p:cNvSpPr>
            <a:spLocks noGrp="1"/>
          </p:cNvSpPr>
          <p:nvPr>
            <p:ph type="sldNum" sz="quarter" idx="16"/>
          </p:nvPr>
        </p:nvSpPr>
        <p:spPr/>
        <p:txBody>
          <a:bodyPr/>
          <a:lstStyle>
            <a:lvl1pPr>
              <a:defRPr/>
            </a:lvl1pPr>
          </a:lstStyle>
          <a:p>
            <a:pPr>
              <a:defRPr/>
            </a:pPr>
            <a:fld id="{AE359880-4500-4A8C-AF91-A956C24D70B4}"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chemeClr val="tx1"/>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dirty="0">
              <a:solidFill>
                <a:srgbClr val="898989"/>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2D67996-295D-4F77-A381-123A140FDE3E}" type="slidenum">
              <a:rPr lang="fr-BE" smtClean="0"/>
              <a:pPr>
                <a:defRPr/>
              </a:pPr>
              <a:t>‹N°›</a:t>
            </a:fld>
            <a:endParaRPr lang="fr-BE" dirty="0">
              <a:solidFill>
                <a:schemeClr val="tx1"/>
              </a:solidFill>
            </a:endParaRPr>
          </a:p>
        </p:txBody>
      </p:sp>
      <p:sp>
        <p:nvSpPr>
          <p:cNvPr id="9" name="ZoneTexte 8"/>
          <p:cNvSpPr txBox="1"/>
          <p:nvPr userDrawn="1"/>
        </p:nvSpPr>
        <p:spPr>
          <a:xfrm>
            <a:off x="8506621" y="6577909"/>
            <a:ext cx="401072" cy="276999"/>
          </a:xfrm>
          <a:prstGeom prst="rect">
            <a:avLst/>
          </a:prstGeom>
          <a:noFill/>
        </p:spPr>
        <p:txBody>
          <a:bodyPr wrap="none" rtlCol="0">
            <a:spAutoFit/>
          </a:bodyPr>
          <a:lstStyle/>
          <a:p>
            <a:r>
              <a:rPr lang="fr-BE" sz="1200" dirty="0" smtClean="0">
                <a:solidFill>
                  <a:srgbClr val="898989"/>
                </a:solidFill>
                <a:latin typeface="+mn-lt"/>
              </a:rPr>
              <a:t>/26</a:t>
            </a:r>
            <a:endParaRPr lang="en-US" sz="1200" dirty="0">
              <a:solidFill>
                <a:srgbClr val="898989"/>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2736304" cy="868322"/>
          </a:xfrm>
          <a:solidFill>
            <a:schemeClr val="tx1"/>
          </a:solidFill>
        </p:spPr>
        <p:txBody>
          <a:bodyPr anchor="ctr">
            <a:noAutofit/>
          </a:bodyPr>
          <a:lstStyle>
            <a:lvl1pPr algn="l">
              <a:defRPr sz="2800" b="1">
                <a:solidFill>
                  <a:schemeClr val="bg1"/>
                </a:solidFill>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3563889" y="722"/>
            <a:ext cx="5580112" cy="867600"/>
          </a:xfrm>
          <a:solidFill>
            <a:schemeClr val="tx1"/>
          </a:solidFill>
        </p:spPr>
        <p:txBody>
          <a:bodyPr anchor="ctr">
            <a:noAutofit/>
          </a:bodyPr>
          <a:lstStyle>
            <a:lvl1pPr algn="r">
              <a:buNone/>
              <a:defRPr sz="4000" b="1">
                <a:solidFill>
                  <a:srgbClr val="FF0000"/>
                </a:solidFill>
                <a:latin typeface="+mj-lt"/>
              </a:defRPr>
            </a:lvl1pPr>
          </a:lstStyle>
          <a:p>
            <a:pPr lvl="0"/>
            <a:r>
              <a:rPr lang="fr-FR" dirty="0" smtClean="0"/>
              <a:t>Modifiez les styles du texte du masque</a:t>
            </a:r>
          </a:p>
        </p:txBody>
      </p:sp>
      <p:sp>
        <p:nvSpPr>
          <p:cNvPr id="6" name="Espace réservé de la date 3"/>
          <p:cNvSpPr>
            <a:spLocks noGrp="1"/>
          </p:cNvSpPr>
          <p:nvPr>
            <p:ph type="dt" sz="half" idx="14"/>
          </p:nvPr>
        </p:nvSpPr>
        <p:spPr/>
        <p:txBody>
          <a:bodyPr/>
          <a:lstStyle>
            <a:lvl1pPr>
              <a:defRPr/>
            </a:lvl1pPr>
          </a:lstStyle>
          <a:p>
            <a:pPr>
              <a:defRPr/>
            </a:pPr>
            <a:r>
              <a:rPr lang="fr-FR" smtClean="0"/>
              <a:t>01/03/2013</a:t>
            </a:r>
            <a:endParaRPr lang="fr-BE"/>
          </a:p>
        </p:txBody>
      </p:sp>
      <p:sp>
        <p:nvSpPr>
          <p:cNvPr id="7" name="Espace réservé du pied de page 4"/>
          <p:cNvSpPr>
            <a:spLocks noGrp="1"/>
          </p:cNvSpPr>
          <p:nvPr>
            <p:ph type="ftr" sz="quarter" idx="15"/>
          </p:nvPr>
        </p:nvSpPr>
        <p:spPr/>
        <p:txBody>
          <a:bodyPr/>
          <a:lstStyle>
            <a:lvl1pPr>
              <a:defRPr/>
            </a:lvl1pPr>
          </a:lstStyle>
          <a:p>
            <a:pPr>
              <a:defRPr/>
            </a:pPr>
            <a:r>
              <a:rPr lang="fr-FR" smtClean="0"/>
              <a:t>Frédéric Fleuret - LLR (fleuret@in2p3.fr)</a:t>
            </a:r>
            <a:endParaRPr lang="fr-BE"/>
          </a:p>
        </p:txBody>
      </p:sp>
      <p:sp>
        <p:nvSpPr>
          <p:cNvPr id="8" name="Espace réservé du numéro de diapositive 5"/>
          <p:cNvSpPr>
            <a:spLocks noGrp="1"/>
          </p:cNvSpPr>
          <p:nvPr>
            <p:ph type="sldNum" sz="quarter" idx="16"/>
          </p:nvPr>
        </p:nvSpPr>
        <p:spPr/>
        <p:txBody>
          <a:bodyPr/>
          <a:lstStyle>
            <a:lvl1pPr>
              <a:defRPr/>
            </a:lvl1pPr>
          </a:lstStyle>
          <a:p>
            <a:pPr>
              <a:defRPr/>
            </a:pPr>
            <a:fld id="{AE359880-4500-4A8C-AF91-A956C24D70B4}" type="slidenum">
              <a:rPr lang="fr-BE" smtClean="0"/>
              <a:pPr>
                <a:defRPr/>
              </a:pPr>
              <a:t>‹N°›</a:t>
            </a:fld>
            <a:endParaRPr lang="fr-BE" dirty="0"/>
          </a:p>
        </p:txBody>
      </p:sp>
      <p:sp>
        <p:nvSpPr>
          <p:cNvPr id="9" name="ZoneTexte 8"/>
          <p:cNvSpPr txBox="1"/>
          <p:nvPr userDrawn="1"/>
        </p:nvSpPr>
        <p:spPr>
          <a:xfrm>
            <a:off x="8506621" y="6577909"/>
            <a:ext cx="401072" cy="276999"/>
          </a:xfrm>
          <a:prstGeom prst="rect">
            <a:avLst/>
          </a:prstGeom>
          <a:noFill/>
        </p:spPr>
        <p:txBody>
          <a:bodyPr wrap="none" rtlCol="0">
            <a:spAutoFit/>
          </a:bodyPr>
          <a:lstStyle/>
          <a:p>
            <a:r>
              <a:rPr lang="fr-BE" sz="1200" dirty="0" smtClean="0">
                <a:solidFill>
                  <a:srgbClr val="898989"/>
                </a:solidFill>
                <a:latin typeface="+mn-lt"/>
              </a:rPr>
              <a:t>/26</a:t>
            </a:r>
            <a:endParaRPr lang="en-US" sz="1200" dirty="0">
              <a:solidFill>
                <a:srgbClr val="898989"/>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chemeClr val="tx1"/>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570E4C5-15D1-40D6-98CC-22358904E805}" type="slidenum">
              <a:rPr lang="fr-BE" smtClean="0"/>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24479D3-0DFE-40D1-A65B-ED1AA51E4EC2}" type="slidenum">
              <a:rPr lang="fr-BE" smtClean="0"/>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3E3385A-AC43-422B-8F0D-8A5900AB802D}" type="slidenum">
              <a:rPr lang="fr-BE" smtClean="0"/>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2B27C9A0-F17B-4707-B8E4-D1E609E7E680}" type="slidenum">
              <a:rPr lang="fr-BE" smtClean="0"/>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14BC461-7CC5-4ACC-BF24-52AB6C8A7ED7}" type="slidenum">
              <a:rPr lang="fr-BE" smtClean="0"/>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01/03/2013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3A582A5-6630-4140-9659-473DFB5982A5}" type="slidenum">
              <a:rPr lang="fr-BE" smtClean="0"/>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24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616700"/>
            <a:ext cx="2133600" cy="19685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t>01/03/2013</a:t>
            </a:r>
            <a:endParaRPr lang="fr-BE"/>
          </a:p>
        </p:txBody>
      </p:sp>
      <p:sp>
        <p:nvSpPr>
          <p:cNvPr id="5" name="Espace réservé du pied de page 4"/>
          <p:cNvSpPr>
            <a:spLocks noGrp="1"/>
          </p:cNvSpPr>
          <p:nvPr>
            <p:ph type="ftr" sz="quarter" idx="3"/>
          </p:nvPr>
        </p:nvSpPr>
        <p:spPr>
          <a:xfrm>
            <a:off x="3124200" y="6616700"/>
            <a:ext cx="2895600" cy="19685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4"/>
          </p:nvPr>
        </p:nvSpPr>
        <p:spPr>
          <a:xfrm>
            <a:off x="6553200" y="6616700"/>
            <a:ext cx="2133600" cy="19685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440F35-B054-43D8-94DA-56CBF8F8D486}" type="slidenum">
              <a:rPr lang="fr-BE" smtClean="0"/>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74" r:id="rId14"/>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fr/imgres?start=219&amp;um=1&amp;hl=en&amp;client=firefox-a&amp;sa=N&amp;tbo=d&amp;rls=org.mozilla:fr:official&amp;biw=1030&amp;bih=594&amp;tbm=isch&amp;tbnid=CWszt4A7a3zQmM:&amp;imgrefurl=https://cdsweb.cern.ch/record/1378144&amp;docid=VNVGa5J0GC-Z5M&amp;imgurl=https://cds.cern.ch/img/cern_theme/img/cern-logo-large.png&amp;w=129&amp;h=126&amp;ei=oVMCUZ6LLZCChQfX6IDwBg&amp;zoom=1&amp;iact=hc&amp;vpx=437&amp;vpy=94&amp;dur=817&amp;hovh=100&amp;hovw=103&amp;tx=63&amp;ty=47&amp;sig=102712132849904362506&amp;page=12&amp;tbnh=100&amp;tbnw=103&amp;ndsp=20&amp;ved=1t:429,r:21,s:200,i:67"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image" Target="../media/image15.wmf"/><Relationship Id="rId12"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7.wmf"/><Relationship Id="rId5" Type="http://schemas.openxmlformats.org/officeDocument/2006/relationships/hyperlink" Target="http://arxiv.org/abs/nucl-ex/0612013" TargetMode="External"/><Relationship Id="rId10" Type="http://schemas.openxmlformats.org/officeDocument/2006/relationships/oleObject" Target="../embeddings/oleObject6.bin"/><Relationship Id="rId4" Type="http://schemas.openxmlformats.org/officeDocument/2006/relationships/image" Target="../media/image20.png"/><Relationship Id="rId9" Type="http://schemas.openxmlformats.org/officeDocument/2006/relationships/image" Target="../media/image16.wmf"/><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4.gif"/><Relationship Id="rId7"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2.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281.png"/><Relationship Id="rId5" Type="http://schemas.openxmlformats.org/officeDocument/2006/relationships/image" Target="../media/image270.png"/><Relationship Id="rId4" Type="http://schemas.openxmlformats.org/officeDocument/2006/relationships/image" Target="../media/image29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00.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arxiv.org/abs/hep-ph/0512217v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dsweb.cern.ch/record/1488886/files/SPSC-EOI-008.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hyperlink" Target="http://arxiv.org/abs/nucl-ex/0612013" TargetMode="Externa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hyperlink" Target="http://arxiv.org/abs/nucl-ex/0612013" TargetMode="Externa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hyperlink" Target="http://arxiv.org/abs/nucl-ex/0612013" TargetMode="Externa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p:txBody>
          <a:bodyPr/>
          <a:lstStyle/>
          <a:p>
            <a:r>
              <a:rPr lang="en-US" b="1" dirty="0" smtClean="0">
                <a:solidFill>
                  <a:srgbClr val="FF0000"/>
                </a:solidFill>
              </a:rPr>
              <a:t>An experiment to measure </a:t>
            </a:r>
            <a:r>
              <a:rPr lang="en-US" b="1" dirty="0" smtClean="0">
                <a:solidFill>
                  <a:srgbClr val="FF0000"/>
                </a:solidFill>
                <a:latin typeface="Symbol" pitchFamily="18" charset="2"/>
              </a:rPr>
              <a:t>c</a:t>
            </a:r>
            <a:r>
              <a:rPr lang="en-US" b="1" baseline="-25000" dirty="0" smtClean="0">
                <a:solidFill>
                  <a:srgbClr val="FF0000"/>
                </a:solidFill>
              </a:rPr>
              <a:t>c</a:t>
            </a:r>
            <a:r>
              <a:rPr lang="en-US" b="1" dirty="0" smtClean="0">
                <a:solidFill>
                  <a:srgbClr val="FF0000"/>
                </a:solidFill>
              </a:rPr>
              <a:t> suppression at the CERN SPS</a:t>
            </a:r>
          </a:p>
        </p:txBody>
      </p:sp>
      <p:sp>
        <p:nvSpPr>
          <p:cNvPr id="3" name="Sous-titre 2"/>
          <p:cNvSpPr>
            <a:spLocks noGrp="1"/>
          </p:cNvSpPr>
          <p:nvPr>
            <p:ph type="subTitle" idx="1"/>
          </p:nvPr>
        </p:nvSpPr>
        <p:spPr>
          <a:xfrm>
            <a:off x="179388" y="3886200"/>
            <a:ext cx="8785225" cy="2638425"/>
          </a:xfrm>
        </p:spPr>
        <p:txBody>
          <a:bodyPr rtlCol="0">
            <a:normAutofit fontScale="77500" lnSpcReduction="20000"/>
          </a:bodyPr>
          <a:lstStyle/>
          <a:p>
            <a:pPr fontAlgn="auto">
              <a:spcAft>
                <a:spcPts val="0"/>
              </a:spcAft>
              <a:buFont typeface="Arial" pitchFamily="34" charset="0"/>
              <a:buNone/>
              <a:defRPr/>
            </a:pPr>
            <a:r>
              <a:rPr lang="en-US" sz="4600" dirty="0" smtClean="0"/>
              <a:t>CHIC: </a:t>
            </a:r>
            <a:r>
              <a:rPr lang="en-US" sz="4600" b="1" dirty="0" smtClean="0">
                <a:solidFill>
                  <a:srgbClr val="FF0000"/>
                </a:solidFill>
              </a:rPr>
              <a:t>C</a:t>
            </a:r>
            <a:r>
              <a:rPr lang="en-US" sz="4600" dirty="0" smtClean="0"/>
              <a:t>harm in </a:t>
            </a:r>
            <a:r>
              <a:rPr lang="en-US" sz="4600" b="1" dirty="0" smtClean="0">
                <a:solidFill>
                  <a:srgbClr val="FF0000"/>
                </a:solidFill>
              </a:rPr>
              <a:t>H</a:t>
            </a:r>
            <a:r>
              <a:rPr lang="en-US" sz="4600" dirty="0" smtClean="0"/>
              <a:t>eavy </a:t>
            </a:r>
            <a:r>
              <a:rPr lang="en-US" sz="4600" b="1" dirty="0" smtClean="0">
                <a:solidFill>
                  <a:srgbClr val="FF0000"/>
                </a:solidFill>
              </a:rPr>
              <a:t>I</a:t>
            </a:r>
            <a:r>
              <a:rPr lang="en-US" sz="4600" dirty="0" smtClean="0"/>
              <a:t>on </a:t>
            </a:r>
            <a:r>
              <a:rPr lang="en-US" sz="4600" b="1" dirty="0" smtClean="0">
                <a:solidFill>
                  <a:srgbClr val="FF0000"/>
                </a:solidFill>
              </a:rPr>
              <a:t>C</a:t>
            </a:r>
            <a:r>
              <a:rPr lang="en-US" sz="4600" dirty="0" smtClean="0"/>
              <a:t>ollisions</a:t>
            </a:r>
          </a:p>
          <a:p>
            <a:pPr fontAlgn="auto">
              <a:spcAft>
                <a:spcPts val="0"/>
              </a:spcAft>
              <a:buFont typeface="Arial" pitchFamily="34" charset="0"/>
              <a:buNone/>
              <a:defRPr/>
            </a:pPr>
            <a:endParaRPr lang="fr-FR" i="1" dirty="0" smtClean="0"/>
          </a:p>
          <a:p>
            <a:pPr fontAlgn="auto">
              <a:spcAft>
                <a:spcPts val="0"/>
              </a:spcAft>
              <a:buFont typeface="Arial" pitchFamily="34" charset="0"/>
              <a:buNone/>
              <a:defRPr/>
            </a:pPr>
            <a:r>
              <a:rPr lang="fr-FR" i="1" dirty="0" smtClean="0"/>
              <a:t>F. Fleuret </a:t>
            </a:r>
            <a:r>
              <a:rPr lang="fr-FR" i="1" baseline="30000" dirty="0" smtClean="0"/>
              <a:t>1</a:t>
            </a:r>
            <a:r>
              <a:rPr lang="fr-FR" i="1" dirty="0" smtClean="0"/>
              <a:t>, F. </a:t>
            </a:r>
            <a:r>
              <a:rPr lang="fr-FR" i="1" dirty="0" err="1" smtClean="0"/>
              <a:t>Arleo</a:t>
            </a:r>
            <a:r>
              <a:rPr lang="fr-FR" i="1" dirty="0" smtClean="0"/>
              <a:t> </a:t>
            </a:r>
            <a:r>
              <a:rPr lang="fr-FR" i="1" baseline="30000" dirty="0" smtClean="0"/>
              <a:t>2</a:t>
            </a:r>
            <a:r>
              <a:rPr lang="fr-FR" i="1" dirty="0" smtClean="0"/>
              <a:t>, E. G. </a:t>
            </a:r>
            <a:r>
              <a:rPr lang="fr-FR" i="1" dirty="0" err="1" smtClean="0"/>
              <a:t>Ferreiro</a:t>
            </a:r>
            <a:r>
              <a:rPr lang="fr-FR" i="1" dirty="0" smtClean="0"/>
              <a:t> </a:t>
            </a:r>
            <a:r>
              <a:rPr lang="fr-FR" i="1" baseline="30000" dirty="0" smtClean="0"/>
              <a:t>3</a:t>
            </a:r>
            <a:r>
              <a:rPr lang="fr-FR" i="1" dirty="0" smtClean="0"/>
              <a:t>, P.-B. </a:t>
            </a:r>
            <a:r>
              <a:rPr lang="fr-FR" i="1" dirty="0" err="1" smtClean="0"/>
              <a:t>Gossiaux</a:t>
            </a:r>
            <a:r>
              <a:rPr lang="fr-FR" i="1" dirty="0" smtClean="0"/>
              <a:t> </a:t>
            </a:r>
            <a:r>
              <a:rPr lang="fr-FR" i="1" baseline="30000" dirty="0" smtClean="0"/>
              <a:t>4</a:t>
            </a:r>
            <a:r>
              <a:rPr lang="fr-FR" i="1" dirty="0" smtClean="0"/>
              <a:t>, S. Peigné </a:t>
            </a:r>
            <a:r>
              <a:rPr lang="fr-FR" i="1" baseline="30000" dirty="0" smtClean="0"/>
              <a:t>4</a:t>
            </a:r>
            <a:endParaRPr lang="fr-FR" dirty="0" smtClean="0"/>
          </a:p>
          <a:p>
            <a:pPr algn="l" fontAlgn="auto">
              <a:spcAft>
                <a:spcPts val="0"/>
              </a:spcAft>
              <a:buFont typeface="Arial" pitchFamily="34" charset="0"/>
              <a:buNone/>
              <a:defRPr/>
            </a:pPr>
            <a:endParaRPr lang="fr-FR" i="1" baseline="30000" dirty="0" smtClean="0"/>
          </a:p>
          <a:p>
            <a:pPr algn="l" fontAlgn="auto">
              <a:spcAft>
                <a:spcPts val="0"/>
              </a:spcAft>
              <a:buFont typeface="Arial" pitchFamily="34" charset="0"/>
              <a:buNone/>
              <a:defRPr/>
            </a:pPr>
            <a:r>
              <a:rPr lang="fr-FR" sz="2100" i="1" baseline="30000" dirty="0" smtClean="0"/>
              <a:t>		1</a:t>
            </a:r>
            <a:r>
              <a:rPr lang="fr-FR" sz="2100" i="1" dirty="0" smtClean="0"/>
              <a:t> LLR, École polytechnique – IN2P3/CNRS, Palaiseau, France</a:t>
            </a:r>
            <a:endParaRPr lang="fr-FR" sz="2100" dirty="0" smtClean="0"/>
          </a:p>
          <a:p>
            <a:pPr algn="l" fontAlgn="auto">
              <a:spcAft>
                <a:spcPts val="0"/>
              </a:spcAft>
              <a:buFont typeface="Arial" pitchFamily="34" charset="0"/>
              <a:buNone/>
              <a:defRPr/>
            </a:pPr>
            <a:r>
              <a:rPr lang="fr-FR" sz="2100" i="1" baseline="30000" dirty="0" smtClean="0"/>
              <a:t>		2</a:t>
            </a:r>
            <a:r>
              <a:rPr lang="fr-FR" sz="2100" i="1" dirty="0" smtClean="0"/>
              <a:t> </a:t>
            </a:r>
            <a:r>
              <a:rPr lang="fr-FR" sz="2100" i="1" dirty="0" err="1" smtClean="0"/>
              <a:t>LAPTh</a:t>
            </a:r>
            <a:r>
              <a:rPr lang="fr-FR" sz="2100" i="1" dirty="0" smtClean="0"/>
              <a:t>, Université de Savoie – CNRS, Annecy-le-Vieux, France</a:t>
            </a:r>
            <a:endParaRPr lang="fr-FR" sz="2100" dirty="0" smtClean="0"/>
          </a:p>
          <a:p>
            <a:pPr algn="l" fontAlgn="auto">
              <a:spcAft>
                <a:spcPts val="0"/>
              </a:spcAft>
              <a:buFont typeface="Arial" pitchFamily="34" charset="0"/>
              <a:buNone/>
              <a:defRPr/>
            </a:pPr>
            <a:r>
              <a:rPr lang="fr-FR" sz="2100" i="1" baseline="30000" dirty="0" smtClean="0"/>
              <a:t>		3</a:t>
            </a:r>
            <a:r>
              <a:rPr lang="fr-FR" sz="2100" i="1" dirty="0" smtClean="0"/>
              <a:t> </a:t>
            </a:r>
            <a:r>
              <a:rPr lang="fr-FR" sz="2100" i="1" dirty="0" err="1" smtClean="0"/>
              <a:t>Universidad</a:t>
            </a:r>
            <a:r>
              <a:rPr lang="fr-FR" sz="2100" i="1" dirty="0" smtClean="0"/>
              <a:t> de Santiago de </a:t>
            </a:r>
            <a:r>
              <a:rPr lang="fr-FR" sz="2100" i="1" dirty="0" err="1" smtClean="0"/>
              <a:t>Compostela</a:t>
            </a:r>
            <a:r>
              <a:rPr lang="fr-FR" sz="2100" i="1" dirty="0" smtClean="0"/>
              <a:t>, Santiago de </a:t>
            </a:r>
            <a:r>
              <a:rPr lang="fr-FR" sz="2100" i="1" dirty="0" err="1" smtClean="0"/>
              <a:t>Compostela</a:t>
            </a:r>
            <a:r>
              <a:rPr lang="fr-FR" sz="2100" i="1" dirty="0" smtClean="0"/>
              <a:t>, Spain</a:t>
            </a:r>
            <a:endParaRPr lang="fr-FR" sz="2100" dirty="0" smtClean="0"/>
          </a:p>
          <a:p>
            <a:pPr algn="l" fontAlgn="auto">
              <a:spcAft>
                <a:spcPts val="0"/>
              </a:spcAft>
              <a:buFont typeface="Arial" pitchFamily="34" charset="0"/>
              <a:buNone/>
              <a:defRPr/>
            </a:pPr>
            <a:r>
              <a:rPr lang="fr-FR" sz="2100" i="1" baseline="30000" dirty="0" smtClean="0"/>
              <a:t>		4</a:t>
            </a:r>
            <a:r>
              <a:rPr lang="fr-FR" sz="2100" i="1" dirty="0" smtClean="0"/>
              <a:t> SUBATECH, université de Nantes – IN2P3/CNRS, Nantes, France</a:t>
            </a:r>
            <a:endParaRPr lang="fr-FR" sz="2100" dirty="0" smtClean="0"/>
          </a:p>
          <a:p>
            <a:pPr fontAlgn="auto">
              <a:spcAft>
                <a:spcPts val="0"/>
              </a:spcAft>
              <a:defRPr/>
            </a:pPr>
            <a:endParaRPr lang="fr-FR" dirty="0">
              <a:hlinkClick r:id="rId2"/>
            </a:endParaRPr>
          </a:p>
          <a:p>
            <a:pPr fontAlgn="auto">
              <a:spcAft>
                <a:spcPts val="0"/>
              </a:spcAft>
              <a:buFont typeface="Arial" pitchFamily="34" charset="0"/>
              <a:buNone/>
              <a:defRPr/>
            </a:pPr>
            <a:endParaRPr lang="en-US" dirty="0"/>
          </a:p>
        </p:txBody>
      </p:sp>
      <p:sp>
        <p:nvSpPr>
          <p:cNvPr id="5" name="Espace réservé du pied de page 4"/>
          <p:cNvSpPr>
            <a:spLocks noGrp="1"/>
          </p:cNvSpPr>
          <p:nvPr>
            <p:ph type="ftr" sz="quarter" idx="11"/>
          </p:nvPr>
        </p:nvSpPr>
        <p:spPr/>
        <p:txBody>
          <a:bodyPr/>
          <a:lstStyle/>
          <a:p>
            <a:pPr>
              <a:defRPr/>
            </a:pPr>
            <a:r>
              <a:rPr lang="fr-FR" smtClean="0"/>
              <a:t>Frédéric Fleuret - LLR (fleuret@in2p3.fr)</a:t>
            </a:r>
            <a:endParaRPr lang="fr-BE"/>
          </a:p>
        </p:txBody>
      </p:sp>
      <p:pic>
        <p:nvPicPr>
          <p:cNvPr id="120834" name="Picture 2" descr="Z:\images\CHIC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49" t="35856" r="26931" b="20997"/>
          <a:stretch/>
        </p:blipFill>
        <p:spPr bwMode="auto">
          <a:xfrm>
            <a:off x="3923928" y="116632"/>
            <a:ext cx="1716733" cy="1794767"/>
          </a:xfrm>
          <a:prstGeom prst="rect">
            <a:avLst/>
          </a:prstGeom>
          <a:noFill/>
          <a:extLst>
            <a:ext uri="{909E8E84-426E-40DD-AFC4-6F175D3DCCD1}">
              <a14:hiddenFill xmlns:a14="http://schemas.microsoft.com/office/drawing/2010/main">
                <a:solidFill>
                  <a:srgbClr val="FFFFFF"/>
                </a:solidFill>
              </a14:hiddenFill>
            </a:ext>
          </a:extLst>
        </p:spPr>
      </p:pic>
      <p:pic>
        <p:nvPicPr>
          <p:cNvPr id="1208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1425051"/>
            <a:ext cx="875173" cy="48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9" name="Picture 7" descr="https://cds.cern.ch/img/cern_theme/img/cern-logo-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464003"/>
            <a:ext cx="497928" cy="48634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pPr>
              <a:defRPr/>
            </a:pPr>
            <a:r>
              <a:rPr lang="fr-FR" smtClean="0"/>
              <a:t>01/03/2013</a:t>
            </a:r>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Z:\FTE\CHIC\images\CHIC_20120622_007.jpg"/>
          <p:cNvPicPr>
            <a:picLocks noChangeAspect="1" noChangeArrowheads="1"/>
          </p:cNvPicPr>
          <p:nvPr/>
        </p:nvPicPr>
        <p:blipFill>
          <a:blip r:embed="rId2" cstate="print">
            <a:lum bright="20000"/>
          </a:blip>
          <a:srcRect l="1053" r="10248"/>
          <a:stretch>
            <a:fillRect/>
          </a:stretch>
        </p:blipFill>
        <p:spPr bwMode="auto">
          <a:xfrm>
            <a:off x="0" y="836613"/>
            <a:ext cx="9144000" cy="5788025"/>
          </a:xfrm>
          <a:prstGeom prst="rect">
            <a:avLst/>
          </a:prstGeom>
          <a:noFill/>
          <a:ln w="9525">
            <a:noFill/>
            <a:miter lim="800000"/>
            <a:headEnd/>
            <a:tailEnd/>
          </a:ln>
        </p:spPr>
      </p:pic>
      <p:sp>
        <p:nvSpPr>
          <p:cNvPr id="18" name="Rectangle 17"/>
          <p:cNvSpPr/>
          <p:nvPr/>
        </p:nvSpPr>
        <p:spPr>
          <a:xfrm>
            <a:off x="179388" y="4868863"/>
            <a:ext cx="3960812" cy="165576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7" name="Titre 73"/>
          <p:cNvSpPr>
            <a:spLocks noGrp="1"/>
          </p:cNvSpPr>
          <p:nvPr>
            <p:ph type="title"/>
          </p:nvPr>
        </p:nvSpPr>
        <p:spPr/>
        <p:txBody>
          <a:bodyPr/>
          <a:lstStyle/>
          <a:p>
            <a:pPr algn="l"/>
            <a:r>
              <a:rPr lang="fr-FR" sz="2800" dirty="0" err="1" smtClean="0"/>
              <a:t>Apparatus</a:t>
            </a:r>
            <a:r>
              <a:rPr lang="fr-FR" dirty="0"/>
              <a:t> </a:t>
            </a:r>
            <a:r>
              <a:rPr lang="fr-FR" dirty="0" smtClean="0"/>
              <a:t>  </a:t>
            </a:r>
            <a:r>
              <a:rPr lang="fr-FR" sz="2800" dirty="0" smtClean="0"/>
              <a:t> </a:t>
            </a:r>
            <a:r>
              <a:rPr lang="fr-FR" sz="2800" dirty="0" err="1" smtClean="0"/>
              <a:t>artist</a:t>
            </a:r>
            <a:r>
              <a:rPr lang="fr-FR" sz="2800" dirty="0" smtClean="0"/>
              <a:t> </a:t>
            </a:r>
            <a:r>
              <a:rPr lang="fr-FR" sz="2800" dirty="0" err="1" smtClean="0"/>
              <a:t>view</a:t>
            </a:r>
            <a:r>
              <a:rPr lang="fr-FR" sz="2800" dirty="0" smtClean="0"/>
              <a:t> 	</a:t>
            </a:r>
            <a:endParaRPr lang="en-US" baseline="-25000" dirty="0" smtClean="0">
              <a:solidFill>
                <a:srgbClr val="FF0000"/>
              </a:solidFill>
            </a:endParaRPr>
          </a:p>
        </p:txBody>
      </p:sp>
      <p:sp>
        <p:nvSpPr>
          <p:cNvPr id="5" name="Espace réservé du texte 4"/>
          <p:cNvSpPr>
            <a:spLocks noGrp="1"/>
          </p:cNvSpPr>
          <p:nvPr>
            <p:ph type="body" sz="quarter" idx="13"/>
          </p:nvPr>
        </p:nvSpPr>
        <p:spPr/>
        <p:txBody>
          <a:bodyPr/>
          <a:lstStyle/>
          <a:p>
            <a:pPr algn="ctr" fontAlgn="auto">
              <a:spcBef>
                <a:spcPts val="0"/>
              </a:spcBef>
              <a:spcAft>
                <a:spcPts val="0"/>
              </a:spcAft>
              <a:defRPr/>
            </a:pPr>
            <a:r>
              <a:rPr lang="en-US" sz="2400" dirty="0"/>
              <a:t>Main purpose : measure </a:t>
            </a:r>
            <a:r>
              <a:rPr lang="en-US" sz="2400" dirty="0" err="1">
                <a:latin typeface="Symbol" pitchFamily="18" charset="2"/>
              </a:rPr>
              <a:t>c</a:t>
            </a:r>
            <a:r>
              <a:rPr lang="en-US" sz="2400" baseline="-25000" dirty="0" err="1"/>
              <a:t>c</a:t>
            </a:r>
            <a:r>
              <a:rPr lang="en-US" sz="2400" dirty="0" err="1">
                <a:sym typeface="Wingdings" pitchFamily="2" charset="2"/>
              </a:rPr>
              <a:t>J</a:t>
            </a:r>
            <a:r>
              <a:rPr lang="en-US" sz="2400" dirty="0">
                <a:sym typeface="Wingdings" pitchFamily="2" charset="2"/>
              </a:rPr>
              <a:t>/</a:t>
            </a:r>
            <a:r>
              <a:rPr lang="en-US" sz="2400" dirty="0" err="1">
                <a:latin typeface="Symbol" pitchFamily="18" charset="2"/>
                <a:sym typeface="Wingdings" pitchFamily="2" charset="2"/>
              </a:rPr>
              <a:t>Y</a:t>
            </a:r>
            <a:r>
              <a:rPr lang="en-US" sz="2400" dirty="0" err="1">
                <a:sym typeface="Wingdings" pitchFamily="2" charset="2"/>
              </a:rPr>
              <a:t>+</a:t>
            </a:r>
            <a:r>
              <a:rPr lang="en-US" sz="2400" dirty="0" err="1">
                <a:latin typeface="Symbol" pitchFamily="18" charset="2"/>
                <a:sym typeface="Wingdings" pitchFamily="2" charset="2"/>
              </a:rPr>
              <a:t>g</a:t>
            </a:r>
            <a:endParaRPr lang="en-US" sz="2400" dirty="0">
              <a:latin typeface="Symbol" pitchFamily="18" charset="2"/>
              <a:sym typeface="Wingdings" pitchFamily="2" charset="2"/>
            </a:endParaRPr>
          </a:p>
          <a:p>
            <a:pPr algn="ctr" fontAlgn="auto">
              <a:spcBef>
                <a:spcPts val="0"/>
              </a:spcBef>
              <a:spcAft>
                <a:spcPts val="0"/>
              </a:spcAft>
              <a:defRPr/>
            </a:pPr>
            <a:r>
              <a:rPr lang="en-US" sz="2400" dirty="0">
                <a:sym typeface="Wingdings" pitchFamily="2" charset="2"/>
              </a:rPr>
              <a:t>in </a:t>
            </a:r>
            <a:r>
              <a:rPr lang="en-US" sz="2400" dirty="0" err="1">
                <a:sym typeface="Wingdings" pitchFamily="2" charset="2"/>
              </a:rPr>
              <a:t>Pb+Pb</a:t>
            </a:r>
            <a:r>
              <a:rPr lang="en-US" sz="2400" dirty="0">
                <a:sym typeface="Wingdings" pitchFamily="2" charset="2"/>
              </a:rPr>
              <a:t> collisions at </a:t>
            </a:r>
            <a:r>
              <a:rPr lang="en-US" sz="2400" dirty="0">
                <a:sym typeface="Symbol"/>
              </a:rPr>
              <a:t>s = 17.2 </a:t>
            </a:r>
            <a:r>
              <a:rPr lang="en-US" sz="2400" dirty="0" err="1" smtClean="0">
                <a:sym typeface="Symbol"/>
              </a:rPr>
              <a:t>GeV</a:t>
            </a:r>
            <a:endParaRPr lang="en-US" sz="2400" dirty="0">
              <a:latin typeface="Symbol" pitchFamily="18" charset="2"/>
            </a:endParaRPr>
          </a:p>
        </p:txBody>
      </p:sp>
      <p:sp>
        <p:nvSpPr>
          <p:cNvPr id="14" name="Espace réservé du pied de page 13"/>
          <p:cNvSpPr>
            <a:spLocks noGrp="1"/>
          </p:cNvSpPr>
          <p:nvPr>
            <p:ph type="ftr" sz="quarter" idx="15"/>
          </p:nvPr>
        </p:nvSpPr>
        <p:spPr/>
        <p:txBody>
          <a:bodyPr/>
          <a:lstStyle/>
          <a:p>
            <a:pPr>
              <a:defRPr/>
            </a:pPr>
            <a:r>
              <a:rPr lang="fr-FR" smtClean="0"/>
              <a:t>Frédéric Fleuret - LLR (fleuret@in2p3.fr)</a:t>
            </a:r>
            <a:endParaRPr lang="fr-BE"/>
          </a:p>
        </p:txBody>
      </p:sp>
      <p:sp>
        <p:nvSpPr>
          <p:cNvPr id="21" name="Rectangle 20"/>
          <p:cNvSpPr/>
          <p:nvPr/>
        </p:nvSpPr>
        <p:spPr>
          <a:xfrm>
            <a:off x="34925" y="3933700"/>
            <a:ext cx="2916238" cy="892552"/>
          </a:xfrm>
          <a:prstGeom prst="rect">
            <a:avLst/>
          </a:prstGeom>
          <a:solidFill>
            <a:srgbClr val="A20000"/>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smtClean="0">
                <a:solidFill>
                  <a:schemeClr val="bg1"/>
                </a:solidFill>
                <a:latin typeface="+mn-lt"/>
              </a:rPr>
              <a:t>Absorber/</a:t>
            </a:r>
            <a:r>
              <a:rPr lang="en-US" sz="1400" b="1" dirty="0" err="1" smtClean="0">
                <a:solidFill>
                  <a:schemeClr val="bg1"/>
                </a:solidFill>
                <a:latin typeface="+mn-lt"/>
              </a:rPr>
              <a:t>dimuon</a:t>
            </a:r>
            <a:r>
              <a:rPr lang="en-US" sz="1400" b="1" dirty="0" smtClean="0">
                <a:solidFill>
                  <a:schemeClr val="bg1"/>
                </a:solidFill>
                <a:latin typeface="+mn-lt"/>
              </a:rPr>
              <a:t> trigger : </a:t>
            </a:r>
            <a:endParaRPr lang="en-US" sz="1400" b="1" dirty="0">
              <a:solidFill>
                <a:schemeClr val="bg1"/>
              </a:solidFill>
              <a:latin typeface="+mn-lt"/>
            </a:endParaRPr>
          </a:p>
          <a:p>
            <a:pPr marL="197100" lvl="1" indent="-457200" fontAlgn="auto">
              <a:spcBef>
                <a:spcPts val="0"/>
              </a:spcBef>
              <a:spcAft>
                <a:spcPts val="0"/>
              </a:spcAft>
              <a:defRPr/>
            </a:pPr>
            <a:r>
              <a:rPr lang="en-US" sz="1400" dirty="0">
                <a:solidFill>
                  <a:schemeClr val="bg1"/>
                </a:solidFill>
                <a:latin typeface="+mn-lt"/>
              </a:rPr>
              <a:t>4.5 m thick instrumented Fe absorber</a:t>
            </a:r>
          </a:p>
          <a:p>
            <a:pPr marL="197100" lvl="1" indent="-457200" fontAlgn="auto">
              <a:spcBef>
                <a:spcPts val="0"/>
              </a:spcBef>
              <a:spcAft>
                <a:spcPts val="0"/>
              </a:spcAft>
              <a:defRPr/>
            </a:pPr>
            <a:r>
              <a:rPr lang="en-US" sz="1400" dirty="0">
                <a:solidFill>
                  <a:schemeClr val="bg1"/>
                </a:solidFill>
                <a:latin typeface="+mn-lt"/>
              </a:rPr>
              <a:t> </a:t>
            </a:r>
            <a:r>
              <a:rPr lang="en-US" sz="1400" dirty="0">
                <a:solidFill>
                  <a:schemeClr val="bg1"/>
                </a:solidFill>
                <a:latin typeface="+mn-lt"/>
                <a:sym typeface="Wingdings" pitchFamily="2" charset="2"/>
              </a:rPr>
              <a:t> </a:t>
            </a:r>
            <a:r>
              <a:rPr lang="en-US" sz="1400" dirty="0" smtClean="0">
                <a:solidFill>
                  <a:schemeClr val="bg1"/>
                </a:solidFill>
                <a:latin typeface="+mn-lt"/>
                <a:sym typeface="Wingdings" pitchFamily="2" charset="2"/>
              </a:rPr>
              <a:t>trigger </a:t>
            </a:r>
            <a:r>
              <a:rPr lang="en-US" sz="1400" dirty="0">
                <a:solidFill>
                  <a:schemeClr val="bg1"/>
                </a:solidFill>
                <a:latin typeface="+mn-lt"/>
                <a:sym typeface="Wingdings" pitchFamily="2" charset="2"/>
              </a:rPr>
              <a:t>rate ~ 0.3 </a:t>
            </a:r>
            <a:r>
              <a:rPr lang="en-US" sz="1400" dirty="0" smtClean="0">
                <a:solidFill>
                  <a:schemeClr val="bg1"/>
                </a:solidFill>
                <a:latin typeface="+mn-lt"/>
                <a:sym typeface="Wingdings" pitchFamily="2" charset="2"/>
              </a:rPr>
              <a:t>kHz</a:t>
            </a:r>
          </a:p>
          <a:p>
            <a:pPr marL="197100" lvl="1" indent="-457200" fontAlgn="auto">
              <a:spcBef>
                <a:spcPts val="0"/>
              </a:spcBef>
              <a:spcAft>
                <a:spcPts val="0"/>
              </a:spcAft>
              <a:defRPr/>
            </a:pPr>
            <a:r>
              <a:rPr lang="en-US" sz="1000" b="1" dirty="0" smtClean="0">
                <a:solidFill>
                  <a:schemeClr val="bg1"/>
                </a:solidFill>
                <a:latin typeface="+mn-lt"/>
                <a:sym typeface="Wingdings" pitchFamily="2" charset="2"/>
              </a:rPr>
              <a:t>Could be magnetized to measure </a:t>
            </a:r>
            <a:r>
              <a:rPr lang="en-US" sz="1000" b="1" dirty="0" err="1" smtClean="0">
                <a:solidFill>
                  <a:schemeClr val="bg1"/>
                </a:solidFill>
                <a:latin typeface="+mn-lt"/>
                <a:sym typeface="Wingdings" pitchFamily="2" charset="2"/>
              </a:rPr>
              <a:t>muon</a:t>
            </a:r>
            <a:r>
              <a:rPr lang="en-US" sz="1000" b="1" dirty="0" smtClean="0">
                <a:solidFill>
                  <a:schemeClr val="bg1"/>
                </a:solidFill>
                <a:latin typeface="+mn-lt"/>
                <a:sym typeface="Wingdings" pitchFamily="2" charset="2"/>
              </a:rPr>
              <a:t> momentum</a:t>
            </a:r>
            <a:endParaRPr lang="en-US" sz="1000" b="1" dirty="0">
              <a:solidFill>
                <a:schemeClr val="bg1"/>
              </a:solidFill>
              <a:latin typeface="+mn-lt"/>
            </a:endParaRPr>
          </a:p>
        </p:txBody>
      </p:sp>
      <p:sp>
        <p:nvSpPr>
          <p:cNvPr id="10" name="Rectangle 9"/>
          <p:cNvSpPr/>
          <p:nvPr/>
        </p:nvSpPr>
        <p:spPr>
          <a:xfrm>
            <a:off x="2411413" y="5949950"/>
            <a:ext cx="1655762" cy="522288"/>
          </a:xfrm>
          <a:prstGeom prst="rect">
            <a:avLst/>
          </a:prstGeom>
          <a:solidFill>
            <a:srgbClr val="0000E2"/>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Magnet : </a:t>
            </a:r>
          </a:p>
          <a:p>
            <a:pPr marL="197100" lvl="1" indent="-457200" fontAlgn="auto">
              <a:spcBef>
                <a:spcPts val="0"/>
              </a:spcBef>
              <a:spcAft>
                <a:spcPts val="0"/>
              </a:spcAft>
              <a:defRPr/>
            </a:pPr>
            <a:r>
              <a:rPr lang="en-US" sz="1400" dirty="0">
                <a:solidFill>
                  <a:schemeClr val="bg1"/>
                </a:solidFill>
                <a:latin typeface="+mn-lt"/>
              </a:rPr>
              <a:t>1m long 2.5 T dipole </a:t>
            </a:r>
          </a:p>
        </p:txBody>
      </p:sp>
      <p:cxnSp>
        <p:nvCxnSpPr>
          <p:cNvPr id="13" name="Connecteur droit avec flèche 12"/>
          <p:cNvCxnSpPr/>
          <p:nvPr/>
        </p:nvCxnSpPr>
        <p:spPr>
          <a:xfrm flipH="1">
            <a:off x="6300788" y="2997200"/>
            <a:ext cx="466725" cy="647700"/>
          </a:xfrm>
          <a:prstGeom prst="straightConnector1">
            <a:avLst/>
          </a:prstGeom>
          <a:ln w="38100">
            <a:solidFill>
              <a:schemeClr val="tx1">
                <a:lumMod val="85000"/>
                <a:lumOff val="1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1" idx="0"/>
          </p:cNvCxnSpPr>
          <p:nvPr/>
        </p:nvCxnSpPr>
        <p:spPr>
          <a:xfrm flipV="1">
            <a:off x="1493044" y="3212976"/>
            <a:ext cx="631031" cy="720724"/>
          </a:xfrm>
          <a:prstGeom prst="straightConnector1">
            <a:avLst/>
          </a:prstGeom>
          <a:ln w="38100">
            <a:solidFill>
              <a:srgbClr val="A2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288" y="4922838"/>
            <a:ext cx="3671887" cy="954087"/>
          </a:xfrm>
          <a:prstGeom prst="rect">
            <a:avLst/>
          </a:prstGeom>
          <a:solidFill>
            <a:srgbClr val="003300"/>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Silicon Spectrometer : </a:t>
            </a:r>
          </a:p>
          <a:p>
            <a:pPr marL="197100" lvl="1" indent="-457200" fontAlgn="auto">
              <a:spcBef>
                <a:spcPts val="0"/>
              </a:spcBef>
              <a:spcAft>
                <a:spcPts val="0"/>
              </a:spcAft>
              <a:defRPr/>
            </a:pPr>
            <a:r>
              <a:rPr lang="en-US" sz="1400" dirty="0" smtClean="0">
                <a:solidFill>
                  <a:schemeClr val="bg1"/>
                </a:solidFill>
                <a:latin typeface="+mn-lt"/>
              </a:rPr>
              <a:t>Measures </a:t>
            </a:r>
            <a:r>
              <a:rPr lang="en-US" sz="1400" dirty="0">
                <a:solidFill>
                  <a:schemeClr val="bg1"/>
                </a:solidFill>
                <a:latin typeface="+mn-lt"/>
              </a:rPr>
              <a:t>tracks before absorber</a:t>
            </a:r>
          </a:p>
          <a:p>
            <a:pPr marL="197100" lvl="1" indent="-457200" fontAlgn="auto">
              <a:spcBef>
                <a:spcPts val="0"/>
              </a:spcBef>
              <a:spcAft>
                <a:spcPts val="0"/>
              </a:spcAft>
              <a:defRPr/>
            </a:pPr>
            <a:r>
              <a:rPr lang="en-US" sz="1400" dirty="0">
                <a:solidFill>
                  <a:schemeClr val="bg1"/>
                </a:solidFill>
                <a:latin typeface="+mn-lt"/>
              </a:rPr>
              <a:t>covers 1.5 rapidity unit</a:t>
            </a:r>
          </a:p>
          <a:p>
            <a:pPr marL="197100" lvl="1" indent="-457200" fontAlgn="auto">
              <a:spcBef>
                <a:spcPts val="0"/>
              </a:spcBef>
              <a:spcAft>
                <a:spcPts val="0"/>
              </a:spcAft>
              <a:defRPr/>
            </a:pPr>
            <a:r>
              <a:rPr lang="en-US" sz="1400" dirty="0" err="1">
                <a:solidFill>
                  <a:schemeClr val="bg1"/>
                </a:solidFill>
                <a:latin typeface="Symbol" pitchFamily="18" charset="2"/>
              </a:rPr>
              <a:t>D</a:t>
            </a:r>
            <a:r>
              <a:rPr lang="en-US" sz="1400" dirty="0" err="1">
                <a:solidFill>
                  <a:schemeClr val="bg1"/>
                </a:solidFill>
                <a:latin typeface="+mn-lt"/>
              </a:rPr>
              <a:t>p</a:t>
            </a:r>
            <a:r>
              <a:rPr lang="en-US" sz="1400" dirty="0">
                <a:solidFill>
                  <a:schemeClr val="bg1"/>
                </a:solidFill>
                <a:latin typeface="+mn-lt"/>
              </a:rPr>
              <a:t>/p = 1% </a:t>
            </a:r>
            <a:r>
              <a:rPr lang="en-US" sz="1400" dirty="0">
                <a:solidFill>
                  <a:schemeClr val="bg1"/>
                </a:solidFill>
                <a:latin typeface="+mn-lt"/>
                <a:sym typeface="Wingdings" pitchFamily="2" charset="2"/>
              </a:rPr>
              <a:t> J/</a:t>
            </a:r>
            <a:r>
              <a:rPr lang="en-US" sz="1400" dirty="0">
                <a:solidFill>
                  <a:schemeClr val="bg1"/>
                </a:solidFill>
                <a:latin typeface="Symbol" pitchFamily="18" charset="2"/>
                <a:sym typeface="Wingdings" pitchFamily="2" charset="2"/>
              </a:rPr>
              <a:t>Y </a:t>
            </a:r>
            <a:r>
              <a:rPr lang="en-US" sz="1400" dirty="0">
                <a:solidFill>
                  <a:schemeClr val="bg1"/>
                </a:solidFill>
                <a:latin typeface="+mn-lt"/>
                <a:sym typeface="Wingdings" pitchFamily="2" charset="2"/>
              </a:rPr>
              <a:t>mass resolution ~20 </a:t>
            </a:r>
            <a:r>
              <a:rPr lang="en-US" sz="1400" dirty="0" err="1">
                <a:solidFill>
                  <a:schemeClr val="bg1"/>
                </a:solidFill>
                <a:latin typeface="+mn-lt"/>
                <a:sym typeface="Wingdings" pitchFamily="2" charset="2"/>
              </a:rPr>
              <a:t>MeV</a:t>
            </a:r>
            <a:r>
              <a:rPr lang="en-US" sz="1400" dirty="0">
                <a:solidFill>
                  <a:schemeClr val="bg1"/>
                </a:solidFill>
                <a:latin typeface="+mn-lt"/>
                <a:sym typeface="Wingdings" pitchFamily="2" charset="2"/>
              </a:rPr>
              <a:t>/c²</a:t>
            </a:r>
            <a:endParaRPr lang="en-US" sz="1400" dirty="0">
              <a:solidFill>
                <a:schemeClr val="bg1"/>
              </a:solidFill>
              <a:latin typeface="+mn-lt"/>
            </a:endParaRPr>
          </a:p>
        </p:txBody>
      </p:sp>
      <p:cxnSp>
        <p:nvCxnSpPr>
          <p:cNvPr id="22" name="Connecteur droit avec flèche 21"/>
          <p:cNvCxnSpPr>
            <a:stCxn id="10" idx="3"/>
          </p:cNvCxnSpPr>
          <p:nvPr/>
        </p:nvCxnSpPr>
        <p:spPr>
          <a:xfrm flipV="1">
            <a:off x="4067175" y="5157788"/>
            <a:ext cx="2520950" cy="1052512"/>
          </a:xfrm>
          <a:prstGeom prst="straightConnector1">
            <a:avLst/>
          </a:prstGeom>
          <a:ln w="38100">
            <a:solidFill>
              <a:srgbClr val="0000E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0" idx="3"/>
          </p:cNvCxnSpPr>
          <p:nvPr/>
        </p:nvCxnSpPr>
        <p:spPr>
          <a:xfrm flipV="1">
            <a:off x="4067175" y="4508500"/>
            <a:ext cx="3097213" cy="890588"/>
          </a:xfrm>
          <a:prstGeom prst="straightConnector1">
            <a:avLst/>
          </a:prstGeom>
          <a:ln w="38100">
            <a:solidFill>
              <a:srgbClr val="0033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18" name="ZoneTexte 18"/>
          <p:cNvSpPr txBox="1">
            <a:spLocks noChangeArrowheads="1"/>
          </p:cNvSpPr>
          <p:nvPr/>
        </p:nvSpPr>
        <p:spPr bwMode="auto">
          <a:xfrm>
            <a:off x="179388" y="5940425"/>
            <a:ext cx="2232025" cy="523875"/>
          </a:xfrm>
          <a:prstGeom prst="rect">
            <a:avLst/>
          </a:prstGeom>
          <a:noFill/>
          <a:ln w="9525">
            <a:noFill/>
            <a:miter lim="800000"/>
            <a:headEnd/>
            <a:tailEnd/>
          </a:ln>
        </p:spPr>
        <p:txBody>
          <a:bodyPr>
            <a:spAutoFit/>
          </a:bodyPr>
          <a:lstStyle/>
          <a:p>
            <a:r>
              <a:rPr lang="en-US" sz="1400" b="1">
                <a:latin typeface="Calibri" pitchFamily="34" charset="0"/>
              </a:rPr>
              <a:t>Estimations based on NA60 telescope performances</a:t>
            </a:r>
          </a:p>
        </p:txBody>
      </p:sp>
      <p:sp>
        <p:nvSpPr>
          <p:cNvPr id="11" name="Rectangle 10"/>
          <p:cNvSpPr/>
          <p:nvPr/>
        </p:nvSpPr>
        <p:spPr>
          <a:xfrm>
            <a:off x="6227763" y="935038"/>
            <a:ext cx="2808287" cy="2060575"/>
          </a:xfrm>
          <a:prstGeom prst="rect">
            <a:avLst/>
          </a:prstGeom>
          <a:solidFill>
            <a:schemeClr val="tx1">
              <a:lumMod val="85000"/>
              <a:lumOff val="15000"/>
            </a:schemeClr>
          </a:solidFill>
          <a:effectLst>
            <a:outerShdw blurRad="50800" dist="38100" dir="2700000" algn="tl" rotWithShape="0">
              <a:prstClr val="black">
                <a:alpha val="40000"/>
              </a:prstClr>
            </a:outerShdw>
          </a:effectLst>
        </p:spPr>
        <p:txBody>
          <a:bodyPr>
            <a:spAutoFit/>
          </a:bodyPr>
          <a:lstStyle/>
          <a:p>
            <a:pPr marL="377100" lvl="2" indent="-457200" fontAlgn="auto">
              <a:spcBef>
                <a:spcPts val="0"/>
              </a:spcBef>
              <a:spcAft>
                <a:spcPts val="0"/>
              </a:spcAft>
              <a:defRPr/>
            </a:pPr>
            <a:r>
              <a:rPr lang="en-US" sz="1600" b="1" dirty="0">
                <a:solidFill>
                  <a:schemeClr val="bg1"/>
                </a:solidFill>
                <a:latin typeface="+mn-lt"/>
                <a:sym typeface="Wingdings" pitchFamily="2" charset="2"/>
              </a:rPr>
              <a:t>Calorimeter:</a:t>
            </a:r>
          </a:p>
          <a:p>
            <a:pPr marL="377100" lvl="2" indent="-457200" algn="ctr" fontAlgn="auto">
              <a:spcBef>
                <a:spcPts val="0"/>
              </a:spcBef>
              <a:spcAft>
                <a:spcPts val="0"/>
              </a:spcAft>
              <a:defRPr/>
            </a:pPr>
            <a:r>
              <a:rPr lang="en-US" sz="1400" dirty="0">
                <a:solidFill>
                  <a:schemeClr val="bg1"/>
                </a:solidFill>
                <a:latin typeface="+mn-lt"/>
              </a:rPr>
              <a:t>Measuring </a:t>
            </a:r>
            <a:r>
              <a:rPr lang="en-US" sz="1400" dirty="0">
                <a:solidFill>
                  <a:schemeClr val="bg1"/>
                </a:solidFill>
                <a:latin typeface="Symbol" pitchFamily="18" charset="2"/>
              </a:rPr>
              <a:t>g</a:t>
            </a:r>
            <a:r>
              <a:rPr lang="en-US" sz="1400" dirty="0">
                <a:solidFill>
                  <a:schemeClr val="bg1"/>
                </a:solidFill>
                <a:latin typeface="+mn-lt"/>
              </a:rPr>
              <a:t> ‘s</a:t>
            </a:r>
          </a:p>
          <a:p>
            <a:pPr marL="377100" lvl="2" indent="-457200" algn="ctr" fontAlgn="auto">
              <a:spcBef>
                <a:spcPts val="0"/>
              </a:spcBef>
              <a:spcAft>
                <a:spcPts val="0"/>
              </a:spcAft>
              <a:defRPr/>
            </a:pPr>
            <a:r>
              <a:rPr lang="en-US" sz="1400" dirty="0">
                <a:solidFill>
                  <a:schemeClr val="bg1"/>
                </a:solidFill>
                <a:latin typeface="+mn-lt"/>
              </a:rPr>
              <a:t>in high </a:t>
            </a:r>
            <a:r>
              <a:rPr lang="en-US" sz="1400" dirty="0">
                <a:solidFill>
                  <a:schemeClr val="bg1"/>
                </a:solidFill>
                <a:latin typeface="Symbol" pitchFamily="18" charset="2"/>
              </a:rPr>
              <a:t>p</a:t>
            </a:r>
            <a:r>
              <a:rPr lang="en-US" sz="1400" baseline="30000" dirty="0">
                <a:solidFill>
                  <a:schemeClr val="bg1"/>
                </a:solidFill>
                <a:latin typeface="+mn-lt"/>
              </a:rPr>
              <a:t>0</a:t>
            </a:r>
            <a:r>
              <a:rPr lang="en-US" sz="1400" dirty="0">
                <a:solidFill>
                  <a:schemeClr val="bg1"/>
                </a:solidFill>
                <a:latin typeface="+mn-lt"/>
              </a:rPr>
              <a:t> multiplicity environment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en-US" sz="1400" dirty="0">
                <a:solidFill>
                  <a:schemeClr val="bg1"/>
                </a:solidFill>
                <a:latin typeface="+mn-lt"/>
              </a:rPr>
              <a:t>ultra-granular </a:t>
            </a:r>
            <a:r>
              <a:rPr lang="en-US" sz="1400" dirty="0" err="1">
                <a:solidFill>
                  <a:schemeClr val="bg1"/>
                </a:solidFill>
                <a:latin typeface="+mn-lt"/>
              </a:rPr>
              <a:t>EMCal</a:t>
            </a:r>
            <a:r>
              <a:rPr lang="en-US" sz="1400" dirty="0">
                <a:solidFill>
                  <a:schemeClr val="bg1"/>
                </a:solidFill>
                <a:latin typeface="+mn-lt"/>
              </a:rPr>
              <a: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fr-FR" sz="1400" dirty="0">
                <a:solidFill>
                  <a:schemeClr val="bg1"/>
                </a:solidFill>
                <a:latin typeface="+mn-lt"/>
                <a:sym typeface="Wingdings" pitchFamily="2" charset="2"/>
              </a:rPr>
              <a:t>W + Si </a:t>
            </a:r>
            <a:r>
              <a:rPr lang="fr-FR" sz="1400" dirty="0" err="1">
                <a:solidFill>
                  <a:schemeClr val="bg1"/>
                </a:solidFill>
                <a:latin typeface="+mn-lt"/>
                <a:sym typeface="Wingdings" pitchFamily="2" charset="2"/>
              </a:rPr>
              <a:t>calorimeter</a:t>
            </a:r>
            <a:r>
              <a:rPr lang="fr-FR" sz="1400" dirty="0">
                <a:solidFill>
                  <a:schemeClr val="bg1"/>
                </a:solidFill>
                <a:latin typeface="+mn-lt"/>
                <a:sym typeface="Wingdings" pitchFamily="2" charset="2"/>
              </a:rPr>
              <a:t> à la CALICE</a:t>
            </a:r>
          </a:p>
          <a:p>
            <a:pPr fontAlgn="auto">
              <a:spcBef>
                <a:spcPts val="0"/>
              </a:spcBef>
              <a:spcAft>
                <a:spcPts val="0"/>
              </a:spcAft>
              <a:defRPr/>
            </a:pPr>
            <a:r>
              <a:rPr lang="fr-FR" sz="1400" dirty="0">
                <a:solidFill>
                  <a:schemeClr val="bg1"/>
                </a:solidFill>
                <a:latin typeface="+mn-lt"/>
              </a:rPr>
              <a:t>        - 30 </a:t>
            </a:r>
            <a:r>
              <a:rPr lang="fr-FR" sz="1400" dirty="0" err="1">
                <a:solidFill>
                  <a:schemeClr val="bg1"/>
                </a:solidFill>
                <a:latin typeface="+mn-lt"/>
              </a:rPr>
              <a:t>layers</a:t>
            </a:r>
            <a:endParaRPr lang="fr-FR" sz="1400" dirty="0">
              <a:solidFill>
                <a:schemeClr val="bg1"/>
              </a:solidFill>
              <a:latin typeface="+mn-lt"/>
            </a:endParaRPr>
          </a:p>
          <a:p>
            <a:pPr fontAlgn="auto">
              <a:spcBef>
                <a:spcPts val="0"/>
              </a:spcBef>
              <a:spcAft>
                <a:spcPts val="0"/>
              </a:spcAft>
              <a:defRPr/>
            </a:pPr>
            <a:r>
              <a:rPr lang="fr-FR" sz="1400" dirty="0">
                <a:solidFill>
                  <a:schemeClr val="bg1"/>
                </a:solidFill>
                <a:latin typeface="+mn-lt"/>
              </a:rPr>
              <a:t>        - 0.5 x 0.5 cm</a:t>
            </a:r>
            <a:r>
              <a:rPr lang="fr-FR" sz="1400" baseline="30000" dirty="0">
                <a:solidFill>
                  <a:schemeClr val="bg1"/>
                </a:solidFill>
                <a:latin typeface="+mn-lt"/>
              </a:rPr>
              <a:t>2</a:t>
            </a:r>
            <a:r>
              <a:rPr lang="fr-FR" sz="1400" dirty="0">
                <a:solidFill>
                  <a:schemeClr val="bg1"/>
                </a:solidFill>
                <a:latin typeface="+mn-lt"/>
              </a:rPr>
              <a:t> pads</a:t>
            </a:r>
          </a:p>
          <a:p>
            <a:pPr fontAlgn="auto">
              <a:spcBef>
                <a:spcPts val="0"/>
              </a:spcBef>
              <a:spcAft>
                <a:spcPts val="0"/>
              </a:spcAft>
              <a:defRPr/>
            </a:pPr>
            <a:r>
              <a:rPr lang="fr-FR" sz="1400" dirty="0">
                <a:solidFill>
                  <a:schemeClr val="bg1"/>
                </a:solidFill>
                <a:latin typeface="+mn-lt"/>
              </a:rPr>
              <a:t>        - 24 X</a:t>
            </a:r>
            <a:r>
              <a:rPr lang="fr-FR" sz="1400" baseline="-25000" dirty="0">
                <a:solidFill>
                  <a:schemeClr val="bg1"/>
                </a:solidFill>
                <a:latin typeface="+mn-lt"/>
              </a:rPr>
              <a:t>0</a:t>
            </a:r>
            <a:r>
              <a:rPr lang="fr-FR" sz="1400" dirty="0">
                <a:solidFill>
                  <a:schemeClr val="bg1"/>
                </a:solidFill>
                <a:latin typeface="+mn-lt"/>
              </a:rPr>
              <a:t> in 20 cm</a:t>
            </a:r>
          </a:p>
          <a:p>
            <a:pPr fontAlgn="auto">
              <a:spcBef>
                <a:spcPts val="0"/>
              </a:spcBef>
              <a:spcAft>
                <a:spcPts val="0"/>
              </a:spcAft>
              <a:defRPr/>
            </a:pPr>
            <a:r>
              <a:rPr lang="en-US" sz="1400" dirty="0">
                <a:solidFill>
                  <a:schemeClr val="bg1"/>
                </a:solidFill>
                <a:latin typeface="Symbol" pitchFamily="18" charset="2"/>
              </a:rPr>
              <a:t>       </a:t>
            </a:r>
            <a:r>
              <a:rPr lang="en-US" sz="1400" dirty="0">
                <a:solidFill>
                  <a:schemeClr val="bg1"/>
                </a:solidFill>
                <a:latin typeface="+mn-lt"/>
              </a:rPr>
              <a:t>-</a:t>
            </a:r>
            <a:r>
              <a:rPr lang="en-US" sz="1400" dirty="0">
                <a:solidFill>
                  <a:schemeClr val="bg1"/>
                </a:solidFill>
                <a:latin typeface="Symbol" pitchFamily="18" charset="2"/>
              </a:rPr>
              <a:t> D</a:t>
            </a:r>
            <a:r>
              <a:rPr lang="en-US" sz="1400" dirty="0">
                <a:solidFill>
                  <a:schemeClr val="bg1"/>
                </a:solidFill>
                <a:latin typeface="+mn-lt"/>
              </a:rPr>
              <a:t>E/E  ~ 15% /</a:t>
            </a:r>
            <a:r>
              <a:rPr lang="en-US" sz="1400" dirty="0">
                <a:solidFill>
                  <a:schemeClr val="bg1"/>
                </a:solidFill>
                <a:latin typeface="+mn-lt"/>
                <a:sym typeface="Symbol"/>
              </a:rPr>
              <a:t>E</a:t>
            </a:r>
            <a:endParaRPr lang="en-US" sz="1400" dirty="0">
              <a:solidFill>
                <a:schemeClr val="bg1"/>
              </a:solidFill>
              <a:latin typeface="+mn-lt"/>
            </a:endParaRPr>
          </a:p>
        </p:txBody>
      </p:sp>
      <p:sp>
        <p:nvSpPr>
          <p:cNvPr id="3" name="Espace réservé de la date 2"/>
          <p:cNvSpPr>
            <a:spLocks noGrp="1"/>
          </p:cNvSpPr>
          <p:nvPr>
            <p:ph type="dt" sz="half" idx="14"/>
          </p:nvPr>
        </p:nvSpPr>
        <p:spPr/>
        <p:txBody>
          <a:bodyPr/>
          <a:lstStyle/>
          <a:p>
            <a:pPr>
              <a:defRPr/>
            </a:pPr>
            <a:r>
              <a:rPr lang="fr-FR" smtClean="0"/>
              <a:t>01/03/2013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10</a:t>
            </a:fld>
            <a:endParaRPr lang="fr-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0425" y="4643914"/>
            <a:ext cx="3024188" cy="193976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29" name="Espace réservé du contenu 2"/>
          <p:cNvSpPr>
            <a:spLocks noGrp="1"/>
          </p:cNvSpPr>
          <p:nvPr>
            <p:ph idx="1"/>
          </p:nvPr>
        </p:nvSpPr>
        <p:spPr>
          <a:xfrm>
            <a:off x="214282" y="928670"/>
            <a:ext cx="8894222" cy="5500726"/>
          </a:xfrm>
        </p:spPr>
        <p:txBody>
          <a:bodyPr/>
          <a:lstStyle/>
          <a:p>
            <a:r>
              <a:rPr lang="en-US" dirty="0" smtClean="0"/>
              <a:t>Typical mass plots </a:t>
            </a:r>
            <a:r>
              <a:rPr lang="en-US" sz="2400" dirty="0" smtClean="0"/>
              <a:t>(~1 week data taking w/ a 10% </a:t>
            </a:r>
            <a:r>
              <a:rPr lang="en-US" sz="2400" dirty="0" err="1" smtClean="0">
                <a:latin typeface="Symbol" pitchFamily="18" charset="2"/>
              </a:rPr>
              <a:t>l</a:t>
            </a:r>
            <a:r>
              <a:rPr lang="en-US" sz="2400" baseline="-25000" dirty="0" err="1" smtClean="0"/>
              <a:t>I</a:t>
            </a:r>
            <a:r>
              <a:rPr lang="en-US" sz="2400" dirty="0" smtClean="0"/>
              <a:t> </a:t>
            </a:r>
            <a:r>
              <a:rPr lang="en-US" sz="2400" dirty="0" err="1" smtClean="0"/>
              <a:t>Pb</a:t>
            </a:r>
            <a:r>
              <a:rPr lang="en-US" sz="2400" dirty="0" smtClean="0"/>
              <a:t> target)</a:t>
            </a:r>
            <a:endParaRPr lang="en-US" dirty="0" smtClean="0"/>
          </a:p>
          <a:p>
            <a:pPr lvl="1"/>
            <a:r>
              <a:rPr lang="en-US" sz="2000" dirty="0" smtClean="0"/>
              <a:t>140 000 J/</a:t>
            </a:r>
            <a:r>
              <a:rPr lang="en-US" sz="2000" dirty="0" smtClean="0">
                <a:latin typeface="Symbol" pitchFamily="18" charset="2"/>
              </a:rPr>
              <a:t>Y</a:t>
            </a:r>
            <a:r>
              <a:rPr lang="en-US" sz="2000" dirty="0" smtClean="0"/>
              <a:t> produced in </a:t>
            </a:r>
            <a:r>
              <a:rPr lang="en-US" sz="2000" dirty="0" err="1" smtClean="0"/>
              <a:t>Pb+Pb</a:t>
            </a:r>
            <a:r>
              <a:rPr lang="en-US" sz="2000" dirty="0" smtClean="0"/>
              <a:t> (70%)</a:t>
            </a:r>
          </a:p>
          <a:p>
            <a:pPr lvl="1"/>
            <a:r>
              <a:rPr lang="en-US" sz="2000" dirty="0" smtClean="0"/>
              <a:t>60 000 </a:t>
            </a:r>
            <a:r>
              <a:rPr lang="en-US" sz="2000" dirty="0" smtClean="0">
                <a:latin typeface="Symbol" pitchFamily="18" charset="2"/>
              </a:rPr>
              <a:t>c</a:t>
            </a:r>
            <a:r>
              <a:rPr lang="en-US" sz="2000" baseline="-25000" dirty="0" smtClean="0"/>
              <a:t>c</a:t>
            </a:r>
            <a:r>
              <a:rPr lang="en-US" sz="2000" dirty="0" smtClean="0"/>
              <a:t> produced in </a:t>
            </a:r>
            <a:r>
              <a:rPr lang="en-US" sz="2000" dirty="0" err="1" smtClean="0"/>
              <a:t>Pb+Pb</a:t>
            </a:r>
            <a:r>
              <a:rPr lang="en-US" sz="2000" dirty="0" smtClean="0"/>
              <a:t> (30%)</a:t>
            </a:r>
          </a:p>
          <a:p>
            <a:pPr marL="57150" indent="0">
              <a:buNone/>
            </a:pPr>
            <a:r>
              <a:rPr lang="en-US" sz="1800" b="0" dirty="0" smtClean="0"/>
              <a:t>(embedded in </a:t>
            </a:r>
            <a:r>
              <a:rPr lang="en-US" sz="1800" b="0" dirty="0" err="1" smtClean="0"/>
              <a:t>Pb+Pb</a:t>
            </a:r>
            <a:r>
              <a:rPr lang="en-US" sz="1800" b="0" dirty="0" smtClean="0"/>
              <a:t> </a:t>
            </a:r>
            <a:r>
              <a:rPr lang="en-US" sz="1800" b="0" dirty="0" err="1" smtClean="0"/>
              <a:t>Minbias</a:t>
            </a:r>
            <a:r>
              <a:rPr lang="en-US" sz="1800" b="0" dirty="0" smtClean="0"/>
              <a:t> events produced w/ EPOS)</a:t>
            </a:r>
          </a:p>
        </p:txBody>
      </p:sp>
      <p:sp>
        <p:nvSpPr>
          <p:cNvPr id="2" name="Espace réservé du texte 1"/>
          <p:cNvSpPr>
            <a:spLocks noGrp="1"/>
          </p:cNvSpPr>
          <p:nvPr>
            <p:ph type="body" sz="quarter" idx="13"/>
          </p:nvPr>
        </p:nvSpPr>
        <p:spPr>
          <a:xfrm>
            <a:off x="4234367" y="722"/>
            <a:ext cx="4909634" cy="867600"/>
          </a:xfrm>
        </p:spPr>
        <p:txBody>
          <a:bodyPr/>
          <a:lstStyle/>
          <a:p>
            <a:pPr algn="ctr"/>
            <a:r>
              <a:rPr lang="fr-FR" dirty="0"/>
              <a:t>Signal extraction</a:t>
            </a:r>
          </a:p>
        </p:txBody>
      </p:sp>
      <p:sp>
        <p:nvSpPr>
          <p:cNvPr id="5" name="Espace réservé du pied de page 4"/>
          <p:cNvSpPr>
            <a:spLocks noGrp="1"/>
          </p:cNvSpPr>
          <p:nvPr>
            <p:ph type="ftr" sz="quarter" idx="15"/>
          </p:nvPr>
        </p:nvSpPr>
        <p:spPr/>
        <p:txBody>
          <a:bodyPr/>
          <a:lstStyle/>
          <a:p>
            <a:pPr>
              <a:defRPr/>
            </a:pPr>
            <a:r>
              <a:rPr lang="fr-FR" smtClean="0"/>
              <a:t>Frédéric Fleuret - LLR (fleuret@in2p3.fr)</a:t>
            </a:r>
            <a:endParaRPr lang="fr-BE"/>
          </a:p>
        </p:txBody>
      </p:sp>
      <p:grpSp>
        <p:nvGrpSpPr>
          <p:cNvPr id="22533" name="Groupe 10"/>
          <p:cNvGrpSpPr>
            <a:grpSpLocks/>
          </p:cNvGrpSpPr>
          <p:nvPr/>
        </p:nvGrpSpPr>
        <p:grpSpPr bwMode="auto">
          <a:xfrm>
            <a:off x="323850" y="2636838"/>
            <a:ext cx="5557838" cy="3887787"/>
            <a:chOff x="983673" y="1962150"/>
            <a:chExt cx="6567054" cy="4452505"/>
          </a:xfrm>
        </p:grpSpPr>
        <p:pic>
          <p:nvPicPr>
            <p:cNvPr id="22540" name="Picture 3"/>
            <p:cNvPicPr>
              <a:picLocks noChangeAspect="1" noChangeArrowheads="1"/>
            </p:cNvPicPr>
            <p:nvPr/>
          </p:nvPicPr>
          <p:blipFill>
            <a:blip r:embed="rId2" cstate="print"/>
            <a:srcRect l="1247" t="10802" r="1373" b="1662"/>
            <a:stretch>
              <a:fillRect/>
            </a:stretch>
          </p:blipFill>
          <p:spPr bwMode="auto">
            <a:xfrm>
              <a:off x="983673" y="1962150"/>
              <a:ext cx="6567054" cy="4452505"/>
            </a:xfrm>
            <a:prstGeom prst="rect">
              <a:avLst/>
            </a:prstGeom>
            <a:noFill/>
            <a:ln w="9525">
              <a:noFill/>
              <a:miter lim="800000"/>
              <a:headEnd/>
              <a:tailEnd/>
            </a:ln>
          </p:spPr>
        </p:pic>
        <p:pic>
          <p:nvPicPr>
            <p:cNvPr id="22541" name="Picture 4"/>
            <p:cNvPicPr>
              <a:picLocks noChangeAspect="1" noChangeArrowheads="1"/>
            </p:cNvPicPr>
            <p:nvPr/>
          </p:nvPicPr>
          <p:blipFill>
            <a:blip r:embed="rId3" cstate="print"/>
            <a:srcRect l="1926" t="18539" r="7289" b="1651"/>
            <a:stretch>
              <a:fillRect/>
            </a:stretch>
          </p:blipFill>
          <p:spPr bwMode="auto">
            <a:xfrm>
              <a:off x="2532102" y="2420888"/>
              <a:ext cx="4344045" cy="2880320"/>
            </a:xfrm>
            <a:prstGeom prst="rect">
              <a:avLst/>
            </a:prstGeom>
            <a:noFill/>
            <a:ln w="9525">
              <a:noFill/>
              <a:miter lim="800000"/>
              <a:headEnd/>
              <a:tailEnd/>
            </a:ln>
          </p:spPr>
        </p:pic>
        <p:sp>
          <p:nvSpPr>
            <p:cNvPr id="22542" name="ZoneTexte 9"/>
            <p:cNvSpPr txBox="1">
              <a:spLocks noChangeArrowheads="1"/>
            </p:cNvSpPr>
            <p:nvPr/>
          </p:nvSpPr>
          <p:spPr bwMode="auto">
            <a:xfrm>
              <a:off x="5148064" y="3429000"/>
              <a:ext cx="912429" cy="369332"/>
            </a:xfrm>
            <a:prstGeom prst="rect">
              <a:avLst/>
            </a:prstGeom>
            <a:noFill/>
            <a:ln w="9525">
              <a:noFill/>
              <a:miter lim="800000"/>
              <a:headEnd/>
              <a:tailEnd/>
            </a:ln>
          </p:spPr>
          <p:txBody>
            <a:bodyPr wrap="none">
              <a:spAutoFit/>
            </a:bodyPr>
            <a:lstStyle/>
            <a:p>
              <a:r>
                <a:rPr lang="en-US">
                  <a:latin typeface="Calibri" pitchFamily="34" charset="0"/>
                </a:rPr>
                <a:t>S/B=1.8</a:t>
              </a:r>
            </a:p>
          </p:txBody>
        </p:sp>
      </p:grpSp>
      <p:sp>
        <p:nvSpPr>
          <p:cNvPr id="22534" name="ZoneTexte 11"/>
          <p:cNvSpPr txBox="1">
            <a:spLocks noChangeArrowheads="1"/>
          </p:cNvSpPr>
          <p:nvPr/>
        </p:nvSpPr>
        <p:spPr bwMode="auto">
          <a:xfrm>
            <a:off x="5940425" y="3784600"/>
            <a:ext cx="3024188" cy="2862263"/>
          </a:xfrm>
          <a:prstGeom prst="rect">
            <a:avLst/>
          </a:prstGeom>
          <a:noFill/>
          <a:ln w="9525">
            <a:noFill/>
            <a:miter lim="800000"/>
            <a:headEnd/>
            <a:tailEnd/>
          </a:ln>
        </p:spPr>
        <p:txBody>
          <a:bodyPr>
            <a:spAutoFit/>
          </a:bodyPr>
          <a:lstStyle/>
          <a:p>
            <a:r>
              <a:rPr lang="en-US" dirty="0">
                <a:latin typeface="Calibri" pitchFamily="34" charset="0"/>
              </a:rPr>
              <a:t>After acceptance and selection cuts:</a:t>
            </a:r>
          </a:p>
          <a:p>
            <a:pPr>
              <a:buFont typeface="Arial" charset="0"/>
              <a:buChar char="•"/>
            </a:pPr>
            <a:endParaRPr lang="en-US" dirty="0">
              <a:latin typeface="Calibri" pitchFamily="34" charset="0"/>
            </a:endParaRPr>
          </a:p>
          <a:p>
            <a:pPr>
              <a:buFont typeface="Arial" charset="0"/>
              <a:buChar char="•"/>
            </a:pPr>
            <a:r>
              <a:rPr lang="en-US" dirty="0">
                <a:solidFill>
                  <a:schemeClr val="bg1"/>
                </a:solidFill>
                <a:latin typeface="Calibri" pitchFamily="34" charset="0"/>
              </a:rPr>
              <a:t> 35 000 </a:t>
            </a:r>
            <a:r>
              <a:rPr lang="en-US" b="1" dirty="0">
                <a:solidFill>
                  <a:srgbClr val="FF0000"/>
                </a:solidFill>
                <a:latin typeface="Calibri" pitchFamily="34" charset="0"/>
              </a:rPr>
              <a:t>J/</a:t>
            </a:r>
            <a:r>
              <a:rPr lang="en-US" b="1" dirty="0">
                <a:solidFill>
                  <a:srgbClr val="FF0000"/>
                </a:solidFill>
                <a:latin typeface="Symbol" pitchFamily="18" charset="2"/>
              </a:rPr>
              <a:t>Y</a:t>
            </a:r>
            <a:r>
              <a:rPr lang="en-US" dirty="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17.4%</a:t>
            </a:r>
          </a:p>
          <a:p>
            <a:r>
              <a:rPr lang="en-US" dirty="0">
                <a:solidFill>
                  <a:schemeClr val="bg1"/>
                </a:solidFill>
                <a:latin typeface="Calibri" pitchFamily="34" charset="0"/>
              </a:rPr>
              <a:t>mass resolution ~ 20 MeV/c²</a:t>
            </a:r>
          </a:p>
          <a:p>
            <a:pPr>
              <a:buFont typeface="Arial" charset="0"/>
              <a:buChar char="•"/>
            </a:pPr>
            <a:endParaRPr lang="en-US" dirty="0">
              <a:solidFill>
                <a:schemeClr val="bg1"/>
              </a:solidFill>
              <a:latin typeface="Calibri" pitchFamily="34" charset="0"/>
            </a:endParaRPr>
          </a:p>
          <a:p>
            <a:pPr>
              <a:buFont typeface="Arial" charset="0"/>
              <a:buChar char="•"/>
            </a:pPr>
            <a:r>
              <a:rPr lang="en-US" dirty="0">
                <a:solidFill>
                  <a:schemeClr val="bg1"/>
                </a:solidFill>
                <a:latin typeface="Calibri" pitchFamily="34" charset="0"/>
              </a:rPr>
              <a:t>1700 </a:t>
            </a:r>
            <a:r>
              <a:rPr lang="en-US" b="1" dirty="0">
                <a:solidFill>
                  <a:srgbClr val="FF0000"/>
                </a:solidFill>
                <a:latin typeface="Symbol" pitchFamily="18" charset="2"/>
              </a:rPr>
              <a:t>c</a:t>
            </a:r>
            <a:r>
              <a:rPr lang="en-US" b="1" baseline="-25000" dirty="0">
                <a:solidFill>
                  <a:srgbClr val="FF0000"/>
                </a:solidFill>
                <a:latin typeface="Calibri" pitchFamily="34" charset="0"/>
              </a:rPr>
              <a:t>c</a:t>
            </a:r>
            <a:r>
              <a:rPr lang="en-US" dirty="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2.8 %</a:t>
            </a:r>
          </a:p>
          <a:p>
            <a:r>
              <a:rPr lang="en-US" dirty="0">
                <a:solidFill>
                  <a:schemeClr val="bg1"/>
                </a:solidFill>
                <a:latin typeface="Calibri" pitchFamily="34" charset="0"/>
                <a:sym typeface="Wingdings" pitchFamily="2" charset="2"/>
              </a:rPr>
              <a:t>mass resolution ~ 45 MeV/c²</a:t>
            </a:r>
            <a:endParaRPr lang="en-US" dirty="0">
              <a:solidFill>
                <a:schemeClr val="bg1"/>
              </a:solidFill>
              <a:latin typeface="Calibri" pitchFamily="34" charset="0"/>
            </a:endParaRPr>
          </a:p>
        </p:txBody>
      </p:sp>
      <p:pic>
        <p:nvPicPr>
          <p:cNvPr id="22535" name="Picture 5"/>
          <p:cNvPicPr>
            <a:picLocks noChangeAspect="1" noChangeArrowheads="1"/>
          </p:cNvPicPr>
          <p:nvPr/>
        </p:nvPicPr>
        <p:blipFill>
          <a:blip r:embed="rId4" cstate="print"/>
          <a:srcRect l="67038" t="16048" r="1410" b="2467"/>
          <a:stretch>
            <a:fillRect/>
          </a:stretch>
        </p:blipFill>
        <p:spPr bwMode="auto">
          <a:xfrm>
            <a:off x="6008117" y="1481138"/>
            <a:ext cx="3100387" cy="2232025"/>
          </a:xfrm>
          <a:prstGeom prst="rect">
            <a:avLst/>
          </a:prstGeom>
          <a:noFill/>
          <a:ln w="9525">
            <a:noFill/>
            <a:miter lim="800000"/>
            <a:headEnd/>
            <a:tailEnd/>
          </a:ln>
        </p:spPr>
      </p:pic>
      <p:sp>
        <p:nvSpPr>
          <p:cNvPr id="22536" name="Rectangle 13"/>
          <p:cNvSpPr>
            <a:spLocks noChangeArrowheads="1"/>
          </p:cNvSpPr>
          <p:nvPr/>
        </p:nvSpPr>
        <p:spPr bwMode="auto">
          <a:xfrm>
            <a:off x="2555875" y="3213100"/>
            <a:ext cx="376238" cy="369888"/>
          </a:xfrm>
          <a:prstGeom prst="rect">
            <a:avLst/>
          </a:prstGeom>
          <a:noFill/>
          <a:ln w="9525">
            <a:noFill/>
            <a:miter lim="800000"/>
            <a:headEnd/>
            <a:tailEnd/>
          </a:ln>
        </p:spPr>
        <p:txBody>
          <a:bodyPr wrap="none">
            <a:spAutoFit/>
          </a:bodyPr>
          <a:lstStyle/>
          <a:p>
            <a:r>
              <a:rPr lang="en-US">
                <a:latin typeface="Symbol" pitchFamily="18" charset="2"/>
              </a:rPr>
              <a:t>c</a:t>
            </a:r>
            <a:r>
              <a:rPr lang="en-US" baseline="-25000">
                <a:latin typeface="Calibri" pitchFamily="34" charset="0"/>
              </a:rPr>
              <a:t>c</a:t>
            </a:r>
            <a:endParaRPr lang="en-US">
              <a:latin typeface="Calibri" pitchFamily="34" charset="0"/>
            </a:endParaRPr>
          </a:p>
        </p:txBody>
      </p:sp>
      <p:sp>
        <p:nvSpPr>
          <p:cNvPr id="22537" name="Rectangle 14"/>
          <p:cNvSpPr>
            <a:spLocks noChangeArrowheads="1"/>
          </p:cNvSpPr>
          <p:nvPr/>
        </p:nvSpPr>
        <p:spPr bwMode="auto">
          <a:xfrm>
            <a:off x="7957567" y="2273300"/>
            <a:ext cx="530225" cy="368300"/>
          </a:xfrm>
          <a:prstGeom prst="rect">
            <a:avLst/>
          </a:prstGeom>
          <a:noFill/>
          <a:ln w="9525">
            <a:noFill/>
            <a:miter lim="800000"/>
            <a:headEnd/>
            <a:tailEnd/>
          </a:ln>
        </p:spPr>
        <p:txBody>
          <a:bodyPr wrap="none">
            <a:spAutoFit/>
          </a:bodyPr>
          <a:lstStyle/>
          <a:p>
            <a:r>
              <a:rPr lang="en-US">
                <a:latin typeface="Calibri" pitchFamily="34" charset="0"/>
              </a:rPr>
              <a:t>J/</a:t>
            </a:r>
            <a:r>
              <a:rPr lang="en-US">
                <a:latin typeface="Symbol" pitchFamily="18" charset="2"/>
              </a:rPr>
              <a:t>Y</a:t>
            </a:r>
            <a:endParaRPr lang="en-US">
              <a:latin typeface="Calibri" pitchFamily="34" charset="0"/>
            </a:endParaRPr>
          </a:p>
        </p:txBody>
      </p:sp>
      <p:sp>
        <p:nvSpPr>
          <p:cNvPr id="22538" name="ZoneTexte 16"/>
          <p:cNvSpPr txBox="1">
            <a:spLocks noChangeArrowheads="1"/>
          </p:cNvSpPr>
          <p:nvPr/>
        </p:nvSpPr>
        <p:spPr bwMode="auto">
          <a:xfrm>
            <a:off x="6660579" y="2489200"/>
            <a:ext cx="971550" cy="368300"/>
          </a:xfrm>
          <a:prstGeom prst="rect">
            <a:avLst/>
          </a:prstGeom>
          <a:noFill/>
          <a:ln w="9525">
            <a:noFill/>
            <a:miter lim="800000"/>
            <a:headEnd/>
            <a:tailEnd/>
          </a:ln>
        </p:spPr>
        <p:txBody>
          <a:bodyPr wrap="none">
            <a:spAutoFit/>
          </a:bodyPr>
          <a:lstStyle/>
          <a:p>
            <a:r>
              <a:rPr lang="en-US">
                <a:latin typeface="Calibri" pitchFamily="34" charset="0"/>
              </a:rPr>
              <a:t>S/B=990</a:t>
            </a:r>
          </a:p>
        </p:txBody>
      </p:sp>
      <p:sp>
        <p:nvSpPr>
          <p:cNvPr id="22539" name="Titre 73"/>
          <p:cNvSpPr>
            <a:spLocks noGrp="1"/>
          </p:cNvSpPr>
          <p:nvPr>
            <p:ph type="title"/>
          </p:nvPr>
        </p:nvSpPr>
        <p:spPr>
          <a:xfrm>
            <a:off x="827583" y="0"/>
            <a:ext cx="3792888" cy="868322"/>
          </a:xfrm>
        </p:spPr>
        <p:txBody>
          <a:bodyPr/>
          <a:lstStyle/>
          <a:p>
            <a:pPr algn="l"/>
            <a:r>
              <a:rPr lang="fr-FR" sz="2800" dirty="0" err="1" smtClean="0"/>
              <a:t>Expected</a:t>
            </a:r>
            <a:r>
              <a:rPr lang="fr-FR" sz="2800" dirty="0" smtClean="0"/>
              <a:t> performances </a:t>
            </a:r>
            <a:endParaRPr lang="en-US" baseline="-25000" dirty="0" smtClean="0">
              <a:solidFill>
                <a:srgbClr val="FF0000"/>
              </a:solidFill>
            </a:endParaRPr>
          </a:p>
        </p:txBody>
      </p:sp>
      <p:sp>
        <p:nvSpPr>
          <p:cNvPr id="4" name="Espace réservé de la date 3"/>
          <p:cNvSpPr>
            <a:spLocks noGrp="1"/>
          </p:cNvSpPr>
          <p:nvPr>
            <p:ph type="dt" sz="half" idx="14"/>
          </p:nvPr>
        </p:nvSpPr>
        <p:spPr/>
        <p:txBody>
          <a:bodyPr/>
          <a:lstStyle/>
          <a:p>
            <a:pPr>
              <a:defRPr/>
            </a:pPr>
            <a:r>
              <a:rPr lang="fr-FR" smtClean="0"/>
              <a:t>01/03/2013</a:t>
            </a:r>
            <a:endParaRPr lang="fr-BE"/>
          </a:p>
        </p:txBody>
      </p:sp>
      <p:sp>
        <p:nvSpPr>
          <p:cNvPr id="7" name="Espace réservé du numéro de diapositive 6"/>
          <p:cNvSpPr>
            <a:spLocks noGrp="1"/>
          </p:cNvSpPr>
          <p:nvPr>
            <p:ph type="sldNum" sz="quarter" idx="16"/>
          </p:nvPr>
        </p:nvSpPr>
        <p:spPr/>
        <p:txBody>
          <a:bodyPr/>
          <a:lstStyle/>
          <a:p>
            <a:pPr>
              <a:defRPr/>
            </a:pPr>
            <a:fld id="{AE359880-4500-4A8C-AF91-A956C24D70B4}" type="slidenum">
              <a:rPr lang="fr-BE" smtClean="0"/>
              <a:pPr>
                <a:defRPr/>
              </a:pPr>
              <a:t>11</a:t>
            </a:fld>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16013" y="2244725"/>
            <a:ext cx="3887787" cy="46355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1187450" y="3284538"/>
            <a:ext cx="3816350" cy="53657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Espace réservé du contenu 2"/>
          <p:cNvSpPr>
            <a:spLocks noGrp="1"/>
          </p:cNvSpPr>
          <p:nvPr>
            <p:ph idx="1"/>
          </p:nvPr>
        </p:nvSpPr>
        <p:spPr/>
        <p:txBody>
          <a:bodyPr/>
          <a:lstStyle/>
          <a:p>
            <a:r>
              <a:rPr lang="en-US" dirty="0" smtClean="0"/>
              <a:t>Typical 40-day </a:t>
            </a:r>
            <a:r>
              <a:rPr lang="en-US" dirty="0" err="1" smtClean="0"/>
              <a:t>Pb+Pb</a:t>
            </a:r>
            <a:r>
              <a:rPr lang="en-US" dirty="0" smtClean="0"/>
              <a:t> run</a:t>
            </a:r>
          </a:p>
          <a:p>
            <a:pPr lvl="1"/>
            <a:r>
              <a:rPr lang="en-US" dirty="0" smtClean="0"/>
              <a:t>~ 180 000 J/</a:t>
            </a:r>
            <a:r>
              <a:rPr lang="en-US" dirty="0" err="1" smtClean="0">
                <a:latin typeface="Symbol" pitchFamily="18" charset="2"/>
              </a:rPr>
              <a:t>Y</a:t>
            </a:r>
            <a:r>
              <a:rPr lang="en-US" dirty="0" err="1" smtClean="0">
                <a:sym typeface="Wingdings" pitchFamily="2" charset="2"/>
              </a:rPr>
              <a:t></a:t>
            </a:r>
            <a:r>
              <a:rPr lang="en-US" dirty="0" err="1" smtClean="0">
                <a:latin typeface="Symbol" pitchFamily="18" charset="2"/>
                <a:sym typeface="Wingdings" pitchFamily="2" charset="2"/>
              </a:rPr>
              <a:t>m</a:t>
            </a:r>
            <a:r>
              <a:rPr lang="en-US" baseline="30000" dirty="0" err="1" smtClean="0">
                <a:sym typeface="Wingdings" pitchFamily="2" charset="2"/>
              </a:rPr>
              <a:t>+</a:t>
            </a:r>
            <a:r>
              <a:rPr lang="en-US" dirty="0" err="1" smtClean="0">
                <a:latin typeface="Symbol" pitchFamily="18" charset="2"/>
                <a:sym typeface="Wingdings" pitchFamily="2" charset="2"/>
              </a:rPr>
              <a:t>m</a:t>
            </a:r>
            <a:r>
              <a:rPr lang="en-US" baseline="30000" dirty="0" smtClean="0">
                <a:sym typeface="Wingdings" pitchFamily="2" charset="2"/>
              </a:rPr>
              <a:t>-</a:t>
            </a:r>
            <a:r>
              <a:rPr lang="en-US" dirty="0" smtClean="0">
                <a:sym typeface="Wingdings" pitchFamily="2" charset="2"/>
              </a:rPr>
              <a:t> expected</a:t>
            </a:r>
          </a:p>
          <a:p>
            <a:pPr lvl="1"/>
            <a:r>
              <a:rPr lang="en-US" dirty="0" smtClean="0">
                <a:sym typeface="Wingdings" pitchFamily="2" charset="2"/>
              </a:rPr>
              <a:t>2 extreme numerical scenarios:</a:t>
            </a: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J/</a:t>
            </a:r>
            <a:r>
              <a:rPr lang="en-US" sz="1800" dirty="0" smtClean="0">
                <a:latin typeface="Symbol" pitchFamily="18" charset="2"/>
                <a:sym typeface="Wingdings" pitchFamily="2" charset="2"/>
              </a:rPr>
              <a:t>Y</a:t>
            </a:r>
            <a:endParaRPr lang="en-US" sz="1800" dirty="0" smtClean="0">
              <a:sym typeface="Wingdings" pitchFamily="2" charset="2"/>
            </a:endParaRPr>
          </a:p>
          <a:p>
            <a:pPr lvl="2">
              <a:buFont typeface="Arial" charset="0"/>
              <a:buNone/>
            </a:pPr>
            <a:r>
              <a:rPr lang="en-US" dirty="0" smtClean="0">
                <a:sym typeface="Wingdings" pitchFamily="2" charset="2"/>
              </a:rPr>
              <a:t> </a:t>
            </a:r>
          </a:p>
          <a:p>
            <a:pPr lvl="2"/>
            <a:endParaRPr lang="en-US" b="1" dirty="0" smtClean="0">
              <a:solidFill>
                <a:srgbClr val="FF0000"/>
              </a:solidFill>
              <a:sym typeface="Wingdings" pitchFamily="2" charset="2"/>
            </a:endParaRP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a:t>
            </a:r>
            <a:r>
              <a:rPr lang="en-US" sz="1800" dirty="0" smtClean="0">
                <a:latin typeface="Symbol" pitchFamily="18" charset="2"/>
                <a:sym typeface="Wingdings" pitchFamily="2" charset="2"/>
              </a:rPr>
              <a:t>Y</a:t>
            </a:r>
            <a:r>
              <a:rPr lang="en-US" sz="1800" dirty="0" smtClean="0">
                <a:sym typeface="Wingdings" pitchFamily="2" charset="2"/>
              </a:rPr>
              <a:t>’</a:t>
            </a:r>
          </a:p>
          <a:p>
            <a:pPr lvl="2">
              <a:buFont typeface="Arial" charset="0"/>
              <a:buNone/>
            </a:pPr>
            <a:r>
              <a:rPr lang="en-US" dirty="0" smtClean="0">
                <a:sym typeface="Wingdings" pitchFamily="2" charset="2"/>
              </a:rPr>
              <a:t> </a:t>
            </a:r>
          </a:p>
          <a:p>
            <a:pPr lvl="1"/>
            <a:endParaRPr lang="en-US" dirty="0" smtClean="0">
              <a:sym typeface="Wingdings" pitchFamily="2" charset="2"/>
            </a:endParaRPr>
          </a:p>
        </p:txBody>
      </p:sp>
      <p:sp>
        <p:nvSpPr>
          <p:cNvPr id="2" name="Espace réservé du texte 1"/>
          <p:cNvSpPr>
            <a:spLocks noGrp="1"/>
          </p:cNvSpPr>
          <p:nvPr>
            <p:ph type="body" sz="quarter" idx="13"/>
          </p:nvPr>
        </p:nvSpPr>
        <p:spPr/>
        <p:txBody>
          <a:bodyPr/>
          <a:lstStyle/>
          <a:p>
            <a:pPr algn="ctr"/>
            <a:r>
              <a:rPr lang="fr-FR" dirty="0"/>
              <a:t>	</a:t>
            </a:r>
            <a:r>
              <a:rPr lang="fr-FR" dirty="0" err="1"/>
              <a:t>Statistics</a:t>
            </a:r>
            <a:endParaRPr lang="fr-FR" dirty="0"/>
          </a:p>
        </p:txBody>
      </p:sp>
      <p:sp>
        <p:nvSpPr>
          <p:cNvPr id="48" name="Espace réservé du pied de page 47"/>
          <p:cNvSpPr>
            <a:spLocks noGrp="1"/>
          </p:cNvSpPr>
          <p:nvPr>
            <p:ph type="ftr" sz="quarter" idx="15"/>
          </p:nvPr>
        </p:nvSpPr>
        <p:spPr/>
        <p:txBody>
          <a:bodyPr/>
          <a:lstStyle/>
          <a:p>
            <a:pPr>
              <a:defRPr/>
            </a:pPr>
            <a:r>
              <a:rPr lang="fr-FR" smtClean="0"/>
              <a:t>Frédéric Fleuret - LLR (fleuret@in2p3.fr)</a:t>
            </a:r>
            <a:endParaRPr lang="fr-BE"/>
          </a:p>
        </p:txBody>
      </p:sp>
      <p:pic>
        <p:nvPicPr>
          <p:cNvPr id="1034" name="Picture 5"/>
          <p:cNvPicPr>
            <a:picLocks noChangeAspect="1" noChangeArrowheads="1"/>
          </p:cNvPicPr>
          <p:nvPr/>
        </p:nvPicPr>
        <p:blipFill>
          <a:blip r:embed="rId3" cstate="print"/>
          <a:srcRect r="3511"/>
          <a:stretch>
            <a:fillRect/>
          </a:stretch>
        </p:blipFill>
        <p:spPr bwMode="auto">
          <a:xfrm>
            <a:off x="5148263" y="1809750"/>
            <a:ext cx="3957637" cy="4140200"/>
          </a:xfrm>
          <a:prstGeom prst="rect">
            <a:avLst/>
          </a:prstGeom>
          <a:noFill/>
          <a:ln w="9525">
            <a:noFill/>
            <a:miter lim="800000"/>
            <a:headEnd/>
            <a:tailEnd/>
          </a:ln>
        </p:spPr>
      </p:pic>
      <p:sp>
        <p:nvSpPr>
          <p:cNvPr id="1035" name="ZoneTexte 7"/>
          <p:cNvSpPr txBox="1">
            <a:spLocks noChangeArrowheads="1"/>
          </p:cNvSpPr>
          <p:nvPr/>
        </p:nvSpPr>
        <p:spPr bwMode="auto">
          <a:xfrm>
            <a:off x="5851525" y="2025650"/>
            <a:ext cx="1441450" cy="915988"/>
          </a:xfrm>
          <a:prstGeom prst="rect">
            <a:avLst/>
          </a:prstGeom>
          <a:noFill/>
          <a:ln w="9525">
            <a:noFill/>
            <a:miter lim="800000"/>
            <a:headEnd/>
            <a:tailEnd/>
          </a:ln>
        </p:spPr>
        <p:txBody>
          <a:bodyPr wrap="none">
            <a:spAutoFit/>
          </a:bodyPr>
          <a:lstStyle/>
          <a:p>
            <a:r>
              <a:rPr lang="en-US" dirty="0">
                <a:latin typeface="Calibri" pitchFamily="34" charset="0"/>
              </a:rPr>
              <a:t>~180 000 J/</a:t>
            </a:r>
            <a:r>
              <a:rPr lang="en-US" dirty="0">
                <a:latin typeface="Symbol" pitchFamily="18" charset="2"/>
              </a:rPr>
              <a:t>Y</a:t>
            </a:r>
          </a:p>
          <a:p>
            <a:r>
              <a:rPr lang="en-US" dirty="0">
                <a:latin typeface="Calibri" pitchFamily="34" charset="0"/>
              </a:rPr>
              <a:t>~ 1300 </a:t>
            </a:r>
            <a:r>
              <a:rPr lang="en-US" dirty="0">
                <a:latin typeface="Symbol" pitchFamily="18" charset="2"/>
              </a:rPr>
              <a:t>Y</a:t>
            </a:r>
            <a:r>
              <a:rPr lang="en-US" dirty="0">
                <a:latin typeface="Calibri" pitchFamily="34" charset="0"/>
              </a:rPr>
              <a:t>’</a:t>
            </a:r>
          </a:p>
          <a:p>
            <a:r>
              <a:rPr lang="en-US" dirty="0">
                <a:solidFill>
                  <a:srgbClr val="FF0000"/>
                </a:solidFill>
                <a:latin typeface="Calibri" pitchFamily="34" charset="0"/>
              </a:rPr>
              <a:t>~ </a:t>
            </a:r>
            <a:r>
              <a:rPr lang="en-US" dirty="0" smtClean="0">
                <a:solidFill>
                  <a:srgbClr val="FF0000"/>
                </a:solidFill>
                <a:latin typeface="Calibri" pitchFamily="34" charset="0"/>
              </a:rPr>
              <a:t>3000 </a:t>
            </a:r>
            <a:r>
              <a:rPr lang="en-US" dirty="0">
                <a:solidFill>
                  <a:srgbClr val="FF0000"/>
                </a:solidFill>
                <a:latin typeface="Symbol" pitchFamily="18" charset="2"/>
              </a:rPr>
              <a:t>c</a:t>
            </a:r>
            <a:r>
              <a:rPr lang="en-US" baseline="-25000" dirty="0">
                <a:solidFill>
                  <a:srgbClr val="FF0000"/>
                </a:solidFill>
                <a:latin typeface="Calibri" pitchFamily="34" charset="0"/>
              </a:rPr>
              <a:t>c</a:t>
            </a:r>
          </a:p>
        </p:txBody>
      </p:sp>
      <p:pic>
        <p:nvPicPr>
          <p:cNvPr id="1036" name="Picture 4"/>
          <p:cNvPicPr>
            <a:picLocks noChangeAspect="1" noChangeArrowheads="1"/>
          </p:cNvPicPr>
          <p:nvPr/>
        </p:nvPicPr>
        <p:blipFill>
          <a:blip r:embed="rId4" cstate="print"/>
          <a:srcRect/>
          <a:stretch>
            <a:fillRect/>
          </a:stretch>
        </p:blipFill>
        <p:spPr bwMode="auto">
          <a:xfrm>
            <a:off x="260350" y="4554538"/>
            <a:ext cx="4392613" cy="1827212"/>
          </a:xfrm>
          <a:prstGeom prst="rect">
            <a:avLst/>
          </a:prstGeom>
          <a:noFill/>
          <a:ln w="9525">
            <a:noFill/>
            <a:miter lim="800000"/>
            <a:headEnd/>
            <a:tailEnd/>
          </a:ln>
        </p:spPr>
      </p:pic>
      <p:grpSp>
        <p:nvGrpSpPr>
          <p:cNvPr id="1037" name="Groupe 103"/>
          <p:cNvGrpSpPr>
            <a:grpSpLocks/>
          </p:cNvGrpSpPr>
          <p:nvPr/>
        </p:nvGrpSpPr>
        <p:grpSpPr bwMode="auto">
          <a:xfrm>
            <a:off x="7881938" y="3573463"/>
            <a:ext cx="57150" cy="252412"/>
            <a:chOff x="7729590" y="4640735"/>
            <a:chExt cx="57150" cy="252000"/>
          </a:xfrm>
        </p:grpSpPr>
        <p:sp>
          <p:nvSpPr>
            <p:cNvPr id="24" name="Rectangle 23"/>
            <p:cNvSpPr/>
            <p:nvPr/>
          </p:nvSpPr>
          <p:spPr>
            <a:xfrm>
              <a:off x="7729590" y="4737414"/>
              <a:ext cx="57150" cy="586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Connecteur droit 24"/>
            <p:cNvCxnSpPr/>
            <p:nvPr/>
          </p:nvCxnSpPr>
          <p:spPr>
            <a:xfrm>
              <a:off x="7759752" y="4640735"/>
              <a:ext cx="0" cy="252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8" name="Groupe 102"/>
          <p:cNvGrpSpPr>
            <a:grpSpLocks/>
          </p:cNvGrpSpPr>
          <p:nvPr/>
        </p:nvGrpSpPr>
        <p:grpSpPr bwMode="auto">
          <a:xfrm>
            <a:off x="7280275" y="3536950"/>
            <a:ext cx="57150" cy="288925"/>
            <a:chOff x="7138988" y="4534570"/>
            <a:chExt cx="57150" cy="288000"/>
          </a:xfrm>
        </p:grpSpPr>
        <p:sp>
          <p:nvSpPr>
            <p:cNvPr id="33" name="Rectangle 32"/>
            <p:cNvSpPr/>
            <p:nvPr/>
          </p:nvSpPr>
          <p:spPr>
            <a:xfrm>
              <a:off x="7138988" y="4648504"/>
              <a:ext cx="57150" cy="6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Connecteur droit 33"/>
            <p:cNvCxnSpPr/>
            <p:nvPr/>
          </p:nvCxnSpPr>
          <p:spPr>
            <a:xfrm>
              <a:off x="7169151" y="4534570"/>
              <a:ext cx="0" cy="28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9" name="Groupe 107"/>
          <p:cNvGrpSpPr>
            <a:grpSpLocks/>
          </p:cNvGrpSpPr>
          <p:nvPr/>
        </p:nvGrpSpPr>
        <p:grpSpPr bwMode="auto">
          <a:xfrm>
            <a:off x="8186738" y="4257675"/>
            <a:ext cx="57150" cy="204788"/>
            <a:chOff x="8044483" y="4948833"/>
            <a:chExt cx="57150" cy="205200"/>
          </a:xfrm>
        </p:grpSpPr>
        <p:sp>
          <p:nvSpPr>
            <p:cNvPr id="38" name="Rectangle 37"/>
            <p:cNvSpPr/>
            <p:nvPr/>
          </p:nvSpPr>
          <p:spPr>
            <a:xfrm>
              <a:off x="8044483" y="5022005"/>
              <a:ext cx="57150" cy="5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Connecteur droit 38"/>
            <p:cNvCxnSpPr/>
            <p:nvPr/>
          </p:nvCxnSpPr>
          <p:spPr>
            <a:xfrm>
              <a:off x="8074645" y="4948833"/>
              <a:ext cx="0" cy="205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0" name="Groupe 111"/>
          <p:cNvGrpSpPr>
            <a:grpSpLocks/>
          </p:cNvGrpSpPr>
          <p:nvPr/>
        </p:nvGrpSpPr>
        <p:grpSpPr bwMode="auto">
          <a:xfrm>
            <a:off x="8458200" y="4473575"/>
            <a:ext cx="57150" cy="198438"/>
            <a:chOff x="8277225" y="5095305"/>
            <a:chExt cx="57150" cy="198000"/>
          </a:xfrm>
        </p:grpSpPr>
        <p:sp>
          <p:nvSpPr>
            <p:cNvPr id="41" name="Rectangle 40"/>
            <p:cNvSpPr/>
            <p:nvPr/>
          </p:nvSpPr>
          <p:spPr>
            <a:xfrm>
              <a:off x="8277225" y="5165001"/>
              <a:ext cx="57150" cy="586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Connecteur droit 41"/>
            <p:cNvCxnSpPr/>
            <p:nvPr/>
          </p:nvCxnSpPr>
          <p:spPr>
            <a:xfrm>
              <a:off x="8307388" y="5095305"/>
              <a:ext cx="0" cy="19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1" name="Groupe 116"/>
          <p:cNvGrpSpPr>
            <a:grpSpLocks/>
          </p:cNvGrpSpPr>
          <p:nvPr/>
        </p:nvGrpSpPr>
        <p:grpSpPr bwMode="auto">
          <a:xfrm>
            <a:off x="8602663" y="4618038"/>
            <a:ext cx="57150" cy="190500"/>
            <a:chOff x="8420820" y="5228109"/>
            <a:chExt cx="57150" cy="190800"/>
          </a:xfrm>
        </p:grpSpPr>
        <p:sp>
          <p:nvSpPr>
            <p:cNvPr id="114" name="Rectangle 113"/>
            <p:cNvSpPr/>
            <p:nvPr/>
          </p:nvSpPr>
          <p:spPr>
            <a:xfrm>
              <a:off x="8420820" y="5293298"/>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5" name="Connecteur droit 114"/>
            <p:cNvCxnSpPr/>
            <p:nvPr/>
          </p:nvCxnSpPr>
          <p:spPr>
            <a:xfrm>
              <a:off x="8450982" y="5228109"/>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2" name="Groupe 125"/>
          <p:cNvGrpSpPr>
            <a:grpSpLocks/>
          </p:cNvGrpSpPr>
          <p:nvPr/>
        </p:nvGrpSpPr>
        <p:grpSpPr bwMode="auto">
          <a:xfrm>
            <a:off x="8710613" y="4799013"/>
            <a:ext cx="57150" cy="190500"/>
            <a:chOff x="8547696" y="5187057"/>
            <a:chExt cx="57150" cy="190800"/>
          </a:xfrm>
        </p:grpSpPr>
        <p:sp>
          <p:nvSpPr>
            <p:cNvPr id="119" name="Rectangle 118"/>
            <p:cNvSpPr/>
            <p:nvPr/>
          </p:nvSpPr>
          <p:spPr>
            <a:xfrm>
              <a:off x="8547696" y="5252246"/>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0" name="Connecteur droit 119"/>
            <p:cNvCxnSpPr/>
            <p:nvPr/>
          </p:nvCxnSpPr>
          <p:spPr>
            <a:xfrm>
              <a:off x="8577858" y="5187057"/>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3" name="Groupe 126"/>
          <p:cNvGrpSpPr>
            <a:grpSpLocks/>
          </p:cNvGrpSpPr>
          <p:nvPr/>
        </p:nvGrpSpPr>
        <p:grpSpPr bwMode="auto">
          <a:xfrm>
            <a:off x="8818563" y="5049838"/>
            <a:ext cx="57150" cy="169862"/>
            <a:chOff x="8750103" y="5458619"/>
            <a:chExt cx="57150" cy="169200"/>
          </a:xfrm>
        </p:grpSpPr>
        <p:sp>
          <p:nvSpPr>
            <p:cNvPr id="124" name="Rectangle 123"/>
            <p:cNvSpPr/>
            <p:nvPr/>
          </p:nvSpPr>
          <p:spPr>
            <a:xfrm>
              <a:off x="8750103" y="5513964"/>
              <a:ext cx="57150" cy="585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5" name="Connecteur droit 124"/>
            <p:cNvCxnSpPr/>
            <p:nvPr/>
          </p:nvCxnSpPr>
          <p:spPr>
            <a:xfrm>
              <a:off x="8780265" y="5458619"/>
              <a:ext cx="0" cy="169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4" name="Rectangle 127">
            <a:hlinkClick r:id="rId5"/>
          </p:cNvPr>
          <p:cNvSpPr>
            <a:spLocks noChangeArrowheads="1"/>
          </p:cNvSpPr>
          <p:nvPr/>
        </p:nvSpPr>
        <p:spPr bwMode="auto">
          <a:xfrm rot="-5400000">
            <a:off x="-806450" y="5278438"/>
            <a:ext cx="1944687" cy="261938"/>
          </a:xfrm>
          <a:prstGeom prst="rect">
            <a:avLst/>
          </a:prstGeom>
          <a:noFill/>
          <a:ln w="9525">
            <a:noFill/>
            <a:miter lim="800000"/>
            <a:headEnd/>
            <a:tailEnd/>
          </a:ln>
        </p:spPr>
        <p:txBody>
          <a:bodyPr>
            <a:spAutoFit/>
          </a:bodyPr>
          <a:lstStyle/>
          <a:p>
            <a:r>
              <a:rPr lang="fr-FR" sz="1100" b="1" u="sng">
                <a:solidFill>
                  <a:srgbClr val="3333FF"/>
                </a:solidFill>
                <a:latin typeface="Calibri" pitchFamily="34" charset="0"/>
              </a:rPr>
              <a:t>Eur.Phys.J.C49:559-567,2007</a:t>
            </a:r>
          </a:p>
        </p:txBody>
      </p:sp>
      <p:graphicFrame>
        <p:nvGraphicFramePr>
          <p:cNvPr id="1026" name="Object 2"/>
          <p:cNvGraphicFramePr>
            <a:graphicFrameLocks noChangeAspect="1"/>
          </p:cNvGraphicFramePr>
          <p:nvPr/>
        </p:nvGraphicFramePr>
        <p:xfrm>
          <a:off x="2095500" y="2708275"/>
          <a:ext cx="2873375" cy="531813"/>
        </p:xfrm>
        <a:graphic>
          <a:graphicData uri="http://schemas.openxmlformats.org/presentationml/2006/ole">
            <mc:AlternateContent xmlns:mc="http://schemas.openxmlformats.org/markup-compatibility/2006">
              <mc:Choice xmlns:v="urn:schemas-microsoft-com:vml" Requires="v">
                <p:oleObj spid="_x0000_s1506" name="Équation" r:id="rId6" imgW="2184120" imgH="406080" progId="Equation.3">
                  <p:embed/>
                </p:oleObj>
              </mc:Choice>
              <mc:Fallback>
                <p:oleObj name="Équation" r:id="rId6" imgW="2184120" imgH="4060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2708275"/>
                        <a:ext cx="28733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860425" y="4005263"/>
          <a:ext cx="3279775" cy="520700"/>
        </p:xfrm>
        <a:graphic>
          <a:graphicData uri="http://schemas.openxmlformats.org/presentationml/2006/ole">
            <mc:AlternateContent xmlns:mc="http://schemas.openxmlformats.org/markup-compatibility/2006">
              <mc:Choice xmlns:v="urn:schemas-microsoft-com:vml" Requires="v">
                <p:oleObj spid="_x0000_s1507" name="Équation" r:id="rId8" imgW="2539800" imgH="406080" progId="Equation.3">
                  <p:embed/>
                </p:oleObj>
              </mc:Choice>
              <mc:Fallback>
                <p:oleObj name="Équation" r:id="rId8" imgW="2539800" imgH="4060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25" y="4005263"/>
                        <a:ext cx="327977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3657600" y="3284538"/>
          <a:ext cx="1346200" cy="550862"/>
        </p:xfrm>
        <a:graphic>
          <a:graphicData uri="http://schemas.openxmlformats.org/presentationml/2006/ole">
            <mc:AlternateContent xmlns:mc="http://schemas.openxmlformats.org/markup-compatibility/2006">
              <mc:Choice xmlns:v="urn:schemas-microsoft-com:vml" Requires="v">
                <p:oleObj spid="_x0000_s1508" name="Équation" r:id="rId10" imgW="1015920" imgH="419040" progId="Equation.3">
                  <p:embed/>
                </p:oleObj>
              </mc:Choice>
              <mc:Fallback>
                <p:oleObj name="Équation" r:id="rId10" imgW="1015920" imgH="41904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3284538"/>
                        <a:ext cx="13462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3635375" y="2205038"/>
          <a:ext cx="1301750" cy="549275"/>
        </p:xfrm>
        <a:graphic>
          <a:graphicData uri="http://schemas.openxmlformats.org/presentationml/2006/ole">
            <mc:AlternateContent xmlns:mc="http://schemas.openxmlformats.org/markup-compatibility/2006">
              <mc:Choice xmlns:v="urn:schemas-microsoft-com:vml" Requires="v">
                <p:oleObj spid="_x0000_s1509" name="Équation" r:id="rId12" imgW="990360" imgH="419040" progId="Equation.3">
                  <p:embed/>
                </p:oleObj>
              </mc:Choice>
              <mc:Fallback>
                <p:oleObj name="Équation" r:id="rId12" imgW="990360" imgH="41904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375" y="2205038"/>
                        <a:ext cx="130175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lèche droite 43"/>
          <p:cNvSpPr/>
          <p:nvPr/>
        </p:nvSpPr>
        <p:spPr>
          <a:xfrm rot="16200000">
            <a:off x="3852068" y="3933032"/>
            <a:ext cx="252413" cy="107950"/>
          </a:xfrm>
          <a:prstGeom prst="rightArrow">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lèche droite 44"/>
          <p:cNvSpPr/>
          <p:nvPr/>
        </p:nvSpPr>
        <p:spPr>
          <a:xfrm>
            <a:off x="1692275" y="2924175"/>
            <a:ext cx="250825" cy="109538"/>
          </a:xfrm>
          <a:prstGeom prst="rightArrow">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3" name="Tableau 42"/>
          <p:cNvGraphicFramePr>
            <a:graphicFrameLocks noGrp="1"/>
          </p:cNvGraphicFramePr>
          <p:nvPr/>
        </p:nvGraphicFramePr>
        <p:xfrm>
          <a:off x="3708400" y="4581525"/>
          <a:ext cx="1368152" cy="1973600"/>
        </p:xfrm>
        <a:graphic>
          <a:graphicData uri="http://schemas.openxmlformats.org/drawingml/2006/table">
            <a:tbl>
              <a:tblPr firstRow="1" bandRow="1">
                <a:tableStyleId>{073A0DAA-6AF3-43AB-8588-CEC1D06C72B9}</a:tableStyleId>
              </a:tblPr>
              <a:tblGrid>
                <a:gridCol w="684076"/>
                <a:gridCol w="684076"/>
              </a:tblGrid>
              <a:tr h="266720">
                <a:tc>
                  <a:txBody>
                    <a:bodyPr/>
                    <a:lstStyle/>
                    <a:p>
                      <a:pPr algn="ct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a:t>
                      </a:r>
                      <a:r>
                        <a:rPr lang="en-US" sz="1400" baseline="0" dirty="0" smtClean="0">
                          <a:solidFill>
                            <a:schemeClr val="bg1"/>
                          </a:solidFill>
                          <a:latin typeface="Symbol" pitchFamily="18" charset="2"/>
                        </a:rPr>
                        <a:t>Y</a:t>
                      </a:r>
                      <a:r>
                        <a:rPr lang="en-US" sz="1400" baseline="0" dirty="0" smtClean="0">
                          <a:solidFill>
                            <a:schemeClr val="bg1"/>
                          </a:solidFill>
                        </a:rPr>
                        <a:t>’</a:t>
                      </a:r>
                      <a:endParaRPr lang="en-US" sz="1400" baseline="0" dirty="0" smtClean="0">
                        <a:solidFill>
                          <a:schemeClr val="bg1"/>
                        </a:solidFill>
                        <a:latin typeface="Symbol" pitchFamily="18" charset="2"/>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J/</a:t>
                      </a:r>
                      <a:r>
                        <a:rPr lang="en-US" sz="1400" baseline="0" dirty="0" smtClean="0">
                          <a:solidFill>
                            <a:schemeClr val="bg1"/>
                          </a:solidFill>
                          <a:latin typeface="Symbol" pitchFamily="18" charset="2"/>
                        </a:rPr>
                        <a:t>Y</a:t>
                      </a:r>
                      <a:endParaRPr lang="en-US" sz="1400" baseline="0" dirty="0" smtClean="0">
                        <a:solidFill>
                          <a:schemeClr val="bg1"/>
                        </a:solidFill>
                      </a:endParaRPr>
                    </a:p>
                  </a:txBody>
                  <a:tcPr marL="0" marR="0" marT="0" marB="0"/>
                </a:tc>
              </a:tr>
              <a:tr h="213360">
                <a:tc>
                  <a:txBody>
                    <a:bodyPr/>
                    <a:lstStyle/>
                    <a:p>
                      <a:pPr algn="ctr"/>
                      <a:r>
                        <a:rPr lang="en-US" sz="1400" dirty="0" smtClean="0"/>
                        <a:t>406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677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530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1010</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495</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1091</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421</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1107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336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1093</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647</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1004</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240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1143</a:t>
                      </a:r>
                      <a:endParaRPr lang="en-US" sz="1400" dirty="0"/>
                    </a:p>
                  </a:txBody>
                  <a:tcPr marL="0" marR="0" marT="0" marB="0" anchor="ctr">
                    <a:solidFill>
                      <a:schemeClr val="accent1">
                        <a:lumMod val="20000"/>
                        <a:lumOff val="80000"/>
                      </a:schemeClr>
                    </a:solidFill>
                  </a:tcPr>
                </a:tc>
              </a:tr>
              <a:tr h="213360">
                <a:tc>
                  <a:txBody>
                    <a:bodyPr/>
                    <a:lstStyle/>
                    <a:p>
                      <a:pPr algn="ctr"/>
                      <a:r>
                        <a:rPr lang="en-US" sz="1400" b="1" dirty="0" smtClean="0"/>
                        <a:t>3075</a:t>
                      </a:r>
                      <a:endParaRPr lang="en-US" sz="1400" b="1" dirty="0"/>
                    </a:p>
                  </a:txBody>
                  <a:tcPr marL="0" marR="0" marT="0" marB="0" anchor="ctr">
                    <a:solidFill>
                      <a:schemeClr val="accent2">
                        <a:lumMod val="20000"/>
                        <a:lumOff val="80000"/>
                      </a:schemeClr>
                    </a:solidFill>
                  </a:tcPr>
                </a:tc>
                <a:tc>
                  <a:txBody>
                    <a:bodyPr/>
                    <a:lstStyle/>
                    <a:p>
                      <a:pPr algn="ctr"/>
                      <a:r>
                        <a:rPr lang="en-US" sz="1400" b="1" dirty="0" smtClean="0"/>
                        <a:t>7125</a:t>
                      </a:r>
                      <a:endParaRPr lang="en-US" sz="1400" b="1" dirty="0"/>
                    </a:p>
                  </a:txBody>
                  <a:tcPr marL="0" marR="0" marT="0" marB="0" anchor="ctr">
                    <a:solidFill>
                      <a:schemeClr val="accent1">
                        <a:lumMod val="20000"/>
                        <a:lumOff val="80000"/>
                      </a:schemeClr>
                    </a:solidFill>
                  </a:tcPr>
                </a:tc>
              </a:tr>
            </a:tbl>
          </a:graphicData>
        </a:graphic>
      </p:graphicFrame>
      <p:sp>
        <p:nvSpPr>
          <p:cNvPr id="50" name="Rectangle 49"/>
          <p:cNvSpPr/>
          <p:nvPr/>
        </p:nvSpPr>
        <p:spPr>
          <a:xfrm>
            <a:off x="1763713" y="4652963"/>
            <a:ext cx="863600" cy="1655762"/>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2627313" y="4652963"/>
            <a:ext cx="1081087" cy="1655762"/>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7" name="Titre 73"/>
          <p:cNvSpPr>
            <a:spLocks noGrp="1"/>
          </p:cNvSpPr>
          <p:nvPr>
            <p:ph type="title"/>
          </p:nvPr>
        </p:nvSpPr>
        <p:spPr>
          <a:xfrm>
            <a:off x="827584" y="0"/>
            <a:ext cx="3672408" cy="868322"/>
          </a:xfrm>
        </p:spPr>
        <p:txBody>
          <a:bodyPr/>
          <a:lstStyle/>
          <a:p>
            <a:pPr algn="l"/>
            <a:r>
              <a:rPr lang="fr-FR" sz="2800" dirty="0" err="1" smtClean="0"/>
              <a:t>Expected</a:t>
            </a:r>
            <a:r>
              <a:rPr lang="fr-FR" sz="2800" dirty="0" smtClean="0"/>
              <a:t> performances</a:t>
            </a:r>
            <a:endParaRPr lang="en-US" baseline="-25000" dirty="0" smtClean="0">
              <a:solidFill>
                <a:srgbClr val="FF0000"/>
              </a:solidFill>
            </a:endParaRPr>
          </a:p>
        </p:txBody>
      </p:sp>
      <mc:AlternateContent xmlns:mc="http://schemas.openxmlformats.org/markup-compatibility/2006" xmlns:a14="http://schemas.microsoft.com/office/drawing/2010/main">
        <mc:Choice Requires="a14">
          <p:sp>
            <p:nvSpPr>
              <p:cNvPr id="3" name="ZoneTexte 2"/>
              <p:cNvSpPr txBox="1"/>
              <p:nvPr/>
            </p:nvSpPr>
            <p:spPr>
              <a:xfrm>
                <a:off x="5724128" y="6130812"/>
                <a:ext cx="2908681" cy="394210"/>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r>
                  <a:rPr lang="fr-FR" b="1" dirty="0" smtClean="0">
                    <a:solidFill>
                      <a:schemeClr val="bg1"/>
                    </a:solidFill>
                  </a:rPr>
                  <a:t>Expect 3000 &lt; </a:t>
                </a:r>
                <a14:m>
                  <m:oMath xmlns:m="http://schemas.openxmlformats.org/officeDocument/2006/math">
                    <m:sSub>
                      <m:sSubPr>
                        <m:ctrlPr>
                          <a:rPr lang="fr-FR" b="1" i="1" smtClean="0">
                            <a:solidFill>
                              <a:schemeClr val="bg1"/>
                            </a:solidFill>
                            <a:latin typeface="Cambria Math"/>
                          </a:rPr>
                        </m:ctrlPr>
                      </m:sSubPr>
                      <m:e>
                        <m:r>
                          <m:rPr>
                            <m:nor/>
                          </m:rPr>
                          <a:rPr lang="fr-FR" b="1" i="0" smtClean="0">
                            <a:solidFill>
                              <a:schemeClr val="bg1"/>
                            </a:solidFill>
                            <a:latin typeface="Cambria Math"/>
                          </a:rPr>
                          <m:t>N</m:t>
                        </m:r>
                      </m:e>
                      <m:sub>
                        <m:sSub>
                          <m:sSubPr>
                            <m:ctrlPr>
                              <a:rPr lang="fr-FR" b="1" i="1" smtClean="0">
                                <a:solidFill>
                                  <a:schemeClr val="bg1"/>
                                </a:solidFill>
                                <a:latin typeface="Cambria Math"/>
                              </a:rPr>
                            </m:ctrlPr>
                          </m:sSubPr>
                          <m:e>
                            <m:r>
                              <a:rPr lang="fr-FR" b="1" i="1" smtClean="0">
                                <a:solidFill>
                                  <a:schemeClr val="bg1"/>
                                </a:solidFill>
                                <a:latin typeface="Cambria Math"/>
                                <a:ea typeface="Cambria Math"/>
                              </a:rPr>
                              <m:t>𝝌</m:t>
                            </m:r>
                          </m:e>
                          <m:sub>
                            <m:r>
                              <a:rPr lang="fr-FR" b="1" i="1" smtClean="0">
                                <a:solidFill>
                                  <a:schemeClr val="bg1"/>
                                </a:solidFill>
                                <a:latin typeface="Cambria Math"/>
                              </a:rPr>
                              <m:t>𝒄</m:t>
                            </m:r>
                          </m:sub>
                        </m:sSub>
                      </m:sub>
                    </m:sSub>
                  </m:oMath>
                </a14:m>
                <a:r>
                  <a:rPr lang="fr-FR" b="1" dirty="0" smtClean="0">
                    <a:solidFill>
                      <a:schemeClr val="bg1"/>
                    </a:solidFill>
                  </a:rPr>
                  <a:t> &lt; 7000</a:t>
                </a:r>
                <a:endParaRPr lang="fr-FR" b="1" dirty="0">
                  <a:solidFill>
                    <a:schemeClr val="bg1"/>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724128" y="6130812"/>
                <a:ext cx="2908681" cy="394210"/>
              </a:xfrm>
              <a:prstGeom prst="rect">
                <a:avLst/>
              </a:prstGeom>
              <a:blipFill rotWithShape="1">
                <a:blip r:embed="rId14"/>
                <a:stretch>
                  <a:fillRect/>
                </a:stretch>
              </a:blipFill>
              <a:effectLst>
                <a:outerShdw blurRad="50800" dist="38100" dir="2700000" algn="tl" rotWithShape="0">
                  <a:prstClr val="black">
                    <a:alpha val="40000"/>
                  </a:prstClr>
                </a:outerShdw>
              </a:effectLst>
            </p:spPr>
            <p:txBody>
              <a:bodyPr/>
              <a:lstStyle/>
              <a:p>
                <a:r>
                  <a:rPr lang="fr-FR">
                    <a:noFill/>
                  </a:rPr>
                  <a:t> </a:t>
                </a:r>
              </a:p>
            </p:txBody>
          </p:sp>
        </mc:Fallback>
      </mc:AlternateContent>
      <p:sp>
        <p:nvSpPr>
          <p:cNvPr id="4" name="Flèche droite 3"/>
          <p:cNvSpPr/>
          <p:nvPr/>
        </p:nvSpPr>
        <p:spPr>
          <a:xfrm>
            <a:off x="5148263" y="622407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droite 48"/>
          <p:cNvSpPr/>
          <p:nvPr/>
        </p:nvSpPr>
        <p:spPr>
          <a:xfrm rot="16200000">
            <a:off x="6941531" y="5770286"/>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4"/>
          </p:nvPr>
        </p:nvSpPr>
        <p:spPr/>
        <p:txBody>
          <a:bodyPr/>
          <a:lstStyle/>
          <a:p>
            <a:pPr>
              <a:defRPr/>
            </a:pPr>
            <a:r>
              <a:rPr lang="fr-FR" smtClean="0"/>
              <a:t>01/03/2013</a:t>
            </a:r>
            <a:endParaRPr lang="fr-BE"/>
          </a:p>
        </p:txBody>
      </p:sp>
      <p:sp>
        <p:nvSpPr>
          <p:cNvPr id="8" name="Espace réservé du numéro de diapositive 7"/>
          <p:cNvSpPr>
            <a:spLocks noGrp="1"/>
          </p:cNvSpPr>
          <p:nvPr>
            <p:ph type="sldNum" sz="quarter" idx="16"/>
          </p:nvPr>
        </p:nvSpPr>
        <p:spPr/>
        <p:txBody>
          <a:bodyPr/>
          <a:lstStyle/>
          <a:p>
            <a:pPr>
              <a:defRPr/>
            </a:pPr>
            <a:fld id="{AE359880-4500-4A8C-AF91-A956C24D70B4}" type="slidenum">
              <a:rPr lang="fr-BE" smtClean="0"/>
              <a:pPr>
                <a:defRPr/>
              </a:pPr>
              <a:t>12</a:t>
            </a:fld>
            <a:endParaRPr lang="fr-B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0072" y="3284984"/>
            <a:ext cx="3312368" cy="5043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5954"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989222" y="4149079"/>
            <a:ext cx="3008103" cy="2375545"/>
          </a:xfrm>
          <a:prstGeom prst="rect">
            <a:avLst/>
          </a:prstGeom>
          <a:noFill/>
          <a:ln w="9525">
            <a:noFill/>
            <a:miter lim="800000"/>
            <a:headEnd/>
            <a:tailEnd/>
          </a:ln>
        </p:spPr>
      </p:pic>
      <p:sp>
        <p:nvSpPr>
          <p:cNvPr id="17" name="Titre 73"/>
          <p:cNvSpPr>
            <a:spLocks noGrp="1"/>
          </p:cNvSpPr>
          <p:nvPr>
            <p:ph type="title"/>
          </p:nvPr>
        </p:nvSpPr>
        <p:spPr>
          <a:solidFill>
            <a:schemeClr val="tx1"/>
          </a:solidFill>
        </p:spPr>
        <p:txBody>
          <a:bodyPr rtlCol="0">
            <a:normAutofit fontScale="90000"/>
          </a:bodyPr>
          <a:lstStyle/>
          <a:p>
            <a:pPr algn="l" fontAlgn="auto">
              <a:spcAft>
                <a:spcPts val="0"/>
              </a:spcAft>
              <a:defRPr/>
            </a:pPr>
            <a:r>
              <a:rPr lang="fr-FR" sz="2800" b="1" dirty="0" smtClean="0">
                <a:solidFill>
                  <a:schemeClr val="bg1"/>
                </a:solidFill>
              </a:rPr>
              <a:t>p+A program	</a:t>
            </a:r>
            <a:endParaRPr lang="en-US" sz="4000" b="1" baseline="-25000" dirty="0">
              <a:solidFill>
                <a:srgbClr val="FF0000"/>
              </a:solidFill>
            </a:endParaRPr>
          </a:p>
        </p:txBody>
      </p:sp>
      <p:sp>
        <p:nvSpPr>
          <p:cNvPr id="2" name="Espace réservé du texte 1"/>
          <p:cNvSpPr>
            <a:spLocks noGrp="1"/>
          </p:cNvSpPr>
          <p:nvPr>
            <p:ph type="body" sz="quarter" idx="13"/>
          </p:nvPr>
        </p:nvSpPr>
        <p:spPr/>
        <p:txBody>
          <a:bodyPr/>
          <a:lstStyle/>
          <a:p>
            <a:pPr algn="ctr"/>
            <a:r>
              <a:rPr lang="fr-FR" dirty="0" smtClean="0"/>
              <a:t>Cold </a:t>
            </a:r>
            <a:r>
              <a:rPr lang="fr-FR" dirty="0" err="1"/>
              <a:t>Nuclear</a:t>
            </a:r>
            <a:r>
              <a:rPr lang="fr-FR" dirty="0"/>
              <a:t> </a:t>
            </a:r>
            <a:r>
              <a:rPr lang="fr-FR" dirty="0" err="1"/>
              <a:t>Matter</a:t>
            </a:r>
            <a:endParaRPr lang="fr-FR" dirty="0"/>
          </a:p>
        </p:txBody>
      </p:sp>
      <p:sp>
        <p:nvSpPr>
          <p:cNvPr id="13" name="Espace réservé du pied de page 12"/>
          <p:cNvSpPr>
            <a:spLocks noGrp="1"/>
          </p:cNvSpPr>
          <p:nvPr>
            <p:ph type="ftr" sz="quarter" idx="15"/>
          </p:nvPr>
        </p:nvSpPr>
        <p:spPr/>
        <p:txBody>
          <a:bodyPr/>
          <a:lstStyle/>
          <a:p>
            <a:pPr>
              <a:defRPr/>
            </a:pPr>
            <a:r>
              <a:rPr lang="fr-FR" smtClean="0"/>
              <a:t>Frédéric Fleuret - LLR (fleuret@in2p3.fr)</a:t>
            </a:r>
            <a:endParaRPr lang="fr-BE"/>
          </a:p>
        </p:txBody>
      </p:sp>
      <p:sp>
        <p:nvSpPr>
          <p:cNvPr id="6" name="Espace réservé du numéro de diapositive 5"/>
          <p:cNvSpPr txBox="1">
            <a:spLocks noGrp="1"/>
          </p:cNvSpPr>
          <p:nvPr/>
        </p:nvSpPr>
        <p:spPr>
          <a:xfrm>
            <a:off x="6553200" y="6616700"/>
            <a:ext cx="2133600" cy="196850"/>
          </a:xfrm>
          <a:prstGeom prst="rect">
            <a:avLst/>
          </a:prstGeom>
          <a:noFill/>
        </p:spPr>
        <p:txBody>
          <a:bodyPr anchor="ctr"/>
          <a:lstStyle/>
          <a:p>
            <a:pPr algn="r" fontAlgn="auto">
              <a:spcBef>
                <a:spcPts val="0"/>
              </a:spcBef>
              <a:spcAft>
                <a:spcPts val="0"/>
              </a:spcAft>
              <a:defRPr/>
            </a:pPr>
            <a:fld id="{E0F99985-BC84-45CE-98E1-5E2817DBAD3C}" type="slidenum">
              <a:rPr lang="fr-BE" sz="1200">
                <a:solidFill>
                  <a:schemeClr val="tx1">
                    <a:tint val="75000"/>
                  </a:schemeClr>
                </a:solidFill>
                <a:latin typeface="+mn-lt"/>
              </a:rPr>
              <a:pPr algn="r" fontAlgn="auto">
                <a:spcBef>
                  <a:spcPts val="0"/>
                </a:spcBef>
                <a:spcAft>
                  <a:spcPts val="0"/>
                </a:spcAft>
                <a:defRPr/>
              </a:pPr>
              <a:t>13</a:t>
            </a:fld>
            <a:endParaRPr lang="fr-BE" sz="1200" dirty="0">
              <a:solidFill>
                <a:schemeClr val="tx1">
                  <a:tint val="75000"/>
                </a:schemeClr>
              </a:solidFill>
              <a:latin typeface="+mn-lt"/>
            </a:endParaRPr>
          </a:p>
        </p:txBody>
      </p:sp>
      <p:pic>
        <p:nvPicPr>
          <p:cNvPr id="125958"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605550" y="4156075"/>
            <a:ext cx="3070138" cy="2368549"/>
          </a:xfrm>
          <a:prstGeom prst="rect">
            <a:avLst/>
          </a:prstGeom>
          <a:noFill/>
          <a:ln w="9525">
            <a:noFill/>
            <a:miter lim="800000"/>
            <a:headEnd/>
            <a:tailEnd/>
          </a:ln>
        </p:spPr>
      </p:pic>
      <p:sp>
        <p:nvSpPr>
          <p:cNvPr id="125959" name="ZoneTexte 11"/>
          <p:cNvSpPr txBox="1">
            <a:spLocks noChangeArrowheads="1"/>
          </p:cNvSpPr>
          <p:nvPr/>
        </p:nvSpPr>
        <p:spPr bwMode="auto">
          <a:xfrm>
            <a:off x="1003300" y="3789363"/>
            <a:ext cx="2994025" cy="366713"/>
          </a:xfrm>
          <a:prstGeom prst="rect">
            <a:avLst/>
          </a:prstGeom>
          <a:noFill/>
          <a:ln w="9525">
            <a:noFill/>
            <a:miter lim="800000"/>
            <a:headEnd/>
            <a:tailEnd/>
          </a:ln>
        </p:spPr>
        <p:txBody>
          <a:bodyPr wrap="none">
            <a:spAutoFit/>
          </a:bodyPr>
          <a:lstStyle/>
          <a:p>
            <a:r>
              <a:rPr lang="en-US" b="1" dirty="0">
                <a:latin typeface="Calibri" pitchFamily="34" charset="0"/>
              </a:rPr>
              <a:t>Mid-rapidity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1]</a:t>
            </a:r>
            <a:endParaRPr lang="en-US" b="1" dirty="0">
              <a:latin typeface="Calibri" pitchFamily="34" charset="0"/>
            </a:endParaRPr>
          </a:p>
        </p:txBody>
      </p:sp>
      <p:sp>
        <p:nvSpPr>
          <p:cNvPr id="125960" name="ZoneTexte 12"/>
          <p:cNvSpPr txBox="1">
            <a:spLocks noChangeArrowheads="1"/>
          </p:cNvSpPr>
          <p:nvPr/>
        </p:nvSpPr>
        <p:spPr bwMode="auto">
          <a:xfrm>
            <a:off x="5470569" y="3789362"/>
            <a:ext cx="3340100" cy="366713"/>
          </a:xfrm>
          <a:prstGeom prst="rect">
            <a:avLst/>
          </a:prstGeom>
          <a:noFill/>
          <a:ln w="9525">
            <a:noFill/>
            <a:miter lim="800000"/>
            <a:headEnd/>
            <a:tailEnd/>
          </a:ln>
        </p:spPr>
        <p:txBody>
          <a:bodyPr wrap="none">
            <a:spAutoFit/>
          </a:bodyPr>
          <a:lstStyle/>
          <a:p>
            <a:r>
              <a:rPr lang="en-US" b="1" dirty="0">
                <a:latin typeface="Calibri" pitchFamily="34" charset="0"/>
              </a:rPr>
              <a:t>Forward-rapidity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2]</a:t>
            </a:r>
            <a:endParaRPr lang="en-US" b="1" dirty="0">
              <a:latin typeface="Calibri" pitchFamily="34" charset="0"/>
            </a:endParaRPr>
          </a:p>
        </p:txBody>
      </p:sp>
      <p:sp>
        <p:nvSpPr>
          <p:cNvPr id="10" name="ZoneTexte 9"/>
          <p:cNvSpPr txBox="1"/>
          <p:nvPr/>
        </p:nvSpPr>
        <p:spPr>
          <a:xfrm>
            <a:off x="5076056" y="2708920"/>
            <a:ext cx="2901756" cy="369332"/>
          </a:xfrm>
          <a:prstGeom prst="rect">
            <a:avLst/>
          </a:prstGeom>
          <a:noFill/>
        </p:spPr>
        <p:txBody>
          <a:bodyPr wrap="none" rtlCol="0">
            <a:spAutoFit/>
          </a:bodyPr>
          <a:lstStyle/>
          <a:p>
            <a:r>
              <a:rPr lang="en-US" b="1" dirty="0" smtClean="0">
                <a:sym typeface="Wingdings" pitchFamily="2" charset="2"/>
              </a:rPr>
              <a:t> </a:t>
            </a:r>
            <a:r>
              <a:rPr lang="en-US" b="1" dirty="0" smtClean="0"/>
              <a:t>Need large </a:t>
            </a:r>
            <a:r>
              <a:rPr lang="en-US" b="1" dirty="0" err="1" smtClean="0"/>
              <a:t>y</a:t>
            </a:r>
            <a:r>
              <a:rPr lang="en-US" b="1" baseline="-25000" dirty="0" err="1" smtClean="0"/>
              <a:t>CMS</a:t>
            </a:r>
            <a:r>
              <a:rPr lang="en-US" b="1" dirty="0" smtClean="0"/>
              <a:t> range</a:t>
            </a:r>
            <a:endParaRPr lang="en-US" dirty="0"/>
          </a:p>
        </p:txBody>
      </p:sp>
      <p:sp>
        <p:nvSpPr>
          <p:cNvPr id="11" name="Accolade fermante 10"/>
          <p:cNvSpPr/>
          <p:nvPr/>
        </p:nvSpPr>
        <p:spPr>
          <a:xfrm>
            <a:off x="4860032" y="2636912"/>
            <a:ext cx="72008" cy="5040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èche droite 14"/>
          <p:cNvSpPr/>
          <p:nvPr/>
        </p:nvSpPr>
        <p:spPr>
          <a:xfrm rot="1651383">
            <a:off x="2497491" y="5598766"/>
            <a:ext cx="486739" cy="27541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12332207">
            <a:off x="7025475" y="5493353"/>
            <a:ext cx="513031" cy="3135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4"/>
          </p:nvPr>
        </p:nvSpPr>
        <p:spPr/>
        <p:txBody>
          <a:bodyPr/>
          <a:lstStyle/>
          <a:p>
            <a:pPr>
              <a:defRPr/>
            </a:pPr>
            <a:r>
              <a:rPr lang="fr-FR" smtClean="0"/>
              <a:t>01/03/2013</a:t>
            </a:r>
            <a:endParaRPr lang="fr-BE"/>
          </a:p>
        </p:txBody>
      </p:sp>
      <p:sp>
        <p:nvSpPr>
          <p:cNvPr id="7" name="Espace réservé du numéro de diapositive 6"/>
          <p:cNvSpPr>
            <a:spLocks noGrp="1"/>
          </p:cNvSpPr>
          <p:nvPr>
            <p:ph type="sldNum" sz="quarter" idx="16"/>
          </p:nvPr>
        </p:nvSpPr>
        <p:spPr/>
        <p:txBody>
          <a:bodyPr/>
          <a:lstStyle/>
          <a:p>
            <a:pPr>
              <a:defRPr/>
            </a:pPr>
            <a:fld id="{AE359880-4500-4A8C-AF91-A956C24D70B4}" type="slidenum">
              <a:rPr lang="fr-BE" smtClean="0"/>
              <a:pPr>
                <a:defRPr/>
              </a:pPr>
              <a:t>13</a:t>
            </a:fld>
            <a:endParaRPr lang="fr-BE" dirty="0"/>
          </a:p>
        </p:txBody>
      </p:sp>
      <p:sp>
        <p:nvSpPr>
          <p:cNvPr id="19" name="Rectangle 18"/>
          <p:cNvSpPr/>
          <p:nvPr/>
        </p:nvSpPr>
        <p:spPr>
          <a:xfrm>
            <a:off x="251520" y="3284984"/>
            <a:ext cx="4536504" cy="5043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956" name="Espace réservé du contenu 2"/>
          <p:cNvSpPr>
            <a:spLocks noGrp="1"/>
          </p:cNvSpPr>
          <p:nvPr>
            <p:ph idx="1"/>
          </p:nvPr>
        </p:nvSpPr>
        <p:spPr/>
        <p:txBody>
          <a:bodyPr>
            <a:normAutofit/>
          </a:bodyPr>
          <a:lstStyle/>
          <a:p>
            <a:pPr algn="just">
              <a:spcBef>
                <a:spcPct val="0"/>
              </a:spcBef>
            </a:pPr>
            <a:r>
              <a:rPr lang="en-US" b="1" dirty="0" smtClean="0"/>
              <a:t>A thorough </a:t>
            </a:r>
            <a:r>
              <a:rPr lang="en-US" b="1" dirty="0" err="1" smtClean="0"/>
              <a:t>p+A</a:t>
            </a:r>
            <a:r>
              <a:rPr lang="en-US" b="1" dirty="0" smtClean="0"/>
              <a:t> program</a:t>
            </a:r>
          </a:p>
          <a:p>
            <a:pPr lvl="1" algn="just">
              <a:spcBef>
                <a:spcPct val="0"/>
              </a:spcBef>
            </a:pPr>
            <a:r>
              <a:rPr lang="en-US" b="1" dirty="0" smtClean="0"/>
              <a:t>mandatory as reference for hot nuclear matter effects</a:t>
            </a:r>
          </a:p>
          <a:p>
            <a:pPr lvl="1"/>
            <a:r>
              <a:rPr lang="en-US" b="1" dirty="0" smtClean="0"/>
              <a:t>Must control (understand) : </a:t>
            </a:r>
          </a:p>
          <a:p>
            <a:pPr lvl="1"/>
            <a:r>
              <a:rPr lang="en-US" sz="1800" dirty="0" err="1" smtClean="0"/>
              <a:t>charmonium</a:t>
            </a:r>
            <a:r>
              <a:rPr lang="en-US" sz="1800" dirty="0" smtClean="0"/>
              <a:t> absorption by cold nuclear matter </a:t>
            </a:r>
            <a:r>
              <a:rPr lang="en-US" sz="1800" dirty="0" smtClean="0">
                <a:sym typeface="Wingdings" pitchFamily="2" charset="2"/>
              </a:rPr>
              <a:t> A dependence</a:t>
            </a:r>
          </a:p>
          <a:p>
            <a:pPr lvl="1"/>
            <a:r>
              <a:rPr lang="en-US" sz="1800" dirty="0" smtClean="0">
                <a:sym typeface="Wingdings" pitchFamily="2" charset="2"/>
              </a:rPr>
              <a:t>Shadowing/anti-shadowing (x</a:t>
            </a:r>
            <a:r>
              <a:rPr lang="en-US" sz="1800" baseline="-25000" dirty="0" smtClean="0">
                <a:sym typeface="Wingdings" pitchFamily="2" charset="2"/>
              </a:rPr>
              <a:t>2</a:t>
            </a:r>
            <a:r>
              <a:rPr lang="en-US" sz="1800" dirty="0" smtClean="0">
                <a:sym typeface="Wingdings" pitchFamily="2" charset="2"/>
              </a:rPr>
              <a:t> scaling)</a:t>
            </a:r>
          </a:p>
          <a:p>
            <a:pPr lvl="1"/>
            <a:r>
              <a:rPr lang="en-US" sz="1800" dirty="0" smtClean="0">
                <a:sym typeface="Wingdings" pitchFamily="2" charset="2"/>
              </a:rPr>
              <a:t>Energy loss (saturation)…     (</a:t>
            </a:r>
            <a:r>
              <a:rPr lang="en-US" sz="1800" dirty="0" err="1" smtClean="0">
                <a:sym typeface="Wingdings" pitchFamily="2" charset="2"/>
              </a:rPr>
              <a:t>x</a:t>
            </a:r>
            <a:r>
              <a:rPr lang="en-US" sz="1800" baseline="-25000" dirty="0" err="1" smtClean="0">
                <a:sym typeface="Wingdings" pitchFamily="2" charset="2"/>
              </a:rPr>
              <a:t>F</a:t>
            </a:r>
            <a:r>
              <a:rPr lang="en-US" sz="1800" dirty="0" smtClean="0">
                <a:sym typeface="Wingdings" pitchFamily="2" charset="2"/>
              </a:rPr>
              <a:t> scaling)</a:t>
            </a:r>
          </a:p>
          <a:p>
            <a:r>
              <a:rPr lang="en-US" b="1" dirty="0" smtClean="0">
                <a:solidFill>
                  <a:schemeClr val="bg1"/>
                </a:solidFill>
              </a:rPr>
              <a:t>Two detector configurations </a:t>
            </a:r>
            <a:r>
              <a:rPr lang="en-US" b="1" dirty="0" smtClean="0"/>
              <a:t>to </a:t>
            </a:r>
            <a:r>
              <a:rPr lang="en-US" b="1" dirty="0" smtClean="0">
                <a:solidFill>
                  <a:schemeClr val="bg1"/>
                </a:solidFill>
              </a:rPr>
              <a:t>cover </a:t>
            </a:r>
            <a:r>
              <a:rPr lang="en-US" b="1" dirty="0" err="1" smtClean="0">
                <a:solidFill>
                  <a:schemeClr val="bg1"/>
                </a:solidFill>
              </a:rPr>
              <a:t>y</a:t>
            </a:r>
            <a:r>
              <a:rPr lang="en-US" b="1" baseline="-25000" dirty="0" err="1" smtClean="0">
                <a:solidFill>
                  <a:schemeClr val="bg1"/>
                </a:solidFill>
              </a:rPr>
              <a:t>CMS</a:t>
            </a:r>
            <a:r>
              <a:rPr lang="en-US" b="1" dirty="0" smtClean="0">
                <a:solidFill>
                  <a:schemeClr val="bg1"/>
                </a:solidFill>
              </a:rPr>
              <a:t> </a:t>
            </a:r>
            <a:r>
              <a:rPr lang="en-US" b="1" dirty="0" smtClean="0">
                <a:solidFill>
                  <a:schemeClr val="bg1"/>
                </a:solidFill>
                <a:sym typeface="Symbol" pitchFamily="18" charset="2"/>
              </a:rPr>
              <a:t> [-0.5 ;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fr-FR" sz="2800" dirty="0" smtClean="0"/>
              <a:t>p+A program	</a:t>
            </a:r>
            <a:endParaRPr lang="en-US" dirty="0"/>
          </a:p>
        </p:txBody>
      </p:sp>
      <p:sp>
        <p:nvSpPr>
          <p:cNvPr id="110597" name="Espace réservé du contenu 2"/>
          <p:cNvSpPr>
            <a:spLocks noGrp="1"/>
          </p:cNvSpPr>
          <p:nvPr>
            <p:ph idx="1"/>
          </p:nvPr>
        </p:nvSpPr>
        <p:spPr/>
        <p:txBody>
          <a:bodyPr/>
          <a:lstStyle/>
          <a:p>
            <a:pPr algn="just"/>
            <a:r>
              <a:rPr lang="en-US" dirty="0" smtClean="0"/>
              <a:t>A thorough </a:t>
            </a:r>
            <a:r>
              <a:rPr lang="en-US" dirty="0" err="1" smtClean="0"/>
              <a:t>p+A</a:t>
            </a:r>
            <a:r>
              <a:rPr lang="en-US" dirty="0" smtClean="0"/>
              <a:t> program</a:t>
            </a:r>
          </a:p>
          <a:p>
            <a:pPr lvl="1" algn="just"/>
            <a:endParaRPr lang="en-US" b="1" dirty="0">
              <a:latin typeface="Calibri" pitchFamily="34" charset="0"/>
            </a:endParaRPr>
          </a:p>
          <a:p>
            <a:pPr lvl="1" algn="just"/>
            <a:endParaRPr lang="en-US" dirty="0" smtClean="0"/>
          </a:p>
          <a:p>
            <a:endParaRPr lang="en-US" sz="2000" dirty="0" smtClean="0"/>
          </a:p>
          <a:p>
            <a:endParaRPr lang="en-US" dirty="0" smtClean="0"/>
          </a:p>
          <a:p>
            <a:endParaRPr lang="en-US" dirty="0" smtClean="0"/>
          </a:p>
        </p:txBody>
      </p:sp>
      <p:sp>
        <p:nvSpPr>
          <p:cNvPr id="5" name="Espace réservé du texte 4"/>
          <p:cNvSpPr>
            <a:spLocks noGrp="1"/>
          </p:cNvSpPr>
          <p:nvPr>
            <p:ph type="body" sz="quarter" idx="13"/>
          </p:nvPr>
        </p:nvSpPr>
        <p:spPr/>
        <p:txBody>
          <a:bodyPr/>
          <a:lstStyle/>
          <a:p>
            <a:pPr algn="ctr"/>
            <a:r>
              <a:rPr lang="fr-FR" dirty="0" smtClean="0"/>
              <a:t>Large </a:t>
            </a:r>
            <a:r>
              <a:rPr lang="fr-FR" dirty="0" err="1" smtClean="0"/>
              <a:t>rapidity</a:t>
            </a:r>
            <a:r>
              <a:rPr lang="fr-FR" dirty="0" smtClean="0"/>
              <a:t> </a:t>
            </a:r>
            <a:r>
              <a:rPr lang="fr-FR" dirty="0" err="1" smtClean="0"/>
              <a:t>coverage</a:t>
            </a:r>
            <a:endParaRPr lang="fr-FR" dirty="0"/>
          </a:p>
        </p:txBody>
      </p:sp>
      <p:sp>
        <p:nvSpPr>
          <p:cNvPr id="38" name="Espace réservé du pied de page 37"/>
          <p:cNvSpPr>
            <a:spLocks noGrp="1"/>
          </p:cNvSpPr>
          <p:nvPr>
            <p:ph type="ftr" sz="quarter" idx="15"/>
          </p:nvPr>
        </p:nvSpPr>
        <p:spPr/>
        <p:txBody>
          <a:bodyPr/>
          <a:lstStyle/>
          <a:p>
            <a:pPr>
              <a:defRPr/>
            </a:pPr>
            <a:r>
              <a:rPr lang="fr-FR" smtClean="0"/>
              <a:t>Frédéric Fleuret - LLR (fleuret@in2p3.fr)</a:t>
            </a:r>
            <a:endParaRPr lang="fr-BE"/>
          </a:p>
        </p:txBody>
      </p:sp>
      <p:grpSp>
        <p:nvGrpSpPr>
          <p:cNvPr id="11" name="Groupe 10"/>
          <p:cNvGrpSpPr/>
          <p:nvPr/>
        </p:nvGrpSpPr>
        <p:grpSpPr>
          <a:xfrm>
            <a:off x="215900" y="3203684"/>
            <a:ext cx="4788148" cy="3249652"/>
            <a:chOff x="215900" y="1700808"/>
            <a:chExt cx="4788148" cy="3249652"/>
          </a:xfrm>
        </p:grpSpPr>
        <p:grpSp>
          <p:nvGrpSpPr>
            <p:cNvPr id="3" name="Groupe 48"/>
            <p:cNvGrpSpPr>
              <a:grpSpLocks/>
            </p:cNvGrpSpPr>
            <p:nvPr/>
          </p:nvGrpSpPr>
          <p:grpSpPr bwMode="auto">
            <a:xfrm>
              <a:off x="215900" y="1700808"/>
              <a:ext cx="4788148" cy="3167633"/>
              <a:chOff x="4434750" y="3356992"/>
              <a:chExt cx="4709249" cy="2939330"/>
            </a:xfrm>
          </p:grpSpPr>
          <p:pic>
            <p:nvPicPr>
              <p:cNvPr id="110650" name="Picture 2" descr="Z:\FTE\CHIC\documents\npdfgenerator.gif"/>
              <p:cNvPicPr>
                <a:picLocks noChangeAspect="1" noChangeArrowheads="1"/>
              </p:cNvPicPr>
              <p:nvPr/>
            </p:nvPicPr>
            <p:blipFill>
              <a:blip r:embed="rId3" cstate="print"/>
              <a:srcRect/>
              <a:stretch>
                <a:fillRect/>
              </a:stretch>
            </p:blipFill>
            <p:spPr bwMode="auto">
              <a:xfrm>
                <a:off x="4434750" y="3356992"/>
                <a:ext cx="4709249" cy="2939330"/>
              </a:xfrm>
              <a:prstGeom prst="rect">
                <a:avLst/>
              </a:prstGeom>
              <a:noFill/>
              <a:ln w="9525">
                <a:noFill/>
                <a:miter lim="800000"/>
                <a:headEnd/>
                <a:tailEnd/>
              </a:ln>
            </p:spPr>
          </p:pic>
          <p:sp>
            <p:nvSpPr>
              <p:cNvPr id="28" name="Rectangle 27"/>
              <p:cNvSpPr/>
              <p:nvPr/>
            </p:nvSpPr>
            <p:spPr>
              <a:xfrm>
                <a:off x="6722310" y="4120727"/>
                <a:ext cx="1648144" cy="187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52" name="ZoneTexte 28"/>
              <p:cNvSpPr txBox="1">
                <a:spLocks noChangeArrowheads="1"/>
              </p:cNvSpPr>
              <p:nvPr/>
            </p:nvSpPr>
            <p:spPr bwMode="auto">
              <a:xfrm>
                <a:off x="7484829" y="5229545"/>
                <a:ext cx="615528" cy="303042"/>
              </a:xfrm>
              <a:prstGeom prst="rect">
                <a:avLst/>
              </a:prstGeom>
              <a:noFill/>
              <a:ln w="9525">
                <a:noFill/>
                <a:miter lim="800000"/>
                <a:headEnd/>
                <a:tailEnd/>
              </a:ln>
            </p:spPr>
            <p:txBody>
              <a:bodyPr wrap="none">
                <a:spAutoFit/>
              </a:bodyPr>
              <a:lstStyle/>
              <a:p>
                <a:pPr algn="ctr"/>
                <a:r>
                  <a:rPr lang="en-US" sz="1200" b="1">
                    <a:latin typeface="Calibri" pitchFamily="34" charset="0"/>
                  </a:rPr>
                  <a:t>NA50</a:t>
                </a:r>
                <a:endParaRPr lang="en-US" sz="1400" b="1">
                  <a:latin typeface="Calibri" pitchFamily="34" charset="0"/>
                </a:endParaRPr>
              </a:p>
            </p:txBody>
          </p:sp>
          <p:sp>
            <p:nvSpPr>
              <p:cNvPr id="110653" name="ZoneTexte 29"/>
              <p:cNvSpPr txBox="1">
                <a:spLocks noChangeArrowheads="1"/>
              </p:cNvSpPr>
              <p:nvPr/>
            </p:nvSpPr>
            <p:spPr bwMode="auto">
              <a:xfrm>
                <a:off x="6792131" y="5581634"/>
                <a:ext cx="600828" cy="303042"/>
              </a:xfrm>
              <a:prstGeom prst="rect">
                <a:avLst/>
              </a:prstGeom>
              <a:noFill/>
              <a:ln w="9525">
                <a:noFill/>
                <a:miter lim="800000"/>
                <a:headEnd/>
                <a:tailEnd/>
              </a:ln>
            </p:spPr>
            <p:txBody>
              <a:bodyPr wrap="none">
                <a:spAutoFit/>
              </a:bodyPr>
              <a:lstStyle/>
              <a:p>
                <a:pPr algn="ctr"/>
                <a:r>
                  <a:rPr lang="en-US" sz="1200" b="1">
                    <a:latin typeface="Calibri" pitchFamily="34" charset="0"/>
                  </a:rPr>
                  <a:t>CHIC </a:t>
                </a:r>
              </a:p>
            </p:txBody>
          </p:sp>
          <p:cxnSp>
            <p:nvCxnSpPr>
              <p:cNvPr id="31" name="Connecteur droit 30"/>
              <p:cNvCxnSpPr/>
              <p:nvPr/>
            </p:nvCxnSpPr>
            <p:spPr>
              <a:xfrm>
                <a:off x="7471968" y="415225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135267" y="414174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523415" y="5445002"/>
                <a:ext cx="576943"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731496" y="5877669"/>
                <a:ext cx="1585674"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10594" name="Object 3"/>
            <p:cNvGraphicFramePr>
              <a:graphicFrameLocks noChangeAspect="1"/>
            </p:cNvGraphicFramePr>
            <p:nvPr>
              <p:extLst>
                <p:ext uri="{D42A27DB-BD31-4B8C-83A1-F6EECF244321}">
                  <p14:modId xmlns:p14="http://schemas.microsoft.com/office/powerpoint/2010/main" val="2894253538"/>
                </p:ext>
              </p:extLst>
            </p:nvPr>
          </p:nvGraphicFramePr>
          <p:xfrm>
            <a:off x="786414" y="2420888"/>
            <a:ext cx="1625346" cy="609740"/>
          </p:xfrm>
          <a:graphic>
            <a:graphicData uri="http://schemas.openxmlformats.org/presentationml/2006/ole">
              <mc:AlternateContent xmlns:mc="http://schemas.openxmlformats.org/markup-compatibility/2006">
                <mc:Choice xmlns:v="urn:schemas-microsoft-com:vml" Requires="v">
                  <p:oleObj spid="_x0000_s121048" name="Équation" r:id="rId4" imgW="1117440" imgH="419040" progId="Equation.3">
                    <p:embed/>
                  </p:oleObj>
                </mc:Choice>
                <mc:Fallback>
                  <p:oleObj name="Équation" r:id="rId4" imgW="11174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14" y="2420888"/>
                          <a:ext cx="1625346" cy="60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ZoneTexte 34"/>
            <p:cNvSpPr txBox="1"/>
            <p:nvPr/>
          </p:nvSpPr>
          <p:spPr>
            <a:xfrm>
              <a:off x="4211960" y="4581128"/>
              <a:ext cx="385042" cy="369332"/>
            </a:xfrm>
            <a:prstGeom prst="rect">
              <a:avLst/>
            </a:prstGeom>
            <a:solidFill>
              <a:schemeClr val="bg1"/>
            </a:solidFill>
          </p:spPr>
          <p:txBody>
            <a:bodyPr wrap="none" rtlCol="0">
              <a:spAutoFit/>
            </a:bodyPr>
            <a:lstStyle/>
            <a:p>
              <a:r>
                <a:rPr lang="en-US" dirty="0" smtClean="0"/>
                <a:t>x</a:t>
              </a:r>
              <a:r>
                <a:rPr lang="en-US" baseline="-25000" dirty="0" smtClean="0"/>
                <a:t>2</a:t>
              </a:r>
              <a:endParaRPr lang="en-US" baseline="-25000" dirty="0"/>
            </a:p>
          </p:txBody>
        </p:sp>
      </p:grpSp>
      <p:grpSp>
        <p:nvGrpSpPr>
          <p:cNvPr id="7" name="Groupe 6"/>
          <p:cNvGrpSpPr/>
          <p:nvPr/>
        </p:nvGrpSpPr>
        <p:grpSpPr>
          <a:xfrm>
            <a:off x="5113764" y="3140223"/>
            <a:ext cx="3850724" cy="3241105"/>
            <a:chOff x="5041755" y="3356992"/>
            <a:chExt cx="3850724" cy="3241105"/>
          </a:xfrm>
        </p:grpSpPr>
        <p:sp>
          <p:nvSpPr>
            <p:cNvPr id="110637" name="ZoneTexte 11"/>
            <p:cNvSpPr txBox="1">
              <a:spLocks noChangeArrowheads="1"/>
            </p:cNvSpPr>
            <p:nvPr/>
          </p:nvSpPr>
          <p:spPr bwMode="auto">
            <a:xfrm rot="5400000">
              <a:off x="7228006" y="4762175"/>
              <a:ext cx="3051948" cy="276999"/>
            </a:xfrm>
            <a:prstGeom prst="rect">
              <a:avLst/>
            </a:prstGeom>
            <a:noFill/>
            <a:ln w="9525">
              <a:noFill/>
              <a:miter lim="800000"/>
              <a:headEnd/>
              <a:tailEnd/>
            </a:ln>
          </p:spPr>
          <p:txBody>
            <a:bodyPr wrap="square">
              <a:spAutoFit/>
            </a:bodyPr>
            <a:lstStyle/>
            <a:p>
              <a:r>
                <a:rPr lang="en-US" sz="1200">
                  <a:latin typeface="Calibri" pitchFamily="34" charset="0"/>
                </a:rPr>
                <a:t>F. Arleo and S. Peigné, </a:t>
              </a:r>
              <a:r>
                <a:rPr lang="fr-FR" sz="1200" b="1">
                  <a:latin typeface="Calibri" pitchFamily="34" charset="0"/>
                </a:rPr>
                <a:t>arXiv:1204.4609</a:t>
              </a:r>
              <a:r>
                <a:rPr lang="en-US" sz="1200">
                  <a:latin typeface="Calibri" pitchFamily="34" charset="0"/>
                </a:rPr>
                <a:t> </a:t>
              </a:r>
            </a:p>
          </p:txBody>
        </p:sp>
        <p:grpSp>
          <p:nvGrpSpPr>
            <p:cNvPr id="48" name="Groupe 47"/>
            <p:cNvGrpSpPr/>
            <p:nvPr/>
          </p:nvGrpSpPr>
          <p:grpSpPr>
            <a:xfrm>
              <a:off x="5041755" y="3356992"/>
              <a:ext cx="3599756" cy="3241105"/>
              <a:chOff x="5041755" y="3356992"/>
              <a:chExt cx="3599756" cy="3241105"/>
            </a:xfrm>
          </p:grpSpPr>
          <p:grpSp>
            <p:nvGrpSpPr>
              <p:cNvPr id="4" name="Groupe 10"/>
              <p:cNvGrpSpPr>
                <a:grpSpLocks/>
              </p:cNvGrpSpPr>
              <p:nvPr/>
            </p:nvGrpSpPr>
            <p:grpSpPr bwMode="auto">
              <a:xfrm>
                <a:off x="5041755" y="3356992"/>
                <a:ext cx="3599756" cy="3241105"/>
                <a:chOff x="5220246" y="2014538"/>
                <a:chExt cx="3024162" cy="2828925"/>
              </a:xfrm>
            </p:grpSpPr>
            <p:pic>
              <p:nvPicPr>
                <p:cNvPr id="110648" name="Picture 2"/>
                <p:cNvPicPr>
                  <a:picLocks noChangeAspect="1" noChangeArrowheads="1"/>
                </p:cNvPicPr>
                <p:nvPr/>
              </p:nvPicPr>
              <p:blipFill>
                <a:blip r:embed="rId6" cstate="print"/>
                <a:srcRect/>
                <a:stretch>
                  <a:fillRect/>
                </a:stretch>
              </p:blipFill>
              <p:spPr bwMode="auto">
                <a:xfrm>
                  <a:off x="5220246" y="2014538"/>
                  <a:ext cx="3024162" cy="2828925"/>
                </a:xfrm>
                <a:prstGeom prst="rect">
                  <a:avLst/>
                </a:prstGeom>
                <a:noFill/>
                <a:ln w="9525">
                  <a:noFill/>
                  <a:miter lim="800000"/>
                  <a:headEnd/>
                  <a:tailEnd/>
                </a:ln>
              </p:spPr>
            </p:pic>
            <p:cxnSp>
              <p:nvCxnSpPr>
                <p:cNvPr id="6" name="Connecteur droit 5"/>
                <p:cNvCxnSpPr/>
                <p:nvPr/>
              </p:nvCxnSpPr>
              <p:spPr>
                <a:xfrm>
                  <a:off x="8244408" y="2060575"/>
                  <a:ext cx="0" cy="244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38" name="ZoneTexte 14"/>
              <p:cNvSpPr txBox="1">
                <a:spLocks noChangeArrowheads="1"/>
              </p:cNvSpPr>
              <p:nvPr/>
            </p:nvSpPr>
            <p:spPr bwMode="auto">
              <a:xfrm>
                <a:off x="5868144" y="4268084"/>
                <a:ext cx="792088"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(29.1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17" name="Connecteur droit 16"/>
              <p:cNvCxnSpPr/>
              <p:nvPr/>
            </p:nvCxnSpPr>
            <p:spPr>
              <a:xfrm>
                <a:off x="6588224"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940152" y="4221088"/>
                <a:ext cx="5933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940152"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995426" y="5808288"/>
                <a:ext cx="2142847" cy="33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0595" name="Object 4"/>
              <p:cNvGraphicFramePr>
                <a:graphicFrameLocks noChangeAspect="1"/>
              </p:cNvGraphicFramePr>
              <p:nvPr/>
            </p:nvGraphicFramePr>
            <p:xfrm>
              <a:off x="6941208" y="3645024"/>
              <a:ext cx="1628866" cy="578229"/>
            </p:xfrm>
            <a:graphic>
              <a:graphicData uri="http://schemas.openxmlformats.org/presentationml/2006/ole">
                <mc:AlternateContent xmlns:mc="http://schemas.openxmlformats.org/markup-compatibility/2006">
                  <mc:Choice xmlns:v="urn:schemas-microsoft-com:vml" Requires="v">
                    <p:oleObj spid="_x0000_s121049" name="Équation" r:id="rId7" imgW="1180800" imgH="419040" progId="Equation.3">
                      <p:embed/>
                    </p:oleObj>
                  </mc:Choice>
                  <mc:Fallback>
                    <p:oleObj name="Équation" r:id="rId7" imgW="118080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1208" y="3645024"/>
                            <a:ext cx="1628866" cy="578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p:nvPr/>
            </p:nvSpPr>
            <p:spPr>
              <a:xfrm>
                <a:off x="5683046" y="4797152"/>
                <a:ext cx="1696404"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(29 </a:t>
                </a:r>
                <a:r>
                  <a:rPr lang="en-US" sz="1100" b="1" dirty="0" err="1">
                    <a:solidFill>
                      <a:schemeClr val="tx1"/>
                    </a:solidFill>
                  </a:rPr>
                  <a:t>GeV</a:t>
                </a:r>
                <a:r>
                  <a:rPr lang="en-US" sz="1100" b="1" dirty="0">
                    <a:solidFill>
                      <a:schemeClr val="tx1"/>
                    </a:solidFill>
                  </a:rPr>
                  <a:t>)</a:t>
                </a:r>
              </a:p>
            </p:txBody>
          </p:sp>
          <p:cxnSp>
            <p:nvCxnSpPr>
              <p:cNvPr id="22" name="Connecteur droit avec flèche 21"/>
              <p:cNvCxnSpPr/>
              <p:nvPr/>
            </p:nvCxnSpPr>
            <p:spPr>
              <a:xfrm>
                <a:off x="5728358" y="4848645"/>
                <a:ext cx="162886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740352" y="4427820"/>
                <a:ext cx="723275" cy="369332"/>
              </a:xfrm>
              <a:prstGeom prst="rect">
                <a:avLst/>
              </a:prstGeom>
              <a:noFill/>
            </p:spPr>
            <p:txBody>
              <a:bodyPr wrap="none" rtlCol="0">
                <a:spAutoFit/>
              </a:bodyPr>
              <a:lstStyle/>
              <a:p>
                <a:r>
                  <a:rPr lang="en-US" dirty="0" smtClean="0"/>
                  <a:t>E866</a:t>
                </a:r>
                <a:endParaRPr lang="en-US" dirty="0"/>
              </a:p>
            </p:txBody>
          </p:sp>
          <p:sp>
            <p:nvSpPr>
              <p:cNvPr id="40" name="ZoneTexte 14"/>
              <p:cNvSpPr txBox="1">
                <a:spLocks noChangeArrowheads="1"/>
              </p:cNvSpPr>
              <p:nvPr/>
            </p:nvSpPr>
            <p:spPr bwMode="auto">
              <a:xfrm>
                <a:off x="6300192" y="5233206"/>
                <a:ext cx="864096"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(17.2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41" name="Connecteur droit 40"/>
              <p:cNvCxnSpPr/>
              <p:nvPr/>
            </p:nvCxnSpPr>
            <p:spPr>
              <a:xfrm>
                <a:off x="723629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156176" y="5229200"/>
                <a:ext cx="108012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15617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724128" y="5762274"/>
                <a:ext cx="2880320"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a:t>
                </a:r>
                <a:r>
                  <a:rPr lang="en-US" sz="1100" b="1" dirty="0" smtClean="0">
                    <a:solidFill>
                      <a:schemeClr val="tx1"/>
                    </a:solidFill>
                  </a:rPr>
                  <a:t>(17.2 </a:t>
                </a:r>
                <a:r>
                  <a:rPr lang="en-US" sz="1100" b="1" dirty="0" err="1">
                    <a:solidFill>
                      <a:schemeClr val="tx1"/>
                    </a:solidFill>
                  </a:rPr>
                  <a:t>GeV</a:t>
                </a:r>
                <a:r>
                  <a:rPr lang="en-US" sz="1100" b="1" dirty="0">
                    <a:solidFill>
                      <a:schemeClr val="tx1"/>
                    </a:solidFill>
                  </a:rPr>
                  <a:t>)</a:t>
                </a:r>
              </a:p>
            </p:txBody>
          </p:sp>
          <p:cxnSp>
            <p:nvCxnSpPr>
              <p:cNvPr id="45" name="Connecteur droit avec flèche 44"/>
              <p:cNvCxnSpPr/>
              <p:nvPr/>
            </p:nvCxnSpPr>
            <p:spPr>
              <a:xfrm flipV="1">
                <a:off x="5728358" y="5805264"/>
                <a:ext cx="2804082" cy="8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9" name="Tableau 8"/>
          <p:cNvGraphicFramePr>
            <a:graphicFrameLocks noGrp="1"/>
          </p:cNvGraphicFramePr>
          <p:nvPr>
            <p:extLst>
              <p:ext uri="{D42A27DB-BD31-4B8C-83A1-F6EECF244321}">
                <p14:modId xmlns:p14="http://schemas.microsoft.com/office/powerpoint/2010/main" val="2985025278"/>
              </p:ext>
            </p:extLst>
          </p:nvPr>
        </p:nvGraphicFramePr>
        <p:xfrm>
          <a:off x="4896707" y="1124744"/>
          <a:ext cx="4031108" cy="1745934"/>
        </p:xfrm>
        <a:graphic>
          <a:graphicData uri="http://schemas.openxmlformats.org/drawingml/2006/table">
            <a:tbl>
              <a:tblPr/>
              <a:tblGrid>
                <a:gridCol w="792162"/>
                <a:gridCol w="576263"/>
                <a:gridCol w="790475"/>
                <a:gridCol w="936104"/>
                <a:gridCol w="936104"/>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E</a:t>
                      </a:r>
                      <a:r>
                        <a:rPr kumimoji="0" lang="en-US" sz="1600" b="1" i="0" u="none" strike="noStrike" cap="none" normalizeH="0" baseline="-25000" dirty="0" err="1" smtClean="0">
                          <a:ln>
                            <a:noFill/>
                          </a:ln>
                          <a:solidFill>
                            <a:srgbClr val="FFFFFF"/>
                          </a:solidFill>
                          <a:effectLst/>
                          <a:latin typeface="Calibri" pitchFamily="34" charset="0"/>
                        </a:rPr>
                        <a:t>beam</a:t>
                      </a:r>
                      <a:endParaRPr kumimoji="0" lang="en-US" sz="1600" b="1" i="0" u="none" strike="noStrike" cap="none" normalizeH="0" baseline="-25000" dirty="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sym typeface="Symbol" pitchFamily="18" charset="2"/>
                        </a:rPr>
                        <a:t>(s)</a:t>
                      </a:r>
                      <a:endParaRPr kumimoji="0" lang="en-US"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Exp.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y</a:t>
                      </a:r>
                      <a:r>
                        <a:rPr kumimoji="0" lang="en-US" sz="1600" b="1" i="0" u="none" strike="noStrike" cap="none" normalizeH="0" baseline="-25000" dirty="0" err="1" smtClean="0">
                          <a:ln>
                            <a:noFill/>
                          </a:ln>
                          <a:solidFill>
                            <a:srgbClr val="FFFFFF"/>
                          </a:solidFill>
                          <a:effectLst/>
                          <a:latin typeface="Calibri" pitchFamily="34" charset="0"/>
                        </a:rPr>
                        <a:t>CMS</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x</a:t>
                      </a:r>
                      <a:r>
                        <a:rPr kumimoji="0" lang="en-US" sz="1600" b="1" i="0" u="none" strike="noStrike" cap="none" normalizeH="0" baseline="-25000" dirty="0" err="1" smtClean="0">
                          <a:ln>
                            <a:noFill/>
                          </a:ln>
                          <a:solidFill>
                            <a:srgbClr val="FFFFFF"/>
                          </a:solidFill>
                          <a:effectLst/>
                          <a:latin typeface="Calibri" pitchFamily="34" charset="0"/>
                        </a:rPr>
                        <a:t>F</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158 GeV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(17 GeV)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[0.07;0.18]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[-0.19;1]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2730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450 </a:t>
                      </a:r>
                      <a:r>
                        <a:rPr kumimoji="0" lang="en-US" sz="1200" b="1" i="0" u="none" strike="noStrike" cap="none" normalizeH="0" baseline="0" dirty="0" err="1" smtClean="0">
                          <a:ln>
                            <a:noFill/>
                          </a:ln>
                          <a:solidFill>
                            <a:srgbClr val="000000"/>
                          </a:solidFill>
                          <a:effectLst/>
                          <a:latin typeface="Calibri" pitchFamily="34" charset="0"/>
                        </a:rPr>
                        <a:t>GeV</a:t>
                      </a:r>
                      <a:endParaRPr kumimoji="0" lang="en-US"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(29 </a:t>
                      </a:r>
                      <a:r>
                        <a:rPr kumimoji="0" lang="en-US" sz="1200" b="1" i="0" u="none" strike="noStrike" cap="none" normalizeH="0" baseline="0" dirty="0" err="1" smtClean="0">
                          <a:ln>
                            <a:noFill/>
                          </a:ln>
                          <a:solidFill>
                            <a:srgbClr val="000000"/>
                          </a:solidFill>
                          <a:effectLst/>
                          <a:latin typeface="Calibri" pitchFamily="34" charset="0"/>
                        </a:rPr>
                        <a:t>GeV</a:t>
                      </a:r>
                      <a:r>
                        <a:rPr kumimoji="0" lang="en-US" sz="1200" b="1" i="0" u="none" strike="noStrike" cap="none" normalizeH="0" baseline="0" dirty="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[-0.4;0.6]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[0.06;0.16]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[-0.09;0.14]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[-0.22;0.51]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8" name="ZoneTexte 7"/>
          <p:cNvSpPr txBox="1"/>
          <p:nvPr/>
        </p:nvSpPr>
        <p:spPr>
          <a:xfrm>
            <a:off x="467544" y="1844370"/>
            <a:ext cx="3470694" cy="1015663"/>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pPr marL="0" lvl="1"/>
            <a:r>
              <a:rPr lang="en-US" sz="2000" b="1" dirty="0">
                <a:solidFill>
                  <a:schemeClr val="bg1"/>
                </a:solidFill>
                <a:latin typeface="Calibri" pitchFamily="34" charset="0"/>
              </a:rPr>
              <a:t>J/</a:t>
            </a:r>
            <a:r>
              <a:rPr lang="en-US" sz="2000" b="1" dirty="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c</a:t>
            </a:r>
            <a:r>
              <a:rPr lang="en-US" sz="2000" b="1" baseline="-25000" dirty="0">
                <a:solidFill>
                  <a:schemeClr val="bg1"/>
                </a:solidFill>
                <a:latin typeface="Calibri" pitchFamily="34" charset="0"/>
              </a:rPr>
              <a:t>c</a:t>
            </a:r>
            <a:r>
              <a:rPr lang="en-US" sz="2000" b="1" dirty="0">
                <a:solidFill>
                  <a:schemeClr val="bg1"/>
                </a:solidFill>
                <a:latin typeface="Calibri" pitchFamily="34" charset="0"/>
              </a:rPr>
              <a:t> in a large </a:t>
            </a:r>
            <a:r>
              <a:rPr lang="en-US" sz="2000" b="1" dirty="0" err="1">
                <a:solidFill>
                  <a:schemeClr val="bg1"/>
                </a:solidFill>
                <a:latin typeface="Calibri" pitchFamily="34" charset="0"/>
              </a:rPr>
              <a:t>y</a:t>
            </a:r>
            <a:r>
              <a:rPr lang="en-US" sz="2000" b="1" baseline="-25000" dirty="0" err="1">
                <a:solidFill>
                  <a:schemeClr val="bg1"/>
                </a:solidFill>
                <a:latin typeface="Calibri" pitchFamily="34" charset="0"/>
              </a:rPr>
              <a:t>CMS</a:t>
            </a:r>
            <a:r>
              <a:rPr lang="en-US" sz="2000" b="1" dirty="0">
                <a:solidFill>
                  <a:schemeClr val="bg1"/>
                </a:solidFill>
                <a:latin typeface="Calibri" pitchFamily="34" charset="0"/>
              </a:rPr>
              <a:t> </a:t>
            </a:r>
            <a:r>
              <a:rPr lang="en-US" sz="2000" b="1" dirty="0" smtClean="0">
                <a:solidFill>
                  <a:schemeClr val="bg1"/>
                </a:solidFill>
                <a:latin typeface="Calibri" pitchFamily="34" charset="0"/>
              </a:rPr>
              <a:t>range</a:t>
            </a:r>
          </a:p>
          <a:p>
            <a:pPr marL="342900" lvl="1" indent="-342900">
              <a:buFont typeface="Wingdings"/>
              <a:buChar char="è"/>
            </a:pPr>
            <a:r>
              <a:rPr lang="en-US" sz="2000" b="1" dirty="0" smtClean="0">
                <a:solidFill>
                  <a:schemeClr val="bg1"/>
                </a:solidFill>
                <a:latin typeface="Calibri" pitchFamily="34" charset="0"/>
                <a:sym typeface="Wingdings" pitchFamily="2" charset="2"/>
              </a:rPr>
              <a:t>Large coverage in x</a:t>
            </a:r>
            <a:r>
              <a:rPr lang="en-US" sz="2000" b="1" baseline="-25000" dirty="0" smtClean="0">
                <a:solidFill>
                  <a:schemeClr val="bg1"/>
                </a:solidFill>
                <a:latin typeface="Calibri" pitchFamily="34" charset="0"/>
                <a:sym typeface="Wingdings" pitchFamily="2" charset="2"/>
              </a:rPr>
              <a:t>2</a:t>
            </a:r>
          </a:p>
          <a:p>
            <a:pPr marL="342900" lvl="1" indent="-342900">
              <a:buFont typeface="Wingdings"/>
              <a:buChar char="è"/>
            </a:pPr>
            <a:r>
              <a:rPr lang="en-US" sz="2000" b="1" dirty="0" smtClean="0">
                <a:solidFill>
                  <a:schemeClr val="bg1"/>
                </a:solidFill>
                <a:latin typeface="Calibri" pitchFamily="34" charset="0"/>
                <a:sym typeface="Wingdings" pitchFamily="2" charset="2"/>
              </a:rPr>
              <a:t>Large coverage in </a:t>
            </a:r>
            <a:r>
              <a:rPr lang="en-US" sz="2000" b="1" dirty="0" err="1" smtClean="0">
                <a:solidFill>
                  <a:schemeClr val="bg1"/>
                </a:solidFill>
                <a:latin typeface="Calibri" pitchFamily="34" charset="0"/>
                <a:sym typeface="Wingdings" pitchFamily="2" charset="2"/>
              </a:rPr>
              <a:t>x</a:t>
            </a:r>
            <a:r>
              <a:rPr lang="en-US" sz="2000" b="1" baseline="-25000" dirty="0" err="1" smtClean="0">
                <a:solidFill>
                  <a:schemeClr val="bg1"/>
                </a:solidFill>
                <a:latin typeface="Calibri" pitchFamily="34" charset="0"/>
                <a:sym typeface="Wingdings" pitchFamily="2" charset="2"/>
              </a:rPr>
              <a:t>F</a:t>
            </a:r>
            <a:endParaRPr lang="fr-FR" sz="2000" b="1" baseline="-25000" dirty="0">
              <a:solidFill>
                <a:schemeClr val="bg1"/>
              </a:solidFill>
              <a:latin typeface="Calibri" pitchFamily="34" charset="0"/>
            </a:endParaRPr>
          </a:p>
        </p:txBody>
      </p:sp>
      <p:sp>
        <p:nvSpPr>
          <p:cNvPr id="46" name="Flèche droite 45"/>
          <p:cNvSpPr/>
          <p:nvPr/>
        </p:nvSpPr>
        <p:spPr>
          <a:xfrm>
            <a:off x="4208423" y="227336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11"/>
          <p:cNvSpPr>
            <a:spLocks noGrp="1"/>
          </p:cNvSpPr>
          <p:nvPr>
            <p:ph type="dt" sz="half" idx="14"/>
          </p:nvPr>
        </p:nvSpPr>
        <p:spPr/>
        <p:txBody>
          <a:bodyPr/>
          <a:lstStyle/>
          <a:p>
            <a:pPr>
              <a:defRPr/>
            </a:pPr>
            <a:r>
              <a:rPr lang="fr-FR" smtClean="0"/>
              <a:t>01/03/2013</a:t>
            </a:r>
            <a:endParaRPr lang="fr-BE"/>
          </a:p>
        </p:txBody>
      </p:sp>
      <p:sp>
        <p:nvSpPr>
          <p:cNvPr id="14" name="Espace réservé du numéro de diapositive 13"/>
          <p:cNvSpPr>
            <a:spLocks noGrp="1"/>
          </p:cNvSpPr>
          <p:nvPr>
            <p:ph type="sldNum" sz="quarter" idx="16"/>
          </p:nvPr>
        </p:nvSpPr>
        <p:spPr/>
        <p:txBody>
          <a:bodyPr/>
          <a:lstStyle/>
          <a:p>
            <a:pPr>
              <a:defRPr/>
            </a:pPr>
            <a:fld id="{AE359880-4500-4A8C-AF91-A956C24D70B4}" type="slidenum">
              <a:rPr lang="fr-BE" smtClean="0"/>
              <a:pPr>
                <a:defRPr/>
              </a:pPr>
              <a:t>14</a:t>
            </a:fld>
            <a:endParaRPr lang="fr-BE" dirty="0"/>
          </a:p>
        </p:txBody>
      </p:sp>
    </p:spTree>
    <p:extLst>
      <p:ext uri="{BB962C8B-B14F-4D97-AF65-F5344CB8AC3E}">
        <p14:creationId xmlns:p14="http://schemas.microsoft.com/office/powerpoint/2010/main" val="1202349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fr-FR" sz="2800" dirty="0" smtClean="0"/>
              <a:t>p+A program	</a:t>
            </a:r>
            <a:endParaRPr lang="en-US" dirty="0"/>
          </a:p>
        </p:txBody>
      </p:sp>
      <p:sp>
        <p:nvSpPr>
          <p:cNvPr id="110597" name="Espace réservé du contenu 2"/>
          <p:cNvSpPr>
            <a:spLocks noGrp="1"/>
          </p:cNvSpPr>
          <p:nvPr>
            <p:ph idx="1"/>
          </p:nvPr>
        </p:nvSpPr>
        <p:spPr/>
        <p:txBody>
          <a:bodyPr>
            <a:normAutofit/>
          </a:bodyPr>
          <a:lstStyle/>
          <a:p>
            <a:pPr algn="just"/>
            <a:r>
              <a:rPr lang="en-US" dirty="0" smtClean="0"/>
              <a:t>A thorough </a:t>
            </a:r>
            <a:r>
              <a:rPr lang="en-US" dirty="0" err="1" smtClean="0"/>
              <a:t>p+A</a:t>
            </a:r>
            <a:r>
              <a:rPr lang="en-US" dirty="0" smtClean="0"/>
              <a:t> program</a:t>
            </a:r>
          </a:p>
          <a:p>
            <a:pPr lvl="1" algn="just"/>
            <a:r>
              <a:rPr lang="en-US" b="1" dirty="0">
                <a:latin typeface="Calibri" pitchFamily="34" charset="0"/>
              </a:rPr>
              <a:t>J/</a:t>
            </a:r>
            <a:r>
              <a:rPr lang="en-US" b="1" dirty="0">
                <a:latin typeface="Symbol" pitchFamily="18" charset="2"/>
              </a:rPr>
              <a:t>Y</a:t>
            </a:r>
            <a:r>
              <a:rPr lang="en-US" b="1" dirty="0">
                <a:latin typeface="Calibri" pitchFamily="34" charset="0"/>
              </a:rPr>
              <a:t>, </a:t>
            </a:r>
            <a:r>
              <a:rPr lang="en-US" b="1" dirty="0">
                <a:latin typeface="Symbol" pitchFamily="18" charset="2"/>
              </a:rPr>
              <a:t>Y</a:t>
            </a:r>
            <a:r>
              <a:rPr lang="en-US" b="1" dirty="0">
                <a:latin typeface="Calibri" pitchFamily="34" charset="0"/>
              </a:rPr>
              <a:t>’, </a:t>
            </a:r>
            <a:r>
              <a:rPr lang="en-US" b="1" dirty="0">
                <a:latin typeface="Symbol" pitchFamily="18" charset="2"/>
              </a:rPr>
              <a:t>c</a:t>
            </a:r>
            <a:r>
              <a:rPr lang="en-US" b="1" baseline="-25000" dirty="0">
                <a:latin typeface="Calibri" pitchFamily="34" charset="0"/>
              </a:rPr>
              <a:t>c</a:t>
            </a:r>
            <a:r>
              <a:rPr lang="en-US" b="1" dirty="0">
                <a:latin typeface="Calibri" pitchFamily="34" charset="0"/>
              </a:rPr>
              <a:t> with </a:t>
            </a:r>
            <a:r>
              <a:rPr lang="en-US" b="1" dirty="0">
                <a:solidFill>
                  <a:srgbClr val="FF0000"/>
                </a:solidFill>
                <a:latin typeface="Calibri" pitchFamily="34" charset="0"/>
              </a:rPr>
              <a:t>several targets</a:t>
            </a:r>
          </a:p>
          <a:p>
            <a:pPr lvl="2" algn="just"/>
            <a:r>
              <a:rPr lang="en-US" dirty="0">
                <a:latin typeface="Calibri" pitchFamily="34" charset="0"/>
              </a:rPr>
              <a:t>NA50: </a:t>
            </a:r>
            <a:r>
              <a:rPr lang="fr-FR" dirty="0" err="1">
                <a:latin typeface="Calibri" pitchFamily="34" charset="0"/>
              </a:rPr>
              <a:t>p+Be</a:t>
            </a:r>
            <a:r>
              <a:rPr lang="fr-FR" dirty="0">
                <a:latin typeface="Calibri" pitchFamily="34" charset="0"/>
              </a:rPr>
              <a:t>, </a:t>
            </a:r>
            <a:r>
              <a:rPr lang="fr-FR" dirty="0" err="1" smtClean="0">
                <a:latin typeface="Calibri" pitchFamily="34" charset="0"/>
              </a:rPr>
              <a:t>p+Al</a:t>
            </a:r>
            <a:r>
              <a:rPr lang="fr-FR" dirty="0">
                <a:latin typeface="Calibri" pitchFamily="34" charset="0"/>
              </a:rPr>
              <a:t>, </a:t>
            </a:r>
            <a:r>
              <a:rPr lang="fr-FR" dirty="0" err="1" smtClean="0">
                <a:latin typeface="Calibri" pitchFamily="34" charset="0"/>
              </a:rPr>
              <a:t>p+Cu</a:t>
            </a:r>
            <a:r>
              <a:rPr lang="fr-FR" dirty="0">
                <a:latin typeface="Calibri" pitchFamily="34" charset="0"/>
              </a:rPr>
              <a:t>, </a:t>
            </a:r>
            <a:r>
              <a:rPr lang="fr-FR" dirty="0" err="1" smtClean="0">
                <a:latin typeface="Calibri" pitchFamily="34" charset="0"/>
              </a:rPr>
              <a:t>p+Ag</a:t>
            </a:r>
            <a:r>
              <a:rPr lang="fr-FR" dirty="0">
                <a:latin typeface="Calibri" pitchFamily="34" charset="0"/>
              </a:rPr>
              <a:t>, </a:t>
            </a:r>
            <a:r>
              <a:rPr lang="fr-FR" dirty="0" err="1" smtClean="0">
                <a:latin typeface="Calibri" pitchFamily="34" charset="0"/>
              </a:rPr>
              <a:t>p+W</a:t>
            </a:r>
            <a:r>
              <a:rPr lang="fr-FR" dirty="0">
                <a:latin typeface="Calibri" pitchFamily="34" charset="0"/>
              </a:rPr>
              <a:t>, </a:t>
            </a:r>
            <a:r>
              <a:rPr lang="fr-FR" dirty="0" err="1" smtClean="0">
                <a:latin typeface="Calibri" pitchFamily="34" charset="0"/>
              </a:rPr>
              <a:t>p+Pb</a:t>
            </a:r>
            <a:endParaRPr lang="fr-FR" dirty="0">
              <a:latin typeface="Calibri" pitchFamily="34" charset="0"/>
            </a:endParaRPr>
          </a:p>
          <a:p>
            <a:pPr lvl="1" algn="just"/>
            <a:r>
              <a:rPr lang="en-US" b="1" dirty="0" smtClean="0">
                <a:solidFill>
                  <a:srgbClr val="FF0000"/>
                </a:solidFill>
              </a:rPr>
              <a:t>Large statistics </a:t>
            </a:r>
            <a:r>
              <a:rPr lang="en-US" dirty="0" smtClean="0"/>
              <a:t>required</a:t>
            </a:r>
          </a:p>
          <a:p>
            <a:pPr lvl="2" algn="just"/>
            <a:r>
              <a:rPr lang="en-US" dirty="0" smtClean="0"/>
              <a:t>Typical 1week/target NA50 data taking (EPJ C33 (2004) 31-40)</a:t>
            </a:r>
          </a:p>
          <a:p>
            <a:pPr lvl="2" algn="just"/>
            <a:endParaRPr lang="en-US" dirty="0"/>
          </a:p>
          <a:p>
            <a:pPr lvl="2" algn="just"/>
            <a:endParaRPr lang="en-US" dirty="0" smtClean="0"/>
          </a:p>
          <a:p>
            <a:pPr lvl="2" algn="just"/>
            <a:endParaRPr lang="en-US" dirty="0"/>
          </a:p>
          <a:p>
            <a:pPr lvl="2" algn="just"/>
            <a:endParaRPr lang="en-US" dirty="0" smtClean="0"/>
          </a:p>
          <a:p>
            <a:pPr lvl="2" algn="just"/>
            <a:endParaRPr lang="en-US" dirty="0"/>
          </a:p>
          <a:p>
            <a:pPr marL="914400" lvl="2" indent="0" algn="just">
              <a:buNone/>
            </a:pPr>
            <a:endParaRPr lang="en-US" dirty="0"/>
          </a:p>
          <a:p>
            <a:pPr lvl="2" algn="just"/>
            <a:r>
              <a:rPr lang="en-US" dirty="0" smtClean="0"/>
              <a:t>Current SPS operation: </a:t>
            </a:r>
          </a:p>
          <a:p>
            <a:pPr lvl="3" algn="just"/>
            <a:r>
              <a:rPr lang="en-US" dirty="0" smtClean="0"/>
              <a:t>Delivering proton beam to the LHC several months per year</a:t>
            </a:r>
          </a:p>
          <a:p>
            <a:endParaRPr lang="en-US" sz="2000" dirty="0" smtClean="0"/>
          </a:p>
          <a:p>
            <a:endParaRPr lang="en-US" dirty="0" smtClean="0"/>
          </a:p>
          <a:p>
            <a:endParaRPr lang="en-US" dirty="0" smtClean="0"/>
          </a:p>
        </p:txBody>
      </p:sp>
      <p:sp>
        <p:nvSpPr>
          <p:cNvPr id="5" name="Espace réservé du texte 4"/>
          <p:cNvSpPr>
            <a:spLocks noGrp="1"/>
          </p:cNvSpPr>
          <p:nvPr>
            <p:ph type="body" sz="quarter" idx="13"/>
          </p:nvPr>
        </p:nvSpPr>
        <p:spPr/>
        <p:txBody>
          <a:bodyPr/>
          <a:lstStyle/>
          <a:p>
            <a:pPr algn="ctr"/>
            <a:r>
              <a:rPr lang="fr-FR" dirty="0" smtClean="0"/>
              <a:t>High </a:t>
            </a:r>
            <a:r>
              <a:rPr lang="fr-FR" dirty="0" err="1" smtClean="0"/>
              <a:t>statistics</a:t>
            </a:r>
            <a:endParaRPr lang="fr-FR" dirty="0"/>
          </a:p>
        </p:txBody>
      </p:sp>
      <p:sp>
        <p:nvSpPr>
          <p:cNvPr id="38" name="Espace réservé du pied de page 37"/>
          <p:cNvSpPr>
            <a:spLocks noGrp="1"/>
          </p:cNvSpPr>
          <p:nvPr>
            <p:ph type="ftr" sz="quarter" idx="15"/>
          </p:nvPr>
        </p:nvSpPr>
        <p:spPr/>
        <p:txBody>
          <a:bodyPr/>
          <a:lstStyle/>
          <a:p>
            <a:pPr>
              <a:defRPr/>
            </a:pPr>
            <a:r>
              <a:rPr lang="fr-FR" smtClean="0"/>
              <a:t>Frédéric Fleuret - LLR (fleuret@in2p3.fr)</a:t>
            </a:r>
            <a:endParaRPr lang="fr-BE"/>
          </a:p>
        </p:txBody>
      </p:sp>
      <p:pic>
        <p:nvPicPr>
          <p:cNvPr id="112670"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629" y="3011417"/>
            <a:ext cx="5768659" cy="221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au 6"/>
          <p:cNvGraphicFramePr>
            <a:graphicFrameLocks noGrp="1"/>
          </p:cNvGraphicFramePr>
          <p:nvPr>
            <p:extLst>
              <p:ext uri="{D42A27DB-BD31-4B8C-83A1-F6EECF244321}">
                <p14:modId xmlns:p14="http://schemas.microsoft.com/office/powerpoint/2010/main" val="3867762145"/>
              </p:ext>
            </p:extLst>
          </p:nvPr>
        </p:nvGraphicFramePr>
        <p:xfrm>
          <a:off x="7089618" y="3115274"/>
          <a:ext cx="866758" cy="2058419"/>
        </p:xfrm>
        <a:graphic>
          <a:graphicData uri="http://schemas.openxmlformats.org/drawingml/2006/table">
            <a:tbl>
              <a:tblPr firstRow="1" bandRow="1">
                <a:tableStyleId>{5C22544A-7EE6-4342-B048-85BDC9FD1C3A}</a:tableStyleId>
              </a:tblPr>
              <a:tblGrid>
                <a:gridCol w="866758"/>
              </a:tblGrid>
              <a:tr h="534419">
                <a:tc>
                  <a:txBody>
                    <a:bodyPr/>
                    <a:lstStyle/>
                    <a:p>
                      <a:r>
                        <a:rPr lang="fr-FR" sz="1400" dirty="0" err="1" smtClean="0"/>
                        <a:t>Length</a:t>
                      </a:r>
                      <a:r>
                        <a:rPr lang="fr-FR" sz="1400" dirty="0" smtClean="0"/>
                        <a:t> (cm)</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03516">
                <a:tc>
                  <a:txBody>
                    <a:bodyPr/>
                    <a:lstStyle/>
                    <a:p>
                      <a:r>
                        <a:rPr lang="fr-FR" sz="1400" b="1" dirty="0" smtClean="0"/>
                        <a:t>13.0</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03516">
                <a:tc>
                  <a:txBody>
                    <a:bodyPr/>
                    <a:lstStyle/>
                    <a:p>
                      <a:r>
                        <a:rPr lang="fr-FR" sz="1400" b="1" dirty="0" smtClean="0"/>
                        <a:t>12.0</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03516">
                <a:tc>
                  <a:txBody>
                    <a:bodyPr/>
                    <a:lstStyle/>
                    <a:p>
                      <a:r>
                        <a:rPr lang="fr-FR" sz="1400" b="1" dirty="0" smtClean="0"/>
                        <a:t>7.5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03516">
                <a:tc>
                  <a:txBody>
                    <a:bodyPr/>
                    <a:lstStyle/>
                    <a:p>
                      <a:r>
                        <a:rPr lang="fr-FR" sz="1400" b="1" dirty="0" smtClean="0"/>
                        <a:t>7.5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03516">
                <a:tc>
                  <a:txBody>
                    <a:bodyPr/>
                    <a:lstStyle/>
                    <a:p>
                      <a:r>
                        <a:rPr lang="fr-FR" sz="1400" b="1" dirty="0" smtClean="0"/>
                        <a:t>4.5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3" name="ZoneTexte 2"/>
          <p:cNvSpPr txBox="1"/>
          <p:nvPr/>
        </p:nvSpPr>
        <p:spPr>
          <a:xfrm>
            <a:off x="899592" y="6023029"/>
            <a:ext cx="7378943" cy="369332"/>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pPr marL="0" lvl="3"/>
            <a:r>
              <a:rPr lang="en-US" b="1" dirty="0">
                <a:solidFill>
                  <a:schemeClr val="bg1"/>
                </a:solidFill>
              </a:rPr>
              <a:t>Significantly larger </a:t>
            </a:r>
            <a:r>
              <a:rPr lang="en-US" b="1" dirty="0" smtClean="0">
                <a:solidFill>
                  <a:schemeClr val="bg1"/>
                </a:solidFill>
              </a:rPr>
              <a:t>(than NA50) amount </a:t>
            </a:r>
            <a:r>
              <a:rPr lang="en-US" b="1" dirty="0">
                <a:solidFill>
                  <a:schemeClr val="bg1"/>
                </a:solidFill>
              </a:rPr>
              <a:t>of data available for CHIC </a:t>
            </a:r>
          </a:p>
        </p:txBody>
      </p:sp>
      <p:sp>
        <p:nvSpPr>
          <p:cNvPr id="6" name="Espace réservé de la date 5"/>
          <p:cNvSpPr>
            <a:spLocks noGrp="1"/>
          </p:cNvSpPr>
          <p:nvPr>
            <p:ph type="dt" sz="half" idx="14"/>
          </p:nvPr>
        </p:nvSpPr>
        <p:spPr/>
        <p:txBody>
          <a:bodyPr/>
          <a:lstStyle/>
          <a:p>
            <a:pPr>
              <a:defRPr/>
            </a:pPr>
            <a:r>
              <a:rPr lang="fr-FR" smtClean="0"/>
              <a:t>01/03/2013</a:t>
            </a:r>
            <a:endParaRPr lang="fr-BE"/>
          </a:p>
        </p:txBody>
      </p:sp>
      <p:sp>
        <p:nvSpPr>
          <p:cNvPr id="9" name="Espace réservé du numéro de diapositive 8"/>
          <p:cNvSpPr>
            <a:spLocks noGrp="1"/>
          </p:cNvSpPr>
          <p:nvPr>
            <p:ph type="sldNum" sz="quarter" idx="16"/>
          </p:nvPr>
        </p:nvSpPr>
        <p:spPr/>
        <p:txBody>
          <a:bodyPr/>
          <a:lstStyle/>
          <a:p>
            <a:pPr>
              <a:defRPr/>
            </a:pPr>
            <a:fld id="{AE359880-4500-4A8C-AF91-A956C24D70B4}" type="slidenum">
              <a:rPr lang="fr-BE" smtClean="0"/>
              <a:pPr>
                <a:defRPr/>
              </a:pPr>
              <a:t>15</a:t>
            </a:fld>
            <a:endParaRPr lang="fr-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other</a:t>
            </a:r>
            <a:r>
              <a:rPr lang="fr-FR" dirty="0" smtClean="0"/>
              <a:t> </a:t>
            </a:r>
            <a:r>
              <a:rPr lang="fr-FR" dirty="0" err="1" smtClean="0"/>
              <a:t>physics</a:t>
            </a:r>
            <a:r>
              <a:rPr lang="fr-FR" dirty="0" smtClean="0"/>
              <a:t> </a:t>
            </a:r>
            <a:r>
              <a:rPr lang="fr-FR" dirty="0" err="1" smtClean="0"/>
              <a:t>opportunities</a:t>
            </a:r>
            <a:endParaRPr lang="fr-FR" dirty="0"/>
          </a:p>
        </p:txBody>
      </p:sp>
      <p:sp>
        <p:nvSpPr>
          <p:cNvPr id="3" name="Sous-titre 2"/>
          <p:cNvSpPr>
            <a:spLocks noGrp="1"/>
          </p:cNvSpPr>
          <p:nvPr>
            <p:ph type="subTitle" idx="1"/>
          </p:nvPr>
        </p:nvSpPr>
        <p:spPr/>
        <p:txBody>
          <a:bodyPr/>
          <a:lstStyle/>
          <a:p>
            <a:r>
              <a:rPr lang="fr-FR" dirty="0" err="1" smtClean="0"/>
              <a:t>Low</a:t>
            </a:r>
            <a:r>
              <a:rPr lang="fr-FR" dirty="0" smtClean="0"/>
              <a:t> mass </a:t>
            </a:r>
            <a:r>
              <a:rPr lang="fr-FR" dirty="0" err="1" smtClean="0"/>
              <a:t>dileptons</a:t>
            </a:r>
            <a:endParaRPr lang="fr-FR" dirty="0" smtClean="0"/>
          </a:p>
          <a:p>
            <a:r>
              <a:rPr lang="fr-FR" dirty="0" err="1" smtClean="0"/>
              <a:t>Energy</a:t>
            </a:r>
            <a:r>
              <a:rPr lang="fr-FR" dirty="0" smtClean="0"/>
              <a:t> scan </a:t>
            </a:r>
            <a:r>
              <a:rPr lang="fr-FR" dirty="0" err="1" smtClean="0"/>
              <a:t>capabilities</a:t>
            </a:r>
            <a:endParaRPr lang="fr-FR" dirty="0" smtClean="0"/>
          </a:p>
          <a:p>
            <a:r>
              <a:rPr lang="fr-FR" dirty="0" smtClean="0"/>
              <a:t>Open </a:t>
            </a:r>
            <a:r>
              <a:rPr lang="fr-FR" dirty="0" err="1" smtClean="0"/>
              <a:t>charm</a:t>
            </a:r>
            <a:r>
              <a:rPr lang="fr-FR" dirty="0" smtClean="0"/>
              <a:t> </a:t>
            </a:r>
            <a:r>
              <a:rPr lang="fr-FR" dirty="0" err="1" smtClean="0"/>
              <a:t>measurement</a:t>
            </a:r>
            <a:endParaRPr lang="fr-FR" dirty="0"/>
          </a:p>
        </p:txBody>
      </p:sp>
      <p:sp>
        <p:nvSpPr>
          <p:cNvPr id="4" name="Espace réservé du pied de page 3"/>
          <p:cNvSpPr>
            <a:spLocks noGrp="1"/>
          </p:cNvSpPr>
          <p:nvPr>
            <p:ph type="ftr" sz="quarter" idx="11"/>
          </p:nvPr>
        </p:nvSpPr>
        <p:spPr/>
        <p:txBody>
          <a:bodyPr/>
          <a:lstStyle/>
          <a:p>
            <a:pPr>
              <a:defRPr/>
            </a:pPr>
            <a:r>
              <a:rPr lang="fr-BE" smtClean="0"/>
              <a:t>Frédéric Fleuret - LLR (fleuret@in2p3.fr)</a:t>
            </a:r>
            <a:endParaRPr lang="fr-BE" dirty="0"/>
          </a:p>
        </p:txBody>
      </p:sp>
      <p:pic>
        <p:nvPicPr>
          <p:cNvPr id="5" name="Picture 2" descr="Z:\images\CHIClar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049" t="35856" r="26931" b="20997"/>
          <a:stretch/>
        </p:blipFill>
        <p:spPr bwMode="auto">
          <a:xfrm>
            <a:off x="3923928" y="116632"/>
            <a:ext cx="1716733" cy="1794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425051"/>
            <a:ext cx="875173" cy="48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https://cds.cern.ch/img/cern_theme/img/cern-logo-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64003"/>
            <a:ext cx="497928" cy="486348"/>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7"/>
          <p:cNvSpPr>
            <a:spLocks noGrp="1"/>
          </p:cNvSpPr>
          <p:nvPr>
            <p:ph type="dt" sz="half" idx="10"/>
          </p:nvPr>
        </p:nvSpPr>
        <p:spPr/>
        <p:txBody>
          <a:bodyPr/>
          <a:lstStyle/>
          <a:p>
            <a:pPr>
              <a:defRPr/>
            </a:pPr>
            <a:r>
              <a:rPr lang="fr-FR" smtClean="0"/>
              <a:t>01/03/2013</a:t>
            </a:r>
            <a:endParaRPr lang="fr-BE" dirty="0"/>
          </a:p>
        </p:txBody>
      </p:sp>
    </p:spTree>
    <p:extLst>
      <p:ext uri="{BB962C8B-B14F-4D97-AF65-F5344CB8AC3E}">
        <p14:creationId xmlns:p14="http://schemas.microsoft.com/office/powerpoint/2010/main" val="1515517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Low</a:t>
            </a:r>
            <a:r>
              <a:rPr lang="fr-FR" dirty="0" smtClean="0"/>
              <a:t> mass </a:t>
            </a:r>
            <a:r>
              <a:rPr lang="fr-FR" dirty="0" err="1" smtClean="0"/>
              <a:t>dileptons</a:t>
            </a:r>
            <a:endParaRPr lang="fr-FR" dirty="0"/>
          </a:p>
        </p:txBody>
      </p:sp>
      <mc:AlternateContent xmlns:mc="http://schemas.openxmlformats.org/markup-compatibility/2006" xmlns:a14="http://schemas.microsoft.com/office/drawing/2010/main">
        <mc:Choice Requires="a14">
          <p:sp>
            <p:nvSpPr>
              <p:cNvPr id="7" name="Espace réservé du contenu 6"/>
              <p:cNvSpPr>
                <a:spLocks noGrp="1"/>
              </p:cNvSpPr>
              <p:nvPr>
                <p:ph idx="1"/>
              </p:nvPr>
            </p:nvSpPr>
            <p:spPr>
              <a:xfrm>
                <a:off x="214282" y="928670"/>
                <a:ext cx="8715436" cy="5740690"/>
              </a:xfrm>
            </p:spPr>
            <p:txBody>
              <a:bodyPr>
                <a:normAutofit lnSpcReduction="10000"/>
              </a:bodyPr>
              <a:lstStyle/>
              <a:p>
                <a:r>
                  <a:rPr lang="fr-FR" dirty="0" smtClean="0"/>
                  <a:t>CHIC </a:t>
                </a:r>
                <a:r>
                  <a:rPr lang="fr-FR" dirty="0" err="1" smtClean="0"/>
                  <a:t>expected</a:t>
                </a:r>
                <a:r>
                  <a:rPr lang="fr-FR" dirty="0" smtClean="0"/>
                  <a:t> performances for </a:t>
                </a:r>
                <a:r>
                  <a:rPr lang="fr-FR" dirty="0" err="1" smtClean="0"/>
                  <a:t>low</a:t>
                </a:r>
                <a:r>
                  <a:rPr lang="fr-FR" dirty="0" smtClean="0"/>
                  <a:t> mass </a:t>
                </a:r>
                <a:r>
                  <a:rPr lang="fr-FR" dirty="0" err="1" smtClean="0"/>
                  <a:t>dileptons</a:t>
                </a:r>
                <a:endParaRPr lang="fr-FR" b="1" dirty="0" smtClean="0">
                  <a:latin typeface="Calibri" pitchFamily="34" charset="0"/>
                  <a:sym typeface="Symbol" pitchFamily="18" charset="2"/>
                </a:endParaRPr>
              </a:p>
              <a:p>
                <a:pPr lvl="1"/>
                <a:r>
                  <a:rPr lang="fr-FR" sz="2100" b="1" dirty="0" err="1" smtClean="0">
                    <a:latin typeface="Calibri" pitchFamily="34" charset="0"/>
                    <a:sym typeface="Symbol" pitchFamily="18" charset="2"/>
                  </a:rPr>
                  <a:t>Tracking</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performed</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upstream</a:t>
                </a:r>
                <a:r>
                  <a:rPr lang="fr-FR" sz="2100" b="1" dirty="0" smtClean="0">
                    <a:latin typeface="Calibri" pitchFamily="34" charset="0"/>
                    <a:sym typeface="Symbol" pitchFamily="18" charset="2"/>
                  </a:rPr>
                  <a:t> to the absorber</a:t>
                </a:r>
              </a:p>
              <a:p>
                <a:pPr lvl="2"/>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no multiple </a:t>
                </a:r>
                <a:r>
                  <a:rPr lang="fr-FR" sz="1900" b="1" dirty="0" err="1" smtClean="0">
                    <a:solidFill>
                      <a:srgbClr val="FF0000"/>
                    </a:solidFill>
                    <a:latin typeface="Calibri" pitchFamily="34" charset="0"/>
                    <a:sym typeface="Wingdings" pitchFamily="2" charset="2"/>
                  </a:rPr>
                  <a:t>scattering</a:t>
                </a:r>
                <a:r>
                  <a:rPr lang="fr-FR" sz="1900" b="1" dirty="0" smtClean="0">
                    <a:solidFill>
                      <a:srgbClr val="FF0000"/>
                    </a:solidFill>
                    <a:latin typeface="Calibri" pitchFamily="34" charset="0"/>
                    <a:sym typeface="Wingdings" pitchFamily="2" charset="2"/>
                  </a:rPr>
                  <a:t> </a:t>
                </a:r>
                <a:r>
                  <a:rPr lang="fr-FR" sz="1900" b="1" dirty="0" smtClean="0">
                    <a:latin typeface="Calibri" pitchFamily="34" charset="0"/>
                    <a:sym typeface="Wingdings" pitchFamily="2" charset="2"/>
                  </a:rPr>
                  <a:t>due to absorber</a:t>
                </a:r>
              </a:p>
              <a:p>
                <a:pPr lvl="2"/>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momentum</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resolution</a:t>
                </a:r>
                <a:r>
                  <a:rPr lang="fr-FR" sz="1900" b="1" dirty="0">
                    <a:latin typeface="Calibri" pitchFamily="34" charset="0"/>
                    <a:sym typeface="Wingdings" pitchFamily="2" charset="2"/>
                  </a:rPr>
                  <a:t> </a:t>
                </a:r>
                <a:r>
                  <a:rPr lang="fr-FR" sz="1900" b="1" dirty="0" err="1" smtClean="0">
                    <a:latin typeface="Calibri" pitchFamily="34" charset="0"/>
                    <a:sym typeface="Wingdings" pitchFamily="2" charset="2"/>
                  </a:rPr>
                  <a:t>affected</a:t>
                </a:r>
                <a:r>
                  <a:rPr lang="fr-FR" sz="1900" b="1" dirty="0" smtClean="0">
                    <a:latin typeface="Calibri" pitchFamily="34" charset="0"/>
                    <a:sym typeface="Wingdings" pitchFamily="2" charset="2"/>
                  </a:rPr>
                  <a:t> by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only</a:t>
                </a:r>
                <a:r>
                  <a:rPr lang="fr-FR" sz="1900" b="1" dirty="0" smtClean="0">
                    <a:latin typeface="Calibri" pitchFamily="34" charset="0"/>
                    <a:sym typeface="Wingdings" pitchFamily="2" charset="2"/>
                  </a:rPr>
                  <a:t>:    </a:t>
                </a:r>
                <a14:m>
                  <m:oMath xmlns:m="http://schemas.openxmlformats.org/officeDocument/2006/math">
                    <m:r>
                      <a:rPr lang="fr-FR" sz="2400" b="1" i="0" smtClean="0">
                        <a:latin typeface="Cambria Math"/>
                        <a:sym typeface="Wingdings" pitchFamily="2" charset="2"/>
                      </a:rPr>
                      <m:t>            </m:t>
                    </m:r>
                    <m:f>
                      <m:fPr>
                        <m:ctrlPr>
                          <a:rPr lang="fr-FR" sz="2400" b="1" i="1" smtClean="0">
                            <a:latin typeface="Cambria Math"/>
                            <a:sym typeface="Wingdings" pitchFamily="2" charset="2"/>
                          </a:rPr>
                        </m:ctrlPr>
                      </m:fPr>
                      <m:num>
                        <m:r>
                          <a:rPr lang="fr-FR" sz="2400" b="1" i="1" smtClean="0">
                            <a:latin typeface="Cambria Math"/>
                            <a:ea typeface="Cambria Math"/>
                            <a:sym typeface="Wingdings" pitchFamily="2" charset="2"/>
                          </a:rPr>
                          <m:t>𝚫</m:t>
                        </m:r>
                        <m:r>
                          <a:rPr lang="fr-FR" sz="2400" b="1" i="1" smtClean="0">
                            <a:latin typeface="Cambria Math"/>
                            <a:ea typeface="Cambria Math"/>
                            <a:sym typeface="Wingdings" pitchFamily="2" charset="2"/>
                          </a:rPr>
                          <m:t>𝑷</m:t>
                        </m:r>
                      </m:num>
                      <m:den>
                        <m:r>
                          <a:rPr lang="fr-FR" sz="2400" b="1" i="1" smtClean="0">
                            <a:latin typeface="Cambria Math"/>
                            <a:sym typeface="Wingdings" pitchFamily="2" charset="2"/>
                          </a:rPr>
                          <m:t>𝑷</m:t>
                        </m:r>
                      </m:den>
                    </m:f>
                    <m:r>
                      <a:rPr lang="fr-FR" sz="2400" b="1" i="1" smtClean="0">
                        <a:latin typeface="Cambria Math"/>
                        <a:ea typeface="Cambria Math"/>
                        <a:sym typeface="Wingdings" pitchFamily="2" charset="2"/>
                      </a:rPr>
                      <m:t>∝</m:t>
                    </m:r>
                    <m:f>
                      <m:fPr>
                        <m:ctrlPr>
                          <a:rPr lang="fr-FR" sz="2400" b="1" i="1" smtClean="0">
                            <a:latin typeface="Cambria Math"/>
                            <a:ea typeface="Cambria Math"/>
                            <a:sym typeface="Wingdings" pitchFamily="2" charset="2"/>
                          </a:rPr>
                        </m:ctrlPr>
                      </m:fPr>
                      <m:num>
                        <m:r>
                          <a:rPr lang="fr-FR" sz="2400" b="1" i="1" smtClean="0">
                            <a:latin typeface="Cambria Math"/>
                            <a:ea typeface="Cambria Math"/>
                            <a:sym typeface="Wingdings" pitchFamily="2" charset="2"/>
                          </a:rPr>
                          <m:t>𝟏</m:t>
                        </m:r>
                      </m:num>
                      <m:den>
                        <m:r>
                          <a:rPr lang="fr-FR" sz="2400" b="1" i="1" smtClean="0">
                            <a:latin typeface="Cambria Math"/>
                            <a:ea typeface="Cambria Math"/>
                            <a:sym typeface="Wingdings" pitchFamily="2" charset="2"/>
                          </a:rPr>
                          <m:t>𝑩𝑳</m:t>
                        </m:r>
                        <m:r>
                          <a:rPr lang="fr-FR" sz="2400" b="1" i="1" smtClean="0">
                            <a:latin typeface="Cambria Math"/>
                            <a:ea typeface="Cambria Math"/>
                            <a:sym typeface="Wingdings" pitchFamily="2" charset="2"/>
                          </a:rPr>
                          <m:t>²</m:t>
                        </m:r>
                      </m:den>
                    </m:f>
                    <m:r>
                      <a:rPr lang="fr-FR" sz="2400" b="1" i="1" smtClean="0">
                        <a:latin typeface="Cambria Math"/>
                        <a:ea typeface="Cambria Math"/>
                        <a:sym typeface="Wingdings" pitchFamily="2" charset="2"/>
                      </a:rPr>
                      <m:t>𝑷</m:t>
                    </m:r>
                  </m:oMath>
                </a14:m>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Momentum</a:t>
                </a:r>
                <a:r>
                  <a:rPr lang="fr-FR" sz="2100" b="1" dirty="0" smtClean="0">
                    <a:latin typeface="Calibri" pitchFamily="34" charset="0"/>
                    <a:sym typeface="Wingdings" pitchFamily="2" charset="2"/>
                  </a:rPr>
                  <a:t> </a:t>
                </a:r>
                <a:r>
                  <a:rPr lang="fr-FR" sz="2100" b="1" dirty="0" err="1" smtClean="0">
                    <a:latin typeface="Calibri" pitchFamily="34" charset="0"/>
                    <a:sym typeface="Wingdings" pitchFamily="2" charset="2"/>
                  </a:rPr>
                  <a:t>resolution</a:t>
                </a:r>
                <a:endParaRPr lang="fr-FR" sz="2100" b="1" dirty="0" smtClean="0">
                  <a:latin typeface="Calibri" pitchFamily="34" charset="0"/>
                  <a:sym typeface="Wingdings" pitchFamily="2" charset="2"/>
                </a:endParaRPr>
              </a:p>
              <a:p>
                <a:pPr lvl="2"/>
                <a:r>
                  <a:rPr lang="fr-FR" sz="1900" b="1" dirty="0" err="1" smtClean="0">
                    <a:latin typeface="Calibri" pitchFamily="34" charset="0"/>
                    <a:sym typeface="Wingdings" pitchFamily="2" charset="2"/>
                  </a:rPr>
                  <a:t>With</a:t>
                </a:r>
                <a:r>
                  <a:rPr lang="fr-FR" sz="1900" b="1" dirty="0" smtClean="0">
                    <a:latin typeface="Calibri" pitchFamily="34" charset="0"/>
                    <a:sym typeface="Wingdings" pitchFamily="2" charset="2"/>
                  </a:rPr>
                  <a:t> a 1m long 2.5T </a:t>
                </a:r>
                <a:r>
                  <a:rPr lang="fr-FR" sz="1900" b="1" dirty="0" err="1" smtClean="0">
                    <a:latin typeface="Calibri" pitchFamily="34" charset="0"/>
                    <a:sym typeface="Wingdings" pitchFamily="2" charset="2"/>
                  </a:rPr>
                  <a:t>dipolar</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endParaRPr lang="fr-FR" sz="1900" b="1" dirty="0" smtClean="0">
                  <a:latin typeface="Calibri" pitchFamily="34" charset="0"/>
                  <a:sym typeface="Wingdings" pitchFamily="2" charset="2"/>
                </a:endParaRP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smtClean="0">
                    <a:solidFill>
                      <a:srgbClr val="FF0000"/>
                    </a:solidFill>
                    <a:latin typeface="Calibri" pitchFamily="34" charset="0"/>
                    <a:sym typeface="Wingdings" pitchFamily="2" charset="2"/>
                  </a:rPr>
                  <a:t> = 1% </a:t>
                </a:r>
                <a:r>
                  <a:rPr lang="fr-FR" sz="1900" b="1" dirty="0" smtClean="0">
                    <a:latin typeface="Calibri" pitchFamily="34" charset="0"/>
                    <a:sym typeface="Wingdings" pitchFamily="2" charset="2"/>
                  </a:rPr>
                  <a:t>for </a:t>
                </a:r>
                <a:r>
                  <a:rPr lang="fr-FR" sz="1900" b="1" dirty="0" err="1" smtClean="0">
                    <a:latin typeface="Calibri" pitchFamily="34" charset="0"/>
                    <a:sym typeface="Wingdings" pitchFamily="2" charset="2"/>
                  </a:rPr>
                  <a:t>typical</a:t>
                </a:r>
                <a:r>
                  <a:rPr lang="fr-FR" sz="1900" b="1" dirty="0" smtClean="0">
                    <a:latin typeface="Calibri" pitchFamily="34" charset="0"/>
                    <a:sym typeface="Wingdings" pitchFamily="2" charset="2"/>
                  </a:rPr>
                  <a:t> muon </a:t>
                </a:r>
                <a:r>
                  <a:rPr lang="fr-FR" sz="1900" b="1" dirty="0" err="1" smtClean="0">
                    <a:latin typeface="Calibri" pitchFamily="34" charset="0"/>
                    <a:sym typeface="Wingdings" pitchFamily="2" charset="2"/>
                  </a:rPr>
                  <a:t>from</a:t>
                </a:r>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(&lt;P</a:t>
                </a:r>
                <a:r>
                  <a:rPr lang="fr-FR" sz="1900" b="1" baseline="-25000" dirty="0" smtClean="0">
                    <a:latin typeface="Symbol" pitchFamily="18" charset="2"/>
                    <a:sym typeface="Wingdings" pitchFamily="2" charset="2"/>
                  </a:rPr>
                  <a:t>m</a:t>
                </a:r>
                <a:r>
                  <a:rPr lang="fr-FR" sz="1900" b="1" dirty="0" smtClean="0">
                    <a:latin typeface="Calibri" pitchFamily="34" charset="0"/>
                    <a:sym typeface="Wingdings" pitchFamily="2" charset="2"/>
                  </a:rPr>
                  <a:t>&gt; ~10 </a:t>
                </a:r>
                <a:r>
                  <a:rPr lang="fr-FR" sz="1900" b="1" dirty="0" err="1" smtClean="0">
                    <a:latin typeface="Calibri" pitchFamily="34" charset="0"/>
                    <a:sym typeface="Wingdings" pitchFamily="2" charset="2"/>
                  </a:rPr>
                  <a:t>GeV</a:t>
                </a:r>
                <a:r>
                  <a:rPr lang="fr-FR" sz="1900" b="1" dirty="0" smtClean="0">
                    <a:latin typeface="Calibri" pitchFamily="34" charset="0"/>
                    <a:sym typeface="Wingdings" pitchFamily="2" charset="2"/>
                  </a:rPr>
                  <a:t>/c)</a:t>
                </a: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a:solidFill>
                      <a:srgbClr val="FF0000"/>
                    </a:solidFill>
                    <a:latin typeface="Calibri" pitchFamily="34" charset="0"/>
                    <a:sym typeface="Wingdings" pitchFamily="2" charset="2"/>
                  </a:rPr>
                  <a:t> = </a:t>
                </a:r>
                <a:r>
                  <a:rPr lang="fr-FR" sz="1900" b="1" dirty="0" smtClean="0">
                    <a:solidFill>
                      <a:srgbClr val="FF0000"/>
                    </a:solidFill>
                    <a:latin typeface="Calibri" pitchFamily="34" charset="0"/>
                    <a:sym typeface="Wingdings" pitchFamily="2" charset="2"/>
                  </a:rPr>
                  <a:t>0.7% </a:t>
                </a:r>
                <a:r>
                  <a:rPr lang="fr-FR" sz="1900" b="1" dirty="0">
                    <a:latin typeface="Calibri" pitchFamily="34" charset="0"/>
                    <a:sym typeface="Wingdings" pitchFamily="2" charset="2"/>
                  </a:rPr>
                  <a:t>for </a:t>
                </a:r>
                <a:r>
                  <a:rPr lang="fr-FR" sz="1900" b="1" dirty="0" err="1">
                    <a:latin typeface="Calibri" pitchFamily="34" charset="0"/>
                    <a:sym typeface="Wingdings" pitchFamily="2" charset="2"/>
                  </a:rPr>
                  <a:t>typical</a:t>
                </a:r>
                <a:r>
                  <a:rPr lang="fr-FR" sz="1900" b="1" dirty="0">
                    <a:latin typeface="Calibri" pitchFamily="34" charset="0"/>
                    <a:sym typeface="Wingdings" pitchFamily="2" charset="2"/>
                  </a:rPr>
                  <a:t> muon </a:t>
                </a:r>
                <a:r>
                  <a:rPr lang="fr-FR" sz="1900" b="1" dirty="0" err="1">
                    <a:latin typeface="Calibri" pitchFamily="34" charset="0"/>
                    <a:sym typeface="Wingdings" pitchFamily="2" charset="2"/>
                  </a:rPr>
                  <a:t>from</a:t>
                </a:r>
                <a:r>
                  <a:rPr lang="fr-FR" sz="1900" b="1" dirty="0">
                    <a:latin typeface="Calibri" pitchFamily="34" charset="0"/>
                    <a:sym typeface="Wingdings" pitchFamily="2" charset="2"/>
                  </a:rPr>
                  <a:t> </a:t>
                </a:r>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r>
                  <a:rPr lang="fr-FR" sz="1900" b="1" dirty="0">
                    <a:latin typeface="Calibri" pitchFamily="34" charset="0"/>
                    <a:sym typeface="Wingdings" pitchFamily="2" charset="2"/>
                  </a:rPr>
                  <a:t>(&lt;P</a:t>
                </a:r>
                <a:r>
                  <a:rPr lang="fr-FR" sz="1900" b="1" baseline="-25000" dirty="0">
                    <a:latin typeface="Symbol" pitchFamily="18" charset="2"/>
                    <a:sym typeface="Wingdings" pitchFamily="2" charset="2"/>
                  </a:rPr>
                  <a:t>m</a:t>
                </a:r>
                <a:r>
                  <a:rPr lang="fr-FR" sz="1900" b="1" dirty="0">
                    <a:latin typeface="Calibri" pitchFamily="34" charset="0"/>
                    <a:sym typeface="Wingdings" pitchFamily="2" charset="2"/>
                  </a:rPr>
                  <a:t>&gt; </a:t>
                </a:r>
                <a:r>
                  <a:rPr lang="fr-FR" sz="1900" b="1" dirty="0" smtClean="0">
                    <a:latin typeface="Calibri" pitchFamily="34" charset="0"/>
                    <a:sym typeface="Wingdings" pitchFamily="2" charset="2"/>
                  </a:rPr>
                  <a:t>~</a:t>
                </a:r>
                <a:r>
                  <a:rPr lang="fr-FR" sz="1900" b="1" dirty="0">
                    <a:latin typeface="Calibri" pitchFamily="34" charset="0"/>
                    <a:sym typeface="Wingdings" pitchFamily="2" charset="2"/>
                  </a:rPr>
                  <a:t>7</a:t>
                </a:r>
                <a:r>
                  <a:rPr lang="fr-FR" sz="1900" b="1" dirty="0" smtClean="0">
                    <a:latin typeface="Calibri" pitchFamily="34" charset="0"/>
                    <a:sym typeface="Wingdings" pitchFamily="2" charset="2"/>
                  </a:rPr>
                  <a:t> </a:t>
                </a:r>
                <a:r>
                  <a:rPr lang="fr-FR" sz="1900" b="1" dirty="0" err="1">
                    <a:latin typeface="Calibri" pitchFamily="34" charset="0"/>
                    <a:sym typeface="Wingdings" pitchFamily="2" charset="2"/>
                  </a:rPr>
                  <a:t>GeV</a:t>
                </a:r>
                <a:r>
                  <a:rPr lang="fr-FR" sz="1900" b="1" dirty="0">
                    <a:latin typeface="Calibri" pitchFamily="34" charset="0"/>
                    <a:sym typeface="Wingdings" pitchFamily="2" charset="2"/>
                  </a:rPr>
                  <a:t>/c</a:t>
                </a:r>
                <a:r>
                  <a:rPr lang="fr-FR" sz="1900" b="1" dirty="0" smtClean="0">
                    <a:latin typeface="Calibri" pitchFamily="34" charset="0"/>
                    <a:sym typeface="Wingdings" pitchFamily="2" charset="2"/>
                  </a:rPr>
                  <a:t>)</a:t>
                </a:r>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Expected</a:t>
                </a:r>
                <a:r>
                  <a:rPr lang="fr-FR" sz="2100" b="1" dirty="0" smtClean="0">
                    <a:latin typeface="Calibri" pitchFamily="34" charset="0"/>
                    <a:sym typeface="Wingdings" pitchFamily="2" charset="2"/>
                  </a:rPr>
                  <a:t> mass </a:t>
                </a:r>
                <a:r>
                  <a:rPr lang="fr-FR" sz="2100" b="1" dirty="0" err="1" smtClean="0">
                    <a:latin typeface="Calibri" pitchFamily="34" charset="0"/>
                    <a:sym typeface="Wingdings" pitchFamily="2" charset="2"/>
                  </a:rPr>
                  <a:t>resolution</a:t>
                </a:r>
                <a:r>
                  <a:rPr lang="fr-FR" sz="2100" b="1" dirty="0" smtClean="0">
                    <a:latin typeface="Calibri" pitchFamily="34" charset="0"/>
                    <a:sym typeface="Wingdings" pitchFamily="2" charset="2"/>
                  </a:rPr>
                  <a:t>:</a:t>
                </a:r>
                <a:endParaRPr lang="fr-FR" sz="1700" b="1" dirty="0" smtClean="0">
                  <a:latin typeface="Calibri" pitchFamily="34" charset="0"/>
                  <a:sym typeface="Wingdings" pitchFamily="2" charset="2"/>
                </a:endParaRPr>
              </a:p>
              <a:p>
                <a:pPr lvl="2"/>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a:t>
                </a:r>
                <a14:m>
                  <m:oMath xmlns:m="http://schemas.openxmlformats.org/officeDocument/2006/math">
                    <m:f>
                      <m:fPr>
                        <m:ctrlPr>
                          <a:rPr lang="fr-FR" sz="1900" b="1" i="1" smtClean="0">
                            <a:latin typeface="Cambria Math"/>
                            <a:sym typeface="Wingdings" pitchFamily="2" charset="2"/>
                          </a:rPr>
                        </m:ctrlPr>
                      </m:fPr>
                      <m:num>
                        <m:r>
                          <a:rPr lang="fr-FR" sz="1900" b="1" i="1" smtClean="0">
                            <a:latin typeface="Cambria Math"/>
                            <a:ea typeface="Cambria Math"/>
                            <a:sym typeface="Wingdings" pitchFamily="2" charset="2"/>
                          </a:rPr>
                          <m:t>∆</m:t>
                        </m:r>
                        <m:sSub>
                          <m:sSubPr>
                            <m:ctrlPr>
                              <a:rPr lang="fr-FR" sz="1900" b="1" i="1" smtClean="0">
                                <a:latin typeface="Cambria Math"/>
                                <a:ea typeface="Cambria Math"/>
                                <a:sym typeface="Wingdings" pitchFamily="2" charset="2"/>
                              </a:rPr>
                            </m:ctrlPr>
                          </m:sSubPr>
                          <m:e>
                            <m:r>
                              <a:rPr lang="fr-FR" sz="1900" b="1" i="1" smtClean="0">
                                <a:latin typeface="Cambria Math"/>
                                <a:ea typeface="Cambria Math"/>
                                <a:sym typeface="Wingdings" pitchFamily="2" charset="2"/>
                              </a:rPr>
                              <m:t>𝑷</m:t>
                            </m:r>
                          </m:e>
                          <m:sub>
                            <m:r>
                              <a:rPr lang="fr-FR" sz="1900" b="1" i="1" smtClean="0">
                                <a:latin typeface="Cambria Math"/>
                                <a:ea typeface="Cambria Math"/>
                                <a:sym typeface="Wingdings" pitchFamily="2" charset="2"/>
                              </a:rPr>
                              <m:t>𝝁</m:t>
                            </m:r>
                          </m:sub>
                        </m:sSub>
                      </m:num>
                      <m:den>
                        <m:sSub>
                          <m:sSubPr>
                            <m:ctrlPr>
                              <a:rPr lang="fr-FR" sz="1900" b="1" i="1" smtClean="0">
                                <a:latin typeface="Cambria Math"/>
                                <a:sym typeface="Wingdings" pitchFamily="2" charset="2"/>
                              </a:rPr>
                            </m:ctrlPr>
                          </m:sSubPr>
                          <m:e>
                            <m:r>
                              <a:rPr lang="fr-FR" sz="1900" b="1" i="1" smtClean="0">
                                <a:latin typeface="Cambria Math"/>
                                <a:sym typeface="Wingdings" pitchFamily="2" charset="2"/>
                              </a:rPr>
                              <m:t>𝑷</m:t>
                            </m:r>
                          </m:e>
                          <m:sub>
                            <m:r>
                              <a:rPr lang="fr-FR" sz="1900" b="1" i="1" smtClean="0">
                                <a:latin typeface="Cambria Math"/>
                                <a:ea typeface="Cambria Math"/>
                                <a:sym typeface="Wingdings" pitchFamily="2" charset="2"/>
                              </a:rPr>
                              <m:t>𝝁</m:t>
                            </m:r>
                          </m:sub>
                        </m:sSub>
                      </m:den>
                    </m:f>
                    <m:r>
                      <a:rPr lang="fr-FR" sz="1900" b="1" i="1" smtClean="0">
                        <a:latin typeface="Cambria Math"/>
                        <a:sym typeface="Wingdings" pitchFamily="2" charset="2"/>
                      </a:rPr>
                      <m:t>=</m:t>
                    </m:r>
                  </m:oMath>
                </a14:m>
                <a:r>
                  <a:rPr lang="fr-FR" sz="1900" b="1" dirty="0" smtClean="0">
                    <a:latin typeface="Calibri" pitchFamily="34" charset="0"/>
                    <a:sym typeface="Wingdings" pitchFamily="2" charset="2"/>
                  </a:rPr>
                  <a:t>1%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smtClean="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smtClean="0">
                            <a:solidFill>
                              <a:srgbClr val="FF0000"/>
                            </a:solidFill>
                            <a:latin typeface="Cambria Math"/>
                            <a:ea typeface="Cambria Math"/>
                            <a:sym typeface="Wingdings" pitchFamily="2" charset="2"/>
                          </a:rPr>
                          <m:t>∆</m:t>
                        </m:r>
                        <m:sSub>
                          <m:sSubPr>
                            <m:ctrlPr>
                              <a:rPr lang="fr-FR" sz="1900" b="1" i="1" smtClean="0">
                                <a:solidFill>
                                  <a:srgbClr val="FF0000"/>
                                </a:solidFill>
                                <a:latin typeface="Cambria Math"/>
                                <a:ea typeface="Cambria Math"/>
                                <a:sym typeface="Wingdings" pitchFamily="2" charset="2"/>
                              </a:rPr>
                            </m:ctrlPr>
                          </m:sSubPr>
                          <m:e>
                            <m:r>
                              <a:rPr lang="fr-FR" sz="1900" b="1" i="1" smtClean="0">
                                <a:solidFill>
                                  <a:srgbClr val="FF0000"/>
                                </a:solidFill>
                                <a:latin typeface="Cambria Math"/>
                                <a:ea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num>
                      <m:den>
                        <m:sSub>
                          <m:sSubPr>
                            <m:ctrlPr>
                              <a:rPr lang="fr-FR" sz="1900" b="1" i="1" smtClean="0">
                                <a:solidFill>
                                  <a:srgbClr val="FF0000"/>
                                </a:solidFill>
                                <a:latin typeface="Cambria Math"/>
                                <a:sym typeface="Wingdings" pitchFamily="2" charset="2"/>
                              </a:rPr>
                            </m:ctrlPr>
                          </m:sSubPr>
                          <m:e>
                            <m:r>
                              <a:rPr lang="fr-FR" sz="1900" b="1" i="1" smtClean="0">
                                <a:solidFill>
                                  <a:srgbClr val="FF0000"/>
                                </a:solidFill>
                                <a:latin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den>
                    </m:f>
                    <m:r>
                      <a:rPr lang="fr-FR" sz="1900" b="1" i="1" smtClean="0">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𝟕</m:t>
                    </m:r>
                    <m:r>
                      <a:rPr lang="fr-FR" sz="1900" b="1" i="1" smtClean="0">
                        <a:solidFill>
                          <a:srgbClr val="FF0000"/>
                        </a:solidFill>
                        <a:latin typeface="Cambria Math"/>
                        <a:ea typeface="Cambria Math"/>
                        <a:sym typeface="Wingdings" pitchFamily="2" charset="2"/>
                      </a:rPr>
                      <m:t>%</m:t>
                    </m:r>
                  </m:oMath>
                </a14:m>
                <a:endParaRPr lang="fr-FR" sz="1700" b="1" dirty="0" smtClean="0">
                  <a:latin typeface="Calibri" pitchFamily="34" charset="0"/>
                  <a:sym typeface="Wingdings" pitchFamily="2" charset="2"/>
                </a:endParaRPr>
              </a:p>
              <a:p>
                <a:pPr lvl="2"/>
                <a:endParaRPr lang="fr-FR" sz="1700" b="1" dirty="0" smtClean="0">
                  <a:latin typeface="Calibri" pitchFamily="34" charset="0"/>
                  <a:sym typeface="Wingdings" pitchFamily="2" charset="2"/>
                </a:endParaRPr>
              </a:p>
              <a:p>
                <a:pPr lvl="2"/>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sym typeface="Wingdings" pitchFamily="2" charset="2"/>
                      </a:rPr>
                      <m:t>=</m:t>
                    </m:r>
                    <m:r>
                      <a:rPr lang="fr-FR" sz="1900" b="1" i="0" smtClean="0">
                        <a:latin typeface="Cambria Math"/>
                        <a:sym typeface="Wingdings" pitchFamily="2" charset="2"/>
                      </a:rPr>
                      <m:t>𝟎</m:t>
                    </m:r>
                    <m:r>
                      <a:rPr lang="fr-FR" sz="1900" b="1" i="0" smtClean="0">
                        <a:latin typeface="Cambria Math"/>
                        <a:sym typeface="Wingdings" pitchFamily="2" charset="2"/>
                      </a:rPr>
                      <m:t>.</m:t>
                    </m:r>
                    <m:r>
                      <a:rPr lang="fr-FR" sz="1900" b="1" i="0" smtClean="0">
                        <a:latin typeface="Cambria Math"/>
                        <a:sym typeface="Wingdings" pitchFamily="2" charset="2"/>
                      </a:rPr>
                      <m:t>𝟕</m:t>
                    </m:r>
                  </m:oMath>
                </a14:m>
                <a:r>
                  <a:rPr lang="fr-FR" sz="1900" b="1" dirty="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den>
                    </m:f>
                    <m:r>
                      <a:rPr lang="fr-FR" sz="1900" b="1" i="1">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𝟓</m:t>
                    </m:r>
                    <m:r>
                      <a:rPr lang="fr-FR" sz="1900" b="1" i="1">
                        <a:solidFill>
                          <a:srgbClr val="FF0000"/>
                        </a:solidFill>
                        <a:latin typeface="Cambria Math"/>
                        <a:ea typeface="Cambria Math"/>
                        <a:sym typeface="Wingdings" pitchFamily="2" charset="2"/>
                      </a:rPr>
                      <m:t>%</m:t>
                    </m:r>
                  </m:oMath>
                </a14:m>
                <a:endParaRPr lang="fr-FR" sz="1900" b="1" dirty="0" smtClean="0">
                  <a:solidFill>
                    <a:srgbClr val="FF0000"/>
                  </a:solidFill>
                  <a:latin typeface="Calibri" pitchFamily="34" charset="0"/>
                  <a:sym typeface="Wingdings" pitchFamily="2" charset="2"/>
                </a:endParaRPr>
              </a:p>
              <a:p>
                <a:pPr lvl="1"/>
                <a:endParaRPr lang="fr-FR" b="1" dirty="0" smtClean="0">
                  <a:latin typeface="Calibri" pitchFamily="34" charset="0"/>
                  <a:sym typeface="Wingdings" pitchFamily="2" charset="2"/>
                </a:endParaRPr>
              </a:p>
              <a:p>
                <a:pPr lvl="1"/>
                <a:endParaRPr lang="fr-FR" b="1" dirty="0" smtClean="0">
                  <a:latin typeface="Calibri" pitchFamily="34" charset="0"/>
                  <a:sym typeface="Wingdings" pitchFamily="2" charset="2"/>
                </a:endParaRPr>
              </a:p>
              <a:p>
                <a:pPr lvl="2"/>
                <a:endParaRPr lang="fr-FR" b="1" dirty="0" smtClean="0">
                  <a:latin typeface="Calibri" pitchFamily="34" charset="0"/>
                  <a:sym typeface="Wingdings" pitchFamily="2" charset="2"/>
                </a:endParaRPr>
              </a:p>
              <a:p>
                <a:pPr lvl="2"/>
                <a:endParaRPr lang="en-US" b="1" dirty="0" smtClean="0">
                  <a:latin typeface="Calibri" pitchFamily="34" charset="0"/>
                  <a:sym typeface="Symbol" pitchFamily="18" charset="2"/>
                </a:endParaRPr>
              </a:p>
            </p:txBody>
          </p:sp>
        </mc:Choice>
        <mc:Fallback xmlns="">
          <p:sp>
            <p:nvSpPr>
              <p:cNvPr id="7" name="Espace réservé du contenu 6"/>
              <p:cNvSpPr>
                <a:spLocks noGrp="1" noRot="1" noChangeAspect="1" noMove="1" noResize="1" noEditPoints="1" noAdjustHandles="1" noChangeArrowheads="1" noChangeShapeType="1" noTextEdit="1"/>
              </p:cNvSpPr>
              <p:nvPr>
                <p:ph idx="1"/>
              </p:nvPr>
            </p:nvSpPr>
            <p:spPr>
              <a:xfrm>
                <a:off x="214282" y="928670"/>
                <a:ext cx="8715436" cy="5740690"/>
              </a:xfrm>
              <a:blipFill rotWithShape="1">
                <a:blip r:embed="rId2"/>
                <a:stretch>
                  <a:fillRect l="-1189" t="-1699"/>
                </a:stretch>
              </a:blipFill>
            </p:spPr>
            <p:txBody>
              <a:bodyPr/>
              <a:lstStyle/>
              <a:p>
                <a:r>
                  <a:rPr lang="fr-FR">
                    <a:noFill/>
                  </a:rPr>
                  <a:t> </a:t>
                </a:r>
              </a:p>
            </p:txBody>
          </p:sp>
        </mc:Fallback>
      </mc:AlternateContent>
      <p:sp>
        <p:nvSpPr>
          <p:cNvPr id="6" name="Espace réservé du texte 5"/>
          <p:cNvSpPr>
            <a:spLocks noGrp="1"/>
          </p:cNvSpPr>
          <p:nvPr>
            <p:ph type="body" sz="quarter" idx="13"/>
          </p:nvPr>
        </p:nvSpPr>
        <p:spPr/>
        <p:txBody>
          <a:bodyPr/>
          <a:lstStyle/>
          <a:p>
            <a:pPr algn="ctr"/>
            <a:r>
              <a:rPr lang="fr-FR" dirty="0" smtClean="0"/>
              <a:t>Mass </a:t>
            </a:r>
            <a:r>
              <a:rPr lang="fr-FR" dirty="0" err="1" smtClean="0"/>
              <a:t>resolution</a:t>
            </a:r>
            <a:endParaRPr lang="fr-FR" dirty="0"/>
          </a:p>
        </p:txBody>
      </p:sp>
      <p:grpSp>
        <p:nvGrpSpPr>
          <p:cNvPr id="11" name="Groupe 10"/>
          <p:cNvGrpSpPr/>
          <p:nvPr/>
        </p:nvGrpSpPr>
        <p:grpSpPr>
          <a:xfrm>
            <a:off x="5436096" y="4906430"/>
            <a:ext cx="3588034" cy="754818"/>
            <a:chOff x="5016414" y="4834422"/>
            <a:chExt cx="3588034" cy="754818"/>
          </a:xfrm>
        </p:grpSpPr>
        <p:sp>
          <p:nvSpPr>
            <p:cNvPr id="12" name="Rectangle 11"/>
            <p:cNvSpPr/>
            <p:nvPr/>
          </p:nvSpPr>
          <p:spPr>
            <a:xfrm>
              <a:off x="5016414" y="4834422"/>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5016414" y="4834422"/>
                  <a:ext cx="3588034" cy="374654"/>
                </a:xfrm>
                <a:prstGeom prst="rect">
                  <a:avLst/>
                </a:prstGeom>
                <a:solidFill>
                  <a:schemeClr val="tx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𝑱</m:t>
                            </m:r>
                            <m:r>
                              <a:rPr lang="fr-FR" sz="1400" b="1" i="1" smtClean="0">
                                <a:solidFill>
                                  <a:srgbClr val="FF0000"/>
                                </a:solidFill>
                                <a:latin typeface="Cambria Math"/>
                                <a:ea typeface="Cambria Math"/>
                              </a:rPr>
                              <m:t>/</m:t>
                            </m:r>
                            <m:r>
                              <a:rPr lang="el-GR" sz="1400" b="1" i="1" smtClean="0">
                                <a:solidFill>
                                  <a:srgbClr val="FF0000"/>
                                </a:solidFill>
                                <a:latin typeface="Cambria Math"/>
                                <a:ea typeface="Cambria Math"/>
                              </a:rPr>
                              <m:t>𝜳</m:t>
                            </m:r>
                          </m:sup>
                        </m:sSubSup>
                        <m:r>
                          <a:rPr lang="fr-FR" sz="1400" dirty="0">
                            <a:solidFill>
                              <a:schemeClr val="bg1"/>
                            </a:solidFill>
                            <a:latin typeface="Cambria Math"/>
                          </a:rPr>
                          <m:t>~</m:t>
                        </m:r>
                        <m:r>
                          <a:rPr lang="fr-FR" sz="1400" b="0" i="0" dirty="0" smtClean="0">
                            <a:solidFill>
                              <a:schemeClr val="bg1"/>
                            </a:solidFill>
                            <a:latin typeface="Cambria Math"/>
                          </a:rPr>
                          <m:t>3.097 </m:t>
                        </m:r>
                        <m:r>
                          <m:rPr>
                            <m:sty m:val="p"/>
                          </m:rPr>
                          <a:rPr lang="fr-FR" sz="1400" b="0" i="0" dirty="0" smtClean="0">
                            <a:solidFill>
                              <a:schemeClr val="bg1"/>
                            </a:solidFill>
                            <a:latin typeface="Cambria Math"/>
                          </a:rPr>
                          <m:t>GeV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×0,7% ~ </m:t>
                        </m:r>
                        <m:r>
                          <a:rPr lang="fr-FR" sz="1400" b="1" i="1" dirty="0" smtClean="0">
                            <a:solidFill>
                              <a:srgbClr val="FF0000"/>
                            </a:solidFill>
                            <a:latin typeface="Cambria Math"/>
                            <a:ea typeface="Cambria Math"/>
                          </a:rPr>
                          <m:t>𝟐𝟎</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016414" y="4834422"/>
                  <a:ext cx="3588034" cy="374654"/>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5048080" y="5214586"/>
                  <a:ext cx="2208233" cy="374654"/>
                </a:xfrm>
                <a:prstGeom prst="rect">
                  <a:avLst/>
                </a:prstGeom>
                <a:noFill/>
              </p:spPr>
              <p:txBody>
                <a:bodyPr wrap="none" rtlCol="0">
                  <a:spAutoFit/>
                </a:bodyPr>
                <a:lstStyle/>
                <a:p>
                  <a:r>
                    <a:rPr lang="fr-FR" sz="1400" dirty="0" smtClean="0">
                      <a:solidFill>
                        <a:schemeClr val="tx1"/>
                      </a:solidFill>
                      <a:ea typeface="Cambria Math"/>
                    </a:rPr>
                    <a:t>NA50: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a:solidFill>
                                <a:schemeClr val="tx1"/>
                              </a:solidFill>
                              <a:latin typeface="Cambria Math"/>
                              <a:ea typeface="Cambria Math"/>
                            </a:rPr>
                            <m:t>𝐽</m:t>
                          </m:r>
                          <m:r>
                            <a:rPr lang="fr-FR" sz="1400" i="1">
                              <a:solidFill>
                                <a:schemeClr val="tx1"/>
                              </a:solidFill>
                              <a:latin typeface="Cambria Math"/>
                              <a:ea typeface="Cambria Math"/>
                            </a:rPr>
                            <m:t>/</m:t>
                          </m:r>
                          <m:r>
                            <m:rPr>
                              <m:sty m:val="p"/>
                            </m:rPr>
                            <a:rPr lang="el-GR" sz="1400" i="1">
                              <a:solidFill>
                                <a:schemeClr val="tx1"/>
                              </a:solidFill>
                              <a:latin typeface="Cambria Math"/>
                              <a:ea typeface="Cambria Math"/>
                            </a:rPr>
                            <m:t>Ψ</m:t>
                          </m:r>
                        </m:sup>
                      </m:sSubSup>
                      <m:r>
                        <a:rPr lang="fr-FR" sz="1400" dirty="0">
                          <a:solidFill>
                            <a:schemeClr val="tx1"/>
                          </a:solidFill>
                          <a:latin typeface="Cambria Math"/>
                        </a:rPr>
                        <m:t>~</m:t>
                      </m:r>
                      <m:r>
                        <a:rPr lang="fr-FR" sz="1400" b="0" i="1" dirty="0" smtClean="0">
                          <a:solidFill>
                            <a:schemeClr val="tx1"/>
                          </a:solidFill>
                          <a:latin typeface="Cambria Math"/>
                        </a:rPr>
                        <m:t>90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5048080" y="5214586"/>
                  <a:ext cx="2208233" cy="374654"/>
                </a:xfrm>
                <a:prstGeom prst="rect">
                  <a:avLst/>
                </a:prstGeom>
                <a:blipFill rotWithShape="1">
                  <a:blip r:embed="rId4"/>
                  <a:stretch>
                    <a:fillRect l="-552" b="-8065"/>
                  </a:stretch>
                </a:blipFill>
              </p:spPr>
              <p:txBody>
                <a:bodyPr/>
                <a:lstStyle/>
                <a:p>
                  <a:r>
                    <a:rPr lang="fr-FR">
                      <a:noFill/>
                    </a:rPr>
                    <a:t> </a:t>
                  </a:r>
                </a:p>
              </p:txBody>
            </p:sp>
          </mc:Fallback>
        </mc:AlternateContent>
      </p:grpSp>
      <p:grpSp>
        <p:nvGrpSpPr>
          <p:cNvPr id="14" name="Groupe 13"/>
          <p:cNvGrpSpPr/>
          <p:nvPr/>
        </p:nvGrpSpPr>
        <p:grpSpPr>
          <a:xfrm>
            <a:off x="5448462" y="5805264"/>
            <a:ext cx="3588034" cy="754818"/>
            <a:chOff x="5016414" y="5805264"/>
            <a:chExt cx="3588034" cy="754818"/>
          </a:xfrm>
        </p:grpSpPr>
        <p:sp>
          <p:nvSpPr>
            <p:cNvPr id="13" name="Rectangle 12"/>
            <p:cNvSpPr/>
            <p:nvPr/>
          </p:nvSpPr>
          <p:spPr>
            <a:xfrm>
              <a:off x="5016414" y="5805264"/>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p:cNvSpPr txBox="1"/>
                <p:nvPr/>
              </p:nvSpPr>
              <p:spPr>
                <a:xfrm>
                  <a:off x="5031866" y="5819164"/>
                  <a:ext cx="3572582" cy="327782"/>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𝝎</m:t>
                            </m:r>
                          </m:sup>
                        </m:sSubSup>
                        <m:r>
                          <a:rPr lang="fr-FR" sz="1400" dirty="0">
                            <a:solidFill>
                              <a:schemeClr val="bg1"/>
                            </a:solidFill>
                            <a:latin typeface="Cambria Math"/>
                          </a:rPr>
                          <m:t>~</m:t>
                        </m:r>
                        <m:r>
                          <a:rPr lang="fr-FR" sz="1400" b="0" i="0" dirty="0" smtClean="0">
                            <a:solidFill>
                              <a:schemeClr val="bg1"/>
                            </a:solidFill>
                            <a:latin typeface="Cambria Math"/>
                          </a:rPr>
                          <m:t>782.7 </m:t>
                        </m:r>
                        <m:r>
                          <m:rPr>
                            <m:sty m:val="p"/>
                          </m:rPr>
                          <a:rPr lang="fr-FR" sz="1400" b="0" i="0" dirty="0" smtClean="0">
                            <a:solidFill>
                              <a:schemeClr val="bg1"/>
                            </a:solidFill>
                            <a:latin typeface="Cambria Math"/>
                          </a:rPr>
                          <m:t>MeV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×0,5% ~ </m:t>
                        </m:r>
                        <m:r>
                          <a:rPr lang="fr-FR" sz="1400" b="1" i="1" dirty="0" smtClean="0">
                            <a:solidFill>
                              <a:srgbClr val="FF0000"/>
                            </a:solidFill>
                            <a:latin typeface="Cambria Math"/>
                            <a:ea typeface="Cambria Math"/>
                          </a:rPr>
                          <m:t>𝟒</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5031866" y="5819164"/>
                  <a:ext cx="3572582" cy="327782"/>
                </a:xfrm>
                <a:prstGeom prst="rect">
                  <a:avLst/>
                </a:prstGeom>
                <a:blipFill rotWithShape="1">
                  <a:blip r:embed="rId5"/>
                  <a:stretch>
                    <a:fillRect b="-377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5063532" y="6182673"/>
                  <a:ext cx="2111284" cy="327782"/>
                </a:xfrm>
                <a:prstGeom prst="rect">
                  <a:avLst/>
                </a:prstGeom>
                <a:noFill/>
              </p:spPr>
              <p:txBody>
                <a:bodyPr wrap="none" rtlCol="0">
                  <a:spAutoFit/>
                </a:bodyPr>
                <a:lstStyle/>
                <a:p>
                  <a:r>
                    <a:rPr lang="fr-FR" sz="1400" dirty="0" smtClean="0">
                      <a:solidFill>
                        <a:schemeClr val="tx1"/>
                      </a:solidFill>
                      <a:ea typeface="Cambria Math"/>
                    </a:rPr>
                    <a:t>NA60: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smtClean="0">
                              <a:solidFill>
                                <a:schemeClr val="tx1"/>
                              </a:solidFill>
                              <a:latin typeface="Cambria Math"/>
                              <a:ea typeface="Cambria Math"/>
                            </a:rPr>
                            <m:t>𝜔</m:t>
                          </m:r>
                        </m:sup>
                      </m:sSubSup>
                      <m:r>
                        <a:rPr lang="fr-FR" sz="1400" dirty="0">
                          <a:solidFill>
                            <a:schemeClr val="tx1"/>
                          </a:solidFill>
                          <a:latin typeface="Cambria Math"/>
                        </a:rPr>
                        <m:t>~</m:t>
                      </m:r>
                      <m:r>
                        <a:rPr lang="fr-FR" sz="1400" b="0" i="1" dirty="0" smtClean="0">
                          <a:solidFill>
                            <a:schemeClr val="tx1"/>
                          </a:solidFill>
                          <a:latin typeface="Cambria Math"/>
                        </a:rPr>
                        <m:t>20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5063532" y="6182673"/>
                  <a:ext cx="2111284" cy="327782"/>
                </a:xfrm>
                <a:prstGeom prst="rect">
                  <a:avLst/>
                </a:prstGeom>
                <a:blipFill rotWithShape="1">
                  <a:blip r:embed="rId6"/>
                  <a:stretch>
                    <a:fillRect l="-867" t="-1852" b="-11111"/>
                  </a:stretch>
                </a:blipFill>
              </p:spPr>
              <p:txBody>
                <a:bodyPr/>
                <a:lstStyle/>
                <a:p>
                  <a:r>
                    <a:rPr lang="fr-FR">
                      <a:noFill/>
                    </a:rPr>
                    <a:t> </a:t>
                  </a:r>
                </a:p>
              </p:txBody>
            </p:sp>
          </mc:Fallback>
        </mc:AlternateContent>
      </p:grpSp>
      <p:sp>
        <p:nvSpPr>
          <p:cNvPr id="2" name="Espace réservé du pied de page 1"/>
          <p:cNvSpPr>
            <a:spLocks noGrp="1"/>
          </p:cNvSpPr>
          <p:nvPr>
            <p:ph type="ftr" sz="quarter" idx="15"/>
          </p:nvPr>
        </p:nvSpPr>
        <p:spPr/>
        <p:txBody>
          <a:bodyPr/>
          <a:lstStyle/>
          <a:p>
            <a:pPr>
              <a:defRPr/>
            </a:pPr>
            <a:r>
              <a:rPr lang="fr-FR" smtClean="0"/>
              <a:t>Frédéric Fleuret - LLR (fleuret@in2p3.fr)</a:t>
            </a:r>
            <a:endParaRPr lang="fr-BE"/>
          </a:p>
        </p:txBody>
      </p:sp>
      <p:sp>
        <p:nvSpPr>
          <p:cNvPr id="5" name="Espace réservé de la date 4"/>
          <p:cNvSpPr>
            <a:spLocks noGrp="1"/>
          </p:cNvSpPr>
          <p:nvPr>
            <p:ph type="dt" sz="half" idx="14"/>
          </p:nvPr>
        </p:nvSpPr>
        <p:spPr/>
        <p:txBody>
          <a:bodyPr/>
          <a:lstStyle/>
          <a:p>
            <a:pPr>
              <a:defRPr/>
            </a:pPr>
            <a:r>
              <a:rPr lang="fr-FR" smtClean="0"/>
              <a:t>01/03/2013</a:t>
            </a:r>
            <a:endParaRPr lang="fr-BE"/>
          </a:p>
        </p:txBody>
      </p:sp>
      <p:sp>
        <p:nvSpPr>
          <p:cNvPr id="17" name="Espace réservé du numéro de diapositive 16"/>
          <p:cNvSpPr>
            <a:spLocks noGrp="1"/>
          </p:cNvSpPr>
          <p:nvPr>
            <p:ph type="sldNum" sz="quarter" idx="16"/>
          </p:nvPr>
        </p:nvSpPr>
        <p:spPr/>
        <p:txBody>
          <a:bodyPr/>
          <a:lstStyle/>
          <a:p>
            <a:pPr>
              <a:defRPr/>
            </a:pPr>
            <a:fld id="{AE359880-4500-4A8C-AF91-A956C24D70B4}" type="slidenum">
              <a:rPr lang="fr-BE" smtClean="0"/>
              <a:pPr>
                <a:defRPr/>
              </a:pPr>
              <a:t>17</a:t>
            </a:fld>
            <a:endParaRPr lang="fr-BE" dirty="0"/>
          </a:p>
        </p:txBody>
      </p:sp>
    </p:spTree>
    <p:extLst>
      <p:ext uri="{BB962C8B-B14F-4D97-AF65-F5344CB8AC3E}">
        <p14:creationId xmlns:p14="http://schemas.microsoft.com/office/powerpoint/2010/main" val="3248975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Energy</a:t>
            </a:r>
            <a:r>
              <a:rPr lang="fr-FR" dirty="0" smtClean="0"/>
              <a:t> scan</a:t>
            </a:r>
            <a:endParaRPr lang="fr-FR" dirty="0"/>
          </a:p>
        </p:txBody>
      </p:sp>
      <p:sp>
        <p:nvSpPr>
          <p:cNvPr id="7" name="Espace réservé du contenu 6"/>
          <p:cNvSpPr>
            <a:spLocks noGrp="1"/>
          </p:cNvSpPr>
          <p:nvPr>
            <p:ph idx="1"/>
          </p:nvPr>
        </p:nvSpPr>
        <p:spPr>
          <a:xfrm>
            <a:off x="214282" y="928670"/>
            <a:ext cx="8715436" cy="5740690"/>
          </a:xfrm>
        </p:spPr>
        <p:txBody>
          <a:bodyPr>
            <a:normAutofit/>
          </a:bodyPr>
          <a:lstStyle/>
          <a:p>
            <a:r>
              <a:rPr lang="fr-FR" dirty="0" err="1" smtClean="0"/>
              <a:t>Spectrometer</a:t>
            </a:r>
            <a:r>
              <a:rPr lang="fr-FR" dirty="0" smtClean="0"/>
              <a:t> </a:t>
            </a:r>
            <a:r>
              <a:rPr lang="fr-FR" dirty="0" err="1" smtClean="0"/>
              <a:t>acceptance</a:t>
            </a:r>
            <a:r>
              <a:rPr lang="fr-FR" dirty="0" smtClean="0"/>
              <a:t>: </a:t>
            </a:r>
            <a:r>
              <a:rPr lang="fr-FR" dirty="0" err="1"/>
              <a:t>t</a:t>
            </a:r>
            <a:r>
              <a:rPr lang="fr-FR" dirty="0" err="1" smtClean="0"/>
              <a:t>wo</a:t>
            </a:r>
            <a:r>
              <a:rPr lang="fr-FR" dirty="0" smtClean="0"/>
              <a:t> detector configurations</a:t>
            </a:r>
            <a:endParaRPr lang="en-US" b="1" dirty="0" smtClean="0">
              <a:latin typeface="Calibri" pitchFamily="34" charset="0"/>
              <a:sym typeface="Symbol" pitchFamily="18" charset="2"/>
            </a:endParaRPr>
          </a:p>
        </p:txBody>
      </p:sp>
      <p:sp>
        <p:nvSpPr>
          <p:cNvPr id="6" name="Espace réservé du texte 5"/>
          <p:cNvSpPr>
            <a:spLocks noGrp="1"/>
          </p:cNvSpPr>
          <p:nvPr>
            <p:ph type="body" sz="quarter" idx="13"/>
          </p:nvPr>
        </p:nvSpPr>
        <p:spPr/>
        <p:txBody>
          <a:bodyPr/>
          <a:lstStyle/>
          <a:p>
            <a:pPr algn="ctr"/>
            <a:r>
              <a:rPr lang="fr-FR" dirty="0" err="1" smtClean="0"/>
              <a:t>Rapidity</a:t>
            </a:r>
            <a:r>
              <a:rPr lang="fr-FR" dirty="0" smtClean="0"/>
              <a:t> </a:t>
            </a:r>
            <a:r>
              <a:rPr lang="fr-FR" dirty="0" err="1" smtClean="0"/>
              <a:t>coverage</a:t>
            </a:r>
            <a:endParaRPr lang="fr-FR" dirty="0"/>
          </a:p>
        </p:txBody>
      </p:sp>
      <p:pic>
        <p:nvPicPr>
          <p:cNvPr id="28"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743786" y="1418591"/>
            <a:ext cx="2715619" cy="2144566"/>
          </a:xfrm>
          <a:prstGeom prst="rect">
            <a:avLst/>
          </a:prstGeom>
          <a:noFill/>
          <a:ln w="9525">
            <a:noFill/>
            <a:miter lim="800000"/>
            <a:headEnd/>
            <a:tailEnd/>
          </a:ln>
        </p:spPr>
      </p:pic>
      <p:pic>
        <p:nvPicPr>
          <p:cNvPr id="29"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042390" y="1412776"/>
            <a:ext cx="2808933" cy="2167035"/>
          </a:xfrm>
          <a:prstGeom prst="rect">
            <a:avLst/>
          </a:prstGeom>
          <a:noFill/>
          <a:ln w="9525">
            <a:noFill/>
            <a:miter lim="800000"/>
            <a:headEnd/>
            <a:tailEnd/>
          </a:ln>
        </p:spPr>
      </p:pic>
      <p:sp>
        <p:nvSpPr>
          <p:cNvPr id="30" name="ZoneTexte 11"/>
          <p:cNvSpPr txBox="1">
            <a:spLocks noChangeArrowheads="1"/>
          </p:cNvSpPr>
          <p:nvPr/>
        </p:nvSpPr>
        <p:spPr bwMode="auto">
          <a:xfrm>
            <a:off x="3186943" y="2786743"/>
            <a:ext cx="1529073" cy="707886"/>
          </a:xfrm>
          <a:prstGeom prst="rect">
            <a:avLst/>
          </a:prstGeom>
          <a:solidFill>
            <a:srgbClr val="FFC00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Mid-rapidity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1</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31" name="ZoneTexte 12"/>
          <p:cNvSpPr txBox="1">
            <a:spLocks noChangeArrowheads="1"/>
          </p:cNvSpPr>
          <p:nvPr/>
        </p:nvSpPr>
        <p:spPr bwMode="auto">
          <a:xfrm>
            <a:off x="7579431" y="2798937"/>
            <a:ext cx="1529073" cy="707886"/>
          </a:xfrm>
          <a:prstGeom prst="rect">
            <a:avLst/>
          </a:prstGeom>
          <a:solidFill>
            <a:srgbClr val="92D05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Forward-rapidity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2</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2" name="Flèche droite 1"/>
          <p:cNvSpPr/>
          <p:nvPr/>
        </p:nvSpPr>
        <p:spPr>
          <a:xfrm rot="1651383">
            <a:off x="2169973" y="2819052"/>
            <a:ext cx="486739" cy="275414"/>
          </a:xfrm>
          <a:prstGeom prst="rightArrow">
            <a:avLst/>
          </a:prstGeom>
          <a:solidFill>
            <a:srgbClr val="FFC000"/>
          </a:solidFill>
          <a:ln>
            <a:solidFill>
              <a:srgbClr val="7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12332207">
            <a:off x="6344951" y="2730454"/>
            <a:ext cx="513031" cy="313521"/>
          </a:xfrm>
          <a:prstGeom prst="rightArrow">
            <a:avLst/>
          </a:prstGeom>
          <a:solidFill>
            <a:srgbClr val="92D050"/>
          </a:solidFill>
          <a:ln>
            <a:solidFill>
              <a:srgbClr val="2F4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248080068"/>
              </p:ext>
            </p:extLst>
          </p:nvPr>
        </p:nvGraphicFramePr>
        <p:xfrm>
          <a:off x="1187624" y="3933056"/>
          <a:ext cx="6192688" cy="2092960"/>
        </p:xfrm>
        <a:graphic>
          <a:graphicData uri="http://schemas.openxmlformats.org/drawingml/2006/table">
            <a:tbl>
              <a:tblPr firstRow="1" bandRow="1">
                <a:tableStyleId>{5C22544A-7EE6-4342-B048-85BDC9FD1C3A}</a:tableStyleId>
              </a:tblPr>
              <a:tblGrid>
                <a:gridCol w="792088"/>
                <a:gridCol w="648072"/>
                <a:gridCol w="1336142"/>
                <a:gridCol w="824098"/>
                <a:gridCol w="864096"/>
                <a:gridCol w="864096"/>
                <a:gridCol w="864096"/>
              </a:tblGrid>
              <a:tr h="185420">
                <a:tc rowSpan="2">
                  <a:txBody>
                    <a:bodyPr/>
                    <a:lstStyle/>
                    <a:p>
                      <a:pPr algn="ctr"/>
                      <a:r>
                        <a:rPr lang="fr-FR" sz="1400" b="1" dirty="0" err="1" smtClean="0"/>
                        <a:t>P</a:t>
                      </a:r>
                      <a:r>
                        <a:rPr lang="fr-FR" sz="1400" b="1" baseline="-25000" dirty="0" err="1" smtClean="0"/>
                        <a:t>beam</a:t>
                      </a:r>
                      <a:endParaRPr lang="fr-FR" sz="1400" b="1" baseline="-25000" dirty="0" smtClean="0"/>
                    </a:p>
                    <a:p>
                      <a:pPr algn="ctr"/>
                      <a:r>
                        <a:rPr lang="fr-FR" sz="1400" b="1" baseline="0" dirty="0" smtClean="0"/>
                        <a:t>(</a:t>
                      </a:r>
                      <a:r>
                        <a:rPr lang="fr-FR" sz="1400" b="1" baseline="0" dirty="0" err="1" smtClean="0"/>
                        <a:t>GeV</a:t>
                      </a:r>
                      <a:r>
                        <a:rPr lang="fr-FR" sz="1400" b="1" baseline="0" dirty="0" smtClean="0"/>
                        <a:t>/c)</a:t>
                      </a:r>
                      <a:endParaRPr lang="fr-FR" sz="1400" b="1" baseline="0" dirty="0"/>
                    </a:p>
                  </a:txBody>
                  <a:tcPr>
                    <a:solidFill>
                      <a:schemeClr val="tx1">
                        <a:lumMod val="85000"/>
                        <a:lumOff val="15000"/>
                      </a:schemeClr>
                    </a:solidFill>
                  </a:tcPr>
                </a:tc>
                <a:tc rowSpan="2">
                  <a:txBody>
                    <a:bodyPr/>
                    <a:lstStyle/>
                    <a:p>
                      <a:pPr algn="ctr"/>
                      <a:r>
                        <a:rPr lang="fr-FR" sz="1400" b="1" dirty="0" smtClean="0">
                          <a:latin typeface="Cambria Math"/>
                          <a:ea typeface="Cambria Math"/>
                        </a:rPr>
                        <a:t>√</a:t>
                      </a:r>
                      <a:r>
                        <a:rPr lang="fr-FR" sz="1400" b="1" dirty="0" smtClean="0"/>
                        <a:t>s</a:t>
                      </a:r>
                    </a:p>
                    <a:p>
                      <a:pPr algn="ctr"/>
                      <a:r>
                        <a:rPr lang="fr-FR" sz="1400" b="1" dirty="0" smtClean="0"/>
                        <a:t>(</a:t>
                      </a:r>
                      <a:r>
                        <a:rPr lang="fr-FR" sz="1400" b="1" dirty="0" err="1" smtClean="0"/>
                        <a:t>GeV</a:t>
                      </a:r>
                      <a:r>
                        <a:rPr lang="fr-FR" sz="1400" b="1" dirty="0" smtClean="0"/>
                        <a:t>)</a:t>
                      </a:r>
                      <a:endParaRPr lang="fr-FR" sz="1400" b="1" dirty="0"/>
                    </a:p>
                  </a:txBody>
                  <a:tcPr>
                    <a:solidFill>
                      <a:schemeClr val="tx1">
                        <a:lumMod val="85000"/>
                        <a:lumOff val="15000"/>
                      </a:schemeClr>
                    </a:solidFill>
                  </a:tcPr>
                </a:tc>
                <a:tc rowSpan="2">
                  <a:txBody>
                    <a:bodyPr/>
                    <a:lstStyle/>
                    <a:p>
                      <a:pPr algn="ctr"/>
                      <a:r>
                        <a:rPr lang="fr-FR" sz="1400" b="1" dirty="0" err="1" smtClean="0"/>
                        <a:t>Rapidity</a:t>
                      </a:r>
                      <a:r>
                        <a:rPr lang="fr-FR" sz="1400" b="1" baseline="0" dirty="0" smtClean="0"/>
                        <a:t> of Center-of-mass</a:t>
                      </a:r>
                      <a:endParaRPr lang="fr-FR" sz="1400" b="1" dirty="0"/>
                    </a:p>
                  </a:txBody>
                  <a:tcPr>
                    <a:solidFill>
                      <a:schemeClr val="tx1">
                        <a:lumMod val="85000"/>
                        <a:lumOff val="15000"/>
                      </a:schemeClr>
                    </a:solidFill>
                  </a:tcPr>
                </a:tc>
                <a:tc gridSpan="2">
                  <a:txBody>
                    <a:bodyPr/>
                    <a:lstStyle/>
                    <a:p>
                      <a:pPr algn="ctr"/>
                      <a:r>
                        <a:rPr lang="fr-FR" sz="1400" b="1" dirty="0" err="1" smtClean="0"/>
                        <a:t>Mid-rapidity</a:t>
                      </a:r>
                      <a:endParaRPr lang="fr-FR" sz="1400" b="1" dirty="0"/>
                    </a:p>
                  </a:txBody>
                  <a:tcPr>
                    <a:solidFill>
                      <a:srgbClr val="7E6000"/>
                    </a:solidFill>
                  </a:tcPr>
                </a:tc>
                <a:tc hMerge="1">
                  <a:txBody>
                    <a:bodyPr/>
                    <a:lstStyle/>
                    <a:p>
                      <a:endParaRPr lang="fr-FR" dirty="0"/>
                    </a:p>
                  </a:txBody>
                  <a:tcPr/>
                </a:tc>
                <a:tc gridSpan="2">
                  <a:txBody>
                    <a:bodyPr/>
                    <a:lstStyle/>
                    <a:p>
                      <a:pPr algn="ctr"/>
                      <a:r>
                        <a:rPr lang="fr-FR" sz="1400" b="1" dirty="0" err="1" smtClean="0"/>
                        <a:t>Forward-rapidity</a:t>
                      </a:r>
                      <a:endParaRPr lang="fr-FR" sz="1400" b="1" dirty="0"/>
                    </a:p>
                  </a:txBody>
                  <a:tcPr>
                    <a:solidFill>
                      <a:srgbClr val="2F4913"/>
                    </a:solidFill>
                  </a:tcPr>
                </a:tc>
                <a:tc hMerge="1">
                  <a:txBody>
                    <a:bodyPr/>
                    <a:lstStyle/>
                    <a:p>
                      <a:endParaRPr lang="fr-FR" sz="1400" dirty="0"/>
                    </a:p>
                  </a:txBody>
                  <a:tcPr/>
                </a:tc>
              </a:tr>
              <a:tr h="18542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b="1" dirty="0" err="1" smtClean="0"/>
                        <a:t>y</a:t>
                      </a:r>
                      <a:r>
                        <a:rPr lang="fr-FR" sz="1400" b="1" baseline="-25000" dirty="0" err="1" smtClean="0"/>
                        <a:t>CMS</a:t>
                      </a:r>
                      <a:r>
                        <a:rPr lang="fr-FR" sz="1400" b="1" dirty="0" smtClean="0"/>
                        <a:t> min</a:t>
                      </a:r>
                      <a:endParaRPr lang="fr-FR" sz="1400" b="1" dirty="0"/>
                    </a:p>
                  </a:txBody>
                  <a:tcPr>
                    <a:solidFill>
                      <a:srgbClr val="FFC000"/>
                    </a:solidFill>
                  </a:tcPr>
                </a:tc>
                <a:tc>
                  <a:txBody>
                    <a:bodyPr/>
                    <a:lstStyle/>
                    <a:p>
                      <a:pPr algn="ctr"/>
                      <a:r>
                        <a:rPr lang="fr-FR" sz="1400" b="1" dirty="0" err="1" smtClean="0"/>
                        <a:t>y</a:t>
                      </a:r>
                      <a:r>
                        <a:rPr lang="fr-FR" sz="1400" b="1" baseline="-25000" dirty="0" err="1" smtClean="0"/>
                        <a:t>CMS</a:t>
                      </a:r>
                      <a:r>
                        <a:rPr lang="fr-FR" sz="1400" b="1" dirty="0" smtClean="0"/>
                        <a:t> max</a:t>
                      </a:r>
                      <a:endParaRPr lang="fr-FR" sz="1400" b="1"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min</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max</a:t>
                      </a:r>
                    </a:p>
                  </a:txBody>
                  <a:tcPr>
                    <a:solidFill>
                      <a:srgbClr val="92D050"/>
                    </a:solidFill>
                  </a:tcPr>
                </a:tc>
              </a:tr>
              <a:tr h="370840">
                <a:tc>
                  <a:txBody>
                    <a:bodyPr/>
                    <a:lstStyle/>
                    <a:p>
                      <a:pPr algn="ctr"/>
                      <a:r>
                        <a:rPr lang="fr-FR" sz="1400" b="1" dirty="0" smtClean="0"/>
                        <a:t>158</a:t>
                      </a:r>
                      <a:endParaRPr lang="fr-FR" sz="1400" b="1" dirty="0"/>
                    </a:p>
                  </a:txBody>
                  <a:tcPr>
                    <a:solidFill>
                      <a:schemeClr val="bg1">
                        <a:lumMod val="85000"/>
                      </a:schemeClr>
                    </a:solidFill>
                  </a:tcPr>
                </a:tc>
                <a:tc>
                  <a:txBody>
                    <a:bodyPr/>
                    <a:lstStyle/>
                    <a:p>
                      <a:pPr algn="ctr"/>
                      <a:r>
                        <a:rPr lang="fr-FR" sz="1400" b="1" dirty="0" smtClean="0"/>
                        <a:t>17.2</a:t>
                      </a:r>
                      <a:endParaRPr lang="fr-FR" sz="1400" b="1" dirty="0"/>
                    </a:p>
                  </a:txBody>
                  <a:tcPr>
                    <a:solidFill>
                      <a:schemeClr val="bg1">
                        <a:lumMod val="85000"/>
                      </a:schemeClr>
                    </a:solidFill>
                  </a:tcPr>
                </a:tc>
                <a:tc>
                  <a:txBody>
                    <a:bodyPr/>
                    <a:lstStyle/>
                    <a:p>
                      <a:pPr algn="ctr"/>
                      <a:r>
                        <a:rPr lang="fr-FR" sz="1400" b="1" dirty="0" smtClean="0"/>
                        <a:t>2.91</a:t>
                      </a:r>
                      <a:endParaRPr lang="fr-FR" sz="1400" b="1" dirty="0"/>
                    </a:p>
                  </a:txBody>
                  <a:tcPr>
                    <a:solidFill>
                      <a:schemeClr val="bg1">
                        <a:lumMod val="85000"/>
                      </a:schemeClr>
                    </a:solidFill>
                  </a:tcPr>
                </a:tc>
                <a:tc>
                  <a:txBody>
                    <a:bodyPr/>
                    <a:lstStyle/>
                    <a:p>
                      <a:pPr algn="ctr"/>
                      <a:r>
                        <a:rPr lang="fr-FR" sz="1400" b="1" dirty="0" smtClean="0"/>
                        <a:t>-0.5</a:t>
                      </a:r>
                      <a:endParaRPr lang="fr-FR" sz="1400" b="1" dirty="0"/>
                    </a:p>
                  </a:txBody>
                  <a:tcPr>
                    <a:solidFill>
                      <a:srgbClr val="FFC000"/>
                    </a:solidFill>
                  </a:tcPr>
                </a:tc>
                <a:tc>
                  <a:txBody>
                    <a:bodyPr/>
                    <a:lstStyle/>
                    <a:p>
                      <a:pPr algn="ctr"/>
                      <a:r>
                        <a:rPr lang="fr-FR" sz="1400" b="1" dirty="0" smtClean="0"/>
                        <a:t>1</a:t>
                      </a:r>
                      <a:endParaRPr lang="fr-FR" sz="1400" b="1" dirty="0"/>
                    </a:p>
                  </a:txBody>
                  <a:tcPr>
                    <a:solidFill>
                      <a:srgbClr val="FFC000"/>
                    </a:solidFill>
                  </a:tcPr>
                </a:tc>
                <a:tc>
                  <a:txBody>
                    <a:bodyPr/>
                    <a:lstStyle/>
                    <a:p>
                      <a:pPr algn="ctr"/>
                      <a:r>
                        <a:rPr lang="fr-FR" sz="1400" b="1" dirty="0" smtClean="0"/>
                        <a:t>0.5</a:t>
                      </a:r>
                      <a:endParaRPr lang="fr-FR" sz="1400" b="1" dirty="0"/>
                    </a:p>
                  </a:txBody>
                  <a:tcPr>
                    <a:solidFill>
                      <a:srgbClr val="92D050"/>
                    </a:solidFill>
                  </a:tcPr>
                </a:tc>
                <a:tc>
                  <a:txBody>
                    <a:bodyPr/>
                    <a:lstStyle/>
                    <a:p>
                      <a:pPr algn="ctr"/>
                      <a:r>
                        <a:rPr lang="fr-FR" sz="1400" b="1" dirty="0" smtClean="0"/>
                        <a:t>2</a:t>
                      </a:r>
                      <a:endParaRPr lang="fr-FR" sz="1400" b="1" dirty="0"/>
                    </a:p>
                  </a:txBody>
                  <a:tcPr>
                    <a:solidFill>
                      <a:srgbClr val="92D050"/>
                    </a:solidFill>
                  </a:tcPr>
                </a:tc>
              </a:tr>
              <a:tr h="370840">
                <a:tc>
                  <a:txBody>
                    <a:bodyPr/>
                    <a:lstStyle/>
                    <a:p>
                      <a:pPr algn="ctr"/>
                      <a:r>
                        <a:rPr lang="fr-FR" sz="1400" b="1" dirty="0" smtClean="0"/>
                        <a:t>120</a:t>
                      </a:r>
                      <a:endParaRPr lang="fr-FR" sz="1400" b="1" dirty="0"/>
                    </a:p>
                  </a:txBody>
                  <a:tcPr>
                    <a:solidFill>
                      <a:schemeClr val="bg1">
                        <a:lumMod val="85000"/>
                      </a:schemeClr>
                    </a:solidFill>
                  </a:tcPr>
                </a:tc>
                <a:tc>
                  <a:txBody>
                    <a:bodyPr/>
                    <a:lstStyle/>
                    <a:p>
                      <a:pPr algn="ctr"/>
                      <a:r>
                        <a:rPr lang="fr-FR" sz="1400" b="1" dirty="0" smtClean="0"/>
                        <a:t>15.1</a:t>
                      </a:r>
                      <a:endParaRPr lang="fr-FR" sz="1400" b="1" dirty="0"/>
                    </a:p>
                  </a:txBody>
                  <a:tcPr>
                    <a:solidFill>
                      <a:schemeClr val="bg1">
                        <a:lumMod val="85000"/>
                      </a:schemeClr>
                    </a:solidFill>
                  </a:tcPr>
                </a:tc>
                <a:tc>
                  <a:txBody>
                    <a:bodyPr/>
                    <a:lstStyle/>
                    <a:p>
                      <a:pPr algn="ctr"/>
                      <a:r>
                        <a:rPr lang="fr-FR" sz="1400" b="1" dirty="0" smtClean="0"/>
                        <a:t>2.77</a:t>
                      </a:r>
                      <a:endParaRPr lang="fr-FR" sz="1400" b="1" dirty="0"/>
                    </a:p>
                  </a:txBody>
                  <a:tcPr>
                    <a:solidFill>
                      <a:schemeClr val="bg1">
                        <a:lumMod val="85000"/>
                      </a:schemeClr>
                    </a:solidFill>
                  </a:tcPr>
                </a:tc>
                <a:tc>
                  <a:txBody>
                    <a:bodyPr/>
                    <a:lstStyle/>
                    <a:p>
                      <a:pPr algn="ctr"/>
                      <a:r>
                        <a:rPr lang="fr-FR" sz="1400" b="1" dirty="0" smtClean="0"/>
                        <a:t>-0.36</a:t>
                      </a:r>
                      <a:endParaRPr lang="fr-FR" sz="1400" b="1" dirty="0"/>
                    </a:p>
                  </a:txBody>
                  <a:tcPr>
                    <a:solidFill>
                      <a:srgbClr val="FFC000"/>
                    </a:solidFill>
                  </a:tcPr>
                </a:tc>
                <a:tc>
                  <a:txBody>
                    <a:bodyPr/>
                    <a:lstStyle/>
                    <a:p>
                      <a:pPr algn="ctr"/>
                      <a:r>
                        <a:rPr lang="fr-FR" sz="1400" b="1" dirty="0" smtClean="0"/>
                        <a:t>1.14</a:t>
                      </a:r>
                      <a:endParaRPr lang="fr-FR" sz="1400" b="1" dirty="0"/>
                    </a:p>
                  </a:txBody>
                  <a:tcPr>
                    <a:solidFill>
                      <a:srgbClr val="FFC000"/>
                    </a:solidFill>
                  </a:tcPr>
                </a:tc>
                <a:tc>
                  <a:txBody>
                    <a:bodyPr/>
                    <a:lstStyle/>
                    <a:p>
                      <a:pPr algn="ctr"/>
                      <a:r>
                        <a:rPr lang="fr-FR" sz="1400" b="1" dirty="0" smtClean="0"/>
                        <a:t>0.65</a:t>
                      </a:r>
                      <a:endParaRPr lang="fr-FR" sz="1400" b="1" dirty="0"/>
                    </a:p>
                  </a:txBody>
                  <a:tcPr>
                    <a:solidFill>
                      <a:srgbClr val="92D050"/>
                    </a:solidFill>
                  </a:tcPr>
                </a:tc>
                <a:tc>
                  <a:txBody>
                    <a:bodyPr/>
                    <a:lstStyle/>
                    <a:p>
                      <a:pPr algn="ctr"/>
                      <a:r>
                        <a:rPr lang="fr-FR" sz="1400" b="1" dirty="0" smtClean="0"/>
                        <a:t>2.14</a:t>
                      </a:r>
                      <a:endParaRPr lang="fr-FR" sz="1400" b="1" dirty="0"/>
                    </a:p>
                  </a:txBody>
                  <a:tcPr>
                    <a:solidFill>
                      <a:srgbClr val="92D050"/>
                    </a:solidFill>
                  </a:tcPr>
                </a:tc>
              </a:tr>
              <a:tr h="370840">
                <a:tc>
                  <a:txBody>
                    <a:bodyPr/>
                    <a:lstStyle/>
                    <a:p>
                      <a:pPr algn="ctr"/>
                      <a:r>
                        <a:rPr lang="fr-FR" sz="1400" b="1" dirty="0" smtClean="0"/>
                        <a:t>80</a:t>
                      </a:r>
                      <a:endParaRPr lang="fr-FR" sz="1400" b="1" dirty="0"/>
                    </a:p>
                  </a:txBody>
                  <a:tcPr>
                    <a:solidFill>
                      <a:schemeClr val="bg1">
                        <a:lumMod val="85000"/>
                      </a:schemeClr>
                    </a:solidFill>
                  </a:tcPr>
                </a:tc>
                <a:tc>
                  <a:txBody>
                    <a:bodyPr/>
                    <a:lstStyle/>
                    <a:p>
                      <a:pPr algn="ctr"/>
                      <a:r>
                        <a:rPr lang="fr-FR" sz="1400" b="1" dirty="0" smtClean="0"/>
                        <a:t>12.3</a:t>
                      </a:r>
                      <a:endParaRPr lang="fr-FR" sz="1400" b="1" dirty="0"/>
                    </a:p>
                  </a:txBody>
                  <a:tcPr>
                    <a:solidFill>
                      <a:schemeClr val="bg1">
                        <a:lumMod val="85000"/>
                      </a:schemeClr>
                    </a:solidFill>
                  </a:tcPr>
                </a:tc>
                <a:tc>
                  <a:txBody>
                    <a:bodyPr/>
                    <a:lstStyle/>
                    <a:p>
                      <a:pPr algn="ctr"/>
                      <a:r>
                        <a:rPr lang="fr-FR" sz="1400" b="1" dirty="0" smtClean="0"/>
                        <a:t>2.57</a:t>
                      </a:r>
                      <a:endParaRPr lang="fr-FR" sz="1400" b="1" dirty="0"/>
                    </a:p>
                  </a:txBody>
                  <a:tcPr>
                    <a:solidFill>
                      <a:schemeClr val="bg1">
                        <a:lumMod val="85000"/>
                      </a:schemeClr>
                    </a:solidFill>
                  </a:tcPr>
                </a:tc>
                <a:tc>
                  <a:txBody>
                    <a:bodyPr/>
                    <a:lstStyle/>
                    <a:p>
                      <a:pPr algn="ctr"/>
                      <a:r>
                        <a:rPr lang="fr-FR" sz="1400" b="1" dirty="0" smtClean="0"/>
                        <a:t>-0.16</a:t>
                      </a:r>
                      <a:endParaRPr lang="fr-FR" sz="1400" b="1" dirty="0"/>
                    </a:p>
                  </a:txBody>
                  <a:tcPr>
                    <a:solidFill>
                      <a:srgbClr val="FFC000"/>
                    </a:solidFill>
                  </a:tcPr>
                </a:tc>
                <a:tc>
                  <a:txBody>
                    <a:bodyPr/>
                    <a:lstStyle/>
                    <a:p>
                      <a:pPr algn="ctr"/>
                      <a:r>
                        <a:rPr lang="fr-FR" sz="1400" b="1" dirty="0" smtClean="0"/>
                        <a:t>1.34</a:t>
                      </a:r>
                      <a:endParaRPr lang="fr-FR" sz="1400" b="1" dirty="0"/>
                    </a:p>
                  </a:txBody>
                  <a:tcPr>
                    <a:solidFill>
                      <a:srgbClr val="FFC000"/>
                    </a:solidFill>
                  </a:tcPr>
                </a:tc>
                <a:tc>
                  <a:txBody>
                    <a:bodyPr/>
                    <a:lstStyle/>
                    <a:p>
                      <a:pPr algn="ctr"/>
                      <a:r>
                        <a:rPr lang="fr-FR" sz="1400" b="1" dirty="0" smtClean="0"/>
                        <a:t>0.84</a:t>
                      </a:r>
                      <a:endParaRPr lang="fr-FR" sz="1400" b="1" dirty="0"/>
                    </a:p>
                  </a:txBody>
                  <a:tcPr>
                    <a:solidFill>
                      <a:srgbClr val="92D050"/>
                    </a:solidFill>
                  </a:tcPr>
                </a:tc>
                <a:tc>
                  <a:txBody>
                    <a:bodyPr/>
                    <a:lstStyle/>
                    <a:p>
                      <a:pPr algn="ctr"/>
                      <a:r>
                        <a:rPr lang="fr-FR" sz="1400" b="1" dirty="0" smtClean="0"/>
                        <a:t>2.34</a:t>
                      </a:r>
                      <a:endParaRPr lang="fr-FR" sz="1400" b="1" dirty="0"/>
                    </a:p>
                  </a:txBody>
                  <a:tcPr>
                    <a:solidFill>
                      <a:srgbClr val="92D050"/>
                    </a:solidFill>
                  </a:tcPr>
                </a:tc>
              </a:tr>
              <a:tr h="370840">
                <a:tc>
                  <a:txBody>
                    <a:bodyPr/>
                    <a:lstStyle/>
                    <a:p>
                      <a:pPr algn="ctr"/>
                      <a:r>
                        <a:rPr lang="fr-FR" sz="1400" b="1" dirty="0" smtClean="0"/>
                        <a:t>60</a:t>
                      </a:r>
                      <a:endParaRPr lang="fr-FR" sz="1400" b="1" dirty="0"/>
                    </a:p>
                  </a:txBody>
                  <a:tcPr>
                    <a:solidFill>
                      <a:schemeClr val="bg1">
                        <a:lumMod val="85000"/>
                      </a:schemeClr>
                    </a:solidFill>
                  </a:tcPr>
                </a:tc>
                <a:tc>
                  <a:txBody>
                    <a:bodyPr/>
                    <a:lstStyle/>
                    <a:p>
                      <a:pPr algn="ctr"/>
                      <a:r>
                        <a:rPr lang="fr-FR" sz="1400" b="1" dirty="0" smtClean="0"/>
                        <a:t>10.7</a:t>
                      </a:r>
                      <a:endParaRPr lang="fr-FR" sz="1400" b="1" dirty="0"/>
                    </a:p>
                  </a:txBody>
                  <a:tcPr>
                    <a:solidFill>
                      <a:schemeClr val="bg1">
                        <a:lumMod val="85000"/>
                      </a:schemeClr>
                    </a:solidFill>
                  </a:tcPr>
                </a:tc>
                <a:tc>
                  <a:txBody>
                    <a:bodyPr/>
                    <a:lstStyle/>
                    <a:p>
                      <a:pPr algn="ctr"/>
                      <a:r>
                        <a:rPr lang="fr-FR" sz="1400" b="1" dirty="0" smtClean="0"/>
                        <a:t>2.43</a:t>
                      </a:r>
                      <a:endParaRPr lang="fr-FR" sz="1400" b="1" dirty="0"/>
                    </a:p>
                  </a:txBody>
                  <a:tcPr>
                    <a:solidFill>
                      <a:schemeClr val="bg1">
                        <a:lumMod val="85000"/>
                      </a:schemeClr>
                    </a:solidFill>
                  </a:tcPr>
                </a:tc>
                <a:tc>
                  <a:txBody>
                    <a:bodyPr/>
                    <a:lstStyle/>
                    <a:p>
                      <a:pPr algn="ctr"/>
                      <a:r>
                        <a:rPr lang="fr-FR" sz="1400" b="1" dirty="0" smtClean="0"/>
                        <a:t>-0.02</a:t>
                      </a:r>
                      <a:endParaRPr lang="fr-FR" sz="1400" b="1" dirty="0"/>
                    </a:p>
                  </a:txBody>
                  <a:tcPr>
                    <a:solidFill>
                      <a:srgbClr val="FFC000"/>
                    </a:solidFill>
                  </a:tcPr>
                </a:tc>
                <a:tc>
                  <a:txBody>
                    <a:bodyPr/>
                    <a:lstStyle/>
                    <a:p>
                      <a:pPr algn="ctr"/>
                      <a:r>
                        <a:rPr lang="fr-FR" sz="1400" b="1" dirty="0" smtClean="0"/>
                        <a:t>1.48</a:t>
                      </a:r>
                      <a:endParaRPr lang="fr-FR" sz="1400" b="1" dirty="0"/>
                    </a:p>
                  </a:txBody>
                  <a:tcPr>
                    <a:solidFill>
                      <a:srgbClr val="FFC000"/>
                    </a:solidFill>
                  </a:tcPr>
                </a:tc>
                <a:tc>
                  <a:txBody>
                    <a:bodyPr/>
                    <a:lstStyle/>
                    <a:p>
                      <a:pPr algn="ctr"/>
                      <a:r>
                        <a:rPr lang="fr-FR" sz="1400" b="1" dirty="0" smtClean="0"/>
                        <a:t>0.98</a:t>
                      </a:r>
                      <a:endParaRPr lang="fr-FR" sz="1400" b="1" dirty="0"/>
                    </a:p>
                  </a:txBody>
                  <a:tcPr>
                    <a:solidFill>
                      <a:srgbClr val="92D050"/>
                    </a:solidFill>
                  </a:tcPr>
                </a:tc>
                <a:tc>
                  <a:txBody>
                    <a:bodyPr/>
                    <a:lstStyle/>
                    <a:p>
                      <a:pPr algn="ctr"/>
                      <a:r>
                        <a:rPr lang="fr-FR" sz="1400" b="1" dirty="0" smtClean="0"/>
                        <a:t>2.48</a:t>
                      </a:r>
                      <a:endParaRPr lang="fr-FR" sz="1400" b="1" dirty="0"/>
                    </a:p>
                  </a:txBody>
                  <a:tcPr>
                    <a:solidFill>
                      <a:srgbClr val="92D050"/>
                    </a:solidFill>
                  </a:tcPr>
                </a:tc>
              </a:tr>
            </a:tbl>
          </a:graphicData>
        </a:graphic>
      </p:graphicFrame>
      <p:sp>
        <p:nvSpPr>
          <p:cNvPr id="8" name="ZoneTexte 7"/>
          <p:cNvSpPr txBox="1"/>
          <p:nvPr/>
        </p:nvSpPr>
        <p:spPr>
          <a:xfrm>
            <a:off x="795525" y="3573016"/>
            <a:ext cx="7075528" cy="369332"/>
          </a:xfrm>
          <a:prstGeom prst="rect">
            <a:avLst/>
          </a:prstGeom>
          <a:noFill/>
        </p:spPr>
        <p:txBody>
          <a:bodyPr wrap="none" rtlCol="0">
            <a:spAutoFit/>
          </a:bodyPr>
          <a:lstStyle/>
          <a:p>
            <a:pPr algn="ctr"/>
            <a:r>
              <a:rPr lang="fr-FR" dirty="0" err="1" smtClean="0"/>
              <a:t>Depending</a:t>
            </a:r>
            <a:r>
              <a:rPr lang="fr-FR" dirty="0" smtClean="0"/>
              <a:t> on the </a:t>
            </a:r>
            <a:r>
              <a:rPr lang="fr-FR" dirty="0" err="1" smtClean="0"/>
              <a:t>beam</a:t>
            </a:r>
            <a:r>
              <a:rPr lang="fr-FR" dirty="0" smtClean="0"/>
              <a:t> </a:t>
            </a:r>
            <a:r>
              <a:rPr lang="fr-FR" dirty="0" err="1" smtClean="0"/>
              <a:t>energy</a:t>
            </a:r>
            <a:r>
              <a:rPr lang="fr-FR" dirty="0" smtClean="0"/>
              <a:t>, </a:t>
            </a:r>
            <a:r>
              <a:rPr lang="fr-FR" dirty="0" err="1" smtClean="0"/>
              <a:t>different</a:t>
            </a:r>
            <a:r>
              <a:rPr lang="fr-FR" dirty="0" smtClean="0"/>
              <a:t> </a:t>
            </a:r>
            <a:r>
              <a:rPr lang="fr-FR" dirty="0" err="1" smtClean="0"/>
              <a:t>rapidity</a:t>
            </a:r>
            <a:r>
              <a:rPr lang="fr-FR" dirty="0" smtClean="0"/>
              <a:t> ranges accessible</a:t>
            </a:r>
          </a:p>
        </p:txBody>
      </p:sp>
      <p:sp>
        <p:nvSpPr>
          <p:cNvPr id="3" name="Rectangle 2"/>
          <p:cNvSpPr/>
          <p:nvPr/>
        </p:nvSpPr>
        <p:spPr>
          <a:xfrm>
            <a:off x="1187625" y="6084004"/>
            <a:ext cx="3888431" cy="369332"/>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fr-FR" b="1" dirty="0" smtClean="0">
                <a:solidFill>
                  <a:schemeClr val="bg1"/>
                </a:solidFill>
              </a:rPr>
              <a:t>Common </a:t>
            </a:r>
            <a:r>
              <a:rPr lang="fr-FR" b="1" dirty="0" err="1" smtClean="0">
                <a:solidFill>
                  <a:schemeClr val="bg1"/>
                </a:solidFill>
              </a:rPr>
              <a:t>coverage</a:t>
            </a:r>
            <a:r>
              <a:rPr lang="fr-FR" b="1" dirty="0" smtClean="0">
                <a:solidFill>
                  <a:schemeClr val="bg1"/>
                </a:solidFill>
              </a:rPr>
              <a:t>: </a:t>
            </a:r>
            <a:r>
              <a:rPr lang="fr-FR" b="1" dirty="0" err="1">
                <a:solidFill>
                  <a:schemeClr val="bg1"/>
                </a:solidFill>
              </a:rPr>
              <a:t>y</a:t>
            </a:r>
            <a:r>
              <a:rPr lang="fr-FR" b="1" baseline="-25000" dirty="0" err="1">
                <a:solidFill>
                  <a:schemeClr val="bg1"/>
                </a:solidFill>
              </a:rPr>
              <a:t>CMS</a:t>
            </a:r>
            <a:r>
              <a:rPr lang="fr-FR" b="1" dirty="0">
                <a:solidFill>
                  <a:schemeClr val="bg1"/>
                </a:solidFill>
              </a:rPr>
              <a:t> </a:t>
            </a:r>
            <a:r>
              <a:rPr lang="fr-FR" b="1" dirty="0">
                <a:solidFill>
                  <a:schemeClr val="bg1"/>
                </a:solidFill>
                <a:latin typeface="Cambria Math"/>
                <a:ea typeface="Cambria Math"/>
              </a:rPr>
              <a:t>∈ </a:t>
            </a:r>
            <a:r>
              <a:rPr lang="fr-FR" b="1" dirty="0">
                <a:solidFill>
                  <a:schemeClr val="bg1"/>
                </a:solidFill>
              </a:rPr>
              <a:t>[0;2</a:t>
            </a:r>
            <a:r>
              <a:rPr lang="fr-FR" b="1" dirty="0" smtClean="0">
                <a:solidFill>
                  <a:schemeClr val="bg1"/>
                </a:solidFill>
              </a:rPr>
              <a:t>]</a:t>
            </a:r>
            <a:endParaRPr lang="fr-FR" b="1" dirty="0">
              <a:solidFill>
                <a:schemeClr val="bg1"/>
              </a:solidFill>
            </a:endParaRPr>
          </a:p>
        </p:txBody>
      </p:sp>
      <p:sp>
        <p:nvSpPr>
          <p:cNvPr id="14" name="Rectangle 13"/>
          <p:cNvSpPr/>
          <p:nvPr/>
        </p:nvSpPr>
        <p:spPr>
          <a:xfrm>
            <a:off x="5042390" y="6084004"/>
            <a:ext cx="3459905" cy="369332"/>
          </a:xfrm>
          <a:prstGeom prst="rect">
            <a:avLst/>
          </a:prstGeom>
          <a:noFill/>
        </p:spPr>
        <p:txBody>
          <a:bodyPr wrap="square">
            <a:spAutoFit/>
          </a:bodyPr>
          <a:lstStyle/>
          <a:p>
            <a:pPr algn="ctr"/>
            <a:r>
              <a:rPr lang="fr-FR" b="1" dirty="0" smtClean="0"/>
              <a:t>(</a:t>
            </a:r>
            <a:r>
              <a:rPr lang="fr-FR" b="1" dirty="0"/>
              <a:t>NA50/NA60 </a:t>
            </a:r>
            <a:r>
              <a:rPr lang="fr-FR" b="1" dirty="0" err="1"/>
              <a:t>coverage</a:t>
            </a:r>
            <a:r>
              <a:rPr lang="fr-FR" b="1" dirty="0"/>
              <a:t> = [0;1])</a:t>
            </a:r>
          </a:p>
        </p:txBody>
      </p:sp>
      <p:sp>
        <p:nvSpPr>
          <p:cNvPr id="9" name="Espace réservé du pied de page 8"/>
          <p:cNvSpPr>
            <a:spLocks noGrp="1"/>
          </p:cNvSpPr>
          <p:nvPr>
            <p:ph type="ftr" sz="quarter" idx="15"/>
          </p:nvPr>
        </p:nvSpPr>
        <p:spPr/>
        <p:txBody>
          <a:bodyPr/>
          <a:lstStyle/>
          <a:p>
            <a:pPr>
              <a:defRPr/>
            </a:pPr>
            <a:r>
              <a:rPr lang="fr-FR" smtClean="0"/>
              <a:t>Frédéric Fleuret - LLR (fleuret@in2p3.fr)</a:t>
            </a:r>
            <a:endParaRPr lang="fr-BE"/>
          </a:p>
        </p:txBody>
      </p:sp>
      <p:sp>
        <p:nvSpPr>
          <p:cNvPr id="11" name="Espace réservé de la date 10"/>
          <p:cNvSpPr>
            <a:spLocks noGrp="1"/>
          </p:cNvSpPr>
          <p:nvPr>
            <p:ph type="dt" sz="half" idx="14"/>
          </p:nvPr>
        </p:nvSpPr>
        <p:spPr/>
        <p:txBody>
          <a:bodyPr/>
          <a:lstStyle/>
          <a:p>
            <a:pPr>
              <a:defRPr/>
            </a:pPr>
            <a:r>
              <a:rPr lang="fr-FR" smtClean="0"/>
              <a:t>01/03/2013</a:t>
            </a:r>
            <a:endParaRPr lang="fr-BE"/>
          </a:p>
        </p:txBody>
      </p:sp>
      <p:sp>
        <p:nvSpPr>
          <p:cNvPr id="15" name="Espace réservé du numéro de diapositive 14"/>
          <p:cNvSpPr>
            <a:spLocks noGrp="1"/>
          </p:cNvSpPr>
          <p:nvPr>
            <p:ph type="sldNum" sz="quarter" idx="16"/>
          </p:nvPr>
        </p:nvSpPr>
        <p:spPr/>
        <p:txBody>
          <a:bodyPr/>
          <a:lstStyle/>
          <a:p>
            <a:pPr>
              <a:defRPr/>
            </a:pPr>
            <a:fld id="{AE359880-4500-4A8C-AF91-A956C24D70B4}" type="slidenum">
              <a:rPr lang="fr-BE" smtClean="0"/>
              <a:pPr>
                <a:defRPr/>
              </a:pPr>
              <a:t>18</a:t>
            </a:fld>
            <a:endParaRPr lang="fr-BE" dirty="0"/>
          </a:p>
        </p:txBody>
      </p:sp>
    </p:spTree>
    <p:extLst>
      <p:ext uri="{BB962C8B-B14F-4D97-AF65-F5344CB8AC3E}">
        <p14:creationId xmlns:p14="http://schemas.microsoft.com/office/powerpoint/2010/main" val="1494884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Open </a:t>
            </a:r>
            <a:r>
              <a:rPr lang="fr-FR" dirty="0" err="1" smtClean="0"/>
              <a:t>charm</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fr-FR" dirty="0" smtClean="0"/>
                  <a:t>Use </a:t>
                </a:r>
                <a:r>
                  <a:rPr lang="fr-FR" dirty="0" err="1" smtClean="0"/>
                  <a:t>same</a:t>
                </a:r>
                <a:r>
                  <a:rPr lang="fr-FR" dirty="0" smtClean="0"/>
                  <a:t> </a:t>
                </a:r>
                <a:r>
                  <a:rPr lang="fr-FR" dirty="0" err="1" smtClean="0"/>
                  <a:t>Strategy</a:t>
                </a:r>
                <a:r>
                  <a:rPr lang="fr-FR" dirty="0" smtClean="0"/>
                  <a:t> as NA60: </a:t>
                </a:r>
                <a:r>
                  <a:rPr lang="fr-FR" dirty="0" err="1" smtClean="0"/>
                  <a:t>measure</a:t>
                </a:r>
                <a:r>
                  <a:rPr lang="fr-FR" dirty="0" smtClean="0"/>
                  <a:t> </a:t>
                </a:r>
                <a:r>
                  <a:rPr lang="fr-FR" smtClean="0"/>
                  <a:t>muon vertex</a:t>
                </a:r>
                <a:endParaRPr lang="fr-FR" dirty="0" smtClean="0"/>
              </a:p>
              <a:p>
                <a:pPr lvl="1"/>
                <a:r>
                  <a:rPr lang="fr-FR" sz="1800" dirty="0" smtClean="0"/>
                  <a:t>Open </a:t>
                </a:r>
                <a:r>
                  <a:rPr lang="fr-FR" sz="1800" dirty="0" err="1" smtClean="0"/>
                  <a:t>charm</a:t>
                </a:r>
                <a:r>
                  <a:rPr lang="fr-FR" sz="1800" dirty="0" smtClean="0"/>
                  <a:t> </a:t>
                </a:r>
                <a:r>
                  <a:rPr lang="fr-FR" sz="1800" dirty="0" err="1" smtClean="0"/>
                  <a:t>decay</a:t>
                </a:r>
                <a:r>
                  <a:rPr lang="fr-FR" sz="1800" dirty="0" smtClean="0"/>
                  <a:t> </a:t>
                </a:r>
                <a:r>
                  <a:rPr lang="fr-FR" sz="1800" dirty="0" err="1" smtClean="0"/>
                  <a:t>length</a:t>
                </a:r>
                <a:r>
                  <a:rPr lang="fr-FR" sz="1800" dirty="0" smtClean="0"/>
                  <a:t>: </a:t>
                </a:r>
                <a14:m>
                  <m:oMath xmlns:m="http://schemas.openxmlformats.org/officeDocument/2006/math">
                    <m:d>
                      <m:dPr>
                        <m:begChr m:val="{"/>
                        <m:endChr m:val=""/>
                        <m:ctrlPr>
                          <a:rPr lang="fr-FR" sz="1800" i="1" smtClean="0">
                            <a:latin typeface="Cambria Math"/>
                          </a:rPr>
                        </m:ctrlPr>
                      </m:dPr>
                      <m:e>
                        <m:m>
                          <m:mPr>
                            <m:mcs>
                              <m:mc>
                                <m:mcPr>
                                  <m:count m:val="1"/>
                                  <m:mcJc m:val="center"/>
                                </m:mcPr>
                              </m:mc>
                            </m:mcs>
                            <m:ctrlPr>
                              <a:rPr lang="fr-FR" sz="1800" i="1" smtClean="0">
                                <a:latin typeface="Cambria Math"/>
                              </a:rPr>
                            </m:ctrlPr>
                          </m:mP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m:t>
                                  </m:r>
                                </m:sup>
                              </m:sSup>
                              <m:r>
                                <m:rPr>
                                  <m:brk m:alnAt="7"/>
                                </m:rPr>
                                <a:rPr lang="fr-FR" sz="1800" b="0" i="1" smtClean="0">
                                  <a:latin typeface="Cambria Math"/>
                                </a:rPr>
                                <m:t>:</m:t>
                              </m:r>
                              <m:r>
                                <a:rPr lang="fr-FR" sz="1800" b="0" i="1" smtClean="0">
                                  <a:latin typeface="Cambria Math"/>
                                </a:rPr>
                                <m:t>𝑐</m:t>
                              </m:r>
                              <m:r>
                                <a:rPr lang="fr-FR" sz="1800" b="0" i="1" smtClean="0">
                                  <a:latin typeface="Cambria Math"/>
                                  <a:ea typeface="Cambria Math"/>
                                </a:rPr>
                                <m:t>𝜏</m:t>
                              </m:r>
                              <m:r>
                                <a:rPr lang="fr-FR" sz="1800" b="0" i="1" smtClean="0">
                                  <a:latin typeface="Cambria Math"/>
                                  <a:ea typeface="Cambria Math"/>
                                </a:rPr>
                                <m:t>=311.8 </m:t>
                              </m:r>
                              <m:r>
                                <a:rPr lang="fr-FR" sz="1800" b="0" i="1" smtClean="0">
                                  <a:latin typeface="Cambria Math"/>
                                  <a:ea typeface="Cambria Math"/>
                                </a:rPr>
                                <m:t>𝜇</m:t>
                              </m:r>
                              <m:r>
                                <m:rPr>
                                  <m:nor/>
                                </m:rPr>
                                <a:rPr lang="fr-FR" sz="1800" b="0" i="0" smtClean="0">
                                  <a:latin typeface="Cambria Math"/>
                                  <a:ea typeface="Cambria Math"/>
                                </a:rPr>
                                <m:t>m</m:t>
                              </m:r>
                            </m:e>
                          </m:m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0</m:t>
                                  </m:r>
                                </m:sup>
                              </m:sSup>
                              <m:r>
                                <a:rPr lang="fr-FR" sz="1800" b="0" i="1" smtClean="0">
                                  <a:latin typeface="Cambria Math"/>
                                </a:rPr>
                                <m:t>:</m:t>
                              </m:r>
                              <m:r>
                                <m:rPr>
                                  <m:brk m:alnAt="7"/>
                                </m:rPr>
                                <a:rPr lang="fr-FR" sz="1800" i="1">
                                  <a:latin typeface="Cambria Math"/>
                                </a:rPr>
                                <m:t>𝑐</m:t>
                              </m:r>
                              <m:r>
                                <a:rPr lang="fr-FR" sz="1800" i="1">
                                  <a:latin typeface="Cambria Math"/>
                                  <a:ea typeface="Cambria Math"/>
                                </a:rPr>
                                <m:t>𝜏</m:t>
                              </m:r>
                              <m:r>
                                <a:rPr lang="fr-FR" sz="1800" i="1">
                                  <a:latin typeface="Cambria Math"/>
                                  <a:ea typeface="Cambria Math"/>
                                </a:rPr>
                                <m:t>=122.9 </m:t>
                              </m:r>
                              <m:r>
                                <a:rPr lang="fr-FR" sz="1800" b="0" i="1" smtClean="0">
                                  <a:latin typeface="Cambria Math"/>
                                  <a:ea typeface="Cambria Math"/>
                                </a:rPr>
                                <m:t>𝜇</m:t>
                              </m:r>
                              <m:r>
                                <m:rPr>
                                  <m:nor/>
                                </m:rPr>
                                <a:rPr lang="fr-FR" sz="1800" b="0" i="0" smtClean="0">
                                  <a:latin typeface="Cambria Math"/>
                                  <a:ea typeface="Cambria Math"/>
                                </a:rPr>
                                <m:t>m</m:t>
                              </m:r>
                            </m:e>
                          </m:mr>
                        </m:m>
                      </m:e>
                    </m:d>
                  </m:oMath>
                </a14:m>
                <a:endParaRPr lang="fr-FR" sz="1800" dirty="0" smtClean="0"/>
              </a:p>
              <a:p>
                <a:pPr lvl="1"/>
                <a:r>
                  <a:rPr lang="fr-FR" sz="1800" dirty="0" err="1" smtClean="0"/>
                  <a:t>P</a:t>
                </a:r>
                <a:r>
                  <a:rPr lang="fr-FR" sz="1800" baseline="-25000" dirty="0" err="1" smtClean="0"/>
                  <a:t>lab</a:t>
                </a:r>
                <a:r>
                  <a:rPr lang="fr-FR" sz="1800" dirty="0" smtClean="0"/>
                  <a:t> = 158 </a:t>
                </a:r>
                <a:r>
                  <a:rPr lang="fr-FR" sz="1800" dirty="0" err="1" smtClean="0"/>
                  <a:t>GeV</a:t>
                </a:r>
                <a:r>
                  <a:rPr lang="fr-FR" sz="1800" dirty="0" smtClean="0"/>
                  <a:t>/c </a:t>
                </a:r>
                <a:r>
                  <a:rPr lang="fr-FR" sz="1800" dirty="0" smtClean="0">
                    <a:sym typeface="Wingdings" pitchFamily="2" charset="2"/>
                  </a:rPr>
                  <a:t> </a:t>
                </a:r>
                <a:r>
                  <a:rPr lang="fr-FR" sz="1800" dirty="0" smtClean="0">
                    <a:latin typeface="Symbol" pitchFamily="18" charset="2"/>
                    <a:sym typeface="Wingdings" pitchFamily="2" charset="2"/>
                  </a:rPr>
                  <a:t>g</a:t>
                </a:r>
                <a:r>
                  <a:rPr lang="fr-FR" sz="1800" dirty="0" smtClean="0">
                    <a:sym typeface="Wingdings" pitchFamily="2" charset="2"/>
                  </a:rPr>
                  <a:t>=9.2  </a:t>
                </a:r>
                <a14:m>
                  <m:oMath xmlns:m="http://schemas.openxmlformats.org/officeDocument/2006/math">
                    <m:d>
                      <m:dPr>
                        <m:begChr m:val="{"/>
                        <m:endChr m:val=""/>
                        <m:ctrlPr>
                          <a:rPr lang="fr-FR" sz="1800" i="1">
                            <a:latin typeface="Cambria Math"/>
                          </a:rPr>
                        </m:ctrlPr>
                      </m:dPr>
                      <m:e>
                        <m:m>
                          <m:mPr>
                            <m:mcs>
                              <m:mc>
                                <m:mcPr>
                                  <m:count m:val="1"/>
                                  <m:mcJc m:val="center"/>
                                </m:mcPr>
                              </m:mc>
                            </m:mcs>
                            <m:ctrlPr>
                              <a:rPr lang="fr-FR" sz="1800" i="1">
                                <a:latin typeface="Cambria Math"/>
                              </a:rPr>
                            </m:ctrlPr>
                          </m:mPr>
                          <m:mr>
                            <m:e>
                              <m:sSup>
                                <m:sSupPr>
                                  <m:ctrlPr>
                                    <a:rPr lang="fr-FR" sz="1800" i="1">
                                      <a:latin typeface="Cambria Math"/>
                                    </a:rPr>
                                  </m:ctrlPr>
                                </m:sSupPr>
                                <m:e>
                                  <m:r>
                                    <a:rPr lang="fr-FR" sz="1800" i="1">
                                      <a:latin typeface="Cambria Math"/>
                                    </a:rPr>
                                    <m:t>𝐷</m:t>
                                  </m:r>
                                </m:e>
                                <m:sup>
                                  <m:r>
                                    <a:rPr lang="fr-FR" sz="1800" i="1">
                                      <a:latin typeface="Cambria Math"/>
                                    </a:rPr>
                                    <m:t>+/−</m:t>
                                  </m:r>
                                </m:sup>
                              </m:sSup>
                              <m:r>
                                <m:rPr>
                                  <m:brk m:alnAt="7"/>
                                </m:rPr>
                                <a:rPr lang="fr-FR" sz="1800" i="1">
                                  <a:latin typeface="Cambria Math"/>
                                </a:rPr>
                                <m:t>:</m:t>
                              </m:r>
                              <m:r>
                                <a:rPr lang="fr-FR" sz="1800" i="1" smtClean="0">
                                  <a:latin typeface="Cambria Math"/>
                                  <a:ea typeface="Cambria Math"/>
                                </a:rPr>
                                <m:t>𝛾</m:t>
                              </m:r>
                              <m:r>
                                <a:rPr lang="fr-FR" sz="1800" i="1">
                                  <a:latin typeface="Cambria Math"/>
                                </a:rPr>
                                <m:t>𝑐</m:t>
                              </m:r>
                              <m:r>
                                <a:rPr lang="fr-FR" sz="1800" i="1">
                                  <a:latin typeface="Cambria Math"/>
                                  <a:ea typeface="Cambria Math"/>
                                </a:rPr>
                                <m:t>𝜏</m:t>
                              </m:r>
                              <m:r>
                                <a:rPr lang="fr-FR" sz="1800" i="1">
                                  <a:latin typeface="Cambria Math"/>
                                  <a:ea typeface="Cambria Math"/>
                                </a:rPr>
                                <m:t>=2.86 </m:t>
                              </m:r>
                              <m:r>
                                <m:rPr>
                                  <m:nor/>
                                </m:rPr>
                                <a:rPr lang="fr-FR" sz="1800" b="0" i="0" smtClean="0">
                                  <a:latin typeface="Cambria Math"/>
                                  <a:ea typeface="Cambria Math"/>
                                </a:rPr>
                                <m:t>mm</m:t>
                              </m:r>
                            </m:e>
                          </m:mr>
                          <m:mr>
                            <m:e>
                              <m:sSup>
                                <m:sSupPr>
                                  <m:ctrlPr>
                                    <a:rPr lang="fr-FR" sz="1800" i="1">
                                      <a:latin typeface="Cambria Math"/>
                                    </a:rPr>
                                  </m:ctrlPr>
                                </m:sSupPr>
                                <m:e>
                                  <m:r>
                                    <a:rPr lang="fr-FR" sz="1800" i="1">
                                      <a:latin typeface="Cambria Math"/>
                                    </a:rPr>
                                    <m:t>𝐷</m:t>
                                  </m:r>
                                </m:e>
                                <m:sup>
                                  <m:r>
                                    <a:rPr lang="fr-FR" sz="1800" i="1">
                                      <a:latin typeface="Cambria Math"/>
                                    </a:rPr>
                                    <m:t>0</m:t>
                                  </m:r>
                                </m:sup>
                              </m:sSup>
                              <m:r>
                                <a:rPr lang="fr-FR" sz="1800" i="1">
                                  <a:latin typeface="Cambria Math"/>
                                </a:rPr>
                                <m:t>:</m:t>
                              </m:r>
                              <m:r>
                                <a:rPr lang="fr-FR" sz="1800" i="1" smtClean="0">
                                  <a:latin typeface="Cambria Math"/>
                                  <a:ea typeface="Cambria Math"/>
                                </a:rPr>
                                <m:t>𝛾</m:t>
                              </m:r>
                              <m:r>
                                <m:rPr>
                                  <m:brk m:alnAt="7"/>
                                </m:rPr>
                                <a:rPr lang="fr-FR" sz="1800" i="1">
                                  <a:latin typeface="Cambria Math"/>
                                </a:rPr>
                                <m:t>𝑐</m:t>
                              </m:r>
                              <m:r>
                                <a:rPr lang="fr-FR" sz="1800" i="1">
                                  <a:latin typeface="Cambria Math"/>
                                  <a:ea typeface="Cambria Math"/>
                                </a:rPr>
                                <m:t>𝜏</m:t>
                              </m:r>
                              <m:r>
                                <a:rPr lang="fr-FR" sz="1800" i="1">
                                  <a:latin typeface="Cambria Math"/>
                                  <a:ea typeface="Cambria Math"/>
                                </a:rPr>
                                <m:t>=1.13 </m:t>
                              </m:r>
                              <m:r>
                                <m:rPr>
                                  <m:nor/>
                                </m:rPr>
                                <a:rPr lang="fr-FR" sz="1800" b="0" i="0" smtClean="0">
                                  <a:latin typeface="Cambria Math"/>
                                  <a:ea typeface="Cambria Math"/>
                                </a:rPr>
                                <m:t>mm</m:t>
                              </m:r>
                            </m:e>
                          </m:mr>
                        </m:m>
                      </m:e>
                    </m:d>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1189" t="-997"/>
                </a:stretch>
              </a:blipFill>
            </p:spPr>
            <p:txBody>
              <a:bodyPr/>
              <a:lstStyle/>
              <a:p>
                <a:r>
                  <a:rPr lang="fr-FR">
                    <a:noFill/>
                  </a:rPr>
                  <a:t> </a:t>
                </a:r>
              </a:p>
            </p:txBody>
          </p:sp>
        </mc:Fallback>
      </mc:AlternateContent>
      <p:sp>
        <p:nvSpPr>
          <p:cNvPr id="4" name="Espace réservé du texte 3"/>
          <p:cNvSpPr>
            <a:spLocks noGrp="1"/>
          </p:cNvSpPr>
          <p:nvPr>
            <p:ph type="body" sz="quarter" idx="13"/>
          </p:nvPr>
        </p:nvSpPr>
        <p:spPr/>
        <p:txBody>
          <a:bodyPr/>
          <a:lstStyle/>
          <a:p>
            <a:pPr algn="ctr"/>
            <a:r>
              <a:rPr lang="fr-FR" dirty="0" err="1" smtClean="0"/>
              <a:t>Measuring</a:t>
            </a:r>
            <a:r>
              <a:rPr lang="fr-FR" dirty="0" smtClean="0"/>
              <a:t> muon offset</a:t>
            </a:r>
            <a:endParaRPr lang="fr-FR" dirty="0"/>
          </a:p>
        </p:txBody>
      </p:sp>
      <p:sp>
        <p:nvSpPr>
          <p:cNvPr id="5" name="Espace réservé du pied de page 4"/>
          <p:cNvSpPr>
            <a:spLocks noGrp="1"/>
          </p:cNvSpPr>
          <p:nvPr>
            <p:ph type="ftr" sz="quarter" idx="15"/>
          </p:nvPr>
        </p:nvSpPr>
        <p:spPr/>
        <p:txBody>
          <a:bodyPr/>
          <a:lstStyle/>
          <a:p>
            <a:pPr>
              <a:defRPr/>
            </a:pPr>
            <a:r>
              <a:rPr lang="fr-FR" smtClean="0"/>
              <a:t>Frédéric Fleuret - LLR (fleuret@in2p3.fr)</a:t>
            </a:r>
            <a:endParaRPr lang="fr-BE"/>
          </a:p>
        </p:txBody>
      </p:sp>
      <p:pic>
        <p:nvPicPr>
          <p:cNvPr id="15" name="Picture 1" descr="Z:\FTE\CHIC\images\CHIC_20120622_007.jpg"/>
          <p:cNvPicPr>
            <a:picLocks noChangeAspect="1" noChangeArrowheads="1"/>
          </p:cNvPicPr>
          <p:nvPr/>
        </p:nvPicPr>
        <p:blipFill>
          <a:blip r:embed="rId3" cstate="print">
            <a:lum bright="10000"/>
          </a:blip>
          <a:srcRect l="45403" t="38567" r="10948"/>
          <a:stretch>
            <a:fillRect/>
          </a:stretch>
        </p:blipFill>
        <p:spPr bwMode="auto">
          <a:xfrm>
            <a:off x="6156176" y="2008004"/>
            <a:ext cx="2715619" cy="2144566"/>
          </a:xfrm>
          <a:prstGeom prst="rect">
            <a:avLst/>
          </a:prstGeom>
          <a:noFill/>
          <a:ln w="9525">
            <a:noFill/>
            <a:miter lim="800000"/>
            <a:headEnd/>
            <a:tailEnd/>
          </a:ln>
        </p:spPr>
      </p:pic>
      <p:sp>
        <p:nvSpPr>
          <p:cNvPr id="16" name="Ellipse 15"/>
          <p:cNvSpPr/>
          <p:nvPr/>
        </p:nvSpPr>
        <p:spPr>
          <a:xfrm>
            <a:off x="7701270" y="2794945"/>
            <a:ext cx="432048" cy="399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flipV="1">
            <a:off x="7972425" y="3060678"/>
            <a:ext cx="632024" cy="154853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7164288" y="3046391"/>
            <a:ext cx="684312" cy="126072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122340" y="4304542"/>
            <a:ext cx="3338092" cy="738664"/>
          </a:xfrm>
          <a:prstGeom prst="rect">
            <a:avLst/>
          </a:prstGeom>
          <a:noFill/>
        </p:spPr>
        <p:txBody>
          <a:bodyPr wrap="square" rtlCol="0">
            <a:spAutoFit/>
          </a:bodyPr>
          <a:lstStyle/>
          <a:p>
            <a:pPr algn="just"/>
            <a:r>
              <a:rPr lang="fr-FR" sz="1400" b="1" dirty="0" smtClean="0">
                <a:solidFill>
                  <a:srgbClr val="FF0000"/>
                </a:solidFill>
              </a:rPr>
              <a:t>CHIC: Vertex detector </a:t>
            </a:r>
            <a:r>
              <a:rPr lang="fr-FR" sz="1400" b="1" dirty="0" err="1" smtClean="0">
                <a:solidFill>
                  <a:srgbClr val="FF0000"/>
                </a:solidFill>
              </a:rPr>
              <a:t>located</a:t>
            </a:r>
            <a:r>
              <a:rPr lang="fr-FR" sz="1400" b="1" dirty="0" smtClean="0">
                <a:solidFill>
                  <a:srgbClr val="FF0000"/>
                </a:solidFill>
              </a:rPr>
              <a:t> 7.5 cm </a:t>
            </a:r>
            <a:r>
              <a:rPr lang="fr-FR" sz="1400" b="1" dirty="0" err="1" smtClean="0">
                <a:solidFill>
                  <a:srgbClr val="FF0000"/>
                </a:solidFill>
              </a:rPr>
              <a:t>downstream</a:t>
            </a:r>
            <a:r>
              <a:rPr lang="fr-FR" sz="1400" b="1" dirty="0" smtClean="0">
                <a:solidFill>
                  <a:srgbClr val="FF0000"/>
                </a:solidFill>
              </a:rPr>
              <a:t> </a:t>
            </a:r>
            <a:r>
              <a:rPr lang="fr-FR" sz="1400" b="1" dirty="0" err="1" smtClean="0">
                <a:solidFill>
                  <a:srgbClr val="FF0000"/>
                </a:solidFill>
              </a:rPr>
              <a:t>from</a:t>
            </a:r>
            <a:r>
              <a:rPr lang="fr-FR" sz="1400" b="1" dirty="0" smtClean="0">
                <a:solidFill>
                  <a:srgbClr val="FF0000"/>
                </a:solidFill>
              </a:rPr>
              <a:t> the </a:t>
            </a:r>
            <a:r>
              <a:rPr lang="fr-FR" sz="1400" b="1" dirty="0" err="1" smtClean="0">
                <a:solidFill>
                  <a:srgbClr val="FF0000"/>
                </a:solidFill>
              </a:rPr>
              <a:t>target</a:t>
            </a:r>
            <a:r>
              <a:rPr lang="fr-FR" sz="1400" b="1" dirty="0" smtClean="0">
                <a:solidFill>
                  <a:srgbClr val="FF0000"/>
                </a:solidFill>
              </a:rPr>
              <a:t> </a:t>
            </a:r>
          </a:p>
          <a:p>
            <a:pPr algn="just"/>
            <a:r>
              <a:rPr lang="fr-FR" sz="1400" dirty="0" smtClean="0"/>
              <a:t>(7 cm for NA60)</a:t>
            </a:r>
            <a:endParaRPr lang="fr-FR" sz="1400" dirty="0"/>
          </a:p>
        </p:txBody>
      </p:sp>
      <p:sp>
        <p:nvSpPr>
          <p:cNvPr id="25" name="ZoneTexte 24"/>
          <p:cNvSpPr txBox="1"/>
          <p:nvPr/>
        </p:nvSpPr>
        <p:spPr>
          <a:xfrm>
            <a:off x="8244408" y="4609217"/>
            <a:ext cx="681597" cy="307777"/>
          </a:xfrm>
          <a:prstGeom prst="rect">
            <a:avLst/>
          </a:prstGeom>
          <a:noFill/>
        </p:spPr>
        <p:txBody>
          <a:bodyPr wrap="none" rtlCol="0">
            <a:spAutoFit/>
          </a:bodyPr>
          <a:lstStyle/>
          <a:p>
            <a:r>
              <a:rPr lang="fr-FR" sz="1400" b="1" dirty="0" err="1" smtClean="0"/>
              <a:t>target</a:t>
            </a:r>
            <a:endParaRPr lang="fr-FR" sz="1400" b="1" dirty="0"/>
          </a:p>
        </p:txBody>
      </p:sp>
      <p:pic>
        <p:nvPicPr>
          <p:cNvPr id="28" name="Picture 6"/>
          <p:cNvPicPr>
            <a:picLocks noChangeAspect="1" noChangeArrowheads="1"/>
          </p:cNvPicPr>
          <p:nvPr/>
        </p:nvPicPr>
        <p:blipFill>
          <a:blip r:embed="rId4">
            <a:extLst>
              <a:ext uri="{28A0092B-C50C-407E-A947-70E740481C1C}">
                <a14:useLocalDpi xmlns:a14="http://schemas.microsoft.com/office/drawing/2010/main" val="0"/>
              </a:ext>
            </a:extLst>
          </a:blip>
          <a:srcRect l="6462" t="22864" r="12755" b="3610"/>
          <a:stretch>
            <a:fillRect/>
          </a:stretch>
        </p:blipFill>
        <p:spPr bwMode="auto">
          <a:xfrm>
            <a:off x="247774" y="3049796"/>
            <a:ext cx="4658542" cy="282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6156176" y="1484784"/>
            <a:ext cx="2648385" cy="523220"/>
          </a:xfrm>
          <a:prstGeom prst="rect">
            <a:avLst/>
          </a:prstGeom>
          <a:noFill/>
        </p:spPr>
        <p:txBody>
          <a:bodyPr wrap="square" rtlCol="0">
            <a:spAutoFit/>
          </a:bodyPr>
          <a:lstStyle/>
          <a:p>
            <a:pPr algn="just"/>
            <a:r>
              <a:rPr lang="fr-FR" sz="1400" dirty="0" smtClean="0"/>
              <a:t>(simulation </a:t>
            </a:r>
            <a:r>
              <a:rPr lang="fr-FR" sz="1400" dirty="0" err="1" smtClean="0"/>
              <a:t>studies</a:t>
            </a:r>
            <a:r>
              <a:rPr lang="fr-FR" sz="1400" dirty="0" smtClean="0"/>
              <a:t> </a:t>
            </a:r>
            <a:r>
              <a:rPr lang="fr-FR" sz="1400" dirty="0" err="1" smtClean="0"/>
              <a:t>ongoing</a:t>
            </a:r>
            <a:r>
              <a:rPr lang="fr-FR" sz="1400" dirty="0" smtClean="0"/>
              <a:t> to </a:t>
            </a:r>
            <a:r>
              <a:rPr lang="fr-FR" sz="1400" dirty="0" err="1" smtClean="0"/>
              <a:t>estimate</a:t>
            </a:r>
            <a:r>
              <a:rPr lang="fr-FR" sz="1400" dirty="0" smtClean="0"/>
              <a:t> CHIC performances)</a:t>
            </a:r>
            <a:endParaRPr lang="fr-FR" sz="1400" dirty="0"/>
          </a:p>
        </p:txBody>
      </p:sp>
      <p:sp>
        <p:nvSpPr>
          <p:cNvPr id="35" name="ZoneTexte 34"/>
          <p:cNvSpPr txBox="1"/>
          <p:nvPr/>
        </p:nvSpPr>
        <p:spPr>
          <a:xfrm>
            <a:off x="323529" y="5991671"/>
            <a:ext cx="3456383"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1200" b="1" dirty="0" smtClean="0"/>
              <a:t>NA60 capable to </a:t>
            </a:r>
            <a:r>
              <a:rPr lang="fr-FR" sz="1200" b="1" dirty="0" err="1" smtClean="0"/>
              <a:t>separate</a:t>
            </a:r>
            <a:r>
              <a:rPr lang="fr-FR" sz="1200" b="1" dirty="0" smtClean="0"/>
              <a:t> </a:t>
            </a:r>
            <a:r>
              <a:rPr lang="fr-FR" sz="1200" b="1" dirty="0" smtClean="0">
                <a:solidFill>
                  <a:srgbClr val="FF0000"/>
                </a:solidFill>
              </a:rPr>
              <a:t>prompt</a:t>
            </a:r>
            <a:r>
              <a:rPr lang="fr-FR" sz="1200" b="1" dirty="0" smtClean="0"/>
              <a:t> (</a:t>
            </a:r>
            <a:r>
              <a:rPr lang="fr-FR" sz="1200" b="1" dirty="0" err="1" smtClean="0">
                <a:solidFill>
                  <a:srgbClr val="FF0000"/>
                </a:solidFill>
              </a:rPr>
              <a:t>red</a:t>
            </a:r>
            <a:r>
              <a:rPr lang="fr-FR" sz="1200" b="1" dirty="0" smtClean="0"/>
              <a:t>) </a:t>
            </a:r>
            <a:r>
              <a:rPr lang="fr-FR" sz="1200" b="1" dirty="0" err="1" smtClean="0"/>
              <a:t>from</a:t>
            </a:r>
            <a:r>
              <a:rPr lang="fr-FR" sz="1200" b="1" dirty="0" smtClean="0"/>
              <a:t> </a:t>
            </a:r>
            <a:r>
              <a:rPr lang="fr-FR" sz="1200" b="1" dirty="0" err="1" smtClean="0">
                <a:solidFill>
                  <a:srgbClr val="0000E2"/>
                </a:solidFill>
              </a:rPr>
              <a:t>charm</a:t>
            </a:r>
            <a:r>
              <a:rPr lang="fr-FR" sz="1200" b="1" dirty="0" smtClean="0">
                <a:solidFill>
                  <a:srgbClr val="0000E2"/>
                </a:solidFill>
              </a:rPr>
              <a:t> </a:t>
            </a:r>
            <a:r>
              <a:rPr lang="fr-FR" sz="1200" b="1" dirty="0" smtClean="0"/>
              <a:t>(</a:t>
            </a:r>
            <a:r>
              <a:rPr lang="fr-FR" sz="1200" b="1" dirty="0" err="1" smtClean="0">
                <a:solidFill>
                  <a:srgbClr val="0000E2"/>
                </a:solidFill>
              </a:rPr>
              <a:t>blue</a:t>
            </a:r>
            <a:r>
              <a:rPr lang="fr-FR" sz="1200" b="1" dirty="0" smtClean="0"/>
              <a:t>) contribution</a:t>
            </a:r>
            <a:endParaRPr lang="fr-FR" sz="1200" b="1" dirty="0"/>
          </a:p>
        </p:txBody>
      </p:sp>
      <p:sp>
        <p:nvSpPr>
          <p:cNvPr id="17" name="ZoneTexte 16"/>
          <p:cNvSpPr txBox="1"/>
          <p:nvPr/>
        </p:nvSpPr>
        <p:spPr>
          <a:xfrm>
            <a:off x="683568" y="4686235"/>
            <a:ext cx="1872208" cy="830997"/>
          </a:xfrm>
          <a:prstGeom prst="rect">
            <a:avLst/>
          </a:prstGeom>
          <a:noFill/>
          <a:effectLst/>
        </p:spPr>
        <p:txBody>
          <a:bodyPr wrap="square" rtlCol="0">
            <a:spAutoFit/>
          </a:bodyPr>
          <a:lstStyle/>
          <a:p>
            <a:pPr algn="ctr"/>
            <a:r>
              <a:rPr lang="fr-FR" sz="1200" b="1" dirty="0" smtClean="0"/>
              <a:t>NA60 vertex detector: </a:t>
            </a:r>
            <a:r>
              <a:rPr lang="fr-FR" sz="1200" dirty="0" smtClean="0"/>
              <a:t>muon offset </a:t>
            </a:r>
            <a:r>
              <a:rPr lang="fr-FR" sz="1200" dirty="0" err="1" smtClean="0"/>
              <a:t>resolution</a:t>
            </a:r>
            <a:r>
              <a:rPr lang="fr-FR" sz="1200" dirty="0" smtClean="0"/>
              <a:t>    ~ 40 </a:t>
            </a:r>
            <a:r>
              <a:rPr lang="fr-FR" sz="1200" dirty="0" smtClean="0">
                <a:latin typeface="Symbol" pitchFamily="18" charset="2"/>
              </a:rPr>
              <a:t>m</a:t>
            </a:r>
            <a:r>
              <a:rPr lang="fr-FR" sz="1200" dirty="0" smtClean="0"/>
              <a:t>m                       (in transverse plane)</a:t>
            </a:r>
          </a:p>
        </p:txBody>
      </p:sp>
      <p:sp>
        <p:nvSpPr>
          <p:cNvPr id="7" name="ZoneTexte 6"/>
          <p:cNvSpPr txBox="1"/>
          <p:nvPr/>
        </p:nvSpPr>
        <p:spPr>
          <a:xfrm>
            <a:off x="5276615" y="5576172"/>
            <a:ext cx="3595180" cy="830997"/>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marL="285750" indent="-285750" algn="just">
              <a:buFont typeface="Arial" pitchFamily="34" charset="0"/>
              <a:buChar char="•"/>
            </a:pPr>
            <a:r>
              <a:rPr lang="fr-FR" sz="1600" b="1" dirty="0" smtClean="0">
                <a:solidFill>
                  <a:schemeClr val="bg1"/>
                </a:solidFill>
              </a:rPr>
              <a:t>In </a:t>
            </a:r>
            <a:r>
              <a:rPr lang="fr-FR" sz="1600" b="1" dirty="0" err="1" smtClean="0">
                <a:solidFill>
                  <a:schemeClr val="bg1"/>
                </a:solidFill>
              </a:rPr>
              <a:t>principle</a:t>
            </a:r>
            <a:r>
              <a:rPr lang="fr-FR" sz="1600" b="1" dirty="0" smtClean="0">
                <a:solidFill>
                  <a:schemeClr val="bg1"/>
                </a:solidFill>
              </a:rPr>
              <a:t>, CHIC </a:t>
            </a:r>
            <a:r>
              <a:rPr lang="fr-FR" sz="1600" b="1" dirty="0" err="1" smtClean="0">
                <a:solidFill>
                  <a:schemeClr val="bg1"/>
                </a:solidFill>
              </a:rPr>
              <a:t>can</a:t>
            </a:r>
            <a:r>
              <a:rPr lang="fr-FR" sz="1600" b="1" dirty="0" smtClean="0">
                <a:solidFill>
                  <a:schemeClr val="bg1"/>
                </a:solidFill>
              </a:rPr>
              <a:t> </a:t>
            </a:r>
            <a:r>
              <a:rPr lang="fr-FR" sz="1600" b="1" dirty="0" err="1" smtClean="0">
                <a:solidFill>
                  <a:schemeClr val="bg1"/>
                </a:solidFill>
              </a:rPr>
              <a:t>measure</a:t>
            </a:r>
            <a:r>
              <a:rPr lang="fr-FR" sz="1600" b="1" dirty="0" smtClean="0">
                <a:solidFill>
                  <a:schemeClr val="bg1"/>
                </a:solidFill>
              </a:rPr>
              <a:t> open </a:t>
            </a:r>
            <a:r>
              <a:rPr lang="fr-FR" sz="1600" b="1" dirty="0" err="1" smtClean="0">
                <a:solidFill>
                  <a:schemeClr val="bg1"/>
                </a:solidFill>
              </a:rPr>
              <a:t>charm</a:t>
            </a:r>
            <a:r>
              <a:rPr lang="fr-FR" sz="1600" b="1" dirty="0" smtClean="0">
                <a:solidFill>
                  <a:schemeClr val="bg1"/>
                </a:solidFill>
              </a:rPr>
              <a:t>.</a:t>
            </a:r>
          </a:p>
          <a:p>
            <a:pPr marL="285750" indent="-285750" algn="just">
              <a:buFont typeface="Arial" pitchFamily="34" charset="0"/>
              <a:buChar char="•"/>
            </a:pPr>
            <a:r>
              <a:rPr lang="fr-FR" sz="1600" b="1" dirty="0" smtClean="0">
                <a:solidFill>
                  <a:schemeClr val="bg1"/>
                </a:solidFill>
              </a:rPr>
              <a:t>Simulations on-</a:t>
            </a:r>
            <a:r>
              <a:rPr lang="fr-FR" sz="1600" b="1" dirty="0" err="1" smtClean="0">
                <a:solidFill>
                  <a:schemeClr val="bg1"/>
                </a:solidFill>
              </a:rPr>
              <a:t>going</a:t>
            </a:r>
            <a:r>
              <a:rPr lang="fr-FR" sz="1600" b="1" dirty="0" smtClean="0">
                <a:solidFill>
                  <a:schemeClr val="bg1"/>
                </a:solidFill>
              </a:rPr>
              <a:t>…</a:t>
            </a:r>
            <a:endParaRPr lang="fr-FR" sz="1600" b="1" dirty="0">
              <a:solidFill>
                <a:schemeClr val="bg1"/>
              </a:solidFill>
            </a:endParaRPr>
          </a:p>
        </p:txBody>
      </p:sp>
      <p:sp>
        <p:nvSpPr>
          <p:cNvPr id="19" name="Flèche droite 18"/>
          <p:cNvSpPr/>
          <p:nvPr/>
        </p:nvSpPr>
        <p:spPr>
          <a:xfrm>
            <a:off x="4069928" y="5991671"/>
            <a:ext cx="934120" cy="309672"/>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rot="5400000">
            <a:off x="6557856" y="4995688"/>
            <a:ext cx="467060" cy="309672"/>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4"/>
          </p:nvPr>
        </p:nvSpPr>
        <p:spPr/>
        <p:txBody>
          <a:bodyPr/>
          <a:lstStyle/>
          <a:p>
            <a:pPr>
              <a:defRPr/>
            </a:pPr>
            <a:r>
              <a:rPr lang="fr-FR" smtClean="0"/>
              <a:t>01/03/2013</a:t>
            </a:r>
            <a:endParaRPr lang="fr-BE"/>
          </a:p>
        </p:txBody>
      </p:sp>
      <p:sp>
        <p:nvSpPr>
          <p:cNvPr id="10" name="Espace réservé du numéro de diapositive 9"/>
          <p:cNvSpPr>
            <a:spLocks noGrp="1"/>
          </p:cNvSpPr>
          <p:nvPr>
            <p:ph type="sldNum" sz="quarter" idx="16"/>
          </p:nvPr>
        </p:nvSpPr>
        <p:spPr/>
        <p:txBody>
          <a:bodyPr/>
          <a:lstStyle/>
          <a:p>
            <a:pPr>
              <a:defRPr/>
            </a:pPr>
            <a:fld id="{AE359880-4500-4A8C-AF91-A956C24D70B4}" type="slidenum">
              <a:rPr lang="fr-BE" smtClean="0"/>
              <a:pPr>
                <a:defRPr/>
              </a:pPr>
              <a:t>19</a:t>
            </a:fld>
            <a:endParaRPr lang="fr-BE" dirty="0"/>
          </a:p>
        </p:txBody>
      </p:sp>
    </p:spTree>
    <p:extLst>
      <p:ext uri="{BB962C8B-B14F-4D97-AF65-F5344CB8AC3E}">
        <p14:creationId xmlns:p14="http://schemas.microsoft.com/office/powerpoint/2010/main" val="23622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5"/>
          <p:cNvSpPr>
            <a:spLocks noGrp="1"/>
          </p:cNvSpPr>
          <p:nvPr>
            <p:ph type="title"/>
          </p:nvPr>
        </p:nvSpPr>
        <p:spPr>
          <a:xfrm>
            <a:off x="827584" y="0"/>
            <a:ext cx="2880320" cy="868322"/>
          </a:xfrm>
        </p:spPr>
        <p:txBody>
          <a:bodyPr/>
          <a:lstStyle/>
          <a:p>
            <a:pPr algn="l"/>
            <a:r>
              <a:rPr lang="fr-FR" sz="2800" dirty="0" err="1" smtClean="0"/>
              <a:t>Charmonia</a:t>
            </a:r>
            <a:r>
              <a:rPr lang="fr-FR" sz="2800" dirty="0" smtClean="0"/>
              <a:t> in A+A</a:t>
            </a:r>
            <a:endParaRPr lang="fr-FR" dirty="0" smtClean="0">
              <a:solidFill>
                <a:srgbClr val="FFFF00"/>
              </a:solidFill>
            </a:endParaRPr>
          </a:p>
        </p:txBody>
      </p:sp>
      <p:sp>
        <p:nvSpPr>
          <p:cNvPr id="7" name="Espace réservé du contenu 6"/>
          <p:cNvSpPr>
            <a:spLocks noGrp="1"/>
          </p:cNvSpPr>
          <p:nvPr>
            <p:ph idx="1"/>
          </p:nvPr>
        </p:nvSpPr>
        <p:spPr/>
        <p:txBody>
          <a:bodyPr>
            <a:normAutofit/>
          </a:bodyPr>
          <a:lstStyle/>
          <a:p>
            <a:pPr>
              <a:lnSpc>
                <a:spcPct val="80000"/>
              </a:lnSpc>
            </a:pPr>
            <a:r>
              <a:rPr lang="fr-FR" sz="2400" dirty="0" smtClean="0"/>
              <a:t>QGP </a:t>
            </a:r>
            <a:r>
              <a:rPr lang="fr-FR" sz="2400" dirty="0" err="1" smtClean="0"/>
              <a:t>color</a:t>
            </a:r>
            <a:r>
              <a:rPr lang="fr-FR" sz="2400" dirty="0" smtClean="0"/>
              <a:t> screening </a:t>
            </a:r>
            <a:r>
              <a:rPr lang="fr-FR" sz="2400" dirty="0" err="1" smtClean="0"/>
              <a:t>through</a:t>
            </a:r>
            <a:r>
              <a:rPr lang="fr-FR" sz="2400" dirty="0" smtClean="0"/>
              <a:t> </a:t>
            </a:r>
            <a:r>
              <a:rPr lang="fr-FR" sz="2400" dirty="0" err="1" smtClean="0"/>
              <a:t>quarkonium</a:t>
            </a:r>
            <a:r>
              <a:rPr lang="fr-FR" sz="2400" dirty="0" smtClean="0"/>
              <a:t> </a:t>
            </a:r>
            <a:r>
              <a:rPr lang="fr-FR" sz="2400" dirty="0" err="1" smtClean="0"/>
              <a:t>measurements</a:t>
            </a:r>
            <a:endParaRPr lang="fr-FR" sz="2400" dirty="0" smtClean="0"/>
          </a:p>
          <a:p>
            <a:pPr lvl="1">
              <a:lnSpc>
                <a:spcPct val="80000"/>
              </a:lnSpc>
            </a:pPr>
            <a:r>
              <a:rPr lang="fr-FR" sz="2000" b="1" dirty="0" err="1" smtClean="0">
                <a:solidFill>
                  <a:srgbClr val="FF0000"/>
                </a:solidFill>
              </a:rPr>
              <a:t>Quarkonium</a:t>
            </a:r>
            <a:r>
              <a:rPr lang="fr-FR" sz="2000" b="1" dirty="0" smtClean="0">
                <a:solidFill>
                  <a:srgbClr val="FF0000"/>
                </a:solidFill>
              </a:rPr>
              <a:t> </a:t>
            </a:r>
            <a:r>
              <a:rPr lang="fr-FR" sz="2000" b="1" dirty="0" err="1" smtClean="0">
                <a:solidFill>
                  <a:srgbClr val="FF0000"/>
                </a:solidFill>
              </a:rPr>
              <a:t>color</a:t>
            </a:r>
            <a:r>
              <a:rPr lang="fr-FR" sz="2000" b="1" dirty="0" smtClean="0">
                <a:solidFill>
                  <a:srgbClr val="FF0000"/>
                </a:solidFill>
              </a:rPr>
              <a:t> screening </a:t>
            </a:r>
            <a:r>
              <a:rPr lang="fr-FR" sz="2000" dirty="0" smtClean="0"/>
              <a:t>in a Quark Gluon Plasma </a:t>
            </a:r>
            <a:r>
              <a:rPr lang="fr-FR" sz="2000" dirty="0" err="1" smtClean="0"/>
              <a:t>is</a:t>
            </a:r>
            <a:r>
              <a:rPr lang="fr-FR" sz="2000" dirty="0" smtClean="0"/>
              <a:t> a </a:t>
            </a:r>
            <a:r>
              <a:rPr lang="fr-FR" sz="2000" dirty="0" err="1" smtClean="0">
                <a:solidFill>
                  <a:srgbClr val="FF0000"/>
                </a:solidFill>
              </a:rPr>
              <a:t>prediction</a:t>
            </a:r>
            <a:r>
              <a:rPr lang="fr-FR" sz="2000" dirty="0" smtClean="0">
                <a:solidFill>
                  <a:srgbClr val="FF0000"/>
                </a:solidFill>
              </a:rPr>
              <a:t> of </a:t>
            </a:r>
            <a:r>
              <a:rPr lang="fr-FR" sz="2000" b="1" dirty="0" err="1" smtClean="0">
                <a:solidFill>
                  <a:srgbClr val="FF0000"/>
                </a:solidFill>
              </a:rPr>
              <a:t>lattice</a:t>
            </a:r>
            <a:r>
              <a:rPr lang="fr-FR" sz="2000" b="1" dirty="0" smtClean="0">
                <a:solidFill>
                  <a:srgbClr val="FF0000"/>
                </a:solidFill>
              </a:rPr>
              <a:t> QCD</a:t>
            </a:r>
            <a:r>
              <a:rPr lang="fr-FR" sz="2000" dirty="0" smtClean="0"/>
              <a:t>, for instance :</a:t>
            </a:r>
          </a:p>
          <a:p>
            <a:pPr lvl="1">
              <a:lnSpc>
                <a:spcPct val="80000"/>
              </a:lnSpc>
            </a:pPr>
            <a:endParaRPr lang="fr-FR" sz="2000" dirty="0" smtClean="0"/>
          </a:p>
          <a:p>
            <a:pPr lvl="1">
              <a:lnSpc>
                <a:spcPct val="80000"/>
              </a:lnSpc>
            </a:pPr>
            <a:endParaRPr lang="fr-FR" sz="2000" dirty="0" smtClean="0"/>
          </a:p>
          <a:p>
            <a:pPr>
              <a:lnSpc>
                <a:spcPct val="80000"/>
              </a:lnSpc>
            </a:pPr>
            <a:endParaRPr lang="fr-FR" sz="2400" dirty="0" smtClean="0">
              <a:solidFill>
                <a:srgbClr val="FF0000"/>
              </a:solidFill>
            </a:endParaRPr>
          </a:p>
          <a:p>
            <a:pPr lvl="1" algn="just">
              <a:lnSpc>
                <a:spcPct val="80000"/>
              </a:lnSpc>
            </a:pPr>
            <a:endParaRPr lang="fr-FR" sz="2000" dirty="0" smtClean="0"/>
          </a:p>
          <a:p>
            <a:pPr lvl="1" algn="just">
              <a:lnSpc>
                <a:spcPct val="80000"/>
              </a:lnSpc>
            </a:pPr>
            <a:r>
              <a:rPr lang="fr-FR" sz="2000" dirty="0" err="1" smtClean="0"/>
              <a:t>Because</a:t>
            </a:r>
            <a:r>
              <a:rPr lang="fr-FR" sz="2000" dirty="0" smtClean="0"/>
              <a:t> of </a:t>
            </a:r>
            <a:r>
              <a:rPr lang="fr-FR" sz="2000" dirty="0" err="1" smtClean="0"/>
              <a:t>feed-downs</a:t>
            </a:r>
            <a:r>
              <a:rPr lang="fr-FR" sz="2000" dirty="0" smtClean="0"/>
              <a:t> and </a:t>
            </a:r>
            <a:r>
              <a:rPr lang="fr-FR" sz="2000" dirty="0" err="1" smtClean="0"/>
              <a:t>different</a:t>
            </a:r>
            <a:r>
              <a:rPr lang="fr-FR" sz="2000" dirty="0" smtClean="0"/>
              <a:t> T</a:t>
            </a:r>
            <a:r>
              <a:rPr lang="fr-FR" sz="2000" baseline="-25000" dirty="0" smtClean="0"/>
              <a:t>d</a:t>
            </a:r>
            <a:r>
              <a:rPr lang="fr-FR" sz="2000" dirty="0" smtClean="0"/>
              <a:t>, </a:t>
            </a:r>
            <a:r>
              <a:rPr lang="fr-FR" sz="2000" b="1" dirty="0" err="1" smtClean="0">
                <a:solidFill>
                  <a:srgbClr val="FF0000"/>
                </a:solidFill>
              </a:rPr>
              <a:t>sequential</a:t>
            </a:r>
            <a:r>
              <a:rPr lang="fr-FR" sz="2000" b="1" dirty="0" smtClean="0">
                <a:solidFill>
                  <a:srgbClr val="FF0000"/>
                </a:solidFill>
              </a:rPr>
              <a:t> suppression </a:t>
            </a:r>
            <a:r>
              <a:rPr lang="fr-FR" sz="2000" dirty="0" err="1" smtClean="0"/>
              <a:t>should</a:t>
            </a:r>
            <a:r>
              <a:rPr lang="fr-FR" sz="2000" dirty="0" smtClean="0"/>
              <a:t> show up. </a:t>
            </a:r>
          </a:p>
        </p:txBody>
      </p:sp>
      <p:sp>
        <p:nvSpPr>
          <p:cNvPr id="2" name="Espace réservé du texte 1"/>
          <p:cNvSpPr>
            <a:spLocks noGrp="1"/>
          </p:cNvSpPr>
          <p:nvPr>
            <p:ph type="body" sz="quarter" idx="13"/>
          </p:nvPr>
        </p:nvSpPr>
        <p:spPr/>
        <p:txBody>
          <a:bodyPr/>
          <a:lstStyle/>
          <a:p>
            <a:pPr algn="ctr"/>
            <a:r>
              <a:rPr lang="fr-FR" dirty="0"/>
              <a:t>The </a:t>
            </a:r>
            <a:r>
              <a:rPr lang="fr-FR" dirty="0" err="1"/>
              <a:t>Physics</a:t>
            </a:r>
            <a:r>
              <a:rPr lang="fr-FR" dirty="0"/>
              <a:t> case</a:t>
            </a:r>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p>
        </p:txBody>
      </p:sp>
      <p:pic>
        <p:nvPicPr>
          <p:cNvPr id="8" name="Picture 2"/>
          <p:cNvPicPr>
            <a:picLocks noChangeAspect="1" noChangeArrowheads="1"/>
          </p:cNvPicPr>
          <p:nvPr/>
        </p:nvPicPr>
        <p:blipFill>
          <a:blip r:embed="rId3" cstate="print"/>
          <a:srcRect/>
          <a:stretch>
            <a:fillRect/>
          </a:stretch>
        </p:blipFill>
        <p:spPr bwMode="auto">
          <a:xfrm>
            <a:off x="3347864" y="1844824"/>
            <a:ext cx="5699298" cy="9189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389" name="Rectangle 8">
            <a:hlinkClick r:id="rId4"/>
          </p:cNvPr>
          <p:cNvSpPr>
            <a:spLocks noChangeArrowheads="1"/>
          </p:cNvSpPr>
          <p:nvPr/>
        </p:nvSpPr>
        <p:spPr bwMode="auto">
          <a:xfrm>
            <a:off x="1297831" y="1989138"/>
            <a:ext cx="1978025" cy="261937"/>
          </a:xfrm>
          <a:prstGeom prst="rect">
            <a:avLst/>
          </a:prstGeom>
          <a:noFill/>
          <a:ln w="9525">
            <a:noFill/>
            <a:miter lim="800000"/>
            <a:headEnd/>
            <a:tailEnd/>
          </a:ln>
        </p:spPr>
        <p:txBody>
          <a:bodyPr wrap="none">
            <a:spAutoFit/>
          </a:bodyPr>
          <a:lstStyle/>
          <a:p>
            <a:r>
              <a:rPr lang="de-DE" sz="1100" u="sng" dirty="0">
                <a:solidFill>
                  <a:srgbClr val="3333FF"/>
                </a:solidFill>
                <a:latin typeface="Georgia" pitchFamily="18" charset="0"/>
              </a:rPr>
              <a:t>H. Satz, J. Phys. G 32 (2006)</a:t>
            </a:r>
            <a:endParaRPr lang="fr-FR" sz="1100" u="sng" dirty="0">
              <a:solidFill>
                <a:srgbClr val="3333FF"/>
              </a:solidFill>
              <a:latin typeface="Georgia" pitchFamily="18" charset="0"/>
            </a:endParaRPr>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e 47"/>
          <p:cNvGrpSpPr>
            <a:grpSpLocks/>
          </p:cNvGrpSpPr>
          <p:nvPr/>
        </p:nvGrpSpPr>
        <p:grpSpPr bwMode="auto">
          <a:xfrm>
            <a:off x="4427984" y="3789040"/>
            <a:ext cx="4223998" cy="2292536"/>
            <a:chOff x="4572000" y="2420888"/>
            <a:chExt cx="4223746" cy="2293322"/>
          </a:xfrm>
        </p:grpSpPr>
        <p:sp>
          <p:nvSpPr>
            <p:cNvPr id="15" name="Rectangle 14"/>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 name="Connecteur droit 16"/>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ZoneTexte 6"/>
            <p:cNvSpPr txBox="1">
              <a:spLocks noChangeArrowheads="1"/>
            </p:cNvSpPr>
            <p:nvPr/>
          </p:nvSpPr>
          <p:spPr bwMode="auto">
            <a:xfrm rot="-5400000">
              <a:off x="3613276" y="3386154"/>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cxnSp>
          <p:nvCxnSpPr>
            <p:cNvPr id="19" name="Connecteur droit 18"/>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2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2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2" name="ZoneTexte 21"/>
            <p:cNvSpPr txBox="1"/>
            <p:nvPr/>
          </p:nvSpPr>
          <p:spPr>
            <a:xfrm>
              <a:off x="7498835" y="3805842"/>
              <a:ext cx="1296911" cy="277907"/>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3</a:t>
              </a:r>
              <a:r>
                <a:rPr lang="en-US" sz="1200" b="1" baseline="30000" dirty="0">
                  <a:solidFill>
                    <a:schemeClr val="tx1">
                      <a:lumMod val="65000"/>
                      <a:lumOff val="35000"/>
                    </a:schemeClr>
                  </a:solidFill>
                  <a:latin typeface="+mn-lt"/>
                </a:rPr>
                <a:t>r</a:t>
              </a:r>
              <a:r>
                <a:rPr lang="en-US" sz="1200" b="1" baseline="30000" dirty="0" smtClean="0">
                  <a:solidFill>
                    <a:schemeClr val="tx1">
                      <a:lumMod val="65000"/>
                      <a:lumOff val="35000"/>
                    </a:schemeClr>
                  </a:solidFill>
                  <a:latin typeface="+mn-lt"/>
                </a:rPr>
                <a:t>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23" name="Connecteur droit avec flèche 22"/>
            <p:cNvCxnSpPr/>
            <p:nvPr/>
          </p:nvCxnSpPr>
          <p:spPr>
            <a:xfrm flipV="1">
              <a:off x="8073475" y="3662918"/>
              <a:ext cx="1588"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8075063" y="4021816"/>
              <a:ext cx="0"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7" name="Forme libre 26"/>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0" name="Forme libre 29"/>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32" name="ZoneTexte 31"/>
            <p:cNvSpPr txBox="1"/>
            <p:nvPr/>
          </p:nvSpPr>
          <p:spPr>
            <a:xfrm>
              <a:off x="6495141" y="3080219"/>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2</a:t>
              </a:r>
              <a:r>
                <a:rPr lang="en-US" sz="1200" b="1" baseline="30000" dirty="0" smtClean="0">
                  <a:solidFill>
                    <a:schemeClr val="tx1">
                      <a:lumMod val="65000"/>
                      <a:lumOff val="35000"/>
                    </a:schemeClr>
                  </a:solidFill>
                  <a:latin typeface="+mn-lt"/>
                </a:rPr>
                <a:t>nd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33" name="Connecteur droit avec flèche 32"/>
            <p:cNvCxnSpPr/>
            <p:nvPr/>
          </p:nvCxnSpPr>
          <p:spPr>
            <a:xfrm flipV="1">
              <a:off x="7167418" y="2943033"/>
              <a:ext cx="3175"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7167258" y="3302128"/>
              <a:ext cx="0" cy="2143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3"/>
            <p:cNvSpPr txBox="1">
              <a:spLocks noChangeArrowheads="1"/>
            </p:cNvSpPr>
            <p:nvPr/>
          </p:nvSpPr>
          <p:spPr bwMode="auto">
            <a:xfrm>
              <a:off x="5220072" y="2420888"/>
              <a:ext cx="3432222" cy="369332"/>
            </a:xfrm>
            <a:prstGeom prst="rect">
              <a:avLst/>
            </a:prstGeom>
            <a:noFill/>
            <a:ln w="9525">
              <a:noFill/>
              <a:miter lim="800000"/>
              <a:headEnd/>
              <a:tailEnd/>
            </a:ln>
          </p:spPr>
          <p:txBody>
            <a:bodyPr wrap="none">
              <a:spAutoFit/>
            </a:bodyPr>
            <a:lstStyle/>
            <a:p>
              <a:r>
                <a:rPr lang="en-US">
                  <a:latin typeface="Calibri" pitchFamily="34" charset="0"/>
                </a:rPr>
                <a:t>Sequential suppression - screening</a:t>
              </a:r>
            </a:p>
          </p:txBody>
        </p:sp>
        <p:sp>
          <p:nvSpPr>
            <p:cNvPr id="39" name="ZoneTexte 38"/>
            <p:cNvSpPr txBox="1"/>
            <p:nvPr/>
          </p:nvSpPr>
          <p:spPr>
            <a:xfrm>
              <a:off x="6084078" y="2714537"/>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1</a:t>
              </a:r>
              <a:r>
                <a:rPr lang="en-US" sz="1200" b="1" baseline="30000" dirty="0" smtClean="0">
                  <a:solidFill>
                    <a:schemeClr val="tx1">
                      <a:lumMod val="65000"/>
                      <a:lumOff val="35000"/>
                    </a:schemeClr>
                  </a:solidFill>
                  <a:latin typeface="+mn-lt"/>
                </a:rPr>
                <a:t>st</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49" name="Connecteur droit avec flèche 48"/>
            <p:cNvCxnSpPr/>
            <p:nvPr/>
          </p:nvCxnSpPr>
          <p:spPr>
            <a:xfrm flipH="1">
              <a:off x="5792977" y="2847278"/>
              <a:ext cx="294350"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ZoneTexte 48"/>
          <p:cNvSpPr txBox="1">
            <a:spLocks noChangeArrowheads="1"/>
          </p:cNvSpPr>
          <p:nvPr/>
        </p:nvSpPr>
        <p:spPr bwMode="auto">
          <a:xfrm>
            <a:off x="5820288" y="5937610"/>
            <a:ext cx="1560200" cy="369205"/>
          </a:xfrm>
          <a:prstGeom prst="rect">
            <a:avLst/>
          </a:prstGeom>
          <a:noFill/>
          <a:ln w="9525">
            <a:noFill/>
            <a:miter lim="800000"/>
            <a:headEnd/>
            <a:tailEnd/>
          </a:ln>
        </p:spPr>
        <p:txBody>
          <a:bodyPr wrap="none">
            <a:spAutoFit/>
          </a:bodyPr>
          <a:lstStyle/>
          <a:p>
            <a:r>
              <a:rPr lang="en-US">
                <a:latin typeface="Calibri" pitchFamily="34" charset="0"/>
              </a:rPr>
              <a:t>Energy density</a:t>
            </a:r>
          </a:p>
        </p:txBody>
      </p:sp>
      <p:grpSp>
        <p:nvGrpSpPr>
          <p:cNvPr id="36" name="Groupe 86"/>
          <p:cNvGrpSpPr>
            <a:grpSpLocks/>
          </p:cNvGrpSpPr>
          <p:nvPr/>
        </p:nvGrpSpPr>
        <p:grpSpPr bwMode="auto">
          <a:xfrm>
            <a:off x="1834455" y="4149080"/>
            <a:ext cx="2449513" cy="1190625"/>
            <a:chOff x="-1980728" y="1412776"/>
            <a:chExt cx="2449923" cy="1189230"/>
          </a:xfrm>
        </p:grpSpPr>
        <p:sp>
          <p:nvSpPr>
            <p:cNvPr id="37"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smtClean="0">
                  <a:latin typeface="Calibri" pitchFamily="34" charset="0"/>
                  <a:sym typeface="Wingdings" pitchFamily="2" charset="2"/>
                </a:rPr>
                <a:t>   </a:t>
              </a:r>
              <a:r>
                <a:rPr lang="fr-FR" b="1" dirty="0">
                  <a:latin typeface="Calibri" pitchFamily="34" charset="0"/>
                  <a:sym typeface="Wingdings" pitchFamily="2" charset="2"/>
                </a:rPr>
                <a:t>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38" name="Connecteur droit 37"/>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ZoneTexte 2"/>
              <p:cNvSpPr txBox="1"/>
              <p:nvPr/>
            </p:nvSpPr>
            <p:spPr>
              <a:xfrm>
                <a:off x="97351" y="2333490"/>
                <a:ext cx="3288080" cy="476541"/>
              </a:xfrm>
              <a:prstGeom prst="rect">
                <a:avLst/>
              </a:prstGeom>
              <a:noFill/>
            </p:spPr>
            <p:txBody>
              <a:bodyPr wrap="none" rtlCol="0">
                <a:spAutoFit/>
              </a:bodyPr>
              <a:lstStyle/>
              <a:p>
                <a14:m>
                  <m:oMath xmlns:m="http://schemas.openxmlformats.org/officeDocument/2006/math">
                    <m:f>
                      <m:fPr>
                        <m:ctrlPr>
                          <a:rPr lang="fr-FR" sz="1400" b="1" i="1" smtClean="0">
                            <a:latin typeface="Cambria Math"/>
                          </a:rPr>
                        </m:ctrlPr>
                      </m:fPr>
                      <m:num>
                        <m:r>
                          <m:rPr>
                            <m:nor/>
                          </m:rPr>
                          <a:rPr lang="fr-FR" sz="1400" b="1" i="0" smtClean="0">
                            <a:latin typeface="Cambria Math"/>
                          </a:rPr>
                          <m:t>quarkonium</m:t>
                        </m:r>
                        <m:r>
                          <m:rPr>
                            <m:nor/>
                          </m:rPr>
                          <a:rPr lang="fr-FR" sz="1400" b="1" i="0" smtClean="0">
                            <a:latin typeface="Cambria Math"/>
                          </a:rPr>
                          <m:t> </m:t>
                        </m:r>
                        <m:r>
                          <m:rPr>
                            <m:nor/>
                          </m:rPr>
                          <a:rPr lang="fr-FR" sz="1400" b="1" i="0" smtClean="0">
                            <a:latin typeface="Cambria Math"/>
                          </a:rPr>
                          <m:t>dissociation</m:t>
                        </m:r>
                        <m:r>
                          <m:rPr>
                            <m:nor/>
                          </m:rPr>
                          <a:rPr lang="fr-FR" sz="1400" b="1" i="0" smtClean="0">
                            <a:latin typeface="Cambria Math"/>
                          </a:rPr>
                          <m:t> </m:t>
                        </m:r>
                        <m:r>
                          <m:rPr>
                            <m:nor/>
                          </m:rPr>
                          <a:rPr lang="fr-FR" sz="1400" b="1" i="0" smtClean="0">
                            <a:latin typeface="Cambria Math"/>
                          </a:rPr>
                          <m:t>temperature</m:t>
                        </m:r>
                      </m:num>
                      <m:den>
                        <m:r>
                          <m:rPr>
                            <m:nor/>
                          </m:rPr>
                          <a:rPr lang="fr-FR" sz="1400" b="1" i="0" smtClean="0">
                            <a:latin typeface="Cambria Math"/>
                          </a:rPr>
                          <m:t>critical</m:t>
                        </m:r>
                        <m:r>
                          <m:rPr>
                            <m:nor/>
                          </m:rPr>
                          <a:rPr lang="fr-FR" sz="1400" b="1" i="0" smtClean="0">
                            <a:latin typeface="Cambria Math"/>
                          </a:rPr>
                          <m:t> </m:t>
                        </m:r>
                        <m:r>
                          <m:rPr>
                            <m:nor/>
                          </m:rPr>
                          <a:rPr lang="fr-FR" sz="1400" b="1" i="0" smtClean="0">
                            <a:latin typeface="Cambria Math"/>
                          </a:rPr>
                          <m:t>QGP</m:t>
                        </m:r>
                        <m:r>
                          <m:rPr>
                            <m:nor/>
                          </m:rPr>
                          <a:rPr lang="fr-FR" sz="1400" b="1" i="0" smtClean="0">
                            <a:latin typeface="Cambria Math"/>
                          </a:rPr>
                          <m:t> </m:t>
                        </m:r>
                        <m:r>
                          <m:rPr>
                            <m:nor/>
                          </m:rPr>
                          <a:rPr lang="fr-FR" sz="1400" b="1" i="0" smtClean="0">
                            <a:latin typeface="Cambria Math"/>
                          </a:rPr>
                          <m:t>temperature</m:t>
                        </m:r>
                      </m:den>
                    </m:f>
                  </m:oMath>
                </a14:m>
                <a:r>
                  <a:rPr lang="fr-FR" sz="1400" b="1" dirty="0" smtClean="0"/>
                  <a:t> </a:t>
                </a:r>
                <a:r>
                  <a:rPr lang="fr-FR" sz="1400" b="1" dirty="0" smtClean="0">
                    <a:sym typeface="Wingdings" pitchFamily="2" charset="2"/>
                  </a:rPr>
                  <a:t></a:t>
                </a:r>
                <a:endParaRPr lang="fr-FR" sz="1400" b="1" dirty="0"/>
              </a:p>
            </p:txBody>
          </p:sp>
        </mc:Choice>
        <mc:Fallback xmlns="">
          <p:sp>
            <p:nvSpPr>
              <p:cNvPr id="3" name="ZoneTexte 2"/>
              <p:cNvSpPr txBox="1">
                <a:spLocks noRot="1" noChangeAspect="1" noMove="1" noResize="1" noEditPoints="1" noAdjustHandles="1" noChangeArrowheads="1" noChangeShapeType="1" noTextEdit="1"/>
              </p:cNvSpPr>
              <p:nvPr/>
            </p:nvSpPr>
            <p:spPr>
              <a:xfrm>
                <a:off x="97351" y="2333490"/>
                <a:ext cx="3288080" cy="476541"/>
              </a:xfrm>
              <a:prstGeom prst="rect">
                <a:avLst/>
              </a:prstGeom>
              <a:blipFill rotWithShape="1">
                <a:blip r:embed="rId5"/>
                <a:stretch>
                  <a:fillRect b="-7692"/>
                </a:stretch>
              </a:blipFill>
            </p:spPr>
            <p:txBody>
              <a:bodyPr/>
              <a:lstStyle/>
              <a:p>
                <a:r>
                  <a:rPr lang="fr-FR">
                    <a:noFill/>
                  </a:rPr>
                  <a:t> </a:t>
                </a:r>
              </a:p>
            </p:txBody>
          </p:sp>
        </mc:Fallback>
      </mc:AlternateContent>
      <p:cxnSp>
        <p:nvCxnSpPr>
          <p:cNvPr id="6" name="Connecteur droit 5"/>
          <p:cNvCxnSpPr/>
          <p:nvPr/>
        </p:nvCxnSpPr>
        <p:spPr>
          <a:xfrm flipV="1">
            <a:off x="6197513" y="4299260"/>
            <a:ext cx="2262919" cy="1174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7409870" y="4930454"/>
            <a:ext cx="978554" cy="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79512" y="4271421"/>
            <a:ext cx="1944216" cy="830997"/>
          </a:xfrm>
          <a:prstGeom prst="rect">
            <a:avLst/>
          </a:prstGeom>
          <a:noFill/>
        </p:spPr>
        <p:txBody>
          <a:bodyPr wrap="square" rtlCol="0">
            <a:spAutoFit/>
          </a:bodyPr>
          <a:lstStyle/>
          <a:p>
            <a:pPr algn="ctr"/>
            <a:r>
              <a:rPr lang="fr-FR" sz="1600" i="1" dirty="0" err="1" smtClean="0"/>
              <a:t>Feed-downs</a:t>
            </a:r>
            <a:r>
              <a:rPr lang="fr-FR" sz="1600" i="1" dirty="0" smtClean="0"/>
              <a:t> </a:t>
            </a:r>
            <a:r>
              <a:rPr lang="fr-FR" sz="1600" i="1" dirty="0" err="1" smtClean="0"/>
              <a:t>contributing</a:t>
            </a:r>
            <a:r>
              <a:rPr lang="fr-FR" sz="1600" i="1" dirty="0" smtClean="0"/>
              <a:t> to   J/</a:t>
            </a:r>
            <a:r>
              <a:rPr lang="fr-FR" sz="1600" i="1" dirty="0" smtClean="0">
                <a:latin typeface="Symbol" pitchFamily="18" charset="2"/>
              </a:rPr>
              <a:t>Y</a:t>
            </a:r>
            <a:r>
              <a:rPr lang="fr-FR" sz="1600" i="1" dirty="0" smtClean="0"/>
              <a:t> inclusive </a:t>
            </a:r>
            <a:r>
              <a:rPr lang="fr-FR" sz="1600" i="1" dirty="0" err="1" smtClean="0"/>
              <a:t>yield</a:t>
            </a:r>
            <a:endParaRPr lang="fr-FR" sz="1600" i="1" dirty="0"/>
          </a:p>
        </p:txBody>
      </p:sp>
      <p:sp>
        <p:nvSpPr>
          <p:cNvPr id="5" name="Espace réservé de la date 4"/>
          <p:cNvSpPr>
            <a:spLocks noGrp="1"/>
          </p:cNvSpPr>
          <p:nvPr>
            <p:ph type="dt" sz="half" idx="14"/>
          </p:nvPr>
        </p:nvSpPr>
        <p:spPr/>
        <p:txBody>
          <a:bodyPr/>
          <a:lstStyle/>
          <a:p>
            <a:pPr>
              <a:defRPr/>
            </a:pPr>
            <a:r>
              <a:rPr lang="fr-FR" smtClean="0"/>
              <a:t>01/03/2013</a:t>
            </a:r>
            <a:endParaRPr lang="fr-BE"/>
          </a:p>
        </p:txBody>
      </p:sp>
      <p:sp>
        <p:nvSpPr>
          <p:cNvPr id="12" name="Espace réservé du numéro de diapositive 11"/>
          <p:cNvSpPr>
            <a:spLocks noGrp="1"/>
          </p:cNvSpPr>
          <p:nvPr>
            <p:ph type="sldNum" sz="quarter" idx="16"/>
          </p:nvPr>
        </p:nvSpPr>
        <p:spPr/>
        <p:txBody>
          <a:bodyPr/>
          <a:lstStyle/>
          <a:p>
            <a:pPr>
              <a:defRPr/>
            </a:pPr>
            <a:fld id="{AE359880-4500-4A8C-AF91-A956C24D70B4}" type="slidenum">
              <a:rPr lang="fr-BE" smtClean="0"/>
              <a:pPr>
                <a:defRPr/>
              </a:pPr>
              <a:t>2</a:t>
            </a:fld>
            <a:endParaRPr lang="fr-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45224"/>
            <a:ext cx="8712968" cy="86409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1617" name="Titre 4"/>
          <p:cNvSpPr>
            <a:spLocks noGrp="1"/>
          </p:cNvSpPr>
          <p:nvPr>
            <p:ph type="title"/>
          </p:nvPr>
        </p:nvSpPr>
        <p:spPr/>
        <p:txBody>
          <a:bodyPr/>
          <a:lstStyle/>
          <a:p>
            <a:r>
              <a:rPr lang="en-US" dirty="0" smtClean="0">
                <a:solidFill>
                  <a:srgbClr val="FF0000"/>
                </a:solidFill>
              </a:rPr>
              <a:t>Conclusion</a:t>
            </a:r>
          </a:p>
        </p:txBody>
      </p:sp>
      <p:sp>
        <p:nvSpPr>
          <p:cNvPr id="6" name="Espace réservé du contenu 5"/>
          <p:cNvSpPr>
            <a:spLocks noGrp="1"/>
          </p:cNvSpPr>
          <p:nvPr>
            <p:ph idx="1"/>
          </p:nvPr>
        </p:nvSpPr>
        <p:spPr/>
        <p:txBody>
          <a:bodyPr>
            <a:normAutofit/>
          </a:bodyPr>
          <a:lstStyle/>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t>
            </a:r>
            <a:r>
              <a:rPr lang="en-US" sz="2600" dirty="0" err="1" smtClean="0"/>
              <a:t>p+A</a:t>
            </a:r>
            <a:r>
              <a:rPr lang="en-US" sz="2600" dirty="0" smtClean="0"/>
              <a:t> collisions with several targets will give a thorough control of </a:t>
            </a:r>
            <a:r>
              <a:rPr lang="en-US" sz="2600" dirty="0" smtClean="0">
                <a:solidFill>
                  <a:srgbClr val="FF0000"/>
                </a:solidFill>
              </a:rPr>
              <a:t>Cold Nuclear Matter effects</a:t>
            </a:r>
          </a:p>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A+A collisions at SPS energies will (</a:t>
            </a:r>
            <a:r>
              <a:rPr lang="en-US" sz="2600" dirty="0" err="1" smtClean="0"/>
              <a:t>dis</a:t>
            </a:r>
            <a:r>
              <a:rPr lang="en-US" sz="2600" dirty="0" smtClean="0"/>
              <a:t>)prove </a:t>
            </a:r>
            <a:r>
              <a:rPr lang="en-US" sz="2600" dirty="0" smtClean="0">
                <a:solidFill>
                  <a:srgbClr val="FF0000"/>
                </a:solidFill>
              </a:rPr>
              <a:t>sequential suppression scenario</a:t>
            </a:r>
            <a:r>
              <a:rPr lang="en-US" sz="2600" dirty="0" smtClean="0"/>
              <a:t>.</a:t>
            </a:r>
          </a:p>
          <a:p>
            <a:pPr algn="just">
              <a:lnSpc>
                <a:spcPct val="80000"/>
              </a:lnSpc>
              <a:buFont typeface="Arial" charset="0"/>
              <a:buNone/>
            </a:pPr>
            <a:endParaRPr lang="en-US" sz="2600" dirty="0" smtClean="0"/>
          </a:p>
          <a:p>
            <a:pPr algn="just"/>
            <a:r>
              <a:rPr lang="en-US" sz="2600" dirty="0" smtClean="0"/>
              <a:t>The apparatus is well suited to explore other important physics subjects such as </a:t>
            </a:r>
            <a:r>
              <a:rPr lang="en-US" sz="2600" dirty="0" smtClean="0">
                <a:solidFill>
                  <a:srgbClr val="FF0000"/>
                </a:solidFill>
              </a:rPr>
              <a:t>open charm </a:t>
            </a:r>
            <a:r>
              <a:rPr lang="en-US" sz="2600" dirty="0" smtClean="0"/>
              <a:t>or </a:t>
            </a:r>
            <a:r>
              <a:rPr lang="en-US" sz="2600" dirty="0" smtClean="0">
                <a:solidFill>
                  <a:srgbClr val="FF0000"/>
                </a:solidFill>
              </a:rPr>
              <a:t>low mass </a:t>
            </a:r>
            <a:r>
              <a:rPr lang="en-US" sz="2600" dirty="0" smtClean="0"/>
              <a:t>lepton pairs production in heavy ion collisions.</a:t>
            </a:r>
          </a:p>
          <a:p>
            <a:pPr algn="just">
              <a:lnSpc>
                <a:spcPct val="80000"/>
              </a:lnSpc>
            </a:pPr>
            <a:endParaRPr lang="en-US" sz="2600" dirty="0" smtClean="0"/>
          </a:p>
          <a:p>
            <a:pPr algn="just">
              <a:lnSpc>
                <a:spcPct val="80000"/>
              </a:lnSpc>
            </a:pPr>
            <a:r>
              <a:rPr lang="en-US" sz="2600" dirty="0" smtClean="0">
                <a:solidFill>
                  <a:schemeClr val="bg1"/>
                </a:solidFill>
              </a:rPr>
              <a:t>Testing sequential suppression scenario at SPS is crucial to fully understand RHIC and LHC results. </a:t>
            </a:r>
          </a:p>
          <a:p>
            <a:pPr>
              <a:lnSpc>
                <a:spcPct val="80000"/>
              </a:lnSpc>
            </a:pPr>
            <a:endParaRPr lang="en-US" sz="2600" dirty="0" smtClean="0"/>
          </a:p>
          <a:p>
            <a:pPr>
              <a:lnSpc>
                <a:spcPct val="80000"/>
              </a:lnSpc>
            </a:pPr>
            <a:endParaRPr lang="en-US" sz="2600" dirty="0" smtClean="0"/>
          </a:p>
          <a:p>
            <a:pPr>
              <a:lnSpc>
                <a:spcPct val="80000"/>
              </a:lnSpc>
            </a:pPr>
            <a:endParaRPr lang="en-US" sz="2600" dirty="0" smtClean="0"/>
          </a:p>
        </p:txBody>
      </p:sp>
      <p:sp>
        <p:nvSpPr>
          <p:cNvPr id="7" name="Espace réservé du pied de page 6"/>
          <p:cNvSpPr>
            <a:spLocks noGrp="1"/>
          </p:cNvSpPr>
          <p:nvPr>
            <p:ph type="ftr" sz="quarter" idx="11"/>
          </p:nvPr>
        </p:nvSpPr>
        <p:spPr/>
        <p:txBody>
          <a:bodyPr/>
          <a:lstStyle/>
          <a:p>
            <a:pPr>
              <a:defRPr/>
            </a:pPr>
            <a:r>
              <a:rPr lang="fr-FR" smtClean="0"/>
              <a:t>Frédéric Fleuret - LLR (fleuret@in2p3.fr)</a:t>
            </a:r>
            <a:endParaRPr lang="fr-BE"/>
          </a:p>
        </p:txBody>
      </p:sp>
      <p:sp>
        <p:nvSpPr>
          <p:cNvPr id="3" name="Espace réservé de la date 2"/>
          <p:cNvSpPr>
            <a:spLocks noGrp="1"/>
          </p:cNvSpPr>
          <p:nvPr>
            <p:ph type="dt" sz="half" idx="10"/>
          </p:nvPr>
        </p:nvSpPr>
        <p:spPr/>
        <p:txBody>
          <a:bodyPr/>
          <a:lstStyle/>
          <a:p>
            <a:pPr>
              <a:defRPr/>
            </a:pPr>
            <a:r>
              <a:rPr lang="fr-FR" smtClean="0"/>
              <a:t>01/03/2013</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20</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p:txBody>
          <a:bodyPr/>
          <a:lstStyle/>
          <a:p>
            <a:pPr algn="l"/>
            <a:r>
              <a:rPr lang="en-US" sz="2800" dirty="0" smtClean="0"/>
              <a:t>CMS@LHC</a:t>
            </a:r>
            <a:r>
              <a:rPr lang="en-US" dirty="0" smtClean="0"/>
              <a:t> 			</a:t>
            </a:r>
            <a:r>
              <a:rPr lang="en-US" dirty="0" smtClean="0">
                <a:solidFill>
                  <a:srgbClr val="FF0000"/>
                </a:solidFill>
              </a:rPr>
              <a:t>New upsilon results</a:t>
            </a:r>
          </a:p>
        </p:txBody>
      </p:sp>
      <p:sp>
        <p:nvSpPr>
          <p:cNvPr id="19" name="Espace réservé du pied de page 18"/>
          <p:cNvSpPr>
            <a:spLocks noGrp="1"/>
          </p:cNvSpPr>
          <p:nvPr>
            <p:ph type="ftr" sz="quarter" idx="11"/>
          </p:nvPr>
        </p:nvSpPr>
        <p:spPr/>
        <p:txBody>
          <a:bodyPr/>
          <a:lstStyle/>
          <a:p>
            <a:pPr>
              <a:defRPr/>
            </a:pPr>
            <a:r>
              <a:rPr lang="fr-FR" smtClean="0"/>
              <a:t>Frédéric Fleuret - LLR (fleuret@in2p3.fr)</a:t>
            </a:r>
            <a:endParaRPr lang="fr-BE"/>
          </a:p>
        </p:txBody>
      </p:sp>
      <p:sp>
        <p:nvSpPr>
          <p:cNvPr id="112642" name="ZoneTexte 6"/>
          <p:cNvSpPr txBox="1">
            <a:spLocks noChangeArrowheads="1"/>
          </p:cNvSpPr>
          <p:nvPr/>
        </p:nvSpPr>
        <p:spPr bwMode="auto">
          <a:xfrm>
            <a:off x="468313" y="1052513"/>
            <a:ext cx="2438232" cy="461665"/>
          </a:xfrm>
          <a:prstGeom prst="rect">
            <a:avLst/>
          </a:prstGeom>
          <a:noFill/>
          <a:ln w="9525">
            <a:noFill/>
            <a:miter lim="800000"/>
            <a:headEnd/>
            <a:tailEnd/>
          </a:ln>
        </p:spPr>
        <p:txBody>
          <a:bodyPr wrap="none">
            <a:spAutoFit/>
          </a:bodyPr>
          <a:lstStyle/>
          <a:p>
            <a:r>
              <a:rPr lang="en-US" sz="2400" b="1" dirty="0" smtClean="0">
                <a:solidFill>
                  <a:srgbClr val="FF0000"/>
                </a:solidFill>
                <a:latin typeface="Calibri" pitchFamily="34" charset="0"/>
              </a:rPr>
              <a:t>Results </a:t>
            </a:r>
            <a:r>
              <a:rPr lang="en-US" sz="2400" b="1" dirty="0">
                <a:solidFill>
                  <a:srgbClr val="FF0000"/>
                </a:solidFill>
                <a:latin typeface="Calibri" pitchFamily="34" charset="0"/>
              </a:rPr>
              <a:t>from CMS</a:t>
            </a:r>
          </a:p>
        </p:txBody>
      </p:sp>
      <p:cxnSp>
        <p:nvCxnSpPr>
          <p:cNvPr id="11" name="Connecteur en angle 10"/>
          <p:cNvCxnSpPr/>
          <p:nvPr/>
        </p:nvCxnSpPr>
        <p:spPr>
          <a:xfrm>
            <a:off x="3851920" y="2420888"/>
            <a:ext cx="1224905" cy="50"/>
          </a:xfrm>
          <a:prstGeom prst="bentConnector3">
            <a:avLst>
              <a:gd name="adj1" fmla="val 50000"/>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2" cstate="print"/>
          <a:srcRect l="3630"/>
          <a:stretch>
            <a:fillRect/>
          </a:stretch>
        </p:blipFill>
        <p:spPr bwMode="auto">
          <a:xfrm>
            <a:off x="55562" y="3034155"/>
            <a:ext cx="3652341" cy="3647634"/>
          </a:xfrm>
          <a:prstGeom prst="rect">
            <a:avLst/>
          </a:prstGeom>
          <a:solidFill>
            <a:schemeClr val="bg1">
              <a:lumMod val="95000"/>
            </a:schemeClr>
          </a:solidFill>
          <a:ln w="9525">
            <a:noFill/>
            <a:miter lim="800000"/>
            <a:headEnd/>
            <a:tailEnd/>
          </a:ln>
        </p:spPr>
      </p:pic>
      <p:pic>
        <p:nvPicPr>
          <p:cNvPr id="112651" name="Picture 1"/>
          <p:cNvPicPr>
            <a:picLocks noChangeAspect="1" noChangeArrowheads="1"/>
          </p:cNvPicPr>
          <p:nvPr/>
        </p:nvPicPr>
        <p:blipFill>
          <a:blip r:embed="rId3" cstate="print">
            <a:clrChange>
              <a:clrFrom>
                <a:srgbClr val="FFFFFF"/>
              </a:clrFrom>
              <a:clrTo>
                <a:srgbClr val="FFFFFF">
                  <a:alpha val="0"/>
                </a:srgbClr>
              </a:clrTo>
            </a:clrChange>
          </a:blip>
          <a:srcRect r="2502"/>
          <a:stretch>
            <a:fillRect/>
          </a:stretch>
        </p:blipFill>
        <p:spPr bwMode="auto">
          <a:xfrm>
            <a:off x="4787900" y="1125538"/>
            <a:ext cx="4356100" cy="4287837"/>
          </a:xfrm>
          <a:prstGeom prst="rect">
            <a:avLst/>
          </a:prstGeom>
          <a:noFill/>
          <a:ln w="9525">
            <a:noFill/>
            <a:miter lim="800000"/>
            <a:headEnd/>
            <a:tailEnd/>
          </a:ln>
        </p:spPr>
      </p:pic>
      <p:sp>
        <p:nvSpPr>
          <p:cNvPr id="112653" name="ZoneTexte 23"/>
          <p:cNvSpPr txBox="1">
            <a:spLocks noChangeArrowheads="1"/>
          </p:cNvSpPr>
          <p:nvPr/>
        </p:nvSpPr>
        <p:spPr bwMode="auto">
          <a:xfrm>
            <a:off x="3851920" y="5301208"/>
            <a:ext cx="5513388" cy="461963"/>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Charmonia @ SPS </a:t>
            </a:r>
            <a:r>
              <a:rPr lang="en-US" sz="2400" dirty="0">
                <a:latin typeface="Calibri" pitchFamily="34" charset="0"/>
                <a:sym typeface="Symbol" pitchFamily="18" charset="2"/>
              </a:rPr>
              <a:t> </a:t>
            </a:r>
            <a:r>
              <a:rPr lang="en-US" sz="2400" dirty="0" smtClean="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cxnSp>
        <p:nvCxnSpPr>
          <p:cNvPr id="25" name="Connecteur en angle 35"/>
          <p:cNvCxnSpPr/>
          <p:nvPr/>
        </p:nvCxnSpPr>
        <p:spPr>
          <a:xfrm rot="10800000">
            <a:off x="3347864" y="5373216"/>
            <a:ext cx="461962" cy="13017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ZoneTexte 20"/>
              <p:cNvSpPr txBox="1"/>
              <p:nvPr/>
            </p:nvSpPr>
            <p:spPr>
              <a:xfrm>
                <a:off x="179512" y="1556792"/>
                <a:ext cx="3744415" cy="1200329"/>
              </a:xfrm>
              <a:prstGeom prst="rect">
                <a:avLst/>
              </a:prstGeom>
              <a:noFill/>
            </p:spPr>
            <p:txBody>
              <a:bodyPr wrap="square" rtlCol="0">
                <a:spAutoFit/>
              </a:bodyPr>
              <a:lstStyle/>
              <a:p>
                <a:pPr algn="ctr"/>
                <a:r>
                  <a:rPr lang="en-US" b="1" dirty="0" smtClean="0"/>
                  <a:t>’’Observation of Sequential </a:t>
                </a:r>
                <a14:m>
                  <m:oMath xmlns:m="http://schemas.openxmlformats.org/officeDocument/2006/math">
                    <m:r>
                      <a:rPr lang="en-US" b="1" i="1" smtClean="0">
                        <a:latin typeface="Cambria Math"/>
                        <a:ea typeface="Cambria Math"/>
                      </a:rPr>
                      <m:t>𝚼</m:t>
                    </m:r>
                  </m:oMath>
                </a14:m>
                <a:r>
                  <a:rPr lang="en-US" b="1" dirty="0" smtClean="0"/>
                  <a:t> Suppression in </a:t>
                </a:r>
                <a:r>
                  <a:rPr lang="en-US" b="1" dirty="0" err="1" smtClean="0"/>
                  <a:t>PbPb</a:t>
                </a:r>
                <a:r>
                  <a:rPr lang="en-US" b="1" dirty="0" smtClean="0"/>
                  <a:t> collisions’’</a:t>
                </a:r>
              </a:p>
              <a:p>
                <a:pPr algn="ctr"/>
                <a:r>
                  <a:rPr lang="en-US" b="1" dirty="0" smtClean="0"/>
                  <a:t>(at LHC)</a:t>
                </a:r>
              </a:p>
              <a:p>
                <a:pPr algn="ctr"/>
                <a:r>
                  <a:rPr lang="en-US" i="1" dirty="0" smtClean="0"/>
                  <a:t>PRL109, 222301 (2012)</a:t>
                </a:r>
                <a:endParaRPr lang="en-US" i="1" dirty="0"/>
              </a:p>
            </p:txBody>
          </p:sp>
        </mc:Choice>
        <mc:Fallback xmlns="">
          <p:sp>
            <p:nvSpPr>
              <p:cNvPr id="21" name="ZoneTexte 20"/>
              <p:cNvSpPr txBox="1">
                <a:spLocks noRot="1" noChangeAspect="1" noMove="1" noResize="1" noEditPoints="1" noAdjustHandles="1" noChangeArrowheads="1" noChangeShapeType="1" noTextEdit="1"/>
              </p:cNvSpPr>
              <p:nvPr/>
            </p:nvSpPr>
            <p:spPr>
              <a:xfrm>
                <a:off x="179512" y="1556792"/>
                <a:ext cx="3744415" cy="1200329"/>
              </a:xfrm>
              <a:prstGeom prst="rect">
                <a:avLst/>
              </a:prstGeom>
              <a:blipFill rotWithShape="1">
                <a:blip r:embed="rId4"/>
                <a:stretch>
                  <a:fillRect l="-1301" t="-2538" r="-1138" b="-7107"/>
                </a:stretch>
              </a:blipFill>
            </p:spPr>
            <p:txBody>
              <a:bodyPr/>
              <a:lstStyle/>
              <a:p>
                <a:r>
                  <a:rPr lang="fr-FR">
                    <a:noFill/>
                  </a:rPr>
                  <a:t> </a:t>
                </a:r>
              </a:p>
            </p:txBody>
          </p:sp>
        </mc:Fallback>
      </mc:AlternateContent>
      <p:sp>
        <p:nvSpPr>
          <p:cNvPr id="3" name="Espace réservé de la date 2"/>
          <p:cNvSpPr>
            <a:spLocks noGrp="1"/>
          </p:cNvSpPr>
          <p:nvPr>
            <p:ph type="dt" sz="half" idx="10"/>
          </p:nvPr>
        </p:nvSpPr>
        <p:spPr/>
        <p:txBody>
          <a:bodyPr/>
          <a:lstStyle/>
          <a:p>
            <a:pPr>
              <a:defRPr/>
            </a:pPr>
            <a:r>
              <a:rPr lang="fr-FR" smtClean="0"/>
              <a:t>01/03/2013</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21</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p:cNvSpPr>
                <a:spLocks noGrp="1"/>
              </p:cNvSpPr>
              <p:nvPr>
                <p:ph type="title"/>
              </p:nvPr>
            </p:nvSpPr>
            <p:spPr/>
            <p:txBody>
              <a:bodyPr rtlCol="0">
                <a:normAutofit/>
              </a:bodyPr>
              <a:lstStyle/>
              <a:p>
                <a:pPr algn="l" fontAlgn="auto">
                  <a:spcAft>
                    <a:spcPts val="0"/>
                  </a:spcAft>
                  <a:defRPr/>
                </a:pPr>
                <a:r>
                  <a:rPr lang="en-US" sz="2800" dirty="0" smtClean="0">
                    <a:solidFill>
                      <a:schemeClr val="bg1"/>
                    </a:solidFill>
                  </a:rPr>
                  <a:t>J/</a:t>
                </a:r>
                <a:r>
                  <a:rPr lang="en-US" sz="2800" dirty="0" smtClean="0">
                    <a:solidFill>
                      <a:schemeClr val="bg1"/>
                    </a:solidFill>
                    <a:latin typeface="Symbol" pitchFamily="18" charset="2"/>
                  </a:rPr>
                  <a:t>Y</a:t>
                </a:r>
                <a:r>
                  <a:rPr lang="en-US" sz="2800" dirty="0" smtClean="0">
                    <a:solidFill>
                      <a:schemeClr val="bg1"/>
                    </a:solidFill>
                  </a:rPr>
                  <a:t>@SPS .vs. </a:t>
                </a:r>
                <a14:m>
                  <m:oMath xmlns:m="http://schemas.openxmlformats.org/officeDocument/2006/math">
                    <m:r>
                      <a:rPr lang="en-US" sz="2800" i="1" smtClean="0">
                        <a:solidFill>
                          <a:schemeClr val="bg1"/>
                        </a:solidFill>
                        <a:latin typeface="Cambria Math"/>
                        <a:ea typeface="Cambria Math"/>
                      </a:rPr>
                      <m:t>𝚼</m:t>
                    </m:r>
                  </m:oMath>
                </a14:m>
                <a:r>
                  <a:rPr lang="en-US" sz="2800" dirty="0" smtClean="0">
                    <a:solidFill>
                      <a:schemeClr val="bg1"/>
                    </a:solidFill>
                  </a:rPr>
                  <a:t>@LHC</a:t>
                </a:r>
                <a:r>
                  <a:rPr lang="en-US" dirty="0" smtClean="0">
                    <a:solidFill>
                      <a:schemeClr val="bg1"/>
                    </a:solidFill>
                  </a:rPr>
                  <a:t>    </a:t>
                </a:r>
                <a:r>
                  <a:rPr lang="en-US" dirty="0" smtClean="0">
                    <a:solidFill>
                      <a:srgbClr val="FF0000"/>
                    </a:solidFill>
                  </a:rPr>
                  <a:t>color screening ?</a:t>
                </a:r>
                <a:endParaRPr lang="en-US" dirty="0">
                  <a:solidFill>
                    <a:srgbClr val="FF0000"/>
                  </a:solidFill>
                </a:endParaRPr>
              </a:p>
            </p:txBody>
          </p:sp>
        </mc:Choice>
        <mc:Fallback xmlns="">
          <p:sp>
            <p:nvSpPr>
              <p:cNvPr id="2" name="Titre 1"/>
              <p:cNvSpPr>
                <a:spLocks noGrp="1" noRot="1" noChangeAspect="1" noMove="1" noResize="1" noEditPoints="1" noAdjustHandles="1" noChangeArrowheads="1" noChangeShapeType="1" noTextEdit="1"/>
              </p:cNvSpPr>
              <p:nvPr>
                <p:ph type="title"/>
              </p:nvPr>
            </p:nvSpPr>
            <p:spPr>
              <a:blipFill rotWithShape="1">
                <a:blip r:embed="rId2"/>
                <a:stretch>
                  <a:fillRect l="-1540" t="-2817" b="-21127"/>
                </a:stretch>
              </a:blipFill>
            </p:spPr>
            <p:txBody>
              <a:bodyPr/>
              <a:lstStyle/>
              <a:p>
                <a:r>
                  <a:rPr lang="fr-FR">
                    <a:noFill/>
                  </a:rPr>
                  <a:t> </a:t>
                </a:r>
              </a:p>
            </p:txBody>
          </p:sp>
        </mc:Fallback>
      </mc:AlternateContent>
      <p:pic>
        <p:nvPicPr>
          <p:cNvPr id="113666" name="Picture 1"/>
          <p:cNvPicPr>
            <a:picLocks noGrp="1" noChangeAspect="1" noChangeArrowheads="1"/>
          </p:cNvPicPr>
          <p:nvPr>
            <p:ph idx="1"/>
          </p:nvPr>
        </p:nvPicPr>
        <p:blipFill>
          <a:blip r:embed="rId3"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37" name="Espace réservé du pied de page 36"/>
          <p:cNvSpPr>
            <a:spLocks noGrp="1"/>
          </p:cNvSpPr>
          <p:nvPr>
            <p:ph type="ftr" sz="quarter" idx="11"/>
          </p:nvPr>
        </p:nvSpPr>
        <p:spPr/>
        <p:txBody>
          <a:bodyPr/>
          <a:lstStyle/>
          <a:p>
            <a:pPr>
              <a:defRPr/>
            </a:pPr>
            <a:r>
              <a:rPr lang="fr-FR" smtClean="0"/>
              <a:t>Frédéric Fleuret - LLR (fleuret@in2p3.fr)</a:t>
            </a:r>
            <a:endParaRPr lang="fr-BE"/>
          </a:p>
        </p:txBody>
      </p:sp>
      <p:pic>
        <p:nvPicPr>
          <p:cNvPr id="13" name="Picture 3"/>
          <p:cNvPicPr>
            <a:picLocks noChangeAspect="1" noChangeArrowheads="1"/>
          </p:cNvPicPr>
          <p:nvPr/>
        </p:nvPicPr>
        <p:blipFill>
          <a:blip r:embed="rId4" cstate="print"/>
          <a:srcRect l="64754" t="28681" r="9920"/>
          <a:stretch>
            <a:fillRect/>
          </a:stretch>
        </p:blipFill>
        <p:spPr bwMode="auto">
          <a:xfrm>
            <a:off x="1547813" y="1268413"/>
            <a:ext cx="3384550" cy="4283075"/>
          </a:xfrm>
          <a:prstGeom prst="rect">
            <a:avLst/>
          </a:prstGeom>
          <a:solidFill>
            <a:schemeClr val="bg1">
              <a:lumMod val="95000"/>
            </a:schemeClr>
          </a:solidFill>
          <a:ln w="9525">
            <a:noFill/>
            <a:miter lim="800000"/>
            <a:headEnd/>
            <a:tailEnd/>
          </a:ln>
        </p:spPr>
      </p:pic>
      <p:pic>
        <p:nvPicPr>
          <p:cNvPr id="6" name="Picture 3"/>
          <p:cNvPicPr>
            <a:picLocks noChangeAspect="1" noChangeArrowheads="1"/>
          </p:cNvPicPr>
          <p:nvPr/>
        </p:nvPicPr>
        <p:blipFill>
          <a:blip r:embed="rId4" cstate="print"/>
          <a:srcRect l="3630"/>
          <a:stretch>
            <a:fillRect/>
          </a:stretch>
        </p:blipFill>
        <p:spPr bwMode="auto">
          <a:xfrm>
            <a:off x="55563" y="4221163"/>
            <a:ext cx="2463800" cy="2460625"/>
          </a:xfrm>
          <a:prstGeom prst="rect">
            <a:avLst/>
          </a:prstGeom>
          <a:solidFill>
            <a:schemeClr val="bg1">
              <a:lumMod val="95000"/>
            </a:schemeClr>
          </a:solidFill>
          <a:ln w="9525">
            <a:noFill/>
            <a:miter lim="800000"/>
            <a:headEnd/>
            <a:tailEnd/>
          </a:ln>
        </p:spPr>
      </p:pic>
      <p:sp>
        <p:nvSpPr>
          <p:cNvPr id="16" name="Rectangle 15"/>
          <p:cNvSpPr/>
          <p:nvPr/>
        </p:nvSpPr>
        <p:spPr>
          <a:xfrm>
            <a:off x="2312988" y="284321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654175" y="248602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800350" y="30130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3195638" y="3041650"/>
            <a:ext cx="182562"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519488" y="3094038"/>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3757613" y="309086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967163" y="3294063"/>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4114800" y="326707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4219575" y="3441700"/>
            <a:ext cx="182563"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4171950" y="4446588"/>
            <a:ext cx="182563" cy="8096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3910013" y="410051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3576638" y="415766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3114675" y="3986213"/>
            <a:ext cx="182563"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436813" y="3784600"/>
            <a:ext cx="184150"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1576388" y="3403600"/>
            <a:ext cx="92075"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84"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sp>
        <p:nvSpPr>
          <p:cNvPr id="34" name="Rectangle 33"/>
          <p:cNvSpPr/>
          <p:nvPr/>
        </p:nvSpPr>
        <p:spPr>
          <a:xfrm>
            <a:off x="1614488" y="5013325"/>
            <a:ext cx="628650" cy="1387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Connecteur en angle 35"/>
          <p:cNvCxnSpPr>
            <a:stCxn id="113684"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3684"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71775"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2771775"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90" name="ZoneTexte 42"/>
          <p:cNvSpPr txBox="1">
            <a:spLocks noChangeArrowheads="1"/>
          </p:cNvSpPr>
          <p:nvPr/>
        </p:nvSpPr>
        <p:spPr bwMode="auto">
          <a:xfrm>
            <a:off x="2916238" y="1989138"/>
            <a:ext cx="730250" cy="368300"/>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(2S)</a:t>
            </a:r>
          </a:p>
        </p:txBody>
      </p:sp>
      <p:sp>
        <p:nvSpPr>
          <p:cNvPr id="113691" name="ZoneTexte 43"/>
          <p:cNvSpPr txBox="1">
            <a:spLocks noChangeArrowheads="1"/>
          </p:cNvSpPr>
          <p:nvPr/>
        </p:nvSpPr>
        <p:spPr bwMode="auto">
          <a:xfrm>
            <a:off x="2916238" y="1700213"/>
            <a:ext cx="730250" cy="369887"/>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(1S)</a:t>
            </a:r>
          </a:p>
        </p:txBody>
      </p:sp>
      <p:sp>
        <p:nvSpPr>
          <p:cNvPr id="45" name="Rectangle 44"/>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NA50, </a:t>
            </a:r>
            <a:r>
              <a:rPr lang="en-US" dirty="0" err="1">
                <a:solidFill>
                  <a:schemeClr val="tx1"/>
                </a:solidFill>
              </a:rPr>
              <a:t>PbPb</a:t>
            </a:r>
            <a:r>
              <a:rPr lang="en-US" dirty="0">
                <a:solidFill>
                  <a:schemeClr val="tx1"/>
                </a:solidFill>
              </a:rPr>
              <a:t> </a:t>
            </a:r>
            <a:r>
              <a:rPr lang="en-US" dirty="0">
                <a:solidFill>
                  <a:schemeClr val="tx1"/>
                </a:solidFill>
                <a:sym typeface="Symbol"/>
              </a:rPr>
              <a:t></a:t>
            </a:r>
            <a:r>
              <a:rPr lang="en-US" dirty="0" err="1">
                <a:solidFill>
                  <a:schemeClr val="tx1"/>
                </a:solidFill>
                <a:sym typeface="Symbol"/>
              </a:rPr>
              <a:t>s</a:t>
            </a:r>
            <a:r>
              <a:rPr lang="en-US" baseline="-25000" dirty="0" err="1">
                <a:solidFill>
                  <a:schemeClr val="tx1"/>
                </a:solidFill>
                <a:sym typeface="Symbol"/>
              </a:rPr>
              <a:t>NN</a:t>
            </a:r>
            <a:r>
              <a:rPr lang="en-US" dirty="0">
                <a:solidFill>
                  <a:schemeClr val="tx1"/>
                </a:solidFill>
                <a:sym typeface="Symbol"/>
              </a:rPr>
              <a:t>=17.2 </a:t>
            </a:r>
            <a:r>
              <a:rPr lang="en-US" dirty="0" err="1">
                <a:solidFill>
                  <a:schemeClr val="tx1"/>
                </a:solidFill>
                <a:sym typeface="Symbol"/>
              </a:rPr>
              <a:t>GeV</a:t>
            </a:r>
            <a:endParaRPr lang="en-US" dirty="0">
              <a:solidFill>
                <a:schemeClr val="tx1"/>
              </a:solidFill>
            </a:endParaRPr>
          </a:p>
        </p:txBody>
      </p:sp>
      <p:pic>
        <p:nvPicPr>
          <p:cNvPr id="113693" name="Picture 2" descr="https://encrypted-tbn1.google.com/images?q=tbn:ANd9GcSoSlR3TQL5KuooAIKx_v1_wFBgIb1_Q29kqUUTJ_cbiUWEFy3UD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9896437">
            <a:off x="625475" y="3930650"/>
            <a:ext cx="1882775" cy="2830513"/>
          </a:xfrm>
          <a:prstGeom prst="rect">
            <a:avLst/>
          </a:prstGeom>
          <a:noFill/>
          <a:ln w="9525">
            <a:noFill/>
            <a:miter lim="800000"/>
            <a:headEnd/>
            <a:tailEnd/>
          </a:ln>
        </p:spPr>
      </p:pic>
      <p:sp>
        <p:nvSpPr>
          <p:cNvPr id="3" name="Rectangle 2"/>
          <p:cNvSpPr/>
          <p:nvPr/>
        </p:nvSpPr>
        <p:spPr>
          <a:xfrm>
            <a:off x="2730500" y="6023548"/>
            <a:ext cx="5801939" cy="535531"/>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b="1" dirty="0" smtClean="0">
                <a:solidFill>
                  <a:schemeClr val="bg1"/>
                </a:solidFill>
              </a:rPr>
              <a:t>Testing </a:t>
            </a:r>
            <a:r>
              <a:rPr lang="en-US" b="1" dirty="0">
                <a:solidFill>
                  <a:schemeClr val="bg1"/>
                </a:solidFill>
              </a:rPr>
              <a:t>sequential suppression </a:t>
            </a:r>
            <a:r>
              <a:rPr lang="en-US" b="1" dirty="0" smtClean="0">
                <a:solidFill>
                  <a:schemeClr val="bg1"/>
                </a:solidFill>
              </a:rPr>
              <a:t>scenario at </a:t>
            </a:r>
            <a:r>
              <a:rPr lang="en-US" b="1" dirty="0">
                <a:solidFill>
                  <a:schemeClr val="bg1"/>
                </a:solidFill>
              </a:rPr>
              <a:t>SPS is crucial to fully understand RHIC and LHC results</a:t>
            </a:r>
            <a:r>
              <a:rPr lang="en-US" dirty="0">
                <a:solidFill>
                  <a:schemeClr val="bg1"/>
                </a:solidFill>
              </a:rPr>
              <a:t>. </a:t>
            </a:r>
          </a:p>
        </p:txBody>
      </p:sp>
      <p:sp>
        <p:nvSpPr>
          <p:cNvPr id="5" name="Espace réservé de la date 4"/>
          <p:cNvSpPr>
            <a:spLocks noGrp="1"/>
          </p:cNvSpPr>
          <p:nvPr>
            <p:ph type="dt" sz="half" idx="10"/>
          </p:nvPr>
        </p:nvSpPr>
        <p:spPr/>
        <p:txBody>
          <a:bodyPr/>
          <a:lstStyle/>
          <a:p>
            <a:pPr>
              <a:defRPr/>
            </a:pPr>
            <a:r>
              <a:rPr lang="fr-FR" smtClean="0"/>
              <a:t>01/03/2013</a:t>
            </a:r>
            <a:endParaRPr lang="fr-BE"/>
          </a:p>
        </p:txBody>
      </p:sp>
      <p:sp>
        <p:nvSpPr>
          <p:cNvPr id="8" name="Espace réservé du numéro de diapositive 7"/>
          <p:cNvSpPr>
            <a:spLocks noGrp="1"/>
          </p:cNvSpPr>
          <p:nvPr>
            <p:ph type="sldNum" sz="quarter" idx="12"/>
          </p:nvPr>
        </p:nvSpPr>
        <p:spPr/>
        <p:txBody>
          <a:bodyPr/>
          <a:lstStyle/>
          <a:p>
            <a:pPr>
              <a:defRPr/>
            </a:pPr>
            <a:fld id="{22D67996-295D-4F77-A381-123A140FDE3E}" type="slidenum">
              <a:rPr lang="fr-BE" smtClean="0"/>
              <a:pPr>
                <a:defRPr/>
              </a:pPr>
              <a:t>22</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CERN strategy</a:t>
            </a:r>
            <a:endParaRPr lang="en-US" dirty="0">
              <a:solidFill>
                <a:srgbClr val="FF0000"/>
              </a:solidFill>
            </a:endParaRPr>
          </a:p>
        </p:txBody>
      </p:sp>
      <p:sp>
        <p:nvSpPr>
          <p:cNvPr id="3" name="Espace réservé du contenu 2"/>
          <p:cNvSpPr>
            <a:spLocks noGrp="1"/>
          </p:cNvSpPr>
          <p:nvPr>
            <p:ph idx="1"/>
          </p:nvPr>
        </p:nvSpPr>
        <p:spPr>
          <a:xfrm>
            <a:off x="214282" y="928670"/>
            <a:ext cx="8715436" cy="3724466"/>
          </a:xfrm>
        </p:spPr>
        <p:txBody>
          <a:bodyPr>
            <a:noAutofit/>
          </a:bodyPr>
          <a:lstStyle/>
          <a:p>
            <a:pPr algn="ctr">
              <a:buNone/>
            </a:pPr>
            <a:r>
              <a:rPr lang="en-US" sz="3200" dirty="0" smtClean="0"/>
              <a:t>Conclusions of the CERN Town meeting on “Relativistic Heavy-Ion Collisions”</a:t>
            </a:r>
          </a:p>
          <a:p>
            <a:pPr algn="ctr">
              <a:buNone/>
            </a:pPr>
            <a:r>
              <a:rPr lang="en-US" sz="3200" dirty="0" smtClean="0"/>
              <a:t> CERN - </a:t>
            </a:r>
            <a:r>
              <a:rPr lang="en-US" sz="3200" dirty="0" err="1" smtClean="0"/>
              <a:t>june</a:t>
            </a:r>
            <a:r>
              <a:rPr lang="en-US" sz="3200" dirty="0" smtClean="0"/>
              <a:t> 29, 2012</a:t>
            </a:r>
          </a:p>
          <a:p>
            <a:pPr algn="just">
              <a:buNone/>
            </a:pPr>
            <a:r>
              <a:rPr lang="en-US" sz="2400" dirty="0" smtClean="0"/>
              <a:t>	“…The town meeting also observed that the </a:t>
            </a:r>
            <a:r>
              <a:rPr lang="en-US" sz="2400" dirty="0" smtClean="0">
                <a:solidFill>
                  <a:srgbClr val="FF0000"/>
                </a:solidFill>
              </a:rPr>
              <a:t>CERN SPS </a:t>
            </a:r>
            <a:r>
              <a:rPr lang="en-US" sz="2400" dirty="0" smtClean="0"/>
              <a:t>would be well-positioned to contribute decisively and at a competitive time scale to central open physics issues at large baryon density. In particular, the CERN SPS will remain also in the future the only machine capable of delivering, heavy ion beams with energies exceeding 30 </a:t>
            </a:r>
            <a:r>
              <a:rPr lang="en-US" sz="2400" dirty="0" err="1" smtClean="0"/>
              <a:t>GeV</a:t>
            </a:r>
            <a:r>
              <a:rPr lang="en-US" sz="2400" dirty="0" smtClean="0"/>
              <a:t>/nucleon, and </a:t>
            </a:r>
            <a:r>
              <a:rPr lang="en-US" sz="2400" dirty="0" smtClean="0">
                <a:solidFill>
                  <a:srgbClr val="FF0000"/>
                </a:solidFill>
              </a:rPr>
              <a:t>the potential of investigating rare penetrating probes at this machine is attractive</a:t>
            </a:r>
            <a:r>
              <a:rPr lang="en-US" sz="2400" dirty="0" smtClean="0"/>
              <a:t>.”</a:t>
            </a:r>
            <a:endParaRPr lang="en-US" sz="2400" dirty="0"/>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a:p>
        </p:txBody>
      </p:sp>
      <p:sp>
        <p:nvSpPr>
          <p:cNvPr id="6" name="ZoneTexte 5"/>
          <p:cNvSpPr txBox="1"/>
          <p:nvPr/>
        </p:nvSpPr>
        <p:spPr>
          <a:xfrm>
            <a:off x="611560" y="5733256"/>
            <a:ext cx="7895110" cy="369332"/>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r>
              <a:rPr lang="fr-FR" b="1" dirty="0" smtClean="0">
                <a:solidFill>
                  <a:schemeClr val="bg1"/>
                </a:solidFill>
                <a:sym typeface="Wingdings" pitchFamily="2" charset="2"/>
              </a:rPr>
              <a:t> </a:t>
            </a:r>
            <a:r>
              <a:rPr lang="fr-FR" b="1" dirty="0" err="1" smtClean="0">
                <a:solidFill>
                  <a:schemeClr val="bg1"/>
                </a:solidFill>
                <a:sym typeface="Wingdings" pitchFamily="2" charset="2"/>
              </a:rPr>
              <a:t>October</a:t>
            </a:r>
            <a:r>
              <a:rPr lang="fr-FR" b="1" dirty="0" smtClean="0">
                <a:solidFill>
                  <a:schemeClr val="bg1"/>
                </a:solidFill>
                <a:sym typeface="Wingdings" pitchFamily="2" charset="2"/>
              </a:rPr>
              <a:t> 2012: </a:t>
            </a:r>
            <a:r>
              <a:rPr lang="fr-FR" b="1" dirty="0" err="1">
                <a:solidFill>
                  <a:schemeClr val="bg1"/>
                </a:solidFill>
                <a:sym typeface="Wingdings" pitchFamily="2" charset="2"/>
              </a:rPr>
              <a:t>S</a:t>
            </a:r>
            <a:r>
              <a:rPr lang="fr-FR" b="1" dirty="0" err="1" smtClean="0">
                <a:solidFill>
                  <a:schemeClr val="bg1"/>
                </a:solidFill>
                <a:sym typeface="Wingdings" pitchFamily="2" charset="2"/>
              </a:rPr>
              <a:t>ubmission</a:t>
            </a:r>
            <a:r>
              <a:rPr lang="fr-FR" b="1" dirty="0" smtClean="0">
                <a:solidFill>
                  <a:schemeClr val="bg1"/>
                </a:solidFill>
                <a:sym typeface="Wingdings" pitchFamily="2" charset="2"/>
              </a:rPr>
              <a:t> of an Expression of </a:t>
            </a:r>
            <a:r>
              <a:rPr lang="fr-FR" b="1" dirty="0" err="1" smtClean="0">
                <a:solidFill>
                  <a:schemeClr val="bg1"/>
                </a:solidFill>
                <a:sym typeface="Wingdings" pitchFamily="2" charset="2"/>
              </a:rPr>
              <a:t>Interest</a:t>
            </a:r>
            <a:r>
              <a:rPr lang="fr-FR" b="1" dirty="0" smtClean="0">
                <a:solidFill>
                  <a:schemeClr val="bg1"/>
                </a:solidFill>
                <a:sym typeface="Wingdings" pitchFamily="2" charset="2"/>
              </a:rPr>
              <a:t> to the SPSC</a:t>
            </a:r>
            <a:endParaRPr lang="fr-FR" b="1" dirty="0">
              <a:solidFill>
                <a:schemeClr val="bg1"/>
              </a:solidFill>
            </a:endParaRPr>
          </a:p>
        </p:txBody>
      </p:sp>
      <p:sp>
        <p:nvSpPr>
          <p:cNvPr id="5" name="Espace réservé de la date 4"/>
          <p:cNvSpPr>
            <a:spLocks noGrp="1"/>
          </p:cNvSpPr>
          <p:nvPr>
            <p:ph type="dt" sz="half" idx="10"/>
          </p:nvPr>
        </p:nvSpPr>
        <p:spPr/>
        <p:txBody>
          <a:bodyPr/>
          <a:lstStyle/>
          <a:p>
            <a:pPr>
              <a:defRPr/>
            </a:pPr>
            <a:r>
              <a:rPr lang="fr-FR" smtClean="0"/>
              <a:t>01/03/2013</a:t>
            </a:r>
            <a:endParaRPr lang="fr-BE"/>
          </a:p>
        </p:txBody>
      </p:sp>
      <p:sp>
        <p:nvSpPr>
          <p:cNvPr id="9" name="Espace réservé du numéro de diapositive 8"/>
          <p:cNvSpPr>
            <a:spLocks noGrp="1"/>
          </p:cNvSpPr>
          <p:nvPr>
            <p:ph type="sldNum" sz="quarter" idx="12"/>
          </p:nvPr>
        </p:nvSpPr>
        <p:spPr/>
        <p:txBody>
          <a:bodyPr/>
          <a:lstStyle/>
          <a:p>
            <a:pPr>
              <a:defRPr/>
            </a:pPr>
            <a:fld id="{22D67996-295D-4F77-A381-123A140FDE3E}" type="slidenum">
              <a:rPr lang="fr-BE" smtClean="0"/>
              <a:pPr>
                <a:defRPr/>
              </a:pPr>
              <a:t>23</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Expression of interest</a:t>
            </a:r>
            <a:endParaRPr lang="en-US" dirty="0">
              <a:solidFill>
                <a:srgbClr val="FF0000"/>
              </a:solidFill>
            </a:endParaRPr>
          </a:p>
        </p:txBody>
      </p:sp>
      <p:sp>
        <p:nvSpPr>
          <p:cNvPr id="3" name="Espace réservé du contenu 2"/>
          <p:cNvSpPr>
            <a:spLocks noGrp="1"/>
          </p:cNvSpPr>
          <p:nvPr>
            <p:ph idx="1"/>
          </p:nvPr>
        </p:nvSpPr>
        <p:spPr/>
        <p:txBody>
          <a:bodyPr/>
          <a:lstStyle/>
          <a:p>
            <a:r>
              <a:rPr lang="en-US" dirty="0" smtClean="0"/>
              <a:t>Submitted to SPSC (</a:t>
            </a:r>
            <a:r>
              <a:rPr lang="en-US" dirty="0" err="1" smtClean="0"/>
              <a:t>october</a:t>
            </a:r>
            <a:r>
              <a:rPr lang="en-US" dirty="0" smtClean="0"/>
              <a:t> 2012)</a:t>
            </a:r>
            <a:endParaRPr lang="en-US" dirty="0"/>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a:p>
        </p:txBody>
      </p:sp>
      <p:pic>
        <p:nvPicPr>
          <p:cNvPr id="1208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20" t="21226" r="35188" b="25708"/>
          <a:stretch/>
        </p:blipFill>
        <p:spPr bwMode="auto">
          <a:xfrm>
            <a:off x="1763688" y="1412776"/>
            <a:ext cx="5304038" cy="499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6300192" y="2132856"/>
            <a:ext cx="2595582" cy="369332"/>
          </a:xfrm>
          <a:prstGeom prst="rect">
            <a:avLst/>
          </a:prstGeom>
          <a:noFill/>
        </p:spPr>
        <p:txBody>
          <a:bodyPr wrap="none" rtlCol="0">
            <a:spAutoFit/>
          </a:bodyPr>
          <a:lstStyle/>
          <a:p>
            <a:r>
              <a:rPr lang="en-US" b="1" dirty="0" smtClean="0">
                <a:solidFill>
                  <a:srgbClr val="FF0000"/>
                </a:solidFill>
                <a:hlinkClick r:id="rId4"/>
              </a:rPr>
              <a:t>CERN-SPSC-2012-031</a:t>
            </a:r>
            <a:endParaRPr lang="en-US" b="1" dirty="0">
              <a:solidFill>
                <a:srgbClr val="FF0000"/>
              </a:solidFill>
            </a:endParaRPr>
          </a:p>
        </p:txBody>
      </p:sp>
      <p:sp>
        <p:nvSpPr>
          <p:cNvPr id="5" name="Espace réservé de la date 4"/>
          <p:cNvSpPr>
            <a:spLocks noGrp="1"/>
          </p:cNvSpPr>
          <p:nvPr>
            <p:ph type="dt" sz="half" idx="10"/>
          </p:nvPr>
        </p:nvSpPr>
        <p:spPr/>
        <p:txBody>
          <a:bodyPr/>
          <a:lstStyle/>
          <a:p>
            <a:pPr>
              <a:defRPr/>
            </a:pPr>
            <a:r>
              <a:rPr lang="fr-FR" smtClean="0"/>
              <a:t>01/03/2013</a:t>
            </a:r>
            <a:endParaRPr lang="fr-BE"/>
          </a:p>
        </p:txBody>
      </p:sp>
      <p:sp>
        <p:nvSpPr>
          <p:cNvPr id="9" name="Espace réservé du numéro de diapositive 8"/>
          <p:cNvSpPr>
            <a:spLocks noGrp="1"/>
          </p:cNvSpPr>
          <p:nvPr>
            <p:ph type="sldNum" sz="quarter" idx="12"/>
          </p:nvPr>
        </p:nvSpPr>
        <p:spPr/>
        <p:txBody>
          <a:bodyPr/>
          <a:lstStyle/>
          <a:p>
            <a:pPr>
              <a:defRPr/>
            </a:pPr>
            <a:fld id="{22D67996-295D-4F77-A381-123A140FDE3E}" type="slidenum">
              <a:rPr lang="fr-BE" smtClean="0"/>
              <a:pPr>
                <a:defRPr/>
              </a:pPr>
              <a:t>24</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Feedback </a:t>
            </a:r>
            <a:r>
              <a:rPr lang="fr-FR" dirty="0" err="1" smtClean="0">
                <a:solidFill>
                  <a:srgbClr val="FF0000"/>
                </a:solidFill>
              </a:rPr>
              <a:t>from</a:t>
            </a:r>
            <a:r>
              <a:rPr lang="fr-FR" dirty="0" smtClean="0">
                <a:solidFill>
                  <a:srgbClr val="FF0000"/>
                </a:solidFill>
              </a:rPr>
              <a:t> SPSC referees</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marL="0" indent="0" algn="just">
              <a:buNone/>
            </a:pPr>
            <a:endParaRPr lang="en-US" dirty="0" smtClean="0"/>
          </a:p>
          <a:p>
            <a:pPr marL="0" indent="0" algn="just">
              <a:buNone/>
            </a:pPr>
            <a:endParaRPr lang="en-US" sz="2200" b="0" dirty="0" smtClean="0"/>
          </a:p>
          <a:p>
            <a:pPr marL="0" indent="0" algn="just">
              <a:buNone/>
            </a:pPr>
            <a:r>
              <a:rPr lang="en-US" sz="2200" b="0" dirty="0" smtClean="0"/>
              <a:t>The </a:t>
            </a:r>
            <a:r>
              <a:rPr lang="en-US" sz="2200" b="0" dirty="0"/>
              <a:t>SPSC has received an expression of interest to study charm production with proton and heavy ion beams. The SPSC recognizes the </a:t>
            </a:r>
            <a:r>
              <a:rPr lang="en-US" sz="2200" dirty="0">
                <a:solidFill>
                  <a:srgbClr val="FF0000"/>
                </a:solidFill>
              </a:rPr>
              <a:t>strong physics motivation</a:t>
            </a:r>
            <a:r>
              <a:rPr lang="en-US" sz="2200" b="0" dirty="0"/>
              <a:t> of a study that addresses </a:t>
            </a:r>
            <a:r>
              <a:rPr lang="en-US" sz="2200" dirty="0">
                <a:solidFill>
                  <a:srgbClr val="FF0000"/>
                </a:solidFill>
              </a:rPr>
              <a:t>central open questions </a:t>
            </a:r>
            <a:r>
              <a:rPr lang="en-US" sz="2200" b="0" dirty="0"/>
              <a:t>about the </a:t>
            </a:r>
            <a:r>
              <a:rPr lang="en-US" sz="2200" dirty="0">
                <a:solidFill>
                  <a:srgbClr val="FF0000"/>
                </a:solidFill>
              </a:rPr>
              <a:t>color screening </a:t>
            </a:r>
            <a:r>
              <a:rPr lang="en-US" sz="2200" b="0" dirty="0"/>
              <a:t>of </a:t>
            </a:r>
            <a:r>
              <a:rPr lang="en-US" sz="2200" b="0" dirty="0" err="1"/>
              <a:t>charmonium</a:t>
            </a:r>
            <a:r>
              <a:rPr lang="en-US" sz="2200" b="0" dirty="0"/>
              <a:t> in heavy ion collisions and about </a:t>
            </a:r>
            <a:r>
              <a:rPr lang="en-US" sz="2200" dirty="0">
                <a:solidFill>
                  <a:srgbClr val="FF0000"/>
                </a:solidFill>
              </a:rPr>
              <a:t>cold nuclear matter effects</a:t>
            </a:r>
            <a:r>
              <a:rPr lang="en-US" sz="2200" b="0" dirty="0"/>
              <a:t>. </a:t>
            </a:r>
            <a:r>
              <a:rPr lang="en-US" sz="2200" b="0" dirty="0" smtClean="0"/>
              <a:t>For </a:t>
            </a:r>
            <a:r>
              <a:rPr lang="en-US" sz="2200" b="0" dirty="0"/>
              <a:t>a comprehensive investigation, an extension including open charm production would be desirable.</a:t>
            </a:r>
          </a:p>
          <a:p>
            <a:pPr marL="0" indent="0" algn="just">
              <a:buNone/>
            </a:pPr>
            <a:r>
              <a:rPr lang="en-US" sz="2200" b="0" dirty="0"/>
              <a:t/>
            </a:r>
            <a:br>
              <a:rPr lang="en-US" sz="2200" b="0" dirty="0"/>
            </a:br>
            <a:endParaRPr lang="en-US" sz="2200" b="0" dirty="0" smtClean="0"/>
          </a:p>
          <a:p>
            <a:pPr marL="0" indent="0" algn="just">
              <a:buNone/>
            </a:pPr>
            <a:r>
              <a:rPr lang="en-US" sz="2200" b="0" dirty="0" smtClean="0"/>
              <a:t>For </a:t>
            </a:r>
            <a:r>
              <a:rPr lang="en-US" sz="2200" b="0" dirty="0"/>
              <a:t>further review, the SPSC would require a letter of intent with information about the experimental implementation and the </a:t>
            </a:r>
            <a:r>
              <a:rPr lang="en-US" sz="2200" dirty="0">
                <a:solidFill>
                  <a:srgbClr val="FF0000"/>
                </a:solidFill>
              </a:rPr>
              <a:t>collaboration</a:t>
            </a:r>
            <a:r>
              <a:rPr lang="en-US" sz="2200" b="0" dirty="0"/>
              <a:t> pursuing it. </a:t>
            </a:r>
          </a:p>
          <a:p>
            <a:endParaRPr lang="fr-FR" dirty="0"/>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6" name="ZoneTexte 5"/>
          <p:cNvSpPr txBox="1"/>
          <p:nvPr/>
        </p:nvSpPr>
        <p:spPr>
          <a:xfrm>
            <a:off x="3491880" y="1115452"/>
            <a:ext cx="2465740" cy="523220"/>
          </a:xfrm>
          <a:prstGeom prst="rect">
            <a:avLst/>
          </a:prstGeom>
          <a:noFill/>
        </p:spPr>
        <p:txBody>
          <a:bodyPr wrap="none" rtlCol="0">
            <a:spAutoFit/>
          </a:bodyPr>
          <a:lstStyle/>
          <a:p>
            <a:r>
              <a:rPr lang="fr-FR" sz="2800" b="1" dirty="0" err="1" smtClean="0"/>
              <a:t>January</a:t>
            </a:r>
            <a:r>
              <a:rPr lang="fr-FR" sz="2800" b="1" dirty="0" smtClean="0"/>
              <a:t> 2013</a:t>
            </a:r>
            <a:endParaRPr lang="fr-FR" sz="2800" b="1" dirty="0"/>
          </a:p>
        </p:txBody>
      </p:sp>
      <p:sp>
        <p:nvSpPr>
          <p:cNvPr id="5" name="Espace réservé de la date 4"/>
          <p:cNvSpPr>
            <a:spLocks noGrp="1"/>
          </p:cNvSpPr>
          <p:nvPr>
            <p:ph type="dt" sz="half" idx="10"/>
          </p:nvPr>
        </p:nvSpPr>
        <p:spPr/>
        <p:txBody>
          <a:bodyPr/>
          <a:lstStyle/>
          <a:p>
            <a:pPr>
              <a:defRPr/>
            </a:pPr>
            <a:r>
              <a:rPr lang="fr-FR" smtClean="0"/>
              <a:t>01/03/2013</a:t>
            </a:r>
            <a:endParaRPr lang="fr-BE"/>
          </a:p>
        </p:txBody>
      </p:sp>
      <p:sp>
        <p:nvSpPr>
          <p:cNvPr id="9" name="Espace réservé du numéro de diapositive 8"/>
          <p:cNvSpPr>
            <a:spLocks noGrp="1"/>
          </p:cNvSpPr>
          <p:nvPr>
            <p:ph type="sldNum" sz="quarter" idx="12"/>
          </p:nvPr>
        </p:nvSpPr>
        <p:spPr/>
        <p:txBody>
          <a:bodyPr/>
          <a:lstStyle/>
          <a:p>
            <a:pPr>
              <a:defRPr/>
            </a:pPr>
            <a:fld id="{22D67996-295D-4F77-A381-123A140FDE3E}" type="slidenum">
              <a:rPr lang="fr-BE" smtClean="0"/>
              <a:pPr>
                <a:defRPr/>
              </a:pPr>
              <a:t>25</a:t>
            </a:fld>
            <a:endParaRPr lang="fr-BE" dirty="0">
              <a:solidFill>
                <a:schemeClr val="tx1"/>
              </a:solidFill>
            </a:endParaRPr>
          </a:p>
        </p:txBody>
      </p:sp>
    </p:spTree>
    <p:extLst>
      <p:ext uri="{BB962C8B-B14F-4D97-AF65-F5344CB8AC3E}">
        <p14:creationId xmlns:p14="http://schemas.microsoft.com/office/powerpoint/2010/main" val="3332510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Close and open issues</a:t>
            </a:r>
            <a:endParaRPr lang="en-US" dirty="0">
              <a:solidFill>
                <a:srgbClr val="FF0000"/>
              </a:solidFill>
            </a:endParaRPr>
          </a:p>
        </p:txBody>
      </p:sp>
      <p:sp>
        <p:nvSpPr>
          <p:cNvPr id="3" name="Espace réservé du contenu 2"/>
          <p:cNvSpPr>
            <a:spLocks noGrp="1"/>
          </p:cNvSpPr>
          <p:nvPr>
            <p:ph idx="1"/>
          </p:nvPr>
        </p:nvSpPr>
        <p:spPr/>
        <p:txBody>
          <a:bodyPr>
            <a:normAutofit fontScale="77500" lnSpcReduction="20000"/>
          </a:bodyPr>
          <a:lstStyle/>
          <a:p>
            <a:r>
              <a:rPr lang="en-US" dirty="0" smtClean="0"/>
              <a:t>People involved</a:t>
            </a:r>
          </a:p>
          <a:p>
            <a:pPr lvl="1"/>
            <a:r>
              <a:rPr lang="en-US" dirty="0" smtClean="0"/>
              <a:t>1 experimentalist : F. Fleuret</a:t>
            </a:r>
          </a:p>
          <a:p>
            <a:pPr lvl="1"/>
            <a:r>
              <a:rPr lang="en-US" dirty="0" smtClean="0"/>
              <a:t>4 </a:t>
            </a:r>
            <a:r>
              <a:rPr lang="en-US" dirty="0" err="1" smtClean="0"/>
              <a:t>theoricists</a:t>
            </a:r>
            <a:r>
              <a:rPr lang="en-US" dirty="0" smtClean="0"/>
              <a:t> : F. </a:t>
            </a:r>
            <a:r>
              <a:rPr lang="en-US" dirty="0" err="1" smtClean="0"/>
              <a:t>Arleo</a:t>
            </a:r>
            <a:r>
              <a:rPr lang="en-US" dirty="0" smtClean="0"/>
              <a:t>, E.G. </a:t>
            </a:r>
            <a:r>
              <a:rPr lang="en-US" dirty="0" err="1" smtClean="0"/>
              <a:t>Ferreiro</a:t>
            </a:r>
            <a:r>
              <a:rPr lang="en-US" dirty="0" smtClean="0"/>
              <a:t>, P.-B. </a:t>
            </a:r>
            <a:r>
              <a:rPr lang="en-US" dirty="0" err="1" smtClean="0"/>
              <a:t>Gossiaux</a:t>
            </a:r>
            <a:r>
              <a:rPr lang="en-US" dirty="0" smtClean="0"/>
              <a:t>, S. </a:t>
            </a:r>
            <a:r>
              <a:rPr lang="en-US" dirty="0" err="1" smtClean="0"/>
              <a:t>Peigné</a:t>
            </a:r>
            <a:endParaRPr lang="en-US" dirty="0" smtClean="0"/>
          </a:p>
          <a:p>
            <a:r>
              <a:rPr lang="en-US" dirty="0" smtClean="0"/>
              <a:t>apparatus</a:t>
            </a:r>
          </a:p>
          <a:p>
            <a:pPr lvl="1"/>
            <a:r>
              <a:rPr lang="en-US" dirty="0" smtClean="0"/>
              <a:t>Tracking</a:t>
            </a:r>
          </a:p>
          <a:p>
            <a:pPr lvl="2"/>
            <a:r>
              <a:rPr lang="en-US" dirty="0" smtClean="0"/>
              <a:t>In the current design, tracking is performed upstream to the absorber. </a:t>
            </a:r>
          </a:p>
          <a:p>
            <a:pPr lvl="2"/>
            <a:r>
              <a:rPr lang="en-US" dirty="0" smtClean="0"/>
              <a:t>Keeping low occupancy </a:t>
            </a:r>
            <a:r>
              <a:rPr lang="en-US" dirty="0" smtClean="0">
                <a:sym typeface="Wingdings" pitchFamily="2" charset="2"/>
              </a:rPr>
              <a:t> silicon technology : CMOS ?</a:t>
            </a:r>
          </a:p>
          <a:p>
            <a:pPr lvl="2"/>
            <a:r>
              <a:rPr lang="en-US" dirty="0" smtClean="0">
                <a:sym typeface="Wingdings" pitchFamily="2" charset="2"/>
              </a:rPr>
              <a:t>Lab currently involved : </a:t>
            </a:r>
            <a:r>
              <a:rPr lang="en-US" b="1" dirty="0" smtClean="0">
                <a:sym typeface="Wingdings" pitchFamily="2" charset="2"/>
              </a:rPr>
              <a:t>none</a:t>
            </a:r>
            <a:endParaRPr lang="en-US" b="1" dirty="0" smtClean="0"/>
          </a:p>
          <a:p>
            <a:pPr lvl="1"/>
            <a:r>
              <a:rPr lang="en-US" dirty="0" err="1" smtClean="0"/>
              <a:t>Calorimetry</a:t>
            </a:r>
            <a:endParaRPr lang="en-US" dirty="0" smtClean="0"/>
          </a:p>
          <a:p>
            <a:pPr lvl="2"/>
            <a:r>
              <a:rPr lang="en-US" dirty="0" smtClean="0"/>
              <a:t>Around 400 </a:t>
            </a:r>
            <a:r>
              <a:rPr lang="en-US" dirty="0" smtClean="0">
                <a:latin typeface="Symbol" pitchFamily="18" charset="2"/>
              </a:rPr>
              <a:t>g</a:t>
            </a:r>
            <a:r>
              <a:rPr lang="en-US" dirty="0" smtClean="0"/>
              <a:t> per rapidity unit in central </a:t>
            </a:r>
            <a:r>
              <a:rPr lang="en-US" dirty="0" err="1" smtClean="0"/>
              <a:t>PbPb</a:t>
            </a:r>
            <a:r>
              <a:rPr lang="en-US" dirty="0" smtClean="0"/>
              <a:t> collisions</a:t>
            </a:r>
          </a:p>
          <a:p>
            <a:pPr lvl="2"/>
            <a:r>
              <a:rPr lang="en-US" dirty="0" smtClean="0"/>
              <a:t>Need </a:t>
            </a:r>
            <a:r>
              <a:rPr lang="en-US" dirty="0" err="1" smtClean="0"/>
              <a:t>ultragranular</a:t>
            </a:r>
            <a:r>
              <a:rPr lang="en-US" dirty="0" smtClean="0"/>
              <a:t> </a:t>
            </a:r>
            <a:r>
              <a:rPr lang="en-US" dirty="0" err="1" smtClean="0"/>
              <a:t>calorimetry</a:t>
            </a:r>
            <a:r>
              <a:rPr lang="en-US" dirty="0" smtClean="0"/>
              <a:t> à la CALICE</a:t>
            </a:r>
          </a:p>
          <a:p>
            <a:pPr lvl="2"/>
            <a:r>
              <a:rPr lang="en-US" dirty="0" smtClean="0"/>
              <a:t>Lab currently involved : </a:t>
            </a:r>
            <a:r>
              <a:rPr lang="en-US" b="1" dirty="0" smtClean="0"/>
              <a:t>LLR</a:t>
            </a:r>
          </a:p>
          <a:p>
            <a:pPr lvl="1"/>
            <a:r>
              <a:rPr lang="en-US" dirty="0" smtClean="0"/>
              <a:t>Trigger</a:t>
            </a:r>
          </a:p>
          <a:p>
            <a:pPr lvl="2"/>
            <a:r>
              <a:rPr lang="en-US" dirty="0" smtClean="0"/>
              <a:t>Absorber can be made of Fe (since tracking is performed upstream)</a:t>
            </a:r>
          </a:p>
          <a:p>
            <a:pPr lvl="2"/>
            <a:r>
              <a:rPr lang="en-US" dirty="0" smtClean="0"/>
              <a:t>A</a:t>
            </a:r>
            <a:r>
              <a:rPr lang="en-US" dirty="0" smtClean="0">
                <a:sym typeface="Wingdings" pitchFamily="2" charset="2"/>
              </a:rPr>
              <a:t>bsorber can be magnetized and, since instrumented, can provide momentum information to be matched with the tracker (RPCs?, </a:t>
            </a:r>
            <a:r>
              <a:rPr lang="en-US" dirty="0" err="1" smtClean="0">
                <a:sym typeface="Wingdings" pitchFamily="2" charset="2"/>
              </a:rPr>
              <a:t>micromegas</a:t>
            </a:r>
            <a:r>
              <a:rPr lang="en-US" dirty="0">
                <a:sym typeface="Wingdings" pitchFamily="2" charset="2"/>
              </a:rPr>
              <a:t>?</a:t>
            </a:r>
            <a:r>
              <a:rPr lang="en-US" dirty="0" smtClean="0">
                <a:sym typeface="Wingdings" pitchFamily="2" charset="2"/>
              </a:rPr>
              <a:t>)</a:t>
            </a:r>
          </a:p>
          <a:p>
            <a:pPr lvl="2"/>
            <a:r>
              <a:rPr lang="en-US" dirty="0" smtClean="0">
                <a:sym typeface="Wingdings" pitchFamily="2" charset="2"/>
              </a:rPr>
              <a:t>Lab currently involved : </a:t>
            </a:r>
            <a:r>
              <a:rPr lang="en-US" b="1" dirty="0" smtClean="0">
                <a:sym typeface="Wingdings" pitchFamily="2" charset="2"/>
              </a:rPr>
              <a:t>none</a:t>
            </a:r>
          </a:p>
          <a:p>
            <a:r>
              <a:rPr lang="en-US" dirty="0" smtClean="0">
                <a:sym typeface="Wingdings" pitchFamily="2" charset="2"/>
              </a:rPr>
              <a:t>Timeline</a:t>
            </a:r>
          </a:p>
          <a:p>
            <a:pPr lvl="1"/>
            <a:r>
              <a:rPr lang="en-US" dirty="0" smtClean="0">
                <a:sym typeface="Wingdings" pitchFamily="2" charset="2"/>
              </a:rPr>
              <a:t>From T</a:t>
            </a:r>
            <a:r>
              <a:rPr lang="en-US" baseline="-25000" dirty="0" smtClean="0">
                <a:sym typeface="Wingdings" pitchFamily="2" charset="2"/>
              </a:rPr>
              <a:t>0</a:t>
            </a:r>
            <a:r>
              <a:rPr lang="en-US" dirty="0" smtClean="0">
                <a:sym typeface="Wingdings" pitchFamily="2" charset="2"/>
              </a:rPr>
              <a:t> (3 labs involved): ~ 5 Years for full simulation and final design (2 years), construction and installation (2 years), </a:t>
            </a:r>
            <a:r>
              <a:rPr lang="en-US" dirty="0" err="1" smtClean="0">
                <a:sym typeface="Wingdings" pitchFamily="2" charset="2"/>
              </a:rPr>
              <a:t>commisionning</a:t>
            </a:r>
            <a:r>
              <a:rPr lang="en-US" dirty="0" smtClean="0">
                <a:sym typeface="Wingdings" pitchFamily="2" charset="2"/>
              </a:rPr>
              <a:t> (1 year)</a:t>
            </a:r>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6" name="Ellipse 5"/>
          <p:cNvSpPr/>
          <p:nvPr/>
        </p:nvSpPr>
        <p:spPr>
          <a:xfrm>
            <a:off x="8460432" y="4462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8460432" y="332656"/>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8460432" y="620688"/>
            <a:ext cx="216024" cy="216024"/>
          </a:xfrm>
          <a:prstGeom prst="ellipse">
            <a:avLst/>
          </a:prstGeom>
          <a:solidFill>
            <a:srgbClr val="00CC66"/>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755576" y="1268760"/>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755576" y="1556792"/>
            <a:ext cx="216024" cy="216024"/>
          </a:xfrm>
          <a:prstGeom prst="ellipse">
            <a:avLst/>
          </a:prstGeom>
          <a:solidFill>
            <a:srgbClr val="00CC66"/>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755576" y="2924944"/>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755576" y="3933056"/>
            <a:ext cx="216024" cy="216024"/>
          </a:xfrm>
          <a:prstGeom prst="ellipse">
            <a:avLst/>
          </a:prstGeom>
          <a:solidFill>
            <a:srgbClr val="00CC66"/>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755576" y="5157192"/>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858" name="Picture 2" descr="https://encrypted-tbn1.gstatic.com/images?q=tbn:ANd9GcQ1GOrwsPsz_mUdOR6oTfEPkC9QqsGXXO0Y_s2-gcHXTZyFPpOT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5" y="1826947"/>
            <a:ext cx="1800201" cy="28981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e la date 4"/>
          <p:cNvSpPr>
            <a:spLocks noGrp="1"/>
          </p:cNvSpPr>
          <p:nvPr>
            <p:ph type="dt" sz="half" idx="10"/>
          </p:nvPr>
        </p:nvSpPr>
        <p:spPr/>
        <p:txBody>
          <a:bodyPr/>
          <a:lstStyle/>
          <a:p>
            <a:pPr>
              <a:defRPr/>
            </a:pPr>
            <a:r>
              <a:rPr lang="fr-FR" smtClean="0"/>
              <a:t>01/03/2013</a:t>
            </a:r>
            <a:endParaRPr lang="fr-BE"/>
          </a:p>
        </p:txBody>
      </p:sp>
      <p:sp>
        <p:nvSpPr>
          <p:cNvPr id="16" name="Espace réservé du numéro de diapositive 15"/>
          <p:cNvSpPr>
            <a:spLocks noGrp="1"/>
          </p:cNvSpPr>
          <p:nvPr>
            <p:ph type="sldNum" sz="quarter" idx="12"/>
          </p:nvPr>
        </p:nvSpPr>
        <p:spPr/>
        <p:txBody>
          <a:bodyPr/>
          <a:lstStyle/>
          <a:p>
            <a:pPr>
              <a:defRPr/>
            </a:pPr>
            <a:fld id="{22D67996-295D-4F77-A381-123A140FDE3E}" type="slidenum">
              <a:rPr lang="fr-BE" smtClean="0"/>
              <a:pPr>
                <a:defRPr/>
              </a:pPr>
              <a:t>26</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backup</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pPr>
              <a:defRPr/>
            </a:pPr>
            <a:r>
              <a:rPr lang="fr-BE" smtClean="0"/>
              <a:t>Frédéric Fleuret - LLR (fleuret@in2p3.fr)</a:t>
            </a:r>
            <a:endParaRPr lang="fr-BE" dirty="0"/>
          </a:p>
        </p:txBody>
      </p:sp>
      <p:sp>
        <p:nvSpPr>
          <p:cNvPr id="5" name="Espace réservé de la date 4"/>
          <p:cNvSpPr>
            <a:spLocks noGrp="1"/>
          </p:cNvSpPr>
          <p:nvPr>
            <p:ph type="dt" sz="half" idx="10"/>
          </p:nvPr>
        </p:nvSpPr>
        <p:spPr/>
        <p:txBody>
          <a:bodyPr/>
          <a:lstStyle/>
          <a:p>
            <a:pPr>
              <a:defRPr/>
            </a:pPr>
            <a:r>
              <a:rPr lang="fr-FR" smtClean="0"/>
              <a:t>01/03/2013</a:t>
            </a:r>
            <a:endParaRPr lang="fr-BE" dirty="0"/>
          </a:p>
        </p:txBody>
      </p:sp>
    </p:spTree>
    <p:extLst>
      <p:ext uri="{BB962C8B-B14F-4D97-AF65-F5344CB8AC3E}">
        <p14:creationId xmlns:p14="http://schemas.microsoft.com/office/powerpoint/2010/main" val="2434773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color screening ?</a:t>
            </a:r>
            <a:endParaRPr lang="en-US"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48" name="Espace réservé du pied de page 47"/>
          <p:cNvSpPr>
            <a:spLocks noGrp="1"/>
          </p:cNvSpPr>
          <p:nvPr>
            <p:ph type="ftr" sz="quarter" idx="11"/>
          </p:nvPr>
        </p:nvSpPr>
        <p:spPr/>
        <p:txBody>
          <a:bodyPr/>
          <a:lstStyle/>
          <a:p>
            <a:pPr>
              <a:defRPr/>
            </a:pPr>
            <a:r>
              <a:rPr lang="fr-FR" smtClean="0"/>
              <a:t>Frédéric Fleuret - LLR (fleuret@in2p3.fr)</a:t>
            </a:r>
            <a:endParaRPr lang="fr-BE"/>
          </a:p>
        </p:txBody>
      </p:sp>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565525" y="6092825"/>
            <a:ext cx="2363468" cy="461665"/>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smtClean="0">
                <a:solidFill>
                  <a:schemeClr val="bg1"/>
                </a:solidFill>
                <a:latin typeface="+mn-lt"/>
              </a:rPr>
              <a:t>On the same axis</a:t>
            </a:r>
            <a:endParaRPr lang="en-US" sz="2400" b="1" dirty="0">
              <a:solidFill>
                <a:schemeClr val="bg1"/>
              </a:solidFill>
              <a:latin typeface="+mn-lt"/>
            </a:endParaRPr>
          </a:p>
        </p:txBody>
      </p:sp>
      <p:grpSp>
        <p:nvGrpSpPr>
          <p:cNvPr id="21" name="Groupe 20"/>
          <p:cNvGrpSpPr/>
          <p:nvPr/>
        </p:nvGrpSpPr>
        <p:grpSpPr>
          <a:xfrm>
            <a:off x="467544" y="1196752"/>
            <a:ext cx="4283968" cy="4176464"/>
            <a:chOff x="467544" y="1196752"/>
            <a:chExt cx="4283968" cy="4176464"/>
          </a:xfrm>
        </p:grpSpPr>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
          <p:nvSpPr>
            <p:cNvPr id="20" name="ZoneTexte 19"/>
            <p:cNvSpPr txBox="1"/>
            <p:nvPr/>
          </p:nvSpPr>
          <p:spPr>
            <a:xfrm>
              <a:off x="3203848" y="1988840"/>
              <a:ext cx="611065" cy="276999"/>
            </a:xfrm>
            <a:prstGeom prst="rect">
              <a:avLst/>
            </a:prstGeom>
            <a:noFill/>
          </p:spPr>
          <p:txBody>
            <a:bodyPr wrap="none" rtlCol="0">
              <a:spAutoFit/>
            </a:bodyPr>
            <a:lstStyle/>
            <a:p>
              <a:r>
                <a:rPr lang="en-US" sz="1200" dirty="0" smtClean="0"/>
                <a:t>0&lt;y&lt;1</a:t>
              </a:r>
              <a:endParaRPr lang="en-US" sz="1200" dirty="0"/>
            </a:p>
          </p:txBody>
        </p:sp>
      </p:grpSp>
      <p:sp>
        <p:nvSpPr>
          <p:cNvPr id="4" name="Espace réservé de la date 3"/>
          <p:cNvSpPr>
            <a:spLocks noGrp="1"/>
          </p:cNvSpPr>
          <p:nvPr>
            <p:ph type="dt" sz="half" idx="10"/>
          </p:nvPr>
        </p:nvSpPr>
        <p:spPr/>
        <p:txBody>
          <a:bodyPr/>
          <a:lstStyle/>
          <a:p>
            <a:pPr>
              <a:defRPr/>
            </a:pPr>
            <a:r>
              <a:rPr lang="fr-FR" smtClean="0"/>
              <a:t>01/03/2013</a:t>
            </a:r>
            <a:endParaRPr lang="fr-BE"/>
          </a:p>
        </p:txBody>
      </p:sp>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28</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5"/>
          <p:cNvSpPr>
            <a:spLocks noGrp="1"/>
          </p:cNvSpPr>
          <p:nvPr>
            <p:ph type="title"/>
          </p:nvPr>
        </p:nvSpPr>
        <p:spPr>
          <a:xfrm>
            <a:off x="827584" y="0"/>
            <a:ext cx="2880320" cy="868322"/>
          </a:xfrm>
        </p:spPr>
        <p:txBody>
          <a:bodyPr anchor="ctr"/>
          <a:lstStyle/>
          <a:p>
            <a:pPr algn="l"/>
            <a:r>
              <a:rPr lang="fr-FR" sz="2800" dirty="0" err="1" smtClean="0"/>
              <a:t>Charmonia</a:t>
            </a:r>
            <a:r>
              <a:rPr lang="fr-FR" sz="2800" dirty="0" smtClean="0"/>
              <a:t> in A+A</a:t>
            </a:r>
            <a:endParaRPr lang="fr-FR" dirty="0" smtClean="0">
              <a:solidFill>
                <a:srgbClr val="FFFF00"/>
              </a:solidFill>
            </a:endParaRPr>
          </a:p>
        </p:txBody>
      </p:sp>
      <mc:AlternateContent xmlns:mc="http://schemas.openxmlformats.org/markup-compatibility/2006" xmlns:a14="http://schemas.microsoft.com/office/drawing/2010/main">
        <mc:Choice Requires="a14">
          <p:sp>
            <p:nvSpPr>
              <p:cNvPr id="7" name="Espace réservé du contenu 6"/>
              <p:cNvSpPr>
                <a:spLocks noGrp="1"/>
              </p:cNvSpPr>
              <p:nvPr>
                <p:ph idx="1"/>
              </p:nvPr>
            </p:nvSpPr>
            <p:spPr/>
            <p:txBody>
              <a:bodyPr>
                <a:normAutofit/>
              </a:bodyPr>
              <a:lstStyle/>
              <a:p>
                <a:pPr>
                  <a:lnSpc>
                    <a:spcPct val="80000"/>
                  </a:lnSpc>
                </a:pPr>
                <a:r>
                  <a:rPr lang="fr-FR" sz="2400" dirty="0" smtClean="0">
                    <a:solidFill>
                      <a:schemeClr val="tx1"/>
                    </a:solidFill>
                  </a:rPr>
                  <a:t>Other possible QGP </a:t>
                </a:r>
                <a:r>
                  <a:rPr lang="fr-FR" sz="2400" dirty="0" err="1" smtClean="0">
                    <a:solidFill>
                      <a:schemeClr val="tx1"/>
                    </a:solidFill>
                  </a:rPr>
                  <a:t>effect</a:t>
                </a:r>
                <a:r>
                  <a:rPr lang="fr-FR" sz="2400" dirty="0" smtClean="0">
                    <a:solidFill>
                      <a:schemeClr val="tx1"/>
                    </a:solidFill>
                  </a:rPr>
                  <a:t>: </a:t>
                </a:r>
                <a14:m>
                  <m:oMath xmlns:m="http://schemas.openxmlformats.org/officeDocument/2006/math">
                    <m:r>
                      <a:rPr lang="fr-FR" sz="2400" b="1" i="1">
                        <a:solidFill>
                          <a:schemeClr val="tx1"/>
                        </a:solidFill>
                        <a:latin typeface="Cambria Math"/>
                      </a:rPr>
                      <m:t>𝒄</m:t>
                    </m:r>
                    <m:acc>
                      <m:accPr>
                        <m:chr m:val="̅"/>
                        <m:ctrlPr>
                          <a:rPr lang="fr-FR" sz="2400" i="1">
                            <a:solidFill>
                              <a:schemeClr val="tx1"/>
                            </a:solidFill>
                            <a:latin typeface="Cambria Math"/>
                          </a:rPr>
                        </m:ctrlPr>
                      </m:accPr>
                      <m:e>
                        <m:r>
                          <a:rPr lang="fr-FR" sz="2400" b="1" i="1">
                            <a:solidFill>
                              <a:schemeClr val="tx1"/>
                            </a:solidFill>
                            <a:latin typeface="Cambria Math"/>
                          </a:rPr>
                          <m:t>𝒄</m:t>
                        </m:r>
                      </m:e>
                    </m:acc>
                    <m:r>
                      <a:rPr lang="fr-FR" sz="2400" b="0" i="1">
                        <a:solidFill>
                          <a:schemeClr val="tx1"/>
                        </a:solidFill>
                        <a:latin typeface="Cambria Math"/>
                      </a:rPr>
                      <m:t> </m:t>
                    </m:r>
                  </m:oMath>
                </a14:m>
                <a:r>
                  <a:rPr lang="fr-FR" sz="2400" dirty="0" err="1" smtClean="0">
                    <a:solidFill>
                      <a:schemeClr val="tx1"/>
                    </a:solidFill>
                  </a:rPr>
                  <a:t>recombination</a:t>
                </a:r>
                <a:endParaRPr lang="fr-FR" sz="2400" dirty="0" smtClean="0">
                  <a:solidFill>
                    <a:schemeClr val="tx1"/>
                  </a:solidFill>
                </a:endParaRPr>
              </a:p>
              <a:p>
                <a:pPr lvl="1">
                  <a:lnSpc>
                    <a:spcPct val="80000"/>
                  </a:lnSpc>
                </a:pPr>
                <a:r>
                  <a:rPr lang="fr-FR" sz="2000" dirty="0" smtClean="0">
                    <a:solidFill>
                      <a:schemeClr val="tx1"/>
                    </a:solidFill>
                  </a:rPr>
                  <a:t>In a QGP, </a:t>
                </a:r>
                <a14:m>
                  <m:oMath xmlns:m="http://schemas.openxmlformats.org/officeDocument/2006/math">
                    <m:r>
                      <a:rPr lang="fr-FR" sz="2000" b="1" i="0" smtClean="0">
                        <a:solidFill>
                          <a:srgbClr val="FF0000"/>
                        </a:solidFill>
                        <a:latin typeface="Cambria Math"/>
                      </a:rPr>
                      <m:t>𝐜</m:t>
                    </m:r>
                  </m:oMath>
                </a14:m>
                <a:r>
                  <a:rPr lang="fr-FR" sz="2000" b="1" dirty="0" smtClean="0">
                    <a:solidFill>
                      <a:srgbClr val="FF0000"/>
                    </a:solidFill>
                  </a:rPr>
                  <a:t> and </a:t>
                </a:r>
                <a14:m>
                  <m:oMath xmlns:m="http://schemas.openxmlformats.org/officeDocument/2006/math">
                    <m:acc>
                      <m:accPr>
                        <m:chr m:val="̅"/>
                        <m:ctrlPr>
                          <a:rPr lang="fr-FR" sz="2000" b="1" i="1" dirty="0" smtClean="0">
                            <a:solidFill>
                              <a:srgbClr val="FF0000"/>
                            </a:solidFill>
                            <a:latin typeface="Cambria Math"/>
                            <a:ea typeface="Cambria Math" pitchFamily="18" charset="0"/>
                          </a:rPr>
                        </m:ctrlPr>
                      </m:accPr>
                      <m:e>
                        <m:r>
                          <a:rPr lang="fr-FR" sz="2000" b="1" i="0" dirty="0" smtClean="0">
                            <a:solidFill>
                              <a:srgbClr val="FF0000"/>
                            </a:solidFill>
                            <a:latin typeface="Cambria Math" pitchFamily="18" charset="0"/>
                            <a:ea typeface="Cambria Math" pitchFamily="18" charset="0"/>
                          </a:rPr>
                          <m:t>𝐜</m:t>
                        </m:r>
                      </m:e>
                    </m:acc>
                  </m:oMath>
                </a14:m>
                <a:r>
                  <a:rPr lang="fr-FR" sz="2000" b="1" dirty="0" smtClean="0">
                    <a:solidFill>
                      <a:srgbClr val="FF0000"/>
                    </a:solidFill>
                  </a:rPr>
                  <a:t> quarks </a:t>
                </a:r>
                <a:r>
                  <a:rPr lang="fr-FR" sz="2000" b="1" dirty="0" err="1" smtClean="0">
                    <a:solidFill>
                      <a:srgbClr val="FF0000"/>
                    </a:solidFill>
                  </a:rPr>
                  <a:t>can</a:t>
                </a:r>
                <a:r>
                  <a:rPr lang="fr-FR" sz="2000" b="1" dirty="0" smtClean="0">
                    <a:solidFill>
                      <a:srgbClr val="FF0000"/>
                    </a:solidFill>
                  </a:rPr>
                  <a:t> combine </a:t>
                </a:r>
                <a:r>
                  <a:rPr lang="fr-FR" sz="2000" dirty="0" smtClean="0">
                    <a:solidFill>
                      <a:schemeClr val="tx1"/>
                    </a:solidFill>
                  </a:rPr>
                  <a:t>to </a:t>
                </a:r>
                <a:r>
                  <a:rPr lang="fr-FR" sz="2000" dirty="0" err="1" smtClean="0">
                    <a:solidFill>
                      <a:schemeClr val="tx1"/>
                    </a:solidFill>
                  </a:rPr>
                  <a:t>form</a:t>
                </a:r>
                <a:r>
                  <a:rPr lang="fr-FR" sz="2000" dirty="0" smtClean="0">
                    <a:solidFill>
                      <a:schemeClr val="tx1"/>
                    </a:solidFill>
                  </a:rPr>
                  <a:t> a J/</a:t>
                </a:r>
                <a:r>
                  <a:rPr lang="fr-FR" sz="2000" dirty="0" smtClean="0">
                    <a:solidFill>
                      <a:schemeClr val="tx1"/>
                    </a:solidFill>
                    <a:latin typeface="Symbol" pitchFamily="18" charset="2"/>
                  </a:rPr>
                  <a:t>Y</a:t>
                </a:r>
                <a:r>
                  <a:rPr lang="fr-FR" sz="2000" dirty="0" smtClean="0">
                    <a:solidFill>
                      <a:schemeClr val="tx1"/>
                    </a:solidFill>
                  </a:rPr>
                  <a:t>. </a:t>
                </a:r>
              </a:p>
              <a:p>
                <a:pPr lvl="1">
                  <a:lnSpc>
                    <a:spcPct val="80000"/>
                  </a:lnSpc>
                </a:pPr>
                <a:r>
                  <a:rPr lang="fr-FR" sz="2000" dirty="0" err="1" smtClean="0">
                    <a:solidFill>
                      <a:schemeClr val="tx1"/>
                    </a:solidFill>
                  </a:rPr>
                  <a:t>Requires</a:t>
                </a:r>
                <a:r>
                  <a:rPr lang="fr-FR" sz="2000" dirty="0" smtClean="0">
                    <a:solidFill>
                      <a:schemeClr val="tx1"/>
                    </a:solidFill>
                  </a:rPr>
                  <a:t> a large </a:t>
                </a:r>
                <a:r>
                  <a:rPr lang="fr-FR" sz="2000" dirty="0" err="1" smtClean="0">
                    <a:solidFill>
                      <a:schemeClr val="tx1"/>
                    </a:solidFill>
                  </a:rPr>
                  <a:t>number</a:t>
                </a:r>
                <a:r>
                  <a:rPr lang="fr-FR" sz="2000" dirty="0" smtClean="0">
                    <a:solidFill>
                      <a:schemeClr val="tx1"/>
                    </a:solidFill>
                  </a:rPr>
                  <a:t> of </a:t>
                </a:r>
                <a14:m>
                  <m:oMath xmlns:m="http://schemas.openxmlformats.org/officeDocument/2006/math">
                    <m:r>
                      <a:rPr lang="fr-FR" sz="2000" b="0" i="1" smtClean="0">
                        <a:solidFill>
                          <a:schemeClr val="tx1"/>
                        </a:solidFill>
                        <a:latin typeface="Cambria Math"/>
                      </a:rPr>
                      <m:t>𝑐</m:t>
                    </m:r>
                    <m:acc>
                      <m:accPr>
                        <m:chr m:val="̅"/>
                        <m:ctrlPr>
                          <a:rPr lang="fr-FR" sz="2000" i="1" smtClean="0">
                            <a:solidFill>
                              <a:schemeClr val="tx1"/>
                            </a:solidFill>
                            <a:latin typeface="Cambria Math"/>
                          </a:rPr>
                        </m:ctrlPr>
                      </m:accPr>
                      <m:e>
                        <m:r>
                          <a:rPr lang="fr-FR" sz="2000" b="0" i="1" smtClean="0">
                            <a:solidFill>
                              <a:schemeClr val="tx1"/>
                            </a:solidFill>
                            <a:latin typeface="Cambria Math"/>
                          </a:rPr>
                          <m:t>𝑐</m:t>
                        </m:r>
                      </m:e>
                    </m:acc>
                  </m:oMath>
                </a14:m>
                <a:r>
                  <a:rPr lang="fr-FR" sz="2000" dirty="0" smtClean="0">
                    <a:solidFill>
                      <a:schemeClr val="tx1"/>
                    </a:solidFill>
                  </a:rPr>
                  <a:t> pairs </a:t>
                </a:r>
                <a:r>
                  <a:rPr lang="fr-FR" sz="2000" dirty="0" smtClean="0">
                    <a:solidFill>
                      <a:schemeClr val="tx1"/>
                    </a:solidFill>
                    <a:sym typeface="Wingdings" pitchFamily="2" charset="2"/>
                  </a:rPr>
                  <a:t> </a:t>
                </a:r>
                <a:r>
                  <a:rPr lang="fr-FR" sz="2000" b="1" dirty="0" smtClean="0">
                    <a:solidFill>
                      <a:srgbClr val="FF0000"/>
                    </a:solidFill>
                    <a:sym typeface="Wingdings" pitchFamily="2" charset="2"/>
                  </a:rPr>
                  <a:t>RHIC</a:t>
                </a:r>
                <a:r>
                  <a:rPr lang="fr-FR" sz="2000" dirty="0" smtClean="0">
                    <a:solidFill>
                      <a:srgbClr val="FF0000"/>
                    </a:solidFill>
                    <a:sym typeface="Wingdings" pitchFamily="2" charset="2"/>
                  </a:rPr>
                  <a:t> </a:t>
                </a:r>
                <a:r>
                  <a:rPr lang="fr-FR" sz="2000" dirty="0" err="1" smtClean="0">
                    <a:solidFill>
                      <a:schemeClr val="tx1"/>
                    </a:solidFill>
                    <a:sym typeface="Wingdings" pitchFamily="2" charset="2"/>
                  </a:rPr>
                  <a:t>energies</a:t>
                </a:r>
                <a:r>
                  <a:rPr lang="fr-FR" sz="2000" dirty="0" smtClean="0">
                    <a:solidFill>
                      <a:schemeClr val="tx1"/>
                    </a:solidFill>
                    <a:sym typeface="Wingdings" pitchFamily="2" charset="2"/>
                  </a:rPr>
                  <a:t>? </a:t>
                </a:r>
                <a:r>
                  <a:rPr lang="fr-FR" sz="2000" b="1" dirty="0" smtClean="0">
                    <a:solidFill>
                      <a:srgbClr val="FF0000"/>
                    </a:solidFill>
                    <a:sym typeface="Wingdings" pitchFamily="2" charset="2"/>
                  </a:rPr>
                  <a:t>LHC</a:t>
                </a:r>
                <a:r>
                  <a:rPr lang="fr-FR" sz="2000" dirty="0" smtClean="0">
                    <a:solidFill>
                      <a:srgbClr val="FF0000"/>
                    </a:solidFill>
                    <a:sym typeface="Wingdings" pitchFamily="2" charset="2"/>
                  </a:rPr>
                  <a:t> </a:t>
                </a:r>
                <a:r>
                  <a:rPr lang="fr-FR" sz="2000" dirty="0" err="1" smtClean="0">
                    <a:solidFill>
                      <a:schemeClr val="tx1"/>
                    </a:solidFill>
                    <a:sym typeface="Wingdings" pitchFamily="2" charset="2"/>
                  </a:rPr>
                  <a:t>energies</a:t>
                </a:r>
                <a:r>
                  <a:rPr lang="fr-FR" sz="2000" dirty="0" smtClean="0">
                    <a:solidFill>
                      <a:schemeClr val="tx1"/>
                    </a:solidFill>
                    <a:sym typeface="Wingdings" pitchFamily="2" charset="2"/>
                  </a:rPr>
                  <a:t>? </a:t>
                </a:r>
                <a:endParaRPr lang="fr-FR" sz="2000" dirty="0" smtClean="0">
                  <a:solidFill>
                    <a:schemeClr val="tx1"/>
                  </a:solidFill>
                </a:endParaRPr>
              </a:p>
            </p:txBody>
          </p:sp>
        </mc:Choice>
        <mc:Fallback xmlns="">
          <p:sp>
            <p:nvSpPr>
              <p:cNvPr id="7" name="Espace réservé du contenu 6"/>
              <p:cNvSpPr>
                <a:spLocks noGrp="1" noRot="1" noChangeAspect="1" noMove="1" noResize="1" noEditPoints="1" noAdjustHandles="1" noChangeArrowheads="1" noChangeShapeType="1" noTextEdit="1"/>
              </p:cNvSpPr>
              <p:nvPr>
                <p:ph idx="1"/>
              </p:nvPr>
            </p:nvSpPr>
            <p:spPr>
              <a:blipFill rotWithShape="1">
                <a:blip r:embed="rId3"/>
                <a:stretch>
                  <a:fillRect l="-909" t="-2104"/>
                </a:stretch>
              </a:blipFill>
            </p:spPr>
            <p:txBody>
              <a:bodyPr/>
              <a:lstStyle/>
              <a:p>
                <a:r>
                  <a:rPr lang="fr-FR">
                    <a:noFill/>
                  </a:rPr>
                  <a:t> </a:t>
                </a:r>
              </a:p>
            </p:txBody>
          </p:sp>
        </mc:Fallback>
      </mc:AlternateContent>
      <p:sp>
        <p:nvSpPr>
          <p:cNvPr id="3" name="Espace réservé du texte 2"/>
          <p:cNvSpPr>
            <a:spLocks noGrp="1"/>
          </p:cNvSpPr>
          <p:nvPr>
            <p:ph type="body" sz="quarter" idx="13"/>
          </p:nvPr>
        </p:nvSpPr>
        <p:spPr/>
        <p:txBody>
          <a:bodyPr/>
          <a:lstStyle/>
          <a:p>
            <a:pPr algn="ctr"/>
            <a:r>
              <a:rPr lang="fr-FR" dirty="0"/>
              <a:t>The </a:t>
            </a:r>
            <a:r>
              <a:rPr lang="fr-FR" dirty="0" err="1"/>
              <a:t>Physics</a:t>
            </a:r>
            <a:r>
              <a:rPr lang="fr-FR" dirty="0"/>
              <a:t> case</a:t>
            </a:r>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p>
        </p:txBody>
      </p:sp>
      <p:sp>
        <p:nvSpPr>
          <p:cNvPr id="39" name="Forme libre 38"/>
          <p:cNvSpPr/>
          <p:nvPr/>
        </p:nvSpPr>
        <p:spPr>
          <a:xfrm>
            <a:off x="3901909" y="3296419"/>
            <a:ext cx="3167062" cy="1353344"/>
          </a:xfrm>
          <a:custGeom>
            <a:avLst/>
            <a:gdLst>
              <a:gd name="connsiteX0" fmla="*/ 0 w 3167062"/>
              <a:gd name="connsiteY0" fmla="*/ 1347788 h 1353344"/>
              <a:gd name="connsiteX1" fmla="*/ 176212 w 3167062"/>
              <a:gd name="connsiteY1" fmla="*/ 1328738 h 1353344"/>
              <a:gd name="connsiteX2" fmla="*/ 495300 w 3167062"/>
              <a:gd name="connsiteY2" fmla="*/ 1200150 h 1353344"/>
              <a:gd name="connsiteX3" fmla="*/ 3167062 w 3167062"/>
              <a:gd name="connsiteY3" fmla="*/ 0 h 1353344"/>
            </a:gdLst>
            <a:ahLst/>
            <a:cxnLst>
              <a:cxn ang="0">
                <a:pos x="connsiteX0" y="connsiteY0"/>
              </a:cxn>
              <a:cxn ang="0">
                <a:pos x="connsiteX1" y="connsiteY1"/>
              </a:cxn>
              <a:cxn ang="0">
                <a:pos x="connsiteX2" y="connsiteY2"/>
              </a:cxn>
              <a:cxn ang="0">
                <a:pos x="connsiteX3" y="connsiteY3"/>
              </a:cxn>
            </a:cxnLst>
            <a:rect l="l" t="t" r="r" b="b"/>
            <a:pathLst>
              <a:path w="3167062" h="1353344">
                <a:moveTo>
                  <a:pt x="0" y="1347788"/>
                </a:moveTo>
                <a:cubicBezTo>
                  <a:pt x="46831" y="1350566"/>
                  <a:pt x="93662" y="1353344"/>
                  <a:pt x="176212" y="1328738"/>
                </a:cubicBezTo>
                <a:cubicBezTo>
                  <a:pt x="258762" y="1304132"/>
                  <a:pt x="495300" y="1200150"/>
                  <a:pt x="495300" y="1200150"/>
                </a:cubicBezTo>
                <a:lnTo>
                  <a:pt x="3167062"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0" name="Groupe 25"/>
          <p:cNvGrpSpPr/>
          <p:nvPr/>
        </p:nvGrpSpPr>
        <p:grpSpPr>
          <a:xfrm>
            <a:off x="1053785" y="2708919"/>
            <a:ext cx="6254519" cy="3296522"/>
            <a:chOff x="603560" y="1340768"/>
            <a:chExt cx="8617338" cy="5189981"/>
          </a:xfrm>
        </p:grpSpPr>
        <p:sp>
          <p:nvSpPr>
            <p:cNvPr id="41" name="Rectangle 40"/>
            <p:cNvSpPr/>
            <p:nvPr/>
          </p:nvSpPr>
          <p:spPr>
            <a:xfrm>
              <a:off x="1259632" y="1340768"/>
              <a:ext cx="7704856" cy="453650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a:stCxn id="41" idx="1"/>
              <a:endCxn id="41" idx="3"/>
            </p:cNvCxnSpPr>
            <p:nvPr/>
          </p:nvCxnSpPr>
          <p:spPr>
            <a:xfrm>
              <a:off x="1259632" y="3609020"/>
              <a:ext cx="7704856"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899592" y="3284983"/>
              <a:ext cx="433325" cy="629926"/>
            </a:xfrm>
            <a:prstGeom prst="rect">
              <a:avLst/>
            </a:prstGeom>
            <a:noFill/>
          </p:spPr>
          <p:txBody>
            <a:bodyPr wrap="none" rtlCol="0">
              <a:spAutoFit/>
            </a:bodyPr>
            <a:lstStyle/>
            <a:p>
              <a:r>
                <a:rPr lang="fr-FR" sz="2000" b="1" dirty="0" smtClean="0"/>
                <a:t>1</a:t>
              </a:r>
              <a:endParaRPr lang="fr-FR" sz="2800" b="1" dirty="0"/>
            </a:p>
          </p:txBody>
        </p:sp>
        <p:cxnSp>
          <p:nvCxnSpPr>
            <p:cNvPr id="44" name="Connecteur droit 43"/>
            <p:cNvCxnSpPr>
              <a:stCxn id="56" idx="1"/>
            </p:cNvCxnSpPr>
            <p:nvPr/>
          </p:nvCxnSpPr>
          <p:spPr>
            <a:xfrm flipH="1">
              <a:off x="3779912" y="3612740"/>
              <a:ext cx="1334" cy="2336540"/>
            </a:xfrm>
            <a:prstGeom prst="line">
              <a:avLst/>
            </a:prstGeom>
            <a:ln w="12700">
              <a:solidFill>
                <a:srgbClr val="3333FF"/>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4211960" y="3861048"/>
              <a:ext cx="0" cy="2088232"/>
            </a:xfrm>
            <a:prstGeom prst="line">
              <a:avLst/>
            </a:prstGeom>
            <a:ln w="12700">
              <a:solidFill>
                <a:srgbClr val="33CC33"/>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020272" y="4509120"/>
              <a:ext cx="0" cy="144016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648514" y="5949280"/>
              <a:ext cx="1317018" cy="581469"/>
            </a:xfrm>
            <a:prstGeom prst="rect">
              <a:avLst/>
            </a:prstGeom>
            <a:solidFill>
              <a:srgbClr val="3333FF">
                <a:alpha val="20000"/>
              </a:srgbClr>
            </a:solidFill>
            <a:ln w="12700">
              <a:noFill/>
              <a:prstDash val="sysDot"/>
            </a:ln>
          </p:spPr>
          <p:txBody>
            <a:bodyPr wrap="square" rtlCol="0">
              <a:spAutoFit/>
            </a:bodyPr>
            <a:lstStyle/>
            <a:p>
              <a:r>
                <a:rPr lang="fr-FR" b="1" dirty="0" smtClean="0">
                  <a:solidFill>
                    <a:srgbClr val="3333FF"/>
                  </a:solidFill>
                </a:rPr>
                <a:t>T</a:t>
              </a:r>
              <a:r>
                <a:rPr lang="fr-FR" b="1" baseline="-25000" dirty="0" smtClean="0">
                  <a:solidFill>
                    <a:srgbClr val="3333FF"/>
                  </a:solidFill>
                  <a:latin typeface="Symbol" pitchFamily="18" charset="2"/>
                </a:rPr>
                <a:t>Y</a:t>
              </a:r>
              <a:r>
                <a:rPr lang="fr-FR" b="1" baseline="-25000" dirty="0" smtClean="0">
                  <a:solidFill>
                    <a:srgbClr val="3333FF"/>
                  </a:solidFill>
                </a:rPr>
                <a:t>’</a:t>
              </a:r>
              <a:r>
                <a:rPr lang="fr-FR" b="1" dirty="0" smtClean="0">
                  <a:solidFill>
                    <a:srgbClr val="3333FF"/>
                  </a:solidFill>
                </a:rPr>
                <a:t> </a:t>
              </a:r>
              <a:r>
                <a:rPr lang="fr-FR" dirty="0" smtClean="0">
                  <a:solidFill>
                    <a:schemeClr val="tx1">
                      <a:lumMod val="50000"/>
                      <a:lumOff val="50000"/>
                    </a:schemeClr>
                  </a:solidFill>
                </a:rPr>
                <a:t>&gt; T</a:t>
              </a:r>
              <a:r>
                <a:rPr lang="fr-FR" baseline="-25000" dirty="0" smtClean="0">
                  <a:solidFill>
                    <a:schemeClr val="tx1">
                      <a:lumMod val="50000"/>
                      <a:lumOff val="50000"/>
                    </a:schemeClr>
                  </a:solidFill>
                </a:rPr>
                <a:t>c</a:t>
              </a:r>
              <a:endParaRPr lang="fr-FR" baseline="-25000" dirty="0">
                <a:solidFill>
                  <a:schemeClr val="tx1">
                    <a:lumMod val="50000"/>
                    <a:lumOff val="50000"/>
                  </a:schemeClr>
                </a:solidFill>
              </a:endParaRPr>
            </a:p>
          </p:txBody>
        </p:sp>
        <p:sp>
          <p:nvSpPr>
            <p:cNvPr id="48" name="ZoneTexte 47"/>
            <p:cNvSpPr txBox="1"/>
            <p:nvPr/>
          </p:nvSpPr>
          <p:spPr>
            <a:xfrm>
              <a:off x="4139951" y="5949280"/>
              <a:ext cx="2005405" cy="581469"/>
            </a:xfrm>
            <a:prstGeom prst="rect">
              <a:avLst/>
            </a:prstGeom>
            <a:solidFill>
              <a:srgbClr val="33CC33">
                <a:alpha val="20000"/>
              </a:srgbClr>
            </a:solidFill>
            <a:ln w="12700">
              <a:noFill/>
              <a:prstDash val="sysDot"/>
            </a:ln>
          </p:spPr>
          <p:txBody>
            <a:bodyPr wrap="square" rtlCol="0">
              <a:spAutoFit/>
            </a:bodyPr>
            <a:lstStyle/>
            <a:p>
              <a:r>
                <a:rPr lang="fr-FR" b="1" dirty="0" smtClean="0">
                  <a:solidFill>
                    <a:srgbClr val="33CC33"/>
                  </a:solidFill>
                </a:rPr>
                <a:t>T</a:t>
              </a:r>
              <a:r>
                <a:rPr lang="fr-FR" b="1" baseline="-25000" dirty="0" smtClean="0">
                  <a:solidFill>
                    <a:srgbClr val="33CC33"/>
                  </a:solidFill>
                  <a:latin typeface="Symbol" pitchFamily="18" charset="2"/>
                </a:rPr>
                <a:t>c</a:t>
              </a:r>
              <a:r>
                <a:rPr lang="fr-FR" b="1" dirty="0" smtClean="0">
                  <a:solidFill>
                    <a:srgbClr val="33CC33"/>
                  </a:solidFill>
                </a:rPr>
                <a:t> </a:t>
              </a:r>
              <a:r>
                <a:rPr lang="fr-FR" dirty="0" smtClean="0">
                  <a:solidFill>
                    <a:schemeClr val="tx1">
                      <a:lumMod val="50000"/>
                      <a:lumOff val="50000"/>
                    </a:schemeClr>
                  </a:solidFill>
                </a:rPr>
                <a:t>&gt; T</a:t>
              </a:r>
              <a:r>
                <a:rPr lang="fr-FR" baseline="-25000" dirty="0" smtClean="0">
                  <a:solidFill>
                    <a:schemeClr val="tx1">
                      <a:lumMod val="50000"/>
                      <a:lumOff val="50000"/>
                    </a:schemeClr>
                  </a:solidFill>
                  <a:latin typeface="Symbol" pitchFamily="18" charset="2"/>
                </a:rPr>
                <a:t>Y</a:t>
              </a:r>
              <a:r>
                <a:rPr lang="fr-FR" baseline="-25000" dirty="0" smtClean="0">
                  <a:solidFill>
                    <a:schemeClr val="tx1">
                      <a:lumMod val="50000"/>
                      <a:lumOff val="50000"/>
                    </a:schemeClr>
                  </a:solidFill>
                </a:rPr>
                <a:t>’</a:t>
              </a:r>
              <a:r>
                <a:rPr lang="fr-FR" dirty="0" smtClean="0">
                  <a:solidFill>
                    <a:schemeClr val="tx1">
                      <a:lumMod val="50000"/>
                      <a:lumOff val="50000"/>
                    </a:schemeClr>
                  </a:solidFill>
                </a:rPr>
                <a:t> &gt; T</a:t>
              </a:r>
              <a:r>
                <a:rPr lang="fr-FR" baseline="-25000" dirty="0" smtClean="0">
                  <a:solidFill>
                    <a:schemeClr val="tx1">
                      <a:lumMod val="50000"/>
                      <a:lumOff val="50000"/>
                    </a:schemeClr>
                  </a:solidFill>
                </a:rPr>
                <a:t>c</a:t>
              </a:r>
              <a:endParaRPr lang="fr-FR" baseline="-25000" dirty="0">
                <a:solidFill>
                  <a:schemeClr val="tx1">
                    <a:lumMod val="50000"/>
                    <a:lumOff val="50000"/>
                  </a:schemeClr>
                </a:solidFill>
              </a:endParaRPr>
            </a:p>
          </p:txBody>
        </p:sp>
        <p:sp>
          <p:nvSpPr>
            <p:cNvPr id="49" name="ZoneTexte 48"/>
            <p:cNvSpPr txBox="1"/>
            <p:nvPr/>
          </p:nvSpPr>
          <p:spPr>
            <a:xfrm>
              <a:off x="6323060" y="5949280"/>
              <a:ext cx="2897838" cy="581469"/>
            </a:xfrm>
            <a:prstGeom prst="rect">
              <a:avLst/>
            </a:prstGeom>
            <a:solidFill>
              <a:srgbClr val="FF0000">
                <a:alpha val="20000"/>
              </a:srgbClr>
            </a:solidFill>
            <a:ln w="12700">
              <a:noFill/>
              <a:prstDash val="sysDot"/>
            </a:ln>
          </p:spPr>
          <p:txBody>
            <a:bodyPr wrap="square" rtlCol="0">
              <a:spAutoFit/>
            </a:bodyPr>
            <a:lstStyle/>
            <a:p>
              <a:r>
                <a:rPr lang="fr-FR" b="1" dirty="0" smtClean="0">
                  <a:solidFill>
                    <a:srgbClr val="FF0000"/>
                  </a:solidFill>
                </a:rPr>
                <a:t>T</a:t>
              </a:r>
              <a:r>
                <a:rPr lang="fr-FR" b="1" baseline="-25000" dirty="0" smtClean="0">
                  <a:solidFill>
                    <a:srgbClr val="FF0000"/>
                  </a:solidFill>
                </a:rPr>
                <a:t>J/</a:t>
              </a:r>
              <a:r>
                <a:rPr lang="fr-FR" b="1" baseline="-25000" dirty="0" smtClean="0">
                  <a:solidFill>
                    <a:srgbClr val="FF0000"/>
                  </a:solidFill>
                  <a:latin typeface="Symbol" pitchFamily="18" charset="2"/>
                </a:rPr>
                <a:t>Y</a:t>
              </a:r>
              <a:r>
                <a:rPr lang="fr-FR" b="1" dirty="0" smtClean="0">
                  <a:solidFill>
                    <a:srgbClr val="FF0000"/>
                  </a:solidFill>
                </a:rPr>
                <a:t> </a:t>
              </a:r>
              <a:r>
                <a:rPr lang="fr-FR" dirty="0" smtClean="0">
                  <a:solidFill>
                    <a:schemeClr val="tx1">
                      <a:lumMod val="50000"/>
                      <a:lumOff val="50000"/>
                    </a:schemeClr>
                  </a:solidFill>
                </a:rPr>
                <a:t>&gt; T</a:t>
              </a:r>
              <a:r>
                <a:rPr lang="fr-FR" baseline="-25000" dirty="0" smtClean="0">
                  <a:solidFill>
                    <a:schemeClr val="tx1">
                      <a:lumMod val="50000"/>
                      <a:lumOff val="50000"/>
                    </a:schemeClr>
                  </a:solidFill>
                  <a:latin typeface="Symbol" pitchFamily="18" charset="2"/>
                </a:rPr>
                <a:t>c</a:t>
              </a:r>
              <a:r>
                <a:rPr lang="fr-FR" dirty="0" smtClean="0">
                  <a:solidFill>
                    <a:schemeClr val="tx1">
                      <a:lumMod val="50000"/>
                      <a:lumOff val="50000"/>
                    </a:schemeClr>
                  </a:solidFill>
                </a:rPr>
                <a:t> &gt; T</a:t>
              </a:r>
              <a:r>
                <a:rPr lang="fr-FR" baseline="-25000" dirty="0" smtClean="0">
                  <a:solidFill>
                    <a:schemeClr val="tx1">
                      <a:lumMod val="50000"/>
                      <a:lumOff val="50000"/>
                    </a:schemeClr>
                  </a:solidFill>
                  <a:latin typeface="Symbol" pitchFamily="18" charset="2"/>
                </a:rPr>
                <a:t>Y</a:t>
              </a:r>
              <a:r>
                <a:rPr lang="fr-FR" baseline="-25000" dirty="0" smtClean="0">
                  <a:solidFill>
                    <a:schemeClr val="tx1">
                      <a:lumMod val="50000"/>
                      <a:lumOff val="50000"/>
                    </a:schemeClr>
                  </a:solidFill>
                </a:rPr>
                <a:t>’</a:t>
              </a:r>
              <a:r>
                <a:rPr lang="fr-FR" dirty="0" smtClean="0">
                  <a:solidFill>
                    <a:schemeClr val="tx1">
                      <a:lumMod val="50000"/>
                      <a:lumOff val="50000"/>
                    </a:schemeClr>
                  </a:solidFill>
                </a:rPr>
                <a:t> &gt; T</a:t>
              </a:r>
              <a:r>
                <a:rPr lang="fr-FR" baseline="-25000" dirty="0" smtClean="0">
                  <a:solidFill>
                    <a:schemeClr val="tx1">
                      <a:lumMod val="50000"/>
                      <a:lumOff val="50000"/>
                    </a:schemeClr>
                  </a:solidFill>
                </a:rPr>
                <a:t>c</a:t>
              </a:r>
              <a:endParaRPr lang="fr-FR" baseline="-25000" dirty="0">
                <a:solidFill>
                  <a:schemeClr val="tx1">
                    <a:lumMod val="50000"/>
                    <a:lumOff val="50000"/>
                  </a:schemeClr>
                </a:solidFill>
              </a:endParaRPr>
            </a:p>
          </p:txBody>
        </p:sp>
        <p:cxnSp>
          <p:nvCxnSpPr>
            <p:cNvPr id="50" name="Connecteur droit 49"/>
            <p:cNvCxnSpPr/>
            <p:nvPr/>
          </p:nvCxnSpPr>
          <p:spPr>
            <a:xfrm>
              <a:off x="1259632" y="3789040"/>
              <a:ext cx="2827200" cy="0"/>
            </a:xfrm>
            <a:prstGeom prst="line">
              <a:avLst/>
            </a:prstGeom>
            <a:ln w="635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1237710" y="4403187"/>
              <a:ext cx="3571200" cy="0"/>
            </a:xfrm>
            <a:prstGeom prst="line">
              <a:avLst/>
            </a:prstGeom>
            <a:ln w="6350">
              <a:solidFill>
                <a:srgbClr val="33CC33"/>
              </a:solidFill>
              <a:prstDash val="sysDas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1259632" y="5661248"/>
              <a:ext cx="7043200" cy="0"/>
            </a:xfrm>
            <a:prstGeom prst="line">
              <a:avLst/>
            </a:prstGeom>
            <a:ln w="63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603560" y="3635732"/>
              <a:ext cx="696146" cy="484558"/>
            </a:xfrm>
            <a:prstGeom prst="rect">
              <a:avLst/>
            </a:prstGeom>
            <a:noFill/>
          </p:spPr>
          <p:txBody>
            <a:bodyPr wrap="none" rtlCol="0">
              <a:spAutoFit/>
            </a:bodyPr>
            <a:lstStyle/>
            <a:p>
              <a:r>
                <a:rPr lang="fr-FR" sz="1400" b="1" dirty="0" smtClean="0">
                  <a:solidFill>
                    <a:srgbClr val="3333FF"/>
                  </a:solidFill>
                </a:rPr>
                <a:t>~0.9</a:t>
              </a:r>
              <a:endParaRPr lang="fr-FR" sz="2000" b="1" dirty="0">
                <a:solidFill>
                  <a:srgbClr val="3333FF"/>
                </a:solidFill>
              </a:endParaRPr>
            </a:p>
          </p:txBody>
        </p:sp>
        <p:sp>
          <p:nvSpPr>
            <p:cNvPr id="54" name="ZoneTexte 53"/>
            <p:cNvSpPr txBox="1"/>
            <p:nvPr/>
          </p:nvSpPr>
          <p:spPr>
            <a:xfrm>
              <a:off x="603560" y="4211796"/>
              <a:ext cx="696146" cy="484558"/>
            </a:xfrm>
            <a:prstGeom prst="rect">
              <a:avLst/>
            </a:prstGeom>
            <a:noFill/>
          </p:spPr>
          <p:txBody>
            <a:bodyPr wrap="none" rtlCol="0">
              <a:spAutoFit/>
            </a:bodyPr>
            <a:lstStyle/>
            <a:p>
              <a:r>
                <a:rPr lang="fr-FR" sz="1400" b="1" dirty="0" smtClean="0"/>
                <a:t>~0.6</a:t>
              </a:r>
              <a:endParaRPr lang="fr-FR" sz="2000" b="1" dirty="0"/>
            </a:p>
          </p:txBody>
        </p:sp>
        <p:sp>
          <p:nvSpPr>
            <p:cNvPr id="55" name="ZoneTexte 54"/>
            <p:cNvSpPr txBox="1"/>
            <p:nvPr/>
          </p:nvSpPr>
          <p:spPr>
            <a:xfrm>
              <a:off x="801982" y="5435932"/>
              <a:ext cx="503999" cy="484558"/>
            </a:xfrm>
            <a:prstGeom prst="rect">
              <a:avLst/>
            </a:prstGeom>
            <a:noFill/>
          </p:spPr>
          <p:txBody>
            <a:bodyPr wrap="none" rtlCol="0">
              <a:spAutoFit/>
            </a:bodyPr>
            <a:lstStyle/>
            <a:p>
              <a:r>
                <a:rPr lang="fr-FR" sz="1400" b="1" dirty="0" smtClean="0"/>
                <a:t>~0</a:t>
              </a:r>
              <a:endParaRPr lang="fr-FR" sz="2000" b="1" dirty="0"/>
            </a:p>
          </p:txBody>
        </p:sp>
        <p:sp>
          <p:nvSpPr>
            <p:cNvPr id="56" name="Forme libre 55"/>
            <p:cNvSpPr/>
            <p:nvPr/>
          </p:nvSpPr>
          <p:spPr>
            <a:xfrm>
              <a:off x="1257032" y="3612740"/>
              <a:ext cx="7491432" cy="2108515"/>
            </a:xfrm>
            <a:custGeom>
              <a:avLst/>
              <a:gdLst>
                <a:gd name="connsiteX0" fmla="*/ 0 w 8386690"/>
                <a:gd name="connsiteY0" fmla="*/ 46892 h 2344615"/>
                <a:gd name="connsiteX1" fmla="*/ 2307102 w 8386690"/>
                <a:gd name="connsiteY1" fmla="*/ 46892 h 2344615"/>
                <a:gd name="connsiteX2" fmla="*/ 2321169 w 8386690"/>
                <a:gd name="connsiteY2" fmla="*/ 46892 h 2344615"/>
                <a:gd name="connsiteX3" fmla="*/ 2560320 w 8386690"/>
                <a:gd name="connsiteY3" fmla="*/ 328246 h 2344615"/>
                <a:gd name="connsiteX4" fmla="*/ 3826413 w 8386690"/>
                <a:gd name="connsiteY4" fmla="*/ 356381 h 2344615"/>
                <a:gd name="connsiteX5" fmla="*/ 4628271 w 8386690"/>
                <a:gd name="connsiteY5" fmla="*/ 1200443 h 2344615"/>
                <a:gd name="connsiteX6" fmla="*/ 4698609 w 8386690"/>
                <a:gd name="connsiteY6" fmla="*/ 1200443 h 2344615"/>
                <a:gd name="connsiteX7" fmla="*/ 6471139 w 8386690"/>
                <a:gd name="connsiteY7" fmla="*/ 1172307 h 2344615"/>
                <a:gd name="connsiteX8" fmla="*/ 7484013 w 8386690"/>
                <a:gd name="connsiteY8" fmla="*/ 2157046 h 2344615"/>
                <a:gd name="connsiteX9" fmla="*/ 8257736 w 8386690"/>
                <a:gd name="connsiteY9" fmla="*/ 2297723 h 2344615"/>
                <a:gd name="connsiteX10" fmla="*/ 8257736 w 8386690"/>
                <a:gd name="connsiteY10" fmla="*/ 2283655 h 2344615"/>
                <a:gd name="connsiteX0" fmla="*/ 0 w 8386690"/>
                <a:gd name="connsiteY0" fmla="*/ 46892 h 2344615"/>
                <a:gd name="connsiteX1" fmla="*/ 2307102 w 8386690"/>
                <a:gd name="connsiteY1" fmla="*/ 46892 h 2344615"/>
                <a:gd name="connsiteX2" fmla="*/ 2321169 w 8386690"/>
                <a:gd name="connsiteY2" fmla="*/ 46892 h 2344615"/>
                <a:gd name="connsiteX3" fmla="*/ 2560320 w 8386690"/>
                <a:gd name="connsiteY3" fmla="*/ 328246 h 2344615"/>
                <a:gd name="connsiteX4" fmla="*/ 3826413 w 8386690"/>
                <a:gd name="connsiteY4" fmla="*/ 356381 h 2344615"/>
                <a:gd name="connsiteX5" fmla="*/ 4628271 w 8386690"/>
                <a:gd name="connsiteY5" fmla="*/ 1200443 h 2344615"/>
                <a:gd name="connsiteX6" fmla="*/ 6471139 w 8386690"/>
                <a:gd name="connsiteY6" fmla="*/ 1172307 h 2344615"/>
                <a:gd name="connsiteX7" fmla="*/ 7484013 w 8386690"/>
                <a:gd name="connsiteY7" fmla="*/ 2157046 h 2344615"/>
                <a:gd name="connsiteX8" fmla="*/ 8257736 w 8386690"/>
                <a:gd name="connsiteY8" fmla="*/ 2297723 h 2344615"/>
                <a:gd name="connsiteX9" fmla="*/ 8257736 w 8386690"/>
                <a:gd name="connsiteY9" fmla="*/ 2283655 h 2344615"/>
                <a:gd name="connsiteX0" fmla="*/ 0 w 8386690"/>
                <a:gd name="connsiteY0" fmla="*/ 17265 h 2314988"/>
                <a:gd name="connsiteX1" fmla="*/ 2307102 w 8386690"/>
                <a:gd name="connsiteY1" fmla="*/ 17265 h 2314988"/>
                <a:gd name="connsiteX2" fmla="*/ 2522879 w 8386690"/>
                <a:gd name="connsiteY2" fmla="*/ 46892 h 2314988"/>
                <a:gd name="connsiteX3" fmla="*/ 2560320 w 8386690"/>
                <a:gd name="connsiteY3" fmla="*/ 298619 h 2314988"/>
                <a:gd name="connsiteX4" fmla="*/ 3826413 w 8386690"/>
                <a:gd name="connsiteY4" fmla="*/ 326754 h 2314988"/>
                <a:gd name="connsiteX5" fmla="*/ 4628271 w 8386690"/>
                <a:gd name="connsiteY5" fmla="*/ 1170816 h 2314988"/>
                <a:gd name="connsiteX6" fmla="*/ 6471139 w 8386690"/>
                <a:gd name="connsiteY6" fmla="*/ 1142680 h 2314988"/>
                <a:gd name="connsiteX7" fmla="*/ 7484013 w 8386690"/>
                <a:gd name="connsiteY7" fmla="*/ 2127419 h 2314988"/>
                <a:gd name="connsiteX8" fmla="*/ 8257736 w 8386690"/>
                <a:gd name="connsiteY8" fmla="*/ 2268096 h 2314988"/>
                <a:gd name="connsiteX9" fmla="*/ 8257736 w 8386690"/>
                <a:gd name="connsiteY9" fmla="*/ 2254028 h 2314988"/>
                <a:gd name="connsiteX0" fmla="*/ 0 w 8386690"/>
                <a:gd name="connsiteY0" fmla="*/ 0 h 2297723"/>
                <a:gd name="connsiteX1" fmla="*/ 2522879 w 8386690"/>
                <a:gd name="connsiteY1" fmla="*/ 29627 h 2297723"/>
                <a:gd name="connsiteX2" fmla="*/ 2560320 w 8386690"/>
                <a:gd name="connsiteY2" fmla="*/ 281354 h 2297723"/>
                <a:gd name="connsiteX3" fmla="*/ 3826413 w 8386690"/>
                <a:gd name="connsiteY3" fmla="*/ 309489 h 2297723"/>
                <a:gd name="connsiteX4" fmla="*/ 4628271 w 8386690"/>
                <a:gd name="connsiteY4" fmla="*/ 1153551 h 2297723"/>
                <a:gd name="connsiteX5" fmla="*/ 6471139 w 8386690"/>
                <a:gd name="connsiteY5" fmla="*/ 1125415 h 2297723"/>
                <a:gd name="connsiteX6" fmla="*/ 7484013 w 8386690"/>
                <a:gd name="connsiteY6" fmla="*/ 2110154 h 2297723"/>
                <a:gd name="connsiteX7" fmla="*/ 8257736 w 8386690"/>
                <a:gd name="connsiteY7" fmla="*/ 2250831 h 2297723"/>
                <a:gd name="connsiteX8" fmla="*/ 8257736 w 8386690"/>
                <a:gd name="connsiteY8" fmla="*/ 2236763 h 2297723"/>
                <a:gd name="connsiteX0" fmla="*/ 0 w 8386690"/>
                <a:gd name="connsiteY0" fmla="*/ 0 h 2297723"/>
                <a:gd name="connsiteX1" fmla="*/ 2391508 w 8386690"/>
                <a:gd name="connsiteY1" fmla="*/ 0 h 2297723"/>
                <a:gd name="connsiteX2" fmla="*/ 2560320 w 8386690"/>
                <a:gd name="connsiteY2" fmla="*/ 281354 h 2297723"/>
                <a:gd name="connsiteX3" fmla="*/ 3826413 w 8386690"/>
                <a:gd name="connsiteY3" fmla="*/ 309489 h 2297723"/>
                <a:gd name="connsiteX4" fmla="*/ 4628271 w 8386690"/>
                <a:gd name="connsiteY4" fmla="*/ 1153551 h 2297723"/>
                <a:gd name="connsiteX5" fmla="*/ 6471139 w 8386690"/>
                <a:gd name="connsiteY5" fmla="*/ 1125415 h 2297723"/>
                <a:gd name="connsiteX6" fmla="*/ 7484013 w 8386690"/>
                <a:gd name="connsiteY6" fmla="*/ 2110154 h 2297723"/>
                <a:gd name="connsiteX7" fmla="*/ 8257736 w 8386690"/>
                <a:gd name="connsiteY7" fmla="*/ 2250831 h 2297723"/>
                <a:gd name="connsiteX8" fmla="*/ 8257736 w 8386690"/>
                <a:gd name="connsiteY8" fmla="*/ 2236763 h 2297723"/>
                <a:gd name="connsiteX0" fmla="*/ 0 w 8386690"/>
                <a:gd name="connsiteY0" fmla="*/ 0 h 2297723"/>
                <a:gd name="connsiteX1" fmla="*/ 2560320 w 8386690"/>
                <a:gd name="connsiteY1" fmla="*/ 281354 h 2297723"/>
                <a:gd name="connsiteX2" fmla="*/ 3826413 w 8386690"/>
                <a:gd name="connsiteY2" fmla="*/ 309489 h 2297723"/>
                <a:gd name="connsiteX3" fmla="*/ 4628271 w 8386690"/>
                <a:gd name="connsiteY3" fmla="*/ 1153551 h 2297723"/>
                <a:gd name="connsiteX4" fmla="*/ 6471139 w 8386690"/>
                <a:gd name="connsiteY4" fmla="*/ 1125415 h 2297723"/>
                <a:gd name="connsiteX5" fmla="*/ 7484013 w 8386690"/>
                <a:gd name="connsiteY5" fmla="*/ 2110154 h 2297723"/>
                <a:gd name="connsiteX6" fmla="*/ 8257736 w 8386690"/>
                <a:gd name="connsiteY6" fmla="*/ 2250831 h 2297723"/>
                <a:gd name="connsiteX7" fmla="*/ 8257736 w 8386690"/>
                <a:gd name="connsiteY7" fmla="*/ 2236763 h 2297723"/>
                <a:gd name="connsiteX0" fmla="*/ 0 w 8386690"/>
                <a:gd name="connsiteY0" fmla="*/ 20568 h 2318291"/>
                <a:gd name="connsiteX1" fmla="*/ 2525753 w 8386690"/>
                <a:gd name="connsiteY1" fmla="*/ 0 h 2318291"/>
                <a:gd name="connsiteX2" fmla="*/ 3826413 w 8386690"/>
                <a:gd name="connsiteY2" fmla="*/ 330057 h 2318291"/>
                <a:gd name="connsiteX3" fmla="*/ 4628271 w 8386690"/>
                <a:gd name="connsiteY3" fmla="*/ 1174119 h 2318291"/>
                <a:gd name="connsiteX4" fmla="*/ 6471139 w 8386690"/>
                <a:gd name="connsiteY4" fmla="*/ 1145983 h 2318291"/>
                <a:gd name="connsiteX5" fmla="*/ 7484013 w 8386690"/>
                <a:gd name="connsiteY5" fmla="*/ 2130722 h 2318291"/>
                <a:gd name="connsiteX6" fmla="*/ 8257736 w 8386690"/>
                <a:gd name="connsiteY6" fmla="*/ 2271399 h 2318291"/>
                <a:gd name="connsiteX7" fmla="*/ 8257736 w 8386690"/>
                <a:gd name="connsiteY7" fmla="*/ 2257331 h 2318291"/>
                <a:gd name="connsiteX0" fmla="*/ 0 w 8386690"/>
                <a:gd name="connsiteY0" fmla="*/ 20568 h 2318291"/>
                <a:gd name="connsiteX1" fmla="*/ 2525753 w 8386690"/>
                <a:gd name="connsiteY1" fmla="*/ 0 h 2318291"/>
                <a:gd name="connsiteX2" fmla="*/ 2882919 w 8386690"/>
                <a:gd name="connsiteY2" fmla="*/ 482242 h 2318291"/>
                <a:gd name="connsiteX3" fmla="*/ 4628271 w 8386690"/>
                <a:gd name="connsiteY3" fmla="*/ 1174119 h 2318291"/>
                <a:gd name="connsiteX4" fmla="*/ 6471139 w 8386690"/>
                <a:gd name="connsiteY4" fmla="*/ 1145983 h 2318291"/>
                <a:gd name="connsiteX5" fmla="*/ 7484013 w 8386690"/>
                <a:gd name="connsiteY5" fmla="*/ 2130722 h 2318291"/>
                <a:gd name="connsiteX6" fmla="*/ 8257736 w 8386690"/>
                <a:gd name="connsiteY6" fmla="*/ 2271399 h 2318291"/>
                <a:gd name="connsiteX7" fmla="*/ 8257736 w 8386690"/>
                <a:gd name="connsiteY7" fmla="*/ 2257331 h 2318291"/>
                <a:gd name="connsiteX0" fmla="*/ 0 w 8386690"/>
                <a:gd name="connsiteY0" fmla="*/ 20568 h 2318291"/>
                <a:gd name="connsiteX1" fmla="*/ 2525753 w 8386690"/>
                <a:gd name="connsiteY1" fmla="*/ 0 h 2318291"/>
                <a:gd name="connsiteX2" fmla="*/ 2882919 w 8386690"/>
                <a:gd name="connsiteY2" fmla="*/ 482242 h 2318291"/>
                <a:gd name="connsiteX3" fmla="*/ 4827135 w 8386690"/>
                <a:gd name="connsiteY3" fmla="*/ 626258 h 2318291"/>
                <a:gd name="connsiteX4" fmla="*/ 6471139 w 8386690"/>
                <a:gd name="connsiteY4" fmla="*/ 1145983 h 2318291"/>
                <a:gd name="connsiteX5" fmla="*/ 7484013 w 8386690"/>
                <a:gd name="connsiteY5" fmla="*/ 2130722 h 2318291"/>
                <a:gd name="connsiteX6" fmla="*/ 8257736 w 8386690"/>
                <a:gd name="connsiteY6" fmla="*/ 2271399 h 2318291"/>
                <a:gd name="connsiteX7" fmla="*/ 8257736 w 8386690"/>
                <a:gd name="connsiteY7" fmla="*/ 2257331 h 2318291"/>
                <a:gd name="connsiteX0" fmla="*/ 0 w 8386690"/>
                <a:gd name="connsiteY0" fmla="*/ 20568 h 2308902"/>
                <a:gd name="connsiteX1" fmla="*/ 2525753 w 8386690"/>
                <a:gd name="connsiteY1" fmla="*/ 0 h 2308902"/>
                <a:gd name="connsiteX2" fmla="*/ 2882919 w 8386690"/>
                <a:gd name="connsiteY2" fmla="*/ 482242 h 2308902"/>
                <a:gd name="connsiteX3" fmla="*/ 4827135 w 8386690"/>
                <a:gd name="connsiteY3" fmla="*/ 626258 h 2308902"/>
                <a:gd name="connsiteX4" fmla="*/ 5403199 w 8386690"/>
                <a:gd name="connsiteY4" fmla="*/ 1202322 h 2308902"/>
                <a:gd name="connsiteX5" fmla="*/ 7484013 w 8386690"/>
                <a:gd name="connsiteY5" fmla="*/ 2130722 h 2308902"/>
                <a:gd name="connsiteX6" fmla="*/ 8257736 w 8386690"/>
                <a:gd name="connsiteY6" fmla="*/ 2271399 h 2308902"/>
                <a:gd name="connsiteX7" fmla="*/ 8257736 w 8386690"/>
                <a:gd name="connsiteY7" fmla="*/ 2257331 h 2308902"/>
                <a:gd name="connsiteX0" fmla="*/ 0 w 8409456"/>
                <a:gd name="connsiteY0" fmla="*/ 20568 h 2351223"/>
                <a:gd name="connsiteX1" fmla="*/ 2525753 w 8409456"/>
                <a:gd name="connsiteY1" fmla="*/ 0 h 2351223"/>
                <a:gd name="connsiteX2" fmla="*/ 2882919 w 8409456"/>
                <a:gd name="connsiteY2" fmla="*/ 482242 h 2351223"/>
                <a:gd name="connsiteX3" fmla="*/ 4827135 w 8409456"/>
                <a:gd name="connsiteY3" fmla="*/ 626258 h 2351223"/>
                <a:gd name="connsiteX4" fmla="*/ 5403199 w 8409456"/>
                <a:gd name="connsiteY4" fmla="*/ 1202322 h 2351223"/>
                <a:gd name="connsiteX5" fmla="*/ 7347415 w 8409456"/>
                <a:gd name="connsiteY5" fmla="*/ 1778386 h 2351223"/>
                <a:gd name="connsiteX6" fmla="*/ 8257736 w 8409456"/>
                <a:gd name="connsiteY6" fmla="*/ 2271399 h 2351223"/>
                <a:gd name="connsiteX7" fmla="*/ 8257736 w 8409456"/>
                <a:gd name="connsiteY7" fmla="*/ 2257331 h 2351223"/>
                <a:gd name="connsiteX0" fmla="*/ 0 w 8317743"/>
                <a:gd name="connsiteY0" fmla="*/ 20568 h 2271399"/>
                <a:gd name="connsiteX1" fmla="*/ 2525753 w 8317743"/>
                <a:gd name="connsiteY1" fmla="*/ 0 h 2271399"/>
                <a:gd name="connsiteX2" fmla="*/ 2882919 w 8317743"/>
                <a:gd name="connsiteY2" fmla="*/ 482242 h 2271399"/>
                <a:gd name="connsiteX3" fmla="*/ 4827135 w 8317743"/>
                <a:gd name="connsiteY3" fmla="*/ 626258 h 2271399"/>
                <a:gd name="connsiteX4" fmla="*/ 5403199 w 8317743"/>
                <a:gd name="connsiteY4" fmla="*/ 1202322 h 2271399"/>
                <a:gd name="connsiteX5" fmla="*/ 7347415 w 8317743"/>
                <a:gd name="connsiteY5" fmla="*/ 1778386 h 2271399"/>
                <a:gd name="connsiteX6" fmla="*/ 8257736 w 8317743"/>
                <a:gd name="connsiteY6" fmla="*/ 2271399 h 2271399"/>
                <a:gd name="connsiteX7" fmla="*/ 7707455 w 8317743"/>
                <a:gd name="connsiteY7" fmla="*/ 1778386 h 2271399"/>
                <a:gd name="connsiteX0" fmla="*/ 0 w 8257736"/>
                <a:gd name="connsiteY0" fmla="*/ 20568 h 2271399"/>
                <a:gd name="connsiteX1" fmla="*/ 2525753 w 8257736"/>
                <a:gd name="connsiteY1" fmla="*/ 0 h 2271399"/>
                <a:gd name="connsiteX2" fmla="*/ 2882919 w 8257736"/>
                <a:gd name="connsiteY2" fmla="*/ 482242 h 2271399"/>
                <a:gd name="connsiteX3" fmla="*/ 4827135 w 8257736"/>
                <a:gd name="connsiteY3" fmla="*/ 626258 h 2271399"/>
                <a:gd name="connsiteX4" fmla="*/ 5403199 w 8257736"/>
                <a:gd name="connsiteY4" fmla="*/ 1202322 h 2271399"/>
                <a:gd name="connsiteX5" fmla="*/ 7347415 w 8257736"/>
                <a:gd name="connsiteY5" fmla="*/ 1778386 h 2271399"/>
                <a:gd name="connsiteX6" fmla="*/ 8257736 w 8257736"/>
                <a:gd name="connsiteY6" fmla="*/ 2271399 h 2271399"/>
                <a:gd name="connsiteX0" fmla="*/ 0 w 7779464"/>
                <a:gd name="connsiteY0" fmla="*/ 20568 h 1886398"/>
                <a:gd name="connsiteX1" fmla="*/ 2525753 w 7779464"/>
                <a:gd name="connsiteY1" fmla="*/ 0 h 1886398"/>
                <a:gd name="connsiteX2" fmla="*/ 2882919 w 7779464"/>
                <a:gd name="connsiteY2" fmla="*/ 482242 h 1886398"/>
                <a:gd name="connsiteX3" fmla="*/ 4827135 w 7779464"/>
                <a:gd name="connsiteY3" fmla="*/ 626258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79464"/>
                <a:gd name="connsiteY0" fmla="*/ 20568 h 1886398"/>
                <a:gd name="connsiteX1" fmla="*/ 2525753 w 7779464"/>
                <a:gd name="connsiteY1" fmla="*/ 0 h 1886398"/>
                <a:gd name="connsiteX2" fmla="*/ 3098944 w 7779464"/>
                <a:gd name="connsiteY2" fmla="*/ 482242 h 1886398"/>
                <a:gd name="connsiteX3" fmla="*/ 4827135 w 7779464"/>
                <a:gd name="connsiteY3" fmla="*/ 626258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79464"/>
                <a:gd name="connsiteY0" fmla="*/ 20568 h 1886398"/>
                <a:gd name="connsiteX1" fmla="*/ 2525753 w 7779464"/>
                <a:gd name="connsiteY1" fmla="*/ 0 h 1886398"/>
                <a:gd name="connsiteX2" fmla="*/ 3098944 w 7779464"/>
                <a:gd name="connsiteY2" fmla="*/ 482242 h 1886398"/>
                <a:gd name="connsiteX3" fmla="*/ 4971152 w 7779464"/>
                <a:gd name="connsiteY3" fmla="*/ 554250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79464"/>
                <a:gd name="connsiteY0" fmla="*/ 20568 h 1886398"/>
                <a:gd name="connsiteX1" fmla="*/ 2525753 w 7779464"/>
                <a:gd name="connsiteY1" fmla="*/ 0 h 1886398"/>
                <a:gd name="connsiteX2" fmla="*/ 3098944 w 7779464"/>
                <a:gd name="connsiteY2" fmla="*/ 482242 h 1886398"/>
                <a:gd name="connsiteX3" fmla="*/ 4395088 w 7779464"/>
                <a:gd name="connsiteY3" fmla="*/ 554250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91464"/>
                <a:gd name="connsiteY0" fmla="*/ 20568 h 1898399"/>
                <a:gd name="connsiteX1" fmla="*/ 2525753 w 7791464"/>
                <a:gd name="connsiteY1" fmla="*/ 0 h 1898399"/>
                <a:gd name="connsiteX2" fmla="*/ 3098944 w 7791464"/>
                <a:gd name="connsiteY2" fmla="*/ 482242 h 1898399"/>
                <a:gd name="connsiteX3" fmla="*/ 4395088 w 7791464"/>
                <a:gd name="connsiteY3" fmla="*/ 554250 h 1898399"/>
                <a:gd name="connsiteX4" fmla="*/ 5115168 w 7791464"/>
                <a:gd name="connsiteY4" fmla="*/ 1130314 h 1898399"/>
                <a:gd name="connsiteX5" fmla="*/ 7347415 w 7791464"/>
                <a:gd name="connsiteY5" fmla="*/ 1778386 h 1898399"/>
                <a:gd name="connsiteX6" fmla="*/ 7779464 w 7791464"/>
                <a:gd name="connsiteY6" fmla="*/ 1850394 h 1898399"/>
                <a:gd name="connsiteX0" fmla="*/ 0 w 7779464"/>
                <a:gd name="connsiteY0" fmla="*/ 20568 h 1850394"/>
                <a:gd name="connsiteX1" fmla="*/ 2525753 w 7779464"/>
                <a:gd name="connsiteY1" fmla="*/ 0 h 1850394"/>
                <a:gd name="connsiteX2" fmla="*/ 3098944 w 7779464"/>
                <a:gd name="connsiteY2" fmla="*/ 482242 h 1850394"/>
                <a:gd name="connsiteX3" fmla="*/ 4395088 w 7779464"/>
                <a:gd name="connsiteY3" fmla="*/ 554250 h 1850394"/>
                <a:gd name="connsiteX4" fmla="*/ 5475208 w 7779464"/>
                <a:gd name="connsiteY4" fmla="*/ 1634370 h 1850394"/>
                <a:gd name="connsiteX5" fmla="*/ 7347415 w 7779464"/>
                <a:gd name="connsiteY5" fmla="*/ 1778386 h 1850394"/>
                <a:gd name="connsiteX6" fmla="*/ 7779464 w 7779464"/>
                <a:gd name="connsiteY6" fmla="*/ 1850394 h 1850394"/>
                <a:gd name="connsiteX0" fmla="*/ 0 w 7779464"/>
                <a:gd name="connsiteY0" fmla="*/ 20568 h 1886398"/>
                <a:gd name="connsiteX1" fmla="*/ 2525753 w 7779464"/>
                <a:gd name="connsiteY1" fmla="*/ 0 h 1886398"/>
                <a:gd name="connsiteX2" fmla="*/ 3098944 w 7779464"/>
                <a:gd name="connsiteY2" fmla="*/ 482242 h 1886398"/>
                <a:gd name="connsiteX3" fmla="*/ 4395088 w 7779464"/>
                <a:gd name="connsiteY3" fmla="*/ 554250 h 1886398"/>
                <a:gd name="connsiteX4" fmla="*/ 5475208 w 7779464"/>
                <a:gd name="connsiteY4" fmla="*/ 1634370 h 1886398"/>
                <a:gd name="connsiteX5" fmla="*/ 7275408 w 7779464"/>
                <a:gd name="connsiteY5" fmla="*/ 1850394 h 1886398"/>
                <a:gd name="connsiteX6" fmla="*/ 7779464 w 7779464"/>
                <a:gd name="connsiteY6" fmla="*/ 1850394 h 1886398"/>
                <a:gd name="connsiteX0" fmla="*/ 0 w 7779464"/>
                <a:gd name="connsiteY0" fmla="*/ 20568 h 1922402"/>
                <a:gd name="connsiteX1" fmla="*/ 2525753 w 7779464"/>
                <a:gd name="connsiteY1" fmla="*/ 0 h 1922402"/>
                <a:gd name="connsiteX2" fmla="*/ 3098944 w 7779464"/>
                <a:gd name="connsiteY2" fmla="*/ 482242 h 1922402"/>
                <a:gd name="connsiteX3" fmla="*/ 4395088 w 7779464"/>
                <a:gd name="connsiteY3" fmla="*/ 554250 h 1922402"/>
                <a:gd name="connsiteX4" fmla="*/ 5547216 w 7779464"/>
                <a:gd name="connsiteY4" fmla="*/ 1706378 h 1922402"/>
                <a:gd name="connsiteX5" fmla="*/ 7275408 w 7779464"/>
                <a:gd name="connsiteY5" fmla="*/ 1850394 h 1922402"/>
                <a:gd name="connsiteX6" fmla="*/ 7779464 w 7779464"/>
                <a:gd name="connsiteY6" fmla="*/ 1850394 h 1922402"/>
                <a:gd name="connsiteX0" fmla="*/ 0 w 7779464"/>
                <a:gd name="connsiteY0" fmla="*/ 20568 h 1910401"/>
                <a:gd name="connsiteX1" fmla="*/ 2525753 w 7779464"/>
                <a:gd name="connsiteY1" fmla="*/ 0 h 1910401"/>
                <a:gd name="connsiteX2" fmla="*/ 3098944 w 7779464"/>
                <a:gd name="connsiteY2" fmla="*/ 482242 h 1910401"/>
                <a:gd name="connsiteX3" fmla="*/ 4467096 w 7779464"/>
                <a:gd name="connsiteY3" fmla="*/ 626258 h 1910401"/>
                <a:gd name="connsiteX4" fmla="*/ 5547216 w 7779464"/>
                <a:gd name="connsiteY4" fmla="*/ 1706378 h 1910401"/>
                <a:gd name="connsiteX5" fmla="*/ 7275408 w 7779464"/>
                <a:gd name="connsiteY5" fmla="*/ 1850394 h 1910401"/>
                <a:gd name="connsiteX6" fmla="*/ 7779464 w 7779464"/>
                <a:gd name="connsiteY6" fmla="*/ 1850394 h 1910401"/>
                <a:gd name="connsiteX0" fmla="*/ 0 w 7779464"/>
                <a:gd name="connsiteY0" fmla="*/ 20568 h 1910400"/>
                <a:gd name="connsiteX1" fmla="*/ 2525753 w 7779464"/>
                <a:gd name="connsiteY1" fmla="*/ 0 h 1910400"/>
                <a:gd name="connsiteX2" fmla="*/ 3098944 w 7779464"/>
                <a:gd name="connsiteY2" fmla="*/ 482242 h 1910400"/>
                <a:gd name="connsiteX3" fmla="*/ 3747016 w 7779464"/>
                <a:gd name="connsiteY3" fmla="*/ 626259 h 1910400"/>
                <a:gd name="connsiteX4" fmla="*/ 5547216 w 7779464"/>
                <a:gd name="connsiteY4" fmla="*/ 1706378 h 1910400"/>
                <a:gd name="connsiteX5" fmla="*/ 7275408 w 7779464"/>
                <a:gd name="connsiteY5" fmla="*/ 1850394 h 1910400"/>
                <a:gd name="connsiteX6" fmla="*/ 7779464 w 7779464"/>
                <a:gd name="connsiteY6" fmla="*/ 1850394 h 1910400"/>
                <a:gd name="connsiteX0" fmla="*/ 0 w 7815468"/>
                <a:gd name="connsiteY0" fmla="*/ 20568 h 1898399"/>
                <a:gd name="connsiteX1" fmla="*/ 2525753 w 7815468"/>
                <a:gd name="connsiteY1" fmla="*/ 0 h 1898399"/>
                <a:gd name="connsiteX2" fmla="*/ 3098944 w 7815468"/>
                <a:gd name="connsiteY2" fmla="*/ 482242 h 1898399"/>
                <a:gd name="connsiteX3" fmla="*/ 3747016 w 7815468"/>
                <a:gd name="connsiteY3" fmla="*/ 626259 h 1898399"/>
                <a:gd name="connsiteX4" fmla="*/ 4539104 w 7815468"/>
                <a:gd name="connsiteY4" fmla="*/ 1562363 h 1898399"/>
                <a:gd name="connsiteX5" fmla="*/ 7275408 w 7815468"/>
                <a:gd name="connsiteY5" fmla="*/ 1850394 h 1898399"/>
                <a:gd name="connsiteX6" fmla="*/ 7779464 w 7815468"/>
                <a:gd name="connsiteY6" fmla="*/ 1850394 h 1898399"/>
                <a:gd name="connsiteX0" fmla="*/ 0 w 7815468"/>
                <a:gd name="connsiteY0" fmla="*/ 20568 h 1898399"/>
                <a:gd name="connsiteX1" fmla="*/ 2525753 w 7815468"/>
                <a:gd name="connsiteY1" fmla="*/ 0 h 1898399"/>
                <a:gd name="connsiteX2" fmla="*/ 2882920 w 7815468"/>
                <a:gd name="connsiteY2" fmla="*/ 266220 h 1898399"/>
                <a:gd name="connsiteX3" fmla="*/ 3747016 w 7815468"/>
                <a:gd name="connsiteY3" fmla="*/ 626259 h 1898399"/>
                <a:gd name="connsiteX4" fmla="*/ 4539104 w 7815468"/>
                <a:gd name="connsiteY4" fmla="*/ 1562363 h 1898399"/>
                <a:gd name="connsiteX5" fmla="*/ 7275408 w 7815468"/>
                <a:gd name="connsiteY5" fmla="*/ 1850394 h 1898399"/>
                <a:gd name="connsiteX6" fmla="*/ 7779464 w 7815468"/>
                <a:gd name="connsiteY6" fmla="*/ 1850394 h 1898399"/>
                <a:gd name="connsiteX0" fmla="*/ 0 w 7815468"/>
                <a:gd name="connsiteY0" fmla="*/ 20568 h 1898399"/>
                <a:gd name="connsiteX1" fmla="*/ 2525753 w 7815468"/>
                <a:gd name="connsiteY1" fmla="*/ 0 h 1898399"/>
                <a:gd name="connsiteX2" fmla="*/ 2882920 w 7815468"/>
                <a:gd name="connsiteY2" fmla="*/ 266220 h 1898399"/>
                <a:gd name="connsiteX3" fmla="*/ 3242960 w 7815468"/>
                <a:gd name="connsiteY3" fmla="*/ 410236 h 1898399"/>
                <a:gd name="connsiteX4" fmla="*/ 4539104 w 7815468"/>
                <a:gd name="connsiteY4" fmla="*/ 1562363 h 1898399"/>
                <a:gd name="connsiteX5" fmla="*/ 7275408 w 7815468"/>
                <a:gd name="connsiteY5" fmla="*/ 1850394 h 1898399"/>
                <a:gd name="connsiteX6" fmla="*/ 7779464 w 7815468"/>
                <a:gd name="connsiteY6" fmla="*/ 1850394 h 1898399"/>
                <a:gd name="connsiteX0" fmla="*/ 0 w 7899477"/>
                <a:gd name="connsiteY0" fmla="*/ 20568 h 1910400"/>
                <a:gd name="connsiteX1" fmla="*/ 2525753 w 7899477"/>
                <a:gd name="connsiteY1" fmla="*/ 0 h 1910400"/>
                <a:gd name="connsiteX2" fmla="*/ 2882920 w 7899477"/>
                <a:gd name="connsiteY2" fmla="*/ 266220 h 1910400"/>
                <a:gd name="connsiteX3" fmla="*/ 3242960 w 7899477"/>
                <a:gd name="connsiteY3" fmla="*/ 410236 h 1910400"/>
                <a:gd name="connsiteX4" fmla="*/ 4035048 w 7899477"/>
                <a:gd name="connsiteY4" fmla="*/ 1490356 h 1910400"/>
                <a:gd name="connsiteX5" fmla="*/ 7275408 w 7899477"/>
                <a:gd name="connsiteY5" fmla="*/ 1850394 h 1910400"/>
                <a:gd name="connsiteX6" fmla="*/ 7779464 w 7899477"/>
                <a:gd name="connsiteY6" fmla="*/ 1850394 h 1910400"/>
                <a:gd name="connsiteX0" fmla="*/ 0 w 7899477"/>
                <a:gd name="connsiteY0" fmla="*/ 20568 h 1910400"/>
                <a:gd name="connsiteX1" fmla="*/ 2525753 w 7899477"/>
                <a:gd name="connsiteY1" fmla="*/ 0 h 1910400"/>
                <a:gd name="connsiteX2" fmla="*/ 2882920 w 7899477"/>
                <a:gd name="connsiteY2" fmla="*/ 266220 h 1910400"/>
                <a:gd name="connsiteX3" fmla="*/ 3170952 w 7899477"/>
                <a:gd name="connsiteY3" fmla="*/ 410235 h 1910400"/>
                <a:gd name="connsiteX4" fmla="*/ 4035048 w 7899477"/>
                <a:gd name="connsiteY4" fmla="*/ 1490356 h 1910400"/>
                <a:gd name="connsiteX5" fmla="*/ 7275408 w 7899477"/>
                <a:gd name="connsiteY5" fmla="*/ 1850394 h 1910400"/>
                <a:gd name="connsiteX6" fmla="*/ 7779464 w 7899477"/>
                <a:gd name="connsiteY6" fmla="*/ 1850394 h 1910400"/>
                <a:gd name="connsiteX0" fmla="*/ 0 w 7899477"/>
                <a:gd name="connsiteY0" fmla="*/ 20568 h 1886398"/>
                <a:gd name="connsiteX1" fmla="*/ 2525753 w 7899477"/>
                <a:gd name="connsiteY1" fmla="*/ 0 h 1886398"/>
                <a:gd name="connsiteX2" fmla="*/ 2882920 w 7899477"/>
                <a:gd name="connsiteY2" fmla="*/ 266220 h 1886398"/>
                <a:gd name="connsiteX3" fmla="*/ 3170952 w 7899477"/>
                <a:gd name="connsiteY3" fmla="*/ 410235 h 1886398"/>
                <a:gd name="connsiteX4" fmla="*/ 4035048 w 7899477"/>
                <a:gd name="connsiteY4" fmla="*/ 1634371 h 1886398"/>
                <a:gd name="connsiteX5" fmla="*/ 7275408 w 7899477"/>
                <a:gd name="connsiteY5" fmla="*/ 1850394 h 1886398"/>
                <a:gd name="connsiteX6" fmla="*/ 7779464 w 7899477"/>
                <a:gd name="connsiteY6" fmla="*/ 1850394 h 1886398"/>
                <a:gd name="connsiteX0" fmla="*/ 0 w 7899477"/>
                <a:gd name="connsiteY0" fmla="*/ 20568 h 1886398"/>
                <a:gd name="connsiteX1" fmla="*/ 2525753 w 7899477"/>
                <a:gd name="connsiteY1" fmla="*/ 0 h 1886398"/>
                <a:gd name="connsiteX2" fmla="*/ 2882920 w 7899477"/>
                <a:gd name="connsiteY2" fmla="*/ 194211 h 1886398"/>
                <a:gd name="connsiteX3" fmla="*/ 3170952 w 7899477"/>
                <a:gd name="connsiteY3" fmla="*/ 410235 h 1886398"/>
                <a:gd name="connsiteX4" fmla="*/ 4035048 w 7899477"/>
                <a:gd name="connsiteY4" fmla="*/ 1634371 h 1886398"/>
                <a:gd name="connsiteX5" fmla="*/ 7275408 w 7899477"/>
                <a:gd name="connsiteY5" fmla="*/ 1850394 h 1886398"/>
                <a:gd name="connsiteX6" fmla="*/ 7779464 w 7899477"/>
                <a:gd name="connsiteY6" fmla="*/ 1850394 h 1886398"/>
                <a:gd name="connsiteX0" fmla="*/ 0 w 7899477"/>
                <a:gd name="connsiteY0" fmla="*/ 20568 h 1886399"/>
                <a:gd name="connsiteX1" fmla="*/ 2525753 w 7899477"/>
                <a:gd name="connsiteY1" fmla="*/ 0 h 1886399"/>
                <a:gd name="connsiteX2" fmla="*/ 2882920 w 7899477"/>
                <a:gd name="connsiteY2" fmla="*/ 194211 h 1886399"/>
                <a:gd name="connsiteX3" fmla="*/ 3170952 w 7899477"/>
                <a:gd name="connsiteY3" fmla="*/ 338227 h 1886399"/>
                <a:gd name="connsiteX4" fmla="*/ 4035048 w 7899477"/>
                <a:gd name="connsiteY4" fmla="*/ 1634371 h 1886399"/>
                <a:gd name="connsiteX5" fmla="*/ 7275408 w 7899477"/>
                <a:gd name="connsiteY5" fmla="*/ 1850394 h 1886399"/>
                <a:gd name="connsiteX6" fmla="*/ 7779464 w 7899477"/>
                <a:gd name="connsiteY6" fmla="*/ 1850394 h 1886399"/>
                <a:gd name="connsiteX0" fmla="*/ 0 w 7899477"/>
                <a:gd name="connsiteY0" fmla="*/ 20568 h 1886399"/>
                <a:gd name="connsiteX1" fmla="*/ 2525753 w 7899477"/>
                <a:gd name="connsiteY1" fmla="*/ 0 h 1886399"/>
                <a:gd name="connsiteX2" fmla="*/ 2882920 w 7899477"/>
                <a:gd name="connsiteY2" fmla="*/ 194211 h 1886399"/>
                <a:gd name="connsiteX3" fmla="*/ 3170952 w 7899477"/>
                <a:gd name="connsiteY3" fmla="*/ 338227 h 1886399"/>
                <a:gd name="connsiteX4" fmla="*/ 4035048 w 7899477"/>
                <a:gd name="connsiteY4" fmla="*/ 1634371 h 1886399"/>
                <a:gd name="connsiteX5" fmla="*/ 7275408 w 7899477"/>
                <a:gd name="connsiteY5" fmla="*/ 1850394 h 1886399"/>
                <a:gd name="connsiteX6" fmla="*/ 7779464 w 7899477"/>
                <a:gd name="connsiteY6" fmla="*/ 1850394 h 1886399"/>
                <a:gd name="connsiteX0" fmla="*/ 0 w 7899477"/>
                <a:gd name="connsiteY0" fmla="*/ 20568 h 1886399"/>
                <a:gd name="connsiteX1" fmla="*/ 2525753 w 7899477"/>
                <a:gd name="connsiteY1" fmla="*/ 0 h 1886399"/>
                <a:gd name="connsiteX2" fmla="*/ 2882920 w 7899477"/>
                <a:gd name="connsiteY2" fmla="*/ 194211 h 1886399"/>
                <a:gd name="connsiteX3" fmla="*/ 3170952 w 7899477"/>
                <a:gd name="connsiteY3" fmla="*/ 338227 h 1886399"/>
                <a:gd name="connsiteX4" fmla="*/ 4035048 w 7899477"/>
                <a:gd name="connsiteY4" fmla="*/ 1634371 h 1886399"/>
                <a:gd name="connsiteX5" fmla="*/ 7275408 w 7899477"/>
                <a:gd name="connsiteY5" fmla="*/ 1850394 h 1886399"/>
                <a:gd name="connsiteX6" fmla="*/ 7779464 w 7899477"/>
                <a:gd name="connsiteY6" fmla="*/ 1850394 h 1886399"/>
                <a:gd name="connsiteX0" fmla="*/ 0 w 7887476"/>
                <a:gd name="connsiteY0" fmla="*/ 20568 h 1886399"/>
                <a:gd name="connsiteX1" fmla="*/ 2525753 w 7887476"/>
                <a:gd name="connsiteY1" fmla="*/ 0 h 1886399"/>
                <a:gd name="connsiteX2" fmla="*/ 2882920 w 7887476"/>
                <a:gd name="connsiteY2" fmla="*/ 194211 h 1886399"/>
                <a:gd name="connsiteX3" fmla="*/ 3170952 w 7887476"/>
                <a:gd name="connsiteY3" fmla="*/ 338227 h 1886399"/>
                <a:gd name="connsiteX4" fmla="*/ 4035048 w 7887476"/>
                <a:gd name="connsiteY4" fmla="*/ 1634371 h 1886399"/>
                <a:gd name="connsiteX5" fmla="*/ 7275408 w 7887476"/>
                <a:gd name="connsiteY5" fmla="*/ 1850394 h 1886399"/>
                <a:gd name="connsiteX6" fmla="*/ 7707456 w 7887476"/>
                <a:gd name="connsiteY6" fmla="*/ 1850395 h 1886399"/>
                <a:gd name="connsiteX0" fmla="*/ 0 w 7887476"/>
                <a:gd name="connsiteY0" fmla="*/ 20568 h 1874398"/>
                <a:gd name="connsiteX1" fmla="*/ 2525753 w 7887476"/>
                <a:gd name="connsiteY1" fmla="*/ 0 h 1874398"/>
                <a:gd name="connsiteX2" fmla="*/ 2882920 w 7887476"/>
                <a:gd name="connsiteY2" fmla="*/ 194211 h 1874398"/>
                <a:gd name="connsiteX3" fmla="*/ 3170952 w 7887476"/>
                <a:gd name="connsiteY3" fmla="*/ 338227 h 1874398"/>
                <a:gd name="connsiteX4" fmla="*/ 4035048 w 7887476"/>
                <a:gd name="connsiteY4" fmla="*/ 1634371 h 1874398"/>
                <a:gd name="connsiteX5" fmla="*/ 7275408 w 7887476"/>
                <a:gd name="connsiteY5" fmla="*/ 1778387 h 1874398"/>
                <a:gd name="connsiteX6" fmla="*/ 7707456 w 7887476"/>
                <a:gd name="connsiteY6" fmla="*/ 1850395 h 1874398"/>
                <a:gd name="connsiteX0" fmla="*/ 0 w 7887476"/>
                <a:gd name="connsiteY0" fmla="*/ 20568 h 1874398"/>
                <a:gd name="connsiteX1" fmla="*/ 2525753 w 7887476"/>
                <a:gd name="connsiteY1" fmla="*/ 0 h 1874398"/>
                <a:gd name="connsiteX2" fmla="*/ 2882920 w 7887476"/>
                <a:gd name="connsiteY2" fmla="*/ 194211 h 1874398"/>
                <a:gd name="connsiteX3" fmla="*/ 3170952 w 7887476"/>
                <a:gd name="connsiteY3" fmla="*/ 338227 h 1874398"/>
                <a:gd name="connsiteX4" fmla="*/ 4035048 w 7887476"/>
                <a:gd name="connsiteY4" fmla="*/ 1634371 h 1874398"/>
                <a:gd name="connsiteX5" fmla="*/ 7275408 w 7887476"/>
                <a:gd name="connsiteY5" fmla="*/ 1778387 h 1874398"/>
                <a:gd name="connsiteX6" fmla="*/ 7707456 w 7887476"/>
                <a:gd name="connsiteY6" fmla="*/ 1778387 h 1874398"/>
                <a:gd name="connsiteX0" fmla="*/ 0 w 7887476"/>
                <a:gd name="connsiteY0" fmla="*/ 20568 h 1874398"/>
                <a:gd name="connsiteX1" fmla="*/ 2525753 w 7887476"/>
                <a:gd name="connsiteY1" fmla="*/ 0 h 1874398"/>
                <a:gd name="connsiteX2" fmla="*/ 2882920 w 7887476"/>
                <a:gd name="connsiteY2" fmla="*/ 194211 h 1874398"/>
                <a:gd name="connsiteX3" fmla="*/ 3170952 w 7887476"/>
                <a:gd name="connsiteY3" fmla="*/ 338227 h 1874398"/>
                <a:gd name="connsiteX4" fmla="*/ 4035048 w 7887476"/>
                <a:gd name="connsiteY4" fmla="*/ 1634371 h 1874398"/>
                <a:gd name="connsiteX5" fmla="*/ 7275408 w 7887476"/>
                <a:gd name="connsiteY5" fmla="*/ 1778387 h 1874398"/>
                <a:gd name="connsiteX6" fmla="*/ 7707456 w 7887476"/>
                <a:gd name="connsiteY6" fmla="*/ 1706379 h 1874398"/>
                <a:gd name="connsiteX0" fmla="*/ 0 w 7863473"/>
                <a:gd name="connsiteY0" fmla="*/ 20568 h 1874398"/>
                <a:gd name="connsiteX1" fmla="*/ 2525753 w 7863473"/>
                <a:gd name="connsiteY1" fmla="*/ 0 h 1874398"/>
                <a:gd name="connsiteX2" fmla="*/ 2882920 w 7863473"/>
                <a:gd name="connsiteY2" fmla="*/ 194211 h 1874398"/>
                <a:gd name="connsiteX3" fmla="*/ 3170952 w 7863473"/>
                <a:gd name="connsiteY3" fmla="*/ 338227 h 1874398"/>
                <a:gd name="connsiteX4" fmla="*/ 4035048 w 7863473"/>
                <a:gd name="connsiteY4" fmla="*/ 1634371 h 1874398"/>
                <a:gd name="connsiteX5" fmla="*/ 7275408 w 7863473"/>
                <a:gd name="connsiteY5" fmla="*/ 1778387 h 1874398"/>
                <a:gd name="connsiteX6" fmla="*/ 7563440 w 7863473"/>
                <a:gd name="connsiteY6" fmla="*/ 1778387 h 1874398"/>
                <a:gd name="connsiteX0" fmla="*/ 0 w 7275408"/>
                <a:gd name="connsiteY0" fmla="*/ 20568 h 1874398"/>
                <a:gd name="connsiteX1" fmla="*/ 2525753 w 7275408"/>
                <a:gd name="connsiteY1" fmla="*/ 0 h 1874398"/>
                <a:gd name="connsiteX2" fmla="*/ 2882920 w 7275408"/>
                <a:gd name="connsiteY2" fmla="*/ 194211 h 1874398"/>
                <a:gd name="connsiteX3" fmla="*/ 3170952 w 7275408"/>
                <a:gd name="connsiteY3" fmla="*/ 338227 h 1874398"/>
                <a:gd name="connsiteX4" fmla="*/ 4035048 w 7275408"/>
                <a:gd name="connsiteY4" fmla="*/ 1634371 h 1874398"/>
                <a:gd name="connsiteX5" fmla="*/ 7275408 w 7275408"/>
                <a:gd name="connsiteY5" fmla="*/ 1778387 h 1874398"/>
                <a:gd name="connsiteX0" fmla="*/ 0 w 7275408"/>
                <a:gd name="connsiteY0" fmla="*/ 20568 h 1778387"/>
                <a:gd name="connsiteX1" fmla="*/ 2525753 w 7275408"/>
                <a:gd name="connsiteY1" fmla="*/ 0 h 1778387"/>
                <a:gd name="connsiteX2" fmla="*/ 2882920 w 7275408"/>
                <a:gd name="connsiteY2" fmla="*/ 194211 h 1778387"/>
                <a:gd name="connsiteX3" fmla="*/ 3170952 w 7275408"/>
                <a:gd name="connsiteY3" fmla="*/ 338227 h 1778387"/>
                <a:gd name="connsiteX4" fmla="*/ 4035049 w 7275408"/>
                <a:gd name="connsiteY4" fmla="*/ 914291 h 1778387"/>
                <a:gd name="connsiteX5" fmla="*/ 7275408 w 7275408"/>
                <a:gd name="connsiteY5" fmla="*/ 1778387 h 1778387"/>
                <a:gd name="connsiteX0" fmla="*/ 0 w 5763241"/>
                <a:gd name="connsiteY0" fmla="*/ 20568 h 1022303"/>
                <a:gd name="connsiteX1" fmla="*/ 2525753 w 5763241"/>
                <a:gd name="connsiteY1" fmla="*/ 0 h 1022303"/>
                <a:gd name="connsiteX2" fmla="*/ 2882920 w 5763241"/>
                <a:gd name="connsiteY2" fmla="*/ 194211 h 1022303"/>
                <a:gd name="connsiteX3" fmla="*/ 3170952 w 5763241"/>
                <a:gd name="connsiteY3" fmla="*/ 338227 h 1022303"/>
                <a:gd name="connsiteX4" fmla="*/ 4035049 w 5763241"/>
                <a:gd name="connsiteY4" fmla="*/ 914291 h 1022303"/>
                <a:gd name="connsiteX5" fmla="*/ 5763241 w 5763241"/>
                <a:gd name="connsiteY5" fmla="*/ 986300 h 1022303"/>
                <a:gd name="connsiteX0" fmla="*/ 0 w 6054370"/>
                <a:gd name="connsiteY0" fmla="*/ 20568 h 1022303"/>
                <a:gd name="connsiteX1" fmla="*/ 2525753 w 6054370"/>
                <a:gd name="connsiteY1" fmla="*/ 0 h 1022303"/>
                <a:gd name="connsiteX2" fmla="*/ 2882920 w 6054370"/>
                <a:gd name="connsiteY2" fmla="*/ 194211 h 1022303"/>
                <a:gd name="connsiteX3" fmla="*/ 3170952 w 6054370"/>
                <a:gd name="connsiteY3" fmla="*/ 338227 h 1022303"/>
                <a:gd name="connsiteX4" fmla="*/ 4035049 w 6054370"/>
                <a:gd name="connsiteY4" fmla="*/ 914291 h 1022303"/>
                <a:gd name="connsiteX5" fmla="*/ 5763241 w 6054370"/>
                <a:gd name="connsiteY5" fmla="*/ 986300 h 1022303"/>
                <a:gd name="connsiteX6" fmla="*/ 5781825 w 6054370"/>
                <a:gd name="connsiteY6" fmla="*/ 1005307 h 1022303"/>
                <a:gd name="connsiteX0" fmla="*/ 0 w 6267297"/>
                <a:gd name="connsiteY0" fmla="*/ 20568 h 1706380"/>
                <a:gd name="connsiteX1" fmla="*/ 2525753 w 6267297"/>
                <a:gd name="connsiteY1" fmla="*/ 0 h 1706380"/>
                <a:gd name="connsiteX2" fmla="*/ 2882920 w 6267297"/>
                <a:gd name="connsiteY2" fmla="*/ 194211 h 1706380"/>
                <a:gd name="connsiteX3" fmla="*/ 3170952 w 6267297"/>
                <a:gd name="connsiteY3" fmla="*/ 338227 h 1706380"/>
                <a:gd name="connsiteX4" fmla="*/ 4035049 w 6267297"/>
                <a:gd name="connsiteY4" fmla="*/ 914291 h 1706380"/>
                <a:gd name="connsiteX5" fmla="*/ 5763241 w 6267297"/>
                <a:gd name="connsiteY5" fmla="*/ 986300 h 1706380"/>
                <a:gd name="connsiteX6" fmla="*/ 6267297 w 6267297"/>
                <a:gd name="connsiteY6" fmla="*/ 1706380 h 1706380"/>
                <a:gd name="connsiteX0" fmla="*/ 0 w 6352456"/>
                <a:gd name="connsiteY0" fmla="*/ 20568 h 1831468"/>
                <a:gd name="connsiteX1" fmla="*/ 2525753 w 6352456"/>
                <a:gd name="connsiteY1" fmla="*/ 0 h 1831468"/>
                <a:gd name="connsiteX2" fmla="*/ 2882920 w 6352456"/>
                <a:gd name="connsiteY2" fmla="*/ 194211 h 1831468"/>
                <a:gd name="connsiteX3" fmla="*/ 3170952 w 6352456"/>
                <a:gd name="connsiteY3" fmla="*/ 338227 h 1831468"/>
                <a:gd name="connsiteX4" fmla="*/ 4035049 w 6352456"/>
                <a:gd name="connsiteY4" fmla="*/ 914291 h 1831468"/>
                <a:gd name="connsiteX5" fmla="*/ 5763241 w 6352456"/>
                <a:gd name="connsiteY5" fmla="*/ 986300 h 1831468"/>
                <a:gd name="connsiteX6" fmla="*/ 6267297 w 6352456"/>
                <a:gd name="connsiteY6" fmla="*/ 1706380 h 1831468"/>
                <a:gd name="connsiteX7" fmla="*/ 6274193 w 6352456"/>
                <a:gd name="connsiteY7" fmla="*/ 1736826 h 1831468"/>
                <a:gd name="connsiteX0" fmla="*/ 0 w 7491432"/>
                <a:gd name="connsiteY0" fmla="*/ 20568 h 1850396"/>
                <a:gd name="connsiteX1" fmla="*/ 2525753 w 7491432"/>
                <a:gd name="connsiteY1" fmla="*/ 0 h 1850396"/>
                <a:gd name="connsiteX2" fmla="*/ 2882920 w 7491432"/>
                <a:gd name="connsiteY2" fmla="*/ 194211 h 1850396"/>
                <a:gd name="connsiteX3" fmla="*/ 3170952 w 7491432"/>
                <a:gd name="connsiteY3" fmla="*/ 338227 h 1850396"/>
                <a:gd name="connsiteX4" fmla="*/ 4035049 w 7491432"/>
                <a:gd name="connsiteY4" fmla="*/ 914291 h 1850396"/>
                <a:gd name="connsiteX5" fmla="*/ 5763241 w 7491432"/>
                <a:gd name="connsiteY5" fmla="*/ 986300 h 1850396"/>
                <a:gd name="connsiteX6" fmla="*/ 6267297 w 7491432"/>
                <a:gd name="connsiteY6" fmla="*/ 1706380 h 1850396"/>
                <a:gd name="connsiteX7" fmla="*/ 7491432 w 7491432"/>
                <a:gd name="connsiteY7" fmla="*/ 1850395 h 1850396"/>
                <a:gd name="connsiteX0" fmla="*/ 0 w 7491432"/>
                <a:gd name="connsiteY0" fmla="*/ 20568 h 1838394"/>
                <a:gd name="connsiteX1" fmla="*/ 2525753 w 7491432"/>
                <a:gd name="connsiteY1" fmla="*/ 0 h 1838394"/>
                <a:gd name="connsiteX2" fmla="*/ 2882920 w 7491432"/>
                <a:gd name="connsiteY2" fmla="*/ 194211 h 1838394"/>
                <a:gd name="connsiteX3" fmla="*/ 3170952 w 7491432"/>
                <a:gd name="connsiteY3" fmla="*/ 338227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266219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3675008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3675008 w 7491432"/>
                <a:gd name="connsiteY4" fmla="*/ 770275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62397"/>
                <a:gd name="connsiteX1" fmla="*/ 2525753 w 7491432"/>
                <a:gd name="connsiteY1" fmla="*/ 0 h 1862397"/>
                <a:gd name="connsiteX2" fmla="*/ 2810912 w 7491432"/>
                <a:gd name="connsiteY2" fmla="*/ 194211 h 1862397"/>
                <a:gd name="connsiteX3" fmla="*/ 3170952 w 7491432"/>
                <a:gd name="connsiteY3" fmla="*/ 338227 h 1862397"/>
                <a:gd name="connsiteX4" fmla="*/ 3675008 w 7491432"/>
                <a:gd name="connsiteY4" fmla="*/ 770275 h 1862397"/>
                <a:gd name="connsiteX5" fmla="*/ 5691232 w 7491432"/>
                <a:gd name="connsiteY5" fmla="*/ 842283 h 1862397"/>
                <a:gd name="connsiteX6" fmla="*/ 6267297 w 7491432"/>
                <a:gd name="connsiteY6" fmla="*/ 1706380 h 1862397"/>
                <a:gd name="connsiteX7" fmla="*/ 7491432 w 7491432"/>
                <a:gd name="connsiteY7" fmla="*/ 1778387 h 1862397"/>
                <a:gd name="connsiteX0" fmla="*/ 0 w 7491432"/>
                <a:gd name="connsiteY0" fmla="*/ 20568 h 2078420"/>
                <a:gd name="connsiteX1" fmla="*/ 2525753 w 7491432"/>
                <a:gd name="connsiteY1" fmla="*/ 0 h 2078420"/>
                <a:gd name="connsiteX2" fmla="*/ 2810912 w 7491432"/>
                <a:gd name="connsiteY2" fmla="*/ 194211 h 2078420"/>
                <a:gd name="connsiteX3" fmla="*/ 3170952 w 7491432"/>
                <a:gd name="connsiteY3" fmla="*/ 338227 h 2078420"/>
                <a:gd name="connsiteX4" fmla="*/ 3675008 w 7491432"/>
                <a:gd name="connsiteY4" fmla="*/ 770275 h 2078420"/>
                <a:gd name="connsiteX5" fmla="*/ 5691232 w 7491432"/>
                <a:gd name="connsiteY5" fmla="*/ 842283 h 2078420"/>
                <a:gd name="connsiteX6" fmla="*/ 6411312 w 7491432"/>
                <a:gd name="connsiteY6" fmla="*/ 1922403 h 2078420"/>
                <a:gd name="connsiteX7" fmla="*/ 7491432 w 7491432"/>
                <a:gd name="connsiteY7" fmla="*/ 1778387 h 2078420"/>
                <a:gd name="connsiteX0" fmla="*/ 0 w 7491432"/>
                <a:gd name="connsiteY0" fmla="*/ 20568 h 2126426"/>
                <a:gd name="connsiteX1" fmla="*/ 2525753 w 7491432"/>
                <a:gd name="connsiteY1" fmla="*/ 0 h 2126426"/>
                <a:gd name="connsiteX2" fmla="*/ 2810912 w 7491432"/>
                <a:gd name="connsiteY2" fmla="*/ 194211 h 2126426"/>
                <a:gd name="connsiteX3" fmla="*/ 3170952 w 7491432"/>
                <a:gd name="connsiteY3" fmla="*/ 338227 h 2126426"/>
                <a:gd name="connsiteX4" fmla="*/ 3675008 w 7491432"/>
                <a:gd name="connsiteY4" fmla="*/ 770275 h 2126426"/>
                <a:gd name="connsiteX5" fmla="*/ 5691232 w 7491432"/>
                <a:gd name="connsiteY5" fmla="*/ 842283 h 2126426"/>
                <a:gd name="connsiteX6" fmla="*/ 6411312 w 7491432"/>
                <a:gd name="connsiteY6" fmla="*/ 1922403 h 2126426"/>
                <a:gd name="connsiteX7" fmla="*/ 7491432 w 7491432"/>
                <a:gd name="connsiteY7" fmla="*/ 2066418 h 2126426"/>
                <a:gd name="connsiteX0" fmla="*/ 0 w 7491432"/>
                <a:gd name="connsiteY0" fmla="*/ 20568 h 2126426"/>
                <a:gd name="connsiteX1" fmla="*/ 2525753 w 7491432"/>
                <a:gd name="connsiteY1" fmla="*/ 0 h 2126426"/>
                <a:gd name="connsiteX2" fmla="*/ 2810912 w 7491432"/>
                <a:gd name="connsiteY2" fmla="*/ 194211 h 2126426"/>
                <a:gd name="connsiteX3" fmla="*/ 3170952 w 7491432"/>
                <a:gd name="connsiteY3" fmla="*/ 338227 h 2126426"/>
                <a:gd name="connsiteX4" fmla="*/ 3675008 w 7491432"/>
                <a:gd name="connsiteY4" fmla="*/ 626258 h 2126426"/>
                <a:gd name="connsiteX5" fmla="*/ 5691232 w 7491432"/>
                <a:gd name="connsiteY5" fmla="*/ 842283 h 2126426"/>
                <a:gd name="connsiteX6" fmla="*/ 6411312 w 7491432"/>
                <a:gd name="connsiteY6" fmla="*/ 1922403 h 2126426"/>
                <a:gd name="connsiteX7" fmla="*/ 7491432 w 7491432"/>
                <a:gd name="connsiteY7" fmla="*/ 2066418 h 2126426"/>
                <a:gd name="connsiteX0" fmla="*/ 0 w 7491432"/>
                <a:gd name="connsiteY0" fmla="*/ 20568 h 2138427"/>
                <a:gd name="connsiteX1" fmla="*/ 2525753 w 7491432"/>
                <a:gd name="connsiteY1" fmla="*/ 0 h 2138427"/>
                <a:gd name="connsiteX2" fmla="*/ 2810912 w 7491432"/>
                <a:gd name="connsiteY2" fmla="*/ 194211 h 2138427"/>
                <a:gd name="connsiteX3" fmla="*/ 3170952 w 7491432"/>
                <a:gd name="connsiteY3" fmla="*/ 338227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338227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659 h 2120518"/>
                <a:gd name="connsiteX1" fmla="*/ 2524215 w 7491432"/>
                <a:gd name="connsiteY1" fmla="*/ 0 h 2120518"/>
                <a:gd name="connsiteX2" fmla="*/ 2810912 w 7491432"/>
                <a:gd name="connsiteY2" fmla="*/ 104293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738904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738904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9042 w 7491432"/>
                <a:gd name="connsiteY3" fmla="*/ 216311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9042 w 7491432"/>
                <a:gd name="connsiteY3" fmla="*/ 216311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2882920 w 7491432"/>
                <a:gd name="connsiteY3" fmla="*/ 176300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8055 w 7491432"/>
                <a:gd name="connsiteY3" fmla="*/ 202023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8055 w 7491432"/>
                <a:gd name="connsiteY3" fmla="*/ 202023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8055 w 7491432"/>
                <a:gd name="connsiteY3" fmla="*/ 202023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6"/>
                <a:gd name="connsiteX1" fmla="*/ 2524215 w 7491432"/>
                <a:gd name="connsiteY1" fmla="*/ 0 h 2120516"/>
                <a:gd name="connsiteX2" fmla="*/ 2666896 w 7491432"/>
                <a:gd name="connsiteY2" fmla="*/ 176300 h 2120516"/>
                <a:gd name="connsiteX3" fmla="*/ 2882920 w 7491432"/>
                <a:gd name="connsiteY3" fmla="*/ 176300 h 2120516"/>
                <a:gd name="connsiteX4" fmla="*/ 3170952 w 7491432"/>
                <a:gd name="connsiteY4" fmla="*/ 608348 h 2120516"/>
                <a:gd name="connsiteX5" fmla="*/ 5691232 w 7491432"/>
                <a:gd name="connsiteY5" fmla="*/ 752365 h 2120516"/>
                <a:gd name="connsiteX6" fmla="*/ 6123280 w 7491432"/>
                <a:gd name="connsiteY6" fmla="*/ 1904492 h 2120516"/>
                <a:gd name="connsiteX7" fmla="*/ 7491432 w 7491432"/>
                <a:gd name="connsiteY7" fmla="*/ 2048509 h 2120516"/>
                <a:gd name="connsiteX0" fmla="*/ 0 w 7491432"/>
                <a:gd name="connsiteY0" fmla="*/ 2659 h 2120516"/>
                <a:gd name="connsiteX1" fmla="*/ 2524215 w 7491432"/>
                <a:gd name="connsiteY1" fmla="*/ 0 h 2120516"/>
                <a:gd name="connsiteX2" fmla="*/ 2666896 w 7491432"/>
                <a:gd name="connsiteY2" fmla="*/ 176300 h 2120516"/>
                <a:gd name="connsiteX3" fmla="*/ 2882920 w 7491432"/>
                <a:gd name="connsiteY3" fmla="*/ 176300 h 2120516"/>
                <a:gd name="connsiteX4" fmla="*/ 3170952 w 7491432"/>
                <a:gd name="connsiteY4" fmla="*/ 608348 h 2120516"/>
                <a:gd name="connsiteX5" fmla="*/ 5691232 w 7491432"/>
                <a:gd name="connsiteY5" fmla="*/ 752365 h 2120516"/>
                <a:gd name="connsiteX6" fmla="*/ 6123280 w 7491432"/>
                <a:gd name="connsiteY6" fmla="*/ 1904492 h 2120516"/>
                <a:gd name="connsiteX7" fmla="*/ 7491432 w 7491432"/>
                <a:gd name="connsiteY7" fmla="*/ 2048509 h 2120516"/>
                <a:gd name="connsiteX0" fmla="*/ 0 w 7491432"/>
                <a:gd name="connsiteY0" fmla="*/ 2659 h 2120516"/>
                <a:gd name="connsiteX1" fmla="*/ 2524215 w 7491432"/>
                <a:gd name="connsiteY1" fmla="*/ 0 h 2120516"/>
                <a:gd name="connsiteX2" fmla="*/ 2666896 w 7491432"/>
                <a:gd name="connsiteY2" fmla="*/ 176300 h 2120516"/>
                <a:gd name="connsiteX3" fmla="*/ 2882920 w 7491432"/>
                <a:gd name="connsiteY3" fmla="*/ 176300 h 2120516"/>
                <a:gd name="connsiteX4" fmla="*/ 3170952 w 7491432"/>
                <a:gd name="connsiteY4" fmla="*/ 608348 h 2120516"/>
                <a:gd name="connsiteX5" fmla="*/ 5691232 w 7491432"/>
                <a:gd name="connsiteY5" fmla="*/ 752365 h 2120516"/>
                <a:gd name="connsiteX6" fmla="*/ 6123280 w 7491432"/>
                <a:gd name="connsiteY6" fmla="*/ 1904492 h 2120516"/>
                <a:gd name="connsiteX7" fmla="*/ 7491432 w 7491432"/>
                <a:gd name="connsiteY7" fmla="*/ 2048509 h 2120516"/>
                <a:gd name="connsiteX0" fmla="*/ 0 w 7491432"/>
                <a:gd name="connsiteY0" fmla="*/ 2659 h 2132517"/>
                <a:gd name="connsiteX1" fmla="*/ 2524215 w 7491432"/>
                <a:gd name="connsiteY1" fmla="*/ 0 h 2132517"/>
                <a:gd name="connsiteX2" fmla="*/ 2666896 w 7491432"/>
                <a:gd name="connsiteY2" fmla="*/ 176300 h 2132517"/>
                <a:gd name="connsiteX3" fmla="*/ 2882920 w 7491432"/>
                <a:gd name="connsiteY3" fmla="*/ 176300 h 2132517"/>
                <a:gd name="connsiteX4" fmla="*/ 3170952 w 7491432"/>
                <a:gd name="connsiteY4" fmla="*/ 608348 h 2132517"/>
                <a:gd name="connsiteX5" fmla="*/ 5691232 w 7491432"/>
                <a:gd name="connsiteY5" fmla="*/ 680356 h 2132517"/>
                <a:gd name="connsiteX6" fmla="*/ 6123280 w 7491432"/>
                <a:gd name="connsiteY6" fmla="*/ 1904492 h 2132517"/>
                <a:gd name="connsiteX7" fmla="*/ 7491432 w 7491432"/>
                <a:gd name="connsiteY7" fmla="*/ 2048509 h 2132517"/>
                <a:gd name="connsiteX0" fmla="*/ 0 w 7491432"/>
                <a:gd name="connsiteY0" fmla="*/ 2659 h 2132517"/>
                <a:gd name="connsiteX1" fmla="*/ 2524215 w 7491432"/>
                <a:gd name="connsiteY1" fmla="*/ 0 h 2132517"/>
                <a:gd name="connsiteX2" fmla="*/ 2666896 w 7491432"/>
                <a:gd name="connsiteY2" fmla="*/ 176300 h 2132517"/>
                <a:gd name="connsiteX3" fmla="*/ 2882920 w 7491432"/>
                <a:gd name="connsiteY3" fmla="*/ 176300 h 2132517"/>
                <a:gd name="connsiteX4" fmla="*/ 3170952 w 7491432"/>
                <a:gd name="connsiteY4" fmla="*/ 752364 h 2132517"/>
                <a:gd name="connsiteX5" fmla="*/ 5691232 w 7491432"/>
                <a:gd name="connsiteY5" fmla="*/ 680356 h 2132517"/>
                <a:gd name="connsiteX6" fmla="*/ 6123280 w 7491432"/>
                <a:gd name="connsiteY6" fmla="*/ 1904492 h 2132517"/>
                <a:gd name="connsiteX7" fmla="*/ 7491432 w 7491432"/>
                <a:gd name="connsiteY7" fmla="*/ 2048509 h 2132517"/>
                <a:gd name="connsiteX0" fmla="*/ 0 w 7491432"/>
                <a:gd name="connsiteY0" fmla="*/ 2659 h 2108515"/>
                <a:gd name="connsiteX1" fmla="*/ 2524215 w 7491432"/>
                <a:gd name="connsiteY1" fmla="*/ 0 h 2108515"/>
                <a:gd name="connsiteX2" fmla="*/ 2666896 w 7491432"/>
                <a:gd name="connsiteY2" fmla="*/ 176300 h 2108515"/>
                <a:gd name="connsiteX3" fmla="*/ 2882920 w 7491432"/>
                <a:gd name="connsiteY3" fmla="*/ 176300 h 2108515"/>
                <a:gd name="connsiteX4" fmla="*/ 3170952 w 7491432"/>
                <a:gd name="connsiteY4" fmla="*/ 752364 h 2108515"/>
                <a:gd name="connsiteX5" fmla="*/ 5691232 w 7491432"/>
                <a:gd name="connsiteY5" fmla="*/ 824372 h 2108515"/>
                <a:gd name="connsiteX6" fmla="*/ 6123280 w 7491432"/>
                <a:gd name="connsiteY6" fmla="*/ 1904492 h 2108515"/>
                <a:gd name="connsiteX7" fmla="*/ 7491432 w 7491432"/>
                <a:gd name="connsiteY7" fmla="*/ 2048509 h 210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432" h="2108515">
                  <a:moveTo>
                    <a:pt x="0" y="2659"/>
                  </a:moveTo>
                  <a:lnTo>
                    <a:pt x="2524215" y="0"/>
                  </a:lnTo>
                  <a:cubicBezTo>
                    <a:pt x="2600276" y="133313"/>
                    <a:pt x="2564167" y="140275"/>
                    <a:pt x="2666896" y="176300"/>
                  </a:cubicBezTo>
                  <a:cubicBezTo>
                    <a:pt x="2637516" y="157112"/>
                    <a:pt x="2567663" y="180348"/>
                    <a:pt x="2882920" y="176300"/>
                  </a:cubicBezTo>
                  <a:cubicBezTo>
                    <a:pt x="3141791" y="259587"/>
                    <a:pt x="2943109" y="588736"/>
                    <a:pt x="3170952" y="752364"/>
                  </a:cubicBezTo>
                  <a:cubicBezTo>
                    <a:pt x="3639004" y="848375"/>
                    <a:pt x="5167006" y="712181"/>
                    <a:pt x="5691232" y="824372"/>
                  </a:cubicBezTo>
                  <a:cubicBezTo>
                    <a:pt x="6009779" y="883631"/>
                    <a:pt x="5823247" y="1700469"/>
                    <a:pt x="6123280" y="1904492"/>
                  </a:cubicBezTo>
                  <a:cubicBezTo>
                    <a:pt x="6423313" y="2108515"/>
                    <a:pt x="7489995" y="2042166"/>
                    <a:pt x="7491432" y="204850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7" name="Connecteur droit 56"/>
            <p:cNvCxnSpPr/>
            <p:nvPr/>
          </p:nvCxnSpPr>
          <p:spPr>
            <a:xfrm>
              <a:off x="1475656" y="16288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2267742" y="1340770"/>
              <a:ext cx="4055318" cy="581469"/>
            </a:xfrm>
            <a:prstGeom prst="rect">
              <a:avLst/>
            </a:prstGeom>
            <a:noFill/>
          </p:spPr>
          <p:txBody>
            <a:bodyPr wrap="square" rtlCol="0">
              <a:spAutoFit/>
            </a:bodyPr>
            <a:lstStyle/>
            <a:p>
              <a:r>
                <a:rPr lang="fr-FR" b="1" dirty="0" err="1" smtClean="0"/>
                <a:t>Sequential</a:t>
              </a:r>
              <a:r>
                <a:rPr lang="fr-FR" b="1" dirty="0" smtClean="0"/>
                <a:t> suppression</a:t>
              </a:r>
              <a:endParaRPr lang="fr-FR" b="1" dirty="0"/>
            </a:p>
          </p:txBody>
        </p:sp>
      </p:grpSp>
      <p:cxnSp>
        <p:nvCxnSpPr>
          <p:cNvPr id="59" name="Connecteur droit 58"/>
          <p:cNvCxnSpPr/>
          <p:nvPr/>
        </p:nvCxnSpPr>
        <p:spPr>
          <a:xfrm>
            <a:off x="1701857" y="3284984"/>
            <a:ext cx="5749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2261660" y="3068960"/>
            <a:ext cx="2464533" cy="369332"/>
          </a:xfrm>
          <a:prstGeom prst="rect">
            <a:avLst/>
          </a:prstGeom>
          <a:noFill/>
        </p:spPr>
        <p:txBody>
          <a:bodyPr wrap="square" rtlCol="0">
            <a:spAutoFit/>
          </a:bodyPr>
          <a:lstStyle/>
          <a:p>
            <a:r>
              <a:rPr lang="fr-FR" b="1" dirty="0" err="1" smtClean="0">
                <a:solidFill>
                  <a:srgbClr val="FF0000"/>
                </a:solidFill>
              </a:rPr>
              <a:t>Recombination</a:t>
            </a:r>
            <a:endParaRPr lang="fr-FR" b="1" dirty="0">
              <a:solidFill>
                <a:srgbClr val="FF0000"/>
              </a:solidFill>
            </a:endParaRPr>
          </a:p>
        </p:txBody>
      </p:sp>
      <p:sp>
        <p:nvSpPr>
          <p:cNvPr id="61" name="ZoneTexte 60"/>
          <p:cNvSpPr txBox="1"/>
          <p:nvPr/>
        </p:nvSpPr>
        <p:spPr>
          <a:xfrm rot="16200000">
            <a:off x="-334050" y="3783820"/>
            <a:ext cx="2435347" cy="400110"/>
          </a:xfrm>
          <a:prstGeom prst="rect">
            <a:avLst/>
          </a:prstGeom>
          <a:noFill/>
        </p:spPr>
        <p:txBody>
          <a:bodyPr wrap="none" rtlCol="0">
            <a:spAutoFit/>
          </a:bodyPr>
          <a:lstStyle/>
          <a:p>
            <a:r>
              <a:rPr lang="fr-FR" sz="2000" b="1" dirty="0" smtClean="0"/>
              <a:t>J/</a:t>
            </a:r>
            <a:r>
              <a:rPr lang="fr-FR" sz="2000" b="1" dirty="0" smtClean="0">
                <a:latin typeface="Symbol" pitchFamily="18" charset="2"/>
              </a:rPr>
              <a:t>Y</a:t>
            </a:r>
            <a:r>
              <a:rPr lang="fr-FR" sz="2000" b="1" dirty="0" smtClean="0"/>
              <a:t> production (</a:t>
            </a:r>
            <a:r>
              <a:rPr lang="fr-FR" sz="2000" b="1" dirty="0" err="1" smtClean="0"/>
              <a:t>a.u</a:t>
            </a:r>
            <a:r>
              <a:rPr lang="fr-FR" sz="2000" b="1" dirty="0" smtClean="0"/>
              <a:t>.)</a:t>
            </a:r>
            <a:endParaRPr lang="fr-FR" sz="2000" b="1" dirty="0"/>
          </a:p>
        </p:txBody>
      </p:sp>
      <p:sp>
        <p:nvSpPr>
          <p:cNvPr id="62" name="ZoneTexte 61"/>
          <p:cNvSpPr txBox="1"/>
          <p:nvPr/>
        </p:nvSpPr>
        <p:spPr>
          <a:xfrm>
            <a:off x="5679011" y="2348880"/>
            <a:ext cx="2791598" cy="369332"/>
          </a:xfrm>
          <a:prstGeom prst="rect">
            <a:avLst/>
          </a:prstGeom>
          <a:noFill/>
        </p:spPr>
        <p:txBody>
          <a:bodyPr wrap="none" rtlCol="0">
            <a:spAutoFit/>
          </a:bodyPr>
          <a:lstStyle/>
          <a:p>
            <a:r>
              <a:rPr lang="fr-FR" dirty="0" smtClean="0"/>
              <a:t>T</a:t>
            </a:r>
            <a:r>
              <a:rPr lang="fr-FR" baseline="-25000" dirty="0" smtClean="0"/>
              <a:t>LHC-CERN</a:t>
            </a:r>
            <a:r>
              <a:rPr lang="fr-FR" dirty="0" smtClean="0"/>
              <a:t> &gt; T</a:t>
            </a:r>
            <a:r>
              <a:rPr lang="fr-FR" baseline="-25000" dirty="0" smtClean="0"/>
              <a:t>RHIC-BNL</a:t>
            </a:r>
            <a:r>
              <a:rPr lang="fr-FR" dirty="0" smtClean="0"/>
              <a:t> &gt; T</a:t>
            </a:r>
            <a:r>
              <a:rPr lang="fr-FR" baseline="-25000" dirty="0" smtClean="0"/>
              <a:t>SPS-CERN</a:t>
            </a:r>
            <a:endParaRPr lang="fr-FR" baseline="-25000" dirty="0"/>
          </a:p>
        </p:txBody>
      </p:sp>
      <p:sp>
        <p:nvSpPr>
          <p:cNvPr id="63" name="ZoneTexte 62"/>
          <p:cNvSpPr txBox="1"/>
          <p:nvPr/>
        </p:nvSpPr>
        <p:spPr>
          <a:xfrm>
            <a:off x="7063685" y="5373216"/>
            <a:ext cx="1406924" cy="369332"/>
          </a:xfrm>
          <a:prstGeom prst="rect">
            <a:avLst/>
          </a:prstGeom>
          <a:noFill/>
        </p:spPr>
        <p:txBody>
          <a:bodyPr wrap="none" rtlCol="0">
            <a:spAutoFit/>
          </a:bodyPr>
          <a:lstStyle/>
          <a:p>
            <a:r>
              <a:rPr lang="fr-FR" b="1" dirty="0" err="1" smtClean="0"/>
              <a:t>Temperature</a:t>
            </a:r>
            <a:endParaRPr lang="fr-FR" b="1" dirty="0"/>
          </a:p>
        </p:txBody>
      </p:sp>
      <p:sp>
        <p:nvSpPr>
          <p:cNvPr id="4" name="Espace réservé de la date 3"/>
          <p:cNvSpPr>
            <a:spLocks noGrp="1"/>
          </p:cNvSpPr>
          <p:nvPr>
            <p:ph type="dt" sz="half" idx="14"/>
          </p:nvPr>
        </p:nvSpPr>
        <p:spPr/>
        <p:txBody>
          <a:bodyPr/>
          <a:lstStyle/>
          <a:p>
            <a:pPr>
              <a:defRPr/>
            </a:pPr>
            <a:r>
              <a:rPr lang="fr-FR" smtClean="0"/>
              <a:t>01/03/2013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3</a:t>
            </a:fld>
            <a:endParaRPr lang="fr-BE" dirty="0"/>
          </a:p>
        </p:txBody>
      </p:sp>
    </p:spTree>
    <p:extLst>
      <p:ext uri="{BB962C8B-B14F-4D97-AF65-F5344CB8AC3E}">
        <p14:creationId xmlns:p14="http://schemas.microsoft.com/office/powerpoint/2010/main" val="1950341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229200"/>
            <a:ext cx="8280920" cy="10801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85" name="Titre 5"/>
          <p:cNvSpPr>
            <a:spLocks noGrp="1"/>
          </p:cNvSpPr>
          <p:nvPr>
            <p:ph type="title"/>
          </p:nvPr>
        </p:nvSpPr>
        <p:spPr>
          <a:xfrm>
            <a:off x="827584" y="0"/>
            <a:ext cx="2952328" cy="868322"/>
          </a:xfrm>
        </p:spPr>
        <p:txBody>
          <a:bodyPr/>
          <a:lstStyle/>
          <a:p>
            <a:pPr algn="l"/>
            <a:r>
              <a:rPr lang="fr-FR" sz="2800" dirty="0" err="1" smtClean="0"/>
              <a:t>Charmonia</a:t>
            </a:r>
            <a:r>
              <a:rPr lang="fr-FR" sz="2800" dirty="0" smtClean="0"/>
              <a:t> in A+A	</a:t>
            </a:r>
            <a:endParaRPr lang="fr-FR" dirty="0" smtClean="0">
              <a:solidFill>
                <a:srgbClr val="FFFF00"/>
              </a:solidFill>
            </a:endParaRPr>
          </a:p>
        </p:txBody>
      </p:sp>
      <p:sp>
        <p:nvSpPr>
          <p:cNvPr id="7" name="Espace réservé du contenu 6"/>
          <p:cNvSpPr>
            <a:spLocks noGrp="1"/>
          </p:cNvSpPr>
          <p:nvPr>
            <p:ph idx="1"/>
          </p:nvPr>
        </p:nvSpPr>
        <p:spPr>
          <a:xfrm>
            <a:off x="214282" y="952610"/>
            <a:ext cx="8715436" cy="5500726"/>
          </a:xfrm>
        </p:spPr>
        <p:txBody>
          <a:bodyPr>
            <a:normAutofit fontScale="85000" lnSpcReduction="20000"/>
          </a:bodyPr>
          <a:lstStyle/>
          <a:p>
            <a:pPr algn="just">
              <a:lnSpc>
                <a:spcPct val="80000"/>
              </a:lnSpc>
            </a:pPr>
            <a:endParaRPr lang="fr-FR" dirty="0" smtClean="0"/>
          </a:p>
          <a:p>
            <a:pPr algn="just">
              <a:lnSpc>
                <a:spcPct val="80000"/>
              </a:lnSpc>
            </a:pPr>
            <a:r>
              <a:rPr lang="fr-FR" dirty="0" err="1" smtClean="0"/>
              <a:t>Charmonium</a:t>
            </a:r>
            <a:r>
              <a:rPr lang="fr-FR" dirty="0" smtClean="0"/>
              <a:t> production in A+A collisions </a:t>
            </a:r>
            <a:r>
              <a:rPr lang="fr-FR" dirty="0" err="1" smtClean="0"/>
              <a:t>studied</a:t>
            </a:r>
            <a:r>
              <a:rPr lang="fr-FR" dirty="0" smtClean="0"/>
              <a:t> </a:t>
            </a:r>
            <a:r>
              <a:rPr lang="fr-FR" dirty="0" err="1" smtClean="0"/>
              <a:t>at</a:t>
            </a:r>
            <a:r>
              <a:rPr lang="fr-FR" dirty="0" smtClean="0"/>
              <a:t>:</a:t>
            </a:r>
          </a:p>
          <a:p>
            <a:pPr lvl="1" algn="just">
              <a:lnSpc>
                <a:spcPct val="80000"/>
              </a:lnSpc>
            </a:pPr>
            <a:r>
              <a:rPr lang="fr-FR" sz="2100" dirty="0" smtClean="0"/>
              <a:t>SPS (</a:t>
            </a:r>
            <a:r>
              <a:rPr lang="fr-FR" sz="2100" dirty="0" smtClean="0">
                <a:sym typeface="Symbol" pitchFamily="18" charset="2"/>
              </a:rPr>
              <a:t>s~17 </a:t>
            </a:r>
            <a:r>
              <a:rPr lang="fr-FR" sz="2100" dirty="0" err="1" smtClean="0">
                <a:sym typeface="Symbol" pitchFamily="18" charset="2"/>
              </a:rPr>
              <a:t>GeV</a:t>
            </a:r>
            <a:r>
              <a:rPr lang="fr-FR" sz="2100" dirty="0" smtClean="0">
                <a:sym typeface="Symbol" pitchFamily="18" charset="2"/>
              </a:rPr>
              <a:t>) : NA38, NA50, NA60 </a:t>
            </a:r>
            <a:r>
              <a:rPr lang="fr-FR" sz="2100" dirty="0" err="1" smtClean="0">
                <a:sym typeface="Symbol" pitchFamily="18" charset="2"/>
              </a:rPr>
              <a:t>experiments</a:t>
            </a:r>
            <a:endParaRPr lang="fr-FR" sz="2100" dirty="0" smtClean="0">
              <a:sym typeface="Symbol" pitchFamily="18" charset="2"/>
            </a:endParaRPr>
          </a:p>
          <a:p>
            <a:pPr lvl="1" algn="just">
              <a:lnSpc>
                <a:spcPct val="80000"/>
              </a:lnSpc>
            </a:pPr>
            <a:r>
              <a:rPr lang="fr-FR" sz="2100" dirty="0" smtClean="0">
                <a:sym typeface="Symbol" pitchFamily="18" charset="2"/>
              </a:rPr>
              <a:t>RHIC (s~200 </a:t>
            </a:r>
            <a:r>
              <a:rPr lang="fr-FR" sz="2100" dirty="0" err="1" smtClean="0">
                <a:sym typeface="Symbol" pitchFamily="18" charset="2"/>
              </a:rPr>
              <a:t>GeV</a:t>
            </a:r>
            <a:r>
              <a:rPr lang="fr-FR" sz="2100" dirty="0" smtClean="0">
                <a:sym typeface="Symbol" pitchFamily="18" charset="2"/>
              </a:rPr>
              <a:t>) : PHENIX, STAR </a:t>
            </a:r>
            <a:r>
              <a:rPr lang="fr-FR" sz="2100" dirty="0" err="1" smtClean="0">
                <a:sym typeface="Symbol" pitchFamily="18" charset="2"/>
              </a:rPr>
              <a:t>experiments</a:t>
            </a:r>
            <a:endParaRPr lang="fr-FR" sz="2100" dirty="0" smtClean="0">
              <a:sym typeface="Symbol" pitchFamily="18" charset="2"/>
            </a:endParaRPr>
          </a:p>
          <a:p>
            <a:pPr lvl="1" algn="just">
              <a:lnSpc>
                <a:spcPct val="80000"/>
              </a:lnSpc>
            </a:pPr>
            <a:r>
              <a:rPr lang="fr-FR" sz="2100" dirty="0" smtClean="0">
                <a:sym typeface="Symbol" pitchFamily="18" charset="2"/>
              </a:rPr>
              <a:t>LHC (s~2.76 </a:t>
            </a:r>
            <a:r>
              <a:rPr lang="fr-FR" sz="2100" dirty="0" err="1" smtClean="0">
                <a:sym typeface="Symbol" pitchFamily="18" charset="2"/>
              </a:rPr>
              <a:t>TeV</a:t>
            </a:r>
            <a:r>
              <a:rPr lang="fr-FR" sz="2100" dirty="0" smtClean="0">
                <a:sym typeface="Symbol" pitchFamily="18" charset="2"/>
              </a:rPr>
              <a:t>) : ALICE, CMS </a:t>
            </a:r>
            <a:r>
              <a:rPr lang="fr-FR" sz="2100" dirty="0" err="1" smtClean="0">
                <a:sym typeface="Symbol" pitchFamily="18" charset="2"/>
              </a:rPr>
              <a:t>experiments</a:t>
            </a:r>
            <a:endParaRPr lang="fr-FR" sz="2000" b="1" dirty="0" smtClean="0">
              <a:solidFill>
                <a:srgbClr val="FF0000"/>
              </a:solidFill>
              <a:sym typeface="Symbol" pitchFamily="18" charset="2"/>
            </a:endParaRPr>
          </a:p>
          <a:p>
            <a:pPr algn="just">
              <a:lnSpc>
                <a:spcPct val="80000"/>
              </a:lnSpc>
            </a:pPr>
            <a:endParaRPr lang="fr-FR" b="1" dirty="0" smtClean="0">
              <a:solidFill>
                <a:srgbClr val="FF0000"/>
              </a:solidFill>
              <a:sym typeface="Symbol" pitchFamily="18" charset="2"/>
            </a:endParaRPr>
          </a:p>
          <a:p>
            <a:pPr algn="just">
              <a:lnSpc>
                <a:spcPct val="80000"/>
              </a:lnSpc>
            </a:pPr>
            <a:r>
              <a:rPr lang="fr-FR" dirty="0" smtClean="0">
                <a:sym typeface="Symbol" pitchFamily="18" charset="2"/>
              </a:rPr>
              <a:t>Short </a:t>
            </a:r>
            <a:r>
              <a:rPr lang="fr-FR" dirty="0" err="1" smtClean="0">
                <a:sym typeface="Symbol" pitchFamily="18" charset="2"/>
              </a:rPr>
              <a:t>summary</a:t>
            </a:r>
            <a:r>
              <a:rPr lang="fr-FR" dirty="0" smtClean="0">
                <a:sym typeface="Symbol" pitchFamily="18" charset="2"/>
              </a:rPr>
              <a:t> for J/</a:t>
            </a:r>
            <a:r>
              <a:rPr lang="fr-FR" dirty="0" smtClean="0">
                <a:latin typeface="Symbol" pitchFamily="18" charset="2"/>
                <a:sym typeface="Symbol" pitchFamily="18" charset="2"/>
              </a:rPr>
              <a:t>Y</a:t>
            </a:r>
            <a:r>
              <a:rPr lang="fr-FR" dirty="0" smtClean="0">
                <a:sym typeface="Symbol" pitchFamily="18" charset="2"/>
              </a:rPr>
              <a:t>:</a:t>
            </a:r>
          </a:p>
          <a:p>
            <a:pPr lvl="1" algn="just">
              <a:lnSpc>
                <a:spcPct val="80000"/>
              </a:lnSpc>
            </a:pPr>
            <a:r>
              <a:rPr lang="fr-FR" sz="2100" dirty="0" smtClean="0">
                <a:sym typeface="Symbol" pitchFamily="18" charset="2"/>
              </a:rPr>
              <a:t>NA50 	(</a:t>
            </a:r>
            <a:r>
              <a:rPr lang="fr-FR" sz="2100" dirty="0" err="1" smtClean="0">
                <a:sym typeface="Symbol" pitchFamily="18" charset="2"/>
              </a:rPr>
              <a:t>PbPb@SPS</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an </a:t>
            </a:r>
            <a:r>
              <a:rPr lang="fr-FR" sz="2100" i="1" dirty="0" err="1" smtClean="0">
                <a:sym typeface="Symbol" pitchFamily="18" charset="2"/>
              </a:rPr>
              <a:t>anomalous</a:t>
            </a:r>
            <a:r>
              <a:rPr lang="fr-FR" sz="2100" dirty="0" smtClean="0">
                <a:sym typeface="Symbol" pitchFamily="18" charset="2"/>
              </a:rPr>
              <a:t> suppression</a:t>
            </a:r>
          </a:p>
          <a:p>
            <a:pPr lvl="1" algn="just">
              <a:lnSpc>
                <a:spcPct val="80000"/>
              </a:lnSpc>
            </a:pPr>
            <a:r>
              <a:rPr lang="fr-FR" sz="2100" dirty="0" smtClean="0">
                <a:sym typeface="Symbol" pitchFamily="18" charset="2"/>
              </a:rPr>
              <a:t>PHENIX 	(</a:t>
            </a:r>
            <a:r>
              <a:rPr lang="fr-FR" sz="2100" dirty="0" err="1" smtClean="0">
                <a:sym typeface="Symbol" pitchFamily="18" charset="2"/>
              </a:rPr>
              <a:t>AuAu@RHIC</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 </a:t>
            </a:r>
            <a:r>
              <a:rPr lang="fr-FR" sz="2100" dirty="0" err="1" smtClean="0">
                <a:sym typeface="Symbol" pitchFamily="18" charset="2"/>
              </a:rPr>
              <a:t>similar</a:t>
            </a:r>
            <a:r>
              <a:rPr lang="fr-FR" sz="2100" dirty="0" smtClean="0">
                <a:sym typeface="Symbol" pitchFamily="18" charset="2"/>
              </a:rPr>
              <a:t> suppression (</a:t>
            </a:r>
            <a:r>
              <a:rPr lang="fr-FR" sz="2100" dirty="0" err="1" smtClean="0">
                <a:sym typeface="Symbol" pitchFamily="18" charset="2"/>
              </a:rPr>
              <a:t>than</a:t>
            </a:r>
            <a:r>
              <a:rPr lang="fr-FR" sz="2100" dirty="0" smtClean="0">
                <a:sym typeface="Symbol" pitchFamily="18" charset="2"/>
              </a:rPr>
              <a:t> NA50) </a:t>
            </a:r>
          </a:p>
          <a:p>
            <a:pPr lvl="1" algn="just">
              <a:lnSpc>
                <a:spcPct val="80000"/>
              </a:lnSpc>
            </a:pPr>
            <a:r>
              <a:rPr lang="fr-FR" sz="2100" dirty="0" smtClean="0">
                <a:sym typeface="Symbol" pitchFamily="18" charset="2"/>
              </a:rPr>
              <a:t>ALICE 	(</a:t>
            </a:r>
            <a:r>
              <a:rPr lang="fr-FR" sz="2100" dirty="0" err="1" smtClean="0">
                <a:sym typeface="Symbol" pitchFamily="18" charset="2"/>
              </a:rPr>
              <a:t>PbPb@LHC</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 </a:t>
            </a:r>
            <a:r>
              <a:rPr lang="fr-FR" sz="2100" dirty="0" err="1" smtClean="0">
                <a:sym typeface="Symbol" pitchFamily="18" charset="2"/>
              </a:rPr>
              <a:t>smaller</a:t>
            </a:r>
            <a:r>
              <a:rPr lang="fr-FR" sz="2100" dirty="0" smtClean="0">
                <a:sym typeface="Symbol" pitchFamily="18" charset="2"/>
              </a:rPr>
              <a:t> suppression for </a:t>
            </a:r>
            <a:r>
              <a:rPr lang="fr-FR" sz="2100" dirty="0" err="1" smtClean="0">
                <a:sym typeface="Symbol" pitchFamily="18" charset="2"/>
              </a:rPr>
              <a:t>low</a:t>
            </a:r>
            <a:r>
              <a:rPr lang="fr-FR" sz="2100" dirty="0" smtClean="0">
                <a:sym typeface="Symbol" pitchFamily="18" charset="2"/>
              </a:rPr>
              <a:t> </a:t>
            </a:r>
            <a:r>
              <a:rPr lang="fr-FR" sz="2100" dirty="0" err="1" smtClean="0">
                <a:sym typeface="Symbol" pitchFamily="18" charset="2"/>
              </a:rPr>
              <a:t>p</a:t>
            </a:r>
            <a:r>
              <a:rPr lang="fr-FR" sz="2100" baseline="-25000" dirty="0" err="1" smtClean="0">
                <a:sym typeface="Symbol" pitchFamily="18" charset="2"/>
              </a:rPr>
              <a:t>T</a:t>
            </a:r>
            <a:r>
              <a:rPr lang="fr-FR" sz="2100" dirty="0" smtClean="0">
                <a:sym typeface="Symbol" pitchFamily="18" charset="2"/>
              </a:rPr>
              <a:t> J/</a:t>
            </a:r>
            <a:r>
              <a:rPr lang="fr-FR" sz="2100" dirty="0" smtClean="0">
                <a:latin typeface="Symbol" pitchFamily="18" charset="2"/>
                <a:sym typeface="Symbol" pitchFamily="18" charset="2"/>
              </a:rPr>
              <a:t>Y</a:t>
            </a:r>
          </a:p>
          <a:p>
            <a:pPr lvl="1" algn="just">
              <a:lnSpc>
                <a:spcPct val="80000"/>
              </a:lnSpc>
            </a:pPr>
            <a:r>
              <a:rPr lang="fr-FR" sz="2100" dirty="0" smtClean="0">
                <a:sym typeface="Symbol" pitchFamily="18" charset="2"/>
              </a:rPr>
              <a:t>CMS 	(</a:t>
            </a:r>
            <a:r>
              <a:rPr lang="fr-FR" sz="2100" dirty="0" err="1" smtClean="0">
                <a:sym typeface="Symbol" pitchFamily="18" charset="2"/>
              </a:rPr>
              <a:t>PbPb@LHC</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 </a:t>
            </a:r>
            <a:r>
              <a:rPr lang="fr-FR" sz="2100" dirty="0" err="1" smtClean="0">
                <a:sym typeface="Symbol" pitchFamily="18" charset="2"/>
              </a:rPr>
              <a:t>larger</a:t>
            </a:r>
            <a:r>
              <a:rPr lang="fr-FR" sz="2100" dirty="0" smtClean="0">
                <a:sym typeface="Symbol" pitchFamily="18" charset="2"/>
              </a:rPr>
              <a:t> suppression for high </a:t>
            </a:r>
            <a:r>
              <a:rPr lang="fr-FR" sz="2100" dirty="0" err="1" smtClean="0">
                <a:sym typeface="Symbol" pitchFamily="18" charset="2"/>
              </a:rPr>
              <a:t>p</a:t>
            </a:r>
            <a:r>
              <a:rPr lang="fr-FR" sz="2100" baseline="-25000" dirty="0" err="1" smtClean="0">
                <a:sym typeface="Symbol" pitchFamily="18" charset="2"/>
              </a:rPr>
              <a:t>T</a:t>
            </a:r>
            <a:r>
              <a:rPr lang="fr-FR" sz="2100" dirty="0" smtClean="0">
                <a:sym typeface="Symbol" pitchFamily="18" charset="2"/>
              </a:rPr>
              <a:t> J/</a:t>
            </a:r>
            <a:r>
              <a:rPr lang="fr-FR" sz="2100" dirty="0" smtClean="0">
                <a:latin typeface="Symbol" pitchFamily="18" charset="2"/>
                <a:sym typeface="Symbol" pitchFamily="18" charset="2"/>
              </a:rPr>
              <a:t>Y</a:t>
            </a:r>
          </a:p>
          <a:p>
            <a:pPr algn="just">
              <a:lnSpc>
                <a:spcPct val="80000"/>
              </a:lnSpc>
            </a:pPr>
            <a:endParaRPr lang="fr-FR" b="1" dirty="0" smtClean="0">
              <a:solidFill>
                <a:srgbClr val="FF0000"/>
              </a:solidFill>
              <a:sym typeface="Symbol" pitchFamily="18" charset="2"/>
            </a:endParaRPr>
          </a:p>
          <a:p>
            <a:pPr algn="just">
              <a:lnSpc>
                <a:spcPct val="80000"/>
              </a:lnSpc>
            </a:pPr>
            <a:r>
              <a:rPr lang="fr-FR" dirty="0" err="1" smtClean="0">
                <a:solidFill>
                  <a:srgbClr val="FF0000"/>
                </a:solidFill>
                <a:sym typeface="Symbol" pitchFamily="18" charset="2"/>
              </a:rPr>
              <a:t>Unclear</a:t>
            </a:r>
            <a:r>
              <a:rPr lang="fr-FR" dirty="0">
                <a:solidFill>
                  <a:srgbClr val="FF0000"/>
                </a:solidFill>
                <a:sym typeface="Symbol" pitchFamily="18" charset="2"/>
              </a:rPr>
              <a:t> </a:t>
            </a:r>
            <a:r>
              <a:rPr lang="fr-FR" dirty="0" err="1" smtClean="0">
                <a:solidFill>
                  <a:srgbClr val="FF0000"/>
                </a:solidFill>
                <a:sym typeface="Symbol" pitchFamily="18" charset="2"/>
              </a:rPr>
              <a:t>picture</a:t>
            </a:r>
            <a:r>
              <a:rPr lang="fr-FR" dirty="0" smtClean="0">
                <a:solidFill>
                  <a:srgbClr val="FF0000"/>
                </a:solidFill>
                <a:sym typeface="Symbol" pitchFamily="18" charset="2"/>
              </a:rPr>
              <a:t> :</a:t>
            </a:r>
          </a:p>
          <a:p>
            <a:pPr lvl="1" algn="just">
              <a:lnSpc>
                <a:spcPct val="80000"/>
              </a:lnSpc>
            </a:pPr>
            <a:r>
              <a:rPr lang="fr-FR" sz="2100" dirty="0" err="1" smtClean="0">
                <a:sym typeface="Symbol" pitchFamily="18" charset="2"/>
              </a:rPr>
              <a:t>Observed</a:t>
            </a:r>
            <a:r>
              <a:rPr lang="fr-FR" sz="2100" dirty="0" smtClean="0">
                <a:sym typeface="Symbol" pitchFamily="18" charset="2"/>
              </a:rPr>
              <a:t> Hot and Dense </a:t>
            </a:r>
            <a:r>
              <a:rPr lang="fr-FR" sz="2100" dirty="0" err="1" smtClean="0">
                <a:sym typeface="Symbol" pitchFamily="18" charset="2"/>
              </a:rPr>
              <a:t>Matter</a:t>
            </a:r>
            <a:r>
              <a:rPr lang="fr-FR" sz="2100" dirty="0" smtClean="0">
                <a:sym typeface="Symbol" pitchFamily="18" charset="2"/>
              </a:rPr>
              <a:t> </a:t>
            </a:r>
            <a:r>
              <a:rPr lang="fr-FR" sz="2100" dirty="0" err="1" smtClean="0">
                <a:sym typeface="Symbol" pitchFamily="18" charset="2"/>
              </a:rPr>
              <a:t>effects</a:t>
            </a:r>
            <a:r>
              <a:rPr lang="fr-FR" sz="2100" dirty="0" smtClean="0">
                <a:sym typeface="Symbol" pitchFamily="18" charset="2"/>
              </a:rPr>
              <a:t>. For </a:t>
            </a:r>
            <a:r>
              <a:rPr lang="fr-FR" sz="2100" dirty="0" err="1" smtClean="0">
                <a:sym typeface="Symbol" pitchFamily="18" charset="2"/>
              </a:rPr>
              <a:t>quarkonia</a:t>
            </a:r>
            <a:r>
              <a:rPr lang="fr-FR" sz="2100" dirty="0" smtClean="0">
                <a:sym typeface="Symbol" pitchFamily="18" charset="2"/>
              </a:rPr>
              <a:t>, are </a:t>
            </a:r>
            <a:r>
              <a:rPr lang="fr-FR" sz="2100" dirty="0" err="1" smtClean="0">
                <a:sym typeface="Symbol" pitchFamily="18" charset="2"/>
              </a:rPr>
              <a:t>they</a:t>
            </a:r>
            <a:r>
              <a:rPr lang="fr-FR" sz="2100" dirty="0" smtClean="0">
                <a:sym typeface="Symbol" pitchFamily="18" charset="2"/>
              </a:rPr>
              <a:t> due to</a:t>
            </a:r>
          </a:p>
          <a:p>
            <a:pPr lvl="2" algn="just">
              <a:lnSpc>
                <a:spcPct val="80000"/>
              </a:lnSpc>
            </a:pPr>
            <a:r>
              <a:rPr lang="fr-FR" b="1" dirty="0" err="1" smtClean="0">
                <a:sym typeface="Symbol" pitchFamily="18" charset="2"/>
              </a:rPr>
              <a:t>color</a:t>
            </a:r>
            <a:r>
              <a:rPr lang="fr-FR" b="1" dirty="0" smtClean="0">
                <a:sym typeface="Symbol" pitchFamily="18" charset="2"/>
              </a:rPr>
              <a:t> screening ? </a:t>
            </a:r>
            <a:r>
              <a:rPr lang="fr-FR" dirty="0" err="1" smtClean="0">
                <a:sym typeface="Symbol" pitchFamily="18" charset="2"/>
              </a:rPr>
              <a:t>Apply</a:t>
            </a:r>
            <a:r>
              <a:rPr lang="fr-FR" dirty="0" smtClean="0">
                <a:sym typeface="Symbol" pitchFamily="18" charset="2"/>
              </a:rPr>
              <a:t> in </a:t>
            </a:r>
            <a:r>
              <a:rPr lang="fr-FR" dirty="0" err="1" smtClean="0">
                <a:sym typeface="Symbol" pitchFamily="18" charset="2"/>
              </a:rPr>
              <a:t>principle</a:t>
            </a:r>
            <a:r>
              <a:rPr lang="fr-FR" dirty="0" smtClean="0">
                <a:sym typeface="Symbol" pitchFamily="18" charset="2"/>
              </a:rPr>
              <a:t> </a:t>
            </a:r>
            <a:r>
              <a:rPr lang="fr-FR" dirty="0" err="1" smtClean="0">
                <a:sym typeface="Symbol" pitchFamily="18" charset="2"/>
              </a:rPr>
              <a:t>at</a:t>
            </a:r>
            <a:r>
              <a:rPr lang="fr-FR" dirty="0" smtClean="0">
                <a:sym typeface="Symbol" pitchFamily="18" charset="2"/>
              </a:rPr>
              <a:t> SPS, RHIC and LHC</a:t>
            </a:r>
          </a:p>
          <a:p>
            <a:pPr lvl="2" algn="just">
              <a:lnSpc>
                <a:spcPct val="80000"/>
              </a:lnSpc>
            </a:pPr>
            <a:r>
              <a:rPr lang="fr-FR" b="1" dirty="0" err="1" smtClean="0">
                <a:sym typeface="Symbol" pitchFamily="18" charset="2"/>
              </a:rPr>
              <a:t>Recombination</a:t>
            </a:r>
            <a:r>
              <a:rPr lang="fr-FR" b="1" dirty="0" smtClean="0">
                <a:sym typeface="Symbol" pitchFamily="18" charset="2"/>
              </a:rPr>
              <a:t> ? </a:t>
            </a:r>
            <a:r>
              <a:rPr lang="fr-FR" dirty="0" err="1" smtClean="0">
                <a:sym typeface="Symbol" pitchFamily="18" charset="2"/>
              </a:rPr>
              <a:t>Apply</a:t>
            </a:r>
            <a:r>
              <a:rPr lang="fr-FR" dirty="0" smtClean="0">
                <a:sym typeface="Symbol" pitchFamily="18" charset="2"/>
              </a:rPr>
              <a:t> </a:t>
            </a:r>
            <a:r>
              <a:rPr lang="fr-FR" dirty="0" err="1" smtClean="0">
                <a:sym typeface="Symbol" pitchFamily="18" charset="2"/>
              </a:rPr>
              <a:t>at</a:t>
            </a:r>
            <a:r>
              <a:rPr lang="fr-FR" dirty="0" smtClean="0">
                <a:sym typeface="Symbol" pitchFamily="18" charset="2"/>
              </a:rPr>
              <a:t> RHIC? LHC?</a:t>
            </a:r>
          </a:p>
          <a:p>
            <a:pPr lvl="2" algn="just">
              <a:lnSpc>
                <a:spcPct val="80000"/>
              </a:lnSpc>
            </a:pPr>
            <a:r>
              <a:rPr lang="fr-FR" b="1" dirty="0" err="1" smtClean="0">
                <a:sym typeface="Symbol" pitchFamily="18" charset="2"/>
              </a:rPr>
              <a:t>Both</a:t>
            </a:r>
            <a:r>
              <a:rPr lang="fr-FR" b="1" dirty="0" smtClean="0">
                <a:sym typeface="Symbol" pitchFamily="18" charset="2"/>
              </a:rPr>
              <a:t> ? </a:t>
            </a:r>
          </a:p>
          <a:p>
            <a:pPr algn="just">
              <a:lnSpc>
                <a:spcPct val="80000"/>
              </a:lnSpc>
            </a:pPr>
            <a:endParaRPr lang="fr-FR" b="0" dirty="0" smtClean="0">
              <a:sym typeface="Symbol" pitchFamily="18" charset="2"/>
            </a:endParaRPr>
          </a:p>
          <a:p>
            <a:pPr algn="just">
              <a:lnSpc>
                <a:spcPct val="80000"/>
              </a:lnSpc>
            </a:pPr>
            <a:r>
              <a:rPr lang="fr-FR" dirty="0" smtClean="0">
                <a:solidFill>
                  <a:schemeClr val="bg1"/>
                </a:solidFill>
                <a:sym typeface="Symbol" pitchFamily="18" charset="2"/>
              </a:rPr>
              <a:t>To </a:t>
            </a:r>
            <a:r>
              <a:rPr lang="fr-FR" dirty="0" err="1" smtClean="0">
                <a:solidFill>
                  <a:schemeClr val="bg1"/>
                </a:solidFill>
                <a:sym typeface="Symbol" pitchFamily="18" charset="2"/>
              </a:rPr>
              <a:t>understand</a:t>
            </a:r>
            <a:r>
              <a:rPr lang="fr-FR" dirty="0" smtClean="0">
                <a:solidFill>
                  <a:schemeClr val="bg1"/>
                </a:solidFill>
                <a:sym typeface="Symbol" pitchFamily="18" charset="2"/>
              </a:rPr>
              <a:t> Hot and Dense </a:t>
            </a:r>
            <a:r>
              <a:rPr lang="fr-FR" dirty="0" err="1" smtClean="0">
                <a:solidFill>
                  <a:schemeClr val="bg1"/>
                </a:solidFill>
                <a:sym typeface="Symbol" pitchFamily="18" charset="2"/>
              </a:rPr>
              <a:t>Matter</a:t>
            </a:r>
            <a:r>
              <a:rPr lang="fr-FR" dirty="0" smtClean="0">
                <a:solidFill>
                  <a:schemeClr val="bg1"/>
                </a:solidFill>
                <a:sym typeface="Symbol" pitchFamily="18" charset="2"/>
              </a:rPr>
              <a:t> </a:t>
            </a:r>
            <a:r>
              <a:rPr lang="fr-FR" dirty="0" err="1" smtClean="0">
                <a:solidFill>
                  <a:schemeClr val="bg1"/>
                </a:solidFill>
                <a:sym typeface="Symbol" pitchFamily="18" charset="2"/>
              </a:rPr>
              <a:t>effects</a:t>
            </a:r>
            <a:r>
              <a:rPr lang="fr-FR" dirty="0" smtClean="0">
                <a:solidFill>
                  <a:schemeClr val="bg1"/>
                </a:solidFill>
                <a:sym typeface="Symbol" pitchFamily="18" charset="2"/>
              </a:rPr>
              <a:t> on </a:t>
            </a:r>
            <a:r>
              <a:rPr lang="fr-FR" dirty="0" err="1" smtClean="0">
                <a:solidFill>
                  <a:schemeClr val="bg1"/>
                </a:solidFill>
                <a:sym typeface="Symbol" pitchFamily="18" charset="2"/>
              </a:rPr>
              <a:t>charmonium</a:t>
            </a:r>
            <a:r>
              <a:rPr lang="fr-FR" dirty="0" smtClean="0">
                <a:solidFill>
                  <a:schemeClr val="bg1"/>
                </a:solidFill>
                <a:sym typeface="Symbol" pitchFamily="18" charset="2"/>
              </a:rPr>
              <a:t>, </a:t>
            </a:r>
          </a:p>
          <a:p>
            <a:pPr lvl="1" algn="just">
              <a:lnSpc>
                <a:spcPct val="80000"/>
              </a:lnSpc>
            </a:pPr>
            <a:r>
              <a:rPr lang="fr-FR" b="1" dirty="0" err="1" smtClean="0">
                <a:solidFill>
                  <a:srgbClr val="FF0000"/>
                </a:solidFill>
                <a:sym typeface="Symbol" pitchFamily="18" charset="2"/>
              </a:rPr>
              <a:t>need</a:t>
            </a:r>
            <a:r>
              <a:rPr lang="fr-FR" b="1" dirty="0" smtClean="0">
                <a:solidFill>
                  <a:srgbClr val="FF0000"/>
                </a:solidFill>
                <a:sym typeface="Symbol" pitchFamily="18" charset="2"/>
              </a:rPr>
              <a:t> to (dis)</a:t>
            </a:r>
            <a:r>
              <a:rPr lang="fr-FR" b="1" dirty="0" err="1" smtClean="0">
                <a:solidFill>
                  <a:srgbClr val="FF0000"/>
                </a:solidFill>
                <a:sym typeface="Symbol" pitchFamily="18" charset="2"/>
              </a:rPr>
              <a:t>prove</a:t>
            </a:r>
            <a:r>
              <a:rPr lang="fr-FR" b="1" dirty="0" smtClean="0">
                <a:solidFill>
                  <a:srgbClr val="FF0000"/>
                </a:solidFill>
                <a:sym typeface="Symbol" pitchFamily="18" charset="2"/>
              </a:rPr>
              <a:t> </a:t>
            </a:r>
            <a:r>
              <a:rPr lang="fr-FR" b="1" dirty="0" err="1" smtClean="0">
                <a:solidFill>
                  <a:srgbClr val="FF0000"/>
                </a:solidFill>
                <a:sym typeface="Symbol" pitchFamily="18" charset="2"/>
              </a:rPr>
              <a:t>color</a:t>
            </a:r>
            <a:r>
              <a:rPr lang="fr-FR" b="1" dirty="0" smtClean="0">
                <a:solidFill>
                  <a:srgbClr val="FF0000"/>
                </a:solidFill>
                <a:sym typeface="Symbol" pitchFamily="18" charset="2"/>
              </a:rPr>
              <a:t> screening first. </a:t>
            </a:r>
            <a:endParaRPr lang="fr-FR" b="1" dirty="0">
              <a:solidFill>
                <a:srgbClr val="FF0000"/>
              </a:solidFill>
              <a:sym typeface="Symbol" pitchFamily="18" charset="2"/>
            </a:endParaRPr>
          </a:p>
          <a:p>
            <a:pPr lvl="1" algn="just">
              <a:lnSpc>
                <a:spcPct val="80000"/>
              </a:lnSpc>
            </a:pPr>
            <a:r>
              <a:rPr lang="fr-FR" b="0" dirty="0" err="1" smtClean="0">
                <a:solidFill>
                  <a:schemeClr val="bg1"/>
                </a:solidFill>
                <a:sym typeface="Symbol" pitchFamily="18" charset="2"/>
              </a:rPr>
              <a:t>Study</a:t>
            </a:r>
            <a:r>
              <a:rPr lang="fr-FR" b="0" dirty="0" smtClean="0">
                <a:solidFill>
                  <a:schemeClr val="bg1"/>
                </a:solidFill>
                <a:sym typeface="Symbol" pitchFamily="18" charset="2"/>
              </a:rPr>
              <a:t> of </a:t>
            </a:r>
            <a:r>
              <a:rPr lang="fr-FR" dirty="0" err="1">
                <a:solidFill>
                  <a:schemeClr val="bg1"/>
                </a:solidFill>
                <a:sym typeface="Symbol" pitchFamily="18" charset="2"/>
              </a:rPr>
              <a:t>r</a:t>
            </a:r>
            <a:r>
              <a:rPr lang="fr-FR" b="0" dirty="0" err="1" smtClean="0">
                <a:solidFill>
                  <a:schemeClr val="bg1"/>
                </a:solidFill>
                <a:sym typeface="Symbol" pitchFamily="18" charset="2"/>
              </a:rPr>
              <a:t>ecombination</a:t>
            </a:r>
            <a:r>
              <a:rPr lang="fr-FR" b="0" dirty="0" smtClean="0">
                <a:solidFill>
                  <a:schemeClr val="bg1"/>
                </a:solidFill>
                <a:sym typeface="Symbol" pitchFamily="18" charset="2"/>
              </a:rPr>
              <a:t> </a:t>
            </a:r>
            <a:r>
              <a:rPr lang="fr-FR" dirty="0" err="1" smtClean="0">
                <a:solidFill>
                  <a:schemeClr val="bg1"/>
                </a:solidFill>
                <a:sym typeface="Symbol" pitchFamily="18" charset="2"/>
              </a:rPr>
              <a:t>is</a:t>
            </a:r>
            <a:r>
              <a:rPr lang="fr-FR" dirty="0" smtClean="0">
                <a:solidFill>
                  <a:schemeClr val="bg1"/>
                </a:solidFill>
                <a:sym typeface="Symbol" pitchFamily="18" charset="2"/>
              </a:rPr>
              <a:t> a second </a:t>
            </a:r>
            <a:r>
              <a:rPr lang="fr-FR" dirty="0" err="1" smtClean="0">
                <a:solidFill>
                  <a:schemeClr val="bg1"/>
                </a:solidFill>
                <a:sym typeface="Symbol" pitchFamily="18" charset="2"/>
              </a:rPr>
              <a:t>step</a:t>
            </a:r>
            <a:r>
              <a:rPr lang="fr-FR" dirty="0" smtClean="0">
                <a:solidFill>
                  <a:schemeClr val="bg1"/>
                </a:solidFill>
                <a:sym typeface="Symbol" pitchFamily="18" charset="2"/>
              </a:rPr>
              <a:t> (</a:t>
            </a:r>
            <a:r>
              <a:rPr lang="fr-FR" b="0" dirty="0" err="1" smtClean="0">
                <a:solidFill>
                  <a:schemeClr val="bg1"/>
                </a:solidFill>
                <a:sym typeface="Symbol" pitchFamily="18" charset="2"/>
              </a:rPr>
              <a:t>at</a:t>
            </a:r>
            <a:r>
              <a:rPr lang="fr-FR" b="0" dirty="0" smtClean="0">
                <a:solidFill>
                  <a:schemeClr val="bg1"/>
                </a:solidFill>
                <a:sym typeface="Symbol" pitchFamily="18" charset="2"/>
              </a:rPr>
              <a:t> </a:t>
            </a:r>
            <a:r>
              <a:rPr lang="fr-FR" b="0" dirty="0" err="1" smtClean="0">
                <a:solidFill>
                  <a:schemeClr val="bg1"/>
                </a:solidFill>
                <a:sym typeface="Symbol" pitchFamily="18" charset="2"/>
              </a:rPr>
              <a:t>higher</a:t>
            </a:r>
            <a:r>
              <a:rPr lang="fr-FR" b="0" dirty="0" smtClean="0">
                <a:solidFill>
                  <a:schemeClr val="bg1"/>
                </a:solidFill>
                <a:sym typeface="Symbol" pitchFamily="18" charset="2"/>
              </a:rPr>
              <a:t> </a:t>
            </a:r>
            <a:r>
              <a:rPr lang="fr-FR" b="0" dirty="0" err="1" smtClean="0">
                <a:solidFill>
                  <a:schemeClr val="bg1"/>
                </a:solidFill>
                <a:sym typeface="Symbol" pitchFamily="18" charset="2"/>
              </a:rPr>
              <a:t>energies</a:t>
            </a:r>
            <a:r>
              <a:rPr lang="fr-FR" b="0" dirty="0" smtClean="0">
                <a:solidFill>
                  <a:schemeClr val="bg1"/>
                </a:solidFill>
                <a:sym typeface="Symbol" pitchFamily="18" charset="2"/>
              </a:rPr>
              <a:t>)</a:t>
            </a:r>
            <a:r>
              <a:rPr lang="fr-FR" dirty="0" smtClean="0">
                <a:solidFill>
                  <a:schemeClr val="bg1"/>
                </a:solidFill>
                <a:sym typeface="Symbol" pitchFamily="18" charset="2"/>
              </a:rPr>
              <a:t>.</a:t>
            </a:r>
            <a:endParaRPr lang="fr-FR" b="0" dirty="0" smtClean="0">
              <a:solidFill>
                <a:schemeClr val="bg1"/>
              </a:solidFill>
              <a:sym typeface="Symbol" pitchFamily="18" charset="2"/>
            </a:endParaRPr>
          </a:p>
        </p:txBody>
      </p:sp>
      <p:sp>
        <p:nvSpPr>
          <p:cNvPr id="2" name="Espace réservé du texte 1"/>
          <p:cNvSpPr>
            <a:spLocks noGrp="1"/>
          </p:cNvSpPr>
          <p:nvPr>
            <p:ph type="body" sz="quarter" idx="13"/>
          </p:nvPr>
        </p:nvSpPr>
        <p:spPr/>
        <p:txBody>
          <a:bodyPr/>
          <a:lstStyle/>
          <a:p>
            <a:pPr algn="ctr"/>
            <a:r>
              <a:rPr lang="fr-FR" dirty="0" err="1"/>
              <a:t>E</a:t>
            </a:r>
            <a:r>
              <a:rPr lang="fr-FR" dirty="0" err="1" smtClean="0"/>
              <a:t>xperimentally</a:t>
            </a:r>
            <a:endParaRPr lang="fr-FR" dirty="0"/>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14"/>
          </p:nvPr>
        </p:nvSpPr>
        <p:spPr/>
        <p:txBody>
          <a:bodyPr/>
          <a:lstStyle/>
          <a:p>
            <a:pPr>
              <a:defRPr/>
            </a:pPr>
            <a:r>
              <a:rPr lang="fr-FR" smtClean="0"/>
              <a:t>01/03/2013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4</a:t>
            </a:fld>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9" y="2564904"/>
            <a:ext cx="594849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space réservé du contenu 51"/>
          <p:cNvSpPr>
            <a:spLocks noGrp="1"/>
          </p:cNvSpPr>
          <p:nvPr>
            <p:ph idx="1"/>
          </p:nvPr>
        </p:nvSpPr>
        <p:spPr/>
        <p:txBody>
          <a:bodyPr rtlCol="0">
            <a:normAutofit/>
          </a:bodyPr>
          <a:lstStyle/>
          <a:p>
            <a:pPr fontAlgn="auto">
              <a:spcAft>
                <a:spcPts val="0"/>
              </a:spcAft>
              <a:defRPr/>
            </a:pPr>
            <a:r>
              <a:rPr lang="fr-FR" sz="2400" dirty="0" smtClean="0"/>
              <a:t>How to Test </a:t>
            </a:r>
            <a:r>
              <a:rPr lang="fr-FR" sz="2400" dirty="0" err="1" smtClean="0"/>
              <a:t>sequential</a:t>
            </a:r>
            <a:r>
              <a:rPr lang="fr-FR" sz="2400" dirty="0" smtClean="0"/>
              <a:t> suppression </a:t>
            </a:r>
            <a:r>
              <a:rPr lang="fr-FR" sz="2400" dirty="0" err="1" smtClean="0"/>
              <a:t>with</a:t>
            </a:r>
            <a:r>
              <a:rPr lang="fr-FR" sz="2400" dirty="0" smtClean="0"/>
              <a:t> </a:t>
            </a:r>
            <a:r>
              <a:rPr lang="fr-FR" sz="2400" dirty="0" err="1" smtClean="0"/>
              <a:t>charmonia</a:t>
            </a:r>
            <a:r>
              <a:rPr lang="fr-FR" sz="2400" dirty="0" smtClean="0"/>
              <a:t> </a:t>
            </a:r>
            <a:r>
              <a:rPr lang="fr-FR" sz="2400" dirty="0"/>
              <a:t>?</a:t>
            </a:r>
            <a:endParaRPr lang="fr-FR" sz="2400" dirty="0" smtClean="0"/>
          </a:p>
          <a:p>
            <a:pPr marL="857250" lvl="1" indent="-457200" fontAlgn="auto">
              <a:spcAft>
                <a:spcPts val="0"/>
              </a:spcAft>
              <a:buFont typeface="+mj-lt"/>
              <a:buAutoNum type="arabicPeriod"/>
              <a:defRPr/>
            </a:pPr>
            <a:r>
              <a:rPr lang="fr-FR" sz="1600" dirty="0" smtClean="0"/>
              <a:t>must </a:t>
            </a:r>
            <a:r>
              <a:rPr lang="fr-FR" sz="1600" dirty="0" err="1" smtClean="0"/>
              <a:t>be</a:t>
            </a:r>
            <a:r>
              <a:rPr lang="fr-FR" sz="1600" dirty="0" smtClean="0"/>
              <a:t> in a </a:t>
            </a:r>
            <a:r>
              <a:rPr lang="fr-FR" sz="1600" dirty="0" err="1" smtClean="0"/>
              <a:t>regime</a:t>
            </a:r>
            <a:r>
              <a:rPr lang="fr-FR" sz="1600" dirty="0" smtClean="0"/>
              <a:t> </a:t>
            </a:r>
            <a:r>
              <a:rPr lang="fr-FR" sz="1600" dirty="0" err="1" smtClean="0"/>
              <a:t>where</a:t>
            </a:r>
            <a:r>
              <a:rPr lang="fr-FR" sz="1600" dirty="0" smtClean="0"/>
              <a:t> </a:t>
            </a:r>
            <a:r>
              <a:rPr lang="fr-FR" sz="1600" dirty="0" err="1" smtClean="0"/>
              <a:t>recombination</a:t>
            </a:r>
            <a:r>
              <a:rPr lang="fr-FR" sz="1600" dirty="0" smtClean="0"/>
              <a:t> </a:t>
            </a:r>
            <a:r>
              <a:rPr lang="fr-FR" sz="1600" dirty="0" err="1" smtClean="0"/>
              <a:t>is</a:t>
            </a:r>
            <a:r>
              <a:rPr lang="fr-FR" sz="1600" dirty="0" smtClean="0"/>
              <a:t> </a:t>
            </a:r>
            <a:r>
              <a:rPr lang="fr-FR" sz="1600" dirty="0" err="1" smtClean="0"/>
              <a:t>negligible</a:t>
            </a:r>
            <a:r>
              <a:rPr lang="fr-FR" sz="1600" dirty="0" smtClean="0"/>
              <a:t> </a:t>
            </a:r>
            <a:r>
              <a:rPr lang="fr-FR" sz="1600" dirty="0" smtClean="0">
                <a:sym typeface="Wingdings" pitchFamily="2" charset="2"/>
              </a:rPr>
              <a:t> </a:t>
            </a:r>
            <a:r>
              <a:rPr lang="fr-FR" sz="1600" b="1" dirty="0" smtClean="0">
                <a:solidFill>
                  <a:srgbClr val="FF0000"/>
                </a:solidFill>
                <a:sym typeface="Wingdings" pitchFamily="2" charset="2"/>
              </a:rPr>
              <a:t>SPS </a:t>
            </a:r>
            <a:r>
              <a:rPr lang="fr-FR" sz="1600" b="1" dirty="0" err="1" smtClean="0">
                <a:solidFill>
                  <a:srgbClr val="FF0000"/>
                </a:solidFill>
                <a:sym typeface="Wingdings" pitchFamily="2" charset="2"/>
              </a:rPr>
              <a:t>energies</a:t>
            </a:r>
            <a:endParaRPr lang="fr-FR" sz="1600" b="1" dirty="0" smtClean="0">
              <a:solidFill>
                <a:srgbClr val="FF0000"/>
              </a:solidFill>
              <a:sym typeface="Wingdings" pitchFamily="2" charset="2"/>
            </a:endParaRPr>
          </a:p>
          <a:p>
            <a:pPr marL="857250" lvl="1" indent="-457200" fontAlgn="auto">
              <a:spcAft>
                <a:spcPts val="0"/>
              </a:spcAft>
              <a:buFont typeface="+mj-lt"/>
              <a:buAutoNum type="arabicPeriod"/>
              <a:defRPr/>
            </a:pPr>
            <a:r>
              <a:rPr lang="fr-FR" sz="1600" b="1" dirty="0" smtClean="0">
                <a:solidFill>
                  <a:srgbClr val="FF0000"/>
                </a:solidFill>
              </a:rPr>
              <a:t>must </a:t>
            </a:r>
            <a:r>
              <a:rPr lang="fr-FR" sz="1600" b="1" dirty="0" err="1" smtClean="0">
                <a:solidFill>
                  <a:srgbClr val="FF0000"/>
                </a:solidFill>
              </a:rPr>
              <a:t>measure</a:t>
            </a:r>
            <a:r>
              <a:rPr lang="fr-FR" sz="1600" b="1" dirty="0" smtClean="0">
                <a:solidFill>
                  <a:srgbClr val="FF0000"/>
                </a:solidFill>
              </a:rPr>
              <a:t> </a:t>
            </a:r>
            <a:r>
              <a:rPr lang="fr-FR" sz="1600" dirty="0" smtClean="0"/>
              <a:t>the suppression pattern of </a:t>
            </a:r>
            <a:r>
              <a:rPr lang="en-US" sz="1600" b="1" dirty="0" smtClean="0">
                <a:solidFill>
                  <a:srgbClr val="FF0000"/>
                </a:solidFill>
              </a:rPr>
              <a:t>J/</a:t>
            </a:r>
            <a:r>
              <a:rPr lang="en-US" sz="1600" b="1" dirty="0" smtClean="0">
                <a:solidFill>
                  <a:srgbClr val="FF0000"/>
                </a:solidFill>
                <a:latin typeface="Symbol" pitchFamily="18" charset="2"/>
              </a:rPr>
              <a:t>Y, </a:t>
            </a:r>
            <a:r>
              <a:rPr lang="en-US" sz="1600" b="1" dirty="0">
                <a:solidFill>
                  <a:srgbClr val="FF0000"/>
                </a:solidFill>
                <a:latin typeface="Symbol" pitchFamily="18" charset="2"/>
              </a:rPr>
              <a:t>Y</a:t>
            </a:r>
            <a:r>
              <a:rPr lang="en-US" sz="1600" b="1" dirty="0" smtClean="0">
                <a:solidFill>
                  <a:srgbClr val="FF0000"/>
                </a:solidFill>
              </a:rPr>
              <a:t>’, </a:t>
            </a:r>
            <a:r>
              <a:rPr lang="en-US" sz="1600" b="1" dirty="0">
                <a:solidFill>
                  <a:srgbClr val="FF0000"/>
                </a:solidFill>
                <a:latin typeface="Symbol" pitchFamily="18" charset="2"/>
              </a:rPr>
              <a:t>c</a:t>
            </a:r>
            <a:r>
              <a:rPr lang="en-US" sz="1600" b="1" baseline="-25000" dirty="0">
                <a:solidFill>
                  <a:srgbClr val="FF0000"/>
                </a:solidFill>
              </a:rPr>
              <a:t>c </a:t>
            </a:r>
            <a:r>
              <a:rPr lang="en-US" sz="1600" b="1" baseline="-25000" dirty="0" smtClean="0">
                <a:solidFill>
                  <a:srgbClr val="FF0000"/>
                </a:solidFill>
              </a:rPr>
              <a:t> </a:t>
            </a:r>
            <a:r>
              <a:rPr lang="fr-FR" sz="1600" dirty="0" smtClean="0"/>
              <a:t>:</a:t>
            </a:r>
          </a:p>
          <a:p>
            <a:pPr lvl="2" fontAlgn="auto">
              <a:spcAft>
                <a:spcPts val="0"/>
              </a:spcAft>
              <a:buFont typeface="Arial" pitchFamily="34" charset="0"/>
              <a:buChar char="•"/>
              <a:defRPr/>
            </a:pPr>
            <a:r>
              <a:rPr lang="en-US" sz="1600" dirty="0" smtClean="0"/>
              <a:t>~30% (resp. ~10%) of the inclusive J/</a:t>
            </a:r>
            <a:r>
              <a:rPr lang="en-US" sz="1600" dirty="0" smtClean="0">
                <a:latin typeface="Symbol" pitchFamily="18" charset="2"/>
              </a:rPr>
              <a:t>Y</a:t>
            </a:r>
            <a:r>
              <a:rPr lang="en-US" sz="1600" dirty="0" smtClean="0"/>
              <a:t> yield comes from </a:t>
            </a:r>
            <a:r>
              <a:rPr lang="en-US" sz="1600" dirty="0" smtClean="0">
                <a:latin typeface="Symbol" pitchFamily="18" charset="2"/>
              </a:rPr>
              <a:t>c</a:t>
            </a:r>
            <a:r>
              <a:rPr lang="en-US" sz="1600" baseline="-25000" dirty="0" smtClean="0"/>
              <a:t>c</a:t>
            </a:r>
            <a:r>
              <a:rPr lang="en-US" sz="1600" dirty="0" smtClean="0"/>
              <a:t> (resp. </a:t>
            </a:r>
            <a:r>
              <a:rPr lang="en-US" sz="1600" dirty="0" smtClean="0">
                <a:latin typeface="Symbol" pitchFamily="18" charset="2"/>
              </a:rPr>
              <a:t>Y</a:t>
            </a:r>
            <a:r>
              <a:rPr lang="en-US" sz="1600" dirty="0" smtClean="0"/>
              <a:t>’) decay.</a:t>
            </a:r>
          </a:p>
          <a:p>
            <a:pPr lvl="2" fontAlgn="auto">
              <a:spcAft>
                <a:spcPts val="0"/>
              </a:spcAft>
              <a:buFont typeface="Arial" pitchFamily="34" charset="0"/>
              <a:buChar char="•"/>
              <a:defRPr/>
            </a:pPr>
            <a:r>
              <a:rPr lang="en-US" sz="1600" dirty="0" smtClean="0"/>
              <a:t>According to lattice calculations, </a:t>
            </a:r>
            <a:r>
              <a:rPr lang="en-US" sz="1600" dirty="0"/>
              <a:t>T</a:t>
            </a:r>
            <a:r>
              <a:rPr lang="en-US" sz="1600" baseline="-25000" dirty="0"/>
              <a:t>d</a:t>
            </a:r>
            <a:r>
              <a:rPr lang="en-US" sz="1600" dirty="0"/>
              <a:t> </a:t>
            </a:r>
            <a:r>
              <a:rPr lang="en-US" sz="1600" dirty="0" smtClean="0"/>
              <a:t>(</a:t>
            </a:r>
            <a:r>
              <a:rPr lang="en-US" sz="1600" dirty="0" smtClean="0">
                <a:latin typeface="Symbol" pitchFamily="18" charset="2"/>
              </a:rPr>
              <a:t>Y</a:t>
            </a:r>
            <a:r>
              <a:rPr lang="en-US" sz="1600" dirty="0" smtClean="0"/>
              <a:t>’) &lt; T</a:t>
            </a:r>
            <a:r>
              <a:rPr lang="en-US" sz="1600" baseline="-25000" dirty="0" smtClean="0"/>
              <a:t>d</a:t>
            </a:r>
            <a:r>
              <a:rPr lang="en-US" sz="1600" dirty="0" smtClean="0"/>
              <a:t> (</a:t>
            </a:r>
            <a:r>
              <a:rPr lang="en-US" sz="1600" dirty="0" smtClean="0">
                <a:latin typeface="Symbol" pitchFamily="18" charset="2"/>
              </a:rPr>
              <a:t>c</a:t>
            </a:r>
            <a:r>
              <a:rPr lang="en-US" sz="1600" baseline="-25000" dirty="0" smtClean="0"/>
              <a:t>c</a:t>
            </a:r>
            <a:r>
              <a:rPr lang="en-US" sz="1600" dirty="0" smtClean="0"/>
              <a:t>) &lt; T</a:t>
            </a:r>
            <a:r>
              <a:rPr lang="en-US" sz="1600" baseline="-25000" dirty="0" smtClean="0"/>
              <a:t>d </a:t>
            </a:r>
            <a:r>
              <a:rPr lang="en-US" sz="1600" dirty="0" smtClean="0"/>
              <a:t>(J/</a:t>
            </a:r>
            <a:r>
              <a:rPr lang="en-US" sz="1600" dirty="0" smtClean="0">
                <a:latin typeface="Symbol" pitchFamily="18" charset="2"/>
              </a:rPr>
              <a:t>Y</a:t>
            </a:r>
            <a:r>
              <a:rPr lang="en-US" sz="1600" dirty="0" smtClean="0"/>
              <a:t>)</a:t>
            </a:r>
          </a:p>
          <a:p>
            <a:pPr lvl="2" fontAlgn="auto">
              <a:spcAft>
                <a:spcPts val="0"/>
              </a:spcAft>
              <a:buFont typeface="Arial" pitchFamily="34" charset="0"/>
              <a:buChar char="•"/>
              <a:defRPr/>
            </a:pPr>
            <a:r>
              <a:rPr lang="en-US" sz="1600" b="1" dirty="0" smtClean="0">
                <a:solidFill>
                  <a:schemeClr val="bg1"/>
                </a:solidFill>
              </a:rPr>
              <a:t>If screening, one should observe a step-like suppression patterns</a:t>
            </a:r>
          </a:p>
          <a:p>
            <a:pPr lvl="1" fontAlgn="auto">
              <a:spcAft>
                <a:spcPts val="0"/>
              </a:spcAft>
              <a:buFont typeface="Arial" pitchFamily="34" charset="0"/>
              <a:buChar char="–"/>
              <a:defRPr/>
            </a:pPr>
            <a:r>
              <a:rPr lang="en-US" sz="1600" b="1" i="1" dirty="0" smtClean="0"/>
              <a:t>Alternative scenario: </a:t>
            </a:r>
            <a:r>
              <a:rPr lang="en-US" sz="1600" i="1" dirty="0" smtClean="0"/>
              <a:t>suppression by </a:t>
            </a:r>
            <a:r>
              <a:rPr lang="en-US" sz="1600" i="1" dirty="0" err="1" smtClean="0"/>
              <a:t>comoving</a:t>
            </a:r>
            <a:r>
              <a:rPr lang="en-US" sz="1600" i="1" dirty="0" smtClean="0"/>
              <a:t> hadrons</a:t>
            </a:r>
          </a:p>
          <a:p>
            <a:pPr lvl="3" fontAlgn="auto">
              <a:spcAft>
                <a:spcPts val="0"/>
              </a:spcAft>
              <a:buFont typeface="Arial" pitchFamily="34" charset="0"/>
              <a:buChar char="–"/>
              <a:defRPr/>
            </a:pPr>
            <a:r>
              <a:rPr lang="en-US" i="1" dirty="0" smtClean="0"/>
              <a:t>Smooth suppression</a:t>
            </a:r>
          </a:p>
          <a:p>
            <a:pPr lvl="3" fontAlgn="auto">
              <a:spcAft>
                <a:spcPts val="0"/>
              </a:spcAft>
              <a:buFont typeface="Arial" pitchFamily="34" charset="0"/>
              <a:buChar char="–"/>
              <a:defRPr/>
            </a:pPr>
            <a:r>
              <a:rPr lang="en-US" i="1" dirty="0" smtClean="0"/>
              <a:t>Same suppression-starting point</a:t>
            </a:r>
          </a:p>
          <a:p>
            <a:pPr lvl="3" fontAlgn="auto">
              <a:spcAft>
                <a:spcPts val="0"/>
              </a:spcAft>
              <a:buFont typeface="Arial" pitchFamily="34" charset="0"/>
              <a:buChar char="–"/>
              <a:defRPr/>
            </a:pPr>
            <a:r>
              <a:rPr lang="en-US" i="1" dirty="0" smtClean="0"/>
              <a:t>Slopes related to binding energy : S</a:t>
            </a:r>
            <a:r>
              <a:rPr lang="en-US" i="1" baseline="-25000" dirty="0" smtClean="0">
                <a:latin typeface="Symbol" pitchFamily="18" charset="2"/>
              </a:rPr>
              <a:t>Y </a:t>
            </a:r>
            <a:r>
              <a:rPr lang="en-US" i="1" baseline="-25000" dirty="0" smtClean="0"/>
              <a:t>’</a:t>
            </a:r>
            <a:r>
              <a:rPr lang="en-US" i="1" dirty="0" smtClean="0"/>
              <a:t> &gt; S</a:t>
            </a:r>
            <a:r>
              <a:rPr lang="en-US" i="1" baseline="-25000" dirty="0" smtClean="0">
                <a:latin typeface="Symbol" pitchFamily="18" charset="2"/>
              </a:rPr>
              <a:t>c</a:t>
            </a:r>
            <a:r>
              <a:rPr lang="en-US" i="1" dirty="0" smtClean="0"/>
              <a:t> &gt; S</a:t>
            </a:r>
            <a:r>
              <a:rPr lang="en-US" i="1" baseline="-25000" dirty="0" smtClean="0"/>
              <a:t>J/</a:t>
            </a:r>
            <a:r>
              <a:rPr lang="en-US" i="1" baseline="-25000" dirty="0" smtClean="0">
                <a:latin typeface="Symbol" pitchFamily="18" charset="2"/>
              </a:rPr>
              <a:t>Y</a:t>
            </a:r>
          </a:p>
          <a:p>
            <a:pPr lvl="1" fontAlgn="auto">
              <a:spcAft>
                <a:spcPts val="0"/>
              </a:spcAft>
              <a:buFont typeface="Arial" pitchFamily="34" charset="0"/>
              <a:buChar char="–"/>
              <a:defRPr/>
            </a:pPr>
            <a:endParaRPr lang="fr-FR" sz="1600" i="1" dirty="0" smtClean="0"/>
          </a:p>
          <a:p>
            <a:pPr fontAlgn="auto">
              <a:spcAft>
                <a:spcPts val="0"/>
              </a:spcAft>
              <a:buFont typeface="Arial" pitchFamily="34" charset="0"/>
              <a:buNone/>
              <a:defRPr/>
            </a:pPr>
            <a:endParaRPr lang="en-US" sz="2000" dirty="0"/>
          </a:p>
        </p:txBody>
      </p:sp>
      <p:sp>
        <p:nvSpPr>
          <p:cNvPr id="51" name="Titre 50"/>
          <p:cNvSpPr>
            <a:spLocks noGrp="1"/>
          </p:cNvSpPr>
          <p:nvPr>
            <p:ph type="title"/>
          </p:nvPr>
        </p:nvSpPr>
        <p:spPr>
          <a:xfrm>
            <a:off x="827584" y="0"/>
            <a:ext cx="3024336" cy="868322"/>
          </a:xfrm>
        </p:spPr>
        <p:txBody>
          <a:bodyPr rtlCol="0">
            <a:normAutofit fontScale="90000"/>
          </a:bodyPr>
          <a:lstStyle/>
          <a:p>
            <a:pPr algn="l" fontAlgn="auto">
              <a:spcAft>
                <a:spcPts val="0"/>
              </a:spcAft>
              <a:defRPr/>
            </a:pPr>
            <a:r>
              <a:rPr lang="en-US" sz="3100" dirty="0" smtClean="0"/>
              <a:t>Charmonia in A+A</a:t>
            </a:r>
            <a:endParaRPr lang="en-US" sz="4400" dirty="0">
              <a:solidFill>
                <a:srgbClr val="FFFF00"/>
              </a:solidFill>
            </a:endParaRPr>
          </a:p>
        </p:txBody>
      </p:sp>
      <p:sp>
        <p:nvSpPr>
          <p:cNvPr id="2" name="Espace réservé du texte 1"/>
          <p:cNvSpPr>
            <a:spLocks noGrp="1"/>
          </p:cNvSpPr>
          <p:nvPr>
            <p:ph type="body" sz="quarter" idx="13"/>
          </p:nvPr>
        </p:nvSpPr>
        <p:spPr/>
        <p:txBody>
          <a:bodyPr/>
          <a:lstStyle/>
          <a:p>
            <a:pPr algn="ctr"/>
            <a:r>
              <a:rPr lang="en-US" dirty="0"/>
              <a:t>C</a:t>
            </a:r>
            <a:r>
              <a:rPr lang="en-US" dirty="0" smtClean="0"/>
              <a:t>olor </a:t>
            </a:r>
            <a:r>
              <a:rPr lang="en-US" dirty="0"/>
              <a:t>screening</a:t>
            </a:r>
            <a:endParaRPr lang="fr-FR" dirty="0"/>
          </a:p>
        </p:txBody>
      </p:sp>
      <p:sp>
        <p:nvSpPr>
          <p:cNvPr id="44" name="Espace réservé du pied de page 43"/>
          <p:cNvSpPr>
            <a:spLocks noGrp="1"/>
          </p:cNvSpPr>
          <p:nvPr>
            <p:ph type="ftr" sz="quarter" idx="15"/>
          </p:nvPr>
        </p:nvSpPr>
        <p:spPr/>
        <p:txBody>
          <a:bodyPr/>
          <a:lstStyle/>
          <a:p>
            <a:pPr>
              <a:defRPr/>
            </a:pPr>
            <a:r>
              <a:rPr lang="fr-FR" smtClean="0"/>
              <a:t>Frédéric Fleuret - LLR (fleuret@in2p3.fr)</a:t>
            </a:r>
            <a:endParaRPr lang="fr-BE"/>
          </a:p>
        </p:txBody>
      </p:sp>
      <p:grpSp>
        <p:nvGrpSpPr>
          <p:cNvPr id="18435" name="Groupe 52"/>
          <p:cNvGrpSpPr>
            <a:grpSpLocks/>
          </p:cNvGrpSpPr>
          <p:nvPr/>
        </p:nvGrpSpPr>
        <p:grpSpPr bwMode="auto">
          <a:xfrm>
            <a:off x="4572000" y="4149079"/>
            <a:ext cx="4176713" cy="2600970"/>
            <a:chOff x="4572000" y="4148798"/>
            <a:chExt cx="4176464" cy="2601862"/>
          </a:xfrm>
        </p:grpSpPr>
        <p:grpSp>
          <p:nvGrpSpPr>
            <p:cNvPr id="18453" name="Groupe 47"/>
            <p:cNvGrpSpPr>
              <a:grpSpLocks/>
            </p:cNvGrpSpPr>
            <p:nvPr/>
          </p:nvGrpSpPr>
          <p:grpSpPr bwMode="auto">
            <a:xfrm>
              <a:off x="4572000" y="4148798"/>
              <a:ext cx="4176464" cy="2376546"/>
              <a:chOff x="4572000" y="2337664"/>
              <a:chExt cx="4176464" cy="2376546"/>
            </a:xfrm>
          </p:grpSpPr>
          <p:sp>
            <p:nvSpPr>
              <p:cNvPr id="4" name="Rectangle 3"/>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Connecteur droit 5"/>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458" name="ZoneTexte 6"/>
              <p:cNvSpPr txBox="1">
                <a:spLocks noChangeArrowheads="1"/>
              </p:cNvSpPr>
              <p:nvPr/>
            </p:nvSpPr>
            <p:spPr bwMode="auto">
              <a:xfrm rot="-5400000">
                <a:off x="3613276" y="3386154"/>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cxnSp>
            <p:nvCxnSpPr>
              <p:cNvPr id="11" name="Connecteur droit 10"/>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1846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1846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1" name="Forme libre 20"/>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orme libre 23"/>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Forme libre 24"/>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7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18475" name="ZoneTexte 33"/>
              <p:cNvSpPr txBox="1">
                <a:spLocks noChangeArrowheads="1"/>
              </p:cNvSpPr>
              <p:nvPr/>
            </p:nvSpPr>
            <p:spPr bwMode="auto">
              <a:xfrm>
                <a:off x="5220072" y="2337664"/>
                <a:ext cx="3432222" cy="369332"/>
              </a:xfrm>
              <a:prstGeom prst="rect">
                <a:avLst/>
              </a:prstGeom>
              <a:solidFill>
                <a:schemeClr val="tx1"/>
              </a:solidFill>
              <a:ln w="9525">
                <a:noFill/>
                <a:miter lim="800000"/>
                <a:headEnd/>
                <a:tailEnd/>
              </a:ln>
            </p:spPr>
            <p:txBody>
              <a:bodyPr wrap="none">
                <a:spAutoFit/>
              </a:bodyPr>
              <a:lstStyle/>
              <a:p>
                <a:pPr>
                  <a:spcBef>
                    <a:spcPts val="0"/>
                  </a:spcBef>
                </a:pPr>
                <a:r>
                  <a:rPr lang="en-US" dirty="0">
                    <a:solidFill>
                      <a:schemeClr val="bg1"/>
                    </a:solidFill>
                    <a:latin typeface="Calibri" pitchFamily="34" charset="0"/>
                  </a:rPr>
                  <a:t>Sequential suppression - screening</a:t>
                </a:r>
              </a:p>
            </p:txBody>
          </p:sp>
        </p:grpSp>
        <p:sp>
          <p:nvSpPr>
            <p:cNvPr id="18454" name="ZoneTexte 48"/>
            <p:cNvSpPr txBox="1">
              <a:spLocks noChangeArrowheads="1"/>
            </p:cNvSpPr>
            <p:nvPr/>
          </p:nvSpPr>
          <p:spPr bwMode="auto">
            <a:xfrm>
              <a:off x="5964221" y="6381328"/>
              <a:ext cx="1560107" cy="369332"/>
            </a:xfrm>
            <a:prstGeom prst="rect">
              <a:avLst/>
            </a:prstGeom>
            <a:noFill/>
            <a:ln w="9525">
              <a:noFill/>
              <a:miter lim="800000"/>
              <a:headEnd/>
              <a:tailEnd/>
            </a:ln>
          </p:spPr>
          <p:txBody>
            <a:bodyPr wrap="none">
              <a:spAutoFit/>
            </a:bodyPr>
            <a:lstStyle/>
            <a:p>
              <a:r>
                <a:rPr lang="en-US">
                  <a:latin typeface="Calibri" pitchFamily="34" charset="0"/>
                </a:rPr>
                <a:t>Energy density</a:t>
              </a:r>
            </a:p>
          </p:txBody>
        </p:sp>
      </p:grpSp>
      <p:grpSp>
        <p:nvGrpSpPr>
          <p:cNvPr id="18436" name="Groupe 53"/>
          <p:cNvGrpSpPr>
            <a:grpSpLocks/>
          </p:cNvGrpSpPr>
          <p:nvPr/>
        </p:nvGrpSpPr>
        <p:grpSpPr bwMode="auto">
          <a:xfrm>
            <a:off x="34925" y="4167188"/>
            <a:ext cx="4177035" cy="2574909"/>
            <a:chOff x="35497" y="4166556"/>
            <a:chExt cx="4177018" cy="2574796"/>
          </a:xfrm>
        </p:grpSpPr>
        <p:grpSp>
          <p:nvGrpSpPr>
            <p:cNvPr id="18441" name="Groupe 46"/>
            <p:cNvGrpSpPr>
              <a:grpSpLocks/>
            </p:cNvGrpSpPr>
            <p:nvPr/>
          </p:nvGrpSpPr>
          <p:grpSpPr bwMode="auto">
            <a:xfrm>
              <a:off x="35497" y="4166556"/>
              <a:ext cx="4177018" cy="2295356"/>
              <a:chOff x="35497" y="3878524"/>
              <a:chExt cx="4177018" cy="2295356"/>
            </a:xfrm>
          </p:grpSpPr>
          <p:sp>
            <p:nvSpPr>
              <p:cNvPr id="35" name="Rectangle 34"/>
              <p:cNvSpPr/>
              <p:nvPr/>
            </p:nvSpPr>
            <p:spPr>
              <a:xfrm>
                <a:off x="395859" y="3932497"/>
                <a:ext cx="3806809" cy="2206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Connecteur droit 35"/>
              <p:cNvCxnSpPr/>
              <p:nvPr/>
            </p:nvCxnSpPr>
            <p:spPr>
              <a:xfrm flipV="1">
                <a:off x="395859" y="4356340"/>
                <a:ext cx="3735372"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Forme libre 38"/>
              <p:cNvSpPr/>
              <p:nvPr/>
            </p:nvSpPr>
            <p:spPr>
              <a:xfrm>
                <a:off x="406969" y="4375391"/>
                <a:ext cx="2581264" cy="171918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420407"/>
                  <a:gd name="connsiteY0" fmla="*/ 3950 h 716865"/>
                  <a:gd name="connsiteX1" fmla="*/ 448783 w 2420407"/>
                  <a:gd name="connsiteY1" fmla="*/ 2650 h 716865"/>
                  <a:gd name="connsiteX2" fmla="*/ 691289 w 2420407"/>
                  <a:gd name="connsiteY2" fmla="*/ 0 h 716865"/>
                  <a:gd name="connsiteX3" fmla="*/ 993884 w 2420407"/>
                  <a:gd name="connsiteY3" fmla="*/ 238955 h 716865"/>
                  <a:gd name="connsiteX4" fmla="*/ 1599076 w 2420407"/>
                  <a:gd name="connsiteY4" fmla="*/ 537648 h 716865"/>
                  <a:gd name="connsiteX5" fmla="*/ 2420407 w 2420407"/>
                  <a:gd name="connsiteY5" fmla="*/ 716865 h 716865"/>
                  <a:gd name="connsiteX0" fmla="*/ 0 w 2420407"/>
                  <a:gd name="connsiteY0" fmla="*/ 1300 h 714215"/>
                  <a:gd name="connsiteX1" fmla="*/ 448783 w 2420407"/>
                  <a:gd name="connsiteY1" fmla="*/ 0 h 714215"/>
                  <a:gd name="connsiteX2" fmla="*/ 993884 w 2420407"/>
                  <a:gd name="connsiteY2" fmla="*/ 236305 h 714215"/>
                  <a:gd name="connsiteX3" fmla="*/ 1599076 w 2420407"/>
                  <a:gd name="connsiteY3" fmla="*/ 534998 h 714215"/>
                  <a:gd name="connsiteX4" fmla="*/ 2420407 w 2420407"/>
                  <a:gd name="connsiteY4" fmla="*/ 714215 h 714215"/>
                  <a:gd name="connsiteX0" fmla="*/ 0 w 2420407"/>
                  <a:gd name="connsiteY0" fmla="*/ 0 h 712915"/>
                  <a:gd name="connsiteX1" fmla="*/ 993884 w 2420407"/>
                  <a:gd name="connsiteY1" fmla="*/ 235005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72282 w 2420407"/>
                  <a:gd name="connsiteY2" fmla="*/ 537648 h 712915"/>
                  <a:gd name="connsiteX3" fmla="*/ 2420407 w 2420407"/>
                  <a:gd name="connsiteY3" fmla="*/ 712915 h 712915"/>
                  <a:gd name="connsiteX0" fmla="*/ 0 w 2420407"/>
                  <a:gd name="connsiteY0" fmla="*/ 0 h 712915"/>
                  <a:gd name="connsiteX1" fmla="*/ 694682 w 2420407"/>
                  <a:gd name="connsiteY1" fmla="*/ 244879 h 712915"/>
                  <a:gd name="connsiteX2" fmla="*/ 1572282 w 2420407"/>
                  <a:gd name="connsiteY2" fmla="*/ 537648 h 712915"/>
                  <a:gd name="connsiteX3" fmla="*/ 2420407 w 2420407"/>
                  <a:gd name="connsiteY3" fmla="*/ 712915 h 712915"/>
                </a:gdLst>
                <a:ahLst/>
                <a:cxnLst>
                  <a:cxn ang="0">
                    <a:pos x="connsiteX0" y="connsiteY0"/>
                  </a:cxn>
                  <a:cxn ang="0">
                    <a:pos x="connsiteX1" y="connsiteY1"/>
                  </a:cxn>
                  <a:cxn ang="0">
                    <a:pos x="connsiteX2" y="connsiteY2"/>
                  </a:cxn>
                  <a:cxn ang="0">
                    <a:pos x="connsiteX3" y="connsiteY3"/>
                  </a:cxn>
                </a:cxnLst>
                <a:rect l="l" t="t" r="r" b="b"/>
                <a:pathLst>
                  <a:path w="2420407" h="712915">
                    <a:moveTo>
                      <a:pt x="0" y="0"/>
                    </a:moveTo>
                    <a:lnTo>
                      <a:pt x="694682" y="244879"/>
                    </a:lnTo>
                    <a:lnTo>
                      <a:pt x="1572282" y="537648"/>
                    </a:lnTo>
                    <a:cubicBezTo>
                      <a:pt x="1810036" y="617300"/>
                      <a:pt x="2094949" y="705689"/>
                      <a:pt x="2420407" y="712915"/>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Forme libre 39"/>
              <p:cNvSpPr/>
              <p:nvPr/>
            </p:nvSpPr>
            <p:spPr>
              <a:xfrm>
                <a:off x="418082" y="4370627"/>
                <a:ext cx="1633531" cy="1723949"/>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3063469"/>
                  <a:gd name="connsiteY0" fmla="*/ 1975 h 716865"/>
                  <a:gd name="connsiteX1" fmla="*/ 1091845 w 3063469"/>
                  <a:gd name="connsiteY1" fmla="*/ 2650 h 716865"/>
                  <a:gd name="connsiteX2" fmla="*/ 1334351 w 3063469"/>
                  <a:gd name="connsiteY2" fmla="*/ 0 h 716865"/>
                  <a:gd name="connsiteX3" fmla="*/ 1636946 w 3063469"/>
                  <a:gd name="connsiteY3" fmla="*/ 238955 h 716865"/>
                  <a:gd name="connsiteX4" fmla="*/ 2242138 w 3063469"/>
                  <a:gd name="connsiteY4" fmla="*/ 537648 h 716865"/>
                  <a:gd name="connsiteX5" fmla="*/ 3063469 w 3063469"/>
                  <a:gd name="connsiteY5" fmla="*/ 716865 h 716865"/>
                  <a:gd name="connsiteX0" fmla="*/ 0 w 3063469"/>
                  <a:gd name="connsiteY0" fmla="*/ 0 h 714890"/>
                  <a:gd name="connsiteX1" fmla="*/ 1091845 w 3063469"/>
                  <a:gd name="connsiteY1" fmla="*/ 675 h 714890"/>
                  <a:gd name="connsiteX2" fmla="*/ 1636946 w 3063469"/>
                  <a:gd name="connsiteY2" fmla="*/ 236980 h 714890"/>
                  <a:gd name="connsiteX3" fmla="*/ 2242138 w 3063469"/>
                  <a:gd name="connsiteY3" fmla="*/ 535673 h 714890"/>
                  <a:gd name="connsiteX4" fmla="*/ 3063469 w 3063469"/>
                  <a:gd name="connsiteY4" fmla="*/ 714890 h 714890"/>
                  <a:gd name="connsiteX0" fmla="*/ 0 w 3063469"/>
                  <a:gd name="connsiteY0" fmla="*/ 0 h 714890"/>
                  <a:gd name="connsiteX1" fmla="*/ 1636946 w 3063469"/>
                  <a:gd name="connsiteY1" fmla="*/ 236980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Lst>
                <a:ahLst/>
                <a:cxnLst>
                  <a:cxn ang="0">
                    <a:pos x="connsiteX0" y="connsiteY0"/>
                  </a:cxn>
                  <a:cxn ang="0">
                    <a:pos x="connsiteX1" y="connsiteY1"/>
                  </a:cxn>
                  <a:cxn ang="0">
                    <a:pos x="connsiteX2" y="connsiteY2"/>
                  </a:cxn>
                  <a:cxn ang="0">
                    <a:pos x="connsiteX3" y="connsiteY3"/>
                  </a:cxn>
                </a:cxnLst>
                <a:rect l="l" t="t" r="r" b="b"/>
                <a:pathLst>
                  <a:path w="3063469" h="714890">
                    <a:moveTo>
                      <a:pt x="0" y="0"/>
                    </a:moveTo>
                    <a:lnTo>
                      <a:pt x="1127855" y="306099"/>
                    </a:lnTo>
                    <a:cubicBezTo>
                      <a:pt x="1455399" y="393403"/>
                      <a:pt x="1647127" y="454046"/>
                      <a:pt x="1965265" y="523824"/>
                    </a:cubicBezTo>
                    <a:cubicBezTo>
                      <a:pt x="2256607" y="603476"/>
                      <a:pt x="2738011" y="707664"/>
                      <a:pt x="3063469" y="71489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Forme libre 36"/>
              <p:cNvSpPr/>
              <p:nvPr/>
            </p:nvSpPr>
            <p:spPr>
              <a:xfrm>
                <a:off x="395858" y="4365864"/>
                <a:ext cx="3528627" cy="165469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066 w 2118289"/>
                  <a:gd name="connsiteY4" fmla="*/ 53764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735014 w 2118289"/>
                  <a:gd name="connsiteY2" fmla="*/ 208428 h 686172"/>
                  <a:gd name="connsiteX3" fmla="*/ 1340197 w 2118289"/>
                  <a:gd name="connsiteY3" fmla="*/ 507018 h 686172"/>
                  <a:gd name="connsiteX4" fmla="*/ 2118289 w 2118289"/>
                  <a:gd name="connsiteY4" fmla="*/ 686172 h 686172"/>
                  <a:gd name="connsiteX0" fmla="*/ 0 w 2118289"/>
                  <a:gd name="connsiteY0" fmla="*/ 0 h 686172"/>
                  <a:gd name="connsiteX1" fmla="*/ 735014 w 2118289"/>
                  <a:gd name="connsiteY1" fmla="*/ 208428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Lst>
                <a:ahLst/>
                <a:cxnLst>
                  <a:cxn ang="0">
                    <a:pos x="connsiteX0" y="connsiteY0"/>
                  </a:cxn>
                  <a:cxn ang="0">
                    <a:pos x="connsiteX1" y="connsiteY1"/>
                  </a:cxn>
                  <a:cxn ang="0">
                    <a:pos x="connsiteX2" y="connsiteY2"/>
                  </a:cxn>
                  <a:cxn ang="0">
                    <a:pos x="connsiteX3" y="connsiteY3"/>
                  </a:cxn>
                </a:cxnLst>
                <a:rect l="l" t="t" r="r" b="b"/>
                <a:pathLst>
                  <a:path w="2118289" h="686172">
                    <a:moveTo>
                      <a:pt x="0" y="0"/>
                    </a:moveTo>
                    <a:cubicBezTo>
                      <a:pt x="191637" y="78034"/>
                      <a:pt x="403578" y="153548"/>
                      <a:pt x="574911" y="234101"/>
                    </a:cubicBezTo>
                    <a:cubicBezTo>
                      <a:pt x="746244" y="314654"/>
                      <a:pt x="1109651" y="427394"/>
                      <a:pt x="1340197" y="507018"/>
                    </a:cubicBezTo>
                    <a:cubicBezTo>
                      <a:pt x="1570743" y="586642"/>
                      <a:pt x="1793805" y="646816"/>
                      <a:pt x="2118289" y="6861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48" name="ZoneTexte 40"/>
              <p:cNvSpPr txBox="1">
                <a:spLocks noChangeArrowheads="1"/>
              </p:cNvSpPr>
              <p:nvPr/>
            </p:nvSpPr>
            <p:spPr bwMode="auto">
              <a:xfrm>
                <a:off x="1911992" y="5804548"/>
                <a:ext cx="428322" cy="369332"/>
              </a:xfrm>
              <a:prstGeom prst="rect">
                <a:avLst/>
              </a:prstGeom>
              <a:noFill/>
              <a:ln w="9525">
                <a:noFill/>
                <a:miter lim="800000"/>
                <a:headEnd/>
                <a:tailEnd/>
              </a:ln>
            </p:spPr>
            <p:txBody>
              <a:bodyPr wrap="none">
                <a:spAutoFit/>
              </a:bodyPr>
              <a:lstStyle/>
              <a:p>
                <a:r>
                  <a:rPr lang="en-US" b="1" dirty="0">
                    <a:solidFill>
                      <a:srgbClr val="009900"/>
                    </a:solidFill>
                    <a:latin typeface="Symbol" pitchFamily="18" charset="2"/>
                  </a:rPr>
                  <a:t>Y</a:t>
                </a:r>
                <a:r>
                  <a:rPr lang="en-US" b="1" dirty="0">
                    <a:solidFill>
                      <a:srgbClr val="009900"/>
                    </a:solidFill>
                    <a:latin typeface="Calibri" pitchFamily="34" charset="0"/>
                  </a:rPr>
                  <a:t>’</a:t>
                </a:r>
              </a:p>
            </p:txBody>
          </p:sp>
          <p:sp>
            <p:nvSpPr>
              <p:cNvPr id="18449" name="ZoneTexte 41"/>
              <p:cNvSpPr txBox="1">
                <a:spLocks noChangeArrowheads="1"/>
              </p:cNvSpPr>
              <p:nvPr/>
            </p:nvSpPr>
            <p:spPr bwMode="auto">
              <a:xfrm>
                <a:off x="2828983" y="5723235"/>
                <a:ext cx="375424" cy="369332"/>
              </a:xfrm>
              <a:prstGeom prst="rect">
                <a:avLst/>
              </a:prstGeom>
              <a:noFill/>
              <a:ln w="9525">
                <a:noFill/>
                <a:miter lim="800000"/>
                <a:headEnd/>
                <a:tailEnd/>
              </a:ln>
            </p:spPr>
            <p:txBody>
              <a:bodyPr wrap="none">
                <a:spAutoFit/>
              </a:bodyPr>
              <a:lstStyle/>
              <a:p>
                <a:r>
                  <a:rPr lang="en-US" b="1" dirty="0">
                    <a:solidFill>
                      <a:srgbClr val="3333FF"/>
                    </a:solidFill>
                    <a:latin typeface="Symbol" pitchFamily="18" charset="2"/>
                  </a:rPr>
                  <a:t>c</a:t>
                </a:r>
                <a:r>
                  <a:rPr lang="en-US" b="1" baseline="-25000" dirty="0">
                    <a:solidFill>
                      <a:srgbClr val="3333FF"/>
                    </a:solidFill>
                    <a:latin typeface="Calibri" pitchFamily="34" charset="0"/>
                  </a:rPr>
                  <a:t>c</a:t>
                </a:r>
                <a:endParaRPr lang="en-US" b="1" baseline="-25000" dirty="0">
                  <a:solidFill>
                    <a:srgbClr val="3333FF"/>
                  </a:solidFill>
                  <a:latin typeface="Symbol" pitchFamily="18" charset="2"/>
                </a:endParaRPr>
              </a:p>
            </p:txBody>
          </p:sp>
          <p:sp>
            <p:nvSpPr>
              <p:cNvPr id="18450" name="ZoneTexte 42"/>
              <p:cNvSpPr txBox="1">
                <a:spLocks noChangeArrowheads="1"/>
              </p:cNvSpPr>
              <p:nvPr/>
            </p:nvSpPr>
            <p:spPr bwMode="auto">
              <a:xfrm>
                <a:off x="3667175" y="5660538"/>
                <a:ext cx="545340" cy="369316"/>
              </a:xfrm>
              <a:prstGeom prst="rect">
                <a:avLst/>
              </a:prstGeom>
              <a:noFill/>
              <a:ln w="9525">
                <a:noFill/>
                <a:miter lim="800000"/>
                <a:headEnd/>
                <a:tailEnd/>
              </a:ln>
            </p:spPr>
            <p:txBody>
              <a:bodyPr wrap="none">
                <a:spAutoFit/>
              </a:bodyPr>
              <a:lstStyle/>
              <a:p>
                <a:r>
                  <a:rPr lang="en-US" b="1" dirty="0" smtClean="0">
                    <a:solidFill>
                      <a:srgbClr val="FF0000"/>
                    </a:solidFill>
                    <a:latin typeface="Calibri" pitchFamily="34" charset="0"/>
                  </a:rPr>
                  <a:t>J/</a:t>
                </a:r>
                <a:r>
                  <a:rPr lang="en-US" b="1" dirty="0" smtClean="0">
                    <a:solidFill>
                      <a:srgbClr val="FF0000"/>
                    </a:solidFill>
                    <a:latin typeface="Symbol" pitchFamily="18" charset="2"/>
                  </a:rPr>
                  <a:t>Y</a:t>
                </a:r>
                <a:endParaRPr lang="en-US" b="1" dirty="0">
                  <a:solidFill>
                    <a:srgbClr val="FF0000"/>
                  </a:solidFill>
                  <a:latin typeface="Symbol" pitchFamily="18" charset="2"/>
                </a:endParaRPr>
              </a:p>
            </p:txBody>
          </p:sp>
          <p:sp>
            <p:nvSpPr>
              <p:cNvPr id="18451" name="ZoneTexte 44"/>
              <p:cNvSpPr txBox="1">
                <a:spLocks noChangeArrowheads="1"/>
              </p:cNvSpPr>
              <p:nvPr/>
            </p:nvSpPr>
            <p:spPr bwMode="auto">
              <a:xfrm rot="-5400000">
                <a:off x="-923227" y="4837248"/>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sp>
            <p:nvSpPr>
              <p:cNvPr id="18452" name="ZoneTexte 45"/>
              <p:cNvSpPr txBox="1">
                <a:spLocks noChangeArrowheads="1"/>
              </p:cNvSpPr>
              <p:nvPr/>
            </p:nvSpPr>
            <p:spPr bwMode="auto">
              <a:xfrm>
                <a:off x="874495" y="3933056"/>
                <a:ext cx="2584992" cy="369316"/>
              </a:xfrm>
              <a:prstGeom prst="rect">
                <a:avLst/>
              </a:prstGeom>
              <a:noFill/>
              <a:ln w="9525">
                <a:noFill/>
                <a:miter lim="800000"/>
                <a:headEnd/>
                <a:tailEnd/>
              </a:ln>
            </p:spPr>
            <p:txBody>
              <a:bodyPr wrap="none">
                <a:spAutoFit/>
              </a:bodyPr>
              <a:lstStyle/>
              <a:p>
                <a:r>
                  <a:rPr lang="en-US" b="1" i="1" dirty="0">
                    <a:latin typeface="Calibri" pitchFamily="34" charset="0"/>
                  </a:rPr>
                  <a:t>suppression by </a:t>
                </a:r>
                <a:r>
                  <a:rPr lang="en-US" b="1" i="1" dirty="0" err="1">
                    <a:latin typeface="Calibri" pitchFamily="34" charset="0"/>
                  </a:rPr>
                  <a:t>comovers</a:t>
                </a:r>
                <a:endParaRPr lang="en-US" b="1" i="1" dirty="0">
                  <a:latin typeface="Calibri" pitchFamily="34" charset="0"/>
                </a:endParaRPr>
              </a:p>
            </p:txBody>
          </p:sp>
        </p:grpSp>
        <p:sp>
          <p:nvSpPr>
            <p:cNvPr id="18442" name="ZoneTexte 49"/>
            <p:cNvSpPr txBox="1">
              <a:spLocks noChangeArrowheads="1"/>
            </p:cNvSpPr>
            <p:nvPr/>
          </p:nvSpPr>
          <p:spPr bwMode="auto">
            <a:xfrm>
              <a:off x="1403648" y="6372036"/>
              <a:ext cx="1560101" cy="369316"/>
            </a:xfrm>
            <a:prstGeom prst="rect">
              <a:avLst/>
            </a:prstGeom>
            <a:noFill/>
            <a:ln w="9525">
              <a:noFill/>
              <a:miter lim="800000"/>
              <a:headEnd/>
              <a:tailEnd/>
            </a:ln>
          </p:spPr>
          <p:txBody>
            <a:bodyPr wrap="none">
              <a:spAutoFit/>
            </a:bodyPr>
            <a:lstStyle/>
            <a:p>
              <a:r>
                <a:rPr lang="en-US" dirty="0" smtClean="0">
                  <a:latin typeface="Calibri" pitchFamily="34" charset="0"/>
                </a:rPr>
                <a:t>Energy </a:t>
              </a:r>
              <a:r>
                <a:rPr lang="en-US" dirty="0">
                  <a:latin typeface="Calibri" pitchFamily="34" charset="0"/>
                </a:rPr>
                <a:t>density</a:t>
              </a:r>
            </a:p>
          </p:txBody>
        </p:sp>
      </p:grpSp>
      <p:cxnSp>
        <p:nvCxnSpPr>
          <p:cNvPr id="66" name="Connecteur droit avec flèche 55"/>
          <p:cNvCxnSpPr/>
          <p:nvPr/>
        </p:nvCxnSpPr>
        <p:spPr>
          <a:xfrm rot="5400000">
            <a:off x="935832" y="3536156"/>
            <a:ext cx="863600" cy="2174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Forme libre 44"/>
          <p:cNvSpPr/>
          <p:nvPr/>
        </p:nvSpPr>
        <p:spPr bwMode="auto">
          <a:xfrm>
            <a:off x="395536" y="4653135"/>
            <a:ext cx="3528392" cy="129614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83275 w 2161397"/>
              <a:gd name="connsiteY4" fmla="*/ 447886 h 716865"/>
              <a:gd name="connsiteX5" fmla="*/ 2161397 w 2161397"/>
              <a:gd name="connsiteY5" fmla="*/ 716865 h 716865"/>
              <a:gd name="connsiteX0" fmla="*/ 0 w 2204594"/>
              <a:gd name="connsiteY0" fmla="*/ 0 h 567322"/>
              <a:gd name="connsiteX1" fmla="*/ 189773 w 2204594"/>
              <a:gd name="connsiteY1" fmla="*/ 2650 h 567322"/>
              <a:gd name="connsiteX2" fmla="*/ 432279 w 2204594"/>
              <a:gd name="connsiteY2" fmla="*/ 0 h 567322"/>
              <a:gd name="connsiteX3" fmla="*/ 821319 w 2204594"/>
              <a:gd name="connsiteY3" fmla="*/ 238873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512957 w 2204594"/>
              <a:gd name="connsiteY4" fmla="*/ 358309 h 567322"/>
              <a:gd name="connsiteX5" fmla="*/ 2204594 w 2204594"/>
              <a:gd name="connsiteY5" fmla="*/ 567322 h 567322"/>
              <a:gd name="connsiteX0" fmla="*/ 0 w 2118140"/>
              <a:gd name="connsiteY0" fmla="*/ 0 h 447887"/>
              <a:gd name="connsiteX1" fmla="*/ 189773 w 2118140"/>
              <a:gd name="connsiteY1" fmla="*/ 2650 h 447887"/>
              <a:gd name="connsiteX2" fmla="*/ 432279 w 2118140"/>
              <a:gd name="connsiteY2" fmla="*/ 0 h 447887"/>
              <a:gd name="connsiteX3" fmla="*/ 907774 w 2118140"/>
              <a:gd name="connsiteY3" fmla="*/ 179155 h 447887"/>
              <a:gd name="connsiteX4" fmla="*/ 1512957 w 2118140"/>
              <a:gd name="connsiteY4" fmla="*/ 358309 h 447887"/>
              <a:gd name="connsiteX5" fmla="*/ 2118140 w 2118140"/>
              <a:gd name="connsiteY5" fmla="*/ 447887 h 447887"/>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512957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64547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88168 h 477746"/>
              <a:gd name="connsiteX5" fmla="*/ 2118140 w 2118140"/>
              <a:gd name="connsiteY5" fmla="*/ 477746 h 477746"/>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821320 w 2118140"/>
              <a:gd name="connsiteY2" fmla="*/ 179155 h 537464"/>
              <a:gd name="connsiteX3" fmla="*/ 1383275 w 2118140"/>
              <a:gd name="connsiteY3" fmla="*/ 388168 h 537464"/>
              <a:gd name="connsiteX4" fmla="*/ 2118140 w 2118140"/>
              <a:gd name="connsiteY4" fmla="*/ 537464 h 537464"/>
              <a:gd name="connsiteX0" fmla="*/ 0 w 2118140"/>
              <a:gd name="connsiteY0" fmla="*/ 0 h 537464"/>
              <a:gd name="connsiteX1" fmla="*/ 821320 w 2118140"/>
              <a:gd name="connsiteY1" fmla="*/ 179155 h 537464"/>
              <a:gd name="connsiteX2" fmla="*/ 1383275 w 2118140"/>
              <a:gd name="connsiteY2" fmla="*/ 388168 h 537464"/>
              <a:gd name="connsiteX3" fmla="*/ 2118140 w 2118140"/>
              <a:gd name="connsiteY3" fmla="*/ 537464 h 537464"/>
              <a:gd name="connsiteX0" fmla="*/ 0 w 2118140"/>
              <a:gd name="connsiteY0" fmla="*/ 0 h 537464"/>
              <a:gd name="connsiteX1" fmla="*/ 798448 w 2118140"/>
              <a:gd name="connsiteY1" fmla="*/ 216677 h 537464"/>
              <a:gd name="connsiteX2" fmla="*/ 1383275 w 2118140"/>
              <a:gd name="connsiteY2" fmla="*/ 388168 h 537464"/>
              <a:gd name="connsiteX3" fmla="*/ 2118140 w 2118140"/>
              <a:gd name="connsiteY3" fmla="*/ 537464 h 537464"/>
            </a:gdLst>
            <a:ahLst/>
            <a:cxnLst>
              <a:cxn ang="0">
                <a:pos x="connsiteX0" y="connsiteY0"/>
              </a:cxn>
              <a:cxn ang="0">
                <a:pos x="connsiteX1" y="connsiteY1"/>
              </a:cxn>
              <a:cxn ang="0">
                <a:pos x="connsiteX2" y="connsiteY2"/>
              </a:cxn>
              <a:cxn ang="0">
                <a:pos x="connsiteX3" y="connsiteY3"/>
              </a:cxn>
            </a:cxnLst>
            <a:rect l="l" t="t" r="r" b="b"/>
            <a:pathLst>
              <a:path w="2118140" h="537464">
                <a:moveTo>
                  <a:pt x="0" y="0"/>
                </a:moveTo>
                <a:lnTo>
                  <a:pt x="798448" y="216677"/>
                </a:lnTo>
                <a:cubicBezTo>
                  <a:pt x="956947" y="276395"/>
                  <a:pt x="1167138" y="328450"/>
                  <a:pt x="1383275" y="388168"/>
                </a:cubicBezTo>
                <a:cubicBezTo>
                  <a:pt x="1599412" y="447886"/>
                  <a:pt x="1775757" y="503154"/>
                  <a:pt x="2118140" y="537464"/>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ZoneTexte 42"/>
          <p:cNvSpPr txBox="1">
            <a:spLocks noChangeArrowheads="1"/>
          </p:cNvSpPr>
          <p:nvPr/>
        </p:nvSpPr>
        <p:spPr bwMode="auto">
          <a:xfrm>
            <a:off x="2877358" y="5425479"/>
            <a:ext cx="974562" cy="307777"/>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direct  J/</a:t>
            </a:r>
            <a:r>
              <a:rPr lang="en-US" sz="1400" b="1" dirty="0">
                <a:solidFill>
                  <a:srgbClr val="FF0000"/>
                </a:solidFill>
                <a:latin typeface="Symbol" pitchFamily="18" charset="2"/>
              </a:rPr>
              <a:t>Y</a:t>
            </a:r>
          </a:p>
        </p:txBody>
      </p:sp>
      <p:sp>
        <p:nvSpPr>
          <p:cNvPr id="7" name="Espace réservé de la date 6"/>
          <p:cNvSpPr>
            <a:spLocks noGrp="1"/>
          </p:cNvSpPr>
          <p:nvPr>
            <p:ph type="dt" sz="half" idx="14"/>
          </p:nvPr>
        </p:nvSpPr>
        <p:spPr/>
        <p:txBody>
          <a:bodyPr/>
          <a:lstStyle/>
          <a:p>
            <a:pPr>
              <a:defRPr/>
            </a:pPr>
            <a:r>
              <a:rPr lang="fr-FR" smtClean="0"/>
              <a:t>01/03/2013</a:t>
            </a:r>
            <a:endParaRPr lang="fr-BE"/>
          </a:p>
        </p:txBody>
      </p:sp>
      <p:sp>
        <p:nvSpPr>
          <p:cNvPr id="9" name="Espace réservé du numéro de diapositive 8"/>
          <p:cNvSpPr>
            <a:spLocks noGrp="1"/>
          </p:cNvSpPr>
          <p:nvPr>
            <p:ph type="sldNum" sz="quarter" idx="16"/>
          </p:nvPr>
        </p:nvSpPr>
        <p:spPr/>
        <p:txBody>
          <a:bodyPr/>
          <a:lstStyle/>
          <a:p>
            <a:pPr>
              <a:defRPr/>
            </a:pPr>
            <a:fld id="{AE359880-4500-4A8C-AF91-A956C24D70B4}" type="slidenum">
              <a:rPr lang="fr-BE" smtClean="0"/>
              <a:pPr>
                <a:defRPr/>
              </a:pPr>
              <a:t>5</a:t>
            </a:fld>
            <a:endParaRPr lang="fr-BE" dirty="0"/>
          </a:p>
        </p:txBody>
      </p:sp>
      <p:sp>
        <p:nvSpPr>
          <p:cNvPr id="8" name="Flèche vers le bas 7"/>
          <p:cNvSpPr/>
          <p:nvPr/>
        </p:nvSpPr>
        <p:spPr>
          <a:xfrm>
            <a:off x="6845300" y="3068960"/>
            <a:ext cx="185103" cy="8639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 name="Object 6"/>
          <p:cNvGraphicFramePr>
            <a:graphicFrameLocks/>
          </p:cNvGraphicFramePr>
          <p:nvPr>
            <p:extLst>
              <p:ext uri="{D42A27DB-BD31-4B8C-83A1-F6EECF244321}">
                <p14:modId xmlns:p14="http://schemas.microsoft.com/office/powerpoint/2010/main" val="399913422"/>
              </p:ext>
            </p:extLst>
          </p:nvPr>
        </p:nvGraphicFramePr>
        <p:xfrm>
          <a:off x="4216400" y="773113"/>
          <a:ext cx="4941888" cy="5322887"/>
        </p:xfrm>
        <a:graphic>
          <a:graphicData uri="http://schemas.openxmlformats.org/presentationml/2006/ole">
            <mc:AlternateContent xmlns:mc="http://schemas.openxmlformats.org/markup-compatibility/2006">
              <mc:Choice xmlns:v="urn:schemas-microsoft-com:vml" Requires="v">
                <p:oleObj spid="_x0000_s5250" name="Acrobat Document" r:id="rId3" imgW="5400675" imgH="5181600" progId="AcroExch.Document.7">
                  <p:embed/>
                </p:oleObj>
              </mc:Choice>
              <mc:Fallback>
                <p:oleObj name="Acrobat Document" r:id="rId3" imgW="5400675" imgH="5181600" progId="AcroExch.Document.7">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773113"/>
                        <a:ext cx="494188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107950" y="5834856"/>
            <a:ext cx="4320037" cy="690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9457" name="Titre 73"/>
          <p:cNvSpPr>
            <a:spLocks noGrp="1"/>
          </p:cNvSpPr>
          <p:nvPr>
            <p:ph type="title"/>
          </p:nvPr>
        </p:nvSpPr>
        <p:spPr>
          <a:xfrm>
            <a:off x="827583" y="0"/>
            <a:ext cx="3023691" cy="868322"/>
          </a:xfrm>
        </p:spPr>
        <p:txBody>
          <a:bodyPr/>
          <a:lstStyle/>
          <a:p>
            <a:pPr algn="l"/>
            <a:r>
              <a:rPr lang="fr-FR" sz="2800" dirty="0" err="1" smtClean="0"/>
              <a:t>Charmonia</a:t>
            </a:r>
            <a:r>
              <a:rPr lang="fr-FR" sz="2800" dirty="0" smtClean="0"/>
              <a:t> in A+A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069686" cy="5500726"/>
          </a:xfrm>
        </p:spPr>
        <p:txBody>
          <a:bodyPr/>
          <a:lstStyle/>
          <a:p>
            <a:r>
              <a:rPr lang="fr-FR" dirty="0" err="1" smtClean="0"/>
              <a:t>Anomalous</a:t>
            </a:r>
            <a:r>
              <a:rPr lang="fr-FR" dirty="0" smtClean="0"/>
              <a:t> suppression</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NA50 results</a:t>
            </a:r>
            <a:endParaRPr lang="fr-FR" dirty="0"/>
          </a:p>
        </p:txBody>
      </p:sp>
      <p:sp>
        <p:nvSpPr>
          <p:cNvPr id="76" name="Espace réservé du pied de page 75"/>
          <p:cNvSpPr>
            <a:spLocks noGrp="1"/>
          </p:cNvSpPr>
          <p:nvPr>
            <p:ph type="ftr" sz="quarter" idx="15"/>
          </p:nvPr>
        </p:nvSpPr>
        <p:spPr/>
        <p:txBody>
          <a:bodyPr/>
          <a:lstStyle/>
          <a:p>
            <a:pPr>
              <a:defRPr/>
            </a:pPr>
            <a:r>
              <a:rPr lang="fr-FR" smtClean="0"/>
              <a:t>Frédéric Fleuret - LLR (fleuret@in2p3.fr)</a:t>
            </a:r>
            <a:endParaRPr lang="fr-BE"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4941248"/>
            <a:ext cx="0" cy="72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w="38100">
            <a:solidFill>
              <a:srgbClr val="0000E2"/>
            </a:solidFill>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521" name="ZoneTexte 78"/>
          <p:cNvSpPr txBox="1">
            <a:spLocks noChangeArrowheads="1"/>
          </p:cNvSpPr>
          <p:nvPr/>
        </p:nvSpPr>
        <p:spPr bwMode="auto">
          <a:xfrm>
            <a:off x="107950" y="4278575"/>
            <a:ext cx="4427440" cy="2246769"/>
          </a:xfrm>
          <a:prstGeom prst="rect">
            <a:avLst/>
          </a:prstGeom>
          <a:noFill/>
          <a:ln w="9525">
            <a:noFill/>
            <a:miter lim="800000"/>
            <a:headEnd/>
            <a:tailEnd/>
          </a:ln>
        </p:spPr>
        <p:txBody>
          <a:bodyPr wrap="square">
            <a:spAutoFit/>
          </a:bodyPr>
          <a:lstStyle/>
          <a:p>
            <a:r>
              <a:rPr lang="en-US" sz="2000" b="1" dirty="0" smtClean="0">
                <a:latin typeface="Calibri" pitchFamily="34" charset="0"/>
              </a:rPr>
              <a:t>NA50 measured J/</a:t>
            </a:r>
            <a:r>
              <a:rPr lang="en-US" sz="2000" b="1" dirty="0" smtClean="0">
                <a:latin typeface="Symbol" pitchFamily="18" charset="2"/>
              </a:rPr>
              <a:t>Y</a:t>
            </a:r>
            <a:r>
              <a:rPr lang="en-US" sz="2000" b="1" dirty="0" smtClean="0">
                <a:latin typeface="Calibri" pitchFamily="34" charset="0"/>
              </a:rPr>
              <a:t> and </a:t>
            </a:r>
            <a:r>
              <a:rPr lang="en-US" sz="2000" b="1" dirty="0" smtClean="0">
                <a:latin typeface="Symbol" pitchFamily="18" charset="2"/>
              </a:rPr>
              <a:t>Y</a:t>
            </a:r>
            <a:r>
              <a:rPr lang="en-US" sz="2000" b="1" dirty="0" smtClean="0">
                <a:latin typeface="Calibri" pitchFamily="34" charset="0"/>
              </a:rPr>
              <a:t>’, but,</a:t>
            </a:r>
          </a:p>
          <a:p>
            <a:endParaRPr lang="en-US" sz="2000" b="1" dirty="0" smtClean="0">
              <a:latin typeface="Calibri" pitchFamily="34" charset="0"/>
            </a:endParaRPr>
          </a:p>
          <a:p>
            <a:r>
              <a:rPr lang="en-US" sz="2000" b="1" dirty="0" smtClean="0">
                <a:latin typeface="Calibri" pitchFamily="34" charset="0"/>
              </a:rPr>
              <a:t>Measuring J/</a:t>
            </a:r>
            <a:r>
              <a:rPr lang="en-US" sz="2000" b="1" dirty="0" smtClean="0">
                <a:latin typeface="Symbol" pitchFamily="18" charset="2"/>
              </a:rPr>
              <a:t>Y</a:t>
            </a:r>
            <a:r>
              <a:rPr lang="en-US" sz="2000" b="1" dirty="0" smtClean="0">
                <a:latin typeface="Calibri" pitchFamily="34" charset="0"/>
              </a:rPr>
              <a:t> and </a:t>
            </a:r>
            <a:r>
              <a:rPr lang="en-US" sz="2000" b="1" dirty="0" smtClean="0">
                <a:solidFill>
                  <a:srgbClr val="0000E2"/>
                </a:solidFill>
                <a:latin typeface="Symbol" pitchFamily="18" charset="2"/>
              </a:rPr>
              <a:t>Y</a:t>
            </a:r>
            <a:r>
              <a:rPr lang="en-US" sz="2000" b="1" dirty="0">
                <a:solidFill>
                  <a:srgbClr val="0000E2"/>
                </a:solidFill>
                <a:latin typeface="Calibri" pitchFamily="34" charset="0"/>
              </a:rPr>
              <a:t>’</a:t>
            </a:r>
            <a:r>
              <a:rPr lang="en-US" sz="2000" b="1" dirty="0">
                <a:latin typeface="Calibri" pitchFamily="34" charset="0"/>
              </a:rPr>
              <a:t> only is not the answer :  </a:t>
            </a:r>
            <a:r>
              <a:rPr lang="en-US" sz="2000" b="1" i="1" dirty="0" smtClean="0">
                <a:solidFill>
                  <a:srgbClr val="0000E2"/>
                </a:solidFill>
                <a:latin typeface="Calibri" pitchFamily="34" charset="0"/>
              </a:rPr>
              <a:t>too </a:t>
            </a:r>
            <a:r>
              <a:rPr lang="en-US" sz="2000" b="1" i="1" dirty="0">
                <a:solidFill>
                  <a:srgbClr val="0000E2"/>
                </a:solidFill>
                <a:latin typeface="Calibri" pitchFamily="34" charset="0"/>
              </a:rPr>
              <a:t>small </a:t>
            </a:r>
            <a:r>
              <a:rPr lang="en-US" sz="2000" b="1" dirty="0" smtClean="0">
                <a:solidFill>
                  <a:srgbClr val="0000E2"/>
                </a:solidFill>
                <a:latin typeface="Symbol" pitchFamily="18" charset="2"/>
              </a:rPr>
              <a:t>Y</a:t>
            </a:r>
            <a:r>
              <a:rPr lang="en-US" sz="2000" b="1" dirty="0" smtClean="0">
                <a:solidFill>
                  <a:srgbClr val="0000E2"/>
                </a:solidFill>
                <a:latin typeface="Calibri" pitchFamily="34" charset="0"/>
              </a:rPr>
              <a:t>’</a:t>
            </a:r>
            <a:r>
              <a:rPr lang="en-US" sz="2000" b="1" dirty="0" smtClean="0">
                <a:solidFill>
                  <a:srgbClr val="0000E2"/>
                </a:solidFill>
                <a:latin typeface="Calibri" pitchFamily="34" charset="0"/>
                <a:sym typeface="Wingdings" pitchFamily="2" charset="2"/>
              </a:rPr>
              <a:t> J/</a:t>
            </a:r>
            <a:r>
              <a:rPr lang="en-US" sz="2000" b="1" dirty="0" smtClean="0">
                <a:solidFill>
                  <a:srgbClr val="0000E2"/>
                </a:solidFill>
                <a:latin typeface="Symbol" pitchFamily="18" charset="2"/>
                <a:sym typeface="Wingdings" pitchFamily="2" charset="2"/>
              </a:rPr>
              <a:t>Y</a:t>
            </a:r>
            <a:r>
              <a:rPr lang="en-US" sz="2000" b="1" dirty="0" smtClean="0">
                <a:solidFill>
                  <a:srgbClr val="0000E2"/>
                </a:solidFill>
                <a:latin typeface="Calibri" pitchFamily="34" charset="0"/>
                <a:sym typeface="Wingdings" pitchFamily="2" charset="2"/>
              </a:rPr>
              <a:t> </a:t>
            </a:r>
            <a:r>
              <a:rPr lang="en-US" sz="2000" b="1" i="1" dirty="0" smtClean="0">
                <a:solidFill>
                  <a:srgbClr val="0000E2"/>
                </a:solidFill>
                <a:latin typeface="Calibri" pitchFamily="34" charset="0"/>
              </a:rPr>
              <a:t>feed-down </a:t>
            </a:r>
            <a:endParaRPr lang="en-US" sz="2000" b="1" i="1" dirty="0">
              <a:solidFill>
                <a:srgbClr val="0000E2"/>
              </a:solidFill>
              <a:latin typeface="Calibri" pitchFamily="34" charset="0"/>
            </a:endParaRPr>
          </a:p>
          <a:p>
            <a:endParaRPr lang="en-US" sz="2000" b="1" dirty="0" smtClean="0">
              <a:latin typeface="Calibri" pitchFamily="34" charset="0"/>
              <a:sym typeface="Wingdings" pitchFamily="2" charset="2"/>
            </a:endParaRPr>
          </a:p>
          <a:p>
            <a:pPr marL="342900" indent="-342900">
              <a:buFont typeface="Wingdings"/>
              <a:buChar char="è"/>
            </a:pPr>
            <a:r>
              <a:rPr lang="en-US" sz="2000" b="1" dirty="0" smtClean="0">
                <a:solidFill>
                  <a:schemeClr val="bg1"/>
                </a:solidFill>
                <a:latin typeface="Calibri" pitchFamily="34" charset="0"/>
                <a:sym typeface="Wingdings" pitchFamily="2" charset="2"/>
              </a:rPr>
              <a:t>need </a:t>
            </a:r>
            <a:r>
              <a:rPr lang="en-US" sz="2000" b="1" dirty="0">
                <a:solidFill>
                  <a:schemeClr val="bg1"/>
                </a:solidFill>
                <a:latin typeface="Calibri" pitchFamily="34" charset="0"/>
                <a:sym typeface="Wingdings" pitchFamily="2" charset="2"/>
              </a:rPr>
              <a:t>of a larger feed-down </a:t>
            </a:r>
            <a:r>
              <a:rPr lang="en-US" sz="2000" b="1" dirty="0" smtClean="0">
                <a:solidFill>
                  <a:schemeClr val="bg1"/>
                </a:solidFill>
                <a:latin typeface="Calibri" pitchFamily="34" charset="0"/>
                <a:sym typeface="Wingdings" pitchFamily="2" charset="2"/>
              </a:rPr>
              <a:t>fraction</a:t>
            </a:r>
          </a:p>
          <a:p>
            <a:pPr marL="800100" lvl="1" indent="-342900">
              <a:buFont typeface="Wingdings"/>
              <a:buChar char="è"/>
            </a:pPr>
            <a:r>
              <a:rPr lang="en-US" sz="2000" b="1" dirty="0" smtClean="0">
                <a:solidFill>
                  <a:schemeClr val="bg1"/>
                </a:solidFill>
                <a:latin typeface="Calibri" pitchFamily="34" charset="0"/>
                <a:sym typeface="Wingdings" pitchFamily="2" charset="2"/>
              </a:rPr>
              <a:t>Measure </a:t>
            </a:r>
            <a:r>
              <a:rPr lang="en-US" sz="2000" b="1" dirty="0" smtClean="0">
                <a:solidFill>
                  <a:schemeClr val="bg1"/>
                </a:solidFill>
                <a:latin typeface="Symbol" pitchFamily="18" charset="2"/>
                <a:sym typeface="Wingdings" pitchFamily="2" charset="2"/>
              </a:rPr>
              <a:t>c</a:t>
            </a:r>
            <a:r>
              <a:rPr lang="en-US" sz="2000" b="1" baseline="-25000" dirty="0" smtClean="0">
                <a:solidFill>
                  <a:schemeClr val="bg1"/>
                </a:solidFill>
                <a:latin typeface="Calibri" pitchFamily="34" charset="0"/>
                <a:sym typeface="Wingdings" pitchFamily="2" charset="2"/>
              </a:rPr>
              <a:t>c</a:t>
            </a:r>
            <a:r>
              <a:rPr lang="en-US" sz="2000" b="1" dirty="0" smtClean="0">
                <a:solidFill>
                  <a:schemeClr val="bg1"/>
                </a:solidFill>
                <a:latin typeface="Calibri" pitchFamily="34" charset="0"/>
                <a:sym typeface="Wingdings" pitchFamily="2" charset="2"/>
              </a:rPr>
              <a:t> !</a:t>
            </a:r>
            <a:endParaRPr lang="en-US" sz="2000" b="1" dirty="0">
              <a:solidFill>
                <a:schemeClr val="bg1"/>
              </a:solidFill>
              <a:latin typeface="Calibri" pitchFamily="34" charset="0"/>
            </a:endParaRPr>
          </a:p>
        </p:txBody>
      </p:sp>
      <p:grpSp>
        <p:nvGrpSpPr>
          <p:cNvPr id="2" name="Groupe 86"/>
          <p:cNvGrpSpPr>
            <a:grpSpLocks/>
          </p:cNvGrpSpPr>
          <p:nvPr/>
        </p:nvGrpSpPr>
        <p:grpSpPr bwMode="auto">
          <a:xfrm>
            <a:off x="1762447" y="2924175"/>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ZoneTexte 91"/>
          <p:cNvSpPr txBox="1"/>
          <p:nvPr/>
        </p:nvSpPr>
        <p:spPr>
          <a:xfrm>
            <a:off x="374650" y="1844675"/>
            <a:ext cx="3476625" cy="1006475"/>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a:solidFill>
                  <a:schemeClr val="bg1"/>
                </a:solidFill>
                <a:latin typeface="Calibri" pitchFamily="34" charset="0"/>
              </a:rPr>
              <a:t>sequential</a:t>
            </a:r>
            <a:r>
              <a:rPr lang="fr-FR" sz="2000" b="1" i="1" dirty="0">
                <a:solidFill>
                  <a:schemeClr val="bg1"/>
                </a:solidFill>
                <a:latin typeface="Calibri" pitchFamily="34" charset="0"/>
              </a:rPr>
              <a:t> suppression (QGP) ?</a:t>
            </a:r>
          </a:p>
          <a:p>
            <a:pPr algn="ctr"/>
            <a:r>
              <a:rPr lang="fr-FR" sz="2000" i="1" dirty="0">
                <a:solidFill>
                  <a:schemeClr val="bg1"/>
                </a:solidFill>
                <a:latin typeface="Calibri" pitchFamily="34" charset="0"/>
              </a:rPr>
              <a:t>or</a:t>
            </a:r>
          </a:p>
          <a:p>
            <a:pPr algn="ctr"/>
            <a:r>
              <a:rPr lang="fr-FR" sz="2000" b="1" i="1" dirty="0">
                <a:solidFill>
                  <a:schemeClr val="bg1"/>
                </a:solidFill>
                <a:latin typeface="Calibri" pitchFamily="34" charset="0"/>
              </a:rPr>
              <a:t> </a:t>
            </a:r>
            <a:r>
              <a:rPr lang="fr-FR" sz="2000" b="1" i="1" dirty="0" err="1">
                <a:solidFill>
                  <a:schemeClr val="bg1"/>
                </a:solidFill>
                <a:latin typeface="Calibri" pitchFamily="34" charset="0"/>
              </a:rPr>
              <a:t>comovers</a:t>
            </a:r>
            <a:r>
              <a:rPr lang="fr-FR" sz="2000" b="1" i="1" dirty="0">
                <a:solidFill>
                  <a:schemeClr val="bg1"/>
                </a:solidFill>
                <a:latin typeface="Calibri" pitchFamily="34" charset="0"/>
              </a:rPr>
              <a:t> (no QGP) ?</a:t>
            </a: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50" name="Connecteur en angle 49"/>
          <p:cNvCxnSpPr/>
          <p:nvPr/>
        </p:nvCxnSpPr>
        <p:spPr>
          <a:xfrm rot="5400000" flipH="1" flipV="1">
            <a:off x="3502491" y="4339792"/>
            <a:ext cx="1646409" cy="204582"/>
          </a:xfrm>
          <a:prstGeom prst="bentConnector3">
            <a:avLst>
              <a:gd name="adj1" fmla="val 50000"/>
            </a:avLst>
          </a:prstGeom>
          <a:ln w="38100">
            <a:solidFill>
              <a:srgbClr val="0000E2"/>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282757" y="3249546"/>
            <a:ext cx="505267" cy="369332"/>
          </a:xfrm>
          <a:prstGeom prst="rect">
            <a:avLst/>
          </a:prstGeom>
          <a:noFill/>
        </p:spPr>
        <p:txBody>
          <a:bodyPr wrap="none" rtlCol="0">
            <a:spAutoFit/>
          </a:bodyPr>
          <a:lstStyle/>
          <a:p>
            <a:r>
              <a:rPr lang="fr-FR" b="1" dirty="0" smtClean="0">
                <a:solidFill>
                  <a:srgbClr val="0000E2"/>
                </a:solidFill>
              </a:rPr>
              <a:t>0.9</a:t>
            </a:r>
            <a:endParaRPr lang="fr-FR" b="1" dirty="0">
              <a:solidFill>
                <a:srgbClr val="0000E2"/>
              </a:solidFill>
            </a:endParaRPr>
          </a:p>
        </p:txBody>
      </p:sp>
      <p:sp>
        <p:nvSpPr>
          <p:cNvPr id="6" name="ZoneTexte 5"/>
          <p:cNvSpPr txBox="1"/>
          <p:nvPr/>
        </p:nvSpPr>
        <p:spPr>
          <a:xfrm>
            <a:off x="35496" y="3276273"/>
            <a:ext cx="2213720" cy="584775"/>
          </a:xfrm>
          <a:prstGeom prst="rect">
            <a:avLst/>
          </a:prstGeom>
          <a:noFill/>
        </p:spPr>
        <p:txBody>
          <a:bodyPr wrap="square" rtlCol="0">
            <a:spAutoFit/>
          </a:bodyPr>
          <a:lstStyle/>
          <a:p>
            <a:r>
              <a:rPr lang="fr-FR" sz="1600" b="1" i="1" dirty="0" smtClean="0"/>
              <a:t>use J/</a:t>
            </a:r>
            <a:r>
              <a:rPr lang="fr-FR" sz="1600" b="1" i="1" dirty="0" smtClean="0">
                <a:latin typeface="Symbol" pitchFamily="18" charset="2"/>
              </a:rPr>
              <a:t>Y</a:t>
            </a:r>
            <a:r>
              <a:rPr lang="fr-FR" sz="1600" b="1" i="1" dirty="0" smtClean="0"/>
              <a:t> </a:t>
            </a:r>
            <a:r>
              <a:rPr lang="fr-FR" sz="1600" b="1" i="1" dirty="0" err="1" smtClean="0"/>
              <a:t>feed-downs</a:t>
            </a:r>
            <a:r>
              <a:rPr lang="fr-FR" sz="1600" b="1" i="1" dirty="0" smtClean="0"/>
              <a:t>    to </a:t>
            </a:r>
            <a:r>
              <a:rPr lang="fr-FR" sz="1600" b="1" i="1" dirty="0" err="1" smtClean="0"/>
              <a:t>discriminate</a:t>
            </a:r>
            <a:r>
              <a:rPr lang="fr-FR" sz="1600" b="1" i="1" dirty="0" smtClean="0"/>
              <a:t> </a:t>
            </a:r>
          </a:p>
        </p:txBody>
      </p:sp>
      <p:sp>
        <p:nvSpPr>
          <p:cNvPr id="5" name="Espace réservé de la date 4"/>
          <p:cNvSpPr>
            <a:spLocks noGrp="1"/>
          </p:cNvSpPr>
          <p:nvPr>
            <p:ph type="dt" sz="half" idx="14"/>
          </p:nvPr>
        </p:nvSpPr>
        <p:spPr/>
        <p:txBody>
          <a:bodyPr/>
          <a:lstStyle/>
          <a:p>
            <a:pPr>
              <a:defRPr/>
            </a:pPr>
            <a:r>
              <a:rPr lang="fr-FR" smtClean="0"/>
              <a:t>01/03/2013</a:t>
            </a:r>
            <a:endParaRPr lang="fr-BE"/>
          </a:p>
        </p:txBody>
      </p:sp>
      <p:sp>
        <p:nvSpPr>
          <p:cNvPr id="8" name="Espace réservé du numéro de diapositive 7"/>
          <p:cNvSpPr>
            <a:spLocks noGrp="1"/>
          </p:cNvSpPr>
          <p:nvPr>
            <p:ph type="sldNum" sz="quarter" idx="16"/>
          </p:nvPr>
        </p:nvSpPr>
        <p:spPr/>
        <p:txBody>
          <a:bodyPr/>
          <a:lstStyle/>
          <a:p>
            <a:pPr>
              <a:defRPr/>
            </a:pPr>
            <a:fld id="{AE359880-4500-4A8C-AF91-A956C24D70B4}" type="slidenum">
              <a:rPr lang="fr-BE" smtClean="0"/>
              <a:pPr>
                <a:defRPr/>
              </a:pPr>
              <a:t>6</a:t>
            </a:fld>
            <a:endParaRPr lang="fr-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1" name="Object 3"/>
          <p:cNvGraphicFramePr>
            <a:graphicFrameLocks/>
          </p:cNvGraphicFramePr>
          <p:nvPr/>
        </p:nvGraphicFramePr>
        <p:xfrm>
          <a:off x="4216400" y="773113"/>
          <a:ext cx="4941888" cy="5322887"/>
        </p:xfrm>
        <a:graphic>
          <a:graphicData uri="http://schemas.openxmlformats.org/presentationml/2006/ole">
            <mc:AlternateContent xmlns:mc="http://schemas.openxmlformats.org/markup-compatibility/2006">
              <mc:Choice xmlns:v="urn:schemas-microsoft-com:vml" Requires="v">
                <p:oleObj spid="_x0000_s119934" name="Acrobat Document" r:id="rId3" imgW="5400675" imgH="5181600" progId="AcroExch.Document.7">
                  <p:embed/>
                </p:oleObj>
              </mc:Choice>
              <mc:Fallback>
                <p:oleObj name="Acrobat Document" r:id="rId3" imgW="5400675" imgH="5181600" progId="AcroExch.Document.7">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773113"/>
                        <a:ext cx="494188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7" name="Titre 73"/>
          <p:cNvSpPr>
            <a:spLocks noGrp="1"/>
          </p:cNvSpPr>
          <p:nvPr>
            <p:ph type="title"/>
          </p:nvPr>
        </p:nvSpPr>
        <p:spPr>
          <a:xfrm>
            <a:off x="827584" y="0"/>
            <a:ext cx="2880320" cy="868322"/>
          </a:xfrm>
        </p:spPr>
        <p:txBody>
          <a:bodyPr/>
          <a:lstStyle/>
          <a:p>
            <a:pPr algn="l"/>
            <a:r>
              <a:rPr lang="fr-FR" sz="2800" dirty="0" err="1" smtClean="0"/>
              <a:t>Charmonia</a:t>
            </a:r>
            <a:r>
              <a:rPr lang="fr-FR" sz="2800" dirty="0" smtClean="0"/>
              <a:t> in A+A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285710" cy="5500726"/>
          </a:xfrm>
        </p:spPr>
        <p:txBody>
          <a:bodyPr/>
          <a:lstStyle/>
          <a:p>
            <a:r>
              <a:rPr lang="fr-FR" dirty="0" err="1" smtClean="0"/>
              <a:t>Anomalous</a:t>
            </a:r>
            <a:r>
              <a:rPr lang="fr-FR" dirty="0" smtClean="0"/>
              <a:t> suppression </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err="1" smtClean="0"/>
              <a:t>Comovers</a:t>
            </a:r>
            <a:endParaRPr lang="fr-FR" dirty="0"/>
          </a:p>
        </p:txBody>
      </p:sp>
      <p:sp>
        <p:nvSpPr>
          <p:cNvPr id="76" name="Espace réservé du pied de page 75"/>
          <p:cNvSpPr>
            <a:spLocks noGrp="1"/>
          </p:cNvSpPr>
          <p:nvPr>
            <p:ph type="ftr" sz="quarter" idx="15"/>
          </p:nvPr>
        </p:nvSpPr>
        <p:spPr/>
        <p:txBody>
          <a:bodyPr/>
          <a:lstStyle/>
          <a:p>
            <a:pPr>
              <a:defRPr/>
            </a:pPr>
            <a:r>
              <a:rPr lang="fr-FR" smtClean="0"/>
              <a:t>Frédéric Fleuret - LLR (fleuret@in2p3.fr)</a:t>
            </a:r>
            <a:endParaRPr lang="fr-BE"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sp>
        <p:nvSpPr>
          <p:cNvPr id="19521" name="ZoneTexte 78"/>
          <p:cNvSpPr txBox="1">
            <a:spLocks noChangeArrowheads="1"/>
          </p:cNvSpPr>
          <p:nvPr/>
        </p:nvSpPr>
        <p:spPr bwMode="auto">
          <a:xfrm>
            <a:off x="35496" y="3789040"/>
            <a:ext cx="4464050" cy="1200329"/>
          </a:xfrm>
          <a:prstGeom prst="rect">
            <a:avLst/>
          </a:prstGeom>
          <a:noFill/>
          <a:ln w="9525">
            <a:noFill/>
            <a:miter lim="800000"/>
            <a:headEnd/>
            <a:tailEnd/>
          </a:ln>
        </p:spPr>
        <p:txBody>
          <a:bodyPr wrap="square">
            <a:spAutoFit/>
          </a:bodyPr>
          <a:lstStyle/>
          <a:p>
            <a:r>
              <a:rPr lang="en-US" dirty="0" smtClean="0">
                <a:latin typeface="Calibri" pitchFamily="34" charset="0"/>
              </a:rPr>
              <a:t>Taking breakup cross-sections:</a:t>
            </a:r>
          </a:p>
          <a:p>
            <a:pPr lvl="1">
              <a:buFont typeface="Arial" pitchFamily="34" charset="0"/>
              <a:buChar char="•"/>
            </a:pPr>
            <a:r>
              <a:rPr lang="en-US" b="1" dirty="0" smtClean="0">
                <a:solidFill>
                  <a:srgbClr val="FF0000"/>
                </a:solidFill>
                <a:latin typeface="Calibri" pitchFamily="34" charset="0"/>
              </a:rPr>
              <a:t> </a:t>
            </a:r>
            <a:r>
              <a:rPr lang="en-US" b="1" dirty="0" err="1" smtClean="0">
                <a:solidFill>
                  <a:srgbClr val="FF0000"/>
                </a:solidFill>
                <a:latin typeface="Calibri" pitchFamily="34" charset="0"/>
              </a:rPr>
              <a:t>comovers</a:t>
            </a:r>
            <a:r>
              <a:rPr lang="en-US" b="1" dirty="0" smtClean="0">
                <a:solidFill>
                  <a:srgbClr val="FF0000"/>
                </a:solidFill>
                <a:latin typeface="Calibri" pitchFamily="34" charset="0"/>
              </a:rPr>
              <a:t>-direct J/</a:t>
            </a:r>
            <a:r>
              <a:rPr lang="en-US" b="1" dirty="0" smtClean="0">
                <a:solidFill>
                  <a:srgbClr val="FF0000"/>
                </a:solidFill>
                <a:latin typeface="Symbol" pitchFamily="18" charset="2"/>
              </a:rPr>
              <a:t>Y</a:t>
            </a:r>
            <a:r>
              <a:rPr lang="en-US" b="1" dirty="0" smtClean="0">
                <a:solidFill>
                  <a:srgbClr val="FF0000"/>
                </a:solidFill>
                <a:latin typeface="Calibri" pitchFamily="34" charset="0"/>
              </a:rPr>
              <a:t> = 0.2 </a:t>
            </a:r>
            <a:r>
              <a:rPr lang="en-US" b="1" dirty="0" err="1" smtClean="0">
                <a:solidFill>
                  <a:srgbClr val="FF0000"/>
                </a:solidFill>
                <a:latin typeface="Calibri" pitchFamily="34" charset="0"/>
              </a:rPr>
              <a:t>mb</a:t>
            </a:r>
            <a:endParaRPr lang="en-US" b="1" dirty="0" smtClean="0">
              <a:solidFill>
                <a:srgbClr val="FF0000"/>
              </a:solidFill>
              <a:latin typeface="Calibri" pitchFamily="34" charset="0"/>
            </a:endParaRPr>
          </a:p>
          <a:p>
            <a:pPr lvl="1">
              <a:buFont typeface="Arial" pitchFamily="34" charset="0"/>
              <a:buChar char="•"/>
            </a:pPr>
            <a:r>
              <a:rPr lang="en-US" b="1" dirty="0" smtClean="0">
                <a:latin typeface="Calibri" pitchFamily="34" charset="0"/>
              </a:rPr>
              <a:t> </a:t>
            </a:r>
            <a:r>
              <a:rPr lang="en-US" b="1" dirty="0" err="1" smtClean="0">
                <a:latin typeface="Calibri" pitchFamily="34" charset="0"/>
              </a:rPr>
              <a:t>comovers</a:t>
            </a:r>
            <a:r>
              <a:rPr lang="en-US" b="1" dirty="0" smtClean="0">
                <a:latin typeface="Calibri" pitchFamily="34" charset="0"/>
              </a:rPr>
              <a:t> – </a:t>
            </a:r>
            <a:r>
              <a:rPr lang="en-US" b="1" dirty="0" smtClean="0">
                <a:latin typeface="Symbol" pitchFamily="18" charset="2"/>
              </a:rPr>
              <a:t>c</a:t>
            </a:r>
            <a:r>
              <a:rPr lang="en-US" b="1" baseline="-25000" dirty="0" smtClean="0">
                <a:latin typeface="Calibri" pitchFamily="34" charset="0"/>
              </a:rPr>
              <a:t>c</a:t>
            </a:r>
            <a:r>
              <a:rPr lang="en-US" b="1" dirty="0" smtClean="0">
                <a:latin typeface="Calibri" pitchFamily="34" charset="0"/>
              </a:rPr>
              <a:t> = 1.0 </a:t>
            </a:r>
            <a:r>
              <a:rPr lang="en-US" b="1" dirty="0" err="1" smtClean="0">
                <a:latin typeface="Calibri" pitchFamily="34" charset="0"/>
              </a:rPr>
              <a:t>mb</a:t>
            </a:r>
            <a:endParaRPr lang="en-US" b="1" dirty="0" smtClean="0">
              <a:latin typeface="Calibri" pitchFamily="34" charset="0"/>
            </a:endParaRPr>
          </a:p>
          <a:p>
            <a:pPr lvl="1">
              <a:buFont typeface="Arial" pitchFamily="34" charset="0"/>
              <a:buChar char="•"/>
            </a:pPr>
            <a:r>
              <a:rPr lang="en-US" b="1" dirty="0" smtClean="0">
                <a:solidFill>
                  <a:srgbClr val="0000E2"/>
                </a:solidFill>
                <a:latin typeface="Calibri" pitchFamily="34" charset="0"/>
              </a:rPr>
              <a:t> </a:t>
            </a:r>
            <a:r>
              <a:rPr lang="en-US" b="1" dirty="0" err="1" smtClean="0">
                <a:solidFill>
                  <a:srgbClr val="0000E2"/>
                </a:solidFill>
                <a:latin typeface="Calibri" pitchFamily="34" charset="0"/>
              </a:rPr>
              <a:t>comovers</a:t>
            </a:r>
            <a:r>
              <a:rPr lang="en-US" b="1" dirty="0" smtClean="0">
                <a:solidFill>
                  <a:srgbClr val="0000E2"/>
                </a:solidFill>
                <a:latin typeface="Calibri" pitchFamily="34" charset="0"/>
              </a:rPr>
              <a:t> – </a:t>
            </a:r>
            <a:r>
              <a:rPr lang="en-US" b="1" dirty="0" smtClean="0">
                <a:solidFill>
                  <a:srgbClr val="0000E2"/>
                </a:solidFill>
                <a:latin typeface="Symbol" pitchFamily="18" charset="2"/>
              </a:rPr>
              <a:t>Y</a:t>
            </a:r>
            <a:r>
              <a:rPr lang="en-US" b="1" dirty="0" smtClean="0">
                <a:solidFill>
                  <a:srgbClr val="0000E2"/>
                </a:solidFill>
                <a:latin typeface="Calibri" pitchFamily="34" charset="0"/>
              </a:rPr>
              <a:t>’ = 2.0 </a:t>
            </a:r>
            <a:r>
              <a:rPr lang="en-US" b="1" dirty="0" err="1" smtClean="0">
                <a:solidFill>
                  <a:srgbClr val="0000E2"/>
                </a:solidFill>
                <a:latin typeface="Calibri" pitchFamily="34" charset="0"/>
              </a:rPr>
              <a:t>mb</a:t>
            </a:r>
            <a:r>
              <a:rPr lang="en-US" b="1" dirty="0" smtClean="0">
                <a:solidFill>
                  <a:srgbClr val="0000E2"/>
                </a:solidFill>
                <a:latin typeface="Calibri" pitchFamily="34" charset="0"/>
              </a:rPr>
              <a:t> </a:t>
            </a:r>
            <a:endParaRPr lang="en-US" b="1" dirty="0">
              <a:solidFill>
                <a:srgbClr val="0000E2"/>
              </a:solidFill>
              <a:latin typeface="Calibri" pitchFamily="34" charset="0"/>
            </a:endParaRPr>
          </a:p>
        </p:txBody>
      </p:sp>
      <p:grpSp>
        <p:nvGrpSpPr>
          <p:cNvPr id="2" name="Groupe 86"/>
          <p:cNvGrpSpPr>
            <a:grpSpLocks/>
          </p:cNvGrpSpPr>
          <p:nvPr/>
        </p:nvGrpSpPr>
        <p:grpSpPr bwMode="auto">
          <a:xfrm>
            <a:off x="1331640" y="4902671"/>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9" name="Groupe 18"/>
          <p:cNvGrpSpPr/>
          <p:nvPr/>
        </p:nvGrpSpPr>
        <p:grpSpPr>
          <a:xfrm>
            <a:off x="323528" y="2339974"/>
            <a:ext cx="3505472" cy="1352669"/>
            <a:chOff x="248601" y="3717031"/>
            <a:chExt cx="3505472" cy="1415772"/>
          </a:xfrm>
          <a:solidFill>
            <a:schemeClr val="bg1">
              <a:lumMod val="85000"/>
            </a:schemeClr>
          </a:solidFill>
        </p:grpSpPr>
        <p:sp>
          <p:nvSpPr>
            <p:cNvPr id="46" name="ZoneTexte 45"/>
            <p:cNvSpPr txBox="1"/>
            <p:nvPr/>
          </p:nvSpPr>
          <p:spPr>
            <a:xfrm>
              <a:off x="248601" y="3717031"/>
              <a:ext cx="3505472" cy="1415772"/>
            </a:xfrm>
            <a:prstGeom prst="rect">
              <a:avLst/>
            </a:prstGeom>
            <a:grp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fr-FR" sz="1400" b="1" dirty="0" err="1" smtClean="0"/>
                <a:t>Binding</a:t>
              </a:r>
              <a:r>
                <a:rPr lang="fr-FR" sz="1400" b="1" dirty="0" smtClean="0"/>
                <a:t> </a:t>
              </a:r>
              <a:r>
                <a:rPr lang="fr-FR" sz="1400" b="1" dirty="0" err="1" smtClean="0"/>
                <a:t>energy</a:t>
              </a:r>
              <a:endParaRPr lang="fr-FR" sz="1400" b="1" dirty="0" smtClean="0"/>
            </a:p>
            <a:p>
              <a:endParaRPr lang="fr-FR" b="1" dirty="0"/>
            </a:p>
            <a:p>
              <a:endParaRPr lang="fr-FR" b="1" dirty="0" smtClean="0"/>
            </a:p>
            <a:p>
              <a:endParaRPr lang="fr-FR" b="1" dirty="0"/>
            </a:p>
            <a:p>
              <a:endParaRPr lang="fr-FR" b="1" dirty="0"/>
            </a:p>
          </p:txBody>
        </p:sp>
        <p:pic>
          <p:nvPicPr>
            <p:cNvPr id="45" name="Picture 2"/>
            <p:cNvPicPr>
              <a:picLocks noChangeAspect="1" noChangeArrowheads="1"/>
            </p:cNvPicPr>
            <p:nvPr/>
          </p:nvPicPr>
          <p:blipFill>
            <a:blip r:embed="rId6" cstate="print"/>
            <a:srcRect/>
            <a:stretch>
              <a:fillRect/>
            </a:stretch>
          </p:blipFill>
          <p:spPr bwMode="auto">
            <a:xfrm>
              <a:off x="328550" y="4077072"/>
              <a:ext cx="3353515" cy="1020635"/>
            </a:xfrm>
            <a:prstGeom prst="rect">
              <a:avLst/>
            </a:prstGeom>
            <a:grpFill/>
            <a:ln w="9525">
              <a:solidFill>
                <a:schemeClr val="bg1">
                  <a:lumMod val="95000"/>
                </a:schemeClr>
              </a:solidFill>
              <a:miter lim="800000"/>
              <a:headEnd/>
              <a:tailEnd/>
            </a:ln>
            <a:effectLst>
              <a:outerShdw blurRad="50800" dist="38100" dir="2700000" algn="tl" rotWithShape="0">
                <a:prstClr val="black">
                  <a:alpha val="40000"/>
                </a:prstClr>
              </a:outerShdw>
            </a:effectLst>
          </p:spPr>
        </p:pic>
      </p:grpSp>
      <p:sp>
        <p:nvSpPr>
          <p:cNvPr id="48" name="ZoneTexte 77"/>
          <p:cNvSpPr txBox="1">
            <a:spLocks noChangeArrowheads="1"/>
          </p:cNvSpPr>
          <p:nvPr/>
        </p:nvSpPr>
        <p:spPr bwMode="auto">
          <a:xfrm rot="1779610">
            <a:off x="7391988" y="4077256"/>
            <a:ext cx="1045799" cy="276999"/>
          </a:xfrm>
          <a:prstGeom prst="rect">
            <a:avLst/>
          </a:prstGeom>
          <a:noFill/>
          <a:ln w="9525">
            <a:noFill/>
            <a:miter lim="800000"/>
            <a:headEnd/>
            <a:tailEnd/>
          </a:ln>
        </p:spPr>
        <p:txBody>
          <a:bodyPr wrap="none">
            <a:spAutoFit/>
          </a:bodyPr>
          <a:lstStyle/>
          <a:p>
            <a:pPr algn="ctr"/>
            <a:r>
              <a:rPr lang="fr-FR" sz="1200" b="1" dirty="0" err="1" smtClean="0">
                <a:solidFill>
                  <a:schemeClr val="tx1">
                    <a:lumMod val="75000"/>
                    <a:lumOff val="25000"/>
                  </a:schemeClr>
                </a:solidFill>
                <a:latin typeface="Calibri" pitchFamily="34" charset="0"/>
              </a:rPr>
              <a:t>comovers</a:t>
            </a:r>
            <a:r>
              <a:rPr lang="fr-FR" sz="1200" b="1" dirty="0" smtClean="0">
                <a:solidFill>
                  <a:schemeClr val="tx1">
                    <a:lumMod val="75000"/>
                    <a:lumOff val="25000"/>
                  </a:schemeClr>
                </a:solidFill>
                <a:latin typeface="Calibri" pitchFamily="34" charset="0"/>
              </a:rPr>
              <a:t> - </a:t>
            </a:r>
            <a:r>
              <a:rPr lang="fr-FR" sz="1200" b="1" dirty="0" smtClean="0">
                <a:solidFill>
                  <a:schemeClr val="tx1">
                    <a:lumMod val="75000"/>
                    <a:lumOff val="25000"/>
                  </a:schemeClr>
                </a:solidFill>
                <a:latin typeface="Symbol" pitchFamily="18" charset="2"/>
              </a:rPr>
              <a:t>c</a:t>
            </a:r>
            <a:r>
              <a:rPr lang="fr-FR" sz="1200" b="1" baseline="-25000" dirty="0" smtClean="0">
                <a:solidFill>
                  <a:schemeClr val="tx1">
                    <a:lumMod val="75000"/>
                    <a:lumOff val="25000"/>
                  </a:schemeClr>
                </a:solidFill>
                <a:latin typeface="Calibri" pitchFamily="34" charset="0"/>
              </a:rPr>
              <a:t>c</a:t>
            </a:r>
            <a:endParaRPr lang="fr-FR" sz="1200" b="1" baseline="-25000" dirty="0">
              <a:solidFill>
                <a:schemeClr val="tx1">
                  <a:lumMod val="75000"/>
                  <a:lumOff val="25000"/>
                </a:schemeClr>
              </a:solidFill>
              <a:latin typeface="Calibri" pitchFamily="34" charset="0"/>
            </a:endParaRPr>
          </a:p>
        </p:txBody>
      </p:sp>
      <p:sp>
        <p:nvSpPr>
          <p:cNvPr id="49" name="ZoneTexte 77"/>
          <p:cNvSpPr txBox="1">
            <a:spLocks noChangeArrowheads="1"/>
          </p:cNvSpPr>
          <p:nvPr/>
        </p:nvSpPr>
        <p:spPr bwMode="auto">
          <a:xfrm rot="848333">
            <a:off x="7247867" y="3452895"/>
            <a:ext cx="1560235" cy="276999"/>
          </a:xfrm>
          <a:prstGeom prst="rect">
            <a:avLst/>
          </a:prstGeom>
          <a:noFill/>
          <a:ln w="9525">
            <a:noFill/>
            <a:miter lim="800000"/>
            <a:headEnd/>
            <a:tailEnd/>
          </a:ln>
        </p:spPr>
        <p:txBody>
          <a:bodyPr wrap="none">
            <a:spAutoFit/>
          </a:bodyPr>
          <a:lstStyle/>
          <a:p>
            <a:pPr algn="ctr"/>
            <a:r>
              <a:rPr lang="fr-FR" sz="1200" b="1" dirty="0" err="1" smtClean="0">
                <a:solidFill>
                  <a:srgbClr val="FF0000"/>
                </a:solidFill>
                <a:latin typeface="Calibri" pitchFamily="34" charset="0"/>
              </a:rPr>
              <a:t>comovers</a:t>
            </a:r>
            <a:r>
              <a:rPr lang="fr-FR" sz="1200" b="1" dirty="0" smtClean="0">
                <a:solidFill>
                  <a:srgbClr val="FF0000"/>
                </a:solidFill>
                <a:latin typeface="Calibri" pitchFamily="34" charset="0"/>
              </a:rPr>
              <a:t> - direct J/</a:t>
            </a:r>
            <a:r>
              <a:rPr lang="fr-FR" sz="1200" b="1" dirty="0" smtClean="0">
                <a:solidFill>
                  <a:srgbClr val="FF0000"/>
                </a:solidFill>
                <a:latin typeface="Symbol" pitchFamily="18" charset="2"/>
              </a:rPr>
              <a:t>Y</a:t>
            </a:r>
            <a:endParaRPr lang="fr-FR" sz="1200" b="1" baseline="-25000" dirty="0">
              <a:solidFill>
                <a:srgbClr val="FF0000"/>
              </a:solidFill>
              <a:latin typeface="Calibri" pitchFamily="34" charset="0"/>
            </a:endParaRPr>
          </a:p>
        </p:txBody>
      </p:sp>
      <p:sp>
        <p:nvSpPr>
          <p:cNvPr id="50" name="ZoneTexte 77"/>
          <p:cNvSpPr txBox="1">
            <a:spLocks noChangeArrowheads="1"/>
          </p:cNvSpPr>
          <p:nvPr/>
        </p:nvSpPr>
        <p:spPr bwMode="auto">
          <a:xfrm rot="1334725">
            <a:off x="6969956" y="3730418"/>
            <a:ext cx="1746504" cy="276999"/>
          </a:xfrm>
          <a:prstGeom prst="rect">
            <a:avLst/>
          </a:prstGeom>
          <a:noFill/>
          <a:ln w="9525">
            <a:noFill/>
            <a:miter lim="800000"/>
            <a:headEnd/>
            <a:tailEnd/>
          </a:ln>
        </p:spPr>
        <p:txBody>
          <a:bodyPr wrap="none">
            <a:spAutoFit/>
          </a:bodyPr>
          <a:lstStyle/>
          <a:p>
            <a:pPr algn="ctr"/>
            <a:r>
              <a:rPr lang="fr-FR" sz="1200" b="1" dirty="0" err="1" smtClean="0">
                <a:solidFill>
                  <a:srgbClr val="FF0000"/>
                </a:solidFill>
                <a:latin typeface="Calibri" pitchFamily="34" charset="0"/>
              </a:rPr>
              <a:t>comovers</a:t>
            </a:r>
            <a:r>
              <a:rPr lang="fr-FR" sz="1200" b="1" dirty="0" smtClean="0">
                <a:solidFill>
                  <a:srgbClr val="FF0000"/>
                </a:solidFill>
                <a:latin typeface="Calibri" pitchFamily="34" charset="0"/>
              </a:rPr>
              <a:t> - inclusive J/</a:t>
            </a:r>
            <a:r>
              <a:rPr lang="fr-FR" sz="1200" b="1" dirty="0" smtClean="0">
                <a:solidFill>
                  <a:srgbClr val="FF0000"/>
                </a:solidFill>
                <a:latin typeface="Symbol" pitchFamily="18" charset="2"/>
              </a:rPr>
              <a:t>Y</a:t>
            </a:r>
            <a:endParaRPr lang="fr-FR" sz="1200" b="1" baseline="-25000" dirty="0">
              <a:solidFill>
                <a:srgbClr val="FF0000"/>
              </a:solidFill>
              <a:latin typeface="Calibri" pitchFamily="34" charset="0"/>
            </a:endParaRPr>
          </a:p>
        </p:txBody>
      </p:sp>
      <p:sp>
        <p:nvSpPr>
          <p:cNvPr id="51" name="ZoneTexte 77"/>
          <p:cNvSpPr txBox="1">
            <a:spLocks noChangeArrowheads="1"/>
          </p:cNvSpPr>
          <p:nvPr/>
        </p:nvSpPr>
        <p:spPr bwMode="auto">
          <a:xfrm rot="2478536">
            <a:off x="6379240" y="3755135"/>
            <a:ext cx="1109919" cy="276999"/>
          </a:xfrm>
          <a:prstGeom prst="rect">
            <a:avLst/>
          </a:prstGeom>
          <a:noFill/>
          <a:ln w="9525">
            <a:noFill/>
            <a:miter lim="800000"/>
            <a:headEnd/>
            <a:tailEnd/>
          </a:ln>
        </p:spPr>
        <p:txBody>
          <a:bodyPr wrap="none">
            <a:spAutoFit/>
          </a:bodyPr>
          <a:lstStyle/>
          <a:p>
            <a:pPr algn="ctr"/>
            <a:r>
              <a:rPr lang="fr-FR" sz="1200" b="1" dirty="0" err="1" smtClean="0">
                <a:solidFill>
                  <a:srgbClr val="0000E2"/>
                </a:solidFill>
                <a:latin typeface="Calibri" pitchFamily="34" charset="0"/>
              </a:rPr>
              <a:t>comovers</a:t>
            </a:r>
            <a:r>
              <a:rPr lang="fr-FR" sz="1200" b="1" dirty="0" smtClean="0">
                <a:solidFill>
                  <a:srgbClr val="0000E2"/>
                </a:solidFill>
                <a:latin typeface="Calibri" pitchFamily="34" charset="0"/>
              </a:rPr>
              <a:t> – </a:t>
            </a:r>
            <a:r>
              <a:rPr lang="fr-FR" sz="1200" b="1" dirty="0" smtClean="0">
                <a:solidFill>
                  <a:srgbClr val="0000E2"/>
                </a:solidFill>
                <a:latin typeface="Symbol" pitchFamily="18" charset="2"/>
              </a:rPr>
              <a:t>Y</a:t>
            </a:r>
            <a:r>
              <a:rPr lang="fr-FR" sz="1200" b="1" dirty="0" smtClean="0">
                <a:solidFill>
                  <a:srgbClr val="0000E2"/>
                </a:solidFill>
                <a:latin typeface="+mn-lt"/>
              </a:rPr>
              <a:t>’</a:t>
            </a:r>
            <a:endParaRPr lang="fr-FR" sz="1200" b="1" baseline="-25000" dirty="0">
              <a:solidFill>
                <a:srgbClr val="0000E2"/>
              </a:solidFill>
              <a:latin typeface="+mn-lt"/>
            </a:endParaRPr>
          </a:p>
        </p:txBody>
      </p:sp>
      <p:sp>
        <p:nvSpPr>
          <p:cNvPr id="53" name="ZoneTexte 52"/>
          <p:cNvSpPr txBox="1"/>
          <p:nvPr/>
        </p:nvSpPr>
        <p:spPr>
          <a:xfrm>
            <a:off x="192217" y="1844675"/>
            <a:ext cx="3841501" cy="40011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dirty="0" smtClean="0">
                <a:solidFill>
                  <a:schemeClr val="bg1"/>
                </a:solidFill>
                <a:latin typeface="Calibri" pitchFamily="34" charset="0"/>
              </a:rPr>
              <a:t>Expectations in </a:t>
            </a:r>
            <a:r>
              <a:rPr lang="fr-FR" sz="2000" b="1" dirty="0" err="1" smtClean="0">
                <a:solidFill>
                  <a:schemeClr val="bg1"/>
                </a:solidFill>
                <a:latin typeface="Calibri" pitchFamily="34" charset="0"/>
              </a:rPr>
              <a:t>comovers</a:t>
            </a:r>
            <a:r>
              <a:rPr lang="fr-FR" sz="2000" b="1" dirty="0" smtClean="0">
                <a:solidFill>
                  <a:schemeClr val="bg1"/>
                </a:solidFill>
                <a:latin typeface="Calibri" pitchFamily="34" charset="0"/>
              </a:rPr>
              <a:t> scenario</a:t>
            </a:r>
            <a:endParaRPr lang="fr-FR" sz="2000" b="1" dirty="0">
              <a:solidFill>
                <a:schemeClr val="bg1"/>
              </a:solidFill>
              <a:latin typeface="Calibri" pitchFamily="34" charset="0"/>
            </a:endParaRPr>
          </a:p>
        </p:txBody>
      </p:sp>
      <p:sp>
        <p:nvSpPr>
          <p:cNvPr id="4" name="ZoneTexte 3"/>
          <p:cNvSpPr txBox="1"/>
          <p:nvPr/>
        </p:nvSpPr>
        <p:spPr>
          <a:xfrm>
            <a:off x="-36512" y="5127220"/>
            <a:ext cx="1800200" cy="646331"/>
          </a:xfrm>
          <a:prstGeom prst="rect">
            <a:avLst/>
          </a:prstGeom>
          <a:noFill/>
        </p:spPr>
        <p:txBody>
          <a:bodyPr wrap="square" rtlCol="0">
            <a:spAutoFit/>
          </a:bodyPr>
          <a:lstStyle/>
          <a:p>
            <a:pPr algn="ctr"/>
            <a:r>
              <a:rPr lang="fr-FR" dirty="0"/>
              <a:t>a</a:t>
            </a:r>
            <a:r>
              <a:rPr lang="fr-FR" dirty="0" smtClean="0"/>
              <a:t>nd </a:t>
            </a:r>
            <a:r>
              <a:rPr lang="fr-FR" dirty="0" err="1" smtClean="0"/>
              <a:t>considering</a:t>
            </a:r>
            <a:r>
              <a:rPr lang="fr-FR" dirty="0" smtClean="0"/>
              <a:t> </a:t>
            </a:r>
            <a:r>
              <a:rPr lang="fr-FR" dirty="0" err="1" smtClean="0"/>
              <a:t>feed-downs</a:t>
            </a:r>
            <a:endParaRPr lang="fr-FR" dirty="0"/>
          </a:p>
        </p:txBody>
      </p:sp>
      <p:sp>
        <p:nvSpPr>
          <p:cNvPr id="5" name="Espace réservé de la date 4"/>
          <p:cNvSpPr>
            <a:spLocks noGrp="1"/>
          </p:cNvSpPr>
          <p:nvPr>
            <p:ph type="dt" sz="half" idx="14"/>
          </p:nvPr>
        </p:nvSpPr>
        <p:spPr/>
        <p:txBody>
          <a:bodyPr/>
          <a:lstStyle/>
          <a:p>
            <a:pPr>
              <a:defRPr/>
            </a:pPr>
            <a:r>
              <a:rPr lang="fr-FR" smtClean="0"/>
              <a:t>01/03/2013</a:t>
            </a:r>
            <a:endParaRPr lang="fr-BE"/>
          </a:p>
        </p:txBody>
      </p:sp>
      <p:sp>
        <p:nvSpPr>
          <p:cNvPr id="9" name="Espace réservé du numéro de diapositive 8"/>
          <p:cNvSpPr>
            <a:spLocks noGrp="1"/>
          </p:cNvSpPr>
          <p:nvPr>
            <p:ph type="sldNum" sz="quarter" idx="16"/>
          </p:nvPr>
        </p:nvSpPr>
        <p:spPr/>
        <p:txBody>
          <a:bodyPr/>
          <a:lstStyle/>
          <a:p>
            <a:pPr>
              <a:defRPr/>
            </a:pPr>
            <a:fld id="{AE359880-4500-4A8C-AF91-A956C24D70B4}" type="slidenum">
              <a:rPr lang="fr-BE" smtClean="0"/>
              <a:pPr>
                <a:defRPr/>
              </a:pPr>
              <a:t>7</a:t>
            </a:fld>
            <a:endParaRPr lang="fr-BE" dirty="0"/>
          </a:p>
        </p:txBody>
      </p:sp>
      <p:sp>
        <p:nvSpPr>
          <p:cNvPr id="55" name="Flèche droite 54"/>
          <p:cNvSpPr/>
          <p:nvPr/>
        </p:nvSpPr>
        <p:spPr>
          <a:xfrm>
            <a:off x="3779838" y="4654153"/>
            <a:ext cx="504825" cy="287337"/>
          </a:xfrm>
          <a:prstGeom prst="rightArrow">
            <a:avLst/>
          </a:prstGeom>
          <a:solidFill>
            <a:schemeClr val="tx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p:cNvGraphicFramePr>
          <p:nvPr/>
        </p:nvGraphicFramePr>
        <p:xfrm>
          <a:off x="4218410" y="783456"/>
          <a:ext cx="4941887" cy="5322888"/>
        </p:xfrm>
        <a:graphic>
          <a:graphicData uri="http://schemas.openxmlformats.org/presentationml/2006/ole">
            <mc:AlternateContent xmlns:mc="http://schemas.openxmlformats.org/markup-compatibility/2006">
              <mc:Choice xmlns:v="urn:schemas-microsoft-com:vml" Requires="v">
                <p:oleObj spid="_x0000_s114814" name="Acrobat Document" r:id="rId3" imgW="5400675" imgH="5181600" progId="AcroExch.Document.7">
                  <p:embed/>
                </p:oleObj>
              </mc:Choice>
              <mc:Fallback>
                <p:oleObj name="Acrobat Document" r:id="rId3" imgW="5400675" imgH="5181600" progId="AcroExch.Document.7">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410" y="783456"/>
                        <a:ext cx="4941887"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7" name="Titre 73"/>
          <p:cNvSpPr>
            <a:spLocks noGrp="1"/>
          </p:cNvSpPr>
          <p:nvPr>
            <p:ph type="title"/>
          </p:nvPr>
        </p:nvSpPr>
        <p:spPr>
          <a:xfrm>
            <a:off x="827583" y="0"/>
            <a:ext cx="2952255" cy="868322"/>
          </a:xfrm>
        </p:spPr>
        <p:txBody>
          <a:bodyPr/>
          <a:lstStyle/>
          <a:p>
            <a:pPr algn="l"/>
            <a:r>
              <a:rPr lang="fr-FR" sz="2800" dirty="0" err="1" smtClean="0"/>
              <a:t>Charmonia</a:t>
            </a:r>
            <a:r>
              <a:rPr lang="fr-FR" sz="2800" dirty="0" smtClean="0"/>
              <a:t> in A+A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213702" cy="5500726"/>
          </a:xfrm>
        </p:spPr>
        <p:txBody>
          <a:bodyPr/>
          <a:lstStyle/>
          <a:p>
            <a:r>
              <a:rPr lang="fr-FR" dirty="0" err="1" smtClean="0"/>
              <a:t>Anomalous</a:t>
            </a:r>
            <a:r>
              <a:rPr lang="fr-FR" dirty="0" smtClean="0"/>
              <a:t> suppression </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Suppression patterns</a:t>
            </a:r>
            <a:endParaRPr lang="fr-FR" dirty="0"/>
          </a:p>
        </p:txBody>
      </p:sp>
      <p:sp>
        <p:nvSpPr>
          <p:cNvPr id="76" name="Espace réservé du pied de page 75"/>
          <p:cNvSpPr>
            <a:spLocks noGrp="1"/>
          </p:cNvSpPr>
          <p:nvPr>
            <p:ph type="ftr" sz="quarter" idx="15"/>
          </p:nvPr>
        </p:nvSpPr>
        <p:spPr/>
        <p:txBody>
          <a:bodyPr/>
          <a:lstStyle/>
          <a:p>
            <a:pPr>
              <a:defRPr/>
            </a:pPr>
            <a:r>
              <a:rPr lang="fr-FR" smtClean="0"/>
              <a:t>Frédéric Fleuret - LLR (fleuret@in2p3.fr)</a:t>
            </a:r>
            <a:endParaRPr lang="fr-BE"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sp>
        <p:nvSpPr>
          <p:cNvPr id="19513" name="ZoneTexte 76"/>
          <p:cNvSpPr txBox="1">
            <a:spLocks noChangeArrowheads="1"/>
          </p:cNvSpPr>
          <p:nvPr/>
        </p:nvSpPr>
        <p:spPr bwMode="auto">
          <a:xfrm rot="3507594">
            <a:off x="7380468" y="3549989"/>
            <a:ext cx="750525" cy="276999"/>
          </a:xfrm>
          <a:prstGeom prst="rect">
            <a:avLst/>
          </a:prstGeom>
          <a:noFill/>
          <a:ln w="9525">
            <a:noFill/>
            <a:miter lim="800000"/>
            <a:headEnd/>
            <a:tailEnd/>
          </a:ln>
        </p:spPr>
        <p:txBody>
          <a:bodyPr wrap="none">
            <a:spAutoFit/>
          </a:bodyPr>
          <a:lstStyle/>
          <a:p>
            <a:pPr algn="ctr"/>
            <a:r>
              <a:rPr lang="fr-FR" sz="1200" b="1" dirty="0" smtClean="0">
                <a:solidFill>
                  <a:srgbClr val="FF0000"/>
                </a:solidFill>
                <a:latin typeface="Calibri" pitchFamily="34" charset="0"/>
              </a:rPr>
              <a:t>QGP - </a:t>
            </a:r>
            <a:r>
              <a:rPr lang="fr-FR" sz="1200" b="1" dirty="0" smtClean="0">
                <a:solidFill>
                  <a:srgbClr val="FF0000"/>
                </a:solidFill>
                <a:latin typeface="Symbol" pitchFamily="18" charset="2"/>
              </a:rPr>
              <a:t>c</a:t>
            </a:r>
            <a:r>
              <a:rPr lang="fr-FR" sz="1200" b="1" baseline="-25000" dirty="0" smtClean="0">
                <a:solidFill>
                  <a:srgbClr val="FF0000"/>
                </a:solidFill>
                <a:latin typeface="Calibri" pitchFamily="34" charset="0"/>
              </a:rPr>
              <a:t>c</a:t>
            </a:r>
            <a:r>
              <a:rPr lang="fr-FR" sz="1200" b="1" dirty="0" smtClean="0">
                <a:solidFill>
                  <a:srgbClr val="FF0000"/>
                </a:solidFill>
                <a:latin typeface="Calibri" pitchFamily="34" charset="0"/>
              </a:rPr>
              <a:t> </a:t>
            </a:r>
            <a:endParaRPr lang="fr-FR" sz="1200" b="1" baseline="-25000" dirty="0">
              <a:solidFill>
                <a:srgbClr val="FF0000"/>
              </a:solidFill>
              <a:latin typeface="Calibri" pitchFamily="34" charset="0"/>
            </a:endParaRP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e 86"/>
          <p:cNvGrpSpPr>
            <a:grpSpLocks/>
          </p:cNvGrpSpPr>
          <p:nvPr/>
        </p:nvGrpSpPr>
        <p:grpSpPr bwMode="auto">
          <a:xfrm>
            <a:off x="1762447" y="2924175"/>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err="1">
                  <a:latin typeface="Symbol" pitchFamily="18" charset="2"/>
                  <a:sym typeface="Wingdings" pitchFamily="2" charset="2"/>
                </a:rPr>
                <a:t>c</a:t>
              </a:r>
              <a:r>
                <a:rPr lang="fr-FR" baseline="-25000" dirty="0" err="1">
                  <a:latin typeface="Calibri" pitchFamily="34" charset="0"/>
                  <a:sym typeface="Wingdings" pitchFamily="2" charset="2"/>
                </a:rPr>
                <a:t>c</a:t>
              </a:r>
              <a:r>
                <a:rPr lang="fr-FR" dirty="0" err="1">
                  <a:latin typeface="Calibri" pitchFamily="34" charset="0"/>
                  <a:sym typeface="Wingdings" pitchFamily="2" charset="2"/>
                </a:rPr>
                <a:t>J</a:t>
              </a:r>
              <a:r>
                <a:rPr lang="fr-FR" dirty="0">
                  <a:latin typeface="Calibri" pitchFamily="34" charset="0"/>
                  <a:sym typeface="Wingdings" pitchFamily="2" charset="2"/>
                </a:rPr>
                <a:t>/</a:t>
              </a:r>
              <a:r>
                <a:rPr lang="fr-FR" dirty="0" err="1">
                  <a:latin typeface="Symbol" pitchFamily="18" charset="2"/>
                  <a:sym typeface="Wingdings" pitchFamily="2" charset="2"/>
                </a:rPr>
                <a:t>Y</a:t>
              </a:r>
              <a:r>
                <a:rPr lang="fr-FR" dirty="0" err="1">
                  <a:latin typeface="Calibri" pitchFamily="34" charset="0"/>
                  <a:sym typeface="Wingdings" pitchFamily="2" charset="2"/>
                </a:rPr>
                <a:t>+</a:t>
              </a:r>
              <a:r>
                <a:rPr lang="fr-FR" dirty="0" err="1">
                  <a:latin typeface="Symbol" pitchFamily="18" charset="2"/>
                  <a:sym typeface="Wingdings" pitchFamily="2" charset="2"/>
                </a:rPr>
                <a:t>g</a:t>
              </a:r>
              <a:endParaRPr lang="fr-FR" dirty="0">
                <a:latin typeface="Symbol" pitchFamily="18" charset="2"/>
                <a:sym typeface="Wingdings" pitchFamily="2" charset="2"/>
              </a:endParaRP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ZoneTexte 91"/>
          <p:cNvSpPr txBox="1"/>
          <p:nvPr/>
        </p:nvSpPr>
        <p:spPr>
          <a:xfrm>
            <a:off x="374650" y="1844675"/>
            <a:ext cx="3476625" cy="1006475"/>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a:solidFill>
                  <a:schemeClr val="bg1"/>
                </a:solidFill>
                <a:latin typeface="Calibri" pitchFamily="34" charset="0"/>
              </a:rPr>
              <a:t>sequential</a:t>
            </a:r>
            <a:r>
              <a:rPr lang="fr-FR" sz="2000" b="1" i="1" dirty="0">
                <a:solidFill>
                  <a:schemeClr val="bg1"/>
                </a:solidFill>
                <a:latin typeface="Calibri" pitchFamily="34" charset="0"/>
              </a:rPr>
              <a:t> suppression (QGP) ?</a:t>
            </a:r>
          </a:p>
          <a:p>
            <a:pPr algn="ctr"/>
            <a:r>
              <a:rPr lang="fr-FR" sz="2000" i="1" dirty="0">
                <a:solidFill>
                  <a:schemeClr val="bg1"/>
                </a:solidFill>
                <a:latin typeface="Calibri" pitchFamily="34" charset="0"/>
              </a:rPr>
              <a:t>or</a:t>
            </a:r>
          </a:p>
          <a:p>
            <a:pPr algn="ctr"/>
            <a:r>
              <a:rPr lang="fr-FR" sz="2000" b="1" i="1" dirty="0">
                <a:solidFill>
                  <a:schemeClr val="bg1"/>
                </a:solidFill>
                <a:latin typeface="Calibri" pitchFamily="34" charset="0"/>
              </a:rPr>
              <a:t> </a:t>
            </a:r>
            <a:r>
              <a:rPr lang="fr-FR" sz="2000" b="1" i="1" dirty="0" err="1">
                <a:solidFill>
                  <a:schemeClr val="bg1"/>
                </a:solidFill>
                <a:latin typeface="Calibri" pitchFamily="34" charset="0"/>
              </a:rPr>
              <a:t>comovers</a:t>
            </a:r>
            <a:r>
              <a:rPr lang="fr-FR" sz="2000" b="1" i="1" dirty="0">
                <a:solidFill>
                  <a:schemeClr val="bg1"/>
                </a:solidFill>
                <a:latin typeface="Calibri" pitchFamily="34" charset="0"/>
              </a:rPr>
              <a:t> (no QGP) ?</a:t>
            </a:r>
          </a:p>
        </p:txBody>
      </p:sp>
      <p:sp>
        <p:nvSpPr>
          <p:cNvPr id="93" name="Flèche droite 92"/>
          <p:cNvSpPr/>
          <p:nvPr/>
        </p:nvSpPr>
        <p:spPr>
          <a:xfrm>
            <a:off x="3779838" y="4654153"/>
            <a:ext cx="504825" cy="287337"/>
          </a:xfrm>
          <a:prstGeom prst="rightArrow">
            <a:avLst/>
          </a:prstGeom>
          <a:solidFill>
            <a:schemeClr val="tx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ZoneTexte 74"/>
          <p:cNvSpPr txBox="1"/>
          <p:nvPr/>
        </p:nvSpPr>
        <p:spPr>
          <a:xfrm>
            <a:off x="468313" y="4581128"/>
            <a:ext cx="3167062" cy="1016000"/>
          </a:xfrm>
          <a:prstGeom prst="rect">
            <a:avLst/>
          </a:prstGeom>
          <a:solidFill>
            <a:schemeClr val="tx1"/>
          </a:solidFill>
          <a:ln w="57150">
            <a:no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000" b="1" dirty="0">
                <a:solidFill>
                  <a:schemeClr val="bg1"/>
                </a:solidFill>
                <a:latin typeface="+mn-lt"/>
              </a:rPr>
              <a:t>Measuring  J/</a:t>
            </a:r>
            <a:r>
              <a:rPr lang="en-US" sz="2000" b="1" dirty="0">
                <a:solidFill>
                  <a:schemeClr val="bg1"/>
                </a:solidFill>
                <a:latin typeface="Symbol" pitchFamily="18" charset="2"/>
              </a:rPr>
              <a:t>Y</a:t>
            </a:r>
            <a:r>
              <a:rPr lang="en-US" sz="2000" b="1" dirty="0">
                <a:solidFill>
                  <a:schemeClr val="bg1"/>
                </a:solidFill>
                <a:latin typeface="+mn-lt"/>
              </a:rPr>
              <a:t>, </a:t>
            </a:r>
            <a:r>
              <a:rPr lang="en-US" sz="2000" b="1" dirty="0">
                <a:solidFill>
                  <a:schemeClr val="bg1"/>
                </a:solidFill>
                <a:latin typeface="Symbol" pitchFamily="18" charset="2"/>
              </a:rPr>
              <a:t>Y</a:t>
            </a:r>
            <a:r>
              <a:rPr lang="en-US" sz="2000" b="1" dirty="0">
                <a:solidFill>
                  <a:schemeClr val="bg1"/>
                </a:solidFill>
                <a:latin typeface="+mn-lt"/>
              </a:rPr>
              <a:t>’ and </a:t>
            </a:r>
            <a:r>
              <a:rPr lang="en-US" sz="2000" b="1" dirty="0">
                <a:solidFill>
                  <a:schemeClr val="bg1"/>
                </a:solidFill>
                <a:latin typeface="Symbol" pitchFamily="18" charset="2"/>
              </a:rPr>
              <a:t>c</a:t>
            </a:r>
            <a:r>
              <a:rPr lang="en-US" sz="2000" b="1" baseline="-25000" dirty="0">
                <a:solidFill>
                  <a:schemeClr val="bg1"/>
                </a:solidFill>
                <a:latin typeface="+mn-lt"/>
              </a:rPr>
              <a:t>c</a:t>
            </a:r>
            <a:r>
              <a:rPr lang="en-US" sz="2000" b="1" dirty="0">
                <a:solidFill>
                  <a:schemeClr val="bg1"/>
                </a:solidFill>
                <a:latin typeface="+mn-lt"/>
              </a:rPr>
              <a:t> suppression patterns                    will give the answer</a:t>
            </a: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 name="ZoneTexte 77"/>
          <p:cNvSpPr txBox="1">
            <a:spLocks noChangeArrowheads="1"/>
          </p:cNvSpPr>
          <p:nvPr/>
        </p:nvSpPr>
        <p:spPr bwMode="auto">
          <a:xfrm rot="1779610">
            <a:off x="7391988" y="4077256"/>
            <a:ext cx="1045799" cy="276999"/>
          </a:xfrm>
          <a:prstGeom prst="rect">
            <a:avLst/>
          </a:prstGeom>
          <a:noFill/>
          <a:ln w="9525">
            <a:noFill/>
            <a:miter lim="800000"/>
            <a:headEnd/>
            <a:tailEnd/>
          </a:ln>
        </p:spPr>
        <p:txBody>
          <a:bodyPr wrap="none">
            <a:spAutoFit/>
          </a:bodyPr>
          <a:lstStyle/>
          <a:p>
            <a:pPr algn="ctr"/>
            <a:r>
              <a:rPr lang="fr-FR" sz="1200" b="1" dirty="0" err="1" smtClean="0">
                <a:solidFill>
                  <a:schemeClr val="tx1">
                    <a:lumMod val="75000"/>
                    <a:lumOff val="25000"/>
                  </a:schemeClr>
                </a:solidFill>
                <a:latin typeface="Calibri" pitchFamily="34" charset="0"/>
              </a:rPr>
              <a:t>comovers</a:t>
            </a:r>
            <a:r>
              <a:rPr lang="fr-FR" sz="1200" b="1" dirty="0" smtClean="0">
                <a:solidFill>
                  <a:schemeClr val="tx1">
                    <a:lumMod val="75000"/>
                    <a:lumOff val="25000"/>
                  </a:schemeClr>
                </a:solidFill>
                <a:latin typeface="Calibri" pitchFamily="34" charset="0"/>
              </a:rPr>
              <a:t> - </a:t>
            </a:r>
            <a:r>
              <a:rPr lang="fr-FR" sz="1200" b="1" dirty="0" smtClean="0">
                <a:solidFill>
                  <a:schemeClr val="tx1">
                    <a:lumMod val="75000"/>
                    <a:lumOff val="25000"/>
                  </a:schemeClr>
                </a:solidFill>
                <a:latin typeface="Symbol" pitchFamily="18" charset="2"/>
              </a:rPr>
              <a:t>c</a:t>
            </a:r>
            <a:r>
              <a:rPr lang="fr-FR" sz="1200" b="1" baseline="-25000" dirty="0" smtClean="0">
                <a:solidFill>
                  <a:schemeClr val="tx1">
                    <a:lumMod val="75000"/>
                    <a:lumOff val="25000"/>
                  </a:schemeClr>
                </a:solidFill>
                <a:latin typeface="Calibri" pitchFamily="34" charset="0"/>
              </a:rPr>
              <a:t>c</a:t>
            </a:r>
            <a:endParaRPr lang="fr-FR" sz="1200" b="1" baseline="-25000" dirty="0">
              <a:solidFill>
                <a:schemeClr val="tx1">
                  <a:lumMod val="75000"/>
                  <a:lumOff val="25000"/>
                </a:schemeClr>
              </a:solidFill>
              <a:latin typeface="Calibri" pitchFamily="34" charset="0"/>
            </a:endParaRPr>
          </a:p>
        </p:txBody>
      </p:sp>
      <p:sp>
        <p:nvSpPr>
          <p:cNvPr id="4" name="ZoneTexte 3"/>
          <p:cNvSpPr txBox="1"/>
          <p:nvPr/>
        </p:nvSpPr>
        <p:spPr>
          <a:xfrm>
            <a:off x="0" y="3068960"/>
            <a:ext cx="2112962" cy="923330"/>
          </a:xfrm>
          <a:prstGeom prst="rect">
            <a:avLst/>
          </a:prstGeom>
          <a:noFill/>
        </p:spPr>
        <p:txBody>
          <a:bodyPr wrap="square" rtlCol="0">
            <a:spAutoFit/>
          </a:bodyPr>
          <a:lstStyle/>
          <a:p>
            <a:r>
              <a:rPr lang="fr-FR" dirty="0" err="1" smtClean="0"/>
              <a:t>Take</a:t>
            </a:r>
            <a:r>
              <a:rPr lang="fr-FR" dirty="0" smtClean="0"/>
              <a:t> </a:t>
            </a:r>
            <a:r>
              <a:rPr lang="fr-FR" dirty="0" err="1" smtClean="0"/>
              <a:t>advantage</a:t>
            </a:r>
            <a:r>
              <a:rPr lang="fr-FR" dirty="0" smtClean="0"/>
              <a:t>  of large </a:t>
            </a:r>
            <a:r>
              <a:rPr lang="fr-FR" dirty="0" smtClean="0">
                <a:latin typeface="Symbol" pitchFamily="18" charset="2"/>
              </a:rPr>
              <a:t>c</a:t>
            </a:r>
            <a:r>
              <a:rPr lang="fr-FR" baseline="-25000" dirty="0" smtClean="0"/>
              <a:t>c</a:t>
            </a:r>
            <a:r>
              <a:rPr lang="fr-FR" dirty="0" smtClean="0"/>
              <a:t> </a:t>
            </a:r>
            <a:r>
              <a:rPr lang="fr-FR" dirty="0" smtClean="0">
                <a:sym typeface="Wingdings" pitchFamily="2" charset="2"/>
              </a:rPr>
              <a:t> J/</a:t>
            </a:r>
            <a:r>
              <a:rPr lang="fr-FR" dirty="0" smtClean="0">
                <a:latin typeface="Symbol" pitchFamily="18" charset="2"/>
                <a:sym typeface="Wingdings" pitchFamily="2" charset="2"/>
              </a:rPr>
              <a:t>Y</a:t>
            </a:r>
            <a:r>
              <a:rPr lang="fr-FR" dirty="0" smtClean="0">
                <a:sym typeface="Wingdings" pitchFamily="2" charset="2"/>
              </a:rPr>
              <a:t> </a:t>
            </a:r>
            <a:r>
              <a:rPr lang="fr-FR" dirty="0" err="1" smtClean="0">
                <a:sym typeface="Wingdings" pitchFamily="2" charset="2"/>
              </a:rPr>
              <a:t>feed</a:t>
            </a:r>
            <a:r>
              <a:rPr lang="fr-FR" dirty="0" smtClean="0">
                <a:sym typeface="Wingdings" pitchFamily="2" charset="2"/>
              </a:rPr>
              <a:t>-down fraction</a:t>
            </a:r>
            <a:endParaRPr lang="fr-FR" dirty="0"/>
          </a:p>
        </p:txBody>
      </p:sp>
      <p:sp>
        <p:nvSpPr>
          <p:cNvPr id="5" name="Espace réservé de la date 4"/>
          <p:cNvSpPr>
            <a:spLocks noGrp="1"/>
          </p:cNvSpPr>
          <p:nvPr>
            <p:ph type="dt" sz="half" idx="14"/>
          </p:nvPr>
        </p:nvSpPr>
        <p:spPr/>
        <p:txBody>
          <a:bodyPr/>
          <a:lstStyle/>
          <a:p>
            <a:pPr>
              <a:defRPr/>
            </a:pPr>
            <a:r>
              <a:rPr lang="fr-FR" smtClean="0"/>
              <a:t>01/03/2013</a:t>
            </a:r>
            <a:endParaRPr lang="fr-BE"/>
          </a:p>
        </p:txBody>
      </p:sp>
      <p:sp>
        <p:nvSpPr>
          <p:cNvPr id="8" name="Espace réservé du numéro de diapositive 7"/>
          <p:cNvSpPr>
            <a:spLocks noGrp="1"/>
          </p:cNvSpPr>
          <p:nvPr>
            <p:ph type="sldNum" sz="quarter" idx="16"/>
          </p:nvPr>
        </p:nvSpPr>
        <p:spPr/>
        <p:txBody>
          <a:bodyPr/>
          <a:lstStyle/>
          <a:p>
            <a:pPr>
              <a:defRPr/>
            </a:pPr>
            <a:fld id="{AE359880-4500-4A8C-AF91-A956C24D70B4}" type="slidenum">
              <a:rPr lang="fr-BE" smtClean="0"/>
              <a:pPr>
                <a:defRPr/>
              </a:pPr>
              <a:t>8</a:t>
            </a:fld>
            <a:endParaRPr lang="fr-B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Titre 73"/>
          <p:cNvSpPr>
            <a:spLocks noGrp="1"/>
          </p:cNvSpPr>
          <p:nvPr>
            <p:ph type="title"/>
          </p:nvPr>
        </p:nvSpPr>
        <p:spPr>
          <a:xfrm>
            <a:off x="827584" y="0"/>
            <a:ext cx="2880320" cy="868322"/>
          </a:xfrm>
        </p:spPr>
        <p:txBody>
          <a:bodyPr/>
          <a:lstStyle/>
          <a:p>
            <a:pPr algn="l"/>
            <a:r>
              <a:rPr lang="fr-FR" sz="2800" dirty="0" err="1" smtClean="0"/>
              <a:t>Charmonia</a:t>
            </a:r>
            <a:r>
              <a:rPr lang="fr-FR" sz="2800" dirty="0" smtClean="0"/>
              <a:t> in A+A </a:t>
            </a:r>
            <a:endParaRPr lang="en-US" baseline="-25000" dirty="0" smtClean="0">
              <a:solidFill>
                <a:srgbClr val="FFFF00"/>
              </a:solidFill>
            </a:endParaRPr>
          </a:p>
        </p:txBody>
      </p:sp>
      <p:sp>
        <p:nvSpPr>
          <p:cNvPr id="2" name="Espace réservé du texte 1"/>
          <p:cNvSpPr>
            <a:spLocks noGrp="1"/>
          </p:cNvSpPr>
          <p:nvPr>
            <p:ph type="body" sz="quarter" idx="13"/>
          </p:nvPr>
        </p:nvSpPr>
        <p:spPr/>
        <p:txBody>
          <a:bodyPr/>
          <a:lstStyle/>
          <a:p>
            <a:pPr algn="ctr"/>
            <a:r>
              <a:rPr lang="fr-FR" dirty="0" err="1"/>
              <a:t>Measuring</a:t>
            </a:r>
            <a:r>
              <a:rPr lang="fr-FR" dirty="0"/>
              <a:t> </a:t>
            </a:r>
            <a:r>
              <a:rPr lang="fr-FR" dirty="0">
                <a:latin typeface="Symbol" pitchFamily="18" charset="2"/>
              </a:rPr>
              <a:t>c</a:t>
            </a:r>
            <a:r>
              <a:rPr lang="fr-FR" baseline="-25000" dirty="0"/>
              <a:t>c</a:t>
            </a:r>
            <a:r>
              <a:rPr lang="fr-FR" dirty="0"/>
              <a:t> </a:t>
            </a:r>
            <a:r>
              <a:rPr lang="fr-FR" dirty="0" err="1"/>
              <a:t>at</a:t>
            </a:r>
            <a:r>
              <a:rPr lang="fr-FR" dirty="0"/>
              <a:t> SPS</a:t>
            </a:r>
          </a:p>
        </p:txBody>
      </p:sp>
      <p:sp>
        <p:nvSpPr>
          <p:cNvPr id="14" name="Espace réservé du pied de page 13"/>
          <p:cNvSpPr>
            <a:spLocks noGrp="1"/>
          </p:cNvSpPr>
          <p:nvPr>
            <p:ph type="ftr" sz="quarter" idx="15"/>
          </p:nvPr>
        </p:nvSpPr>
        <p:spPr/>
        <p:txBody>
          <a:bodyPr/>
          <a:lstStyle/>
          <a:p>
            <a:pPr>
              <a:defRPr/>
            </a:pPr>
            <a:r>
              <a:rPr lang="fr-FR" smtClean="0"/>
              <a:t>Frédéric Fleuret - LLR (fleuret@in2p3.fr)</a:t>
            </a:r>
            <a:endParaRPr lang="fr-BE"/>
          </a:p>
        </p:txBody>
      </p:sp>
      <p:sp>
        <p:nvSpPr>
          <p:cNvPr id="11" name="Trapèze 10"/>
          <p:cNvSpPr/>
          <p:nvPr/>
        </p:nvSpPr>
        <p:spPr>
          <a:xfrm>
            <a:off x="5948363" y="38814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800" b="1" dirty="0" err="1"/>
              <a:t>Dipole</a:t>
            </a:r>
            <a:r>
              <a:rPr lang="fr-FR" sz="800" b="1" dirty="0"/>
              <a:t> </a:t>
            </a:r>
            <a:r>
              <a:rPr lang="fr-FR" sz="800" b="1" dirty="0" err="1"/>
              <a:t>field</a:t>
            </a:r>
            <a:endParaRPr lang="fr-FR" sz="800" b="1" dirty="0"/>
          </a:p>
        </p:txBody>
      </p:sp>
      <p:sp>
        <p:nvSpPr>
          <p:cNvPr id="13" name="Trapèze 12"/>
          <p:cNvSpPr/>
          <p:nvPr/>
        </p:nvSpPr>
        <p:spPr>
          <a:xfrm flipV="1">
            <a:off x="5948363" y="28527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pic>
        <p:nvPicPr>
          <p:cNvPr id="16" name="Picture 4" descr="Z:\FTE\CHIC\LetterOfIntent\design.jpg"/>
          <p:cNvPicPr>
            <a:picLocks noChangeAspect="1" noChangeArrowheads="1"/>
          </p:cNvPicPr>
          <p:nvPr/>
        </p:nvPicPr>
        <p:blipFill>
          <a:blip r:embed="rId2" cstate="print"/>
          <a:srcRect/>
          <a:stretch>
            <a:fillRect/>
          </a:stretch>
        </p:blipFill>
        <p:spPr bwMode="auto">
          <a:xfrm>
            <a:off x="3779912" y="1042988"/>
            <a:ext cx="5329163" cy="5049837"/>
          </a:xfrm>
          <a:prstGeom prst="rect">
            <a:avLst/>
          </a:prstGeom>
          <a:noFill/>
          <a:effectLst>
            <a:outerShdw blurRad="50800" dist="38100" dir="2700000" algn="tl" rotWithShape="0">
              <a:prstClr val="black">
                <a:alpha val="40000"/>
              </a:prstClr>
            </a:outerShdw>
          </a:effectLst>
        </p:spPr>
      </p:pic>
      <p:sp>
        <p:nvSpPr>
          <p:cNvPr id="15" name="Trapèze 14"/>
          <p:cNvSpPr/>
          <p:nvPr/>
        </p:nvSpPr>
        <p:spPr>
          <a:xfrm>
            <a:off x="4716016" y="3881438"/>
            <a:ext cx="64807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700" b="1" dirty="0" err="1"/>
              <a:t>Dipole</a:t>
            </a:r>
            <a:r>
              <a:rPr lang="fr-FR" sz="700" b="1" dirty="0"/>
              <a:t> </a:t>
            </a:r>
            <a:r>
              <a:rPr lang="fr-FR" sz="700" b="1" dirty="0" err="1"/>
              <a:t>field</a:t>
            </a:r>
            <a:endParaRPr lang="fr-FR" sz="700" b="1" dirty="0"/>
          </a:p>
        </p:txBody>
      </p:sp>
      <p:sp>
        <p:nvSpPr>
          <p:cNvPr id="17" name="Trapèze 16"/>
          <p:cNvSpPr/>
          <p:nvPr/>
        </p:nvSpPr>
        <p:spPr>
          <a:xfrm flipV="1">
            <a:off x="4715247" y="2852738"/>
            <a:ext cx="648841"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sp>
        <p:nvSpPr>
          <p:cNvPr id="8" name="Espace réservé du contenu 7"/>
          <p:cNvSpPr>
            <a:spLocks noGrp="1"/>
          </p:cNvSpPr>
          <p:nvPr>
            <p:ph idx="1"/>
          </p:nvPr>
        </p:nvSpPr>
        <p:spPr>
          <a:xfrm>
            <a:off x="0" y="928670"/>
            <a:ext cx="4644008" cy="5500726"/>
          </a:xfrm>
        </p:spPr>
        <p:txBody>
          <a:bodyPr>
            <a:normAutofit/>
          </a:bodyPr>
          <a:lstStyle/>
          <a:p>
            <a:pPr marL="457200" indent="-457200" algn="just">
              <a:lnSpc>
                <a:spcPct val="90000"/>
              </a:lnSpc>
            </a:pPr>
            <a:r>
              <a:rPr lang="en-US" sz="2200" dirty="0" smtClean="0"/>
              <a:t>Operate a new experiment</a:t>
            </a:r>
          </a:p>
          <a:p>
            <a:pPr marL="463950" lvl="1" indent="-180000" algn="just">
              <a:lnSpc>
                <a:spcPct val="90000"/>
              </a:lnSpc>
            </a:pPr>
            <a:r>
              <a:rPr lang="en-US" sz="2100" dirty="0" smtClean="0"/>
              <a:t>Primary goal: </a:t>
            </a:r>
          </a:p>
          <a:p>
            <a:pPr marL="400050" lvl="1" indent="-116100" algn="just">
              <a:lnSpc>
                <a:spcPct val="90000"/>
              </a:lnSpc>
              <a:buNone/>
            </a:pPr>
            <a:r>
              <a:rPr lang="en-US" b="1" dirty="0">
                <a:solidFill>
                  <a:srgbClr val="FF0000"/>
                </a:solidFill>
                <a:latin typeface="Symbol" pitchFamily="18" charset="2"/>
              </a:rPr>
              <a:t>	c</a:t>
            </a:r>
            <a:r>
              <a:rPr lang="en-US" b="1" baseline="-25000" dirty="0">
                <a:solidFill>
                  <a:srgbClr val="FF0000"/>
                </a:solidFill>
              </a:rPr>
              <a:t>c</a:t>
            </a:r>
            <a:r>
              <a:rPr lang="en-US" b="1" dirty="0">
                <a:solidFill>
                  <a:srgbClr val="FF0000"/>
                </a:solidFill>
              </a:rPr>
              <a:t> </a:t>
            </a:r>
            <a:r>
              <a:rPr lang="en-US" b="1" dirty="0">
                <a:solidFill>
                  <a:srgbClr val="FF0000"/>
                </a:solidFill>
                <a:sym typeface="Wingdings" pitchFamily="2" charset="2"/>
              </a:rPr>
              <a:t> J/</a:t>
            </a:r>
            <a:r>
              <a:rPr lang="en-US" b="1" dirty="0">
                <a:solidFill>
                  <a:srgbClr val="FF0000"/>
                </a:solidFill>
                <a:latin typeface="Symbol" pitchFamily="18" charset="2"/>
                <a:sym typeface="Wingdings" pitchFamily="2" charset="2"/>
              </a:rPr>
              <a:t>Y</a:t>
            </a:r>
            <a:r>
              <a:rPr lang="en-US" b="1" dirty="0">
                <a:solidFill>
                  <a:srgbClr val="FF0000"/>
                </a:solidFill>
                <a:sym typeface="Wingdings" pitchFamily="2" charset="2"/>
              </a:rPr>
              <a:t> + </a:t>
            </a:r>
            <a:r>
              <a:rPr lang="en-US" b="1" dirty="0">
                <a:solidFill>
                  <a:srgbClr val="FF0000"/>
                </a:solidFill>
                <a:latin typeface="Symbol" pitchFamily="18" charset="2"/>
                <a:sym typeface="Wingdings" pitchFamily="2" charset="2"/>
              </a:rPr>
              <a:t>g</a:t>
            </a:r>
            <a:r>
              <a:rPr lang="en-US" b="1" dirty="0">
                <a:solidFill>
                  <a:srgbClr val="FF0000"/>
                </a:solidFill>
                <a:sym typeface="Wingdings" pitchFamily="2" charset="2"/>
              </a:rPr>
              <a:t>  </a:t>
            </a:r>
            <a:r>
              <a:rPr lang="en-US" b="1" dirty="0">
                <a:solidFill>
                  <a:srgbClr val="FF0000"/>
                </a:solidFill>
                <a:latin typeface="Symbol" pitchFamily="18" charset="2"/>
                <a:sym typeface="Wingdings" pitchFamily="2" charset="2"/>
              </a:rPr>
              <a:t>m</a:t>
            </a:r>
            <a:r>
              <a:rPr lang="en-US" b="1" baseline="30000" dirty="0">
                <a:solidFill>
                  <a:srgbClr val="FF0000"/>
                </a:solidFill>
                <a:sym typeface="Wingdings" pitchFamily="2" charset="2"/>
              </a:rPr>
              <a:t>+ </a:t>
            </a:r>
            <a:r>
              <a:rPr lang="en-US" b="1" dirty="0">
                <a:solidFill>
                  <a:srgbClr val="FF0000"/>
                </a:solidFill>
                <a:latin typeface="Symbol" pitchFamily="18" charset="2"/>
                <a:sym typeface="Wingdings" pitchFamily="2" charset="2"/>
              </a:rPr>
              <a:t>m</a:t>
            </a:r>
            <a:r>
              <a:rPr lang="en-US" b="1" baseline="30000" dirty="0">
                <a:solidFill>
                  <a:srgbClr val="FF0000"/>
                </a:solidFill>
                <a:sym typeface="Wingdings" pitchFamily="2" charset="2"/>
              </a:rPr>
              <a:t>- </a:t>
            </a:r>
            <a:r>
              <a:rPr lang="en-US" b="1" dirty="0">
                <a:solidFill>
                  <a:srgbClr val="FF0000"/>
                </a:solidFill>
                <a:latin typeface="Symbol" pitchFamily="18" charset="2"/>
                <a:sym typeface="Wingdings" pitchFamily="2" charset="2"/>
              </a:rPr>
              <a:t>g</a:t>
            </a:r>
            <a:r>
              <a:rPr lang="en-US" b="1" dirty="0">
                <a:solidFill>
                  <a:srgbClr val="FF0000"/>
                </a:solidFill>
                <a:sym typeface="Wingdings" pitchFamily="2" charset="2"/>
              </a:rPr>
              <a:t> </a:t>
            </a:r>
            <a:endParaRPr lang="en-US" sz="2100" dirty="0" smtClean="0"/>
          </a:p>
          <a:p>
            <a:pPr marL="463950" lvl="1" indent="-180000" algn="just">
              <a:lnSpc>
                <a:spcPct val="90000"/>
              </a:lnSpc>
            </a:pPr>
            <a:r>
              <a:rPr lang="en-US" sz="2100" dirty="0" smtClean="0"/>
              <a:t>Beam:</a:t>
            </a:r>
          </a:p>
          <a:p>
            <a:pPr marL="283950" lvl="1" indent="0" algn="just">
              <a:lnSpc>
                <a:spcPct val="90000"/>
              </a:lnSpc>
              <a:buNone/>
            </a:pPr>
            <a:r>
              <a:rPr lang="en-US" sz="2100" dirty="0"/>
              <a:t> </a:t>
            </a:r>
            <a:r>
              <a:rPr lang="en-US" sz="2100" dirty="0" smtClean="0"/>
              <a:t>  </a:t>
            </a:r>
            <a:r>
              <a:rPr lang="en-US" sz="1700" dirty="0" smtClean="0"/>
              <a:t>high-intensity 158 </a:t>
            </a:r>
            <a:r>
              <a:rPr lang="en-US" sz="1700" dirty="0" err="1" smtClean="0"/>
              <a:t>GeV</a:t>
            </a:r>
            <a:r>
              <a:rPr lang="en-US" sz="1700" dirty="0" smtClean="0"/>
              <a:t>/c </a:t>
            </a:r>
            <a:r>
              <a:rPr lang="en-US" sz="1700" dirty="0" err="1" smtClean="0"/>
              <a:t>Pb</a:t>
            </a:r>
            <a:r>
              <a:rPr lang="en-US" sz="1700" dirty="0" smtClean="0"/>
              <a:t> beam</a:t>
            </a:r>
          </a:p>
          <a:p>
            <a:pPr marL="283950" lvl="1" indent="0" algn="just">
              <a:lnSpc>
                <a:spcPct val="90000"/>
              </a:lnSpc>
              <a:buNone/>
            </a:pPr>
            <a:r>
              <a:rPr lang="en-US" sz="1700" dirty="0"/>
              <a:t> </a:t>
            </a:r>
            <a:r>
              <a:rPr lang="en-US" sz="1700" dirty="0" smtClean="0"/>
              <a:t>   high-intensity 158/450 </a:t>
            </a:r>
            <a:r>
              <a:rPr lang="en-US" sz="1700" dirty="0" err="1" smtClean="0"/>
              <a:t>GeV</a:t>
            </a:r>
            <a:r>
              <a:rPr lang="en-US" sz="1700" dirty="0" smtClean="0"/>
              <a:t>/c </a:t>
            </a:r>
            <a:r>
              <a:rPr lang="en-US" sz="1700" i="1" dirty="0" smtClean="0"/>
              <a:t>p</a:t>
            </a:r>
            <a:r>
              <a:rPr lang="en-US" sz="1700" dirty="0" smtClean="0"/>
              <a:t> beam</a:t>
            </a:r>
          </a:p>
          <a:p>
            <a:pPr marL="626850" lvl="1" indent="-342900" algn="just">
              <a:lnSpc>
                <a:spcPct val="90000"/>
              </a:lnSpc>
            </a:pPr>
            <a:r>
              <a:rPr lang="en-US" sz="2000" dirty="0" smtClean="0"/>
              <a:t>Detector features :</a:t>
            </a:r>
          </a:p>
          <a:p>
            <a:pPr marL="283950" lvl="1" indent="0" algn="just">
              <a:lnSpc>
                <a:spcPct val="90000"/>
              </a:lnSpc>
              <a:buNone/>
            </a:pPr>
            <a:r>
              <a:rPr lang="en-US" sz="1600" b="1" dirty="0" smtClean="0">
                <a:solidFill>
                  <a:srgbClr val="1F497D"/>
                </a:solidFill>
              </a:rPr>
              <a:t>    </a:t>
            </a:r>
            <a:r>
              <a:rPr lang="en-US" sz="1600" b="1" u="sng" dirty="0" smtClean="0">
                <a:solidFill>
                  <a:srgbClr val="1F497D"/>
                </a:solidFill>
              </a:rPr>
              <a:t>Vertex detector + Spectrometer</a:t>
            </a:r>
          </a:p>
          <a:p>
            <a:pPr marL="283950" lvl="1" indent="0" algn="just">
              <a:lnSpc>
                <a:spcPct val="90000"/>
              </a:lnSpc>
              <a:buNone/>
            </a:pPr>
            <a:r>
              <a:rPr lang="en-US" sz="1600" b="1" dirty="0">
                <a:solidFill>
                  <a:srgbClr val="1F497D"/>
                </a:solidFill>
              </a:rPr>
              <a:t> </a:t>
            </a:r>
            <a:r>
              <a:rPr lang="en-US" sz="1600" b="1" dirty="0" smtClean="0">
                <a:solidFill>
                  <a:srgbClr val="1F497D"/>
                </a:solidFill>
              </a:rPr>
              <a:t>   </a:t>
            </a:r>
            <a:r>
              <a:rPr lang="en-US" sz="1600" dirty="0" smtClean="0"/>
              <a:t>Measures tracks before absorber </a:t>
            </a:r>
          </a:p>
          <a:p>
            <a:pPr marL="283950" lvl="1" indent="0" algn="just">
              <a:lnSpc>
                <a:spcPct val="90000"/>
              </a:lnSpc>
              <a:buNone/>
            </a:pPr>
            <a:r>
              <a:rPr lang="en-US" sz="1600" dirty="0"/>
              <a:t> </a:t>
            </a:r>
            <a:r>
              <a:rPr lang="en-US" sz="1600" dirty="0" smtClean="0"/>
              <a:t>   for very good mass resolution</a:t>
            </a:r>
          </a:p>
          <a:p>
            <a:pPr marL="283950" lvl="1" indent="0" algn="just">
              <a:lnSpc>
                <a:spcPct val="90000"/>
              </a:lnSpc>
              <a:buNone/>
            </a:pPr>
            <a:r>
              <a:rPr lang="en-US" sz="1600" b="1" dirty="0">
                <a:solidFill>
                  <a:srgbClr val="FF0000"/>
                </a:solidFill>
              </a:rPr>
              <a:t> </a:t>
            </a:r>
            <a:r>
              <a:rPr lang="en-US" sz="1600" b="1" dirty="0" smtClean="0">
                <a:solidFill>
                  <a:srgbClr val="FF0000"/>
                </a:solidFill>
              </a:rPr>
              <a:t>   </a:t>
            </a:r>
            <a:r>
              <a:rPr lang="en-US" sz="1600" b="1" u="sng" dirty="0" smtClean="0">
                <a:solidFill>
                  <a:srgbClr val="FF0000"/>
                </a:solidFill>
              </a:rPr>
              <a:t>Ultra-granular </a:t>
            </a:r>
            <a:r>
              <a:rPr lang="en-US" sz="1600" b="1" u="sng" dirty="0">
                <a:solidFill>
                  <a:srgbClr val="FF0000"/>
                </a:solidFill>
              </a:rPr>
              <a:t>c</a:t>
            </a:r>
            <a:r>
              <a:rPr lang="en-US" sz="1600" b="1" u="sng" dirty="0" smtClean="0">
                <a:solidFill>
                  <a:srgbClr val="FF0000"/>
                </a:solidFill>
              </a:rPr>
              <a:t>alorimeter</a:t>
            </a:r>
            <a:endParaRPr lang="en-US" sz="1600" b="1" u="sng" dirty="0">
              <a:solidFill>
                <a:srgbClr val="FF0000"/>
              </a:solidFill>
            </a:endParaRPr>
          </a:p>
          <a:p>
            <a:pPr marL="283950" lvl="1" indent="0" algn="just">
              <a:lnSpc>
                <a:spcPct val="90000"/>
              </a:lnSpc>
              <a:buNone/>
            </a:pPr>
            <a:r>
              <a:rPr lang="en-US" sz="1600" b="1" dirty="0" smtClean="0">
                <a:solidFill>
                  <a:srgbClr val="FF0000"/>
                </a:solidFill>
              </a:rPr>
              <a:t>    </a:t>
            </a:r>
            <a:r>
              <a:rPr lang="en-US" sz="1600" dirty="0" smtClean="0"/>
              <a:t>Measures low energy </a:t>
            </a:r>
            <a:r>
              <a:rPr lang="en-US" sz="1600" dirty="0" smtClean="0">
                <a:latin typeface="Symbol" pitchFamily="18" charset="2"/>
              </a:rPr>
              <a:t>g</a:t>
            </a:r>
            <a:r>
              <a:rPr lang="en-US" sz="1600" dirty="0" smtClean="0"/>
              <a:t> </a:t>
            </a:r>
          </a:p>
          <a:p>
            <a:pPr marL="283950" lvl="1" indent="0" algn="just">
              <a:lnSpc>
                <a:spcPct val="90000"/>
              </a:lnSpc>
              <a:buNone/>
            </a:pPr>
            <a:r>
              <a:rPr lang="en-US" sz="1600" dirty="0"/>
              <a:t> </a:t>
            </a:r>
            <a:r>
              <a:rPr lang="en-US" sz="1600" dirty="0" smtClean="0"/>
              <a:t>   in high </a:t>
            </a:r>
            <a:r>
              <a:rPr lang="en-US" sz="1600" dirty="0" smtClean="0">
                <a:latin typeface="Symbol" pitchFamily="18" charset="2"/>
              </a:rPr>
              <a:t>p</a:t>
            </a:r>
            <a:r>
              <a:rPr lang="en-US" sz="1600" baseline="30000" dirty="0" smtClean="0"/>
              <a:t>0</a:t>
            </a:r>
            <a:r>
              <a:rPr lang="en-US" sz="1600" dirty="0" smtClean="0"/>
              <a:t> multiplicity environment</a:t>
            </a:r>
            <a:r>
              <a:rPr lang="en-US" sz="1400" dirty="0" smtClean="0"/>
              <a:t>                                                      </a:t>
            </a:r>
          </a:p>
          <a:p>
            <a:pPr marL="283950" lvl="1" indent="0" algn="just">
              <a:lnSpc>
                <a:spcPct val="90000"/>
              </a:lnSpc>
              <a:buNone/>
            </a:pPr>
            <a:r>
              <a:rPr lang="en-US" sz="1400" b="1" dirty="0">
                <a:solidFill>
                  <a:srgbClr val="595959"/>
                </a:solidFill>
              </a:rPr>
              <a:t> </a:t>
            </a:r>
            <a:r>
              <a:rPr lang="en-US" sz="1400" b="1" dirty="0" smtClean="0">
                <a:solidFill>
                  <a:srgbClr val="595959"/>
                </a:solidFill>
              </a:rPr>
              <a:t>    </a:t>
            </a:r>
            <a:r>
              <a:rPr lang="en-US" sz="1600" b="1" u="sng" dirty="0" smtClean="0">
                <a:solidFill>
                  <a:srgbClr val="595959"/>
                </a:solidFill>
              </a:rPr>
              <a:t>Absorber/trigger</a:t>
            </a:r>
            <a:endParaRPr lang="en-US" sz="1600" b="1" u="sng" dirty="0">
              <a:solidFill>
                <a:srgbClr val="595959"/>
              </a:solidFill>
            </a:endParaRPr>
          </a:p>
          <a:p>
            <a:pPr marL="283950" lvl="1" indent="0" algn="just">
              <a:lnSpc>
                <a:spcPct val="90000"/>
              </a:lnSpc>
              <a:buNone/>
            </a:pPr>
            <a:r>
              <a:rPr lang="en-US" sz="1600" b="1" dirty="0" smtClean="0">
                <a:solidFill>
                  <a:srgbClr val="595959"/>
                </a:solidFill>
              </a:rPr>
              <a:t>     </a:t>
            </a:r>
            <a:r>
              <a:rPr lang="en-US" sz="1600" dirty="0" smtClean="0"/>
              <a:t>Absorbs</a:t>
            </a:r>
            <a:r>
              <a:rPr lang="en-US" sz="1600" b="1" dirty="0" smtClean="0">
                <a:solidFill>
                  <a:srgbClr val="595959"/>
                </a:solidFill>
              </a:rPr>
              <a:t> </a:t>
            </a:r>
            <a:r>
              <a:rPr lang="en-US" sz="1600" dirty="0" smtClean="0">
                <a:latin typeface="Symbol" pitchFamily="18" charset="2"/>
              </a:rPr>
              <a:t>p</a:t>
            </a:r>
            <a:r>
              <a:rPr lang="en-US" sz="1600" dirty="0" smtClean="0"/>
              <a:t>/K</a:t>
            </a:r>
          </a:p>
          <a:p>
            <a:pPr marL="283950" lvl="1" indent="0" algn="just">
              <a:lnSpc>
                <a:spcPct val="90000"/>
              </a:lnSpc>
              <a:buNone/>
            </a:pPr>
            <a:r>
              <a:rPr lang="en-US" sz="1600" dirty="0"/>
              <a:t> </a:t>
            </a:r>
            <a:r>
              <a:rPr lang="en-US" sz="1600" dirty="0" smtClean="0"/>
              <a:t>    Minimize fake triggers from </a:t>
            </a:r>
            <a:r>
              <a:rPr lang="en-US" sz="1600" dirty="0" smtClean="0">
                <a:latin typeface="Symbol" pitchFamily="18" charset="2"/>
              </a:rPr>
              <a:t>p</a:t>
            </a:r>
            <a:r>
              <a:rPr lang="en-US" sz="1600" dirty="0" smtClean="0"/>
              <a:t>/K decays</a:t>
            </a:r>
          </a:p>
          <a:p>
            <a:pPr marL="1714500" lvl="3" indent="-457200">
              <a:lnSpc>
                <a:spcPct val="90000"/>
              </a:lnSpc>
            </a:pPr>
            <a:endParaRPr lang="en-US" sz="1100" b="1" dirty="0" smtClean="0">
              <a:solidFill>
                <a:srgbClr val="595959"/>
              </a:solidFill>
            </a:endParaRPr>
          </a:p>
          <a:p>
            <a:pPr marL="1714500" lvl="3" indent="-457200">
              <a:lnSpc>
                <a:spcPct val="90000"/>
              </a:lnSpc>
              <a:buFont typeface="Arial" charset="0"/>
              <a:buNone/>
            </a:pPr>
            <a:endParaRPr lang="en-US" sz="1100" dirty="0" smtClean="0"/>
          </a:p>
        </p:txBody>
      </p:sp>
      <p:cxnSp>
        <p:nvCxnSpPr>
          <p:cNvPr id="5" name="Connecteur droit avec flèche 4"/>
          <p:cNvCxnSpPr/>
          <p:nvPr/>
        </p:nvCxnSpPr>
        <p:spPr>
          <a:xfrm flipV="1">
            <a:off x="3347864" y="3462449"/>
            <a:ext cx="1277949" cy="105457"/>
          </a:xfrm>
          <a:prstGeom prst="straightConnector1">
            <a:avLst/>
          </a:prstGeom>
          <a:ln w="28575">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915816" y="4076700"/>
            <a:ext cx="2808312" cy="210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231355" y="4830601"/>
            <a:ext cx="4788917" cy="321481"/>
          </a:xfrm>
          <a:prstGeom prst="straightConnector1">
            <a:avLst/>
          </a:prstGeom>
          <a:ln w="28575">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14"/>
          </p:nvPr>
        </p:nvSpPr>
        <p:spPr/>
        <p:txBody>
          <a:bodyPr/>
          <a:lstStyle/>
          <a:p>
            <a:pPr>
              <a:defRPr/>
            </a:pPr>
            <a:r>
              <a:rPr lang="fr-FR" smtClean="0"/>
              <a:t>01/03/2013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9</a:t>
            </a:fld>
            <a:endParaRPr lang="fr-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CHIC</Template>
  <TotalTime>7582</TotalTime>
  <Words>2613</Words>
  <Application>Microsoft Office PowerPoint</Application>
  <PresentationFormat>Affichage à l'écran (4:3)</PresentationFormat>
  <Paragraphs>617</Paragraphs>
  <Slides>28</Slides>
  <Notes>4</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28</vt:i4>
      </vt:variant>
    </vt:vector>
  </HeadingPairs>
  <TitlesOfParts>
    <vt:vector size="31" baseType="lpstr">
      <vt:lpstr>CHIC</vt:lpstr>
      <vt:lpstr>Acrobat Document</vt:lpstr>
      <vt:lpstr>Équation</vt:lpstr>
      <vt:lpstr>An experiment to measure cc suppression at the CERN SPS</vt:lpstr>
      <vt:lpstr>Charmonia in A+A</vt:lpstr>
      <vt:lpstr>Charmonia in A+A</vt:lpstr>
      <vt:lpstr>Charmonia in A+A </vt:lpstr>
      <vt:lpstr>Charmonia in A+A</vt:lpstr>
      <vt:lpstr>Charmonia in A+A</vt:lpstr>
      <vt:lpstr>Charmonia in A+A</vt:lpstr>
      <vt:lpstr>Charmonia in A+A</vt:lpstr>
      <vt:lpstr>Charmonia in A+A </vt:lpstr>
      <vt:lpstr>Apparatus    artist view  </vt:lpstr>
      <vt:lpstr>Expected performances </vt:lpstr>
      <vt:lpstr>Expected performances</vt:lpstr>
      <vt:lpstr>p+A program </vt:lpstr>
      <vt:lpstr>p+A program </vt:lpstr>
      <vt:lpstr>p+A program </vt:lpstr>
      <vt:lpstr>other physics opportunities</vt:lpstr>
      <vt:lpstr>Low mass dileptons</vt:lpstr>
      <vt:lpstr>Energy scan</vt:lpstr>
      <vt:lpstr>Open charm</vt:lpstr>
      <vt:lpstr>Conclusion</vt:lpstr>
      <vt:lpstr>CMS@LHC    New upsilon results</vt:lpstr>
      <vt:lpstr>J/Y@SPS .vs. Υ@LHC    color screening ?</vt:lpstr>
      <vt:lpstr>CERN strategy</vt:lpstr>
      <vt:lpstr>Expression of interest</vt:lpstr>
      <vt:lpstr>Feedback from SPSC referees</vt:lpstr>
      <vt:lpstr>Close and open issues</vt:lpstr>
      <vt:lpstr>backup</vt:lpstr>
      <vt:lpstr>J/Y@SPS .vs. U@LHC    color screening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quarkonium puzzle</dc:title>
  <dc:creator>Fleuret</dc:creator>
  <cp:lastModifiedBy>Fleuret</cp:lastModifiedBy>
  <cp:revision>313</cp:revision>
  <dcterms:modified xsi:type="dcterms:W3CDTF">2013-03-01T16:25:43Z</dcterms:modified>
</cp:coreProperties>
</file>