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35"/>
  </p:notesMasterIdLst>
  <p:handoutMasterIdLst>
    <p:handoutMasterId r:id="rId36"/>
  </p:handoutMasterIdLst>
  <p:sldIdLst>
    <p:sldId id="314" r:id="rId2"/>
    <p:sldId id="340" r:id="rId3"/>
    <p:sldId id="353" r:id="rId4"/>
    <p:sldId id="341" r:id="rId5"/>
    <p:sldId id="342" r:id="rId6"/>
    <p:sldId id="337" r:id="rId7"/>
    <p:sldId id="339" r:id="rId8"/>
    <p:sldId id="336" r:id="rId9"/>
    <p:sldId id="344" r:id="rId10"/>
    <p:sldId id="296" r:id="rId11"/>
    <p:sldId id="354" r:id="rId12"/>
    <p:sldId id="355" r:id="rId13"/>
    <p:sldId id="356" r:id="rId14"/>
    <p:sldId id="357" r:id="rId15"/>
    <p:sldId id="302" r:id="rId16"/>
    <p:sldId id="261" r:id="rId17"/>
    <p:sldId id="335" r:id="rId18"/>
    <p:sldId id="345" r:id="rId19"/>
    <p:sldId id="331" r:id="rId20"/>
    <p:sldId id="347" r:id="rId21"/>
    <p:sldId id="320" r:id="rId22"/>
    <p:sldId id="350" r:id="rId23"/>
    <p:sldId id="280" r:id="rId24"/>
    <p:sldId id="352" r:id="rId25"/>
    <p:sldId id="328" r:id="rId26"/>
    <p:sldId id="297" r:id="rId27"/>
    <p:sldId id="346" r:id="rId28"/>
    <p:sldId id="306" r:id="rId29"/>
    <p:sldId id="334" r:id="rId30"/>
    <p:sldId id="323" r:id="rId31"/>
    <p:sldId id="333" r:id="rId32"/>
    <p:sldId id="312" r:id="rId33"/>
    <p:sldId id="348" r:id="rId34"/>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E2"/>
    <a:srgbClr val="595959"/>
    <a:srgbClr val="1F497D"/>
    <a:srgbClr val="4A7EBB"/>
    <a:srgbClr val="000000"/>
    <a:srgbClr val="1E1C11"/>
    <a:srgbClr val="FFFFFF"/>
    <a:srgbClr val="00B050"/>
    <a:srgbClr val="00330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0" autoAdjust="0"/>
    <p:restoredTop sz="95657" autoAdjust="0"/>
  </p:normalViewPr>
  <p:slideViewPr>
    <p:cSldViewPr>
      <p:cViewPr varScale="1">
        <p:scale>
          <a:sx n="68" d="100"/>
          <a:sy n="68" d="100"/>
        </p:scale>
        <p:origin x="-1482" y="-96"/>
      </p:cViewPr>
      <p:guideLst>
        <p:guide orient="horz" pos="2160"/>
        <p:guide pos="2880"/>
      </p:guideLst>
    </p:cSldViewPr>
  </p:slideViewPr>
  <p:outlineViewPr>
    <p:cViewPr>
      <p:scale>
        <a:sx n="33" d="100"/>
        <a:sy n="33" d="100"/>
      </p:scale>
      <p:origin x="0" y="9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84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5432F1-F3A8-4348-BA70-D53408745A08}" type="datetimeFigureOut">
              <a:rPr lang="fr-FR" smtClean="0"/>
              <a:t>16/01/2014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BAEF79-7381-4250-BD6A-0BA848A97F7B}" type="slidenum">
              <a:rPr lang="fr-FR" smtClean="0"/>
              <a:t>‹N°›</a:t>
            </a:fld>
            <a:endParaRPr lang="fr-FR"/>
          </a:p>
        </p:txBody>
      </p:sp>
    </p:spTree>
    <p:extLst>
      <p:ext uri="{BB962C8B-B14F-4D97-AF65-F5344CB8AC3E}">
        <p14:creationId xmlns:p14="http://schemas.microsoft.com/office/powerpoint/2010/main" val="132977081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D7AD344-C792-4EF9-ABE3-09110F073F79}" type="datetimeFigureOut">
              <a:rPr lang="en-US"/>
              <a:pPr>
                <a:defRPr/>
              </a:pPr>
              <a:t>1/16/2014</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US"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B812C53-36C7-4299-A8CB-3A1A02B9E1FC}" type="slidenum">
              <a:rPr lang="en-US"/>
              <a:pPr>
                <a:defRPr/>
              </a:pPr>
              <a:t>‹N°›</a:t>
            </a:fld>
            <a:endParaRPr lang="en-US"/>
          </a:p>
        </p:txBody>
      </p:sp>
    </p:spTree>
    <p:extLst>
      <p:ext uri="{BB962C8B-B14F-4D97-AF65-F5344CB8AC3E}">
        <p14:creationId xmlns:p14="http://schemas.microsoft.com/office/powerpoint/2010/main" val="546344686"/>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17585E-23C6-4D28-AD65-0BB1F94D52CC}" type="slidenum">
              <a:rPr lang="fr-FR"/>
              <a:pPr fontAlgn="base">
                <a:spcBef>
                  <a:spcPct val="0"/>
                </a:spcBef>
                <a:spcAft>
                  <a:spcPct val="0"/>
                </a:spcAft>
              </a:pPr>
              <a:t>6</a:t>
            </a:fld>
            <a:endParaRPr lang="fr-FR"/>
          </a:p>
        </p:txBody>
      </p:sp>
      <p:sp>
        <p:nvSpPr>
          <p:cNvPr id="2" name="Espace réservé du pied de page 1"/>
          <p:cNvSpPr>
            <a:spLocks noGrp="1"/>
          </p:cNvSpPr>
          <p:nvPr>
            <p:ph type="ftr" sz="quarter" idx="10"/>
          </p:nvPr>
        </p:nvSpPr>
        <p:spPr/>
        <p:txBody>
          <a:bodyPr/>
          <a:lstStyle/>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pPr>
              <a:defRPr/>
            </a:pPr>
            <a:fld id="{FB812C53-36C7-4299-A8CB-3A1A02B9E1FC}" type="slidenum">
              <a:rPr lang="en-US" smtClean="0"/>
              <a:pPr>
                <a:defRPr/>
              </a:pPr>
              <a:t>20</a:t>
            </a:fld>
            <a:endParaRPr lang="en-US"/>
          </a:p>
        </p:txBody>
      </p:sp>
      <p:sp>
        <p:nvSpPr>
          <p:cNvPr id="5" name="Espace réservé du pied de page 4"/>
          <p:cNvSpPr>
            <a:spLocks noGrp="1"/>
          </p:cNvSpPr>
          <p:nvPr>
            <p:ph type="ftr" sz="quarter" idx="11"/>
          </p:nvPr>
        </p:nvSpPr>
        <p:spPr/>
        <p:txBody>
          <a:bodyPr/>
          <a:lstStyle/>
          <a:p>
            <a:pP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0" y="2130425"/>
            <a:ext cx="9144000" cy="1470025"/>
          </a:xfrm>
          <a:solidFill>
            <a:schemeClr val="tx1"/>
          </a:solidFill>
        </p:spPr>
        <p:txBody>
          <a:bodyPr/>
          <a:lstStyle>
            <a:lvl1pPr>
              <a:defRPr>
                <a:solidFill>
                  <a:schemeClr val="bg1"/>
                </a:solidFill>
              </a:defRPr>
            </a:lvl1pPr>
          </a:lstStyle>
          <a:p>
            <a:r>
              <a:rPr lang="fr-FR" smtClean="0"/>
              <a:t>Modifiez le style du titre</a:t>
            </a:r>
            <a:endParaRPr lang="fr-BE"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r>
              <a:rPr lang="fr-FR" smtClean="0"/>
              <a:t>Les-Houches - 2014</a:t>
            </a:r>
            <a:endParaRPr lang="fr-BE" dirty="0"/>
          </a:p>
        </p:txBody>
      </p:sp>
      <p:sp>
        <p:nvSpPr>
          <p:cNvPr id="5" name="Espace réservé du pied de page 4"/>
          <p:cNvSpPr>
            <a:spLocks noGrp="1"/>
          </p:cNvSpPr>
          <p:nvPr>
            <p:ph type="ftr" sz="quarter" idx="11"/>
          </p:nvPr>
        </p:nvSpPr>
        <p:spPr/>
        <p:txBody>
          <a:bodyPr/>
          <a:lstStyle>
            <a:lvl1pPr>
              <a:defRPr/>
            </a:lvl1pPr>
          </a:lstStyle>
          <a:p>
            <a:pPr>
              <a:defRPr/>
            </a:pPr>
            <a:r>
              <a:rPr lang="fr-BE" smtClean="0"/>
              <a:t>Frédéric Fleuret - LLR (fleuret@in2p3.fr)</a:t>
            </a:r>
            <a:endParaRPr lang="fr-BE"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2" descr="Z:\FTE\CHIC\logo.png"/>
          <p:cNvPicPr>
            <a:picLocks noChangeAspect="1" noChangeArrowheads="1"/>
          </p:cNvPicPr>
          <p:nvPr/>
        </p:nvPicPr>
        <p:blipFill>
          <a:blip r:embed="rId2" cstate="print">
            <a:clrChange>
              <a:clrFrom>
                <a:srgbClr val="FFFFFF"/>
              </a:clrFrom>
              <a:clrTo>
                <a:srgbClr val="FFFFFF">
                  <a:alpha val="0"/>
                </a:srgbClr>
              </a:clrTo>
            </a:clrChange>
          </a:blip>
          <a:srcRect l="37944" t="34428" r="40002" b="35114"/>
          <a:stretch>
            <a:fillRect/>
          </a:stretch>
        </p:blipFill>
        <p:spPr bwMode="auto">
          <a:xfrm>
            <a:off x="0" y="0"/>
            <a:ext cx="842963" cy="873125"/>
          </a:xfrm>
          <a:prstGeom prst="rect">
            <a:avLst/>
          </a:prstGeom>
          <a:noFill/>
          <a:ln w="9525">
            <a:noFill/>
            <a:miter lim="800000"/>
            <a:headEnd/>
            <a:tailEnd/>
          </a:ln>
        </p:spPr>
      </p:pic>
      <p:sp>
        <p:nvSpPr>
          <p:cNvPr id="2" name="Titre 1"/>
          <p:cNvSpPr>
            <a:spLocks noGrp="1"/>
          </p:cNvSpPr>
          <p:nvPr>
            <p:ph type="title"/>
          </p:nvPr>
        </p:nvSpPr>
        <p:spPr>
          <a:xfrm>
            <a:off x="827584" y="0"/>
            <a:ext cx="8316416" cy="868322"/>
          </a:xfrm>
          <a:solidFill>
            <a:schemeClr val="tx1"/>
          </a:solidFill>
        </p:spPr>
        <p:txBody>
          <a:bodyPr>
            <a:normAutofit/>
          </a:bodyPr>
          <a:lstStyle>
            <a:lvl1pPr>
              <a:defRPr sz="4000" b="1">
                <a:solidFill>
                  <a:schemeClr val="bg1"/>
                </a:solidFill>
              </a:defRPr>
            </a:lvl1pPr>
          </a:lstStyle>
          <a:p>
            <a:r>
              <a:rPr lang="fr-FR" dirty="0" smtClean="0"/>
              <a:t>Modifiez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5" name="Espace réservé de la date 3"/>
          <p:cNvSpPr>
            <a:spLocks noGrp="1"/>
          </p:cNvSpPr>
          <p:nvPr>
            <p:ph type="dt" sz="half" idx="10"/>
          </p:nvPr>
        </p:nvSpPr>
        <p:spPr/>
        <p:txBody>
          <a:bodyPr/>
          <a:lstStyle>
            <a:lvl1pPr>
              <a:defRPr/>
            </a:lvl1pPr>
          </a:lstStyle>
          <a:p>
            <a:pPr>
              <a:defRPr/>
            </a:pPr>
            <a:r>
              <a:rPr lang="fr-FR" smtClean="0"/>
              <a:t>Les-Houches - 2014</a:t>
            </a:r>
            <a:endParaRPr lang="fr-BE"/>
          </a:p>
        </p:txBody>
      </p:sp>
      <p:sp>
        <p:nvSpPr>
          <p:cNvPr id="6" name="Espace réservé du pied de page 4"/>
          <p:cNvSpPr>
            <a:spLocks noGrp="1"/>
          </p:cNvSpPr>
          <p:nvPr>
            <p:ph type="ftr" sz="quarter" idx="11"/>
          </p:nvPr>
        </p:nvSpPr>
        <p:spPr/>
        <p:txBody>
          <a:bodyPr/>
          <a:lstStyle>
            <a:lvl1pPr>
              <a:defRPr/>
            </a:lvl1pPr>
          </a:lstStyle>
          <a:p>
            <a:pPr>
              <a:defRPr/>
            </a:pPr>
            <a:r>
              <a:rPr lang="fr-FR" smtClean="0"/>
              <a:t>Frédéric Fleuret - LLR (fleuret@in2p3.fr)</a:t>
            </a:r>
            <a:endParaRPr lang="fr-BE" dirty="0">
              <a:solidFill>
                <a:srgbClr val="898989"/>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22D67996-295D-4F77-A381-123A140FDE3E}" type="slidenum">
              <a:rPr lang="fr-BE" smtClean="0"/>
              <a:pPr>
                <a:defRPr/>
              </a:pPr>
              <a:t>‹N°›</a:t>
            </a:fld>
            <a:r>
              <a:rPr lang="fr-BE" dirty="0" smtClean="0"/>
              <a:t>/22</a:t>
            </a:r>
            <a:endParaRPr lang="fr-BE" dirty="0">
              <a:solidFill>
                <a:schemeClr val="tx1"/>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0_Titre et contenu">
    <p:spTree>
      <p:nvGrpSpPr>
        <p:cNvPr id="1" name=""/>
        <p:cNvGrpSpPr/>
        <p:nvPr/>
      </p:nvGrpSpPr>
      <p:grpSpPr>
        <a:xfrm>
          <a:off x="0" y="0"/>
          <a:ext cx="0" cy="0"/>
          <a:chOff x="0" y="0"/>
          <a:chExt cx="0" cy="0"/>
        </a:xfrm>
      </p:grpSpPr>
      <p:pic>
        <p:nvPicPr>
          <p:cNvPr id="5" name="Picture 2" descr="Z:\FTE\CHIC\logo.png"/>
          <p:cNvPicPr>
            <a:picLocks noChangeAspect="1" noChangeArrowheads="1"/>
          </p:cNvPicPr>
          <p:nvPr/>
        </p:nvPicPr>
        <p:blipFill>
          <a:blip r:embed="rId2" cstate="print">
            <a:clrChange>
              <a:clrFrom>
                <a:srgbClr val="FFFFFF"/>
              </a:clrFrom>
              <a:clrTo>
                <a:srgbClr val="FFFFFF">
                  <a:alpha val="0"/>
                </a:srgbClr>
              </a:clrTo>
            </a:clrChange>
          </a:blip>
          <a:srcRect l="37944" t="34428" r="40002" b="35114"/>
          <a:stretch>
            <a:fillRect/>
          </a:stretch>
        </p:blipFill>
        <p:spPr bwMode="auto">
          <a:xfrm>
            <a:off x="0" y="0"/>
            <a:ext cx="842963" cy="873125"/>
          </a:xfrm>
          <a:prstGeom prst="rect">
            <a:avLst/>
          </a:prstGeom>
          <a:noFill/>
          <a:ln w="9525">
            <a:noFill/>
            <a:miter lim="800000"/>
            <a:headEnd/>
            <a:tailEnd/>
          </a:ln>
        </p:spPr>
      </p:pic>
      <p:sp>
        <p:nvSpPr>
          <p:cNvPr id="2" name="Titre 1"/>
          <p:cNvSpPr>
            <a:spLocks noGrp="1"/>
          </p:cNvSpPr>
          <p:nvPr>
            <p:ph type="title"/>
          </p:nvPr>
        </p:nvSpPr>
        <p:spPr>
          <a:xfrm>
            <a:off x="827584" y="0"/>
            <a:ext cx="2736304" cy="868322"/>
          </a:xfrm>
          <a:solidFill>
            <a:schemeClr val="tx1"/>
          </a:solidFill>
        </p:spPr>
        <p:txBody>
          <a:bodyPr anchor="ctr">
            <a:noAutofit/>
          </a:bodyPr>
          <a:lstStyle>
            <a:lvl1pPr algn="l">
              <a:defRPr sz="2800" b="1">
                <a:solidFill>
                  <a:schemeClr val="bg1"/>
                </a:solidFill>
              </a:defRPr>
            </a:lvl1pPr>
          </a:lstStyle>
          <a:p>
            <a:r>
              <a:rPr lang="fr-FR" dirty="0" smtClean="0"/>
              <a:t>Modifiez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18" name="Espace réservé du texte 17"/>
          <p:cNvSpPr>
            <a:spLocks noGrp="1"/>
          </p:cNvSpPr>
          <p:nvPr>
            <p:ph type="body" sz="quarter" idx="13"/>
          </p:nvPr>
        </p:nvSpPr>
        <p:spPr>
          <a:xfrm>
            <a:off x="3563889" y="722"/>
            <a:ext cx="5580112" cy="867600"/>
          </a:xfrm>
          <a:solidFill>
            <a:schemeClr val="tx1"/>
          </a:solidFill>
        </p:spPr>
        <p:txBody>
          <a:bodyPr anchor="ctr">
            <a:noAutofit/>
          </a:bodyPr>
          <a:lstStyle>
            <a:lvl1pPr algn="r">
              <a:buNone/>
              <a:defRPr sz="4000" b="1">
                <a:solidFill>
                  <a:srgbClr val="FF0000"/>
                </a:solidFill>
                <a:latin typeface="+mj-lt"/>
              </a:defRPr>
            </a:lvl1pPr>
          </a:lstStyle>
          <a:p>
            <a:pPr lvl="0"/>
            <a:r>
              <a:rPr lang="fr-FR" dirty="0" smtClean="0"/>
              <a:t>Modifiez les styles du texte du masque</a:t>
            </a:r>
          </a:p>
        </p:txBody>
      </p:sp>
      <p:sp>
        <p:nvSpPr>
          <p:cNvPr id="4" name="Espace réservé de la date 3"/>
          <p:cNvSpPr>
            <a:spLocks noGrp="1"/>
          </p:cNvSpPr>
          <p:nvPr>
            <p:ph type="dt" sz="half" idx="14"/>
          </p:nvPr>
        </p:nvSpPr>
        <p:spPr/>
        <p:txBody>
          <a:bodyPr/>
          <a:lstStyle/>
          <a:p>
            <a:pPr>
              <a:defRPr/>
            </a:pPr>
            <a:r>
              <a:rPr lang="fr-FR" smtClean="0"/>
              <a:t>Les-Houches - 2014</a:t>
            </a:r>
            <a:endParaRPr lang="fr-BE"/>
          </a:p>
        </p:txBody>
      </p:sp>
      <p:sp>
        <p:nvSpPr>
          <p:cNvPr id="9" name="Espace réservé du pied de page 8"/>
          <p:cNvSpPr>
            <a:spLocks noGrp="1"/>
          </p:cNvSpPr>
          <p:nvPr>
            <p:ph type="ftr" sz="quarter" idx="15"/>
          </p:nvPr>
        </p:nvSpPr>
        <p:spPr/>
        <p:txBody>
          <a:bodyPr/>
          <a:lstStyle/>
          <a:p>
            <a:pPr>
              <a:defRPr/>
            </a:pPr>
            <a:r>
              <a:rPr lang="fr-FR" smtClean="0"/>
              <a:t>Frédéric Fleuret - LLR (fleuret@in2p3.fr)</a:t>
            </a:r>
            <a:endParaRPr lang="fr-BE"/>
          </a:p>
        </p:txBody>
      </p:sp>
      <p:sp>
        <p:nvSpPr>
          <p:cNvPr id="10" name="Espace réservé du numéro de diapositive 9"/>
          <p:cNvSpPr>
            <a:spLocks noGrp="1"/>
          </p:cNvSpPr>
          <p:nvPr>
            <p:ph type="sldNum" sz="quarter" idx="16"/>
          </p:nvPr>
        </p:nvSpPr>
        <p:spPr/>
        <p:txBody>
          <a:bodyPr/>
          <a:lstStyle/>
          <a:p>
            <a:pPr>
              <a:defRPr/>
            </a:pPr>
            <a:fld id="{04440F35-B054-43D8-94DA-56CBF8F8D486}" type="slidenum">
              <a:rPr lang="fr-BE" smtClean="0"/>
              <a:pPr>
                <a:defRPr/>
              </a:pPr>
              <a:t>‹N°›</a:t>
            </a:fld>
            <a:r>
              <a:rPr lang="fr-BE" dirty="0" smtClean="0"/>
              <a:t>/22</a:t>
            </a:r>
            <a:endParaRPr lang="fr-B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BE" smtClean="0"/>
          </a:p>
        </p:txBody>
      </p:sp>
      <p:sp>
        <p:nvSpPr>
          <p:cNvPr id="24579"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smtClean="0"/>
          </a:p>
        </p:txBody>
      </p:sp>
      <p:sp>
        <p:nvSpPr>
          <p:cNvPr id="4" name="Espace réservé de la date 3"/>
          <p:cNvSpPr>
            <a:spLocks noGrp="1"/>
          </p:cNvSpPr>
          <p:nvPr>
            <p:ph type="dt" sz="half" idx="2"/>
          </p:nvPr>
        </p:nvSpPr>
        <p:spPr>
          <a:xfrm>
            <a:off x="457200" y="6616700"/>
            <a:ext cx="2133600" cy="196850"/>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fr-FR" smtClean="0"/>
              <a:t>Les-Houches - 2014</a:t>
            </a:r>
            <a:endParaRPr lang="fr-BE"/>
          </a:p>
        </p:txBody>
      </p:sp>
      <p:sp>
        <p:nvSpPr>
          <p:cNvPr id="5" name="Espace réservé du pied de page 4"/>
          <p:cNvSpPr>
            <a:spLocks noGrp="1"/>
          </p:cNvSpPr>
          <p:nvPr>
            <p:ph type="ftr" sz="quarter" idx="3"/>
          </p:nvPr>
        </p:nvSpPr>
        <p:spPr>
          <a:xfrm>
            <a:off x="3124200" y="6616700"/>
            <a:ext cx="2895600" cy="196850"/>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fr-FR" smtClean="0"/>
              <a:t>Frédéric Fleuret - LLR (fleuret@in2p3.fr)</a:t>
            </a:r>
            <a:endParaRPr lang="fr-BE"/>
          </a:p>
        </p:txBody>
      </p:sp>
      <p:sp>
        <p:nvSpPr>
          <p:cNvPr id="6" name="Espace réservé du numéro de diapositive 5"/>
          <p:cNvSpPr>
            <a:spLocks noGrp="1"/>
          </p:cNvSpPr>
          <p:nvPr>
            <p:ph type="sldNum" sz="quarter" idx="4"/>
          </p:nvPr>
        </p:nvSpPr>
        <p:spPr>
          <a:xfrm>
            <a:off x="6553200" y="6616700"/>
            <a:ext cx="2133600" cy="196850"/>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4440F35-B054-43D8-94DA-56CBF8F8D486}" type="slidenum">
              <a:rPr lang="fr-BE" smtClean="0"/>
              <a:pPr>
                <a:defRPr/>
              </a:pPr>
              <a:t>‹N°›</a:t>
            </a:fld>
            <a:endParaRPr lang="fr-BE" dirty="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iming>
    <p:tnLst>
      <p:par>
        <p:cTn id="1" dur="indefinite" restart="never" nodeType="tmRoot"/>
      </p:par>
    </p:tnLst>
  </p:timing>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fr/imgres?start=219&amp;um=1&amp;hl=en&amp;client=firefox-a&amp;sa=N&amp;tbo=d&amp;rls=org.mozilla:fr:official&amp;biw=1030&amp;bih=594&amp;tbm=isch&amp;tbnid=CWszt4A7a3zQmM:&amp;imgrefurl=https://cdsweb.cern.ch/record/1378144&amp;docid=VNVGa5J0GC-Z5M&amp;imgurl=https://cds.cern.ch/img/cern_theme/img/cern-logo-large.png&amp;w=129&amp;h=126&amp;ei=oVMCUZ6LLZCChQfX6IDwBg&amp;zoom=1&amp;iact=hc&amp;vpx=437&amp;vpy=94&amp;dur=817&amp;hovh=100&amp;hovw=103&amp;tx=63&amp;ty=47&amp;sig=102712132849904362506&amp;page=12&amp;tbnh=100&amp;tbnw=103&amp;ndsp=20&amp;ved=1t:429,r:21,s:200,i:67"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18.png"/><Relationship Id="rId5" Type="http://schemas.openxmlformats.org/officeDocument/2006/relationships/image" Target="../media/image16.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23.png"/><Relationship Id="rId7" Type="http://schemas.openxmlformats.org/officeDocument/2006/relationships/image" Target="../media/image21.wmf"/><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20.wmf"/><Relationship Id="rId4" Type="http://schemas.openxmlformats.org/officeDocument/2006/relationships/oleObject" Target="../embeddings/oleObject4.bin"/><Relationship Id="rId9" Type="http://schemas.openxmlformats.org/officeDocument/2006/relationships/image" Target="../media/image22.w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hyperlink" Target="http://pdg.lbl.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130.png"/><Relationship Id="rId5" Type="http://schemas.openxmlformats.org/officeDocument/2006/relationships/image" Target="../media/image120.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35.wmf"/><Relationship Id="rId3" Type="http://schemas.openxmlformats.org/officeDocument/2006/relationships/image" Target="../media/image36.png"/><Relationship Id="rId7" Type="http://schemas.openxmlformats.org/officeDocument/2006/relationships/image" Target="../media/image32.wmf"/><Relationship Id="rId12"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oleObject" Target="../embeddings/oleObject7.bin"/><Relationship Id="rId11" Type="http://schemas.openxmlformats.org/officeDocument/2006/relationships/image" Target="../media/image34.wmf"/><Relationship Id="rId5" Type="http://schemas.openxmlformats.org/officeDocument/2006/relationships/hyperlink" Target="http://arxiv.org/abs/nucl-ex/0612013" TargetMode="External"/><Relationship Id="rId10" Type="http://schemas.openxmlformats.org/officeDocument/2006/relationships/oleObject" Target="../embeddings/oleObject9.bin"/><Relationship Id="rId4" Type="http://schemas.openxmlformats.org/officeDocument/2006/relationships/image" Target="../media/image37.png"/><Relationship Id="rId9" Type="http://schemas.openxmlformats.org/officeDocument/2006/relationships/image" Target="../media/image33.wmf"/><Relationship Id="rId14" Type="http://schemas.openxmlformats.org/officeDocument/2006/relationships/image" Target="../media/image230.png"/></Relationships>
</file>

<file path=ppt/slides/_rels/slide17.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38.png"/><Relationship Id="rId1" Type="http://schemas.openxmlformats.org/officeDocument/2006/relationships/slideLayout" Target="../slideLayouts/slideLayout3.xml"/><Relationship Id="rId5" Type="http://schemas.openxmlformats.org/officeDocument/2006/relationships/hyperlink" Target="http://arxiv.org/abs/0810.3204" TargetMode="Externa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image" Target="../media/image40.wmf"/><Relationship Id="rId5" Type="http://schemas.openxmlformats.org/officeDocument/2006/relationships/oleObject" Target="../embeddings/oleObject11.bin"/><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ds.cern.ch/record/1517028/files/SPSC-108.pdf" TargetMode="External"/><Relationship Id="rId4" Type="http://schemas.openxmlformats.org/officeDocument/2006/relationships/hyperlink" Target="http://cdsweb.cern.ch/record/1488886/files/SPSC-EOI-008.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ds.cern.ch/record/1517028/files/SPSC-108.pdf" TargetMode="External"/><Relationship Id="rId2" Type="http://schemas.openxmlformats.org/officeDocument/2006/relationships/hyperlink" Target="http://cdsweb.cern.ch/record/1488886/files/SPSC-EOI-008.pdf" TargetMode="Externa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340.png"/></Relationships>
</file>

<file path=ppt/slides/_rels/slide24.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9.png"/><Relationship Id="rId5" Type="http://schemas.openxmlformats.org/officeDocument/2006/relationships/hyperlink" Target="http://arxiv.org/abs/nucl-ex/0612013" TargetMode="External"/><Relationship Id="rId4" Type="http://schemas.openxmlformats.org/officeDocument/2006/relationships/image" Target="../media/image48.emf"/></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52.gif"/><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2.png"/><Relationship Id="rId5" Type="http://schemas.openxmlformats.org/officeDocument/2006/relationships/image" Target="../media/image51.wmf"/><Relationship Id="rId4" Type="http://schemas.openxmlformats.org/officeDocument/2006/relationships/oleObject" Target="../embeddings/oleObject13.bin"/></Relationships>
</file>

<file path=ppt/slides/_rels/slide31.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301.png"/><Relationship Id="rId1" Type="http://schemas.openxmlformats.org/officeDocument/2006/relationships/slideLayout" Target="../slideLayouts/slideLayout2.xml"/><Relationship Id="rId6" Type="http://schemas.openxmlformats.org/officeDocument/2006/relationships/image" Target="../media/image281.png"/><Relationship Id="rId5" Type="http://schemas.openxmlformats.org/officeDocument/2006/relationships/image" Target="../media/image270.png"/><Relationship Id="rId4" Type="http://schemas.openxmlformats.org/officeDocument/2006/relationships/image" Target="../media/image29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hyperlink" Target="http://arxiv.org/abs/hep-ph/0512217v2" TargetMode="Externa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hyperlink" Target="http://arxiv.org/abs/nucl-ex/0612013" TargetMode="Externa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hyperlink" Target="http://arxiv.org/abs/nucl-ex/0612013" TargetMode="Externa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ctrTitle"/>
          </p:nvPr>
        </p:nvSpPr>
        <p:spPr/>
        <p:txBody>
          <a:bodyPr/>
          <a:lstStyle/>
          <a:p>
            <a:r>
              <a:rPr lang="en-US" sz="3600" b="1" dirty="0" smtClean="0">
                <a:solidFill>
                  <a:srgbClr val="FF0000"/>
                </a:solidFill>
              </a:rPr>
              <a:t>Color screening in Quark Gluon Plasma (QGP):                               A new experiment to measure charm production in </a:t>
            </a:r>
            <a:r>
              <a:rPr lang="en-US" sz="3600" b="1" dirty="0" err="1" smtClean="0">
                <a:solidFill>
                  <a:srgbClr val="FF0000"/>
                </a:solidFill>
              </a:rPr>
              <a:t>PbPb</a:t>
            </a:r>
            <a:r>
              <a:rPr lang="en-US" sz="3600" b="1" dirty="0" smtClean="0">
                <a:solidFill>
                  <a:srgbClr val="FF0000"/>
                </a:solidFill>
              </a:rPr>
              <a:t> collisions at the CERN SPS</a:t>
            </a:r>
          </a:p>
        </p:txBody>
      </p:sp>
      <p:sp>
        <p:nvSpPr>
          <p:cNvPr id="3" name="Sous-titre 2"/>
          <p:cNvSpPr>
            <a:spLocks noGrp="1"/>
          </p:cNvSpPr>
          <p:nvPr>
            <p:ph type="subTitle" idx="1"/>
          </p:nvPr>
        </p:nvSpPr>
        <p:spPr>
          <a:xfrm>
            <a:off x="179388" y="3886200"/>
            <a:ext cx="8785225" cy="2638425"/>
          </a:xfrm>
        </p:spPr>
        <p:txBody>
          <a:bodyPr rtlCol="0">
            <a:normAutofit fontScale="77500" lnSpcReduction="20000"/>
          </a:bodyPr>
          <a:lstStyle/>
          <a:p>
            <a:pPr fontAlgn="auto">
              <a:spcAft>
                <a:spcPts val="0"/>
              </a:spcAft>
              <a:buFont typeface="Arial" pitchFamily="34" charset="0"/>
              <a:buNone/>
              <a:defRPr/>
            </a:pPr>
            <a:r>
              <a:rPr lang="en-US" sz="4600" dirty="0" smtClean="0"/>
              <a:t>CHIC: </a:t>
            </a:r>
            <a:r>
              <a:rPr lang="en-US" sz="4600" b="1" dirty="0" smtClean="0">
                <a:solidFill>
                  <a:srgbClr val="FF0000"/>
                </a:solidFill>
              </a:rPr>
              <a:t>C</a:t>
            </a:r>
            <a:r>
              <a:rPr lang="en-US" sz="4600" dirty="0" smtClean="0"/>
              <a:t>harm in </a:t>
            </a:r>
            <a:r>
              <a:rPr lang="en-US" sz="4600" b="1" dirty="0" smtClean="0">
                <a:solidFill>
                  <a:srgbClr val="FF0000"/>
                </a:solidFill>
              </a:rPr>
              <a:t>H</a:t>
            </a:r>
            <a:r>
              <a:rPr lang="en-US" sz="4600" dirty="0" smtClean="0"/>
              <a:t>eavy </a:t>
            </a:r>
            <a:r>
              <a:rPr lang="en-US" sz="4600" b="1" dirty="0" smtClean="0">
                <a:solidFill>
                  <a:srgbClr val="FF0000"/>
                </a:solidFill>
              </a:rPr>
              <a:t>I</a:t>
            </a:r>
            <a:r>
              <a:rPr lang="en-US" sz="4600" dirty="0" smtClean="0"/>
              <a:t>on </a:t>
            </a:r>
            <a:r>
              <a:rPr lang="en-US" sz="4600" b="1" dirty="0" smtClean="0">
                <a:solidFill>
                  <a:srgbClr val="FF0000"/>
                </a:solidFill>
              </a:rPr>
              <a:t>C</a:t>
            </a:r>
            <a:r>
              <a:rPr lang="en-US" sz="4600" dirty="0" smtClean="0"/>
              <a:t>ollisions</a:t>
            </a:r>
          </a:p>
          <a:p>
            <a:pPr fontAlgn="auto">
              <a:spcAft>
                <a:spcPts val="0"/>
              </a:spcAft>
              <a:buFont typeface="Arial" pitchFamily="34" charset="0"/>
              <a:buNone/>
              <a:defRPr/>
            </a:pPr>
            <a:endParaRPr lang="fr-FR" i="1" dirty="0" smtClean="0"/>
          </a:p>
          <a:p>
            <a:pPr fontAlgn="auto">
              <a:spcAft>
                <a:spcPts val="0"/>
              </a:spcAft>
              <a:buFont typeface="Arial" pitchFamily="34" charset="0"/>
              <a:buNone/>
              <a:defRPr/>
            </a:pPr>
            <a:r>
              <a:rPr lang="fr-FR" i="1" dirty="0" smtClean="0"/>
              <a:t>F. Fleuret </a:t>
            </a:r>
            <a:r>
              <a:rPr lang="fr-FR" i="1" baseline="30000" dirty="0" smtClean="0"/>
              <a:t>1</a:t>
            </a:r>
            <a:r>
              <a:rPr lang="fr-FR" i="1" dirty="0" smtClean="0"/>
              <a:t>, F. </a:t>
            </a:r>
            <a:r>
              <a:rPr lang="fr-FR" i="1" dirty="0" err="1" smtClean="0"/>
              <a:t>Arleo</a:t>
            </a:r>
            <a:r>
              <a:rPr lang="fr-FR" i="1" dirty="0" smtClean="0"/>
              <a:t> </a:t>
            </a:r>
            <a:r>
              <a:rPr lang="fr-FR" i="1" baseline="30000" dirty="0" smtClean="0"/>
              <a:t>2</a:t>
            </a:r>
            <a:r>
              <a:rPr lang="fr-FR" i="1" dirty="0" smtClean="0"/>
              <a:t>, E. G. </a:t>
            </a:r>
            <a:r>
              <a:rPr lang="fr-FR" i="1" dirty="0" err="1" smtClean="0"/>
              <a:t>Ferreiro</a:t>
            </a:r>
            <a:r>
              <a:rPr lang="fr-FR" i="1" dirty="0" smtClean="0"/>
              <a:t> </a:t>
            </a:r>
            <a:r>
              <a:rPr lang="fr-FR" i="1" baseline="30000" dirty="0" smtClean="0"/>
              <a:t>3</a:t>
            </a:r>
            <a:r>
              <a:rPr lang="fr-FR" i="1" dirty="0" smtClean="0"/>
              <a:t>, P.-B. </a:t>
            </a:r>
            <a:r>
              <a:rPr lang="fr-FR" i="1" dirty="0" err="1" smtClean="0"/>
              <a:t>Gossiaux</a:t>
            </a:r>
            <a:r>
              <a:rPr lang="fr-FR" i="1" dirty="0" smtClean="0"/>
              <a:t> </a:t>
            </a:r>
            <a:r>
              <a:rPr lang="fr-FR" i="1" baseline="30000" dirty="0" smtClean="0"/>
              <a:t>4</a:t>
            </a:r>
            <a:r>
              <a:rPr lang="fr-FR" i="1" dirty="0" smtClean="0"/>
              <a:t>, S. Peigné </a:t>
            </a:r>
            <a:r>
              <a:rPr lang="fr-FR" i="1" baseline="30000" dirty="0" smtClean="0"/>
              <a:t>4</a:t>
            </a:r>
            <a:endParaRPr lang="fr-FR" dirty="0" smtClean="0"/>
          </a:p>
          <a:p>
            <a:pPr algn="l" fontAlgn="auto">
              <a:spcAft>
                <a:spcPts val="0"/>
              </a:spcAft>
              <a:buFont typeface="Arial" pitchFamily="34" charset="0"/>
              <a:buNone/>
              <a:defRPr/>
            </a:pPr>
            <a:endParaRPr lang="fr-FR" i="1" baseline="30000" dirty="0" smtClean="0"/>
          </a:p>
          <a:p>
            <a:pPr algn="l" fontAlgn="auto">
              <a:spcAft>
                <a:spcPts val="0"/>
              </a:spcAft>
              <a:buFont typeface="Arial" pitchFamily="34" charset="0"/>
              <a:buNone/>
              <a:defRPr/>
            </a:pPr>
            <a:r>
              <a:rPr lang="fr-FR" sz="2100" i="1" baseline="30000" dirty="0" smtClean="0"/>
              <a:t>		1</a:t>
            </a:r>
            <a:r>
              <a:rPr lang="fr-FR" sz="2100" i="1" dirty="0" smtClean="0"/>
              <a:t> LLR, École polytechnique – IN2P3/CNRS, Palaiseau, France</a:t>
            </a:r>
            <a:endParaRPr lang="fr-FR" sz="2100" dirty="0" smtClean="0"/>
          </a:p>
          <a:p>
            <a:pPr algn="l" fontAlgn="auto">
              <a:spcAft>
                <a:spcPts val="0"/>
              </a:spcAft>
              <a:buFont typeface="Arial" pitchFamily="34" charset="0"/>
              <a:buNone/>
              <a:defRPr/>
            </a:pPr>
            <a:r>
              <a:rPr lang="fr-FR" sz="2100" i="1" baseline="30000" dirty="0" smtClean="0"/>
              <a:t>		2</a:t>
            </a:r>
            <a:r>
              <a:rPr lang="fr-FR" sz="2100" i="1" dirty="0" smtClean="0"/>
              <a:t> </a:t>
            </a:r>
            <a:r>
              <a:rPr lang="fr-FR" sz="2100" i="1" dirty="0" err="1" smtClean="0"/>
              <a:t>LAPTh</a:t>
            </a:r>
            <a:r>
              <a:rPr lang="fr-FR" sz="2100" i="1" dirty="0" smtClean="0"/>
              <a:t>, Université de Savoie – CNRS, Annecy-le-Vieux, France</a:t>
            </a:r>
            <a:endParaRPr lang="fr-FR" sz="2100" dirty="0" smtClean="0"/>
          </a:p>
          <a:p>
            <a:pPr algn="l" fontAlgn="auto">
              <a:spcAft>
                <a:spcPts val="0"/>
              </a:spcAft>
              <a:buFont typeface="Arial" pitchFamily="34" charset="0"/>
              <a:buNone/>
              <a:defRPr/>
            </a:pPr>
            <a:r>
              <a:rPr lang="fr-FR" sz="2100" i="1" baseline="30000" dirty="0" smtClean="0"/>
              <a:t>		3</a:t>
            </a:r>
            <a:r>
              <a:rPr lang="fr-FR" sz="2100" i="1" dirty="0" smtClean="0"/>
              <a:t> </a:t>
            </a:r>
            <a:r>
              <a:rPr lang="fr-FR" sz="2100" i="1" dirty="0" err="1" smtClean="0"/>
              <a:t>Universidad</a:t>
            </a:r>
            <a:r>
              <a:rPr lang="fr-FR" sz="2100" i="1" dirty="0" smtClean="0"/>
              <a:t> de Santiago de </a:t>
            </a:r>
            <a:r>
              <a:rPr lang="fr-FR" sz="2100" i="1" dirty="0" err="1" smtClean="0"/>
              <a:t>Compostela</a:t>
            </a:r>
            <a:r>
              <a:rPr lang="fr-FR" sz="2100" i="1" dirty="0" smtClean="0"/>
              <a:t>, Santiago de </a:t>
            </a:r>
            <a:r>
              <a:rPr lang="fr-FR" sz="2100" i="1" dirty="0" err="1" smtClean="0"/>
              <a:t>Compostela</a:t>
            </a:r>
            <a:r>
              <a:rPr lang="fr-FR" sz="2100" i="1" dirty="0" smtClean="0"/>
              <a:t>, Spain</a:t>
            </a:r>
            <a:endParaRPr lang="fr-FR" sz="2100" dirty="0" smtClean="0"/>
          </a:p>
          <a:p>
            <a:pPr algn="l" fontAlgn="auto">
              <a:spcAft>
                <a:spcPts val="0"/>
              </a:spcAft>
              <a:buFont typeface="Arial" pitchFamily="34" charset="0"/>
              <a:buNone/>
              <a:defRPr/>
            </a:pPr>
            <a:r>
              <a:rPr lang="fr-FR" sz="2100" i="1" baseline="30000" dirty="0" smtClean="0"/>
              <a:t>		4</a:t>
            </a:r>
            <a:r>
              <a:rPr lang="fr-FR" sz="2100" i="1" dirty="0" smtClean="0"/>
              <a:t> SUBATECH, université de Nantes – IN2P3/CNRS, Nantes, France</a:t>
            </a:r>
            <a:endParaRPr lang="fr-FR" sz="2100" dirty="0" smtClean="0"/>
          </a:p>
          <a:p>
            <a:pPr fontAlgn="auto">
              <a:spcAft>
                <a:spcPts val="0"/>
              </a:spcAft>
              <a:defRPr/>
            </a:pPr>
            <a:endParaRPr lang="fr-FR" dirty="0">
              <a:hlinkClick r:id="rId2"/>
            </a:endParaRPr>
          </a:p>
          <a:p>
            <a:pPr fontAlgn="auto">
              <a:spcAft>
                <a:spcPts val="0"/>
              </a:spcAft>
              <a:buFont typeface="Arial" pitchFamily="34" charset="0"/>
              <a:buNone/>
              <a:defRPr/>
            </a:pPr>
            <a:endParaRPr lang="en-US" dirty="0"/>
          </a:p>
        </p:txBody>
      </p:sp>
      <p:sp>
        <p:nvSpPr>
          <p:cNvPr id="2" name="Espace réservé de la date 1"/>
          <p:cNvSpPr>
            <a:spLocks noGrp="1"/>
          </p:cNvSpPr>
          <p:nvPr>
            <p:ph type="dt" sz="half" idx="10"/>
          </p:nvPr>
        </p:nvSpPr>
        <p:spPr/>
        <p:txBody>
          <a:bodyPr/>
          <a:lstStyle/>
          <a:p>
            <a:pPr>
              <a:defRPr/>
            </a:pPr>
            <a:r>
              <a:rPr lang="fr-FR" smtClean="0"/>
              <a:t>Les-Houches - 2014</a:t>
            </a:r>
            <a:endParaRPr lang="fr-BE" dirty="0"/>
          </a:p>
        </p:txBody>
      </p:sp>
      <p:sp>
        <p:nvSpPr>
          <p:cNvPr id="4" name="Espace réservé du pied de page 3"/>
          <p:cNvSpPr>
            <a:spLocks noGrp="1"/>
          </p:cNvSpPr>
          <p:nvPr>
            <p:ph type="ftr" sz="quarter" idx="11"/>
          </p:nvPr>
        </p:nvSpPr>
        <p:spPr/>
        <p:txBody>
          <a:bodyPr/>
          <a:lstStyle/>
          <a:p>
            <a:pPr>
              <a:defRPr/>
            </a:pPr>
            <a:r>
              <a:rPr lang="fr-BE" smtClean="0"/>
              <a:t>Frédéric Fleuret - LLR (fleuret@in2p3.fr)</a:t>
            </a:r>
            <a:endParaRPr lang="fr-BE" dirty="0"/>
          </a:p>
        </p:txBody>
      </p:sp>
      <p:pic>
        <p:nvPicPr>
          <p:cNvPr id="120834" name="Picture 2" descr="Z:\images\CHIClarg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049" t="35856" r="26931" b="20997"/>
          <a:stretch/>
        </p:blipFill>
        <p:spPr bwMode="auto">
          <a:xfrm>
            <a:off x="3923928" y="116632"/>
            <a:ext cx="1716733" cy="1794767"/>
          </a:xfrm>
          <a:prstGeom prst="rect">
            <a:avLst/>
          </a:prstGeom>
          <a:noFill/>
          <a:extLst>
            <a:ext uri="{909E8E84-426E-40DD-AFC4-6F175D3DCCD1}">
              <a14:hiddenFill xmlns:a14="http://schemas.microsoft.com/office/drawing/2010/main">
                <a:solidFill>
                  <a:srgbClr val="FFFFFF"/>
                </a:solidFill>
              </a14:hiddenFill>
            </a:ext>
          </a:extLst>
        </p:spPr>
      </p:pic>
      <p:pic>
        <p:nvPicPr>
          <p:cNvPr id="120839" name="Picture 7" descr="https://cds.cern.ch/img/cern_theme/img/cern-logo-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464003"/>
            <a:ext cx="497928" cy="4863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Z:\FTE\CHIC\images\CHIC_20120622_007.jpg"/>
          <p:cNvPicPr>
            <a:picLocks noChangeAspect="1" noChangeArrowheads="1"/>
          </p:cNvPicPr>
          <p:nvPr/>
        </p:nvPicPr>
        <p:blipFill>
          <a:blip r:embed="rId2" cstate="print">
            <a:lum bright="20000"/>
          </a:blip>
          <a:srcRect l="1053" r="10248"/>
          <a:stretch>
            <a:fillRect/>
          </a:stretch>
        </p:blipFill>
        <p:spPr bwMode="auto">
          <a:xfrm>
            <a:off x="0" y="836613"/>
            <a:ext cx="9144000" cy="5788025"/>
          </a:xfrm>
          <a:prstGeom prst="rect">
            <a:avLst/>
          </a:prstGeom>
          <a:noFill/>
          <a:ln w="9525">
            <a:noFill/>
            <a:miter lim="800000"/>
            <a:headEnd/>
            <a:tailEnd/>
          </a:ln>
        </p:spPr>
      </p:pic>
      <p:sp>
        <p:nvSpPr>
          <p:cNvPr id="21507" name="Titre 73"/>
          <p:cNvSpPr>
            <a:spLocks noGrp="1"/>
          </p:cNvSpPr>
          <p:nvPr>
            <p:ph type="title"/>
          </p:nvPr>
        </p:nvSpPr>
        <p:spPr/>
        <p:txBody>
          <a:bodyPr/>
          <a:lstStyle/>
          <a:p>
            <a:pPr algn="l"/>
            <a:r>
              <a:rPr lang="fr-FR" sz="2800" dirty="0" err="1" smtClean="0"/>
              <a:t>Apparatus</a:t>
            </a:r>
            <a:r>
              <a:rPr lang="fr-FR" dirty="0"/>
              <a:t> </a:t>
            </a:r>
            <a:r>
              <a:rPr lang="fr-FR" dirty="0" smtClean="0"/>
              <a:t>  </a:t>
            </a:r>
            <a:r>
              <a:rPr lang="fr-FR" sz="2800" dirty="0" smtClean="0"/>
              <a:t> </a:t>
            </a:r>
            <a:r>
              <a:rPr lang="fr-FR" sz="2800" dirty="0" err="1" smtClean="0"/>
              <a:t>artist</a:t>
            </a:r>
            <a:r>
              <a:rPr lang="fr-FR" sz="2800" dirty="0" smtClean="0"/>
              <a:t> </a:t>
            </a:r>
            <a:r>
              <a:rPr lang="fr-FR" sz="2800" dirty="0" err="1" smtClean="0"/>
              <a:t>view</a:t>
            </a:r>
            <a:r>
              <a:rPr lang="fr-FR" sz="2800" dirty="0" smtClean="0"/>
              <a:t> 	</a:t>
            </a:r>
            <a:endParaRPr lang="en-US" baseline="-25000" dirty="0" smtClean="0">
              <a:solidFill>
                <a:srgbClr val="FF0000"/>
              </a:solidFill>
            </a:endParaRPr>
          </a:p>
        </p:txBody>
      </p:sp>
      <p:sp>
        <p:nvSpPr>
          <p:cNvPr id="5" name="Espace réservé du texte 4"/>
          <p:cNvSpPr>
            <a:spLocks noGrp="1"/>
          </p:cNvSpPr>
          <p:nvPr>
            <p:ph type="body" sz="quarter" idx="13"/>
          </p:nvPr>
        </p:nvSpPr>
        <p:spPr/>
        <p:txBody>
          <a:bodyPr/>
          <a:lstStyle/>
          <a:p>
            <a:pPr algn="ctr"/>
            <a:r>
              <a:rPr lang="fr-FR" dirty="0"/>
              <a:t>A new </a:t>
            </a:r>
            <a:r>
              <a:rPr lang="fr-FR" dirty="0" err="1"/>
              <a:t>experiment</a:t>
            </a:r>
            <a:r>
              <a:rPr lang="fr-FR" dirty="0"/>
              <a:t> @ SPS</a:t>
            </a:r>
          </a:p>
        </p:txBody>
      </p:sp>
      <p:sp>
        <p:nvSpPr>
          <p:cNvPr id="3" name="Espace réservé de la date 2"/>
          <p:cNvSpPr>
            <a:spLocks noGrp="1"/>
          </p:cNvSpPr>
          <p:nvPr>
            <p:ph type="dt" sz="half" idx="14"/>
          </p:nvPr>
        </p:nvSpPr>
        <p:spPr/>
        <p:txBody>
          <a:bodyPr/>
          <a:lstStyle/>
          <a:p>
            <a:pPr>
              <a:defRPr/>
            </a:pPr>
            <a:r>
              <a:rPr lang="fr-FR" smtClean="0"/>
              <a:t>Les-Houches - 2014</a:t>
            </a:r>
            <a:endParaRPr lang="fr-BE"/>
          </a:p>
        </p:txBody>
      </p:sp>
      <p:sp>
        <p:nvSpPr>
          <p:cNvPr id="6" name="Espace réservé du pied de page 5"/>
          <p:cNvSpPr>
            <a:spLocks noGrp="1"/>
          </p:cNvSpPr>
          <p:nvPr>
            <p:ph type="ftr" sz="quarter" idx="15"/>
          </p:nvPr>
        </p:nvSpPr>
        <p:spPr/>
        <p:txBody>
          <a:bodyPr/>
          <a:lstStyle/>
          <a:p>
            <a:pPr>
              <a:defRPr/>
            </a:pPr>
            <a:r>
              <a:rPr lang="fr-FR" smtClean="0"/>
              <a:t>Frédéric Fleuret - LLR (fleuret@in2p3.fr)</a:t>
            </a:r>
            <a:endParaRPr lang="fr-BE"/>
          </a:p>
        </p:txBody>
      </p:sp>
      <p:sp>
        <p:nvSpPr>
          <p:cNvPr id="21" name="Rectangle 20"/>
          <p:cNvSpPr/>
          <p:nvPr/>
        </p:nvSpPr>
        <p:spPr>
          <a:xfrm>
            <a:off x="122036" y="5239568"/>
            <a:ext cx="3744416" cy="954107"/>
          </a:xfrm>
          <a:prstGeom prst="rect">
            <a:avLst/>
          </a:prstGeom>
          <a:solidFill>
            <a:srgbClr val="A20000"/>
          </a:solidFill>
          <a:effectLst>
            <a:outerShdw blurRad="50800" dist="38100" dir="2700000" algn="tl" rotWithShape="0">
              <a:prstClr val="black">
                <a:alpha val="40000"/>
              </a:prstClr>
            </a:outerShdw>
          </a:effectLst>
        </p:spPr>
        <p:txBody>
          <a:bodyPr wrap="square">
            <a:spAutoFit/>
          </a:bodyPr>
          <a:lstStyle/>
          <a:p>
            <a:pPr marL="197100" lvl="1" indent="-457200" fontAlgn="auto">
              <a:spcBef>
                <a:spcPts val="0"/>
              </a:spcBef>
              <a:spcAft>
                <a:spcPts val="0"/>
              </a:spcAft>
              <a:defRPr/>
            </a:pPr>
            <a:r>
              <a:rPr lang="en-US" sz="1600" b="1" dirty="0" smtClean="0">
                <a:solidFill>
                  <a:schemeClr val="bg1"/>
                </a:solidFill>
                <a:latin typeface="+mn-lt"/>
              </a:rPr>
              <a:t>Instrumented Absorber : </a:t>
            </a:r>
            <a:endParaRPr lang="en-US" sz="1600" b="1" dirty="0">
              <a:solidFill>
                <a:schemeClr val="bg1"/>
              </a:solidFill>
              <a:latin typeface="+mn-lt"/>
            </a:endParaRPr>
          </a:p>
          <a:p>
            <a:pPr marL="197100" lvl="1" indent="-457200" fontAlgn="auto">
              <a:spcBef>
                <a:spcPts val="0"/>
              </a:spcBef>
              <a:spcAft>
                <a:spcPts val="0"/>
              </a:spcAft>
              <a:defRPr/>
            </a:pPr>
            <a:r>
              <a:rPr lang="en-US" sz="1400" dirty="0">
                <a:solidFill>
                  <a:schemeClr val="bg1"/>
                </a:solidFill>
                <a:latin typeface="+mn-lt"/>
              </a:rPr>
              <a:t>4.5 m thick </a:t>
            </a:r>
            <a:r>
              <a:rPr lang="en-US" sz="1400" dirty="0" smtClean="0">
                <a:solidFill>
                  <a:schemeClr val="bg1"/>
                </a:solidFill>
                <a:latin typeface="+mn-lt"/>
              </a:rPr>
              <a:t>Fe </a:t>
            </a:r>
            <a:r>
              <a:rPr lang="en-US" sz="1400" dirty="0">
                <a:solidFill>
                  <a:schemeClr val="bg1"/>
                </a:solidFill>
                <a:latin typeface="+mn-lt"/>
              </a:rPr>
              <a:t>absorber</a:t>
            </a:r>
          </a:p>
          <a:p>
            <a:pPr marL="197100" lvl="1" indent="-457200" fontAlgn="auto">
              <a:spcBef>
                <a:spcPts val="0"/>
              </a:spcBef>
              <a:spcAft>
                <a:spcPts val="0"/>
              </a:spcAft>
              <a:defRPr/>
            </a:pPr>
            <a:r>
              <a:rPr lang="en-US" sz="1400" dirty="0">
                <a:solidFill>
                  <a:schemeClr val="bg1"/>
                </a:solidFill>
                <a:latin typeface="+mn-lt"/>
              </a:rPr>
              <a:t> </a:t>
            </a:r>
            <a:r>
              <a:rPr lang="en-US" sz="1400" dirty="0">
                <a:solidFill>
                  <a:schemeClr val="bg1"/>
                </a:solidFill>
                <a:latin typeface="+mn-lt"/>
                <a:sym typeface="Wingdings" pitchFamily="2" charset="2"/>
              </a:rPr>
              <a:t> </a:t>
            </a:r>
            <a:r>
              <a:rPr lang="en-US" sz="1400" dirty="0" err="1" smtClean="0">
                <a:solidFill>
                  <a:schemeClr val="bg1"/>
                </a:solidFill>
                <a:latin typeface="+mn-lt"/>
                <a:sym typeface="Wingdings" pitchFamily="2" charset="2"/>
              </a:rPr>
              <a:t>dimuon</a:t>
            </a:r>
            <a:r>
              <a:rPr lang="en-US" sz="1400" dirty="0" smtClean="0">
                <a:solidFill>
                  <a:schemeClr val="bg1"/>
                </a:solidFill>
                <a:latin typeface="+mn-lt"/>
                <a:sym typeface="Wingdings" pitchFamily="2" charset="2"/>
              </a:rPr>
              <a:t> trigger </a:t>
            </a:r>
            <a:r>
              <a:rPr lang="en-US" sz="1400" dirty="0">
                <a:solidFill>
                  <a:schemeClr val="bg1"/>
                </a:solidFill>
                <a:latin typeface="+mn-lt"/>
                <a:sym typeface="Wingdings" pitchFamily="2" charset="2"/>
              </a:rPr>
              <a:t>rate ~ 0.3 </a:t>
            </a:r>
            <a:r>
              <a:rPr lang="en-US" sz="1400" dirty="0" smtClean="0">
                <a:solidFill>
                  <a:schemeClr val="bg1"/>
                </a:solidFill>
                <a:latin typeface="+mn-lt"/>
                <a:sym typeface="Wingdings" pitchFamily="2" charset="2"/>
              </a:rPr>
              <a:t>kHz</a:t>
            </a:r>
          </a:p>
          <a:p>
            <a:pPr indent="-717300" fontAlgn="auto">
              <a:spcBef>
                <a:spcPts val="0"/>
              </a:spcBef>
              <a:spcAft>
                <a:spcPts val="0"/>
              </a:spcAft>
              <a:defRPr/>
            </a:pPr>
            <a:r>
              <a:rPr lang="en-US" sz="1200" b="1" dirty="0" smtClean="0">
                <a:solidFill>
                  <a:schemeClr val="bg1"/>
                </a:solidFill>
                <a:latin typeface="+mn-lt"/>
                <a:sym typeface="Wingdings" pitchFamily="2" charset="2"/>
              </a:rPr>
              <a:t>Could be magnetized to measure </a:t>
            </a:r>
            <a:r>
              <a:rPr lang="en-US" sz="1200" b="1" dirty="0" err="1" smtClean="0">
                <a:solidFill>
                  <a:schemeClr val="bg1"/>
                </a:solidFill>
                <a:latin typeface="+mn-lt"/>
                <a:sym typeface="Wingdings" pitchFamily="2" charset="2"/>
              </a:rPr>
              <a:t>muon</a:t>
            </a:r>
            <a:r>
              <a:rPr lang="en-US" sz="1200" b="1" dirty="0">
                <a:solidFill>
                  <a:schemeClr val="bg1"/>
                </a:solidFill>
                <a:latin typeface="+mn-lt"/>
                <a:sym typeface="Wingdings" pitchFamily="2" charset="2"/>
              </a:rPr>
              <a:t> </a:t>
            </a:r>
            <a:r>
              <a:rPr lang="en-US" sz="1200" b="1" dirty="0" smtClean="0">
                <a:solidFill>
                  <a:schemeClr val="bg1"/>
                </a:solidFill>
                <a:latin typeface="+mn-lt"/>
                <a:sym typeface="Wingdings" pitchFamily="2" charset="2"/>
              </a:rPr>
              <a:t>momentum</a:t>
            </a:r>
            <a:endParaRPr lang="en-US" sz="1200" b="1" dirty="0">
              <a:solidFill>
                <a:schemeClr val="bg1"/>
              </a:solidFill>
              <a:latin typeface="+mn-lt"/>
            </a:endParaRPr>
          </a:p>
        </p:txBody>
      </p:sp>
      <p:sp>
        <p:nvSpPr>
          <p:cNvPr id="10" name="Rectangle 9"/>
          <p:cNvSpPr/>
          <p:nvPr/>
        </p:nvSpPr>
        <p:spPr>
          <a:xfrm>
            <a:off x="7452741" y="2636912"/>
            <a:ext cx="1655762" cy="522288"/>
          </a:xfrm>
          <a:prstGeom prst="rect">
            <a:avLst/>
          </a:prstGeom>
          <a:solidFill>
            <a:srgbClr val="0000E2"/>
          </a:solidFill>
          <a:effectLst>
            <a:outerShdw blurRad="50800" dist="38100" dir="2700000" algn="tl" rotWithShape="0">
              <a:prstClr val="black">
                <a:alpha val="40000"/>
              </a:prstClr>
            </a:outerShdw>
          </a:effectLst>
        </p:spPr>
        <p:txBody>
          <a:bodyPr>
            <a:spAutoFit/>
          </a:bodyPr>
          <a:lstStyle/>
          <a:p>
            <a:pPr marL="197100" lvl="1" indent="-457200" fontAlgn="auto">
              <a:spcBef>
                <a:spcPts val="0"/>
              </a:spcBef>
              <a:spcAft>
                <a:spcPts val="0"/>
              </a:spcAft>
              <a:defRPr/>
            </a:pPr>
            <a:r>
              <a:rPr lang="en-US" sz="1400" b="1" dirty="0">
                <a:solidFill>
                  <a:schemeClr val="bg1"/>
                </a:solidFill>
                <a:latin typeface="+mn-lt"/>
              </a:rPr>
              <a:t>Magnet : </a:t>
            </a:r>
          </a:p>
          <a:p>
            <a:pPr marL="197100" lvl="1" indent="-457200" fontAlgn="auto">
              <a:spcBef>
                <a:spcPts val="0"/>
              </a:spcBef>
              <a:spcAft>
                <a:spcPts val="0"/>
              </a:spcAft>
              <a:defRPr/>
            </a:pPr>
            <a:r>
              <a:rPr lang="en-US" sz="1400" dirty="0">
                <a:solidFill>
                  <a:schemeClr val="bg1"/>
                </a:solidFill>
                <a:latin typeface="+mn-lt"/>
              </a:rPr>
              <a:t>1m long 2.5 T dipole </a:t>
            </a:r>
          </a:p>
        </p:txBody>
      </p:sp>
      <p:cxnSp>
        <p:nvCxnSpPr>
          <p:cNvPr id="13" name="Connecteur droit avec flèche 12"/>
          <p:cNvCxnSpPr/>
          <p:nvPr/>
        </p:nvCxnSpPr>
        <p:spPr>
          <a:xfrm flipH="1">
            <a:off x="6300218" y="2539936"/>
            <a:ext cx="432022" cy="1190689"/>
          </a:xfrm>
          <a:prstGeom prst="straightConnector1">
            <a:avLst/>
          </a:prstGeom>
          <a:ln w="38100">
            <a:solidFill>
              <a:schemeClr val="tx1">
                <a:lumMod val="85000"/>
                <a:lumOff val="15000"/>
              </a:schemeClr>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21" idx="0"/>
          </p:cNvCxnSpPr>
          <p:nvPr/>
        </p:nvCxnSpPr>
        <p:spPr>
          <a:xfrm flipV="1">
            <a:off x="1994244" y="3570172"/>
            <a:ext cx="1137596" cy="1669396"/>
          </a:xfrm>
          <a:prstGeom prst="straightConnector1">
            <a:avLst/>
          </a:prstGeom>
          <a:ln w="38100">
            <a:solidFill>
              <a:srgbClr val="A20000"/>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H="1">
            <a:off x="7916047" y="3135280"/>
            <a:ext cx="364577" cy="869784"/>
          </a:xfrm>
          <a:prstGeom prst="straightConnector1">
            <a:avLst/>
          </a:prstGeom>
          <a:ln w="38100">
            <a:solidFill>
              <a:srgbClr val="0000E2"/>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6723590" y="4620448"/>
            <a:ext cx="368690" cy="1238240"/>
          </a:xfrm>
          <a:prstGeom prst="straightConnector1">
            <a:avLst/>
          </a:prstGeom>
          <a:ln w="38100">
            <a:solidFill>
              <a:srgbClr val="003300"/>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436097" y="933688"/>
            <a:ext cx="2376263" cy="1631216"/>
          </a:xfrm>
          <a:prstGeom prst="rect">
            <a:avLst/>
          </a:prstGeom>
          <a:solidFill>
            <a:schemeClr val="tx1">
              <a:lumMod val="85000"/>
              <a:lumOff val="15000"/>
            </a:schemeClr>
          </a:solidFill>
          <a:effectLst>
            <a:outerShdw blurRad="50800" dist="38100" dir="2700000" algn="tl" rotWithShape="0">
              <a:prstClr val="black">
                <a:alpha val="40000"/>
              </a:prstClr>
            </a:outerShdw>
          </a:effectLst>
        </p:spPr>
        <p:txBody>
          <a:bodyPr wrap="square">
            <a:spAutoFit/>
          </a:bodyPr>
          <a:lstStyle/>
          <a:p>
            <a:pPr marL="377100" lvl="2" indent="-457200" fontAlgn="auto">
              <a:spcBef>
                <a:spcPts val="0"/>
              </a:spcBef>
              <a:spcAft>
                <a:spcPts val="0"/>
              </a:spcAft>
              <a:defRPr/>
            </a:pPr>
            <a:r>
              <a:rPr lang="en-US" sz="1600" b="1" dirty="0">
                <a:solidFill>
                  <a:schemeClr val="bg1"/>
                </a:solidFill>
                <a:latin typeface="+mn-lt"/>
                <a:sym typeface="Wingdings" pitchFamily="2" charset="2"/>
              </a:rPr>
              <a:t>Calorimeter:</a:t>
            </a:r>
          </a:p>
          <a:p>
            <a:pPr marL="377100" lvl="2" indent="-457200" fontAlgn="auto">
              <a:spcBef>
                <a:spcPts val="0"/>
              </a:spcBef>
              <a:spcAft>
                <a:spcPts val="0"/>
              </a:spcAft>
              <a:defRPr/>
            </a:pPr>
            <a:r>
              <a:rPr lang="en-US" sz="1400" dirty="0" smtClean="0">
                <a:solidFill>
                  <a:schemeClr val="bg1"/>
                </a:solidFill>
                <a:latin typeface="+mn-lt"/>
                <a:sym typeface="Wingdings" pitchFamily="2" charset="2"/>
              </a:rPr>
              <a:t>   </a:t>
            </a:r>
            <a:r>
              <a:rPr lang="en-US" sz="1400" dirty="0">
                <a:solidFill>
                  <a:schemeClr val="bg1"/>
                </a:solidFill>
                <a:latin typeface="+mn-lt"/>
              </a:rPr>
              <a:t>ultra-granular </a:t>
            </a:r>
            <a:r>
              <a:rPr lang="en-US" sz="1400" dirty="0" err="1">
                <a:solidFill>
                  <a:schemeClr val="bg1"/>
                </a:solidFill>
                <a:latin typeface="+mn-lt"/>
              </a:rPr>
              <a:t>EMCal</a:t>
            </a:r>
            <a:r>
              <a:rPr lang="en-US" sz="1400" dirty="0">
                <a:solidFill>
                  <a:schemeClr val="bg1"/>
                </a:solidFill>
                <a:latin typeface="+mn-lt"/>
              </a:rPr>
              <a:t>  </a:t>
            </a:r>
          </a:p>
          <a:p>
            <a:pPr marL="377100" lvl="2" indent="-457200" fontAlgn="auto">
              <a:spcBef>
                <a:spcPts val="0"/>
              </a:spcBef>
              <a:spcAft>
                <a:spcPts val="0"/>
              </a:spcAft>
              <a:defRPr/>
            </a:pPr>
            <a:r>
              <a:rPr lang="en-US" sz="1400" dirty="0">
                <a:solidFill>
                  <a:schemeClr val="bg1"/>
                </a:solidFill>
                <a:latin typeface="+mn-lt"/>
                <a:sym typeface="Wingdings" pitchFamily="2" charset="2"/>
              </a:rPr>
              <a:t>   </a:t>
            </a:r>
            <a:r>
              <a:rPr lang="fr-FR" sz="1400" dirty="0">
                <a:solidFill>
                  <a:schemeClr val="bg1"/>
                </a:solidFill>
                <a:latin typeface="+mn-lt"/>
                <a:sym typeface="Wingdings" pitchFamily="2" charset="2"/>
              </a:rPr>
              <a:t>W + Si </a:t>
            </a:r>
            <a:r>
              <a:rPr lang="fr-FR" sz="1400" dirty="0" err="1" smtClean="0">
                <a:solidFill>
                  <a:schemeClr val="bg1"/>
                </a:solidFill>
                <a:latin typeface="+mn-lt"/>
                <a:sym typeface="Wingdings" pitchFamily="2" charset="2"/>
              </a:rPr>
              <a:t>layers</a:t>
            </a:r>
            <a:r>
              <a:rPr lang="fr-FR" sz="1400" dirty="0" smtClean="0">
                <a:solidFill>
                  <a:schemeClr val="bg1"/>
                </a:solidFill>
                <a:latin typeface="+mn-lt"/>
                <a:sym typeface="Wingdings" pitchFamily="2" charset="2"/>
              </a:rPr>
              <a:t> à </a:t>
            </a:r>
            <a:r>
              <a:rPr lang="fr-FR" sz="1400" dirty="0">
                <a:solidFill>
                  <a:schemeClr val="bg1"/>
                </a:solidFill>
                <a:latin typeface="+mn-lt"/>
                <a:sym typeface="Wingdings" pitchFamily="2" charset="2"/>
              </a:rPr>
              <a:t>la CALICE</a:t>
            </a:r>
          </a:p>
          <a:p>
            <a:pPr fontAlgn="auto">
              <a:spcBef>
                <a:spcPts val="0"/>
              </a:spcBef>
              <a:spcAft>
                <a:spcPts val="0"/>
              </a:spcAft>
              <a:defRPr/>
            </a:pPr>
            <a:r>
              <a:rPr lang="fr-FR" sz="1400" dirty="0">
                <a:solidFill>
                  <a:schemeClr val="bg1"/>
                </a:solidFill>
                <a:latin typeface="+mn-lt"/>
              </a:rPr>
              <a:t>        - 30 </a:t>
            </a:r>
            <a:r>
              <a:rPr lang="fr-FR" sz="1400" dirty="0" err="1">
                <a:solidFill>
                  <a:schemeClr val="bg1"/>
                </a:solidFill>
                <a:latin typeface="+mn-lt"/>
              </a:rPr>
              <a:t>layers</a:t>
            </a:r>
            <a:endParaRPr lang="fr-FR" sz="1400" dirty="0">
              <a:solidFill>
                <a:schemeClr val="bg1"/>
              </a:solidFill>
              <a:latin typeface="+mn-lt"/>
            </a:endParaRPr>
          </a:p>
          <a:p>
            <a:pPr fontAlgn="auto">
              <a:spcBef>
                <a:spcPts val="0"/>
              </a:spcBef>
              <a:spcAft>
                <a:spcPts val="0"/>
              </a:spcAft>
              <a:defRPr/>
            </a:pPr>
            <a:r>
              <a:rPr lang="fr-FR" sz="1400" dirty="0">
                <a:solidFill>
                  <a:schemeClr val="bg1"/>
                </a:solidFill>
                <a:latin typeface="+mn-lt"/>
              </a:rPr>
              <a:t>        - 0.5 x 0.5 cm</a:t>
            </a:r>
            <a:r>
              <a:rPr lang="fr-FR" sz="1400" baseline="30000" dirty="0">
                <a:solidFill>
                  <a:schemeClr val="bg1"/>
                </a:solidFill>
                <a:latin typeface="+mn-lt"/>
              </a:rPr>
              <a:t>2</a:t>
            </a:r>
            <a:r>
              <a:rPr lang="fr-FR" sz="1400" dirty="0">
                <a:solidFill>
                  <a:schemeClr val="bg1"/>
                </a:solidFill>
                <a:latin typeface="+mn-lt"/>
              </a:rPr>
              <a:t> pads</a:t>
            </a:r>
          </a:p>
          <a:p>
            <a:pPr fontAlgn="auto">
              <a:spcBef>
                <a:spcPts val="0"/>
              </a:spcBef>
              <a:spcAft>
                <a:spcPts val="0"/>
              </a:spcAft>
              <a:defRPr/>
            </a:pPr>
            <a:r>
              <a:rPr lang="fr-FR" sz="1400" dirty="0">
                <a:solidFill>
                  <a:schemeClr val="bg1"/>
                </a:solidFill>
                <a:latin typeface="+mn-lt"/>
              </a:rPr>
              <a:t>        - 24 X</a:t>
            </a:r>
            <a:r>
              <a:rPr lang="fr-FR" sz="1400" baseline="-25000" dirty="0">
                <a:solidFill>
                  <a:schemeClr val="bg1"/>
                </a:solidFill>
                <a:latin typeface="+mn-lt"/>
              </a:rPr>
              <a:t>0</a:t>
            </a:r>
            <a:r>
              <a:rPr lang="fr-FR" sz="1400" dirty="0">
                <a:solidFill>
                  <a:schemeClr val="bg1"/>
                </a:solidFill>
                <a:latin typeface="+mn-lt"/>
              </a:rPr>
              <a:t> in 20 cm</a:t>
            </a:r>
          </a:p>
          <a:p>
            <a:pPr fontAlgn="auto">
              <a:spcBef>
                <a:spcPts val="0"/>
              </a:spcBef>
              <a:spcAft>
                <a:spcPts val="0"/>
              </a:spcAft>
              <a:defRPr/>
            </a:pPr>
            <a:r>
              <a:rPr lang="en-US" sz="1400" dirty="0">
                <a:solidFill>
                  <a:schemeClr val="bg1"/>
                </a:solidFill>
                <a:latin typeface="Symbol" pitchFamily="18" charset="2"/>
              </a:rPr>
              <a:t>       </a:t>
            </a:r>
            <a:r>
              <a:rPr lang="en-US" sz="1400" dirty="0">
                <a:solidFill>
                  <a:schemeClr val="bg1"/>
                </a:solidFill>
                <a:latin typeface="+mn-lt"/>
              </a:rPr>
              <a:t>-</a:t>
            </a:r>
            <a:r>
              <a:rPr lang="en-US" sz="1400" dirty="0">
                <a:solidFill>
                  <a:schemeClr val="bg1"/>
                </a:solidFill>
                <a:latin typeface="Symbol" pitchFamily="18" charset="2"/>
              </a:rPr>
              <a:t> D</a:t>
            </a:r>
            <a:r>
              <a:rPr lang="en-US" sz="1400" dirty="0">
                <a:solidFill>
                  <a:schemeClr val="bg1"/>
                </a:solidFill>
                <a:latin typeface="+mn-lt"/>
              </a:rPr>
              <a:t>E/E  ~ 15% /</a:t>
            </a:r>
            <a:r>
              <a:rPr lang="en-US" sz="1400" dirty="0">
                <a:solidFill>
                  <a:schemeClr val="bg1"/>
                </a:solidFill>
                <a:latin typeface="+mn-lt"/>
                <a:sym typeface="Symbol"/>
              </a:rPr>
              <a:t>E</a:t>
            </a:r>
            <a:endParaRPr lang="en-US" sz="1400" dirty="0">
              <a:solidFill>
                <a:schemeClr val="bg1"/>
              </a:solidFill>
              <a:latin typeface="+mn-lt"/>
            </a:endParaRPr>
          </a:p>
        </p:txBody>
      </p:sp>
      <p:sp>
        <p:nvSpPr>
          <p:cNvPr id="42" name="ZoneTexte 18"/>
          <p:cNvSpPr txBox="1">
            <a:spLocks noChangeArrowheads="1"/>
          </p:cNvSpPr>
          <p:nvPr/>
        </p:nvSpPr>
        <p:spPr bwMode="auto">
          <a:xfrm rot="5400000">
            <a:off x="7503026" y="4271794"/>
            <a:ext cx="2687736" cy="523220"/>
          </a:xfrm>
          <a:prstGeom prst="rect">
            <a:avLst/>
          </a:prstGeom>
          <a:solidFill>
            <a:schemeClr val="bg1">
              <a:lumMod val="65000"/>
            </a:schemeClr>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sz="1400" b="1" dirty="0">
                <a:latin typeface="Calibri" pitchFamily="34" charset="0"/>
              </a:rPr>
              <a:t>Estimations based on </a:t>
            </a:r>
            <a:r>
              <a:rPr lang="en-US" sz="1400" b="1" dirty="0" smtClean="0">
                <a:latin typeface="Calibri" pitchFamily="34" charset="0"/>
              </a:rPr>
              <a:t>NA60/CERN </a:t>
            </a:r>
            <a:r>
              <a:rPr lang="en-US" sz="1400" b="1" dirty="0">
                <a:latin typeface="Calibri" pitchFamily="34" charset="0"/>
              </a:rPr>
              <a:t>telescope performances</a:t>
            </a:r>
          </a:p>
        </p:txBody>
      </p:sp>
      <p:sp>
        <p:nvSpPr>
          <p:cNvPr id="20" name="Rectangle 19"/>
          <p:cNvSpPr/>
          <p:nvPr/>
        </p:nvSpPr>
        <p:spPr>
          <a:xfrm>
            <a:off x="5220072" y="5858688"/>
            <a:ext cx="3888432" cy="738664"/>
          </a:xfrm>
          <a:prstGeom prst="rect">
            <a:avLst/>
          </a:prstGeom>
          <a:solidFill>
            <a:srgbClr val="003300"/>
          </a:solidFill>
          <a:effectLst>
            <a:outerShdw blurRad="50800" dist="38100" dir="2700000" algn="tl" rotWithShape="0">
              <a:prstClr val="black">
                <a:alpha val="40000"/>
              </a:prstClr>
            </a:outerShdw>
          </a:effectLst>
        </p:spPr>
        <p:txBody>
          <a:bodyPr wrap="square">
            <a:spAutoFit/>
          </a:bodyPr>
          <a:lstStyle/>
          <a:p>
            <a:pPr marL="197100" lvl="1" indent="-457200" algn="r" fontAlgn="auto">
              <a:spcBef>
                <a:spcPts val="0"/>
              </a:spcBef>
              <a:spcAft>
                <a:spcPts val="0"/>
              </a:spcAft>
              <a:defRPr/>
            </a:pPr>
            <a:r>
              <a:rPr lang="en-US" sz="1400" b="1" dirty="0" smtClean="0">
                <a:solidFill>
                  <a:schemeClr val="bg1"/>
                </a:solidFill>
                <a:latin typeface="+mn-lt"/>
              </a:rPr>
              <a:t>             Silicon </a:t>
            </a:r>
            <a:r>
              <a:rPr lang="en-US" sz="1400" b="1" dirty="0">
                <a:solidFill>
                  <a:schemeClr val="bg1"/>
                </a:solidFill>
                <a:latin typeface="+mn-lt"/>
              </a:rPr>
              <a:t>Spectrometer </a:t>
            </a:r>
            <a:r>
              <a:rPr lang="en-US" sz="1400" b="1" dirty="0" smtClean="0">
                <a:solidFill>
                  <a:schemeClr val="bg1"/>
                </a:solidFill>
                <a:latin typeface="+mn-lt"/>
              </a:rPr>
              <a:t> </a:t>
            </a:r>
            <a:endParaRPr lang="en-US" sz="1400" b="1" dirty="0">
              <a:solidFill>
                <a:schemeClr val="bg1"/>
              </a:solidFill>
              <a:latin typeface="+mn-lt"/>
            </a:endParaRPr>
          </a:p>
          <a:p>
            <a:pPr marL="197100" lvl="1" indent="-457200" algn="r" fontAlgn="auto">
              <a:spcBef>
                <a:spcPts val="0"/>
              </a:spcBef>
              <a:spcAft>
                <a:spcPts val="0"/>
              </a:spcAft>
              <a:defRPr/>
            </a:pPr>
            <a:r>
              <a:rPr lang="en-US" sz="1400" dirty="0" smtClean="0">
                <a:solidFill>
                  <a:schemeClr val="bg1"/>
                </a:solidFill>
                <a:latin typeface="+mn-lt"/>
              </a:rPr>
              <a:t>              covers </a:t>
            </a:r>
            <a:r>
              <a:rPr lang="en-US" sz="1400" dirty="0">
                <a:solidFill>
                  <a:schemeClr val="bg1"/>
                </a:solidFill>
                <a:latin typeface="+mn-lt"/>
              </a:rPr>
              <a:t>1.5 rapidity unit</a:t>
            </a:r>
          </a:p>
          <a:p>
            <a:pPr marL="197100" lvl="1" indent="-457200" algn="r" fontAlgn="auto">
              <a:spcBef>
                <a:spcPts val="0"/>
              </a:spcBef>
              <a:spcAft>
                <a:spcPts val="0"/>
              </a:spcAft>
              <a:defRPr/>
            </a:pPr>
            <a:r>
              <a:rPr lang="en-US" sz="1400" dirty="0" err="1">
                <a:solidFill>
                  <a:schemeClr val="bg1"/>
                </a:solidFill>
                <a:latin typeface="Symbol" pitchFamily="18" charset="2"/>
              </a:rPr>
              <a:t>D</a:t>
            </a:r>
            <a:r>
              <a:rPr lang="en-US" sz="1400" dirty="0" err="1">
                <a:solidFill>
                  <a:schemeClr val="bg1"/>
                </a:solidFill>
                <a:latin typeface="+mn-lt"/>
              </a:rPr>
              <a:t>p</a:t>
            </a:r>
            <a:r>
              <a:rPr lang="en-US" sz="1400" dirty="0">
                <a:solidFill>
                  <a:schemeClr val="bg1"/>
                </a:solidFill>
                <a:latin typeface="+mn-lt"/>
              </a:rPr>
              <a:t>/p = 1% </a:t>
            </a:r>
            <a:r>
              <a:rPr lang="en-US" sz="1400" dirty="0">
                <a:solidFill>
                  <a:schemeClr val="bg1"/>
                </a:solidFill>
                <a:latin typeface="+mn-lt"/>
                <a:sym typeface="Wingdings" pitchFamily="2" charset="2"/>
              </a:rPr>
              <a:t> J/</a:t>
            </a:r>
            <a:r>
              <a:rPr lang="en-US" sz="1400" dirty="0">
                <a:solidFill>
                  <a:schemeClr val="bg1"/>
                </a:solidFill>
                <a:latin typeface="Symbol" pitchFamily="18" charset="2"/>
                <a:sym typeface="Wingdings" pitchFamily="2" charset="2"/>
              </a:rPr>
              <a:t>Y </a:t>
            </a:r>
            <a:r>
              <a:rPr lang="en-US" sz="1400" dirty="0">
                <a:solidFill>
                  <a:schemeClr val="bg1"/>
                </a:solidFill>
                <a:latin typeface="+mn-lt"/>
                <a:sym typeface="Wingdings" pitchFamily="2" charset="2"/>
              </a:rPr>
              <a:t>mass resolution ~20 </a:t>
            </a:r>
            <a:r>
              <a:rPr lang="en-US" sz="1400" dirty="0" err="1">
                <a:solidFill>
                  <a:schemeClr val="bg1"/>
                </a:solidFill>
                <a:latin typeface="+mn-lt"/>
                <a:sym typeface="Wingdings" pitchFamily="2" charset="2"/>
              </a:rPr>
              <a:t>MeV</a:t>
            </a:r>
            <a:r>
              <a:rPr lang="en-US" sz="1400" dirty="0">
                <a:solidFill>
                  <a:schemeClr val="bg1"/>
                </a:solidFill>
                <a:latin typeface="+mn-lt"/>
                <a:sym typeface="Wingdings" pitchFamily="2" charset="2"/>
              </a:rPr>
              <a:t>/c²</a:t>
            </a:r>
            <a:endParaRPr lang="en-US" sz="1400" dirty="0">
              <a:solidFill>
                <a:schemeClr val="bg1"/>
              </a:solidFill>
              <a:latin typeface="+mn-lt"/>
            </a:endParaRPr>
          </a:p>
        </p:txBody>
      </p:sp>
      <p:sp>
        <p:nvSpPr>
          <p:cNvPr id="4" name="Espace réservé du numéro de diapositive 3"/>
          <p:cNvSpPr>
            <a:spLocks noGrp="1"/>
          </p:cNvSpPr>
          <p:nvPr>
            <p:ph type="sldNum" sz="quarter" idx="16"/>
          </p:nvPr>
        </p:nvSpPr>
        <p:spPr/>
        <p:txBody>
          <a:bodyPr/>
          <a:lstStyle/>
          <a:p>
            <a:pPr>
              <a:defRPr/>
            </a:pPr>
            <a:fld id="{04440F35-B054-43D8-94DA-56CBF8F8D486}" type="slidenum">
              <a:rPr lang="fr-BE" smtClean="0"/>
              <a:pPr>
                <a:defRPr/>
              </a:pPr>
              <a:t>10</a:t>
            </a:fld>
            <a:r>
              <a:rPr lang="fr-BE" smtClean="0"/>
              <a:t>/22</a:t>
            </a:r>
            <a:endParaRPr lang="fr-B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p:txBody>
          <a:bodyPr/>
          <a:lstStyle/>
          <a:p>
            <a:r>
              <a:rPr lang="fr-FR" dirty="0" err="1" smtClean="0"/>
              <a:t>Apparatus</a:t>
            </a:r>
            <a:endParaRPr lang="fr-FR" dirty="0"/>
          </a:p>
        </p:txBody>
      </p:sp>
      <p:sp>
        <p:nvSpPr>
          <p:cNvPr id="3" name="Espace réservé du contenu 2"/>
          <p:cNvSpPr>
            <a:spLocks noGrp="1"/>
          </p:cNvSpPr>
          <p:nvPr>
            <p:ph idx="1"/>
          </p:nvPr>
        </p:nvSpPr>
        <p:spPr/>
        <p:txBody>
          <a:bodyPr/>
          <a:lstStyle/>
          <a:p>
            <a:r>
              <a:rPr lang="fr-FR" dirty="0" smtClean="0"/>
              <a:t>The NA60 </a:t>
            </a:r>
            <a:r>
              <a:rPr lang="fr-FR" dirty="0" err="1" smtClean="0"/>
              <a:t>example</a:t>
            </a:r>
            <a:endParaRPr lang="fr-FR" dirty="0" smtClean="0"/>
          </a:p>
        </p:txBody>
      </p:sp>
      <p:sp>
        <p:nvSpPr>
          <p:cNvPr id="18" name="Espace réservé du texte 17"/>
          <p:cNvSpPr>
            <a:spLocks noGrp="1"/>
          </p:cNvSpPr>
          <p:nvPr>
            <p:ph type="body" sz="quarter" idx="13"/>
          </p:nvPr>
        </p:nvSpPr>
        <p:spPr/>
        <p:txBody>
          <a:bodyPr/>
          <a:lstStyle/>
          <a:p>
            <a:pPr algn="ctr"/>
            <a:r>
              <a:rPr lang="fr-FR" dirty="0" err="1" smtClean="0"/>
              <a:t>Silicon</a:t>
            </a:r>
            <a:r>
              <a:rPr lang="fr-FR" dirty="0" smtClean="0"/>
              <a:t> </a:t>
            </a:r>
            <a:r>
              <a:rPr lang="fr-FR" dirty="0" err="1" smtClean="0"/>
              <a:t>spectrometer</a:t>
            </a:r>
            <a:endParaRPr lang="fr-FR" dirty="0"/>
          </a:p>
        </p:txBody>
      </p:sp>
      <p:sp>
        <p:nvSpPr>
          <p:cNvPr id="8" name="Espace réservé de la date 7"/>
          <p:cNvSpPr>
            <a:spLocks noGrp="1"/>
          </p:cNvSpPr>
          <p:nvPr>
            <p:ph type="dt" sz="half" idx="14"/>
          </p:nvPr>
        </p:nvSpPr>
        <p:spPr/>
        <p:txBody>
          <a:bodyPr/>
          <a:lstStyle/>
          <a:p>
            <a:pPr>
              <a:defRPr/>
            </a:pPr>
            <a:r>
              <a:rPr lang="fr-FR" smtClean="0"/>
              <a:t>Les-Houches - 2014</a:t>
            </a:r>
            <a:endParaRPr lang="fr-BE"/>
          </a:p>
        </p:txBody>
      </p:sp>
      <p:sp>
        <p:nvSpPr>
          <p:cNvPr id="10" name="Espace réservé du pied de page 9"/>
          <p:cNvSpPr>
            <a:spLocks noGrp="1"/>
          </p:cNvSpPr>
          <p:nvPr>
            <p:ph type="ftr" sz="quarter" idx="15"/>
          </p:nvPr>
        </p:nvSpPr>
        <p:spPr/>
        <p:txBody>
          <a:bodyPr/>
          <a:lstStyle/>
          <a:p>
            <a:pPr>
              <a:defRPr/>
            </a:pPr>
            <a:r>
              <a:rPr lang="fr-FR" smtClean="0"/>
              <a:t>Frédéric Fleuret - LLR (fleuret@in2p3.fr)</a:t>
            </a:r>
            <a:endParaRPr lang="fr-BE" dirty="0">
              <a:solidFill>
                <a:srgbClr val="898989"/>
              </a:solidFill>
            </a:endParaRPr>
          </a:p>
        </p:txBody>
      </p:sp>
      <p:sp>
        <p:nvSpPr>
          <p:cNvPr id="17" name="Espace réservé du numéro de diapositive 16"/>
          <p:cNvSpPr>
            <a:spLocks noGrp="1"/>
          </p:cNvSpPr>
          <p:nvPr>
            <p:ph type="sldNum" sz="quarter" idx="16"/>
          </p:nvPr>
        </p:nvSpPr>
        <p:spPr/>
        <p:txBody>
          <a:bodyPr/>
          <a:lstStyle/>
          <a:p>
            <a:pPr>
              <a:defRPr/>
            </a:pPr>
            <a:fld id="{22D67996-295D-4F77-A381-123A140FDE3E}" type="slidenum">
              <a:rPr lang="fr-BE" smtClean="0"/>
              <a:pPr>
                <a:defRPr/>
              </a:pPr>
              <a:t>11</a:t>
            </a:fld>
            <a:r>
              <a:rPr lang="fr-BE" smtClean="0"/>
              <a:t>/22</a:t>
            </a:r>
            <a:endParaRPr lang="fr-BE" dirty="0">
              <a:solidFill>
                <a:schemeClr val="tx1"/>
              </a:solidFill>
            </a:endParaRPr>
          </a:p>
        </p:txBody>
      </p:sp>
      <p:pic>
        <p:nvPicPr>
          <p:cNvPr id="4" name="Picture 2"/>
          <p:cNvPicPr>
            <a:picLocks noChangeAspect="1" noChangeArrowheads="1"/>
          </p:cNvPicPr>
          <p:nvPr/>
        </p:nvPicPr>
        <p:blipFill>
          <a:blip r:embed="rId3" cstate="print"/>
          <a:srcRect/>
          <a:stretch>
            <a:fillRect/>
          </a:stretch>
        </p:blipFill>
        <p:spPr bwMode="auto">
          <a:xfrm>
            <a:off x="285720" y="2214554"/>
            <a:ext cx="6124916" cy="4071966"/>
          </a:xfrm>
          <a:prstGeom prst="rect">
            <a:avLst/>
          </a:prstGeom>
          <a:noFill/>
          <a:ln w="9525">
            <a:noFill/>
            <a:miter lim="800000"/>
            <a:headEnd/>
            <a:tailEnd/>
          </a:ln>
        </p:spPr>
      </p:pic>
      <p:sp>
        <p:nvSpPr>
          <p:cNvPr id="5" name="ZoneTexte 4"/>
          <p:cNvSpPr txBox="1"/>
          <p:nvPr/>
        </p:nvSpPr>
        <p:spPr>
          <a:xfrm>
            <a:off x="179512" y="1500174"/>
            <a:ext cx="4320480" cy="1231106"/>
          </a:xfrm>
          <a:prstGeom prst="rect">
            <a:avLst/>
          </a:prstGeom>
          <a:solidFill>
            <a:schemeClr val="bg1">
              <a:lumMod val="95000"/>
            </a:schemeClr>
          </a:solidFill>
          <a:ln>
            <a:solidFill>
              <a:schemeClr val="tx1">
                <a:lumMod val="50000"/>
                <a:lumOff val="50000"/>
              </a:schemeClr>
            </a:solidFill>
          </a:ln>
          <a:effectLst>
            <a:outerShdw blurRad="50800" dist="38100" algn="l" rotWithShape="0">
              <a:prstClr val="black">
                <a:alpha val="40000"/>
              </a:prstClr>
            </a:outerShdw>
          </a:effectLst>
        </p:spPr>
        <p:txBody>
          <a:bodyPr wrap="square" rtlCol="0">
            <a:spAutoFit/>
          </a:bodyPr>
          <a:lstStyle/>
          <a:p>
            <a:r>
              <a:rPr lang="fr-FR" b="1" dirty="0" smtClean="0">
                <a:solidFill>
                  <a:srgbClr val="FF0000"/>
                </a:solidFill>
              </a:rPr>
              <a:t>Pixel detector</a:t>
            </a:r>
          </a:p>
          <a:p>
            <a:pPr>
              <a:buFont typeface="Arial" pitchFamily="34" charset="0"/>
              <a:buChar char="•"/>
            </a:pPr>
            <a:r>
              <a:rPr lang="fr-FR" sz="1400" dirty="0" smtClean="0"/>
              <a:t> 16 planes – 96 chips total</a:t>
            </a:r>
          </a:p>
          <a:p>
            <a:pPr>
              <a:buFont typeface="Arial" pitchFamily="34" charset="0"/>
              <a:buChar char="•"/>
            </a:pPr>
            <a:r>
              <a:rPr lang="fr-FR" sz="1400" dirty="0" smtClean="0"/>
              <a:t> 32 x 256 pixels / chip</a:t>
            </a:r>
          </a:p>
          <a:p>
            <a:pPr>
              <a:buFont typeface="Arial" pitchFamily="34" charset="0"/>
              <a:buChar char="•"/>
            </a:pPr>
            <a:r>
              <a:rPr lang="fr-FR" sz="1400" dirty="0" smtClean="0"/>
              <a:t> Pixel size = 425 × 50 </a:t>
            </a:r>
            <a:r>
              <a:rPr lang="fr-FR" sz="1400" dirty="0" smtClean="0">
                <a:latin typeface="Symbol" pitchFamily="18" charset="2"/>
              </a:rPr>
              <a:t>m</a:t>
            </a:r>
            <a:r>
              <a:rPr lang="fr-FR" sz="1400" dirty="0" smtClean="0"/>
              <a:t>m²</a:t>
            </a:r>
          </a:p>
          <a:p>
            <a:pPr>
              <a:buFont typeface="Arial" pitchFamily="34" charset="0"/>
              <a:buChar char="•"/>
            </a:pPr>
            <a:r>
              <a:rPr lang="fr-FR" sz="1400" dirty="0" err="1" smtClean="0"/>
              <a:t>Magnetic</a:t>
            </a:r>
            <a:r>
              <a:rPr lang="fr-FR" sz="1400" dirty="0" smtClean="0"/>
              <a:t> </a:t>
            </a:r>
            <a:r>
              <a:rPr lang="fr-FR" sz="1400" dirty="0" err="1" smtClean="0"/>
              <a:t>field</a:t>
            </a:r>
            <a:r>
              <a:rPr lang="fr-FR" sz="1400" dirty="0" smtClean="0"/>
              <a:t> = 2.5 T × 40 cm</a:t>
            </a:r>
          </a:p>
        </p:txBody>
      </p:sp>
      <p:sp>
        <p:nvSpPr>
          <p:cNvPr id="7" name="Rectangle 6"/>
          <p:cNvSpPr/>
          <p:nvPr/>
        </p:nvSpPr>
        <p:spPr>
          <a:xfrm>
            <a:off x="6500826" y="3643314"/>
            <a:ext cx="2643174" cy="923330"/>
          </a:xfrm>
          <a:prstGeom prst="rect">
            <a:avLst/>
          </a:prstGeom>
        </p:spPr>
        <p:txBody>
          <a:bodyPr wrap="square">
            <a:spAutoFit/>
          </a:bodyPr>
          <a:lstStyle/>
          <a:p>
            <a:pPr algn="ctr"/>
            <a:r>
              <a:rPr lang="fr-FR" dirty="0" err="1" smtClean="0"/>
              <a:t>Momentum</a:t>
            </a:r>
            <a:r>
              <a:rPr lang="fr-FR" dirty="0" smtClean="0"/>
              <a:t> </a:t>
            </a:r>
            <a:r>
              <a:rPr lang="fr-FR" dirty="0" err="1" smtClean="0"/>
              <a:t>resolution</a:t>
            </a:r>
            <a:r>
              <a:rPr lang="fr-FR" dirty="0" smtClean="0"/>
              <a:t> @J/</a:t>
            </a:r>
            <a:r>
              <a:rPr lang="fr-FR" dirty="0" smtClean="0">
                <a:latin typeface="Symbol" pitchFamily="18" charset="2"/>
              </a:rPr>
              <a:t>Y</a:t>
            </a:r>
            <a:r>
              <a:rPr lang="fr-FR" dirty="0" smtClean="0"/>
              <a:t> mass </a:t>
            </a:r>
          </a:p>
          <a:p>
            <a:pPr algn="ctr"/>
            <a:r>
              <a:rPr lang="fr-FR" dirty="0" smtClean="0"/>
              <a:t>(</a:t>
            </a:r>
            <a:r>
              <a:rPr lang="fr-FR" dirty="0" err="1" smtClean="0"/>
              <a:t>typical</a:t>
            </a:r>
            <a:r>
              <a:rPr lang="fr-FR" dirty="0" smtClean="0"/>
              <a:t> p</a:t>
            </a:r>
            <a:r>
              <a:rPr lang="fr-FR" baseline="-25000" dirty="0" smtClean="0">
                <a:latin typeface="Symbol" pitchFamily="18" charset="2"/>
              </a:rPr>
              <a:t>m</a:t>
            </a:r>
            <a:r>
              <a:rPr lang="fr-FR" dirty="0" smtClean="0"/>
              <a:t> ~ 15 </a:t>
            </a:r>
            <a:r>
              <a:rPr lang="fr-FR" dirty="0" err="1" smtClean="0"/>
              <a:t>GeV</a:t>
            </a:r>
            <a:r>
              <a:rPr lang="fr-FR" dirty="0" smtClean="0"/>
              <a:t>/c)</a:t>
            </a:r>
            <a:endParaRPr lang="fr-FR" dirty="0"/>
          </a:p>
        </p:txBody>
      </p:sp>
      <p:graphicFrame>
        <p:nvGraphicFramePr>
          <p:cNvPr id="1026" name="Object 2"/>
          <p:cNvGraphicFramePr>
            <a:graphicFrameLocks noChangeAspect="1"/>
          </p:cNvGraphicFramePr>
          <p:nvPr/>
        </p:nvGraphicFramePr>
        <p:xfrm>
          <a:off x="7143750" y="4643438"/>
          <a:ext cx="1214438" cy="768350"/>
        </p:xfrm>
        <a:graphic>
          <a:graphicData uri="http://schemas.openxmlformats.org/presentationml/2006/ole">
            <mc:AlternateContent xmlns:mc="http://schemas.openxmlformats.org/markup-compatibility/2006">
              <mc:Choice xmlns:v="urn:schemas-microsoft-com:vml" Requires="v">
                <p:oleObj spid="_x0000_s132102" name="Équation" r:id="rId4" imgW="622080" imgH="393480" progId="Equation.3">
                  <p:embed/>
                </p:oleObj>
              </mc:Choice>
              <mc:Fallback>
                <p:oleObj name="Équation" r:id="rId4" imgW="62208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0" y="4643438"/>
                        <a:ext cx="1214438" cy="7683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ZoneTexte 8"/>
          <p:cNvSpPr txBox="1"/>
          <p:nvPr/>
        </p:nvSpPr>
        <p:spPr>
          <a:xfrm>
            <a:off x="6715140" y="5857892"/>
            <a:ext cx="2156360" cy="369332"/>
          </a:xfrm>
          <a:prstGeom prst="rect">
            <a:avLst/>
          </a:prstGeom>
          <a:noFill/>
        </p:spPr>
        <p:txBody>
          <a:bodyPr wrap="none" rtlCol="0">
            <a:spAutoFit/>
          </a:bodyPr>
          <a:lstStyle/>
          <a:p>
            <a:r>
              <a:rPr lang="fr-FR" dirty="0" smtClean="0"/>
              <a:t>(R. S. </a:t>
            </a:r>
            <a:r>
              <a:rPr lang="fr-FR" dirty="0" err="1" smtClean="0"/>
              <a:t>priv</a:t>
            </a:r>
            <a:r>
              <a:rPr lang="fr-FR" dirty="0" smtClean="0"/>
              <a:t>. </a:t>
            </a:r>
            <a:r>
              <a:rPr lang="fr-FR" dirty="0" err="1" smtClean="0"/>
              <a:t>Comm</a:t>
            </a:r>
            <a:r>
              <a:rPr lang="fr-FR" dirty="0" smtClean="0"/>
              <a:t>.)</a:t>
            </a:r>
            <a:endParaRPr lang="fr-FR" dirty="0"/>
          </a:p>
        </p:txBody>
      </p:sp>
      <p:grpSp>
        <p:nvGrpSpPr>
          <p:cNvPr id="6" name="Groupe 17"/>
          <p:cNvGrpSpPr/>
          <p:nvPr/>
        </p:nvGrpSpPr>
        <p:grpSpPr>
          <a:xfrm>
            <a:off x="5907552" y="1050775"/>
            <a:ext cx="2954534" cy="1946177"/>
            <a:chOff x="5907552" y="864344"/>
            <a:chExt cx="2954534" cy="1946177"/>
          </a:xfrm>
        </p:grpSpPr>
        <p:sp>
          <p:nvSpPr>
            <p:cNvPr id="12" name="Rectangle 11"/>
            <p:cNvSpPr/>
            <p:nvPr/>
          </p:nvSpPr>
          <p:spPr>
            <a:xfrm>
              <a:off x="5909758" y="866305"/>
              <a:ext cx="2952328" cy="194421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569" descr="gkrellShoot_01-02-04_112845"/>
            <p:cNvPicPr>
              <a:picLocks noChangeAspect="1" noChangeArrowheads="1"/>
            </p:cNvPicPr>
            <p:nvPr/>
          </p:nvPicPr>
          <p:blipFill>
            <a:blip r:embed="rId6" cstate="print">
              <a:clrChange>
                <a:clrFrom>
                  <a:srgbClr val="F9F9F9"/>
                </a:clrFrom>
                <a:clrTo>
                  <a:srgbClr val="F9F9F9">
                    <a:alpha val="0"/>
                  </a:srgbClr>
                </a:clrTo>
              </a:clrChange>
            </a:blip>
            <a:srcRect t="3391" r="3584"/>
            <a:stretch>
              <a:fillRect/>
            </a:stretch>
          </p:blipFill>
          <p:spPr bwMode="auto">
            <a:xfrm>
              <a:off x="5907552" y="864344"/>
              <a:ext cx="2932998" cy="1226097"/>
            </a:xfrm>
            <a:prstGeom prst="rect">
              <a:avLst/>
            </a:prstGeom>
            <a:noFill/>
          </p:spPr>
        </p:pic>
        <p:pic>
          <p:nvPicPr>
            <p:cNvPr id="14" name="Picture 567" descr="gkrellShoot_01-02-04_113749"/>
            <p:cNvPicPr>
              <a:picLocks noChangeAspect="1" noChangeArrowheads="1"/>
            </p:cNvPicPr>
            <p:nvPr/>
          </p:nvPicPr>
          <p:blipFill>
            <a:blip r:embed="rId7" cstate="print">
              <a:clrChange>
                <a:clrFrom>
                  <a:srgbClr val="F9F9F9"/>
                </a:clrFrom>
                <a:clrTo>
                  <a:srgbClr val="F9F9F9">
                    <a:alpha val="0"/>
                  </a:srgbClr>
                </a:clrTo>
              </a:clrChange>
            </a:blip>
            <a:srcRect l="2710" b="3185"/>
            <a:stretch>
              <a:fillRect/>
            </a:stretch>
          </p:blipFill>
          <p:spPr bwMode="auto">
            <a:xfrm rot="189274" flipV="1">
              <a:off x="6074356" y="1926538"/>
              <a:ext cx="1916311" cy="800779"/>
            </a:xfrm>
            <a:prstGeom prst="rect">
              <a:avLst/>
            </a:prstGeom>
            <a:noFill/>
          </p:spPr>
        </p:pic>
        <p:sp>
          <p:nvSpPr>
            <p:cNvPr id="15" name="Ellipse 14"/>
            <p:cNvSpPr/>
            <p:nvPr/>
          </p:nvSpPr>
          <p:spPr>
            <a:xfrm>
              <a:off x="5909758" y="1802409"/>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avec flèche 15"/>
            <p:cNvCxnSpPr/>
            <p:nvPr/>
          </p:nvCxnSpPr>
          <p:spPr>
            <a:xfrm>
              <a:off x="6269800" y="2090443"/>
              <a:ext cx="504053" cy="144014"/>
            </a:xfrm>
            <a:prstGeom prst="straightConnector1">
              <a:avLst/>
            </a:prstGeom>
            <a:solidFill>
              <a:srgbClr val="00B0F0"/>
            </a:solidFill>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3753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Apparatus</a:t>
            </a:r>
            <a:endParaRPr lang="fr-FR" dirty="0"/>
          </a:p>
        </p:txBody>
      </p:sp>
      <p:sp>
        <p:nvSpPr>
          <p:cNvPr id="3" name="Espace réservé du contenu 2"/>
          <p:cNvSpPr>
            <a:spLocks noGrp="1"/>
          </p:cNvSpPr>
          <p:nvPr>
            <p:ph idx="1"/>
          </p:nvPr>
        </p:nvSpPr>
        <p:spPr/>
        <p:txBody>
          <a:bodyPr/>
          <a:lstStyle/>
          <a:p>
            <a:r>
              <a:rPr lang="fr-FR" dirty="0" smtClean="0"/>
              <a:t>The NA60 pixel detector </a:t>
            </a:r>
          </a:p>
          <a:p>
            <a:endParaRPr lang="fr-FR" dirty="0" smtClean="0"/>
          </a:p>
          <a:p>
            <a:endParaRPr lang="fr-FR" dirty="0" smtClean="0"/>
          </a:p>
          <a:p>
            <a:endParaRPr lang="fr-FR" dirty="0" smtClean="0"/>
          </a:p>
          <a:p>
            <a:endParaRPr lang="fr-FR" dirty="0" smtClean="0"/>
          </a:p>
          <a:p>
            <a:r>
              <a:rPr lang="fr-FR" dirty="0" smtClean="0"/>
              <a:t>The CHIC pixel detector</a:t>
            </a:r>
          </a:p>
        </p:txBody>
      </p:sp>
      <p:sp>
        <p:nvSpPr>
          <p:cNvPr id="8" name="Espace réservé du texte 7"/>
          <p:cNvSpPr>
            <a:spLocks noGrp="1"/>
          </p:cNvSpPr>
          <p:nvPr>
            <p:ph type="body" sz="quarter" idx="13"/>
          </p:nvPr>
        </p:nvSpPr>
        <p:spPr/>
        <p:txBody>
          <a:bodyPr/>
          <a:lstStyle/>
          <a:p>
            <a:pPr algn="ctr"/>
            <a:r>
              <a:rPr lang="fr-FR" dirty="0" err="1" smtClean="0"/>
              <a:t>Magnetic</a:t>
            </a:r>
            <a:r>
              <a:rPr lang="fr-FR" dirty="0" smtClean="0"/>
              <a:t> </a:t>
            </a:r>
            <a:r>
              <a:rPr lang="fr-FR" dirty="0" err="1" smtClean="0"/>
              <a:t>field</a:t>
            </a:r>
            <a:endParaRPr lang="fr-FR" dirty="0"/>
          </a:p>
        </p:txBody>
      </p:sp>
      <p:sp>
        <p:nvSpPr>
          <p:cNvPr id="5" name="Espace réservé de la date 4"/>
          <p:cNvSpPr>
            <a:spLocks noGrp="1"/>
          </p:cNvSpPr>
          <p:nvPr>
            <p:ph type="dt" sz="half" idx="14"/>
          </p:nvPr>
        </p:nvSpPr>
        <p:spPr/>
        <p:txBody>
          <a:bodyPr/>
          <a:lstStyle/>
          <a:p>
            <a:pPr>
              <a:defRPr/>
            </a:pPr>
            <a:r>
              <a:rPr lang="fr-FR" smtClean="0"/>
              <a:t>Les-Houches - 2014</a:t>
            </a:r>
            <a:endParaRPr lang="fr-BE"/>
          </a:p>
        </p:txBody>
      </p:sp>
      <p:sp>
        <p:nvSpPr>
          <p:cNvPr id="6" name="Espace réservé du pied de page 5"/>
          <p:cNvSpPr>
            <a:spLocks noGrp="1"/>
          </p:cNvSpPr>
          <p:nvPr>
            <p:ph type="ftr" sz="quarter" idx="15"/>
          </p:nvPr>
        </p:nvSpPr>
        <p:spPr/>
        <p:txBody>
          <a:bodyPr/>
          <a:lstStyle/>
          <a:p>
            <a:pPr>
              <a:defRPr/>
            </a:pPr>
            <a:r>
              <a:rPr lang="fr-FR" smtClean="0"/>
              <a:t>Frédéric Fleuret - LLR (fleuret@in2p3.fr)</a:t>
            </a:r>
            <a:endParaRPr lang="fr-BE" dirty="0">
              <a:solidFill>
                <a:srgbClr val="898989"/>
              </a:solidFill>
            </a:endParaRPr>
          </a:p>
        </p:txBody>
      </p:sp>
      <p:sp>
        <p:nvSpPr>
          <p:cNvPr id="7" name="Espace réservé du numéro de diapositive 6"/>
          <p:cNvSpPr>
            <a:spLocks noGrp="1"/>
          </p:cNvSpPr>
          <p:nvPr>
            <p:ph type="sldNum" sz="quarter" idx="16"/>
          </p:nvPr>
        </p:nvSpPr>
        <p:spPr/>
        <p:txBody>
          <a:bodyPr/>
          <a:lstStyle/>
          <a:p>
            <a:pPr>
              <a:defRPr/>
            </a:pPr>
            <a:fld id="{22D67996-295D-4F77-A381-123A140FDE3E}" type="slidenum">
              <a:rPr lang="fr-BE" smtClean="0"/>
              <a:pPr>
                <a:defRPr/>
              </a:pPr>
              <a:t>12</a:t>
            </a:fld>
            <a:r>
              <a:rPr lang="fr-BE" smtClean="0"/>
              <a:t>/22</a:t>
            </a:r>
            <a:endParaRPr lang="fr-BE" dirty="0">
              <a:solidFill>
                <a:schemeClr val="tx1"/>
              </a:solidFill>
            </a:endParaRPr>
          </a:p>
        </p:txBody>
      </p:sp>
      <p:pic>
        <p:nvPicPr>
          <p:cNvPr id="17" name="Picture 3"/>
          <p:cNvPicPr>
            <a:picLocks noChangeAspect="1" noChangeArrowheads="1"/>
          </p:cNvPicPr>
          <p:nvPr/>
        </p:nvPicPr>
        <p:blipFill>
          <a:blip r:embed="rId3" cstate="print"/>
          <a:srcRect l="36620" r="23943"/>
          <a:stretch>
            <a:fillRect/>
          </a:stretch>
        </p:blipFill>
        <p:spPr bwMode="auto">
          <a:xfrm>
            <a:off x="323528" y="1519274"/>
            <a:ext cx="2000264" cy="1909726"/>
          </a:xfrm>
          <a:prstGeom prst="rect">
            <a:avLst/>
          </a:prstGeom>
          <a:solidFill>
            <a:schemeClr val="bg1"/>
          </a:solidFill>
          <a:ln w="9525">
            <a:noFill/>
            <a:miter lim="800000"/>
            <a:headEnd/>
            <a:tailEnd/>
          </a:ln>
        </p:spPr>
      </p:pic>
      <p:cxnSp>
        <p:nvCxnSpPr>
          <p:cNvPr id="18" name="Connecteur droit avec flèche 17"/>
          <p:cNvCxnSpPr/>
          <p:nvPr/>
        </p:nvCxnSpPr>
        <p:spPr>
          <a:xfrm>
            <a:off x="394966" y="1662150"/>
            <a:ext cx="1928826" cy="1588"/>
          </a:xfrm>
          <a:prstGeom prst="straightConnector1">
            <a:avLst/>
          </a:prstGeom>
          <a:ln w="28575">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895032" y="1304960"/>
            <a:ext cx="968535" cy="369332"/>
          </a:xfrm>
          <a:prstGeom prst="rect">
            <a:avLst/>
          </a:prstGeom>
          <a:noFill/>
        </p:spPr>
        <p:txBody>
          <a:bodyPr wrap="none" rtlCol="0">
            <a:spAutoFit/>
          </a:bodyPr>
          <a:lstStyle/>
          <a:p>
            <a:r>
              <a:rPr lang="fr-FR" dirty="0" smtClean="0"/>
              <a:t>~40 cm</a:t>
            </a:r>
            <a:endParaRPr lang="fr-FR" dirty="0"/>
          </a:p>
        </p:txBody>
      </p:sp>
      <p:graphicFrame>
        <p:nvGraphicFramePr>
          <p:cNvPr id="20" name="Objet 19"/>
          <p:cNvGraphicFramePr>
            <a:graphicFrameLocks noChangeAspect="1"/>
          </p:cNvGraphicFramePr>
          <p:nvPr/>
        </p:nvGraphicFramePr>
        <p:xfrm>
          <a:off x="2771800" y="1988840"/>
          <a:ext cx="6147559" cy="756976"/>
        </p:xfrm>
        <a:graphic>
          <a:graphicData uri="http://schemas.openxmlformats.org/presentationml/2006/ole">
            <mc:AlternateContent xmlns:mc="http://schemas.openxmlformats.org/markup-compatibility/2006">
              <mc:Choice xmlns:v="urn:schemas-microsoft-com:vml" Requires="v">
                <p:oleObj spid="_x0000_s133134" name="Équation" r:id="rId4" imgW="3403440" imgH="419040" progId="Equation.3">
                  <p:embed/>
                </p:oleObj>
              </mc:Choice>
              <mc:Fallback>
                <p:oleObj name="Équation" r:id="rId4" imgW="340344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1988840"/>
                        <a:ext cx="6147559" cy="7569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1" name="Connecteur droit 20"/>
          <p:cNvCxnSpPr/>
          <p:nvPr/>
        </p:nvCxnSpPr>
        <p:spPr>
          <a:xfrm>
            <a:off x="7236296" y="2708920"/>
            <a:ext cx="16410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H="1" flipV="1">
            <a:off x="2771800" y="1988840"/>
            <a:ext cx="1" cy="705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2771800" y="1988840"/>
            <a:ext cx="9125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2771800" y="2708920"/>
            <a:ext cx="9125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7236296" y="1988840"/>
            <a:ext cx="16410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H="1" flipV="1">
            <a:off x="8892480" y="1988840"/>
            <a:ext cx="1" cy="705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3" name="Picture 3"/>
          <p:cNvPicPr>
            <a:picLocks noChangeAspect="1" noChangeArrowheads="1"/>
          </p:cNvPicPr>
          <p:nvPr/>
        </p:nvPicPr>
        <p:blipFill>
          <a:blip r:embed="rId3" cstate="print"/>
          <a:srcRect l="36620" r="23943"/>
          <a:stretch>
            <a:fillRect/>
          </a:stretch>
        </p:blipFill>
        <p:spPr bwMode="auto">
          <a:xfrm>
            <a:off x="323528" y="4221088"/>
            <a:ext cx="4320480" cy="1909726"/>
          </a:xfrm>
          <a:prstGeom prst="rect">
            <a:avLst/>
          </a:prstGeom>
          <a:solidFill>
            <a:schemeClr val="bg1"/>
          </a:solidFill>
          <a:ln w="9525">
            <a:noFill/>
            <a:miter lim="800000"/>
            <a:headEnd/>
            <a:tailEnd/>
          </a:ln>
        </p:spPr>
      </p:pic>
      <p:cxnSp>
        <p:nvCxnSpPr>
          <p:cNvPr id="34" name="Connecteur droit avec flèche 33"/>
          <p:cNvCxnSpPr/>
          <p:nvPr/>
        </p:nvCxnSpPr>
        <p:spPr>
          <a:xfrm>
            <a:off x="394966" y="4363964"/>
            <a:ext cx="4166177" cy="2389"/>
          </a:xfrm>
          <a:prstGeom prst="straightConnector1">
            <a:avLst/>
          </a:prstGeom>
          <a:ln w="28575">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1975952" y="4006774"/>
            <a:ext cx="2091992" cy="369332"/>
          </a:xfrm>
          <a:prstGeom prst="rect">
            <a:avLst/>
          </a:prstGeom>
          <a:noFill/>
        </p:spPr>
        <p:txBody>
          <a:bodyPr wrap="square" rtlCol="0">
            <a:spAutoFit/>
          </a:bodyPr>
          <a:lstStyle/>
          <a:p>
            <a:r>
              <a:rPr lang="fr-FR" dirty="0" smtClean="0"/>
              <a:t>~100 cm</a:t>
            </a:r>
            <a:endParaRPr lang="fr-FR" dirty="0"/>
          </a:p>
        </p:txBody>
      </p:sp>
      <p:graphicFrame>
        <p:nvGraphicFramePr>
          <p:cNvPr id="3076" name="Object 3"/>
          <p:cNvGraphicFramePr>
            <a:graphicFrameLocks noChangeAspect="1"/>
          </p:cNvGraphicFramePr>
          <p:nvPr/>
        </p:nvGraphicFramePr>
        <p:xfrm>
          <a:off x="5220072" y="3356992"/>
          <a:ext cx="1512887" cy="731838"/>
        </p:xfrm>
        <a:graphic>
          <a:graphicData uri="http://schemas.openxmlformats.org/presentationml/2006/ole">
            <mc:AlternateContent xmlns:mc="http://schemas.openxmlformats.org/markup-compatibility/2006">
              <mc:Choice xmlns:v="urn:schemas-microsoft-com:vml" Requires="v">
                <p:oleObj spid="_x0000_s133135" name="Équation" r:id="rId6" imgW="812520" imgH="393480" progId="Equation.3">
                  <p:embed/>
                </p:oleObj>
              </mc:Choice>
              <mc:Fallback>
                <p:oleObj name="Équation" r:id="rId6" imgW="81252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0072" y="3356992"/>
                        <a:ext cx="1512887" cy="731838"/>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t 37"/>
          <p:cNvGraphicFramePr>
            <a:graphicFrameLocks noChangeAspect="1"/>
          </p:cNvGraphicFramePr>
          <p:nvPr/>
        </p:nvGraphicFramePr>
        <p:xfrm>
          <a:off x="5292080" y="4725144"/>
          <a:ext cx="3441700" cy="711200"/>
        </p:xfrm>
        <a:graphic>
          <a:graphicData uri="http://schemas.openxmlformats.org/presentationml/2006/ole">
            <mc:AlternateContent xmlns:mc="http://schemas.openxmlformats.org/markup-compatibility/2006">
              <mc:Choice xmlns:v="urn:schemas-microsoft-com:vml" Requires="v">
                <p:oleObj spid="_x0000_s133136" name="Équation" r:id="rId8" imgW="1904760" imgH="393480" progId="Equation.3">
                  <p:embed/>
                </p:oleObj>
              </mc:Choice>
              <mc:Fallback>
                <p:oleObj name="Équation" r:id="rId8" imgW="190476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2080" y="4725144"/>
                        <a:ext cx="3441700" cy="711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Flèche vers le bas 40"/>
          <p:cNvSpPr/>
          <p:nvPr/>
        </p:nvSpPr>
        <p:spPr>
          <a:xfrm>
            <a:off x="5940152" y="2780928"/>
            <a:ext cx="7200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Flèche vers le bas 41"/>
          <p:cNvSpPr/>
          <p:nvPr/>
        </p:nvSpPr>
        <p:spPr>
          <a:xfrm>
            <a:off x="6012160" y="4149080"/>
            <a:ext cx="7200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6084168" y="2852936"/>
            <a:ext cx="1032655" cy="369332"/>
          </a:xfrm>
          <a:prstGeom prst="rect">
            <a:avLst/>
          </a:prstGeom>
          <a:noFill/>
        </p:spPr>
        <p:txBody>
          <a:bodyPr wrap="none" rtlCol="0">
            <a:spAutoFit/>
          </a:bodyPr>
          <a:lstStyle/>
          <a:p>
            <a:r>
              <a:rPr lang="fr-FR" b="1" i="1" dirty="0" smtClean="0">
                <a:solidFill>
                  <a:srgbClr val="FF0000"/>
                </a:solidFill>
              </a:rPr>
              <a:t>L</a:t>
            </a:r>
            <a:r>
              <a:rPr lang="fr-FR" b="1" dirty="0" smtClean="0">
                <a:solidFill>
                  <a:srgbClr val="FF0000"/>
                </a:solidFill>
              </a:rPr>
              <a:t> = 0.4 </a:t>
            </a:r>
            <a:r>
              <a:rPr lang="fr-FR" b="1" dirty="0" smtClean="0">
                <a:solidFill>
                  <a:srgbClr val="FF0000"/>
                </a:solidFill>
                <a:sym typeface="Wingdings" pitchFamily="2" charset="2"/>
              </a:rPr>
              <a:t>m</a:t>
            </a:r>
            <a:endParaRPr lang="fr-FR" b="1" dirty="0">
              <a:solidFill>
                <a:srgbClr val="FF0000"/>
              </a:solidFill>
            </a:endParaRPr>
          </a:p>
        </p:txBody>
      </p:sp>
      <p:sp>
        <p:nvSpPr>
          <p:cNvPr id="44" name="ZoneTexte 43"/>
          <p:cNvSpPr txBox="1"/>
          <p:nvPr/>
        </p:nvSpPr>
        <p:spPr>
          <a:xfrm>
            <a:off x="6156176" y="4221088"/>
            <a:ext cx="857927" cy="369332"/>
          </a:xfrm>
          <a:prstGeom prst="rect">
            <a:avLst/>
          </a:prstGeom>
          <a:noFill/>
        </p:spPr>
        <p:txBody>
          <a:bodyPr wrap="none" rtlCol="0">
            <a:spAutoFit/>
          </a:bodyPr>
          <a:lstStyle/>
          <a:p>
            <a:r>
              <a:rPr lang="fr-FR" b="1" i="1" dirty="0" smtClean="0">
                <a:solidFill>
                  <a:srgbClr val="FF0000"/>
                </a:solidFill>
              </a:rPr>
              <a:t>L</a:t>
            </a:r>
            <a:r>
              <a:rPr lang="fr-FR" b="1" dirty="0" smtClean="0">
                <a:solidFill>
                  <a:srgbClr val="FF0000"/>
                </a:solidFill>
              </a:rPr>
              <a:t> = 1 </a:t>
            </a:r>
            <a:r>
              <a:rPr lang="fr-FR" b="1" dirty="0" smtClean="0">
                <a:solidFill>
                  <a:srgbClr val="FF0000"/>
                </a:solidFill>
                <a:sym typeface="Wingdings" pitchFamily="2" charset="2"/>
              </a:rPr>
              <a:t>m</a:t>
            </a:r>
            <a:endParaRPr lang="fr-FR" b="1" dirty="0">
              <a:solidFill>
                <a:srgbClr val="FF0000"/>
              </a:solidFill>
            </a:endParaRPr>
          </a:p>
        </p:txBody>
      </p:sp>
    </p:spTree>
    <p:extLst>
      <p:ext uri="{BB962C8B-B14F-4D97-AF65-F5344CB8AC3E}">
        <p14:creationId xmlns:p14="http://schemas.microsoft.com/office/powerpoint/2010/main" val="1784000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Apparatus</a:t>
            </a:r>
            <a:endParaRPr lang="fr-FR" dirty="0"/>
          </a:p>
        </p:txBody>
      </p:sp>
      <p:sp>
        <p:nvSpPr>
          <p:cNvPr id="3" name="Espace réservé du contenu 2"/>
          <p:cNvSpPr>
            <a:spLocks noGrp="1"/>
          </p:cNvSpPr>
          <p:nvPr>
            <p:ph idx="1"/>
          </p:nvPr>
        </p:nvSpPr>
        <p:spPr>
          <a:xfrm>
            <a:off x="214282" y="928670"/>
            <a:ext cx="5181474" cy="5500726"/>
          </a:xfrm>
        </p:spPr>
        <p:txBody>
          <a:bodyPr>
            <a:normAutofit/>
          </a:bodyPr>
          <a:lstStyle/>
          <a:p>
            <a:pPr algn="just"/>
            <a:r>
              <a:rPr lang="fr-FR" sz="2400" dirty="0" err="1" smtClean="0"/>
              <a:t>Need</a:t>
            </a:r>
            <a:r>
              <a:rPr lang="fr-FR" sz="2400" dirty="0" smtClean="0"/>
              <a:t> to </a:t>
            </a:r>
            <a:r>
              <a:rPr lang="fr-FR" sz="2400" dirty="0" err="1" smtClean="0"/>
              <a:t>measure</a:t>
            </a:r>
            <a:r>
              <a:rPr lang="fr-FR" sz="2400" dirty="0" smtClean="0"/>
              <a:t> </a:t>
            </a:r>
            <a:r>
              <a:rPr lang="fr-FR" sz="2400" dirty="0" err="1" smtClean="0"/>
              <a:t>low</a:t>
            </a:r>
            <a:r>
              <a:rPr lang="fr-FR" sz="2400" dirty="0" smtClean="0"/>
              <a:t> </a:t>
            </a:r>
            <a:r>
              <a:rPr lang="fr-FR" sz="2400" dirty="0" err="1" smtClean="0"/>
              <a:t>energy</a:t>
            </a:r>
            <a:r>
              <a:rPr lang="fr-FR" sz="2400" dirty="0" smtClean="0"/>
              <a:t> photon (~3 </a:t>
            </a:r>
            <a:r>
              <a:rPr lang="fr-FR" sz="2400" dirty="0" err="1" smtClean="0"/>
              <a:t>GeV</a:t>
            </a:r>
            <a:r>
              <a:rPr lang="fr-FR" sz="2400" dirty="0" smtClean="0"/>
              <a:t> in </a:t>
            </a:r>
            <a:r>
              <a:rPr lang="fr-FR" sz="2400" dirty="0" err="1" smtClean="0"/>
              <a:t>lab</a:t>
            </a:r>
            <a:r>
              <a:rPr lang="fr-FR" sz="2400" dirty="0" smtClean="0"/>
              <a:t>) in high </a:t>
            </a:r>
            <a:r>
              <a:rPr lang="fr-FR" sz="2400" dirty="0" smtClean="0">
                <a:latin typeface="Symbol" panose="05050102010706020507" pitchFamily="18" charset="2"/>
              </a:rPr>
              <a:t>p</a:t>
            </a:r>
            <a:r>
              <a:rPr lang="fr-FR" sz="2400" baseline="30000" dirty="0" smtClean="0"/>
              <a:t>0</a:t>
            </a:r>
            <a:r>
              <a:rPr lang="fr-FR" sz="2400" dirty="0" smtClean="0"/>
              <a:t> </a:t>
            </a:r>
            <a:r>
              <a:rPr lang="fr-FR" sz="2400" dirty="0" err="1" smtClean="0"/>
              <a:t>multiplicity</a:t>
            </a:r>
            <a:r>
              <a:rPr lang="fr-FR" sz="2400" dirty="0" smtClean="0"/>
              <a:t> </a:t>
            </a:r>
            <a:r>
              <a:rPr lang="fr-FR" sz="2400" dirty="0" err="1" smtClean="0"/>
              <a:t>environment</a:t>
            </a:r>
            <a:r>
              <a:rPr lang="fr-FR" sz="2400" dirty="0" smtClean="0"/>
              <a:t> </a:t>
            </a:r>
            <a:r>
              <a:rPr lang="fr-FR" sz="2400" dirty="0" smtClean="0">
                <a:sym typeface="Wingdings" panose="05000000000000000000" pitchFamily="2" charset="2"/>
              </a:rPr>
              <a:t> </a:t>
            </a:r>
            <a:r>
              <a:rPr lang="fr-FR" sz="2400" dirty="0" err="1" smtClean="0">
                <a:sym typeface="Wingdings" panose="05000000000000000000" pitchFamily="2" charset="2"/>
              </a:rPr>
              <a:t>need</a:t>
            </a:r>
            <a:r>
              <a:rPr lang="fr-FR" sz="2400" dirty="0" smtClean="0">
                <a:sym typeface="Wingdings" panose="05000000000000000000" pitchFamily="2" charset="2"/>
              </a:rPr>
              <a:t> </a:t>
            </a:r>
            <a:r>
              <a:rPr lang="fr-FR" sz="2400" dirty="0" err="1" smtClean="0">
                <a:sym typeface="Wingdings" panose="05000000000000000000" pitchFamily="2" charset="2"/>
              </a:rPr>
              <a:t>very</a:t>
            </a:r>
            <a:r>
              <a:rPr lang="fr-FR" sz="2400" dirty="0" smtClean="0">
                <a:sym typeface="Wingdings" panose="05000000000000000000" pitchFamily="2" charset="2"/>
              </a:rPr>
              <a:t> high segmentation</a:t>
            </a:r>
            <a:endParaRPr lang="fr-FR" sz="2400" dirty="0" smtClean="0"/>
          </a:p>
          <a:p>
            <a:pPr lvl="2"/>
            <a:r>
              <a:rPr lang="fr-FR" sz="1600" dirty="0" smtClean="0"/>
              <a:t>To </a:t>
            </a:r>
            <a:r>
              <a:rPr lang="fr-FR" sz="1600" dirty="0" err="1" smtClean="0"/>
              <a:t>separate</a:t>
            </a:r>
            <a:r>
              <a:rPr lang="fr-FR" sz="1600" dirty="0"/>
              <a:t> </a:t>
            </a:r>
            <a:r>
              <a:rPr lang="fr-FR" sz="1600" dirty="0" err="1" smtClean="0"/>
              <a:t>electromagnetic</a:t>
            </a:r>
            <a:r>
              <a:rPr lang="fr-FR" sz="1600" dirty="0" smtClean="0"/>
              <a:t> </a:t>
            </a:r>
            <a:r>
              <a:rPr lang="fr-FR" sz="1600" dirty="0" err="1" smtClean="0"/>
              <a:t>showers</a:t>
            </a:r>
            <a:endParaRPr lang="fr-FR" sz="1600" dirty="0" smtClean="0"/>
          </a:p>
          <a:p>
            <a:pPr lvl="2"/>
            <a:r>
              <a:rPr lang="fr-FR" sz="1600" dirty="0" smtClean="0"/>
              <a:t>To </a:t>
            </a:r>
            <a:r>
              <a:rPr lang="fr-FR" sz="1600" dirty="0" err="1" smtClean="0"/>
              <a:t>isolate</a:t>
            </a:r>
            <a:r>
              <a:rPr lang="fr-FR" sz="1600" dirty="0" smtClean="0"/>
              <a:t> photons </a:t>
            </a:r>
            <a:r>
              <a:rPr lang="fr-FR" sz="1600" dirty="0" err="1" smtClean="0"/>
              <a:t>from</a:t>
            </a:r>
            <a:r>
              <a:rPr lang="fr-FR" sz="1600" dirty="0" smtClean="0"/>
              <a:t> </a:t>
            </a:r>
            <a:r>
              <a:rPr lang="fr-FR" sz="1600" dirty="0">
                <a:latin typeface="Symbol" pitchFamily="18" charset="2"/>
                <a:sym typeface="Wingdings" pitchFamily="2" charset="2"/>
              </a:rPr>
              <a:t>p</a:t>
            </a:r>
            <a:r>
              <a:rPr lang="fr-FR" sz="1600" baseline="30000" dirty="0">
                <a:sym typeface="Wingdings" pitchFamily="2" charset="2"/>
              </a:rPr>
              <a:t>+/-</a:t>
            </a:r>
            <a:r>
              <a:rPr lang="fr-FR" sz="1600" dirty="0">
                <a:sym typeface="Wingdings" pitchFamily="2" charset="2"/>
              </a:rPr>
              <a:t> </a:t>
            </a:r>
            <a:r>
              <a:rPr lang="fr-FR" sz="1600" dirty="0" smtClean="0">
                <a:sym typeface="Wingdings" pitchFamily="2" charset="2"/>
              </a:rPr>
              <a:t>contamination</a:t>
            </a:r>
            <a:endParaRPr lang="fr-FR" dirty="0" smtClean="0"/>
          </a:p>
          <a:p>
            <a:r>
              <a:rPr lang="fr-FR" sz="2400" dirty="0" smtClean="0">
                <a:sym typeface="Wingdings" pitchFamily="2" charset="2"/>
              </a:rPr>
              <a:t>W </a:t>
            </a:r>
            <a:r>
              <a:rPr lang="fr-FR" sz="2400" dirty="0" smtClean="0">
                <a:sym typeface="Wingdings" pitchFamily="2" charset="2"/>
              </a:rPr>
              <a:t>+ Si </a:t>
            </a:r>
            <a:r>
              <a:rPr lang="fr-FR" sz="2400" dirty="0" err="1" smtClean="0">
                <a:sym typeface="Wingdings" pitchFamily="2" charset="2"/>
              </a:rPr>
              <a:t>calorimeter</a:t>
            </a:r>
            <a:r>
              <a:rPr lang="fr-FR" sz="2400" dirty="0" smtClean="0">
                <a:sym typeface="Wingdings" pitchFamily="2" charset="2"/>
              </a:rPr>
              <a:t> à la Calice</a:t>
            </a:r>
          </a:p>
          <a:p>
            <a:pPr lvl="1"/>
            <a:r>
              <a:rPr lang="fr-FR" sz="1800" dirty="0" smtClean="0"/>
              <a:t>30 </a:t>
            </a:r>
            <a:r>
              <a:rPr lang="fr-FR" sz="1800" dirty="0" err="1" smtClean="0"/>
              <a:t>layers</a:t>
            </a:r>
            <a:endParaRPr lang="fr-FR" sz="1800" dirty="0" smtClean="0"/>
          </a:p>
          <a:p>
            <a:pPr lvl="1"/>
            <a:r>
              <a:rPr lang="fr-FR" sz="1800" dirty="0" smtClean="0"/>
              <a:t>0.5 x 0.5 cm</a:t>
            </a:r>
            <a:r>
              <a:rPr lang="fr-FR" sz="1800" baseline="30000" dirty="0" smtClean="0"/>
              <a:t>2</a:t>
            </a:r>
            <a:r>
              <a:rPr lang="fr-FR" sz="1800" dirty="0" smtClean="0"/>
              <a:t> pads</a:t>
            </a:r>
          </a:p>
          <a:p>
            <a:pPr lvl="1"/>
            <a:r>
              <a:rPr lang="fr-FR" sz="1800" dirty="0" smtClean="0"/>
              <a:t>24 X</a:t>
            </a:r>
            <a:r>
              <a:rPr lang="fr-FR" sz="1800" baseline="-25000" dirty="0" smtClean="0"/>
              <a:t>0</a:t>
            </a:r>
            <a:r>
              <a:rPr lang="fr-FR" sz="1800" dirty="0" smtClean="0"/>
              <a:t> in 20 cm</a:t>
            </a:r>
          </a:p>
          <a:p>
            <a:pPr>
              <a:buNone/>
            </a:pPr>
            <a:endParaRPr lang="fr-FR" dirty="0" smtClean="0">
              <a:sym typeface="Wingdings" pitchFamily="2" charset="2"/>
            </a:endParaRPr>
          </a:p>
        </p:txBody>
      </p:sp>
      <p:sp>
        <p:nvSpPr>
          <p:cNvPr id="6" name="Espace réservé du texte 5"/>
          <p:cNvSpPr>
            <a:spLocks noGrp="1"/>
          </p:cNvSpPr>
          <p:nvPr>
            <p:ph type="body" sz="quarter" idx="13"/>
          </p:nvPr>
        </p:nvSpPr>
        <p:spPr/>
        <p:txBody>
          <a:bodyPr/>
          <a:lstStyle/>
          <a:p>
            <a:pPr algn="ctr"/>
            <a:r>
              <a:rPr lang="fr-FR" dirty="0" err="1" smtClean="0"/>
              <a:t>Calorimetry</a:t>
            </a:r>
            <a:endParaRPr lang="fr-FR" dirty="0"/>
          </a:p>
        </p:txBody>
      </p:sp>
      <p:sp>
        <p:nvSpPr>
          <p:cNvPr id="57" name="Espace réservé de la date 56"/>
          <p:cNvSpPr>
            <a:spLocks noGrp="1"/>
          </p:cNvSpPr>
          <p:nvPr>
            <p:ph type="dt" sz="half" idx="14"/>
          </p:nvPr>
        </p:nvSpPr>
        <p:spPr>
          <a:prstGeom prst="rect">
            <a:avLst/>
          </a:prstGeom>
        </p:spPr>
        <p:txBody>
          <a:bodyPr/>
          <a:lstStyle/>
          <a:p>
            <a:r>
              <a:rPr lang="fr-FR" smtClean="0"/>
              <a:t>Les-Houches - 2014</a:t>
            </a:r>
            <a:endParaRPr lang="fr-BE"/>
          </a:p>
        </p:txBody>
      </p:sp>
      <p:sp>
        <p:nvSpPr>
          <p:cNvPr id="60" name="Espace réservé du pied de page 59"/>
          <p:cNvSpPr>
            <a:spLocks noGrp="1"/>
          </p:cNvSpPr>
          <p:nvPr>
            <p:ph type="ftr" sz="quarter" idx="15"/>
          </p:nvPr>
        </p:nvSpPr>
        <p:spPr/>
        <p:txBody>
          <a:bodyPr/>
          <a:lstStyle/>
          <a:p>
            <a:r>
              <a:rPr lang="fr-BE" smtClean="0"/>
              <a:t>Frédéric Fleuret - LLR (fleuret@in2p3.fr)</a:t>
            </a:r>
            <a:endParaRPr lang="fr-BE"/>
          </a:p>
        </p:txBody>
      </p:sp>
      <p:sp>
        <p:nvSpPr>
          <p:cNvPr id="5" name="Espace réservé du numéro de diapositive 4"/>
          <p:cNvSpPr>
            <a:spLocks noGrp="1"/>
          </p:cNvSpPr>
          <p:nvPr>
            <p:ph type="sldNum" sz="quarter" idx="16"/>
          </p:nvPr>
        </p:nvSpPr>
        <p:spPr/>
        <p:txBody>
          <a:bodyPr/>
          <a:lstStyle/>
          <a:p>
            <a:pPr>
              <a:defRPr/>
            </a:pPr>
            <a:fld id="{22D67996-295D-4F77-A381-123A140FDE3E}" type="slidenum">
              <a:rPr lang="fr-BE" smtClean="0"/>
              <a:pPr>
                <a:defRPr/>
              </a:pPr>
              <a:t>13</a:t>
            </a:fld>
            <a:r>
              <a:rPr lang="fr-BE" smtClean="0"/>
              <a:t>/22</a:t>
            </a:r>
            <a:endParaRPr lang="fr-BE" dirty="0">
              <a:solidFill>
                <a:schemeClr val="tx1"/>
              </a:solidFill>
            </a:endParaRPr>
          </a:p>
        </p:txBody>
      </p:sp>
      <p:pic>
        <p:nvPicPr>
          <p:cNvPr id="34" name="Picture 332" descr="detector"/>
          <p:cNvPicPr>
            <a:picLocks noChangeAspect="1" noChangeArrowheads="1"/>
          </p:cNvPicPr>
          <p:nvPr/>
        </p:nvPicPr>
        <p:blipFill>
          <a:blip r:embed="rId2" cstate="print"/>
          <a:srcRect/>
          <a:stretch>
            <a:fillRect/>
          </a:stretch>
        </p:blipFill>
        <p:spPr bwMode="auto">
          <a:xfrm>
            <a:off x="2306517" y="3429000"/>
            <a:ext cx="3489619" cy="3168352"/>
          </a:xfrm>
          <a:prstGeom prst="rect">
            <a:avLst/>
          </a:prstGeom>
          <a:noFill/>
        </p:spPr>
      </p:pic>
      <p:cxnSp>
        <p:nvCxnSpPr>
          <p:cNvPr id="70" name="Connecteur droit 69"/>
          <p:cNvCxnSpPr/>
          <p:nvPr/>
        </p:nvCxnSpPr>
        <p:spPr>
          <a:xfrm>
            <a:off x="2911181" y="4372489"/>
            <a:ext cx="576064" cy="0"/>
          </a:xfrm>
          <a:prstGeom prst="line">
            <a:avLst/>
          </a:prstGeom>
          <a:ln w="38100">
            <a:solidFill>
              <a:srgbClr val="00B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a:off x="2980346" y="4666015"/>
            <a:ext cx="648072" cy="0"/>
          </a:xfrm>
          <a:prstGeom prst="line">
            <a:avLst/>
          </a:prstGeom>
          <a:ln w="38100">
            <a:solidFill>
              <a:srgbClr val="00B050"/>
            </a:solidFill>
            <a:beve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a:off x="2622581" y="4874765"/>
            <a:ext cx="648072" cy="0"/>
          </a:xfrm>
          <a:prstGeom prst="line">
            <a:avLst/>
          </a:prstGeom>
          <a:ln w="38100">
            <a:solidFill>
              <a:srgbClr val="FF0000"/>
            </a:solidFill>
            <a:beve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9" name="Connecteur droit 88"/>
          <p:cNvCxnSpPr/>
          <p:nvPr/>
        </p:nvCxnSpPr>
        <p:spPr>
          <a:xfrm>
            <a:off x="2712733" y="5317344"/>
            <a:ext cx="648072" cy="0"/>
          </a:xfrm>
          <a:prstGeom prst="line">
            <a:avLst/>
          </a:prstGeom>
          <a:ln w="38100">
            <a:solidFill>
              <a:srgbClr val="FF0000"/>
            </a:solidFill>
            <a:bevel/>
            <a:headEnd type="none" w="med" len="med"/>
            <a:tailEnd type="oval" w="med" len="med"/>
          </a:ln>
        </p:spPr>
        <p:style>
          <a:lnRef idx="1">
            <a:schemeClr val="accent1"/>
          </a:lnRef>
          <a:fillRef idx="0">
            <a:schemeClr val="accent1"/>
          </a:fillRef>
          <a:effectRef idx="0">
            <a:schemeClr val="accent1"/>
          </a:effectRef>
          <a:fontRef idx="minor">
            <a:schemeClr val="tx1"/>
          </a:fontRef>
        </p:style>
      </p:cxnSp>
      <p:pic>
        <p:nvPicPr>
          <p:cNvPr id="74" name="Picture 2"/>
          <p:cNvPicPr>
            <a:picLocks noChangeAspect="1" noChangeArrowheads="1"/>
          </p:cNvPicPr>
          <p:nvPr/>
        </p:nvPicPr>
        <p:blipFill>
          <a:blip r:embed="rId3" cstate="print"/>
          <a:srcRect/>
          <a:stretch>
            <a:fillRect/>
          </a:stretch>
        </p:blipFill>
        <p:spPr bwMode="auto">
          <a:xfrm>
            <a:off x="5743114" y="1073400"/>
            <a:ext cx="2973682" cy="2355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5" name="ZoneTexte 74"/>
          <p:cNvSpPr txBox="1"/>
          <p:nvPr/>
        </p:nvSpPr>
        <p:spPr>
          <a:xfrm>
            <a:off x="5860667" y="2362184"/>
            <a:ext cx="840243" cy="338554"/>
          </a:xfrm>
          <a:prstGeom prst="rect">
            <a:avLst/>
          </a:prstGeom>
          <a:noFill/>
        </p:spPr>
        <p:txBody>
          <a:bodyPr wrap="square" rtlCol="0">
            <a:spAutoFit/>
          </a:bodyPr>
          <a:lstStyle/>
          <a:p>
            <a:r>
              <a:rPr lang="fr-FR" sz="1600" dirty="0" smtClean="0">
                <a:solidFill>
                  <a:schemeClr val="bg1"/>
                </a:solidFill>
              </a:rPr>
              <a:t>Pb+Pb</a:t>
            </a:r>
            <a:endParaRPr lang="fr-FR" sz="1600" dirty="0">
              <a:solidFill>
                <a:schemeClr val="bg1"/>
              </a:solidFill>
            </a:endParaRPr>
          </a:p>
        </p:txBody>
      </p:sp>
      <p:pic>
        <p:nvPicPr>
          <p:cNvPr id="81" name="Picture 3"/>
          <p:cNvPicPr>
            <a:picLocks noChangeAspect="1" noChangeArrowheads="1"/>
          </p:cNvPicPr>
          <p:nvPr/>
        </p:nvPicPr>
        <p:blipFill>
          <a:blip r:embed="rId4" cstate="print"/>
          <a:srcRect/>
          <a:stretch>
            <a:fillRect/>
          </a:stretch>
        </p:blipFill>
        <p:spPr bwMode="auto">
          <a:xfrm>
            <a:off x="5740923" y="3717032"/>
            <a:ext cx="2960158" cy="252028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82" name="ZoneTexte 81"/>
          <p:cNvSpPr txBox="1"/>
          <p:nvPr/>
        </p:nvSpPr>
        <p:spPr>
          <a:xfrm>
            <a:off x="5875848" y="5726019"/>
            <a:ext cx="2815194" cy="523220"/>
          </a:xfrm>
          <a:prstGeom prst="rect">
            <a:avLst/>
          </a:prstGeom>
          <a:noFill/>
        </p:spPr>
        <p:txBody>
          <a:bodyPr wrap="none" rtlCol="0">
            <a:spAutoFit/>
          </a:bodyPr>
          <a:lstStyle/>
          <a:p>
            <a:r>
              <a:rPr lang="fr-FR" sz="1400" dirty="0" smtClean="0">
                <a:solidFill>
                  <a:schemeClr val="bg1"/>
                </a:solidFill>
              </a:rPr>
              <a:t>3 photons </a:t>
            </a:r>
            <a:r>
              <a:rPr lang="fr-FR" sz="1400" dirty="0" err="1" smtClean="0">
                <a:solidFill>
                  <a:schemeClr val="bg1"/>
                </a:solidFill>
              </a:rPr>
              <a:t>with</a:t>
            </a:r>
            <a:r>
              <a:rPr lang="fr-FR" sz="1400" dirty="0" smtClean="0">
                <a:solidFill>
                  <a:schemeClr val="bg1"/>
                </a:solidFill>
              </a:rPr>
              <a:t> E~2 </a:t>
            </a:r>
            <a:r>
              <a:rPr lang="fr-FR" sz="1400" dirty="0" err="1" smtClean="0">
                <a:solidFill>
                  <a:schemeClr val="bg1"/>
                </a:solidFill>
              </a:rPr>
              <a:t>GeV</a:t>
            </a:r>
            <a:endParaRPr lang="fr-FR" sz="1400" dirty="0" smtClean="0">
              <a:solidFill>
                <a:schemeClr val="bg1"/>
              </a:solidFill>
            </a:endParaRPr>
          </a:p>
          <a:p>
            <a:r>
              <a:rPr lang="fr-FR" sz="1400" dirty="0" smtClean="0">
                <a:solidFill>
                  <a:schemeClr val="bg1"/>
                </a:solidFill>
              </a:rPr>
              <a:t>distance </a:t>
            </a:r>
            <a:r>
              <a:rPr lang="fr-FR" sz="1400" dirty="0" err="1" smtClean="0">
                <a:solidFill>
                  <a:schemeClr val="bg1"/>
                </a:solidFill>
              </a:rPr>
              <a:t>between</a:t>
            </a:r>
            <a:r>
              <a:rPr lang="fr-FR" sz="1400" dirty="0" smtClean="0">
                <a:solidFill>
                  <a:schemeClr val="bg1"/>
                </a:solidFill>
              </a:rPr>
              <a:t> </a:t>
            </a:r>
            <a:r>
              <a:rPr lang="fr-FR" sz="1400" dirty="0" smtClean="0">
                <a:solidFill>
                  <a:schemeClr val="bg1"/>
                </a:solidFill>
              </a:rPr>
              <a:t>photons~ </a:t>
            </a:r>
            <a:r>
              <a:rPr lang="fr-FR" sz="1400" dirty="0" smtClean="0">
                <a:solidFill>
                  <a:schemeClr val="bg1"/>
                </a:solidFill>
              </a:rPr>
              <a:t>2 cm</a:t>
            </a:r>
            <a:endParaRPr lang="fr-FR" sz="1400" dirty="0">
              <a:solidFill>
                <a:schemeClr val="bg1"/>
              </a:solidFill>
            </a:endParaRPr>
          </a:p>
        </p:txBody>
      </p:sp>
      <p:sp>
        <p:nvSpPr>
          <p:cNvPr id="83" name="ZoneTexte 82"/>
          <p:cNvSpPr txBox="1"/>
          <p:nvPr/>
        </p:nvSpPr>
        <p:spPr>
          <a:xfrm>
            <a:off x="5395756" y="6260272"/>
            <a:ext cx="3640740" cy="276999"/>
          </a:xfrm>
          <a:prstGeom prst="rect">
            <a:avLst/>
          </a:prstGeom>
          <a:noFill/>
        </p:spPr>
        <p:txBody>
          <a:bodyPr wrap="none" rtlCol="0">
            <a:spAutoFit/>
          </a:bodyPr>
          <a:lstStyle/>
          <a:p>
            <a:r>
              <a:rPr lang="fr-FR" sz="1200" dirty="0" smtClean="0"/>
              <a:t>(full </a:t>
            </a:r>
            <a:r>
              <a:rPr lang="fr-FR" sz="1200" dirty="0" err="1" smtClean="0"/>
              <a:t>simu</a:t>
            </a:r>
            <a:r>
              <a:rPr lang="fr-FR" sz="1200" dirty="0" smtClean="0"/>
              <a:t> made by D. Jeans -  LLR - Calice </a:t>
            </a:r>
            <a:r>
              <a:rPr lang="fr-FR" sz="1200" dirty="0" err="1" smtClean="0"/>
              <a:t>collab</a:t>
            </a:r>
            <a:r>
              <a:rPr lang="fr-FR" sz="1200" dirty="0" smtClean="0"/>
              <a:t>.)</a:t>
            </a:r>
            <a:endParaRPr lang="fr-FR" sz="1200" dirty="0"/>
          </a:p>
        </p:txBody>
      </p:sp>
    </p:spTree>
    <p:extLst>
      <p:ext uri="{BB962C8B-B14F-4D97-AF65-F5344CB8AC3E}">
        <p14:creationId xmlns:p14="http://schemas.microsoft.com/office/powerpoint/2010/main" val="1430109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22"/>
          <p:cNvSpPr>
            <a:spLocks noGrp="1"/>
          </p:cNvSpPr>
          <p:nvPr>
            <p:ph type="title"/>
          </p:nvPr>
        </p:nvSpPr>
        <p:spPr/>
        <p:txBody>
          <a:bodyPr/>
          <a:lstStyle/>
          <a:p>
            <a:r>
              <a:rPr lang="fr-FR" dirty="0" err="1" smtClean="0"/>
              <a:t>Apparatus</a:t>
            </a:r>
            <a:endParaRPr lang="fr-FR" dirty="0"/>
          </a:p>
        </p:txBody>
      </p:sp>
      <p:sp>
        <p:nvSpPr>
          <p:cNvPr id="3" name="Espace réservé du contenu 2"/>
          <p:cNvSpPr>
            <a:spLocks noGrp="1"/>
          </p:cNvSpPr>
          <p:nvPr>
            <p:ph idx="1"/>
          </p:nvPr>
        </p:nvSpPr>
        <p:spPr/>
        <p:txBody>
          <a:bodyPr>
            <a:normAutofit/>
          </a:bodyPr>
          <a:lstStyle/>
          <a:p>
            <a:r>
              <a:rPr lang="fr-FR" dirty="0" smtClean="0"/>
              <a:t>Absorber size and muon </a:t>
            </a:r>
            <a:r>
              <a:rPr lang="fr-FR" dirty="0" err="1" smtClean="0"/>
              <a:t>energy</a:t>
            </a:r>
            <a:r>
              <a:rPr lang="fr-FR" dirty="0" smtClean="0"/>
              <a:t> </a:t>
            </a:r>
            <a:r>
              <a:rPr lang="fr-FR" dirty="0" err="1" smtClean="0"/>
              <a:t>loss</a:t>
            </a:r>
            <a:endParaRPr lang="fr-FR" dirty="0" smtClean="0">
              <a:sym typeface="Wingdings" pitchFamily="2" charset="2"/>
            </a:endParaRPr>
          </a:p>
          <a:p>
            <a:pPr lvl="1"/>
            <a:endParaRPr lang="fr-FR" sz="1800" dirty="0" smtClean="0">
              <a:sym typeface="Wingdings" pitchFamily="2" charset="2"/>
            </a:endParaRPr>
          </a:p>
          <a:p>
            <a:pPr lvl="1"/>
            <a:endParaRPr lang="fr-FR" sz="1800" dirty="0" smtClean="0">
              <a:sym typeface="Wingdings" pitchFamily="2" charset="2"/>
            </a:endParaRPr>
          </a:p>
          <a:p>
            <a:pPr lvl="1"/>
            <a:endParaRPr lang="fr-FR" sz="1800" dirty="0" smtClean="0">
              <a:sym typeface="Wingdings" pitchFamily="2" charset="2"/>
            </a:endParaRPr>
          </a:p>
          <a:p>
            <a:pPr lvl="1"/>
            <a:endParaRPr lang="fr-FR" sz="1800" dirty="0" smtClean="0">
              <a:sym typeface="Wingdings" pitchFamily="2" charset="2"/>
            </a:endParaRPr>
          </a:p>
          <a:p>
            <a:pPr lvl="1"/>
            <a:endParaRPr lang="fr-FR" sz="1800" dirty="0" smtClean="0">
              <a:sym typeface="Wingdings" pitchFamily="2" charset="2"/>
            </a:endParaRPr>
          </a:p>
        </p:txBody>
      </p:sp>
      <p:sp>
        <p:nvSpPr>
          <p:cNvPr id="5" name="Espace réservé du texte 4"/>
          <p:cNvSpPr>
            <a:spLocks noGrp="1"/>
          </p:cNvSpPr>
          <p:nvPr>
            <p:ph type="body" sz="quarter" idx="13"/>
          </p:nvPr>
        </p:nvSpPr>
        <p:spPr/>
        <p:txBody>
          <a:bodyPr/>
          <a:lstStyle/>
          <a:p>
            <a:pPr algn="ctr"/>
            <a:r>
              <a:rPr lang="fr-FR" dirty="0" smtClean="0"/>
              <a:t>Absorber</a:t>
            </a:r>
            <a:endParaRPr lang="fr-FR" dirty="0"/>
          </a:p>
        </p:txBody>
      </p:sp>
      <p:sp>
        <p:nvSpPr>
          <p:cNvPr id="20" name="Espace réservé de la date 19"/>
          <p:cNvSpPr>
            <a:spLocks noGrp="1"/>
          </p:cNvSpPr>
          <p:nvPr>
            <p:ph type="dt" sz="half" idx="14"/>
          </p:nvPr>
        </p:nvSpPr>
        <p:spPr>
          <a:prstGeom prst="rect">
            <a:avLst/>
          </a:prstGeom>
        </p:spPr>
        <p:txBody>
          <a:bodyPr/>
          <a:lstStyle/>
          <a:p>
            <a:r>
              <a:rPr lang="fr-FR" smtClean="0"/>
              <a:t>Les-Houches - 2014</a:t>
            </a:r>
            <a:endParaRPr lang="fr-BE"/>
          </a:p>
        </p:txBody>
      </p:sp>
      <p:sp>
        <p:nvSpPr>
          <p:cNvPr id="21" name="Espace réservé du pied de page 20"/>
          <p:cNvSpPr>
            <a:spLocks noGrp="1"/>
          </p:cNvSpPr>
          <p:nvPr>
            <p:ph type="ftr" sz="quarter" idx="15"/>
          </p:nvPr>
        </p:nvSpPr>
        <p:spPr/>
        <p:txBody>
          <a:bodyPr/>
          <a:lstStyle/>
          <a:p>
            <a:r>
              <a:rPr lang="fr-BE" smtClean="0"/>
              <a:t>Frédéric Fleuret - LLR (fleuret@in2p3.fr)</a:t>
            </a:r>
            <a:endParaRPr lang="fr-BE"/>
          </a:p>
        </p:txBody>
      </p:sp>
      <p:sp>
        <p:nvSpPr>
          <p:cNvPr id="2" name="Espace réservé du numéro de diapositive 1"/>
          <p:cNvSpPr>
            <a:spLocks noGrp="1"/>
          </p:cNvSpPr>
          <p:nvPr>
            <p:ph type="sldNum" sz="quarter" idx="16"/>
          </p:nvPr>
        </p:nvSpPr>
        <p:spPr/>
        <p:txBody>
          <a:bodyPr/>
          <a:lstStyle/>
          <a:p>
            <a:pPr>
              <a:defRPr/>
            </a:pPr>
            <a:fld id="{22D67996-295D-4F77-A381-123A140FDE3E}" type="slidenum">
              <a:rPr lang="fr-BE" smtClean="0"/>
              <a:pPr>
                <a:defRPr/>
              </a:pPr>
              <a:t>14</a:t>
            </a:fld>
            <a:r>
              <a:rPr lang="fr-BE" smtClean="0"/>
              <a:t>/22</a:t>
            </a:r>
            <a:endParaRPr lang="fr-BE" dirty="0">
              <a:solidFill>
                <a:schemeClr val="tx1"/>
              </a:solidFill>
            </a:endParaRPr>
          </a:p>
        </p:txBody>
      </p:sp>
      <p:pic>
        <p:nvPicPr>
          <p:cNvPr id="295939" name="Picture 3"/>
          <p:cNvPicPr>
            <a:picLocks noChangeAspect="1" noChangeArrowheads="1"/>
          </p:cNvPicPr>
          <p:nvPr/>
        </p:nvPicPr>
        <p:blipFill>
          <a:blip r:embed="rId2" cstate="print"/>
          <a:srcRect l="50336" t="36633" r="1384" b="32360"/>
          <a:stretch>
            <a:fillRect/>
          </a:stretch>
        </p:blipFill>
        <p:spPr bwMode="auto">
          <a:xfrm>
            <a:off x="4266700" y="1700808"/>
            <a:ext cx="4697788" cy="2406139"/>
          </a:xfrm>
          <a:prstGeom prst="rect">
            <a:avLst/>
          </a:prstGeom>
          <a:noFill/>
          <a:ln w="9525">
            <a:noFill/>
            <a:miter lim="800000"/>
            <a:headEnd/>
            <a:tailEnd/>
          </a:ln>
        </p:spPr>
      </p:pic>
      <p:grpSp>
        <p:nvGrpSpPr>
          <p:cNvPr id="4" name="Groupe 44"/>
          <p:cNvGrpSpPr/>
          <p:nvPr/>
        </p:nvGrpSpPr>
        <p:grpSpPr>
          <a:xfrm>
            <a:off x="179513" y="4293097"/>
            <a:ext cx="3312367" cy="2232247"/>
            <a:chOff x="5878981" y="3717032"/>
            <a:chExt cx="3265019" cy="2520279"/>
          </a:xfrm>
        </p:grpSpPr>
        <p:pic>
          <p:nvPicPr>
            <p:cNvPr id="29" name="Picture 2"/>
            <p:cNvPicPr>
              <a:picLocks noChangeAspect="1" noChangeArrowheads="1"/>
            </p:cNvPicPr>
            <p:nvPr/>
          </p:nvPicPr>
          <p:blipFill>
            <a:blip r:embed="rId3" cstate="print"/>
            <a:srcRect/>
            <a:stretch>
              <a:fillRect/>
            </a:stretch>
          </p:blipFill>
          <p:spPr bwMode="auto">
            <a:xfrm>
              <a:off x="5878981" y="3717032"/>
              <a:ext cx="3265019" cy="2520279"/>
            </a:xfrm>
            <a:prstGeom prst="rect">
              <a:avLst/>
            </a:prstGeom>
            <a:noFill/>
            <a:ln w="9525">
              <a:solidFill>
                <a:schemeClr val="tx1">
                  <a:lumMod val="50000"/>
                  <a:lumOff val="50000"/>
                </a:schemeClr>
              </a:solidFill>
              <a:miter lim="800000"/>
              <a:headEnd/>
              <a:tailEnd/>
            </a:ln>
          </p:spPr>
        </p:pic>
        <p:sp>
          <p:nvSpPr>
            <p:cNvPr id="43" name="Rectangle 42"/>
            <p:cNvSpPr/>
            <p:nvPr/>
          </p:nvSpPr>
          <p:spPr>
            <a:xfrm>
              <a:off x="6366668" y="5126533"/>
              <a:ext cx="869628" cy="246683"/>
            </a:xfrm>
            <a:prstGeom prst="rect">
              <a:avLst/>
            </a:prstGeom>
            <a:solidFill>
              <a:srgbClr val="D1634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6387426" y="3862789"/>
              <a:ext cx="1867819" cy="646331"/>
            </a:xfrm>
            <a:prstGeom prst="rect">
              <a:avLst/>
            </a:prstGeom>
            <a:solidFill>
              <a:srgbClr val="D16349">
                <a:alpha val="20000"/>
              </a:srgbClr>
            </a:solidFill>
            <a:ln>
              <a:solidFill>
                <a:schemeClr val="tx1">
                  <a:lumMod val="50000"/>
                  <a:lumOff val="50000"/>
                </a:schemeClr>
              </a:solidFill>
            </a:ln>
          </p:spPr>
          <p:txBody>
            <a:bodyPr wrap="none" rtlCol="0">
              <a:spAutoFit/>
            </a:bodyPr>
            <a:lstStyle/>
            <a:p>
              <a:r>
                <a:rPr lang="fr-FR" sz="1100" dirty="0" err="1" smtClean="0"/>
                <a:t>dE</a:t>
              </a:r>
              <a:r>
                <a:rPr lang="fr-FR" sz="1100" dirty="0" smtClean="0"/>
                <a:t>/</a:t>
              </a:r>
              <a:r>
                <a:rPr lang="fr-FR" sz="1100" dirty="0" err="1" smtClean="0"/>
                <a:t>dx</a:t>
              </a:r>
              <a:r>
                <a:rPr lang="fr-FR" sz="1100" dirty="0" smtClean="0"/>
                <a:t> ~ 2 MeV g</a:t>
              </a:r>
              <a:r>
                <a:rPr lang="fr-FR" sz="1100" baseline="30000" dirty="0" smtClean="0"/>
                <a:t>-1</a:t>
              </a:r>
              <a:r>
                <a:rPr lang="fr-FR" sz="1100" dirty="0" smtClean="0"/>
                <a:t> cm</a:t>
              </a:r>
              <a:r>
                <a:rPr lang="fr-FR" sz="1100" baseline="30000" dirty="0" smtClean="0"/>
                <a:t>2</a:t>
              </a:r>
            </a:p>
            <a:p>
              <a:r>
                <a:rPr lang="fr-FR" sz="1100" dirty="0" smtClean="0"/>
                <a:t>Fe </a:t>
              </a:r>
              <a:r>
                <a:rPr lang="fr-FR" sz="1100" dirty="0" err="1" smtClean="0"/>
                <a:t>density</a:t>
              </a:r>
              <a:r>
                <a:rPr lang="fr-FR" sz="1100" dirty="0" smtClean="0"/>
                <a:t> ~ 7.8 g cm</a:t>
              </a:r>
              <a:r>
                <a:rPr lang="fr-FR" sz="1100" baseline="30000" dirty="0" smtClean="0"/>
                <a:t>-3</a:t>
              </a:r>
              <a:r>
                <a:rPr lang="fr-FR" sz="1100" dirty="0" smtClean="0"/>
                <a:t> </a:t>
              </a:r>
            </a:p>
            <a:p>
              <a:r>
                <a:rPr lang="fr-FR" sz="1400" b="1" dirty="0" err="1" smtClean="0">
                  <a:sym typeface="Wingdings" pitchFamily="2" charset="2"/>
                </a:rPr>
                <a:t>dE</a:t>
              </a:r>
              <a:r>
                <a:rPr lang="fr-FR" sz="1400" b="1" dirty="0" smtClean="0">
                  <a:sym typeface="Wingdings" pitchFamily="2" charset="2"/>
                </a:rPr>
                <a:t>/</a:t>
              </a:r>
              <a:r>
                <a:rPr lang="fr-FR" sz="1400" b="1" dirty="0" err="1" smtClean="0">
                  <a:sym typeface="Wingdings" pitchFamily="2" charset="2"/>
                </a:rPr>
                <a:t>dx</a:t>
              </a:r>
              <a:r>
                <a:rPr lang="fr-FR" sz="1400" b="1" dirty="0" smtClean="0">
                  <a:sym typeface="Wingdings" pitchFamily="2" charset="2"/>
                </a:rPr>
                <a:t> ~ 15.6 MeV cm</a:t>
              </a:r>
              <a:r>
                <a:rPr lang="fr-FR" sz="1400" b="1" baseline="30000" dirty="0" smtClean="0">
                  <a:sym typeface="Wingdings" pitchFamily="2" charset="2"/>
                </a:rPr>
                <a:t>-1</a:t>
              </a:r>
              <a:endParaRPr lang="fr-FR" sz="1400" b="1" baseline="30000" dirty="0" smtClean="0"/>
            </a:p>
          </p:txBody>
        </p:sp>
      </p:grpSp>
      <p:sp>
        <p:nvSpPr>
          <p:cNvPr id="42" name="ZoneTexte 41"/>
          <p:cNvSpPr txBox="1"/>
          <p:nvPr/>
        </p:nvSpPr>
        <p:spPr>
          <a:xfrm>
            <a:off x="2627785" y="5445224"/>
            <a:ext cx="797013" cy="553998"/>
          </a:xfrm>
          <a:prstGeom prst="rect">
            <a:avLst/>
          </a:prstGeom>
          <a:solidFill>
            <a:schemeClr val="bg1"/>
          </a:solidFill>
          <a:ln w="28575">
            <a:solidFill>
              <a:schemeClr val="accent2">
                <a:lumMod val="60000"/>
                <a:lumOff val="40000"/>
              </a:schemeClr>
            </a:solidFill>
          </a:ln>
          <a:effectLst>
            <a:outerShdw blurRad="50800" dist="38100" dir="2700000" algn="tl" rotWithShape="0">
              <a:prstClr val="black">
                <a:alpha val="40000"/>
              </a:prstClr>
            </a:outerShdw>
          </a:effectLst>
        </p:spPr>
        <p:txBody>
          <a:bodyPr wrap="none" rtlCol="0">
            <a:spAutoFit/>
          </a:bodyPr>
          <a:lstStyle/>
          <a:p>
            <a:r>
              <a:rPr lang="fr-FR" sz="1000" dirty="0" smtClean="0"/>
              <a:t>Muon </a:t>
            </a:r>
          </a:p>
          <a:p>
            <a:r>
              <a:rPr lang="fr-FR" sz="1000" dirty="0" err="1" smtClean="0"/>
              <a:t>energy</a:t>
            </a:r>
            <a:r>
              <a:rPr lang="fr-FR" sz="1000" dirty="0" smtClean="0"/>
              <a:t> </a:t>
            </a:r>
            <a:r>
              <a:rPr lang="fr-FR" sz="1000" dirty="0" err="1" smtClean="0"/>
              <a:t>loss</a:t>
            </a:r>
            <a:r>
              <a:rPr lang="fr-FR" sz="1000" dirty="0" smtClean="0"/>
              <a:t> </a:t>
            </a:r>
          </a:p>
          <a:p>
            <a:r>
              <a:rPr lang="fr-FR" sz="1000" dirty="0" smtClean="0"/>
              <a:t>in Fe</a:t>
            </a:r>
          </a:p>
        </p:txBody>
      </p:sp>
      <p:sp>
        <p:nvSpPr>
          <p:cNvPr id="32" name="ZoneTexte 31"/>
          <p:cNvSpPr txBox="1"/>
          <p:nvPr/>
        </p:nvSpPr>
        <p:spPr>
          <a:xfrm>
            <a:off x="4571999" y="4872062"/>
            <a:ext cx="3960441" cy="954107"/>
          </a:xfrm>
          <a:prstGeom prst="rect">
            <a:avLst/>
          </a:prstGeom>
          <a:solidFill>
            <a:schemeClr val="bg1">
              <a:lumMod val="95000"/>
            </a:schemeClr>
          </a:solidFill>
          <a:ln>
            <a:solidFill>
              <a:schemeClr val="tx1">
                <a:lumMod val="50000"/>
                <a:lumOff val="50000"/>
              </a:schemeClr>
            </a:solidFill>
          </a:ln>
          <a:effectLst>
            <a:outerShdw blurRad="50800" dist="38100" dir="2700000" algn="tl" rotWithShape="0">
              <a:prstClr val="black">
                <a:alpha val="40000"/>
              </a:prstClr>
            </a:outerShdw>
          </a:effectLst>
        </p:spPr>
        <p:txBody>
          <a:bodyPr wrap="square" rtlCol="0">
            <a:spAutoFit/>
          </a:bodyPr>
          <a:lstStyle/>
          <a:p>
            <a:pPr marL="285750" indent="-285750">
              <a:buFont typeface="Wingdings"/>
              <a:buChar char="è"/>
            </a:pPr>
            <a:r>
              <a:rPr lang="fr-FR" sz="1400" dirty="0" smtClean="0">
                <a:sym typeface="Wingdings" pitchFamily="2" charset="2"/>
              </a:rPr>
              <a:t>2.0 m Fe  </a:t>
            </a:r>
            <a:r>
              <a:rPr lang="fr-FR" sz="1400" dirty="0" smtClean="0">
                <a:latin typeface="Symbol" pitchFamily="18" charset="2"/>
                <a:sym typeface="Wingdings" pitchFamily="2" charset="2"/>
              </a:rPr>
              <a:t>D</a:t>
            </a:r>
            <a:r>
              <a:rPr lang="fr-FR" sz="1400" dirty="0" smtClean="0">
                <a:sym typeface="Wingdings" pitchFamily="2" charset="2"/>
              </a:rPr>
              <a:t>E/</a:t>
            </a:r>
            <a:r>
              <a:rPr lang="fr-FR" sz="1400" dirty="0" err="1" smtClean="0">
                <a:latin typeface="Symbol" pitchFamily="18" charset="2"/>
                <a:sym typeface="Wingdings" pitchFamily="2" charset="2"/>
              </a:rPr>
              <a:t>D</a:t>
            </a:r>
            <a:r>
              <a:rPr lang="fr-FR" sz="1400" dirty="0" err="1" smtClean="0">
                <a:sym typeface="Wingdings" pitchFamily="2" charset="2"/>
              </a:rPr>
              <a:t>x</a:t>
            </a:r>
            <a:r>
              <a:rPr lang="fr-FR" sz="1400" dirty="0" smtClean="0">
                <a:sym typeface="Wingdings" pitchFamily="2" charset="2"/>
              </a:rPr>
              <a:t> ~ 15.6 x 200 ~ 3 </a:t>
            </a:r>
            <a:r>
              <a:rPr lang="fr-FR" sz="1400" dirty="0" err="1" smtClean="0">
                <a:sym typeface="Wingdings" pitchFamily="2" charset="2"/>
              </a:rPr>
              <a:t>GeV</a:t>
            </a:r>
            <a:r>
              <a:rPr lang="fr-FR" sz="1400" dirty="0" smtClean="0">
                <a:sym typeface="Wingdings" pitchFamily="2" charset="2"/>
              </a:rPr>
              <a:t> </a:t>
            </a:r>
          </a:p>
          <a:p>
            <a:pPr marL="285750" indent="-285750">
              <a:buFont typeface="Wingdings"/>
              <a:buChar char="è"/>
            </a:pPr>
            <a:r>
              <a:rPr lang="fr-FR" sz="1400" dirty="0" smtClean="0">
                <a:sym typeface="Wingdings" pitchFamily="2" charset="2"/>
              </a:rPr>
              <a:t>3.2 m Fe  </a:t>
            </a:r>
            <a:r>
              <a:rPr lang="fr-FR" sz="1400" dirty="0" smtClean="0">
                <a:latin typeface="Symbol" pitchFamily="18" charset="2"/>
                <a:sym typeface="Wingdings" pitchFamily="2" charset="2"/>
              </a:rPr>
              <a:t>D</a:t>
            </a:r>
            <a:r>
              <a:rPr lang="fr-FR" sz="1400" dirty="0" smtClean="0">
                <a:sym typeface="Wingdings" pitchFamily="2" charset="2"/>
              </a:rPr>
              <a:t>E/</a:t>
            </a:r>
            <a:r>
              <a:rPr lang="fr-FR" sz="1400" dirty="0" err="1" smtClean="0">
                <a:latin typeface="Symbol" pitchFamily="18" charset="2"/>
                <a:sym typeface="Wingdings" pitchFamily="2" charset="2"/>
              </a:rPr>
              <a:t>D</a:t>
            </a:r>
            <a:r>
              <a:rPr lang="fr-FR" sz="1400" dirty="0" err="1" smtClean="0">
                <a:sym typeface="Wingdings" pitchFamily="2" charset="2"/>
              </a:rPr>
              <a:t>x</a:t>
            </a:r>
            <a:r>
              <a:rPr lang="fr-FR" sz="1400" dirty="0" smtClean="0">
                <a:sym typeface="Wingdings" pitchFamily="2" charset="2"/>
              </a:rPr>
              <a:t> ~ 15.6 x 320 ~ 5 </a:t>
            </a:r>
            <a:r>
              <a:rPr lang="fr-FR" sz="1400" dirty="0" err="1" smtClean="0">
                <a:sym typeface="Wingdings" pitchFamily="2" charset="2"/>
              </a:rPr>
              <a:t>GeV</a:t>
            </a:r>
            <a:r>
              <a:rPr lang="fr-FR" sz="1400" dirty="0" smtClean="0">
                <a:sym typeface="Wingdings" pitchFamily="2" charset="2"/>
              </a:rPr>
              <a:t> </a:t>
            </a:r>
          </a:p>
          <a:p>
            <a:pPr marL="285750" indent="-285750">
              <a:buFont typeface="Wingdings"/>
              <a:buChar char="è"/>
            </a:pPr>
            <a:r>
              <a:rPr lang="fr-FR" sz="1400" dirty="0">
                <a:sym typeface="Wingdings" pitchFamily="2" charset="2"/>
              </a:rPr>
              <a:t>3.8 m Fe  </a:t>
            </a:r>
            <a:r>
              <a:rPr lang="fr-FR" sz="1400" dirty="0">
                <a:latin typeface="Symbol" pitchFamily="18" charset="2"/>
                <a:sym typeface="Wingdings" pitchFamily="2" charset="2"/>
              </a:rPr>
              <a:t>D</a:t>
            </a:r>
            <a:r>
              <a:rPr lang="fr-FR" sz="1400" dirty="0">
                <a:sym typeface="Wingdings" pitchFamily="2" charset="2"/>
              </a:rPr>
              <a:t>E/</a:t>
            </a:r>
            <a:r>
              <a:rPr lang="fr-FR" sz="1400" dirty="0" err="1">
                <a:latin typeface="Symbol" pitchFamily="18" charset="2"/>
                <a:sym typeface="Wingdings" pitchFamily="2" charset="2"/>
              </a:rPr>
              <a:t>D</a:t>
            </a:r>
            <a:r>
              <a:rPr lang="fr-FR" sz="1400" dirty="0" err="1">
                <a:sym typeface="Wingdings" pitchFamily="2" charset="2"/>
              </a:rPr>
              <a:t>x</a:t>
            </a:r>
            <a:r>
              <a:rPr lang="fr-FR" sz="1400" dirty="0">
                <a:sym typeface="Wingdings" pitchFamily="2" charset="2"/>
              </a:rPr>
              <a:t> ~ 15.6 x 380 ~ 6 </a:t>
            </a:r>
            <a:r>
              <a:rPr lang="fr-FR" sz="1400" dirty="0" err="1">
                <a:sym typeface="Wingdings" pitchFamily="2" charset="2"/>
              </a:rPr>
              <a:t>GeV</a:t>
            </a:r>
            <a:r>
              <a:rPr lang="fr-FR" sz="1400" dirty="0">
                <a:sym typeface="Wingdings" pitchFamily="2" charset="2"/>
              </a:rPr>
              <a:t> </a:t>
            </a:r>
            <a:endParaRPr lang="fr-FR" sz="1400" dirty="0" smtClean="0">
              <a:sym typeface="Wingdings" pitchFamily="2" charset="2"/>
            </a:endParaRPr>
          </a:p>
          <a:p>
            <a:pPr marL="285750" indent="-285750">
              <a:buFont typeface="Wingdings"/>
              <a:buChar char="è"/>
            </a:pPr>
            <a:r>
              <a:rPr lang="fr-FR" sz="1400" b="1" dirty="0" smtClean="0">
                <a:solidFill>
                  <a:srgbClr val="FF0000"/>
                </a:solidFill>
                <a:sym typeface="Wingdings" pitchFamily="2" charset="2"/>
              </a:rPr>
              <a:t>4.5 m Fe  </a:t>
            </a:r>
            <a:r>
              <a:rPr lang="fr-FR" sz="1400" b="1" dirty="0" smtClean="0">
                <a:solidFill>
                  <a:srgbClr val="FF0000"/>
                </a:solidFill>
                <a:latin typeface="Symbol" pitchFamily="18" charset="2"/>
                <a:sym typeface="Wingdings" pitchFamily="2" charset="2"/>
              </a:rPr>
              <a:t>D</a:t>
            </a:r>
            <a:r>
              <a:rPr lang="fr-FR" sz="1400" b="1" dirty="0" smtClean="0">
                <a:solidFill>
                  <a:srgbClr val="FF0000"/>
                </a:solidFill>
                <a:sym typeface="Wingdings" pitchFamily="2" charset="2"/>
              </a:rPr>
              <a:t>E/</a:t>
            </a:r>
            <a:r>
              <a:rPr lang="fr-FR" sz="1400" b="1" dirty="0" err="1" smtClean="0">
                <a:solidFill>
                  <a:srgbClr val="FF0000"/>
                </a:solidFill>
                <a:latin typeface="Symbol" pitchFamily="18" charset="2"/>
                <a:sym typeface="Wingdings" pitchFamily="2" charset="2"/>
              </a:rPr>
              <a:t>D</a:t>
            </a:r>
            <a:r>
              <a:rPr lang="fr-FR" sz="1400" b="1" dirty="0" err="1" smtClean="0">
                <a:solidFill>
                  <a:srgbClr val="FF0000"/>
                </a:solidFill>
                <a:sym typeface="Wingdings" pitchFamily="2" charset="2"/>
              </a:rPr>
              <a:t>x</a:t>
            </a:r>
            <a:r>
              <a:rPr lang="fr-FR" sz="1400" b="1" dirty="0" smtClean="0">
                <a:solidFill>
                  <a:srgbClr val="FF0000"/>
                </a:solidFill>
                <a:sym typeface="Wingdings" pitchFamily="2" charset="2"/>
              </a:rPr>
              <a:t> ~ 15.6 x 450 ~ 7 </a:t>
            </a:r>
            <a:r>
              <a:rPr lang="fr-FR" sz="1400" b="1" dirty="0" err="1" smtClean="0">
                <a:solidFill>
                  <a:srgbClr val="FF0000"/>
                </a:solidFill>
                <a:sym typeface="Wingdings" pitchFamily="2" charset="2"/>
              </a:rPr>
              <a:t>GeV</a:t>
            </a:r>
            <a:r>
              <a:rPr lang="fr-FR" sz="1400" b="1" dirty="0" smtClean="0">
                <a:solidFill>
                  <a:srgbClr val="FF0000"/>
                </a:solidFill>
                <a:sym typeface="Wingdings" pitchFamily="2" charset="2"/>
              </a:rPr>
              <a:t> </a:t>
            </a:r>
          </a:p>
        </p:txBody>
      </p:sp>
      <p:cxnSp>
        <p:nvCxnSpPr>
          <p:cNvPr id="51" name="Connecteur droit avec flèche 50"/>
          <p:cNvCxnSpPr/>
          <p:nvPr/>
        </p:nvCxnSpPr>
        <p:spPr>
          <a:xfrm flipV="1">
            <a:off x="4932040" y="3890923"/>
            <a:ext cx="72008" cy="288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flipV="1">
            <a:off x="5148064" y="3890923"/>
            <a:ext cx="0" cy="288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flipH="1" flipV="1">
            <a:off x="5292080" y="3890923"/>
            <a:ext cx="72008" cy="288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ZoneTexte 62"/>
          <p:cNvSpPr txBox="1"/>
          <p:nvPr/>
        </p:nvSpPr>
        <p:spPr>
          <a:xfrm>
            <a:off x="4788024" y="4097655"/>
            <a:ext cx="301686" cy="369332"/>
          </a:xfrm>
          <a:prstGeom prst="rect">
            <a:avLst/>
          </a:prstGeom>
          <a:noFill/>
        </p:spPr>
        <p:txBody>
          <a:bodyPr wrap="none" rtlCol="0">
            <a:spAutoFit/>
          </a:bodyPr>
          <a:lstStyle/>
          <a:p>
            <a:r>
              <a:rPr lang="fr-FR" dirty="0" smtClean="0"/>
              <a:t>3</a:t>
            </a:r>
            <a:endParaRPr lang="fr-FR" dirty="0"/>
          </a:p>
        </p:txBody>
      </p:sp>
      <p:sp>
        <p:nvSpPr>
          <p:cNvPr id="64" name="ZoneTexte 63"/>
          <p:cNvSpPr txBox="1"/>
          <p:nvPr/>
        </p:nvSpPr>
        <p:spPr>
          <a:xfrm>
            <a:off x="5004048" y="4106947"/>
            <a:ext cx="301686" cy="369332"/>
          </a:xfrm>
          <a:prstGeom prst="rect">
            <a:avLst/>
          </a:prstGeom>
          <a:noFill/>
        </p:spPr>
        <p:txBody>
          <a:bodyPr wrap="none" rtlCol="0">
            <a:spAutoFit/>
          </a:bodyPr>
          <a:lstStyle/>
          <a:p>
            <a:r>
              <a:rPr lang="fr-FR" dirty="0" smtClean="0"/>
              <a:t>5</a:t>
            </a:r>
            <a:endParaRPr lang="fr-FR" dirty="0"/>
          </a:p>
        </p:txBody>
      </p:sp>
      <p:sp>
        <p:nvSpPr>
          <p:cNvPr id="65" name="ZoneTexte 64"/>
          <p:cNvSpPr txBox="1"/>
          <p:nvPr/>
        </p:nvSpPr>
        <p:spPr>
          <a:xfrm>
            <a:off x="5220072" y="4106947"/>
            <a:ext cx="918778" cy="369332"/>
          </a:xfrm>
          <a:prstGeom prst="rect">
            <a:avLst/>
          </a:prstGeom>
          <a:noFill/>
        </p:spPr>
        <p:txBody>
          <a:bodyPr wrap="none" rtlCol="0">
            <a:spAutoFit/>
          </a:bodyPr>
          <a:lstStyle/>
          <a:p>
            <a:r>
              <a:rPr lang="fr-FR" dirty="0" smtClean="0"/>
              <a:t>7 </a:t>
            </a:r>
            <a:r>
              <a:rPr lang="fr-FR" dirty="0" err="1" smtClean="0"/>
              <a:t>GeV</a:t>
            </a:r>
            <a:r>
              <a:rPr lang="fr-FR" dirty="0" smtClean="0"/>
              <a:t>/c</a:t>
            </a:r>
            <a:endParaRPr lang="fr-FR" dirty="0"/>
          </a:p>
        </p:txBody>
      </p:sp>
      <p:sp>
        <p:nvSpPr>
          <p:cNvPr id="24" name="Rectangle 23"/>
          <p:cNvSpPr/>
          <p:nvPr/>
        </p:nvSpPr>
        <p:spPr>
          <a:xfrm rot="16200000">
            <a:off x="7594166" y="2981854"/>
            <a:ext cx="2376264" cy="246221"/>
          </a:xfrm>
          <a:prstGeom prst="rect">
            <a:avLst/>
          </a:prstGeom>
          <a:noFill/>
        </p:spPr>
        <p:txBody>
          <a:bodyPr wrap="square">
            <a:spAutoFit/>
          </a:bodyPr>
          <a:lstStyle/>
          <a:p>
            <a:pPr algn="ctr"/>
            <a:r>
              <a:rPr lang="fr-FR" sz="1000" b="1" dirty="0" err="1" smtClean="0"/>
              <a:t>Pythia</a:t>
            </a:r>
            <a:r>
              <a:rPr lang="fr-FR" sz="1000" b="1" dirty="0" smtClean="0"/>
              <a:t> 6.421 - p+p - </a:t>
            </a:r>
            <a:r>
              <a:rPr lang="fr-FR" sz="1000" b="1" dirty="0" smtClean="0">
                <a:sym typeface="Symbol"/>
              </a:rPr>
              <a:t>s = 17.2 </a:t>
            </a:r>
            <a:r>
              <a:rPr lang="fr-FR" sz="1000" b="1" dirty="0" err="1" smtClean="0">
                <a:sym typeface="Symbol"/>
              </a:rPr>
              <a:t>GeV</a:t>
            </a:r>
            <a:endParaRPr lang="fr-FR" sz="1000" b="1" baseline="-25000" dirty="0" smtClean="0"/>
          </a:p>
        </p:txBody>
      </p:sp>
      <p:sp>
        <p:nvSpPr>
          <p:cNvPr id="25" name="Rectangle 24"/>
          <p:cNvSpPr/>
          <p:nvPr/>
        </p:nvSpPr>
        <p:spPr>
          <a:xfrm>
            <a:off x="395537" y="4077072"/>
            <a:ext cx="2808782" cy="246221"/>
          </a:xfrm>
          <a:prstGeom prst="rect">
            <a:avLst/>
          </a:prstGeom>
        </p:spPr>
        <p:txBody>
          <a:bodyPr wrap="none">
            <a:spAutoFit/>
          </a:bodyPr>
          <a:lstStyle/>
          <a:p>
            <a:r>
              <a:rPr lang="fr-FR" sz="1000" b="1" dirty="0" err="1" smtClean="0">
                <a:hlinkClick r:id="rId4"/>
              </a:rPr>
              <a:t>Particle</a:t>
            </a:r>
            <a:r>
              <a:rPr lang="fr-FR" sz="1000" b="1" dirty="0" smtClean="0">
                <a:hlinkClick r:id="rId4"/>
              </a:rPr>
              <a:t> Data Group: J. Phys. G 37, 075021 (2010) </a:t>
            </a:r>
            <a:endParaRPr lang="fr-FR" sz="1000" b="1" dirty="0"/>
          </a:p>
        </p:txBody>
      </p:sp>
      <p:sp>
        <p:nvSpPr>
          <p:cNvPr id="27" name="ZoneTexte 26"/>
          <p:cNvSpPr txBox="1"/>
          <p:nvPr/>
        </p:nvSpPr>
        <p:spPr>
          <a:xfrm>
            <a:off x="395536" y="2268161"/>
            <a:ext cx="3528392" cy="338554"/>
          </a:xfrm>
          <a:prstGeom prst="rect">
            <a:avLst/>
          </a:prstGeom>
          <a:solidFill>
            <a:schemeClr val="bg1">
              <a:lumMod val="95000"/>
            </a:schemeClr>
          </a:solidFill>
          <a:ln>
            <a:solidFill>
              <a:schemeClr val="tx1">
                <a:lumMod val="50000"/>
                <a:lumOff val="50000"/>
              </a:schemeClr>
            </a:solidFill>
          </a:ln>
          <a:effectLst>
            <a:outerShdw blurRad="50800" dist="38100" dir="2700000" algn="tl" rotWithShape="0">
              <a:prstClr val="black">
                <a:alpha val="40000"/>
              </a:prstClr>
            </a:outerShdw>
          </a:effectLst>
        </p:spPr>
        <p:txBody>
          <a:bodyPr wrap="square" rtlCol="0">
            <a:spAutoFit/>
          </a:bodyPr>
          <a:lstStyle/>
          <a:p>
            <a:r>
              <a:rPr lang="fr-FR" sz="1600" dirty="0" smtClean="0">
                <a:sym typeface="Wingdings" pitchFamily="2" charset="2"/>
              </a:rPr>
              <a:t>All </a:t>
            </a:r>
            <a:r>
              <a:rPr lang="fr-FR" sz="1600" dirty="0" smtClean="0">
                <a:latin typeface="Symbol" pitchFamily="18" charset="2"/>
                <a:sym typeface="Wingdings" pitchFamily="2" charset="2"/>
              </a:rPr>
              <a:t>p</a:t>
            </a:r>
            <a:r>
              <a:rPr lang="fr-FR" sz="1600" baseline="30000" dirty="0" smtClean="0">
                <a:sym typeface="Wingdings" pitchFamily="2" charset="2"/>
              </a:rPr>
              <a:t>+/-</a:t>
            </a:r>
            <a:r>
              <a:rPr lang="fr-FR" sz="1600" dirty="0" smtClean="0">
                <a:sym typeface="Wingdings" pitchFamily="2" charset="2"/>
              </a:rPr>
              <a:t> </a:t>
            </a:r>
            <a:r>
              <a:rPr lang="fr-FR" sz="1600" dirty="0" err="1" smtClean="0">
                <a:sym typeface="Wingdings" pitchFamily="2" charset="2"/>
              </a:rPr>
              <a:t>stopped</a:t>
            </a:r>
            <a:r>
              <a:rPr lang="fr-FR" sz="1600" dirty="0" smtClean="0">
                <a:sym typeface="Wingdings" pitchFamily="2" charset="2"/>
              </a:rPr>
              <a:t> </a:t>
            </a:r>
            <a:r>
              <a:rPr lang="fr-FR" sz="1600" dirty="0" err="1" smtClean="0">
                <a:sym typeface="Wingdings" pitchFamily="2" charset="2"/>
              </a:rPr>
              <a:t>with</a:t>
            </a:r>
            <a:r>
              <a:rPr lang="fr-FR" sz="1600" dirty="0" smtClean="0">
                <a:sym typeface="Wingdings" pitchFamily="2" charset="2"/>
              </a:rPr>
              <a:t> a 2.0 m Fe absorber</a:t>
            </a:r>
            <a:endParaRPr lang="fr-FR" sz="1600" b="1" dirty="0" smtClean="0">
              <a:solidFill>
                <a:srgbClr val="FF0000"/>
              </a:solidFill>
              <a:sym typeface="Wingdings" pitchFamily="2" charset="2"/>
            </a:endParaRPr>
          </a:p>
        </p:txBody>
      </p:sp>
      <p:sp>
        <p:nvSpPr>
          <p:cNvPr id="28" name="ZoneTexte 27"/>
          <p:cNvSpPr txBox="1"/>
          <p:nvPr/>
        </p:nvSpPr>
        <p:spPr>
          <a:xfrm>
            <a:off x="539552" y="2628201"/>
            <a:ext cx="3203848" cy="584775"/>
          </a:xfrm>
          <a:prstGeom prst="rect">
            <a:avLst/>
          </a:prstGeom>
          <a:solidFill>
            <a:schemeClr val="bg1">
              <a:lumMod val="95000"/>
            </a:schemeClr>
          </a:solidFill>
          <a:ln>
            <a:solidFill>
              <a:schemeClr val="tx1">
                <a:lumMod val="50000"/>
                <a:lumOff val="50000"/>
              </a:schemeClr>
            </a:solidFill>
          </a:ln>
          <a:effectLst>
            <a:outerShdw blurRad="50800" dist="38100" dir="2700000" algn="tl" rotWithShape="0">
              <a:prstClr val="black">
                <a:alpha val="40000"/>
              </a:prstClr>
            </a:outerShdw>
          </a:effectLst>
        </p:spPr>
        <p:txBody>
          <a:bodyPr wrap="square" rtlCol="0">
            <a:spAutoFit/>
          </a:bodyPr>
          <a:lstStyle/>
          <a:p>
            <a:r>
              <a:rPr lang="fr-FR" sz="1600" b="1" dirty="0" smtClean="0">
                <a:solidFill>
                  <a:srgbClr val="FF0000"/>
                </a:solidFill>
                <a:sym typeface="Wingdings" pitchFamily="2" charset="2"/>
              </a:rPr>
              <a:t> but </a:t>
            </a:r>
            <a:r>
              <a:rPr lang="fr-FR" sz="1600" b="1" dirty="0" err="1" smtClean="0">
                <a:solidFill>
                  <a:srgbClr val="FF0000"/>
                </a:solidFill>
                <a:sym typeface="Wingdings" pitchFamily="2" charset="2"/>
              </a:rPr>
              <a:t>need</a:t>
            </a:r>
            <a:r>
              <a:rPr lang="fr-FR" sz="1600" b="1" dirty="0" smtClean="0">
                <a:solidFill>
                  <a:srgbClr val="FF0000"/>
                </a:solidFill>
                <a:sym typeface="Wingdings" pitchFamily="2" charset="2"/>
              </a:rPr>
              <a:t> more Fe to stop muons </a:t>
            </a:r>
            <a:r>
              <a:rPr lang="fr-FR" sz="1600" b="1" dirty="0" err="1" smtClean="0">
                <a:solidFill>
                  <a:srgbClr val="FF0000"/>
                </a:solidFill>
                <a:sym typeface="Wingdings" pitchFamily="2" charset="2"/>
              </a:rPr>
              <a:t>from</a:t>
            </a:r>
            <a:r>
              <a:rPr lang="fr-FR" sz="1600" b="1" dirty="0" smtClean="0">
                <a:solidFill>
                  <a:srgbClr val="FF0000"/>
                </a:solidFill>
                <a:sym typeface="Wingdings" pitchFamily="2" charset="2"/>
              </a:rPr>
              <a:t> pion </a:t>
            </a:r>
            <a:r>
              <a:rPr lang="fr-FR" sz="1600" b="1" dirty="0" err="1" smtClean="0">
                <a:solidFill>
                  <a:srgbClr val="FF0000"/>
                </a:solidFill>
                <a:sym typeface="Wingdings" pitchFamily="2" charset="2"/>
              </a:rPr>
              <a:t>decay</a:t>
            </a:r>
            <a:endParaRPr lang="fr-FR" sz="1600" b="1" dirty="0" smtClean="0">
              <a:solidFill>
                <a:srgbClr val="FF0000"/>
              </a:solidFill>
              <a:sym typeface="Wingdings" pitchFamily="2" charset="2"/>
            </a:endParaRPr>
          </a:p>
        </p:txBody>
      </p:sp>
      <p:cxnSp>
        <p:nvCxnSpPr>
          <p:cNvPr id="34" name="Connecteur droit 33"/>
          <p:cNvCxnSpPr/>
          <p:nvPr/>
        </p:nvCxnSpPr>
        <p:spPr>
          <a:xfrm flipV="1">
            <a:off x="5292080" y="2348880"/>
            <a:ext cx="0" cy="144016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111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9" name="Titre 73"/>
          <p:cNvSpPr>
            <a:spLocks noGrp="1"/>
          </p:cNvSpPr>
          <p:nvPr>
            <p:ph type="title"/>
          </p:nvPr>
        </p:nvSpPr>
        <p:spPr>
          <a:xfrm>
            <a:off x="827583" y="0"/>
            <a:ext cx="3792888" cy="868322"/>
          </a:xfrm>
        </p:spPr>
        <p:txBody>
          <a:bodyPr/>
          <a:lstStyle/>
          <a:p>
            <a:pPr algn="l"/>
            <a:r>
              <a:rPr lang="fr-FR" sz="2800" dirty="0" err="1" smtClean="0"/>
              <a:t>Expected</a:t>
            </a:r>
            <a:r>
              <a:rPr lang="fr-FR" sz="2800" dirty="0" smtClean="0"/>
              <a:t> performances</a:t>
            </a:r>
            <a:endParaRPr lang="en-US" baseline="-25000" dirty="0" smtClean="0">
              <a:solidFill>
                <a:srgbClr val="FF0000"/>
              </a:solidFill>
            </a:endParaRPr>
          </a:p>
        </p:txBody>
      </p:sp>
      <p:sp>
        <p:nvSpPr>
          <p:cNvPr id="22529" name="Espace réservé du contenu 2"/>
          <p:cNvSpPr>
            <a:spLocks noGrp="1"/>
          </p:cNvSpPr>
          <p:nvPr>
            <p:ph idx="1"/>
          </p:nvPr>
        </p:nvSpPr>
        <p:spPr>
          <a:xfrm>
            <a:off x="214282" y="928670"/>
            <a:ext cx="8894222" cy="5500726"/>
          </a:xfrm>
        </p:spPr>
        <p:txBody>
          <a:bodyPr/>
          <a:lstStyle/>
          <a:p>
            <a:r>
              <a:rPr lang="en-US" dirty="0" smtClean="0"/>
              <a:t>Typical mass plots </a:t>
            </a:r>
            <a:r>
              <a:rPr lang="en-US" sz="1800" dirty="0" smtClean="0"/>
              <a:t>(~1 week data taking w/ a 10% </a:t>
            </a:r>
            <a:r>
              <a:rPr lang="en-US" sz="1800" dirty="0" err="1" smtClean="0">
                <a:latin typeface="Symbol" pitchFamily="18" charset="2"/>
              </a:rPr>
              <a:t>l</a:t>
            </a:r>
            <a:r>
              <a:rPr lang="en-US" sz="1800" baseline="-25000" dirty="0" err="1" smtClean="0"/>
              <a:t>I</a:t>
            </a:r>
            <a:r>
              <a:rPr lang="en-US" sz="1800" dirty="0" smtClean="0"/>
              <a:t> </a:t>
            </a:r>
            <a:r>
              <a:rPr lang="en-US" sz="1800" dirty="0" err="1" smtClean="0"/>
              <a:t>Pb</a:t>
            </a:r>
            <a:r>
              <a:rPr lang="en-US" sz="1800" dirty="0" smtClean="0"/>
              <a:t> target)</a:t>
            </a:r>
            <a:endParaRPr lang="en-US" dirty="0" smtClean="0"/>
          </a:p>
          <a:p>
            <a:pPr lvl="1"/>
            <a:r>
              <a:rPr lang="en-US" sz="2000" dirty="0" smtClean="0"/>
              <a:t>200 000 J/</a:t>
            </a:r>
            <a:r>
              <a:rPr lang="en-US" sz="2000" dirty="0" smtClean="0">
                <a:latin typeface="Symbol" pitchFamily="18" charset="2"/>
              </a:rPr>
              <a:t>Y</a:t>
            </a:r>
            <a:r>
              <a:rPr lang="en-US" sz="2000" dirty="0" smtClean="0"/>
              <a:t> </a:t>
            </a:r>
            <a:r>
              <a:rPr lang="en-US" sz="2000" dirty="0"/>
              <a:t>embedded in </a:t>
            </a:r>
            <a:r>
              <a:rPr lang="en-US" sz="2000" dirty="0" err="1"/>
              <a:t>Pb+Pb</a:t>
            </a:r>
            <a:r>
              <a:rPr lang="en-US" sz="2000" dirty="0"/>
              <a:t> </a:t>
            </a:r>
            <a:r>
              <a:rPr lang="en-US" sz="2000" dirty="0" err="1"/>
              <a:t>Minbias</a:t>
            </a:r>
            <a:r>
              <a:rPr lang="en-US" sz="2000" dirty="0"/>
              <a:t> events produced w/ EPOS</a:t>
            </a:r>
            <a:endParaRPr lang="en-US" sz="2000" dirty="0" smtClean="0"/>
          </a:p>
          <a:p>
            <a:pPr lvl="2"/>
            <a:r>
              <a:rPr lang="en-US" sz="1600" dirty="0" smtClean="0"/>
              <a:t>140 000 direct J/</a:t>
            </a:r>
            <a:r>
              <a:rPr lang="en-US" sz="1600" dirty="0" smtClean="0">
                <a:latin typeface="Symbol" pitchFamily="18" charset="2"/>
              </a:rPr>
              <a:t>Y</a:t>
            </a:r>
            <a:r>
              <a:rPr lang="en-US" sz="1600" dirty="0" smtClean="0">
                <a:latin typeface="Symbol" pitchFamily="18" charset="2"/>
                <a:sym typeface="Wingdings" pitchFamily="2" charset="2"/>
              </a:rPr>
              <a:t> </a:t>
            </a:r>
            <a:r>
              <a:rPr lang="en-US" sz="1600" dirty="0" err="1" smtClean="0">
                <a:latin typeface="Symbol" pitchFamily="18" charset="2"/>
                <a:sym typeface="Wingdings" pitchFamily="2" charset="2"/>
              </a:rPr>
              <a:t>m</a:t>
            </a:r>
            <a:r>
              <a:rPr lang="en-US" sz="1600" baseline="30000" dirty="0" err="1" smtClean="0">
                <a:latin typeface="Symbol" pitchFamily="18" charset="2"/>
                <a:sym typeface="Wingdings" pitchFamily="2" charset="2"/>
              </a:rPr>
              <a:t>+</a:t>
            </a:r>
            <a:r>
              <a:rPr lang="en-US" sz="1600" dirty="0" err="1" smtClean="0">
                <a:latin typeface="Symbol" pitchFamily="18" charset="2"/>
                <a:sym typeface="Wingdings" pitchFamily="2" charset="2"/>
              </a:rPr>
              <a:t>m</a:t>
            </a:r>
            <a:r>
              <a:rPr lang="en-US" sz="1600" baseline="30000" dirty="0" smtClean="0">
                <a:latin typeface="Symbol" pitchFamily="18" charset="2"/>
                <a:sym typeface="Wingdings" pitchFamily="2" charset="2"/>
              </a:rPr>
              <a:t>-</a:t>
            </a:r>
            <a:r>
              <a:rPr lang="en-US" sz="1600" dirty="0" smtClean="0"/>
              <a:t> (70%)</a:t>
            </a:r>
          </a:p>
          <a:p>
            <a:pPr lvl="2"/>
            <a:r>
              <a:rPr lang="en-US" sz="1600" dirty="0" smtClean="0"/>
              <a:t>60 000 </a:t>
            </a:r>
            <a:r>
              <a:rPr lang="en-US" sz="1600" dirty="0" smtClean="0">
                <a:latin typeface="Symbol" pitchFamily="18" charset="2"/>
              </a:rPr>
              <a:t>c</a:t>
            </a:r>
            <a:r>
              <a:rPr lang="en-US" sz="1600" baseline="-25000" dirty="0" smtClean="0"/>
              <a:t>c</a:t>
            </a:r>
            <a:r>
              <a:rPr lang="en-US" sz="1600" dirty="0" smtClean="0"/>
              <a:t> </a:t>
            </a:r>
            <a:r>
              <a:rPr lang="en-US" sz="1600" dirty="0" smtClean="0">
                <a:sym typeface="Wingdings" pitchFamily="2" charset="2"/>
              </a:rPr>
              <a:t> J/</a:t>
            </a:r>
            <a:r>
              <a:rPr lang="en-US" sz="1600" dirty="0" smtClean="0">
                <a:latin typeface="Symbol" pitchFamily="18" charset="2"/>
                <a:sym typeface="Wingdings" pitchFamily="2" charset="2"/>
              </a:rPr>
              <a:t>Y</a:t>
            </a:r>
            <a:r>
              <a:rPr lang="en-US" sz="1600" dirty="0" smtClean="0">
                <a:sym typeface="Wingdings" pitchFamily="2" charset="2"/>
              </a:rPr>
              <a:t> </a:t>
            </a:r>
            <a:r>
              <a:rPr lang="en-US" sz="1600" dirty="0" smtClean="0">
                <a:latin typeface="Symbol" pitchFamily="18" charset="2"/>
                <a:sym typeface="Wingdings" pitchFamily="2" charset="2"/>
              </a:rPr>
              <a:t>g</a:t>
            </a:r>
            <a:r>
              <a:rPr lang="en-US" sz="1600" dirty="0" smtClean="0"/>
              <a:t> </a:t>
            </a:r>
            <a:r>
              <a:rPr lang="en-US" sz="1600" dirty="0" smtClean="0">
                <a:sym typeface="Wingdings" pitchFamily="2" charset="2"/>
              </a:rPr>
              <a:t> </a:t>
            </a:r>
            <a:r>
              <a:rPr lang="en-US" sz="1600" dirty="0" err="1" smtClean="0">
                <a:latin typeface="Symbol" pitchFamily="18" charset="2"/>
                <a:sym typeface="Wingdings" pitchFamily="2" charset="2"/>
              </a:rPr>
              <a:t>m</a:t>
            </a:r>
            <a:r>
              <a:rPr lang="en-US" sz="1600" baseline="30000" dirty="0" err="1" smtClean="0">
                <a:latin typeface="Symbol" pitchFamily="18" charset="2"/>
                <a:sym typeface="Wingdings" pitchFamily="2" charset="2"/>
              </a:rPr>
              <a:t>+</a:t>
            </a:r>
            <a:r>
              <a:rPr lang="en-US" sz="1600" dirty="0" err="1" smtClean="0">
                <a:latin typeface="Symbol" pitchFamily="18" charset="2"/>
                <a:sym typeface="Wingdings" pitchFamily="2" charset="2"/>
              </a:rPr>
              <a:t>m</a:t>
            </a:r>
            <a:r>
              <a:rPr lang="en-US" sz="1600" baseline="30000" dirty="0" smtClean="0">
                <a:latin typeface="Symbol" pitchFamily="18" charset="2"/>
                <a:sym typeface="Wingdings" pitchFamily="2" charset="2"/>
              </a:rPr>
              <a:t>-</a:t>
            </a:r>
            <a:r>
              <a:rPr lang="en-US" sz="1600" dirty="0" smtClean="0">
                <a:sym typeface="Wingdings" pitchFamily="2" charset="2"/>
              </a:rPr>
              <a:t> </a:t>
            </a:r>
            <a:r>
              <a:rPr lang="en-US" sz="1600" dirty="0" smtClean="0">
                <a:latin typeface="Symbol" pitchFamily="18" charset="2"/>
                <a:sym typeface="Wingdings" pitchFamily="2" charset="2"/>
              </a:rPr>
              <a:t>g</a:t>
            </a:r>
            <a:r>
              <a:rPr lang="en-US" sz="1600" dirty="0" smtClean="0">
                <a:sym typeface="Wingdings" pitchFamily="2" charset="2"/>
              </a:rPr>
              <a:t> </a:t>
            </a:r>
            <a:r>
              <a:rPr lang="en-US" sz="1600" dirty="0" smtClean="0"/>
              <a:t>(30%)</a:t>
            </a:r>
          </a:p>
        </p:txBody>
      </p:sp>
      <p:sp>
        <p:nvSpPr>
          <p:cNvPr id="2" name="Espace réservé du texte 1"/>
          <p:cNvSpPr>
            <a:spLocks noGrp="1"/>
          </p:cNvSpPr>
          <p:nvPr>
            <p:ph type="body" sz="quarter" idx="13"/>
          </p:nvPr>
        </p:nvSpPr>
        <p:spPr>
          <a:xfrm>
            <a:off x="4372957" y="722"/>
            <a:ext cx="4771044" cy="867600"/>
          </a:xfrm>
        </p:spPr>
        <p:txBody>
          <a:bodyPr/>
          <a:lstStyle/>
          <a:p>
            <a:pPr algn="ctr"/>
            <a:r>
              <a:rPr lang="fr-FR" dirty="0"/>
              <a:t>Signal </a:t>
            </a:r>
            <a:r>
              <a:rPr lang="fr-FR" dirty="0" smtClean="0"/>
              <a:t>extraction</a:t>
            </a:r>
            <a:endParaRPr lang="fr-FR" dirty="0"/>
          </a:p>
        </p:txBody>
      </p:sp>
      <p:sp>
        <p:nvSpPr>
          <p:cNvPr id="4" name="Espace réservé de la date 3"/>
          <p:cNvSpPr>
            <a:spLocks noGrp="1"/>
          </p:cNvSpPr>
          <p:nvPr>
            <p:ph type="dt" sz="half" idx="14"/>
          </p:nvPr>
        </p:nvSpPr>
        <p:spPr/>
        <p:txBody>
          <a:bodyPr/>
          <a:lstStyle/>
          <a:p>
            <a:pPr>
              <a:defRPr/>
            </a:pPr>
            <a:r>
              <a:rPr lang="fr-FR" smtClean="0"/>
              <a:t>Les-Houches - 2014</a:t>
            </a:r>
            <a:endParaRPr lang="fr-BE"/>
          </a:p>
        </p:txBody>
      </p:sp>
      <p:sp>
        <p:nvSpPr>
          <p:cNvPr id="10" name="Espace réservé du pied de page 9"/>
          <p:cNvSpPr>
            <a:spLocks noGrp="1"/>
          </p:cNvSpPr>
          <p:nvPr>
            <p:ph type="ftr" sz="quarter" idx="15"/>
          </p:nvPr>
        </p:nvSpPr>
        <p:spPr/>
        <p:txBody>
          <a:bodyPr/>
          <a:lstStyle/>
          <a:p>
            <a:pPr>
              <a:defRPr/>
            </a:pPr>
            <a:r>
              <a:rPr lang="fr-FR" smtClean="0"/>
              <a:t>Frédéric Fleuret - LLR (fleuret@in2p3.fr)</a:t>
            </a:r>
            <a:endParaRPr lang="fr-BE"/>
          </a:p>
        </p:txBody>
      </p:sp>
      <p:grpSp>
        <p:nvGrpSpPr>
          <p:cNvPr id="22533" name="Groupe 10"/>
          <p:cNvGrpSpPr>
            <a:grpSpLocks/>
          </p:cNvGrpSpPr>
          <p:nvPr/>
        </p:nvGrpSpPr>
        <p:grpSpPr bwMode="auto">
          <a:xfrm>
            <a:off x="323850" y="2636838"/>
            <a:ext cx="5557838" cy="3887787"/>
            <a:chOff x="983673" y="1962150"/>
            <a:chExt cx="6567054" cy="4452505"/>
          </a:xfrm>
        </p:grpSpPr>
        <p:pic>
          <p:nvPicPr>
            <p:cNvPr id="22540" name="Picture 3"/>
            <p:cNvPicPr>
              <a:picLocks noChangeAspect="1" noChangeArrowheads="1"/>
            </p:cNvPicPr>
            <p:nvPr/>
          </p:nvPicPr>
          <p:blipFill>
            <a:blip r:embed="rId2" cstate="print"/>
            <a:srcRect l="1247" t="10802" r="1373" b="1662"/>
            <a:stretch>
              <a:fillRect/>
            </a:stretch>
          </p:blipFill>
          <p:spPr bwMode="auto">
            <a:xfrm>
              <a:off x="983673" y="1962150"/>
              <a:ext cx="6567054" cy="4452505"/>
            </a:xfrm>
            <a:prstGeom prst="rect">
              <a:avLst/>
            </a:prstGeom>
            <a:noFill/>
            <a:ln w="9525">
              <a:noFill/>
              <a:miter lim="800000"/>
              <a:headEnd/>
              <a:tailEnd/>
            </a:ln>
          </p:spPr>
        </p:pic>
        <p:pic>
          <p:nvPicPr>
            <p:cNvPr id="22541" name="Picture 4"/>
            <p:cNvPicPr>
              <a:picLocks noChangeAspect="1" noChangeArrowheads="1"/>
            </p:cNvPicPr>
            <p:nvPr/>
          </p:nvPicPr>
          <p:blipFill>
            <a:blip r:embed="rId3" cstate="print"/>
            <a:srcRect l="1926" t="18539" r="7289" b="1651"/>
            <a:stretch>
              <a:fillRect/>
            </a:stretch>
          </p:blipFill>
          <p:spPr bwMode="auto">
            <a:xfrm>
              <a:off x="2532102" y="2420888"/>
              <a:ext cx="4344045" cy="2880320"/>
            </a:xfrm>
            <a:prstGeom prst="rect">
              <a:avLst/>
            </a:prstGeom>
            <a:noFill/>
            <a:ln w="9525">
              <a:noFill/>
              <a:miter lim="800000"/>
              <a:headEnd/>
              <a:tailEnd/>
            </a:ln>
          </p:spPr>
        </p:pic>
      </p:grpSp>
      <p:sp>
        <p:nvSpPr>
          <p:cNvPr id="22534" name="ZoneTexte 11"/>
          <p:cNvSpPr txBox="1">
            <a:spLocks noChangeArrowheads="1"/>
          </p:cNvSpPr>
          <p:nvPr/>
        </p:nvSpPr>
        <p:spPr bwMode="auto">
          <a:xfrm>
            <a:off x="5881688" y="4361036"/>
            <a:ext cx="3226816" cy="2215991"/>
          </a:xfrm>
          <a:prstGeom prst="rect">
            <a:avLst/>
          </a:prstGeom>
          <a:solidFill>
            <a:schemeClr val="bg1">
              <a:lumMod val="85000"/>
            </a:schemeClr>
          </a:solidFill>
          <a:ln w="28575">
            <a:noFill/>
            <a:miter lim="800000"/>
            <a:headEnd/>
            <a:tailEnd/>
          </a:ln>
          <a:effectLst>
            <a:outerShdw blurRad="50800" dist="38100" dir="2700000" algn="tl" rotWithShape="0">
              <a:prstClr val="black">
                <a:alpha val="40000"/>
              </a:prstClr>
            </a:outerShdw>
          </a:effectLst>
        </p:spPr>
        <p:txBody>
          <a:bodyPr wrap="square">
            <a:spAutoFit/>
          </a:bodyPr>
          <a:lstStyle/>
          <a:p>
            <a:pPr algn="ctr"/>
            <a:r>
              <a:rPr lang="en-US" b="1" dirty="0">
                <a:latin typeface="Calibri" pitchFamily="34" charset="0"/>
              </a:rPr>
              <a:t>After </a:t>
            </a:r>
            <a:r>
              <a:rPr lang="en-US" b="1" dirty="0" smtClean="0">
                <a:latin typeface="Calibri" pitchFamily="34" charset="0"/>
              </a:rPr>
              <a:t>acceptance/selection cuts</a:t>
            </a:r>
            <a:r>
              <a:rPr lang="en-US" dirty="0">
                <a:latin typeface="Calibri" pitchFamily="34" charset="0"/>
              </a:rPr>
              <a:t> </a:t>
            </a:r>
            <a:r>
              <a:rPr lang="en-US" dirty="0" smtClean="0">
                <a:latin typeface="Calibri" pitchFamily="34" charset="0"/>
              </a:rPr>
              <a:t>within </a:t>
            </a:r>
            <a:r>
              <a:rPr lang="en-US" dirty="0" err="1">
                <a:latin typeface="Calibri" pitchFamily="34" charset="0"/>
              </a:rPr>
              <a:t>y</a:t>
            </a:r>
            <a:r>
              <a:rPr lang="en-US" baseline="-25000" dirty="0" err="1">
                <a:latin typeface="Calibri" pitchFamily="34" charset="0"/>
              </a:rPr>
              <a:t>CMS</a:t>
            </a:r>
            <a:r>
              <a:rPr lang="en-US" dirty="0">
                <a:latin typeface="Calibri" pitchFamily="34" charset="0"/>
                <a:sym typeface="Symbol"/>
              </a:rPr>
              <a:t></a:t>
            </a:r>
            <a:r>
              <a:rPr lang="en-US" dirty="0">
                <a:latin typeface="Calibri" pitchFamily="34" charset="0"/>
              </a:rPr>
              <a:t>[-0.5;0.5]</a:t>
            </a:r>
          </a:p>
          <a:p>
            <a:pPr algn="ctr"/>
            <a:r>
              <a:rPr lang="en-US" sz="1600" dirty="0" smtClean="0">
                <a:latin typeface="Calibri" pitchFamily="34" charset="0"/>
              </a:rPr>
              <a:t>35 </a:t>
            </a:r>
            <a:r>
              <a:rPr lang="en-US" sz="1600" dirty="0">
                <a:latin typeface="Calibri" pitchFamily="34" charset="0"/>
              </a:rPr>
              <a:t>000 </a:t>
            </a:r>
            <a:r>
              <a:rPr lang="en-US" sz="1600" b="1" dirty="0" smtClean="0">
                <a:solidFill>
                  <a:srgbClr val="FF0000"/>
                </a:solidFill>
                <a:latin typeface="Calibri" pitchFamily="34" charset="0"/>
              </a:rPr>
              <a:t>J/</a:t>
            </a:r>
            <a:r>
              <a:rPr lang="en-US" sz="1600" b="1" dirty="0" err="1" smtClean="0">
                <a:solidFill>
                  <a:srgbClr val="FF0000"/>
                </a:solidFill>
                <a:latin typeface="Symbol" pitchFamily="18" charset="2"/>
              </a:rPr>
              <a:t>Y</a:t>
            </a:r>
            <a:r>
              <a:rPr lang="en-US" sz="1600" b="1" dirty="0" err="1" smtClean="0">
                <a:solidFill>
                  <a:srgbClr val="FF0000"/>
                </a:solidFill>
                <a:latin typeface="Symbol" pitchFamily="18" charset="2"/>
                <a:sym typeface="Wingdings" pitchFamily="2" charset="2"/>
              </a:rPr>
              <a:t>m</a:t>
            </a:r>
            <a:r>
              <a:rPr lang="en-US" sz="1600" b="1" baseline="30000" dirty="0" err="1" smtClean="0">
                <a:solidFill>
                  <a:srgbClr val="FF0000"/>
                </a:solidFill>
                <a:latin typeface="Symbol" pitchFamily="18" charset="2"/>
                <a:sym typeface="Wingdings" pitchFamily="2" charset="2"/>
              </a:rPr>
              <a:t>+</a:t>
            </a:r>
            <a:r>
              <a:rPr lang="en-US" sz="1600" b="1" dirty="0" err="1" smtClean="0">
                <a:solidFill>
                  <a:srgbClr val="FF0000"/>
                </a:solidFill>
                <a:latin typeface="Symbol" pitchFamily="18" charset="2"/>
                <a:sym typeface="Wingdings" pitchFamily="2" charset="2"/>
              </a:rPr>
              <a:t>m</a:t>
            </a:r>
            <a:r>
              <a:rPr lang="en-US" sz="1600" b="1" baseline="30000" dirty="0" smtClean="0">
                <a:solidFill>
                  <a:srgbClr val="FF0000"/>
                </a:solidFill>
                <a:latin typeface="Symbol" pitchFamily="18" charset="2"/>
                <a:sym typeface="Wingdings" pitchFamily="2" charset="2"/>
              </a:rPr>
              <a:t>-</a:t>
            </a:r>
            <a:endParaRPr lang="en-US" sz="1600" dirty="0" smtClean="0">
              <a:solidFill>
                <a:schemeClr val="bg1"/>
              </a:solidFill>
              <a:latin typeface="Calibri" pitchFamily="34" charset="0"/>
            </a:endParaRPr>
          </a:p>
          <a:p>
            <a:r>
              <a:rPr lang="en-US" dirty="0" smtClean="0">
                <a:solidFill>
                  <a:schemeClr val="bg1"/>
                </a:solidFill>
                <a:latin typeface="Calibri" pitchFamily="34" charset="0"/>
              </a:rPr>
              <a:t>          </a:t>
            </a:r>
            <a:r>
              <a:rPr lang="en-US" dirty="0">
                <a:solidFill>
                  <a:srgbClr val="FF0000"/>
                </a:solidFill>
                <a:latin typeface="Calibri" pitchFamily="34" charset="0"/>
                <a:sym typeface="Wingdings" pitchFamily="2" charset="2"/>
              </a:rPr>
              <a:t> </a:t>
            </a:r>
            <a:r>
              <a:rPr lang="en-US" b="1" dirty="0" err="1">
                <a:solidFill>
                  <a:srgbClr val="FF0000"/>
                </a:solidFill>
                <a:latin typeface="Calibri" pitchFamily="34" charset="0"/>
              </a:rPr>
              <a:t>acc</a:t>
            </a:r>
            <a:r>
              <a:rPr lang="en-US" b="1" dirty="0">
                <a:solidFill>
                  <a:srgbClr val="FF0000"/>
                </a:solidFill>
                <a:latin typeface="Calibri" pitchFamily="34" charset="0"/>
              </a:rPr>
              <a:t> x </a:t>
            </a:r>
            <a:r>
              <a:rPr lang="en-US" b="1" dirty="0" err="1">
                <a:solidFill>
                  <a:srgbClr val="FF0000"/>
                </a:solidFill>
                <a:latin typeface="Calibri" pitchFamily="34" charset="0"/>
              </a:rPr>
              <a:t>eff</a:t>
            </a:r>
            <a:r>
              <a:rPr lang="en-US" b="1" dirty="0">
                <a:solidFill>
                  <a:srgbClr val="FF0000"/>
                </a:solidFill>
                <a:latin typeface="Calibri" pitchFamily="34" charset="0"/>
              </a:rPr>
              <a:t> = 17.4%</a:t>
            </a:r>
          </a:p>
          <a:p>
            <a:pPr algn="ctr"/>
            <a:endParaRPr lang="en-US" sz="1600" i="1" dirty="0" smtClean="0">
              <a:latin typeface="Calibri" pitchFamily="34" charset="0"/>
            </a:endParaRPr>
          </a:p>
          <a:p>
            <a:pPr algn="ctr"/>
            <a:r>
              <a:rPr lang="en-US" sz="1600" i="1" dirty="0" smtClean="0">
                <a:latin typeface="Calibri" pitchFamily="34" charset="0"/>
              </a:rPr>
              <a:t>Including</a:t>
            </a:r>
            <a:endParaRPr lang="en-US" i="1" dirty="0">
              <a:latin typeface="Calibri" pitchFamily="34" charset="0"/>
            </a:endParaRPr>
          </a:p>
          <a:p>
            <a:pPr algn="ctr"/>
            <a:r>
              <a:rPr lang="en-US" dirty="0" smtClean="0">
                <a:latin typeface="Calibri" pitchFamily="34" charset="0"/>
              </a:rPr>
              <a:t>1700</a:t>
            </a:r>
            <a:r>
              <a:rPr lang="en-US" dirty="0" smtClean="0">
                <a:solidFill>
                  <a:schemeClr val="bg1"/>
                </a:solidFill>
                <a:latin typeface="Calibri" pitchFamily="34" charset="0"/>
              </a:rPr>
              <a:t> </a:t>
            </a:r>
            <a:r>
              <a:rPr lang="en-US" b="1" dirty="0">
                <a:solidFill>
                  <a:srgbClr val="FF0000"/>
                </a:solidFill>
                <a:latin typeface="Symbol" pitchFamily="18" charset="2"/>
              </a:rPr>
              <a:t>c</a:t>
            </a:r>
            <a:r>
              <a:rPr lang="en-US" b="1" baseline="-25000" dirty="0">
                <a:solidFill>
                  <a:srgbClr val="FF0000"/>
                </a:solidFill>
                <a:latin typeface="Calibri" pitchFamily="34" charset="0"/>
              </a:rPr>
              <a:t>c</a:t>
            </a:r>
            <a:r>
              <a:rPr lang="en-US" dirty="0">
                <a:solidFill>
                  <a:srgbClr val="FF0000"/>
                </a:solidFill>
                <a:latin typeface="Calibri" pitchFamily="34" charset="0"/>
              </a:rPr>
              <a:t> </a:t>
            </a:r>
            <a:r>
              <a:rPr lang="en-US" b="1" dirty="0" smtClean="0">
                <a:solidFill>
                  <a:srgbClr val="FF0000"/>
                </a:solidFill>
                <a:latin typeface="Calibri" pitchFamily="34" charset="0"/>
                <a:sym typeface="Wingdings" pitchFamily="2" charset="2"/>
              </a:rPr>
              <a:t> J/</a:t>
            </a:r>
            <a:r>
              <a:rPr lang="en-US" b="1" dirty="0" smtClean="0">
                <a:solidFill>
                  <a:srgbClr val="FF0000"/>
                </a:solidFill>
                <a:latin typeface="Symbol" pitchFamily="18" charset="2"/>
                <a:sym typeface="Wingdings" pitchFamily="2" charset="2"/>
              </a:rPr>
              <a:t>Y g</a:t>
            </a:r>
            <a:r>
              <a:rPr lang="en-US" b="1" dirty="0" smtClean="0">
                <a:solidFill>
                  <a:srgbClr val="FF0000"/>
                </a:solidFill>
                <a:latin typeface="Calibri" pitchFamily="34" charset="0"/>
              </a:rPr>
              <a:t> </a:t>
            </a:r>
            <a:r>
              <a:rPr lang="en-US" b="1" dirty="0" smtClean="0">
                <a:solidFill>
                  <a:srgbClr val="FF0000"/>
                </a:solidFill>
                <a:latin typeface="Calibri" pitchFamily="34" charset="0"/>
                <a:sym typeface="Wingdings" pitchFamily="2" charset="2"/>
              </a:rPr>
              <a:t></a:t>
            </a:r>
            <a:r>
              <a:rPr lang="en-US" b="1" dirty="0" smtClean="0">
                <a:solidFill>
                  <a:srgbClr val="FF0000"/>
                </a:solidFill>
                <a:latin typeface="Calibri" pitchFamily="34" charset="0"/>
              </a:rPr>
              <a:t> </a:t>
            </a:r>
            <a:r>
              <a:rPr lang="en-US" b="1" dirty="0" err="1" smtClean="0">
                <a:solidFill>
                  <a:srgbClr val="FF0000"/>
                </a:solidFill>
                <a:latin typeface="Symbol" pitchFamily="18" charset="2"/>
              </a:rPr>
              <a:t>m</a:t>
            </a:r>
            <a:r>
              <a:rPr lang="en-US" b="1" baseline="30000" dirty="0" err="1" smtClean="0">
                <a:solidFill>
                  <a:srgbClr val="FF0000"/>
                </a:solidFill>
                <a:latin typeface="Symbol" pitchFamily="18" charset="2"/>
              </a:rPr>
              <a:t>+</a:t>
            </a:r>
            <a:r>
              <a:rPr lang="en-US" b="1" dirty="0" err="1" smtClean="0">
                <a:solidFill>
                  <a:srgbClr val="FF0000"/>
                </a:solidFill>
                <a:latin typeface="Symbol" pitchFamily="18" charset="2"/>
              </a:rPr>
              <a:t>m</a:t>
            </a:r>
            <a:r>
              <a:rPr lang="en-US" b="1" baseline="30000" dirty="0" smtClean="0">
                <a:solidFill>
                  <a:srgbClr val="FF0000"/>
                </a:solidFill>
                <a:latin typeface="Symbol" pitchFamily="18" charset="2"/>
              </a:rPr>
              <a:t>-</a:t>
            </a:r>
            <a:r>
              <a:rPr lang="en-US" b="1" dirty="0" smtClean="0">
                <a:solidFill>
                  <a:srgbClr val="FF0000"/>
                </a:solidFill>
                <a:latin typeface="Symbol" pitchFamily="18" charset="2"/>
              </a:rPr>
              <a:t> g</a:t>
            </a:r>
            <a:r>
              <a:rPr lang="en-US" b="1" dirty="0" smtClean="0">
                <a:solidFill>
                  <a:schemeClr val="bg1"/>
                </a:solidFill>
                <a:latin typeface="Calibri" pitchFamily="34" charset="0"/>
              </a:rPr>
              <a:t>                                       </a:t>
            </a:r>
            <a:r>
              <a:rPr lang="en-US" dirty="0">
                <a:solidFill>
                  <a:srgbClr val="FF0000"/>
                </a:solidFill>
                <a:latin typeface="Calibri" pitchFamily="34" charset="0"/>
                <a:sym typeface="Wingdings" pitchFamily="2" charset="2"/>
              </a:rPr>
              <a:t> </a:t>
            </a:r>
            <a:r>
              <a:rPr lang="en-US" b="1" dirty="0" err="1">
                <a:solidFill>
                  <a:srgbClr val="FF0000"/>
                </a:solidFill>
                <a:latin typeface="Calibri" pitchFamily="34" charset="0"/>
              </a:rPr>
              <a:t>acc</a:t>
            </a:r>
            <a:r>
              <a:rPr lang="en-US" b="1" dirty="0">
                <a:solidFill>
                  <a:srgbClr val="FF0000"/>
                </a:solidFill>
                <a:latin typeface="Calibri" pitchFamily="34" charset="0"/>
              </a:rPr>
              <a:t> x </a:t>
            </a:r>
            <a:r>
              <a:rPr lang="en-US" b="1" dirty="0" err="1">
                <a:solidFill>
                  <a:srgbClr val="FF0000"/>
                </a:solidFill>
                <a:latin typeface="Calibri" pitchFamily="34" charset="0"/>
              </a:rPr>
              <a:t>eff</a:t>
            </a:r>
            <a:r>
              <a:rPr lang="en-US" b="1" dirty="0">
                <a:solidFill>
                  <a:srgbClr val="FF0000"/>
                </a:solidFill>
                <a:latin typeface="Calibri" pitchFamily="34" charset="0"/>
              </a:rPr>
              <a:t> = 2.8 </a:t>
            </a:r>
            <a:r>
              <a:rPr lang="en-US" b="1" dirty="0" smtClean="0">
                <a:solidFill>
                  <a:srgbClr val="FF0000"/>
                </a:solidFill>
                <a:latin typeface="Calibri" pitchFamily="34" charset="0"/>
              </a:rPr>
              <a:t>%</a:t>
            </a:r>
            <a:endParaRPr lang="en-US" b="1" dirty="0">
              <a:solidFill>
                <a:srgbClr val="FF0000"/>
              </a:solidFill>
              <a:latin typeface="Calibri" pitchFamily="34" charset="0"/>
            </a:endParaRPr>
          </a:p>
        </p:txBody>
      </p:sp>
      <p:pic>
        <p:nvPicPr>
          <p:cNvPr id="22535" name="Picture 5"/>
          <p:cNvPicPr>
            <a:picLocks noChangeAspect="1" noChangeArrowheads="1"/>
          </p:cNvPicPr>
          <p:nvPr/>
        </p:nvPicPr>
        <p:blipFill>
          <a:blip r:embed="rId4" cstate="print"/>
          <a:srcRect l="67038" t="16048" r="1410" b="2467"/>
          <a:stretch>
            <a:fillRect/>
          </a:stretch>
        </p:blipFill>
        <p:spPr bwMode="auto">
          <a:xfrm>
            <a:off x="6008117" y="1845047"/>
            <a:ext cx="3100387" cy="2232025"/>
          </a:xfrm>
          <a:prstGeom prst="rect">
            <a:avLst/>
          </a:prstGeom>
          <a:noFill/>
          <a:ln w="9525">
            <a:noFill/>
            <a:miter lim="800000"/>
            <a:headEnd/>
            <a:tailEnd/>
          </a:ln>
        </p:spPr>
      </p:pic>
      <p:sp>
        <p:nvSpPr>
          <p:cNvPr id="22536" name="Rectangle 13"/>
          <p:cNvSpPr>
            <a:spLocks noChangeArrowheads="1"/>
          </p:cNvSpPr>
          <p:nvPr/>
        </p:nvSpPr>
        <p:spPr bwMode="auto">
          <a:xfrm>
            <a:off x="2555875" y="3213100"/>
            <a:ext cx="376238" cy="369888"/>
          </a:xfrm>
          <a:prstGeom prst="rect">
            <a:avLst/>
          </a:prstGeom>
          <a:noFill/>
          <a:ln w="9525">
            <a:noFill/>
            <a:miter lim="800000"/>
            <a:headEnd/>
            <a:tailEnd/>
          </a:ln>
        </p:spPr>
        <p:txBody>
          <a:bodyPr wrap="none">
            <a:spAutoFit/>
          </a:bodyPr>
          <a:lstStyle/>
          <a:p>
            <a:r>
              <a:rPr lang="en-US" b="1" dirty="0">
                <a:solidFill>
                  <a:srgbClr val="FF0000"/>
                </a:solidFill>
                <a:latin typeface="Symbol" pitchFamily="18" charset="2"/>
              </a:rPr>
              <a:t>c</a:t>
            </a:r>
            <a:r>
              <a:rPr lang="en-US" b="1" baseline="-25000" dirty="0">
                <a:solidFill>
                  <a:srgbClr val="FF0000"/>
                </a:solidFill>
                <a:latin typeface="Calibri" pitchFamily="34" charset="0"/>
              </a:rPr>
              <a:t>c</a:t>
            </a:r>
            <a:endParaRPr lang="en-US" b="1" dirty="0">
              <a:solidFill>
                <a:srgbClr val="FF0000"/>
              </a:solidFill>
              <a:latin typeface="Calibri" pitchFamily="34" charset="0"/>
            </a:endParaRPr>
          </a:p>
        </p:txBody>
      </p:sp>
      <p:sp>
        <p:nvSpPr>
          <p:cNvPr id="22537" name="Rectangle 14"/>
          <p:cNvSpPr>
            <a:spLocks noChangeArrowheads="1"/>
          </p:cNvSpPr>
          <p:nvPr/>
        </p:nvSpPr>
        <p:spPr bwMode="auto">
          <a:xfrm>
            <a:off x="7957567" y="2637209"/>
            <a:ext cx="545342" cy="369332"/>
          </a:xfrm>
          <a:prstGeom prst="rect">
            <a:avLst/>
          </a:prstGeom>
          <a:noFill/>
          <a:ln w="9525">
            <a:noFill/>
            <a:miter lim="800000"/>
            <a:headEnd/>
            <a:tailEnd/>
          </a:ln>
        </p:spPr>
        <p:txBody>
          <a:bodyPr wrap="none">
            <a:spAutoFit/>
          </a:bodyPr>
          <a:lstStyle/>
          <a:p>
            <a:r>
              <a:rPr lang="en-US" b="1" dirty="0">
                <a:solidFill>
                  <a:srgbClr val="FF0000"/>
                </a:solidFill>
                <a:latin typeface="Calibri" pitchFamily="34" charset="0"/>
              </a:rPr>
              <a:t>J/</a:t>
            </a:r>
            <a:r>
              <a:rPr lang="en-US" b="1" dirty="0">
                <a:solidFill>
                  <a:srgbClr val="FF0000"/>
                </a:solidFill>
                <a:latin typeface="Symbol" pitchFamily="18" charset="2"/>
              </a:rPr>
              <a:t>Y</a:t>
            </a:r>
            <a:endParaRPr lang="en-US" b="1" dirty="0">
              <a:solidFill>
                <a:srgbClr val="FF0000"/>
              </a:solidFill>
              <a:latin typeface="Calibri" pitchFamily="34" charset="0"/>
            </a:endParaRPr>
          </a:p>
        </p:txBody>
      </p:sp>
      <mc:AlternateContent xmlns:mc="http://schemas.openxmlformats.org/markup-compatibility/2006" xmlns:a14="http://schemas.microsoft.com/office/drawing/2010/main">
        <mc:Choice Requires="a14">
          <p:sp>
            <p:nvSpPr>
              <p:cNvPr id="6" name="ZoneTexte 5"/>
              <p:cNvSpPr txBox="1"/>
              <p:nvPr/>
            </p:nvSpPr>
            <p:spPr>
              <a:xfrm>
                <a:off x="6371517" y="2898168"/>
                <a:ext cx="1440843" cy="3186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400" i="1" smtClean="0">
                              <a:latin typeface="Cambria Math"/>
                            </a:rPr>
                          </m:ctrlPr>
                        </m:sSubPr>
                        <m:e>
                          <m:r>
                            <m:rPr>
                              <m:nor/>
                            </m:rPr>
                            <a:rPr lang="fr-FR" sz="1400" i="0" smtClean="0">
                              <a:latin typeface="Cambria Math"/>
                              <a:ea typeface="Cambria Math"/>
                            </a:rPr>
                            <m:t>σ</m:t>
                          </m:r>
                        </m:e>
                        <m:sub>
                          <m:r>
                            <m:rPr>
                              <m:nor/>
                            </m:rPr>
                            <a:rPr lang="fr-FR" sz="1400" b="0" i="0" smtClean="0">
                              <a:latin typeface="Cambria Math"/>
                            </a:rPr>
                            <m:t>M</m:t>
                          </m:r>
                        </m:sub>
                      </m:sSub>
                      <m:r>
                        <m:rPr>
                          <m:nor/>
                        </m:rPr>
                        <a:rPr lang="fr-FR" sz="1400" b="0" i="0" smtClean="0">
                          <a:latin typeface="Cambria Math"/>
                        </a:rPr>
                        <m:t>~20 </m:t>
                      </m:r>
                      <m:r>
                        <m:rPr>
                          <m:nor/>
                        </m:rPr>
                        <a:rPr lang="fr-FR" sz="1400" b="0" i="0" smtClean="0">
                          <a:latin typeface="Cambria Math"/>
                        </a:rPr>
                        <m:t>MeV</m:t>
                      </m:r>
                      <m:r>
                        <m:rPr>
                          <m:nor/>
                        </m:rPr>
                        <a:rPr lang="fr-FR" sz="1400" b="0" i="0" smtClean="0">
                          <a:latin typeface="Cambria Math"/>
                        </a:rPr>
                        <m:t>/</m:t>
                      </m:r>
                      <m:r>
                        <m:rPr>
                          <m:nor/>
                        </m:rPr>
                        <a:rPr lang="fr-FR" sz="1400" b="0" i="0" smtClean="0">
                          <a:latin typeface="Cambria Math"/>
                        </a:rPr>
                        <m:t>c</m:t>
                      </m:r>
                      <m:r>
                        <m:rPr>
                          <m:nor/>
                        </m:rPr>
                        <a:rPr lang="fr-FR" sz="1400" b="0" i="0" smtClean="0">
                          <a:latin typeface="Cambria Math"/>
                        </a:rPr>
                        <m:t>²</m:t>
                      </m:r>
                    </m:oMath>
                  </m:oMathPara>
                </a14:m>
                <a:endParaRPr lang="fr-FR" sz="1400" dirty="0"/>
              </a:p>
            </p:txBody>
          </p:sp>
        </mc:Choice>
        <mc:Fallback xmlns="">
          <p:sp>
            <p:nvSpPr>
              <p:cNvPr id="6" name="ZoneTexte 5"/>
              <p:cNvSpPr txBox="1">
                <a:spLocks noRot="1" noChangeAspect="1" noMove="1" noResize="1" noEditPoints="1" noAdjustHandles="1" noChangeArrowheads="1" noChangeShapeType="1" noTextEdit="1"/>
              </p:cNvSpPr>
              <p:nvPr/>
            </p:nvSpPr>
            <p:spPr>
              <a:xfrm>
                <a:off x="6371517" y="2898168"/>
                <a:ext cx="1440843" cy="318677"/>
              </a:xfrm>
              <a:prstGeom prst="rect">
                <a:avLst/>
              </a:prstGeom>
              <a:blipFill rotWithShape="1">
                <a:blip r:embed="rId5"/>
                <a:stretch>
                  <a:fillRect b="-566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ZoneTexte 16"/>
              <p:cNvSpPr txBox="1"/>
              <p:nvPr/>
            </p:nvSpPr>
            <p:spPr>
              <a:xfrm>
                <a:off x="2932113" y="3553824"/>
                <a:ext cx="1440844" cy="3186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400" i="1" smtClean="0">
                              <a:latin typeface="Cambria Math"/>
                            </a:rPr>
                          </m:ctrlPr>
                        </m:sSubPr>
                        <m:e>
                          <m:r>
                            <m:rPr>
                              <m:nor/>
                            </m:rPr>
                            <a:rPr lang="fr-FR" sz="1400" i="0" smtClean="0">
                              <a:latin typeface="Cambria Math"/>
                              <a:ea typeface="Cambria Math"/>
                            </a:rPr>
                            <m:t>σ</m:t>
                          </m:r>
                        </m:e>
                        <m:sub>
                          <m:r>
                            <m:rPr>
                              <m:nor/>
                            </m:rPr>
                            <a:rPr lang="fr-FR" sz="1400" b="0" i="0" smtClean="0">
                              <a:latin typeface="Cambria Math"/>
                            </a:rPr>
                            <m:t>M</m:t>
                          </m:r>
                        </m:sub>
                      </m:sSub>
                      <m:r>
                        <m:rPr>
                          <m:nor/>
                        </m:rPr>
                        <a:rPr lang="fr-FR" sz="1400" b="0" i="0" smtClean="0">
                          <a:latin typeface="Cambria Math"/>
                        </a:rPr>
                        <m:t>~45 </m:t>
                      </m:r>
                      <m:r>
                        <m:rPr>
                          <m:nor/>
                        </m:rPr>
                        <a:rPr lang="fr-FR" sz="1400" b="0" i="0" smtClean="0">
                          <a:latin typeface="Cambria Math"/>
                        </a:rPr>
                        <m:t>MeV</m:t>
                      </m:r>
                      <m:r>
                        <m:rPr>
                          <m:nor/>
                        </m:rPr>
                        <a:rPr lang="fr-FR" sz="1400" b="0" i="0" smtClean="0">
                          <a:latin typeface="Cambria Math"/>
                        </a:rPr>
                        <m:t>/</m:t>
                      </m:r>
                      <m:r>
                        <m:rPr>
                          <m:nor/>
                        </m:rPr>
                        <a:rPr lang="fr-FR" sz="1400" b="0" i="0" smtClean="0">
                          <a:latin typeface="Cambria Math"/>
                        </a:rPr>
                        <m:t>c</m:t>
                      </m:r>
                      <m:r>
                        <m:rPr>
                          <m:nor/>
                        </m:rPr>
                        <a:rPr lang="fr-FR" sz="1400" b="0" i="0" smtClean="0">
                          <a:latin typeface="Cambria Math"/>
                        </a:rPr>
                        <m:t>²</m:t>
                      </m:r>
                    </m:oMath>
                  </m:oMathPara>
                </a14:m>
                <a:endParaRPr lang="fr-FR" sz="1400" dirty="0"/>
              </a:p>
            </p:txBody>
          </p:sp>
        </mc:Choice>
        <mc:Fallback xmlns="">
          <p:sp>
            <p:nvSpPr>
              <p:cNvPr id="17" name="ZoneTexte 16"/>
              <p:cNvSpPr txBox="1">
                <a:spLocks noRot="1" noChangeAspect="1" noMove="1" noResize="1" noEditPoints="1" noAdjustHandles="1" noChangeArrowheads="1" noChangeShapeType="1" noTextEdit="1"/>
              </p:cNvSpPr>
              <p:nvPr/>
            </p:nvSpPr>
            <p:spPr>
              <a:xfrm>
                <a:off x="2932113" y="3553824"/>
                <a:ext cx="1440844" cy="318677"/>
              </a:xfrm>
              <a:prstGeom prst="rect">
                <a:avLst/>
              </a:prstGeom>
              <a:blipFill rotWithShape="1">
                <a:blip r:embed="rId6"/>
                <a:stretch>
                  <a:fillRect b="-7692"/>
                </a:stretch>
              </a:blipFill>
            </p:spPr>
            <p:txBody>
              <a:bodyPr/>
              <a:lstStyle/>
              <a:p>
                <a:r>
                  <a:rPr lang="fr-FR">
                    <a:noFill/>
                  </a:rPr>
                  <a:t> </a:t>
                </a:r>
              </a:p>
            </p:txBody>
          </p:sp>
        </mc:Fallback>
      </mc:AlternateContent>
      <p:sp>
        <p:nvSpPr>
          <p:cNvPr id="3" name="Flèche vers le bas 2"/>
          <p:cNvSpPr/>
          <p:nvPr/>
        </p:nvSpPr>
        <p:spPr>
          <a:xfrm flipH="1" flipV="1">
            <a:off x="7486302" y="4077072"/>
            <a:ext cx="144016" cy="28396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rot="10800000">
            <a:off x="5449640" y="5656553"/>
            <a:ext cx="432048" cy="14401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6"/>
          <p:cNvSpPr>
            <a:spLocks noGrp="1"/>
          </p:cNvSpPr>
          <p:nvPr>
            <p:ph type="sldNum" sz="quarter" idx="16"/>
          </p:nvPr>
        </p:nvSpPr>
        <p:spPr/>
        <p:txBody>
          <a:bodyPr/>
          <a:lstStyle/>
          <a:p>
            <a:pPr>
              <a:defRPr/>
            </a:pPr>
            <a:fld id="{04440F35-B054-43D8-94DA-56CBF8F8D486}" type="slidenum">
              <a:rPr lang="fr-BE" smtClean="0"/>
              <a:pPr>
                <a:defRPr/>
              </a:pPr>
              <a:t>15</a:t>
            </a:fld>
            <a:r>
              <a:rPr lang="fr-BE" smtClean="0"/>
              <a:t>/22</a:t>
            </a:r>
            <a:endParaRPr lang="fr-B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116013" y="2244725"/>
            <a:ext cx="3887787" cy="463550"/>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46"/>
          <p:cNvSpPr/>
          <p:nvPr/>
        </p:nvSpPr>
        <p:spPr>
          <a:xfrm>
            <a:off x="1187450" y="3284538"/>
            <a:ext cx="3816350" cy="536575"/>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7" name="Titre 73"/>
          <p:cNvSpPr>
            <a:spLocks noGrp="1"/>
          </p:cNvSpPr>
          <p:nvPr>
            <p:ph type="title"/>
          </p:nvPr>
        </p:nvSpPr>
        <p:spPr>
          <a:xfrm>
            <a:off x="827584" y="0"/>
            <a:ext cx="3672408" cy="868322"/>
          </a:xfrm>
        </p:spPr>
        <p:txBody>
          <a:bodyPr/>
          <a:lstStyle/>
          <a:p>
            <a:pPr algn="l"/>
            <a:r>
              <a:rPr lang="fr-FR" sz="2800" dirty="0" err="1" smtClean="0"/>
              <a:t>Expected</a:t>
            </a:r>
            <a:r>
              <a:rPr lang="fr-FR" sz="2800" dirty="0" smtClean="0"/>
              <a:t> </a:t>
            </a:r>
            <a:r>
              <a:rPr lang="fr-FR" sz="2800" dirty="0" err="1" smtClean="0"/>
              <a:t>number</a:t>
            </a:r>
            <a:r>
              <a:rPr lang="fr-FR" sz="2800" dirty="0" smtClean="0"/>
              <a:t> of  </a:t>
            </a:r>
            <a:r>
              <a:rPr lang="fr-FR" sz="2800" dirty="0" err="1" smtClean="0"/>
              <a:t>events</a:t>
            </a:r>
            <a:endParaRPr lang="en-US" baseline="-25000" dirty="0" smtClean="0">
              <a:solidFill>
                <a:srgbClr val="FF0000"/>
              </a:solidFill>
            </a:endParaRPr>
          </a:p>
        </p:txBody>
      </p:sp>
      <p:sp>
        <p:nvSpPr>
          <p:cNvPr id="1032" name="Espace réservé du contenu 2"/>
          <p:cNvSpPr>
            <a:spLocks noGrp="1"/>
          </p:cNvSpPr>
          <p:nvPr>
            <p:ph idx="1"/>
          </p:nvPr>
        </p:nvSpPr>
        <p:spPr/>
        <p:txBody>
          <a:bodyPr/>
          <a:lstStyle/>
          <a:p>
            <a:r>
              <a:rPr lang="en-US" dirty="0" smtClean="0"/>
              <a:t>Typical 40-day </a:t>
            </a:r>
            <a:r>
              <a:rPr lang="en-US" dirty="0" err="1" smtClean="0"/>
              <a:t>Pb+Pb</a:t>
            </a:r>
            <a:r>
              <a:rPr lang="en-US" dirty="0" smtClean="0"/>
              <a:t> run </a:t>
            </a:r>
            <a:r>
              <a:rPr lang="en-US" sz="1800" dirty="0" smtClean="0"/>
              <a:t>(10</a:t>
            </a:r>
            <a:r>
              <a:rPr lang="en-US" sz="1800" baseline="30000" dirty="0" smtClean="0"/>
              <a:t>7</a:t>
            </a:r>
            <a:r>
              <a:rPr lang="en-US" sz="1800" dirty="0" smtClean="0"/>
              <a:t>.s</a:t>
            </a:r>
            <a:r>
              <a:rPr lang="en-US" sz="1800" baseline="30000" dirty="0" smtClean="0"/>
              <a:t>-1</a:t>
            </a:r>
            <a:r>
              <a:rPr lang="en-US" sz="1800" dirty="0" smtClean="0"/>
              <a:t> </a:t>
            </a:r>
            <a:r>
              <a:rPr lang="en-US" sz="1800" dirty="0" err="1" smtClean="0"/>
              <a:t>Pb</a:t>
            </a:r>
            <a:r>
              <a:rPr lang="en-US" sz="1800" dirty="0" smtClean="0"/>
              <a:t> beam </a:t>
            </a:r>
            <a:r>
              <a:rPr lang="en-US" sz="1800" dirty="0" smtClean="0">
                <a:sym typeface="Wingdings" pitchFamily="2" charset="2"/>
              </a:rPr>
              <a:t></a:t>
            </a:r>
            <a:r>
              <a:rPr lang="en-US" sz="1800" dirty="0" smtClean="0"/>
              <a:t> 10% </a:t>
            </a:r>
            <a:r>
              <a:rPr lang="en-US" sz="1800" dirty="0" err="1" smtClean="0">
                <a:latin typeface="Symbol" pitchFamily="18" charset="2"/>
              </a:rPr>
              <a:t>l</a:t>
            </a:r>
            <a:r>
              <a:rPr lang="en-US" sz="1800" baseline="-25000" dirty="0" err="1" smtClean="0"/>
              <a:t>I</a:t>
            </a:r>
            <a:r>
              <a:rPr lang="en-US" sz="1800" dirty="0" smtClean="0"/>
              <a:t> </a:t>
            </a:r>
            <a:r>
              <a:rPr lang="en-US" sz="1800" dirty="0" err="1" smtClean="0"/>
              <a:t>Pb</a:t>
            </a:r>
            <a:r>
              <a:rPr lang="en-US" sz="1800" dirty="0" smtClean="0"/>
              <a:t> target)</a:t>
            </a:r>
          </a:p>
          <a:p>
            <a:pPr lvl="1"/>
            <a:r>
              <a:rPr lang="en-US" dirty="0" smtClean="0"/>
              <a:t>~ 180 000 J/</a:t>
            </a:r>
            <a:r>
              <a:rPr lang="en-US" dirty="0" err="1" smtClean="0">
                <a:latin typeface="Symbol" pitchFamily="18" charset="2"/>
              </a:rPr>
              <a:t>Y</a:t>
            </a:r>
            <a:r>
              <a:rPr lang="en-US" dirty="0" err="1" smtClean="0">
                <a:sym typeface="Wingdings" pitchFamily="2" charset="2"/>
              </a:rPr>
              <a:t></a:t>
            </a:r>
            <a:r>
              <a:rPr lang="en-US" dirty="0" err="1" smtClean="0">
                <a:latin typeface="Symbol" pitchFamily="18" charset="2"/>
                <a:sym typeface="Wingdings" pitchFamily="2" charset="2"/>
              </a:rPr>
              <a:t>m</a:t>
            </a:r>
            <a:r>
              <a:rPr lang="en-US" baseline="30000" dirty="0" err="1" smtClean="0">
                <a:sym typeface="Wingdings" pitchFamily="2" charset="2"/>
              </a:rPr>
              <a:t>+</a:t>
            </a:r>
            <a:r>
              <a:rPr lang="en-US" dirty="0" err="1" smtClean="0">
                <a:latin typeface="Symbol" pitchFamily="18" charset="2"/>
                <a:sym typeface="Wingdings" pitchFamily="2" charset="2"/>
              </a:rPr>
              <a:t>m</a:t>
            </a:r>
            <a:r>
              <a:rPr lang="en-US" baseline="30000" dirty="0" smtClean="0">
                <a:sym typeface="Wingdings" pitchFamily="2" charset="2"/>
              </a:rPr>
              <a:t>-</a:t>
            </a:r>
            <a:r>
              <a:rPr lang="en-US" dirty="0" smtClean="0">
                <a:sym typeface="Wingdings" pitchFamily="2" charset="2"/>
              </a:rPr>
              <a:t> recorded</a:t>
            </a:r>
          </a:p>
          <a:p>
            <a:pPr lvl="1"/>
            <a:r>
              <a:rPr lang="en-US" dirty="0" smtClean="0">
                <a:sym typeface="Wingdings" pitchFamily="2" charset="2"/>
              </a:rPr>
              <a:t>2 extreme </a:t>
            </a:r>
            <a:r>
              <a:rPr lang="en-US" i="1" dirty="0" smtClean="0">
                <a:sym typeface="Wingdings" pitchFamily="2" charset="2"/>
              </a:rPr>
              <a:t>numerical</a:t>
            </a:r>
            <a:r>
              <a:rPr lang="en-US" dirty="0" smtClean="0">
                <a:sym typeface="Wingdings" pitchFamily="2" charset="2"/>
              </a:rPr>
              <a:t> scenarios:</a:t>
            </a:r>
          </a:p>
          <a:p>
            <a:pPr lvl="2"/>
            <a:r>
              <a:rPr lang="en-US" sz="1800" dirty="0" smtClean="0">
                <a:sym typeface="Wingdings" pitchFamily="2" charset="2"/>
              </a:rPr>
              <a:t>If </a:t>
            </a:r>
            <a:r>
              <a:rPr lang="en-US" sz="1800" dirty="0" smtClean="0">
                <a:latin typeface="Symbol" pitchFamily="18" charset="2"/>
                <a:sym typeface="Wingdings" pitchFamily="2" charset="2"/>
              </a:rPr>
              <a:t>c</a:t>
            </a:r>
            <a:r>
              <a:rPr lang="en-US" sz="1800" baseline="-25000" dirty="0" smtClean="0">
                <a:sym typeface="Wingdings" pitchFamily="2" charset="2"/>
              </a:rPr>
              <a:t>c</a:t>
            </a:r>
            <a:r>
              <a:rPr lang="en-US" sz="1800" dirty="0" smtClean="0">
                <a:sym typeface="Wingdings" pitchFamily="2" charset="2"/>
              </a:rPr>
              <a:t> suppressed as J/</a:t>
            </a:r>
            <a:r>
              <a:rPr lang="en-US" sz="1800" dirty="0" smtClean="0">
                <a:latin typeface="Symbol" pitchFamily="18" charset="2"/>
                <a:sym typeface="Wingdings" pitchFamily="2" charset="2"/>
              </a:rPr>
              <a:t>Y</a:t>
            </a:r>
            <a:endParaRPr lang="en-US" sz="1800" dirty="0" smtClean="0">
              <a:sym typeface="Wingdings" pitchFamily="2" charset="2"/>
            </a:endParaRPr>
          </a:p>
          <a:p>
            <a:pPr lvl="2">
              <a:buFont typeface="Arial" charset="0"/>
              <a:buNone/>
            </a:pPr>
            <a:r>
              <a:rPr lang="en-US" dirty="0" smtClean="0">
                <a:sym typeface="Wingdings" pitchFamily="2" charset="2"/>
              </a:rPr>
              <a:t> </a:t>
            </a:r>
          </a:p>
          <a:p>
            <a:pPr lvl="2"/>
            <a:endParaRPr lang="en-US" b="1" dirty="0" smtClean="0">
              <a:solidFill>
                <a:srgbClr val="FF0000"/>
              </a:solidFill>
              <a:sym typeface="Wingdings" pitchFamily="2" charset="2"/>
            </a:endParaRPr>
          </a:p>
          <a:p>
            <a:pPr lvl="2"/>
            <a:r>
              <a:rPr lang="en-US" sz="1800" dirty="0" smtClean="0">
                <a:sym typeface="Wingdings" pitchFamily="2" charset="2"/>
              </a:rPr>
              <a:t>If </a:t>
            </a:r>
            <a:r>
              <a:rPr lang="en-US" sz="1800" dirty="0" smtClean="0">
                <a:latin typeface="Symbol" pitchFamily="18" charset="2"/>
                <a:sym typeface="Wingdings" pitchFamily="2" charset="2"/>
              </a:rPr>
              <a:t>c</a:t>
            </a:r>
            <a:r>
              <a:rPr lang="en-US" sz="1800" baseline="-25000" dirty="0" smtClean="0">
                <a:sym typeface="Wingdings" pitchFamily="2" charset="2"/>
              </a:rPr>
              <a:t>c</a:t>
            </a:r>
            <a:r>
              <a:rPr lang="en-US" sz="1800" dirty="0" smtClean="0">
                <a:sym typeface="Wingdings" pitchFamily="2" charset="2"/>
              </a:rPr>
              <a:t> suppressed as </a:t>
            </a:r>
            <a:r>
              <a:rPr lang="en-US" sz="1800" dirty="0" smtClean="0">
                <a:latin typeface="Symbol" pitchFamily="18" charset="2"/>
                <a:sym typeface="Wingdings" pitchFamily="2" charset="2"/>
              </a:rPr>
              <a:t>Y</a:t>
            </a:r>
            <a:r>
              <a:rPr lang="en-US" sz="1800" dirty="0" smtClean="0">
                <a:sym typeface="Wingdings" pitchFamily="2" charset="2"/>
              </a:rPr>
              <a:t>’</a:t>
            </a:r>
          </a:p>
          <a:p>
            <a:pPr lvl="2">
              <a:buFont typeface="Arial" charset="0"/>
              <a:buNone/>
            </a:pPr>
            <a:r>
              <a:rPr lang="en-US" dirty="0" smtClean="0">
                <a:sym typeface="Wingdings" pitchFamily="2" charset="2"/>
              </a:rPr>
              <a:t> </a:t>
            </a:r>
          </a:p>
          <a:p>
            <a:pPr lvl="1"/>
            <a:endParaRPr lang="en-US" dirty="0" smtClean="0">
              <a:sym typeface="Wingdings" pitchFamily="2" charset="2"/>
            </a:endParaRPr>
          </a:p>
        </p:txBody>
      </p:sp>
      <p:sp>
        <p:nvSpPr>
          <p:cNvPr id="2" name="Espace réservé du texte 1"/>
          <p:cNvSpPr>
            <a:spLocks noGrp="1"/>
          </p:cNvSpPr>
          <p:nvPr>
            <p:ph type="body" sz="quarter" idx="13"/>
          </p:nvPr>
        </p:nvSpPr>
        <p:spPr>
          <a:xfrm>
            <a:off x="4032249" y="722"/>
            <a:ext cx="5111751" cy="867600"/>
          </a:xfrm>
        </p:spPr>
        <p:txBody>
          <a:bodyPr/>
          <a:lstStyle/>
          <a:p>
            <a:pPr algn="ctr"/>
            <a:r>
              <a:rPr lang="fr-FR" dirty="0"/>
              <a:t>	</a:t>
            </a:r>
            <a:r>
              <a:rPr lang="fr-FR" dirty="0" err="1" smtClean="0"/>
              <a:t>Statistics</a:t>
            </a:r>
            <a:endParaRPr lang="fr-FR" dirty="0"/>
          </a:p>
        </p:txBody>
      </p:sp>
      <p:sp>
        <p:nvSpPr>
          <p:cNvPr id="6" name="Espace réservé de la date 5"/>
          <p:cNvSpPr>
            <a:spLocks noGrp="1"/>
          </p:cNvSpPr>
          <p:nvPr>
            <p:ph type="dt" sz="half" idx="14"/>
          </p:nvPr>
        </p:nvSpPr>
        <p:spPr/>
        <p:txBody>
          <a:bodyPr/>
          <a:lstStyle/>
          <a:p>
            <a:pPr>
              <a:defRPr/>
            </a:pPr>
            <a:r>
              <a:rPr lang="fr-FR" smtClean="0"/>
              <a:t>Les-Houches - 2014</a:t>
            </a:r>
            <a:endParaRPr lang="fr-BE"/>
          </a:p>
        </p:txBody>
      </p:sp>
      <p:sp>
        <p:nvSpPr>
          <p:cNvPr id="11" name="Espace réservé du pied de page 10"/>
          <p:cNvSpPr>
            <a:spLocks noGrp="1"/>
          </p:cNvSpPr>
          <p:nvPr>
            <p:ph type="ftr" sz="quarter" idx="15"/>
          </p:nvPr>
        </p:nvSpPr>
        <p:spPr/>
        <p:txBody>
          <a:bodyPr/>
          <a:lstStyle/>
          <a:p>
            <a:pPr>
              <a:defRPr/>
            </a:pPr>
            <a:r>
              <a:rPr lang="fr-FR" smtClean="0"/>
              <a:t>Frédéric Fleuret - LLR (fleuret@in2p3.fr)</a:t>
            </a:r>
            <a:endParaRPr lang="fr-BE"/>
          </a:p>
        </p:txBody>
      </p:sp>
      <p:pic>
        <p:nvPicPr>
          <p:cNvPr id="1034" name="Picture 5"/>
          <p:cNvPicPr>
            <a:picLocks noChangeAspect="1" noChangeArrowheads="1"/>
          </p:cNvPicPr>
          <p:nvPr/>
        </p:nvPicPr>
        <p:blipFill>
          <a:blip r:embed="rId3" cstate="print"/>
          <a:srcRect r="3511"/>
          <a:stretch>
            <a:fillRect/>
          </a:stretch>
        </p:blipFill>
        <p:spPr bwMode="auto">
          <a:xfrm>
            <a:off x="5148263" y="1809750"/>
            <a:ext cx="3957637" cy="4140200"/>
          </a:xfrm>
          <a:prstGeom prst="rect">
            <a:avLst/>
          </a:prstGeom>
          <a:noFill/>
          <a:ln w="9525">
            <a:noFill/>
            <a:miter lim="800000"/>
            <a:headEnd/>
            <a:tailEnd/>
          </a:ln>
        </p:spPr>
      </p:pic>
      <p:sp>
        <p:nvSpPr>
          <p:cNvPr id="1035" name="ZoneTexte 7"/>
          <p:cNvSpPr txBox="1">
            <a:spLocks noChangeArrowheads="1"/>
          </p:cNvSpPr>
          <p:nvPr/>
        </p:nvSpPr>
        <p:spPr bwMode="auto">
          <a:xfrm>
            <a:off x="5851525" y="2025650"/>
            <a:ext cx="1441450" cy="915988"/>
          </a:xfrm>
          <a:prstGeom prst="rect">
            <a:avLst/>
          </a:prstGeom>
          <a:noFill/>
          <a:ln w="9525">
            <a:noFill/>
            <a:miter lim="800000"/>
            <a:headEnd/>
            <a:tailEnd/>
          </a:ln>
        </p:spPr>
        <p:txBody>
          <a:bodyPr wrap="none">
            <a:spAutoFit/>
          </a:bodyPr>
          <a:lstStyle/>
          <a:p>
            <a:r>
              <a:rPr lang="en-US" dirty="0">
                <a:latin typeface="Calibri" pitchFamily="34" charset="0"/>
              </a:rPr>
              <a:t>~180 000 J/</a:t>
            </a:r>
            <a:r>
              <a:rPr lang="en-US" dirty="0">
                <a:latin typeface="Symbol" pitchFamily="18" charset="2"/>
              </a:rPr>
              <a:t>Y</a:t>
            </a:r>
          </a:p>
          <a:p>
            <a:r>
              <a:rPr lang="en-US" dirty="0">
                <a:latin typeface="Calibri" pitchFamily="34" charset="0"/>
              </a:rPr>
              <a:t>~ 1300 </a:t>
            </a:r>
            <a:r>
              <a:rPr lang="en-US" dirty="0">
                <a:latin typeface="Symbol" pitchFamily="18" charset="2"/>
              </a:rPr>
              <a:t>Y</a:t>
            </a:r>
            <a:r>
              <a:rPr lang="en-US" dirty="0">
                <a:latin typeface="Calibri" pitchFamily="34" charset="0"/>
              </a:rPr>
              <a:t>’</a:t>
            </a:r>
          </a:p>
          <a:p>
            <a:r>
              <a:rPr lang="en-US" b="1" dirty="0">
                <a:solidFill>
                  <a:srgbClr val="FF0000"/>
                </a:solidFill>
                <a:latin typeface="Calibri" pitchFamily="34" charset="0"/>
              </a:rPr>
              <a:t>~ </a:t>
            </a:r>
            <a:r>
              <a:rPr lang="en-US" b="1" dirty="0" smtClean="0">
                <a:solidFill>
                  <a:srgbClr val="FF0000"/>
                </a:solidFill>
                <a:latin typeface="Calibri" pitchFamily="34" charset="0"/>
              </a:rPr>
              <a:t>3000 </a:t>
            </a:r>
            <a:r>
              <a:rPr lang="en-US" b="1" dirty="0">
                <a:solidFill>
                  <a:srgbClr val="FF0000"/>
                </a:solidFill>
                <a:latin typeface="Symbol" pitchFamily="18" charset="2"/>
              </a:rPr>
              <a:t>c</a:t>
            </a:r>
            <a:r>
              <a:rPr lang="en-US" b="1" baseline="-25000" dirty="0">
                <a:solidFill>
                  <a:srgbClr val="FF0000"/>
                </a:solidFill>
                <a:latin typeface="Calibri" pitchFamily="34" charset="0"/>
              </a:rPr>
              <a:t>c</a:t>
            </a:r>
          </a:p>
        </p:txBody>
      </p:sp>
      <p:pic>
        <p:nvPicPr>
          <p:cNvPr id="1036" name="Picture 4"/>
          <p:cNvPicPr>
            <a:picLocks noChangeAspect="1" noChangeArrowheads="1"/>
          </p:cNvPicPr>
          <p:nvPr/>
        </p:nvPicPr>
        <p:blipFill>
          <a:blip r:embed="rId4" cstate="print"/>
          <a:srcRect/>
          <a:stretch>
            <a:fillRect/>
          </a:stretch>
        </p:blipFill>
        <p:spPr bwMode="auto">
          <a:xfrm>
            <a:off x="260350" y="4554538"/>
            <a:ext cx="4392613" cy="1827212"/>
          </a:xfrm>
          <a:prstGeom prst="rect">
            <a:avLst/>
          </a:prstGeom>
          <a:noFill/>
          <a:ln w="9525">
            <a:noFill/>
            <a:miter lim="800000"/>
            <a:headEnd/>
            <a:tailEnd/>
          </a:ln>
        </p:spPr>
      </p:pic>
      <p:grpSp>
        <p:nvGrpSpPr>
          <p:cNvPr id="1037" name="Groupe 103"/>
          <p:cNvGrpSpPr>
            <a:grpSpLocks/>
          </p:cNvGrpSpPr>
          <p:nvPr/>
        </p:nvGrpSpPr>
        <p:grpSpPr bwMode="auto">
          <a:xfrm>
            <a:off x="7881938" y="3573463"/>
            <a:ext cx="57150" cy="252412"/>
            <a:chOff x="7729590" y="4640735"/>
            <a:chExt cx="57150" cy="252000"/>
          </a:xfrm>
        </p:grpSpPr>
        <p:sp>
          <p:nvSpPr>
            <p:cNvPr id="24" name="Rectangle 23"/>
            <p:cNvSpPr/>
            <p:nvPr/>
          </p:nvSpPr>
          <p:spPr>
            <a:xfrm>
              <a:off x="7729590" y="4737414"/>
              <a:ext cx="57150" cy="5864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5" name="Connecteur droit 24"/>
            <p:cNvCxnSpPr/>
            <p:nvPr/>
          </p:nvCxnSpPr>
          <p:spPr>
            <a:xfrm>
              <a:off x="7759752" y="4640735"/>
              <a:ext cx="0" cy="2520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38" name="Groupe 102"/>
          <p:cNvGrpSpPr>
            <a:grpSpLocks/>
          </p:cNvGrpSpPr>
          <p:nvPr/>
        </p:nvGrpSpPr>
        <p:grpSpPr bwMode="auto">
          <a:xfrm>
            <a:off x="7280275" y="3536950"/>
            <a:ext cx="57150" cy="288925"/>
            <a:chOff x="7138988" y="4534570"/>
            <a:chExt cx="57150" cy="288000"/>
          </a:xfrm>
        </p:grpSpPr>
        <p:sp>
          <p:nvSpPr>
            <p:cNvPr id="33" name="Rectangle 32"/>
            <p:cNvSpPr/>
            <p:nvPr/>
          </p:nvSpPr>
          <p:spPr>
            <a:xfrm>
              <a:off x="7138988" y="4648504"/>
              <a:ext cx="57150" cy="6013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Connecteur droit 33"/>
            <p:cNvCxnSpPr/>
            <p:nvPr/>
          </p:nvCxnSpPr>
          <p:spPr>
            <a:xfrm>
              <a:off x="7169151" y="4534570"/>
              <a:ext cx="0" cy="2880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39" name="Groupe 107"/>
          <p:cNvGrpSpPr>
            <a:grpSpLocks/>
          </p:cNvGrpSpPr>
          <p:nvPr/>
        </p:nvGrpSpPr>
        <p:grpSpPr bwMode="auto">
          <a:xfrm>
            <a:off x="8186738" y="4257675"/>
            <a:ext cx="57150" cy="204788"/>
            <a:chOff x="8044483" y="4948833"/>
            <a:chExt cx="57150" cy="205200"/>
          </a:xfrm>
        </p:grpSpPr>
        <p:sp>
          <p:nvSpPr>
            <p:cNvPr id="38" name="Rectangle 37"/>
            <p:cNvSpPr/>
            <p:nvPr/>
          </p:nvSpPr>
          <p:spPr>
            <a:xfrm>
              <a:off x="8044483" y="5022005"/>
              <a:ext cx="57150" cy="5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9" name="Connecteur droit 38"/>
            <p:cNvCxnSpPr/>
            <p:nvPr/>
          </p:nvCxnSpPr>
          <p:spPr>
            <a:xfrm>
              <a:off x="8074645" y="4948833"/>
              <a:ext cx="0" cy="2052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40" name="Groupe 111"/>
          <p:cNvGrpSpPr>
            <a:grpSpLocks/>
          </p:cNvGrpSpPr>
          <p:nvPr/>
        </p:nvGrpSpPr>
        <p:grpSpPr bwMode="auto">
          <a:xfrm>
            <a:off x="8458200" y="4473575"/>
            <a:ext cx="57150" cy="198438"/>
            <a:chOff x="8277225" y="5095305"/>
            <a:chExt cx="57150" cy="198000"/>
          </a:xfrm>
        </p:grpSpPr>
        <p:sp>
          <p:nvSpPr>
            <p:cNvPr id="41" name="Rectangle 40"/>
            <p:cNvSpPr/>
            <p:nvPr/>
          </p:nvSpPr>
          <p:spPr>
            <a:xfrm>
              <a:off x="8277225" y="5165001"/>
              <a:ext cx="57150" cy="586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2" name="Connecteur droit 41"/>
            <p:cNvCxnSpPr/>
            <p:nvPr/>
          </p:nvCxnSpPr>
          <p:spPr>
            <a:xfrm>
              <a:off x="8307388" y="5095305"/>
              <a:ext cx="0" cy="1980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41" name="Groupe 116"/>
          <p:cNvGrpSpPr>
            <a:grpSpLocks/>
          </p:cNvGrpSpPr>
          <p:nvPr/>
        </p:nvGrpSpPr>
        <p:grpSpPr bwMode="auto">
          <a:xfrm>
            <a:off x="8602663" y="4618038"/>
            <a:ext cx="57150" cy="190500"/>
            <a:chOff x="8420820" y="5228109"/>
            <a:chExt cx="57150" cy="190800"/>
          </a:xfrm>
        </p:grpSpPr>
        <p:sp>
          <p:nvSpPr>
            <p:cNvPr id="114" name="Rectangle 113"/>
            <p:cNvSpPr/>
            <p:nvPr/>
          </p:nvSpPr>
          <p:spPr>
            <a:xfrm>
              <a:off x="8420820" y="5293298"/>
              <a:ext cx="57150" cy="604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5" name="Connecteur droit 114"/>
            <p:cNvCxnSpPr/>
            <p:nvPr/>
          </p:nvCxnSpPr>
          <p:spPr>
            <a:xfrm>
              <a:off x="8450982" y="5228109"/>
              <a:ext cx="0" cy="1908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42" name="Groupe 125"/>
          <p:cNvGrpSpPr>
            <a:grpSpLocks/>
          </p:cNvGrpSpPr>
          <p:nvPr/>
        </p:nvGrpSpPr>
        <p:grpSpPr bwMode="auto">
          <a:xfrm>
            <a:off x="8710613" y="4799013"/>
            <a:ext cx="57150" cy="190500"/>
            <a:chOff x="8547696" y="5187057"/>
            <a:chExt cx="57150" cy="190800"/>
          </a:xfrm>
        </p:grpSpPr>
        <p:sp>
          <p:nvSpPr>
            <p:cNvPr id="119" name="Rectangle 118"/>
            <p:cNvSpPr/>
            <p:nvPr/>
          </p:nvSpPr>
          <p:spPr>
            <a:xfrm>
              <a:off x="8547696" y="5252246"/>
              <a:ext cx="57150" cy="604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0" name="Connecteur droit 119"/>
            <p:cNvCxnSpPr/>
            <p:nvPr/>
          </p:nvCxnSpPr>
          <p:spPr>
            <a:xfrm>
              <a:off x="8577858" y="5187057"/>
              <a:ext cx="0" cy="1908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43" name="Groupe 126"/>
          <p:cNvGrpSpPr>
            <a:grpSpLocks/>
          </p:cNvGrpSpPr>
          <p:nvPr/>
        </p:nvGrpSpPr>
        <p:grpSpPr bwMode="auto">
          <a:xfrm>
            <a:off x="8818563" y="5049838"/>
            <a:ext cx="57150" cy="169862"/>
            <a:chOff x="8750103" y="5458619"/>
            <a:chExt cx="57150" cy="169200"/>
          </a:xfrm>
        </p:grpSpPr>
        <p:sp>
          <p:nvSpPr>
            <p:cNvPr id="124" name="Rectangle 123"/>
            <p:cNvSpPr/>
            <p:nvPr/>
          </p:nvSpPr>
          <p:spPr>
            <a:xfrm>
              <a:off x="8750103" y="5513964"/>
              <a:ext cx="57150" cy="5850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5" name="Connecteur droit 124"/>
            <p:cNvCxnSpPr/>
            <p:nvPr/>
          </p:nvCxnSpPr>
          <p:spPr>
            <a:xfrm>
              <a:off x="8780265" y="5458619"/>
              <a:ext cx="0" cy="1692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44" name="Rectangle 127">
            <a:hlinkClick r:id="rId5"/>
          </p:cNvPr>
          <p:cNvSpPr>
            <a:spLocks noChangeArrowheads="1"/>
          </p:cNvSpPr>
          <p:nvPr/>
        </p:nvSpPr>
        <p:spPr bwMode="auto">
          <a:xfrm rot="-5400000">
            <a:off x="-806450" y="5278438"/>
            <a:ext cx="1944687" cy="261938"/>
          </a:xfrm>
          <a:prstGeom prst="rect">
            <a:avLst/>
          </a:prstGeom>
          <a:noFill/>
          <a:ln w="9525">
            <a:noFill/>
            <a:miter lim="800000"/>
            <a:headEnd/>
            <a:tailEnd/>
          </a:ln>
        </p:spPr>
        <p:txBody>
          <a:bodyPr>
            <a:spAutoFit/>
          </a:bodyPr>
          <a:lstStyle/>
          <a:p>
            <a:r>
              <a:rPr lang="fr-FR" sz="1100" b="1" u="sng">
                <a:solidFill>
                  <a:srgbClr val="3333FF"/>
                </a:solidFill>
                <a:latin typeface="Calibri" pitchFamily="34" charset="0"/>
              </a:rPr>
              <a:t>Eur.Phys.J.C49:559-567,2007</a:t>
            </a:r>
          </a:p>
        </p:txBody>
      </p:sp>
      <p:graphicFrame>
        <p:nvGraphicFramePr>
          <p:cNvPr id="1026" name="Object 2"/>
          <p:cNvGraphicFramePr>
            <a:graphicFrameLocks noChangeAspect="1"/>
          </p:cNvGraphicFramePr>
          <p:nvPr/>
        </p:nvGraphicFramePr>
        <p:xfrm>
          <a:off x="2095500" y="2708275"/>
          <a:ext cx="2873375" cy="531813"/>
        </p:xfrm>
        <a:graphic>
          <a:graphicData uri="http://schemas.openxmlformats.org/presentationml/2006/ole">
            <mc:AlternateContent xmlns:mc="http://schemas.openxmlformats.org/markup-compatibility/2006">
              <mc:Choice xmlns:v="urn:schemas-microsoft-com:vml" Requires="v">
                <p:oleObj spid="_x0000_s130366" name="Équation" r:id="rId6" imgW="2184120" imgH="406080" progId="Equation.3">
                  <p:embed/>
                </p:oleObj>
              </mc:Choice>
              <mc:Fallback>
                <p:oleObj name="Équation" r:id="rId6" imgW="2184120" imgH="40608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5500" y="2708275"/>
                        <a:ext cx="2873375" cy="531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4"/>
          <p:cNvGraphicFramePr>
            <a:graphicFrameLocks noChangeAspect="1"/>
          </p:cNvGraphicFramePr>
          <p:nvPr/>
        </p:nvGraphicFramePr>
        <p:xfrm>
          <a:off x="860425" y="4005263"/>
          <a:ext cx="3279775" cy="520700"/>
        </p:xfrm>
        <a:graphic>
          <a:graphicData uri="http://schemas.openxmlformats.org/presentationml/2006/ole">
            <mc:AlternateContent xmlns:mc="http://schemas.openxmlformats.org/markup-compatibility/2006">
              <mc:Choice xmlns:v="urn:schemas-microsoft-com:vml" Requires="v">
                <p:oleObj spid="_x0000_s130367" name="Équation" r:id="rId8" imgW="2539800" imgH="406080" progId="Equation.3">
                  <p:embed/>
                </p:oleObj>
              </mc:Choice>
              <mc:Fallback>
                <p:oleObj name="Équation" r:id="rId8" imgW="2539800" imgH="40608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0425" y="4005263"/>
                        <a:ext cx="3279775"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nvGraphicFramePr>
        <p:xfrm>
          <a:off x="3657600" y="3284538"/>
          <a:ext cx="1346200" cy="550862"/>
        </p:xfrm>
        <a:graphic>
          <a:graphicData uri="http://schemas.openxmlformats.org/presentationml/2006/ole">
            <mc:AlternateContent xmlns:mc="http://schemas.openxmlformats.org/markup-compatibility/2006">
              <mc:Choice xmlns:v="urn:schemas-microsoft-com:vml" Requires="v">
                <p:oleObj spid="_x0000_s130368" name="Équation" r:id="rId10" imgW="1015920" imgH="419040" progId="Equation.3">
                  <p:embed/>
                </p:oleObj>
              </mc:Choice>
              <mc:Fallback>
                <p:oleObj name="Équation" r:id="rId10" imgW="1015920" imgH="419040"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7600" y="3284538"/>
                        <a:ext cx="1346200" cy="550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nvGraphicFramePr>
        <p:xfrm>
          <a:off x="3635375" y="2205038"/>
          <a:ext cx="1301750" cy="549275"/>
        </p:xfrm>
        <a:graphic>
          <a:graphicData uri="http://schemas.openxmlformats.org/presentationml/2006/ole">
            <mc:AlternateContent xmlns:mc="http://schemas.openxmlformats.org/markup-compatibility/2006">
              <mc:Choice xmlns:v="urn:schemas-microsoft-com:vml" Requires="v">
                <p:oleObj spid="_x0000_s130369" name="Équation" r:id="rId12" imgW="990360" imgH="419040" progId="Equation.3">
                  <p:embed/>
                </p:oleObj>
              </mc:Choice>
              <mc:Fallback>
                <p:oleObj name="Équation" r:id="rId12" imgW="990360" imgH="419040" progId="Equation.3">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35375" y="2205038"/>
                        <a:ext cx="1301750"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Flèche droite 43"/>
          <p:cNvSpPr/>
          <p:nvPr/>
        </p:nvSpPr>
        <p:spPr>
          <a:xfrm rot="16200000">
            <a:off x="3852068" y="3933032"/>
            <a:ext cx="252413" cy="107950"/>
          </a:xfrm>
          <a:prstGeom prst="rightArrow">
            <a:avLst/>
          </a:prstGeom>
          <a:solidFill>
            <a:schemeClr val="accent2">
              <a:lumMod val="20000"/>
              <a:lumOff val="80000"/>
            </a:schemeClr>
          </a:solidFill>
          <a:ln>
            <a:solidFill>
              <a:schemeClr val="accent2">
                <a:lumMod val="20000"/>
                <a:lumOff val="8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Flèche droite 44"/>
          <p:cNvSpPr/>
          <p:nvPr/>
        </p:nvSpPr>
        <p:spPr>
          <a:xfrm>
            <a:off x="1692275" y="2924175"/>
            <a:ext cx="250825" cy="109538"/>
          </a:xfrm>
          <a:prstGeom prst="rightArrow">
            <a:avLst/>
          </a:prstGeom>
          <a:solidFill>
            <a:schemeClr val="accent1">
              <a:lumMod val="20000"/>
              <a:lumOff val="8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43" name="Tableau 42"/>
          <p:cNvGraphicFramePr>
            <a:graphicFrameLocks noGrp="1"/>
          </p:cNvGraphicFramePr>
          <p:nvPr/>
        </p:nvGraphicFramePr>
        <p:xfrm>
          <a:off x="3708400" y="4581525"/>
          <a:ext cx="1368152" cy="1973600"/>
        </p:xfrm>
        <a:graphic>
          <a:graphicData uri="http://schemas.openxmlformats.org/drawingml/2006/table">
            <a:tbl>
              <a:tblPr firstRow="1" bandRow="1">
                <a:tableStyleId>{073A0DAA-6AF3-43AB-8588-CEC1D06C72B9}</a:tableStyleId>
              </a:tblPr>
              <a:tblGrid>
                <a:gridCol w="684076"/>
                <a:gridCol w="684076"/>
              </a:tblGrid>
              <a:tr h="266720">
                <a:tc>
                  <a:txBody>
                    <a:bodyPr/>
                    <a:lstStyle/>
                    <a:p>
                      <a:pPr algn="ctr"/>
                      <a:r>
                        <a:rPr lang="en-US" sz="1400" baseline="0" dirty="0" smtClean="0">
                          <a:solidFill>
                            <a:schemeClr val="bg1"/>
                          </a:solidFill>
                          <a:latin typeface="Symbol" pitchFamily="18" charset="2"/>
                        </a:rPr>
                        <a:t>c</a:t>
                      </a:r>
                      <a:r>
                        <a:rPr lang="en-US" sz="1400" baseline="-25000" dirty="0" smtClean="0">
                          <a:solidFill>
                            <a:schemeClr val="bg1"/>
                          </a:solidFill>
                        </a:rPr>
                        <a:t>c </a:t>
                      </a:r>
                      <a:r>
                        <a:rPr lang="en-US" sz="1400" baseline="0" dirty="0" smtClean="0">
                          <a:solidFill>
                            <a:schemeClr val="bg1"/>
                          </a:solidFill>
                        </a:rPr>
                        <a:t>as </a:t>
                      </a:r>
                      <a:r>
                        <a:rPr lang="en-US" sz="1400" baseline="0" dirty="0" smtClean="0">
                          <a:solidFill>
                            <a:schemeClr val="bg1"/>
                          </a:solidFill>
                          <a:latin typeface="Symbol" pitchFamily="18" charset="2"/>
                        </a:rPr>
                        <a:t>Y</a:t>
                      </a:r>
                      <a:r>
                        <a:rPr lang="en-US" sz="1400" baseline="0" dirty="0" smtClean="0">
                          <a:solidFill>
                            <a:schemeClr val="bg1"/>
                          </a:solidFill>
                        </a:rPr>
                        <a:t>’</a:t>
                      </a:r>
                      <a:endParaRPr lang="en-US" sz="1400" baseline="0" dirty="0" smtClean="0">
                        <a:solidFill>
                          <a:schemeClr val="bg1"/>
                        </a:solidFill>
                        <a:latin typeface="Symbol" pitchFamily="18" charset="2"/>
                      </a:endParaRPr>
                    </a:p>
                  </a:txBody>
                  <a:tcPr marL="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bg1"/>
                          </a:solidFill>
                          <a:latin typeface="Symbol" pitchFamily="18" charset="2"/>
                        </a:rPr>
                        <a:t>c</a:t>
                      </a:r>
                      <a:r>
                        <a:rPr lang="en-US" sz="1400" baseline="-25000" dirty="0" smtClean="0">
                          <a:solidFill>
                            <a:schemeClr val="bg1"/>
                          </a:solidFill>
                        </a:rPr>
                        <a:t>c </a:t>
                      </a:r>
                      <a:r>
                        <a:rPr lang="en-US" sz="1400" baseline="0" dirty="0" smtClean="0">
                          <a:solidFill>
                            <a:schemeClr val="bg1"/>
                          </a:solidFill>
                        </a:rPr>
                        <a:t>as J/</a:t>
                      </a:r>
                      <a:r>
                        <a:rPr lang="en-US" sz="1400" baseline="0" dirty="0" smtClean="0">
                          <a:solidFill>
                            <a:schemeClr val="bg1"/>
                          </a:solidFill>
                          <a:latin typeface="Symbol" pitchFamily="18" charset="2"/>
                        </a:rPr>
                        <a:t>Y</a:t>
                      </a:r>
                      <a:endParaRPr lang="en-US" sz="1400" baseline="0" dirty="0" smtClean="0">
                        <a:solidFill>
                          <a:schemeClr val="bg1"/>
                        </a:solidFill>
                      </a:endParaRPr>
                    </a:p>
                  </a:txBody>
                  <a:tcPr marL="0" marR="0" marT="0" marB="0"/>
                </a:tc>
              </a:tr>
              <a:tr h="213360">
                <a:tc>
                  <a:txBody>
                    <a:bodyPr/>
                    <a:lstStyle/>
                    <a:p>
                      <a:pPr algn="ctr"/>
                      <a:r>
                        <a:rPr lang="en-US" sz="1400" dirty="0" smtClean="0"/>
                        <a:t>406</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677</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530</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1010</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495</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1091</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421</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1107</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336</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1093</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647</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1004</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240</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1143</a:t>
                      </a:r>
                      <a:endParaRPr lang="en-US" sz="1400" dirty="0"/>
                    </a:p>
                  </a:txBody>
                  <a:tcPr marL="0" marR="0" marT="0" marB="0" anchor="ctr">
                    <a:solidFill>
                      <a:schemeClr val="accent1">
                        <a:lumMod val="20000"/>
                        <a:lumOff val="80000"/>
                      </a:schemeClr>
                    </a:solidFill>
                  </a:tcPr>
                </a:tc>
              </a:tr>
              <a:tr h="213360">
                <a:tc>
                  <a:txBody>
                    <a:bodyPr/>
                    <a:lstStyle/>
                    <a:p>
                      <a:pPr algn="ctr"/>
                      <a:r>
                        <a:rPr lang="en-US" sz="1400" b="1" dirty="0" smtClean="0"/>
                        <a:t>3075</a:t>
                      </a:r>
                      <a:endParaRPr lang="en-US" sz="1400" b="1" dirty="0"/>
                    </a:p>
                  </a:txBody>
                  <a:tcPr marL="0" marR="0" marT="0" marB="0" anchor="ctr">
                    <a:solidFill>
                      <a:schemeClr val="accent2">
                        <a:lumMod val="20000"/>
                        <a:lumOff val="80000"/>
                      </a:schemeClr>
                    </a:solidFill>
                  </a:tcPr>
                </a:tc>
                <a:tc>
                  <a:txBody>
                    <a:bodyPr/>
                    <a:lstStyle/>
                    <a:p>
                      <a:pPr algn="ctr"/>
                      <a:r>
                        <a:rPr lang="en-US" sz="1400" b="1" dirty="0" smtClean="0"/>
                        <a:t>7125</a:t>
                      </a:r>
                      <a:endParaRPr lang="en-US" sz="1400" b="1" dirty="0"/>
                    </a:p>
                  </a:txBody>
                  <a:tcPr marL="0" marR="0" marT="0" marB="0" anchor="ctr">
                    <a:solidFill>
                      <a:schemeClr val="accent1">
                        <a:lumMod val="20000"/>
                        <a:lumOff val="80000"/>
                      </a:schemeClr>
                    </a:solidFill>
                  </a:tcPr>
                </a:tc>
              </a:tr>
            </a:tbl>
          </a:graphicData>
        </a:graphic>
      </p:graphicFrame>
      <p:sp>
        <p:nvSpPr>
          <p:cNvPr id="50" name="Rectangle 49"/>
          <p:cNvSpPr/>
          <p:nvPr/>
        </p:nvSpPr>
        <p:spPr>
          <a:xfrm>
            <a:off x="1763713" y="4652963"/>
            <a:ext cx="863600" cy="1655762"/>
          </a:xfrm>
          <a:prstGeom prst="rect">
            <a:avLst/>
          </a:prstGeom>
          <a:solidFill>
            <a:schemeClr val="accent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Rectangle 50"/>
          <p:cNvSpPr/>
          <p:nvPr/>
        </p:nvSpPr>
        <p:spPr>
          <a:xfrm>
            <a:off x="2627313" y="4652963"/>
            <a:ext cx="1081087" cy="1655762"/>
          </a:xfrm>
          <a:prstGeom prst="rect">
            <a:avLst/>
          </a:prstGeom>
          <a:solidFill>
            <a:schemeClr val="tx2">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mc:AlternateContent xmlns:mc="http://schemas.openxmlformats.org/markup-compatibility/2006" xmlns:a14="http://schemas.microsoft.com/office/drawing/2010/main">
        <mc:Choice Requires="a14">
          <p:sp>
            <p:nvSpPr>
              <p:cNvPr id="3" name="ZoneTexte 2"/>
              <p:cNvSpPr txBox="1"/>
              <p:nvPr/>
            </p:nvSpPr>
            <p:spPr>
              <a:xfrm>
                <a:off x="5724128" y="6130812"/>
                <a:ext cx="2908681" cy="394210"/>
              </a:xfrm>
              <a:prstGeom prst="rect">
                <a:avLst/>
              </a:prstGeom>
              <a:solidFill>
                <a:schemeClr val="tx1"/>
              </a:solidFill>
              <a:effectLst>
                <a:outerShdw blurRad="50800" dist="38100" dir="2700000" algn="tl" rotWithShape="0">
                  <a:prstClr val="black">
                    <a:alpha val="40000"/>
                  </a:prstClr>
                </a:outerShdw>
              </a:effectLst>
            </p:spPr>
            <p:txBody>
              <a:bodyPr wrap="none" rtlCol="0">
                <a:spAutoFit/>
              </a:bodyPr>
              <a:lstStyle/>
              <a:p>
                <a:r>
                  <a:rPr lang="fr-FR" b="1" dirty="0" smtClean="0">
                    <a:solidFill>
                      <a:schemeClr val="bg1"/>
                    </a:solidFill>
                  </a:rPr>
                  <a:t>Expect 3000 &lt; </a:t>
                </a:r>
                <a14:m>
                  <m:oMath xmlns:m="http://schemas.openxmlformats.org/officeDocument/2006/math">
                    <m:sSub>
                      <m:sSubPr>
                        <m:ctrlPr>
                          <a:rPr lang="fr-FR" b="1" i="1" smtClean="0">
                            <a:solidFill>
                              <a:schemeClr val="bg1"/>
                            </a:solidFill>
                            <a:latin typeface="Cambria Math"/>
                          </a:rPr>
                        </m:ctrlPr>
                      </m:sSubPr>
                      <m:e>
                        <m:r>
                          <m:rPr>
                            <m:nor/>
                          </m:rPr>
                          <a:rPr lang="fr-FR" b="1" i="0" smtClean="0">
                            <a:solidFill>
                              <a:schemeClr val="bg1"/>
                            </a:solidFill>
                            <a:latin typeface="Cambria Math"/>
                          </a:rPr>
                          <m:t>N</m:t>
                        </m:r>
                      </m:e>
                      <m:sub>
                        <m:sSub>
                          <m:sSubPr>
                            <m:ctrlPr>
                              <a:rPr lang="fr-FR" b="1" i="1" smtClean="0">
                                <a:solidFill>
                                  <a:schemeClr val="bg1"/>
                                </a:solidFill>
                                <a:latin typeface="Cambria Math"/>
                              </a:rPr>
                            </m:ctrlPr>
                          </m:sSubPr>
                          <m:e>
                            <m:r>
                              <a:rPr lang="fr-FR" b="1" i="1" smtClean="0">
                                <a:solidFill>
                                  <a:schemeClr val="bg1"/>
                                </a:solidFill>
                                <a:latin typeface="Cambria Math"/>
                                <a:ea typeface="Cambria Math"/>
                              </a:rPr>
                              <m:t>𝝌</m:t>
                            </m:r>
                          </m:e>
                          <m:sub>
                            <m:r>
                              <a:rPr lang="fr-FR" b="1" i="1" smtClean="0">
                                <a:solidFill>
                                  <a:schemeClr val="bg1"/>
                                </a:solidFill>
                                <a:latin typeface="Cambria Math"/>
                              </a:rPr>
                              <m:t>𝒄</m:t>
                            </m:r>
                          </m:sub>
                        </m:sSub>
                      </m:sub>
                    </m:sSub>
                  </m:oMath>
                </a14:m>
                <a:r>
                  <a:rPr lang="fr-FR" b="1" dirty="0" smtClean="0">
                    <a:solidFill>
                      <a:schemeClr val="bg1"/>
                    </a:solidFill>
                  </a:rPr>
                  <a:t> &lt; 7000</a:t>
                </a:r>
                <a:endParaRPr lang="fr-FR" b="1" dirty="0">
                  <a:solidFill>
                    <a:schemeClr val="bg1"/>
                  </a:solidFill>
                </a:endParaRPr>
              </a:p>
            </p:txBody>
          </p:sp>
        </mc:Choice>
        <mc:Fallback xmlns="">
          <p:sp>
            <p:nvSpPr>
              <p:cNvPr id="3" name="ZoneTexte 2"/>
              <p:cNvSpPr txBox="1">
                <a:spLocks noRot="1" noChangeAspect="1" noMove="1" noResize="1" noEditPoints="1" noAdjustHandles="1" noChangeArrowheads="1" noChangeShapeType="1" noTextEdit="1"/>
              </p:cNvSpPr>
              <p:nvPr/>
            </p:nvSpPr>
            <p:spPr>
              <a:xfrm>
                <a:off x="5724128" y="6130812"/>
                <a:ext cx="2908681" cy="394210"/>
              </a:xfrm>
              <a:prstGeom prst="rect">
                <a:avLst/>
              </a:prstGeom>
              <a:blipFill rotWithShape="1">
                <a:blip r:embed="rId14"/>
                <a:stretch>
                  <a:fillRect/>
                </a:stretch>
              </a:blipFill>
              <a:effectLst>
                <a:outerShdw blurRad="50800" dist="38100" dir="2700000" algn="tl" rotWithShape="0">
                  <a:prstClr val="black">
                    <a:alpha val="40000"/>
                  </a:prstClr>
                </a:outerShdw>
              </a:effectLst>
            </p:spPr>
            <p:txBody>
              <a:bodyPr/>
              <a:lstStyle/>
              <a:p>
                <a:r>
                  <a:rPr lang="fr-FR">
                    <a:noFill/>
                  </a:rPr>
                  <a:t> </a:t>
                </a:r>
              </a:p>
            </p:txBody>
          </p:sp>
        </mc:Fallback>
      </mc:AlternateContent>
      <p:sp>
        <p:nvSpPr>
          <p:cNvPr id="4" name="Flèche droite 3"/>
          <p:cNvSpPr/>
          <p:nvPr/>
        </p:nvSpPr>
        <p:spPr>
          <a:xfrm>
            <a:off x="5148263" y="6224071"/>
            <a:ext cx="431849" cy="157680"/>
          </a:xfrm>
          <a:prstGeom prst="right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Flèche droite 48"/>
          <p:cNvSpPr/>
          <p:nvPr/>
        </p:nvSpPr>
        <p:spPr>
          <a:xfrm rot="16200000">
            <a:off x="6941531" y="5770286"/>
            <a:ext cx="431849" cy="157680"/>
          </a:xfrm>
          <a:prstGeom prst="right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2143942" y="6433591"/>
            <a:ext cx="1059906" cy="307777"/>
          </a:xfrm>
          <a:prstGeom prst="rect">
            <a:avLst/>
          </a:prstGeom>
          <a:noFill/>
        </p:spPr>
        <p:txBody>
          <a:bodyPr wrap="none" rtlCol="0">
            <a:spAutoFit/>
          </a:bodyPr>
          <a:lstStyle/>
          <a:p>
            <a:r>
              <a:rPr lang="fr-FR" sz="1400" b="1" dirty="0" smtClean="0"/>
              <a:t>NA50 data</a:t>
            </a:r>
            <a:endParaRPr lang="fr-FR" sz="1400" b="1" dirty="0"/>
          </a:p>
        </p:txBody>
      </p:sp>
      <p:sp>
        <p:nvSpPr>
          <p:cNvPr id="9" name="Accolade ouvrante 8"/>
          <p:cNvSpPr/>
          <p:nvPr/>
        </p:nvSpPr>
        <p:spPr>
          <a:xfrm rot="16200000">
            <a:off x="2621745" y="5411273"/>
            <a:ext cx="188608" cy="1984702"/>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ZoneTexte 6"/>
          <p:cNvSpPr txBox="1"/>
          <p:nvPr/>
        </p:nvSpPr>
        <p:spPr>
          <a:xfrm>
            <a:off x="5676281" y="1578278"/>
            <a:ext cx="3360215" cy="338554"/>
          </a:xfrm>
          <a:prstGeom prst="rect">
            <a:avLst/>
          </a:prstGeom>
          <a:noFill/>
        </p:spPr>
        <p:txBody>
          <a:bodyPr wrap="none" rtlCol="0">
            <a:spAutoFit/>
          </a:bodyPr>
          <a:lstStyle/>
          <a:p>
            <a:r>
              <a:rPr lang="fr-FR" sz="1600" b="1" dirty="0" smtClean="0">
                <a:solidFill>
                  <a:srgbClr val="FF0000"/>
                </a:solidFill>
              </a:rPr>
              <a:t>Possible </a:t>
            </a:r>
            <a:r>
              <a:rPr lang="fr-FR" sz="1600" b="1" dirty="0" smtClean="0">
                <a:solidFill>
                  <a:srgbClr val="FF0000"/>
                </a:solidFill>
                <a:latin typeface="Symbol" pitchFamily="18" charset="2"/>
              </a:rPr>
              <a:t>c</a:t>
            </a:r>
            <a:r>
              <a:rPr lang="fr-FR" sz="1600" b="1" baseline="-25000" dirty="0" smtClean="0">
                <a:solidFill>
                  <a:srgbClr val="FF0000"/>
                </a:solidFill>
              </a:rPr>
              <a:t>c</a:t>
            </a:r>
            <a:r>
              <a:rPr lang="fr-FR" sz="1600" b="1" dirty="0" smtClean="0">
                <a:solidFill>
                  <a:srgbClr val="FF0000"/>
                </a:solidFill>
              </a:rPr>
              <a:t> suppression pattern </a:t>
            </a:r>
            <a:endParaRPr lang="fr-FR" sz="1600" b="1" dirty="0">
              <a:solidFill>
                <a:srgbClr val="FF0000"/>
              </a:solidFill>
            </a:endParaRPr>
          </a:p>
        </p:txBody>
      </p:sp>
      <p:sp>
        <p:nvSpPr>
          <p:cNvPr id="10" name="Espace réservé du numéro de diapositive 9"/>
          <p:cNvSpPr>
            <a:spLocks noGrp="1"/>
          </p:cNvSpPr>
          <p:nvPr>
            <p:ph type="sldNum" sz="quarter" idx="16"/>
          </p:nvPr>
        </p:nvSpPr>
        <p:spPr/>
        <p:txBody>
          <a:bodyPr/>
          <a:lstStyle/>
          <a:p>
            <a:pPr>
              <a:defRPr/>
            </a:pPr>
            <a:fld id="{04440F35-B054-43D8-94DA-56CBF8F8D486}" type="slidenum">
              <a:rPr lang="fr-BE" smtClean="0"/>
              <a:pPr>
                <a:defRPr/>
              </a:pPr>
              <a:t>16</a:t>
            </a:fld>
            <a:r>
              <a:rPr lang="fr-BE" smtClean="0"/>
              <a:t>/22</a:t>
            </a:r>
            <a:endParaRPr lang="fr-B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295730"/>
            <a:ext cx="4627040" cy="3318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fr-FR" dirty="0" smtClean="0"/>
              <a:t>Open </a:t>
            </a:r>
            <a:r>
              <a:rPr lang="fr-FR" dirty="0" err="1" smtClean="0"/>
              <a:t>charm</a:t>
            </a:r>
            <a:endParaRPr lang="fr-FR"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p:txBody>
              <a:bodyPr/>
              <a:lstStyle/>
              <a:p>
                <a:r>
                  <a:rPr lang="fr-FR" dirty="0" smtClean="0"/>
                  <a:t>Use </a:t>
                </a:r>
                <a:r>
                  <a:rPr lang="fr-FR" dirty="0" err="1" smtClean="0"/>
                  <a:t>same</a:t>
                </a:r>
                <a:r>
                  <a:rPr lang="fr-FR" dirty="0" smtClean="0"/>
                  <a:t> </a:t>
                </a:r>
                <a:r>
                  <a:rPr lang="fr-FR" dirty="0" err="1" smtClean="0"/>
                  <a:t>Strategy</a:t>
                </a:r>
                <a:r>
                  <a:rPr lang="fr-FR" dirty="0" smtClean="0"/>
                  <a:t> as NA60: </a:t>
                </a:r>
                <a:r>
                  <a:rPr lang="fr-FR" dirty="0" err="1" smtClean="0"/>
                  <a:t>measure</a:t>
                </a:r>
                <a:r>
                  <a:rPr lang="fr-FR" dirty="0" smtClean="0"/>
                  <a:t> muon vertex</a:t>
                </a:r>
              </a:p>
              <a:p>
                <a:pPr lvl="1"/>
                <a:r>
                  <a:rPr lang="fr-FR" sz="1800" dirty="0" smtClean="0"/>
                  <a:t>Open </a:t>
                </a:r>
                <a:r>
                  <a:rPr lang="fr-FR" sz="1800" dirty="0" err="1" smtClean="0"/>
                  <a:t>charm</a:t>
                </a:r>
                <a:r>
                  <a:rPr lang="fr-FR" sz="1800" dirty="0" smtClean="0"/>
                  <a:t> </a:t>
                </a:r>
                <a:r>
                  <a:rPr lang="fr-FR" sz="1800" dirty="0" err="1" smtClean="0"/>
                  <a:t>decay</a:t>
                </a:r>
                <a:r>
                  <a:rPr lang="fr-FR" sz="1800" dirty="0" smtClean="0"/>
                  <a:t> </a:t>
                </a:r>
                <a:r>
                  <a:rPr lang="fr-FR" sz="1800" dirty="0" err="1" smtClean="0"/>
                  <a:t>length</a:t>
                </a:r>
                <a:r>
                  <a:rPr lang="fr-FR" sz="1800" dirty="0" smtClean="0"/>
                  <a:t>: </a:t>
                </a:r>
                <a14:m>
                  <m:oMath xmlns:m="http://schemas.openxmlformats.org/officeDocument/2006/math">
                    <m:d>
                      <m:dPr>
                        <m:begChr m:val="{"/>
                        <m:endChr m:val=""/>
                        <m:ctrlPr>
                          <a:rPr lang="fr-FR" sz="1800" i="1" smtClean="0">
                            <a:latin typeface="Cambria Math"/>
                          </a:rPr>
                        </m:ctrlPr>
                      </m:dPr>
                      <m:e>
                        <m:m>
                          <m:mPr>
                            <m:mcs>
                              <m:mc>
                                <m:mcPr>
                                  <m:count m:val="1"/>
                                  <m:mcJc m:val="center"/>
                                </m:mcPr>
                              </m:mc>
                            </m:mcs>
                            <m:ctrlPr>
                              <a:rPr lang="fr-FR" sz="1800" i="1" smtClean="0">
                                <a:latin typeface="Cambria Math"/>
                              </a:rPr>
                            </m:ctrlPr>
                          </m:mPr>
                          <m:mr>
                            <m:e>
                              <m:sSup>
                                <m:sSupPr>
                                  <m:ctrlPr>
                                    <a:rPr lang="fr-FR" sz="1800" i="1" smtClean="0">
                                      <a:latin typeface="Cambria Math"/>
                                    </a:rPr>
                                  </m:ctrlPr>
                                </m:sSupPr>
                                <m:e>
                                  <m:r>
                                    <a:rPr lang="fr-FR" sz="1800" b="0" i="1" smtClean="0">
                                      <a:latin typeface="Cambria Math"/>
                                    </a:rPr>
                                    <m:t>𝐷</m:t>
                                  </m:r>
                                </m:e>
                                <m:sup>
                                  <m:r>
                                    <a:rPr lang="fr-FR" sz="1800" b="0" i="1" smtClean="0">
                                      <a:latin typeface="Cambria Math"/>
                                    </a:rPr>
                                    <m:t>+/−</m:t>
                                  </m:r>
                                </m:sup>
                              </m:sSup>
                              <m:r>
                                <m:rPr>
                                  <m:brk m:alnAt="7"/>
                                </m:rPr>
                                <a:rPr lang="fr-FR" sz="1800" b="0" i="1" smtClean="0">
                                  <a:latin typeface="Cambria Math"/>
                                </a:rPr>
                                <m:t>:</m:t>
                              </m:r>
                              <m:r>
                                <a:rPr lang="fr-FR" sz="1800" b="0" i="1" smtClean="0">
                                  <a:latin typeface="Cambria Math"/>
                                </a:rPr>
                                <m:t>𝑐</m:t>
                              </m:r>
                              <m:r>
                                <a:rPr lang="fr-FR" sz="1800" b="0" i="1" smtClean="0">
                                  <a:latin typeface="Cambria Math"/>
                                  <a:ea typeface="Cambria Math"/>
                                </a:rPr>
                                <m:t>𝜏</m:t>
                              </m:r>
                              <m:r>
                                <a:rPr lang="fr-FR" sz="1800" b="0" i="1" smtClean="0">
                                  <a:latin typeface="Cambria Math"/>
                                  <a:ea typeface="Cambria Math"/>
                                </a:rPr>
                                <m:t>=311.8 </m:t>
                              </m:r>
                              <m:r>
                                <a:rPr lang="fr-FR" sz="1800" b="0" i="1" smtClean="0">
                                  <a:latin typeface="Cambria Math"/>
                                  <a:ea typeface="Cambria Math"/>
                                </a:rPr>
                                <m:t>𝜇</m:t>
                              </m:r>
                              <m:r>
                                <m:rPr>
                                  <m:nor/>
                                </m:rPr>
                                <a:rPr lang="fr-FR" sz="1800" b="0" i="0" smtClean="0">
                                  <a:latin typeface="Cambria Math"/>
                                  <a:ea typeface="Cambria Math"/>
                                </a:rPr>
                                <m:t>m</m:t>
                              </m:r>
                            </m:e>
                          </m:mr>
                          <m:mr>
                            <m:e>
                              <m:sSup>
                                <m:sSupPr>
                                  <m:ctrlPr>
                                    <a:rPr lang="fr-FR" sz="1800" i="1" smtClean="0">
                                      <a:latin typeface="Cambria Math"/>
                                    </a:rPr>
                                  </m:ctrlPr>
                                </m:sSupPr>
                                <m:e>
                                  <m:r>
                                    <a:rPr lang="fr-FR" sz="1800" b="0" i="1" smtClean="0">
                                      <a:latin typeface="Cambria Math"/>
                                    </a:rPr>
                                    <m:t>𝐷</m:t>
                                  </m:r>
                                </m:e>
                                <m:sup>
                                  <m:r>
                                    <a:rPr lang="fr-FR" sz="1800" b="0" i="1" smtClean="0">
                                      <a:latin typeface="Cambria Math"/>
                                    </a:rPr>
                                    <m:t>0</m:t>
                                  </m:r>
                                </m:sup>
                              </m:sSup>
                              <m:r>
                                <a:rPr lang="fr-FR" sz="1800" b="0" i="1" smtClean="0">
                                  <a:latin typeface="Cambria Math"/>
                                </a:rPr>
                                <m:t>:</m:t>
                              </m:r>
                              <m:r>
                                <m:rPr>
                                  <m:brk m:alnAt="7"/>
                                </m:rPr>
                                <a:rPr lang="fr-FR" sz="1800" i="1">
                                  <a:latin typeface="Cambria Math"/>
                                </a:rPr>
                                <m:t>𝑐</m:t>
                              </m:r>
                              <m:r>
                                <a:rPr lang="fr-FR" sz="1800" i="1">
                                  <a:latin typeface="Cambria Math"/>
                                  <a:ea typeface="Cambria Math"/>
                                </a:rPr>
                                <m:t>𝜏</m:t>
                              </m:r>
                              <m:r>
                                <a:rPr lang="fr-FR" sz="1800" i="1">
                                  <a:latin typeface="Cambria Math"/>
                                  <a:ea typeface="Cambria Math"/>
                                </a:rPr>
                                <m:t>=122.9 </m:t>
                              </m:r>
                              <m:r>
                                <a:rPr lang="fr-FR" sz="1800" b="0" i="1" smtClean="0">
                                  <a:latin typeface="Cambria Math"/>
                                  <a:ea typeface="Cambria Math"/>
                                </a:rPr>
                                <m:t>𝜇</m:t>
                              </m:r>
                              <m:r>
                                <m:rPr>
                                  <m:nor/>
                                </m:rPr>
                                <a:rPr lang="fr-FR" sz="1800" b="0" i="0" smtClean="0">
                                  <a:latin typeface="Cambria Math"/>
                                  <a:ea typeface="Cambria Math"/>
                                </a:rPr>
                                <m:t>m</m:t>
                              </m:r>
                            </m:e>
                          </m:mr>
                        </m:m>
                      </m:e>
                    </m:d>
                  </m:oMath>
                </a14:m>
                <a:endParaRPr lang="fr-FR" sz="1800" dirty="0" smtClean="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blipFill rotWithShape="1">
                <a:blip r:embed="rId3"/>
                <a:stretch>
                  <a:fillRect l="-1189" t="-997"/>
                </a:stretch>
              </a:blipFill>
            </p:spPr>
            <p:txBody>
              <a:bodyPr/>
              <a:lstStyle/>
              <a:p>
                <a:r>
                  <a:rPr lang="fr-FR">
                    <a:noFill/>
                  </a:rPr>
                  <a:t> </a:t>
                </a:r>
              </a:p>
            </p:txBody>
          </p:sp>
        </mc:Fallback>
      </mc:AlternateContent>
      <p:sp>
        <p:nvSpPr>
          <p:cNvPr id="4" name="Espace réservé du texte 3"/>
          <p:cNvSpPr>
            <a:spLocks noGrp="1"/>
          </p:cNvSpPr>
          <p:nvPr>
            <p:ph type="body" sz="quarter" idx="13"/>
          </p:nvPr>
        </p:nvSpPr>
        <p:spPr/>
        <p:txBody>
          <a:bodyPr/>
          <a:lstStyle/>
          <a:p>
            <a:pPr algn="ctr"/>
            <a:r>
              <a:rPr lang="fr-FR" dirty="0" err="1" smtClean="0"/>
              <a:t>Measuring</a:t>
            </a:r>
            <a:r>
              <a:rPr lang="fr-FR" dirty="0" smtClean="0"/>
              <a:t> muon offset</a:t>
            </a:r>
            <a:endParaRPr lang="fr-FR" dirty="0"/>
          </a:p>
        </p:txBody>
      </p:sp>
      <p:sp>
        <p:nvSpPr>
          <p:cNvPr id="6" name="Espace réservé de la date 5"/>
          <p:cNvSpPr>
            <a:spLocks noGrp="1"/>
          </p:cNvSpPr>
          <p:nvPr>
            <p:ph type="dt" sz="half" idx="14"/>
          </p:nvPr>
        </p:nvSpPr>
        <p:spPr/>
        <p:txBody>
          <a:bodyPr/>
          <a:lstStyle/>
          <a:p>
            <a:pPr>
              <a:defRPr/>
            </a:pPr>
            <a:r>
              <a:rPr lang="fr-FR" smtClean="0"/>
              <a:t>Les-Houches - 2014</a:t>
            </a:r>
            <a:endParaRPr lang="fr-BE" dirty="0"/>
          </a:p>
        </p:txBody>
      </p:sp>
      <p:sp>
        <p:nvSpPr>
          <p:cNvPr id="11" name="Espace réservé du pied de page 10"/>
          <p:cNvSpPr>
            <a:spLocks noGrp="1"/>
          </p:cNvSpPr>
          <p:nvPr>
            <p:ph type="ftr" sz="quarter" idx="15"/>
          </p:nvPr>
        </p:nvSpPr>
        <p:spPr/>
        <p:txBody>
          <a:bodyPr/>
          <a:lstStyle/>
          <a:p>
            <a:pPr>
              <a:defRPr/>
            </a:pPr>
            <a:r>
              <a:rPr lang="fr-FR" smtClean="0"/>
              <a:t>Frédéric Fleuret - LLR (fleuret@in2p3.fr)</a:t>
            </a:r>
            <a:endParaRPr lang="fr-BE"/>
          </a:p>
        </p:txBody>
      </p:sp>
      <p:pic>
        <p:nvPicPr>
          <p:cNvPr id="15" name="Picture 1" descr="Z:\FTE\CHIC\images\CHIC_20120622_007.jpg"/>
          <p:cNvPicPr>
            <a:picLocks noChangeAspect="1" noChangeArrowheads="1"/>
          </p:cNvPicPr>
          <p:nvPr/>
        </p:nvPicPr>
        <p:blipFill>
          <a:blip r:embed="rId4" cstate="print">
            <a:lum bright="10000"/>
          </a:blip>
          <a:srcRect l="45403" t="38567" r="10948"/>
          <a:stretch>
            <a:fillRect/>
          </a:stretch>
        </p:blipFill>
        <p:spPr bwMode="auto">
          <a:xfrm>
            <a:off x="6156176" y="2008004"/>
            <a:ext cx="2715619" cy="2144566"/>
          </a:xfrm>
          <a:prstGeom prst="rect">
            <a:avLst/>
          </a:prstGeom>
          <a:noFill/>
          <a:ln w="9525">
            <a:noFill/>
            <a:miter lim="800000"/>
            <a:headEnd/>
            <a:tailEnd/>
          </a:ln>
        </p:spPr>
      </p:pic>
      <p:sp>
        <p:nvSpPr>
          <p:cNvPr id="16" name="Ellipse 15"/>
          <p:cNvSpPr/>
          <p:nvPr/>
        </p:nvSpPr>
        <p:spPr>
          <a:xfrm>
            <a:off x="7701270" y="2794945"/>
            <a:ext cx="432048" cy="3994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avec flèche 17"/>
          <p:cNvCxnSpPr/>
          <p:nvPr/>
        </p:nvCxnSpPr>
        <p:spPr>
          <a:xfrm flipH="1" flipV="1">
            <a:off x="7972425" y="3060679"/>
            <a:ext cx="488007" cy="119350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stCxn id="24" idx="0"/>
          </p:cNvCxnSpPr>
          <p:nvPr/>
        </p:nvCxnSpPr>
        <p:spPr>
          <a:xfrm flipV="1">
            <a:off x="6997067" y="3046391"/>
            <a:ext cx="851533" cy="1443565"/>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5122339" y="4489956"/>
            <a:ext cx="3749456" cy="523220"/>
          </a:xfrm>
          <a:prstGeom prst="rect">
            <a:avLst/>
          </a:prstGeom>
          <a:noFill/>
        </p:spPr>
        <p:txBody>
          <a:bodyPr wrap="square" rtlCol="0">
            <a:spAutoFit/>
          </a:bodyPr>
          <a:lstStyle/>
          <a:p>
            <a:pPr algn="just"/>
            <a:r>
              <a:rPr lang="fr-FR" sz="1400" b="1" dirty="0" smtClean="0">
                <a:solidFill>
                  <a:srgbClr val="FF0000"/>
                </a:solidFill>
              </a:rPr>
              <a:t>CHIC: Vertex detector </a:t>
            </a:r>
            <a:r>
              <a:rPr lang="fr-FR" sz="1400" b="1" dirty="0" err="1" smtClean="0">
                <a:solidFill>
                  <a:srgbClr val="FF0000"/>
                </a:solidFill>
              </a:rPr>
              <a:t>located</a:t>
            </a:r>
            <a:r>
              <a:rPr lang="fr-FR" sz="1400" b="1" dirty="0" smtClean="0">
                <a:solidFill>
                  <a:srgbClr val="FF0000"/>
                </a:solidFill>
              </a:rPr>
              <a:t> 7.5 cm </a:t>
            </a:r>
            <a:r>
              <a:rPr lang="fr-FR" sz="1400" b="1" dirty="0" err="1" smtClean="0">
                <a:solidFill>
                  <a:srgbClr val="FF0000"/>
                </a:solidFill>
              </a:rPr>
              <a:t>downstream</a:t>
            </a:r>
            <a:r>
              <a:rPr lang="fr-FR" sz="1400" b="1" dirty="0" smtClean="0">
                <a:solidFill>
                  <a:srgbClr val="FF0000"/>
                </a:solidFill>
              </a:rPr>
              <a:t> of the </a:t>
            </a:r>
            <a:r>
              <a:rPr lang="fr-FR" sz="1400" b="1" dirty="0" err="1" smtClean="0">
                <a:solidFill>
                  <a:srgbClr val="FF0000"/>
                </a:solidFill>
              </a:rPr>
              <a:t>target</a:t>
            </a:r>
            <a:r>
              <a:rPr lang="fr-FR" sz="1400" b="1" dirty="0" smtClean="0">
                <a:solidFill>
                  <a:srgbClr val="FF0000"/>
                </a:solidFill>
              </a:rPr>
              <a:t> </a:t>
            </a:r>
            <a:r>
              <a:rPr lang="fr-FR" sz="1400" dirty="0" smtClean="0"/>
              <a:t>(7 cm for NA60)</a:t>
            </a:r>
            <a:endParaRPr lang="fr-FR" sz="1400" dirty="0"/>
          </a:p>
        </p:txBody>
      </p:sp>
      <p:sp>
        <p:nvSpPr>
          <p:cNvPr id="25" name="ZoneTexte 24"/>
          <p:cNvSpPr txBox="1"/>
          <p:nvPr/>
        </p:nvSpPr>
        <p:spPr>
          <a:xfrm>
            <a:off x="8292360" y="4221088"/>
            <a:ext cx="681597" cy="307777"/>
          </a:xfrm>
          <a:prstGeom prst="rect">
            <a:avLst/>
          </a:prstGeom>
          <a:noFill/>
        </p:spPr>
        <p:txBody>
          <a:bodyPr wrap="none" rtlCol="0">
            <a:spAutoFit/>
          </a:bodyPr>
          <a:lstStyle/>
          <a:p>
            <a:r>
              <a:rPr lang="fr-FR" sz="1400" b="1" dirty="0" err="1" smtClean="0"/>
              <a:t>target</a:t>
            </a:r>
            <a:endParaRPr lang="fr-FR" sz="1400" b="1" dirty="0"/>
          </a:p>
        </p:txBody>
      </p:sp>
      <p:sp>
        <p:nvSpPr>
          <p:cNvPr id="35" name="ZoneTexte 34"/>
          <p:cNvSpPr txBox="1"/>
          <p:nvPr/>
        </p:nvSpPr>
        <p:spPr>
          <a:xfrm>
            <a:off x="107504" y="5733257"/>
            <a:ext cx="5976664"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marL="171450" indent="-171450">
              <a:buFont typeface="Arial" pitchFamily="34" charset="0"/>
              <a:buChar char="•"/>
            </a:pPr>
            <a:r>
              <a:rPr lang="fr-FR" sz="1200" b="1" dirty="0" smtClean="0"/>
              <a:t>NA60 has </a:t>
            </a:r>
            <a:r>
              <a:rPr lang="fr-FR" sz="1200" b="1" dirty="0" err="1" smtClean="0"/>
              <a:t>separated</a:t>
            </a:r>
            <a:r>
              <a:rPr lang="fr-FR" sz="1200" b="1" dirty="0" smtClean="0"/>
              <a:t> </a:t>
            </a:r>
            <a:r>
              <a:rPr lang="fr-FR" sz="1200" b="1" dirty="0" smtClean="0">
                <a:solidFill>
                  <a:srgbClr val="FF0000"/>
                </a:solidFill>
              </a:rPr>
              <a:t>prompt</a:t>
            </a:r>
            <a:r>
              <a:rPr lang="fr-FR" sz="1200" b="1" dirty="0" smtClean="0"/>
              <a:t> (</a:t>
            </a:r>
            <a:r>
              <a:rPr lang="fr-FR" sz="1200" b="1" dirty="0" err="1" smtClean="0">
                <a:solidFill>
                  <a:srgbClr val="FF0000"/>
                </a:solidFill>
              </a:rPr>
              <a:t>red</a:t>
            </a:r>
            <a:r>
              <a:rPr lang="fr-FR" sz="1200" b="1" dirty="0" smtClean="0"/>
              <a:t>) </a:t>
            </a:r>
            <a:r>
              <a:rPr lang="fr-FR" sz="1200" b="1" dirty="0" err="1" smtClean="0"/>
              <a:t>from</a:t>
            </a:r>
            <a:r>
              <a:rPr lang="fr-FR" sz="1200" b="1" dirty="0" smtClean="0"/>
              <a:t> </a:t>
            </a:r>
            <a:r>
              <a:rPr lang="fr-FR" sz="1200" b="1" dirty="0" err="1" smtClean="0">
                <a:solidFill>
                  <a:srgbClr val="0000E2"/>
                </a:solidFill>
              </a:rPr>
              <a:t>charm</a:t>
            </a:r>
            <a:r>
              <a:rPr lang="fr-FR" sz="1200" b="1" dirty="0" smtClean="0">
                <a:solidFill>
                  <a:srgbClr val="0000E2"/>
                </a:solidFill>
              </a:rPr>
              <a:t> </a:t>
            </a:r>
            <a:r>
              <a:rPr lang="fr-FR" sz="1200" b="1" dirty="0" smtClean="0"/>
              <a:t>(</a:t>
            </a:r>
            <a:r>
              <a:rPr lang="fr-FR" sz="1200" b="1" dirty="0" err="1" smtClean="0">
                <a:solidFill>
                  <a:srgbClr val="0000E2"/>
                </a:solidFill>
              </a:rPr>
              <a:t>blue</a:t>
            </a:r>
            <a:r>
              <a:rPr lang="fr-FR" sz="1200" b="1" dirty="0" smtClean="0"/>
              <a:t>) contribution in </a:t>
            </a:r>
            <a:r>
              <a:rPr lang="fr-FR" sz="1200" b="1" dirty="0" err="1" smtClean="0"/>
              <a:t>In+In</a:t>
            </a:r>
            <a:endParaRPr lang="fr-FR" sz="1200" b="1" dirty="0" smtClean="0"/>
          </a:p>
          <a:p>
            <a:pPr marL="171450" indent="-171450">
              <a:buFont typeface="Arial" pitchFamily="34" charset="0"/>
              <a:buChar char="•"/>
            </a:pPr>
            <a:r>
              <a:rPr lang="fr-FR" sz="1200" b="1" dirty="0" smtClean="0"/>
              <a:t>NA60 has </a:t>
            </a:r>
            <a:r>
              <a:rPr lang="fr-FR" sz="1200" b="1" dirty="0" err="1" smtClean="0"/>
              <a:t>found</a:t>
            </a:r>
            <a:r>
              <a:rPr lang="fr-FR" sz="1200" b="1" dirty="0" smtClean="0"/>
              <a:t> an </a:t>
            </a:r>
            <a:r>
              <a:rPr lang="fr-FR" sz="1200" b="1" dirty="0" err="1" smtClean="0"/>
              <a:t>excess</a:t>
            </a:r>
            <a:r>
              <a:rPr lang="fr-FR" sz="1200" b="1" dirty="0" smtClean="0"/>
              <a:t> of prompt </a:t>
            </a:r>
            <a:r>
              <a:rPr lang="fr-FR" sz="1200" b="1" dirty="0" err="1" smtClean="0"/>
              <a:t>dimuons</a:t>
            </a:r>
            <a:r>
              <a:rPr lang="fr-FR" sz="1200" b="1" dirty="0" smtClean="0"/>
              <a:t> in </a:t>
            </a:r>
            <a:r>
              <a:rPr lang="fr-FR" sz="1200" b="1" dirty="0" err="1" smtClean="0"/>
              <a:t>Intermediate</a:t>
            </a:r>
            <a:r>
              <a:rPr lang="fr-FR" sz="1200" b="1" dirty="0" smtClean="0"/>
              <a:t> Mass </a:t>
            </a:r>
            <a:r>
              <a:rPr lang="fr-FR" sz="1200" b="1" dirty="0" err="1" smtClean="0"/>
              <a:t>Region</a:t>
            </a:r>
            <a:endParaRPr lang="fr-FR" sz="1200" b="1" dirty="0" smtClean="0"/>
          </a:p>
          <a:p>
            <a:pPr marL="171450" indent="-171450">
              <a:buFont typeface="Arial" pitchFamily="34" charset="0"/>
              <a:buChar char="•"/>
            </a:pPr>
            <a:r>
              <a:rPr lang="fr-FR" sz="1200" b="1" dirty="0" smtClean="0"/>
              <a:t>NA60 has </a:t>
            </a:r>
            <a:r>
              <a:rPr lang="fr-FR" sz="1200" b="1" dirty="0" err="1" smtClean="0"/>
              <a:t>measured</a:t>
            </a:r>
            <a:r>
              <a:rPr lang="fr-FR" sz="1200" b="1" dirty="0" smtClean="0"/>
              <a:t> open </a:t>
            </a:r>
            <a:r>
              <a:rPr lang="fr-FR" sz="1200" b="1" dirty="0" err="1" smtClean="0"/>
              <a:t>charm</a:t>
            </a:r>
            <a:r>
              <a:rPr lang="fr-FR" sz="1200" b="1" dirty="0" smtClean="0"/>
              <a:t> cross-section: compatible </a:t>
            </a:r>
            <a:r>
              <a:rPr lang="fr-FR" sz="1200" b="1" dirty="0" err="1" smtClean="0"/>
              <a:t>with</a:t>
            </a:r>
            <a:r>
              <a:rPr lang="fr-FR" sz="1200" b="1" dirty="0" smtClean="0"/>
              <a:t> </a:t>
            </a:r>
            <a:r>
              <a:rPr lang="fr-FR" sz="1200" b="1" dirty="0" err="1" smtClean="0"/>
              <a:t>p+A</a:t>
            </a:r>
            <a:r>
              <a:rPr lang="fr-FR" sz="1200" b="1" dirty="0" smtClean="0"/>
              <a:t> </a:t>
            </a:r>
            <a:r>
              <a:rPr lang="fr-FR" sz="1200" b="1" dirty="0" err="1" smtClean="0"/>
              <a:t>results</a:t>
            </a:r>
            <a:endParaRPr lang="fr-FR" sz="1200" b="1" dirty="0"/>
          </a:p>
        </p:txBody>
      </p:sp>
      <p:sp>
        <p:nvSpPr>
          <p:cNvPr id="17" name="ZoneTexte 16"/>
          <p:cNvSpPr txBox="1"/>
          <p:nvPr/>
        </p:nvSpPr>
        <p:spPr>
          <a:xfrm>
            <a:off x="1331640" y="4254187"/>
            <a:ext cx="1872208" cy="830997"/>
          </a:xfrm>
          <a:prstGeom prst="rect">
            <a:avLst/>
          </a:prstGeom>
          <a:solidFill>
            <a:schemeClr val="bg1"/>
          </a:solidFill>
          <a:effectLst/>
        </p:spPr>
        <p:txBody>
          <a:bodyPr wrap="square" rtlCol="0">
            <a:spAutoFit/>
          </a:bodyPr>
          <a:lstStyle/>
          <a:p>
            <a:pPr algn="ctr"/>
            <a:r>
              <a:rPr lang="fr-FR" sz="1200" b="1" dirty="0" smtClean="0"/>
              <a:t>NA60 vertex detector: </a:t>
            </a:r>
            <a:r>
              <a:rPr lang="fr-FR" sz="1200" dirty="0" smtClean="0"/>
              <a:t>muon offset </a:t>
            </a:r>
            <a:r>
              <a:rPr lang="fr-FR" sz="1200" dirty="0" err="1" smtClean="0"/>
              <a:t>resolution</a:t>
            </a:r>
            <a:r>
              <a:rPr lang="fr-FR" sz="1200" dirty="0" smtClean="0"/>
              <a:t>    ~ 40 </a:t>
            </a:r>
            <a:r>
              <a:rPr lang="fr-FR" sz="1200" dirty="0" smtClean="0">
                <a:latin typeface="Symbol" pitchFamily="18" charset="2"/>
              </a:rPr>
              <a:t>m</a:t>
            </a:r>
            <a:r>
              <a:rPr lang="fr-FR" sz="1200" dirty="0" smtClean="0"/>
              <a:t>m                       (in transverse plane)</a:t>
            </a:r>
          </a:p>
        </p:txBody>
      </p:sp>
      <p:sp>
        <p:nvSpPr>
          <p:cNvPr id="7" name="ZoneTexte 6"/>
          <p:cNvSpPr txBox="1"/>
          <p:nvPr/>
        </p:nvSpPr>
        <p:spPr>
          <a:xfrm>
            <a:off x="6084168" y="5576172"/>
            <a:ext cx="2952328" cy="892552"/>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pPr marL="285750" indent="-285750" algn="just">
              <a:buFont typeface="Arial" pitchFamily="34" charset="0"/>
              <a:buChar char="•"/>
            </a:pPr>
            <a:r>
              <a:rPr lang="fr-FR" sz="1400" b="1" dirty="0" smtClean="0">
                <a:solidFill>
                  <a:schemeClr val="bg1"/>
                </a:solidFill>
              </a:rPr>
              <a:t>CHIC </a:t>
            </a:r>
            <a:r>
              <a:rPr lang="fr-FR" sz="1400" b="1" dirty="0" err="1" smtClean="0">
                <a:solidFill>
                  <a:schemeClr val="bg1"/>
                </a:solidFill>
              </a:rPr>
              <a:t>is</a:t>
            </a:r>
            <a:r>
              <a:rPr lang="fr-FR" sz="1400" b="1" dirty="0" smtClean="0">
                <a:solidFill>
                  <a:schemeClr val="bg1"/>
                </a:solidFill>
              </a:rPr>
              <a:t> able to </a:t>
            </a:r>
            <a:r>
              <a:rPr lang="fr-FR" sz="1400" b="1" dirty="0" err="1" smtClean="0">
                <a:solidFill>
                  <a:schemeClr val="bg1"/>
                </a:solidFill>
              </a:rPr>
              <a:t>measure</a:t>
            </a:r>
            <a:r>
              <a:rPr lang="fr-FR" sz="1400" b="1" dirty="0" smtClean="0">
                <a:solidFill>
                  <a:schemeClr val="bg1"/>
                </a:solidFill>
              </a:rPr>
              <a:t> open </a:t>
            </a:r>
            <a:r>
              <a:rPr lang="fr-FR" sz="1400" b="1" dirty="0" err="1" smtClean="0">
                <a:solidFill>
                  <a:schemeClr val="bg1"/>
                </a:solidFill>
              </a:rPr>
              <a:t>charm</a:t>
            </a:r>
            <a:r>
              <a:rPr lang="fr-FR" sz="1400" b="1" dirty="0">
                <a:solidFill>
                  <a:schemeClr val="bg1"/>
                </a:solidFill>
              </a:rPr>
              <a:t> </a:t>
            </a:r>
            <a:r>
              <a:rPr lang="fr-FR" sz="1400" b="1" dirty="0" err="1" smtClean="0">
                <a:solidFill>
                  <a:schemeClr val="bg1"/>
                </a:solidFill>
              </a:rPr>
              <a:t>yields</a:t>
            </a:r>
            <a:r>
              <a:rPr lang="fr-FR" sz="1400" b="1" dirty="0" smtClean="0">
                <a:solidFill>
                  <a:schemeClr val="bg1"/>
                </a:solidFill>
              </a:rPr>
              <a:t>.</a:t>
            </a:r>
          </a:p>
          <a:p>
            <a:pPr marL="285750" indent="-285750" algn="just">
              <a:buFont typeface="Arial" pitchFamily="34" charset="0"/>
              <a:buChar char="•"/>
            </a:pPr>
            <a:r>
              <a:rPr lang="fr-FR" sz="1200" dirty="0" err="1" smtClean="0">
                <a:solidFill>
                  <a:schemeClr val="bg1"/>
                </a:solidFill>
              </a:rPr>
              <a:t>Detailed</a:t>
            </a:r>
            <a:r>
              <a:rPr lang="fr-FR" sz="1200" dirty="0" smtClean="0">
                <a:solidFill>
                  <a:schemeClr val="bg1"/>
                </a:solidFill>
              </a:rPr>
              <a:t> simulations </a:t>
            </a:r>
            <a:r>
              <a:rPr lang="fr-FR" sz="1200" dirty="0" err="1" smtClean="0">
                <a:solidFill>
                  <a:schemeClr val="bg1"/>
                </a:solidFill>
              </a:rPr>
              <a:t>needed</a:t>
            </a:r>
            <a:r>
              <a:rPr lang="fr-FR" sz="1200" dirty="0" smtClean="0">
                <a:solidFill>
                  <a:schemeClr val="bg1"/>
                </a:solidFill>
              </a:rPr>
              <a:t> to </a:t>
            </a:r>
            <a:r>
              <a:rPr lang="fr-FR" sz="1200" dirty="0" err="1" smtClean="0">
                <a:solidFill>
                  <a:schemeClr val="bg1"/>
                </a:solidFill>
              </a:rPr>
              <a:t>estimate</a:t>
            </a:r>
            <a:r>
              <a:rPr lang="fr-FR" sz="1200" dirty="0" smtClean="0">
                <a:solidFill>
                  <a:schemeClr val="bg1"/>
                </a:solidFill>
              </a:rPr>
              <a:t> performances</a:t>
            </a:r>
            <a:endParaRPr lang="fr-FR" sz="1200" dirty="0">
              <a:solidFill>
                <a:schemeClr val="bg1"/>
              </a:solidFill>
            </a:endParaRPr>
          </a:p>
        </p:txBody>
      </p:sp>
      <p:sp>
        <p:nvSpPr>
          <p:cNvPr id="20" name="Flèche droite 19"/>
          <p:cNvSpPr/>
          <p:nvPr/>
        </p:nvSpPr>
        <p:spPr>
          <a:xfrm rot="5400000">
            <a:off x="6557856" y="5128866"/>
            <a:ext cx="467060" cy="309672"/>
          </a:xfrm>
          <a:prstGeom prst="right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3851920" y="3284984"/>
            <a:ext cx="704039" cy="369332"/>
          </a:xfrm>
          <a:prstGeom prst="rect">
            <a:avLst/>
          </a:prstGeom>
          <a:noFill/>
        </p:spPr>
        <p:txBody>
          <a:bodyPr wrap="none" rtlCol="0">
            <a:spAutoFit/>
          </a:bodyPr>
          <a:lstStyle/>
          <a:p>
            <a:r>
              <a:rPr lang="fr-FR" dirty="0" err="1" smtClean="0"/>
              <a:t>In+In</a:t>
            </a:r>
            <a:endParaRPr lang="fr-FR" dirty="0"/>
          </a:p>
        </p:txBody>
      </p:sp>
      <p:sp>
        <p:nvSpPr>
          <p:cNvPr id="12" name="ZoneTexte 11"/>
          <p:cNvSpPr txBox="1"/>
          <p:nvPr/>
        </p:nvSpPr>
        <p:spPr>
          <a:xfrm>
            <a:off x="1188620" y="2143889"/>
            <a:ext cx="2231252" cy="276999"/>
          </a:xfrm>
          <a:prstGeom prst="rect">
            <a:avLst/>
          </a:prstGeom>
          <a:solidFill>
            <a:schemeClr val="bg1"/>
          </a:solidFill>
        </p:spPr>
        <p:txBody>
          <a:bodyPr wrap="none" rtlCol="0">
            <a:spAutoFit/>
          </a:bodyPr>
          <a:lstStyle/>
          <a:p>
            <a:r>
              <a:rPr lang="fr-FR" sz="1200" dirty="0">
                <a:hlinkClick r:id="rId5"/>
              </a:rPr>
              <a:t>Eur.Phys.J.C59:607-623,2009</a:t>
            </a:r>
            <a:endParaRPr lang="fr-FR" sz="1200" b="1" dirty="0"/>
          </a:p>
        </p:txBody>
      </p:sp>
      <p:sp>
        <p:nvSpPr>
          <p:cNvPr id="8" name="Espace réservé du numéro de diapositive 7"/>
          <p:cNvSpPr>
            <a:spLocks noGrp="1"/>
          </p:cNvSpPr>
          <p:nvPr>
            <p:ph type="sldNum" sz="quarter" idx="16"/>
          </p:nvPr>
        </p:nvSpPr>
        <p:spPr/>
        <p:txBody>
          <a:bodyPr/>
          <a:lstStyle/>
          <a:p>
            <a:pPr>
              <a:defRPr/>
            </a:pPr>
            <a:fld id="{04440F35-B054-43D8-94DA-56CBF8F8D486}" type="slidenum">
              <a:rPr lang="fr-BE" smtClean="0"/>
              <a:pPr>
                <a:defRPr/>
              </a:pPr>
              <a:t>17</a:t>
            </a:fld>
            <a:r>
              <a:rPr lang="fr-BE" smtClean="0"/>
              <a:t>/22</a:t>
            </a:r>
            <a:endParaRPr lang="fr-BE" dirty="0"/>
          </a:p>
        </p:txBody>
      </p:sp>
    </p:spTree>
    <p:extLst>
      <p:ext uri="{BB962C8B-B14F-4D97-AF65-F5344CB8AC3E}">
        <p14:creationId xmlns:p14="http://schemas.microsoft.com/office/powerpoint/2010/main" val="1030170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73"/>
          <p:cNvSpPr>
            <a:spLocks noGrp="1"/>
          </p:cNvSpPr>
          <p:nvPr>
            <p:ph type="title"/>
          </p:nvPr>
        </p:nvSpPr>
        <p:spPr>
          <a:solidFill>
            <a:schemeClr val="tx1"/>
          </a:solidFill>
        </p:spPr>
        <p:txBody>
          <a:bodyPr rtlCol="0">
            <a:normAutofit fontScale="90000"/>
          </a:bodyPr>
          <a:lstStyle/>
          <a:p>
            <a:pPr algn="l" fontAlgn="auto">
              <a:spcAft>
                <a:spcPts val="0"/>
              </a:spcAft>
              <a:defRPr/>
            </a:pPr>
            <a:r>
              <a:rPr lang="fr-FR" sz="2800" b="1" dirty="0" smtClean="0">
                <a:solidFill>
                  <a:schemeClr val="bg1"/>
                </a:solidFill>
              </a:rPr>
              <a:t>p+A program	</a:t>
            </a:r>
            <a:endParaRPr lang="en-US" sz="4000" b="1" baseline="-25000" dirty="0">
              <a:solidFill>
                <a:srgbClr val="FF0000"/>
              </a:solidFill>
            </a:endParaRPr>
          </a:p>
        </p:txBody>
      </p:sp>
      <p:sp>
        <p:nvSpPr>
          <p:cNvPr id="125956" name="Espace réservé du contenu 2"/>
          <p:cNvSpPr>
            <a:spLocks noGrp="1"/>
          </p:cNvSpPr>
          <p:nvPr>
            <p:ph idx="1"/>
          </p:nvPr>
        </p:nvSpPr>
        <p:spPr/>
        <p:txBody>
          <a:bodyPr>
            <a:normAutofit/>
          </a:bodyPr>
          <a:lstStyle/>
          <a:p>
            <a:pPr marL="0" indent="0" algn="just">
              <a:spcBef>
                <a:spcPct val="0"/>
              </a:spcBef>
              <a:buNone/>
            </a:pPr>
            <a:r>
              <a:rPr lang="en-US" sz="2400" b="1" dirty="0" smtClean="0"/>
              <a:t>A thorough </a:t>
            </a:r>
            <a:r>
              <a:rPr lang="en-US" sz="2400" b="1" dirty="0" err="1" smtClean="0"/>
              <a:t>p+A</a:t>
            </a:r>
            <a:r>
              <a:rPr lang="en-US" sz="2400" b="1" dirty="0" smtClean="0"/>
              <a:t> program is mandatory to study Cold Nuclear Matter effects as a reference to study </a:t>
            </a:r>
            <a:r>
              <a:rPr lang="en-US" sz="2400" dirty="0"/>
              <a:t>H</a:t>
            </a:r>
            <a:r>
              <a:rPr lang="en-US" sz="2400" b="1" dirty="0" smtClean="0"/>
              <a:t>ot </a:t>
            </a:r>
            <a:r>
              <a:rPr lang="en-US" sz="2400" dirty="0"/>
              <a:t>N</a:t>
            </a:r>
            <a:r>
              <a:rPr lang="en-US" sz="2400" b="1" dirty="0" smtClean="0"/>
              <a:t>uclear </a:t>
            </a:r>
            <a:r>
              <a:rPr lang="en-US" sz="2400" dirty="0"/>
              <a:t>M</a:t>
            </a:r>
            <a:r>
              <a:rPr lang="en-US" sz="2400" b="1" dirty="0" smtClean="0"/>
              <a:t>atter effects</a:t>
            </a:r>
          </a:p>
          <a:p>
            <a:r>
              <a:rPr lang="en-US" b="1" dirty="0" smtClean="0"/>
              <a:t>Must control (understand) : </a:t>
            </a:r>
          </a:p>
          <a:p>
            <a:pPr lvl="1"/>
            <a:r>
              <a:rPr lang="en-US" sz="1800" dirty="0" err="1" smtClean="0"/>
              <a:t>charmonium</a:t>
            </a:r>
            <a:r>
              <a:rPr lang="en-US" sz="1800" dirty="0" smtClean="0"/>
              <a:t> absorption by cold nuclear matter </a:t>
            </a:r>
            <a:r>
              <a:rPr lang="en-US" sz="1800" dirty="0" smtClean="0">
                <a:sym typeface="Wingdings" pitchFamily="2" charset="2"/>
              </a:rPr>
              <a:t> A dependence</a:t>
            </a:r>
          </a:p>
          <a:p>
            <a:pPr lvl="1"/>
            <a:r>
              <a:rPr lang="en-US" sz="1800" dirty="0" smtClean="0">
                <a:sym typeface="Wingdings" pitchFamily="2" charset="2"/>
              </a:rPr>
              <a:t>Shadowing/anti-shadowing (x</a:t>
            </a:r>
            <a:r>
              <a:rPr lang="en-US" sz="1800" baseline="-25000" dirty="0" smtClean="0">
                <a:sym typeface="Wingdings" pitchFamily="2" charset="2"/>
              </a:rPr>
              <a:t>2</a:t>
            </a:r>
            <a:r>
              <a:rPr lang="en-US" sz="1800" dirty="0" smtClean="0">
                <a:sym typeface="Wingdings" pitchFamily="2" charset="2"/>
              </a:rPr>
              <a:t> scaling)</a:t>
            </a:r>
          </a:p>
          <a:p>
            <a:pPr lvl="1"/>
            <a:r>
              <a:rPr lang="en-US" sz="1800" dirty="0" smtClean="0">
                <a:sym typeface="Wingdings" pitchFamily="2" charset="2"/>
              </a:rPr>
              <a:t>Energy loss, formation time (</a:t>
            </a:r>
            <a:r>
              <a:rPr lang="en-US" sz="1800" dirty="0" err="1" smtClean="0">
                <a:sym typeface="Wingdings" pitchFamily="2" charset="2"/>
              </a:rPr>
              <a:t>x</a:t>
            </a:r>
            <a:r>
              <a:rPr lang="en-US" sz="1800" baseline="-25000" dirty="0" err="1" smtClean="0">
                <a:sym typeface="Wingdings" pitchFamily="2" charset="2"/>
              </a:rPr>
              <a:t>F</a:t>
            </a:r>
            <a:r>
              <a:rPr lang="en-US" sz="1800" dirty="0" smtClean="0">
                <a:sym typeface="Wingdings" pitchFamily="2" charset="2"/>
              </a:rPr>
              <a:t> scaling)</a:t>
            </a:r>
          </a:p>
        </p:txBody>
      </p:sp>
      <p:sp>
        <p:nvSpPr>
          <p:cNvPr id="2" name="Espace réservé du texte 1"/>
          <p:cNvSpPr>
            <a:spLocks noGrp="1"/>
          </p:cNvSpPr>
          <p:nvPr>
            <p:ph type="body" sz="quarter" idx="13"/>
          </p:nvPr>
        </p:nvSpPr>
        <p:spPr/>
        <p:txBody>
          <a:bodyPr/>
          <a:lstStyle/>
          <a:p>
            <a:pPr algn="ctr"/>
            <a:r>
              <a:rPr lang="fr-FR" dirty="0" smtClean="0"/>
              <a:t>Cold </a:t>
            </a:r>
            <a:r>
              <a:rPr lang="fr-FR" dirty="0" err="1"/>
              <a:t>Nuclear</a:t>
            </a:r>
            <a:r>
              <a:rPr lang="fr-FR" dirty="0"/>
              <a:t> </a:t>
            </a:r>
            <a:r>
              <a:rPr lang="fr-FR" dirty="0" err="1"/>
              <a:t>Matter</a:t>
            </a:r>
            <a:endParaRPr lang="fr-FR" dirty="0"/>
          </a:p>
        </p:txBody>
      </p:sp>
      <p:sp>
        <p:nvSpPr>
          <p:cNvPr id="4" name="Espace réservé de la date 3"/>
          <p:cNvSpPr>
            <a:spLocks noGrp="1"/>
          </p:cNvSpPr>
          <p:nvPr>
            <p:ph type="dt" sz="half" idx="14"/>
          </p:nvPr>
        </p:nvSpPr>
        <p:spPr/>
        <p:txBody>
          <a:bodyPr/>
          <a:lstStyle/>
          <a:p>
            <a:pPr>
              <a:defRPr/>
            </a:pPr>
            <a:r>
              <a:rPr lang="fr-FR" smtClean="0"/>
              <a:t>Les-Houches - 2014</a:t>
            </a:r>
            <a:endParaRPr lang="fr-BE"/>
          </a:p>
        </p:txBody>
      </p:sp>
      <p:sp>
        <p:nvSpPr>
          <p:cNvPr id="7" name="Espace réservé du pied de page 6"/>
          <p:cNvSpPr>
            <a:spLocks noGrp="1"/>
          </p:cNvSpPr>
          <p:nvPr>
            <p:ph type="ftr" sz="quarter" idx="15"/>
          </p:nvPr>
        </p:nvSpPr>
        <p:spPr/>
        <p:txBody>
          <a:bodyPr/>
          <a:lstStyle/>
          <a:p>
            <a:pPr>
              <a:defRPr/>
            </a:pPr>
            <a:r>
              <a:rPr lang="fr-FR" smtClean="0"/>
              <a:t>Frédéric Fleuret - LLR (fleuret@in2p3.fr)</a:t>
            </a:r>
            <a:endParaRPr lang="fr-BE"/>
          </a:p>
        </p:txBody>
      </p:sp>
      <p:pic>
        <p:nvPicPr>
          <p:cNvPr id="125954" name="Picture 1" descr="Z:\FTE\CHIC\images\CHIC_20120622_007.jpg"/>
          <p:cNvPicPr>
            <a:picLocks noChangeAspect="1" noChangeArrowheads="1"/>
          </p:cNvPicPr>
          <p:nvPr/>
        </p:nvPicPr>
        <p:blipFill>
          <a:blip r:embed="rId2" cstate="print">
            <a:lum bright="10000"/>
          </a:blip>
          <a:srcRect l="45403" t="38567" r="10948"/>
          <a:stretch>
            <a:fillRect/>
          </a:stretch>
        </p:blipFill>
        <p:spPr bwMode="auto">
          <a:xfrm>
            <a:off x="989222" y="3644701"/>
            <a:ext cx="3008103" cy="2375545"/>
          </a:xfrm>
          <a:prstGeom prst="rect">
            <a:avLst/>
          </a:prstGeom>
          <a:noFill/>
          <a:ln w="9525">
            <a:noFill/>
            <a:miter lim="800000"/>
            <a:headEnd/>
            <a:tailEnd/>
          </a:ln>
        </p:spPr>
      </p:pic>
      <p:pic>
        <p:nvPicPr>
          <p:cNvPr id="125958" name="Picture 2" descr="Z:\FTE\CHIC\images\CHIC_20120622_008.jpg"/>
          <p:cNvPicPr>
            <a:picLocks noChangeAspect="1" noChangeArrowheads="1"/>
          </p:cNvPicPr>
          <p:nvPr/>
        </p:nvPicPr>
        <p:blipFill>
          <a:blip r:embed="rId3" cstate="print">
            <a:lum bright="10000"/>
          </a:blip>
          <a:srcRect l="43774" t="38567" r="11520"/>
          <a:stretch>
            <a:fillRect/>
          </a:stretch>
        </p:blipFill>
        <p:spPr bwMode="auto">
          <a:xfrm>
            <a:off x="5605550" y="3651697"/>
            <a:ext cx="3070138" cy="2368549"/>
          </a:xfrm>
          <a:prstGeom prst="rect">
            <a:avLst/>
          </a:prstGeom>
          <a:noFill/>
          <a:ln w="9525">
            <a:noFill/>
            <a:miter lim="800000"/>
            <a:headEnd/>
            <a:tailEnd/>
          </a:ln>
        </p:spPr>
      </p:pic>
      <p:sp>
        <p:nvSpPr>
          <p:cNvPr id="125959" name="ZoneTexte 11"/>
          <p:cNvSpPr txBox="1">
            <a:spLocks noChangeArrowheads="1"/>
          </p:cNvSpPr>
          <p:nvPr/>
        </p:nvSpPr>
        <p:spPr bwMode="auto">
          <a:xfrm>
            <a:off x="1003300" y="3284985"/>
            <a:ext cx="2994025" cy="366713"/>
          </a:xfrm>
          <a:prstGeom prst="rect">
            <a:avLst/>
          </a:prstGeom>
          <a:noFill/>
          <a:ln w="9525">
            <a:noFill/>
            <a:miter lim="800000"/>
            <a:headEnd/>
            <a:tailEnd/>
          </a:ln>
        </p:spPr>
        <p:txBody>
          <a:bodyPr wrap="none">
            <a:spAutoFit/>
          </a:bodyPr>
          <a:lstStyle/>
          <a:p>
            <a:r>
              <a:rPr lang="en-US" b="1" dirty="0">
                <a:latin typeface="Calibri" pitchFamily="34" charset="0"/>
              </a:rPr>
              <a:t>Mid-rapidity : </a:t>
            </a:r>
            <a:r>
              <a:rPr lang="en-US" b="1" dirty="0" err="1">
                <a:latin typeface="Calibri" pitchFamily="34" charset="0"/>
              </a:rPr>
              <a:t>y</a:t>
            </a:r>
            <a:r>
              <a:rPr lang="en-US" b="1" baseline="-25000" dirty="0" err="1">
                <a:latin typeface="Calibri" pitchFamily="34" charset="0"/>
              </a:rPr>
              <a:t>CMS</a:t>
            </a:r>
            <a:r>
              <a:rPr lang="en-US" b="1" dirty="0">
                <a:latin typeface="Calibri" pitchFamily="34" charset="0"/>
              </a:rPr>
              <a:t> </a:t>
            </a:r>
            <a:r>
              <a:rPr lang="en-US" b="1" dirty="0">
                <a:latin typeface="Calibri" pitchFamily="34" charset="0"/>
                <a:sym typeface="Symbol" pitchFamily="18" charset="2"/>
              </a:rPr>
              <a:t> [-0.5 ; 1]</a:t>
            </a:r>
            <a:endParaRPr lang="en-US" b="1" dirty="0">
              <a:latin typeface="Calibri" pitchFamily="34" charset="0"/>
            </a:endParaRPr>
          </a:p>
        </p:txBody>
      </p:sp>
      <p:sp>
        <p:nvSpPr>
          <p:cNvPr id="125960" name="ZoneTexte 12"/>
          <p:cNvSpPr txBox="1">
            <a:spLocks noChangeArrowheads="1"/>
          </p:cNvSpPr>
          <p:nvPr/>
        </p:nvSpPr>
        <p:spPr bwMode="auto">
          <a:xfrm>
            <a:off x="5470569" y="3284984"/>
            <a:ext cx="3340100" cy="366713"/>
          </a:xfrm>
          <a:prstGeom prst="rect">
            <a:avLst/>
          </a:prstGeom>
          <a:noFill/>
          <a:ln w="9525">
            <a:noFill/>
            <a:miter lim="800000"/>
            <a:headEnd/>
            <a:tailEnd/>
          </a:ln>
        </p:spPr>
        <p:txBody>
          <a:bodyPr wrap="none">
            <a:spAutoFit/>
          </a:bodyPr>
          <a:lstStyle/>
          <a:p>
            <a:r>
              <a:rPr lang="en-US" b="1" dirty="0">
                <a:latin typeface="Calibri" pitchFamily="34" charset="0"/>
              </a:rPr>
              <a:t>Forward-rapidity : </a:t>
            </a:r>
            <a:r>
              <a:rPr lang="en-US" b="1" dirty="0" err="1">
                <a:latin typeface="Calibri" pitchFamily="34" charset="0"/>
              </a:rPr>
              <a:t>y</a:t>
            </a:r>
            <a:r>
              <a:rPr lang="en-US" b="1" baseline="-25000" dirty="0" err="1">
                <a:latin typeface="Calibri" pitchFamily="34" charset="0"/>
              </a:rPr>
              <a:t>CMS</a:t>
            </a:r>
            <a:r>
              <a:rPr lang="en-US" b="1" dirty="0">
                <a:latin typeface="Calibri" pitchFamily="34" charset="0"/>
              </a:rPr>
              <a:t> </a:t>
            </a:r>
            <a:r>
              <a:rPr lang="en-US" b="1" dirty="0">
                <a:latin typeface="Calibri" pitchFamily="34" charset="0"/>
                <a:sym typeface="Symbol" pitchFamily="18" charset="2"/>
              </a:rPr>
              <a:t> [0.5 ; 2]</a:t>
            </a:r>
            <a:endParaRPr lang="en-US" b="1" dirty="0">
              <a:latin typeface="Calibri" pitchFamily="34" charset="0"/>
            </a:endParaRPr>
          </a:p>
        </p:txBody>
      </p:sp>
      <p:sp>
        <p:nvSpPr>
          <p:cNvPr id="10" name="ZoneTexte 9"/>
          <p:cNvSpPr txBox="1"/>
          <p:nvPr/>
        </p:nvSpPr>
        <p:spPr>
          <a:xfrm>
            <a:off x="4932040" y="2708920"/>
            <a:ext cx="2901756" cy="369332"/>
          </a:xfrm>
          <a:prstGeom prst="rect">
            <a:avLst/>
          </a:prstGeom>
          <a:noFill/>
        </p:spPr>
        <p:txBody>
          <a:bodyPr wrap="none" rtlCol="0">
            <a:spAutoFit/>
          </a:bodyPr>
          <a:lstStyle/>
          <a:p>
            <a:r>
              <a:rPr lang="en-US" b="1" dirty="0" smtClean="0">
                <a:solidFill>
                  <a:srgbClr val="FF0000"/>
                </a:solidFill>
                <a:sym typeface="Wingdings" pitchFamily="2" charset="2"/>
              </a:rPr>
              <a:t> </a:t>
            </a:r>
            <a:r>
              <a:rPr lang="en-US" b="1" dirty="0" smtClean="0">
                <a:solidFill>
                  <a:srgbClr val="FF0000"/>
                </a:solidFill>
              </a:rPr>
              <a:t>Need large </a:t>
            </a:r>
            <a:r>
              <a:rPr lang="en-US" b="1" dirty="0" err="1" smtClean="0">
                <a:solidFill>
                  <a:srgbClr val="FF0000"/>
                </a:solidFill>
              </a:rPr>
              <a:t>y</a:t>
            </a:r>
            <a:r>
              <a:rPr lang="en-US" b="1" baseline="-25000" dirty="0" err="1" smtClean="0">
                <a:solidFill>
                  <a:srgbClr val="FF0000"/>
                </a:solidFill>
              </a:rPr>
              <a:t>CMS</a:t>
            </a:r>
            <a:r>
              <a:rPr lang="en-US" b="1" dirty="0" smtClean="0">
                <a:solidFill>
                  <a:srgbClr val="FF0000"/>
                </a:solidFill>
              </a:rPr>
              <a:t> range</a:t>
            </a:r>
            <a:endParaRPr lang="en-US" dirty="0">
              <a:solidFill>
                <a:srgbClr val="FF0000"/>
              </a:solidFill>
            </a:endParaRPr>
          </a:p>
        </p:txBody>
      </p:sp>
      <p:sp>
        <p:nvSpPr>
          <p:cNvPr id="11" name="Accolade fermante 10"/>
          <p:cNvSpPr/>
          <p:nvPr/>
        </p:nvSpPr>
        <p:spPr>
          <a:xfrm>
            <a:off x="4716016" y="2636912"/>
            <a:ext cx="72008" cy="50405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lèche droite 14"/>
          <p:cNvSpPr/>
          <p:nvPr/>
        </p:nvSpPr>
        <p:spPr>
          <a:xfrm rot="1651383">
            <a:off x="2497491" y="5094388"/>
            <a:ext cx="486739" cy="27541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15"/>
          <p:cNvSpPr/>
          <p:nvPr/>
        </p:nvSpPr>
        <p:spPr>
          <a:xfrm rot="12332207">
            <a:off x="7025475" y="4988975"/>
            <a:ext cx="513031" cy="31352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p:cNvSpPr>
            <a:spLocks noGrp="1"/>
          </p:cNvSpPr>
          <p:nvPr>
            <p:ph type="sldNum" sz="quarter" idx="16"/>
          </p:nvPr>
        </p:nvSpPr>
        <p:spPr/>
        <p:txBody>
          <a:bodyPr/>
          <a:lstStyle/>
          <a:p>
            <a:pPr>
              <a:defRPr/>
            </a:pPr>
            <a:fld id="{04440F35-B054-43D8-94DA-56CBF8F8D486}" type="slidenum">
              <a:rPr lang="fr-BE" smtClean="0"/>
              <a:pPr>
                <a:defRPr/>
              </a:pPr>
              <a:t>18</a:t>
            </a:fld>
            <a:r>
              <a:rPr lang="fr-BE" smtClean="0"/>
              <a:t>/22</a:t>
            </a:r>
            <a:endParaRPr lang="fr-BE" dirty="0"/>
          </a:p>
        </p:txBody>
      </p:sp>
    </p:spTree>
    <p:extLst>
      <p:ext uri="{BB962C8B-B14F-4D97-AF65-F5344CB8AC3E}">
        <p14:creationId xmlns:p14="http://schemas.microsoft.com/office/powerpoint/2010/main" val="3709534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algn="l" fontAlgn="auto">
              <a:spcAft>
                <a:spcPts val="0"/>
              </a:spcAft>
              <a:defRPr/>
            </a:pPr>
            <a:r>
              <a:rPr lang="fr-FR" sz="2800" dirty="0" smtClean="0"/>
              <a:t>A </a:t>
            </a:r>
            <a:r>
              <a:rPr lang="fr-FR" dirty="0" err="1"/>
              <a:t>t</a:t>
            </a:r>
            <a:r>
              <a:rPr lang="fr-FR" sz="2800" dirty="0" err="1" smtClean="0"/>
              <a:t>horough</a:t>
            </a:r>
            <a:r>
              <a:rPr lang="fr-FR" sz="2800" dirty="0" smtClean="0"/>
              <a:t>        </a:t>
            </a:r>
            <a:r>
              <a:rPr lang="fr-FR" sz="2800" dirty="0" err="1" smtClean="0"/>
              <a:t>p+A</a:t>
            </a:r>
            <a:r>
              <a:rPr lang="fr-FR" sz="2800" dirty="0" smtClean="0"/>
              <a:t> program	</a:t>
            </a:r>
            <a:endParaRPr lang="en-US" dirty="0"/>
          </a:p>
        </p:txBody>
      </p:sp>
      <p:sp>
        <p:nvSpPr>
          <p:cNvPr id="110597" name="Espace réservé du contenu 2"/>
          <p:cNvSpPr>
            <a:spLocks noGrp="1"/>
          </p:cNvSpPr>
          <p:nvPr>
            <p:ph idx="1"/>
          </p:nvPr>
        </p:nvSpPr>
        <p:spPr>
          <a:xfrm>
            <a:off x="214282" y="928670"/>
            <a:ext cx="5115505" cy="5500726"/>
          </a:xfrm>
        </p:spPr>
        <p:txBody>
          <a:bodyPr/>
          <a:lstStyle/>
          <a:p>
            <a:pPr algn="just"/>
            <a:r>
              <a:rPr lang="en-US" dirty="0" smtClean="0"/>
              <a:t>Large rapidity range</a:t>
            </a:r>
          </a:p>
          <a:p>
            <a:pPr lvl="1" algn="just"/>
            <a:r>
              <a:rPr lang="en-US" sz="1800" dirty="0" smtClean="0"/>
              <a:t>Significantly Larger rapidity range for CHIC (</a:t>
            </a:r>
            <a:r>
              <a:rPr lang="en-US" sz="1800" dirty="0" err="1" smtClean="0"/>
              <a:t>y</a:t>
            </a:r>
            <a:r>
              <a:rPr lang="en-US" sz="1800" baseline="-25000" dirty="0" err="1" smtClean="0"/>
              <a:t>CMS</a:t>
            </a:r>
            <a:r>
              <a:rPr lang="en-US" sz="1800" dirty="0" smtClean="0">
                <a:latin typeface="Cambria Math"/>
                <a:ea typeface="Cambria Math"/>
              </a:rPr>
              <a:t>∈</a:t>
            </a:r>
            <a:r>
              <a:rPr lang="en-US" sz="1800" dirty="0" smtClean="0"/>
              <a:t>[-0.5;2]).vs. NA50 </a:t>
            </a:r>
            <a:r>
              <a:rPr lang="en-US" sz="1800" dirty="0"/>
              <a:t>(</a:t>
            </a:r>
            <a:r>
              <a:rPr lang="en-US" sz="1800" dirty="0" err="1"/>
              <a:t>y</a:t>
            </a:r>
            <a:r>
              <a:rPr lang="en-US" sz="1800" baseline="-25000" dirty="0" err="1"/>
              <a:t>CMS</a:t>
            </a:r>
            <a:r>
              <a:rPr lang="en-US" sz="1800" dirty="0">
                <a:latin typeface="Cambria Math"/>
                <a:ea typeface="Cambria Math"/>
              </a:rPr>
              <a:t>∈</a:t>
            </a:r>
            <a:r>
              <a:rPr lang="en-US" sz="1800" dirty="0" smtClean="0"/>
              <a:t>[0;1])  </a:t>
            </a:r>
          </a:p>
          <a:p>
            <a:pPr algn="just"/>
            <a:r>
              <a:rPr lang="en-US" dirty="0" smtClean="0"/>
              <a:t>Precise A dependence </a:t>
            </a:r>
            <a:r>
              <a:rPr lang="en-US" sz="2000" dirty="0" smtClean="0"/>
              <a:t>(thanks to fixed-target mode)</a:t>
            </a:r>
          </a:p>
          <a:p>
            <a:pPr lvl="2" algn="just"/>
            <a:r>
              <a:rPr lang="en-US" sz="1800" dirty="0" smtClean="0"/>
              <a:t>NA50 samples : </a:t>
            </a:r>
            <a:r>
              <a:rPr lang="en-US" sz="1800" dirty="0" err="1" smtClean="0"/>
              <a:t>p+Be</a:t>
            </a:r>
            <a:r>
              <a:rPr lang="en-US" sz="1800" dirty="0" smtClean="0"/>
              <a:t>, </a:t>
            </a:r>
            <a:r>
              <a:rPr lang="en-US" sz="1800" dirty="0" err="1" smtClean="0"/>
              <a:t>p+Al</a:t>
            </a:r>
            <a:r>
              <a:rPr lang="en-US" sz="1800" dirty="0" smtClean="0"/>
              <a:t>, </a:t>
            </a:r>
            <a:r>
              <a:rPr lang="en-US" sz="1800" dirty="0" err="1" smtClean="0"/>
              <a:t>p+Cu</a:t>
            </a:r>
            <a:r>
              <a:rPr lang="en-US" sz="1800" dirty="0" smtClean="0"/>
              <a:t>, </a:t>
            </a:r>
            <a:r>
              <a:rPr lang="en-US" sz="1800" dirty="0" err="1" smtClean="0"/>
              <a:t>p+Ag</a:t>
            </a:r>
            <a:r>
              <a:rPr lang="en-US" sz="1800" dirty="0" smtClean="0"/>
              <a:t>, </a:t>
            </a:r>
            <a:r>
              <a:rPr lang="en-US" sz="1800" dirty="0" err="1" smtClean="0"/>
              <a:t>p+W</a:t>
            </a:r>
            <a:r>
              <a:rPr lang="en-US" sz="1800" dirty="0" smtClean="0"/>
              <a:t>, </a:t>
            </a:r>
            <a:r>
              <a:rPr lang="en-US" sz="1800" dirty="0" err="1" smtClean="0"/>
              <a:t>p+Pb</a:t>
            </a:r>
            <a:endParaRPr lang="en-US" dirty="0" smtClean="0"/>
          </a:p>
          <a:p>
            <a:pPr algn="just"/>
            <a:r>
              <a:rPr lang="en-US" dirty="0" smtClean="0"/>
              <a:t>Large amount of data </a:t>
            </a:r>
            <a:r>
              <a:rPr lang="en-US" sz="2000" dirty="0" smtClean="0"/>
              <a:t>(thanks to fixed-target mode)</a:t>
            </a:r>
          </a:p>
          <a:p>
            <a:pPr marL="457200" lvl="1" indent="0" algn="just">
              <a:buNone/>
            </a:pPr>
            <a:endParaRPr lang="en-US" b="1" dirty="0"/>
          </a:p>
          <a:p>
            <a:pPr lvl="1" algn="just"/>
            <a:endParaRPr lang="en-US" b="1" dirty="0">
              <a:latin typeface="Calibri" pitchFamily="34" charset="0"/>
            </a:endParaRPr>
          </a:p>
          <a:p>
            <a:pPr lvl="1" algn="just"/>
            <a:endParaRPr lang="en-US" dirty="0" smtClean="0"/>
          </a:p>
          <a:p>
            <a:endParaRPr lang="en-US" sz="2000" dirty="0" smtClean="0"/>
          </a:p>
          <a:p>
            <a:endParaRPr lang="en-US" dirty="0" smtClean="0"/>
          </a:p>
          <a:p>
            <a:endParaRPr lang="en-US" dirty="0" smtClean="0"/>
          </a:p>
        </p:txBody>
      </p:sp>
      <p:sp>
        <p:nvSpPr>
          <p:cNvPr id="5" name="Espace réservé du texte 4"/>
          <p:cNvSpPr>
            <a:spLocks noGrp="1"/>
          </p:cNvSpPr>
          <p:nvPr>
            <p:ph type="body" sz="quarter" idx="13"/>
          </p:nvPr>
        </p:nvSpPr>
        <p:spPr/>
        <p:txBody>
          <a:bodyPr/>
          <a:lstStyle/>
          <a:p>
            <a:pPr algn="ctr"/>
            <a:r>
              <a:rPr lang="fr-FR" dirty="0" smtClean="0"/>
              <a:t>Detector </a:t>
            </a:r>
            <a:r>
              <a:rPr lang="fr-FR" dirty="0" err="1" smtClean="0"/>
              <a:t>capabilities</a:t>
            </a:r>
            <a:endParaRPr lang="fr-FR" dirty="0"/>
          </a:p>
        </p:txBody>
      </p:sp>
      <p:sp>
        <p:nvSpPr>
          <p:cNvPr id="12" name="Espace réservé de la date 11"/>
          <p:cNvSpPr>
            <a:spLocks noGrp="1"/>
          </p:cNvSpPr>
          <p:nvPr>
            <p:ph type="dt" sz="half" idx="14"/>
          </p:nvPr>
        </p:nvSpPr>
        <p:spPr/>
        <p:txBody>
          <a:bodyPr/>
          <a:lstStyle/>
          <a:p>
            <a:pPr>
              <a:defRPr/>
            </a:pPr>
            <a:r>
              <a:rPr lang="fr-FR" smtClean="0"/>
              <a:t>Les-Houches - 2014</a:t>
            </a:r>
            <a:endParaRPr lang="fr-BE"/>
          </a:p>
        </p:txBody>
      </p:sp>
      <p:sp>
        <p:nvSpPr>
          <p:cNvPr id="6" name="Espace réservé du pied de page 5"/>
          <p:cNvSpPr>
            <a:spLocks noGrp="1"/>
          </p:cNvSpPr>
          <p:nvPr>
            <p:ph type="ftr" sz="quarter" idx="15"/>
          </p:nvPr>
        </p:nvSpPr>
        <p:spPr/>
        <p:txBody>
          <a:bodyPr/>
          <a:lstStyle/>
          <a:p>
            <a:pPr>
              <a:defRPr/>
            </a:pPr>
            <a:r>
              <a:rPr lang="fr-FR" smtClean="0"/>
              <a:t>Frédéric Fleuret - LLR (fleuret@in2p3.fr)</a:t>
            </a:r>
            <a:endParaRPr lang="fr-BE"/>
          </a:p>
        </p:txBody>
      </p:sp>
      <p:pic>
        <p:nvPicPr>
          <p:cNvPr id="47"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798" y="4563555"/>
            <a:ext cx="3791698" cy="145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Espace réservé du contenu 2"/>
          <p:cNvSpPr txBox="1">
            <a:spLocks/>
          </p:cNvSpPr>
          <p:nvPr/>
        </p:nvSpPr>
        <p:spPr bwMode="auto">
          <a:xfrm>
            <a:off x="179512" y="4261738"/>
            <a:ext cx="4896544" cy="23356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2800" b="1"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en-US" sz="1800" b="1" dirty="0" smtClean="0">
                <a:solidFill>
                  <a:srgbClr val="FF0000"/>
                </a:solidFill>
              </a:rPr>
              <a:t>Large statistics </a:t>
            </a:r>
            <a:r>
              <a:rPr lang="en-US" sz="1800" dirty="0" smtClean="0"/>
              <a:t>required to study J/</a:t>
            </a:r>
            <a:r>
              <a:rPr lang="en-US" sz="1800" dirty="0" smtClean="0">
                <a:latin typeface="Symbol" pitchFamily="18" charset="2"/>
              </a:rPr>
              <a:t>Y</a:t>
            </a:r>
            <a:r>
              <a:rPr lang="en-US" sz="1800" dirty="0" smtClean="0"/>
              <a:t>, </a:t>
            </a:r>
            <a:r>
              <a:rPr lang="en-US" sz="1800" dirty="0" smtClean="0">
                <a:latin typeface="Symbol" pitchFamily="18" charset="2"/>
              </a:rPr>
              <a:t>Y</a:t>
            </a:r>
            <a:r>
              <a:rPr lang="en-US" sz="1800" dirty="0" smtClean="0"/>
              <a:t>’, </a:t>
            </a:r>
            <a:r>
              <a:rPr lang="en-US" sz="1800" dirty="0" smtClean="0">
                <a:latin typeface="Symbol" pitchFamily="18" charset="2"/>
              </a:rPr>
              <a:t>c</a:t>
            </a:r>
            <a:r>
              <a:rPr lang="en-US" sz="1800" baseline="-25000" dirty="0" smtClean="0"/>
              <a:t>c</a:t>
            </a:r>
            <a:r>
              <a:rPr lang="en-US" sz="1800" dirty="0" smtClean="0"/>
              <a:t> and open charm differential yields as a function of y, </a:t>
            </a:r>
            <a:r>
              <a:rPr lang="en-US" sz="1800" dirty="0" err="1" smtClean="0"/>
              <a:t>p</a:t>
            </a:r>
            <a:r>
              <a:rPr lang="en-US" sz="1800" baseline="-25000" dirty="0" err="1" smtClean="0"/>
              <a:t>T</a:t>
            </a:r>
            <a:r>
              <a:rPr lang="en-US" sz="1800" dirty="0" err="1"/>
              <a:t>.</a:t>
            </a:r>
            <a:endParaRPr lang="en-US" sz="1800" dirty="0" smtClean="0"/>
          </a:p>
          <a:p>
            <a:pPr lvl="1" algn="just"/>
            <a:r>
              <a:rPr lang="en-US" sz="1800" b="1" dirty="0" smtClean="0">
                <a:solidFill>
                  <a:srgbClr val="0000E2"/>
                </a:solidFill>
              </a:rPr>
              <a:t>Current SPS operation: Delivering proton beam to the LHC several months per year</a:t>
            </a:r>
          </a:p>
          <a:p>
            <a:pPr lvl="1" algn="just"/>
            <a:r>
              <a:rPr lang="en-US" sz="1800" b="1" dirty="0" smtClean="0"/>
              <a:t>Significantly larger (than NA50) amount of data available for CHIC.</a:t>
            </a:r>
          </a:p>
        </p:txBody>
      </p:sp>
      <p:sp>
        <p:nvSpPr>
          <p:cNvPr id="13" name="Rectangle 12"/>
          <p:cNvSpPr/>
          <p:nvPr/>
        </p:nvSpPr>
        <p:spPr>
          <a:xfrm>
            <a:off x="5502633" y="4077072"/>
            <a:ext cx="3378061" cy="523220"/>
          </a:xfrm>
          <a:prstGeom prst="rect">
            <a:avLst/>
          </a:prstGeom>
        </p:spPr>
        <p:txBody>
          <a:bodyPr wrap="square">
            <a:spAutoFit/>
          </a:bodyPr>
          <a:lstStyle/>
          <a:p>
            <a:pPr algn="ctr"/>
            <a:r>
              <a:rPr lang="en-US" sz="1400" dirty="0"/>
              <a:t>Typical 1week/target NA50 data taking </a:t>
            </a:r>
            <a:endParaRPr lang="en-US" sz="1400" dirty="0" smtClean="0"/>
          </a:p>
          <a:p>
            <a:pPr algn="ctr"/>
            <a:r>
              <a:rPr lang="en-US" sz="1400" dirty="0" smtClean="0"/>
              <a:t>(</a:t>
            </a:r>
            <a:r>
              <a:rPr lang="en-US" sz="1400" dirty="0"/>
              <a:t>EPJ C33 (2004) 31-40)</a:t>
            </a:r>
          </a:p>
        </p:txBody>
      </p:sp>
      <p:grpSp>
        <p:nvGrpSpPr>
          <p:cNvPr id="11" name="Groupe 10"/>
          <p:cNvGrpSpPr/>
          <p:nvPr/>
        </p:nvGrpSpPr>
        <p:grpSpPr>
          <a:xfrm>
            <a:off x="5329787" y="1124744"/>
            <a:ext cx="3562693" cy="2880320"/>
            <a:chOff x="5041755" y="3356992"/>
            <a:chExt cx="3850724" cy="3241105"/>
          </a:xfrm>
        </p:grpSpPr>
        <p:sp>
          <p:nvSpPr>
            <p:cNvPr id="14" name="ZoneTexte 11"/>
            <p:cNvSpPr txBox="1">
              <a:spLocks noChangeArrowheads="1"/>
            </p:cNvSpPr>
            <p:nvPr/>
          </p:nvSpPr>
          <p:spPr bwMode="auto">
            <a:xfrm rot="5400000">
              <a:off x="7228006" y="4762175"/>
              <a:ext cx="3051948" cy="276999"/>
            </a:xfrm>
            <a:prstGeom prst="rect">
              <a:avLst/>
            </a:prstGeom>
            <a:noFill/>
            <a:ln w="9525">
              <a:noFill/>
              <a:miter lim="800000"/>
              <a:headEnd/>
              <a:tailEnd/>
            </a:ln>
          </p:spPr>
          <p:txBody>
            <a:bodyPr wrap="square">
              <a:spAutoFit/>
            </a:bodyPr>
            <a:lstStyle/>
            <a:p>
              <a:r>
                <a:rPr lang="en-US" sz="1200">
                  <a:latin typeface="Calibri" pitchFamily="34" charset="0"/>
                </a:rPr>
                <a:t>F. Arleo and S. Peigné, </a:t>
              </a:r>
              <a:r>
                <a:rPr lang="fr-FR" sz="1200" b="1">
                  <a:latin typeface="Calibri" pitchFamily="34" charset="0"/>
                </a:rPr>
                <a:t>arXiv:1204.4609</a:t>
              </a:r>
              <a:r>
                <a:rPr lang="en-US" sz="1200">
                  <a:latin typeface="Calibri" pitchFamily="34" charset="0"/>
                </a:rPr>
                <a:t> </a:t>
              </a:r>
            </a:p>
          </p:txBody>
        </p:sp>
        <p:grpSp>
          <p:nvGrpSpPr>
            <p:cNvPr id="15" name="Groupe 14"/>
            <p:cNvGrpSpPr/>
            <p:nvPr/>
          </p:nvGrpSpPr>
          <p:grpSpPr>
            <a:xfrm>
              <a:off x="5041755" y="3356992"/>
              <a:ext cx="3599756" cy="3241105"/>
              <a:chOff x="5041755" y="3356992"/>
              <a:chExt cx="3599756" cy="3241105"/>
            </a:xfrm>
          </p:grpSpPr>
          <p:grpSp>
            <p:nvGrpSpPr>
              <p:cNvPr id="16" name="Groupe 10"/>
              <p:cNvGrpSpPr>
                <a:grpSpLocks/>
              </p:cNvGrpSpPr>
              <p:nvPr/>
            </p:nvGrpSpPr>
            <p:grpSpPr bwMode="auto">
              <a:xfrm>
                <a:off x="5041755" y="3356992"/>
                <a:ext cx="3599756" cy="3241105"/>
                <a:chOff x="5220246" y="2014538"/>
                <a:chExt cx="3024162" cy="2828925"/>
              </a:xfrm>
            </p:grpSpPr>
            <p:pic>
              <p:nvPicPr>
                <p:cNvPr id="32" name="Picture 2"/>
                <p:cNvPicPr>
                  <a:picLocks noChangeAspect="1" noChangeArrowheads="1"/>
                </p:cNvPicPr>
                <p:nvPr/>
              </p:nvPicPr>
              <p:blipFill>
                <a:blip r:embed="rId4" cstate="print"/>
                <a:srcRect/>
                <a:stretch>
                  <a:fillRect/>
                </a:stretch>
              </p:blipFill>
              <p:spPr bwMode="auto">
                <a:xfrm>
                  <a:off x="5220246" y="2014538"/>
                  <a:ext cx="3024162" cy="2828925"/>
                </a:xfrm>
                <a:prstGeom prst="rect">
                  <a:avLst/>
                </a:prstGeom>
                <a:noFill/>
                <a:ln w="9525">
                  <a:noFill/>
                  <a:miter lim="800000"/>
                  <a:headEnd/>
                  <a:tailEnd/>
                </a:ln>
              </p:spPr>
            </p:pic>
            <p:cxnSp>
              <p:nvCxnSpPr>
                <p:cNvPr id="33" name="Connecteur droit 32"/>
                <p:cNvCxnSpPr/>
                <p:nvPr/>
              </p:nvCxnSpPr>
              <p:spPr>
                <a:xfrm>
                  <a:off x="8244408" y="2060575"/>
                  <a:ext cx="0" cy="2447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ZoneTexte 14"/>
              <p:cNvSpPr txBox="1">
                <a:spLocks noChangeArrowheads="1"/>
              </p:cNvSpPr>
              <p:nvPr/>
            </p:nvSpPr>
            <p:spPr bwMode="auto">
              <a:xfrm>
                <a:off x="5868144" y="4268084"/>
                <a:ext cx="792088" cy="493518"/>
              </a:xfrm>
              <a:prstGeom prst="rect">
                <a:avLst/>
              </a:prstGeom>
              <a:noFill/>
              <a:ln w="9525">
                <a:noFill/>
                <a:miter lim="800000"/>
                <a:headEnd/>
                <a:tailEnd/>
              </a:ln>
            </p:spPr>
            <p:txBody>
              <a:bodyPr wrap="square">
                <a:spAutoFit/>
              </a:bodyPr>
              <a:lstStyle/>
              <a:p>
                <a:pPr algn="ctr"/>
                <a:r>
                  <a:rPr lang="en-US" sz="1200" b="1" dirty="0" smtClean="0">
                    <a:latin typeface="Calibri" pitchFamily="34" charset="0"/>
                  </a:rPr>
                  <a:t>NA50</a:t>
                </a:r>
              </a:p>
              <a:p>
                <a:pPr algn="ctr"/>
                <a:r>
                  <a:rPr lang="en-US" sz="1050" b="1" dirty="0" smtClean="0">
                    <a:latin typeface="Calibri" pitchFamily="34" charset="0"/>
                  </a:rPr>
                  <a:t>(29 </a:t>
                </a:r>
                <a:r>
                  <a:rPr lang="en-US" sz="1050" b="1" dirty="0" err="1" smtClean="0">
                    <a:latin typeface="Calibri" pitchFamily="34" charset="0"/>
                  </a:rPr>
                  <a:t>GeV</a:t>
                </a:r>
                <a:r>
                  <a:rPr lang="en-US" sz="1050" b="1" dirty="0" smtClean="0">
                    <a:latin typeface="Calibri" pitchFamily="34" charset="0"/>
                  </a:rPr>
                  <a:t>)</a:t>
                </a:r>
                <a:endParaRPr lang="en-US" sz="1100" b="1" dirty="0">
                  <a:latin typeface="Calibri" pitchFamily="34" charset="0"/>
                </a:endParaRPr>
              </a:p>
            </p:txBody>
          </p:sp>
          <p:cxnSp>
            <p:nvCxnSpPr>
              <p:cNvPr id="18" name="Connecteur droit 17"/>
              <p:cNvCxnSpPr/>
              <p:nvPr/>
            </p:nvCxnSpPr>
            <p:spPr>
              <a:xfrm>
                <a:off x="6588224" y="4221088"/>
                <a:ext cx="0" cy="540000"/>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5940152" y="4221088"/>
                <a:ext cx="593346"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5940152" y="4221088"/>
                <a:ext cx="0" cy="540000"/>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995426" y="5808288"/>
                <a:ext cx="2142847" cy="331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22" name="Object 4"/>
              <p:cNvGraphicFramePr>
                <a:graphicFrameLocks noChangeAspect="1"/>
              </p:cNvGraphicFramePr>
              <p:nvPr/>
            </p:nvGraphicFramePr>
            <p:xfrm>
              <a:off x="6941208" y="3645024"/>
              <a:ext cx="1628866" cy="578229"/>
            </p:xfrm>
            <a:graphic>
              <a:graphicData uri="http://schemas.openxmlformats.org/presentationml/2006/ole">
                <mc:AlternateContent xmlns:mc="http://schemas.openxmlformats.org/markup-compatibility/2006">
                  <mc:Choice xmlns:v="urn:schemas-microsoft-com:vml" Requires="v">
                    <p:oleObj spid="_x0000_s131124" name="Équation" r:id="rId5" imgW="1180800" imgH="419040" progId="Equation.3">
                      <p:embed/>
                    </p:oleObj>
                  </mc:Choice>
                  <mc:Fallback>
                    <p:oleObj name="Équation" r:id="rId5" imgW="1180800" imgH="419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1208" y="3645024"/>
                            <a:ext cx="1628866" cy="5782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22"/>
              <p:cNvSpPr/>
              <p:nvPr/>
            </p:nvSpPr>
            <p:spPr>
              <a:xfrm>
                <a:off x="5683046" y="4797152"/>
                <a:ext cx="1696404" cy="3310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CHIC (29 </a:t>
                </a:r>
                <a:r>
                  <a:rPr lang="en-US" sz="1100" b="1" dirty="0" err="1">
                    <a:solidFill>
                      <a:schemeClr val="tx1"/>
                    </a:solidFill>
                  </a:rPr>
                  <a:t>GeV</a:t>
                </a:r>
                <a:r>
                  <a:rPr lang="en-US" sz="1100" b="1" dirty="0">
                    <a:solidFill>
                      <a:schemeClr val="tx1"/>
                    </a:solidFill>
                  </a:rPr>
                  <a:t>)</a:t>
                </a:r>
              </a:p>
            </p:txBody>
          </p:sp>
          <p:cxnSp>
            <p:nvCxnSpPr>
              <p:cNvPr id="24" name="Connecteur droit avec flèche 23"/>
              <p:cNvCxnSpPr/>
              <p:nvPr/>
            </p:nvCxnSpPr>
            <p:spPr>
              <a:xfrm>
                <a:off x="5728358" y="4848645"/>
                <a:ext cx="1628866"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7740352" y="4427820"/>
                <a:ext cx="723275" cy="369332"/>
              </a:xfrm>
              <a:prstGeom prst="rect">
                <a:avLst/>
              </a:prstGeom>
              <a:noFill/>
            </p:spPr>
            <p:txBody>
              <a:bodyPr wrap="none" rtlCol="0">
                <a:spAutoFit/>
              </a:bodyPr>
              <a:lstStyle/>
              <a:p>
                <a:r>
                  <a:rPr lang="en-US" dirty="0" smtClean="0"/>
                  <a:t>E866</a:t>
                </a:r>
                <a:endParaRPr lang="en-US" dirty="0"/>
              </a:p>
            </p:txBody>
          </p:sp>
          <p:sp>
            <p:nvSpPr>
              <p:cNvPr id="26" name="ZoneTexte 14"/>
              <p:cNvSpPr txBox="1">
                <a:spLocks noChangeArrowheads="1"/>
              </p:cNvSpPr>
              <p:nvPr/>
            </p:nvSpPr>
            <p:spPr bwMode="auto">
              <a:xfrm>
                <a:off x="6300192" y="5233206"/>
                <a:ext cx="864096" cy="438582"/>
              </a:xfrm>
              <a:prstGeom prst="rect">
                <a:avLst/>
              </a:prstGeom>
              <a:noFill/>
              <a:ln w="9525">
                <a:noFill/>
                <a:miter lim="800000"/>
                <a:headEnd/>
                <a:tailEnd/>
              </a:ln>
            </p:spPr>
            <p:txBody>
              <a:bodyPr wrap="square">
                <a:spAutoFit/>
              </a:bodyPr>
              <a:lstStyle/>
              <a:p>
                <a:pPr algn="ctr"/>
                <a:r>
                  <a:rPr lang="en-US" sz="1200" b="1" dirty="0" smtClean="0">
                    <a:latin typeface="Calibri" pitchFamily="34" charset="0"/>
                  </a:rPr>
                  <a:t>NA50</a:t>
                </a:r>
              </a:p>
              <a:p>
                <a:pPr algn="ctr"/>
                <a:r>
                  <a:rPr lang="en-US" sz="1050" b="1" dirty="0" smtClean="0">
                    <a:latin typeface="Calibri" pitchFamily="34" charset="0"/>
                  </a:rPr>
                  <a:t>(17.2 </a:t>
                </a:r>
                <a:r>
                  <a:rPr lang="en-US" sz="1050" b="1" dirty="0" err="1" smtClean="0">
                    <a:latin typeface="Calibri" pitchFamily="34" charset="0"/>
                  </a:rPr>
                  <a:t>GeV</a:t>
                </a:r>
                <a:r>
                  <a:rPr lang="en-US" sz="1050" b="1" dirty="0" smtClean="0">
                    <a:latin typeface="Calibri" pitchFamily="34" charset="0"/>
                  </a:rPr>
                  <a:t>)</a:t>
                </a:r>
                <a:endParaRPr lang="en-US" sz="1100" b="1" dirty="0">
                  <a:latin typeface="Calibri" pitchFamily="34" charset="0"/>
                </a:endParaRPr>
              </a:p>
            </p:txBody>
          </p:sp>
          <p:cxnSp>
            <p:nvCxnSpPr>
              <p:cNvPr id="27" name="Connecteur droit 26"/>
              <p:cNvCxnSpPr/>
              <p:nvPr/>
            </p:nvCxnSpPr>
            <p:spPr>
              <a:xfrm>
                <a:off x="7236296" y="5157192"/>
                <a:ext cx="0" cy="540000"/>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6156176" y="5229200"/>
                <a:ext cx="108012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6156176" y="5157192"/>
                <a:ext cx="0" cy="540000"/>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724128" y="5762274"/>
                <a:ext cx="2880320" cy="3310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CHIC </a:t>
                </a:r>
                <a:r>
                  <a:rPr lang="en-US" sz="1100" b="1" dirty="0" smtClean="0">
                    <a:solidFill>
                      <a:schemeClr val="tx1"/>
                    </a:solidFill>
                  </a:rPr>
                  <a:t>(17.2 </a:t>
                </a:r>
                <a:r>
                  <a:rPr lang="en-US" sz="1100" b="1" dirty="0" err="1">
                    <a:solidFill>
                      <a:schemeClr val="tx1"/>
                    </a:solidFill>
                  </a:rPr>
                  <a:t>GeV</a:t>
                </a:r>
                <a:r>
                  <a:rPr lang="en-US" sz="1100" b="1" dirty="0">
                    <a:solidFill>
                      <a:schemeClr val="tx1"/>
                    </a:solidFill>
                  </a:rPr>
                  <a:t>)</a:t>
                </a:r>
              </a:p>
            </p:txBody>
          </p:sp>
          <p:cxnSp>
            <p:nvCxnSpPr>
              <p:cNvPr id="31" name="Connecteur droit avec flèche 30"/>
              <p:cNvCxnSpPr/>
              <p:nvPr/>
            </p:nvCxnSpPr>
            <p:spPr>
              <a:xfrm flipV="1">
                <a:off x="5728358" y="5805264"/>
                <a:ext cx="2804082" cy="850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sp>
        <p:nvSpPr>
          <p:cNvPr id="4" name="Espace réservé du numéro de diapositive 3"/>
          <p:cNvSpPr>
            <a:spLocks noGrp="1"/>
          </p:cNvSpPr>
          <p:nvPr>
            <p:ph type="sldNum" sz="quarter" idx="16"/>
          </p:nvPr>
        </p:nvSpPr>
        <p:spPr/>
        <p:txBody>
          <a:bodyPr/>
          <a:lstStyle/>
          <a:p>
            <a:pPr>
              <a:defRPr/>
            </a:pPr>
            <a:fld id="{04440F35-B054-43D8-94DA-56CBF8F8D486}" type="slidenum">
              <a:rPr lang="fr-BE" smtClean="0"/>
              <a:pPr>
                <a:defRPr/>
              </a:pPr>
              <a:t>19</a:t>
            </a:fld>
            <a:r>
              <a:rPr lang="fr-BE" smtClean="0"/>
              <a:t>/22</a:t>
            </a:r>
            <a:endParaRPr lang="fr-BE" dirty="0"/>
          </a:p>
        </p:txBody>
      </p:sp>
    </p:spTree>
    <p:extLst>
      <p:ext uri="{BB962C8B-B14F-4D97-AF65-F5344CB8AC3E}">
        <p14:creationId xmlns:p14="http://schemas.microsoft.com/office/powerpoint/2010/main" val="3555584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Heavy quarks</a:t>
            </a:r>
            <a:endParaRPr lang="fr-FR" dirty="0"/>
          </a:p>
        </p:txBody>
      </p:sp>
      <p:sp>
        <p:nvSpPr>
          <p:cNvPr id="3" name="Espace réservé du contenu 2"/>
          <p:cNvSpPr>
            <a:spLocks noGrp="1"/>
          </p:cNvSpPr>
          <p:nvPr>
            <p:ph idx="1"/>
          </p:nvPr>
        </p:nvSpPr>
        <p:spPr>
          <a:xfrm>
            <a:off x="214282" y="928670"/>
            <a:ext cx="8606190" cy="5500726"/>
          </a:xfrm>
        </p:spPr>
        <p:txBody>
          <a:bodyPr>
            <a:normAutofit/>
          </a:bodyPr>
          <a:lstStyle/>
          <a:p>
            <a:r>
              <a:rPr lang="fr-FR" dirty="0" smtClean="0"/>
              <a:t>Heavy quarks and Quark Gluon Plasma (QGP)</a:t>
            </a:r>
          </a:p>
          <a:p>
            <a:pPr marL="457200" lvl="1" indent="0">
              <a:buNone/>
            </a:pPr>
            <a:r>
              <a:rPr lang="fr-FR" sz="1800" b="1" i="1" dirty="0" smtClean="0">
                <a:solidFill>
                  <a:srgbClr val="FF0000"/>
                </a:solidFill>
              </a:rPr>
              <a:t>Heavy quarks are </a:t>
            </a:r>
            <a:r>
              <a:rPr lang="fr-FR" sz="1800" b="1" i="1" dirty="0">
                <a:solidFill>
                  <a:srgbClr val="FF0000"/>
                </a:solidFill>
              </a:rPr>
              <a:t>″</a:t>
            </a:r>
            <a:r>
              <a:rPr lang="fr-FR" sz="1800" b="1" i="1" dirty="0" err="1">
                <a:solidFill>
                  <a:srgbClr val="FF0000"/>
                </a:solidFill>
              </a:rPr>
              <a:t>special</a:t>
            </a:r>
            <a:r>
              <a:rPr lang="fr-FR" sz="1800" b="1" i="1" dirty="0">
                <a:solidFill>
                  <a:srgbClr val="FF0000"/>
                </a:solidFill>
              </a:rPr>
              <a:t> ″ </a:t>
            </a:r>
            <a:r>
              <a:rPr lang="fr-FR" sz="1800" b="1" i="1" dirty="0" smtClean="0">
                <a:solidFill>
                  <a:srgbClr val="FF0000"/>
                </a:solidFill>
              </a:rPr>
              <a:t>QGP probes </a:t>
            </a:r>
            <a:r>
              <a:rPr lang="fr-FR" sz="1800" i="1" dirty="0" smtClean="0">
                <a:solidFill>
                  <a:srgbClr val="000000"/>
                </a:solidFill>
              </a:rPr>
              <a:t>: </a:t>
            </a:r>
            <a:r>
              <a:rPr lang="fr-FR" sz="1600" dirty="0" err="1" smtClean="0"/>
              <a:t>m</a:t>
            </a:r>
            <a:r>
              <a:rPr lang="fr-FR" sz="1600" baseline="-25000" dirty="0" err="1" smtClean="0"/>
              <a:t>Q</a:t>
            </a:r>
            <a:r>
              <a:rPr lang="fr-FR" sz="1600" dirty="0" smtClean="0"/>
              <a:t> &gt;&gt; QGP </a:t>
            </a:r>
            <a:r>
              <a:rPr lang="fr-FR" sz="1600" dirty="0" err="1" smtClean="0"/>
              <a:t>critical</a:t>
            </a:r>
            <a:r>
              <a:rPr lang="fr-FR" sz="1600" dirty="0" smtClean="0"/>
              <a:t> </a:t>
            </a:r>
            <a:r>
              <a:rPr lang="fr-FR" sz="1600" dirty="0" err="1" smtClean="0"/>
              <a:t>temperature</a:t>
            </a:r>
            <a:r>
              <a:rPr lang="fr-FR" sz="1600" dirty="0" smtClean="0"/>
              <a:t> T</a:t>
            </a:r>
            <a:r>
              <a:rPr lang="fr-FR" sz="1600" baseline="-25000" dirty="0" smtClean="0"/>
              <a:t>C</a:t>
            </a:r>
            <a:r>
              <a:rPr lang="fr-FR" sz="1600" dirty="0" smtClean="0"/>
              <a:t> (~170 MeV), </a:t>
            </a:r>
          </a:p>
          <a:p>
            <a:pPr marL="914400" lvl="2" indent="0">
              <a:buNone/>
            </a:pPr>
            <a:r>
              <a:rPr lang="fr-FR" sz="1400" dirty="0" smtClean="0">
                <a:solidFill>
                  <a:srgbClr val="000000"/>
                </a:solidFill>
                <a:sym typeface="Wingdings" pitchFamily="2" charset="2"/>
              </a:rPr>
              <a:t> H</a:t>
            </a:r>
            <a:r>
              <a:rPr lang="fr-FR" sz="1600" dirty="0" smtClean="0">
                <a:solidFill>
                  <a:srgbClr val="000000"/>
                </a:solidFill>
                <a:sym typeface="Wingdings" pitchFamily="2" charset="2"/>
              </a:rPr>
              <a:t>eavy quarks </a:t>
            </a:r>
            <a:r>
              <a:rPr lang="fr-FR" sz="1600" dirty="0" err="1" smtClean="0">
                <a:solidFill>
                  <a:srgbClr val="000000"/>
                </a:solidFill>
                <a:sym typeface="Wingdings" pitchFamily="2" charset="2"/>
              </a:rPr>
              <a:t>should</a:t>
            </a:r>
            <a:r>
              <a:rPr lang="fr-FR" sz="1600" dirty="0" smtClean="0">
                <a:solidFill>
                  <a:srgbClr val="000000"/>
                </a:solidFill>
                <a:sym typeface="Wingdings" pitchFamily="2" charset="2"/>
              </a:rPr>
              <a:t> </a:t>
            </a:r>
            <a:r>
              <a:rPr lang="fr-FR" sz="1600" dirty="0" err="1" smtClean="0">
                <a:solidFill>
                  <a:srgbClr val="000000"/>
                </a:solidFill>
                <a:sym typeface="Wingdings" pitchFamily="2" charset="2"/>
              </a:rPr>
              <a:t>be</a:t>
            </a:r>
            <a:r>
              <a:rPr lang="fr-FR" sz="1600" dirty="0" smtClean="0">
                <a:solidFill>
                  <a:srgbClr val="000000"/>
                </a:solidFill>
                <a:sym typeface="Wingdings" pitchFamily="2" charset="2"/>
              </a:rPr>
              <a:t> </a:t>
            </a:r>
            <a:r>
              <a:rPr lang="fr-FR" sz="1600" dirty="0" err="1" smtClean="0">
                <a:solidFill>
                  <a:srgbClr val="000000"/>
                </a:solidFill>
                <a:sym typeface="Wingdings" pitchFamily="2" charset="2"/>
              </a:rPr>
              <a:t>produced</a:t>
            </a:r>
            <a:r>
              <a:rPr lang="fr-FR" sz="1600" dirty="0" smtClean="0">
                <a:solidFill>
                  <a:srgbClr val="000000"/>
                </a:solidFill>
                <a:sym typeface="Wingdings" pitchFamily="2" charset="2"/>
              </a:rPr>
              <a:t> in initial hard </a:t>
            </a:r>
            <a:r>
              <a:rPr lang="fr-FR" sz="1600" dirty="0" err="1" smtClean="0">
                <a:solidFill>
                  <a:srgbClr val="000000"/>
                </a:solidFill>
                <a:sym typeface="Wingdings" pitchFamily="2" charset="2"/>
              </a:rPr>
              <a:t>nucleon-nucleon</a:t>
            </a:r>
            <a:r>
              <a:rPr lang="fr-FR" sz="1600" dirty="0" smtClean="0">
                <a:solidFill>
                  <a:srgbClr val="000000"/>
                </a:solidFill>
                <a:sym typeface="Wingdings" pitchFamily="2" charset="2"/>
              </a:rPr>
              <a:t> collisions </a:t>
            </a:r>
            <a:r>
              <a:rPr lang="fr-FR" sz="1600" dirty="0" err="1" smtClean="0">
                <a:solidFill>
                  <a:srgbClr val="000000"/>
                </a:solidFill>
                <a:sym typeface="Wingdings" pitchFamily="2" charset="2"/>
              </a:rPr>
              <a:t>only</a:t>
            </a:r>
            <a:r>
              <a:rPr lang="fr-FR" sz="1600" dirty="0" smtClean="0">
                <a:solidFill>
                  <a:srgbClr val="000000"/>
                </a:solidFill>
                <a:sym typeface="Wingdings" pitchFamily="2" charset="2"/>
              </a:rPr>
              <a:t>, </a:t>
            </a:r>
            <a:r>
              <a:rPr lang="fr-FR" sz="1600" dirty="0" smtClean="0">
                <a:sym typeface="Wingdings" pitchFamily="2" charset="2"/>
              </a:rPr>
              <a:t>the </a:t>
            </a:r>
            <a:r>
              <a:rPr lang="fr-FR" sz="1600" b="1" dirty="0" smtClean="0">
                <a:solidFill>
                  <a:srgbClr val="0000E2"/>
                </a:solidFill>
                <a:sym typeface="Wingdings" pitchFamily="2" charset="2"/>
              </a:rPr>
              <a:t>QGP phase </a:t>
            </a:r>
            <a:r>
              <a:rPr lang="fr-FR" sz="1600" b="1" dirty="0" err="1" smtClean="0">
                <a:solidFill>
                  <a:srgbClr val="0000E2"/>
                </a:solidFill>
                <a:sym typeface="Wingdings" pitchFamily="2" charset="2"/>
              </a:rPr>
              <a:t>shouldn’t</a:t>
            </a:r>
            <a:r>
              <a:rPr lang="fr-FR" sz="1600" b="1" dirty="0" smtClean="0">
                <a:solidFill>
                  <a:srgbClr val="0000E2"/>
                </a:solidFill>
                <a:sym typeface="Wingdings" pitchFamily="2" charset="2"/>
              </a:rPr>
              <a:t> </a:t>
            </a:r>
            <a:r>
              <a:rPr lang="fr-FR" sz="1600" b="1" dirty="0" err="1" smtClean="0">
                <a:solidFill>
                  <a:srgbClr val="0000E2"/>
                </a:solidFill>
                <a:sym typeface="Wingdings" pitchFamily="2" charset="2"/>
              </a:rPr>
              <a:t>modify</a:t>
            </a:r>
            <a:r>
              <a:rPr lang="fr-FR" sz="1600" b="1" dirty="0" smtClean="0">
                <a:solidFill>
                  <a:srgbClr val="0000E2"/>
                </a:solidFill>
                <a:sym typeface="Wingdings" pitchFamily="2" charset="2"/>
              </a:rPr>
              <a:t> the </a:t>
            </a:r>
            <a:r>
              <a:rPr lang="fr-FR" sz="1600" b="1" dirty="0" err="1" smtClean="0">
                <a:solidFill>
                  <a:srgbClr val="0000E2"/>
                </a:solidFill>
                <a:sym typeface="Wingdings" pitchFamily="2" charset="2"/>
              </a:rPr>
              <a:t>overall</a:t>
            </a:r>
            <a:r>
              <a:rPr lang="fr-FR" sz="1600" b="1" dirty="0" smtClean="0">
                <a:solidFill>
                  <a:srgbClr val="0000E2"/>
                </a:solidFill>
                <a:sym typeface="Wingdings" pitchFamily="2" charset="2"/>
              </a:rPr>
              <a:t> </a:t>
            </a:r>
            <a:r>
              <a:rPr lang="fr-FR" sz="1600" b="1" dirty="0" err="1" smtClean="0">
                <a:solidFill>
                  <a:srgbClr val="0000E2"/>
                </a:solidFill>
                <a:sym typeface="Wingdings" pitchFamily="2" charset="2"/>
              </a:rPr>
              <a:t>heavy</a:t>
            </a:r>
            <a:r>
              <a:rPr lang="fr-FR" sz="1600" b="1" dirty="0" smtClean="0">
                <a:solidFill>
                  <a:srgbClr val="0000E2"/>
                </a:solidFill>
                <a:sym typeface="Wingdings" pitchFamily="2" charset="2"/>
              </a:rPr>
              <a:t> quark </a:t>
            </a:r>
            <a:r>
              <a:rPr lang="fr-FR" sz="1600" b="1" dirty="0" err="1" smtClean="0">
                <a:solidFill>
                  <a:srgbClr val="0000E2"/>
                </a:solidFill>
                <a:sym typeface="Wingdings" pitchFamily="2" charset="2"/>
              </a:rPr>
              <a:t>yields</a:t>
            </a:r>
            <a:r>
              <a:rPr lang="fr-FR" sz="1600" dirty="0" smtClean="0">
                <a:sym typeface="Wingdings" pitchFamily="2" charset="2"/>
              </a:rPr>
              <a:t>, </a:t>
            </a:r>
          </a:p>
          <a:p>
            <a:pPr marL="457200" lvl="1" indent="0">
              <a:buNone/>
            </a:pPr>
            <a:r>
              <a:rPr lang="fr-FR" sz="1600" dirty="0" smtClean="0">
                <a:sym typeface="Wingdings" pitchFamily="2" charset="2"/>
              </a:rPr>
              <a:t>	 </a:t>
            </a:r>
            <a:r>
              <a:rPr lang="fr-FR" sz="1600" b="1" i="1" dirty="0" smtClean="0">
                <a:solidFill>
                  <a:srgbClr val="FF0000"/>
                </a:solidFill>
                <a:sym typeface="Wingdings" pitchFamily="2" charset="2"/>
              </a:rPr>
              <a:t>QGP phase </a:t>
            </a:r>
            <a:r>
              <a:rPr lang="fr-FR" sz="1600" b="1" i="1" dirty="0" err="1" smtClean="0">
                <a:solidFill>
                  <a:srgbClr val="FF0000"/>
                </a:solidFill>
                <a:sym typeface="Wingdings" pitchFamily="2" charset="2"/>
              </a:rPr>
              <a:t>should</a:t>
            </a:r>
            <a:r>
              <a:rPr lang="fr-FR" sz="1600" b="1" i="1" dirty="0" smtClean="0">
                <a:solidFill>
                  <a:srgbClr val="FF0000"/>
                </a:solidFill>
                <a:sym typeface="Wingdings" pitchFamily="2" charset="2"/>
              </a:rPr>
              <a:t> </a:t>
            </a:r>
            <a:r>
              <a:rPr lang="fr-FR" sz="1600" b="1" i="1" dirty="0" err="1" smtClean="0">
                <a:solidFill>
                  <a:srgbClr val="FF0000"/>
                </a:solidFill>
                <a:sym typeface="Wingdings" pitchFamily="2" charset="2"/>
              </a:rPr>
              <a:t>modify</a:t>
            </a:r>
            <a:r>
              <a:rPr lang="fr-FR" sz="1600" b="1" i="1" dirty="0" smtClean="0">
                <a:solidFill>
                  <a:srgbClr val="FF0000"/>
                </a:solidFill>
                <a:sym typeface="Wingdings" pitchFamily="2" charset="2"/>
              </a:rPr>
              <a:t> relative </a:t>
            </a:r>
            <a:r>
              <a:rPr lang="fr-FR" sz="1600" b="1" i="1" dirty="0" err="1" smtClean="0">
                <a:solidFill>
                  <a:srgbClr val="FF0000"/>
                </a:solidFill>
                <a:sym typeface="Wingdings" pitchFamily="2" charset="2"/>
              </a:rPr>
              <a:t>heavy</a:t>
            </a:r>
            <a:r>
              <a:rPr lang="fr-FR" sz="1600" b="1" i="1" dirty="0" smtClean="0">
                <a:solidFill>
                  <a:srgbClr val="FF0000"/>
                </a:solidFill>
                <a:sym typeface="Wingdings" pitchFamily="2" charset="2"/>
              </a:rPr>
              <a:t> quark (open/</a:t>
            </a:r>
            <a:r>
              <a:rPr lang="fr-FR" sz="1600" b="1" i="1" dirty="0" err="1" smtClean="0">
                <a:solidFill>
                  <a:srgbClr val="FF0000"/>
                </a:solidFill>
                <a:sym typeface="Wingdings" pitchFamily="2" charset="2"/>
              </a:rPr>
              <a:t>hidden</a:t>
            </a:r>
            <a:r>
              <a:rPr lang="fr-FR" sz="1600" b="1" i="1" dirty="0" smtClean="0">
                <a:solidFill>
                  <a:srgbClr val="FF0000"/>
                </a:solidFill>
                <a:sym typeface="Wingdings" pitchFamily="2" charset="2"/>
              </a:rPr>
              <a:t>) </a:t>
            </a:r>
            <a:r>
              <a:rPr lang="fr-FR" sz="1600" b="1" i="1" dirty="0" err="1" smtClean="0">
                <a:solidFill>
                  <a:srgbClr val="FF0000"/>
                </a:solidFill>
                <a:sym typeface="Wingdings" pitchFamily="2" charset="2"/>
              </a:rPr>
              <a:t>bound</a:t>
            </a:r>
            <a:r>
              <a:rPr lang="fr-FR" sz="1600" b="1" i="1" dirty="0" smtClean="0">
                <a:solidFill>
                  <a:srgbClr val="FF0000"/>
                </a:solidFill>
                <a:sym typeface="Wingdings" pitchFamily="2" charset="2"/>
              </a:rPr>
              <a:t> state </a:t>
            </a:r>
            <a:r>
              <a:rPr lang="fr-FR" sz="1600" b="1" i="1" dirty="0" err="1" smtClean="0">
                <a:solidFill>
                  <a:srgbClr val="FF0000"/>
                </a:solidFill>
                <a:sym typeface="Wingdings" pitchFamily="2" charset="2"/>
              </a:rPr>
              <a:t>yields</a:t>
            </a:r>
            <a:endParaRPr lang="fr-FR" sz="1600" b="1" i="1" dirty="0" smtClean="0">
              <a:sym typeface="Wingdings" pitchFamily="2" charset="2"/>
            </a:endParaRPr>
          </a:p>
        </p:txBody>
      </p:sp>
      <p:sp>
        <p:nvSpPr>
          <p:cNvPr id="4" name="Espace réservé du texte 3"/>
          <p:cNvSpPr>
            <a:spLocks noGrp="1"/>
          </p:cNvSpPr>
          <p:nvPr>
            <p:ph type="body" sz="quarter" idx="13"/>
          </p:nvPr>
        </p:nvSpPr>
        <p:spPr/>
        <p:txBody>
          <a:bodyPr/>
          <a:lstStyle/>
          <a:p>
            <a:pPr algn="ctr"/>
            <a:r>
              <a:rPr lang="fr-FR" dirty="0" smtClean="0"/>
              <a:t>The </a:t>
            </a:r>
            <a:r>
              <a:rPr lang="fr-FR" dirty="0" err="1"/>
              <a:t>P</a:t>
            </a:r>
            <a:r>
              <a:rPr lang="fr-FR" dirty="0" err="1" smtClean="0"/>
              <a:t>hysics</a:t>
            </a:r>
            <a:r>
              <a:rPr lang="fr-FR" dirty="0" smtClean="0"/>
              <a:t> case</a:t>
            </a:r>
            <a:endParaRPr lang="fr-FR" dirty="0"/>
          </a:p>
        </p:txBody>
      </p:sp>
      <p:sp>
        <p:nvSpPr>
          <p:cNvPr id="5" name="Espace réservé de la date 4"/>
          <p:cNvSpPr>
            <a:spLocks noGrp="1"/>
          </p:cNvSpPr>
          <p:nvPr>
            <p:ph type="dt" sz="half" idx="14"/>
          </p:nvPr>
        </p:nvSpPr>
        <p:spPr/>
        <p:txBody>
          <a:bodyPr/>
          <a:lstStyle/>
          <a:p>
            <a:pPr>
              <a:defRPr/>
            </a:pPr>
            <a:r>
              <a:rPr lang="fr-FR" smtClean="0"/>
              <a:t>Les-Houches - 2014</a:t>
            </a:r>
            <a:endParaRPr lang="fr-BE"/>
          </a:p>
        </p:txBody>
      </p:sp>
      <p:sp>
        <p:nvSpPr>
          <p:cNvPr id="9" name="Espace réservé du pied de page 8"/>
          <p:cNvSpPr>
            <a:spLocks noGrp="1"/>
          </p:cNvSpPr>
          <p:nvPr>
            <p:ph type="ftr" sz="quarter" idx="15"/>
          </p:nvPr>
        </p:nvSpPr>
        <p:spPr/>
        <p:txBody>
          <a:bodyPr/>
          <a:lstStyle/>
          <a:p>
            <a:pPr>
              <a:defRPr/>
            </a:pPr>
            <a:r>
              <a:rPr lang="fr-FR" smtClean="0"/>
              <a:t>Frédéric Fleuret - LLR (fleuret@in2p3.fr)</a:t>
            </a:r>
            <a:endParaRPr lang="fr-BE"/>
          </a:p>
        </p:txBody>
      </p:sp>
      <p:pic>
        <p:nvPicPr>
          <p:cNvPr id="132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714985"/>
            <a:ext cx="3888432" cy="3855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Rectangle 5"/>
              <p:cNvSpPr/>
              <p:nvPr/>
            </p:nvSpPr>
            <p:spPr>
              <a:xfrm>
                <a:off x="148254" y="2780928"/>
                <a:ext cx="4927802" cy="846386"/>
              </a:xfrm>
              <a:prstGeom prst="rect">
                <a:avLst/>
              </a:prstGeom>
            </p:spPr>
            <p:txBody>
              <a:bodyPr wrap="square">
                <a:spAutoFit/>
              </a:bodyPr>
              <a:lstStyle/>
              <a:p>
                <a:pPr algn="just"/>
                <a:r>
                  <a:rPr lang="fr-FR" sz="1700" dirty="0" smtClean="0">
                    <a:latin typeface="+mn-lt"/>
                  </a:rPr>
                  <a:t>Heavy quark </a:t>
                </a:r>
                <a:r>
                  <a:rPr lang="fr-FR" sz="1700" dirty="0" err="1" smtClean="0">
                    <a:latin typeface="+mn-lt"/>
                  </a:rPr>
                  <a:t>hadronization</a:t>
                </a:r>
                <a:r>
                  <a:rPr lang="fr-FR" sz="1700" dirty="0" smtClean="0">
                    <a:latin typeface="+mn-lt"/>
                  </a:rPr>
                  <a:t> (</a:t>
                </a:r>
                <a14:m>
                  <m:oMath xmlns:m="http://schemas.openxmlformats.org/officeDocument/2006/math">
                    <m:r>
                      <m:rPr>
                        <m:sty m:val="p"/>
                      </m:rPr>
                      <a:rPr lang="fr-FR" sz="1600" dirty="0">
                        <a:latin typeface="Cambria Math"/>
                        <a:sym typeface="Wingdings" pitchFamily="2" charset="2"/>
                      </a:rPr>
                      <m:t>c</m:t>
                    </m:r>
                    <m:acc>
                      <m:accPr>
                        <m:chr m:val="̅"/>
                        <m:ctrlPr>
                          <a:rPr lang="fr-FR" sz="1600" i="1">
                            <a:latin typeface="Cambria Math"/>
                            <a:sym typeface="Wingdings" pitchFamily="2" charset="2"/>
                          </a:rPr>
                        </m:ctrlPr>
                      </m:accPr>
                      <m:e>
                        <m:r>
                          <m:rPr>
                            <m:sty m:val="p"/>
                          </m:rPr>
                          <a:rPr lang="fr-FR" sz="1600">
                            <a:latin typeface="Cambria Math"/>
                            <a:sym typeface="Wingdings" pitchFamily="2" charset="2"/>
                          </a:rPr>
                          <m:t>c</m:t>
                        </m:r>
                      </m:e>
                    </m:acc>
                    <m:r>
                      <a:rPr lang="fr-FR" sz="1600" i="1">
                        <a:latin typeface="Cambria Math"/>
                        <a:sym typeface="Wingdings" pitchFamily="2" charset="2"/>
                      </a:rPr>
                      <m:t> </m:t>
                    </m:r>
                  </m:oMath>
                </a14:m>
                <a:r>
                  <a:rPr lang="fr-FR" sz="1700" dirty="0" smtClean="0">
                    <a:latin typeface="+mn-lt"/>
                  </a:rPr>
                  <a:t> example):</a:t>
                </a:r>
              </a:p>
              <a:p>
                <a:pPr marL="285750" indent="-285750" algn="just">
                  <a:buFont typeface="Arial" panose="020B0604020202020204" pitchFamily="34" charset="0"/>
                  <a:buChar char="•"/>
                </a:pPr>
                <a:r>
                  <a:rPr lang="fr-FR" sz="1600" dirty="0" smtClean="0">
                    <a:latin typeface="+mn-lt"/>
                  </a:rPr>
                  <a:t>~90% of </a:t>
                </a:r>
                <a14:m>
                  <m:oMath xmlns:m="http://schemas.openxmlformats.org/officeDocument/2006/math">
                    <m:r>
                      <m:rPr>
                        <m:sty m:val="p"/>
                      </m:rPr>
                      <a:rPr lang="fr-FR" sz="1600" dirty="0">
                        <a:latin typeface="Cambria Math"/>
                        <a:sym typeface="Wingdings" pitchFamily="2" charset="2"/>
                      </a:rPr>
                      <m:t>c</m:t>
                    </m:r>
                    <m:acc>
                      <m:accPr>
                        <m:chr m:val="̅"/>
                        <m:ctrlPr>
                          <a:rPr lang="fr-FR" sz="1600" i="1">
                            <a:latin typeface="Cambria Math"/>
                            <a:sym typeface="Wingdings" pitchFamily="2" charset="2"/>
                          </a:rPr>
                        </m:ctrlPr>
                      </m:accPr>
                      <m:e>
                        <m:r>
                          <m:rPr>
                            <m:sty m:val="p"/>
                          </m:rPr>
                          <a:rPr lang="fr-FR" sz="1600">
                            <a:latin typeface="Cambria Math"/>
                            <a:sym typeface="Wingdings" pitchFamily="2" charset="2"/>
                          </a:rPr>
                          <m:t>c</m:t>
                        </m:r>
                      </m:e>
                    </m:acc>
                    <m:r>
                      <a:rPr lang="fr-FR" sz="1600" b="1" i="1">
                        <a:latin typeface="Cambria Math"/>
                        <a:sym typeface="Wingdings" pitchFamily="2" charset="2"/>
                      </a:rPr>
                      <m:t> </m:t>
                    </m:r>
                  </m:oMath>
                </a14:m>
                <a:r>
                  <a:rPr lang="fr-FR" sz="1600" dirty="0">
                    <a:latin typeface="+mn-lt"/>
                  </a:rPr>
                  <a:t>pairs </a:t>
                </a:r>
                <a:r>
                  <a:rPr lang="fr-FR" sz="1600" dirty="0" smtClean="0">
                    <a:latin typeface="+mn-lt"/>
                    <a:sym typeface="Wingdings" panose="05000000000000000000" pitchFamily="2" charset="2"/>
                  </a:rPr>
                  <a:t> open </a:t>
                </a:r>
                <a:r>
                  <a:rPr lang="fr-FR" sz="1600" dirty="0" err="1" smtClean="0">
                    <a:latin typeface="+mn-lt"/>
                    <a:sym typeface="Wingdings" panose="05000000000000000000" pitchFamily="2" charset="2"/>
                  </a:rPr>
                  <a:t>charm</a:t>
                </a:r>
                <a:endParaRPr lang="fr-FR" sz="1600" dirty="0" smtClean="0">
                  <a:latin typeface="+mn-lt"/>
                  <a:sym typeface="Wingdings" panose="05000000000000000000" pitchFamily="2" charset="2"/>
                </a:endParaRPr>
              </a:p>
              <a:p>
                <a:pPr marL="285750" indent="-285750" algn="just">
                  <a:buFont typeface="Arial" panose="020B0604020202020204" pitchFamily="34" charset="0"/>
                  <a:buChar char="•"/>
                </a:pPr>
                <a:r>
                  <a:rPr lang="fr-FR" sz="1600" dirty="0" smtClean="0">
                    <a:latin typeface="+mn-lt"/>
                    <a:sym typeface="Wingdings" panose="05000000000000000000" pitchFamily="2" charset="2"/>
                  </a:rPr>
                  <a:t>~10% </a:t>
                </a:r>
                <a:r>
                  <a:rPr lang="fr-FR" sz="1600" dirty="0">
                    <a:latin typeface="+mn-lt"/>
                  </a:rPr>
                  <a:t>of </a:t>
                </a:r>
                <a14:m>
                  <m:oMath xmlns:m="http://schemas.openxmlformats.org/officeDocument/2006/math">
                    <m:r>
                      <m:rPr>
                        <m:sty m:val="p"/>
                      </m:rPr>
                      <a:rPr lang="fr-FR" sz="1600" dirty="0">
                        <a:latin typeface="Cambria Math"/>
                        <a:sym typeface="Wingdings" pitchFamily="2" charset="2"/>
                      </a:rPr>
                      <m:t>c</m:t>
                    </m:r>
                    <m:acc>
                      <m:accPr>
                        <m:chr m:val="̅"/>
                        <m:ctrlPr>
                          <a:rPr lang="fr-FR" sz="1600" i="1">
                            <a:latin typeface="Cambria Math"/>
                            <a:sym typeface="Wingdings" pitchFamily="2" charset="2"/>
                          </a:rPr>
                        </m:ctrlPr>
                      </m:accPr>
                      <m:e>
                        <m:r>
                          <m:rPr>
                            <m:sty m:val="p"/>
                          </m:rPr>
                          <a:rPr lang="fr-FR" sz="1600">
                            <a:latin typeface="Cambria Math"/>
                            <a:sym typeface="Wingdings" pitchFamily="2" charset="2"/>
                          </a:rPr>
                          <m:t>c</m:t>
                        </m:r>
                      </m:e>
                    </m:acc>
                    <m:r>
                      <a:rPr lang="fr-FR" sz="1600" b="1" i="1">
                        <a:latin typeface="Cambria Math"/>
                        <a:sym typeface="Wingdings" pitchFamily="2" charset="2"/>
                      </a:rPr>
                      <m:t> </m:t>
                    </m:r>
                  </m:oMath>
                </a14:m>
                <a:r>
                  <a:rPr lang="fr-FR" sz="1600" dirty="0">
                    <a:latin typeface="+mn-lt"/>
                  </a:rPr>
                  <a:t>pairs </a:t>
                </a:r>
                <a:r>
                  <a:rPr lang="fr-FR" sz="1600" dirty="0">
                    <a:latin typeface="+mn-lt"/>
                    <a:sym typeface="Wingdings" panose="05000000000000000000" pitchFamily="2" charset="2"/>
                  </a:rPr>
                  <a:t> </a:t>
                </a:r>
                <a:r>
                  <a:rPr lang="fr-FR" sz="1600" dirty="0" err="1" smtClean="0">
                    <a:latin typeface="+mn-lt"/>
                    <a:sym typeface="Wingdings" panose="05000000000000000000" pitchFamily="2" charset="2"/>
                  </a:rPr>
                  <a:t>hidden</a:t>
                </a:r>
                <a:r>
                  <a:rPr lang="fr-FR" sz="1600" dirty="0" smtClean="0">
                    <a:latin typeface="+mn-lt"/>
                    <a:sym typeface="Wingdings" panose="05000000000000000000" pitchFamily="2" charset="2"/>
                  </a:rPr>
                  <a:t> </a:t>
                </a:r>
                <a:r>
                  <a:rPr lang="fr-FR" sz="1600" dirty="0" err="1" smtClean="0">
                    <a:latin typeface="+mn-lt"/>
                    <a:sym typeface="Wingdings" panose="05000000000000000000" pitchFamily="2" charset="2"/>
                  </a:rPr>
                  <a:t>charm</a:t>
                </a:r>
                <a:r>
                  <a:rPr lang="fr-FR" sz="1600" dirty="0" smtClean="0">
                    <a:latin typeface="+mn-lt"/>
                    <a:sym typeface="Wingdings" panose="05000000000000000000" pitchFamily="2" charset="2"/>
                  </a:rPr>
                  <a:t> (</a:t>
                </a:r>
                <a:r>
                  <a:rPr lang="fr-FR" sz="1600" dirty="0" err="1" smtClean="0">
                    <a:latin typeface="+mn-lt"/>
                    <a:sym typeface="Wingdings" panose="05000000000000000000" pitchFamily="2" charset="2"/>
                  </a:rPr>
                  <a:t>charmonia</a:t>
                </a:r>
                <a:r>
                  <a:rPr lang="fr-FR" sz="1600" dirty="0" smtClean="0">
                    <a:latin typeface="+mn-lt"/>
                    <a:sym typeface="Wingdings" panose="05000000000000000000" pitchFamily="2" charset="2"/>
                  </a:rPr>
                  <a:t>)</a:t>
                </a:r>
                <a:endParaRPr lang="fr-FR" sz="1600" dirty="0">
                  <a:latin typeface="+mn-lt"/>
                  <a:sym typeface="Wingdings" panose="05000000000000000000" pitchFamily="2" charset="2"/>
                </a:endParaRPr>
              </a:p>
            </p:txBody>
          </p:sp>
        </mc:Choice>
        <mc:Fallback xmlns="">
          <p:sp>
            <p:nvSpPr>
              <p:cNvPr id="6" name="Rectangle 5"/>
              <p:cNvSpPr>
                <a:spLocks noRot="1" noChangeAspect="1" noMove="1" noResize="1" noEditPoints="1" noAdjustHandles="1" noChangeArrowheads="1" noChangeShapeType="1" noTextEdit="1"/>
              </p:cNvSpPr>
              <p:nvPr/>
            </p:nvSpPr>
            <p:spPr>
              <a:xfrm>
                <a:off x="148254" y="2780928"/>
                <a:ext cx="4927802" cy="846386"/>
              </a:xfrm>
              <a:prstGeom prst="rect">
                <a:avLst/>
              </a:prstGeom>
              <a:blipFill rotWithShape="1">
                <a:blip r:embed="rId3"/>
                <a:stretch>
                  <a:fillRect l="-742" t="-2158" b="-86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48254" y="4686696"/>
                <a:ext cx="4639769" cy="1622624"/>
              </a:xfrm>
              <a:prstGeom prst="rect">
                <a:avLst/>
              </a:prstGeom>
              <a:solidFill>
                <a:schemeClr val="bg1">
                  <a:lumMod val="95000"/>
                </a:schemeClr>
              </a:solidFill>
              <a:effectLst>
                <a:outerShdw blurRad="63500" sx="102000" sy="102000" algn="ctr" rotWithShape="0">
                  <a:prstClr val="black">
                    <a:alpha val="40000"/>
                  </a:prstClr>
                </a:outerShdw>
              </a:effectLst>
            </p:spPr>
            <p:txBody>
              <a:bodyPr wrap="square">
                <a:spAutoFit/>
              </a:bodyPr>
              <a:lstStyle/>
              <a:p>
                <a:pPr algn="just"/>
                <a:r>
                  <a:rPr lang="fr-FR" sz="1700" dirty="0" smtClean="0">
                    <a:latin typeface="+mn-lt"/>
                  </a:rPr>
                  <a:t>PHENIX </a:t>
                </a:r>
                <a:r>
                  <a:rPr lang="fr-FR" sz="1700" dirty="0" err="1" smtClean="0">
                    <a:latin typeface="+mn-lt"/>
                  </a:rPr>
                  <a:t>Au+Au</a:t>
                </a:r>
                <a:r>
                  <a:rPr lang="fr-FR" sz="1700" dirty="0" smtClean="0">
                    <a:latin typeface="+mn-lt"/>
                  </a:rPr>
                  <a:t> collisions @ </a:t>
                </a:r>
                <a14:m>
                  <m:oMath xmlns:m="http://schemas.openxmlformats.org/officeDocument/2006/math">
                    <m:rad>
                      <m:radPr>
                        <m:degHide m:val="on"/>
                        <m:ctrlPr>
                          <a:rPr lang="fr-FR" sz="1700" i="1" smtClean="0">
                            <a:latin typeface="Cambria Math"/>
                          </a:rPr>
                        </m:ctrlPr>
                      </m:radPr>
                      <m:deg/>
                      <m:e>
                        <m:sSub>
                          <m:sSubPr>
                            <m:ctrlPr>
                              <a:rPr lang="fr-FR" sz="1700" i="1" smtClean="0">
                                <a:latin typeface="Cambria Math"/>
                              </a:rPr>
                            </m:ctrlPr>
                          </m:sSubPr>
                          <m:e>
                            <m:r>
                              <a:rPr lang="fr-FR" sz="1700" b="0" i="1" smtClean="0">
                                <a:latin typeface="Cambria Math"/>
                              </a:rPr>
                              <m:t>𝑠</m:t>
                            </m:r>
                          </m:e>
                          <m:sub>
                            <m:r>
                              <a:rPr lang="fr-FR" sz="1700" b="0" i="1" smtClean="0">
                                <a:latin typeface="Cambria Math"/>
                              </a:rPr>
                              <m:t>𝑁𝑁</m:t>
                            </m:r>
                          </m:sub>
                        </m:sSub>
                      </m:e>
                    </m:rad>
                  </m:oMath>
                </a14:m>
                <a:r>
                  <a:rPr lang="fr-FR" sz="1700" dirty="0" smtClean="0">
                    <a:latin typeface="+mn-lt"/>
                  </a:rPr>
                  <a:t> = 200 </a:t>
                </a:r>
                <a:r>
                  <a:rPr lang="fr-FR" sz="1700" dirty="0" err="1" smtClean="0">
                    <a:latin typeface="+mn-lt"/>
                  </a:rPr>
                  <a:t>GeV</a:t>
                </a:r>
                <a:endParaRPr lang="fr-FR" sz="1700" dirty="0" smtClean="0">
                  <a:latin typeface="+mn-lt"/>
                </a:endParaRPr>
              </a:p>
              <a:p>
                <a:pPr algn="r"/>
                <a:r>
                  <a:rPr lang="fr-FR" sz="1700" dirty="0" smtClean="0">
                    <a:solidFill>
                      <a:srgbClr val="0000E2"/>
                    </a:solidFill>
                    <a:latin typeface="+mn-lt"/>
                  </a:rPr>
                  <a:t>Blue = open </a:t>
                </a:r>
                <a:r>
                  <a:rPr lang="fr-FR" sz="1700" dirty="0" err="1" smtClean="0">
                    <a:solidFill>
                      <a:srgbClr val="0000E2"/>
                    </a:solidFill>
                    <a:latin typeface="+mn-lt"/>
                  </a:rPr>
                  <a:t>charm</a:t>
                </a:r>
                <a:endParaRPr lang="fr-FR" sz="1700" dirty="0" smtClean="0">
                  <a:solidFill>
                    <a:srgbClr val="0000E2"/>
                  </a:solidFill>
                  <a:latin typeface="+mn-lt"/>
                </a:endParaRPr>
              </a:p>
              <a:p>
                <a:pPr algn="r"/>
                <a:r>
                  <a:rPr lang="fr-FR" sz="1700" dirty="0" err="1" smtClean="0">
                    <a:solidFill>
                      <a:srgbClr val="FF0000"/>
                    </a:solidFill>
                    <a:latin typeface="+mn-lt"/>
                  </a:rPr>
                  <a:t>Red</a:t>
                </a:r>
                <a:r>
                  <a:rPr lang="fr-FR" sz="1700" dirty="0" smtClean="0">
                    <a:solidFill>
                      <a:srgbClr val="FF0000"/>
                    </a:solidFill>
                    <a:latin typeface="+mn-lt"/>
                  </a:rPr>
                  <a:t> = </a:t>
                </a:r>
                <a:r>
                  <a:rPr lang="fr-FR" sz="1700" dirty="0" err="1" smtClean="0">
                    <a:solidFill>
                      <a:srgbClr val="FF0000"/>
                    </a:solidFill>
                    <a:latin typeface="+mn-lt"/>
                  </a:rPr>
                  <a:t>hidden</a:t>
                </a:r>
                <a:r>
                  <a:rPr lang="fr-FR" sz="1700" dirty="0" smtClean="0">
                    <a:solidFill>
                      <a:srgbClr val="FF0000"/>
                    </a:solidFill>
                    <a:latin typeface="+mn-lt"/>
                  </a:rPr>
                  <a:t> </a:t>
                </a:r>
                <a:r>
                  <a:rPr lang="fr-FR" sz="1700" dirty="0" err="1" smtClean="0">
                    <a:solidFill>
                      <a:srgbClr val="FF0000"/>
                    </a:solidFill>
                    <a:latin typeface="+mn-lt"/>
                  </a:rPr>
                  <a:t>charm</a:t>
                </a:r>
                <a:endParaRPr lang="fr-FR" sz="1700" dirty="0" smtClean="0">
                  <a:solidFill>
                    <a:srgbClr val="FF0000"/>
                  </a:solidFill>
                  <a:latin typeface="+mn-lt"/>
                </a:endParaRPr>
              </a:p>
              <a:p>
                <a:pPr algn="just"/>
                <a:r>
                  <a:rPr lang="fr-FR" sz="1600" dirty="0" smtClean="0">
                    <a:solidFill>
                      <a:srgbClr val="0000E2"/>
                    </a:solidFill>
                  </a:rPr>
                  <a:t> </a:t>
                </a:r>
                <a:endParaRPr lang="fr-FR" sz="1600" dirty="0">
                  <a:solidFill>
                    <a:srgbClr val="0000E2"/>
                  </a:solidFill>
                </a:endParaRPr>
              </a:p>
              <a:p>
                <a:pPr marL="285750" indent="-285750" algn="just">
                  <a:buFont typeface="Arial" panose="020B0604020202020204" pitchFamily="34" charset="0"/>
                  <a:buChar char="•"/>
                </a:pPr>
                <a:r>
                  <a:rPr lang="fr-FR" sz="1600" dirty="0">
                    <a:solidFill>
                      <a:srgbClr val="0000E2"/>
                    </a:solidFill>
                    <a:latin typeface="+mn-lt"/>
                  </a:rPr>
                  <a:t>no </a:t>
                </a:r>
                <a:r>
                  <a:rPr lang="fr-FR" sz="1600" dirty="0" smtClean="0">
                    <a:solidFill>
                      <a:srgbClr val="0000E2"/>
                    </a:solidFill>
                    <a:latin typeface="+mn-lt"/>
                  </a:rPr>
                  <a:t>(</a:t>
                </a:r>
                <a:r>
                  <a:rPr lang="fr-FR" sz="1600" dirty="0" err="1" smtClean="0">
                    <a:solidFill>
                      <a:srgbClr val="0000E2"/>
                    </a:solidFill>
                    <a:latin typeface="+mn-lt"/>
                  </a:rPr>
                  <a:t>little</a:t>
                </a:r>
                <a:r>
                  <a:rPr lang="fr-FR" sz="1600" dirty="0" smtClean="0">
                    <a:solidFill>
                      <a:srgbClr val="0000E2"/>
                    </a:solidFill>
                    <a:latin typeface="+mn-lt"/>
                  </a:rPr>
                  <a:t>) modification </a:t>
                </a:r>
                <a:r>
                  <a:rPr lang="fr-FR" sz="1600" dirty="0">
                    <a:solidFill>
                      <a:srgbClr val="0000E2"/>
                    </a:solidFill>
                    <a:latin typeface="+mn-lt"/>
                  </a:rPr>
                  <a:t>of open </a:t>
                </a:r>
                <a:r>
                  <a:rPr lang="fr-FR" sz="1600" dirty="0" err="1">
                    <a:solidFill>
                      <a:srgbClr val="0000E2"/>
                    </a:solidFill>
                    <a:latin typeface="+mn-lt"/>
                  </a:rPr>
                  <a:t>charm</a:t>
                </a:r>
                <a:r>
                  <a:rPr lang="fr-FR" sz="1600" dirty="0">
                    <a:solidFill>
                      <a:srgbClr val="0000E2"/>
                    </a:solidFill>
                    <a:latin typeface="+mn-lt"/>
                  </a:rPr>
                  <a:t> </a:t>
                </a:r>
                <a:r>
                  <a:rPr lang="fr-FR" sz="1600" dirty="0" err="1" smtClean="0">
                    <a:solidFill>
                      <a:srgbClr val="0000E2"/>
                    </a:solidFill>
                    <a:latin typeface="+mn-lt"/>
                  </a:rPr>
                  <a:t>yield</a:t>
                </a:r>
                <a:endParaRPr lang="fr-FR" sz="1700" dirty="0">
                  <a:latin typeface="+mn-lt"/>
                </a:endParaRPr>
              </a:p>
              <a:p>
                <a:pPr marL="285750" indent="-285750" algn="just">
                  <a:buFont typeface="Arial" panose="020B0604020202020204" pitchFamily="34" charset="0"/>
                  <a:buChar char="•"/>
                </a:pPr>
                <a:r>
                  <a:rPr lang="fr-FR" sz="1600" dirty="0" smtClean="0">
                    <a:solidFill>
                      <a:srgbClr val="FF0000"/>
                    </a:solidFill>
                    <a:latin typeface="+mn-lt"/>
                  </a:rPr>
                  <a:t>modification of J/</a:t>
                </a:r>
                <a:r>
                  <a:rPr lang="fr-FR" sz="1600" dirty="0" smtClean="0">
                    <a:solidFill>
                      <a:srgbClr val="FF0000"/>
                    </a:solidFill>
                    <a:latin typeface="Symbol" panose="05050102010706020507" pitchFamily="18" charset="2"/>
                  </a:rPr>
                  <a:t>Y</a:t>
                </a:r>
                <a:r>
                  <a:rPr lang="fr-FR" sz="1600" dirty="0" smtClean="0">
                    <a:solidFill>
                      <a:srgbClr val="FF0000"/>
                    </a:solidFill>
                    <a:latin typeface="+mn-lt"/>
                  </a:rPr>
                  <a:t> (</a:t>
                </a:r>
                <a14:m>
                  <m:oMath xmlns:m="http://schemas.openxmlformats.org/officeDocument/2006/math">
                    <m:r>
                      <a:rPr lang="fr-FR" sz="1600" b="0" i="1" smtClean="0">
                        <a:solidFill>
                          <a:srgbClr val="FF0000"/>
                        </a:solidFill>
                        <a:latin typeface="Cambria Math"/>
                        <a:sym typeface="Wingdings" pitchFamily="2" charset="2"/>
                      </a:rPr>
                      <m:t>𝑐</m:t>
                    </m:r>
                    <m:acc>
                      <m:accPr>
                        <m:chr m:val="̅"/>
                        <m:ctrlPr>
                          <a:rPr lang="fr-FR" sz="1600" i="1">
                            <a:solidFill>
                              <a:srgbClr val="FF0000"/>
                            </a:solidFill>
                            <a:latin typeface="Cambria Math"/>
                            <a:sym typeface="Wingdings" pitchFamily="2" charset="2"/>
                          </a:rPr>
                        </m:ctrlPr>
                      </m:accPr>
                      <m:e>
                        <m:r>
                          <a:rPr lang="fr-FR" sz="1600" b="0" i="1" smtClean="0">
                            <a:solidFill>
                              <a:srgbClr val="FF0000"/>
                            </a:solidFill>
                            <a:latin typeface="Cambria Math"/>
                            <a:sym typeface="Wingdings" pitchFamily="2" charset="2"/>
                          </a:rPr>
                          <m:t>𝑐</m:t>
                        </m:r>
                      </m:e>
                    </m:acc>
                    <m:r>
                      <a:rPr lang="fr-FR" sz="1600" b="0" i="1">
                        <a:solidFill>
                          <a:srgbClr val="FF0000"/>
                        </a:solidFill>
                        <a:latin typeface="Cambria Math"/>
                        <a:sym typeface="Wingdings" pitchFamily="2" charset="2"/>
                      </a:rPr>
                      <m:t> </m:t>
                    </m:r>
                  </m:oMath>
                </a14:m>
                <a:r>
                  <a:rPr lang="fr-FR" sz="1600" i="1" dirty="0" err="1">
                    <a:solidFill>
                      <a:srgbClr val="FF0000"/>
                    </a:solidFill>
                    <a:latin typeface="+mn-lt"/>
                    <a:sym typeface="Wingdings" pitchFamily="2" charset="2"/>
                  </a:rPr>
                  <a:t>bound</a:t>
                </a:r>
                <a:r>
                  <a:rPr lang="fr-FR" sz="1600" i="1" dirty="0">
                    <a:solidFill>
                      <a:srgbClr val="FF0000"/>
                    </a:solidFill>
                    <a:latin typeface="+mn-lt"/>
                    <a:sym typeface="Wingdings" pitchFamily="2" charset="2"/>
                  </a:rPr>
                  <a:t> </a:t>
                </a:r>
                <a:r>
                  <a:rPr lang="fr-FR" sz="1600" i="1" dirty="0" smtClean="0">
                    <a:solidFill>
                      <a:srgbClr val="FF0000"/>
                    </a:solidFill>
                    <a:latin typeface="+mn-lt"/>
                    <a:sym typeface="Wingdings" pitchFamily="2" charset="2"/>
                  </a:rPr>
                  <a:t>state) </a:t>
                </a:r>
                <a:r>
                  <a:rPr lang="fr-FR" sz="1600" dirty="0" err="1" smtClean="0">
                    <a:solidFill>
                      <a:srgbClr val="FF0000"/>
                    </a:solidFill>
                    <a:latin typeface="+mn-lt"/>
                  </a:rPr>
                  <a:t>yield</a:t>
                </a:r>
                <a:endParaRPr lang="fr-FR" sz="1600" dirty="0" smtClean="0">
                  <a:solidFill>
                    <a:srgbClr val="FF0000"/>
                  </a:solidFill>
                  <a:latin typeface="+mn-lt"/>
                </a:endParaRPr>
              </a:p>
            </p:txBody>
          </p:sp>
        </mc:Choice>
        <mc:Fallback xmlns="">
          <p:sp>
            <p:nvSpPr>
              <p:cNvPr id="22" name="Rectangle 21"/>
              <p:cNvSpPr>
                <a:spLocks noRot="1" noChangeAspect="1" noMove="1" noResize="1" noEditPoints="1" noAdjustHandles="1" noChangeArrowheads="1" noChangeShapeType="1" noTextEdit="1"/>
              </p:cNvSpPr>
              <p:nvPr/>
            </p:nvSpPr>
            <p:spPr>
              <a:xfrm>
                <a:off x="148254" y="4686696"/>
                <a:ext cx="4639769" cy="1622624"/>
              </a:xfrm>
              <a:prstGeom prst="rect">
                <a:avLst/>
              </a:prstGeom>
              <a:blipFill rotWithShape="1">
                <a:blip r:embed="rId4"/>
                <a:stretch>
                  <a:fillRect/>
                </a:stretch>
              </a:blipFill>
              <a:effectLst>
                <a:outerShdw blurRad="63500" sx="102000" sy="102000" algn="ctr" rotWithShape="0">
                  <a:prstClr val="black">
                    <a:alpha val="40000"/>
                  </a:prstClr>
                </a:outerShdw>
              </a:effectLst>
            </p:spPr>
            <p:txBody>
              <a:bodyPr/>
              <a:lstStyle/>
              <a:p>
                <a:r>
                  <a:rPr lang="fr-FR">
                    <a:noFill/>
                  </a:rPr>
                  <a:t> </a:t>
                </a:r>
              </a:p>
            </p:txBody>
          </p:sp>
        </mc:Fallback>
      </mc:AlternateContent>
      <p:sp>
        <p:nvSpPr>
          <p:cNvPr id="7" name="Flèche droite 6"/>
          <p:cNvSpPr/>
          <p:nvPr/>
        </p:nvSpPr>
        <p:spPr>
          <a:xfrm>
            <a:off x="4788023" y="4708222"/>
            <a:ext cx="504056" cy="154329"/>
          </a:xfrm>
          <a:prstGeom prst="rightArrow">
            <a:avLst/>
          </a:prstGeom>
          <a:solidFill>
            <a:schemeClr val="bg1">
              <a:lumMod val="50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0" name="Rectangle 9"/>
              <p:cNvSpPr/>
              <p:nvPr/>
            </p:nvSpPr>
            <p:spPr>
              <a:xfrm>
                <a:off x="148254" y="3678123"/>
                <a:ext cx="4927802" cy="830997"/>
              </a:xfrm>
              <a:prstGeom prst="rect">
                <a:avLst/>
              </a:prstGeom>
            </p:spPr>
            <p:txBody>
              <a:bodyPr wrap="square">
                <a:spAutoFit/>
              </a:bodyPr>
              <a:lstStyle/>
              <a:p>
                <a:pPr algn="just"/>
                <a:r>
                  <a:rPr lang="fr-FR" sz="1600" dirty="0" smtClean="0">
                    <a:latin typeface="+mn-lt"/>
                  </a:rPr>
                  <a:t>Since </a:t>
                </a:r>
                <a:r>
                  <a:rPr lang="fr-FR" sz="1600" dirty="0" err="1">
                    <a:latin typeface="+mn-lt"/>
                  </a:rPr>
                  <a:t>most</a:t>
                </a:r>
                <a:r>
                  <a:rPr lang="fr-FR" sz="1600" dirty="0">
                    <a:latin typeface="+mn-lt"/>
                  </a:rPr>
                  <a:t> of the </a:t>
                </a:r>
                <a:r>
                  <a:rPr lang="fr-FR" sz="1600" dirty="0" err="1">
                    <a:latin typeface="+mn-lt"/>
                  </a:rPr>
                  <a:t>produced</a:t>
                </a:r>
                <a:r>
                  <a:rPr lang="fr-FR" sz="1600" dirty="0">
                    <a:latin typeface="+mn-lt"/>
                  </a:rPr>
                  <a:t> </a:t>
                </a:r>
                <a14:m>
                  <m:oMath xmlns:m="http://schemas.openxmlformats.org/officeDocument/2006/math">
                    <m:r>
                      <m:rPr>
                        <m:sty m:val="p"/>
                      </m:rPr>
                      <a:rPr lang="fr-FR" sz="1600" dirty="0">
                        <a:latin typeface="Cambria Math"/>
                        <a:sym typeface="Wingdings" pitchFamily="2" charset="2"/>
                      </a:rPr>
                      <m:t>c</m:t>
                    </m:r>
                    <m:acc>
                      <m:accPr>
                        <m:chr m:val="̅"/>
                        <m:ctrlPr>
                          <a:rPr lang="fr-FR" sz="1600" i="1">
                            <a:latin typeface="Cambria Math"/>
                            <a:sym typeface="Wingdings" pitchFamily="2" charset="2"/>
                          </a:rPr>
                        </m:ctrlPr>
                      </m:accPr>
                      <m:e>
                        <m:r>
                          <m:rPr>
                            <m:sty m:val="p"/>
                          </m:rPr>
                          <a:rPr lang="fr-FR" sz="1600">
                            <a:latin typeface="Cambria Math"/>
                            <a:sym typeface="Wingdings" pitchFamily="2" charset="2"/>
                          </a:rPr>
                          <m:t>c</m:t>
                        </m:r>
                      </m:e>
                    </m:acc>
                    <m:r>
                      <a:rPr lang="fr-FR" sz="1600" b="1" i="1">
                        <a:latin typeface="Cambria Math"/>
                        <a:sym typeface="Wingdings" pitchFamily="2" charset="2"/>
                      </a:rPr>
                      <m:t> </m:t>
                    </m:r>
                  </m:oMath>
                </a14:m>
                <a:r>
                  <a:rPr lang="fr-FR" sz="1600" dirty="0">
                    <a:latin typeface="+mn-lt"/>
                  </a:rPr>
                  <a:t>pairs </a:t>
                </a:r>
                <a:r>
                  <a:rPr lang="fr-FR" sz="1600" dirty="0" err="1">
                    <a:latin typeface="+mn-lt"/>
                  </a:rPr>
                  <a:t>hadronize</a:t>
                </a:r>
                <a:r>
                  <a:rPr lang="fr-FR" sz="1600" dirty="0">
                    <a:latin typeface="+mn-lt"/>
                  </a:rPr>
                  <a:t> </a:t>
                </a:r>
                <a:r>
                  <a:rPr lang="fr-FR" sz="1600" dirty="0" err="1">
                    <a:latin typeface="+mn-lt"/>
                  </a:rPr>
                  <a:t>into</a:t>
                </a:r>
                <a:r>
                  <a:rPr lang="fr-FR" sz="1600" dirty="0">
                    <a:latin typeface="+mn-lt"/>
                  </a:rPr>
                  <a:t> open </a:t>
                </a:r>
                <a:r>
                  <a:rPr lang="fr-FR" sz="1600" dirty="0" err="1">
                    <a:latin typeface="+mn-lt"/>
                  </a:rPr>
                  <a:t>charm</a:t>
                </a:r>
                <a:r>
                  <a:rPr lang="fr-FR" sz="1600" dirty="0">
                    <a:latin typeface="+mn-lt"/>
                  </a:rPr>
                  <a:t> (~90%), </a:t>
                </a:r>
                <a:r>
                  <a:rPr lang="fr-FR" sz="1600" b="1" dirty="0" smtClean="0">
                    <a:solidFill>
                      <a:srgbClr val="0000E2"/>
                    </a:solidFill>
                    <a:latin typeface="+mn-lt"/>
                  </a:rPr>
                  <a:t>open </a:t>
                </a:r>
                <a:r>
                  <a:rPr lang="fr-FR" sz="1600" b="1" dirty="0" err="1">
                    <a:solidFill>
                      <a:srgbClr val="0000E2"/>
                    </a:solidFill>
                    <a:latin typeface="+mn-lt"/>
                  </a:rPr>
                  <a:t>charm</a:t>
                </a:r>
                <a:r>
                  <a:rPr lang="fr-FR" sz="1600" b="1" dirty="0">
                    <a:solidFill>
                      <a:srgbClr val="0000E2"/>
                    </a:solidFill>
                    <a:latin typeface="+mn-lt"/>
                  </a:rPr>
                  <a:t> production </a:t>
                </a:r>
                <a:r>
                  <a:rPr lang="fr-FR" sz="1600" b="1" dirty="0" err="1">
                    <a:solidFill>
                      <a:srgbClr val="0000E2"/>
                    </a:solidFill>
                    <a:latin typeface="+mn-lt"/>
                  </a:rPr>
                  <a:t>reflects</a:t>
                </a:r>
                <a:r>
                  <a:rPr lang="fr-FR" sz="1600" b="1" dirty="0">
                    <a:solidFill>
                      <a:srgbClr val="0000E2"/>
                    </a:solidFill>
                    <a:latin typeface="+mn-lt"/>
                  </a:rPr>
                  <a:t> the </a:t>
                </a:r>
                <a:r>
                  <a:rPr lang="fr-FR" sz="1600" b="1" dirty="0" smtClean="0">
                    <a:solidFill>
                      <a:srgbClr val="0000E2"/>
                    </a:solidFill>
                    <a:latin typeface="+mn-lt"/>
                  </a:rPr>
                  <a:t>original </a:t>
                </a:r>
                <a:r>
                  <a:rPr lang="fr-FR" sz="1600" b="1" dirty="0" err="1" smtClean="0">
                    <a:solidFill>
                      <a:srgbClr val="0000E2"/>
                    </a:solidFill>
                    <a:latin typeface="+mn-lt"/>
                  </a:rPr>
                  <a:t>charm</a:t>
                </a:r>
                <a:r>
                  <a:rPr lang="fr-FR" sz="1600" b="1" dirty="0" smtClean="0">
                    <a:solidFill>
                      <a:srgbClr val="0000E2"/>
                    </a:solidFill>
                    <a:latin typeface="+mn-lt"/>
                  </a:rPr>
                  <a:t> quark </a:t>
                </a:r>
                <a:r>
                  <a:rPr lang="fr-FR" sz="1600" b="1" dirty="0" err="1" smtClean="0">
                    <a:solidFill>
                      <a:srgbClr val="0000E2"/>
                    </a:solidFill>
                    <a:latin typeface="+mn-lt"/>
                  </a:rPr>
                  <a:t>yield</a:t>
                </a:r>
                <a:r>
                  <a:rPr lang="fr-FR" sz="1600" b="1" dirty="0" smtClean="0">
                    <a:solidFill>
                      <a:srgbClr val="0000E2"/>
                    </a:solidFill>
                    <a:latin typeface="+mn-lt"/>
                  </a:rPr>
                  <a:t>.</a:t>
                </a:r>
                <a:endParaRPr lang="fr-FR" sz="1600" b="1" dirty="0">
                  <a:latin typeface="+mn-lt"/>
                </a:endParaRPr>
              </a:p>
            </p:txBody>
          </p:sp>
        </mc:Choice>
        <mc:Fallback xmlns="">
          <p:sp>
            <p:nvSpPr>
              <p:cNvPr id="10" name="Rectangle 9"/>
              <p:cNvSpPr>
                <a:spLocks noRot="1" noChangeAspect="1" noMove="1" noResize="1" noEditPoints="1" noAdjustHandles="1" noChangeArrowheads="1" noChangeShapeType="1" noTextEdit="1"/>
              </p:cNvSpPr>
              <p:nvPr/>
            </p:nvSpPr>
            <p:spPr>
              <a:xfrm>
                <a:off x="148254" y="3678123"/>
                <a:ext cx="4927802" cy="830997"/>
              </a:xfrm>
              <a:prstGeom prst="rect">
                <a:avLst/>
              </a:prstGeom>
              <a:blipFill rotWithShape="1">
                <a:blip r:embed="rId5"/>
                <a:stretch>
                  <a:fillRect l="-618" t="-2190" r="-618" b="-8029"/>
                </a:stretch>
              </a:blipFill>
            </p:spPr>
            <p:txBody>
              <a:bodyPr/>
              <a:lstStyle/>
              <a:p>
                <a:r>
                  <a:rPr lang="fr-FR">
                    <a:noFill/>
                  </a:rPr>
                  <a:t> </a:t>
                </a:r>
              </a:p>
            </p:txBody>
          </p:sp>
        </mc:Fallback>
      </mc:AlternateContent>
      <p:sp>
        <p:nvSpPr>
          <p:cNvPr id="11" name="Espace réservé du numéro de diapositive 10"/>
          <p:cNvSpPr>
            <a:spLocks noGrp="1"/>
          </p:cNvSpPr>
          <p:nvPr>
            <p:ph type="sldNum" sz="quarter" idx="16"/>
          </p:nvPr>
        </p:nvSpPr>
        <p:spPr/>
        <p:txBody>
          <a:bodyPr/>
          <a:lstStyle/>
          <a:p>
            <a:pPr>
              <a:defRPr/>
            </a:pPr>
            <a:fld id="{04440F35-B054-43D8-94DA-56CBF8F8D486}" type="slidenum">
              <a:rPr lang="fr-BE" smtClean="0"/>
              <a:pPr>
                <a:defRPr/>
              </a:pPr>
              <a:t>2</a:t>
            </a:fld>
            <a:r>
              <a:rPr lang="fr-BE" smtClean="0"/>
              <a:t>/22</a:t>
            </a:r>
            <a:endParaRPr lang="fr-BE" dirty="0"/>
          </a:p>
        </p:txBody>
      </p:sp>
    </p:spTree>
    <p:extLst>
      <p:ext uri="{BB962C8B-B14F-4D97-AF65-F5344CB8AC3E}">
        <p14:creationId xmlns:p14="http://schemas.microsoft.com/office/powerpoint/2010/main" val="2214098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rgbClr val="FF0000"/>
                </a:solidFill>
              </a:rPr>
              <a:t>Project status</a:t>
            </a:r>
            <a:endParaRPr lang="en-US" dirty="0">
              <a:solidFill>
                <a:srgbClr val="FF0000"/>
              </a:solidFill>
            </a:endParaRPr>
          </a:p>
        </p:txBody>
      </p:sp>
      <p:sp>
        <p:nvSpPr>
          <p:cNvPr id="3" name="Espace réservé du contenu 2"/>
          <p:cNvSpPr>
            <a:spLocks noGrp="1"/>
          </p:cNvSpPr>
          <p:nvPr>
            <p:ph idx="1"/>
          </p:nvPr>
        </p:nvSpPr>
        <p:spPr/>
        <p:txBody>
          <a:bodyPr/>
          <a:lstStyle/>
          <a:p>
            <a:r>
              <a:rPr lang="en-US" dirty="0" err="1" smtClean="0"/>
              <a:t>EoI</a:t>
            </a:r>
            <a:r>
              <a:rPr lang="en-US" dirty="0" smtClean="0"/>
              <a:t> submitted to the SPS Committee </a:t>
            </a:r>
            <a:r>
              <a:rPr lang="en-US" sz="2000" dirty="0" smtClean="0"/>
              <a:t>(</a:t>
            </a:r>
            <a:r>
              <a:rPr lang="en-US" sz="2000" dirty="0" err="1" smtClean="0"/>
              <a:t>oct.</a:t>
            </a:r>
            <a:r>
              <a:rPr lang="en-US" sz="2000" dirty="0" smtClean="0"/>
              <a:t> 2012)</a:t>
            </a:r>
            <a:endParaRPr lang="en-US" sz="2000" dirty="0"/>
          </a:p>
        </p:txBody>
      </p:sp>
      <p:sp>
        <p:nvSpPr>
          <p:cNvPr id="5" name="Espace réservé de la date 4"/>
          <p:cNvSpPr>
            <a:spLocks noGrp="1"/>
          </p:cNvSpPr>
          <p:nvPr>
            <p:ph type="dt" sz="half" idx="10"/>
          </p:nvPr>
        </p:nvSpPr>
        <p:spPr/>
        <p:txBody>
          <a:bodyPr/>
          <a:lstStyle/>
          <a:p>
            <a:pPr>
              <a:defRPr/>
            </a:pPr>
            <a:r>
              <a:rPr lang="fr-FR" smtClean="0"/>
              <a:t>Les-Houches - 2014</a:t>
            </a:r>
            <a:endParaRPr lang="fr-BE"/>
          </a:p>
        </p:txBody>
      </p:sp>
      <p:sp>
        <p:nvSpPr>
          <p:cNvPr id="13" name="Espace réservé du pied de page 12"/>
          <p:cNvSpPr>
            <a:spLocks noGrp="1"/>
          </p:cNvSpPr>
          <p:nvPr>
            <p:ph type="ftr" sz="quarter" idx="11"/>
          </p:nvPr>
        </p:nvSpPr>
        <p:spPr/>
        <p:txBody>
          <a:bodyPr/>
          <a:lstStyle/>
          <a:p>
            <a:pPr>
              <a:defRPr/>
            </a:pPr>
            <a:r>
              <a:rPr lang="fr-FR" smtClean="0"/>
              <a:t>Frédéric Fleuret - LLR (fleuret@in2p3.fr)</a:t>
            </a:r>
            <a:endParaRPr lang="fr-BE" dirty="0">
              <a:solidFill>
                <a:srgbClr val="898989"/>
              </a:solidFill>
            </a:endParaRPr>
          </a:p>
        </p:txBody>
      </p:sp>
      <p:pic>
        <p:nvPicPr>
          <p:cNvPr id="1208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846" t="21226" r="38467" b="46246"/>
          <a:stretch/>
        </p:blipFill>
        <p:spPr bwMode="auto">
          <a:xfrm>
            <a:off x="5179343" y="1412776"/>
            <a:ext cx="3641129" cy="2592288"/>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1331640" y="1835532"/>
            <a:ext cx="2731838" cy="738664"/>
          </a:xfrm>
          <a:prstGeom prst="rect">
            <a:avLst/>
          </a:prstGeom>
          <a:noFill/>
        </p:spPr>
        <p:txBody>
          <a:bodyPr wrap="none" rtlCol="0">
            <a:spAutoFit/>
          </a:bodyPr>
          <a:lstStyle/>
          <a:p>
            <a:pPr algn="ctr"/>
            <a:r>
              <a:rPr lang="en-US" sz="1400" b="1" dirty="0" smtClean="0"/>
              <a:t>Expression of Interest</a:t>
            </a:r>
          </a:p>
          <a:p>
            <a:pPr algn="ctr"/>
            <a:r>
              <a:rPr lang="en-US" sz="1400" b="1" dirty="0" smtClean="0"/>
              <a:t>Submitted to SPSC – oct.2012</a:t>
            </a:r>
            <a:endParaRPr lang="en-US" sz="1400" b="1" dirty="0">
              <a:hlinkClick r:id="rId4"/>
            </a:endParaRPr>
          </a:p>
          <a:p>
            <a:pPr algn="ctr"/>
            <a:r>
              <a:rPr lang="en-US" sz="1400" b="1" dirty="0" smtClean="0">
                <a:solidFill>
                  <a:srgbClr val="FF0000"/>
                </a:solidFill>
                <a:hlinkClick r:id="rId4"/>
              </a:rPr>
              <a:t>CERN-SPSC-2012-031</a:t>
            </a:r>
            <a:endParaRPr lang="en-US" sz="1400" b="1" dirty="0">
              <a:solidFill>
                <a:srgbClr val="FF0000"/>
              </a:solidFill>
            </a:endParaRPr>
          </a:p>
        </p:txBody>
      </p:sp>
      <p:sp>
        <p:nvSpPr>
          <p:cNvPr id="10" name="Espace réservé du contenu 2"/>
          <p:cNvSpPr txBox="1">
            <a:spLocks/>
          </p:cNvSpPr>
          <p:nvPr/>
        </p:nvSpPr>
        <p:spPr bwMode="auto">
          <a:xfrm>
            <a:off x="251520" y="4293096"/>
            <a:ext cx="8568952" cy="2195834"/>
          </a:xfrm>
          <a:prstGeom prst="rect">
            <a:avLst/>
          </a:prstGeom>
          <a:solidFill>
            <a:schemeClr val="bg1"/>
          </a:solidFill>
          <a:ln w="9525">
            <a:noFill/>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2800" b="1"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r>
              <a:rPr lang="en-US" sz="1600" b="0" dirty="0" smtClean="0"/>
              <a:t>The SPSC has received an expression of interest to study charm production with proton and heavy ion beams. The SPSC recognizes the </a:t>
            </a:r>
            <a:r>
              <a:rPr lang="en-US" sz="1600" dirty="0" smtClean="0">
                <a:solidFill>
                  <a:srgbClr val="FF0000"/>
                </a:solidFill>
              </a:rPr>
              <a:t>strong physics motivation</a:t>
            </a:r>
            <a:r>
              <a:rPr lang="en-US" sz="1600" b="0" dirty="0" smtClean="0"/>
              <a:t> of a study that addresses </a:t>
            </a:r>
            <a:r>
              <a:rPr lang="en-US" sz="1600" dirty="0" smtClean="0">
                <a:solidFill>
                  <a:srgbClr val="FF0000"/>
                </a:solidFill>
              </a:rPr>
              <a:t>central open questions </a:t>
            </a:r>
            <a:r>
              <a:rPr lang="en-US" sz="1600" b="0" dirty="0" smtClean="0"/>
              <a:t>about the </a:t>
            </a:r>
            <a:r>
              <a:rPr lang="en-US" sz="1600" dirty="0" smtClean="0">
                <a:solidFill>
                  <a:srgbClr val="FF0000"/>
                </a:solidFill>
              </a:rPr>
              <a:t>color screening </a:t>
            </a:r>
            <a:r>
              <a:rPr lang="en-US" sz="1600" b="0" dirty="0" smtClean="0"/>
              <a:t>of </a:t>
            </a:r>
            <a:r>
              <a:rPr lang="en-US" sz="1600" b="0" dirty="0" err="1" smtClean="0"/>
              <a:t>charmonium</a:t>
            </a:r>
            <a:r>
              <a:rPr lang="en-US" sz="1600" b="0" dirty="0" smtClean="0"/>
              <a:t> in heavy ion collisions and about </a:t>
            </a:r>
            <a:r>
              <a:rPr lang="en-US" sz="1600" dirty="0" smtClean="0">
                <a:solidFill>
                  <a:srgbClr val="FF0000"/>
                </a:solidFill>
              </a:rPr>
              <a:t>cold nuclear matter effects</a:t>
            </a:r>
            <a:r>
              <a:rPr lang="en-US" sz="1600" b="0" dirty="0" smtClean="0"/>
              <a:t>. For a comprehensive investigation, an extension including open charm production would be desirable.</a:t>
            </a:r>
          </a:p>
          <a:p>
            <a:pPr marL="0" indent="0" algn="just">
              <a:buFont typeface="Arial" charset="0"/>
              <a:buNone/>
            </a:pPr>
            <a:endParaRPr lang="en-US" sz="1600" b="0" dirty="0" smtClean="0"/>
          </a:p>
          <a:p>
            <a:pPr marL="0" indent="0" algn="just">
              <a:buFont typeface="Arial" charset="0"/>
              <a:buNone/>
            </a:pPr>
            <a:r>
              <a:rPr lang="en-US" sz="1600" b="0" dirty="0" smtClean="0"/>
              <a:t>For further review, the SPSC would require a letter of intent with information about the experimental implementation and the </a:t>
            </a:r>
            <a:r>
              <a:rPr lang="en-US" sz="1600" dirty="0" smtClean="0">
                <a:solidFill>
                  <a:srgbClr val="FF0000"/>
                </a:solidFill>
              </a:rPr>
              <a:t>collaboration</a:t>
            </a:r>
            <a:r>
              <a:rPr lang="en-US" sz="1600" b="0" dirty="0" smtClean="0"/>
              <a:t> pursuing it. </a:t>
            </a:r>
          </a:p>
        </p:txBody>
      </p:sp>
      <p:sp>
        <p:nvSpPr>
          <p:cNvPr id="6" name="ZoneTexte 5"/>
          <p:cNvSpPr txBox="1"/>
          <p:nvPr/>
        </p:nvSpPr>
        <p:spPr>
          <a:xfrm>
            <a:off x="107504" y="3212976"/>
            <a:ext cx="4485845" cy="738664"/>
          </a:xfrm>
          <a:prstGeom prst="rect">
            <a:avLst/>
          </a:prstGeom>
          <a:noFill/>
        </p:spPr>
        <p:txBody>
          <a:bodyPr wrap="square" rtlCol="0">
            <a:spAutoFit/>
          </a:bodyPr>
          <a:lstStyle/>
          <a:p>
            <a:pPr algn="ctr"/>
            <a:r>
              <a:rPr lang="fr-FR" sz="1400" b="1" smtClean="0"/>
              <a:t>MINUTES of </a:t>
            </a:r>
            <a:r>
              <a:rPr lang="fr-FR" sz="1400" b="1" dirty="0" smtClean="0"/>
              <a:t>the 108th Meeting of the SPSC</a:t>
            </a:r>
          </a:p>
          <a:p>
            <a:pPr algn="ctr"/>
            <a:r>
              <a:rPr lang="fr-FR" sz="1400" b="1" dirty="0" smtClean="0"/>
              <a:t>15-16 </a:t>
            </a:r>
            <a:r>
              <a:rPr lang="fr-FR" sz="1400" b="1" dirty="0" err="1" smtClean="0"/>
              <a:t>January</a:t>
            </a:r>
            <a:r>
              <a:rPr lang="fr-FR" sz="1400" b="1" dirty="0" smtClean="0"/>
              <a:t> 2013</a:t>
            </a:r>
          </a:p>
          <a:p>
            <a:pPr algn="ctr"/>
            <a:r>
              <a:rPr lang="fr-FR" sz="1400" b="1" dirty="0" smtClean="0">
                <a:hlinkClick r:id="rId5"/>
              </a:rPr>
              <a:t>CERN-SPSC-2013-008</a:t>
            </a:r>
            <a:endParaRPr lang="fr-FR" sz="1400" b="1" dirty="0"/>
          </a:p>
        </p:txBody>
      </p:sp>
      <p:sp>
        <p:nvSpPr>
          <p:cNvPr id="7" name="Flèche vers le bas 6"/>
          <p:cNvSpPr/>
          <p:nvPr/>
        </p:nvSpPr>
        <p:spPr>
          <a:xfrm>
            <a:off x="2339752" y="4009710"/>
            <a:ext cx="144016" cy="21137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4283968" y="2023287"/>
            <a:ext cx="648072" cy="18157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p:cNvSpPr>
            <a:spLocks noGrp="1"/>
          </p:cNvSpPr>
          <p:nvPr>
            <p:ph type="sldNum" sz="quarter" idx="12"/>
          </p:nvPr>
        </p:nvSpPr>
        <p:spPr/>
        <p:txBody>
          <a:bodyPr/>
          <a:lstStyle/>
          <a:p>
            <a:pPr>
              <a:defRPr/>
            </a:pPr>
            <a:fld id="{22D67996-295D-4F77-A381-123A140FDE3E}" type="slidenum">
              <a:rPr lang="fr-BE" smtClean="0"/>
              <a:pPr>
                <a:defRPr/>
              </a:pPr>
              <a:t>20</a:t>
            </a:fld>
            <a:r>
              <a:rPr lang="fr-BE" smtClean="0"/>
              <a:t>/22</a:t>
            </a:r>
            <a:endParaRPr lang="fr-BE" dirty="0">
              <a:solidFill>
                <a:schemeClr val="tx1"/>
              </a:solidFill>
            </a:endParaRPr>
          </a:p>
        </p:txBody>
      </p:sp>
    </p:spTree>
    <p:extLst>
      <p:ext uri="{BB962C8B-B14F-4D97-AF65-F5344CB8AC3E}">
        <p14:creationId xmlns:p14="http://schemas.microsoft.com/office/powerpoint/2010/main" val="3430590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rgbClr val="FF0000"/>
                </a:solidFill>
              </a:rPr>
              <a:t>Towards a Letter of Intent</a:t>
            </a:r>
            <a:endParaRPr lang="en-US" dirty="0">
              <a:solidFill>
                <a:srgbClr val="FF0000"/>
              </a:solidFill>
            </a:endParaRPr>
          </a:p>
        </p:txBody>
      </p:sp>
      <p:sp>
        <p:nvSpPr>
          <p:cNvPr id="3" name="Espace réservé du contenu 2"/>
          <p:cNvSpPr>
            <a:spLocks noGrp="1"/>
          </p:cNvSpPr>
          <p:nvPr>
            <p:ph idx="1"/>
          </p:nvPr>
        </p:nvSpPr>
        <p:spPr>
          <a:xfrm>
            <a:off x="0" y="928670"/>
            <a:ext cx="9144000" cy="5500726"/>
          </a:xfrm>
        </p:spPr>
        <p:txBody>
          <a:bodyPr>
            <a:normAutofit fontScale="77500" lnSpcReduction="20000"/>
          </a:bodyPr>
          <a:lstStyle/>
          <a:p>
            <a:r>
              <a:rPr lang="en-US" dirty="0" smtClean="0"/>
              <a:t>Green light from CERN SPSC</a:t>
            </a:r>
          </a:p>
          <a:p>
            <a:pPr lvl="1"/>
            <a:r>
              <a:rPr lang="en-US" dirty="0" err="1"/>
              <a:t>EoI</a:t>
            </a:r>
            <a:r>
              <a:rPr lang="en-US" dirty="0"/>
              <a:t> submitted to SPSC in </a:t>
            </a:r>
            <a:r>
              <a:rPr lang="en-US" dirty="0" err="1"/>
              <a:t>oct.</a:t>
            </a:r>
            <a:r>
              <a:rPr lang="en-US" dirty="0"/>
              <a:t> 2012 : </a:t>
            </a:r>
            <a:r>
              <a:rPr lang="en-US" b="1" dirty="0">
                <a:solidFill>
                  <a:srgbClr val="FF0000"/>
                </a:solidFill>
                <a:hlinkClick r:id="rId2"/>
              </a:rPr>
              <a:t>CERN-SPSC-2012-031</a:t>
            </a:r>
            <a:endParaRPr lang="en-US" b="1" dirty="0">
              <a:solidFill>
                <a:srgbClr val="FF0000"/>
              </a:solidFill>
            </a:endParaRPr>
          </a:p>
          <a:p>
            <a:pPr lvl="1"/>
            <a:r>
              <a:rPr lang="en-US" dirty="0"/>
              <a:t>Positive feed-back from SPSC in </a:t>
            </a:r>
            <a:r>
              <a:rPr lang="en-US" dirty="0" err="1"/>
              <a:t>jan.</a:t>
            </a:r>
            <a:r>
              <a:rPr lang="en-US" dirty="0"/>
              <a:t> 2013 : </a:t>
            </a:r>
            <a:r>
              <a:rPr lang="fr-FR" b="1" dirty="0" smtClean="0">
                <a:hlinkClick r:id="rId3"/>
              </a:rPr>
              <a:t>CERN-SPSC-2013-008</a:t>
            </a:r>
            <a:endParaRPr lang="en-US" dirty="0" smtClean="0"/>
          </a:p>
          <a:p>
            <a:r>
              <a:rPr lang="en-US" dirty="0" smtClean="0"/>
              <a:t>Current think tank</a:t>
            </a:r>
          </a:p>
          <a:p>
            <a:pPr lvl="1"/>
            <a:r>
              <a:rPr lang="en-US" dirty="0" smtClean="0"/>
              <a:t>F. </a:t>
            </a:r>
            <a:r>
              <a:rPr lang="en-US" dirty="0" err="1" smtClean="0"/>
              <a:t>Arleo</a:t>
            </a:r>
            <a:r>
              <a:rPr lang="en-US" dirty="0" smtClean="0"/>
              <a:t>, E.G. </a:t>
            </a:r>
            <a:r>
              <a:rPr lang="en-US" dirty="0" err="1" smtClean="0"/>
              <a:t>Ferreiro</a:t>
            </a:r>
            <a:r>
              <a:rPr lang="en-US" dirty="0" smtClean="0"/>
              <a:t>, F. </a:t>
            </a:r>
            <a:r>
              <a:rPr lang="en-US" dirty="0" err="1" smtClean="0"/>
              <a:t>Fleuret</a:t>
            </a:r>
            <a:r>
              <a:rPr lang="en-US" dirty="0" smtClean="0"/>
              <a:t>, P.-B. </a:t>
            </a:r>
            <a:r>
              <a:rPr lang="en-US" dirty="0" err="1" smtClean="0"/>
              <a:t>Gossiaux</a:t>
            </a:r>
            <a:r>
              <a:rPr lang="en-US" dirty="0" smtClean="0"/>
              <a:t>, S. </a:t>
            </a:r>
            <a:r>
              <a:rPr lang="en-US" dirty="0" err="1" smtClean="0"/>
              <a:t>Peigné</a:t>
            </a:r>
            <a:endParaRPr lang="en-US" dirty="0" smtClean="0"/>
          </a:p>
          <a:p>
            <a:pPr lvl="1"/>
            <a:r>
              <a:rPr lang="en-US" b="1" dirty="0" smtClean="0">
                <a:solidFill>
                  <a:srgbClr val="FF0000"/>
                </a:solidFill>
              </a:rPr>
              <a:t>Many opportunities for experimentalist</a:t>
            </a:r>
            <a:r>
              <a:rPr lang="en-US" b="1" dirty="0">
                <a:solidFill>
                  <a:srgbClr val="FF0000"/>
                </a:solidFill>
              </a:rPr>
              <a:t>s</a:t>
            </a:r>
            <a:r>
              <a:rPr lang="en-US" b="1" dirty="0" smtClean="0">
                <a:solidFill>
                  <a:srgbClr val="FF0000"/>
                </a:solidFill>
              </a:rPr>
              <a:t> </a:t>
            </a:r>
          </a:p>
          <a:p>
            <a:r>
              <a:rPr lang="en-US" dirty="0" smtClean="0"/>
              <a:t>apparatus</a:t>
            </a:r>
          </a:p>
          <a:p>
            <a:pPr lvl="1"/>
            <a:r>
              <a:rPr lang="en-US" b="1" dirty="0" smtClean="0"/>
              <a:t>Tracking</a:t>
            </a:r>
          </a:p>
          <a:p>
            <a:pPr lvl="2"/>
            <a:r>
              <a:rPr lang="en-US" dirty="0" smtClean="0"/>
              <a:t>Needs low detector occupancy </a:t>
            </a:r>
            <a:r>
              <a:rPr lang="en-US" dirty="0" smtClean="0">
                <a:sym typeface="Wingdings" pitchFamily="2" charset="2"/>
              </a:rPr>
              <a:t> silicon technology</a:t>
            </a:r>
          </a:p>
          <a:p>
            <a:pPr lvl="2"/>
            <a:r>
              <a:rPr lang="en-US" b="1" dirty="0" smtClean="0">
                <a:sym typeface="Wingdings" pitchFamily="2" charset="2"/>
              </a:rPr>
              <a:t>Welcomes group with expertise !</a:t>
            </a:r>
            <a:endParaRPr lang="en-US" b="1" dirty="0" smtClean="0"/>
          </a:p>
          <a:p>
            <a:pPr lvl="1"/>
            <a:r>
              <a:rPr lang="en-US" b="1" dirty="0" err="1" smtClean="0"/>
              <a:t>Calorimetry</a:t>
            </a:r>
            <a:endParaRPr lang="en-US" b="1" dirty="0" smtClean="0"/>
          </a:p>
          <a:p>
            <a:pPr lvl="2"/>
            <a:r>
              <a:rPr lang="en-US" dirty="0" smtClean="0"/>
              <a:t>Need </a:t>
            </a:r>
            <a:r>
              <a:rPr lang="en-US" dirty="0" err="1" smtClean="0"/>
              <a:t>ultragranular</a:t>
            </a:r>
            <a:r>
              <a:rPr lang="en-US" dirty="0" smtClean="0"/>
              <a:t> </a:t>
            </a:r>
            <a:r>
              <a:rPr lang="en-US" dirty="0" err="1" smtClean="0"/>
              <a:t>calorimetry</a:t>
            </a:r>
            <a:r>
              <a:rPr lang="en-US" dirty="0" smtClean="0"/>
              <a:t> à la CALICE</a:t>
            </a:r>
          </a:p>
          <a:p>
            <a:pPr lvl="2"/>
            <a:r>
              <a:rPr lang="en-US" dirty="0" smtClean="0"/>
              <a:t>Expertise at </a:t>
            </a:r>
            <a:r>
              <a:rPr lang="en-US" b="1" dirty="0" smtClean="0"/>
              <a:t>LLR - </a:t>
            </a:r>
            <a:r>
              <a:rPr lang="en-US" b="1" dirty="0" err="1" smtClean="0"/>
              <a:t>Ecole</a:t>
            </a:r>
            <a:r>
              <a:rPr lang="en-US" b="1" dirty="0" smtClean="0"/>
              <a:t> </a:t>
            </a:r>
            <a:r>
              <a:rPr lang="en-US" b="1" dirty="0" err="1" smtClean="0"/>
              <a:t>polytechnique</a:t>
            </a:r>
            <a:r>
              <a:rPr lang="en-US" b="1" dirty="0" smtClean="0"/>
              <a:t> (France)</a:t>
            </a:r>
          </a:p>
          <a:p>
            <a:pPr lvl="1"/>
            <a:r>
              <a:rPr lang="en-US" b="1" dirty="0" smtClean="0"/>
              <a:t>Trigger</a:t>
            </a:r>
          </a:p>
          <a:p>
            <a:pPr lvl="2"/>
            <a:r>
              <a:rPr lang="en-US" dirty="0" smtClean="0"/>
              <a:t>Instrumented (magnetized) Fe Absorber  </a:t>
            </a:r>
          </a:p>
          <a:p>
            <a:pPr lvl="2"/>
            <a:r>
              <a:rPr lang="en-US" b="1" dirty="0" smtClean="0">
                <a:sym typeface="Wingdings" pitchFamily="2" charset="2"/>
              </a:rPr>
              <a:t>Welcomes group with expertise !</a:t>
            </a:r>
          </a:p>
          <a:p>
            <a:r>
              <a:rPr lang="en-US" dirty="0" smtClean="0">
                <a:sym typeface="Wingdings" pitchFamily="2" charset="2"/>
              </a:rPr>
              <a:t>Expected timeline</a:t>
            </a:r>
          </a:p>
          <a:p>
            <a:pPr lvl="1"/>
            <a:r>
              <a:rPr lang="en-US" dirty="0" smtClean="0">
                <a:sym typeface="Wingdings" pitchFamily="2" charset="2"/>
              </a:rPr>
              <a:t>From T</a:t>
            </a:r>
            <a:r>
              <a:rPr lang="en-US" baseline="-25000" dirty="0" smtClean="0">
                <a:sym typeface="Wingdings" pitchFamily="2" charset="2"/>
              </a:rPr>
              <a:t>0</a:t>
            </a:r>
            <a:r>
              <a:rPr lang="en-US" dirty="0" smtClean="0">
                <a:sym typeface="Wingdings" pitchFamily="2" charset="2"/>
              </a:rPr>
              <a:t> (3 labs involved): ~ 5 Years for full simulation and final design (2 years), construction and installation (2 years), </a:t>
            </a:r>
            <a:r>
              <a:rPr lang="en-US" dirty="0" err="1" smtClean="0">
                <a:sym typeface="Wingdings" pitchFamily="2" charset="2"/>
              </a:rPr>
              <a:t>commisionning</a:t>
            </a:r>
            <a:r>
              <a:rPr lang="en-US" dirty="0" smtClean="0">
                <a:sym typeface="Wingdings" pitchFamily="2" charset="2"/>
              </a:rPr>
              <a:t> (1 year)</a:t>
            </a:r>
          </a:p>
        </p:txBody>
      </p:sp>
      <p:sp>
        <p:nvSpPr>
          <p:cNvPr id="5" name="Espace réservé de la date 4"/>
          <p:cNvSpPr>
            <a:spLocks noGrp="1"/>
          </p:cNvSpPr>
          <p:nvPr>
            <p:ph type="dt" sz="half" idx="10"/>
          </p:nvPr>
        </p:nvSpPr>
        <p:spPr/>
        <p:txBody>
          <a:bodyPr/>
          <a:lstStyle/>
          <a:p>
            <a:pPr>
              <a:defRPr/>
            </a:pPr>
            <a:r>
              <a:rPr lang="fr-FR" smtClean="0"/>
              <a:t>Les-Houches - 2014</a:t>
            </a:r>
            <a:endParaRPr lang="fr-BE"/>
          </a:p>
        </p:txBody>
      </p:sp>
      <p:sp>
        <p:nvSpPr>
          <p:cNvPr id="8" name="Espace réservé du pied de page 7"/>
          <p:cNvSpPr>
            <a:spLocks noGrp="1"/>
          </p:cNvSpPr>
          <p:nvPr>
            <p:ph type="ftr" sz="quarter" idx="11"/>
          </p:nvPr>
        </p:nvSpPr>
        <p:spPr/>
        <p:txBody>
          <a:bodyPr/>
          <a:lstStyle/>
          <a:p>
            <a:pPr>
              <a:defRPr/>
            </a:pPr>
            <a:r>
              <a:rPr lang="fr-FR" smtClean="0"/>
              <a:t>Frédéric Fleuret - LLR (fleuret@in2p3.fr)</a:t>
            </a:r>
            <a:endParaRPr lang="fr-BE" dirty="0">
              <a:solidFill>
                <a:srgbClr val="898989"/>
              </a:solidFill>
            </a:endParaRPr>
          </a:p>
        </p:txBody>
      </p:sp>
      <p:pic>
        <p:nvPicPr>
          <p:cNvPr id="124930" name="Picture 2" descr="https://encrypted-tbn1.gstatic.com/images?q=tbn:ANd9GcRAUU8p2U8ppmx31JW-D-Osr-Vq2kB_ZQVbH8zzClk2Rr8cR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0531" y="1917931"/>
            <a:ext cx="1973957" cy="3167253"/>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numéro de diapositive 5"/>
          <p:cNvSpPr>
            <a:spLocks noGrp="1"/>
          </p:cNvSpPr>
          <p:nvPr>
            <p:ph type="sldNum" sz="quarter" idx="12"/>
          </p:nvPr>
        </p:nvSpPr>
        <p:spPr/>
        <p:txBody>
          <a:bodyPr/>
          <a:lstStyle/>
          <a:p>
            <a:pPr>
              <a:defRPr/>
            </a:pPr>
            <a:fld id="{22D67996-295D-4F77-A381-123A140FDE3E}" type="slidenum">
              <a:rPr lang="fr-BE" smtClean="0"/>
              <a:pPr>
                <a:defRPr/>
              </a:pPr>
              <a:t>21</a:t>
            </a:fld>
            <a:r>
              <a:rPr lang="fr-BE" smtClean="0"/>
              <a:t>/22</a:t>
            </a:r>
            <a:endParaRPr lang="fr-BE"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5301208"/>
            <a:ext cx="8712968" cy="864096"/>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11617" name="Titre 4"/>
          <p:cNvSpPr>
            <a:spLocks noGrp="1"/>
          </p:cNvSpPr>
          <p:nvPr>
            <p:ph type="title"/>
          </p:nvPr>
        </p:nvSpPr>
        <p:spPr/>
        <p:txBody>
          <a:bodyPr/>
          <a:lstStyle/>
          <a:p>
            <a:r>
              <a:rPr lang="en-US" dirty="0" smtClean="0">
                <a:solidFill>
                  <a:srgbClr val="FF0000"/>
                </a:solidFill>
              </a:rPr>
              <a:t>Conclusion</a:t>
            </a:r>
          </a:p>
        </p:txBody>
      </p:sp>
      <p:sp>
        <p:nvSpPr>
          <p:cNvPr id="6" name="Espace réservé du contenu 5"/>
          <p:cNvSpPr>
            <a:spLocks noGrp="1"/>
          </p:cNvSpPr>
          <p:nvPr>
            <p:ph idx="1"/>
          </p:nvPr>
        </p:nvSpPr>
        <p:spPr/>
        <p:txBody>
          <a:bodyPr>
            <a:normAutofit fontScale="62500" lnSpcReduction="20000"/>
          </a:bodyPr>
          <a:lstStyle/>
          <a:p>
            <a:pPr algn="just">
              <a:lnSpc>
                <a:spcPct val="120000"/>
              </a:lnSpc>
            </a:pPr>
            <a:r>
              <a:rPr lang="en-US" sz="3400" dirty="0" smtClean="0"/>
              <a:t>Measuring </a:t>
            </a:r>
            <a:r>
              <a:rPr lang="en-US" sz="3400" dirty="0"/>
              <a:t>J/</a:t>
            </a:r>
            <a:r>
              <a:rPr lang="en-US" sz="3400" dirty="0">
                <a:latin typeface="Symbol" pitchFamily="18" charset="2"/>
              </a:rPr>
              <a:t>Y</a:t>
            </a:r>
            <a:r>
              <a:rPr lang="en-US" sz="3400" dirty="0"/>
              <a:t>, </a:t>
            </a:r>
            <a:r>
              <a:rPr lang="en-US" sz="3400" dirty="0">
                <a:latin typeface="Symbol" pitchFamily="18" charset="2"/>
              </a:rPr>
              <a:t>Y</a:t>
            </a:r>
            <a:r>
              <a:rPr lang="en-US" sz="3400" dirty="0"/>
              <a:t>’, </a:t>
            </a:r>
            <a:r>
              <a:rPr lang="en-US" sz="3400" dirty="0">
                <a:latin typeface="Symbol" pitchFamily="18" charset="2"/>
              </a:rPr>
              <a:t>c</a:t>
            </a:r>
            <a:r>
              <a:rPr lang="en-US" sz="3400" baseline="-25000" dirty="0"/>
              <a:t>c</a:t>
            </a:r>
            <a:r>
              <a:rPr lang="en-US" sz="3400" dirty="0"/>
              <a:t> and open charm in A+A collisions at SPS will (dis)prove </a:t>
            </a:r>
            <a:r>
              <a:rPr lang="en-US" sz="3400" dirty="0">
                <a:solidFill>
                  <a:srgbClr val="FF0000"/>
                </a:solidFill>
              </a:rPr>
              <a:t>sequential suppression scenario</a:t>
            </a:r>
            <a:r>
              <a:rPr lang="en-US" sz="3400" dirty="0"/>
              <a:t>.</a:t>
            </a:r>
          </a:p>
          <a:p>
            <a:pPr marL="0" indent="0" algn="just">
              <a:lnSpc>
                <a:spcPct val="120000"/>
              </a:lnSpc>
              <a:buNone/>
            </a:pPr>
            <a:endParaRPr lang="en-US" sz="3400" dirty="0"/>
          </a:p>
          <a:p>
            <a:pPr algn="just">
              <a:lnSpc>
                <a:spcPct val="120000"/>
              </a:lnSpc>
            </a:pPr>
            <a:r>
              <a:rPr lang="en-US" sz="3400" dirty="0" smtClean="0"/>
              <a:t>Measuring J/</a:t>
            </a:r>
            <a:r>
              <a:rPr lang="en-US" sz="3400" dirty="0" smtClean="0">
                <a:latin typeface="Symbol" pitchFamily="18" charset="2"/>
              </a:rPr>
              <a:t>Y</a:t>
            </a:r>
            <a:r>
              <a:rPr lang="en-US" sz="3400" dirty="0" smtClean="0"/>
              <a:t>, </a:t>
            </a:r>
            <a:r>
              <a:rPr lang="en-US" sz="3400" dirty="0" smtClean="0">
                <a:latin typeface="Symbol" pitchFamily="18" charset="2"/>
              </a:rPr>
              <a:t>Y</a:t>
            </a:r>
            <a:r>
              <a:rPr lang="en-US" sz="3400" dirty="0" smtClean="0"/>
              <a:t>’, </a:t>
            </a:r>
            <a:r>
              <a:rPr lang="en-US" sz="3400" dirty="0" smtClean="0">
                <a:latin typeface="Symbol" pitchFamily="18" charset="2"/>
              </a:rPr>
              <a:t>c</a:t>
            </a:r>
            <a:r>
              <a:rPr lang="en-US" sz="3400" baseline="-25000" dirty="0" smtClean="0"/>
              <a:t>c</a:t>
            </a:r>
            <a:r>
              <a:rPr lang="en-US" sz="3400" dirty="0" smtClean="0"/>
              <a:t> and open charm in </a:t>
            </a:r>
            <a:r>
              <a:rPr lang="en-US" sz="3400" dirty="0" err="1" smtClean="0"/>
              <a:t>p+A</a:t>
            </a:r>
            <a:r>
              <a:rPr lang="en-US" sz="3400" dirty="0" smtClean="0"/>
              <a:t> collisions with several targets will give a thorough control of </a:t>
            </a:r>
            <a:r>
              <a:rPr lang="en-US" sz="3400" dirty="0" smtClean="0">
                <a:solidFill>
                  <a:srgbClr val="FF0000"/>
                </a:solidFill>
              </a:rPr>
              <a:t>Cold Nuclear Matter effects</a:t>
            </a:r>
          </a:p>
          <a:p>
            <a:pPr algn="just">
              <a:lnSpc>
                <a:spcPct val="120000"/>
              </a:lnSpc>
            </a:pPr>
            <a:endParaRPr lang="en-US" sz="3400" dirty="0">
              <a:solidFill>
                <a:srgbClr val="FF0000"/>
              </a:solidFill>
            </a:endParaRPr>
          </a:p>
          <a:p>
            <a:pPr algn="just">
              <a:lnSpc>
                <a:spcPct val="120000"/>
              </a:lnSpc>
            </a:pPr>
            <a:r>
              <a:rPr lang="en-US" sz="3400" dirty="0"/>
              <a:t>The apparatus is well suited to explore other important physics subjects such as </a:t>
            </a:r>
            <a:r>
              <a:rPr lang="en-US" sz="3400" dirty="0" smtClean="0"/>
              <a:t>low </a:t>
            </a:r>
            <a:r>
              <a:rPr lang="en-US" sz="3400" dirty="0"/>
              <a:t>mass lepton pairs production in heavy ion collisions</a:t>
            </a:r>
            <a:r>
              <a:rPr lang="en-US" sz="3400" dirty="0" smtClean="0"/>
              <a:t>.</a:t>
            </a:r>
          </a:p>
          <a:p>
            <a:pPr algn="just">
              <a:lnSpc>
                <a:spcPct val="120000"/>
              </a:lnSpc>
            </a:pPr>
            <a:endParaRPr lang="en-US" sz="3400" dirty="0">
              <a:solidFill>
                <a:srgbClr val="FF0000"/>
              </a:solidFill>
            </a:endParaRPr>
          </a:p>
          <a:p>
            <a:pPr algn="just">
              <a:lnSpc>
                <a:spcPct val="120000"/>
              </a:lnSpc>
            </a:pPr>
            <a:r>
              <a:rPr lang="en-US" sz="3400" dirty="0" smtClean="0">
                <a:solidFill>
                  <a:srgbClr val="FF0000"/>
                </a:solidFill>
              </a:rPr>
              <a:t>Many opportunities to contribute to </a:t>
            </a:r>
            <a:r>
              <a:rPr lang="en-US" sz="3400" smtClean="0">
                <a:solidFill>
                  <a:srgbClr val="FF0000"/>
                </a:solidFill>
              </a:rPr>
              <a:t>the project</a:t>
            </a:r>
            <a:endParaRPr lang="en-US" sz="3400" dirty="0" smtClean="0">
              <a:solidFill>
                <a:srgbClr val="FF0000"/>
              </a:solidFill>
            </a:endParaRPr>
          </a:p>
          <a:p>
            <a:pPr algn="just">
              <a:lnSpc>
                <a:spcPct val="120000"/>
              </a:lnSpc>
            </a:pPr>
            <a:endParaRPr lang="en-US" sz="3400" dirty="0" smtClean="0"/>
          </a:p>
          <a:p>
            <a:pPr marL="0" indent="0" algn="just">
              <a:lnSpc>
                <a:spcPct val="120000"/>
              </a:lnSpc>
              <a:buNone/>
            </a:pPr>
            <a:endParaRPr lang="en-US" sz="3400" dirty="0" smtClean="0"/>
          </a:p>
          <a:p>
            <a:pPr algn="just">
              <a:lnSpc>
                <a:spcPct val="120000"/>
              </a:lnSpc>
            </a:pPr>
            <a:r>
              <a:rPr lang="en-US" sz="3400" dirty="0" smtClean="0">
                <a:solidFill>
                  <a:schemeClr val="bg1"/>
                </a:solidFill>
              </a:rPr>
              <a:t>Testing sequential suppression scenario at SPS is crucial to fully understand RHIC and LHC results. </a:t>
            </a:r>
            <a:endParaRPr lang="en-US" sz="2900" dirty="0" smtClean="0"/>
          </a:p>
        </p:txBody>
      </p:sp>
      <p:sp>
        <p:nvSpPr>
          <p:cNvPr id="3" name="Espace réservé de la date 2"/>
          <p:cNvSpPr>
            <a:spLocks noGrp="1"/>
          </p:cNvSpPr>
          <p:nvPr>
            <p:ph type="dt" sz="half" idx="10"/>
          </p:nvPr>
        </p:nvSpPr>
        <p:spPr/>
        <p:txBody>
          <a:bodyPr/>
          <a:lstStyle/>
          <a:p>
            <a:pPr>
              <a:defRPr/>
            </a:pPr>
            <a:r>
              <a:rPr lang="fr-FR" smtClean="0"/>
              <a:t>Les-Houches - 2014</a:t>
            </a:r>
            <a:endParaRPr lang="fr-BE"/>
          </a:p>
        </p:txBody>
      </p:sp>
      <p:sp>
        <p:nvSpPr>
          <p:cNvPr id="7" name="Espace réservé du pied de page 6"/>
          <p:cNvSpPr>
            <a:spLocks noGrp="1"/>
          </p:cNvSpPr>
          <p:nvPr>
            <p:ph type="ftr" sz="quarter" idx="11"/>
          </p:nvPr>
        </p:nvSpPr>
        <p:spPr/>
        <p:txBody>
          <a:bodyPr/>
          <a:lstStyle/>
          <a:p>
            <a:pPr>
              <a:defRPr/>
            </a:pPr>
            <a:r>
              <a:rPr lang="fr-FR" smtClean="0"/>
              <a:t>Frédéric Fleuret - LLR (fleuret@in2p3.fr)</a:t>
            </a:r>
            <a:endParaRPr lang="fr-BE"/>
          </a:p>
        </p:txBody>
      </p:sp>
      <p:sp>
        <p:nvSpPr>
          <p:cNvPr id="5" name="Espace réservé du numéro de diapositive 4"/>
          <p:cNvSpPr>
            <a:spLocks noGrp="1"/>
          </p:cNvSpPr>
          <p:nvPr>
            <p:ph type="sldNum" sz="quarter" idx="12"/>
          </p:nvPr>
        </p:nvSpPr>
        <p:spPr/>
        <p:txBody>
          <a:bodyPr/>
          <a:lstStyle/>
          <a:p>
            <a:pPr>
              <a:defRPr/>
            </a:pPr>
            <a:fld id="{22D67996-295D-4F77-A381-123A140FDE3E}" type="slidenum">
              <a:rPr lang="fr-BE" smtClean="0"/>
              <a:pPr>
                <a:defRPr/>
              </a:pPr>
              <a:t>22</a:t>
            </a:fld>
            <a:r>
              <a:rPr lang="fr-BE" smtClean="0"/>
              <a:t>/22</a:t>
            </a:r>
            <a:endParaRPr lang="fr-BE" dirty="0">
              <a:solidFill>
                <a:schemeClr val="tx1"/>
              </a:solidFill>
            </a:endParaRPr>
          </a:p>
        </p:txBody>
      </p:sp>
    </p:spTree>
    <p:extLst>
      <p:ext uri="{BB962C8B-B14F-4D97-AF65-F5344CB8AC3E}">
        <p14:creationId xmlns:p14="http://schemas.microsoft.com/office/powerpoint/2010/main" val="266650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re 1"/>
          <p:cNvSpPr>
            <a:spLocks noGrp="1"/>
          </p:cNvSpPr>
          <p:nvPr>
            <p:ph type="title"/>
          </p:nvPr>
        </p:nvSpPr>
        <p:spPr/>
        <p:txBody>
          <a:bodyPr/>
          <a:lstStyle/>
          <a:p>
            <a:pPr algn="l"/>
            <a:r>
              <a:rPr lang="en-US" sz="2800" dirty="0" smtClean="0"/>
              <a:t>CMS@LHC</a:t>
            </a:r>
            <a:r>
              <a:rPr lang="en-US" dirty="0" smtClean="0"/>
              <a:t> 			</a:t>
            </a:r>
            <a:r>
              <a:rPr lang="en-US" dirty="0" smtClean="0">
                <a:solidFill>
                  <a:srgbClr val="FF0000"/>
                </a:solidFill>
              </a:rPr>
              <a:t>New upsilon results</a:t>
            </a:r>
          </a:p>
        </p:txBody>
      </p:sp>
      <p:sp>
        <p:nvSpPr>
          <p:cNvPr id="3" name="Espace réservé de la date 2"/>
          <p:cNvSpPr>
            <a:spLocks noGrp="1"/>
          </p:cNvSpPr>
          <p:nvPr>
            <p:ph type="dt" sz="half" idx="10"/>
          </p:nvPr>
        </p:nvSpPr>
        <p:spPr/>
        <p:txBody>
          <a:bodyPr/>
          <a:lstStyle/>
          <a:p>
            <a:pPr>
              <a:defRPr/>
            </a:pPr>
            <a:r>
              <a:rPr lang="fr-FR" smtClean="0"/>
              <a:t>Les-Houches - 2014</a:t>
            </a:r>
            <a:endParaRPr lang="fr-BE"/>
          </a:p>
        </p:txBody>
      </p:sp>
      <p:sp>
        <p:nvSpPr>
          <p:cNvPr id="5" name="Espace réservé du pied de page 4"/>
          <p:cNvSpPr>
            <a:spLocks noGrp="1"/>
          </p:cNvSpPr>
          <p:nvPr>
            <p:ph type="ftr" sz="quarter" idx="11"/>
          </p:nvPr>
        </p:nvSpPr>
        <p:spPr/>
        <p:txBody>
          <a:bodyPr/>
          <a:lstStyle/>
          <a:p>
            <a:pPr>
              <a:defRPr/>
            </a:pPr>
            <a:r>
              <a:rPr lang="fr-FR" smtClean="0"/>
              <a:t>Frédéric Fleuret - LLR (fleuret@in2p3.fr)</a:t>
            </a:r>
            <a:endParaRPr lang="fr-BE" dirty="0">
              <a:solidFill>
                <a:srgbClr val="898989"/>
              </a:solidFill>
            </a:endParaRPr>
          </a:p>
        </p:txBody>
      </p:sp>
      <p:sp>
        <p:nvSpPr>
          <p:cNvPr id="112642" name="ZoneTexte 6"/>
          <p:cNvSpPr txBox="1">
            <a:spLocks noChangeArrowheads="1"/>
          </p:cNvSpPr>
          <p:nvPr/>
        </p:nvSpPr>
        <p:spPr bwMode="auto">
          <a:xfrm>
            <a:off x="468313" y="1052513"/>
            <a:ext cx="2438232" cy="461665"/>
          </a:xfrm>
          <a:prstGeom prst="rect">
            <a:avLst/>
          </a:prstGeom>
          <a:noFill/>
          <a:ln w="9525">
            <a:noFill/>
            <a:miter lim="800000"/>
            <a:headEnd/>
            <a:tailEnd/>
          </a:ln>
        </p:spPr>
        <p:txBody>
          <a:bodyPr wrap="none">
            <a:spAutoFit/>
          </a:bodyPr>
          <a:lstStyle/>
          <a:p>
            <a:r>
              <a:rPr lang="en-US" sz="2400" b="1" dirty="0" smtClean="0">
                <a:solidFill>
                  <a:srgbClr val="FF0000"/>
                </a:solidFill>
                <a:latin typeface="Calibri" pitchFamily="34" charset="0"/>
              </a:rPr>
              <a:t>Results </a:t>
            </a:r>
            <a:r>
              <a:rPr lang="en-US" sz="2400" b="1" dirty="0">
                <a:solidFill>
                  <a:srgbClr val="FF0000"/>
                </a:solidFill>
                <a:latin typeface="Calibri" pitchFamily="34" charset="0"/>
              </a:rPr>
              <a:t>from CMS</a:t>
            </a:r>
          </a:p>
        </p:txBody>
      </p:sp>
      <p:cxnSp>
        <p:nvCxnSpPr>
          <p:cNvPr id="11" name="Connecteur en angle 10"/>
          <p:cNvCxnSpPr/>
          <p:nvPr/>
        </p:nvCxnSpPr>
        <p:spPr>
          <a:xfrm>
            <a:off x="3851920" y="2420888"/>
            <a:ext cx="1224905" cy="50"/>
          </a:xfrm>
          <a:prstGeom prst="bentConnector3">
            <a:avLst>
              <a:gd name="adj1" fmla="val 50000"/>
            </a:avLst>
          </a:prstGeom>
          <a:ln w="57150">
            <a:solidFill>
              <a:srgbClr val="0099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2" cstate="print"/>
          <a:srcRect l="3630"/>
          <a:stretch>
            <a:fillRect/>
          </a:stretch>
        </p:blipFill>
        <p:spPr bwMode="auto">
          <a:xfrm>
            <a:off x="55562" y="3034155"/>
            <a:ext cx="3652341" cy="3647634"/>
          </a:xfrm>
          <a:prstGeom prst="rect">
            <a:avLst/>
          </a:prstGeom>
          <a:solidFill>
            <a:schemeClr val="bg1">
              <a:lumMod val="95000"/>
            </a:schemeClr>
          </a:solidFill>
          <a:ln w="9525">
            <a:noFill/>
            <a:miter lim="800000"/>
            <a:headEnd/>
            <a:tailEnd/>
          </a:ln>
        </p:spPr>
      </p:pic>
      <p:pic>
        <p:nvPicPr>
          <p:cNvPr id="112651" name="Picture 1"/>
          <p:cNvPicPr>
            <a:picLocks noChangeAspect="1" noChangeArrowheads="1"/>
          </p:cNvPicPr>
          <p:nvPr/>
        </p:nvPicPr>
        <p:blipFill>
          <a:blip r:embed="rId3" cstate="print">
            <a:clrChange>
              <a:clrFrom>
                <a:srgbClr val="FFFFFF"/>
              </a:clrFrom>
              <a:clrTo>
                <a:srgbClr val="FFFFFF">
                  <a:alpha val="0"/>
                </a:srgbClr>
              </a:clrTo>
            </a:clrChange>
          </a:blip>
          <a:srcRect r="2502"/>
          <a:stretch>
            <a:fillRect/>
          </a:stretch>
        </p:blipFill>
        <p:spPr bwMode="auto">
          <a:xfrm>
            <a:off x="4787900" y="1125538"/>
            <a:ext cx="4356100" cy="4287837"/>
          </a:xfrm>
          <a:prstGeom prst="rect">
            <a:avLst/>
          </a:prstGeom>
          <a:noFill/>
          <a:ln w="9525">
            <a:noFill/>
            <a:miter lim="800000"/>
            <a:headEnd/>
            <a:tailEnd/>
          </a:ln>
        </p:spPr>
      </p:pic>
      <p:sp>
        <p:nvSpPr>
          <p:cNvPr id="112653" name="ZoneTexte 23"/>
          <p:cNvSpPr txBox="1">
            <a:spLocks noChangeArrowheads="1"/>
          </p:cNvSpPr>
          <p:nvPr/>
        </p:nvSpPr>
        <p:spPr bwMode="auto">
          <a:xfrm>
            <a:off x="3851920" y="5301208"/>
            <a:ext cx="5513388" cy="461963"/>
          </a:xfrm>
          <a:prstGeom prst="rect">
            <a:avLst/>
          </a:prstGeom>
          <a:noFill/>
          <a:ln w="9525">
            <a:noFill/>
            <a:miter lim="800000"/>
            <a:headEnd/>
            <a:tailEnd/>
          </a:ln>
        </p:spPr>
        <p:txBody>
          <a:bodyPr>
            <a:spAutoFit/>
          </a:bodyPr>
          <a:lstStyle/>
          <a:p>
            <a:r>
              <a:rPr lang="en-US" sz="2400" b="1" dirty="0">
                <a:solidFill>
                  <a:srgbClr val="FF0000"/>
                </a:solidFill>
                <a:latin typeface="Calibri" pitchFamily="34" charset="0"/>
              </a:rPr>
              <a:t>Charmonia @ SPS </a:t>
            </a:r>
            <a:r>
              <a:rPr lang="en-US" sz="2400" dirty="0">
                <a:latin typeface="Calibri" pitchFamily="34" charset="0"/>
                <a:sym typeface="Symbol" pitchFamily="18" charset="2"/>
              </a:rPr>
              <a:t> </a:t>
            </a:r>
            <a:r>
              <a:rPr lang="en-US" sz="2400" dirty="0" smtClean="0">
                <a:latin typeface="Calibri" pitchFamily="34" charset="0"/>
                <a:sym typeface="Symbol" pitchFamily="18" charset="2"/>
              </a:rPr>
              <a:t>   </a:t>
            </a:r>
            <a:r>
              <a:rPr lang="en-US" sz="2400" b="1" dirty="0" err="1">
                <a:solidFill>
                  <a:srgbClr val="009900"/>
                </a:solidFill>
                <a:latin typeface="Calibri" pitchFamily="34" charset="0"/>
                <a:sym typeface="Symbol" pitchFamily="18" charset="2"/>
              </a:rPr>
              <a:t>bottomonia</a:t>
            </a:r>
            <a:r>
              <a:rPr lang="en-US" sz="2400" b="1" dirty="0">
                <a:solidFill>
                  <a:srgbClr val="009900"/>
                </a:solidFill>
                <a:latin typeface="Calibri" pitchFamily="34" charset="0"/>
                <a:sym typeface="Symbol" pitchFamily="18" charset="2"/>
              </a:rPr>
              <a:t> @ LHC</a:t>
            </a:r>
          </a:p>
        </p:txBody>
      </p:sp>
      <p:cxnSp>
        <p:nvCxnSpPr>
          <p:cNvPr id="25" name="Connecteur en angle 35"/>
          <p:cNvCxnSpPr/>
          <p:nvPr/>
        </p:nvCxnSpPr>
        <p:spPr>
          <a:xfrm rot="10800000">
            <a:off x="3347864" y="5373216"/>
            <a:ext cx="461962" cy="130175"/>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ZoneTexte 20"/>
              <p:cNvSpPr txBox="1"/>
              <p:nvPr/>
            </p:nvSpPr>
            <p:spPr>
              <a:xfrm>
                <a:off x="179512" y="1556792"/>
                <a:ext cx="3744415" cy="1200329"/>
              </a:xfrm>
              <a:prstGeom prst="rect">
                <a:avLst/>
              </a:prstGeom>
              <a:noFill/>
            </p:spPr>
            <p:txBody>
              <a:bodyPr wrap="square" rtlCol="0">
                <a:spAutoFit/>
              </a:bodyPr>
              <a:lstStyle/>
              <a:p>
                <a:pPr algn="ctr"/>
                <a:r>
                  <a:rPr lang="en-US" b="1" dirty="0" smtClean="0"/>
                  <a:t>’’Observation of Sequential </a:t>
                </a:r>
                <a14:m>
                  <m:oMath xmlns:m="http://schemas.openxmlformats.org/officeDocument/2006/math">
                    <m:r>
                      <a:rPr lang="en-US" b="1" i="1" smtClean="0">
                        <a:latin typeface="Cambria Math"/>
                        <a:ea typeface="Cambria Math"/>
                      </a:rPr>
                      <m:t>𝚼</m:t>
                    </m:r>
                  </m:oMath>
                </a14:m>
                <a:r>
                  <a:rPr lang="en-US" b="1" dirty="0" smtClean="0"/>
                  <a:t> Suppression in </a:t>
                </a:r>
                <a:r>
                  <a:rPr lang="en-US" b="1" dirty="0" err="1" smtClean="0"/>
                  <a:t>PbPb</a:t>
                </a:r>
                <a:r>
                  <a:rPr lang="en-US" b="1" dirty="0" smtClean="0"/>
                  <a:t> collisions’’</a:t>
                </a:r>
              </a:p>
              <a:p>
                <a:pPr algn="ctr"/>
                <a:r>
                  <a:rPr lang="en-US" b="1" dirty="0" smtClean="0"/>
                  <a:t>(at LHC)</a:t>
                </a:r>
              </a:p>
              <a:p>
                <a:pPr algn="ctr"/>
                <a:r>
                  <a:rPr lang="en-US" i="1" dirty="0" smtClean="0"/>
                  <a:t>PRL109, 222301 (2012)</a:t>
                </a:r>
                <a:endParaRPr lang="en-US" i="1" dirty="0"/>
              </a:p>
            </p:txBody>
          </p:sp>
        </mc:Choice>
        <mc:Fallback xmlns="">
          <p:sp>
            <p:nvSpPr>
              <p:cNvPr id="21" name="ZoneTexte 20"/>
              <p:cNvSpPr txBox="1">
                <a:spLocks noRot="1" noChangeAspect="1" noMove="1" noResize="1" noEditPoints="1" noAdjustHandles="1" noChangeArrowheads="1" noChangeShapeType="1" noTextEdit="1"/>
              </p:cNvSpPr>
              <p:nvPr/>
            </p:nvSpPr>
            <p:spPr>
              <a:xfrm>
                <a:off x="179512" y="1556792"/>
                <a:ext cx="3744415" cy="1200329"/>
              </a:xfrm>
              <a:prstGeom prst="rect">
                <a:avLst/>
              </a:prstGeom>
              <a:blipFill rotWithShape="1">
                <a:blip r:embed="rId4"/>
                <a:stretch>
                  <a:fillRect l="-1301" t="-2538" r="-1138" b="-7107"/>
                </a:stretch>
              </a:blipFill>
            </p:spPr>
            <p:txBody>
              <a:bodyPr/>
              <a:lstStyle/>
              <a:p>
                <a:r>
                  <a:rPr lang="fr-FR">
                    <a:noFill/>
                  </a:rPr>
                  <a:t> </a:t>
                </a:r>
              </a:p>
            </p:txBody>
          </p:sp>
        </mc:Fallback>
      </mc:AlternateContent>
      <p:sp>
        <p:nvSpPr>
          <p:cNvPr id="16" name="Rectangle 15"/>
          <p:cNvSpPr/>
          <p:nvPr/>
        </p:nvSpPr>
        <p:spPr>
          <a:xfrm>
            <a:off x="3594225" y="6023548"/>
            <a:ext cx="5154239" cy="486287"/>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just">
              <a:lnSpc>
                <a:spcPct val="80000"/>
              </a:lnSpc>
            </a:pPr>
            <a:r>
              <a:rPr lang="en-US" sz="1600" b="1" dirty="0" smtClean="0">
                <a:solidFill>
                  <a:schemeClr val="bg1"/>
                </a:solidFill>
              </a:rPr>
              <a:t>Testing </a:t>
            </a:r>
            <a:r>
              <a:rPr lang="en-US" sz="1600" b="1" dirty="0">
                <a:solidFill>
                  <a:schemeClr val="bg1"/>
                </a:solidFill>
              </a:rPr>
              <a:t>sequential suppression </a:t>
            </a:r>
            <a:r>
              <a:rPr lang="en-US" sz="1600" b="1" dirty="0" smtClean="0">
                <a:solidFill>
                  <a:schemeClr val="bg1"/>
                </a:solidFill>
              </a:rPr>
              <a:t>scenario at </a:t>
            </a:r>
            <a:r>
              <a:rPr lang="en-US" sz="1600" b="1" dirty="0">
                <a:solidFill>
                  <a:schemeClr val="bg1"/>
                </a:solidFill>
              </a:rPr>
              <a:t>SPS is crucial to fully understand RHIC and LHC results</a:t>
            </a:r>
            <a:r>
              <a:rPr lang="en-US" sz="1600" dirty="0">
                <a:solidFill>
                  <a:schemeClr val="bg1"/>
                </a:solidFill>
              </a:rPr>
              <a:t>. </a:t>
            </a:r>
          </a:p>
        </p:txBody>
      </p:sp>
      <p:sp>
        <p:nvSpPr>
          <p:cNvPr id="4" name="Espace réservé du numéro de diapositive 3"/>
          <p:cNvSpPr>
            <a:spLocks noGrp="1"/>
          </p:cNvSpPr>
          <p:nvPr>
            <p:ph type="sldNum" sz="quarter" idx="12"/>
          </p:nvPr>
        </p:nvSpPr>
        <p:spPr/>
        <p:txBody>
          <a:bodyPr/>
          <a:lstStyle/>
          <a:p>
            <a:pPr>
              <a:defRPr/>
            </a:pPr>
            <a:fld id="{22D67996-295D-4F77-A381-123A140FDE3E}" type="slidenum">
              <a:rPr lang="fr-BE" smtClean="0"/>
              <a:pPr>
                <a:defRPr/>
              </a:pPr>
              <a:t>23</a:t>
            </a:fld>
            <a:r>
              <a:rPr lang="fr-BE" smtClean="0"/>
              <a:t>/22</a:t>
            </a:r>
            <a:endParaRPr lang="fr-BE"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p:cNvPicPr>
            <a:picLocks noChangeAspect="1" noChangeArrowheads="1"/>
          </p:cNvPicPr>
          <p:nvPr/>
        </p:nvPicPr>
        <p:blipFill>
          <a:blip r:embed="rId2" cstate="print"/>
          <a:srcRect l="64754" t="28681" r="9920"/>
          <a:stretch>
            <a:fillRect/>
          </a:stretch>
        </p:blipFill>
        <p:spPr bwMode="auto">
          <a:xfrm>
            <a:off x="1547813" y="1268413"/>
            <a:ext cx="3384550" cy="4283075"/>
          </a:xfrm>
          <a:prstGeom prst="rect">
            <a:avLst/>
          </a:prstGeom>
          <a:solidFill>
            <a:schemeClr val="bg1">
              <a:lumMod val="95000"/>
            </a:schemeClr>
          </a:solidFill>
          <a:ln w="9525">
            <a:noFill/>
            <a:miter lim="800000"/>
            <a:headEnd/>
            <a:tailEnd/>
          </a:ln>
        </p:spPr>
      </p:pic>
      <p:pic>
        <p:nvPicPr>
          <p:cNvPr id="38" name="Picture 3"/>
          <p:cNvPicPr>
            <a:picLocks noChangeAspect="1" noChangeArrowheads="1"/>
          </p:cNvPicPr>
          <p:nvPr/>
        </p:nvPicPr>
        <p:blipFill>
          <a:blip r:embed="rId2" cstate="print"/>
          <a:srcRect l="3630"/>
          <a:stretch>
            <a:fillRect/>
          </a:stretch>
        </p:blipFill>
        <p:spPr bwMode="auto">
          <a:xfrm>
            <a:off x="55568" y="4221360"/>
            <a:ext cx="2451163" cy="2448000"/>
          </a:xfrm>
          <a:prstGeom prst="rect">
            <a:avLst/>
          </a:prstGeom>
          <a:solidFill>
            <a:schemeClr val="bg1">
              <a:lumMod val="95000"/>
            </a:schemeClr>
          </a:solidFill>
          <a:ln w="9525">
            <a:noFill/>
            <a:miter lim="800000"/>
            <a:headEnd/>
            <a:tailEnd/>
          </a:ln>
        </p:spPr>
      </p:pic>
      <mc:AlternateContent xmlns:mc="http://schemas.openxmlformats.org/markup-compatibility/2006" xmlns:a14="http://schemas.microsoft.com/office/drawing/2010/main">
        <mc:Choice Requires="a14">
          <p:sp>
            <p:nvSpPr>
              <p:cNvPr id="2" name="Titre 1"/>
              <p:cNvSpPr>
                <a:spLocks noGrp="1"/>
              </p:cNvSpPr>
              <p:nvPr>
                <p:ph type="title"/>
              </p:nvPr>
            </p:nvSpPr>
            <p:spPr/>
            <p:txBody>
              <a:bodyPr rtlCol="0">
                <a:normAutofit/>
              </a:bodyPr>
              <a:lstStyle/>
              <a:p>
                <a:pPr algn="l" fontAlgn="auto">
                  <a:spcAft>
                    <a:spcPts val="0"/>
                  </a:spcAft>
                  <a:defRPr/>
                </a:pPr>
                <a:r>
                  <a:rPr lang="en-US" sz="2800" dirty="0" smtClean="0">
                    <a:solidFill>
                      <a:schemeClr val="bg1"/>
                    </a:solidFill>
                  </a:rPr>
                  <a:t>J/</a:t>
                </a:r>
                <a:r>
                  <a:rPr lang="en-US" sz="2800" dirty="0" smtClean="0">
                    <a:solidFill>
                      <a:schemeClr val="bg1"/>
                    </a:solidFill>
                    <a:latin typeface="Symbol" pitchFamily="18" charset="2"/>
                  </a:rPr>
                  <a:t>Y</a:t>
                </a:r>
                <a:r>
                  <a:rPr lang="en-US" sz="2800" dirty="0" smtClean="0">
                    <a:solidFill>
                      <a:schemeClr val="bg1"/>
                    </a:solidFill>
                  </a:rPr>
                  <a:t>@SPS .vs. </a:t>
                </a:r>
                <a14:m>
                  <m:oMath xmlns:m="http://schemas.openxmlformats.org/officeDocument/2006/math">
                    <m:r>
                      <a:rPr lang="en-US" sz="2800" i="1" smtClean="0">
                        <a:solidFill>
                          <a:schemeClr val="bg1"/>
                        </a:solidFill>
                        <a:latin typeface="Cambria Math"/>
                        <a:ea typeface="Cambria Math"/>
                      </a:rPr>
                      <m:t>𝚼</m:t>
                    </m:r>
                  </m:oMath>
                </a14:m>
                <a:r>
                  <a:rPr lang="en-US" sz="2800" dirty="0" smtClean="0">
                    <a:solidFill>
                      <a:schemeClr val="bg1"/>
                    </a:solidFill>
                  </a:rPr>
                  <a:t>@LHC</a:t>
                </a:r>
                <a:r>
                  <a:rPr lang="en-US" dirty="0" smtClean="0">
                    <a:solidFill>
                      <a:schemeClr val="bg1"/>
                    </a:solidFill>
                  </a:rPr>
                  <a:t>    </a:t>
                </a:r>
                <a:r>
                  <a:rPr lang="en-US" dirty="0" smtClean="0">
                    <a:solidFill>
                      <a:srgbClr val="FF0000"/>
                    </a:solidFill>
                  </a:rPr>
                  <a:t>color screening ?</a:t>
                </a:r>
                <a:endParaRPr lang="en-US" dirty="0">
                  <a:solidFill>
                    <a:srgbClr val="FF0000"/>
                  </a:solidFill>
                </a:endParaRPr>
              </a:p>
            </p:txBody>
          </p:sp>
        </mc:Choice>
        <mc:Fallback xmlns="">
          <p:sp>
            <p:nvSpPr>
              <p:cNvPr id="2" name="Titre 1"/>
              <p:cNvSpPr>
                <a:spLocks noGrp="1" noRot="1" noChangeAspect="1" noMove="1" noResize="1" noEditPoints="1" noAdjustHandles="1" noChangeArrowheads="1" noChangeShapeType="1" noTextEdit="1"/>
              </p:cNvSpPr>
              <p:nvPr>
                <p:ph type="title"/>
              </p:nvPr>
            </p:nvSpPr>
            <p:spPr>
              <a:blipFill rotWithShape="1">
                <a:blip r:embed="rId3"/>
                <a:stretch>
                  <a:fillRect l="-1540" t="-2817" b="-21127"/>
                </a:stretch>
              </a:blipFill>
            </p:spPr>
            <p:txBody>
              <a:bodyPr/>
              <a:lstStyle/>
              <a:p>
                <a:r>
                  <a:rPr lang="fr-FR">
                    <a:noFill/>
                  </a:rPr>
                  <a:t> </a:t>
                </a:r>
              </a:p>
            </p:txBody>
          </p:sp>
        </mc:Fallback>
      </mc:AlternateContent>
      <p:pic>
        <p:nvPicPr>
          <p:cNvPr id="113666" name="Picture 1"/>
          <p:cNvPicPr>
            <a:picLocks noGrp="1" noChangeAspect="1" noChangeArrowheads="1"/>
          </p:cNvPicPr>
          <p:nvPr>
            <p:ph idx="1"/>
          </p:nvPr>
        </p:nvPicPr>
        <p:blipFill>
          <a:blip r:embed="rId4" cstate="print">
            <a:clrChange>
              <a:clrFrom>
                <a:srgbClr val="FFFFFF"/>
              </a:clrFrom>
              <a:clrTo>
                <a:srgbClr val="FFFFFF">
                  <a:alpha val="0"/>
                </a:srgbClr>
              </a:clrTo>
            </a:clrChange>
          </a:blip>
          <a:srcRect r="2502"/>
          <a:stretch>
            <a:fillRect/>
          </a:stretch>
        </p:blipFill>
        <p:spPr>
          <a:xfrm>
            <a:off x="4787900" y="1125538"/>
            <a:ext cx="4356100" cy="4287837"/>
          </a:xfrm>
        </p:spPr>
      </p:pic>
      <p:sp>
        <p:nvSpPr>
          <p:cNvPr id="4" name="Espace réservé de la date 3"/>
          <p:cNvSpPr>
            <a:spLocks noGrp="1"/>
          </p:cNvSpPr>
          <p:nvPr>
            <p:ph type="dt" sz="half" idx="10"/>
          </p:nvPr>
        </p:nvSpPr>
        <p:spPr/>
        <p:txBody>
          <a:bodyPr/>
          <a:lstStyle/>
          <a:p>
            <a:pPr>
              <a:defRPr/>
            </a:pPr>
            <a:r>
              <a:rPr lang="fr-FR" smtClean="0"/>
              <a:t>Les-Houches - 2014</a:t>
            </a:r>
            <a:endParaRPr lang="fr-BE"/>
          </a:p>
        </p:txBody>
      </p:sp>
      <p:sp>
        <p:nvSpPr>
          <p:cNvPr id="37" name="Espace réservé du pied de page 36"/>
          <p:cNvSpPr>
            <a:spLocks noGrp="1"/>
          </p:cNvSpPr>
          <p:nvPr>
            <p:ph type="ftr" sz="quarter" idx="11"/>
          </p:nvPr>
        </p:nvSpPr>
        <p:spPr/>
        <p:txBody>
          <a:bodyPr/>
          <a:lstStyle/>
          <a:p>
            <a:pPr>
              <a:defRPr/>
            </a:pPr>
            <a:r>
              <a:rPr lang="fr-FR" smtClean="0"/>
              <a:t>Frédéric Fleuret - LLR (fleuret@in2p3.fr)</a:t>
            </a:r>
            <a:endParaRPr lang="fr-BE"/>
          </a:p>
        </p:txBody>
      </p:sp>
      <p:sp>
        <p:nvSpPr>
          <p:cNvPr id="16" name="Rectangle 15"/>
          <p:cNvSpPr/>
          <p:nvPr/>
        </p:nvSpPr>
        <p:spPr>
          <a:xfrm>
            <a:off x="2312988" y="2843213"/>
            <a:ext cx="182562"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1654175" y="2486025"/>
            <a:ext cx="182563"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800350" y="3013075"/>
            <a:ext cx="184150"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3195638" y="3041650"/>
            <a:ext cx="182562" cy="80963"/>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p:nvSpPr>
        <p:spPr>
          <a:xfrm>
            <a:off x="3519488" y="3094038"/>
            <a:ext cx="182562" cy="80962"/>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p:cNvSpPr/>
          <p:nvPr/>
        </p:nvSpPr>
        <p:spPr>
          <a:xfrm>
            <a:off x="3757613" y="3090863"/>
            <a:ext cx="182562"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a:off x="3967163" y="3294063"/>
            <a:ext cx="182562" cy="80962"/>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p:cNvSpPr/>
          <p:nvPr/>
        </p:nvSpPr>
        <p:spPr>
          <a:xfrm>
            <a:off x="4114800" y="3267075"/>
            <a:ext cx="182563"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4219575" y="3441700"/>
            <a:ext cx="182563" cy="80963"/>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4171950" y="4446588"/>
            <a:ext cx="182563" cy="80962"/>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3910013" y="4100513"/>
            <a:ext cx="182562"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3576638" y="4157663"/>
            <a:ext cx="182562"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3114675" y="3986213"/>
            <a:ext cx="182563"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436813" y="3784600"/>
            <a:ext cx="184150" cy="80963"/>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1576388" y="3403600"/>
            <a:ext cx="92075" cy="80963"/>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684" name="ZoneTexte 31"/>
          <p:cNvSpPr txBox="1">
            <a:spLocks noChangeArrowheads="1"/>
          </p:cNvSpPr>
          <p:nvPr/>
        </p:nvSpPr>
        <p:spPr bwMode="auto">
          <a:xfrm>
            <a:off x="2730500" y="5559425"/>
            <a:ext cx="5513388" cy="461963"/>
          </a:xfrm>
          <a:prstGeom prst="rect">
            <a:avLst/>
          </a:prstGeom>
          <a:noFill/>
          <a:ln w="9525">
            <a:noFill/>
            <a:miter lim="800000"/>
            <a:headEnd/>
            <a:tailEnd/>
          </a:ln>
        </p:spPr>
        <p:txBody>
          <a:bodyPr>
            <a:spAutoFit/>
          </a:bodyPr>
          <a:lstStyle/>
          <a:p>
            <a:r>
              <a:rPr lang="en-US" sz="2400" b="1" dirty="0" err="1">
                <a:solidFill>
                  <a:srgbClr val="FF0000"/>
                </a:solidFill>
                <a:latin typeface="Calibri" pitchFamily="34" charset="0"/>
              </a:rPr>
              <a:t>Charmonia</a:t>
            </a:r>
            <a:r>
              <a:rPr lang="en-US" sz="2400" b="1" dirty="0">
                <a:solidFill>
                  <a:srgbClr val="FF0000"/>
                </a:solidFill>
                <a:latin typeface="Calibri" pitchFamily="34" charset="0"/>
              </a:rPr>
              <a:t> @ SPS </a:t>
            </a:r>
            <a:r>
              <a:rPr lang="en-US" sz="2400" dirty="0">
                <a:latin typeface="Calibri" pitchFamily="34" charset="0"/>
                <a:sym typeface="Symbol" pitchFamily="18" charset="2"/>
              </a:rPr>
              <a:t>         </a:t>
            </a:r>
            <a:r>
              <a:rPr lang="en-US" sz="2400" b="1" dirty="0" err="1">
                <a:solidFill>
                  <a:srgbClr val="009900"/>
                </a:solidFill>
                <a:latin typeface="Calibri" pitchFamily="34" charset="0"/>
                <a:sym typeface="Symbol" pitchFamily="18" charset="2"/>
              </a:rPr>
              <a:t>bottomonia</a:t>
            </a:r>
            <a:r>
              <a:rPr lang="en-US" sz="2400" b="1" dirty="0">
                <a:solidFill>
                  <a:srgbClr val="009900"/>
                </a:solidFill>
                <a:latin typeface="Calibri" pitchFamily="34" charset="0"/>
                <a:sym typeface="Symbol" pitchFamily="18" charset="2"/>
              </a:rPr>
              <a:t> @ LHC</a:t>
            </a:r>
          </a:p>
        </p:txBody>
      </p:sp>
      <p:sp>
        <p:nvSpPr>
          <p:cNvPr id="34" name="Rectangle 33"/>
          <p:cNvSpPr/>
          <p:nvPr/>
        </p:nvSpPr>
        <p:spPr>
          <a:xfrm>
            <a:off x="1614488" y="5013325"/>
            <a:ext cx="628650" cy="1387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Connecteur en angle 35"/>
          <p:cNvCxnSpPr>
            <a:stCxn id="113684" idx="1"/>
          </p:cNvCxnSpPr>
          <p:nvPr/>
        </p:nvCxnSpPr>
        <p:spPr>
          <a:xfrm rot="10800000">
            <a:off x="2627313" y="5084763"/>
            <a:ext cx="103187" cy="706437"/>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Forme 38"/>
          <p:cNvCxnSpPr>
            <a:stCxn id="113684" idx="3"/>
          </p:cNvCxnSpPr>
          <p:nvPr/>
        </p:nvCxnSpPr>
        <p:spPr>
          <a:xfrm flipV="1">
            <a:off x="8243888" y="5157788"/>
            <a:ext cx="144462" cy="633412"/>
          </a:xfrm>
          <a:prstGeom prst="bentConnector2">
            <a:avLst/>
          </a:prstGeom>
          <a:ln w="381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771775" y="1844675"/>
            <a:ext cx="184150"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41"/>
          <p:cNvSpPr/>
          <p:nvPr/>
        </p:nvSpPr>
        <p:spPr>
          <a:xfrm>
            <a:off x="2771775" y="2133600"/>
            <a:ext cx="184150"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690" name="ZoneTexte 42"/>
          <p:cNvSpPr txBox="1">
            <a:spLocks noChangeArrowheads="1"/>
          </p:cNvSpPr>
          <p:nvPr/>
        </p:nvSpPr>
        <p:spPr bwMode="auto">
          <a:xfrm>
            <a:off x="2916238" y="1989138"/>
            <a:ext cx="730250" cy="368300"/>
          </a:xfrm>
          <a:prstGeom prst="rect">
            <a:avLst/>
          </a:prstGeom>
          <a:noFill/>
          <a:ln w="9525">
            <a:noFill/>
            <a:miter lim="800000"/>
            <a:headEnd/>
            <a:tailEnd/>
          </a:ln>
        </p:spPr>
        <p:txBody>
          <a:bodyPr wrap="none">
            <a:spAutoFit/>
          </a:bodyPr>
          <a:lstStyle/>
          <a:p>
            <a:r>
              <a:rPr lang="en-US">
                <a:latin typeface="Symbol" pitchFamily="18" charset="2"/>
              </a:rPr>
              <a:t>Y</a:t>
            </a:r>
            <a:r>
              <a:rPr lang="en-US">
                <a:latin typeface="Calibri" pitchFamily="34" charset="0"/>
              </a:rPr>
              <a:t>(2S)</a:t>
            </a:r>
          </a:p>
        </p:txBody>
      </p:sp>
      <p:sp>
        <p:nvSpPr>
          <p:cNvPr id="113691" name="ZoneTexte 43"/>
          <p:cNvSpPr txBox="1">
            <a:spLocks noChangeArrowheads="1"/>
          </p:cNvSpPr>
          <p:nvPr/>
        </p:nvSpPr>
        <p:spPr bwMode="auto">
          <a:xfrm>
            <a:off x="2916238" y="1700213"/>
            <a:ext cx="730250" cy="369887"/>
          </a:xfrm>
          <a:prstGeom prst="rect">
            <a:avLst/>
          </a:prstGeom>
          <a:noFill/>
          <a:ln w="9525">
            <a:noFill/>
            <a:miter lim="800000"/>
            <a:headEnd/>
            <a:tailEnd/>
          </a:ln>
        </p:spPr>
        <p:txBody>
          <a:bodyPr wrap="none">
            <a:spAutoFit/>
          </a:bodyPr>
          <a:lstStyle/>
          <a:p>
            <a:r>
              <a:rPr lang="en-US">
                <a:latin typeface="Symbol" pitchFamily="18" charset="2"/>
              </a:rPr>
              <a:t>Y</a:t>
            </a:r>
            <a:r>
              <a:rPr lang="en-US">
                <a:latin typeface="Calibri" pitchFamily="34" charset="0"/>
              </a:rPr>
              <a:t>(1S)</a:t>
            </a:r>
          </a:p>
        </p:txBody>
      </p:sp>
      <p:sp>
        <p:nvSpPr>
          <p:cNvPr id="45" name="Rectangle 44"/>
          <p:cNvSpPr/>
          <p:nvPr/>
        </p:nvSpPr>
        <p:spPr>
          <a:xfrm>
            <a:off x="1331913" y="1196975"/>
            <a:ext cx="2879725" cy="503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NA50, </a:t>
            </a:r>
            <a:r>
              <a:rPr lang="en-US" dirty="0" err="1">
                <a:solidFill>
                  <a:schemeClr val="tx1"/>
                </a:solidFill>
              </a:rPr>
              <a:t>PbPb</a:t>
            </a:r>
            <a:r>
              <a:rPr lang="en-US" dirty="0">
                <a:solidFill>
                  <a:schemeClr val="tx1"/>
                </a:solidFill>
              </a:rPr>
              <a:t> </a:t>
            </a:r>
            <a:r>
              <a:rPr lang="en-US" dirty="0">
                <a:solidFill>
                  <a:schemeClr val="tx1"/>
                </a:solidFill>
                <a:sym typeface="Symbol"/>
              </a:rPr>
              <a:t></a:t>
            </a:r>
            <a:r>
              <a:rPr lang="en-US" dirty="0" err="1">
                <a:solidFill>
                  <a:schemeClr val="tx1"/>
                </a:solidFill>
                <a:sym typeface="Symbol"/>
              </a:rPr>
              <a:t>s</a:t>
            </a:r>
            <a:r>
              <a:rPr lang="en-US" baseline="-25000" dirty="0" err="1">
                <a:solidFill>
                  <a:schemeClr val="tx1"/>
                </a:solidFill>
                <a:sym typeface="Symbol"/>
              </a:rPr>
              <a:t>NN</a:t>
            </a:r>
            <a:r>
              <a:rPr lang="en-US" dirty="0">
                <a:solidFill>
                  <a:schemeClr val="tx1"/>
                </a:solidFill>
                <a:sym typeface="Symbol"/>
              </a:rPr>
              <a:t>=17.2 </a:t>
            </a:r>
            <a:r>
              <a:rPr lang="en-US" dirty="0" err="1">
                <a:solidFill>
                  <a:schemeClr val="tx1"/>
                </a:solidFill>
                <a:sym typeface="Symbol"/>
              </a:rPr>
              <a:t>GeV</a:t>
            </a:r>
            <a:endParaRPr lang="en-US" dirty="0">
              <a:solidFill>
                <a:schemeClr val="tx1"/>
              </a:solidFill>
            </a:endParaRPr>
          </a:p>
        </p:txBody>
      </p:sp>
      <p:pic>
        <p:nvPicPr>
          <p:cNvPr id="113693" name="Picture 2" descr="https://encrypted-tbn1.google.com/images?q=tbn:ANd9GcSoSlR3TQL5KuooAIKx_v1_wFBgIb1_Q29kqUUTJ_cbiUWEFy3UDw"/>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9896437">
            <a:off x="625475" y="3930650"/>
            <a:ext cx="1882775" cy="2830513"/>
          </a:xfrm>
          <a:prstGeom prst="rect">
            <a:avLst/>
          </a:prstGeom>
          <a:noFill/>
          <a:ln w="9525">
            <a:noFill/>
            <a:miter lim="800000"/>
            <a:headEnd/>
            <a:tailEnd/>
          </a:ln>
        </p:spPr>
      </p:pic>
      <p:sp>
        <p:nvSpPr>
          <p:cNvPr id="3" name="Rectangle 2"/>
          <p:cNvSpPr/>
          <p:nvPr/>
        </p:nvSpPr>
        <p:spPr>
          <a:xfrm>
            <a:off x="3594225" y="6023548"/>
            <a:ext cx="5154239" cy="486287"/>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just">
              <a:lnSpc>
                <a:spcPct val="80000"/>
              </a:lnSpc>
            </a:pPr>
            <a:r>
              <a:rPr lang="en-US" sz="1600" b="1" dirty="0" smtClean="0">
                <a:solidFill>
                  <a:schemeClr val="bg1"/>
                </a:solidFill>
              </a:rPr>
              <a:t>Testing </a:t>
            </a:r>
            <a:r>
              <a:rPr lang="en-US" sz="1600" b="1" dirty="0">
                <a:solidFill>
                  <a:schemeClr val="bg1"/>
                </a:solidFill>
              </a:rPr>
              <a:t>sequential suppression </a:t>
            </a:r>
            <a:r>
              <a:rPr lang="en-US" sz="1600" b="1" dirty="0" smtClean="0">
                <a:solidFill>
                  <a:schemeClr val="bg1"/>
                </a:solidFill>
              </a:rPr>
              <a:t>scenario at </a:t>
            </a:r>
            <a:r>
              <a:rPr lang="en-US" sz="1600" b="1" dirty="0">
                <a:solidFill>
                  <a:schemeClr val="bg1"/>
                </a:solidFill>
              </a:rPr>
              <a:t>SPS is crucial to fully understand RHIC and LHC results</a:t>
            </a:r>
            <a:r>
              <a:rPr lang="en-US" sz="1600" dirty="0">
                <a:solidFill>
                  <a:schemeClr val="bg1"/>
                </a:solidFill>
              </a:rPr>
              <a:t>. </a:t>
            </a:r>
          </a:p>
        </p:txBody>
      </p:sp>
      <p:sp>
        <p:nvSpPr>
          <p:cNvPr id="6" name="Espace réservé du numéro de diapositive 5"/>
          <p:cNvSpPr>
            <a:spLocks noGrp="1"/>
          </p:cNvSpPr>
          <p:nvPr>
            <p:ph type="sldNum" sz="quarter" idx="12"/>
          </p:nvPr>
        </p:nvSpPr>
        <p:spPr/>
        <p:txBody>
          <a:bodyPr/>
          <a:lstStyle/>
          <a:p>
            <a:pPr>
              <a:defRPr/>
            </a:pPr>
            <a:fld id="{22D67996-295D-4F77-A381-123A140FDE3E}" type="slidenum">
              <a:rPr lang="fr-BE" smtClean="0"/>
              <a:pPr>
                <a:defRPr/>
              </a:pPr>
              <a:t>24</a:t>
            </a:fld>
            <a:r>
              <a:rPr lang="fr-BE" smtClean="0"/>
              <a:t>/22</a:t>
            </a:r>
            <a:endParaRPr lang="fr-BE" dirty="0">
              <a:solidFill>
                <a:schemeClr val="tx1"/>
              </a:solidFill>
            </a:endParaRPr>
          </a:p>
        </p:txBody>
      </p:sp>
    </p:spTree>
    <p:extLst>
      <p:ext uri="{BB962C8B-B14F-4D97-AF65-F5344CB8AC3E}">
        <p14:creationId xmlns:p14="http://schemas.microsoft.com/office/powerpoint/2010/main" val="4200431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backup</a:t>
            </a:r>
            <a:endParaRPr lang="fr-FR" dirty="0"/>
          </a:p>
        </p:txBody>
      </p:sp>
      <p:sp>
        <p:nvSpPr>
          <p:cNvPr id="3" name="Sous-titre 2"/>
          <p:cNvSpPr>
            <a:spLocks noGrp="1"/>
          </p:cNvSpPr>
          <p:nvPr>
            <p:ph type="subTitle" idx="1"/>
          </p:nvPr>
        </p:nvSpPr>
        <p:spPr/>
        <p:txBody>
          <a:bodyPr/>
          <a:lstStyle/>
          <a:p>
            <a:endParaRPr lang="fr-FR"/>
          </a:p>
        </p:txBody>
      </p:sp>
      <p:sp>
        <p:nvSpPr>
          <p:cNvPr id="5" name="Espace réservé de la date 4"/>
          <p:cNvSpPr>
            <a:spLocks noGrp="1"/>
          </p:cNvSpPr>
          <p:nvPr>
            <p:ph type="dt" sz="half" idx="10"/>
          </p:nvPr>
        </p:nvSpPr>
        <p:spPr/>
        <p:txBody>
          <a:bodyPr/>
          <a:lstStyle/>
          <a:p>
            <a:pPr>
              <a:defRPr/>
            </a:pPr>
            <a:r>
              <a:rPr lang="fr-FR" smtClean="0"/>
              <a:t>Les-Houches - 2014</a:t>
            </a:r>
            <a:endParaRPr lang="fr-BE" dirty="0"/>
          </a:p>
        </p:txBody>
      </p:sp>
      <p:sp>
        <p:nvSpPr>
          <p:cNvPr id="6" name="Espace réservé du pied de page 5"/>
          <p:cNvSpPr>
            <a:spLocks noGrp="1"/>
          </p:cNvSpPr>
          <p:nvPr>
            <p:ph type="ftr" sz="quarter" idx="11"/>
          </p:nvPr>
        </p:nvSpPr>
        <p:spPr/>
        <p:txBody>
          <a:bodyPr/>
          <a:lstStyle/>
          <a:p>
            <a:pPr>
              <a:defRPr/>
            </a:pPr>
            <a:r>
              <a:rPr lang="fr-BE" smtClean="0"/>
              <a:t>Frédéric Fleuret - LLR (fleuret@in2p3.fr)</a:t>
            </a:r>
            <a:endParaRPr lang="fr-BE" dirty="0"/>
          </a:p>
        </p:txBody>
      </p:sp>
    </p:spTree>
    <p:extLst>
      <p:ext uri="{BB962C8B-B14F-4D97-AF65-F5344CB8AC3E}">
        <p14:creationId xmlns:p14="http://schemas.microsoft.com/office/powerpoint/2010/main" val="2434773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re 50"/>
          <p:cNvSpPr>
            <a:spLocks noGrp="1"/>
          </p:cNvSpPr>
          <p:nvPr>
            <p:ph type="title"/>
          </p:nvPr>
        </p:nvSpPr>
        <p:spPr/>
        <p:txBody>
          <a:bodyPr rtlCol="0">
            <a:normAutofit/>
          </a:bodyPr>
          <a:lstStyle/>
          <a:p>
            <a:pPr fontAlgn="auto">
              <a:spcAft>
                <a:spcPts val="0"/>
              </a:spcAft>
              <a:defRPr/>
            </a:pPr>
            <a:r>
              <a:rPr lang="en-US" sz="3100" dirty="0" smtClean="0">
                <a:solidFill>
                  <a:srgbClr val="FF0000"/>
                </a:solidFill>
              </a:rPr>
              <a:t>Color screening</a:t>
            </a:r>
            <a:endParaRPr lang="en-US" sz="4400" dirty="0">
              <a:solidFill>
                <a:srgbClr val="FF0000"/>
              </a:solidFill>
            </a:endParaRPr>
          </a:p>
        </p:txBody>
      </p:sp>
      <p:sp>
        <p:nvSpPr>
          <p:cNvPr id="52" name="Espace réservé du contenu 51"/>
          <p:cNvSpPr>
            <a:spLocks noGrp="1"/>
          </p:cNvSpPr>
          <p:nvPr>
            <p:ph idx="1"/>
          </p:nvPr>
        </p:nvSpPr>
        <p:spPr>
          <a:xfrm>
            <a:off x="214282" y="928670"/>
            <a:ext cx="5218571" cy="5500726"/>
          </a:xfrm>
        </p:spPr>
        <p:txBody>
          <a:bodyPr rtlCol="0">
            <a:normAutofit/>
          </a:bodyPr>
          <a:lstStyle/>
          <a:p>
            <a:pPr fontAlgn="auto">
              <a:spcAft>
                <a:spcPts val="0"/>
              </a:spcAft>
              <a:defRPr/>
            </a:pPr>
            <a:r>
              <a:rPr lang="fr-FR" sz="2400" dirty="0" smtClean="0"/>
              <a:t>How to Test </a:t>
            </a:r>
            <a:r>
              <a:rPr lang="fr-FR" sz="2400" dirty="0" err="1" smtClean="0"/>
              <a:t>sequential</a:t>
            </a:r>
            <a:r>
              <a:rPr lang="fr-FR" sz="2400" dirty="0" smtClean="0"/>
              <a:t> suppression </a:t>
            </a:r>
            <a:r>
              <a:rPr lang="fr-FR" sz="2400" dirty="0" err="1" smtClean="0"/>
              <a:t>with</a:t>
            </a:r>
            <a:r>
              <a:rPr lang="fr-FR" sz="2400" dirty="0" smtClean="0"/>
              <a:t> </a:t>
            </a:r>
            <a:r>
              <a:rPr lang="fr-FR" sz="2400" dirty="0" err="1" smtClean="0"/>
              <a:t>charmonia</a:t>
            </a:r>
            <a:r>
              <a:rPr lang="fr-FR" sz="2400" dirty="0" smtClean="0"/>
              <a:t> </a:t>
            </a:r>
            <a:r>
              <a:rPr lang="fr-FR" sz="2400" dirty="0"/>
              <a:t>?</a:t>
            </a:r>
            <a:endParaRPr lang="fr-FR" sz="2400" dirty="0" smtClean="0"/>
          </a:p>
          <a:p>
            <a:pPr marL="857250" lvl="1" indent="-457200" fontAlgn="auto">
              <a:spcAft>
                <a:spcPts val="0"/>
              </a:spcAft>
              <a:defRPr/>
            </a:pPr>
            <a:r>
              <a:rPr lang="fr-FR" sz="1800" b="1" dirty="0" smtClean="0">
                <a:solidFill>
                  <a:srgbClr val="FF0000"/>
                </a:solidFill>
              </a:rPr>
              <a:t>must </a:t>
            </a:r>
            <a:r>
              <a:rPr lang="fr-FR" sz="1800" b="1" dirty="0" err="1" smtClean="0">
                <a:solidFill>
                  <a:srgbClr val="FF0000"/>
                </a:solidFill>
              </a:rPr>
              <a:t>measure</a:t>
            </a:r>
            <a:r>
              <a:rPr lang="fr-FR" sz="1800" b="1" dirty="0" smtClean="0">
                <a:solidFill>
                  <a:srgbClr val="FF0000"/>
                </a:solidFill>
              </a:rPr>
              <a:t> </a:t>
            </a:r>
            <a:r>
              <a:rPr lang="en-US" sz="1800" b="1" dirty="0" smtClean="0">
                <a:solidFill>
                  <a:srgbClr val="FF0000"/>
                </a:solidFill>
              </a:rPr>
              <a:t>J/</a:t>
            </a:r>
            <a:r>
              <a:rPr lang="en-US" sz="1800" b="1" dirty="0" smtClean="0">
                <a:solidFill>
                  <a:srgbClr val="FF0000"/>
                </a:solidFill>
                <a:latin typeface="Symbol" pitchFamily="18" charset="2"/>
              </a:rPr>
              <a:t>Y, </a:t>
            </a:r>
            <a:r>
              <a:rPr lang="en-US" sz="1800" b="1" dirty="0">
                <a:solidFill>
                  <a:srgbClr val="FF0000"/>
                </a:solidFill>
                <a:latin typeface="Symbol" pitchFamily="18" charset="2"/>
              </a:rPr>
              <a:t>Y</a:t>
            </a:r>
            <a:r>
              <a:rPr lang="en-US" sz="1800" b="1" dirty="0" smtClean="0">
                <a:solidFill>
                  <a:srgbClr val="FF0000"/>
                </a:solidFill>
              </a:rPr>
              <a:t>’, </a:t>
            </a:r>
            <a:r>
              <a:rPr lang="en-US" sz="1800" b="1" dirty="0">
                <a:solidFill>
                  <a:srgbClr val="FF0000"/>
                </a:solidFill>
                <a:latin typeface="Symbol" pitchFamily="18" charset="2"/>
              </a:rPr>
              <a:t>c</a:t>
            </a:r>
            <a:r>
              <a:rPr lang="en-US" sz="1800" b="1" baseline="-25000" dirty="0">
                <a:solidFill>
                  <a:srgbClr val="FF0000"/>
                </a:solidFill>
              </a:rPr>
              <a:t>c </a:t>
            </a:r>
            <a:endParaRPr lang="fr-FR" sz="1800" dirty="0" smtClean="0"/>
          </a:p>
          <a:p>
            <a:pPr marL="857250" lvl="1" indent="-457200" fontAlgn="auto">
              <a:spcAft>
                <a:spcPts val="0"/>
              </a:spcAft>
              <a:defRPr/>
            </a:pPr>
            <a:r>
              <a:rPr lang="en-US" sz="1800" dirty="0" smtClean="0"/>
              <a:t>~30% (resp. ~10%) of inclusive J/</a:t>
            </a:r>
            <a:r>
              <a:rPr lang="en-US" sz="1800" dirty="0" smtClean="0">
                <a:latin typeface="Symbol" pitchFamily="18" charset="2"/>
              </a:rPr>
              <a:t>Y</a:t>
            </a:r>
            <a:r>
              <a:rPr lang="en-US" sz="1800" dirty="0" smtClean="0"/>
              <a:t>               comes from </a:t>
            </a:r>
            <a:r>
              <a:rPr lang="en-US" sz="1800" dirty="0" smtClean="0">
                <a:latin typeface="Symbol" pitchFamily="18" charset="2"/>
              </a:rPr>
              <a:t>c</a:t>
            </a:r>
            <a:r>
              <a:rPr lang="en-US" sz="1800" baseline="-25000" dirty="0" smtClean="0"/>
              <a:t>c</a:t>
            </a:r>
            <a:r>
              <a:rPr lang="en-US" sz="1800" dirty="0" smtClean="0"/>
              <a:t> (resp. </a:t>
            </a:r>
            <a:r>
              <a:rPr lang="en-US" sz="1800" dirty="0" smtClean="0">
                <a:latin typeface="Symbol" pitchFamily="18" charset="2"/>
              </a:rPr>
              <a:t>Y</a:t>
            </a:r>
            <a:r>
              <a:rPr lang="en-US" sz="1800" dirty="0" smtClean="0"/>
              <a:t>’) decay.</a:t>
            </a:r>
          </a:p>
          <a:p>
            <a:pPr marL="857250" lvl="1" indent="-457200" fontAlgn="auto">
              <a:spcAft>
                <a:spcPts val="0"/>
              </a:spcAft>
              <a:defRPr/>
            </a:pPr>
            <a:r>
              <a:rPr lang="en-US" sz="1800" dirty="0" smtClean="0"/>
              <a:t>According to lattice calculations,                           T</a:t>
            </a:r>
            <a:r>
              <a:rPr lang="en-US" sz="1800" baseline="-25000" dirty="0" smtClean="0"/>
              <a:t>d</a:t>
            </a:r>
            <a:r>
              <a:rPr lang="en-US" sz="1800" dirty="0" smtClean="0"/>
              <a:t> (</a:t>
            </a:r>
            <a:r>
              <a:rPr lang="en-US" sz="1800" dirty="0" smtClean="0">
                <a:latin typeface="Symbol" pitchFamily="18" charset="2"/>
              </a:rPr>
              <a:t>Y</a:t>
            </a:r>
            <a:r>
              <a:rPr lang="en-US" sz="1800" dirty="0" smtClean="0"/>
              <a:t>’) &lt; T</a:t>
            </a:r>
            <a:r>
              <a:rPr lang="en-US" sz="1800" baseline="-25000" dirty="0" smtClean="0"/>
              <a:t>d</a:t>
            </a:r>
            <a:r>
              <a:rPr lang="en-US" sz="1800" dirty="0" smtClean="0"/>
              <a:t> (</a:t>
            </a:r>
            <a:r>
              <a:rPr lang="en-US" sz="1800" dirty="0" smtClean="0">
                <a:latin typeface="Symbol" pitchFamily="18" charset="2"/>
              </a:rPr>
              <a:t>c</a:t>
            </a:r>
            <a:r>
              <a:rPr lang="en-US" sz="1800" baseline="-25000" dirty="0" smtClean="0"/>
              <a:t>c</a:t>
            </a:r>
            <a:r>
              <a:rPr lang="en-US" sz="1800" dirty="0" smtClean="0"/>
              <a:t>) &lt; T</a:t>
            </a:r>
            <a:r>
              <a:rPr lang="en-US" sz="1800" baseline="-25000" dirty="0" smtClean="0"/>
              <a:t>d </a:t>
            </a:r>
            <a:r>
              <a:rPr lang="en-US" sz="1800" dirty="0" smtClean="0"/>
              <a:t>(J/</a:t>
            </a:r>
            <a:r>
              <a:rPr lang="en-US" sz="1800" dirty="0" smtClean="0">
                <a:latin typeface="Symbol" pitchFamily="18" charset="2"/>
              </a:rPr>
              <a:t>Y</a:t>
            </a:r>
            <a:r>
              <a:rPr lang="en-US" sz="1800" dirty="0" smtClean="0"/>
              <a:t>)</a:t>
            </a:r>
          </a:p>
          <a:p>
            <a:pPr marL="857250" lvl="1" indent="-457200" fontAlgn="auto">
              <a:spcAft>
                <a:spcPts val="0"/>
              </a:spcAft>
              <a:defRPr/>
            </a:pPr>
            <a:r>
              <a:rPr lang="en-US" sz="1800" b="1" dirty="0" smtClean="0">
                <a:solidFill>
                  <a:srgbClr val="FF0000"/>
                </a:solidFill>
              </a:rPr>
              <a:t>If screening, one should observe a                step-like suppression patterns</a:t>
            </a:r>
          </a:p>
          <a:p>
            <a:pPr lvl="1" fontAlgn="auto">
              <a:spcAft>
                <a:spcPts val="0"/>
              </a:spcAft>
              <a:buFont typeface="Arial" pitchFamily="34" charset="0"/>
              <a:buChar char="–"/>
              <a:defRPr/>
            </a:pPr>
            <a:endParaRPr lang="fr-FR" sz="1600" i="1" dirty="0" smtClean="0"/>
          </a:p>
          <a:p>
            <a:pPr fontAlgn="auto">
              <a:spcAft>
                <a:spcPts val="0"/>
              </a:spcAft>
              <a:buFont typeface="Arial" pitchFamily="34" charset="0"/>
              <a:buNone/>
              <a:defRPr/>
            </a:pPr>
            <a:endParaRPr lang="en-US" sz="2000" dirty="0"/>
          </a:p>
        </p:txBody>
      </p:sp>
      <p:sp>
        <p:nvSpPr>
          <p:cNvPr id="7" name="Espace réservé de la date 6"/>
          <p:cNvSpPr>
            <a:spLocks noGrp="1"/>
          </p:cNvSpPr>
          <p:nvPr>
            <p:ph type="dt" sz="half" idx="10"/>
          </p:nvPr>
        </p:nvSpPr>
        <p:spPr/>
        <p:txBody>
          <a:bodyPr/>
          <a:lstStyle/>
          <a:p>
            <a:pPr>
              <a:defRPr/>
            </a:pPr>
            <a:r>
              <a:rPr lang="fr-FR" smtClean="0"/>
              <a:t>Les-Houches - 2014</a:t>
            </a:r>
            <a:endParaRPr lang="fr-BE"/>
          </a:p>
        </p:txBody>
      </p:sp>
      <p:sp>
        <p:nvSpPr>
          <p:cNvPr id="9" name="Espace réservé du pied de page 8"/>
          <p:cNvSpPr>
            <a:spLocks noGrp="1"/>
          </p:cNvSpPr>
          <p:nvPr>
            <p:ph type="ftr" sz="quarter" idx="11"/>
          </p:nvPr>
        </p:nvSpPr>
        <p:spPr/>
        <p:txBody>
          <a:bodyPr/>
          <a:lstStyle/>
          <a:p>
            <a:pPr>
              <a:defRPr/>
            </a:pPr>
            <a:r>
              <a:rPr lang="fr-FR" smtClean="0"/>
              <a:t>Frédéric Fleuret - LLR (fleuret@in2p3.fr)</a:t>
            </a:r>
            <a:endParaRPr lang="fr-BE" dirty="0">
              <a:solidFill>
                <a:srgbClr val="898989"/>
              </a:solidFill>
            </a:endParaRPr>
          </a:p>
        </p:txBody>
      </p:sp>
      <p:grpSp>
        <p:nvGrpSpPr>
          <p:cNvPr id="18453" name="Groupe 47"/>
          <p:cNvGrpSpPr>
            <a:grpSpLocks/>
          </p:cNvGrpSpPr>
          <p:nvPr/>
        </p:nvGrpSpPr>
        <p:grpSpPr bwMode="auto">
          <a:xfrm>
            <a:off x="5432853" y="1372673"/>
            <a:ext cx="3707246" cy="2150899"/>
            <a:chOff x="4932342" y="2337664"/>
            <a:chExt cx="3878517" cy="2316015"/>
          </a:xfrm>
        </p:grpSpPr>
        <p:sp>
          <p:nvSpPr>
            <p:cNvPr id="4" name="Rectangle 3"/>
            <p:cNvSpPr/>
            <p:nvPr/>
          </p:nvSpPr>
          <p:spPr>
            <a:xfrm>
              <a:off x="6237189" y="2968764"/>
              <a:ext cx="1728684" cy="1656330"/>
            </a:xfrm>
            <a:prstGeom prst="rect">
              <a:avLst/>
            </a:prstGeom>
            <a:solidFill>
              <a:srgbClr val="4F81B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4941866" y="2420888"/>
              <a:ext cx="3806598" cy="22042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Connecteur droit 5"/>
            <p:cNvCxnSpPr/>
            <p:nvPr/>
          </p:nvCxnSpPr>
          <p:spPr>
            <a:xfrm flipV="1">
              <a:off x="4941866" y="2781375"/>
              <a:ext cx="3735164" cy="79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5219661" y="2781375"/>
              <a:ext cx="855612" cy="0"/>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sp>
          <p:nvSpPr>
            <p:cNvPr id="18460" name="ZoneTexte 11"/>
            <p:cNvSpPr txBox="1">
              <a:spLocks noChangeArrowheads="1"/>
            </p:cNvSpPr>
            <p:nvPr/>
          </p:nvSpPr>
          <p:spPr bwMode="auto">
            <a:xfrm>
              <a:off x="7915090" y="4283804"/>
              <a:ext cx="545342" cy="369332"/>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J/</a:t>
              </a:r>
              <a:r>
                <a:rPr lang="en-US" b="1">
                  <a:solidFill>
                    <a:srgbClr val="FF0000"/>
                  </a:solidFill>
                  <a:latin typeface="Symbol" pitchFamily="18" charset="2"/>
                </a:rPr>
                <a:t>Y</a:t>
              </a:r>
            </a:p>
          </p:txBody>
        </p:sp>
        <p:sp>
          <p:nvSpPr>
            <p:cNvPr id="18461" name="ZoneTexte 12"/>
            <p:cNvSpPr txBox="1">
              <a:spLocks noChangeArrowheads="1"/>
            </p:cNvSpPr>
            <p:nvPr/>
          </p:nvSpPr>
          <p:spPr bwMode="auto">
            <a:xfrm>
              <a:off x="6804248" y="4221088"/>
              <a:ext cx="375424" cy="369332"/>
            </a:xfrm>
            <a:prstGeom prst="rect">
              <a:avLst/>
            </a:prstGeom>
            <a:noFill/>
            <a:ln w="9525">
              <a:noFill/>
              <a:miter lim="800000"/>
              <a:headEnd/>
              <a:tailEnd/>
            </a:ln>
          </p:spPr>
          <p:txBody>
            <a:bodyPr wrap="none">
              <a:spAutoFit/>
            </a:bodyPr>
            <a:lstStyle/>
            <a:p>
              <a:r>
                <a:rPr lang="en-US" b="1">
                  <a:solidFill>
                    <a:srgbClr val="3333FF"/>
                  </a:solidFill>
                  <a:latin typeface="Symbol" pitchFamily="18" charset="2"/>
                </a:rPr>
                <a:t>c</a:t>
              </a:r>
              <a:r>
                <a:rPr lang="en-US" b="1" baseline="-25000">
                  <a:solidFill>
                    <a:srgbClr val="3333FF"/>
                  </a:solidFill>
                  <a:latin typeface="Calibri" pitchFamily="34" charset="0"/>
                </a:rPr>
                <a:t>c</a:t>
              </a:r>
              <a:endParaRPr lang="en-US" b="1" baseline="-25000">
                <a:solidFill>
                  <a:srgbClr val="3333FF"/>
                </a:solidFill>
                <a:latin typeface="Symbol" pitchFamily="18" charset="2"/>
              </a:endParaRPr>
            </a:p>
          </p:txBody>
        </p:sp>
        <p:sp>
          <p:nvSpPr>
            <p:cNvPr id="21" name="Forme libre 20"/>
            <p:cNvSpPr/>
            <p:nvPr/>
          </p:nvSpPr>
          <p:spPr>
            <a:xfrm>
              <a:off x="4937103" y="2775022"/>
              <a:ext cx="934982" cy="14451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4" name="Forme libre 23"/>
            <p:cNvSpPr/>
            <p:nvPr/>
          </p:nvSpPr>
          <p:spPr>
            <a:xfrm>
              <a:off x="4932342" y="2781375"/>
              <a:ext cx="1295323" cy="1872304"/>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00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5" name="Forme libre 24"/>
            <p:cNvSpPr/>
            <p:nvPr/>
          </p:nvSpPr>
          <p:spPr>
            <a:xfrm>
              <a:off x="5824463" y="2776610"/>
              <a:ext cx="1296910" cy="1872305"/>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3333FF"/>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6" name="Forme libre 25"/>
            <p:cNvSpPr/>
            <p:nvPr/>
          </p:nvSpPr>
          <p:spPr>
            <a:xfrm>
              <a:off x="5883197" y="2914770"/>
              <a:ext cx="1223890" cy="64792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8" name="Forme libre 27"/>
            <p:cNvSpPr/>
            <p:nvPr/>
          </p:nvSpPr>
          <p:spPr>
            <a:xfrm>
              <a:off x="5878435" y="2914770"/>
              <a:ext cx="1223889" cy="64792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9" name="Forme libre 28"/>
            <p:cNvSpPr/>
            <p:nvPr/>
          </p:nvSpPr>
          <p:spPr>
            <a:xfrm>
              <a:off x="7095975" y="3542047"/>
              <a:ext cx="1223890" cy="1079870"/>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8471" name="ZoneTexte 29"/>
            <p:cNvSpPr txBox="1">
              <a:spLocks noChangeArrowheads="1"/>
            </p:cNvSpPr>
            <p:nvPr/>
          </p:nvSpPr>
          <p:spPr bwMode="auto">
            <a:xfrm>
              <a:off x="5940152" y="4283804"/>
              <a:ext cx="428322" cy="369332"/>
            </a:xfrm>
            <a:prstGeom prst="rect">
              <a:avLst/>
            </a:prstGeom>
            <a:noFill/>
            <a:ln w="9525">
              <a:noFill/>
              <a:miter lim="800000"/>
              <a:headEnd/>
              <a:tailEnd/>
            </a:ln>
          </p:spPr>
          <p:txBody>
            <a:bodyPr wrap="none">
              <a:spAutoFit/>
            </a:bodyPr>
            <a:lstStyle/>
            <a:p>
              <a:r>
                <a:rPr lang="en-US" b="1">
                  <a:solidFill>
                    <a:srgbClr val="009900"/>
                  </a:solidFill>
                  <a:latin typeface="Symbol" pitchFamily="18" charset="2"/>
                </a:rPr>
                <a:t>Y</a:t>
              </a:r>
              <a:r>
                <a:rPr lang="en-US" b="1">
                  <a:solidFill>
                    <a:srgbClr val="009900"/>
                  </a:solidFill>
                  <a:latin typeface="Calibri" pitchFamily="34" charset="0"/>
                </a:rPr>
                <a:t>’</a:t>
              </a:r>
            </a:p>
          </p:txBody>
        </p:sp>
        <p:sp>
          <p:nvSpPr>
            <p:cNvPr id="18475" name="ZoneTexte 33"/>
            <p:cNvSpPr txBox="1">
              <a:spLocks noChangeArrowheads="1"/>
            </p:cNvSpPr>
            <p:nvPr/>
          </p:nvSpPr>
          <p:spPr bwMode="auto">
            <a:xfrm>
              <a:off x="5220072" y="2337664"/>
              <a:ext cx="3590787" cy="397684"/>
            </a:xfrm>
            <a:prstGeom prst="rect">
              <a:avLst/>
            </a:prstGeom>
            <a:noFill/>
            <a:ln w="9525">
              <a:noFill/>
              <a:miter lim="800000"/>
              <a:headEnd/>
              <a:tailEnd/>
            </a:ln>
          </p:spPr>
          <p:txBody>
            <a:bodyPr wrap="none">
              <a:spAutoFit/>
            </a:bodyPr>
            <a:lstStyle/>
            <a:p>
              <a:pPr>
                <a:spcBef>
                  <a:spcPts val="0"/>
                </a:spcBef>
              </a:pPr>
              <a:r>
                <a:rPr lang="en-US" dirty="0">
                  <a:latin typeface="Calibri" pitchFamily="34" charset="0"/>
                </a:rPr>
                <a:t>Sequential suppression - screening</a:t>
              </a:r>
            </a:p>
          </p:txBody>
        </p:sp>
      </p:grpSp>
      <p:sp>
        <p:nvSpPr>
          <p:cNvPr id="49" name="Espace réservé du contenu 51"/>
          <p:cNvSpPr txBox="1">
            <a:spLocks/>
          </p:cNvSpPr>
          <p:nvPr/>
        </p:nvSpPr>
        <p:spPr bwMode="auto">
          <a:xfrm>
            <a:off x="179512" y="4296315"/>
            <a:ext cx="4932040" cy="230103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92500"/>
          </a:bodyPr>
          <a:lstStyle>
            <a:lvl1pPr marL="342900" indent="-342900" algn="l" rtl="0" eaLnBrk="1" fontAlgn="base" hangingPunct="1">
              <a:spcBef>
                <a:spcPct val="20000"/>
              </a:spcBef>
              <a:spcAft>
                <a:spcPct val="0"/>
              </a:spcAft>
              <a:buFont typeface="Arial" charset="0"/>
              <a:buChar char="•"/>
              <a:defRPr sz="2800" b="1"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Char char="•"/>
              <a:defRPr/>
            </a:pPr>
            <a:r>
              <a:rPr lang="en-US" sz="2600" b="1" dirty="0" smtClean="0"/>
              <a:t>Alternative (no QGP) scenario:    </a:t>
            </a:r>
            <a:r>
              <a:rPr lang="en-US" sz="2600" dirty="0" smtClean="0"/>
              <a:t>suppression by </a:t>
            </a:r>
            <a:r>
              <a:rPr lang="en-US" sz="2600" dirty="0" err="1" smtClean="0"/>
              <a:t>comoving</a:t>
            </a:r>
            <a:r>
              <a:rPr lang="en-US" sz="2600" dirty="0" smtClean="0"/>
              <a:t> hadrons</a:t>
            </a:r>
          </a:p>
          <a:p>
            <a:pPr lvl="2" fontAlgn="auto">
              <a:spcAft>
                <a:spcPts val="0"/>
              </a:spcAft>
              <a:buFont typeface="Arial" pitchFamily="34" charset="0"/>
              <a:buChar char="–"/>
              <a:defRPr/>
            </a:pPr>
            <a:r>
              <a:rPr lang="en-US" dirty="0" smtClean="0"/>
              <a:t>Smooth suppression</a:t>
            </a:r>
          </a:p>
          <a:p>
            <a:pPr lvl="2" fontAlgn="auto">
              <a:spcAft>
                <a:spcPts val="0"/>
              </a:spcAft>
              <a:buFont typeface="Arial" pitchFamily="34" charset="0"/>
              <a:buChar char="–"/>
              <a:defRPr/>
            </a:pPr>
            <a:r>
              <a:rPr lang="en-US" dirty="0" smtClean="0"/>
              <a:t>Same suppression-starting point</a:t>
            </a:r>
          </a:p>
          <a:p>
            <a:pPr lvl="2" fontAlgn="auto">
              <a:spcAft>
                <a:spcPts val="0"/>
              </a:spcAft>
              <a:buFont typeface="Arial" pitchFamily="34" charset="0"/>
              <a:buChar char="–"/>
              <a:defRPr/>
            </a:pPr>
            <a:r>
              <a:rPr lang="en-US" dirty="0" smtClean="0"/>
              <a:t>Slopes related to binding energy :  S</a:t>
            </a:r>
            <a:r>
              <a:rPr lang="en-US" baseline="-25000" dirty="0" smtClean="0">
                <a:latin typeface="Symbol" pitchFamily="18" charset="2"/>
              </a:rPr>
              <a:t>Y </a:t>
            </a:r>
            <a:r>
              <a:rPr lang="en-US" baseline="-25000" dirty="0" smtClean="0"/>
              <a:t>’</a:t>
            </a:r>
            <a:r>
              <a:rPr lang="en-US" dirty="0" smtClean="0"/>
              <a:t> &gt; </a:t>
            </a:r>
            <a:r>
              <a:rPr lang="en-US" dirty="0" err="1" smtClean="0"/>
              <a:t>S</a:t>
            </a:r>
            <a:r>
              <a:rPr lang="en-US" baseline="-25000" dirty="0" err="1" smtClean="0">
                <a:latin typeface="Symbol" pitchFamily="18" charset="2"/>
              </a:rPr>
              <a:t>c</a:t>
            </a:r>
            <a:r>
              <a:rPr lang="en-US" dirty="0" smtClean="0"/>
              <a:t> &gt; S</a:t>
            </a:r>
            <a:r>
              <a:rPr lang="en-US" baseline="-25000" dirty="0" smtClean="0"/>
              <a:t>J/</a:t>
            </a:r>
            <a:r>
              <a:rPr lang="en-US" baseline="-25000" dirty="0" smtClean="0">
                <a:latin typeface="Symbol" pitchFamily="18" charset="2"/>
              </a:rPr>
              <a:t>Y</a:t>
            </a:r>
          </a:p>
          <a:p>
            <a:pPr lvl="1" fontAlgn="auto">
              <a:spcAft>
                <a:spcPts val="0"/>
              </a:spcAft>
              <a:buFont typeface="Arial" pitchFamily="34" charset="0"/>
              <a:buChar char="–"/>
              <a:defRPr/>
            </a:pPr>
            <a:endParaRPr lang="fr-FR" sz="1600" i="1" dirty="0" smtClean="0"/>
          </a:p>
          <a:p>
            <a:pPr fontAlgn="auto">
              <a:spcAft>
                <a:spcPts val="0"/>
              </a:spcAft>
              <a:buFont typeface="Arial" pitchFamily="34" charset="0"/>
              <a:buNone/>
              <a:defRPr/>
            </a:pPr>
            <a:endParaRPr lang="en-US" sz="2000" dirty="0"/>
          </a:p>
        </p:txBody>
      </p:sp>
      <p:sp>
        <p:nvSpPr>
          <p:cNvPr id="54" name="ZoneTexte 53"/>
          <p:cNvSpPr txBox="1"/>
          <p:nvPr/>
        </p:nvSpPr>
        <p:spPr>
          <a:xfrm rot="16200000">
            <a:off x="4079741" y="2215862"/>
            <a:ext cx="2376773" cy="338554"/>
          </a:xfrm>
          <a:prstGeom prst="rect">
            <a:avLst/>
          </a:prstGeom>
          <a:noFill/>
        </p:spPr>
        <p:txBody>
          <a:bodyPr wrap="square" rtlCol="0">
            <a:spAutoFit/>
          </a:bodyPr>
          <a:lstStyle/>
          <a:p>
            <a:r>
              <a:rPr lang="fr-FR" sz="1600" b="1" dirty="0" smtClean="0"/>
              <a:t>J/</a:t>
            </a:r>
            <a:r>
              <a:rPr lang="fr-FR" sz="1600" b="1" dirty="0" smtClean="0">
                <a:latin typeface="Symbol" pitchFamily="18" charset="2"/>
              </a:rPr>
              <a:t>Y</a:t>
            </a:r>
            <a:r>
              <a:rPr lang="fr-FR" sz="1600" b="1" dirty="0" smtClean="0"/>
              <a:t> production (</a:t>
            </a:r>
            <a:r>
              <a:rPr lang="fr-FR" sz="1600" b="1" dirty="0" err="1" smtClean="0"/>
              <a:t>a.u</a:t>
            </a:r>
            <a:r>
              <a:rPr lang="fr-FR" sz="1600" b="1" dirty="0" smtClean="0"/>
              <a:t>.)</a:t>
            </a:r>
            <a:endParaRPr lang="fr-FR" sz="1600" b="1" dirty="0"/>
          </a:p>
        </p:txBody>
      </p:sp>
      <p:sp>
        <p:nvSpPr>
          <p:cNvPr id="55" name="ZoneTexte 48"/>
          <p:cNvSpPr txBox="1">
            <a:spLocks noChangeArrowheads="1"/>
          </p:cNvSpPr>
          <p:nvPr/>
        </p:nvSpPr>
        <p:spPr bwMode="auto">
          <a:xfrm>
            <a:off x="7884368" y="3450486"/>
            <a:ext cx="1273875" cy="338554"/>
          </a:xfrm>
          <a:prstGeom prst="rect">
            <a:avLst/>
          </a:prstGeom>
          <a:noFill/>
          <a:ln w="9525">
            <a:noFill/>
            <a:miter lim="800000"/>
            <a:headEnd/>
            <a:tailEnd/>
          </a:ln>
        </p:spPr>
        <p:txBody>
          <a:bodyPr wrap="none">
            <a:spAutoFit/>
          </a:bodyPr>
          <a:lstStyle/>
          <a:p>
            <a:r>
              <a:rPr lang="en-US" sz="1600" b="1" dirty="0" smtClean="0">
                <a:latin typeface="Calibri" pitchFamily="34" charset="0"/>
              </a:rPr>
              <a:t>Temperature</a:t>
            </a:r>
            <a:endParaRPr lang="en-US" b="1" dirty="0">
              <a:latin typeface="Calibri" pitchFamily="34" charset="0"/>
            </a:endParaRPr>
          </a:p>
        </p:txBody>
      </p:sp>
      <p:grpSp>
        <p:nvGrpSpPr>
          <p:cNvPr id="3" name="Groupe 2"/>
          <p:cNvGrpSpPr/>
          <p:nvPr/>
        </p:nvGrpSpPr>
        <p:grpSpPr>
          <a:xfrm>
            <a:off x="5148413" y="4076562"/>
            <a:ext cx="3672059" cy="2592798"/>
            <a:chOff x="299717" y="4076562"/>
            <a:chExt cx="3672059" cy="2592798"/>
          </a:xfrm>
        </p:grpSpPr>
        <p:sp>
          <p:nvSpPr>
            <p:cNvPr id="18442" name="ZoneTexte 49"/>
            <p:cNvSpPr txBox="1">
              <a:spLocks noChangeArrowheads="1"/>
            </p:cNvSpPr>
            <p:nvPr/>
          </p:nvSpPr>
          <p:spPr bwMode="auto">
            <a:xfrm>
              <a:off x="1747204" y="6300028"/>
              <a:ext cx="1560107" cy="369332"/>
            </a:xfrm>
            <a:prstGeom prst="rect">
              <a:avLst/>
            </a:prstGeom>
            <a:noFill/>
            <a:ln w="9525">
              <a:noFill/>
              <a:miter lim="800000"/>
              <a:headEnd/>
              <a:tailEnd/>
            </a:ln>
          </p:spPr>
          <p:txBody>
            <a:bodyPr wrap="none">
              <a:spAutoFit/>
            </a:bodyPr>
            <a:lstStyle/>
            <a:p>
              <a:r>
                <a:rPr lang="en-US" dirty="0" smtClean="0">
                  <a:latin typeface="Calibri" pitchFamily="34" charset="0"/>
                </a:rPr>
                <a:t>Energy </a:t>
              </a:r>
              <a:r>
                <a:rPr lang="en-US" dirty="0">
                  <a:latin typeface="Calibri" pitchFamily="34" charset="0"/>
                </a:rPr>
                <a:t>density</a:t>
              </a:r>
            </a:p>
          </p:txBody>
        </p:sp>
        <p:grpSp>
          <p:nvGrpSpPr>
            <p:cNvPr id="10" name="Groupe 9"/>
            <p:cNvGrpSpPr/>
            <p:nvPr/>
          </p:nvGrpSpPr>
          <p:grpSpPr>
            <a:xfrm>
              <a:off x="638271" y="4333066"/>
              <a:ext cx="3333505" cy="2042576"/>
              <a:chOff x="395288" y="4221164"/>
              <a:chExt cx="3816673" cy="2241482"/>
            </a:xfrm>
          </p:grpSpPr>
          <p:grpSp>
            <p:nvGrpSpPr>
              <p:cNvPr id="18441" name="Groupe 46"/>
              <p:cNvGrpSpPr>
                <a:grpSpLocks/>
              </p:cNvGrpSpPr>
              <p:nvPr/>
            </p:nvGrpSpPr>
            <p:grpSpPr bwMode="auto">
              <a:xfrm>
                <a:off x="395288" y="4221164"/>
                <a:ext cx="3816673" cy="2241482"/>
                <a:chOff x="395858" y="3932497"/>
                <a:chExt cx="3816657" cy="2241383"/>
              </a:xfrm>
            </p:grpSpPr>
            <p:sp>
              <p:nvSpPr>
                <p:cNvPr id="35" name="Rectangle 34"/>
                <p:cNvSpPr/>
                <p:nvPr/>
              </p:nvSpPr>
              <p:spPr>
                <a:xfrm>
                  <a:off x="395859" y="3932497"/>
                  <a:ext cx="3806809" cy="22065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6" name="Connecteur droit 35"/>
                <p:cNvCxnSpPr/>
                <p:nvPr/>
              </p:nvCxnSpPr>
              <p:spPr>
                <a:xfrm flipV="1">
                  <a:off x="395859" y="4356340"/>
                  <a:ext cx="3735372" cy="95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Forme libre 38"/>
                <p:cNvSpPr/>
                <p:nvPr/>
              </p:nvSpPr>
              <p:spPr>
                <a:xfrm>
                  <a:off x="406969" y="4375391"/>
                  <a:ext cx="2581264" cy="1719186"/>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 name="connsiteX0" fmla="*/ 0 w 1198400"/>
                    <a:gd name="connsiteY0" fmla="*/ 0 h 650723"/>
                    <a:gd name="connsiteX1" fmla="*/ 189773 w 1198400"/>
                    <a:gd name="connsiteY1" fmla="*/ 2650 h 650723"/>
                    <a:gd name="connsiteX2" fmla="*/ 610034 w 1198400"/>
                    <a:gd name="connsiteY2" fmla="*/ 2650 h 650723"/>
                    <a:gd name="connsiteX3" fmla="*/ 862191 w 1198400"/>
                    <a:gd name="connsiteY3" fmla="*/ 146666 h 650723"/>
                    <a:gd name="connsiteX4" fmla="*/ 1198400 w 1198400"/>
                    <a:gd name="connsiteY4" fmla="*/ 650723 h 650723"/>
                    <a:gd name="connsiteX0" fmla="*/ 0 w 1815574"/>
                    <a:gd name="connsiteY0" fmla="*/ 0 h 686995"/>
                    <a:gd name="connsiteX1" fmla="*/ 189773 w 1815574"/>
                    <a:gd name="connsiteY1" fmla="*/ 2650 h 686995"/>
                    <a:gd name="connsiteX2" fmla="*/ 610034 w 1815574"/>
                    <a:gd name="connsiteY2" fmla="*/ 2650 h 686995"/>
                    <a:gd name="connsiteX3" fmla="*/ 862191 w 1815574"/>
                    <a:gd name="connsiteY3" fmla="*/ 146666 h 686995"/>
                    <a:gd name="connsiteX4" fmla="*/ 1815574 w 1815574"/>
                    <a:gd name="connsiteY4" fmla="*/ 686995 h 686995"/>
                    <a:gd name="connsiteX0" fmla="*/ 0 w 1815574"/>
                    <a:gd name="connsiteY0" fmla="*/ 0 h 686995"/>
                    <a:gd name="connsiteX1" fmla="*/ 189773 w 1815574"/>
                    <a:gd name="connsiteY1" fmla="*/ 2650 h 686995"/>
                    <a:gd name="connsiteX2" fmla="*/ 610034 w 1815574"/>
                    <a:gd name="connsiteY2" fmla="*/ 2650 h 686995"/>
                    <a:gd name="connsiteX3" fmla="*/ 1210382 w 1815574"/>
                    <a:gd name="connsiteY3" fmla="*/ 448040 h 686995"/>
                    <a:gd name="connsiteX4" fmla="*/ 1815574 w 1815574"/>
                    <a:gd name="connsiteY4" fmla="*/ 686995 h 68699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210382 w 2161397"/>
                    <a:gd name="connsiteY4" fmla="*/ 448040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34874 w 2161397"/>
                    <a:gd name="connsiteY3" fmla="*/ 238955 h 716865"/>
                    <a:gd name="connsiteX4" fmla="*/ 1340066 w 2161397"/>
                    <a:gd name="connsiteY4" fmla="*/ 537648 h 716865"/>
                    <a:gd name="connsiteX5" fmla="*/ 2161397 w 2161397"/>
                    <a:gd name="connsiteY5" fmla="*/ 716865 h 716865"/>
                    <a:gd name="connsiteX0" fmla="*/ 0 w 2420407"/>
                    <a:gd name="connsiteY0" fmla="*/ 3950 h 716865"/>
                    <a:gd name="connsiteX1" fmla="*/ 448783 w 2420407"/>
                    <a:gd name="connsiteY1" fmla="*/ 2650 h 716865"/>
                    <a:gd name="connsiteX2" fmla="*/ 691289 w 2420407"/>
                    <a:gd name="connsiteY2" fmla="*/ 0 h 716865"/>
                    <a:gd name="connsiteX3" fmla="*/ 993884 w 2420407"/>
                    <a:gd name="connsiteY3" fmla="*/ 238955 h 716865"/>
                    <a:gd name="connsiteX4" fmla="*/ 1599076 w 2420407"/>
                    <a:gd name="connsiteY4" fmla="*/ 537648 h 716865"/>
                    <a:gd name="connsiteX5" fmla="*/ 2420407 w 2420407"/>
                    <a:gd name="connsiteY5" fmla="*/ 716865 h 716865"/>
                    <a:gd name="connsiteX0" fmla="*/ 0 w 2420407"/>
                    <a:gd name="connsiteY0" fmla="*/ 1300 h 714215"/>
                    <a:gd name="connsiteX1" fmla="*/ 448783 w 2420407"/>
                    <a:gd name="connsiteY1" fmla="*/ 0 h 714215"/>
                    <a:gd name="connsiteX2" fmla="*/ 993884 w 2420407"/>
                    <a:gd name="connsiteY2" fmla="*/ 236305 h 714215"/>
                    <a:gd name="connsiteX3" fmla="*/ 1599076 w 2420407"/>
                    <a:gd name="connsiteY3" fmla="*/ 534998 h 714215"/>
                    <a:gd name="connsiteX4" fmla="*/ 2420407 w 2420407"/>
                    <a:gd name="connsiteY4" fmla="*/ 714215 h 714215"/>
                    <a:gd name="connsiteX0" fmla="*/ 0 w 2420407"/>
                    <a:gd name="connsiteY0" fmla="*/ 0 h 712915"/>
                    <a:gd name="connsiteX1" fmla="*/ 993884 w 2420407"/>
                    <a:gd name="connsiteY1" fmla="*/ 235005 h 712915"/>
                    <a:gd name="connsiteX2" fmla="*/ 1599076 w 2420407"/>
                    <a:gd name="connsiteY2" fmla="*/ 533698 h 712915"/>
                    <a:gd name="connsiteX3" fmla="*/ 2420407 w 2420407"/>
                    <a:gd name="connsiteY3" fmla="*/ 712915 h 712915"/>
                    <a:gd name="connsiteX0" fmla="*/ 0 w 2420407"/>
                    <a:gd name="connsiteY0" fmla="*/ 0 h 712915"/>
                    <a:gd name="connsiteX1" fmla="*/ 694682 w 2420407"/>
                    <a:gd name="connsiteY1" fmla="*/ 244879 h 712915"/>
                    <a:gd name="connsiteX2" fmla="*/ 1599076 w 2420407"/>
                    <a:gd name="connsiteY2" fmla="*/ 533698 h 712915"/>
                    <a:gd name="connsiteX3" fmla="*/ 2420407 w 2420407"/>
                    <a:gd name="connsiteY3" fmla="*/ 712915 h 712915"/>
                    <a:gd name="connsiteX0" fmla="*/ 0 w 2420407"/>
                    <a:gd name="connsiteY0" fmla="*/ 0 h 712915"/>
                    <a:gd name="connsiteX1" fmla="*/ 694682 w 2420407"/>
                    <a:gd name="connsiteY1" fmla="*/ 244879 h 712915"/>
                    <a:gd name="connsiteX2" fmla="*/ 1599076 w 2420407"/>
                    <a:gd name="connsiteY2" fmla="*/ 533698 h 712915"/>
                    <a:gd name="connsiteX3" fmla="*/ 2420407 w 2420407"/>
                    <a:gd name="connsiteY3" fmla="*/ 712915 h 712915"/>
                    <a:gd name="connsiteX0" fmla="*/ 0 w 2420407"/>
                    <a:gd name="connsiteY0" fmla="*/ 0 h 712915"/>
                    <a:gd name="connsiteX1" fmla="*/ 690217 w 2420407"/>
                    <a:gd name="connsiteY1" fmla="*/ 254753 h 712915"/>
                    <a:gd name="connsiteX2" fmla="*/ 1599076 w 2420407"/>
                    <a:gd name="connsiteY2" fmla="*/ 533698 h 712915"/>
                    <a:gd name="connsiteX3" fmla="*/ 2420407 w 2420407"/>
                    <a:gd name="connsiteY3" fmla="*/ 712915 h 712915"/>
                    <a:gd name="connsiteX0" fmla="*/ 0 w 2420407"/>
                    <a:gd name="connsiteY0" fmla="*/ 0 h 712915"/>
                    <a:gd name="connsiteX1" fmla="*/ 690217 w 2420407"/>
                    <a:gd name="connsiteY1" fmla="*/ 254753 h 712915"/>
                    <a:gd name="connsiteX2" fmla="*/ 1572282 w 2420407"/>
                    <a:gd name="connsiteY2" fmla="*/ 537648 h 712915"/>
                    <a:gd name="connsiteX3" fmla="*/ 2420407 w 2420407"/>
                    <a:gd name="connsiteY3" fmla="*/ 712915 h 712915"/>
                    <a:gd name="connsiteX0" fmla="*/ 0 w 2420407"/>
                    <a:gd name="connsiteY0" fmla="*/ 0 h 712915"/>
                    <a:gd name="connsiteX1" fmla="*/ 694682 w 2420407"/>
                    <a:gd name="connsiteY1" fmla="*/ 244879 h 712915"/>
                    <a:gd name="connsiteX2" fmla="*/ 1572282 w 2420407"/>
                    <a:gd name="connsiteY2" fmla="*/ 537648 h 712915"/>
                    <a:gd name="connsiteX3" fmla="*/ 2420407 w 2420407"/>
                    <a:gd name="connsiteY3" fmla="*/ 712915 h 712915"/>
                  </a:gdLst>
                  <a:ahLst/>
                  <a:cxnLst>
                    <a:cxn ang="0">
                      <a:pos x="connsiteX0" y="connsiteY0"/>
                    </a:cxn>
                    <a:cxn ang="0">
                      <a:pos x="connsiteX1" y="connsiteY1"/>
                    </a:cxn>
                    <a:cxn ang="0">
                      <a:pos x="connsiteX2" y="connsiteY2"/>
                    </a:cxn>
                    <a:cxn ang="0">
                      <a:pos x="connsiteX3" y="connsiteY3"/>
                    </a:cxn>
                  </a:cxnLst>
                  <a:rect l="l" t="t" r="r" b="b"/>
                  <a:pathLst>
                    <a:path w="2420407" h="712915">
                      <a:moveTo>
                        <a:pt x="0" y="0"/>
                      </a:moveTo>
                      <a:lnTo>
                        <a:pt x="694682" y="244879"/>
                      </a:lnTo>
                      <a:lnTo>
                        <a:pt x="1572282" y="537648"/>
                      </a:lnTo>
                      <a:cubicBezTo>
                        <a:pt x="1810036" y="617300"/>
                        <a:pt x="2094949" y="705689"/>
                        <a:pt x="2420407" y="712915"/>
                      </a:cubicBezTo>
                    </a:path>
                  </a:pathLst>
                </a:custGeom>
                <a:ln w="38100">
                  <a:solidFill>
                    <a:srgbClr val="3333FF"/>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0" name="Forme libre 39"/>
                <p:cNvSpPr/>
                <p:nvPr/>
              </p:nvSpPr>
              <p:spPr>
                <a:xfrm>
                  <a:off x="418082" y="4370627"/>
                  <a:ext cx="1633531" cy="1723949"/>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 name="connsiteX0" fmla="*/ 0 w 1198400"/>
                    <a:gd name="connsiteY0" fmla="*/ 0 h 650723"/>
                    <a:gd name="connsiteX1" fmla="*/ 189773 w 1198400"/>
                    <a:gd name="connsiteY1" fmla="*/ 2650 h 650723"/>
                    <a:gd name="connsiteX2" fmla="*/ 610034 w 1198400"/>
                    <a:gd name="connsiteY2" fmla="*/ 2650 h 650723"/>
                    <a:gd name="connsiteX3" fmla="*/ 862191 w 1198400"/>
                    <a:gd name="connsiteY3" fmla="*/ 146666 h 650723"/>
                    <a:gd name="connsiteX4" fmla="*/ 1198400 w 1198400"/>
                    <a:gd name="connsiteY4" fmla="*/ 650723 h 650723"/>
                    <a:gd name="connsiteX0" fmla="*/ 0 w 1815574"/>
                    <a:gd name="connsiteY0" fmla="*/ 0 h 686995"/>
                    <a:gd name="connsiteX1" fmla="*/ 189773 w 1815574"/>
                    <a:gd name="connsiteY1" fmla="*/ 2650 h 686995"/>
                    <a:gd name="connsiteX2" fmla="*/ 610034 w 1815574"/>
                    <a:gd name="connsiteY2" fmla="*/ 2650 h 686995"/>
                    <a:gd name="connsiteX3" fmla="*/ 862191 w 1815574"/>
                    <a:gd name="connsiteY3" fmla="*/ 146666 h 686995"/>
                    <a:gd name="connsiteX4" fmla="*/ 1815574 w 1815574"/>
                    <a:gd name="connsiteY4" fmla="*/ 686995 h 686995"/>
                    <a:gd name="connsiteX0" fmla="*/ 0 w 1815574"/>
                    <a:gd name="connsiteY0" fmla="*/ 0 h 686995"/>
                    <a:gd name="connsiteX1" fmla="*/ 189773 w 1815574"/>
                    <a:gd name="connsiteY1" fmla="*/ 2650 h 686995"/>
                    <a:gd name="connsiteX2" fmla="*/ 610034 w 1815574"/>
                    <a:gd name="connsiteY2" fmla="*/ 2650 h 686995"/>
                    <a:gd name="connsiteX3" fmla="*/ 1210382 w 1815574"/>
                    <a:gd name="connsiteY3" fmla="*/ 448040 h 686995"/>
                    <a:gd name="connsiteX4" fmla="*/ 1815574 w 1815574"/>
                    <a:gd name="connsiteY4" fmla="*/ 686995 h 68699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210382 w 2161397"/>
                    <a:gd name="connsiteY4" fmla="*/ 448040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34874 w 2161397"/>
                    <a:gd name="connsiteY3" fmla="*/ 238955 h 716865"/>
                    <a:gd name="connsiteX4" fmla="*/ 1340066 w 2161397"/>
                    <a:gd name="connsiteY4" fmla="*/ 537648 h 716865"/>
                    <a:gd name="connsiteX5" fmla="*/ 2161397 w 2161397"/>
                    <a:gd name="connsiteY5" fmla="*/ 716865 h 716865"/>
                    <a:gd name="connsiteX0" fmla="*/ 0 w 3063469"/>
                    <a:gd name="connsiteY0" fmla="*/ 1975 h 716865"/>
                    <a:gd name="connsiteX1" fmla="*/ 1091845 w 3063469"/>
                    <a:gd name="connsiteY1" fmla="*/ 2650 h 716865"/>
                    <a:gd name="connsiteX2" fmla="*/ 1334351 w 3063469"/>
                    <a:gd name="connsiteY2" fmla="*/ 0 h 716865"/>
                    <a:gd name="connsiteX3" fmla="*/ 1636946 w 3063469"/>
                    <a:gd name="connsiteY3" fmla="*/ 238955 h 716865"/>
                    <a:gd name="connsiteX4" fmla="*/ 2242138 w 3063469"/>
                    <a:gd name="connsiteY4" fmla="*/ 537648 h 716865"/>
                    <a:gd name="connsiteX5" fmla="*/ 3063469 w 3063469"/>
                    <a:gd name="connsiteY5" fmla="*/ 716865 h 716865"/>
                    <a:gd name="connsiteX0" fmla="*/ 0 w 3063469"/>
                    <a:gd name="connsiteY0" fmla="*/ 0 h 714890"/>
                    <a:gd name="connsiteX1" fmla="*/ 1091845 w 3063469"/>
                    <a:gd name="connsiteY1" fmla="*/ 675 h 714890"/>
                    <a:gd name="connsiteX2" fmla="*/ 1636946 w 3063469"/>
                    <a:gd name="connsiteY2" fmla="*/ 236980 h 714890"/>
                    <a:gd name="connsiteX3" fmla="*/ 2242138 w 3063469"/>
                    <a:gd name="connsiteY3" fmla="*/ 535673 h 714890"/>
                    <a:gd name="connsiteX4" fmla="*/ 3063469 w 3063469"/>
                    <a:gd name="connsiteY4" fmla="*/ 714890 h 714890"/>
                    <a:gd name="connsiteX0" fmla="*/ 0 w 3063469"/>
                    <a:gd name="connsiteY0" fmla="*/ 0 h 714890"/>
                    <a:gd name="connsiteX1" fmla="*/ 1636946 w 3063469"/>
                    <a:gd name="connsiteY1" fmla="*/ 236980 h 714890"/>
                    <a:gd name="connsiteX2" fmla="*/ 2242138 w 3063469"/>
                    <a:gd name="connsiteY2" fmla="*/ 535673 h 714890"/>
                    <a:gd name="connsiteX3" fmla="*/ 3063469 w 3063469"/>
                    <a:gd name="connsiteY3" fmla="*/ 714890 h 714890"/>
                    <a:gd name="connsiteX0" fmla="*/ 0 w 3063469"/>
                    <a:gd name="connsiteY0" fmla="*/ 0 h 714890"/>
                    <a:gd name="connsiteX1" fmla="*/ 1127855 w 3063469"/>
                    <a:gd name="connsiteY1" fmla="*/ 306099 h 714890"/>
                    <a:gd name="connsiteX2" fmla="*/ 2242138 w 3063469"/>
                    <a:gd name="connsiteY2" fmla="*/ 535673 h 714890"/>
                    <a:gd name="connsiteX3" fmla="*/ 3063469 w 3063469"/>
                    <a:gd name="connsiteY3" fmla="*/ 714890 h 714890"/>
                    <a:gd name="connsiteX0" fmla="*/ 0 w 3063469"/>
                    <a:gd name="connsiteY0" fmla="*/ 0 h 714890"/>
                    <a:gd name="connsiteX1" fmla="*/ 1127855 w 3063469"/>
                    <a:gd name="connsiteY1" fmla="*/ 306099 h 714890"/>
                    <a:gd name="connsiteX2" fmla="*/ 1965265 w 3063469"/>
                    <a:gd name="connsiteY2" fmla="*/ 523824 h 714890"/>
                    <a:gd name="connsiteX3" fmla="*/ 3063469 w 3063469"/>
                    <a:gd name="connsiteY3" fmla="*/ 714890 h 714890"/>
                    <a:gd name="connsiteX0" fmla="*/ 0 w 3063469"/>
                    <a:gd name="connsiteY0" fmla="*/ 0 h 714890"/>
                    <a:gd name="connsiteX1" fmla="*/ 1127855 w 3063469"/>
                    <a:gd name="connsiteY1" fmla="*/ 306099 h 714890"/>
                    <a:gd name="connsiteX2" fmla="*/ 1965265 w 3063469"/>
                    <a:gd name="connsiteY2" fmla="*/ 523824 h 714890"/>
                    <a:gd name="connsiteX3" fmla="*/ 3063469 w 3063469"/>
                    <a:gd name="connsiteY3" fmla="*/ 714890 h 714890"/>
                    <a:gd name="connsiteX0" fmla="*/ 0 w 3063469"/>
                    <a:gd name="connsiteY0" fmla="*/ 0 h 714890"/>
                    <a:gd name="connsiteX1" fmla="*/ 1127855 w 3063469"/>
                    <a:gd name="connsiteY1" fmla="*/ 306099 h 714890"/>
                    <a:gd name="connsiteX2" fmla="*/ 1965265 w 3063469"/>
                    <a:gd name="connsiteY2" fmla="*/ 523824 h 714890"/>
                    <a:gd name="connsiteX3" fmla="*/ 3063469 w 3063469"/>
                    <a:gd name="connsiteY3" fmla="*/ 714890 h 714890"/>
                  </a:gdLst>
                  <a:ahLst/>
                  <a:cxnLst>
                    <a:cxn ang="0">
                      <a:pos x="connsiteX0" y="connsiteY0"/>
                    </a:cxn>
                    <a:cxn ang="0">
                      <a:pos x="connsiteX1" y="connsiteY1"/>
                    </a:cxn>
                    <a:cxn ang="0">
                      <a:pos x="connsiteX2" y="connsiteY2"/>
                    </a:cxn>
                    <a:cxn ang="0">
                      <a:pos x="connsiteX3" y="connsiteY3"/>
                    </a:cxn>
                  </a:cxnLst>
                  <a:rect l="l" t="t" r="r" b="b"/>
                  <a:pathLst>
                    <a:path w="3063469" h="714890">
                      <a:moveTo>
                        <a:pt x="0" y="0"/>
                      </a:moveTo>
                      <a:lnTo>
                        <a:pt x="1127855" y="306099"/>
                      </a:lnTo>
                      <a:cubicBezTo>
                        <a:pt x="1455399" y="393403"/>
                        <a:pt x="1647127" y="454046"/>
                        <a:pt x="1965265" y="523824"/>
                      </a:cubicBezTo>
                      <a:cubicBezTo>
                        <a:pt x="2256607" y="603476"/>
                        <a:pt x="2738011" y="707664"/>
                        <a:pt x="3063469" y="714890"/>
                      </a:cubicBezTo>
                    </a:path>
                  </a:pathLst>
                </a:custGeom>
                <a:ln w="38100">
                  <a:solidFill>
                    <a:srgbClr val="00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7" name="Forme libre 36"/>
                <p:cNvSpPr/>
                <p:nvPr/>
              </p:nvSpPr>
              <p:spPr>
                <a:xfrm>
                  <a:off x="395858" y="4365864"/>
                  <a:ext cx="3528627" cy="1654696"/>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 name="connsiteX0" fmla="*/ 0 w 1198400"/>
                    <a:gd name="connsiteY0" fmla="*/ 0 h 650723"/>
                    <a:gd name="connsiteX1" fmla="*/ 189773 w 1198400"/>
                    <a:gd name="connsiteY1" fmla="*/ 2650 h 650723"/>
                    <a:gd name="connsiteX2" fmla="*/ 610034 w 1198400"/>
                    <a:gd name="connsiteY2" fmla="*/ 2650 h 650723"/>
                    <a:gd name="connsiteX3" fmla="*/ 862191 w 1198400"/>
                    <a:gd name="connsiteY3" fmla="*/ 146666 h 650723"/>
                    <a:gd name="connsiteX4" fmla="*/ 1198400 w 1198400"/>
                    <a:gd name="connsiteY4" fmla="*/ 650723 h 650723"/>
                    <a:gd name="connsiteX0" fmla="*/ 0 w 1815574"/>
                    <a:gd name="connsiteY0" fmla="*/ 0 h 686995"/>
                    <a:gd name="connsiteX1" fmla="*/ 189773 w 1815574"/>
                    <a:gd name="connsiteY1" fmla="*/ 2650 h 686995"/>
                    <a:gd name="connsiteX2" fmla="*/ 610034 w 1815574"/>
                    <a:gd name="connsiteY2" fmla="*/ 2650 h 686995"/>
                    <a:gd name="connsiteX3" fmla="*/ 862191 w 1815574"/>
                    <a:gd name="connsiteY3" fmla="*/ 146666 h 686995"/>
                    <a:gd name="connsiteX4" fmla="*/ 1815574 w 1815574"/>
                    <a:gd name="connsiteY4" fmla="*/ 686995 h 686995"/>
                    <a:gd name="connsiteX0" fmla="*/ 0 w 1815574"/>
                    <a:gd name="connsiteY0" fmla="*/ 0 h 686995"/>
                    <a:gd name="connsiteX1" fmla="*/ 189773 w 1815574"/>
                    <a:gd name="connsiteY1" fmla="*/ 2650 h 686995"/>
                    <a:gd name="connsiteX2" fmla="*/ 610034 w 1815574"/>
                    <a:gd name="connsiteY2" fmla="*/ 2650 h 686995"/>
                    <a:gd name="connsiteX3" fmla="*/ 1210382 w 1815574"/>
                    <a:gd name="connsiteY3" fmla="*/ 448040 h 686995"/>
                    <a:gd name="connsiteX4" fmla="*/ 1815574 w 1815574"/>
                    <a:gd name="connsiteY4" fmla="*/ 686995 h 68699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210382 w 2161397"/>
                    <a:gd name="connsiteY4" fmla="*/ 448040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34874 w 2161397"/>
                    <a:gd name="connsiteY3" fmla="*/ 238955 h 716865"/>
                    <a:gd name="connsiteX4" fmla="*/ 1340066 w 2161397"/>
                    <a:gd name="connsiteY4" fmla="*/ 537648 h 716865"/>
                    <a:gd name="connsiteX5" fmla="*/ 2161397 w 2161397"/>
                    <a:gd name="connsiteY5" fmla="*/ 716865 h 716865"/>
                    <a:gd name="connsiteX0" fmla="*/ 0 w 2118289"/>
                    <a:gd name="connsiteY0" fmla="*/ 0 h 686172"/>
                    <a:gd name="connsiteX1" fmla="*/ 189773 w 2118289"/>
                    <a:gd name="connsiteY1" fmla="*/ 2650 h 686172"/>
                    <a:gd name="connsiteX2" fmla="*/ 432279 w 2118289"/>
                    <a:gd name="connsiteY2" fmla="*/ 0 h 686172"/>
                    <a:gd name="connsiteX3" fmla="*/ 734874 w 2118289"/>
                    <a:gd name="connsiteY3" fmla="*/ 238955 h 686172"/>
                    <a:gd name="connsiteX4" fmla="*/ 1340066 w 2118289"/>
                    <a:gd name="connsiteY4" fmla="*/ 537648 h 686172"/>
                    <a:gd name="connsiteX5" fmla="*/ 2118289 w 2118289"/>
                    <a:gd name="connsiteY5" fmla="*/ 686172 h 686172"/>
                    <a:gd name="connsiteX0" fmla="*/ 0 w 2118289"/>
                    <a:gd name="connsiteY0" fmla="*/ 0 h 686172"/>
                    <a:gd name="connsiteX1" fmla="*/ 189773 w 2118289"/>
                    <a:gd name="connsiteY1" fmla="*/ 2650 h 686172"/>
                    <a:gd name="connsiteX2" fmla="*/ 432279 w 2118289"/>
                    <a:gd name="connsiteY2" fmla="*/ 0 h 686172"/>
                    <a:gd name="connsiteX3" fmla="*/ 734874 w 2118289"/>
                    <a:gd name="connsiteY3" fmla="*/ 238955 h 686172"/>
                    <a:gd name="connsiteX4" fmla="*/ 1340197 w 2118289"/>
                    <a:gd name="connsiteY4" fmla="*/ 507018 h 686172"/>
                    <a:gd name="connsiteX5" fmla="*/ 2118289 w 2118289"/>
                    <a:gd name="connsiteY5" fmla="*/ 686172 h 686172"/>
                    <a:gd name="connsiteX0" fmla="*/ 0 w 2118289"/>
                    <a:gd name="connsiteY0" fmla="*/ 0 h 686172"/>
                    <a:gd name="connsiteX1" fmla="*/ 189773 w 2118289"/>
                    <a:gd name="connsiteY1" fmla="*/ 2650 h 686172"/>
                    <a:gd name="connsiteX2" fmla="*/ 432279 w 2118289"/>
                    <a:gd name="connsiteY2" fmla="*/ 0 h 686172"/>
                    <a:gd name="connsiteX3" fmla="*/ 735014 w 2118289"/>
                    <a:gd name="connsiteY3" fmla="*/ 208428 h 686172"/>
                    <a:gd name="connsiteX4" fmla="*/ 1340197 w 2118289"/>
                    <a:gd name="connsiteY4" fmla="*/ 507018 h 686172"/>
                    <a:gd name="connsiteX5" fmla="*/ 2118289 w 2118289"/>
                    <a:gd name="connsiteY5" fmla="*/ 686172 h 686172"/>
                    <a:gd name="connsiteX0" fmla="*/ 0 w 2118289"/>
                    <a:gd name="connsiteY0" fmla="*/ 0 h 686172"/>
                    <a:gd name="connsiteX1" fmla="*/ 189773 w 2118289"/>
                    <a:gd name="connsiteY1" fmla="*/ 2650 h 686172"/>
                    <a:gd name="connsiteX2" fmla="*/ 432279 w 2118289"/>
                    <a:gd name="connsiteY2" fmla="*/ 0 h 686172"/>
                    <a:gd name="connsiteX3" fmla="*/ 735014 w 2118289"/>
                    <a:gd name="connsiteY3" fmla="*/ 208428 h 686172"/>
                    <a:gd name="connsiteX4" fmla="*/ 1340197 w 2118289"/>
                    <a:gd name="connsiteY4" fmla="*/ 507018 h 686172"/>
                    <a:gd name="connsiteX5" fmla="*/ 2118289 w 2118289"/>
                    <a:gd name="connsiteY5" fmla="*/ 686172 h 686172"/>
                    <a:gd name="connsiteX0" fmla="*/ 0 w 2118289"/>
                    <a:gd name="connsiteY0" fmla="*/ 0 h 686172"/>
                    <a:gd name="connsiteX1" fmla="*/ 189773 w 2118289"/>
                    <a:gd name="connsiteY1" fmla="*/ 2650 h 686172"/>
                    <a:gd name="connsiteX2" fmla="*/ 735014 w 2118289"/>
                    <a:gd name="connsiteY2" fmla="*/ 208428 h 686172"/>
                    <a:gd name="connsiteX3" fmla="*/ 1340197 w 2118289"/>
                    <a:gd name="connsiteY3" fmla="*/ 507018 h 686172"/>
                    <a:gd name="connsiteX4" fmla="*/ 2118289 w 2118289"/>
                    <a:gd name="connsiteY4" fmla="*/ 686172 h 686172"/>
                    <a:gd name="connsiteX0" fmla="*/ 0 w 2118289"/>
                    <a:gd name="connsiteY0" fmla="*/ 0 h 686172"/>
                    <a:gd name="connsiteX1" fmla="*/ 735014 w 2118289"/>
                    <a:gd name="connsiteY1" fmla="*/ 208428 h 686172"/>
                    <a:gd name="connsiteX2" fmla="*/ 1340197 w 2118289"/>
                    <a:gd name="connsiteY2" fmla="*/ 507018 h 686172"/>
                    <a:gd name="connsiteX3" fmla="*/ 2118289 w 2118289"/>
                    <a:gd name="connsiteY3" fmla="*/ 686172 h 686172"/>
                    <a:gd name="connsiteX0" fmla="*/ 0 w 2118289"/>
                    <a:gd name="connsiteY0" fmla="*/ 0 h 686172"/>
                    <a:gd name="connsiteX1" fmla="*/ 574911 w 2118289"/>
                    <a:gd name="connsiteY1" fmla="*/ 234101 h 686172"/>
                    <a:gd name="connsiteX2" fmla="*/ 1340197 w 2118289"/>
                    <a:gd name="connsiteY2" fmla="*/ 507018 h 686172"/>
                    <a:gd name="connsiteX3" fmla="*/ 2118289 w 2118289"/>
                    <a:gd name="connsiteY3" fmla="*/ 686172 h 686172"/>
                    <a:gd name="connsiteX0" fmla="*/ 0 w 2118289"/>
                    <a:gd name="connsiteY0" fmla="*/ 0 h 686172"/>
                    <a:gd name="connsiteX1" fmla="*/ 574911 w 2118289"/>
                    <a:gd name="connsiteY1" fmla="*/ 234101 h 686172"/>
                    <a:gd name="connsiteX2" fmla="*/ 1340197 w 2118289"/>
                    <a:gd name="connsiteY2" fmla="*/ 507018 h 686172"/>
                    <a:gd name="connsiteX3" fmla="*/ 2118289 w 2118289"/>
                    <a:gd name="connsiteY3" fmla="*/ 686172 h 686172"/>
                  </a:gdLst>
                  <a:ahLst/>
                  <a:cxnLst>
                    <a:cxn ang="0">
                      <a:pos x="connsiteX0" y="connsiteY0"/>
                    </a:cxn>
                    <a:cxn ang="0">
                      <a:pos x="connsiteX1" y="connsiteY1"/>
                    </a:cxn>
                    <a:cxn ang="0">
                      <a:pos x="connsiteX2" y="connsiteY2"/>
                    </a:cxn>
                    <a:cxn ang="0">
                      <a:pos x="connsiteX3" y="connsiteY3"/>
                    </a:cxn>
                  </a:cxnLst>
                  <a:rect l="l" t="t" r="r" b="b"/>
                  <a:pathLst>
                    <a:path w="2118289" h="686172">
                      <a:moveTo>
                        <a:pt x="0" y="0"/>
                      </a:moveTo>
                      <a:cubicBezTo>
                        <a:pt x="191637" y="78034"/>
                        <a:pt x="403578" y="153548"/>
                        <a:pt x="574911" y="234101"/>
                      </a:cubicBezTo>
                      <a:cubicBezTo>
                        <a:pt x="746244" y="314654"/>
                        <a:pt x="1109651" y="427394"/>
                        <a:pt x="1340197" y="507018"/>
                      </a:cubicBezTo>
                      <a:cubicBezTo>
                        <a:pt x="1570743" y="586642"/>
                        <a:pt x="1793805" y="646816"/>
                        <a:pt x="2118289" y="686172"/>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8448" name="ZoneTexte 40"/>
                <p:cNvSpPr txBox="1">
                  <a:spLocks noChangeArrowheads="1"/>
                </p:cNvSpPr>
                <p:nvPr/>
              </p:nvSpPr>
              <p:spPr bwMode="auto">
                <a:xfrm>
                  <a:off x="1911992" y="5804548"/>
                  <a:ext cx="428322" cy="369332"/>
                </a:xfrm>
                <a:prstGeom prst="rect">
                  <a:avLst/>
                </a:prstGeom>
                <a:noFill/>
                <a:ln w="9525">
                  <a:noFill/>
                  <a:miter lim="800000"/>
                  <a:headEnd/>
                  <a:tailEnd/>
                </a:ln>
              </p:spPr>
              <p:txBody>
                <a:bodyPr wrap="none">
                  <a:spAutoFit/>
                </a:bodyPr>
                <a:lstStyle/>
                <a:p>
                  <a:r>
                    <a:rPr lang="en-US" b="1" dirty="0">
                      <a:solidFill>
                        <a:srgbClr val="009900"/>
                      </a:solidFill>
                      <a:latin typeface="Symbol" pitchFamily="18" charset="2"/>
                    </a:rPr>
                    <a:t>Y</a:t>
                  </a:r>
                  <a:r>
                    <a:rPr lang="en-US" b="1" dirty="0">
                      <a:solidFill>
                        <a:srgbClr val="009900"/>
                      </a:solidFill>
                      <a:latin typeface="Calibri" pitchFamily="34" charset="0"/>
                    </a:rPr>
                    <a:t>’</a:t>
                  </a:r>
                </a:p>
              </p:txBody>
            </p:sp>
            <p:sp>
              <p:nvSpPr>
                <p:cNvPr id="18449" name="ZoneTexte 41"/>
                <p:cNvSpPr txBox="1">
                  <a:spLocks noChangeArrowheads="1"/>
                </p:cNvSpPr>
                <p:nvPr/>
              </p:nvSpPr>
              <p:spPr bwMode="auto">
                <a:xfrm>
                  <a:off x="2828983" y="5723235"/>
                  <a:ext cx="375424" cy="369332"/>
                </a:xfrm>
                <a:prstGeom prst="rect">
                  <a:avLst/>
                </a:prstGeom>
                <a:noFill/>
                <a:ln w="9525">
                  <a:noFill/>
                  <a:miter lim="800000"/>
                  <a:headEnd/>
                  <a:tailEnd/>
                </a:ln>
              </p:spPr>
              <p:txBody>
                <a:bodyPr wrap="none">
                  <a:spAutoFit/>
                </a:bodyPr>
                <a:lstStyle/>
                <a:p>
                  <a:r>
                    <a:rPr lang="en-US" b="1" dirty="0">
                      <a:solidFill>
                        <a:srgbClr val="3333FF"/>
                      </a:solidFill>
                      <a:latin typeface="Symbol" pitchFamily="18" charset="2"/>
                    </a:rPr>
                    <a:t>c</a:t>
                  </a:r>
                  <a:r>
                    <a:rPr lang="en-US" b="1" baseline="-25000" dirty="0">
                      <a:solidFill>
                        <a:srgbClr val="3333FF"/>
                      </a:solidFill>
                      <a:latin typeface="Calibri" pitchFamily="34" charset="0"/>
                    </a:rPr>
                    <a:t>c</a:t>
                  </a:r>
                  <a:endParaRPr lang="en-US" b="1" baseline="-25000" dirty="0">
                    <a:solidFill>
                      <a:srgbClr val="3333FF"/>
                    </a:solidFill>
                    <a:latin typeface="Symbol" pitchFamily="18" charset="2"/>
                  </a:endParaRPr>
                </a:p>
              </p:txBody>
            </p:sp>
            <p:sp>
              <p:nvSpPr>
                <p:cNvPr id="18450" name="ZoneTexte 42"/>
                <p:cNvSpPr txBox="1">
                  <a:spLocks noChangeArrowheads="1"/>
                </p:cNvSpPr>
                <p:nvPr/>
              </p:nvSpPr>
              <p:spPr bwMode="auto">
                <a:xfrm>
                  <a:off x="3667175" y="5660538"/>
                  <a:ext cx="545340" cy="369316"/>
                </a:xfrm>
                <a:prstGeom prst="rect">
                  <a:avLst/>
                </a:prstGeom>
                <a:noFill/>
                <a:ln w="9525">
                  <a:noFill/>
                  <a:miter lim="800000"/>
                  <a:headEnd/>
                  <a:tailEnd/>
                </a:ln>
              </p:spPr>
              <p:txBody>
                <a:bodyPr wrap="none">
                  <a:spAutoFit/>
                </a:bodyPr>
                <a:lstStyle/>
                <a:p>
                  <a:r>
                    <a:rPr lang="en-US" b="1" dirty="0" smtClean="0">
                      <a:solidFill>
                        <a:srgbClr val="FF0000"/>
                      </a:solidFill>
                      <a:latin typeface="Calibri" pitchFamily="34" charset="0"/>
                    </a:rPr>
                    <a:t>J/</a:t>
                  </a:r>
                  <a:r>
                    <a:rPr lang="en-US" b="1" dirty="0" smtClean="0">
                      <a:solidFill>
                        <a:srgbClr val="FF0000"/>
                      </a:solidFill>
                      <a:latin typeface="Symbol" pitchFamily="18" charset="2"/>
                    </a:rPr>
                    <a:t>Y</a:t>
                  </a:r>
                  <a:endParaRPr lang="en-US" b="1" dirty="0">
                    <a:solidFill>
                      <a:srgbClr val="FF0000"/>
                    </a:solidFill>
                    <a:latin typeface="Symbol" pitchFamily="18" charset="2"/>
                  </a:endParaRPr>
                </a:p>
              </p:txBody>
            </p:sp>
            <p:sp>
              <p:nvSpPr>
                <p:cNvPr id="18452" name="ZoneTexte 45"/>
                <p:cNvSpPr txBox="1">
                  <a:spLocks noChangeArrowheads="1"/>
                </p:cNvSpPr>
                <p:nvPr/>
              </p:nvSpPr>
              <p:spPr bwMode="auto">
                <a:xfrm>
                  <a:off x="874495" y="3933056"/>
                  <a:ext cx="2584992" cy="369316"/>
                </a:xfrm>
                <a:prstGeom prst="rect">
                  <a:avLst/>
                </a:prstGeom>
                <a:noFill/>
                <a:ln w="9525">
                  <a:noFill/>
                  <a:miter lim="800000"/>
                  <a:headEnd/>
                  <a:tailEnd/>
                </a:ln>
              </p:spPr>
              <p:txBody>
                <a:bodyPr wrap="none">
                  <a:spAutoFit/>
                </a:bodyPr>
                <a:lstStyle/>
                <a:p>
                  <a:r>
                    <a:rPr lang="en-US" b="1" i="1" dirty="0">
                      <a:latin typeface="Calibri" pitchFamily="34" charset="0"/>
                    </a:rPr>
                    <a:t>suppression by </a:t>
                  </a:r>
                  <a:r>
                    <a:rPr lang="en-US" b="1" i="1" dirty="0" err="1">
                      <a:latin typeface="Calibri" pitchFamily="34" charset="0"/>
                    </a:rPr>
                    <a:t>comovers</a:t>
                  </a:r>
                  <a:endParaRPr lang="en-US" b="1" i="1" dirty="0">
                    <a:latin typeface="Calibri" pitchFamily="34" charset="0"/>
                  </a:endParaRPr>
                </a:p>
              </p:txBody>
            </p:sp>
          </p:grpSp>
          <p:sp>
            <p:nvSpPr>
              <p:cNvPr id="45" name="Forme libre 44"/>
              <p:cNvSpPr/>
              <p:nvPr/>
            </p:nvSpPr>
            <p:spPr bwMode="auto">
              <a:xfrm>
                <a:off x="395536" y="4653135"/>
                <a:ext cx="3528392" cy="1296146"/>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 name="connsiteX0" fmla="*/ 0 w 1198400"/>
                  <a:gd name="connsiteY0" fmla="*/ 0 h 650723"/>
                  <a:gd name="connsiteX1" fmla="*/ 189773 w 1198400"/>
                  <a:gd name="connsiteY1" fmla="*/ 2650 h 650723"/>
                  <a:gd name="connsiteX2" fmla="*/ 610034 w 1198400"/>
                  <a:gd name="connsiteY2" fmla="*/ 2650 h 650723"/>
                  <a:gd name="connsiteX3" fmla="*/ 862191 w 1198400"/>
                  <a:gd name="connsiteY3" fmla="*/ 146666 h 650723"/>
                  <a:gd name="connsiteX4" fmla="*/ 1198400 w 1198400"/>
                  <a:gd name="connsiteY4" fmla="*/ 650723 h 650723"/>
                  <a:gd name="connsiteX0" fmla="*/ 0 w 1815574"/>
                  <a:gd name="connsiteY0" fmla="*/ 0 h 686995"/>
                  <a:gd name="connsiteX1" fmla="*/ 189773 w 1815574"/>
                  <a:gd name="connsiteY1" fmla="*/ 2650 h 686995"/>
                  <a:gd name="connsiteX2" fmla="*/ 610034 w 1815574"/>
                  <a:gd name="connsiteY2" fmla="*/ 2650 h 686995"/>
                  <a:gd name="connsiteX3" fmla="*/ 862191 w 1815574"/>
                  <a:gd name="connsiteY3" fmla="*/ 146666 h 686995"/>
                  <a:gd name="connsiteX4" fmla="*/ 1815574 w 1815574"/>
                  <a:gd name="connsiteY4" fmla="*/ 686995 h 686995"/>
                  <a:gd name="connsiteX0" fmla="*/ 0 w 1815574"/>
                  <a:gd name="connsiteY0" fmla="*/ 0 h 686995"/>
                  <a:gd name="connsiteX1" fmla="*/ 189773 w 1815574"/>
                  <a:gd name="connsiteY1" fmla="*/ 2650 h 686995"/>
                  <a:gd name="connsiteX2" fmla="*/ 610034 w 1815574"/>
                  <a:gd name="connsiteY2" fmla="*/ 2650 h 686995"/>
                  <a:gd name="connsiteX3" fmla="*/ 1210382 w 1815574"/>
                  <a:gd name="connsiteY3" fmla="*/ 448040 h 686995"/>
                  <a:gd name="connsiteX4" fmla="*/ 1815574 w 1815574"/>
                  <a:gd name="connsiteY4" fmla="*/ 686995 h 68699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210382 w 2161397"/>
                  <a:gd name="connsiteY4" fmla="*/ 448040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34874 w 2161397"/>
                  <a:gd name="connsiteY3" fmla="*/ 238955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821319 w 2161397"/>
                  <a:gd name="connsiteY3" fmla="*/ 238873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821319 w 2161397"/>
                  <a:gd name="connsiteY3" fmla="*/ 238873 h 716865"/>
                  <a:gd name="connsiteX4" fmla="*/ 1383275 w 2161397"/>
                  <a:gd name="connsiteY4" fmla="*/ 447886 h 716865"/>
                  <a:gd name="connsiteX5" fmla="*/ 2161397 w 2161397"/>
                  <a:gd name="connsiteY5" fmla="*/ 716865 h 716865"/>
                  <a:gd name="connsiteX0" fmla="*/ 0 w 2204594"/>
                  <a:gd name="connsiteY0" fmla="*/ 0 h 567322"/>
                  <a:gd name="connsiteX1" fmla="*/ 189773 w 2204594"/>
                  <a:gd name="connsiteY1" fmla="*/ 2650 h 567322"/>
                  <a:gd name="connsiteX2" fmla="*/ 432279 w 2204594"/>
                  <a:gd name="connsiteY2" fmla="*/ 0 h 567322"/>
                  <a:gd name="connsiteX3" fmla="*/ 821319 w 2204594"/>
                  <a:gd name="connsiteY3" fmla="*/ 238873 h 567322"/>
                  <a:gd name="connsiteX4" fmla="*/ 1383275 w 2204594"/>
                  <a:gd name="connsiteY4" fmla="*/ 447886 h 567322"/>
                  <a:gd name="connsiteX5" fmla="*/ 2204594 w 2204594"/>
                  <a:gd name="connsiteY5" fmla="*/ 567322 h 567322"/>
                  <a:gd name="connsiteX0" fmla="*/ 0 w 2204594"/>
                  <a:gd name="connsiteY0" fmla="*/ 0 h 567322"/>
                  <a:gd name="connsiteX1" fmla="*/ 189773 w 2204594"/>
                  <a:gd name="connsiteY1" fmla="*/ 2650 h 567322"/>
                  <a:gd name="connsiteX2" fmla="*/ 432279 w 2204594"/>
                  <a:gd name="connsiteY2" fmla="*/ 0 h 567322"/>
                  <a:gd name="connsiteX3" fmla="*/ 907774 w 2204594"/>
                  <a:gd name="connsiteY3" fmla="*/ 179155 h 567322"/>
                  <a:gd name="connsiteX4" fmla="*/ 1383275 w 2204594"/>
                  <a:gd name="connsiteY4" fmla="*/ 447886 h 567322"/>
                  <a:gd name="connsiteX5" fmla="*/ 2204594 w 2204594"/>
                  <a:gd name="connsiteY5" fmla="*/ 567322 h 567322"/>
                  <a:gd name="connsiteX0" fmla="*/ 0 w 2204594"/>
                  <a:gd name="connsiteY0" fmla="*/ 0 h 567322"/>
                  <a:gd name="connsiteX1" fmla="*/ 189773 w 2204594"/>
                  <a:gd name="connsiteY1" fmla="*/ 2650 h 567322"/>
                  <a:gd name="connsiteX2" fmla="*/ 432279 w 2204594"/>
                  <a:gd name="connsiteY2" fmla="*/ 0 h 567322"/>
                  <a:gd name="connsiteX3" fmla="*/ 907774 w 2204594"/>
                  <a:gd name="connsiteY3" fmla="*/ 179155 h 567322"/>
                  <a:gd name="connsiteX4" fmla="*/ 1512957 w 2204594"/>
                  <a:gd name="connsiteY4" fmla="*/ 358309 h 567322"/>
                  <a:gd name="connsiteX5" fmla="*/ 2204594 w 2204594"/>
                  <a:gd name="connsiteY5" fmla="*/ 567322 h 567322"/>
                  <a:gd name="connsiteX0" fmla="*/ 0 w 2118140"/>
                  <a:gd name="connsiteY0" fmla="*/ 0 h 447887"/>
                  <a:gd name="connsiteX1" fmla="*/ 189773 w 2118140"/>
                  <a:gd name="connsiteY1" fmla="*/ 2650 h 447887"/>
                  <a:gd name="connsiteX2" fmla="*/ 432279 w 2118140"/>
                  <a:gd name="connsiteY2" fmla="*/ 0 h 447887"/>
                  <a:gd name="connsiteX3" fmla="*/ 907774 w 2118140"/>
                  <a:gd name="connsiteY3" fmla="*/ 179155 h 447887"/>
                  <a:gd name="connsiteX4" fmla="*/ 1512957 w 2118140"/>
                  <a:gd name="connsiteY4" fmla="*/ 358309 h 447887"/>
                  <a:gd name="connsiteX5" fmla="*/ 2118140 w 2118140"/>
                  <a:gd name="connsiteY5" fmla="*/ 447887 h 447887"/>
                  <a:gd name="connsiteX0" fmla="*/ 0 w 2118140"/>
                  <a:gd name="connsiteY0" fmla="*/ 0 h 477746"/>
                  <a:gd name="connsiteX1" fmla="*/ 189773 w 2118140"/>
                  <a:gd name="connsiteY1" fmla="*/ 2650 h 477746"/>
                  <a:gd name="connsiteX2" fmla="*/ 432279 w 2118140"/>
                  <a:gd name="connsiteY2" fmla="*/ 0 h 477746"/>
                  <a:gd name="connsiteX3" fmla="*/ 907774 w 2118140"/>
                  <a:gd name="connsiteY3" fmla="*/ 179155 h 477746"/>
                  <a:gd name="connsiteX4" fmla="*/ 1512957 w 2118140"/>
                  <a:gd name="connsiteY4" fmla="*/ 358309 h 477746"/>
                  <a:gd name="connsiteX5" fmla="*/ 2118140 w 2118140"/>
                  <a:gd name="connsiteY5" fmla="*/ 477746 h 477746"/>
                  <a:gd name="connsiteX0" fmla="*/ 0 w 2118140"/>
                  <a:gd name="connsiteY0" fmla="*/ 0 h 477746"/>
                  <a:gd name="connsiteX1" fmla="*/ 189773 w 2118140"/>
                  <a:gd name="connsiteY1" fmla="*/ 2650 h 477746"/>
                  <a:gd name="connsiteX2" fmla="*/ 432279 w 2118140"/>
                  <a:gd name="connsiteY2" fmla="*/ 0 h 477746"/>
                  <a:gd name="connsiteX3" fmla="*/ 907774 w 2118140"/>
                  <a:gd name="connsiteY3" fmla="*/ 179155 h 477746"/>
                  <a:gd name="connsiteX4" fmla="*/ 1383275 w 2118140"/>
                  <a:gd name="connsiteY4" fmla="*/ 358309 h 477746"/>
                  <a:gd name="connsiteX5" fmla="*/ 2118140 w 2118140"/>
                  <a:gd name="connsiteY5" fmla="*/ 477746 h 477746"/>
                  <a:gd name="connsiteX0" fmla="*/ 0 w 2118140"/>
                  <a:gd name="connsiteY0" fmla="*/ 0 h 477746"/>
                  <a:gd name="connsiteX1" fmla="*/ 189773 w 2118140"/>
                  <a:gd name="connsiteY1" fmla="*/ 2650 h 477746"/>
                  <a:gd name="connsiteX2" fmla="*/ 432279 w 2118140"/>
                  <a:gd name="connsiteY2" fmla="*/ 0 h 477746"/>
                  <a:gd name="connsiteX3" fmla="*/ 864547 w 2118140"/>
                  <a:gd name="connsiteY3" fmla="*/ 179155 h 477746"/>
                  <a:gd name="connsiteX4" fmla="*/ 1383275 w 2118140"/>
                  <a:gd name="connsiteY4" fmla="*/ 358309 h 477746"/>
                  <a:gd name="connsiteX5" fmla="*/ 2118140 w 2118140"/>
                  <a:gd name="connsiteY5" fmla="*/ 477746 h 477746"/>
                  <a:gd name="connsiteX0" fmla="*/ 0 w 2118140"/>
                  <a:gd name="connsiteY0" fmla="*/ 0 h 477746"/>
                  <a:gd name="connsiteX1" fmla="*/ 189773 w 2118140"/>
                  <a:gd name="connsiteY1" fmla="*/ 2650 h 477746"/>
                  <a:gd name="connsiteX2" fmla="*/ 432279 w 2118140"/>
                  <a:gd name="connsiteY2" fmla="*/ 0 h 477746"/>
                  <a:gd name="connsiteX3" fmla="*/ 821320 w 2118140"/>
                  <a:gd name="connsiteY3" fmla="*/ 179155 h 477746"/>
                  <a:gd name="connsiteX4" fmla="*/ 1383275 w 2118140"/>
                  <a:gd name="connsiteY4" fmla="*/ 358309 h 477746"/>
                  <a:gd name="connsiteX5" fmla="*/ 2118140 w 2118140"/>
                  <a:gd name="connsiteY5" fmla="*/ 477746 h 477746"/>
                  <a:gd name="connsiteX0" fmla="*/ 0 w 2118140"/>
                  <a:gd name="connsiteY0" fmla="*/ 0 h 477746"/>
                  <a:gd name="connsiteX1" fmla="*/ 189773 w 2118140"/>
                  <a:gd name="connsiteY1" fmla="*/ 2650 h 477746"/>
                  <a:gd name="connsiteX2" fmla="*/ 432279 w 2118140"/>
                  <a:gd name="connsiteY2" fmla="*/ 0 h 477746"/>
                  <a:gd name="connsiteX3" fmla="*/ 821320 w 2118140"/>
                  <a:gd name="connsiteY3" fmla="*/ 179155 h 477746"/>
                  <a:gd name="connsiteX4" fmla="*/ 1383275 w 2118140"/>
                  <a:gd name="connsiteY4" fmla="*/ 388168 h 477746"/>
                  <a:gd name="connsiteX5" fmla="*/ 2118140 w 2118140"/>
                  <a:gd name="connsiteY5" fmla="*/ 477746 h 477746"/>
                  <a:gd name="connsiteX0" fmla="*/ 0 w 2118140"/>
                  <a:gd name="connsiteY0" fmla="*/ 0 h 537464"/>
                  <a:gd name="connsiteX1" fmla="*/ 189773 w 2118140"/>
                  <a:gd name="connsiteY1" fmla="*/ 2650 h 537464"/>
                  <a:gd name="connsiteX2" fmla="*/ 432279 w 2118140"/>
                  <a:gd name="connsiteY2" fmla="*/ 0 h 537464"/>
                  <a:gd name="connsiteX3" fmla="*/ 821320 w 2118140"/>
                  <a:gd name="connsiteY3" fmla="*/ 179155 h 537464"/>
                  <a:gd name="connsiteX4" fmla="*/ 1383275 w 2118140"/>
                  <a:gd name="connsiteY4" fmla="*/ 388168 h 537464"/>
                  <a:gd name="connsiteX5" fmla="*/ 2118140 w 2118140"/>
                  <a:gd name="connsiteY5" fmla="*/ 537464 h 537464"/>
                  <a:gd name="connsiteX0" fmla="*/ 0 w 2118140"/>
                  <a:gd name="connsiteY0" fmla="*/ 0 h 537464"/>
                  <a:gd name="connsiteX1" fmla="*/ 189773 w 2118140"/>
                  <a:gd name="connsiteY1" fmla="*/ 2650 h 537464"/>
                  <a:gd name="connsiteX2" fmla="*/ 432279 w 2118140"/>
                  <a:gd name="connsiteY2" fmla="*/ 0 h 537464"/>
                  <a:gd name="connsiteX3" fmla="*/ 821320 w 2118140"/>
                  <a:gd name="connsiteY3" fmla="*/ 179155 h 537464"/>
                  <a:gd name="connsiteX4" fmla="*/ 1383275 w 2118140"/>
                  <a:gd name="connsiteY4" fmla="*/ 388168 h 537464"/>
                  <a:gd name="connsiteX5" fmla="*/ 2118140 w 2118140"/>
                  <a:gd name="connsiteY5" fmla="*/ 537464 h 537464"/>
                  <a:gd name="connsiteX0" fmla="*/ 0 w 2118140"/>
                  <a:gd name="connsiteY0" fmla="*/ 0 h 537464"/>
                  <a:gd name="connsiteX1" fmla="*/ 189773 w 2118140"/>
                  <a:gd name="connsiteY1" fmla="*/ 2650 h 537464"/>
                  <a:gd name="connsiteX2" fmla="*/ 821320 w 2118140"/>
                  <a:gd name="connsiteY2" fmla="*/ 179155 h 537464"/>
                  <a:gd name="connsiteX3" fmla="*/ 1383275 w 2118140"/>
                  <a:gd name="connsiteY3" fmla="*/ 388168 h 537464"/>
                  <a:gd name="connsiteX4" fmla="*/ 2118140 w 2118140"/>
                  <a:gd name="connsiteY4" fmla="*/ 537464 h 537464"/>
                  <a:gd name="connsiteX0" fmla="*/ 0 w 2118140"/>
                  <a:gd name="connsiteY0" fmla="*/ 0 h 537464"/>
                  <a:gd name="connsiteX1" fmla="*/ 821320 w 2118140"/>
                  <a:gd name="connsiteY1" fmla="*/ 179155 h 537464"/>
                  <a:gd name="connsiteX2" fmla="*/ 1383275 w 2118140"/>
                  <a:gd name="connsiteY2" fmla="*/ 388168 h 537464"/>
                  <a:gd name="connsiteX3" fmla="*/ 2118140 w 2118140"/>
                  <a:gd name="connsiteY3" fmla="*/ 537464 h 537464"/>
                  <a:gd name="connsiteX0" fmla="*/ 0 w 2118140"/>
                  <a:gd name="connsiteY0" fmla="*/ 0 h 537464"/>
                  <a:gd name="connsiteX1" fmla="*/ 798448 w 2118140"/>
                  <a:gd name="connsiteY1" fmla="*/ 216677 h 537464"/>
                  <a:gd name="connsiteX2" fmla="*/ 1383275 w 2118140"/>
                  <a:gd name="connsiteY2" fmla="*/ 388168 h 537464"/>
                  <a:gd name="connsiteX3" fmla="*/ 2118140 w 2118140"/>
                  <a:gd name="connsiteY3" fmla="*/ 537464 h 537464"/>
                </a:gdLst>
                <a:ahLst/>
                <a:cxnLst>
                  <a:cxn ang="0">
                    <a:pos x="connsiteX0" y="connsiteY0"/>
                  </a:cxn>
                  <a:cxn ang="0">
                    <a:pos x="connsiteX1" y="connsiteY1"/>
                  </a:cxn>
                  <a:cxn ang="0">
                    <a:pos x="connsiteX2" y="connsiteY2"/>
                  </a:cxn>
                  <a:cxn ang="0">
                    <a:pos x="connsiteX3" y="connsiteY3"/>
                  </a:cxn>
                </a:cxnLst>
                <a:rect l="l" t="t" r="r" b="b"/>
                <a:pathLst>
                  <a:path w="2118140" h="537464">
                    <a:moveTo>
                      <a:pt x="0" y="0"/>
                    </a:moveTo>
                    <a:lnTo>
                      <a:pt x="798448" y="216677"/>
                    </a:lnTo>
                    <a:cubicBezTo>
                      <a:pt x="956947" y="276395"/>
                      <a:pt x="1167138" y="328450"/>
                      <a:pt x="1383275" y="388168"/>
                    </a:cubicBezTo>
                    <a:cubicBezTo>
                      <a:pt x="1599412" y="447886"/>
                      <a:pt x="1775757" y="503154"/>
                      <a:pt x="2118140" y="537464"/>
                    </a:cubicBezTo>
                  </a:path>
                </a:pathLst>
              </a:cu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6" name="ZoneTexte 42"/>
              <p:cNvSpPr txBox="1">
                <a:spLocks noChangeArrowheads="1"/>
              </p:cNvSpPr>
              <p:nvPr/>
            </p:nvSpPr>
            <p:spPr bwMode="auto">
              <a:xfrm>
                <a:off x="2877358" y="5425479"/>
                <a:ext cx="974562" cy="307777"/>
              </a:xfrm>
              <a:prstGeom prst="rect">
                <a:avLst/>
              </a:prstGeom>
              <a:noFill/>
              <a:ln w="9525">
                <a:noFill/>
                <a:miter lim="800000"/>
                <a:headEnd/>
                <a:tailEnd/>
              </a:ln>
            </p:spPr>
            <p:txBody>
              <a:bodyPr wrap="none">
                <a:spAutoFit/>
              </a:bodyPr>
              <a:lstStyle/>
              <a:p>
                <a:r>
                  <a:rPr lang="en-US" sz="1400" b="1" dirty="0">
                    <a:solidFill>
                      <a:srgbClr val="FF0000"/>
                    </a:solidFill>
                    <a:latin typeface="Calibri" pitchFamily="34" charset="0"/>
                  </a:rPr>
                  <a:t>direct  J/</a:t>
                </a:r>
                <a:r>
                  <a:rPr lang="en-US" sz="1400" b="1" dirty="0">
                    <a:solidFill>
                      <a:srgbClr val="FF0000"/>
                    </a:solidFill>
                    <a:latin typeface="Symbol" pitchFamily="18" charset="2"/>
                  </a:rPr>
                  <a:t>Y</a:t>
                </a:r>
              </a:p>
            </p:txBody>
          </p:sp>
        </p:grpSp>
        <p:sp>
          <p:nvSpPr>
            <p:cNvPr id="56" name="ZoneTexte 55"/>
            <p:cNvSpPr txBox="1"/>
            <p:nvPr/>
          </p:nvSpPr>
          <p:spPr>
            <a:xfrm rot="16200000">
              <a:off x="-719393" y="5095672"/>
              <a:ext cx="2376773" cy="338554"/>
            </a:xfrm>
            <a:prstGeom prst="rect">
              <a:avLst/>
            </a:prstGeom>
            <a:noFill/>
          </p:spPr>
          <p:txBody>
            <a:bodyPr wrap="square" rtlCol="0">
              <a:spAutoFit/>
            </a:bodyPr>
            <a:lstStyle/>
            <a:p>
              <a:r>
                <a:rPr lang="fr-FR" sz="1600" b="1" dirty="0" smtClean="0"/>
                <a:t>J/</a:t>
              </a:r>
              <a:r>
                <a:rPr lang="fr-FR" sz="1600" b="1" dirty="0" smtClean="0">
                  <a:latin typeface="Symbol" pitchFamily="18" charset="2"/>
                </a:rPr>
                <a:t>Y</a:t>
              </a:r>
              <a:r>
                <a:rPr lang="fr-FR" sz="1600" b="1" dirty="0" smtClean="0"/>
                <a:t> production (</a:t>
              </a:r>
              <a:r>
                <a:rPr lang="fr-FR" sz="1600" b="1" dirty="0" err="1" smtClean="0"/>
                <a:t>a.u</a:t>
              </a:r>
              <a:r>
                <a:rPr lang="fr-FR" sz="1600" b="1" dirty="0" smtClean="0"/>
                <a:t>.)</a:t>
              </a:r>
              <a:endParaRPr lang="fr-FR" sz="1600" b="1" dirty="0"/>
            </a:p>
          </p:txBody>
        </p:sp>
      </p:grpSp>
      <p:sp>
        <p:nvSpPr>
          <p:cNvPr id="8" name="Espace réservé du numéro de diapositive 7"/>
          <p:cNvSpPr>
            <a:spLocks noGrp="1"/>
          </p:cNvSpPr>
          <p:nvPr>
            <p:ph type="sldNum" sz="quarter" idx="12"/>
          </p:nvPr>
        </p:nvSpPr>
        <p:spPr/>
        <p:txBody>
          <a:bodyPr/>
          <a:lstStyle/>
          <a:p>
            <a:pPr>
              <a:defRPr/>
            </a:pPr>
            <a:fld id="{22D67996-295D-4F77-A381-123A140FDE3E}" type="slidenum">
              <a:rPr lang="fr-BE" smtClean="0"/>
              <a:pPr>
                <a:defRPr/>
              </a:pPr>
              <a:t>26</a:t>
            </a:fld>
            <a:r>
              <a:rPr lang="fr-BE" smtClean="0"/>
              <a:t>/22</a:t>
            </a:r>
            <a:endParaRPr lang="fr-BE"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11" name="Object 3"/>
          <p:cNvGraphicFramePr>
            <a:graphicFrameLocks/>
          </p:cNvGraphicFramePr>
          <p:nvPr/>
        </p:nvGraphicFramePr>
        <p:xfrm>
          <a:off x="4216400" y="773113"/>
          <a:ext cx="4941888" cy="5322887"/>
        </p:xfrm>
        <a:graphic>
          <a:graphicData uri="http://schemas.openxmlformats.org/presentationml/2006/ole">
            <mc:AlternateContent xmlns:mc="http://schemas.openxmlformats.org/markup-compatibility/2006">
              <mc:Choice xmlns:v="urn:schemas-microsoft-com:vml" Requires="v">
                <p:oleObj spid="_x0000_s128096" name="Acrobat Document" r:id="rId3" imgW="5400675" imgH="5181600" progId="AcroExch.Document.7">
                  <p:embed/>
                </p:oleObj>
              </mc:Choice>
              <mc:Fallback>
                <p:oleObj name="Acrobat Document" r:id="rId3" imgW="5400675" imgH="5181600" progId="AcroExch.Document.7">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400" y="773113"/>
                        <a:ext cx="4941888" cy="532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itre 6"/>
          <p:cNvSpPr>
            <a:spLocks noGrp="1"/>
          </p:cNvSpPr>
          <p:nvPr>
            <p:ph type="title"/>
          </p:nvPr>
        </p:nvSpPr>
        <p:spPr/>
        <p:txBody>
          <a:bodyPr/>
          <a:lstStyle/>
          <a:p>
            <a:r>
              <a:rPr lang="fr-FR" dirty="0" err="1">
                <a:solidFill>
                  <a:srgbClr val="FF0000"/>
                </a:solidFill>
              </a:rPr>
              <a:t>C</a:t>
            </a:r>
            <a:r>
              <a:rPr lang="fr-FR" dirty="0" err="1" smtClean="0">
                <a:solidFill>
                  <a:srgbClr val="FF0000"/>
                </a:solidFill>
              </a:rPr>
              <a:t>omovers</a:t>
            </a:r>
            <a:endParaRPr lang="fr-FR" dirty="0">
              <a:solidFill>
                <a:srgbClr val="FF0000"/>
              </a:solidFill>
            </a:endParaRPr>
          </a:p>
        </p:txBody>
      </p:sp>
      <p:sp>
        <p:nvSpPr>
          <p:cNvPr id="19458" name="Espace réservé du contenu 134"/>
          <p:cNvSpPr>
            <a:spLocks noGrp="1"/>
          </p:cNvSpPr>
          <p:nvPr>
            <p:ph idx="1"/>
          </p:nvPr>
        </p:nvSpPr>
        <p:spPr>
          <a:xfrm>
            <a:off x="214282" y="928670"/>
            <a:ext cx="4285264" cy="5500726"/>
          </a:xfrm>
        </p:spPr>
        <p:txBody>
          <a:bodyPr/>
          <a:lstStyle/>
          <a:p>
            <a:r>
              <a:rPr lang="fr-FR" dirty="0" err="1" smtClean="0"/>
              <a:t>Anomalous</a:t>
            </a:r>
            <a:r>
              <a:rPr lang="fr-FR" dirty="0" smtClean="0"/>
              <a:t> suppression </a:t>
            </a:r>
            <a:r>
              <a:rPr lang="fr-FR" dirty="0" smtClean="0">
                <a:solidFill>
                  <a:srgbClr val="FF0000"/>
                </a:solidFill>
              </a:rPr>
              <a:t> </a:t>
            </a:r>
            <a:r>
              <a:rPr lang="fr-FR" dirty="0" err="1" smtClean="0">
                <a:solidFill>
                  <a:srgbClr val="FF0000"/>
                </a:solidFill>
              </a:rPr>
              <a:t>at</a:t>
            </a:r>
            <a:r>
              <a:rPr lang="fr-FR" dirty="0" smtClean="0">
                <a:solidFill>
                  <a:srgbClr val="FF0000"/>
                </a:solidFill>
              </a:rPr>
              <a:t> SPS</a:t>
            </a:r>
          </a:p>
        </p:txBody>
      </p:sp>
      <p:sp>
        <p:nvSpPr>
          <p:cNvPr id="5" name="Espace réservé de la date 4"/>
          <p:cNvSpPr>
            <a:spLocks noGrp="1"/>
          </p:cNvSpPr>
          <p:nvPr>
            <p:ph type="dt" sz="half" idx="10"/>
          </p:nvPr>
        </p:nvSpPr>
        <p:spPr/>
        <p:txBody>
          <a:bodyPr/>
          <a:lstStyle/>
          <a:p>
            <a:pPr>
              <a:defRPr/>
            </a:pPr>
            <a:r>
              <a:rPr lang="fr-FR" smtClean="0"/>
              <a:t>Les-Houches - 2014</a:t>
            </a:r>
            <a:endParaRPr lang="fr-BE"/>
          </a:p>
        </p:txBody>
      </p:sp>
      <p:sp>
        <p:nvSpPr>
          <p:cNvPr id="9" name="Espace réservé du pied de page 8"/>
          <p:cNvSpPr>
            <a:spLocks noGrp="1"/>
          </p:cNvSpPr>
          <p:nvPr>
            <p:ph type="ftr" sz="quarter" idx="11"/>
          </p:nvPr>
        </p:nvSpPr>
        <p:spPr/>
        <p:txBody>
          <a:bodyPr/>
          <a:lstStyle/>
          <a:p>
            <a:pPr>
              <a:defRPr/>
            </a:pPr>
            <a:r>
              <a:rPr lang="fr-FR" smtClean="0"/>
              <a:t>Frédéric Fleuret - LLR (fleuret@in2p3.fr)</a:t>
            </a:r>
            <a:endParaRPr lang="fr-BE" dirty="0">
              <a:solidFill>
                <a:srgbClr val="898989"/>
              </a:solidFill>
            </a:endParaRPr>
          </a:p>
        </p:txBody>
      </p:sp>
      <p:sp>
        <p:nvSpPr>
          <p:cNvPr id="3" name="Espace réservé du texte 2"/>
          <p:cNvSpPr>
            <a:spLocks noGrp="1"/>
          </p:cNvSpPr>
          <p:nvPr>
            <p:ph type="body" sz="quarter" idx="4294967295"/>
          </p:nvPr>
        </p:nvSpPr>
        <p:spPr>
          <a:xfrm>
            <a:off x="3563938" y="0"/>
            <a:ext cx="5580062" cy="868363"/>
          </a:xfrm>
        </p:spPr>
        <p:txBody>
          <a:bodyPr/>
          <a:lstStyle/>
          <a:p>
            <a:pPr algn="ctr"/>
            <a:r>
              <a:rPr lang="en-US" dirty="0" err="1" smtClean="0"/>
              <a:t>Comovers</a:t>
            </a:r>
            <a:endParaRPr lang="fr-FR" dirty="0"/>
          </a:p>
        </p:txBody>
      </p:sp>
      <p:sp>
        <p:nvSpPr>
          <p:cNvPr id="160" name="Ellipse 159"/>
          <p:cNvSpPr/>
          <p:nvPr/>
        </p:nvSpPr>
        <p:spPr>
          <a:xfrm>
            <a:off x="6543675" y="2885505"/>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5" name="Ellipse 174"/>
          <p:cNvSpPr/>
          <p:nvPr/>
        </p:nvSpPr>
        <p:spPr>
          <a:xfrm>
            <a:off x="5033526" y="4688215"/>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6" name="Ellipse 175"/>
          <p:cNvSpPr/>
          <p:nvPr/>
        </p:nvSpPr>
        <p:spPr>
          <a:xfrm>
            <a:off x="6526213" y="3670300"/>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7" name="Ellipse 176"/>
          <p:cNvSpPr/>
          <p:nvPr/>
        </p:nvSpPr>
        <p:spPr>
          <a:xfrm>
            <a:off x="6912993" y="4160987"/>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8" name="Ellipse 177"/>
          <p:cNvSpPr/>
          <p:nvPr/>
        </p:nvSpPr>
        <p:spPr>
          <a:xfrm>
            <a:off x="7189317" y="4184154"/>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9" name="Ellipse 178"/>
          <p:cNvSpPr/>
          <p:nvPr/>
        </p:nvSpPr>
        <p:spPr>
          <a:xfrm>
            <a:off x="7438977" y="4424711"/>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0" name="Ellipse 179"/>
          <p:cNvSpPr/>
          <p:nvPr/>
        </p:nvSpPr>
        <p:spPr>
          <a:xfrm>
            <a:off x="7648873" y="4786015"/>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1" name="Ellipse 180"/>
          <p:cNvSpPr/>
          <p:nvPr/>
        </p:nvSpPr>
        <p:spPr>
          <a:xfrm>
            <a:off x="7795370" y="4639519"/>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82" name="Connecteur droit avec flèche 181"/>
          <p:cNvCxnSpPr/>
          <p:nvPr/>
        </p:nvCxnSpPr>
        <p:spPr>
          <a:xfrm>
            <a:off x="4932363" y="2636838"/>
            <a:ext cx="1584325"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496" name="ZoneTexte 182"/>
          <p:cNvSpPr txBox="1">
            <a:spLocks noChangeArrowheads="1"/>
          </p:cNvSpPr>
          <p:nvPr/>
        </p:nvSpPr>
        <p:spPr bwMode="auto">
          <a:xfrm>
            <a:off x="5508625" y="2339975"/>
            <a:ext cx="554038" cy="368300"/>
          </a:xfrm>
          <a:prstGeom prst="rect">
            <a:avLst/>
          </a:prstGeom>
          <a:noFill/>
          <a:ln w="9525">
            <a:noFill/>
            <a:miter lim="800000"/>
            <a:headEnd/>
            <a:tailEnd/>
          </a:ln>
        </p:spPr>
        <p:txBody>
          <a:bodyPr wrap="none">
            <a:spAutoFit/>
          </a:bodyPr>
          <a:lstStyle/>
          <a:p>
            <a:r>
              <a:rPr lang="fr-FR">
                <a:latin typeface="Calibri" pitchFamily="34" charset="0"/>
              </a:rPr>
              <a:t>p+A</a:t>
            </a:r>
          </a:p>
        </p:txBody>
      </p:sp>
      <p:sp>
        <p:nvSpPr>
          <p:cNvPr id="184" name="ZoneTexte 183"/>
          <p:cNvSpPr txBox="1"/>
          <p:nvPr/>
        </p:nvSpPr>
        <p:spPr>
          <a:xfrm>
            <a:off x="5940425" y="6021388"/>
            <a:ext cx="461963" cy="461962"/>
          </a:xfrm>
          <a:prstGeom prst="rect">
            <a:avLst/>
          </a:prstGeom>
          <a:solidFill>
            <a:schemeClr val="accent1">
              <a:lumMod val="20000"/>
              <a:lumOff val="80000"/>
            </a:schemeClr>
          </a:solidFill>
          <a:ln>
            <a:solidFill>
              <a:srgbClr val="4F81BD"/>
            </a:solidFill>
            <a:prstDash val="dash"/>
          </a:ln>
        </p:spPr>
        <p:txBody>
          <a:bodyPr wrap="none">
            <a:spAutoFit/>
          </a:bodyPr>
          <a:lstStyle/>
          <a:p>
            <a:pPr fontAlgn="auto">
              <a:spcBef>
                <a:spcPts val="0"/>
              </a:spcBef>
              <a:spcAft>
                <a:spcPts val="0"/>
              </a:spcAft>
              <a:defRPr/>
            </a:pPr>
            <a:r>
              <a:rPr lang="fr-FR" sz="1200" b="1" dirty="0">
                <a:solidFill>
                  <a:srgbClr val="4F81BD"/>
                </a:solidFill>
                <a:latin typeface="+mn-lt"/>
              </a:rPr>
              <a:t>4.37</a:t>
            </a:r>
          </a:p>
          <a:p>
            <a:pPr fontAlgn="auto">
              <a:spcBef>
                <a:spcPts val="0"/>
              </a:spcBef>
              <a:spcAft>
                <a:spcPts val="0"/>
              </a:spcAft>
              <a:defRPr/>
            </a:pPr>
            <a:r>
              <a:rPr lang="fr-FR" sz="1200" b="1" dirty="0">
                <a:solidFill>
                  <a:srgbClr val="4F81BD"/>
                </a:solidFill>
                <a:latin typeface="+mn-lt"/>
              </a:rPr>
              <a:t>1.04</a:t>
            </a:r>
          </a:p>
        </p:txBody>
      </p:sp>
      <p:sp>
        <p:nvSpPr>
          <p:cNvPr id="19498" name="ZoneTexte 184"/>
          <p:cNvSpPr txBox="1">
            <a:spLocks noChangeArrowheads="1"/>
          </p:cNvSpPr>
          <p:nvPr/>
        </p:nvSpPr>
        <p:spPr bwMode="auto">
          <a:xfrm>
            <a:off x="6486525"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4.90</a:t>
            </a:r>
          </a:p>
          <a:p>
            <a:r>
              <a:rPr lang="fr-FR" sz="1200" b="1">
                <a:solidFill>
                  <a:srgbClr val="4F81BD"/>
                </a:solidFill>
                <a:latin typeface="Calibri" pitchFamily="34" charset="0"/>
              </a:rPr>
              <a:t>1.24</a:t>
            </a:r>
            <a:endParaRPr lang="fr-FR" sz="1600" b="1">
              <a:solidFill>
                <a:srgbClr val="4F81BD"/>
              </a:solidFill>
              <a:latin typeface="Calibri" pitchFamily="34" charset="0"/>
            </a:endParaRPr>
          </a:p>
        </p:txBody>
      </p:sp>
      <p:sp>
        <p:nvSpPr>
          <p:cNvPr id="186" name="ZoneTexte 185"/>
          <p:cNvSpPr txBox="1"/>
          <p:nvPr/>
        </p:nvSpPr>
        <p:spPr>
          <a:xfrm>
            <a:off x="7019925" y="6021388"/>
            <a:ext cx="461963" cy="461962"/>
          </a:xfrm>
          <a:prstGeom prst="rect">
            <a:avLst/>
          </a:prstGeom>
          <a:solidFill>
            <a:schemeClr val="accent2">
              <a:lumMod val="20000"/>
              <a:lumOff val="80000"/>
            </a:schemeClr>
          </a:solidFill>
          <a:ln>
            <a:solidFill>
              <a:srgbClr val="4F81BD"/>
            </a:solidFill>
            <a:prstDash val="dash"/>
          </a:ln>
        </p:spPr>
        <p:txBody>
          <a:bodyPr wrap="none">
            <a:spAutoFit/>
          </a:bodyPr>
          <a:lstStyle/>
          <a:p>
            <a:pPr fontAlgn="auto">
              <a:spcBef>
                <a:spcPts val="0"/>
              </a:spcBef>
              <a:spcAft>
                <a:spcPts val="0"/>
              </a:spcAft>
              <a:defRPr/>
            </a:pPr>
            <a:r>
              <a:rPr lang="fr-FR" sz="1200" b="1" dirty="0">
                <a:solidFill>
                  <a:srgbClr val="4F81BD"/>
                </a:solidFill>
                <a:latin typeface="+mn-lt"/>
              </a:rPr>
              <a:t>6.65</a:t>
            </a:r>
          </a:p>
          <a:p>
            <a:pPr fontAlgn="auto">
              <a:spcBef>
                <a:spcPts val="0"/>
              </a:spcBef>
              <a:spcAft>
                <a:spcPts val="0"/>
              </a:spcAft>
              <a:defRPr/>
            </a:pPr>
            <a:r>
              <a:rPr lang="fr-FR" sz="1200" b="1" dirty="0">
                <a:solidFill>
                  <a:srgbClr val="4F81BD"/>
                </a:solidFill>
                <a:latin typeface="+mn-lt"/>
              </a:rPr>
              <a:t>2.04</a:t>
            </a:r>
          </a:p>
        </p:txBody>
      </p:sp>
      <p:cxnSp>
        <p:nvCxnSpPr>
          <p:cNvPr id="187" name="Connecteur droit 186"/>
          <p:cNvCxnSpPr/>
          <p:nvPr/>
        </p:nvCxnSpPr>
        <p:spPr>
          <a:xfrm>
            <a:off x="6572250" y="4337050"/>
            <a:ext cx="0" cy="1296988"/>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89" name="Connecteur droit 188"/>
          <p:cNvCxnSpPr/>
          <p:nvPr/>
        </p:nvCxnSpPr>
        <p:spPr>
          <a:xfrm flipH="1">
            <a:off x="7508875" y="3500438"/>
            <a:ext cx="0" cy="216058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502" name="ZoneTexte 190"/>
          <p:cNvSpPr txBox="1">
            <a:spLocks noChangeArrowheads="1"/>
          </p:cNvSpPr>
          <p:nvPr/>
        </p:nvSpPr>
        <p:spPr bwMode="auto">
          <a:xfrm>
            <a:off x="7524750"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7.65</a:t>
            </a:r>
          </a:p>
          <a:p>
            <a:r>
              <a:rPr lang="fr-FR" sz="1200" b="1">
                <a:solidFill>
                  <a:srgbClr val="4F81BD"/>
                </a:solidFill>
                <a:latin typeface="Calibri" pitchFamily="34" charset="0"/>
              </a:rPr>
              <a:t>2.53</a:t>
            </a:r>
          </a:p>
        </p:txBody>
      </p:sp>
      <p:sp>
        <p:nvSpPr>
          <p:cNvPr id="19504" name="ZoneTexte 193"/>
          <p:cNvSpPr txBox="1">
            <a:spLocks noChangeArrowheads="1"/>
          </p:cNvSpPr>
          <p:nvPr/>
        </p:nvSpPr>
        <p:spPr bwMode="auto">
          <a:xfrm>
            <a:off x="8027988" y="6021388"/>
            <a:ext cx="504825" cy="461962"/>
          </a:xfrm>
          <a:prstGeom prst="rect">
            <a:avLst/>
          </a:prstGeom>
          <a:noFill/>
          <a:ln w="9525">
            <a:solidFill>
              <a:srgbClr val="4F81BD"/>
            </a:solidFill>
            <a:prstDash val="dash"/>
            <a:miter lim="800000"/>
            <a:headEnd/>
            <a:tailEnd/>
          </a:ln>
        </p:spPr>
        <p:txBody>
          <a:bodyPr>
            <a:spAutoFit/>
          </a:bodyPr>
          <a:lstStyle/>
          <a:p>
            <a:r>
              <a:rPr lang="fr-FR" sz="1200" b="1">
                <a:solidFill>
                  <a:srgbClr val="4F81BD"/>
                </a:solidFill>
                <a:latin typeface="Calibri" pitchFamily="34" charset="0"/>
              </a:rPr>
              <a:t>8.83</a:t>
            </a:r>
          </a:p>
          <a:p>
            <a:r>
              <a:rPr lang="fr-FR" sz="1200" b="1">
                <a:solidFill>
                  <a:srgbClr val="4F81BD"/>
                </a:solidFill>
                <a:latin typeface="Calibri" pitchFamily="34" charset="0"/>
              </a:rPr>
              <a:t>3.19</a:t>
            </a:r>
          </a:p>
        </p:txBody>
      </p:sp>
      <p:sp>
        <p:nvSpPr>
          <p:cNvPr id="19505" name="ZoneTexte 194"/>
          <p:cNvSpPr txBox="1">
            <a:spLocks noChangeArrowheads="1"/>
          </p:cNvSpPr>
          <p:nvPr/>
        </p:nvSpPr>
        <p:spPr bwMode="auto">
          <a:xfrm>
            <a:off x="8604250"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9.43</a:t>
            </a:r>
          </a:p>
          <a:p>
            <a:r>
              <a:rPr lang="fr-FR" sz="1200" b="1">
                <a:solidFill>
                  <a:srgbClr val="4F81BD"/>
                </a:solidFill>
                <a:latin typeface="Calibri" pitchFamily="34" charset="0"/>
              </a:rPr>
              <a:t>3.76</a:t>
            </a:r>
          </a:p>
        </p:txBody>
      </p:sp>
      <p:cxnSp>
        <p:nvCxnSpPr>
          <p:cNvPr id="197" name="Connecteur droit 196"/>
          <p:cNvCxnSpPr>
            <a:stCxn id="184" idx="0"/>
          </p:cNvCxnSpPr>
          <p:nvPr/>
        </p:nvCxnSpPr>
        <p:spPr>
          <a:xfrm flipV="1">
            <a:off x="6170613" y="5648325"/>
            <a:ext cx="395287" cy="373063"/>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98" name="Connecteur droit 197"/>
          <p:cNvCxnSpPr>
            <a:stCxn id="186" idx="0"/>
          </p:cNvCxnSpPr>
          <p:nvPr/>
        </p:nvCxnSpPr>
        <p:spPr>
          <a:xfrm flipV="1">
            <a:off x="7251700" y="5653088"/>
            <a:ext cx="252413" cy="3683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508" name="ZoneTexte 199"/>
          <p:cNvSpPr txBox="1">
            <a:spLocks noChangeArrowheads="1"/>
          </p:cNvSpPr>
          <p:nvPr/>
        </p:nvSpPr>
        <p:spPr bwMode="auto">
          <a:xfrm>
            <a:off x="4932363" y="6021388"/>
            <a:ext cx="966787" cy="461962"/>
          </a:xfrm>
          <a:prstGeom prst="rect">
            <a:avLst/>
          </a:prstGeom>
          <a:noFill/>
          <a:ln w="9525">
            <a:solidFill>
              <a:srgbClr val="4F81BD"/>
            </a:solidFill>
            <a:prstDash val="dash"/>
            <a:miter lim="800000"/>
            <a:headEnd/>
            <a:tailEnd/>
          </a:ln>
        </p:spPr>
        <p:txBody>
          <a:bodyPr wrap="none">
            <a:spAutoFit/>
          </a:bodyPr>
          <a:lstStyle/>
          <a:p>
            <a:pPr algn="ctr"/>
            <a:r>
              <a:rPr lang="fr-FR" sz="1200" b="1">
                <a:solidFill>
                  <a:srgbClr val="4F81BD"/>
                </a:solidFill>
                <a:latin typeface="Calibri" pitchFamily="34" charset="0"/>
              </a:rPr>
              <a:t>L (fm)</a:t>
            </a:r>
          </a:p>
          <a:p>
            <a:pPr algn="ctr"/>
            <a:r>
              <a:rPr lang="fr-FR" sz="1200" b="1">
                <a:solidFill>
                  <a:srgbClr val="4F81BD"/>
                </a:solidFill>
                <a:latin typeface="Symbol" pitchFamily="18" charset="2"/>
              </a:rPr>
              <a:t>e</a:t>
            </a:r>
            <a:r>
              <a:rPr lang="fr-FR" sz="1200" b="1">
                <a:solidFill>
                  <a:srgbClr val="4F81BD"/>
                </a:solidFill>
                <a:latin typeface="Calibri" pitchFamily="34" charset="0"/>
              </a:rPr>
              <a:t> (GeV/fm</a:t>
            </a:r>
            <a:r>
              <a:rPr lang="fr-FR" sz="1200" b="1" baseline="30000">
                <a:solidFill>
                  <a:srgbClr val="4F81BD"/>
                </a:solidFill>
                <a:latin typeface="Calibri" pitchFamily="34" charset="0"/>
              </a:rPr>
              <a:t>3</a:t>
            </a:r>
            <a:r>
              <a:rPr lang="fr-FR" sz="1200" b="1">
                <a:solidFill>
                  <a:srgbClr val="4F81BD"/>
                </a:solidFill>
                <a:latin typeface="Calibri" pitchFamily="34" charset="0"/>
              </a:rPr>
              <a:t>)</a:t>
            </a:r>
          </a:p>
        </p:txBody>
      </p:sp>
      <p:cxnSp>
        <p:nvCxnSpPr>
          <p:cNvPr id="205" name="Connecteur droit avec flèche 204"/>
          <p:cNvCxnSpPr/>
          <p:nvPr/>
        </p:nvCxnSpPr>
        <p:spPr>
          <a:xfrm>
            <a:off x="6659563" y="2924175"/>
            <a:ext cx="1296987" cy="0"/>
          </a:xfrm>
          <a:prstGeom prst="straightConnector1">
            <a:avLst/>
          </a:prstGeom>
          <a:ln w="28575">
            <a:solidFill>
              <a:srgbClr val="FF66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510" name="ZoneTexte 206"/>
          <p:cNvSpPr txBox="1">
            <a:spLocks noChangeArrowheads="1"/>
          </p:cNvSpPr>
          <p:nvPr/>
        </p:nvSpPr>
        <p:spPr bwMode="auto">
          <a:xfrm>
            <a:off x="6970713" y="2627313"/>
            <a:ext cx="560387" cy="369887"/>
          </a:xfrm>
          <a:prstGeom prst="rect">
            <a:avLst/>
          </a:prstGeom>
          <a:noFill/>
          <a:ln w="9525">
            <a:noFill/>
            <a:miter lim="800000"/>
            <a:headEnd/>
            <a:tailEnd/>
          </a:ln>
        </p:spPr>
        <p:txBody>
          <a:bodyPr wrap="none">
            <a:spAutoFit/>
          </a:bodyPr>
          <a:lstStyle/>
          <a:p>
            <a:r>
              <a:rPr lang="fr-FR" b="1">
                <a:solidFill>
                  <a:srgbClr val="FF6600"/>
                </a:solidFill>
                <a:latin typeface="Calibri" pitchFamily="34" charset="0"/>
              </a:rPr>
              <a:t>S+U</a:t>
            </a:r>
          </a:p>
        </p:txBody>
      </p:sp>
      <p:sp>
        <p:nvSpPr>
          <p:cNvPr id="210" name="Rectangle 209">
            <a:hlinkClick r:id="rId5"/>
          </p:cNvPr>
          <p:cNvSpPr/>
          <p:nvPr/>
        </p:nvSpPr>
        <p:spPr>
          <a:xfrm>
            <a:off x="2339752" y="1484784"/>
            <a:ext cx="1795462" cy="254000"/>
          </a:xfrm>
          <a:prstGeom prst="rect">
            <a:avLst/>
          </a:prstGeom>
        </p:spPr>
        <p:txBody>
          <a:bodyPr wrap="none">
            <a:spAutoFit/>
          </a:bodyPr>
          <a:lstStyle/>
          <a:p>
            <a:pPr fontAlgn="auto">
              <a:spcBef>
                <a:spcPts val="0"/>
              </a:spcBef>
              <a:spcAft>
                <a:spcPts val="0"/>
              </a:spcAft>
              <a:defRPr/>
            </a:pPr>
            <a:r>
              <a:rPr lang="fr-FR" sz="1050" b="1" u="sng" dirty="0" err="1">
                <a:solidFill>
                  <a:srgbClr val="3333FF"/>
                </a:solidFill>
                <a:latin typeface="+mn-lt"/>
              </a:rPr>
              <a:t>Eur</a:t>
            </a:r>
            <a:r>
              <a:rPr lang="fr-FR" sz="1050" b="1" u="sng" dirty="0">
                <a:solidFill>
                  <a:srgbClr val="3333FF"/>
                </a:solidFill>
                <a:latin typeface="+mn-lt"/>
              </a:rPr>
              <a:t>.Phys.J.C49:559-567,2007</a:t>
            </a:r>
          </a:p>
        </p:txBody>
      </p:sp>
      <p:cxnSp>
        <p:nvCxnSpPr>
          <p:cNvPr id="80" name="Connecteur droit avec flèche 79"/>
          <p:cNvCxnSpPr/>
          <p:nvPr/>
        </p:nvCxnSpPr>
        <p:spPr>
          <a:xfrm>
            <a:off x="6588125" y="3141663"/>
            <a:ext cx="2232025" cy="0"/>
          </a:xfrm>
          <a:prstGeom prst="straightConnector1">
            <a:avLst/>
          </a:prstGeom>
          <a:ln w="28575">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516" name="ZoneTexte 80"/>
          <p:cNvSpPr txBox="1">
            <a:spLocks noChangeArrowheads="1"/>
          </p:cNvSpPr>
          <p:nvPr/>
        </p:nvSpPr>
        <p:spPr bwMode="auto">
          <a:xfrm>
            <a:off x="8027988" y="2843213"/>
            <a:ext cx="793750" cy="369887"/>
          </a:xfrm>
          <a:prstGeom prst="rect">
            <a:avLst/>
          </a:prstGeom>
          <a:noFill/>
          <a:ln w="9525">
            <a:noFill/>
            <a:miter lim="800000"/>
            <a:headEnd/>
            <a:tailEnd/>
          </a:ln>
        </p:spPr>
        <p:txBody>
          <a:bodyPr wrap="none">
            <a:spAutoFit/>
          </a:bodyPr>
          <a:lstStyle/>
          <a:p>
            <a:r>
              <a:rPr lang="fr-FR" b="1">
                <a:solidFill>
                  <a:srgbClr val="008000"/>
                </a:solidFill>
                <a:latin typeface="Calibri" pitchFamily="34" charset="0"/>
              </a:rPr>
              <a:t>Pb+Pb</a:t>
            </a:r>
          </a:p>
        </p:txBody>
      </p:sp>
      <p:sp>
        <p:nvSpPr>
          <p:cNvPr id="19521" name="ZoneTexte 78"/>
          <p:cNvSpPr txBox="1">
            <a:spLocks noChangeArrowheads="1"/>
          </p:cNvSpPr>
          <p:nvPr/>
        </p:nvSpPr>
        <p:spPr bwMode="auto">
          <a:xfrm>
            <a:off x="35496" y="3789040"/>
            <a:ext cx="4464050" cy="1200329"/>
          </a:xfrm>
          <a:prstGeom prst="rect">
            <a:avLst/>
          </a:prstGeom>
          <a:noFill/>
          <a:ln w="9525">
            <a:noFill/>
            <a:miter lim="800000"/>
            <a:headEnd/>
            <a:tailEnd/>
          </a:ln>
        </p:spPr>
        <p:txBody>
          <a:bodyPr wrap="square">
            <a:spAutoFit/>
          </a:bodyPr>
          <a:lstStyle/>
          <a:p>
            <a:r>
              <a:rPr lang="en-US" dirty="0" smtClean="0">
                <a:latin typeface="Calibri" pitchFamily="34" charset="0"/>
              </a:rPr>
              <a:t>Taking breakup cross-sections:</a:t>
            </a:r>
          </a:p>
          <a:p>
            <a:pPr lvl="1">
              <a:buFont typeface="Arial" pitchFamily="34" charset="0"/>
              <a:buChar char="•"/>
            </a:pPr>
            <a:r>
              <a:rPr lang="en-US" b="1" dirty="0" smtClean="0">
                <a:solidFill>
                  <a:srgbClr val="FF0000"/>
                </a:solidFill>
                <a:latin typeface="Calibri" pitchFamily="34" charset="0"/>
              </a:rPr>
              <a:t> </a:t>
            </a:r>
            <a:r>
              <a:rPr lang="en-US" b="1" dirty="0" err="1" smtClean="0">
                <a:solidFill>
                  <a:srgbClr val="FF0000"/>
                </a:solidFill>
                <a:latin typeface="Calibri" pitchFamily="34" charset="0"/>
              </a:rPr>
              <a:t>comovers</a:t>
            </a:r>
            <a:r>
              <a:rPr lang="en-US" b="1" dirty="0" smtClean="0">
                <a:solidFill>
                  <a:srgbClr val="FF0000"/>
                </a:solidFill>
                <a:latin typeface="Calibri" pitchFamily="34" charset="0"/>
              </a:rPr>
              <a:t>-direct J/</a:t>
            </a:r>
            <a:r>
              <a:rPr lang="en-US" b="1" dirty="0" smtClean="0">
                <a:solidFill>
                  <a:srgbClr val="FF0000"/>
                </a:solidFill>
                <a:latin typeface="Symbol" pitchFamily="18" charset="2"/>
              </a:rPr>
              <a:t>Y</a:t>
            </a:r>
            <a:r>
              <a:rPr lang="en-US" b="1" dirty="0" smtClean="0">
                <a:solidFill>
                  <a:srgbClr val="FF0000"/>
                </a:solidFill>
                <a:latin typeface="Calibri" pitchFamily="34" charset="0"/>
              </a:rPr>
              <a:t> = 0.2 </a:t>
            </a:r>
            <a:r>
              <a:rPr lang="en-US" b="1" dirty="0" err="1" smtClean="0">
                <a:solidFill>
                  <a:srgbClr val="FF0000"/>
                </a:solidFill>
                <a:latin typeface="Calibri" pitchFamily="34" charset="0"/>
              </a:rPr>
              <a:t>mb</a:t>
            </a:r>
            <a:endParaRPr lang="en-US" b="1" dirty="0" smtClean="0">
              <a:solidFill>
                <a:srgbClr val="FF0000"/>
              </a:solidFill>
              <a:latin typeface="Calibri" pitchFamily="34" charset="0"/>
            </a:endParaRPr>
          </a:p>
          <a:p>
            <a:pPr lvl="1">
              <a:buFont typeface="Arial" pitchFamily="34" charset="0"/>
              <a:buChar char="•"/>
            </a:pPr>
            <a:r>
              <a:rPr lang="en-US" b="1" dirty="0" smtClean="0">
                <a:latin typeface="Calibri" pitchFamily="34" charset="0"/>
              </a:rPr>
              <a:t> </a:t>
            </a:r>
            <a:r>
              <a:rPr lang="en-US" b="1" dirty="0" err="1" smtClean="0">
                <a:latin typeface="Calibri" pitchFamily="34" charset="0"/>
              </a:rPr>
              <a:t>comovers</a:t>
            </a:r>
            <a:r>
              <a:rPr lang="en-US" b="1" dirty="0" smtClean="0">
                <a:latin typeface="Calibri" pitchFamily="34" charset="0"/>
              </a:rPr>
              <a:t> – </a:t>
            </a:r>
            <a:r>
              <a:rPr lang="en-US" b="1" dirty="0" smtClean="0">
                <a:latin typeface="Symbol" pitchFamily="18" charset="2"/>
              </a:rPr>
              <a:t>c</a:t>
            </a:r>
            <a:r>
              <a:rPr lang="en-US" b="1" baseline="-25000" dirty="0" smtClean="0">
                <a:latin typeface="Calibri" pitchFamily="34" charset="0"/>
              </a:rPr>
              <a:t>c</a:t>
            </a:r>
            <a:r>
              <a:rPr lang="en-US" b="1" dirty="0" smtClean="0">
                <a:latin typeface="Calibri" pitchFamily="34" charset="0"/>
              </a:rPr>
              <a:t> = 1.0 </a:t>
            </a:r>
            <a:r>
              <a:rPr lang="en-US" b="1" dirty="0" err="1" smtClean="0">
                <a:latin typeface="Calibri" pitchFamily="34" charset="0"/>
              </a:rPr>
              <a:t>mb</a:t>
            </a:r>
            <a:endParaRPr lang="en-US" b="1" dirty="0" smtClean="0">
              <a:latin typeface="Calibri" pitchFamily="34" charset="0"/>
            </a:endParaRPr>
          </a:p>
          <a:p>
            <a:pPr lvl="1">
              <a:buFont typeface="Arial" pitchFamily="34" charset="0"/>
              <a:buChar char="•"/>
            </a:pPr>
            <a:r>
              <a:rPr lang="en-US" b="1" dirty="0" smtClean="0">
                <a:solidFill>
                  <a:srgbClr val="0000E2"/>
                </a:solidFill>
                <a:latin typeface="Calibri" pitchFamily="34" charset="0"/>
              </a:rPr>
              <a:t> </a:t>
            </a:r>
            <a:r>
              <a:rPr lang="en-US" b="1" dirty="0" err="1" smtClean="0">
                <a:solidFill>
                  <a:srgbClr val="0000E2"/>
                </a:solidFill>
                <a:latin typeface="Calibri" pitchFamily="34" charset="0"/>
              </a:rPr>
              <a:t>comovers</a:t>
            </a:r>
            <a:r>
              <a:rPr lang="en-US" b="1" dirty="0" smtClean="0">
                <a:solidFill>
                  <a:srgbClr val="0000E2"/>
                </a:solidFill>
                <a:latin typeface="Calibri" pitchFamily="34" charset="0"/>
              </a:rPr>
              <a:t> – </a:t>
            </a:r>
            <a:r>
              <a:rPr lang="en-US" b="1" dirty="0" smtClean="0">
                <a:solidFill>
                  <a:srgbClr val="0000E2"/>
                </a:solidFill>
                <a:latin typeface="Symbol" pitchFamily="18" charset="2"/>
              </a:rPr>
              <a:t>Y</a:t>
            </a:r>
            <a:r>
              <a:rPr lang="en-US" b="1" dirty="0" smtClean="0">
                <a:solidFill>
                  <a:srgbClr val="0000E2"/>
                </a:solidFill>
                <a:latin typeface="Calibri" pitchFamily="34" charset="0"/>
              </a:rPr>
              <a:t>’ = 2.0 </a:t>
            </a:r>
            <a:r>
              <a:rPr lang="en-US" b="1" dirty="0" err="1" smtClean="0">
                <a:solidFill>
                  <a:srgbClr val="0000E2"/>
                </a:solidFill>
                <a:latin typeface="Calibri" pitchFamily="34" charset="0"/>
              </a:rPr>
              <a:t>mb</a:t>
            </a:r>
            <a:r>
              <a:rPr lang="en-US" b="1" dirty="0" smtClean="0">
                <a:solidFill>
                  <a:srgbClr val="0000E2"/>
                </a:solidFill>
                <a:latin typeface="Calibri" pitchFamily="34" charset="0"/>
              </a:rPr>
              <a:t> </a:t>
            </a:r>
            <a:endParaRPr lang="en-US" b="1" dirty="0">
              <a:solidFill>
                <a:srgbClr val="0000E2"/>
              </a:solidFill>
              <a:latin typeface="Calibri" pitchFamily="34" charset="0"/>
            </a:endParaRPr>
          </a:p>
        </p:txBody>
      </p:sp>
      <p:grpSp>
        <p:nvGrpSpPr>
          <p:cNvPr id="2" name="Groupe 86"/>
          <p:cNvGrpSpPr>
            <a:grpSpLocks/>
          </p:cNvGrpSpPr>
          <p:nvPr/>
        </p:nvGrpSpPr>
        <p:grpSpPr bwMode="auto">
          <a:xfrm>
            <a:off x="1331640" y="4902671"/>
            <a:ext cx="2449513" cy="1190625"/>
            <a:chOff x="-1980728" y="1412776"/>
            <a:chExt cx="2449923" cy="1189230"/>
          </a:xfrm>
        </p:grpSpPr>
        <p:sp>
          <p:nvSpPr>
            <p:cNvPr id="19528" name="ZoneTexte 83"/>
            <p:cNvSpPr txBox="1">
              <a:spLocks noChangeArrowheads="1"/>
            </p:cNvSpPr>
            <p:nvPr/>
          </p:nvSpPr>
          <p:spPr bwMode="auto">
            <a:xfrm>
              <a:off x="-1980728" y="1412776"/>
              <a:ext cx="2449923" cy="1189230"/>
            </a:xfrm>
            <a:prstGeom prst="rect">
              <a:avLst/>
            </a:prstGeom>
            <a:noFill/>
            <a:ln w="9525">
              <a:noFill/>
              <a:miter lim="800000"/>
              <a:headEnd/>
              <a:tailEnd/>
            </a:ln>
          </p:spPr>
          <p:txBody>
            <a:bodyPr wrap="none">
              <a:spAutoFit/>
            </a:bodyPr>
            <a:lstStyle/>
            <a:p>
              <a:pPr marL="857250" lvl="1" indent="-457200"/>
              <a:r>
                <a:rPr lang="fr-FR" b="1" dirty="0">
                  <a:latin typeface="Calibri" pitchFamily="34" charset="0"/>
                  <a:sym typeface="Wingdings" pitchFamily="2" charset="2"/>
                </a:rPr>
                <a:t>   60% </a:t>
              </a:r>
              <a:r>
                <a:rPr lang="fr-FR" dirty="0">
                  <a:latin typeface="Calibri" pitchFamily="34" charset="0"/>
                  <a:sym typeface="Wingdings" pitchFamily="2" charset="2"/>
                </a:rPr>
                <a:t>direct J/</a:t>
              </a:r>
              <a:r>
                <a:rPr lang="fr-FR" dirty="0">
                  <a:latin typeface="Symbol" pitchFamily="18" charset="2"/>
                  <a:sym typeface="Wingdings" pitchFamily="2" charset="2"/>
                </a:rPr>
                <a:t>Y</a:t>
              </a:r>
            </a:p>
            <a:p>
              <a:pPr marL="857250" lvl="1" indent="-457200"/>
              <a:r>
                <a:rPr lang="fr-FR" b="1" dirty="0">
                  <a:latin typeface="Calibri" pitchFamily="34" charset="0"/>
                  <a:sym typeface="Wingdings" pitchFamily="2" charset="2"/>
                </a:rPr>
                <a:t>+ 30% </a:t>
              </a:r>
              <a:r>
                <a:rPr lang="fr-FR" dirty="0">
                  <a:latin typeface="Symbol" pitchFamily="18" charset="2"/>
                  <a:sym typeface="Wingdings" pitchFamily="2" charset="2"/>
                </a:rPr>
                <a:t>c</a:t>
              </a:r>
              <a:r>
                <a:rPr lang="fr-FR" baseline="-25000" dirty="0">
                  <a:latin typeface="Calibri" pitchFamily="34" charset="0"/>
                  <a:sym typeface="Wingdings" pitchFamily="2" charset="2"/>
                </a:rPr>
                <a:t>c</a:t>
              </a:r>
              <a:r>
                <a:rPr lang="fr-FR" dirty="0">
                  <a:latin typeface="Calibri" pitchFamily="34" charset="0"/>
                  <a:sym typeface="Wingdings" pitchFamily="2" charset="2"/>
                </a:rPr>
                <a:t>J/</a:t>
              </a:r>
              <a:r>
                <a:rPr lang="fr-FR" dirty="0">
                  <a:latin typeface="Symbol" pitchFamily="18" charset="2"/>
                  <a:sym typeface="Wingdings" pitchFamily="2" charset="2"/>
                </a:rPr>
                <a:t>Y</a:t>
              </a:r>
              <a:r>
                <a:rPr lang="fr-FR" dirty="0">
                  <a:latin typeface="Calibri" pitchFamily="34" charset="0"/>
                  <a:sym typeface="Wingdings" pitchFamily="2" charset="2"/>
                </a:rPr>
                <a:t>+</a:t>
              </a:r>
              <a:r>
                <a:rPr lang="fr-FR" dirty="0">
                  <a:latin typeface="Symbol" pitchFamily="18" charset="2"/>
                  <a:sym typeface="Wingdings" pitchFamily="2" charset="2"/>
                </a:rPr>
                <a:t>g</a:t>
              </a:r>
            </a:p>
            <a:p>
              <a:pPr marL="857250" lvl="1" indent="-457200"/>
              <a:r>
                <a:rPr lang="fr-FR" b="1" dirty="0">
                  <a:latin typeface="Calibri" pitchFamily="34" charset="0"/>
                  <a:sym typeface="Wingdings" pitchFamily="2" charset="2"/>
                </a:rPr>
                <a:t>+ 10% </a:t>
              </a:r>
              <a:r>
                <a:rPr lang="fr-FR" dirty="0">
                  <a:latin typeface="Symbol" pitchFamily="18" charset="2"/>
                  <a:sym typeface="Wingdings" pitchFamily="2" charset="2"/>
                </a:rPr>
                <a:t>Y</a:t>
              </a:r>
              <a:r>
                <a:rPr lang="fr-FR" dirty="0">
                  <a:latin typeface="Calibri" pitchFamily="34" charset="0"/>
                  <a:sym typeface="Wingdings" pitchFamily="2" charset="2"/>
                </a:rPr>
                <a:t>’  J/</a:t>
              </a:r>
              <a:r>
                <a:rPr lang="fr-FR" dirty="0">
                  <a:latin typeface="Symbol" pitchFamily="18" charset="2"/>
                  <a:sym typeface="Wingdings" pitchFamily="2" charset="2"/>
                </a:rPr>
                <a:t>Y</a:t>
              </a:r>
              <a:r>
                <a:rPr lang="fr-FR" dirty="0">
                  <a:latin typeface="Calibri" pitchFamily="34" charset="0"/>
                  <a:sym typeface="Wingdings" pitchFamily="2" charset="2"/>
                </a:rPr>
                <a:t> + X</a:t>
              </a:r>
            </a:p>
            <a:p>
              <a:pPr marL="857250" lvl="1" indent="-457200"/>
              <a:r>
                <a:rPr lang="fr-FR" b="1" dirty="0">
                  <a:latin typeface="Calibri" pitchFamily="34" charset="0"/>
                  <a:sym typeface="Wingdings" pitchFamily="2" charset="2"/>
                </a:rPr>
                <a:t>Inclusive J/</a:t>
              </a:r>
              <a:r>
                <a:rPr lang="fr-FR" b="1" dirty="0">
                  <a:latin typeface="Symbol" pitchFamily="18" charset="2"/>
                  <a:sym typeface="Wingdings" pitchFamily="2" charset="2"/>
                </a:rPr>
                <a:t>Y</a:t>
              </a:r>
              <a:r>
                <a:rPr lang="fr-FR" b="1" dirty="0">
                  <a:latin typeface="Calibri" pitchFamily="34" charset="0"/>
                  <a:sym typeface="Wingdings" pitchFamily="2" charset="2"/>
                </a:rPr>
                <a:t> </a:t>
              </a:r>
              <a:r>
                <a:rPr lang="fr-FR" b="1" dirty="0" err="1">
                  <a:latin typeface="Calibri" pitchFamily="34" charset="0"/>
                  <a:sym typeface="Wingdings" pitchFamily="2" charset="2"/>
                </a:rPr>
                <a:t>yield</a:t>
              </a:r>
              <a:endParaRPr lang="fr-FR" dirty="0">
                <a:latin typeface="Calibri" pitchFamily="34" charset="0"/>
              </a:endParaRPr>
            </a:p>
          </p:txBody>
        </p:sp>
        <p:cxnSp>
          <p:nvCxnSpPr>
            <p:cNvPr id="91" name="Connecteur droit 90"/>
            <p:cNvCxnSpPr/>
            <p:nvPr/>
          </p:nvCxnSpPr>
          <p:spPr>
            <a:xfrm>
              <a:off x="-1620305" y="2276950"/>
              <a:ext cx="20164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7" name="Ellipse 76"/>
          <p:cNvSpPr/>
          <p:nvPr/>
        </p:nvSpPr>
        <p:spPr>
          <a:xfrm>
            <a:off x="6934200" y="3143250"/>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8" name="Ellipse 77"/>
          <p:cNvSpPr/>
          <p:nvPr/>
        </p:nvSpPr>
        <p:spPr>
          <a:xfrm>
            <a:off x="7210425" y="3166492"/>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9" name="Ellipse 78"/>
          <p:cNvSpPr/>
          <p:nvPr/>
        </p:nvSpPr>
        <p:spPr>
          <a:xfrm>
            <a:off x="7457505" y="3261742"/>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1" name="Ellipse 80"/>
          <p:cNvSpPr/>
          <p:nvPr/>
        </p:nvSpPr>
        <p:spPr>
          <a:xfrm>
            <a:off x="7667625" y="3224213"/>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3" name="Ellipse 82"/>
          <p:cNvSpPr/>
          <p:nvPr/>
        </p:nvSpPr>
        <p:spPr>
          <a:xfrm>
            <a:off x="7814642" y="3213546"/>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4" name="Ellipse 83"/>
          <p:cNvSpPr/>
          <p:nvPr/>
        </p:nvSpPr>
        <p:spPr>
          <a:xfrm>
            <a:off x="7319963" y="1800225"/>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19" name="Groupe 18"/>
          <p:cNvGrpSpPr/>
          <p:nvPr/>
        </p:nvGrpSpPr>
        <p:grpSpPr>
          <a:xfrm>
            <a:off x="323528" y="2339974"/>
            <a:ext cx="3505472" cy="1352669"/>
            <a:chOff x="248601" y="3717031"/>
            <a:chExt cx="3505472" cy="1415772"/>
          </a:xfrm>
          <a:solidFill>
            <a:schemeClr val="bg1">
              <a:lumMod val="85000"/>
            </a:schemeClr>
          </a:solidFill>
        </p:grpSpPr>
        <p:sp>
          <p:nvSpPr>
            <p:cNvPr id="46" name="ZoneTexte 45"/>
            <p:cNvSpPr txBox="1"/>
            <p:nvPr/>
          </p:nvSpPr>
          <p:spPr>
            <a:xfrm>
              <a:off x="248601" y="3717031"/>
              <a:ext cx="3505472" cy="1415772"/>
            </a:xfrm>
            <a:prstGeom prst="rect">
              <a:avLst/>
            </a:prstGeom>
            <a:grpFill/>
            <a:ln>
              <a:solidFill>
                <a:schemeClr val="bg1">
                  <a:lumMod val="95000"/>
                </a:schemeClr>
              </a:solidFill>
            </a:ln>
            <a:effectLst>
              <a:outerShdw blurRad="50800" dist="38100" dir="2700000" algn="tl" rotWithShape="0">
                <a:prstClr val="black">
                  <a:alpha val="40000"/>
                </a:prstClr>
              </a:outerShdw>
            </a:effectLst>
          </p:spPr>
          <p:txBody>
            <a:bodyPr wrap="square" rtlCol="0">
              <a:spAutoFit/>
            </a:bodyPr>
            <a:lstStyle/>
            <a:p>
              <a:r>
                <a:rPr lang="fr-FR" sz="1400" b="1" dirty="0" err="1" smtClean="0"/>
                <a:t>Binding</a:t>
              </a:r>
              <a:r>
                <a:rPr lang="fr-FR" sz="1400" b="1" dirty="0" smtClean="0"/>
                <a:t> </a:t>
              </a:r>
              <a:r>
                <a:rPr lang="fr-FR" sz="1400" b="1" dirty="0" err="1" smtClean="0"/>
                <a:t>energy</a:t>
              </a:r>
              <a:endParaRPr lang="fr-FR" sz="1400" b="1" dirty="0" smtClean="0"/>
            </a:p>
            <a:p>
              <a:endParaRPr lang="fr-FR" b="1" dirty="0"/>
            </a:p>
            <a:p>
              <a:endParaRPr lang="fr-FR" b="1" dirty="0" smtClean="0"/>
            </a:p>
            <a:p>
              <a:endParaRPr lang="fr-FR" b="1" dirty="0"/>
            </a:p>
            <a:p>
              <a:endParaRPr lang="fr-FR" b="1" dirty="0"/>
            </a:p>
          </p:txBody>
        </p:sp>
        <p:pic>
          <p:nvPicPr>
            <p:cNvPr id="45" name="Picture 2"/>
            <p:cNvPicPr>
              <a:picLocks noChangeAspect="1" noChangeArrowheads="1"/>
            </p:cNvPicPr>
            <p:nvPr/>
          </p:nvPicPr>
          <p:blipFill>
            <a:blip r:embed="rId6" cstate="print"/>
            <a:srcRect/>
            <a:stretch>
              <a:fillRect/>
            </a:stretch>
          </p:blipFill>
          <p:spPr bwMode="auto">
            <a:xfrm>
              <a:off x="328550" y="4077072"/>
              <a:ext cx="3353515" cy="1020635"/>
            </a:xfrm>
            <a:prstGeom prst="rect">
              <a:avLst/>
            </a:prstGeom>
            <a:grpFill/>
            <a:ln w="9525">
              <a:solidFill>
                <a:schemeClr val="bg1">
                  <a:lumMod val="95000"/>
                </a:schemeClr>
              </a:solidFill>
              <a:miter lim="800000"/>
              <a:headEnd/>
              <a:tailEnd/>
            </a:ln>
            <a:effectLst>
              <a:outerShdw blurRad="50800" dist="38100" dir="2700000" algn="tl" rotWithShape="0">
                <a:prstClr val="black">
                  <a:alpha val="40000"/>
                </a:prstClr>
              </a:outerShdw>
            </a:effectLst>
          </p:spPr>
        </p:pic>
      </p:grpSp>
      <p:sp>
        <p:nvSpPr>
          <p:cNvPr id="48" name="ZoneTexte 77"/>
          <p:cNvSpPr txBox="1">
            <a:spLocks noChangeArrowheads="1"/>
          </p:cNvSpPr>
          <p:nvPr/>
        </p:nvSpPr>
        <p:spPr bwMode="auto">
          <a:xfrm rot="1779610">
            <a:off x="7391988" y="4077256"/>
            <a:ext cx="1045799" cy="276999"/>
          </a:xfrm>
          <a:prstGeom prst="rect">
            <a:avLst/>
          </a:prstGeom>
          <a:noFill/>
          <a:ln w="9525">
            <a:noFill/>
            <a:miter lim="800000"/>
            <a:headEnd/>
            <a:tailEnd/>
          </a:ln>
        </p:spPr>
        <p:txBody>
          <a:bodyPr wrap="none">
            <a:spAutoFit/>
          </a:bodyPr>
          <a:lstStyle/>
          <a:p>
            <a:pPr algn="ctr"/>
            <a:r>
              <a:rPr lang="fr-FR" sz="1200" b="1" dirty="0" err="1" smtClean="0">
                <a:solidFill>
                  <a:schemeClr val="tx1">
                    <a:lumMod val="75000"/>
                    <a:lumOff val="25000"/>
                  </a:schemeClr>
                </a:solidFill>
                <a:latin typeface="Calibri" pitchFamily="34" charset="0"/>
              </a:rPr>
              <a:t>comovers</a:t>
            </a:r>
            <a:r>
              <a:rPr lang="fr-FR" sz="1200" b="1" dirty="0" smtClean="0">
                <a:solidFill>
                  <a:schemeClr val="tx1">
                    <a:lumMod val="75000"/>
                    <a:lumOff val="25000"/>
                  </a:schemeClr>
                </a:solidFill>
                <a:latin typeface="Calibri" pitchFamily="34" charset="0"/>
              </a:rPr>
              <a:t> - </a:t>
            </a:r>
            <a:r>
              <a:rPr lang="fr-FR" sz="1200" b="1" dirty="0" smtClean="0">
                <a:solidFill>
                  <a:schemeClr val="tx1">
                    <a:lumMod val="75000"/>
                    <a:lumOff val="25000"/>
                  </a:schemeClr>
                </a:solidFill>
                <a:latin typeface="Symbol" pitchFamily="18" charset="2"/>
              </a:rPr>
              <a:t>c</a:t>
            </a:r>
            <a:r>
              <a:rPr lang="fr-FR" sz="1200" b="1" baseline="-25000" dirty="0" smtClean="0">
                <a:solidFill>
                  <a:schemeClr val="tx1">
                    <a:lumMod val="75000"/>
                    <a:lumOff val="25000"/>
                  </a:schemeClr>
                </a:solidFill>
                <a:latin typeface="Calibri" pitchFamily="34" charset="0"/>
              </a:rPr>
              <a:t>c</a:t>
            </a:r>
            <a:endParaRPr lang="fr-FR" sz="1200" b="1" baseline="-25000" dirty="0">
              <a:solidFill>
                <a:schemeClr val="tx1">
                  <a:lumMod val="75000"/>
                  <a:lumOff val="25000"/>
                </a:schemeClr>
              </a:solidFill>
              <a:latin typeface="Calibri" pitchFamily="34" charset="0"/>
            </a:endParaRPr>
          </a:p>
        </p:txBody>
      </p:sp>
      <p:sp>
        <p:nvSpPr>
          <p:cNvPr id="49" name="ZoneTexte 77"/>
          <p:cNvSpPr txBox="1">
            <a:spLocks noChangeArrowheads="1"/>
          </p:cNvSpPr>
          <p:nvPr/>
        </p:nvSpPr>
        <p:spPr bwMode="auto">
          <a:xfrm rot="848333">
            <a:off x="7247867" y="3452895"/>
            <a:ext cx="1560235" cy="276999"/>
          </a:xfrm>
          <a:prstGeom prst="rect">
            <a:avLst/>
          </a:prstGeom>
          <a:noFill/>
          <a:ln w="9525">
            <a:noFill/>
            <a:miter lim="800000"/>
            <a:headEnd/>
            <a:tailEnd/>
          </a:ln>
        </p:spPr>
        <p:txBody>
          <a:bodyPr wrap="none">
            <a:spAutoFit/>
          </a:bodyPr>
          <a:lstStyle/>
          <a:p>
            <a:pPr algn="ctr"/>
            <a:r>
              <a:rPr lang="fr-FR" sz="1200" b="1" dirty="0" err="1" smtClean="0">
                <a:solidFill>
                  <a:srgbClr val="FF0000"/>
                </a:solidFill>
                <a:latin typeface="Calibri" pitchFamily="34" charset="0"/>
              </a:rPr>
              <a:t>comovers</a:t>
            </a:r>
            <a:r>
              <a:rPr lang="fr-FR" sz="1200" b="1" dirty="0" smtClean="0">
                <a:solidFill>
                  <a:srgbClr val="FF0000"/>
                </a:solidFill>
                <a:latin typeface="Calibri" pitchFamily="34" charset="0"/>
              </a:rPr>
              <a:t> - direct J/</a:t>
            </a:r>
            <a:r>
              <a:rPr lang="fr-FR" sz="1200" b="1" dirty="0" smtClean="0">
                <a:solidFill>
                  <a:srgbClr val="FF0000"/>
                </a:solidFill>
                <a:latin typeface="Symbol" pitchFamily="18" charset="2"/>
              </a:rPr>
              <a:t>Y</a:t>
            </a:r>
            <a:endParaRPr lang="fr-FR" sz="1200" b="1" baseline="-25000" dirty="0">
              <a:solidFill>
                <a:srgbClr val="FF0000"/>
              </a:solidFill>
              <a:latin typeface="Calibri" pitchFamily="34" charset="0"/>
            </a:endParaRPr>
          </a:p>
        </p:txBody>
      </p:sp>
      <p:sp>
        <p:nvSpPr>
          <p:cNvPr id="50" name="ZoneTexte 77"/>
          <p:cNvSpPr txBox="1">
            <a:spLocks noChangeArrowheads="1"/>
          </p:cNvSpPr>
          <p:nvPr/>
        </p:nvSpPr>
        <p:spPr bwMode="auto">
          <a:xfrm rot="1334725">
            <a:off x="6969956" y="3730418"/>
            <a:ext cx="1746504" cy="276999"/>
          </a:xfrm>
          <a:prstGeom prst="rect">
            <a:avLst/>
          </a:prstGeom>
          <a:noFill/>
          <a:ln w="9525">
            <a:noFill/>
            <a:miter lim="800000"/>
            <a:headEnd/>
            <a:tailEnd/>
          </a:ln>
        </p:spPr>
        <p:txBody>
          <a:bodyPr wrap="none">
            <a:spAutoFit/>
          </a:bodyPr>
          <a:lstStyle/>
          <a:p>
            <a:pPr algn="ctr"/>
            <a:r>
              <a:rPr lang="fr-FR" sz="1200" b="1" dirty="0" err="1" smtClean="0">
                <a:solidFill>
                  <a:srgbClr val="FF0000"/>
                </a:solidFill>
                <a:latin typeface="Calibri" pitchFamily="34" charset="0"/>
              </a:rPr>
              <a:t>comovers</a:t>
            </a:r>
            <a:r>
              <a:rPr lang="fr-FR" sz="1200" b="1" dirty="0" smtClean="0">
                <a:solidFill>
                  <a:srgbClr val="FF0000"/>
                </a:solidFill>
                <a:latin typeface="Calibri" pitchFamily="34" charset="0"/>
              </a:rPr>
              <a:t> - inclusive J/</a:t>
            </a:r>
            <a:r>
              <a:rPr lang="fr-FR" sz="1200" b="1" dirty="0" smtClean="0">
                <a:solidFill>
                  <a:srgbClr val="FF0000"/>
                </a:solidFill>
                <a:latin typeface="Symbol" pitchFamily="18" charset="2"/>
              </a:rPr>
              <a:t>Y</a:t>
            </a:r>
            <a:endParaRPr lang="fr-FR" sz="1200" b="1" baseline="-25000" dirty="0">
              <a:solidFill>
                <a:srgbClr val="FF0000"/>
              </a:solidFill>
              <a:latin typeface="Calibri" pitchFamily="34" charset="0"/>
            </a:endParaRPr>
          </a:p>
        </p:txBody>
      </p:sp>
      <p:sp>
        <p:nvSpPr>
          <p:cNvPr id="51" name="ZoneTexte 77"/>
          <p:cNvSpPr txBox="1">
            <a:spLocks noChangeArrowheads="1"/>
          </p:cNvSpPr>
          <p:nvPr/>
        </p:nvSpPr>
        <p:spPr bwMode="auto">
          <a:xfrm rot="2478536">
            <a:off x="6379240" y="3755135"/>
            <a:ext cx="1109919" cy="276999"/>
          </a:xfrm>
          <a:prstGeom prst="rect">
            <a:avLst/>
          </a:prstGeom>
          <a:noFill/>
          <a:ln w="9525">
            <a:noFill/>
            <a:miter lim="800000"/>
            <a:headEnd/>
            <a:tailEnd/>
          </a:ln>
        </p:spPr>
        <p:txBody>
          <a:bodyPr wrap="none">
            <a:spAutoFit/>
          </a:bodyPr>
          <a:lstStyle/>
          <a:p>
            <a:pPr algn="ctr"/>
            <a:r>
              <a:rPr lang="fr-FR" sz="1200" b="1" dirty="0" err="1" smtClean="0">
                <a:solidFill>
                  <a:srgbClr val="0000E2"/>
                </a:solidFill>
                <a:latin typeface="Calibri" pitchFamily="34" charset="0"/>
              </a:rPr>
              <a:t>comovers</a:t>
            </a:r>
            <a:r>
              <a:rPr lang="fr-FR" sz="1200" b="1" dirty="0" smtClean="0">
                <a:solidFill>
                  <a:srgbClr val="0000E2"/>
                </a:solidFill>
                <a:latin typeface="Calibri" pitchFamily="34" charset="0"/>
              </a:rPr>
              <a:t> – </a:t>
            </a:r>
            <a:r>
              <a:rPr lang="fr-FR" sz="1200" b="1" dirty="0" smtClean="0">
                <a:solidFill>
                  <a:srgbClr val="0000E2"/>
                </a:solidFill>
                <a:latin typeface="Symbol" pitchFamily="18" charset="2"/>
              </a:rPr>
              <a:t>Y</a:t>
            </a:r>
            <a:r>
              <a:rPr lang="fr-FR" sz="1200" b="1" dirty="0" smtClean="0">
                <a:solidFill>
                  <a:srgbClr val="0000E2"/>
                </a:solidFill>
                <a:latin typeface="+mn-lt"/>
              </a:rPr>
              <a:t>’</a:t>
            </a:r>
            <a:endParaRPr lang="fr-FR" sz="1200" b="1" baseline="-25000" dirty="0">
              <a:solidFill>
                <a:srgbClr val="0000E2"/>
              </a:solidFill>
              <a:latin typeface="+mn-lt"/>
            </a:endParaRPr>
          </a:p>
        </p:txBody>
      </p:sp>
      <p:sp>
        <p:nvSpPr>
          <p:cNvPr id="53" name="ZoneTexte 52"/>
          <p:cNvSpPr txBox="1"/>
          <p:nvPr/>
        </p:nvSpPr>
        <p:spPr>
          <a:xfrm>
            <a:off x="192217" y="1844675"/>
            <a:ext cx="3841501" cy="400110"/>
          </a:xfrm>
          <a:prstGeom prst="rect">
            <a:avLst/>
          </a:prstGeom>
          <a:solidFill>
            <a:schemeClr val="tx1"/>
          </a:solidFill>
          <a:effectLst>
            <a:outerShdw blurRad="50800" dist="38100" dir="2700000" algn="tl" rotWithShape="0">
              <a:prstClr val="black">
                <a:alpha val="40000"/>
              </a:prstClr>
            </a:outerShdw>
          </a:effectLst>
        </p:spPr>
        <p:txBody>
          <a:bodyPr wrap="none">
            <a:spAutoFit/>
          </a:bodyPr>
          <a:lstStyle/>
          <a:p>
            <a:pPr algn="ctr"/>
            <a:r>
              <a:rPr lang="fr-FR" sz="2000" b="1" dirty="0" smtClean="0">
                <a:solidFill>
                  <a:schemeClr val="bg1"/>
                </a:solidFill>
                <a:latin typeface="Calibri" pitchFamily="34" charset="0"/>
              </a:rPr>
              <a:t>Expectations in </a:t>
            </a:r>
            <a:r>
              <a:rPr lang="fr-FR" sz="2000" b="1" dirty="0" err="1" smtClean="0">
                <a:solidFill>
                  <a:schemeClr val="bg1"/>
                </a:solidFill>
                <a:latin typeface="Calibri" pitchFamily="34" charset="0"/>
              </a:rPr>
              <a:t>comovers</a:t>
            </a:r>
            <a:r>
              <a:rPr lang="fr-FR" sz="2000" b="1" dirty="0" smtClean="0">
                <a:solidFill>
                  <a:schemeClr val="bg1"/>
                </a:solidFill>
                <a:latin typeface="Calibri" pitchFamily="34" charset="0"/>
              </a:rPr>
              <a:t> scenario</a:t>
            </a:r>
            <a:endParaRPr lang="fr-FR" sz="2000" b="1" dirty="0">
              <a:solidFill>
                <a:schemeClr val="bg1"/>
              </a:solidFill>
              <a:latin typeface="Calibri" pitchFamily="34" charset="0"/>
            </a:endParaRPr>
          </a:p>
        </p:txBody>
      </p:sp>
      <p:sp>
        <p:nvSpPr>
          <p:cNvPr id="4" name="ZoneTexte 3"/>
          <p:cNvSpPr txBox="1"/>
          <p:nvPr/>
        </p:nvSpPr>
        <p:spPr>
          <a:xfrm>
            <a:off x="-36512" y="5127220"/>
            <a:ext cx="1800200" cy="646331"/>
          </a:xfrm>
          <a:prstGeom prst="rect">
            <a:avLst/>
          </a:prstGeom>
          <a:noFill/>
        </p:spPr>
        <p:txBody>
          <a:bodyPr wrap="square" rtlCol="0">
            <a:spAutoFit/>
          </a:bodyPr>
          <a:lstStyle/>
          <a:p>
            <a:pPr algn="ctr"/>
            <a:r>
              <a:rPr lang="fr-FR" dirty="0"/>
              <a:t>a</a:t>
            </a:r>
            <a:r>
              <a:rPr lang="fr-FR" dirty="0" smtClean="0"/>
              <a:t>nd </a:t>
            </a:r>
            <a:r>
              <a:rPr lang="fr-FR" dirty="0" err="1" smtClean="0"/>
              <a:t>considering</a:t>
            </a:r>
            <a:r>
              <a:rPr lang="fr-FR" dirty="0" smtClean="0"/>
              <a:t> </a:t>
            </a:r>
            <a:r>
              <a:rPr lang="fr-FR" dirty="0" err="1" smtClean="0"/>
              <a:t>feed-downs</a:t>
            </a:r>
            <a:endParaRPr lang="fr-FR" dirty="0"/>
          </a:p>
        </p:txBody>
      </p:sp>
      <p:sp>
        <p:nvSpPr>
          <p:cNvPr id="55" name="Flèche droite 54"/>
          <p:cNvSpPr/>
          <p:nvPr/>
        </p:nvSpPr>
        <p:spPr>
          <a:xfrm>
            <a:off x="3779838" y="4654153"/>
            <a:ext cx="504825" cy="287337"/>
          </a:xfrm>
          <a:prstGeom prst="rightArrow">
            <a:avLst/>
          </a:prstGeom>
          <a:solidFill>
            <a:schemeClr val="tx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Espace réservé du numéro de diapositive 7"/>
          <p:cNvSpPr>
            <a:spLocks noGrp="1"/>
          </p:cNvSpPr>
          <p:nvPr>
            <p:ph type="sldNum" sz="quarter" idx="12"/>
          </p:nvPr>
        </p:nvSpPr>
        <p:spPr/>
        <p:txBody>
          <a:bodyPr/>
          <a:lstStyle/>
          <a:p>
            <a:pPr>
              <a:defRPr/>
            </a:pPr>
            <a:fld id="{22D67996-295D-4F77-A381-123A140FDE3E}" type="slidenum">
              <a:rPr lang="fr-BE" smtClean="0"/>
              <a:pPr>
                <a:defRPr/>
              </a:pPr>
              <a:t>27</a:t>
            </a:fld>
            <a:r>
              <a:rPr lang="fr-BE" smtClean="0"/>
              <a:t>/22</a:t>
            </a:r>
            <a:endParaRPr lang="fr-BE" dirty="0">
              <a:solidFill>
                <a:schemeClr val="tx1"/>
              </a:solidFill>
            </a:endParaRPr>
          </a:p>
        </p:txBody>
      </p:sp>
    </p:spTree>
    <p:extLst>
      <p:ext uri="{BB962C8B-B14F-4D97-AF65-F5344CB8AC3E}">
        <p14:creationId xmlns:p14="http://schemas.microsoft.com/office/powerpoint/2010/main" val="2944765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fontAlgn="auto">
              <a:spcAft>
                <a:spcPts val="0"/>
              </a:spcAft>
              <a:defRPr/>
            </a:pPr>
            <a:r>
              <a:rPr lang="en-US" dirty="0" smtClean="0">
                <a:solidFill>
                  <a:srgbClr val="FF0000"/>
                </a:solidFill>
              </a:rPr>
              <a:t>J/</a:t>
            </a:r>
            <a:r>
              <a:rPr lang="en-US" dirty="0" smtClean="0">
                <a:solidFill>
                  <a:srgbClr val="FF0000"/>
                </a:solidFill>
                <a:latin typeface="Symbol" pitchFamily="18" charset="2"/>
              </a:rPr>
              <a:t>Y</a:t>
            </a:r>
            <a:r>
              <a:rPr lang="en-US" dirty="0" smtClean="0">
                <a:solidFill>
                  <a:srgbClr val="FF0000"/>
                </a:solidFill>
              </a:rPr>
              <a:t>@SPS</a:t>
            </a:r>
            <a:r>
              <a:rPr lang="en-US" dirty="0" smtClean="0"/>
              <a:t> .vs. </a:t>
            </a:r>
            <a:r>
              <a:rPr lang="en-US" dirty="0" smtClean="0">
                <a:solidFill>
                  <a:srgbClr val="009900"/>
                </a:solidFill>
                <a:latin typeface="Symbol" pitchFamily="18" charset="2"/>
              </a:rPr>
              <a:t>U</a:t>
            </a:r>
            <a:r>
              <a:rPr lang="en-US" dirty="0" smtClean="0">
                <a:solidFill>
                  <a:srgbClr val="009900"/>
                </a:solidFill>
              </a:rPr>
              <a:t>@LHC</a:t>
            </a:r>
            <a:endParaRPr lang="en-US" sz="5400" dirty="0"/>
          </a:p>
        </p:txBody>
      </p:sp>
      <p:pic>
        <p:nvPicPr>
          <p:cNvPr id="114690" name="Picture 1"/>
          <p:cNvPicPr>
            <a:picLocks noGrp="1" noChangeAspect="1" noChangeArrowheads="1"/>
          </p:cNvPicPr>
          <p:nvPr>
            <p:ph idx="1"/>
          </p:nvPr>
        </p:nvPicPr>
        <p:blipFill>
          <a:blip r:embed="rId2" cstate="print">
            <a:clrChange>
              <a:clrFrom>
                <a:srgbClr val="FFFFFF"/>
              </a:clrFrom>
              <a:clrTo>
                <a:srgbClr val="FFFFFF">
                  <a:alpha val="0"/>
                </a:srgbClr>
              </a:clrTo>
            </a:clrChange>
          </a:blip>
          <a:srcRect r="2502"/>
          <a:stretch>
            <a:fillRect/>
          </a:stretch>
        </p:blipFill>
        <p:spPr>
          <a:xfrm>
            <a:off x="4787900" y="1125538"/>
            <a:ext cx="4356100" cy="4287837"/>
          </a:xfrm>
        </p:spPr>
      </p:pic>
      <p:sp>
        <p:nvSpPr>
          <p:cNvPr id="4" name="Espace réservé de la date 3"/>
          <p:cNvSpPr>
            <a:spLocks noGrp="1"/>
          </p:cNvSpPr>
          <p:nvPr>
            <p:ph type="dt" sz="half" idx="10"/>
          </p:nvPr>
        </p:nvSpPr>
        <p:spPr/>
        <p:txBody>
          <a:bodyPr/>
          <a:lstStyle/>
          <a:p>
            <a:pPr>
              <a:defRPr/>
            </a:pPr>
            <a:r>
              <a:rPr lang="fr-FR" smtClean="0"/>
              <a:t>Les-Houches - 2014</a:t>
            </a:r>
            <a:endParaRPr lang="fr-BE"/>
          </a:p>
        </p:txBody>
      </p:sp>
      <p:sp>
        <p:nvSpPr>
          <p:cNvPr id="6" name="Espace réservé du pied de page 5"/>
          <p:cNvSpPr>
            <a:spLocks noGrp="1"/>
          </p:cNvSpPr>
          <p:nvPr>
            <p:ph type="ftr" sz="quarter" idx="11"/>
          </p:nvPr>
        </p:nvSpPr>
        <p:spPr/>
        <p:txBody>
          <a:bodyPr/>
          <a:lstStyle/>
          <a:p>
            <a:pPr>
              <a:defRPr/>
            </a:pPr>
            <a:r>
              <a:rPr lang="fr-FR" smtClean="0"/>
              <a:t>Frédéric Fleuret - LLR (fleuret@in2p3.fr)</a:t>
            </a:r>
            <a:endParaRPr lang="fr-BE" dirty="0">
              <a:solidFill>
                <a:srgbClr val="898989"/>
              </a:solidFill>
            </a:endParaRPr>
          </a:p>
        </p:txBody>
      </p:sp>
      <p:sp>
        <p:nvSpPr>
          <p:cNvPr id="114708" name="ZoneTexte 31"/>
          <p:cNvSpPr txBox="1">
            <a:spLocks noChangeArrowheads="1"/>
          </p:cNvSpPr>
          <p:nvPr/>
        </p:nvSpPr>
        <p:spPr bwMode="auto">
          <a:xfrm>
            <a:off x="2730500" y="5559425"/>
            <a:ext cx="5513388" cy="461963"/>
          </a:xfrm>
          <a:prstGeom prst="rect">
            <a:avLst/>
          </a:prstGeom>
          <a:noFill/>
          <a:ln w="9525">
            <a:noFill/>
            <a:miter lim="800000"/>
            <a:headEnd/>
            <a:tailEnd/>
          </a:ln>
        </p:spPr>
        <p:txBody>
          <a:bodyPr>
            <a:spAutoFit/>
          </a:bodyPr>
          <a:lstStyle/>
          <a:p>
            <a:r>
              <a:rPr lang="en-US" sz="2400" b="1">
                <a:solidFill>
                  <a:srgbClr val="FF0000"/>
                </a:solidFill>
                <a:latin typeface="Calibri" pitchFamily="34" charset="0"/>
              </a:rPr>
              <a:t>Charmonia @ SPS </a:t>
            </a:r>
            <a:r>
              <a:rPr lang="en-US" sz="2400">
                <a:latin typeface="Calibri" pitchFamily="34" charset="0"/>
                <a:sym typeface="Symbol" pitchFamily="18" charset="2"/>
              </a:rPr>
              <a:t>         </a:t>
            </a:r>
            <a:r>
              <a:rPr lang="en-US" sz="2400" b="1">
                <a:solidFill>
                  <a:srgbClr val="009900"/>
                </a:solidFill>
                <a:latin typeface="Calibri" pitchFamily="34" charset="0"/>
                <a:sym typeface="Symbol" pitchFamily="18" charset="2"/>
              </a:rPr>
              <a:t>bottomonia @ LHC</a:t>
            </a:r>
          </a:p>
        </p:txBody>
      </p:sp>
      <p:cxnSp>
        <p:nvCxnSpPr>
          <p:cNvPr id="36" name="Connecteur en angle 35"/>
          <p:cNvCxnSpPr>
            <a:stCxn id="114708" idx="1"/>
          </p:cNvCxnSpPr>
          <p:nvPr/>
        </p:nvCxnSpPr>
        <p:spPr>
          <a:xfrm rot="10800000">
            <a:off x="2627313" y="5084763"/>
            <a:ext cx="103187" cy="706437"/>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Forme 38"/>
          <p:cNvCxnSpPr>
            <a:stCxn id="114708" idx="3"/>
          </p:cNvCxnSpPr>
          <p:nvPr/>
        </p:nvCxnSpPr>
        <p:spPr>
          <a:xfrm flipV="1">
            <a:off x="8243888" y="5157788"/>
            <a:ext cx="144462" cy="633412"/>
          </a:xfrm>
          <a:prstGeom prst="bentConnector2">
            <a:avLst/>
          </a:prstGeom>
          <a:ln w="38100">
            <a:solidFill>
              <a:srgbClr val="009900"/>
            </a:solidFill>
            <a:tailEnd type="arrow"/>
          </a:ln>
        </p:spPr>
        <p:style>
          <a:lnRef idx="1">
            <a:schemeClr val="accent1"/>
          </a:lnRef>
          <a:fillRef idx="0">
            <a:schemeClr val="accent1"/>
          </a:fillRef>
          <a:effectRef idx="0">
            <a:schemeClr val="accent1"/>
          </a:effectRef>
          <a:fontRef idx="minor">
            <a:schemeClr val="tx1"/>
          </a:fontRef>
        </p:style>
      </p:cxnSp>
      <p:grpSp>
        <p:nvGrpSpPr>
          <p:cNvPr id="21" name="Groupe 20"/>
          <p:cNvGrpSpPr/>
          <p:nvPr/>
        </p:nvGrpSpPr>
        <p:grpSpPr>
          <a:xfrm>
            <a:off x="467544" y="1196752"/>
            <a:ext cx="4283968" cy="4176464"/>
            <a:chOff x="467544" y="1196752"/>
            <a:chExt cx="4283968" cy="4176464"/>
          </a:xfrm>
        </p:grpSpPr>
        <p:pic>
          <p:nvPicPr>
            <p:cNvPr id="112642" name="Picture 2"/>
            <p:cNvPicPr>
              <a:picLocks noChangeAspect="1" noChangeArrowheads="1"/>
            </p:cNvPicPr>
            <p:nvPr/>
          </p:nvPicPr>
          <p:blipFill>
            <a:blip r:embed="rId3" cstate="print">
              <a:clrChange>
                <a:clrFrom>
                  <a:srgbClr val="FFFFFF"/>
                </a:clrFrom>
                <a:clrTo>
                  <a:srgbClr val="FFFFFF">
                    <a:alpha val="0"/>
                  </a:srgbClr>
                </a:clrTo>
              </a:clrChange>
            </a:blip>
            <a:srcRect l="2751" t="13035" r="2751" b="2304"/>
            <a:stretch>
              <a:fillRect/>
            </a:stretch>
          </p:blipFill>
          <p:spPr bwMode="auto">
            <a:xfrm>
              <a:off x="467544" y="1196752"/>
              <a:ext cx="4283968" cy="4176464"/>
            </a:xfrm>
            <a:prstGeom prst="rect">
              <a:avLst/>
            </a:prstGeom>
            <a:noFill/>
            <a:ln w="9525">
              <a:noFill/>
              <a:miter lim="800000"/>
              <a:headEnd/>
              <a:tailEnd/>
            </a:ln>
          </p:spPr>
        </p:pic>
        <p:sp>
          <p:nvSpPr>
            <p:cNvPr id="15" name="Rectangle 14"/>
            <p:cNvSpPr/>
            <p:nvPr/>
          </p:nvSpPr>
          <p:spPr>
            <a:xfrm>
              <a:off x="1691680" y="1844675"/>
              <a:ext cx="184150"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1691680" y="2133600"/>
              <a:ext cx="184150"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ZoneTexte 42"/>
            <p:cNvSpPr txBox="1">
              <a:spLocks noChangeArrowheads="1"/>
            </p:cNvSpPr>
            <p:nvPr/>
          </p:nvSpPr>
          <p:spPr bwMode="auto">
            <a:xfrm>
              <a:off x="1836143" y="1989138"/>
              <a:ext cx="739305" cy="369332"/>
            </a:xfrm>
            <a:prstGeom prst="rect">
              <a:avLst/>
            </a:prstGeom>
            <a:noFill/>
            <a:ln w="9525">
              <a:noFill/>
              <a:miter lim="800000"/>
              <a:headEnd/>
              <a:tailEnd/>
            </a:ln>
          </p:spPr>
          <p:txBody>
            <a:bodyPr wrap="none">
              <a:spAutoFit/>
            </a:bodyPr>
            <a:lstStyle/>
            <a:p>
              <a:r>
                <a:rPr lang="en-US" b="1" dirty="0">
                  <a:latin typeface="Symbol" pitchFamily="18" charset="2"/>
                </a:rPr>
                <a:t>Y</a:t>
              </a:r>
              <a:r>
                <a:rPr lang="en-US" b="1" dirty="0">
                  <a:latin typeface="Calibri" pitchFamily="34" charset="0"/>
                </a:rPr>
                <a:t>(2S)</a:t>
              </a:r>
            </a:p>
          </p:txBody>
        </p:sp>
        <p:sp>
          <p:nvSpPr>
            <p:cNvPr id="18" name="ZoneTexte 43"/>
            <p:cNvSpPr txBox="1">
              <a:spLocks noChangeArrowheads="1"/>
            </p:cNvSpPr>
            <p:nvPr/>
          </p:nvSpPr>
          <p:spPr bwMode="auto">
            <a:xfrm>
              <a:off x="1836143" y="1700213"/>
              <a:ext cx="739305" cy="369332"/>
            </a:xfrm>
            <a:prstGeom prst="rect">
              <a:avLst/>
            </a:prstGeom>
            <a:noFill/>
            <a:ln w="9525">
              <a:noFill/>
              <a:miter lim="800000"/>
              <a:headEnd/>
              <a:tailEnd/>
            </a:ln>
          </p:spPr>
          <p:txBody>
            <a:bodyPr wrap="none">
              <a:spAutoFit/>
            </a:bodyPr>
            <a:lstStyle/>
            <a:p>
              <a:r>
                <a:rPr lang="en-US" b="1" dirty="0">
                  <a:latin typeface="Symbol" pitchFamily="18" charset="2"/>
                </a:rPr>
                <a:t>Y</a:t>
              </a:r>
              <a:r>
                <a:rPr lang="en-US" b="1" dirty="0">
                  <a:latin typeface="Calibri" pitchFamily="34" charset="0"/>
                </a:rPr>
                <a:t>(1S)</a:t>
              </a:r>
            </a:p>
          </p:txBody>
        </p:sp>
        <p:sp>
          <p:nvSpPr>
            <p:cNvPr id="19" name="Rectangle 18"/>
            <p:cNvSpPr/>
            <p:nvPr/>
          </p:nvSpPr>
          <p:spPr>
            <a:xfrm>
              <a:off x="1331913" y="1196975"/>
              <a:ext cx="2879725" cy="503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NA50, </a:t>
              </a:r>
              <a:r>
                <a:rPr lang="en-US" b="1" dirty="0" err="1">
                  <a:solidFill>
                    <a:schemeClr val="tx1"/>
                  </a:solidFill>
                </a:rPr>
                <a:t>PbPb</a:t>
              </a:r>
              <a:r>
                <a:rPr lang="en-US" b="1" dirty="0">
                  <a:solidFill>
                    <a:schemeClr val="tx1"/>
                  </a:solidFill>
                </a:rPr>
                <a:t> </a:t>
              </a:r>
              <a:r>
                <a:rPr lang="en-US" b="1" dirty="0">
                  <a:solidFill>
                    <a:schemeClr val="tx1"/>
                  </a:solidFill>
                  <a:sym typeface="Symbol"/>
                </a:rPr>
                <a:t></a:t>
              </a:r>
              <a:r>
                <a:rPr lang="en-US" b="1" dirty="0" err="1">
                  <a:solidFill>
                    <a:schemeClr val="tx1"/>
                  </a:solidFill>
                  <a:sym typeface="Symbol"/>
                </a:rPr>
                <a:t>s</a:t>
              </a:r>
              <a:r>
                <a:rPr lang="en-US" b="1" baseline="-25000" dirty="0" err="1">
                  <a:solidFill>
                    <a:schemeClr val="tx1"/>
                  </a:solidFill>
                  <a:sym typeface="Symbol"/>
                </a:rPr>
                <a:t>NN</a:t>
              </a:r>
              <a:r>
                <a:rPr lang="en-US" b="1" dirty="0">
                  <a:solidFill>
                    <a:schemeClr val="tx1"/>
                  </a:solidFill>
                  <a:sym typeface="Symbol"/>
                </a:rPr>
                <a:t>=17.2 </a:t>
              </a:r>
              <a:r>
                <a:rPr lang="en-US" b="1" dirty="0" err="1">
                  <a:solidFill>
                    <a:schemeClr val="tx1"/>
                  </a:solidFill>
                  <a:sym typeface="Symbol"/>
                </a:rPr>
                <a:t>GeV</a:t>
              </a:r>
              <a:endParaRPr lang="en-US" b="1" dirty="0">
                <a:solidFill>
                  <a:schemeClr val="tx1"/>
                </a:solidFill>
              </a:endParaRPr>
            </a:p>
          </p:txBody>
        </p:sp>
        <p:sp>
          <p:nvSpPr>
            <p:cNvPr id="20" name="ZoneTexte 19"/>
            <p:cNvSpPr txBox="1"/>
            <p:nvPr/>
          </p:nvSpPr>
          <p:spPr>
            <a:xfrm>
              <a:off x="3203848" y="1988840"/>
              <a:ext cx="611065" cy="276999"/>
            </a:xfrm>
            <a:prstGeom prst="rect">
              <a:avLst/>
            </a:prstGeom>
            <a:noFill/>
          </p:spPr>
          <p:txBody>
            <a:bodyPr wrap="none" rtlCol="0">
              <a:spAutoFit/>
            </a:bodyPr>
            <a:lstStyle/>
            <a:p>
              <a:r>
                <a:rPr lang="en-US" sz="1200" dirty="0" smtClean="0"/>
                <a:t>0&lt;y&lt;1</a:t>
              </a:r>
              <a:endParaRPr lang="en-US" sz="1200" dirty="0"/>
            </a:p>
          </p:txBody>
        </p:sp>
      </p:grpSp>
      <p:sp>
        <p:nvSpPr>
          <p:cNvPr id="22" name="Rectangle 21"/>
          <p:cNvSpPr/>
          <p:nvPr/>
        </p:nvSpPr>
        <p:spPr>
          <a:xfrm>
            <a:off x="3594225" y="6023548"/>
            <a:ext cx="5154239" cy="486287"/>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just">
              <a:lnSpc>
                <a:spcPct val="80000"/>
              </a:lnSpc>
            </a:pPr>
            <a:r>
              <a:rPr lang="en-US" sz="1600" b="1" dirty="0" smtClean="0">
                <a:solidFill>
                  <a:schemeClr val="bg1"/>
                </a:solidFill>
              </a:rPr>
              <a:t>Testing </a:t>
            </a:r>
            <a:r>
              <a:rPr lang="en-US" sz="1600" b="1" dirty="0">
                <a:solidFill>
                  <a:schemeClr val="bg1"/>
                </a:solidFill>
              </a:rPr>
              <a:t>sequential suppression </a:t>
            </a:r>
            <a:r>
              <a:rPr lang="en-US" sz="1600" b="1" dirty="0" smtClean="0">
                <a:solidFill>
                  <a:schemeClr val="bg1"/>
                </a:solidFill>
              </a:rPr>
              <a:t>scenario at </a:t>
            </a:r>
            <a:r>
              <a:rPr lang="en-US" sz="1600" b="1" dirty="0">
                <a:solidFill>
                  <a:schemeClr val="bg1"/>
                </a:solidFill>
              </a:rPr>
              <a:t>SPS is crucial to fully understand RHIC and LHC results</a:t>
            </a:r>
            <a:r>
              <a:rPr lang="en-US" sz="1600" dirty="0">
                <a:solidFill>
                  <a:schemeClr val="bg1"/>
                </a:solidFill>
              </a:rPr>
              <a:t>. </a:t>
            </a:r>
          </a:p>
        </p:txBody>
      </p:sp>
      <p:sp>
        <p:nvSpPr>
          <p:cNvPr id="5" name="Espace réservé du numéro de diapositive 4"/>
          <p:cNvSpPr>
            <a:spLocks noGrp="1"/>
          </p:cNvSpPr>
          <p:nvPr>
            <p:ph type="sldNum" sz="quarter" idx="12"/>
          </p:nvPr>
        </p:nvSpPr>
        <p:spPr/>
        <p:txBody>
          <a:bodyPr/>
          <a:lstStyle/>
          <a:p>
            <a:pPr>
              <a:defRPr/>
            </a:pPr>
            <a:fld id="{22D67996-295D-4F77-A381-123A140FDE3E}" type="slidenum">
              <a:rPr lang="fr-BE" smtClean="0"/>
              <a:pPr>
                <a:defRPr/>
              </a:pPr>
              <a:t>28</a:t>
            </a:fld>
            <a:r>
              <a:rPr lang="fr-BE" smtClean="0"/>
              <a:t>/22</a:t>
            </a:r>
            <a:endParaRPr lang="fr-BE"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smtClean="0">
                <a:solidFill>
                  <a:srgbClr val="FF0000"/>
                </a:solidFill>
              </a:rPr>
              <a:t>Energy</a:t>
            </a:r>
            <a:r>
              <a:rPr lang="fr-FR" dirty="0" smtClean="0">
                <a:solidFill>
                  <a:srgbClr val="FF0000"/>
                </a:solidFill>
              </a:rPr>
              <a:t> scan</a:t>
            </a:r>
            <a:endParaRPr lang="fr-FR" dirty="0">
              <a:solidFill>
                <a:srgbClr val="FF0000"/>
              </a:solidFill>
            </a:endParaRPr>
          </a:p>
        </p:txBody>
      </p:sp>
      <p:sp>
        <p:nvSpPr>
          <p:cNvPr id="7" name="Espace réservé du contenu 6"/>
          <p:cNvSpPr>
            <a:spLocks noGrp="1"/>
          </p:cNvSpPr>
          <p:nvPr>
            <p:ph idx="1"/>
          </p:nvPr>
        </p:nvSpPr>
        <p:spPr/>
        <p:txBody>
          <a:bodyPr>
            <a:normAutofit/>
          </a:bodyPr>
          <a:lstStyle/>
          <a:p>
            <a:r>
              <a:rPr lang="fr-FR" dirty="0" err="1" smtClean="0"/>
              <a:t>Spectrometer</a:t>
            </a:r>
            <a:r>
              <a:rPr lang="fr-FR" dirty="0" smtClean="0"/>
              <a:t> </a:t>
            </a:r>
            <a:r>
              <a:rPr lang="fr-FR" dirty="0" err="1" smtClean="0"/>
              <a:t>acceptance</a:t>
            </a:r>
            <a:r>
              <a:rPr lang="fr-FR" dirty="0" smtClean="0"/>
              <a:t>: </a:t>
            </a:r>
            <a:r>
              <a:rPr lang="fr-FR" dirty="0" err="1"/>
              <a:t>t</a:t>
            </a:r>
            <a:r>
              <a:rPr lang="fr-FR" dirty="0" err="1" smtClean="0"/>
              <a:t>wo</a:t>
            </a:r>
            <a:r>
              <a:rPr lang="fr-FR" dirty="0" smtClean="0"/>
              <a:t> detector configurations</a:t>
            </a:r>
            <a:endParaRPr lang="en-US" b="1" dirty="0" smtClean="0">
              <a:latin typeface="Calibri" pitchFamily="34" charset="0"/>
              <a:sym typeface="Symbol" pitchFamily="18" charset="2"/>
            </a:endParaRPr>
          </a:p>
        </p:txBody>
      </p:sp>
      <p:sp>
        <p:nvSpPr>
          <p:cNvPr id="11" name="Espace réservé de la date 10"/>
          <p:cNvSpPr>
            <a:spLocks noGrp="1"/>
          </p:cNvSpPr>
          <p:nvPr>
            <p:ph type="dt" sz="half" idx="10"/>
          </p:nvPr>
        </p:nvSpPr>
        <p:spPr/>
        <p:txBody>
          <a:bodyPr/>
          <a:lstStyle/>
          <a:p>
            <a:pPr>
              <a:defRPr/>
            </a:pPr>
            <a:r>
              <a:rPr lang="fr-FR" smtClean="0"/>
              <a:t>Les-Houches - 2014</a:t>
            </a:r>
            <a:endParaRPr lang="fr-BE"/>
          </a:p>
        </p:txBody>
      </p:sp>
      <p:sp>
        <p:nvSpPr>
          <p:cNvPr id="13" name="Espace réservé du pied de page 12"/>
          <p:cNvSpPr>
            <a:spLocks noGrp="1"/>
          </p:cNvSpPr>
          <p:nvPr>
            <p:ph type="ftr" sz="quarter" idx="11"/>
          </p:nvPr>
        </p:nvSpPr>
        <p:spPr/>
        <p:txBody>
          <a:bodyPr/>
          <a:lstStyle/>
          <a:p>
            <a:pPr>
              <a:defRPr/>
            </a:pPr>
            <a:r>
              <a:rPr lang="fr-FR" smtClean="0"/>
              <a:t>Frédéric Fleuret - LLR (fleuret@in2p3.fr)</a:t>
            </a:r>
            <a:endParaRPr lang="fr-BE" dirty="0">
              <a:solidFill>
                <a:srgbClr val="898989"/>
              </a:solidFill>
            </a:endParaRPr>
          </a:p>
        </p:txBody>
      </p:sp>
      <p:pic>
        <p:nvPicPr>
          <p:cNvPr id="28" name="Picture 1" descr="Z:\FTE\CHIC\images\CHIC_20120622_007.jpg"/>
          <p:cNvPicPr>
            <a:picLocks noChangeAspect="1" noChangeArrowheads="1"/>
          </p:cNvPicPr>
          <p:nvPr/>
        </p:nvPicPr>
        <p:blipFill>
          <a:blip r:embed="rId2" cstate="print">
            <a:lum bright="10000"/>
          </a:blip>
          <a:srcRect l="45403" t="38567" r="10948"/>
          <a:stretch>
            <a:fillRect/>
          </a:stretch>
        </p:blipFill>
        <p:spPr bwMode="auto">
          <a:xfrm>
            <a:off x="743786" y="1418591"/>
            <a:ext cx="2715619" cy="2144566"/>
          </a:xfrm>
          <a:prstGeom prst="rect">
            <a:avLst/>
          </a:prstGeom>
          <a:noFill/>
          <a:ln w="9525">
            <a:noFill/>
            <a:miter lim="800000"/>
            <a:headEnd/>
            <a:tailEnd/>
          </a:ln>
        </p:spPr>
      </p:pic>
      <p:pic>
        <p:nvPicPr>
          <p:cNvPr id="29" name="Picture 2" descr="Z:\FTE\CHIC\images\CHIC_20120622_008.jpg"/>
          <p:cNvPicPr>
            <a:picLocks noChangeAspect="1" noChangeArrowheads="1"/>
          </p:cNvPicPr>
          <p:nvPr/>
        </p:nvPicPr>
        <p:blipFill>
          <a:blip r:embed="rId3" cstate="print">
            <a:lum bright="10000"/>
          </a:blip>
          <a:srcRect l="43774" t="38567" r="11520"/>
          <a:stretch>
            <a:fillRect/>
          </a:stretch>
        </p:blipFill>
        <p:spPr bwMode="auto">
          <a:xfrm>
            <a:off x="5042390" y="1412776"/>
            <a:ext cx="2808933" cy="2167035"/>
          </a:xfrm>
          <a:prstGeom prst="rect">
            <a:avLst/>
          </a:prstGeom>
          <a:noFill/>
          <a:ln w="9525">
            <a:noFill/>
            <a:miter lim="800000"/>
            <a:headEnd/>
            <a:tailEnd/>
          </a:ln>
        </p:spPr>
      </p:pic>
      <p:sp>
        <p:nvSpPr>
          <p:cNvPr id="30" name="ZoneTexte 11"/>
          <p:cNvSpPr txBox="1">
            <a:spLocks noChangeArrowheads="1"/>
          </p:cNvSpPr>
          <p:nvPr/>
        </p:nvSpPr>
        <p:spPr bwMode="auto">
          <a:xfrm>
            <a:off x="3186943" y="2786743"/>
            <a:ext cx="1529073" cy="707886"/>
          </a:xfrm>
          <a:prstGeom prst="rect">
            <a:avLst/>
          </a:prstGeom>
          <a:solidFill>
            <a:srgbClr val="FFC000"/>
          </a:solidFill>
          <a:ln w="9525">
            <a:noFill/>
            <a:miter lim="800000"/>
            <a:headEnd/>
            <a:tailEnd/>
          </a:ln>
        </p:spPr>
        <p:txBody>
          <a:bodyPr wrap="none">
            <a:spAutoFit/>
          </a:bodyPr>
          <a:lstStyle/>
          <a:p>
            <a:pPr algn="ctr"/>
            <a:r>
              <a:rPr lang="en-US" sz="1400" b="1" dirty="0" smtClean="0">
                <a:solidFill>
                  <a:schemeClr val="tx1">
                    <a:lumMod val="95000"/>
                    <a:lumOff val="5000"/>
                  </a:schemeClr>
                </a:solidFill>
                <a:latin typeface="Calibri" pitchFamily="34" charset="0"/>
              </a:rPr>
              <a:t>Mid-rapidity</a:t>
            </a:r>
          </a:p>
          <a:p>
            <a:pPr algn="ctr"/>
            <a:r>
              <a:rPr lang="en-US" sz="1400" b="1" dirty="0" err="1" smtClean="0">
                <a:solidFill>
                  <a:schemeClr val="tx1">
                    <a:lumMod val="95000"/>
                    <a:lumOff val="5000"/>
                  </a:schemeClr>
                </a:solidFill>
                <a:latin typeface="Calibri" pitchFamily="34" charset="0"/>
              </a:rPr>
              <a:t>y</a:t>
            </a:r>
            <a:r>
              <a:rPr lang="en-US" sz="1400" b="1" baseline="-25000" dirty="0" err="1" smtClean="0">
                <a:solidFill>
                  <a:schemeClr val="tx1">
                    <a:lumMod val="95000"/>
                    <a:lumOff val="5000"/>
                  </a:schemeClr>
                </a:solidFill>
                <a:latin typeface="Calibri" pitchFamily="34" charset="0"/>
              </a:rPr>
              <a:t>CMS</a:t>
            </a:r>
            <a:r>
              <a:rPr lang="en-US" sz="1400" b="1" dirty="0" smtClean="0">
                <a:solidFill>
                  <a:schemeClr val="tx1">
                    <a:lumMod val="95000"/>
                    <a:lumOff val="5000"/>
                  </a:schemeClr>
                </a:solidFill>
                <a:latin typeface="Calibri" pitchFamily="34" charset="0"/>
              </a:rPr>
              <a:t> </a:t>
            </a:r>
            <a:r>
              <a:rPr lang="en-US" sz="1400" b="1" dirty="0">
                <a:solidFill>
                  <a:schemeClr val="tx1">
                    <a:lumMod val="95000"/>
                    <a:lumOff val="5000"/>
                  </a:schemeClr>
                </a:solidFill>
                <a:latin typeface="Calibri" pitchFamily="34" charset="0"/>
                <a:sym typeface="Symbol" pitchFamily="18" charset="2"/>
              </a:rPr>
              <a:t> [-0.5 ; 1</a:t>
            </a:r>
            <a:r>
              <a:rPr lang="en-US" sz="1400" b="1" dirty="0" smtClean="0">
                <a:solidFill>
                  <a:schemeClr val="tx1">
                    <a:lumMod val="95000"/>
                    <a:lumOff val="5000"/>
                  </a:schemeClr>
                </a:solidFill>
                <a:latin typeface="Calibri" pitchFamily="34" charset="0"/>
                <a:sym typeface="Symbol" pitchFamily="18" charset="2"/>
              </a:rPr>
              <a:t>]</a:t>
            </a:r>
          </a:p>
          <a:p>
            <a:pPr algn="ctr"/>
            <a:r>
              <a:rPr lang="en-US" sz="1200" b="1" dirty="0" smtClean="0">
                <a:solidFill>
                  <a:schemeClr val="tx1">
                    <a:lumMod val="95000"/>
                    <a:lumOff val="5000"/>
                  </a:schemeClr>
                </a:solidFill>
                <a:latin typeface="Calibri" pitchFamily="34" charset="0"/>
                <a:sym typeface="Symbol" pitchFamily="18" charset="2"/>
              </a:rPr>
              <a:t>for </a:t>
            </a:r>
            <a:r>
              <a:rPr lang="en-US" sz="1200" b="1" dirty="0" err="1" smtClean="0">
                <a:solidFill>
                  <a:schemeClr val="tx1">
                    <a:lumMod val="95000"/>
                    <a:lumOff val="5000"/>
                  </a:schemeClr>
                </a:solidFill>
                <a:latin typeface="Calibri" pitchFamily="34" charset="0"/>
                <a:sym typeface="Symbol" pitchFamily="18" charset="2"/>
              </a:rPr>
              <a:t>P</a:t>
            </a:r>
            <a:r>
              <a:rPr lang="en-US" sz="1200" b="1" baseline="-25000" dirty="0" err="1" smtClean="0">
                <a:solidFill>
                  <a:schemeClr val="tx1">
                    <a:lumMod val="95000"/>
                    <a:lumOff val="5000"/>
                  </a:schemeClr>
                </a:solidFill>
                <a:latin typeface="Calibri" pitchFamily="34" charset="0"/>
                <a:sym typeface="Symbol" pitchFamily="18" charset="2"/>
              </a:rPr>
              <a:t>beam</a:t>
            </a:r>
            <a:r>
              <a:rPr lang="en-US" sz="1200" b="1" dirty="0" smtClean="0">
                <a:solidFill>
                  <a:schemeClr val="tx1">
                    <a:lumMod val="95000"/>
                    <a:lumOff val="5000"/>
                  </a:schemeClr>
                </a:solidFill>
                <a:latin typeface="Calibri" pitchFamily="34" charset="0"/>
                <a:sym typeface="Symbol" pitchFamily="18" charset="2"/>
              </a:rPr>
              <a:t> = 158 </a:t>
            </a:r>
            <a:r>
              <a:rPr lang="en-US" sz="1200" b="1" dirty="0" err="1" smtClean="0">
                <a:solidFill>
                  <a:schemeClr val="tx1">
                    <a:lumMod val="95000"/>
                    <a:lumOff val="5000"/>
                  </a:schemeClr>
                </a:solidFill>
                <a:latin typeface="Calibri" pitchFamily="34" charset="0"/>
                <a:sym typeface="Symbol" pitchFamily="18" charset="2"/>
              </a:rPr>
              <a:t>GeV</a:t>
            </a:r>
            <a:r>
              <a:rPr lang="en-US" sz="1200" b="1" dirty="0" smtClean="0">
                <a:solidFill>
                  <a:schemeClr val="tx1">
                    <a:lumMod val="95000"/>
                    <a:lumOff val="5000"/>
                  </a:schemeClr>
                </a:solidFill>
                <a:latin typeface="Calibri" pitchFamily="34" charset="0"/>
                <a:sym typeface="Symbol" pitchFamily="18" charset="2"/>
              </a:rPr>
              <a:t>/c</a:t>
            </a:r>
            <a:endParaRPr lang="en-US" sz="1200" b="1" dirty="0">
              <a:solidFill>
                <a:schemeClr val="tx1">
                  <a:lumMod val="95000"/>
                  <a:lumOff val="5000"/>
                </a:schemeClr>
              </a:solidFill>
              <a:latin typeface="Calibri" pitchFamily="34" charset="0"/>
            </a:endParaRPr>
          </a:p>
        </p:txBody>
      </p:sp>
      <p:sp>
        <p:nvSpPr>
          <p:cNvPr id="31" name="ZoneTexte 12"/>
          <p:cNvSpPr txBox="1">
            <a:spLocks noChangeArrowheads="1"/>
          </p:cNvSpPr>
          <p:nvPr/>
        </p:nvSpPr>
        <p:spPr bwMode="auto">
          <a:xfrm>
            <a:off x="7579431" y="2798937"/>
            <a:ext cx="1529073" cy="707886"/>
          </a:xfrm>
          <a:prstGeom prst="rect">
            <a:avLst/>
          </a:prstGeom>
          <a:solidFill>
            <a:srgbClr val="92D050"/>
          </a:solidFill>
          <a:ln w="9525">
            <a:noFill/>
            <a:miter lim="800000"/>
            <a:headEnd/>
            <a:tailEnd/>
          </a:ln>
        </p:spPr>
        <p:txBody>
          <a:bodyPr wrap="none">
            <a:spAutoFit/>
          </a:bodyPr>
          <a:lstStyle/>
          <a:p>
            <a:pPr algn="ctr"/>
            <a:r>
              <a:rPr lang="en-US" sz="1400" b="1" dirty="0" smtClean="0">
                <a:solidFill>
                  <a:schemeClr val="tx1">
                    <a:lumMod val="95000"/>
                    <a:lumOff val="5000"/>
                  </a:schemeClr>
                </a:solidFill>
                <a:latin typeface="Calibri" pitchFamily="34" charset="0"/>
              </a:rPr>
              <a:t>Forward-rapidity</a:t>
            </a:r>
          </a:p>
          <a:p>
            <a:pPr algn="ctr"/>
            <a:r>
              <a:rPr lang="en-US" sz="1400" b="1" dirty="0" err="1" smtClean="0">
                <a:solidFill>
                  <a:schemeClr val="tx1">
                    <a:lumMod val="95000"/>
                    <a:lumOff val="5000"/>
                  </a:schemeClr>
                </a:solidFill>
                <a:latin typeface="Calibri" pitchFamily="34" charset="0"/>
              </a:rPr>
              <a:t>y</a:t>
            </a:r>
            <a:r>
              <a:rPr lang="en-US" sz="1400" b="1" baseline="-25000" dirty="0" err="1" smtClean="0">
                <a:solidFill>
                  <a:schemeClr val="tx1">
                    <a:lumMod val="95000"/>
                    <a:lumOff val="5000"/>
                  </a:schemeClr>
                </a:solidFill>
                <a:latin typeface="Calibri" pitchFamily="34" charset="0"/>
              </a:rPr>
              <a:t>CMS</a:t>
            </a:r>
            <a:r>
              <a:rPr lang="en-US" sz="1400" b="1" dirty="0" smtClean="0">
                <a:solidFill>
                  <a:schemeClr val="tx1">
                    <a:lumMod val="95000"/>
                    <a:lumOff val="5000"/>
                  </a:schemeClr>
                </a:solidFill>
                <a:latin typeface="Calibri" pitchFamily="34" charset="0"/>
              </a:rPr>
              <a:t> </a:t>
            </a:r>
            <a:r>
              <a:rPr lang="en-US" sz="1400" b="1" dirty="0">
                <a:solidFill>
                  <a:schemeClr val="tx1">
                    <a:lumMod val="95000"/>
                    <a:lumOff val="5000"/>
                  </a:schemeClr>
                </a:solidFill>
                <a:latin typeface="Calibri" pitchFamily="34" charset="0"/>
                <a:sym typeface="Symbol" pitchFamily="18" charset="2"/>
              </a:rPr>
              <a:t> [0.5 ; 2</a:t>
            </a:r>
            <a:r>
              <a:rPr lang="en-US" sz="1400" b="1" dirty="0" smtClean="0">
                <a:solidFill>
                  <a:schemeClr val="tx1">
                    <a:lumMod val="95000"/>
                    <a:lumOff val="5000"/>
                  </a:schemeClr>
                </a:solidFill>
                <a:latin typeface="Calibri" pitchFamily="34" charset="0"/>
                <a:sym typeface="Symbol" pitchFamily="18" charset="2"/>
              </a:rPr>
              <a:t>]</a:t>
            </a:r>
          </a:p>
          <a:p>
            <a:pPr algn="ctr"/>
            <a:r>
              <a:rPr lang="en-US" sz="1200" b="1" dirty="0" smtClean="0">
                <a:solidFill>
                  <a:schemeClr val="tx1">
                    <a:lumMod val="95000"/>
                    <a:lumOff val="5000"/>
                  </a:schemeClr>
                </a:solidFill>
                <a:latin typeface="Calibri" pitchFamily="34" charset="0"/>
                <a:sym typeface="Symbol" pitchFamily="18" charset="2"/>
              </a:rPr>
              <a:t>for </a:t>
            </a:r>
            <a:r>
              <a:rPr lang="en-US" sz="1200" b="1" dirty="0" err="1" smtClean="0">
                <a:solidFill>
                  <a:schemeClr val="tx1">
                    <a:lumMod val="95000"/>
                    <a:lumOff val="5000"/>
                  </a:schemeClr>
                </a:solidFill>
                <a:latin typeface="Calibri" pitchFamily="34" charset="0"/>
                <a:sym typeface="Symbol" pitchFamily="18" charset="2"/>
              </a:rPr>
              <a:t>P</a:t>
            </a:r>
            <a:r>
              <a:rPr lang="en-US" sz="1200" b="1" baseline="-25000" dirty="0" err="1" smtClean="0">
                <a:solidFill>
                  <a:schemeClr val="tx1">
                    <a:lumMod val="95000"/>
                    <a:lumOff val="5000"/>
                  </a:schemeClr>
                </a:solidFill>
                <a:latin typeface="Calibri" pitchFamily="34" charset="0"/>
                <a:sym typeface="Symbol" pitchFamily="18" charset="2"/>
              </a:rPr>
              <a:t>beam</a:t>
            </a:r>
            <a:r>
              <a:rPr lang="en-US" sz="1200" b="1" dirty="0" smtClean="0">
                <a:solidFill>
                  <a:schemeClr val="tx1">
                    <a:lumMod val="95000"/>
                    <a:lumOff val="5000"/>
                  </a:schemeClr>
                </a:solidFill>
                <a:latin typeface="Calibri" pitchFamily="34" charset="0"/>
                <a:sym typeface="Symbol" pitchFamily="18" charset="2"/>
              </a:rPr>
              <a:t> = 158 </a:t>
            </a:r>
            <a:r>
              <a:rPr lang="en-US" sz="1200" b="1" dirty="0" err="1" smtClean="0">
                <a:solidFill>
                  <a:schemeClr val="tx1">
                    <a:lumMod val="95000"/>
                    <a:lumOff val="5000"/>
                  </a:schemeClr>
                </a:solidFill>
                <a:latin typeface="Calibri" pitchFamily="34" charset="0"/>
                <a:sym typeface="Symbol" pitchFamily="18" charset="2"/>
              </a:rPr>
              <a:t>GeV</a:t>
            </a:r>
            <a:r>
              <a:rPr lang="en-US" sz="1200" b="1" dirty="0" smtClean="0">
                <a:solidFill>
                  <a:schemeClr val="tx1">
                    <a:lumMod val="95000"/>
                    <a:lumOff val="5000"/>
                  </a:schemeClr>
                </a:solidFill>
                <a:latin typeface="Calibri" pitchFamily="34" charset="0"/>
                <a:sym typeface="Symbol" pitchFamily="18" charset="2"/>
              </a:rPr>
              <a:t>/c</a:t>
            </a:r>
            <a:endParaRPr lang="en-US" sz="1200" b="1" dirty="0">
              <a:solidFill>
                <a:schemeClr val="tx1">
                  <a:lumMod val="95000"/>
                  <a:lumOff val="5000"/>
                </a:schemeClr>
              </a:solidFill>
              <a:latin typeface="Calibri" pitchFamily="34" charset="0"/>
            </a:endParaRPr>
          </a:p>
        </p:txBody>
      </p:sp>
      <p:sp>
        <p:nvSpPr>
          <p:cNvPr id="2" name="Flèche droite 1"/>
          <p:cNvSpPr/>
          <p:nvPr/>
        </p:nvSpPr>
        <p:spPr>
          <a:xfrm rot="1651383">
            <a:off x="2169973" y="2819052"/>
            <a:ext cx="486739" cy="275414"/>
          </a:xfrm>
          <a:prstGeom prst="rightArrow">
            <a:avLst/>
          </a:prstGeom>
          <a:solidFill>
            <a:srgbClr val="FFC000"/>
          </a:solidFill>
          <a:ln>
            <a:solidFill>
              <a:srgbClr val="7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rot="12332207">
            <a:off x="6344951" y="2730454"/>
            <a:ext cx="513031" cy="313521"/>
          </a:xfrm>
          <a:prstGeom prst="rightArrow">
            <a:avLst/>
          </a:prstGeom>
          <a:solidFill>
            <a:srgbClr val="92D050"/>
          </a:solidFill>
          <a:ln>
            <a:solidFill>
              <a:srgbClr val="2F4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2844185940"/>
              </p:ext>
            </p:extLst>
          </p:nvPr>
        </p:nvGraphicFramePr>
        <p:xfrm>
          <a:off x="1187624" y="3933056"/>
          <a:ext cx="6192688" cy="2092960"/>
        </p:xfrm>
        <a:graphic>
          <a:graphicData uri="http://schemas.openxmlformats.org/drawingml/2006/table">
            <a:tbl>
              <a:tblPr firstRow="1" bandRow="1">
                <a:tableStyleId>{5C22544A-7EE6-4342-B048-85BDC9FD1C3A}</a:tableStyleId>
              </a:tblPr>
              <a:tblGrid>
                <a:gridCol w="792088"/>
                <a:gridCol w="648072"/>
                <a:gridCol w="1336142"/>
                <a:gridCol w="824098"/>
                <a:gridCol w="864096"/>
                <a:gridCol w="864096"/>
                <a:gridCol w="864096"/>
              </a:tblGrid>
              <a:tr h="185420">
                <a:tc rowSpan="2">
                  <a:txBody>
                    <a:bodyPr/>
                    <a:lstStyle/>
                    <a:p>
                      <a:pPr algn="ctr"/>
                      <a:r>
                        <a:rPr lang="fr-FR" sz="1400" b="1" dirty="0" err="1" smtClean="0"/>
                        <a:t>P</a:t>
                      </a:r>
                      <a:r>
                        <a:rPr lang="fr-FR" sz="1400" b="1" baseline="-25000" dirty="0" err="1" smtClean="0"/>
                        <a:t>beam</a:t>
                      </a:r>
                      <a:endParaRPr lang="fr-FR" sz="1400" b="1" baseline="-25000" dirty="0" smtClean="0"/>
                    </a:p>
                    <a:p>
                      <a:pPr algn="ctr"/>
                      <a:r>
                        <a:rPr lang="fr-FR" sz="1400" b="1" baseline="0" dirty="0" smtClean="0"/>
                        <a:t>(</a:t>
                      </a:r>
                      <a:r>
                        <a:rPr lang="fr-FR" sz="1400" b="1" baseline="0" dirty="0" err="1" smtClean="0"/>
                        <a:t>GeV</a:t>
                      </a:r>
                      <a:r>
                        <a:rPr lang="fr-FR" sz="1400" b="1" baseline="0" dirty="0" smtClean="0"/>
                        <a:t>/c)</a:t>
                      </a:r>
                      <a:endParaRPr lang="fr-FR" sz="1400" b="1" baseline="0" dirty="0"/>
                    </a:p>
                  </a:txBody>
                  <a:tcPr>
                    <a:solidFill>
                      <a:schemeClr val="tx1">
                        <a:lumMod val="85000"/>
                        <a:lumOff val="15000"/>
                      </a:schemeClr>
                    </a:solidFill>
                  </a:tcPr>
                </a:tc>
                <a:tc rowSpan="2">
                  <a:txBody>
                    <a:bodyPr/>
                    <a:lstStyle/>
                    <a:p>
                      <a:pPr algn="ctr"/>
                      <a:r>
                        <a:rPr lang="fr-FR" sz="1400" b="1" dirty="0" smtClean="0">
                          <a:latin typeface="Cambria Math"/>
                          <a:ea typeface="Cambria Math"/>
                        </a:rPr>
                        <a:t>√</a:t>
                      </a:r>
                      <a:r>
                        <a:rPr lang="fr-FR" sz="1400" b="1" dirty="0" smtClean="0"/>
                        <a:t>s</a:t>
                      </a:r>
                    </a:p>
                    <a:p>
                      <a:pPr algn="ctr"/>
                      <a:r>
                        <a:rPr lang="fr-FR" sz="1400" b="1" dirty="0" smtClean="0"/>
                        <a:t>(</a:t>
                      </a:r>
                      <a:r>
                        <a:rPr lang="fr-FR" sz="1400" b="1" dirty="0" err="1" smtClean="0"/>
                        <a:t>GeV</a:t>
                      </a:r>
                      <a:r>
                        <a:rPr lang="fr-FR" sz="1400" b="1" dirty="0" smtClean="0"/>
                        <a:t>)</a:t>
                      </a:r>
                      <a:endParaRPr lang="fr-FR" sz="1400" b="1" dirty="0"/>
                    </a:p>
                  </a:txBody>
                  <a:tcPr>
                    <a:solidFill>
                      <a:schemeClr val="tx1">
                        <a:lumMod val="85000"/>
                        <a:lumOff val="15000"/>
                      </a:schemeClr>
                    </a:solidFill>
                  </a:tcPr>
                </a:tc>
                <a:tc rowSpan="2">
                  <a:txBody>
                    <a:bodyPr/>
                    <a:lstStyle/>
                    <a:p>
                      <a:pPr algn="ctr"/>
                      <a:r>
                        <a:rPr lang="fr-FR" sz="1400" b="1" dirty="0" err="1" smtClean="0"/>
                        <a:t>Rapidity</a:t>
                      </a:r>
                      <a:r>
                        <a:rPr lang="fr-FR" sz="1400" b="1" baseline="0" dirty="0" smtClean="0"/>
                        <a:t> of Center-of-mass</a:t>
                      </a:r>
                      <a:endParaRPr lang="fr-FR" sz="1400" b="1" dirty="0"/>
                    </a:p>
                  </a:txBody>
                  <a:tcPr>
                    <a:solidFill>
                      <a:schemeClr val="tx1">
                        <a:lumMod val="85000"/>
                        <a:lumOff val="15000"/>
                      </a:schemeClr>
                    </a:solidFill>
                  </a:tcPr>
                </a:tc>
                <a:tc gridSpan="2">
                  <a:txBody>
                    <a:bodyPr/>
                    <a:lstStyle/>
                    <a:p>
                      <a:pPr algn="ctr"/>
                      <a:r>
                        <a:rPr lang="fr-FR" sz="1400" b="1" dirty="0" err="1" smtClean="0"/>
                        <a:t>Mid-rapidity</a:t>
                      </a:r>
                      <a:endParaRPr lang="fr-FR" sz="1400" b="1" dirty="0"/>
                    </a:p>
                  </a:txBody>
                  <a:tcPr>
                    <a:solidFill>
                      <a:srgbClr val="7E6000"/>
                    </a:solidFill>
                  </a:tcPr>
                </a:tc>
                <a:tc hMerge="1">
                  <a:txBody>
                    <a:bodyPr/>
                    <a:lstStyle/>
                    <a:p>
                      <a:endParaRPr lang="fr-FR" dirty="0"/>
                    </a:p>
                  </a:txBody>
                  <a:tcPr/>
                </a:tc>
                <a:tc gridSpan="2">
                  <a:txBody>
                    <a:bodyPr/>
                    <a:lstStyle/>
                    <a:p>
                      <a:pPr algn="ctr"/>
                      <a:r>
                        <a:rPr lang="fr-FR" sz="1400" b="1" dirty="0" err="1" smtClean="0"/>
                        <a:t>Forward-rapidity</a:t>
                      </a:r>
                      <a:endParaRPr lang="fr-FR" sz="1400" b="1" dirty="0"/>
                    </a:p>
                  </a:txBody>
                  <a:tcPr>
                    <a:solidFill>
                      <a:srgbClr val="2F4913"/>
                    </a:solidFill>
                  </a:tcPr>
                </a:tc>
                <a:tc hMerge="1">
                  <a:txBody>
                    <a:bodyPr/>
                    <a:lstStyle/>
                    <a:p>
                      <a:endParaRPr lang="fr-FR" sz="1400" dirty="0"/>
                    </a:p>
                  </a:txBody>
                  <a:tcPr/>
                </a:tc>
              </a:tr>
              <a:tr h="185420">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sz="1400" b="1" dirty="0" err="1" smtClean="0"/>
                        <a:t>y</a:t>
                      </a:r>
                      <a:r>
                        <a:rPr lang="fr-FR" sz="1400" b="1" baseline="-25000" dirty="0" err="1" smtClean="0"/>
                        <a:t>CMS</a:t>
                      </a:r>
                      <a:r>
                        <a:rPr lang="fr-FR" sz="1400" b="1" dirty="0" smtClean="0"/>
                        <a:t> min</a:t>
                      </a:r>
                      <a:endParaRPr lang="fr-FR" sz="1400" b="1" dirty="0"/>
                    </a:p>
                  </a:txBody>
                  <a:tcPr>
                    <a:solidFill>
                      <a:srgbClr val="FFC000"/>
                    </a:solidFill>
                  </a:tcPr>
                </a:tc>
                <a:tc>
                  <a:txBody>
                    <a:bodyPr/>
                    <a:lstStyle/>
                    <a:p>
                      <a:pPr algn="ctr"/>
                      <a:r>
                        <a:rPr lang="fr-FR" sz="1400" b="1" dirty="0" err="1" smtClean="0"/>
                        <a:t>y</a:t>
                      </a:r>
                      <a:r>
                        <a:rPr lang="fr-FR" sz="1400" b="1" baseline="-25000" dirty="0" err="1" smtClean="0"/>
                        <a:t>CMS</a:t>
                      </a:r>
                      <a:r>
                        <a:rPr lang="fr-FR" sz="1400" b="1" dirty="0" smtClean="0"/>
                        <a:t> max</a:t>
                      </a:r>
                      <a:endParaRPr lang="fr-FR" sz="1400" b="1" dirty="0"/>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err="1" smtClean="0"/>
                        <a:t>y</a:t>
                      </a:r>
                      <a:r>
                        <a:rPr lang="fr-FR" sz="1400" b="1" baseline="-25000" dirty="0" err="1" smtClean="0"/>
                        <a:t>CMS</a:t>
                      </a:r>
                      <a:r>
                        <a:rPr lang="fr-FR" sz="1400" b="1" dirty="0" smtClean="0"/>
                        <a:t> min</a:t>
                      </a:r>
                    </a:p>
                  </a:txBody>
                  <a:tcP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err="1" smtClean="0"/>
                        <a:t>y</a:t>
                      </a:r>
                      <a:r>
                        <a:rPr lang="fr-FR" sz="1400" b="1" baseline="-25000" dirty="0" err="1" smtClean="0"/>
                        <a:t>CMS</a:t>
                      </a:r>
                      <a:r>
                        <a:rPr lang="fr-FR" sz="1400" b="1" dirty="0" smtClean="0"/>
                        <a:t> max</a:t>
                      </a:r>
                    </a:p>
                  </a:txBody>
                  <a:tcPr>
                    <a:solidFill>
                      <a:srgbClr val="92D050"/>
                    </a:solidFill>
                  </a:tcPr>
                </a:tc>
              </a:tr>
              <a:tr h="370840">
                <a:tc>
                  <a:txBody>
                    <a:bodyPr/>
                    <a:lstStyle/>
                    <a:p>
                      <a:pPr algn="ctr"/>
                      <a:r>
                        <a:rPr lang="fr-FR" sz="1400" b="1" dirty="0" smtClean="0"/>
                        <a:t>158</a:t>
                      </a:r>
                      <a:endParaRPr lang="fr-FR" sz="1400" b="1" dirty="0"/>
                    </a:p>
                  </a:txBody>
                  <a:tcPr>
                    <a:solidFill>
                      <a:schemeClr val="bg1">
                        <a:lumMod val="85000"/>
                      </a:schemeClr>
                    </a:solidFill>
                  </a:tcPr>
                </a:tc>
                <a:tc>
                  <a:txBody>
                    <a:bodyPr/>
                    <a:lstStyle/>
                    <a:p>
                      <a:pPr algn="ctr"/>
                      <a:r>
                        <a:rPr lang="fr-FR" sz="1400" b="1" dirty="0" smtClean="0"/>
                        <a:t>17.2</a:t>
                      </a:r>
                      <a:endParaRPr lang="fr-FR" sz="1400" b="1" dirty="0"/>
                    </a:p>
                  </a:txBody>
                  <a:tcPr>
                    <a:solidFill>
                      <a:schemeClr val="bg1">
                        <a:lumMod val="85000"/>
                      </a:schemeClr>
                    </a:solidFill>
                  </a:tcPr>
                </a:tc>
                <a:tc>
                  <a:txBody>
                    <a:bodyPr/>
                    <a:lstStyle/>
                    <a:p>
                      <a:pPr algn="ctr"/>
                      <a:r>
                        <a:rPr lang="fr-FR" sz="1400" b="1" dirty="0" smtClean="0"/>
                        <a:t>2.91</a:t>
                      </a:r>
                      <a:endParaRPr lang="fr-FR" sz="1400" b="1" dirty="0"/>
                    </a:p>
                  </a:txBody>
                  <a:tcPr>
                    <a:solidFill>
                      <a:schemeClr val="bg1">
                        <a:lumMod val="85000"/>
                      </a:schemeClr>
                    </a:solidFill>
                  </a:tcPr>
                </a:tc>
                <a:tc>
                  <a:txBody>
                    <a:bodyPr/>
                    <a:lstStyle/>
                    <a:p>
                      <a:pPr algn="ctr"/>
                      <a:r>
                        <a:rPr lang="fr-FR" sz="1400" b="1" dirty="0" smtClean="0"/>
                        <a:t>-0.5</a:t>
                      </a:r>
                      <a:endParaRPr lang="fr-FR" sz="1400" b="1" dirty="0"/>
                    </a:p>
                  </a:txBody>
                  <a:tcPr>
                    <a:solidFill>
                      <a:srgbClr val="FFC000"/>
                    </a:solidFill>
                  </a:tcPr>
                </a:tc>
                <a:tc>
                  <a:txBody>
                    <a:bodyPr/>
                    <a:lstStyle/>
                    <a:p>
                      <a:pPr algn="ctr"/>
                      <a:r>
                        <a:rPr lang="fr-FR" sz="1400" b="1" dirty="0" smtClean="0"/>
                        <a:t>1</a:t>
                      </a:r>
                      <a:endParaRPr lang="fr-FR" sz="1400" b="1" dirty="0"/>
                    </a:p>
                  </a:txBody>
                  <a:tcPr>
                    <a:solidFill>
                      <a:srgbClr val="FFC000"/>
                    </a:solidFill>
                  </a:tcPr>
                </a:tc>
                <a:tc>
                  <a:txBody>
                    <a:bodyPr/>
                    <a:lstStyle/>
                    <a:p>
                      <a:pPr algn="ctr"/>
                      <a:r>
                        <a:rPr lang="fr-FR" sz="1400" b="1" dirty="0" smtClean="0"/>
                        <a:t>0.5</a:t>
                      </a:r>
                      <a:endParaRPr lang="fr-FR" sz="1400" b="1" dirty="0"/>
                    </a:p>
                  </a:txBody>
                  <a:tcPr>
                    <a:solidFill>
                      <a:srgbClr val="92D050"/>
                    </a:solidFill>
                  </a:tcPr>
                </a:tc>
                <a:tc>
                  <a:txBody>
                    <a:bodyPr/>
                    <a:lstStyle/>
                    <a:p>
                      <a:pPr algn="ctr"/>
                      <a:r>
                        <a:rPr lang="fr-FR" sz="1400" b="1" dirty="0" smtClean="0"/>
                        <a:t>2</a:t>
                      </a:r>
                      <a:endParaRPr lang="fr-FR" sz="1400" b="1" dirty="0"/>
                    </a:p>
                  </a:txBody>
                  <a:tcPr>
                    <a:solidFill>
                      <a:srgbClr val="92D050"/>
                    </a:solidFill>
                  </a:tcPr>
                </a:tc>
              </a:tr>
              <a:tr h="370840">
                <a:tc>
                  <a:txBody>
                    <a:bodyPr/>
                    <a:lstStyle/>
                    <a:p>
                      <a:pPr algn="ctr"/>
                      <a:r>
                        <a:rPr lang="fr-FR" sz="1400" b="1" dirty="0" smtClean="0"/>
                        <a:t>120</a:t>
                      </a:r>
                      <a:endParaRPr lang="fr-FR" sz="1400" b="1" dirty="0"/>
                    </a:p>
                  </a:txBody>
                  <a:tcPr>
                    <a:solidFill>
                      <a:schemeClr val="bg1">
                        <a:lumMod val="85000"/>
                      </a:schemeClr>
                    </a:solidFill>
                  </a:tcPr>
                </a:tc>
                <a:tc>
                  <a:txBody>
                    <a:bodyPr/>
                    <a:lstStyle/>
                    <a:p>
                      <a:pPr algn="ctr"/>
                      <a:r>
                        <a:rPr lang="fr-FR" sz="1400" b="1" dirty="0" smtClean="0"/>
                        <a:t>15.1</a:t>
                      </a:r>
                      <a:endParaRPr lang="fr-FR" sz="1400" b="1" dirty="0"/>
                    </a:p>
                  </a:txBody>
                  <a:tcPr>
                    <a:solidFill>
                      <a:schemeClr val="bg1">
                        <a:lumMod val="85000"/>
                      </a:schemeClr>
                    </a:solidFill>
                  </a:tcPr>
                </a:tc>
                <a:tc>
                  <a:txBody>
                    <a:bodyPr/>
                    <a:lstStyle/>
                    <a:p>
                      <a:pPr algn="ctr"/>
                      <a:r>
                        <a:rPr lang="fr-FR" sz="1400" b="1" dirty="0" smtClean="0"/>
                        <a:t>2.77</a:t>
                      </a:r>
                      <a:endParaRPr lang="fr-FR" sz="1400" b="1" dirty="0"/>
                    </a:p>
                  </a:txBody>
                  <a:tcPr>
                    <a:solidFill>
                      <a:schemeClr val="bg1">
                        <a:lumMod val="85000"/>
                      </a:schemeClr>
                    </a:solidFill>
                  </a:tcPr>
                </a:tc>
                <a:tc>
                  <a:txBody>
                    <a:bodyPr/>
                    <a:lstStyle/>
                    <a:p>
                      <a:pPr algn="ctr"/>
                      <a:r>
                        <a:rPr lang="fr-FR" sz="1400" b="1" dirty="0" smtClean="0"/>
                        <a:t>-0.36</a:t>
                      </a:r>
                      <a:endParaRPr lang="fr-FR" sz="1400" b="1" dirty="0"/>
                    </a:p>
                  </a:txBody>
                  <a:tcPr>
                    <a:solidFill>
                      <a:srgbClr val="FFC000"/>
                    </a:solidFill>
                  </a:tcPr>
                </a:tc>
                <a:tc>
                  <a:txBody>
                    <a:bodyPr/>
                    <a:lstStyle/>
                    <a:p>
                      <a:pPr algn="ctr"/>
                      <a:r>
                        <a:rPr lang="fr-FR" sz="1400" b="1" dirty="0" smtClean="0"/>
                        <a:t>1.14</a:t>
                      </a:r>
                      <a:endParaRPr lang="fr-FR" sz="1400" b="1" dirty="0"/>
                    </a:p>
                  </a:txBody>
                  <a:tcPr>
                    <a:solidFill>
                      <a:srgbClr val="FFC000"/>
                    </a:solidFill>
                  </a:tcPr>
                </a:tc>
                <a:tc>
                  <a:txBody>
                    <a:bodyPr/>
                    <a:lstStyle/>
                    <a:p>
                      <a:pPr algn="ctr"/>
                      <a:r>
                        <a:rPr lang="fr-FR" sz="1400" b="1" dirty="0" smtClean="0"/>
                        <a:t>0.65</a:t>
                      </a:r>
                      <a:endParaRPr lang="fr-FR" sz="1400" b="1" dirty="0"/>
                    </a:p>
                  </a:txBody>
                  <a:tcPr>
                    <a:solidFill>
                      <a:srgbClr val="92D050"/>
                    </a:solidFill>
                  </a:tcPr>
                </a:tc>
                <a:tc>
                  <a:txBody>
                    <a:bodyPr/>
                    <a:lstStyle/>
                    <a:p>
                      <a:pPr algn="ctr"/>
                      <a:r>
                        <a:rPr lang="fr-FR" sz="1400" b="1" dirty="0" smtClean="0"/>
                        <a:t>2.14</a:t>
                      </a:r>
                      <a:endParaRPr lang="fr-FR" sz="1400" b="1" dirty="0"/>
                    </a:p>
                  </a:txBody>
                  <a:tcPr>
                    <a:solidFill>
                      <a:srgbClr val="92D050"/>
                    </a:solidFill>
                  </a:tcPr>
                </a:tc>
              </a:tr>
              <a:tr h="370840">
                <a:tc>
                  <a:txBody>
                    <a:bodyPr/>
                    <a:lstStyle/>
                    <a:p>
                      <a:pPr algn="ctr"/>
                      <a:r>
                        <a:rPr lang="fr-FR" sz="1400" b="1" dirty="0" smtClean="0"/>
                        <a:t>80</a:t>
                      </a:r>
                      <a:endParaRPr lang="fr-FR" sz="1400" b="1" dirty="0"/>
                    </a:p>
                  </a:txBody>
                  <a:tcPr>
                    <a:solidFill>
                      <a:schemeClr val="bg1">
                        <a:lumMod val="85000"/>
                      </a:schemeClr>
                    </a:solidFill>
                  </a:tcPr>
                </a:tc>
                <a:tc>
                  <a:txBody>
                    <a:bodyPr/>
                    <a:lstStyle/>
                    <a:p>
                      <a:pPr algn="ctr"/>
                      <a:r>
                        <a:rPr lang="fr-FR" sz="1400" b="1" dirty="0" smtClean="0"/>
                        <a:t>12.3</a:t>
                      </a:r>
                      <a:endParaRPr lang="fr-FR" sz="1400" b="1" dirty="0"/>
                    </a:p>
                  </a:txBody>
                  <a:tcPr>
                    <a:solidFill>
                      <a:schemeClr val="bg1">
                        <a:lumMod val="85000"/>
                      </a:schemeClr>
                    </a:solidFill>
                  </a:tcPr>
                </a:tc>
                <a:tc>
                  <a:txBody>
                    <a:bodyPr/>
                    <a:lstStyle/>
                    <a:p>
                      <a:pPr algn="ctr"/>
                      <a:r>
                        <a:rPr lang="fr-FR" sz="1400" b="1" dirty="0" smtClean="0"/>
                        <a:t>2.57</a:t>
                      </a:r>
                      <a:endParaRPr lang="fr-FR" sz="1400" b="1" dirty="0"/>
                    </a:p>
                  </a:txBody>
                  <a:tcPr>
                    <a:solidFill>
                      <a:schemeClr val="bg1">
                        <a:lumMod val="85000"/>
                      </a:schemeClr>
                    </a:solidFill>
                  </a:tcPr>
                </a:tc>
                <a:tc>
                  <a:txBody>
                    <a:bodyPr/>
                    <a:lstStyle/>
                    <a:p>
                      <a:pPr algn="ctr"/>
                      <a:r>
                        <a:rPr lang="fr-FR" sz="1400" b="1" dirty="0" smtClean="0"/>
                        <a:t>-0.16</a:t>
                      </a:r>
                      <a:endParaRPr lang="fr-FR" sz="1400" b="1" dirty="0"/>
                    </a:p>
                  </a:txBody>
                  <a:tcPr>
                    <a:solidFill>
                      <a:srgbClr val="FFC000"/>
                    </a:solidFill>
                  </a:tcPr>
                </a:tc>
                <a:tc>
                  <a:txBody>
                    <a:bodyPr/>
                    <a:lstStyle/>
                    <a:p>
                      <a:pPr algn="ctr"/>
                      <a:r>
                        <a:rPr lang="fr-FR" sz="1400" b="1" dirty="0" smtClean="0"/>
                        <a:t>1.34</a:t>
                      </a:r>
                      <a:endParaRPr lang="fr-FR" sz="1400" b="1" dirty="0"/>
                    </a:p>
                  </a:txBody>
                  <a:tcPr>
                    <a:solidFill>
                      <a:srgbClr val="FFC000"/>
                    </a:solidFill>
                  </a:tcPr>
                </a:tc>
                <a:tc>
                  <a:txBody>
                    <a:bodyPr/>
                    <a:lstStyle/>
                    <a:p>
                      <a:pPr algn="ctr"/>
                      <a:r>
                        <a:rPr lang="fr-FR" sz="1400" b="1" dirty="0" smtClean="0"/>
                        <a:t>0.84</a:t>
                      </a:r>
                      <a:endParaRPr lang="fr-FR" sz="1400" b="1" dirty="0"/>
                    </a:p>
                  </a:txBody>
                  <a:tcPr>
                    <a:solidFill>
                      <a:srgbClr val="92D050"/>
                    </a:solidFill>
                  </a:tcPr>
                </a:tc>
                <a:tc>
                  <a:txBody>
                    <a:bodyPr/>
                    <a:lstStyle/>
                    <a:p>
                      <a:pPr algn="ctr"/>
                      <a:r>
                        <a:rPr lang="fr-FR" sz="1400" b="1" dirty="0" smtClean="0"/>
                        <a:t>2.34</a:t>
                      </a:r>
                      <a:endParaRPr lang="fr-FR" sz="1400" b="1" dirty="0"/>
                    </a:p>
                  </a:txBody>
                  <a:tcPr>
                    <a:solidFill>
                      <a:srgbClr val="92D050"/>
                    </a:solidFill>
                  </a:tcPr>
                </a:tc>
              </a:tr>
              <a:tr h="370840">
                <a:tc>
                  <a:txBody>
                    <a:bodyPr/>
                    <a:lstStyle/>
                    <a:p>
                      <a:pPr algn="ctr"/>
                      <a:r>
                        <a:rPr lang="fr-FR" sz="1400" b="1" dirty="0" smtClean="0"/>
                        <a:t>60</a:t>
                      </a:r>
                      <a:endParaRPr lang="fr-FR" sz="1400" b="1" dirty="0"/>
                    </a:p>
                  </a:txBody>
                  <a:tcPr>
                    <a:solidFill>
                      <a:schemeClr val="bg1">
                        <a:lumMod val="85000"/>
                      </a:schemeClr>
                    </a:solidFill>
                  </a:tcPr>
                </a:tc>
                <a:tc>
                  <a:txBody>
                    <a:bodyPr/>
                    <a:lstStyle/>
                    <a:p>
                      <a:pPr algn="ctr"/>
                      <a:r>
                        <a:rPr lang="fr-FR" sz="1400" b="1" dirty="0" smtClean="0"/>
                        <a:t>10.7</a:t>
                      </a:r>
                      <a:endParaRPr lang="fr-FR" sz="1400" b="1" dirty="0"/>
                    </a:p>
                  </a:txBody>
                  <a:tcPr>
                    <a:solidFill>
                      <a:schemeClr val="bg1">
                        <a:lumMod val="85000"/>
                      </a:schemeClr>
                    </a:solidFill>
                  </a:tcPr>
                </a:tc>
                <a:tc>
                  <a:txBody>
                    <a:bodyPr/>
                    <a:lstStyle/>
                    <a:p>
                      <a:pPr algn="ctr"/>
                      <a:r>
                        <a:rPr lang="fr-FR" sz="1400" b="1" dirty="0" smtClean="0"/>
                        <a:t>2.43</a:t>
                      </a:r>
                      <a:endParaRPr lang="fr-FR" sz="1400" b="1" dirty="0"/>
                    </a:p>
                  </a:txBody>
                  <a:tcPr>
                    <a:solidFill>
                      <a:schemeClr val="bg1">
                        <a:lumMod val="85000"/>
                      </a:schemeClr>
                    </a:solidFill>
                  </a:tcPr>
                </a:tc>
                <a:tc>
                  <a:txBody>
                    <a:bodyPr/>
                    <a:lstStyle/>
                    <a:p>
                      <a:pPr algn="ctr"/>
                      <a:r>
                        <a:rPr lang="fr-FR" sz="1400" b="1" dirty="0" smtClean="0"/>
                        <a:t>-0.02</a:t>
                      </a:r>
                      <a:endParaRPr lang="fr-FR" sz="1400" b="1" dirty="0"/>
                    </a:p>
                  </a:txBody>
                  <a:tcPr>
                    <a:solidFill>
                      <a:srgbClr val="FFC000"/>
                    </a:solidFill>
                  </a:tcPr>
                </a:tc>
                <a:tc>
                  <a:txBody>
                    <a:bodyPr/>
                    <a:lstStyle/>
                    <a:p>
                      <a:pPr algn="ctr"/>
                      <a:r>
                        <a:rPr lang="fr-FR" sz="1400" b="1" dirty="0" smtClean="0"/>
                        <a:t>1.48</a:t>
                      </a:r>
                      <a:endParaRPr lang="fr-FR" sz="1400" b="1" dirty="0"/>
                    </a:p>
                  </a:txBody>
                  <a:tcPr>
                    <a:solidFill>
                      <a:srgbClr val="FFC000"/>
                    </a:solidFill>
                  </a:tcPr>
                </a:tc>
                <a:tc>
                  <a:txBody>
                    <a:bodyPr/>
                    <a:lstStyle/>
                    <a:p>
                      <a:pPr algn="ctr"/>
                      <a:r>
                        <a:rPr lang="fr-FR" sz="1400" b="1" dirty="0" smtClean="0"/>
                        <a:t>0.98</a:t>
                      </a:r>
                      <a:endParaRPr lang="fr-FR" sz="1400" b="1" dirty="0"/>
                    </a:p>
                  </a:txBody>
                  <a:tcPr>
                    <a:solidFill>
                      <a:srgbClr val="92D050"/>
                    </a:solidFill>
                  </a:tcPr>
                </a:tc>
                <a:tc>
                  <a:txBody>
                    <a:bodyPr/>
                    <a:lstStyle/>
                    <a:p>
                      <a:pPr algn="ctr"/>
                      <a:r>
                        <a:rPr lang="fr-FR" sz="1400" b="1" dirty="0" smtClean="0"/>
                        <a:t>2.48</a:t>
                      </a:r>
                      <a:endParaRPr lang="fr-FR" sz="1400" b="1" dirty="0"/>
                    </a:p>
                  </a:txBody>
                  <a:tcPr>
                    <a:solidFill>
                      <a:srgbClr val="92D050"/>
                    </a:solidFill>
                  </a:tcPr>
                </a:tc>
              </a:tr>
            </a:tbl>
          </a:graphicData>
        </a:graphic>
      </p:graphicFrame>
      <p:sp>
        <p:nvSpPr>
          <p:cNvPr id="8" name="ZoneTexte 7"/>
          <p:cNvSpPr txBox="1"/>
          <p:nvPr/>
        </p:nvSpPr>
        <p:spPr>
          <a:xfrm>
            <a:off x="795525" y="3573016"/>
            <a:ext cx="7075528" cy="369332"/>
          </a:xfrm>
          <a:prstGeom prst="rect">
            <a:avLst/>
          </a:prstGeom>
          <a:noFill/>
        </p:spPr>
        <p:txBody>
          <a:bodyPr wrap="none" rtlCol="0">
            <a:spAutoFit/>
          </a:bodyPr>
          <a:lstStyle/>
          <a:p>
            <a:pPr algn="ctr"/>
            <a:r>
              <a:rPr lang="fr-FR" dirty="0" err="1" smtClean="0"/>
              <a:t>Depending</a:t>
            </a:r>
            <a:r>
              <a:rPr lang="fr-FR" dirty="0" smtClean="0"/>
              <a:t> on the </a:t>
            </a:r>
            <a:r>
              <a:rPr lang="fr-FR" dirty="0" err="1" smtClean="0"/>
              <a:t>beam</a:t>
            </a:r>
            <a:r>
              <a:rPr lang="fr-FR" dirty="0" smtClean="0"/>
              <a:t> </a:t>
            </a:r>
            <a:r>
              <a:rPr lang="fr-FR" dirty="0" err="1" smtClean="0"/>
              <a:t>energy</a:t>
            </a:r>
            <a:r>
              <a:rPr lang="fr-FR" dirty="0" smtClean="0"/>
              <a:t>, </a:t>
            </a:r>
            <a:r>
              <a:rPr lang="fr-FR" dirty="0" err="1" smtClean="0"/>
              <a:t>different</a:t>
            </a:r>
            <a:r>
              <a:rPr lang="fr-FR" dirty="0" smtClean="0"/>
              <a:t> </a:t>
            </a:r>
            <a:r>
              <a:rPr lang="fr-FR" dirty="0" err="1" smtClean="0"/>
              <a:t>rapidity</a:t>
            </a:r>
            <a:r>
              <a:rPr lang="fr-FR" dirty="0" smtClean="0"/>
              <a:t> ranges accessible</a:t>
            </a:r>
          </a:p>
        </p:txBody>
      </p:sp>
      <p:sp>
        <p:nvSpPr>
          <p:cNvPr id="3" name="Rectangle 2"/>
          <p:cNvSpPr/>
          <p:nvPr/>
        </p:nvSpPr>
        <p:spPr>
          <a:xfrm>
            <a:off x="1187625" y="6084004"/>
            <a:ext cx="3888431" cy="369332"/>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ctr"/>
            <a:r>
              <a:rPr lang="fr-FR" b="1" dirty="0" smtClean="0">
                <a:solidFill>
                  <a:schemeClr val="bg1"/>
                </a:solidFill>
              </a:rPr>
              <a:t>Common </a:t>
            </a:r>
            <a:r>
              <a:rPr lang="fr-FR" b="1" dirty="0" err="1" smtClean="0">
                <a:solidFill>
                  <a:schemeClr val="bg1"/>
                </a:solidFill>
              </a:rPr>
              <a:t>coverage</a:t>
            </a:r>
            <a:r>
              <a:rPr lang="fr-FR" b="1" dirty="0" smtClean="0">
                <a:solidFill>
                  <a:schemeClr val="bg1"/>
                </a:solidFill>
              </a:rPr>
              <a:t>: </a:t>
            </a:r>
            <a:r>
              <a:rPr lang="fr-FR" b="1" dirty="0" err="1">
                <a:solidFill>
                  <a:schemeClr val="bg1"/>
                </a:solidFill>
              </a:rPr>
              <a:t>y</a:t>
            </a:r>
            <a:r>
              <a:rPr lang="fr-FR" b="1" baseline="-25000" dirty="0" err="1">
                <a:solidFill>
                  <a:schemeClr val="bg1"/>
                </a:solidFill>
              </a:rPr>
              <a:t>CMS</a:t>
            </a:r>
            <a:r>
              <a:rPr lang="fr-FR" b="1" dirty="0">
                <a:solidFill>
                  <a:schemeClr val="bg1"/>
                </a:solidFill>
              </a:rPr>
              <a:t> </a:t>
            </a:r>
            <a:r>
              <a:rPr lang="fr-FR" b="1" dirty="0">
                <a:solidFill>
                  <a:schemeClr val="bg1"/>
                </a:solidFill>
                <a:latin typeface="Cambria Math"/>
                <a:ea typeface="Cambria Math"/>
              </a:rPr>
              <a:t>∈ </a:t>
            </a:r>
            <a:r>
              <a:rPr lang="fr-FR" b="1" dirty="0">
                <a:solidFill>
                  <a:schemeClr val="bg1"/>
                </a:solidFill>
              </a:rPr>
              <a:t>[0;2</a:t>
            </a:r>
            <a:r>
              <a:rPr lang="fr-FR" b="1" dirty="0" smtClean="0">
                <a:solidFill>
                  <a:schemeClr val="bg1"/>
                </a:solidFill>
              </a:rPr>
              <a:t>]</a:t>
            </a:r>
            <a:endParaRPr lang="fr-FR" b="1" dirty="0">
              <a:solidFill>
                <a:schemeClr val="bg1"/>
              </a:solidFill>
            </a:endParaRPr>
          </a:p>
        </p:txBody>
      </p:sp>
      <p:sp>
        <p:nvSpPr>
          <p:cNvPr id="14" name="Rectangle 13"/>
          <p:cNvSpPr/>
          <p:nvPr/>
        </p:nvSpPr>
        <p:spPr>
          <a:xfrm>
            <a:off x="5042390" y="6084004"/>
            <a:ext cx="3459905" cy="369332"/>
          </a:xfrm>
          <a:prstGeom prst="rect">
            <a:avLst/>
          </a:prstGeom>
          <a:noFill/>
        </p:spPr>
        <p:txBody>
          <a:bodyPr wrap="square">
            <a:spAutoFit/>
          </a:bodyPr>
          <a:lstStyle/>
          <a:p>
            <a:pPr algn="ctr"/>
            <a:r>
              <a:rPr lang="fr-FR" b="1" dirty="0" smtClean="0"/>
              <a:t>(</a:t>
            </a:r>
            <a:r>
              <a:rPr lang="fr-FR" b="1" dirty="0"/>
              <a:t>NA50/NA60 </a:t>
            </a:r>
            <a:r>
              <a:rPr lang="fr-FR" b="1" dirty="0" err="1"/>
              <a:t>coverage</a:t>
            </a:r>
            <a:r>
              <a:rPr lang="fr-FR" b="1" dirty="0"/>
              <a:t> = [0;1])</a:t>
            </a:r>
          </a:p>
        </p:txBody>
      </p:sp>
      <p:sp>
        <p:nvSpPr>
          <p:cNvPr id="9" name="Espace réservé du numéro de diapositive 8"/>
          <p:cNvSpPr>
            <a:spLocks noGrp="1"/>
          </p:cNvSpPr>
          <p:nvPr>
            <p:ph type="sldNum" sz="quarter" idx="12"/>
          </p:nvPr>
        </p:nvSpPr>
        <p:spPr/>
        <p:txBody>
          <a:bodyPr/>
          <a:lstStyle/>
          <a:p>
            <a:pPr>
              <a:defRPr/>
            </a:pPr>
            <a:fld id="{22D67996-295D-4F77-A381-123A140FDE3E}" type="slidenum">
              <a:rPr lang="fr-BE" smtClean="0"/>
              <a:pPr>
                <a:defRPr/>
              </a:pPr>
              <a:t>29</a:t>
            </a:fld>
            <a:r>
              <a:rPr lang="fr-BE" smtClean="0"/>
              <a:t>/22</a:t>
            </a:r>
            <a:endParaRPr lang="fr-BE" dirty="0">
              <a:solidFill>
                <a:schemeClr val="tx1"/>
              </a:solidFill>
            </a:endParaRPr>
          </a:p>
        </p:txBody>
      </p:sp>
    </p:spTree>
    <p:extLst>
      <p:ext uri="{BB962C8B-B14F-4D97-AF65-F5344CB8AC3E}">
        <p14:creationId xmlns:p14="http://schemas.microsoft.com/office/powerpoint/2010/main" val="3239764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Heavy quarks</a:t>
            </a:r>
            <a:endParaRPr lang="fr-FR" dirty="0"/>
          </a:p>
        </p:txBody>
      </p:sp>
      <p:sp>
        <p:nvSpPr>
          <p:cNvPr id="3" name="Espace réservé du contenu 2"/>
          <p:cNvSpPr>
            <a:spLocks noGrp="1"/>
          </p:cNvSpPr>
          <p:nvPr>
            <p:ph idx="1"/>
          </p:nvPr>
        </p:nvSpPr>
        <p:spPr>
          <a:xfrm>
            <a:off x="214282" y="928670"/>
            <a:ext cx="8606190" cy="5500726"/>
          </a:xfrm>
        </p:spPr>
        <p:txBody>
          <a:bodyPr>
            <a:normAutofit/>
          </a:bodyPr>
          <a:lstStyle/>
          <a:p>
            <a:r>
              <a:rPr lang="fr-FR" dirty="0" smtClean="0"/>
              <a:t>Heavy quarks and Quark Gluon Plasma</a:t>
            </a:r>
          </a:p>
          <a:p>
            <a:pPr marL="457200" lvl="1" indent="0">
              <a:buNone/>
            </a:pPr>
            <a:r>
              <a:rPr lang="fr-FR" sz="1800" b="1" i="1" dirty="0" smtClean="0">
                <a:solidFill>
                  <a:srgbClr val="FF0000"/>
                </a:solidFill>
              </a:rPr>
              <a:t>Heavy quarks are </a:t>
            </a:r>
            <a:r>
              <a:rPr lang="fr-FR" sz="1800" b="1" i="1" dirty="0">
                <a:solidFill>
                  <a:srgbClr val="FF0000"/>
                </a:solidFill>
              </a:rPr>
              <a:t>″</a:t>
            </a:r>
            <a:r>
              <a:rPr lang="fr-FR" sz="1800" b="1" i="1" dirty="0" err="1">
                <a:solidFill>
                  <a:srgbClr val="FF0000"/>
                </a:solidFill>
              </a:rPr>
              <a:t>special</a:t>
            </a:r>
            <a:r>
              <a:rPr lang="fr-FR" sz="1800" b="1" i="1" dirty="0">
                <a:solidFill>
                  <a:srgbClr val="FF0000"/>
                </a:solidFill>
              </a:rPr>
              <a:t> ″ </a:t>
            </a:r>
            <a:r>
              <a:rPr lang="fr-FR" sz="1800" b="1" i="1" dirty="0" smtClean="0">
                <a:solidFill>
                  <a:srgbClr val="FF0000"/>
                </a:solidFill>
              </a:rPr>
              <a:t>QGP probes </a:t>
            </a:r>
            <a:r>
              <a:rPr lang="fr-FR" sz="1800" i="1" dirty="0" smtClean="0">
                <a:solidFill>
                  <a:srgbClr val="000000"/>
                </a:solidFill>
              </a:rPr>
              <a:t>: </a:t>
            </a:r>
            <a:r>
              <a:rPr lang="fr-FR" sz="1600" dirty="0" err="1" smtClean="0"/>
              <a:t>m</a:t>
            </a:r>
            <a:r>
              <a:rPr lang="fr-FR" sz="1600" baseline="-25000" dirty="0" err="1" smtClean="0"/>
              <a:t>Q</a:t>
            </a:r>
            <a:r>
              <a:rPr lang="fr-FR" sz="1600" dirty="0" smtClean="0"/>
              <a:t> &gt;&gt; QGP </a:t>
            </a:r>
            <a:r>
              <a:rPr lang="fr-FR" sz="1600" dirty="0" err="1" smtClean="0"/>
              <a:t>critical</a:t>
            </a:r>
            <a:r>
              <a:rPr lang="fr-FR" sz="1600" dirty="0" smtClean="0"/>
              <a:t> </a:t>
            </a:r>
            <a:r>
              <a:rPr lang="fr-FR" sz="1600" dirty="0" err="1" smtClean="0"/>
              <a:t>temperature</a:t>
            </a:r>
            <a:r>
              <a:rPr lang="fr-FR" sz="1600" dirty="0" smtClean="0"/>
              <a:t> T</a:t>
            </a:r>
            <a:r>
              <a:rPr lang="fr-FR" sz="1600" baseline="-25000" dirty="0" smtClean="0"/>
              <a:t>C</a:t>
            </a:r>
            <a:r>
              <a:rPr lang="fr-FR" sz="1600" dirty="0" smtClean="0"/>
              <a:t> (~170 MeV), </a:t>
            </a:r>
          </a:p>
          <a:p>
            <a:pPr marL="914400" lvl="2" indent="0">
              <a:buNone/>
            </a:pPr>
            <a:r>
              <a:rPr lang="fr-FR" sz="1400" dirty="0" smtClean="0">
                <a:solidFill>
                  <a:srgbClr val="000000"/>
                </a:solidFill>
                <a:sym typeface="Wingdings" pitchFamily="2" charset="2"/>
              </a:rPr>
              <a:t> H</a:t>
            </a:r>
            <a:r>
              <a:rPr lang="fr-FR" sz="1600" dirty="0" smtClean="0">
                <a:solidFill>
                  <a:srgbClr val="000000"/>
                </a:solidFill>
                <a:sym typeface="Wingdings" pitchFamily="2" charset="2"/>
              </a:rPr>
              <a:t>eavy quarks </a:t>
            </a:r>
            <a:r>
              <a:rPr lang="fr-FR" sz="1600" dirty="0" err="1" smtClean="0">
                <a:solidFill>
                  <a:srgbClr val="000000"/>
                </a:solidFill>
                <a:sym typeface="Wingdings" pitchFamily="2" charset="2"/>
              </a:rPr>
              <a:t>should</a:t>
            </a:r>
            <a:r>
              <a:rPr lang="fr-FR" sz="1600" dirty="0" smtClean="0">
                <a:solidFill>
                  <a:srgbClr val="000000"/>
                </a:solidFill>
                <a:sym typeface="Wingdings" pitchFamily="2" charset="2"/>
              </a:rPr>
              <a:t> </a:t>
            </a:r>
            <a:r>
              <a:rPr lang="fr-FR" sz="1600" dirty="0" err="1" smtClean="0">
                <a:solidFill>
                  <a:srgbClr val="000000"/>
                </a:solidFill>
                <a:sym typeface="Wingdings" pitchFamily="2" charset="2"/>
              </a:rPr>
              <a:t>be</a:t>
            </a:r>
            <a:r>
              <a:rPr lang="fr-FR" sz="1600" dirty="0" smtClean="0">
                <a:solidFill>
                  <a:srgbClr val="000000"/>
                </a:solidFill>
                <a:sym typeface="Wingdings" pitchFamily="2" charset="2"/>
              </a:rPr>
              <a:t> </a:t>
            </a:r>
            <a:r>
              <a:rPr lang="fr-FR" sz="1600" dirty="0" err="1" smtClean="0">
                <a:solidFill>
                  <a:srgbClr val="000000"/>
                </a:solidFill>
                <a:sym typeface="Wingdings" pitchFamily="2" charset="2"/>
              </a:rPr>
              <a:t>produced</a:t>
            </a:r>
            <a:r>
              <a:rPr lang="fr-FR" sz="1600" dirty="0" smtClean="0">
                <a:solidFill>
                  <a:srgbClr val="000000"/>
                </a:solidFill>
                <a:sym typeface="Wingdings" pitchFamily="2" charset="2"/>
              </a:rPr>
              <a:t> in initial hard </a:t>
            </a:r>
            <a:r>
              <a:rPr lang="fr-FR" sz="1600" dirty="0" err="1" smtClean="0">
                <a:solidFill>
                  <a:srgbClr val="000000"/>
                </a:solidFill>
                <a:sym typeface="Wingdings" pitchFamily="2" charset="2"/>
              </a:rPr>
              <a:t>nucleon-nucleon</a:t>
            </a:r>
            <a:r>
              <a:rPr lang="fr-FR" sz="1600" dirty="0" smtClean="0">
                <a:solidFill>
                  <a:srgbClr val="000000"/>
                </a:solidFill>
                <a:sym typeface="Wingdings" pitchFamily="2" charset="2"/>
              </a:rPr>
              <a:t> collisions </a:t>
            </a:r>
            <a:r>
              <a:rPr lang="fr-FR" sz="1600" dirty="0" err="1" smtClean="0">
                <a:solidFill>
                  <a:srgbClr val="000000"/>
                </a:solidFill>
                <a:sym typeface="Wingdings" pitchFamily="2" charset="2"/>
              </a:rPr>
              <a:t>only</a:t>
            </a:r>
            <a:r>
              <a:rPr lang="fr-FR" sz="1600" dirty="0" smtClean="0">
                <a:solidFill>
                  <a:srgbClr val="000000"/>
                </a:solidFill>
                <a:sym typeface="Wingdings" pitchFamily="2" charset="2"/>
              </a:rPr>
              <a:t>, </a:t>
            </a:r>
            <a:r>
              <a:rPr lang="fr-FR" sz="1600" dirty="0" smtClean="0">
                <a:sym typeface="Wingdings" pitchFamily="2" charset="2"/>
              </a:rPr>
              <a:t>the </a:t>
            </a:r>
            <a:r>
              <a:rPr lang="fr-FR" sz="1600" b="1" dirty="0">
                <a:solidFill>
                  <a:srgbClr val="0000E2"/>
                </a:solidFill>
                <a:sym typeface="Wingdings" pitchFamily="2" charset="2"/>
              </a:rPr>
              <a:t>QGP phase </a:t>
            </a:r>
            <a:r>
              <a:rPr lang="fr-FR" sz="1600" b="1" dirty="0" err="1">
                <a:solidFill>
                  <a:srgbClr val="0000E2"/>
                </a:solidFill>
                <a:sym typeface="Wingdings" pitchFamily="2" charset="2"/>
              </a:rPr>
              <a:t>shouldn’t</a:t>
            </a:r>
            <a:r>
              <a:rPr lang="fr-FR" sz="1600" b="1" dirty="0">
                <a:solidFill>
                  <a:srgbClr val="0000E2"/>
                </a:solidFill>
                <a:sym typeface="Wingdings" pitchFamily="2" charset="2"/>
              </a:rPr>
              <a:t> </a:t>
            </a:r>
            <a:r>
              <a:rPr lang="fr-FR" sz="1600" b="1" dirty="0" err="1">
                <a:solidFill>
                  <a:srgbClr val="0000E2"/>
                </a:solidFill>
                <a:sym typeface="Wingdings" pitchFamily="2" charset="2"/>
              </a:rPr>
              <a:t>modify</a:t>
            </a:r>
            <a:r>
              <a:rPr lang="fr-FR" sz="1600" b="1" dirty="0">
                <a:solidFill>
                  <a:srgbClr val="0000E2"/>
                </a:solidFill>
                <a:sym typeface="Wingdings" pitchFamily="2" charset="2"/>
              </a:rPr>
              <a:t> the </a:t>
            </a:r>
            <a:r>
              <a:rPr lang="fr-FR" sz="1600" b="1" dirty="0" err="1">
                <a:solidFill>
                  <a:srgbClr val="0000E2"/>
                </a:solidFill>
                <a:sym typeface="Wingdings" pitchFamily="2" charset="2"/>
              </a:rPr>
              <a:t>overall</a:t>
            </a:r>
            <a:r>
              <a:rPr lang="fr-FR" sz="1600" b="1" dirty="0">
                <a:solidFill>
                  <a:srgbClr val="0000E2"/>
                </a:solidFill>
                <a:sym typeface="Wingdings" pitchFamily="2" charset="2"/>
              </a:rPr>
              <a:t> </a:t>
            </a:r>
            <a:r>
              <a:rPr lang="fr-FR" sz="1600" b="1" dirty="0" err="1">
                <a:solidFill>
                  <a:srgbClr val="0000E2"/>
                </a:solidFill>
                <a:sym typeface="Wingdings" pitchFamily="2" charset="2"/>
              </a:rPr>
              <a:t>heavy</a:t>
            </a:r>
            <a:r>
              <a:rPr lang="fr-FR" sz="1600" b="1" dirty="0">
                <a:solidFill>
                  <a:srgbClr val="0000E2"/>
                </a:solidFill>
                <a:sym typeface="Wingdings" pitchFamily="2" charset="2"/>
              </a:rPr>
              <a:t> quark </a:t>
            </a:r>
            <a:r>
              <a:rPr lang="fr-FR" sz="1600" b="1" dirty="0" err="1">
                <a:solidFill>
                  <a:srgbClr val="0000E2"/>
                </a:solidFill>
                <a:sym typeface="Wingdings" pitchFamily="2" charset="2"/>
              </a:rPr>
              <a:t>yields</a:t>
            </a:r>
            <a:r>
              <a:rPr lang="fr-FR" sz="1600" dirty="0">
                <a:sym typeface="Wingdings" pitchFamily="2" charset="2"/>
              </a:rPr>
              <a:t>, </a:t>
            </a:r>
          </a:p>
          <a:p>
            <a:pPr marL="457200" lvl="1" indent="0">
              <a:buNone/>
            </a:pPr>
            <a:r>
              <a:rPr lang="fr-FR" sz="1600" dirty="0">
                <a:sym typeface="Wingdings" pitchFamily="2" charset="2"/>
              </a:rPr>
              <a:t>	 </a:t>
            </a:r>
            <a:r>
              <a:rPr lang="fr-FR" sz="1600" b="1" i="1" dirty="0">
                <a:solidFill>
                  <a:srgbClr val="FF0000"/>
                </a:solidFill>
                <a:sym typeface="Wingdings" pitchFamily="2" charset="2"/>
              </a:rPr>
              <a:t>QGP phase </a:t>
            </a:r>
            <a:r>
              <a:rPr lang="fr-FR" sz="1600" b="1" i="1" dirty="0" err="1">
                <a:solidFill>
                  <a:srgbClr val="FF0000"/>
                </a:solidFill>
                <a:sym typeface="Wingdings" pitchFamily="2" charset="2"/>
              </a:rPr>
              <a:t>should</a:t>
            </a:r>
            <a:r>
              <a:rPr lang="fr-FR" sz="1600" b="1" i="1" dirty="0">
                <a:solidFill>
                  <a:srgbClr val="FF0000"/>
                </a:solidFill>
                <a:sym typeface="Wingdings" pitchFamily="2" charset="2"/>
              </a:rPr>
              <a:t> </a:t>
            </a:r>
            <a:r>
              <a:rPr lang="fr-FR" sz="1600" b="1" i="1" dirty="0" err="1">
                <a:solidFill>
                  <a:srgbClr val="FF0000"/>
                </a:solidFill>
                <a:sym typeface="Wingdings" pitchFamily="2" charset="2"/>
              </a:rPr>
              <a:t>modify</a:t>
            </a:r>
            <a:r>
              <a:rPr lang="fr-FR" sz="1600" b="1" i="1" dirty="0">
                <a:solidFill>
                  <a:srgbClr val="FF0000"/>
                </a:solidFill>
                <a:sym typeface="Wingdings" pitchFamily="2" charset="2"/>
              </a:rPr>
              <a:t> relative </a:t>
            </a:r>
            <a:r>
              <a:rPr lang="fr-FR" sz="1600" b="1" i="1" dirty="0" err="1">
                <a:solidFill>
                  <a:srgbClr val="FF0000"/>
                </a:solidFill>
                <a:sym typeface="Wingdings" pitchFamily="2" charset="2"/>
              </a:rPr>
              <a:t>heavy</a:t>
            </a:r>
            <a:r>
              <a:rPr lang="fr-FR" sz="1600" b="1" i="1" dirty="0">
                <a:solidFill>
                  <a:srgbClr val="FF0000"/>
                </a:solidFill>
                <a:sym typeface="Wingdings" pitchFamily="2" charset="2"/>
              </a:rPr>
              <a:t> quark (open/</a:t>
            </a:r>
            <a:r>
              <a:rPr lang="fr-FR" sz="1600" b="1" i="1" dirty="0" err="1">
                <a:solidFill>
                  <a:srgbClr val="FF0000"/>
                </a:solidFill>
                <a:sym typeface="Wingdings" pitchFamily="2" charset="2"/>
              </a:rPr>
              <a:t>hidden</a:t>
            </a:r>
            <a:r>
              <a:rPr lang="fr-FR" sz="1600" b="1" i="1" dirty="0">
                <a:solidFill>
                  <a:srgbClr val="FF0000"/>
                </a:solidFill>
                <a:sym typeface="Wingdings" pitchFamily="2" charset="2"/>
              </a:rPr>
              <a:t>) </a:t>
            </a:r>
            <a:r>
              <a:rPr lang="fr-FR" sz="1600" b="1" i="1" dirty="0" err="1">
                <a:solidFill>
                  <a:srgbClr val="FF0000"/>
                </a:solidFill>
                <a:sym typeface="Wingdings" pitchFamily="2" charset="2"/>
              </a:rPr>
              <a:t>bound</a:t>
            </a:r>
            <a:r>
              <a:rPr lang="fr-FR" sz="1600" b="1" i="1" dirty="0">
                <a:solidFill>
                  <a:srgbClr val="FF0000"/>
                </a:solidFill>
                <a:sym typeface="Wingdings" pitchFamily="2" charset="2"/>
              </a:rPr>
              <a:t> state </a:t>
            </a:r>
            <a:r>
              <a:rPr lang="fr-FR" sz="1600" b="1" i="1" dirty="0" err="1">
                <a:solidFill>
                  <a:srgbClr val="FF0000"/>
                </a:solidFill>
                <a:sym typeface="Wingdings" pitchFamily="2" charset="2"/>
              </a:rPr>
              <a:t>yields</a:t>
            </a:r>
            <a:endParaRPr lang="fr-FR" sz="1600" b="1" i="1" dirty="0">
              <a:sym typeface="Wingdings" pitchFamily="2" charset="2"/>
            </a:endParaRPr>
          </a:p>
        </p:txBody>
      </p:sp>
      <p:sp>
        <p:nvSpPr>
          <p:cNvPr id="4" name="Espace réservé du texte 3"/>
          <p:cNvSpPr>
            <a:spLocks noGrp="1"/>
          </p:cNvSpPr>
          <p:nvPr>
            <p:ph type="body" sz="quarter" idx="13"/>
          </p:nvPr>
        </p:nvSpPr>
        <p:spPr/>
        <p:txBody>
          <a:bodyPr/>
          <a:lstStyle/>
          <a:p>
            <a:pPr algn="ctr"/>
            <a:r>
              <a:rPr lang="fr-FR" dirty="0" smtClean="0"/>
              <a:t>The </a:t>
            </a:r>
            <a:r>
              <a:rPr lang="fr-FR" dirty="0" err="1"/>
              <a:t>P</a:t>
            </a:r>
            <a:r>
              <a:rPr lang="fr-FR" dirty="0" err="1" smtClean="0"/>
              <a:t>hysics</a:t>
            </a:r>
            <a:r>
              <a:rPr lang="fr-FR" dirty="0" smtClean="0"/>
              <a:t> case</a:t>
            </a:r>
            <a:endParaRPr lang="fr-FR" dirty="0"/>
          </a:p>
        </p:txBody>
      </p:sp>
      <p:sp>
        <p:nvSpPr>
          <p:cNvPr id="5" name="Espace réservé de la date 4"/>
          <p:cNvSpPr>
            <a:spLocks noGrp="1"/>
          </p:cNvSpPr>
          <p:nvPr>
            <p:ph type="dt" sz="half" idx="14"/>
          </p:nvPr>
        </p:nvSpPr>
        <p:spPr/>
        <p:txBody>
          <a:bodyPr/>
          <a:lstStyle/>
          <a:p>
            <a:pPr>
              <a:defRPr/>
            </a:pPr>
            <a:r>
              <a:rPr lang="fr-FR" smtClean="0"/>
              <a:t>Les-Houches - 2014</a:t>
            </a:r>
            <a:endParaRPr lang="fr-BE"/>
          </a:p>
        </p:txBody>
      </p:sp>
      <p:sp>
        <p:nvSpPr>
          <p:cNvPr id="9" name="Espace réservé du pied de page 8"/>
          <p:cNvSpPr>
            <a:spLocks noGrp="1"/>
          </p:cNvSpPr>
          <p:nvPr>
            <p:ph type="ftr" sz="quarter" idx="15"/>
          </p:nvPr>
        </p:nvSpPr>
        <p:spPr/>
        <p:txBody>
          <a:bodyPr/>
          <a:lstStyle/>
          <a:p>
            <a:pPr>
              <a:defRPr/>
            </a:pPr>
            <a:r>
              <a:rPr lang="fr-FR" smtClean="0"/>
              <a:t>Frédéric Fleuret - LLR (fleuret@in2p3.fr)</a:t>
            </a:r>
            <a:endParaRPr lang="fr-BE"/>
          </a:p>
        </p:txBody>
      </p:sp>
      <mc:AlternateContent xmlns:mc="http://schemas.openxmlformats.org/markup-compatibility/2006" xmlns:a14="http://schemas.microsoft.com/office/drawing/2010/main">
        <mc:Choice Requires="a14">
          <p:sp>
            <p:nvSpPr>
              <p:cNvPr id="24" name="Espace réservé du contenu 2"/>
              <p:cNvSpPr txBox="1">
                <a:spLocks/>
              </p:cNvSpPr>
              <p:nvPr/>
            </p:nvSpPr>
            <p:spPr bwMode="auto">
              <a:xfrm>
                <a:off x="35495" y="2740301"/>
                <a:ext cx="5427820" cy="37411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2800" b="1"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fr-FR" sz="2200" b="1" dirty="0" smtClean="0">
                    <a:sym typeface="Wingdings" pitchFamily="2" charset="2"/>
                  </a:rPr>
                  <a:t>Possible QGP </a:t>
                </a:r>
                <a:r>
                  <a:rPr lang="fr-FR" sz="2200" b="1" dirty="0" err="1" smtClean="0">
                    <a:sym typeface="Wingdings" pitchFamily="2" charset="2"/>
                  </a:rPr>
                  <a:t>effects</a:t>
                </a:r>
                <a:r>
                  <a:rPr lang="fr-FR" sz="2200" b="1" dirty="0" smtClean="0">
                    <a:sym typeface="Wingdings" pitchFamily="2" charset="2"/>
                  </a:rPr>
                  <a:t> on quarkonium:</a:t>
                </a:r>
              </a:p>
              <a:p>
                <a:pPr lvl="2"/>
                <a:r>
                  <a:rPr lang="fr-FR" sz="1800" b="1" dirty="0" err="1" smtClean="0">
                    <a:solidFill>
                      <a:srgbClr val="FF0000"/>
                    </a:solidFill>
                    <a:sym typeface="Wingdings" pitchFamily="2" charset="2"/>
                  </a:rPr>
                  <a:t>Color</a:t>
                </a:r>
                <a:r>
                  <a:rPr lang="fr-FR" sz="1800" b="1" dirty="0" smtClean="0">
                    <a:solidFill>
                      <a:srgbClr val="FF0000"/>
                    </a:solidFill>
                    <a:sym typeface="Wingdings" pitchFamily="2" charset="2"/>
                  </a:rPr>
                  <a:t> screening: </a:t>
                </a:r>
                <a14:m>
                  <m:oMath xmlns:m="http://schemas.openxmlformats.org/officeDocument/2006/math">
                    <m:r>
                      <a:rPr lang="fr-FR" sz="1500" b="1" i="1" smtClean="0">
                        <a:solidFill>
                          <a:schemeClr val="tx1"/>
                        </a:solidFill>
                        <a:latin typeface="Cambria Math"/>
                        <a:sym typeface="Wingdings" pitchFamily="2" charset="2"/>
                      </a:rPr>
                      <m:t>𝑸</m:t>
                    </m:r>
                    <m:acc>
                      <m:accPr>
                        <m:chr m:val="̅"/>
                        <m:ctrlPr>
                          <a:rPr lang="fr-FR" sz="1500" b="1" i="1" smtClean="0">
                            <a:solidFill>
                              <a:schemeClr val="tx1"/>
                            </a:solidFill>
                            <a:latin typeface="Cambria Math"/>
                            <a:sym typeface="Wingdings" pitchFamily="2" charset="2"/>
                          </a:rPr>
                        </m:ctrlPr>
                      </m:accPr>
                      <m:e>
                        <m:r>
                          <a:rPr lang="fr-FR" sz="1500" b="1" i="1" smtClean="0">
                            <a:solidFill>
                              <a:schemeClr val="tx1"/>
                            </a:solidFill>
                            <a:latin typeface="Cambria Math"/>
                            <a:sym typeface="Wingdings" pitchFamily="2" charset="2"/>
                          </a:rPr>
                          <m:t>𝑸</m:t>
                        </m:r>
                      </m:e>
                    </m:acc>
                  </m:oMath>
                </a14:m>
                <a:r>
                  <a:rPr lang="fr-FR" sz="1500" b="1" i="1" dirty="0" smtClean="0">
                    <a:sym typeface="Wingdings" pitchFamily="2" charset="2"/>
                  </a:rPr>
                  <a:t> </a:t>
                </a:r>
                <a:r>
                  <a:rPr lang="fr-FR" sz="1500" b="1" i="1" dirty="0" err="1" smtClean="0">
                    <a:sym typeface="Wingdings" pitchFamily="2" charset="2"/>
                  </a:rPr>
                  <a:t>bound</a:t>
                </a:r>
                <a:r>
                  <a:rPr lang="fr-FR" sz="1500" b="1" i="1" dirty="0" smtClean="0">
                    <a:sym typeface="Wingdings" pitchFamily="2" charset="2"/>
                  </a:rPr>
                  <a:t> states suppression</a:t>
                </a:r>
              </a:p>
              <a:p>
                <a:pPr lvl="3" algn="just"/>
                <a:r>
                  <a:rPr lang="fr-FR" sz="1600" dirty="0" err="1" smtClean="0">
                    <a:sym typeface="Wingdings" pitchFamily="2" charset="2"/>
                  </a:rPr>
                  <a:t>Color</a:t>
                </a:r>
                <a:r>
                  <a:rPr lang="fr-FR" sz="1600" dirty="0" smtClean="0">
                    <a:sym typeface="Wingdings" pitchFamily="2" charset="2"/>
                  </a:rPr>
                  <a:t> screening in a QGP </a:t>
                </a:r>
                <a:r>
                  <a:rPr lang="fr-FR" sz="1600" dirty="0" err="1" smtClean="0">
                    <a:sym typeface="Wingdings" pitchFamily="2" charset="2"/>
                  </a:rPr>
                  <a:t>decreases</a:t>
                </a:r>
                <a:r>
                  <a:rPr lang="fr-FR" sz="1600" dirty="0" smtClean="0">
                    <a:sym typeface="Wingdings" pitchFamily="2" charset="2"/>
                  </a:rPr>
                  <a:t> </a:t>
                </a:r>
                <a:r>
                  <a:rPr lang="fr-FR" sz="1600" dirty="0" err="1" smtClean="0">
                    <a:sym typeface="Wingdings" pitchFamily="2" charset="2"/>
                  </a:rPr>
                  <a:t>quarkonium</a:t>
                </a:r>
                <a:r>
                  <a:rPr lang="fr-FR" sz="1600" dirty="0" smtClean="0">
                    <a:sym typeface="Wingdings" pitchFamily="2" charset="2"/>
                  </a:rPr>
                  <a:t> </a:t>
                </a:r>
                <a:r>
                  <a:rPr lang="fr-FR" sz="1600" dirty="0" err="1" smtClean="0">
                    <a:sym typeface="Wingdings" pitchFamily="2" charset="2"/>
                  </a:rPr>
                  <a:t>binding</a:t>
                </a:r>
                <a:endParaRPr lang="fr-FR" sz="1600" dirty="0" smtClean="0">
                  <a:sym typeface="Wingdings" pitchFamily="2" charset="2"/>
                </a:endParaRPr>
              </a:p>
              <a:p>
                <a:pPr lvl="3" algn="just"/>
                <a:r>
                  <a:rPr lang="fr-FR" sz="1600" dirty="0" err="1" smtClean="0">
                    <a:sym typeface="Wingdings" pitchFamily="2" charset="2"/>
                  </a:rPr>
                  <a:t>Color</a:t>
                </a:r>
                <a:r>
                  <a:rPr lang="fr-FR" sz="1600" dirty="0" smtClean="0">
                    <a:sym typeface="Wingdings" pitchFamily="2" charset="2"/>
                  </a:rPr>
                  <a:t> screening </a:t>
                </a:r>
                <a:r>
                  <a:rPr lang="fr-FR" sz="1600" dirty="0" err="1" smtClean="0">
                    <a:sym typeface="Wingdings" pitchFamily="2" charset="2"/>
                  </a:rPr>
                  <a:t>should</a:t>
                </a:r>
                <a:r>
                  <a:rPr lang="fr-FR" sz="1600" dirty="0" smtClean="0">
                    <a:sym typeface="Wingdings" pitchFamily="2" charset="2"/>
                  </a:rPr>
                  <a:t> lead to a suppression of </a:t>
                </a:r>
                <a:r>
                  <a:rPr lang="fr-FR" sz="1600" dirty="0" err="1" smtClean="0">
                    <a:sym typeface="Wingdings" pitchFamily="2" charset="2"/>
                  </a:rPr>
                  <a:t>quarkonium</a:t>
                </a:r>
                <a:r>
                  <a:rPr lang="fr-FR" sz="1600" dirty="0" smtClean="0">
                    <a:sym typeface="Wingdings" pitchFamily="2" charset="2"/>
                  </a:rPr>
                  <a:t> production </a:t>
                </a:r>
                <a:r>
                  <a:rPr lang="fr-FR" sz="1600" dirty="0" err="1" smtClean="0">
                    <a:sym typeface="Wingdings" pitchFamily="2" charset="2"/>
                  </a:rPr>
                  <a:t>yields</a:t>
                </a:r>
                <a:endParaRPr lang="fr-FR" sz="1600" dirty="0" smtClean="0">
                  <a:sym typeface="Wingdings" pitchFamily="2" charset="2"/>
                </a:endParaRPr>
              </a:p>
              <a:p>
                <a:pPr lvl="2"/>
                <a:r>
                  <a:rPr lang="fr-FR" sz="1800" b="1" dirty="0" err="1" smtClean="0">
                    <a:solidFill>
                      <a:srgbClr val="0000E2"/>
                    </a:solidFill>
                    <a:sym typeface="Wingdings" pitchFamily="2" charset="2"/>
                  </a:rPr>
                  <a:t>Recombination</a:t>
                </a:r>
                <a:r>
                  <a:rPr lang="fr-FR" sz="1800" b="1" dirty="0" smtClean="0">
                    <a:solidFill>
                      <a:srgbClr val="0000E2"/>
                    </a:solidFill>
                    <a:sym typeface="Wingdings" pitchFamily="2" charset="2"/>
                  </a:rPr>
                  <a:t>: </a:t>
                </a:r>
                <a14:m>
                  <m:oMath xmlns:m="http://schemas.openxmlformats.org/officeDocument/2006/math">
                    <m:r>
                      <a:rPr lang="fr-FR" sz="1500" b="1" i="1">
                        <a:latin typeface="Cambria Math"/>
                        <a:sym typeface="Wingdings" pitchFamily="2" charset="2"/>
                      </a:rPr>
                      <m:t>𝑸</m:t>
                    </m:r>
                    <m:acc>
                      <m:accPr>
                        <m:chr m:val="̅"/>
                        <m:ctrlPr>
                          <a:rPr lang="fr-FR" sz="1500" b="1" i="1">
                            <a:latin typeface="Cambria Math"/>
                            <a:sym typeface="Wingdings" pitchFamily="2" charset="2"/>
                          </a:rPr>
                        </m:ctrlPr>
                      </m:accPr>
                      <m:e>
                        <m:r>
                          <a:rPr lang="fr-FR" sz="1500" b="1" i="1">
                            <a:latin typeface="Cambria Math"/>
                            <a:sym typeface="Wingdings" pitchFamily="2" charset="2"/>
                          </a:rPr>
                          <m:t>𝑸</m:t>
                        </m:r>
                      </m:e>
                    </m:acc>
                  </m:oMath>
                </a14:m>
                <a:r>
                  <a:rPr lang="fr-FR" sz="1500" b="1" i="1" dirty="0" smtClean="0">
                    <a:sym typeface="Wingdings" pitchFamily="2" charset="2"/>
                  </a:rPr>
                  <a:t> </a:t>
                </a:r>
                <a:r>
                  <a:rPr lang="fr-FR" sz="1500" b="1" i="1" dirty="0" err="1" smtClean="0">
                    <a:sym typeface="Wingdings" pitchFamily="2" charset="2"/>
                  </a:rPr>
                  <a:t>bound</a:t>
                </a:r>
                <a:r>
                  <a:rPr lang="fr-FR" sz="1500" b="1" i="1" dirty="0" smtClean="0">
                    <a:sym typeface="Wingdings" pitchFamily="2" charset="2"/>
                  </a:rPr>
                  <a:t> states </a:t>
                </a:r>
                <a:r>
                  <a:rPr lang="fr-FR" sz="1500" b="1" i="1" dirty="0" err="1" smtClean="0">
                    <a:sym typeface="Wingdings" pitchFamily="2" charset="2"/>
                  </a:rPr>
                  <a:t>enhancement</a:t>
                </a:r>
                <a:r>
                  <a:rPr lang="fr-FR" sz="1800" b="1" i="1" dirty="0" smtClean="0">
                    <a:sym typeface="Wingdings" pitchFamily="2" charset="2"/>
                  </a:rPr>
                  <a:t> </a:t>
                </a:r>
              </a:p>
              <a:p>
                <a:pPr lvl="3" algn="just"/>
                <a:r>
                  <a:rPr lang="fr-FR" sz="1600" dirty="0" err="1" smtClean="0">
                    <a:sym typeface="Wingdings" pitchFamily="2" charset="2"/>
                  </a:rPr>
                  <a:t>at</a:t>
                </a:r>
                <a:r>
                  <a:rPr lang="fr-FR" sz="1600" dirty="0" smtClean="0">
                    <a:sym typeface="Wingdings" pitchFamily="2" charset="2"/>
                  </a:rPr>
                  <a:t> </a:t>
                </a:r>
                <a:r>
                  <a:rPr lang="fr-FR" sz="1600" dirty="0" err="1" smtClean="0">
                    <a:sym typeface="Wingdings" pitchFamily="2" charset="2"/>
                  </a:rPr>
                  <a:t>sufficiently</a:t>
                </a:r>
                <a:r>
                  <a:rPr lang="fr-FR" sz="1600" dirty="0" smtClean="0">
                    <a:sym typeface="Wingdings" pitchFamily="2" charset="2"/>
                  </a:rPr>
                  <a:t> high </a:t>
                </a:r>
                <a14:m>
                  <m:oMath xmlns:m="http://schemas.openxmlformats.org/officeDocument/2006/math">
                    <m:rad>
                      <m:radPr>
                        <m:degHide m:val="on"/>
                        <m:ctrlPr>
                          <a:rPr lang="fr-FR" sz="1600" i="1">
                            <a:latin typeface="Cambria Math"/>
                          </a:rPr>
                        </m:ctrlPr>
                      </m:radPr>
                      <m:deg/>
                      <m:e>
                        <m:sSub>
                          <m:sSubPr>
                            <m:ctrlPr>
                              <a:rPr lang="fr-FR" sz="1600" i="1">
                                <a:latin typeface="Cambria Math"/>
                              </a:rPr>
                            </m:ctrlPr>
                          </m:sSubPr>
                          <m:e>
                            <m:r>
                              <a:rPr lang="fr-FR" sz="1600" i="1">
                                <a:latin typeface="Cambria Math"/>
                              </a:rPr>
                              <m:t>𝑠</m:t>
                            </m:r>
                          </m:e>
                          <m:sub>
                            <m:r>
                              <a:rPr lang="fr-FR" sz="1600" i="1">
                                <a:latin typeface="Cambria Math"/>
                              </a:rPr>
                              <m:t>𝑁𝑁</m:t>
                            </m:r>
                          </m:sub>
                        </m:sSub>
                      </m:e>
                    </m:rad>
                  </m:oMath>
                </a14:m>
                <a:r>
                  <a:rPr lang="fr-FR" sz="1600" dirty="0" smtClean="0">
                    <a:sym typeface="Wingdings" pitchFamily="2" charset="2"/>
                  </a:rPr>
                  <a:t>, </a:t>
                </a:r>
                <a:r>
                  <a:rPr lang="fr-FR" sz="1600" dirty="0" err="1" smtClean="0">
                    <a:sym typeface="Wingdings" pitchFamily="2" charset="2"/>
                  </a:rPr>
                  <a:t>heavy</a:t>
                </a:r>
                <a:r>
                  <a:rPr lang="fr-FR" sz="1600" dirty="0" smtClean="0">
                    <a:sym typeface="Wingdings" pitchFamily="2" charset="2"/>
                  </a:rPr>
                  <a:t> quarks are </a:t>
                </a:r>
                <a:r>
                  <a:rPr lang="fr-FR" sz="1600" dirty="0" err="1" smtClean="0">
                    <a:sym typeface="Wingdings" pitchFamily="2" charset="2"/>
                  </a:rPr>
                  <a:t>abondantly</a:t>
                </a:r>
                <a:r>
                  <a:rPr lang="fr-FR" sz="1600" dirty="0" smtClean="0">
                    <a:sym typeface="Wingdings" pitchFamily="2" charset="2"/>
                  </a:rPr>
                  <a:t> </a:t>
                </a:r>
                <a:r>
                  <a:rPr lang="fr-FR" sz="1600" dirty="0" err="1" smtClean="0">
                    <a:sym typeface="Wingdings" pitchFamily="2" charset="2"/>
                  </a:rPr>
                  <a:t>produced</a:t>
                </a:r>
                <a:r>
                  <a:rPr lang="fr-FR" sz="1600" dirty="0" smtClean="0">
                    <a:sym typeface="Wingdings" pitchFamily="2" charset="2"/>
                  </a:rPr>
                  <a:t>. </a:t>
                </a:r>
              </a:p>
              <a:p>
                <a:pPr lvl="3" algn="just"/>
                <a:r>
                  <a:rPr lang="fr-FR" sz="1600" dirty="0" err="1" smtClean="0">
                    <a:sym typeface="Wingdings" pitchFamily="2" charset="2"/>
                  </a:rPr>
                  <a:t>After</a:t>
                </a:r>
                <a:r>
                  <a:rPr lang="fr-FR" sz="1600" dirty="0" smtClean="0">
                    <a:sym typeface="Wingdings" pitchFamily="2" charset="2"/>
                  </a:rPr>
                  <a:t> thermalisation, </a:t>
                </a:r>
                <a:r>
                  <a:rPr lang="fr-FR" sz="1600" dirty="0" err="1">
                    <a:sym typeface="Wingdings" pitchFamily="2" charset="2"/>
                  </a:rPr>
                  <a:t>s</a:t>
                </a:r>
                <a:r>
                  <a:rPr lang="fr-FR" sz="1600" dirty="0" err="1" smtClean="0">
                    <a:sym typeface="Wingdings" pitchFamily="2" charset="2"/>
                  </a:rPr>
                  <a:t>tatistical</a:t>
                </a:r>
                <a:r>
                  <a:rPr lang="fr-FR" sz="1600" dirty="0" smtClean="0">
                    <a:sym typeface="Wingdings" pitchFamily="2" charset="2"/>
                  </a:rPr>
                  <a:t> </a:t>
                </a:r>
                <a:r>
                  <a:rPr lang="fr-FR" sz="1600" dirty="0" err="1" smtClean="0">
                    <a:sym typeface="Wingdings" pitchFamily="2" charset="2"/>
                  </a:rPr>
                  <a:t>combination</a:t>
                </a:r>
                <a:r>
                  <a:rPr lang="fr-FR" sz="1600" dirty="0" smtClean="0">
                    <a:sym typeface="Wingdings" pitchFamily="2" charset="2"/>
                  </a:rPr>
                  <a:t> </a:t>
                </a:r>
                <a:r>
                  <a:rPr lang="fr-FR" sz="1600" dirty="0" err="1" smtClean="0">
                    <a:sym typeface="Wingdings" pitchFamily="2" charset="2"/>
                  </a:rPr>
                  <a:t>can</a:t>
                </a:r>
                <a:r>
                  <a:rPr lang="fr-FR" sz="1600" dirty="0" smtClean="0">
                    <a:sym typeface="Wingdings" pitchFamily="2" charset="2"/>
                  </a:rPr>
                  <a:t> lead to an </a:t>
                </a:r>
                <a:r>
                  <a:rPr lang="fr-FR" sz="1600" dirty="0" err="1" smtClean="0">
                    <a:sym typeface="Wingdings" pitchFamily="2" charset="2"/>
                  </a:rPr>
                  <a:t>enhancement</a:t>
                </a:r>
                <a:r>
                  <a:rPr lang="fr-FR" sz="1600" dirty="0" smtClean="0">
                    <a:sym typeface="Wingdings" pitchFamily="2" charset="2"/>
                  </a:rPr>
                  <a:t> of quarkonium production </a:t>
                </a:r>
                <a:r>
                  <a:rPr lang="fr-FR" sz="1600" dirty="0" err="1" smtClean="0">
                    <a:sym typeface="Wingdings" pitchFamily="2" charset="2"/>
                  </a:rPr>
                  <a:t>yields</a:t>
                </a:r>
                <a:endParaRPr lang="fr-FR" sz="1600" dirty="0"/>
              </a:p>
            </p:txBody>
          </p:sp>
        </mc:Choice>
        <mc:Fallback xmlns="">
          <p:sp>
            <p:nvSpPr>
              <p:cNvPr id="24" name="Espace réservé du contenu 2"/>
              <p:cNvSpPr txBox="1">
                <a:spLocks noRot="1" noChangeAspect="1" noMove="1" noResize="1" noEditPoints="1" noAdjustHandles="1" noChangeArrowheads="1" noChangeShapeType="1" noTextEdit="1"/>
              </p:cNvSpPr>
              <p:nvPr/>
            </p:nvSpPr>
            <p:spPr bwMode="auto">
              <a:xfrm>
                <a:off x="35495" y="2740301"/>
                <a:ext cx="5427820" cy="3741105"/>
              </a:xfrm>
              <a:prstGeom prst="rect">
                <a:avLst/>
              </a:prstGeom>
              <a:blipFill rotWithShape="1">
                <a:blip r:embed="rId2"/>
                <a:stretch>
                  <a:fillRect t="-979" r="-562" b="-1794"/>
                </a:stretch>
              </a:blipFill>
              <a:ln w="9525">
                <a:noFill/>
                <a:miter lim="800000"/>
                <a:headEnd/>
                <a:tailEnd/>
              </a:ln>
            </p:spPr>
            <p:txBody>
              <a:bodyPr/>
              <a:lstStyle/>
              <a:p>
                <a:r>
                  <a:rPr lang="fr-FR">
                    <a:noFill/>
                  </a:rPr>
                  <a:t> </a:t>
                </a:r>
              </a:p>
            </p:txBody>
          </p:sp>
        </mc:Fallback>
      </mc:AlternateContent>
      <p:grpSp>
        <p:nvGrpSpPr>
          <p:cNvPr id="19" name="Groupe 18"/>
          <p:cNvGrpSpPr/>
          <p:nvPr/>
        </p:nvGrpSpPr>
        <p:grpSpPr>
          <a:xfrm>
            <a:off x="5463319" y="3787468"/>
            <a:ext cx="3501171" cy="2737875"/>
            <a:chOff x="4738768" y="4339832"/>
            <a:chExt cx="2926180" cy="2280074"/>
          </a:xfrm>
        </p:grpSpPr>
        <p:grpSp>
          <p:nvGrpSpPr>
            <p:cNvPr id="20" name="Groupe 19"/>
            <p:cNvGrpSpPr/>
            <p:nvPr/>
          </p:nvGrpSpPr>
          <p:grpSpPr>
            <a:xfrm>
              <a:off x="4994175" y="4475163"/>
              <a:ext cx="2670773" cy="1867744"/>
              <a:chOff x="3495338" y="8104932"/>
              <a:chExt cx="2670773" cy="1867744"/>
            </a:xfrm>
          </p:grpSpPr>
          <p:cxnSp>
            <p:nvCxnSpPr>
              <p:cNvPr id="36" name="Connecteur droit 35"/>
              <p:cNvCxnSpPr>
                <a:stCxn id="39" idx="1"/>
                <a:endCxn id="39" idx="3"/>
              </p:cNvCxnSpPr>
              <p:nvPr/>
            </p:nvCxnSpPr>
            <p:spPr>
              <a:xfrm>
                <a:off x="3501815" y="9038804"/>
                <a:ext cx="266429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Forme libre 36"/>
              <p:cNvSpPr/>
              <p:nvPr/>
            </p:nvSpPr>
            <p:spPr>
              <a:xfrm>
                <a:off x="3495338" y="9040249"/>
                <a:ext cx="1609859" cy="930167"/>
              </a:xfrm>
              <a:custGeom>
                <a:avLst/>
                <a:gdLst>
                  <a:gd name="connsiteX0" fmla="*/ 0 w 1609859"/>
                  <a:gd name="connsiteY0" fmla="*/ 89227 h 1016506"/>
                  <a:gd name="connsiteX1" fmla="*/ 656823 w 1609859"/>
                  <a:gd name="connsiteY1" fmla="*/ 89227 h 1016506"/>
                  <a:gd name="connsiteX2" fmla="*/ 1609859 w 1609859"/>
                  <a:gd name="connsiteY2" fmla="*/ 1016506 h 1016506"/>
                  <a:gd name="connsiteX0" fmla="*/ 0 w 1609859"/>
                  <a:gd name="connsiteY0" fmla="*/ 63846 h 991125"/>
                  <a:gd name="connsiteX1" fmla="*/ 656823 w 1609859"/>
                  <a:gd name="connsiteY1" fmla="*/ 63846 h 991125"/>
                  <a:gd name="connsiteX2" fmla="*/ 1609859 w 1609859"/>
                  <a:gd name="connsiteY2" fmla="*/ 991125 h 991125"/>
                  <a:gd name="connsiteX0" fmla="*/ 0 w 1609859"/>
                  <a:gd name="connsiteY0" fmla="*/ 33771 h 961050"/>
                  <a:gd name="connsiteX1" fmla="*/ 656823 w 1609859"/>
                  <a:gd name="connsiteY1" fmla="*/ 33771 h 961050"/>
                  <a:gd name="connsiteX2" fmla="*/ 1609859 w 1609859"/>
                  <a:gd name="connsiteY2" fmla="*/ 961050 h 961050"/>
                  <a:gd name="connsiteX0" fmla="*/ 0 w 1609859"/>
                  <a:gd name="connsiteY0" fmla="*/ 10 h 927289"/>
                  <a:gd name="connsiteX1" fmla="*/ 656823 w 1609859"/>
                  <a:gd name="connsiteY1" fmla="*/ 10 h 927289"/>
                  <a:gd name="connsiteX2" fmla="*/ 1609859 w 1609859"/>
                  <a:gd name="connsiteY2" fmla="*/ 927289 h 92728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977 h 928256"/>
                  <a:gd name="connsiteX1" fmla="*/ 656823 w 1609859"/>
                  <a:gd name="connsiteY1" fmla="*/ 977 h 928256"/>
                  <a:gd name="connsiteX2" fmla="*/ 1195589 w 1609859"/>
                  <a:gd name="connsiteY2" fmla="*/ 421820 h 928256"/>
                  <a:gd name="connsiteX3" fmla="*/ 1609859 w 1609859"/>
                  <a:gd name="connsiteY3" fmla="*/ 928256 h 928256"/>
                  <a:gd name="connsiteX0" fmla="*/ 0 w 1609859"/>
                  <a:gd name="connsiteY0" fmla="*/ 977 h 930918"/>
                  <a:gd name="connsiteX1" fmla="*/ 656823 w 1609859"/>
                  <a:gd name="connsiteY1" fmla="*/ 977 h 930918"/>
                  <a:gd name="connsiteX2" fmla="*/ 1195589 w 1609859"/>
                  <a:gd name="connsiteY2" fmla="*/ 421820 h 930918"/>
                  <a:gd name="connsiteX3" fmla="*/ 1609859 w 1609859"/>
                  <a:gd name="connsiteY3" fmla="*/ 928256 h 930918"/>
                  <a:gd name="connsiteX0" fmla="*/ 0 w 1609859"/>
                  <a:gd name="connsiteY0" fmla="*/ 977 h 930918"/>
                  <a:gd name="connsiteX1" fmla="*/ 656823 w 1609859"/>
                  <a:gd name="connsiteY1" fmla="*/ 977 h 930918"/>
                  <a:gd name="connsiteX2" fmla="*/ 1195589 w 1609859"/>
                  <a:gd name="connsiteY2" fmla="*/ 421820 h 930918"/>
                  <a:gd name="connsiteX3" fmla="*/ 1609859 w 1609859"/>
                  <a:gd name="connsiteY3" fmla="*/ 928256 h 930918"/>
                  <a:gd name="connsiteX0" fmla="*/ 0 w 1609859"/>
                  <a:gd name="connsiteY0" fmla="*/ 977 h 930167"/>
                  <a:gd name="connsiteX1" fmla="*/ 656823 w 1609859"/>
                  <a:gd name="connsiteY1" fmla="*/ 977 h 930167"/>
                  <a:gd name="connsiteX2" fmla="*/ 1195589 w 1609859"/>
                  <a:gd name="connsiteY2" fmla="*/ 421820 h 930167"/>
                  <a:gd name="connsiteX3" fmla="*/ 1609859 w 1609859"/>
                  <a:gd name="connsiteY3" fmla="*/ 928256 h 930167"/>
                </a:gdLst>
                <a:ahLst/>
                <a:cxnLst>
                  <a:cxn ang="0">
                    <a:pos x="connsiteX0" y="connsiteY0"/>
                  </a:cxn>
                  <a:cxn ang="0">
                    <a:pos x="connsiteX1" y="connsiteY1"/>
                  </a:cxn>
                  <a:cxn ang="0">
                    <a:pos x="connsiteX2" y="connsiteY2"/>
                  </a:cxn>
                  <a:cxn ang="0">
                    <a:pos x="connsiteX3" y="connsiteY3"/>
                  </a:cxn>
                </a:cxnLst>
                <a:rect l="l" t="t" r="r" b="b"/>
                <a:pathLst>
                  <a:path w="1609859" h="930167">
                    <a:moveTo>
                      <a:pt x="0" y="977"/>
                    </a:moveTo>
                    <a:cubicBezTo>
                      <a:pt x="218068" y="4665"/>
                      <a:pt x="405171" y="-2489"/>
                      <a:pt x="656823" y="977"/>
                    </a:cubicBezTo>
                    <a:cubicBezTo>
                      <a:pt x="908475" y="4443"/>
                      <a:pt x="1060563" y="-13713"/>
                      <a:pt x="1195589" y="421820"/>
                    </a:cubicBezTo>
                    <a:cubicBezTo>
                      <a:pt x="1354428" y="871640"/>
                      <a:pt x="1402701" y="943862"/>
                      <a:pt x="1609859" y="92825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orme libre 37"/>
              <p:cNvSpPr/>
              <p:nvPr/>
            </p:nvSpPr>
            <p:spPr>
              <a:xfrm>
                <a:off x="4437919" y="8109520"/>
                <a:ext cx="1724621" cy="1862138"/>
              </a:xfrm>
              <a:custGeom>
                <a:avLst/>
                <a:gdLst>
                  <a:gd name="connsiteX0" fmla="*/ 0 w 2671763"/>
                  <a:gd name="connsiteY0" fmla="*/ 1862138 h 1862138"/>
                  <a:gd name="connsiteX1" fmla="*/ 2671763 w 2671763"/>
                  <a:gd name="connsiteY1" fmla="*/ 0 h 1862138"/>
                  <a:gd name="connsiteX0" fmla="*/ 0 w 2671763"/>
                  <a:gd name="connsiteY0" fmla="*/ 1862138 h 1862138"/>
                  <a:gd name="connsiteX1" fmla="*/ 1338263 w 2671763"/>
                  <a:gd name="connsiteY1" fmla="*/ 933450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Lst>
                <a:ahLst/>
                <a:cxnLst>
                  <a:cxn ang="0">
                    <a:pos x="connsiteX0" y="connsiteY0"/>
                  </a:cxn>
                  <a:cxn ang="0">
                    <a:pos x="connsiteX1" y="connsiteY1"/>
                  </a:cxn>
                  <a:cxn ang="0">
                    <a:pos x="connsiteX2" y="connsiteY2"/>
                  </a:cxn>
                </a:cxnLst>
                <a:rect l="l" t="t" r="r" b="b"/>
                <a:pathLst>
                  <a:path w="2671763" h="1862138">
                    <a:moveTo>
                      <a:pt x="0" y="1862138"/>
                    </a:moveTo>
                    <a:cubicBezTo>
                      <a:pt x="538163" y="1806576"/>
                      <a:pt x="1009652" y="1751014"/>
                      <a:pt x="1428751" y="1423988"/>
                    </a:cubicBezTo>
                    <a:cubicBezTo>
                      <a:pt x="1771652" y="1136650"/>
                      <a:pt x="1966913" y="954088"/>
                      <a:pt x="2671763" y="0"/>
                    </a:cubicBezTo>
                  </a:path>
                </a:pathLst>
              </a:custGeom>
              <a:noFill/>
              <a:ln>
                <a:solidFill>
                  <a:srgbClr val="000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3501815" y="8104932"/>
                <a:ext cx="2664296" cy="1867744"/>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1" name="ZoneTexte 20"/>
            <p:cNvSpPr txBox="1"/>
            <p:nvPr/>
          </p:nvSpPr>
          <p:spPr>
            <a:xfrm rot="16200000">
              <a:off x="3820458" y="5258142"/>
              <a:ext cx="2068127" cy="231508"/>
            </a:xfrm>
            <a:prstGeom prst="rect">
              <a:avLst/>
            </a:prstGeom>
            <a:noFill/>
          </p:spPr>
          <p:txBody>
            <a:bodyPr wrap="none" rtlCol="0">
              <a:spAutoFit/>
            </a:bodyPr>
            <a:lstStyle/>
            <a:p>
              <a:r>
                <a:rPr lang="fr-FR" sz="1200" dirty="0" smtClean="0"/>
                <a:t>quarkonium production </a:t>
              </a:r>
              <a:r>
                <a:rPr lang="fr-FR" sz="1200" dirty="0" err="1" smtClean="0"/>
                <a:t>probability</a:t>
              </a:r>
              <a:endParaRPr lang="fr-FR" sz="1200" dirty="0"/>
            </a:p>
          </p:txBody>
        </p:sp>
        <p:sp>
          <p:nvSpPr>
            <p:cNvPr id="22" name="ZoneTexte 21"/>
            <p:cNvSpPr txBox="1"/>
            <p:nvPr/>
          </p:nvSpPr>
          <p:spPr>
            <a:xfrm>
              <a:off x="5720292" y="6342907"/>
              <a:ext cx="1225015" cy="276999"/>
            </a:xfrm>
            <a:prstGeom prst="rect">
              <a:avLst/>
            </a:prstGeom>
            <a:noFill/>
          </p:spPr>
          <p:txBody>
            <a:bodyPr wrap="none" rtlCol="0">
              <a:spAutoFit/>
            </a:bodyPr>
            <a:lstStyle/>
            <a:p>
              <a:r>
                <a:rPr lang="fr-FR" sz="1200" dirty="0" err="1" smtClean="0"/>
                <a:t>Energy</a:t>
              </a:r>
              <a:r>
                <a:rPr lang="fr-FR" sz="1200" dirty="0" smtClean="0"/>
                <a:t> </a:t>
              </a:r>
              <a:r>
                <a:rPr lang="fr-FR" sz="1200" dirty="0" err="1" smtClean="0"/>
                <a:t>Density</a:t>
              </a:r>
              <a:endParaRPr lang="fr-FR" sz="1200" dirty="0"/>
            </a:p>
          </p:txBody>
        </p:sp>
        <p:sp>
          <p:nvSpPr>
            <p:cNvPr id="23" name="ZoneTexte 22"/>
            <p:cNvSpPr txBox="1"/>
            <p:nvPr/>
          </p:nvSpPr>
          <p:spPr>
            <a:xfrm>
              <a:off x="6322380" y="4514636"/>
              <a:ext cx="1245854" cy="276999"/>
            </a:xfrm>
            <a:prstGeom prst="rect">
              <a:avLst/>
            </a:prstGeom>
            <a:noFill/>
          </p:spPr>
          <p:txBody>
            <a:bodyPr wrap="none" rtlCol="0">
              <a:spAutoFit/>
            </a:bodyPr>
            <a:lstStyle/>
            <a:p>
              <a:r>
                <a:rPr lang="fr-FR" sz="1200" b="1" dirty="0" err="1" smtClean="0">
                  <a:solidFill>
                    <a:srgbClr val="0000E2"/>
                  </a:solidFill>
                </a:rPr>
                <a:t>recombination</a:t>
              </a:r>
              <a:endParaRPr lang="fr-FR" sz="1200" b="1" dirty="0">
                <a:solidFill>
                  <a:srgbClr val="0000E2"/>
                </a:solidFill>
              </a:endParaRPr>
            </a:p>
          </p:txBody>
        </p:sp>
        <p:sp>
          <p:nvSpPr>
            <p:cNvPr id="25" name="ZoneTexte 24"/>
            <p:cNvSpPr txBox="1"/>
            <p:nvPr/>
          </p:nvSpPr>
          <p:spPr>
            <a:xfrm>
              <a:off x="5264878" y="5737063"/>
              <a:ext cx="910827" cy="276999"/>
            </a:xfrm>
            <a:prstGeom prst="rect">
              <a:avLst/>
            </a:prstGeom>
            <a:noFill/>
          </p:spPr>
          <p:txBody>
            <a:bodyPr wrap="none" rtlCol="0">
              <a:spAutoFit/>
            </a:bodyPr>
            <a:lstStyle/>
            <a:p>
              <a:r>
                <a:rPr lang="fr-FR" sz="1200" b="1" dirty="0" smtClean="0">
                  <a:solidFill>
                    <a:srgbClr val="FF0000"/>
                  </a:solidFill>
                </a:rPr>
                <a:t>screening</a:t>
              </a:r>
              <a:endParaRPr lang="fr-FR" sz="1200" b="1" dirty="0">
                <a:solidFill>
                  <a:srgbClr val="FF0000"/>
                </a:solidFill>
              </a:endParaRPr>
            </a:p>
          </p:txBody>
        </p:sp>
      </p:grpSp>
      <p:sp>
        <p:nvSpPr>
          <p:cNvPr id="7" name="Espace réservé du numéro de diapositive 6"/>
          <p:cNvSpPr>
            <a:spLocks noGrp="1"/>
          </p:cNvSpPr>
          <p:nvPr>
            <p:ph type="sldNum" sz="quarter" idx="16"/>
          </p:nvPr>
        </p:nvSpPr>
        <p:spPr/>
        <p:txBody>
          <a:bodyPr/>
          <a:lstStyle/>
          <a:p>
            <a:pPr>
              <a:defRPr/>
            </a:pPr>
            <a:fld id="{04440F35-B054-43D8-94DA-56CBF8F8D486}" type="slidenum">
              <a:rPr lang="fr-BE" smtClean="0"/>
              <a:pPr>
                <a:defRPr/>
              </a:pPr>
              <a:t>3</a:t>
            </a:fld>
            <a:r>
              <a:rPr lang="fr-BE" smtClean="0"/>
              <a:t>/22</a:t>
            </a:r>
            <a:endParaRPr lang="fr-BE" dirty="0"/>
          </a:p>
        </p:txBody>
      </p:sp>
    </p:spTree>
    <p:extLst>
      <p:ext uri="{BB962C8B-B14F-4D97-AF65-F5344CB8AC3E}">
        <p14:creationId xmlns:p14="http://schemas.microsoft.com/office/powerpoint/2010/main" val="2857856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r>
              <a:rPr lang="fr-FR" dirty="0" err="1">
                <a:solidFill>
                  <a:srgbClr val="FF0000"/>
                </a:solidFill>
              </a:rPr>
              <a:t>Rapidity</a:t>
            </a:r>
            <a:r>
              <a:rPr lang="fr-FR" dirty="0">
                <a:solidFill>
                  <a:srgbClr val="FF0000"/>
                </a:solidFill>
              </a:rPr>
              <a:t> </a:t>
            </a:r>
            <a:r>
              <a:rPr lang="fr-FR" dirty="0" err="1">
                <a:solidFill>
                  <a:srgbClr val="FF0000"/>
                </a:solidFill>
              </a:rPr>
              <a:t>coverage</a:t>
            </a:r>
            <a:endParaRPr lang="fr-FR" dirty="0">
              <a:solidFill>
                <a:srgbClr val="FF0000"/>
              </a:solidFill>
            </a:endParaRPr>
          </a:p>
        </p:txBody>
      </p:sp>
      <p:sp>
        <p:nvSpPr>
          <p:cNvPr id="110597" name="Espace réservé du contenu 2"/>
          <p:cNvSpPr>
            <a:spLocks noGrp="1"/>
          </p:cNvSpPr>
          <p:nvPr>
            <p:ph idx="1"/>
          </p:nvPr>
        </p:nvSpPr>
        <p:spPr/>
        <p:txBody>
          <a:bodyPr/>
          <a:lstStyle/>
          <a:p>
            <a:pPr algn="just"/>
            <a:r>
              <a:rPr lang="en-US" dirty="0" smtClean="0"/>
              <a:t>A thorough </a:t>
            </a:r>
            <a:r>
              <a:rPr lang="en-US" dirty="0" err="1" smtClean="0"/>
              <a:t>p+A</a:t>
            </a:r>
            <a:r>
              <a:rPr lang="en-US" dirty="0" smtClean="0"/>
              <a:t> program</a:t>
            </a:r>
          </a:p>
          <a:p>
            <a:pPr lvl="1" algn="just"/>
            <a:r>
              <a:rPr lang="en-US" b="1" dirty="0"/>
              <a:t>mandatory as reference for hot nuclear matter effects</a:t>
            </a:r>
          </a:p>
          <a:p>
            <a:pPr lvl="1" algn="just"/>
            <a:endParaRPr lang="en-US" b="1" dirty="0">
              <a:latin typeface="Calibri" pitchFamily="34" charset="0"/>
            </a:endParaRPr>
          </a:p>
          <a:p>
            <a:pPr lvl="1" algn="just"/>
            <a:endParaRPr lang="en-US" dirty="0" smtClean="0"/>
          </a:p>
          <a:p>
            <a:endParaRPr lang="en-US" sz="2000" dirty="0" smtClean="0"/>
          </a:p>
          <a:p>
            <a:endParaRPr lang="en-US" dirty="0" smtClean="0"/>
          </a:p>
          <a:p>
            <a:endParaRPr lang="en-US" dirty="0" smtClean="0"/>
          </a:p>
        </p:txBody>
      </p:sp>
      <p:sp>
        <p:nvSpPr>
          <p:cNvPr id="12" name="Espace réservé de la date 11"/>
          <p:cNvSpPr>
            <a:spLocks noGrp="1"/>
          </p:cNvSpPr>
          <p:nvPr>
            <p:ph type="dt" sz="half" idx="10"/>
          </p:nvPr>
        </p:nvSpPr>
        <p:spPr/>
        <p:txBody>
          <a:bodyPr/>
          <a:lstStyle/>
          <a:p>
            <a:pPr>
              <a:defRPr/>
            </a:pPr>
            <a:r>
              <a:rPr lang="fr-FR" smtClean="0"/>
              <a:t>Les-Houches - 2014</a:t>
            </a:r>
            <a:endParaRPr lang="fr-BE"/>
          </a:p>
        </p:txBody>
      </p:sp>
      <p:sp>
        <p:nvSpPr>
          <p:cNvPr id="13" name="Espace réservé du pied de page 12"/>
          <p:cNvSpPr>
            <a:spLocks noGrp="1"/>
          </p:cNvSpPr>
          <p:nvPr>
            <p:ph type="ftr" sz="quarter" idx="11"/>
          </p:nvPr>
        </p:nvSpPr>
        <p:spPr/>
        <p:txBody>
          <a:bodyPr/>
          <a:lstStyle/>
          <a:p>
            <a:pPr>
              <a:defRPr/>
            </a:pPr>
            <a:r>
              <a:rPr lang="fr-FR" smtClean="0"/>
              <a:t>Frédéric Fleuret - LLR (fleuret@in2p3.fr)</a:t>
            </a:r>
            <a:endParaRPr lang="fr-BE" dirty="0">
              <a:solidFill>
                <a:srgbClr val="898989"/>
              </a:solidFill>
            </a:endParaRPr>
          </a:p>
        </p:txBody>
      </p:sp>
      <p:grpSp>
        <p:nvGrpSpPr>
          <p:cNvPr id="10" name="Groupe 9"/>
          <p:cNvGrpSpPr/>
          <p:nvPr/>
        </p:nvGrpSpPr>
        <p:grpSpPr>
          <a:xfrm>
            <a:off x="179512" y="3635732"/>
            <a:ext cx="4248472" cy="2817604"/>
            <a:chOff x="215900" y="3356992"/>
            <a:chExt cx="4788148" cy="3249652"/>
          </a:xfrm>
        </p:grpSpPr>
        <p:grpSp>
          <p:nvGrpSpPr>
            <p:cNvPr id="3" name="Groupe 48"/>
            <p:cNvGrpSpPr>
              <a:grpSpLocks/>
            </p:cNvGrpSpPr>
            <p:nvPr/>
          </p:nvGrpSpPr>
          <p:grpSpPr bwMode="auto">
            <a:xfrm>
              <a:off x="215900" y="3356992"/>
              <a:ext cx="4788148" cy="3167633"/>
              <a:chOff x="4434750" y="3356992"/>
              <a:chExt cx="4709249" cy="2939330"/>
            </a:xfrm>
          </p:grpSpPr>
          <p:pic>
            <p:nvPicPr>
              <p:cNvPr id="110650" name="Picture 2" descr="Z:\FTE\CHIC\documents\npdfgenerator.gif"/>
              <p:cNvPicPr>
                <a:picLocks noChangeAspect="1" noChangeArrowheads="1"/>
              </p:cNvPicPr>
              <p:nvPr/>
            </p:nvPicPr>
            <p:blipFill>
              <a:blip r:embed="rId3" cstate="print"/>
              <a:srcRect/>
              <a:stretch>
                <a:fillRect/>
              </a:stretch>
            </p:blipFill>
            <p:spPr bwMode="auto">
              <a:xfrm>
                <a:off x="4434750" y="3356992"/>
                <a:ext cx="4709249" cy="2939330"/>
              </a:xfrm>
              <a:prstGeom prst="rect">
                <a:avLst/>
              </a:prstGeom>
              <a:noFill/>
              <a:ln w="9525">
                <a:noFill/>
                <a:miter lim="800000"/>
                <a:headEnd/>
                <a:tailEnd/>
              </a:ln>
            </p:spPr>
          </p:pic>
          <p:sp>
            <p:nvSpPr>
              <p:cNvPr id="28" name="Rectangle 27"/>
              <p:cNvSpPr/>
              <p:nvPr/>
            </p:nvSpPr>
            <p:spPr>
              <a:xfrm>
                <a:off x="6722310" y="4120727"/>
                <a:ext cx="1648144" cy="187080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652" name="ZoneTexte 28"/>
              <p:cNvSpPr txBox="1">
                <a:spLocks noChangeArrowheads="1"/>
              </p:cNvSpPr>
              <p:nvPr/>
            </p:nvSpPr>
            <p:spPr bwMode="auto">
              <a:xfrm>
                <a:off x="7484829" y="5229545"/>
                <a:ext cx="615528" cy="303042"/>
              </a:xfrm>
              <a:prstGeom prst="rect">
                <a:avLst/>
              </a:prstGeom>
              <a:noFill/>
              <a:ln w="9525">
                <a:noFill/>
                <a:miter lim="800000"/>
                <a:headEnd/>
                <a:tailEnd/>
              </a:ln>
            </p:spPr>
            <p:txBody>
              <a:bodyPr wrap="none">
                <a:spAutoFit/>
              </a:bodyPr>
              <a:lstStyle/>
              <a:p>
                <a:pPr algn="ctr"/>
                <a:r>
                  <a:rPr lang="en-US" sz="1200" b="1">
                    <a:latin typeface="Calibri" pitchFamily="34" charset="0"/>
                  </a:rPr>
                  <a:t>NA50</a:t>
                </a:r>
                <a:endParaRPr lang="en-US" sz="1400" b="1">
                  <a:latin typeface="Calibri" pitchFamily="34" charset="0"/>
                </a:endParaRPr>
              </a:p>
            </p:txBody>
          </p:sp>
          <p:sp>
            <p:nvSpPr>
              <p:cNvPr id="110653" name="ZoneTexte 29"/>
              <p:cNvSpPr txBox="1">
                <a:spLocks noChangeArrowheads="1"/>
              </p:cNvSpPr>
              <p:nvPr/>
            </p:nvSpPr>
            <p:spPr bwMode="auto">
              <a:xfrm>
                <a:off x="6792131" y="5581634"/>
                <a:ext cx="600828" cy="303042"/>
              </a:xfrm>
              <a:prstGeom prst="rect">
                <a:avLst/>
              </a:prstGeom>
              <a:noFill/>
              <a:ln w="9525">
                <a:noFill/>
                <a:miter lim="800000"/>
                <a:headEnd/>
                <a:tailEnd/>
              </a:ln>
            </p:spPr>
            <p:txBody>
              <a:bodyPr wrap="none">
                <a:spAutoFit/>
              </a:bodyPr>
              <a:lstStyle/>
              <a:p>
                <a:pPr algn="ctr"/>
                <a:r>
                  <a:rPr lang="en-US" sz="1200" b="1">
                    <a:latin typeface="Calibri" pitchFamily="34" charset="0"/>
                  </a:rPr>
                  <a:t>CHIC </a:t>
                </a:r>
              </a:p>
            </p:txBody>
          </p:sp>
          <p:cxnSp>
            <p:nvCxnSpPr>
              <p:cNvPr id="31" name="Connecteur droit 30"/>
              <p:cNvCxnSpPr/>
              <p:nvPr/>
            </p:nvCxnSpPr>
            <p:spPr>
              <a:xfrm>
                <a:off x="7471968" y="4152258"/>
                <a:ext cx="0" cy="1583525"/>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8135267" y="4141748"/>
                <a:ext cx="0" cy="1583525"/>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7523415" y="5445002"/>
                <a:ext cx="576943"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6731496" y="5877669"/>
                <a:ext cx="1585674"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aphicFrame>
          <p:nvGraphicFramePr>
            <p:cNvPr id="110594" name="Object 3"/>
            <p:cNvGraphicFramePr>
              <a:graphicFrameLocks noChangeAspect="1"/>
            </p:cNvGraphicFramePr>
            <p:nvPr>
              <p:extLst>
                <p:ext uri="{D42A27DB-BD31-4B8C-83A1-F6EECF244321}">
                  <p14:modId xmlns:p14="http://schemas.microsoft.com/office/powerpoint/2010/main" val="1403699395"/>
                </p:ext>
              </p:extLst>
            </p:nvPr>
          </p:nvGraphicFramePr>
          <p:xfrm>
            <a:off x="786414" y="4077072"/>
            <a:ext cx="1625346" cy="609740"/>
          </p:xfrm>
          <a:graphic>
            <a:graphicData uri="http://schemas.openxmlformats.org/presentationml/2006/ole">
              <mc:AlternateContent xmlns:mc="http://schemas.openxmlformats.org/markup-compatibility/2006">
                <mc:Choice xmlns:v="urn:schemas-microsoft-com:vml" Requires="v">
                  <p:oleObj spid="_x0000_s121472" name="Équation" r:id="rId4" imgW="1117440" imgH="419040" progId="Equation.3">
                    <p:embed/>
                  </p:oleObj>
                </mc:Choice>
                <mc:Fallback>
                  <p:oleObj name="Équation" r:id="rId4" imgW="111744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414" y="4077072"/>
                          <a:ext cx="1625346" cy="6097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ZoneTexte 34"/>
            <p:cNvSpPr txBox="1"/>
            <p:nvPr/>
          </p:nvSpPr>
          <p:spPr>
            <a:xfrm>
              <a:off x="4211960" y="6237312"/>
              <a:ext cx="385042" cy="369332"/>
            </a:xfrm>
            <a:prstGeom prst="rect">
              <a:avLst/>
            </a:prstGeom>
            <a:solidFill>
              <a:schemeClr val="bg1"/>
            </a:solidFill>
          </p:spPr>
          <p:txBody>
            <a:bodyPr wrap="none" rtlCol="0">
              <a:spAutoFit/>
            </a:bodyPr>
            <a:lstStyle/>
            <a:p>
              <a:r>
                <a:rPr lang="en-US" dirty="0" smtClean="0"/>
                <a:t>x</a:t>
              </a:r>
              <a:r>
                <a:rPr lang="en-US" baseline="-25000" dirty="0" smtClean="0"/>
                <a:t>2</a:t>
              </a:r>
              <a:endParaRPr lang="en-US" baseline="-25000" dirty="0"/>
            </a:p>
          </p:txBody>
        </p:sp>
      </p:grpSp>
      <p:grpSp>
        <p:nvGrpSpPr>
          <p:cNvPr id="7" name="Groupe 6"/>
          <p:cNvGrpSpPr/>
          <p:nvPr/>
        </p:nvGrpSpPr>
        <p:grpSpPr>
          <a:xfrm>
            <a:off x="5113764" y="3789040"/>
            <a:ext cx="3562693" cy="2880320"/>
            <a:chOff x="5041755" y="3356992"/>
            <a:chExt cx="3850724" cy="3241105"/>
          </a:xfrm>
        </p:grpSpPr>
        <p:sp>
          <p:nvSpPr>
            <p:cNvPr id="110637" name="ZoneTexte 11"/>
            <p:cNvSpPr txBox="1">
              <a:spLocks noChangeArrowheads="1"/>
            </p:cNvSpPr>
            <p:nvPr/>
          </p:nvSpPr>
          <p:spPr bwMode="auto">
            <a:xfrm rot="5400000">
              <a:off x="7228006" y="4762175"/>
              <a:ext cx="3051948" cy="276999"/>
            </a:xfrm>
            <a:prstGeom prst="rect">
              <a:avLst/>
            </a:prstGeom>
            <a:noFill/>
            <a:ln w="9525">
              <a:noFill/>
              <a:miter lim="800000"/>
              <a:headEnd/>
              <a:tailEnd/>
            </a:ln>
          </p:spPr>
          <p:txBody>
            <a:bodyPr wrap="square">
              <a:spAutoFit/>
            </a:bodyPr>
            <a:lstStyle/>
            <a:p>
              <a:r>
                <a:rPr lang="en-US" sz="1200">
                  <a:latin typeface="Calibri" pitchFamily="34" charset="0"/>
                </a:rPr>
                <a:t>F. Arleo and S. Peigné, </a:t>
              </a:r>
              <a:r>
                <a:rPr lang="fr-FR" sz="1200" b="1">
                  <a:latin typeface="Calibri" pitchFamily="34" charset="0"/>
                </a:rPr>
                <a:t>arXiv:1204.4609</a:t>
              </a:r>
              <a:r>
                <a:rPr lang="en-US" sz="1200">
                  <a:latin typeface="Calibri" pitchFamily="34" charset="0"/>
                </a:rPr>
                <a:t> </a:t>
              </a:r>
            </a:p>
          </p:txBody>
        </p:sp>
        <p:grpSp>
          <p:nvGrpSpPr>
            <p:cNvPr id="48" name="Groupe 47"/>
            <p:cNvGrpSpPr/>
            <p:nvPr/>
          </p:nvGrpSpPr>
          <p:grpSpPr>
            <a:xfrm>
              <a:off x="5041755" y="3356992"/>
              <a:ext cx="3599756" cy="3241105"/>
              <a:chOff x="5041755" y="3356992"/>
              <a:chExt cx="3599756" cy="3241105"/>
            </a:xfrm>
          </p:grpSpPr>
          <p:grpSp>
            <p:nvGrpSpPr>
              <p:cNvPr id="4" name="Groupe 10"/>
              <p:cNvGrpSpPr>
                <a:grpSpLocks/>
              </p:cNvGrpSpPr>
              <p:nvPr/>
            </p:nvGrpSpPr>
            <p:grpSpPr bwMode="auto">
              <a:xfrm>
                <a:off x="5041755" y="3356992"/>
                <a:ext cx="3599756" cy="3241105"/>
                <a:chOff x="5220246" y="2014538"/>
                <a:chExt cx="3024162" cy="2828925"/>
              </a:xfrm>
            </p:grpSpPr>
            <p:pic>
              <p:nvPicPr>
                <p:cNvPr id="110648" name="Picture 2"/>
                <p:cNvPicPr>
                  <a:picLocks noChangeAspect="1" noChangeArrowheads="1"/>
                </p:cNvPicPr>
                <p:nvPr/>
              </p:nvPicPr>
              <p:blipFill>
                <a:blip r:embed="rId6" cstate="print"/>
                <a:srcRect/>
                <a:stretch>
                  <a:fillRect/>
                </a:stretch>
              </p:blipFill>
              <p:spPr bwMode="auto">
                <a:xfrm>
                  <a:off x="5220246" y="2014538"/>
                  <a:ext cx="3024162" cy="2828925"/>
                </a:xfrm>
                <a:prstGeom prst="rect">
                  <a:avLst/>
                </a:prstGeom>
                <a:noFill/>
                <a:ln w="9525">
                  <a:noFill/>
                  <a:miter lim="800000"/>
                  <a:headEnd/>
                  <a:tailEnd/>
                </a:ln>
              </p:spPr>
            </p:pic>
            <p:cxnSp>
              <p:nvCxnSpPr>
                <p:cNvPr id="6" name="Connecteur droit 5"/>
                <p:cNvCxnSpPr/>
                <p:nvPr/>
              </p:nvCxnSpPr>
              <p:spPr>
                <a:xfrm>
                  <a:off x="8244408" y="2060575"/>
                  <a:ext cx="0" cy="2447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0638" name="ZoneTexte 14"/>
              <p:cNvSpPr txBox="1">
                <a:spLocks noChangeArrowheads="1"/>
              </p:cNvSpPr>
              <p:nvPr/>
            </p:nvSpPr>
            <p:spPr bwMode="auto">
              <a:xfrm>
                <a:off x="5868144" y="4268084"/>
                <a:ext cx="792088" cy="493518"/>
              </a:xfrm>
              <a:prstGeom prst="rect">
                <a:avLst/>
              </a:prstGeom>
              <a:noFill/>
              <a:ln w="9525">
                <a:noFill/>
                <a:miter lim="800000"/>
                <a:headEnd/>
                <a:tailEnd/>
              </a:ln>
            </p:spPr>
            <p:txBody>
              <a:bodyPr wrap="square">
                <a:spAutoFit/>
              </a:bodyPr>
              <a:lstStyle/>
              <a:p>
                <a:pPr algn="ctr"/>
                <a:r>
                  <a:rPr lang="en-US" sz="1200" b="1" dirty="0" smtClean="0">
                    <a:latin typeface="Calibri" pitchFamily="34" charset="0"/>
                  </a:rPr>
                  <a:t>NA50</a:t>
                </a:r>
              </a:p>
              <a:p>
                <a:pPr algn="ctr"/>
                <a:r>
                  <a:rPr lang="en-US" sz="1050" b="1" dirty="0" smtClean="0">
                    <a:latin typeface="Calibri" pitchFamily="34" charset="0"/>
                  </a:rPr>
                  <a:t>(29 </a:t>
                </a:r>
                <a:r>
                  <a:rPr lang="en-US" sz="1050" b="1" dirty="0" err="1" smtClean="0">
                    <a:latin typeface="Calibri" pitchFamily="34" charset="0"/>
                  </a:rPr>
                  <a:t>GeV</a:t>
                </a:r>
                <a:r>
                  <a:rPr lang="en-US" sz="1050" b="1" dirty="0" smtClean="0">
                    <a:latin typeface="Calibri" pitchFamily="34" charset="0"/>
                  </a:rPr>
                  <a:t>)</a:t>
                </a:r>
                <a:endParaRPr lang="en-US" sz="1100" b="1" dirty="0">
                  <a:latin typeface="Calibri" pitchFamily="34" charset="0"/>
                </a:endParaRPr>
              </a:p>
            </p:txBody>
          </p:sp>
          <p:cxnSp>
            <p:nvCxnSpPr>
              <p:cNvPr id="17" name="Connecteur droit 16"/>
              <p:cNvCxnSpPr/>
              <p:nvPr/>
            </p:nvCxnSpPr>
            <p:spPr>
              <a:xfrm>
                <a:off x="6588224" y="4221088"/>
                <a:ext cx="0" cy="540000"/>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5940152" y="4221088"/>
                <a:ext cx="593346"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5940152" y="4221088"/>
                <a:ext cx="0" cy="540000"/>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995426" y="5808288"/>
                <a:ext cx="2142847" cy="331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110595" name="Object 4"/>
              <p:cNvGraphicFramePr>
                <a:graphicFrameLocks noChangeAspect="1"/>
              </p:cNvGraphicFramePr>
              <p:nvPr/>
            </p:nvGraphicFramePr>
            <p:xfrm>
              <a:off x="6941208" y="3645024"/>
              <a:ext cx="1628866" cy="578229"/>
            </p:xfrm>
            <a:graphic>
              <a:graphicData uri="http://schemas.openxmlformats.org/presentationml/2006/ole">
                <mc:AlternateContent xmlns:mc="http://schemas.openxmlformats.org/markup-compatibility/2006">
                  <mc:Choice xmlns:v="urn:schemas-microsoft-com:vml" Requires="v">
                    <p:oleObj spid="_x0000_s121473" name="Équation" r:id="rId7" imgW="1180800" imgH="419040" progId="Equation.3">
                      <p:embed/>
                    </p:oleObj>
                  </mc:Choice>
                  <mc:Fallback>
                    <p:oleObj name="Équation" r:id="rId7" imgW="1180800" imgH="419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1208" y="3645024"/>
                            <a:ext cx="1628866" cy="5782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Rectangle 38"/>
              <p:cNvSpPr/>
              <p:nvPr/>
            </p:nvSpPr>
            <p:spPr>
              <a:xfrm>
                <a:off x="5683046" y="4797152"/>
                <a:ext cx="1696404" cy="3310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CHIC (29 </a:t>
                </a:r>
                <a:r>
                  <a:rPr lang="en-US" sz="1100" b="1" dirty="0" err="1">
                    <a:solidFill>
                      <a:schemeClr val="tx1"/>
                    </a:solidFill>
                  </a:rPr>
                  <a:t>GeV</a:t>
                </a:r>
                <a:r>
                  <a:rPr lang="en-US" sz="1100" b="1" dirty="0">
                    <a:solidFill>
                      <a:schemeClr val="tx1"/>
                    </a:solidFill>
                  </a:rPr>
                  <a:t>)</a:t>
                </a:r>
              </a:p>
            </p:txBody>
          </p:sp>
          <p:cxnSp>
            <p:nvCxnSpPr>
              <p:cNvPr id="22" name="Connecteur droit avec flèche 21"/>
              <p:cNvCxnSpPr/>
              <p:nvPr/>
            </p:nvCxnSpPr>
            <p:spPr>
              <a:xfrm>
                <a:off x="5728358" y="4848645"/>
                <a:ext cx="1628866"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7740352" y="4427820"/>
                <a:ext cx="723275" cy="369332"/>
              </a:xfrm>
              <a:prstGeom prst="rect">
                <a:avLst/>
              </a:prstGeom>
              <a:noFill/>
            </p:spPr>
            <p:txBody>
              <a:bodyPr wrap="none" rtlCol="0">
                <a:spAutoFit/>
              </a:bodyPr>
              <a:lstStyle/>
              <a:p>
                <a:r>
                  <a:rPr lang="en-US" dirty="0" smtClean="0"/>
                  <a:t>E866</a:t>
                </a:r>
                <a:endParaRPr lang="en-US" dirty="0"/>
              </a:p>
            </p:txBody>
          </p:sp>
          <p:sp>
            <p:nvSpPr>
              <p:cNvPr id="40" name="ZoneTexte 14"/>
              <p:cNvSpPr txBox="1">
                <a:spLocks noChangeArrowheads="1"/>
              </p:cNvSpPr>
              <p:nvPr/>
            </p:nvSpPr>
            <p:spPr bwMode="auto">
              <a:xfrm>
                <a:off x="6300192" y="5233206"/>
                <a:ext cx="864096" cy="438582"/>
              </a:xfrm>
              <a:prstGeom prst="rect">
                <a:avLst/>
              </a:prstGeom>
              <a:noFill/>
              <a:ln w="9525">
                <a:noFill/>
                <a:miter lim="800000"/>
                <a:headEnd/>
                <a:tailEnd/>
              </a:ln>
            </p:spPr>
            <p:txBody>
              <a:bodyPr wrap="square">
                <a:spAutoFit/>
              </a:bodyPr>
              <a:lstStyle/>
              <a:p>
                <a:pPr algn="ctr"/>
                <a:r>
                  <a:rPr lang="en-US" sz="1200" b="1" dirty="0" smtClean="0">
                    <a:latin typeface="Calibri" pitchFamily="34" charset="0"/>
                  </a:rPr>
                  <a:t>NA50</a:t>
                </a:r>
              </a:p>
              <a:p>
                <a:pPr algn="ctr"/>
                <a:r>
                  <a:rPr lang="en-US" sz="1050" b="1" dirty="0" smtClean="0">
                    <a:latin typeface="Calibri" pitchFamily="34" charset="0"/>
                  </a:rPr>
                  <a:t>(17.2 </a:t>
                </a:r>
                <a:r>
                  <a:rPr lang="en-US" sz="1050" b="1" dirty="0" err="1" smtClean="0">
                    <a:latin typeface="Calibri" pitchFamily="34" charset="0"/>
                  </a:rPr>
                  <a:t>GeV</a:t>
                </a:r>
                <a:r>
                  <a:rPr lang="en-US" sz="1050" b="1" dirty="0" smtClean="0">
                    <a:latin typeface="Calibri" pitchFamily="34" charset="0"/>
                  </a:rPr>
                  <a:t>)</a:t>
                </a:r>
                <a:endParaRPr lang="en-US" sz="1100" b="1" dirty="0">
                  <a:latin typeface="Calibri" pitchFamily="34" charset="0"/>
                </a:endParaRPr>
              </a:p>
            </p:txBody>
          </p:sp>
          <p:cxnSp>
            <p:nvCxnSpPr>
              <p:cNvPr id="41" name="Connecteur droit 40"/>
              <p:cNvCxnSpPr/>
              <p:nvPr/>
            </p:nvCxnSpPr>
            <p:spPr>
              <a:xfrm>
                <a:off x="7236296" y="5157192"/>
                <a:ext cx="0" cy="540000"/>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a:off x="6156176" y="5229200"/>
                <a:ext cx="108012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6156176" y="5157192"/>
                <a:ext cx="0" cy="540000"/>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5724128" y="5762274"/>
                <a:ext cx="2880320" cy="3310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CHIC </a:t>
                </a:r>
                <a:r>
                  <a:rPr lang="en-US" sz="1100" b="1" dirty="0" smtClean="0">
                    <a:solidFill>
                      <a:schemeClr val="tx1"/>
                    </a:solidFill>
                  </a:rPr>
                  <a:t>(17.2 </a:t>
                </a:r>
                <a:r>
                  <a:rPr lang="en-US" sz="1100" b="1" dirty="0" err="1">
                    <a:solidFill>
                      <a:schemeClr val="tx1"/>
                    </a:solidFill>
                  </a:rPr>
                  <a:t>GeV</a:t>
                </a:r>
                <a:r>
                  <a:rPr lang="en-US" sz="1100" b="1" dirty="0">
                    <a:solidFill>
                      <a:schemeClr val="tx1"/>
                    </a:solidFill>
                  </a:rPr>
                  <a:t>)</a:t>
                </a:r>
              </a:p>
            </p:txBody>
          </p:sp>
          <p:cxnSp>
            <p:nvCxnSpPr>
              <p:cNvPr id="45" name="Connecteur droit avec flèche 44"/>
              <p:cNvCxnSpPr/>
              <p:nvPr/>
            </p:nvCxnSpPr>
            <p:spPr>
              <a:xfrm flipV="1">
                <a:off x="5728358" y="5805264"/>
                <a:ext cx="2804082" cy="850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graphicFrame>
        <p:nvGraphicFramePr>
          <p:cNvPr id="9" name="Tableau 8"/>
          <p:cNvGraphicFramePr>
            <a:graphicFrameLocks noGrp="1"/>
          </p:cNvGraphicFramePr>
          <p:nvPr>
            <p:extLst>
              <p:ext uri="{D42A27DB-BD31-4B8C-83A1-F6EECF244321}">
                <p14:modId xmlns:p14="http://schemas.microsoft.com/office/powerpoint/2010/main" val="2404981077"/>
              </p:ext>
            </p:extLst>
          </p:nvPr>
        </p:nvGraphicFramePr>
        <p:xfrm>
          <a:off x="4748954" y="1899090"/>
          <a:ext cx="4287542" cy="1745934"/>
        </p:xfrm>
        <a:graphic>
          <a:graphicData uri="http://schemas.openxmlformats.org/drawingml/2006/table">
            <a:tbl>
              <a:tblPr/>
              <a:tblGrid>
                <a:gridCol w="842555"/>
                <a:gridCol w="612921"/>
                <a:gridCol w="840760"/>
                <a:gridCol w="995653"/>
                <a:gridCol w="995653"/>
              </a:tblGrid>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FFFFFF"/>
                          </a:solidFill>
                          <a:effectLst/>
                          <a:latin typeface="Calibri" pitchFamily="34" charset="0"/>
                        </a:rPr>
                        <a:t>E</a:t>
                      </a:r>
                      <a:r>
                        <a:rPr kumimoji="0" lang="en-US" sz="1600" b="1" i="0" u="none" strike="noStrike" cap="none" normalizeH="0" baseline="-25000" dirty="0" err="1" smtClean="0">
                          <a:ln>
                            <a:noFill/>
                          </a:ln>
                          <a:solidFill>
                            <a:srgbClr val="FFFFFF"/>
                          </a:solidFill>
                          <a:effectLst/>
                          <a:latin typeface="Calibri" pitchFamily="34" charset="0"/>
                        </a:rPr>
                        <a:t>beam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Calibri" pitchFamily="34" charset="0"/>
                          <a:sym typeface="Symbol" pitchFamily="18" charset="2"/>
                        </a:rPr>
                        <a:t>(s)</a:t>
                      </a:r>
                      <a:endParaRPr kumimoji="0" lang="en-US" sz="1600" b="1" i="0" u="none" strike="noStrike" cap="none" normalizeH="0" baseline="0" dirty="0" smtClean="0">
                        <a:ln>
                          <a:noFill/>
                        </a:ln>
                        <a:solidFill>
                          <a:srgbClr val="FFFFFF"/>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Exp.</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FFFFFF"/>
                          </a:solidFill>
                          <a:effectLst/>
                          <a:latin typeface="Calibri" pitchFamily="34" charset="0"/>
                        </a:rPr>
                        <a:t>y</a:t>
                      </a:r>
                      <a:r>
                        <a:rPr kumimoji="0" lang="en-US" sz="1600" b="1" i="0" u="none" strike="noStrike" cap="none" normalizeH="0" baseline="-25000" dirty="0" err="1" smtClean="0">
                          <a:ln>
                            <a:noFill/>
                          </a:ln>
                          <a:solidFill>
                            <a:srgbClr val="FFFFFF"/>
                          </a:solidFill>
                          <a:effectLst/>
                          <a:latin typeface="Calibri" pitchFamily="34" charset="0"/>
                        </a:rPr>
                        <a:t>CMS</a:t>
                      </a:r>
                      <a:endParaRPr kumimoji="0" lang="en-US" sz="1600" b="1" i="0" u="none" strike="noStrike" cap="none" normalizeH="0" baseline="-25000" dirty="0" smtClean="0">
                        <a:ln>
                          <a:noFill/>
                        </a:ln>
                        <a:solidFill>
                          <a:srgbClr val="FFFFFF"/>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x</a:t>
                      </a:r>
                      <a:r>
                        <a:rPr kumimoji="0" lang="en-US" sz="1600" b="1" i="0" u="none" strike="noStrike" cap="none" normalizeH="0" baseline="-25000" smtClean="0">
                          <a:ln>
                            <a:noFill/>
                          </a:ln>
                          <a:solidFill>
                            <a:srgbClr val="FFFFFF"/>
                          </a:solidFill>
                          <a:effectLst/>
                          <a:latin typeface="Calibri" pitchFamily="34"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FFFFFF"/>
                          </a:solidFill>
                          <a:effectLst/>
                          <a:latin typeface="Calibri" pitchFamily="34" charset="0"/>
                        </a:rPr>
                        <a:t>x</a:t>
                      </a:r>
                      <a:r>
                        <a:rPr kumimoji="0" lang="en-US" sz="1600" b="1" i="0" u="none" strike="noStrike" cap="none" normalizeH="0" baseline="-25000" dirty="0" err="1" smtClean="0">
                          <a:ln>
                            <a:noFill/>
                          </a:ln>
                          <a:solidFill>
                            <a:srgbClr val="FFFFFF"/>
                          </a:solidFill>
                          <a:effectLst/>
                          <a:latin typeface="Calibri" pitchFamily="34" charset="0"/>
                        </a:rPr>
                        <a:t>F</a:t>
                      </a:r>
                      <a:endParaRPr kumimoji="0" lang="en-US" sz="1600" b="1" i="0" u="none" strike="noStrike" cap="none" normalizeH="0" baseline="-25000" dirty="0" smtClean="0">
                        <a:ln>
                          <a:noFill/>
                        </a:ln>
                        <a:solidFill>
                          <a:srgbClr val="FFFFFF"/>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2746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158 </a:t>
                      </a:r>
                      <a:r>
                        <a:rPr kumimoji="0" lang="en-US" sz="1200" b="1" i="0" u="none" strike="noStrike" cap="none" normalizeH="0" baseline="0" dirty="0" err="1" smtClean="0">
                          <a:ln>
                            <a:noFill/>
                          </a:ln>
                          <a:solidFill>
                            <a:srgbClr val="000000"/>
                          </a:solidFill>
                          <a:effectLst/>
                          <a:latin typeface="Calibri" pitchFamily="34" charset="0"/>
                        </a:rPr>
                        <a:t>GeV</a:t>
                      </a:r>
                      <a:endParaRPr kumimoji="0" lang="en-US" sz="1200" b="1" i="0" u="none" strike="noStrike" cap="none" normalizeH="0" baseline="0" dirty="0" smtClean="0">
                        <a:ln>
                          <a:noFill/>
                        </a:ln>
                        <a:solidFill>
                          <a:srgbClr val="000000"/>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(~17 </a:t>
                      </a:r>
                      <a:r>
                        <a:rPr kumimoji="0" lang="en-US" sz="1200" b="1" i="0" u="none" strike="noStrike" cap="none" normalizeH="0" baseline="0" dirty="0" err="1" smtClean="0">
                          <a:ln>
                            <a:noFill/>
                          </a:ln>
                          <a:solidFill>
                            <a:srgbClr val="000000"/>
                          </a:solidFill>
                          <a:effectLst/>
                          <a:latin typeface="Calibri" pitchFamily="34" charset="0"/>
                        </a:rPr>
                        <a:t>GeV</a:t>
                      </a:r>
                      <a:r>
                        <a:rPr kumimoji="0" lang="en-US" sz="1200" b="1" i="0" u="none" strike="noStrike" cap="none" normalizeH="0" baseline="0" dirty="0" smtClean="0">
                          <a:ln>
                            <a:noFill/>
                          </a:ln>
                          <a:solidFill>
                            <a:srgbClr val="000000"/>
                          </a:solidFill>
                          <a:effectLst/>
                          <a:latin typeface="Calibri"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NA50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[0.07;0.18]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[0;0.42]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r>
              <a:tr h="27463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CHIC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[-0.5;2]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[0.02;0.30]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[-0.19;1]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27305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450 </a:t>
                      </a:r>
                      <a:r>
                        <a:rPr kumimoji="0" lang="en-US" sz="1200" b="1" i="0" u="none" strike="noStrike" cap="none" normalizeH="0" baseline="0" dirty="0" err="1" smtClean="0">
                          <a:ln>
                            <a:noFill/>
                          </a:ln>
                          <a:solidFill>
                            <a:srgbClr val="000000"/>
                          </a:solidFill>
                          <a:effectLst/>
                          <a:latin typeface="Calibri" pitchFamily="34" charset="0"/>
                        </a:rPr>
                        <a:t>GeV</a:t>
                      </a:r>
                      <a:endParaRPr kumimoji="0" lang="en-US" sz="1200" b="1" i="0" u="none" strike="noStrike" cap="none" normalizeH="0" baseline="0" dirty="0" smtClean="0">
                        <a:ln>
                          <a:noFill/>
                        </a:ln>
                        <a:solidFill>
                          <a:srgbClr val="000000"/>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(~29 </a:t>
                      </a:r>
                      <a:r>
                        <a:rPr kumimoji="0" lang="en-US" sz="1200" b="1" i="0" u="none" strike="noStrike" cap="none" normalizeH="0" baseline="0" dirty="0" err="1" smtClean="0">
                          <a:ln>
                            <a:noFill/>
                          </a:ln>
                          <a:solidFill>
                            <a:srgbClr val="000000"/>
                          </a:solidFill>
                          <a:effectLst/>
                          <a:latin typeface="Calibri" pitchFamily="34" charset="0"/>
                        </a:rPr>
                        <a:t>GeV</a:t>
                      </a:r>
                      <a:r>
                        <a:rPr kumimoji="0" lang="en-US" sz="1200" b="1" i="0" u="none" strike="noStrike" cap="none" normalizeH="0" baseline="0" dirty="0" smtClean="0">
                          <a:ln>
                            <a:noFill/>
                          </a:ln>
                          <a:solidFill>
                            <a:srgbClr val="000000"/>
                          </a:solidFill>
                          <a:effectLst/>
                          <a:latin typeface="Calibri"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NA50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[-0.4;0.6]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[0.06;0.16]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[-0.09;0.14]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r>
              <a:tr h="27463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CHIC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[-0.9;1.6]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[0.02;0.26]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[-0.22;0.51]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bl>
          </a:graphicData>
        </a:graphic>
      </p:graphicFrame>
      <p:sp>
        <p:nvSpPr>
          <p:cNvPr id="8" name="ZoneTexte 7"/>
          <p:cNvSpPr txBox="1"/>
          <p:nvPr/>
        </p:nvSpPr>
        <p:spPr>
          <a:xfrm>
            <a:off x="525242" y="1961545"/>
            <a:ext cx="3470694" cy="1015663"/>
          </a:xfrm>
          <a:prstGeom prst="rect">
            <a:avLst/>
          </a:prstGeom>
          <a:solidFill>
            <a:schemeClr val="tx1"/>
          </a:solidFill>
          <a:effectLst>
            <a:outerShdw blurRad="50800" dist="38100" dir="2700000" algn="tl" rotWithShape="0">
              <a:prstClr val="black">
                <a:alpha val="40000"/>
              </a:prstClr>
            </a:outerShdw>
          </a:effectLst>
        </p:spPr>
        <p:txBody>
          <a:bodyPr wrap="none" rtlCol="0">
            <a:spAutoFit/>
          </a:bodyPr>
          <a:lstStyle/>
          <a:p>
            <a:pPr marL="0" lvl="1"/>
            <a:r>
              <a:rPr lang="en-US" sz="2000" b="1" dirty="0" smtClean="0">
                <a:solidFill>
                  <a:schemeClr val="bg1"/>
                </a:solidFill>
                <a:latin typeface="Calibri" pitchFamily="34" charset="0"/>
              </a:rPr>
              <a:t>J/</a:t>
            </a:r>
            <a:r>
              <a:rPr lang="en-US" sz="2000" b="1" dirty="0" smtClean="0">
                <a:solidFill>
                  <a:schemeClr val="bg1"/>
                </a:solidFill>
                <a:latin typeface="Symbol" pitchFamily="18" charset="2"/>
              </a:rPr>
              <a:t>Y</a:t>
            </a:r>
            <a:r>
              <a:rPr lang="en-US" sz="2000" b="1" dirty="0">
                <a:solidFill>
                  <a:schemeClr val="bg1"/>
                </a:solidFill>
                <a:latin typeface="Calibri" pitchFamily="34" charset="0"/>
              </a:rPr>
              <a:t>, </a:t>
            </a:r>
            <a:r>
              <a:rPr lang="en-US" sz="2000" b="1" dirty="0">
                <a:solidFill>
                  <a:schemeClr val="bg1"/>
                </a:solidFill>
                <a:latin typeface="Symbol" pitchFamily="18" charset="2"/>
              </a:rPr>
              <a:t>Y</a:t>
            </a:r>
            <a:r>
              <a:rPr lang="en-US" sz="2000" b="1" dirty="0">
                <a:solidFill>
                  <a:schemeClr val="bg1"/>
                </a:solidFill>
                <a:latin typeface="Calibri" pitchFamily="34" charset="0"/>
              </a:rPr>
              <a:t>’, </a:t>
            </a:r>
            <a:r>
              <a:rPr lang="en-US" sz="2000" b="1" dirty="0">
                <a:solidFill>
                  <a:schemeClr val="bg1"/>
                </a:solidFill>
                <a:latin typeface="Symbol" pitchFamily="18" charset="2"/>
              </a:rPr>
              <a:t>c</a:t>
            </a:r>
            <a:r>
              <a:rPr lang="en-US" sz="2000" b="1" baseline="-25000" dirty="0">
                <a:solidFill>
                  <a:schemeClr val="bg1"/>
                </a:solidFill>
                <a:latin typeface="Calibri" pitchFamily="34" charset="0"/>
              </a:rPr>
              <a:t>c</a:t>
            </a:r>
            <a:r>
              <a:rPr lang="en-US" sz="2000" b="1" dirty="0">
                <a:solidFill>
                  <a:schemeClr val="bg1"/>
                </a:solidFill>
                <a:latin typeface="Calibri" pitchFamily="34" charset="0"/>
              </a:rPr>
              <a:t> in a large </a:t>
            </a:r>
            <a:r>
              <a:rPr lang="en-US" sz="2000" b="1" dirty="0" err="1">
                <a:solidFill>
                  <a:schemeClr val="bg1"/>
                </a:solidFill>
                <a:latin typeface="Calibri" pitchFamily="34" charset="0"/>
              </a:rPr>
              <a:t>y</a:t>
            </a:r>
            <a:r>
              <a:rPr lang="en-US" sz="2000" b="1" baseline="-25000" dirty="0" err="1">
                <a:solidFill>
                  <a:schemeClr val="bg1"/>
                </a:solidFill>
                <a:latin typeface="Calibri" pitchFamily="34" charset="0"/>
              </a:rPr>
              <a:t>CMS</a:t>
            </a:r>
            <a:r>
              <a:rPr lang="en-US" sz="2000" b="1" dirty="0">
                <a:solidFill>
                  <a:schemeClr val="bg1"/>
                </a:solidFill>
                <a:latin typeface="Calibri" pitchFamily="34" charset="0"/>
              </a:rPr>
              <a:t> </a:t>
            </a:r>
            <a:r>
              <a:rPr lang="en-US" sz="2000" b="1" dirty="0" smtClean="0">
                <a:solidFill>
                  <a:schemeClr val="bg1"/>
                </a:solidFill>
                <a:latin typeface="Calibri" pitchFamily="34" charset="0"/>
              </a:rPr>
              <a:t>range</a:t>
            </a:r>
          </a:p>
          <a:p>
            <a:pPr marL="800100" lvl="2" indent="-342900">
              <a:buFont typeface="Wingdings"/>
              <a:buChar char="è"/>
            </a:pPr>
            <a:r>
              <a:rPr lang="en-US" sz="2000" b="1" dirty="0" smtClean="0">
                <a:solidFill>
                  <a:schemeClr val="bg1"/>
                </a:solidFill>
                <a:latin typeface="Calibri" pitchFamily="34" charset="0"/>
                <a:sym typeface="Wingdings" pitchFamily="2" charset="2"/>
              </a:rPr>
              <a:t>Large coverage in x</a:t>
            </a:r>
            <a:r>
              <a:rPr lang="en-US" sz="2000" b="1" baseline="-25000" dirty="0" smtClean="0">
                <a:solidFill>
                  <a:schemeClr val="bg1"/>
                </a:solidFill>
                <a:latin typeface="Calibri" pitchFamily="34" charset="0"/>
                <a:sym typeface="Wingdings" pitchFamily="2" charset="2"/>
              </a:rPr>
              <a:t>2</a:t>
            </a:r>
          </a:p>
          <a:p>
            <a:pPr marL="800100" lvl="2" indent="-342900">
              <a:buFont typeface="Wingdings"/>
              <a:buChar char="è"/>
            </a:pPr>
            <a:r>
              <a:rPr lang="en-US" sz="2000" b="1" dirty="0" smtClean="0">
                <a:solidFill>
                  <a:schemeClr val="bg1"/>
                </a:solidFill>
                <a:latin typeface="Calibri" pitchFamily="34" charset="0"/>
                <a:sym typeface="Wingdings" pitchFamily="2" charset="2"/>
              </a:rPr>
              <a:t>Large coverage in </a:t>
            </a:r>
            <a:r>
              <a:rPr lang="en-US" sz="2000" b="1" dirty="0" err="1" smtClean="0">
                <a:solidFill>
                  <a:schemeClr val="bg1"/>
                </a:solidFill>
                <a:latin typeface="Calibri" pitchFamily="34" charset="0"/>
                <a:sym typeface="Wingdings" pitchFamily="2" charset="2"/>
              </a:rPr>
              <a:t>x</a:t>
            </a:r>
            <a:r>
              <a:rPr lang="en-US" sz="2000" b="1" baseline="-25000" dirty="0" err="1" smtClean="0">
                <a:solidFill>
                  <a:schemeClr val="bg1"/>
                </a:solidFill>
                <a:latin typeface="Calibri" pitchFamily="34" charset="0"/>
                <a:sym typeface="Wingdings" pitchFamily="2" charset="2"/>
              </a:rPr>
              <a:t>F</a:t>
            </a:r>
            <a:endParaRPr lang="fr-FR" sz="2000" b="1" baseline="-25000" dirty="0">
              <a:solidFill>
                <a:schemeClr val="bg1"/>
              </a:solidFill>
              <a:latin typeface="Calibri" pitchFamily="34" charset="0"/>
            </a:endParaRPr>
          </a:p>
        </p:txBody>
      </p:sp>
      <p:sp>
        <p:nvSpPr>
          <p:cNvPr id="46" name="Flèche droite 45"/>
          <p:cNvSpPr/>
          <p:nvPr/>
        </p:nvSpPr>
        <p:spPr>
          <a:xfrm>
            <a:off x="4208423" y="2273361"/>
            <a:ext cx="431849" cy="157680"/>
          </a:xfrm>
          <a:prstGeom prst="right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numéro de diapositive 10"/>
          <p:cNvSpPr>
            <a:spLocks noGrp="1"/>
          </p:cNvSpPr>
          <p:nvPr>
            <p:ph type="sldNum" sz="quarter" idx="12"/>
          </p:nvPr>
        </p:nvSpPr>
        <p:spPr/>
        <p:txBody>
          <a:bodyPr/>
          <a:lstStyle/>
          <a:p>
            <a:pPr>
              <a:defRPr/>
            </a:pPr>
            <a:fld id="{22D67996-295D-4F77-A381-123A140FDE3E}" type="slidenum">
              <a:rPr lang="fr-BE" smtClean="0"/>
              <a:pPr>
                <a:defRPr/>
              </a:pPr>
              <a:t>30</a:t>
            </a:fld>
            <a:r>
              <a:rPr lang="fr-BE" smtClean="0"/>
              <a:t>/22</a:t>
            </a:r>
            <a:endParaRPr lang="fr-BE" dirty="0">
              <a:solidFill>
                <a:schemeClr val="tx1"/>
              </a:solidFill>
            </a:endParaRPr>
          </a:p>
        </p:txBody>
      </p:sp>
    </p:spTree>
    <p:extLst>
      <p:ext uri="{BB962C8B-B14F-4D97-AF65-F5344CB8AC3E}">
        <p14:creationId xmlns:p14="http://schemas.microsoft.com/office/powerpoint/2010/main" val="1202349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solidFill>
                  <a:srgbClr val="FF0000"/>
                </a:solidFill>
              </a:rPr>
              <a:t>Mass </a:t>
            </a:r>
            <a:r>
              <a:rPr lang="fr-FR" dirty="0" err="1">
                <a:solidFill>
                  <a:srgbClr val="FF0000"/>
                </a:solidFill>
              </a:rPr>
              <a:t>resolution</a:t>
            </a:r>
            <a:endParaRPr lang="fr-FR" dirty="0">
              <a:solidFill>
                <a:srgbClr val="FF0000"/>
              </a:solidFill>
            </a:endParaRPr>
          </a:p>
        </p:txBody>
      </p:sp>
      <mc:AlternateContent xmlns:mc="http://schemas.openxmlformats.org/markup-compatibility/2006" xmlns:a14="http://schemas.microsoft.com/office/drawing/2010/main">
        <mc:Choice Requires="a14">
          <p:sp>
            <p:nvSpPr>
              <p:cNvPr id="7" name="Espace réservé du contenu 6"/>
              <p:cNvSpPr>
                <a:spLocks noGrp="1"/>
              </p:cNvSpPr>
              <p:nvPr>
                <p:ph idx="1"/>
              </p:nvPr>
            </p:nvSpPr>
            <p:spPr/>
            <p:txBody>
              <a:bodyPr>
                <a:normAutofit lnSpcReduction="10000"/>
              </a:bodyPr>
              <a:lstStyle/>
              <a:p>
                <a:r>
                  <a:rPr lang="fr-FR" dirty="0" smtClean="0"/>
                  <a:t>CHIC </a:t>
                </a:r>
                <a:r>
                  <a:rPr lang="fr-FR" dirty="0" err="1" smtClean="0"/>
                  <a:t>expected</a:t>
                </a:r>
                <a:r>
                  <a:rPr lang="fr-FR" dirty="0" smtClean="0"/>
                  <a:t> performances for </a:t>
                </a:r>
                <a:r>
                  <a:rPr lang="fr-FR" dirty="0" err="1" smtClean="0"/>
                  <a:t>low</a:t>
                </a:r>
                <a:r>
                  <a:rPr lang="fr-FR" dirty="0" smtClean="0"/>
                  <a:t> mass </a:t>
                </a:r>
                <a:r>
                  <a:rPr lang="fr-FR" dirty="0" err="1" smtClean="0"/>
                  <a:t>dileptons</a:t>
                </a:r>
                <a:endParaRPr lang="fr-FR" b="1" dirty="0" smtClean="0">
                  <a:latin typeface="Calibri" pitchFamily="34" charset="0"/>
                  <a:sym typeface="Symbol" pitchFamily="18" charset="2"/>
                </a:endParaRPr>
              </a:p>
              <a:p>
                <a:pPr lvl="1"/>
                <a:r>
                  <a:rPr lang="fr-FR" sz="2100" b="1" dirty="0" err="1" smtClean="0">
                    <a:latin typeface="Calibri" pitchFamily="34" charset="0"/>
                    <a:sym typeface="Symbol" pitchFamily="18" charset="2"/>
                  </a:rPr>
                  <a:t>Tracking</a:t>
                </a:r>
                <a:r>
                  <a:rPr lang="fr-FR" sz="2100" b="1" dirty="0" smtClean="0">
                    <a:latin typeface="Calibri" pitchFamily="34" charset="0"/>
                    <a:sym typeface="Symbol" pitchFamily="18" charset="2"/>
                  </a:rPr>
                  <a:t> </a:t>
                </a:r>
                <a:r>
                  <a:rPr lang="fr-FR" sz="2100" b="1" dirty="0" err="1" smtClean="0">
                    <a:latin typeface="Calibri" pitchFamily="34" charset="0"/>
                    <a:sym typeface="Symbol" pitchFamily="18" charset="2"/>
                  </a:rPr>
                  <a:t>performed</a:t>
                </a:r>
                <a:r>
                  <a:rPr lang="fr-FR" sz="2100" b="1" dirty="0" smtClean="0">
                    <a:latin typeface="Calibri" pitchFamily="34" charset="0"/>
                    <a:sym typeface="Symbol" pitchFamily="18" charset="2"/>
                  </a:rPr>
                  <a:t> </a:t>
                </a:r>
                <a:r>
                  <a:rPr lang="fr-FR" sz="2100" b="1" dirty="0" err="1" smtClean="0">
                    <a:latin typeface="Calibri" pitchFamily="34" charset="0"/>
                    <a:sym typeface="Symbol" pitchFamily="18" charset="2"/>
                  </a:rPr>
                  <a:t>upstream</a:t>
                </a:r>
                <a:r>
                  <a:rPr lang="fr-FR" sz="2100" b="1" dirty="0" smtClean="0">
                    <a:latin typeface="Calibri" pitchFamily="34" charset="0"/>
                    <a:sym typeface="Symbol" pitchFamily="18" charset="2"/>
                  </a:rPr>
                  <a:t> to the absorber</a:t>
                </a:r>
              </a:p>
              <a:p>
                <a:pPr lvl="2"/>
                <a:r>
                  <a:rPr lang="fr-FR" sz="1900" b="1" dirty="0" smtClean="0">
                    <a:latin typeface="Calibri" pitchFamily="34" charset="0"/>
                    <a:sym typeface="Wingdings" pitchFamily="2" charset="2"/>
                  </a:rPr>
                  <a:t> </a:t>
                </a:r>
                <a:r>
                  <a:rPr lang="fr-FR" sz="1900" b="1" dirty="0" smtClean="0">
                    <a:solidFill>
                      <a:srgbClr val="FF0000"/>
                    </a:solidFill>
                    <a:latin typeface="Calibri" pitchFamily="34" charset="0"/>
                    <a:sym typeface="Wingdings" pitchFamily="2" charset="2"/>
                  </a:rPr>
                  <a:t>no multiple </a:t>
                </a:r>
                <a:r>
                  <a:rPr lang="fr-FR" sz="1900" b="1" dirty="0" err="1" smtClean="0">
                    <a:solidFill>
                      <a:srgbClr val="FF0000"/>
                    </a:solidFill>
                    <a:latin typeface="Calibri" pitchFamily="34" charset="0"/>
                    <a:sym typeface="Wingdings" pitchFamily="2" charset="2"/>
                  </a:rPr>
                  <a:t>scattering</a:t>
                </a:r>
                <a:r>
                  <a:rPr lang="fr-FR" sz="1900" b="1" dirty="0" smtClean="0">
                    <a:solidFill>
                      <a:srgbClr val="FF0000"/>
                    </a:solidFill>
                    <a:latin typeface="Calibri" pitchFamily="34" charset="0"/>
                    <a:sym typeface="Wingdings" pitchFamily="2" charset="2"/>
                  </a:rPr>
                  <a:t> </a:t>
                </a:r>
                <a:r>
                  <a:rPr lang="fr-FR" sz="1900" b="1" dirty="0" smtClean="0">
                    <a:latin typeface="Calibri" pitchFamily="34" charset="0"/>
                    <a:sym typeface="Wingdings" pitchFamily="2" charset="2"/>
                  </a:rPr>
                  <a:t>due to absorber</a:t>
                </a:r>
              </a:p>
              <a:p>
                <a:pPr lvl="2"/>
                <a:r>
                  <a:rPr lang="fr-FR" sz="1900" b="1" dirty="0" smtClean="0">
                    <a:latin typeface="Calibri" pitchFamily="34" charset="0"/>
                    <a:sym typeface="Wingdings" pitchFamily="2" charset="2"/>
                  </a:rPr>
                  <a:t> </a:t>
                </a:r>
                <a:r>
                  <a:rPr lang="fr-FR" sz="1900" b="1" dirty="0" err="1" smtClean="0">
                    <a:latin typeface="Calibri" pitchFamily="34" charset="0"/>
                    <a:sym typeface="Wingdings" pitchFamily="2" charset="2"/>
                  </a:rPr>
                  <a:t>momentum</a:t>
                </a:r>
                <a:r>
                  <a:rPr lang="fr-FR" sz="1900" b="1" dirty="0" smtClean="0">
                    <a:latin typeface="Calibri" pitchFamily="34" charset="0"/>
                    <a:sym typeface="Wingdings" pitchFamily="2" charset="2"/>
                  </a:rPr>
                  <a:t> </a:t>
                </a:r>
                <a:r>
                  <a:rPr lang="fr-FR" sz="1900" b="1" dirty="0" err="1" smtClean="0">
                    <a:latin typeface="Calibri" pitchFamily="34" charset="0"/>
                    <a:sym typeface="Wingdings" pitchFamily="2" charset="2"/>
                  </a:rPr>
                  <a:t>resolution</a:t>
                </a:r>
                <a:r>
                  <a:rPr lang="fr-FR" sz="1900" b="1" dirty="0">
                    <a:latin typeface="Calibri" pitchFamily="34" charset="0"/>
                    <a:sym typeface="Wingdings" pitchFamily="2" charset="2"/>
                  </a:rPr>
                  <a:t> </a:t>
                </a:r>
                <a:r>
                  <a:rPr lang="fr-FR" sz="1900" b="1" dirty="0" err="1" smtClean="0">
                    <a:latin typeface="Calibri" pitchFamily="34" charset="0"/>
                    <a:sym typeface="Wingdings" pitchFamily="2" charset="2"/>
                  </a:rPr>
                  <a:t>affected</a:t>
                </a:r>
                <a:r>
                  <a:rPr lang="fr-FR" sz="1900" b="1" dirty="0" smtClean="0">
                    <a:latin typeface="Calibri" pitchFamily="34" charset="0"/>
                    <a:sym typeface="Wingdings" pitchFamily="2" charset="2"/>
                  </a:rPr>
                  <a:t> by </a:t>
                </a:r>
                <a:r>
                  <a:rPr lang="fr-FR" sz="1900" b="1" dirty="0" err="1" smtClean="0">
                    <a:latin typeface="Calibri" pitchFamily="34" charset="0"/>
                    <a:sym typeface="Wingdings" pitchFamily="2" charset="2"/>
                  </a:rPr>
                  <a:t>magnetic</a:t>
                </a:r>
                <a:r>
                  <a:rPr lang="fr-FR" sz="1900" b="1" dirty="0" smtClean="0">
                    <a:latin typeface="Calibri" pitchFamily="34" charset="0"/>
                    <a:sym typeface="Wingdings" pitchFamily="2" charset="2"/>
                  </a:rPr>
                  <a:t> </a:t>
                </a:r>
                <a:r>
                  <a:rPr lang="fr-FR" sz="1900" b="1" dirty="0" err="1" smtClean="0">
                    <a:latin typeface="Calibri" pitchFamily="34" charset="0"/>
                    <a:sym typeface="Wingdings" pitchFamily="2" charset="2"/>
                  </a:rPr>
                  <a:t>field</a:t>
                </a:r>
                <a:r>
                  <a:rPr lang="fr-FR" sz="1900" b="1" dirty="0" smtClean="0">
                    <a:latin typeface="Calibri" pitchFamily="34" charset="0"/>
                    <a:sym typeface="Wingdings" pitchFamily="2" charset="2"/>
                  </a:rPr>
                  <a:t> </a:t>
                </a:r>
                <a:r>
                  <a:rPr lang="fr-FR" sz="1900" b="1" dirty="0" err="1" smtClean="0">
                    <a:latin typeface="Calibri" pitchFamily="34" charset="0"/>
                    <a:sym typeface="Wingdings" pitchFamily="2" charset="2"/>
                  </a:rPr>
                  <a:t>only</a:t>
                </a:r>
                <a:r>
                  <a:rPr lang="fr-FR" sz="1900" b="1" dirty="0" smtClean="0">
                    <a:latin typeface="Calibri" pitchFamily="34" charset="0"/>
                    <a:sym typeface="Wingdings" pitchFamily="2" charset="2"/>
                  </a:rPr>
                  <a:t>:    </a:t>
                </a:r>
                <a14:m>
                  <m:oMath xmlns:m="http://schemas.openxmlformats.org/officeDocument/2006/math">
                    <m:r>
                      <a:rPr lang="fr-FR" sz="2400" b="1" i="0" smtClean="0">
                        <a:latin typeface="Cambria Math"/>
                        <a:sym typeface="Wingdings" pitchFamily="2" charset="2"/>
                      </a:rPr>
                      <m:t>            </m:t>
                    </m:r>
                    <m:f>
                      <m:fPr>
                        <m:ctrlPr>
                          <a:rPr lang="fr-FR" sz="2400" b="1" i="1" smtClean="0">
                            <a:latin typeface="Cambria Math"/>
                            <a:sym typeface="Wingdings" pitchFamily="2" charset="2"/>
                          </a:rPr>
                        </m:ctrlPr>
                      </m:fPr>
                      <m:num>
                        <m:r>
                          <a:rPr lang="fr-FR" sz="2400" b="1" i="1" smtClean="0">
                            <a:latin typeface="Cambria Math"/>
                            <a:ea typeface="Cambria Math"/>
                            <a:sym typeface="Wingdings" pitchFamily="2" charset="2"/>
                          </a:rPr>
                          <m:t>𝚫</m:t>
                        </m:r>
                        <m:r>
                          <a:rPr lang="fr-FR" sz="2400" b="1" i="1" smtClean="0">
                            <a:latin typeface="Cambria Math"/>
                            <a:ea typeface="Cambria Math"/>
                            <a:sym typeface="Wingdings" pitchFamily="2" charset="2"/>
                          </a:rPr>
                          <m:t>𝑷</m:t>
                        </m:r>
                      </m:num>
                      <m:den>
                        <m:r>
                          <a:rPr lang="fr-FR" sz="2400" b="1" i="1" smtClean="0">
                            <a:latin typeface="Cambria Math"/>
                            <a:sym typeface="Wingdings" pitchFamily="2" charset="2"/>
                          </a:rPr>
                          <m:t>𝑷</m:t>
                        </m:r>
                      </m:den>
                    </m:f>
                    <m:r>
                      <a:rPr lang="fr-FR" sz="2400" b="1" i="1" smtClean="0">
                        <a:latin typeface="Cambria Math"/>
                        <a:ea typeface="Cambria Math"/>
                        <a:sym typeface="Wingdings" pitchFamily="2" charset="2"/>
                      </a:rPr>
                      <m:t>∝</m:t>
                    </m:r>
                    <m:f>
                      <m:fPr>
                        <m:ctrlPr>
                          <a:rPr lang="fr-FR" sz="2400" b="1" i="1" smtClean="0">
                            <a:latin typeface="Cambria Math"/>
                            <a:ea typeface="Cambria Math"/>
                            <a:sym typeface="Wingdings" pitchFamily="2" charset="2"/>
                          </a:rPr>
                        </m:ctrlPr>
                      </m:fPr>
                      <m:num>
                        <m:r>
                          <a:rPr lang="fr-FR" sz="2400" b="1" i="1" smtClean="0">
                            <a:latin typeface="Cambria Math"/>
                            <a:ea typeface="Cambria Math"/>
                            <a:sym typeface="Wingdings" pitchFamily="2" charset="2"/>
                          </a:rPr>
                          <m:t>𝟏</m:t>
                        </m:r>
                      </m:num>
                      <m:den>
                        <m:r>
                          <a:rPr lang="fr-FR" sz="2400" b="1" i="1" smtClean="0">
                            <a:latin typeface="Cambria Math"/>
                            <a:ea typeface="Cambria Math"/>
                            <a:sym typeface="Wingdings" pitchFamily="2" charset="2"/>
                          </a:rPr>
                          <m:t>𝑩𝑳</m:t>
                        </m:r>
                        <m:r>
                          <a:rPr lang="fr-FR" sz="2400" b="1" i="1" smtClean="0">
                            <a:latin typeface="Cambria Math"/>
                            <a:ea typeface="Cambria Math"/>
                            <a:sym typeface="Wingdings" pitchFamily="2" charset="2"/>
                          </a:rPr>
                          <m:t>²</m:t>
                        </m:r>
                      </m:den>
                    </m:f>
                    <m:r>
                      <a:rPr lang="fr-FR" sz="2400" b="1" i="1" smtClean="0">
                        <a:latin typeface="Cambria Math"/>
                        <a:ea typeface="Cambria Math"/>
                        <a:sym typeface="Wingdings" pitchFamily="2" charset="2"/>
                      </a:rPr>
                      <m:t>𝑷</m:t>
                    </m:r>
                  </m:oMath>
                </a14:m>
                <a:endParaRPr lang="fr-FR" sz="2100" b="1" dirty="0" smtClean="0">
                  <a:latin typeface="Calibri" pitchFamily="34" charset="0"/>
                  <a:sym typeface="Wingdings" pitchFamily="2" charset="2"/>
                </a:endParaRPr>
              </a:p>
              <a:p>
                <a:pPr lvl="1"/>
                <a:r>
                  <a:rPr lang="fr-FR" sz="2100" b="1" dirty="0" err="1" smtClean="0">
                    <a:latin typeface="Calibri" pitchFamily="34" charset="0"/>
                    <a:sym typeface="Wingdings" pitchFamily="2" charset="2"/>
                  </a:rPr>
                  <a:t>Momentum</a:t>
                </a:r>
                <a:r>
                  <a:rPr lang="fr-FR" sz="2100" b="1" dirty="0" smtClean="0">
                    <a:latin typeface="Calibri" pitchFamily="34" charset="0"/>
                    <a:sym typeface="Wingdings" pitchFamily="2" charset="2"/>
                  </a:rPr>
                  <a:t> </a:t>
                </a:r>
                <a:r>
                  <a:rPr lang="fr-FR" sz="2100" b="1" dirty="0" err="1" smtClean="0">
                    <a:latin typeface="Calibri" pitchFamily="34" charset="0"/>
                    <a:sym typeface="Wingdings" pitchFamily="2" charset="2"/>
                  </a:rPr>
                  <a:t>resolution</a:t>
                </a:r>
                <a:endParaRPr lang="fr-FR" sz="2100" b="1" dirty="0" smtClean="0">
                  <a:latin typeface="Calibri" pitchFamily="34" charset="0"/>
                  <a:sym typeface="Wingdings" pitchFamily="2" charset="2"/>
                </a:endParaRPr>
              </a:p>
              <a:p>
                <a:pPr lvl="2"/>
                <a:r>
                  <a:rPr lang="fr-FR" sz="1900" b="1" dirty="0" err="1" smtClean="0">
                    <a:latin typeface="Calibri" pitchFamily="34" charset="0"/>
                    <a:sym typeface="Wingdings" pitchFamily="2" charset="2"/>
                  </a:rPr>
                  <a:t>With</a:t>
                </a:r>
                <a:r>
                  <a:rPr lang="fr-FR" sz="1900" b="1" dirty="0" smtClean="0">
                    <a:latin typeface="Calibri" pitchFamily="34" charset="0"/>
                    <a:sym typeface="Wingdings" pitchFamily="2" charset="2"/>
                  </a:rPr>
                  <a:t> a 1m long 2.5T </a:t>
                </a:r>
                <a:r>
                  <a:rPr lang="fr-FR" sz="1900" b="1" dirty="0" err="1" smtClean="0">
                    <a:latin typeface="Calibri" pitchFamily="34" charset="0"/>
                    <a:sym typeface="Wingdings" pitchFamily="2" charset="2"/>
                  </a:rPr>
                  <a:t>dipolar</a:t>
                </a:r>
                <a:r>
                  <a:rPr lang="fr-FR" sz="1900" b="1" dirty="0" smtClean="0">
                    <a:latin typeface="Calibri" pitchFamily="34" charset="0"/>
                    <a:sym typeface="Wingdings" pitchFamily="2" charset="2"/>
                  </a:rPr>
                  <a:t> </a:t>
                </a:r>
                <a:r>
                  <a:rPr lang="fr-FR" sz="1900" b="1" dirty="0" err="1" smtClean="0">
                    <a:latin typeface="Calibri" pitchFamily="34" charset="0"/>
                    <a:sym typeface="Wingdings" pitchFamily="2" charset="2"/>
                  </a:rPr>
                  <a:t>magnetic</a:t>
                </a:r>
                <a:r>
                  <a:rPr lang="fr-FR" sz="1900" b="1" dirty="0" smtClean="0">
                    <a:latin typeface="Calibri" pitchFamily="34" charset="0"/>
                    <a:sym typeface="Wingdings" pitchFamily="2" charset="2"/>
                  </a:rPr>
                  <a:t> </a:t>
                </a:r>
                <a:r>
                  <a:rPr lang="fr-FR" sz="1900" b="1" dirty="0" err="1" smtClean="0">
                    <a:latin typeface="Calibri" pitchFamily="34" charset="0"/>
                    <a:sym typeface="Wingdings" pitchFamily="2" charset="2"/>
                  </a:rPr>
                  <a:t>field</a:t>
                </a:r>
                <a:endParaRPr lang="fr-FR" sz="1900" b="1" dirty="0" smtClean="0">
                  <a:latin typeface="Calibri" pitchFamily="34" charset="0"/>
                  <a:sym typeface="Wingdings" pitchFamily="2" charset="2"/>
                </a:endParaRPr>
              </a:p>
              <a:p>
                <a:pPr lvl="3"/>
                <a14:m>
                  <m:oMath xmlns:m="http://schemas.openxmlformats.org/officeDocument/2006/math">
                    <m:f>
                      <m:fPr>
                        <m:ctrlPr>
                          <a:rPr lang="fr-FR" sz="1900" b="1" i="1" smtClean="0">
                            <a:solidFill>
                              <a:srgbClr val="FF0000"/>
                            </a:solidFill>
                            <a:latin typeface="Cambria Math"/>
                            <a:sym typeface="Wingdings" pitchFamily="2" charset="2"/>
                          </a:rPr>
                        </m:ctrlPr>
                      </m:fPr>
                      <m:num>
                        <m:r>
                          <a:rPr lang="fr-FR" sz="1900" b="1" i="1">
                            <a:solidFill>
                              <a:srgbClr val="FF0000"/>
                            </a:solidFill>
                            <a:latin typeface="Cambria Math"/>
                            <a:ea typeface="Cambria Math"/>
                            <a:sym typeface="Wingdings" pitchFamily="2" charset="2"/>
                          </a:rPr>
                          <m:t>∆</m:t>
                        </m:r>
                        <m:sSub>
                          <m:sSubPr>
                            <m:ctrlPr>
                              <a:rPr lang="fr-FR" sz="1900" b="1" i="1">
                                <a:solidFill>
                                  <a:srgbClr val="FF0000"/>
                                </a:solidFill>
                                <a:latin typeface="Cambria Math"/>
                                <a:ea typeface="Cambria Math"/>
                                <a:sym typeface="Wingdings" pitchFamily="2" charset="2"/>
                              </a:rPr>
                            </m:ctrlPr>
                          </m:sSubPr>
                          <m:e>
                            <m:r>
                              <a:rPr lang="fr-FR" sz="1900" b="1" i="1">
                                <a:solidFill>
                                  <a:srgbClr val="FF0000"/>
                                </a:solidFill>
                                <a:latin typeface="Cambria Math"/>
                                <a:ea typeface="Cambria Math"/>
                                <a:sym typeface="Wingdings" pitchFamily="2" charset="2"/>
                              </a:rPr>
                              <m:t>𝑷</m:t>
                            </m:r>
                          </m:e>
                          <m:sub>
                            <m:r>
                              <a:rPr lang="fr-FR" sz="1900" b="1" i="1">
                                <a:solidFill>
                                  <a:srgbClr val="FF0000"/>
                                </a:solidFill>
                                <a:latin typeface="Cambria Math"/>
                                <a:ea typeface="Cambria Math"/>
                                <a:sym typeface="Wingdings" pitchFamily="2" charset="2"/>
                              </a:rPr>
                              <m:t>𝝁</m:t>
                            </m:r>
                          </m:sub>
                        </m:sSub>
                      </m:num>
                      <m:den>
                        <m:sSub>
                          <m:sSubPr>
                            <m:ctrlPr>
                              <a:rPr lang="fr-FR" sz="1900" b="1" i="1">
                                <a:solidFill>
                                  <a:srgbClr val="FF0000"/>
                                </a:solidFill>
                                <a:latin typeface="Cambria Math"/>
                                <a:sym typeface="Wingdings" pitchFamily="2" charset="2"/>
                              </a:rPr>
                            </m:ctrlPr>
                          </m:sSubPr>
                          <m:e>
                            <m:r>
                              <a:rPr lang="fr-FR" sz="1900" b="1" i="1">
                                <a:solidFill>
                                  <a:srgbClr val="FF0000"/>
                                </a:solidFill>
                                <a:latin typeface="Cambria Math"/>
                                <a:sym typeface="Wingdings" pitchFamily="2" charset="2"/>
                              </a:rPr>
                              <m:t>𝑷</m:t>
                            </m:r>
                          </m:e>
                          <m:sub>
                            <m:r>
                              <a:rPr lang="fr-FR" sz="1900" b="1" i="1">
                                <a:solidFill>
                                  <a:srgbClr val="FF0000"/>
                                </a:solidFill>
                                <a:latin typeface="Cambria Math"/>
                                <a:ea typeface="Cambria Math"/>
                                <a:sym typeface="Wingdings" pitchFamily="2" charset="2"/>
                              </a:rPr>
                              <m:t>𝝁</m:t>
                            </m:r>
                          </m:sub>
                        </m:sSub>
                      </m:den>
                    </m:f>
                  </m:oMath>
                </a14:m>
                <a:r>
                  <a:rPr lang="fr-FR" sz="1900" b="1" dirty="0" smtClean="0">
                    <a:solidFill>
                      <a:srgbClr val="FF0000"/>
                    </a:solidFill>
                    <a:latin typeface="Calibri" pitchFamily="34" charset="0"/>
                    <a:sym typeface="Wingdings" pitchFamily="2" charset="2"/>
                  </a:rPr>
                  <a:t> = 1% </a:t>
                </a:r>
                <a:r>
                  <a:rPr lang="fr-FR" sz="1900" b="1" dirty="0" smtClean="0">
                    <a:latin typeface="Calibri" pitchFamily="34" charset="0"/>
                    <a:sym typeface="Wingdings" pitchFamily="2" charset="2"/>
                  </a:rPr>
                  <a:t>for </a:t>
                </a:r>
                <a:r>
                  <a:rPr lang="fr-FR" sz="1900" b="1" dirty="0" err="1" smtClean="0">
                    <a:latin typeface="Calibri" pitchFamily="34" charset="0"/>
                    <a:sym typeface="Wingdings" pitchFamily="2" charset="2"/>
                  </a:rPr>
                  <a:t>typical</a:t>
                </a:r>
                <a:r>
                  <a:rPr lang="fr-FR" sz="1900" b="1" dirty="0" smtClean="0">
                    <a:latin typeface="Calibri" pitchFamily="34" charset="0"/>
                    <a:sym typeface="Wingdings" pitchFamily="2" charset="2"/>
                  </a:rPr>
                  <a:t> muon </a:t>
                </a:r>
                <a:r>
                  <a:rPr lang="fr-FR" sz="1900" b="1" dirty="0" err="1" smtClean="0">
                    <a:latin typeface="Calibri" pitchFamily="34" charset="0"/>
                    <a:sym typeface="Wingdings" pitchFamily="2" charset="2"/>
                  </a:rPr>
                  <a:t>from</a:t>
                </a:r>
                <a:r>
                  <a:rPr lang="fr-FR" sz="1900" b="1" dirty="0" smtClean="0">
                    <a:latin typeface="Calibri" pitchFamily="34" charset="0"/>
                    <a:sym typeface="Wingdings" pitchFamily="2" charset="2"/>
                  </a:rPr>
                  <a:t> </a:t>
                </a:r>
                <a:r>
                  <a:rPr lang="fr-FR" sz="1900" b="1" dirty="0" smtClean="0">
                    <a:solidFill>
                      <a:srgbClr val="FF0000"/>
                    </a:solidFill>
                    <a:latin typeface="Calibri" pitchFamily="34" charset="0"/>
                    <a:sym typeface="Wingdings" pitchFamily="2" charset="2"/>
                  </a:rPr>
                  <a:t>J/</a:t>
                </a:r>
                <a:r>
                  <a:rPr lang="fr-FR" sz="1900" b="1" dirty="0" smtClean="0">
                    <a:solidFill>
                      <a:srgbClr val="FF0000"/>
                    </a:solidFill>
                    <a:latin typeface="Symbol" pitchFamily="18" charset="2"/>
                    <a:sym typeface="Wingdings" pitchFamily="2" charset="2"/>
                  </a:rPr>
                  <a:t>Y</a:t>
                </a:r>
                <a:r>
                  <a:rPr lang="fr-FR" sz="1900" b="1" dirty="0" smtClean="0">
                    <a:latin typeface="Calibri" pitchFamily="34" charset="0"/>
                    <a:sym typeface="Wingdings" pitchFamily="2" charset="2"/>
                  </a:rPr>
                  <a:t> (&lt;P</a:t>
                </a:r>
                <a:r>
                  <a:rPr lang="fr-FR" sz="1900" b="1" baseline="-25000" dirty="0" smtClean="0">
                    <a:latin typeface="Symbol" pitchFamily="18" charset="2"/>
                    <a:sym typeface="Wingdings" pitchFamily="2" charset="2"/>
                  </a:rPr>
                  <a:t>m</a:t>
                </a:r>
                <a:r>
                  <a:rPr lang="fr-FR" sz="1900" b="1" dirty="0" smtClean="0">
                    <a:latin typeface="Calibri" pitchFamily="34" charset="0"/>
                    <a:sym typeface="Wingdings" pitchFamily="2" charset="2"/>
                  </a:rPr>
                  <a:t>&gt; ~10 </a:t>
                </a:r>
                <a:r>
                  <a:rPr lang="fr-FR" sz="1900" b="1" dirty="0" err="1" smtClean="0">
                    <a:latin typeface="Calibri" pitchFamily="34" charset="0"/>
                    <a:sym typeface="Wingdings" pitchFamily="2" charset="2"/>
                  </a:rPr>
                  <a:t>GeV</a:t>
                </a:r>
                <a:r>
                  <a:rPr lang="fr-FR" sz="1900" b="1" dirty="0" smtClean="0">
                    <a:latin typeface="Calibri" pitchFamily="34" charset="0"/>
                    <a:sym typeface="Wingdings" pitchFamily="2" charset="2"/>
                  </a:rPr>
                  <a:t>/c)</a:t>
                </a:r>
              </a:p>
              <a:p>
                <a:pPr lvl="3"/>
                <a14:m>
                  <m:oMath xmlns:m="http://schemas.openxmlformats.org/officeDocument/2006/math">
                    <m:f>
                      <m:fPr>
                        <m:ctrlPr>
                          <a:rPr lang="fr-FR" sz="1900" b="1" i="1" smtClean="0">
                            <a:solidFill>
                              <a:srgbClr val="FF0000"/>
                            </a:solidFill>
                            <a:latin typeface="Cambria Math"/>
                            <a:sym typeface="Wingdings" pitchFamily="2" charset="2"/>
                          </a:rPr>
                        </m:ctrlPr>
                      </m:fPr>
                      <m:num>
                        <m:r>
                          <a:rPr lang="fr-FR" sz="1900" b="1" i="1">
                            <a:solidFill>
                              <a:srgbClr val="FF0000"/>
                            </a:solidFill>
                            <a:latin typeface="Cambria Math"/>
                            <a:ea typeface="Cambria Math"/>
                            <a:sym typeface="Wingdings" pitchFamily="2" charset="2"/>
                          </a:rPr>
                          <m:t>∆</m:t>
                        </m:r>
                        <m:sSub>
                          <m:sSubPr>
                            <m:ctrlPr>
                              <a:rPr lang="fr-FR" sz="1900" b="1" i="1">
                                <a:solidFill>
                                  <a:srgbClr val="FF0000"/>
                                </a:solidFill>
                                <a:latin typeface="Cambria Math"/>
                                <a:ea typeface="Cambria Math"/>
                                <a:sym typeface="Wingdings" pitchFamily="2" charset="2"/>
                              </a:rPr>
                            </m:ctrlPr>
                          </m:sSubPr>
                          <m:e>
                            <m:r>
                              <a:rPr lang="fr-FR" sz="1900" b="1" i="1">
                                <a:solidFill>
                                  <a:srgbClr val="FF0000"/>
                                </a:solidFill>
                                <a:latin typeface="Cambria Math"/>
                                <a:ea typeface="Cambria Math"/>
                                <a:sym typeface="Wingdings" pitchFamily="2" charset="2"/>
                              </a:rPr>
                              <m:t>𝑷</m:t>
                            </m:r>
                          </m:e>
                          <m:sub>
                            <m:r>
                              <a:rPr lang="fr-FR" sz="1900" b="1" i="1">
                                <a:solidFill>
                                  <a:srgbClr val="FF0000"/>
                                </a:solidFill>
                                <a:latin typeface="Cambria Math"/>
                                <a:ea typeface="Cambria Math"/>
                                <a:sym typeface="Wingdings" pitchFamily="2" charset="2"/>
                              </a:rPr>
                              <m:t>𝝁</m:t>
                            </m:r>
                          </m:sub>
                        </m:sSub>
                      </m:num>
                      <m:den>
                        <m:sSub>
                          <m:sSubPr>
                            <m:ctrlPr>
                              <a:rPr lang="fr-FR" sz="1900" b="1" i="1">
                                <a:solidFill>
                                  <a:srgbClr val="FF0000"/>
                                </a:solidFill>
                                <a:latin typeface="Cambria Math"/>
                                <a:sym typeface="Wingdings" pitchFamily="2" charset="2"/>
                              </a:rPr>
                            </m:ctrlPr>
                          </m:sSubPr>
                          <m:e>
                            <m:r>
                              <a:rPr lang="fr-FR" sz="1900" b="1" i="1">
                                <a:solidFill>
                                  <a:srgbClr val="FF0000"/>
                                </a:solidFill>
                                <a:latin typeface="Cambria Math"/>
                                <a:sym typeface="Wingdings" pitchFamily="2" charset="2"/>
                              </a:rPr>
                              <m:t>𝑷</m:t>
                            </m:r>
                          </m:e>
                          <m:sub>
                            <m:r>
                              <a:rPr lang="fr-FR" sz="1900" b="1" i="1">
                                <a:solidFill>
                                  <a:srgbClr val="FF0000"/>
                                </a:solidFill>
                                <a:latin typeface="Cambria Math"/>
                                <a:ea typeface="Cambria Math"/>
                                <a:sym typeface="Wingdings" pitchFamily="2" charset="2"/>
                              </a:rPr>
                              <m:t>𝝁</m:t>
                            </m:r>
                          </m:sub>
                        </m:sSub>
                      </m:den>
                    </m:f>
                  </m:oMath>
                </a14:m>
                <a:r>
                  <a:rPr lang="fr-FR" sz="1900" b="1" dirty="0">
                    <a:solidFill>
                      <a:srgbClr val="FF0000"/>
                    </a:solidFill>
                    <a:latin typeface="Calibri" pitchFamily="34" charset="0"/>
                    <a:sym typeface="Wingdings" pitchFamily="2" charset="2"/>
                  </a:rPr>
                  <a:t> = </a:t>
                </a:r>
                <a:r>
                  <a:rPr lang="fr-FR" sz="1900" b="1" dirty="0" smtClean="0">
                    <a:solidFill>
                      <a:srgbClr val="FF0000"/>
                    </a:solidFill>
                    <a:latin typeface="Calibri" pitchFamily="34" charset="0"/>
                    <a:sym typeface="Wingdings" pitchFamily="2" charset="2"/>
                  </a:rPr>
                  <a:t>0.7% </a:t>
                </a:r>
                <a:r>
                  <a:rPr lang="fr-FR" sz="1900" b="1" dirty="0">
                    <a:latin typeface="Calibri" pitchFamily="34" charset="0"/>
                    <a:sym typeface="Wingdings" pitchFamily="2" charset="2"/>
                  </a:rPr>
                  <a:t>for </a:t>
                </a:r>
                <a:r>
                  <a:rPr lang="fr-FR" sz="1900" b="1" dirty="0" err="1">
                    <a:latin typeface="Calibri" pitchFamily="34" charset="0"/>
                    <a:sym typeface="Wingdings" pitchFamily="2" charset="2"/>
                  </a:rPr>
                  <a:t>typical</a:t>
                </a:r>
                <a:r>
                  <a:rPr lang="fr-FR" sz="1900" b="1" dirty="0">
                    <a:latin typeface="Calibri" pitchFamily="34" charset="0"/>
                    <a:sym typeface="Wingdings" pitchFamily="2" charset="2"/>
                  </a:rPr>
                  <a:t> muon </a:t>
                </a:r>
                <a:r>
                  <a:rPr lang="fr-FR" sz="1900" b="1" dirty="0" err="1">
                    <a:latin typeface="Calibri" pitchFamily="34" charset="0"/>
                    <a:sym typeface="Wingdings" pitchFamily="2" charset="2"/>
                  </a:rPr>
                  <a:t>from</a:t>
                </a:r>
                <a:r>
                  <a:rPr lang="fr-FR" sz="1900" b="1" dirty="0">
                    <a:latin typeface="Calibri" pitchFamily="34" charset="0"/>
                    <a:sym typeface="Wingdings" pitchFamily="2" charset="2"/>
                  </a:rPr>
                  <a:t> </a:t>
                </a:r>
                <a:r>
                  <a:rPr lang="fr-FR" sz="1900" b="1" dirty="0" smtClean="0">
                    <a:solidFill>
                      <a:srgbClr val="FF0000"/>
                    </a:solidFill>
                    <a:latin typeface="Symbol" pitchFamily="18" charset="2"/>
                    <a:sym typeface="Wingdings" pitchFamily="2" charset="2"/>
                  </a:rPr>
                  <a:t>w</a:t>
                </a:r>
                <a:r>
                  <a:rPr lang="fr-FR" sz="1900" b="1" dirty="0" smtClean="0">
                    <a:latin typeface="Calibri" pitchFamily="34" charset="0"/>
                    <a:sym typeface="Wingdings" pitchFamily="2" charset="2"/>
                  </a:rPr>
                  <a:t> </a:t>
                </a:r>
                <a:r>
                  <a:rPr lang="fr-FR" sz="1900" b="1" dirty="0">
                    <a:latin typeface="Calibri" pitchFamily="34" charset="0"/>
                    <a:sym typeface="Wingdings" pitchFamily="2" charset="2"/>
                  </a:rPr>
                  <a:t>(&lt;P</a:t>
                </a:r>
                <a:r>
                  <a:rPr lang="fr-FR" sz="1900" b="1" baseline="-25000" dirty="0">
                    <a:latin typeface="Symbol" pitchFamily="18" charset="2"/>
                    <a:sym typeface="Wingdings" pitchFamily="2" charset="2"/>
                  </a:rPr>
                  <a:t>m</a:t>
                </a:r>
                <a:r>
                  <a:rPr lang="fr-FR" sz="1900" b="1" dirty="0">
                    <a:latin typeface="Calibri" pitchFamily="34" charset="0"/>
                    <a:sym typeface="Wingdings" pitchFamily="2" charset="2"/>
                  </a:rPr>
                  <a:t>&gt; </a:t>
                </a:r>
                <a:r>
                  <a:rPr lang="fr-FR" sz="1900" b="1" dirty="0" smtClean="0">
                    <a:latin typeface="Calibri" pitchFamily="34" charset="0"/>
                    <a:sym typeface="Wingdings" pitchFamily="2" charset="2"/>
                  </a:rPr>
                  <a:t>~</a:t>
                </a:r>
                <a:r>
                  <a:rPr lang="fr-FR" sz="1900" b="1" dirty="0">
                    <a:latin typeface="Calibri" pitchFamily="34" charset="0"/>
                    <a:sym typeface="Wingdings" pitchFamily="2" charset="2"/>
                  </a:rPr>
                  <a:t>7</a:t>
                </a:r>
                <a:r>
                  <a:rPr lang="fr-FR" sz="1900" b="1" dirty="0" smtClean="0">
                    <a:latin typeface="Calibri" pitchFamily="34" charset="0"/>
                    <a:sym typeface="Wingdings" pitchFamily="2" charset="2"/>
                  </a:rPr>
                  <a:t> </a:t>
                </a:r>
                <a:r>
                  <a:rPr lang="fr-FR" sz="1900" b="1" dirty="0" err="1">
                    <a:latin typeface="Calibri" pitchFamily="34" charset="0"/>
                    <a:sym typeface="Wingdings" pitchFamily="2" charset="2"/>
                  </a:rPr>
                  <a:t>GeV</a:t>
                </a:r>
                <a:r>
                  <a:rPr lang="fr-FR" sz="1900" b="1" dirty="0">
                    <a:latin typeface="Calibri" pitchFamily="34" charset="0"/>
                    <a:sym typeface="Wingdings" pitchFamily="2" charset="2"/>
                  </a:rPr>
                  <a:t>/c</a:t>
                </a:r>
                <a:r>
                  <a:rPr lang="fr-FR" sz="1900" b="1" dirty="0" smtClean="0">
                    <a:latin typeface="Calibri" pitchFamily="34" charset="0"/>
                    <a:sym typeface="Wingdings" pitchFamily="2" charset="2"/>
                  </a:rPr>
                  <a:t>)</a:t>
                </a:r>
                <a:endParaRPr lang="fr-FR" sz="2100" b="1" dirty="0" smtClean="0">
                  <a:latin typeface="Calibri" pitchFamily="34" charset="0"/>
                  <a:sym typeface="Wingdings" pitchFamily="2" charset="2"/>
                </a:endParaRPr>
              </a:p>
              <a:p>
                <a:pPr lvl="1"/>
                <a:r>
                  <a:rPr lang="fr-FR" sz="2100" b="1" dirty="0" err="1" smtClean="0">
                    <a:latin typeface="Calibri" pitchFamily="34" charset="0"/>
                    <a:sym typeface="Wingdings" pitchFamily="2" charset="2"/>
                  </a:rPr>
                  <a:t>Expected</a:t>
                </a:r>
                <a:r>
                  <a:rPr lang="fr-FR" sz="2100" b="1" dirty="0" smtClean="0">
                    <a:latin typeface="Calibri" pitchFamily="34" charset="0"/>
                    <a:sym typeface="Wingdings" pitchFamily="2" charset="2"/>
                  </a:rPr>
                  <a:t> mass </a:t>
                </a:r>
                <a:r>
                  <a:rPr lang="fr-FR" sz="2100" b="1" dirty="0" err="1" smtClean="0">
                    <a:latin typeface="Calibri" pitchFamily="34" charset="0"/>
                    <a:sym typeface="Wingdings" pitchFamily="2" charset="2"/>
                  </a:rPr>
                  <a:t>resolution</a:t>
                </a:r>
                <a:r>
                  <a:rPr lang="fr-FR" sz="2100" b="1" dirty="0" smtClean="0">
                    <a:latin typeface="Calibri" pitchFamily="34" charset="0"/>
                    <a:sym typeface="Wingdings" pitchFamily="2" charset="2"/>
                  </a:rPr>
                  <a:t>:</a:t>
                </a:r>
                <a:endParaRPr lang="fr-FR" sz="1700" b="1" dirty="0" smtClean="0">
                  <a:latin typeface="Calibri" pitchFamily="34" charset="0"/>
                  <a:sym typeface="Wingdings" pitchFamily="2" charset="2"/>
                </a:endParaRPr>
              </a:p>
              <a:p>
                <a:pPr lvl="2"/>
                <a:r>
                  <a:rPr lang="fr-FR" sz="1900" b="1" dirty="0" smtClean="0">
                    <a:solidFill>
                      <a:srgbClr val="FF0000"/>
                    </a:solidFill>
                    <a:latin typeface="Calibri" pitchFamily="34" charset="0"/>
                    <a:sym typeface="Wingdings" pitchFamily="2" charset="2"/>
                  </a:rPr>
                  <a:t>J/</a:t>
                </a:r>
                <a:r>
                  <a:rPr lang="fr-FR" sz="1900" b="1" dirty="0" smtClean="0">
                    <a:solidFill>
                      <a:srgbClr val="FF0000"/>
                    </a:solidFill>
                    <a:latin typeface="Symbol" pitchFamily="18" charset="2"/>
                    <a:sym typeface="Wingdings" pitchFamily="2" charset="2"/>
                  </a:rPr>
                  <a:t>Y</a:t>
                </a:r>
                <a:r>
                  <a:rPr lang="fr-FR" sz="1900" b="1" dirty="0" smtClean="0">
                    <a:latin typeface="Calibri" pitchFamily="34" charset="0"/>
                    <a:sym typeface="Wingdings" pitchFamily="2" charset="2"/>
                  </a:rPr>
                  <a:t>:  </a:t>
                </a:r>
                <a14:m>
                  <m:oMath xmlns:m="http://schemas.openxmlformats.org/officeDocument/2006/math">
                    <m:f>
                      <m:fPr>
                        <m:ctrlPr>
                          <a:rPr lang="fr-FR" sz="1900" b="1" i="1" smtClean="0">
                            <a:latin typeface="Cambria Math"/>
                            <a:sym typeface="Wingdings" pitchFamily="2" charset="2"/>
                          </a:rPr>
                        </m:ctrlPr>
                      </m:fPr>
                      <m:num>
                        <m:r>
                          <a:rPr lang="fr-FR" sz="1900" b="1" i="1" smtClean="0">
                            <a:latin typeface="Cambria Math"/>
                            <a:ea typeface="Cambria Math"/>
                            <a:sym typeface="Wingdings" pitchFamily="2" charset="2"/>
                          </a:rPr>
                          <m:t>∆</m:t>
                        </m:r>
                        <m:sSub>
                          <m:sSubPr>
                            <m:ctrlPr>
                              <a:rPr lang="fr-FR" sz="1900" b="1" i="1" smtClean="0">
                                <a:latin typeface="Cambria Math"/>
                                <a:ea typeface="Cambria Math"/>
                                <a:sym typeface="Wingdings" pitchFamily="2" charset="2"/>
                              </a:rPr>
                            </m:ctrlPr>
                          </m:sSubPr>
                          <m:e>
                            <m:r>
                              <a:rPr lang="fr-FR" sz="1900" b="1" i="1" smtClean="0">
                                <a:latin typeface="Cambria Math"/>
                                <a:ea typeface="Cambria Math"/>
                                <a:sym typeface="Wingdings" pitchFamily="2" charset="2"/>
                              </a:rPr>
                              <m:t>𝑷</m:t>
                            </m:r>
                          </m:e>
                          <m:sub>
                            <m:r>
                              <a:rPr lang="fr-FR" sz="1900" b="1" i="1" smtClean="0">
                                <a:latin typeface="Cambria Math"/>
                                <a:ea typeface="Cambria Math"/>
                                <a:sym typeface="Wingdings" pitchFamily="2" charset="2"/>
                              </a:rPr>
                              <m:t>𝝁</m:t>
                            </m:r>
                          </m:sub>
                        </m:sSub>
                      </m:num>
                      <m:den>
                        <m:sSub>
                          <m:sSubPr>
                            <m:ctrlPr>
                              <a:rPr lang="fr-FR" sz="1900" b="1" i="1" smtClean="0">
                                <a:latin typeface="Cambria Math"/>
                                <a:sym typeface="Wingdings" pitchFamily="2" charset="2"/>
                              </a:rPr>
                            </m:ctrlPr>
                          </m:sSubPr>
                          <m:e>
                            <m:r>
                              <a:rPr lang="fr-FR" sz="1900" b="1" i="1" smtClean="0">
                                <a:latin typeface="Cambria Math"/>
                                <a:sym typeface="Wingdings" pitchFamily="2" charset="2"/>
                              </a:rPr>
                              <m:t>𝑷</m:t>
                            </m:r>
                          </m:e>
                          <m:sub>
                            <m:r>
                              <a:rPr lang="fr-FR" sz="1900" b="1" i="1" smtClean="0">
                                <a:latin typeface="Cambria Math"/>
                                <a:ea typeface="Cambria Math"/>
                                <a:sym typeface="Wingdings" pitchFamily="2" charset="2"/>
                              </a:rPr>
                              <m:t>𝝁</m:t>
                            </m:r>
                          </m:sub>
                        </m:sSub>
                      </m:den>
                    </m:f>
                    <m:r>
                      <a:rPr lang="fr-FR" sz="1900" b="1" i="1" smtClean="0">
                        <a:latin typeface="Cambria Math"/>
                        <a:sym typeface="Wingdings" pitchFamily="2" charset="2"/>
                      </a:rPr>
                      <m:t>=</m:t>
                    </m:r>
                  </m:oMath>
                </a14:m>
                <a:r>
                  <a:rPr lang="fr-FR" sz="1900" b="1" dirty="0" smtClean="0">
                    <a:latin typeface="Calibri" pitchFamily="34" charset="0"/>
                    <a:sym typeface="Wingdings" pitchFamily="2" charset="2"/>
                  </a:rPr>
                  <a:t>1% </a:t>
                </a:r>
                <a14:m>
                  <m:oMath xmlns:m="http://schemas.openxmlformats.org/officeDocument/2006/math">
                    <m:f>
                      <m:fPr>
                        <m:ctrlPr>
                          <a:rPr lang="fr-FR" sz="1900" b="1" i="1">
                            <a:latin typeface="Cambria Math"/>
                            <a:sym typeface="Wingdings" pitchFamily="2" charset="2"/>
                          </a:rPr>
                        </m:ctrlPr>
                      </m:fPr>
                      <m:num>
                        <m:r>
                          <a:rPr lang="fr-FR" sz="1900" b="1" i="1">
                            <a:latin typeface="Cambria Math"/>
                            <a:ea typeface="Cambria Math"/>
                            <a:sym typeface="Wingdings" pitchFamily="2" charset="2"/>
                          </a:rPr>
                          <m:t>∆</m:t>
                        </m:r>
                        <m:sSub>
                          <m:sSubPr>
                            <m:ctrlPr>
                              <a:rPr lang="fr-FR" sz="1900" b="1" i="1">
                                <a:latin typeface="Cambria Math"/>
                                <a:ea typeface="Cambria Math"/>
                                <a:sym typeface="Wingdings" pitchFamily="2" charset="2"/>
                              </a:rPr>
                            </m:ctrlPr>
                          </m:sSubPr>
                          <m:e>
                            <m:r>
                              <a:rPr lang="fr-FR" sz="1900" b="1" i="1">
                                <a:latin typeface="Cambria Math"/>
                                <a:ea typeface="Cambria Math"/>
                                <a:sym typeface="Wingdings" pitchFamily="2" charset="2"/>
                              </a:rPr>
                              <m:t>𝑷</m:t>
                            </m:r>
                          </m:e>
                          <m:sub>
                            <m:r>
                              <a:rPr lang="fr-FR" sz="1900" b="1" i="1">
                                <a:latin typeface="Cambria Math"/>
                                <a:ea typeface="Cambria Math"/>
                                <a:sym typeface="Wingdings" pitchFamily="2" charset="2"/>
                              </a:rPr>
                              <m:t>𝝁</m:t>
                            </m:r>
                          </m:sub>
                        </m:sSub>
                      </m:num>
                      <m:den>
                        <m:r>
                          <a:rPr lang="fr-FR" sz="1900" b="1" i="1">
                            <a:latin typeface="Cambria Math"/>
                            <a:ea typeface="Cambria Math"/>
                            <a:sym typeface="Wingdings" pitchFamily="2" charset="2"/>
                          </a:rPr>
                          <m:t>√</m:t>
                        </m:r>
                        <m:r>
                          <a:rPr lang="fr-FR" sz="1900" b="1" i="1">
                            <a:latin typeface="Cambria Math"/>
                            <a:ea typeface="Cambria Math"/>
                            <a:sym typeface="Wingdings" pitchFamily="2" charset="2"/>
                          </a:rPr>
                          <m:t>𝟐</m:t>
                        </m:r>
                        <m:sSub>
                          <m:sSubPr>
                            <m:ctrlPr>
                              <a:rPr lang="fr-FR" sz="1900" b="1" i="1">
                                <a:latin typeface="Cambria Math"/>
                                <a:sym typeface="Wingdings" pitchFamily="2" charset="2"/>
                              </a:rPr>
                            </m:ctrlPr>
                          </m:sSubPr>
                          <m:e>
                            <m:r>
                              <a:rPr lang="fr-FR" sz="1900" b="1" i="1">
                                <a:latin typeface="Cambria Math"/>
                                <a:sym typeface="Wingdings" pitchFamily="2" charset="2"/>
                              </a:rPr>
                              <m:t>𝑷</m:t>
                            </m:r>
                          </m:e>
                          <m:sub>
                            <m:r>
                              <a:rPr lang="fr-FR" sz="1900" b="1" i="1">
                                <a:latin typeface="Cambria Math"/>
                                <a:ea typeface="Cambria Math"/>
                                <a:sym typeface="Wingdings" pitchFamily="2" charset="2"/>
                              </a:rPr>
                              <m:t>𝝁</m:t>
                            </m:r>
                          </m:sub>
                        </m:sSub>
                      </m:den>
                    </m:f>
                    <m:r>
                      <a:rPr lang="fr-FR" sz="1900" b="1" i="1">
                        <a:latin typeface="Cambria Math"/>
                        <a:ea typeface="Cambria Math"/>
                        <a:sym typeface="Wingdings" pitchFamily="2" charset="2"/>
                      </a:rPr>
                      <m:t>=</m:t>
                    </m:r>
                  </m:oMath>
                </a14:m>
                <a:r>
                  <a:rPr lang="fr-FR" sz="1900" b="1" dirty="0" smtClean="0">
                    <a:latin typeface="Calibri" pitchFamily="34" charset="0"/>
                    <a:sym typeface="Wingdings" pitchFamily="2" charset="2"/>
                  </a:rPr>
                  <a:t> </a:t>
                </a:r>
                <a14:m>
                  <m:oMath xmlns:m="http://schemas.openxmlformats.org/officeDocument/2006/math">
                    <m:f>
                      <m:fPr>
                        <m:ctrlPr>
                          <a:rPr lang="fr-FR" sz="1900" b="1" i="1" smtClean="0">
                            <a:solidFill>
                              <a:srgbClr val="FF0000"/>
                            </a:solidFill>
                            <a:latin typeface="Cambria Math"/>
                            <a:sym typeface="Wingdings" pitchFamily="2" charset="2"/>
                          </a:rPr>
                        </m:ctrlPr>
                      </m:fPr>
                      <m:num>
                        <m:r>
                          <a:rPr lang="fr-FR" sz="1900" b="1" i="1" smtClean="0">
                            <a:solidFill>
                              <a:srgbClr val="FF0000"/>
                            </a:solidFill>
                            <a:latin typeface="Cambria Math"/>
                            <a:ea typeface="Cambria Math"/>
                            <a:sym typeface="Wingdings" pitchFamily="2" charset="2"/>
                          </a:rPr>
                          <m:t>∆</m:t>
                        </m:r>
                        <m:sSub>
                          <m:sSubPr>
                            <m:ctrlPr>
                              <a:rPr lang="fr-FR" sz="1900" b="1" i="1" smtClean="0">
                                <a:solidFill>
                                  <a:srgbClr val="FF0000"/>
                                </a:solidFill>
                                <a:latin typeface="Cambria Math"/>
                                <a:ea typeface="Cambria Math"/>
                                <a:sym typeface="Wingdings" pitchFamily="2" charset="2"/>
                              </a:rPr>
                            </m:ctrlPr>
                          </m:sSubPr>
                          <m:e>
                            <m:r>
                              <a:rPr lang="fr-FR" sz="1900" b="1" i="1" smtClean="0">
                                <a:solidFill>
                                  <a:srgbClr val="FF0000"/>
                                </a:solidFill>
                                <a:latin typeface="Cambria Math"/>
                                <a:ea typeface="Cambria Math"/>
                                <a:sym typeface="Wingdings" pitchFamily="2" charset="2"/>
                              </a:rPr>
                              <m:t>𝑴</m:t>
                            </m:r>
                          </m:e>
                          <m:sub>
                            <m:r>
                              <a:rPr lang="fr-FR" sz="1900" b="1" i="1" smtClean="0">
                                <a:solidFill>
                                  <a:srgbClr val="FF0000"/>
                                </a:solidFill>
                                <a:latin typeface="Cambria Math"/>
                                <a:ea typeface="Cambria Math"/>
                                <a:sym typeface="Wingdings" pitchFamily="2" charset="2"/>
                              </a:rPr>
                              <m:t>𝝁𝝁</m:t>
                            </m:r>
                          </m:sub>
                        </m:sSub>
                      </m:num>
                      <m:den>
                        <m:sSub>
                          <m:sSubPr>
                            <m:ctrlPr>
                              <a:rPr lang="fr-FR" sz="1900" b="1" i="1" smtClean="0">
                                <a:solidFill>
                                  <a:srgbClr val="FF0000"/>
                                </a:solidFill>
                                <a:latin typeface="Cambria Math"/>
                                <a:sym typeface="Wingdings" pitchFamily="2" charset="2"/>
                              </a:rPr>
                            </m:ctrlPr>
                          </m:sSubPr>
                          <m:e>
                            <m:r>
                              <a:rPr lang="fr-FR" sz="1900" b="1" i="1" smtClean="0">
                                <a:solidFill>
                                  <a:srgbClr val="FF0000"/>
                                </a:solidFill>
                                <a:latin typeface="Cambria Math"/>
                                <a:sym typeface="Wingdings" pitchFamily="2" charset="2"/>
                              </a:rPr>
                              <m:t>𝑴</m:t>
                            </m:r>
                          </m:e>
                          <m:sub>
                            <m:r>
                              <a:rPr lang="fr-FR" sz="1900" b="1" i="1" smtClean="0">
                                <a:solidFill>
                                  <a:srgbClr val="FF0000"/>
                                </a:solidFill>
                                <a:latin typeface="Cambria Math"/>
                                <a:ea typeface="Cambria Math"/>
                                <a:sym typeface="Wingdings" pitchFamily="2" charset="2"/>
                              </a:rPr>
                              <m:t>𝝁𝝁</m:t>
                            </m:r>
                          </m:sub>
                        </m:sSub>
                      </m:den>
                    </m:f>
                    <m:r>
                      <a:rPr lang="fr-FR" sz="1900" b="1" i="1" smtClean="0">
                        <a:solidFill>
                          <a:srgbClr val="FF0000"/>
                        </a:solidFill>
                        <a:latin typeface="Cambria Math"/>
                        <a:sym typeface="Wingdings" pitchFamily="2" charset="2"/>
                      </a:rPr>
                      <m:t>=</m:t>
                    </m:r>
                    <m:r>
                      <a:rPr lang="fr-FR" sz="1900" b="1" i="1" smtClean="0">
                        <a:solidFill>
                          <a:srgbClr val="FF0000"/>
                        </a:solidFill>
                        <a:latin typeface="Cambria Math"/>
                        <a:ea typeface="Cambria Math"/>
                        <a:sym typeface="Wingdings" pitchFamily="2" charset="2"/>
                      </a:rPr>
                      <m:t>𝟎</m:t>
                    </m:r>
                    <m:r>
                      <a:rPr lang="fr-FR" sz="1900" b="1" i="1" smtClean="0">
                        <a:solidFill>
                          <a:srgbClr val="FF0000"/>
                        </a:solidFill>
                        <a:latin typeface="Cambria Math"/>
                        <a:ea typeface="Cambria Math"/>
                        <a:sym typeface="Wingdings" pitchFamily="2" charset="2"/>
                      </a:rPr>
                      <m:t>.</m:t>
                    </m:r>
                    <m:r>
                      <a:rPr lang="fr-FR" sz="1900" b="1" i="1" smtClean="0">
                        <a:solidFill>
                          <a:srgbClr val="FF0000"/>
                        </a:solidFill>
                        <a:latin typeface="Cambria Math"/>
                        <a:ea typeface="Cambria Math"/>
                        <a:sym typeface="Wingdings" pitchFamily="2" charset="2"/>
                      </a:rPr>
                      <m:t>𝟕</m:t>
                    </m:r>
                    <m:r>
                      <a:rPr lang="fr-FR" sz="1900" b="1" i="1" smtClean="0">
                        <a:solidFill>
                          <a:srgbClr val="FF0000"/>
                        </a:solidFill>
                        <a:latin typeface="Cambria Math"/>
                        <a:ea typeface="Cambria Math"/>
                        <a:sym typeface="Wingdings" pitchFamily="2" charset="2"/>
                      </a:rPr>
                      <m:t>%</m:t>
                    </m:r>
                  </m:oMath>
                </a14:m>
                <a:endParaRPr lang="fr-FR" sz="1700" b="1" dirty="0" smtClean="0">
                  <a:latin typeface="Calibri" pitchFamily="34" charset="0"/>
                  <a:sym typeface="Wingdings" pitchFamily="2" charset="2"/>
                </a:endParaRPr>
              </a:p>
              <a:p>
                <a:pPr lvl="2"/>
                <a:endParaRPr lang="fr-FR" sz="1700" b="1" dirty="0" smtClean="0">
                  <a:latin typeface="Calibri" pitchFamily="34" charset="0"/>
                  <a:sym typeface="Wingdings" pitchFamily="2" charset="2"/>
                </a:endParaRPr>
              </a:p>
              <a:p>
                <a:pPr lvl="2"/>
                <a:r>
                  <a:rPr lang="fr-FR" sz="1900" b="1" dirty="0" smtClean="0">
                    <a:solidFill>
                      <a:srgbClr val="FF0000"/>
                    </a:solidFill>
                    <a:latin typeface="Symbol" pitchFamily="18" charset="2"/>
                    <a:sym typeface="Wingdings" pitchFamily="2" charset="2"/>
                  </a:rPr>
                  <a:t>w</a:t>
                </a:r>
                <a:r>
                  <a:rPr lang="fr-FR" sz="1900" b="1" dirty="0" smtClean="0">
                    <a:latin typeface="Calibri" pitchFamily="34" charset="0"/>
                    <a:sym typeface="Wingdings" pitchFamily="2" charset="2"/>
                  </a:rPr>
                  <a:t>:  </a:t>
                </a:r>
                <a14:m>
                  <m:oMath xmlns:m="http://schemas.openxmlformats.org/officeDocument/2006/math">
                    <m:f>
                      <m:fPr>
                        <m:ctrlPr>
                          <a:rPr lang="fr-FR" sz="1900" b="1" i="1">
                            <a:latin typeface="Cambria Math"/>
                            <a:sym typeface="Wingdings" pitchFamily="2" charset="2"/>
                          </a:rPr>
                        </m:ctrlPr>
                      </m:fPr>
                      <m:num>
                        <m:r>
                          <a:rPr lang="fr-FR" sz="1900" b="1" i="1">
                            <a:latin typeface="Cambria Math"/>
                            <a:ea typeface="Cambria Math"/>
                            <a:sym typeface="Wingdings" pitchFamily="2" charset="2"/>
                          </a:rPr>
                          <m:t>∆</m:t>
                        </m:r>
                        <m:sSub>
                          <m:sSubPr>
                            <m:ctrlPr>
                              <a:rPr lang="fr-FR" sz="1900" b="1" i="1">
                                <a:latin typeface="Cambria Math"/>
                                <a:ea typeface="Cambria Math"/>
                                <a:sym typeface="Wingdings" pitchFamily="2" charset="2"/>
                              </a:rPr>
                            </m:ctrlPr>
                          </m:sSubPr>
                          <m:e>
                            <m:r>
                              <a:rPr lang="fr-FR" sz="1900" b="1" i="1">
                                <a:latin typeface="Cambria Math"/>
                                <a:ea typeface="Cambria Math"/>
                                <a:sym typeface="Wingdings" pitchFamily="2" charset="2"/>
                              </a:rPr>
                              <m:t>𝑷</m:t>
                            </m:r>
                          </m:e>
                          <m:sub>
                            <m:r>
                              <a:rPr lang="fr-FR" sz="1900" b="1" i="1">
                                <a:latin typeface="Cambria Math"/>
                                <a:ea typeface="Cambria Math"/>
                                <a:sym typeface="Wingdings" pitchFamily="2" charset="2"/>
                              </a:rPr>
                              <m:t>𝝁</m:t>
                            </m:r>
                          </m:sub>
                        </m:sSub>
                      </m:num>
                      <m:den>
                        <m:sSub>
                          <m:sSubPr>
                            <m:ctrlPr>
                              <a:rPr lang="fr-FR" sz="1900" b="1" i="1">
                                <a:latin typeface="Cambria Math"/>
                                <a:sym typeface="Wingdings" pitchFamily="2" charset="2"/>
                              </a:rPr>
                            </m:ctrlPr>
                          </m:sSubPr>
                          <m:e>
                            <m:r>
                              <a:rPr lang="fr-FR" sz="1900" b="1" i="1">
                                <a:latin typeface="Cambria Math"/>
                                <a:sym typeface="Wingdings" pitchFamily="2" charset="2"/>
                              </a:rPr>
                              <m:t>𝑷</m:t>
                            </m:r>
                          </m:e>
                          <m:sub>
                            <m:r>
                              <a:rPr lang="fr-FR" sz="1900" b="1" i="1">
                                <a:latin typeface="Cambria Math"/>
                                <a:ea typeface="Cambria Math"/>
                                <a:sym typeface="Wingdings" pitchFamily="2" charset="2"/>
                              </a:rPr>
                              <m:t>𝝁</m:t>
                            </m:r>
                          </m:sub>
                        </m:sSub>
                      </m:den>
                    </m:f>
                    <m:r>
                      <a:rPr lang="fr-FR" sz="1900" b="1" i="1">
                        <a:latin typeface="Cambria Math"/>
                        <a:sym typeface="Wingdings" pitchFamily="2" charset="2"/>
                      </a:rPr>
                      <m:t>=</m:t>
                    </m:r>
                    <m:r>
                      <a:rPr lang="fr-FR" sz="1900" b="1" i="0" smtClean="0">
                        <a:latin typeface="Cambria Math"/>
                        <a:sym typeface="Wingdings" pitchFamily="2" charset="2"/>
                      </a:rPr>
                      <m:t>𝟎</m:t>
                    </m:r>
                    <m:r>
                      <a:rPr lang="fr-FR" sz="1900" b="1" i="0" smtClean="0">
                        <a:latin typeface="Cambria Math"/>
                        <a:sym typeface="Wingdings" pitchFamily="2" charset="2"/>
                      </a:rPr>
                      <m:t>.</m:t>
                    </m:r>
                    <m:r>
                      <a:rPr lang="fr-FR" sz="1900" b="1" i="0" smtClean="0">
                        <a:latin typeface="Cambria Math"/>
                        <a:sym typeface="Wingdings" pitchFamily="2" charset="2"/>
                      </a:rPr>
                      <m:t>𝟕</m:t>
                    </m:r>
                  </m:oMath>
                </a14:m>
                <a:r>
                  <a:rPr lang="fr-FR" sz="1900" b="1" dirty="0">
                    <a:latin typeface="Calibri" pitchFamily="34" charset="0"/>
                    <a:sym typeface="Wingdings" pitchFamily="2" charset="2"/>
                  </a:rPr>
                  <a:t>% </a:t>
                </a:r>
                <a14:m>
                  <m:oMath xmlns:m="http://schemas.openxmlformats.org/officeDocument/2006/math">
                    <m:f>
                      <m:fPr>
                        <m:ctrlPr>
                          <a:rPr lang="fr-FR" sz="1900" b="1" i="1">
                            <a:latin typeface="Cambria Math"/>
                            <a:sym typeface="Wingdings" pitchFamily="2" charset="2"/>
                          </a:rPr>
                        </m:ctrlPr>
                      </m:fPr>
                      <m:num>
                        <m:r>
                          <a:rPr lang="fr-FR" sz="1900" b="1" i="1">
                            <a:latin typeface="Cambria Math"/>
                            <a:ea typeface="Cambria Math"/>
                            <a:sym typeface="Wingdings" pitchFamily="2" charset="2"/>
                          </a:rPr>
                          <m:t>∆</m:t>
                        </m:r>
                        <m:sSub>
                          <m:sSubPr>
                            <m:ctrlPr>
                              <a:rPr lang="fr-FR" sz="1900" b="1" i="1">
                                <a:latin typeface="Cambria Math"/>
                                <a:ea typeface="Cambria Math"/>
                                <a:sym typeface="Wingdings" pitchFamily="2" charset="2"/>
                              </a:rPr>
                            </m:ctrlPr>
                          </m:sSubPr>
                          <m:e>
                            <m:r>
                              <a:rPr lang="fr-FR" sz="1900" b="1" i="1">
                                <a:latin typeface="Cambria Math"/>
                                <a:ea typeface="Cambria Math"/>
                                <a:sym typeface="Wingdings" pitchFamily="2" charset="2"/>
                              </a:rPr>
                              <m:t>𝑷</m:t>
                            </m:r>
                          </m:e>
                          <m:sub>
                            <m:r>
                              <a:rPr lang="fr-FR" sz="1900" b="1" i="1">
                                <a:latin typeface="Cambria Math"/>
                                <a:ea typeface="Cambria Math"/>
                                <a:sym typeface="Wingdings" pitchFamily="2" charset="2"/>
                              </a:rPr>
                              <m:t>𝝁</m:t>
                            </m:r>
                          </m:sub>
                        </m:sSub>
                      </m:num>
                      <m:den>
                        <m:r>
                          <a:rPr lang="fr-FR" sz="1900" b="1" i="1">
                            <a:latin typeface="Cambria Math"/>
                            <a:ea typeface="Cambria Math"/>
                            <a:sym typeface="Wingdings" pitchFamily="2" charset="2"/>
                          </a:rPr>
                          <m:t>√</m:t>
                        </m:r>
                        <m:r>
                          <a:rPr lang="fr-FR" sz="1900" b="1" i="1">
                            <a:latin typeface="Cambria Math"/>
                            <a:ea typeface="Cambria Math"/>
                            <a:sym typeface="Wingdings" pitchFamily="2" charset="2"/>
                          </a:rPr>
                          <m:t>𝟐</m:t>
                        </m:r>
                        <m:sSub>
                          <m:sSubPr>
                            <m:ctrlPr>
                              <a:rPr lang="fr-FR" sz="1900" b="1" i="1">
                                <a:latin typeface="Cambria Math"/>
                                <a:sym typeface="Wingdings" pitchFamily="2" charset="2"/>
                              </a:rPr>
                            </m:ctrlPr>
                          </m:sSubPr>
                          <m:e>
                            <m:r>
                              <a:rPr lang="fr-FR" sz="1900" b="1" i="1">
                                <a:latin typeface="Cambria Math"/>
                                <a:sym typeface="Wingdings" pitchFamily="2" charset="2"/>
                              </a:rPr>
                              <m:t>𝑷</m:t>
                            </m:r>
                          </m:e>
                          <m:sub>
                            <m:r>
                              <a:rPr lang="fr-FR" sz="1900" b="1" i="1">
                                <a:latin typeface="Cambria Math"/>
                                <a:ea typeface="Cambria Math"/>
                                <a:sym typeface="Wingdings" pitchFamily="2" charset="2"/>
                              </a:rPr>
                              <m:t>𝝁</m:t>
                            </m:r>
                          </m:sub>
                        </m:sSub>
                      </m:den>
                    </m:f>
                    <m:r>
                      <a:rPr lang="fr-FR" sz="1900" b="1" i="1">
                        <a:latin typeface="Cambria Math"/>
                        <a:ea typeface="Cambria Math"/>
                        <a:sym typeface="Wingdings" pitchFamily="2" charset="2"/>
                      </a:rPr>
                      <m:t>=</m:t>
                    </m:r>
                  </m:oMath>
                </a14:m>
                <a:r>
                  <a:rPr lang="fr-FR" sz="1900" b="1" dirty="0">
                    <a:latin typeface="Calibri" pitchFamily="34" charset="0"/>
                    <a:sym typeface="Wingdings" pitchFamily="2" charset="2"/>
                  </a:rPr>
                  <a:t> </a:t>
                </a:r>
                <a14:m>
                  <m:oMath xmlns:m="http://schemas.openxmlformats.org/officeDocument/2006/math">
                    <m:f>
                      <m:fPr>
                        <m:ctrlPr>
                          <a:rPr lang="fr-FR" sz="1900" b="1" i="1" smtClean="0">
                            <a:solidFill>
                              <a:srgbClr val="FF0000"/>
                            </a:solidFill>
                            <a:latin typeface="Cambria Math"/>
                            <a:sym typeface="Wingdings" pitchFamily="2" charset="2"/>
                          </a:rPr>
                        </m:ctrlPr>
                      </m:fPr>
                      <m:num>
                        <m:r>
                          <a:rPr lang="fr-FR" sz="1900" b="1" i="1">
                            <a:solidFill>
                              <a:srgbClr val="FF0000"/>
                            </a:solidFill>
                            <a:latin typeface="Cambria Math"/>
                            <a:ea typeface="Cambria Math"/>
                            <a:sym typeface="Wingdings" pitchFamily="2" charset="2"/>
                          </a:rPr>
                          <m:t>∆</m:t>
                        </m:r>
                        <m:sSub>
                          <m:sSubPr>
                            <m:ctrlPr>
                              <a:rPr lang="fr-FR" sz="1900" b="1" i="1">
                                <a:solidFill>
                                  <a:srgbClr val="FF0000"/>
                                </a:solidFill>
                                <a:latin typeface="Cambria Math"/>
                                <a:ea typeface="Cambria Math"/>
                                <a:sym typeface="Wingdings" pitchFamily="2" charset="2"/>
                              </a:rPr>
                            </m:ctrlPr>
                          </m:sSubPr>
                          <m:e>
                            <m:r>
                              <a:rPr lang="fr-FR" sz="1900" b="1" i="1">
                                <a:solidFill>
                                  <a:srgbClr val="FF0000"/>
                                </a:solidFill>
                                <a:latin typeface="Cambria Math"/>
                                <a:ea typeface="Cambria Math"/>
                                <a:sym typeface="Wingdings" pitchFamily="2" charset="2"/>
                              </a:rPr>
                              <m:t>𝑴</m:t>
                            </m:r>
                          </m:e>
                          <m:sub>
                            <m:r>
                              <a:rPr lang="fr-FR" sz="1900" b="1" i="1">
                                <a:solidFill>
                                  <a:srgbClr val="FF0000"/>
                                </a:solidFill>
                                <a:latin typeface="Cambria Math"/>
                                <a:ea typeface="Cambria Math"/>
                                <a:sym typeface="Wingdings" pitchFamily="2" charset="2"/>
                              </a:rPr>
                              <m:t>𝝁𝝁</m:t>
                            </m:r>
                          </m:sub>
                        </m:sSub>
                      </m:num>
                      <m:den>
                        <m:sSub>
                          <m:sSubPr>
                            <m:ctrlPr>
                              <a:rPr lang="fr-FR" sz="1900" b="1" i="1">
                                <a:solidFill>
                                  <a:srgbClr val="FF0000"/>
                                </a:solidFill>
                                <a:latin typeface="Cambria Math"/>
                                <a:sym typeface="Wingdings" pitchFamily="2" charset="2"/>
                              </a:rPr>
                            </m:ctrlPr>
                          </m:sSubPr>
                          <m:e>
                            <m:r>
                              <a:rPr lang="fr-FR" sz="1900" b="1" i="1">
                                <a:solidFill>
                                  <a:srgbClr val="FF0000"/>
                                </a:solidFill>
                                <a:latin typeface="Cambria Math"/>
                                <a:sym typeface="Wingdings" pitchFamily="2" charset="2"/>
                              </a:rPr>
                              <m:t>𝑴</m:t>
                            </m:r>
                          </m:e>
                          <m:sub>
                            <m:r>
                              <a:rPr lang="fr-FR" sz="1900" b="1" i="1">
                                <a:solidFill>
                                  <a:srgbClr val="FF0000"/>
                                </a:solidFill>
                                <a:latin typeface="Cambria Math"/>
                                <a:ea typeface="Cambria Math"/>
                                <a:sym typeface="Wingdings" pitchFamily="2" charset="2"/>
                              </a:rPr>
                              <m:t>𝝁𝝁</m:t>
                            </m:r>
                          </m:sub>
                        </m:sSub>
                      </m:den>
                    </m:f>
                    <m:r>
                      <a:rPr lang="fr-FR" sz="1900" b="1" i="1">
                        <a:solidFill>
                          <a:srgbClr val="FF0000"/>
                        </a:solidFill>
                        <a:latin typeface="Cambria Math"/>
                        <a:sym typeface="Wingdings" pitchFamily="2" charset="2"/>
                      </a:rPr>
                      <m:t>=</m:t>
                    </m:r>
                    <m:r>
                      <a:rPr lang="fr-FR" sz="1900" b="1" i="1" smtClean="0">
                        <a:solidFill>
                          <a:srgbClr val="FF0000"/>
                        </a:solidFill>
                        <a:latin typeface="Cambria Math"/>
                        <a:ea typeface="Cambria Math"/>
                        <a:sym typeface="Wingdings" pitchFamily="2" charset="2"/>
                      </a:rPr>
                      <m:t>𝟎</m:t>
                    </m:r>
                    <m:r>
                      <a:rPr lang="fr-FR" sz="1900" b="1" i="1" smtClean="0">
                        <a:solidFill>
                          <a:srgbClr val="FF0000"/>
                        </a:solidFill>
                        <a:latin typeface="Cambria Math"/>
                        <a:ea typeface="Cambria Math"/>
                        <a:sym typeface="Wingdings" pitchFamily="2" charset="2"/>
                      </a:rPr>
                      <m:t>.</m:t>
                    </m:r>
                    <m:r>
                      <a:rPr lang="fr-FR" sz="1900" b="1" i="1" smtClean="0">
                        <a:solidFill>
                          <a:srgbClr val="FF0000"/>
                        </a:solidFill>
                        <a:latin typeface="Cambria Math"/>
                        <a:ea typeface="Cambria Math"/>
                        <a:sym typeface="Wingdings" pitchFamily="2" charset="2"/>
                      </a:rPr>
                      <m:t>𝟓</m:t>
                    </m:r>
                    <m:r>
                      <a:rPr lang="fr-FR" sz="1900" b="1" i="1">
                        <a:solidFill>
                          <a:srgbClr val="FF0000"/>
                        </a:solidFill>
                        <a:latin typeface="Cambria Math"/>
                        <a:ea typeface="Cambria Math"/>
                        <a:sym typeface="Wingdings" pitchFamily="2" charset="2"/>
                      </a:rPr>
                      <m:t>%</m:t>
                    </m:r>
                  </m:oMath>
                </a14:m>
                <a:endParaRPr lang="fr-FR" sz="1900" b="1" dirty="0" smtClean="0">
                  <a:solidFill>
                    <a:srgbClr val="FF0000"/>
                  </a:solidFill>
                  <a:latin typeface="Calibri" pitchFamily="34" charset="0"/>
                  <a:sym typeface="Wingdings" pitchFamily="2" charset="2"/>
                </a:endParaRPr>
              </a:p>
              <a:p>
                <a:pPr lvl="1"/>
                <a:endParaRPr lang="fr-FR" b="1" dirty="0" smtClean="0">
                  <a:latin typeface="Calibri" pitchFamily="34" charset="0"/>
                  <a:sym typeface="Wingdings" pitchFamily="2" charset="2"/>
                </a:endParaRPr>
              </a:p>
              <a:p>
                <a:pPr lvl="1"/>
                <a:endParaRPr lang="fr-FR" b="1" dirty="0" smtClean="0">
                  <a:latin typeface="Calibri" pitchFamily="34" charset="0"/>
                  <a:sym typeface="Wingdings" pitchFamily="2" charset="2"/>
                </a:endParaRPr>
              </a:p>
              <a:p>
                <a:pPr lvl="2"/>
                <a:endParaRPr lang="fr-FR" b="1" dirty="0" smtClean="0">
                  <a:latin typeface="Calibri" pitchFamily="34" charset="0"/>
                  <a:sym typeface="Wingdings" pitchFamily="2" charset="2"/>
                </a:endParaRPr>
              </a:p>
              <a:p>
                <a:pPr lvl="2"/>
                <a:endParaRPr lang="en-US" b="1" dirty="0" smtClean="0">
                  <a:latin typeface="Calibri" pitchFamily="34" charset="0"/>
                  <a:sym typeface="Symbol" pitchFamily="18" charset="2"/>
                </a:endParaRPr>
              </a:p>
            </p:txBody>
          </p:sp>
        </mc:Choice>
        <mc:Fallback xmlns="">
          <p:sp>
            <p:nvSpPr>
              <p:cNvPr id="7" name="Espace réservé du contenu 6"/>
              <p:cNvSpPr>
                <a:spLocks noGrp="1" noRot="1" noChangeAspect="1" noMove="1" noResize="1" noEditPoints="1" noAdjustHandles="1" noChangeArrowheads="1" noChangeShapeType="1" noTextEdit="1"/>
              </p:cNvSpPr>
              <p:nvPr>
                <p:ph idx="1"/>
              </p:nvPr>
            </p:nvSpPr>
            <p:spPr>
              <a:xfrm>
                <a:off x="214282" y="928670"/>
                <a:ext cx="8715436" cy="5740690"/>
              </a:xfrm>
              <a:blipFill rotWithShape="1">
                <a:blip r:embed="rId2"/>
                <a:stretch>
                  <a:fillRect l="-1189" t="-1699"/>
                </a:stretch>
              </a:blipFill>
            </p:spPr>
            <p:txBody>
              <a:bodyPr/>
              <a:lstStyle/>
              <a:p>
                <a:r>
                  <a:rPr lang="fr-FR">
                    <a:noFill/>
                  </a:rPr>
                  <a:t> </a:t>
                </a:r>
              </a:p>
            </p:txBody>
          </p:sp>
        </mc:Fallback>
      </mc:AlternateContent>
      <p:sp>
        <p:nvSpPr>
          <p:cNvPr id="5" name="Espace réservé de la date 4"/>
          <p:cNvSpPr>
            <a:spLocks noGrp="1"/>
          </p:cNvSpPr>
          <p:nvPr>
            <p:ph type="dt" sz="half" idx="10"/>
          </p:nvPr>
        </p:nvSpPr>
        <p:spPr/>
        <p:txBody>
          <a:bodyPr/>
          <a:lstStyle/>
          <a:p>
            <a:pPr>
              <a:defRPr/>
            </a:pPr>
            <a:r>
              <a:rPr lang="fr-FR" smtClean="0"/>
              <a:t>Les-Houches - 2014</a:t>
            </a:r>
            <a:endParaRPr lang="fr-BE"/>
          </a:p>
        </p:txBody>
      </p:sp>
      <p:sp>
        <p:nvSpPr>
          <p:cNvPr id="16" name="Espace réservé du pied de page 15"/>
          <p:cNvSpPr>
            <a:spLocks noGrp="1"/>
          </p:cNvSpPr>
          <p:nvPr>
            <p:ph type="ftr" sz="quarter" idx="11"/>
          </p:nvPr>
        </p:nvSpPr>
        <p:spPr/>
        <p:txBody>
          <a:bodyPr/>
          <a:lstStyle/>
          <a:p>
            <a:pPr>
              <a:defRPr/>
            </a:pPr>
            <a:r>
              <a:rPr lang="fr-FR" smtClean="0"/>
              <a:t>Frédéric Fleuret - LLR (fleuret@in2p3.fr)</a:t>
            </a:r>
            <a:endParaRPr lang="fr-BE" dirty="0">
              <a:solidFill>
                <a:srgbClr val="898989"/>
              </a:solidFill>
            </a:endParaRPr>
          </a:p>
        </p:txBody>
      </p:sp>
      <p:grpSp>
        <p:nvGrpSpPr>
          <p:cNvPr id="11" name="Groupe 10"/>
          <p:cNvGrpSpPr/>
          <p:nvPr/>
        </p:nvGrpSpPr>
        <p:grpSpPr>
          <a:xfrm>
            <a:off x="5436096" y="4906430"/>
            <a:ext cx="3588034" cy="754818"/>
            <a:chOff x="5016414" y="4834422"/>
            <a:chExt cx="3588034" cy="754818"/>
          </a:xfrm>
        </p:grpSpPr>
        <p:sp>
          <p:nvSpPr>
            <p:cNvPr id="12" name="Rectangle 11"/>
            <p:cNvSpPr/>
            <p:nvPr/>
          </p:nvSpPr>
          <p:spPr>
            <a:xfrm>
              <a:off x="5016414" y="4834422"/>
              <a:ext cx="3588034" cy="754818"/>
            </a:xfrm>
            <a:prstGeom prst="rect">
              <a:avLst/>
            </a:prstGeom>
            <a:solidFill>
              <a:schemeClr val="bg1">
                <a:lumMod val="8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 name="ZoneTexte 2"/>
                <p:cNvSpPr txBox="1"/>
                <p:nvPr/>
              </p:nvSpPr>
              <p:spPr>
                <a:xfrm>
                  <a:off x="5016414" y="4834422"/>
                  <a:ext cx="3588034" cy="374654"/>
                </a:xfrm>
                <a:prstGeom prst="rect">
                  <a:avLst/>
                </a:prstGeom>
                <a:solidFill>
                  <a:schemeClr val="tx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1400" b="1" i="1" smtClean="0">
                            <a:solidFill>
                              <a:srgbClr val="FF0000"/>
                            </a:solidFill>
                            <a:latin typeface="Cambria Math"/>
                            <a:ea typeface="Cambria Math"/>
                          </a:rPr>
                          <m:t>∆</m:t>
                        </m:r>
                        <m:sSubSup>
                          <m:sSubSupPr>
                            <m:ctrlPr>
                              <a:rPr lang="fr-FR" sz="1400" b="1" i="1" smtClean="0">
                                <a:solidFill>
                                  <a:srgbClr val="FF0000"/>
                                </a:solidFill>
                                <a:latin typeface="Cambria Math"/>
                                <a:ea typeface="Cambria Math"/>
                              </a:rPr>
                            </m:ctrlPr>
                          </m:sSubSupPr>
                          <m:e>
                            <m:r>
                              <a:rPr lang="fr-FR" sz="1400" b="1" i="1" smtClean="0">
                                <a:solidFill>
                                  <a:srgbClr val="FF0000"/>
                                </a:solidFill>
                                <a:latin typeface="Cambria Math"/>
                                <a:ea typeface="Cambria Math"/>
                              </a:rPr>
                              <m:t>𝑴</m:t>
                            </m:r>
                          </m:e>
                          <m:sub>
                            <m:r>
                              <a:rPr lang="fr-FR" sz="1400" b="1" i="1" smtClean="0">
                                <a:solidFill>
                                  <a:srgbClr val="FF0000"/>
                                </a:solidFill>
                                <a:latin typeface="Cambria Math"/>
                                <a:ea typeface="Cambria Math"/>
                              </a:rPr>
                              <m:t>𝝁𝝁</m:t>
                            </m:r>
                          </m:sub>
                          <m:sup>
                            <m:r>
                              <a:rPr lang="fr-FR" sz="1400" b="1" i="1" smtClean="0">
                                <a:solidFill>
                                  <a:srgbClr val="FF0000"/>
                                </a:solidFill>
                                <a:latin typeface="Cambria Math"/>
                                <a:ea typeface="Cambria Math"/>
                              </a:rPr>
                              <m:t>𝑱</m:t>
                            </m:r>
                            <m:r>
                              <a:rPr lang="fr-FR" sz="1400" b="1" i="1" smtClean="0">
                                <a:solidFill>
                                  <a:srgbClr val="FF0000"/>
                                </a:solidFill>
                                <a:latin typeface="Cambria Math"/>
                                <a:ea typeface="Cambria Math"/>
                              </a:rPr>
                              <m:t>/</m:t>
                            </m:r>
                            <m:r>
                              <a:rPr lang="el-GR" sz="1400" b="1" i="1" smtClean="0">
                                <a:solidFill>
                                  <a:srgbClr val="FF0000"/>
                                </a:solidFill>
                                <a:latin typeface="Cambria Math"/>
                                <a:ea typeface="Cambria Math"/>
                              </a:rPr>
                              <m:t>𝜳</m:t>
                            </m:r>
                          </m:sup>
                        </m:sSubSup>
                        <m:r>
                          <a:rPr lang="fr-FR" sz="1400" dirty="0">
                            <a:solidFill>
                              <a:schemeClr val="bg1"/>
                            </a:solidFill>
                            <a:latin typeface="Cambria Math"/>
                          </a:rPr>
                          <m:t>~</m:t>
                        </m:r>
                        <m:r>
                          <a:rPr lang="fr-FR" sz="1400" b="0" i="0" dirty="0" smtClean="0">
                            <a:solidFill>
                              <a:schemeClr val="bg1"/>
                            </a:solidFill>
                            <a:latin typeface="Cambria Math"/>
                          </a:rPr>
                          <m:t>3.097 </m:t>
                        </m:r>
                        <m:r>
                          <m:rPr>
                            <m:sty m:val="p"/>
                          </m:rPr>
                          <a:rPr lang="fr-FR" sz="1400" b="0" i="0" dirty="0" smtClean="0">
                            <a:solidFill>
                              <a:schemeClr val="bg1"/>
                            </a:solidFill>
                            <a:latin typeface="Cambria Math"/>
                          </a:rPr>
                          <m:t>GeV</m:t>
                        </m:r>
                        <m:r>
                          <a:rPr lang="fr-FR" sz="1400" b="0" i="0" dirty="0" smtClean="0">
                            <a:solidFill>
                              <a:schemeClr val="bg1"/>
                            </a:solidFill>
                            <a:latin typeface="Cambria Math"/>
                          </a:rPr>
                          <m:t>/</m:t>
                        </m:r>
                        <m:r>
                          <a:rPr lang="fr-FR" sz="1400" b="0" i="1" dirty="0" smtClean="0">
                            <a:solidFill>
                              <a:schemeClr val="bg1"/>
                            </a:solidFill>
                            <a:latin typeface="Cambria Math"/>
                          </a:rPr>
                          <m:t>𝑐</m:t>
                        </m:r>
                        <m:r>
                          <a:rPr lang="fr-FR" sz="1400" b="0" i="0" dirty="0" smtClean="0">
                            <a:solidFill>
                              <a:schemeClr val="bg1"/>
                            </a:solidFill>
                            <a:latin typeface="Cambria Math"/>
                          </a:rPr>
                          <m:t>² </m:t>
                        </m:r>
                        <m:r>
                          <a:rPr lang="fr-FR" sz="1400" b="0" i="1" dirty="0" smtClean="0">
                            <a:solidFill>
                              <a:schemeClr val="bg1"/>
                            </a:solidFill>
                            <a:latin typeface="Cambria Math"/>
                            <a:ea typeface="Cambria Math"/>
                          </a:rPr>
                          <m:t>×0,7% ~ </m:t>
                        </m:r>
                        <m:r>
                          <a:rPr lang="fr-FR" sz="1400" b="1" i="1" dirty="0" smtClean="0">
                            <a:solidFill>
                              <a:srgbClr val="FF0000"/>
                            </a:solidFill>
                            <a:latin typeface="Cambria Math"/>
                            <a:ea typeface="Cambria Math"/>
                          </a:rPr>
                          <m:t>𝟐𝟎</m:t>
                        </m:r>
                        <m:r>
                          <a:rPr lang="fr-FR" sz="1400" b="1" i="1" dirty="0" smtClean="0">
                            <a:solidFill>
                              <a:srgbClr val="FF0000"/>
                            </a:solidFill>
                            <a:latin typeface="Cambria Math"/>
                            <a:ea typeface="Cambria Math"/>
                          </a:rPr>
                          <m:t> </m:t>
                        </m:r>
                        <m:r>
                          <m:rPr>
                            <m:nor/>
                          </m:rPr>
                          <a:rPr lang="fr-FR" sz="1400" b="1" i="0" dirty="0" smtClean="0">
                            <a:solidFill>
                              <a:srgbClr val="FF0000"/>
                            </a:solidFill>
                            <a:latin typeface="Cambria Math"/>
                            <a:ea typeface="Cambria Math"/>
                          </a:rPr>
                          <m:t>MeV</m:t>
                        </m:r>
                        <m:r>
                          <a:rPr lang="fr-FR" sz="1400" b="1" i="1" dirty="0" smtClean="0">
                            <a:solidFill>
                              <a:srgbClr val="FF0000"/>
                            </a:solidFill>
                            <a:latin typeface="Cambria Math"/>
                            <a:ea typeface="Cambria Math"/>
                          </a:rPr>
                          <m:t>/</m:t>
                        </m:r>
                        <m:r>
                          <a:rPr lang="fr-FR" sz="1400" b="1" i="1" dirty="0" smtClean="0">
                            <a:solidFill>
                              <a:srgbClr val="FF0000"/>
                            </a:solidFill>
                            <a:latin typeface="Cambria Math"/>
                            <a:ea typeface="Cambria Math"/>
                          </a:rPr>
                          <m:t>𝒄</m:t>
                        </m:r>
                        <m:r>
                          <a:rPr lang="fr-FR" sz="1400" b="1" i="1" dirty="0" smtClean="0">
                            <a:solidFill>
                              <a:srgbClr val="FF0000"/>
                            </a:solidFill>
                            <a:latin typeface="Cambria Math"/>
                            <a:ea typeface="Cambria Math"/>
                          </a:rPr>
                          <m:t>²</m:t>
                        </m:r>
                      </m:oMath>
                    </m:oMathPara>
                  </a14:m>
                  <a:endParaRPr lang="fr-FR" sz="1400" b="1" dirty="0">
                    <a:solidFill>
                      <a:srgbClr val="FF0000"/>
                    </a:solidFill>
                  </a:endParaRPr>
                </a:p>
              </p:txBody>
            </p:sp>
          </mc:Choice>
          <mc:Fallback xmlns="">
            <p:sp>
              <p:nvSpPr>
                <p:cNvPr id="3" name="ZoneTexte 2"/>
                <p:cNvSpPr txBox="1">
                  <a:spLocks noRot="1" noChangeAspect="1" noMove="1" noResize="1" noEditPoints="1" noAdjustHandles="1" noChangeArrowheads="1" noChangeShapeType="1" noTextEdit="1"/>
                </p:cNvSpPr>
                <p:nvPr/>
              </p:nvSpPr>
              <p:spPr>
                <a:xfrm>
                  <a:off x="5016414" y="4834422"/>
                  <a:ext cx="3588034" cy="374654"/>
                </a:xfrm>
                <a:prstGeom prst="rect">
                  <a:avLst/>
                </a:prstGeom>
                <a:blipFill rotWithShape="1">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ZoneTexte 7"/>
                <p:cNvSpPr txBox="1"/>
                <p:nvPr/>
              </p:nvSpPr>
              <p:spPr>
                <a:xfrm>
                  <a:off x="5048080" y="5214586"/>
                  <a:ext cx="2208233" cy="374654"/>
                </a:xfrm>
                <a:prstGeom prst="rect">
                  <a:avLst/>
                </a:prstGeom>
                <a:noFill/>
              </p:spPr>
              <p:txBody>
                <a:bodyPr wrap="none" rtlCol="0">
                  <a:spAutoFit/>
                </a:bodyPr>
                <a:lstStyle/>
                <a:p>
                  <a:r>
                    <a:rPr lang="fr-FR" sz="1400" dirty="0" smtClean="0">
                      <a:solidFill>
                        <a:schemeClr val="tx1"/>
                      </a:solidFill>
                      <a:ea typeface="Cambria Math"/>
                    </a:rPr>
                    <a:t>NA50: </a:t>
                  </a:r>
                  <a14:m>
                    <m:oMath xmlns:m="http://schemas.openxmlformats.org/officeDocument/2006/math">
                      <m:r>
                        <a:rPr lang="fr-FR" sz="1400" i="1">
                          <a:solidFill>
                            <a:schemeClr val="tx1"/>
                          </a:solidFill>
                          <a:latin typeface="Cambria Math"/>
                          <a:ea typeface="Cambria Math"/>
                        </a:rPr>
                        <m:t>∆</m:t>
                      </m:r>
                      <m:sSubSup>
                        <m:sSubSupPr>
                          <m:ctrlPr>
                            <a:rPr lang="fr-FR" sz="1400" i="1">
                              <a:solidFill>
                                <a:schemeClr val="tx1"/>
                              </a:solidFill>
                              <a:latin typeface="Cambria Math"/>
                              <a:ea typeface="Cambria Math"/>
                            </a:rPr>
                          </m:ctrlPr>
                        </m:sSubSupPr>
                        <m:e>
                          <m:r>
                            <a:rPr lang="fr-FR" sz="1400" i="1">
                              <a:solidFill>
                                <a:schemeClr val="tx1"/>
                              </a:solidFill>
                              <a:latin typeface="Cambria Math"/>
                              <a:ea typeface="Cambria Math"/>
                            </a:rPr>
                            <m:t>𝑀</m:t>
                          </m:r>
                        </m:e>
                        <m:sub>
                          <m:r>
                            <a:rPr lang="fr-FR" sz="1400" i="1">
                              <a:solidFill>
                                <a:schemeClr val="tx1"/>
                              </a:solidFill>
                              <a:latin typeface="Cambria Math"/>
                              <a:ea typeface="Cambria Math"/>
                            </a:rPr>
                            <m:t>𝜇𝜇</m:t>
                          </m:r>
                        </m:sub>
                        <m:sup>
                          <m:r>
                            <a:rPr lang="fr-FR" sz="1400" i="1">
                              <a:solidFill>
                                <a:schemeClr val="tx1"/>
                              </a:solidFill>
                              <a:latin typeface="Cambria Math"/>
                              <a:ea typeface="Cambria Math"/>
                            </a:rPr>
                            <m:t>𝐽</m:t>
                          </m:r>
                          <m:r>
                            <a:rPr lang="fr-FR" sz="1400" i="1">
                              <a:solidFill>
                                <a:schemeClr val="tx1"/>
                              </a:solidFill>
                              <a:latin typeface="Cambria Math"/>
                              <a:ea typeface="Cambria Math"/>
                            </a:rPr>
                            <m:t>/</m:t>
                          </m:r>
                          <m:r>
                            <m:rPr>
                              <m:sty m:val="p"/>
                            </m:rPr>
                            <a:rPr lang="el-GR" sz="1400" i="1">
                              <a:solidFill>
                                <a:schemeClr val="tx1"/>
                              </a:solidFill>
                              <a:latin typeface="Cambria Math"/>
                              <a:ea typeface="Cambria Math"/>
                            </a:rPr>
                            <m:t>Ψ</m:t>
                          </m:r>
                        </m:sup>
                      </m:sSubSup>
                      <m:r>
                        <a:rPr lang="fr-FR" sz="1400" dirty="0">
                          <a:solidFill>
                            <a:schemeClr val="tx1"/>
                          </a:solidFill>
                          <a:latin typeface="Cambria Math"/>
                        </a:rPr>
                        <m:t>~</m:t>
                      </m:r>
                      <m:r>
                        <a:rPr lang="fr-FR" sz="1400" b="0" i="1" dirty="0" smtClean="0">
                          <a:solidFill>
                            <a:schemeClr val="tx1"/>
                          </a:solidFill>
                          <a:latin typeface="Cambria Math"/>
                        </a:rPr>
                        <m:t>90</m:t>
                      </m:r>
                      <m:r>
                        <a:rPr lang="fr-FR" sz="1400" b="0" i="1" dirty="0" smtClean="0">
                          <a:solidFill>
                            <a:schemeClr val="tx1"/>
                          </a:solidFill>
                          <a:latin typeface="Cambria Math"/>
                          <a:ea typeface="Cambria Math"/>
                        </a:rPr>
                        <m:t> </m:t>
                      </m:r>
                      <m:r>
                        <m:rPr>
                          <m:nor/>
                        </m:rPr>
                        <a:rPr lang="fr-FR" sz="1400" b="0" i="0" dirty="0" smtClean="0">
                          <a:solidFill>
                            <a:schemeClr val="tx1"/>
                          </a:solidFill>
                          <a:latin typeface="Cambria Math"/>
                          <a:ea typeface="Cambria Math"/>
                        </a:rPr>
                        <m:t>MeV</m:t>
                      </m:r>
                      <m:r>
                        <a:rPr lang="fr-FR" sz="1400" b="0" i="1" dirty="0" smtClean="0">
                          <a:solidFill>
                            <a:schemeClr val="tx1"/>
                          </a:solidFill>
                          <a:latin typeface="Cambria Math"/>
                          <a:ea typeface="Cambria Math"/>
                        </a:rPr>
                        <m:t>/</m:t>
                      </m:r>
                      <m:r>
                        <a:rPr lang="fr-FR" sz="1400" b="0" i="1" dirty="0" smtClean="0">
                          <a:solidFill>
                            <a:schemeClr val="tx1"/>
                          </a:solidFill>
                          <a:latin typeface="Cambria Math"/>
                          <a:ea typeface="Cambria Math"/>
                        </a:rPr>
                        <m:t>𝑐</m:t>
                      </m:r>
                      <m:r>
                        <a:rPr lang="fr-FR" sz="1400" b="0" i="1" dirty="0" smtClean="0">
                          <a:solidFill>
                            <a:schemeClr val="tx1"/>
                          </a:solidFill>
                          <a:latin typeface="Cambria Math"/>
                          <a:ea typeface="Cambria Math"/>
                        </a:rPr>
                        <m:t>²</m:t>
                      </m:r>
                    </m:oMath>
                  </a14:m>
                  <a:endParaRPr lang="fr-FR" sz="1400" dirty="0">
                    <a:solidFill>
                      <a:schemeClr val="tx1"/>
                    </a:solidFill>
                  </a:endParaRPr>
                </a:p>
              </p:txBody>
            </p:sp>
          </mc:Choice>
          <mc:Fallback xmlns="">
            <p:sp>
              <p:nvSpPr>
                <p:cNvPr id="8" name="ZoneTexte 7"/>
                <p:cNvSpPr txBox="1">
                  <a:spLocks noRot="1" noChangeAspect="1" noMove="1" noResize="1" noEditPoints="1" noAdjustHandles="1" noChangeArrowheads="1" noChangeShapeType="1" noTextEdit="1"/>
                </p:cNvSpPr>
                <p:nvPr/>
              </p:nvSpPr>
              <p:spPr>
                <a:xfrm>
                  <a:off x="5048080" y="5214586"/>
                  <a:ext cx="2208233" cy="374654"/>
                </a:xfrm>
                <a:prstGeom prst="rect">
                  <a:avLst/>
                </a:prstGeom>
                <a:blipFill rotWithShape="1">
                  <a:blip r:embed="rId4"/>
                  <a:stretch>
                    <a:fillRect l="-552" b="-8065"/>
                  </a:stretch>
                </a:blipFill>
              </p:spPr>
              <p:txBody>
                <a:bodyPr/>
                <a:lstStyle/>
                <a:p>
                  <a:r>
                    <a:rPr lang="fr-FR">
                      <a:noFill/>
                    </a:rPr>
                    <a:t> </a:t>
                  </a:r>
                </a:p>
              </p:txBody>
            </p:sp>
          </mc:Fallback>
        </mc:AlternateContent>
      </p:grpSp>
      <p:grpSp>
        <p:nvGrpSpPr>
          <p:cNvPr id="14" name="Groupe 13"/>
          <p:cNvGrpSpPr/>
          <p:nvPr/>
        </p:nvGrpSpPr>
        <p:grpSpPr>
          <a:xfrm>
            <a:off x="5448462" y="5805264"/>
            <a:ext cx="3588034" cy="754818"/>
            <a:chOff x="5016414" y="5805264"/>
            <a:chExt cx="3588034" cy="754818"/>
          </a:xfrm>
        </p:grpSpPr>
        <p:sp>
          <p:nvSpPr>
            <p:cNvPr id="13" name="Rectangle 12"/>
            <p:cNvSpPr/>
            <p:nvPr/>
          </p:nvSpPr>
          <p:spPr>
            <a:xfrm>
              <a:off x="5016414" y="5805264"/>
              <a:ext cx="3588034" cy="754818"/>
            </a:xfrm>
            <a:prstGeom prst="rect">
              <a:avLst/>
            </a:prstGeom>
            <a:solidFill>
              <a:schemeClr val="bg1">
                <a:lumMod val="8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9" name="ZoneTexte 8"/>
                <p:cNvSpPr txBox="1"/>
                <p:nvPr/>
              </p:nvSpPr>
              <p:spPr>
                <a:xfrm>
                  <a:off x="5031866" y="5819164"/>
                  <a:ext cx="3572582" cy="327782"/>
                </a:xfrm>
                <a:prstGeom prst="rect">
                  <a:avLst/>
                </a:prstGeom>
                <a:solidFill>
                  <a:schemeClr val="tx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1400" b="1" i="1" smtClean="0">
                            <a:solidFill>
                              <a:srgbClr val="FF0000"/>
                            </a:solidFill>
                            <a:latin typeface="Cambria Math"/>
                            <a:ea typeface="Cambria Math"/>
                          </a:rPr>
                          <m:t>∆</m:t>
                        </m:r>
                        <m:sSubSup>
                          <m:sSubSupPr>
                            <m:ctrlPr>
                              <a:rPr lang="fr-FR" sz="1400" b="1" i="1" smtClean="0">
                                <a:solidFill>
                                  <a:srgbClr val="FF0000"/>
                                </a:solidFill>
                                <a:latin typeface="Cambria Math"/>
                                <a:ea typeface="Cambria Math"/>
                              </a:rPr>
                            </m:ctrlPr>
                          </m:sSubSupPr>
                          <m:e>
                            <m:r>
                              <a:rPr lang="fr-FR" sz="1400" b="1" i="1" smtClean="0">
                                <a:solidFill>
                                  <a:srgbClr val="FF0000"/>
                                </a:solidFill>
                                <a:latin typeface="Cambria Math"/>
                                <a:ea typeface="Cambria Math"/>
                              </a:rPr>
                              <m:t>𝑴</m:t>
                            </m:r>
                          </m:e>
                          <m:sub>
                            <m:r>
                              <a:rPr lang="fr-FR" sz="1400" b="1" i="1" smtClean="0">
                                <a:solidFill>
                                  <a:srgbClr val="FF0000"/>
                                </a:solidFill>
                                <a:latin typeface="Cambria Math"/>
                                <a:ea typeface="Cambria Math"/>
                              </a:rPr>
                              <m:t>𝝁𝝁</m:t>
                            </m:r>
                          </m:sub>
                          <m:sup>
                            <m:r>
                              <a:rPr lang="fr-FR" sz="1400" b="1" i="1" smtClean="0">
                                <a:solidFill>
                                  <a:srgbClr val="FF0000"/>
                                </a:solidFill>
                                <a:latin typeface="Cambria Math"/>
                                <a:ea typeface="Cambria Math"/>
                              </a:rPr>
                              <m:t>𝝎</m:t>
                            </m:r>
                          </m:sup>
                        </m:sSubSup>
                        <m:r>
                          <a:rPr lang="fr-FR" sz="1400" dirty="0">
                            <a:solidFill>
                              <a:schemeClr val="bg1"/>
                            </a:solidFill>
                            <a:latin typeface="Cambria Math"/>
                          </a:rPr>
                          <m:t>~</m:t>
                        </m:r>
                        <m:r>
                          <a:rPr lang="fr-FR" sz="1400" b="0" i="0" dirty="0" smtClean="0">
                            <a:solidFill>
                              <a:schemeClr val="bg1"/>
                            </a:solidFill>
                            <a:latin typeface="Cambria Math"/>
                          </a:rPr>
                          <m:t>782.7 </m:t>
                        </m:r>
                        <m:r>
                          <m:rPr>
                            <m:sty m:val="p"/>
                          </m:rPr>
                          <a:rPr lang="fr-FR" sz="1400" b="0" i="0" dirty="0" smtClean="0">
                            <a:solidFill>
                              <a:schemeClr val="bg1"/>
                            </a:solidFill>
                            <a:latin typeface="Cambria Math"/>
                          </a:rPr>
                          <m:t>MeV</m:t>
                        </m:r>
                        <m:r>
                          <a:rPr lang="fr-FR" sz="1400" b="0" i="0" dirty="0" smtClean="0">
                            <a:solidFill>
                              <a:schemeClr val="bg1"/>
                            </a:solidFill>
                            <a:latin typeface="Cambria Math"/>
                          </a:rPr>
                          <m:t>/</m:t>
                        </m:r>
                        <m:r>
                          <a:rPr lang="fr-FR" sz="1400" b="0" i="1" dirty="0" smtClean="0">
                            <a:solidFill>
                              <a:schemeClr val="bg1"/>
                            </a:solidFill>
                            <a:latin typeface="Cambria Math"/>
                          </a:rPr>
                          <m:t>𝑐</m:t>
                        </m:r>
                        <m:r>
                          <a:rPr lang="fr-FR" sz="1400" b="0" i="0" dirty="0" smtClean="0">
                            <a:solidFill>
                              <a:schemeClr val="bg1"/>
                            </a:solidFill>
                            <a:latin typeface="Cambria Math"/>
                          </a:rPr>
                          <m:t>² </m:t>
                        </m:r>
                        <m:r>
                          <a:rPr lang="fr-FR" sz="1400" b="0" i="1" dirty="0" smtClean="0">
                            <a:solidFill>
                              <a:schemeClr val="bg1"/>
                            </a:solidFill>
                            <a:latin typeface="Cambria Math"/>
                            <a:ea typeface="Cambria Math"/>
                          </a:rPr>
                          <m:t>×0,5% ~ </m:t>
                        </m:r>
                        <m:r>
                          <a:rPr lang="fr-FR" sz="1400" b="1" i="1" dirty="0" smtClean="0">
                            <a:solidFill>
                              <a:srgbClr val="FF0000"/>
                            </a:solidFill>
                            <a:latin typeface="Cambria Math"/>
                            <a:ea typeface="Cambria Math"/>
                          </a:rPr>
                          <m:t>𝟒</m:t>
                        </m:r>
                        <m:r>
                          <a:rPr lang="fr-FR" sz="1400" b="1" i="1" dirty="0" smtClean="0">
                            <a:solidFill>
                              <a:srgbClr val="FF0000"/>
                            </a:solidFill>
                            <a:latin typeface="Cambria Math"/>
                            <a:ea typeface="Cambria Math"/>
                          </a:rPr>
                          <m:t> </m:t>
                        </m:r>
                        <m:r>
                          <m:rPr>
                            <m:nor/>
                          </m:rPr>
                          <a:rPr lang="fr-FR" sz="1400" b="1" i="0" dirty="0" smtClean="0">
                            <a:solidFill>
                              <a:srgbClr val="FF0000"/>
                            </a:solidFill>
                            <a:latin typeface="Cambria Math"/>
                            <a:ea typeface="Cambria Math"/>
                          </a:rPr>
                          <m:t>MeV</m:t>
                        </m:r>
                        <m:r>
                          <a:rPr lang="fr-FR" sz="1400" b="1" i="1" dirty="0" smtClean="0">
                            <a:solidFill>
                              <a:srgbClr val="FF0000"/>
                            </a:solidFill>
                            <a:latin typeface="Cambria Math"/>
                            <a:ea typeface="Cambria Math"/>
                          </a:rPr>
                          <m:t>/</m:t>
                        </m:r>
                        <m:r>
                          <a:rPr lang="fr-FR" sz="1400" b="1" i="1" dirty="0" smtClean="0">
                            <a:solidFill>
                              <a:srgbClr val="FF0000"/>
                            </a:solidFill>
                            <a:latin typeface="Cambria Math"/>
                            <a:ea typeface="Cambria Math"/>
                          </a:rPr>
                          <m:t>𝒄</m:t>
                        </m:r>
                        <m:r>
                          <a:rPr lang="fr-FR" sz="1400" b="1" i="1" dirty="0" smtClean="0">
                            <a:solidFill>
                              <a:srgbClr val="FF0000"/>
                            </a:solidFill>
                            <a:latin typeface="Cambria Math"/>
                            <a:ea typeface="Cambria Math"/>
                          </a:rPr>
                          <m:t>²</m:t>
                        </m:r>
                      </m:oMath>
                    </m:oMathPara>
                  </a14:m>
                  <a:endParaRPr lang="fr-FR" sz="1400" b="1" dirty="0">
                    <a:solidFill>
                      <a:srgbClr val="FF0000"/>
                    </a:solidFill>
                  </a:endParaRPr>
                </a:p>
              </p:txBody>
            </p:sp>
          </mc:Choice>
          <mc:Fallback xmlns="">
            <p:sp>
              <p:nvSpPr>
                <p:cNvPr id="9" name="ZoneTexte 8"/>
                <p:cNvSpPr txBox="1">
                  <a:spLocks noRot="1" noChangeAspect="1" noMove="1" noResize="1" noEditPoints="1" noAdjustHandles="1" noChangeArrowheads="1" noChangeShapeType="1" noTextEdit="1"/>
                </p:cNvSpPr>
                <p:nvPr/>
              </p:nvSpPr>
              <p:spPr>
                <a:xfrm>
                  <a:off x="5031866" y="5819164"/>
                  <a:ext cx="3572582" cy="327782"/>
                </a:xfrm>
                <a:prstGeom prst="rect">
                  <a:avLst/>
                </a:prstGeom>
                <a:blipFill rotWithShape="1">
                  <a:blip r:embed="rId5"/>
                  <a:stretch>
                    <a:fillRect b="-377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ZoneTexte 9"/>
                <p:cNvSpPr txBox="1"/>
                <p:nvPr/>
              </p:nvSpPr>
              <p:spPr>
                <a:xfrm>
                  <a:off x="5063532" y="6182673"/>
                  <a:ext cx="2111284" cy="327782"/>
                </a:xfrm>
                <a:prstGeom prst="rect">
                  <a:avLst/>
                </a:prstGeom>
                <a:noFill/>
              </p:spPr>
              <p:txBody>
                <a:bodyPr wrap="none" rtlCol="0">
                  <a:spAutoFit/>
                </a:bodyPr>
                <a:lstStyle/>
                <a:p>
                  <a:r>
                    <a:rPr lang="fr-FR" sz="1400" dirty="0" smtClean="0">
                      <a:solidFill>
                        <a:schemeClr val="tx1"/>
                      </a:solidFill>
                      <a:ea typeface="Cambria Math"/>
                    </a:rPr>
                    <a:t>NA60: </a:t>
                  </a:r>
                  <a14:m>
                    <m:oMath xmlns:m="http://schemas.openxmlformats.org/officeDocument/2006/math">
                      <m:r>
                        <a:rPr lang="fr-FR" sz="1400" i="1">
                          <a:solidFill>
                            <a:schemeClr val="tx1"/>
                          </a:solidFill>
                          <a:latin typeface="Cambria Math"/>
                          <a:ea typeface="Cambria Math"/>
                        </a:rPr>
                        <m:t>∆</m:t>
                      </m:r>
                      <m:sSubSup>
                        <m:sSubSupPr>
                          <m:ctrlPr>
                            <a:rPr lang="fr-FR" sz="1400" i="1">
                              <a:solidFill>
                                <a:schemeClr val="tx1"/>
                              </a:solidFill>
                              <a:latin typeface="Cambria Math"/>
                              <a:ea typeface="Cambria Math"/>
                            </a:rPr>
                          </m:ctrlPr>
                        </m:sSubSupPr>
                        <m:e>
                          <m:r>
                            <a:rPr lang="fr-FR" sz="1400" i="1">
                              <a:solidFill>
                                <a:schemeClr val="tx1"/>
                              </a:solidFill>
                              <a:latin typeface="Cambria Math"/>
                              <a:ea typeface="Cambria Math"/>
                            </a:rPr>
                            <m:t>𝑀</m:t>
                          </m:r>
                        </m:e>
                        <m:sub>
                          <m:r>
                            <a:rPr lang="fr-FR" sz="1400" i="1">
                              <a:solidFill>
                                <a:schemeClr val="tx1"/>
                              </a:solidFill>
                              <a:latin typeface="Cambria Math"/>
                              <a:ea typeface="Cambria Math"/>
                            </a:rPr>
                            <m:t>𝜇𝜇</m:t>
                          </m:r>
                        </m:sub>
                        <m:sup>
                          <m:r>
                            <a:rPr lang="fr-FR" sz="1400" i="1" smtClean="0">
                              <a:solidFill>
                                <a:schemeClr val="tx1"/>
                              </a:solidFill>
                              <a:latin typeface="Cambria Math"/>
                              <a:ea typeface="Cambria Math"/>
                            </a:rPr>
                            <m:t>𝜔</m:t>
                          </m:r>
                        </m:sup>
                      </m:sSubSup>
                      <m:r>
                        <a:rPr lang="fr-FR" sz="1400" dirty="0">
                          <a:solidFill>
                            <a:schemeClr val="tx1"/>
                          </a:solidFill>
                          <a:latin typeface="Cambria Math"/>
                        </a:rPr>
                        <m:t>~</m:t>
                      </m:r>
                      <m:r>
                        <a:rPr lang="fr-FR" sz="1400" b="0" i="1" dirty="0" smtClean="0">
                          <a:solidFill>
                            <a:schemeClr val="tx1"/>
                          </a:solidFill>
                          <a:latin typeface="Cambria Math"/>
                        </a:rPr>
                        <m:t>20</m:t>
                      </m:r>
                      <m:r>
                        <a:rPr lang="fr-FR" sz="1400" b="0" i="1" dirty="0" smtClean="0">
                          <a:solidFill>
                            <a:schemeClr val="tx1"/>
                          </a:solidFill>
                          <a:latin typeface="Cambria Math"/>
                          <a:ea typeface="Cambria Math"/>
                        </a:rPr>
                        <m:t> </m:t>
                      </m:r>
                      <m:r>
                        <m:rPr>
                          <m:nor/>
                        </m:rPr>
                        <a:rPr lang="fr-FR" sz="1400" b="0" i="0" dirty="0" smtClean="0">
                          <a:solidFill>
                            <a:schemeClr val="tx1"/>
                          </a:solidFill>
                          <a:latin typeface="Cambria Math"/>
                          <a:ea typeface="Cambria Math"/>
                        </a:rPr>
                        <m:t>MeV</m:t>
                      </m:r>
                      <m:r>
                        <a:rPr lang="fr-FR" sz="1400" b="0" i="1" dirty="0" smtClean="0">
                          <a:solidFill>
                            <a:schemeClr val="tx1"/>
                          </a:solidFill>
                          <a:latin typeface="Cambria Math"/>
                          <a:ea typeface="Cambria Math"/>
                        </a:rPr>
                        <m:t>/</m:t>
                      </m:r>
                      <m:r>
                        <a:rPr lang="fr-FR" sz="1400" b="0" i="1" dirty="0" smtClean="0">
                          <a:solidFill>
                            <a:schemeClr val="tx1"/>
                          </a:solidFill>
                          <a:latin typeface="Cambria Math"/>
                          <a:ea typeface="Cambria Math"/>
                        </a:rPr>
                        <m:t>𝑐</m:t>
                      </m:r>
                      <m:r>
                        <a:rPr lang="fr-FR" sz="1400" b="0" i="1" dirty="0" smtClean="0">
                          <a:solidFill>
                            <a:schemeClr val="tx1"/>
                          </a:solidFill>
                          <a:latin typeface="Cambria Math"/>
                          <a:ea typeface="Cambria Math"/>
                        </a:rPr>
                        <m:t>²</m:t>
                      </m:r>
                    </m:oMath>
                  </a14:m>
                  <a:endParaRPr lang="fr-FR" sz="1400" dirty="0">
                    <a:solidFill>
                      <a:schemeClr val="tx1"/>
                    </a:solidFill>
                  </a:endParaRPr>
                </a:p>
              </p:txBody>
            </p:sp>
          </mc:Choice>
          <mc:Fallback xmlns="">
            <p:sp>
              <p:nvSpPr>
                <p:cNvPr id="10" name="ZoneTexte 9"/>
                <p:cNvSpPr txBox="1">
                  <a:spLocks noRot="1" noChangeAspect="1" noMove="1" noResize="1" noEditPoints="1" noAdjustHandles="1" noChangeArrowheads="1" noChangeShapeType="1" noTextEdit="1"/>
                </p:cNvSpPr>
                <p:nvPr/>
              </p:nvSpPr>
              <p:spPr>
                <a:xfrm>
                  <a:off x="5063532" y="6182673"/>
                  <a:ext cx="2111284" cy="327782"/>
                </a:xfrm>
                <a:prstGeom prst="rect">
                  <a:avLst/>
                </a:prstGeom>
                <a:blipFill rotWithShape="1">
                  <a:blip r:embed="rId6"/>
                  <a:stretch>
                    <a:fillRect l="-867" t="-1852" b="-11111"/>
                  </a:stretch>
                </a:blipFill>
              </p:spPr>
              <p:txBody>
                <a:bodyPr/>
                <a:lstStyle/>
                <a:p>
                  <a:r>
                    <a:rPr lang="fr-FR">
                      <a:noFill/>
                    </a:rPr>
                    <a:t> </a:t>
                  </a:r>
                </a:p>
              </p:txBody>
            </p:sp>
          </mc:Fallback>
        </mc:AlternateContent>
      </p:grpSp>
      <p:sp>
        <p:nvSpPr>
          <p:cNvPr id="6" name="Espace réservé du numéro de diapositive 5"/>
          <p:cNvSpPr>
            <a:spLocks noGrp="1"/>
          </p:cNvSpPr>
          <p:nvPr>
            <p:ph type="sldNum" sz="quarter" idx="12"/>
          </p:nvPr>
        </p:nvSpPr>
        <p:spPr/>
        <p:txBody>
          <a:bodyPr/>
          <a:lstStyle/>
          <a:p>
            <a:pPr>
              <a:defRPr/>
            </a:pPr>
            <a:fld id="{22D67996-295D-4F77-A381-123A140FDE3E}" type="slidenum">
              <a:rPr lang="fr-BE" smtClean="0"/>
              <a:pPr>
                <a:defRPr/>
              </a:pPr>
              <a:t>31</a:t>
            </a:fld>
            <a:r>
              <a:rPr lang="fr-BE" smtClean="0"/>
              <a:t>/22</a:t>
            </a:r>
            <a:endParaRPr lang="fr-BE" dirty="0">
              <a:solidFill>
                <a:schemeClr val="tx1"/>
              </a:solidFill>
            </a:endParaRPr>
          </a:p>
        </p:txBody>
      </p:sp>
    </p:spTree>
    <p:extLst>
      <p:ext uri="{BB962C8B-B14F-4D97-AF65-F5344CB8AC3E}">
        <p14:creationId xmlns:p14="http://schemas.microsoft.com/office/powerpoint/2010/main" val="1013409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rgbClr val="FF0000"/>
                </a:solidFill>
              </a:rPr>
              <a:t>CERN strategy</a:t>
            </a:r>
            <a:endParaRPr lang="en-US" dirty="0">
              <a:solidFill>
                <a:srgbClr val="FF0000"/>
              </a:solidFill>
            </a:endParaRPr>
          </a:p>
        </p:txBody>
      </p:sp>
      <p:sp>
        <p:nvSpPr>
          <p:cNvPr id="3" name="Espace réservé du contenu 2"/>
          <p:cNvSpPr>
            <a:spLocks noGrp="1"/>
          </p:cNvSpPr>
          <p:nvPr>
            <p:ph idx="1"/>
          </p:nvPr>
        </p:nvSpPr>
        <p:spPr>
          <a:xfrm>
            <a:off x="214282" y="928670"/>
            <a:ext cx="8715436" cy="5236634"/>
          </a:xfrm>
        </p:spPr>
        <p:txBody>
          <a:bodyPr>
            <a:noAutofit/>
          </a:bodyPr>
          <a:lstStyle/>
          <a:p>
            <a:pPr algn="ctr">
              <a:buNone/>
            </a:pPr>
            <a:r>
              <a:rPr lang="en-US" sz="3200" dirty="0" smtClean="0"/>
              <a:t>Conclusions of the CERN Town meeting on “Relativistic Heavy-Ion Collisions”</a:t>
            </a:r>
          </a:p>
          <a:p>
            <a:pPr algn="ctr">
              <a:buNone/>
            </a:pPr>
            <a:r>
              <a:rPr lang="en-US" sz="3200" dirty="0" smtClean="0"/>
              <a:t> </a:t>
            </a:r>
          </a:p>
          <a:p>
            <a:pPr algn="ctr">
              <a:buNone/>
            </a:pPr>
            <a:r>
              <a:rPr lang="en-US" sz="3200" dirty="0" smtClean="0"/>
              <a:t>CERN - </a:t>
            </a:r>
            <a:r>
              <a:rPr lang="en-US" sz="3200" dirty="0" err="1" smtClean="0"/>
              <a:t>june</a:t>
            </a:r>
            <a:r>
              <a:rPr lang="en-US" sz="3200" dirty="0" smtClean="0"/>
              <a:t> 29, 2012</a:t>
            </a:r>
          </a:p>
          <a:p>
            <a:pPr algn="just">
              <a:buNone/>
            </a:pPr>
            <a:r>
              <a:rPr lang="en-US" sz="2400" dirty="0" smtClean="0"/>
              <a:t>	</a:t>
            </a:r>
          </a:p>
          <a:p>
            <a:pPr algn="just">
              <a:buNone/>
            </a:pPr>
            <a:r>
              <a:rPr lang="en-US" sz="2400" dirty="0" smtClean="0"/>
              <a:t>“…The town meeting also observed that the </a:t>
            </a:r>
            <a:r>
              <a:rPr lang="en-US" sz="2400" dirty="0" smtClean="0">
                <a:solidFill>
                  <a:srgbClr val="FF0000"/>
                </a:solidFill>
              </a:rPr>
              <a:t>CERN SPS </a:t>
            </a:r>
            <a:r>
              <a:rPr lang="en-US" sz="2400" dirty="0" smtClean="0"/>
              <a:t>would be well-positioned to contribute decisively and at a competitive time scale to central open physics issues at large baryon density. In particular, the CERN SPS will remain also in the future the only machine capable of delivering, heavy ion beams with energies exceeding 30 </a:t>
            </a:r>
            <a:r>
              <a:rPr lang="en-US" sz="2400" dirty="0" err="1" smtClean="0"/>
              <a:t>GeV</a:t>
            </a:r>
            <a:r>
              <a:rPr lang="en-US" sz="2400" dirty="0" smtClean="0"/>
              <a:t>/nucleon, and </a:t>
            </a:r>
            <a:r>
              <a:rPr lang="en-US" sz="2400" dirty="0" smtClean="0">
                <a:solidFill>
                  <a:srgbClr val="FF0000"/>
                </a:solidFill>
              </a:rPr>
              <a:t>the potential of investigating rare penetrating probes at this machine is attractive</a:t>
            </a:r>
            <a:r>
              <a:rPr lang="en-US" sz="2400" dirty="0" smtClean="0"/>
              <a:t>.”</a:t>
            </a:r>
            <a:endParaRPr lang="en-US" sz="2400" dirty="0"/>
          </a:p>
        </p:txBody>
      </p:sp>
      <p:sp>
        <p:nvSpPr>
          <p:cNvPr id="5" name="Espace réservé de la date 4"/>
          <p:cNvSpPr>
            <a:spLocks noGrp="1"/>
          </p:cNvSpPr>
          <p:nvPr>
            <p:ph type="dt" sz="half" idx="10"/>
          </p:nvPr>
        </p:nvSpPr>
        <p:spPr/>
        <p:txBody>
          <a:bodyPr/>
          <a:lstStyle/>
          <a:p>
            <a:pPr>
              <a:defRPr/>
            </a:pPr>
            <a:r>
              <a:rPr lang="fr-FR" smtClean="0"/>
              <a:t>Les-Houches - 2014</a:t>
            </a:r>
            <a:endParaRPr lang="fr-BE"/>
          </a:p>
        </p:txBody>
      </p:sp>
      <p:sp>
        <p:nvSpPr>
          <p:cNvPr id="8" name="Espace réservé du pied de page 7"/>
          <p:cNvSpPr>
            <a:spLocks noGrp="1"/>
          </p:cNvSpPr>
          <p:nvPr>
            <p:ph type="ftr" sz="quarter" idx="11"/>
          </p:nvPr>
        </p:nvSpPr>
        <p:spPr/>
        <p:txBody>
          <a:bodyPr/>
          <a:lstStyle/>
          <a:p>
            <a:pPr>
              <a:defRPr/>
            </a:pPr>
            <a:r>
              <a:rPr lang="fr-FR" smtClean="0"/>
              <a:t>Frédéric Fleuret - LLR (fleuret@in2p3.fr)</a:t>
            </a:r>
            <a:endParaRPr lang="fr-BE" dirty="0">
              <a:solidFill>
                <a:srgbClr val="898989"/>
              </a:solidFill>
            </a:endParaRPr>
          </a:p>
        </p:txBody>
      </p:sp>
      <p:sp>
        <p:nvSpPr>
          <p:cNvPr id="6" name="Espace réservé du numéro de diapositive 5"/>
          <p:cNvSpPr>
            <a:spLocks noGrp="1"/>
          </p:cNvSpPr>
          <p:nvPr>
            <p:ph type="sldNum" sz="quarter" idx="12"/>
          </p:nvPr>
        </p:nvSpPr>
        <p:spPr/>
        <p:txBody>
          <a:bodyPr/>
          <a:lstStyle/>
          <a:p>
            <a:pPr>
              <a:defRPr/>
            </a:pPr>
            <a:fld id="{22D67996-295D-4F77-A381-123A140FDE3E}" type="slidenum">
              <a:rPr lang="fr-BE" smtClean="0"/>
              <a:pPr>
                <a:defRPr/>
              </a:pPr>
              <a:t>32</a:t>
            </a:fld>
            <a:r>
              <a:rPr lang="fr-BE" smtClean="0"/>
              <a:t>/22</a:t>
            </a:r>
            <a:endParaRPr lang="fr-BE"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lgn="l" fontAlgn="auto">
              <a:spcAft>
                <a:spcPts val="0"/>
              </a:spcAft>
              <a:defRPr/>
            </a:pPr>
            <a:r>
              <a:rPr lang="en-US" sz="2800" dirty="0" smtClean="0">
                <a:solidFill>
                  <a:srgbClr val="FF0000"/>
                </a:solidFill>
              </a:rPr>
              <a:t>J/</a:t>
            </a:r>
            <a:r>
              <a:rPr lang="en-US" sz="2800" dirty="0" smtClean="0">
                <a:solidFill>
                  <a:srgbClr val="FF0000"/>
                </a:solidFill>
                <a:latin typeface="Symbol" pitchFamily="18" charset="2"/>
              </a:rPr>
              <a:t>Y</a:t>
            </a:r>
            <a:r>
              <a:rPr lang="en-US" sz="2800" dirty="0" smtClean="0">
                <a:solidFill>
                  <a:srgbClr val="FF0000"/>
                </a:solidFill>
              </a:rPr>
              <a:t>@SPS</a:t>
            </a:r>
            <a:r>
              <a:rPr lang="en-US" sz="2800" dirty="0" smtClean="0"/>
              <a:t> .vs. </a:t>
            </a:r>
            <a:r>
              <a:rPr lang="en-US" sz="2800" dirty="0" smtClean="0">
                <a:solidFill>
                  <a:srgbClr val="009900"/>
                </a:solidFill>
                <a:latin typeface="Symbol" pitchFamily="18" charset="2"/>
              </a:rPr>
              <a:t>U</a:t>
            </a:r>
            <a:r>
              <a:rPr lang="en-US" sz="2800" dirty="0" smtClean="0">
                <a:solidFill>
                  <a:srgbClr val="009900"/>
                </a:solidFill>
              </a:rPr>
              <a:t>@LHC</a:t>
            </a:r>
            <a:r>
              <a:rPr lang="en-US" dirty="0" smtClean="0"/>
              <a:t>    color screening ?</a:t>
            </a:r>
            <a:endParaRPr lang="en-US" dirty="0"/>
          </a:p>
        </p:txBody>
      </p:sp>
      <p:pic>
        <p:nvPicPr>
          <p:cNvPr id="114690" name="Picture 1"/>
          <p:cNvPicPr>
            <a:picLocks noGrp="1" noChangeAspect="1" noChangeArrowheads="1"/>
          </p:cNvPicPr>
          <p:nvPr>
            <p:ph idx="1"/>
          </p:nvPr>
        </p:nvPicPr>
        <p:blipFill>
          <a:blip r:embed="rId2" cstate="print">
            <a:clrChange>
              <a:clrFrom>
                <a:srgbClr val="FFFFFF"/>
              </a:clrFrom>
              <a:clrTo>
                <a:srgbClr val="FFFFFF">
                  <a:alpha val="0"/>
                </a:srgbClr>
              </a:clrTo>
            </a:clrChange>
          </a:blip>
          <a:srcRect r="2502"/>
          <a:stretch>
            <a:fillRect/>
          </a:stretch>
        </p:blipFill>
        <p:spPr>
          <a:xfrm>
            <a:off x="4787900" y="1125538"/>
            <a:ext cx="4356100" cy="4287837"/>
          </a:xfrm>
        </p:spPr>
      </p:pic>
      <p:sp>
        <p:nvSpPr>
          <p:cNvPr id="4" name="Espace réservé de la date 3"/>
          <p:cNvSpPr>
            <a:spLocks noGrp="1"/>
          </p:cNvSpPr>
          <p:nvPr>
            <p:ph type="dt" sz="half" idx="10"/>
          </p:nvPr>
        </p:nvSpPr>
        <p:spPr/>
        <p:txBody>
          <a:bodyPr/>
          <a:lstStyle/>
          <a:p>
            <a:pPr>
              <a:defRPr/>
            </a:pPr>
            <a:r>
              <a:rPr lang="fr-FR" smtClean="0"/>
              <a:t>Les-Houches - 2014</a:t>
            </a:r>
            <a:endParaRPr lang="fr-BE"/>
          </a:p>
        </p:txBody>
      </p:sp>
      <p:sp>
        <p:nvSpPr>
          <p:cNvPr id="5" name="Espace réservé du pied de page 4"/>
          <p:cNvSpPr>
            <a:spLocks noGrp="1"/>
          </p:cNvSpPr>
          <p:nvPr>
            <p:ph type="ftr" sz="quarter" idx="11"/>
          </p:nvPr>
        </p:nvSpPr>
        <p:spPr/>
        <p:txBody>
          <a:bodyPr/>
          <a:lstStyle/>
          <a:p>
            <a:pPr>
              <a:defRPr/>
            </a:pPr>
            <a:r>
              <a:rPr lang="fr-FR" smtClean="0"/>
              <a:t>Frédéric Fleuret - LLR (fleuret@in2p3.fr)</a:t>
            </a:r>
            <a:endParaRPr lang="fr-BE" dirty="0">
              <a:solidFill>
                <a:srgbClr val="898989"/>
              </a:solidFill>
            </a:endParaRPr>
          </a:p>
        </p:txBody>
      </p:sp>
      <p:sp>
        <p:nvSpPr>
          <p:cNvPr id="114708" name="ZoneTexte 31"/>
          <p:cNvSpPr txBox="1">
            <a:spLocks noChangeArrowheads="1"/>
          </p:cNvSpPr>
          <p:nvPr/>
        </p:nvSpPr>
        <p:spPr bwMode="auto">
          <a:xfrm>
            <a:off x="2730500" y="5559425"/>
            <a:ext cx="5513388" cy="461963"/>
          </a:xfrm>
          <a:prstGeom prst="rect">
            <a:avLst/>
          </a:prstGeom>
          <a:noFill/>
          <a:ln w="9525">
            <a:noFill/>
            <a:miter lim="800000"/>
            <a:headEnd/>
            <a:tailEnd/>
          </a:ln>
        </p:spPr>
        <p:txBody>
          <a:bodyPr>
            <a:spAutoFit/>
          </a:bodyPr>
          <a:lstStyle/>
          <a:p>
            <a:r>
              <a:rPr lang="en-US" sz="2400" b="1">
                <a:solidFill>
                  <a:srgbClr val="FF0000"/>
                </a:solidFill>
                <a:latin typeface="Calibri" pitchFamily="34" charset="0"/>
              </a:rPr>
              <a:t>Charmonia @ SPS </a:t>
            </a:r>
            <a:r>
              <a:rPr lang="en-US" sz="2400">
                <a:latin typeface="Calibri" pitchFamily="34" charset="0"/>
                <a:sym typeface="Symbol" pitchFamily="18" charset="2"/>
              </a:rPr>
              <a:t>         </a:t>
            </a:r>
            <a:r>
              <a:rPr lang="en-US" sz="2400" b="1">
                <a:solidFill>
                  <a:srgbClr val="009900"/>
                </a:solidFill>
                <a:latin typeface="Calibri" pitchFamily="34" charset="0"/>
                <a:sym typeface="Symbol" pitchFamily="18" charset="2"/>
              </a:rPr>
              <a:t>bottomonia @ LHC</a:t>
            </a:r>
          </a:p>
        </p:txBody>
      </p:sp>
      <p:cxnSp>
        <p:nvCxnSpPr>
          <p:cNvPr id="36" name="Connecteur en angle 35"/>
          <p:cNvCxnSpPr>
            <a:stCxn id="114708" idx="1"/>
          </p:cNvCxnSpPr>
          <p:nvPr/>
        </p:nvCxnSpPr>
        <p:spPr>
          <a:xfrm rot="10800000">
            <a:off x="2627313" y="5084763"/>
            <a:ext cx="103187" cy="706437"/>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Forme 38"/>
          <p:cNvCxnSpPr>
            <a:stCxn id="114708" idx="3"/>
          </p:cNvCxnSpPr>
          <p:nvPr/>
        </p:nvCxnSpPr>
        <p:spPr>
          <a:xfrm flipV="1">
            <a:off x="8243888" y="5157788"/>
            <a:ext cx="144462" cy="633412"/>
          </a:xfrm>
          <a:prstGeom prst="bentConnector2">
            <a:avLst/>
          </a:prstGeom>
          <a:ln w="381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565525" y="6092825"/>
            <a:ext cx="2363468" cy="461665"/>
          </a:xfrm>
          <a:prstGeom prst="rect">
            <a:avLst/>
          </a:prstGeom>
          <a:solidFill>
            <a:schemeClr val="tx1"/>
          </a:solidFill>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sz="2400" b="1" dirty="0" smtClean="0">
                <a:solidFill>
                  <a:schemeClr val="bg1"/>
                </a:solidFill>
                <a:latin typeface="+mn-lt"/>
              </a:rPr>
              <a:t>On the same axis</a:t>
            </a:r>
            <a:endParaRPr lang="en-US" sz="2400" b="1" dirty="0">
              <a:solidFill>
                <a:schemeClr val="bg1"/>
              </a:solidFill>
              <a:latin typeface="+mn-lt"/>
            </a:endParaRPr>
          </a:p>
        </p:txBody>
      </p:sp>
      <p:grpSp>
        <p:nvGrpSpPr>
          <p:cNvPr id="21" name="Groupe 20"/>
          <p:cNvGrpSpPr/>
          <p:nvPr/>
        </p:nvGrpSpPr>
        <p:grpSpPr>
          <a:xfrm>
            <a:off x="467544" y="1196752"/>
            <a:ext cx="4283968" cy="4176464"/>
            <a:chOff x="467544" y="1196752"/>
            <a:chExt cx="4283968" cy="4176464"/>
          </a:xfrm>
        </p:grpSpPr>
        <p:pic>
          <p:nvPicPr>
            <p:cNvPr id="112642" name="Picture 2"/>
            <p:cNvPicPr>
              <a:picLocks noChangeAspect="1" noChangeArrowheads="1"/>
            </p:cNvPicPr>
            <p:nvPr/>
          </p:nvPicPr>
          <p:blipFill>
            <a:blip r:embed="rId3" cstate="print">
              <a:clrChange>
                <a:clrFrom>
                  <a:srgbClr val="FFFFFF"/>
                </a:clrFrom>
                <a:clrTo>
                  <a:srgbClr val="FFFFFF">
                    <a:alpha val="0"/>
                  </a:srgbClr>
                </a:clrTo>
              </a:clrChange>
            </a:blip>
            <a:srcRect l="2751" t="13035" r="2751" b="2304"/>
            <a:stretch>
              <a:fillRect/>
            </a:stretch>
          </p:blipFill>
          <p:spPr bwMode="auto">
            <a:xfrm>
              <a:off x="467544" y="1196752"/>
              <a:ext cx="4283968" cy="4176464"/>
            </a:xfrm>
            <a:prstGeom prst="rect">
              <a:avLst/>
            </a:prstGeom>
            <a:noFill/>
            <a:ln w="9525">
              <a:noFill/>
              <a:miter lim="800000"/>
              <a:headEnd/>
              <a:tailEnd/>
            </a:ln>
          </p:spPr>
        </p:pic>
        <p:sp>
          <p:nvSpPr>
            <p:cNvPr id="15" name="Rectangle 14"/>
            <p:cNvSpPr/>
            <p:nvPr/>
          </p:nvSpPr>
          <p:spPr>
            <a:xfrm>
              <a:off x="1691680" y="1844675"/>
              <a:ext cx="184150"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1691680" y="2133600"/>
              <a:ext cx="184150"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ZoneTexte 42"/>
            <p:cNvSpPr txBox="1">
              <a:spLocks noChangeArrowheads="1"/>
            </p:cNvSpPr>
            <p:nvPr/>
          </p:nvSpPr>
          <p:spPr bwMode="auto">
            <a:xfrm>
              <a:off x="1836143" y="1989138"/>
              <a:ext cx="739305" cy="369332"/>
            </a:xfrm>
            <a:prstGeom prst="rect">
              <a:avLst/>
            </a:prstGeom>
            <a:noFill/>
            <a:ln w="9525">
              <a:noFill/>
              <a:miter lim="800000"/>
              <a:headEnd/>
              <a:tailEnd/>
            </a:ln>
          </p:spPr>
          <p:txBody>
            <a:bodyPr wrap="none">
              <a:spAutoFit/>
            </a:bodyPr>
            <a:lstStyle/>
            <a:p>
              <a:r>
                <a:rPr lang="en-US" b="1" dirty="0">
                  <a:latin typeface="Symbol" pitchFamily="18" charset="2"/>
                </a:rPr>
                <a:t>Y</a:t>
              </a:r>
              <a:r>
                <a:rPr lang="en-US" b="1" dirty="0">
                  <a:latin typeface="Calibri" pitchFamily="34" charset="0"/>
                </a:rPr>
                <a:t>(2S)</a:t>
              </a:r>
            </a:p>
          </p:txBody>
        </p:sp>
        <p:sp>
          <p:nvSpPr>
            <p:cNvPr id="18" name="ZoneTexte 43"/>
            <p:cNvSpPr txBox="1">
              <a:spLocks noChangeArrowheads="1"/>
            </p:cNvSpPr>
            <p:nvPr/>
          </p:nvSpPr>
          <p:spPr bwMode="auto">
            <a:xfrm>
              <a:off x="1836143" y="1700213"/>
              <a:ext cx="739305" cy="369332"/>
            </a:xfrm>
            <a:prstGeom prst="rect">
              <a:avLst/>
            </a:prstGeom>
            <a:noFill/>
            <a:ln w="9525">
              <a:noFill/>
              <a:miter lim="800000"/>
              <a:headEnd/>
              <a:tailEnd/>
            </a:ln>
          </p:spPr>
          <p:txBody>
            <a:bodyPr wrap="none">
              <a:spAutoFit/>
            </a:bodyPr>
            <a:lstStyle/>
            <a:p>
              <a:r>
                <a:rPr lang="en-US" b="1" dirty="0">
                  <a:latin typeface="Symbol" pitchFamily="18" charset="2"/>
                </a:rPr>
                <a:t>Y</a:t>
              </a:r>
              <a:r>
                <a:rPr lang="en-US" b="1" dirty="0">
                  <a:latin typeface="Calibri" pitchFamily="34" charset="0"/>
                </a:rPr>
                <a:t>(1S)</a:t>
              </a:r>
            </a:p>
          </p:txBody>
        </p:sp>
        <p:sp>
          <p:nvSpPr>
            <p:cNvPr id="19" name="Rectangle 18"/>
            <p:cNvSpPr/>
            <p:nvPr/>
          </p:nvSpPr>
          <p:spPr>
            <a:xfrm>
              <a:off x="1331913" y="1196975"/>
              <a:ext cx="2879725" cy="503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NA50, </a:t>
              </a:r>
              <a:r>
                <a:rPr lang="en-US" b="1" dirty="0" err="1">
                  <a:solidFill>
                    <a:schemeClr val="tx1"/>
                  </a:solidFill>
                </a:rPr>
                <a:t>PbPb</a:t>
              </a:r>
              <a:r>
                <a:rPr lang="en-US" b="1" dirty="0">
                  <a:solidFill>
                    <a:schemeClr val="tx1"/>
                  </a:solidFill>
                </a:rPr>
                <a:t> </a:t>
              </a:r>
              <a:r>
                <a:rPr lang="en-US" b="1" dirty="0">
                  <a:solidFill>
                    <a:schemeClr val="tx1"/>
                  </a:solidFill>
                  <a:sym typeface="Symbol"/>
                </a:rPr>
                <a:t></a:t>
              </a:r>
              <a:r>
                <a:rPr lang="en-US" b="1" dirty="0" err="1">
                  <a:solidFill>
                    <a:schemeClr val="tx1"/>
                  </a:solidFill>
                  <a:sym typeface="Symbol"/>
                </a:rPr>
                <a:t>s</a:t>
              </a:r>
              <a:r>
                <a:rPr lang="en-US" b="1" baseline="-25000" dirty="0" err="1">
                  <a:solidFill>
                    <a:schemeClr val="tx1"/>
                  </a:solidFill>
                  <a:sym typeface="Symbol"/>
                </a:rPr>
                <a:t>NN</a:t>
              </a:r>
              <a:r>
                <a:rPr lang="en-US" b="1" dirty="0">
                  <a:solidFill>
                    <a:schemeClr val="tx1"/>
                  </a:solidFill>
                  <a:sym typeface="Symbol"/>
                </a:rPr>
                <a:t>=17.2 </a:t>
              </a:r>
              <a:r>
                <a:rPr lang="en-US" b="1" dirty="0" err="1">
                  <a:solidFill>
                    <a:schemeClr val="tx1"/>
                  </a:solidFill>
                  <a:sym typeface="Symbol"/>
                </a:rPr>
                <a:t>GeV</a:t>
              </a:r>
              <a:endParaRPr lang="en-US" b="1" dirty="0">
                <a:solidFill>
                  <a:schemeClr val="tx1"/>
                </a:solidFill>
              </a:endParaRPr>
            </a:p>
          </p:txBody>
        </p:sp>
        <p:sp>
          <p:nvSpPr>
            <p:cNvPr id="20" name="ZoneTexte 19"/>
            <p:cNvSpPr txBox="1"/>
            <p:nvPr/>
          </p:nvSpPr>
          <p:spPr>
            <a:xfrm>
              <a:off x="3203848" y="1988840"/>
              <a:ext cx="611065" cy="276999"/>
            </a:xfrm>
            <a:prstGeom prst="rect">
              <a:avLst/>
            </a:prstGeom>
            <a:noFill/>
          </p:spPr>
          <p:txBody>
            <a:bodyPr wrap="none" rtlCol="0">
              <a:spAutoFit/>
            </a:bodyPr>
            <a:lstStyle/>
            <a:p>
              <a:r>
                <a:rPr lang="en-US" sz="1200" dirty="0" smtClean="0"/>
                <a:t>0&lt;y&lt;1</a:t>
              </a:r>
              <a:endParaRPr lang="en-US" sz="1200" dirty="0"/>
            </a:p>
          </p:txBody>
        </p:sp>
      </p:grpSp>
      <p:sp>
        <p:nvSpPr>
          <p:cNvPr id="6" name="Espace réservé du numéro de diapositive 5"/>
          <p:cNvSpPr>
            <a:spLocks noGrp="1"/>
          </p:cNvSpPr>
          <p:nvPr>
            <p:ph type="sldNum" sz="quarter" idx="12"/>
          </p:nvPr>
        </p:nvSpPr>
        <p:spPr/>
        <p:txBody>
          <a:bodyPr/>
          <a:lstStyle/>
          <a:p>
            <a:pPr>
              <a:defRPr/>
            </a:pPr>
            <a:fld id="{22D67996-295D-4F77-A381-123A140FDE3E}" type="slidenum">
              <a:rPr lang="fr-BE" smtClean="0"/>
              <a:pPr>
                <a:defRPr/>
              </a:pPr>
              <a:t>33</a:t>
            </a:fld>
            <a:r>
              <a:rPr lang="fr-BE" smtClean="0"/>
              <a:t>/22</a:t>
            </a:r>
            <a:endParaRPr lang="fr-BE" dirty="0">
              <a:solidFill>
                <a:schemeClr val="tx1"/>
              </a:solidFill>
            </a:endParaRPr>
          </a:p>
        </p:txBody>
      </p:sp>
    </p:spTree>
    <p:extLst>
      <p:ext uri="{BB962C8B-B14F-4D97-AF65-F5344CB8AC3E}">
        <p14:creationId xmlns:p14="http://schemas.microsoft.com/office/powerpoint/2010/main" val="1415207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Charm</a:t>
            </a:r>
            <a:r>
              <a:rPr lang="fr-FR" dirty="0" smtClean="0"/>
              <a:t> quarks</a:t>
            </a:r>
            <a:endParaRPr lang="fr-FR" dirty="0"/>
          </a:p>
        </p:txBody>
      </p:sp>
      <p:sp>
        <p:nvSpPr>
          <p:cNvPr id="3" name="Espace réservé du contenu 2"/>
          <p:cNvSpPr>
            <a:spLocks noGrp="1"/>
          </p:cNvSpPr>
          <p:nvPr>
            <p:ph idx="1"/>
          </p:nvPr>
        </p:nvSpPr>
        <p:spPr>
          <a:xfrm>
            <a:off x="214282" y="928670"/>
            <a:ext cx="8715436" cy="2932378"/>
          </a:xfrm>
        </p:spPr>
        <p:txBody>
          <a:bodyPr/>
          <a:lstStyle/>
          <a:p>
            <a:r>
              <a:rPr lang="fr-FR" dirty="0" err="1" smtClean="0"/>
              <a:t>Experimentally</a:t>
            </a:r>
            <a:r>
              <a:rPr lang="fr-FR" dirty="0" smtClean="0"/>
              <a:t>, </a:t>
            </a:r>
            <a:r>
              <a:rPr lang="fr-FR" dirty="0" err="1"/>
              <a:t>c</a:t>
            </a:r>
            <a:r>
              <a:rPr lang="fr-FR" dirty="0" err="1" smtClean="0"/>
              <a:t>harmonium</a:t>
            </a:r>
            <a:r>
              <a:rPr lang="fr-FR" dirty="0" smtClean="0"/>
              <a:t> </a:t>
            </a:r>
            <a:r>
              <a:rPr lang="fr-FR" dirty="0" err="1" smtClean="0"/>
              <a:t>is</a:t>
            </a:r>
            <a:r>
              <a:rPr lang="fr-FR" dirty="0" smtClean="0"/>
              <a:t> a </a:t>
            </a:r>
            <a:r>
              <a:rPr lang="fr-FR" dirty="0" err="1" smtClean="0"/>
              <a:t>priviledged</a:t>
            </a:r>
            <a:r>
              <a:rPr lang="fr-FR" dirty="0" smtClean="0"/>
              <a:t> probe</a:t>
            </a:r>
          </a:p>
          <a:p>
            <a:pPr lvl="1" algn="just">
              <a:lnSpc>
                <a:spcPct val="80000"/>
              </a:lnSpc>
            </a:pPr>
            <a:r>
              <a:rPr lang="fr-FR" sz="2000" dirty="0" err="1" smtClean="0"/>
              <a:t>Charmonium</a:t>
            </a:r>
            <a:r>
              <a:rPr lang="fr-FR" sz="2000" dirty="0" smtClean="0"/>
              <a:t> </a:t>
            </a:r>
            <a:r>
              <a:rPr lang="fr-FR" sz="2000" dirty="0"/>
              <a:t>production in A+A collisions </a:t>
            </a:r>
            <a:r>
              <a:rPr lang="fr-FR" sz="2000" dirty="0" err="1"/>
              <a:t>studied</a:t>
            </a:r>
            <a:r>
              <a:rPr lang="fr-FR" sz="2000" dirty="0"/>
              <a:t> </a:t>
            </a:r>
            <a:r>
              <a:rPr lang="fr-FR" sz="2000" dirty="0" err="1"/>
              <a:t>at</a:t>
            </a:r>
            <a:r>
              <a:rPr lang="fr-FR" sz="2000" dirty="0"/>
              <a:t>:</a:t>
            </a:r>
          </a:p>
          <a:p>
            <a:pPr lvl="2" algn="just">
              <a:lnSpc>
                <a:spcPct val="80000"/>
              </a:lnSpc>
            </a:pPr>
            <a:r>
              <a:rPr lang="fr-FR" sz="1600" dirty="0" smtClean="0"/>
              <a:t>CERN-SPS</a:t>
            </a:r>
            <a:r>
              <a:rPr lang="fr-FR" sz="1600" dirty="0"/>
              <a:t>	(</a:t>
            </a:r>
            <a:r>
              <a:rPr lang="fr-FR" sz="1600" dirty="0">
                <a:sym typeface="Symbol" pitchFamily="18" charset="2"/>
              </a:rPr>
              <a:t>s=17 </a:t>
            </a:r>
            <a:r>
              <a:rPr lang="fr-FR" sz="1600" dirty="0" err="1">
                <a:sym typeface="Symbol" pitchFamily="18" charset="2"/>
              </a:rPr>
              <a:t>GeV</a:t>
            </a:r>
            <a:r>
              <a:rPr lang="fr-FR" sz="1600" dirty="0">
                <a:sym typeface="Symbol" pitchFamily="18" charset="2"/>
              </a:rPr>
              <a:t>) 	NA38, NA50, NA60 </a:t>
            </a:r>
            <a:r>
              <a:rPr lang="fr-FR" sz="1600" dirty="0" err="1">
                <a:sym typeface="Symbol" pitchFamily="18" charset="2"/>
              </a:rPr>
              <a:t>experiments</a:t>
            </a:r>
            <a:endParaRPr lang="fr-FR" sz="1600" dirty="0">
              <a:sym typeface="Symbol" pitchFamily="18" charset="2"/>
            </a:endParaRPr>
          </a:p>
          <a:p>
            <a:pPr lvl="2" algn="just">
              <a:lnSpc>
                <a:spcPct val="80000"/>
              </a:lnSpc>
            </a:pPr>
            <a:r>
              <a:rPr lang="fr-FR" sz="1600" dirty="0" smtClean="0">
                <a:sym typeface="Symbol" pitchFamily="18" charset="2"/>
              </a:rPr>
              <a:t>BNL-RHIC</a:t>
            </a:r>
            <a:r>
              <a:rPr lang="fr-FR" sz="1600" dirty="0">
                <a:sym typeface="Symbol" pitchFamily="18" charset="2"/>
              </a:rPr>
              <a:t>	(s=200 </a:t>
            </a:r>
            <a:r>
              <a:rPr lang="fr-FR" sz="1600" dirty="0" err="1">
                <a:sym typeface="Symbol" pitchFamily="18" charset="2"/>
              </a:rPr>
              <a:t>GeV</a:t>
            </a:r>
            <a:r>
              <a:rPr lang="fr-FR" sz="1600" dirty="0">
                <a:sym typeface="Symbol" pitchFamily="18" charset="2"/>
              </a:rPr>
              <a:t>)	PHENIX, STAR </a:t>
            </a:r>
            <a:r>
              <a:rPr lang="fr-FR" sz="1600" dirty="0" err="1">
                <a:sym typeface="Symbol" pitchFamily="18" charset="2"/>
              </a:rPr>
              <a:t>experiments</a:t>
            </a:r>
            <a:endParaRPr lang="fr-FR" sz="1600" dirty="0">
              <a:sym typeface="Symbol" pitchFamily="18" charset="2"/>
            </a:endParaRPr>
          </a:p>
          <a:p>
            <a:pPr lvl="2" algn="just">
              <a:lnSpc>
                <a:spcPct val="80000"/>
              </a:lnSpc>
            </a:pPr>
            <a:r>
              <a:rPr lang="fr-FR" sz="1600" dirty="0" smtClean="0">
                <a:sym typeface="Symbol" pitchFamily="18" charset="2"/>
              </a:rPr>
              <a:t>CERN-LHC	(s=2.76 </a:t>
            </a:r>
            <a:r>
              <a:rPr lang="fr-FR" sz="1600" dirty="0" err="1" smtClean="0">
                <a:sym typeface="Symbol" pitchFamily="18" charset="2"/>
              </a:rPr>
              <a:t>TeV</a:t>
            </a:r>
            <a:r>
              <a:rPr lang="fr-FR" sz="1600" dirty="0" smtClean="0">
                <a:sym typeface="Symbol" pitchFamily="18" charset="2"/>
              </a:rPr>
              <a:t>) 	ALICE, CMS </a:t>
            </a:r>
            <a:r>
              <a:rPr lang="fr-FR" sz="1600" dirty="0" err="1" smtClean="0">
                <a:sym typeface="Symbol" pitchFamily="18" charset="2"/>
              </a:rPr>
              <a:t>experiments</a:t>
            </a:r>
            <a:endParaRPr lang="fr-FR" sz="1600" dirty="0" smtClean="0">
              <a:sym typeface="Symbol" pitchFamily="18" charset="2"/>
            </a:endParaRPr>
          </a:p>
          <a:p>
            <a:pPr lvl="1" algn="just">
              <a:lnSpc>
                <a:spcPct val="80000"/>
              </a:lnSpc>
            </a:pPr>
            <a:endParaRPr lang="fr-FR" sz="2000" dirty="0" smtClean="0">
              <a:sym typeface="Symbol" pitchFamily="18" charset="2"/>
            </a:endParaRPr>
          </a:p>
          <a:p>
            <a:pPr lvl="1" algn="just">
              <a:lnSpc>
                <a:spcPct val="80000"/>
              </a:lnSpc>
            </a:pPr>
            <a:r>
              <a:rPr lang="fr-FR" sz="2000" dirty="0" smtClean="0">
                <a:sym typeface="Symbol" pitchFamily="18" charset="2"/>
              </a:rPr>
              <a:t>Short </a:t>
            </a:r>
            <a:r>
              <a:rPr lang="fr-FR" sz="2000" dirty="0" err="1">
                <a:sym typeface="Symbol" pitchFamily="18" charset="2"/>
              </a:rPr>
              <a:t>summary</a:t>
            </a:r>
            <a:r>
              <a:rPr lang="fr-FR" sz="2000" dirty="0">
                <a:sym typeface="Symbol" pitchFamily="18" charset="2"/>
              </a:rPr>
              <a:t> for J/</a:t>
            </a:r>
            <a:r>
              <a:rPr lang="fr-FR" sz="2000" dirty="0">
                <a:latin typeface="Symbol" pitchFamily="18" charset="2"/>
                <a:sym typeface="Symbol" pitchFamily="18" charset="2"/>
              </a:rPr>
              <a:t>Y</a:t>
            </a:r>
            <a:r>
              <a:rPr lang="fr-FR" sz="2000" dirty="0">
                <a:sym typeface="Symbol" pitchFamily="18" charset="2"/>
              </a:rPr>
              <a:t>:</a:t>
            </a:r>
          </a:p>
          <a:p>
            <a:pPr lvl="2" algn="just">
              <a:lnSpc>
                <a:spcPct val="80000"/>
              </a:lnSpc>
            </a:pPr>
            <a:r>
              <a:rPr lang="fr-FR" sz="1600" dirty="0">
                <a:sym typeface="Symbol" pitchFamily="18" charset="2"/>
              </a:rPr>
              <a:t>NA50 </a:t>
            </a:r>
            <a:r>
              <a:rPr lang="fr-FR" sz="1600" dirty="0" smtClean="0">
                <a:sym typeface="Symbol" pitchFamily="18" charset="2"/>
              </a:rPr>
              <a:t>    (</a:t>
            </a:r>
            <a:r>
              <a:rPr lang="fr-FR" sz="1600" dirty="0" err="1">
                <a:sym typeface="Symbol" pitchFamily="18" charset="2"/>
              </a:rPr>
              <a:t>PbPb@SPS</a:t>
            </a:r>
            <a:r>
              <a:rPr lang="fr-FR" sz="1600" dirty="0">
                <a:sym typeface="Symbol" pitchFamily="18" charset="2"/>
              </a:rPr>
              <a:t>) 	</a:t>
            </a:r>
            <a:r>
              <a:rPr lang="fr-FR" sz="1600" dirty="0" err="1">
                <a:sym typeface="Symbol" pitchFamily="18" charset="2"/>
              </a:rPr>
              <a:t>observed</a:t>
            </a:r>
            <a:r>
              <a:rPr lang="fr-FR" sz="1600" dirty="0">
                <a:sym typeface="Symbol" pitchFamily="18" charset="2"/>
              </a:rPr>
              <a:t> an </a:t>
            </a:r>
            <a:r>
              <a:rPr lang="fr-FR" sz="1600" i="1" dirty="0" err="1">
                <a:sym typeface="Symbol" pitchFamily="18" charset="2"/>
              </a:rPr>
              <a:t>anomalous</a:t>
            </a:r>
            <a:r>
              <a:rPr lang="fr-FR" sz="1600" dirty="0">
                <a:sym typeface="Symbol" pitchFamily="18" charset="2"/>
              </a:rPr>
              <a:t> </a:t>
            </a:r>
            <a:r>
              <a:rPr lang="fr-FR" sz="1600" dirty="0" smtClean="0">
                <a:sym typeface="Symbol" pitchFamily="18" charset="2"/>
              </a:rPr>
              <a:t>J/</a:t>
            </a:r>
            <a:r>
              <a:rPr lang="fr-FR" sz="1600" dirty="0" smtClean="0">
                <a:latin typeface="Symbol" pitchFamily="18" charset="2"/>
                <a:sym typeface="Symbol" pitchFamily="18" charset="2"/>
              </a:rPr>
              <a:t>Y</a:t>
            </a:r>
            <a:r>
              <a:rPr lang="fr-FR" sz="1600" dirty="0" smtClean="0">
                <a:sym typeface="Symbol" pitchFamily="18" charset="2"/>
              </a:rPr>
              <a:t> suppression</a:t>
            </a:r>
            <a:endParaRPr lang="fr-FR" sz="1600" dirty="0">
              <a:sym typeface="Symbol" pitchFamily="18" charset="2"/>
            </a:endParaRPr>
          </a:p>
          <a:p>
            <a:pPr lvl="2" algn="just">
              <a:lnSpc>
                <a:spcPct val="80000"/>
              </a:lnSpc>
            </a:pPr>
            <a:r>
              <a:rPr lang="fr-FR" sz="1600" dirty="0">
                <a:sym typeface="Symbol" pitchFamily="18" charset="2"/>
              </a:rPr>
              <a:t>PHENIX </a:t>
            </a:r>
            <a:r>
              <a:rPr lang="fr-FR" sz="1600" dirty="0" smtClean="0">
                <a:sym typeface="Symbol" pitchFamily="18" charset="2"/>
              </a:rPr>
              <a:t>(</a:t>
            </a:r>
            <a:r>
              <a:rPr lang="fr-FR" sz="1600" dirty="0" err="1">
                <a:sym typeface="Symbol" pitchFamily="18" charset="2"/>
              </a:rPr>
              <a:t>AuAu@RHIC</a:t>
            </a:r>
            <a:r>
              <a:rPr lang="fr-FR" sz="1600" dirty="0">
                <a:sym typeface="Symbol" pitchFamily="18" charset="2"/>
              </a:rPr>
              <a:t>)	</a:t>
            </a:r>
            <a:r>
              <a:rPr lang="fr-FR" sz="1600" dirty="0" err="1">
                <a:sym typeface="Symbol" pitchFamily="18" charset="2"/>
              </a:rPr>
              <a:t>observed</a:t>
            </a:r>
            <a:r>
              <a:rPr lang="fr-FR" sz="1600" dirty="0">
                <a:sym typeface="Symbol" pitchFamily="18" charset="2"/>
              </a:rPr>
              <a:t> a </a:t>
            </a:r>
            <a:r>
              <a:rPr lang="fr-FR" sz="1600" dirty="0" err="1" smtClean="0">
                <a:sym typeface="Symbol" pitchFamily="18" charset="2"/>
              </a:rPr>
              <a:t>similar</a:t>
            </a:r>
            <a:r>
              <a:rPr lang="fr-FR" sz="1600" dirty="0" smtClean="0">
                <a:latin typeface="Symbol" pitchFamily="18" charset="2"/>
                <a:sym typeface="Symbol" pitchFamily="18" charset="2"/>
              </a:rPr>
              <a:t> </a:t>
            </a:r>
            <a:r>
              <a:rPr lang="fr-FR" sz="1600" dirty="0" smtClean="0">
                <a:sym typeface="Symbol" pitchFamily="18" charset="2"/>
              </a:rPr>
              <a:t>suppression </a:t>
            </a:r>
            <a:r>
              <a:rPr lang="fr-FR" sz="1600" dirty="0">
                <a:sym typeface="Symbol" pitchFamily="18" charset="2"/>
              </a:rPr>
              <a:t>(</a:t>
            </a:r>
            <a:r>
              <a:rPr lang="fr-FR" sz="1600" dirty="0" err="1">
                <a:sym typeface="Symbol" pitchFamily="18" charset="2"/>
              </a:rPr>
              <a:t>than</a:t>
            </a:r>
            <a:r>
              <a:rPr lang="fr-FR" sz="1600" dirty="0">
                <a:sym typeface="Symbol" pitchFamily="18" charset="2"/>
              </a:rPr>
              <a:t> NA50) </a:t>
            </a:r>
          </a:p>
          <a:p>
            <a:pPr lvl="2" algn="just">
              <a:lnSpc>
                <a:spcPct val="80000"/>
              </a:lnSpc>
            </a:pPr>
            <a:r>
              <a:rPr lang="fr-FR" sz="1600" dirty="0">
                <a:sym typeface="Symbol" pitchFamily="18" charset="2"/>
              </a:rPr>
              <a:t>ALICE </a:t>
            </a:r>
            <a:r>
              <a:rPr lang="fr-FR" sz="1600" dirty="0" smtClean="0">
                <a:sym typeface="Symbol" pitchFamily="18" charset="2"/>
              </a:rPr>
              <a:t>    (</a:t>
            </a:r>
            <a:r>
              <a:rPr lang="fr-FR" sz="1600" dirty="0" err="1">
                <a:sym typeface="Symbol" pitchFamily="18" charset="2"/>
              </a:rPr>
              <a:t>PbPb@LHC</a:t>
            </a:r>
            <a:r>
              <a:rPr lang="fr-FR" sz="1600" dirty="0">
                <a:sym typeface="Symbol" pitchFamily="18" charset="2"/>
              </a:rPr>
              <a:t>)	</a:t>
            </a:r>
            <a:r>
              <a:rPr lang="fr-FR" sz="1600" dirty="0" err="1">
                <a:sym typeface="Symbol" pitchFamily="18" charset="2"/>
              </a:rPr>
              <a:t>observed</a:t>
            </a:r>
            <a:r>
              <a:rPr lang="fr-FR" sz="1600" dirty="0">
                <a:sym typeface="Symbol" pitchFamily="18" charset="2"/>
              </a:rPr>
              <a:t> a </a:t>
            </a:r>
            <a:r>
              <a:rPr lang="fr-FR" sz="1600" dirty="0" err="1">
                <a:sym typeface="Symbol" pitchFamily="18" charset="2"/>
              </a:rPr>
              <a:t>smaller</a:t>
            </a:r>
            <a:r>
              <a:rPr lang="fr-FR" sz="1600" dirty="0">
                <a:sym typeface="Symbol" pitchFamily="18" charset="2"/>
              </a:rPr>
              <a:t> </a:t>
            </a:r>
            <a:r>
              <a:rPr lang="fr-FR" sz="1600" dirty="0" smtClean="0">
                <a:sym typeface="Symbol" pitchFamily="18" charset="2"/>
              </a:rPr>
              <a:t>suppression (</a:t>
            </a:r>
            <a:r>
              <a:rPr lang="fr-FR" sz="1600" dirty="0" err="1" smtClean="0">
                <a:sym typeface="Symbol" pitchFamily="18" charset="2"/>
              </a:rPr>
              <a:t>than</a:t>
            </a:r>
            <a:r>
              <a:rPr lang="fr-FR" sz="1600" dirty="0" smtClean="0">
                <a:sym typeface="Symbol" pitchFamily="18" charset="2"/>
              </a:rPr>
              <a:t> PHENIX)</a:t>
            </a:r>
            <a:endParaRPr lang="fr-FR" sz="1600" dirty="0">
              <a:latin typeface="Symbol" pitchFamily="18" charset="2"/>
              <a:sym typeface="Symbol" pitchFamily="18" charset="2"/>
            </a:endParaRPr>
          </a:p>
          <a:p>
            <a:pPr lvl="1"/>
            <a:endParaRPr lang="fr-FR" dirty="0"/>
          </a:p>
        </p:txBody>
      </p:sp>
      <p:sp>
        <p:nvSpPr>
          <p:cNvPr id="4" name="Espace réservé du texte 3"/>
          <p:cNvSpPr>
            <a:spLocks noGrp="1"/>
          </p:cNvSpPr>
          <p:nvPr>
            <p:ph type="body" sz="quarter" idx="13"/>
          </p:nvPr>
        </p:nvSpPr>
        <p:spPr/>
        <p:txBody>
          <a:bodyPr/>
          <a:lstStyle/>
          <a:p>
            <a:pPr algn="ctr"/>
            <a:r>
              <a:rPr lang="fr-FR" dirty="0" smtClean="0"/>
              <a:t>The </a:t>
            </a:r>
            <a:r>
              <a:rPr lang="fr-FR" dirty="0" err="1" smtClean="0"/>
              <a:t>Physics</a:t>
            </a:r>
            <a:r>
              <a:rPr lang="fr-FR" dirty="0" smtClean="0"/>
              <a:t> case</a:t>
            </a:r>
            <a:endParaRPr lang="fr-FR" dirty="0"/>
          </a:p>
        </p:txBody>
      </p:sp>
      <p:sp>
        <p:nvSpPr>
          <p:cNvPr id="5" name="Espace réservé de la date 4"/>
          <p:cNvSpPr>
            <a:spLocks noGrp="1"/>
          </p:cNvSpPr>
          <p:nvPr>
            <p:ph type="dt" sz="half" idx="14"/>
          </p:nvPr>
        </p:nvSpPr>
        <p:spPr/>
        <p:txBody>
          <a:bodyPr/>
          <a:lstStyle/>
          <a:p>
            <a:pPr>
              <a:defRPr/>
            </a:pPr>
            <a:r>
              <a:rPr lang="fr-FR" smtClean="0"/>
              <a:t>Les-Houches - 2014</a:t>
            </a:r>
            <a:endParaRPr lang="fr-BE"/>
          </a:p>
        </p:txBody>
      </p:sp>
      <p:sp>
        <p:nvSpPr>
          <p:cNvPr id="24" name="Espace réservé du pied de page 23"/>
          <p:cNvSpPr>
            <a:spLocks noGrp="1"/>
          </p:cNvSpPr>
          <p:nvPr>
            <p:ph type="ftr" sz="quarter" idx="15"/>
          </p:nvPr>
        </p:nvSpPr>
        <p:spPr/>
        <p:txBody>
          <a:bodyPr/>
          <a:lstStyle/>
          <a:p>
            <a:pPr>
              <a:defRPr/>
            </a:pPr>
            <a:r>
              <a:rPr lang="fr-FR" smtClean="0"/>
              <a:t>Frédéric Fleuret - LLR (fleuret@in2p3.fr)</a:t>
            </a:r>
            <a:endParaRPr lang="fr-BE"/>
          </a:p>
        </p:txBody>
      </p:sp>
      <p:grpSp>
        <p:nvGrpSpPr>
          <p:cNvPr id="8" name="Groupe 7"/>
          <p:cNvGrpSpPr/>
          <p:nvPr/>
        </p:nvGrpSpPr>
        <p:grpSpPr>
          <a:xfrm>
            <a:off x="5463315" y="3749003"/>
            <a:ext cx="3501173" cy="2776347"/>
            <a:chOff x="4738766" y="4307793"/>
            <a:chExt cx="2926182" cy="2312113"/>
          </a:xfrm>
        </p:grpSpPr>
        <p:grpSp>
          <p:nvGrpSpPr>
            <p:cNvPr id="9" name="Groupe 8"/>
            <p:cNvGrpSpPr/>
            <p:nvPr/>
          </p:nvGrpSpPr>
          <p:grpSpPr>
            <a:xfrm>
              <a:off x="4994175" y="4475163"/>
              <a:ext cx="2670773" cy="1867744"/>
              <a:chOff x="3495338" y="8104932"/>
              <a:chExt cx="2670773" cy="1867744"/>
            </a:xfrm>
          </p:grpSpPr>
          <p:cxnSp>
            <p:nvCxnSpPr>
              <p:cNvPr id="14" name="Connecteur droit 13"/>
              <p:cNvCxnSpPr>
                <a:stCxn id="17" idx="1"/>
                <a:endCxn id="17" idx="3"/>
              </p:cNvCxnSpPr>
              <p:nvPr/>
            </p:nvCxnSpPr>
            <p:spPr>
              <a:xfrm>
                <a:off x="3501815" y="9038804"/>
                <a:ext cx="266429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Forme libre 14"/>
              <p:cNvSpPr/>
              <p:nvPr/>
            </p:nvSpPr>
            <p:spPr>
              <a:xfrm>
                <a:off x="3495338" y="9040249"/>
                <a:ext cx="1609859" cy="930167"/>
              </a:xfrm>
              <a:custGeom>
                <a:avLst/>
                <a:gdLst>
                  <a:gd name="connsiteX0" fmla="*/ 0 w 1609859"/>
                  <a:gd name="connsiteY0" fmla="*/ 89227 h 1016506"/>
                  <a:gd name="connsiteX1" fmla="*/ 656823 w 1609859"/>
                  <a:gd name="connsiteY1" fmla="*/ 89227 h 1016506"/>
                  <a:gd name="connsiteX2" fmla="*/ 1609859 w 1609859"/>
                  <a:gd name="connsiteY2" fmla="*/ 1016506 h 1016506"/>
                  <a:gd name="connsiteX0" fmla="*/ 0 w 1609859"/>
                  <a:gd name="connsiteY0" fmla="*/ 63846 h 991125"/>
                  <a:gd name="connsiteX1" fmla="*/ 656823 w 1609859"/>
                  <a:gd name="connsiteY1" fmla="*/ 63846 h 991125"/>
                  <a:gd name="connsiteX2" fmla="*/ 1609859 w 1609859"/>
                  <a:gd name="connsiteY2" fmla="*/ 991125 h 991125"/>
                  <a:gd name="connsiteX0" fmla="*/ 0 w 1609859"/>
                  <a:gd name="connsiteY0" fmla="*/ 33771 h 961050"/>
                  <a:gd name="connsiteX1" fmla="*/ 656823 w 1609859"/>
                  <a:gd name="connsiteY1" fmla="*/ 33771 h 961050"/>
                  <a:gd name="connsiteX2" fmla="*/ 1609859 w 1609859"/>
                  <a:gd name="connsiteY2" fmla="*/ 961050 h 961050"/>
                  <a:gd name="connsiteX0" fmla="*/ 0 w 1609859"/>
                  <a:gd name="connsiteY0" fmla="*/ 10 h 927289"/>
                  <a:gd name="connsiteX1" fmla="*/ 656823 w 1609859"/>
                  <a:gd name="connsiteY1" fmla="*/ 10 h 927289"/>
                  <a:gd name="connsiteX2" fmla="*/ 1609859 w 1609859"/>
                  <a:gd name="connsiteY2" fmla="*/ 927289 h 92728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977 h 928256"/>
                  <a:gd name="connsiteX1" fmla="*/ 656823 w 1609859"/>
                  <a:gd name="connsiteY1" fmla="*/ 977 h 928256"/>
                  <a:gd name="connsiteX2" fmla="*/ 1195589 w 1609859"/>
                  <a:gd name="connsiteY2" fmla="*/ 421820 h 928256"/>
                  <a:gd name="connsiteX3" fmla="*/ 1609859 w 1609859"/>
                  <a:gd name="connsiteY3" fmla="*/ 928256 h 928256"/>
                  <a:gd name="connsiteX0" fmla="*/ 0 w 1609859"/>
                  <a:gd name="connsiteY0" fmla="*/ 977 h 930918"/>
                  <a:gd name="connsiteX1" fmla="*/ 656823 w 1609859"/>
                  <a:gd name="connsiteY1" fmla="*/ 977 h 930918"/>
                  <a:gd name="connsiteX2" fmla="*/ 1195589 w 1609859"/>
                  <a:gd name="connsiteY2" fmla="*/ 421820 h 930918"/>
                  <a:gd name="connsiteX3" fmla="*/ 1609859 w 1609859"/>
                  <a:gd name="connsiteY3" fmla="*/ 928256 h 930918"/>
                  <a:gd name="connsiteX0" fmla="*/ 0 w 1609859"/>
                  <a:gd name="connsiteY0" fmla="*/ 977 h 930918"/>
                  <a:gd name="connsiteX1" fmla="*/ 656823 w 1609859"/>
                  <a:gd name="connsiteY1" fmla="*/ 977 h 930918"/>
                  <a:gd name="connsiteX2" fmla="*/ 1195589 w 1609859"/>
                  <a:gd name="connsiteY2" fmla="*/ 421820 h 930918"/>
                  <a:gd name="connsiteX3" fmla="*/ 1609859 w 1609859"/>
                  <a:gd name="connsiteY3" fmla="*/ 928256 h 930918"/>
                  <a:gd name="connsiteX0" fmla="*/ 0 w 1609859"/>
                  <a:gd name="connsiteY0" fmla="*/ 977 h 930167"/>
                  <a:gd name="connsiteX1" fmla="*/ 656823 w 1609859"/>
                  <a:gd name="connsiteY1" fmla="*/ 977 h 930167"/>
                  <a:gd name="connsiteX2" fmla="*/ 1195589 w 1609859"/>
                  <a:gd name="connsiteY2" fmla="*/ 421820 h 930167"/>
                  <a:gd name="connsiteX3" fmla="*/ 1609859 w 1609859"/>
                  <a:gd name="connsiteY3" fmla="*/ 928256 h 930167"/>
                </a:gdLst>
                <a:ahLst/>
                <a:cxnLst>
                  <a:cxn ang="0">
                    <a:pos x="connsiteX0" y="connsiteY0"/>
                  </a:cxn>
                  <a:cxn ang="0">
                    <a:pos x="connsiteX1" y="connsiteY1"/>
                  </a:cxn>
                  <a:cxn ang="0">
                    <a:pos x="connsiteX2" y="connsiteY2"/>
                  </a:cxn>
                  <a:cxn ang="0">
                    <a:pos x="connsiteX3" y="connsiteY3"/>
                  </a:cxn>
                </a:cxnLst>
                <a:rect l="l" t="t" r="r" b="b"/>
                <a:pathLst>
                  <a:path w="1609859" h="930167">
                    <a:moveTo>
                      <a:pt x="0" y="977"/>
                    </a:moveTo>
                    <a:cubicBezTo>
                      <a:pt x="218068" y="4665"/>
                      <a:pt x="405171" y="-2489"/>
                      <a:pt x="656823" y="977"/>
                    </a:cubicBezTo>
                    <a:cubicBezTo>
                      <a:pt x="908475" y="4443"/>
                      <a:pt x="1060563" y="-13713"/>
                      <a:pt x="1195589" y="421820"/>
                    </a:cubicBezTo>
                    <a:cubicBezTo>
                      <a:pt x="1354428" y="871640"/>
                      <a:pt x="1402701" y="943862"/>
                      <a:pt x="1609859" y="92825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15"/>
              <p:cNvSpPr/>
              <p:nvPr/>
            </p:nvSpPr>
            <p:spPr>
              <a:xfrm>
                <a:off x="4437919" y="8109520"/>
                <a:ext cx="1724621" cy="1862138"/>
              </a:xfrm>
              <a:custGeom>
                <a:avLst/>
                <a:gdLst>
                  <a:gd name="connsiteX0" fmla="*/ 0 w 2671763"/>
                  <a:gd name="connsiteY0" fmla="*/ 1862138 h 1862138"/>
                  <a:gd name="connsiteX1" fmla="*/ 2671763 w 2671763"/>
                  <a:gd name="connsiteY1" fmla="*/ 0 h 1862138"/>
                  <a:gd name="connsiteX0" fmla="*/ 0 w 2671763"/>
                  <a:gd name="connsiteY0" fmla="*/ 1862138 h 1862138"/>
                  <a:gd name="connsiteX1" fmla="*/ 1338263 w 2671763"/>
                  <a:gd name="connsiteY1" fmla="*/ 933450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Lst>
                <a:ahLst/>
                <a:cxnLst>
                  <a:cxn ang="0">
                    <a:pos x="connsiteX0" y="connsiteY0"/>
                  </a:cxn>
                  <a:cxn ang="0">
                    <a:pos x="connsiteX1" y="connsiteY1"/>
                  </a:cxn>
                  <a:cxn ang="0">
                    <a:pos x="connsiteX2" y="connsiteY2"/>
                  </a:cxn>
                </a:cxnLst>
                <a:rect l="l" t="t" r="r" b="b"/>
                <a:pathLst>
                  <a:path w="2671763" h="1862138">
                    <a:moveTo>
                      <a:pt x="0" y="1862138"/>
                    </a:moveTo>
                    <a:cubicBezTo>
                      <a:pt x="538163" y="1806576"/>
                      <a:pt x="1009652" y="1751014"/>
                      <a:pt x="1428751" y="1423988"/>
                    </a:cubicBezTo>
                    <a:cubicBezTo>
                      <a:pt x="1771652" y="1136650"/>
                      <a:pt x="1966913" y="954088"/>
                      <a:pt x="2671763" y="0"/>
                    </a:cubicBezTo>
                  </a:path>
                </a:pathLst>
              </a:custGeom>
              <a:noFill/>
              <a:ln>
                <a:solidFill>
                  <a:srgbClr val="000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3501815" y="8104932"/>
                <a:ext cx="2664296" cy="1867744"/>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ZoneTexte 9"/>
            <p:cNvSpPr txBox="1"/>
            <p:nvPr/>
          </p:nvSpPr>
          <p:spPr>
            <a:xfrm rot="16200000">
              <a:off x="3788417" y="5258142"/>
              <a:ext cx="2132206" cy="231508"/>
            </a:xfrm>
            <a:prstGeom prst="rect">
              <a:avLst/>
            </a:prstGeom>
            <a:noFill/>
          </p:spPr>
          <p:txBody>
            <a:bodyPr wrap="none" rtlCol="0">
              <a:spAutoFit/>
            </a:bodyPr>
            <a:lstStyle/>
            <a:p>
              <a:r>
                <a:rPr lang="fr-FR" sz="1200" dirty="0" err="1" smtClean="0"/>
                <a:t>Charmonium</a:t>
              </a:r>
              <a:r>
                <a:rPr lang="fr-FR" sz="1200" dirty="0" smtClean="0"/>
                <a:t> production </a:t>
              </a:r>
              <a:r>
                <a:rPr lang="fr-FR" sz="1200" dirty="0" err="1" smtClean="0"/>
                <a:t>probability</a:t>
              </a:r>
              <a:endParaRPr lang="fr-FR" sz="1200" dirty="0"/>
            </a:p>
          </p:txBody>
        </p:sp>
        <p:sp>
          <p:nvSpPr>
            <p:cNvPr id="11" name="ZoneTexte 10"/>
            <p:cNvSpPr txBox="1"/>
            <p:nvPr/>
          </p:nvSpPr>
          <p:spPr>
            <a:xfrm>
              <a:off x="5720292" y="6342907"/>
              <a:ext cx="1225015" cy="276999"/>
            </a:xfrm>
            <a:prstGeom prst="rect">
              <a:avLst/>
            </a:prstGeom>
            <a:noFill/>
          </p:spPr>
          <p:txBody>
            <a:bodyPr wrap="none" rtlCol="0">
              <a:spAutoFit/>
            </a:bodyPr>
            <a:lstStyle/>
            <a:p>
              <a:r>
                <a:rPr lang="fr-FR" sz="1200" dirty="0" err="1" smtClean="0"/>
                <a:t>Energy</a:t>
              </a:r>
              <a:r>
                <a:rPr lang="fr-FR" sz="1200" dirty="0" smtClean="0"/>
                <a:t> </a:t>
              </a:r>
              <a:r>
                <a:rPr lang="fr-FR" sz="1200" dirty="0" err="1" smtClean="0"/>
                <a:t>Density</a:t>
              </a:r>
              <a:endParaRPr lang="fr-FR" sz="1200" dirty="0"/>
            </a:p>
          </p:txBody>
        </p:sp>
        <p:sp>
          <p:nvSpPr>
            <p:cNvPr id="12" name="ZoneTexte 11"/>
            <p:cNvSpPr txBox="1"/>
            <p:nvPr/>
          </p:nvSpPr>
          <p:spPr>
            <a:xfrm>
              <a:off x="6322380" y="4514636"/>
              <a:ext cx="1245854" cy="276999"/>
            </a:xfrm>
            <a:prstGeom prst="rect">
              <a:avLst/>
            </a:prstGeom>
            <a:noFill/>
          </p:spPr>
          <p:txBody>
            <a:bodyPr wrap="none" rtlCol="0">
              <a:spAutoFit/>
            </a:bodyPr>
            <a:lstStyle/>
            <a:p>
              <a:r>
                <a:rPr lang="fr-FR" sz="1200" b="1" dirty="0" err="1" smtClean="0">
                  <a:solidFill>
                    <a:srgbClr val="0000E2"/>
                  </a:solidFill>
                </a:rPr>
                <a:t>recombination</a:t>
              </a:r>
              <a:endParaRPr lang="fr-FR" sz="1200" b="1" dirty="0">
                <a:solidFill>
                  <a:srgbClr val="0000E2"/>
                </a:solidFill>
              </a:endParaRPr>
            </a:p>
          </p:txBody>
        </p:sp>
        <p:sp>
          <p:nvSpPr>
            <p:cNvPr id="13" name="ZoneTexte 12"/>
            <p:cNvSpPr txBox="1"/>
            <p:nvPr/>
          </p:nvSpPr>
          <p:spPr>
            <a:xfrm>
              <a:off x="5264878" y="5737063"/>
              <a:ext cx="910827" cy="276999"/>
            </a:xfrm>
            <a:prstGeom prst="rect">
              <a:avLst/>
            </a:prstGeom>
            <a:noFill/>
          </p:spPr>
          <p:txBody>
            <a:bodyPr wrap="none" rtlCol="0">
              <a:spAutoFit/>
            </a:bodyPr>
            <a:lstStyle/>
            <a:p>
              <a:r>
                <a:rPr lang="fr-FR" sz="1200" b="1" dirty="0" smtClean="0">
                  <a:solidFill>
                    <a:srgbClr val="FF0000"/>
                  </a:solidFill>
                </a:rPr>
                <a:t>screening</a:t>
              </a:r>
              <a:endParaRPr lang="fr-FR" sz="1200" b="1" dirty="0">
                <a:solidFill>
                  <a:srgbClr val="FF0000"/>
                </a:solidFill>
              </a:endParaRPr>
            </a:p>
          </p:txBody>
        </p:sp>
      </p:grpSp>
      <p:sp>
        <p:nvSpPr>
          <p:cNvPr id="18" name="Espace réservé du contenu 2"/>
          <p:cNvSpPr txBox="1">
            <a:spLocks/>
          </p:cNvSpPr>
          <p:nvPr/>
        </p:nvSpPr>
        <p:spPr bwMode="auto">
          <a:xfrm>
            <a:off x="249052" y="3578319"/>
            <a:ext cx="5187046" cy="25633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rtl="0" eaLnBrk="1" fontAlgn="base" hangingPunct="1">
              <a:spcBef>
                <a:spcPct val="20000"/>
              </a:spcBef>
              <a:spcAft>
                <a:spcPct val="0"/>
              </a:spcAft>
              <a:buFont typeface="Arial" charset="0"/>
              <a:buChar char="•"/>
              <a:defRPr sz="2800" b="1"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2" indent="0" algn="just">
              <a:lnSpc>
                <a:spcPct val="80000"/>
              </a:lnSpc>
              <a:buNone/>
            </a:pPr>
            <a:endParaRPr lang="fr-FR" sz="1600" b="1" dirty="0" smtClean="0">
              <a:solidFill>
                <a:srgbClr val="000000"/>
              </a:solidFill>
              <a:sym typeface="Wingdings" pitchFamily="2" charset="2"/>
            </a:endParaRPr>
          </a:p>
          <a:p>
            <a:pPr marL="914400" lvl="2" indent="0" algn="just">
              <a:lnSpc>
                <a:spcPct val="80000"/>
              </a:lnSpc>
              <a:buNone/>
            </a:pPr>
            <a:endParaRPr lang="fr-FR" sz="1800" b="1" dirty="0" smtClean="0">
              <a:solidFill>
                <a:srgbClr val="000000"/>
              </a:solidFill>
              <a:sym typeface="Wingdings" pitchFamily="2" charset="2"/>
            </a:endParaRPr>
          </a:p>
          <a:p>
            <a:pPr marL="914400" lvl="2" indent="0" algn="just">
              <a:lnSpc>
                <a:spcPct val="80000"/>
              </a:lnSpc>
              <a:buNone/>
            </a:pPr>
            <a:r>
              <a:rPr lang="fr-FR" sz="1800" b="1" dirty="0" smtClean="0">
                <a:solidFill>
                  <a:srgbClr val="000000"/>
                </a:solidFill>
                <a:sym typeface="Wingdings" pitchFamily="2" charset="2"/>
              </a:rPr>
              <a:t></a:t>
            </a:r>
            <a:r>
              <a:rPr lang="fr-FR" sz="1800" b="1" dirty="0" smtClean="0">
                <a:solidFill>
                  <a:srgbClr val="000000"/>
                </a:solidFill>
                <a:sym typeface="Symbol" pitchFamily="18" charset="2"/>
              </a:rPr>
              <a:t>Possible </a:t>
            </a:r>
            <a:r>
              <a:rPr lang="fr-FR" sz="1800" b="1" dirty="0" err="1" smtClean="0">
                <a:solidFill>
                  <a:srgbClr val="000000"/>
                </a:solidFill>
                <a:sym typeface="Symbol" pitchFamily="18" charset="2"/>
              </a:rPr>
              <a:t>Color</a:t>
            </a:r>
            <a:r>
              <a:rPr lang="fr-FR" sz="1800" b="1" dirty="0" smtClean="0">
                <a:solidFill>
                  <a:srgbClr val="000000"/>
                </a:solidFill>
                <a:sym typeface="Symbol" pitchFamily="18" charset="2"/>
              </a:rPr>
              <a:t> screening </a:t>
            </a:r>
            <a:r>
              <a:rPr lang="fr-FR" sz="1800" b="1" dirty="0" err="1" smtClean="0">
                <a:solidFill>
                  <a:srgbClr val="000000"/>
                </a:solidFill>
                <a:sym typeface="Symbol" pitchFamily="18" charset="2"/>
              </a:rPr>
              <a:t>starting</a:t>
            </a:r>
            <a:r>
              <a:rPr lang="fr-FR" sz="1800" b="1" dirty="0" smtClean="0">
                <a:solidFill>
                  <a:srgbClr val="000000"/>
                </a:solidFill>
                <a:sym typeface="Symbol" pitchFamily="18" charset="2"/>
              </a:rPr>
              <a:t> </a:t>
            </a:r>
            <a:r>
              <a:rPr lang="fr-FR" sz="1800" b="1" dirty="0" err="1" smtClean="0">
                <a:solidFill>
                  <a:srgbClr val="000000"/>
                </a:solidFill>
                <a:sym typeface="Symbol" pitchFamily="18" charset="2"/>
              </a:rPr>
              <a:t>at</a:t>
            </a:r>
            <a:r>
              <a:rPr lang="fr-FR" sz="1800" b="1" dirty="0" smtClean="0">
                <a:solidFill>
                  <a:srgbClr val="000000"/>
                </a:solidFill>
                <a:sym typeface="Symbol" pitchFamily="18" charset="2"/>
              </a:rPr>
              <a:t> SPS</a:t>
            </a:r>
          </a:p>
          <a:p>
            <a:pPr marL="914400" lvl="2" indent="0" algn="just">
              <a:lnSpc>
                <a:spcPct val="80000"/>
              </a:lnSpc>
              <a:buNone/>
            </a:pPr>
            <a:r>
              <a:rPr lang="fr-FR" sz="1800" b="1" dirty="0" smtClean="0">
                <a:solidFill>
                  <a:srgbClr val="000000"/>
                </a:solidFill>
                <a:sym typeface="Wingdings" pitchFamily="2" charset="2"/>
              </a:rPr>
              <a:t></a:t>
            </a:r>
            <a:r>
              <a:rPr lang="fr-FR" sz="1800" b="1" dirty="0" smtClean="0">
                <a:solidFill>
                  <a:srgbClr val="000000"/>
                </a:solidFill>
                <a:sym typeface="Symbol" pitchFamily="18" charset="2"/>
              </a:rPr>
              <a:t>Possible </a:t>
            </a:r>
            <a:r>
              <a:rPr lang="fr-FR" sz="1800" b="1" dirty="0" err="1" smtClean="0">
                <a:solidFill>
                  <a:srgbClr val="000000"/>
                </a:solidFill>
                <a:sym typeface="Symbol" pitchFamily="18" charset="2"/>
              </a:rPr>
              <a:t>recombination</a:t>
            </a:r>
            <a:r>
              <a:rPr lang="fr-FR" sz="1800" b="1" dirty="0" smtClean="0">
                <a:solidFill>
                  <a:srgbClr val="000000"/>
                </a:solidFill>
                <a:sym typeface="Symbol" pitchFamily="18" charset="2"/>
              </a:rPr>
              <a:t> </a:t>
            </a:r>
            <a:r>
              <a:rPr lang="fr-FR" sz="1800" b="1" dirty="0" err="1" smtClean="0">
                <a:solidFill>
                  <a:srgbClr val="000000"/>
                </a:solidFill>
                <a:sym typeface="Symbol" pitchFamily="18" charset="2"/>
              </a:rPr>
              <a:t>occuring</a:t>
            </a:r>
            <a:r>
              <a:rPr lang="fr-FR" sz="1800" b="1" dirty="0" smtClean="0">
                <a:solidFill>
                  <a:srgbClr val="000000"/>
                </a:solidFill>
                <a:sym typeface="Symbol" pitchFamily="18" charset="2"/>
              </a:rPr>
              <a:t> </a:t>
            </a:r>
            <a:r>
              <a:rPr lang="fr-FR" sz="1800" b="1" dirty="0" err="1" smtClean="0">
                <a:solidFill>
                  <a:srgbClr val="000000"/>
                </a:solidFill>
                <a:sym typeface="Symbol" pitchFamily="18" charset="2"/>
              </a:rPr>
              <a:t>at</a:t>
            </a:r>
            <a:r>
              <a:rPr lang="fr-FR" sz="1800" b="1" dirty="0" smtClean="0">
                <a:solidFill>
                  <a:srgbClr val="000000"/>
                </a:solidFill>
                <a:sym typeface="Symbol" pitchFamily="18" charset="2"/>
              </a:rPr>
              <a:t> LHC</a:t>
            </a:r>
          </a:p>
          <a:p>
            <a:pPr lvl="3" algn="just">
              <a:lnSpc>
                <a:spcPct val="80000"/>
              </a:lnSpc>
            </a:pPr>
            <a:endParaRPr lang="fr-FR" sz="1200" b="1" dirty="0" smtClean="0">
              <a:solidFill>
                <a:srgbClr val="FF0000"/>
              </a:solidFill>
              <a:sym typeface="Symbol" pitchFamily="18" charset="2"/>
            </a:endParaRPr>
          </a:p>
          <a:p>
            <a:pPr lvl="1" algn="just">
              <a:lnSpc>
                <a:spcPct val="80000"/>
              </a:lnSpc>
            </a:pPr>
            <a:endParaRPr lang="fr-FR" sz="2000" b="1" dirty="0" smtClean="0">
              <a:solidFill>
                <a:srgbClr val="FF0000"/>
              </a:solidFill>
              <a:sym typeface="Symbol" pitchFamily="18" charset="2"/>
            </a:endParaRPr>
          </a:p>
          <a:p>
            <a:pPr lvl="1" algn="just">
              <a:lnSpc>
                <a:spcPct val="80000"/>
              </a:lnSpc>
            </a:pPr>
            <a:r>
              <a:rPr lang="fr-FR" sz="2000" b="1" dirty="0" err="1" smtClean="0">
                <a:solidFill>
                  <a:srgbClr val="FF0000"/>
                </a:solidFill>
                <a:sym typeface="Symbol" pitchFamily="18" charset="2"/>
              </a:rPr>
              <a:t>Within</a:t>
            </a:r>
            <a:r>
              <a:rPr lang="fr-FR" sz="2000" b="1" dirty="0" smtClean="0">
                <a:solidFill>
                  <a:srgbClr val="FF0000"/>
                </a:solidFill>
                <a:sym typeface="Symbol" pitchFamily="18" charset="2"/>
              </a:rPr>
              <a:t> the SPS+RHIC+LHC </a:t>
            </a:r>
            <a:r>
              <a:rPr lang="fr-FR" sz="2000" b="1" dirty="0" err="1" smtClean="0">
                <a:solidFill>
                  <a:srgbClr val="FF0000"/>
                </a:solidFill>
                <a:sym typeface="Symbol" pitchFamily="18" charset="2"/>
              </a:rPr>
              <a:t>energy</a:t>
            </a:r>
            <a:r>
              <a:rPr lang="fr-FR" sz="2000" b="1" dirty="0" smtClean="0">
                <a:solidFill>
                  <a:srgbClr val="FF0000"/>
                </a:solidFill>
                <a:sym typeface="Symbol" pitchFamily="18" charset="2"/>
              </a:rPr>
              <a:t> range, </a:t>
            </a:r>
            <a:r>
              <a:rPr lang="fr-FR" sz="2000" b="1" dirty="0" err="1" smtClean="0">
                <a:solidFill>
                  <a:srgbClr val="FF0000"/>
                </a:solidFill>
                <a:sym typeface="Symbol" pitchFamily="18" charset="2"/>
              </a:rPr>
              <a:t>charm</a:t>
            </a:r>
            <a:r>
              <a:rPr lang="fr-FR" sz="2000" b="1" dirty="0" smtClean="0">
                <a:solidFill>
                  <a:srgbClr val="FF0000"/>
                </a:solidFill>
                <a:sym typeface="Symbol" pitchFamily="18" charset="2"/>
              </a:rPr>
              <a:t> </a:t>
            </a:r>
            <a:r>
              <a:rPr lang="fr-FR" sz="2000" b="1" dirty="0" err="1" smtClean="0">
                <a:solidFill>
                  <a:srgbClr val="FF0000"/>
                </a:solidFill>
                <a:sym typeface="Symbol" pitchFamily="18" charset="2"/>
              </a:rPr>
              <a:t>seems</a:t>
            </a:r>
            <a:r>
              <a:rPr lang="fr-FR" sz="2000" b="1" dirty="0" smtClean="0">
                <a:solidFill>
                  <a:srgbClr val="FF0000"/>
                </a:solidFill>
                <a:sym typeface="Symbol" pitchFamily="18" charset="2"/>
              </a:rPr>
              <a:t> to </a:t>
            </a:r>
            <a:r>
              <a:rPr lang="fr-FR" sz="2000" b="1" dirty="0" err="1" smtClean="0">
                <a:solidFill>
                  <a:srgbClr val="FF0000"/>
                </a:solidFill>
                <a:sym typeface="Symbol" pitchFamily="18" charset="2"/>
              </a:rPr>
              <a:t>be</a:t>
            </a:r>
            <a:r>
              <a:rPr lang="fr-FR" sz="2000" b="1" dirty="0" smtClean="0">
                <a:solidFill>
                  <a:srgbClr val="FF0000"/>
                </a:solidFill>
                <a:sym typeface="Symbol" pitchFamily="18" charset="2"/>
              </a:rPr>
              <a:t> the </a:t>
            </a:r>
            <a:r>
              <a:rPr lang="fr-FR" sz="2000" b="1" dirty="0" err="1" smtClean="0">
                <a:solidFill>
                  <a:srgbClr val="FF0000"/>
                </a:solidFill>
                <a:sym typeface="Symbol" pitchFamily="18" charset="2"/>
              </a:rPr>
              <a:t>adequate</a:t>
            </a:r>
            <a:r>
              <a:rPr lang="fr-FR" sz="2000" b="1" dirty="0" smtClean="0">
                <a:solidFill>
                  <a:srgbClr val="FF0000"/>
                </a:solidFill>
                <a:sym typeface="Symbol" pitchFamily="18" charset="2"/>
              </a:rPr>
              <a:t> probe to </a:t>
            </a:r>
            <a:r>
              <a:rPr lang="fr-FR" sz="2000" b="1" dirty="0" err="1" smtClean="0">
                <a:solidFill>
                  <a:srgbClr val="FF0000"/>
                </a:solidFill>
                <a:sym typeface="Symbol" pitchFamily="18" charset="2"/>
              </a:rPr>
              <a:t>investigate</a:t>
            </a:r>
            <a:r>
              <a:rPr lang="fr-FR" sz="2000" b="1" dirty="0" smtClean="0">
                <a:solidFill>
                  <a:srgbClr val="FF0000"/>
                </a:solidFill>
                <a:sym typeface="Symbol" pitchFamily="18" charset="2"/>
              </a:rPr>
              <a:t> </a:t>
            </a:r>
            <a:r>
              <a:rPr lang="fr-FR" sz="2000" b="1" dirty="0" err="1" smtClean="0">
                <a:solidFill>
                  <a:srgbClr val="FF0000"/>
                </a:solidFill>
                <a:sym typeface="Symbol" pitchFamily="18" charset="2"/>
              </a:rPr>
              <a:t>both</a:t>
            </a:r>
            <a:r>
              <a:rPr lang="fr-FR" sz="2000" b="1" dirty="0" smtClean="0">
                <a:solidFill>
                  <a:srgbClr val="FF0000"/>
                </a:solidFill>
                <a:sym typeface="Symbol" pitchFamily="18" charset="2"/>
              </a:rPr>
              <a:t> screening and </a:t>
            </a:r>
            <a:r>
              <a:rPr lang="fr-FR" sz="2000" b="1" dirty="0" err="1" smtClean="0">
                <a:solidFill>
                  <a:srgbClr val="FF0000"/>
                </a:solidFill>
                <a:sym typeface="Symbol" pitchFamily="18" charset="2"/>
              </a:rPr>
              <a:t>recombination</a:t>
            </a:r>
            <a:r>
              <a:rPr lang="fr-FR" sz="2000" b="1" dirty="0" smtClean="0">
                <a:solidFill>
                  <a:srgbClr val="FF0000"/>
                </a:solidFill>
                <a:sym typeface="Symbol" pitchFamily="18" charset="2"/>
              </a:rPr>
              <a:t>. </a:t>
            </a:r>
          </a:p>
          <a:p>
            <a:pPr lvl="1"/>
            <a:endParaRPr lang="fr-FR" dirty="0"/>
          </a:p>
        </p:txBody>
      </p:sp>
      <p:cxnSp>
        <p:nvCxnSpPr>
          <p:cNvPr id="20" name="Connecteur droit avec flèche 19"/>
          <p:cNvCxnSpPr/>
          <p:nvPr/>
        </p:nvCxnSpPr>
        <p:spPr>
          <a:xfrm>
            <a:off x="5940152" y="4831125"/>
            <a:ext cx="1512168"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7336602" y="4653136"/>
            <a:ext cx="1512168" cy="0"/>
          </a:xfrm>
          <a:prstGeom prst="straightConnector1">
            <a:avLst/>
          </a:prstGeom>
          <a:ln w="28575">
            <a:solidFill>
              <a:srgbClr val="0000E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6372200" y="4437112"/>
            <a:ext cx="646331" cy="369332"/>
          </a:xfrm>
          <a:prstGeom prst="rect">
            <a:avLst/>
          </a:prstGeom>
          <a:noFill/>
        </p:spPr>
        <p:txBody>
          <a:bodyPr wrap="none" rtlCol="0">
            <a:spAutoFit/>
          </a:bodyPr>
          <a:lstStyle/>
          <a:p>
            <a:r>
              <a:rPr lang="fr-FR" dirty="0" smtClean="0">
                <a:solidFill>
                  <a:srgbClr val="FF0000"/>
                </a:solidFill>
              </a:rPr>
              <a:t>SPS</a:t>
            </a:r>
            <a:endParaRPr lang="fr-FR" dirty="0">
              <a:solidFill>
                <a:srgbClr val="FF0000"/>
              </a:solidFill>
            </a:endParaRPr>
          </a:p>
        </p:txBody>
      </p:sp>
      <p:sp>
        <p:nvSpPr>
          <p:cNvPr id="23" name="ZoneTexte 22"/>
          <p:cNvSpPr txBox="1"/>
          <p:nvPr/>
        </p:nvSpPr>
        <p:spPr>
          <a:xfrm>
            <a:off x="7695106" y="4297772"/>
            <a:ext cx="646331" cy="369332"/>
          </a:xfrm>
          <a:prstGeom prst="rect">
            <a:avLst/>
          </a:prstGeom>
          <a:noFill/>
        </p:spPr>
        <p:txBody>
          <a:bodyPr wrap="none" rtlCol="0">
            <a:spAutoFit/>
          </a:bodyPr>
          <a:lstStyle/>
          <a:p>
            <a:r>
              <a:rPr lang="fr-FR" dirty="0" smtClean="0">
                <a:solidFill>
                  <a:srgbClr val="0000E2"/>
                </a:solidFill>
              </a:rPr>
              <a:t>LHC</a:t>
            </a:r>
            <a:endParaRPr lang="fr-FR" dirty="0">
              <a:solidFill>
                <a:srgbClr val="0000E2"/>
              </a:solidFill>
            </a:endParaRPr>
          </a:p>
        </p:txBody>
      </p:sp>
      <p:sp>
        <p:nvSpPr>
          <p:cNvPr id="7" name="Espace réservé du numéro de diapositive 6"/>
          <p:cNvSpPr>
            <a:spLocks noGrp="1"/>
          </p:cNvSpPr>
          <p:nvPr>
            <p:ph type="sldNum" sz="quarter" idx="16"/>
          </p:nvPr>
        </p:nvSpPr>
        <p:spPr/>
        <p:txBody>
          <a:bodyPr/>
          <a:lstStyle/>
          <a:p>
            <a:pPr>
              <a:defRPr/>
            </a:pPr>
            <a:fld id="{04440F35-B054-43D8-94DA-56CBF8F8D486}" type="slidenum">
              <a:rPr lang="fr-BE" smtClean="0"/>
              <a:pPr>
                <a:defRPr/>
              </a:pPr>
              <a:t>4</a:t>
            </a:fld>
            <a:r>
              <a:rPr lang="fr-BE" smtClean="0"/>
              <a:t>/22</a:t>
            </a:r>
            <a:endParaRPr lang="fr-BE" dirty="0"/>
          </a:p>
        </p:txBody>
      </p:sp>
    </p:spTree>
    <p:extLst>
      <p:ext uri="{BB962C8B-B14F-4D97-AF65-F5344CB8AC3E}">
        <p14:creationId xmlns:p14="http://schemas.microsoft.com/office/powerpoint/2010/main" val="3889029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Charm</a:t>
            </a:r>
            <a:r>
              <a:rPr lang="fr-FR" dirty="0" smtClean="0"/>
              <a:t> quarks</a:t>
            </a:r>
            <a:endParaRPr lang="fr-FR"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214282" y="928670"/>
                <a:ext cx="8715436" cy="3148402"/>
              </a:xfrm>
            </p:spPr>
            <p:txBody>
              <a:bodyPr>
                <a:normAutofit fontScale="92500" lnSpcReduction="20000"/>
              </a:bodyPr>
              <a:lstStyle/>
              <a:p>
                <a:r>
                  <a:rPr lang="fr-FR" dirty="0" err="1" smtClean="0"/>
                  <a:t>What</a:t>
                </a:r>
                <a:r>
                  <a:rPr lang="fr-FR" dirty="0" smtClean="0"/>
                  <a:t> </a:t>
                </a:r>
                <a:r>
                  <a:rPr lang="fr-FR" dirty="0" err="1" smtClean="0"/>
                  <a:t>next</a:t>
                </a:r>
                <a:r>
                  <a:rPr lang="fr-FR" dirty="0" smtClean="0"/>
                  <a:t> to </a:t>
                </a:r>
                <a:r>
                  <a:rPr lang="fr-FR" dirty="0" err="1" smtClean="0"/>
                  <a:t>be</a:t>
                </a:r>
                <a:r>
                  <a:rPr lang="fr-FR" dirty="0" smtClean="0"/>
                  <a:t> </a:t>
                </a:r>
                <a:r>
                  <a:rPr lang="fr-FR" dirty="0" err="1" smtClean="0"/>
                  <a:t>done</a:t>
                </a:r>
                <a:r>
                  <a:rPr lang="fr-FR" dirty="0" smtClean="0"/>
                  <a:t> </a:t>
                </a:r>
                <a:r>
                  <a:rPr lang="fr-FR" dirty="0" err="1" smtClean="0"/>
                  <a:t>with</a:t>
                </a:r>
                <a:r>
                  <a:rPr lang="fr-FR" dirty="0" smtClean="0"/>
                  <a:t> </a:t>
                </a:r>
                <a:r>
                  <a:rPr lang="fr-FR" dirty="0" err="1" smtClean="0"/>
                  <a:t>charmonium</a:t>
                </a:r>
                <a:endParaRPr lang="fr-FR" dirty="0" smtClean="0"/>
              </a:p>
              <a:p>
                <a:pPr marL="457200" lvl="1" indent="0">
                  <a:buNone/>
                </a:pPr>
                <a:r>
                  <a:rPr lang="fr-FR" sz="2000" dirty="0" smtClean="0"/>
                  <a:t>To </a:t>
                </a:r>
                <a:r>
                  <a:rPr lang="fr-FR" sz="2000" dirty="0" err="1" smtClean="0"/>
                  <a:t>confirm</a:t>
                </a:r>
                <a:r>
                  <a:rPr lang="fr-FR" sz="2000" dirty="0" smtClean="0"/>
                  <a:t> (and </a:t>
                </a:r>
                <a:r>
                  <a:rPr lang="fr-FR" sz="2000" dirty="0" err="1" smtClean="0"/>
                  <a:t>study</a:t>
                </a:r>
                <a:r>
                  <a:rPr lang="fr-FR" sz="2000" dirty="0" smtClean="0"/>
                  <a:t>) </a:t>
                </a:r>
                <a:r>
                  <a:rPr lang="fr-FR" sz="2000" dirty="0" err="1" smtClean="0"/>
                  <a:t>charmonium</a:t>
                </a:r>
                <a:r>
                  <a:rPr lang="fr-FR" sz="2000" dirty="0" smtClean="0"/>
                  <a:t> </a:t>
                </a:r>
                <a:r>
                  <a:rPr lang="fr-FR" sz="2000" dirty="0" err="1" smtClean="0"/>
                  <a:t>color</a:t>
                </a:r>
                <a:r>
                  <a:rPr lang="fr-FR" sz="2000" dirty="0" smtClean="0"/>
                  <a:t> screening and </a:t>
                </a:r>
                <a:r>
                  <a:rPr lang="fr-FR" sz="2000" dirty="0" err="1" smtClean="0"/>
                  <a:t>enhancement</a:t>
                </a:r>
                <a:r>
                  <a:rPr lang="fr-FR" sz="2000" dirty="0" smtClean="0"/>
                  <a:t>, one must compare </a:t>
                </a:r>
                <a:r>
                  <a:rPr lang="fr-FR" sz="2000" dirty="0" err="1" smtClean="0"/>
                  <a:t>charmonium</a:t>
                </a:r>
                <a:r>
                  <a:rPr lang="fr-FR" sz="2000" dirty="0" smtClean="0"/>
                  <a:t> and open </a:t>
                </a:r>
                <a:r>
                  <a:rPr lang="fr-FR" sz="2000" dirty="0" err="1" smtClean="0"/>
                  <a:t>charm</a:t>
                </a:r>
                <a:r>
                  <a:rPr lang="fr-FR" sz="2000" dirty="0" smtClean="0"/>
                  <a:t> production in A+A collisions</a:t>
                </a:r>
              </a:p>
              <a:p>
                <a:pPr lvl="2" algn="just"/>
                <a:r>
                  <a:rPr lang="fr-FR" sz="1700" dirty="0" err="1" smtClean="0"/>
                  <a:t>Since</a:t>
                </a:r>
                <a:r>
                  <a:rPr lang="fr-FR" sz="1700" dirty="0" smtClean="0"/>
                  <a:t> </a:t>
                </a:r>
                <a:r>
                  <a:rPr lang="fr-FR" sz="1700" dirty="0" err="1" smtClean="0"/>
                  <a:t>most</a:t>
                </a:r>
                <a:r>
                  <a:rPr lang="fr-FR" sz="1700" dirty="0" smtClean="0"/>
                  <a:t> of the </a:t>
                </a:r>
                <a:r>
                  <a:rPr lang="fr-FR" sz="1700" dirty="0" err="1" smtClean="0"/>
                  <a:t>produced</a:t>
                </a:r>
                <a:r>
                  <a:rPr lang="fr-FR" sz="1700" dirty="0" smtClean="0"/>
                  <a:t> </a:t>
                </a:r>
                <a14:m>
                  <m:oMath xmlns:m="http://schemas.openxmlformats.org/officeDocument/2006/math">
                    <m:r>
                      <m:rPr>
                        <m:sty m:val="p"/>
                      </m:rPr>
                      <a:rPr lang="fr-FR" sz="1800" b="0" i="0" dirty="0">
                        <a:latin typeface="Cambria Math"/>
                        <a:sym typeface="Wingdings" pitchFamily="2" charset="2"/>
                      </a:rPr>
                      <m:t>c</m:t>
                    </m:r>
                    <m:acc>
                      <m:accPr>
                        <m:chr m:val="̅"/>
                        <m:ctrlPr>
                          <a:rPr lang="fr-FR" sz="1800" i="1">
                            <a:latin typeface="Cambria Math"/>
                            <a:sym typeface="Wingdings" pitchFamily="2" charset="2"/>
                          </a:rPr>
                        </m:ctrlPr>
                      </m:accPr>
                      <m:e>
                        <m:r>
                          <m:rPr>
                            <m:sty m:val="p"/>
                          </m:rPr>
                          <a:rPr lang="fr-FR" sz="1800" b="0" i="0">
                            <a:latin typeface="Cambria Math"/>
                            <a:sym typeface="Wingdings" pitchFamily="2" charset="2"/>
                          </a:rPr>
                          <m:t>c</m:t>
                        </m:r>
                      </m:e>
                    </m:acc>
                    <m:r>
                      <a:rPr lang="fr-FR" sz="1800" b="1" i="1">
                        <a:latin typeface="Cambria Math"/>
                        <a:sym typeface="Wingdings" pitchFamily="2" charset="2"/>
                      </a:rPr>
                      <m:t> </m:t>
                    </m:r>
                  </m:oMath>
                </a14:m>
                <a:r>
                  <a:rPr lang="fr-FR" sz="1700" dirty="0" smtClean="0"/>
                  <a:t>pairs </a:t>
                </a:r>
                <a:r>
                  <a:rPr lang="fr-FR" sz="1700" dirty="0" err="1" smtClean="0"/>
                  <a:t>hadronize</a:t>
                </a:r>
                <a:r>
                  <a:rPr lang="fr-FR" sz="1700" dirty="0" smtClean="0"/>
                  <a:t> </a:t>
                </a:r>
                <a:r>
                  <a:rPr lang="fr-FR" sz="1700" dirty="0" err="1" smtClean="0"/>
                  <a:t>into</a:t>
                </a:r>
                <a:r>
                  <a:rPr lang="fr-FR" sz="1700" dirty="0" smtClean="0"/>
                  <a:t> open </a:t>
                </a:r>
                <a:r>
                  <a:rPr lang="fr-FR" sz="1700" dirty="0" err="1" smtClean="0"/>
                  <a:t>charm</a:t>
                </a:r>
                <a:r>
                  <a:rPr lang="fr-FR" sz="1700" dirty="0" smtClean="0"/>
                  <a:t> (~90%), open </a:t>
                </a:r>
                <a:r>
                  <a:rPr lang="fr-FR" sz="1700" dirty="0" err="1" smtClean="0"/>
                  <a:t>charm</a:t>
                </a:r>
                <a:r>
                  <a:rPr lang="fr-FR" sz="1700" dirty="0" smtClean="0"/>
                  <a:t> production </a:t>
                </a:r>
                <a:r>
                  <a:rPr lang="fr-FR" sz="1700" dirty="0" err="1" smtClean="0"/>
                  <a:t>reflects</a:t>
                </a:r>
                <a:r>
                  <a:rPr lang="fr-FR" sz="1700" dirty="0" smtClean="0"/>
                  <a:t> the original </a:t>
                </a:r>
                <a14:m>
                  <m:oMath xmlns:m="http://schemas.openxmlformats.org/officeDocument/2006/math">
                    <m:r>
                      <m:rPr>
                        <m:sty m:val="p"/>
                      </m:rPr>
                      <a:rPr lang="fr-FR" sz="1600" dirty="0">
                        <a:latin typeface="Cambria Math"/>
                        <a:sym typeface="Wingdings" pitchFamily="2" charset="2"/>
                      </a:rPr>
                      <m:t>c</m:t>
                    </m:r>
                    <m:acc>
                      <m:accPr>
                        <m:chr m:val="̅"/>
                        <m:ctrlPr>
                          <a:rPr lang="fr-FR" sz="1600" i="1">
                            <a:latin typeface="Cambria Math"/>
                            <a:sym typeface="Wingdings" pitchFamily="2" charset="2"/>
                          </a:rPr>
                        </m:ctrlPr>
                      </m:accPr>
                      <m:e>
                        <m:r>
                          <m:rPr>
                            <m:sty m:val="p"/>
                          </m:rPr>
                          <a:rPr lang="fr-FR" sz="1600">
                            <a:latin typeface="Cambria Math"/>
                            <a:sym typeface="Wingdings" pitchFamily="2" charset="2"/>
                          </a:rPr>
                          <m:t>c</m:t>
                        </m:r>
                      </m:e>
                    </m:acc>
                    <m:r>
                      <a:rPr lang="fr-FR" sz="1600" i="1">
                        <a:latin typeface="Cambria Math"/>
                        <a:sym typeface="Wingdings" pitchFamily="2" charset="2"/>
                      </a:rPr>
                      <m:t> </m:t>
                    </m:r>
                  </m:oMath>
                </a14:m>
                <a:r>
                  <a:rPr lang="fr-FR" sz="1700" dirty="0" smtClean="0"/>
                  <a:t>pair production</a:t>
                </a:r>
              </a:p>
              <a:p>
                <a:pPr lvl="2" algn="just"/>
                <a:r>
                  <a:rPr lang="fr-FR" sz="1700" dirty="0" smtClean="0"/>
                  <a:t>Open </a:t>
                </a:r>
                <a:r>
                  <a:rPr lang="fr-FR" sz="1700" dirty="0" err="1" smtClean="0"/>
                  <a:t>charm</a:t>
                </a:r>
                <a:r>
                  <a:rPr lang="fr-FR" sz="1700" dirty="0" smtClean="0"/>
                  <a:t> </a:t>
                </a:r>
                <a:r>
                  <a:rPr lang="fr-FR" sz="1700" dirty="0" err="1"/>
                  <a:t>i</a:t>
                </a:r>
                <a:r>
                  <a:rPr lang="fr-FR" sz="1700" dirty="0" err="1" smtClean="0"/>
                  <a:t>s</a:t>
                </a:r>
                <a:r>
                  <a:rPr lang="fr-FR" sz="1700" dirty="0" smtClean="0"/>
                  <a:t> </a:t>
                </a:r>
                <a:r>
                  <a:rPr lang="fr-FR" sz="1700" dirty="0" err="1" smtClean="0"/>
                  <a:t>therefore</a:t>
                </a:r>
                <a:r>
                  <a:rPr lang="fr-FR" sz="1700" dirty="0" smtClean="0"/>
                  <a:t> an (the?) </a:t>
                </a:r>
                <a:r>
                  <a:rPr lang="fr-FR" sz="1700" dirty="0" err="1" smtClean="0"/>
                  <a:t>appropriate</a:t>
                </a:r>
                <a:r>
                  <a:rPr lang="fr-FR" sz="1700" dirty="0" smtClean="0"/>
                  <a:t> </a:t>
                </a:r>
                <a:r>
                  <a:rPr lang="fr-FR" sz="1700" dirty="0" err="1" smtClean="0"/>
                  <a:t>reference</a:t>
                </a:r>
                <a:r>
                  <a:rPr lang="fr-FR" sz="1700" dirty="0" smtClean="0"/>
                  <a:t> to </a:t>
                </a:r>
                <a:r>
                  <a:rPr lang="fr-FR" sz="1700" dirty="0" err="1" smtClean="0"/>
                  <a:t>calibrate</a:t>
                </a:r>
                <a:r>
                  <a:rPr lang="fr-FR" sz="1700" dirty="0" smtClean="0"/>
                  <a:t> </a:t>
                </a:r>
                <a:r>
                  <a:rPr lang="fr-FR" sz="1700" dirty="0" err="1" smtClean="0"/>
                  <a:t>charmonium</a:t>
                </a:r>
                <a:r>
                  <a:rPr lang="fr-FR" sz="1700" dirty="0" smtClean="0"/>
                  <a:t> screening/</a:t>
                </a:r>
                <a:r>
                  <a:rPr lang="fr-FR" sz="1700" dirty="0" err="1" smtClean="0"/>
                  <a:t>recombination</a:t>
                </a:r>
                <a:r>
                  <a:rPr lang="fr-FR" sz="1700" dirty="0" smtClean="0"/>
                  <a:t> </a:t>
                </a:r>
                <a:r>
                  <a:rPr lang="fr-FR" sz="1700" dirty="0" err="1" smtClean="0"/>
                  <a:t>studies</a:t>
                </a:r>
                <a:r>
                  <a:rPr lang="fr-FR" sz="1700" dirty="0" smtClean="0"/>
                  <a:t>.</a:t>
                </a:r>
              </a:p>
              <a:p>
                <a:pPr lvl="1"/>
                <a:endParaRPr lang="fr-FR" sz="2000" dirty="0" smtClean="0"/>
              </a:p>
              <a:p>
                <a:pPr lvl="1"/>
                <a:r>
                  <a:rPr lang="fr-FR" sz="2000" dirty="0" err="1" smtClean="0"/>
                  <a:t>Study</a:t>
                </a:r>
                <a:r>
                  <a:rPr lang="fr-FR" sz="2000" dirty="0" smtClean="0"/>
                  <a:t> </a:t>
                </a:r>
                <a:r>
                  <a:rPr lang="fr-FR" sz="2000" dirty="0" err="1" smtClean="0"/>
                  <a:t>charmonium</a:t>
                </a:r>
                <a:r>
                  <a:rPr lang="fr-FR" sz="2000" dirty="0" smtClean="0"/>
                  <a:t> </a:t>
                </a:r>
                <a:r>
                  <a:rPr lang="fr-FR" sz="2000" dirty="0" err="1" smtClean="0"/>
                  <a:t>recombination</a:t>
                </a:r>
                <a:endParaRPr lang="fr-FR" sz="2000" dirty="0" smtClean="0"/>
              </a:p>
              <a:p>
                <a:pPr lvl="2"/>
                <a:r>
                  <a:rPr lang="fr-FR" sz="1600" dirty="0" err="1" smtClean="0"/>
                  <a:t>Both</a:t>
                </a:r>
                <a:r>
                  <a:rPr lang="fr-FR" sz="1600" dirty="0" smtClean="0"/>
                  <a:t> J/</a:t>
                </a:r>
                <a:r>
                  <a:rPr lang="fr-FR" sz="1600" dirty="0" smtClean="0">
                    <a:latin typeface="Symbol" pitchFamily="18" charset="2"/>
                  </a:rPr>
                  <a:t>Y</a:t>
                </a:r>
                <a:r>
                  <a:rPr lang="fr-FR" sz="1600" dirty="0" smtClean="0"/>
                  <a:t> and open </a:t>
                </a:r>
                <a:r>
                  <a:rPr lang="fr-FR" sz="1600" dirty="0" err="1" smtClean="0"/>
                  <a:t>charm</a:t>
                </a:r>
                <a:r>
                  <a:rPr lang="fr-FR" sz="1600" dirty="0" smtClean="0"/>
                  <a:t> </a:t>
                </a:r>
                <a:r>
                  <a:rPr lang="fr-FR" sz="1600" dirty="0" err="1" smtClean="0"/>
                  <a:t>will</a:t>
                </a:r>
                <a:r>
                  <a:rPr lang="fr-FR" sz="1600" dirty="0" smtClean="0"/>
                  <a:t> </a:t>
                </a:r>
                <a:r>
                  <a:rPr lang="fr-FR" sz="1600" dirty="0" err="1" smtClean="0"/>
                  <a:t>be</a:t>
                </a:r>
                <a:r>
                  <a:rPr lang="fr-FR" sz="1600" dirty="0" smtClean="0"/>
                  <a:t> </a:t>
                </a:r>
                <a:r>
                  <a:rPr lang="fr-FR" sz="1600" dirty="0" err="1" smtClean="0"/>
                  <a:t>measured</a:t>
                </a:r>
                <a:r>
                  <a:rPr lang="fr-FR" sz="1600" dirty="0" smtClean="0"/>
                  <a:t> in </a:t>
                </a:r>
                <a:r>
                  <a:rPr lang="fr-FR" sz="1600" dirty="0" err="1" smtClean="0"/>
                  <a:t>PbPb</a:t>
                </a:r>
                <a:r>
                  <a:rPr lang="fr-FR" sz="1600" dirty="0" smtClean="0"/>
                  <a:t> </a:t>
                </a:r>
                <a:r>
                  <a:rPr lang="fr-FR" sz="1600" dirty="0" err="1" smtClean="0"/>
                  <a:t>at</a:t>
                </a:r>
                <a:r>
                  <a:rPr lang="fr-FR" sz="1600" dirty="0" smtClean="0"/>
                  <a:t> large </a:t>
                </a:r>
                <a:r>
                  <a:rPr lang="fr-FR" sz="1600" dirty="0" err="1" smtClean="0"/>
                  <a:t>energy</a:t>
                </a:r>
                <a:r>
                  <a:rPr lang="fr-FR" sz="1600" dirty="0" smtClean="0"/>
                  <a:t> </a:t>
                </a:r>
                <a:r>
                  <a:rPr lang="fr-FR" sz="1600" dirty="0" err="1" smtClean="0"/>
                  <a:t>densities</a:t>
                </a:r>
                <a:r>
                  <a:rPr lang="fr-FR" sz="1600" dirty="0" smtClean="0"/>
                  <a:t> </a:t>
                </a:r>
                <a:r>
                  <a:rPr lang="fr-FR" sz="1600" dirty="0" err="1" smtClean="0"/>
                  <a:t>at</a:t>
                </a:r>
                <a:r>
                  <a:rPr lang="fr-FR" sz="1600" dirty="0" smtClean="0"/>
                  <a:t> LHC</a:t>
                </a:r>
              </a:p>
              <a:p>
                <a:pPr marL="914400" lvl="2" indent="0">
                  <a:buNone/>
                </a:pPr>
                <a:r>
                  <a:rPr lang="fr-FR" sz="1600" b="1" dirty="0" smtClean="0">
                    <a:solidFill>
                      <a:srgbClr val="0000E2"/>
                    </a:solidFill>
                    <a:sym typeface="Wingdings" pitchFamily="2" charset="2"/>
                  </a:rPr>
                  <a:t> LHC </a:t>
                </a:r>
                <a:r>
                  <a:rPr lang="fr-FR" sz="1600" b="1" dirty="0" err="1" smtClean="0">
                    <a:solidFill>
                      <a:srgbClr val="0000E2"/>
                    </a:solidFill>
                    <a:sym typeface="Wingdings" pitchFamily="2" charset="2"/>
                  </a:rPr>
                  <a:t>is</a:t>
                </a:r>
                <a:r>
                  <a:rPr lang="fr-FR" sz="1600" b="1" dirty="0" smtClean="0">
                    <a:solidFill>
                      <a:srgbClr val="0000E2"/>
                    </a:solidFill>
                    <a:sym typeface="Wingdings" pitchFamily="2" charset="2"/>
                  </a:rPr>
                  <a:t> the best place to </a:t>
                </a:r>
                <a:r>
                  <a:rPr lang="fr-FR" sz="1600" b="1" dirty="0" err="1" smtClean="0">
                    <a:solidFill>
                      <a:srgbClr val="0000E2"/>
                    </a:solidFill>
                    <a:sym typeface="Wingdings" pitchFamily="2" charset="2"/>
                  </a:rPr>
                  <a:t>study</a:t>
                </a:r>
                <a:r>
                  <a:rPr lang="fr-FR" sz="1600" b="1" dirty="0" smtClean="0">
                    <a:solidFill>
                      <a:srgbClr val="0000E2"/>
                    </a:solidFill>
                    <a:sym typeface="Wingdings" pitchFamily="2" charset="2"/>
                  </a:rPr>
                  <a:t>  charmonium </a:t>
                </a:r>
                <a:r>
                  <a:rPr lang="fr-FR" sz="1600" b="1" dirty="0" err="1" smtClean="0">
                    <a:solidFill>
                      <a:srgbClr val="0000E2"/>
                    </a:solidFill>
                    <a:sym typeface="Wingdings" pitchFamily="2" charset="2"/>
                  </a:rPr>
                  <a:t>recombination</a:t>
                </a:r>
                <a:endParaRPr lang="fr-FR" sz="1600" b="1" dirty="0" smtClean="0">
                  <a:solidFill>
                    <a:srgbClr val="0000E2"/>
                  </a:solidFill>
                </a:endParaRP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214282" y="928670"/>
                <a:ext cx="8715436" cy="3148402"/>
              </a:xfrm>
              <a:blipFill rotWithShape="1">
                <a:blip r:embed="rId2"/>
                <a:stretch>
                  <a:fillRect l="-1049" t="-3868" r="-350"/>
                </a:stretch>
              </a:blipFill>
            </p:spPr>
            <p:txBody>
              <a:bodyPr/>
              <a:lstStyle/>
              <a:p>
                <a:r>
                  <a:rPr lang="fr-FR">
                    <a:noFill/>
                  </a:rPr>
                  <a:t> </a:t>
                </a:r>
              </a:p>
            </p:txBody>
          </p:sp>
        </mc:Fallback>
      </mc:AlternateContent>
      <p:sp>
        <p:nvSpPr>
          <p:cNvPr id="4" name="Espace réservé du texte 3"/>
          <p:cNvSpPr>
            <a:spLocks noGrp="1"/>
          </p:cNvSpPr>
          <p:nvPr>
            <p:ph type="body" sz="quarter" idx="13"/>
          </p:nvPr>
        </p:nvSpPr>
        <p:spPr/>
        <p:txBody>
          <a:bodyPr/>
          <a:lstStyle/>
          <a:p>
            <a:pPr algn="ctr"/>
            <a:r>
              <a:rPr lang="fr-FR" dirty="0" smtClean="0"/>
              <a:t>The </a:t>
            </a:r>
            <a:r>
              <a:rPr lang="fr-FR" dirty="0" err="1"/>
              <a:t>P</a:t>
            </a:r>
            <a:r>
              <a:rPr lang="fr-FR" dirty="0" err="1" smtClean="0"/>
              <a:t>hysics</a:t>
            </a:r>
            <a:r>
              <a:rPr lang="fr-FR" dirty="0" smtClean="0"/>
              <a:t> case</a:t>
            </a:r>
            <a:endParaRPr lang="fr-FR" dirty="0"/>
          </a:p>
        </p:txBody>
      </p:sp>
      <p:sp>
        <p:nvSpPr>
          <p:cNvPr id="5" name="Espace réservé de la date 4"/>
          <p:cNvSpPr>
            <a:spLocks noGrp="1"/>
          </p:cNvSpPr>
          <p:nvPr>
            <p:ph type="dt" sz="half" idx="14"/>
          </p:nvPr>
        </p:nvSpPr>
        <p:spPr/>
        <p:txBody>
          <a:bodyPr/>
          <a:lstStyle/>
          <a:p>
            <a:pPr>
              <a:defRPr/>
            </a:pPr>
            <a:r>
              <a:rPr lang="fr-FR" smtClean="0"/>
              <a:t>Les-Houches - 2014</a:t>
            </a:r>
            <a:endParaRPr lang="fr-BE"/>
          </a:p>
        </p:txBody>
      </p:sp>
      <p:sp>
        <p:nvSpPr>
          <p:cNvPr id="24" name="Espace réservé du pied de page 23"/>
          <p:cNvSpPr>
            <a:spLocks noGrp="1"/>
          </p:cNvSpPr>
          <p:nvPr>
            <p:ph type="ftr" sz="quarter" idx="15"/>
          </p:nvPr>
        </p:nvSpPr>
        <p:spPr/>
        <p:txBody>
          <a:bodyPr/>
          <a:lstStyle/>
          <a:p>
            <a:pPr>
              <a:defRPr/>
            </a:pPr>
            <a:r>
              <a:rPr lang="fr-FR" smtClean="0"/>
              <a:t>Frédéric Fleuret - LLR (fleuret@in2p3.fr)</a:t>
            </a:r>
            <a:endParaRPr lang="fr-BE"/>
          </a:p>
        </p:txBody>
      </p:sp>
      <mc:AlternateContent xmlns:mc="http://schemas.openxmlformats.org/markup-compatibility/2006" xmlns:a14="http://schemas.microsoft.com/office/drawing/2010/main">
        <mc:Choice Requires="a14">
          <p:sp>
            <p:nvSpPr>
              <p:cNvPr id="8" name="Espace réservé du contenu 2"/>
              <p:cNvSpPr txBox="1">
                <a:spLocks/>
              </p:cNvSpPr>
              <p:nvPr/>
            </p:nvSpPr>
            <p:spPr bwMode="auto">
              <a:xfrm>
                <a:off x="212539" y="4149074"/>
                <a:ext cx="5151549" cy="25202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rtl="0" eaLnBrk="1" fontAlgn="base" hangingPunct="1">
                  <a:spcBef>
                    <a:spcPct val="20000"/>
                  </a:spcBef>
                  <a:spcAft>
                    <a:spcPct val="0"/>
                  </a:spcAft>
                  <a:buFont typeface="Arial" charset="0"/>
                  <a:buChar char="•"/>
                  <a:defRPr sz="2800" b="1"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fr-FR" sz="1900" dirty="0" smtClean="0"/>
                  <a:t>Study </a:t>
                </a:r>
                <a:r>
                  <a:rPr lang="fr-FR" sz="1900" dirty="0" err="1" smtClean="0"/>
                  <a:t>charmonium</a:t>
                </a:r>
                <a:r>
                  <a:rPr lang="fr-FR" sz="1900" dirty="0" smtClean="0"/>
                  <a:t> </a:t>
                </a:r>
                <a:r>
                  <a:rPr lang="fr-FR" sz="1900" dirty="0" err="1" smtClean="0"/>
                  <a:t>color</a:t>
                </a:r>
                <a:r>
                  <a:rPr lang="fr-FR" sz="1900" dirty="0" smtClean="0"/>
                  <a:t> screening</a:t>
                </a:r>
              </a:p>
              <a:p>
                <a:pPr lvl="2" algn="just"/>
                <a:r>
                  <a:rPr lang="fr-FR" sz="1600" dirty="0" err="1" smtClean="0"/>
                  <a:t>At</a:t>
                </a:r>
                <a:r>
                  <a:rPr lang="fr-FR" sz="1600" dirty="0" smtClean="0"/>
                  <a:t> SPS </a:t>
                </a:r>
                <a:r>
                  <a:rPr lang="fr-FR" sz="1600" dirty="0" err="1" smtClean="0"/>
                  <a:t>energies</a:t>
                </a:r>
                <a:r>
                  <a:rPr lang="fr-FR" sz="1600" dirty="0" smtClean="0"/>
                  <a:t>, in </a:t>
                </a:r>
                <a:r>
                  <a:rPr lang="fr-FR" sz="1600" dirty="0" err="1" smtClean="0"/>
                  <a:t>Pb+Pb</a:t>
                </a:r>
                <a:r>
                  <a:rPr lang="fr-FR" sz="1600" dirty="0" smtClean="0"/>
                  <a:t> collisions, J/</a:t>
                </a:r>
                <a:r>
                  <a:rPr lang="fr-FR" sz="1600" dirty="0" smtClean="0">
                    <a:latin typeface="Symbol" pitchFamily="18" charset="2"/>
                  </a:rPr>
                  <a:t>Y</a:t>
                </a:r>
                <a:r>
                  <a:rPr lang="fr-FR" sz="1600" dirty="0" smtClean="0"/>
                  <a:t> suppression </a:t>
                </a:r>
                <a:r>
                  <a:rPr lang="fr-FR" sz="1600" dirty="0" err="1" smtClean="0"/>
                  <a:t>occurs</a:t>
                </a:r>
                <a:r>
                  <a:rPr lang="fr-FR" sz="1600" dirty="0" smtClean="0"/>
                  <a:t> in the middle of the accessible </a:t>
                </a:r>
                <a:r>
                  <a:rPr lang="fr-FR" sz="1600" dirty="0" err="1" smtClean="0"/>
                  <a:t>energy</a:t>
                </a:r>
                <a:r>
                  <a:rPr lang="fr-FR" sz="1600" dirty="0" smtClean="0"/>
                  <a:t> </a:t>
                </a:r>
                <a:r>
                  <a:rPr lang="fr-FR" sz="1600" dirty="0" err="1" smtClean="0"/>
                  <a:t>density</a:t>
                </a:r>
                <a:r>
                  <a:rPr lang="fr-FR" sz="1600" dirty="0" smtClean="0"/>
                  <a:t> range </a:t>
                </a:r>
              </a:p>
              <a:p>
                <a:pPr marL="914400" lvl="2" indent="0" algn="just">
                  <a:buNone/>
                </a:pPr>
                <a:r>
                  <a:rPr lang="fr-FR" sz="1600" b="1" dirty="0" smtClean="0">
                    <a:solidFill>
                      <a:srgbClr val="FF0000"/>
                    </a:solidFill>
                    <a:sym typeface="Wingdings" pitchFamily="2" charset="2"/>
                  </a:rPr>
                  <a:t> SPS </a:t>
                </a:r>
                <a:r>
                  <a:rPr lang="fr-FR" sz="1600" b="1" dirty="0" err="1" smtClean="0">
                    <a:solidFill>
                      <a:srgbClr val="FF0000"/>
                    </a:solidFill>
                    <a:sym typeface="Wingdings" pitchFamily="2" charset="2"/>
                  </a:rPr>
                  <a:t>is</a:t>
                </a:r>
                <a:r>
                  <a:rPr lang="fr-FR" sz="1600" b="1" dirty="0" smtClean="0">
                    <a:solidFill>
                      <a:srgbClr val="FF0000"/>
                    </a:solidFill>
                    <a:sym typeface="Wingdings" pitchFamily="2" charset="2"/>
                  </a:rPr>
                  <a:t> the best place to </a:t>
                </a:r>
                <a:r>
                  <a:rPr lang="fr-FR" sz="1600" b="1" dirty="0" err="1" smtClean="0">
                    <a:solidFill>
                      <a:srgbClr val="FF0000"/>
                    </a:solidFill>
                    <a:sym typeface="Wingdings" pitchFamily="2" charset="2"/>
                  </a:rPr>
                  <a:t>study</a:t>
                </a:r>
                <a:r>
                  <a:rPr lang="fr-FR" sz="1600" b="1" dirty="0" smtClean="0">
                    <a:solidFill>
                      <a:srgbClr val="FF0000"/>
                    </a:solidFill>
                    <a:sym typeface="Wingdings" pitchFamily="2" charset="2"/>
                  </a:rPr>
                  <a:t> </a:t>
                </a:r>
                <a:r>
                  <a:rPr lang="fr-FR" sz="1600" b="1" dirty="0" err="1" smtClean="0">
                    <a:solidFill>
                      <a:srgbClr val="FF0000"/>
                    </a:solidFill>
                    <a:sym typeface="Wingdings" pitchFamily="2" charset="2"/>
                  </a:rPr>
                  <a:t>color</a:t>
                </a:r>
                <a:r>
                  <a:rPr lang="fr-FR" sz="1600" b="1" dirty="0" smtClean="0">
                    <a:solidFill>
                      <a:srgbClr val="FF0000"/>
                    </a:solidFill>
                    <a:sym typeface="Wingdings" pitchFamily="2" charset="2"/>
                  </a:rPr>
                  <a:t> screening</a:t>
                </a:r>
                <a:endParaRPr lang="fr-FR" sz="1500" dirty="0" smtClean="0">
                  <a:sym typeface="Wingdings" pitchFamily="2" charset="2"/>
                </a:endParaRPr>
              </a:p>
              <a:p>
                <a:pPr lvl="2" algn="just"/>
                <a:r>
                  <a:rPr lang="fr-FR" sz="1600" b="1" i="1" dirty="0" err="1">
                    <a:sym typeface="Wingdings" pitchFamily="2" charset="2"/>
                  </a:rPr>
                  <a:t>Need</a:t>
                </a:r>
                <a:r>
                  <a:rPr lang="fr-FR" sz="1600" b="1" i="1" dirty="0">
                    <a:sym typeface="Wingdings" pitchFamily="2" charset="2"/>
                  </a:rPr>
                  <a:t> </a:t>
                </a:r>
                <a:r>
                  <a:rPr lang="fr-FR" sz="1600" b="1" i="1" dirty="0" err="1">
                    <a:sym typeface="Wingdings" pitchFamily="2" charset="2"/>
                  </a:rPr>
                  <a:t>measurement</a:t>
                </a:r>
                <a:r>
                  <a:rPr lang="fr-FR" sz="1600" b="1" i="1" dirty="0">
                    <a:sym typeface="Wingdings" pitchFamily="2" charset="2"/>
                  </a:rPr>
                  <a:t> of open </a:t>
                </a:r>
                <a:r>
                  <a:rPr lang="fr-FR" sz="1600" b="1" i="1" dirty="0" err="1">
                    <a:sym typeface="Wingdings" pitchFamily="2" charset="2"/>
                  </a:rPr>
                  <a:t>charm</a:t>
                </a:r>
                <a:r>
                  <a:rPr lang="fr-FR" sz="1600" b="1" i="1" dirty="0">
                    <a:sym typeface="Wingdings" pitchFamily="2" charset="2"/>
                  </a:rPr>
                  <a:t> </a:t>
                </a:r>
                <a:r>
                  <a:rPr lang="fr-FR" sz="1600" b="1" i="1" dirty="0" err="1">
                    <a:sym typeface="Wingdings" pitchFamily="2" charset="2"/>
                  </a:rPr>
                  <a:t>yields</a:t>
                </a:r>
                <a:endParaRPr lang="fr-FR" sz="1600" b="1" i="1" dirty="0">
                  <a:sym typeface="Wingdings" pitchFamily="2" charset="2"/>
                </a:endParaRPr>
              </a:p>
              <a:p>
                <a:pPr lvl="2" algn="just"/>
                <a:r>
                  <a:rPr lang="fr-FR" sz="1600" b="1" i="1" dirty="0" err="1" smtClean="0">
                    <a:sym typeface="Wingdings" pitchFamily="2" charset="2"/>
                  </a:rPr>
                  <a:t>Need</a:t>
                </a:r>
                <a:r>
                  <a:rPr lang="fr-FR" sz="1600" b="1" i="1" dirty="0" smtClean="0">
                    <a:sym typeface="Wingdings" pitchFamily="2" charset="2"/>
                  </a:rPr>
                  <a:t> </a:t>
                </a:r>
                <a:r>
                  <a:rPr lang="fr-FR" sz="1600" b="1" i="1" dirty="0" err="1" smtClean="0">
                    <a:sym typeface="Wingdings" pitchFamily="2" charset="2"/>
                  </a:rPr>
                  <a:t>precise</a:t>
                </a:r>
                <a:r>
                  <a:rPr lang="fr-FR" sz="1600" b="1" i="1" dirty="0" smtClean="0">
                    <a:sym typeface="Wingdings" pitchFamily="2" charset="2"/>
                  </a:rPr>
                  <a:t> </a:t>
                </a:r>
                <a:r>
                  <a:rPr lang="fr-FR" sz="1600" b="1" i="1" dirty="0" err="1" smtClean="0">
                    <a:sym typeface="Wingdings" pitchFamily="2" charset="2"/>
                  </a:rPr>
                  <a:t>measurements</a:t>
                </a:r>
                <a:r>
                  <a:rPr lang="fr-FR" sz="1600" b="1" i="1" dirty="0" smtClean="0">
                    <a:sym typeface="Wingdings" pitchFamily="2" charset="2"/>
                  </a:rPr>
                  <a:t> of </a:t>
                </a:r>
                <a:r>
                  <a:rPr lang="fr-FR" sz="1600" b="1" i="1" dirty="0" err="1" smtClean="0">
                    <a:sym typeface="Wingdings" pitchFamily="2" charset="2"/>
                  </a:rPr>
                  <a:t>several</a:t>
                </a:r>
                <a:r>
                  <a:rPr lang="fr-FR" sz="1600" b="1" i="1" dirty="0" smtClean="0">
                    <a:sym typeface="Wingdings" pitchFamily="2" charset="2"/>
                  </a:rPr>
                  <a:t> </a:t>
                </a:r>
                <a14:m>
                  <m:oMath xmlns:m="http://schemas.openxmlformats.org/officeDocument/2006/math">
                    <m:r>
                      <a:rPr lang="fr-FR" sz="1600" b="1" i="1" dirty="0" smtClean="0">
                        <a:latin typeface="Cambria Math"/>
                        <a:sym typeface="Wingdings" pitchFamily="2" charset="2"/>
                      </a:rPr>
                      <m:t>𝒄</m:t>
                    </m:r>
                    <m:acc>
                      <m:accPr>
                        <m:chr m:val="̅"/>
                        <m:ctrlPr>
                          <a:rPr lang="fr-FR" sz="1600" b="1" i="1">
                            <a:latin typeface="Cambria Math"/>
                            <a:sym typeface="Wingdings" pitchFamily="2" charset="2"/>
                          </a:rPr>
                        </m:ctrlPr>
                      </m:accPr>
                      <m:e>
                        <m:r>
                          <a:rPr lang="fr-FR" sz="1600" b="1" i="1" smtClean="0">
                            <a:latin typeface="Cambria Math"/>
                            <a:sym typeface="Wingdings" pitchFamily="2" charset="2"/>
                          </a:rPr>
                          <m:t>𝒄</m:t>
                        </m:r>
                      </m:e>
                    </m:acc>
                    <m:r>
                      <a:rPr lang="fr-FR" sz="1600" b="1" i="1">
                        <a:latin typeface="Cambria Math"/>
                        <a:sym typeface="Wingdings" pitchFamily="2" charset="2"/>
                      </a:rPr>
                      <m:t> </m:t>
                    </m:r>
                  </m:oMath>
                </a14:m>
                <a:r>
                  <a:rPr lang="fr-FR" sz="1600" b="1" i="1" dirty="0" smtClean="0">
                    <a:sym typeface="Wingdings" pitchFamily="2" charset="2"/>
                  </a:rPr>
                  <a:t>   states to test if </a:t>
                </a:r>
                <a:r>
                  <a:rPr lang="fr-FR" sz="1600" b="1" i="1" dirty="0" err="1" smtClean="0">
                    <a:sym typeface="Wingdings" pitchFamily="2" charset="2"/>
                  </a:rPr>
                  <a:t>color</a:t>
                </a:r>
                <a:r>
                  <a:rPr lang="fr-FR" sz="1600" b="1" i="1" dirty="0" smtClean="0">
                    <a:sym typeface="Wingdings" pitchFamily="2" charset="2"/>
                  </a:rPr>
                  <a:t> screening leads </a:t>
                </a:r>
                <a:r>
                  <a:rPr lang="fr-FR" sz="1600" b="1" i="1" dirty="0" err="1" smtClean="0">
                    <a:sym typeface="Wingdings" pitchFamily="2" charset="2"/>
                  </a:rPr>
                  <a:t>indeed</a:t>
                </a:r>
                <a:r>
                  <a:rPr lang="fr-FR" sz="1600" b="1" i="1" dirty="0" smtClean="0">
                    <a:sym typeface="Wingdings" pitchFamily="2" charset="2"/>
                  </a:rPr>
                  <a:t>       to a </a:t>
                </a:r>
                <a:r>
                  <a:rPr lang="fr-FR" sz="1600" b="1" i="1" dirty="0" err="1" smtClean="0">
                    <a:sym typeface="Wingdings" pitchFamily="2" charset="2"/>
                  </a:rPr>
                  <a:t>sequential</a:t>
                </a:r>
                <a:r>
                  <a:rPr lang="fr-FR" sz="1600" b="1" i="1" dirty="0" smtClean="0">
                    <a:sym typeface="Wingdings" pitchFamily="2" charset="2"/>
                  </a:rPr>
                  <a:t> suppression</a:t>
                </a:r>
              </a:p>
            </p:txBody>
          </p:sp>
        </mc:Choice>
        <mc:Fallback xmlns="">
          <p:sp>
            <p:nvSpPr>
              <p:cNvPr id="8" name="Espace réservé du contenu 2"/>
              <p:cNvSpPr txBox="1">
                <a:spLocks noRot="1" noChangeAspect="1" noMove="1" noResize="1" noEditPoints="1" noAdjustHandles="1" noChangeArrowheads="1" noChangeShapeType="1" noTextEdit="1"/>
              </p:cNvSpPr>
              <p:nvPr/>
            </p:nvSpPr>
            <p:spPr bwMode="auto">
              <a:xfrm>
                <a:off x="212539" y="4149074"/>
                <a:ext cx="5151549" cy="2520286"/>
              </a:xfrm>
              <a:prstGeom prst="rect">
                <a:avLst/>
              </a:prstGeom>
              <a:blipFill rotWithShape="1">
                <a:blip r:embed="rId3"/>
                <a:stretch>
                  <a:fillRect t="-2421" r="-3077"/>
                </a:stretch>
              </a:blipFill>
              <a:ln w="9525">
                <a:noFill/>
                <a:miter lim="800000"/>
                <a:headEnd/>
                <a:tailEnd/>
              </a:ln>
            </p:spPr>
            <p:txBody>
              <a:bodyPr/>
              <a:lstStyle/>
              <a:p>
                <a:r>
                  <a:rPr lang="fr-FR">
                    <a:noFill/>
                  </a:rPr>
                  <a:t> </a:t>
                </a:r>
              </a:p>
            </p:txBody>
          </p:sp>
        </mc:Fallback>
      </mc:AlternateContent>
      <p:grpSp>
        <p:nvGrpSpPr>
          <p:cNvPr id="9" name="Groupe 8"/>
          <p:cNvGrpSpPr/>
          <p:nvPr/>
        </p:nvGrpSpPr>
        <p:grpSpPr>
          <a:xfrm>
            <a:off x="5463315" y="3749003"/>
            <a:ext cx="3501173" cy="2776347"/>
            <a:chOff x="4738766" y="4307793"/>
            <a:chExt cx="2926182" cy="2312113"/>
          </a:xfrm>
        </p:grpSpPr>
        <p:grpSp>
          <p:nvGrpSpPr>
            <p:cNvPr id="10" name="Groupe 9"/>
            <p:cNvGrpSpPr/>
            <p:nvPr/>
          </p:nvGrpSpPr>
          <p:grpSpPr>
            <a:xfrm>
              <a:off x="4994175" y="4475163"/>
              <a:ext cx="2670773" cy="1867744"/>
              <a:chOff x="3495338" y="8104932"/>
              <a:chExt cx="2670773" cy="1867744"/>
            </a:xfrm>
          </p:grpSpPr>
          <p:cxnSp>
            <p:nvCxnSpPr>
              <p:cNvPr id="15" name="Connecteur droit 14"/>
              <p:cNvCxnSpPr>
                <a:stCxn id="18" idx="1"/>
                <a:endCxn id="18" idx="3"/>
              </p:cNvCxnSpPr>
              <p:nvPr/>
            </p:nvCxnSpPr>
            <p:spPr>
              <a:xfrm>
                <a:off x="3501815" y="9038804"/>
                <a:ext cx="266429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Forme libre 15"/>
              <p:cNvSpPr/>
              <p:nvPr/>
            </p:nvSpPr>
            <p:spPr>
              <a:xfrm>
                <a:off x="3495338" y="9040249"/>
                <a:ext cx="1609859" cy="930167"/>
              </a:xfrm>
              <a:custGeom>
                <a:avLst/>
                <a:gdLst>
                  <a:gd name="connsiteX0" fmla="*/ 0 w 1609859"/>
                  <a:gd name="connsiteY0" fmla="*/ 89227 h 1016506"/>
                  <a:gd name="connsiteX1" fmla="*/ 656823 w 1609859"/>
                  <a:gd name="connsiteY1" fmla="*/ 89227 h 1016506"/>
                  <a:gd name="connsiteX2" fmla="*/ 1609859 w 1609859"/>
                  <a:gd name="connsiteY2" fmla="*/ 1016506 h 1016506"/>
                  <a:gd name="connsiteX0" fmla="*/ 0 w 1609859"/>
                  <a:gd name="connsiteY0" fmla="*/ 63846 h 991125"/>
                  <a:gd name="connsiteX1" fmla="*/ 656823 w 1609859"/>
                  <a:gd name="connsiteY1" fmla="*/ 63846 h 991125"/>
                  <a:gd name="connsiteX2" fmla="*/ 1609859 w 1609859"/>
                  <a:gd name="connsiteY2" fmla="*/ 991125 h 991125"/>
                  <a:gd name="connsiteX0" fmla="*/ 0 w 1609859"/>
                  <a:gd name="connsiteY0" fmla="*/ 33771 h 961050"/>
                  <a:gd name="connsiteX1" fmla="*/ 656823 w 1609859"/>
                  <a:gd name="connsiteY1" fmla="*/ 33771 h 961050"/>
                  <a:gd name="connsiteX2" fmla="*/ 1609859 w 1609859"/>
                  <a:gd name="connsiteY2" fmla="*/ 961050 h 961050"/>
                  <a:gd name="connsiteX0" fmla="*/ 0 w 1609859"/>
                  <a:gd name="connsiteY0" fmla="*/ 10 h 927289"/>
                  <a:gd name="connsiteX1" fmla="*/ 656823 w 1609859"/>
                  <a:gd name="connsiteY1" fmla="*/ 10 h 927289"/>
                  <a:gd name="connsiteX2" fmla="*/ 1609859 w 1609859"/>
                  <a:gd name="connsiteY2" fmla="*/ 927289 h 92728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977 h 928256"/>
                  <a:gd name="connsiteX1" fmla="*/ 656823 w 1609859"/>
                  <a:gd name="connsiteY1" fmla="*/ 977 h 928256"/>
                  <a:gd name="connsiteX2" fmla="*/ 1195589 w 1609859"/>
                  <a:gd name="connsiteY2" fmla="*/ 421820 h 928256"/>
                  <a:gd name="connsiteX3" fmla="*/ 1609859 w 1609859"/>
                  <a:gd name="connsiteY3" fmla="*/ 928256 h 928256"/>
                  <a:gd name="connsiteX0" fmla="*/ 0 w 1609859"/>
                  <a:gd name="connsiteY0" fmla="*/ 977 h 930918"/>
                  <a:gd name="connsiteX1" fmla="*/ 656823 w 1609859"/>
                  <a:gd name="connsiteY1" fmla="*/ 977 h 930918"/>
                  <a:gd name="connsiteX2" fmla="*/ 1195589 w 1609859"/>
                  <a:gd name="connsiteY2" fmla="*/ 421820 h 930918"/>
                  <a:gd name="connsiteX3" fmla="*/ 1609859 w 1609859"/>
                  <a:gd name="connsiteY3" fmla="*/ 928256 h 930918"/>
                  <a:gd name="connsiteX0" fmla="*/ 0 w 1609859"/>
                  <a:gd name="connsiteY0" fmla="*/ 977 h 930918"/>
                  <a:gd name="connsiteX1" fmla="*/ 656823 w 1609859"/>
                  <a:gd name="connsiteY1" fmla="*/ 977 h 930918"/>
                  <a:gd name="connsiteX2" fmla="*/ 1195589 w 1609859"/>
                  <a:gd name="connsiteY2" fmla="*/ 421820 h 930918"/>
                  <a:gd name="connsiteX3" fmla="*/ 1609859 w 1609859"/>
                  <a:gd name="connsiteY3" fmla="*/ 928256 h 930918"/>
                  <a:gd name="connsiteX0" fmla="*/ 0 w 1609859"/>
                  <a:gd name="connsiteY0" fmla="*/ 977 h 930167"/>
                  <a:gd name="connsiteX1" fmla="*/ 656823 w 1609859"/>
                  <a:gd name="connsiteY1" fmla="*/ 977 h 930167"/>
                  <a:gd name="connsiteX2" fmla="*/ 1195589 w 1609859"/>
                  <a:gd name="connsiteY2" fmla="*/ 421820 h 930167"/>
                  <a:gd name="connsiteX3" fmla="*/ 1609859 w 1609859"/>
                  <a:gd name="connsiteY3" fmla="*/ 928256 h 930167"/>
                </a:gdLst>
                <a:ahLst/>
                <a:cxnLst>
                  <a:cxn ang="0">
                    <a:pos x="connsiteX0" y="connsiteY0"/>
                  </a:cxn>
                  <a:cxn ang="0">
                    <a:pos x="connsiteX1" y="connsiteY1"/>
                  </a:cxn>
                  <a:cxn ang="0">
                    <a:pos x="connsiteX2" y="connsiteY2"/>
                  </a:cxn>
                  <a:cxn ang="0">
                    <a:pos x="connsiteX3" y="connsiteY3"/>
                  </a:cxn>
                </a:cxnLst>
                <a:rect l="l" t="t" r="r" b="b"/>
                <a:pathLst>
                  <a:path w="1609859" h="930167">
                    <a:moveTo>
                      <a:pt x="0" y="977"/>
                    </a:moveTo>
                    <a:cubicBezTo>
                      <a:pt x="218068" y="4665"/>
                      <a:pt x="405171" y="-2489"/>
                      <a:pt x="656823" y="977"/>
                    </a:cubicBezTo>
                    <a:cubicBezTo>
                      <a:pt x="908475" y="4443"/>
                      <a:pt x="1060563" y="-13713"/>
                      <a:pt x="1195589" y="421820"/>
                    </a:cubicBezTo>
                    <a:cubicBezTo>
                      <a:pt x="1354428" y="871640"/>
                      <a:pt x="1402701" y="943862"/>
                      <a:pt x="1609859" y="92825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orme libre 16"/>
              <p:cNvSpPr/>
              <p:nvPr/>
            </p:nvSpPr>
            <p:spPr>
              <a:xfrm>
                <a:off x="4437919" y="8109520"/>
                <a:ext cx="1724621" cy="1862138"/>
              </a:xfrm>
              <a:custGeom>
                <a:avLst/>
                <a:gdLst>
                  <a:gd name="connsiteX0" fmla="*/ 0 w 2671763"/>
                  <a:gd name="connsiteY0" fmla="*/ 1862138 h 1862138"/>
                  <a:gd name="connsiteX1" fmla="*/ 2671763 w 2671763"/>
                  <a:gd name="connsiteY1" fmla="*/ 0 h 1862138"/>
                  <a:gd name="connsiteX0" fmla="*/ 0 w 2671763"/>
                  <a:gd name="connsiteY0" fmla="*/ 1862138 h 1862138"/>
                  <a:gd name="connsiteX1" fmla="*/ 1338263 w 2671763"/>
                  <a:gd name="connsiteY1" fmla="*/ 933450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Lst>
                <a:ahLst/>
                <a:cxnLst>
                  <a:cxn ang="0">
                    <a:pos x="connsiteX0" y="connsiteY0"/>
                  </a:cxn>
                  <a:cxn ang="0">
                    <a:pos x="connsiteX1" y="connsiteY1"/>
                  </a:cxn>
                  <a:cxn ang="0">
                    <a:pos x="connsiteX2" y="connsiteY2"/>
                  </a:cxn>
                </a:cxnLst>
                <a:rect l="l" t="t" r="r" b="b"/>
                <a:pathLst>
                  <a:path w="2671763" h="1862138">
                    <a:moveTo>
                      <a:pt x="0" y="1862138"/>
                    </a:moveTo>
                    <a:cubicBezTo>
                      <a:pt x="538163" y="1806576"/>
                      <a:pt x="1009652" y="1751014"/>
                      <a:pt x="1428751" y="1423988"/>
                    </a:cubicBezTo>
                    <a:cubicBezTo>
                      <a:pt x="1771652" y="1136650"/>
                      <a:pt x="1966913" y="954088"/>
                      <a:pt x="2671763" y="0"/>
                    </a:cubicBezTo>
                  </a:path>
                </a:pathLst>
              </a:custGeom>
              <a:noFill/>
              <a:ln>
                <a:solidFill>
                  <a:srgbClr val="000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3501815" y="8104932"/>
                <a:ext cx="2664296" cy="1867744"/>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ZoneTexte 10"/>
            <p:cNvSpPr txBox="1"/>
            <p:nvPr/>
          </p:nvSpPr>
          <p:spPr>
            <a:xfrm rot="16200000">
              <a:off x="3788417" y="5258142"/>
              <a:ext cx="2132206" cy="231508"/>
            </a:xfrm>
            <a:prstGeom prst="rect">
              <a:avLst/>
            </a:prstGeom>
            <a:noFill/>
          </p:spPr>
          <p:txBody>
            <a:bodyPr wrap="none" rtlCol="0">
              <a:spAutoFit/>
            </a:bodyPr>
            <a:lstStyle/>
            <a:p>
              <a:r>
                <a:rPr lang="fr-FR" sz="1200" dirty="0" err="1" smtClean="0"/>
                <a:t>Charmonium</a:t>
              </a:r>
              <a:r>
                <a:rPr lang="fr-FR" sz="1200" dirty="0" smtClean="0"/>
                <a:t> production </a:t>
              </a:r>
              <a:r>
                <a:rPr lang="fr-FR" sz="1200" dirty="0" err="1" smtClean="0"/>
                <a:t>probability</a:t>
              </a:r>
              <a:endParaRPr lang="fr-FR" sz="1200" dirty="0"/>
            </a:p>
          </p:txBody>
        </p:sp>
        <p:sp>
          <p:nvSpPr>
            <p:cNvPr id="12" name="ZoneTexte 11"/>
            <p:cNvSpPr txBox="1"/>
            <p:nvPr/>
          </p:nvSpPr>
          <p:spPr>
            <a:xfrm>
              <a:off x="5720292" y="6342907"/>
              <a:ext cx="1225015" cy="276999"/>
            </a:xfrm>
            <a:prstGeom prst="rect">
              <a:avLst/>
            </a:prstGeom>
            <a:noFill/>
          </p:spPr>
          <p:txBody>
            <a:bodyPr wrap="none" rtlCol="0">
              <a:spAutoFit/>
            </a:bodyPr>
            <a:lstStyle/>
            <a:p>
              <a:r>
                <a:rPr lang="fr-FR" sz="1200" dirty="0" err="1" smtClean="0"/>
                <a:t>Energy</a:t>
              </a:r>
              <a:r>
                <a:rPr lang="fr-FR" sz="1200" dirty="0" smtClean="0"/>
                <a:t> </a:t>
              </a:r>
              <a:r>
                <a:rPr lang="fr-FR" sz="1200" dirty="0" err="1" smtClean="0"/>
                <a:t>Density</a:t>
              </a:r>
              <a:endParaRPr lang="fr-FR" sz="1200" dirty="0"/>
            </a:p>
          </p:txBody>
        </p:sp>
        <p:sp>
          <p:nvSpPr>
            <p:cNvPr id="14" name="ZoneTexte 13"/>
            <p:cNvSpPr txBox="1"/>
            <p:nvPr/>
          </p:nvSpPr>
          <p:spPr>
            <a:xfrm>
              <a:off x="5264878" y="5737063"/>
              <a:ext cx="910827" cy="276999"/>
            </a:xfrm>
            <a:prstGeom prst="rect">
              <a:avLst/>
            </a:prstGeom>
            <a:noFill/>
          </p:spPr>
          <p:txBody>
            <a:bodyPr wrap="none" rtlCol="0">
              <a:spAutoFit/>
            </a:bodyPr>
            <a:lstStyle/>
            <a:p>
              <a:r>
                <a:rPr lang="fr-FR" sz="1200" b="1" dirty="0" smtClean="0">
                  <a:solidFill>
                    <a:srgbClr val="FF0000"/>
                  </a:solidFill>
                </a:rPr>
                <a:t>screening</a:t>
              </a:r>
              <a:endParaRPr lang="fr-FR" sz="1200" b="1" dirty="0">
                <a:solidFill>
                  <a:srgbClr val="FF0000"/>
                </a:solidFill>
              </a:endParaRPr>
            </a:p>
          </p:txBody>
        </p:sp>
      </p:grpSp>
      <p:cxnSp>
        <p:nvCxnSpPr>
          <p:cNvPr id="19" name="Connecteur droit avec flèche 18"/>
          <p:cNvCxnSpPr/>
          <p:nvPr/>
        </p:nvCxnSpPr>
        <p:spPr>
          <a:xfrm>
            <a:off x="5940152" y="4831125"/>
            <a:ext cx="1512168"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6372200" y="4437112"/>
            <a:ext cx="646331" cy="369332"/>
          </a:xfrm>
          <a:prstGeom prst="rect">
            <a:avLst/>
          </a:prstGeom>
          <a:noFill/>
        </p:spPr>
        <p:txBody>
          <a:bodyPr wrap="none" rtlCol="0">
            <a:spAutoFit/>
          </a:bodyPr>
          <a:lstStyle/>
          <a:p>
            <a:r>
              <a:rPr lang="fr-FR" dirty="0" smtClean="0">
                <a:solidFill>
                  <a:srgbClr val="FF0000"/>
                </a:solidFill>
              </a:rPr>
              <a:t>SPS</a:t>
            </a:r>
            <a:endParaRPr lang="fr-FR" dirty="0">
              <a:solidFill>
                <a:srgbClr val="FF0000"/>
              </a:solidFill>
            </a:endParaRPr>
          </a:p>
        </p:txBody>
      </p:sp>
      <p:cxnSp>
        <p:nvCxnSpPr>
          <p:cNvPr id="21" name="Connecteur droit avec flèche 20"/>
          <p:cNvCxnSpPr/>
          <p:nvPr/>
        </p:nvCxnSpPr>
        <p:spPr>
          <a:xfrm>
            <a:off x="7336602" y="4653136"/>
            <a:ext cx="1512168" cy="0"/>
          </a:xfrm>
          <a:prstGeom prst="straightConnector1">
            <a:avLst/>
          </a:prstGeom>
          <a:ln w="28575">
            <a:solidFill>
              <a:srgbClr val="0000E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7695106" y="4297772"/>
            <a:ext cx="646331" cy="369332"/>
          </a:xfrm>
          <a:prstGeom prst="rect">
            <a:avLst/>
          </a:prstGeom>
          <a:noFill/>
        </p:spPr>
        <p:txBody>
          <a:bodyPr wrap="none" rtlCol="0">
            <a:spAutoFit/>
          </a:bodyPr>
          <a:lstStyle/>
          <a:p>
            <a:r>
              <a:rPr lang="fr-FR" dirty="0" smtClean="0">
                <a:solidFill>
                  <a:srgbClr val="0000E2"/>
                </a:solidFill>
              </a:rPr>
              <a:t>LHC</a:t>
            </a:r>
            <a:endParaRPr lang="fr-FR" dirty="0">
              <a:solidFill>
                <a:srgbClr val="0000E2"/>
              </a:solidFill>
            </a:endParaRPr>
          </a:p>
        </p:txBody>
      </p:sp>
      <p:sp>
        <p:nvSpPr>
          <p:cNvPr id="23" name="ZoneTexte 22"/>
          <p:cNvSpPr txBox="1"/>
          <p:nvPr/>
        </p:nvSpPr>
        <p:spPr>
          <a:xfrm>
            <a:off x="7358107" y="3997377"/>
            <a:ext cx="1490663" cy="332616"/>
          </a:xfrm>
          <a:prstGeom prst="rect">
            <a:avLst/>
          </a:prstGeom>
          <a:noFill/>
        </p:spPr>
        <p:txBody>
          <a:bodyPr wrap="none" rtlCol="0">
            <a:spAutoFit/>
          </a:bodyPr>
          <a:lstStyle/>
          <a:p>
            <a:r>
              <a:rPr lang="fr-FR" sz="1200" b="1" dirty="0" err="1" smtClean="0">
                <a:solidFill>
                  <a:srgbClr val="0000E2"/>
                </a:solidFill>
              </a:rPr>
              <a:t>recombination</a:t>
            </a:r>
            <a:endParaRPr lang="fr-FR" sz="1200" b="1" dirty="0">
              <a:solidFill>
                <a:srgbClr val="0000E2"/>
              </a:solidFill>
            </a:endParaRPr>
          </a:p>
        </p:txBody>
      </p:sp>
      <p:sp>
        <p:nvSpPr>
          <p:cNvPr id="7" name="Espace réservé du numéro de diapositive 6"/>
          <p:cNvSpPr>
            <a:spLocks noGrp="1"/>
          </p:cNvSpPr>
          <p:nvPr>
            <p:ph type="sldNum" sz="quarter" idx="16"/>
          </p:nvPr>
        </p:nvSpPr>
        <p:spPr/>
        <p:txBody>
          <a:bodyPr/>
          <a:lstStyle/>
          <a:p>
            <a:pPr>
              <a:defRPr/>
            </a:pPr>
            <a:fld id="{04440F35-B054-43D8-94DA-56CBF8F8D486}" type="slidenum">
              <a:rPr lang="fr-BE" smtClean="0"/>
              <a:pPr>
                <a:defRPr/>
              </a:pPr>
              <a:t>5</a:t>
            </a:fld>
            <a:r>
              <a:rPr lang="fr-BE" smtClean="0"/>
              <a:t>/22</a:t>
            </a:r>
            <a:endParaRPr lang="fr-BE" dirty="0"/>
          </a:p>
        </p:txBody>
      </p:sp>
    </p:spTree>
    <p:extLst>
      <p:ext uri="{BB962C8B-B14F-4D97-AF65-F5344CB8AC3E}">
        <p14:creationId xmlns:p14="http://schemas.microsoft.com/office/powerpoint/2010/main" val="1981129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9512" y="3645024"/>
            <a:ext cx="8784976" cy="2808312"/>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385" name="Titre 5"/>
          <p:cNvSpPr>
            <a:spLocks noGrp="1"/>
          </p:cNvSpPr>
          <p:nvPr>
            <p:ph type="title"/>
          </p:nvPr>
        </p:nvSpPr>
        <p:spPr>
          <a:xfrm>
            <a:off x="827584" y="0"/>
            <a:ext cx="2880320" cy="868322"/>
          </a:xfrm>
        </p:spPr>
        <p:txBody>
          <a:bodyPr/>
          <a:lstStyle/>
          <a:p>
            <a:pPr algn="l"/>
            <a:r>
              <a:rPr lang="fr-FR" sz="2800" dirty="0" err="1" smtClean="0"/>
              <a:t>Sequential</a:t>
            </a:r>
            <a:r>
              <a:rPr lang="fr-FR" sz="2800" dirty="0" smtClean="0"/>
              <a:t> suppression</a:t>
            </a:r>
            <a:endParaRPr lang="fr-FR" dirty="0" smtClean="0">
              <a:solidFill>
                <a:srgbClr val="FFFF00"/>
              </a:solidFill>
            </a:endParaRPr>
          </a:p>
        </p:txBody>
      </p:sp>
      <p:sp>
        <p:nvSpPr>
          <p:cNvPr id="7" name="Espace réservé du contenu 6"/>
          <p:cNvSpPr>
            <a:spLocks noGrp="1"/>
          </p:cNvSpPr>
          <p:nvPr>
            <p:ph idx="1"/>
          </p:nvPr>
        </p:nvSpPr>
        <p:spPr/>
        <p:txBody>
          <a:bodyPr>
            <a:normAutofit/>
          </a:bodyPr>
          <a:lstStyle/>
          <a:p>
            <a:pPr>
              <a:lnSpc>
                <a:spcPct val="80000"/>
              </a:lnSpc>
            </a:pPr>
            <a:r>
              <a:rPr lang="fr-FR" sz="2400" dirty="0" err="1" smtClean="0"/>
              <a:t>Quarkonium</a:t>
            </a:r>
            <a:r>
              <a:rPr lang="fr-FR" sz="2400" dirty="0" smtClean="0"/>
              <a:t> </a:t>
            </a:r>
            <a:r>
              <a:rPr lang="fr-FR" sz="2400" dirty="0" err="1" smtClean="0"/>
              <a:t>sequential</a:t>
            </a:r>
            <a:r>
              <a:rPr lang="fr-FR" sz="2400" dirty="0" smtClean="0"/>
              <a:t> suppression</a:t>
            </a:r>
          </a:p>
          <a:p>
            <a:pPr lvl="1">
              <a:lnSpc>
                <a:spcPct val="80000"/>
              </a:lnSpc>
            </a:pPr>
            <a:r>
              <a:rPr lang="fr-FR" sz="2000" b="1" dirty="0" err="1" smtClean="0">
                <a:solidFill>
                  <a:srgbClr val="FF0000"/>
                </a:solidFill>
              </a:rPr>
              <a:t>Quarkonium</a:t>
            </a:r>
            <a:r>
              <a:rPr lang="fr-FR" sz="2000" b="1" dirty="0" smtClean="0">
                <a:solidFill>
                  <a:srgbClr val="FF0000"/>
                </a:solidFill>
              </a:rPr>
              <a:t> </a:t>
            </a:r>
            <a:r>
              <a:rPr lang="fr-FR" sz="2000" b="1" dirty="0" err="1" smtClean="0">
                <a:solidFill>
                  <a:srgbClr val="FF0000"/>
                </a:solidFill>
              </a:rPr>
              <a:t>sequential</a:t>
            </a:r>
            <a:r>
              <a:rPr lang="fr-FR" sz="2000" b="1" dirty="0" smtClean="0">
                <a:solidFill>
                  <a:srgbClr val="FF0000"/>
                </a:solidFill>
              </a:rPr>
              <a:t> suppression </a:t>
            </a:r>
            <a:r>
              <a:rPr lang="fr-FR" sz="2000" dirty="0" smtClean="0"/>
              <a:t>in a Quark Gluon Plasma </a:t>
            </a:r>
            <a:r>
              <a:rPr lang="fr-FR" sz="2000" dirty="0" err="1" smtClean="0"/>
              <a:t>is</a:t>
            </a:r>
            <a:r>
              <a:rPr lang="fr-FR" sz="2000" dirty="0" smtClean="0"/>
              <a:t> a </a:t>
            </a:r>
            <a:r>
              <a:rPr lang="fr-FR" sz="2000" dirty="0" err="1" smtClean="0">
                <a:solidFill>
                  <a:srgbClr val="FF0000"/>
                </a:solidFill>
              </a:rPr>
              <a:t>prediction</a:t>
            </a:r>
            <a:r>
              <a:rPr lang="fr-FR" sz="2000" dirty="0" smtClean="0">
                <a:solidFill>
                  <a:srgbClr val="FF0000"/>
                </a:solidFill>
              </a:rPr>
              <a:t> of </a:t>
            </a:r>
            <a:r>
              <a:rPr lang="fr-FR" sz="2000" b="1" dirty="0" err="1" smtClean="0">
                <a:solidFill>
                  <a:srgbClr val="FF0000"/>
                </a:solidFill>
              </a:rPr>
              <a:t>lattice</a:t>
            </a:r>
            <a:r>
              <a:rPr lang="fr-FR" sz="2000" b="1" dirty="0" smtClean="0">
                <a:solidFill>
                  <a:srgbClr val="FF0000"/>
                </a:solidFill>
              </a:rPr>
              <a:t> QCD</a:t>
            </a:r>
            <a:r>
              <a:rPr lang="fr-FR" sz="2000" dirty="0" smtClean="0"/>
              <a:t>, for instance :</a:t>
            </a:r>
          </a:p>
          <a:p>
            <a:pPr lvl="1">
              <a:lnSpc>
                <a:spcPct val="80000"/>
              </a:lnSpc>
            </a:pPr>
            <a:endParaRPr lang="fr-FR" sz="2000" dirty="0" smtClean="0"/>
          </a:p>
          <a:p>
            <a:pPr lvl="1">
              <a:lnSpc>
                <a:spcPct val="80000"/>
              </a:lnSpc>
            </a:pPr>
            <a:endParaRPr lang="fr-FR" sz="2000" dirty="0" smtClean="0"/>
          </a:p>
          <a:p>
            <a:pPr>
              <a:lnSpc>
                <a:spcPct val="80000"/>
              </a:lnSpc>
            </a:pPr>
            <a:endParaRPr lang="fr-FR" sz="2400" dirty="0" smtClean="0">
              <a:solidFill>
                <a:srgbClr val="FF0000"/>
              </a:solidFill>
            </a:endParaRPr>
          </a:p>
          <a:p>
            <a:pPr lvl="1" algn="just">
              <a:lnSpc>
                <a:spcPct val="80000"/>
              </a:lnSpc>
            </a:pPr>
            <a:endParaRPr lang="fr-FR" sz="2000" dirty="0" smtClean="0"/>
          </a:p>
          <a:p>
            <a:pPr lvl="1" algn="just">
              <a:lnSpc>
                <a:spcPct val="80000"/>
              </a:lnSpc>
            </a:pPr>
            <a:r>
              <a:rPr lang="fr-FR" sz="2000" dirty="0" err="1" smtClean="0"/>
              <a:t>Because</a:t>
            </a:r>
            <a:r>
              <a:rPr lang="fr-FR" sz="2000" dirty="0" smtClean="0"/>
              <a:t> of </a:t>
            </a:r>
            <a:r>
              <a:rPr lang="fr-FR" sz="2000" dirty="0" err="1" smtClean="0"/>
              <a:t>feed-downs</a:t>
            </a:r>
            <a:r>
              <a:rPr lang="fr-FR" sz="2000" dirty="0" smtClean="0"/>
              <a:t> and </a:t>
            </a:r>
            <a:r>
              <a:rPr lang="fr-FR" sz="2000" dirty="0" err="1" smtClean="0"/>
              <a:t>different</a:t>
            </a:r>
            <a:r>
              <a:rPr lang="fr-FR" sz="2000" dirty="0" smtClean="0"/>
              <a:t> T</a:t>
            </a:r>
            <a:r>
              <a:rPr lang="fr-FR" sz="2000" baseline="-25000" dirty="0" smtClean="0"/>
              <a:t>d</a:t>
            </a:r>
            <a:r>
              <a:rPr lang="fr-FR" sz="2000" dirty="0" smtClean="0"/>
              <a:t>, </a:t>
            </a:r>
            <a:r>
              <a:rPr lang="fr-FR" sz="2000" b="1" dirty="0" err="1" smtClean="0">
                <a:solidFill>
                  <a:srgbClr val="FF0000"/>
                </a:solidFill>
              </a:rPr>
              <a:t>sequential</a:t>
            </a:r>
            <a:r>
              <a:rPr lang="fr-FR" sz="2000" b="1" dirty="0" smtClean="0">
                <a:solidFill>
                  <a:srgbClr val="FF0000"/>
                </a:solidFill>
              </a:rPr>
              <a:t> suppression </a:t>
            </a:r>
            <a:r>
              <a:rPr lang="fr-FR" sz="2000" dirty="0" err="1" smtClean="0"/>
              <a:t>should</a:t>
            </a:r>
            <a:r>
              <a:rPr lang="fr-FR" sz="2000" dirty="0" smtClean="0"/>
              <a:t> show up. </a:t>
            </a:r>
          </a:p>
        </p:txBody>
      </p:sp>
      <p:sp>
        <p:nvSpPr>
          <p:cNvPr id="2" name="Espace réservé du texte 1"/>
          <p:cNvSpPr>
            <a:spLocks noGrp="1"/>
          </p:cNvSpPr>
          <p:nvPr>
            <p:ph type="body" sz="quarter" idx="13"/>
          </p:nvPr>
        </p:nvSpPr>
        <p:spPr/>
        <p:txBody>
          <a:bodyPr/>
          <a:lstStyle/>
          <a:p>
            <a:pPr algn="ctr"/>
            <a:r>
              <a:rPr lang="fr-FR" dirty="0" err="1" smtClean="0"/>
              <a:t>Color</a:t>
            </a:r>
            <a:r>
              <a:rPr lang="fr-FR" dirty="0" smtClean="0"/>
              <a:t> screening</a:t>
            </a:r>
            <a:endParaRPr lang="fr-FR" dirty="0"/>
          </a:p>
        </p:txBody>
      </p:sp>
      <p:sp>
        <p:nvSpPr>
          <p:cNvPr id="5" name="Espace réservé de la date 4"/>
          <p:cNvSpPr>
            <a:spLocks noGrp="1"/>
          </p:cNvSpPr>
          <p:nvPr>
            <p:ph type="dt" sz="half" idx="14"/>
          </p:nvPr>
        </p:nvSpPr>
        <p:spPr/>
        <p:txBody>
          <a:bodyPr/>
          <a:lstStyle/>
          <a:p>
            <a:pPr>
              <a:defRPr/>
            </a:pPr>
            <a:r>
              <a:rPr lang="fr-FR" smtClean="0"/>
              <a:t>Les-Houches - 2014</a:t>
            </a:r>
            <a:endParaRPr lang="fr-BE"/>
          </a:p>
        </p:txBody>
      </p:sp>
      <p:sp>
        <p:nvSpPr>
          <p:cNvPr id="16387" name="Espace réservé du pied de page 16386"/>
          <p:cNvSpPr>
            <a:spLocks noGrp="1"/>
          </p:cNvSpPr>
          <p:nvPr>
            <p:ph type="ftr" sz="quarter" idx="15"/>
          </p:nvPr>
        </p:nvSpPr>
        <p:spPr/>
        <p:txBody>
          <a:bodyPr/>
          <a:lstStyle/>
          <a:p>
            <a:pPr>
              <a:defRPr/>
            </a:pPr>
            <a:r>
              <a:rPr lang="fr-FR" smtClean="0"/>
              <a:t>Frédéric Fleuret - LLR (fleuret@in2p3.fr)</a:t>
            </a:r>
            <a:endParaRPr lang="fr-BE"/>
          </a:p>
        </p:txBody>
      </p:sp>
      <p:pic>
        <p:nvPicPr>
          <p:cNvPr id="8" name="Picture 2"/>
          <p:cNvPicPr>
            <a:picLocks noChangeAspect="1" noChangeArrowheads="1"/>
          </p:cNvPicPr>
          <p:nvPr/>
        </p:nvPicPr>
        <p:blipFill>
          <a:blip r:embed="rId3" cstate="print"/>
          <a:srcRect/>
          <a:stretch>
            <a:fillRect/>
          </a:stretch>
        </p:blipFill>
        <p:spPr bwMode="auto">
          <a:xfrm>
            <a:off x="3347864" y="1844824"/>
            <a:ext cx="5699298" cy="91897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6389" name="Rectangle 8">
            <a:hlinkClick r:id="rId4"/>
          </p:cNvPr>
          <p:cNvSpPr>
            <a:spLocks noChangeArrowheads="1"/>
          </p:cNvSpPr>
          <p:nvPr/>
        </p:nvSpPr>
        <p:spPr bwMode="auto">
          <a:xfrm>
            <a:off x="1297831" y="1989138"/>
            <a:ext cx="1978025" cy="261937"/>
          </a:xfrm>
          <a:prstGeom prst="rect">
            <a:avLst/>
          </a:prstGeom>
          <a:noFill/>
          <a:ln w="9525">
            <a:noFill/>
            <a:miter lim="800000"/>
            <a:headEnd/>
            <a:tailEnd/>
          </a:ln>
        </p:spPr>
        <p:txBody>
          <a:bodyPr wrap="none">
            <a:spAutoFit/>
          </a:bodyPr>
          <a:lstStyle/>
          <a:p>
            <a:r>
              <a:rPr lang="de-DE" sz="1100" u="sng" dirty="0">
                <a:solidFill>
                  <a:srgbClr val="3333FF"/>
                </a:solidFill>
                <a:latin typeface="Georgia" pitchFamily="18" charset="0"/>
              </a:rPr>
              <a:t>H. Satz, J. Phys. G 32 (2006)</a:t>
            </a:r>
            <a:endParaRPr lang="fr-FR" sz="1100" u="sng" dirty="0">
              <a:solidFill>
                <a:srgbClr val="3333FF"/>
              </a:solidFill>
              <a:latin typeface="Georgia" pitchFamily="18" charset="0"/>
            </a:endParaRPr>
          </a:p>
        </p:txBody>
      </p:sp>
      <p:cxnSp>
        <p:nvCxnSpPr>
          <p:cNvPr id="13" name="Connecteur droit 12"/>
          <p:cNvCxnSpPr/>
          <p:nvPr/>
        </p:nvCxnSpPr>
        <p:spPr>
          <a:xfrm flipV="1">
            <a:off x="2316163" y="1782763"/>
            <a:ext cx="0" cy="3492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e 47"/>
          <p:cNvGrpSpPr>
            <a:grpSpLocks/>
          </p:cNvGrpSpPr>
          <p:nvPr/>
        </p:nvGrpSpPr>
        <p:grpSpPr bwMode="auto">
          <a:xfrm>
            <a:off x="4427984" y="3789040"/>
            <a:ext cx="4223998" cy="2292536"/>
            <a:chOff x="4572000" y="2420888"/>
            <a:chExt cx="4223746" cy="2293322"/>
          </a:xfrm>
        </p:grpSpPr>
        <p:sp>
          <p:nvSpPr>
            <p:cNvPr id="15" name="Rectangle 14"/>
            <p:cNvSpPr/>
            <p:nvPr/>
          </p:nvSpPr>
          <p:spPr>
            <a:xfrm>
              <a:off x="6237189" y="2968764"/>
              <a:ext cx="1728684" cy="1656330"/>
            </a:xfrm>
            <a:prstGeom prst="rect">
              <a:avLst/>
            </a:prstGeom>
            <a:solidFill>
              <a:srgbClr val="4F81B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4941866" y="2420888"/>
              <a:ext cx="3806598" cy="22042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7" name="Connecteur droit 16"/>
            <p:cNvCxnSpPr/>
            <p:nvPr/>
          </p:nvCxnSpPr>
          <p:spPr>
            <a:xfrm flipV="1">
              <a:off x="4941866" y="2781375"/>
              <a:ext cx="3735164" cy="79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ZoneTexte 6"/>
            <p:cNvSpPr txBox="1">
              <a:spLocks noChangeArrowheads="1"/>
            </p:cNvSpPr>
            <p:nvPr/>
          </p:nvSpPr>
          <p:spPr bwMode="auto">
            <a:xfrm rot="-5400000">
              <a:off x="3613276" y="3386154"/>
              <a:ext cx="2286780" cy="369332"/>
            </a:xfrm>
            <a:prstGeom prst="rect">
              <a:avLst/>
            </a:prstGeom>
            <a:noFill/>
            <a:ln w="9525">
              <a:noFill/>
              <a:miter lim="800000"/>
              <a:headEnd/>
              <a:tailEnd/>
            </a:ln>
          </p:spPr>
          <p:txBody>
            <a:bodyPr wrap="none">
              <a:spAutoFit/>
            </a:bodyPr>
            <a:lstStyle/>
            <a:p>
              <a:r>
                <a:rPr lang="en-US">
                  <a:latin typeface="Calibri" pitchFamily="34" charset="0"/>
                </a:rPr>
                <a:t>production probability</a:t>
              </a:r>
            </a:p>
          </p:txBody>
        </p:sp>
        <p:cxnSp>
          <p:nvCxnSpPr>
            <p:cNvPr id="19" name="Connecteur droit 18"/>
            <p:cNvCxnSpPr/>
            <p:nvPr/>
          </p:nvCxnSpPr>
          <p:spPr>
            <a:xfrm>
              <a:off x="5219661" y="2781375"/>
              <a:ext cx="855612" cy="0"/>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sp>
          <p:nvSpPr>
            <p:cNvPr id="20" name="ZoneTexte 11"/>
            <p:cNvSpPr txBox="1">
              <a:spLocks noChangeArrowheads="1"/>
            </p:cNvSpPr>
            <p:nvPr/>
          </p:nvSpPr>
          <p:spPr bwMode="auto">
            <a:xfrm>
              <a:off x="7915090" y="4283804"/>
              <a:ext cx="545342" cy="369332"/>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J/</a:t>
              </a:r>
              <a:r>
                <a:rPr lang="en-US" b="1">
                  <a:solidFill>
                    <a:srgbClr val="FF0000"/>
                  </a:solidFill>
                  <a:latin typeface="Symbol" pitchFamily="18" charset="2"/>
                </a:rPr>
                <a:t>Y</a:t>
              </a:r>
            </a:p>
          </p:txBody>
        </p:sp>
        <p:sp>
          <p:nvSpPr>
            <p:cNvPr id="21" name="ZoneTexte 12"/>
            <p:cNvSpPr txBox="1">
              <a:spLocks noChangeArrowheads="1"/>
            </p:cNvSpPr>
            <p:nvPr/>
          </p:nvSpPr>
          <p:spPr bwMode="auto">
            <a:xfrm>
              <a:off x="6804248" y="4221088"/>
              <a:ext cx="375424" cy="369332"/>
            </a:xfrm>
            <a:prstGeom prst="rect">
              <a:avLst/>
            </a:prstGeom>
            <a:noFill/>
            <a:ln w="9525">
              <a:noFill/>
              <a:miter lim="800000"/>
              <a:headEnd/>
              <a:tailEnd/>
            </a:ln>
          </p:spPr>
          <p:txBody>
            <a:bodyPr wrap="none">
              <a:spAutoFit/>
            </a:bodyPr>
            <a:lstStyle/>
            <a:p>
              <a:r>
                <a:rPr lang="en-US" b="1">
                  <a:solidFill>
                    <a:srgbClr val="3333FF"/>
                  </a:solidFill>
                  <a:latin typeface="Symbol" pitchFamily="18" charset="2"/>
                </a:rPr>
                <a:t>c</a:t>
              </a:r>
              <a:r>
                <a:rPr lang="en-US" b="1" baseline="-25000">
                  <a:solidFill>
                    <a:srgbClr val="3333FF"/>
                  </a:solidFill>
                  <a:latin typeface="Calibri" pitchFamily="34" charset="0"/>
                </a:rPr>
                <a:t>c</a:t>
              </a:r>
              <a:endParaRPr lang="en-US" b="1" baseline="-25000">
                <a:solidFill>
                  <a:srgbClr val="3333FF"/>
                </a:solidFill>
                <a:latin typeface="Symbol" pitchFamily="18" charset="2"/>
              </a:endParaRPr>
            </a:p>
          </p:txBody>
        </p:sp>
        <p:sp>
          <p:nvSpPr>
            <p:cNvPr id="22" name="ZoneTexte 21"/>
            <p:cNvSpPr txBox="1"/>
            <p:nvPr/>
          </p:nvSpPr>
          <p:spPr>
            <a:xfrm>
              <a:off x="7498835" y="3805842"/>
              <a:ext cx="1296911" cy="277907"/>
            </a:xfrm>
            <a:prstGeom prst="rect">
              <a:avLst/>
            </a:prstGeom>
            <a:noFill/>
          </p:spPr>
          <p:txBody>
            <a:bodyPr>
              <a:spAutoFit/>
            </a:bodyPr>
            <a:lstStyle/>
            <a:p>
              <a:pPr algn="ctr" fontAlgn="auto">
                <a:spcBef>
                  <a:spcPts val="0"/>
                </a:spcBef>
                <a:spcAft>
                  <a:spcPts val="0"/>
                </a:spcAft>
                <a:defRPr/>
              </a:pPr>
              <a:r>
                <a:rPr lang="en-US" sz="1200" b="1" dirty="0" smtClean="0">
                  <a:solidFill>
                    <a:schemeClr val="tx1">
                      <a:lumMod val="65000"/>
                      <a:lumOff val="35000"/>
                    </a:schemeClr>
                  </a:solidFill>
                  <a:latin typeface="+mn-lt"/>
                </a:rPr>
                <a:t>3</a:t>
              </a:r>
              <a:r>
                <a:rPr lang="en-US" sz="1200" b="1" baseline="30000" dirty="0">
                  <a:solidFill>
                    <a:schemeClr val="tx1">
                      <a:lumMod val="65000"/>
                      <a:lumOff val="35000"/>
                    </a:schemeClr>
                  </a:solidFill>
                  <a:latin typeface="+mn-lt"/>
                </a:rPr>
                <a:t>r</a:t>
              </a:r>
              <a:r>
                <a:rPr lang="en-US" sz="1200" b="1" baseline="30000" dirty="0" smtClean="0">
                  <a:solidFill>
                    <a:schemeClr val="tx1">
                      <a:lumMod val="65000"/>
                      <a:lumOff val="35000"/>
                    </a:schemeClr>
                  </a:solidFill>
                  <a:latin typeface="+mn-lt"/>
                </a:rPr>
                <a:t>d</a:t>
              </a:r>
              <a:r>
                <a:rPr lang="en-US" sz="1200" b="1" dirty="0" smtClean="0">
                  <a:solidFill>
                    <a:schemeClr val="tx1">
                      <a:lumMod val="65000"/>
                      <a:lumOff val="35000"/>
                    </a:schemeClr>
                  </a:solidFill>
                  <a:latin typeface="+mn-lt"/>
                </a:rPr>
                <a:t> step</a:t>
              </a:r>
              <a:endParaRPr lang="en-US" sz="1200" b="1" dirty="0">
                <a:solidFill>
                  <a:schemeClr val="tx1">
                    <a:lumMod val="65000"/>
                    <a:lumOff val="35000"/>
                  </a:schemeClr>
                </a:solidFill>
                <a:latin typeface="+mn-lt"/>
              </a:endParaRPr>
            </a:p>
          </p:txBody>
        </p:sp>
        <p:cxnSp>
          <p:nvCxnSpPr>
            <p:cNvPr id="23" name="Connecteur droit avec flèche 22"/>
            <p:cNvCxnSpPr/>
            <p:nvPr/>
          </p:nvCxnSpPr>
          <p:spPr>
            <a:xfrm flipV="1">
              <a:off x="8073475" y="3662918"/>
              <a:ext cx="1588" cy="215974"/>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8075063" y="4021816"/>
              <a:ext cx="0" cy="215974"/>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Forme libre 24"/>
            <p:cNvSpPr/>
            <p:nvPr/>
          </p:nvSpPr>
          <p:spPr>
            <a:xfrm>
              <a:off x="4937103" y="2775022"/>
              <a:ext cx="934982" cy="14451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6" name="Forme libre 25"/>
            <p:cNvSpPr/>
            <p:nvPr/>
          </p:nvSpPr>
          <p:spPr>
            <a:xfrm>
              <a:off x="4932342" y="2781375"/>
              <a:ext cx="1295323" cy="1872304"/>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00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7" name="Forme libre 26"/>
            <p:cNvSpPr/>
            <p:nvPr/>
          </p:nvSpPr>
          <p:spPr>
            <a:xfrm>
              <a:off x="5824463" y="2776610"/>
              <a:ext cx="1296910" cy="1872305"/>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3333FF"/>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8" name="Forme libre 27"/>
            <p:cNvSpPr/>
            <p:nvPr/>
          </p:nvSpPr>
          <p:spPr>
            <a:xfrm>
              <a:off x="5883197" y="2914770"/>
              <a:ext cx="1223890" cy="64792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9" name="Forme libre 28"/>
            <p:cNvSpPr/>
            <p:nvPr/>
          </p:nvSpPr>
          <p:spPr>
            <a:xfrm>
              <a:off x="5878435" y="2914770"/>
              <a:ext cx="1223889" cy="64792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0" name="Forme libre 29"/>
            <p:cNvSpPr/>
            <p:nvPr/>
          </p:nvSpPr>
          <p:spPr>
            <a:xfrm>
              <a:off x="7095975" y="3542047"/>
              <a:ext cx="1223890" cy="1079870"/>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1" name="ZoneTexte 29"/>
            <p:cNvSpPr txBox="1">
              <a:spLocks noChangeArrowheads="1"/>
            </p:cNvSpPr>
            <p:nvPr/>
          </p:nvSpPr>
          <p:spPr bwMode="auto">
            <a:xfrm>
              <a:off x="5940152" y="4283804"/>
              <a:ext cx="428322" cy="369332"/>
            </a:xfrm>
            <a:prstGeom prst="rect">
              <a:avLst/>
            </a:prstGeom>
            <a:noFill/>
            <a:ln w="9525">
              <a:noFill/>
              <a:miter lim="800000"/>
              <a:headEnd/>
              <a:tailEnd/>
            </a:ln>
          </p:spPr>
          <p:txBody>
            <a:bodyPr wrap="none">
              <a:spAutoFit/>
            </a:bodyPr>
            <a:lstStyle/>
            <a:p>
              <a:r>
                <a:rPr lang="en-US" b="1">
                  <a:solidFill>
                    <a:srgbClr val="009900"/>
                  </a:solidFill>
                  <a:latin typeface="Symbol" pitchFamily="18" charset="2"/>
                </a:rPr>
                <a:t>Y</a:t>
              </a:r>
              <a:r>
                <a:rPr lang="en-US" b="1">
                  <a:solidFill>
                    <a:srgbClr val="009900"/>
                  </a:solidFill>
                  <a:latin typeface="Calibri" pitchFamily="34" charset="0"/>
                </a:rPr>
                <a:t>’</a:t>
              </a:r>
            </a:p>
          </p:txBody>
        </p:sp>
        <p:sp>
          <p:nvSpPr>
            <p:cNvPr id="32" name="ZoneTexte 31"/>
            <p:cNvSpPr txBox="1"/>
            <p:nvPr/>
          </p:nvSpPr>
          <p:spPr>
            <a:xfrm>
              <a:off x="6495141" y="3080219"/>
              <a:ext cx="1295323" cy="277094"/>
            </a:xfrm>
            <a:prstGeom prst="rect">
              <a:avLst/>
            </a:prstGeom>
            <a:noFill/>
          </p:spPr>
          <p:txBody>
            <a:bodyPr>
              <a:spAutoFit/>
            </a:bodyPr>
            <a:lstStyle/>
            <a:p>
              <a:pPr algn="ctr" fontAlgn="auto">
                <a:spcBef>
                  <a:spcPts val="0"/>
                </a:spcBef>
                <a:spcAft>
                  <a:spcPts val="0"/>
                </a:spcAft>
                <a:defRPr/>
              </a:pPr>
              <a:r>
                <a:rPr lang="en-US" sz="1200" b="1" dirty="0" smtClean="0">
                  <a:solidFill>
                    <a:schemeClr val="tx1">
                      <a:lumMod val="65000"/>
                      <a:lumOff val="35000"/>
                    </a:schemeClr>
                  </a:solidFill>
                  <a:latin typeface="+mn-lt"/>
                </a:rPr>
                <a:t>2</a:t>
              </a:r>
              <a:r>
                <a:rPr lang="en-US" sz="1200" b="1" baseline="30000" dirty="0" smtClean="0">
                  <a:solidFill>
                    <a:schemeClr val="tx1">
                      <a:lumMod val="65000"/>
                      <a:lumOff val="35000"/>
                    </a:schemeClr>
                  </a:solidFill>
                  <a:latin typeface="+mn-lt"/>
                </a:rPr>
                <a:t>nd</a:t>
              </a:r>
              <a:r>
                <a:rPr lang="en-US" sz="1200" b="1" dirty="0" smtClean="0">
                  <a:solidFill>
                    <a:schemeClr val="tx1">
                      <a:lumMod val="65000"/>
                      <a:lumOff val="35000"/>
                    </a:schemeClr>
                  </a:solidFill>
                  <a:latin typeface="+mn-lt"/>
                </a:rPr>
                <a:t> step</a:t>
              </a:r>
              <a:endParaRPr lang="en-US" sz="1200" b="1" dirty="0">
                <a:solidFill>
                  <a:schemeClr val="tx1">
                    <a:lumMod val="65000"/>
                    <a:lumOff val="35000"/>
                  </a:schemeClr>
                </a:solidFill>
                <a:latin typeface="+mn-lt"/>
              </a:endParaRPr>
            </a:p>
          </p:txBody>
        </p:sp>
        <p:cxnSp>
          <p:nvCxnSpPr>
            <p:cNvPr id="33" name="Connecteur droit avec flèche 32"/>
            <p:cNvCxnSpPr/>
            <p:nvPr/>
          </p:nvCxnSpPr>
          <p:spPr>
            <a:xfrm flipV="1">
              <a:off x="7167418" y="2943033"/>
              <a:ext cx="3175" cy="215974"/>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7167258" y="3302128"/>
              <a:ext cx="0" cy="214386"/>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ZoneTexte 33"/>
            <p:cNvSpPr txBox="1">
              <a:spLocks noChangeArrowheads="1"/>
            </p:cNvSpPr>
            <p:nvPr/>
          </p:nvSpPr>
          <p:spPr bwMode="auto">
            <a:xfrm>
              <a:off x="5220072" y="2420888"/>
              <a:ext cx="3432222" cy="369332"/>
            </a:xfrm>
            <a:prstGeom prst="rect">
              <a:avLst/>
            </a:prstGeom>
            <a:noFill/>
            <a:ln w="9525">
              <a:noFill/>
              <a:miter lim="800000"/>
              <a:headEnd/>
              <a:tailEnd/>
            </a:ln>
          </p:spPr>
          <p:txBody>
            <a:bodyPr wrap="none">
              <a:spAutoFit/>
            </a:bodyPr>
            <a:lstStyle/>
            <a:p>
              <a:r>
                <a:rPr lang="en-US">
                  <a:latin typeface="Calibri" pitchFamily="34" charset="0"/>
                </a:rPr>
                <a:t>Sequential suppression - screening</a:t>
              </a:r>
            </a:p>
          </p:txBody>
        </p:sp>
        <p:sp>
          <p:nvSpPr>
            <p:cNvPr id="39" name="ZoneTexte 38"/>
            <p:cNvSpPr txBox="1"/>
            <p:nvPr/>
          </p:nvSpPr>
          <p:spPr>
            <a:xfrm>
              <a:off x="6084078" y="2714537"/>
              <a:ext cx="1295323" cy="277094"/>
            </a:xfrm>
            <a:prstGeom prst="rect">
              <a:avLst/>
            </a:prstGeom>
            <a:noFill/>
          </p:spPr>
          <p:txBody>
            <a:bodyPr>
              <a:spAutoFit/>
            </a:bodyPr>
            <a:lstStyle/>
            <a:p>
              <a:pPr algn="ctr" fontAlgn="auto">
                <a:spcBef>
                  <a:spcPts val="0"/>
                </a:spcBef>
                <a:spcAft>
                  <a:spcPts val="0"/>
                </a:spcAft>
                <a:defRPr/>
              </a:pPr>
              <a:r>
                <a:rPr lang="en-US" sz="1200" b="1" dirty="0" smtClean="0">
                  <a:solidFill>
                    <a:schemeClr val="tx1">
                      <a:lumMod val="65000"/>
                      <a:lumOff val="35000"/>
                    </a:schemeClr>
                  </a:solidFill>
                  <a:latin typeface="+mn-lt"/>
                </a:rPr>
                <a:t>1</a:t>
              </a:r>
              <a:r>
                <a:rPr lang="en-US" sz="1200" b="1" baseline="30000" dirty="0" smtClean="0">
                  <a:solidFill>
                    <a:schemeClr val="tx1">
                      <a:lumMod val="65000"/>
                      <a:lumOff val="35000"/>
                    </a:schemeClr>
                  </a:solidFill>
                  <a:latin typeface="+mn-lt"/>
                </a:rPr>
                <a:t>st</a:t>
              </a:r>
              <a:r>
                <a:rPr lang="en-US" sz="1200" b="1" dirty="0" smtClean="0">
                  <a:solidFill>
                    <a:schemeClr val="tx1">
                      <a:lumMod val="65000"/>
                      <a:lumOff val="35000"/>
                    </a:schemeClr>
                  </a:solidFill>
                  <a:latin typeface="+mn-lt"/>
                </a:rPr>
                <a:t> step</a:t>
              </a:r>
              <a:endParaRPr lang="en-US" sz="1200" b="1" dirty="0">
                <a:solidFill>
                  <a:schemeClr val="tx1">
                    <a:lumMod val="65000"/>
                    <a:lumOff val="35000"/>
                  </a:schemeClr>
                </a:solidFill>
                <a:latin typeface="+mn-lt"/>
              </a:endParaRPr>
            </a:p>
          </p:txBody>
        </p:sp>
        <p:cxnSp>
          <p:nvCxnSpPr>
            <p:cNvPr id="49" name="Connecteur droit avec flèche 48"/>
            <p:cNvCxnSpPr/>
            <p:nvPr/>
          </p:nvCxnSpPr>
          <p:spPr>
            <a:xfrm flipH="1">
              <a:off x="5792977" y="2847278"/>
              <a:ext cx="294350" cy="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4" name="ZoneTexte 48"/>
          <p:cNvSpPr txBox="1">
            <a:spLocks noChangeArrowheads="1"/>
          </p:cNvSpPr>
          <p:nvPr/>
        </p:nvSpPr>
        <p:spPr bwMode="auto">
          <a:xfrm>
            <a:off x="5820288" y="5937610"/>
            <a:ext cx="2957989" cy="369332"/>
          </a:xfrm>
          <a:prstGeom prst="rect">
            <a:avLst/>
          </a:prstGeom>
          <a:noFill/>
          <a:ln w="9525">
            <a:noFill/>
            <a:miter lim="800000"/>
            <a:headEnd/>
            <a:tailEnd/>
          </a:ln>
        </p:spPr>
        <p:txBody>
          <a:bodyPr wrap="none">
            <a:spAutoFit/>
          </a:bodyPr>
          <a:lstStyle/>
          <a:p>
            <a:r>
              <a:rPr lang="en-US" dirty="0" smtClean="0">
                <a:latin typeface="Calibri" pitchFamily="34" charset="0"/>
              </a:rPr>
              <a:t>Temperature (Energy density)</a:t>
            </a:r>
            <a:endParaRPr lang="en-US" dirty="0">
              <a:latin typeface="Calibri" pitchFamily="34" charset="0"/>
            </a:endParaRPr>
          </a:p>
        </p:txBody>
      </p:sp>
      <p:grpSp>
        <p:nvGrpSpPr>
          <p:cNvPr id="36" name="Groupe 86"/>
          <p:cNvGrpSpPr>
            <a:grpSpLocks/>
          </p:cNvGrpSpPr>
          <p:nvPr/>
        </p:nvGrpSpPr>
        <p:grpSpPr bwMode="auto">
          <a:xfrm>
            <a:off x="1834455" y="3645024"/>
            <a:ext cx="2449513" cy="1190625"/>
            <a:chOff x="-1980728" y="1412776"/>
            <a:chExt cx="2449923" cy="1189230"/>
          </a:xfrm>
        </p:grpSpPr>
        <p:sp>
          <p:nvSpPr>
            <p:cNvPr id="37" name="ZoneTexte 83"/>
            <p:cNvSpPr txBox="1">
              <a:spLocks noChangeArrowheads="1"/>
            </p:cNvSpPr>
            <p:nvPr/>
          </p:nvSpPr>
          <p:spPr bwMode="auto">
            <a:xfrm>
              <a:off x="-1980728" y="1412776"/>
              <a:ext cx="2449923" cy="1189230"/>
            </a:xfrm>
            <a:prstGeom prst="rect">
              <a:avLst/>
            </a:prstGeom>
            <a:noFill/>
            <a:ln w="9525">
              <a:noFill/>
              <a:miter lim="800000"/>
              <a:headEnd/>
              <a:tailEnd/>
            </a:ln>
          </p:spPr>
          <p:txBody>
            <a:bodyPr wrap="none">
              <a:spAutoFit/>
            </a:bodyPr>
            <a:lstStyle/>
            <a:p>
              <a:pPr marL="857250" lvl="1" indent="-457200"/>
              <a:r>
                <a:rPr lang="fr-FR" b="1" dirty="0" smtClean="0">
                  <a:latin typeface="Calibri" pitchFamily="34" charset="0"/>
                  <a:sym typeface="Wingdings" pitchFamily="2" charset="2"/>
                </a:rPr>
                <a:t>   </a:t>
              </a:r>
              <a:r>
                <a:rPr lang="fr-FR" b="1" dirty="0">
                  <a:latin typeface="Calibri" pitchFamily="34" charset="0"/>
                  <a:sym typeface="Wingdings" pitchFamily="2" charset="2"/>
                </a:rPr>
                <a:t>60% </a:t>
              </a:r>
              <a:r>
                <a:rPr lang="fr-FR" dirty="0">
                  <a:latin typeface="Calibri" pitchFamily="34" charset="0"/>
                  <a:sym typeface="Wingdings" pitchFamily="2" charset="2"/>
                </a:rPr>
                <a:t>direct J/</a:t>
              </a:r>
              <a:r>
                <a:rPr lang="fr-FR" dirty="0">
                  <a:latin typeface="Symbol" pitchFamily="18" charset="2"/>
                  <a:sym typeface="Wingdings" pitchFamily="2" charset="2"/>
                </a:rPr>
                <a:t>Y</a:t>
              </a:r>
            </a:p>
            <a:p>
              <a:pPr marL="857250" lvl="1" indent="-457200"/>
              <a:r>
                <a:rPr lang="fr-FR" b="1" dirty="0">
                  <a:latin typeface="Calibri" pitchFamily="34" charset="0"/>
                  <a:sym typeface="Wingdings" pitchFamily="2" charset="2"/>
                </a:rPr>
                <a:t>+ 30% </a:t>
              </a:r>
              <a:r>
                <a:rPr lang="fr-FR" dirty="0">
                  <a:latin typeface="Symbol" pitchFamily="18" charset="2"/>
                  <a:sym typeface="Wingdings" pitchFamily="2" charset="2"/>
                </a:rPr>
                <a:t>c</a:t>
              </a:r>
              <a:r>
                <a:rPr lang="fr-FR" baseline="-25000" dirty="0">
                  <a:latin typeface="Calibri" pitchFamily="34" charset="0"/>
                  <a:sym typeface="Wingdings" pitchFamily="2" charset="2"/>
                </a:rPr>
                <a:t>c</a:t>
              </a:r>
              <a:r>
                <a:rPr lang="fr-FR" dirty="0">
                  <a:latin typeface="Calibri" pitchFamily="34" charset="0"/>
                  <a:sym typeface="Wingdings" pitchFamily="2" charset="2"/>
                </a:rPr>
                <a:t>J/</a:t>
              </a:r>
              <a:r>
                <a:rPr lang="fr-FR" dirty="0">
                  <a:latin typeface="Symbol" pitchFamily="18" charset="2"/>
                  <a:sym typeface="Wingdings" pitchFamily="2" charset="2"/>
                </a:rPr>
                <a:t>Y</a:t>
              </a:r>
              <a:r>
                <a:rPr lang="fr-FR" dirty="0">
                  <a:latin typeface="Calibri" pitchFamily="34" charset="0"/>
                  <a:sym typeface="Wingdings" pitchFamily="2" charset="2"/>
                </a:rPr>
                <a:t>+</a:t>
              </a:r>
              <a:r>
                <a:rPr lang="fr-FR" dirty="0">
                  <a:latin typeface="Symbol" pitchFamily="18" charset="2"/>
                  <a:sym typeface="Wingdings" pitchFamily="2" charset="2"/>
                </a:rPr>
                <a:t>g</a:t>
              </a:r>
            </a:p>
            <a:p>
              <a:pPr marL="857250" lvl="1" indent="-457200"/>
              <a:r>
                <a:rPr lang="fr-FR" b="1" dirty="0">
                  <a:latin typeface="Calibri" pitchFamily="34" charset="0"/>
                  <a:sym typeface="Wingdings" pitchFamily="2" charset="2"/>
                </a:rPr>
                <a:t>+ 10% </a:t>
              </a:r>
              <a:r>
                <a:rPr lang="fr-FR" dirty="0">
                  <a:latin typeface="Symbol" pitchFamily="18" charset="2"/>
                  <a:sym typeface="Wingdings" pitchFamily="2" charset="2"/>
                </a:rPr>
                <a:t>Y</a:t>
              </a:r>
              <a:r>
                <a:rPr lang="fr-FR" dirty="0">
                  <a:latin typeface="Calibri" pitchFamily="34" charset="0"/>
                  <a:sym typeface="Wingdings" pitchFamily="2" charset="2"/>
                </a:rPr>
                <a:t>’  J/</a:t>
              </a:r>
              <a:r>
                <a:rPr lang="fr-FR" dirty="0">
                  <a:latin typeface="Symbol" pitchFamily="18" charset="2"/>
                  <a:sym typeface="Wingdings" pitchFamily="2" charset="2"/>
                </a:rPr>
                <a:t>Y</a:t>
              </a:r>
              <a:r>
                <a:rPr lang="fr-FR" dirty="0">
                  <a:latin typeface="Calibri" pitchFamily="34" charset="0"/>
                  <a:sym typeface="Wingdings" pitchFamily="2" charset="2"/>
                </a:rPr>
                <a:t> + X</a:t>
              </a:r>
            </a:p>
            <a:p>
              <a:pPr marL="857250" lvl="1" indent="-457200"/>
              <a:r>
                <a:rPr lang="fr-FR" b="1" dirty="0">
                  <a:latin typeface="Calibri" pitchFamily="34" charset="0"/>
                  <a:sym typeface="Wingdings" pitchFamily="2" charset="2"/>
                </a:rPr>
                <a:t>Inclusive J/</a:t>
              </a:r>
              <a:r>
                <a:rPr lang="fr-FR" b="1" dirty="0">
                  <a:latin typeface="Symbol" pitchFamily="18" charset="2"/>
                  <a:sym typeface="Wingdings" pitchFamily="2" charset="2"/>
                </a:rPr>
                <a:t>Y</a:t>
              </a:r>
              <a:r>
                <a:rPr lang="fr-FR" b="1" dirty="0">
                  <a:latin typeface="Calibri" pitchFamily="34" charset="0"/>
                  <a:sym typeface="Wingdings" pitchFamily="2" charset="2"/>
                </a:rPr>
                <a:t> </a:t>
              </a:r>
              <a:r>
                <a:rPr lang="fr-FR" b="1" dirty="0" err="1">
                  <a:latin typeface="Calibri" pitchFamily="34" charset="0"/>
                  <a:sym typeface="Wingdings" pitchFamily="2" charset="2"/>
                </a:rPr>
                <a:t>yield</a:t>
              </a:r>
              <a:endParaRPr lang="fr-FR" dirty="0">
                <a:latin typeface="Calibri" pitchFamily="34" charset="0"/>
              </a:endParaRPr>
            </a:p>
          </p:txBody>
        </p:sp>
        <p:cxnSp>
          <p:nvCxnSpPr>
            <p:cNvPr id="38" name="Connecteur droit 37"/>
            <p:cNvCxnSpPr/>
            <p:nvPr/>
          </p:nvCxnSpPr>
          <p:spPr>
            <a:xfrm>
              <a:off x="-1620305" y="2276950"/>
              <a:ext cx="20164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ZoneTexte 2"/>
              <p:cNvSpPr txBox="1"/>
              <p:nvPr/>
            </p:nvSpPr>
            <p:spPr>
              <a:xfrm>
                <a:off x="97351" y="2333490"/>
                <a:ext cx="3288080" cy="476541"/>
              </a:xfrm>
              <a:prstGeom prst="rect">
                <a:avLst/>
              </a:prstGeom>
              <a:noFill/>
            </p:spPr>
            <p:txBody>
              <a:bodyPr wrap="none" rtlCol="0">
                <a:spAutoFit/>
              </a:bodyPr>
              <a:lstStyle/>
              <a:p>
                <a14:m>
                  <m:oMath xmlns:m="http://schemas.openxmlformats.org/officeDocument/2006/math">
                    <m:f>
                      <m:fPr>
                        <m:ctrlPr>
                          <a:rPr lang="fr-FR" sz="1400" b="1" i="1" smtClean="0">
                            <a:latin typeface="Cambria Math"/>
                          </a:rPr>
                        </m:ctrlPr>
                      </m:fPr>
                      <m:num>
                        <m:r>
                          <m:rPr>
                            <m:nor/>
                          </m:rPr>
                          <a:rPr lang="fr-FR" sz="1400" b="1" i="0" smtClean="0">
                            <a:latin typeface="Cambria Math"/>
                          </a:rPr>
                          <m:t>quarkonium</m:t>
                        </m:r>
                        <m:r>
                          <m:rPr>
                            <m:nor/>
                          </m:rPr>
                          <a:rPr lang="fr-FR" sz="1400" b="1" i="0" smtClean="0">
                            <a:latin typeface="Cambria Math"/>
                          </a:rPr>
                          <m:t> </m:t>
                        </m:r>
                        <m:r>
                          <m:rPr>
                            <m:nor/>
                          </m:rPr>
                          <a:rPr lang="fr-FR" sz="1400" b="1" i="0" smtClean="0">
                            <a:latin typeface="Cambria Math"/>
                          </a:rPr>
                          <m:t>dissociation</m:t>
                        </m:r>
                        <m:r>
                          <m:rPr>
                            <m:nor/>
                          </m:rPr>
                          <a:rPr lang="fr-FR" sz="1400" b="1" i="0" smtClean="0">
                            <a:latin typeface="Cambria Math"/>
                          </a:rPr>
                          <m:t> </m:t>
                        </m:r>
                        <m:r>
                          <m:rPr>
                            <m:nor/>
                          </m:rPr>
                          <a:rPr lang="fr-FR" sz="1400" b="1" i="0" smtClean="0">
                            <a:latin typeface="Cambria Math"/>
                          </a:rPr>
                          <m:t>temperature</m:t>
                        </m:r>
                      </m:num>
                      <m:den>
                        <m:r>
                          <m:rPr>
                            <m:nor/>
                          </m:rPr>
                          <a:rPr lang="fr-FR" sz="1400" b="1" i="0" smtClean="0">
                            <a:latin typeface="Cambria Math"/>
                          </a:rPr>
                          <m:t>critical</m:t>
                        </m:r>
                        <m:r>
                          <m:rPr>
                            <m:nor/>
                          </m:rPr>
                          <a:rPr lang="fr-FR" sz="1400" b="1" i="0" smtClean="0">
                            <a:latin typeface="Cambria Math"/>
                          </a:rPr>
                          <m:t> </m:t>
                        </m:r>
                        <m:r>
                          <m:rPr>
                            <m:nor/>
                          </m:rPr>
                          <a:rPr lang="fr-FR" sz="1400" b="1" i="0" smtClean="0">
                            <a:latin typeface="Cambria Math"/>
                          </a:rPr>
                          <m:t>QGP</m:t>
                        </m:r>
                        <m:r>
                          <m:rPr>
                            <m:nor/>
                          </m:rPr>
                          <a:rPr lang="fr-FR" sz="1400" b="1" i="0" smtClean="0">
                            <a:latin typeface="Cambria Math"/>
                          </a:rPr>
                          <m:t> </m:t>
                        </m:r>
                        <m:r>
                          <m:rPr>
                            <m:nor/>
                          </m:rPr>
                          <a:rPr lang="fr-FR" sz="1400" b="1" i="0" smtClean="0">
                            <a:latin typeface="Cambria Math"/>
                          </a:rPr>
                          <m:t>temperature</m:t>
                        </m:r>
                      </m:den>
                    </m:f>
                  </m:oMath>
                </a14:m>
                <a:r>
                  <a:rPr lang="fr-FR" sz="1400" b="1" dirty="0" smtClean="0"/>
                  <a:t> </a:t>
                </a:r>
                <a:r>
                  <a:rPr lang="fr-FR" sz="1400" b="1" dirty="0" smtClean="0">
                    <a:sym typeface="Wingdings" pitchFamily="2" charset="2"/>
                  </a:rPr>
                  <a:t></a:t>
                </a:r>
                <a:endParaRPr lang="fr-FR" sz="1400" b="1" dirty="0"/>
              </a:p>
            </p:txBody>
          </p:sp>
        </mc:Choice>
        <mc:Fallback xmlns="">
          <p:sp>
            <p:nvSpPr>
              <p:cNvPr id="3" name="ZoneTexte 2"/>
              <p:cNvSpPr txBox="1">
                <a:spLocks noRot="1" noChangeAspect="1" noMove="1" noResize="1" noEditPoints="1" noAdjustHandles="1" noChangeArrowheads="1" noChangeShapeType="1" noTextEdit="1"/>
              </p:cNvSpPr>
              <p:nvPr/>
            </p:nvSpPr>
            <p:spPr>
              <a:xfrm>
                <a:off x="97351" y="2333490"/>
                <a:ext cx="3288080" cy="476541"/>
              </a:xfrm>
              <a:prstGeom prst="rect">
                <a:avLst/>
              </a:prstGeom>
              <a:blipFill rotWithShape="1">
                <a:blip r:embed="rId5"/>
                <a:stretch>
                  <a:fillRect b="-7692"/>
                </a:stretch>
              </a:blipFill>
            </p:spPr>
            <p:txBody>
              <a:bodyPr/>
              <a:lstStyle/>
              <a:p>
                <a:r>
                  <a:rPr lang="fr-FR">
                    <a:noFill/>
                  </a:rPr>
                  <a:t> </a:t>
                </a:r>
              </a:p>
            </p:txBody>
          </p:sp>
        </mc:Fallback>
      </mc:AlternateContent>
      <p:cxnSp>
        <p:nvCxnSpPr>
          <p:cNvPr id="6" name="Connecteur droit 5"/>
          <p:cNvCxnSpPr/>
          <p:nvPr/>
        </p:nvCxnSpPr>
        <p:spPr>
          <a:xfrm flipV="1">
            <a:off x="6197513" y="4299260"/>
            <a:ext cx="2262919" cy="1174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flipV="1">
            <a:off x="7409870" y="4930454"/>
            <a:ext cx="978554" cy="1"/>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179512" y="3767365"/>
            <a:ext cx="1944216" cy="830997"/>
          </a:xfrm>
          <a:prstGeom prst="rect">
            <a:avLst/>
          </a:prstGeom>
          <a:noFill/>
        </p:spPr>
        <p:txBody>
          <a:bodyPr wrap="square" rtlCol="0">
            <a:spAutoFit/>
          </a:bodyPr>
          <a:lstStyle/>
          <a:p>
            <a:pPr algn="ctr"/>
            <a:r>
              <a:rPr lang="fr-FR" sz="1600" i="1" dirty="0" err="1" smtClean="0"/>
              <a:t>Feed-downs</a:t>
            </a:r>
            <a:r>
              <a:rPr lang="fr-FR" sz="1600" i="1" dirty="0" smtClean="0"/>
              <a:t> </a:t>
            </a:r>
            <a:r>
              <a:rPr lang="fr-FR" sz="1600" i="1" dirty="0" err="1" smtClean="0"/>
              <a:t>contributing</a:t>
            </a:r>
            <a:r>
              <a:rPr lang="fr-FR" sz="1600" i="1" dirty="0" smtClean="0"/>
              <a:t> to   J/</a:t>
            </a:r>
            <a:r>
              <a:rPr lang="fr-FR" sz="1600" i="1" dirty="0" smtClean="0">
                <a:latin typeface="Symbol" pitchFamily="18" charset="2"/>
              </a:rPr>
              <a:t>Y</a:t>
            </a:r>
            <a:r>
              <a:rPr lang="fr-FR" sz="1600" i="1" dirty="0" smtClean="0"/>
              <a:t> inclusive </a:t>
            </a:r>
            <a:r>
              <a:rPr lang="fr-FR" sz="1600" i="1" dirty="0" err="1" smtClean="0"/>
              <a:t>yield</a:t>
            </a:r>
            <a:endParaRPr lang="fr-FR" sz="1600" i="1" dirty="0"/>
          </a:p>
        </p:txBody>
      </p:sp>
      <p:sp>
        <p:nvSpPr>
          <p:cNvPr id="9" name="Rectangle 8"/>
          <p:cNvSpPr/>
          <p:nvPr/>
        </p:nvSpPr>
        <p:spPr>
          <a:xfrm>
            <a:off x="608826" y="4958760"/>
            <a:ext cx="3677741" cy="1323439"/>
          </a:xfrm>
          <a:prstGeom prst="rect">
            <a:avLst/>
          </a:prstGeom>
        </p:spPr>
        <p:txBody>
          <a:bodyPr wrap="square">
            <a:spAutoFit/>
          </a:bodyPr>
          <a:lstStyle/>
          <a:p>
            <a:pPr algn="ctr" fontAlgn="auto">
              <a:spcAft>
                <a:spcPts val="0"/>
              </a:spcAft>
              <a:defRPr/>
            </a:pPr>
            <a:r>
              <a:rPr lang="en-US" sz="1600" dirty="0" smtClean="0"/>
              <a:t> According </a:t>
            </a:r>
            <a:r>
              <a:rPr lang="en-US" sz="1600" dirty="0"/>
              <a:t>to lattice </a:t>
            </a:r>
            <a:r>
              <a:rPr lang="en-US" sz="1600" dirty="0" smtClean="0"/>
              <a:t>calculations,</a:t>
            </a:r>
          </a:p>
          <a:p>
            <a:pPr algn="ctr" fontAlgn="auto">
              <a:spcAft>
                <a:spcPts val="0"/>
              </a:spcAft>
              <a:defRPr/>
            </a:pPr>
            <a:r>
              <a:rPr lang="en-US" sz="1600" dirty="0" smtClean="0"/>
              <a:t>T</a:t>
            </a:r>
            <a:r>
              <a:rPr lang="en-US" sz="1600" baseline="-25000" dirty="0" smtClean="0"/>
              <a:t>d</a:t>
            </a:r>
            <a:r>
              <a:rPr lang="en-US" sz="1600" dirty="0" smtClean="0"/>
              <a:t> </a:t>
            </a:r>
            <a:r>
              <a:rPr lang="en-US" sz="1600" dirty="0"/>
              <a:t>(</a:t>
            </a:r>
            <a:r>
              <a:rPr lang="en-US" sz="1600" dirty="0">
                <a:latin typeface="Symbol" pitchFamily="18" charset="2"/>
              </a:rPr>
              <a:t>Y</a:t>
            </a:r>
            <a:r>
              <a:rPr lang="en-US" sz="1600" dirty="0"/>
              <a:t>’) &lt; T</a:t>
            </a:r>
            <a:r>
              <a:rPr lang="en-US" sz="1600" baseline="-25000" dirty="0"/>
              <a:t>d</a:t>
            </a:r>
            <a:r>
              <a:rPr lang="en-US" sz="1600" dirty="0"/>
              <a:t> (</a:t>
            </a:r>
            <a:r>
              <a:rPr lang="en-US" sz="1600" dirty="0">
                <a:latin typeface="Symbol" pitchFamily="18" charset="2"/>
              </a:rPr>
              <a:t>c</a:t>
            </a:r>
            <a:r>
              <a:rPr lang="en-US" sz="1600" baseline="-25000" dirty="0"/>
              <a:t>c</a:t>
            </a:r>
            <a:r>
              <a:rPr lang="en-US" sz="1600" dirty="0"/>
              <a:t>) &lt; T</a:t>
            </a:r>
            <a:r>
              <a:rPr lang="en-US" sz="1600" baseline="-25000" dirty="0"/>
              <a:t>d </a:t>
            </a:r>
            <a:r>
              <a:rPr lang="en-US" sz="1600" dirty="0"/>
              <a:t>(J/</a:t>
            </a:r>
            <a:r>
              <a:rPr lang="en-US" sz="1600" dirty="0">
                <a:latin typeface="Symbol" pitchFamily="18" charset="2"/>
              </a:rPr>
              <a:t>Y</a:t>
            </a:r>
            <a:r>
              <a:rPr lang="en-US" sz="1600" dirty="0" smtClean="0"/>
              <a:t>)</a:t>
            </a:r>
          </a:p>
          <a:p>
            <a:pPr algn="ctr" fontAlgn="auto">
              <a:spcAft>
                <a:spcPts val="0"/>
              </a:spcAft>
              <a:buFont typeface="Arial" pitchFamily="34" charset="0"/>
              <a:buChar char="•"/>
              <a:defRPr/>
            </a:pPr>
            <a:endParaRPr lang="en-US" sz="1600" dirty="0"/>
          </a:p>
          <a:p>
            <a:pPr algn="ctr" fontAlgn="auto">
              <a:spcAft>
                <a:spcPts val="0"/>
              </a:spcAft>
              <a:defRPr/>
            </a:pPr>
            <a:r>
              <a:rPr lang="en-US" sz="1600" b="1" dirty="0" smtClean="0">
                <a:solidFill>
                  <a:srgbClr val="FF0000"/>
                </a:solidFill>
              </a:rPr>
              <a:t> </a:t>
            </a:r>
            <a:r>
              <a:rPr lang="en-US" sz="1600" b="1" dirty="0" smtClean="0">
                <a:solidFill>
                  <a:srgbClr val="FF0000"/>
                </a:solidFill>
                <a:sym typeface="Wingdings" pitchFamily="2" charset="2"/>
              </a:rPr>
              <a:t> </a:t>
            </a:r>
            <a:r>
              <a:rPr lang="en-US" sz="1600" b="1" dirty="0" smtClean="0">
                <a:solidFill>
                  <a:srgbClr val="FF0000"/>
                </a:solidFill>
              </a:rPr>
              <a:t>One </a:t>
            </a:r>
            <a:r>
              <a:rPr lang="en-US" sz="1600" b="1" dirty="0">
                <a:solidFill>
                  <a:srgbClr val="FF0000"/>
                </a:solidFill>
              </a:rPr>
              <a:t>should </a:t>
            </a:r>
            <a:r>
              <a:rPr lang="en-US" sz="1600" b="1" dirty="0" smtClean="0">
                <a:solidFill>
                  <a:srgbClr val="FF0000"/>
                </a:solidFill>
              </a:rPr>
              <a:t>observe a step-like </a:t>
            </a:r>
            <a:r>
              <a:rPr lang="en-US" sz="1600" b="1" dirty="0">
                <a:solidFill>
                  <a:srgbClr val="FF0000"/>
                </a:solidFill>
              </a:rPr>
              <a:t>suppression </a:t>
            </a:r>
            <a:r>
              <a:rPr lang="en-US" sz="1600" b="1" dirty="0" smtClean="0">
                <a:solidFill>
                  <a:srgbClr val="FF0000"/>
                </a:solidFill>
              </a:rPr>
              <a:t>pattern</a:t>
            </a:r>
            <a:endParaRPr lang="en-US" sz="1600" b="1" dirty="0">
              <a:solidFill>
                <a:srgbClr val="FF0000"/>
              </a:solidFill>
            </a:endParaRPr>
          </a:p>
        </p:txBody>
      </p:sp>
      <p:sp>
        <p:nvSpPr>
          <p:cNvPr id="16384" name="Espace réservé du numéro de diapositive 16383"/>
          <p:cNvSpPr>
            <a:spLocks noGrp="1"/>
          </p:cNvSpPr>
          <p:nvPr>
            <p:ph type="sldNum" sz="quarter" idx="16"/>
          </p:nvPr>
        </p:nvSpPr>
        <p:spPr/>
        <p:txBody>
          <a:bodyPr/>
          <a:lstStyle/>
          <a:p>
            <a:pPr>
              <a:defRPr/>
            </a:pPr>
            <a:fld id="{04440F35-B054-43D8-94DA-56CBF8F8D486}" type="slidenum">
              <a:rPr lang="fr-BE" smtClean="0"/>
              <a:pPr>
                <a:defRPr/>
              </a:pPr>
              <a:t>6</a:t>
            </a:fld>
            <a:r>
              <a:rPr lang="fr-BE" smtClean="0"/>
              <a:t>/22</a:t>
            </a:r>
            <a:endParaRPr lang="fr-BE" dirty="0"/>
          </a:p>
        </p:txBody>
      </p:sp>
    </p:spTree>
    <p:extLst>
      <p:ext uri="{BB962C8B-B14F-4D97-AF65-F5344CB8AC3E}">
        <p14:creationId xmlns:p14="http://schemas.microsoft.com/office/powerpoint/2010/main" val="2121104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6" name="Object 6"/>
          <p:cNvGraphicFramePr>
            <a:graphicFrameLocks/>
          </p:cNvGraphicFramePr>
          <p:nvPr>
            <p:extLst>
              <p:ext uri="{D42A27DB-BD31-4B8C-83A1-F6EECF244321}">
                <p14:modId xmlns:p14="http://schemas.microsoft.com/office/powerpoint/2010/main" val="3676502773"/>
              </p:ext>
            </p:extLst>
          </p:nvPr>
        </p:nvGraphicFramePr>
        <p:xfrm>
          <a:off x="4216400" y="773113"/>
          <a:ext cx="4941888" cy="5322887"/>
        </p:xfrm>
        <a:graphic>
          <a:graphicData uri="http://schemas.openxmlformats.org/presentationml/2006/ole">
            <mc:AlternateContent xmlns:mc="http://schemas.openxmlformats.org/markup-compatibility/2006">
              <mc:Choice xmlns:v="urn:schemas-microsoft-com:vml" Requires="v">
                <p:oleObj spid="_x0000_s127146" name="Acrobat Document" r:id="rId3" imgW="5400675" imgH="5181600" progId="AcroExch.Document.7">
                  <p:embed/>
                </p:oleObj>
              </mc:Choice>
              <mc:Fallback>
                <p:oleObj name="Acrobat Document" r:id="rId3" imgW="5400675" imgH="5181600" progId="AcroExch.Document.7">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400" y="773113"/>
                        <a:ext cx="4941888" cy="532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107950" y="5445224"/>
            <a:ext cx="4320037" cy="9661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9457" name="Titre 73"/>
          <p:cNvSpPr>
            <a:spLocks noGrp="1"/>
          </p:cNvSpPr>
          <p:nvPr>
            <p:ph type="title"/>
          </p:nvPr>
        </p:nvSpPr>
        <p:spPr>
          <a:xfrm>
            <a:off x="827583" y="0"/>
            <a:ext cx="3023691" cy="868322"/>
          </a:xfrm>
        </p:spPr>
        <p:txBody>
          <a:bodyPr/>
          <a:lstStyle/>
          <a:p>
            <a:pPr algn="l"/>
            <a:r>
              <a:rPr lang="fr-FR" sz="2800" dirty="0" err="1" smtClean="0"/>
              <a:t>Charmonia</a:t>
            </a:r>
            <a:r>
              <a:rPr lang="fr-FR" sz="2800" dirty="0" smtClean="0"/>
              <a:t> in </a:t>
            </a:r>
            <a:r>
              <a:rPr lang="fr-FR" dirty="0"/>
              <a:t>A</a:t>
            </a:r>
            <a:r>
              <a:rPr lang="fr-FR" sz="2800" dirty="0" smtClean="0"/>
              <a:t>+A</a:t>
            </a:r>
            <a:endParaRPr lang="en-US" dirty="0" smtClean="0">
              <a:solidFill>
                <a:srgbClr val="FFFF00"/>
              </a:solidFill>
            </a:endParaRPr>
          </a:p>
        </p:txBody>
      </p:sp>
      <p:sp>
        <p:nvSpPr>
          <p:cNvPr id="19458" name="Espace réservé du contenu 134"/>
          <p:cNvSpPr>
            <a:spLocks noGrp="1"/>
          </p:cNvSpPr>
          <p:nvPr>
            <p:ph idx="1"/>
          </p:nvPr>
        </p:nvSpPr>
        <p:spPr>
          <a:xfrm>
            <a:off x="214282" y="928670"/>
            <a:ext cx="4069686" cy="5500726"/>
          </a:xfrm>
        </p:spPr>
        <p:txBody>
          <a:bodyPr/>
          <a:lstStyle/>
          <a:p>
            <a:r>
              <a:rPr lang="fr-FR" dirty="0" err="1" smtClean="0"/>
              <a:t>Anomalous</a:t>
            </a:r>
            <a:r>
              <a:rPr lang="fr-FR" dirty="0" smtClean="0"/>
              <a:t> suppression</a:t>
            </a:r>
            <a:r>
              <a:rPr lang="fr-FR" dirty="0" smtClean="0">
                <a:solidFill>
                  <a:srgbClr val="FF0000"/>
                </a:solidFill>
              </a:rPr>
              <a:t> </a:t>
            </a:r>
            <a:r>
              <a:rPr lang="fr-FR" dirty="0" err="1" smtClean="0">
                <a:solidFill>
                  <a:srgbClr val="FF0000"/>
                </a:solidFill>
              </a:rPr>
              <a:t>at</a:t>
            </a:r>
            <a:r>
              <a:rPr lang="fr-FR" dirty="0" smtClean="0">
                <a:solidFill>
                  <a:srgbClr val="FF0000"/>
                </a:solidFill>
              </a:rPr>
              <a:t> SPS</a:t>
            </a:r>
          </a:p>
        </p:txBody>
      </p:sp>
      <p:sp>
        <p:nvSpPr>
          <p:cNvPr id="3" name="Espace réservé du texte 2"/>
          <p:cNvSpPr>
            <a:spLocks noGrp="1"/>
          </p:cNvSpPr>
          <p:nvPr>
            <p:ph type="body" sz="quarter" idx="13"/>
          </p:nvPr>
        </p:nvSpPr>
        <p:spPr/>
        <p:txBody>
          <a:bodyPr/>
          <a:lstStyle/>
          <a:p>
            <a:pPr algn="ctr"/>
            <a:r>
              <a:rPr lang="en-US" dirty="0" smtClean="0"/>
              <a:t>NA50 results</a:t>
            </a:r>
            <a:endParaRPr lang="fr-FR" dirty="0"/>
          </a:p>
        </p:txBody>
      </p:sp>
      <p:sp>
        <p:nvSpPr>
          <p:cNvPr id="5" name="Espace réservé de la date 4"/>
          <p:cNvSpPr>
            <a:spLocks noGrp="1"/>
          </p:cNvSpPr>
          <p:nvPr>
            <p:ph type="dt" sz="half" idx="14"/>
          </p:nvPr>
        </p:nvSpPr>
        <p:spPr/>
        <p:txBody>
          <a:bodyPr/>
          <a:lstStyle/>
          <a:p>
            <a:pPr>
              <a:defRPr/>
            </a:pPr>
            <a:r>
              <a:rPr lang="fr-FR" smtClean="0"/>
              <a:t>Les-Houches - 2014</a:t>
            </a:r>
            <a:endParaRPr lang="fr-BE"/>
          </a:p>
        </p:txBody>
      </p:sp>
      <p:sp>
        <p:nvSpPr>
          <p:cNvPr id="6" name="Espace réservé du pied de page 5"/>
          <p:cNvSpPr>
            <a:spLocks noGrp="1"/>
          </p:cNvSpPr>
          <p:nvPr>
            <p:ph type="ftr" sz="quarter" idx="15"/>
          </p:nvPr>
        </p:nvSpPr>
        <p:spPr/>
        <p:txBody>
          <a:bodyPr/>
          <a:lstStyle/>
          <a:p>
            <a:pPr>
              <a:defRPr/>
            </a:pPr>
            <a:r>
              <a:rPr lang="fr-FR" smtClean="0"/>
              <a:t>Frédéric Fleuret - LLR (fleuret@in2p3.fr)</a:t>
            </a:r>
            <a:endParaRPr lang="fr-BE"/>
          </a:p>
        </p:txBody>
      </p:sp>
      <p:sp>
        <p:nvSpPr>
          <p:cNvPr id="160" name="Ellipse 159"/>
          <p:cNvSpPr/>
          <p:nvPr/>
        </p:nvSpPr>
        <p:spPr>
          <a:xfrm>
            <a:off x="6543675" y="2885505"/>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5" name="Ellipse 174"/>
          <p:cNvSpPr/>
          <p:nvPr/>
        </p:nvSpPr>
        <p:spPr>
          <a:xfrm>
            <a:off x="5033526" y="4688215"/>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6" name="Ellipse 175"/>
          <p:cNvSpPr/>
          <p:nvPr/>
        </p:nvSpPr>
        <p:spPr>
          <a:xfrm>
            <a:off x="6526213" y="3670300"/>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7" name="Ellipse 176"/>
          <p:cNvSpPr/>
          <p:nvPr/>
        </p:nvSpPr>
        <p:spPr>
          <a:xfrm>
            <a:off x="6912993" y="4160987"/>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8" name="Ellipse 177"/>
          <p:cNvSpPr/>
          <p:nvPr/>
        </p:nvSpPr>
        <p:spPr>
          <a:xfrm>
            <a:off x="7189317" y="4184154"/>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9" name="Ellipse 178"/>
          <p:cNvSpPr/>
          <p:nvPr/>
        </p:nvSpPr>
        <p:spPr>
          <a:xfrm>
            <a:off x="7438977" y="4424711"/>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0" name="Ellipse 179"/>
          <p:cNvSpPr/>
          <p:nvPr/>
        </p:nvSpPr>
        <p:spPr>
          <a:xfrm>
            <a:off x="7648873" y="4786015"/>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1" name="Ellipse 180"/>
          <p:cNvSpPr/>
          <p:nvPr/>
        </p:nvSpPr>
        <p:spPr>
          <a:xfrm>
            <a:off x="7795370" y="4639519"/>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82" name="Connecteur droit avec flèche 181"/>
          <p:cNvCxnSpPr/>
          <p:nvPr/>
        </p:nvCxnSpPr>
        <p:spPr>
          <a:xfrm>
            <a:off x="4932363" y="2636838"/>
            <a:ext cx="1584325"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496" name="ZoneTexte 182"/>
          <p:cNvSpPr txBox="1">
            <a:spLocks noChangeArrowheads="1"/>
          </p:cNvSpPr>
          <p:nvPr/>
        </p:nvSpPr>
        <p:spPr bwMode="auto">
          <a:xfrm>
            <a:off x="5508625" y="2339975"/>
            <a:ext cx="554038" cy="368300"/>
          </a:xfrm>
          <a:prstGeom prst="rect">
            <a:avLst/>
          </a:prstGeom>
          <a:noFill/>
          <a:ln w="9525">
            <a:noFill/>
            <a:miter lim="800000"/>
            <a:headEnd/>
            <a:tailEnd/>
          </a:ln>
        </p:spPr>
        <p:txBody>
          <a:bodyPr wrap="none">
            <a:spAutoFit/>
          </a:bodyPr>
          <a:lstStyle/>
          <a:p>
            <a:r>
              <a:rPr lang="fr-FR">
                <a:latin typeface="Calibri" pitchFamily="34" charset="0"/>
              </a:rPr>
              <a:t>p+A</a:t>
            </a:r>
          </a:p>
        </p:txBody>
      </p:sp>
      <p:sp>
        <p:nvSpPr>
          <p:cNvPr id="184" name="ZoneTexte 183"/>
          <p:cNvSpPr txBox="1"/>
          <p:nvPr/>
        </p:nvSpPr>
        <p:spPr>
          <a:xfrm>
            <a:off x="5940425" y="6021388"/>
            <a:ext cx="461963" cy="461962"/>
          </a:xfrm>
          <a:prstGeom prst="rect">
            <a:avLst/>
          </a:prstGeom>
          <a:solidFill>
            <a:schemeClr val="accent1">
              <a:lumMod val="20000"/>
              <a:lumOff val="80000"/>
            </a:schemeClr>
          </a:solidFill>
          <a:ln>
            <a:solidFill>
              <a:srgbClr val="4F81BD"/>
            </a:solidFill>
            <a:prstDash val="dash"/>
          </a:ln>
        </p:spPr>
        <p:txBody>
          <a:bodyPr wrap="none">
            <a:spAutoFit/>
          </a:bodyPr>
          <a:lstStyle/>
          <a:p>
            <a:pPr fontAlgn="auto">
              <a:spcBef>
                <a:spcPts val="0"/>
              </a:spcBef>
              <a:spcAft>
                <a:spcPts val="0"/>
              </a:spcAft>
              <a:defRPr/>
            </a:pPr>
            <a:r>
              <a:rPr lang="fr-FR" sz="1200" b="1" dirty="0">
                <a:solidFill>
                  <a:srgbClr val="4F81BD"/>
                </a:solidFill>
                <a:latin typeface="+mn-lt"/>
              </a:rPr>
              <a:t>4.37</a:t>
            </a:r>
          </a:p>
          <a:p>
            <a:pPr fontAlgn="auto">
              <a:spcBef>
                <a:spcPts val="0"/>
              </a:spcBef>
              <a:spcAft>
                <a:spcPts val="0"/>
              </a:spcAft>
              <a:defRPr/>
            </a:pPr>
            <a:r>
              <a:rPr lang="fr-FR" sz="1200" b="1" dirty="0">
                <a:solidFill>
                  <a:srgbClr val="4F81BD"/>
                </a:solidFill>
                <a:latin typeface="+mn-lt"/>
              </a:rPr>
              <a:t>1.04</a:t>
            </a:r>
          </a:p>
        </p:txBody>
      </p:sp>
      <p:sp>
        <p:nvSpPr>
          <p:cNvPr id="19498" name="ZoneTexte 184"/>
          <p:cNvSpPr txBox="1">
            <a:spLocks noChangeArrowheads="1"/>
          </p:cNvSpPr>
          <p:nvPr/>
        </p:nvSpPr>
        <p:spPr bwMode="auto">
          <a:xfrm>
            <a:off x="6486525"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4.90</a:t>
            </a:r>
          </a:p>
          <a:p>
            <a:r>
              <a:rPr lang="fr-FR" sz="1200" b="1">
                <a:solidFill>
                  <a:srgbClr val="4F81BD"/>
                </a:solidFill>
                <a:latin typeface="Calibri" pitchFamily="34" charset="0"/>
              </a:rPr>
              <a:t>1.24</a:t>
            </a:r>
            <a:endParaRPr lang="fr-FR" sz="1600" b="1">
              <a:solidFill>
                <a:srgbClr val="4F81BD"/>
              </a:solidFill>
              <a:latin typeface="Calibri" pitchFamily="34" charset="0"/>
            </a:endParaRPr>
          </a:p>
        </p:txBody>
      </p:sp>
      <p:sp>
        <p:nvSpPr>
          <p:cNvPr id="186" name="ZoneTexte 185"/>
          <p:cNvSpPr txBox="1"/>
          <p:nvPr/>
        </p:nvSpPr>
        <p:spPr>
          <a:xfrm>
            <a:off x="7019925" y="6021388"/>
            <a:ext cx="461963" cy="461962"/>
          </a:xfrm>
          <a:prstGeom prst="rect">
            <a:avLst/>
          </a:prstGeom>
          <a:solidFill>
            <a:schemeClr val="accent2">
              <a:lumMod val="20000"/>
              <a:lumOff val="80000"/>
            </a:schemeClr>
          </a:solidFill>
          <a:ln>
            <a:solidFill>
              <a:srgbClr val="4F81BD"/>
            </a:solidFill>
            <a:prstDash val="dash"/>
          </a:ln>
        </p:spPr>
        <p:txBody>
          <a:bodyPr wrap="none">
            <a:spAutoFit/>
          </a:bodyPr>
          <a:lstStyle/>
          <a:p>
            <a:pPr fontAlgn="auto">
              <a:spcBef>
                <a:spcPts val="0"/>
              </a:spcBef>
              <a:spcAft>
                <a:spcPts val="0"/>
              </a:spcAft>
              <a:defRPr/>
            </a:pPr>
            <a:r>
              <a:rPr lang="fr-FR" sz="1200" b="1" dirty="0">
                <a:solidFill>
                  <a:srgbClr val="4F81BD"/>
                </a:solidFill>
                <a:latin typeface="+mn-lt"/>
              </a:rPr>
              <a:t>6.65</a:t>
            </a:r>
          </a:p>
          <a:p>
            <a:pPr fontAlgn="auto">
              <a:spcBef>
                <a:spcPts val="0"/>
              </a:spcBef>
              <a:spcAft>
                <a:spcPts val="0"/>
              </a:spcAft>
              <a:defRPr/>
            </a:pPr>
            <a:r>
              <a:rPr lang="fr-FR" sz="1200" b="1" dirty="0">
                <a:solidFill>
                  <a:srgbClr val="4F81BD"/>
                </a:solidFill>
                <a:latin typeface="+mn-lt"/>
              </a:rPr>
              <a:t>2.04</a:t>
            </a:r>
          </a:p>
        </p:txBody>
      </p:sp>
      <p:cxnSp>
        <p:nvCxnSpPr>
          <p:cNvPr id="187" name="Connecteur droit 186"/>
          <p:cNvCxnSpPr/>
          <p:nvPr/>
        </p:nvCxnSpPr>
        <p:spPr>
          <a:xfrm>
            <a:off x="6572250" y="4337050"/>
            <a:ext cx="0" cy="1296988"/>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89" name="Connecteur droit 188"/>
          <p:cNvCxnSpPr/>
          <p:nvPr/>
        </p:nvCxnSpPr>
        <p:spPr>
          <a:xfrm flipH="1">
            <a:off x="7508875" y="4941248"/>
            <a:ext cx="0" cy="720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502" name="ZoneTexte 190"/>
          <p:cNvSpPr txBox="1">
            <a:spLocks noChangeArrowheads="1"/>
          </p:cNvSpPr>
          <p:nvPr/>
        </p:nvSpPr>
        <p:spPr bwMode="auto">
          <a:xfrm>
            <a:off x="7524750"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7.65</a:t>
            </a:r>
          </a:p>
          <a:p>
            <a:r>
              <a:rPr lang="fr-FR" sz="1200" b="1">
                <a:solidFill>
                  <a:srgbClr val="4F81BD"/>
                </a:solidFill>
                <a:latin typeface="Calibri" pitchFamily="34" charset="0"/>
              </a:rPr>
              <a:t>2.53</a:t>
            </a:r>
          </a:p>
        </p:txBody>
      </p:sp>
      <p:cxnSp>
        <p:nvCxnSpPr>
          <p:cNvPr id="193" name="Connecteur droit 192"/>
          <p:cNvCxnSpPr/>
          <p:nvPr/>
        </p:nvCxnSpPr>
        <p:spPr>
          <a:xfrm>
            <a:off x="8604250" y="5229225"/>
            <a:ext cx="0" cy="98901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504" name="ZoneTexte 193"/>
          <p:cNvSpPr txBox="1">
            <a:spLocks noChangeArrowheads="1"/>
          </p:cNvSpPr>
          <p:nvPr/>
        </p:nvSpPr>
        <p:spPr bwMode="auto">
          <a:xfrm>
            <a:off x="8027988" y="6021388"/>
            <a:ext cx="504825" cy="461962"/>
          </a:xfrm>
          <a:prstGeom prst="rect">
            <a:avLst/>
          </a:prstGeom>
          <a:noFill/>
          <a:ln w="9525">
            <a:solidFill>
              <a:srgbClr val="4F81BD"/>
            </a:solidFill>
            <a:prstDash val="dash"/>
            <a:miter lim="800000"/>
            <a:headEnd/>
            <a:tailEnd/>
          </a:ln>
        </p:spPr>
        <p:txBody>
          <a:bodyPr>
            <a:spAutoFit/>
          </a:bodyPr>
          <a:lstStyle/>
          <a:p>
            <a:r>
              <a:rPr lang="fr-FR" sz="1200" b="1">
                <a:solidFill>
                  <a:srgbClr val="4F81BD"/>
                </a:solidFill>
                <a:latin typeface="Calibri" pitchFamily="34" charset="0"/>
              </a:rPr>
              <a:t>8.83</a:t>
            </a:r>
          </a:p>
          <a:p>
            <a:r>
              <a:rPr lang="fr-FR" sz="1200" b="1">
                <a:solidFill>
                  <a:srgbClr val="4F81BD"/>
                </a:solidFill>
                <a:latin typeface="Calibri" pitchFamily="34" charset="0"/>
              </a:rPr>
              <a:t>3.19</a:t>
            </a:r>
          </a:p>
        </p:txBody>
      </p:sp>
      <p:sp>
        <p:nvSpPr>
          <p:cNvPr id="19505" name="ZoneTexte 194"/>
          <p:cNvSpPr txBox="1">
            <a:spLocks noChangeArrowheads="1"/>
          </p:cNvSpPr>
          <p:nvPr/>
        </p:nvSpPr>
        <p:spPr bwMode="auto">
          <a:xfrm>
            <a:off x="8604250"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9.43</a:t>
            </a:r>
          </a:p>
          <a:p>
            <a:r>
              <a:rPr lang="fr-FR" sz="1200" b="1">
                <a:solidFill>
                  <a:srgbClr val="4F81BD"/>
                </a:solidFill>
                <a:latin typeface="Calibri" pitchFamily="34" charset="0"/>
              </a:rPr>
              <a:t>3.76</a:t>
            </a:r>
          </a:p>
        </p:txBody>
      </p:sp>
      <p:cxnSp>
        <p:nvCxnSpPr>
          <p:cNvPr id="197" name="Connecteur droit 196"/>
          <p:cNvCxnSpPr>
            <a:stCxn id="184" idx="0"/>
          </p:cNvCxnSpPr>
          <p:nvPr/>
        </p:nvCxnSpPr>
        <p:spPr>
          <a:xfrm flipV="1">
            <a:off x="6170613" y="5648325"/>
            <a:ext cx="395287" cy="373063"/>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98" name="Connecteur droit 197"/>
          <p:cNvCxnSpPr>
            <a:stCxn id="186" idx="0"/>
          </p:cNvCxnSpPr>
          <p:nvPr/>
        </p:nvCxnSpPr>
        <p:spPr>
          <a:xfrm flipV="1">
            <a:off x="7251700" y="5653088"/>
            <a:ext cx="252413" cy="3683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508" name="ZoneTexte 199"/>
          <p:cNvSpPr txBox="1">
            <a:spLocks noChangeArrowheads="1"/>
          </p:cNvSpPr>
          <p:nvPr/>
        </p:nvSpPr>
        <p:spPr bwMode="auto">
          <a:xfrm>
            <a:off x="4932363" y="6021388"/>
            <a:ext cx="966787" cy="461962"/>
          </a:xfrm>
          <a:prstGeom prst="rect">
            <a:avLst/>
          </a:prstGeom>
          <a:noFill/>
          <a:ln w="9525">
            <a:solidFill>
              <a:srgbClr val="4F81BD"/>
            </a:solidFill>
            <a:prstDash val="dash"/>
            <a:miter lim="800000"/>
            <a:headEnd/>
            <a:tailEnd/>
          </a:ln>
        </p:spPr>
        <p:txBody>
          <a:bodyPr wrap="none">
            <a:spAutoFit/>
          </a:bodyPr>
          <a:lstStyle/>
          <a:p>
            <a:pPr algn="ctr"/>
            <a:r>
              <a:rPr lang="fr-FR" sz="1200" b="1">
                <a:solidFill>
                  <a:srgbClr val="4F81BD"/>
                </a:solidFill>
                <a:latin typeface="Calibri" pitchFamily="34" charset="0"/>
              </a:rPr>
              <a:t>L (fm)</a:t>
            </a:r>
          </a:p>
          <a:p>
            <a:pPr algn="ctr"/>
            <a:r>
              <a:rPr lang="fr-FR" sz="1200" b="1">
                <a:solidFill>
                  <a:srgbClr val="4F81BD"/>
                </a:solidFill>
                <a:latin typeface="Symbol" pitchFamily="18" charset="2"/>
              </a:rPr>
              <a:t>e</a:t>
            </a:r>
            <a:r>
              <a:rPr lang="fr-FR" sz="1200" b="1">
                <a:solidFill>
                  <a:srgbClr val="4F81BD"/>
                </a:solidFill>
                <a:latin typeface="Calibri" pitchFamily="34" charset="0"/>
              </a:rPr>
              <a:t> (GeV/fm</a:t>
            </a:r>
            <a:r>
              <a:rPr lang="fr-FR" sz="1200" b="1" baseline="30000">
                <a:solidFill>
                  <a:srgbClr val="4F81BD"/>
                </a:solidFill>
                <a:latin typeface="Calibri" pitchFamily="34" charset="0"/>
              </a:rPr>
              <a:t>3</a:t>
            </a:r>
            <a:r>
              <a:rPr lang="fr-FR" sz="1200" b="1">
                <a:solidFill>
                  <a:srgbClr val="4F81BD"/>
                </a:solidFill>
                <a:latin typeface="Calibri" pitchFamily="34" charset="0"/>
              </a:rPr>
              <a:t>)</a:t>
            </a:r>
          </a:p>
        </p:txBody>
      </p:sp>
      <p:cxnSp>
        <p:nvCxnSpPr>
          <p:cNvPr id="205" name="Connecteur droit avec flèche 204"/>
          <p:cNvCxnSpPr/>
          <p:nvPr/>
        </p:nvCxnSpPr>
        <p:spPr>
          <a:xfrm>
            <a:off x="6659563" y="2924175"/>
            <a:ext cx="1296987" cy="0"/>
          </a:xfrm>
          <a:prstGeom prst="straightConnector1">
            <a:avLst/>
          </a:prstGeom>
          <a:ln w="28575">
            <a:solidFill>
              <a:srgbClr val="FF66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510" name="ZoneTexte 206"/>
          <p:cNvSpPr txBox="1">
            <a:spLocks noChangeArrowheads="1"/>
          </p:cNvSpPr>
          <p:nvPr/>
        </p:nvSpPr>
        <p:spPr bwMode="auto">
          <a:xfrm>
            <a:off x="6970713" y="2627313"/>
            <a:ext cx="560387" cy="369887"/>
          </a:xfrm>
          <a:prstGeom prst="rect">
            <a:avLst/>
          </a:prstGeom>
          <a:noFill/>
          <a:ln w="9525">
            <a:noFill/>
            <a:miter lim="800000"/>
            <a:headEnd/>
            <a:tailEnd/>
          </a:ln>
        </p:spPr>
        <p:txBody>
          <a:bodyPr wrap="none">
            <a:spAutoFit/>
          </a:bodyPr>
          <a:lstStyle/>
          <a:p>
            <a:r>
              <a:rPr lang="fr-FR" b="1">
                <a:solidFill>
                  <a:srgbClr val="FF6600"/>
                </a:solidFill>
                <a:latin typeface="Calibri" pitchFamily="34" charset="0"/>
              </a:rPr>
              <a:t>S+U</a:t>
            </a:r>
          </a:p>
        </p:txBody>
      </p:sp>
      <p:sp>
        <p:nvSpPr>
          <p:cNvPr id="210" name="Rectangle 209">
            <a:hlinkClick r:id="rId5"/>
          </p:cNvPr>
          <p:cNvSpPr/>
          <p:nvPr/>
        </p:nvSpPr>
        <p:spPr>
          <a:xfrm>
            <a:off x="2339752" y="1484784"/>
            <a:ext cx="1795462" cy="254000"/>
          </a:xfrm>
          <a:prstGeom prst="rect">
            <a:avLst/>
          </a:prstGeom>
        </p:spPr>
        <p:txBody>
          <a:bodyPr wrap="none">
            <a:spAutoFit/>
          </a:bodyPr>
          <a:lstStyle/>
          <a:p>
            <a:pPr fontAlgn="auto">
              <a:spcBef>
                <a:spcPts val="0"/>
              </a:spcBef>
              <a:spcAft>
                <a:spcPts val="0"/>
              </a:spcAft>
              <a:defRPr/>
            </a:pPr>
            <a:r>
              <a:rPr lang="fr-FR" sz="1050" b="1" u="sng" dirty="0" err="1">
                <a:solidFill>
                  <a:srgbClr val="3333FF"/>
                </a:solidFill>
                <a:latin typeface="+mn-lt"/>
              </a:rPr>
              <a:t>Eur</a:t>
            </a:r>
            <a:r>
              <a:rPr lang="fr-FR" sz="1050" b="1" u="sng" dirty="0">
                <a:solidFill>
                  <a:srgbClr val="3333FF"/>
                </a:solidFill>
                <a:latin typeface="+mn-lt"/>
              </a:rPr>
              <a:t>.Phys.J.C49:559-567,2007</a:t>
            </a:r>
          </a:p>
        </p:txBody>
      </p:sp>
      <p:cxnSp>
        <p:nvCxnSpPr>
          <p:cNvPr id="80" name="Connecteur droit avec flèche 79"/>
          <p:cNvCxnSpPr/>
          <p:nvPr/>
        </p:nvCxnSpPr>
        <p:spPr>
          <a:xfrm>
            <a:off x="6588125" y="3141663"/>
            <a:ext cx="2232025" cy="0"/>
          </a:xfrm>
          <a:prstGeom prst="straightConnector1">
            <a:avLst/>
          </a:prstGeom>
          <a:ln w="28575">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516" name="ZoneTexte 80"/>
          <p:cNvSpPr txBox="1">
            <a:spLocks noChangeArrowheads="1"/>
          </p:cNvSpPr>
          <p:nvPr/>
        </p:nvSpPr>
        <p:spPr bwMode="auto">
          <a:xfrm>
            <a:off x="8027988" y="2843213"/>
            <a:ext cx="793750" cy="369887"/>
          </a:xfrm>
          <a:prstGeom prst="rect">
            <a:avLst/>
          </a:prstGeom>
          <a:noFill/>
          <a:ln w="9525">
            <a:noFill/>
            <a:miter lim="800000"/>
            <a:headEnd/>
            <a:tailEnd/>
          </a:ln>
        </p:spPr>
        <p:txBody>
          <a:bodyPr wrap="none">
            <a:spAutoFit/>
          </a:bodyPr>
          <a:lstStyle/>
          <a:p>
            <a:r>
              <a:rPr lang="fr-FR" b="1">
                <a:solidFill>
                  <a:srgbClr val="008000"/>
                </a:solidFill>
                <a:latin typeface="Calibri" pitchFamily="34" charset="0"/>
              </a:rPr>
              <a:t>Pb+Pb</a:t>
            </a:r>
          </a:p>
        </p:txBody>
      </p:sp>
      <p:cxnSp>
        <p:nvCxnSpPr>
          <p:cNvPr id="82" name="Connecteur droit 81"/>
          <p:cNvCxnSpPr/>
          <p:nvPr/>
        </p:nvCxnSpPr>
        <p:spPr>
          <a:xfrm>
            <a:off x="6580188" y="3333742"/>
            <a:ext cx="2236787" cy="127008"/>
          </a:xfrm>
          <a:prstGeom prst="line">
            <a:avLst/>
          </a:prstGeom>
          <a:ln w="38100">
            <a:solidFill>
              <a:srgbClr val="0000E2"/>
            </a:solidFill>
            <a:prstDash val="sysDot"/>
          </a:ln>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flipV="1">
            <a:off x="7685088" y="4122738"/>
            <a:ext cx="1109662"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flipV="1">
            <a:off x="4800600" y="4114800"/>
            <a:ext cx="215900"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flipV="1">
            <a:off x="5749925" y="4129088"/>
            <a:ext cx="719138"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9521" name="ZoneTexte 78"/>
          <p:cNvSpPr txBox="1">
            <a:spLocks noChangeArrowheads="1"/>
          </p:cNvSpPr>
          <p:nvPr/>
        </p:nvSpPr>
        <p:spPr bwMode="auto">
          <a:xfrm>
            <a:off x="107950" y="4077072"/>
            <a:ext cx="4427440" cy="2369880"/>
          </a:xfrm>
          <a:prstGeom prst="rect">
            <a:avLst/>
          </a:prstGeom>
          <a:noFill/>
          <a:ln w="9525">
            <a:noFill/>
            <a:miter lim="800000"/>
            <a:headEnd/>
            <a:tailEnd/>
          </a:ln>
        </p:spPr>
        <p:txBody>
          <a:bodyPr wrap="square">
            <a:spAutoFit/>
          </a:bodyPr>
          <a:lstStyle/>
          <a:p>
            <a:r>
              <a:rPr lang="en-US" sz="2000" b="1" dirty="0" smtClean="0">
                <a:latin typeface="Calibri" pitchFamily="34" charset="0"/>
              </a:rPr>
              <a:t>NA50 measured J/</a:t>
            </a:r>
            <a:r>
              <a:rPr lang="en-US" sz="2000" b="1" dirty="0" smtClean="0">
                <a:latin typeface="Symbol" pitchFamily="18" charset="2"/>
              </a:rPr>
              <a:t>Y</a:t>
            </a:r>
            <a:r>
              <a:rPr lang="en-US" sz="2000" b="1" dirty="0" smtClean="0">
                <a:latin typeface="Calibri" pitchFamily="34" charset="0"/>
              </a:rPr>
              <a:t> and </a:t>
            </a:r>
            <a:r>
              <a:rPr lang="en-US" sz="2000" b="1" dirty="0" smtClean="0">
                <a:latin typeface="Symbol" pitchFamily="18" charset="2"/>
              </a:rPr>
              <a:t>Y</a:t>
            </a:r>
            <a:r>
              <a:rPr lang="en-US" sz="2000" b="1" dirty="0" smtClean="0">
                <a:latin typeface="Calibri" pitchFamily="34" charset="0"/>
              </a:rPr>
              <a:t>’, but,</a:t>
            </a:r>
          </a:p>
          <a:p>
            <a:pPr marL="342900" indent="-342900">
              <a:buFontTx/>
              <a:buChar char="-"/>
            </a:pPr>
            <a:r>
              <a:rPr lang="en-US" sz="2000" b="1" dirty="0" smtClean="0">
                <a:latin typeface="Calibri" pitchFamily="34" charset="0"/>
              </a:rPr>
              <a:t>too small </a:t>
            </a:r>
            <a:r>
              <a:rPr lang="en-US" sz="2000" b="1" dirty="0">
                <a:solidFill>
                  <a:srgbClr val="0000E2"/>
                </a:solidFill>
                <a:latin typeface="Symbol" pitchFamily="18" charset="2"/>
              </a:rPr>
              <a:t>Y</a:t>
            </a:r>
            <a:r>
              <a:rPr lang="en-US" sz="2000" b="1" dirty="0">
                <a:solidFill>
                  <a:srgbClr val="0000E2"/>
                </a:solidFill>
                <a:latin typeface="Calibri" pitchFamily="34" charset="0"/>
              </a:rPr>
              <a:t>’</a:t>
            </a:r>
            <a:r>
              <a:rPr lang="en-US" sz="2000" b="1" dirty="0">
                <a:solidFill>
                  <a:srgbClr val="0000E2"/>
                </a:solidFill>
                <a:latin typeface="Calibri" pitchFamily="34" charset="0"/>
                <a:sym typeface="Wingdings" pitchFamily="2" charset="2"/>
              </a:rPr>
              <a:t> J/</a:t>
            </a:r>
            <a:r>
              <a:rPr lang="en-US" sz="2000" b="1" dirty="0">
                <a:solidFill>
                  <a:srgbClr val="0000E2"/>
                </a:solidFill>
                <a:latin typeface="Symbol" pitchFamily="18" charset="2"/>
                <a:sym typeface="Wingdings" pitchFamily="2" charset="2"/>
              </a:rPr>
              <a:t>Y</a:t>
            </a:r>
            <a:r>
              <a:rPr lang="en-US" sz="2000" b="1" dirty="0">
                <a:solidFill>
                  <a:srgbClr val="0000E2"/>
                </a:solidFill>
                <a:latin typeface="Calibri" pitchFamily="34" charset="0"/>
                <a:sym typeface="Wingdings" pitchFamily="2" charset="2"/>
              </a:rPr>
              <a:t> </a:t>
            </a:r>
            <a:r>
              <a:rPr lang="en-US" sz="2000" b="1" i="1" dirty="0">
                <a:solidFill>
                  <a:srgbClr val="0000E2"/>
                </a:solidFill>
                <a:latin typeface="Calibri" pitchFamily="34" charset="0"/>
              </a:rPr>
              <a:t>feed-down </a:t>
            </a:r>
            <a:r>
              <a:rPr lang="en-US" sz="2000" b="1" i="1" dirty="0" smtClean="0">
                <a:solidFill>
                  <a:srgbClr val="0000E2"/>
                </a:solidFill>
                <a:latin typeface="Calibri" pitchFamily="34" charset="0"/>
              </a:rPr>
              <a:t>              </a:t>
            </a:r>
          </a:p>
          <a:p>
            <a:pPr marL="342900" indent="-342900">
              <a:buFontTx/>
              <a:buChar char="-"/>
            </a:pPr>
            <a:r>
              <a:rPr lang="en-US" sz="2000" b="1" dirty="0" smtClean="0">
                <a:latin typeface="Calibri" pitchFamily="34" charset="0"/>
              </a:rPr>
              <a:t>too fragile </a:t>
            </a:r>
            <a:r>
              <a:rPr lang="en-US" sz="2000" b="1" dirty="0" smtClean="0">
                <a:latin typeface="Symbol" pitchFamily="18" charset="2"/>
              </a:rPr>
              <a:t>Y</a:t>
            </a:r>
            <a:r>
              <a:rPr lang="en-US" sz="2000" b="1" dirty="0" smtClean="0">
                <a:latin typeface="Calibri" pitchFamily="34" charset="0"/>
              </a:rPr>
              <a:t>’</a:t>
            </a:r>
          </a:p>
          <a:p>
            <a:r>
              <a:rPr lang="en-US" sz="2000" b="1" dirty="0" smtClean="0">
                <a:latin typeface="Calibri" pitchFamily="34" charset="0"/>
              </a:rPr>
              <a:t>to answer  the question</a:t>
            </a:r>
          </a:p>
          <a:p>
            <a:endParaRPr lang="en-US" sz="800" b="1" dirty="0" smtClean="0">
              <a:latin typeface="Calibri" pitchFamily="34" charset="0"/>
              <a:sym typeface="Wingdings" pitchFamily="2" charset="2"/>
            </a:endParaRPr>
          </a:p>
          <a:p>
            <a:pPr marL="342900" indent="-342900">
              <a:buFont typeface="Wingdings"/>
              <a:buChar char="è"/>
            </a:pPr>
            <a:r>
              <a:rPr lang="en-US" sz="2000" b="1" dirty="0" smtClean="0">
                <a:solidFill>
                  <a:schemeClr val="bg1"/>
                </a:solidFill>
                <a:latin typeface="Calibri" pitchFamily="34" charset="0"/>
                <a:sym typeface="Wingdings" pitchFamily="2" charset="2"/>
              </a:rPr>
              <a:t>need </a:t>
            </a:r>
            <a:r>
              <a:rPr lang="en-US" sz="2000" b="1" dirty="0">
                <a:solidFill>
                  <a:schemeClr val="bg1"/>
                </a:solidFill>
                <a:latin typeface="Calibri" pitchFamily="34" charset="0"/>
                <a:sym typeface="Wingdings" pitchFamily="2" charset="2"/>
              </a:rPr>
              <a:t>of a larger feed-down </a:t>
            </a:r>
            <a:r>
              <a:rPr lang="en-US" sz="2000" b="1" dirty="0" smtClean="0">
                <a:solidFill>
                  <a:schemeClr val="bg1"/>
                </a:solidFill>
                <a:latin typeface="Calibri" pitchFamily="34" charset="0"/>
                <a:sym typeface="Wingdings" pitchFamily="2" charset="2"/>
              </a:rPr>
              <a:t>fraction</a:t>
            </a:r>
          </a:p>
          <a:p>
            <a:pPr marL="342900" indent="-342900">
              <a:buFont typeface="Wingdings"/>
              <a:buChar char="è"/>
            </a:pPr>
            <a:r>
              <a:rPr lang="en-US" sz="2000" b="1" dirty="0" smtClean="0">
                <a:solidFill>
                  <a:schemeClr val="bg1"/>
                </a:solidFill>
                <a:latin typeface="Calibri" pitchFamily="34" charset="0"/>
                <a:sym typeface="Wingdings" pitchFamily="2" charset="2"/>
              </a:rPr>
              <a:t>Need of a stronger bound state</a:t>
            </a:r>
          </a:p>
          <a:p>
            <a:pPr marL="800100" lvl="1" indent="-342900">
              <a:buFont typeface="Wingdings"/>
              <a:buChar char="è"/>
            </a:pPr>
            <a:r>
              <a:rPr lang="en-US" sz="2000" b="1" dirty="0" smtClean="0">
                <a:solidFill>
                  <a:schemeClr val="bg1"/>
                </a:solidFill>
                <a:latin typeface="Calibri" pitchFamily="34" charset="0"/>
                <a:sym typeface="Wingdings" pitchFamily="2" charset="2"/>
              </a:rPr>
              <a:t>Need to measure </a:t>
            </a:r>
            <a:r>
              <a:rPr lang="en-US" sz="2000" b="1" dirty="0" smtClean="0">
                <a:solidFill>
                  <a:schemeClr val="bg1"/>
                </a:solidFill>
                <a:latin typeface="Symbol" pitchFamily="18" charset="2"/>
                <a:sym typeface="Wingdings" pitchFamily="2" charset="2"/>
              </a:rPr>
              <a:t>c</a:t>
            </a:r>
            <a:r>
              <a:rPr lang="en-US" sz="2000" b="1" baseline="-25000" dirty="0" smtClean="0">
                <a:solidFill>
                  <a:schemeClr val="bg1"/>
                </a:solidFill>
                <a:latin typeface="Calibri" pitchFamily="34" charset="0"/>
                <a:sym typeface="Wingdings" pitchFamily="2" charset="2"/>
              </a:rPr>
              <a:t>c</a:t>
            </a:r>
            <a:r>
              <a:rPr lang="en-US" sz="2000" b="1" dirty="0" smtClean="0">
                <a:solidFill>
                  <a:schemeClr val="bg1"/>
                </a:solidFill>
                <a:latin typeface="Calibri" pitchFamily="34" charset="0"/>
                <a:sym typeface="Wingdings" pitchFamily="2" charset="2"/>
              </a:rPr>
              <a:t> yield !</a:t>
            </a:r>
            <a:endParaRPr lang="en-US" sz="2000" b="1" dirty="0">
              <a:solidFill>
                <a:schemeClr val="bg1"/>
              </a:solidFill>
              <a:latin typeface="Calibri" pitchFamily="34" charset="0"/>
            </a:endParaRPr>
          </a:p>
        </p:txBody>
      </p:sp>
      <p:sp>
        <p:nvSpPr>
          <p:cNvPr id="92" name="ZoneTexte 91"/>
          <p:cNvSpPr txBox="1"/>
          <p:nvPr/>
        </p:nvSpPr>
        <p:spPr>
          <a:xfrm>
            <a:off x="1102458" y="3501008"/>
            <a:ext cx="1989647" cy="400110"/>
          </a:xfrm>
          <a:prstGeom prst="rect">
            <a:avLst/>
          </a:prstGeom>
          <a:solidFill>
            <a:schemeClr val="tx1"/>
          </a:solidFill>
          <a:effectLst>
            <a:outerShdw blurRad="50800" dist="38100" dir="2700000" algn="tl" rotWithShape="0">
              <a:prstClr val="black">
                <a:alpha val="40000"/>
              </a:prstClr>
            </a:outerShdw>
          </a:effectLst>
        </p:spPr>
        <p:txBody>
          <a:bodyPr wrap="none">
            <a:spAutoFit/>
          </a:bodyPr>
          <a:lstStyle/>
          <a:p>
            <a:pPr algn="ctr"/>
            <a:r>
              <a:rPr lang="fr-FR" sz="2000" b="1" i="1" dirty="0" err="1" smtClean="0">
                <a:solidFill>
                  <a:schemeClr val="bg1"/>
                </a:solidFill>
                <a:latin typeface="Calibri" pitchFamily="34" charset="0"/>
              </a:rPr>
              <a:t>Color</a:t>
            </a:r>
            <a:r>
              <a:rPr lang="fr-FR" sz="2000" b="1" i="1" dirty="0" smtClean="0">
                <a:solidFill>
                  <a:schemeClr val="bg1"/>
                </a:solidFill>
                <a:latin typeface="Calibri" pitchFamily="34" charset="0"/>
              </a:rPr>
              <a:t> screening ?</a:t>
            </a:r>
            <a:endParaRPr lang="fr-FR" sz="2000" b="1" i="1" dirty="0">
              <a:solidFill>
                <a:schemeClr val="bg1"/>
              </a:solidFill>
              <a:latin typeface="Calibri" pitchFamily="34" charset="0"/>
            </a:endParaRPr>
          </a:p>
        </p:txBody>
      </p:sp>
      <p:sp>
        <p:nvSpPr>
          <p:cNvPr id="77" name="Ellipse 76"/>
          <p:cNvSpPr/>
          <p:nvPr/>
        </p:nvSpPr>
        <p:spPr>
          <a:xfrm>
            <a:off x="6934200" y="3143250"/>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8" name="Ellipse 77"/>
          <p:cNvSpPr/>
          <p:nvPr/>
        </p:nvSpPr>
        <p:spPr>
          <a:xfrm>
            <a:off x="7210425" y="3166492"/>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9" name="Ellipse 78"/>
          <p:cNvSpPr/>
          <p:nvPr/>
        </p:nvSpPr>
        <p:spPr>
          <a:xfrm>
            <a:off x="7457505" y="3261742"/>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1" name="Ellipse 80"/>
          <p:cNvSpPr/>
          <p:nvPr/>
        </p:nvSpPr>
        <p:spPr>
          <a:xfrm>
            <a:off x="7667625" y="3224213"/>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3" name="Ellipse 82"/>
          <p:cNvSpPr/>
          <p:nvPr/>
        </p:nvSpPr>
        <p:spPr>
          <a:xfrm>
            <a:off x="7814642" y="3213546"/>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4" name="Ellipse 83"/>
          <p:cNvSpPr/>
          <p:nvPr/>
        </p:nvSpPr>
        <p:spPr>
          <a:xfrm>
            <a:off x="7319963" y="1800225"/>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50" name="Connecteur en angle 49"/>
          <p:cNvCxnSpPr/>
          <p:nvPr/>
        </p:nvCxnSpPr>
        <p:spPr>
          <a:xfrm rot="5400000" flipH="1" flipV="1">
            <a:off x="3529399" y="3941403"/>
            <a:ext cx="1221109" cy="576067"/>
          </a:xfrm>
          <a:prstGeom prst="bentConnector3">
            <a:avLst>
              <a:gd name="adj1" fmla="val -1842"/>
            </a:avLst>
          </a:prstGeom>
          <a:ln w="38100">
            <a:solidFill>
              <a:srgbClr val="0000E2"/>
            </a:solidFill>
            <a:tailEnd type="arrow"/>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4282757" y="3249546"/>
            <a:ext cx="505267" cy="369332"/>
          </a:xfrm>
          <a:prstGeom prst="rect">
            <a:avLst/>
          </a:prstGeom>
          <a:noFill/>
        </p:spPr>
        <p:txBody>
          <a:bodyPr wrap="none" rtlCol="0">
            <a:spAutoFit/>
          </a:bodyPr>
          <a:lstStyle/>
          <a:p>
            <a:r>
              <a:rPr lang="fr-FR" b="1" dirty="0" smtClean="0">
                <a:solidFill>
                  <a:srgbClr val="0000E2"/>
                </a:solidFill>
              </a:rPr>
              <a:t>0.9</a:t>
            </a:r>
            <a:endParaRPr lang="fr-FR" b="1" dirty="0">
              <a:solidFill>
                <a:srgbClr val="0000E2"/>
              </a:solidFill>
            </a:endParaRPr>
          </a:p>
        </p:txBody>
      </p:sp>
      <p:sp>
        <p:nvSpPr>
          <p:cNvPr id="55" name="ZoneTexte 54"/>
          <p:cNvSpPr txBox="1"/>
          <p:nvPr/>
        </p:nvSpPr>
        <p:spPr>
          <a:xfrm>
            <a:off x="426042" y="1990507"/>
            <a:ext cx="3683852" cy="646331"/>
          </a:xfrm>
          <a:prstGeom prst="rect">
            <a:avLst/>
          </a:prstGeom>
          <a:noFill/>
        </p:spPr>
        <p:txBody>
          <a:bodyPr wrap="square" rtlCol="0">
            <a:spAutoFit/>
          </a:bodyPr>
          <a:lstStyle/>
          <a:p>
            <a:r>
              <a:rPr lang="fr-FR" b="1" dirty="0" smtClean="0"/>
              <a:t>L</a:t>
            </a:r>
            <a:r>
              <a:rPr lang="fr-FR" dirty="0" smtClean="0"/>
              <a:t> = </a:t>
            </a:r>
            <a:r>
              <a:rPr lang="fr-FR" dirty="0" err="1" smtClean="0"/>
              <a:t>length</a:t>
            </a:r>
            <a:r>
              <a:rPr lang="fr-FR" dirty="0" smtClean="0"/>
              <a:t> of </a:t>
            </a:r>
            <a:r>
              <a:rPr lang="fr-FR" dirty="0" err="1" smtClean="0"/>
              <a:t>nuclear</a:t>
            </a:r>
            <a:r>
              <a:rPr lang="fr-FR" dirty="0" smtClean="0"/>
              <a:t> </a:t>
            </a:r>
            <a:r>
              <a:rPr lang="fr-FR" dirty="0" err="1" smtClean="0"/>
              <a:t>matter</a:t>
            </a:r>
            <a:r>
              <a:rPr lang="fr-FR" dirty="0" smtClean="0"/>
              <a:t> </a:t>
            </a:r>
            <a:r>
              <a:rPr lang="fr-FR" dirty="0" err="1" smtClean="0"/>
              <a:t>seen</a:t>
            </a:r>
            <a:r>
              <a:rPr lang="fr-FR" dirty="0" smtClean="0"/>
              <a:t> by </a:t>
            </a:r>
            <a:r>
              <a:rPr lang="fr-FR" dirty="0" err="1" smtClean="0"/>
              <a:t>quarkonium</a:t>
            </a:r>
            <a:r>
              <a:rPr lang="fr-FR" dirty="0" smtClean="0"/>
              <a:t> state</a:t>
            </a:r>
          </a:p>
        </p:txBody>
      </p:sp>
      <p:sp>
        <p:nvSpPr>
          <p:cNvPr id="56" name="ZoneTexte 55"/>
          <p:cNvSpPr txBox="1"/>
          <p:nvPr/>
        </p:nvSpPr>
        <p:spPr>
          <a:xfrm>
            <a:off x="405156" y="2638653"/>
            <a:ext cx="3704213" cy="646331"/>
          </a:xfrm>
          <a:prstGeom prst="rect">
            <a:avLst/>
          </a:prstGeom>
          <a:noFill/>
        </p:spPr>
        <p:txBody>
          <a:bodyPr wrap="square" rtlCol="0">
            <a:spAutoFit/>
          </a:bodyPr>
          <a:lstStyle/>
          <a:p>
            <a:r>
              <a:rPr lang="fr-FR" b="1" dirty="0" err="1" smtClean="0"/>
              <a:t>Expected</a:t>
            </a:r>
            <a:r>
              <a:rPr lang="fr-FR" dirty="0" smtClean="0"/>
              <a:t> = </a:t>
            </a:r>
            <a:r>
              <a:rPr lang="fr-FR" dirty="0" err="1" smtClean="0"/>
              <a:t>measured</a:t>
            </a:r>
            <a:r>
              <a:rPr lang="fr-FR" dirty="0" smtClean="0"/>
              <a:t> </a:t>
            </a:r>
            <a:r>
              <a:rPr lang="fr-FR" dirty="0" err="1" smtClean="0"/>
              <a:t>yields</a:t>
            </a:r>
            <a:r>
              <a:rPr lang="fr-FR" dirty="0" smtClean="0"/>
              <a:t> in </a:t>
            </a:r>
            <a:r>
              <a:rPr lang="fr-FR" dirty="0" err="1" smtClean="0"/>
              <a:t>p+A</a:t>
            </a:r>
            <a:r>
              <a:rPr lang="fr-FR" dirty="0" smtClean="0"/>
              <a:t> </a:t>
            </a:r>
            <a:r>
              <a:rPr lang="fr-FR" dirty="0" err="1" smtClean="0"/>
              <a:t>extrapolated</a:t>
            </a:r>
            <a:r>
              <a:rPr lang="fr-FR" dirty="0" smtClean="0"/>
              <a:t> to large L </a:t>
            </a:r>
            <a:endParaRPr lang="fr-FR" dirty="0"/>
          </a:p>
        </p:txBody>
      </p:sp>
      <p:sp>
        <p:nvSpPr>
          <p:cNvPr id="54" name="ZoneTexte 53"/>
          <p:cNvSpPr txBox="1"/>
          <p:nvPr/>
        </p:nvSpPr>
        <p:spPr>
          <a:xfrm>
            <a:off x="8748464" y="3261742"/>
            <a:ext cx="505267" cy="369332"/>
          </a:xfrm>
          <a:prstGeom prst="rect">
            <a:avLst/>
          </a:prstGeom>
          <a:noFill/>
        </p:spPr>
        <p:txBody>
          <a:bodyPr wrap="none" rtlCol="0">
            <a:spAutoFit/>
          </a:bodyPr>
          <a:lstStyle/>
          <a:p>
            <a:r>
              <a:rPr lang="fr-FR" b="1" dirty="0" smtClean="0">
                <a:solidFill>
                  <a:srgbClr val="0000E2"/>
                </a:solidFill>
              </a:rPr>
              <a:t>0.9</a:t>
            </a:r>
            <a:endParaRPr lang="fr-FR" b="1" dirty="0">
              <a:solidFill>
                <a:srgbClr val="0000E2"/>
              </a:solidFill>
            </a:endParaRPr>
          </a:p>
        </p:txBody>
      </p:sp>
      <p:sp>
        <p:nvSpPr>
          <p:cNvPr id="8" name="Espace réservé du numéro de diapositive 7"/>
          <p:cNvSpPr>
            <a:spLocks noGrp="1"/>
          </p:cNvSpPr>
          <p:nvPr>
            <p:ph type="sldNum" sz="quarter" idx="16"/>
          </p:nvPr>
        </p:nvSpPr>
        <p:spPr/>
        <p:txBody>
          <a:bodyPr/>
          <a:lstStyle/>
          <a:p>
            <a:pPr>
              <a:defRPr/>
            </a:pPr>
            <a:fld id="{04440F35-B054-43D8-94DA-56CBF8F8D486}" type="slidenum">
              <a:rPr lang="fr-BE" smtClean="0"/>
              <a:pPr>
                <a:defRPr/>
              </a:pPr>
              <a:t>7</a:t>
            </a:fld>
            <a:r>
              <a:rPr lang="fr-BE" smtClean="0"/>
              <a:t>/22</a:t>
            </a:r>
            <a:endParaRPr lang="fr-BE" dirty="0"/>
          </a:p>
        </p:txBody>
      </p:sp>
    </p:spTree>
    <p:extLst>
      <p:ext uri="{BB962C8B-B14F-4D97-AF65-F5344CB8AC3E}">
        <p14:creationId xmlns:p14="http://schemas.microsoft.com/office/powerpoint/2010/main" val="1568775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690" name="Object 2"/>
          <p:cNvGraphicFramePr>
            <a:graphicFrameLocks/>
          </p:cNvGraphicFramePr>
          <p:nvPr/>
        </p:nvGraphicFramePr>
        <p:xfrm>
          <a:off x="4218410" y="783456"/>
          <a:ext cx="4941887" cy="5322888"/>
        </p:xfrm>
        <a:graphic>
          <a:graphicData uri="http://schemas.openxmlformats.org/presentationml/2006/ole">
            <mc:AlternateContent xmlns:mc="http://schemas.openxmlformats.org/markup-compatibility/2006">
              <mc:Choice xmlns:v="urn:schemas-microsoft-com:vml" Requires="v">
                <p:oleObj spid="_x0000_s125102" name="Acrobat Document" r:id="rId3" imgW="5400675" imgH="5181600" progId="AcroExch.Document.7">
                  <p:embed/>
                </p:oleObj>
              </mc:Choice>
              <mc:Fallback>
                <p:oleObj name="Acrobat Document" r:id="rId3" imgW="5400675" imgH="5181600" progId="AcroExch.Document.7">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8410" y="783456"/>
                        <a:ext cx="4941887" cy="532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57" name="Titre 73"/>
          <p:cNvSpPr>
            <a:spLocks noGrp="1"/>
          </p:cNvSpPr>
          <p:nvPr>
            <p:ph type="title"/>
          </p:nvPr>
        </p:nvSpPr>
        <p:spPr>
          <a:xfrm>
            <a:off x="827583" y="0"/>
            <a:ext cx="2952255" cy="868322"/>
          </a:xfrm>
        </p:spPr>
        <p:txBody>
          <a:bodyPr/>
          <a:lstStyle/>
          <a:p>
            <a:pPr algn="l"/>
            <a:r>
              <a:rPr lang="fr-FR" sz="2800" dirty="0" err="1" smtClean="0"/>
              <a:t>Charmonia</a:t>
            </a:r>
            <a:r>
              <a:rPr lang="fr-FR" sz="2800" dirty="0" smtClean="0"/>
              <a:t> in A+A</a:t>
            </a:r>
            <a:endParaRPr lang="en-US" dirty="0" smtClean="0">
              <a:solidFill>
                <a:srgbClr val="FFFF00"/>
              </a:solidFill>
            </a:endParaRPr>
          </a:p>
        </p:txBody>
      </p:sp>
      <p:sp>
        <p:nvSpPr>
          <p:cNvPr id="19458" name="Espace réservé du contenu 134"/>
          <p:cNvSpPr>
            <a:spLocks noGrp="1"/>
          </p:cNvSpPr>
          <p:nvPr>
            <p:ph idx="1"/>
          </p:nvPr>
        </p:nvSpPr>
        <p:spPr>
          <a:xfrm>
            <a:off x="214282" y="928670"/>
            <a:ext cx="4213702" cy="5500726"/>
          </a:xfrm>
        </p:spPr>
        <p:txBody>
          <a:bodyPr/>
          <a:lstStyle/>
          <a:p>
            <a:r>
              <a:rPr lang="fr-FR" dirty="0" err="1" smtClean="0"/>
              <a:t>Anomalous</a:t>
            </a:r>
            <a:r>
              <a:rPr lang="fr-FR" dirty="0" smtClean="0"/>
              <a:t> suppression </a:t>
            </a:r>
            <a:r>
              <a:rPr lang="fr-FR" dirty="0" smtClean="0">
                <a:solidFill>
                  <a:srgbClr val="FF0000"/>
                </a:solidFill>
              </a:rPr>
              <a:t> </a:t>
            </a:r>
            <a:r>
              <a:rPr lang="fr-FR" dirty="0" err="1" smtClean="0">
                <a:solidFill>
                  <a:srgbClr val="FF0000"/>
                </a:solidFill>
              </a:rPr>
              <a:t>at</a:t>
            </a:r>
            <a:r>
              <a:rPr lang="fr-FR" dirty="0" smtClean="0">
                <a:solidFill>
                  <a:srgbClr val="FF0000"/>
                </a:solidFill>
              </a:rPr>
              <a:t> SPS</a:t>
            </a:r>
          </a:p>
        </p:txBody>
      </p:sp>
      <p:sp>
        <p:nvSpPr>
          <p:cNvPr id="3" name="Espace réservé du texte 2"/>
          <p:cNvSpPr>
            <a:spLocks noGrp="1"/>
          </p:cNvSpPr>
          <p:nvPr>
            <p:ph type="body" sz="quarter" idx="13"/>
          </p:nvPr>
        </p:nvSpPr>
        <p:spPr/>
        <p:txBody>
          <a:bodyPr/>
          <a:lstStyle/>
          <a:p>
            <a:pPr algn="ctr"/>
            <a:r>
              <a:rPr lang="en-US" dirty="0" smtClean="0"/>
              <a:t>Suppression patterns</a:t>
            </a:r>
            <a:endParaRPr lang="fr-FR" dirty="0"/>
          </a:p>
        </p:txBody>
      </p:sp>
      <p:sp>
        <p:nvSpPr>
          <p:cNvPr id="5" name="Espace réservé de la date 4"/>
          <p:cNvSpPr>
            <a:spLocks noGrp="1"/>
          </p:cNvSpPr>
          <p:nvPr>
            <p:ph type="dt" sz="half" idx="14"/>
          </p:nvPr>
        </p:nvSpPr>
        <p:spPr/>
        <p:txBody>
          <a:bodyPr/>
          <a:lstStyle/>
          <a:p>
            <a:pPr>
              <a:defRPr/>
            </a:pPr>
            <a:r>
              <a:rPr lang="fr-FR" smtClean="0"/>
              <a:t>Les-Houches - 2014</a:t>
            </a:r>
            <a:endParaRPr lang="fr-BE"/>
          </a:p>
        </p:txBody>
      </p:sp>
      <p:sp>
        <p:nvSpPr>
          <p:cNvPr id="8" name="Espace réservé du pied de page 7"/>
          <p:cNvSpPr>
            <a:spLocks noGrp="1"/>
          </p:cNvSpPr>
          <p:nvPr>
            <p:ph type="ftr" sz="quarter" idx="15"/>
          </p:nvPr>
        </p:nvSpPr>
        <p:spPr/>
        <p:txBody>
          <a:bodyPr/>
          <a:lstStyle/>
          <a:p>
            <a:pPr>
              <a:defRPr/>
            </a:pPr>
            <a:r>
              <a:rPr lang="fr-FR" smtClean="0"/>
              <a:t>Frédéric Fleuret - LLR (fleuret@in2p3.fr)</a:t>
            </a:r>
            <a:endParaRPr lang="fr-BE"/>
          </a:p>
        </p:txBody>
      </p:sp>
      <p:sp>
        <p:nvSpPr>
          <p:cNvPr id="160" name="Ellipse 159"/>
          <p:cNvSpPr/>
          <p:nvPr/>
        </p:nvSpPr>
        <p:spPr>
          <a:xfrm>
            <a:off x="6543675" y="2885505"/>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5" name="Ellipse 174"/>
          <p:cNvSpPr/>
          <p:nvPr/>
        </p:nvSpPr>
        <p:spPr>
          <a:xfrm>
            <a:off x="5033526" y="4688215"/>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6" name="Ellipse 175"/>
          <p:cNvSpPr/>
          <p:nvPr/>
        </p:nvSpPr>
        <p:spPr>
          <a:xfrm>
            <a:off x="6526213" y="3670300"/>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7" name="Ellipse 176"/>
          <p:cNvSpPr/>
          <p:nvPr/>
        </p:nvSpPr>
        <p:spPr>
          <a:xfrm>
            <a:off x="6912993" y="4160987"/>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8" name="Ellipse 177"/>
          <p:cNvSpPr/>
          <p:nvPr/>
        </p:nvSpPr>
        <p:spPr>
          <a:xfrm>
            <a:off x="7189317" y="4184154"/>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9" name="Ellipse 178"/>
          <p:cNvSpPr/>
          <p:nvPr/>
        </p:nvSpPr>
        <p:spPr>
          <a:xfrm>
            <a:off x="7438977" y="4424711"/>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0" name="Ellipse 179"/>
          <p:cNvSpPr/>
          <p:nvPr/>
        </p:nvSpPr>
        <p:spPr>
          <a:xfrm>
            <a:off x="7648873" y="4786015"/>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1" name="Ellipse 180"/>
          <p:cNvSpPr/>
          <p:nvPr/>
        </p:nvSpPr>
        <p:spPr>
          <a:xfrm>
            <a:off x="7795370" y="4639519"/>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82" name="Connecteur droit avec flèche 181"/>
          <p:cNvCxnSpPr/>
          <p:nvPr/>
        </p:nvCxnSpPr>
        <p:spPr>
          <a:xfrm>
            <a:off x="4932363" y="2636838"/>
            <a:ext cx="1584325"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496" name="ZoneTexte 182"/>
          <p:cNvSpPr txBox="1">
            <a:spLocks noChangeArrowheads="1"/>
          </p:cNvSpPr>
          <p:nvPr/>
        </p:nvSpPr>
        <p:spPr bwMode="auto">
          <a:xfrm>
            <a:off x="5508625" y="2339975"/>
            <a:ext cx="554038" cy="368300"/>
          </a:xfrm>
          <a:prstGeom prst="rect">
            <a:avLst/>
          </a:prstGeom>
          <a:noFill/>
          <a:ln w="9525">
            <a:noFill/>
            <a:miter lim="800000"/>
            <a:headEnd/>
            <a:tailEnd/>
          </a:ln>
        </p:spPr>
        <p:txBody>
          <a:bodyPr wrap="none">
            <a:spAutoFit/>
          </a:bodyPr>
          <a:lstStyle/>
          <a:p>
            <a:r>
              <a:rPr lang="fr-FR">
                <a:latin typeface="Calibri" pitchFamily="34" charset="0"/>
              </a:rPr>
              <a:t>p+A</a:t>
            </a:r>
          </a:p>
        </p:txBody>
      </p:sp>
      <p:sp>
        <p:nvSpPr>
          <p:cNvPr id="184" name="ZoneTexte 183"/>
          <p:cNvSpPr txBox="1"/>
          <p:nvPr/>
        </p:nvSpPr>
        <p:spPr>
          <a:xfrm>
            <a:off x="5940425" y="6021388"/>
            <a:ext cx="461963" cy="461962"/>
          </a:xfrm>
          <a:prstGeom prst="rect">
            <a:avLst/>
          </a:prstGeom>
          <a:solidFill>
            <a:schemeClr val="accent1">
              <a:lumMod val="20000"/>
              <a:lumOff val="80000"/>
            </a:schemeClr>
          </a:solidFill>
          <a:ln>
            <a:solidFill>
              <a:srgbClr val="4F81BD"/>
            </a:solidFill>
            <a:prstDash val="dash"/>
          </a:ln>
        </p:spPr>
        <p:txBody>
          <a:bodyPr wrap="none">
            <a:spAutoFit/>
          </a:bodyPr>
          <a:lstStyle/>
          <a:p>
            <a:pPr fontAlgn="auto">
              <a:spcBef>
                <a:spcPts val="0"/>
              </a:spcBef>
              <a:spcAft>
                <a:spcPts val="0"/>
              </a:spcAft>
              <a:defRPr/>
            </a:pPr>
            <a:r>
              <a:rPr lang="fr-FR" sz="1200" b="1" dirty="0">
                <a:solidFill>
                  <a:srgbClr val="4F81BD"/>
                </a:solidFill>
                <a:latin typeface="+mn-lt"/>
              </a:rPr>
              <a:t>4.37</a:t>
            </a:r>
          </a:p>
          <a:p>
            <a:pPr fontAlgn="auto">
              <a:spcBef>
                <a:spcPts val="0"/>
              </a:spcBef>
              <a:spcAft>
                <a:spcPts val="0"/>
              </a:spcAft>
              <a:defRPr/>
            </a:pPr>
            <a:r>
              <a:rPr lang="fr-FR" sz="1200" b="1" dirty="0">
                <a:solidFill>
                  <a:srgbClr val="4F81BD"/>
                </a:solidFill>
                <a:latin typeface="+mn-lt"/>
              </a:rPr>
              <a:t>1.04</a:t>
            </a:r>
          </a:p>
        </p:txBody>
      </p:sp>
      <p:sp>
        <p:nvSpPr>
          <p:cNvPr id="19498" name="ZoneTexte 184"/>
          <p:cNvSpPr txBox="1">
            <a:spLocks noChangeArrowheads="1"/>
          </p:cNvSpPr>
          <p:nvPr/>
        </p:nvSpPr>
        <p:spPr bwMode="auto">
          <a:xfrm>
            <a:off x="6486525"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4.90</a:t>
            </a:r>
          </a:p>
          <a:p>
            <a:r>
              <a:rPr lang="fr-FR" sz="1200" b="1">
                <a:solidFill>
                  <a:srgbClr val="4F81BD"/>
                </a:solidFill>
                <a:latin typeface="Calibri" pitchFamily="34" charset="0"/>
              </a:rPr>
              <a:t>1.24</a:t>
            </a:r>
            <a:endParaRPr lang="fr-FR" sz="1600" b="1">
              <a:solidFill>
                <a:srgbClr val="4F81BD"/>
              </a:solidFill>
              <a:latin typeface="Calibri" pitchFamily="34" charset="0"/>
            </a:endParaRPr>
          </a:p>
        </p:txBody>
      </p:sp>
      <p:sp>
        <p:nvSpPr>
          <p:cNvPr id="186" name="ZoneTexte 185"/>
          <p:cNvSpPr txBox="1"/>
          <p:nvPr/>
        </p:nvSpPr>
        <p:spPr>
          <a:xfrm>
            <a:off x="7019925" y="6021388"/>
            <a:ext cx="461963" cy="461962"/>
          </a:xfrm>
          <a:prstGeom prst="rect">
            <a:avLst/>
          </a:prstGeom>
          <a:solidFill>
            <a:schemeClr val="accent2">
              <a:lumMod val="20000"/>
              <a:lumOff val="80000"/>
            </a:schemeClr>
          </a:solidFill>
          <a:ln>
            <a:solidFill>
              <a:srgbClr val="4F81BD"/>
            </a:solidFill>
            <a:prstDash val="dash"/>
          </a:ln>
        </p:spPr>
        <p:txBody>
          <a:bodyPr wrap="none">
            <a:spAutoFit/>
          </a:bodyPr>
          <a:lstStyle/>
          <a:p>
            <a:pPr fontAlgn="auto">
              <a:spcBef>
                <a:spcPts val="0"/>
              </a:spcBef>
              <a:spcAft>
                <a:spcPts val="0"/>
              </a:spcAft>
              <a:defRPr/>
            </a:pPr>
            <a:r>
              <a:rPr lang="fr-FR" sz="1200" b="1" dirty="0">
                <a:solidFill>
                  <a:srgbClr val="4F81BD"/>
                </a:solidFill>
                <a:latin typeface="+mn-lt"/>
              </a:rPr>
              <a:t>6.65</a:t>
            </a:r>
          </a:p>
          <a:p>
            <a:pPr fontAlgn="auto">
              <a:spcBef>
                <a:spcPts val="0"/>
              </a:spcBef>
              <a:spcAft>
                <a:spcPts val="0"/>
              </a:spcAft>
              <a:defRPr/>
            </a:pPr>
            <a:r>
              <a:rPr lang="fr-FR" sz="1200" b="1" dirty="0">
                <a:solidFill>
                  <a:srgbClr val="4F81BD"/>
                </a:solidFill>
                <a:latin typeface="+mn-lt"/>
              </a:rPr>
              <a:t>2.04</a:t>
            </a:r>
          </a:p>
        </p:txBody>
      </p:sp>
      <p:cxnSp>
        <p:nvCxnSpPr>
          <p:cNvPr id="187" name="Connecteur droit 186"/>
          <p:cNvCxnSpPr/>
          <p:nvPr/>
        </p:nvCxnSpPr>
        <p:spPr>
          <a:xfrm>
            <a:off x="6572250" y="4337050"/>
            <a:ext cx="0" cy="1296988"/>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89" name="Connecteur droit 188"/>
          <p:cNvCxnSpPr/>
          <p:nvPr/>
        </p:nvCxnSpPr>
        <p:spPr>
          <a:xfrm flipH="1">
            <a:off x="7508875" y="3500438"/>
            <a:ext cx="0" cy="216058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502" name="ZoneTexte 190"/>
          <p:cNvSpPr txBox="1">
            <a:spLocks noChangeArrowheads="1"/>
          </p:cNvSpPr>
          <p:nvPr/>
        </p:nvSpPr>
        <p:spPr bwMode="auto">
          <a:xfrm>
            <a:off x="7524750"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7.65</a:t>
            </a:r>
          </a:p>
          <a:p>
            <a:r>
              <a:rPr lang="fr-FR" sz="1200" b="1">
                <a:solidFill>
                  <a:srgbClr val="4F81BD"/>
                </a:solidFill>
                <a:latin typeface="Calibri" pitchFamily="34" charset="0"/>
              </a:rPr>
              <a:t>2.53</a:t>
            </a:r>
          </a:p>
        </p:txBody>
      </p:sp>
      <p:cxnSp>
        <p:nvCxnSpPr>
          <p:cNvPr id="193" name="Connecteur droit 192"/>
          <p:cNvCxnSpPr/>
          <p:nvPr/>
        </p:nvCxnSpPr>
        <p:spPr>
          <a:xfrm>
            <a:off x="8604250" y="5229225"/>
            <a:ext cx="0" cy="98901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504" name="ZoneTexte 193"/>
          <p:cNvSpPr txBox="1">
            <a:spLocks noChangeArrowheads="1"/>
          </p:cNvSpPr>
          <p:nvPr/>
        </p:nvSpPr>
        <p:spPr bwMode="auto">
          <a:xfrm>
            <a:off x="8027988" y="6021388"/>
            <a:ext cx="504825" cy="461962"/>
          </a:xfrm>
          <a:prstGeom prst="rect">
            <a:avLst/>
          </a:prstGeom>
          <a:noFill/>
          <a:ln w="9525">
            <a:solidFill>
              <a:srgbClr val="4F81BD"/>
            </a:solidFill>
            <a:prstDash val="dash"/>
            <a:miter lim="800000"/>
            <a:headEnd/>
            <a:tailEnd/>
          </a:ln>
        </p:spPr>
        <p:txBody>
          <a:bodyPr>
            <a:spAutoFit/>
          </a:bodyPr>
          <a:lstStyle/>
          <a:p>
            <a:r>
              <a:rPr lang="fr-FR" sz="1200" b="1">
                <a:solidFill>
                  <a:srgbClr val="4F81BD"/>
                </a:solidFill>
                <a:latin typeface="Calibri" pitchFamily="34" charset="0"/>
              </a:rPr>
              <a:t>8.83</a:t>
            </a:r>
          </a:p>
          <a:p>
            <a:r>
              <a:rPr lang="fr-FR" sz="1200" b="1">
                <a:solidFill>
                  <a:srgbClr val="4F81BD"/>
                </a:solidFill>
                <a:latin typeface="Calibri" pitchFamily="34" charset="0"/>
              </a:rPr>
              <a:t>3.19</a:t>
            </a:r>
          </a:p>
        </p:txBody>
      </p:sp>
      <p:sp>
        <p:nvSpPr>
          <p:cNvPr id="19505" name="ZoneTexte 194"/>
          <p:cNvSpPr txBox="1">
            <a:spLocks noChangeArrowheads="1"/>
          </p:cNvSpPr>
          <p:nvPr/>
        </p:nvSpPr>
        <p:spPr bwMode="auto">
          <a:xfrm>
            <a:off x="8604250"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9.43</a:t>
            </a:r>
          </a:p>
          <a:p>
            <a:r>
              <a:rPr lang="fr-FR" sz="1200" b="1">
                <a:solidFill>
                  <a:srgbClr val="4F81BD"/>
                </a:solidFill>
                <a:latin typeface="Calibri" pitchFamily="34" charset="0"/>
              </a:rPr>
              <a:t>3.76</a:t>
            </a:r>
          </a:p>
        </p:txBody>
      </p:sp>
      <p:cxnSp>
        <p:nvCxnSpPr>
          <p:cNvPr id="197" name="Connecteur droit 196"/>
          <p:cNvCxnSpPr>
            <a:stCxn id="184" idx="0"/>
          </p:cNvCxnSpPr>
          <p:nvPr/>
        </p:nvCxnSpPr>
        <p:spPr>
          <a:xfrm flipV="1">
            <a:off x="6170613" y="5648325"/>
            <a:ext cx="395287" cy="373063"/>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98" name="Connecteur droit 197"/>
          <p:cNvCxnSpPr>
            <a:stCxn id="186" idx="0"/>
          </p:cNvCxnSpPr>
          <p:nvPr/>
        </p:nvCxnSpPr>
        <p:spPr>
          <a:xfrm flipV="1">
            <a:off x="7251700" y="5653088"/>
            <a:ext cx="252413" cy="3683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508" name="ZoneTexte 199"/>
          <p:cNvSpPr txBox="1">
            <a:spLocks noChangeArrowheads="1"/>
          </p:cNvSpPr>
          <p:nvPr/>
        </p:nvSpPr>
        <p:spPr bwMode="auto">
          <a:xfrm>
            <a:off x="4932363" y="6021388"/>
            <a:ext cx="966787" cy="461962"/>
          </a:xfrm>
          <a:prstGeom prst="rect">
            <a:avLst/>
          </a:prstGeom>
          <a:noFill/>
          <a:ln w="9525">
            <a:solidFill>
              <a:srgbClr val="4F81BD"/>
            </a:solidFill>
            <a:prstDash val="dash"/>
            <a:miter lim="800000"/>
            <a:headEnd/>
            <a:tailEnd/>
          </a:ln>
        </p:spPr>
        <p:txBody>
          <a:bodyPr wrap="none">
            <a:spAutoFit/>
          </a:bodyPr>
          <a:lstStyle/>
          <a:p>
            <a:pPr algn="ctr"/>
            <a:r>
              <a:rPr lang="fr-FR" sz="1200" b="1">
                <a:solidFill>
                  <a:srgbClr val="4F81BD"/>
                </a:solidFill>
                <a:latin typeface="Calibri" pitchFamily="34" charset="0"/>
              </a:rPr>
              <a:t>L (fm)</a:t>
            </a:r>
          </a:p>
          <a:p>
            <a:pPr algn="ctr"/>
            <a:r>
              <a:rPr lang="fr-FR" sz="1200" b="1">
                <a:solidFill>
                  <a:srgbClr val="4F81BD"/>
                </a:solidFill>
                <a:latin typeface="Symbol" pitchFamily="18" charset="2"/>
              </a:rPr>
              <a:t>e</a:t>
            </a:r>
            <a:r>
              <a:rPr lang="fr-FR" sz="1200" b="1">
                <a:solidFill>
                  <a:srgbClr val="4F81BD"/>
                </a:solidFill>
                <a:latin typeface="Calibri" pitchFamily="34" charset="0"/>
              </a:rPr>
              <a:t> (GeV/fm</a:t>
            </a:r>
            <a:r>
              <a:rPr lang="fr-FR" sz="1200" b="1" baseline="30000">
                <a:solidFill>
                  <a:srgbClr val="4F81BD"/>
                </a:solidFill>
                <a:latin typeface="Calibri" pitchFamily="34" charset="0"/>
              </a:rPr>
              <a:t>3</a:t>
            </a:r>
            <a:r>
              <a:rPr lang="fr-FR" sz="1200" b="1">
                <a:solidFill>
                  <a:srgbClr val="4F81BD"/>
                </a:solidFill>
                <a:latin typeface="Calibri" pitchFamily="34" charset="0"/>
              </a:rPr>
              <a:t>)</a:t>
            </a:r>
          </a:p>
        </p:txBody>
      </p:sp>
      <p:cxnSp>
        <p:nvCxnSpPr>
          <p:cNvPr id="205" name="Connecteur droit avec flèche 204"/>
          <p:cNvCxnSpPr/>
          <p:nvPr/>
        </p:nvCxnSpPr>
        <p:spPr>
          <a:xfrm>
            <a:off x="6659563" y="2924175"/>
            <a:ext cx="1296987" cy="0"/>
          </a:xfrm>
          <a:prstGeom prst="straightConnector1">
            <a:avLst/>
          </a:prstGeom>
          <a:ln w="28575">
            <a:solidFill>
              <a:srgbClr val="FF66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510" name="ZoneTexte 206"/>
          <p:cNvSpPr txBox="1">
            <a:spLocks noChangeArrowheads="1"/>
          </p:cNvSpPr>
          <p:nvPr/>
        </p:nvSpPr>
        <p:spPr bwMode="auto">
          <a:xfrm>
            <a:off x="6970713" y="2627313"/>
            <a:ext cx="560387" cy="369887"/>
          </a:xfrm>
          <a:prstGeom prst="rect">
            <a:avLst/>
          </a:prstGeom>
          <a:noFill/>
          <a:ln w="9525">
            <a:noFill/>
            <a:miter lim="800000"/>
            <a:headEnd/>
            <a:tailEnd/>
          </a:ln>
        </p:spPr>
        <p:txBody>
          <a:bodyPr wrap="none">
            <a:spAutoFit/>
          </a:bodyPr>
          <a:lstStyle/>
          <a:p>
            <a:r>
              <a:rPr lang="fr-FR" b="1">
                <a:solidFill>
                  <a:srgbClr val="FF6600"/>
                </a:solidFill>
                <a:latin typeface="Calibri" pitchFamily="34" charset="0"/>
              </a:rPr>
              <a:t>S+U</a:t>
            </a:r>
          </a:p>
        </p:txBody>
      </p:sp>
      <p:sp>
        <p:nvSpPr>
          <p:cNvPr id="210" name="Rectangle 209">
            <a:hlinkClick r:id="rId5"/>
          </p:cNvPr>
          <p:cNvSpPr/>
          <p:nvPr/>
        </p:nvSpPr>
        <p:spPr>
          <a:xfrm>
            <a:off x="2339752" y="1484784"/>
            <a:ext cx="1795462" cy="254000"/>
          </a:xfrm>
          <a:prstGeom prst="rect">
            <a:avLst/>
          </a:prstGeom>
        </p:spPr>
        <p:txBody>
          <a:bodyPr wrap="none">
            <a:spAutoFit/>
          </a:bodyPr>
          <a:lstStyle/>
          <a:p>
            <a:pPr fontAlgn="auto">
              <a:spcBef>
                <a:spcPts val="0"/>
              </a:spcBef>
              <a:spcAft>
                <a:spcPts val="0"/>
              </a:spcAft>
              <a:defRPr/>
            </a:pPr>
            <a:r>
              <a:rPr lang="fr-FR" sz="1050" b="1" u="sng" dirty="0" err="1">
                <a:solidFill>
                  <a:srgbClr val="3333FF"/>
                </a:solidFill>
                <a:latin typeface="+mn-lt"/>
              </a:rPr>
              <a:t>Eur</a:t>
            </a:r>
            <a:r>
              <a:rPr lang="fr-FR" sz="1050" b="1" u="sng" dirty="0">
                <a:solidFill>
                  <a:srgbClr val="3333FF"/>
                </a:solidFill>
                <a:latin typeface="+mn-lt"/>
              </a:rPr>
              <a:t>.Phys.J.C49:559-567,2007</a:t>
            </a:r>
          </a:p>
        </p:txBody>
      </p:sp>
      <p:sp>
        <p:nvSpPr>
          <p:cNvPr id="19513" name="ZoneTexte 76"/>
          <p:cNvSpPr txBox="1">
            <a:spLocks noChangeArrowheads="1"/>
          </p:cNvSpPr>
          <p:nvPr/>
        </p:nvSpPr>
        <p:spPr bwMode="auto">
          <a:xfrm rot="3507594">
            <a:off x="7380468" y="3549989"/>
            <a:ext cx="750525" cy="276999"/>
          </a:xfrm>
          <a:prstGeom prst="rect">
            <a:avLst/>
          </a:prstGeom>
          <a:noFill/>
          <a:ln w="9525">
            <a:noFill/>
            <a:miter lim="800000"/>
            <a:headEnd/>
            <a:tailEnd/>
          </a:ln>
        </p:spPr>
        <p:txBody>
          <a:bodyPr wrap="none">
            <a:spAutoFit/>
          </a:bodyPr>
          <a:lstStyle/>
          <a:p>
            <a:pPr algn="ctr"/>
            <a:r>
              <a:rPr lang="fr-FR" sz="1200" b="1" dirty="0" smtClean="0">
                <a:solidFill>
                  <a:srgbClr val="FF0000"/>
                </a:solidFill>
                <a:latin typeface="Calibri" pitchFamily="34" charset="0"/>
              </a:rPr>
              <a:t>QGP - </a:t>
            </a:r>
            <a:r>
              <a:rPr lang="fr-FR" sz="1200" b="1" dirty="0" smtClean="0">
                <a:solidFill>
                  <a:srgbClr val="FF0000"/>
                </a:solidFill>
                <a:latin typeface="Symbol" pitchFamily="18" charset="2"/>
              </a:rPr>
              <a:t>c</a:t>
            </a:r>
            <a:r>
              <a:rPr lang="fr-FR" sz="1200" b="1" baseline="-25000" dirty="0" smtClean="0">
                <a:solidFill>
                  <a:srgbClr val="FF0000"/>
                </a:solidFill>
                <a:latin typeface="Calibri" pitchFamily="34" charset="0"/>
              </a:rPr>
              <a:t>c</a:t>
            </a:r>
            <a:r>
              <a:rPr lang="fr-FR" sz="1200" b="1" dirty="0" smtClean="0">
                <a:solidFill>
                  <a:srgbClr val="FF0000"/>
                </a:solidFill>
                <a:latin typeface="Calibri" pitchFamily="34" charset="0"/>
              </a:rPr>
              <a:t> </a:t>
            </a:r>
            <a:endParaRPr lang="fr-FR" sz="1200" b="1" baseline="-25000" dirty="0">
              <a:solidFill>
                <a:srgbClr val="FF0000"/>
              </a:solidFill>
              <a:latin typeface="Calibri" pitchFamily="34" charset="0"/>
            </a:endParaRPr>
          </a:p>
        </p:txBody>
      </p:sp>
      <p:cxnSp>
        <p:nvCxnSpPr>
          <p:cNvPr id="80" name="Connecteur droit avec flèche 79"/>
          <p:cNvCxnSpPr/>
          <p:nvPr/>
        </p:nvCxnSpPr>
        <p:spPr>
          <a:xfrm>
            <a:off x="6588125" y="3141663"/>
            <a:ext cx="2232025" cy="0"/>
          </a:xfrm>
          <a:prstGeom prst="straightConnector1">
            <a:avLst/>
          </a:prstGeom>
          <a:ln w="28575">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516" name="ZoneTexte 80"/>
          <p:cNvSpPr txBox="1">
            <a:spLocks noChangeArrowheads="1"/>
          </p:cNvSpPr>
          <p:nvPr/>
        </p:nvSpPr>
        <p:spPr bwMode="auto">
          <a:xfrm>
            <a:off x="8027988" y="2843213"/>
            <a:ext cx="793750" cy="369887"/>
          </a:xfrm>
          <a:prstGeom prst="rect">
            <a:avLst/>
          </a:prstGeom>
          <a:noFill/>
          <a:ln w="9525">
            <a:noFill/>
            <a:miter lim="800000"/>
            <a:headEnd/>
            <a:tailEnd/>
          </a:ln>
        </p:spPr>
        <p:txBody>
          <a:bodyPr wrap="none">
            <a:spAutoFit/>
          </a:bodyPr>
          <a:lstStyle/>
          <a:p>
            <a:r>
              <a:rPr lang="fr-FR" b="1">
                <a:solidFill>
                  <a:srgbClr val="008000"/>
                </a:solidFill>
                <a:latin typeface="Calibri" pitchFamily="34" charset="0"/>
              </a:rPr>
              <a:t>Pb+Pb</a:t>
            </a:r>
          </a:p>
        </p:txBody>
      </p:sp>
      <p:cxnSp>
        <p:nvCxnSpPr>
          <p:cNvPr id="82" name="Connecteur droit 81"/>
          <p:cNvCxnSpPr/>
          <p:nvPr/>
        </p:nvCxnSpPr>
        <p:spPr>
          <a:xfrm>
            <a:off x="4784725" y="3460750"/>
            <a:ext cx="403225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flipV="1">
            <a:off x="7685088" y="4122738"/>
            <a:ext cx="1109662"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flipV="1">
            <a:off x="4800600" y="4114800"/>
            <a:ext cx="215900"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flipV="1">
            <a:off x="5749925" y="4129088"/>
            <a:ext cx="719138"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e 86"/>
          <p:cNvGrpSpPr>
            <a:grpSpLocks/>
          </p:cNvGrpSpPr>
          <p:nvPr/>
        </p:nvGrpSpPr>
        <p:grpSpPr bwMode="auto">
          <a:xfrm>
            <a:off x="1762447" y="2276872"/>
            <a:ext cx="2449513" cy="1190625"/>
            <a:chOff x="-1980728" y="1412776"/>
            <a:chExt cx="2449923" cy="1189230"/>
          </a:xfrm>
        </p:grpSpPr>
        <p:sp>
          <p:nvSpPr>
            <p:cNvPr id="19528" name="ZoneTexte 83"/>
            <p:cNvSpPr txBox="1">
              <a:spLocks noChangeArrowheads="1"/>
            </p:cNvSpPr>
            <p:nvPr/>
          </p:nvSpPr>
          <p:spPr bwMode="auto">
            <a:xfrm>
              <a:off x="-1980728" y="1412776"/>
              <a:ext cx="2449923" cy="1189230"/>
            </a:xfrm>
            <a:prstGeom prst="rect">
              <a:avLst/>
            </a:prstGeom>
            <a:noFill/>
            <a:ln w="9525">
              <a:noFill/>
              <a:miter lim="800000"/>
              <a:headEnd/>
              <a:tailEnd/>
            </a:ln>
          </p:spPr>
          <p:txBody>
            <a:bodyPr wrap="none">
              <a:spAutoFit/>
            </a:bodyPr>
            <a:lstStyle/>
            <a:p>
              <a:pPr marL="857250" lvl="1" indent="-457200"/>
              <a:r>
                <a:rPr lang="fr-FR" b="1" dirty="0">
                  <a:latin typeface="Calibri" pitchFamily="34" charset="0"/>
                  <a:sym typeface="Wingdings" pitchFamily="2" charset="2"/>
                </a:rPr>
                <a:t>   60% </a:t>
              </a:r>
              <a:r>
                <a:rPr lang="fr-FR" dirty="0">
                  <a:latin typeface="Calibri" pitchFamily="34" charset="0"/>
                  <a:sym typeface="Wingdings" pitchFamily="2" charset="2"/>
                </a:rPr>
                <a:t>direct J/</a:t>
              </a:r>
              <a:r>
                <a:rPr lang="fr-FR" dirty="0">
                  <a:latin typeface="Symbol" pitchFamily="18" charset="2"/>
                  <a:sym typeface="Wingdings" pitchFamily="2" charset="2"/>
                </a:rPr>
                <a:t>Y</a:t>
              </a:r>
            </a:p>
            <a:p>
              <a:pPr marL="857250" lvl="1" indent="-457200"/>
              <a:r>
                <a:rPr lang="fr-FR" b="1" dirty="0">
                  <a:latin typeface="Calibri" pitchFamily="34" charset="0"/>
                  <a:sym typeface="Wingdings" pitchFamily="2" charset="2"/>
                </a:rPr>
                <a:t>+ 30% </a:t>
              </a:r>
              <a:r>
                <a:rPr lang="fr-FR" dirty="0" err="1">
                  <a:latin typeface="Symbol" pitchFamily="18" charset="2"/>
                  <a:sym typeface="Wingdings" pitchFamily="2" charset="2"/>
                </a:rPr>
                <a:t>c</a:t>
              </a:r>
              <a:r>
                <a:rPr lang="fr-FR" baseline="-25000" dirty="0" err="1">
                  <a:latin typeface="Calibri" pitchFamily="34" charset="0"/>
                  <a:sym typeface="Wingdings" pitchFamily="2" charset="2"/>
                </a:rPr>
                <a:t>c</a:t>
              </a:r>
              <a:r>
                <a:rPr lang="fr-FR" dirty="0" err="1">
                  <a:latin typeface="Calibri" pitchFamily="34" charset="0"/>
                  <a:sym typeface="Wingdings" pitchFamily="2" charset="2"/>
                </a:rPr>
                <a:t>J</a:t>
              </a:r>
              <a:r>
                <a:rPr lang="fr-FR" dirty="0">
                  <a:latin typeface="Calibri" pitchFamily="34" charset="0"/>
                  <a:sym typeface="Wingdings" pitchFamily="2" charset="2"/>
                </a:rPr>
                <a:t>/</a:t>
              </a:r>
              <a:r>
                <a:rPr lang="fr-FR" dirty="0" err="1">
                  <a:latin typeface="Symbol" pitchFamily="18" charset="2"/>
                  <a:sym typeface="Wingdings" pitchFamily="2" charset="2"/>
                </a:rPr>
                <a:t>Y</a:t>
              </a:r>
              <a:r>
                <a:rPr lang="fr-FR" dirty="0" err="1">
                  <a:latin typeface="Calibri" pitchFamily="34" charset="0"/>
                  <a:sym typeface="Wingdings" pitchFamily="2" charset="2"/>
                </a:rPr>
                <a:t>+</a:t>
              </a:r>
              <a:r>
                <a:rPr lang="fr-FR" dirty="0" err="1">
                  <a:latin typeface="Symbol" pitchFamily="18" charset="2"/>
                  <a:sym typeface="Wingdings" pitchFamily="2" charset="2"/>
                </a:rPr>
                <a:t>g</a:t>
              </a:r>
              <a:endParaRPr lang="fr-FR" dirty="0">
                <a:latin typeface="Symbol" pitchFamily="18" charset="2"/>
                <a:sym typeface="Wingdings" pitchFamily="2" charset="2"/>
              </a:endParaRPr>
            </a:p>
            <a:p>
              <a:pPr marL="857250" lvl="1" indent="-457200"/>
              <a:r>
                <a:rPr lang="fr-FR" b="1" dirty="0">
                  <a:latin typeface="Calibri" pitchFamily="34" charset="0"/>
                  <a:sym typeface="Wingdings" pitchFamily="2" charset="2"/>
                </a:rPr>
                <a:t>+ 10% </a:t>
              </a:r>
              <a:r>
                <a:rPr lang="fr-FR" dirty="0">
                  <a:latin typeface="Symbol" pitchFamily="18" charset="2"/>
                  <a:sym typeface="Wingdings" pitchFamily="2" charset="2"/>
                </a:rPr>
                <a:t>Y</a:t>
              </a:r>
              <a:r>
                <a:rPr lang="fr-FR" dirty="0">
                  <a:latin typeface="Calibri" pitchFamily="34" charset="0"/>
                  <a:sym typeface="Wingdings" pitchFamily="2" charset="2"/>
                </a:rPr>
                <a:t>’  J/</a:t>
              </a:r>
              <a:r>
                <a:rPr lang="fr-FR" dirty="0">
                  <a:latin typeface="Symbol" pitchFamily="18" charset="2"/>
                  <a:sym typeface="Wingdings" pitchFamily="2" charset="2"/>
                </a:rPr>
                <a:t>Y</a:t>
              </a:r>
              <a:r>
                <a:rPr lang="fr-FR" dirty="0">
                  <a:latin typeface="Calibri" pitchFamily="34" charset="0"/>
                  <a:sym typeface="Wingdings" pitchFamily="2" charset="2"/>
                </a:rPr>
                <a:t> + X</a:t>
              </a:r>
            </a:p>
            <a:p>
              <a:pPr marL="857250" lvl="1" indent="-457200"/>
              <a:r>
                <a:rPr lang="fr-FR" b="1" dirty="0">
                  <a:latin typeface="Calibri" pitchFamily="34" charset="0"/>
                  <a:sym typeface="Wingdings" pitchFamily="2" charset="2"/>
                </a:rPr>
                <a:t>Inclusive J/</a:t>
              </a:r>
              <a:r>
                <a:rPr lang="fr-FR" b="1" dirty="0">
                  <a:latin typeface="Symbol" pitchFamily="18" charset="2"/>
                  <a:sym typeface="Wingdings" pitchFamily="2" charset="2"/>
                </a:rPr>
                <a:t>Y</a:t>
              </a:r>
              <a:r>
                <a:rPr lang="fr-FR" b="1" dirty="0">
                  <a:latin typeface="Calibri" pitchFamily="34" charset="0"/>
                  <a:sym typeface="Wingdings" pitchFamily="2" charset="2"/>
                </a:rPr>
                <a:t> </a:t>
              </a:r>
              <a:r>
                <a:rPr lang="fr-FR" b="1" dirty="0" err="1">
                  <a:latin typeface="Calibri" pitchFamily="34" charset="0"/>
                  <a:sym typeface="Wingdings" pitchFamily="2" charset="2"/>
                </a:rPr>
                <a:t>yield</a:t>
              </a:r>
              <a:endParaRPr lang="fr-FR" dirty="0">
                <a:latin typeface="Calibri" pitchFamily="34" charset="0"/>
              </a:endParaRPr>
            </a:p>
          </p:txBody>
        </p:sp>
        <p:cxnSp>
          <p:nvCxnSpPr>
            <p:cNvPr id="91" name="Connecteur droit 90"/>
            <p:cNvCxnSpPr/>
            <p:nvPr/>
          </p:nvCxnSpPr>
          <p:spPr>
            <a:xfrm>
              <a:off x="-1620305" y="2276950"/>
              <a:ext cx="20164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3" name="Flèche droite 92"/>
          <p:cNvSpPr/>
          <p:nvPr/>
        </p:nvSpPr>
        <p:spPr>
          <a:xfrm>
            <a:off x="4006702" y="3468026"/>
            <a:ext cx="364778" cy="300390"/>
          </a:xfrm>
          <a:prstGeom prst="rightArrow">
            <a:avLst/>
          </a:prstGeom>
          <a:solidFill>
            <a:srgbClr val="FF0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ZoneTexte 74"/>
          <p:cNvSpPr txBox="1"/>
          <p:nvPr/>
        </p:nvSpPr>
        <p:spPr>
          <a:xfrm>
            <a:off x="72009" y="3502749"/>
            <a:ext cx="3943042" cy="646331"/>
          </a:xfrm>
          <a:prstGeom prst="rect">
            <a:avLst/>
          </a:prstGeom>
          <a:solidFill>
            <a:srgbClr val="FF0000"/>
          </a:solidFill>
          <a:ln w="57150">
            <a:noFill/>
          </a:ln>
          <a:effectLst>
            <a:outerShdw blurRad="50800" dist="38100" dir="2700000" algn="tl" rotWithShape="0">
              <a:prstClr val="black">
                <a:alpha val="40000"/>
              </a:prstClr>
            </a:outerShdw>
          </a:effectLst>
        </p:spPr>
        <p:txBody>
          <a:bodyPr wrap="square">
            <a:spAutoFit/>
          </a:bodyPr>
          <a:lstStyle/>
          <a:p>
            <a:pPr algn="ctr" fontAlgn="auto">
              <a:spcBef>
                <a:spcPts val="0"/>
              </a:spcBef>
              <a:spcAft>
                <a:spcPts val="0"/>
              </a:spcAft>
              <a:defRPr/>
            </a:pPr>
            <a:r>
              <a:rPr lang="en-US" b="1" dirty="0">
                <a:solidFill>
                  <a:schemeClr val="bg1"/>
                </a:solidFill>
                <a:latin typeface="+mn-lt"/>
              </a:rPr>
              <a:t>Measuring  J/</a:t>
            </a:r>
            <a:r>
              <a:rPr lang="en-US" b="1" dirty="0">
                <a:solidFill>
                  <a:schemeClr val="bg1"/>
                </a:solidFill>
                <a:latin typeface="Symbol" pitchFamily="18" charset="2"/>
              </a:rPr>
              <a:t>Y</a:t>
            </a:r>
            <a:r>
              <a:rPr lang="en-US" b="1" dirty="0">
                <a:solidFill>
                  <a:schemeClr val="bg1"/>
                </a:solidFill>
                <a:latin typeface="+mn-lt"/>
              </a:rPr>
              <a:t>, </a:t>
            </a:r>
            <a:r>
              <a:rPr lang="en-US" b="1" dirty="0">
                <a:solidFill>
                  <a:schemeClr val="bg1"/>
                </a:solidFill>
                <a:latin typeface="Symbol" pitchFamily="18" charset="2"/>
              </a:rPr>
              <a:t>Y</a:t>
            </a:r>
            <a:r>
              <a:rPr lang="en-US" b="1" dirty="0">
                <a:solidFill>
                  <a:schemeClr val="bg1"/>
                </a:solidFill>
                <a:latin typeface="+mn-lt"/>
              </a:rPr>
              <a:t>’ and </a:t>
            </a:r>
            <a:r>
              <a:rPr lang="en-US" b="1" dirty="0" smtClean="0">
                <a:solidFill>
                  <a:schemeClr val="bg1"/>
                </a:solidFill>
                <a:latin typeface="Symbol" pitchFamily="18" charset="2"/>
              </a:rPr>
              <a:t>c</a:t>
            </a:r>
            <a:r>
              <a:rPr lang="en-US" b="1" baseline="-25000" dirty="0" smtClean="0">
                <a:solidFill>
                  <a:schemeClr val="bg1"/>
                </a:solidFill>
                <a:latin typeface="+mn-lt"/>
              </a:rPr>
              <a:t>c</a:t>
            </a:r>
            <a:r>
              <a:rPr lang="en-US" b="1" dirty="0">
                <a:solidFill>
                  <a:schemeClr val="bg1"/>
                </a:solidFill>
                <a:latin typeface="+mn-lt"/>
              </a:rPr>
              <a:t> </a:t>
            </a:r>
            <a:r>
              <a:rPr lang="en-US" b="1" dirty="0" smtClean="0">
                <a:solidFill>
                  <a:schemeClr val="bg1"/>
                </a:solidFill>
                <a:latin typeface="+mn-lt"/>
              </a:rPr>
              <a:t>suppression patterns will </a:t>
            </a:r>
            <a:r>
              <a:rPr lang="en-US" b="1" dirty="0">
                <a:solidFill>
                  <a:schemeClr val="bg1"/>
                </a:solidFill>
                <a:latin typeface="+mn-lt"/>
              </a:rPr>
              <a:t>give the answer</a:t>
            </a:r>
          </a:p>
        </p:txBody>
      </p:sp>
      <p:sp>
        <p:nvSpPr>
          <p:cNvPr id="77" name="Ellipse 76"/>
          <p:cNvSpPr/>
          <p:nvPr/>
        </p:nvSpPr>
        <p:spPr>
          <a:xfrm>
            <a:off x="6934200" y="3143250"/>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8" name="Ellipse 77"/>
          <p:cNvSpPr/>
          <p:nvPr/>
        </p:nvSpPr>
        <p:spPr>
          <a:xfrm>
            <a:off x="7210425" y="3166492"/>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9" name="Ellipse 78"/>
          <p:cNvSpPr/>
          <p:nvPr/>
        </p:nvSpPr>
        <p:spPr>
          <a:xfrm>
            <a:off x="7457505" y="3261742"/>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1" name="Ellipse 80"/>
          <p:cNvSpPr/>
          <p:nvPr/>
        </p:nvSpPr>
        <p:spPr>
          <a:xfrm>
            <a:off x="7667625" y="3224213"/>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3" name="Ellipse 82"/>
          <p:cNvSpPr/>
          <p:nvPr/>
        </p:nvSpPr>
        <p:spPr>
          <a:xfrm>
            <a:off x="7814642" y="3213546"/>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4" name="Ellipse 83"/>
          <p:cNvSpPr/>
          <p:nvPr/>
        </p:nvSpPr>
        <p:spPr>
          <a:xfrm>
            <a:off x="7319963" y="1800225"/>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4" name="ZoneTexte 77"/>
          <p:cNvSpPr txBox="1">
            <a:spLocks noChangeArrowheads="1"/>
          </p:cNvSpPr>
          <p:nvPr/>
        </p:nvSpPr>
        <p:spPr bwMode="auto">
          <a:xfrm rot="1779610">
            <a:off x="7391988" y="4077256"/>
            <a:ext cx="1045799" cy="276999"/>
          </a:xfrm>
          <a:prstGeom prst="rect">
            <a:avLst/>
          </a:prstGeom>
          <a:noFill/>
          <a:ln w="9525">
            <a:noFill/>
            <a:miter lim="800000"/>
            <a:headEnd/>
            <a:tailEnd/>
          </a:ln>
        </p:spPr>
        <p:txBody>
          <a:bodyPr wrap="none">
            <a:spAutoFit/>
          </a:bodyPr>
          <a:lstStyle/>
          <a:p>
            <a:pPr algn="ctr"/>
            <a:r>
              <a:rPr lang="fr-FR" sz="1200" b="1" dirty="0" err="1" smtClean="0">
                <a:solidFill>
                  <a:schemeClr val="tx1">
                    <a:lumMod val="75000"/>
                    <a:lumOff val="25000"/>
                  </a:schemeClr>
                </a:solidFill>
                <a:latin typeface="Calibri" pitchFamily="34" charset="0"/>
              </a:rPr>
              <a:t>comovers</a:t>
            </a:r>
            <a:r>
              <a:rPr lang="fr-FR" sz="1200" b="1" dirty="0" smtClean="0">
                <a:solidFill>
                  <a:schemeClr val="tx1">
                    <a:lumMod val="75000"/>
                    <a:lumOff val="25000"/>
                  </a:schemeClr>
                </a:solidFill>
                <a:latin typeface="Calibri" pitchFamily="34" charset="0"/>
              </a:rPr>
              <a:t> - </a:t>
            </a:r>
            <a:r>
              <a:rPr lang="fr-FR" sz="1200" b="1" dirty="0" smtClean="0">
                <a:solidFill>
                  <a:schemeClr val="tx1">
                    <a:lumMod val="75000"/>
                    <a:lumOff val="25000"/>
                  </a:schemeClr>
                </a:solidFill>
                <a:latin typeface="Symbol" pitchFamily="18" charset="2"/>
              </a:rPr>
              <a:t>c</a:t>
            </a:r>
            <a:r>
              <a:rPr lang="fr-FR" sz="1200" b="1" baseline="-25000" dirty="0" smtClean="0">
                <a:solidFill>
                  <a:schemeClr val="tx1">
                    <a:lumMod val="75000"/>
                    <a:lumOff val="25000"/>
                  </a:schemeClr>
                </a:solidFill>
                <a:latin typeface="Calibri" pitchFamily="34" charset="0"/>
              </a:rPr>
              <a:t>c</a:t>
            </a:r>
            <a:endParaRPr lang="fr-FR" sz="1200" b="1" baseline="-25000" dirty="0">
              <a:solidFill>
                <a:schemeClr val="tx1">
                  <a:lumMod val="75000"/>
                  <a:lumOff val="25000"/>
                </a:schemeClr>
              </a:solidFill>
              <a:latin typeface="Calibri" pitchFamily="34" charset="0"/>
            </a:endParaRPr>
          </a:p>
        </p:txBody>
      </p:sp>
      <p:sp>
        <p:nvSpPr>
          <p:cNvPr id="4" name="ZoneTexte 3"/>
          <p:cNvSpPr txBox="1"/>
          <p:nvPr/>
        </p:nvSpPr>
        <p:spPr>
          <a:xfrm>
            <a:off x="0" y="2421657"/>
            <a:ext cx="2112962" cy="923330"/>
          </a:xfrm>
          <a:prstGeom prst="rect">
            <a:avLst/>
          </a:prstGeom>
          <a:noFill/>
        </p:spPr>
        <p:txBody>
          <a:bodyPr wrap="square" rtlCol="0">
            <a:spAutoFit/>
          </a:bodyPr>
          <a:lstStyle/>
          <a:p>
            <a:r>
              <a:rPr lang="fr-FR" dirty="0" err="1" smtClean="0"/>
              <a:t>Take</a:t>
            </a:r>
            <a:r>
              <a:rPr lang="fr-FR" dirty="0" smtClean="0"/>
              <a:t> </a:t>
            </a:r>
            <a:r>
              <a:rPr lang="fr-FR" dirty="0" err="1" smtClean="0"/>
              <a:t>advantage</a:t>
            </a:r>
            <a:r>
              <a:rPr lang="fr-FR" dirty="0" smtClean="0"/>
              <a:t>  of large </a:t>
            </a:r>
            <a:r>
              <a:rPr lang="fr-FR" dirty="0" smtClean="0">
                <a:latin typeface="Symbol" pitchFamily="18" charset="2"/>
              </a:rPr>
              <a:t>c</a:t>
            </a:r>
            <a:r>
              <a:rPr lang="fr-FR" baseline="-25000" dirty="0" smtClean="0"/>
              <a:t>c</a:t>
            </a:r>
            <a:r>
              <a:rPr lang="fr-FR" dirty="0" smtClean="0"/>
              <a:t> </a:t>
            </a:r>
            <a:r>
              <a:rPr lang="fr-FR" dirty="0" smtClean="0">
                <a:sym typeface="Wingdings" pitchFamily="2" charset="2"/>
              </a:rPr>
              <a:t> J/</a:t>
            </a:r>
            <a:r>
              <a:rPr lang="fr-FR" dirty="0" smtClean="0">
                <a:latin typeface="Symbol" pitchFamily="18" charset="2"/>
                <a:sym typeface="Wingdings" pitchFamily="2" charset="2"/>
              </a:rPr>
              <a:t>Y</a:t>
            </a:r>
            <a:r>
              <a:rPr lang="fr-FR" dirty="0" smtClean="0">
                <a:sym typeface="Wingdings" pitchFamily="2" charset="2"/>
              </a:rPr>
              <a:t> </a:t>
            </a:r>
            <a:r>
              <a:rPr lang="fr-FR" dirty="0" err="1" smtClean="0">
                <a:sym typeface="Wingdings" pitchFamily="2" charset="2"/>
              </a:rPr>
              <a:t>feed</a:t>
            </a:r>
            <a:r>
              <a:rPr lang="fr-FR" dirty="0" smtClean="0">
                <a:sym typeface="Wingdings" pitchFamily="2" charset="2"/>
              </a:rPr>
              <a:t>-down fraction</a:t>
            </a:r>
            <a:endParaRPr lang="fr-FR" dirty="0"/>
          </a:p>
        </p:txBody>
      </p:sp>
      <p:sp>
        <p:nvSpPr>
          <p:cNvPr id="55" name="ZoneTexte 54"/>
          <p:cNvSpPr txBox="1"/>
          <p:nvPr/>
        </p:nvSpPr>
        <p:spPr>
          <a:xfrm>
            <a:off x="1102458" y="1844824"/>
            <a:ext cx="1989647" cy="400110"/>
          </a:xfrm>
          <a:prstGeom prst="rect">
            <a:avLst/>
          </a:prstGeom>
          <a:solidFill>
            <a:schemeClr val="tx1"/>
          </a:solidFill>
          <a:effectLst>
            <a:outerShdw blurRad="50800" dist="38100" dir="2700000" algn="tl" rotWithShape="0">
              <a:prstClr val="black">
                <a:alpha val="40000"/>
              </a:prstClr>
            </a:outerShdw>
          </a:effectLst>
        </p:spPr>
        <p:txBody>
          <a:bodyPr wrap="none">
            <a:spAutoFit/>
          </a:bodyPr>
          <a:lstStyle/>
          <a:p>
            <a:pPr algn="ctr"/>
            <a:r>
              <a:rPr lang="fr-FR" sz="2000" b="1" i="1" dirty="0" err="1" smtClean="0">
                <a:solidFill>
                  <a:schemeClr val="bg1"/>
                </a:solidFill>
                <a:latin typeface="Calibri" pitchFamily="34" charset="0"/>
              </a:rPr>
              <a:t>Color</a:t>
            </a:r>
            <a:r>
              <a:rPr lang="fr-FR" sz="2000" b="1" i="1" dirty="0" smtClean="0">
                <a:solidFill>
                  <a:schemeClr val="bg1"/>
                </a:solidFill>
                <a:latin typeface="Calibri" pitchFamily="34" charset="0"/>
              </a:rPr>
              <a:t> screening ?</a:t>
            </a:r>
            <a:endParaRPr lang="fr-FR" sz="2000" b="1" i="1" dirty="0">
              <a:solidFill>
                <a:schemeClr val="bg1"/>
              </a:solidFill>
              <a:latin typeface="Calibri" pitchFamily="34" charset="0"/>
            </a:endParaRPr>
          </a:p>
        </p:txBody>
      </p:sp>
      <p:sp>
        <p:nvSpPr>
          <p:cNvPr id="56" name="Espace réservé du contenu 51"/>
          <p:cNvSpPr txBox="1">
            <a:spLocks/>
          </p:cNvSpPr>
          <p:nvPr/>
        </p:nvSpPr>
        <p:spPr bwMode="auto">
          <a:xfrm>
            <a:off x="179512" y="4497282"/>
            <a:ext cx="4320480" cy="195605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2800" b="1"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Char char="•"/>
              <a:defRPr/>
            </a:pPr>
            <a:r>
              <a:rPr lang="en-US" sz="2000" b="1" i="1" dirty="0" smtClean="0"/>
              <a:t>Alternative (no QGP) scenario:    </a:t>
            </a:r>
            <a:r>
              <a:rPr lang="en-US" sz="2000" i="1" dirty="0" smtClean="0"/>
              <a:t>suppression by </a:t>
            </a:r>
            <a:r>
              <a:rPr lang="en-US" sz="2000" i="1" dirty="0" err="1" smtClean="0"/>
              <a:t>comoving</a:t>
            </a:r>
            <a:r>
              <a:rPr lang="en-US" sz="2000" i="1" dirty="0" smtClean="0"/>
              <a:t> hadrons</a:t>
            </a:r>
          </a:p>
          <a:p>
            <a:pPr lvl="1" fontAlgn="auto">
              <a:spcAft>
                <a:spcPts val="0"/>
              </a:spcAft>
              <a:buFont typeface="Arial" pitchFamily="34" charset="0"/>
              <a:buChar char="–"/>
              <a:defRPr/>
            </a:pPr>
            <a:r>
              <a:rPr lang="en-US" sz="1600" i="1" dirty="0" smtClean="0"/>
              <a:t>Smooth suppression</a:t>
            </a:r>
          </a:p>
          <a:p>
            <a:pPr lvl="1" fontAlgn="auto">
              <a:spcAft>
                <a:spcPts val="0"/>
              </a:spcAft>
              <a:buFont typeface="Arial" pitchFamily="34" charset="0"/>
              <a:buChar char="–"/>
              <a:defRPr/>
            </a:pPr>
            <a:r>
              <a:rPr lang="en-US" sz="1600" i="1" dirty="0" smtClean="0"/>
              <a:t>Same suppression-starting point</a:t>
            </a:r>
          </a:p>
          <a:p>
            <a:pPr lvl="1" fontAlgn="auto">
              <a:spcAft>
                <a:spcPts val="0"/>
              </a:spcAft>
              <a:buFont typeface="Arial" pitchFamily="34" charset="0"/>
              <a:buChar char="–"/>
              <a:defRPr/>
            </a:pPr>
            <a:r>
              <a:rPr lang="en-US" sz="1600" i="1" dirty="0" smtClean="0"/>
              <a:t>Slopes related to binding energy :  </a:t>
            </a:r>
            <a:r>
              <a:rPr lang="en-US" sz="1600" i="1" dirty="0"/>
              <a:t> </a:t>
            </a:r>
            <a:r>
              <a:rPr lang="en-US" sz="1600" i="1" dirty="0" smtClean="0"/>
              <a:t>                     S</a:t>
            </a:r>
            <a:r>
              <a:rPr lang="en-US" sz="1600" i="1" baseline="-25000" dirty="0" smtClean="0">
                <a:latin typeface="Symbol" pitchFamily="18" charset="2"/>
              </a:rPr>
              <a:t>Y </a:t>
            </a:r>
            <a:r>
              <a:rPr lang="en-US" sz="1600" i="1" baseline="-25000" dirty="0" smtClean="0"/>
              <a:t>’</a:t>
            </a:r>
            <a:r>
              <a:rPr lang="en-US" sz="1600" i="1" dirty="0" smtClean="0"/>
              <a:t> &gt; </a:t>
            </a:r>
            <a:r>
              <a:rPr lang="en-US" sz="1600" i="1" dirty="0" err="1" smtClean="0"/>
              <a:t>S</a:t>
            </a:r>
            <a:r>
              <a:rPr lang="en-US" sz="1600" i="1" baseline="-25000" dirty="0" err="1" smtClean="0">
                <a:latin typeface="Symbol" pitchFamily="18" charset="2"/>
              </a:rPr>
              <a:t>c</a:t>
            </a:r>
            <a:r>
              <a:rPr lang="en-US" sz="1600" i="1" dirty="0" smtClean="0"/>
              <a:t> &gt; S</a:t>
            </a:r>
            <a:r>
              <a:rPr lang="en-US" sz="1600" i="1" baseline="-25000" dirty="0" smtClean="0"/>
              <a:t>J/</a:t>
            </a:r>
            <a:r>
              <a:rPr lang="en-US" sz="1600" i="1" baseline="-25000" dirty="0" smtClean="0">
                <a:latin typeface="Symbol" pitchFamily="18" charset="2"/>
              </a:rPr>
              <a:t>Y</a:t>
            </a:r>
            <a:endParaRPr lang="fr-FR" sz="1600" i="1" dirty="0" smtClean="0"/>
          </a:p>
          <a:p>
            <a:pPr fontAlgn="auto">
              <a:spcAft>
                <a:spcPts val="0"/>
              </a:spcAft>
              <a:buFont typeface="Arial" pitchFamily="34" charset="0"/>
              <a:buNone/>
              <a:defRPr/>
            </a:pPr>
            <a:endParaRPr lang="en-US" sz="2000" dirty="0"/>
          </a:p>
        </p:txBody>
      </p:sp>
      <p:sp>
        <p:nvSpPr>
          <p:cNvPr id="7" name="Espace réservé du numéro de diapositive 6"/>
          <p:cNvSpPr>
            <a:spLocks noGrp="1"/>
          </p:cNvSpPr>
          <p:nvPr>
            <p:ph type="sldNum" sz="quarter" idx="16"/>
          </p:nvPr>
        </p:nvSpPr>
        <p:spPr/>
        <p:txBody>
          <a:bodyPr/>
          <a:lstStyle/>
          <a:p>
            <a:pPr>
              <a:defRPr/>
            </a:pPr>
            <a:fld id="{04440F35-B054-43D8-94DA-56CBF8F8D486}" type="slidenum">
              <a:rPr lang="fr-BE" smtClean="0"/>
              <a:pPr>
                <a:defRPr/>
              </a:pPr>
              <a:t>8</a:t>
            </a:fld>
            <a:r>
              <a:rPr lang="fr-BE" smtClean="0"/>
              <a:t>/22</a:t>
            </a:r>
            <a:endParaRPr lang="fr-BE" dirty="0"/>
          </a:p>
        </p:txBody>
      </p:sp>
    </p:spTree>
    <p:extLst>
      <p:ext uri="{BB962C8B-B14F-4D97-AF65-F5344CB8AC3E}">
        <p14:creationId xmlns:p14="http://schemas.microsoft.com/office/powerpoint/2010/main" val="3943054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Z:\FTE\CHIC\LetterOfIntent\design.jpg"/>
          <p:cNvPicPr>
            <a:picLocks noChangeAspect="1" noChangeArrowheads="1"/>
          </p:cNvPicPr>
          <p:nvPr/>
        </p:nvPicPr>
        <p:blipFill>
          <a:blip r:embed="rId2" cstate="print"/>
          <a:srcRect/>
          <a:stretch>
            <a:fillRect/>
          </a:stretch>
        </p:blipFill>
        <p:spPr bwMode="auto">
          <a:xfrm>
            <a:off x="4355976" y="1042988"/>
            <a:ext cx="4753099" cy="5049837"/>
          </a:xfrm>
          <a:prstGeom prst="rect">
            <a:avLst/>
          </a:prstGeom>
          <a:noFill/>
          <a:effectLst>
            <a:outerShdw blurRad="50800" dist="38100" dir="2700000" algn="tl" rotWithShape="0">
              <a:prstClr val="black">
                <a:alpha val="40000"/>
              </a:prstClr>
            </a:outerShdw>
          </a:effectLst>
        </p:spPr>
      </p:pic>
      <p:sp>
        <p:nvSpPr>
          <p:cNvPr id="20489" name="Titre 73"/>
          <p:cNvSpPr>
            <a:spLocks noGrp="1"/>
          </p:cNvSpPr>
          <p:nvPr>
            <p:ph type="title"/>
          </p:nvPr>
        </p:nvSpPr>
        <p:spPr>
          <a:xfrm>
            <a:off x="827584" y="0"/>
            <a:ext cx="2880320" cy="868322"/>
          </a:xfrm>
        </p:spPr>
        <p:txBody>
          <a:bodyPr/>
          <a:lstStyle/>
          <a:p>
            <a:pPr algn="l"/>
            <a:r>
              <a:rPr lang="fr-FR" dirty="0" err="1" smtClean="0"/>
              <a:t>Experimental</a:t>
            </a:r>
            <a:r>
              <a:rPr lang="fr-FR" dirty="0" smtClean="0"/>
              <a:t> design</a:t>
            </a:r>
            <a:endParaRPr lang="en-US" baseline="-25000" dirty="0" smtClean="0">
              <a:solidFill>
                <a:srgbClr val="FFFF00"/>
              </a:solidFill>
            </a:endParaRPr>
          </a:p>
        </p:txBody>
      </p:sp>
      <p:sp>
        <p:nvSpPr>
          <p:cNvPr id="8" name="Espace réservé du contenu 7"/>
          <p:cNvSpPr>
            <a:spLocks noGrp="1"/>
          </p:cNvSpPr>
          <p:nvPr>
            <p:ph idx="1"/>
          </p:nvPr>
        </p:nvSpPr>
        <p:spPr>
          <a:xfrm>
            <a:off x="-1" y="928670"/>
            <a:ext cx="4427943" cy="5500726"/>
          </a:xfrm>
        </p:spPr>
        <p:txBody>
          <a:bodyPr>
            <a:normAutofit fontScale="92500" lnSpcReduction="10000"/>
          </a:bodyPr>
          <a:lstStyle/>
          <a:p>
            <a:pPr marL="63900" indent="-180000" algn="just">
              <a:lnSpc>
                <a:spcPct val="90000"/>
              </a:lnSpc>
            </a:pPr>
            <a:r>
              <a:rPr lang="en-US" sz="2000" dirty="0" smtClean="0"/>
              <a:t>Must measure : </a:t>
            </a:r>
          </a:p>
          <a:p>
            <a:pPr marL="463950" lvl="1" indent="-180000" algn="just">
              <a:lnSpc>
                <a:spcPct val="90000"/>
              </a:lnSpc>
            </a:pPr>
            <a:r>
              <a:rPr lang="en-US" sz="1500" dirty="0" err="1" smtClean="0"/>
              <a:t>Charmonia</a:t>
            </a:r>
            <a:r>
              <a:rPr lang="en-US" sz="1500" dirty="0" smtClean="0"/>
              <a:t> : J/</a:t>
            </a:r>
            <a:r>
              <a:rPr lang="en-US" sz="1500" dirty="0" smtClean="0">
                <a:latin typeface="Symbol" pitchFamily="18" charset="2"/>
              </a:rPr>
              <a:t>Y</a:t>
            </a:r>
            <a:r>
              <a:rPr lang="en-US" sz="1500" dirty="0" smtClean="0"/>
              <a:t>, </a:t>
            </a:r>
            <a:r>
              <a:rPr lang="en-US" sz="1500" dirty="0" smtClean="0">
                <a:latin typeface="Symbol" pitchFamily="18" charset="2"/>
              </a:rPr>
              <a:t>Y</a:t>
            </a:r>
            <a:r>
              <a:rPr lang="en-US" sz="1500" dirty="0" smtClean="0"/>
              <a:t>’, </a:t>
            </a:r>
            <a:r>
              <a:rPr lang="en-US" sz="1500" dirty="0" smtClean="0">
                <a:latin typeface="Symbol" pitchFamily="18" charset="2"/>
              </a:rPr>
              <a:t>c</a:t>
            </a:r>
            <a:r>
              <a:rPr lang="en-US" sz="1500" baseline="-25000" dirty="0" smtClean="0"/>
              <a:t>c</a:t>
            </a:r>
          </a:p>
          <a:p>
            <a:pPr marL="463950" lvl="1" indent="-180000" algn="just">
              <a:lnSpc>
                <a:spcPct val="90000"/>
              </a:lnSpc>
            </a:pPr>
            <a:r>
              <a:rPr lang="en-US" sz="1500" dirty="0" smtClean="0"/>
              <a:t>open charm (for reference)</a:t>
            </a:r>
          </a:p>
          <a:p>
            <a:pPr marL="63900" indent="-180000" algn="just">
              <a:lnSpc>
                <a:spcPct val="90000"/>
              </a:lnSpc>
            </a:pPr>
            <a:endParaRPr lang="en-US" sz="2000" dirty="0" smtClean="0"/>
          </a:p>
          <a:p>
            <a:pPr marL="63900" indent="-180000" algn="just">
              <a:lnSpc>
                <a:spcPct val="90000"/>
              </a:lnSpc>
            </a:pPr>
            <a:r>
              <a:rPr lang="en-US" sz="2000" dirty="0" err="1" smtClean="0"/>
              <a:t>Beam:fixed-target</a:t>
            </a:r>
            <a:r>
              <a:rPr lang="en-US" sz="2000" dirty="0" smtClean="0"/>
              <a:t> experiment</a:t>
            </a:r>
          </a:p>
          <a:p>
            <a:pPr marL="463950" lvl="1" indent="-180000" algn="just">
              <a:lnSpc>
                <a:spcPct val="90000"/>
              </a:lnSpc>
            </a:pPr>
            <a:r>
              <a:rPr lang="en-US" sz="1500" dirty="0" smtClean="0"/>
              <a:t>high-intensity 158 </a:t>
            </a:r>
            <a:r>
              <a:rPr lang="en-US" sz="1500" dirty="0" err="1" smtClean="0"/>
              <a:t>GeV</a:t>
            </a:r>
            <a:r>
              <a:rPr lang="en-US" sz="1500" dirty="0" smtClean="0"/>
              <a:t>/c </a:t>
            </a:r>
            <a:r>
              <a:rPr lang="en-US" sz="1500" dirty="0" err="1" smtClean="0"/>
              <a:t>Pb</a:t>
            </a:r>
            <a:r>
              <a:rPr lang="en-US" sz="1500" dirty="0" smtClean="0"/>
              <a:t> beam</a:t>
            </a:r>
          </a:p>
          <a:p>
            <a:pPr marL="463950" lvl="1" indent="-180000" algn="just">
              <a:lnSpc>
                <a:spcPct val="90000"/>
              </a:lnSpc>
            </a:pPr>
            <a:r>
              <a:rPr lang="en-US" sz="1500" dirty="0" smtClean="0"/>
              <a:t>high-intensity 158/450 </a:t>
            </a:r>
            <a:r>
              <a:rPr lang="en-US" sz="1500" dirty="0" err="1" smtClean="0"/>
              <a:t>GeV</a:t>
            </a:r>
            <a:r>
              <a:rPr lang="en-US" sz="1500" dirty="0" smtClean="0"/>
              <a:t>/c </a:t>
            </a:r>
            <a:r>
              <a:rPr lang="en-US" sz="1500" i="1" dirty="0" smtClean="0"/>
              <a:t>p</a:t>
            </a:r>
            <a:r>
              <a:rPr lang="en-US" sz="1500" dirty="0" smtClean="0"/>
              <a:t> beam</a:t>
            </a:r>
          </a:p>
          <a:p>
            <a:pPr marL="63900" indent="-180000" algn="just">
              <a:lnSpc>
                <a:spcPct val="90000"/>
              </a:lnSpc>
            </a:pPr>
            <a:endParaRPr lang="en-US" sz="2000" dirty="0" smtClean="0"/>
          </a:p>
          <a:p>
            <a:pPr marL="63900" indent="-180000" algn="just">
              <a:lnSpc>
                <a:spcPct val="90000"/>
              </a:lnSpc>
            </a:pPr>
            <a:r>
              <a:rPr lang="en-US" sz="2000" dirty="0" smtClean="0"/>
              <a:t>Experimental constraints</a:t>
            </a:r>
          </a:p>
          <a:p>
            <a:pPr marL="463950" lvl="1" indent="-180000" algn="just">
              <a:lnSpc>
                <a:spcPct val="90000"/>
              </a:lnSpc>
            </a:pPr>
            <a:r>
              <a:rPr lang="en-US" sz="1500" dirty="0" smtClean="0"/>
              <a:t>Measure </a:t>
            </a:r>
            <a:r>
              <a:rPr lang="en-US" sz="1500" dirty="0" err="1" smtClean="0"/>
              <a:t>muons</a:t>
            </a:r>
            <a:r>
              <a:rPr lang="en-US" sz="1500" dirty="0" smtClean="0"/>
              <a:t> from </a:t>
            </a:r>
            <a:r>
              <a:rPr lang="en-US" sz="1500" dirty="0" err="1" smtClean="0"/>
              <a:t>charmonia</a:t>
            </a:r>
            <a:r>
              <a:rPr lang="en-US" sz="1500" dirty="0" smtClean="0"/>
              <a:t> and open charm decays</a:t>
            </a:r>
          </a:p>
          <a:p>
            <a:pPr marL="463950" lvl="1" indent="-180000" algn="just">
              <a:lnSpc>
                <a:spcPct val="90000"/>
              </a:lnSpc>
            </a:pPr>
            <a:r>
              <a:rPr lang="en-US" sz="1500" dirty="0" smtClean="0"/>
              <a:t>Measure photon from </a:t>
            </a:r>
            <a:r>
              <a:rPr lang="en-US" sz="1500" dirty="0" smtClean="0">
                <a:latin typeface="Symbol" pitchFamily="18" charset="2"/>
              </a:rPr>
              <a:t>c</a:t>
            </a:r>
            <a:r>
              <a:rPr lang="en-US" sz="1500" baseline="-25000" dirty="0" smtClean="0"/>
              <a:t>c</a:t>
            </a:r>
            <a:r>
              <a:rPr lang="en-US" sz="1500" dirty="0" smtClean="0"/>
              <a:t> decay (</a:t>
            </a:r>
            <a:r>
              <a:rPr lang="en-US" sz="1500" dirty="0" smtClean="0">
                <a:latin typeface="Symbol" pitchFamily="18" charset="2"/>
              </a:rPr>
              <a:t>c</a:t>
            </a:r>
            <a:r>
              <a:rPr lang="en-US" sz="1500" baseline="-25000" dirty="0" smtClean="0"/>
              <a:t>c</a:t>
            </a:r>
            <a:r>
              <a:rPr lang="en-US" sz="1500" dirty="0" smtClean="0"/>
              <a:t> </a:t>
            </a:r>
            <a:r>
              <a:rPr lang="en-US" sz="1500" dirty="0" smtClean="0">
                <a:sym typeface="Wingdings" pitchFamily="2" charset="2"/>
              </a:rPr>
              <a:t>J/</a:t>
            </a:r>
            <a:r>
              <a:rPr lang="en-US" sz="1500" dirty="0" err="1" smtClean="0">
                <a:latin typeface="Symbol" pitchFamily="18" charset="2"/>
                <a:sym typeface="Wingdings" pitchFamily="2" charset="2"/>
              </a:rPr>
              <a:t>Y</a:t>
            </a:r>
            <a:r>
              <a:rPr lang="en-US" sz="1500" dirty="0" err="1" smtClean="0">
                <a:sym typeface="Wingdings" pitchFamily="2" charset="2"/>
              </a:rPr>
              <a:t>+</a:t>
            </a:r>
            <a:r>
              <a:rPr lang="en-US" sz="1500" dirty="0" err="1" smtClean="0">
                <a:latin typeface="Symbol" pitchFamily="18" charset="2"/>
                <a:sym typeface="Wingdings" pitchFamily="2" charset="2"/>
              </a:rPr>
              <a:t>g</a:t>
            </a:r>
            <a:r>
              <a:rPr lang="en-US" sz="1500" dirty="0" smtClean="0">
                <a:sym typeface="Wingdings" pitchFamily="2" charset="2"/>
              </a:rPr>
              <a:t>)</a:t>
            </a:r>
            <a:endParaRPr lang="en-US" sz="1500" dirty="0" smtClean="0"/>
          </a:p>
          <a:p>
            <a:pPr marL="63900" indent="-180000" algn="just">
              <a:lnSpc>
                <a:spcPct val="90000"/>
              </a:lnSpc>
            </a:pPr>
            <a:endParaRPr lang="en-US" sz="2000" dirty="0" smtClean="0"/>
          </a:p>
          <a:p>
            <a:pPr marL="63900" indent="-180000" algn="just">
              <a:lnSpc>
                <a:spcPct val="90000"/>
              </a:lnSpc>
            </a:pPr>
            <a:r>
              <a:rPr lang="en-US" sz="2000" dirty="0" smtClean="0"/>
              <a:t>Detector main components :</a:t>
            </a:r>
          </a:p>
          <a:p>
            <a:pPr marL="626850" lvl="1" indent="-342900" algn="just">
              <a:lnSpc>
                <a:spcPct val="90000"/>
              </a:lnSpc>
              <a:buFont typeface="+mj-lt"/>
              <a:buAutoNum type="arabicPeriod"/>
            </a:pPr>
            <a:r>
              <a:rPr lang="en-US" sz="1700" b="1" u="sng" dirty="0" smtClean="0">
                <a:solidFill>
                  <a:srgbClr val="1F497D"/>
                </a:solidFill>
              </a:rPr>
              <a:t>Vertex detector + Spectrometer</a:t>
            </a:r>
          </a:p>
          <a:p>
            <a:pPr marL="720000" lvl="2" indent="-171450" algn="just">
              <a:lnSpc>
                <a:spcPct val="90000"/>
              </a:lnSpc>
            </a:pPr>
            <a:r>
              <a:rPr lang="en-US" sz="1500" b="1" dirty="0" smtClean="0">
                <a:solidFill>
                  <a:srgbClr val="1F497D"/>
                </a:solidFill>
              </a:rPr>
              <a:t>Measures </a:t>
            </a:r>
            <a:r>
              <a:rPr lang="en-US" sz="1500" b="1" dirty="0">
                <a:solidFill>
                  <a:srgbClr val="1F497D"/>
                </a:solidFill>
              </a:rPr>
              <a:t>tracks before absorber </a:t>
            </a:r>
            <a:r>
              <a:rPr lang="en-US" sz="1500" b="1" dirty="0" smtClean="0">
                <a:solidFill>
                  <a:srgbClr val="1F497D"/>
                </a:solidFill>
                <a:sym typeface="Wingdings" pitchFamily="2" charset="2"/>
              </a:rPr>
              <a:t></a:t>
            </a:r>
            <a:r>
              <a:rPr lang="en-US" sz="1500" b="1" dirty="0" smtClean="0">
                <a:solidFill>
                  <a:srgbClr val="1F497D"/>
                </a:solidFill>
              </a:rPr>
              <a:t> </a:t>
            </a:r>
            <a:r>
              <a:rPr lang="en-US" sz="1500" b="1" dirty="0">
                <a:solidFill>
                  <a:srgbClr val="1F497D"/>
                </a:solidFill>
              </a:rPr>
              <a:t>very good mass resolution</a:t>
            </a:r>
          </a:p>
          <a:p>
            <a:pPr marL="720000" lvl="2" algn="just">
              <a:lnSpc>
                <a:spcPct val="90000"/>
              </a:lnSpc>
            </a:pPr>
            <a:r>
              <a:rPr lang="en-US" sz="1500" b="1" dirty="0" smtClean="0">
                <a:solidFill>
                  <a:srgbClr val="1F497D"/>
                </a:solidFill>
              </a:rPr>
              <a:t>Measure </a:t>
            </a:r>
            <a:r>
              <a:rPr lang="en-US" sz="1500" b="1" dirty="0" err="1" smtClean="0">
                <a:solidFill>
                  <a:srgbClr val="1F497D"/>
                </a:solidFill>
              </a:rPr>
              <a:t>muon</a:t>
            </a:r>
            <a:r>
              <a:rPr lang="en-US" sz="1500" b="1" dirty="0" smtClean="0">
                <a:solidFill>
                  <a:srgbClr val="1F497D"/>
                </a:solidFill>
              </a:rPr>
              <a:t> vertex offset  </a:t>
            </a:r>
            <a:r>
              <a:rPr lang="en-US" sz="1500" b="1" dirty="0" smtClean="0">
                <a:solidFill>
                  <a:srgbClr val="1F497D"/>
                </a:solidFill>
                <a:sym typeface="Wingdings" pitchFamily="2" charset="2"/>
              </a:rPr>
              <a:t> open charm</a:t>
            </a:r>
            <a:r>
              <a:rPr lang="en-US" sz="1500" b="1" dirty="0" smtClean="0">
                <a:solidFill>
                  <a:srgbClr val="1F497D"/>
                </a:solidFill>
              </a:rPr>
              <a:t>    </a:t>
            </a:r>
          </a:p>
          <a:p>
            <a:pPr marL="626850" lvl="1" indent="-342900" algn="just">
              <a:lnSpc>
                <a:spcPct val="90000"/>
              </a:lnSpc>
              <a:buFont typeface="+mj-lt"/>
              <a:buAutoNum type="arabicPeriod"/>
            </a:pPr>
            <a:r>
              <a:rPr lang="en-US" sz="1700" b="1" u="sng" dirty="0" smtClean="0">
                <a:solidFill>
                  <a:srgbClr val="FF0000"/>
                </a:solidFill>
              </a:rPr>
              <a:t>Ultra-granular calorimeter</a:t>
            </a:r>
            <a:endParaRPr lang="en-US" sz="1700" b="1" u="sng" dirty="0">
              <a:solidFill>
                <a:srgbClr val="FF0000"/>
              </a:solidFill>
            </a:endParaRPr>
          </a:p>
          <a:p>
            <a:pPr marL="720000" lvl="2" algn="just">
              <a:lnSpc>
                <a:spcPct val="90000"/>
              </a:lnSpc>
            </a:pPr>
            <a:r>
              <a:rPr lang="en-US" sz="1500" b="1" dirty="0" smtClean="0">
                <a:solidFill>
                  <a:srgbClr val="FF0000"/>
                </a:solidFill>
              </a:rPr>
              <a:t>Measure </a:t>
            </a:r>
            <a:r>
              <a:rPr lang="en-US" sz="1500" b="1" dirty="0" smtClean="0">
                <a:solidFill>
                  <a:srgbClr val="FF0000"/>
                </a:solidFill>
                <a:latin typeface="Symbol" pitchFamily="18" charset="2"/>
              </a:rPr>
              <a:t>g</a:t>
            </a:r>
            <a:r>
              <a:rPr lang="en-US" sz="1500" b="1" dirty="0" smtClean="0">
                <a:solidFill>
                  <a:srgbClr val="FF0000"/>
                </a:solidFill>
              </a:rPr>
              <a:t> in high </a:t>
            </a:r>
            <a:r>
              <a:rPr lang="en-US" sz="1500" b="1" dirty="0" smtClean="0">
                <a:solidFill>
                  <a:srgbClr val="FF0000"/>
                </a:solidFill>
                <a:latin typeface="Symbol" pitchFamily="18" charset="2"/>
              </a:rPr>
              <a:t>p</a:t>
            </a:r>
            <a:r>
              <a:rPr lang="en-US" sz="1500" b="1" baseline="30000" dirty="0" smtClean="0">
                <a:solidFill>
                  <a:srgbClr val="FF0000"/>
                </a:solidFill>
              </a:rPr>
              <a:t>0</a:t>
            </a:r>
            <a:r>
              <a:rPr lang="en-US" sz="1500" b="1" dirty="0" smtClean="0">
                <a:solidFill>
                  <a:srgbClr val="FF0000"/>
                </a:solidFill>
              </a:rPr>
              <a:t> multiplicity environment                                                      </a:t>
            </a:r>
          </a:p>
          <a:p>
            <a:pPr marL="626850" lvl="1" indent="-342900" algn="just">
              <a:lnSpc>
                <a:spcPct val="90000"/>
              </a:lnSpc>
              <a:buFont typeface="+mj-lt"/>
              <a:buAutoNum type="arabicPeriod"/>
            </a:pPr>
            <a:r>
              <a:rPr lang="en-US" sz="1700" b="1" u="sng" dirty="0" smtClean="0">
                <a:solidFill>
                  <a:srgbClr val="595959"/>
                </a:solidFill>
              </a:rPr>
              <a:t>Absorber/ </a:t>
            </a:r>
            <a:r>
              <a:rPr lang="en-US" sz="1700" b="1" u="sng" dirty="0" err="1" smtClean="0">
                <a:solidFill>
                  <a:srgbClr val="595959"/>
                </a:solidFill>
              </a:rPr>
              <a:t>muon</a:t>
            </a:r>
            <a:r>
              <a:rPr lang="en-US" sz="1700" b="1" u="sng" dirty="0" smtClean="0">
                <a:solidFill>
                  <a:srgbClr val="595959"/>
                </a:solidFill>
              </a:rPr>
              <a:t> trigger</a:t>
            </a:r>
            <a:endParaRPr lang="en-US" sz="1700" b="1" u="sng" dirty="0">
              <a:solidFill>
                <a:srgbClr val="595959"/>
              </a:solidFill>
            </a:endParaRPr>
          </a:p>
          <a:p>
            <a:pPr marL="720000" lvl="2" algn="just">
              <a:lnSpc>
                <a:spcPct val="90000"/>
              </a:lnSpc>
            </a:pPr>
            <a:r>
              <a:rPr lang="en-US" sz="1500" b="1" dirty="0" smtClean="0">
                <a:solidFill>
                  <a:srgbClr val="595959"/>
                </a:solidFill>
              </a:rPr>
              <a:t>Absorb </a:t>
            </a:r>
            <a:r>
              <a:rPr lang="en-US" sz="1500" b="1" dirty="0" smtClean="0">
                <a:solidFill>
                  <a:srgbClr val="595959"/>
                </a:solidFill>
                <a:latin typeface="Symbol" pitchFamily="18" charset="2"/>
              </a:rPr>
              <a:t>p</a:t>
            </a:r>
            <a:r>
              <a:rPr lang="en-US" sz="1500" b="1" dirty="0" smtClean="0">
                <a:solidFill>
                  <a:srgbClr val="595959"/>
                </a:solidFill>
              </a:rPr>
              <a:t>/K</a:t>
            </a:r>
          </a:p>
          <a:p>
            <a:pPr marL="720000" lvl="2" algn="just">
              <a:lnSpc>
                <a:spcPct val="90000"/>
              </a:lnSpc>
            </a:pPr>
            <a:r>
              <a:rPr lang="en-US" sz="1500" b="1" dirty="0" smtClean="0">
                <a:solidFill>
                  <a:srgbClr val="595959"/>
                </a:solidFill>
              </a:rPr>
              <a:t>Minimize fake triggers from </a:t>
            </a:r>
            <a:r>
              <a:rPr lang="en-US" sz="1500" b="1" dirty="0" smtClean="0">
                <a:solidFill>
                  <a:srgbClr val="595959"/>
                </a:solidFill>
                <a:latin typeface="Symbol" pitchFamily="18" charset="2"/>
              </a:rPr>
              <a:t>p</a:t>
            </a:r>
            <a:r>
              <a:rPr lang="en-US" sz="1500" b="1" dirty="0" smtClean="0">
                <a:solidFill>
                  <a:srgbClr val="595959"/>
                </a:solidFill>
              </a:rPr>
              <a:t>/K decays</a:t>
            </a:r>
          </a:p>
          <a:p>
            <a:pPr marL="1714500" lvl="3" indent="-457200">
              <a:lnSpc>
                <a:spcPct val="90000"/>
              </a:lnSpc>
            </a:pPr>
            <a:endParaRPr lang="en-US" sz="1100" b="1" dirty="0" smtClean="0">
              <a:solidFill>
                <a:srgbClr val="595959"/>
              </a:solidFill>
            </a:endParaRPr>
          </a:p>
          <a:p>
            <a:pPr marL="1714500" lvl="3" indent="-457200">
              <a:lnSpc>
                <a:spcPct val="90000"/>
              </a:lnSpc>
              <a:buFont typeface="Arial" charset="0"/>
              <a:buNone/>
            </a:pPr>
            <a:endParaRPr lang="en-US" sz="1100" dirty="0" smtClean="0"/>
          </a:p>
        </p:txBody>
      </p:sp>
      <p:sp>
        <p:nvSpPr>
          <p:cNvPr id="2" name="Espace réservé du texte 1"/>
          <p:cNvSpPr>
            <a:spLocks noGrp="1"/>
          </p:cNvSpPr>
          <p:nvPr>
            <p:ph type="body" sz="quarter" idx="13"/>
          </p:nvPr>
        </p:nvSpPr>
        <p:spPr/>
        <p:txBody>
          <a:bodyPr/>
          <a:lstStyle/>
          <a:p>
            <a:pPr algn="ctr"/>
            <a:r>
              <a:rPr lang="fr-FR" dirty="0" smtClean="0"/>
              <a:t>A new </a:t>
            </a:r>
            <a:r>
              <a:rPr lang="fr-FR" dirty="0" err="1" smtClean="0"/>
              <a:t>experiment</a:t>
            </a:r>
            <a:r>
              <a:rPr lang="fr-FR" dirty="0" smtClean="0"/>
              <a:t> @ SPS</a:t>
            </a:r>
            <a:endParaRPr lang="fr-FR" dirty="0"/>
          </a:p>
        </p:txBody>
      </p:sp>
      <p:sp>
        <p:nvSpPr>
          <p:cNvPr id="3" name="Espace réservé de la date 2"/>
          <p:cNvSpPr>
            <a:spLocks noGrp="1"/>
          </p:cNvSpPr>
          <p:nvPr>
            <p:ph type="dt" sz="half" idx="14"/>
          </p:nvPr>
        </p:nvSpPr>
        <p:spPr/>
        <p:txBody>
          <a:bodyPr/>
          <a:lstStyle/>
          <a:p>
            <a:pPr>
              <a:defRPr/>
            </a:pPr>
            <a:r>
              <a:rPr lang="fr-FR" smtClean="0"/>
              <a:t>Les-Houches - 2014</a:t>
            </a:r>
            <a:endParaRPr lang="fr-BE"/>
          </a:p>
        </p:txBody>
      </p:sp>
      <p:sp>
        <p:nvSpPr>
          <p:cNvPr id="7" name="Espace réservé du pied de page 6"/>
          <p:cNvSpPr>
            <a:spLocks noGrp="1"/>
          </p:cNvSpPr>
          <p:nvPr>
            <p:ph type="ftr" sz="quarter" idx="15"/>
          </p:nvPr>
        </p:nvSpPr>
        <p:spPr/>
        <p:txBody>
          <a:bodyPr/>
          <a:lstStyle/>
          <a:p>
            <a:pPr>
              <a:defRPr/>
            </a:pPr>
            <a:r>
              <a:rPr lang="fr-FR" smtClean="0"/>
              <a:t>Frédéric Fleuret - LLR (fleuret@in2p3.fr)</a:t>
            </a:r>
            <a:endParaRPr lang="fr-BE"/>
          </a:p>
        </p:txBody>
      </p:sp>
      <p:sp>
        <p:nvSpPr>
          <p:cNvPr id="15" name="Trapèze 14"/>
          <p:cNvSpPr/>
          <p:nvPr/>
        </p:nvSpPr>
        <p:spPr>
          <a:xfrm>
            <a:off x="5139655" y="3881438"/>
            <a:ext cx="648072" cy="195262"/>
          </a:xfrm>
          <a:prstGeom prst="trapezoid">
            <a:avLst>
              <a:gd name="adj" fmla="val 24994"/>
            </a:avLst>
          </a:prstGeom>
          <a:solidFill>
            <a:srgbClr val="339933"/>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700" b="1" dirty="0" err="1"/>
              <a:t>Dipole</a:t>
            </a:r>
            <a:r>
              <a:rPr lang="fr-FR" sz="700" b="1" dirty="0"/>
              <a:t> </a:t>
            </a:r>
            <a:r>
              <a:rPr lang="fr-FR" sz="700" b="1" dirty="0" err="1"/>
              <a:t>field</a:t>
            </a:r>
            <a:endParaRPr lang="fr-FR" sz="700" b="1" dirty="0"/>
          </a:p>
        </p:txBody>
      </p:sp>
      <p:sp>
        <p:nvSpPr>
          <p:cNvPr id="17" name="Trapèze 16"/>
          <p:cNvSpPr/>
          <p:nvPr/>
        </p:nvSpPr>
        <p:spPr>
          <a:xfrm flipV="1">
            <a:off x="5138886" y="2852738"/>
            <a:ext cx="648841" cy="195262"/>
          </a:xfrm>
          <a:prstGeom prst="trapezoid">
            <a:avLst>
              <a:gd name="adj" fmla="val 24994"/>
            </a:avLst>
          </a:prstGeom>
          <a:solidFill>
            <a:srgbClr val="339933"/>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800" b="1" dirty="0"/>
          </a:p>
        </p:txBody>
      </p:sp>
      <p:cxnSp>
        <p:nvCxnSpPr>
          <p:cNvPr id="5" name="Connecteur droit avec flèche 4"/>
          <p:cNvCxnSpPr/>
          <p:nvPr/>
        </p:nvCxnSpPr>
        <p:spPr>
          <a:xfrm flipV="1">
            <a:off x="3419872" y="3567906"/>
            <a:ext cx="1719783" cy="963164"/>
          </a:xfrm>
          <a:prstGeom prst="straightConnector1">
            <a:avLst/>
          </a:prstGeom>
          <a:ln w="28575">
            <a:solidFill>
              <a:srgbClr val="1F497D"/>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V="1">
            <a:off x="3995936" y="4076701"/>
            <a:ext cx="2160240" cy="12965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V="1">
            <a:off x="4139952" y="4453652"/>
            <a:ext cx="2880320" cy="1567636"/>
          </a:xfrm>
          <a:prstGeom prst="straightConnector1">
            <a:avLst/>
          </a:prstGeom>
          <a:ln w="28575">
            <a:solidFill>
              <a:srgbClr val="595959"/>
            </a:solidFill>
            <a:tailEnd type="arrow"/>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p:cNvSpPr>
            <a:spLocks noGrp="1"/>
          </p:cNvSpPr>
          <p:nvPr>
            <p:ph type="sldNum" sz="quarter" idx="16"/>
          </p:nvPr>
        </p:nvSpPr>
        <p:spPr/>
        <p:txBody>
          <a:bodyPr/>
          <a:lstStyle/>
          <a:p>
            <a:pPr>
              <a:defRPr/>
            </a:pPr>
            <a:fld id="{04440F35-B054-43D8-94DA-56CBF8F8D486}" type="slidenum">
              <a:rPr lang="fr-BE" smtClean="0"/>
              <a:pPr>
                <a:defRPr/>
              </a:pPr>
              <a:t>9</a:t>
            </a:fld>
            <a:r>
              <a:rPr lang="fr-BE" smtClean="0"/>
              <a:t>/22</a:t>
            </a:r>
            <a:endParaRPr lang="fr-BE" dirty="0"/>
          </a:p>
        </p:txBody>
      </p:sp>
    </p:spTree>
    <p:extLst>
      <p:ext uri="{BB962C8B-B14F-4D97-AF65-F5344CB8AC3E}">
        <p14:creationId xmlns:p14="http://schemas.microsoft.com/office/powerpoint/2010/main" val="3496044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HIC">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12638</TotalTime>
  <Words>3646</Words>
  <Application>Microsoft Office PowerPoint</Application>
  <PresentationFormat>Affichage à l'écran (4:3)</PresentationFormat>
  <Paragraphs>736</Paragraphs>
  <Slides>33</Slides>
  <Notes>2</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33</vt:i4>
      </vt:variant>
    </vt:vector>
  </HeadingPairs>
  <TitlesOfParts>
    <vt:vector size="36" baseType="lpstr">
      <vt:lpstr>CHIC</vt:lpstr>
      <vt:lpstr>Acrobat Document</vt:lpstr>
      <vt:lpstr>Équation</vt:lpstr>
      <vt:lpstr>Color screening in Quark Gluon Plasma (QGP):                               A new experiment to measure charm production in PbPb collisions at the CERN SPS</vt:lpstr>
      <vt:lpstr>Heavy quarks</vt:lpstr>
      <vt:lpstr>Heavy quarks</vt:lpstr>
      <vt:lpstr>Charm quarks</vt:lpstr>
      <vt:lpstr>Charm quarks</vt:lpstr>
      <vt:lpstr>Sequential suppression</vt:lpstr>
      <vt:lpstr>Charmonia in A+A</vt:lpstr>
      <vt:lpstr>Charmonia in A+A</vt:lpstr>
      <vt:lpstr>Experimental design</vt:lpstr>
      <vt:lpstr>Apparatus    artist view  </vt:lpstr>
      <vt:lpstr>Apparatus</vt:lpstr>
      <vt:lpstr>Apparatus</vt:lpstr>
      <vt:lpstr>Apparatus</vt:lpstr>
      <vt:lpstr>Apparatus</vt:lpstr>
      <vt:lpstr>Expected performances</vt:lpstr>
      <vt:lpstr>Expected number of  events</vt:lpstr>
      <vt:lpstr>Open charm</vt:lpstr>
      <vt:lpstr>p+A program </vt:lpstr>
      <vt:lpstr>A thorough        p+A program </vt:lpstr>
      <vt:lpstr>Project status</vt:lpstr>
      <vt:lpstr>Towards a Letter of Intent</vt:lpstr>
      <vt:lpstr>Conclusion</vt:lpstr>
      <vt:lpstr>CMS@LHC    New upsilon results</vt:lpstr>
      <vt:lpstr>J/Y@SPS .vs. Υ@LHC    color screening ?</vt:lpstr>
      <vt:lpstr>backup</vt:lpstr>
      <vt:lpstr>Color screening</vt:lpstr>
      <vt:lpstr>Comovers</vt:lpstr>
      <vt:lpstr>J/Y@SPS .vs. U@LHC</vt:lpstr>
      <vt:lpstr>Energy scan</vt:lpstr>
      <vt:lpstr>Rapidity coverage</vt:lpstr>
      <vt:lpstr>Mass resolution</vt:lpstr>
      <vt:lpstr>CERN strategy</vt:lpstr>
      <vt:lpstr>J/Y@SPS .vs. U@LHC    color screening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quarkonium puzzle</dc:title>
  <dc:creator>Fleuret</dc:creator>
  <cp:lastModifiedBy>Fleuret</cp:lastModifiedBy>
  <cp:revision>573</cp:revision>
  <dcterms:modified xsi:type="dcterms:W3CDTF">2014-01-16T08:14:38Z</dcterms:modified>
</cp:coreProperties>
</file>