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4" r:id="rId2"/>
    <p:sldId id="284" r:id="rId3"/>
    <p:sldId id="297" r:id="rId4"/>
    <p:sldId id="309" r:id="rId5"/>
    <p:sldId id="316" r:id="rId6"/>
    <p:sldId id="304" r:id="rId7"/>
    <p:sldId id="296" r:id="rId8"/>
    <p:sldId id="302" r:id="rId9"/>
    <p:sldId id="261" r:id="rId10"/>
    <p:sldId id="305" r:id="rId11"/>
    <p:sldId id="310" r:id="rId12"/>
    <p:sldId id="293" r:id="rId13"/>
    <p:sldId id="280" r:id="rId14"/>
    <p:sldId id="279" r:id="rId15"/>
    <p:sldId id="306" r:id="rId16"/>
    <p:sldId id="308" r:id="rId17"/>
    <p:sldId id="312" r:id="rId18"/>
    <p:sldId id="313"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00E2"/>
    <a:srgbClr val="A20000"/>
    <a:srgbClr val="003300"/>
    <a:srgbClr val="00CC66"/>
    <a:srgbClr val="4F81BD"/>
    <a:srgbClr val="F2DCDB"/>
    <a:srgbClr val="DCE6F2"/>
    <a:srgbClr val="0101FF"/>
    <a:srgbClr val="FF00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95657" autoAdjust="0"/>
  </p:normalViewPr>
  <p:slideViewPr>
    <p:cSldViewPr>
      <p:cViewPr varScale="1">
        <p:scale>
          <a:sx n="75" d="100"/>
          <a:sy n="75" d="100"/>
        </p:scale>
        <p:origin x="-744" y="-96"/>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D7AD344-C792-4EF9-ABE3-09110F073F79}" type="datetimeFigureOut">
              <a:rPr lang="en-US"/>
              <a:pPr>
                <a:defRPr/>
              </a:pPr>
              <a:t>12/6/2012</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812C53-36C7-4299-A8CB-3A1A02B9E1FC}"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FB812C53-36C7-4299-A8CB-3A1A02B9E1FC}"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a:solidFill>
            <a:schemeClr val="tx1"/>
          </a:solidFill>
        </p:spPr>
        <p:txBody>
          <a:bodyPr/>
          <a:lstStyle>
            <a:lvl1pPr>
              <a:defRPr>
                <a:solidFill>
                  <a:schemeClr val="bg1"/>
                </a:solidFill>
              </a:defRPr>
            </a:lvl1pPr>
          </a:lstStyle>
          <a:p>
            <a:r>
              <a:rPr lang="fr-FR" smtClean="0"/>
              <a:t>Cliquez pour modifier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B5160349-112E-4757-92E5-A49459A58AE8}"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868322"/>
          </a:xfrm>
          <a:solidFill>
            <a:srgbClr val="FFC000"/>
          </a:solidFill>
        </p:spPr>
        <p:txBody>
          <a:bodyPr>
            <a:normAutofit/>
          </a:bodyPr>
          <a:lstStyle>
            <a:lvl1pPr>
              <a:defRPr sz="4000" b="1">
                <a:solidFill>
                  <a:schemeClr val="tx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9703856-D6F6-4E69-8F82-8012B1E60403}"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000" cy="868322"/>
          </a:xfrm>
          <a:solidFill>
            <a:srgbClr val="FFFF00"/>
          </a:solidFill>
        </p:spPr>
        <p:txBody>
          <a:bodyPr>
            <a:normAutofit/>
          </a:bodyPr>
          <a:lstStyle>
            <a:lvl1pPr>
              <a:defRPr sz="4000" b="1">
                <a:solidFill>
                  <a:schemeClr val="tx1">
                    <a:lumMod val="85000"/>
                    <a:lumOff val="15000"/>
                  </a:schemeClr>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388BFA0-37C8-4228-87E2-7EADCA538742}" type="slidenum">
              <a:rPr lang="fr-BE"/>
              <a:pPr>
                <a:defRPr/>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rgbClr val="FFFF00"/>
          </a:solidFill>
        </p:spPr>
        <p:txBody>
          <a:bodyPr>
            <a:normAutofit/>
          </a:bodyPr>
          <a:lstStyle>
            <a:lvl1pPr>
              <a:defRPr sz="4000" b="1">
                <a:solidFill>
                  <a:schemeClr val="tx1">
                    <a:lumMod val="85000"/>
                    <a:lumOff val="15000"/>
                  </a:schemeClr>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7C2334D5-B392-4BF0-A405-EB113B1006E9}"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chemeClr val="tx1"/>
          </a:solidFill>
        </p:spPr>
        <p:txBody>
          <a:bodyPr>
            <a:normAutofit/>
          </a:bodyPr>
          <a:lstStyle>
            <a:lvl1pPr>
              <a:defRPr sz="4000" b="1">
                <a:solidFill>
                  <a:schemeClr val="bg1"/>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dirty="0" smtClean="0"/>
              <a:t>Frédéric Fleuret - L</a:t>
            </a:r>
            <a:r>
              <a:rPr lang="fr-FR" dirty="0" smtClean="0">
                <a:solidFill>
                  <a:srgbClr val="898989"/>
                </a:solidFill>
              </a:rPr>
              <a:t>LR</a:t>
            </a:r>
            <a:endParaRPr lang="fr-BE" dirty="0">
              <a:solidFill>
                <a:srgbClr val="898989"/>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2D67996-295D-4F77-A381-123A140FDE3E}" type="slidenum">
              <a:rPr lang="fr-BE" smtClean="0"/>
              <a:pPr>
                <a:defRPr/>
              </a:pPr>
              <a:t>‹N°›</a:t>
            </a:fld>
            <a:endParaRPr lang="fr-BE" dirty="0">
              <a:solidFill>
                <a:schemeClr val="tx1"/>
              </a:solidFill>
            </a:endParaRPr>
          </a:p>
        </p:txBody>
      </p:sp>
      <p:sp>
        <p:nvSpPr>
          <p:cNvPr id="8" name="ZoneTexte 7"/>
          <p:cNvSpPr txBox="1"/>
          <p:nvPr userDrawn="1"/>
        </p:nvSpPr>
        <p:spPr>
          <a:xfrm>
            <a:off x="8506621" y="6577909"/>
            <a:ext cx="397866" cy="276999"/>
          </a:xfrm>
          <a:prstGeom prst="rect">
            <a:avLst/>
          </a:prstGeom>
          <a:noFill/>
        </p:spPr>
        <p:txBody>
          <a:bodyPr wrap="none" rtlCol="0">
            <a:spAutoFit/>
          </a:bodyPr>
          <a:lstStyle/>
          <a:p>
            <a:r>
              <a:rPr lang="fr-BE" sz="1200" dirty="0" smtClean="0">
                <a:solidFill>
                  <a:srgbClr val="898989"/>
                </a:solidFill>
                <a:latin typeface="+mn-lt"/>
              </a:rPr>
              <a:t>/18</a:t>
            </a:r>
            <a:endParaRPr lang="en-US" sz="1200" dirty="0">
              <a:solidFill>
                <a:srgbClr val="898989"/>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pic>
        <p:nvPicPr>
          <p:cNvPr id="5"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4536504" cy="868322"/>
          </a:xfrm>
          <a:solidFill>
            <a:schemeClr val="tx1"/>
          </a:solidFill>
        </p:spPr>
        <p:txBody>
          <a:bodyPr anchor="t">
            <a:noAutofit/>
          </a:bodyPr>
          <a:lstStyle>
            <a:lvl1pPr>
              <a:defRPr sz="2800" b="1">
                <a:solidFill>
                  <a:schemeClr val="bg1"/>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8" name="Espace réservé du texte 17"/>
          <p:cNvSpPr>
            <a:spLocks noGrp="1"/>
          </p:cNvSpPr>
          <p:nvPr>
            <p:ph type="body" sz="quarter" idx="13"/>
          </p:nvPr>
        </p:nvSpPr>
        <p:spPr>
          <a:xfrm>
            <a:off x="5364163" y="0"/>
            <a:ext cx="3779837" cy="867600"/>
          </a:xfrm>
          <a:solidFill>
            <a:schemeClr val="tx1"/>
          </a:solidFill>
        </p:spPr>
        <p:txBody>
          <a:bodyPr anchor="ctr">
            <a:noAutofit/>
          </a:bodyPr>
          <a:lstStyle>
            <a:lvl1pPr algn="ctr">
              <a:buNone/>
              <a:defRPr sz="4000" b="1">
                <a:solidFill>
                  <a:srgbClr val="FF0000"/>
                </a:solidFill>
                <a:latin typeface="+mj-lt"/>
              </a:defRPr>
            </a:lvl1pPr>
          </a:lstStyle>
          <a:p>
            <a:pPr lvl="0"/>
            <a:r>
              <a:rPr lang="fr-FR" dirty="0" smtClean="0"/>
              <a:t>Cliquez pour modifier les styles du texte du masque</a:t>
            </a:r>
          </a:p>
        </p:txBody>
      </p:sp>
      <p:sp>
        <p:nvSpPr>
          <p:cNvPr id="6" name="Espace réservé de la date 3"/>
          <p:cNvSpPr>
            <a:spLocks noGrp="1"/>
          </p:cNvSpPr>
          <p:nvPr>
            <p:ph type="dt" sz="half" idx="14"/>
          </p:nvPr>
        </p:nvSpPr>
        <p:spPr/>
        <p:txBody>
          <a:bodyPr/>
          <a:lstStyle>
            <a:lvl1pPr>
              <a:defRPr/>
            </a:lvl1pPr>
          </a:lstStyle>
          <a:p>
            <a:pPr>
              <a:defRPr/>
            </a:pPr>
            <a:r>
              <a:rPr lang="fr-FR" smtClean="0"/>
              <a:t>04/05/2012 - RIL</a:t>
            </a:r>
            <a:endParaRPr lang="fr-BE"/>
          </a:p>
        </p:txBody>
      </p:sp>
      <p:sp>
        <p:nvSpPr>
          <p:cNvPr id="7" name="Espace réservé du pied de page 4"/>
          <p:cNvSpPr>
            <a:spLocks noGrp="1"/>
          </p:cNvSpPr>
          <p:nvPr>
            <p:ph type="ftr" sz="quarter" idx="15"/>
          </p:nvPr>
        </p:nvSpPr>
        <p:spPr/>
        <p:txBody>
          <a:bodyPr/>
          <a:lstStyle>
            <a:lvl1pPr>
              <a:defRPr/>
            </a:lvl1pPr>
          </a:lstStyle>
          <a:p>
            <a:pPr>
              <a:defRPr/>
            </a:pPr>
            <a:r>
              <a:rPr lang="fr-FR" smtClean="0"/>
              <a:t>Frédéric Fleuret - LLR</a:t>
            </a:r>
            <a:endParaRPr lang="fr-BE"/>
          </a:p>
        </p:txBody>
      </p:sp>
      <p:sp>
        <p:nvSpPr>
          <p:cNvPr id="8" name="Espace réservé du numéro de diapositive 5"/>
          <p:cNvSpPr>
            <a:spLocks noGrp="1"/>
          </p:cNvSpPr>
          <p:nvPr>
            <p:ph type="sldNum" sz="quarter" idx="16"/>
          </p:nvPr>
        </p:nvSpPr>
        <p:spPr/>
        <p:txBody>
          <a:bodyPr/>
          <a:lstStyle>
            <a:lvl1pPr>
              <a:defRPr/>
            </a:lvl1pPr>
          </a:lstStyle>
          <a:p>
            <a:pPr>
              <a:defRPr/>
            </a:pPr>
            <a:fld id="{AE359880-4500-4A8C-AF91-A956C24D70B4}"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chemeClr val="tx1"/>
          </a:solidFill>
        </p:spPr>
        <p:txBody>
          <a:bodyPr>
            <a:normAutofit/>
          </a:bodyPr>
          <a:lstStyle>
            <a:lvl1pPr>
              <a:defRPr sz="4000" b="1">
                <a:solidFill>
                  <a:schemeClr val="bg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570E4C5-15D1-40D6-98CC-22358904E805}"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000" cy="868322"/>
          </a:xfrm>
          <a:solidFill>
            <a:srgbClr val="92D050"/>
          </a:solidFill>
        </p:spPr>
        <p:txBody>
          <a:bodyPr>
            <a:normAutofit/>
          </a:bodyPr>
          <a:lstStyle>
            <a:lvl1pPr>
              <a:defRPr sz="4000" b="1">
                <a:solidFill>
                  <a:schemeClr val="tx1">
                    <a:lumMod val="85000"/>
                    <a:lumOff val="15000"/>
                  </a:schemeClr>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24479D3-0DFE-40D1-A65B-ED1AA51E4EC2}"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rgbClr val="92D050"/>
          </a:solidFill>
        </p:spPr>
        <p:txBody>
          <a:bodyPr>
            <a:normAutofit/>
          </a:bodyPr>
          <a:lstStyle>
            <a:lvl1pPr>
              <a:defRPr sz="4000" b="1">
                <a:solidFill>
                  <a:schemeClr val="tx1">
                    <a:lumMod val="85000"/>
                    <a:lumOff val="15000"/>
                  </a:schemeClr>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3E3385A-AC43-422B-8F0D-8A5900AB802D}"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rgbClr val="00B0F0"/>
          </a:solidFill>
        </p:spPr>
        <p:txBody>
          <a:bodyPr>
            <a:normAutofit/>
          </a:bodyPr>
          <a:lstStyle>
            <a:lvl1pPr>
              <a:defRPr sz="4000" b="1">
                <a:solidFill>
                  <a:schemeClr val="bg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2B27C9A0-F17B-4707-B8E4-D1E609E7E680}"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868322"/>
          </a:xfrm>
          <a:solidFill>
            <a:srgbClr val="00B0F0"/>
          </a:solidFill>
        </p:spPr>
        <p:txBody>
          <a:bodyPr>
            <a:normAutofit/>
          </a:bodyPr>
          <a:lstStyle>
            <a:lvl1pPr>
              <a:defRPr sz="4000" b="1">
                <a:solidFill>
                  <a:schemeClr val="bg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14BC461-7CC5-4ACC-BF24-52AB6C8A7ED7}"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rgbClr val="FFC000"/>
          </a:solidFill>
        </p:spPr>
        <p:txBody>
          <a:bodyPr>
            <a:normAutofit/>
          </a:bodyPr>
          <a:lstStyle>
            <a:lvl1pPr>
              <a:defRPr sz="4000" b="1">
                <a:solidFill>
                  <a:schemeClr val="tx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3A582A5-6630-4140-9659-473DFB5982A5}"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2457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616700"/>
            <a:ext cx="2133600" cy="19685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t>04/05/2012 - RIL</a:t>
            </a:r>
            <a:endParaRPr lang="fr-BE"/>
          </a:p>
        </p:txBody>
      </p:sp>
      <p:sp>
        <p:nvSpPr>
          <p:cNvPr id="5" name="Espace réservé du pied de page 4"/>
          <p:cNvSpPr>
            <a:spLocks noGrp="1"/>
          </p:cNvSpPr>
          <p:nvPr>
            <p:ph type="ftr" sz="quarter" idx="3"/>
          </p:nvPr>
        </p:nvSpPr>
        <p:spPr>
          <a:xfrm>
            <a:off x="3124200" y="6616700"/>
            <a:ext cx="2895600" cy="196850"/>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4"/>
          </p:nvPr>
        </p:nvSpPr>
        <p:spPr>
          <a:xfrm>
            <a:off x="6553200" y="6616700"/>
            <a:ext cx="2133600" cy="19685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440F35-B054-43D8-94DA-56CBF8F8D486}" type="slidenum">
              <a:rPr lang="fr-BE" smtClean="0"/>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68" r:id="rId4"/>
    <p:sldLayoutId id="2147483675" r:id="rId5"/>
    <p:sldLayoutId id="2147483669" r:id="rId6"/>
    <p:sldLayoutId id="2147483676" r:id="rId7"/>
    <p:sldLayoutId id="2147483670" r:id="rId8"/>
    <p:sldLayoutId id="2147483677" r:id="rId9"/>
    <p:sldLayoutId id="2147483671" r:id="rId10"/>
    <p:sldLayoutId id="2147483678" r:id="rId11"/>
    <p:sldLayoutId id="2147483672" r:id="rId12"/>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0.png"/><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dsweb.cern.ch/record/1488886/files/SPSC-EOI-008.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arxiv.org/abs/hep-ph/0512217v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hyperlink" Target="http://arxiv.org/abs/nucl-ex/0612013"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hyperlink" Target="http://arxiv.org/abs/nucl-ex/061201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4.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hyperlink" Target="http://arxiv.org/abs/nucl-ex/0612013" TargetMode="External"/><Relationship Id="rId4" Type="http://schemas.openxmlformats.org/officeDocument/2006/relationships/image" Target="../media/image15.png"/><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p:txBody>
          <a:bodyPr/>
          <a:lstStyle/>
          <a:p>
            <a:r>
              <a:rPr lang="en-US" smtClean="0"/>
              <a:t>An experiment to measure </a:t>
            </a:r>
            <a:r>
              <a:rPr lang="en-US" smtClean="0">
                <a:latin typeface="Symbol" pitchFamily="18" charset="2"/>
              </a:rPr>
              <a:t>c</a:t>
            </a:r>
            <a:r>
              <a:rPr lang="en-US" baseline="-25000" smtClean="0"/>
              <a:t>c</a:t>
            </a:r>
            <a:r>
              <a:rPr lang="en-US" smtClean="0"/>
              <a:t> suppression at the CERN SPS</a:t>
            </a:r>
          </a:p>
        </p:txBody>
      </p:sp>
      <p:sp>
        <p:nvSpPr>
          <p:cNvPr id="3" name="Sous-titre 2"/>
          <p:cNvSpPr>
            <a:spLocks noGrp="1"/>
          </p:cNvSpPr>
          <p:nvPr>
            <p:ph type="subTitle" idx="1"/>
          </p:nvPr>
        </p:nvSpPr>
        <p:spPr>
          <a:xfrm>
            <a:off x="179388" y="3886200"/>
            <a:ext cx="8785225" cy="2638425"/>
          </a:xfrm>
        </p:spPr>
        <p:txBody>
          <a:bodyPr rtlCol="0">
            <a:normAutofit fontScale="77500" lnSpcReduction="20000"/>
          </a:bodyPr>
          <a:lstStyle/>
          <a:p>
            <a:pPr fontAlgn="auto">
              <a:spcAft>
                <a:spcPts val="0"/>
              </a:spcAft>
              <a:buFont typeface="Arial" pitchFamily="34" charset="0"/>
              <a:buNone/>
              <a:defRPr/>
            </a:pPr>
            <a:r>
              <a:rPr lang="en-US" sz="4600" dirty="0" smtClean="0"/>
              <a:t>CHIC: </a:t>
            </a:r>
            <a:r>
              <a:rPr lang="en-US" sz="4600" b="1" dirty="0" smtClean="0">
                <a:solidFill>
                  <a:srgbClr val="FF0000"/>
                </a:solidFill>
              </a:rPr>
              <a:t>C</a:t>
            </a:r>
            <a:r>
              <a:rPr lang="en-US" sz="4600" dirty="0" smtClean="0"/>
              <a:t>harm in </a:t>
            </a:r>
            <a:r>
              <a:rPr lang="en-US" sz="4600" b="1" dirty="0" smtClean="0">
                <a:solidFill>
                  <a:srgbClr val="FF0000"/>
                </a:solidFill>
              </a:rPr>
              <a:t>H</a:t>
            </a:r>
            <a:r>
              <a:rPr lang="en-US" sz="4600" dirty="0" smtClean="0"/>
              <a:t>eavy </a:t>
            </a:r>
            <a:r>
              <a:rPr lang="en-US" sz="4600" b="1" dirty="0" smtClean="0">
                <a:solidFill>
                  <a:srgbClr val="FF0000"/>
                </a:solidFill>
              </a:rPr>
              <a:t>I</a:t>
            </a:r>
            <a:r>
              <a:rPr lang="en-US" sz="4600" dirty="0" smtClean="0"/>
              <a:t>on </a:t>
            </a:r>
            <a:r>
              <a:rPr lang="en-US" sz="4600" b="1" dirty="0" smtClean="0">
                <a:solidFill>
                  <a:srgbClr val="FF0000"/>
                </a:solidFill>
              </a:rPr>
              <a:t>C</a:t>
            </a:r>
            <a:r>
              <a:rPr lang="en-US" sz="4600" dirty="0" smtClean="0"/>
              <a:t>ollisions</a:t>
            </a:r>
          </a:p>
          <a:p>
            <a:pPr fontAlgn="auto">
              <a:spcAft>
                <a:spcPts val="0"/>
              </a:spcAft>
              <a:buFont typeface="Arial" pitchFamily="34" charset="0"/>
              <a:buNone/>
              <a:defRPr/>
            </a:pPr>
            <a:endParaRPr lang="fr-FR" i="1" dirty="0" smtClean="0"/>
          </a:p>
          <a:p>
            <a:pPr fontAlgn="auto">
              <a:spcAft>
                <a:spcPts val="0"/>
              </a:spcAft>
              <a:buFont typeface="Arial" pitchFamily="34" charset="0"/>
              <a:buNone/>
              <a:defRPr/>
            </a:pPr>
            <a:r>
              <a:rPr lang="fr-FR" i="1" dirty="0" smtClean="0"/>
              <a:t>F. Fleuret </a:t>
            </a:r>
            <a:r>
              <a:rPr lang="fr-FR" i="1" baseline="30000" dirty="0" smtClean="0"/>
              <a:t>1</a:t>
            </a:r>
            <a:r>
              <a:rPr lang="fr-FR" i="1" dirty="0" smtClean="0"/>
              <a:t>, F. </a:t>
            </a:r>
            <a:r>
              <a:rPr lang="fr-FR" i="1" dirty="0" err="1" smtClean="0"/>
              <a:t>Arleo</a:t>
            </a:r>
            <a:r>
              <a:rPr lang="fr-FR" i="1" dirty="0" smtClean="0"/>
              <a:t> </a:t>
            </a:r>
            <a:r>
              <a:rPr lang="fr-FR" i="1" baseline="30000" dirty="0" smtClean="0"/>
              <a:t>2</a:t>
            </a:r>
            <a:r>
              <a:rPr lang="fr-FR" i="1" dirty="0" smtClean="0"/>
              <a:t>, E. G. </a:t>
            </a:r>
            <a:r>
              <a:rPr lang="fr-FR" i="1" dirty="0" err="1" smtClean="0"/>
              <a:t>Ferreiro</a:t>
            </a:r>
            <a:r>
              <a:rPr lang="fr-FR" i="1" dirty="0" smtClean="0"/>
              <a:t> </a:t>
            </a:r>
            <a:r>
              <a:rPr lang="fr-FR" i="1" baseline="30000" dirty="0" smtClean="0"/>
              <a:t>3</a:t>
            </a:r>
            <a:r>
              <a:rPr lang="fr-FR" i="1" dirty="0" smtClean="0"/>
              <a:t>, P.-B. </a:t>
            </a:r>
            <a:r>
              <a:rPr lang="fr-FR" i="1" dirty="0" err="1" smtClean="0"/>
              <a:t>Gossiaux</a:t>
            </a:r>
            <a:r>
              <a:rPr lang="fr-FR" i="1" dirty="0" smtClean="0"/>
              <a:t> </a:t>
            </a:r>
            <a:r>
              <a:rPr lang="fr-FR" i="1" baseline="30000" dirty="0" smtClean="0"/>
              <a:t>4</a:t>
            </a:r>
            <a:r>
              <a:rPr lang="fr-FR" i="1" dirty="0" smtClean="0"/>
              <a:t>, S. Peigné </a:t>
            </a:r>
            <a:r>
              <a:rPr lang="fr-FR" i="1" baseline="30000" dirty="0" smtClean="0"/>
              <a:t>4</a:t>
            </a:r>
            <a:endParaRPr lang="fr-FR" dirty="0" smtClean="0"/>
          </a:p>
          <a:p>
            <a:pPr algn="l" fontAlgn="auto">
              <a:spcAft>
                <a:spcPts val="0"/>
              </a:spcAft>
              <a:buFont typeface="Arial" pitchFamily="34" charset="0"/>
              <a:buNone/>
              <a:defRPr/>
            </a:pPr>
            <a:endParaRPr lang="fr-FR" i="1" baseline="30000" dirty="0" smtClean="0"/>
          </a:p>
          <a:p>
            <a:pPr algn="l" fontAlgn="auto">
              <a:spcAft>
                <a:spcPts val="0"/>
              </a:spcAft>
              <a:buFont typeface="Arial" pitchFamily="34" charset="0"/>
              <a:buNone/>
              <a:defRPr/>
            </a:pPr>
            <a:r>
              <a:rPr lang="fr-FR" sz="2100" i="1" baseline="30000" dirty="0" smtClean="0"/>
              <a:t>		1</a:t>
            </a:r>
            <a:r>
              <a:rPr lang="fr-FR" sz="2100" i="1" dirty="0" smtClean="0"/>
              <a:t> LLR, École polytechnique – IN2P3/CNRS, Palaiseau, France</a:t>
            </a:r>
            <a:endParaRPr lang="fr-FR" sz="2100" dirty="0" smtClean="0"/>
          </a:p>
          <a:p>
            <a:pPr algn="l" fontAlgn="auto">
              <a:spcAft>
                <a:spcPts val="0"/>
              </a:spcAft>
              <a:buFont typeface="Arial" pitchFamily="34" charset="0"/>
              <a:buNone/>
              <a:defRPr/>
            </a:pPr>
            <a:r>
              <a:rPr lang="fr-FR" sz="2100" i="1" baseline="30000" dirty="0" smtClean="0"/>
              <a:t>		2</a:t>
            </a:r>
            <a:r>
              <a:rPr lang="fr-FR" sz="2100" i="1" dirty="0" smtClean="0"/>
              <a:t> </a:t>
            </a:r>
            <a:r>
              <a:rPr lang="fr-FR" sz="2100" i="1" dirty="0" err="1" smtClean="0"/>
              <a:t>LAPTh</a:t>
            </a:r>
            <a:r>
              <a:rPr lang="fr-FR" sz="2100" i="1" dirty="0" smtClean="0"/>
              <a:t>, Université de Savoie – CNRS, Annecy-le-Vieux, France</a:t>
            </a:r>
            <a:endParaRPr lang="fr-FR" sz="2100" dirty="0" smtClean="0"/>
          </a:p>
          <a:p>
            <a:pPr algn="l" fontAlgn="auto">
              <a:spcAft>
                <a:spcPts val="0"/>
              </a:spcAft>
              <a:buFont typeface="Arial" pitchFamily="34" charset="0"/>
              <a:buNone/>
              <a:defRPr/>
            </a:pPr>
            <a:r>
              <a:rPr lang="fr-FR" sz="2100" i="1" baseline="30000" dirty="0" smtClean="0"/>
              <a:t>		3</a:t>
            </a:r>
            <a:r>
              <a:rPr lang="fr-FR" sz="2100" i="1" dirty="0" smtClean="0"/>
              <a:t> </a:t>
            </a:r>
            <a:r>
              <a:rPr lang="fr-FR" sz="2100" i="1" dirty="0" err="1" smtClean="0"/>
              <a:t>Universidad</a:t>
            </a:r>
            <a:r>
              <a:rPr lang="fr-FR" sz="2100" i="1" dirty="0" smtClean="0"/>
              <a:t> de Santiago de </a:t>
            </a:r>
            <a:r>
              <a:rPr lang="fr-FR" sz="2100" i="1" dirty="0" err="1" smtClean="0"/>
              <a:t>Compostela</a:t>
            </a:r>
            <a:r>
              <a:rPr lang="fr-FR" sz="2100" i="1" dirty="0" smtClean="0"/>
              <a:t>, Santiago de </a:t>
            </a:r>
            <a:r>
              <a:rPr lang="fr-FR" sz="2100" i="1" dirty="0" err="1" smtClean="0"/>
              <a:t>Compostela</a:t>
            </a:r>
            <a:r>
              <a:rPr lang="fr-FR" sz="2100" i="1" dirty="0" smtClean="0"/>
              <a:t>, Spain</a:t>
            </a:r>
            <a:endParaRPr lang="fr-FR" sz="2100" dirty="0" smtClean="0"/>
          </a:p>
          <a:p>
            <a:pPr algn="l" fontAlgn="auto">
              <a:spcAft>
                <a:spcPts val="0"/>
              </a:spcAft>
              <a:buFont typeface="Arial" pitchFamily="34" charset="0"/>
              <a:buNone/>
              <a:defRPr/>
            </a:pPr>
            <a:r>
              <a:rPr lang="fr-FR" sz="2100" i="1" baseline="30000" dirty="0" smtClean="0"/>
              <a:t>		4</a:t>
            </a:r>
            <a:r>
              <a:rPr lang="fr-FR" sz="2100" i="1" dirty="0" smtClean="0"/>
              <a:t> SUBATECH, université de Nantes – IN2P3/CNRS, Nantes, France</a:t>
            </a:r>
            <a:endParaRPr lang="fr-FR" sz="2100" dirty="0" smtClean="0"/>
          </a:p>
          <a:p>
            <a:pPr fontAlgn="auto">
              <a:spcAft>
                <a:spcPts val="0"/>
              </a:spcAft>
              <a:buFont typeface="Arial" pitchFamily="34" charset="0"/>
              <a:buNone/>
              <a:defRPr/>
            </a:pPr>
            <a:endParaRPr lang="en-US" dirty="0"/>
          </a:p>
        </p:txBody>
      </p:sp>
      <p:sp>
        <p:nvSpPr>
          <p:cNvPr id="4" name="Espace réservé du numéro de diapositive 3"/>
          <p:cNvSpPr>
            <a:spLocks noGrp="1"/>
          </p:cNvSpPr>
          <p:nvPr>
            <p:ph type="sldNum" sz="quarter" idx="12"/>
          </p:nvPr>
        </p:nvSpPr>
        <p:spPr/>
        <p:txBody>
          <a:bodyPr/>
          <a:lstStyle/>
          <a:p>
            <a:pPr>
              <a:defRPr/>
            </a:pPr>
            <a:fld id="{2AD2A895-ABF4-449B-AE91-624773146513}" type="slidenum">
              <a:rPr lang="fr-BE"/>
              <a:pPr>
                <a:defRPr/>
              </a:pPr>
              <a:t>1</a:t>
            </a:fld>
            <a:endParaRPr lang="fr-BE"/>
          </a:p>
        </p:txBody>
      </p:sp>
      <p:sp>
        <p:nvSpPr>
          <p:cNvPr id="5" name="Espace réservé du pied de page 4"/>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539750" y="3794125"/>
            <a:ext cx="3457575" cy="2730500"/>
          </a:xfrm>
          <a:prstGeom prst="rect">
            <a:avLst/>
          </a:prstGeom>
          <a:noFill/>
          <a:ln w="9525">
            <a:noFill/>
            <a:miter lim="800000"/>
            <a:headEnd/>
            <a:tailEnd/>
          </a:ln>
        </p:spPr>
      </p:pic>
      <p:sp>
        <p:nvSpPr>
          <p:cNvPr id="17" name="Titre 73"/>
          <p:cNvSpPr>
            <a:spLocks noGrp="1"/>
          </p:cNvSpPr>
          <p:nvPr>
            <p:ph type="title" idx="4294967295"/>
          </p:nvPr>
        </p:nvSpPr>
        <p:spPr>
          <a:xfrm>
            <a:off x="827088" y="0"/>
            <a:ext cx="8316912" cy="868363"/>
          </a:xfrm>
          <a:solidFill>
            <a:schemeClr val="tx1"/>
          </a:solidFill>
        </p:spPr>
        <p:txBody>
          <a:bodyPr rtlCol="0">
            <a:normAutofit fontScale="90000"/>
          </a:bodyPr>
          <a:lstStyle/>
          <a:p>
            <a:pPr algn="l" fontAlgn="auto">
              <a:spcAft>
                <a:spcPts val="0"/>
              </a:spcAft>
              <a:defRPr/>
            </a:pPr>
            <a:r>
              <a:rPr lang="fr-FR" sz="2800" b="1" dirty="0" smtClean="0">
                <a:solidFill>
                  <a:schemeClr val="bg1"/>
                </a:solidFill>
              </a:rPr>
              <a:t>p+A program	</a:t>
            </a:r>
            <a:r>
              <a:rPr lang="fr-FR" sz="4000" b="1" dirty="0" err="1" smtClean="0">
                <a:solidFill>
                  <a:srgbClr val="FF0000"/>
                </a:solidFill>
              </a:rPr>
              <a:t>investigate</a:t>
            </a:r>
            <a:r>
              <a:rPr lang="fr-FR" sz="4000" b="1" dirty="0" smtClean="0">
                <a:solidFill>
                  <a:srgbClr val="FF0000"/>
                </a:solidFill>
              </a:rPr>
              <a:t> Cold </a:t>
            </a:r>
            <a:r>
              <a:rPr lang="fr-FR" sz="4000" b="1" dirty="0" err="1" smtClean="0">
                <a:solidFill>
                  <a:srgbClr val="FF0000"/>
                </a:solidFill>
              </a:rPr>
              <a:t>Nuclear</a:t>
            </a:r>
            <a:r>
              <a:rPr lang="fr-FR" sz="4000" b="1" dirty="0" smtClean="0">
                <a:solidFill>
                  <a:srgbClr val="FF0000"/>
                </a:solidFill>
              </a:rPr>
              <a:t> </a:t>
            </a:r>
            <a:r>
              <a:rPr lang="fr-FR" sz="4000" b="1" dirty="0" err="1" smtClean="0">
                <a:solidFill>
                  <a:srgbClr val="FF0000"/>
                </a:solidFill>
              </a:rPr>
              <a:t>Matter</a:t>
            </a:r>
            <a:endParaRPr lang="en-US" sz="4000" b="1" baseline="-25000" dirty="0">
              <a:solidFill>
                <a:srgbClr val="FF0000"/>
              </a:solidFill>
            </a:endParaRPr>
          </a:p>
        </p:txBody>
      </p:sp>
      <p:sp>
        <p:nvSpPr>
          <p:cNvPr id="125956" name="Espace réservé du contenu 2"/>
          <p:cNvSpPr>
            <a:spLocks noGrp="1"/>
          </p:cNvSpPr>
          <p:nvPr>
            <p:ph idx="4294967295"/>
          </p:nvPr>
        </p:nvSpPr>
        <p:spPr>
          <a:xfrm>
            <a:off x="214313" y="928688"/>
            <a:ext cx="8715375" cy="700112"/>
          </a:xfrm>
        </p:spPr>
        <p:txBody>
          <a:bodyPr/>
          <a:lstStyle/>
          <a:p>
            <a:pPr algn="ctr">
              <a:spcBef>
                <a:spcPct val="0"/>
              </a:spcBef>
              <a:buNone/>
            </a:pPr>
            <a:r>
              <a:rPr lang="en-US" sz="1800" b="1" dirty="0" smtClean="0"/>
              <a:t>A thorough </a:t>
            </a:r>
            <a:r>
              <a:rPr lang="en-US" sz="1800" b="1" dirty="0" err="1" smtClean="0"/>
              <a:t>p+A</a:t>
            </a:r>
            <a:r>
              <a:rPr lang="en-US" sz="1800" b="1" dirty="0" smtClean="0"/>
              <a:t> program is mandatory as reference for hot nuclear matter effects</a:t>
            </a:r>
          </a:p>
          <a:p>
            <a:endParaRPr lang="en-US" sz="1800" b="1" dirty="0" smtClean="0"/>
          </a:p>
          <a:p>
            <a:r>
              <a:rPr lang="en-US" sz="1800" b="1" dirty="0" smtClean="0"/>
              <a:t>Must control (understand) : </a:t>
            </a:r>
          </a:p>
          <a:p>
            <a:pPr lvl="1"/>
            <a:r>
              <a:rPr lang="en-US" sz="1800" dirty="0" err="1" smtClean="0"/>
              <a:t>charmonium</a:t>
            </a:r>
            <a:r>
              <a:rPr lang="en-US" sz="1800" dirty="0" smtClean="0"/>
              <a:t> absorption by cold nuclear matter </a:t>
            </a:r>
            <a:r>
              <a:rPr lang="en-US" sz="1800" dirty="0" smtClean="0">
                <a:sym typeface="Wingdings" pitchFamily="2" charset="2"/>
              </a:rPr>
              <a:t> A dependence</a:t>
            </a:r>
          </a:p>
          <a:p>
            <a:pPr lvl="1"/>
            <a:r>
              <a:rPr lang="en-US" sz="1800" dirty="0" smtClean="0">
                <a:sym typeface="Wingdings" pitchFamily="2" charset="2"/>
              </a:rPr>
              <a:t>Shadowing/anti-shadowing (x</a:t>
            </a:r>
            <a:r>
              <a:rPr lang="en-US" sz="1800" baseline="-25000" dirty="0" smtClean="0">
                <a:sym typeface="Wingdings" pitchFamily="2" charset="2"/>
              </a:rPr>
              <a:t>2</a:t>
            </a:r>
            <a:r>
              <a:rPr lang="en-US" sz="1800" dirty="0" smtClean="0">
                <a:sym typeface="Wingdings" pitchFamily="2" charset="2"/>
              </a:rPr>
              <a:t> scaling)</a:t>
            </a:r>
          </a:p>
          <a:p>
            <a:pPr lvl="1"/>
            <a:r>
              <a:rPr lang="en-US" sz="1800" dirty="0" smtClean="0">
                <a:sym typeface="Wingdings" pitchFamily="2" charset="2"/>
              </a:rPr>
              <a:t>Energy loss (saturation)…     (</a:t>
            </a:r>
            <a:r>
              <a:rPr lang="en-US" sz="1800" dirty="0" err="1" smtClean="0">
                <a:sym typeface="Wingdings" pitchFamily="2" charset="2"/>
              </a:rPr>
              <a:t>x</a:t>
            </a:r>
            <a:r>
              <a:rPr lang="en-US" sz="1800" baseline="-25000" dirty="0" err="1" smtClean="0">
                <a:sym typeface="Wingdings" pitchFamily="2" charset="2"/>
              </a:rPr>
              <a:t>F</a:t>
            </a:r>
            <a:r>
              <a:rPr lang="en-US" sz="1800" dirty="0" smtClean="0">
                <a:sym typeface="Wingdings" pitchFamily="2" charset="2"/>
              </a:rPr>
              <a:t> scaling)</a:t>
            </a:r>
          </a:p>
          <a:p>
            <a:r>
              <a:rPr lang="en-US" sz="1800" b="1" dirty="0" smtClean="0"/>
              <a:t>Two detector configurations to cover </a:t>
            </a:r>
            <a:r>
              <a:rPr lang="en-US" sz="1800" b="1" dirty="0" err="1" smtClean="0"/>
              <a:t>y</a:t>
            </a:r>
            <a:r>
              <a:rPr lang="en-US" sz="1800" b="1" baseline="-25000" dirty="0" err="1" smtClean="0"/>
              <a:t>CMS</a:t>
            </a:r>
            <a:r>
              <a:rPr lang="en-US" sz="1800" b="1" dirty="0" smtClean="0"/>
              <a:t> </a:t>
            </a:r>
            <a:r>
              <a:rPr lang="en-US" sz="2000" b="1" dirty="0" smtClean="0">
                <a:sym typeface="Symbol" pitchFamily="18" charset="2"/>
              </a:rPr>
              <a:t> [-0.5 ; 2]</a:t>
            </a:r>
            <a:endParaRPr lang="en-US" sz="2400" b="1" dirty="0" smtClean="0">
              <a:sym typeface="Symbol" pitchFamily="18" charset="2"/>
            </a:endParaRPr>
          </a:p>
        </p:txBody>
      </p:sp>
      <p:sp>
        <p:nvSpPr>
          <p:cNvPr id="6" name="Espace réservé du numéro de diapositive 5"/>
          <p:cNvSpPr txBox="1">
            <a:spLocks noGrp="1"/>
          </p:cNvSpPr>
          <p:nvPr/>
        </p:nvSpPr>
        <p:spPr>
          <a:xfrm>
            <a:off x="6553200" y="6616700"/>
            <a:ext cx="2133600" cy="196850"/>
          </a:xfrm>
          <a:prstGeom prst="rect">
            <a:avLst/>
          </a:prstGeom>
          <a:noFill/>
        </p:spPr>
        <p:txBody>
          <a:bodyPr anchor="ctr"/>
          <a:lstStyle/>
          <a:p>
            <a:pPr algn="r" fontAlgn="auto">
              <a:spcBef>
                <a:spcPts val="0"/>
              </a:spcBef>
              <a:spcAft>
                <a:spcPts val="0"/>
              </a:spcAft>
              <a:defRPr/>
            </a:pPr>
            <a:fld id="{E0F99985-BC84-45CE-98E1-5E2817DBAD3C}" type="slidenum">
              <a:rPr lang="fr-BE" sz="1200">
                <a:solidFill>
                  <a:schemeClr val="tx1">
                    <a:tint val="75000"/>
                  </a:schemeClr>
                </a:solidFill>
                <a:latin typeface="+mn-lt"/>
              </a:rPr>
              <a:pPr algn="r" fontAlgn="auto">
                <a:spcBef>
                  <a:spcPts val="0"/>
                </a:spcBef>
                <a:spcAft>
                  <a:spcPts val="0"/>
                </a:spcAft>
                <a:defRPr/>
              </a:pPr>
              <a:t>10</a:t>
            </a:fld>
            <a:endParaRPr lang="fr-BE" sz="1200" dirty="0">
              <a:solidFill>
                <a:schemeClr val="tx1">
                  <a:tint val="75000"/>
                </a:schemeClr>
              </a:solidFill>
              <a:latin typeface="+mn-lt"/>
            </a:endParaRPr>
          </a:p>
        </p:txBody>
      </p:sp>
      <p:pic>
        <p:nvPicPr>
          <p:cNvPr id="125958"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146675" y="3802063"/>
            <a:ext cx="3529013" cy="2722562"/>
          </a:xfrm>
          <a:prstGeom prst="rect">
            <a:avLst/>
          </a:prstGeom>
          <a:noFill/>
          <a:ln w="9525">
            <a:noFill/>
            <a:miter lim="800000"/>
            <a:headEnd/>
            <a:tailEnd/>
          </a:ln>
        </p:spPr>
      </p:pic>
      <p:sp>
        <p:nvSpPr>
          <p:cNvPr id="125959" name="ZoneTexte 11"/>
          <p:cNvSpPr txBox="1">
            <a:spLocks noChangeArrowheads="1"/>
          </p:cNvSpPr>
          <p:nvPr/>
        </p:nvSpPr>
        <p:spPr bwMode="auto">
          <a:xfrm>
            <a:off x="763588" y="3422650"/>
            <a:ext cx="2994025" cy="366713"/>
          </a:xfrm>
          <a:prstGeom prst="rect">
            <a:avLst/>
          </a:prstGeom>
          <a:noFill/>
          <a:ln w="9525">
            <a:noFill/>
            <a:miter lim="800000"/>
            <a:headEnd/>
            <a:tailEnd/>
          </a:ln>
        </p:spPr>
        <p:txBody>
          <a:bodyPr wrap="none">
            <a:spAutoFit/>
          </a:bodyPr>
          <a:lstStyle/>
          <a:p>
            <a:r>
              <a:rPr lang="en-US" b="1">
                <a:latin typeface="Calibri" pitchFamily="34" charset="0"/>
              </a:rPr>
              <a:t>Mid-rapidity : y</a:t>
            </a:r>
            <a:r>
              <a:rPr lang="en-US" b="1" baseline="-25000">
                <a:latin typeface="Calibri" pitchFamily="34" charset="0"/>
              </a:rPr>
              <a:t>CMS</a:t>
            </a:r>
            <a:r>
              <a:rPr lang="en-US" b="1">
                <a:latin typeface="Calibri" pitchFamily="34" charset="0"/>
              </a:rPr>
              <a:t> </a:t>
            </a:r>
            <a:r>
              <a:rPr lang="en-US" b="1">
                <a:latin typeface="Calibri" pitchFamily="34" charset="0"/>
                <a:sym typeface="Symbol" pitchFamily="18" charset="2"/>
              </a:rPr>
              <a:t> [-0.5 ; 1]</a:t>
            </a:r>
            <a:endParaRPr lang="en-US" b="1">
              <a:latin typeface="Calibri" pitchFamily="34" charset="0"/>
            </a:endParaRPr>
          </a:p>
        </p:txBody>
      </p:sp>
      <p:sp>
        <p:nvSpPr>
          <p:cNvPr id="125960" name="ZoneTexte 12"/>
          <p:cNvSpPr txBox="1">
            <a:spLocks noChangeArrowheads="1"/>
          </p:cNvSpPr>
          <p:nvPr/>
        </p:nvSpPr>
        <p:spPr bwMode="auto">
          <a:xfrm>
            <a:off x="5292725" y="3422650"/>
            <a:ext cx="3340100" cy="366713"/>
          </a:xfrm>
          <a:prstGeom prst="rect">
            <a:avLst/>
          </a:prstGeom>
          <a:noFill/>
          <a:ln w="9525">
            <a:noFill/>
            <a:miter lim="800000"/>
            <a:headEnd/>
            <a:tailEnd/>
          </a:ln>
        </p:spPr>
        <p:txBody>
          <a:bodyPr wrap="none">
            <a:spAutoFit/>
          </a:bodyPr>
          <a:lstStyle/>
          <a:p>
            <a:r>
              <a:rPr lang="en-US" b="1">
                <a:latin typeface="Calibri" pitchFamily="34" charset="0"/>
              </a:rPr>
              <a:t>Forward-rapidity : y</a:t>
            </a:r>
            <a:r>
              <a:rPr lang="en-US" b="1" baseline="-25000">
                <a:latin typeface="Calibri" pitchFamily="34" charset="0"/>
              </a:rPr>
              <a:t>CMS</a:t>
            </a:r>
            <a:r>
              <a:rPr lang="en-US" b="1">
                <a:latin typeface="Calibri" pitchFamily="34" charset="0"/>
              </a:rPr>
              <a:t> </a:t>
            </a:r>
            <a:r>
              <a:rPr lang="en-US" b="1">
                <a:latin typeface="Calibri" pitchFamily="34" charset="0"/>
                <a:sym typeface="Symbol" pitchFamily="18" charset="2"/>
              </a:rPr>
              <a:t> [0.5 ; 2]</a:t>
            </a:r>
            <a:endParaRPr lang="en-US" b="1">
              <a:latin typeface="Calibri" pitchFamily="34" charset="0"/>
            </a:endParaRPr>
          </a:p>
        </p:txBody>
      </p:sp>
      <p:sp>
        <p:nvSpPr>
          <p:cNvPr id="9" name="Espace réservé du pied de page 8"/>
          <p:cNvSpPr txBox="1">
            <a:spLocks noGrp="1"/>
          </p:cNvSpPr>
          <p:nvPr/>
        </p:nvSpPr>
        <p:spPr>
          <a:xfrm>
            <a:off x="3124200" y="6616700"/>
            <a:ext cx="2895600" cy="196850"/>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 Fleuret - LLR Ecole polytechnique, France</a:t>
            </a:r>
            <a:endParaRPr lang="fr-BE" sz="1200">
              <a:solidFill>
                <a:schemeClr val="tx1">
                  <a:tint val="75000"/>
                </a:schemeClr>
              </a:solidFill>
              <a:latin typeface="+mn-lt"/>
            </a:endParaRPr>
          </a:p>
        </p:txBody>
      </p:sp>
      <p:sp>
        <p:nvSpPr>
          <p:cNvPr id="10" name="ZoneTexte 9"/>
          <p:cNvSpPr txBox="1"/>
          <p:nvPr/>
        </p:nvSpPr>
        <p:spPr>
          <a:xfrm>
            <a:off x="5076056" y="2420888"/>
            <a:ext cx="2901756" cy="369332"/>
          </a:xfrm>
          <a:prstGeom prst="rect">
            <a:avLst/>
          </a:prstGeom>
          <a:noFill/>
        </p:spPr>
        <p:txBody>
          <a:bodyPr wrap="none" rtlCol="0">
            <a:spAutoFit/>
          </a:bodyPr>
          <a:lstStyle/>
          <a:p>
            <a:r>
              <a:rPr lang="en-US" b="1" dirty="0" smtClean="0">
                <a:sym typeface="Wingdings" pitchFamily="2" charset="2"/>
              </a:rPr>
              <a:t> </a:t>
            </a:r>
            <a:r>
              <a:rPr lang="en-US" b="1" dirty="0" smtClean="0"/>
              <a:t>Need large </a:t>
            </a:r>
            <a:r>
              <a:rPr lang="en-US" b="1" dirty="0" err="1" smtClean="0"/>
              <a:t>y</a:t>
            </a:r>
            <a:r>
              <a:rPr lang="en-US" b="1" baseline="-25000" dirty="0" err="1" smtClean="0"/>
              <a:t>CMS</a:t>
            </a:r>
            <a:r>
              <a:rPr lang="en-US" b="1" dirty="0" smtClean="0"/>
              <a:t> range</a:t>
            </a:r>
            <a:endParaRPr lang="en-US" dirty="0"/>
          </a:p>
        </p:txBody>
      </p:sp>
      <p:sp>
        <p:nvSpPr>
          <p:cNvPr id="11" name="Accolade fermante 10"/>
          <p:cNvSpPr/>
          <p:nvPr/>
        </p:nvSpPr>
        <p:spPr>
          <a:xfrm>
            <a:off x="4860032" y="2348880"/>
            <a:ext cx="72008" cy="5040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Espace réservé du numéro de diapositive 11"/>
          <p:cNvSpPr>
            <a:spLocks noGrp="1"/>
          </p:cNvSpPr>
          <p:nvPr>
            <p:ph type="sldNum" sz="quarter" idx="12"/>
          </p:nvPr>
        </p:nvSpPr>
        <p:spPr/>
        <p:txBody>
          <a:bodyPr/>
          <a:lstStyle/>
          <a:p>
            <a:pPr>
              <a:defRPr/>
            </a:pPr>
            <a:fld id="{22D67996-295D-4F77-A381-123A140FDE3E}" type="slidenum">
              <a:rPr lang="fr-BE" smtClean="0"/>
              <a:pPr>
                <a:defRPr/>
              </a:pPr>
              <a:t>10</a:t>
            </a:fld>
            <a:endParaRPr lang="fr-BE"/>
          </a:p>
        </p:txBody>
      </p:sp>
      <p:sp>
        <p:nvSpPr>
          <p:cNvPr id="13" name="Espace réservé du pied de page 12"/>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0"/>
            <a:ext cx="8316912" cy="868363"/>
          </a:xfrm>
        </p:spPr>
        <p:txBody>
          <a:bodyPr rtlCol="0">
            <a:normAutofit fontScale="90000"/>
          </a:bodyPr>
          <a:lstStyle/>
          <a:p>
            <a:pPr algn="l" fontAlgn="auto">
              <a:spcAft>
                <a:spcPts val="0"/>
              </a:spcAft>
              <a:defRPr/>
            </a:pPr>
            <a:r>
              <a:rPr lang="fr-FR" sz="2800" dirty="0" smtClean="0"/>
              <a:t>p+A program	</a:t>
            </a:r>
            <a:r>
              <a:rPr lang="fr-FR" dirty="0" err="1" smtClean="0">
                <a:solidFill>
                  <a:srgbClr val="FF0000"/>
                </a:solidFill>
              </a:rPr>
              <a:t>investigate</a:t>
            </a:r>
            <a:r>
              <a:rPr lang="fr-FR" dirty="0" smtClean="0">
                <a:solidFill>
                  <a:srgbClr val="FF0000"/>
                </a:solidFill>
              </a:rPr>
              <a:t> Cold </a:t>
            </a:r>
            <a:r>
              <a:rPr lang="fr-FR" dirty="0" err="1" smtClean="0">
                <a:solidFill>
                  <a:srgbClr val="FF0000"/>
                </a:solidFill>
              </a:rPr>
              <a:t>Nuclear</a:t>
            </a:r>
            <a:r>
              <a:rPr lang="fr-FR" dirty="0" smtClean="0">
                <a:solidFill>
                  <a:srgbClr val="FF0000"/>
                </a:solidFill>
              </a:rPr>
              <a:t> </a:t>
            </a:r>
            <a:r>
              <a:rPr lang="fr-FR" dirty="0" err="1" smtClean="0">
                <a:solidFill>
                  <a:srgbClr val="FF0000"/>
                </a:solidFill>
              </a:rPr>
              <a:t>Matter</a:t>
            </a:r>
            <a:endParaRPr lang="en-US" dirty="0"/>
          </a:p>
        </p:txBody>
      </p:sp>
      <p:sp>
        <p:nvSpPr>
          <p:cNvPr id="110597" name="Espace réservé du contenu 2"/>
          <p:cNvSpPr>
            <a:spLocks noGrp="1"/>
          </p:cNvSpPr>
          <p:nvPr>
            <p:ph idx="1"/>
          </p:nvPr>
        </p:nvSpPr>
        <p:spPr>
          <a:xfrm>
            <a:off x="214313" y="928688"/>
            <a:ext cx="8678862" cy="5500687"/>
          </a:xfrm>
        </p:spPr>
        <p:txBody>
          <a:bodyPr/>
          <a:lstStyle/>
          <a:p>
            <a:pPr algn="ctr">
              <a:buFont typeface="Arial" charset="0"/>
              <a:buNone/>
            </a:pPr>
            <a:r>
              <a:rPr lang="en-US" sz="1800" dirty="0" smtClean="0"/>
              <a:t>A thorough </a:t>
            </a:r>
            <a:r>
              <a:rPr lang="en-US" sz="1800" dirty="0" err="1" smtClean="0"/>
              <a:t>p+A</a:t>
            </a:r>
            <a:r>
              <a:rPr lang="en-US" sz="1800" dirty="0" smtClean="0"/>
              <a:t> program requires</a:t>
            </a:r>
          </a:p>
          <a:p>
            <a:endParaRPr lang="en-US" sz="2000" dirty="0" smtClean="0"/>
          </a:p>
          <a:p>
            <a:endParaRPr lang="en-US" dirty="0" smtClean="0"/>
          </a:p>
          <a:p>
            <a:endParaRPr lang="en-US" dirty="0" smtClean="0"/>
          </a:p>
        </p:txBody>
      </p:sp>
      <p:graphicFrame>
        <p:nvGraphicFramePr>
          <p:cNvPr id="9" name="Tableau 8"/>
          <p:cNvGraphicFramePr>
            <a:graphicFrameLocks noGrp="1"/>
          </p:cNvGraphicFramePr>
          <p:nvPr/>
        </p:nvGraphicFramePr>
        <p:xfrm>
          <a:off x="5005388" y="1340768"/>
          <a:ext cx="4031108" cy="1745934"/>
        </p:xfrm>
        <a:graphic>
          <a:graphicData uri="http://schemas.openxmlformats.org/drawingml/2006/table">
            <a:tbl>
              <a:tblPr/>
              <a:tblGrid>
                <a:gridCol w="792162"/>
                <a:gridCol w="576263"/>
                <a:gridCol w="790475"/>
                <a:gridCol w="936104"/>
                <a:gridCol w="936104"/>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E</a:t>
                      </a:r>
                      <a:r>
                        <a:rPr kumimoji="0" lang="en-US" sz="1600" b="1" i="0" u="none" strike="noStrike" cap="none" normalizeH="0" baseline="-25000" dirty="0" err="1" smtClean="0">
                          <a:ln>
                            <a:noFill/>
                          </a:ln>
                          <a:solidFill>
                            <a:srgbClr val="FFFFFF"/>
                          </a:solidFill>
                          <a:effectLst/>
                          <a:latin typeface="Calibri" pitchFamily="34" charset="0"/>
                        </a:rPr>
                        <a:t>beam</a:t>
                      </a:r>
                      <a:endParaRPr kumimoji="0" lang="en-US" sz="1600" b="1" i="0" u="none" strike="noStrike" cap="none" normalizeH="0" baseline="-25000" dirty="0" smtClean="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sym typeface="Symbol" pitchFamily="18" charset="2"/>
                        </a:rPr>
                        <a:t>(s)</a:t>
                      </a:r>
                      <a:endParaRPr kumimoji="0" lang="en-US" sz="1600" b="1" i="0" u="none" strike="noStrike" cap="none" normalizeH="0" baseline="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Exp.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y</a:t>
                      </a:r>
                      <a:r>
                        <a:rPr kumimoji="0" lang="en-US" sz="1600" b="1" i="0" u="none" strike="noStrike" cap="none" normalizeH="0" baseline="-25000" dirty="0" err="1" smtClean="0">
                          <a:ln>
                            <a:noFill/>
                          </a:ln>
                          <a:solidFill>
                            <a:srgbClr val="FFFFFF"/>
                          </a:solidFill>
                          <a:effectLst/>
                          <a:latin typeface="Calibri" pitchFamily="34" charset="0"/>
                        </a:rPr>
                        <a:t>CMS</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x</a:t>
                      </a:r>
                      <a:r>
                        <a:rPr kumimoji="0" lang="en-US" sz="1600" b="1" i="0" u="none" strike="noStrike" cap="none" normalizeH="0" baseline="-25000" smtClean="0">
                          <a:ln>
                            <a:noFill/>
                          </a:ln>
                          <a:solidFill>
                            <a:srgbClr val="FFFFFF"/>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x</a:t>
                      </a:r>
                      <a:r>
                        <a:rPr kumimoji="0" lang="en-US" sz="1600" b="1" i="0" u="none" strike="noStrike" cap="none" normalizeH="0" baseline="-25000" smtClean="0">
                          <a:ln>
                            <a:noFill/>
                          </a:ln>
                          <a:solidFill>
                            <a:srgbClr val="FFFFFF"/>
                          </a:solidFill>
                          <a:effectLst/>
                          <a:latin typeface="Calibri" pitchFamily="34" charset="0"/>
                        </a:rPr>
                        <a:t>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158 GeV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(17 GeV)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[0.07;0.18]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[0.02;0.30]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[-0.19;1]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2730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450 GeV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(29 GeV)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[-0.4;0.6]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[0.06;0.16]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[-0.09;0.14]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[-0.9;1.6]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[-0.22;0.51]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bl>
          </a:graphicData>
        </a:graphic>
      </p:graphicFrame>
      <p:sp>
        <p:nvSpPr>
          <p:cNvPr id="20" name="Espace réservé du numéro de diapositive 19"/>
          <p:cNvSpPr>
            <a:spLocks noGrp="1"/>
          </p:cNvSpPr>
          <p:nvPr>
            <p:ph type="sldNum" sz="quarter" idx="12"/>
          </p:nvPr>
        </p:nvSpPr>
        <p:spPr/>
        <p:txBody>
          <a:bodyPr/>
          <a:lstStyle/>
          <a:p>
            <a:pPr>
              <a:defRPr/>
            </a:pPr>
            <a:fld id="{E6495BFF-27C5-4C7A-8074-E9B63FEE8855}" type="slidenum">
              <a:rPr lang="fr-BE"/>
              <a:pPr>
                <a:defRPr/>
              </a:pPr>
              <a:t>11</a:t>
            </a:fld>
            <a:endParaRPr lang="fr-BE"/>
          </a:p>
        </p:txBody>
      </p:sp>
      <p:grpSp>
        <p:nvGrpSpPr>
          <p:cNvPr id="3" name="Groupe 48"/>
          <p:cNvGrpSpPr>
            <a:grpSpLocks/>
          </p:cNvGrpSpPr>
          <p:nvPr/>
        </p:nvGrpSpPr>
        <p:grpSpPr bwMode="auto">
          <a:xfrm>
            <a:off x="215900" y="3356992"/>
            <a:ext cx="4788148" cy="3167633"/>
            <a:chOff x="4434750" y="3356992"/>
            <a:chExt cx="4709249" cy="2939330"/>
          </a:xfrm>
        </p:grpSpPr>
        <p:pic>
          <p:nvPicPr>
            <p:cNvPr id="110650" name="Picture 2" descr="Z:\FTE\CHIC\documents\npdfgenerator.gif"/>
            <p:cNvPicPr>
              <a:picLocks noChangeAspect="1" noChangeArrowheads="1"/>
            </p:cNvPicPr>
            <p:nvPr/>
          </p:nvPicPr>
          <p:blipFill>
            <a:blip r:embed="rId3" cstate="print"/>
            <a:srcRect/>
            <a:stretch>
              <a:fillRect/>
            </a:stretch>
          </p:blipFill>
          <p:spPr bwMode="auto">
            <a:xfrm>
              <a:off x="4434750" y="3356992"/>
              <a:ext cx="4709249" cy="2939330"/>
            </a:xfrm>
            <a:prstGeom prst="rect">
              <a:avLst/>
            </a:prstGeom>
            <a:noFill/>
            <a:ln w="9525">
              <a:noFill/>
              <a:miter lim="800000"/>
              <a:headEnd/>
              <a:tailEnd/>
            </a:ln>
          </p:spPr>
        </p:pic>
        <p:sp>
          <p:nvSpPr>
            <p:cNvPr id="28" name="Rectangle 27"/>
            <p:cNvSpPr/>
            <p:nvPr/>
          </p:nvSpPr>
          <p:spPr>
            <a:xfrm>
              <a:off x="6722310" y="4120727"/>
              <a:ext cx="1648144" cy="187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52" name="ZoneTexte 28"/>
            <p:cNvSpPr txBox="1">
              <a:spLocks noChangeArrowheads="1"/>
            </p:cNvSpPr>
            <p:nvPr/>
          </p:nvSpPr>
          <p:spPr bwMode="auto">
            <a:xfrm>
              <a:off x="7484829" y="5229545"/>
              <a:ext cx="615528" cy="303042"/>
            </a:xfrm>
            <a:prstGeom prst="rect">
              <a:avLst/>
            </a:prstGeom>
            <a:noFill/>
            <a:ln w="9525">
              <a:noFill/>
              <a:miter lim="800000"/>
              <a:headEnd/>
              <a:tailEnd/>
            </a:ln>
          </p:spPr>
          <p:txBody>
            <a:bodyPr wrap="none">
              <a:spAutoFit/>
            </a:bodyPr>
            <a:lstStyle/>
            <a:p>
              <a:pPr algn="ctr"/>
              <a:r>
                <a:rPr lang="en-US" sz="1200" b="1">
                  <a:latin typeface="Calibri" pitchFamily="34" charset="0"/>
                </a:rPr>
                <a:t>NA50</a:t>
              </a:r>
              <a:endParaRPr lang="en-US" sz="1400" b="1">
                <a:latin typeface="Calibri" pitchFamily="34" charset="0"/>
              </a:endParaRPr>
            </a:p>
          </p:txBody>
        </p:sp>
        <p:sp>
          <p:nvSpPr>
            <p:cNvPr id="110653" name="ZoneTexte 29"/>
            <p:cNvSpPr txBox="1">
              <a:spLocks noChangeArrowheads="1"/>
            </p:cNvSpPr>
            <p:nvPr/>
          </p:nvSpPr>
          <p:spPr bwMode="auto">
            <a:xfrm>
              <a:off x="6792131" y="5581634"/>
              <a:ext cx="600828" cy="303042"/>
            </a:xfrm>
            <a:prstGeom prst="rect">
              <a:avLst/>
            </a:prstGeom>
            <a:noFill/>
            <a:ln w="9525">
              <a:noFill/>
              <a:miter lim="800000"/>
              <a:headEnd/>
              <a:tailEnd/>
            </a:ln>
          </p:spPr>
          <p:txBody>
            <a:bodyPr wrap="none">
              <a:spAutoFit/>
            </a:bodyPr>
            <a:lstStyle/>
            <a:p>
              <a:pPr algn="ctr"/>
              <a:r>
                <a:rPr lang="en-US" sz="1200" b="1">
                  <a:latin typeface="Calibri" pitchFamily="34" charset="0"/>
                </a:rPr>
                <a:t>CHIC </a:t>
              </a:r>
            </a:p>
          </p:txBody>
        </p:sp>
        <p:cxnSp>
          <p:nvCxnSpPr>
            <p:cNvPr id="31" name="Connecteur droit 30"/>
            <p:cNvCxnSpPr/>
            <p:nvPr/>
          </p:nvCxnSpPr>
          <p:spPr>
            <a:xfrm>
              <a:off x="7471968" y="415225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8135267" y="414174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523415" y="5445002"/>
              <a:ext cx="576943"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731496" y="5877669"/>
              <a:ext cx="1585674"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0637" name="ZoneTexte 11"/>
          <p:cNvSpPr txBox="1">
            <a:spLocks noChangeArrowheads="1"/>
          </p:cNvSpPr>
          <p:nvPr/>
        </p:nvSpPr>
        <p:spPr bwMode="auto">
          <a:xfrm rot="5400000">
            <a:off x="7228006" y="4762175"/>
            <a:ext cx="3051948" cy="276999"/>
          </a:xfrm>
          <a:prstGeom prst="rect">
            <a:avLst/>
          </a:prstGeom>
          <a:noFill/>
          <a:ln w="9525">
            <a:noFill/>
            <a:miter lim="800000"/>
            <a:headEnd/>
            <a:tailEnd/>
          </a:ln>
        </p:spPr>
        <p:txBody>
          <a:bodyPr wrap="square">
            <a:spAutoFit/>
          </a:bodyPr>
          <a:lstStyle/>
          <a:p>
            <a:r>
              <a:rPr lang="en-US" sz="1200">
                <a:latin typeface="Calibri" pitchFamily="34" charset="0"/>
              </a:rPr>
              <a:t>F. Arleo and S. Peigné, </a:t>
            </a:r>
            <a:r>
              <a:rPr lang="fr-FR" sz="1200" b="1">
                <a:latin typeface="Calibri" pitchFamily="34" charset="0"/>
              </a:rPr>
              <a:t>arXiv:1204.4609</a:t>
            </a:r>
            <a:r>
              <a:rPr lang="en-US" sz="1200">
                <a:latin typeface="Calibri" pitchFamily="34" charset="0"/>
              </a:rPr>
              <a:t> </a:t>
            </a:r>
          </a:p>
        </p:txBody>
      </p:sp>
      <p:sp>
        <p:nvSpPr>
          <p:cNvPr id="38" name="Espace réservé du pied de page 37"/>
          <p:cNvSpPr>
            <a:spLocks noGrp="1"/>
          </p:cNvSpPr>
          <p:nvPr>
            <p:ph type="ftr" sz="quarter" idx="11"/>
          </p:nvPr>
        </p:nvSpPr>
        <p:spPr/>
        <p:txBody>
          <a:bodyPr/>
          <a:lstStyle/>
          <a:p>
            <a:pPr>
              <a:defRPr/>
            </a:pPr>
            <a:r>
              <a:rPr lang="fr-FR" smtClean="0"/>
              <a:t>Frédéric Fleuret - LLR</a:t>
            </a:r>
            <a:endParaRPr lang="fr-BE"/>
          </a:p>
        </p:txBody>
      </p:sp>
      <p:graphicFrame>
        <p:nvGraphicFramePr>
          <p:cNvPr id="110594" name="Object 3"/>
          <p:cNvGraphicFramePr>
            <a:graphicFrameLocks noChangeAspect="1"/>
          </p:cNvGraphicFramePr>
          <p:nvPr/>
        </p:nvGraphicFramePr>
        <p:xfrm>
          <a:off x="786414" y="4077072"/>
          <a:ext cx="1625346" cy="609740"/>
        </p:xfrm>
        <a:graphic>
          <a:graphicData uri="http://schemas.openxmlformats.org/presentationml/2006/ole">
            <p:oleObj spid="_x0000_s112642" name="Équation" r:id="rId4" imgW="1117440" imgH="419040" progId="Equation.3">
              <p:embed/>
            </p:oleObj>
          </a:graphicData>
        </a:graphic>
      </p:graphicFrame>
      <p:sp>
        <p:nvSpPr>
          <p:cNvPr id="110659" name="Espace réservé du contenu 2"/>
          <p:cNvSpPr>
            <a:spLocks/>
          </p:cNvSpPr>
          <p:nvPr/>
        </p:nvSpPr>
        <p:spPr bwMode="auto">
          <a:xfrm>
            <a:off x="0" y="1501775"/>
            <a:ext cx="5078413" cy="2359025"/>
          </a:xfrm>
          <a:prstGeom prst="rect">
            <a:avLst/>
          </a:prstGeom>
          <a:noFill/>
          <a:ln w="9525">
            <a:noFill/>
            <a:miter lim="800000"/>
            <a:headEnd/>
            <a:tailEnd/>
          </a:ln>
        </p:spPr>
        <p:txBody>
          <a:bodyPr/>
          <a:lstStyle/>
          <a:p>
            <a:pPr marL="342900" indent="-342900">
              <a:spcBef>
                <a:spcPct val="20000"/>
              </a:spcBef>
              <a:buFont typeface="Arial" charset="0"/>
              <a:buChar char="•"/>
            </a:pPr>
            <a:r>
              <a:rPr lang="en-US" b="1" dirty="0" smtClean="0">
                <a:latin typeface="Calibri" pitchFamily="34" charset="0"/>
              </a:rPr>
              <a:t>J/</a:t>
            </a:r>
            <a:r>
              <a:rPr lang="en-US" b="1" dirty="0" smtClean="0">
                <a:latin typeface="Symbol" pitchFamily="18" charset="2"/>
              </a:rPr>
              <a:t>Y</a:t>
            </a:r>
            <a:r>
              <a:rPr lang="en-US" b="1" dirty="0">
                <a:latin typeface="Calibri" pitchFamily="34" charset="0"/>
              </a:rPr>
              <a:t>, </a:t>
            </a:r>
            <a:r>
              <a:rPr lang="en-US" b="1" dirty="0">
                <a:latin typeface="Symbol" pitchFamily="18" charset="2"/>
              </a:rPr>
              <a:t>Y</a:t>
            </a:r>
            <a:r>
              <a:rPr lang="en-US" b="1" dirty="0">
                <a:latin typeface="Calibri" pitchFamily="34" charset="0"/>
              </a:rPr>
              <a:t>’, </a:t>
            </a:r>
            <a:r>
              <a:rPr lang="en-US" b="1" dirty="0">
                <a:latin typeface="Symbol" pitchFamily="18" charset="2"/>
              </a:rPr>
              <a:t>c</a:t>
            </a:r>
            <a:r>
              <a:rPr lang="en-US" b="1" baseline="-25000" dirty="0">
                <a:latin typeface="Calibri" pitchFamily="34" charset="0"/>
              </a:rPr>
              <a:t>c</a:t>
            </a:r>
            <a:r>
              <a:rPr lang="en-US" b="1" dirty="0">
                <a:latin typeface="Calibri" pitchFamily="34" charset="0"/>
              </a:rPr>
              <a:t> with several targets </a:t>
            </a:r>
            <a:r>
              <a:rPr lang="en-US" b="1" dirty="0" smtClean="0">
                <a:latin typeface="Calibri" pitchFamily="34" charset="0"/>
              </a:rPr>
              <a:t>                      </a:t>
            </a:r>
            <a:r>
              <a:rPr lang="en-US" dirty="0" smtClean="0">
                <a:latin typeface="Calibri" pitchFamily="34" charset="0"/>
              </a:rPr>
              <a:t>(</a:t>
            </a:r>
            <a:r>
              <a:rPr lang="en-US" dirty="0">
                <a:latin typeface="Calibri" pitchFamily="34" charset="0"/>
              </a:rPr>
              <a:t>NA50: </a:t>
            </a:r>
            <a:r>
              <a:rPr lang="fr-FR" dirty="0">
                <a:latin typeface="Calibri" pitchFamily="34" charset="0"/>
              </a:rPr>
              <a:t>p+Be, p+Al, p+Cu, p+Ag, p+W, p+Pb)</a:t>
            </a:r>
          </a:p>
          <a:p>
            <a:pPr marL="342900" indent="-342900">
              <a:spcBef>
                <a:spcPct val="20000"/>
              </a:spcBef>
              <a:buFont typeface="Arial" charset="0"/>
              <a:buChar char="•"/>
            </a:pPr>
            <a:r>
              <a:rPr lang="en-US" b="1" dirty="0" smtClean="0">
                <a:latin typeface="Calibri" pitchFamily="34" charset="0"/>
              </a:rPr>
              <a:t>J/</a:t>
            </a:r>
            <a:r>
              <a:rPr lang="en-US" b="1" dirty="0" smtClean="0">
                <a:latin typeface="Symbol" pitchFamily="18" charset="2"/>
              </a:rPr>
              <a:t>Y</a:t>
            </a:r>
            <a:r>
              <a:rPr lang="en-US" b="1" dirty="0">
                <a:latin typeface="Calibri" pitchFamily="34" charset="0"/>
              </a:rPr>
              <a:t>, </a:t>
            </a:r>
            <a:r>
              <a:rPr lang="en-US" b="1" dirty="0">
                <a:latin typeface="Symbol" pitchFamily="18" charset="2"/>
              </a:rPr>
              <a:t>Y</a:t>
            </a:r>
            <a:r>
              <a:rPr lang="en-US" b="1" dirty="0">
                <a:latin typeface="Calibri" pitchFamily="34" charset="0"/>
              </a:rPr>
              <a:t>’, </a:t>
            </a:r>
            <a:r>
              <a:rPr lang="en-US" b="1" dirty="0">
                <a:latin typeface="Symbol" pitchFamily="18" charset="2"/>
              </a:rPr>
              <a:t>c</a:t>
            </a:r>
            <a:r>
              <a:rPr lang="en-US" b="1" baseline="-25000" dirty="0">
                <a:latin typeface="Calibri" pitchFamily="34" charset="0"/>
              </a:rPr>
              <a:t>c</a:t>
            </a:r>
            <a:r>
              <a:rPr lang="en-US" b="1" dirty="0">
                <a:latin typeface="Calibri" pitchFamily="34" charset="0"/>
              </a:rPr>
              <a:t> in a large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range</a:t>
            </a:r>
            <a:endParaRPr lang="fr-FR" b="1" dirty="0">
              <a:latin typeface="Calibri" pitchFamily="34" charset="0"/>
            </a:endParaRPr>
          </a:p>
          <a:p>
            <a:pPr marL="342900" indent="-342900">
              <a:spcBef>
                <a:spcPct val="20000"/>
              </a:spcBef>
              <a:buFont typeface="Arial" charset="0"/>
              <a:buChar char="•"/>
            </a:pPr>
            <a:r>
              <a:rPr lang="en-US" b="1" dirty="0">
                <a:latin typeface="Calibri" pitchFamily="34" charset="0"/>
              </a:rPr>
              <a:t>Large statistics </a:t>
            </a:r>
            <a:r>
              <a:rPr lang="en-US" b="1" dirty="0" smtClean="0">
                <a:latin typeface="Calibri" pitchFamily="34" charset="0"/>
              </a:rPr>
              <a:t> </a:t>
            </a:r>
            <a:r>
              <a:rPr lang="en-US" dirty="0" smtClean="0">
                <a:latin typeface="Calibri" pitchFamily="34" charset="0"/>
              </a:rPr>
              <a:t>(in </a:t>
            </a:r>
            <a:r>
              <a:rPr lang="en-US" dirty="0">
                <a:latin typeface="Calibri" pitchFamily="34" charset="0"/>
              </a:rPr>
              <a:t>principle, can run with  proton beam several months per </a:t>
            </a:r>
            <a:r>
              <a:rPr lang="en-US" dirty="0" smtClean="0">
                <a:latin typeface="Calibri" pitchFamily="34" charset="0"/>
              </a:rPr>
              <a:t>year)</a:t>
            </a:r>
            <a:endParaRPr lang="en-US" sz="900" dirty="0">
              <a:latin typeface="Calibri" pitchFamily="34" charset="0"/>
            </a:endParaRPr>
          </a:p>
          <a:p>
            <a:pPr marL="342900" indent="-342900">
              <a:spcBef>
                <a:spcPct val="20000"/>
              </a:spcBef>
              <a:buFont typeface="Arial" charset="0"/>
              <a:buChar char="•"/>
            </a:pPr>
            <a:endParaRPr lang="en-US" b="1" dirty="0">
              <a:latin typeface="Calibri" pitchFamily="34" charset="0"/>
            </a:endParaRPr>
          </a:p>
          <a:p>
            <a:pPr marL="342900" indent="-342900">
              <a:spcBef>
                <a:spcPct val="20000"/>
              </a:spcBef>
              <a:buFont typeface="Arial" charset="0"/>
              <a:buChar char="•"/>
            </a:pPr>
            <a:endParaRPr lang="en-US" sz="2000" dirty="0">
              <a:latin typeface="Calibri" pitchFamily="34" charset="0"/>
            </a:endParaRPr>
          </a:p>
          <a:p>
            <a:pPr marL="342900" indent="-342900">
              <a:spcBef>
                <a:spcPct val="20000"/>
              </a:spcBef>
              <a:buFont typeface="Arial" charset="0"/>
              <a:buChar char="•"/>
            </a:pPr>
            <a:endParaRPr lang="en-US" sz="2800" b="1" dirty="0">
              <a:latin typeface="Calibri" pitchFamily="34" charset="0"/>
            </a:endParaRPr>
          </a:p>
          <a:p>
            <a:pPr marL="342900" indent="-342900">
              <a:spcBef>
                <a:spcPct val="20000"/>
              </a:spcBef>
              <a:buFont typeface="Arial" charset="0"/>
              <a:buChar char="•"/>
            </a:pPr>
            <a:endParaRPr lang="en-US" sz="2800" b="1" dirty="0">
              <a:latin typeface="Calibri" pitchFamily="34" charset="0"/>
            </a:endParaRPr>
          </a:p>
        </p:txBody>
      </p:sp>
      <p:sp>
        <p:nvSpPr>
          <p:cNvPr id="35" name="ZoneTexte 34"/>
          <p:cNvSpPr txBox="1"/>
          <p:nvPr/>
        </p:nvSpPr>
        <p:spPr>
          <a:xfrm>
            <a:off x="4211960" y="6237312"/>
            <a:ext cx="385042" cy="369332"/>
          </a:xfrm>
          <a:prstGeom prst="rect">
            <a:avLst/>
          </a:prstGeom>
          <a:solidFill>
            <a:schemeClr val="bg1"/>
          </a:solidFill>
        </p:spPr>
        <p:txBody>
          <a:bodyPr wrap="none" rtlCol="0">
            <a:spAutoFit/>
          </a:bodyPr>
          <a:lstStyle/>
          <a:p>
            <a:r>
              <a:rPr lang="en-US" dirty="0" smtClean="0"/>
              <a:t>x</a:t>
            </a:r>
            <a:r>
              <a:rPr lang="en-US" baseline="-25000" dirty="0" smtClean="0"/>
              <a:t>2</a:t>
            </a:r>
            <a:endParaRPr lang="en-US" baseline="-25000" dirty="0"/>
          </a:p>
        </p:txBody>
      </p:sp>
      <p:grpSp>
        <p:nvGrpSpPr>
          <p:cNvPr id="48" name="Groupe 47"/>
          <p:cNvGrpSpPr/>
          <p:nvPr/>
        </p:nvGrpSpPr>
        <p:grpSpPr>
          <a:xfrm>
            <a:off x="5041755" y="3356992"/>
            <a:ext cx="3599756" cy="3241105"/>
            <a:chOff x="5041755" y="3356992"/>
            <a:chExt cx="3599756" cy="3241105"/>
          </a:xfrm>
        </p:grpSpPr>
        <p:grpSp>
          <p:nvGrpSpPr>
            <p:cNvPr id="4" name="Groupe 10"/>
            <p:cNvGrpSpPr>
              <a:grpSpLocks/>
            </p:cNvGrpSpPr>
            <p:nvPr/>
          </p:nvGrpSpPr>
          <p:grpSpPr bwMode="auto">
            <a:xfrm>
              <a:off x="5041755" y="3356992"/>
              <a:ext cx="3599756" cy="3241105"/>
              <a:chOff x="5220246" y="2014538"/>
              <a:chExt cx="3024162" cy="2828925"/>
            </a:xfrm>
          </p:grpSpPr>
          <p:pic>
            <p:nvPicPr>
              <p:cNvPr id="110648" name="Picture 2"/>
              <p:cNvPicPr>
                <a:picLocks noChangeAspect="1" noChangeArrowheads="1"/>
              </p:cNvPicPr>
              <p:nvPr/>
            </p:nvPicPr>
            <p:blipFill>
              <a:blip r:embed="rId5" cstate="print"/>
              <a:srcRect/>
              <a:stretch>
                <a:fillRect/>
              </a:stretch>
            </p:blipFill>
            <p:spPr bwMode="auto">
              <a:xfrm>
                <a:off x="5220246" y="2014538"/>
                <a:ext cx="3024162" cy="2828925"/>
              </a:xfrm>
              <a:prstGeom prst="rect">
                <a:avLst/>
              </a:prstGeom>
              <a:noFill/>
              <a:ln w="9525">
                <a:noFill/>
                <a:miter lim="800000"/>
                <a:headEnd/>
                <a:tailEnd/>
              </a:ln>
            </p:spPr>
          </p:pic>
          <p:cxnSp>
            <p:nvCxnSpPr>
              <p:cNvPr id="6" name="Connecteur droit 5"/>
              <p:cNvCxnSpPr/>
              <p:nvPr/>
            </p:nvCxnSpPr>
            <p:spPr>
              <a:xfrm>
                <a:off x="8244408" y="2060575"/>
                <a:ext cx="0" cy="2447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638" name="ZoneTexte 14"/>
            <p:cNvSpPr txBox="1">
              <a:spLocks noChangeArrowheads="1"/>
            </p:cNvSpPr>
            <p:nvPr/>
          </p:nvSpPr>
          <p:spPr bwMode="auto">
            <a:xfrm>
              <a:off x="5868144" y="4268084"/>
              <a:ext cx="792088"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(29.1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17" name="Connecteur droit 16"/>
            <p:cNvCxnSpPr/>
            <p:nvPr/>
          </p:nvCxnSpPr>
          <p:spPr>
            <a:xfrm>
              <a:off x="6588224"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940152" y="4221088"/>
              <a:ext cx="5933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940152"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995426" y="5808288"/>
              <a:ext cx="2142847" cy="33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10595" name="Object 4"/>
            <p:cNvGraphicFramePr>
              <a:graphicFrameLocks noChangeAspect="1"/>
            </p:cNvGraphicFramePr>
            <p:nvPr/>
          </p:nvGraphicFramePr>
          <p:xfrm>
            <a:off x="6941208" y="3645024"/>
            <a:ext cx="1628866" cy="578229"/>
          </p:xfrm>
          <a:graphic>
            <a:graphicData uri="http://schemas.openxmlformats.org/presentationml/2006/ole">
              <p:oleObj spid="_x0000_s112643" name="Équation" r:id="rId6" imgW="1180800" imgH="419040" progId="Equation.3">
                <p:embed/>
              </p:oleObj>
            </a:graphicData>
          </a:graphic>
        </p:graphicFrame>
        <p:sp>
          <p:nvSpPr>
            <p:cNvPr id="39" name="Rectangle 38"/>
            <p:cNvSpPr/>
            <p:nvPr/>
          </p:nvSpPr>
          <p:spPr>
            <a:xfrm>
              <a:off x="5683046" y="4797152"/>
              <a:ext cx="1696404"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(29 </a:t>
              </a:r>
              <a:r>
                <a:rPr lang="en-US" sz="1100" b="1" dirty="0" err="1">
                  <a:solidFill>
                    <a:schemeClr val="tx1"/>
                  </a:solidFill>
                </a:rPr>
                <a:t>GeV</a:t>
              </a:r>
              <a:r>
                <a:rPr lang="en-US" sz="1100" b="1" dirty="0">
                  <a:solidFill>
                    <a:schemeClr val="tx1"/>
                  </a:solidFill>
                </a:rPr>
                <a:t>)</a:t>
              </a:r>
            </a:p>
          </p:txBody>
        </p:sp>
        <p:cxnSp>
          <p:nvCxnSpPr>
            <p:cNvPr id="22" name="Connecteur droit avec flèche 21"/>
            <p:cNvCxnSpPr/>
            <p:nvPr/>
          </p:nvCxnSpPr>
          <p:spPr>
            <a:xfrm>
              <a:off x="5728358" y="4848645"/>
              <a:ext cx="162886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740352" y="4427820"/>
              <a:ext cx="723275" cy="369332"/>
            </a:xfrm>
            <a:prstGeom prst="rect">
              <a:avLst/>
            </a:prstGeom>
            <a:noFill/>
          </p:spPr>
          <p:txBody>
            <a:bodyPr wrap="none" rtlCol="0">
              <a:spAutoFit/>
            </a:bodyPr>
            <a:lstStyle/>
            <a:p>
              <a:r>
                <a:rPr lang="en-US" dirty="0" smtClean="0"/>
                <a:t>E866</a:t>
              </a:r>
              <a:endParaRPr lang="en-US" dirty="0"/>
            </a:p>
          </p:txBody>
        </p:sp>
        <p:sp>
          <p:nvSpPr>
            <p:cNvPr id="40" name="ZoneTexte 14"/>
            <p:cNvSpPr txBox="1">
              <a:spLocks noChangeArrowheads="1"/>
            </p:cNvSpPr>
            <p:nvPr/>
          </p:nvSpPr>
          <p:spPr bwMode="auto">
            <a:xfrm>
              <a:off x="6300192" y="5233206"/>
              <a:ext cx="864096"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(17.2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41" name="Connecteur droit 40"/>
            <p:cNvCxnSpPr/>
            <p:nvPr/>
          </p:nvCxnSpPr>
          <p:spPr>
            <a:xfrm>
              <a:off x="723629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6156176" y="5229200"/>
              <a:ext cx="108012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15617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724128" y="5762274"/>
              <a:ext cx="2880320"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a:t>
              </a:r>
              <a:r>
                <a:rPr lang="en-US" sz="1100" b="1" dirty="0" smtClean="0">
                  <a:solidFill>
                    <a:schemeClr val="tx1"/>
                  </a:solidFill>
                </a:rPr>
                <a:t>(17.2 </a:t>
              </a:r>
              <a:r>
                <a:rPr lang="en-US" sz="1100" b="1" dirty="0" err="1">
                  <a:solidFill>
                    <a:schemeClr val="tx1"/>
                  </a:solidFill>
                </a:rPr>
                <a:t>GeV</a:t>
              </a:r>
              <a:r>
                <a:rPr lang="en-US" sz="1100" b="1" dirty="0">
                  <a:solidFill>
                    <a:schemeClr val="tx1"/>
                  </a:solidFill>
                </a:rPr>
                <a:t>)</a:t>
              </a:r>
            </a:p>
          </p:txBody>
        </p:sp>
        <p:cxnSp>
          <p:nvCxnSpPr>
            <p:cNvPr id="45" name="Connecteur droit avec flèche 44"/>
            <p:cNvCxnSpPr/>
            <p:nvPr/>
          </p:nvCxnSpPr>
          <p:spPr>
            <a:xfrm flipV="1">
              <a:off x="5728358" y="5805264"/>
              <a:ext cx="2804082" cy="8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re 4"/>
          <p:cNvSpPr>
            <a:spLocks noGrp="1"/>
          </p:cNvSpPr>
          <p:nvPr>
            <p:ph type="title"/>
          </p:nvPr>
        </p:nvSpPr>
        <p:spPr>
          <a:xfrm>
            <a:off x="827088" y="0"/>
            <a:ext cx="8316912" cy="868363"/>
          </a:xfrm>
        </p:spPr>
        <p:txBody>
          <a:bodyPr/>
          <a:lstStyle/>
          <a:p>
            <a:r>
              <a:rPr lang="en-US" smtClean="0"/>
              <a:t>Conclusion</a:t>
            </a:r>
          </a:p>
        </p:txBody>
      </p:sp>
      <p:sp>
        <p:nvSpPr>
          <p:cNvPr id="6" name="Espace réservé du contenu 5"/>
          <p:cNvSpPr>
            <a:spLocks noGrp="1"/>
          </p:cNvSpPr>
          <p:nvPr>
            <p:ph idx="1"/>
          </p:nvPr>
        </p:nvSpPr>
        <p:spPr>
          <a:xfrm>
            <a:off x="214313" y="928688"/>
            <a:ext cx="8715375" cy="5500687"/>
          </a:xfrm>
        </p:spPr>
        <p:txBody>
          <a:bodyPr>
            <a:normAutofit/>
          </a:bodyPr>
          <a:lstStyle/>
          <a:p>
            <a:pPr algn="just">
              <a:lnSpc>
                <a:spcPct val="80000"/>
              </a:lnSpc>
            </a:pPr>
            <a:endParaRPr lang="en-US" sz="2600" dirty="0" smtClean="0"/>
          </a:p>
          <a:p>
            <a:pPr algn="just">
              <a:lnSpc>
                <a:spcPct val="80000"/>
              </a:lnSpc>
            </a:pPr>
            <a:r>
              <a:rPr lang="en-US" sz="2600" dirty="0" smtClean="0"/>
              <a:t>Measuring together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and </a:t>
            </a:r>
            <a:r>
              <a:rPr lang="en-US" sz="2600" dirty="0" smtClean="0">
                <a:latin typeface="Symbol" pitchFamily="18" charset="2"/>
              </a:rPr>
              <a:t>c</a:t>
            </a:r>
            <a:r>
              <a:rPr lang="en-US" sz="2600" baseline="-25000" dirty="0" smtClean="0"/>
              <a:t>c</a:t>
            </a:r>
            <a:r>
              <a:rPr lang="en-US" sz="2600" dirty="0" smtClean="0"/>
              <a:t> in </a:t>
            </a:r>
            <a:r>
              <a:rPr lang="en-US" sz="2600" dirty="0" err="1" smtClean="0"/>
              <a:t>p+A</a:t>
            </a:r>
            <a:r>
              <a:rPr lang="en-US" sz="2600" dirty="0" smtClean="0"/>
              <a:t> collisions with several targets will give a thorough control of Cold Nuclear Matter effects</a:t>
            </a:r>
          </a:p>
          <a:p>
            <a:pPr algn="just">
              <a:lnSpc>
                <a:spcPct val="80000"/>
              </a:lnSpc>
            </a:pPr>
            <a:endParaRPr lang="en-US" sz="2600" dirty="0" smtClean="0"/>
          </a:p>
          <a:p>
            <a:pPr algn="just">
              <a:lnSpc>
                <a:spcPct val="80000"/>
              </a:lnSpc>
            </a:pPr>
            <a:r>
              <a:rPr lang="en-US" sz="2600" dirty="0" smtClean="0"/>
              <a:t>Measuring together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and </a:t>
            </a:r>
            <a:r>
              <a:rPr lang="en-US" sz="2600" dirty="0" smtClean="0">
                <a:latin typeface="Symbol" pitchFamily="18" charset="2"/>
              </a:rPr>
              <a:t>c</a:t>
            </a:r>
            <a:r>
              <a:rPr lang="en-US" sz="2600" baseline="-25000" dirty="0" smtClean="0"/>
              <a:t>c</a:t>
            </a:r>
            <a:r>
              <a:rPr lang="en-US" sz="2600" dirty="0" smtClean="0"/>
              <a:t> in A+A collisions at SPS energies will (</a:t>
            </a:r>
            <a:r>
              <a:rPr lang="en-US" sz="2600" dirty="0" err="1" smtClean="0"/>
              <a:t>dis</a:t>
            </a:r>
            <a:r>
              <a:rPr lang="en-US" sz="2600" dirty="0" smtClean="0"/>
              <a:t>)prove sequential suppression scenario.</a:t>
            </a:r>
          </a:p>
          <a:p>
            <a:pPr algn="just">
              <a:lnSpc>
                <a:spcPct val="80000"/>
              </a:lnSpc>
              <a:buFont typeface="Arial" charset="0"/>
              <a:buNone/>
            </a:pPr>
            <a:endParaRPr lang="en-US" sz="2600" dirty="0" smtClean="0"/>
          </a:p>
          <a:p>
            <a:pPr algn="just"/>
            <a:r>
              <a:rPr lang="en-US" sz="2600" dirty="0" smtClean="0"/>
              <a:t>The apparatus is well suited to explore other important physics subjects such as open charm or low mass lepton pairs production in heavy ion collisions.</a:t>
            </a:r>
          </a:p>
          <a:p>
            <a:pPr algn="just">
              <a:lnSpc>
                <a:spcPct val="80000"/>
              </a:lnSpc>
            </a:pPr>
            <a:endParaRPr lang="en-US" sz="2600" dirty="0" smtClean="0"/>
          </a:p>
          <a:p>
            <a:pPr algn="just">
              <a:lnSpc>
                <a:spcPct val="80000"/>
              </a:lnSpc>
            </a:pPr>
            <a:r>
              <a:rPr lang="en-US" sz="2600" dirty="0" smtClean="0">
                <a:solidFill>
                  <a:srgbClr val="FF0000"/>
                </a:solidFill>
              </a:rPr>
              <a:t>Understanding sequential suppression at SPS is crucial to fully understand RHIC and LHC results. </a:t>
            </a:r>
          </a:p>
          <a:p>
            <a:pPr>
              <a:lnSpc>
                <a:spcPct val="80000"/>
              </a:lnSpc>
            </a:pPr>
            <a:endParaRPr lang="en-US" sz="2600" dirty="0" smtClean="0"/>
          </a:p>
          <a:p>
            <a:pPr>
              <a:lnSpc>
                <a:spcPct val="80000"/>
              </a:lnSpc>
            </a:pPr>
            <a:endParaRPr lang="en-US" sz="2600" dirty="0" smtClean="0"/>
          </a:p>
          <a:p>
            <a:pPr>
              <a:lnSpc>
                <a:spcPct val="80000"/>
              </a:lnSpc>
            </a:pPr>
            <a:endParaRPr lang="en-US" sz="2600" dirty="0" smtClean="0"/>
          </a:p>
        </p:txBody>
      </p:sp>
      <p:sp>
        <p:nvSpPr>
          <p:cNvPr id="4" name="Espace réservé du numéro de diapositive 3"/>
          <p:cNvSpPr>
            <a:spLocks noGrp="1"/>
          </p:cNvSpPr>
          <p:nvPr>
            <p:ph type="sldNum" sz="quarter" idx="12"/>
          </p:nvPr>
        </p:nvSpPr>
        <p:spPr/>
        <p:txBody>
          <a:bodyPr/>
          <a:lstStyle/>
          <a:p>
            <a:pPr>
              <a:defRPr/>
            </a:pPr>
            <a:fld id="{D1B0E5A8-C10F-4706-81D5-55010015D06E}" type="slidenum">
              <a:rPr lang="fr-BE"/>
              <a:pPr>
                <a:defRPr/>
              </a:pPr>
              <a:t>12</a:t>
            </a:fld>
            <a:endParaRPr lang="fr-BE"/>
          </a:p>
        </p:txBody>
      </p:sp>
      <p:sp>
        <p:nvSpPr>
          <p:cNvPr id="7" name="Espace réservé du pied de page 6"/>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title"/>
          </p:nvPr>
        </p:nvSpPr>
        <p:spPr>
          <a:xfrm>
            <a:off x="827088" y="0"/>
            <a:ext cx="8316912" cy="868363"/>
          </a:xfrm>
        </p:spPr>
        <p:txBody>
          <a:bodyPr/>
          <a:lstStyle/>
          <a:p>
            <a:pPr algn="l"/>
            <a:r>
              <a:rPr lang="en-US" sz="2800" smtClean="0"/>
              <a:t>CMS@LHC</a:t>
            </a:r>
            <a:r>
              <a:rPr lang="en-US" smtClean="0"/>
              <a:t> 			</a:t>
            </a:r>
            <a:r>
              <a:rPr lang="en-US" smtClean="0">
                <a:solidFill>
                  <a:srgbClr val="FF0000"/>
                </a:solidFill>
              </a:rPr>
              <a:t>New upsilon results</a:t>
            </a:r>
          </a:p>
        </p:txBody>
      </p:sp>
      <p:sp>
        <p:nvSpPr>
          <p:cNvPr id="112642" name="ZoneTexte 6"/>
          <p:cNvSpPr txBox="1">
            <a:spLocks noChangeArrowheads="1"/>
          </p:cNvSpPr>
          <p:nvPr/>
        </p:nvSpPr>
        <p:spPr bwMode="auto">
          <a:xfrm>
            <a:off x="468313" y="1052513"/>
            <a:ext cx="2438232" cy="461665"/>
          </a:xfrm>
          <a:prstGeom prst="rect">
            <a:avLst/>
          </a:prstGeom>
          <a:noFill/>
          <a:ln w="9525">
            <a:noFill/>
            <a:miter lim="800000"/>
            <a:headEnd/>
            <a:tailEnd/>
          </a:ln>
        </p:spPr>
        <p:txBody>
          <a:bodyPr wrap="none">
            <a:spAutoFit/>
          </a:bodyPr>
          <a:lstStyle/>
          <a:p>
            <a:r>
              <a:rPr lang="en-US" sz="2400" b="1" dirty="0" smtClean="0">
                <a:solidFill>
                  <a:srgbClr val="FF0000"/>
                </a:solidFill>
                <a:latin typeface="Calibri" pitchFamily="34" charset="0"/>
              </a:rPr>
              <a:t>Results </a:t>
            </a:r>
            <a:r>
              <a:rPr lang="en-US" sz="2400" b="1" dirty="0">
                <a:solidFill>
                  <a:srgbClr val="FF0000"/>
                </a:solidFill>
                <a:latin typeface="Calibri" pitchFamily="34" charset="0"/>
              </a:rPr>
              <a:t>from CMS</a:t>
            </a:r>
          </a:p>
        </p:txBody>
      </p:sp>
      <p:cxnSp>
        <p:nvCxnSpPr>
          <p:cNvPr id="11" name="Connecteur en angle 10"/>
          <p:cNvCxnSpPr/>
          <p:nvPr/>
        </p:nvCxnSpPr>
        <p:spPr>
          <a:xfrm>
            <a:off x="3851920" y="2420888"/>
            <a:ext cx="1224905" cy="50"/>
          </a:xfrm>
          <a:prstGeom prst="bentConnector3">
            <a:avLst>
              <a:gd name="adj1" fmla="val 50000"/>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11"/>
          <p:cNvSpPr>
            <a:spLocks noGrp="1"/>
          </p:cNvSpPr>
          <p:nvPr>
            <p:ph type="sldNum" sz="quarter" idx="12"/>
          </p:nvPr>
        </p:nvSpPr>
        <p:spPr/>
        <p:txBody>
          <a:bodyPr/>
          <a:lstStyle/>
          <a:p>
            <a:pPr>
              <a:defRPr/>
            </a:pPr>
            <a:fld id="{FBB8ACB8-918A-45B4-B500-FA70B768F34A}" type="slidenum">
              <a:rPr lang="fr-BE"/>
              <a:pPr>
                <a:defRPr/>
              </a:pPr>
              <a:t>13</a:t>
            </a:fld>
            <a:endParaRPr lang="fr-BE"/>
          </a:p>
        </p:txBody>
      </p:sp>
      <p:pic>
        <p:nvPicPr>
          <p:cNvPr id="13" name="Picture 3"/>
          <p:cNvPicPr>
            <a:picLocks noChangeAspect="1" noChangeArrowheads="1"/>
          </p:cNvPicPr>
          <p:nvPr/>
        </p:nvPicPr>
        <p:blipFill>
          <a:blip r:embed="rId2" cstate="print"/>
          <a:srcRect l="3630"/>
          <a:stretch>
            <a:fillRect/>
          </a:stretch>
        </p:blipFill>
        <p:spPr bwMode="auto">
          <a:xfrm>
            <a:off x="55562" y="3034155"/>
            <a:ext cx="3652341" cy="3647634"/>
          </a:xfrm>
          <a:prstGeom prst="rect">
            <a:avLst/>
          </a:prstGeom>
          <a:solidFill>
            <a:schemeClr val="bg1">
              <a:lumMod val="95000"/>
            </a:schemeClr>
          </a:solidFill>
          <a:ln w="9525">
            <a:noFill/>
            <a:miter lim="800000"/>
            <a:headEnd/>
            <a:tailEnd/>
          </a:ln>
        </p:spPr>
      </p:pic>
      <p:pic>
        <p:nvPicPr>
          <p:cNvPr id="112651" name="Picture 1"/>
          <p:cNvPicPr>
            <a:picLocks noChangeAspect="1" noChangeArrowheads="1"/>
          </p:cNvPicPr>
          <p:nvPr/>
        </p:nvPicPr>
        <p:blipFill>
          <a:blip r:embed="rId3" cstate="print">
            <a:clrChange>
              <a:clrFrom>
                <a:srgbClr val="FFFFFF"/>
              </a:clrFrom>
              <a:clrTo>
                <a:srgbClr val="FFFFFF">
                  <a:alpha val="0"/>
                </a:srgbClr>
              </a:clrTo>
            </a:clrChange>
          </a:blip>
          <a:srcRect r="2502"/>
          <a:stretch>
            <a:fillRect/>
          </a:stretch>
        </p:blipFill>
        <p:spPr bwMode="auto">
          <a:xfrm>
            <a:off x="4787900" y="1125538"/>
            <a:ext cx="4356100" cy="4287837"/>
          </a:xfrm>
          <a:prstGeom prst="rect">
            <a:avLst/>
          </a:prstGeom>
          <a:noFill/>
          <a:ln w="9525">
            <a:noFill/>
            <a:miter lim="800000"/>
            <a:headEnd/>
            <a:tailEnd/>
          </a:ln>
        </p:spPr>
      </p:pic>
      <p:sp>
        <p:nvSpPr>
          <p:cNvPr id="112653" name="ZoneTexte 23"/>
          <p:cNvSpPr txBox="1">
            <a:spLocks noChangeArrowheads="1"/>
          </p:cNvSpPr>
          <p:nvPr/>
        </p:nvSpPr>
        <p:spPr bwMode="auto">
          <a:xfrm>
            <a:off x="3851920" y="5301208"/>
            <a:ext cx="5513388" cy="461963"/>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Charmonia @ SPS </a:t>
            </a:r>
            <a:r>
              <a:rPr lang="en-US" sz="2400" dirty="0">
                <a:latin typeface="Calibri" pitchFamily="34" charset="0"/>
                <a:sym typeface="Symbol" pitchFamily="18" charset="2"/>
              </a:rPr>
              <a:t> </a:t>
            </a:r>
            <a:r>
              <a:rPr lang="en-US" sz="2400" dirty="0" smtClean="0">
                <a:latin typeface="Calibri" pitchFamily="34" charset="0"/>
                <a:sym typeface="Symbol" pitchFamily="18" charset="2"/>
              </a:rPr>
              <a:t>   </a:t>
            </a:r>
            <a:r>
              <a:rPr lang="en-US" sz="2400" b="1" dirty="0" err="1">
                <a:solidFill>
                  <a:srgbClr val="009900"/>
                </a:solidFill>
                <a:latin typeface="Calibri" pitchFamily="34" charset="0"/>
                <a:sym typeface="Symbol" pitchFamily="18" charset="2"/>
              </a:rPr>
              <a:t>bottomonia</a:t>
            </a:r>
            <a:r>
              <a:rPr lang="en-US" sz="2400" b="1" dirty="0">
                <a:solidFill>
                  <a:srgbClr val="009900"/>
                </a:solidFill>
                <a:latin typeface="Calibri" pitchFamily="34" charset="0"/>
                <a:sym typeface="Symbol" pitchFamily="18" charset="2"/>
              </a:rPr>
              <a:t> @ LHC</a:t>
            </a:r>
          </a:p>
        </p:txBody>
      </p:sp>
      <p:cxnSp>
        <p:nvCxnSpPr>
          <p:cNvPr id="25" name="Connecteur en angle 35"/>
          <p:cNvCxnSpPr/>
          <p:nvPr/>
        </p:nvCxnSpPr>
        <p:spPr>
          <a:xfrm rot="10800000">
            <a:off x="3347864" y="5373216"/>
            <a:ext cx="461962" cy="130175"/>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Espace réservé du pied de page 18"/>
          <p:cNvSpPr>
            <a:spLocks noGrp="1"/>
          </p:cNvSpPr>
          <p:nvPr>
            <p:ph type="ftr" sz="quarter" idx="11"/>
          </p:nvPr>
        </p:nvSpPr>
        <p:spPr/>
        <p:txBody>
          <a:bodyPr/>
          <a:lstStyle/>
          <a:p>
            <a:pPr>
              <a:defRPr/>
            </a:pPr>
            <a:r>
              <a:rPr lang="fr-FR" smtClean="0"/>
              <a:t>Frédéric Fleuret - LLR</a:t>
            </a:r>
            <a:endParaRPr lang="fr-BE"/>
          </a:p>
        </p:txBody>
      </p:sp>
      <p:sp>
        <p:nvSpPr>
          <p:cNvPr id="21" name="ZoneTexte 20"/>
          <p:cNvSpPr txBox="1"/>
          <p:nvPr/>
        </p:nvSpPr>
        <p:spPr>
          <a:xfrm>
            <a:off x="179512" y="1556792"/>
            <a:ext cx="3744415" cy="1200329"/>
          </a:xfrm>
          <a:prstGeom prst="rect">
            <a:avLst/>
          </a:prstGeom>
          <a:noFill/>
        </p:spPr>
        <p:txBody>
          <a:bodyPr wrap="square" rtlCol="0">
            <a:spAutoFit/>
          </a:bodyPr>
          <a:lstStyle/>
          <a:p>
            <a:pPr algn="ctr"/>
            <a:r>
              <a:rPr lang="en-US" b="1" dirty="0" smtClean="0"/>
              <a:t>Observation of Sequential </a:t>
            </a:r>
            <a:r>
              <a:rPr lang="en-US" b="1" dirty="0" smtClean="0">
                <a:latin typeface="Symbol" pitchFamily="18" charset="2"/>
              </a:rPr>
              <a:t>U</a:t>
            </a:r>
            <a:r>
              <a:rPr lang="en-US" b="1" dirty="0" smtClean="0"/>
              <a:t> Suppression in </a:t>
            </a:r>
            <a:r>
              <a:rPr lang="en-US" b="1" dirty="0" err="1" smtClean="0"/>
              <a:t>PbPb</a:t>
            </a:r>
            <a:r>
              <a:rPr lang="en-US" b="1" dirty="0" smtClean="0"/>
              <a:t> collisions</a:t>
            </a:r>
          </a:p>
          <a:p>
            <a:pPr algn="ctr"/>
            <a:r>
              <a:rPr lang="en-US" b="1" dirty="0" smtClean="0"/>
              <a:t>(at LHC)</a:t>
            </a:r>
          </a:p>
          <a:p>
            <a:pPr algn="ctr"/>
            <a:r>
              <a:rPr lang="en-US" i="1" dirty="0" smtClean="0"/>
              <a:t>PRL109, 222301 (2012)</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0"/>
            <a:ext cx="8316912" cy="868363"/>
          </a:xfrm>
        </p:spPr>
        <p:txBody>
          <a:bodyPr rtlCol="0">
            <a:normAutofit/>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color screening ?</a:t>
            </a:r>
            <a:endParaRPr lang="en-US" dirty="0"/>
          </a:p>
        </p:txBody>
      </p:sp>
      <p:pic>
        <p:nvPicPr>
          <p:cNvPr id="113666"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pic>
        <p:nvPicPr>
          <p:cNvPr id="13" name="Picture 3"/>
          <p:cNvPicPr>
            <a:picLocks noChangeAspect="1" noChangeArrowheads="1"/>
          </p:cNvPicPr>
          <p:nvPr/>
        </p:nvPicPr>
        <p:blipFill>
          <a:blip r:embed="rId3" cstate="print"/>
          <a:srcRect l="64754" t="28681" r="9920"/>
          <a:stretch>
            <a:fillRect/>
          </a:stretch>
        </p:blipFill>
        <p:spPr bwMode="auto">
          <a:xfrm>
            <a:off x="1547813" y="1268413"/>
            <a:ext cx="3384550" cy="4283075"/>
          </a:xfrm>
          <a:prstGeom prst="rect">
            <a:avLst/>
          </a:prstGeom>
          <a:solidFill>
            <a:schemeClr val="bg1">
              <a:lumMod val="95000"/>
            </a:schemeClr>
          </a:solidFill>
          <a:ln w="9525">
            <a:noFill/>
            <a:miter lim="800000"/>
            <a:headEnd/>
            <a:tailEnd/>
          </a:ln>
        </p:spPr>
      </p:pic>
      <p:pic>
        <p:nvPicPr>
          <p:cNvPr id="6" name="Picture 3"/>
          <p:cNvPicPr>
            <a:picLocks noChangeAspect="1" noChangeArrowheads="1"/>
          </p:cNvPicPr>
          <p:nvPr/>
        </p:nvPicPr>
        <p:blipFill>
          <a:blip r:embed="rId3" cstate="print"/>
          <a:srcRect l="3630"/>
          <a:stretch>
            <a:fillRect/>
          </a:stretch>
        </p:blipFill>
        <p:spPr bwMode="auto">
          <a:xfrm>
            <a:off x="55563" y="4221163"/>
            <a:ext cx="2463800" cy="2460625"/>
          </a:xfrm>
          <a:prstGeom prst="rect">
            <a:avLst/>
          </a:prstGeom>
          <a:solidFill>
            <a:schemeClr val="bg1">
              <a:lumMod val="95000"/>
            </a:schemeClr>
          </a:solidFill>
          <a:ln w="9525">
            <a:noFill/>
            <a:miter lim="800000"/>
            <a:headEnd/>
            <a:tailEnd/>
          </a:ln>
        </p:spPr>
      </p:pic>
      <p:sp>
        <p:nvSpPr>
          <p:cNvPr id="16" name="Rectangle 15"/>
          <p:cNvSpPr/>
          <p:nvPr/>
        </p:nvSpPr>
        <p:spPr>
          <a:xfrm>
            <a:off x="2312988" y="284321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1654175" y="248602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800350" y="30130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3195638" y="3041650"/>
            <a:ext cx="182562"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519488" y="3094038"/>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3757613" y="309086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967163" y="3294063"/>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4114800" y="326707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4219575" y="3441700"/>
            <a:ext cx="182563"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4171950" y="4446588"/>
            <a:ext cx="182563" cy="80962"/>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3910013" y="410051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3576638" y="415766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3114675" y="3986213"/>
            <a:ext cx="182563"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436813" y="3784600"/>
            <a:ext cx="184150"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1576388" y="3403600"/>
            <a:ext cx="92075"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84"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sp>
        <p:nvSpPr>
          <p:cNvPr id="34" name="Rectangle 33"/>
          <p:cNvSpPr/>
          <p:nvPr/>
        </p:nvSpPr>
        <p:spPr>
          <a:xfrm>
            <a:off x="1614488" y="5013325"/>
            <a:ext cx="628650" cy="1387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Connecteur en angle 35"/>
          <p:cNvCxnSpPr>
            <a:stCxn id="113684"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3684"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71775"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2771775"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90" name="ZoneTexte 42"/>
          <p:cNvSpPr txBox="1">
            <a:spLocks noChangeArrowheads="1"/>
          </p:cNvSpPr>
          <p:nvPr/>
        </p:nvSpPr>
        <p:spPr bwMode="auto">
          <a:xfrm>
            <a:off x="2916238" y="1989138"/>
            <a:ext cx="730250" cy="368300"/>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(2S)</a:t>
            </a:r>
          </a:p>
        </p:txBody>
      </p:sp>
      <p:sp>
        <p:nvSpPr>
          <p:cNvPr id="113691" name="ZoneTexte 43"/>
          <p:cNvSpPr txBox="1">
            <a:spLocks noChangeArrowheads="1"/>
          </p:cNvSpPr>
          <p:nvPr/>
        </p:nvSpPr>
        <p:spPr bwMode="auto">
          <a:xfrm>
            <a:off x="2916238" y="1700213"/>
            <a:ext cx="730250" cy="369887"/>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(1S)</a:t>
            </a:r>
          </a:p>
        </p:txBody>
      </p:sp>
      <p:sp>
        <p:nvSpPr>
          <p:cNvPr id="45" name="Rectangle 44"/>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NA50, </a:t>
            </a:r>
            <a:r>
              <a:rPr lang="en-US" dirty="0" err="1">
                <a:solidFill>
                  <a:schemeClr val="tx1"/>
                </a:solidFill>
              </a:rPr>
              <a:t>PbPb</a:t>
            </a:r>
            <a:r>
              <a:rPr lang="en-US" dirty="0">
                <a:solidFill>
                  <a:schemeClr val="tx1"/>
                </a:solidFill>
              </a:rPr>
              <a:t> </a:t>
            </a:r>
            <a:r>
              <a:rPr lang="en-US" dirty="0">
                <a:solidFill>
                  <a:schemeClr val="tx1"/>
                </a:solidFill>
                <a:sym typeface="Symbol"/>
              </a:rPr>
              <a:t></a:t>
            </a:r>
            <a:r>
              <a:rPr lang="en-US" dirty="0" err="1">
                <a:solidFill>
                  <a:schemeClr val="tx1"/>
                </a:solidFill>
                <a:sym typeface="Symbol"/>
              </a:rPr>
              <a:t>s</a:t>
            </a:r>
            <a:r>
              <a:rPr lang="en-US" baseline="-25000" dirty="0" err="1">
                <a:solidFill>
                  <a:schemeClr val="tx1"/>
                </a:solidFill>
                <a:sym typeface="Symbol"/>
              </a:rPr>
              <a:t>NN</a:t>
            </a:r>
            <a:r>
              <a:rPr lang="en-US" dirty="0">
                <a:solidFill>
                  <a:schemeClr val="tx1"/>
                </a:solidFill>
                <a:sym typeface="Symbol"/>
              </a:rPr>
              <a:t>=17.2 </a:t>
            </a:r>
            <a:r>
              <a:rPr lang="en-US" dirty="0" err="1">
                <a:solidFill>
                  <a:schemeClr val="tx1"/>
                </a:solidFill>
                <a:sym typeface="Symbol"/>
              </a:rPr>
              <a:t>GeV</a:t>
            </a:r>
            <a:endParaRPr lang="en-US" dirty="0">
              <a:solidFill>
                <a:schemeClr val="tx1"/>
              </a:solidFill>
            </a:endParaRPr>
          </a:p>
        </p:txBody>
      </p:sp>
      <p:pic>
        <p:nvPicPr>
          <p:cNvPr id="113693" name="Picture 2" descr="https://encrypted-tbn1.google.com/images?q=tbn:ANd9GcSoSlR3TQL5KuooAIKx_v1_wFBgIb1_Q29kqUUTJ_cbiUWEFy3UD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9896437">
            <a:off x="625475" y="3930650"/>
            <a:ext cx="1882775" cy="2830513"/>
          </a:xfrm>
          <a:prstGeom prst="rect">
            <a:avLst/>
          </a:prstGeom>
          <a:noFill/>
          <a:ln w="9525">
            <a:noFill/>
            <a:miter lim="800000"/>
            <a:headEnd/>
            <a:tailEnd/>
          </a:ln>
        </p:spPr>
      </p:pic>
      <p:sp>
        <p:nvSpPr>
          <p:cNvPr id="33" name="Espace réservé du numéro de diapositive 32"/>
          <p:cNvSpPr>
            <a:spLocks noGrp="1"/>
          </p:cNvSpPr>
          <p:nvPr>
            <p:ph type="sldNum" sz="quarter" idx="12"/>
          </p:nvPr>
        </p:nvSpPr>
        <p:spPr/>
        <p:txBody>
          <a:bodyPr/>
          <a:lstStyle/>
          <a:p>
            <a:pPr>
              <a:defRPr/>
            </a:pPr>
            <a:fld id="{620E9EFC-FC52-4E2B-8602-DB91D80D2FA8}" type="slidenum">
              <a:rPr lang="fr-BE"/>
              <a:pPr>
                <a:defRPr/>
              </a:pPr>
              <a:t>14</a:t>
            </a:fld>
            <a:endParaRPr lang="fr-BE"/>
          </a:p>
        </p:txBody>
      </p:sp>
      <p:sp>
        <p:nvSpPr>
          <p:cNvPr id="37" name="Espace réservé du pied de page 36"/>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0"/>
            <a:ext cx="8316912" cy="868363"/>
          </a:xfrm>
        </p:spPr>
        <p:txBody>
          <a:bodyPr rtlCol="0">
            <a:normAutofit/>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color screening ?</a:t>
            </a:r>
            <a:endParaRPr lang="en-US"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7" name="Espace réservé du numéro de diapositive 36"/>
          <p:cNvSpPr>
            <a:spLocks noGrp="1"/>
          </p:cNvSpPr>
          <p:nvPr>
            <p:ph type="sldNum" sz="quarter" idx="12"/>
          </p:nvPr>
        </p:nvSpPr>
        <p:spPr/>
        <p:txBody>
          <a:bodyPr/>
          <a:lstStyle/>
          <a:p>
            <a:pPr>
              <a:defRPr/>
            </a:pPr>
            <a:fld id="{3F2A3404-1990-4450-BC99-A16CBB8119DB}" type="slidenum">
              <a:rPr lang="fr-BE"/>
              <a:pPr>
                <a:defRPr/>
              </a:pPr>
              <a:t>15</a:t>
            </a:fld>
            <a:endParaRPr lang="fr-BE"/>
          </a:p>
        </p:txBody>
      </p:sp>
      <p:sp>
        <p:nvSpPr>
          <p:cNvPr id="48" name="Espace réservé du pied de page 47"/>
          <p:cNvSpPr>
            <a:spLocks noGrp="1"/>
          </p:cNvSpPr>
          <p:nvPr>
            <p:ph type="ftr" sz="quarter" idx="11"/>
          </p:nvPr>
        </p:nvSpPr>
        <p:spPr/>
        <p:txBody>
          <a:bodyPr/>
          <a:lstStyle/>
          <a:p>
            <a:pPr>
              <a:defRPr/>
            </a:pPr>
            <a:r>
              <a:rPr lang="fr-FR" smtClean="0"/>
              <a:t>Frédéric Fleuret - LLR</a:t>
            </a:r>
            <a:endParaRPr lang="fr-BE"/>
          </a:p>
        </p:txBody>
      </p:sp>
      <p:sp>
        <p:nvSpPr>
          <p:cNvPr id="14" name="ZoneTexte 13"/>
          <p:cNvSpPr txBox="1"/>
          <p:nvPr/>
        </p:nvSpPr>
        <p:spPr>
          <a:xfrm>
            <a:off x="3565525" y="6092825"/>
            <a:ext cx="2363468" cy="46166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smtClean="0">
                <a:latin typeface="+mn-lt"/>
              </a:rPr>
              <a:t>On the same axis</a:t>
            </a:r>
            <a:endParaRPr lang="en-US" sz="2400" b="1" dirty="0">
              <a:latin typeface="+mn-lt"/>
            </a:endParaRPr>
          </a:p>
        </p:txBody>
      </p:sp>
      <p:grpSp>
        <p:nvGrpSpPr>
          <p:cNvPr id="21" name="Groupe 20"/>
          <p:cNvGrpSpPr/>
          <p:nvPr/>
        </p:nvGrpSpPr>
        <p:grpSpPr>
          <a:xfrm>
            <a:off x="467544" y="1196752"/>
            <a:ext cx="4283968" cy="4176464"/>
            <a:chOff x="467544" y="1196752"/>
            <a:chExt cx="4283968" cy="4176464"/>
          </a:xfrm>
        </p:grpSpPr>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
          <p:nvSpPr>
            <p:cNvPr id="20" name="ZoneTexte 19"/>
            <p:cNvSpPr txBox="1"/>
            <p:nvPr/>
          </p:nvSpPr>
          <p:spPr>
            <a:xfrm>
              <a:off x="3203848" y="1988840"/>
              <a:ext cx="611065" cy="276999"/>
            </a:xfrm>
            <a:prstGeom prst="rect">
              <a:avLst/>
            </a:prstGeom>
            <a:noFill/>
          </p:spPr>
          <p:txBody>
            <a:bodyPr wrap="none" rtlCol="0">
              <a:spAutoFit/>
            </a:bodyPr>
            <a:lstStyle/>
            <a:p>
              <a:r>
                <a:rPr lang="en-US" sz="1200" dirty="0" smtClean="0"/>
                <a:t>0&lt;y&lt;1</a:t>
              </a:r>
              <a:endParaRPr lang="en-US" sz="12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0"/>
            <a:ext cx="8316912" cy="868363"/>
          </a:xfrm>
        </p:spPr>
        <p:txBody>
          <a:bodyPr rtlCol="0">
            <a:normAutofit/>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color screening ?</a:t>
            </a:r>
            <a:endParaRPr lang="en-US"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7" name="Espace réservé du numéro de diapositive 36"/>
          <p:cNvSpPr>
            <a:spLocks noGrp="1"/>
          </p:cNvSpPr>
          <p:nvPr>
            <p:ph type="sldNum" sz="quarter" idx="12"/>
          </p:nvPr>
        </p:nvSpPr>
        <p:spPr/>
        <p:txBody>
          <a:bodyPr/>
          <a:lstStyle/>
          <a:p>
            <a:pPr>
              <a:defRPr/>
            </a:pPr>
            <a:fld id="{3F2A3404-1990-4450-BC99-A16CBB8119DB}" type="slidenum">
              <a:rPr lang="fr-BE"/>
              <a:pPr>
                <a:defRPr/>
              </a:pPr>
              <a:t>16</a:t>
            </a:fld>
            <a:endParaRPr lang="fr-BE"/>
          </a:p>
        </p:txBody>
      </p:sp>
      <p:sp>
        <p:nvSpPr>
          <p:cNvPr id="48" name="Espace réservé du pied de page 47"/>
          <p:cNvSpPr>
            <a:spLocks noGrp="1"/>
          </p:cNvSpPr>
          <p:nvPr>
            <p:ph type="ftr" sz="quarter" idx="11"/>
          </p:nvPr>
        </p:nvSpPr>
        <p:spPr/>
        <p:txBody>
          <a:bodyPr/>
          <a:lstStyle/>
          <a:p>
            <a:pPr>
              <a:defRPr/>
            </a:pPr>
            <a:r>
              <a:rPr lang="fr-FR" smtClean="0"/>
              <a:t>Frédéric Fleuret - LLR</a:t>
            </a:r>
            <a:endParaRPr lang="fr-BE"/>
          </a:p>
        </p:txBody>
      </p:sp>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cxnSp>
        <p:nvCxnSpPr>
          <p:cNvPr id="10" name="Connecteur droit 9"/>
          <p:cNvCxnSpPr/>
          <p:nvPr/>
        </p:nvCxnSpPr>
        <p:spPr>
          <a:xfrm>
            <a:off x="1836738" y="2525713"/>
            <a:ext cx="1655762" cy="16240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580063" y="2492375"/>
            <a:ext cx="1654175" cy="1624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ZoneTexte 39"/>
          <p:cNvSpPr txBox="1">
            <a:spLocks noChangeArrowheads="1"/>
          </p:cNvSpPr>
          <p:nvPr/>
        </p:nvSpPr>
        <p:spPr bwMode="auto">
          <a:xfrm>
            <a:off x="1835150" y="2997200"/>
            <a:ext cx="650875" cy="522288"/>
          </a:xfrm>
          <a:prstGeom prst="rect">
            <a:avLst/>
          </a:prstGeom>
          <a:noFill/>
          <a:ln w="9525">
            <a:noFill/>
            <a:miter lim="800000"/>
            <a:headEnd/>
            <a:tailEnd/>
          </a:ln>
        </p:spPr>
        <p:txBody>
          <a:bodyPr wrap="none">
            <a:spAutoFit/>
          </a:bodyPr>
          <a:lstStyle/>
          <a:p>
            <a:r>
              <a:rPr lang="en-US" sz="2800" b="1">
                <a:solidFill>
                  <a:srgbClr val="FF0000"/>
                </a:solidFill>
                <a:latin typeface="Symbol" pitchFamily="18" charset="2"/>
              </a:rPr>
              <a:t>c</a:t>
            </a:r>
            <a:r>
              <a:rPr lang="en-US" sz="2800" b="1" baseline="-25000">
                <a:solidFill>
                  <a:srgbClr val="FF0000"/>
                </a:solidFill>
                <a:latin typeface="Calibri" pitchFamily="34" charset="0"/>
              </a:rPr>
              <a:t>c</a:t>
            </a:r>
            <a:r>
              <a:rPr lang="en-US" sz="2800" b="1">
                <a:solidFill>
                  <a:srgbClr val="FF0000"/>
                </a:solidFill>
                <a:latin typeface="Calibri" pitchFamily="34" charset="0"/>
              </a:rPr>
              <a:t>?</a:t>
            </a:r>
          </a:p>
        </p:txBody>
      </p:sp>
      <p:sp>
        <p:nvSpPr>
          <p:cNvPr id="13" name="ZoneTexte 45"/>
          <p:cNvSpPr txBox="1">
            <a:spLocks noChangeArrowheads="1"/>
          </p:cNvSpPr>
          <p:nvPr/>
        </p:nvSpPr>
        <p:spPr bwMode="auto">
          <a:xfrm>
            <a:off x="6156325" y="3500438"/>
            <a:ext cx="676275" cy="523875"/>
          </a:xfrm>
          <a:prstGeom prst="rect">
            <a:avLst/>
          </a:prstGeom>
          <a:noFill/>
          <a:ln w="9525">
            <a:noFill/>
            <a:miter lim="800000"/>
            <a:headEnd/>
            <a:tailEnd/>
          </a:ln>
        </p:spPr>
        <p:txBody>
          <a:bodyPr wrap="none">
            <a:spAutoFit/>
          </a:bodyPr>
          <a:lstStyle/>
          <a:p>
            <a:r>
              <a:rPr lang="en-US" sz="2800" b="1">
                <a:solidFill>
                  <a:srgbClr val="FF0000"/>
                </a:solidFill>
                <a:latin typeface="Symbol" pitchFamily="18" charset="2"/>
              </a:rPr>
              <a:t>c</a:t>
            </a:r>
            <a:r>
              <a:rPr lang="en-US" sz="2800" b="1" baseline="-25000">
                <a:solidFill>
                  <a:srgbClr val="FF0000"/>
                </a:solidFill>
                <a:latin typeface="Calibri" pitchFamily="34" charset="0"/>
              </a:rPr>
              <a:t>b</a:t>
            </a:r>
            <a:r>
              <a:rPr lang="en-US" sz="2800" b="1">
                <a:solidFill>
                  <a:srgbClr val="FF0000"/>
                </a:solidFill>
                <a:latin typeface="Calibri" pitchFamily="34" charset="0"/>
              </a:rPr>
              <a:t>?</a:t>
            </a:r>
          </a:p>
        </p:txBody>
      </p:sp>
      <p:sp>
        <p:nvSpPr>
          <p:cNvPr id="14" name="ZoneTexte 13"/>
          <p:cNvSpPr txBox="1"/>
          <p:nvPr/>
        </p:nvSpPr>
        <p:spPr>
          <a:xfrm>
            <a:off x="3565525" y="6092825"/>
            <a:ext cx="3289300" cy="461963"/>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a:latin typeface="+mn-lt"/>
              </a:rPr>
              <a:t>Let’s measure </a:t>
            </a:r>
            <a:r>
              <a:rPr lang="en-US" sz="2400" b="1" dirty="0">
                <a:latin typeface="Symbol" pitchFamily="18" charset="2"/>
              </a:rPr>
              <a:t>c</a:t>
            </a:r>
            <a:r>
              <a:rPr lang="en-US" sz="2400" b="1" baseline="-25000" dirty="0">
                <a:latin typeface="+mn-lt"/>
              </a:rPr>
              <a:t>c</a:t>
            </a:r>
            <a:r>
              <a:rPr lang="en-US" sz="2400" b="1" dirty="0">
                <a:latin typeface="+mn-lt"/>
              </a:rPr>
              <a:t> at SPS !</a:t>
            </a:r>
          </a:p>
        </p:txBody>
      </p:sp>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CERN strategy</a:t>
            </a:r>
            <a:endParaRPr lang="en-US" dirty="0"/>
          </a:p>
        </p:txBody>
      </p:sp>
      <p:sp>
        <p:nvSpPr>
          <p:cNvPr id="3" name="Espace réservé du contenu 2"/>
          <p:cNvSpPr>
            <a:spLocks noGrp="1"/>
          </p:cNvSpPr>
          <p:nvPr>
            <p:ph idx="1"/>
          </p:nvPr>
        </p:nvSpPr>
        <p:spPr>
          <a:xfrm>
            <a:off x="214282" y="928670"/>
            <a:ext cx="8715436" cy="3724466"/>
          </a:xfrm>
        </p:spPr>
        <p:txBody>
          <a:bodyPr>
            <a:noAutofit/>
          </a:bodyPr>
          <a:lstStyle/>
          <a:p>
            <a:pPr algn="ctr">
              <a:buNone/>
            </a:pPr>
            <a:r>
              <a:rPr lang="en-US" sz="3200" dirty="0" smtClean="0"/>
              <a:t>Conclusions of the CERN Town meeting on “Relativistic Heavy-Ion Collisions”</a:t>
            </a:r>
          </a:p>
          <a:p>
            <a:pPr algn="ctr">
              <a:buNone/>
            </a:pPr>
            <a:r>
              <a:rPr lang="en-US" sz="3200" dirty="0" smtClean="0"/>
              <a:t> CERN - </a:t>
            </a:r>
            <a:r>
              <a:rPr lang="en-US" sz="3200" dirty="0" err="1" smtClean="0"/>
              <a:t>june</a:t>
            </a:r>
            <a:r>
              <a:rPr lang="en-US" sz="3200" dirty="0" smtClean="0"/>
              <a:t> 29, 2012</a:t>
            </a:r>
          </a:p>
          <a:p>
            <a:pPr algn="just">
              <a:buNone/>
            </a:pPr>
            <a:r>
              <a:rPr lang="en-US" sz="2400" dirty="0" smtClean="0"/>
              <a:t>	“…The town meeting also observed that the </a:t>
            </a:r>
            <a:r>
              <a:rPr lang="en-US" sz="2400" dirty="0" smtClean="0">
                <a:solidFill>
                  <a:srgbClr val="FF0000"/>
                </a:solidFill>
              </a:rPr>
              <a:t>CERN SPS </a:t>
            </a:r>
            <a:r>
              <a:rPr lang="en-US" sz="2400" dirty="0" smtClean="0"/>
              <a:t>would be well-positioned to contribute decisively and at a competitive time scale to central open physics issues at large baryon density. In particular, the CERN SPS will remain also in the future the only machine capable of delivering, heavy ion beams with energies exceeding 30 </a:t>
            </a:r>
            <a:r>
              <a:rPr lang="en-US" sz="2400" dirty="0" err="1" smtClean="0"/>
              <a:t>GeV</a:t>
            </a:r>
            <a:r>
              <a:rPr lang="en-US" sz="2400" dirty="0" smtClean="0"/>
              <a:t>/nucleon, and </a:t>
            </a:r>
            <a:r>
              <a:rPr lang="en-US" sz="2400" dirty="0" smtClean="0">
                <a:solidFill>
                  <a:srgbClr val="FF0000"/>
                </a:solidFill>
              </a:rPr>
              <a:t>the potential of investigating rare penetrating probes at this machine is attractive</a:t>
            </a:r>
            <a:r>
              <a:rPr lang="en-US" sz="2400" dirty="0" smtClean="0"/>
              <a:t>.”</a:t>
            </a:r>
            <a:endParaRPr lang="en-US" sz="2400" dirty="0"/>
          </a:p>
        </p:txBody>
      </p:sp>
      <p:sp>
        <p:nvSpPr>
          <p:cNvPr id="4" name="Espace réservé du pied de page 3"/>
          <p:cNvSpPr>
            <a:spLocks noGrp="1"/>
          </p:cNvSpPr>
          <p:nvPr>
            <p:ph type="ftr" sz="quarter" idx="11"/>
          </p:nvPr>
        </p:nvSpPr>
        <p:spPr/>
        <p:txBody>
          <a:bodyPr/>
          <a:lstStyle/>
          <a:p>
            <a:pPr>
              <a:defRPr/>
            </a:pPr>
            <a:r>
              <a:rPr lang="fr-FR" smtClean="0"/>
              <a:t>Frédéric Fleuret - LLR</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17</a:t>
            </a:fld>
            <a:endParaRPr lang="fr-B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Expression of interest</a:t>
            </a:r>
            <a:endParaRPr lang="en-US" dirty="0"/>
          </a:p>
        </p:txBody>
      </p:sp>
      <p:sp>
        <p:nvSpPr>
          <p:cNvPr id="3" name="Espace réservé du contenu 2"/>
          <p:cNvSpPr>
            <a:spLocks noGrp="1"/>
          </p:cNvSpPr>
          <p:nvPr>
            <p:ph idx="1"/>
          </p:nvPr>
        </p:nvSpPr>
        <p:spPr/>
        <p:txBody>
          <a:bodyPr/>
          <a:lstStyle/>
          <a:p>
            <a:r>
              <a:rPr lang="en-US" dirty="0" smtClean="0"/>
              <a:t>Submitted to SPSC (</a:t>
            </a:r>
            <a:r>
              <a:rPr lang="en-US" dirty="0" err="1" smtClean="0"/>
              <a:t>october</a:t>
            </a:r>
            <a:r>
              <a:rPr lang="en-US" dirty="0" smtClean="0"/>
              <a:t> 2012) – under review</a:t>
            </a:r>
            <a:endParaRPr lang="en-US" dirty="0"/>
          </a:p>
        </p:txBody>
      </p:sp>
      <p:sp>
        <p:nvSpPr>
          <p:cNvPr id="4" name="Espace réservé du pied de page 3"/>
          <p:cNvSpPr>
            <a:spLocks noGrp="1"/>
          </p:cNvSpPr>
          <p:nvPr>
            <p:ph type="ftr" sz="quarter" idx="11"/>
          </p:nvPr>
        </p:nvSpPr>
        <p:spPr/>
        <p:txBody>
          <a:bodyPr/>
          <a:lstStyle/>
          <a:p>
            <a:pPr>
              <a:defRPr/>
            </a:pPr>
            <a:r>
              <a:rPr lang="fr-FR" smtClean="0"/>
              <a:t>Frédéric Fleuret - LLR</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18</a:t>
            </a:fld>
            <a:endParaRPr lang="fr-BE"/>
          </a:p>
        </p:txBody>
      </p:sp>
      <p:pic>
        <p:nvPicPr>
          <p:cNvPr id="6" name="Picture 2"/>
          <p:cNvPicPr>
            <a:picLocks noChangeAspect="1" noChangeArrowheads="1"/>
          </p:cNvPicPr>
          <p:nvPr/>
        </p:nvPicPr>
        <p:blipFill>
          <a:blip r:embed="rId3" cstate="print"/>
          <a:srcRect l="12103" t="36158" r="10526" b="1211"/>
          <a:stretch>
            <a:fillRect/>
          </a:stretch>
        </p:blipFill>
        <p:spPr bwMode="auto">
          <a:xfrm>
            <a:off x="539552" y="1484784"/>
            <a:ext cx="7774059" cy="3785642"/>
          </a:xfrm>
          <a:prstGeom prst="rect">
            <a:avLst/>
          </a:prstGeom>
          <a:noFill/>
          <a:ln w="9525">
            <a:noFill/>
            <a:miter lim="800000"/>
            <a:headEnd/>
            <a:tailEnd/>
          </a:ln>
        </p:spPr>
      </p:pic>
      <p:sp>
        <p:nvSpPr>
          <p:cNvPr id="8" name="ZoneTexte 7"/>
          <p:cNvSpPr txBox="1"/>
          <p:nvPr/>
        </p:nvSpPr>
        <p:spPr>
          <a:xfrm>
            <a:off x="3200554" y="5877272"/>
            <a:ext cx="2595582" cy="369332"/>
          </a:xfrm>
          <a:prstGeom prst="rect">
            <a:avLst/>
          </a:prstGeom>
          <a:noFill/>
        </p:spPr>
        <p:txBody>
          <a:bodyPr wrap="none" rtlCol="0">
            <a:spAutoFit/>
          </a:bodyPr>
          <a:lstStyle/>
          <a:p>
            <a:r>
              <a:rPr lang="en-US" dirty="0" smtClean="0">
                <a:hlinkClick r:id="rId4"/>
              </a:rPr>
              <a:t>CERN-SPSC-2012-031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5"/>
          <p:cNvSpPr>
            <a:spLocks noGrp="1"/>
          </p:cNvSpPr>
          <p:nvPr>
            <p:ph type="title"/>
          </p:nvPr>
        </p:nvSpPr>
        <p:spPr>
          <a:xfrm>
            <a:off x="827088" y="0"/>
            <a:ext cx="8316912" cy="868363"/>
          </a:xfrm>
        </p:spPr>
        <p:txBody>
          <a:bodyPr/>
          <a:lstStyle/>
          <a:p>
            <a:pPr algn="l"/>
            <a:r>
              <a:rPr lang="fr-FR" sz="2800" smtClean="0"/>
              <a:t>Charmonia in A+A			</a:t>
            </a:r>
            <a:r>
              <a:rPr lang="fr-FR" smtClean="0">
                <a:solidFill>
                  <a:srgbClr val="FFFF00"/>
                </a:solidFill>
              </a:rPr>
              <a:t>The Physics case</a:t>
            </a:r>
          </a:p>
        </p:txBody>
      </p:sp>
      <p:sp>
        <p:nvSpPr>
          <p:cNvPr id="7" name="Espace réservé du contenu 6"/>
          <p:cNvSpPr>
            <a:spLocks noGrp="1"/>
          </p:cNvSpPr>
          <p:nvPr>
            <p:ph idx="1"/>
          </p:nvPr>
        </p:nvSpPr>
        <p:spPr>
          <a:xfrm>
            <a:off x="214313" y="928688"/>
            <a:ext cx="8715375" cy="5500687"/>
          </a:xfrm>
        </p:spPr>
        <p:txBody>
          <a:bodyPr>
            <a:normAutofit/>
          </a:bodyPr>
          <a:lstStyle/>
          <a:p>
            <a:pPr>
              <a:lnSpc>
                <a:spcPct val="80000"/>
              </a:lnSpc>
            </a:pPr>
            <a:r>
              <a:rPr lang="fr-FR" sz="2400" dirty="0" smtClean="0">
                <a:solidFill>
                  <a:srgbClr val="3333FF"/>
                </a:solidFill>
              </a:rPr>
              <a:t>Test QGP </a:t>
            </a:r>
            <a:r>
              <a:rPr lang="fr-FR" sz="2400" dirty="0" err="1" smtClean="0">
                <a:solidFill>
                  <a:srgbClr val="3333FF"/>
                </a:solidFill>
              </a:rPr>
              <a:t>color</a:t>
            </a:r>
            <a:r>
              <a:rPr lang="fr-FR" sz="2400" dirty="0" smtClean="0">
                <a:solidFill>
                  <a:srgbClr val="3333FF"/>
                </a:solidFill>
              </a:rPr>
              <a:t> screening </a:t>
            </a:r>
            <a:r>
              <a:rPr lang="fr-FR" sz="2400" dirty="0" err="1" smtClean="0">
                <a:solidFill>
                  <a:srgbClr val="3333FF"/>
                </a:solidFill>
              </a:rPr>
              <a:t>through</a:t>
            </a:r>
            <a:r>
              <a:rPr lang="fr-FR" sz="2400" dirty="0" smtClean="0">
                <a:solidFill>
                  <a:srgbClr val="3333FF"/>
                </a:solidFill>
              </a:rPr>
              <a:t> </a:t>
            </a:r>
            <a:r>
              <a:rPr lang="fr-FR" sz="2400" dirty="0" err="1" smtClean="0">
                <a:solidFill>
                  <a:srgbClr val="3333FF"/>
                </a:solidFill>
              </a:rPr>
              <a:t>quarkonium</a:t>
            </a:r>
            <a:r>
              <a:rPr lang="fr-FR" sz="2400" dirty="0" smtClean="0">
                <a:solidFill>
                  <a:srgbClr val="3333FF"/>
                </a:solidFill>
              </a:rPr>
              <a:t> </a:t>
            </a:r>
            <a:r>
              <a:rPr lang="fr-FR" sz="2400" dirty="0" err="1" smtClean="0">
                <a:solidFill>
                  <a:srgbClr val="3333FF"/>
                </a:solidFill>
              </a:rPr>
              <a:t>measurements</a:t>
            </a:r>
            <a:endParaRPr lang="fr-FR" sz="2400" dirty="0" smtClean="0">
              <a:solidFill>
                <a:srgbClr val="3333FF"/>
              </a:solidFill>
            </a:endParaRPr>
          </a:p>
          <a:p>
            <a:pPr lvl="1">
              <a:lnSpc>
                <a:spcPct val="80000"/>
              </a:lnSpc>
            </a:pPr>
            <a:r>
              <a:rPr lang="fr-FR" sz="2000" b="1" dirty="0" err="1" smtClean="0">
                <a:solidFill>
                  <a:srgbClr val="3333FF"/>
                </a:solidFill>
              </a:rPr>
              <a:t>Quarkonium</a:t>
            </a:r>
            <a:r>
              <a:rPr lang="fr-FR" sz="2000" b="1" dirty="0" smtClean="0">
                <a:solidFill>
                  <a:srgbClr val="3333FF"/>
                </a:solidFill>
              </a:rPr>
              <a:t> </a:t>
            </a:r>
            <a:r>
              <a:rPr lang="fr-FR" sz="2000" b="1" dirty="0" err="1" smtClean="0">
                <a:solidFill>
                  <a:srgbClr val="3333FF"/>
                </a:solidFill>
              </a:rPr>
              <a:t>color</a:t>
            </a:r>
            <a:r>
              <a:rPr lang="fr-FR" sz="2000" b="1" dirty="0" smtClean="0">
                <a:solidFill>
                  <a:srgbClr val="3333FF"/>
                </a:solidFill>
              </a:rPr>
              <a:t> screening </a:t>
            </a:r>
            <a:r>
              <a:rPr lang="fr-FR" sz="2000" dirty="0" smtClean="0"/>
              <a:t>in a Quark Gluon Plasma </a:t>
            </a:r>
            <a:r>
              <a:rPr lang="fr-FR" sz="2000" dirty="0" err="1" smtClean="0"/>
              <a:t>is</a:t>
            </a:r>
            <a:r>
              <a:rPr lang="fr-FR" sz="2000" dirty="0" smtClean="0"/>
              <a:t> a </a:t>
            </a:r>
            <a:r>
              <a:rPr lang="fr-FR" sz="2000" dirty="0" err="1" smtClean="0">
                <a:solidFill>
                  <a:srgbClr val="3333FF"/>
                </a:solidFill>
              </a:rPr>
              <a:t>prediction</a:t>
            </a:r>
            <a:r>
              <a:rPr lang="fr-FR" sz="2000" dirty="0" smtClean="0">
                <a:solidFill>
                  <a:srgbClr val="3333FF"/>
                </a:solidFill>
              </a:rPr>
              <a:t> of </a:t>
            </a:r>
            <a:r>
              <a:rPr lang="fr-FR" sz="2000" b="1" dirty="0" err="1" smtClean="0">
                <a:solidFill>
                  <a:srgbClr val="3333FF"/>
                </a:solidFill>
              </a:rPr>
              <a:t>lattice</a:t>
            </a:r>
            <a:r>
              <a:rPr lang="fr-FR" sz="2000" b="1" dirty="0" smtClean="0">
                <a:solidFill>
                  <a:srgbClr val="3333FF"/>
                </a:solidFill>
              </a:rPr>
              <a:t> QCD</a:t>
            </a:r>
            <a:r>
              <a:rPr lang="fr-FR" sz="2000" dirty="0" smtClean="0"/>
              <a:t>, for instance :</a:t>
            </a:r>
          </a:p>
          <a:p>
            <a:pPr lvl="1">
              <a:lnSpc>
                <a:spcPct val="80000"/>
              </a:lnSpc>
            </a:pPr>
            <a:endParaRPr lang="fr-FR" sz="2000" dirty="0" smtClean="0"/>
          </a:p>
          <a:p>
            <a:pPr lvl="1">
              <a:lnSpc>
                <a:spcPct val="80000"/>
              </a:lnSpc>
            </a:pPr>
            <a:endParaRPr lang="fr-FR" sz="2000" dirty="0" smtClean="0"/>
          </a:p>
          <a:p>
            <a:pPr>
              <a:lnSpc>
                <a:spcPct val="80000"/>
              </a:lnSpc>
            </a:pPr>
            <a:endParaRPr lang="fr-FR" sz="2400" dirty="0" smtClean="0">
              <a:solidFill>
                <a:srgbClr val="FF0000"/>
              </a:solidFill>
            </a:endParaRPr>
          </a:p>
          <a:p>
            <a:pPr lvl="1" algn="just">
              <a:lnSpc>
                <a:spcPct val="80000"/>
              </a:lnSpc>
            </a:pPr>
            <a:r>
              <a:rPr lang="fr-FR" sz="2000" dirty="0" err="1" smtClean="0"/>
              <a:t>Because</a:t>
            </a:r>
            <a:r>
              <a:rPr lang="fr-FR" sz="2000" dirty="0" smtClean="0"/>
              <a:t> of </a:t>
            </a:r>
            <a:r>
              <a:rPr lang="fr-FR" sz="2000" dirty="0" err="1" smtClean="0"/>
              <a:t>feed</a:t>
            </a:r>
            <a:r>
              <a:rPr lang="fr-FR" sz="2000" dirty="0" smtClean="0"/>
              <a:t>-</a:t>
            </a:r>
            <a:r>
              <a:rPr lang="fr-FR" sz="2000" dirty="0" err="1" smtClean="0"/>
              <a:t>downs</a:t>
            </a:r>
            <a:r>
              <a:rPr lang="fr-FR" sz="2000" dirty="0" smtClean="0"/>
              <a:t> and </a:t>
            </a:r>
            <a:r>
              <a:rPr lang="fr-FR" sz="2000" dirty="0" err="1" smtClean="0"/>
              <a:t>different</a:t>
            </a:r>
            <a:r>
              <a:rPr lang="fr-FR" sz="2000" dirty="0" smtClean="0"/>
              <a:t> T</a:t>
            </a:r>
            <a:r>
              <a:rPr lang="fr-FR" sz="2000" baseline="-25000" dirty="0" smtClean="0"/>
              <a:t>d</a:t>
            </a:r>
            <a:r>
              <a:rPr lang="fr-FR" sz="2000" dirty="0" smtClean="0"/>
              <a:t>, </a:t>
            </a:r>
            <a:r>
              <a:rPr lang="fr-FR" sz="2000" b="1" dirty="0" err="1" smtClean="0">
                <a:solidFill>
                  <a:srgbClr val="0000E2"/>
                </a:solidFill>
              </a:rPr>
              <a:t>sequential</a:t>
            </a:r>
            <a:r>
              <a:rPr lang="fr-FR" sz="2000" b="1" dirty="0" smtClean="0">
                <a:solidFill>
                  <a:srgbClr val="0000E2"/>
                </a:solidFill>
              </a:rPr>
              <a:t> suppression </a:t>
            </a:r>
            <a:r>
              <a:rPr lang="fr-FR" sz="2000" dirty="0" err="1" smtClean="0"/>
              <a:t>should</a:t>
            </a:r>
            <a:r>
              <a:rPr lang="fr-FR" sz="2000" dirty="0" smtClean="0"/>
              <a:t> show up. </a:t>
            </a:r>
          </a:p>
          <a:p>
            <a:pPr algn="just">
              <a:lnSpc>
                <a:spcPct val="80000"/>
              </a:lnSpc>
            </a:pPr>
            <a:r>
              <a:rPr lang="fr-FR" sz="2400" dirty="0" err="1" smtClean="0">
                <a:solidFill>
                  <a:srgbClr val="FF0000"/>
                </a:solidFill>
              </a:rPr>
              <a:t>Experimentally</a:t>
            </a:r>
            <a:endParaRPr lang="fr-FR" sz="2400" dirty="0" smtClean="0">
              <a:solidFill>
                <a:srgbClr val="FF0000"/>
              </a:solidFill>
            </a:endParaRPr>
          </a:p>
          <a:p>
            <a:pPr lvl="1" algn="just">
              <a:lnSpc>
                <a:spcPct val="80000"/>
              </a:lnSpc>
            </a:pPr>
            <a:r>
              <a:rPr lang="fr-FR" sz="2000" dirty="0" smtClean="0"/>
              <a:t>J/</a:t>
            </a:r>
            <a:r>
              <a:rPr lang="fr-FR" sz="2000" dirty="0" smtClean="0">
                <a:latin typeface="Symbol" pitchFamily="18" charset="2"/>
              </a:rPr>
              <a:t>Y</a:t>
            </a:r>
            <a:r>
              <a:rPr lang="fr-FR" sz="2000" dirty="0" smtClean="0"/>
              <a:t> production in A+A collisions </a:t>
            </a:r>
            <a:r>
              <a:rPr lang="fr-FR" sz="2000" dirty="0" err="1" smtClean="0"/>
              <a:t>is</a:t>
            </a:r>
            <a:r>
              <a:rPr lang="fr-FR" sz="2000" dirty="0" smtClean="0"/>
              <a:t> (has been) </a:t>
            </a:r>
            <a:r>
              <a:rPr lang="fr-FR" sz="2000" dirty="0" err="1" smtClean="0"/>
              <a:t>studied</a:t>
            </a:r>
            <a:r>
              <a:rPr lang="fr-FR" sz="2000" dirty="0" smtClean="0"/>
              <a:t> </a:t>
            </a:r>
            <a:r>
              <a:rPr lang="fr-FR" sz="2000" dirty="0" err="1" smtClean="0"/>
              <a:t>at</a:t>
            </a:r>
            <a:r>
              <a:rPr lang="fr-FR" sz="2000" dirty="0" smtClean="0"/>
              <a:t> :</a:t>
            </a:r>
          </a:p>
          <a:p>
            <a:pPr lvl="2" algn="just">
              <a:lnSpc>
                <a:spcPct val="80000"/>
              </a:lnSpc>
            </a:pPr>
            <a:r>
              <a:rPr lang="fr-FR" sz="1700" dirty="0" smtClean="0"/>
              <a:t>SPS (</a:t>
            </a:r>
            <a:r>
              <a:rPr lang="fr-FR" sz="1700" dirty="0" smtClean="0">
                <a:sym typeface="Symbol" pitchFamily="18" charset="2"/>
              </a:rPr>
              <a:t>s~17 </a:t>
            </a:r>
            <a:r>
              <a:rPr lang="fr-FR" sz="1700" dirty="0" err="1" smtClean="0">
                <a:sym typeface="Symbol" pitchFamily="18" charset="2"/>
              </a:rPr>
              <a:t>GeV</a:t>
            </a:r>
            <a:r>
              <a:rPr lang="fr-FR" sz="1700" dirty="0" smtClean="0">
                <a:sym typeface="Symbol" pitchFamily="18" charset="2"/>
              </a:rPr>
              <a:t>) : NA38, NA50, NA60 </a:t>
            </a:r>
            <a:r>
              <a:rPr lang="fr-FR" sz="1700" dirty="0" err="1" smtClean="0">
                <a:sym typeface="Symbol" pitchFamily="18" charset="2"/>
              </a:rPr>
              <a:t>experiments</a:t>
            </a:r>
            <a:endParaRPr lang="fr-FR" sz="1700" dirty="0" smtClean="0">
              <a:sym typeface="Symbol" pitchFamily="18" charset="2"/>
            </a:endParaRPr>
          </a:p>
          <a:p>
            <a:pPr lvl="2" algn="just">
              <a:lnSpc>
                <a:spcPct val="80000"/>
              </a:lnSpc>
            </a:pPr>
            <a:r>
              <a:rPr lang="fr-FR" sz="1700" dirty="0" smtClean="0">
                <a:sym typeface="Symbol" pitchFamily="18" charset="2"/>
              </a:rPr>
              <a:t>RHIC (s~200 </a:t>
            </a:r>
            <a:r>
              <a:rPr lang="fr-FR" sz="1700" dirty="0" err="1" smtClean="0">
                <a:sym typeface="Symbol" pitchFamily="18" charset="2"/>
              </a:rPr>
              <a:t>GeV</a:t>
            </a:r>
            <a:r>
              <a:rPr lang="fr-FR" sz="1700" dirty="0" smtClean="0">
                <a:sym typeface="Symbol" pitchFamily="18" charset="2"/>
              </a:rPr>
              <a:t>) : PHENIX, STAR </a:t>
            </a:r>
            <a:r>
              <a:rPr lang="fr-FR" sz="1700" dirty="0" err="1" smtClean="0">
                <a:sym typeface="Symbol" pitchFamily="18" charset="2"/>
              </a:rPr>
              <a:t>experiments</a:t>
            </a:r>
            <a:endParaRPr lang="fr-FR" sz="1700" dirty="0" smtClean="0">
              <a:sym typeface="Symbol" pitchFamily="18" charset="2"/>
            </a:endParaRPr>
          </a:p>
          <a:p>
            <a:pPr lvl="2" algn="just">
              <a:lnSpc>
                <a:spcPct val="80000"/>
              </a:lnSpc>
            </a:pPr>
            <a:r>
              <a:rPr lang="fr-FR" sz="1700" dirty="0" smtClean="0">
                <a:sym typeface="Symbol" pitchFamily="18" charset="2"/>
              </a:rPr>
              <a:t>LHC (s~2.76 </a:t>
            </a:r>
            <a:r>
              <a:rPr lang="fr-FR" sz="1700" dirty="0" err="1" smtClean="0">
                <a:sym typeface="Symbol" pitchFamily="18" charset="2"/>
              </a:rPr>
              <a:t>TeV</a:t>
            </a:r>
            <a:r>
              <a:rPr lang="fr-FR" sz="1700" dirty="0" smtClean="0">
                <a:sym typeface="Symbol" pitchFamily="18" charset="2"/>
              </a:rPr>
              <a:t>) : ALICE, CMS </a:t>
            </a:r>
            <a:r>
              <a:rPr lang="fr-FR" sz="1700" dirty="0" err="1" smtClean="0">
                <a:sym typeface="Symbol" pitchFamily="18" charset="2"/>
              </a:rPr>
              <a:t>experiments</a:t>
            </a:r>
            <a:endParaRPr lang="fr-FR" sz="1700" dirty="0" smtClean="0">
              <a:sym typeface="Symbol" pitchFamily="18" charset="2"/>
            </a:endParaRPr>
          </a:p>
          <a:p>
            <a:pPr lvl="1" algn="just">
              <a:lnSpc>
                <a:spcPct val="80000"/>
              </a:lnSpc>
            </a:pPr>
            <a:r>
              <a:rPr lang="fr-FR" sz="2000" b="1" dirty="0" err="1" smtClean="0">
                <a:solidFill>
                  <a:srgbClr val="FF0000"/>
                </a:solidFill>
                <a:sym typeface="Symbol" pitchFamily="18" charset="2"/>
              </a:rPr>
              <a:t>Unclear</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overall</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picture</a:t>
            </a:r>
            <a:r>
              <a:rPr lang="fr-FR" sz="2000" b="1" dirty="0" smtClean="0">
                <a:solidFill>
                  <a:srgbClr val="FF0000"/>
                </a:solidFill>
                <a:sym typeface="Symbol" pitchFamily="18" charset="2"/>
              </a:rPr>
              <a:t> :</a:t>
            </a:r>
          </a:p>
          <a:p>
            <a:pPr lvl="2" algn="just">
              <a:lnSpc>
                <a:spcPct val="80000"/>
              </a:lnSpc>
            </a:pPr>
            <a:r>
              <a:rPr lang="fr-FR" sz="1700" b="1" dirty="0" smtClean="0">
                <a:sym typeface="Symbol" pitchFamily="18" charset="2"/>
              </a:rPr>
              <a:t>Hot and Dense </a:t>
            </a:r>
            <a:r>
              <a:rPr lang="fr-FR" sz="1700" b="1" dirty="0" err="1" smtClean="0">
                <a:sym typeface="Symbol" pitchFamily="18" charset="2"/>
              </a:rPr>
              <a:t>Matter</a:t>
            </a:r>
            <a:r>
              <a:rPr lang="fr-FR" sz="1700" b="1" dirty="0" smtClean="0">
                <a:sym typeface="Symbol" pitchFamily="18" charset="2"/>
              </a:rPr>
              <a:t> </a:t>
            </a:r>
            <a:r>
              <a:rPr lang="fr-FR" sz="1700" b="1" dirty="0" err="1" smtClean="0">
                <a:sym typeface="Symbol" pitchFamily="18" charset="2"/>
              </a:rPr>
              <a:t>effects</a:t>
            </a:r>
            <a:r>
              <a:rPr lang="fr-FR" sz="1700" b="1" dirty="0" smtClean="0">
                <a:sym typeface="Symbol" pitchFamily="18" charset="2"/>
              </a:rPr>
              <a:t> due to </a:t>
            </a:r>
            <a:r>
              <a:rPr lang="fr-FR" sz="1700" b="1" dirty="0" err="1" smtClean="0">
                <a:sym typeface="Symbol" pitchFamily="18" charset="2"/>
              </a:rPr>
              <a:t>color</a:t>
            </a:r>
            <a:r>
              <a:rPr lang="fr-FR" sz="1700" b="1" dirty="0" smtClean="0">
                <a:sym typeface="Symbol" pitchFamily="18" charset="2"/>
              </a:rPr>
              <a:t> screening ? </a:t>
            </a:r>
            <a:r>
              <a:rPr lang="fr-FR" sz="1700" b="1" dirty="0" err="1" smtClean="0">
                <a:sym typeface="Symbol" pitchFamily="18" charset="2"/>
              </a:rPr>
              <a:t>Recombination</a:t>
            </a:r>
            <a:r>
              <a:rPr lang="fr-FR" sz="1700" b="1" dirty="0" smtClean="0">
                <a:sym typeface="Symbol" pitchFamily="18" charset="2"/>
              </a:rPr>
              <a:t> ? </a:t>
            </a:r>
            <a:r>
              <a:rPr lang="fr-FR" sz="1700" b="1" dirty="0" err="1" smtClean="0">
                <a:sym typeface="Symbol" pitchFamily="18" charset="2"/>
              </a:rPr>
              <a:t>Both</a:t>
            </a:r>
            <a:r>
              <a:rPr lang="fr-FR" sz="1700" b="1" dirty="0" smtClean="0">
                <a:sym typeface="Symbol" pitchFamily="18" charset="2"/>
              </a:rPr>
              <a:t> ? </a:t>
            </a:r>
          </a:p>
          <a:p>
            <a:pPr lvl="2" algn="just">
              <a:lnSpc>
                <a:spcPct val="80000"/>
              </a:lnSpc>
            </a:pPr>
            <a:r>
              <a:rPr lang="fr-FR" sz="1700" dirty="0" err="1" smtClean="0">
                <a:sym typeface="Symbol" pitchFamily="18" charset="2"/>
              </a:rPr>
              <a:t>Moreover</a:t>
            </a:r>
            <a:r>
              <a:rPr lang="fr-FR" sz="1700" dirty="0" smtClean="0">
                <a:sym typeface="Symbol" pitchFamily="18" charset="2"/>
              </a:rPr>
              <a:t>, Cold </a:t>
            </a:r>
            <a:r>
              <a:rPr lang="fr-FR" sz="1700" dirty="0" err="1" smtClean="0">
                <a:sym typeface="Symbol" pitchFamily="18" charset="2"/>
              </a:rPr>
              <a:t>Nuclear</a:t>
            </a:r>
            <a:r>
              <a:rPr lang="fr-FR" sz="1700" dirty="0" smtClean="0">
                <a:sym typeface="Symbol" pitchFamily="18" charset="2"/>
              </a:rPr>
              <a:t> </a:t>
            </a:r>
            <a:r>
              <a:rPr lang="fr-FR" sz="1700" dirty="0" err="1" smtClean="0">
                <a:sym typeface="Symbol" pitchFamily="18" charset="2"/>
              </a:rPr>
              <a:t>Matter</a:t>
            </a:r>
            <a:r>
              <a:rPr lang="fr-FR" sz="1700" dirty="0" smtClean="0">
                <a:sym typeface="Symbol" pitchFamily="18" charset="2"/>
              </a:rPr>
              <a:t> </a:t>
            </a:r>
            <a:r>
              <a:rPr lang="fr-FR" sz="1700" dirty="0" err="1" smtClean="0">
                <a:sym typeface="Symbol" pitchFamily="18" charset="2"/>
              </a:rPr>
              <a:t>effects</a:t>
            </a:r>
            <a:r>
              <a:rPr lang="fr-FR" sz="1700" dirty="0" smtClean="0">
                <a:sym typeface="Symbol" pitchFamily="18" charset="2"/>
              </a:rPr>
              <a:t> must </a:t>
            </a:r>
            <a:r>
              <a:rPr lang="fr-FR" sz="1700" dirty="0" err="1" smtClean="0">
                <a:sym typeface="Symbol" pitchFamily="18" charset="2"/>
              </a:rPr>
              <a:t>be</a:t>
            </a:r>
            <a:r>
              <a:rPr lang="fr-FR" sz="1700" dirty="0" smtClean="0">
                <a:sym typeface="Symbol" pitchFamily="18" charset="2"/>
              </a:rPr>
              <a:t> </a:t>
            </a:r>
            <a:r>
              <a:rPr lang="fr-FR" sz="1700" dirty="0" err="1" smtClean="0">
                <a:sym typeface="Symbol" pitchFamily="18" charset="2"/>
              </a:rPr>
              <a:t>better</a:t>
            </a:r>
            <a:r>
              <a:rPr lang="fr-FR" sz="1700" dirty="0" smtClean="0">
                <a:sym typeface="Symbol" pitchFamily="18" charset="2"/>
              </a:rPr>
              <a:t> </a:t>
            </a:r>
            <a:r>
              <a:rPr lang="fr-FR" sz="1700" dirty="0" err="1" smtClean="0">
                <a:sym typeface="Symbol" pitchFamily="18" charset="2"/>
              </a:rPr>
              <a:t>controlled</a:t>
            </a:r>
            <a:r>
              <a:rPr lang="fr-FR" sz="1700" dirty="0" smtClean="0">
                <a:sym typeface="Symbol" pitchFamily="18" charset="2"/>
              </a:rPr>
              <a:t> (</a:t>
            </a:r>
            <a:r>
              <a:rPr lang="fr-FR" sz="1700" dirty="0" err="1" smtClean="0">
                <a:sym typeface="Symbol" pitchFamily="18" charset="2"/>
              </a:rPr>
              <a:t>understood</a:t>
            </a:r>
            <a:r>
              <a:rPr lang="fr-FR" sz="1700" dirty="0" smtClean="0">
                <a:sym typeface="Symbol" pitchFamily="18" charset="2"/>
              </a:rPr>
              <a:t>)</a:t>
            </a:r>
          </a:p>
          <a:p>
            <a:pPr lvl="1" algn="just">
              <a:lnSpc>
                <a:spcPct val="80000"/>
              </a:lnSpc>
            </a:pPr>
            <a:r>
              <a:rPr lang="fr-FR" sz="2000" dirty="0" smtClean="0">
                <a:sym typeface="Symbol" pitchFamily="18" charset="2"/>
              </a:rPr>
              <a:t>To </a:t>
            </a:r>
            <a:r>
              <a:rPr lang="fr-FR" sz="2000" dirty="0" err="1" smtClean="0">
                <a:sym typeface="Symbol" pitchFamily="18" charset="2"/>
              </a:rPr>
              <a:t>understand</a:t>
            </a:r>
            <a:r>
              <a:rPr lang="fr-FR" sz="2000" dirty="0" smtClean="0">
                <a:sym typeface="Symbol" pitchFamily="18" charset="2"/>
              </a:rPr>
              <a:t> Hot and Dense </a:t>
            </a:r>
            <a:r>
              <a:rPr lang="fr-FR" sz="2000" dirty="0" err="1" smtClean="0">
                <a:sym typeface="Symbol" pitchFamily="18" charset="2"/>
              </a:rPr>
              <a:t>Matter</a:t>
            </a:r>
            <a:r>
              <a:rPr lang="fr-FR" sz="2000" dirty="0" smtClean="0">
                <a:sym typeface="Symbol" pitchFamily="18" charset="2"/>
              </a:rPr>
              <a:t> </a:t>
            </a:r>
            <a:r>
              <a:rPr lang="fr-FR" sz="2000" dirty="0" err="1" smtClean="0">
                <a:sym typeface="Symbol" pitchFamily="18" charset="2"/>
              </a:rPr>
              <a:t>effects</a:t>
            </a:r>
            <a:r>
              <a:rPr lang="fr-FR" sz="2000" dirty="0" smtClean="0">
                <a:sym typeface="Symbol" pitchFamily="18" charset="2"/>
              </a:rPr>
              <a:t>, </a:t>
            </a:r>
            <a:r>
              <a:rPr lang="fr-FR" sz="2000" b="1" dirty="0" err="1" smtClean="0">
                <a:solidFill>
                  <a:srgbClr val="FF0000"/>
                </a:solidFill>
                <a:sym typeface="Symbol" pitchFamily="18" charset="2"/>
              </a:rPr>
              <a:t>need</a:t>
            </a:r>
            <a:r>
              <a:rPr lang="fr-FR" sz="2000" b="1" dirty="0" smtClean="0">
                <a:solidFill>
                  <a:srgbClr val="FF0000"/>
                </a:solidFill>
                <a:sym typeface="Symbol" pitchFamily="18" charset="2"/>
              </a:rPr>
              <a:t> to </a:t>
            </a:r>
            <a:r>
              <a:rPr lang="fr-FR" sz="2000" b="1" dirty="0" err="1" smtClean="0">
                <a:solidFill>
                  <a:srgbClr val="FF0000"/>
                </a:solidFill>
                <a:sym typeface="Symbol" pitchFamily="18" charset="2"/>
              </a:rPr>
              <a:t>answer</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color</a:t>
            </a:r>
            <a:r>
              <a:rPr lang="fr-FR" sz="2000" b="1" dirty="0" smtClean="0">
                <a:solidFill>
                  <a:srgbClr val="FF0000"/>
                </a:solidFill>
                <a:sym typeface="Symbol" pitchFamily="18" charset="2"/>
              </a:rPr>
              <a:t> screening question first</a:t>
            </a:r>
            <a:r>
              <a:rPr lang="fr-FR" sz="2000" dirty="0" smtClean="0">
                <a:solidFill>
                  <a:srgbClr val="FF0000"/>
                </a:solidFill>
                <a:sym typeface="Symbol" pitchFamily="18" charset="2"/>
              </a:rPr>
              <a:t>. </a:t>
            </a:r>
            <a:r>
              <a:rPr lang="fr-FR" sz="2000" dirty="0" smtClean="0">
                <a:sym typeface="Symbol" pitchFamily="18" charset="2"/>
              </a:rPr>
              <a:t>(</a:t>
            </a:r>
            <a:r>
              <a:rPr lang="fr-FR" sz="2000" dirty="0" err="1" smtClean="0">
                <a:sym typeface="Symbol" pitchFamily="18" charset="2"/>
              </a:rPr>
              <a:t>Recombination</a:t>
            </a:r>
            <a:r>
              <a:rPr lang="fr-FR" sz="2000" dirty="0" smtClean="0">
                <a:sym typeface="Symbol" pitchFamily="18" charset="2"/>
              </a:rPr>
              <a:t> </a:t>
            </a:r>
            <a:r>
              <a:rPr lang="fr-FR" sz="2000" dirty="0" err="1" smtClean="0">
                <a:sym typeface="Symbol" pitchFamily="18" charset="2"/>
              </a:rPr>
              <a:t>occurs</a:t>
            </a:r>
            <a:r>
              <a:rPr lang="fr-FR" sz="2000" dirty="0" smtClean="0">
                <a:sym typeface="Symbol" pitchFamily="18" charset="2"/>
              </a:rPr>
              <a:t> </a:t>
            </a:r>
            <a:r>
              <a:rPr lang="fr-FR" sz="2000" dirty="0" err="1" smtClean="0">
                <a:sym typeface="Symbol" pitchFamily="18" charset="2"/>
              </a:rPr>
              <a:t>at</a:t>
            </a:r>
            <a:r>
              <a:rPr lang="fr-FR" sz="2000" dirty="0" smtClean="0">
                <a:sym typeface="Symbol" pitchFamily="18" charset="2"/>
              </a:rPr>
              <a:t> </a:t>
            </a:r>
            <a:r>
              <a:rPr lang="fr-FR" sz="2000" dirty="0" err="1" smtClean="0">
                <a:sym typeface="Symbol" pitchFamily="18" charset="2"/>
              </a:rPr>
              <a:t>high</a:t>
            </a:r>
            <a:r>
              <a:rPr lang="fr-FR" sz="2000" dirty="0" smtClean="0">
                <a:sym typeface="Symbol" pitchFamily="18" charset="2"/>
              </a:rPr>
              <a:t> </a:t>
            </a:r>
            <a:r>
              <a:rPr lang="fr-FR" sz="2000" dirty="0" err="1" smtClean="0">
                <a:sym typeface="Symbol" pitchFamily="18" charset="2"/>
              </a:rPr>
              <a:t>energies</a:t>
            </a:r>
            <a:r>
              <a:rPr lang="fr-FR" sz="2000" dirty="0" smtClean="0">
                <a:sym typeface="Symbol" pitchFamily="18" charset="2"/>
              </a:rPr>
              <a:t>)</a:t>
            </a:r>
          </a:p>
        </p:txBody>
      </p:sp>
      <p:sp>
        <p:nvSpPr>
          <p:cNvPr id="12" name="Espace réservé du numéro de diapositive 11"/>
          <p:cNvSpPr>
            <a:spLocks noGrp="1"/>
          </p:cNvSpPr>
          <p:nvPr>
            <p:ph type="sldNum" sz="quarter" idx="12"/>
          </p:nvPr>
        </p:nvSpPr>
        <p:spPr/>
        <p:txBody>
          <a:bodyPr/>
          <a:lstStyle/>
          <a:p>
            <a:pPr>
              <a:defRPr/>
            </a:pPr>
            <a:fld id="{DDD7651A-4DB0-4387-AA83-5FEEB3B70FC3}" type="slidenum">
              <a:rPr lang="fr-BE"/>
              <a:pPr>
                <a:defRPr/>
              </a:pPr>
              <a:t>2</a:t>
            </a:fld>
            <a:endParaRPr lang="fr-BE"/>
          </a:p>
        </p:txBody>
      </p:sp>
      <p:pic>
        <p:nvPicPr>
          <p:cNvPr id="8" name="Picture 2"/>
          <p:cNvPicPr>
            <a:picLocks noChangeAspect="1" noChangeArrowheads="1"/>
          </p:cNvPicPr>
          <p:nvPr/>
        </p:nvPicPr>
        <p:blipFill>
          <a:blip r:embed="rId3" cstate="print"/>
          <a:srcRect/>
          <a:stretch>
            <a:fillRect/>
          </a:stretch>
        </p:blipFill>
        <p:spPr bwMode="auto">
          <a:xfrm>
            <a:off x="3347864" y="1844824"/>
            <a:ext cx="5699298" cy="9189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389" name="Rectangle 8">
            <a:hlinkClick r:id="rId4"/>
          </p:cNvPr>
          <p:cNvSpPr>
            <a:spLocks noChangeArrowheads="1"/>
          </p:cNvSpPr>
          <p:nvPr/>
        </p:nvSpPr>
        <p:spPr bwMode="auto">
          <a:xfrm>
            <a:off x="1297831" y="1989138"/>
            <a:ext cx="1978025" cy="261937"/>
          </a:xfrm>
          <a:prstGeom prst="rect">
            <a:avLst/>
          </a:prstGeom>
          <a:noFill/>
          <a:ln w="9525">
            <a:noFill/>
            <a:miter lim="800000"/>
            <a:headEnd/>
            <a:tailEnd/>
          </a:ln>
        </p:spPr>
        <p:txBody>
          <a:bodyPr wrap="none">
            <a:spAutoFit/>
          </a:bodyPr>
          <a:lstStyle/>
          <a:p>
            <a:r>
              <a:rPr lang="de-DE" sz="1100" u="sng" dirty="0">
                <a:solidFill>
                  <a:srgbClr val="3333FF"/>
                </a:solidFill>
                <a:latin typeface="Georgia" pitchFamily="18" charset="0"/>
              </a:rPr>
              <a:t>H. Satz, J. Phys. G 32 (2006)</a:t>
            </a:r>
            <a:endParaRPr lang="fr-FR" sz="1100" u="sng" dirty="0">
              <a:solidFill>
                <a:srgbClr val="3333FF"/>
              </a:solidFill>
              <a:latin typeface="Georgia" pitchFamily="18" charset="0"/>
            </a:endParaRPr>
          </a:p>
        </p:txBody>
      </p:sp>
      <p:cxnSp>
        <p:nvCxnSpPr>
          <p:cNvPr id="13" name="Connecteur droit 12"/>
          <p:cNvCxnSpPr/>
          <p:nvPr/>
        </p:nvCxnSpPr>
        <p:spPr>
          <a:xfrm flipV="1">
            <a:off x="2316163" y="1782763"/>
            <a:ext cx="0" cy="349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Espace réservé du pied de page 9"/>
          <p:cNvSpPr>
            <a:spLocks noGrp="1"/>
          </p:cNvSpPr>
          <p:nvPr>
            <p:ph type="ftr" sz="quarter" idx="11"/>
          </p:nvPr>
        </p:nvSpPr>
        <p:spPr/>
        <p:txBody>
          <a:bodyPr/>
          <a:lstStyle/>
          <a:p>
            <a:pPr>
              <a:defRPr/>
            </a:pPr>
            <a:r>
              <a:rPr lang="fr-FR" dirty="0" smtClean="0"/>
              <a:t>Frédéric Fleuret - LLR</a:t>
            </a:r>
            <a:endParaRPr lang="fr-B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re 50"/>
          <p:cNvSpPr>
            <a:spLocks noGrp="1"/>
          </p:cNvSpPr>
          <p:nvPr>
            <p:ph type="title"/>
          </p:nvPr>
        </p:nvSpPr>
        <p:spPr>
          <a:xfrm>
            <a:off x="827088" y="0"/>
            <a:ext cx="8316912" cy="868363"/>
          </a:xfrm>
        </p:spPr>
        <p:txBody>
          <a:bodyPr rtlCol="0">
            <a:normAutofit fontScale="90000"/>
          </a:bodyPr>
          <a:lstStyle/>
          <a:p>
            <a:pPr algn="l" fontAlgn="auto">
              <a:spcAft>
                <a:spcPts val="0"/>
              </a:spcAft>
              <a:defRPr/>
            </a:pPr>
            <a:r>
              <a:rPr lang="en-US" sz="3100" dirty="0" smtClean="0"/>
              <a:t>Charmonia in A+A </a:t>
            </a:r>
            <a:r>
              <a:rPr lang="en-US" dirty="0" smtClean="0"/>
              <a:t>     </a:t>
            </a:r>
            <a:r>
              <a:rPr lang="en-US" sz="4400" dirty="0" smtClean="0">
                <a:solidFill>
                  <a:srgbClr val="FFFF00"/>
                </a:solidFill>
              </a:rPr>
              <a:t>Testing color screening </a:t>
            </a:r>
            <a:endParaRPr lang="en-US" sz="4400" dirty="0">
              <a:solidFill>
                <a:srgbClr val="FFFF00"/>
              </a:solidFill>
            </a:endParaRPr>
          </a:p>
        </p:txBody>
      </p:sp>
      <p:sp>
        <p:nvSpPr>
          <p:cNvPr id="52" name="Espace réservé du contenu 51"/>
          <p:cNvSpPr>
            <a:spLocks noGrp="1"/>
          </p:cNvSpPr>
          <p:nvPr>
            <p:ph idx="1"/>
          </p:nvPr>
        </p:nvSpPr>
        <p:spPr>
          <a:xfrm>
            <a:off x="214313" y="928688"/>
            <a:ext cx="8715375" cy="3076575"/>
          </a:xfrm>
        </p:spPr>
        <p:txBody>
          <a:bodyPr rtlCol="0">
            <a:normAutofit fontScale="92500" lnSpcReduction="20000"/>
          </a:bodyPr>
          <a:lstStyle/>
          <a:p>
            <a:pPr marL="457200" indent="-457200" fontAlgn="auto">
              <a:spcAft>
                <a:spcPts val="0"/>
              </a:spcAft>
              <a:buFont typeface="Arial" pitchFamily="34" charset="0"/>
              <a:buNone/>
              <a:defRPr/>
            </a:pPr>
            <a:r>
              <a:rPr lang="fr-FR" sz="2400" dirty="0" err="1" smtClean="0">
                <a:solidFill>
                  <a:srgbClr val="0000E2"/>
                </a:solidFill>
              </a:rPr>
              <a:t>Testing</a:t>
            </a:r>
            <a:r>
              <a:rPr lang="fr-FR" sz="2400" dirty="0" smtClean="0">
                <a:solidFill>
                  <a:srgbClr val="0000E2"/>
                </a:solidFill>
              </a:rPr>
              <a:t> </a:t>
            </a:r>
            <a:r>
              <a:rPr lang="fr-FR" sz="2400" dirty="0" err="1" smtClean="0">
                <a:solidFill>
                  <a:srgbClr val="0000E2"/>
                </a:solidFill>
              </a:rPr>
              <a:t>sequential</a:t>
            </a:r>
            <a:r>
              <a:rPr lang="fr-FR" sz="2400" dirty="0" smtClean="0">
                <a:solidFill>
                  <a:srgbClr val="0000E2"/>
                </a:solidFill>
              </a:rPr>
              <a:t> suppression </a:t>
            </a:r>
            <a:r>
              <a:rPr lang="fr-FR" sz="2400" dirty="0" err="1" smtClean="0">
                <a:solidFill>
                  <a:srgbClr val="0000E2"/>
                </a:solidFill>
              </a:rPr>
              <a:t>with</a:t>
            </a:r>
            <a:r>
              <a:rPr lang="fr-FR" sz="2400" dirty="0" smtClean="0">
                <a:solidFill>
                  <a:srgbClr val="0000E2"/>
                </a:solidFill>
              </a:rPr>
              <a:t> charmonia :</a:t>
            </a:r>
          </a:p>
          <a:p>
            <a:pPr marL="857250" lvl="1" indent="-457200" fontAlgn="auto">
              <a:spcAft>
                <a:spcPts val="0"/>
              </a:spcAft>
              <a:buFont typeface="+mj-lt"/>
              <a:buAutoNum type="arabicPeriod"/>
              <a:defRPr/>
            </a:pPr>
            <a:r>
              <a:rPr lang="fr-FR" sz="2000" dirty="0" smtClean="0"/>
              <a:t>must </a:t>
            </a:r>
            <a:r>
              <a:rPr lang="fr-FR" sz="2000" dirty="0" err="1" smtClean="0"/>
              <a:t>be</a:t>
            </a:r>
            <a:r>
              <a:rPr lang="fr-FR" sz="2000" dirty="0" smtClean="0"/>
              <a:t> in a </a:t>
            </a:r>
            <a:r>
              <a:rPr lang="fr-FR" sz="2000" dirty="0" err="1" smtClean="0"/>
              <a:t>regime</a:t>
            </a:r>
            <a:r>
              <a:rPr lang="fr-FR" sz="2000" dirty="0" smtClean="0"/>
              <a:t> </a:t>
            </a:r>
            <a:r>
              <a:rPr lang="fr-FR" sz="2000" dirty="0" err="1" smtClean="0"/>
              <a:t>where</a:t>
            </a:r>
            <a:r>
              <a:rPr lang="fr-FR" sz="2000" dirty="0" smtClean="0"/>
              <a:t> </a:t>
            </a:r>
            <a:r>
              <a:rPr lang="fr-FR" sz="2000" dirty="0" err="1" smtClean="0"/>
              <a:t>recombination</a:t>
            </a:r>
            <a:r>
              <a:rPr lang="fr-FR" sz="2000" dirty="0" smtClean="0"/>
              <a:t> </a:t>
            </a:r>
            <a:r>
              <a:rPr lang="fr-FR" sz="2000" dirty="0" err="1" smtClean="0"/>
              <a:t>is</a:t>
            </a:r>
            <a:r>
              <a:rPr lang="fr-FR" sz="2000" dirty="0" smtClean="0"/>
              <a:t> </a:t>
            </a:r>
            <a:r>
              <a:rPr lang="fr-FR" sz="2000" dirty="0" err="1" smtClean="0"/>
              <a:t>negligible</a:t>
            </a:r>
            <a:r>
              <a:rPr lang="fr-FR" sz="2000" dirty="0" smtClean="0"/>
              <a:t> </a:t>
            </a:r>
            <a:r>
              <a:rPr lang="fr-FR" sz="2000" dirty="0" smtClean="0">
                <a:sym typeface="Wingdings" pitchFamily="2" charset="2"/>
              </a:rPr>
              <a:t> </a:t>
            </a:r>
            <a:r>
              <a:rPr lang="fr-FR" sz="2000" b="1" dirty="0" smtClean="0">
                <a:solidFill>
                  <a:srgbClr val="FF0000"/>
                </a:solidFill>
                <a:sym typeface="Wingdings" pitchFamily="2" charset="2"/>
              </a:rPr>
              <a:t>SPS </a:t>
            </a:r>
            <a:r>
              <a:rPr lang="fr-FR" sz="2000" b="1" dirty="0" err="1" smtClean="0">
                <a:solidFill>
                  <a:srgbClr val="FF0000"/>
                </a:solidFill>
                <a:sym typeface="Wingdings" pitchFamily="2" charset="2"/>
              </a:rPr>
              <a:t>energies</a:t>
            </a:r>
            <a:endParaRPr lang="fr-FR" sz="2000" b="1" dirty="0" smtClean="0">
              <a:solidFill>
                <a:srgbClr val="FF0000"/>
              </a:solidFill>
              <a:sym typeface="Wingdings" pitchFamily="2" charset="2"/>
            </a:endParaRPr>
          </a:p>
          <a:p>
            <a:pPr marL="857250" lvl="1" indent="-457200" fontAlgn="auto">
              <a:spcAft>
                <a:spcPts val="0"/>
              </a:spcAft>
              <a:buFont typeface="+mj-lt"/>
              <a:buAutoNum type="arabicPeriod"/>
              <a:defRPr/>
            </a:pPr>
            <a:r>
              <a:rPr lang="fr-FR" sz="2000" dirty="0" smtClean="0"/>
              <a:t>must </a:t>
            </a:r>
            <a:r>
              <a:rPr lang="fr-FR" sz="2000" dirty="0" err="1" smtClean="0"/>
              <a:t>measure</a:t>
            </a:r>
            <a:r>
              <a:rPr lang="fr-FR" sz="2000" dirty="0" smtClean="0"/>
              <a:t> the suppression pattern of </a:t>
            </a:r>
            <a:r>
              <a:rPr lang="fr-FR" sz="2000" b="1" dirty="0" err="1" smtClean="0">
                <a:solidFill>
                  <a:srgbClr val="FF0000"/>
                </a:solidFill>
              </a:rPr>
              <a:t>several</a:t>
            </a:r>
            <a:r>
              <a:rPr lang="fr-FR" sz="2000" b="1" dirty="0" smtClean="0">
                <a:solidFill>
                  <a:srgbClr val="FF0000"/>
                </a:solidFill>
              </a:rPr>
              <a:t> </a:t>
            </a:r>
            <a:r>
              <a:rPr lang="fr-FR" sz="2000" b="1" dirty="0" err="1" smtClean="0">
                <a:solidFill>
                  <a:srgbClr val="FF0000"/>
                </a:solidFill>
              </a:rPr>
              <a:t>related</a:t>
            </a:r>
            <a:r>
              <a:rPr lang="fr-FR" sz="2000" b="1" dirty="0" smtClean="0">
                <a:solidFill>
                  <a:srgbClr val="FF0000"/>
                </a:solidFill>
              </a:rPr>
              <a:t> states</a:t>
            </a:r>
            <a:r>
              <a:rPr lang="fr-FR" sz="2000" dirty="0" smtClean="0"/>
              <a:t>,  for instance:</a:t>
            </a:r>
          </a:p>
          <a:p>
            <a:pPr lvl="2" fontAlgn="auto">
              <a:spcAft>
                <a:spcPts val="0"/>
              </a:spcAft>
              <a:buFont typeface="Arial" pitchFamily="34" charset="0"/>
              <a:buChar char="•"/>
              <a:defRPr/>
            </a:pPr>
            <a:r>
              <a:rPr lang="en-US" dirty="0" smtClean="0"/>
              <a:t>~30% of the inclusive J/</a:t>
            </a:r>
            <a:r>
              <a:rPr lang="en-US" dirty="0" smtClean="0">
                <a:latin typeface="Symbol" pitchFamily="18" charset="2"/>
              </a:rPr>
              <a:t>Y</a:t>
            </a:r>
            <a:r>
              <a:rPr lang="en-US" dirty="0" smtClean="0"/>
              <a:t> yield comes from </a:t>
            </a:r>
            <a:r>
              <a:rPr lang="en-US" dirty="0" smtClean="0">
                <a:latin typeface="Symbol" pitchFamily="18" charset="2"/>
              </a:rPr>
              <a:t>c</a:t>
            </a:r>
            <a:r>
              <a:rPr lang="en-US" baseline="-25000" dirty="0" smtClean="0"/>
              <a:t>c</a:t>
            </a:r>
            <a:r>
              <a:rPr lang="en-US" dirty="0" smtClean="0"/>
              <a:t> decay.</a:t>
            </a:r>
          </a:p>
          <a:p>
            <a:pPr lvl="2" fontAlgn="auto">
              <a:spcAft>
                <a:spcPts val="0"/>
              </a:spcAft>
              <a:buFont typeface="Arial" pitchFamily="34" charset="0"/>
              <a:buChar char="•"/>
              <a:defRPr/>
            </a:pPr>
            <a:r>
              <a:rPr lang="en-US" dirty="0" smtClean="0"/>
              <a:t>According to lattice calculations, T</a:t>
            </a:r>
            <a:r>
              <a:rPr lang="en-US" baseline="-25000" dirty="0" smtClean="0"/>
              <a:t>d</a:t>
            </a:r>
            <a:r>
              <a:rPr lang="en-US" dirty="0" smtClean="0"/>
              <a:t> (</a:t>
            </a:r>
            <a:r>
              <a:rPr lang="en-US" dirty="0" smtClean="0">
                <a:latin typeface="Symbol" pitchFamily="18" charset="2"/>
              </a:rPr>
              <a:t>c</a:t>
            </a:r>
            <a:r>
              <a:rPr lang="en-US" baseline="-25000" dirty="0" smtClean="0"/>
              <a:t>c</a:t>
            </a:r>
            <a:r>
              <a:rPr lang="en-US" dirty="0" smtClean="0"/>
              <a:t>) &lt; T</a:t>
            </a:r>
            <a:r>
              <a:rPr lang="en-US" baseline="-25000" dirty="0" smtClean="0"/>
              <a:t>d </a:t>
            </a:r>
            <a:r>
              <a:rPr lang="en-US" dirty="0" smtClean="0"/>
              <a:t>(J/</a:t>
            </a:r>
            <a:r>
              <a:rPr lang="en-US" dirty="0" smtClean="0">
                <a:latin typeface="Symbol" pitchFamily="18" charset="2"/>
              </a:rPr>
              <a:t>Y</a:t>
            </a:r>
            <a:r>
              <a:rPr lang="en-US" dirty="0" smtClean="0"/>
              <a:t>)</a:t>
            </a:r>
          </a:p>
          <a:p>
            <a:pPr lvl="2" fontAlgn="auto">
              <a:spcAft>
                <a:spcPts val="0"/>
              </a:spcAft>
              <a:buFont typeface="Arial" pitchFamily="34" charset="0"/>
              <a:buChar char="•"/>
              <a:defRPr/>
            </a:pPr>
            <a:r>
              <a:rPr lang="en-US" b="1" dirty="0" smtClean="0">
                <a:solidFill>
                  <a:srgbClr val="FF0000"/>
                </a:solidFill>
              </a:rPr>
              <a:t>If screening, one should observe a gap in suppression patterns</a:t>
            </a:r>
          </a:p>
          <a:p>
            <a:pPr lvl="1" fontAlgn="auto">
              <a:spcAft>
                <a:spcPts val="0"/>
              </a:spcAft>
              <a:buFont typeface="Arial" pitchFamily="34" charset="0"/>
              <a:buChar char="–"/>
              <a:defRPr/>
            </a:pPr>
            <a:r>
              <a:rPr lang="en-US" sz="2000" i="1" dirty="0" smtClean="0"/>
              <a:t>Alternative scenario: suppression by </a:t>
            </a:r>
            <a:r>
              <a:rPr lang="en-US" sz="2000" i="1" dirty="0" err="1" smtClean="0"/>
              <a:t>comoving</a:t>
            </a:r>
            <a:r>
              <a:rPr lang="en-US" sz="2000" i="1" dirty="0" smtClean="0"/>
              <a:t> hadrons</a:t>
            </a:r>
          </a:p>
          <a:p>
            <a:pPr lvl="3" fontAlgn="auto">
              <a:spcAft>
                <a:spcPts val="0"/>
              </a:spcAft>
              <a:buFont typeface="Arial" pitchFamily="34" charset="0"/>
              <a:buChar char="–"/>
              <a:defRPr/>
            </a:pPr>
            <a:r>
              <a:rPr lang="en-US" sz="2200" i="1" dirty="0" smtClean="0"/>
              <a:t>Smooth suppression</a:t>
            </a:r>
          </a:p>
          <a:p>
            <a:pPr lvl="3" fontAlgn="auto">
              <a:spcAft>
                <a:spcPts val="0"/>
              </a:spcAft>
              <a:buFont typeface="Arial" pitchFamily="34" charset="0"/>
              <a:buChar char="–"/>
              <a:defRPr/>
            </a:pPr>
            <a:r>
              <a:rPr lang="en-US" sz="2200" i="1" dirty="0" smtClean="0"/>
              <a:t>Same starting point</a:t>
            </a:r>
          </a:p>
          <a:p>
            <a:pPr lvl="3" fontAlgn="auto">
              <a:spcAft>
                <a:spcPts val="0"/>
              </a:spcAft>
              <a:buFont typeface="Arial" pitchFamily="34" charset="0"/>
              <a:buChar char="–"/>
              <a:defRPr/>
            </a:pPr>
            <a:r>
              <a:rPr lang="en-US" sz="2200" i="1" dirty="0" smtClean="0"/>
              <a:t>Slopes related to binding energy : S</a:t>
            </a:r>
            <a:r>
              <a:rPr lang="en-US" sz="2200" i="1" baseline="-25000" dirty="0" smtClean="0">
                <a:latin typeface="Symbol" pitchFamily="18" charset="2"/>
              </a:rPr>
              <a:t>Y </a:t>
            </a:r>
            <a:r>
              <a:rPr lang="en-US" sz="2200" i="1" baseline="-25000" dirty="0" smtClean="0"/>
              <a:t>’</a:t>
            </a:r>
            <a:r>
              <a:rPr lang="en-US" sz="2200" i="1" dirty="0" smtClean="0"/>
              <a:t> &gt; S</a:t>
            </a:r>
            <a:r>
              <a:rPr lang="en-US" sz="2200" i="1" baseline="-25000" dirty="0" smtClean="0">
                <a:latin typeface="Symbol" pitchFamily="18" charset="2"/>
              </a:rPr>
              <a:t>c</a:t>
            </a:r>
            <a:r>
              <a:rPr lang="en-US" sz="2200" i="1" dirty="0" smtClean="0"/>
              <a:t> &gt; S</a:t>
            </a:r>
            <a:r>
              <a:rPr lang="en-US" sz="2200" i="1" baseline="-25000" dirty="0" smtClean="0"/>
              <a:t>J/</a:t>
            </a:r>
            <a:r>
              <a:rPr lang="en-US" sz="2200" i="1" baseline="-25000" dirty="0" smtClean="0">
                <a:latin typeface="Symbol" pitchFamily="18" charset="2"/>
              </a:rPr>
              <a:t>Y</a:t>
            </a:r>
          </a:p>
          <a:p>
            <a:pPr lvl="1" fontAlgn="auto">
              <a:spcAft>
                <a:spcPts val="0"/>
              </a:spcAft>
              <a:buFont typeface="Arial" pitchFamily="34" charset="0"/>
              <a:buChar char="–"/>
              <a:defRPr/>
            </a:pPr>
            <a:endParaRPr lang="fr-FR" sz="2000" i="1" dirty="0" smtClean="0"/>
          </a:p>
          <a:p>
            <a:pPr fontAlgn="auto">
              <a:spcAft>
                <a:spcPts val="0"/>
              </a:spcAft>
              <a:buFont typeface="Arial" pitchFamily="34" charset="0"/>
              <a:buNone/>
              <a:defRPr/>
            </a:pPr>
            <a:endParaRPr lang="en-US" dirty="0"/>
          </a:p>
        </p:txBody>
      </p:sp>
      <p:grpSp>
        <p:nvGrpSpPr>
          <p:cNvPr id="18435" name="Groupe 52"/>
          <p:cNvGrpSpPr>
            <a:grpSpLocks/>
          </p:cNvGrpSpPr>
          <p:nvPr/>
        </p:nvGrpSpPr>
        <p:grpSpPr bwMode="auto">
          <a:xfrm>
            <a:off x="4572000" y="4232275"/>
            <a:ext cx="4176713" cy="2517775"/>
            <a:chOff x="4572000" y="4232022"/>
            <a:chExt cx="4176464" cy="2518638"/>
          </a:xfrm>
        </p:grpSpPr>
        <p:grpSp>
          <p:nvGrpSpPr>
            <p:cNvPr id="18453" name="Groupe 47"/>
            <p:cNvGrpSpPr>
              <a:grpSpLocks/>
            </p:cNvGrpSpPr>
            <p:nvPr/>
          </p:nvGrpSpPr>
          <p:grpSpPr bwMode="auto">
            <a:xfrm>
              <a:off x="4572000" y="4232022"/>
              <a:ext cx="4176464" cy="2293322"/>
              <a:chOff x="4572000" y="2420888"/>
              <a:chExt cx="4176464" cy="2293322"/>
            </a:xfrm>
          </p:grpSpPr>
          <p:sp>
            <p:nvSpPr>
              <p:cNvPr id="4" name="Rectangle 3"/>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Connecteur droit 5"/>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458" name="ZoneTexte 6"/>
              <p:cNvSpPr txBox="1">
                <a:spLocks noChangeArrowheads="1"/>
              </p:cNvSpPr>
              <p:nvPr/>
            </p:nvSpPr>
            <p:spPr bwMode="auto">
              <a:xfrm rot="-5400000">
                <a:off x="3613276" y="3386154"/>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cxnSp>
            <p:nvCxnSpPr>
              <p:cNvPr id="11" name="Connecteur droit 10"/>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1846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1846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14" name="ZoneTexte 13"/>
              <p:cNvSpPr txBox="1"/>
              <p:nvPr/>
            </p:nvSpPr>
            <p:spPr>
              <a:xfrm>
                <a:off x="6372118" y="3788195"/>
                <a:ext cx="1296911" cy="277907"/>
              </a:xfrm>
              <a:prstGeom prst="rect">
                <a:avLst/>
              </a:prstGeom>
              <a:noFill/>
            </p:spPr>
            <p:txBody>
              <a:bodyPr>
                <a:spAutoFit/>
              </a:bodyPr>
              <a:lstStyle/>
              <a:p>
                <a:pPr algn="ctr" fontAlgn="auto">
                  <a:spcBef>
                    <a:spcPts val="0"/>
                  </a:spcBef>
                  <a:spcAft>
                    <a:spcPts val="0"/>
                  </a:spcAft>
                  <a:defRPr/>
                </a:pPr>
                <a:r>
                  <a:rPr lang="en-US" sz="1200" b="1" dirty="0">
                    <a:solidFill>
                      <a:schemeClr val="tx1">
                        <a:lumMod val="65000"/>
                        <a:lumOff val="35000"/>
                      </a:schemeClr>
                    </a:solidFill>
                    <a:latin typeface="+mn-lt"/>
                  </a:rPr>
                  <a:t>Suppression gap</a:t>
                </a:r>
              </a:p>
            </p:txBody>
          </p:sp>
          <p:cxnSp>
            <p:nvCxnSpPr>
              <p:cNvPr id="15" name="Connecteur droit avec flèche 14"/>
              <p:cNvCxnSpPr/>
              <p:nvPr/>
            </p:nvCxnSpPr>
            <p:spPr>
              <a:xfrm flipV="1">
                <a:off x="6946758" y="3645271"/>
                <a:ext cx="1588"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948346" y="4004169"/>
                <a:ext cx="0"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Forme libre 23"/>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Forme libre 24"/>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7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31" name="ZoneTexte 30"/>
              <p:cNvSpPr txBox="1"/>
              <p:nvPr/>
            </p:nvSpPr>
            <p:spPr>
              <a:xfrm>
                <a:off x="5292682" y="3400712"/>
                <a:ext cx="1295323" cy="460533"/>
              </a:xfrm>
              <a:prstGeom prst="rect">
                <a:avLst/>
              </a:prstGeom>
              <a:noFill/>
            </p:spPr>
            <p:txBody>
              <a:bodyPr>
                <a:spAutoFit/>
              </a:bodyPr>
              <a:lstStyle/>
              <a:p>
                <a:pPr algn="ctr" fontAlgn="auto">
                  <a:spcBef>
                    <a:spcPts val="0"/>
                  </a:spcBef>
                  <a:spcAft>
                    <a:spcPts val="0"/>
                  </a:spcAft>
                  <a:defRPr/>
                </a:pPr>
                <a:r>
                  <a:rPr lang="en-US" sz="1200" b="1" dirty="0">
                    <a:solidFill>
                      <a:schemeClr val="tx1">
                        <a:lumMod val="65000"/>
                        <a:lumOff val="35000"/>
                      </a:schemeClr>
                    </a:solidFill>
                    <a:latin typeface="+mn-lt"/>
                  </a:rPr>
                  <a:t>Suppression </a:t>
                </a:r>
              </a:p>
              <a:p>
                <a:pPr algn="ctr" fontAlgn="auto">
                  <a:spcBef>
                    <a:spcPts val="0"/>
                  </a:spcBef>
                  <a:spcAft>
                    <a:spcPts val="0"/>
                  </a:spcAft>
                  <a:defRPr/>
                </a:pPr>
                <a:r>
                  <a:rPr lang="en-US" sz="1200" b="1" dirty="0">
                    <a:solidFill>
                      <a:schemeClr val="tx1">
                        <a:lumMod val="65000"/>
                        <a:lumOff val="35000"/>
                      </a:schemeClr>
                    </a:solidFill>
                    <a:latin typeface="+mn-lt"/>
                  </a:rPr>
                  <a:t>gap</a:t>
                </a:r>
              </a:p>
            </p:txBody>
          </p:sp>
          <p:cxnSp>
            <p:nvCxnSpPr>
              <p:cNvPr id="32" name="Connecteur droit avec flèche 31"/>
              <p:cNvCxnSpPr/>
              <p:nvPr/>
            </p:nvCxnSpPr>
            <p:spPr>
              <a:xfrm flipV="1">
                <a:off x="5865736" y="3213323"/>
                <a:ext cx="3175"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5868911" y="3862832"/>
                <a:ext cx="0" cy="2143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75" name="ZoneTexte 33"/>
              <p:cNvSpPr txBox="1">
                <a:spLocks noChangeArrowheads="1"/>
              </p:cNvSpPr>
              <p:nvPr/>
            </p:nvSpPr>
            <p:spPr bwMode="auto">
              <a:xfrm>
                <a:off x="5220072" y="2420888"/>
                <a:ext cx="3432222" cy="369332"/>
              </a:xfrm>
              <a:prstGeom prst="rect">
                <a:avLst/>
              </a:prstGeom>
              <a:noFill/>
              <a:ln w="9525">
                <a:noFill/>
                <a:miter lim="800000"/>
                <a:headEnd/>
                <a:tailEnd/>
              </a:ln>
            </p:spPr>
            <p:txBody>
              <a:bodyPr wrap="none">
                <a:spAutoFit/>
              </a:bodyPr>
              <a:lstStyle/>
              <a:p>
                <a:r>
                  <a:rPr lang="en-US">
                    <a:latin typeface="Calibri" pitchFamily="34" charset="0"/>
                  </a:rPr>
                  <a:t>Sequential suppression - screening</a:t>
                </a:r>
              </a:p>
            </p:txBody>
          </p:sp>
        </p:grpSp>
        <p:sp>
          <p:nvSpPr>
            <p:cNvPr id="18454" name="ZoneTexte 48"/>
            <p:cNvSpPr txBox="1">
              <a:spLocks noChangeArrowheads="1"/>
            </p:cNvSpPr>
            <p:nvPr/>
          </p:nvSpPr>
          <p:spPr bwMode="auto">
            <a:xfrm>
              <a:off x="5964221" y="6381328"/>
              <a:ext cx="1560107" cy="369332"/>
            </a:xfrm>
            <a:prstGeom prst="rect">
              <a:avLst/>
            </a:prstGeom>
            <a:noFill/>
            <a:ln w="9525">
              <a:noFill/>
              <a:miter lim="800000"/>
              <a:headEnd/>
              <a:tailEnd/>
            </a:ln>
          </p:spPr>
          <p:txBody>
            <a:bodyPr wrap="none">
              <a:spAutoFit/>
            </a:bodyPr>
            <a:lstStyle/>
            <a:p>
              <a:r>
                <a:rPr lang="en-US">
                  <a:latin typeface="Calibri" pitchFamily="34" charset="0"/>
                </a:rPr>
                <a:t>Energy density</a:t>
              </a:r>
            </a:p>
          </p:txBody>
        </p:sp>
      </p:grpSp>
      <p:grpSp>
        <p:nvGrpSpPr>
          <p:cNvPr id="18436" name="Groupe 53"/>
          <p:cNvGrpSpPr>
            <a:grpSpLocks/>
          </p:cNvGrpSpPr>
          <p:nvPr/>
        </p:nvGrpSpPr>
        <p:grpSpPr bwMode="auto">
          <a:xfrm>
            <a:off x="34925" y="4167188"/>
            <a:ext cx="4177035" cy="2574909"/>
            <a:chOff x="35497" y="4166556"/>
            <a:chExt cx="4177018" cy="2574796"/>
          </a:xfrm>
        </p:grpSpPr>
        <p:grpSp>
          <p:nvGrpSpPr>
            <p:cNvPr id="18441" name="Groupe 46"/>
            <p:cNvGrpSpPr>
              <a:grpSpLocks/>
            </p:cNvGrpSpPr>
            <p:nvPr/>
          </p:nvGrpSpPr>
          <p:grpSpPr bwMode="auto">
            <a:xfrm>
              <a:off x="35497" y="4166556"/>
              <a:ext cx="4177018" cy="2295356"/>
              <a:chOff x="35497" y="3878524"/>
              <a:chExt cx="4177018" cy="2295356"/>
            </a:xfrm>
          </p:grpSpPr>
          <p:sp>
            <p:nvSpPr>
              <p:cNvPr id="35" name="Rectangle 34"/>
              <p:cNvSpPr/>
              <p:nvPr/>
            </p:nvSpPr>
            <p:spPr>
              <a:xfrm>
                <a:off x="395859" y="3932497"/>
                <a:ext cx="3806809" cy="2206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Connecteur droit 35"/>
              <p:cNvCxnSpPr/>
              <p:nvPr/>
            </p:nvCxnSpPr>
            <p:spPr>
              <a:xfrm flipV="1">
                <a:off x="395859" y="4356340"/>
                <a:ext cx="3735372"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Forme libre 38"/>
              <p:cNvSpPr/>
              <p:nvPr/>
            </p:nvSpPr>
            <p:spPr>
              <a:xfrm>
                <a:off x="683194" y="4365865"/>
                <a:ext cx="2305041" cy="17287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397" h="716865">
                    <a:moveTo>
                      <a:pt x="0" y="0"/>
                    </a:moveTo>
                    <a:lnTo>
                      <a:pt x="189773" y="2650"/>
                    </a:lnTo>
                    <a:lnTo>
                      <a:pt x="432279" y="0"/>
                    </a:lnTo>
                    <a:cubicBezTo>
                      <a:pt x="531385" y="37203"/>
                      <a:pt x="583576" y="149347"/>
                      <a:pt x="734874" y="238955"/>
                    </a:cubicBezTo>
                    <a:cubicBezTo>
                      <a:pt x="886172" y="328563"/>
                      <a:pt x="1102312" y="457996"/>
                      <a:pt x="1340066" y="537648"/>
                    </a:cubicBezTo>
                    <a:cubicBezTo>
                      <a:pt x="1577820" y="617300"/>
                      <a:pt x="1835939" y="709639"/>
                      <a:pt x="2161397" y="716865"/>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0" name="Forme libre 39"/>
              <p:cNvSpPr/>
              <p:nvPr/>
            </p:nvSpPr>
            <p:spPr>
              <a:xfrm>
                <a:off x="899093" y="4365865"/>
                <a:ext cx="1152520" cy="17287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397" h="716865">
                    <a:moveTo>
                      <a:pt x="0" y="0"/>
                    </a:moveTo>
                    <a:lnTo>
                      <a:pt x="189773" y="2650"/>
                    </a:lnTo>
                    <a:lnTo>
                      <a:pt x="432279" y="0"/>
                    </a:lnTo>
                    <a:cubicBezTo>
                      <a:pt x="531385" y="37203"/>
                      <a:pt x="583576" y="149347"/>
                      <a:pt x="734874" y="238955"/>
                    </a:cubicBezTo>
                    <a:cubicBezTo>
                      <a:pt x="886172" y="328563"/>
                      <a:pt x="1102312" y="457996"/>
                      <a:pt x="1340066" y="537648"/>
                    </a:cubicBezTo>
                    <a:cubicBezTo>
                      <a:pt x="1577820" y="617300"/>
                      <a:pt x="1835939" y="709639"/>
                      <a:pt x="2161397" y="716865"/>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7" name="Forme libre 36"/>
              <p:cNvSpPr/>
              <p:nvPr/>
            </p:nvSpPr>
            <p:spPr>
              <a:xfrm>
                <a:off x="395858" y="4365864"/>
                <a:ext cx="3528627" cy="165469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066 w 2118289"/>
                  <a:gd name="connsiteY4" fmla="*/ 53764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289" h="686172">
                    <a:moveTo>
                      <a:pt x="0" y="0"/>
                    </a:moveTo>
                    <a:lnTo>
                      <a:pt x="189773" y="2650"/>
                    </a:lnTo>
                    <a:lnTo>
                      <a:pt x="432279" y="0"/>
                    </a:lnTo>
                    <a:cubicBezTo>
                      <a:pt x="531385" y="37203"/>
                      <a:pt x="583694" y="123925"/>
                      <a:pt x="735014" y="208428"/>
                    </a:cubicBezTo>
                    <a:cubicBezTo>
                      <a:pt x="886334" y="292931"/>
                      <a:pt x="1109651" y="427394"/>
                      <a:pt x="1340197" y="507018"/>
                    </a:cubicBezTo>
                    <a:cubicBezTo>
                      <a:pt x="1570743" y="586642"/>
                      <a:pt x="1793805" y="646816"/>
                      <a:pt x="2118289" y="68617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48" name="ZoneTexte 40"/>
              <p:cNvSpPr txBox="1">
                <a:spLocks noChangeArrowheads="1"/>
              </p:cNvSpPr>
              <p:nvPr/>
            </p:nvSpPr>
            <p:spPr bwMode="auto">
              <a:xfrm>
                <a:off x="1911992" y="5804548"/>
                <a:ext cx="428322" cy="369332"/>
              </a:xfrm>
              <a:prstGeom prst="rect">
                <a:avLst/>
              </a:prstGeom>
              <a:noFill/>
              <a:ln w="9525">
                <a:noFill/>
                <a:miter lim="800000"/>
                <a:headEnd/>
                <a:tailEnd/>
              </a:ln>
            </p:spPr>
            <p:txBody>
              <a:bodyPr wrap="none">
                <a:spAutoFit/>
              </a:bodyPr>
              <a:lstStyle/>
              <a:p>
                <a:r>
                  <a:rPr lang="en-US" b="1" dirty="0">
                    <a:solidFill>
                      <a:srgbClr val="009900"/>
                    </a:solidFill>
                    <a:latin typeface="Symbol" pitchFamily="18" charset="2"/>
                  </a:rPr>
                  <a:t>Y</a:t>
                </a:r>
                <a:r>
                  <a:rPr lang="en-US" b="1" dirty="0">
                    <a:solidFill>
                      <a:srgbClr val="009900"/>
                    </a:solidFill>
                    <a:latin typeface="Calibri" pitchFamily="34" charset="0"/>
                  </a:rPr>
                  <a:t>’</a:t>
                </a:r>
              </a:p>
            </p:txBody>
          </p:sp>
          <p:sp>
            <p:nvSpPr>
              <p:cNvPr id="18449" name="ZoneTexte 41"/>
              <p:cNvSpPr txBox="1">
                <a:spLocks noChangeArrowheads="1"/>
              </p:cNvSpPr>
              <p:nvPr/>
            </p:nvSpPr>
            <p:spPr bwMode="auto">
              <a:xfrm>
                <a:off x="2828983" y="5723235"/>
                <a:ext cx="375424" cy="369332"/>
              </a:xfrm>
              <a:prstGeom prst="rect">
                <a:avLst/>
              </a:prstGeom>
              <a:noFill/>
              <a:ln w="9525">
                <a:noFill/>
                <a:miter lim="800000"/>
                <a:headEnd/>
                <a:tailEnd/>
              </a:ln>
            </p:spPr>
            <p:txBody>
              <a:bodyPr wrap="none">
                <a:spAutoFit/>
              </a:bodyPr>
              <a:lstStyle/>
              <a:p>
                <a:r>
                  <a:rPr lang="en-US" b="1" dirty="0">
                    <a:solidFill>
                      <a:srgbClr val="3333FF"/>
                    </a:solidFill>
                    <a:latin typeface="Symbol" pitchFamily="18" charset="2"/>
                  </a:rPr>
                  <a:t>c</a:t>
                </a:r>
                <a:r>
                  <a:rPr lang="en-US" b="1" baseline="-25000" dirty="0">
                    <a:solidFill>
                      <a:srgbClr val="3333FF"/>
                    </a:solidFill>
                    <a:latin typeface="Calibri" pitchFamily="34" charset="0"/>
                  </a:rPr>
                  <a:t>c</a:t>
                </a:r>
                <a:endParaRPr lang="en-US" b="1" baseline="-25000" dirty="0">
                  <a:solidFill>
                    <a:srgbClr val="3333FF"/>
                  </a:solidFill>
                  <a:latin typeface="Symbol" pitchFamily="18" charset="2"/>
                </a:endParaRPr>
              </a:p>
            </p:txBody>
          </p:sp>
          <p:sp>
            <p:nvSpPr>
              <p:cNvPr id="18450" name="ZoneTexte 42"/>
              <p:cNvSpPr txBox="1">
                <a:spLocks noChangeArrowheads="1"/>
              </p:cNvSpPr>
              <p:nvPr/>
            </p:nvSpPr>
            <p:spPr bwMode="auto">
              <a:xfrm>
                <a:off x="3667175" y="5660538"/>
                <a:ext cx="545340" cy="369316"/>
              </a:xfrm>
              <a:prstGeom prst="rect">
                <a:avLst/>
              </a:prstGeom>
              <a:noFill/>
              <a:ln w="9525">
                <a:noFill/>
                <a:miter lim="800000"/>
                <a:headEnd/>
                <a:tailEnd/>
              </a:ln>
            </p:spPr>
            <p:txBody>
              <a:bodyPr wrap="none">
                <a:spAutoFit/>
              </a:bodyPr>
              <a:lstStyle/>
              <a:p>
                <a:r>
                  <a:rPr lang="en-US" b="1" dirty="0" smtClean="0">
                    <a:solidFill>
                      <a:srgbClr val="FF0000"/>
                    </a:solidFill>
                    <a:latin typeface="Calibri" pitchFamily="34" charset="0"/>
                  </a:rPr>
                  <a:t>J/</a:t>
                </a:r>
                <a:r>
                  <a:rPr lang="en-US" b="1" dirty="0" smtClean="0">
                    <a:solidFill>
                      <a:srgbClr val="FF0000"/>
                    </a:solidFill>
                    <a:latin typeface="Symbol" pitchFamily="18" charset="2"/>
                  </a:rPr>
                  <a:t>Y</a:t>
                </a:r>
                <a:endParaRPr lang="en-US" b="1" dirty="0">
                  <a:solidFill>
                    <a:srgbClr val="FF0000"/>
                  </a:solidFill>
                  <a:latin typeface="Symbol" pitchFamily="18" charset="2"/>
                </a:endParaRPr>
              </a:p>
            </p:txBody>
          </p:sp>
          <p:sp>
            <p:nvSpPr>
              <p:cNvPr id="18451" name="ZoneTexte 44"/>
              <p:cNvSpPr txBox="1">
                <a:spLocks noChangeArrowheads="1"/>
              </p:cNvSpPr>
              <p:nvPr/>
            </p:nvSpPr>
            <p:spPr bwMode="auto">
              <a:xfrm rot="-5400000">
                <a:off x="-923227" y="4837248"/>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sp>
            <p:nvSpPr>
              <p:cNvPr id="18452" name="ZoneTexte 45"/>
              <p:cNvSpPr txBox="1">
                <a:spLocks noChangeArrowheads="1"/>
              </p:cNvSpPr>
              <p:nvPr/>
            </p:nvSpPr>
            <p:spPr bwMode="auto">
              <a:xfrm>
                <a:off x="874495" y="3933056"/>
                <a:ext cx="2545377" cy="369332"/>
              </a:xfrm>
              <a:prstGeom prst="rect">
                <a:avLst/>
              </a:prstGeom>
              <a:noFill/>
              <a:ln w="9525">
                <a:noFill/>
                <a:miter lim="800000"/>
                <a:headEnd/>
                <a:tailEnd/>
              </a:ln>
            </p:spPr>
            <p:txBody>
              <a:bodyPr wrap="none">
                <a:spAutoFit/>
              </a:bodyPr>
              <a:lstStyle/>
              <a:p>
                <a:r>
                  <a:rPr lang="en-US">
                    <a:latin typeface="Calibri" pitchFamily="34" charset="0"/>
                  </a:rPr>
                  <a:t>suppression by comovers</a:t>
                </a:r>
              </a:p>
            </p:txBody>
          </p:sp>
        </p:grpSp>
        <p:sp>
          <p:nvSpPr>
            <p:cNvPr id="18442" name="ZoneTexte 49"/>
            <p:cNvSpPr txBox="1">
              <a:spLocks noChangeArrowheads="1"/>
            </p:cNvSpPr>
            <p:nvPr/>
          </p:nvSpPr>
          <p:spPr bwMode="auto">
            <a:xfrm>
              <a:off x="1403648" y="6372036"/>
              <a:ext cx="1560101" cy="369316"/>
            </a:xfrm>
            <a:prstGeom prst="rect">
              <a:avLst/>
            </a:prstGeom>
            <a:noFill/>
            <a:ln w="9525">
              <a:noFill/>
              <a:miter lim="800000"/>
              <a:headEnd/>
              <a:tailEnd/>
            </a:ln>
          </p:spPr>
          <p:txBody>
            <a:bodyPr wrap="none">
              <a:spAutoFit/>
            </a:bodyPr>
            <a:lstStyle/>
            <a:p>
              <a:r>
                <a:rPr lang="en-US" dirty="0" smtClean="0">
                  <a:latin typeface="Calibri" pitchFamily="34" charset="0"/>
                </a:rPr>
                <a:t>Energy </a:t>
              </a:r>
              <a:r>
                <a:rPr lang="en-US" dirty="0">
                  <a:latin typeface="Calibri" pitchFamily="34" charset="0"/>
                </a:rPr>
                <a:t>density</a:t>
              </a:r>
            </a:p>
          </p:txBody>
        </p:sp>
      </p:grpSp>
      <p:cxnSp>
        <p:nvCxnSpPr>
          <p:cNvPr id="56" name="Connecteur droit avec flèche 55"/>
          <p:cNvCxnSpPr/>
          <p:nvPr/>
        </p:nvCxnSpPr>
        <p:spPr>
          <a:xfrm rot="16200000" flipH="1">
            <a:off x="6587331" y="3212307"/>
            <a:ext cx="1152525" cy="576262"/>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55"/>
          <p:cNvCxnSpPr/>
          <p:nvPr/>
        </p:nvCxnSpPr>
        <p:spPr>
          <a:xfrm rot="5400000">
            <a:off x="935832" y="3536156"/>
            <a:ext cx="863600" cy="217487"/>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Espace réservé du numéro de diapositive 67"/>
          <p:cNvSpPr>
            <a:spLocks noGrp="1"/>
          </p:cNvSpPr>
          <p:nvPr>
            <p:ph type="sldNum" sz="quarter" idx="12"/>
          </p:nvPr>
        </p:nvSpPr>
        <p:spPr/>
        <p:txBody>
          <a:bodyPr/>
          <a:lstStyle/>
          <a:p>
            <a:pPr>
              <a:defRPr/>
            </a:pPr>
            <a:fld id="{11C4DCDD-5BBC-4C98-B9C4-55985B0B5A43}" type="slidenum">
              <a:rPr lang="fr-BE"/>
              <a:pPr>
                <a:defRPr/>
              </a:pPr>
              <a:t>3</a:t>
            </a:fld>
            <a:endParaRPr lang="fr-BE"/>
          </a:p>
        </p:txBody>
      </p:sp>
      <p:sp>
        <p:nvSpPr>
          <p:cNvPr id="44" name="Espace réservé du pied de page 43"/>
          <p:cNvSpPr>
            <a:spLocks noGrp="1"/>
          </p:cNvSpPr>
          <p:nvPr>
            <p:ph type="ftr" sz="quarter" idx="11"/>
          </p:nvPr>
        </p:nvSpPr>
        <p:spPr/>
        <p:txBody>
          <a:bodyPr/>
          <a:lstStyle/>
          <a:p>
            <a:pPr>
              <a:defRPr/>
            </a:pPr>
            <a:r>
              <a:rPr lang="fr-FR" smtClean="0"/>
              <a:t>Frédéric Fleuret - LLR</a:t>
            </a:r>
            <a:endParaRPr lang="fr-BE"/>
          </a:p>
        </p:txBody>
      </p:sp>
      <p:sp>
        <p:nvSpPr>
          <p:cNvPr id="45" name="Forme libre 44"/>
          <p:cNvSpPr/>
          <p:nvPr/>
        </p:nvSpPr>
        <p:spPr bwMode="auto">
          <a:xfrm>
            <a:off x="395536" y="4653135"/>
            <a:ext cx="3528392" cy="129614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83275 w 2161397"/>
              <a:gd name="connsiteY4" fmla="*/ 447886 h 716865"/>
              <a:gd name="connsiteX5" fmla="*/ 2161397 w 2161397"/>
              <a:gd name="connsiteY5" fmla="*/ 716865 h 716865"/>
              <a:gd name="connsiteX0" fmla="*/ 0 w 2204594"/>
              <a:gd name="connsiteY0" fmla="*/ 0 h 567322"/>
              <a:gd name="connsiteX1" fmla="*/ 189773 w 2204594"/>
              <a:gd name="connsiteY1" fmla="*/ 2650 h 567322"/>
              <a:gd name="connsiteX2" fmla="*/ 432279 w 2204594"/>
              <a:gd name="connsiteY2" fmla="*/ 0 h 567322"/>
              <a:gd name="connsiteX3" fmla="*/ 821319 w 2204594"/>
              <a:gd name="connsiteY3" fmla="*/ 238873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512957 w 2204594"/>
              <a:gd name="connsiteY4" fmla="*/ 358309 h 567322"/>
              <a:gd name="connsiteX5" fmla="*/ 2204594 w 2204594"/>
              <a:gd name="connsiteY5" fmla="*/ 567322 h 567322"/>
              <a:gd name="connsiteX0" fmla="*/ 0 w 2118140"/>
              <a:gd name="connsiteY0" fmla="*/ 0 h 447887"/>
              <a:gd name="connsiteX1" fmla="*/ 189773 w 2118140"/>
              <a:gd name="connsiteY1" fmla="*/ 2650 h 447887"/>
              <a:gd name="connsiteX2" fmla="*/ 432279 w 2118140"/>
              <a:gd name="connsiteY2" fmla="*/ 0 h 447887"/>
              <a:gd name="connsiteX3" fmla="*/ 907774 w 2118140"/>
              <a:gd name="connsiteY3" fmla="*/ 179155 h 447887"/>
              <a:gd name="connsiteX4" fmla="*/ 1512957 w 2118140"/>
              <a:gd name="connsiteY4" fmla="*/ 358309 h 447887"/>
              <a:gd name="connsiteX5" fmla="*/ 2118140 w 2118140"/>
              <a:gd name="connsiteY5" fmla="*/ 447887 h 447887"/>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512957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64547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88168 h 477746"/>
              <a:gd name="connsiteX5" fmla="*/ 2118140 w 2118140"/>
              <a:gd name="connsiteY5" fmla="*/ 477746 h 477746"/>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140" h="537464">
                <a:moveTo>
                  <a:pt x="0" y="0"/>
                </a:moveTo>
                <a:lnTo>
                  <a:pt x="189773" y="2650"/>
                </a:lnTo>
                <a:lnTo>
                  <a:pt x="432279" y="0"/>
                </a:lnTo>
                <a:lnTo>
                  <a:pt x="821320" y="179155"/>
                </a:lnTo>
                <a:cubicBezTo>
                  <a:pt x="979819" y="238873"/>
                  <a:pt x="1167138" y="328450"/>
                  <a:pt x="1383275" y="388168"/>
                </a:cubicBezTo>
                <a:cubicBezTo>
                  <a:pt x="1599412" y="447886"/>
                  <a:pt x="1775757" y="503154"/>
                  <a:pt x="2118140" y="537464"/>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ZoneTexte 42"/>
          <p:cNvSpPr txBox="1">
            <a:spLocks noChangeArrowheads="1"/>
          </p:cNvSpPr>
          <p:nvPr/>
        </p:nvSpPr>
        <p:spPr bwMode="auto">
          <a:xfrm>
            <a:off x="2877358" y="5425479"/>
            <a:ext cx="974562" cy="307777"/>
          </a:xfrm>
          <a:prstGeom prst="rect">
            <a:avLst/>
          </a:prstGeom>
          <a:noFill/>
          <a:ln w="9525">
            <a:noFill/>
            <a:miter lim="800000"/>
            <a:headEnd/>
            <a:tailEnd/>
          </a:ln>
        </p:spPr>
        <p:txBody>
          <a:bodyPr wrap="none">
            <a:spAutoFit/>
          </a:bodyPr>
          <a:lstStyle/>
          <a:p>
            <a:r>
              <a:rPr lang="en-US" sz="1400" b="1" dirty="0">
                <a:solidFill>
                  <a:srgbClr val="FF0000"/>
                </a:solidFill>
                <a:latin typeface="Calibri" pitchFamily="34" charset="0"/>
              </a:rPr>
              <a:t>direct  J/</a:t>
            </a:r>
            <a:r>
              <a:rPr lang="en-US" sz="1400" b="1" dirty="0">
                <a:solidFill>
                  <a:srgbClr val="FF0000"/>
                </a:solidFill>
                <a:latin typeface="Symbol" pitchFamily="18" charset="2"/>
              </a:rPr>
              <a: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4216400" y="774700"/>
          <a:ext cx="4940300" cy="5321300"/>
        </p:xfrm>
        <a:graphic>
          <a:graphicData uri="http://schemas.openxmlformats.org/presentationml/2006/ole">
            <p:oleObj spid="_x0000_s5124" name="Acrobat Document" r:id="rId3" imgW="5400675" imgH="5181600" progId="AcroExch.Document.7">
              <p:embed/>
            </p:oleObj>
          </a:graphicData>
        </a:graphic>
      </p:graphicFrame>
      <p:sp>
        <p:nvSpPr>
          <p:cNvPr id="19457" name="Titre 73"/>
          <p:cNvSpPr>
            <a:spLocks noGrp="1"/>
          </p:cNvSpPr>
          <p:nvPr>
            <p:ph type="title"/>
          </p:nvPr>
        </p:nvSpPr>
        <p:spPr>
          <a:xfrm>
            <a:off x="827088" y="0"/>
            <a:ext cx="8316912" cy="868363"/>
          </a:xfrm>
        </p:spPr>
        <p:txBody>
          <a:bodyPr/>
          <a:lstStyle/>
          <a:p>
            <a:pPr algn="l"/>
            <a:r>
              <a:rPr lang="fr-FR" sz="2800" smtClean="0"/>
              <a:t>Charmonia in A+A     </a:t>
            </a:r>
            <a:r>
              <a:rPr lang="en-US" smtClean="0">
                <a:solidFill>
                  <a:srgbClr val="FFFF00"/>
                </a:solidFill>
              </a:rPr>
              <a:t>Sequential suppression </a:t>
            </a:r>
          </a:p>
        </p:txBody>
      </p:sp>
      <p:sp>
        <p:nvSpPr>
          <p:cNvPr id="19458" name="Espace réservé du contenu 134"/>
          <p:cNvSpPr>
            <a:spLocks noGrp="1"/>
          </p:cNvSpPr>
          <p:nvPr>
            <p:ph idx="1"/>
          </p:nvPr>
        </p:nvSpPr>
        <p:spPr>
          <a:xfrm>
            <a:off x="214313" y="928688"/>
            <a:ext cx="4213225" cy="5500687"/>
          </a:xfrm>
        </p:spPr>
        <p:txBody>
          <a:bodyPr/>
          <a:lstStyle/>
          <a:p>
            <a:r>
              <a:rPr lang="fr-FR" smtClean="0"/>
              <a:t>Anomalous suppression </a:t>
            </a:r>
            <a:r>
              <a:rPr lang="fr-FR" smtClean="0">
                <a:solidFill>
                  <a:srgbClr val="FF0000"/>
                </a:solidFill>
              </a:rPr>
              <a:t> at SPS</a:t>
            </a:r>
          </a:p>
        </p:txBody>
      </p:sp>
      <p:sp>
        <p:nvSpPr>
          <p:cNvPr id="5" name="Espace réservé du numéro de diapositive 4"/>
          <p:cNvSpPr>
            <a:spLocks noGrp="1"/>
          </p:cNvSpPr>
          <p:nvPr>
            <p:ph type="sldNum" sz="quarter" idx="12"/>
          </p:nvPr>
        </p:nvSpPr>
        <p:spPr/>
        <p:txBody>
          <a:bodyPr/>
          <a:lstStyle/>
          <a:p>
            <a:pPr>
              <a:defRPr/>
            </a:pPr>
            <a:fld id="{D7FD33E5-42A8-446D-A648-9C9CEDAB8D99}" type="slidenum">
              <a:rPr lang="fr-BE"/>
              <a:pPr>
                <a:defRPr/>
              </a:pPr>
              <a:t>4</a:t>
            </a:fld>
            <a:endParaRPr lang="fr-BE"/>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4"/>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521" name="ZoneTexte 78"/>
          <p:cNvSpPr txBox="1">
            <a:spLocks noChangeArrowheads="1"/>
          </p:cNvSpPr>
          <p:nvPr/>
        </p:nvSpPr>
        <p:spPr bwMode="auto">
          <a:xfrm>
            <a:off x="107950" y="4141788"/>
            <a:ext cx="4320034" cy="1015663"/>
          </a:xfrm>
          <a:prstGeom prst="rect">
            <a:avLst/>
          </a:prstGeom>
          <a:noFill/>
          <a:ln w="9525">
            <a:noFill/>
            <a:miter lim="800000"/>
            <a:headEnd/>
            <a:tailEnd/>
          </a:ln>
        </p:spPr>
        <p:txBody>
          <a:bodyPr wrap="square">
            <a:spAutoFit/>
          </a:bodyPr>
          <a:lstStyle/>
          <a:p>
            <a:r>
              <a:rPr lang="en-US" sz="2000" b="1" dirty="0">
                <a:latin typeface="Calibri" pitchFamily="34" charset="0"/>
              </a:rPr>
              <a:t>Measuring </a:t>
            </a:r>
            <a:r>
              <a:rPr lang="en-US" sz="2000" b="1" dirty="0">
                <a:latin typeface="Symbol" pitchFamily="18" charset="2"/>
              </a:rPr>
              <a:t>Y</a:t>
            </a:r>
            <a:r>
              <a:rPr lang="en-US" sz="2000" b="1" dirty="0">
                <a:latin typeface="Calibri" pitchFamily="34" charset="0"/>
              </a:rPr>
              <a:t>’ only is not the answer :                </a:t>
            </a:r>
          </a:p>
          <a:p>
            <a:r>
              <a:rPr lang="en-US" sz="2000" b="1" i="1" dirty="0">
                <a:latin typeface="Calibri" pitchFamily="34" charset="0"/>
              </a:rPr>
              <a:t>                too small feed-down </a:t>
            </a:r>
          </a:p>
          <a:p>
            <a:r>
              <a:rPr lang="en-US" sz="2000" b="1" dirty="0">
                <a:latin typeface="Calibri" pitchFamily="34" charset="0"/>
                <a:sym typeface="Wingdings" pitchFamily="2" charset="2"/>
              </a:rPr>
              <a:t> </a:t>
            </a:r>
            <a:r>
              <a:rPr lang="en-US" sz="2000" b="1" dirty="0">
                <a:solidFill>
                  <a:srgbClr val="FF0000"/>
                </a:solidFill>
                <a:latin typeface="Calibri" pitchFamily="34" charset="0"/>
                <a:sym typeface="Wingdings" pitchFamily="2" charset="2"/>
              </a:rPr>
              <a:t>need of a larger feed-down fraction</a:t>
            </a:r>
            <a:endParaRPr lang="en-US" sz="2000" b="1" dirty="0">
              <a:solidFill>
                <a:srgbClr val="FF0000"/>
              </a:solidFill>
              <a:latin typeface="Calibri" pitchFamily="34" charset="0"/>
            </a:endParaRPr>
          </a:p>
        </p:txBody>
      </p:sp>
      <p:grpSp>
        <p:nvGrpSpPr>
          <p:cNvPr id="2" name="Groupe 86"/>
          <p:cNvGrpSpPr>
            <a:grpSpLocks/>
          </p:cNvGrpSpPr>
          <p:nvPr/>
        </p:nvGrpSpPr>
        <p:grpSpPr bwMode="auto">
          <a:xfrm>
            <a:off x="609600" y="2924175"/>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a:latin typeface="Calibri" pitchFamily="34" charset="0"/>
                  <a:sym typeface="Wingdings" pitchFamily="2" charset="2"/>
                </a:rPr>
                <a:t>   60% </a:t>
              </a:r>
              <a:r>
                <a:rPr lang="fr-FR">
                  <a:latin typeface="Calibri" pitchFamily="34" charset="0"/>
                  <a:sym typeface="Wingdings" pitchFamily="2" charset="2"/>
                </a:rPr>
                <a:t>direct J/</a:t>
              </a:r>
              <a:r>
                <a:rPr lang="fr-FR">
                  <a:latin typeface="Symbol" pitchFamily="18" charset="2"/>
                  <a:sym typeface="Wingdings" pitchFamily="2" charset="2"/>
                </a:rPr>
                <a:t>Y</a:t>
              </a:r>
            </a:p>
            <a:p>
              <a:pPr marL="857250" lvl="1" indent="-457200"/>
              <a:r>
                <a:rPr lang="fr-FR" b="1">
                  <a:latin typeface="Calibri" pitchFamily="34" charset="0"/>
                  <a:sym typeface="Wingdings" pitchFamily="2" charset="2"/>
                </a:rPr>
                <a:t>+ 30% </a:t>
              </a:r>
              <a:r>
                <a:rPr lang="fr-FR">
                  <a:latin typeface="Symbol" pitchFamily="18" charset="2"/>
                  <a:sym typeface="Wingdings" pitchFamily="2" charset="2"/>
                </a:rPr>
                <a:t>c</a:t>
              </a:r>
              <a:r>
                <a:rPr lang="fr-FR" baseline="-25000">
                  <a:latin typeface="Calibri" pitchFamily="34" charset="0"/>
                  <a:sym typeface="Wingdings" pitchFamily="2" charset="2"/>
                </a:rPr>
                <a:t>c</a:t>
              </a:r>
              <a:r>
                <a:rPr lang="fr-FR">
                  <a:latin typeface="Calibri" pitchFamily="34" charset="0"/>
                  <a:sym typeface="Wingdings" pitchFamily="2" charset="2"/>
                </a:rPr>
                <a:t>J/</a:t>
              </a:r>
              <a:r>
                <a:rPr lang="fr-FR">
                  <a:latin typeface="Symbol" pitchFamily="18" charset="2"/>
                  <a:sym typeface="Wingdings" pitchFamily="2" charset="2"/>
                </a:rPr>
                <a:t>Y</a:t>
              </a:r>
              <a:r>
                <a:rPr lang="fr-FR">
                  <a:latin typeface="Calibri" pitchFamily="34" charset="0"/>
                  <a:sym typeface="Wingdings" pitchFamily="2" charset="2"/>
                </a:rPr>
                <a:t>+</a:t>
              </a:r>
              <a:r>
                <a:rPr lang="fr-FR">
                  <a:latin typeface="Symbol" pitchFamily="18" charset="2"/>
                  <a:sym typeface="Wingdings" pitchFamily="2" charset="2"/>
                </a:rPr>
                <a:t>g</a:t>
              </a:r>
            </a:p>
            <a:p>
              <a:pPr marL="857250" lvl="1" indent="-457200"/>
              <a:r>
                <a:rPr lang="fr-FR" b="1">
                  <a:latin typeface="Calibri" pitchFamily="34" charset="0"/>
                  <a:sym typeface="Wingdings" pitchFamily="2" charset="2"/>
                </a:rPr>
                <a:t>+ 10% </a:t>
              </a:r>
              <a:r>
                <a:rPr lang="fr-FR">
                  <a:latin typeface="Symbol" pitchFamily="18" charset="2"/>
                  <a:sym typeface="Wingdings" pitchFamily="2" charset="2"/>
                </a:rPr>
                <a:t>Y</a:t>
              </a:r>
              <a:r>
                <a:rPr lang="fr-FR">
                  <a:latin typeface="Calibri" pitchFamily="34" charset="0"/>
                  <a:sym typeface="Wingdings" pitchFamily="2" charset="2"/>
                </a:rPr>
                <a:t>’  J/</a:t>
              </a:r>
              <a:r>
                <a:rPr lang="fr-FR">
                  <a:latin typeface="Symbol" pitchFamily="18" charset="2"/>
                  <a:sym typeface="Wingdings" pitchFamily="2" charset="2"/>
                </a:rPr>
                <a:t>Y</a:t>
              </a:r>
              <a:r>
                <a:rPr lang="fr-FR">
                  <a:latin typeface="Calibri" pitchFamily="34" charset="0"/>
                  <a:sym typeface="Wingdings" pitchFamily="2" charset="2"/>
                </a:rPr>
                <a:t> + X</a:t>
              </a:r>
            </a:p>
            <a:p>
              <a:pPr marL="857250" lvl="1" indent="-457200"/>
              <a:r>
                <a:rPr lang="fr-FR" b="1">
                  <a:latin typeface="Calibri" pitchFamily="34" charset="0"/>
                  <a:sym typeface="Wingdings" pitchFamily="2" charset="2"/>
                </a:rPr>
                <a:t>Inclusive J/</a:t>
              </a:r>
              <a:r>
                <a:rPr lang="fr-FR" b="1">
                  <a:latin typeface="Symbol" pitchFamily="18" charset="2"/>
                  <a:sym typeface="Wingdings" pitchFamily="2" charset="2"/>
                </a:rPr>
                <a:t>Y</a:t>
              </a:r>
              <a:r>
                <a:rPr lang="fr-FR" b="1">
                  <a:latin typeface="Calibri" pitchFamily="34" charset="0"/>
                  <a:sym typeface="Wingdings" pitchFamily="2" charset="2"/>
                </a:rPr>
                <a:t> yield</a:t>
              </a:r>
              <a:endParaRPr lang="fr-FR">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ZoneTexte 91"/>
          <p:cNvSpPr txBox="1"/>
          <p:nvPr/>
        </p:nvSpPr>
        <p:spPr>
          <a:xfrm>
            <a:off x="374650" y="1844675"/>
            <a:ext cx="3476625" cy="100647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algn="ctr"/>
            <a:r>
              <a:rPr lang="fr-FR" sz="2000" b="1">
                <a:solidFill>
                  <a:srgbClr val="FF0000"/>
                </a:solidFill>
                <a:latin typeface="Calibri" pitchFamily="34" charset="0"/>
              </a:rPr>
              <a:t>sequential suppression (QGP) ?</a:t>
            </a:r>
          </a:p>
          <a:p>
            <a:pPr algn="ctr"/>
            <a:r>
              <a:rPr lang="fr-FR" sz="2000">
                <a:latin typeface="Calibri" pitchFamily="34" charset="0"/>
              </a:rPr>
              <a:t>or</a:t>
            </a:r>
          </a:p>
          <a:p>
            <a:pPr algn="ctr"/>
            <a:r>
              <a:rPr lang="fr-FR" sz="2000" b="1">
                <a:solidFill>
                  <a:srgbClr val="4A7EBB"/>
                </a:solidFill>
                <a:latin typeface="Calibri" pitchFamily="34" charset="0"/>
              </a:rPr>
              <a:t> comovers (no QGP) ?</a:t>
            </a:r>
          </a:p>
        </p:txBody>
      </p:sp>
      <p:sp>
        <p:nvSpPr>
          <p:cNvPr id="76" name="Espace réservé du pied de page 75"/>
          <p:cNvSpPr>
            <a:spLocks noGrp="1"/>
          </p:cNvSpPr>
          <p:nvPr>
            <p:ph type="ftr" sz="quarter" idx="11"/>
          </p:nvPr>
        </p:nvSpPr>
        <p:spPr/>
        <p:txBody>
          <a:bodyPr/>
          <a:lstStyle/>
          <a:p>
            <a:pPr>
              <a:defRPr/>
            </a:pPr>
            <a:r>
              <a:rPr lang="fr-FR" smtClean="0"/>
              <a:t>Frédéric Fleuret - LLR</a:t>
            </a:r>
            <a:endParaRPr lang="fr-BE" dirty="0"/>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p:cNvGraphicFramePr>
          <p:nvPr/>
        </p:nvGraphicFramePr>
        <p:xfrm>
          <a:off x="4218410" y="783456"/>
          <a:ext cx="4941887" cy="5322888"/>
        </p:xfrm>
        <a:graphic>
          <a:graphicData uri="http://schemas.openxmlformats.org/presentationml/2006/ole">
            <p:oleObj spid="_x0000_s114690" name="Acrobat Document" r:id="rId3" imgW="5400675" imgH="5181600" progId="AcroExch.Document.7">
              <p:embed/>
            </p:oleObj>
          </a:graphicData>
        </a:graphic>
      </p:graphicFrame>
      <p:sp>
        <p:nvSpPr>
          <p:cNvPr id="19457" name="Titre 73"/>
          <p:cNvSpPr>
            <a:spLocks noGrp="1"/>
          </p:cNvSpPr>
          <p:nvPr>
            <p:ph type="title"/>
          </p:nvPr>
        </p:nvSpPr>
        <p:spPr>
          <a:xfrm>
            <a:off x="827088" y="0"/>
            <a:ext cx="8316912" cy="868363"/>
          </a:xfrm>
        </p:spPr>
        <p:txBody>
          <a:bodyPr/>
          <a:lstStyle/>
          <a:p>
            <a:pPr algn="l"/>
            <a:r>
              <a:rPr lang="fr-FR" sz="2800" smtClean="0"/>
              <a:t>Charmonia in A+A     </a:t>
            </a:r>
            <a:r>
              <a:rPr lang="en-US" smtClean="0">
                <a:solidFill>
                  <a:srgbClr val="FFFF00"/>
                </a:solidFill>
              </a:rPr>
              <a:t>Sequential suppression </a:t>
            </a:r>
          </a:p>
        </p:txBody>
      </p:sp>
      <p:sp>
        <p:nvSpPr>
          <p:cNvPr id="19458" name="Espace réservé du contenu 134"/>
          <p:cNvSpPr>
            <a:spLocks noGrp="1"/>
          </p:cNvSpPr>
          <p:nvPr>
            <p:ph idx="1"/>
          </p:nvPr>
        </p:nvSpPr>
        <p:spPr>
          <a:xfrm>
            <a:off x="214313" y="928688"/>
            <a:ext cx="4213225" cy="5500687"/>
          </a:xfrm>
        </p:spPr>
        <p:txBody>
          <a:bodyPr/>
          <a:lstStyle/>
          <a:p>
            <a:r>
              <a:rPr lang="fr-FR" smtClean="0"/>
              <a:t>Anomalous suppression </a:t>
            </a:r>
            <a:r>
              <a:rPr lang="fr-FR" smtClean="0">
                <a:solidFill>
                  <a:srgbClr val="FF0000"/>
                </a:solidFill>
              </a:rPr>
              <a:t> at SPS</a:t>
            </a:r>
          </a:p>
        </p:txBody>
      </p:sp>
      <p:sp>
        <p:nvSpPr>
          <p:cNvPr id="5" name="Espace réservé du numéro de diapositive 4"/>
          <p:cNvSpPr>
            <a:spLocks noGrp="1"/>
          </p:cNvSpPr>
          <p:nvPr>
            <p:ph type="sldNum" sz="quarter" idx="12"/>
          </p:nvPr>
        </p:nvSpPr>
        <p:spPr/>
        <p:txBody>
          <a:bodyPr/>
          <a:lstStyle/>
          <a:p>
            <a:pPr>
              <a:defRPr/>
            </a:pPr>
            <a:fld id="{D7FD33E5-42A8-446D-A648-9C9CEDAB8D99}" type="slidenum">
              <a:rPr lang="fr-BE"/>
              <a:pPr>
                <a:defRPr/>
              </a:pPr>
              <a:t>5</a:t>
            </a:fld>
            <a:endParaRPr lang="fr-BE"/>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4"/>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sp>
        <p:nvSpPr>
          <p:cNvPr id="19513" name="ZoneTexte 76"/>
          <p:cNvSpPr txBox="1">
            <a:spLocks noChangeArrowheads="1"/>
          </p:cNvSpPr>
          <p:nvPr/>
        </p:nvSpPr>
        <p:spPr bwMode="auto">
          <a:xfrm rot="3507594">
            <a:off x="7491000" y="3633054"/>
            <a:ext cx="633412" cy="276225"/>
          </a:xfrm>
          <a:prstGeom prst="rect">
            <a:avLst/>
          </a:prstGeom>
          <a:noFill/>
          <a:ln w="9525">
            <a:noFill/>
            <a:miter lim="800000"/>
            <a:headEnd/>
            <a:tailEnd/>
          </a:ln>
        </p:spPr>
        <p:txBody>
          <a:bodyPr wrap="none">
            <a:spAutoFit/>
          </a:bodyPr>
          <a:lstStyle/>
          <a:p>
            <a:pPr algn="ctr"/>
            <a:r>
              <a:rPr lang="fr-FR" sz="1200" b="1" dirty="0">
                <a:solidFill>
                  <a:srgbClr val="FF0000"/>
                </a:solidFill>
                <a:latin typeface="Calibri" pitchFamily="34" charset="0"/>
              </a:rPr>
              <a:t>QGP </a:t>
            </a:r>
            <a:r>
              <a:rPr lang="fr-FR" sz="1200" b="1" dirty="0">
                <a:solidFill>
                  <a:srgbClr val="FF0000"/>
                </a:solidFill>
                <a:latin typeface="Symbol" pitchFamily="18" charset="2"/>
              </a:rPr>
              <a:t>c</a:t>
            </a:r>
            <a:r>
              <a:rPr lang="fr-FR" sz="1200" b="1" baseline="-25000" dirty="0">
                <a:solidFill>
                  <a:srgbClr val="FF0000"/>
                </a:solidFill>
                <a:latin typeface="Calibri" pitchFamily="34" charset="0"/>
              </a:rPr>
              <a:t>c</a:t>
            </a:r>
          </a:p>
        </p:txBody>
      </p:sp>
      <p:sp>
        <p:nvSpPr>
          <p:cNvPr id="19514" name="ZoneTexte 77"/>
          <p:cNvSpPr txBox="1">
            <a:spLocks noChangeArrowheads="1"/>
          </p:cNvSpPr>
          <p:nvPr/>
        </p:nvSpPr>
        <p:spPr bwMode="auto">
          <a:xfrm rot="1779610">
            <a:off x="6681120" y="3587322"/>
            <a:ext cx="800100" cy="277813"/>
          </a:xfrm>
          <a:prstGeom prst="rect">
            <a:avLst/>
          </a:prstGeom>
          <a:noFill/>
          <a:ln w="9525">
            <a:noFill/>
            <a:miter lim="800000"/>
            <a:headEnd/>
            <a:tailEnd/>
          </a:ln>
        </p:spPr>
        <p:txBody>
          <a:bodyPr wrap="none">
            <a:spAutoFit/>
          </a:bodyPr>
          <a:lstStyle/>
          <a:p>
            <a:pPr algn="ctr"/>
            <a:r>
              <a:rPr lang="fr-FR" sz="1200" b="1" dirty="0" err="1">
                <a:solidFill>
                  <a:schemeClr val="tx1">
                    <a:lumMod val="75000"/>
                    <a:lumOff val="25000"/>
                  </a:schemeClr>
                </a:solidFill>
                <a:latin typeface="Calibri" pitchFamily="34" charset="0"/>
              </a:rPr>
              <a:t>comovers</a:t>
            </a:r>
            <a:endParaRPr lang="fr-FR" sz="1200" b="1" baseline="-25000" dirty="0">
              <a:solidFill>
                <a:schemeClr val="tx1">
                  <a:lumMod val="75000"/>
                  <a:lumOff val="25000"/>
                </a:schemeClr>
              </a:solidFill>
              <a:latin typeface="Calibri" pitchFamily="34" charset="0"/>
            </a:endParaRP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521" name="ZoneTexte 78"/>
          <p:cNvSpPr txBox="1">
            <a:spLocks noChangeArrowheads="1"/>
          </p:cNvSpPr>
          <p:nvPr/>
        </p:nvSpPr>
        <p:spPr bwMode="auto">
          <a:xfrm>
            <a:off x="107950" y="4141788"/>
            <a:ext cx="4248150" cy="1006475"/>
          </a:xfrm>
          <a:prstGeom prst="rect">
            <a:avLst/>
          </a:prstGeom>
          <a:noFill/>
          <a:ln w="9525">
            <a:noFill/>
            <a:miter lim="800000"/>
            <a:headEnd/>
            <a:tailEnd/>
          </a:ln>
        </p:spPr>
        <p:txBody>
          <a:bodyPr>
            <a:spAutoFit/>
          </a:bodyPr>
          <a:lstStyle/>
          <a:p>
            <a:r>
              <a:rPr lang="en-US" sz="2000" dirty="0">
                <a:latin typeface="Calibri" pitchFamily="34" charset="0"/>
              </a:rPr>
              <a:t>Measuring </a:t>
            </a:r>
            <a:r>
              <a:rPr lang="en-US" sz="2000" dirty="0">
                <a:latin typeface="Symbol" pitchFamily="18" charset="2"/>
              </a:rPr>
              <a:t>Y</a:t>
            </a:r>
            <a:r>
              <a:rPr lang="en-US" sz="2000" dirty="0">
                <a:latin typeface="Calibri" pitchFamily="34" charset="0"/>
              </a:rPr>
              <a:t>’ only is not the answer :                </a:t>
            </a:r>
          </a:p>
          <a:p>
            <a:r>
              <a:rPr lang="en-US" sz="2000" i="1" dirty="0">
                <a:latin typeface="Calibri" pitchFamily="34" charset="0"/>
              </a:rPr>
              <a:t>                too small feed-down </a:t>
            </a:r>
          </a:p>
          <a:p>
            <a:r>
              <a:rPr lang="en-US" sz="2000" dirty="0">
                <a:latin typeface="Calibri" pitchFamily="34" charset="0"/>
                <a:sym typeface="Wingdings" pitchFamily="2" charset="2"/>
              </a:rPr>
              <a:t> need of a larger feed-down fraction</a:t>
            </a:r>
            <a:endParaRPr lang="en-US" sz="2000" dirty="0">
              <a:latin typeface="Calibri" pitchFamily="34" charset="0"/>
            </a:endParaRPr>
          </a:p>
        </p:txBody>
      </p:sp>
      <p:grpSp>
        <p:nvGrpSpPr>
          <p:cNvPr id="2" name="Groupe 86"/>
          <p:cNvGrpSpPr>
            <a:grpSpLocks/>
          </p:cNvGrpSpPr>
          <p:nvPr/>
        </p:nvGrpSpPr>
        <p:grpSpPr bwMode="auto">
          <a:xfrm>
            <a:off x="609600" y="2924175"/>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a:latin typeface="Calibri" pitchFamily="34" charset="0"/>
                  <a:sym typeface="Wingdings" pitchFamily="2" charset="2"/>
                </a:rPr>
                <a:t>   60% </a:t>
              </a:r>
              <a:r>
                <a:rPr lang="fr-FR">
                  <a:latin typeface="Calibri" pitchFamily="34" charset="0"/>
                  <a:sym typeface="Wingdings" pitchFamily="2" charset="2"/>
                </a:rPr>
                <a:t>direct J/</a:t>
              </a:r>
              <a:r>
                <a:rPr lang="fr-FR">
                  <a:latin typeface="Symbol" pitchFamily="18" charset="2"/>
                  <a:sym typeface="Wingdings" pitchFamily="2" charset="2"/>
                </a:rPr>
                <a:t>Y</a:t>
              </a:r>
            </a:p>
            <a:p>
              <a:pPr marL="857250" lvl="1" indent="-457200"/>
              <a:r>
                <a:rPr lang="fr-FR" b="1">
                  <a:latin typeface="Calibri" pitchFamily="34" charset="0"/>
                  <a:sym typeface="Wingdings" pitchFamily="2" charset="2"/>
                </a:rPr>
                <a:t>+ 30% </a:t>
              </a:r>
              <a:r>
                <a:rPr lang="fr-FR">
                  <a:latin typeface="Symbol" pitchFamily="18" charset="2"/>
                  <a:sym typeface="Wingdings" pitchFamily="2" charset="2"/>
                </a:rPr>
                <a:t>c</a:t>
              </a:r>
              <a:r>
                <a:rPr lang="fr-FR" baseline="-25000">
                  <a:latin typeface="Calibri" pitchFamily="34" charset="0"/>
                  <a:sym typeface="Wingdings" pitchFamily="2" charset="2"/>
                </a:rPr>
                <a:t>c</a:t>
              </a:r>
              <a:r>
                <a:rPr lang="fr-FR">
                  <a:latin typeface="Calibri" pitchFamily="34" charset="0"/>
                  <a:sym typeface="Wingdings" pitchFamily="2" charset="2"/>
                </a:rPr>
                <a:t>J/</a:t>
              </a:r>
              <a:r>
                <a:rPr lang="fr-FR">
                  <a:latin typeface="Symbol" pitchFamily="18" charset="2"/>
                  <a:sym typeface="Wingdings" pitchFamily="2" charset="2"/>
                </a:rPr>
                <a:t>Y</a:t>
              </a:r>
              <a:r>
                <a:rPr lang="fr-FR">
                  <a:latin typeface="Calibri" pitchFamily="34" charset="0"/>
                  <a:sym typeface="Wingdings" pitchFamily="2" charset="2"/>
                </a:rPr>
                <a:t>+</a:t>
              </a:r>
              <a:r>
                <a:rPr lang="fr-FR">
                  <a:latin typeface="Symbol" pitchFamily="18" charset="2"/>
                  <a:sym typeface="Wingdings" pitchFamily="2" charset="2"/>
                </a:rPr>
                <a:t>g</a:t>
              </a:r>
            </a:p>
            <a:p>
              <a:pPr marL="857250" lvl="1" indent="-457200"/>
              <a:r>
                <a:rPr lang="fr-FR" b="1">
                  <a:latin typeface="Calibri" pitchFamily="34" charset="0"/>
                  <a:sym typeface="Wingdings" pitchFamily="2" charset="2"/>
                </a:rPr>
                <a:t>+ 10% </a:t>
              </a:r>
              <a:r>
                <a:rPr lang="fr-FR">
                  <a:latin typeface="Symbol" pitchFamily="18" charset="2"/>
                  <a:sym typeface="Wingdings" pitchFamily="2" charset="2"/>
                </a:rPr>
                <a:t>Y</a:t>
              </a:r>
              <a:r>
                <a:rPr lang="fr-FR">
                  <a:latin typeface="Calibri" pitchFamily="34" charset="0"/>
                  <a:sym typeface="Wingdings" pitchFamily="2" charset="2"/>
                </a:rPr>
                <a:t>’  J/</a:t>
              </a:r>
              <a:r>
                <a:rPr lang="fr-FR">
                  <a:latin typeface="Symbol" pitchFamily="18" charset="2"/>
                  <a:sym typeface="Wingdings" pitchFamily="2" charset="2"/>
                </a:rPr>
                <a:t>Y</a:t>
              </a:r>
              <a:r>
                <a:rPr lang="fr-FR">
                  <a:latin typeface="Calibri" pitchFamily="34" charset="0"/>
                  <a:sym typeface="Wingdings" pitchFamily="2" charset="2"/>
                </a:rPr>
                <a:t> + X</a:t>
              </a:r>
            </a:p>
            <a:p>
              <a:pPr marL="857250" lvl="1" indent="-457200"/>
              <a:r>
                <a:rPr lang="fr-FR" b="1">
                  <a:latin typeface="Calibri" pitchFamily="34" charset="0"/>
                  <a:sym typeface="Wingdings" pitchFamily="2" charset="2"/>
                </a:rPr>
                <a:t>Inclusive J/</a:t>
              </a:r>
              <a:r>
                <a:rPr lang="fr-FR" b="1">
                  <a:latin typeface="Symbol" pitchFamily="18" charset="2"/>
                  <a:sym typeface="Wingdings" pitchFamily="2" charset="2"/>
                </a:rPr>
                <a:t>Y</a:t>
              </a:r>
              <a:r>
                <a:rPr lang="fr-FR" b="1">
                  <a:latin typeface="Calibri" pitchFamily="34" charset="0"/>
                  <a:sym typeface="Wingdings" pitchFamily="2" charset="2"/>
                </a:rPr>
                <a:t> yield</a:t>
              </a:r>
              <a:endParaRPr lang="fr-FR">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ZoneTexte 91"/>
          <p:cNvSpPr txBox="1"/>
          <p:nvPr/>
        </p:nvSpPr>
        <p:spPr>
          <a:xfrm>
            <a:off x="374650" y="1844675"/>
            <a:ext cx="3476625" cy="100647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algn="ctr"/>
            <a:r>
              <a:rPr lang="fr-FR" sz="2000" b="1">
                <a:solidFill>
                  <a:srgbClr val="FF0000"/>
                </a:solidFill>
                <a:latin typeface="Calibri" pitchFamily="34" charset="0"/>
              </a:rPr>
              <a:t>sequential suppression (QGP) ?</a:t>
            </a:r>
          </a:p>
          <a:p>
            <a:pPr algn="ctr"/>
            <a:r>
              <a:rPr lang="fr-FR" sz="2000">
                <a:latin typeface="Calibri" pitchFamily="34" charset="0"/>
              </a:rPr>
              <a:t>or</a:t>
            </a:r>
          </a:p>
          <a:p>
            <a:pPr algn="ctr"/>
            <a:r>
              <a:rPr lang="fr-FR" sz="2000" b="1">
                <a:solidFill>
                  <a:srgbClr val="4A7EBB"/>
                </a:solidFill>
                <a:latin typeface="Calibri" pitchFamily="34" charset="0"/>
              </a:rPr>
              <a:t> comovers (no QGP) ?</a:t>
            </a:r>
          </a:p>
        </p:txBody>
      </p:sp>
      <p:sp>
        <p:nvSpPr>
          <p:cNvPr id="93" name="Flèche droite 92"/>
          <p:cNvSpPr/>
          <p:nvPr/>
        </p:nvSpPr>
        <p:spPr>
          <a:xfrm>
            <a:off x="3779838" y="5373688"/>
            <a:ext cx="504825" cy="28733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ZoneTexte 74"/>
          <p:cNvSpPr txBox="1"/>
          <p:nvPr/>
        </p:nvSpPr>
        <p:spPr>
          <a:xfrm>
            <a:off x="468313" y="5300663"/>
            <a:ext cx="3167062" cy="101600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000" b="1" dirty="0">
                <a:latin typeface="+mn-lt"/>
              </a:rPr>
              <a:t>Measuring  J/</a:t>
            </a:r>
            <a:r>
              <a:rPr lang="en-US" sz="2000" b="1" dirty="0">
                <a:latin typeface="Symbol" pitchFamily="18" charset="2"/>
              </a:rPr>
              <a:t>Y</a:t>
            </a:r>
            <a:r>
              <a:rPr lang="en-US" sz="2000" b="1" dirty="0">
                <a:latin typeface="+mn-lt"/>
              </a:rPr>
              <a:t>, </a:t>
            </a:r>
            <a:r>
              <a:rPr lang="en-US" sz="2000" b="1" dirty="0">
                <a:latin typeface="Symbol" pitchFamily="18" charset="2"/>
              </a:rPr>
              <a:t>Y</a:t>
            </a:r>
            <a:r>
              <a:rPr lang="en-US" sz="2000" b="1" dirty="0">
                <a:latin typeface="+mn-lt"/>
              </a:rPr>
              <a:t>’ and </a:t>
            </a:r>
            <a:r>
              <a:rPr lang="en-US" sz="2000" b="1" dirty="0">
                <a:latin typeface="Symbol" pitchFamily="18" charset="2"/>
              </a:rPr>
              <a:t>c</a:t>
            </a:r>
            <a:r>
              <a:rPr lang="en-US" sz="2000" b="1" baseline="-25000" dirty="0">
                <a:latin typeface="+mn-lt"/>
              </a:rPr>
              <a:t>c</a:t>
            </a:r>
            <a:r>
              <a:rPr lang="en-US" sz="2000" b="1" dirty="0">
                <a:latin typeface="+mn-lt"/>
              </a:rPr>
              <a:t> suppression patterns                    will give the answer</a:t>
            </a:r>
            <a:endParaRPr lang="en-US" sz="2000" b="1" dirty="0">
              <a:solidFill>
                <a:srgbClr val="FF0000"/>
              </a:solidFill>
              <a:latin typeface="+mn-lt"/>
            </a:endParaRPr>
          </a:p>
        </p:txBody>
      </p:sp>
      <p:sp>
        <p:nvSpPr>
          <p:cNvPr id="76" name="Espace réservé du pied de page 75"/>
          <p:cNvSpPr>
            <a:spLocks noGrp="1"/>
          </p:cNvSpPr>
          <p:nvPr>
            <p:ph type="ftr" sz="quarter" idx="11"/>
          </p:nvPr>
        </p:nvSpPr>
        <p:spPr/>
        <p:txBody>
          <a:bodyPr/>
          <a:lstStyle/>
          <a:p>
            <a:pPr>
              <a:defRPr/>
            </a:pPr>
            <a:r>
              <a:rPr lang="fr-FR" smtClean="0"/>
              <a:t>Frédéric Fleuret - LLR</a:t>
            </a:r>
            <a:endParaRPr lang="fr-BE" dirty="0"/>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928688"/>
            <a:ext cx="5292725" cy="5500687"/>
          </a:xfrm>
        </p:spPr>
        <p:txBody>
          <a:bodyPr/>
          <a:lstStyle/>
          <a:p>
            <a:pPr marL="457200" indent="-457200" algn="just">
              <a:lnSpc>
                <a:spcPct val="90000"/>
              </a:lnSpc>
            </a:pPr>
            <a:r>
              <a:rPr lang="en-US" sz="2200" dirty="0" smtClean="0"/>
              <a:t>Operate a new experiment at SPS</a:t>
            </a:r>
          </a:p>
          <a:p>
            <a:pPr marL="857250" lvl="1" indent="-457200" algn="just">
              <a:lnSpc>
                <a:spcPct val="90000"/>
              </a:lnSpc>
            </a:pPr>
            <a:r>
              <a:rPr lang="en-US" sz="2200" dirty="0" smtClean="0"/>
              <a:t>Primary goal : </a:t>
            </a:r>
            <a:r>
              <a:rPr lang="en-US" sz="1900" b="1" dirty="0" smtClean="0">
                <a:solidFill>
                  <a:srgbClr val="FF0000"/>
                </a:solidFill>
                <a:latin typeface="Symbol" pitchFamily="18" charset="2"/>
              </a:rPr>
              <a:t>c</a:t>
            </a:r>
            <a:r>
              <a:rPr lang="en-US" sz="1900" b="1" baseline="-25000" dirty="0" smtClean="0">
                <a:solidFill>
                  <a:srgbClr val="FF0000"/>
                </a:solidFill>
              </a:rPr>
              <a:t>c</a:t>
            </a:r>
            <a:r>
              <a:rPr lang="en-US" sz="1900" b="1" dirty="0" smtClean="0">
                <a:solidFill>
                  <a:srgbClr val="FF0000"/>
                </a:solidFill>
              </a:rPr>
              <a:t> </a:t>
            </a:r>
            <a:r>
              <a:rPr lang="en-US" sz="1900" b="1" dirty="0" smtClean="0">
                <a:solidFill>
                  <a:srgbClr val="FF0000"/>
                </a:solidFill>
                <a:sym typeface="Wingdings" pitchFamily="2" charset="2"/>
              </a:rPr>
              <a:t> J/</a:t>
            </a:r>
            <a:r>
              <a:rPr lang="en-US" sz="1900" b="1" dirty="0" smtClean="0">
                <a:solidFill>
                  <a:srgbClr val="FF0000"/>
                </a:solidFill>
                <a:latin typeface="Symbol" pitchFamily="18" charset="2"/>
                <a:sym typeface="Wingdings" pitchFamily="2" charset="2"/>
              </a:rPr>
              <a:t>Y</a:t>
            </a:r>
            <a:r>
              <a:rPr lang="en-US" sz="1900" b="1" dirty="0" smtClean="0">
                <a:solidFill>
                  <a:srgbClr val="FF0000"/>
                </a:solidFill>
                <a:sym typeface="Wingdings" pitchFamily="2" charset="2"/>
              </a:rPr>
              <a:t> + </a:t>
            </a:r>
            <a:r>
              <a:rPr lang="en-US" sz="1900" b="1" dirty="0" smtClean="0">
                <a:solidFill>
                  <a:srgbClr val="FF0000"/>
                </a:solidFill>
                <a:latin typeface="Symbol" pitchFamily="18" charset="2"/>
                <a:sym typeface="Wingdings" pitchFamily="2" charset="2"/>
              </a:rPr>
              <a:t>g</a:t>
            </a:r>
            <a:r>
              <a:rPr lang="en-US" sz="1900" b="1" dirty="0" smtClean="0">
                <a:solidFill>
                  <a:srgbClr val="FF0000"/>
                </a:solidFill>
                <a:sym typeface="Wingdings" pitchFamily="2" charset="2"/>
              </a:rPr>
              <a:t>  </a:t>
            </a:r>
            <a:r>
              <a:rPr lang="en-US" sz="1900" b="1" dirty="0" smtClean="0">
                <a:solidFill>
                  <a:srgbClr val="FF0000"/>
                </a:solidFill>
                <a:latin typeface="Symbol" pitchFamily="18" charset="2"/>
                <a:sym typeface="Wingdings" pitchFamily="2" charset="2"/>
              </a:rPr>
              <a:t>m</a:t>
            </a:r>
            <a:r>
              <a:rPr lang="en-US" sz="1900" b="1" baseline="30000" dirty="0" smtClean="0">
                <a:solidFill>
                  <a:srgbClr val="FF0000"/>
                </a:solidFill>
                <a:sym typeface="Wingdings" pitchFamily="2" charset="2"/>
              </a:rPr>
              <a:t>+ </a:t>
            </a:r>
            <a:r>
              <a:rPr lang="en-US" sz="1900" b="1" dirty="0" smtClean="0">
                <a:solidFill>
                  <a:srgbClr val="FF0000"/>
                </a:solidFill>
                <a:latin typeface="Symbol" pitchFamily="18" charset="2"/>
                <a:sym typeface="Wingdings" pitchFamily="2" charset="2"/>
              </a:rPr>
              <a:t>m</a:t>
            </a:r>
            <a:r>
              <a:rPr lang="en-US" sz="1900" b="1" baseline="30000" dirty="0" smtClean="0">
                <a:solidFill>
                  <a:srgbClr val="FF0000"/>
                </a:solidFill>
                <a:sym typeface="Wingdings" pitchFamily="2" charset="2"/>
              </a:rPr>
              <a:t>- </a:t>
            </a:r>
            <a:r>
              <a:rPr lang="en-US" sz="1900" b="1" dirty="0" smtClean="0">
                <a:solidFill>
                  <a:srgbClr val="FF0000"/>
                </a:solidFill>
                <a:latin typeface="Symbol" pitchFamily="18" charset="2"/>
                <a:sym typeface="Wingdings" pitchFamily="2" charset="2"/>
              </a:rPr>
              <a:t>g</a:t>
            </a:r>
            <a:r>
              <a:rPr lang="en-US" sz="1900" b="1" dirty="0" smtClean="0">
                <a:solidFill>
                  <a:srgbClr val="FF0000"/>
                </a:solidFill>
                <a:sym typeface="Wingdings" pitchFamily="2" charset="2"/>
              </a:rPr>
              <a:t> </a:t>
            </a:r>
          </a:p>
          <a:p>
            <a:pPr marL="1257300" lvl="2" indent="-457200" algn="just">
              <a:lnSpc>
                <a:spcPct val="90000"/>
              </a:lnSpc>
            </a:pPr>
            <a:r>
              <a:rPr lang="en-US" sz="1700" dirty="0" smtClean="0"/>
              <a:t>With high intensity 158 </a:t>
            </a:r>
            <a:r>
              <a:rPr lang="en-US" sz="1700" dirty="0" err="1" smtClean="0"/>
              <a:t>GeV</a:t>
            </a:r>
            <a:r>
              <a:rPr lang="en-US" sz="1700" dirty="0" smtClean="0"/>
              <a:t>/c </a:t>
            </a:r>
            <a:r>
              <a:rPr lang="en-US" sz="1700" dirty="0" err="1" smtClean="0"/>
              <a:t>Pb</a:t>
            </a:r>
            <a:r>
              <a:rPr lang="en-US" sz="1700" dirty="0" smtClean="0"/>
              <a:t> beam</a:t>
            </a:r>
          </a:p>
          <a:p>
            <a:pPr marL="1257300" lvl="2" indent="-457200" algn="just">
              <a:lnSpc>
                <a:spcPct val="90000"/>
              </a:lnSpc>
            </a:pPr>
            <a:r>
              <a:rPr lang="en-US" sz="1700" dirty="0" smtClean="0"/>
              <a:t>With high intensity 158/450 </a:t>
            </a:r>
            <a:r>
              <a:rPr lang="en-US" sz="1700" dirty="0" err="1" smtClean="0"/>
              <a:t>GeV</a:t>
            </a:r>
            <a:r>
              <a:rPr lang="en-US" sz="1700" dirty="0" smtClean="0"/>
              <a:t>/c proton beam</a:t>
            </a:r>
          </a:p>
          <a:p>
            <a:pPr marL="857250" lvl="1" indent="-457200" algn="just">
              <a:lnSpc>
                <a:spcPct val="90000"/>
              </a:lnSpc>
            </a:pPr>
            <a:r>
              <a:rPr lang="en-US" sz="2200" dirty="0" smtClean="0"/>
              <a:t>Detector features :</a:t>
            </a:r>
          </a:p>
          <a:p>
            <a:pPr marL="1714500" lvl="3" indent="-457200" algn="just">
              <a:lnSpc>
                <a:spcPct val="90000"/>
              </a:lnSpc>
              <a:buFont typeface="Calibri" pitchFamily="34" charset="0"/>
              <a:buAutoNum type="arabicPeriod"/>
            </a:pPr>
            <a:r>
              <a:rPr lang="en-US" b="1" dirty="0" smtClean="0">
                <a:solidFill>
                  <a:srgbClr val="1F497D"/>
                </a:solidFill>
              </a:rPr>
              <a:t>Vertex + Spectrometer</a:t>
            </a:r>
          </a:p>
          <a:p>
            <a:pPr marL="1568450" lvl="4" indent="-457200" algn="just">
              <a:lnSpc>
                <a:spcPct val="90000"/>
              </a:lnSpc>
            </a:pPr>
            <a:r>
              <a:rPr lang="en-US" dirty="0" smtClean="0"/>
              <a:t>Measure tracks before absorber for very good mass resolution</a:t>
            </a:r>
          </a:p>
          <a:p>
            <a:pPr marL="1714500" lvl="3" indent="-457200" algn="just">
              <a:lnSpc>
                <a:spcPct val="90000"/>
              </a:lnSpc>
              <a:buFont typeface="Calibri" pitchFamily="34" charset="0"/>
              <a:buAutoNum type="arabicPeriod"/>
            </a:pPr>
            <a:endParaRPr lang="en-US" b="1" dirty="0" smtClean="0">
              <a:solidFill>
                <a:srgbClr val="FF0000"/>
              </a:solidFill>
            </a:endParaRPr>
          </a:p>
          <a:p>
            <a:pPr marL="1714500" lvl="3" indent="-457200" algn="just">
              <a:lnSpc>
                <a:spcPct val="90000"/>
              </a:lnSpc>
              <a:buFont typeface="Calibri" pitchFamily="34" charset="0"/>
              <a:buAutoNum type="arabicPeriod"/>
            </a:pPr>
            <a:r>
              <a:rPr lang="en-US" b="1" dirty="0" smtClean="0">
                <a:solidFill>
                  <a:srgbClr val="FF0000"/>
                </a:solidFill>
              </a:rPr>
              <a:t>Calorimeter</a:t>
            </a:r>
          </a:p>
          <a:p>
            <a:pPr marL="1568450" lvl="4" indent="-457200" algn="just">
              <a:lnSpc>
                <a:spcPct val="90000"/>
              </a:lnSpc>
            </a:pPr>
            <a:r>
              <a:rPr lang="en-US" dirty="0" smtClean="0"/>
              <a:t>Measure low energy </a:t>
            </a:r>
            <a:r>
              <a:rPr lang="en-US" dirty="0" smtClean="0">
                <a:latin typeface="Symbol" pitchFamily="18" charset="2"/>
              </a:rPr>
              <a:t>g</a:t>
            </a:r>
            <a:r>
              <a:rPr lang="en-US" dirty="0" smtClean="0"/>
              <a:t> in high            </a:t>
            </a:r>
            <a:r>
              <a:rPr lang="en-US" dirty="0" smtClean="0">
                <a:latin typeface="Symbol" pitchFamily="18" charset="2"/>
              </a:rPr>
              <a:t>p</a:t>
            </a:r>
            <a:r>
              <a:rPr lang="en-US" baseline="30000" dirty="0" smtClean="0"/>
              <a:t>0</a:t>
            </a:r>
            <a:r>
              <a:rPr lang="en-US" dirty="0" smtClean="0"/>
              <a:t> multiplicity environment</a:t>
            </a:r>
            <a:r>
              <a:rPr lang="en-US" sz="1600" dirty="0" smtClean="0"/>
              <a:t>                                                      </a:t>
            </a:r>
          </a:p>
          <a:p>
            <a:pPr marL="1714500" lvl="3" indent="-457200" algn="just">
              <a:lnSpc>
                <a:spcPct val="90000"/>
              </a:lnSpc>
              <a:buFont typeface="Calibri" pitchFamily="34" charset="0"/>
              <a:buAutoNum type="arabicPeriod"/>
            </a:pPr>
            <a:endParaRPr lang="en-US" b="1" dirty="0" smtClean="0">
              <a:solidFill>
                <a:srgbClr val="595959"/>
              </a:solidFill>
            </a:endParaRPr>
          </a:p>
          <a:p>
            <a:pPr marL="1714500" lvl="3" indent="-457200" algn="just">
              <a:lnSpc>
                <a:spcPct val="90000"/>
              </a:lnSpc>
              <a:buFont typeface="Calibri" pitchFamily="34" charset="0"/>
              <a:buAutoNum type="arabicPeriod"/>
            </a:pPr>
            <a:r>
              <a:rPr lang="en-US" b="1" dirty="0" smtClean="0">
                <a:solidFill>
                  <a:srgbClr val="595959"/>
                </a:solidFill>
              </a:rPr>
              <a:t>Absorber/trigger</a:t>
            </a:r>
          </a:p>
          <a:p>
            <a:pPr marL="1568450" lvl="4" indent="-457200" algn="just">
              <a:lnSpc>
                <a:spcPct val="90000"/>
              </a:lnSpc>
            </a:pPr>
            <a:r>
              <a:rPr lang="en-US" b="1" dirty="0" smtClean="0">
                <a:solidFill>
                  <a:srgbClr val="595959"/>
                </a:solidFill>
              </a:rPr>
              <a:t>Absorb </a:t>
            </a:r>
            <a:r>
              <a:rPr lang="en-US" dirty="0" smtClean="0">
                <a:latin typeface="Symbol" pitchFamily="18" charset="2"/>
              </a:rPr>
              <a:t>p</a:t>
            </a:r>
            <a:r>
              <a:rPr lang="en-US" dirty="0" smtClean="0"/>
              <a:t>/K</a:t>
            </a:r>
          </a:p>
          <a:p>
            <a:pPr marL="1568450" lvl="4" indent="-457200" algn="just">
              <a:lnSpc>
                <a:spcPct val="90000"/>
              </a:lnSpc>
            </a:pPr>
            <a:r>
              <a:rPr lang="en-US" dirty="0" smtClean="0"/>
              <a:t> Minimize fake triggers from </a:t>
            </a:r>
            <a:r>
              <a:rPr lang="en-US" dirty="0" smtClean="0">
                <a:latin typeface="Symbol" pitchFamily="18" charset="2"/>
              </a:rPr>
              <a:t>p</a:t>
            </a:r>
            <a:r>
              <a:rPr lang="en-US" dirty="0" smtClean="0"/>
              <a:t>/K decays</a:t>
            </a:r>
          </a:p>
          <a:p>
            <a:pPr marL="1714500" lvl="3" indent="-457200">
              <a:lnSpc>
                <a:spcPct val="90000"/>
              </a:lnSpc>
            </a:pPr>
            <a:endParaRPr lang="en-US" sz="1100" b="1" dirty="0" smtClean="0">
              <a:solidFill>
                <a:srgbClr val="595959"/>
              </a:solidFill>
            </a:endParaRPr>
          </a:p>
          <a:p>
            <a:pPr marL="1714500" lvl="3" indent="-457200">
              <a:lnSpc>
                <a:spcPct val="90000"/>
              </a:lnSpc>
              <a:buFont typeface="Arial" charset="0"/>
              <a:buNone/>
            </a:pPr>
            <a:endParaRPr lang="en-US" sz="1100" dirty="0" smtClean="0"/>
          </a:p>
        </p:txBody>
      </p:sp>
      <p:sp>
        <p:nvSpPr>
          <p:cNvPr id="14" name="Espace réservé du pied de page 13"/>
          <p:cNvSpPr>
            <a:spLocks noGrp="1"/>
          </p:cNvSpPr>
          <p:nvPr>
            <p:ph type="ftr" sz="quarter" idx="11"/>
          </p:nvPr>
        </p:nvSpPr>
        <p:spPr/>
        <p:txBody>
          <a:bodyPr/>
          <a:lstStyle/>
          <a:p>
            <a:pPr>
              <a:defRPr/>
            </a:pPr>
            <a:r>
              <a:rPr lang="fr-FR" smtClean="0"/>
              <a:t>Frédéric Fleuret - LLR</a:t>
            </a:r>
            <a:endParaRPr lang="fr-BE"/>
          </a:p>
        </p:txBody>
      </p:sp>
      <p:sp>
        <p:nvSpPr>
          <p:cNvPr id="4" name="Espace réservé du numéro de diapositive 3"/>
          <p:cNvSpPr>
            <a:spLocks noGrp="1"/>
          </p:cNvSpPr>
          <p:nvPr>
            <p:ph type="sldNum" sz="quarter" idx="12"/>
          </p:nvPr>
        </p:nvSpPr>
        <p:spPr/>
        <p:txBody>
          <a:bodyPr/>
          <a:lstStyle/>
          <a:p>
            <a:pPr>
              <a:defRPr/>
            </a:pPr>
            <a:fld id="{3A0DC223-C24A-414B-85AC-8597F660B272}" type="slidenum">
              <a:rPr lang="fr-BE"/>
              <a:pPr>
                <a:defRPr/>
              </a:pPr>
              <a:t>6</a:t>
            </a:fld>
            <a:endParaRPr lang="fr-BE"/>
          </a:p>
        </p:txBody>
      </p:sp>
      <p:sp>
        <p:nvSpPr>
          <p:cNvPr id="11" name="Trapèze 10"/>
          <p:cNvSpPr/>
          <p:nvPr/>
        </p:nvSpPr>
        <p:spPr>
          <a:xfrm>
            <a:off x="5948363" y="38814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800" b="1" dirty="0" err="1"/>
              <a:t>Dipole</a:t>
            </a:r>
            <a:r>
              <a:rPr lang="fr-FR" sz="800" b="1" dirty="0"/>
              <a:t> </a:t>
            </a:r>
            <a:r>
              <a:rPr lang="fr-FR" sz="800" b="1" dirty="0" err="1"/>
              <a:t>field</a:t>
            </a:r>
            <a:endParaRPr lang="fr-FR" sz="800" b="1" dirty="0"/>
          </a:p>
        </p:txBody>
      </p:sp>
      <p:sp>
        <p:nvSpPr>
          <p:cNvPr id="13" name="Trapèze 12"/>
          <p:cNvSpPr/>
          <p:nvPr/>
        </p:nvSpPr>
        <p:spPr>
          <a:xfrm flipV="1">
            <a:off x="5948363" y="28527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pic>
        <p:nvPicPr>
          <p:cNvPr id="16" name="Picture 4" descr="Z:\FTE\CHIC\LetterOfIntent\design.jpg"/>
          <p:cNvPicPr>
            <a:picLocks noChangeAspect="1" noChangeArrowheads="1"/>
          </p:cNvPicPr>
          <p:nvPr/>
        </p:nvPicPr>
        <p:blipFill>
          <a:blip r:embed="rId2" cstate="print"/>
          <a:srcRect/>
          <a:stretch>
            <a:fillRect/>
          </a:stretch>
        </p:blipFill>
        <p:spPr bwMode="auto">
          <a:xfrm>
            <a:off x="5300663" y="1042988"/>
            <a:ext cx="3808412" cy="5049837"/>
          </a:xfrm>
          <a:prstGeom prst="rect">
            <a:avLst/>
          </a:prstGeom>
          <a:noFill/>
          <a:effectLst>
            <a:outerShdw blurRad="50800" dist="38100" dir="2700000" algn="tl" rotWithShape="0">
              <a:prstClr val="black">
                <a:alpha val="40000"/>
              </a:prstClr>
            </a:outerShdw>
          </a:effectLst>
        </p:spPr>
      </p:pic>
      <p:sp>
        <p:nvSpPr>
          <p:cNvPr id="15" name="Trapèze 14"/>
          <p:cNvSpPr/>
          <p:nvPr/>
        </p:nvSpPr>
        <p:spPr>
          <a:xfrm>
            <a:off x="5948363" y="3881438"/>
            <a:ext cx="504825"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700" b="1" dirty="0" err="1"/>
              <a:t>Dipole</a:t>
            </a:r>
            <a:r>
              <a:rPr lang="fr-FR" sz="700" b="1" dirty="0"/>
              <a:t> </a:t>
            </a:r>
            <a:r>
              <a:rPr lang="fr-FR" sz="700" b="1" dirty="0" err="1"/>
              <a:t>field</a:t>
            </a:r>
            <a:endParaRPr lang="fr-FR" sz="700" b="1" dirty="0"/>
          </a:p>
        </p:txBody>
      </p:sp>
      <p:sp>
        <p:nvSpPr>
          <p:cNvPr id="17" name="Trapèze 16"/>
          <p:cNvSpPr/>
          <p:nvPr/>
        </p:nvSpPr>
        <p:spPr>
          <a:xfrm flipV="1">
            <a:off x="5948363" y="2852738"/>
            <a:ext cx="504825"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sp>
        <p:nvSpPr>
          <p:cNvPr id="20489" name="Titre 73"/>
          <p:cNvSpPr>
            <a:spLocks noGrp="1"/>
          </p:cNvSpPr>
          <p:nvPr>
            <p:ph type="title"/>
          </p:nvPr>
        </p:nvSpPr>
        <p:spPr>
          <a:xfrm>
            <a:off x="827088" y="0"/>
            <a:ext cx="8316912" cy="868363"/>
          </a:xfrm>
        </p:spPr>
        <p:txBody>
          <a:bodyPr/>
          <a:lstStyle/>
          <a:p>
            <a:pPr algn="l"/>
            <a:r>
              <a:rPr lang="fr-FR" sz="2800" smtClean="0"/>
              <a:t>Charmonia in A+A	 	</a:t>
            </a:r>
            <a:r>
              <a:rPr lang="fr-FR" smtClean="0">
                <a:solidFill>
                  <a:srgbClr val="FFFF00"/>
                </a:solidFill>
              </a:rPr>
              <a:t>Measuring </a:t>
            </a:r>
            <a:r>
              <a:rPr lang="fr-FR" smtClean="0">
                <a:solidFill>
                  <a:srgbClr val="FFFF00"/>
                </a:solidFill>
                <a:latin typeface="Symbol" pitchFamily="18" charset="2"/>
              </a:rPr>
              <a:t>c</a:t>
            </a:r>
            <a:r>
              <a:rPr lang="fr-FR" baseline="-25000" smtClean="0">
                <a:solidFill>
                  <a:srgbClr val="FFFF00"/>
                </a:solidFill>
              </a:rPr>
              <a:t>c</a:t>
            </a:r>
            <a:r>
              <a:rPr lang="fr-FR" smtClean="0">
                <a:solidFill>
                  <a:srgbClr val="FFFF00"/>
                </a:solidFill>
              </a:rPr>
              <a:t> at SPS</a:t>
            </a:r>
            <a:endParaRPr lang="en-US" baseline="-2500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Z:\FTE\CHIC\images\CHIC_20120622_007.jpg"/>
          <p:cNvPicPr>
            <a:picLocks noChangeAspect="1" noChangeArrowheads="1"/>
          </p:cNvPicPr>
          <p:nvPr/>
        </p:nvPicPr>
        <p:blipFill>
          <a:blip r:embed="rId2" cstate="print">
            <a:lum bright="20000"/>
          </a:blip>
          <a:srcRect l="1053" r="10248"/>
          <a:stretch>
            <a:fillRect/>
          </a:stretch>
        </p:blipFill>
        <p:spPr bwMode="auto">
          <a:xfrm>
            <a:off x="0" y="836613"/>
            <a:ext cx="9144000" cy="5788025"/>
          </a:xfrm>
          <a:prstGeom prst="rect">
            <a:avLst/>
          </a:prstGeom>
          <a:noFill/>
          <a:ln w="9525">
            <a:noFill/>
            <a:miter lim="800000"/>
            <a:headEnd/>
            <a:tailEnd/>
          </a:ln>
        </p:spPr>
      </p:pic>
      <p:sp>
        <p:nvSpPr>
          <p:cNvPr id="18" name="Rectangle 17"/>
          <p:cNvSpPr/>
          <p:nvPr/>
        </p:nvSpPr>
        <p:spPr>
          <a:xfrm>
            <a:off x="179388" y="4868863"/>
            <a:ext cx="3960812" cy="165576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7" name="Titre 73"/>
          <p:cNvSpPr>
            <a:spLocks noGrp="1"/>
          </p:cNvSpPr>
          <p:nvPr>
            <p:ph type="title"/>
          </p:nvPr>
        </p:nvSpPr>
        <p:spPr>
          <a:xfrm>
            <a:off x="827088" y="0"/>
            <a:ext cx="8316912" cy="868363"/>
          </a:xfrm>
        </p:spPr>
        <p:txBody>
          <a:bodyPr/>
          <a:lstStyle/>
          <a:p>
            <a:pPr algn="l"/>
            <a:r>
              <a:rPr lang="fr-FR" sz="2800" smtClean="0"/>
              <a:t>Apparatus 	</a:t>
            </a:r>
            <a:r>
              <a:rPr lang="fr-FR" smtClean="0">
                <a:solidFill>
                  <a:srgbClr val="FF0000"/>
                </a:solidFill>
              </a:rPr>
              <a:t>Charm In Heavy Ion Collisions</a:t>
            </a:r>
            <a:endParaRPr lang="en-US" baseline="-25000" smtClean="0">
              <a:solidFill>
                <a:srgbClr val="FF0000"/>
              </a:solidFill>
            </a:endParaRPr>
          </a:p>
        </p:txBody>
      </p:sp>
      <p:sp>
        <p:nvSpPr>
          <p:cNvPr id="3" name="Espace réservé du contenu 2"/>
          <p:cNvSpPr>
            <a:spLocks noGrp="1"/>
          </p:cNvSpPr>
          <p:nvPr>
            <p:ph idx="1"/>
          </p:nvPr>
        </p:nvSpPr>
        <p:spPr>
          <a:xfrm>
            <a:off x="2700338" y="0"/>
            <a:ext cx="6443662" cy="765175"/>
          </a:xfrm>
          <a:solidFill>
            <a:schemeClr val="tx1"/>
          </a:solidFill>
          <a:effectLst>
            <a:outerShdw blurRad="50800" dist="38100" dir="2700000" algn="tl" rotWithShape="0">
              <a:prstClr val="black">
                <a:alpha val="40000"/>
              </a:prstClr>
            </a:outerShdw>
          </a:effectLst>
        </p:spPr>
        <p:txBody>
          <a:bodyPr rtlCol="0">
            <a:noAutofit/>
          </a:bodyPr>
          <a:lstStyle/>
          <a:p>
            <a:pPr algn="ctr" fontAlgn="auto">
              <a:spcBef>
                <a:spcPts val="0"/>
              </a:spcBef>
              <a:spcAft>
                <a:spcPts val="0"/>
              </a:spcAft>
              <a:buFont typeface="Arial" pitchFamily="34" charset="0"/>
              <a:buNone/>
              <a:defRPr/>
            </a:pPr>
            <a:r>
              <a:rPr lang="en-US" sz="2000" dirty="0" smtClean="0">
                <a:solidFill>
                  <a:srgbClr val="FFFF00"/>
                </a:solidFill>
              </a:rPr>
              <a:t>Main purpose : measure </a:t>
            </a:r>
            <a:r>
              <a:rPr lang="en-US" sz="2000" dirty="0" err="1" smtClean="0">
                <a:solidFill>
                  <a:srgbClr val="FFFF00"/>
                </a:solidFill>
                <a:latin typeface="Symbol" pitchFamily="18" charset="2"/>
              </a:rPr>
              <a:t>c</a:t>
            </a:r>
            <a:r>
              <a:rPr lang="en-US" sz="2000" baseline="-25000" dirty="0" err="1" smtClean="0">
                <a:solidFill>
                  <a:srgbClr val="FFFF00"/>
                </a:solidFill>
              </a:rPr>
              <a:t>c</a:t>
            </a:r>
            <a:r>
              <a:rPr lang="en-US" sz="2000" dirty="0" err="1" smtClean="0">
                <a:solidFill>
                  <a:srgbClr val="FFFF00"/>
                </a:solidFill>
                <a:sym typeface="Wingdings" pitchFamily="2" charset="2"/>
              </a:rPr>
              <a:t>J</a:t>
            </a:r>
            <a:r>
              <a:rPr lang="en-US" sz="2000" dirty="0" smtClean="0">
                <a:solidFill>
                  <a:srgbClr val="FFFF00"/>
                </a:solidFill>
                <a:sym typeface="Wingdings" pitchFamily="2" charset="2"/>
              </a:rPr>
              <a:t>/</a:t>
            </a:r>
            <a:r>
              <a:rPr lang="en-US" sz="2000" dirty="0" err="1" smtClean="0">
                <a:solidFill>
                  <a:srgbClr val="FFFF00"/>
                </a:solidFill>
                <a:latin typeface="Symbol" pitchFamily="18" charset="2"/>
                <a:sym typeface="Wingdings" pitchFamily="2" charset="2"/>
              </a:rPr>
              <a:t>Y</a:t>
            </a:r>
            <a:r>
              <a:rPr lang="en-US" sz="2000" dirty="0" err="1" smtClean="0">
                <a:solidFill>
                  <a:srgbClr val="FFFF00"/>
                </a:solidFill>
                <a:sym typeface="Wingdings" pitchFamily="2" charset="2"/>
              </a:rPr>
              <a:t>+</a:t>
            </a:r>
            <a:r>
              <a:rPr lang="en-US" sz="2000" dirty="0" err="1" smtClean="0">
                <a:solidFill>
                  <a:srgbClr val="FFFF00"/>
                </a:solidFill>
                <a:latin typeface="Symbol" pitchFamily="18" charset="2"/>
                <a:sym typeface="Wingdings" pitchFamily="2" charset="2"/>
              </a:rPr>
              <a:t>g</a:t>
            </a:r>
            <a:endParaRPr lang="en-US" sz="2000" dirty="0" smtClean="0">
              <a:solidFill>
                <a:srgbClr val="FFFF00"/>
              </a:solidFill>
              <a:latin typeface="Symbol" pitchFamily="18" charset="2"/>
              <a:sym typeface="Wingdings" pitchFamily="2" charset="2"/>
            </a:endParaRPr>
          </a:p>
          <a:p>
            <a:pPr algn="ctr" fontAlgn="auto">
              <a:spcBef>
                <a:spcPts val="0"/>
              </a:spcBef>
              <a:spcAft>
                <a:spcPts val="0"/>
              </a:spcAft>
              <a:buFont typeface="Arial" pitchFamily="34" charset="0"/>
              <a:buNone/>
              <a:defRPr/>
            </a:pPr>
            <a:r>
              <a:rPr lang="en-US" sz="2000" dirty="0" smtClean="0">
                <a:solidFill>
                  <a:srgbClr val="FFFF00"/>
                </a:solidFill>
                <a:sym typeface="Wingdings" pitchFamily="2" charset="2"/>
              </a:rPr>
              <a:t>in </a:t>
            </a:r>
            <a:r>
              <a:rPr lang="en-US" sz="2000" dirty="0" err="1" smtClean="0">
                <a:solidFill>
                  <a:srgbClr val="FFFF00"/>
                </a:solidFill>
                <a:sym typeface="Wingdings" pitchFamily="2" charset="2"/>
              </a:rPr>
              <a:t>Pb+Pb</a:t>
            </a:r>
            <a:r>
              <a:rPr lang="en-US" sz="2000" dirty="0" smtClean="0">
                <a:solidFill>
                  <a:srgbClr val="FFFF00"/>
                </a:solidFill>
                <a:sym typeface="Wingdings" pitchFamily="2" charset="2"/>
              </a:rPr>
              <a:t> collisions at </a:t>
            </a:r>
            <a:r>
              <a:rPr lang="en-US" sz="2000" dirty="0" smtClean="0">
                <a:solidFill>
                  <a:srgbClr val="FFFF00"/>
                </a:solidFill>
                <a:sym typeface="Symbol"/>
              </a:rPr>
              <a:t>s = 17.2 </a:t>
            </a:r>
            <a:r>
              <a:rPr lang="en-US" sz="2000" dirty="0" err="1" smtClean="0">
                <a:solidFill>
                  <a:srgbClr val="FFFF00"/>
                </a:solidFill>
                <a:sym typeface="Symbol"/>
              </a:rPr>
              <a:t>GeV</a:t>
            </a:r>
            <a:endParaRPr lang="en-US" sz="2000" dirty="0">
              <a:solidFill>
                <a:srgbClr val="FFFF00"/>
              </a:solidFill>
              <a:latin typeface="Symbol" pitchFamily="18" charset="2"/>
            </a:endParaRPr>
          </a:p>
        </p:txBody>
      </p:sp>
      <p:sp>
        <p:nvSpPr>
          <p:cNvPr id="6" name="Espace réservé du numéro de diapositive 5"/>
          <p:cNvSpPr>
            <a:spLocks noGrp="1"/>
          </p:cNvSpPr>
          <p:nvPr>
            <p:ph type="sldNum" sz="quarter" idx="12"/>
          </p:nvPr>
        </p:nvSpPr>
        <p:spPr/>
        <p:txBody>
          <a:bodyPr/>
          <a:lstStyle/>
          <a:p>
            <a:pPr>
              <a:defRPr/>
            </a:pPr>
            <a:fld id="{A487F7AA-A939-45FA-AF9E-FF4E6E0D0790}" type="slidenum">
              <a:rPr lang="fr-BE"/>
              <a:pPr>
                <a:defRPr/>
              </a:pPr>
              <a:t>7</a:t>
            </a:fld>
            <a:endParaRPr lang="fr-BE" dirty="0"/>
          </a:p>
        </p:txBody>
      </p:sp>
      <p:sp>
        <p:nvSpPr>
          <p:cNvPr id="21" name="Rectangle 20"/>
          <p:cNvSpPr/>
          <p:nvPr/>
        </p:nvSpPr>
        <p:spPr>
          <a:xfrm>
            <a:off x="34925" y="4059238"/>
            <a:ext cx="2916238" cy="738187"/>
          </a:xfrm>
          <a:prstGeom prst="rect">
            <a:avLst/>
          </a:prstGeom>
          <a:solidFill>
            <a:srgbClr val="A20000"/>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smtClean="0">
                <a:solidFill>
                  <a:schemeClr val="bg1"/>
                </a:solidFill>
                <a:latin typeface="+mn-lt"/>
              </a:rPr>
              <a:t>Absorber/</a:t>
            </a:r>
            <a:r>
              <a:rPr lang="en-US" sz="1400" b="1" dirty="0" err="1" smtClean="0">
                <a:solidFill>
                  <a:schemeClr val="bg1"/>
                </a:solidFill>
                <a:latin typeface="+mn-lt"/>
              </a:rPr>
              <a:t>dimuon</a:t>
            </a:r>
            <a:r>
              <a:rPr lang="en-US" sz="1400" b="1" dirty="0" smtClean="0">
                <a:solidFill>
                  <a:schemeClr val="bg1"/>
                </a:solidFill>
                <a:latin typeface="+mn-lt"/>
              </a:rPr>
              <a:t> trigger : </a:t>
            </a:r>
            <a:endParaRPr lang="en-US" sz="1400" b="1" dirty="0">
              <a:solidFill>
                <a:schemeClr val="bg1"/>
              </a:solidFill>
              <a:latin typeface="+mn-lt"/>
            </a:endParaRPr>
          </a:p>
          <a:p>
            <a:pPr marL="197100" lvl="1" indent="-457200" fontAlgn="auto">
              <a:spcBef>
                <a:spcPts val="0"/>
              </a:spcBef>
              <a:spcAft>
                <a:spcPts val="0"/>
              </a:spcAft>
              <a:defRPr/>
            </a:pPr>
            <a:r>
              <a:rPr lang="en-US" sz="1400" dirty="0">
                <a:solidFill>
                  <a:schemeClr val="bg1"/>
                </a:solidFill>
                <a:latin typeface="+mn-lt"/>
              </a:rPr>
              <a:t>4.5 m thick instrumented Fe absorber</a:t>
            </a:r>
          </a:p>
          <a:p>
            <a:pPr marL="197100" lvl="1" indent="-457200" fontAlgn="auto">
              <a:spcBef>
                <a:spcPts val="0"/>
              </a:spcBef>
              <a:spcAft>
                <a:spcPts val="0"/>
              </a:spcAft>
              <a:defRPr/>
            </a:pPr>
            <a:r>
              <a:rPr lang="en-US" sz="1400" dirty="0">
                <a:solidFill>
                  <a:schemeClr val="bg1"/>
                </a:solidFill>
                <a:latin typeface="+mn-lt"/>
              </a:rPr>
              <a:t> </a:t>
            </a:r>
            <a:r>
              <a:rPr lang="en-US" sz="1400" dirty="0">
                <a:solidFill>
                  <a:schemeClr val="bg1"/>
                </a:solidFill>
                <a:latin typeface="+mn-lt"/>
                <a:sym typeface="Wingdings" pitchFamily="2" charset="2"/>
              </a:rPr>
              <a:t> </a:t>
            </a:r>
            <a:r>
              <a:rPr lang="en-US" sz="1400" dirty="0" smtClean="0">
                <a:solidFill>
                  <a:schemeClr val="bg1"/>
                </a:solidFill>
                <a:latin typeface="+mn-lt"/>
                <a:sym typeface="Wingdings" pitchFamily="2" charset="2"/>
              </a:rPr>
              <a:t>trigger </a:t>
            </a:r>
            <a:r>
              <a:rPr lang="en-US" sz="1400" dirty="0">
                <a:solidFill>
                  <a:schemeClr val="bg1"/>
                </a:solidFill>
                <a:latin typeface="+mn-lt"/>
                <a:sym typeface="Wingdings" pitchFamily="2" charset="2"/>
              </a:rPr>
              <a:t>rate ~ 0.3 kHz</a:t>
            </a:r>
            <a:endParaRPr lang="en-US" sz="1400" baseline="30000" dirty="0">
              <a:solidFill>
                <a:schemeClr val="bg1"/>
              </a:solidFill>
              <a:latin typeface="+mn-lt"/>
            </a:endParaRPr>
          </a:p>
        </p:txBody>
      </p:sp>
      <p:sp>
        <p:nvSpPr>
          <p:cNvPr id="10" name="Rectangle 9"/>
          <p:cNvSpPr/>
          <p:nvPr/>
        </p:nvSpPr>
        <p:spPr>
          <a:xfrm>
            <a:off x="2411413" y="5949950"/>
            <a:ext cx="1655762" cy="522288"/>
          </a:xfrm>
          <a:prstGeom prst="rect">
            <a:avLst/>
          </a:prstGeom>
          <a:solidFill>
            <a:srgbClr val="0000E2"/>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Magnet : </a:t>
            </a:r>
          </a:p>
          <a:p>
            <a:pPr marL="197100" lvl="1" indent="-457200" fontAlgn="auto">
              <a:spcBef>
                <a:spcPts val="0"/>
              </a:spcBef>
              <a:spcAft>
                <a:spcPts val="0"/>
              </a:spcAft>
              <a:defRPr/>
            </a:pPr>
            <a:r>
              <a:rPr lang="en-US" sz="1400" dirty="0">
                <a:solidFill>
                  <a:schemeClr val="bg1"/>
                </a:solidFill>
                <a:latin typeface="+mn-lt"/>
              </a:rPr>
              <a:t>1m long 2.5 T dipole </a:t>
            </a:r>
          </a:p>
        </p:txBody>
      </p:sp>
      <p:cxnSp>
        <p:nvCxnSpPr>
          <p:cNvPr id="13" name="Connecteur droit avec flèche 12"/>
          <p:cNvCxnSpPr/>
          <p:nvPr/>
        </p:nvCxnSpPr>
        <p:spPr>
          <a:xfrm flipH="1">
            <a:off x="6300788" y="2997200"/>
            <a:ext cx="466725" cy="647700"/>
          </a:xfrm>
          <a:prstGeom prst="straightConnector1">
            <a:avLst/>
          </a:prstGeom>
          <a:ln w="38100">
            <a:solidFill>
              <a:schemeClr val="tx1">
                <a:lumMod val="85000"/>
                <a:lumOff val="1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1" idx="0"/>
          </p:cNvCxnSpPr>
          <p:nvPr/>
        </p:nvCxnSpPr>
        <p:spPr>
          <a:xfrm flipV="1">
            <a:off x="1493838" y="3338513"/>
            <a:ext cx="630237" cy="720725"/>
          </a:xfrm>
          <a:prstGeom prst="straightConnector1">
            <a:avLst/>
          </a:prstGeom>
          <a:ln w="38100">
            <a:solidFill>
              <a:srgbClr val="A2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5288" y="4922838"/>
            <a:ext cx="3671887" cy="954087"/>
          </a:xfrm>
          <a:prstGeom prst="rect">
            <a:avLst/>
          </a:prstGeom>
          <a:solidFill>
            <a:srgbClr val="003300"/>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Silicon Spectrometer : </a:t>
            </a:r>
          </a:p>
          <a:p>
            <a:pPr marL="197100" lvl="1" indent="-457200" fontAlgn="auto">
              <a:spcBef>
                <a:spcPts val="0"/>
              </a:spcBef>
              <a:spcAft>
                <a:spcPts val="0"/>
              </a:spcAft>
              <a:defRPr/>
            </a:pPr>
            <a:r>
              <a:rPr lang="en-US" sz="1400" dirty="0">
                <a:solidFill>
                  <a:schemeClr val="bg1"/>
                </a:solidFill>
                <a:latin typeface="+mn-lt"/>
              </a:rPr>
              <a:t>Measure tracks before absorber</a:t>
            </a:r>
          </a:p>
          <a:p>
            <a:pPr marL="197100" lvl="1" indent="-457200" fontAlgn="auto">
              <a:spcBef>
                <a:spcPts val="0"/>
              </a:spcBef>
              <a:spcAft>
                <a:spcPts val="0"/>
              </a:spcAft>
              <a:defRPr/>
            </a:pPr>
            <a:r>
              <a:rPr lang="en-US" sz="1400" dirty="0">
                <a:solidFill>
                  <a:schemeClr val="bg1"/>
                </a:solidFill>
                <a:latin typeface="+mn-lt"/>
              </a:rPr>
              <a:t>covers 1.5 rapidity unit</a:t>
            </a:r>
          </a:p>
          <a:p>
            <a:pPr marL="197100" lvl="1" indent="-457200" fontAlgn="auto">
              <a:spcBef>
                <a:spcPts val="0"/>
              </a:spcBef>
              <a:spcAft>
                <a:spcPts val="0"/>
              </a:spcAft>
              <a:defRPr/>
            </a:pPr>
            <a:r>
              <a:rPr lang="en-US" sz="1400" dirty="0" err="1">
                <a:solidFill>
                  <a:schemeClr val="bg1"/>
                </a:solidFill>
                <a:latin typeface="Symbol" pitchFamily="18" charset="2"/>
              </a:rPr>
              <a:t>D</a:t>
            </a:r>
            <a:r>
              <a:rPr lang="en-US" sz="1400" dirty="0" err="1">
                <a:solidFill>
                  <a:schemeClr val="bg1"/>
                </a:solidFill>
                <a:latin typeface="+mn-lt"/>
              </a:rPr>
              <a:t>p</a:t>
            </a:r>
            <a:r>
              <a:rPr lang="en-US" sz="1400" dirty="0">
                <a:solidFill>
                  <a:schemeClr val="bg1"/>
                </a:solidFill>
                <a:latin typeface="+mn-lt"/>
              </a:rPr>
              <a:t>/p = 1% </a:t>
            </a:r>
            <a:r>
              <a:rPr lang="en-US" sz="1400" dirty="0">
                <a:solidFill>
                  <a:schemeClr val="bg1"/>
                </a:solidFill>
                <a:latin typeface="+mn-lt"/>
                <a:sym typeface="Wingdings" pitchFamily="2" charset="2"/>
              </a:rPr>
              <a:t> J/</a:t>
            </a:r>
            <a:r>
              <a:rPr lang="en-US" sz="1400" dirty="0">
                <a:solidFill>
                  <a:schemeClr val="bg1"/>
                </a:solidFill>
                <a:latin typeface="Symbol" pitchFamily="18" charset="2"/>
                <a:sym typeface="Wingdings" pitchFamily="2" charset="2"/>
              </a:rPr>
              <a:t>Y </a:t>
            </a:r>
            <a:r>
              <a:rPr lang="en-US" sz="1400" dirty="0">
                <a:solidFill>
                  <a:schemeClr val="bg1"/>
                </a:solidFill>
                <a:latin typeface="+mn-lt"/>
                <a:sym typeface="Wingdings" pitchFamily="2" charset="2"/>
              </a:rPr>
              <a:t>mass resolution ~20 </a:t>
            </a:r>
            <a:r>
              <a:rPr lang="en-US" sz="1400" dirty="0" err="1">
                <a:solidFill>
                  <a:schemeClr val="bg1"/>
                </a:solidFill>
                <a:latin typeface="+mn-lt"/>
                <a:sym typeface="Wingdings" pitchFamily="2" charset="2"/>
              </a:rPr>
              <a:t>MeV</a:t>
            </a:r>
            <a:r>
              <a:rPr lang="en-US" sz="1400" dirty="0">
                <a:solidFill>
                  <a:schemeClr val="bg1"/>
                </a:solidFill>
                <a:latin typeface="+mn-lt"/>
                <a:sym typeface="Wingdings" pitchFamily="2" charset="2"/>
              </a:rPr>
              <a:t>/c²</a:t>
            </a:r>
            <a:endParaRPr lang="en-US" sz="1400" dirty="0">
              <a:solidFill>
                <a:schemeClr val="bg1"/>
              </a:solidFill>
              <a:latin typeface="+mn-lt"/>
            </a:endParaRPr>
          </a:p>
        </p:txBody>
      </p:sp>
      <p:cxnSp>
        <p:nvCxnSpPr>
          <p:cNvPr id="22" name="Connecteur droit avec flèche 21"/>
          <p:cNvCxnSpPr>
            <a:stCxn id="10" idx="3"/>
          </p:cNvCxnSpPr>
          <p:nvPr/>
        </p:nvCxnSpPr>
        <p:spPr>
          <a:xfrm flipV="1">
            <a:off x="4067175" y="5157788"/>
            <a:ext cx="2520950" cy="1052512"/>
          </a:xfrm>
          <a:prstGeom prst="straightConnector1">
            <a:avLst/>
          </a:prstGeom>
          <a:ln w="38100">
            <a:solidFill>
              <a:srgbClr val="0000E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20" idx="3"/>
          </p:cNvCxnSpPr>
          <p:nvPr/>
        </p:nvCxnSpPr>
        <p:spPr>
          <a:xfrm flipV="1">
            <a:off x="4067175" y="4508500"/>
            <a:ext cx="3097213" cy="890588"/>
          </a:xfrm>
          <a:prstGeom prst="straightConnector1">
            <a:avLst/>
          </a:prstGeom>
          <a:ln w="38100">
            <a:solidFill>
              <a:srgbClr val="0033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Espace réservé du pied de page 13"/>
          <p:cNvSpPr>
            <a:spLocks noGrp="1"/>
          </p:cNvSpPr>
          <p:nvPr>
            <p:ph type="ftr" sz="quarter" idx="11"/>
          </p:nvPr>
        </p:nvSpPr>
        <p:spPr/>
        <p:txBody>
          <a:bodyPr/>
          <a:lstStyle/>
          <a:p>
            <a:pPr>
              <a:defRPr/>
            </a:pPr>
            <a:r>
              <a:rPr lang="fr-FR" smtClean="0"/>
              <a:t>Frédéric Fleuret - LLR</a:t>
            </a:r>
            <a:endParaRPr lang="fr-BE"/>
          </a:p>
        </p:txBody>
      </p:sp>
      <p:sp>
        <p:nvSpPr>
          <p:cNvPr id="21518" name="ZoneTexte 18"/>
          <p:cNvSpPr txBox="1">
            <a:spLocks noChangeArrowheads="1"/>
          </p:cNvSpPr>
          <p:nvPr/>
        </p:nvSpPr>
        <p:spPr bwMode="auto">
          <a:xfrm>
            <a:off x="179388" y="5940425"/>
            <a:ext cx="2232025" cy="523875"/>
          </a:xfrm>
          <a:prstGeom prst="rect">
            <a:avLst/>
          </a:prstGeom>
          <a:noFill/>
          <a:ln w="9525">
            <a:noFill/>
            <a:miter lim="800000"/>
            <a:headEnd/>
            <a:tailEnd/>
          </a:ln>
        </p:spPr>
        <p:txBody>
          <a:bodyPr>
            <a:spAutoFit/>
          </a:bodyPr>
          <a:lstStyle/>
          <a:p>
            <a:r>
              <a:rPr lang="en-US" sz="1400" b="1">
                <a:latin typeface="Calibri" pitchFamily="34" charset="0"/>
              </a:rPr>
              <a:t>Estimations based on NA60 telescope performances</a:t>
            </a:r>
          </a:p>
        </p:txBody>
      </p:sp>
      <p:sp>
        <p:nvSpPr>
          <p:cNvPr id="11" name="Rectangle 10"/>
          <p:cNvSpPr/>
          <p:nvPr/>
        </p:nvSpPr>
        <p:spPr>
          <a:xfrm>
            <a:off x="6227763" y="935038"/>
            <a:ext cx="2808287" cy="2060575"/>
          </a:xfrm>
          <a:prstGeom prst="rect">
            <a:avLst/>
          </a:prstGeom>
          <a:solidFill>
            <a:schemeClr val="tx1">
              <a:lumMod val="85000"/>
              <a:lumOff val="15000"/>
            </a:schemeClr>
          </a:solidFill>
          <a:effectLst>
            <a:outerShdw blurRad="50800" dist="38100" dir="2700000" algn="tl" rotWithShape="0">
              <a:prstClr val="black">
                <a:alpha val="40000"/>
              </a:prstClr>
            </a:outerShdw>
          </a:effectLst>
        </p:spPr>
        <p:txBody>
          <a:bodyPr>
            <a:spAutoFit/>
          </a:bodyPr>
          <a:lstStyle/>
          <a:p>
            <a:pPr marL="377100" lvl="2" indent="-457200" fontAlgn="auto">
              <a:spcBef>
                <a:spcPts val="0"/>
              </a:spcBef>
              <a:spcAft>
                <a:spcPts val="0"/>
              </a:spcAft>
              <a:defRPr/>
            </a:pPr>
            <a:r>
              <a:rPr lang="en-US" sz="1600" b="1" dirty="0">
                <a:solidFill>
                  <a:schemeClr val="bg1"/>
                </a:solidFill>
                <a:latin typeface="+mn-lt"/>
                <a:sym typeface="Wingdings" pitchFamily="2" charset="2"/>
              </a:rPr>
              <a:t>Calorimeter:</a:t>
            </a:r>
          </a:p>
          <a:p>
            <a:pPr marL="377100" lvl="2" indent="-457200" algn="ctr" fontAlgn="auto">
              <a:spcBef>
                <a:spcPts val="0"/>
              </a:spcBef>
              <a:spcAft>
                <a:spcPts val="0"/>
              </a:spcAft>
              <a:defRPr/>
            </a:pPr>
            <a:r>
              <a:rPr lang="en-US" sz="1400" dirty="0">
                <a:solidFill>
                  <a:schemeClr val="bg1"/>
                </a:solidFill>
                <a:latin typeface="+mn-lt"/>
              </a:rPr>
              <a:t>Measuring </a:t>
            </a:r>
            <a:r>
              <a:rPr lang="en-US" sz="1400" dirty="0">
                <a:solidFill>
                  <a:schemeClr val="bg1"/>
                </a:solidFill>
                <a:latin typeface="Symbol" pitchFamily="18" charset="2"/>
              </a:rPr>
              <a:t>g</a:t>
            </a:r>
            <a:r>
              <a:rPr lang="en-US" sz="1400" dirty="0">
                <a:solidFill>
                  <a:schemeClr val="bg1"/>
                </a:solidFill>
                <a:latin typeface="+mn-lt"/>
              </a:rPr>
              <a:t> ‘s</a:t>
            </a:r>
          </a:p>
          <a:p>
            <a:pPr marL="377100" lvl="2" indent="-457200" algn="ctr" fontAlgn="auto">
              <a:spcBef>
                <a:spcPts val="0"/>
              </a:spcBef>
              <a:spcAft>
                <a:spcPts val="0"/>
              </a:spcAft>
              <a:defRPr/>
            </a:pPr>
            <a:r>
              <a:rPr lang="en-US" sz="1400" dirty="0">
                <a:solidFill>
                  <a:schemeClr val="bg1"/>
                </a:solidFill>
                <a:latin typeface="+mn-lt"/>
              </a:rPr>
              <a:t>in high </a:t>
            </a:r>
            <a:r>
              <a:rPr lang="en-US" sz="1400" dirty="0">
                <a:solidFill>
                  <a:schemeClr val="bg1"/>
                </a:solidFill>
                <a:latin typeface="Symbol" pitchFamily="18" charset="2"/>
              </a:rPr>
              <a:t>p</a:t>
            </a:r>
            <a:r>
              <a:rPr lang="en-US" sz="1400" baseline="30000" dirty="0">
                <a:solidFill>
                  <a:schemeClr val="bg1"/>
                </a:solidFill>
                <a:latin typeface="+mn-lt"/>
              </a:rPr>
              <a:t>0</a:t>
            </a:r>
            <a:r>
              <a:rPr lang="en-US" sz="1400" dirty="0">
                <a:solidFill>
                  <a:schemeClr val="bg1"/>
                </a:solidFill>
                <a:latin typeface="+mn-lt"/>
              </a:rPr>
              <a:t> multiplicity environment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en-US" sz="1400" dirty="0">
                <a:solidFill>
                  <a:schemeClr val="bg1"/>
                </a:solidFill>
                <a:latin typeface="+mn-lt"/>
              </a:rPr>
              <a:t>ultra-granular </a:t>
            </a:r>
            <a:r>
              <a:rPr lang="en-US" sz="1400" dirty="0" err="1">
                <a:solidFill>
                  <a:schemeClr val="bg1"/>
                </a:solidFill>
                <a:latin typeface="+mn-lt"/>
              </a:rPr>
              <a:t>EMCal</a:t>
            </a:r>
            <a:r>
              <a:rPr lang="en-US" sz="1400" dirty="0">
                <a:solidFill>
                  <a:schemeClr val="bg1"/>
                </a:solidFill>
                <a:latin typeface="+mn-lt"/>
              </a:rPr>
              <a: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fr-FR" sz="1400" dirty="0">
                <a:solidFill>
                  <a:schemeClr val="bg1"/>
                </a:solidFill>
                <a:latin typeface="+mn-lt"/>
                <a:sym typeface="Wingdings" pitchFamily="2" charset="2"/>
              </a:rPr>
              <a:t>W + Si </a:t>
            </a:r>
            <a:r>
              <a:rPr lang="fr-FR" sz="1400" dirty="0" err="1">
                <a:solidFill>
                  <a:schemeClr val="bg1"/>
                </a:solidFill>
                <a:latin typeface="+mn-lt"/>
                <a:sym typeface="Wingdings" pitchFamily="2" charset="2"/>
              </a:rPr>
              <a:t>calorimeter</a:t>
            </a:r>
            <a:r>
              <a:rPr lang="fr-FR" sz="1400" dirty="0">
                <a:solidFill>
                  <a:schemeClr val="bg1"/>
                </a:solidFill>
                <a:latin typeface="+mn-lt"/>
                <a:sym typeface="Wingdings" pitchFamily="2" charset="2"/>
              </a:rPr>
              <a:t> à la CALICE</a:t>
            </a:r>
          </a:p>
          <a:p>
            <a:pPr fontAlgn="auto">
              <a:spcBef>
                <a:spcPts val="0"/>
              </a:spcBef>
              <a:spcAft>
                <a:spcPts val="0"/>
              </a:spcAft>
              <a:defRPr/>
            </a:pPr>
            <a:r>
              <a:rPr lang="fr-FR" sz="1400" dirty="0">
                <a:solidFill>
                  <a:schemeClr val="bg1"/>
                </a:solidFill>
                <a:latin typeface="+mn-lt"/>
              </a:rPr>
              <a:t>        - 30 </a:t>
            </a:r>
            <a:r>
              <a:rPr lang="fr-FR" sz="1400" dirty="0" err="1">
                <a:solidFill>
                  <a:schemeClr val="bg1"/>
                </a:solidFill>
                <a:latin typeface="+mn-lt"/>
              </a:rPr>
              <a:t>layers</a:t>
            </a:r>
            <a:endParaRPr lang="fr-FR" sz="1400" dirty="0">
              <a:solidFill>
                <a:schemeClr val="bg1"/>
              </a:solidFill>
              <a:latin typeface="+mn-lt"/>
            </a:endParaRPr>
          </a:p>
          <a:p>
            <a:pPr fontAlgn="auto">
              <a:spcBef>
                <a:spcPts val="0"/>
              </a:spcBef>
              <a:spcAft>
                <a:spcPts val="0"/>
              </a:spcAft>
              <a:defRPr/>
            </a:pPr>
            <a:r>
              <a:rPr lang="fr-FR" sz="1400" dirty="0">
                <a:solidFill>
                  <a:schemeClr val="bg1"/>
                </a:solidFill>
                <a:latin typeface="+mn-lt"/>
              </a:rPr>
              <a:t>        - 0.5 x 0.5 cm</a:t>
            </a:r>
            <a:r>
              <a:rPr lang="fr-FR" sz="1400" baseline="30000" dirty="0">
                <a:solidFill>
                  <a:schemeClr val="bg1"/>
                </a:solidFill>
                <a:latin typeface="+mn-lt"/>
              </a:rPr>
              <a:t>2</a:t>
            </a:r>
            <a:r>
              <a:rPr lang="fr-FR" sz="1400" dirty="0">
                <a:solidFill>
                  <a:schemeClr val="bg1"/>
                </a:solidFill>
                <a:latin typeface="+mn-lt"/>
              </a:rPr>
              <a:t> pads</a:t>
            </a:r>
          </a:p>
          <a:p>
            <a:pPr fontAlgn="auto">
              <a:spcBef>
                <a:spcPts val="0"/>
              </a:spcBef>
              <a:spcAft>
                <a:spcPts val="0"/>
              </a:spcAft>
              <a:defRPr/>
            </a:pPr>
            <a:r>
              <a:rPr lang="fr-FR" sz="1400" dirty="0">
                <a:solidFill>
                  <a:schemeClr val="bg1"/>
                </a:solidFill>
                <a:latin typeface="+mn-lt"/>
              </a:rPr>
              <a:t>        - 24 X</a:t>
            </a:r>
            <a:r>
              <a:rPr lang="fr-FR" sz="1400" baseline="-25000" dirty="0">
                <a:solidFill>
                  <a:schemeClr val="bg1"/>
                </a:solidFill>
                <a:latin typeface="+mn-lt"/>
              </a:rPr>
              <a:t>0</a:t>
            </a:r>
            <a:r>
              <a:rPr lang="fr-FR" sz="1400" dirty="0">
                <a:solidFill>
                  <a:schemeClr val="bg1"/>
                </a:solidFill>
                <a:latin typeface="+mn-lt"/>
              </a:rPr>
              <a:t> in 20 cm</a:t>
            </a:r>
          </a:p>
          <a:p>
            <a:pPr fontAlgn="auto">
              <a:spcBef>
                <a:spcPts val="0"/>
              </a:spcBef>
              <a:spcAft>
                <a:spcPts val="0"/>
              </a:spcAft>
              <a:defRPr/>
            </a:pPr>
            <a:r>
              <a:rPr lang="en-US" sz="1400" dirty="0">
                <a:solidFill>
                  <a:schemeClr val="bg1"/>
                </a:solidFill>
                <a:latin typeface="Symbol" pitchFamily="18" charset="2"/>
              </a:rPr>
              <a:t>       </a:t>
            </a:r>
            <a:r>
              <a:rPr lang="en-US" sz="1400" dirty="0">
                <a:solidFill>
                  <a:schemeClr val="bg1"/>
                </a:solidFill>
                <a:latin typeface="+mn-lt"/>
              </a:rPr>
              <a:t>-</a:t>
            </a:r>
            <a:r>
              <a:rPr lang="en-US" sz="1400" dirty="0">
                <a:solidFill>
                  <a:schemeClr val="bg1"/>
                </a:solidFill>
                <a:latin typeface="Symbol" pitchFamily="18" charset="2"/>
              </a:rPr>
              <a:t> D</a:t>
            </a:r>
            <a:r>
              <a:rPr lang="en-US" sz="1400" dirty="0">
                <a:solidFill>
                  <a:schemeClr val="bg1"/>
                </a:solidFill>
                <a:latin typeface="+mn-lt"/>
              </a:rPr>
              <a:t>E/E  ~ 15% /</a:t>
            </a:r>
            <a:r>
              <a:rPr lang="en-US" sz="1400" dirty="0">
                <a:solidFill>
                  <a:schemeClr val="bg1"/>
                </a:solidFill>
                <a:latin typeface="+mn-lt"/>
                <a:sym typeface="Symbol"/>
              </a:rPr>
              <a:t>E</a:t>
            </a:r>
            <a:endParaRPr lang="en-US" sz="1400" dirty="0">
              <a:solidFill>
                <a:schemeClr val="bg1"/>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2"/>
          <p:cNvSpPr>
            <a:spLocks noGrp="1"/>
          </p:cNvSpPr>
          <p:nvPr>
            <p:ph idx="1"/>
          </p:nvPr>
        </p:nvSpPr>
        <p:spPr>
          <a:xfrm>
            <a:off x="214313" y="928688"/>
            <a:ext cx="8715375" cy="5500687"/>
          </a:xfrm>
        </p:spPr>
        <p:txBody>
          <a:bodyPr/>
          <a:lstStyle/>
          <a:p>
            <a:r>
              <a:rPr lang="en-US" dirty="0" smtClean="0"/>
              <a:t>Typical mass plots </a:t>
            </a:r>
            <a:r>
              <a:rPr lang="en-US" sz="2400" dirty="0" smtClean="0"/>
              <a:t>(5 days data taking w/ a 10% </a:t>
            </a:r>
            <a:r>
              <a:rPr lang="en-US" sz="2400" dirty="0" err="1" smtClean="0">
                <a:latin typeface="Symbol" pitchFamily="18" charset="2"/>
              </a:rPr>
              <a:t>l</a:t>
            </a:r>
            <a:r>
              <a:rPr lang="en-US" sz="2400" baseline="-25000" dirty="0" err="1" smtClean="0"/>
              <a:t>I</a:t>
            </a:r>
            <a:r>
              <a:rPr lang="en-US" sz="2400" dirty="0" smtClean="0"/>
              <a:t> </a:t>
            </a:r>
            <a:r>
              <a:rPr lang="en-US" sz="2400" dirty="0" err="1" smtClean="0"/>
              <a:t>Pb</a:t>
            </a:r>
            <a:r>
              <a:rPr lang="en-US" sz="2400" dirty="0" smtClean="0"/>
              <a:t> target)</a:t>
            </a:r>
            <a:endParaRPr lang="en-US" dirty="0" smtClean="0"/>
          </a:p>
          <a:p>
            <a:pPr lvl="1"/>
            <a:r>
              <a:rPr lang="en-US" dirty="0" smtClean="0"/>
              <a:t>200 000 </a:t>
            </a:r>
            <a:r>
              <a:rPr lang="en-US" dirty="0" err="1" smtClean="0"/>
              <a:t>Pb+Pb</a:t>
            </a:r>
            <a:r>
              <a:rPr lang="en-US" dirty="0" smtClean="0"/>
              <a:t> </a:t>
            </a:r>
            <a:r>
              <a:rPr lang="en-US" dirty="0" err="1" smtClean="0"/>
              <a:t>minBias</a:t>
            </a:r>
            <a:r>
              <a:rPr lang="en-US" dirty="0" smtClean="0"/>
              <a:t> EPOS events</a:t>
            </a:r>
          </a:p>
          <a:p>
            <a:pPr lvl="2"/>
            <a:r>
              <a:rPr lang="en-US" dirty="0" smtClean="0"/>
              <a:t>140 000 events with J/</a:t>
            </a:r>
            <a:r>
              <a:rPr lang="en-US" dirty="0" smtClean="0">
                <a:latin typeface="Symbol" pitchFamily="18" charset="2"/>
              </a:rPr>
              <a:t>Y</a:t>
            </a:r>
            <a:r>
              <a:rPr lang="en-US" dirty="0" smtClean="0"/>
              <a:t> embedded (70%)</a:t>
            </a:r>
          </a:p>
          <a:p>
            <a:pPr lvl="2"/>
            <a:r>
              <a:rPr lang="en-US" dirty="0" smtClean="0"/>
              <a:t>60 000 events with </a:t>
            </a:r>
            <a:r>
              <a:rPr lang="en-US" dirty="0" smtClean="0">
                <a:latin typeface="Symbol" pitchFamily="18" charset="2"/>
              </a:rPr>
              <a:t>c</a:t>
            </a:r>
            <a:r>
              <a:rPr lang="en-US" baseline="-25000" dirty="0" smtClean="0"/>
              <a:t>c</a:t>
            </a:r>
            <a:r>
              <a:rPr lang="en-US" dirty="0" smtClean="0"/>
              <a:t> embedded (30%)</a:t>
            </a:r>
          </a:p>
        </p:txBody>
      </p:sp>
      <p:sp>
        <p:nvSpPr>
          <p:cNvPr id="5" name="Espace réservé du pied de page 4"/>
          <p:cNvSpPr>
            <a:spLocks noGrp="1"/>
          </p:cNvSpPr>
          <p:nvPr>
            <p:ph type="ftr" sz="quarter" idx="11"/>
          </p:nvPr>
        </p:nvSpPr>
        <p:spPr/>
        <p:txBody>
          <a:body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p>
            <a:pPr>
              <a:defRPr/>
            </a:pPr>
            <a:fld id="{9FE3236A-1D3C-42DF-92B2-9DE57D5BF0C8}" type="slidenum">
              <a:rPr lang="fr-BE"/>
              <a:pPr>
                <a:defRPr/>
              </a:pPr>
              <a:t>8</a:t>
            </a:fld>
            <a:endParaRPr lang="fr-BE"/>
          </a:p>
        </p:txBody>
      </p:sp>
      <p:grpSp>
        <p:nvGrpSpPr>
          <p:cNvPr id="22533" name="Groupe 10"/>
          <p:cNvGrpSpPr>
            <a:grpSpLocks/>
          </p:cNvGrpSpPr>
          <p:nvPr/>
        </p:nvGrpSpPr>
        <p:grpSpPr bwMode="auto">
          <a:xfrm>
            <a:off x="323850" y="2636838"/>
            <a:ext cx="5557838" cy="3887787"/>
            <a:chOff x="983673" y="1962150"/>
            <a:chExt cx="6567054" cy="4452505"/>
          </a:xfrm>
        </p:grpSpPr>
        <p:pic>
          <p:nvPicPr>
            <p:cNvPr id="22540" name="Picture 3"/>
            <p:cNvPicPr>
              <a:picLocks noChangeAspect="1" noChangeArrowheads="1"/>
            </p:cNvPicPr>
            <p:nvPr/>
          </p:nvPicPr>
          <p:blipFill>
            <a:blip r:embed="rId2" cstate="print"/>
            <a:srcRect l="1247" t="10802" r="1373" b="1662"/>
            <a:stretch>
              <a:fillRect/>
            </a:stretch>
          </p:blipFill>
          <p:spPr bwMode="auto">
            <a:xfrm>
              <a:off x="983673" y="1962150"/>
              <a:ext cx="6567054" cy="4452505"/>
            </a:xfrm>
            <a:prstGeom prst="rect">
              <a:avLst/>
            </a:prstGeom>
            <a:noFill/>
            <a:ln w="9525">
              <a:noFill/>
              <a:miter lim="800000"/>
              <a:headEnd/>
              <a:tailEnd/>
            </a:ln>
          </p:spPr>
        </p:pic>
        <p:pic>
          <p:nvPicPr>
            <p:cNvPr id="22541" name="Picture 4"/>
            <p:cNvPicPr>
              <a:picLocks noChangeAspect="1" noChangeArrowheads="1"/>
            </p:cNvPicPr>
            <p:nvPr/>
          </p:nvPicPr>
          <p:blipFill>
            <a:blip r:embed="rId3" cstate="print"/>
            <a:srcRect l="1926" t="18539" r="7289" b="1651"/>
            <a:stretch>
              <a:fillRect/>
            </a:stretch>
          </p:blipFill>
          <p:spPr bwMode="auto">
            <a:xfrm>
              <a:off x="2532102" y="2420888"/>
              <a:ext cx="4344045" cy="2880320"/>
            </a:xfrm>
            <a:prstGeom prst="rect">
              <a:avLst/>
            </a:prstGeom>
            <a:noFill/>
            <a:ln w="9525">
              <a:noFill/>
              <a:miter lim="800000"/>
              <a:headEnd/>
              <a:tailEnd/>
            </a:ln>
          </p:spPr>
        </p:pic>
        <p:sp>
          <p:nvSpPr>
            <p:cNvPr id="22542" name="ZoneTexte 9"/>
            <p:cNvSpPr txBox="1">
              <a:spLocks noChangeArrowheads="1"/>
            </p:cNvSpPr>
            <p:nvPr/>
          </p:nvSpPr>
          <p:spPr bwMode="auto">
            <a:xfrm>
              <a:off x="5148064" y="3429000"/>
              <a:ext cx="912429" cy="369332"/>
            </a:xfrm>
            <a:prstGeom prst="rect">
              <a:avLst/>
            </a:prstGeom>
            <a:noFill/>
            <a:ln w="9525">
              <a:noFill/>
              <a:miter lim="800000"/>
              <a:headEnd/>
              <a:tailEnd/>
            </a:ln>
          </p:spPr>
          <p:txBody>
            <a:bodyPr wrap="none">
              <a:spAutoFit/>
            </a:bodyPr>
            <a:lstStyle/>
            <a:p>
              <a:r>
                <a:rPr lang="en-US">
                  <a:latin typeface="Calibri" pitchFamily="34" charset="0"/>
                </a:rPr>
                <a:t>S/B=1.8</a:t>
              </a:r>
            </a:p>
          </p:txBody>
        </p:sp>
      </p:grpSp>
      <p:sp>
        <p:nvSpPr>
          <p:cNvPr id="22534" name="ZoneTexte 11"/>
          <p:cNvSpPr txBox="1">
            <a:spLocks noChangeArrowheads="1"/>
          </p:cNvSpPr>
          <p:nvPr/>
        </p:nvSpPr>
        <p:spPr bwMode="auto">
          <a:xfrm>
            <a:off x="5940425" y="3784600"/>
            <a:ext cx="3024188" cy="2862263"/>
          </a:xfrm>
          <a:prstGeom prst="rect">
            <a:avLst/>
          </a:prstGeom>
          <a:noFill/>
          <a:ln w="9525">
            <a:noFill/>
            <a:miter lim="800000"/>
            <a:headEnd/>
            <a:tailEnd/>
          </a:ln>
        </p:spPr>
        <p:txBody>
          <a:bodyPr>
            <a:spAutoFit/>
          </a:bodyPr>
          <a:lstStyle/>
          <a:p>
            <a:r>
              <a:rPr lang="en-US">
                <a:latin typeface="Calibri" pitchFamily="34" charset="0"/>
              </a:rPr>
              <a:t>After acceptance and selection cuts:</a:t>
            </a:r>
          </a:p>
          <a:p>
            <a:pPr>
              <a:buFont typeface="Arial" charset="0"/>
              <a:buChar char="•"/>
            </a:pPr>
            <a:endParaRPr lang="en-US">
              <a:latin typeface="Calibri" pitchFamily="34" charset="0"/>
            </a:endParaRPr>
          </a:p>
          <a:p>
            <a:pPr>
              <a:buFont typeface="Arial" charset="0"/>
              <a:buChar char="•"/>
            </a:pPr>
            <a:r>
              <a:rPr lang="en-US">
                <a:latin typeface="Calibri" pitchFamily="34" charset="0"/>
              </a:rPr>
              <a:t> 35 000 </a:t>
            </a:r>
            <a:r>
              <a:rPr lang="en-US" b="1">
                <a:solidFill>
                  <a:srgbClr val="FF0000"/>
                </a:solidFill>
                <a:latin typeface="Calibri" pitchFamily="34" charset="0"/>
              </a:rPr>
              <a:t>J/</a:t>
            </a:r>
            <a:r>
              <a:rPr lang="en-US" b="1">
                <a:solidFill>
                  <a:srgbClr val="FF0000"/>
                </a:solidFill>
                <a:latin typeface="Symbol" pitchFamily="18" charset="2"/>
              </a:rPr>
              <a:t>Y</a:t>
            </a:r>
            <a:r>
              <a:rPr lang="en-US">
                <a:latin typeface="Calibri" pitchFamily="34" charset="0"/>
              </a:rPr>
              <a:t>                                </a:t>
            </a:r>
            <a:r>
              <a:rPr lang="en-US">
                <a:latin typeface="Calibri" pitchFamily="34" charset="0"/>
                <a:sym typeface="Wingdings" pitchFamily="2" charset="2"/>
              </a:rPr>
              <a:t> </a:t>
            </a:r>
            <a:r>
              <a:rPr lang="en-US" b="1">
                <a:solidFill>
                  <a:srgbClr val="FF0000"/>
                </a:solidFill>
                <a:latin typeface="Calibri" pitchFamily="34" charset="0"/>
              </a:rPr>
              <a:t>acc x eff = 17.4%</a:t>
            </a:r>
          </a:p>
          <a:p>
            <a:r>
              <a:rPr lang="en-US">
                <a:latin typeface="Calibri" pitchFamily="34" charset="0"/>
              </a:rPr>
              <a:t>mass resolution ~ 20 MeV/c²</a:t>
            </a:r>
          </a:p>
          <a:p>
            <a:pPr>
              <a:buFont typeface="Arial" charset="0"/>
              <a:buChar char="•"/>
            </a:pPr>
            <a:endParaRPr lang="en-US">
              <a:latin typeface="Calibri" pitchFamily="34" charset="0"/>
            </a:endParaRPr>
          </a:p>
          <a:p>
            <a:pPr>
              <a:buFont typeface="Arial" charset="0"/>
              <a:buChar char="•"/>
            </a:pPr>
            <a:r>
              <a:rPr lang="en-US">
                <a:latin typeface="Calibri" pitchFamily="34" charset="0"/>
              </a:rPr>
              <a:t>1700 </a:t>
            </a:r>
            <a:r>
              <a:rPr lang="en-US" b="1">
                <a:solidFill>
                  <a:srgbClr val="FF0000"/>
                </a:solidFill>
                <a:latin typeface="Symbol" pitchFamily="18" charset="2"/>
              </a:rPr>
              <a:t>c</a:t>
            </a:r>
            <a:r>
              <a:rPr lang="en-US" b="1" baseline="-25000">
                <a:solidFill>
                  <a:srgbClr val="FF0000"/>
                </a:solidFill>
                <a:latin typeface="Calibri" pitchFamily="34" charset="0"/>
              </a:rPr>
              <a:t>c</a:t>
            </a:r>
            <a:r>
              <a:rPr lang="en-US">
                <a:latin typeface="Calibri" pitchFamily="34" charset="0"/>
              </a:rPr>
              <a:t>                                           </a:t>
            </a:r>
            <a:r>
              <a:rPr lang="en-US">
                <a:latin typeface="Calibri" pitchFamily="34" charset="0"/>
                <a:sym typeface="Wingdings" pitchFamily="2" charset="2"/>
              </a:rPr>
              <a:t> </a:t>
            </a:r>
            <a:r>
              <a:rPr lang="en-US" b="1">
                <a:solidFill>
                  <a:srgbClr val="FF0000"/>
                </a:solidFill>
                <a:latin typeface="Calibri" pitchFamily="34" charset="0"/>
              </a:rPr>
              <a:t>acc x eff = 2.8 %</a:t>
            </a:r>
          </a:p>
          <a:p>
            <a:r>
              <a:rPr lang="en-US">
                <a:latin typeface="Calibri" pitchFamily="34" charset="0"/>
                <a:sym typeface="Wingdings" pitchFamily="2" charset="2"/>
              </a:rPr>
              <a:t>mass resolution ~ 45 MeV/c²</a:t>
            </a:r>
            <a:endParaRPr lang="en-US">
              <a:latin typeface="Calibri" pitchFamily="34" charset="0"/>
            </a:endParaRPr>
          </a:p>
        </p:txBody>
      </p:sp>
      <p:pic>
        <p:nvPicPr>
          <p:cNvPr id="22535" name="Picture 5"/>
          <p:cNvPicPr>
            <a:picLocks noChangeAspect="1" noChangeArrowheads="1"/>
          </p:cNvPicPr>
          <p:nvPr/>
        </p:nvPicPr>
        <p:blipFill>
          <a:blip r:embed="rId4" cstate="print"/>
          <a:srcRect l="67038" t="16048" r="1410" b="2467"/>
          <a:stretch>
            <a:fillRect/>
          </a:stretch>
        </p:blipFill>
        <p:spPr bwMode="auto">
          <a:xfrm>
            <a:off x="5935663" y="1481138"/>
            <a:ext cx="3100387" cy="2232025"/>
          </a:xfrm>
          <a:prstGeom prst="rect">
            <a:avLst/>
          </a:prstGeom>
          <a:noFill/>
          <a:ln w="9525">
            <a:noFill/>
            <a:miter lim="800000"/>
            <a:headEnd/>
            <a:tailEnd/>
          </a:ln>
        </p:spPr>
      </p:pic>
      <p:sp>
        <p:nvSpPr>
          <p:cNvPr id="22536" name="Rectangle 13"/>
          <p:cNvSpPr>
            <a:spLocks noChangeArrowheads="1"/>
          </p:cNvSpPr>
          <p:nvPr/>
        </p:nvSpPr>
        <p:spPr bwMode="auto">
          <a:xfrm>
            <a:off x="2555875" y="3213100"/>
            <a:ext cx="376238" cy="369888"/>
          </a:xfrm>
          <a:prstGeom prst="rect">
            <a:avLst/>
          </a:prstGeom>
          <a:noFill/>
          <a:ln w="9525">
            <a:noFill/>
            <a:miter lim="800000"/>
            <a:headEnd/>
            <a:tailEnd/>
          </a:ln>
        </p:spPr>
        <p:txBody>
          <a:bodyPr wrap="none">
            <a:spAutoFit/>
          </a:bodyPr>
          <a:lstStyle/>
          <a:p>
            <a:r>
              <a:rPr lang="en-US">
                <a:latin typeface="Symbol" pitchFamily="18" charset="2"/>
              </a:rPr>
              <a:t>c</a:t>
            </a:r>
            <a:r>
              <a:rPr lang="en-US" baseline="-25000">
                <a:latin typeface="Calibri" pitchFamily="34" charset="0"/>
              </a:rPr>
              <a:t>c</a:t>
            </a:r>
            <a:endParaRPr lang="en-US">
              <a:latin typeface="Calibri" pitchFamily="34" charset="0"/>
            </a:endParaRPr>
          </a:p>
        </p:txBody>
      </p:sp>
      <p:sp>
        <p:nvSpPr>
          <p:cNvPr id="22537" name="Rectangle 14"/>
          <p:cNvSpPr>
            <a:spLocks noChangeArrowheads="1"/>
          </p:cNvSpPr>
          <p:nvPr/>
        </p:nvSpPr>
        <p:spPr bwMode="auto">
          <a:xfrm>
            <a:off x="7885113" y="2273300"/>
            <a:ext cx="530225" cy="368300"/>
          </a:xfrm>
          <a:prstGeom prst="rect">
            <a:avLst/>
          </a:prstGeom>
          <a:noFill/>
          <a:ln w="9525">
            <a:noFill/>
            <a:miter lim="800000"/>
            <a:headEnd/>
            <a:tailEnd/>
          </a:ln>
        </p:spPr>
        <p:txBody>
          <a:bodyPr wrap="none">
            <a:spAutoFit/>
          </a:bodyPr>
          <a:lstStyle/>
          <a:p>
            <a:r>
              <a:rPr lang="en-US">
                <a:latin typeface="Calibri" pitchFamily="34" charset="0"/>
              </a:rPr>
              <a:t>J/</a:t>
            </a:r>
            <a:r>
              <a:rPr lang="en-US">
                <a:latin typeface="Symbol" pitchFamily="18" charset="2"/>
              </a:rPr>
              <a:t>Y</a:t>
            </a:r>
            <a:endParaRPr lang="en-US">
              <a:latin typeface="Calibri" pitchFamily="34" charset="0"/>
            </a:endParaRPr>
          </a:p>
        </p:txBody>
      </p:sp>
      <p:sp>
        <p:nvSpPr>
          <p:cNvPr id="22538" name="ZoneTexte 16"/>
          <p:cNvSpPr txBox="1">
            <a:spLocks noChangeArrowheads="1"/>
          </p:cNvSpPr>
          <p:nvPr/>
        </p:nvSpPr>
        <p:spPr bwMode="auto">
          <a:xfrm>
            <a:off x="6588125" y="2489200"/>
            <a:ext cx="971550" cy="368300"/>
          </a:xfrm>
          <a:prstGeom prst="rect">
            <a:avLst/>
          </a:prstGeom>
          <a:noFill/>
          <a:ln w="9525">
            <a:noFill/>
            <a:miter lim="800000"/>
            <a:headEnd/>
            <a:tailEnd/>
          </a:ln>
        </p:spPr>
        <p:txBody>
          <a:bodyPr wrap="none">
            <a:spAutoFit/>
          </a:bodyPr>
          <a:lstStyle/>
          <a:p>
            <a:r>
              <a:rPr lang="en-US">
                <a:latin typeface="Calibri" pitchFamily="34" charset="0"/>
              </a:rPr>
              <a:t>S/B=990</a:t>
            </a:r>
          </a:p>
        </p:txBody>
      </p:sp>
      <p:sp>
        <p:nvSpPr>
          <p:cNvPr id="22539" name="Titre 73"/>
          <p:cNvSpPr>
            <a:spLocks noGrp="1"/>
          </p:cNvSpPr>
          <p:nvPr>
            <p:ph type="title"/>
          </p:nvPr>
        </p:nvSpPr>
        <p:spPr>
          <a:xfrm>
            <a:off x="827088" y="0"/>
            <a:ext cx="8316912" cy="868363"/>
          </a:xfrm>
        </p:spPr>
        <p:txBody>
          <a:bodyPr/>
          <a:lstStyle/>
          <a:p>
            <a:pPr algn="l"/>
            <a:r>
              <a:rPr lang="fr-FR" sz="2800" smtClean="0"/>
              <a:t>Expected performances 		</a:t>
            </a:r>
            <a:r>
              <a:rPr lang="fr-FR" smtClean="0">
                <a:solidFill>
                  <a:srgbClr val="FF0000"/>
                </a:solidFill>
              </a:rPr>
              <a:t>Signal extraction</a:t>
            </a:r>
            <a:endParaRPr lang="en-US" baseline="-2500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16013" y="2244725"/>
            <a:ext cx="3887787" cy="46355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1187450" y="3284538"/>
            <a:ext cx="3816350" cy="53657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Espace réservé du contenu 2"/>
          <p:cNvSpPr>
            <a:spLocks noGrp="1"/>
          </p:cNvSpPr>
          <p:nvPr>
            <p:ph idx="1"/>
          </p:nvPr>
        </p:nvSpPr>
        <p:spPr>
          <a:xfrm>
            <a:off x="214313" y="928688"/>
            <a:ext cx="8715375" cy="3508375"/>
          </a:xfrm>
        </p:spPr>
        <p:txBody>
          <a:bodyPr/>
          <a:lstStyle/>
          <a:p>
            <a:r>
              <a:rPr lang="en-US" dirty="0" smtClean="0"/>
              <a:t>Typical one month </a:t>
            </a:r>
            <a:r>
              <a:rPr lang="en-US" dirty="0" err="1" smtClean="0"/>
              <a:t>Pb+Pb</a:t>
            </a:r>
            <a:r>
              <a:rPr lang="en-US" dirty="0" smtClean="0"/>
              <a:t> run</a:t>
            </a:r>
          </a:p>
          <a:p>
            <a:pPr lvl="1"/>
            <a:r>
              <a:rPr lang="en-US" dirty="0" smtClean="0"/>
              <a:t>~ 200 000 inclusive J/</a:t>
            </a:r>
            <a:r>
              <a:rPr lang="en-US" dirty="0" err="1" smtClean="0">
                <a:latin typeface="Symbol" pitchFamily="18" charset="2"/>
              </a:rPr>
              <a:t>Y</a:t>
            </a:r>
            <a:r>
              <a:rPr lang="en-US" dirty="0" err="1" smtClean="0">
                <a:sym typeface="Wingdings" pitchFamily="2" charset="2"/>
              </a:rPr>
              <a:t></a:t>
            </a:r>
            <a:r>
              <a:rPr lang="en-US" dirty="0" err="1" smtClean="0">
                <a:latin typeface="Symbol" pitchFamily="18" charset="2"/>
                <a:sym typeface="Wingdings" pitchFamily="2" charset="2"/>
              </a:rPr>
              <a:t>m</a:t>
            </a:r>
            <a:r>
              <a:rPr lang="en-US" baseline="30000" dirty="0" err="1" smtClean="0">
                <a:sym typeface="Wingdings" pitchFamily="2" charset="2"/>
              </a:rPr>
              <a:t>+</a:t>
            </a:r>
            <a:r>
              <a:rPr lang="en-US" dirty="0" err="1" smtClean="0">
                <a:latin typeface="Symbol" pitchFamily="18" charset="2"/>
                <a:sym typeface="Wingdings" pitchFamily="2" charset="2"/>
              </a:rPr>
              <a:t>m</a:t>
            </a:r>
            <a:r>
              <a:rPr lang="en-US" baseline="30000" dirty="0" smtClean="0">
                <a:sym typeface="Wingdings" pitchFamily="2" charset="2"/>
              </a:rPr>
              <a:t>-</a:t>
            </a:r>
            <a:r>
              <a:rPr lang="en-US" dirty="0" smtClean="0">
                <a:sym typeface="Wingdings" pitchFamily="2" charset="2"/>
              </a:rPr>
              <a:t> expected</a:t>
            </a:r>
          </a:p>
          <a:p>
            <a:pPr lvl="1"/>
            <a:r>
              <a:rPr lang="en-US" dirty="0" smtClean="0">
                <a:sym typeface="Wingdings" pitchFamily="2" charset="2"/>
              </a:rPr>
              <a:t>2 extreme scenarios:</a:t>
            </a: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J/</a:t>
            </a:r>
            <a:r>
              <a:rPr lang="en-US" sz="1800" dirty="0" smtClean="0">
                <a:latin typeface="Symbol" pitchFamily="18" charset="2"/>
                <a:sym typeface="Wingdings" pitchFamily="2" charset="2"/>
              </a:rPr>
              <a:t>Y</a:t>
            </a:r>
            <a:endParaRPr lang="en-US" sz="1800" dirty="0" smtClean="0">
              <a:sym typeface="Wingdings" pitchFamily="2" charset="2"/>
            </a:endParaRPr>
          </a:p>
          <a:p>
            <a:pPr lvl="2">
              <a:buFont typeface="Arial" charset="0"/>
              <a:buNone/>
            </a:pPr>
            <a:r>
              <a:rPr lang="en-US" dirty="0" smtClean="0">
                <a:sym typeface="Wingdings" pitchFamily="2" charset="2"/>
              </a:rPr>
              <a:t> </a:t>
            </a:r>
          </a:p>
          <a:p>
            <a:pPr lvl="2"/>
            <a:endParaRPr lang="en-US" b="1" dirty="0" smtClean="0">
              <a:solidFill>
                <a:srgbClr val="FF0000"/>
              </a:solidFill>
              <a:sym typeface="Wingdings" pitchFamily="2" charset="2"/>
            </a:endParaRP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a:t>
            </a:r>
            <a:r>
              <a:rPr lang="en-US" sz="1800" dirty="0" smtClean="0">
                <a:latin typeface="Symbol" pitchFamily="18" charset="2"/>
                <a:sym typeface="Wingdings" pitchFamily="2" charset="2"/>
              </a:rPr>
              <a:t>Y</a:t>
            </a:r>
            <a:r>
              <a:rPr lang="en-US" sz="1800" dirty="0" smtClean="0">
                <a:sym typeface="Wingdings" pitchFamily="2" charset="2"/>
              </a:rPr>
              <a:t>’</a:t>
            </a:r>
          </a:p>
          <a:p>
            <a:pPr lvl="2">
              <a:buFont typeface="Arial" charset="0"/>
              <a:buNone/>
            </a:pPr>
            <a:r>
              <a:rPr lang="en-US" dirty="0" smtClean="0">
                <a:sym typeface="Wingdings" pitchFamily="2" charset="2"/>
              </a:rPr>
              <a:t> </a:t>
            </a:r>
          </a:p>
          <a:p>
            <a:pPr lvl="1"/>
            <a:endParaRPr lang="en-US" dirty="0" smtClean="0">
              <a:sym typeface="Wingdings" pitchFamily="2" charset="2"/>
            </a:endParaRPr>
          </a:p>
        </p:txBody>
      </p:sp>
      <p:sp>
        <p:nvSpPr>
          <p:cNvPr id="6" name="Espace réservé du numéro de diapositive 5"/>
          <p:cNvSpPr>
            <a:spLocks noGrp="1"/>
          </p:cNvSpPr>
          <p:nvPr>
            <p:ph type="sldNum" sz="quarter" idx="12"/>
          </p:nvPr>
        </p:nvSpPr>
        <p:spPr/>
        <p:txBody>
          <a:bodyPr/>
          <a:lstStyle/>
          <a:p>
            <a:pPr>
              <a:defRPr/>
            </a:pPr>
            <a:fld id="{8190CF25-0DE8-46E7-B15B-7196788912F9}" type="slidenum">
              <a:rPr lang="fr-BE"/>
              <a:pPr>
                <a:defRPr/>
              </a:pPr>
              <a:t>9</a:t>
            </a:fld>
            <a:endParaRPr lang="fr-BE"/>
          </a:p>
        </p:txBody>
      </p:sp>
      <p:pic>
        <p:nvPicPr>
          <p:cNvPr id="1034" name="Picture 5"/>
          <p:cNvPicPr>
            <a:picLocks noChangeAspect="1" noChangeArrowheads="1"/>
          </p:cNvPicPr>
          <p:nvPr/>
        </p:nvPicPr>
        <p:blipFill>
          <a:blip r:embed="rId3" cstate="print"/>
          <a:srcRect r="3511"/>
          <a:stretch>
            <a:fillRect/>
          </a:stretch>
        </p:blipFill>
        <p:spPr bwMode="auto">
          <a:xfrm>
            <a:off x="5148263" y="1809750"/>
            <a:ext cx="3957637" cy="4140200"/>
          </a:xfrm>
          <a:prstGeom prst="rect">
            <a:avLst/>
          </a:prstGeom>
          <a:noFill/>
          <a:ln w="9525">
            <a:noFill/>
            <a:miter lim="800000"/>
            <a:headEnd/>
            <a:tailEnd/>
          </a:ln>
        </p:spPr>
      </p:pic>
      <p:sp>
        <p:nvSpPr>
          <p:cNvPr id="1035" name="ZoneTexte 7"/>
          <p:cNvSpPr txBox="1">
            <a:spLocks noChangeArrowheads="1"/>
          </p:cNvSpPr>
          <p:nvPr/>
        </p:nvSpPr>
        <p:spPr bwMode="auto">
          <a:xfrm>
            <a:off x="5851525" y="2025650"/>
            <a:ext cx="1441450" cy="915988"/>
          </a:xfrm>
          <a:prstGeom prst="rect">
            <a:avLst/>
          </a:prstGeom>
          <a:noFill/>
          <a:ln w="9525">
            <a:noFill/>
            <a:miter lim="800000"/>
            <a:headEnd/>
            <a:tailEnd/>
          </a:ln>
        </p:spPr>
        <p:txBody>
          <a:bodyPr wrap="none">
            <a:spAutoFit/>
          </a:bodyPr>
          <a:lstStyle/>
          <a:p>
            <a:r>
              <a:rPr lang="en-US" dirty="0">
                <a:latin typeface="Calibri" pitchFamily="34" charset="0"/>
              </a:rPr>
              <a:t>~180 000 J/</a:t>
            </a:r>
            <a:r>
              <a:rPr lang="en-US" dirty="0">
                <a:latin typeface="Symbol" pitchFamily="18" charset="2"/>
              </a:rPr>
              <a:t>Y</a:t>
            </a:r>
          </a:p>
          <a:p>
            <a:r>
              <a:rPr lang="en-US" dirty="0">
                <a:latin typeface="Calibri" pitchFamily="34" charset="0"/>
              </a:rPr>
              <a:t>~ 1300 </a:t>
            </a:r>
            <a:r>
              <a:rPr lang="en-US" dirty="0">
                <a:latin typeface="Symbol" pitchFamily="18" charset="2"/>
              </a:rPr>
              <a:t>Y</a:t>
            </a:r>
            <a:r>
              <a:rPr lang="en-US" dirty="0">
                <a:latin typeface="Calibri" pitchFamily="34" charset="0"/>
              </a:rPr>
              <a:t>’</a:t>
            </a:r>
          </a:p>
          <a:p>
            <a:r>
              <a:rPr lang="en-US" dirty="0">
                <a:solidFill>
                  <a:srgbClr val="FF0000"/>
                </a:solidFill>
                <a:latin typeface="Calibri" pitchFamily="34" charset="0"/>
              </a:rPr>
              <a:t>~ </a:t>
            </a:r>
            <a:r>
              <a:rPr lang="en-US" dirty="0" smtClean="0">
                <a:solidFill>
                  <a:srgbClr val="FF0000"/>
                </a:solidFill>
                <a:latin typeface="Calibri" pitchFamily="34" charset="0"/>
              </a:rPr>
              <a:t>3000 </a:t>
            </a:r>
            <a:r>
              <a:rPr lang="en-US" dirty="0">
                <a:solidFill>
                  <a:srgbClr val="FF0000"/>
                </a:solidFill>
                <a:latin typeface="Symbol" pitchFamily="18" charset="2"/>
              </a:rPr>
              <a:t>c</a:t>
            </a:r>
            <a:r>
              <a:rPr lang="en-US" dirty="0">
                <a:solidFill>
                  <a:srgbClr val="FF0000"/>
                </a:solidFill>
                <a:latin typeface="Calibri" pitchFamily="34" charset="0"/>
              </a:rPr>
              <a:t>c</a:t>
            </a:r>
          </a:p>
        </p:txBody>
      </p:sp>
      <p:pic>
        <p:nvPicPr>
          <p:cNvPr id="1036" name="Picture 4"/>
          <p:cNvPicPr>
            <a:picLocks noChangeAspect="1" noChangeArrowheads="1"/>
          </p:cNvPicPr>
          <p:nvPr/>
        </p:nvPicPr>
        <p:blipFill>
          <a:blip r:embed="rId4" cstate="print"/>
          <a:srcRect/>
          <a:stretch>
            <a:fillRect/>
          </a:stretch>
        </p:blipFill>
        <p:spPr bwMode="auto">
          <a:xfrm>
            <a:off x="260350" y="4554538"/>
            <a:ext cx="4392613" cy="1827212"/>
          </a:xfrm>
          <a:prstGeom prst="rect">
            <a:avLst/>
          </a:prstGeom>
          <a:noFill/>
          <a:ln w="9525">
            <a:noFill/>
            <a:miter lim="800000"/>
            <a:headEnd/>
            <a:tailEnd/>
          </a:ln>
        </p:spPr>
      </p:pic>
      <p:grpSp>
        <p:nvGrpSpPr>
          <p:cNvPr id="1037" name="Groupe 103"/>
          <p:cNvGrpSpPr>
            <a:grpSpLocks/>
          </p:cNvGrpSpPr>
          <p:nvPr/>
        </p:nvGrpSpPr>
        <p:grpSpPr bwMode="auto">
          <a:xfrm>
            <a:off x="7881938" y="3573463"/>
            <a:ext cx="57150" cy="252412"/>
            <a:chOff x="7729590" y="4640735"/>
            <a:chExt cx="57150" cy="252000"/>
          </a:xfrm>
        </p:grpSpPr>
        <p:sp>
          <p:nvSpPr>
            <p:cNvPr id="24" name="Rectangle 23"/>
            <p:cNvSpPr/>
            <p:nvPr/>
          </p:nvSpPr>
          <p:spPr>
            <a:xfrm>
              <a:off x="7729590" y="4737414"/>
              <a:ext cx="57150" cy="586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Connecteur droit 24"/>
            <p:cNvCxnSpPr/>
            <p:nvPr/>
          </p:nvCxnSpPr>
          <p:spPr>
            <a:xfrm>
              <a:off x="7759752" y="4640735"/>
              <a:ext cx="0" cy="252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8" name="Groupe 102"/>
          <p:cNvGrpSpPr>
            <a:grpSpLocks/>
          </p:cNvGrpSpPr>
          <p:nvPr/>
        </p:nvGrpSpPr>
        <p:grpSpPr bwMode="auto">
          <a:xfrm>
            <a:off x="7280275" y="3536950"/>
            <a:ext cx="57150" cy="288925"/>
            <a:chOff x="7138988" y="4534570"/>
            <a:chExt cx="57150" cy="288000"/>
          </a:xfrm>
        </p:grpSpPr>
        <p:sp>
          <p:nvSpPr>
            <p:cNvPr id="33" name="Rectangle 32"/>
            <p:cNvSpPr/>
            <p:nvPr/>
          </p:nvSpPr>
          <p:spPr>
            <a:xfrm>
              <a:off x="7138988" y="4648504"/>
              <a:ext cx="57150" cy="6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Connecteur droit 33"/>
            <p:cNvCxnSpPr/>
            <p:nvPr/>
          </p:nvCxnSpPr>
          <p:spPr>
            <a:xfrm>
              <a:off x="7169151" y="4534570"/>
              <a:ext cx="0" cy="28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9" name="Groupe 107"/>
          <p:cNvGrpSpPr>
            <a:grpSpLocks/>
          </p:cNvGrpSpPr>
          <p:nvPr/>
        </p:nvGrpSpPr>
        <p:grpSpPr bwMode="auto">
          <a:xfrm>
            <a:off x="8186738" y="4257675"/>
            <a:ext cx="57150" cy="204788"/>
            <a:chOff x="8044483" y="4948833"/>
            <a:chExt cx="57150" cy="205200"/>
          </a:xfrm>
        </p:grpSpPr>
        <p:sp>
          <p:nvSpPr>
            <p:cNvPr id="38" name="Rectangle 37"/>
            <p:cNvSpPr/>
            <p:nvPr/>
          </p:nvSpPr>
          <p:spPr>
            <a:xfrm>
              <a:off x="8044483" y="5022005"/>
              <a:ext cx="57150" cy="5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 name="Connecteur droit 38"/>
            <p:cNvCxnSpPr/>
            <p:nvPr/>
          </p:nvCxnSpPr>
          <p:spPr>
            <a:xfrm>
              <a:off x="8074645" y="4948833"/>
              <a:ext cx="0" cy="205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0" name="Groupe 111"/>
          <p:cNvGrpSpPr>
            <a:grpSpLocks/>
          </p:cNvGrpSpPr>
          <p:nvPr/>
        </p:nvGrpSpPr>
        <p:grpSpPr bwMode="auto">
          <a:xfrm>
            <a:off x="8458200" y="4473575"/>
            <a:ext cx="57150" cy="198438"/>
            <a:chOff x="8277225" y="5095305"/>
            <a:chExt cx="57150" cy="198000"/>
          </a:xfrm>
        </p:grpSpPr>
        <p:sp>
          <p:nvSpPr>
            <p:cNvPr id="41" name="Rectangle 40"/>
            <p:cNvSpPr/>
            <p:nvPr/>
          </p:nvSpPr>
          <p:spPr>
            <a:xfrm>
              <a:off x="8277225" y="5165001"/>
              <a:ext cx="57150" cy="586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Connecteur droit 41"/>
            <p:cNvCxnSpPr/>
            <p:nvPr/>
          </p:nvCxnSpPr>
          <p:spPr>
            <a:xfrm>
              <a:off x="8307388" y="5095305"/>
              <a:ext cx="0" cy="19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1" name="Groupe 116"/>
          <p:cNvGrpSpPr>
            <a:grpSpLocks/>
          </p:cNvGrpSpPr>
          <p:nvPr/>
        </p:nvGrpSpPr>
        <p:grpSpPr bwMode="auto">
          <a:xfrm>
            <a:off x="8602663" y="4618038"/>
            <a:ext cx="57150" cy="190500"/>
            <a:chOff x="8420820" y="5228109"/>
            <a:chExt cx="57150" cy="190800"/>
          </a:xfrm>
        </p:grpSpPr>
        <p:sp>
          <p:nvSpPr>
            <p:cNvPr id="114" name="Rectangle 113"/>
            <p:cNvSpPr/>
            <p:nvPr/>
          </p:nvSpPr>
          <p:spPr>
            <a:xfrm>
              <a:off x="8420820" y="5293298"/>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5" name="Connecteur droit 114"/>
            <p:cNvCxnSpPr/>
            <p:nvPr/>
          </p:nvCxnSpPr>
          <p:spPr>
            <a:xfrm>
              <a:off x="8450982" y="5228109"/>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2" name="Groupe 125"/>
          <p:cNvGrpSpPr>
            <a:grpSpLocks/>
          </p:cNvGrpSpPr>
          <p:nvPr/>
        </p:nvGrpSpPr>
        <p:grpSpPr bwMode="auto">
          <a:xfrm>
            <a:off x="8710613" y="4799013"/>
            <a:ext cx="57150" cy="190500"/>
            <a:chOff x="8547696" y="5187057"/>
            <a:chExt cx="57150" cy="190800"/>
          </a:xfrm>
        </p:grpSpPr>
        <p:sp>
          <p:nvSpPr>
            <p:cNvPr id="119" name="Rectangle 118"/>
            <p:cNvSpPr/>
            <p:nvPr/>
          </p:nvSpPr>
          <p:spPr>
            <a:xfrm>
              <a:off x="8547696" y="5252246"/>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0" name="Connecteur droit 119"/>
            <p:cNvCxnSpPr/>
            <p:nvPr/>
          </p:nvCxnSpPr>
          <p:spPr>
            <a:xfrm>
              <a:off x="8577858" y="5187057"/>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3" name="Groupe 126"/>
          <p:cNvGrpSpPr>
            <a:grpSpLocks/>
          </p:cNvGrpSpPr>
          <p:nvPr/>
        </p:nvGrpSpPr>
        <p:grpSpPr bwMode="auto">
          <a:xfrm>
            <a:off x="8818563" y="5049838"/>
            <a:ext cx="57150" cy="169862"/>
            <a:chOff x="8750103" y="5458619"/>
            <a:chExt cx="57150" cy="169200"/>
          </a:xfrm>
        </p:grpSpPr>
        <p:sp>
          <p:nvSpPr>
            <p:cNvPr id="124" name="Rectangle 123"/>
            <p:cNvSpPr/>
            <p:nvPr/>
          </p:nvSpPr>
          <p:spPr>
            <a:xfrm>
              <a:off x="8750103" y="5513964"/>
              <a:ext cx="57150" cy="5850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5" name="Connecteur droit 124"/>
            <p:cNvCxnSpPr/>
            <p:nvPr/>
          </p:nvCxnSpPr>
          <p:spPr>
            <a:xfrm>
              <a:off x="8780265" y="5458619"/>
              <a:ext cx="0" cy="169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4" name="Rectangle 127">
            <a:hlinkClick r:id="rId5"/>
          </p:cNvPr>
          <p:cNvSpPr>
            <a:spLocks noChangeArrowheads="1"/>
          </p:cNvSpPr>
          <p:nvPr/>
        </p:nvSpPr>
        <p:spPr bwMode="auto">
          <a:xfrm rot="-5400000">
            <a:off x="-806450" y="5278438"/>
            <a:ext cx="1944687" cy="261938"/>
          </a:xfrm>
          <a:prstGeom prst="rect">
            <a:avLst/>
          </a:prstGeom>
          <a:noFill/>
          <a:ln w="9525">
            <a:noFill/>
            <a:miter lim="800000"/>
            <a:headEnd/>
            <a:tailEnd/>
          </a:ln>
        </p:spPr>
        <p:txBody>
          <a:bodyPr>
            <a:spAutoFit/>
          </a:bodyPr>
          <a:lstStyle/>
          <a:p>
            <a:r>
              <a:rPr lang="fr-FR" sz="1100" b="1" u="sng">
                <a:solidFill>
                  <a:srgbClr val="3333FF"/>
                </a:solidFill>
                <a:latin typeface="Calibri" pitchFamily="34" charset="0"/>
              </a:rPr>
              <a:t>Eur.Phys.J.C49:559-567,2007</a:t>
            </a:r>
          </a:p>
        </p:txBody>
      </p:sp>
      <p:graphicFrame>
        <p:nvGraphicFramePr>
          <p:cNvPr id="1026" name="Object 2"/>
          <p:cNvGraphicFramePr>
            <a:graphicFrameLocks noChangeAspect="1"/>
          </p:cNvGraphicFramePr>
          <p:nvPr/>
        </p:nvGraphicFramePr>
        <p:xfrm>
          <a:off x="2095500" y="2708275"/>
          <a:ext cx="2873375" cy="531813"/>
        </p:xfrm>
        <a:graphic>
          <a:graphicData uri="http://schemas.openxmlformats.org/presentationml/2006/ole">
            <p:oleObj spid="_x0000_s1026" name="Équation" r:id="rId6" imgW="2184120" imgH="406080" progId="Equation.3">
              <p:embed/>
            </p:oleObj>
          </a:graphicData>
        </a:graphic>
      </p:graphicFrame>
      <p:graphicFrame>
        <p:nvGraphicFramePr>
          <p:cNvPr id="1027" name="Object 4"/>
          <p:cNvGraphicFramePr>
            <a:graphicFrameLocks noChangeAspect="1"/>
          </p:cNvGraphicFramePr>
          <p:nvPr/>
        </p:nvGraphicFramePr>
        <p:xfrm>
          <a:off x="860425" y="4005263"/>
          <a:ext cx="3279775" cy="520700"/>
        </p:xfrm>
        <a:graphic>
          <a:graphicData uri="http://schemas.openxmlformats.org/presentationml/2006/ole">
            <p:oleObj spid="_x0000_s1027" name="Équation" r:id="rId7" imgW="2539800" imgH="406080" progId="Equation.3">
              <p:embed/>
            </p:oleObj>
          </a:graphicData>
        </a:graphic>
      </p:graphicFrame>
      <p:graphicFrame>
        <p:nvGraphicFramePr>
          <p:cNvPr id="1028" name="Object 4"/>
          <p:cNvGraphicFramePr>
            <a:graphicFrameLocks noChangeAspect="1"/>
          </p:cNvGraphicFramePr>
          <p:nvPr/>
        </p:nvGraphicFramePr>
        <p:xfrm>
          <a:off x="3657600" y="3284538"/>
          <a:ext cx="1346200" cy="550862"/>
        </p:xfrm>
        <a:graphic>
          <a:graphicData uri="http://schemas.openxmlformats.org/presentationml/2006/ole">
            <p:oleObj spid="_x0000_s1028" name="Équation" r:id="rId8" imgW="1015920" imgH="419040" progId="Equation.3">
              <p:embed/>
            </p:oleObj>
          </a:graphicData>
        </a:graphic>
      </p:graphicFrame>
      <p:graphicFrame>
        <p:nvGraphicFramePr>
          <p:cNvPr id="1029" name="Object 5"/>
          <p:cNvGraphicFramePr>
            <a:graphicFrameLocks noChangeAspect="1"/>
          </p:cNvGraphicFramePr>
          <p:nvPr/>
        </p:nvGraphicFramePr>
        <p:xfrm>
          <a:off x="3635375" y="2205038"/>
          <a:ext cx="1301750" cy="549275"/>
        </p:xfrm>
        <a:graphic>
          <a:graphicData uri="http://schemas.openxmlformats.org/presentationml/2006/ole">
            <p:oleObj spid="_x0000_s1029" name="Équation" r:id="rId9" imgW="990360" imgH="419040" progId="Equation.3">
              <p:embed/>
            </p:oleObj>
          </a:graphicData>
        </a:graphic>
      </p:graphicFrame>
      <p:sp>
        <p:nvSpPr>
          <p:cNvPr id="44" name="Flèche droite 43"/>
          <p:cNvSpPr/>
          <p:nvPr/>
        </p:nvSpPr>
        <p:spPr>
          <a:xfrm rot="16200000">
            <a:off x="3852068" y="3933032"/>
            <a:ext cx="252413" cy="107950"/>
          </a:xfrm>
          <a:prstGeom prst="rightArrow">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lèche droite 44"/>
          <p:cNvSpPr/>
          <p:nvPr/>
        </p:nvSpPr>
        <p:spPr>
          <a:xfrm>
            <a:off x="1692275" y="2924175"/>
            <a:ext cx="250825" cy="109538"/>
          </a:xfrm>
          <a:prstGeom prst="rightArrow">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7" name="Titre 73"/>
          <p:cNvSpPr>
            <a:spLocks noGrp="1"/>
          </p:cNvSpPr>
          <p:nvPr>
            <p:ph type="title"/>
          </p:nvPr>
        </p:nvSpPr>
        <p:spPr>
          <a:xfrm>
            <a:off x="827088" y="0"/>
            <a:ext cx="8316912" cy="868363"/>
          </a:xfrm>
        </p:spPr>
        <p:txBody>
          <a:bodyPr/>
          <a:lstStyle/>
          <a:p>
            <a:pPr algn="l"/>
            <a:r>
              <a:rPr lang="fr-FR" sz="2800" smtClean="0"/>
              <a:t>Expected performances			</a:t>
            </a:r>
            <a:r>
              <a:rPr lang="fr-FR" smtClean="0">
                <a:solidFill>
                  <a:srgbClr val="FF0000"/>
                </a:solidFill>
              </a:rPr>
              <a:t>Statistics</a:t>
            </a:r>
            <a:endParaRPr lang="en-US" baseline="-25000" smtClean="0">
              <a:solidFill>
                <a:srgbClr val="FF0000"/>
              </a:solidFill>
            </a:endParaRPr>
          </a:p>
        </p:txBody>
      </p:sp>
      <p:graphicFrame>
        <p:nvGraphicFramePr>
          <p:cNvPr id="43" name="Tableau 42"/>
          <p:cNvGraphicFramePr>
            <a:graphicFrameLocks noGrp="1"/>
          </p:cNvGraphicFramePr>
          <p:nvPr/>
        </p:nvGraphicFramePr>
        <p:xfrm>
          <a:off x="3708400" y="4581525"/>
          <a:ext cx="1368152" cy="1973600"/>
        </p:xfrm>
        <a:graphic>
          <a:graphicData uri="http://schemas.openxmlformats.org/drawingml/2006/table">
            <a:tbl>
              <a:tblPr firstRow="1" bandRow="1">
                <a:tableStyleId>{073A0DAA-6AF3-43AB-8588-CEC1D06C72B9}</a:tableStyleId>
              </a:tblPr>
              <a:tblGrid>
                <a:gridCol w="684076"/>
                <a:gridCol w="684076"/>
              </a:tblGrid>
              <a:tr h="266720">
                <a:tc>
                  <a:txBody>
                    <a:bodyPr/>
                    <a:lstStyle/>
                    <a:p>
                      <a:pPr algn="ct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a:t>
                      </a:r>
                      <a:r>
                        <a:rPr lang="en-US" sz="1400" baseline="0" dirty="0" smtClean="0">
                          <a:solidFill>
                            <a:schemeClr val="bg1"/>
                          </a:solidFill>
                          <a:latin typeface="Symbol" pitchFamily="18" charset="2"/>
                        </a:rPr>
                        <a:t>Y</a:t>
                      </a:r>
                      <a:r>
                        <a:rPr lang="en-US" sz="1400" baseline="0" dirty="0" smtClean="0">
                          <a:solidFill>
                            <a:schemeClr val="bg1"/>
                          </a:solidFill>
                        </a:rPr>
                        <a:t>’</a:t>
                      </a:r>
                      <a:endParaRPr lang="en-US" sz="1400" baseline="0" dirty="0" smtClean="0">
                        <a:solidFill>
                          <a:schemeClr val="bg1"/>
                        </a:solidFill>
                        <a:latin typeface="Symbol" pitchFamily="18" charset="2"/>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J/</a:t>
                      </a:r>
                      <a:r>
                        <a:rPr lang="en-US" sz="1400" baseline="0" dirty="0" smtClean="0">
                          <a:solidFill>
                            <a:schemeClr val="bg1"/>
                          </a:solidFill>
                          <a:latin typeface="Symbol" pitchFamily="18" charset="2"/>
                        </a:rPr>
                        <a:t>Y</a:t>
                      </a:r>
                      <a:endParaRPr lang="en-US" sz="1400" baseline="0" dirty="0" smtClean="0">
                        <a:solidFill>
                          <a:schemeClr val="bg1"/>
                        </a:solidFill>
                      </a:endParaRPr>
                    </a:p>
                  </a:txBody>
                  <a:tcPr marL="0" marR="0" marT="0" marB="0"/>
                </a:tc>
              </a:tr>
              <a:tr h="213360">
                <a:tc>
                  <a:txBody>
                    <a:bodyPr/>
                    <a:lstStyle/>
                    <a:p>
                      <a:pPr algn="ctr"/>
                      <a:r>
                        <a:rPr lang="en-US" sz="1400" dirty="0" smtClean="0"/>
                        <a:t>406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677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530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1010</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495</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1091</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421</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1107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336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1093</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647</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1004</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240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1143</a:t>
                      </a:r>
                      <a:endParaRPr lang="en-US" sz="1400" dirty="0"/>
                    </a:p>
                  </a:txBody>
                  <a:tcPr marL="0" marR="0" marT="0" marB="0" anchor="ctr">
                    <a:solidFill>
                      <a:schemeClr val="accent1">
                        <a:lumMod val="20000"/>
                        <a:lumOff val="80000"/>
                      </a:schemeClr>
                    </a:solidFill>
                  </a:tcPr>
                </a:tc>
              </a:tr>
              <a:tr h="213360">
                <a:tc>
                  <a:txBody>
                    <a:bodyPr/>
                    <a:lstStyle/>
                    <a:p>
                      <a:pPr algn="ctr"/>
                      <a:r>
                        <a:rPr lang="en-US" sz="1400" b="1" dirty="0" smtClean="0"/>
                        <a:t>3075</a:t>
                      </a:r>
                      <a:endParaRPr lang="en-US" sz="1400" b="1" dirty="0"/>
                    </a:p>
                  </a:txBody>
                  <a:tcPr marL="0" marR="0" marT="0" marB="0" anchor="ctr">
                    <a:solidFill>
                      <a:schemeClr val="accent2">
                        <a:lumMod val="20000"/>
                        <a:lumOff val="80000"/>
                      </a:schemeClr>
                    </a:solidFill>
                  </a:tcPr>
                </a:tc>
                <a:tc>
                  <a:txBody>
                    <a:bodyPr/>
                    <a:lstStyle/>
                    <a:p>
                      <a:pPr algn="ctr"/>
                      <a:r>
                        <a:rPr lang="en-US" sz="1400" b="1" dirty="0" smtClean="0"/>
                        <a:t>7125</a:t>
                      </a:r>
                      <a:endParaRPr lang="en-US" sz="1400" b="1" dirty="0"/>
                    </a:p>
                  </a:txBody>
                  <a:tcPr marL="0" marR="0" marT="0" marB="0" anchor="ctr">
                    <a:solidFill>
                      <a:schemeClr val="accent1">
                        <a:lumMod val="20000"/>
                        <a:lumOff val="80000"/>
                      </a:schemeClr>
                    </a:solidFill>
                  </a:tcPr>
                </a:tc>
              </a:tr>
            </a:tbl>
          </a:graphicData>
        </a:graphic>
      </p:graphicFrame>
      <p:sp>
        <p:nvSpPr>
          <p:cNvPr id="50" name="Rectangle 49"/>
          <p:cNvSpPr/>
          <p:nvPr/>
        </p:nvSpPr>
        <p:spPr>
          <a:xfrm>
            <a:off x="1763713" y="4652963"/>
            <a:ext cx="863600" cy="1655762"/>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2627313" y="4652963"/>
            <a:ext cx="1081087" cy="1655762"/>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Espace réservé du pied de page 47"/>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I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5622</TotalTime>
  <Words>1437</Words>
  <Application>Microsoft Office PowerPoint</Application>
  <PresentationFormat>Affichage à l'écran (4:3)</PresentationFormat>
  <Paragraphs>341</Paragraphs>
  <Slides>18</Slides>
  <Notes>2</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18</vt:i4>
      </vt:variant>
    </vt:vector>
  </HeadingPairs>
  <TitlesOfParts>
    <vt:vector size="22" baseType="lpstr">
      <vt:lpstr>CHIC</vt:lpstr>
      <vt:lpstr>Acrobat Document</vt:lpstr>
      <vt:lpstr>Équation</vt:lpstr>
      <vt:lpstr>Adobe Acrobat Document</vt:lpstr>
      <vt:lpstr>An experiment to measure cc suppression at the CERN SPS</vt:lpstr>
      <vt:lpstr>Charmonia in A+A   The Physics case</vt:lpstr>
      <vt:lpstr>Charmonia in A+A      Testing color screening </vt:lpstr>
      <vt:lpstr>Charmonia in A+A     Sequential suppression </vt:lpstr>
      <vt:lpstr>Charmonia in A+A     Sequential suppression </vt:lpstr>
      <vt:lpstr>Charmonia in A+A   Measuring cc at SPS</vt:lpstr>
      <vt:lpstr>Apparatus  Charm In Heavy Ion Collisions</vt:lpstr>
      <vt:lpstr>Expected performances   Signal extraction</vt:lpstr>
      <vt:lpstr>Expected performances   Statistics</vt:lpstr>
      <vt:lpstr>p+A program investigate Cold Nuclear Matter</vt:lpstr>
      <vt:lpstr>p+A program investigate Cold Nuclear Matter</vt:lpstr>
      <vt:lpstr>Conclusion</vt:lpstr>
      <vt:lpstr>CMS@LHC    New upsilon results</vt:lpstr>
      <vt:lpstr>J/Y@SPS .vs. U@LHC    color screening ?</vt:lpstr>
      <vt:lpstr>J/Y@SPS .vs. U@LHC    color screening ?</vt:lpstr>
      <vt:lpstr>J/Y@SPS .vs. U@LHC    color screening ?</vt:lpstr>
      <vt:lpstr>CERN strategy</vt:lpstr>
      <vt:lpstr>Expression of interest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quarkonium puzzle</dc:title>
  <cp:lastModifiedBy>fleuret</cp:lastModifiedBy>
  <cp:revision>172</cp:revision>
  <dcterms:modified xsi:type="dcterms:W3CDTF">2012-12-06T10:27:58Z</dcterms:modified>
</cp:coreProperties>
</file>