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4" r:id="rId2"/>
    <p:sldId id="284" r:id="rId3"/>
    <p:sldId id="297" r:id="rId4"/>
    <p:sldId id="309" r:id="rId5"/>
    <p:sldId id="304" r:id="rId6"/>
    <p:sldId id="296" r:id="rId7"/>
    <p:sldId id="302" r:id="rId8"/>
    <p:sldId id="261" r:id="rId9"/>
    <p:sldId id="305" r:id="rId10"/>
    <p:sldId id="310" r:id="rId11"/>
    <p:sldId id="293" r:id="rId12"/>
    <p:sldId id="280" r:id="rId13"/>
    <p:sldId id="279" r:id="rId14"/>
    <p:sldId id="306" r:id="rId15"/>
    <p:sldId id="308" r:id="rId16"/>
    <p:sldId id="312" r:id="rId17"/>
    <p:sldId id="313"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2"/>
    <a:srgbClr val="A20000"/>
    <a:srgbClr val="003300"/>
    <a:srgbClr val="00CC66"/>
    <a:srgbClr val="4F81BD"/>
    <a:srgbClr val="F2DCDB"/>
    <a:srgbClr val="DCE6F2"/>
    <a:srgbClr val="0101FF"/>
    <a:srgbClr val="FF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657" autoAdjust="0"/>
  </p:normalViewPr>
  <p:slideViewPr>
    <p:cSldViewPr>
      <p:cViewPr varScale="1">
        <p:scale>
          <a:sx n="75" d="100"/>
          <a:sy n="75" d="100"/>
        </p:scale>
        <p:origin x="-744"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9/27/2012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B5160349-112E-4757-92E5-A49459A58AE8}"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9703856-D6F6-4E69-8F82-8012B1E60403}"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388BFA0-37C8-4228-87E2-7EADCA538742}" type="slidenum">
              <a:rPr lang="fr-BE"/>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C2334D5-B392-4BF0-A405-EB113B1006E9}"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4536504" cy="868322"/>
          </a:xfrm>
          <a:solidFill>
            <a:schemeClr val="tx1"/>
          </a:solidFill>
        </p:spPr>
        <p:txBody>
          <a:bodyPr anchor="t">
            <a:noAutofit/>
          </a:bodyPr>
          <a:lstStyle>
            <a:lvl1pPr>
              <a:defRPr sz="28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5364163" y="0"/>
            <a:ext cx="3779837" cy="867600"/>
          </a:xfrm>
          <a:solidFill>
            <a:schemeClr val="tx1"/>
          </a:solidFill>
        </p:spPr>
        <p:txBody>
          <a:bodyPr anchor="ctr">
            <a:noAutofit/>
          </a:bodyPr>
          <a:lstStyle>
            <a:lvl1pPr algn="ctr">
              <a:buNone/>
              <a:defRPr sz="4000" b="1">
                <a:solidFill>
                  <a:srgbClr val="FF0000"/>
                </a:solidFill>
                <a:latin typeface="+mj-lt"/>
              </a:defRPr>
            </a:lvl1pPr>
          </a:lstStyle>
          <a:p>
            <a:pPr lvl="0"/>
            <a:r>
              <a:rPr lang="fr-FR" dirty="0" smtClean="0"/>
              <a:t>Cliquez pour modifier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04/05/2012 - RIL</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chemeClr val="tx1"/>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570E4C5-15D1-40D6-98CC-22358904E805}"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24479D3-0DFE-40D1-A65B-ED1AA51E4EC2}"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3E3385A-AC43-422B-8F0D-8A5900AB802D}"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B27C9A0-F17B-4707-B8E4-D1E609E7E680}"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14BC461-7CC5-4ACC-BF24-52AB6C8A7ED7}"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04/05/2012 - RIL</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3A582A5-6630-4140-9659-473DFB5982A5}"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04/05/2012 - RIL</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8" r:id="rId4"/>
    <p:sldLayoutId id="2147483675" r:id="rId5"/>
    <p:sldLayoutId id="2147483669" r:id="rId6"/>
    <p:sldLayoutId id="2147483676" r:id="rId7"/>
    <p:sldLayoutId id="2147483670" r:id="rId8"/>
    <p:sldLayoutId id="2147483677" r:id="rId9"/>
    <p:sldLayoutId id="2147483671" r:id="rId10"/>
    <p:sldLayoutId id="2147483678" r:id="rId11"/>
    <p:sldLayoutId id="2147483672" r:id="rId12"/>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arxiv.org/abs/hep-ph/0512217v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rxiv.org/abs/nucl-ex/061201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arxiv.org/abs/nucl-ex/0612013" TargetMode="External"/><Relationship Id="rId4" Type="http://schemas.openxmlformats.org/officeDocument/2006/relationships/image" Target="../media/image14.pn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smtClean="0"/>
              <a:t>An experiment to measure </a:t>
            </a:r>
            <a:r>
              <a:rPr lang="en-US" smtClean="0">
                <a:latin typeface="Symbol" pitchFamily="18" charset="2"/>
              </a:rPr>
              <a:t>c</a:t>
            </a:r>
            <a:r>
              <a:rPr lang="en-US" baseline="-25000" smtClean="0"/>
              <a:t>c</a:t>
            </a:r>
            <a:r>
              <a:rPr lang="en-US" smtClean="0"/>
              <a:t> suppression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buFont typeface="Arial" pitchFamily="34" charset="0"/>
              <a:buNone/>
              <a:defRPr/>
            </a:pPr>
            <a:endParaRPr lang="en-US" dirty="0"/>
          </a:p>
        </p:txBody>
      </p:sp>
      <p:sp>
        <p:nvSpPr>
          <p:cNvPr id="4" name="Espace réservé du numéro de diapositive 3"/>
          <p:cNvSpPr>
            <a:spLocks noGrp="1"/>
          </p:cNvSpPr>
          <p:nvPr>
            <p:ph type="sldNum" sz="quarter" idx="12"/>
          </p:nvPr>
        </p:nvSpPr>
        <p:spPr/>
        <p:txBody>
          <a:bodyPr/>
          <a:lstStyle/>
          <a:p>
            <a:pPr>
              <a:defRPr/>
            </a:pPr>
            <a:fld id="{2AD2A895-ABF4-449B-AE91-624773146513}" type="slidenum">
              <a:rPr lang="fr-BE"/>
              <a:pPr>
                <a:defRPr/>
              </a:pPr>
              <a:t>1</a:t>
            </a:fld>
            <a:endParaRPr lang="fr-BE"/>
          </a:p>
        </p:txBody>
      </p:sp>
      <p:sp>
        <p:nvSpPr>
          <p:cNvPr id="5" name="Espace réservé du pied de page 4"/>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fr-FR" sz="2800" dirty="0" smtClean="0"/>
              <a:t>p+A program	</a:t>
            </a:r>
            <a:r>
              <a:rPr lang="fr-FR" dirty="0" err="1" smtClean="0">
                <a:solidFill>
                  <a:srgbClr val="FF0000"/>
                </a:solidFill>
              </a:rPr>
              <a:t>investigate</a:t>
            </a:r>
            <a:r>
              <a:rPr lang="fr-FR" dirty="0" smtClean="0">
                <a:solidFill>
                  <a:srgbClr val="FF0000"/>
                </a:solidFill>
              </a:rPr>
              <a:t> Cold </a:t>
            </a:r>
            <a:r>
              <a:rPr lang="fr-FR" dirty="0" err="1" smtClean="0">
                <a:solidFill>
                  <a:srgbClr val="FF0000"/>
                </a:solidFill>
              </a:rPr>
              <a:t>Nuclear</a:t>
            </a:r>
            <a:r>
              <a:rPr lang="fr-FR" dirty="0" smtClean="0">
                <a:solidFill>
                  <a:srgbClr val="FF0000"/>
                </a:solidFill>
              </a:rPr>
              <a:t> </a:t>
            </a:r>
            <a:r>
              <a:rPr lang="fr-FR" dirty="0" err="1" smtClean="0">
                <a:solidFill>
                  <a:srgbClr val="FF0000"/>
                </a:solidFill>
              </a:rPr>
              <a:t>Matter</a:t>
            </a:r>
            <a:endParaRPr lang="en-US" dirty="0"/>
          </a:p>
        </p:txBody>
      </p:sp>
      <p:sp>
        <p:nvSpPr>
          <p:cNvPr id="110597" name="Espace réservé du contenu 2"/>
          <p:cNvSpPr>
            <a:spLocks noGrp="1"/>
          </p:cNvSpPr>
          <p:nvPr>
            <p:ph idx="1"/>
          </p:nvPr>
        </p:nvSpPr>
        <p:spPr>
          <a:xfrm>
            <a:off x="214313" y="928688"/>
            <a:ext cx="8678862" cy="5500687"/>
          </a:xfrm>
        </p:spPr>
        <p:txBody>
          <a:bodyPr/>
          <a:lstStyle/>
          <a:p>
            <a:pPr algn="ctr">
              <a:buFont typeface="Arial" charset="0"/>
              <a:buNone/>
            </a:pPr>
            <a:r>
              <a:rPr lang="en-US" sz="1800" dirty="0" smtClean="0"/>
              <a:t>A thorough </a:t>
            </a:r>
            <a:r>
              <a:rPr lang="en-US" sz="1800" dirty="0" err="1" smtClean="0"/>
              <a:t>p+A</a:t>
            </a:r>
            <a:r>
              <a:rPr lang="en-US" sz="1800" dirty="0" smtClean="0"/>
              <a:t> program requires</a:t>
            </a:r>
          </a:p>
          <a:p>
            <a:endParaRPr lang="en-US" sz="2000" dirty="0" smtClean="0"/>
          </a:p>
          <a:p>
            <a:endParaRPr lang="en-US" dirty="0" smtClean="0"/>
          </a:p>
          <a:p>
            <a:endParaRPr lang="en-US" dirty="0" smtClean="0"/>
          </a:p>
        </p:txBody>
      </p:sp>
      <p:graphicFrame>
        <p:nvGraphicFramePr>
          <p:cNvPr id="9" name="Tableau 8"/>
          <p:cNvGraphicFramePr>
            <a:graphicFrameLocks noGrp="1"/>
          </p:cNvGraphicFramePr>
          <p:nvPr/>
        </p:nvGraphicFramePr>
        <p:xfrm>
          <a:off x="5005388" y="1340768"/>
          <a:ext cx="4031108" cy="1745934"/>
        </p:xfrm>
        <a:graphic>
          <a:graphicData uri="http://schemas.openxmlformats.org/drawingml/2006/table">
            <a:tbl>
              <a:tblPr/>
              <a:tblGrid>
                <a:gridCol w="792162"/>
                <a:gridCol w="576263"/>
                <a:gridCol w="790475"/>
                <a:gridCol w="936104"/>
                <a:gridCol w="936104"/>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endParaRPr kumimoji="0" lang="en-US" sz="1600" b="1" i="0" u="none" strike="noStrike" cap="none" normalizeH="0" baseline="-2500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158 GeV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(17 GeV)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450 GeV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(29 GeV)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
        <p:nvSpPr>
          <p:cNvPr id="20" name="Espace réservé du numéro de diapositive 19"/>
          <p:cNvSpPr>
            <a:spLocks noGrp="1"/>
          </p:cNvSpPr>
          <p:nvPr>
            <p:ph type="sldNum" sz="quarter" idx="12"/>
          </p:nvPr>
        </p:nvSpPr>
        <p:spPr/>
        <p:txBody>
          <a:bodyPr/>
          <a:lstStyle/>
          <a:p>
            <a:pPr>
              <a:defRPr/>
            </a:pPr>
            <a:fld id="{E6495BFF-27C5-4C7A-8074-E9B63FEE8855}" type="slidenum">
              <a:rPr lang="fr-BE"/>
              <a:pPr>
                <a:defRPr/>
              </a:pPr>
              <a:t>10</a:t>
            </a:fld>
            <a:endParaRPr lang="fr-BE"/>
          </a:p>
        </p:txBody>
      </p:sp>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sp>
        <p:nvSpPr>
          <p:cNvPr id="38" name="Espace réservé du pied de page 37"/>
          <p:cNvSpPr>
            <a:spLocks noGrp="1"/>
          </p:cNvSpPr>
          <p:nvPr>
            <p:ph type="ftr" sz="quarter" idx="11"/>
          </p:nvPr>
        </p:nvSpPr>
        <p:spPr/>
        <p:txBody>
          <a:bodyPr/>
          <a:lstStyle/>
          <a:p>
            <a:pPr>
              <a:defRPr/>
            </a:pPr>
            <a:r>
              <a:rPr lang="fr-FR" smtClean="0"/>
              <a:t>Frédéric Fleuret - LLR</a:t>
            </a:r>
            <a:endParaRPr lang="fr-BE"/>
          </a:p>
        </p:txBody>
      </p:sp>
      <p:graphicFrame>
        <p:nvGraphicFramePr>
          <p:cNvPr id="110594" name="Object 3"/>
          <p:cNvGraphicFramePr>
            <a:graphicFrameLocks noChangeAspect="1"/>
          </p:cNvGraphicFramePr>
          <p:nvPr/>
        </p:nvGraphicFramePr>
        <p:xfrm>
          <a:off x="786414" y="4077072"/>
          <a:ext cx="1625346" cy="609740"/>
        </p:xfrm>
        <a:graphic>
          <a:graphicData uri="http://schemas.openxmlformats.org/presentationml/2006/ole">
            <p:oleObj spid="_x0000_s112642" name="Équation" r:id="rId4" imgW="1117440" imgH="419040" progId="Equation.3">
              <p:embed/>
            </p:oleObj>
          </a:graphicData>
        </a:graphic>
      </p:graphicFrame>
      <p:sp>
        <p:nvSpPr>
          <p:cNvPr id="110659" name="Espace réservé du contenu 2"/>
          <p:cNvSpPr>
            <a:spLocks/>
          </p:cNvSpPr>
          <p:nvPr/>
        </p:nvSpPr>
        <p:spPr bwMode="auto">
          <a:xfrm>
            <a:off x="0" y="1501775"/>
            <a:ext cx="5078413" cy="2359025"/>
          </a:xfrm>
          <a:prstGeom prst="rect">
            <a:avLst/>
          </a:prstGeom>
          <a:noFill/>
          <a:ln w="9525">
            <a:noFill/>
            <a:miter lim="800000"/>
            <a:headEnd/>
            <a:tailEnd/>
          </a:ln>
        </p:spPr>
        <p:txBody>
          <a:bodyPr/>
          <a:lstStyle/>
          <a:p>
            <a:pPr marL="342900" indent="-342900">
              <a:spcBef>
                <a:spcPct val="20000"/>
              </a:spcBef>
              <a:buFont typeface="Arial" charset="0"/>
              <a:buChar char="•"/>
            </a:pPr>
            <a:r>
              <a:rPr lang="en-US" b="1" dirty="0" smtClean="0">
                <a:latin typeface="Calibri" pitchFamily="34" charset="0"/>
              </a:rPr>
              <a:t>J/</a:t>
            </a:r>
            <a:r>
              <a:rPr lang="en-US" b="1" dirty="0" smtClean="0">
                <a:latin typeface="Symbol" pitchFamily="18" charset="2"/>
              </a:rPr>
              <a:t>Y</a:t>
            </a:r>
            <a:r>
              <a:rPr lang="en-US" b="1" dirty="0">
                <a:latin typeface="Calibri" pitchFamily="34" charset="0"/>
              </a:rPr>
              <a:t>, </a:t>
            </a:r>
            <a:r>
              <a:rPr lang="en-US" b="1" dirty="0">
                <a:latin typeface="Symbol" pitchFamily="18" charset="2"/>
              </a:rPr>
              <a:t>Y</a:t>
            </a:r>
            <a:r>
              <a:rPr lang="en-US" b="1" dirty="0">
                <a:latin typeface="Calibri" pitchFamily="34" charset="0"/>
              </a:rPr>
              <a:t>’, </a:t>
            </a:r>
            <a:r>
              <a:rPr lang="en-US" b="1" dirty="0">
                <a:latin typeface="Symbol" pitchFamily="18" charset="2"/>
              </a:rPr>
              <a:t>c</a:t>
            </a:r>
            <a:r>
              <a:rPr lang="en-US" b="1" baseline="-25000" dirty="0">
                <a:latin typeface="Calibri" pitchFamily="34" charset="0"/>
              </a:rPr>
              <a:t>c</a:t>
            </a:r>
            <a:r>
              <a:rPr lang="en-US" b="1" dirty="0">
                <a:latin typeface="Calibri" pitchFamily="34" charset="0"/>
              </a:rPr>
              <a:t> with several targets </a:t>
            </a:r>
            <a:r>
              <a:rPr lang="en-US" b="1" dirty="0" smtClean="0">
                <a:latin typeface="Calibri" pitchFamily="34" charset="0"/>
              </a:rPr>
              <a:t>                      </a:t>
            </a:r>
            <a:r>
              <a:rPr lang="en-US" dirty="0" smtClean="0">
                <a:latin typeface="Calibri" pitchFamily="34" charset="0"/>
              </a:rPr>
              <a:t>(</a:t>
            </a:r>
            <a:r>
              <a:rPr lang="en-US" dirty="0">
                <a:latin typeface="Calibri" pitchFamily="34" charset="0"/>
              </a:rPr>
              <a:t>NA50: </a:t>
            </a:r>
            <a:r>
              <a:rPr lang="fr-FR" dirty="0">
                <a:latin typeface="Calibri" pitchFamily="34" charset="0"/>
              </a:rPr>
              <a:t>p+Be, p+Al, p+Cu, p+Ag, p+W, p+Pb)</a:t>
            </a:r>
          </a:p>
          <a:p>
            <a:pPr marL="342900" indent="-342900">
              <a:spcBef>
                <a:spcPct val="20000"/>
              </a:spcBef>
              <a:buFont typeface="Arial" charset="0"/>
              <a:buChar char="•"/>
            </a:pPr>
            <a:r>
              <a:rPr lang="en-US" b="1" dirty="0" smtClean="0">
                <a:latin typeface="Calibri" pitchFamily="34" charset="0"/>
              </a:rPr>
              <a:t>J/</a:t>
            </a:r>
            <a:r>
              <a:rPr lang="en-US" b="1" dirty="0" smtClean="0">
                <a:latin typeface="Symbol" pitchFamily="18" charset="2"/>
              </a:rPr>
              <a:t>Y</a:t>
            </a:r>
            <a:r>
              <a:rPr lang="en-US" b="1" dirty="0">
                <a:latin typeface="Calibri" pitchFamily="34" charset="0"/>
              </a:rPr>
              <a:t>, </a:t>
            </a:r>
            <a:r>
              <a:rPr lang="en-US" b="1" dirty="0">
                <a:latin typeface="Symbol" pitchFamily="18" charset="2"/>
              </a:rPr>
              <a:t>Y</a:t>
            </a:r>
            <a:r>
              <a:rPr lang="en-US" b="1" dirty="0">
                <a:latin typeface="Calibri" pitchFamily="34" charset="0"/>
              </a:rPr>
              <a:t>’, </a:t>
            </a:r>
            <a:r>
              <a:rPr lang="en-US" b="1" dirty="0">
                <a:latin typeface="Symbol" pitchFamily="18" charset="2"/>
              </a:rPr>
              <a:t>c</a:t>
            </a:r>
            <a:r>
              <a:rPr lang="en-US" b="1" baseline="-25000" dirty="0">
                <a:latin typeface="Calibri" pitchFamily="34" charset="0"/>
              </a:rPr>
              <a:t>c</a:t>
            </a:r>
            <a:r>
              <a:rPr lang="en-US" b="1" dirty="0">
                <a:latin typeface="Calibri" pitchFamily="34" charset="0"/>
              </a:rPr>
              <a:t> in a large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range</a:t>
            </a:r>
            <a:endParaRPr lang="fr-FR" b="1" dirty="0">
              <a:latin typeface="Calibri" pitchFamily="34" charset="0"/>
            </a:endParaRPr>
          </a:p>
          <a:p>
            <a:pPr marL="342900" indent="-342900">
              <a:spcBef>
                <a:spcPct val="20000"/>
              </a:spcBef>
              <a:buFont typeface="Arial" charset="0"/>
              <a:buChar char="•"/>
            </a:pPr>
            <a:r>
              <a:rPr lang="en-US" b="1" dirty="0">
                <a:latin typeface="Calibri" pitchFamily="34" charset="0"/>
              </a:rPr>
              <a:t>Large statistics </a:t>
            </a:r>
            <a:r>
              <a:rPr lang="en-US" b="1" dirty="0" smtClean="0">
                <a:latin typeface="Calibri" pitchFamily="34" charset="0"/>
              </a:rPr>
              <a:t> </a:t>
            </a:r>
            <a:r>
              <a:rPr lang="en-US" dirty="0" smtClean="0">
                <a:latin typeface="Calibri" pitchFamily="34" charset="0"/>
              </a:rPr>
              <a:t>(in </a:t>
            </a:r>
            <a:r>
              <a:rPr lang="en-US" dirty="0">
                <a:latin typeface="Calibri" pitchFamily="34" charset="0"/>
              </a:rPr>
              <a:t>principle, can run with  proton beam several months per </a:t>
            </a:r>
            <a:r>
              <a:rPr lang="en-US" dirty="0" smtClean="0">
                <a:latin typeface="Calibri" pitchFamily="34" charset="0"/>
              </a:rPr>
              <a:t>year)</a:t>
            </a:r>
            <a:endParaRPr lang="en-US" sz="900" dirty="0">
              <a:latin typeface="Calibri" pitchFamily="34" charset="0"/>
            </a:endParaRPr>
          </a:p>
          <a:p>
            <a:pPr marL="342900" indent="-342900">
              <a:spcBef>
                <a:spcPct val="20000"/>
              </a:spcBef>
              <a:buFont typeface="Arial" charset="0"/>
              <a:buChar char="•"/>
            </a:pPr>
            <a:endParaRPr lang="en-US" b="1" dirty="0">
              <a:latin typeface="Calibri" pitchFamily="34" charset="0"/>
            </a:endParaRPr>
          </a:p>
          <a:p>
            <a:pPr marL="342900" indent="-342900">
              <a:spcBef>
                <a:spcPct val="20000"/>
              </a:spcBef>
              <a:buFont typeface="Arial" charset="0"/>
              <a:buChar char="•"/>
            </a:pPr>
            <a:endParaRPr lang="en-US" sz="2000" dirty="0">
              <a:latin typeface="Calibri" pitchFamily="34" charset="0"/>
            </a:endParaRPr>
          </a:p>
          <a:p>
            <a:pPr marL="342900" indent="-342900">
              <a:spcBef>
                <a:spcPct val="20000"/>
              </a:spcBef>
              <a:buFont typeface="Arial" charset="0"/>
              <a:buChar char="•"/>
            </a:pPr>
            <a:endParaRPr lang="en-US" sz="2800" b="1" dirty="0">
              <a:latin typeface="Calibri" pitchFamily="34" charset="0"/>
            </a:endParaRPr>
          </a:p>
          <a:p>
            <a:pPr marL="342900" indent="-342900">
              <a:spcBef>
                <a:spcPct val="20000"/>
              </a:spcBef>
              <a:buFont typeface="Arial" charset="0"/>
              <a:buChar char="•"/>
            </a:pPr>
            <a:endParaRPr lang="en-US" sz="2800" b="1" dirty="0">
              <a:latin typeface="Calibri" pitchFamily="34" charset="0"/>
            </a:endParaRPr>
          </a:p>
        </p:txBody>
      </p:sp>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5"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(29.1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p:oleObj spid="_x0000_s112643" name="Équation" r:id="rId6" imgW="1180800" imgH="419040" progId="Equation.3">
                <p:embed/>
              </p:oleObj>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re 4"/>
          <p:cNvSpPr>
            <a:spLocks noGrp="1"/>
          </p:cNvSpPr>
          <p:nvPr>
            <p:ph type="title"/>
          </p:nvPr>
        </p:nvSpPr>
        <p:spPr>
          <a:xfrm>
            <a:off x="827088" y="0"/>
            <a:ext cx="8316912" cy="868363"/>
          </a:xfrm>
        </p:spPr>
        <p:txBody>
          <a:bodyPr/>
          <a:lstStyle/>
          <a:p>
            <a:r>
              <a:rPr lang="en-US" smtClean="0"/>
              <a:t>Conclusion</a:t>
            </a:r>
          </a:p>
        </p:txBody>
      </p:sp>
      <p:sp>
        <p:nvSpPr>
          <p:cNvPr id="6" name="Espace réservé du contenu 5"/>
          <p:cNvSpPr>
            <a:spLocks noGrp="1"/>
          </p:cNvSpPr>
          <p:nvPr>
            <p:ph idx="1"/>
          </p:nvPr>
        </p:nvSpPr>
        <p:spPr>
          <a:xfrm>
            <a:off x="214313" y="928688"/>
            <a:ext cx="8715375" cy="5500687"/>
          </a:xfrm>
        </p:spPr>
        <p:txBody>
          <a:bodyPr>
            <a:normAutofit/>
          </a:bodyPr>
          <a:lstStyle/>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t>
            </a:r>
            <a:r>
              <a:rPr lang="en-US" sz="2600" dirty="0" err="1" smtClean="0"/>
              <a:t>p+A</a:t>
            </a:r>
            <a:r>
              <a:rPr lang="en-US" sz="2600" dirty="0" smtClean="0"/>
              <a:t> collisions with several targets will give a thorough control of Cold Nuclear Matter effects</a:t>
            </a:r>
          </a:p>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A+A collisions at SPS energies will (</a:t>
            </a:r>
            <a:r>
              <a:rPr lang="en-US" sz="2600" dirty="0" err="1" smtClean="0"/>
              <a:t>dis</a:t>
            </a:r>
            <a:r>
              <a:rPr lang="en-US" sz="2600" dirty="0" smtClean="0"/>
              <a:t>)prove sequential suppression scenario.</a:t>
            </a:r>
          </a:p>
          <a:p>
            <a:pPr algn="just">
              <a:lnSpc>
                <a:spcPct val="80000"/>
              </a:lnSpc>
              <a:buFont typeface="Arial" charset="0"/>
              <a:buNone/>
            </a:pPr>
            <a:endParaRPr lang="en-US" sz="2600" dirty="0" smtClean="0"/>
          </a:p>
          <a:p>
            <a:pPr algn="just"/>
            <a:r>
              <a:rPr lang="en-US" sz="2600" dirty="0" smtClean="0"/>
              <a:t>The apparatus is well suited to </a:t>
            </a:r>
            <a:r>
              <a:rPr lang="en-US" sz="2600" dirty="0" smtClean="0"/>
              <a:t>explore other </a:t>
            </a:r>
            <a:r>
              <a:rPr lang="en-US" sz="2600" dirty="0" smtClean="0"/>
              <a:t>important </a:t>
            </a:r>
            <a:r>
              <a:rPr lang="en-US" sz="2600" dirty="0" smtClean="0"/>
              <a:t>physics subjects such as open charm or low mass </a:t>
            </a:r>
            <a:r>
              <a:rPr lang="en-US" sz="2600" dirty="0" smtClean="0"/>
              <a:t>lepton pairs </a:t>
            </a:r>
            <a:r>
              <a:rPr lang="en-US" sz="2600" dirty="0" smtClean="0"/>
              <a:t>production in heavy ion collisions.</a:t>
            </a:r>
            <a:endParaRPr lang="en-US" sz="2600" dirty="0" smtClean="0"/>
          </a:p>
          <a:p>
            <a:pPr algn="just">
              <a:lnSpc>
                <a:spcPct val="80000"/>
              </a:lnSpc>
            </a:pPr>
            <a:endParaRPr lang="en-US" sz="2600" dirty="0" smtClean="0"/>
          </a:p>
          <a:p>
            <a:pPr algn="just">
              <a:lnSpc>
                <a:spcPct val="80000"/>
              </a:lnSpc>
            </a:pPr>
            <a:r>
              <a:rPr lang="en-US" sz="2600" dirty="0" smtClean="0">
                <a:solidFill>
                  <a:srgbClr val="FF0000"/>
                </a:solidFill>
              </a:rPr>
              <a:t>Understanding sequential suppression at SPS is crucial to fully understand RHIC and LHC results. </a:t>
            </a:r>
          </a:p>
          <a:p>
            <a:pPr>
              <a:lnSpc>
                <a:spcPct val="80000"/>
              </a:lnSpc>
            </a:pPr>
            <a:endParaRPr lang="en-US" sz="2600" dirty="0" smtClean="0"/>
          </a:p>
          <a:p>
            <a:pPr>
              <a:lnSpc>
                <a:spcPct val="80000"/>
              </a:lnSpc>
            </a:pPr>
            <a:endParaRPr lang="en-US" sz="2600" dirty="0" smtClean="0"/>
          </a:p>
          <a:p>
            <a:pPr>
              <a:lnSpc>
                <a:spcPct val="80000"/>
              </a:lnSpc>
            </a:pPr>
            <a:endParaRPr lang="en-US" sz="2600" dirty="0" smtClean="0"/>
          </a:p>
        </p:txBody>
      </p:sp>
      <p:sp>
        <p:nvSpPr>
          <p:cNvPr id="4" name="Espace réservé du numéro de diapositive 3"/>
          <p:cNvSpPr>
            <a:spLocks noGrp="1"/>
          </p:cNvSpPr>
          <p:nvPr>
            <p:ph type="sldNum" sz="quarter" idx="12"/>
          </p:nvPr>
        </p:nvSpPr>
        <p:spPr/>
        <p:txBody>
          <a:bodyPr/>
          <a:lstStyle/>
          <a:p>
            <a:pPr>
              <a:defRPr/>
            </a:pPr>
            <a:fld id="{D1B0E5A8-C10F-4706-81D5-55010015D06E}" type="slidenum">
              <a:rPr lang="fr-BE"/>
              <a:pPr>
                <a:defRPr/>
              </a:pPr>
              <a:t>11</a:t>
            </a:fld>
            <a:endParaRPr lang="fr-BE"/>
          </a:p>
        </p:txBody>
      </p:sp>
      <p:sp>
        <p:nvSpPr>
          <p:cNvPr id="7" name="Espace réservé du pied de page 6"/>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a:xfrm>
            <a:off x="827088" y="0"/>
            <a:ext cx="8316912" cy="868363"/>
          </a:xfrm>
        </p:spPr>
        <p:txBody>
          <a:bodyPr/>
          <a:lstStyle/>
          <a:p>
            <a:pPr algn="l"/>
            <a:r>
              <a:rPr lang="en-US" sz="2800" smtClean="0"/>
              <a:t>CMS@LHC</a:t>
            </a:r>
            <a:r>
              <a:rPr lang="en-US" smtClean="0"/>
              <a:t> 			</a:t>
            </a:r>
            <a:r>
              <a:rPr lang="en-US" smtClean="0">
                <a:solidFill>
                  <a:srgbClr val="FF0000"/>
                </a:solidFill>
              </a:rPr>
              <a:t>New upsilon results</a:t>
            </a:r>
          </a:p>
        </p:txBody>
      </p:sp>
      <p:sp>
        <p:nvSpPr>
          <p:cNvPr id="112642" name="ZoneTexte 6"/>
          <p:cNvSpPr txBox="1">
            <a:spLocks noChangeArrowheads="1"/>
          </p:cNvSpPr>
          <p:nvPr/>
        </p:nvSpPr>
        <p:spPr bwMode="auto">
          <a:xfrm>
            <a:off x="468313" y="1052513"/>
            <a:ext cx="3609975" cy="461962"/>
          </a:xfrm>
          <a:prstGeom prst="rect">
            <a:avLst/>
          </a:prstGeom>
          <a:noFill/>
          <a:ln w="9525">
            <a:noFill/>
            <a:miter lim="800000"/>
            <a:headEnd/>
            <a:tailEnd/>
          </a:ln>
        </p:spPr>
        <p:txBody>
          <a:bodyPr wrap="none">
            <a:spAutoFit/>
          </a:bodyPr>
          <a:lstStyle/>
          <a:p>
            <a:r>
              <a:rPr lang="en-US" sz="2400" b="1">
                <a:solidFill>
                  <a:srgbClr val="FF0000"/>
                </a:solidFill>
                <a:latin typeface="Calibri" pitchFamily="34" charset="0"/>
              </a:rPr>
              <a:t>Beautiful results from CMS</a:t>
            </a:r>
          </a:p>
        </p:txBody>
      </p:sp>
      <p:pic>
        <p:nvPicPr>
          <p:cNvPr id="54274" name="Picture 2"/>
          <p:cNvPicPr>
            <a:picLocks noChangeAspect="1" noChangeArrowheads="1"/>
          </p:cNvPicPr>
          <p:nvPr/>
        </p:nvPicPr>
        <p:blipFill>
          <a:blip r:embed="rId2" cstate="print"/>
          <a:srcRect l="4710" t="37670" r="44655" b="40419"/>
          <a:stretch>
            <a:fillRect/>
          </a:stretch>
        </p:blipFill>
        <p:spPr bwMode="auto">
          <a:xfrm>
            <a:off x="755650" y="1628775"/>
            <a:ext cx="3756025" cy="1295400"/>
          </a:xfrm>
          <a:prstGeom prst="rect">
            <a:avLst/>
          </a:prstGeom>
          <a:solidFill>
            <a:schemeClr val="bg1">
              <a:lumMod val="85000"/>
            </a:schemeClr>
          </a:solidFill>
          <a:ln w="9525">
            <a:noFill/>
            <a:miter lim="800000"/>
            <a:headEnd/>
            <a:tailEnd/>
          </a:ln>
          <a:effectLst>
            <a:outerShdw blurRad="63500" sx="102000" sy="102000" algn="ctr" rotWithShape="0">
              <a:prstClr val="black">
                <a:alpha val="40000"/>
              </a:prstClr>
            </a:outerShdw>
          </a:effectLst>
        </p:spPr>
      </p:pic>
      <p:sp>
        <p:nvSpPr>
          <p:cNvPr id="112644" name="ZoneTexte 7"/>
          <p:cNvSpPr txBox="1">
            <a:spLocks noChangeArrowheads="1"/>
          </p:cNvSpPr>
          <p:nvPr/>
        </p:nvSpPr>
        <p:spPr bwMode="auto">
          <a:xfrm>
            <a:off x="1403350" y="1700213"/>
            <a:ext cx="2747963" cy="369887"/>
          </a:xfrm>
          <a:prstGeom prst="rect">
            <a:avLst/>
          </a:prstGeom>
          <a:noFill/>
          <a:ln w="9525">
            <a:noFill/>
            <a:miter lim="800000"/>
            <a:headEnd/>
            <a:tailEnd/>
          </a:ln>
        </p:spPr>
        <p:txBody>
          <a:bodyPr wrap="none">
            <a:spAutoFit/>
          </a:bodyPr>
          <a:lstStyle/>
          <a:p>
            <a:r>
              <a:rPr lang="en-US">
                <a:latin typeface="Calibri" pitchFamily="34" charset="0"/>
              </a:rPr>
              <a:t>(Camelia Mironov, HP2012)</a:t>
            </a:r>
          </a:p>
        </p:txBody>
      </p:sp>
      <p:cxnSp>
        <p:nvCxnSpPr>
          <p:cNvPr id="11" name="Connecteur en angle 10"/>
          <p:cNvCxnSpPr/>
          <p:nvPr/>
        </p:nvCxnSpPr>
        <p:spPr>
          <a:xfrm flipV="1">
            <a:off x="3563938" y="2420938"/>
            <a:ext cx="1512887" cy="215900"/>
          </a:xfrm>
          <a:prstGeom prst="bentConnector3">
            <a:avLst>
              <a:gd name="adj1" fmla="val -716"/>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a:off x="3059113" y="3068638"/>
            <a:ext cx="1728787" cy="1296987"/>
          </a:xfrm>
          <a:prstGeom prst="bentConnector3">
            <a:avLst>
              <a:gd name="adj1" fmla="val -469"/>
            </a:avLst>
          </a:prstGeom>
          <a:ln w="57150">
            <a:solidFill>
              <a:srgbClr val="3333F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12647" name="Picture 3"/>
          <p:cNvPicPr>
            <a:picLocks noChangeAspect="1" noChangeArrowheads="1"/>
          </p:cNvPicPr>
          <p:nvPr/>
        </p:nvPicPr>
        <p:blipFill>
          <a:blip r:embed="rId3" cstate="print"/>
          <a:srcRect/>
          <a:stretch>
            <a:fillRect/>
          </a:stretch>
        </p:blipFill>
        <p:spPr bwMode="auto">
          <a:xfrm>
            <a:off x="755650" y="3644900"/>
            <a:ext cx="2663825" cy="506413"/>
          </a:xfrm>
          <a:prstGeom prst="rect">
            <a:avLst/>
          </a:prstGeom>
          <a:noFill/>
          <a:ln w="9525">
            <a:noFill/>
            <a:miter lim="800000"/>
            <a:headEnd/>
            <a:tailEnd/>
          </a:ln>
        </p:spPr>
      </p:pic>
      <p:cxnSp>
        <p:nvCxnSpPr>
          <p:cNvPr id="20" name="Connecteur en angle 19"/>
          <p:cNvCxnSpPr>
            <a:stCxn id="54274" idx="2"/>
            <a:endCxn id="54275" idx="0"/>
          </p:cNvCxnSpPr>
          <p:nvPr/>
        </p:nvCxnSpPr>
        <p:spPr>
          <a:xfrm rot="5400000">
            <a:off x="2000250" y="3011488"/>
            <a:ext cx="720725" cy="546100"/>
          </a:xfrm>
          <a:prstGeom prst="bentConnector3">
            <a:avLst>
              <a:gd name="adj1" fmla="val 50000"/>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11"/>
          <p:cNvSpPr>
            <a:spLocks noGrp="1"/>
          </p:cNvSpPr>
          <p:nvPr>
            <p:ph type="sldNum" sz="quarter" idx="12"/>
          </p:nvPr>
        </p:nvSpPr>
        <p:spPr/>
        <p:txBody>
          <a:bodyPr/>
          <a:lstStyle/>
          <a:p>
            <a:pPr>
              <a:defRPr/>
            </a:pPr>
            <a:fld id="{FBB8ACB8-918A-45B4-B500-FA70B768F34A}" type="slidenum">
              <a:rPr lang="fr-BE"/>
              <a:pPr>
                <a:defRPr/>
              </a:pPr>
              <a:t>12</a:t>
            </a:fld>
            <a:endParaRPr lang="fr-BE"/>
          </a:p>
        </p:txBody>
      </p:sp>
      <p:pic>
        <p:nvPicPr>
          <p:cNvPr id="13" name="Picture 3"/>
          <p:cNvPicPr>
            <a:picLocks noChangeAspect="1" noChangeArrowheads="1"/>
          </p:cNvPicPr>
          <p:nvPr/>
        </p:nvPicPr>
        <p:blipFill>
          <a:blip r:embed="rId4"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5"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8" name="ZoneTexte 17"/>
          <p:cNvSpPr txBox="1"/>
          <p:nvPr/>
        </p:nvSpPr>
        <p:spPr>
          <a:xfrm>
            <a:off x="3419475" y="6092825"/>
            <a:ext cx="3357563" cy="4619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latin typeface="+mn-lt"/>
              </a:rPr>
              <a:t>Sequential suppression ?</a:t>
            </a:r>
          </a:p>
        </p:txBody>
      </p:sp>
      <p:sp>
        <p:nvSpPr>
          <p:cNvPr id="112653" name="ZoneTexte 23"/>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25" name="Connecteur en angle 35"/>
          <p:cNvCxnSpPr>
            <a:stCxn id="112653" idx="1"/>
          </p:cNvCxnSpPr>
          <p:nvPr/>
        </p:nvCxnSpPr>
        <p:spPr>
          <a:xfrm rot="10800000">
            <a:off x="2268538" y="5661025"/>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stCxn id="112653"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9" name="Espace réservé du pied de page 18"/>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sequential suppression ?</a:t>
            </a:r>
            <a:endParaRPr lang="en-US" dirty="0"/>
          </a:p>
        </p:txBody>
      </p:sp>
      <p:pic>
        <p:nvPicPr>
          <p:cNvPr id="113666"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pic>
        <p:nvPicPr>
          <p:cNvPr id="13" name="Picture 3"/>
          <p:cNvPicPr>
            <a:picLocks noChangeAspect="1" noChangeArrowheads="1"/>
          </p:cNvPicPr>
          <p:nvPr/>
        </p:nvPicPr>
        <p:blipFill>
          <a:blip r:embed="rId3"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6" name="Picture 3"/>
          <p:cNvPicPr>
            <a:picLocks noChangeAspect="1" noChangeArrowheads="1"/>
          </p:cNvPicPr>
          <p:nvPr/>
        </p:nvPicPr>
        <p:blipFill>
          <a:blip r:embed="rId3"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3" name="Espace réservé du numéro de diapositive 32"/>
          <p:cNvSpPr>
            <a:spLocks noGrp="1"/>
          </p:cNvSpPr>
          <p:nvPr>
            <p:ph type="sldNum" sz="quarter" idx="12"/>
          </p:nvPr>
        </p:nvSpPr>
        <p:spPr/>
        <p:txBody>
          <a:bodyPr/>
          <a:lstStyle/>
          <a:p>
            <a:pPr>
              <a:defRPr/>
            </a:pPr>
            <a:fld id="{620E9EFC-FC52-4E2B-8602-DB91D80D2FA8}" type="slidenum">
              <a:rPr lang="fr-BE"/>
              <a:pPr>
                <a:defRPr/>
              </a:pPr>
              <a:t>13</a:t>
            </a:fld>
            <a:endParaRPr lang="fr-BE"/>
          </a:p>
        </p:txBody>
      </p:sp>
      <p:sp>
        <p:nvSpPr>
          <p:cNvPr id="35" name="ZoneTexte 34"/>
          <p:cNvSpPr txBox="1"/>
          <p:nvPr/>
        </p:nvSpPr>
        <p:spPr>
          <a:xfrm>
            <a:off x="3419475" y="6092825"/>
            <a:ext cx="3357563" cy="4619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latin typeface="+mn-lt"/>
              </a:rPr>
              <a:t>Sequential suppression ?</a:t>
            </a:r>
          </a:p>
        </p:txBody>
      </p:sp>
      <p:sp>
        <p:nvSpPr>
          <p:cNvPr id="37" name="Espace réservé du pied de page 36"/>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sequential suppression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7" name="Espace réservé du numéro de diapositive 36"/>
          <p:cNvSpPr>
            <a:spLocks noGrp="1"/>
          </p:cNvSpPr>
          <p:nvPr>
            <p:ph type="sldNum" sz="quarter" idx="12"/>
          </p:nvPr>
        </p:nvSpPr>
        <p:spPr/>
        <p:txBody>
          <a:bodyPr/>
          <a:lstStyle/>
          <a:p>
            <a:pPr>
              <a:defRPr/>
            </a:pPr>
            <a:fld id="{3F2A3404-1990-4450-BC99-A16CBB8119DB}" type="slidenum">
              <a:rPr lang="fr-BE"/>
              <a:pPr>
                <a:defRPr/>
              </a:pPr>
              <a:t>14</a:t>
            </a:fld>
            <a:endParaRPr lang="fr-BE"/>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sp>
        <p:nvSpPr>
          <p:cNvPr id="14" name="ZoneTexte 13"/>
          <p:cNvSpPr txBox="1"/>
          <p:nvPr/>
        </p:nvSpPr>
        <p:spPr>
          <a:xfrm>
            <a:off x="3565525" y="6092825"/>
            <a:ext cx="2363468" cy="46166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smtClean="0">
                <a:latin typeface="+mn-lt"/>
              </a:rPr>
              <a:t>On the same axis</a:t>
            </a:r>
            <a:endParaRPr lang="en-US" sz="2400" b="1" dirty="0">
              <a:latin typeface="+mn-lt"/>
            </a:endParaRPr>
          </a:p>
        </p:txBody>
      </p: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sequential suppression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7" name="Espace réservé du numéro de diapositive 36"/>
          <p:cNvSpPr>
            <a:spLocks noGrp="1"/>
          </p:cNvSpPr>
          <p:nvPr>
            <p:ph type="sldNum" sz="quarter" idx="12"/>
          </p:nvPr>
        </p:nvSpPr>
        <p:spPr/>
        <p:txBody>
          <a:bodyPr/>
          <a:lstStyle/>
          <a:p>
            <a:pPr>
              <a:defRPr/>
            </a:pPr>
            <a:fld id="{3F2A3404-1990-4450-BC99-A16CBB8119DB}" type="slidenum">
              <a:rPr lang="fr-BE"/>
              <a:pPr>
                <a:defRPr/>
              </a:pPr>
              <a:t>15</a:t>
            </a:fld>
            <a:endParaRPr lang="fr-BE"/>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cxnSp>
        <p:nvCxnSpPr>
          <p:cNvPr id="10" name="Connecteur droit 9"/>
          <p:cNvCxnSpPr/>
          <p:nvPr/>
        </p:nvCxnSpPr>
        <p:spPr>
          <a:xfrm>
            <a:off x="1836738" y="2525713"/>
            <a:ext cx="1655762" cy="16240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580063" y="2492375"/>
            <a:ext cx="1654175" cy="16240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ZoneTexte 39"/>
          <p:cNvSpPr txBox="1">
            <a:spLocks noChangeArrowheads="1"/>
          </p:cNvSpPr>
          <p:nvPr/>
        </p:nvSpPr>
        <p:spPr bwMode="auto">
          <a:xfrm>
            <a:off x="1835150" y="2997200"/>
            <a:ext cx="650875" cy="522288"/>
          </a:xfrm>
          <a:prstGeom prst="rect">
            <a:avLst/>
          </a:prstGeom>
          <a:noFill/>
          <a:ln w="9525">
            <a:noFill/>
            <a:miter lim="800000"/>
            <a:headEnd/>
            <a:tailEnd/>
          </a:ln>
        </p:spPr>
        <p:txBody>
          <a:bodyPr wrap="none">
            <a:spAutoFit/>
          </a:bodyPr>
          <a:lstStyle/>
          <a:p>
            <a:r>
              <a:rPr lang="en-US" sz="2800" b="1">
                <a:solidFill>
                  <a:srgbClr val="FF0000"/>
                </a:solidFill>
                <a:latin typeface="Symbol" pitchFamily="18" charset="2"/>
              </a:rPr>
              <a:t>c</a:t>
            </a:r>
            <a:r>
              <a:rPr lang="en-US" sz="2800" b="1" baseline="-25000">
                <a:solidFill>
                  <a:srgbClr val="FF0000"/>
                </a:solidFill>
                <a:latin typeface="Calibri" pitchFamily="34" charset="0"/>
              </a:rPr>
              <a:t>c</a:t>
            </a:r>
            <a:r>
              <a:rPr lang="en-US" sz="2800" b="1">
                <a:solidFill>
                  <a:srgbClr val="FF0000"/>
                </a:solidFill>
                <a:latin typeface="Calibri" pitchFamily="34" charset="0"/>
              </a:rPr>
              <a:t>?</a:t>
            </a:r>
          </a:p>
        </p:txBody>
      </p:sp>
      <p:sp>
        <p:nvSpPr>
          <p:cNvPr id="13" name="ZoneTexte 45"/>
          <p:cNvSpPr txBox="1">
            <a:spLocks noChangeArrowheads="1"/>
          </p:cNvSpPr>
          <p:nvPr/>
        </p:nvSpPr>
        <p:spPr bwMode="auto">
          <a:xfrm>
            <a:off x="6156325" y="3500438"/>
            <a:ext cx="676275" cy="523875"/>
          </a:xfrm>
          <a:prstGeom prst="rect">
            <a:avLst/>
          </a:prstGeom>
          <a:noFill/>
          <a:ln w="9525">
            <a:noFill/>
            <a:miter lim="800000"/>
            <a:headEnd/>
            <a:tailEnd/>
          </a:ln>
        </p:spPr>
        <p:txBody>
          <a:bodyPr wrap="none">
            <a:spAutoFit/>
          </a:bodyPr>
          <a:lstStyle/>
          <a:p>
            <a:r>
              <a:rPr lang="en-US" sz="2800" b="1">
                <a:solidFill>
                  <a:srgbClr val="FF0000"/>
                </a:solidFill>
                <a:latin typeface="Symbol" pitchFamily="18" charset="2"/>
              </a:rPr>
              <a:t>c</a:t>
            </a:r>
            <a:r>
              <a:rPr lang="en-US" sz="2800" b="1" baseline="-25000">
                <a:solidFill>
                  <a:srgbClr val="FF0000"/>
                </a:solidFill>
                <a:latin typeface="Calibri" pitchFamily="34" charset="0"/>
              </a:rPr>
              <a:t>b</a:t>
            </a:r>
            <a:r>
              <a:rPr lang="en-US" sz="2800" b="1">
                <a:solidFill>
                  <a:srgbClr val="FF0000"/>
                </a:solidFill>
                <a:latin typeface="Calibri" pitchFamily="34" charset="0"/>
              </a:rPr>
              <a:t>?</a:t>
            </a:r>
          </a:p>
        </p:txBody>
      </p:sp>
      <p:sp>
        <p:nvSpPr>
          <p:cNvPr id="14" name="ZoneTexte 13"/>
          <p:cNvSpPr txBox="1"/>
          <p:nvPr/>
        </p:nvSpPr>
        <p:spPr>
          <a:xfrm>
            <a:off x="3565525" y="6092825"/>
            <a:ext cx="3289300" cy="461963"/>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a:latin typeface="+mn-lt"/>
              </a:rPr>
              <a:t>Let’s measure </a:t>
            </a:r>
            <a:r>
              <a:rPr lang="en-US" sz="2400" b="1" dirty="0">
                <a:latin typeface="Symbol" pitchFamily="18" charset="2"/>
              </a:rPr>
              <a:t>c</a:t>
            </a:r>
            <a:r>
              <a:rPr lang="en-US" sz="2400" b="1" baseline="-25000" dirty="0">
                <a:latin typeface="+mn-lt"/>
              </a:rPr>
              <a:t>c</a:t>
            </a:r>
            <a:r>
              <a:rPr lang="en-US" sz="2400" b="1" dirty="0">
                <a:latin typeface="+mn-lt"/>
              </a:rPr>
              <a:t> at SPS !</a:t>
            </a:r>
          </a:p>
        </p:txBody>
      </p:sp>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CERN strategy</a:t>
            </a:r>
            <a:endParaRPr lang="en-US" dirty="0"/>
          </a:p>
        </p:txBody>
      </p:sp>
      <p:sp>
        <p:nvSpPr>
          <p:cNvPr id="3" name="Espace réservé du contenu 2"/>
          <p:cNvSpPr>
            <a:spLocks noGrp="1"/>
          </p:cNvSpPr>
          <p:nvPr>
            <p:ph idx="1"/>
          </p:nvPr>
        </p:nvSpPr>
        <p:spPr>
          <a:xfrm>
            <a:off x="214282" y="928670"/>
            <a:ext cx="8715436" cy="3724466"/>
          </a:xfrm>
        </p:spPr>
        <p:txBody>
          <a:bodyPr>
            <a:noAutofit/>
          </a:bodyPr>
          <a:lstStyle/>
          <a:p>
            <a:pPr algn="ctr">
              <a:buNone/>
            </a:pPr>
            <a:r>
              <a:rPr lang="en-US" sz="3200" dirty="0" smtClean="0"/>
              <a:t>Conclusions of the Town meeting “Relativistic Heavy-Ion Collisions”</a:t>
            </a:r>
          </a:p>
          <a:p>
            <a:pPr algn="ctr">
              <a:buNone/>
            </a:pPr>
            <a:r>
              <a:rPr lang="en-US" sz="3200" dirty="0" smtClean="0"/>
              <a:t> CERN - </a:t>
            </a:r>
            <a:r>
              <a:rPr lang="en-US" sz="3200" dirty="0" err="1" smtClean="0"/>
              <a:t>june</a:t>
            </a:r>
            <a:r>
              <a:rPr lang="en-US" sz="3200" dirty="0" smtClean="0"/>
              <a:t> 29, 2012</a:t>
            </a:r>
          </a:p>
          <a:p>
            <a:pPr algn="just">
              <a:buNone/>
            </a:pPr>
            <a:r>
              <a:rPr lang="en-US" sz="2400" dirty="0" smtClean="0"/>
              <a:t>	“…The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4" name="Espace réservé du pied de page 3"/>
          <p:cNvSpPr>
            <a:spLocks noGrp="1"/>
          </p:cNvSpPr>
          <p:nvPr>
            <p:ph type="ftr" sz="quarter" idx="11"/>
          </p:nvPr>
        </p:nvSpPr>
        <p:spPr/>
        <p:txBody>
          <a:bodyPr/>
          <a:lstStyle/>
          <a:p>
            <a:pPr>
              <a:defRPr/>
            </a:pPr>
            <a:r>
              <a:rPr lang="fr-FR" smtClean="0"/>
              <a:t>Frédéric Fleuret - LLR</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16</a:t>
            </a:fld>
            <a:endParaRPr lang="fr-B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Expression of interest</a:t>
            </a:r>
            <a:endParaRPr lang="en-US" dirty="0"/>
          </a:p>
        </p:txBody>
      </p:sp>
      <p:sp>
        <p:nvSpPr>
          <p:cNvPr id="3" name="Espace réservé du contenu 2"/>
          <p:cNvSpPr>
            <a:spLocks noGrp="1"/>
          </p:cNvSpPr>
          <p:nvPr>
            <p:ph idx="1"/>
          </p:nvPr>
        </p:nvSpPr>
        <p:spPr/>
        <p:txBody>
          <a:bodyPr/>
          <a:lstStyle/>
          <a:p>
            <a:r>
              <a:rPr lang="en-US" dirty="0" smtClean="0"/>
              <a:t>To be submitted to SPSC </a:t>
            </a:r>
            <a:endParaRPr lang="en-US" dirty="0"/>
          </a:p>
        </p:txBody>
      </p:sp>
      <p:sp>
        <p:nvSpPr>
          <p:cNvPr id="4" name="Espace réservé du pied de page 3"/>
          <p:cNvSpPr>
            <a:spLocks noGrp="1"/>
          </p:cNvSpPr>
          <p:nvPr>
            <p:ph type="ftr" sz="quarter" idx="11"/>
          </p:nvPr>
        </p:nvSpPr>
        <p:spPr/>
        <p:txBody>
          <a:bodyPr/>
          <a:lstStyle/>
          <a:p>
            <a:pPr>
              <a:defRPr/>
            </a:pPr>
            <a:r>
              <a:rPr lang="fr-FR" smtClean="0"/>
              <a:t>Frédéric Fleuret - LLR</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17</a:t>
            </a:fld>
            <a:endParaRPr lang="fr-BE"/>
          </a:p>
        </p:txBody>
      </p:sp>
      <p:pic>
        <p:nvPicPr>
          <p:cNvPr id="6" name="Picture 2"/>
          <p:cNvPicPr>
            <a:picLocks noChangeAspect="1" noChangeArrowheads="1"/>
          </p:cNvPicPr>
          <p:nvPr/>
        </p:nvPicPr>
        <p:blipFill>
          <a:blip r:embed="rId2" cstate="print"/>
          <a:srcRect l="12103" t="36158" r="10526" b="1211"/>
          <a:stretch>
            <a:fillRect/>
          </a:stretch>
        </p:blipFill>
        <p:spPr bwMode="auto">
          <a:xfrm>
            <a:off x="539552" y="1700808"/>
            <a:ext cx="7774059" cy="3785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088" y="0"/>
            <a:ext cx="8316912" cy="868363"/>
          </a:xfrm>
        </p:spPr>
        <p:txBody>
          <a:bodyPr/>
          <a:lstStyle/>
          <a:p>
            <a:pPr algn="l"/>
            <a:r>
              <a:rPr lang="fr-FR" sz="2800" smtClean="0"/>
              <a:t>Charmonia in A+A			</a:t>
            </a:r>
            <a:r>
              <a:rPr lang="fr-FR" smtClean="0">
                <a:solidFill>
                  <a:srgbClr val="FFFF00"/>
                </a:solidFill>
              </a:rPr>
              <a:t>The Physics case</a:t>
            </a:r>
          </a:p>
        </p:txBody>
      </p:sp>
      <p:sp>
        <p:nvSpPr>
          <p:cNvPr id="7" name="Espace réservé du contenu 6"/>
          <p:cNvSpPr>
            <a:spLocks noGrp="1"/>
          </p:cNvSpPr>
          <p:nvPr>
            <p:ph idx="1"/>
          </p:nvPr>
        </p:nvSpPr>
        <p:spPr>
          <a:xfrm>
            <a:off x="214313" y="928688"/>
            <a:ext cx="8715375" cy="5500687"/>
          </a:xfrm>
        </p:spPr>
        <p:txBody>
          <a:bodyPr>
            <a:normAutofit/>
          </a:bodyPr>
          <a:lstStyle/>
          <a:p>
            <a:pPr>
              <a:lnSpc>
                <a:spcPct val="80000"/>
              </a:lnSpc>
            </a:pPr>
            <a:r>
              <a:rPr lang="fr-FR" sz="2400" dirty="0" smtClean="0">
                <a:solidFill>
                  <a:srgbClr val="3333FF"/>
                </a:solidFill>
              </a:rPr>
              <a:t>Test </a:t>
            </a:r>
            <a:r>
              <a:rPr lang="fr-FR" sz="2400" dirty="0" err="1" smtClean="0">
                <a:solidFill>
                  <a:srgbClr val="3333FF"/>
                </a:solidFill>
              </a:rPr>
              <a:t>color</a:t>
            </a:r>
            <a:r>
              <a:rPr lang="fr-FR" sz="2400" dirty="0" smtClean="0">
                <a:solidFill>
                  <a:srgbClr val="3333FF"/>
                </a:solidFill>
              </a:rPr>
              <a:t> screening </a:t>
            </a:r>
            <a:r>
              <a:rPr lang="fr-FR" sz="2400" dirty="0" err="1" smtClean="0">
                <a:solidFill>
                  <a:srgbClr val="3333FF"/>
                </a:solidFill>
              </a:rPr>
              <a:t>through</a:t>
            </a:r>
            <a:r>
              <a:rPr lang="fr-FR" sz="2400" dirty="0" smtClean="0">
                <a:solidFill>
                  <a:srgbClr val="3333FF"/>
                </a:solidFill>
              </a:rPr>
              <a:t> </a:t>
            </a:r>
            <a:r>
              <a:rPr lang="fr-FR" sz="2400" dirty="0" err="1" smtClean="0">
                <a:solidFill>
                  <a:srgbClr val="3333FF"/>
                </a:solidFill>
              </a:rPr>
              <a:t>quarkonium</a:t>
            </a:r>
            <a:r>
              <a:rPr lang="fr-FR" sz="2400" dirty="0" smtClean="0">
                <a:solidFill>
                  <a:srgbClr val="3333FF"/>
                </a:solidFill>
              </a:rPr>
              <a:t> </a:t>
            </a:r>
            <a:r>
              <a:rPr lang="fr-FR" sz="2400" dirty="0" err="1" smtClean="0">
                <a:solidFill>
                  <a:srgbClr val="3333FF"/>
                </a:solidFill>
              </a:rPr>
              <a:t>measurements</a:t>
            </a:r>
            <a:endParaRPr lang="fr-FR" sz="2400" dirty="0" smtClean="0">
              <a:solidFill>
                <a:srgbClr val="3333FF"/>
              </a:solidFill>
            </a:endParaRPr>
          </a:p>
          <a:p>
            <a:pPr lvl="1">
              <a:lnSpc>
                <a:spcPct val="80000"/>
              </a:lnSpc>
            </a:pPr>
            <a:r>
              <a:rPr lang="fr-FR" sz="2000" b="1" dirty="0" err="1" smtClean="0">
                <a:solidFill>
                  <a:srgbClr val="3333FF"/>
                </a:solidFill>
              </a:rPr>
              <a:t>Quarkonium</a:t>
            </a:r>
            <a:r>
              <a:rPr lang="fr-FR" sz="2000" b="1" dirty="0" smtClean="0">
                <a:solidFill>
                  <a:srgbClr val="3333FF"/>
                </a:solidFill>
              </a:rPr>
              <a:t> </a:t>
            </a:r>
            <a:r>
              <a:rPr lang="fr-FR" sz="2000" b="1" dirty="0" err="1" smtClean="0">
                <a:solidFill>
                  <a:srgbClr val="3333FF"/>
                </a:solidFill>
              </a:rPr>
              <a:t>color</a:t>
            </a:r>
            <a:r>
              <a:rPr lang="fr-FR" sz="2000" b="1" dirty="0" smtClean="0">
                <a:solidFill>
                  <a:srgbClr val="3333FF"/>
                </a:solidFill>
              </a:rPr>
              <a:t> screening </a:t>
            </a:r>
            <a:r>
              <a:rPr lang="fr-FR" sz="2000" dirty="0" smtClean="0"/>
              <a:t>in a QGP </a:t>
            </a:r>
            <a:r>
              <a:rPr lang="fr-FR" sz="2000" dirty="0" err="1" smtClean="0"/>
              <a:t>is</a:t>
            </a:r>
            <a:r>
              <a:rPr lang="fr-FR" sz="2000" dirty="0" smtClean="0"/>
              <a:t> a </a:t>
            </a:r>
            <a:r>
              <a:rPr lang="fr-FR" sz="2000" dirty="0" err="1" smtClean="0">
                <a:solidFill>
                  <a:srgbClr val="3333FF"/>
                </a:solidFill>
              </a:rPr>
              <a:t>prediction</a:t>
            </a:r>
            <a:r>
              <a:rPr lang="fr-FR" sz="2000" dirty="0" smtClean="0">
                <a:solidFill>
                  <a:srgbClr val="3333FF"/>
                </a:solidFill>
              </a:rPr>
              <a:t> of </a:t>
            </a:r>
            <a:r>
              <a:rPr lang="fr-FR" sz="2000" b="1" dirty="0" err="1" smtClean="0">
                <a:solidFill>
                  <a:srgbClr val="3333FF"/>
                </a:solidFill>
              </a:rPr>
              <a:t>lattice</a:t>
            </a:r>
            <a:r>
              <a:rPr lang="fr-FR" sz="2000" b="1" dirty="0" smtClean="0">
                <a:solidFill>
                  <a:srgbClr val="3333FF"/>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r>
              <a:rPr lang="fr-FR" sz="2000" dirty="0" err="1" smtClean="0"/>
              <a:t>Because</a:t>
            </a:r>
            <a:r>
              <a:rPr lang="fr-FR" sz="2000" dirty="0" smtClean="0"/>
              <a:t> of </a:t>
            </a:r>
            <a:r>
              <a:rPr lang="fr-FR" sz="2000" dirty="0" err="1" smtClean="0"/>
              <a:t>feed</a:t>
            </a:r>
            <a:r>
              <a:rPr lang="fr-FR" sz="2000" dirty="0" smtClean="0"/>
              <a:t>-</a:t>
            </a:r>
            <a:r>
              <a:rPr lang="fr-FR" sz="2000" dirty="0" err="1" smtClean="0"/>
              <a:t>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0000E2"/>
                </a:solidFill>
              </a:rPr>
              <a:t>sequential</a:t>
            </a:r>
            <a:r>
              <a:rPr lang="fr-FR" sz="2000" b="1" dirty="0" smtClean="0">
                <a:solidFill>
                  <a:srgbClr val="0000E2"/>
                </a:solidFill>
              </a:rPr>
              <a:t> suppression </a:t>
            </a:r>
            <a:r>
              <a:rPr lang="fr-FR" sz="2000" dirty="0" err="1" smtClean="0"/>
              <a:t>should</a:t>
            </a:r>
            <a:r>
              <a:rPr lang="fr-FR" sz="2000" dirty="0" smtClean="0"/>
              <a:t> show up. </a:t>
            </a:r>
          </a:p>
          <a:p>
            <a:pPr algn="just">
              <a:lnSpc>
                <a:spcPct val="80000"/>
              </a:lnSpc>
            </a:pPr>
            <a:r>
              <a:rPr lang="fr-FR" sz="2400" dirty="0" err="1" smtClean="0">
                <a:solidFill>
                  <a:srgbClr val="FF0000"/>
                </a:solidFill>
              </a:rPr>
              <a:t>Experimentally</a:t>
            </a:r>
            <a:endParaRPr lang="fr-FR" sz="2400" dirty="0" smtClean="0">
              <a:solidFill>
                <a:srgbClr val="FF0000"/>
              </a:solidFill>
            </a:endParaRPr>
          </a:p>
          <a:p>
            <a:pPr lvl="1" algn="just">
              <a:lnSpc>
                <a:spcPct val="80000"/>
              </a:lnSpc>
            </a:pPr>
            <a:r>
              <a:rPr lang="fr-FR" sz="2000" dirty="0" smtClean="0"/>
              <a:t>J/</a:t>
            </a:r>
            <a:r>
              <a:rPr lang="fr-FR" sz="2000" dirty="0" smtClean="0">
                <a:latin typeface="Symbol" pitchFamily="18" charset="2"/>
              </a:rPr>
              <a:t>Y</a:t>
            </a:r>
            <a:r>
              <a:rPr lang="fr-FR" sz="2000" dirty="0" smtClean="0"/>
              <a:t> production in A+A collisions </a:t>
            </a:r>
            <a:r>
              <a:rPr lang="fr-FR" sz="2000" dirty="0" err="1" smtClean="0"/>
              <a:t>is</a:t>
            </a:r>
            <a:r>
              <a:rPr lang="fr-FR" sz="2000" dirty="0" smtClean="0"/>
              <a:t> (has been) </a:t>
            </a:r>
            <a:r>
              <a:rPr lang="fr-FR" sz="2000" dirty="0" err="1" smtClean="0"/>
              <a:t>studied</a:t>
            </a:r>
            <a:r>
              <a:rPr lang="fr-FR" sz="2000" dirty="0" smtClean="0"/>
              <a:t> </a:t>
            </a:r>
            <a:r>
              <a:rPr lang="fr-FR" sz="2000" dirty="0" err="1" smtClean="0"/>
              <a:t>at</a:t>
            </a:r>
            <a:r>
              <a:rPr lang="fr-FR" sz="2000" dirty="0" smtClean="0"/>
              <a:t> :</a:t>
            </a:r>
          </a:p>
          <a:p>
            <a:pPr lvl="2" algn="just">
              <a:lnSpc>
                <a:spcPct val="80000"/>
              </a:lnSpc>
            </a:pPr>
            <a:r>
              <a:rPr lang="fr-FR" sz="1700" dirty="0" smtClean="0"/>
              <a:t>SPS (</a:t>
            </a:r>
            <a:r>
              <a:rPr lang="fr-FR" sz="1700" dirty="0" smtClean="0">
                <a:sym typeface="Symbol" pitchFamily="18" charset="2"/>
              </a:rPr>
              <a:t>s~17 </a:t>
            </a:r>
            <a:r>
              <a:rPr lang="fr-FR" sz="1700" dirty="0" err="1" smtClean="0">
                <a:sym typeface="Symbol" pitchFamily="18" charset="2"/>
              </a:rPr>
              <a:t>GeV</a:t>
            </a:r>
            <a:r>
              <a:rPr lang="fr-FR" sz="1700" dirty="0" smtClean="0">
                <a:sym typeface="Symbol" pitchFamily="18" charset="2"/>
              </a:rPr>
              <a:t>) : NA38, NA50, NA60 </a:t>
            </a:r>
            <a:r>
              <a:rPr lang="fr-FR" sz="1700" dirty="0" err="1" smtClean="0">
                <a:sym typeface="Symbol" pitchFamily="18" charset="2"/>
              </a:rPr>
              <a:t>experiments</a:t>
            </a:r>
            <a:endParaRPr lang="fr-FR" sz="1700" dirty="0" smtClean="0">
              <a:sym typeface="Symbol" pitchFamily="18" charset="2"/>
            </a:endParaRPr>
          </a:p>
          <a:p>
            <a:pPr lvl="2" algn="just">
              <a:lnSpc>
                <a:spcPct val="80000"/>
              </a:lnSpc>
            </a:pPr>
            <a:r>
              <a:rPr lang="fr-FR" sz="1700" dirty="0" smtClean="0">
                <a:sym typeface="Symbol" pitchFamily="18" charset="2"/>
              </a:rPr>
              <a:t>RHIC (s~200 </a:t>
            </a:r>
            <a:r>
              <a:rPr lang="fr-FR" sz="1700" dirty="0" err="1" smtClean="0">
                <a:sym typeface="Symbol" pitchFamily="18" charset="2"/>
              </a:rPr>
              <a:t>GeV</a:t>
            </a:r>
            <a:r>
              <a:rPr lang="fr-FR" sz="1700" dirty="0" smtClean="0">
                <a:sym typeface="Symbol" pitchFamily="18" charset="2"/>
              </a:rPr>
              <a:t>) : PHENIX, STAR </a:t>
            </a:r>
            <a:r>
              <a:rPr lang="fr-FR" sz="1700" dirty="0" err="1" smtClean="0">
                <a:sym typeface="Symbol" pitchFamily="18" charset="2"/>
              </a:rPr>
              <a:t>experiments</a:t>
            </a:r>
            <a:endParaRPr lang="fr-FR" sz="1700" dirty="0" smtClean="0">
              <a:sym typeface="Symbol" pitchFamily="18" charset="2"/>
            </a:endParaRPr>
          </a:p>
          <a:p>
            <a:pPr lvl="2" algn="just">
              <a:lnSpc>
                <a:spcPct val="80000"/>
              </a:lnSpc>
            </a:pPr>
            <a:r>
              <a:rPr lang="fr-FR" sz="1700" dirty="0" smtClean="0">
                <a:sym typeface="Symbol" pitchFamily="18" charset="2"/>
              </a:rPr>
              <a:t>LHC (s~2.76 </a:t>
            </a:r>
            <a:r>
              <a:rPr lang="fr-FR" sz="1700" dirty="0" err="1" smtClean="0">
                <a:sym typeface="Symbol" pitchFamily="18" charset="2"/>
              </a:rPr>
              <a:t>TeV</a:t>
            </a:r>
            <a:r>
              <a:rPr lang="fr-FR" sz="1700" dirty="0" smtClean="0">
                <a:sym typeface="Symbol" pitchFamily="18" charset="2"/>
              </a:rPr>
              <a:t>) : ALICE, CMS </a:t>
            </a:r>
            <a:r>
              <a:rPr lang="fr-FR" sz="1700" dirty="0" err="1" smtClean="0">
                <a:sym typeface="Symbol" pitchFamily="18" charset="2"/>
              </a:rPr>
              <a:t>experiments</a:t>
            </a:r>
            <a:endParaRPr lang="fr-FR" sz="1700" dirty="0" smtClean="0">
              <a:sym typeface="Symbol" pitchFamily="18" charset="2"/>
            </a:endParaRPr>
          </a:p>
          <a:p>
            <a:pPr lvl="1" algn="just">
              <a:lnSpc>
                <a:spcPct val="80000"/>
              </a:lnSpc>
            </a:pPr>
            <a:r>
              <a:rPr lang="fr-FR" sz="2000" b="1" dirty="0" err="1" smtClean="0">
                <a:solidFill>
                  <a:srgbClr val="FF0000"/>
                </a:solidFill>
                <a:sym typeface="Symbol" pitchFamily="18" charset="2"/>
              </a:rPr>
              <a:t>Unclear</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overall</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picture</a:t>
            </a:r>
            <a:r>
              <a:rPr lang="fr-FR" sz="2000" b="1" dirty="0" smtClean="0">
                <a:solidFill>
                  <a:srgbClr val="FF0000"/>
                </a:solidFill>
                <a:sym typeface="Symbol" pitchFamily="18" charset="2"/>
              </a:rPr>
              <a:t> :</a:t>
            </a:r>
          </a:p>
          <a:p>
            <a:pPr lvl="2" algn="just">
              <a:lnSpc>
                <a:spcPct val="80000"/>
              </a:lnSpc>
            </a:pPr>
            <a:r>
              <a:rPr lang="fr-FR" sz="1700" dirty="0" smtClean="0">
                <a:sym typeface="Symbol" pitchFamily="18" charset="2"/>
              </a:rPr>
              <a:t>Hot and Dense </a:t>
            </a:r>
            <a:r>
              <a:rPr lang="fr-FR" sz="1700" dirty="0" err="1" smtClean="0">
                <a:sym typeface="Symbol" pitchFamily="18" charset="2"/>
              </a:rPr>
              <a:t>Matter</a:t>
            </a:r>
            <a:r>
              <a:rPr lang="fr-FR" sz="1700" dirty="0" smtClean="0">
                <a:sym typeface="Symbol" pitchFamily="18" charset="2"/>
              </a:rPr>
              <a:t> </a:t>
            </a:r>
            <a:r>
              <a:rPr lang="fr-FR" sz="1700" dirty="0" err="1" smtClean="0">
                <a:sym typeface="Symbol" pitchFamily="18" charset="2"/>
              </a:rPr>
              <a:t>effects</a:t>
            </a:r>
            <a:r>
              <a:rPr lang="fr-FR" sz="1700" dirty="0" smtClean="0">
                <a:sym typeface="Symbol" pitchFamily="18" charset="2"/>
              </a:rPr>
              <a:t> are due to </a:t>
            </a:r>
            <a:r>
              <a:rPr lang="fr-FR" sz="1700" dirty="0" err="1" smtClean="0">
                <a:sym typeface="Symbol" pitchFamily="18" charset="2"/>
              </a:rPr>
              <a:t>Quarkonium</a:t>
            </a:r>
            <a:r>
              <a:rPr lang="fr-FR" sz="1700" dirty="0" smtClean="0">
                <a:sym typeface="Symbol" pitchFamily="18" charset="2"/>
              </a:rPr>
              <a:t> screening ? </a:t>
            </a:r>
            <a:r>
              <a:rPr lang="fr-FR" sz="1700" dirty="0" err="1" smtClean="0">
                <a:sym typeface="Symbol" pitchFamily="18" charset="2"/>
              </a:rPr>
              <a:t>Recombination</a:t>
            </a:r>
            <a:r>
              <a:rPr lang="fr-FR" sz="1700" dirty="0" smtClean="0">
                <a:sym typeface="Symbol" pitchFamily="18" charset="2"/>
              </a:rPr>
              <a:t> ? </a:t>
            </a:r>
            <a:r>
              <a:rPr lang="fr-FR" sz="1700" dirty="0" err="1" smtClean="0">
                <a:sym typeface="Symbol" pitchFamily="18" charset="2"/>
              </a:rPr>
              <a:t>Both</a:t>
            </a:r>
            <a:r>
              <a:rPr lang="fr-FR" sz="1700" dirty="0" smtClean="0">
                <a:sym typeface="Symbol" pitchFamily="18" charset="2"/>
              </a:rPr>
              <a:t> ? </a:t>
            </a:r>
          </a:p>
          <a:p>
            <a:pPr lvl="2" algn="just">
              <a:lnSpc>
                <a:spcPct val="80000"/>
              </a:lnSpc>
            </a:pPr>
            <a:r>
              <a:rPr lang="fr-FR" sz="1700" dirty="0" err="1" smtClean="0">
                <a:sym typeface="Symbol" pitchFamily="18" charset="2"/>
              </a:rPr>
              <a:t>Moreover</a:t>
            </a:r>
            <a:r>
              <a:rPr lang="fr-FR" sz="1700" dirty="0" smtClean="0">
                <a:sym typeface="Symbol" pitchFamily="18" charset="2"/>
              </a:rPr>
              <a:t>, Cold </a:t>
            </a:r>
            <a:r>
              <a:rPr lang="fr-FR" sz="1700" dirty="0" err="1" smtClean="0">
                <a:sym typeface="Symbol" pitchFamily="18" charset="2"/>
              </a:rPr>
              <a:t>Nuclear</a:t>
            </a:r>
            <a:r>
              <a:rPr lang="fr-FR" sz="1700" dirty="0" smtClean="0">
                <a:sym typeface="Symbol" pitchFamily="18" charset="2"/>
              </a:rPr>
              <a:t> </a:t>
            </a:r>
            <a:r>
              <a:rPr lang="fr-FR" sz="1700" dirty="0" err="1" smtClean="0">
                <a:sym typeface="Symbol" pitchFamily="18" charset="2"/>
              </a:rPr>
              <a:t>Matter</a:t>
            </a:r>
            <a:r>
              <a:rPr lang="fr-FR" sz="1700" dirty="0" smtClean="0">
                <a:sym typeface="Symbol" pitchFamily="18" charset="2"/>
              </a:rPr>
              <a:t> </a:t>
            </a:r>
            <a:r>
              <a:rPr lang="fr-FR" sz="1700" dirty="0" err="1" smtClean="0">
                <a:sym typeface="Symbol" pitchFamily="18" charset="2"/>
              </a:rPr>
              <a:t>effects</a:t>
            </a:r>
            <a:r>
              <a:rPr lang="fr-FR" sz="1700" dirty="0" smtClean="0">
                <a:sym typeface="Symbol" pitchFamily="18" charset="2"/>
              </a:rPr>
              <a:t> must </a:t>
            </a:r>
            <a:r>
              <a:rPr lang="fr-FR" sz="1700" dirty="0" err="1" smtClean="0">
                <a:sym typeface="Symbol" pitchFamily="18" charset="2"/>
              </a:rPr>
              <a:t>be</a:t>
            </a:r>
            <a:r>
              <a:rPr lang="fr-FR" sz="1700" dirty="0" smtClean="0">
                <a:sym typeface="Symbol" pitchFamily="18" charset="2"/>
              </a:rPr>
              <a:t> </a:t>
            </a:r>
            <a:r>
              <a:rPr lang="fr-FR" sz="1700" dirty="0" err="1" smtClean="0">
                <a:sym typeface="Symbol" pitchFamily="18" charset="2"/>
              </a:rPr>
              <a:t>better</a:t>
            </a:r>
            <a:r>
              <a:rPr lang="fr-FR" sz="1700" dirty="0" smtClean="0">
                <a:sym typeface="Symbol" pitchFamily="18" charset="2"/>
              </a:rPr>
              <a:t> </a:t>
            </a:r>
            <a:r>
              <a:rPr lang="fr-FR" sz="1700" dirty="0" err="1" smtClean="0">
                <a:sym typeface="Symbol" pitchFamily="18" charset="2"/>
              </a:rPr>
              <a:t>controlled</a:t>
            </a:r>
            <a:r>
              <a:rPr lang="fr-FR" sz="1700" dirty="0" smtClean="0">
                <a:sym typeface="Symbol" pitchFamily="18" charset="2"/>
              </a:rPr>
              <a:t> (</a:t>
            </a:r>
            <a:r>
              <a:rPr lang="fr-FR" sz="1700" dirty="0" err="1" smtClean="0">
                <a:sym typeface="Symbol" pitchFamily="18" charset="2"/>
              </a:rPr>
              <a:t>understood</a:t>
            </a:r>
            <a:r>
              <a:rPr lang="fr-FR" sz="1700" dirty="0" smtClean="0">
                <a:sym typeface="Symbol" pitchFamily="18" charset="2"/>
              </a:rPr>
              <a:t>)</a:t>
            </a:r>
          </a:p>
          <a:p>
            <a:pPr lvl="1" algn="just">
              <a:lnSpc>
                <a:spcPct val="80000"/>
              </a:lnSpc>
            </a:pPr>
            <a:r>
              <a:rPr lang="fr-FR" sz="2000" dirty="0" smtClean="0">
                <a:sym typeface="Symbol" pitchFamily="18" charset="2"/>
              </a:rPr>
              <a:t>To </a:t>
            </a:r>
            <a:r>
              <a:rPr lang="fr-FR" sz="2000" dirty="0" err="1" smtClean="0">
                <a:sym typeface="Symbol" pitchFamily="18" charset="2"/>
              </a:rPr>
              <a:t>understand</a:t>
            </a:r>
            <a:r>
              <a:rPr lang="fr-FR" sz="2000" dirty="0" smtClean="0">
                <a:sym typeface="Symbol" pitchFamily="18" charset="2"/>
              </a:rPr>
              <a:t> Hot and Dense </a:t>
            </a:r>
            <a:r>
              <a:rPr lang="fr-FR" sz="2000" dirty="0" err="1" smtClean="0">
                <a:sym typeface="Symbol" pitchFamily="18" charset="2"/>
              </a:rPr>
              <a:t>Matter</a:t>
            </a:r>
            <a:r>
              <a:rPr lang="fr-FR" sz="2000" dirty="0" smtClean="0">
                <a:sym typeface="Symbol" pitchFamily="18" charset="2"/>
              </a:rPr>
              <a:t> </a:t>
            </a:r>
            <a:r>
              <a:rPr lang="fr-FR" sz="2000" dirty="0" err="1" smtClean="0">
                <a:sym typeface="Symbol" pitchFamily="18" charset="2"/>
              </a:rPr>
              <a:t>effects</a:t>
            </a:r>
            <a:r>
              <a:rPr lang="fr-FR" sz="2000" dirty="0" smtClean="0">
                <a:sym typeface="Symbol" pitchFamily="18" charset="2"/>
              </a:rPr>
              <a:t>, </a:t>
            </a:r>
            <a:r>
              <a:rPr lang="fr-FR" sz="2000" b="1" dirty="0" err="1" smtClean="0">
                <a:solidFill>
                  <a:srgbClr val="FF0000"/>
                </a:solidFill>
                <a:sym typeface="Symbol" pitchFamily="18" charset="2"/>
              </a:rPr>
              <a:t>need</a:t>
            </a:r>
            <a:r>
              <a:rPr lang="fr-FR" sz="2000" b="1" dirty="0" smtClean="0">
                <a:solidFill>
                  <a:srgbClr val="FF0000"/>
                </a:solidFill>
                <a:sym typeface="Symbol" pitchFamily="18" charset="2"/>
              </a:rPr>
              <a:t> to </a:t>
            </a:r>
            <a:r>
              <a:rPr lang="fr-FR" sz="2000" b="1" dirty="0" err="1" smtClean="0">
                <a:solidFill>
                  <a:srgbClr val="FF0000"/>
                </a:solidFill>
                <a:sym typeface="Symbol" pitchFamily="18" charset="2"/>
              </a:rPr>
              <a:t>answer</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color</a:t>
            </a:r>
            <a:r>
              <a:rPr lang="fr-FR" sz="2000" b="1" dirty="0" smtClean="0">
                <a:solidFill>
                  <a:srgbClr val="FF0000"/>
                </a:solidFill>
                <a:sym typeface="Symbol" pitchFamily="18" charset="2"/>
              </a:rPr>
              <a:t> screening question first</a:t>
            </a:r>
            <a:r>
              <a:rPr lang="fr-FR" sz="2000" dirty="0" smtClean="0">
                <a:solidFill>
                  <a:srgbClr val="FF0000"/>
                </a:solidFill>
                <a:sym typeface="Symbol" pitchFamily="18" charset="2"/>
              </a:rPr>
              <a:t>. </a:t>
            </a:r>
            <a:r>
              <a:rPr lang="fr-FR" sz="2000" dirty="0" smtClean="0">
                <a:sym typeface="Symbol" pitchFamily="18" charset="2"/>
              </a:rPr>
              <a:t>(</a:t>
            </a:r>
            <a:r>
              <a:rPr lang="fr-FR" sz="2000" dirty="0" err="1" smtClean="0">
                <a:sym typeface="Symbol" pitchFamily="18" charset="2"/>
              </a:rPr>
              <a:t>Recombination</a:t>
            </a:r>
            <a:r>
              <a:rPr lang="fr-FR" sz="2000" dirty="0" smtClean="0">
                <a:sym typeface="Symbol" pitchFamily="18" charset="2"/>
              </a:rPr>
              <a:t> </a:t>
            </a:r>
            <a:r>
              <a:rPr lang="fr-FR" sz="2000" dirty="0" err="1" smtClean="0">
                <a:sym typeface="Symbol" pitchFamily="18" charset="2"/>
              </a:rPr>
              <a:t>occurs</a:t>
            </a:r>
            <a:r>
              <a:rPr lang="fr-FR" sz="2000" dirty="0" smtClean="0">
                <a:sym typeface="Symbol" pitchFamily="18" charset="2"/>
              </a:rPr>
              <a:t> </a:t>
            </a:r>
            <a:r>
              <a:rPr lang="fr-FR" sz="2000" dirty="0" err="1" smtClean="0">
                <a:sym typeface="Symbol" pitchFamily="18" charset="2"/>
              </a:rPr>
              <a:t>at</a:t>
            </a:r>
            <a:r>
              <a:rPr lang="fr-FR" sz="2000" dirty="0" smtClean="0">
                <a:sym typeface="Symbol" pitchFamily="18" charset="2"/>
              </a:rPr>
              <a:t> </a:t>
            </a:r>
            <a:r>
              <a:rPr lang="fr-FR" sz="2000" dirty="0" err="1" smtClean="0">
                <a:sym typeface="Symbol" pitchFamily="18" charset="2"/>
              </a:rPr>
              <a:t>high</a:t>
            </a:r>
            <a:r>
              <a:rPr lang="fr-FR" sz="2000" dirty="0" smtClean="0">
                <a:sym typeface="Symbol" pitchFamily="18" charset="2"/>
              </a:rPr>
              <a:t> </a:t>
            </a:r>
            <a:r>
              <a:rPr lang="fr-FR" sz="2000" dirty="0" err="1" smtClean="0">
                <a:sym typeface="Symbol" pitchFamily="18" charset="2"/>
              </a:rPr>
              <a:t>energies</a:t>
            </a:r>
            <a:r>
              <a:rPr lang="fr-FR" sz="2000" dirty="0" smtClean="0">
                <a:sym typeface="Symbol" pitchFamily="18" charset="2"/>
              </a:rPr>
              <a:t>)</a:t>
            </a:r>
          </a:p>
        </p:txBody>
      </p:sp>
      <p:sp>
        <p:nvSpPr>
          <p:cNvPr id="12" name="Espace réservé du numéro de diapositive 11"/>
          <p:cNvSpPr>
            <a:spLocks noGrp="1"/>
          </p:cNvSpPr>
          <p:nvPr>
            <p:ph type="sldNum" sz="quarter" idx="12"/>
          </p:nvPr>
        </p:nvSpPr>
        <p:spPr/>
        <p:txBody>
          <a:bodyPr/>
          <a:lstStyle/>
          <a:p>
            <a:pPr>
              <a:defRPr/>
            </a:pPr>
            <a:fld id="{DDD7651A-4DB0-4387-AA83-5FEEB3B70FC3}" type="slidenum">
              <a:rPr lang="fr-BE"/>
              <a:pPr>
                <a:defRPr/>
              </a:pPr>
              <a:t>2</a:t>
            </a:fld>
            <a:endParaRPr lang="fr-BE"/>
          </a:p>
        </p:txBody>
      </p:sp>
      <p:pic>
        <p:nvPicPr>
          <p:cNvPr id="8" name="Picture 2"/>
          <p:cNvPicPr>
            <a:picLocks noChangeAspect="1" noChangeArrowheads="1"/>
          </p:cNvPicPr>
          <p:nvPr/>
        </p:nvPicPr>
        <p:blipFill>
          <a:blip r:embed="rId3" cstate="print"/>
          <a:srcRect/>
          <a:stretch>
            <a:fillRect/>
          </a:stretch>
        </p:blipFill>
        <p:spPr bwMode="auto">
          <a:xfrm>
            <a:off x="2411413" y="1628775"/>
            <a:ext cx="6635750" cy="1069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506413" y="1989138"/>
            <a:ext cx="1978025" cy="261937"/>
          </a:xfrm>
          <a:prstGeom prst="rect">
            <a:avLst/>
          </a:prstGeom>
          <a:noFill/>
          <a:ln w="9525">
            <a:noFill/>
            <a:miter lim="800000"/>
            <a:headEnd/>
            <a:tailEnd/>
          </a:ln>
        </p:spPr>
        <p:txBody>
          <a:bodyPr wrap="none">
            <a:spAutoFit/>
          </a:bodyPr>
          <a:lstStyle/>
          <a:p>
            <a:r>
              <a:rPr lang="de-DE" sz="1100" u="sng">
                <a:solidFill>
                  <a:srgbClr val="3333FF"/>
                </a:solidFill>
                <a:latin typeface="Georgia" pitchFamily="18" charset="0"/>
              </a:rPr>
              <a:t>H. Satz, J. Phys. G 32 (2006)</a:t>
            </a:r>
            <a:endParaRPr lang="fr-FR" sz="1100" u="sng">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Espace réservé du pied de page 9"/>
          <p:cNvSpPr>
            <a:spLocks noGrp="1"/>
          </p:cNvSpPr>
          <p:nvPr>
            <p:ph type="ftr" sz="quarter" idx="11"/>
          </p:nvPr>
        </p:nvSpPr>
        <p:spPr/>
        <p:txBody>
          <a:bodyPr/>
          <a:lstStyle/>
          <a:p>
            <a:pPr>
              <a:defRPr/>
            </a:pPr>
            <a:r>
              <a:rPr lang="fr-FR" dirty="0" smtClean="0"/>
              <a:t>Frédéric Fleuret - LLR</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re 50"/>
          <p:cNvSpPr>
            <a:spLocks noGrp="1"/>
          </p:cNvSpPr>
          <p:nvPr>
            <p:ph type="title"/>
          </p:nvPr>
        </p:nvSpPr>
        <p:spPr>
          <a:xfrm>
            <a:off x="827088" y="0"/>
            <a:ext cx="8316912" cy="868363"/>
          </a:xfrm>
        </p:spPr>
        <p:txBody>
          <a:bodyPr rtlCol="0">
            <a:normAutofit fontScale="90000"/>
          </a:bodyPr>
          <a:lstStyle/>
          <a:p>
            <a:pPr algn="l" fontAlgn="auto">
              <a:spcAft>
                <a:spcPts val="0"/>
              </a:spcAft>
              <a:defRPr/>
            </a:pPr>
            <a:r>
              <a:rPr lang="en-US" sz="3100" dirty="0" smtClean="0"/>
              <a:t>Charmonia in A+A </a:t>
            </a:r>
            <a:r>
              <a:rPr lang="en-US" dirty="0" smtClean="0"/>
              <a:t>     </a:t>
            </a:r>
            <a:r>
              <a:rPr lang="en-US" sz="4400" dirty="0" smtClean="0">
                <a:solidFill>
                  <a:srgbClr val="FFFF00"/>
                </a:solidFill>
              </a:rPr>
              <a:t>Testing color screening </a:t>
            </a:r>
            <a:endParaRPr lang="en-US" sz="4400" dirty="0">
              <a:solidFill>
                <a:srgbClr val="FFFF00"/>
              </a:solidFill>
            </a:endParaRPr>
          </a:p>
        </p:txBody>
      </p:sp>
      <p:sp>
        <p:nvSpPr>
          <p:cNvPr id="52" name="Espace réservé du contenu 51"/>
          <p:cNvSpPr>
            <a:spLocks noGrp="1"/>
          </p:cNvSpPr>
          <p:nvPr>
            <p:ph idx="1"/>
          </p:nvPr>
        </p:nvSpPr>
        <p:spPr>
          <a:xfrm>
            <a:off x="214313" y="928688"/>
            <a:ext cx="8715375" cy="3076575"/>
          </a:xfrm>
        </p:spPr>
        <p:txBody>
          <a:bodyPr rtlCol="0">
            <a:normAutofit fontScale="92500" lnSpcReduction="20000"/>
          </a:bodyPr>
          <a:lstStyle/>
          <a:p>
            <a:pPr marL="457200" indent="-457200" fontAlgn="auto">
              <a:spcAft>
                <a:spcPts val="0"/>
              </a:spcAft>
              <a:buFont typeface="Arial" pitchFamily="34" charset="0"/>
              <a:buNone/>
              <a:defRPr/>
            </a:pPr>
            <a:r>
              <a:rPr lang="fr-FR" sz="2400" dirty="0" err="1" smtClean="0">
                <a:solidFill>
                  <a:srgbClr val="0000E2"/>
                </a:solidFill>
              </a:rPr>
              <a:t>Testing</a:t>
            </a:r>
            <a:r>
              <a:rPr lang="fr-FR" sz="2400" dirty="0" smtClean="0">
                <a:solidFill>
                  <a:srgbClr val="0000E2"/>
                </a:solidFill>
              </a:rPr>
              <a:t> </a:t>
            </a:r>
            <a:r>
              <a:rPr lang="fr-FR" sz="2400" dirty="0" err="1" smtClean="0">
                <a:solidFill>
                  <a:srgbClr val="0000E2"/>
                </a:solidFill>
              </a:rPr>
              <a:t>sequential</a:t>
            </a:r>
            <a:r>
              <a:rPr lang="fr-FR" sz="2400" dirty="0" smtClean="0">
                <a:solidFill>
                  <a:srgbClr val="0000E2"/>
                </a:solidFill>
              </a:rPr>
              <a:t> suppression </a:t>
            </a:r>
            <a:r>
              <a:rPr lang="fr-FR" sz="2400" dirty="0" err="1" smtClean="0">
                <a:solidFill>
                  <a:srgbClr val="0000E2"/>
                </a:solidFill>
              </a:rPr>
              <a:t>with</a:t>
            </a:r>
            <a:r>
              <a:rPr lang="fr-FR" sz="2400" dirty="0" smtClean="0">
                <a:solidFill>
                  <a:srgbClr val="0000E2"/>
                </a:solidFill>
              </a:rPr>
              <a:t> charmonia :</a:t>
            </a:r>
          </a:p>
          <a:p>
            <a:pPr marL="857250" lvl="1" indent="-457200" fontAlgn="auto">
              <a:spcAft>
                <a:spcPts val="0"/>
              </a:spcAft>
              <a:buFont typeface="+mj-lt"/>
              <a:buAutoNum type="arabicPeriod"/>
              <a:defRPr/>
            </a:pPr>
            <a:r>
              <a:rPr lang="fr-FR" sz="2000" dirty="0" smtClean="0"/>
              <a:t>must </a:t>
            </a:r>
            <a:r>
              <a:rPr lang="fr-FR" sz="2000" dirty="0" err="1" smtClean="0"/>
              <a:t>be</a:t>
            </a:r>
            <a:r>
              <a:rPr lang="fr-FR" sz="2000" dirty="0" smtClean="0"/>
              <a:t> in a </a:t>
            </a:r>
            <a:r>
              <a:rPr lang="fr-FR" sz="2000" dirty="0" err="1" smtClean="0"/>
              <a:t>regime</a:t>
            </a:r>
            <a:r>
              <a:rPr lang="fr-FR" sz="2000" dirty="0" smtClean="0"/>
              <a:t> </a:t>
            </a:r>
            <a:r>
              <a:rPr lang="fr-FR" sz="2000" dirty="0" err="1" smtClean="0"/>
              <a:t>where</a:t>
            </a:r>
            <a:r>
              <a:rPr lang="fr-FR" sz="2000" dirty="0" smtClean="0"/>
              <a:t> </a:t>
            </a:r>
            <a:r>
              <a:rPr lang="fr-FR" sz="2000" dirty="0" err="1" smtClean="0"/>
              <a:t>recombination</a:t>
            </a:r>
            <a:r>
              <a:rPr lang="fr-FR" sz="2000" dirty="0" smtClean="0"/>
              <a:t> </a:t>
            </a:r>
            <a:r>
              <a:rPr lang="fr-FR" sz="2000" dirty="0" err="1" smtClean="0"/>
              <a:t>is</a:t>
            </a:r>
            <a:r>
              <a:rPr lang="fr-FR" sz="2000" dirty="0" smtClean="0"/>
              <a:t> </a:t>
            </a:r>
            <a:r>
              <a:rPr lang="fr-FR" sz="2000" dirty="0" err="1" smtClean="0"/>
              <a:t>negligible</a:t>
            </a:r>
            <a:r>
              <a:rPr lang="fr-FR" sz="2000" dirty="0" smtClean="0"/>
              <a:t> </a:t>
            </a:r>
            <a:r>
              <a:rPr lang="fr-FR" sz="2000" dirty="0" smtClean="0">
                <a:sym typeface="Wingdings" pitchFamily="2" charset="2"/>
              </a:rPr>
              <a:t> </a:t>
            </a:r>
            <a:r>
              <a:rPr lang="fr-FR" sz="2000" b="1" dirty="0" smtClean="0">
                <a:solidFill>
                  <a:srgbClr val="FF0000"/>
                </a:solidFill>
                <a:sym typeface="Wingdings" pitchFamily="2" charset="2"/>
              </a:rPr>
              <a:t>SPS </a:t>
            </a:r>
            <a:r>
              <a:rPr lang="fr-FR" sz="2000" b="1" dirty="0" err="1" smtClean="0">
                <a:solidFill>
                  <a:srgbClr val="FF0000"/>
                </a:solidFill>
                <a:sym typeface="Wingdings" pitchFamily="2" charset="2"/>
              </a:rPr>
              <a:t>energies</a:t>
            </a:r>
            <a:endParaRPr lang="fr-FR" sz="2000" b="1" dirty="0" smtClean="0">
              <a:solidFill>
                <a:srgbClr val="FF0000"/>
              </a:solidFill>
              <a:sym typeface="Wingdings" pitchFamily="2" charset="2"/>
            </a:endParaRPr>
          </a:p>
          <a:p>
            <a:pPr marL="857250" lvl="1" indent="-457200" fontAlgn="auto">
              <a:spcAft>
                <a:spcPts val="0"/>
              </a:spcAft>
              <a:buFont typeface="+mj-lt"/>
              <a:buAutoNum type="arabicPeriod"/>
              <a:defRPr/>
            </a:pPr>
            <a:r>
              <a:rPr lang="fr-FR" sz="2000" dirty="0" smtClean="0"/>
              <a:t>must </a:t>
            </a:r>
            <a:r>
              <a:rPr lang="fr-FR" sz="2000" dirty="0" err="1" smtClean="0"/>
              <a:t>measure</a:t>
            </a:r>
            <a:r>
              <a:rPr lang="fr-FR" sz="2000" dirty="0" smtClean="0"/>
              <a:t> the suppression pattern of </a:t>
            </a:r>
            <a:r>
              <a:rPr lang="fr-FR" sz="2000" b="1" dirty="0" err="1" smtClean="0">
                <a:solidFill>
                  <a:srgbClr val="FF0000"/>
                </a:solidFill>
              </a:rPr>
              <a:t>several</a:t>
            </a:r>
            <a:r>
              <a:rPr lang="fr-FR" sz="2000" b="1" dirty="0" smtClean="0">
                <a:solidFill>
                  <a:srgbClr val="FF0000"/>
                </a:solidFill>
              </a:rPr>
              <a:t> </a:t>
            </a:r>
            <a:r>
              <a:rPr lang="fr-FR" sz="2000" b="1" dirty="0" err="1" smtClean="0">
                <a:solidFill>
                  <a:srgbClr val="FF0000"/>
                </a:solidFill>
              </a:rPr>
              <a:t>related</a:t>
            </a:r>
            <a:r>
              <a:rPr lang="fr-FR" sz="2000" b="1" dirty="0" smtClean="0">
                <a:solidFill>
                  <a:srgbClr val="FF0000"/>
                </a:solidFill>
              </a:rPr>
              <a:t> states</a:t>
            </a:r>
            <a:r>
              <a:rPr lang="fr-FR" sz="2000" dirty="0" smtClean="0"/>
              <a:t>,  for instance:</a:t>
            </a:r>
          </a:p>
          <a:p>
            <a:pPr lvl="2" fontAlgn="auto">
              <a:spcAft>
                <a:spcPts val="0"/>
              </a:spcAft>
              <a:buFont typeface="Arial" pitchFamily="34" charset="0"/>
              <a:buChar char="•"/>
              <a:defRPr/>
            </a:pPr>
            <a:r>
              <a:rPr lang="en-US" dirty="0" smtClean="0"/>
              <a:t>~30% of the inclusive J/</a:t>
            </a:r>
            <a:r>
              <a:rPr lang="en-US" dirty="0" smtClean="0">
                <a:latin typeface="Symbol" pitchFamily="18" charset="2"/>
              </a:rPr>
              <a:t>Y</a:t>
            </a:r>
            <a:r>
              <a:rPr lang="en-US" dirty="0" smtClean="0"/>
              <a:t> yield comes from </a:t>
            </a:r>
            <a:r>
              <a:rPr lang="en-US" dirty="0" smtClean="0">
                <a:latin typeface="Symbol" pitchFamily="18" charset="2"/>
              </a:rPr>
              <a:t>c</a:t>
            </a:r>
            <a:r>
              <a:rPr lang="en-US" baseline="-25000" dirty="0" smtClean="0"/>
              <a:t>c</a:t>
            </a:r>
            <a:r>
              <a:rPr lang="en-US" dirty="0" smtClean="0"/>
              <a:t> decay.</a:t>
            </a:r>
          </a:p>
          <a:p>
            <a:pPr lvl="2" fontAlgn="auto">
              <a:spcAft>
                <a:spcPts val="0"/>
              </a:spcAft>
              <a:buFont typeface="Arial" pitchFamily="34" charset="0"/>
              <a:buChar char="•"/>
              <a:defRPr/>
            </a:pPr>
            <a:r>
              <a:rPr lang="en-US" dirty="0" smtClean="0"/>
              <a:t>According to lattice calculations, T</a:t>
            </a:r>
            <a:r>
              <a:rPr lang="en-US" baseline="-25000" dirty="0" smtClean="0"/>
              <a:t>d</a:t>
            </a:r>
            <a:r>
              <a:rPr lang="en-US" dirty="0" smtClean="0"/>
              <a:t> (</a:t>
            </a:r>
            <a:r>
              <a:rPr lang="en-US" dirty="0" smtClean="0">
                <a:latin typeface="Symbol" pitchFamily="18" charset="2"/>
              </a:rPr>
              <a:t>c</a:t>
            </a:r>
            <a:r>
              <a:rPr lang="en-US" baseline="-25000" dirty="0" smtClean="0"/>
              <a:t>c</a:t>
            </a:r>
            <a:r>
              <a:rPr lang="en-US" dirty="0" smtClean="0"/>
              <a:t>) &lt; T</a:t>
            </a:r>
            <a:r>
              <a:rPr lang="en-US" baseline="-25000" dirty="0" smtClean="0"/>
              <a:t>d </a:t>
            </a:r>
            <a:r>
              <a:rPr lang="en-US" dirty="0" smtClean="0"/>
              <a:t>(J/</a:t>
            </a:r>
            <a:r>
              <a:rPr lang="en-US" dirty="0" smtClean="0">
                <a:latin typeface="Symbol" pitchFamily="18" charset="2"/>
              </a:rPr>
              <a:t>Y</a:t>
            </a:r>
            <a:r>
              <a:rPr lang="en-US" dirty="0" smtClean="0"/>
              <a:t>)</a:t>
            </a:r>
          </a:p>
          <a:p>
            <a:pPr lvl="2" fontAlgn="auto">
              <a:spcAft>
                <a:spcPts val="0"/>
              </a:spcAft>
              <a:buFont typeface="Arial" pitchFamily="34" charset="0"/>
              <a:buChar char="•"/>
              <a:defRPr/>
            </a:pPr>
            <a:r>
              <a:rPr lang="en-US" b="1" dirty="0" smtClean="0">
                <a:solidFill>
                  <a:srgbClr val="FF0000"/>
                </a:solidFill>
              </a:rPr>
              <a:t>If screening, one should observe a gap in suppression patterns</a:t>
            </a:r>
          </a:p>
          <a:p>
            <a:pPr lvl="1" fontAlgn="auto">
              <a:spcAft>
                <a:spcPts val="0"/>
              </a:spcAft>
              <a:buFont typeface="Arial" pitchFamily="34" charset="0"/>
              <a:buChar char="–"/>
              <a:defRPr/>
            </a:pPr>
            <a:r>
              <a:rPr lang="en-US" sz="2000" i="1" dirty="0" smtClean="0"/>
              <a:t>Alternative scenario: suppression by </a:t>
            </a:r>
            <a:r>
              <a:rPr lang="en-US" sz="2000" i="1" dirty="0" err="1" smtClean="0"/>
              <a:t>comoving</a:t>
            </a:r>
            <a:r>
              <a:rPr lang="en-US" sz="2000" i="1" dirty="0" smtClean="0"/>
              <a:t> hadrons</a:t>
            </a:r>
          </a:p>
          <a:p>
            <a:pPr lvl="3" fontAlgn="auto">
              <a:spcAft>
                <a:spcPts val="0"/>
              </a:spcAft>
              <a:buFont typeface="Arial" pitchFamily="34" charset="0"/>
              <a:buChar char="–"/>
              <a:defRPr/>
            </a:pPr>
            <a:r>
              <a:rPr lang="en-US" sz="2200" i="1" dirty="0" smtClean="0"/>
              <a:t>Smooth suppression</a:t>
            </a:r>
          </a:p>
          <a:p>
            <a:pPr lvl="3" fontAlgn="auto">
              <a:spcAft>
                <a:spcPts val="0"/>
              </a:spcAft>
              <a:buFont typeface="Arial" pitchFamily="34" charset="0"/>
              <a:buChar char="–"/>
              <a:defRPr/>
            </a:pPr>
            <a:r>
              <a:rPr lang="en-US" sz="2200" i="1" dirty="0" smtClean="0"/>
              <a:t>Same starting point</a:t>
            </a:r>
          </a:p>
          <a:p>
            <a:pPr lvl="3" fontAlgn="auto">
              <a:spcAft>
                <a:spcPts val="0"/>
              </a:spcAft>
              <a:buFont typeface="Arial" pitchFamily="34" charset="0"/>
              <a:buChar char="–"/>
              <a:defRPr/>
            </a:pPr>
            <a:r>
              <a:rPr lang="en-US" sz="2200" i="1" dirty="0" smtClean="0"/>
              <a:t>Slopes related to binding energy : S</a:t>
            </a:r>
            <a:r>
              <a:rPr lang="en-US" sz="2200" i="1" baseline="-25000" dirty="0" smtClean="0">
                <a:latin typeface="Symbol" pitchFamily="18" charset="2"/>
              </a:rPr>
              <a:t>Y </a:t>
            </a:r>
            <a:r>
              <a:rPr lang="en-US" sz="2200" i="1" baseline="-25000" dirty="0" smtClean="0"/>
              <a:t>’</a:t>
            </a:r>
            <a:r>
              <a:rPr lang="en-US" sz="2200" i="1" dirty="0" smtClean="0"/>
              <a:t> &gt; S</a:t>
            </a:r>
            <a:r>
              <a:rPr lang="en-US" sz="2200" i="1" baseline="-25000" dirty="0" smtClean="0">
                <a:latin typeface="Symbol" pitchFamily="18" charset="2"/>
              </a:rPr>
              <a:t>c</a:t>
            </a:r>
            <a:r>
              <a:rPr lang="en-US" sz="2200" i="1" dirty="0" smtClean="0"/>
              <a:t> &gt; S</a:t>
            </a:r>
            <a:r>
              <a:rPr lang="en-US" sz="2200" i="1" baseline="-25000" dirty="0" smtClean="0"/>
              <a:t>J/</a:t>
            </a:r>
            <a:r>
              <a:rPr lang="en-US" sz="2200" i="1" baseline="-25000" dirty="0" smtClean="0">
                <a:latin typeface="Symbol" pitchFamily="18" charset="2"/>
              </a:rPr>
              <a:t>Y</a:t>
            </a:r>
          </a:p>
          <a:p>
            <a:pPr lvl="1" fontAlgn="auto">
              <a:spcAft>
                <a:spcPts val="0"/>
              </a:spcAft>
              <a:buFont typeface="Arial" pitchFamily="34" charset="0"/>
              <a:buChar char="–"/>
              <a:defRPr/>
            </a:pPr>
            <a:endParaRPr lang="fr-FR" sz="2000" i="1" dirty="0" smtClean="0"/>
          </a:p>
          <a:p>
            <a:pPr fontAlgn="auto">
              <a:spcAft>
                <a:spcPts val="0"/>
              </a:spcAft>
              <a:buFont typeface="Arial" pitchFamily="34" charset="0"/>
              <a:buNone/>
              <a:defRPr/>
            </a:pPr>
            <a:endParaRPr lang="en-US" dirty="0"/>
          </a:p>
        </p:txBody>
      </p:sp>
      <p:grpSp>
        <p:nvGrpSpPr>
          <p:cNvPr id="18435" name="Groupe 52"/>
          <p:cNvGrpSpPr>
            <a:grpSpLocks/>
          </p:cNvGrpSpPr>
          <p:nvPr/>
        </p:nvGrpSpPr>
        <p:grpSpPr bwMode="auto">
          <a:xfrm>
            <a:off x="4572000" y="4232275"/>
            <a:ext cx="4176713" cy="2517775"/>
            <a:chOff x="4572000" y="4232022"/>
            <a:chExt cx="4176464" cy="2518638"/>
          </a:xfrm>
        </p:grpSpPr>
        <p:grpSp>
          <p:nvGrpSpPr>
            <p:cNvPr id="18453" name="Groupe 47"/>
            <p:cNvGrpSpPr>
              <a:grpSpLocks/>
            </p:cNvGrpSpPr>
            <p:nvPr/>
          </p:nvGrpSpPr>
          <p:grpSpPr bwMode="auto">
            <a:xfrm>
              <a:off x="4572000" y="4232022"/>
              <a:ext cx="4176464" cy="2293322"/>
              <a:chOff x="4572000" y="2420888"/>
              <a:chExt cx="4176464" cy="2293322"/>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5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14" name="ZoneTexte 13"/>
              <p:cNvSpPr txBox="1"/>
              <p:nvPr/>
            </p:nvSpPr>
            <p:spPr>
              <a:xfrm>
                <a:off x="6372118" y="3788195"/>
                <a:ext cx="1296911" cy="277907"/>
              </a:xfrm>
              <a:prstGeom prst="rect">
                <a:avLst/>
              </a:prstGeom>
              <a:noFill/>
            </p:spPr>
            <p:txBody>
              <a:bodyPr>
                <a:spAutoFit/>
              </a:bodyPr>
              <a:lstStyle/>
              <a:p>
                <a:pPr algn="ctr" fontAlgn="auto">
                  <a:spcBef>
                    <a:spcPts val="0"/>
                  </a:spcBef>
                  <a:spcAft>
                    <a:spcPts val="0"/>
                  </a:spcAft>
                  <a:defRPr/>
                </a:pPr>
                <a:r>
                  <a:rPr lang="en-US" sz="1200" b="1" dirty="0">
                    <a:solidFill>
                      <a:schemeClr val="tx1">
                        <a:lumMod val="65000"/>
                        <a:lumOff val="35000"/>
                      </a:schemeClr>
                    </a:solidFill>
                    <a:latin typeface="+mn-lt"/>
                  </a:rPr>
                  <a:t>Suppression gap</a:t>
                </a:r>
              </a:p>
            </p:txBody>
          </p:sp>
          <p:cxnSp>
            <p:nvCxnSpPr>
              <p:cNvPr id="15" name="Connecteur droit avec flèche 14"/>
              <p:cNvCxnSpPr/>
              <p:nvPr/>
            </p:nvCxnSpPr>
            <p:spPr>
              <a:xfrm flipV="1">
                <a:off x="6946758" y="3645271"/>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948346" y="4004169"/>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1" name="ZoneTexte 30"/>
              <p:cNvSpPr txBox="1"/>
              <p:nvPr/>
            </p:nvSpPr>
            <p:spPr>
              <a:xfrm>
                <a:off x="5292682" y="3400712"/>
                <a:ext cx="1295323" cy="460533"/>
              </a:xfrm>
              <a:prstGeom prst="rect">
                <a:avLst/>
              </a:prstGeom>
              <a:noFill/>
            </p:spPr>
            <p:txBody>
              <a:bodyPr>
                <a:spAutoFit/>
              </a:bodyPr>
              <a:lstStyle/>
              <a:p>
                <a:pPr algn="ctr" fontAlgn="auto">
                  <a:spcBef>
                    <a:spcPts val="0"/>
                  </a:spcBef>
                  <a:spcAft>
                    <a:spcPts val="0"/>
                  </a:spcAft>
                  <a:defRPr/>
                </a:pPr>
                <a:r>
                  <a:rPr lang="en-US" sz="1200" b="1" dirty="0">
                    <a:solidFill>
                      <a:schemeClr val="tx1">
                        <a:lumMod val="65000"/>
                        <a:lumOff val="35000"/>
                      </a:schemeClr>
                    </a:solidFill>
                    <a:latin typeface="+mn-lt"/>
                  </a:rPr>
                  <a:t>Suppression </a:t>
                </a:r>
              </a:p>
              <a:p>
                <a:pPr algn="ctr" fontAlgn="auto">
                  <a:spcBef>
                    <a:spcPts val="0"/>
                  </a:spcBef>
                  <a:spcAft>
                    <a:spcPts val="0"/>
                  </a:spcAft>
                  <a:defRPr/>
                </a:pPr>
                <a:r>
                  <a:rPr lang="en-US" sz="1200" b="1" dirty="0">
                    <a:solidFill>
                      <a:schemeClr val="tx1">
                        <a:lumMod val="65000"/>
                        <a:lumOff val="35000"/>
                      </a:schemeClr>
                    </a:solidFill>
                    <a:latin typeface="+mn-lt"/>
                  </a:rPr>
                  <a:t>gap</a:t>
                </a:r>
              </a:p>
            </p:txBody>
          </p:sp>
          <p:cxnSp>
            <p:nvCxnSpPr>
              <p:cNvPr id="32" name="Connecteur droit avec flèche 31"/>
              <p:cNvCxnSpPr/>
              <p:nvPr/>
            </p:nvCxnSpPr>
            <p:spPr>
              <a:xfrm flipV="1">
                <a:off x="5865736" y="321332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5868911" y="3862832"/>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7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grpSp>
        <p:sp>
          <p:nvSpPr>
            <p:cNvPr id="18454" name="ZoneTexte 48"/>
            <p:cNvSpPr txBox="1">
              <a:spLocks noChangeArrowheads="1"/>
            </p:cNvSpPr>
            <p:nvPr/>
          </p:nvSpPr>
          <p:spPr bwMode="auto">
            <a:xfrm>
              <a:off x="5964221" y="6381328"/>
              <a:ext cx="1560107" cy="369332"/>
            </a:xfrm>
            <a:prstGeom prst="rect">
              <a:avLst/>
            </a:prstGeom>
            <a:noFill/>
            <a:ln w="9525">
              <a:noFill/>
              <a:miter lim="800000"/>
              <a:headEnd/>
              <a:tailEnd/>
            </a:ln>
          </p:spPr>
          <p:txBody>
            <a:bodyPr wrap="none">
              <a:spAutoFit/>
            </a:bodyPr>
            <a:lstStyle/>
            <a:p>
              <a:r>
                <a:rPr lang="en-US">
                  <a:latin typeface="Calibri" pitchFamily="34" charset="0"/>
                </a:rPr>
                <a:t>Energy density</a:t>
              </a:r>
            </a:p>
          </p:txBody>
        </p:sp>
      </p:grpSp>
      <p:grpSp>
        <p:nvGrpSpPr>
          <p:cNvPr id="18436" name="Groupe 53"/>
          <p:cNvGrpSpPr>
            <a:grpSpLocks/>
          </p:cNvGrpSpPr>
          <p:nvPr/>
        </p:nvGrpSpPr>
        <p:grpSpPr bwMode="auto">
          <a:xfrm>
            <a:off x="34925" y="4167188"/>
            <a:ext cx="4177035" cy="2574909"/>
            <a:chOff x="35497" y="4166556"/>
            <a:chExt cx="4177018" cy="2574796"/>
          </a:xfrm>
        </p:grpSpPr>
        <p:grpSp>
          <p:nvGrpSpPr>
            <p:cNvPr id="18441" name="Groupe 46"/>
            <p:cNvGrpSpPr>
              <a:grpSpLocks/>
            </p:cNvGrpSpPr>
            <p:nvPr/>
          </p:nvGrpSpPr>
          <p:grpSpPr bwMode="auto">
            <a:xfrm>
              <a:off x="35497" y="4166556"/>
              <a:ext cx="4177018" cy="2295356"/>
              <a:chOff x="35497" y="3878524"/>
              <a:chExt cx="4177018" cy="2295356"/>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683194" y="4365865"/>
                <a:ext cx="2305041" cy="17287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97" h="716865">
                    <a:moveTo>
                      <a:pt x="0" y="0"/>
                    </a:moveTo>
                    <a:lnTo>
                      <a:pt x="189773" y="2650"/>
                    </a:lnTo>
                    <a:lnTo>
                      <a:pt x="432279" y="0"/>
                    </a:lnTo>
                    <a:cubicBezTo>
                      <a:pt x="531385" y="37203"/>
                      <a:pt x="583576" y="149347"/>
                      <a:pt x="734874" y="238955"/>
                    </a:cubicBezTo>
                    <a:cubicBezTo>
                      <a:pt x="886172" y="328563"/>
                      <a:pt x="1102312" y="457996"/>
                      <a:pt x="1340066" y="537648"/>
                    </a:cubicBezTo>
                    <a:cubicBezTo>
                      <a:pt x="1577820" y="617300"/>
                      <a:pt x="1835939" y="709639"/>
                      <a:pt x="2161397" y="71686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899093" y="4365865"/>
                <a:ext cx="1152520" cy="17287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97" h="716865">
                    <a:moveTo>
                      <a:pt x="0" y="0"/>
                    </a:moveTo>
                    <a:lnTo>
                      <a:pt x="189773" y="2650"/>
                    </a:lnTo>
                    <a:lnTo>
                      <a:pt x="432279" y="0"/>
                    </a:lnTo>
                    <a:cubicBezTo>
                      <a:pt x="531385" y="37203"/>
                      <a:pt x="583576" y="149347"/>
                      <a:pt x="734874" y="238955"/>
                    </a:cubicBezTo>
                    <a:cubicBezTo>
                      <a:pt x="886172" y="328563"/>
                      <a:pt x="1102312" y="457996"/>
                      <a:pt x="1340066" y="537648"/>
                    </a:cubicBezTo>
                    <a:cubicBezTo>
                      <a:pt x="1577820" y="617300"/>
                      <a:pt x="1835939" y="709639"/>
                      <a:pt x="2161397" y="716865"/>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289" h="686172">
                    <a:moveTo>
                      <a:pt x="0" y="0"/>
                    </a:moveTo>
                    <a:lnTo>
                      <a:pt x="189773" y="2650"/>
                    </a:lnTo>
                    <a:lnTo>
                      <a:pt x="432279" y="0"/>
                    </a:lnTo>
                    <a:cubicBezTo>
                      <a:pt x="531385" y="37203"/>
                      <a:pt x="583694" y="123925"/>
                      <a:pt x="735014" y="208428"/>
                    </a:cubicBezTo>
                    <a:cubicBezTo>
                      <a:pt x="886334" y="292931"/>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1" name="ZoneTexte 44"/>
              <p:cNvSpPr txBox="1">
                <a:spLocks noChangeArrowheads="1"/>
              </p:cNvSpPr>
              <p:nvPr/>
            </p:nvSpPr>
            <p:spPr bwMode="auto">
              <a:xfrm rot="-5400000">
                <a:off x="-923227" y="4837248"/>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sp>
            <p:nvSpPr>
              <p:cNvPr id="18452" name="ZoneTexte 45"/>
              <p:cNvSpPr txBox="1">
                <a:spLocks noChangeArrowheads="1"/>
              </p:cNvSpPr>
              <p:nvPr/>
            </p:nvSpPr>
            <p:spPr bwMode="auto">
              <a:xfrm>
                <a:off x="874495" y="3933056"/>
                <a:ext cx="2545377" cy="369332"/>
              </a:xfrm>
              <a:prstGeom prst="rect">
                <a:avLst/>
              </a:prstGeom>
              <a:noFill/>
              <a:ln w="9525">
                <a:noFill/>
                <a:miter lim="800000"/>
                <a:headEnd/>
                <a:tailEnd/>
              </a:ln>
            </p:spPr>
            <p:txBody>
              <a:bodyPr wrap="none">
                <a:spAutoFit/>
              </a:bodyPr>
              <a:lstStyle/>
              <a:p>
                <a:r>
                  <a:rPr lang="en-US">
                    <a:latin typeface="Calibri" pitchFamily="34" charset="0"/>
                  </a:rPr>
                  <a:t>suppression by comovers</a:t>
                </a:r>
              </a:p>
            </p:txBody>
          </p:sp>
        </p:grpSp>
        <p:sp>
          <p:nvSpPr>
            <p:cNvPr id="18442" name="ZoneTexte 49"/>
            <p:cNvSpPr txBox="1">
              <a:spLocks noChangeArrowheads="1"/>
            </p:cNvSpPr>
            <p:nvPr/>
          </p:nvSpPr>
          <p:spPr bwMode="auto">
            <a:xfrm>
              <a:off x="1403648" y="6372036"/>
              <a:ext cx="1560101" cy="369316"/>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cxnSp>
        <p:nvCxnSpPr>
          <p:cNvPr id="56" name="Connecteur droit avec flèche 55"/>
          <p:cNvCxnSpPr/>
          <p:nvPr/>
        </p:nvCxnSpPr>
        <p:spPr>
          <a:xfrm rot="16200000" flipH="1">
            <a:off x="6587331" y="3212307"/>
            <a:ext cx="1152525" cy="576262"/>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55"/>
          <p:cNvCxnSpPr/>
          <p:nvPr/>
        </p:nvCxnSpPr>
        <p:spPr>
          <a:xfrm rot="5400000">
            <a:off x="935832" y="3536156"/>
            <a:ext cx="863600" cy="2174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Espace réservé du numéro de diapositive 67"/>
          <p:cNvSpPr>
            <a:spLocks noGrp="1"/>
          </p:cNvSpPr>
          <p:nvPr>
            <p:ph type="sldNum" sz="quarter" idx="12"/>
          </p:nvPr>
        </p:nvSpPr>
        <p:spPr/>
        <p:txBody>
          <a:bodyPr/>
          <a:lstStyle/>
          <a:p>
            <a:pPr>
              <a:defRPr/>
            </a:pPr>
            <a:fld id="{11C4DCDD-5BBC-4C98-B9C4-55985B0B5A43}" type="slidenum">
              <a:rPr lang="fr-BE"/>
              <a:pPr>
                <a:defRPr/>
              </a:pPr>
              <a:t>3</a:t>
            </a:fld>
            <a:endParaRPr lang="fr-BE"/>
          </a:p>
        </p:txBody>
      </p:sp>
      <p:sp>
        <p:nvSpPr>
          <p:cNvPr id="44" name="Espace réservé du pied de page 43"/>
          <p:cNvSpPr>
            <a:spLocks noGrp="1"/>
          </p:cNvSpPr>
          <p:nvPr>
            <p:ph type="ftr" sz="quarter" idx="11"/>
          </p:nvPr>
        </p:nvSpPr>
        <p:spPr/>
        <p:txBody>
          <a:bodyPr/>
          <a:lstStyle/>
          <a:p>
            <a:pPr>
              <a:defRPr/>
            </a:pPr>
            <a:r>
              <a:rPr lang="fr-FR" smtClean="0"/>
              <a:t>Frédéric Fleuret - LLR</a:t>
            </a:r>
            <a:endParaRPr lang="fr-BE"/>
          </a:p>
        </p:txBody>
      </p: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140" h="537464">
                <a:moveTo>
                  <a:pt x="0" y="0"/>
                </a:moveTo>
                <a:lnTo>
                  <a:pt x="189773" y="2650"/>
                </a:lnTo>
                <a:lnTo>
                  <a:pt x="432279" y="0"/>
                </a:lnTo>
                <a:lnTo>
                  <a:pt x="821320" y="179155"/>
                </a:lnTo>
                <a:cubicBezTo>
                  <a:pt x="979819" y="238873"/>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p:cNvPicPr>
            <a:picLocks noChangeAspect="1" noChangeArrowheads="1"/>
          </p:cNvPicPr>
          <p:nvPr/>
        </p:nvPicPr>
        <p:blipFill>
          <a:blip r:embed="rId2" cstate="print">
            <a:clrChange>
              <a:clrFrom>
                <a:srgbClr val="FFFFFF"/>
              </a:clrFrom>
              <a:clrTo>
                <a:srgbClr val="FFFFFF">
                  <a:alpha val="0"/>
                </a:srgbClr>
              </a:clrTo>
            </a:clrChange>
          </a:blip>
          <a:srcRect l="2751" t="11843" r="3994" b="2303"/>
          <a:stretch>
            <a:fillRect/>
          </a:stretch>
        </p:blipFill>
        <p:spPr bwMode="auto">
          <a:xfrm>
            <a:off x="4305114" y="950302"/>
            <a:ext cx="4689800" cy="5033055"/>
          </a:xfrm>
          <a:prstGeom prst="rect">
            <a:avLst/>
          </a:prstGeom>
          <a:noFill/>
          <a:ln w="9525">
            <a:noFill/>
            <a:miter lim="800000"/>
            <a:headEnd/>
            <a:tailEnd/>
          </a:ln>
        </p:spPr>
      </p:pic>
      <p:sp>
        <p:nvSpPr>
          <p:cNvPr id="19457" name="Titre 73"/>
          <p:cNvSpPr>
            <a:spLocks noGrp="1"/>
          </p:cNvSpPr>
          <p:nvPr>
            <p:ph type="title"/>
          </p:nvPr>
        </p:nvSpPr>
        <p:spPr>
          <a:xfrm>
            <a:off x="827088" y="0"/>
            <a:ext cx="8316912" cy="868363"/>
          </a:xfrm>
        </p:spPr>
        <p:txBody>
          <a:bodyPr/>
          <a:lstStyle/>
          <a:p>
            <a:pPr algn="l"/>
            <a:r>
              <a:rPr lang="fr-FR" sz="2800" smtClean="0"/>
              <a:t>Charmonia in A+A     </a:t>
            </a:r>
            <a:r>
              <a:rPr lang="en-US" smtClean="0">
                <a:solidFill>
                  <a:srgbClr val="FFFF00"/>
                </a:solidFill>
              </a:rPr>
              <a:t>Sequential suppression </a:t>
            </a:r>
          </a:p>
        </p:txBody>
      </p:sp>
      <p:sp>
        <p:nvSpPr>
          <p:cNvPr id="19458" name="Espace réservé du contenu 134"/>
          <p:cNvSpPr>
            <a:spLocks noGrp="1"/>
          </p:cNvSpPr>
          <p:nvPr>
            <p:ph idx="1"/>
          </p:nvPr>
        </p:nvSpPr>
        <p:spPr>
          <a:xfrm>
            <a:off x="214313" y="928688"/>
            <a:ext cx="4213225" cy="5500687"/>
          </a:xfrm>
        </p:spPr>
        <p:txBody>
          <a:bodyPr/>
          <a:lstStyle/>
          <a:p>
            <a:r>
              <a:rPr lang="fr-FR" smtClean="0"/>
              <a:t>Anomalous suppression </a:t>
            </a:r>
            <a:r>
              <a:rPr lang="fr-FR" smtClean="0">
                <a:solidFill>
                  <a:srgbClr val="FF0000"/>
                </a:solidFill>
              </a:rPr>
              <a:t> at SPS</a:t>
            </a:r>
          </a:p>
        </p:txBody>
      </p:sp>
      <p:sp>
        <p:nvSpPr>
          <p:cNvPr id="5" name="Espace réservé du numéro de diapositive 4"/>
          <p:cNvSpPr>
            <a:spLocks noGrp="1"/>
          </p:cNvSpPr>
          <p:nvPr>
            <p:ph type="sldNum" sz="quarter" idx="12"/>
          </p:nvPr>
        </p:nvSpPr>
        <p:spPr/>
        <p:txBody>
          <a:bodyPr/>
          <a:lstStyle/>
          <a:p>
            <a:pPr>
              <a:defRPr/>
            </a:pPr>
            <a:fld id="{D7FD33E5-42A8-446D-A648-9C9CEDAB8D99}" type="slidenum">
              <a:rPr lang="fr-BE"/>
              <a:pPr>
                <a:defRPr/>
              </a:pPr>
              <a:t>4</a:t>
            </a:fld>
            <a:endParaRPr lang="fr-BE"/>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3"/>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491000" y="3633054"/>
            <a:ext cx="633412" cy="276225"/>
          </a:xfrm>
          <a:prstGeom prst="rect">
            <a:avLst/>
          </a:prstGeom>
          <a:noFill/>
          <a:ln w="9525">
            <a:noFill/>
            <a:miter lim="800000"/>
            <a:headEnd/>
            <a:tailEnd/>
          </a:ln>
        </p:spPr>
        <p:txBody>
          <a:bodyPr wrap="none">
            <a:spAutoFit/>
          </a:bodyPr>
          <a:lstStyle/>
          <a:p>
            <a:pPr algn="ctr"/>
            <a:r>
              <a:rPr lang="fr-FR" sz="1200" b="1" dirty="0">
                <a:solidFill>
                  <a:srgbClr val="FF0000"/>
                </a:solidFill>
                <a:latin typeface="Calibri" pitchFamily="34" charset="0"/>
              </a:rPr>
              <a:t>QGP </a:t>
            </a:r>
            <a:r>
              <a:rPr lang="fr-FR" sz="1200" b="1" dirty="0">
                <a:solidFill>
                  <a:srgbClr val="FF0000"/>
                </a:solidFill>
                <a:latin typeface="Symbol" pitchFamily="18" charset="2"/>
              </a:rPr>
              <a:t>c</a:t>
            </a:r>
            <a:r>
              <a:rPr lang="fr-FR" sz="1200" b="1" baseline="-25000" dirty="0">
                <a:solidFill>
                  <a:srgbClr val="FF0000"/>
                </a:solidFill>
                <a:latin typeface="Calibri" pitchFamily="34" charset="0"/>
              </a:rPr>
              <a:t>c</a:t>
            </a:r>
          </a:p>
        </p:txBody>
      </p:sp>
      <p:sp>
        <p:nvSpPr>
          <p:cNvPr id="19514" name="ZoneTexte 77"/>
          <p:cNvSpPr txBox="1">
            <a:spLocks noChangeArrowheads="1"/>
          </p:cNvSpPr>
          <p:nvPr/>
        </p:nvSpPr>
        <p:spPr bwMode="auto">
          <a:xfrm rot="1779610">
            <a:off x="6681120" y="3587322"/>
            <a:ext cx="800100" cy="277813"/>
          </a:xfrm>
          <a:prstGeom prst="rect">
            <a:avLst/>
          </a:prstGeom>
          <a:noFill/>
          <a:ln w="9525">
            <a:noFill/>
            <a:miter lim="800000"/>
            <a:headEnd/>
            <a:tailEnd/>
          </a:ln>
        </p:spPr>
        <p:txBody>
          <a:bodyPr wrap="none">
            <a:spAutoFit/>
          </a:bodyPr>
          <a:lstStyle/>
          <a:p>
            <a:pPr algn="ctr"/>
            <a:r>
              <a:rPr lang="fr-FR" sz="1200" b="1" dirty="0" err="1">
                <a:solidFill>
                  <a:schemeClr val="tx1">
                    <a:lumMod val="75000"/>
                    <a:lumOff val="25000"/>
                  </a:schemeClr>
                </a:solidFill>
                <a:latin typeface="Calibri" pitchFamily="34" charset="0"/>
              </a:rPr>
              <a:t>comovers</a:t>
            </a:r>
            <a:endParaRPr lang="fr-FR" sz="1200" b="1" baseline="-25000" dirty="0">
              <a:solidFill>
                <a:schemeClr val="tx1">
                  <a:lumMod val="75000"/>
                  <a:lumOff val="25000"/>
                </a:schemeClr>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141788"/>
            <a:ext cx="4248150" cy="1006475"/>
          </a:xfrm>
          <a:prstGeom prst="rect">
            <a:avLst/>
          </a:prstGeom>
          <a:noFill/>
          <a:ln w="9525">
            <a:noFill/>
            <a:miter lim="800000"/>
            <a:headEnd/>
            <a:tailEnd/>
          </a:ln>
        </p:spPr>
        <p:txBody>
          <a:bodyPr>
            <a:spAutoFit/>
          </a:bodyPr>
          <a:lstStyle/>
          <a:p>
            <a:r>
              <a:rPr lang="en-US" sz="2000">
                <a:latin typeface="Calibri" pitchFamily="34" charset="0"/>
              </a:rPr>
              <a:t>Measuring </a:t>
            </a:r>
            <a:r>
              <a:rPr lang="en-US" sz="2000">
                <a:latin typeface="Symbol" pitchFamily="18" charset="2"/>
              </a:rPr>
              <a:t>Y</a:t>
            </a:r>
            <a:r>
              <a:rPr lang="en-US" sz="2000">
                <a:latin typeface="Calibri" pitchFamily="34" charset="0"/>
              </a:rPr>
              <a:t>’ only is not the answer :                </a:t>
            </a:r>
          </a:p>
          <a:p>
            <a:r>
              <a:rPr lang="en-US" sz="2000" i="1">
                <a:latin typeface="Calibri" pitchFamily="34" charset="0"/>
              </a:rPr>
              <a:t>                too small feed-down </a:t>
            </a:r>
          </a:p>
          <a:p>
            <a:r>
              <a:rPr lang="en-US" sz="2000">
                <a:latin typeface="Calibri" pitchFamily="34" charset="0"/>
                <a:sym typeface="Wingdings" pitchFamily="2" charset="2"/>
              </a:rPr>
              <a:t> need of a larger feed-down fraction</a:t>
            </a:r>
            <a:endParaRPr lang="en-US" sz="2000">
              <a:latin typeface="Calibri" pitchFamily="34" charset="0"/>
            </a:endParaRPr>
          </a:p>
        </p:txBody>
      </p:sp>
      <p:grpSp>
        <p:nvGrpSpPr>
          <p:cNvPr id="2" name="Groupe 86"/>
          <p:cNvGrpSpPr>
            <a:grpSpLocks/>
          </p:cNvGrpSpPr>
          <p:nvPr/>
        </p:nvGrpSpPr>
        <p:grpSpPr bwMode="auto">
          <a:xfrm>
            <a:off x="609600"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a:latin typeface="Calibri" pitchFamily="34" charset="0"/>
                  <a:sym typeface="Wingdings" pitchFamily="2" charset="2"/>
                </a:rPr>
                <a:t>   60% </a:t>
              </a:r>
              <a:r>
                <a:rPr lang="fr-FR">
                  <a:latin typeface="Calibri" pitchFamily="34" charset="0"/>
                  <a:sym typeface="Wingdings" pitchFamily="2" charset="2"/>
                </a:rPr>
                <a:t>direct J/</a:t>
              </a:r>
              <a:r>
                <a:rPr lang="fr-FR">
                  <a:latin typeface="Symbol" pitchFamily="18" charset="2"/>
                  <a:sym typeface="Wingdings" pitchFamily="2" charset="2"/>
                </a:rPr>
                <a:t>Y</a:t>
              </a:r>
            </a:p>
            <a:p>
              <a:pPr marL="857250" lvl="1" indent="-457200"/>
              <a:r>
                <a:rPr lang="fr-FR" b="1">
                  <a:latin typeface="Calibri" pitchFamily="34" charset="0"/>
                  <a:sym typeface="Wingdings" pitchFamily="2" charset="2"/>
                </a:rPr>
                <a:t>+ 30% </a:t>
              </a:r>
              <a:r>
                <a:rPr lang="fr-FR">
                  <a:latin typeface="Symbol" pitchFamily="18" charset="2"/>
                  <a:sym typeface="Wingdings" pitchFamily="2" charset="2"/>
                </a:rPr>
                <a:t>c</a:t>
              </a:r>
              <a:r>
                <a:rPr lang="fr-FR" baseline="-25000">
                  <a:latin typeface="Calibri" pitchFamily="34" charset="0"/>
                  <a:sym typeface="Wingdings" pitchFamily="2" charset="2"/>
                </a:rPr>
                <a:t>c</a:t>
              </a:r>
              <a:r>
                <a:rPr lang="fr-FR">
                  <a:latin typeface="Calibri" pitchFamily="34" charset="0"/>
                  <a:sym typeface="Wingdings" pitchFamily="2" charset="2"/>
                </a:rPr>
                <a:t>J/</a:t>
              </a:r>
              <a:r>
                <a:rPr lang="fr-FR">
                  <a:latin typeface="Symbol" pitchFamily="18" charset="2"/>
                  <a:sym typeface="Wingdings" pitchFamily="2" charset="2"/>
                </a:rPr>
                <a:t>Y</a:t>
              </a:r>
              <a:r>
                <a:rPr lang="fr-FR">
                  <a:latin typeface="Calibri" pitchFamily="34" charset="0"/>
                  <a:sym typeface="Wingdings" pitchFamily="2" charset="2"/>
                </a:rPr>
                <a:t>+</a:t>
              </a:r>
              <a:r>
                <a:rPr lang="fr-FR">
                  <a:latin typeface="Symbol" pitchFamily="18" charset="2"/>
                  <a:sym typeface="Wingdings" pitchFamily="2" charset="2"/>
                </a:rPr>
                <a:t>g</a:t>
              </a:r>
            </a:p>
            <a:p>
              <a:pPr marL="857250" lvl="1" indent="-457200"/>
              <a:r>
                <a:rPr lang="fr-FR" b="1">
                  <a:latin typeface="Calibri" pitchFamily="34" charset="0"/>
                  <a:sym typeface="Wingdings" pitchFamily="2" charset="2"/>
                </a:rPr>
                <a:t>+ 10% </a:t>
              </a:r>
              <a:r>
                <a:rPr lang="fr-FR">
                  <a:latin typeface="Symbol" pitchFamily="18" charset="2"/>
                  <a:sym typeface="Wingdings" pitchFamily="2" charset="2"/>
                </a:rPr>
                <a:t>Y</a:t>
              </a:r>
              <a:r>
                <a:rPr lang="fr-FR">
                  <a:latin typeface="Calibri" pitchFamily="34" charset="0"/>
                  <a:sym typeface="Wingdings" pitchFamily="2" charset="2"/>
                </a:rPr>
                <a:t>’  J/</a:t>
              </a:r>
              <a:r>
                <a:rPr lang="fr-FR">
                  <a:latin typeface="Symbol" pitchFamily="18" charset="2"/>
                  <a:sym typeface="Wingdings" pitchFamily="2" charset="2"/>
                </a:rPr>
                <a:t>Y</a:t>
              </a:r>
              <a:r>
                <a:rPr lang="fr-FR">
                  <a:latin typeface="Calibri" pitchFamily="34" charset="0"/>
                  <a:sym typeface="Wingdings" pitchFamily="2" charset="2"/>
                </a:rPr>
                <a:t> + X</a:t>
              </a:r>
            </a:p>
            <a:p>
              <a:pPr marL="857250" lvl="1" indent="-457200"/>
              <a:r>
                <a:rPr lang="fr-FR" b="1">
                  <a:latin typeface="Calibri" pitchFamily="34" charset="0"/>
                  <a:sym typeface="Wingdings" pitchFamily="2" charset="2"/>
                </a:rPr>
                <a:t>Inclusive J/</a:t>
              </a:r>
              <a:r>
                <a:rPr lang="fr-FR" b="1">
                  <a:latin typeface="Symbol" pitchFamily="18" charset="2"/>
                  <a:sym typeface="Wingdings" pitchFamily="2" charset="2"/>
                </a:rPr>
                <a:t>Y</a:t>
              </a:r>
              <a:r>
                <a:rPr lang="fr-FR" b="1">
                  <a:latin typeface="Calibri" pitchFamily="34" charset="0"/>
                  <a:sym typeface="Wingdings" pitchFamily="2" charset="2"/>
                </a:rPr>
                <a:t> yield</a:t>
              </a:r>
              <a:endParaRPr lang="fr-FR">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algn="ctr"/>
            <a:r>
              <a:rPr lang="fr-FR" sz="2000" b="1">
                <a:solidFill>
                  <a:srgbClr val="FF0000"/>
                </a:solidFill>
                <a:latin typeface="Calibri" pitchFamily="34" charset="0"/>
              </a:rPr>
              <a:t>sequential suppression (QGP) ?</a:t>
            </a:r>
          </a:p>
          <a:p>
            <a:pPr algn="ctr"/>
            <a:r>
              <a:rPr lang="fr-FR" sz="2000">
                <a:latin typeface="Calibri" pitchFamily="34" charset="0"/>
              </a:rPr>
              <a:t>or</a:t>
            </a:r>
          </a:p>
          <a:p>
            <a:pPr algn="ctr"/>
            <a:r>
              <a:rPr lang="fr-FR" sz="2000" b="1">
                <a:solidFill>
                  <a:srgbClr val="4A7EBB"/>
                </a:solidFill>
                <a:latin typeface="Calibri" pitchFamily="34" charset="0"/>
              </a:rPr>
              <a:t> comovers (no QGP) ?</a:t>
            </a:r>
          </a:p>
        </p:txBody>
      </p:sp>
      <p:sp>
        <p:nvSpPr>
          <p:cNvPr id="93" name="Flèche droite 92"/>
          <p:cNvSpPr/>
          <p:nvPr/>
        </p:nvSpPr>
        <p:spPr>
          <a:xfrm>
            <a:off x="3779838" y="5373688"/>
            <a:ext cx="504825" cy="287337"/>
          </a:xfrm>
          <a:prstGeom prst="righ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468313" y="5300663"/>
            <a:ext cx="3167062" cy="1016000"/>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000" b="1" dirty="0">
                <a:latin typeface="+mn-lt"/>
              </a:rPr>
              <a:t>Measuring  J/</a:t>
            </a:r>
            <a:r>
              <a:rPr lang="en-US" sz="2000" b="1" dirty="0">
                <a:latin typeface="Symbol" pitchFamily="18" charset="2"/>
              </a:rPr>
              <a:t>Y</a:t>
            </a:r>
            <a:r>
              <a:rPr lang="en-US" sz="2000" b="1" dirty="0">
                <a:latin typeface="+mn-lt"/>
              </a:rPr>
              <a:t>, </a:t>
            </a:r>
            <a:r>
              <a:rPr lang="en-US" sz="2000" b="1" dirty="0">
                <a:latin typeface="Symbol" pitchFamily="18" charset="2"/>
              </a:rPr>
              <a:t>Y</a:t>
            </a:r>
            <a:r>
              <a:rPr lang="en-US" sz="2000" b="1" dirty="0">
                <a:latin typeface="+mn-lt"/>
              </a:rPr>
              <a:t>’ and </a:t>
            </a:r>
            <a:r>
              <a:rPr lang="en-US" sz="2000" b="1" dirty="0">
                <a:latin typeface="Symbol" pitchFamily="18" charset="2"/>
              </a:rPr>
              <a:t>c</a:t>
            </a:r>
            <a:r>
              <a:rPr lang="en-US" sz="2000" b="1" baseline="-25000" dirty="0">
                <a:latin typeface="+mn-lt"/>
              </a:rPr>
              <a:t>c</a:t>
            </a:r>
            <a:r>
              <a:rPr lang="en-US" sz="2000" b="1" dirty="0">
                <a:latin typeface="+mn-lt"/>
              </a:rPr>
              <a:t> suppression patterns                    will give the answer</a:t>
            </a:r>
            <a:endParaRPr lang="en-US" sz="2000" b="1" dirty="0">
              <a:solidFill>
                <a:srgbClr val="FF0000"/>
              </a:solidFill>
              <a:latin typeface="+mn-lt"/>
            </a:endParaRPr>
          </a:p>
        </p:txBody>
      </p:sp>
      <p:sp>
        <p:nvSpPr>
          <p:cNvPr id="76" name="Espace réservé du pied de page 75"/>
          <p:cNvSpPr>
            <a:spLocks noGrp="1"/>
          </p:cNvSpPr>
          <p:nvPr>
            <p:ph type="ftr" sz="quarter" idx="11"/>
          </p:nvPr>
        </p:nvSpPr>
        <p:spPr/>
        <p:txBody>
          <a:bodyPr/>
          <a:lstStyle/>
          <a:p>
            <a:pPr>
              <a:defRPr/>
            </a:pPr>
            <a:r>
              <a:rPr lang="fr-FR" smtClean="0"/>
              <a:t>Frédéric Fleuret - LLR</a:t>
            </a:r>
            <a:endParaRPr lang="fr-BE" dirty="0"/>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928688"/>
            <a:ext cx="5292725" cy="5500687"/>
          </a:xfrm>
        </p:spPr>
        <p:txBody>
          <a:bodyPr/>
          <a:lstStyle/>
          <a:p>
            <a:pPr marL="457200" indent="-457200" algn="just">
              <a:lnSpc>
                <a:spcPct val="90000"/>
              </a:lnSpc>
            </a:pPr>
            <a:r>
              <a:rPr lang="en-US" sz="2200" dirty="0" smtClean="0"/>
              <a:t>Operate a new experiment at SPS</a:t>
            </a:r>
          </a:p>
          <a:p>
            <a:pPr marL="857250" lvl="1" indent="-457200" algn="just">
              <a:lnSpc>
                <a:spcPct val="90000"/>
              </a:lnSpc>
            </a:pPr>
            <a:r>
              <a:rPr lang="en-US" sz="2200" dirty="0" smtClean="0"/>
              <a:t>Primary goal : </a:t>
            </a:r>
            <a:r>
              <a:rPr lang="en-US" sz="1900" b="1" dirty="0" smtClean="0">
                <a:solidFill>
                  <a:srgbClr val="FF0000"/>
                </a:solidFill>
                <a:latin typeface="Symbol" pitchFamily="18" charset="2"/>
              </a:rPr>
              <a:t>c</a:t>
            </a:r>
            <a:r>
              <a:rPr lang="en-US" sz="1900" b="1" baseline="-25000" dirty="0" smtClean="0">
                <a:solidFill>
                  <a:srgbClr val="FF0000"/>
                </a:solidFill>
              </a:rPr>
              <a:t>c</a:t>
            </a:r>
            <a:r>
              <a:rPr lang="en-US" sz="1900" b="1" dirty="0" smtClean="0">
                <a:solidFill>
                  <a:srgbClr val="FF0000"/>
                </a:solidFill>
              </a:rPr>
              <a:t> </a:t>
            </a:r>
            <a:r>
              <a:rPr lang="en-US" sz="1900" b="1" dirty="0" smtClean="0">
                <a:solidFill>
                  <a:srgbClr val="FF0000"/>
                </a:solidFill>
                <a:sym typeface="Wingdings" pitchFamily="2" charset="2"/>
              </a:rPr>
              <a:t> J/</a:t>
            </a:r>
            <a:r>
              <a:rPr lang="en-US" sz="1900" b="1" dirty="0" smtClean="0">
                <a:solidFill>
                  <a:srgbClr val="FF0000"/>
                </a:solidFill>
                <a:latin typeface="Symbol" pitchFamily="18" charset="2"/>
                <a:sym typeface="Wingdings" pitchFamily="2" charset="2"/>
              </a:rPr>
              <a:t>Y</a:t>
            </a:r>
            <a:r>
              <a:rPr lang="en-US" sz="1900" b="1" dirty="0" smtClean="0">
                <a:solidFill>
                  <a:srgbClr val="FF0000"/>
                </a:solidFill>
                <a:sym typeface="Wingdings" pitchFamily="2" charset="2"/>
              </a:rPr>
              <a:t> + </a:t>
            </a:r>
            <a:r>
              <a:rPr lang="en-US" sz="1900" b="1" dirty="0" smtClean="0">
                <a:solidFill>
                  <a:srgbClr val="FF0000"/>
                </a:solidFill>
                <a:latin typeface="Symbol" pitchFamily="18" charset="2"/>
                <a:sym typeface="Wingdings" pitchFamily="2" charset="2"/>
              </a:rPr>
              <a:t>g</a:t>
            </a:r>
            <a:r>
              <a:rPr lang="en-US" sz="1900" b="1" dirty="0" smtClean="0">
                <a:solidFill>
                  <a:srgbClr val="FF0000"/>
                </a:solidFill>
                <a:sym typeface="Wingdings" pitchFamily="2" charset="2"/>
              </a:rPr>
              <a:t>  </a:t>
            </a:r>
            <a:r>
              <a:rPr lang="en-US" sz="1900" b="1" dirty="0" smtClean="0">
                <a:solidFill>
                  <a:srgbClr val="FF0000"/>
                </a:solidFill>
                <a:latin typeface="Symbol" pitchFamily="18" charset="2"/>
                <a:sym typeface="Wingdings" pitchFamily="2" charset="2"/>
              </a:rPr>
              <a:t>m</a:t>
            </a:r>
            <a:r>
              <a:rPr lang="en-US" sz="1900" b="1" baseline="30000" dirty="0" smtClean="0">
                <a:solidFill>
                  <a:srgbClr val="FF0000"/>
                </a:solidFill>
                <a:sym typeface="Wingdings" pitchFamily="2" charset="2"/>
              </a:rPr>
              <a:t>+ </a:t>
            </a:r>
            <a:r>
              <a:rPr lang="en-US" sz="1900" b="1" dirty="0" smtClean="0">
                <a:solidFill>
                  <a:srgbClr val="FF0000"/>
                </a:solidFill>
                <a:latin typeface="Symbol" pitchFamily="18" charset="2"/>
                <a:sym typeface="Wingdings" pitchFamily="2" charset="2"/>
              </a:rPr>
              <a:t>m</a:t>
            </a:r>
            <a:r>
              <a:rPr lang="en-US" sz="1900" b="1" baseline="30000" dirty="0" smtClean="0">
                <a:solidFill>
                  <a:srgbClr val="FF0000"/>
                </a:solidFill>
                <a:sym typeface="Wingdings" pitchFamily="2" charset="2"/>
              </a:rPr>
              <a:t>- </a:t>
            </a:r>
            <a:r>
              <a:rPr lang="en-US" sz="1900" b="1" dirty="0" smtClean="0">
                <a:solidFill>
                  <a:srgbClr val="FF0000"/>
                </a:solidFill>
                <a:latin typeface="Symbol" pitchFamily="18" charset="2"/>
                <a:sym typeface="Wingdings" pitchFamily="2" charset="2"/>
              </a:rPr>
              <a:t>g</a:t>
            </a:r>
            <a:r>
              <a:rPr lang="en-US" sz="1900" b="1" dirty="0" smtClean="0">
                <a:solidFill>
                  <a:srgbClr val="FF0000"/>
                </a:solidFill>
                <a:sym typeface="Wingdings" pitchFamily="2" charset="2"/>
              </a:rPr>
              <a:t> </a:t>
            </a:r>
          </a:p>
          <a:p>
            <a:pPr marL="1257300" lvl="2" indent="-457200" algn="just">
              <a:lnSpc>
                <a:spcPct val="90000"/>
              </a:lnSpc>
            </a:pPr>
            <a:r>
              <a:rPr lang="en-US" sz="1700" dirty="0" smtClean="0"/>
              <a:t>With high intensity 158 </a:t>
            </a:r>
            <a:r>
              <a:rPr lang="en-US" sz="1700" dirty="0" err="1" smtClean="0"/>
              <a:t>GeV</a:t>
            </a:r>
            <a:r>
              <a:rPr lang="en-US" sz="1700" dirty="0" smtClean="0"/>
              <a:t>/c </a:t>
            </a:r>
            <a:r>
              <a:rPr lang="en-US" sz="1700" dirty="0" err="1" smtClean="0"/>
              <a:t>Pb</a:t>
            </a:r>
            <a:r>
              <a:rPr lang="en-US" sz="1700" dirty="0" smtClean="0"/>
              <a:t> beam</a:t>
            </a:r>
          </a:p>
          <a:p>
            <a:pPr marL="1257300" lvl="2" indent="-457200" algn="just">
              <a:lnSpc>
                <a:spcPct val="90000"/>
              </a:lnSpc>
            </a:pPr>
            <a:r>
              <a:rPr lang="en-US" sz="1700" dirty="0" smtClean="0"/>
              <a:t>With high intensity 158/450 </a:t>
            </a:r>
            <a:r>
              <a:rPr lang="en-US" sz="1700" dirty="0" err="1" smtClean="0"/>
              <a:t>GeV</a:t>
            </a:r>
            <a:r>
              <a:rPr lang="en-US" sz="1700" dirty="0" smtClean="0"/>
              <a:t>/c proton beam</a:t>
            </a:r>
          </a:p>
          <a:p>
            <a:pPr marL="857250" lvl="1" indent="-457200" algn="just">
              <a:lnSpc>
                <a:spcPct val="90000"/>
              </a:lnSpc>
            </a:pPr>
            <a:r>
              <a:rPr lang="en-US" sz="2200" dirty="0" smtClean="0"/>
              <a:t>Detector features :</a:t>
            </a:r>
          </a:p>
          <a:p>
            <a:pPr marL="1714500" lvl="3" indent="-457200" algn="just">
              <a:lnSpc>
                <a:spcPct val="90000"/>
              </a:lnSpc>
              <a:buFont typeface="Calibri" pitchFamily="34" charset="0"/>
              <a:buAutoNum type="arabicPeriod"/>
            </a:pPr>
            <a:r>
              <a:rPr lang="en-US" b="1" dirty="0" smtClean="0">
                <a:solidFill>
                  <a:srgbClr val="1F497D"/>
                </a:solidFill>
              </a:rPr>
              <a:t>Vertex + Spectrometer</a:t>
            </a:r>
          </a:p>
          <a:p>
            <a:pPr marL="1568450" lvl="4" indent="-457200" algn="just">
              <a:lnSpc>
                <a:spcPct val="90000"/>
              </a:lnSpc>
            </a:pPr>
            <a:r>
              <a:rPr lang="en-US" dirty="0" smtClean="0"/>
              <a:t>Measure tracks before absorber for very good mass resolution</a:t>
            </a:r>
          </a:p>
          <a:p>
            <a:pPr marL="1714500" lvl="3" indent="-457200" algn="just">
              <a:lnSpc>
                <a:spcPct val="90000"/>
              </a:lnSpc>
              <a:buFont typeface="Calibri" pitchFamily="34" charset="0"/>
              <a:buAutoNum type="arabicPeriod"/>
            </a:pPr>
            <a:endParaRPr lang="en-US" b="1" dirty="0" smtClean="0">
              <a:solidFill>
                <a:srgbClr val="FF0000"/>
              </a:solidFill>
            </a:endParaRPr>
          </a:p>
          <a:p>
            <a:pPr marL="1714500" lvl="3" indent="-457200" algn="just">
              <a:lnSpc>
                <a:spcPct val="90000"/>
              </a:lnSpc>
              <a:buFont typeface="Calibri" pitchFamily="34" charset="0"/>
              <a:buAutoNum type="arabicPeriod"/>
            </a:pPr>
            <a:r>
              <a:rPr lang="en-US" b="1" dirty="0" smtClean="0">
                <a:solidFill>
                  <a:srgbClr val="FF0000"/>
                </a:solidFill>
              </a:rPr>
              <a:t>Calorimeter</a:t>
            </a:r>
          </a:p>
          <a:p>
            <a:pPr marL="1568450" lvl="4" indent="-457200" algn="just">
              <a:lnSpc>
                <a:spcPct val="90000"/>
              </a:lnSpc>
            </a:pPr>
            <a:r>
              <a:rPr lang="en-US" dirty="0" smtClean="0"/>
              <a:t>Measure low energy </a:t>
            </a:r>
            <a:r>
              <a:rPr lang="en-US" dirty="0" smtClean="0">
                <a:latin typeface="Symbol" pitchFamily="18" charset="2"/>
              </a:rPr>
              <a:t>g</a:t>
            </a:r>
            <a:r>
              <a:rPr lang="en-US" dirty="0" smtClean="0"/>
              <a:t> in high            </a:t>
            </a:r>
            <a:r>
              <a:rPr lang="en-US" dirty="0" smtClean="0">
                <a:latin typeface="Symbol" pitchFamily="18" charset="2"/>
              </a:rPr>
              <a:t>p</a:t>
            </a:r>
            <a:r>
              <a:rPr lang="en-US" baseline="30000" dirty="0" smtClean="0"/>
              <a:t>0</a:t>
            </a:r>
            <a:r>
              <a:rPr lang="en-US" dirty="0" smtClean="0"/>
              <a:t> multiplicity environment</a:t>
            </a:r>
            <a:r>
              <a:rPr lang="en-US" sz="1600" dirty="0" smtClean="0"/>
              <a:t>                                                      </a:t>
            </a:r>
          </a:p>
          <a:p>
            <a:pPr marL="1714500" lvl="3" indent="-457200" algn="just">
              <a:lnSpc>
                <a:spcPct val="90000"/>
              </a:lnSpc>
              <a:buFont typeface="Calibri" pitchFamily="34" charset="0"/>
              <a:buAutoNum type="arabicPeriod"/>
            </a:pPr>
            <a:endParaRPr lang="en-US" b="1" dirty="0" smtClean="0">
              <a:solidFill>
                <a:srgbClr val="595959"/>
              </a:solidFill>
            </a:endParaRPr>
          </a:p>
          <a:p>
            <a:pPr marL="1714500" lvl="3" indent="-457200" algn="just">
              <a:lnSpc>
                <a:spcPct val="90000"/>
              </a:lnSpc>
              <a:buFont typeface="Calibri" pitchFamily="34" charset="0"/>
              <a:buAutoNum type="arabicPeriod"/>
            </a:pPr>
            <a:r>
              <a:rPr lang="en-US" b="1" dirty="0" smtClean="0">
                <a:solidFill>
                  <a:srgbClr val="595959"/>
                </a:solidFill>
              </a:rPr>
              <a:t>Absorber/trigger</a:t>
            </a:r>
          </a:p>
          <a:p>
            <a:pPr marL="1568450" lvl="4" indent="-457200" algn="just">
              <a:lnSpc>
                <a:spcPct val="90000"/>
              </a:lnSpc>
            </a:pPr>
            <a:r>
              <a:rPr lang="en-US" b="1" dirty="0" smtClean="0">
                <a:solidFill>
                  <a:srgbClr val="595959"/>
                </a:solidFill>
              </a:rPr>
              <a:t>Absorb </a:t>
            </a:r>
            <a:r>
              <a:rPr lang="en-US" dirty="0" smtClean="0">
                <a:latin typeface="Symbol" pitchFamily="18" charset="2"/>
              </a:rPr>
              <a:t>p</a:t>
            </a:r>
            <a:r>
              <a:rPr lang="en-US" dirty="0" smtClean="0"/>
              <a:t>/K</a:t>
            </a:r>
          </a:p>
          <a:p>
            <a:pPr marL="1568450" lvl="4" indent="-457200" algn="just">
              <a:lnSpc>
                <a:spcPct val="90000"/>
              </a:lnSpc>
            </a:pPr>
            <a:r>
              <a:rPr lang="en-US" dirty="0" smtClean="0"/>
              <a:t> Minimize fake triggers from </a:t>
            </a:r>
            <a:r>
              <a:rPr lang="en-US" dirty="0" smtClean="0">
                <a:latin typeface="Symbol" pitchFamily="18" charset="2"/>
              </a:rPr>
              <a:t>p</a:t>
            </a:r>
            <a:r>
              <a:rPr lang="en-US" dirty="0" smtClean="0"/>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sp>
        <p:nvSpPr>
          <p:cNvPr id="14" name="Espace réservé du pied de page 13"/>
          <p:cNvSpPr>
            <a:spLocks noGrp="1"/>
          </p:cNvSpPr>
          <p:nvPr>
            <p:ph type="ftr" sz="quarter" idx="11"/>
          </p:nvPr>
        </p:nvSpPr>
        <p:spPr/>
        <p:txBody>
          <a:bodyPr/>
          <a:lstStyle/>
          <a:p>
            <a:pPr>
              <a:defRPr/>
            </a:pPr>
            <a:r>
              <a:rPr lang="fr-FR" smtClean="0"/>
              <a:t>Frédéric Fleuret - LLR</a:t>
            </a:r>
            <a:endParaRPr lang="fr-BE"/>
          </a:p>
        </p:txBody>
      </p:sp>
      <p:sp>
        <p:nvSpPr>
          <p:cNvPr id="4" name="Espace réservé du numéro de diapositive 3"/>
          <p:cNvSpPr>
            <a:spLocks noGrp="1"/>
          </p:cNvSpPr>
          <p:nvPr>
            <p:ph type="sldNum" sz="quarter" idx="12"/>
          </p:nvPr>
        </p:nvSpPr>
        <p:spPr/>
        <p:txBody>
          <a:bodyPr/>
          <a:lstStyle/>
          <a:p>
            <a:pPr>
              <a:defRPr/>
            </a:pPr>
            <a:fld id="{3A0DC223-C24A-414B-85AC-8597F660B272}" type="slidenum">
              <a:rPr lang="fr-BE"/>
              <a:pPr>
                <a:defRPr/>
              </a:pPr>
              <a:t>5</a:t>
            </a:fld>
            <a:endParaRPr lang="fr-BE"/>
          </a:p>
        </p:txBody>
      </p:sp>
      <p:sp>
        <p:nvSpPr>
          <p:cNvPr id="11" name="Trapèze 10"/>
          <p:cNvSpPr/>
          <p:nvPr/>
        </p:nvSpPr>
        <p:spPr>
          <a:xfrm>
            <a:off x="5948363" y="38814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800" b="1" dirty="0" err="1"/>
              <a:t>Dipole</a:t>
            </a:r>
            <a:r>
              <a:rPr lang="fr-FR" sz="800" b="1" dirty="0"/>
              <a:t> </a:t>
            </a:r>
            <a:r>
              <a:rPr lang="fr-FR" sz="800" b="1" dirty="0" err="1"/>
              <a:t>field</a:t>
            </a:r>
            <a:endParaRPr lang="fr-FR" sz="800" b="1" dirty="0"/>
          </a:p>
        </p:txBody>
      </p:sp>
      <p:sp>
        <p:nvSpPr>
          <p:cNvPr id="13" name="Trapèze 12"/>
          <p:cNvSpPr/>
          <p:nvPr/>
        </p:nvSpPr>
        <p:spPr>
          <a:xfrm flipV="1">
            <a:off x="5948363" y="28527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pic>
        <p:nvPicPr>
          <p:cNvPr id="16" name="Picture 4" descr="Z:\FTE\CHIC\LetterOfIntent\design.jpg"/>
          <p:cNvPicPr>
            <a:picLocks noChangeAspect="1" noChangeArrowheads="1"/>
          </p:cNvPicPr>
          <p:nvPr/>
        </p:nvPicPr>
        <p:blipFill>
          <a:blip r:embed="rId2" cstate="print"/>
          <a:srcRect/>
          <a:stretch>
            <a:fillRect/>
          </a:stretch>
        </p:blipFill>
        <p:spPr bwMode="auto">
          <a:xfrm>
            <a:off x="5300663" y="1042988"/>
            <a:ext cx="3808412" cy="5049837"/>
          </a:xfrm>
          <a:prstGeom prst="rect">
            <a:avLst/>
          </a:prstGeom>
          <a:noFill/>
          <a:effectLst>
            <a:outerShdw blurRad="50800" dist="38100" dir="2700000" algn="tl" rotWithShape="0">
              <a:prstClr val="black">
                <a:alpha val="40000"/>
              </a:prstClr>
            </a:outerShdw>
          </a:effectLst>
        </p:spPr>
      </p:pic>
      <p:sp>
        <p:nvSpPr>
          <p:cNvPr id="15" name="Trapèze 14"/>
          <p:cNvSpPr/>
          <p:nvPr/>
        </p:nvSpPr>
        <p:spPr>
          <a:xfrm>
            <a:off x="5948363" y="3881438"/>
            <a:ext cx="504825"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5948363" y="2852738"/>
            <a:ext cx="504825"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sp>
        <p:nvSpPr>
          <p:cNvPr id="20489" name="Titre 73"/>
          <p:cNvSpPr>
            <a:spLocks noGrp="1"/>
          </p:cNvSpPr>
          <p:nvPr>
            <p:ph type="title"/>
          </p:nvPr>
        </p:nvSpPr>
        <p:spPr>
          <a:xfrm>
            <a:off x="827088" y="0"/>
            <a:ext cx="8316912" cy="868363"/>
          </a:xfrm>
        </p:spPr>
        <p:txBody>
          <a:bodyPr/>
          <a:lstStyle/>
          <a:p>
            <a:pPr algn="l"/>
            <a:r>
              <a:rPr lang="fr-FR" sz="2800" smtClean="0"/>
              <a:t>Charmonia in A+A	 	</a:t>
            </a:r>
            <a:r>
              <a:rPr lang="fr-FR" smtClean="0">
                <a:solidFill>
                  <a:srgbClr val="FFFF00"/>
                </a:solidFill>
              </a:rPr>
              <a:t>Measuring </a:t>
            </a:r>
            <a:r>
              <a:rPr lang="fr-FR" smtClean="0">
                <a:solidFill>
                  <a:srgbClr val="FFFF00"/>
                </a:solidFill>
                <a:latin typeface="Symbol" pitchFamily="18" charset="2"/>
              </a:rPr>
              <a:t>c</a:t>
            </a:r>
            <a:r>
              <a:rPr lang="fr-FR" baseline="-25000" smtClean="0">
                <a:solidFill>
                  <a:srgbClr val="FFFF00"/>
                </a:solidFill>
              </a:rPr>
              <a:t>c</a:t>
            </a:r>
            <a:r>
              <a:rPr lang="fr-FR" smtClean="0">
                <a:solidFill>
                  <a:srgbClr val="FFFF00"/>
                </a:solidFill>
              </a:rPr>
              <a:t> at SPS</a:t>
            </a:r>
            <a:endParaRPr lang="en-US" baseline="-2500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18" name="Rectangle 17"/>
          <p:cNvSpPr/>
          <p:nvPr/>
        </p:nvSpPr>
        <p:spPr>
          <a:xfrm>
            <a:off x="179388" y="4868863"/>
            <a:ext cx="3960812" cy="165576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7" name="Titre 73"/>
          <p:cNvSpPr>
            <a:spLocks noGrp="1"/>
          </p:cNvSpPr>
          <p:nvPr>
            <p:ph type="title"/>
          </p:nvPr>
        </p:nvSpPr>
        <p:spPr>
          <a:xfrm>
            <a:off x="827088" y="0"/>
            <a:ext cx="8316912" cy="868363"/>
          </a:xfrm>
        </p:spPr>
        <p:txBody>
          <a:bodyPr/>
          <a:lstStyle/>
          <a:p>
            <a:pPr algn="l"/>
            <a:r>
              <a:rPr lang="fr-FR" sz="2800" smtClean="0"/>
              <a:t>Apparatus 	</a:t>
            </a:r>
            <a:r>
              <a:rPr lang="fr-FR" smtClean="0">
                <a:solidFill>
                  <a:srgbClr val="FF0000"/>
                </a:solidFill>
              </a:rPr>
              <a:t>Charm In Heavy Ion Collisions</a:t>
            </a:r>
            <a:endParaRPr lang="en-US" baseline="-25000" smtClean="0">
              <a:solidFill>
                <a:srgbClr val="FF0000"/>
              </a:solidFill>
            </a:endParaRPr>
          </a:p>
        </p:txBody>
      </p:sp>
      <p:sp>
        <p:nvSpPr>
          <p:cNvPr id="3" name="Espace réservé du contenu 2"/>
          <p:cNvSpPr>
            <a:spLocks noGrp="1"/>
          </p:cNvSpPr>
          <p:nvPr>
            <p:ph idx="1"/>
          </p:nvPr>
        </p:nvSpPr>
        <p:spPr>
          <a:xfrm>
            <a:off x="2700338" y="0"/>
            <a:ext cx="6443662" cy="765175"/>
          </a:xfrm>
          <a:solidFill>
            <a:schemeClr val="tx1"/>
          </a:solidFill>
          <a:effectLst>
            <a:outerShdw blurRad="50800" dist="38100" dir="2700000" algn="tl" rotWithShape="0">
              <a:prstClr val="black">
                <a:alpha val="40000"/>
              </a:prstClr>
            </a:outerShdw>
          </a:effectLst>
        </p:spPr>
        <p:txBody>
          <a:bodyPr rtlCol="0">
            <a:noAutofit/>
          </a:bodyPr>
          <a:lstStyle/>
          <a:p>
            <a:pPr algn="ctr" fontAlgn="auto">
              <a:spcBef>
                <a:spcPts val="0"/>
              </a:spcBef>
              <a:spcAft>
                <a:spcPts val="0"/>
              </a:spcAft>
              <a:buFont typeface="Arial" pitchFamily="34" charset="0"/>
              <a:buNone/>
              <a:defRPr/>
            </a:pPr>
            <a:r>
              <a:rPr lang="en-US" sz="2000" dirty="0" smtClean="0">
                <a:solidFill>
                  <a:srgbClr val="FFFF00"/>
                </a:solidFill>
              </a:rPr>
              <a:t>Main purpose : measure </a:t>
            </a:r>
            <a:r>
              <a:rPr lang="en-US" sz="2000" dirty="0" err="1" smtClean="0">
                <a:solidFill>
                  <a:srgbClr val="FFFF00"/>
                </a:solidFill>
                <a:latin typeface="Symbol" pitchFamily="18" charset="2"/>
              </a:rPr>
              <a:t>c</a:t>
            </a:r>
            <a:r>
              <a:rPr lang="en-US" sz="2000" baseline="-25000" dirty="0" err="1" smtClean="0">
                <a:solidFill>
                  <a:srgbClr val="FFFF00"/>
                </a:solidFill>
              </a:rPr>
              <a:t>c</a:t>
            </a:r>
            <a:r>
              <a:rPr lang="en-US" sz="2000" dirty="0" err="1" smtClean="0">
                <a:solidFill>
                  <a:srgbClr val="FFFF00"/>
                </a:solidFill>
                <a:sym typeface="Wingdings" pitchFamily="2" charset="2"/>
              </a:rPr>
              <a:t>J</a:t>
            </a:r>
            <a:r>
              <a:rPr lang="en-US" sz="2000" dirty="0" smtClean="0">
                <a:solidFill>
                  <a:srgbClr val="FFFF00"/>
                </a:solidFill>
                <a:sym typeface="Wingdings" pitchFamily="2" charset="2"/>
              </a:rPr>
              <a:t>/</a:t>
            </a:r>
            <a:r>
              <a:rPr lang="en-US" sz="2000" dirty="0" err="1" smtClean="0">
                <a:solidFill>
                  <a:srgbClr val="FFFF00"/>
                </a:solidFill>
                <a:latin typeface="Symbol" pitchFamily="18" charset="2"/>
                <a:sym typeface="Wingdings" pitchFamily="2" charset="2"/>
              </a:rPr>
              <a:t>Y</a:t>
            </a:r>
            <a:r>
              <a:rPr lang="en-US" sz="2000" dirty="0" err="1" smtClean="0">
                <a:solidFill>
                  <a:srgbClr val="FFFF00"/>
                </a:solidFill>
                <a:sym typeface="Wingdings" pitchFamily="2" charset="2"/>
              </a:rPr>
              <a:t>+</a:t>
            </a:r>
            <a:r>
              <a:rPr lang="en-US" sz="2000" dirty="0" err="1" smtClean="0">
                <a:solidFill>
                  <a:srgbClr val="FFFF00"/>
                </a:solidFill>
                <a:latin typeface="Symbol" pitchFamily="18" charset="2"/>
                <a:sym typeface="Wingdings" pitchFamily="2" charset="2"/>
              </a:rPr>
              <a:t>g</a:t>
            </a:r>
            <a:endParaRPr lang="en-US" sz="2000" dirty="0" smtClean="0">
              <a:solidFill>
                <a:srgbClr val="FFFF00"/>
              </a:solidFill>
              <a:latin typeface="Symbol" pitchFamily="18" charset="2"/>
              <a:sym typeface="Wingdings" pitchFamily="2" charset="2"/>
            </a:endParaRPr>
          </a:p>
          <a:p>
            <a:pPr algn="ctr" fontAlgn="auto">
              <a:spcBef>
                <a:spcPts val="0"/>
              </a:spcBef>
              <a:spcAft>
                <a:spcPts val="0"/>
              </a:spcAft>
              <a:buFont typeface="Arial" pitchFamily="34" charset="0"/>
              <a:buNone/>
              <a:defRPr/>
            </a:pPr>
            <a:r>
              <a:rPr lang="en-US" sz="2000" dirty="0" smtClean="0">
                <a:solidFill>
                  <a:srgbClr val="FFFF00"/>
                </a:solidFill>
                <a:sym typeface="Wingdings" pitchFamily="2" charset="2"/>
              </a:rPr>
              <a:t>in </a:t>
            </a:r>
            <a:r>
              <a:rPr lang="en-US" sz="2000" dirty="0" err="1" smtClean="0">
                <a:solidFill>
                  <a:srgbClr val="FFFF00"/>
                </a:solidFill>
                <a:sym typeface="Wingdings" pitchFamily="2" charset="2"/>
              </a:rPr>
              <a:t>Pb+Pb</a:t>
            </a:r>
            <a:r>
              <a:rPr lang="en-US" sz="2000" dirty="0" smtClean="0">
                <a:solidFill>
                  <a:srgbClr val="FFFF00"/>
                </a:solidFill>
                <a:sym typeface="Wingdings" pitchFamily="2" charset="2"/>
              </a:rPr>
              <a:t> collisions at </a:t>
            </a:r>
            <a:r>
              <a:rPr lang="en-US" sz="2000" dirty="0" smtClean="0">
                <a:solidFill>
                  <a:srgbClr val="FFFF00"/>
                </a:solidFill>
                <a:sym typeface="Symbol"/>
              </a:rPr>
              <a:t>s = 17.2 </a:t>
            </a:r>
            <a:r>
              <a:rPr lang="en-US" sz="2000" dirty="0" err="1" smtClean="0">
                <a:solidFill>
                  <a:srgbClr val="FFFF00"/>
                </a:solidFill>
                <a:sym typeface="Symbol"/>
              </a:rPr>
              <a:t>GeV</a:t>
            </a:r>
            <a:endParaRPr lang="en-US" sz="2000" dirty="0">
              <a:solidFill>
                <a:srgbClr val="FFFF00"/>
              </a:solidFill>
              <a:latin typeface="Symbol" pitchFamily="18" charset="2"/>
            </a:endParaRPr>
          </a:p>
        </p:txBody>
      </p:sp>
      <p:sp>
        <p:nvSpPr>
          <p:cNvPr id="6" name="Espace réservé du numéro de diapositive 5"/>
          <p:cNvSpPr>
            <a:spLocks noGrp="1"/>
          </p:cNvSpPr>
          <p:nvPr>
            <p:ph type="sldNum" sz="quarter" idx="12"/>
          </p:nvPr>
        </p:nvSpPr>
        <p:spPr/>
        <p:txBody>
          <a:bodyPr/>
          <a:lstStyle/>
          <a:p>
            <a:pPr>
              <a:defRPr/>
            </a:pPr>
            <a:fld id="{A487F7AA-A939-45FA-AF9E-FF4E6E0D0790}" type="slidenum">
              <a:rPr lang="fr-BE"/>
              <a:pPr>
                <a:defRPr/>
              </a:pPr>
              <a:t>6</a:t>
            </a:fld>
            <a:endParaRPr lang="fr-BE" dirty="0"/>
          </a:p>
        </p:txBody>
      </p:sp>
      <p:sp>
        <p:nvSpPr>
          <p:cNvPr id="21" name="Rectangle 20"/>
          <p:cNvSpPr/>
          <p:nvPr/>
        </p:nvSpPr>
        <p:spPr>
          <a:xfrm>
            <a:off x="34925" y="4059238"/>
            <a:ext cx="2916238" cy="738187"/>
          </a:xfrm>
          <a:prstGeom prst="rect">
            <a:avLst/>
          </a:prstGeom>
          <a:solidFill>
            <a:srgbClr val="A200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smtClean="0">
                <a:solidFill>
                  <a:schemeClr val="bg1"/>
                </a:solidFill>
                <a:latin typeface="+mn-lt"/>
              </a:rPr>
              <a:t>Absorber/</a:t>
            </a:r>
            <a:r>
              <a:rPr lang="en-US" sz="1400" b="1" dirty="0" err="1" smtClean="0">
                <a:solidFill>
                  <a:schemeClr val="bg1"/>
                </a:solidFill>
                <a:latin typeface="+mn-lt"/>
              </a:rPr>
              <a:t>dimuon</a:t>
            </a:r>
            <a:r>
              <a:rPr lang="en-US" sz="1400" b="1" dirty="0" smtClean="0">
                <a:solidFill>
                  <a:schemeClr val="bg1"/>
                </a:solidFill>
                <a:latin typeface="+mn-lt"/>
              </a:rPr>
              <a:t> trigger : </a:t>
            </a:r>
            <a:endParaRPr lang="en-US" sz="14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instrumented Fe 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smtClean="0">
                <a:solidFill>
                  <a:schemeClr val="bg1"/>
                </a:solidFill>
                <a:latin typeface="+mn-lt"/>
                <a:sym typeface="Wingdings" pitchFamily="2" charset="2"/>
              </a:rPr>
              <a:t>trigger </a:t>
            </a:r>
            <a:r>
              <a:rPr lang="en-US" sz="1400" dirty="0">
                <a:solidFill>
                  <a:schemeClr val="bg1"/>
                </a:solidFill>
                <a:latin typeface="+mn-lt"/>
                <a:sym typeface="Wingdings" pitchFamily="2" charset="2"/>
              </a:rPr>
              <a:t>rate ~ 0.3 kHz</a:t>
            </a:r>
            <a:endParaRPr lang="en-US" sz="1400" baseline="30000" dirty="0">
              <a:solidFill>
                <a:schemeClr val="bg1"/>
              </a:solidFill>
              <a:latin typeface="+mn-lt"/>
            </a:endParaRPr>
          </a:p>
        </p:txBody>
      </p:sp>
      <p:sp>
        <p:nvSpPr>
          <p:cNvPr id="10" name="Rectangle 9"/>
          <p:cNvSpPr/>
          <p:nvPr/>
        </p:nvSpPr>
        <p:spPr>
          <a:xfrm>
            <a:off x="2411413" y="5949950"/>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788" y="2997200"/>
            <a:ext cx="466725" cy="647700"/>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0"/>
          </p:cNvCxnSpPr>
          <p:nvPr/>
        </p:nvCxnSpPr>
        <p:spPr>
          <a:xfrm flipV="1">
            <a:off x="1493838" y="3338513"/>
            <a:ext cx="630237" cy="720725"/>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288" y="4922838"/>
            <a:ext cx="3671887" cy="954087"/>
          </a:xfrm>
          <a:prstGeom prst="rect">
            <a:avLst/>
          </a:prstGeom>
          <a:solidFill>
            <a:srgbClr val="003300"/>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Silicon Spectrometer : </a:t>
            </a:r>
          </a:p>
          <a:p>
            <a:pPr marL="197100" lvl="1" indent="-457200" fontAlgn="auto">
              <a:spcBef>
                <a:spcPts val="0"/>
              </a:spcBef>
              <a:spcAft>
                <a:spcPts val="0"/>
              </a:spcAft>
              <a:defRPr/>
            </a:pPr>
            <a:r>
              <a:rPr lang="en-US" sz="1400" dirty="0">
                <a:solidFill>
                  <a:schemeClr val="bg1"/>
                </a:solidFill>
                <a:latin typeface="+mn-lt"/>
              </a:rPr>
              <a:t>Measure tracks before absorber</a:t>
            </a:r>
          </a:p>
          <a:p>
            <a:pPr marL="197100" lvl="1" indent="-457200" fontAlgn="auto">
              <a:spcBef>
                <a:spcPts val="0"/>
              </a:spcBef>
              <a:spcAft>
                <a:spcPts val="0"/>
              </a:spcAft>
              <a:defRPr/>
            </a:pPr>
            <a:r>
              <a:rPr lang="en-US" sz="1400" dirty="0">
                <a:solidFill>
                  <a:schemeClr val="bg1"/>
                </a:solidFill>
                <a:latin typeface="+mn-lt"/>
              </a:rPr>
              <a:t>covers 1.5 rapidity unit</a:t>
            </a:r>
          </a:p>
          <a:p>
            <a:pPr marL="197100" lvl="1" indent="-457200"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cxnSp>
        <p:nvCxnSpPr>
          <p:cNvPr id="22" name="Connecteur droit avec flèche 21"/>
          <p:cNvCxnSpPr>
            <a:stCxn id="10" idx="3"/>
          </p:cNvCxnSpPr>
          <p:nvPr/>
        </p:nvCxnSpPr>
        <p:spPr>
          <a:xfrm flipV="1">
            <a:off x="4067175" y="5157788"/>
            <a:ext cx="2520950" cy="1052512"/>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0" idx="3"/>
          </p:cNvCxnSpPr>
          <p:nvPr/>
        </p:nvCxnSpPr>
        <p:spPr>
          <a:xfrm flipV="1">
            <a:off x="4067175" y="4508500"/>
            <a:ext cx="3097213" cy="890588"/>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Espace réservé du pied de page 13"/>
          <p:cNvSpPr>
            <a:spLocks noGrp="1"/>
          </p:cNvSpPr>
          <p:nvPr>
            <p:ph type="ftr" sz="quarter" idx="11"/>
          </p:nvPr>
        </p:nvSpPr>
        <p:spPr/>
        <p:txBody>
          <a:bodyPr/>
          <a:lstStyle/>
          <a:p>
            <a:pPr>
              <a:defRPr/>
            </a:pPr>
            <a:r>
              <a:rPr lang="fr-FR" smtClean="0"/>
              <a:t>Frédéric Fleuret - LLR</a:t>
            </a:r>
            <a:endParaRPr lang="fr-BE"/>
          </a:p>
        </p:txBody>
      </p:sp>
      <p:sp>
        <p:nvSpPr>
          <p:cNvPr id="21518" name="ZoneTexte 18"/>
          <p:cNvSpPr txBox="1">
            <a:spLocks noChangeArrowheads="1"/>
          </p:cNvSpPr>
          <p:nvPr/>
        </p:nvSpPr>
        <p:spPr bwMode="auto">
          <a:xfrm>
            <a:off x="179388" y="5940425"/>
            <a:ext cx="2232025" cy="523875"/>
          </a:xfrm>
          <a:prstGeom prst="rect">
            <a:avLst/>
          </a:prstGeom>
          <a:noFill/>
          <a:ln w="9525">
            <a:noFill/>
            <a:miter lim="800000"/>
            <a:headEnd/>
            <a:tailEnd/>
          </a:ln>
        </p:spPr>
        <p:txBody>
          <a:bodyPr>
            <a:spAutoFit/>
          </a:bodyPr>
          <a:lstStyle/>
          <a:p>
            <a:r>
              <a:rPr lang="en-US" sz="1400" b="1">
                <a:latin typeface="Calibri" pitchFamily="34" charset="0"/>
              </a:rPr>
              <a:t>Estimations based on NA60 telescope performances</a:t>
            </a:r>
          </a:p>
        </p:txBody>
      </p:sp>
      <p:sp>
        <p:nvSpPr>
          <p:cNvPr id="11" name="Rectangle 10"/>
          <p:cNvSpPr/>
          <p:nvPr/>
        </p:nvSpPr>
        <p:spPr>
          <a:xfrm>
            <a:off x="6227763" y="935038"/>
            <a:ext cx="2808287" cy="2060575"/>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algn="ctr" fontAlgn="auto">
              <a:spcBef>
                <a:spcPts val="0"/>
              </a:spcBef>
              <a:spcAft>
                <a:spcPts val="0"/>
              </a:spcAft>
              <a:defRPr/>
            </a:pPr>
            <a:r>
              <a:rPr lang="en-US" sz="1400" dirty="0">
                <a:solidFill>
                  <a:schemeClr val="bg1"/>
                </a:solidFill>
                <a:latin typeface="+mn-lt"/>
              </a:rPr>
              <a:t>Measuring </a:t>
            </a:r>
            <a:r>
              <a:rPr lang="en-US" sz="1400" dirty="0">
                <a:solidFill>
                  <a:schemeClr val="bg1"/>
                </a:solidFill>
                <a:latin typeface="Symbol" pitchFamily="18" charset="2"/>
              </a:rPr>
              <a:t>g</a:t>
            </a:r>
            <a:r>
              <a:rPr lang="en-US" sz="1400" dirty="0">
                <a:solidFill>
                  <a:schemeClr val="bg1"/>
                </a:solidFill>
                <a:latin typeface="+mn-lt"/>
              </a:rPr>
              <a:t> ‘s</a:t>
            </a:r>
          </a:p>
          <a:p>
            <a:pPr marL="377100" lvl="2" indent="-457200" algn="ctr" fontAlgn="auto">
              <a:spcBef>
                <a:spcPts val="0"/>
              </a:spcBef>
              <a:spcAft>
                <a:spcPts val="0"/>
              </a:spcAft>
              <a:defRPr/>
            </a:pPr>
            <a:r>
              <a:rPr lang="en-US" sz="1400" dirty="0">
                <a:solidFill>
                  <a:schemeClr val="bg1"/>
                </a:solidFill>
                <a:latin typeface="+mn-lt"/>
              </a:rPr>
              <a:t>in high </a:t>
            </a:r>
            <a:r>
              <a:rPr lang="en-US" sz="1400" dirty="0">
                <a:solidFill>
                  <a:schemeClr val="bg1"/>
                </a:solidFill>
                <a:latin typeface="Symbol" pitchFamily="18" charset="2"/>
              </a:rPr>
              <a:t>p</a:t>
            </a:r>
            <a:r>
              <a:rPr lang="en-US" sz="1400" baseline="30000" dirty="0">
                <a:solidFill>
                  <a:schemeClr val="bg1"/>
                </a:solidFill>
                <a:latin typeface="+mn-lt"/>
              </a:rPr>
              <a:t>0</a:t>
            </a:r>
            <a:r>
              <a:rPr lang="en-US" sz="1400" dirty="0">
                <a:solidFill>
                  <a:schemeClr val="bg1"/>
                </a:solidFill>
                <a:latin typeface="+mn-lt"/>
              </a:rPr>
              <a:t> multiplicity environment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a:solidFill>
                  <a:schemeClr val="bg1"/>
                </a:solidFill>
                <a:latin typeface="+mn-lt"/>
                <a:sym typeface="Wingdings" pitchFamily="2" charset="2"/>
              </a:rPr>
              <a:t>calorimeter</a:t>
            </a:r>
            <a:r>
              <a:rPr lang="fr-FR" sz="1400" dirty="0">
                <a:solidFill>
                  <a:schemeClr val="bg1"/>
                </a:solidFill>
                <a:latin typeface="+mn-lt"/>
                <a:sym typeface="Wingdings" pitchFamily="2" charset="2"/>
              </a:rPr>
              <a:t> à 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214313" y="928688"/>
            <a:ext cx="8715375" cy="5500687"/>
          </a:xfrm>
        </p:spPr>
        <p:txBody>
          <a:bodyPr/>
          <a:lstStyle/>
          <a:p>
            <a:r>
              <a:rPr lang="en-US" dirty="0" smtClean="0"/>
              <a:t>Typical mass plots </a:t>
            </a:r>
            <a:r>
              <a:rPr lang="en-US" sz="2400" dirty="0" smtClean="0"/>
              <a:t>(5 days data taking w/ a 10% </a:t>
            </a:r>
            <a:r>
              <a:rPr lang="en-US" sz="2400" dirty="0" err="1" smtClean="0">
                <a:latin typeface="Symbol" pitchFamily="18" charset="2"/>
              </a:rPr>
              <a:t>l</a:t>
            </a:r>
            <a:r>
              <a:rPr lang="en-US" sz="2400" baseline="-25000" dirty="0" err="1" smtClean="0"/>
              <a:t>I</a:t>
            </a:r>
            <a:r>
              <a:rPr lang="en-US" sz="2400" dirty="0" smtClean="0"/>
              <a:t> </a:t>
            </a:r>
            <a:r>
              <a:rPr lang="en-US" sz="2400" dirty="0" err="1" smtClean="0"/>
              <a:t>Pb</a:t>
            </a:r>
            <a:r>
              <a:rPr lang="en-US" sz="2400" dirty="0" smtClean="0"/>
              <a:t> target)</a:t>
            </a:r>
            <a:endParaRPr lang="en-US" dirty="0" smtClean="0"/>
          </a:p>
          <a:p>
            <a:pPr lvl="1"/>
            <a:r>
              <a:rPr lang="en-US" dirty="0" smtClean="0"/>
              <a:t>200 000 </a:t>
            </a:r>
            <a:r>
              <a:rPr lang="en-US" dirty="0" err="1" smtClean="0"/>
              <a:t>Pb+Pb</a:t>
            </a:r>
            <a:r>
              <a:rPr lang="en-US" dirty="0" smtClean="0"/>
              <a:t> </a:t>
            </a:r>
            <a:r>
              <a:rPr lang="en-US" dirty="0" err="1" smtClean="0"/>
              <a:t>minBias</a:t>
            </a:r>
            <a:r>
              <a:rPr lang="en-US" dirty="0" smtClean="0"/>
              <a:t> EPOS events</a:t>
            </a:r>
          </a:p>
          <a:p>
            <a:pPr lvl="2"/>
            <a:r>
              <a:rPr lang="en-US" dirty="0" smtClean="0"/>
              <a:t>140 000 events with J/</a:t>
            </a:r>
            <a:r>
              <a:rPr lang="en-US" dirty="0" smtClean="0">
                <a:latin typeface="Symbol" pitchFamily="18" charset="2"/>
              </a:rPr>
              <a:t>Y</a:t>
            </a:r>
            <a:r>
              <a:rPr lang="en-US" dirty="0" smtClean="0"/>
              <a:t> embedded (70%)</a:t>
            </a:r>
          </a:p>
          <a:p>
            <a:pPr lvl="2"/>
            <a:r>
              <a:rPr lang="en-US" dirty="0" smtClean="0"/>
              <a:t>60 000 events with </a:t>
            </a:r>
            <a:r>
              <a:rPr lang="en-US" dirty="0" smtClean="0">
                <a:latin typeface="Symbol" pitchFamily="18" charset="2"/>
              </a:rPr>
              <a:t>c</a:t>
            </a:r>
            <a:r>
              <a:rPr lang="en-US" baseline="-25000" dirty="0" smtClean="0"/>
              <a:t>c</a:t>
            </a:r>
            <a:r>
              <a:rPr lang="en-US" dirty="0" smtClean="0"/>
              <a:t> embedded (30%)</a:t>
            </a:r>
          </a:p>
        </p:txBody>
      </p:sp>
      <p:sp>
        <p:nvSpPr>
          <p:cNvPr id="5" name="Espace réservé du pied de page 4"/>
          <p:cNvSpPr>
            <a:spLocks noGrp="1"/>
          </p:cNvSpPr>
          <p:nvPr>
            <p:ph type="ftr" sz="quarter" idx="11"/>
          </p:nvPr>
        </p:nvSpPr>
        <p:spPr/>
        <p:txBody>
          <a:bodyPr/>
          <a:lstStyle/>
          <a:p>
            <a:pPr>
              <a:defRPr/>
            </a:pPr>
            <a:r>
              <a:rPr lang="fr-FR" smtClean="0"/>
              <a:t>Frédéric Fleuret - LLR</a:t>
            </a:r>
            <a:endParaRPr lang="fr-BE"/>
          </a:p>
        </p:txBody>
      </p:sp>
      <p:sp>
        <p:nvSpPr>
          <p:cNvPr id="6" name="Espace réservé du numéro de diapositive 5"/>
          <p:cNvSpPr>
            <a:spLocks noGrp="1"/>
          </p:cNvSpPr>
          <p:nvPr>
            <p:ph type="sldNum" sz="quarter" idx="12"/>
          </p:nvPr>
        </p:nvSpPr>
        <p:spPr/>
        <p:txBody>
          <a:bodyPr/>
          <a:lstStyle/>
          <a:p>
            <a:pPr>
              <a:defRPr/>
            </a:pPr>
            <a:fld id="{9FE3236A-1D3C-42DF-92B2-9DE57D5BF0C8}" type="slidenum">
              <a:rPr lang="fr-BE"/>
              <a:pPr>
                <a:defRPr/>
              </a:pPr>
              <a:t>7</a:t>
            </a:fld>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sp>
          <p:nvSpPr>
            <p:cNvPr id="22542" name="ZoneTexte 9"/>
            <p:cNvSpPr txBox="1">
              <a:spLocks noChangeArrowheads="1"/>
            </p:cNvSpPr>
            <p:nvPr/>
          </p:nvSpPr>
          <p:spPr bwMode="auto">
            <a:xfrm>
              <a:off x="5148064" y="3429000"/>
              <a:ext cx="912429" cy="369332"/>
            </a:xfrm>
            <a:prstGeom prst="rect">
              <a:avLst/>
            </a:prstGeom>
            <a:noFill/>
            <a:ln w="9525">
              <a:noFill/>
              <a:miter lim="800000"/>
              <a:headEnd/>
              <a:tailEnd/>
            </a:ln>
          </p:spPr>
          <p:txBody>
            <a:bodyPr wrap="none">
              <a:spAutoFit/>
            </a:bodyPr>
            <a:lstStyle/>
            <a:p>
              <a:r>
                <a:rPr lang="en-US">
                  <a:latin typeface="Calibri" pitchFamily="34" charset="0"/>
                </a:rPr>
                <a:t>S/B=1.8</a:t>
              </a:r>
            </a:p>
          </p:txBody>
        </p:sp>
      </p:grpSp>
      <p:sp>
        <p:nvSpPr>
          <p:cNvPr id="22534" name="ZoneTexte 11"/>
          <p:cNvSpPr txBox="1">
            <a:spLocks noChangeArrowheads="1"/>
          </p:cNvSpPr>
          <p:nvPr/>
        </p:nvSpPr>
        <p:spPr bwMode="auto">
          <a:xfrm>
            <a:off x="5940425" y="3784600"/>
            <a:ext cx="3024188" cy="2862263"/>
          </a:xfrm>
          <a:prstGeom prst="rect">
            <a:avLst/>
          </a:prstGeom>
          <a:noFill/>
          <a:ln w="9525">
            <a:noFill/>
            <a:miter lim="800000"/>
            <a:headEnd/>
            <a:tailEnd/>
          </a:ln>
        </p:spPr>
        <p:txBody>
          <a:bodyPr>
            <a:spAutoFit/>
          </a:bodyPr>
          <a:lstStyle/>
          <a:p>
            <a:r>
              <a:rPr lang="en-US">
                <a:latin typeface="Calibri" pitchFamily="34" charset="0"/>
              </a:rPr>
              <a:t>After acceptance and selection cuts:</a:t>
            </a:r>
          </a:p>
          <a:p>
            <a:pPr>
              <a:buFont typeface="Arial" charset="0"/>
              <a:buChar char="•"/>
            </a:pPr>
            <a:endParaRPr lang="en-US">
              <a:latin typeface="Calibri" pitchFamily="34" charset="0"/>
            </a:endParaRPr>
          </a:p>
          <a:p>
            <a:pPr>
              <a:buFont typeface="Arial" charset="0"/>
              <a:buChar char="•"/>
            </a:pPr>
            <a:r>
              <a:rPr lang="en-US">
                <a:latin typeface="Calibri" pitchFamily="34" charset="0"/>
              </a:rPr>
              <a:t> 35 000 </a:t>
            </a:r>
            <a:r>
              <a:rPr lang="en-US" b="1">
                <a:solidFill>
                  <a:srgbClr val="FF0000"/>
                </a:solidFill>
                <a:latin typeface="Calibri" pitchFamily="34" charset="0"/>
              </a:rPr>
              <a:t>J/</a:t>
            </a:r>
            <a:r>
              <a:rPr lang="en-US" b="1">
                <a:solidFill>
                  <a:srgbClr val="FF0000"/>
                </a:solidFill>
                <a:latin typeface="Symbol" pitchFamily="18" charset="2"/>
              </a:rPr>
              <a:t>Y</a:t>
            </a:r>
            <a:r>
              <a:rPr lang="en-US">
                <a:latin typeface="Calibri" pitchFamily="34" charset="0"/>
              </a:rPr>
              <a:t>                                </a:t>
            </a:r>
            <a:r>
              <a:rPr lang="en-US">
                <a:latin typeface="Calibri" pitchFamily="34" charset="0"/>
                <a:sym typeface="Wingdings" pitchFamily="2" charset="2"/>
              </a:rPr>
              <a:t> </a:t>
            </a:r>
            <a:r>
              <a:rPr lang="en-US" b="1">
                <a:solidFill>
                  <a:srgbClr val="FF0000"/>
                </a:solidFill>
                <a:latin typeface="Calibri" pitchFamily="34" charset="0"/>
              </a:rPr>
              <a:t>acc x eff = 17.4%</a:t>
            </a:r>
          </a:p>
          <a:p>
            <a:r>
              <a:rPr lang="en-US">
                <a:latin typeface="Calibri" pitchFamily="34" charset="0"/>
              </a:rPr>
              <a:t>mass resolution ~ 20 MeV/c²</a:t>
            </a:r>
          </a:p>
          <a:p>
            <a:pPr>
              <a:buFont typeface="Arial" charset="0"/>
              <a:buChar char="•"/>
            </a:pPr>
            <a:endParaRPr lang="en-US">
              <a:latin typeface="Calibri" pitchFamily="34" charset="0"/>
            </a:endParaRPr>
          </a:p>
          <a:p>
            <a:pPr>
              <a:buFont typeface="Arial" charset="0"/>
              <a:buChar char="•"/>
            </a:pPr>
            <a:r>
              <a:rPr lang="en-US">
                <a:latin typeface="Calibri" pitchFamily="34" charset="0"/>
              </a:rPr>
              <a:t>1700 </a:t>
            </a:r>
            <a:r>
              <a:rPr lang="en-US" b="1">
                <a:solidFill>
                  <a:srgbClr val="FF0000"/>
                </a:solidFill>
                <a:latin typeface="Symbol" pitchFamily="18" charset="2"/>
              </a:rPr>
              <a:t>c</a:t>
            </a:r>
            <a:r>
              <a:rPr lang="en-US" b="1" baseline="-25000">
                <a:solidFill>
                  <a:srgbClr val="FF0000"/>
                </a:solidFill>
                <a:latin typeface="Calibri" pitchFamily="34" charset="0"/>
              </a:rPr>
              <a:t>c</a:t>
            </a:r>
            <a:r>
              <a:rPr lang="en-US">
                <a:latin typeface="Calibri" pitchFamily="34" charset="0"/>
              </a:rPr>
              <a:t>                                           </a:t>
            </a:r>
            <a:r>
              <a:rPr lang="en-US">
                <a:latin typeface="Calibri" pitchFamily="34" charset="0"/>
                <a:sym typeface="Wingdings" pitchFamily="2" charset="2"/>
              </a:rPr>
              <a:t> </a:t>
            </a:r>
            <a:r>
              <a:rPr lang="en-US" b="1">
                <a:solidFill>
                  <a:srgbClr val="FF0000"/>
                </a:solidFill>
                <a:latin typeface="Calibri" pitchFamily="34" charset="0"/>
              </a:rPr>
              <a:t>acc x eff = 2.8 %</a:t>
            </a:r>
          </a:p>
          <a:p>
            <a:r>
              <a:rPr lang="en-US">
                <a:latin typeface="Calibri" pitchFamily="34" charset="0"/>
                <a:sym typeface="Wingdings" pitchFamily="2" charset="2"/>
              </a:rPr>
              <a:t>mass resolution ~ 45 MeV/c²</a:t>
            </a:r>
            <a:endParaRPr lang="en-US">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5935663" y="1481138"/>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a:latin typeface="Symbol" pitchFamily="18" charset="2"/>
              </a:rPr>
              <a:t>c</a:t>
            </a:r>
            <a:r>
              <a:rPr lang="en-US" baseline="-25000">
                <a:latin typeface="Calibri" pitchFamily="34" charset="0"/>
              </a:rPr>
              <a:t>c</a:t>
            </a:r>
            <a:endParaRPr lang="en-US">
              <a:latin typeface="Calibri" pitchFamily="34" charset="0"/>
            </a:endParaRPr>
          </a:p>
        </p:txBody>
      </p:sp>
      <p:sp>
        <p:nvSpPr>
          <p:cNvPr id="22537" name="Rectangle 14"/>
          <p:cNvSpPr>
            <a:spLocks noChangeArrowheads="1"/>
          </p:cNvSpPr>
          <p:nvPr/>
        </p:nvSpPr>
        <p:spPr bwMode="auto">
          <a:xfrm>
            <a:off x="7885113" y="2273300"/>
            <a:ext cx="530225" cy="368300"/>
          </a:xfrm>
          <a:prstGeom prst="rect">
            <a:avLst/>
          </a:prstGeom>
          <a:noFill/>
          <a:ln w="9525">
            <a:noFill/>
            <a:miter lim="800000"/>
            <a:headEnd/>
            <a:tailEnd/>
          </a:ln>
        </p:spPr>
        <p:txBody>
          <a:bodyPr wrap="none">
            <a:spAutoFit/>
          </a:bodyPr>
          <a:lstStyle/>
          <a:p>
            <a:r>
              <a:rPr lang="en-US">
                <a:latin typeface="Calibri" pitchFamily="34" charset="0"/>
              </a:rPr>
              <a:t>J/</a:t>
            </a:r>
            <a:r>
              <a:rPr lang="en-US">
                <a:latin typeface="Symbol" pitchFamily="18" charset="2"/>
              </a:rPr>
              <a:t>Y</a:t>
            </a:r>
            <a:endParaRPr lang="en-US">
              <a:latin typeface="Calibri" pitchFamily="34" charset="0"/>
            </a:endParaRPr>
          </a:p>
        </p:txBody>
      </p:sp>
      <p:sp>
        <p:nvSpPr>
          <p:cNvPr id="22538" name="ZoneTexte 16"/>
          <p:cNvSpPr txBox="1">
            <a:spLocks noChangeArrowheads="1"/>
          </p:cNvSpPr>
          <p:nvPr/>
        </p:nvSpPr>
        <p:spPr bwMode="auto">
          <a:xfrm>
            <a:off x="6588125" y="2489200"/>
            <a:ext cx="971550" cy="368300"/>
          </a:xfrm>
          <a:prstGeom prst="rect">
            <a:avLst/>
          </a:prstGeom>
          <a:noFill/>
          <a:ln w="9525">
            <a:noFill/>
            <a:miter lim="800000"/>
            <a:headEnd/>
            <a:tailEnd/>
          </a:ln>
        </p:spPr>
        <p:txBody>
          <a:bodyPr wrap="none">
            <a:spAutoFit/>
          </a:bodyPr>
          <a:lstStyle/>
          <a:p>
            <a:r>
              <a:rPr lang="en-US">
                <a:latin typeface="Calibri" pitchFamily="34" charset="0"/>
              </a:rPr>
              <a:t>S/B=990</a:t>
            </a:r>
          </a:p>
        </p:txBody>
      </p:sp>
      <p:sp>
        <p:nvSpPr>
          <p:cNvPr id="22539" name="Titre 73"/>
          <p:cNvSpPr>
            <a:spLocks noGrp="1"/>
          </p:cNvSpPr>
          <p:nvPr>
            <p:ph type="title"/>
          </p:nvPr>
        </p:nvSpPr>
        <p:spPr>
          <a:xfrm>
            <a:off x="827088" y="0"/>
            <a:ext cx="8316912" cy="868363"/>
          </a:xfrm>
        </p:spPr>
        <p:txBody>
          <a:bodyPr/>
          <a:lstStyle/>
          <a:p>
            <a:pPr algn="l"/>
            <a:r>
              <a:rPr lang="fr-FR" sz="2800" smtClean="0"/>
              <a:t>Expected performances 		</a:t>
            </a:r>
            <a:r>
              <a:rPr lang="fr-FR" smtClean="0">
                <a:solidFill>
                  <a:srgbClr val="FF0000"/>
                </a:solidFill>
              </a:rPr>
              <a:t>Signal extraction</a:t>
            </a:r>
            <a:endParaRPr lang="en-US" baseline="-2500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Espace réservé du contenu 2"/>
          <p:cNvSpPr>
            <a:spLocks noGrp="1"/>
          </p:cNvSpPr>
          <p:nvPr>
            <p:ph idx="1"/>
          </p:nvPr>
        </p:nvSpPr>
        <p:spPr>
          <a:xfrm>
            <a:off x="214313" y="928688"/>
            <a:ext cx="8715375" cy="3508375"/>
          </a:xfrm>
        </p:spPr>
        <p:txBody>
          <a:bodyPr/>
          <a:lstStyle/>
          <a:p>
            <a:r>
              <a:rPr lang="en-US" dirty="0" smtClean="0"/>
              <a:t>Typical one month </a:t>
            </a:r>
            <a:r>
              <a:rPr lang="en-US" dirty="0" err="1" smtClean="0"/>
              <a:t>Pb+Pb</a:t>
            </a:r>
            <a:r>
              <a:rPr lang="en-US" dirty="0" smtClean="0"/>
              <a:t> run</a:t>
            </a:r>
          </a:p>
          <a:p>
            <a:pPr lvl="1"/>
            <a:r>
              <a:rPr lang="en-US" dirty="0" smtClean="0"/>
              <a:t>~ 200 000 inclusive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expected</a:t>
            </a:r>
          </a:p>
          <a:p>
            <a:pPr lvl="1"/>
            <a:r>
              <a:rPr lang="en-US" dirty="0" smtClean="0">
                <a:sym typeface="Wingdings" pitchFamily="2" charset="2"/>
              </a:rPr>
              <a:t>2 extreme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6" name="Espace réservé du numéro de diapositive 5"/>
          <p:cNvSpPr>
            <a:spLocks noGrp="1"/>
          </p:cNvSpPr>
          <p:nvPr>
            <p:ph type="sldNum" sz="quarter" idx="12"/>
          </p:nvPr>
        </p:nvSpPr>
        <p:spPr/>
        <p:txBody>
          <a:bodyPr/>
          <a:lstStyle/>
          <a:p>
            <a:pPr>
              <a:defRPr/>
            </a:pPr>
            <a:fld id="{8190CF25-0DE8-46E7-B15B-7196788912F9}" type="slidenum">
              <a:rPr lang="fr-BE"/>
              <a:pPr>
                <a:defRPr/>
              </a:pPr>
              <a:t>8</a:t>
            </a:fld>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dirty="0">
                <a:solidFill>
                  <a:srgbClr val="FF0000"/>
                </a:solidFill>
                <a:latin typeface="Calibri" pitchFamily="34" charset="0"/>
              </a:rPr>
              <a:t>~ </a:t>
            </a:r>
            <a:r>
              <a:rPr lang="en-US" dirty="0" smtClean="0">
                <a:solidFill>
                  <a:srgbClr val="FF0000"/>
                </a:solidFill>
                <a:latin typeface="Calibri" pitchFamily="34" charset="0"/>
              </a:rPr>
              <a:t>3000 </a:t>
            </a:r>
            <a:r>
              <a:rPr lang="en-US" dirty="0">
                <a:solidFill>
                  <a:srgbClr val="FF0000"/>
                </a:solidFill>
                <a:latin typeface="Symbol" pitchFamily="18" charset="2"/>
              </a:rPr>
              <a:t>c</a:t>
            </a:r>
            <a:r>
              <a:rPr lang="en-US"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p:oleObj spid="_x0000_s1026" name="Équation" r:id="rId6" imgW="2184120" imgH="406080" progId="Equation.3">
              <p:embed/>
            </p:oleObj>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p:oleObj spid="_x0000_s1027" name="Équation" r:id="rId7" imgW="2539800" imgH="406080" progId="Equation.3">
              <p:embed/>
            </p:oleObj>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p:oleObj spid="_x0000_s1028" name="Équation" r:id="rId8" imgW="1015920" imgH="419040" progId="Equation.3">
              <p:embed/>
            </p:oleObj>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p:oleObj spid="_x0000_s1029" name="Équation" r:id="rId9" imgW="990360" imgH="419040" progId="Equation.3">
              <p:embed/>
            </p:oleObj>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088" y="0"/>
            <a:ext cx="8316912" cy="868363"/>
          </a:xfrm>
        </p:spPr>
        <p:txBody>
          <a:bodyPr/>
          <a:lstStyle/>
          <a:p>
            <a:pPr algn="l"/>
            <a:r>
              <a:rPr lang="fr-FR" sz="2800" smtClean="0"/>
              <a:t>Expected performances			</a:t>
            </a:r>
            <a:r>
              <a:rPr lang="fr-FR" smtClean="0">
                <a:solidFill>
                  <a:srgbClr val="FF0000"/>
                </a:solidFill>
              </a:rPr>
              <a:t>Statistics</a:t>
            </a:r>
            <a:endParaRPr lang="en-US" baseline="-25000" smtClean="0">
              <a:solidFill>
                <a:srgbClr val="FF0000"/>
              </a:solidFill>
            </a:endParaRPr>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Espace réservé du pied de page 47"/>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539750" y="3794125"/>
            <a:ext cx="3457575" cy="2730500"/>
          </a:xfrm>
          <a:prstGeom prst="rect">
            <a:avLst/>
          </a:prstGeom>
          <a:noFill/>
          <a:ln w="9525">
            <a:noFill/>
            <a:miter lim="800000"/>
            <a:headEnd/>
            <a:tailEnd/>
          </a:ln>
        </p:spPr>
      </p:pic>
      <p:sp>
        <p:nvSpPr>
          <p:cNvPr id="17" name="Titre 73"/>
          <p:cNvSpPr>
            <a:spLocks noGrp="1"/>
          </p:cNvSpPr>
          <p:nvPr>
            <p:ph type="title" idx="4294967295"/>
          </p:nvPr>
        </p:nvSpPr>
        <p:spPr>
          <a:xfrm>
            <a:off x="827088" y="0"/>
            <a:ext cx="8316912" cy="868363"/>
          </a:xfrm>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r>
              <a:rPr lang="fr-FR" sz="4000" b="1" dirty="0" err="1" smtClean="0">
                <a:solidFill>
                  <a:srgbClr val="FF0000"/>
                </a:solidFill>
              </a:rPr>
              <a:t>investigate</a:t>
            </a:r>
            <a:r>
              <a:rPr lang="fr-FR" sz="4000" b="1" dirty="0" smtClean="0">
                <a:solidFill>
                  <a:srgbClr val="FF0000"/>
                </a:solidFill>
              </a:rPr>
              <a:t> Cold </a:t>
            </a:r>
            <a:r>
              <a:rPr lang="fr-FR" sz="4000" b="1" dirty="0" err="1" smtClean="0">
                <a:solidFill>
                  <a:srgbClr val="FF0000"/>
                </a:solidFill>
              </a:rPr>
              <a:t>Nuclear</a:t>
            </a:r>
            <a:r>
              <a:rPr lang="fr-FR" sz="4000" b="1" dirty="0" smtClean="0">
                <a:solidFill>
                  <a:srgbClr val="FF0000"/>
                </a:solidFill>
              </a:rPr>
              <a:t> </a:t>
            </a:r>
            <a:r>
              <a:rPr lang="fr-FR" sz="4000" b="1" dirty="0" err="1" smtClean="0">
                <a:solidFill>
                  <a:srgbClr val="FF0000"/>
                </a:solidFill>
              </a:rPr>
              <a:t>Matter</a:t>
            </a:r>
            <a:endParaRPr lang="en-US" sz="4000" b="1" baseline="-25000" dirty="0">
              <a:solidFill>
                <a:srgbClr val="FF0000"/>
              </a:solidFill>
            </a:endParaRPr>
          </a:p>
        </p:txBody>
      </p:sp>
      <p:sp>
        <p:nvSpPr>
          <p:cNvPr id="125956" name="Espace réservé du contenu 2"/>
          <p:cNvSpPr>
            <a:spLocks noGrp="1"/>
          </p:cNvSpPr>
          <p:nvPr>
            <p:ph idx="4294967295"/>
          </p:nvPr>
        </p:nvSpPr>
        <p:spPr>
          <a:xfrm>
            <a:off x="214313" y="928688"/>
            <a:ext cx="8715375" cy="700112"/>
          </a:xfrm>
        </p:spPr>
        <p:txBody>
          <a:bodyPr/>
          <a:lstStyle/>
          <a:p>
            <a:pPr algn="ctr">
              <a:spcBef>
                <a:spcPct val="0"/>
              </a:spcBef>
              <a:buNone/>
            </a:pPr>
            <a:r>
              <a:rPr lang="en-US" sz="1800" b="1" dirty="0" smtClean="0"/>
              <a:t>A thorough </a:t>
            </a:r>
            <a:r>
              <a:rPr lang="en-US" sz="1800" b="1" dirty="0" err="1" smtClean="0"/>
              <a:t>p+A</a:t>
            </a:r>
            <a:r>
              <a:rPr lang="en-US" sz="1800" b="1" dirty="0" smtClean="0"/>
              <a:t> program is mandatory as reference for hot nuclear matter effects</a:t>
            </a:r>
          </a:p>
          <a:p>
            <a:endParaRPr lang="en-US" sz="1800" b="1" dirty="0" smtClean="0"/>
          </a:p>
          <a:p>
            <a:r>
              <a:rPr lang="en-US" sz="1800"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(saturation)…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a:p>
            <a:r>
              <a:rPr lang="en-US" sz="1800" b="1" dirty="0" smtClean="0"/>
              <a:t>Two detector configurations to cover </a:t>
            </a:r>
            <a:r>
              <a:rPr lang="en-US" sz="1800" b="1" dirty="0" err="1" smtClean="0"/>
              <a:t>y</a:t>
            </a:r>
            <a:r>
              <a:rPr lang="en-US" sz="1800" b="1" baseline="-25000" dirty="0" err="1" smtClean="0"/>
              <a:t>CMS</a:t>
            </a:r>
            <a:r>
              <a:rPr lang="en-US" sz="1800" b="1" dirty="0" smtClean="0"/>
              <a:t> </a:t>
            </a:r>
            <a:r>
              <a:rPr lang="en-US" sz="2000" b="1" dirty="0" smtClean="0">
                <a:sym typeface="Symbol" pitchFamily="18" charset="2"/>
              </a:rPr>
              <a:t> [-0.5 ; 2]</a:t>
            </a:r>
            <a:endParaRPr lang="en-US" sz="2400" b="1" dirty="0" smtClean="0">
              <a:sym typeface="Symbol" pitchFamily="18" charset="2"/>
            </a:endParaRPr>
          </a:p>
        </p:txBody>
      </p:sp>
      <p:sp>
        <p:nvSpPr>
          <p:cNvPr id="6" name="Espace réservé du numéro de diapositive 5"/>
          <p:cNvSpPr txBox="1">
            <a:spLocks noGrp="1"/>
          </p:cNvSpPr>
          <p:nvPr/>
        </p:nvSpPr>
        <p:spPr>
          <a:xfrm>
            <a:off x="6553200" y="6616700"/>
            <a:ext cx="2133600" cy="196850"/>
          </a:xfrm>
          <a:prstGeom prst="rect">
            <a:avLst/>
          </a:prstGeom>
          <a:noFill/>
        </p:spPr>
        <p:txBody>
          <a:bodyPr anchor="ctr"/>
          <a:lstStyle/>
          <a:p>
            <a:pPr algn="r" fontAlgn="auto">
              <a:spcBef>
                <a:spcPts val="0"/>
              </a:spcBef>
              <a:spcAft>
                <a:spcPts val="0"/>
              </a:spcAft>
              <a:defRPr/>
            </a:pPr>
            <a:fld id="{E0F99985-BC84-45CE-98E1-5E2817DBAD3C}" type="slidenum">
              <a:rPr lang="fr-BE" sz="1200">
                <a:solidFill>
                  <a:schemeClr val="tx1">
                    <a:tint val="75000"/>
                  </a:schemeClr>
                </a:solidFill>
                <a:latin typeface="+mn-lt"/>
              </a:rPr>
              <a:pPr algn="r" fontAlgn="auto">
                <a:spcBef>
                  <a:spcPts val="0"/>
                </a:spcBef>
                <a:spcAft>
                  <a:spcPts val="0"/>
                </a:spcAft>
                <a:defRPr/>
              </a:pPr>
              <a:t>9</a:t>
            </a:fld>
            <a:endParaRPr lang="fr-BE" sz="1200" dirty="0">
              <a:solidFill>
                <a:schemeClr val="tx1">
                  <a:tint val="75000"/>
                </a:schemeClr>
              </a:solidFill>
              <a:latin typeface="+mn-lt"/>
            </a:endParaRPr>
          </a:p>
        </p:txBody>
      </p:sp>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146675" y="3802063"/>
            <a:ext cx="3529013" cy="2722562"/>
          </a:xfrm>
          <a:prstGeom prst="rect">
            <a:avLst/>
          </a:prstGeom>
          <a:noFill/>
          <a:ln w="9525">
            <a:noFill/>
            <a:miter lim="800000"/>
            <a:headEnd/>
            <a:tailEnd/>
          </a:ln>
        </p:spPr>
      </p:pic>
      <p:sp>
        <p:nvSpPr>
          <p:cNvPr id="125959" name="ZoneTexte 11"/>
          <p:cNvSpPr txBox="1">
            <a:spLocks noChangeArrowheads="1"/>
          </p:cNvSpPr>
          <p:nvPr/>
        </p:nvSpPr>
        <p:spPr bwMode="auto">
          <a:xfrm>
            <a:off x="763588" y="3422650"/>
            <a:ext cx="2994025" cy="366713"/>
          </a:xfrm>
          <a:prstGeom prst="rect">
            <a:avLst/>
          </a:prstGeom>
          <a:noFill/>
          <a:ln w="9525">
            <a:noFill/>
            <a:miter lim="800000"/>
            <a:headEnd/>
            <a:tailEnd/>
          </a:ln>
        </p:spPr>
        <p:txBody>
          <a:bodyPr wrap="none">
            <a:spAutoFit/>
          </a:bodyPr>
          <a:lstStyle/>
          <a:p>
            <a:r>
              <a:rPr lang="en-US" b="1">
                <a:latin typeface="Calibri" pitchFamily="34" charset="0"/>
              </a:rPr>
              <a:t>Mid-rapidity : y</a:t>
            </a:r>
            <a:r>
              <a:rPr lang="en-US" b="1" baseline="-25000">
                <a:latin typeface="Calibri" pitchFamily="34" charset="0"/>
              </a:rPr>
              <a:t>CMS</a:t>
            </a:r>
            <a:r>
              <a:rPr lang="en-US" b="1">
                <a:latin typeface="Calibri" pitchFamily="34" charset="0"/>
              </a:rPr>
              <a:t> </a:t>
            </a:r>
            <a:r>
              <a:rPr lang="en-US" b="1">
                <a:latin typeface="Calibri" pitchFamily="34" charset="0"/>
                <a:sym typeface="Symbol" pitchFamily="18" charset="2"/>
              </a:rPr>
              <a:t> [-0.5 ; 1]</a:t>
            </a:r>
            <a:endParaRPr lang="en-US" b="1">
              <a:latin typeface="Calibri" pitchFamily="34" charset="0"/>
            </a:endParaRPr>
          </a:p>
        </p:txBody>
      </p:sp>
      <p:sp>
        <p:nvSpPr>
          <p:cNvPr id="125960" name="ZoneTexte 12"/>
          <p:cNvSpPr txBox="1">
            <a:spLocks noChangeArrowheads="1"/>
          </p:cNvSpPr>
          <p:nvPr/>
        </p:nvSpPr>
        <p:spPr bwMode="auto">
          <a:xfrm>
            <a:off x="5292725" y="3422650"/>
            <a:ext cx="3340100" cy="366713"/>
          </a:xfrm>
          <a:prstGeom prst="rect">
            <a:avLst/>
          </a:prstGeom>
          <a:noFill/>
          <a:ln w="9525">
            <a:noFill/>
            <a:miter lim="800000"/>
            <a:headEnd/>
            <a:tailEnd/>
          </a:ln>
        </p:spPr>
        <p:txBody>
          <a:bodyPr wrap="none">
            <a:spAutoFit/>
          </a:bodyPr>
          <a:lstStyle/>
          <a:p>
            <a:r>
              <a:rPr lang="en-US" b="1">
                <a:latin typeface="Calibri" pitchFamily="34" charset="0"/>
              </a:rPr>
              <a:t>Forward-rapidity : y</a:t>
            </a:r>
            <a:r>
              <a:rPr lang="en-US" b="1" baseline="-25000">
                <a:latin typeface="Calibri" pitchFamily="34" charset="0"/>
              </a:rPr>
              <a:t>CMS</a:t>
            </a:r>
            <a:r>
              <a:rPr lang="en-US" b="1">
                <a:latin typeface="Calibri" pitchFamily="34" charset="0"/>
              </a:rPr>
              <a:t> </a:t>
            </a:r>
            <a:r>
              <a:rPr lang="en-US" b="1">
                <a:latin typeface="Calibri" pitchFamily="34" charset="0"/>
                <a:sym typeface="Symbol" pitchFamily="18" charset="2"/>
              </a:rPr>
              <a:t> [0.5 ; 2]</a:t>
            </a:r>
            <a:endParaRPr lang="en-US" b="1">
              <a:latin typeface="Calibri" pitchFamily="34" charset="0"/>
            </a:endParaRPr>
          </a:p>
        </p:txBody>
      </p:sp>
      <p:sp>
        <p:nvSpPr>
          <p:cNvPr id="9" name="Espace réservé du pied de page 8"/>
          <p:cNvSpPr txBox="1">
            <a:spLocks noGrp="1"/>
          </p:cNvSpPr>
          <p:nvPr/>
        </p:nvSpPr>
        <p:spPr>
          <a:xfrm>
            <a:off x="3124200" y="6616700"/>
            <a:ext cx="2895600" cy="196850"/>
          </a:xfrm>
          <a:prstGeom prst="rect">
            <a:avLst/>
          </a:prstGeom>
          <a:noFill/>
        </p:spPr>
        <p:txBody>
          <a:bodyPr anchor="ctr"/>
          <a:lstStyle/>
          <a:p>
            <a:pPr algn="ctr" fontAlgn="auto">
              <a:spcBef>
                <a:spcPts val="0"/>
              </a:spcBef>
              <a:spcAft>
                <a:spcPts val="0"/>
              </a:spcAft>
              <a:defRPr/>
            </a:pPr>
            <a:r>
              <a:rPr lang="fr-FR" sz="1200">
                <a:solidFill>
                  <a:schemeClr val="tx1">
                    <a:tint val="75000"/>
                  </a:schemeClr>
                </a:solidFill>
                <a:latin typeface="+mn-lt"/>
              </a:rPr>
              <a:t>F. Fleuret - LLR Ecole polytechnique, France</a:t>
            </a:r>
            <a:endParaRPr lang="fr-BE" sz="1200">
              <a:solidFill>
                <a:schemeClr val="tx1">
                  <a:tint val="75000"/>
                </a:schemeClr>
              </a:solidFill>
              <a:latin typeface="+mn-lt"/>
            </a:endParaRPr>
          </a:p>
        </p:txBody>
      </p:sp>
      <p:sp>
        <p:nvSpPr>
          <p:cNvPr id="10" name="ZoneTexte 9"/>
          <p:cNvSpPr txBox="1"/>
          <p:nvPr/>
        </p:nvSpPr>
        <p:spPr>
          <a:xfrm>
            <a:off x="5076056" y="2420888"/>
            <a:ext cx="2901756" cy="369332"/>
          </a:xfrm>
          <a:prstGeom prst="rect">
            <a:avLst/>
          </a:prstGeom>
          <a:noFill/>
        </p:spPr>
        <p:txBody>
          <a:bodyPr wrap="none" rtlCol="0">
            <a:spAutoFit/>
          </a:bodyPr>
          <a:lstStyle/>
          <a:p>
            <a:r>
              <a:rPr lang="en-US" b="1" dirty="0" smtClean="0">
                <a:sym typeface="Wingdings" pitchFamily="2" charset="2"/>
              </a:rPr>
              <a:t> </a:t>
            </a:r>
            <a:r>
              <a:rPr lang="en-US" b="1" dirty="0" smtClean="0"/>
              <a:t>Need large </a:t>
            </a:r>
            <a:r>
              <a:rPr lang="en-US" b="1" dirty="0" err="1" smtClean="0"/>
              <a:t>y</a:t>
            </a:r>
            <a:r>
              <a:rPr lang="en-US" b="1" baseline="-25000" dirty="0" err="1" smtClean="0"/>
              <a:t>CMS</a:t>
            </a:r>
            <a:r>
              <a:rPr lang="en-US" b="1" dirty="0" smtClean="0"/>
              <a:t> range</a:t>
            </a:r>
            <a:endParaRPr lang="en-US" dirty="0"/>
          </a:p>
        </p:txBody>
      </p:sp>
      <p:sp>
        <p:nvSpPr>
          <p:cNvPr id="11" name="Accolade fermante 10"/>
          <p:cNvSpPr/>
          <p:nvPr/>
        </p:nvSpPr>
        <p:spPr>
          <a:xfrm>
            <a:off x="4860032" y="2348880"/>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Espace réservé du numéro de diapositive 11"/>
          <p:cNvSpPr>
            <a:spLocks noGrp="1"/>
          </p:cNvSpPr>
          <p:nvPr>
            <p:ph type="sldNum" sz="quarter" idx="12"/>
          </p:nvPr>
        </p:nvSpPr>
        <p:spPr/>
        <p:txBody>
          <a:bodyPr/>
          <a:lstStyle/>
          <a:p>
            <a:pPr>
              <a:defRPr/>
            </a:pPr>
            <a:fld id="{22D67996-295D-4F77-A381-123A140FDE3E}" type="slidenum">
              <a:rPr lang="fr-BE" smtClean="0"/>
              <a:pPr>
                <a:defRPr/>
              </a:pPr>
              <a:t>9</a:t>
            </a:fld>
            <a:endParaRPr lang="fr-BE"/>
          </a:p>
        </p:txBody>
      </p:sp>
      <p:sp>
        <p:nvSpPr>
          <p:cNvPr id="13" name="Espace réservé du pied de page 12"/>
          <p:cNvSpPr>
            <a:spLocks noGrp="1"/>
          </p:cNvSpPr>
          <p:nvPr>
            <p:ph type="ftr" sz="quarter" idx="11"/>
          </p:nvPr>
        </p:nvSpPr>
        <p:spPr/>
        <p:txBody>
          <a:bodyPr/>
          <a:lstStyle/>
          <a:p>
            <a:pPr>
              <a:defRPr/>
            </a:pPr>
            <a:r>
              <a:rPr lang="fr-FR" smtClean="0"/>
              <a:t>Frédéric Fleuret - LLR</a:t>
            </a:r>
            <a:endParaRPr lang="fr-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5221</TotalTime>
  <Words>1326</Words>
  <Application>Microsoft Office PowerPoint</Application>
  <PresentationFormat>Affichage à l'écran (4:3)</PresentationFormat>
  <Paragraphs>307</Paragraphs>
  <Slides>17</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CHIC</vt:lpstr>
      <vt:lpstr>Équation</vt:lpstr>
      <vt:lpstr>An experiment to measure cc suppression at the CERN SPS</vt:lpstr>
      <vt:lpstr>Charmonia in A+A   The Physics case</vt:lpstr>
      <vt:lpstr>Charmonia in A+A      Testing color screening </vt:lpstr>
      <vt:lpstr>Charmonia in A+A     Sequential suppression </vt:lpstr>
      <vt:lpstr>Charmonia in A+A   Measuring cc at SPS</vt:lpstr>
      <vt:lpstr>Apparatus  Charm In Heavy Ion Collisions</vt:lpstr>
      <vt:lpstr>Expected performances   Signal extraction</vt:lpstr>
      <vt:lpstr>Expected performances   Statistics</vt:lpstr>
      <vt:lpstr>p+A program investigate Cold Nuclear Matter</vt:lpstr>
      <vt:lpstr>p+A program investigate Cold Nuclear Matter</vt:lpstr>
      <vt:lpstr>Conclusion</vt:lpstr>
      <vt:lpstr>CMS@LHC    New upsilon results</vt:lpstr>
      <vt:lpstr>J/Y@SPS .vs. U@LHC    sequential suppression ?</vt:lpstr>
      <vt:lpstr>J/Y@SPS .vs. U@LHC    sequential suppression ?</vt:lpstr>
      <vt:lpstr>J/Y@SPS .vs. U@LHC    sequential suppression ?</vt:lpstr>
      <vt:lpstr>CERN strategy</vt:lpstr>
      <vt:lpstr>Expression of interest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cp:lastModifiedBy>fleuret</cp:lastModifiedBy>
  <cp:revision>164</cp:revision>
  <dcterms:modified xsi:type="dcterms:W3CDTF">2012-09-27T13:35:10Z</dcterms:modified>
</cp:coreProperties>
</file>