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4" r:id="rId3"/>
    <p:sldId id="297" r:id="rId4"/>
    <p:sldId id="286" r:id="rId5"/>
    <p:sldId id="304" r:id="rId6"/>
    <p:sldId id="296" r:id="rId7"/>
    <p:sldId id="302" r:id="rId8"/>
    <p:sldId id="261" r:id="rId9"/>
    <p:sldId id="305" r:id="rId10"/>
    <p:sldId id="301" r:id="rId11"/>
    <p:sldId id="293" r:id="rId12"/>
    <p:sldId id="280" r:id="rId13"/>
    <p:sldId id="279" r:id="rId14"/>
    <p:sldId id="298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2"/>
    <a:srgbClr val="00CC66"/>
    <a:srgbClr val="4F81BD"/>
    <a:srgbClr val="F2DCDB"/>
    <a:srgbClr val="DCE6F2"/>
    <a:srgbClr val="003300"/>
    <a:srgbClr val="0101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6" autoAdjust="0"/>
    <p:restoredTop sz="86477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7AD344-C792-4EF9-ABE3-09110F073F79}" type="datetimeFigureOut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812C53-36C7-4299-A8CB-3A1A02B9E1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7585E-23C6-4D28-AD65-0BB1F94D52C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BA48-090E-4D9E-9A16-815C69B69B23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0349-112E-4757-92E5-A49459A58AE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565D-74AA-4436-8765-8920D40E7BDC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3856-D6F6-4E69-8F82-8012B1E6040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8" r="40002" b="35114"/>
          <a:stretch>
            <a:fillRect/>
          </a:stretch>
        </p:blipFill>
        <p:spPr bwMode="auto">
          <a:xfrm>
            <a:off x="0" y="0"/>
            <a:ext cx="8429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9D30-6454-435F-9EEC-308879A59526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BFA0-37C8-4228-87E2-7EADCA53874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473A0-EDD4-4545-A087-2B134A181216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34D5-B392-4BF0-A405-EB113B1006E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8" r="40002" b="35114"/>
          <a:stretch>
            <a:fillRect/>
          </a:stretch>
        </p:blipFill>
        <p:spPr bwMode="auto">
          <a:xfrm>
            <a:off x="0" y="0"/>
            <a:ext cx="8429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DC33-AF0F-4941-B950-BBAE836EAF2B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7996-295D-4F77-A381-123A140FDE3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8" r="40002" b="35114"/>
          <a:stretch>
            <a:fillRect/>
          </a:stretch>
        </p:blipFill>
        <p:spPr bwMode="auto">
          <a:xfrm>
            <a:off x="0" y="0"/>
            <a:ext cx="8429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4536504" cy="868322"/>
          </a:xfrm>
          <a:solidFill>
            <a:schemeClr val="tx1"/>
          </a:solidFill>
        </p:spPr>
        <p:txBody>
          <a:bodyPr anchor="t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5364163" y="0"/>
            <a:ext cx="3779837" cy="867600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7916-1184-4AAA-A64B-052EB611AB0F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9880-4500-4A8C-AF91-A956C24D70B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1006-EF45-4755-954B-598230405ECB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E4C5-15D1-40D6-98CC-22358904E80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8" r="40002" b="35114"/>
          <a:stretch>
            <a:fillRect/>
          </a:stretch>
        </p:blipFill>
        <p:spPr bwMode="auto">
          <a:xfrm>
            <a:off x="0" y="0"/>
            <a:ext cx="8429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CBB9-3A90-426E-9854-61F55B929085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79D3-0DFE-40D1-A65B-ED1AA51E4EC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A880-A313-4863-A05A-1EC5FF95F4B6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385A-AC43-422B-8F0D-8A5900AB80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8" r="40002" b="35114"/>
          <a:stretch>
            <a:fillRect/>
          </a:stretch>
        </p:blipFill>
        <p:spPr bwMode="auto">
          <a:xfrm>
            <a:off x="0" y="0"/>
            <a:ext cx="8429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6E5C-8E92-47F2-A0D7-F7BFCD6B93AF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C9A0-F17B-4707-B8E4-D1E609E7E68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5E6F-FFCC-4A2E-ADAA-DA4F3DC5C11E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C461-7CC5-4ACC-BF24-52AB6C8A7ED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8" r="40002" b="35114"/>
          <a:stretch>
            <a:fillRect/>
          </a:stretch>
        </p:blipFill>
        <p:spPr bwMode="auto">
          <a:xfrm>
            <a:off x="0" y="0"/>
            <a:ext cx="8429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F5DE-CC7C-4B73-BC87-6EBF9D1A200D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82A5-6630-4140-9659-473DFB5982A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245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5D53C-59B1-4C03-A22F-F1327CDBF9EA}" type="datetime1">
              <a:rPr lang="fr-FR"/>
              <a:pPr>
                <a:defRPr/>
              </a:pPr>
              <a:t>28/06/2012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16700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440F35-B054-43D8-94DA-56CBF8F8D48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4" r:id="rId3"/>
    <p:sldLayoutId id="2147483668" r:id="rId4"/>
    <p:sldLayoutId id="2147483675" r:id="rId5"/>
    <p:sldLayoutId id="2147483669" r:id="rId6"/>
    <p:sldLayoutId id="2147483676" r:id="rId7"/>
    <p:sldLayoutId id="2147483670" r:id="rId8"/>
    <p:sldLayoutId id="2147483677" r:id="rId9"/>
    <p:sldLayoutId id="2147483671" r:id="rId10"/>
    <p:sldLayoutId id="2147483678" r:id="rId11"/>
    <p:sldLayoutId id="2147483672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hep-ph/0512217v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arxiv.org/abs/nucl-ex/0612013" TargetMode="External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An experiment to measure </a:t>
            </a:r>
            <a:r>
              <a:rPr lang="en-US" smtClean="0">
                <a:latin typeface="Symbol" pitchFamily="18" charset="2"/>
              </a:rPr>
              <a:t>c</a:t>
            </a:r>
            <a:r>
              <a:rPr lang="en-US" baseline="-25000" smtClean="0"/>
              <a:t>c</a:t>
            </a:r>
            <a:r>
              <a:rPr lang="en-US" smtClean="0"/>
              <a:t> suppression at the CERN SPS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388" y="3886200"/>
            <a:ext cx="8785225" cy="26384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600" dirty="0" smtClean="0"/>
              <a:t>CHIC: </a:t>
            </a:r>
            <a:r>
              <a:rPr lang="en-US" sz="4600" b="1" dirty="0" smtClean="0">
                <a:solidFill>
                  <a:srgbClr val="FF0000"/>
                </a:solidFill>
              </a:rPr>
              <a:t>C</a:t>
            </a:r>
            <a:r>
              <a:rPr lang="en-US" sz="4600" dirty="0" smtClean="0"/>
              <a:t>harm in </a:t>
            </a:r>
            <a:r>
              <a:rPr lang="en-US" sz="4600" b="1" dirty="0" smtClean="0">
                <a:solidFill>
                  <a:srgbClr val="FF0000"/>
                </a:solidFill>
              </a:rPr>
              <a:t>H</a:t>
            </a:r>
            <a:r>
              <a:rPr lang="en-US" sz="4600" dirty="0" smtClean="0"/>
              <a:t>eavy </a:t>
            </a:r>
            <a:r>
              <a:rPr lang="en-US" sz="4600" b="1" dirty="0" smtClean="0">
                <a:solidFill>
                  <a:srgbClr val="FF0000"/>
                </a:solidFill>
              </a:rPr>
              <a:t>I</a:t>
            </a:r>
            <a:r>
              <a:rPr lang="en-US" sz="4600" dirty="0" smtClean="0"/>
              <a:t>on </a:t>
            </a:r>
            <a:r>
              <a:rPr lang="en-US" sz="4600" b="1" dirty="0" smtClean="0">
                <a:solidFill>
                  <a:srgbClr val="FF0000"/>
                </a:solidFill>
              </a:rPr>
              <a:t>C</a:t>
            </a:r>
            <a:r>
              <a:rPr lang="en-US" sz="4600" dirty="0" smtClean="0"/>
              <a:t>ollisions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i="1" dirty="0" smtClean="0"/>
              <a:t>F. Fleuret </a:t>
            </a:r>
            <a:r>
              <a:rPr lang="fr-FR" i="1" baseline="30000" dirty="0" smtClean="0"/>
              <a:t>1</a:t>
            </a:r>
            <a:r>
              <a:rPr lang="fr-FR" i="1" dirty="0" smtClean="0"/>
              <a:t>, F. </a:t>
            </a:r>
            <a:r>
              <a:rPr lang="fr-FR" i="1" dirty="0" err="1" smtClean="0"/>
              <a:t>Arleo</a:t>
            </a:r>
            <a:r>
              <a:rPr lang="fr-FR" i="1" dirty="0" smtClean="0"/>
              <a:t> </a:t>
            </a:r>
            <a:r>
              <a:rPr lang="fr-FR" i="1" baseline="30000" dirty="0" smtClean="0"/>
              <a:t>2</a:t>
            </a:r>
            <a:r>
              <a:rPr lang="fr-FR" i="1" dirty="0" smtClean="0"/>
              <a:t>, E. G. </a:t>
            </a:r>
            <a:r>
              <a:rPr lang="fr-FR" i="1" dirty="0" err="1" smtClean="0"/>
              <a:t>Ferreiro</a:t>
            </a:r>
            <a:r>
              <a:rPr lang="fr-FR" i="1" dirty="0" smtClean="0"/>
              <a:t> </a:t>
            </a:r>
            <a:r>
              <a:rPr lang="fr-FR" i="1" baseline="30000" dirty="0" smtClean="0"/>
              <a:t>3</a:t>
            </a:r>
            <a:r>
              <a:rPr lang="fr-FR" i="1" dirty="0" smtClean="0"/>
              <a:t>, P.-B. </a:t>
            </a:r>
            <a:r>
              <a:rPr lang="fr-FR" i="1" dirty="0" err="1" smtClean="0"/>
              <a:t>Gossiaux</a:t>
            </a:r>
            <a:r>
              <a:rPr lang="fr-FR" i="1" dirty="0" smtClean="0"/>
              <a:t> </a:t>
            </a:r>
            <a:r>
              <a:rPr lang="fr-FR" i="1" baseline="30000" dirty="0" smtClean="0"/>
              <a:t>4</a:t>
            </a:r>
            <a:r>
              <a:rPr lang="fr-FR" i="1" dirty="0" smtClean="0"/>
              <a:t>, S. Peigné </a:t>
            </a:r>
            <a:r>
              <a:rPr lang="fr-FR" i="1" baseline="30000" dirty="0" smtClean="0"/>
              <a:t>4</a:t>
            </a:r>
            <a:endParaRPr lang="fr-FR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i="1" baseline="300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100" i="1" baseline="30000" dirty="0" smtClean="0"/>
              <a:t>		1</a:t>
            </a:r>
            <a:r>
              <a:rPr lang="fr-FR" sz="2100" i="1" dirty="0" smtClean="0"/>
              <a:t> LLR, École polytechnique – IN2P3/CNRS, Palaiseau, France</a:t>
            </a:r>
            <a:endParaRPr lang="fr-FR" sz="21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100" i="1" baseline="30000" dirty="0" smtClean="0"/>
              <a:t>		2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LAPTh</a:t>
            </a:r>
            <a:r>
              <a:rPr lang="fr-FR" sz="2100" i="1" dirty="0" smtClean="0"/>
              <a:t>, Université de Savoie – CNRS, Annecy-le-Vieux, France</a:t>
            </a:r>
            <a:endParaRPr lang="fr-FR" sz="21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100" i="1" baseline="30000" dirty="0" smtClean="0"/>
              <a:t>		3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Universidad</a:t>
            </a:r>
            <a:r>
              <a:rPr lang="fr-FR" sz="2100" i="1" dirty="0" smtClean="0"/>
              <a:t> de Santiago de </a:t>
            </a:r>
            <a:r>
              <a:rPr lang="fr-FR" sz="2100" i="1" dirty="0" err="1" smtClean="0"/>
              <a:t>Compostela</a:t>
            </a:r>
            <a:r>
              <a:rPr lang="fr-FR" sz="2100" i="1" dirty="0" smtClean="0"/>
              <a:t>, Santiago de </a:t>
            </a:r>
            <a:r>
              <a:rPr lang="fr-FR" sz="2100" i="1" dirty="0" err="1" smtClean="0"/>
              <a:t>Compostela</a:t>
            </a:r>
            <a:r>
              <a:rPr lang="fr-FR" sz="2100" i="1" dirty="0" smtClean="0"/>
              <a:t>, Spain</a:t>
            </a:r>
            <a:endParaRPr lang="fr-FR" sz="21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100" i="1" baseline="30000" dirty="0" smtClean="0"/>
              <a:t>		4</a:t>
            </a:r>
            <a:r>
              <a:rPr lang="fr-FR" sz="2100" i="1" dirty="0" smtClean="0"/>
              <a:t> SUBATECH, université de Nantes – IN2P3/CNRS, Nantes, France</a:t>
            </a:r>
            <a:endParaRPr lang="fr-FR" sz="2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2A895-ABF4-449B-AE91-624773146513}" type="slidenum">
              <a:rPr lang="fr-BE"/>
              <a:pPr>
                <a:defRPr/>
              </a:pPr>
              <a:t>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sz="2800" dirty="0" smtClean="0"/>
              <a:t>p+A program	</a:t>
            </a:r>
            <a:r>
              <a:rPr lang="fr-FR" dirty="0" err="1" smtClean="0">
                <a:solidFill>
                  <a:srgbClr val="FF0000"/>
                </a:solidFill>
              </a:rPr>
              <a:t>investigate</a:t>
            </a:r>
            <a:r>
              <a:rPr lang="fr-FR" dirty="0" smtClean="0">
                <a:solidFill>
                  <a:srgbClr val="FF0000"/>
                </a:solidFill>
              </a:rPr>
              <a:t> Cold </a:t>
            </a:r>
            <a:r>
              <a:rPr lang="fr-FR" dirty="0" err="1" smtClean="0">
                <a:solidFill>
                  <a:srgbClr val="FF0000"/>
                </a:solidFill>
              </a:rPr>
              <a:t>Nuclear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Matter</a:t>
            </a:r>
            <a:endParaRPr lang="en-US" dirty="0"/>
          </a:p>
        </p:txBody>
      </p:sp>
      <p:sp>
        <p:nvSpPr>
          <p:cNvPr id="110597" name="Espace réservé du contenu 2"/>
          <p:cNvSpPr>
            <a:spLocks noGrp="1"/>
          </p:cNvSpPr>
          <p:nvPr>
            <p:ph idx="1"/>
          </p:nvPr>
        </p:nvSpPr>
        <p:spPr>
          <a:xfrm>
            <a:off x="214313" y="928688"/>
            <a:ext cx="8678862" cy="55006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dirty="0" smtClean="0"/>
              <a:t>A thorough </a:t>
            </a:r>
            <a:r>
              <a:rPr lang="en-US" sz="1800" dirty="0" err="1" smtClean="0"/>
              <a:t>p+A</a:t>
            </a:r>
            <a:r>
              <a:rPr lang="en-US" sz="1800" dirty="0" smtClean="0"/>
              <a:t> program requires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005388" y="1340768"/>
          <a:ext cx="4031108" cy="1745934"/>
        </p:xfrm>
        <a:graphic>
          <a:graphicData uri="http://schemas.openxmlformats.org/drawingml/2006/table">
            <a:tbl>
              <a:tblPr/>
              <a:tblGrid>
                <a:gridCol w="792162"/>
                <a:gridCol w="576263"/>
                <a:gridCol w="790475"/>
                <a:gridCol w="936104"/>
                <a:gridCol w="936104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beam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(s)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CMS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158 GeV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(17 GeV)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[0;1]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[0.07;0.18]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[0;0.43]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[-0.5;2]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[0.02;0.30]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[-0.2;1]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450 GeV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(29 GeV)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[-0.4;0.6]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[0.06;0.16]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[-0.09;0.14]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[-0.9;1.6]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[0.02;0.26]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[-0.2;0.5]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95BFF-27C5-4C7A-8074-E9B63FEE8855}" type="slidenum">
              <a:rPr lang="fr-BE"/>
              <a:pPr>
                <a:defRPr/>
              </a:pPr>
              <a:t>10</a:t>
            </a:fld>
            <a:endParaRPr lang="fr-BE"/>
          </a:p>
        </p:txBody>
      </p:sp>
      <p:grpSp>
        <p:nvGrpSpPr>
          <p:cNvPr id="110635" name="Groupe 48"/>
          <p:cNvGrpSpPr>
            <a:grpSpLocks/>
          </p:cNvGrpSpPr>
          <p:nvPr/>
        </p:nvGrpSpPr>
        <p:grpSpPr bwMode="auto">
          <a:xfrm>
            <a:off x="215900" y="3356992"/>
            <a:ext cx="4788148" cy="3167633"/>
            <a:chOff x="4434750" y="3356992"/>
            <a:chExt cx="4709249" cy="2939330"/>
          </a:xfrm>
        </p:grpSpPr>
        <p:pic>
          <p:nvPicPr>
            <p:cNvPr id="110650" name="Picture 2" descr="Z:\FTE\CHIC\documents\npdfgenerato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4750" y="3356992"/>
              <a:ext cx="4709249" cy="293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6722310" y="4120727"/>
              <a:ext cx="1648144" cy="187080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652" name="ZoneTexte 28"/>
            <p:cNvSpPr txBox="1">
              <a:spLocks noChangeArrowheads="1"/>
            </p:cNvSpPr>
            <p:nvPr/>
          </p:nvSpPr>
          <p:spPr bwMode="auto">
            <a:xfrm>
              <a:off x="7484829" y="5229545"/>
              <a:ext cx="615528" cy="30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NA50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110653" name="ZoneTexte 29"/>
            <p:cNvSpPr txBox="1">
              <a:spLocks noChangeArrowheads="1"/>
            </p:cNvSpPr>
            <p:nvPr/>
          </p:nvSpPr>
          <p:spPr bwMode="auto">
            <a:xfrm>
              <a:off x="6792131" y="5581634"/>
              <a:ext cx="600828" cy="30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CHIC </a:t>
              </a:r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7471968" y="4152258"/>
              <a:ext cx="0" cy="1583525"/>
            </a:xfrm>
            <a:prstGeom prst="line">
              <a:avLst/>
            </a:prstGeom>
            <a:ln w="19050">
              <a:solidFill>
                <a:srgbClr val="4F81B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8135267" y="4141748"/>
              <a:ext cx="0" cy="1583525"/>
            </a:xfrm>
            <a:prstGeom prst="line">
              <a:avLst/>
            </a:prstGeom>
            <a:ln w="19050">
              <a:solidFill>
                <a:srgbClr val="4F81B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7523415" y="5445002"/>
              <a:ext cx="57694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6731496" y="5877669"/>
              <a:ext cx="158567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636" name="Groupe 10"/>
          <p:cNvGrpSpPr>
            <a:grpSpLocks/>
          </p:cNvGrpSpPr>
          <p:nvPr/>
        </p:nvGrpSpPr>
        <p:grpSpPr bwMode="auto">
          <a:xfrm>
            <a:off x="5041755" y="3356992"/>
            <a:ext cx="3599756" cy="3241105"/>
            <a:chOff x="5220246" y="2014538"/>
            <a:chExt cx="3024162" cy="2828925"/>
          </a:xfrm>
        </p:grpSpPr>
        <p:pic>
          <p:nvPicPr>
            <p:cNvPr id="11064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246" y="2014538"/>
              <a:ext cx="3024162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Connecteur droit 5"/>
            <p:cNvCxnSpPr/>
            <p:nvPr/>
          </p:nvCxnSpPr>
          <p:spPr>
            <a:xfrm>
              <a:off x="8244408" y="2060575"/>
              <a:ext cx="0" cy="2447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637" name="ZoneTexte 11"/>
          <p:cNvSpPr txBox="1">
            <a:spLocks noChangeArrowheads="1"/>
          </p:cNvSpPr>
          <p:nvPr/>
        </p:nvSpPr>
        <p:spPr bwMode="auto">
          <a:xfrm rot="5400000">
            <a:off x="7228006" y="4762175"/>
            <a:ext cx="3051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>
                <a:latin typeface="Calibri" pitchFamily="34" charset="0"/>
              </a:rPr>
              <a:t>F. Arleo and S. Peigné, </a:t>
            </a:r>
            <a:r>
              <a:rPr lang="fr-FR" sz="1200" b="1">
                <a:latin typeface="Calibri" pitchFamily="34" charset="0"/>
              </a:rPr>
              <a:t>arXiv:1204.4609</a:t>
            </a:r>
            <a:r>
              <a:rPr lang="en-US" sz="1200">
                <a:latin typeface="Calibri" pitchFamily="34" charset="0"/>
              </a:rPr>
              <a:t> </a:t>
            </a:r>
          </a:p>
        </p:txBody>
      </p:sp>
      <p:sp>
        <p:nvSpPr>
          <p:cNvPr id="110638" name="ZoneTexte 14"/>
          <p:cNvSpPr txBox="1">
            <a:spLocks noChangeArrowheads="1"/>
          </p:cNvSpPr>
          <p:nvPr/>
        </p:nvSpPr>
        <p:spPr bwMode="auto">
          <a:xfrm>
            <a:off x="5868144" y="4968145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NA50</a:t>
            </a:r>
          </a:p>
          <a:p>
            <a:pPr algn="ctr"/>
            <a:r>
              <a:rPr lang="en-US" sz="1200" b="1" dirty="0" smtClean="0">
                <a:latin typeface="Calibri" pitchFamily="34" charset="0"/>
              </a:rPr>
              <a:t>(29 </a:t>
            </a:r>
            <a:r>
              <a:rPr lang="en-US" sz="1200" b="1" dirty="0" err="1" smtClean="0">
                <a:latin typeface="Calibri" pitchFamily="34" charset="0"/>
              </a:rPr>
              <a:t>GeV</a:t>
            </a:r>
            <a:r>
              <a:rPr lang="en-US" sz="1200" b="1" dirty="0" smtClean="0">
                <a:latin typeface="Calibri" pitchFamily="34" charset="0"/>
              </a:rPr>
              <a:t>)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6588224" y="4729204"/>
            <a:ext cx="0" cy="947595"/>
          </a:xfrm>
          <a:prstGeom prst="line">
            <a:avLst/>
          </a:prstGeom>
          <a:ln w="19050"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940152" y="4921149"/>
            <a:ext cx="59334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940152" y="4729204"/>
            <a:ext cx="0" cy="947595"/>
          </a:xfrm>
          <a:prstGeom prst="line">
            <a:avLst/>
          </a:prstGeom>
          <a:ln w="19050"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995426" y="5808288"/>
            <a:ext cx="2142847" cy="33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Espace réservé du pied de page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graphicFrame>
        <p:nvGraphicFramePr>
          <p:cNvPr id="110594" name="Object 3"/>
          <p:cNvGraphicFramePr>
            <a:graphicFrameLocks noChangeAspect="1"/>
          </p:cNvGraphicFramePr>
          <p:nvPr/>
        </p:nvGraphicFramePr>
        <p:xfrm>
          <a:off x="786414" y="4077072"/>
          <a:ext cx="1625346" cy="609740"/>
        </p:xfrm>
        <a:graphic>
          <a:graphicData uri="http://schemas.openxmlformats.org/presentationml/2006/ole">
            <p:oleObj spid="_x0000_s110594" name="Équation" r:id="rId5" imgW="1117440" imgH="419040" progId="Equation.3">
              <p:embed/>
            </p:oleObj>
          </a:graphicData>
        </a:graphic>
      </p:graphicFrame>
      <p:graphicFrame>
        <p:nvGraphicFramePr>
          <p:cNvPr id="110595" name="Object 4"/>
          <p:cNvGraphicFramePr>
            <a:graphicFrameLocks noChangeAspect="1"/>
          </p:cNvGraphicFramePr>
          <p:nvPr/>
        </p:nvGraphicFramePr>
        <p:xfrm>
          <a:off x="6941208" y="3645024"/>
          <a:ext cx="1628866" cy="578229"/>
        </p:xfrm>
        <a:graphic>
          <a:graphicData uri="http://schemas.openxmlformats.org/presentationml/2006/ole">
            <p:oleObj spid="_x0000_s110595" name="Équation" r:id="rId6" imgW="1180800" imgH="419040" progId="Equation.3">
              <p:embed/>
            </p:oleObj>
          </a:graphicData>
        </a:graphic>
      </p:graphicFrame>
      <p:sp>
        <p:nvSpPr>
          <p:cNvPr id="110659" name="Espace réservé du contenu 2"/>
          <p:cNvSpPr>
            <a:spLocks/>
          </p:cNvSpPr>
          <p:nvPr/>
        </p:nvSpPr>
        <p:spPr bwMode="auto">
          <a:xfrm>
            <a:off x="0" y="1501775"/>
            <a:ext cx="507841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J/</a:t>
            </a:r>
            <a:r>
              <a:rPr lang="en-US" b="1" dirty="0" smtClean="0">
                <a:latin typeface="Symbol" pitchFamily="18" charset="2"/>
              </a:rPr>
              <a:t>Y</a:t>
            </a:r>
            <a:r>
              <a:rPr lang="en-US" b="1" dirty="0">
                <a:latin typeface="Calibri" pitchFamily="34" charset="0"/>
              </a:rPr>
              <a:t>, </a:t>
            </a:r>
            <a:r>
              <a:rPr lang="en-US" b="1" dirty="0">
                <a:latin typeface="Symbol" pitchFamily="18" charset="2"/>
              </a:rPr>
              <a:t>Y</a:t>
            </a:r>
            <a:r>
              <a:rPr lang="en-US" b="1" dirty="0">
                <a:latin typeface="Calibri" pitchFamily="34" charset="0"/>
              </a:rPr>
              <a:t>’, </a:t>
            </a:r>
            <a:r>
              <a:rPr lang="en-US" b="1" dirty="0">
                <a:latin typeface="Symbol" pitchFamily="18" charset="2"/>
              </a:rPr>
              <a:t>c</a:t>
            </a:r>
            <a:r>
              <a:rPr lang="en-US" b="1" baseline="-25000" dirty="0">
                <a:latin typeface="Calibri" pitchFamily="34" charset="0"/>
              </a:rPr>
              <a:t>c</a:t>
            </a:r>
            <a:r>
              <a:rPr lang="en-US" b="1" dirty="0">
                <a:latin typeface="Calibri" pitchFamily="34" charset="0"/>
              </a:rPr>
              <a:t> with several targets </a:t>
            </a:r>
            <a:r>
              <a:rPr lang="en-US" b="1" dirty="0" smtClean="0">
                <a:latin typeface="Calibri" pitchFamily="34" charset="0"/>
              </a:rPr>
              <a:t>                     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NA50: </a:t>
            </a:r>
            <a:r>
              <a:rPr lang="fr-FR" dirty="0">
                <a:latin typeface="Calibri" pitchFamily="34" charset="0"/>
              </a:rPr>
              <a:t>p+Be, p+Al, p+Cu, p+Ag, p+W, p+Pb)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J/</a:t>
            </a:r>
            <a:r>
              <a:rPr lang="en-US" b="1" dirty="0" smtClean="0">
                <a:latin typeface="Symbol" pitchFamily="18" charset="2"/>
              </a:rPr>
              <a:t>Y</a:t>
            </a:r>
            <a:r>
              <a:rPr lang="en-US" b="1" dirty="0">
                <a:latin typeface="Calibri" pitchFamily="34" charset="0"/>
              </a:rPr>
              <a:t>, </a:t>
            </a:r>
            <a:r>
              <a:rPr lang="en-US" b="1" dirty="0">
                <a:latin typeface="Symbol" pitchFamily="18" charset="2"/>
              </a:rPr>
              <a:t>Y</a:t>
            </a:r>
            <a:r>
              <a:rPr lang="en-US" b="1" dirty="0">
                <a:latin typeface="Calibri" pitchFamily="34" charset="0"/>
              </a:rPr>
              <a:t>’, </a:t>
            </a:r>
            <a:r>
              <a:rPr lang="en-US" b="1" dirty="0">
                <a:latin typeface="Symbol" pitchFamily="18" charset="2"/>
              </a:rPr>
              <a:t>c</a:t>
            </a:r>
            <a:r>
              <a:rPr lang="en-US" b="1" baseline="-25000" dirty="0">
                <a:latin typeface="Calibri" pitchFamily="34" charset="0"/>
              </a:rPr>
              <a:t>c</a:t>
            </a:r>
            <a:r>
              <a:rPr lang="en-US" b="1" dirty="0">
                <a:latin typeface="Calibri" pitchFamily="34" charset="0"/>
              </a:rPr>
              <a:t> in a large </a:t>
            </a:r>
            <a:r>
              <a:rPr lang="en-US" b="1" dirty="0" err="1">
                <a:latin typeface="Calibri" pitchFamily="34" charset="0"/>
              </a:rPr>
              <a:t>y</a:t>
            </a:r>
            <a:r>
              <a:rPr lang="en-US" b="1" baseline="-25000" dirty="0" err="1">
                <a:latin typeface="Calibri" pitchFamily="34" charset="0"/>
              </a:rPr>
              <a:t>CMS</a:t>
            </a:r>
            <a:r>
              <a:rPr lang="en-US" b="1" dirty="0">
                <a:latin typeface="Calibri" pitchFamily="34" charset="0"/>
              </a:rPr>
              <a:t> range</a:t>
            </a:r>
            <a:endParaRPr lang="fr-FR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Large statistics 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(in </a:t>
            </a:r>
            <a:r>
              <a:rPr lang="en-US" dirty="0">
                <a:latin typeface="Calibri" pitchFamily="34" charset="0"/>
              </a:rPr>
              <a:t>principle, can run with  proton beam several months per </a:t>
            </a:r>
            <a:r>
              <a:rPr lang="en-US" dirty="0" smtClean="0">
                <a:latin typeface="Calibri" pitchFamily="34" charset="0"/>
              </a:rPr>
              <a:t>year)</a:t>
            </a:r>
            <a:endParaRPr lang="en-US" sz="9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latin typeface="Calibri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211960" y="6237312"/>
            <a:ext cx="3850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5724128" y="5733256"/>
            <a:ext cx="1655321" cy="3310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CHIC (29 </a:t>
            </a:r>
            <a:r>
              <a:rPr lang="en-US" sz="1100" b="1" dirty="0" err="1">
                <a:solidFill>
                  <a:schemeClr val="tx1"/>
                </a:solidFill>
              </a:rPr>
              <a:t>GeV</a:t>
            </a:r>
            <a:r>
              <a:rPr lang="en-US" sz="11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728358" y="5784749"/>
            <a:ext cx="162886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740352" y="442782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re 4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5006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en-US" sz="2600" dirty="0" smtClean="0"/>
          </a:p>
          <a:p>
            <a:pPr algn="just">
              <a:lnSpc>
                <a:spcPct val="80000"/>
              </a:lnSpc>
            </a:pPr>
            <a:r>
              <a:rPr lang="en-US" sz="2600" dirty="0" smtClean="0"/>
              <a:t>Measuring together J/</a:t>
            </a:r>
            <a:r>
              <a:rPr lang="en-US" sz="2600" dirty="0" smtClean="0">
                <a:latin typeface="Symbol" pitchFamily="18" charset="2"/>
              </a:rPr>
              <a:t>Y</a:t>
            </a:r>
            <a:r>
              <a:rPr lang="en-US" sz="2600" dirty="0" smtClean="0"/>
              <a:t>, </a:t>
            </a:r>
            <a:r>
              <a:rPr lang="en-US" sz="2600" dirty="0" smtClean="0">
                <a:latin typeface="Symbol" pitchFamily="18" charset="2"/>
              </a:rPr>
              <a:t>Y</a:t>
            </a:r>
            <a:r>
              <a:rPr lang="en-US" sz="2600" dirty="0" smtClean="0"/>
              <a:t>’ and </a:t>
            </a:r>
            <a:r>
              <a:rPr lang="en-US" sz="2600" dirty="0" smtClean="0">
                <a:latin typeface="Symbol" pitchFamily="18" charset="2"/>
              </a:rPr>
              <a:t>c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 in </a:t>
            </a:r>
            <a:r>
              <a:rPr lang="en-US" sz="2600" dirty="0" err="1" smtClean="0"/>
              <a:t>p+A</a:t>
            </a:r>
            <a:r>
              <a:rPr lang="en-US" sz="2600" dirty="0" smtClean="0"/>
              <a:t> collisions with several targets will give a thorough control of Cold Nuclear Matter effects</a:t>
            </a:r>
          </a:p>
          <a:p>
            <a:pPr algn="just">
              <a:lnSpc>
                <a:spcPct val="80000"/>
              </a:lnSpc>
            </a:pPr>
            <a:endParaRPr lang="en-US" sz="2600" dirty="0" smtClean="0"/>
          </a:p>
          <a:p>
            <a:pPr algn="just">
              <a:lnSpc>
                <a:spcPct val="80000"/>
              </a:lnSpc>
            </a:pPr>
            <a:r>
              <a:rPr lang="en-US" sz="2600" dirty="0" smtClean="0"/>
              <a:t>Measuring together J/</a:t>
            </a:r>
            <a:r>
              <a:rPr lang="en-US" sz="2600" dirty="0" smtClean="0">
                <a:latin typeface="Symbol" pitchFamily="18" charset="2"/>
              </a:rPr>
              <a:t>Y</a:t>
            </a:r>
            <a:r>
              <a:rPr lang="en-US" sz="2600" dirty="0" smtClean="0"/>
              <a:t>, </a:t>
            </a:r>
            <a:r>
              <a:rPr lang="en-US" sz="2600" dirty="0" smtClean="0">
                <a:latin typeface="Symbol" pitchFamily="18" charset="2"/>
              </a:rPr>
              <a:t>Y</a:t>
            </a:r>
            <a:r>
              <a:rPr lang="en-US" sz="2600" dirty="0" smtClean="0"/>
              <a:t>’ and </a:t>
            </a:r>
            <a:r>
              <a:rPr lang="en-US" sz="2600" dirty="0" smtClean="0">
                <a:latin typeface="Symbol" pitchFamily="18" charset="2"/>
              </a:rPr>
              <a:t>c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 in A+A collisions at SPS energies will (</a:t>
            </a:r>
            <a:r>
              <a:rPr lang="en-US" sz="2600" dirty="0" err="1" smtClean="0"/>
              <a:t>dis</a:t>
            </a:r>
            <a:r>
              <a:rPr lang="en-US" sz="2600" dirty="0" smtClean="0"/>
              <a:t>)prove sequential suppression scenario.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n-US" sz="2600" dirty="0" smtClean="0"/>
          </a:p>
          <a:p>
            <a:pPr algn="just">
              <a:lnSpc>
                <a:spcPct val="80000"/>
              </a:lnSpc>
            </a:pPr>
            <a:r>
              <a:rPr lang="en-US" sz="2600" dirty="0" smtClean="0"/>
              <a:t>The use of ultra-granular </a:t>
            </a:r>
            <a:r>
              <a:rPr lang="en-US" sz="2600" dirty="0" err="1" smtClean="0"/>
              <a:t>calorimetry</a:t>
            </a:r>
            <a:r>
              <a:rPr lang="en-US" sz="2600" dirty="0" smtClean="0"/>
              <a:t> gives access to photon measurement in high multiplicity environment       </a:t>
            </a:r>
            <a:r>
              <a:rPr lang="en-US" sz="2600" dirty="0" smtClean="0">
                <a:sym typeface="Wingdings" pitchFamily="2" charset="2"/>
              </a:rPr>
              <a:t> first measurement of </a:t>
            </a:r>
            <a:r>
              <a:rPr lang="en-US" sz="2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2600" baseline="-25000" dirty="0" smtClean="0">
                <a:sym typeface="Wingdings" pitchFamily="2" charset="2"/>
              </a:rPr>
              <a:t>c</a:t>
            </a:r>
            <a:r>
              <a:rPr lang="en-US" sz="2600" dirty="0" smtClean="0">
                <a:sym typeface="Wingdings" pitchFamily="2" charset="2"/>
              </a:rPr>
              <a:t> in A+A collisions.</a:t>
            </a:r>
            <a:endParaRPr lang="en-US" sz="2600" dirty="0" smtClean="0"/>
          </a:p>
          <a:p>
            <a:pPr algn="just">
              <a:lnSpc>
                <a:spcPct val="80000"/>
              </a:lnSpc>
            </a:pPr>
            <a:endParaRPr lang="en-US" sz="2600" dirty="0" smtClean="0"/>
          </a:p>
          <a:p>
            <a:pPr algn="just">
              <a:lnSpc>
                <a:spcPct val="8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Understanding sequential suppression at SPS is crucial to fully understand RHIC and LHC results.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0E5A8-C10F-4706-81D5-55010015D06E}" type="slidenum">
              <a:rPr lang="fr-BE"/>
              <a:pPr>
                <a:defRPr/>
              </a:pPr>
              <a:t>11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re 1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/>
          <a:lstStyle/>
          <a:p>
            <a:pPr algn="l"/>
            <a:r>
              <a:rPr lang="en-US" sz="2800" smtClean="0"/>
              <a:t>CMS@LHC</a:t>
            </a:r>
            <a:r>
              <a:rPr lang="en-US" smtClean="0"/>
              <a:t> 			</a:t>
            </a:r>
            <a:r>
              <a:rPr lang="en-US" smtClean="0">
                <a:solidFill>
                  <a:srgbClr val="FF0000"/>
                </a:solidFill>
              </a:rPr>
              <a:t>New upsilon results</a:t>
            </a:r>
          </a:p>
        </p:txBody>
      </p:sp>
      <p:sp>
        <p:nvSpPr>
          <p:cNvPr id="112642" name="ZoneTexte 6"/>
          <p:cNvSpPr txBox="1">
            <a:spLocks noChangeArrowheads="1"/>
          </p:cNvSpPr>
          <p:nvPr/>
        </p:nvSpPr>
        <p:spPr bwMode="auto">
          <a:xfrm>
            <a:off x="468313" y="1052513"/>
            <a:ext cx="360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Beautiful results from CMS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4710" t="37670" r="44655" b="40419"/>
          <a:stretch>
            <a:fillRect/>
          </a:stretch>
        </p:blipFill>
        <p:spPr bwMode="auto">
          <a:xfrm>
            <a:off x="755650" y="1628775"/>
            <a:ext cx="3756025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2644" name="ZoneTexte 7"/>
          <p:cNvSpPr txBox="1">
            <a:spLocks noChangeArrowheads="1"/>
          </p:cNvSpPr>
          <p:nvPr/>
        </p:nvSpPr>
        <p:spPr bwMode="auto">
          <a:xfrm>
            <a:off x="1403350" y="1700213"/>
            <a:ext cx="2747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(Camelia Mironov, HP2012)</a:t>
            </a:r>
          </a:p>
        </p:txBody>
      </p:sp>
      <p:cxnSp>
        <p:nvCxnSpPr>
          <p:cNvPr id="11" name="Connecteur en angle 10"/>
          <p:cNvCxnSpPr/>
          <p:nvPr/>
        </p:nvCxnSpPr>
        <p:spPr>
          <a:xfrm flipV="1">
            <a:off x="3563938" y="2420938"/>
            <a:ext cx="1512887" cy="215900"/>
          </a:xfrm>
          <a:prstGeom prst="bentConnector3">
            <a:avLst>
              <a:gd name="adj1" fmla="val -716"/>
            </a:avLst>
          </a:prstGeom>
          <a:ln w="57150">
            <a:solidFill>
              <a:srgbClr val="0099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>
            <a:off x="3059113" y="3068638"/>
            <a:ext cx="1728787" cy="1296987"/>
          </a:xfrm>
          <a:prstGeom prst="bentConnector3">
            <a:avLst>
              <a:gd name="adj1" fmla="val -469"/>
            </a:avLst>
          </a:prstGeom>
          <a:ln w="57150">
            <a:solidFill>
              <a:srgbClr val="3333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644900"/>
            <a:ext cx="26638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en angle 19"/>
          <p:cNvCxnSpPr>
            <a:stCxn id="54274" idx="2"/>
            <a:endCxn id="54275" idx="0"/>
          </p:cNvCxnSpPr>
          <p:nvPr/>
        </p:nvCxnSpPr>
        <p:spPr>
          <a:xfrm rot="5400000">
            <a:off x="2000250" y="3011488"/>
            <a:ext cx="720725" cy="5461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8ACB8-918A-45B4-B500-FA70B768F34A}" type="slidenum">
              <a:rPr lang="fr-BE"/>
              <a:pPr>
                <a:defRPr/>
              </a:pPr>
              <a:t>12</a:t>
            </a:fld>
            <a:endParaRPr lang="fr-BE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3630"/>
          <a:stretch>
            <a:fillRect/>
          </a:stretch>
        </p:blipFill>
        <p:spPr bwMode="auto">
          <a:xfrm>
            <a:off x="55563" y="4221163"/>
            <a:ext cx="2463800" cy="2460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265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02"/>
          <a:stretch>
            <a:fillRect/>
          </a:stretch>
        </p:blipFill>
        <p:spPr bwMode="auto">
          <a:xfrm>
            <a:off x="4787900" y="1125538"/>
            <a:ext cx="435610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3419475" y="6092825"/>
            <a:ext cx="3357563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Sequential suppression ?</a:t>
            </a:r>
          </a:p>
        </p:txBody>
      </p:sp>
      <p:sp>
        <p:nvSpPr>
          <p:cNvPr id="112653" name="ZoneTexte 23"/>
          <p:cNvSpPr txBox="1">
            <a:spLocks noChangeArrowheads="1"/>
          </p:cNvSpPr>
          <p:nvPr/>
        </p:nvSpPr>
        <p:spPr bwMode="auto">
          <a:xfrm>
            <a:off x="2730500" y="5559425"/>
            <a:ext cx="5513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Charmonia @ SPS </a:t>
            </a:r>
            <a:r>
              <a:rPr lang="en-US" sz="2400">
                <a:latin typeface="Calibri" pitchFamily="34" charset="0"/>
                <a:sym typeface="Symbol" pitchFamily="18" charset="2"/>
              </a:rPr>
              <a:t>         </a:t>
            </a:r>
            <a:r>
              <a:rPr lang="en-US" sz="2400" b="1">
                <a:solidFill>
                  <a:srgbClr val="009900"/>
                </a:solidFill>
                <a:latin typeface="Calibri" pitchFamily="34" charset="0"/>
                <a:sym typeface="Symbol" pitchFamily="18" charset="2"/>
              </a:rPr>
              <a:t>bottomonia @ LHC</a:t>
            </a:r>
          </a:p>
        </p:txBody>
      </p:sp>
      <p:cxnSp>
        <p:nvCxnSpPr>
          <p:cNvPr id="25" name="Connecteur en angle 35"/>
          <p:cNvCxnSpPr>
            <a:stCxn id="112653" idx="1"/>
          </p:cNvCxnSpPr>
          <p:nvPr/>
        </p:nvCxnSpPr>
        <p:spPr>
          <a:xfrm rot="10800000">
            <a:off x="2268538" y="5661025"/>
            <a:ext cx="461962" cy="1301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e 26"/>
          <p:cNvCxnSpPr>
            <a:stCxn id="112653" idx="3"/>
          </p:cNvCxnSpPr>
          <p:nvPr/>
        </p:nvCxnSpPr>
        <p:spPr>
          <a:xfrm flipV="1">
            <a:off x="8243888" y="5157788"/>
            <a:ext cx="144462" cy="633412"/>
          </a:xfrm>
          <a:prstGeom prst="bentConnector2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J/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@SPS</a:t>
            </a:r>
            <a:r>
              <a:rPr lang="en-US" sz="2800" dirty="0" smtClean="0"/>
              <a:t> .vs. </a:t>
            </a:r>
            <a:r>
              <a:rPr lang="en-US" sz="2800" dirty="0" smtClean="0">
                <a:solidFill>
                  <a:srgbClr val="009900"/>
                </a:solidFill>
                <a:latin typeface="Symbol" pitchFamily="18" charset="2"/>
              </a:rPr>
              <a:t>U</a:t>
            </a:r>
            <a:r>
              <a:rPr lang="en-US" sz="2800" dirty="0" smtClean="0">
                <a:solidFill>
                  <a:srgbClr val="009900"/>
                </a:solidFill>
              </a:rPr>
              <a:t>@LHC</a:t>
            </a:r>
            <a:r>
              <a:rPr lang="en-US" dirty="0" smtClean="0"/>
              <a:t>    sequential suppression ?</a:t>
            </a:r>
            <a:endParaRPr lang="en-US" dirty="0"/>
          </a:p>
        </p:txBody>
      </p:sp>
      <p:pic>
        <p:nvPicPr>
          <p:cNvPr id="11366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02"/>
          <a:stretch>
            <a:fillRect/>
          </a:stretch>
        </p:blipFill>
        <p:spPr>
          <a:xfrm>
            <a:off x="4787900" y="1125538"/>
            <a:ext cx="4356100" cy="4287837"/>
          </a:xfr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64754" t="28681" r="9920"/>
          <a:stretch>
            <a:fillRect/>
          </a:stretch>
        </p:blipFill>
        <p:spPr bwMode="auto">
          <a:xfrm>
            <a:off x="1547813" y="1268413"/>
            <a:ext cx="3384550" cy="42830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630"/>
          <a:stretch>
            <a:fillRect/>
          </a:stretch>
        </p:blipFill>
        <p:spPr bwMode="auto">
          <a:xfrm>
            <a:off x="55563" y="4221163"/>
            <a:ext cx="2463800" cy="2460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312988" y="2843213"/>
            <a:ext cx="182562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54175" y="2486025"/>
            <a:ext cx="182563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00350" y="3013075"/>
            <a:ext cx="184150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95638" y="3041650"/>
            <a:ext cx="182562" cy="80963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19488" y="3094038"/>
            <a:ext cx="182562" cy="80962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57613" y="3090863"/>
            <a:ext cx="182562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67163" y="3294063"/>
            <a:ext cx="182562" cy="80962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3267075"/>
            <a:ext cx="182563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19575" y="3441700"/>
            <a:ext cx="182563" cy="80963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71950" y="4446588"/>
            <a:ext cx="182563" cy="80962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10013" y="4100513"/>
            <a:ext cx="182562" cy="793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76638" y="4157663"/>
            <a:ext cx="182562" cy="793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14675" y="3986213"/>
            <a:ext cx="182563" cy="793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36813" y="3784600"/>
            <a:ext cx="184150" cy="80963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76388" y="3403600"/>
            <a:ext cx="92075" cy="80963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684" name="ZoneTexte 31"/>
          <p:cNvSpPr txBox="1">
            <a:spLocks noChangeArrowheads="1"/>
          </p:cNvSpPr>
          <p:nvPr/>
        </p:nvSpPr>
        <p:spPr bwMode="auto">
          <a:xfrm>
            <a:off x="2730500" y="5559425"/>
            <a:ext cx="5513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Charmonia @ SPS </a:t>
            </a:r>
            <a:r>
              <a:rPr lang="en-US" sz="2400">
                <a:latin typeface="Calibri" pitchFamily="34" charset="0"/>
                <a:sym typeface="Symbol" pitchFamily="18" charset="2"/>
              </a:rPr>
              <a:t>         </a:t>
            </a:r>
            <a:r>
              <a:rPr lang="en-US" sz="2400" b="1">
                <a:solidFill>
                  <a:srgbClr val="009900"/>
                </a:solidFill>
                <a:latin typeface="Calibri" pitchFamily="34" charset="0"/>
                <a:sym typeface="Symbol" pitchFamily="18" charset="2"/>
              </a:rPr>
              <a:t>bottomonia @ LHC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14488" y="5013325"/>
            <a:ext cx="628650" cy="1387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Connecteur en angle 35"/>
          <p:cNvCxnSpPr>
            <a:stCxn id="113684" idx="1"/>
          </p:cNvCxnSpPr>
          <p:nvPr/>
        </p:nvCxnSpPr>
        <p:spPr>
          <a:xfrm rot="10800000">
            <a:off x="2627313" y="5084763"/>
            <a:ext cx="103187" cy="706437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e 38"/>
          <p:cNvCxnSpPr>
            <a:stCxn id="113684" idx="3"/>
          </p:cNvCxnSpPr>
          <p:nvPr/>
        </p:nvCxnSpPr>
        <p:spPr>
          <a:xfrm flipV="1">
            <a:off x="8243888" y="5157788"/>
            <a:ext cx="144462" cy="633412"/>
          </a:xfrm>
          <a:prstGeom prst="bentConnector2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71775" y="1844675"/>
            <a:ext cx="184150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771775" y="2133600"/>
            <a:ext cx="184150" cy="793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690" name="ZoneTexte 42"/>
          <p:cNvSpPr txBox="1">
            <a:spLocks noChangeArrowheads="1"/>
          </p:cNvSpPr>
          <p:nvPr/>
        </p:nvSpPr>
        <p:spPr bwMode="auto">
          <a:xfrm>
            <a:off x="2916238" y="1989138"/>
            <a:ext cx="730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Y</a:t>
            </a:r>
            <a:r>
              <a:rPr lang="en-US">
                <a:latin typeface="Calibri" pitchFamily="34" charset="0"/>
              </a:rPr>
              <a:t>(2S)</a:t>
            </a:r>
          </a:p>
        </p:txBody>
      </p:sp>
      <p:sp>
        <p:nvSpPr>
          <p:cNvPr id="113691" name="ZoneTexte 43"/>
          <p:cNvSpPr txBox="1">
            <a:spLocks noChangeArrowheads="1"/>
          </p:cNvSpPr>
          <p:nvPr/>
        </p:nvSpPr>
        <p:spPr bwMode="auto">
          <a:xfrm>
            <a:off x="2916238" y="1700213"/>
            <a:ext cx="73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Y</a:t>
            </a:r>
            <a:r>
              <a:rPr lang="en-US">
                <a:latin typeface="Calibri" pitchFamily="34" charset="0"/>
              </a:rPr>
              <a:t>(1S)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31913" y="1196975"/>
            <a:ext cx="2879725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NA50, </a:t>
            </a:r>
            <a:r>
              <a:rPr lang="en-US" dirty="0" err="1">
                <a:solidFill>
                  <a:schemeClr val="tx1"/>
                </a:solidFill>
              </a:rPr>
              <a:t>PbPb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</a:t>
            </a:r>
            <a:r>
              <a:rPr lang="en-US" dirty="0" err="1">
                <a:solidFill>
                  <a:schemeClr val="tx1"/>
                </a:solidFill>
                <a:sym typeface="Symbol"/>
              </a:rPr>
              <a:t>s</a:t>
            </a:r>
            <a:r>
              <a:rPr lang="en-US" baseline="-25000" dirty="0" err="1">
                <a:solidFill>
                  <a:schemeClr val="tx1"/>
                </a:solidFill>
                <a:sym typeface="Symbol"/>
              </a:rPr>
              <a:t>NN</a:t>
            </a:r>
            <a:r>
              <a:rPr lang="en-US" dirty="0">
                <a:solidFill>
                  <a:schemeClr val="tx1"/>
                </a:solidFill>
                <a:sym typeface="Symbol"/>
              </a:rPr>
              <a:t>=17.2 </a:t>
            </a:r>
            <a:r>
              <a:rPr lang="en-US" dirty="0" err="1">
                <a:solidFill>
                  <a:schemeClr val="tx1"/>
                </a:solidFill>
                <a:sym typeface="Symbol"/>
              </a:rPr>
              <a:t>GeV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3693" name="Picture 2" descr="https://encrypted-tbn1.google.com/images?q=tbn:ANd9GcSoSlR3TQL5KuooAIKx_v1_wFBgIb1_Q29kqUUTJ_cbiUWEFy3UD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96437">
            <a:off x="625475" y="3930650"/>
            <a:ext cx="188277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EFC-FC52-4E2B-8602-DB91D80D2FA8}" type="slidenum">
              <a:rPr lang="fr-BE"/>
              <a:pPr>
                <a:defRPr/>
              </a:pPr>
              <a:t>13</a:t>
            </a:fld>
            <a:endParaRPr lang="fr-BE"/>
          </a:p>
        </p:txBody>
      </p:sp>
      <p:sp>
        <p:nvSpPr>
          <p:cNvPr id="35" name="ZoneTexte 34"/>
          <p:cNvSpPr txBox="1"/>
          <p:nvPr/>
        </p:nvSpPr>
        <p:spPr>
          <a:xfrm>
            <a:off x="3419475" y="6092825"/>
            <a:ext cx="3357563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Sequential suppression ?</a:t>
            </a:r>
          </a:p>
        </p:txBody>
      </p:sp>
      <p:sp>
        <p:nvSpPr>
          <p:cNvPr id="37" name="Espace réservé du pied de page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J/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@SPS</a:t>
            </a:r>
            <a:r>
              <a:rPr lang="en-US" sz="2800" dirty="0" smtClean="0"/>
              <a:t> .vs. </a:t>
            </a:r>
            <a:r>
              <a:rPr lang="en-US" sz="2800" dirty="0" smtClean="0">
                <a:solidFill>
                  <a:srgbClr val="009900"/>
                </a:solidFill>
                <a:latin typeface="Symbol" pitchFamily="18" charset="2"/>
              </a:rPr>
              <a:t>U</a:t>
            </a:r>
            <a:r>
              <a:rPr lang="en-US" sz="2800" dirty="0" smtClean="0">
                <a:solidFill>
                  <a:srgbClr val="009900"/>
                </a:solidFill>
              </a:rPr>
              <a:t>@LHC</a:t>
            </a:r>
            <a:r>
              <a:rPr lang="en-US" dirty="0" smtClean="0"/>
              <a:t>    sequential suppression ?</a:t>
            </a:r>
            <a:endParaRPr lang="en-US" dirty="0"/>
          </a:p>
        </p:txBody>
      </p:sp>
      <p:pic>
        <p:nvPicPr>
          <p:cNvPr id="11469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02"/>
          <a:stretch>
            <a:fillRect/>
          </a:stretch>
        </p:blipFill>
        <p:spPr>
          <a:xfrm>
            <a:off x="4787900" y="1125538"/>
            <a:ext cx="4356100" cy="4287837"/>
          </a:xfr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64754" t="28681" r="9920"/>
          <a:stretch>
            <a:fillRect/>
          </a:stretch>
        </p:blipFill>
        <p:spPr bwMode="auto">
          <a:xfrm>
            <a:off x="1547813" y="1268413"/>
            <a:ext cx="3384550" cy="42830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630"/>
          <a:stretch>
            <a:fillRect/>
          </a:stretch>
        </p:blipFill>
        <p:spPr bwMode="auto">
          <a:xfrm>
            <a:off x="55563" y="4221163"/>
            <a:ext cx="2463800" cy="2460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312988" y="2843213"/>
            <a:ext cx="182562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54175" y="2486025"/>
            <a:ext cx="182563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00350" y="3013075"/>
            <a:ext cx="184150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95638" y="3041650"/>
            <a:ext cx="182562" cy="80963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19488" y="3094038"/>
            <a:ext cx="182562" cy="80962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57613" y="3090863"/>
            <a:ext cx="182562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67163" y="3294063"/>
            <a:ext cx="182562" cy="80962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3267075"/>
            <a:ext cx="182563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19575" y="3441700"/>
            <a:ext cx="182563" cy="80963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71950" y="4446588"/>
            <a:ext cx="182563" cy="80962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10013" y="4100513"/>
            <a:ext cx="182562" cy="793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76638" y="4157663"/>
            <a:ext cx="182562" cy="793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14675" y="3986213"/>
            <a:ext cx="182563" cy="793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36813" y="3784600"/>
            <a:ext cx="184150" cy="80963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76388" y="3403600"/>
            <a:ext cx="92075" cy="80963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08" name="ZoneTexte 31"/>
          <p:cNvSpPr txBox="1">
            <a:spLocks noChangeArrowheads="1"/>
          </p:cNvSpPr>
          <p:nvPr/>
        </p:nvSpPr>
        <p:spPr bwMode="auto">
          <a:xfrm>
            <a:off x="2730500" y="5559425"/>
            <a:ext cx="5513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Charmonia @ SPS </a:t>
            </a:r>
            <a:r>
              <a:rPr lang="en-US" sz="2400">
                <a:latin typeface="Calibri" pitchFamily="34" charset="0"/>
                <a:sym typeface="Symbol" pitchFamily="18" charset="2"/>
              </a:rPr>
              <a:t>         </a:t>
            </a:r>
            <a:r>
              <a:rPr lang="en-US" sz="2400" b="1">
                <a:solidFill>
                  <a:srgbClr val="009900"/>
                </a:solidFill>
                <a:latin typeface="Calibri" pitchFamily="34" charset="0"/>
                <a:sym typeface="Symbol" pitchFamily="18" charset="2"/>
              </a:rPr>
              <a:t>bottomonia @ LHC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14488" y="5013325"/>
            <a:ext cx="628650" cy="1387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Connecteur en angle 35"/>
          <p:cNvCxnSpPr>
            <a:stCxn id="114708" idx="1"/>
          </p:cNvCxnSpPr>
          <p:nvPr/>
        </p:nvCxnSpPr>
        <p:spPr>
          <a:xfrm rot="10800000">
            <a:off x="2627313" y="5084763"/>
            <a:ext cx="103187" cy="706437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e 38"/>
          <p:cNvCxnSpPr>
            <a:stCxn id="114708" idx="3"/>
          </p:cNvCxnSpPr>
          <p:nvPr/>
        </p:nvCxnSpPr>
        <p:spPr>
          <a:xfrm flipV="1">
            <a:off x="8243888" y="5157788"/>
            <a:ext cx="144462" cy="633412"/>
          </a:xfrm>
          <a:prstGeom prst="bentConnector2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71775" y="1844675"/>
            <a:ext cx="184150" cy="793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771775" y="2133600"/>
            <a:ext cx="184150" cy="793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14" name="ZoneTexte 42"/>
          <p:cNvSpPr txBox="1">
            <a:spLocks noChangeArrowheads="1"/>
          </p:cNvSpPr>
          <p:nvPr/>
        </p:nvSpPr>
        <p:spPr bwMode="auto">
          <a:xfrm>
            <a:off x="2916238" y="1989138"/>
            <a:ext cx="730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Y</a:t>
            </a:r>
            <a:r>
              <a:rPr lang="en-US">
                <a:latin typeface="Calibri" pitchFamily="34" charset="0"/>
              </a:rPr>
              <a:t>(2S)</a:t>
            </a:r>
          </a:p>
        </p:txBody>
      </p:sp>
      <p:sp>
        <p:nvSpPr>
          <p:cNvPr id="114715" name="ZoneTexte 43"/>
          <p:cNvSpPr txBox="1">
            <a:spLocks noChangeArrowheads="1"/>
          </p:cNvSpPr>
          <p:nvPr/>
        </p:nvSpPr>
        <p:spPr bwMode="auto">
          <a:xfrm>
            <a:off x="2916238" y="1700213"/>
            <a:ext cx="73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Y</a:t>
            </a:r>
            <a:r>
              <a:rPr lang="en-US">
                <a:latin typeface="Calibri" pitchFamily="34" charset="0"/>
              </a:rPr>
              <a:t>(1S)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31913" y="1196975"/>
            <a:ext cx="2879725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NA50, </a:t>
            </a:r>
            <a:r>
              <a:rPr lang="en-US" dirty="0" err="1">
                <a:solidFill>
                  <a:schemeClr val="tx1"/>
                </a:solidFill>
              </a:rPr>
              <a:t>PbPb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</a:t>
            </a:r>
            <a:r>
              <a:rPr lang="en-US" dirty="0" err="1">
                <a:solidFill>
                  <a:schemeClr val="tx1"/>
                </a:solidFill>
                <a:sym typeface="Symbol"/>
              </a:rPr>
              <a:t>s</a:t>
            </a:r>
            <a:r>
              <a:rPr lang="en-US" baseline="-25000" dirty="0" err="1">
                <a:solidFill>
                  <a:schemeClr val="tx1"/>
                </a:solidFill>
                <a:sym typeface="Symbol"/>
              </a:rPr>
              <a:t>NN</a:t>
            </a:r>
            <a:r>
              <a:rPr lang="en-US" dirty="0">
                <a:solidFill>
                  <a:schemeClr val="tx1"/>
                </a:solidFill>
                <a:sym typeface="Symbol"/>
              </a:rPr>
              <a:t>=17.2 </a:t>
            </a:r>
            <a:r>
              <a:rPr lang="en-US" dirty="0" err="1">
                <a:solidFill>
                  <a:schemeClr val="tx1"/>
                </a:solidFill>
                <a:sym typeface="Symbol"/>
              </a:rPr>
              <a:t>GeV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Connecteur droit 34"/>
          <p:cNvCxnSpPr>
            <a:stCxn id="18" idx="3"/>
          </p:cNvCxnSpPr>
          <p:nvPr/>
        </p:nvCxnSpPr>
        <p:spPr>
          <a:xfrm>
            <a:off x="1836738" y="2525713"/>
            <a:ext cx="1655762" cy="1624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580063" y="2492375"/>
            <a:ext cx="1654175" cy="1624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19" name="ZoneTexte 39"/>
          <p:cNvSpPr txBox="1">
            <a:spLocks noChangeArrowheads="1"/>
          </p:cNvSpPr>
          <p:nvPr/>
        </p:nvSpPr>
        <p:spPr bwMode="auto">
          <a:xfrm>
            <a:off x="1835150" y="2997200"/>
            <a:ext cx="650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800" b="1" baseline="-2500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14720" name="ZoneTexte 45"/>
          <p:cNvSpPr txBox="1">
            <a:spLocks noChangeArrowheads="1"/>
          </p:cNvSpPr>
          <p:nvPr/>
        </p:nvSpPr>
        <p:spPr bwMode="auto">
          <a:xfrm>
            <a:off x="6156325" y="3500438"/>
            <a:ext cx="676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800" b="1" baseline="-2500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565525" y="6092825"/>
            <a:ext cx="32893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Let’s measure </a:t>
            </a:r>
            <a:r>
              <a:rPr lang="en-US" sz="2400" b="1" dirty="0">
                <a:latin typeface="Symbol" pitchFamily="18" charset="2"/>
              </a:rPr>
              <a:t>c</a:t>
            </a:r>
            <a:r>
              <a:rPr lang="en-US" sz="2400" b="1" baseline="-25000" dirty="0">
                <a:latin typeface="+mn-lt"/>
              </a:rPr>
              <a:t>c</a:t>
            </a:r>
            <a:r>
              <a:rPr lang="en-US" sz="2400" b="1" dirty="0">
                <a:latin typeface="+mn-lt"/>
              </a:rPr>
              <a:t> at SPS !</a:t>
            </a: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A3404-1990-4450-BC99-A16CBB8119DB}" type="slidenum">
              <a:rPr lang="fr-BE"/>
              <a:pPr>
                <a:defRPr/>
              </a:pPr>
              <a:t>14</a:t>
            </a:fld>
            <a:endParaRPr lang="fr-BE"/>
          </a:p>
        </p:txBody>
      </p:sp>
      <p:sp>
        <p:nvSpPr>
          <p:cNvPr id="48" name="Espace réservé du pied de page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5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/>
          <a:lstStyle/>
          <a:p>
            <a:pPr algn="l"/>
            <a:r>
              <a:rPr lang="fr-FR" sz="2800" smtClean="0"/>
              <a:t>Charmonia in A+A			</a:t>
            </a:r>
            <a:r>
              <a:rPr lang="fr-FR" smtClean="0">
                <a:solidFill>
                  <a:srgbClr val="FFFF00"/>
                </a:solidFill>
              </a:rPr>
              <a:t>The Physics case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5006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srgbClr val="3333FF"/>
                </a:solidFill>
              </a:rPr>
              <a:t>Test </a:t>
            </a:r>
            <a:r>
              <a:rPr lang="fr-FR" sz="2400" dirty="0" err="1" smtClean="0">
                <a:solidFill>
                  <a:srgbClr val="3333FF"/>
                </a:solidFill>
              </a:rPr>
              <a:t>color</a:t>
            </a:r>
            <a:r>
              <a:rPr lang="fr-FR" sz="2400" dirty="0" smtClean="0">
                <a:solidFill>
                  <a:srgbClr val="3333FF"/>
                </a:solidFill>
              </a:rPr>
              <a:t> screening </a:t>
            </a:r>
            <a:r>
              <a:rPr lang="fr-FR" sz="2400" dirty="0" err="1" smtClean="0">
                <a:solidFill>
                  <a:srgbClr val="3333FF"/>
                </a:solidFill>
              </a:rPr>
              <a:t>through</a:t>
            </a:r>
            <a:r>
              <a:rPr lang="fr-FR" sz="2400" dirty="0" smtClean="0">
                <a:solidFill>
                  <a:srgbClr val="3333FF"/>
                </a:solidFill>
              </a:rPr>
              <a:t> </a:t>
            </a:r>
            <a:r>
              <a:rPr lang="fr-FR" sz="2400" dirty="0" err="1" smtClean="0">
                <a:solidFill>
                  <a:srgbClr val="3333FF"/>
                </a:solidFill>
              </a:rPr>
              <a:t>quarkonium</a:t>
            </a:r>
            <a:r>
              <a:rPr lang="fr-FR" sz="2400" dirty="0" smtClean="0">
                <a:solidFill>
                  <a:srgbClr val="3333FF"/>
                </a:solidFill>
              </a:rPr>
              <a:t> </a:t>
            </a:r>
            <a:r>
              <a:rPr lang="fr-FR" sz="2400" dirty="0" err="1" smtClean="0">
                <a:solidFill>
                  <a:srgbClr val="3333FF"/>
                </a:solidFill>
              </a:rPr>
              <a:t>measurements</a:t>
            </a:r>
            <a:endParaRPr lang="fr-FR" sz="2400" dirty="0" smtClean="0">
              <a:solidFill>
                <a:srgbClr val="3333FF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sz="2000" b="1" dirty="0" err="1" smtClean="0">
                <a:solidFill>
                  <a:srgbClr val="3333FF"/>
                </a:solidFill>
              </a:rPr>
              <a:t>Quarkonium</a:t>
            </a:r>
            <a:r>
              <a:rPr lang="fr-FR" sz="2000" b="1" dirty="0" smtClean="0">
                <a:solidFill>
                  <a:srgbClr val="3333FF"/>
                </a:solidFill>
              </a:rPr>
              <a:t> </a:t>
            </a:r>
            <a:r>
              <a:rPr lang="fr-FR" sz="2000" b="1" dirty="0" err="1" smtClean="0">
                <a:solidFill>
                  <a:srgbClr val="3333FF"/>
                </a:solidFill>
              </a:rPr>
              <a:t>color</a:t>
            </a:r>
            <a:r>
              <a:rPr lang="fr-FR" sz="2000" b="1" dirty="0" smtClean="0">
                <a:solidFill>
                  <a:srgbClr val="3333FF"/>
                </a:solidFill>
              </a:rPr>
              <a:t> screening </a:t>
            </a:r>
            <a:r>
              <a:rPr lang="fr-FR" sz="2000" dirty="0" smtClean="0"/>
              <a:t>in a QGP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dirty="0" err="1" smtClean="0">
                <a:solidFill>
                  <a:srgbClr val="3333FF"/>
                </a:solidFill>
              </a:rPr>
              <a:t>prediction</a:t>
            </a:r>
            <a:r>
              <a:rPr lang="fr-FR" sz="2000" dirty="0" smtClean="0">
                <a:solidFill>
                  <a:srgbClr val="3333FF"/>
                </a:solidFill>
              </a:rPr>
              <a:t> of </a:t>
            </a:r>
            <a:r>
              <a:rPr lang="fr-FR" sz="2000" b="1" dirty="0" err="1" smtClean="0">
                <a:solidFill>
                  <a:srgbClr val="3333FF"/>
                </a:solidFill>
              </a:rPr>
              <a:t>lattice</a:t>
            </a:r>
            <a:r>
              <a:rPr lang="fr-FR" sz="2000" b="1" dirty="0" smtClean="0">
                <a:solidFill>
                  <a:srgbClr val="3333FF"/>
                </a:solidFill>
              </a:rPr>
              <a:t> QCD</a:t>
            </a:r>
            <a:r>
              <a:rPr lang="fr-FR" sz="2000" dirty="0" smtClean="0"/>
              <a:t>,           for instance :</a:t>
            </a:r>
          </a:p>
          <a:p>
            <a:pPr lvl="1">
              <a:lnSpc>
                <a:spcPct val="80000"/>
              </a:lnSpc>
            </a:pPr>
            <a:endParaRPr lang="fr-FR" sz="2000" dirty="0" smtClean="0"/>
          </a:p>
          <a:p>
            <a:pPr lvl="1"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fr-FR" sz="2000" dirty="0" err="1" smtClean="0"/>
              <a:t>Because</a:t>
            </a:r>
            <a:r>
              <a:rPr lang="fr-FR" sz="2000" dirty="0" smtClean="0"/>
              <a:t> of </a:t>
            </a:r>
            <a:r>
              <a:rPr lang="fr-FR" sz="2000" dirty="0" err="1" smtClean="0"/>
              <a:t>feed</a:t>
            </a:r>
            <a:r>
              <a:rPr lang="fr-FR" sz="2000" dirty="0" smtClean="0"/>
              <a:t>-</a:t>
            </a:r>
            <a:r>
              <a:rPr lang="fr-FR" sz="2000" dirty="0" err="1" smtClean="0"/>
              <a:t>downs</a:t>
            </a:r>
            <a:r>
              <a:rPr lang="fr-FR" sz="2000" dirty="0" smtClean="0"/>
              <a:t> and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T</a:t>
            </a:r>
            <a:r>
              <a:rPr lang="fr-FR" sz="2000" baseline="-25000" dirty="0" smtClean="0"/>
              <a:t>d</a:t>
            </a:r>
            <a:r>
              <a:rPr lang="fr-FR" sz="2000" dirty="0" smtClean="0"/>
              <a:t>, </a:t>
            </a:r>
            <a:r>
              <a:rPr lang="fr-FR" sz="2000" b="1" dirty="0" err="1" smtClean="0">
                <a:solidFill>
                  <a:srgbClr val="0000E2"/>
                </a:solidFill>
              </a:rPr>
              <a:t>sequential</a:t>
            </a:r>
            <a:r>
              <a:rPr lang="fr-FR" sz="2000" b="1" dirty="0" smtClean="0">
                <a:solidFill>
                  <a:srgbClr val="0000E2"/>
                </a:solidFill>
              </a:rPr>
              <a:t> suppression </a:t>
            </a:r>
            <a:r>
              <a:rPr lang="fr-FR" sz="2000" dirty="0" err="1" smtClean="0"/>
              <a:t>should</a:t>
            </a:r>
            <a:r>
              <a:rPr lang="fr-FR" sz="2000" dirty="0" smtClean="0"/>
              <a:t> show up. </a:t>
            </a:r>
          </a:p>
          <a:p>
            <a:pPr algn="just">
              <a:lnSpc>
                <a:spcPct val="80000"/>
              </a:lnSpc>
            </a:pPr>
            <a:r>
              <a:rPr lang="fr-FR" sz="2400" dirty="0" err="1" smtClean="0">
                <a:solidFill>
                  <a:srgbClr val="FF0000"/>
                </a:solidFill>
              </a:rPr>
              <a:t>Experimentally</a:t>
            </a:r>
            <a:endParaRPr lang="fr-FR" sz="2400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fr-FR" sz="2000" dirty="0" smtClean="0"/>
              <a:t>J/</a:t>
            </a:r>
            <a:r>
              <a:rPr lang="fr-FR" sz="2000" dirty="0" smtClean="0">
                <a:latin typeface="Symbol" pitchFamily="18" charset="2"/>
              </a:rPr>
              <a:t>Y</a:t>
            </a:r>
            <a:r>
              <a:rPr lang="fr-FR" sz="2000" dirty="0" smtClean="0"/>
              <a:t> production in A+A collisions </a:t>
            </a:r>
            <a:r>
              <a:rPr lang="fr-FR" sz="2000" dirty="0" err="1" smtClean="0"/>
              <a:t>is</a:t>
            </a:r>
            <a:r>
              <a:rPr lang="fr-FR" sz="2000" dirty="0" smtClean="0"/>
              <a:t> (has been) </a:t>
            </a:r>
            <a:r>
              <a:rPr lang="fr-FR" sz="2000" dirty="0" err="1" smtClean="0"/>
              <a:t>studied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:</a:t>
            </a:r>
          </a:p>
          <a:p>
            <a:pPr lvl="2" algn="just">
              <a:lnSpc>
                <a:spcPct val="80000"/>
              </a:lnSpc>
            </a:pPr>
            <a:r>
              <a:rPr lang="fr-FR" sz="1700" dirty="0" smtClean="0"/>
              <a:t>SPS (</a:t>
            </a:r>
            <a:r>
              <a:rPr lang="fr-FR" sz="1700" dirty="0" smtClean="0">
                <a:sym typeface="Symbol" pitchFamily="18" charset="2"/>
              </a:rPr>
              <a:t>s~17 </a:t>
            </a:r>
            <a:r>
              <a:rPr lang="fr-FR" sz="1700" dirty="0" err="1" smtClean="0">
                <a:sym typeface="Symbol" pitchFamily="18" charset="2"/>
              </a:rPr>
              <a:t>GeV</a:t>
            </a:r>
            <a:r>
              <a:rPr lang="fr-FR" sz="1700" dirty="0" smtClean="0">
                <a:sym typeface="Symbol" pitchFamily="18" charset="2"/>
              </a:rPr>
              <a:t>) : NA38, NA50, NA60 </a:t>
            </a:r>
            <a:r>
              <a:rPr lang="fr-FR" sz="1700" dirty="0" err="1" smtClean="0">
                <a:sym typeface="Symbol" pitchFamily="18" charset="2"/>
              </a:rPr>
              <a:t>experiments</a:t>
            </a:r>
            <a:endParaRPr lang="fr-FR" sz="1700" dirty="0" smtClean="0">
              <a:sym typeface="Symbol" pitchFamily="18" charset="2"/>
            </a:endParaRPr>
          </a:p>
          <a:p>
            <a:pPr lvl="2" algn="just">
              <a:lnSpc>
                <a:spcPct val="80000"/>
              </a:lnSpc>
            </a:pPr>
            <a:r>
              <a:rPr lang="fr-FR" sz="1700" dirty="0" smtClean="0">
                <a:sym typeface="Symbol" pitchFamily="18" charset="2"/>
              </a:rPr>
              <a:t>RHIC (s~200 </a:t>
            </a:r>
            <a:r>
              <a:rPr lang="fr-FR" sz="1700" dirty="0" err="1" smtClean="0">
                <a:sym typeface="Symbol" pitchFamily="18" charset="2"/>
              </a:rPr>
              <a:t>GeV</a:t>
            </a:r>
            <a:r>
              <a:rPr lang="fr-FR" sz="1700" dirty="0" smtClean="0">
                <a:sym typeface="Symbol" pitchFamily="18" charset="2"/>
              </a:rPr>
              <a:t>) : PHENIX, STAR </a:t>
            </a:r>
            <a:r>
              <a:rPr lang="fr-FR" sz="1700" dirty="0" err="1" smtClean="0">
                <a:sym typeface="Symbol" pitchFamily="18" charset="2"/>
              </a:rPr>
              <a:t>experiments</a:t>
            </a:r>
            <a:endParaRPr lang="fr-FR" sz="1700" dirty="0" smtClean="0">
              <a:sym typeface="Symbol" pitchFamily="18" charset="2"/>
            </a:endParaRPr>
          </a:p>
          <a:p>
            <a:pPr lvl="2" algn="just">
              <a:lnSpc>
                <a:spcPct val="80000"/>
              </a:lnSpc>
            </a:pPr>
            <a:r>
              <a:rPr lang="fr-FR" sz="1700" dirty="0" smtClean="0">
                <a:sym typeface="Symbol" pitchFamily="18" charset="2"/>
              </a:rPr>
              <a:t>LHC (s~2.76 </a:t>
            </a:r>
            <a:r>
              <a:rPr lang="fr-FR" sz="1700" dirty="0" err="1" smtClean="0">
                <a:sym typeface="Symbol" pitchFamily="18" charset="2"/>
              </a:rPr>
              <a:t>TeV</a:t>
            </a:r>
            <a:r>
              <a:rPr lang="fr-FR" sz="1700" dirty="0" smtClean="0">
                <a:sym typeface="Symbol" pitchFamily="18" charset="2"/>
              </a:rPr>
              <a:t>) : ALICE, CMS </a:t>
            </a:r>
            <a:r>
              <a:rPr lang="fr-FR" sz="1700" dirty="0" err="1" smtClean="0">
                <a:sym typeface="Symbol" pitchFamily="18" charset="2"/>
              </a:rPr>
              <a:t>experiments</a:t>
            </a:r>
            <a:endParaRPr lang="fr-FR" sz="1700" dirty="0" smtClean="0">
              <a:sym typeface="Symbol" pitchFamily="18" charset="2"/>
            </a:endParaRPr>
          </a:p>
          <a:p>
            <a:pPr lvl="1" algn="just">
              <a:lnSpc>
                <a:spcPct val="80000"/>
              </a:lnSpc>
            </a:pP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Unclear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overall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picture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:</a:t>
            </a:r>
          </a:p>
          <a:p>
            <a:pPr lvl="2" algn="just">
              <a:lnSpc>
                <a:spcPct val="80000"/>
              </a:lnSpc>
            </a:pPr>
            <a:r>
              <a:rPr lang="fr-FR" sz="1700" dirty="0" smtClean="0">
                <a:sym typeface="Symbol" pitchFamily="18" charset="2"/>
              </a:rPr>
              <a:t>Hot and Dense </a:t>
            </a:r>
            <a:r>
              <a:rPr lang="fr-FR" sz="1700" dirty="0" err="1" smtClean="0">
                <a:sym typeface="Symbol" pitchFamily="18" charset="2"/>
              </a:rPr>
              <a:t>Matter</a:t>
            </a:r>
            <a:r>
              <a:rPr lang="fr-FR" sz="1700" dirty="0" smtClean="0">
                <a:sym typeface="Symbol" pitchFamily="18" charset="2"/>
              </a:rPr>
              <a:t> </a:t>
            </a:r>
            <a:r>
              <a:rPr lang="fr-FR" sz="1700" dirty="0" err="1" smtClean="0">
                <a:sym typeface="Symbol" pitchFamily="18" charset="2"/>
              </a:rPr>
              <a:t>effects</a:t>
            </a:r>
            <a:r>
              <a:rPr lang="fr-FR" sz="1700" dirty="0" smtClean="0">
                <a:sym typeface="Symbol" pitchFamily="18" charset="2"/>
              </a:rPr>
              <a:t> are due to </a:t>
            </a:r>
            <a:r>
              <a:rPr lang="fr-FR" sz="1700" dirty="0" err="1" smtClean="0">
                <a:sym typeface="Symbol" pitchFamily="18" charset="2"/>
              </a:rPr>
              <a:t>Quarkonium</a:t>
            </a:r>
            <a:r>
              <a:rPr lang="fr-FR" sz="1700" dirty="0" smtClean="0">
                <a:sym typeface="Symbol" pitchFamily="18" charset="2"/>
              </a:rPr>
              <a:t> screening ? </a:t>
            </a:r>
            <a:r>
              <a:rPr lang="fr-FR" sz="1700" dirty="0" err="1" smtClean="0">
                <a:sym typeface="Symbol" pitchFamily="18" charset="2"/>
              </a:rPr>
              <a:t>Recombination</a:t>
            </a:r>
            <a:r>
              <a:rPr lang="fr-FR" sz="1700" dirty="0" smtClean="0">
                <a:sym typeface="Symbol" pitchFamily="18" charset="2"/>
              </a:rPr>
              <a:t> ? </a:t>
            </a:r>
            <a:r>
              <a:rPr lang="fr-FR" sz="1700" dirty="0" err="1" smtClean="0">
                <a:sym typeface="Symbol" pitchFamily="18" charset="2"/>
              </a:rPr>
              <a:t>Both</a:t>
            </a:r>
            <a:r>
              <a:rPr lang="fr-FR" sz="1700" dirty="0" smtClean="0">
                <a:sym typeface="Symbol" pitchFamily="18" charset="2"/>
              </a:rPr>
              <a:t> ? </a:t>
            </a:r>
          </a:p>
          <a:p>
            <a:pPr lvl="2" algn="just">
              <a:lnSpc>
                <a:spcPct val="80000"/>
              </a:lnSpc>
            </a:pPr>
            <a:r>
              <a:rPr lang="fr-FR" sz="1700" dirty="0" err="1" smtClean="0">
                <a:sym typeface="Symbol" pitchFamily="18" charset="2"/>
              </a:rPr>
              <a:t>Moreover</a:t>
            </a:r>
            <a:r>
              <a:rPr lang="fr-FR" sz="1700" dirty="0" smtClean="0">
                <a:sym typeface="Symbol" pitchFamily="18" charset="2"/>
              </a:rPr>
              <a:t>, Cold </a:t>
            </a:r>
            <a:r>
              <a:rPr lang="fr-FR" sz="1700" dirty="0" err="1" smtClean="0">
                <a:sym typeface="Symbol" pitchFamily="18" charset="2"/>
              </a:rPr>
              <a:t>Nuclear</a:t>
            </a:r>
            <a:r>
              <a:rPr lang="fr-FR" sz="1700" dirty="0" smtClean="0">
                <a:sym typeface="Symbol" pitchFamily="18" charset="2"/>
              </a:rPr>
              <a:t> </a:t>
            </a:r>
            <a:r>
              <a:rPr lang="fr-FR" sz="1700" dirty="0" err="1" smtClean="0">
                <a:sym typeface="Symbol" pitchFamily="18" charset="2"/>
              </a:rPr>
              <a:t>Matter</a:t>
            </a:r>
            <a:r>
              <a:rPr lang="fr-FR" sz="1700" dirty="0" smtClean="0">
                <a:sym typeface="Symbol" pitchFamily="18" charset="2"/>
              </a:rPr>
              <a:t> </a:t>
            </a:r>
            <a:r>
              <a:rPr lang="fr-FR" sz="1700" dirty="0" err="1" smtClean="0">
                <a:sym typeface="Symbol" pitchFamily="18" charset="2"/>
              </a:rPr>
              <a:t>effects</a:t>
            </a:r>
            <a:r>
              <a:rPr lang="fr-FR" sz="1700" dirty="0" smtClean="0">
                <a:sym typeface="Symbol" pitchFamily="18" charset="2"/>
              </a:rPr>
              <a:t> must </a:t>
            </a:r>
            <a:r>
              <a:rPr lang="fr-FR" sz="1700" dirty="0" err="1" smtClean="0">
                <a:sym typeface="Symbol" pitchFamily="18" charset="2"/>
              </a:rPr>
              <a:t>be</a:t>
            </a:r>
            <a:r>
              <a:rPr lang="fr-FR" sz="1700" dirty="0" smtClean="0">
                <a:sym typeface="Symbol" pitchFamily="18" charset="2"/>
              </a:rPr>
              <a:t> </a:t>
            </a:r>
            <a:r>
              <a:rPr lang="fr-FR" sz="1700" dirty="0" err="1" smtClean="0">
                <a:sym typeface="Symbol" pitchFamily="18" charset="2"/>
              </a:rPr>
              <a:t>better</a:t>
            </a:r>
            <a:r>
              <a:rPr lang="fr-FR" sz="1700" dirty="0" smtClean="0">
                <a:sym typeface="Symbol" pitchFamily="18" charset="2"/>
              </a:rPr>
              <a:t> </a:t>
            </a:r>
            <a:r>
              <a:rPr lang="fr-FR" sz="1700" dirty="0" err="1" smtClean="0">
                <a:sym typeface="Symbol" pitchFamily="18" charset="2"/>
              </a:rPr>
              <a:t>controlled</a:t>
            </a:r>
            <a:r>
              <a:rPr lang="fr-FR" sz="1700" dirty="0" smtClean="0">
                <a:sym typeface="Symbol" pitchFamily="18" charset="2"/>
              </a:rPr>
              <a:t> (</a:t>
            </a:r>
            <a:r>
              <a:rPr lang="fr-FR" sz="1700" dirty="0" err="1" smtClean="0">
                <a:sym typeface="Symbol" pitchFamily="18" charset="2"/>
              </a:rPr>
              <a:t>understood</a:t>
            </a:r>
            <a:r>
              <a:rPr lang="fr-FR" sz="1700" dirty="0" smtClean="0">
                <a:sym typeface="Symbol" pitchFamily="18" charset="2"/>
              </a:rPr>
              <a:t>)</a:t>
            </a:r>
          </a:p>
          <a:p>
            <a:pPr lvl="1" algn="just">
              <a:lnSpc>
                <a:spcPct val="80000"/>
              </a:lnSpc>
            </a:pPr>
            <a:r>
              <a:rPr lang="fr-FR" sz="2000" dirty="0" smtClean="0">
                <a:sym typeface="Symbol" pitchFamily="18" charset="2"/>
              </a:rPr>
              <a:t>To </a:t>
            </a:r>
            <a:r>
              <a:rPr lang="fr-FR" sz="2000" dirty="0" err="1" smtClean="0">
                <a:sym typeface="Symbol" pitchFamily="18" charset="2"/>
              </a:rPr>
              <a:t>understand</a:t>
            </a:r>
            <a:r>
              <a:rPr lang="fr-FR" sz="2000" dirty="0" smtClean="0">
                <a:sym typeface="Symbol" pitchFamily="18" charset="2"/>
              </a:rPr>
              <a:t> Hot and Dense </a:t>
            </a:r>
            <a:r>
              <a:rPr lang="fr-FR" sz="2000" dirty="0" err="1" smtClean="0">
                <a:sym typeface="Symbol" pitchFamily="18" charset="2"/>
              </a:rPr>
              <a:t>Matter</a:t>
            </a:r>
            <a:r>
              <a:rPr lang="fr-FR" sz="2000" dirty="0" smtClean="0">
                <a:sym typeface="Symbol" pitchFamily="18" charset="2"/>
              </a:rPr>
              <a:t> </a:t>
            </a:r>
            <a:r>
              <a:rPr lang="fr-FR" sz="2000" dirty="0" err="1" smtClean="0">
                <a:sym typeface="Symbol" pitchFamily="18" charset="2"/>
              </a:rPr>
              <a:t>effects</a:t>
            </a:r>
            <a:r>
              <a:rPr lang="fr-FR" sz="2000" dirty="0" smtClean="0">
                <a:sym typeface="Symbol" pitchFamily="18" charset="2"/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need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answer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color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screening question first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</a:rPr>
              <a:t>. </a:t>
            </a:r>
            <a:r>
              <a:rPr lang="fr-FR" sz="2000" dirty="0" smtClean="0">
                <a:sym typeface="Symbol" pitchFamily="18" charset="2"/>
              </a:rPr>
              <a:t>(</a:t>
            </a:r>
            <a:r>
              <a:rPr lang="fr-FR" sz="2000" dirty="0" err="1" smtClean="0">
                <a:sym typeface="Symbol" pitchFamily="18" charset="2"/>
              </a:rPr>
              <a:t>Recombination</a:t>
            </a:r>
            <a:r>
              <a:rPr lang="fr-FR" sz="2000" dirty="0" smtClean="0">
                <a:sym typeface="Symbol" pitchFamily="18" charset="2"/>
              </a:rPr>
              <a:t> </a:t>
            </a:r>
            <a:r>
              <a:rPr lang="fr-FR" sz="2000" dirty="0" err="1" smtClean="0">
                <a:sym typeface="Symbol" pitchFamily="18" charset="2"/>
              </a:rPr>
              <a:t>occurs</a:t>
            </a:r>
            <a:r>
              <a:rPr lang="fr-FR" sz="2000" dirty="0" smtClean="0">
                <a:sym typeface="Symbol" pitchFamily="18" charset="2"/>
              </a:rPr>
              <a:t> </a:t>
            </a:r>
            <a:r>
              <a:rPr lang="fr-FR" sz="2000" dirty="0" err="1" smtClean="0">
                <a:sym typeface="Symbol" pitchFamily="18" charset="2"/>
              </a:rPr>
              <a:t>at</a:t>
            </a:r>
            <a:r>
              <a:rPr lang="fr-FR" sz="2000" dirty="0" smtClean="0">
                <a:sym typeface="Symbol" pitchFamily="18" charset="2"/>
              </a:rPr>
              <a:t> </a:t>
            </a:r>
            <a:r>
              <a:rPr lang="fr-FR" sz="2000" dirty="0" err="1" smtClean="0">
                <a:sym typeface="Symbol" pitchFamily="18" charset="2"/>
              </a:rPr>
              <a:t>high</a:t>
            </a:r>
            <a:r>
              <a:rPr lang="fr-FR" sz="2000" dirty="0" smtClean="0">
                <a:sym typeface="Symbol" pitchFamily="18" charset="2"/>
              </a:rPr>
              <a:t> </a:t>
            </a:r>
            <a:r>
              <a:rPr lang="fr-FR" sz="2000" dirty="0" err="1" smtClean="0">
                <a:sym typeface="Symbol" pitchFamily="18" charset="2"/>
              </a:rPr>
              <a:t>energies</a:t>
            </a:r>
            <a:r>
              <a:rPr lang="fr-FR" sz="2000" dirty="0" smtClean="0">
                <a:sym typeface="Symbol" pitchFamily="18" charset="2"/>
              </a:rPr>
              <a:t>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7651A-4DB0-4387-AA83-5FEEB3B70FC3}" type="slidenum">
              <a:rPr lang="fr-BE"/>
              <a:pPr>
                <a:defRPr/>
              </a:pPr>
              <a:t>2</a:t>
            </a:fld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628775"/>
            <a:ext cx="6635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9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506413" y="1989138"/>
            <a:ext cx="19780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u="sng">
                <a:solidFill>
                  <a:srgbClr val="3333FF"/>
                </a:solidFill>
                <a:latin typeface="Georgia" pitchFamily="18" charset="0"/>
              </a:rPr>
              <a:t>H. Satz, J. Phys. G 32 (2006)</a:t>
            </a:r>
            <a:endParaRPr lang="fr-FR" sz="1100" u="sng">
              <a:solidFill>
                <a:srgbClr val="3333FF"/>
              </a:solidFill>
              <a:latin typeface="Georgia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316163" y="1782763"/>
            <a:ext cx="0" cy="3492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50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100" dirty="0" smtClean="0"/>
              <a:t>Charmonia in A+A </a:t>
            </a:r>
            <a:r>
              <a:rPr lang="en-US" dirty="0" smtClean="0"/>
              <a:t>     </a:t>
            </a:r>
            <a:r>
              <a:rPr lang="en-US" sz="4400" dirty="0" smtClean="0">
                <a:solidFill>
                  <a:srgbClr val="FFFF00"/>
                </a:solidFill>
              </a:rPr>
              <a:t>Testing color screening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2" name="Espace réservé du contenu 51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3076575"/>
          </a:xfrm>
        </p:spPr>
        <p:txBody>
          <a:bodyPr rtlCol="0">
            <a:normAutofit fontScale="92500" lnSpcReduction="20000"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err="1" smtClean="0">
                <a:solidFill>
                  <a:srgbClr val="0000E2"/>
                </a:solidFill>
              </a:rPr>
              <a:t>Testing</a:t>
            </a:r>
            <a:r>
              <a:rPr lang="fr-FR" sz="2400" dirty="0" smtClean="0">
                <a:solidFill>
                  <a:srgbClr val="0000E2"/>
                </a:solidFill>
              </a:rPr>
              <a:t> </a:t>
            </a:r>
            <a:r>
              <a:rPr lang="fr-FR" sz="2400" dirty="0" err="1" smtClean="0">
                <a:solidFill>
                  <a:srgbClr val="0000E2"/>
                </a:solidFill>
              </a:rPr>
              <a:t>sequential</a:t>
            </a:r>
            <a:r>
              <a:rPr lang="fr-FR" sz="2400" dirty="0" smtClean="0">
                <a:solidFill>
                  <a:srgbClr val="0000E2"/>
                </a:solidFill>
              </a:rPr>
              <a:t> suppression </a:t>
            </a:r>
            <a:r>
              <a:rPr lang="fr-FR" sz="2400" dirty="0" err="1" smtClean="0">
                <a:solidFill>
                  <a:srgbClr val="0000E2"/>
                </a:solidFill>
              </a:rPr>
              <a:t>with</a:t>
            </a:r>
            <a:r>
              <a:rPr lang="fr-FR" sz="2400" dirty="0" smtClean="0">
                <a:solidFill>
                  <a:srgbClr val="0000E2"/>
                </a:solidFill>
              </a:rPr>
              <a:t> charmonia :</a:t>
            </a: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000" dirty="0" smtClean="0"/>
              <a:t>must </a:t>
            </a:r>
            <a:r>
              <a:rPr lang="fr-FR" sz="2000" dirty="0" err="1" smtClean="0"/>
              <a:t>be</a:t>
            </a:r>
            <a:r>
              <a:rPr lang="fr-FR" sz="2000" dirty="0" smtClean="0"/>
              <a:t> in a </a:t>
            </a:r>
            <a:r>
              <a:rPr lang="fr-FR" sz="2000" dirty="0" err="1" smtClean="0"/>
              <a:t>regime</a:t>
            </a:r>
            <a:r>
              <a:rPr lang="fr-FR" sz="2000" dirty="0" smtClean="0"/>
              <a:t> </a:t>
            </a:r>
            <a:r>
              <a:rPr lang="fr-FR" sz="2000" dirty="0" err="1" smtClean="0"/>
              <a:t>where</a:t>
            </a:r>
            <a:r>
              <a:rPr lang="fr-FR" sz="2000" dirty="0" smtClean="0"/>
              <a:t> </a:t>
            </a:r>
            <a:r>
              <a:rPr lang="fr-FR" sz="2000" dirty="0" err="1" smtClean="0"/>
              <a:t>recombination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negligible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SPS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energies</a:t>
            </a:r>
            <a:endParaRPr lang="fr-FR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000" dirty="0" smtClean="0"/>
              <a:t>must </a:t>
            </a:r>
            <a:r>
              <a:rPr lang="fr-FR" sz="2000" dirty="0" err="1" smtClean="0"/>
              <a:t>measure</a:t>
            </a:r>
            <a:r>
              <a:rPr lang="fr-FR" sz="2000" dirty="0" smtClean="0"/>
              <a:t> the suppression pattern of </a:t>
            </a:r>
            <a:r>
              <a:rPr lang="fr-FR" sz="2000" b="1" dirty="0" err="1" smtClean="0">
                <a:solidFill>
                  <a:srgbClr val="FF0000"/>
                </a:solidFill>
              </a:rPr>
              <a:t>two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related</a:t>
            </a:r>
            <a:r>
              <a:rPr lang="fr-FR" sz="2000" b="1" dirty="0" smtClean="0">
                <a:solidFill>
                  <a:srgbClr val="FF0000"/>
                </a:solidFill>
              </a:rPr>
              <a:t> states</a:t>
            </a:r>
            <a:r>
              <a:rPr lang="fr-FR" sz="2000" dirty="0" smtClean="0"/>
              <a:t>,  for instance: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~30% of the inclusive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yield comes from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</a:t>
            </a:r>
            <a:r>
              <a:rPr lang="en-US" dirty="0" smtClean="0"/>
              <a:t> decay.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According to lattice calculations, T</a:t>
            </a:r>
            <a:r>
              <a:rPr lang="en-US" baseline="-25000" dirty="0" smtClean="0"/>
              <a:t>d</a:t>
            </a:r>
            <a:r>
              <a:rPr lang="en-US" dirty="0" smtClean="0"/>
              <a:t> (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</a:t>
            </a:r>
            <a:r>
              <a:rPr lang="en-US" dirty="0" smtClean="0"/>
              <a:t>) &lt; T</a:t>
            </a:r>
            <a:r>
              <a:rPr lang="en-US" baseline="-25000" dirty="0" smtClean="0"/>
              <a:t>d </a:t>
            </a:r>
            <a:r>
              <a:rPr lang="en-US" dirty="0" smtClean="0"/>
              <a:t>(J/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If screening, one should observe a gap in suppression patterns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 dirty="0" smtClean="0"/>
              <a:t>Alternative scenario: suppression by </a:t>
            </a:r>
            <a:r>
              <a:rPr lang="en-US" sz="2000" i="1" dirty="0" err="1" smtClean="0"/>
              <a:t>comoving</a:t>
            </a:r>
            <a:r>
              <a:rPr lang="en-US" sz="2000" i="1" dirty="0" smtClean="0"/>
              <a:t> hadrons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i="1" dirty="0" smtClean="0"/>
              <a:t>Smooth suppression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i="1" dirty="0" smtClean="0"/>
              <a:t>Same starting point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i="1" dirty="0" smtClean="0"/>
              <a:t>Slopes related to binding energy : S</a:t>
            </a:r>
            <a:r>
              <a:rPr lang="en-US" sz="2200" i="1" baseline="-25000" dirty="0" smtClean="0">
                <a:latin typeface="Symbol" pitchFamily="18" charset="2"/>
              </a:rPr>
              <a:t>Y </a:t>
            </a:r>
            <a:r>
              <a:rPr lang="en-US" sz="2200" i="1" baseline="-25000" dirty="0" smtClean="0"/>
              <a:t>’</a:t>
            </a:r>
            <a:r>
              <a:rPr lang="en-US" sz="2200" i="1" dirty="0" smtClean="0"/>
              <a:t> &gt; S</a:t>
            </a:r>
            <a:r>
              <a:rPr lang="en-US" sz="2200" i="1" baseline="-25000" dirty="0" smtClean="0">
                <a:latin typeface="Symbol" pitchFamily="18" charset="2"/>
              </a:rPr>
              <a:t>c</a:t>
            </a:r>
            <a:r>
              <a:rPr lang="en-US" sz="2200" i="1" dirty="0" smtClean="0"/>
              <a:t> &gt; S</a:t>
            </a:r>
            <a:r>
              <a:rPr lang="en-US" sz="2200" i="1" baseline="-25000" dirty="0" smtClean="0"/>
              <a:t>J/</a:t>
            </a:r>
            <a:r>
              <a:rPr lang="en-US" sz="2200" i="1" baseline="-25000" dirty="0" smtClean="0">
                <a:latin typeface="Symbol" pitchFamily="18" charset="2"/>
              </a:rPr>
              <a:t>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0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grpSp>
        <p:nvGrpSpPr>
          <p:cNvPr id="18435" name="Groupe 52"/>
          <p:cNvGrpSpPr>
            <a:grpSpLocks/>
          </p:cNvGrpSpPr>
          <p:nvPr/>
        </p:nvGrpSpPr>
        <p:grpSpPr bwMode="auto">
          <a:xfrm>
            <a:off x="4572000" y="4232275"/>
            <a:ext cx="4176713" cy="2517775"/>
            <a:chOff x="4572000" y="4232022"/>
            <a:chExt cx="4176464" cy="2518638"/>
          </a:xfrm>
        </p:grpSpPr>
        <p:grpSp>
          <p:nvGrpSpPr>
            <p:cNvPr id="18453" name="Groupe 47"/>
            <p:cNvGrpSpPr>
              <a:grpSpLocks/>
            </p:cNvGrpSpPr>
            <p:nvPr/>
          </p:nvGrpSpPr>
          <p:grpSpPr bwMode="auto">
            <a:xfrm>
              <a:off x="4572000" y="4232022"/>
              <a:ext cx="4176464" cy="2293322"/>
              <a:chOff x="4572000" y="2420888"/>
              <a:chExt cx="4176464" cy="229332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237189" y="2968764"/>
                <a:ext cx="1728684" cy="1656330"/>
              </a:xfrm>
              <a:prstGeom prst="rect">
                <a:avLst/>
              </a:prstGeom>
              <a:solidFill>
                <a:srgbClr val="4F81BD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941866" y="2420888"/>
                <a:ext cx="3806598" cy="22042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6" name="Connecteur droit 5"/>
              <p:cNvCxnSpPr/>
              <p:nvPr/>
            </p:nvCxnSpPr>
            <p:spPr>
              <a:xfrm flipV="1">
                <a:off x="4941866" y="2781375"/>
                <a:ext cx="3735164" cy="79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8" name="ZoneTexte 6"/>
              <p:cNvSpPr txBox="1">
                <a:spLocks noChangeArrowheads="1"/>
              </p:cNvSpPr>
              <p:nvPr/>
            </p:nvSpPr>
            <p:spPr bwMode="auto">
              <a:xfrm rot="-5400000">
                <a:off x="3613276" y="3386154"/>
                <a:ext cx="22867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production probability</a:t>
                </a:r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>
                <a:off x="5219661" y="2781375"/>
                <a:ext cx="855612" cy="0"/>
              </a:xfrm>
              <a:prstGeom prst="line">
                <a:avLst/>
              </a:prstGeom>
              <a:ln w="3810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60" name="ZoneTexte 11"/>
              <p:cNvSpPr txBox="1">
                <a:spLocks noChangeArrowheads="1"/>
              </p:cNvSpPr>
              <p:nvPr/>
            </p:nvSpPr>
            <p:spPr bwMode="auto">
              <a:xfrm>
                <a:off x="7915090" y="4283804"/>
                <a:ext cx="5453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Calibri" pitchFamily="34" charset="0"/>
                  </a:rPr>
                  <a:t>J/</a:t>
                </a:r>
                <a:r>
                  <a:rPr lang="en-US" b="1">
                    <a:solidFill>
                      <a:srgbClr val="FF0000"/>
                    </a:solidFill>
                    <a:latin typeface="Symbol" pitchFamily="18" charset="2"/>
                  </a:rPr>
                  <a:t>Y</a:t>
                </a:r>
              </a:p>
            </p:txBody>
          </p:sp>
          <p:sp>
            <p:nvSpPr>
              <p:cNvPr id="18461" name="ZoneTexte 12"/>
              <p:cNvSpPr txBox="1">
                <a:spLocks noChangeArrowheads="1"/>
              </p:cNvSpPr>
              <p:nvPr/>
            </p:nvSpPr>
            <p:spPr bwMode="auto">
              <a:xfrm>
                <a:off x="6804248" y="422108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3333FF"/>
                    </a:solidFill>
                    <a:latin typeface="Symbol" pitchFamily="18" charset="2"/>
                  </a:rPr>
                  <a:t>c</a:t>
                </a:r>
                <a:r>
                  <a:rPr lang="en-US" b="1" baseline="-25000">
                    <a:solidFill>
                      <a:srgbClr val="3333FF"/>
                    </a:solidFill>
                    <a:latin typeface="Calibri" pitchFamily="34" charset="0"/>
                  </a:rPr>
                  <a:t>c</a:t>
                </a:r>
                <a:endParaRPr lang="en-US" b="1" baseline="-25000">
                  <a:solidFill>
                    <a:srgbClr val="3333FF"/>
                  </a:solidFill>
                  <a:latin typeface="Symbol" pitchFamily="18" charset="2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6372118" y="3788195"/>
                <a:ext cx="1296911" cy="2779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Suppression gap</a:t>
                </a:r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 flipV="1">
                <a:off x="6946758" y="3645271"/>
                <a:ext cx="1588" cy="215974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6948346" y="4004169"/>
                <a:ext cx="0" cy="215974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orme libre 20"/>
              <p:cNvSpPr/>
              <p:nvPr/>
            </p:nvSpPr>
            <p:spPr>
              <a:xfrm>
                <a:off x="4937103" y="2775022"/>
                <a:ext cx="934982" cy="144512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1081" h="746734">
                    <a:moveTo>
                      <a:pt x="0" y="0"/>
                    </a:moveTo>
                    <a:lnTo>
                      <a:pt x="189773" y="2650"/>
                    </a:lnTo>
                    <a:cubicBezTo>
                      <a:pt x="561685" y="1773"/>
                      <a:pt x="194386" y="2464"/>
                      <a:pt x="610034" y="2650"/>
                    </a:cubicBezTo>
                    <a:cubicBezTo>
                      <a:pt x="715425" y="24400"/>
                      <a:pt x="764130" y="38654"/>
                      <a:pt x="862191" y="146666"/>
                    </a:cubicBezTo>
                    <a:cubicBezTo>
                      <a:pt x="960252" y="254678"/>
                      <a:pt x="960252" y="554712"/>
                      <a:pt x="1198400" y="650723"/>
                    </a:cubicBezTo>
                    <a:cubicBezTo>
                      <a:pt x="1436548" y="746734"/>
                      <a:pt x="1534909" y="727315"/>
                      <a:pt x="2291081" y="72273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Forme libre 23"/>
              <p:cNvSpPr/>
              <p:nvPr/>
            </p:nvSpPr>
            <p:spPr>
              <a:xfrm>
                <a:off x="4932342" y="2781375"/>
                <a:ext cx="1295323" cy="1872304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1081" h="746734">
                    <a:moveTo>
                      <a:pt x="0" y="0"/>
                    </a:moveTo>
                    <a:lnTo>
                      <a:pt x="189773" y="2650"/>
                    </a:lnTo>
                    <a:cubicBezTo>
                      <a:pt x="561685" y="1773"/>
                      <a:pt x="194386" y="2464"/>
                      <a:pt x="610034" y="2650"/>
                    </a:cubicBezTo>
                    <a:cubicBezTo>
                      <a:pt x="715425" y="24400"/>
                      <a:pt x="764130" y="38654"/>
                      <a:pt x="862191" y="146666"/>
                    </a:cubicBezTo>
                    <a:cubicBezTo>
                      <a:pt x="960252" y="254678"/>
                      <a:pt x="960252" y="554712"/>
                      <a:pt x="1198400" y="650723"/>
                    </a:cubicBezTo>
                    <a:cubicBezTo>
                      <a:pt x="1436548" y="746734"/>
                      <a:pt x="1534909" y="727315"/>
                      <a:pt x="2291081" y="722730"/>
                    </a:cubicBezTo>
                  </a:path>
                </a:pathLst>
              </a:cu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Forme libre 24"/>
              <p:cNvSpPr/>
              <p:nvPr/>
            </p:nvSpPr>
            <p:spPr>
              <a:xfrm>
                <a:off x="5824463" y="2776610"/>
                <a:ext cx="1296910" cy="1872305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1081" h="746734">
                    <a:moveTo>
                      <a:pt x="0" y="0"/>
                    </a:moveTo>
                    <a:lnTo>
                      <a:pt x="189773" y="2650"/>
                    </a:lnTo>
                    <a:cubicBezTo>
                      <a:pt x="561685" y="1773"/>
                      <a:pt x="194386" y="2464"/>
                      <a:pt x="610034" y="2650"/>
                    </a:cubicBezTo>
                    <a:cubicBezTo>
                      <a:pt x="715425" y="24400"/>
                      <a:pt x="764130" y="38654"/>
                      <a:pt x="862191" y="146666"/>
                    </a:cubicBezTo>
                    <a:cubicBezTo>
                      <a:pt x="960252" y="254678"/>
                      <a:pt x="960252" y="554712"/>
                      <a:pt x="1198400" y="650723"/>
                    </a:cubicBezTo>
                    <a:cubicBezTo>
                      <a:pt x="1436548" y="746734"/>
                      <a:pt x="1534909" y="727315"/>
                      <a:pt x="2291081" y="722730"/>
                    </a:cubicBezTo>
                  </a:path>
                </a:pathLst>
              </a:custGeom>
              <a:ln w="3810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Forme libre 25"/>
              <p:cNvSpPr/>
              <p:nvPr/>
            </p:nvSpPr>
            <p:spPr>
              <a:xfrm>
                <a:off x="5883197" y="2914770"/>
                <a:ext cx="1223890" cy="647922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1081" h="746734">
                    <a:moveTo>
                      <a:pt x="0" y="0"/>
                    </a:moveTo>
                    <a:lnTo>
                      <a:pt x="189773" y="2650"/>
                    </a:lnTo>
                    <a:cubicBezTo>
                      <a:pt x="561685" y="1773"/>
                      <a:pt x="194386" y="2464"/>
                      <a:pt x="610034" y="2650"/>
                    </a:cubicBezTo>
                    <a:cubicBezTo>
                      <a:pt x="715425" y="24400"/>
                      <a:pt x="764130" y="38654"/>
                      <a:pt x="862191" y="146666"/>
                    </a:cubicBezTo>
                    <a:cubicBezTo>
                      <a:pt x="960252" y="254678"/>
                      <a:pt x="960252" y="554712"/>
                      <a:pt x="1198400" y="650723"/>
                    </a:cubicBezTo>
                    <a:cubicBezTo>
                      <a:pt x="1436548" y="746734"/>
                      <a:pt x="1534909" y="727315"/>
                      <a:pt x="2291081" y="72273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Forme libre 27"/>
              <p:cNvSpPr/>
              <p:nvPr/>
            </p:nvSpPr>
            <p:spPr>
              <a:xfrm>
                <a:off x="5878435" y="2914770"/>
                <a:ext cx="1223889" cy="647922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1081" h="746734">
                    <a:moveTo>
                      <a:pt x="0" y="0"/>
                    </a:moveTo>
                    <a:lnTo>
                      <a:pt x="189773" y="2650"/>
                    </a:lnTo>
                    <a:cubicBezTo>
                      <a:pt x="561685" y="1773"/>
                      <a:pt x="194386" y="2464"/>
                      <a:pt x="610034" y="2650"/>
                    </a:cubicBezTo>
                    <a:cubicBezTo>
                      <a:pt x="715425" y="24400"/>
                      <a:pt x="764130" y="38654"/>
                      <a:pt x="862191" y="146666"/>
                    </a:cubicBezTo>
                    <a:cubicBezTo>
                      <a:pt x="960252" y="254678"/>
                      <a:pt x="960252" y="554712"/>
                      <a:pt x="1198400" y="650723"/>
                    </a:cubicBezTo>
                    <a:cubicBezTo>
                      <a:pt x="1436548" y="746734"/>
                      <a:pt x="1534909" y="727315"/>
                      <a:pt x="2291081" y="72273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Forme libre 28"/>
              <p:cNvSpPr/>
              <p:nvPr/>
            </p:nvSpPr>
            <p:spPr>
              <a:xfrm>
                <a:off x="7095975" y="3542047"/>
                <a:ext cx="1223890" cy="1079870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1081" h="746734">
                    <a:moveTo>
                      <a:pt x="0" y="0"/>
                    </a:moveTo>
                    <a:lnTo>
                      <a:pt x="189773" y="2650"/>
                    </a:lnTo>
                    <a:cubicBezTo>
                      <a:pt x="561685" y="1773"/>
                      <a:pt x="194386" y="2464"/>
                      <a:pt x="610034" y="2650"/>
                    </a:cubicBezTo>
                    <a:cubicBezTo>
                      <a:pt x="715425" y="24400"/>
                      <a:pt x="764130" y="38654"/>
                      <a:pt x="862191" y="146666"/>
                    </a:cubicBezTo>
                    <a:cubicBezTo>
                      <a:pt x="960252" y="254678"/>
                      <a:pt x="960252" y="554712"/>
                      <a:pt x="1198400" y="650723"/>
                    </a:cubicBezTo>
                    <a:cubicBezTo>
                      <a:pt x="1436548" y="746734"/>
                      <a:pt x="1534909" y="727315"/>
                      <a:pt x="2291081" y="72273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71" name="ZoneTexte 29"/>
              <p:cNvSpPr txBox="1">
                <a:spLocks noChangeArrowheads="1"/>
              </p:cNvSpPr>
              <p:nvPr/>
            </p:nvSpPr>
            <p:spPr bwMode="auto">
              <a:xfrm>
                <a:off x="5940152" y="4283804"/>
                <a:ext cx="4283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9900"/>
                    </a:solidFill>
                    <a:latin typeface="Symbol" pitchFamily="18" charset="2"/>
                  </a:rPr>
                  <a:t>Y</a:t>
                </a:r>
                <a:r>
                  <a:rPr lang="en-US" b="1">
                    <a:solidFill>
                      <a:srgbClr val="009900"/>
                    </a:solidFill>
                    <a:latin typeface="Calibri" pitchFamily="34" charset="0"/>
                  </a:rPr>
                  <a:t>’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5292682" y="3400712"/>
                <a:ext cx="1295323" cy="46053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Suppression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gap</a:t>
                </a:r>
              </a:p>
            </p:txBody>
          </p:sp>
          <p:cxnSp>
            <p:nvCxnSpPr>
              <p:cNvPr id="32" name="Connecteur droit avec flèche 31"/>
              <p:cNvCxnSpPr/>
              <p:nvPr/>
            </p:nvCxnSpPr>
            <p:spPr>
              <a:xfrm flipV="1">
                <a:off x="5865736" y="3213323"/>
                <a:ext cx="3175" cy="215974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>
                <a:off x="5868911" y="3862832"/>
                <a:ext cx="0" cy="214386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75" name="ZoneTexte 33"/>
              <p:cNvSpPr txBox="1">
                <a:spLocks noChangeArrowheads="1"/>
              </p:cNvSpPr>
              <p:nvPr/>
            </p:nvSpPr>
            <p:spPr bwMode="auto">
              <a:xfrm>
                <a:off x="5220072" y="2420888"/>
                <a:ext cx="34322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Sequential suppression - screening</a:t>
                </a:r>
              </a:p>
            </p:txBody>
          </p:sp>
        </p:grpSp>
        <p:sp>
          <p:nvSpPr>
            <p:cNvPr id="18454" name="ZoneTexte 48"/>
            <p:cNvSpPr txBox="1">
              <a:spLocks noChangeArrowheads="1"/>
            </p:cNvSpPr>
            <p:nvPr/>
          </p:nvSpPr>
          <p:spPr bwMode="auto">
            <a:xfrm>
              <a:off x="5964221" y="6381328"/>
              <a:ext cx="15601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Energy density</a:t>
              </a:r>
            </a:p>
          </p:txBody>
        </p:sp>
      </p:grpSp>
      <p:grpSp>
        <p:nvGrpSpPr>
          <p:cNvPr id="18436" name="Groupe 53"/>
          <p:cNvGrpSpPr>
            <a:grpSpLocks/>
          </p:cNvGrpSpPr>
          <p:nvPr/>
        </p:nvGrpSpPr>
        <p:grpSpPr bwMode="auto">
          <a:xfrm>
            <a:off x="34925" y="4167188"/>
            <a:ext cx="4167188" cy="2574925"/>
            <a:chOff x="35497" y="4166556"/>
            <a:chExt cx="4167171" cy="2574812"/>
          </a:xfrm>
        </p:grpSpPr>
        <p:grpSp>
          <p:nvGrpSpPr>
            <p:cNvPr id="18441" name="Groupe 46"/>
            <p:cNvGrpSpPr>
              <a:grpSpLocks/>
            </p:cNvGrpSpPr>
            <p:nvPr/>
          </p:nvGrpSpPr>
          <p:grpSpPr bwMode="auto">
            <a:xfrm>
              <a:off x="35497" y="4166556"/>
              <a:ext cx="4167171" cy="2286780"/>
              <a:chOff x="35497" y="3878524"/>
              <a:chExt cx="4167171" cy="228678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95859" y="3932497"/>
                <a:ext cx="3806809" cy="2206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 flipV="1">
                <a:off x="395859" y="4356340"/>
                <a:ext cx="3735372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orme libre 38"/>
              <p:cNvSpPr/>
              <p:nvPr/>
            </p:nvSpPr>
            <p:spPr>
              <a:xfrm>
                <a:off x="683194" y="4365865"/>
                <a:ext cx="2305041" cy="1728712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  <a:gd name="connsiteX0" fmla="*/ 0 w 1198400"/>
                  <a:gd name="connsiteY0" fmla="*/ 0 h 650723"/>
                  <a:gd name="connsiteX1" fmla="*/ 189773 w 1198400"/>
                  <a:gd name="connsiteY1" fmla="*/ 2650 h 650723"/>
                  <a:gd name="connsiteX2" fmla="*/ 610034 w 1198400"/>
                  <a:gd name="connsiteY2" fmla="*/ 2650 h 650723"/>
                  <a:gd name="connsiteX3" fmla="*/ 862191 w 1198400"/>
                  <a:gd name="connsiteY3" fmla="*/ 146666 h 650723"/>
                  <a:gd name="connsiteX4" fmla="*/ 1198400 w 1198400"/>
                  <a:gd name="connsiteY4" fmla="*/ 650723 h 650723"/>
                  <a:gd name="connsiteX0" fmla="*/ 0 w 1815574"/>
                  <a:gd name="connsiteY0" fmla="*/ 0 h 686995"/>
                  <a:gd name="connsiteX1" fmla="*/ 189773 w 1815574"/>
                  <a:gd name="connsiteY1" fmla="*/ 2650 h 686995"/>
                  <a:gd name="connsiteX2" fmla="*/ 610034 w 1815574"/>
                  <a:gd name="connsiteY2" fmla="*/ 2650 h 686995"/>
                  <a:gd name="connsiteX3" fmla="*/ 862191 w 1815574"/>
                  <a:gd name="connsiteY3" fmla="*/ 146666 h 686995"/>
                  <a:gd name="connsiteX4" fmla="*/ 1815574 w 1815574"/>
                  <a:gd name="connsiteY4" fmla="*/ 686995 h 686995"/>
                  <a:gd name="connsiteX0" fmla="*/ 0 w 1815574"/>
                  <a:gd name="connsiteY0" fmla="*/ 0 h 686995"/>
                  <a:gd name="connsiteX1" fmla="*/ 189773 w 1815574"/>
                  <a:gd name="connsiteY1" fmla="*/ 2650 h 686995"/>
                  <a:gd name="connsiteX2" fmla="*/ 610034 w 1815574"/>
                  <a:gd name="connsiteY2" fmla="*/ 2650 h 686995"/>
                  <a:gd name="connsiteX3" fmla="*/ 1210382 w 1815574"/>
                  <a:gd name="connsiteY3" fmla="*/ 448040 h 686995"/>
                  <a:gd name="connsiteX4" fmla="*/ 1815574 w 1815574"/>
                  <a:gd name="connsiteY4" fmla="*/ 686995 h 68699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610034 w 2161397"/>
                  <a:gd name="connsiteY2" fmla="*/ 265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610034 w 2161397"/>
                  <a:gd name="connsiteY2" fmla="*/ 265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84412 w 2161397"/>
                  <a:gd name="connsiteY3" fmla="*/ 225871 h 716865"/>
                  <a:gd name="connsiteX4" fmla="*/ 1210382 w 2161397"/>
                  <a:gd name="connsiteY4" fmla="*/ 448040 h 716865"/>
                  <a:gd name="connsiteX5" fmla="*/ 2161397 w 2161397"/>
                  <a:gd name="connsiteY5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84412 w 2161397"/>
                  <a:gd name="connsiteY3" fmla="*/ 225871 h 716865"/>
                  <a:gd name="connsiteX4" fmla="*/ 1340066 w 2161397"/>
                  <a:gd name="connsiteY4" fmla="*/ 537648 h 716865"/>
                  <a:gd name="connsiteX5" fmla="*/ 2161397 w 2161397"/>
                  <a:gd name="connsiteY5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34874 w 2161397"/>
                  <a:gd name="connsiteY3" fmla="*/ 238955 h 716865"/>
                  <a:gd name="connsiteX4" fmla="*/ 1340066 w 2161397"/>
                  <a:gd name="connsiteY4" fmla="*/ 537648 h 716865"/>
                  <a:gd name="connsiteX5" fmla="*/ 2161397 w 2161397"/>
                  <a:gd name="connsiteY5" fmla="*/ 716865 h 71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397" h="716865">
                    <a:moveTo>
                      <a:pt x="0" y="0"/>
                    </a:moveTo>
                    <a:lnTo>
                      <a:pt x="189773" y="2650"/>
                    </a:lnTo>
                    <a:lnTo>
                      <a:pt x="432279" y="0"/>
                    </a:lnTo>
                    <a:cubicBezTo>
                      <a:pt x="531385" y="37203"/>
                      <a:pt x="583576" y="149347"/>
                      <a:pt x="734874" y="238955"/>
                    </a:cubicBezTo>
                    <a:cubicBezTo>
                      <a:pt x="886172" y="328563"/>
                      <a:pt x="1102312" y="457996"/>
                      <a:pt x="1340066" y="537648"/>
                    </a:cubicBezTo>
                    <a:cubicBezTo>
                      <a:pt x="1577820" y="617300"/>
                      <a:pt x="1835939" y="709639"/>
                      <a:pt x="2161397" y="716865"/>
                    </a:cubicBezTo>
                  </a:path>
                </a:pathLst>
              </a:custGeom>
              <a:ln w="3810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899093" y="4365865"/>
                <a:ext cx="1152520" cy="1728712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  <a:gd name="connsiteX0" fmla="*/ 0 w 1198400"/>
                  <a:gd name="connsiteY0" fmla="*/ 0 h 650723"/>
                  <a:gd name="connsiteX1" fmla="*/ 189773 w 1198400"/>
                  <a:gd name="connsiteY1" fmla="*/ 2650 h 650723"/>
                  <a:gd name="connsiteX2" fmla="*/ 610034 w 1198400"/>
                  <a:gd name="connsiteY2" fmla="*/ 2650 h 650723"/>
                  <a:gd name="connsiteX3" fmla="*/ 862191 w 1198400"/>
                  <a:gd name="connsiteY3" fmla="*/ 146666 h 650723"/>
                  <a:gd name="connsiteX4" fmla="*/ 1198400 w 1198400"/>
                  <a:gd name="connsiteY4" fmla="*/ 650723 h 650723"/>
                  <a:gd name="connsiteX0" fmla="*/ 0 w 1815574"/>
                  <a:gd name="connsiteY0" fmla="*/ 0 h 686995"/>
                  <a:gd name="connsiteX1" fmla="*/ 189773 w 1815574"/>
                  <a:gd name="connsiteY1" fmla="*/ 2650 h 686995"/>
                  <a:gd name="connsiteX2" fmla="*/ 610034 w 1815574"/>
                  <a:gd name="connsiteY2" fmla="*/ 2650 h 686995"/>
                  <a:gd name="connsiteX3" fmla="*/ 862191 w 1815574"/>
                  <a:gd name="connsiteY3" fmla="*/ 146666 h 686995"/>
                  <a:gd name="connsiteX4" fmla="*/ 1815574 w 1815574"/>
                  <a:gd name="connsiteY4" fmla="*/ 686995 h 686995"/>
                  <a:gd name="connsiteX0" fmla="*/ 0 w 1815574"/>
                  <a:gd name="connsiteY0" fmla="*/ 0 h 686995"/>
                  <a:gd name="connsiteX1" fmla="*/ 189773 w 1815574"/>
                  <a:gd name="connsiteY1" fmla="*/ 2650 h 686995"/>
                  <a:gd name="connsiteX2" fmla="*/ 610034 w 1815574"/>
                  <a:gd name="connsiteY2" fmla="*/ 2650 h 686995"/>
                  <a:gd name="connsiteX3" fmla="*/ 1210382 w 1815574"/>
                  <a:gd name="connsiteY3" fmla="*/ 448040 h 686995"/>
                  <a:gd name="connsiteX4" fmla="*/ 1815574 w 1815574"/>
                  <a:gd name="connsiteY4" fmla="*/ 686995 h 68699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610034 w 2161397"/>
                  <a:gd name="connsiteY2" fmla="*/ 265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610034 w 2161397"/>
                  <a:gd name="connsiteY2" fmla="*/ 265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84412 w 2161397"/>
                  <a:gd name="connsiteY3" fmla="*/ 225871 h 716865"/>
                  <a:gd name="connsiteX4" fmla="*/ 1210382 w 2161397"/>
                  <a:gd name="connsiteY4" fmla="*/ 448040 h 716865"/>
                  <a:gd name="connsiteX5" fmla="*/ 2161397 w 2161397"/>
                  <a:gd name="connsiteY5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84412 w 2161397"/>
                  <a:gd name="connsiteY3" fmla="*/ 225871 h 716865"/>
                  <a:gd name="connsiteX4" fmla="*/ 1340066 w 2161397"/>
                  <a:gd name="connsiteY4" fmla="*/ 537648 h 716865"/>
                  <a:gd name="connsiteX5" fmla="*/ 2161397 w 2161397"/>
                  <a:gd name="connsiteY5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34874 w 2161397"/>
                  <a:gd name="connsiteY3" fmla="*/ 238955 h 716865"/>
                  <a:gd name="connsiteX4" fmla="*/ 1340066 w 2161397"/>
                  <a:gd name="connsiteY4" fmla="*/ 537648 h 716865"/>
                  <a:gd name="connsiteX5" fmla="*/ 2161397 w 2161397"/>
                  <a:gd name="connsiteY5" fmla="*/ 716865 h 71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397" h="716865">
                    <a:moveTo>
                      <a:pt x="0" y="0"/>
                    </a:moveTo>
                    <a:lnTo>
                      <a:pt x="189773" y="2650"/>
                    </a:lnTo>
                    <a:lnTo>
                      <a:pt x="432279" y="0"/>
                    </a:lnTo>
                    <a:cubicBezTo>
                      <a:pt x="531385" y="37203"/>
                      <a:pt x="583576" y="149347"/>
                      <a:pt x="734874" y="238955"/>
                    </a:cubicBezTo>
                    <a:cubicBezTo>
                      <a:pt x="886172" y="328563"/>
                      <a:pt x="1102312" y="457996"/>
                      <a:pt x="1340066" y="537648"/>
                    </a:cubicBezTo>
                    <a:cubicBezTo>
                      <a:pt x="1577820" y="617300"/>
                      <a:pt x="1835939" y="709639"/>
                      <a:pt x="2161397" y="716865"/>
                    </a:cubicBezTo>
                  </a:path>
                </a:pathLst>
              </a:cu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395859" y="4365865"/>
                <a:ext cx="3600435" cy="1728712"/>
              </a:xfrm>
              <a:custGeom>
                <a:avLst/>
                <a:gdLst>
                  <a:gd name="connsiteX0" fmla="*/ 0 w 2627290"/>
                  <a:gd name="connsiteY0" fmla="*/ 17172 h 706192"/>
                  <a:gd name="connsiteX1" fmla="*/ 862884 w 2627290"/>
                  <a:gd name="connsiteY1" fmla="*/ 17172 h 706192"/>
                  <a:gd name="connsiteX2" fmla="*/ 1352281 w 2627290"/>
                  <a:gd name="connsiteY2" fmla="*/ 120203 h 706192"/>
                  <a:gd name="connsiteX3" fmla="*/ 1725769 w 2627290"/>
                  <a:gd name="connsiteY3" fmla="*/ 609600 h 706192"/>
                  <a:gd name="connsiteX4" fmla="*/ 2627290 w 2627290"/>
                  <a:gd name="connsiteY4" fmla="*/ 699752 h 706192"/>
                  <a:gd name="connsiteX0" fmla="*/ 0 w 2627290"/>
                  <a:gd name="connsiteY0" fmla="*/ 14521 h 703541"/>
                  <a:gd name="connsiteX1" fmla="*/ 441930 w 2627290"/>
                  <a:gd name="connsiteY1" fmla="*/ 17172 h 703541"/>
                  <a:gd name="connsiteX2" fmla="*/ 1352281 w 2627290"/>
                  <a:gd name="connsiteY2" fmla="*/ 117552 h 703541"/>
                  <a:gd name="connsiteX3" fmla="*/ 1725769 w 2627290"/>
                  <a:gd name="connsiteY3" fmla="*/ 606949 h 703541"/>
                  <a:gd name="connsiteX4" fmla="*/ 2627290 w 2627290"/>
                  <a:gd name="connsiteY4" fmla="*/ 697101 h 703541"/>
                  <a:gd name="connsiteX0" fmla="*/ 0 w 2627290"/>
                  <a:gd name="connsiteY0" fmla="*/ 23637 h 717385"/>
                  <a:gd name="connsiteX1" fmla="*/ 441930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273825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23637 h 717385"/>
                  <a:gd name="connsiteX1" fmla="*/ 357877 w 2627290"/>
                  <a:gd name="connsiteY1" fmla="*/ 26288 h 717385"/>
                  <a:gd name="connsiteX2" fmla="*/ 862191 w 2627290"/>
                  <a:gd name="connsiteY2" fmla="*/ 98296 h 717385"/>
                  <a:gd name="connsiteX3" fmla="*/ 1725769 w 2627290"/>
                  <a:gd name="connsiteY3" fmla="*/ 616065 h 717385"/>
                  <a:gd name="connsiteX4" fmla="*/ 2627290 w 2627290"/>
                  <a:gd name="connsiteY4" fmla="*/ 706217 h 717385"/>
                  <a:gd name="connsiteX0" fmla="*/ 0 w 2627290"/>
                  <a:gd name="connsiteY0" fmla="*/ 33353 h 785396"/>
                  <a:gd name="connsiteX1" fmla="*/ 357877 w 2627290"/>
                  <a:gd name="connsiteY1" fmla="*/ 36004 h 785396"/>
                  <a:gd name="connsiteX2" fmla="*/ 862191 w 2627290"/>
                  <a:gd name="connsiteY2" fmla="*/ 108012 h 785396"/>
                  <a:gd name="connsiteX3" fmla="*/ 1366505 w 2627290"/>
                  <a:gd name="connsiteY3" fmla="*/ 684076 h 785396"/>
                  <a:gd name="connsiteX4" fmla="*/ 2627290 w 2627290"/>
                  <a:gd name="connsiteY4" fmla="*/ 715933 h 785396"/>
                  <a:gd name="connsiteX0" fmla="*/ 0 w 2627290"/>
                  <a:gd name="connsiteY0" fmla="*/ 33353 h 792088"/>
                  <a:gd name="connsiteX1" fmla="*/ 357877 w 2627290"/>
                  <a:gd name="connsiteY1" fmla="*/ 36004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33353 h 792088"/>
                  <a:gd name="connsiteX1" fmla="*/ 189773 w 2627290"/>
                  <a:gd name="connsiteY1" fmla="*/ 36003 h 792088"/>
                  <a:gd name="connsiteX2" fmla="*/ 862191 w 2627290"/>
                  <a:gd name="connsiteY2" fmla="*/ 108012 h 792088"/>
                  <a:gd name="connsiteX3" fmla="*/ 1366505 w 2627290"/>
                  <a:gd name="connsiteY3" fmla="*/ 684076 h 792088"/>
                  <a:gd name="connsiteX4" fmla="*/ 2627290 w 2627290"/>
                  <a:gd name="connsiteY4" fmla="*/ 756083 h 792088"/>
                  <a:gd name="connsiteX0" fmla="*/ 0 w 2627290"/>
                  <a:gd name="connsiteY0" fmla="*/ 105362 h 876098"/>
                  <a:gd name="connsiteX1" fmla="*/ 189773 w 2627290"/>
                  <a:gd name="connsiteY1" fmla="*/ 108012 h 876098"/>
                  <a:gd name="connsiteX2" fmla="*/ 610034 w 2627290"/>
                  <a:gd name="connsiteY2" fmla="*/ 108012 h 876098"/>
                  <a:gd name="connsiteX3" fmla="*/ 1366505 w 2627290"/>
                  <a:gd name="connsiteY3" fmla="*/ 756085 h 876098"/>
                  <a:gd name="connsiteX4" fmla="*/ 2627290 w 2627290"/>
                  <a:gd name="connsiteY4" fmla="*/ 828092 h 876098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366505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627290"/>
                  <a:gd name="connsiteY0" fmla="*/ 0 h 770735"/>
                  <a:gd name="connsiteX1" fmla="*/ 189773 w 2627290"/>
                  <a:gd name="connsiteY1" fmla="*/ 2650 h 770735"/>
                  <a:gd name="connsiteX2" fmla="*/ 610034 w 2627290"/>
                  <a:gd name="connsiteY2" fmla="*/ 2650 h 770735"/>
                  <a:gd name="connsiteX3" fmla="*/ 1030296 w 2627290"/>
                  <a:gd name="connsiteY3" fmla="*/ 650722 h 770735"/>
                  <a:gd name="connsiteX4" fmla="*/ 2627290 w 2627290"/>
                  <a:gd name="connsiteY4" fmla="*/ 722730 h 770735"/>
                  <a:gd name="connsiteX0" fmla="*/ 0 w 2627290"/>
                  <a:gd name="connsiteY0" fmla="*/ 0 h 770736"/>
                  <a:gd name="connsiteX1" fmla="*/ 189773 w 2627290"/>
                  <a:gd name="connsiteY1" fmla="*/ 2650 h 770736"/>
                  <a:gd name="connsiteX2" fmla="*/ 610034 w 2627290"/>
                  <a:gd name="connsiteY2" fmla="*/ 2650 h 770736"/>
                  <a:gd name="connsiteX3" fmla="*/ 1198400 w 2627290"/>
                  <a:gd name="connsiteY3" fmla="*/ 650723 h 770736"/>
                  <a:gd name="connsiteX4" fmla="*/ 2627290 w 2627290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97958"/>
                  <a:gd name="connsiteX1" fmla="*/ 189773 w 2291081"/>
                  <a:gd name="connsiteY1" fmla="*/ 2650 h 797958"/>
                  <a:gd name="connsiteX2" fmla="*/ 610034 w 2291081"/>
                  <a:gd name="connsiteY2" fmla="*/ 2650 h 797958"/>
                  <a:gd name="connsiteX3" fmla="*/ 1198400 w 2291081"/>
                  <a:gd name="connsiteY3" fmla="*/ 650723 h 797958"/>
                  <a:gd name="connsiteX4" fmla="*/ 2291081 w 2291081"/>
                  <a:gd name="connsiteY4" fmla="*/ 794738 h 797958"/>
                  <a:gd name="connsiteX0" fmla="*/ 0 w 2291081"/>
                  <a:gd name="connsiteY0" fmla="*/ 0 h 794738"/>
                  <a:gd name="connsiteX1" fmla="*/ 189773 w 2291081"/>
                  <a:gd name="connsiteY1" fmla="*/ 2650 h 794738"/>
                  <a:gd name="connsiteX2" fmla="*/ 610034 w 2291081"/>
                  <a:gd name="connsiteY2" fmla="*/ 2650 h 794738"/>
                  <a:gd name="connsiteX3" fmla="*/ 1198400 w 2291081"/>
                  <a:gd name="connsiteY3" fmla="*/ 650723 h 794738"/>
                  <a:gd name="connsiteX4" fmla="*/ 2291081 w 2291081"/>
                  <a:gd name="connsiteY4" fmla="*/ 794738 h 794738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70736"/>
                  <a:gd name="connsiteX1" fmla="*/ 189773 w 2291081"/>
                  <a:gd name="connsiteY1" fmla="*/ 2650 h 770736"/>
                  <a:gd name="connsiteX2" fmla="*/ 610034 w 2291081"/>
                  <a:gd name="connsiteY2" fmla="*/ 2650 h 770736"/>
                  <a:gd name="connsiteX3" fmla="*/ 1198400 w 2291081"/>
                  <a:gd name="connsiteY3" fmla="*/ 650723 h 770736"/>
                  <a:gd name="connsiteX4" fmla="*/ 2291081 w 2291081"/>
                  <a:gd name="connsiteY4" fmla="*/ 722730 h 770736"/>
                  <a:gd name="connsiteX0" fmla="*/ 0 w 2291081"/>
                  <a:gd name="connsiteY0" fmla="*/ 0 h 746734"/>
                  <a:gd name="connsiteX1" fmla="*/ 189773 w 2291081"/>
                  <a:gd name="connsiteY1" fmla="*/ 2650 h 746734"/>
                  <a:gd name="connsiteX2" fmla="*/ 610034 w 2291081"/>
                  <a:gd name="connsiteY2" fmla="*/ 2650 h 746734"/>
                  <a:gd name="connsiteX3" fmla="*/ 862191 w 2291081"/>
                  <a:gd name="connsiteY3" fmla="*/ 146666 h 746734"/>
                  <a:gd name="connsiteX4" fmla="*/ 1198400 w 2291081"/>
                  <a:gd name="connsiteY4" fmla="*/ 650723 h 746734"/>
                  <a:gd name="connsiteX5" fmla="*/ 2291081 w 2291081"/>
                  <a:gd name="connsiteY5" fmla="*/ 722730 h 746734"/>
                  <a:gd name="connsiteX0" fmla="*/ 0 w 1198400"/>
                  <a:gd name="connsiteY0" fmla="*/ 0 h 650723"/>
                  <a:gd name="connsiteX1" fmla="*/ 189773 w 1198400"/>
                  <a:gd name="connsiteY1" fmla="*/ 2650 h 650723"/>
                  <a:gd name="connsiteX2" fmla="*/ 610034 w 1198400"/>
                  <a:gd name="connsiteY2" fmla="*/ 2650 h 650723"/>
                  <a:gd name="connsiteX3" fmla="*/ 862191 w 1198400"/>
                  <a:gd name="connsiteY3" fmla="*/ 146666 h 650723"/>
                  <a:gd name="connsiteX4" fmla="*/ 1198400 w 1198400"/>
                  <a:gd name="connsiteY4" fmla="*/ 650723 h 650723"/>
                  <a:gd name="connsiteX0" fmla="*/ 0 w 1815574"/>
                  <a:gd name="connsiteY0" fmla="*/ 0 h 686995"/>
                  <a:gd name="connsiteX1" fmla="*/ 189773 w 1815574"/>
                  <a:gd name="connsiteY1" fmla="*/ 2650 h 686995"/>
                  <a:gd name="connsiteX2" fmla="*/ 610034 w 1815574"/>
                  <a:gd name="connsiteY2" fmla="*/ 2650 h 686995"/>
                  <a:gd name="connsiteX3" fmla="*/ 862191 w 1815574"/>
                  <a:gd name="connsiteY3" fmla="*/ 146666 h 686995"/>
                  <a:gd name="connsiteX4" fmla="*/ 1815574 w 1815574"/>
                  <a:gd name="connsiteY4" fmla="*/ 686995 h 686995"/>
                  <a:gd name="connsiteX0" fmla="*/ 0 w 1815574"/>
                  <a:gd name="connsiteY0" fmla="*/ 0 h 686995"/>
                  <a:gd name="connsiteX1" fmla="*/ 189773 w 1815574"/>
                  <a:gd name="connsiteY1" fmla="*/ 2650 h 686995"/>
                  <a:gd name="connsiteX2" fmla="*/ 610034 w 1815574"/>
                  <a:gd name="connsiteY2" fmla="*/ 2650 h 686995"/>
                  <a:gd name="connsiteX3" fmla="*/ 1210382 w 1815574"/>
                  <a:gd name="connsiteY3" fmla="*/ 448040 h 686995"/>
                  <a:gd name="connsiteX4" fmla="*/ 1815574 w 1815574"/>
                  <a:gd name="connsiteY4" fmla="*/ 686995 h 68699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610034 w 2161397"/>
                  <a:gd name="connsiteY2" fmla="*/ 265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610034 w 2161397"/>
                  <a:gd name="connsiteY2" fmla="*/ 265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1210382 w 2161397"/>
                  <a:gd name="connsiteY3" fmla="*/ 448040 h 716865"/>
                  <a:gd name="connsiteX4" fmla="*/ 2161397 w 2161397"/>
                  <a:gd name="connsiteY4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84412 w 2161397"/>
                  <a:gd name="connsiteY3" fmla="*/ 225871 h 716865"/>
                  <a:gd name="connsiteX4" fmla="*/ 1210382 w 2161397"/>
                  <a:gd name="connsiteY4" fmla="*/ 448040 h 716865"/>
                  <a:gd name="connsiteX5" fmla="*/ 2161397 w 2161397"/>
                  <a:gd name="connsiteY5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84412 w 2161397"/>
                  <a:gd name="connsiteY3" fmla="*/ 225871 h 716865"/>
                  <a:gd name="connsiteX4" fmla="*/ 1340066 w 2161397"/>
                  <a:gd name="connsiteY4" fmla="*/ 537648 h 716865"/>
                  <a:gd name="connsiteX5" fmla="*/ 2161397 w 2161397"/>
                  <a:gd name="connsiteY5" fmla="*/ 716865 h 716865"/>
                  <a:gd name="connsiteX0" fmla="*/ 0 w 2161397"/>
                  <a:gd name="connsiteY0" fmla="*/ 0 h 716865"/>
                  <a:gd name="connsiteX1" fmla="*/ 189773 w 2161397"/>
                  <a:gd name="connsiteY1" fmla="*/ 2650 h 716865"/>
                  <a:gd name="connsiteX2" fmla="*/ 432279 w 2161397"/>
                  <a:gd name="connsiteY2" fmla="*/ 0 h 716865"/>
                  <a:gd name="connsiteX3" fmla="*/ 734874 w 2161397"/>
                  <a:gd name="connsiteY3" fmla="*/ 238955 h 716865"/>
                  <a:gd name="connsiteX4" fmla="*/ 1340066 w 2161397"/>
                  <a:gd name="connsiteY4" fmla="*/ 537648 h 716865"/>
                  <a:gd name="connsiteX5" fmla="*/ 2161397 w 2161397"/>
                  <a:gd name="connsiteY5" fmla="*/ 716865 h 71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397" h="716865">
                    <a:moveTo>
                      <a:pt x="0" y="0"/>
                    </a:moveTo>
                    <a:lnTo>
                      <a:pt x="189773" y="2650"/>
                    </a:lnTo>
                    <a:lnTo>
                      <a:pt x="432279" y="0"/>
                    </a:lnTo>
                    <a:cubicBezTo>
                      <a:pt x="531385" y="37203"/>
                      <a:pt x="583576" y="149347"/>
                      <a:pt x="734874" y="238955"/>
                    </a:cubicBezTo>
                    <a:cubicBezTo>
                      <a:pt x="886172" y="328563"/>
                      <a:pt x="1102312" y="457996"/>
                      <a:pt x="1340066" y="537648"/>
                    </a:cubicBezTo>
                    <a:cubicBezTo>
                      <a:pt x="1577820" y="617300"/>
                      <a:pt x="1835939" y="709639"/>
                      <a:pt x="2161397" y="716865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48" name="ZoneTexte 40"/>
              <p:cNvSpPr txBox="1">
                <a:spLocks noChangeArrowheads="1"/>
              </p:cNvSpPr>
              <p:nvPr/>
            </p:nvSpPr>
            <p:spPr bwMode="auto">
              <a:xfrm>
                <a:off x="1335366" y="5733256"/>
                <a:ext cx="4283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9900"/>
                    </a:solidFill>
                    <a:latin typeface="Symbol" pitchFamily="18" charset="2"/>
                  </a:rPr>
                  <a:t>Y</a:t>
                </a:r>
                <a:r>
                  <a:rPr lang="en-US" b="1">
                    <a:solidFill>
                      <a:srgbClr val="009900"/>
                    </a:solidFill>
                    <a:latin typeface="Calibri" pitchFamily="34" charset="0"/>
                  </a:rPr>
                  <a:t>’</a:t>
                </a:r>
              </a:p>
            </p:txBody>
          </p:sp>
          <p:sp>
            <p:nvSpPr>
              <p:cNvPr id="18449" name="ZoneTexte 41"/>
              <p:cNvSpPr txBox="1">
                <a:spLocks noChangeArrowheads="1"/>
              </p:cNvSpPr>
              <p:nvPr/>
            </p:nvSpPr>
            <p:spPr bwMode="auto">
              <a:xfrm>
                <a:off x="1964328" y="566124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3333FF"/>
                    </a:solidFill>
                    <a:latin typeface="Symbol" pitchFamily="18" charset="2"/>
                  </a:rPr>
                  <a:t>c</a:t>
                </a:r>
                <a:r>
                  <a:rPr lang="en-US" b="1" baseline="-25000">
                    <a:solidFill>
                      <a:srgbClr val="3333FF"/>
                    </a:solidFill>
                    <a:latin typeface="Calibri" pitchFamily="34" charset="0"/>
                  </a:rPr>
                  <a:t>c</a:t>
                </a:r>
                <a:endParaRPr lang="en-US" b="1" baseline="-25000">
                  <a:solidFill>
                    <a:srgbClr val="3333FF"/>
                  </a:solidFill>
                  <a:latin typeface="Symbol" pitchFamily="18" charset="2"/>
                </a:endParaRPr>
              </a:p>
            </p:txBody>
          </p:sp>
          <p:sp>
            <p:nvSpPr>
              <p:cNvPr id="18450" name="ZoneTexte 42"/>
              <p:cNvSpPr txBox="1">
                <a:spLocks noChangeArrowheads="1"/>
              </p:cNvSpPr>
              <p:nvPr/>
            </p:nvSpPr>
            <p:spPr bwMode="auto">
              <a:xfrm>
                <a:off x="2843808" y="5517232"/>
                <a:ext cx="12016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Calibri" pitchFamily="34" charset="0"/>
                  </a:rPr>
                  <a:t>direct  J/</a:t>
                </a:r>
                <a:r>
                  <a:rPr lang="en-US" b="1">
                    <a:solidFill>
                      <a:srgbClr val="FF0000"/>
                    </a:solidFill>
                    <a:latin typeface="Symbol" pitchFamily="18" charset="2"/>
                  </a:rPr>
                  <a:t>Y</a:t>
                </a:r>
              </a:p>
            </p:txBody>
          </p:sp>
          <p:sp>
            <p:nvSpPr>
              <p:cNvPr id="18451" name="ZoneTexte 44"/>
              <p:cNvSpPr txBox="1">
                <a:spLocks noChangeArrowheads="1"/>
              </p:cNvSpPr>
              <p:nvPr/>
            </p:nvSpPr>
            <p:spPr bwMode="auto">
              <a:xfrm rot="-5400000">
                <a:off x="-923227" y="4837248"/>
                <a:ext cx="22867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production probability</a:t>
                </a:r>
              </a:p>
            </p:txBody>
          </p:sp>
          <p:sp>
            <p:nvSpPr>
              <p:cNvPr id="18452" name="ZoneTexte 45"/>
              <p:cNvSpPr txBox="1">
                <a:spLocks noChangeArrowheads="1"/>
              </p:cNvSpPr>
              <p:nvPr/>
            </p:nvSpPr>
            <p:spPr bwMode="auto">
              <a:xfrm>
                <a:off x="874495" y="3933056"/>
                <a:ext cx="25453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suppression by comovers</a:t>
                </a:r>
              </a:p>
            </p:txBody>
          </p:sp>
        </p:grpSp>
        <p:sp>
          <p:nvSpPr>
            <p:cNvPr id="18442" name="ZoneTexte 49"/>
            <p:cNvSpPr txBox="1">
              <a:spLocks noChangeArrowheads="1"/>
            </p:cNvSpPr>
            <p:nvPr/>
          </p:nvSpPr>
          <p:spPr bwMode="auto">
            <a:xfrm>
              <a:off x="1403648" y="6372036"/>
              <a:ext cx="17407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comover density</a:t>
              </a:r>
            </a:p>
          </p:txBody>
        </p:sp>
      </p:grpSp>
      <p:cxnSp>
        <p:nvCxnSpPr>
          <p:cNvPr id="56" name="Connecteur droit avec flèche 55"/>
          <p:cNvCxnSpPr/>
          <p:nvPr/>
        </p:nvCxnSpPr>
        <p:spPr>
          <a:xfrm rot="16200000" flipH="1">
            <a:off x="6587331" y="3212307"/>
            <a:ext cx="1152525" cy="57626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55"/>
          <p:cNvCxnSpPr/>
          <p:nvPr/>
        </p:nvCxnSpPr>
        <p:spPr>
          <a:xfrm rot="5400000">
            <a:off x="935832" y="3536156"/>
            <a:ext cx="863600" cy="2174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space réservé du numéro de diapositive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4DCDD-5BBC-4C98-B9C4-55985B0B5A43}" type="slidenum">
              <a:rPr lang="fr-BE"/>
              <a:pPr>
                <a:defRPr/>
              </a:pPr>
              <a:t>3</a:t>
            </a:fld>
            <a:endParaRPr lang="fr-BE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73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/>
          <a:lstStyle/>
          <a:p>
            <a:pPr algn="l"/>
            <a:r>
              <a:rPr lang="fr-FR" sz="2800" smtClean="0"/>
              <a:t>Charmonia in A+A     </a:t>
            </a:r>
            <a:r>
              <a:rPr lang="en-US" smtClean="0">
                <a:solidFill>
                  <a:srgbClr val="FFFF00"/>
                </a:solidFill>
              </a:rPr>
              <a:t>Sequential suppression </a:t>
            </a:r>
          </a:p>
        </p:txBody>
      </p:sp>
      <p:sp>
        <p:nvSpPr>
          <p:cNvPr id="19458" name="Espace réservé du contenu 134"/>
          <p:cNvSpPr>
            <a:spLocks noGrp="1"/>
          </p:cNvSpPr>
          <p:nvPr>
            <p:ph idx="1"/>
          </p:nvPr>
        </p:nvSpPr>
        <p:spPr>
          <a:xfrm>
            <a:off x="214313" y="928688"/>
            <a:ext cx="4213225" cy="5500687"/>
          </a:xfrm>
        </p:spPr>
        <p:txBody>
          <a:bodyPr/>
          <a:lstStyle/>
          <a:p>
            <a:r>
              <a:rPr lang="fr-FR" smtClean="0"/>
              <a:t>Anomalous suppression </a:t>
            </a:r>
            <a:r>
              <a:rPr lang="fr-FR" smtClean="0">
                <a:solidFill>
                  <a:srgbClr val="FF0000"/>
                </a:solidFill>
              </a:rPr>
              <a:t> at SPS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33E5-42A8-446D-A648-9C9CEDAB8D99}" type="slidenum">
              <a:rPr lang="fr-BE"/>
              <a:pPr>
                <a:defRPr/>
              </a:pPr>
              <a:t>4</a:t>
            </a:fld>
            <a:endParaRPr lang="fr-BE"/>
          </a:p>
        </p:txBody>
      </p:sp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140200" y="981075"/>
            <a:ext cx="4968875" cy="50403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4" name="Rectangle 143"/>
          <p:cNvSpPr/>
          <p:nvPr/>
        </p:nvSpPr>
        <p:spPr>
          <a:xfrm>
            <a:off x="7008813" y="1609725"/>
            <a:ext cx="46037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5" name="Rectangle 144"/>
          <p:cNvSpPr/>
          <p:nvPr/>
        </p:nvSpPr>
        <p:spPr>
          <a:xfrm>
            <a:off x="6583363" y="3203575"/>
            <a:ext cx="46037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7186613" y="3289300"/>
            <a:ext cx="46037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7558088" y="3276600"/>
            <a:ext cx="46037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2" name="Rectangle 151"/>
          <p:cNvSpPr/>
          <p:nvPr/>
        </p:nvSpPr>
        <p:spPr>
          <a:xfrm>
            <a:off x="7824788" y="3600450"/>
            <a:ext cx="46037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8026400" y="3743325"/>
            <a:ext cx="46038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4" name="Rectangle 153"/>
          <p:cNvSpPr/>
          <p:nvPr/>
        </p:nvSpPr>
        <p:spPr>
          <a:xfrm>
            <a:off x="8189913" y="3773488"/>
            <a:ext cx="46037" cy="46037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8328025" y="3819525"/>
            <a:ext cx="46038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8426450" y="3822700"/>
            <a:ext cx="46038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8578850" y="3975100"/>
            <a:ext cx="46038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8509000" y="4014788"/>
            <a:ext cx="46038" cy="44450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628063" y="4140200"/>
            <a:ext cx="46037" cy="46038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554788" y="2892425"/>
            <a:ext cx="46037" cy="460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6948488" y="3141663"/>
            <a:ext cx="46037" cy="444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7229475" y="3175000"/>
            <a:ext cx="46038" cy="460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7473950" y="3276600"/>
            <a:ext cx="46038" cy="444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7686675" y="3225800"/>
            <a:ext cx="46038" cy="460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7829550" y="3221038"/>
            <a:ext cx="46038" cy="444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7008813" y="1825625"/>
            <a:ext cx="46037" cy="460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4910138" y="4292600"/>
            <a:ext cx="93662" cy="96838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6732588" y="4005263"/>
            <a:ext cx="92075" cy="96837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9" name="Rectangle 168"/>
          <p:cNvSpPr/>
          <p:nvPr/>
        </p:nvSpPr>
        <p:spPr>
          <a:xfrm>
            <a:off x="7451725" y="4076700"/>
            <a:ext cx="93663" cy="96838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7850188" y="4416425"/>
            <a:ext cx="93662" cy="96838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8132763" y="4600575"/>
            <a:ext cx="93662" cy="96838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2" name="Rectangle 171"/>
          <p:cNvSpPr/>
          <p:nvPr/>
        </p:nvSpPr>
        <p:spPr>
          <a:xfrm>
            <a:off x="8329613" y="4749800"/>
            <a:ext cx="93662" cy="96838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3" name="Rectangle 172"/>
          <p:cNvSpPr/>
          <p:nvPr/>
        </p:nvSpPr>
        <p:spPr>
          <a:xfrm>
            <a:off x="8475663" y="4705350"/>
            <a:ext cx="93662" cy="96838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8580438" y="5013325"/>
            <a:ext cx="93662" cy="96838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4916488" y="4508500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526213" y="3670300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926263" y="4168775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205663" y="4181475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450138" y="4418013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664450" y="4787900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807325" y="4645025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932363" y="2636838"/>
            <a:ext cx="158432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6" name="ZoneTexte 182"/>
          <p:cNvSpPr txBox="1">
            <a:spLocks noChangeArrowheads="1"/>
          </p:cNvSpPr>
          <p:nvPr/>
        </p:nvSpPr>
        <p:spPr bwMode="auto">
          <a:xfrm>
            <a:off x="5508625" y="2339975"/>
            <a:ext cx="554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p+A</a:t>
            </a:r>
          </a:p>
        </p:txBody>
      </p:sp>
      <p:sp>
        <p:nvSpPr>
          <p:cNvPr id="184" name="ZoneTexte 183"/>
          <p:cNvSpPr txBox="1"/>
          <p:nvPr/>
        </p:nvSpPr>
        <p:spPr>
          <a:xfrm>
            <a:off x="5940425" y="6021388"/>
            <a:ext cx="461963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4.37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1.04</a:t>
            </a:r>
          </a:p>
        </p:txBody>
      </p:sp>
      <p:sp>
        <p:nvSpPr>
          <p:cNvPr id="19498" name="ZoneTexte 184"/>
          <p:cNvSpPr txBox="1">
            <a:spLocks noChangeArrowheads="1"/>
          </p:cNvSpPr>
          <p:nvPr/>
        </p:nvSpPr>
        <p:spPr bwMode="auto">
          <a:xfrm>
            <a:off x="6486525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4.90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1.24</a:t>
            </a:r>
            <a:endParaRPr lang="fr-FR" sz="1600" b="1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7019925" y="6021388"/>
            <a:ext cx="461963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6.65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2.04</a:t>
            </a:r>
          </a:p>
        </p:txBody>
      </p:sp>
      <p:cxnSp>
        <p:nvCxnSpPr>
          <p:cNvPr id="187" name="Connecteur droit 186"/>
          <p:cNvCxnSpPr/>
          <p:nvPr/>
        </p:nvCxnSpPr>
        <p:spPr>
          <a:xfrm>
            <a:off x="6572250" y="4337050"/>
            <a:ext cx="0" cy="1296988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508875" y="3500438"/>
            <a:ext cx="0" cy="21605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ZoneTexte 190"/>
          <p:cNvSpPr txBox="1">
            <a:spLocks noChangeArrowheads="1"/>
          </p:cNvSpPr>
          <p:nvPr/>
        </p:nvSpPr>
        <p:spPr bwMode="auto">
          <a:xfrm>
            <a:off x="7524750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7.65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2.53</a:t>
            </a:r>
          </a:p>
        </p:txBody>
      </p:sp>
      <p:cxnSp>
        <p:nvCxnSpPr>
          <p:cNvPr id="193" name="Connecteur droit 192"/>
          <p:cNvCxnSpPr/>
          <p:nvPr/>
        </p:nvCxnSpPr>
        <p:spPr>
          <a:xfrm>
            <a:off x="8604250" y="5229225"/>
            <a:ext cx="0" cy="989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4" name="ZoneTexte 193"/>
          <p:cNvSpPr txBox="1">
            <a:spLocks noChangeArrowheads="1"/>
          </p:cNvSpPr>
          <p:nvPr/>
        </p:nvSpPr>
        <p:spPr bwMode="auto">
          <a:xfrm>
            <a:off x="8027988" y="6021388"/>
            <a:ext cx="504825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8.83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3.19</a:t>
            </a:r>
          </a:p>
        </p:txBody>
      </p:sp>
      <p:sp>
        <p:nvSpPr>
          <p:cNvPr id="19505" name="ZoneTexte 194"/>
          <p:cNvSpPr txBox="1">
            <a:spLocks noChangeArrowheads="1"/>
          </p:cNvSpPr>
          <p:nvPr/>
        </p:nvSpPr>
        <p:spPr bwMode="auto">
          <a:xfrm>
            <a:off x="8604250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9.43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3.76</a:t>
            </a: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170613" y="5648325"/>
            <a:ext cx="395287" cy="373063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251700" y="5653088"/>
            <a:ext cx="252413" cy="368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8" name="ZoneTexte 199"/>
          <p:cNvSpPr txBox="1">
            <a:spLocks noChangeArrowheads="1"/>
          </p:cNvSpPr>
          <p:nvPr/>
        </p:nvSpPr>
        <p:spPr bwMode="auto">
          <a:xfrm>
            <a:off x="4932363" y="6021388"/>
            <a:ext cx="966787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L (fm)</a:t>
            </a:r>
          </a:p>
          <a:p>
            <a:pPr algn="ctr"/>
            <a:r>
              <a:rPr lang="fr-FR" sz="1200" b="1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 (GeV/fm</a:t>
            </a:r>
            <a:r>
              <a:rPr lang="fr-FR" sz="1200" b="1" baseline="30000">
                <a:solidFill>
                  <a:srgbClr val="4F81BD"/>
                </a:solidFill>
                <a:latin typeface="Calibri" pitchFamily="34" charset="0"/>
              </a:rPr>
              <a:t>3</a:t>
            </a:r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205" name="Connecteur droit avec flèche 204"/>
          <p:cNvCxnSpPr/>
          <p:nvPr/>
        </p:nvCxnSpPr>
        <p:spPr>
          <a:xfrm>
            <a:off x="6659563" y="2924175"/>
            <a:ext cx="1296987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0" name="ZoneTexte 206"/>
          <p:cNvSpPr txBox="1">
            <a:spLocks noChangeArrowheads="1"/>
          </p:cNvSpPr>
          <p:nvPr/>
        </p:nvSpPr>
        <p:spPr bwMode="auto">
          <a:xfrm>
            <a:off x="6970713" y="2627313"/>
            <a:ext cx="560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6600"/>
                </a:solidFill>
                <a:latin typeface="Calibri" pitchFamily="34" charset="0"/>
              </a:rPr>
              <a:t>S+U</a:t>
            </a:r>
          </a:p>
        </p:txBody>
      </p:sp>
      <p:cxnSp>
        <p:nvCxnSpPr>
          <p:cNvPr id="143" name="Connecteur droit 142"/>
          <p:cNvCxnSpPr/>
          <p:nvPr/>
        </p:nvCxnSpPr>
        <p:spPr>
          <a:xfrm>
            <a:off x="7519988" y="3298825"/>
            <a:ext cx="1012825" cy="164306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hlinkClick r:id="rId3"/>
          </p:cNvPr>
          <p:cNvSpPr/>
          <p:nvPr/>
        </p:nvSpPr>
        <p:spPr>
          <a:xfrm>
            <a:off x="4932363" y="1196975"/>
            <a:ext cx="179546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u="sng" dirty="0" err="1">
                <a:solidFill>
                  <a:srgbClr val="3333FF"/>
                </a:solidFill>
                <a:latin typeface="+mn-lt"/>
              </a:rPr>
              <a:t>Eur</a:t>
            </a:r>
            <a:r>
              <a:rPr lang="fr-FR" sz="1050" b="1" u="sng" dirty="0">
                <a:solidFill>
                  <a:srgbClr val="3333FF"/>
                </a:solidFill>
                <a:latin typeface="+mn-lt"/>
              </a:rPr>
              <a:t>.Phys.J.C49:559-567,2007</a:t>
            </a:r>
          </a:p>
        </p:txBody>
      </p:sp>
      <p:sp>
        <p:nvSpPr>
          <p:cNvPr id="19513" name="ZoneTexte 76"/>
          <p:cNvSpPr txBox="1">
            <a:spLocks noChangeArrowheads="1"/>
          </p:cNvSpPr>
          <p:nvPr/>
        </p:nvSpPr>
        <p:spPr bwMode="auto">
          <a:xfrm rot="3507594">
            <a:off x="7995445" y="4209256"/>
            <a:ext cx="633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QGP </a:t>
            </a:r>
            <a:r>
              <a:rPr lang="fr-FR" sz="1200" b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9514" name="ZoneTexte 77"/>
          <p:cNvSpPr txBox="1">
            <a:spLocks noChangeArrowheads="1"/>
          </p:cNvSpPr>
          <p:nvPr/>
        </p:nvSpPr>
        <p:spPr bwMode="auto">
          <a:xfrm rot="1525744">
            <a:off x="6642100" y="3454400"/>
            <a:ext cx="8001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rgbClr val="4A7EBB"/>
                </a:solidFill>
                <a:latin typeface="Calibri" pitchFamily="34" charset="0"/>
              </a:rPr>
              <a:t>comovers</a:t>
            </a:r>
            <a:endParaRPr lang="fr-FR" sz="1200" b="1" baseline="-25000">
              <a:solidFill>
                <a:srgbClr val="4A7EBB"/>
              </a:solidFill>
              <a:latin typeface="Calibri" pitchFamily="34" charset="0"/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>
            <a:off x="6588125" y="3141663"/>
            <a:ext cx="2232025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6" name="ZoneTexte 80"/>
          <p:cNvSpPr txBox="1">
            <a:spLocks noChangeArrowheads="1"/>
          </p:cNvSpPr>
          <p:nvPr/>
        </p:nvSpPr>
        <p:spPr bwMode="auto">
          <a:xfrm>
            <a:off x="8027988" y="2843213"/>
            <a:ext cx="79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8000"/>
                </a:solidFill>
                <a:latin typeface="Calibri" pitchFamily="34" charset="0"/>
              </a:rPr>
              <a:t>Pb+Pb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4784725" y="3460750"/>
            <a:ext cx="40322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7685088" y="4122738"/>
            <a:ext cx="1109662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4800600" y="4114800"/>
            <a:ext cx="2159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749925" y="4129088"/>
            <a:ext cx="719138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21" name="ZoneTexte 78"/>
          <p:cNvSpPr txBox="1">
            <a:spLocks noChangeArrowheads="1"/>
          </p:cNvSpPr>
          <p:nvPr/>
        </p:nvSpPr>
        <p:spPr bwMode="auto">
          <a:xfrm>
            <a:off x="107950" y="4141788"/>
            <a:ext cx="424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Measuring </a:t>
            </a:r>
            <a:r>
              <a:rPr lang="en-US" sz="2000">
                <a:latin typeface="Symbol" pitchFamily="18" charset="2"/>
              </a:rPr>
              <a:t>Y</a:t>
            </a:r>
            <a:r>
              <a:rPr lang="en-US" sz="2000">
                <a:latin typeface="Calibri" pitchFamily="34" charset="0"/>
              </a:rPr>
              <a:t>’ only is not the answer :                </a:t>
            </a:r>
          </a:p>
          <a:p>
            <a:r>
              <a:rPr lang="en-US" sz="2000" i="1">
                <a:latin typeface="Calibri" pitchFamily="34" charset="0"/>
              </a:rPr>
              <a:t>                too small feed-down </a:t>
            </a:r>
          </a:p>
          <a:p>
            <a:r>
              <a:rPr lang="en-US" sz="2000">
                <a:latin typeface="Calibri" pitchFamily="34" charset="0"/>
                <a:sym typeface="Wingdings" pitchFamily="2" charset="2"/>
              </a:rPr>
              <a:t> need of a larger feed-down fraction</a:t>
            </a:r>
            <a:endParaRPr lang="en-US" sz="2000">
              <a:latin typeface="Calibri" pitchFamily="34" charset="0"/>
            </a:endParaRPr>
          </a:p>
        </p:txBody>
      </p:sp>
      <p:grpSp>
        <p:nvGrpSpPr>
          <p:cNvPr id="19522" name="Groupe 86"/>
          <p:cNvGrpSpPr>
            <a:grpSpLocks/>
          </p:cNvGrpSpPr>
          <p:nvPr/>
        </p:nvGrpSpPr>
        <p:grpSpPr bwMode="auto">
          <a:xfrm>
            <a:off x="609600" y="2924175"/>
            <a:ext cx="2449513" cy="1190625"/>
            <a:chOff x="-1980728" y="1412776"/>
            <a:chExt cx="2449923" cy="1189230"/>
          </a:xfrm>
        </p:grpSpPr>
        <p:sp>
          <p:nvSpPr>
            <p:cNvPr id="19528" name="ZoneTexte 83"/>
            <p:cNvSpPr txBox="1">
              <a:spLocks noChangeArrowheads="1"/>
            </p:cNvSpPr>
            <p:nvPr/>
          </p:nvSpPr>
          <p:spPr bwMode="auto">
            <a:xfrm>
              <a:off x="-1980728" y="1412776"/>
              <a:ext cx="2449923" cy="1189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57250" lvl="1" indent="-457200"/>
              <a:r>
                <a:rPr lang="fr-FR" b="1">
                  <a:latin typeface="Calibri" pitchFamily="34" charset="0"/>
                  <a:sym typeface="Wingdings" pitchFamily="2" charset="2"/>
                </a:rPr>
                <a:t>   60% </a:t>
              </a:r>
              <a:r>
                <a:rPr lang="fr-FR">
                  <a:latin typeface="Calibri" pitchFamily="34" charset="0"/>
                  <a:sym typeface="Wingdings" pitchFamily="2" charset="2"/>
                </a:rPr>
                <a:t>direct J/</a:t>
              </a:r>
              <a:r>
                <a:rPr lang="fr-FR">
                  <a:latin typeface="Symbol" pitchFamily="18" charset="2"/>
                  <a:sym typeface="Wingdings" pitchFamily="2" charset="2"/>
                </a:rPr>
                <a:t>Y</a:t>
              </a:r>
            </a:p>
            <a:p>
              <a:pPr marL="857250" lvl="1" indent="-457200"/>
              <a:r>
                <a:rPr lang="fr-FR" b="1">
                  <a:latin typeface="Calibri" pitchFamily="34" charset="0"/>
                  <a:sym typeface="Wingdings" pitchFamily="2" charset="2"/>
                </a:rPr>
                <a:t>+ 30% </a:t>
              </a:r>
              <a:r>
                <a:rPr lang="fr-FR">
                  <a:latin typeface="Symbol" pitchFamily="18" charset="2"/>
                  <a:sym typeface="Wingdings" pitchFamily="2" charset="2"/>
                </a:rPr>
                <a:t>c</a:t>
              </a:r>
              <a:r>
                <a:rPr lang="fr-FR" baseline="-25000">
                  <a:latin typeface="Calibri" pitchFamily="34" charset="0"/>
                  <a:sym typeface="Wingdings" pitchFamily="2" charset="2"/>
                </a:rPr>
                <a:t>c</a:t>
              </a:r>
              <a:r>
                <a:rPr lang="fr-FR">
                  <a:latin typeface="Calibri" pitchFamily="34" charset="0"/>
                  <a:sym typeface="Wingdings" pitchFamily="2" charset="2"/>
                </a:rPr>
                <a:t>J/</a:t>
              </a:r>
              <a:r>
                <a:rPr lang="fr-FR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>
                  <a:latin typeface="Calibri" pitchFamily="34" charset="0"/>
                  <a:sym typeface="Wingdings" pitchFamily="2" charset="2"/>
                </a:rPr>
                <a:t>+</a:t>
              </a:r>
              <a:r>
                <a:rPr lang="fr-FR">
                  <a:latin typeface="Symbol" pitchFamily="18" charset="2"/>
                  <a:sym typeface="Wingdings" pitchFamily="2" charset="2"/>
                </a:rPr>
                <a:t>g</a:t>
              </a:r>
            </a:p>
            <a:p>
              <a:pPr marL="857250" lvl="1" indent="-457200"/>
              <a:r>
                <a:rPr lang="fr-FR" b="1">
                  <a:latin typeface="Calibri" pitchFamily="34" charset="0"/>
                  <a:sym typeface="Wingdings" pitchFamily="2" charset="2"/>
                </a:rPr>
                <a:t>+ 10% </a:t>
              </a:r>
              <a:r>
                <a:rPr lang="fr-FR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>
                  <a:latin typeface="Calibri" pitchFamily="34" charset="0"/>
                  <a:sym typeface="Wingdings" pitchFamily="2" charset="2"/>
                </a:rPr>
                <a:t>’  J/</a:t>
              </a:r>
              <a:r>
                <a:rPr lang="fr-FR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>
                  <a:latin typeface="Calibri" pitchFamily="34" charset="0"/>
                  <a:sym typeface="Wingdings" pitchFamily="2" charset="2"/>
                </a:rPr>
                <a:t> + X</a:t>
              </a:r>
            </a:p>
            <a:p>
              <a:pPr marL="857250" lvl="1" indent="-457200"/>
              <a:r>
                <a:rPr lang="fr-FR" b="1">
                  <a:latin typeface="Calibri" pitchFamily="34" charset="0"/>
                  <a:sym typeface="Wingdings" pitchFamily="2" charset="2"/>
                </a:rPr>
                <a:t>Inclusive J/</a:t>
              </a:r>
              <a:r>
                <a:rPr lang="fr-FR" b="1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b="1">
                  <a:latin typeface="Calibri" pitchFamily="34" charset="0"/>
                  <a:sym typeface="Wingdings" pitchFamily="2" charset="2"/>
                </a:rPr>
                <a:t> yield</a:t>
              </a:r>
              <a:endParaRPr lang="fr-FR">
                <a:latin typeface="Calibri" pitchFamily="34" charset="0"/>
              </a:endParaRPr>
            </a:p>
          </p:txBody>
        </p:sp>
        <p:cxnSp>
          <p:nvCxnSpPr>
            <p:cNvPr id="91" name="Connecteur droit 90"/>
            <p:cNvCxnSpPr/>
            <p:nvPr/>
          </p:nvCxnSpPr>
          <p:spPr>
            <a:xfrm>
              <a:off x="-1620305" y="2276950"/>
              <a:ext cx="20164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ZoneTexte 91"/>
          <p:cNvSpPr txBox="1"/>
          <p:nvPr/>
        </p:nvSpPr>
        <p:spPr>
          <a:xfrm>
            <a:off x="374650" y="1844675"/>
            <a:ext cx="3476625" cy="10064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  <a:latin typeface="Calibri" pitchFamily="34" charset="0"/>
              </a:rPr>
              <a:t>sequential suppression (QGP) ?</a:t>
            </a:r>
          </a:p>
          <a:p>
            <a:pPr algn="ctr"/>
            <a:r>
              <a:rPr lang="fr-FR" sz="2000">
                <a:latin typeface="Calibri" pitchFamily="34" charset="0"/>
              </a:rPr>
              <a:t>or</a:t>
            </a:r>
          </a:p>
          <a:p>
            <a:pPr algn="ctr"/>
            <a:r>
              <a:rPr lang="fr-FR" sz="2000" b="1">
                <a:solidFill>
                  <a:srgbClr val="4A7EBB"/>
                </a:solidFill>
                <a:latin typeface="Calibri" pitchFamily="34" charset="0"/>
              </a:rPr>
              <a:t> comovers (no QGP) ?</a:t>
            </a:r>
          </a:p>
        </p:txBody>
      </p:sp>
      <p:sp>
        <p:nvSpPr>
          <p:cNvPr id="93" name="Flèche droite 92"/>
          <p:cNvSpPr/>
          <p:nvPr/>
        </p:nvSpPr>
        <p:spPr>
          <a:xfrm>
            <a:off x="3779838" y="5373688"/>
            <a:ext cx="504825" cy="28733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orme libre 87"/>
          <p:cNvSpPr/>
          <p:nvPr/>
        </p:nvSpPr>
        <p:spPr>
          <a:xfrm>
            <a:off x="6659563" y="3284538"/>
            <a:ext cx="1985962" cy="947737"/>
          </a:xfrm>
          <a:custGeom>
            <a:avLst/>
            <a:gdLst>
              <a:gd name="connsiteX0" fmla="*/ 0 w 1985963"/>
              <a:gd name="connsiteY0" fmla="*/ 0 h 947738"/>
              <a:gd name="connsiteX1" fmla="*/ 1985963 w 1985963"/>
              <a:gd name="connsiteY1" fmla="*/ 947738 h 947738"/>
              <a:gd name="connsiteX2" fmla="*/ 1985963 w 1985963"/>
              <a:gd name="connsiteY2" fmla="*/ 947738 h 947738"/>
              <a:gd name="connsiteX3" fmla="*/ 1985963 w 1985963"/>
              <a:gd name="connsiteY3" fmla="*/ 938213 h 947738"/>
              <a:gd name="connsiteX0" fmla="*/ 0 w 1985963"/>
              <a:gd name="connsiteY0" fmla="*/ 0 h 947738"/>
              <a:gd name="connsiteX1" fmla="*/ 1026443 w 1985963"/>
              <a:gd name="connsiteY1" fmla="*/ 491679 h 947738"/>
              <a:gd name="connsiteX2" fmla="*/ 1985963 w 1985963"/>
              <a:gd name="connsiteY2" fmla="*/ 947738 h 947738"/>
              <a:gd name="connsiteX3" fmla="*/ 1985963 w 1985963"/>
              <a:gd name="connsiteY3" fmla="*/ 947738 h 947738"/>
              <a:gd name="connsiteX4" fmla="*/ 1985963 w 1985963"/>
              <a:gd name="connsiteY4" fmla="*/ 938213 h 9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963" h="947738">
                <a:moveTo>
                  <a:pt x="0" y="0"/>
                </a:moveTo>
                <a:lnTo>
                  <a:pt x="1026443" y="491679"/>
                </a:lnTo>
                <a:lnTo>
                  <a:pt x="1985963" y="947738"/>
                </a:lnTo>
                <a:lnTo>
                  <a:pt x="1985963" y="947738"/>
                </a:lnTo>
                <a:lnTo>
                  <a:pt x="1985963" y="938213"/>
                </a:ln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ZoneTexte 74"/>
          <p:cNvSpPr txBox="1"/>
          <p:nvPr/>
        </p:nvSpPr>
        <p:spPr>
          <a:xfrm>
            <a:off x="468313" y="5300663"/>
            <a:ext cx="3167062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Measuring  J/</a:t>
            </a:r>
            <a:r>
              <a:rPr lang="en-US" sz="2000" b="1" dirty="0">
                <a:latin typeface="Symbol" pitchFamily="18" charset="2"/>
              </a:rPr>
              <a:t>Y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>
                <a:latin typeface="Symbol" pitchFamily="18" charset="2"/>
              </a:rPr>
              <a:t>Y</a:t>
            </a:r>
            <a:r>
              <a:rPr lang="en-US" sz="2000" b="1" dirty="0">
                <a:latin typeface="+mn-lt"/>
              </a:rPr>
              <a:t>’ and </a:t>
            </a:r>
            <a:r>
              <a:rPr lang="en-US" sz="2000" b="1" dirty="0">
                <a:latin typeface="Symbol" pitchFamily="18" charset="2"/>
              </a:rPr>
              <a:t>c</a:t>
            </a:r>
            <a:r>
              <a:rPr lang="en-US" sz="2000" b="1" baseline="-25000" dirty="0">
                <a:latin typeface="+mn-lt"/>
              </a:rPr>
              <a:t>c</a:t>
            </a:r>
            <a:r>
              <a:rPr lang="en-US" sz="2000" b="1" dirty="0">
                <a:latin typeface="+mn-lt"/>
              </a:rPr>
              <a:t> suppression patterns                    will give the answer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6" name="Espace réservé du pied de page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928688"/>
            <a:ext cx="5292725" cy="5500687"/>
          </a:xfrm>
        </p:spPr>
        <p:txBody>
          <a:bodyPr/>
          <a:lstStyle/>
          <a:p>
            <a:pPr marL="457200" indent="-457200" algn="just">
              <a:lnSpc>
                <a:spcPct val="90000"/>
              </a:lnSpc>
            </a:pPr>
            <a:r>
              <a:rPr lang="en-US" sz="2200" smtClean="0"/>
              <a:t>Operate a new experiment at SPS</a:t>
            </a:r>
          </a:p>
          <a:p>
            <a:pPr marL="857250" lvl="1" indent="-457200" algn="just">
              <a:lnSpc>
                <a:spcPct val="90000"/>
              </a:lnSpc>
            </a:pPr>
            <a:r>
              <a:rPr lang="en-US" sz="2200" smtClean="0"/>
              <a:t>Primary goal : </a:t>
            </a:r>
            <a:r>
              <a:rPr lang="en-US" sz="1900" b="1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900" b="1" baseline="-25000" smtClean="0">
                <a:solidFill>
                  <a:srgbClr val="FF0000"/>
                </a:solidFill>
              </a:rPr>
              <a:t>c</a:t>
            </a:r>
            <a:r>
              <a:rPr lang="en-US" sz="1900" b="1" smtClean="0">
                <a:solidFill>
                  <a:srgbClr val="FF0000"/>
                </a:solidFill>
              </a:rPr>
              <a:t>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 J/</a:t>
            </a:r>
            <a:r>
              <a:rPr lang="en-US" sz="1900" b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 + </a:t>
            </a:r>
            <a:r>
              <a:rPr lang="en-US" sz="1900" b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en-US" sz="1900" b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900" b="1" baseline="3000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en-US" sz="1900" b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900" b="1" baseline="3000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en-US" sz="1900" b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1257300" lvl="2" indent="-457200" algn="just">
              <a:lnSpc>
                <a:spcPct val="90000"/>
              </a:lnSpc>
            </a:pPr>
            <a:r>
              <a:rPr lang="en-US" sz="1700" smtClean="0"/>
              <a:t>With high intensity 158 GeV/c Pb beam</a:t>
            </a:r>
          </a:p>
          <a:p>
            <a:pPr marL="1257300" lvl="2" indent="-457200" algn="just">
              <a:lnSpc>
                <a:spcPct val="90000"/>
              </a:lnSpc>
            </a:pPr>
            <a:r>
              <a:rPr lang="en-US" sz="1700" smtClean="0"/>
              <a:t>With high intensity 450 GeV/c proton beam</a:t>
            </a:r>
          </a:p>
          <a:p>
            <a:pPr marL="857250" lvl="1" indent="-457200" algn="just">
              <a:lnSpc>
                <a:spcPct val="90000"/>
              </a:lnSpc>
            </a:pPr>
            <a:r>
              <a:rPr lang="en-US" sz="2200" smtClean="0"/>
              <a:t>Detector features :</a:t>
            </a:r>
          </a:p>
          <a:p>
            <a:pPr marL="1714500" lvl="3" indent="-457200" algn="just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>
                <a:solidFill>
                  <a:srgbClr val="1F497D"/>
                </a:solidFill>
              </a:rPr>
              <a:t>Vertex + Spectrometer</a:t>
            </a:r>
          </a:p>
          <a:p>
            <a:pPr marL="1568450" lvl="4" indent="-457200" algn="just">
              <a:lnSpc>
                <a:spcPct val="90000"/>
              </a:lnSpc>
            </a:pPr>
            <a:r>
              <a:rPr lang="en-US" smtClean="0"/>
              <a:t>Measure tracks before absorber for very good mass resolution</a:t>
            </a:r>
          </a:p>
          <a:p>
            <a:pPr marL="1714500" lvl="3" indent="-457200" algn="just">
              <a:lnSpc>
                <a:spcPct val="90000"/>
              </a:lnSpc>
              <a:buFont typeface="Calibri" pitchFamily="34" charset="0"/>
              <a:buAutoNum type="arabicPeriod"/>
            </a:pPr>
            <a:endParaRPr lang="en-US" b="1" smtClean="0">
              <a:solidFill>
                <a:srgbClr val="FF0000"/>
              </a:solidFill>
            </a:endParaRPr>
          </a:p>
          <a:p>
            <a:pPr marL="1714500" lvl="3" indent="-457200" algn="just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>
                <a:solidFill>
                  <a:srgbClr val="FF0000"/>
                </a:solidFill>
              </a:rPr>
              <a:t>Calorimeter</a:t>
            </a:r>
          </a:p>
          <a:p>
            <a:pPr marL="1568450" lvl="4" indent="-457200" algn="just">
              <a:lnSpc>
                <a:spcPct val="90000"/>
              </a:lnSpc>
            </a:pPr>
            <a:r>
              <a:rPr lang="en-US" smtClean="0"/>
              <a:t>Measure low energy </a:t>
            </a:r>
            <a:r>
              <a:rPr lang="en-US" smtClean="0">
                <a:latin typeface="Symbol" pitchFamily="18" charset="2"/>
              </a:rPr>
              <a:t>g</a:t>
            </a:r>
            <a:r>
              <a:rPr lang="en-US" smtClean="0"/>
              <a:t> in high           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0</a:t>
            </a:r>
            <a:r>
              <a:rPr lang="en-US" smtClean="0"/>
              <a:t> multiplicity environment</a:t>
            </a:r>
            <a:r>
              <a:rPr lang="en-US" sz="1600" smtClean="0"/>
              <a:t>                                                      </a:t>
            </a:r>
          </a:p>
          <a:p>
            <a:pPr marL="1714500" lvl="3" indent="-457200" algn="just">
              <a:lnSpc>
                <a:spcPct val="90000"/>
              </a:lnSpc>
              <a:buFont typeface="Calibri" pitchFamily="34" charset="0"/>
              <a:buAutoNum type="arabicPeriod"/>
            </a:pPr>
            <a:endParaRPr lang="en-US" b="1" smtClean="0">
              <a:solidFill>
                <a:srgbClr val="595959"/>
              </a:solidFill>
            </a:endParaRPr>
          </a:p>
          <a:p>
            <a:pPr marL="1714500" lvl="3" indent="-457200" algn="just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b="1" smtClean="0">
                <a:solidFill>
                  <a:srgbClr val="595959"/>
                </a:solidFill>
              </a:rPr>
              <a:t>Absorber/trigger</a:t>
            </a:r>
          </a:p>
          <a:p>
            <a:pPr marL="1568450" lvl="4" indent="-457200" algn="just">
              <a:lnSpc>
                <a:spcPct val="90000"/>
              </a:lnSpc>
            </a:pPr>
            <a:r>
              <a:rPr lang="en-US" b="1" smtClean="0">
                <a:solidFill>
                  <a:srgbClr val="595959"/>
                </a:solidFill>
              </a:rPr>
              <a:t>Absorb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/K</a:t>
            </a:r>
          </a:p>
          <a:p>
            <a:pPr marL="1568450" lvl="4" indent="-457200" algn="just">
              <a:lnSpc>
                <a:spcPct val="90000"/>
              </a:lnSpc>
            </a:pPr>
            <a:r>
              <a:rPr lang="en-US" smtClean="0"/>
              <a:t> Minimize fake triggers from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/K decays</a:t>
            </a:r>
          </a:p>
          <a:p>
            <a:pPr marL="1714500" lvl="3" indent="-457200">
              <a:lnSpc>
                <a:spcPct val="90000"/>
              </a:lnSpc>
            </a:pPr>
            <a:endParaRPr lang="en-US" sz="1100" b="1" smtClean="0">
              <a:solidFill>
                <a:srgbClr val="595959"/>
              </a:solidFill>
            </a:endParaRPr>
          </a:p>
          <a:p>
            <a:pPr marL="1714500" lvl="3" indent="-457200">
              <a:lnSpc>
                <a:spcPct val="90000"/>
              </a:lnSpc>
              <a:buFont typeface="Arial" charset="0"/>
              <a:buNone/>
            </a:pPr>
            <a:endParaRPr lang="en-US" sz="1100" smtClean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Frédéric Fleuret - LLR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DC223-C24A-414B-85AC-8597F660B272}" type="slidenum">
              <a:rPr lang="fr-BE"/>
              <a:pPr>
                <a:defRPr/>
              </a:pPr>
              <a:t>5</a:t>
            </a:fld>
            <a:endParaRPr lang="fr-BE"/>
          </a:p>
        </p:txBody>
      </p:sp>
      <p:sp>
        <p:nvSpPr>
          <p:cNvPr id="11" name="Trapèze 10"/>
          <p:cNvSpPr/>
          <p:nvPr/>
        </p:nvSpPr>
        <p:spPr>
          <a:xfrm>
            <a:off x="5948363" y="3881438"/>
            <a:ext cx="576262" cy="195262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 err="1"/>
              <a:t>Dipole</a:t>
            </a:r>
            <a:r>
              <a:rPr lang="fr-FR" sz="800" b="1" dirty="0"/>
              <a:t> </a:t>
            </a:r>
            <a:r>
              <a:rPr lang="fr-FR" sz="800" b="1" dirty="0" err="1"/>
              <a:t>field</a:t>
            </a:r>
            <a:endParaRPr lang="fr-FR" sz="800" b="1" dirty="0"/>
          </a:p>
        </p:txBody>
      </p:sp>
      <p:sp>
        <p:nvSpPr>
          <p:cNvPr id="13" name="Trapèze 12"/>
          <p:cNvSpPr/>
          <p:nvPr/>
        </p:nvSpPr>
        <p:spPr>
          <a:xfrm flipV="1">
            <a:off x="5948363" y="2852738"/>
            <a:ext cx="576262" cy="195262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/>
          </a:p>
        </p:txBody>
      </p:sp>
      <p:pic>
        <p:nvPicPr>
          <p:cNvPr id="16" name="Picture 4" descr="Z:\FTE\CHIC\LetterOfIntent\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63" y="1042988"/>
            <a:ext cx="3808412" cy="5049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rapèze 14"/>
          <p:cNvSpPr/>
          <p:nvPr/>
        </p:nvSpPr>
        <p:spPr>
          <a:xfrm>
            <a:off x="5948363" y="3881438"/>
            <a:ext cx="504825" cy="195262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 err="1"/>
              <a:t>Dipole</a:t>
            </a:r>
            <a:r>
              <a:rPr lang="fr-FR" sz="700" b="1" dirty="0"/>
              <a:t> </a:t>
            </a:r>
            <a:r>
              <a:rPr lang="fr-FR" sz="700" b="1" dirty="0" err="1"/>
              <a:t>field</a:t>
            </a:r>
            <a:endParaRPr lang="fr-FR" sz="700" b="1" dirty="0"/>
          </a:p>
        </p:txBody>
      </p:sp>
      <p:sp>
        <p:nvSpPr>
          <p:cNvPr id="17" name="Trapèze 16"/>
          <p:cNvSpPr/>
          <p:nvPr/>
        </p:nvSpPr>
        <p:spPr>
          <a:xfrm flipV="1">
            <a:off x="5948363" y="2852738"/>
            <a:ext cx="504825" cy="195262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/>
          </a:p>
        </p:txBody>
      </p:sp>
      <p:sp>
        <p:nvSpPr>
          <p:cNvPr id="20489" name="Titre 73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/>
          <a:lstStyle/>
          <a:p>
            <a:pPr algn="l"/>
            <a:r>
              <a:rPr lang="fr-FR" sz="2800" smtClean="0"/>
              <a:t>Charmonia in A+A	 	</a:t>
            </a:r>
            <a:r>
              <a:rPr lang="fr-FR" smtClean="0">
                <a:solidFill>
                  <a:srgbClr val="FFFF00"/>
                </a:solidFill>
              </a:rPr>
              <a:t>Measuring </a:t>
            </a:r>
            <a:r>
              <a:rPr lang="fr-FR" smtClean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fr-FR" baseline="-25000" smtClean="0">
                <a:solidFill>
                  <a:srgbClr val="FFFF00"/>
                </a:solidFill>
              </a:rPr>
              <a:t>c</a:t>
            </a:r>
            <a:r>
              <a:rPr lang="fr-FR" smtClean="0">
                <a:solidFill>
                  <a:srgbClr val="FFFF00"/>
                </a:solidFill>
              </a:rPr>
              <a:t> at SPS</a:t>
            </a:r>
            <a:endParaRPr lang="en-US" baseline="-25000" smtClean="0">
              <a:solidFill>
                <a:srgbClr val="FFFF00"/>
              </a:solidFill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04/05/2012 - RIL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Z:\FTE\CHIC\images\CHIC_20120622_00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053" r="10248"/>
          <a:stretch>
            <a:fillRect/>
          </a:stretch>
        </p:blipFill>
        <p:spPr bwMode="auto">
          <a:xfrm>
            <a:off x="0" y="836613"/>
            <a:ext cx="91440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9388" y="4868863"/>
            <a:ext cx="3960812" cy="1655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itre 73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/>
          <a:lstStyle/>
          <a:p>
            <a:pPr algn="l"/>
            <a:r>
              <a:rPr lang="fr-FR" sz="2800" smtClean="0"/>
              <a:t>Apparatus 	</a:t>
            </a:r>
            <a:r>
              <a:rPr lang="fr-FR" smtClean="0">
                <a:solidFill>
                  <a:srgbClr val="FF0000"/>
                </a:solidFill>
              </a:rPr>
              <a:t>Charm In Heavy Ion Collisions</a:t>
            </a:r>
            <a:endParaRPr lang="en-US" baseline="-2500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8" y="0"/>
            <a:ext cx="6443662" cy="765175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Main purpose : measure </a:t>
            </a:r>
            <a:r>
              <a:rPr lang="en-US" sz="2000" dirty="0" err="1" smtClean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c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J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+</a:t>
            </a:r>
            <a:r>
              <a:rPr lang="en-US" sz="2000" dirty="0" err="1" smtClean="0">
                <a:solidFill>
                  <a:srgbClr val="FFFF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en-US" sz="2000" dirty="0" smtClean="0">
              <a:solidFill>
                <a:srgbClr val="FFFF00"/>
              </a:solidFill>
              <a:latin typeface="Symbol" pitchFamily="18" charset="2"/>
              <a:sym typeface="Wingdings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in 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Pb+Pb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collisions at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s = 17.2 </a:t>
            </a:r>
            <a:r>
              <a:rPr lang="en-US" sz="2000" dirty="0" err="1" smtClean="0">
                <a:solidFill>
                  <a:srgbClr val="FFFF00"/>
                </a:solidFill>
                <a:sym typeface="Symbol"/>
              </a:rPr>
              <a:t>GeV</a:t>
            </a:r>
            <a:endParaRPr lang="en-US" sz="2000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7F7AA-A939-45FA-AF9E-FF4E6E0D0790}" type="slidenum">
              <a:rPr lang="fr-BE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21" name="Rectangle 20"/>
          <p:cNvSpPr/>
          <p:nvPr/>
        </p:nvSpPr>
        <p:spPr>
          <a:xfrm>
            <a:off x="34925" y="4059238"/>
            <a:ext cx="2916238" cy="738187"/>
          </a:xfrm>
          <a:prstGeom prst="rect">
            <a:avLst/>
          </a:prstGeom>
          <a:solidFill>
            <a:srgbClr val="A2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Absorber/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dimuon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trigger : 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4.5 m thick instrumented Fe absorber</a:t>
            </a:r>
          </a:p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 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trigger 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rate ~ 0.3 kHz</a:t>
            </a:r>
            <a:endParaRPr lang="en-US" sz="14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413" y="5949950"/>
            <a:ext cx="1655762" cy="522288"/>
          </a:xfrm>
          <a:prstGeom prst="rect">
            <a:avLst/>
          </a:prstGeom>
          <a:solidFill>
            <a:srgbClr val="0000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Magnet : </a:t>
            </a:r>
          </a:p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1m long 2.5 T dipole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300788" y="2997200"/>
            <a:ext cx="466725" cy="64770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21" idx="0"/>
          </p:cNvCxnSpPr>
          <p:nvPr/>
        </p:nvCxnSpPr>
        <p:spPr>
          <a:xfrm flipV="1">
            <a:off x="1493838" y="3338513"/>
            <a:ext cx="630237" cy="720725"/>
          </a:xfrm>
          <a:prstGeom prst="straightConnector1">
            <a:avLst/>
          </a:prstGeom>
          <a:ln w="38100">
            <a:solidFill>
              <a:srgbClr val="A2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288" y="4922838"/>
            <a:ext cx="3671887" cy="95408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Silicon Spectrometer : </a:t>
            </a:r>
          </a:p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Measure tracks before absorber</a:t>
            </a:r>
          </a:p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covers 1.5 rapidity unit</a:t>
            </a:r>
          </a:p>
          <a:p>
            <a:pPr marL="1971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/p = 1% 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 J/</a:t>
            </a:r>
            <a:r>
              <a:rPr lang="en-US" sz="1400" dirty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Y 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mass resolution ~20 </a:t>
            </a:r>
            <a:r>
              <a:rPr lang="en-US" sz="1400" dirty="0" err="1">
                <a:solidFill>
                  <a:schemeClr val="bg1"/>
                </a:solidFill>
                <a:latin typeface="+mn-lt"/>
                <a:sym typeface="Wingdings" pitchFamily="2" charset="2"/>
              </a:rPr>
              <a:t>MeV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/c²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2" name="Connecteur droit avec flèche 21"/>
          <p:cNvCxnSpPr>
            <a:stCxn id="10" idx="3"/>
          </p:cNvCxnSpPr>
          <p:nvPr/>
        </p:nvCxnSpPr>
        <p:spPr>
          <a:xfrm flipV="1">
            <a:off x="4067175" y="5157788"/>
            <a:ext cx="2520950" cy="1052512"/>
          </a:xfrm>
          <a:prstGeom prst="straightConnector1">
            <a:avLst/>
          </a:prstGeom>
          <a:ln w="38100">
            <a:solidFill>
              <a:srgbClr val="0000E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0" idx="3"/>
          </p:cNvCxnSpPr>
          <p:nvPr/>
        </p:nvCxnSpPr>
        <p:spPr>
          <a:xfrm flipV="1">
            <a:off x="4067175" y="4508500"/>
            <a:ext cx="3097213" cy="890588"/>
          </a:xfrm>
          <a:prstGeom prst="straightConnector1">
            <a:avLst/>
          </a:prstGeom>
          <a:ln w="38100">
            <a:solidFill>
              <a:srgbClr val="0033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  <p:sp>
        <p:nvSpPr>
          <p:cNvPr id="21518" name="ZoneTexte 18"/>
          <p:cNvSpPr txBox="1">
            <a:spLocks noChangeArrowheads="1"/>
          </p:cNvSpPr>
          <p:nvPr/>
        </p:nvSpPr>
        <p:spPr bwMode="auto">
          <a:xfrm>
            <a:off x="179388" y="594042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Estimations based on NA60 telescope performances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7763" y="935038"/>
            <a:ext cx="2808287" cy="20605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77100" lvl="2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sym typeface="Wingdings" pitchFamily="2" charset="2"/>
              </a:rPr>
              <a:t>Calorimeter:</a:t>
            </a:r>
          </a:p>
          <a:p>
            <a:pPr marL="377100" lvl="2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Measuring </a:t>
            </a:r>
            <a:r>
              <a:rPr lang="en-US" sz="1400" dirty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‘s</a:t>
            </a:r>
          </a:p>
          <a:p>
            <a:pPr marL="377100" lvl="2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in high </a:t>
            </a:r>
            <a:r>
              <a:rPr lang="en-US" sz="1400" dirty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 dirty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multiplicity environment  </a:t>
            </a:r>
          </a:p>
          <a:p>
            <a:pPr marL="377100" lvl="2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  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ultra-granular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EMCal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 </a:t>
            </a:r>
          </a:p>
          <a:p>
            <a:pPr marL="377100" lvl="2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   </a:t>
            </a:r>
            <a:r>
              <a:rPr lang="fr-FR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W + Si </a:t>
            </a:r>
            <a:r>
              <a:rPr lang="fr-FR" sz="1400" dirty="0" err="1">
                <a:solidFill>
                  <a:schemeClr val="bg1"/>
                </a:solidFill>
                <a:latin typeface="+mn-lt"/>
                <a:sym typeface="Wingdings" pitchFamily="2" charset="2"/>
              </a:rPr>
              <a:t>calorimeter</a:t>
            </a:r>
            <a:r>
              <a:rPr lang="fr-FR" sz="14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à la CALICE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+mn-lt"/>
              </a:rPr>
              <a:t>        - 30 </a:t>
            </a:r>
            <a:r>
              <a:rPr lang="fr-FR" sz="1400" dirty="0" err="1">
                <a:solidFill>
                  <a:schemeClr val="bg1"/>
                </a:solidFill>
                <a:latin typeface="+mn-lt"/>
              </a:rPr>
              <a:t>layers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+mn-lt"/>
              </a:rPr>
              <a:t>        - 0.5 x 0.5 cm</a:t>
            </a:r>
            <a:r>
              <a:rPr lang="fr-FR" sz="14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fr-FR" sz="1400" dirty="0">
                <a:solidFill>
                  <a:schemeClr val="bg1"/>
                </a:solidFill>
                <a:latin typeface="+mn-lt"/>
              </a:rPr>
              <a:t> pads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+mn-lt"/>
              </a:rPr>
              <a:t>        - 24 X</a:t>
            </a:r>
            <a:r>
              <a:rPr lang="fr-FR" sz="1400" baseline="-25000" dirty="0">
                <a:solidFill>
                  <a:schemeClr val="bg1"/>
                </a:solidFill>
                <a:latin typeface="+mn-lt"/>
              </a:rPr>
              <a:t>0</a:t>
            </a:r>
            <a:r>
              <a:rPr lang="fr-FR" sz="1400" dirty="0">
                <a:solidFill>
                  <a:schemeClr val="bg1"/>
                </a:solidFill>
                <a:latin typeface="+mn-lt"/>
              </a:rPr>
              <a:t> in 20 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Symbol" pitchFamily="18" charset="2"/>
              </a:rPr>
              <a:t>      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1400" dirty="0">
                <a:solidFill>
                  <a:schemeClr val="bg1"/>
                </a:solidFill>
                <a:latin typeface="Symbol" pitchFamily="18" charset="2"/>
              </a:rPr>
              <a:t> D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E/E  ~ 15% /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Symbol"/>
              </a:rPr>
              <a:t>E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contenu 2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500687"/>
          </a:xfrm>
        </p:spPr>
        <p:txBody>
          <a:bodyPr/>
          <a:lstStyle/>
          <a:p>
            <a:r>
              <a:rPr lang="en-US" dirty="0" smtClean="0"/>
              <a:t>Typical mass plots </a:t>
            </a:r>
            <a:r>
              <a:rPr lang="en-US" sz="2400" dirty="0" smtClean="0"/>
              <a:t>(5 days data taking w/ a 10% </a:t>
            </a: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Pb</a:t>
            </a:r>
            <a:r>
              <a:rPr lang="en-US" sz="2400" dirty="0" smtClean="0"/>
              <a:t> target)</a:t>
            </a:r>
            <a:endParaRPr lang="en-US" dirty="0" smtClean="0"/>
          </a:p>
          <a:p>
            <a:pPr lvl="1"/>
            <a:r>
              <a:rPr lang="en-US" dirty="0" smtClean="0"/>
              <a:t>200 000 </a:t>
            </a:r>
            <a:r>
              <a:rPr lang="en-US" dirty="0" err="1" smtClean="0"/>
              <a:t>Pb+Pb</a:t>
            </a:r>
            <a:r>
              <a:rPr lang="en-US" dirty="0" smtClean="0"/>
              <a:t> </a:t>
            </a:r>
            <a:r>
              <a:rPr lang="en-US" dirty="0" err="1" smtClean="0"/>
              <a:t>minBias</a:t>
            </a:r>
            <a:r>
              <a:rPr lang="en-US" dirty="0" smtClean="0"/>
              <a:t> EPOS events</a:t>
            </a:r>
          </a:p>
          <a:p>
            <a:pPr lvl="2"/>
            <a:r>
              <a:rPr lang="en-US" dirty="0" smtClean="0"/>
              <a:t>140 000 events with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embedded (70%)</a:t>
            </a:r>
          </a:p>
          <a:p>
            <a:pPr lvl="2"/>
            <a:r>
              <a:rPr lang="en-US" dirty="0" smtClean="0"/>
              <a:t>60 000 events with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</a:t>
            </a:r>
            <a:r>
              <a:rPr lang="en-US" dirty="0" smtClean="0"/>
              <a:t> embedded (30%)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04/05/2012 - RIL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Frédéric Fleuret - LLR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3236A-1D3C-42DF-92B2-9DE57D5BF0C8}" type="slidenum">
              <a:rPr lang="fr-BE"/>
              <a:pPr>
                <a:defRPr/>
              </a:pPr>
              <a:t>7</a:t>
            </a:fld>
            <a:endParaRPr lang="fr-BE"/>
          </a:p>
        </p:txBody>
      </p:sp>
      <p:grpSp>
        <p:nvGrpSpPr>
          <p:cNvPr id="22533" name="Groupe 10"/>
          <p:cNvGrpSpPr>
            <a:grpSpLocks/>
          </p:cNvGrpSpPr>
          <p:nvPr/>
        </p:nvGrpSpPr>
        <p:grpSpPr bwMode="auto">
          <a:xfrm>
            <a:off x="323850" y="2636838"/>
            <a:ext cx="5557838" cy="3887787"/>
            <a:chOff x="983673" y="1962150"/>
            <a:chExt cx="6567054" cy="4452505"/>
          </a:xfrm>
        </p:grpSpPr>
        <p:pic>
          <p:nvPicPr>
            <p:cNvPr id="2254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247" t="10802" r="1373" b="1662"/>
            <a:stretch>
              <a:fillRect/>
            </a:stretch>
          </p:blipFill>
          <p:spPr bwMode="auto">
            <a:xfrm>
              <a:off x="983673" y="1962150"/>
              <a:ext cx="6567054" cy="445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926" t="18539" r="7289" b="1651"/>
            <a:stretch>
              <a:fillRect/>
            </a:stretch>
          </p:blipFill>
          <p:spPr bwMode="auto">
            <a:xfrm>
              <a:off x="2532102" y="2420888"/>
              <a:ext cx="4344045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ZoneTexte 9"/>
            <p:cNvSpPr txBox="1">
              <a:spLocks noChangeArrowheads="1"/>
            </p:cNvSpPr>
            <p:nvPr/>
          </p:nvSpPr>
          <p:spPr bwMode="auto">
            <a:xfrm>
              <a:off x="5148064" y="3429000"/>
              <a:ext cx="9124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S/B=1.8</a:t>
              </a:r>
            </a:p>
          </p:txBody>
        </p:sp>
      </p:grpSp>
      <p:sp>
        <p:nvSpPr>
          <p:cNvPr id="22534" name="ZoneTexte 11"/>
          <p:cNvSpPr txBox="1">
            <a:spLocks noChangeArrowheads="1"/>
          </p:cNvSpPr>
          <p:nvPr/>
        </p:nvSpPr>
        <p:spPr bwMode="auto">
          <a:xfrm>
            <a:off x="5940425" y="3784600"/>
            <a:ext cx="3024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After acceptance and selection cuts: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35 000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J/</a:t>
            </a:r>
            <a:r>
              <a:rPr lang="en-US" b="1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>
                <a:latin typeface="Calibri" pitchFamily="34" charset="0"/>
              </a:rPr>
              <a:t>                                </a:t>
            </a:r>
            <a:r>
              <a:rPr lang="en-US">
                <a:latin typeface="Calibri" pitchFamily="34" charset="0"/>
                <a:sym typeface="Wingdings" pitchFamily="2" charset="2"/>
              </a:rPr>
              <a:t>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acc x eff = 17.4%</a:t>
            </a:r>
          </a:p>
          <a:p>
            <a:r>
              <a:rPr lang="en-US">
                <a:latin typeface="Calibri" pitchFamily="34" charset="0"/>
              </a:rPr>
              <a:t>mass resolution ~ 20 MeV/c²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1700 </a:t>
            </a:r>
            <a:r>
              <a:rPr lang="en-US" b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>
                <a:latin typeface="Calibri" pitchFamily="34" charset="0"/>
              </a:rPr>
              <a:t>                                           </a:t>
            </a:r>
            <a:r>
              <a:rPr lang="en-US">
                <a:latin typeface="Calibri" pitchFamily="34" charset="0"/>
                <a:sym typeface="Wingdings" pitchFamily="2" charset="2"/>
              </a:rPr>
              <a:t>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acc x eff = 2.8 %</a:t>
            </a:r>
          </a:p>
          <a:p>
            <a:r>
              <a:rPr lang="en-US">
                <a:latin typeface="Calibri" pitchFamily="34" charset="0"/>
                <a:sym typeface="Wingdings" pitchFamily="2" charset="2"/>
              </a:rPr>
              <a:t>mass resolution ~ 45 MeV/c²</a:t>
            </a:r>
            <a:endParaRPr lang="en-US">
              <a:latin typeface="Calibri" pitchFamily="34" charset="0"/>
            </a:endParaRPr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 cstate="print"/>
          <a:srcRect l="67038" t="16048" r="1410" b="2467"/>
          <a:stretch>
            <a:fillRect/>
          </a:stretch>
        </p:blipFill>
        <p:spPr bwMode="auto">
          <a:xfrm>
            <a:off x="5935663" y="1481138"/>
            <a:ext cx="3100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2555875" y="321310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c</a:t>
            </a:r>
            <a:r>
              <a:rPr lang="en-US" baseline="-25000">
                <a:latin typeface="Calibri" pitchFamily="34" charset="0"/>
              </a:rPr>
              <a:t>c</a:t>
            </a:r>
            <a:endParaRPr lang="en-US">
              <a:latin typeface="Calibri" pitchFamily="34" charset="0"/>
            </a:endParaRPr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7885113" y="2273300"/>
            <a:ext cx="53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J/</a:t>
            </a:r>
            <a:r>
              <a:rPr lang="en-US">
                <a:latin typeface="Symbol" pitchFamily="18" charset="2"/>
              </a:rPr>
              <a:t>Y</a:t>
            </a:r>
            <a:endParaRPr lang="en-US">
              <a:latin typeface="Calibri" pitchFamily="34" charset="0"/>
            </a:endParaRPr>
          </a:p>
        </p:txBody>
      </p:sp>
      <p:sp>
        <p:nvSpPr>
          <p:cNvPr id="22538" name="ZoneTexte 16"/>
          <p:cNvSpPr txBox="1">
            <a:spLocks noChangeArrowheads="1"/>
          </p:cNvSpPr>
          <p:nvPr/>
        </p:nvSpPr>
        <p:spPr bwMode="auto">
          <a:xfrm>
            <a:off x="6588125" y="2489200"/>
            <a:ext cx="97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S/B=990</a:t>
            </a:r>
          </a:p>
        </p:txBody>
      </p:sp>
      <p:sp>
        <p:nvSpPr>
          <p:cNvPr id="22539" name="Titre 73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/>
          <a:lstStyle/>
          <a:p>
            <a:pPr algn="l"/>
            <a:r>
              <a:rPr lang="fr-FR" sz="2800" smtClean="0"/>
              <a:t>Expected performances 		</a:t>
            </a:r>
            <a:r>
              <a:rPr lang="fr-FR" smtClean="0">
                <a:solidFill>
                  <a:srgbClr val="FF0000"/>
                </a:solidFill>
              </a:rPr>
              <a:t>Signal extraction</a:t>
            </a:r>
            <a:endParaRPr lang="en-US" baseline="-25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16013" y="2244725"/>
            <a:ext cx="3887787" cy="46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87450" y="3284538"/>
            <a:ext cx="3816350" cy="53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Espace réservé du contenu 2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3508375"/>
          </a:xfrm>
        </p:spPr>
        <p:txBody>
          <a:bodyPr/>
          <a:lstStyle/>
          <a:p>
            <a:r>
              <a:rPr lang="en-US" dirty="0" smtClean="0"/>
              <a:t>Typical one month </a:t>
            </a:r>
            <a:r>
              <a:rPr lang="en-US" dirty="0" err="1" smtClean="0"/>
              <a:t>Pb+Pb</a:t>
            </a:r>
            <a:r>
              <a:rPr lang="en-US" dirty="0" smtClean="0"/>
              <a:t> run</a:t>
            </a:r>
          </a:p>
          <a:p>
            <a:pPr lvl="1"/>
            <a:r>
              <a:rPr lang="en-US" dirty="0" smtClean="0"/>
              <a:t>~ 200 000 inclusive J/</a:t>
            </a:r>
            <a:r>
              <a:rPr lang="en-US" dirty="0" err="1" smtClean="0">
                <a:latin typeface="Symbol" pitchFamily="18" charset="2"/>
              </a:rPr>
              <a:t>Y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err="1" smtClean="0">
                <a:sym typeface="Wingdings" pitchFamily="2" charset="2"/>
              </a:rPr>
              <a:t>+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expected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extreme scenarios: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If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1800" baseline="-25000" dirty="0" smtClean="0">
                <a:sym typeface="Wingdings" pitchFamily="2" charset="2"/>
              </a:rPr>
              <a:t>c</a:t>
            </a:r>
            <a:r>
              <a:rPr lang="en-US" sz="1800" dirty="0" smtClean="0">
                <a:sym typeface="Wingdings" pitchFamily="2" charset="2"/>
              </a:rPr>
              <a:t> suppressed as J/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Y</a:t>
            </a:r>
            <a:endParaRPr lang="en-US" sz="1800" dirty="0" smtClean="0">
              <a:sym typeface="Wingdings" pitchFamily="2" charset="2"/>
            </a:endParaRPr>
          </a:p>
          <a:p>
            <a:pPr lvl="2">
              <a:buFont typeface="Arial" charset="0"/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2"/>
            <a:endParaRPr lang="en-US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r>
              <a:rPr lang="en-US" sz="1800" dirty="0" smtClean="0">
                <a:sym typeface="Wingdings" pitchFamily="2" charset="2"/>
              </a:rPr>
              <a:t>If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1800" baseline="-25000" dirty="0" smtClean="0">
                <a:sym typeface="Wingdings" pitchFamily="2" charset="2"/>
              </a:rPr>
              <a:t>c</a:t>
            </a:r>
            <a:r>
              <a:rPr lang="en-US" sz="1800" dirty="0" smtClean="0">
                <a:sym typeface="Wingdings" pitchFamily="2" charset="2"/>
              </a:rPr>
              <a:t> suppressed as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1800" dirty="0" smtClean="0">
                <a:sym typeface="Wingdings" pitchFamily="2" charset="2"/>
              </a:rPr>
              <a:t>’</a:t>
            </a:r>
          </a:p>
          <a:p>
            <a:pPr lvl="2">
              <a:buFont typeface="Arial" charset="0"/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0CF25-0DE8-46E7-B15B-7196788912F9}" type="slidenum">
              <a:rPr lang="fr-BE"/>
              <a:pPr>
                <a:defRPr/>
              </a:pPr>
              <a:t>8</a:t>
            </a:fld>
            <a:endParaRPr lang="fr-BE"/>
          </a:p>
        </p:txBody>
      </p:sp>
      <p:pic>
        <p:nvPicPr>
          <p:cNvPr id="1034" name="Picture 5"/>
          <p:cNvPicPr>
            <a:picLocks noChangeAspect="1" noChangeArrowheads="1"/>
          </p:cNvPicPr>
          <p:nvPr/>
        </p:nvPicPr>
        <p:blipFill>
          <a:blip r:embed="rId3" cstate="print"/>
          <a:srcRect r="3511"/>
          <a:stretch>
            <a:fillRect/>
          </a:stretch>
        </p:blipFill>
        <p:spPr bwMode="auto">
          <a:xfrm>
            <a:off x="5148263" y="1809750"/>
            <a:ext cx="39576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ZoneTexte 7"/>
          <p:cNvSpPr txBox="1">
            <a:spLocks noChangeArrowheads="1"/>
          </p:cNvSpPr>
          <p:nvPr/>
        </p:nvSpPr>
        <p:spPr bwMode="auto">
          <a:xfrm>
            <a:off x="5851525" y="2025650"/>
            <a:ext cx="144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~180 000 J/</a:t>
            </a:r>
            <a:r>
              <a:rPr lang="en-US">
                <a:latin typeface="Symbol" pitchFamily="18" charset="2"/>
              </a:rPr>
              <a:t>Y</a:t>
            </a:r>
          </a:p>
          <a:p>
            <a:r>
              <a:rPr lang="en-US">
                <a:latin typeface="Calibri" pitchFamily="34" charset="0"/>
              </a:rPr>
              <a:t>~ 1300 </a:t>
            </a:r>
            <a:r>
              <a:rPr lang="en-US">
                <a:latin typeface="Symbol" pitchFamily="18" charset="2"/>
              </a:rPr>
              <a:t>Y</a:t>
            </a:r>
            <a:r>
              <a:rPr lang="en-US">
                <a:latin typeface="Calibri" pitchFamily="34" charset="0"/>
              </a:rPr>
              <a:t>’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~ 2800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pic>
        <p:nvPicPr>
          <p:cNvPr id="1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4554538"/>
            <a:ext cx="43926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7" name="Groupe 103"/>
          <p:cNvGrpSpPr>
            <a:grpSpLocks/>
          </p:cNvGrpSpPr>
          <p:nvPr/>
        </p:nvGrpSpPr>
        <p:grpSpPr bwMode="auto">
          <a:xfrm>
            <a:off x="7881938" y="3573463"/>
            <a:ext cx="57150" cy="252412"/>
            <a:chOff x="7729590" y="4640735"/>
            <a:chExt cx="57150" cy="252000"/>
          </a:xfrm>
        </p:grpSpPr>
        <p:sp>
          <p:nvSpPr>
            <p:cNvPr id="24" name="Rectangle 23"/>
            <p:cNvSpPr/>
            <p:nvPr/>
          </p:nvSpPr>
          <p:spPr>
            <a:xfrm>
              <a:off x="7729590" y="4737414"/>
              <a:ext cx="57150" cy="586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7759752" y="4640735"/>
              <a:ext cx="0" cy="252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e 102"/>
          <p:cNvGrpSpPr>
            <a:grpSpLocks/>
          </p:cNvGrpSpPr>
          <p:nvPr/>
        </p:nvGrpSpPr>
        <p:grpSpPr bwMode="auto">
          <a:xfrm>
            <a:off x="7280275" y="3536950"/>
            <a:ext cx="57150" cy="288925"/>
            <a:chOff x="7138988" y="4534570"/>
            <a:chExt cx="57150" cy="288000"/>
          </a:xfrm>
        </p:grpSpPr>
        <p:sp>
          <p:nvSpPr>
            <p:cNvPr id="33" name="Rectangle 32"/>
            <p:cNvSpPr/>
            <p:nvPr/>
          </p:nvSpPr>
          <p:spPr>
            <a:xfrm>
              <a:off x="7138988" y="4648504"/>
              <a:ext cx="57150" cy="601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7169151" y="4534570"/>
              <a:ext cx="0" cy="288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9" name="Groupe 107"/>
          <p:cNvGrpSpPr>
            <a:grpSpLocks/>
          </p:cNvGrpSpPr>
          <p:nvPr/>
        </p:nvGrpSpPr>
        <p:grpSpPr bwMode="auto">
          <a:xfrm>
            <a:off x="8186738" y="4257675"/>
            <a:ext cx="57150" cy="204788"/>
            <a:chOff x="8044483" y="4948833"/>
            <a:chExt cx="57150" cy="205200"/>
          </a:xfrm>
        </p:grpSpPr>
        <p:sp>
          <p:nvSpPr>
            <p:cNvPr id="38" name="Rectangle 37"/>
            <p:cNvSpPr/>
            <p:nvPr/>
          </p:nvSpPr>
          <p:spPr>
            <a:xfrm>
              <a:off x="8044483" y="5022005"/>
              <a:ext cx="57150" cy="588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8074645" y="4948833"/>
              <a:ext cx="0" cy="2052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Groupe 111"/>
          <p:cNvGrpSpPr>
            <a:grpSpLocks/>
          </p:cNvGrpSpPr>
          <p:nvPr/>
        </p:nvGrpSpPr>
        <p:grpSpPr bwMode="auto">
          <a:xfrm>
            <a:off x="8458200" y="4473575"/>
            <a:ext cx="57150" cy="198438"/>
            <a:chOff x="8277225" y="5095305"/>
            <a:chExt cx="57150" cy="198000"/>
          </a:xfrm>
        </p:grpSpPr>
        <p:sp>
          <p:nvSpPr>
            <p:cNvPr id="41" name="Rectangle 40"/>
            <p:cNvSpPr/>
            <p:nvPr/>
          </p:nvSpPr>
          <p:spPr>
            <a:xfrm>
              <a:off x="8277225" y="5165001"/>
              <a:ext cx="57150" cy="586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8307388" y="5095305"/>
              <a:ext cx="0" cy="198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1" name="Groupe 116"/>
          <p:cNvGrpSpPr>
            <a:grpSpLocks/>
          </p:cNvGrpSpPr>
          <p:nvPr/>
        </p:nvGrpSpPr>
        <p:grpSpPr bwMode="auto">
          <a:xfrm>
            <a:off x="8602663" y="4618038"/>
            <a:ext cx="57150" cy="190500"/>
            <a:chOff x="8420820" y="5228109"/>
            <a:chExt cx="57150" cy="190800"/>
          </a:xfrm>
        </p:grpSpPr>
        <p:sp>
          <p:nvSpPr>
            <p:cNvPr id="114" name="Rectangle 113"/>
            <p:cNvSpPr/>
            <p:nvPr/>
          </p:nvSpPr>
          <p:spPr>
            <a:xfrm>
              <a:off x="8420820" y="5293298"/>
              <a:ext cx="57150" cy="604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5" name="Connecteur droit 114"/>
            <p:cNvCxnSpPr/>
            <p:nvPr/>
          </p:nvCxnSpPr>
          <p:spPr>
            <a:xfrm>
              <a:off x="8450982" y="5228109"/>
              <a:ext cx="0" cy="1908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2" name="Groupe 125"/>
          <p:cNvGrpSpPr>
            <a:grpSpLocks/>
          </p:cNvGrpSpPr>
          <p:nvPr/>
        </p:nvGrpSpPr>
        <p:grpSpPr bwMode="auto">
          <a:xfrm>
            <a:off x="8710613" y="4799013"/>
            <a:ext cx="57150" cy="190500"/>
            <a:chOff x="8547696" y="5187057"/>
            <a:chExt cx="57150" cy="190800"/>
          </a:xfrm>
        </p:grpSpPr>
        <p:sp>
          <p:nvSpPr>
            <p:cNvPr id="119" name="Rectangle 118"/>
            <p:cNvSpPr/>
            <p:nvPr/>
          </p:nvSpPr>
          <p:spPr>
            <a:xfrm>
              <a:off x="8547696" y="5252246"/>
              <a:ext cx="57150" cy="604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0" name="Connecteur droit 119"/>
            <p:cNvCxnSpPr/>
            <p:nvPr/>
          </p:nvCxnSpPr>
          <p:spPr>
            <a:xfrm>
              <a:off x="8577858" y="5187057"/>
              <a:ext cx="0" cy="1908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3" name="Groupe 126"/>
          <p:cNvGrpSpPr>
            <a:grpSpLocks/>
          </p:cNvGrpSpPr>
          <p:nvPr/>
        </p:nvGrpSpPr>
        <p:grpSpPr bwMode="auto">
          <a:xfrm>
            <a:off x="8818563" y="5049838"/>
            <a:ext cx="57150" cy="169862"/>
            <a:chOff x="8750103" y="5458619"/>
            <a:chExt cx="57150" cy="169200"/>
          </a:xfrm>
        </p:grpSpPr>
        <p:sp>
          <p:nvSpPr>
            <p:cNvPr id="124" name="Rectangle 123"/>
            <p:cNvSpPr/>
            <p:nvPr/>
          </p:nvSpPr>
          <p:spPr>
            <a:xfrm>
              <a:off x="8750103" y="5513964"/>
              <a:ext cx="57150" cy="5850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5" name="Connecteur droit 124"/>
            <p:cNvCxnSpPr/>
            <p:nvPr/>
          </p:nvCxnSpPr>
          <p:spPr>
            <a:xfrm>
              <a:off x="8780265" y="5458619"/>
              <a:ext cx="0" cy="1692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27">
            <a:hlinkClick r:id="rId5"/>
          </p:cNvPr>
          <p:cNvSpPr>
            <a:spLocks noChangeArrowheads="1"/>
          </p:cNvSpPr>
          <p:nvPr/>
        </p:nvSpPr>
        <p:spPr bwMode="auto">
          <a:xfrm rot="-5400000">
            <a:off x="-806450" y="5278438"/>
            <a:ext cx="19446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u="sng">
                <a:solidFill>
                  <a:srgbClr val="3333FF"/>
                </a:solidFill>
                <a:latin typeface="Calibri" pitchFamily="34" charset="0"/>
              </a:rPr>
              <a:t>Eur.Phys.J.C49:559-567,2007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95500" y="2708275"/>
          <a:ext cx="2873375" cy="531813"/>
        </p:xfrm>
        <a:graphic>
          <a:graphicData uri="http://schemas.openxmlformats.org/presentationml/2006/ole">
            <p:oleObj spid="_x0000_s1026" name="Équation" r:id="rId6" imgW="2184120" imgH="40608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860425" y="4005263"/>
          <a:ext cx="3279775" cy="520700"/>
        </p:xfrm>
        <a:graphic>
          <a:graphicData uri="http://schemas.openxmlformats.org/presentationml/2006/ole">
            <p:oleObj spid="_x0000_s1027" name="Équation" r:id="rId7" imgW="2539800" imgH="4060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657600" y="3284538"/>
          <a:ext cx="1346200" cy="550862"/>
        </p:xfrm>
        <a:graphic>
          <a:graphicData uri="http://schemas.openxmlformats.org/presentationml/2006/ole">
            <p:oleObj spid="_x0000_s1028" name="Équation" r:id="rId8" imgW="1015920" imgH="4190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635375" y="2205038"/>
          <a:ext cx="1301750" cy="549275"/>
        </p:xfrm>
        <a:graphic>
          <a:graphicData uri="http://schemas.openxmlformats.org/presentationml/2006/ole">
            <p:oleObj spid="_x0000_s1029" name="Équation" r:id="rId9" imgW="990360" imgH="419040" progId="Equation.3">
              <p:embed/>
            </p:oleObj>
          </a:graphicData>
        </a:graphic>
      </p:graphicFrame>
      <p:sp>
        <p:nvSpPr>
          <p:cNvPr id="44" name="Flèche droite 43"/>
          <p:cNvSpPr/>
          <p:nvPr/>
        </p:nvSpPr>
        <p:spPr>
          <a:xfrm rot="16200000">
            <a:off x="3852068" y="3933032"/>
            <a:ext cx="252413" cy="1079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Flèche droite 44"/>
          <p:cNvSpPr/>
          <p:nvPr/>
        </p:nvSpPr>
        <p:spPr>
          <a:xfrm>
            <a:off x="1692275" y="2924175"/>
            <a:ext cx="250825" cy="10953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7" name="Titre 73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868363"/>
          </a:xfrm>
        </p:spPr>
        <p:txBody>
          <a:bodyPr/>
          <a:lstStyle/>
          <a:p>
            <a:pPr algn="l"/>
            <a:r>
              <a:rPr lang="fr-FR" sz="2800" smtClean="0"/>
              <a:t>Expected performances			</a:t>
            </a:r>
            <a:r>
              <a:rPr lang="fr-FR" smtClean="0">
                <a:solidFill>
                  <a:srgbClr val="FF0000"/>
                </a:solidFill>
              </a:rPr>
              <a:t>Statistics</a:t>
            </a:r>
            <a:endParaRPr lang="en-US" baseline="-25000" smtClean="0">
              <a:solidFill>
                <a:srgbClr val="FF0000"/>
              </a:solidFill>
            </a:endParaRP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/>
        </p:nvGraphicFramePr>
        <p:xfrm>
          <a:off x="3708400" y="4581525"/>
          <a:ext cx="1368152" cy="197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76"/>
                <a:gridCol w="684076"/>
              </a:tblGrid>
              <a:tr h="26672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</a:rPr>
                        <a:t>c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as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Y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’</a:t>
                      </a:r>
                      <a:endParaRPr lang="en-US" sz="1400" baseline="0" dirty="0" smtClean="0">
                        <a:solidFill>
                          <a:schemeClr val="bg1"/>
                        </a:solidFill>
                        <a:latin typeface="Symbol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</a:rPr>
                        <a:t>c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as J/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Y</a:t>
                      </a:r>
                      <a:endParaRPr lang="en-US" sz="1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406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530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495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421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336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1093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647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1004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240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1143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2775</a:t>
                      </a:r>
                      <a:endParaRPr lang="en-US" sz="1400" b="1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7125</a:t>
                      </a:r>
                      <a:endParaRPr lang="en-US" sz="1400" b="1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1763713" y="4652963"/>
            <a:ext cx="863600" cy="1655762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27313" y="4652963"/>
            <a:ext cx="1081087" cy="1655762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Espace réservé du pied de page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F. Fleuret - LLR Ecole polytechnique, France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" descr="Z:\FTE\CHIC\images\CHIC_20120622_00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5403" t="38567" r="10948"/>
          <a:stretch>
            <a:fillRect/>
          </a:stretch>
        </p:blipFill>
        <p:spPr bwMode="auto">
          <a:xfrm>
            <a:off x="539750" y="3794125"/>
            <a:ext cx="34575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73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8316912" cy="868363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1"/>
                </a:solidFill>
              </a:rPr>
              <a:t>p+A program	</a:t>
            </a:r>
            <a:r>
              <a:rPr lang="fr-FR" sz="4000" b="1" dirty="0" err="1" smtClean="0">
                <a:solidFill>
                  <a:srgbClr val="FF0000"/>
                </a:solidFill>
              </a:rPr>
              <a:t>investigate</a:t>
            </a:r>
            <a:r>
              <a:rPr lang="fr-FR" sz="4000" b="1" dirty="0" smtClean="0">
                <a:solidFill>
                  <a:srgbClr val="FF0000"/>
                </a:solidFill>
              </a:rPr>
              <a:t> Cold </a:t>
            </a:r>
            <a:r>
              <a:rPr lang="fr-FR" sz="4000" b="1" dirty="0" err="1" smtClean="0">
                <a:solidFill>
                  <a:srgbClr val="FF0000"/>
                </a:solidFill>
              </a:rPr>
              <a:t>Nuclear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</a:rPr>
              <a:t>Matter</a:t>
            </a:r>
            <a:endParaRPr lang="en-US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125956" name="Espace réservé du contenu 2"/>
          <p:cNvSpPr>
            <a:spLocks noGrp="1"/>
          </p:cNvSpPr>
          <p:nvPr>
            <p:ph idx="4294967295"/>
          </p:nvPr>
        </p:nvSpPr>
        <p:spPr>
          <a:xfrm>
            <a:off x="214313" y="928688"/>
            <a:ext cx="8715375" cy="700112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sz="1800" b="1" dirty="0" smtClean="0"/>
              <a:t>A thorough </a:t>
            </a:r>
            <a:r>
              <a:rPr lang="en-US" sz="1800" b="1" dirty="0" err="1" smtClean="0"/>
              <a:t>p+A</a:t>
            </a:r>
            <a:r>
              <a:rPr lang="en-US" sz="1800" b="1" dirty="0" smtClean="0"/>
              <a:t> program is mandatory as reference for hot nuclear matter effects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Must control (understand) : </a:t>
            </a:r>
          </a:p>
          <a:p>
            <a:pPr lvl="1"/>
            <a:r>
              <a:rPr lang="en-US" sz="1800" dirty="0" err="1" smtClean="0"/>
              <a:t>charmonium</a:t>
            </a:r>
            <a:r>
              <a:rPr lang="en-US" sz="1800" dirty="0" smtClean="0"/>
              <a:t> absorption by cold nuclear matter </a:t>
            </a:r>
            <a:r>
              <a:rPr lang="en-US" sz="1800" dirty="0" smtClean="0">
                <a:sym typeface="Wingdings" pitchFamily="2" charset="2"/>
              </a:rPr>
              <a:t> A dependence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Shadowing/anti-shadowing (x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 scaling)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Energy loss (saturation)…     (</a:t>
            </a:r>
            <a:r>
              <a:rPr lang="en-US" sz="1800" dirty="0" err="1" smtClean="0">
                <a:sym typeface="Wingdings" pitchFamily="2" charset="2"/>
              </a:rPr>
              <a:t>x</a:t>
            </a:r>
            <a:r>
              <a:rPr lang="en-US" sz="1800" baseline="-25000" dirty="0" err="1" smtClean="0">
                <a:sym typeface="Wingdings" pitchFamily="2" charset="2"/>
              </a:rPr>
              <a:t>F</a:t>
            </a:r>
            <a:r>
              <a:rPr lang="en-US" sz="1800" dirty="0" smtClean="0">
                <a:sym typeface="Wingdings" pitchFamily="2" charset="2"/>
              </a:rPr>
              <a:t> scaling)</a:t>
            </a:r>
          </a:p>
          <a:p>
            <a:r>
              <a:rPr lang="en-US" sz="1800" b="1" dirty="0" smtClean="0"/>
              <a:t>Two detector configurations to cover </a:t>
            </a:r>
            <a:r>
              <a:rPr lang="en-US" sz="1800" b="1" dirty="0" err="1" smtClean="0"/>
              <a:t>y</a:t>
            </a:r>
            <a:r>
              <a:rPr lang="en-US" sz="1800" b="1" baseline="-25000" dirty="0" err="1" smtClean="0"/>
              <a:t>CMS</a:t>
            </a:r>
            <a:r>
              <a:rPr lang="en-US" sz="1800" b="1" dirty="0" smtClean="0"/>
              <a:t> </a:t>
            </a:r>
            <a:r>
              <a:rPr lang="en-US" sz="2000" b="1" dirty="0" smtClean="0">
                <a:sym typeface="Symbol" pitchFamily="18" charset="2"/>
              </a:rPr>
              <a:t> [-0.5 ; 2]</a:t>
            </a:r>
            <a:endParaRPr lang="en-US" sz="2400" b="1" dirty="0" smtClean="0">
              <a:sym typeface="Symbol" pitchFamily="18" charset="2"/>
            </a:endParaRPr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6553200" y="6616700"/>
            <a:ext cx="2133600" cy="1968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F99985-BC84-45CE-98E1-5E2817DBAD3C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25958" name="Picture 2" descr="Z:\FTE\CHIC\images\CHIC_20120622_00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3774" t="38567" r="11520"/>
          <a:stretch>
            <a:fillRect/>
          </a:stretch>
        </p:blipFill>
        <p:spPr bwMode="auto">
          <a:xfrm>
            <a:off x="5146675" y="3802063"/>
            <a:ext cx="3529013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ZoneTexte 11"/>
          <p:cNvSpPr txBox="1">
            <a:spLocks noChangeArrowheads="1"/>
          </p:cNvSpPr>
          <p:nvPr/>
        </p:nvSpPr>
        <p:spPr bwMode="auto">
          <a:xfrm>
            <a:off x="763588" y="3422650"/>
            <a:ext cx="299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Mid-rapidity : y</a:t>
            </a:r>
            <a:r>
              <a:rPr lang="en-US" b="1" baseline="-25000">
                <a:latin typeface="Calibri" pitchFamily="34" charset="0"/>
              </a:rPr>
              <a:t>CMS</a:t>
            </a:r>
            <a:r>
              <a:rPr lang="en-US" b="1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  <a:sym typeface="Symbol" pitchFamily="18" charset="2"/>
              </a:rPr>
              <a:t> [-0.5 ; 1]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25960" name="ZoneTexte 12"/>
          <p:cNvSpPr txBox="1">
            <a:spLocks noChangeArrowheads="1"/>
          </p:cNvSpPr>
          <p:nvPr/>
        </p:nvSpPr>
        <p:spPr bwMode="auto">
          <a:xfrm>
            <a:off x="5292725" y="3422650"/>
            <a:ext cx="334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Forward-rapidity : y</a:t>
            </a:r>
            <a:r>
              <a:rPr lang="en-US" b="1" baseline="-25000">
                <a:latin typeface="Calibri" pitchFamily="34" charset="0"/>
              </a:rPr>
              <a:t>CMS</a:t>
            </a:r>
            <a:r>
              <a:rPr lang="en-US" b="1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  <a:sym typeface="Symbol" pitchFamily="18" charset="2"/>
              </a:rPr>
              <a:t> [0.5 ; 2]</a:t>
            </a:r>
            <a:endParaRPr lang="en-US" b="1">
              <a:latin typeface="Calibri" pitchFamily="34" charset="0"/>
            </a:endParaRPr>
          </a:p>
        </p:txBody>
      </p:sp>
      <p:sp>
        <p:nvSpPr>
          <p:cNvPr id="9" name="Espace réservé du pied de page 8"/>
          <p:cNvSpPr txBox="1">
            <a:spLocks noGrp="1"/>
          </p:cNvSpPr>
          <p:nvPr/>
        </p:nvSpPr>
        <p:spPr>
          <a:xfrm>
            <a:off x="3124200" y="6616700"/>
            <a:ext cx="2895600" cy="1968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t>F. Fleuret - LLR Ecole polytechnique, France</a:t>
            </a:r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6056" y="2420888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smtClean="0"/>
              <a:t>Need large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CMS</a:t>
            </a:r>
            <a:r>
              <a:rPr lang="en-US" b="1" dirty="0" smtClean="0"/>
              <a:t> range</a:t>
            </a:r>
            <a:endParaRPr lang="en-US" dirty="0"/>
          </a:p>
        </p:txBody>
      </p:sp>
      <p:sp>
        <p:nvSpPr>
          <p:cNvPr id="11" name="Accolade fermante 10"/>
          <p:cNvSpPr/>
          <p:nvPr/>
        </p:nvSpPr>
        <p:spPr>
          <a:xfrm>
            <a:off x="4860032" y="2348880"/>
            <a:ext cx="72008" cy="5040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</TotalTime>
  <Words>1297</Words>
  <Application>Microsoft Office PowerPoint</Application>
  <PresentationFormat>Affichage à l'écran (4:3)</PresentationFormat>
  <Paragraphs>284</Paragraphs>
  <Slides>14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CHIC</vt:lpstr>
      <vt:lpstr>Équation</vt:lpstr>
      <vt:lpstr>An experiment to measure cc suppression at the CERN SPS</vt:lpstr>
      <vt:lpstr>Charmonia in A+A   The Physics case</vt:lpstr>
      <vt:lpstr>Charmonia in A+A      Testing color screening </vt:lpstr>
      <vt:lpstr>Charmonia in A+A     Sequential suppression </vt:lpstr>
      <vt:lpstr>Charmonia in A+A   Measuring cc at SPS</vt:lpstr>
      <vt:lpstr>Apparatus  Charm In Heavy Ion Collisions</vt:lpstr>
      <vt:lpstr>Expected performances   Signal extraction</vt:lpstr>
      <vt:lpstr>Expected performances   Statistics</vt:lpstr>
      <vt:lpstr>p+A program investigate Cold Nuclear Matter</vt:lpstr>
      <vt:lpstr>p+A program investigate Cold Nuclear Matter</vt:lpstr>
      <vt:lpstr>Conclusion</vt:lpstr>
      <vt:lpstr>CMS@LHC    New upsilon results</vt:lpstr>
      <vt:lpstr>J/Y@SPS .vs. U@LHC    sequential suppression ?</vt:lpstr>
      <vt:lpstr>J/Y@SPS .vs. U@LHC    sequential suppression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quarkonium puzzle</dc:title>
  <cp:lastModifiedBy>fleuret</cp:lastModifiedBy>
  <cp:revision>138</cp:revision>
  <dcterms:modified xsi:type="dcterms:W3CDTF">2012-06-28T21:00:30Z</dcterms:modified>
</cp:coreProperties>
</file>