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76" r:id="rId3"/>
    <p:sldId id="269" r:id="rId4"/>
    <p:sldId id="270" r:id="rId5"/>
    <p:sldId id="262" r:id="rId6"/>
    <p:sldId id="264" r:id="rId7"/>
    <p:sldId id="266" r:id="rId8"/>
    <p:sldId id="271" r:id="rId9"/>
    <p:sldId id="273" r:id="rId10"/>
    <p:sldId id="274" r:id="rId11"/>
    <p:sldId id="275" r:id="rId12"/>
    <p:sldId id="265" r:id="rId13"/>
    <p:sldId id="272" r:id="rId14"/>
    <p:sldId id="27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9740-62F1-45CD-8D44-37D37A3094B4}" type="datetimeFigureOut">
              <a:rPr lang="fr-FR" smtClean="0"/>
              <a:pPr/>
              <a:t>30/06/2010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2A1F-8F37-470E-8811-BE624F2223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AEF0-080E-4F12-8C8C-8382576642E2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3BD7-5A40-4F65-B9F2-363D12354512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95A1-5518-47DF-916F-0B022721A4A6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fld id="{1E412DBE-6F00-41E7-87B3-B9BBD52EC81D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54D-95E8-4E99-81B8-F7A9498219F5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B26E-24A5-4194-83A4-68559B178D9D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5F1-FD35-44BB-9C7C-309FE3E0A0CE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016-D685-4533-A68B-31CFA2586E10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22E8-88FA-4103-B59B-C01E1564B6B6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E32B-0B1B-4BBD-AD4B-90C90B957DAD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31F5-4D4B-448C-AC04-38BCBA245FC2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120CD-3D04-4A1B-B3DB-47C3BA09F200}" type="datetime1">
              <a:rPr lang="fr-FR" smtClean="0"/>
              <a:pPr/>
              <a:t>30/06/2010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Bilan de la contribution française à l’expérience PHENIX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71600" y="3312567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Activités instrumentales et logicielles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Analyses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Éléments de visibilité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Perspectives et conclusion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Phenix</a:t>
            </a:r>
            <a:r>
              <a:rPr lang="fr-BE" dirty="0" smtClean="0"/>
              <a:t> - CS IN2P3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835696" y="58772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Participation : Laurent </a:t>
            </a:r>
            <a:r>
              <a:rPr lang="fr-FR" sz="1200" dirty="0" err="1" smtClean="0"/>
              <a:t>Aphecetche</a:t>
            </a:r>
            <a:r>
              <a:rPr lang="fr-FR" sz="1200" dirty="0" smtClean="0"/>
              <a:t>, Alberto </a:t>
            </a:r>
            <a:r>
              <a:rPr lang="fr-FR" sz="1200" dirty="0" err="1" smtClean="0"/>
              <a:t>Baldisseri</a:t>
            </a:r>
            <a:r>
              <a:rPr lang="fr-FR" sz="1200" dirty="0" smtClean="0"/>
              <a:t>, Hugues </a:t>
            </a:r>
            <a:r>
              <a:rPr lang="fr-FR" sz="1200" dirty="0" err="1" smtClean="0"/>
              <a:t>Delagrange</a:t>
            </a:r>
            <a:r>
              <a:rPr lang="fr-FR" sz="1200" dirty="0" smtClean="0"/>
              <a:t>, Olivier Drapier, Frédéric Fleuret, Michel Gonin, Raphaël </a:t>
            </a:r>
            <a:r>
              <a:rPr lang="fr-FR" sz="1200" dirty="0" err="1" smtClean="0"/>
              <a:t>Granier</a:t>
            </a:r>
            <a:r>
              <a:rPr lang="fr-FR" sz="1200" dirty="0" smtClean="0"/>
              <a:t> de Cassagnac, Denis </a:t>
            </a:r>
            <a:r>
              <a:rPr lang="fr-FR" sz="1200" dirty="0" err="1" smtClean="0"/>
              <a:t>Jouan</a:t>
            </a:r>
            <a:r>
              <a:rPr lang="fr-FR" sz="1200" dirty="0" smtClean="0"/>
              <a:t>, Guy Roche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76464" cy="5256584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Production de J/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endParaRPr lang="fr-FR" b="1" dirty="0" smtClean="0">
              <a:solidFill>
                <a:srgbClr val="0070C0"/>
              </a:solidFill>
            </a:endParaRPr>
          </a:p>
          <a:p>
            <a:pPr lvl="1"/>
            <a:endParaRPr lang="fr-FR" dirty="0" smtClean="0"/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</a:rPr>
              <a:t>. C </a:t>
            </a:r>
            <a:r>
              <a:rPr lang="fr-FR" b="1" dirty="0" smtClean="0"/>
              <a:t>77, 024912 (2008) :          </a:t>
            </a:r>
            <a:r>
              <a:rPr lang="fr-FR" dirty="0" smtClean="0"/>
              <a:t>Cold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on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production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2003 + 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2005)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 algn="just"/>
            <a:r>
              <a:rPr lang="fr-FR" dirty="0" smtClean="0"/>
              <a:t>Production du méson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-</a:t>
            </a:r>
            <a:r>
              <a:rPr lang="fr-FR" dirty="0" smtClean="0">
                <a:sym typeface="Wingdings" pitchFamily="2" charset="2"/>
              </a:rPr>
              <a:t> dans les données Au+Au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2007)</a:t>
            </a:r>
          </a:p>
          <a:p>
            <a:pPr lvl="2"/>
            <a:r>
              <a:rPr lang="fr-FR" sz="2200" b="1" dirty="0" smtClean="0">
                <a:solidFill>
                  <a:srgbClr val="FF0000"/>
                </a:solidFill>
                <a:sym typeface="Wingdings" pitchFamily="2" charset="2"/>
              </a:rPr>
              <a:t>Thèse Catherine Silvestre (LLR/</a:t>
            </a:r>
            <a:r>
              <a:rPr lang="fr-FR" sz="2200" b="1" dirty="0" err="1" smtClean="0">
                <a:solidFill>
                  <a:srgbClr val="FF0000"/>
                </a:solidFill>
                <a:sym typeface="Wingdings" pitchFamily="2" charset="2"/>
              </a:rPr>
              <a:t>SPhN</a:t>
            </a:r>
            <a:r>
              <a:rPr lang="fr-FR" sz="22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dirty="0" smtClean="0">
                <a:sym typeface="Wingdings" pitchFamily="2" charset="2"/>
              </a:rPr>
              <a:t>Production du méson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>
                <a:sym typeface="Wingdings" pitchFamily="2" charset="2"/>
              </a:rPr>
              <a:t>  e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sym typeface="Wingdings" pitchFamily="2" charset="2"/>
              </a:rPr>
              <a:t>e</a:t>
            </a:r>
            <a:r>
              <a:rPr lang="fr-FR" baseline="30000" dirty="0" smtClean="0">
                <a:sym typeface="Wingdings" pitchFamily="2" charset="2"/>
              </a:rPr>
              <a:t>-</a:t>
            </a:r>
            <a:r>
              <a:rPr lang="fr-FR" dirty="0" smtClean="0">
                <a:sym typeface="Wingdings" pitchFamily="2" charset="2"/>
              </a:rPr>
              <a:t> dans les données Au+Au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2007)</a:t>
            </a:r>
          </a:p>
          <a:p>
            <a:pPr lvl="2"/>
            <a:r>
              <a:rPr lang="fr-FR" sz="2200" b="1" dirty="0" smtClean="0">
                <a:solidFill>
                  <a:srgbClr val="FF0000"/>
                </a:solidFill>
                <a:sym typeface="Wingdings" pitchFamily="2" charset="2"/>
              </a:rPr>
              <a:t>Thèse </a:t>
            </a:r>
            <a:r>
              <a:rPr lang="fr-FR" sz="2200" b="1" dirty="0" err="1" smtClean="0">
                <a:solidFill>
                  <a:srgbClr val="FF0000"/>
                </a:solidFill>
                <a:sym typeface="Wingdings" pitchFamily="2" charset="2"/>
              </a:rPr>
              <a:t>Ermias</a:t>
            </a:r>
            <a:r>
              <a:rPr lang="fr-FR" sz="22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Wingdings" pitchFamily="2" charset="2"/>
              </a:rPr>
              <a:t>Atomssa</a:t>
            </a:r>
            <a:r>
              <a:rPr lang="fr-FR" sz="2200" b="1" dirty="0" smtClean="0">
                <a:solidFill>
                  <a:srgbClr val="FF0000"/>
                </a:solidFill>
                <a:sym typeface="Wingdings" pitchFamily="2" charset="2"/>
              </a:rPr>
              <a:t> (LLR)</a:t>
            </a:r>
          </a:p>
          <a:p>
            <a:pPr lvl="1">
              <a:buNone/>
            </a:pP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. B </a:t>
            </a:r>
            <a:r>
              <a:rPr lang="fr-FR" b="1" dirty="0" smtClean="0">
                <a:sym typeface="Wingdings" pitchFamily="2" charset="2"/>
              </a:rPr>
              <a:t>679, 321-329 (2009) :       </a:t>
            </a:r>
            <a:r>
              <a:rPr lang="fr-FR" dirty="0" smtClean="0">
                <a:sym typeface="Wingdings" pitchFamily="2" charset="2"/>
              </a:rPr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photoproduction</a:t>
            </a:r>
            <a:r>
              <a:rPr lang="fr-FR" dirty="0" smtClean="0">
                <a:sym typeface="Wingdings" pitchFamily="2" charset="2"/>
              </a:rPr>
              <a:t> in 200 </a:t>
            </a:r>
            <a:r>
              <a:rPr lang="fr-FR" dirty="0" err="1" smtClean="0">
                <a:sym typeface="Wingdings" pitchFamily="2" charset="2"/>
              </a:rPr>
              <a:t>GeV</a:t>
            </a:r>
            <a:r>
              <a:rPr lang="fr-FR" dirty="0" smtClean="0">
                <a:sym typeface="Wingdings" pitchFamily="2" charset="2"/>
              </a:rPr>
              <a:t> UPC Au+Au collisions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2007)</a:t>
            </a: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>
              <a:buNone/>
            </a:pPr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dirty="0" smtClean="0">
                <a:sym typeface="Wingdings" pitchFamily="2" charset="2"/>
              </a:rPr>
              <a:t>Production du méson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-</a:t>
            </a:r>
            <a:r>
              <a:rPr lang="fr-FR" dirty="0" smtClean="0">
                <a:sym typeface="Wingdings" pitchFamily="2" charset="2"/>
              </a:rPr>
              <a:t> dans les données d+Au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2008)</a:t>
            </a:r>
          </a:p>
          <a:p>
            <a:pPr lvl="1" algn="just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Analyses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27306"/>
            <a:ext cx="2848113" cy="199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803" y="908720"/>
            <a:ext cx="212467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Fred\Bureau\v2_pt_central_forward_20-60_theori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427984" y="2564904"/>
            <a:ext cx="2624167" cy="1800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79922" y="4057327"/>
            <a:ext cx="330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400" b="1" i="1" dirty="0" smtClean="0">
                <a:solidFill>
                  <a:srgbClr val="00B050"/>
                </a:solidFill>
              </a:rPr>
              <a:t>Flot du J/</a:t>
            </a:r>
            <a:r>
              <a:rPr lang="fr-FR" sz="1400" b="1" i="1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fr-FR" sz="1400" b="1" i="1" dirty="0" smtClean="0">
                <a:solidFill>
                  <a:srgbClr val="00B050"/>
                </a:solidFill>
              </a:rPr>
              <a:t>  en Au+Au : pas de conclusion</a:t>
            </a:r>
            <a:endParaRPr lang="fr-FR" sz="1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744416" cy="5073427"/>
          </a:xfrm>
        </p:spPr>
        <p:txBody>
          <a:bodyPr>
            <a:normAutofit fontScale="92500" lnSpcReduction="20000"/>
          </a:bodyPr>
          <a:lstStyle/>
          <a:p>
            <a:r>
              <a:rPr lang="fr-FR" sz="1700" b="1" dirty="0" smtClean="0">
                <a:solidFill>
                  <a:srgbClr val="0070C0"/>
                </a:solidFill>
              </a:rPr>
              <a:t>Production du continuum</a:t>
            </a:r>
          </a:p>
          <a:p>
            <a:pPr lvl="1" algn="just"/>
            <a:r>
              <a:rPr lang="fr-FR" sz="1700" dirty="0" smtClean="0"/>
              <a:t>Continuum physique des données </a:t>
            </a:r>
            <a:r>
              <a:rPr lang="fr-FR" sz="1700" dirty="0" err="1" smtClean="0"/>
              <a:t>dimuons</a:t>
            </a:r>
            <a:r>
              <a:rPr lang="fr-FR" sz="1700" dirty="0" smtClean="0"/>
              <a:t> dans les données p+p </a:t>
            </a:r>
            <a:r>
              <a:rPr lang="fr-FR" sz="1700" b="1" dirty="0" smtClean="0">
                <a:solidFill>
                  <a:srgbClr val="0070C0"/>
                </a:solidFill>
              </a:rPr>
              <a:t>(</a:t>
            </a:r>
            <a:r>
              <a:rPr lang="fr-FR" sz="1700" b="1" dirty="0" err="1" smtClean="0">
                <a:solidFill>
                  <a:srgbClr val="0070C0"/>
                </a:solidFill>
              </a:rPr>
              <a:t>run</a:t>
            </a:r>
            <a:r>
              <a:rPr lang="fr-FR" sz="1700" b="1" dirty="0" smtClean="0">
                <a:solidFill>
                  <a:srgbClr val="0070C0"/>
                </a:solidFill>
              </a:rPr>
              <a:t> 2003)</a:t>
            </a:r>
          </a:p>
          <a:p>
            <a:pPr lvl="2" algn="just"/>
            <a:r>
              <a:rPr lang="fr-FR" sz="1400" b="1" dirty="0" smtClean="0">
                <a:solidFill>
                  <a:srgbClr val="FF0000"/>
                </a:solidFill>
              </a:rPr>
              <a:t>Thèse Sébastien </a:t>
            </a:r>
            <a:r>
              <a:rPr lang="fr-FR" sz="1400" b="1" dirty="0" err="1" smtClean="0">
                <a:solidFill>
                  <a:srgbClr val="FF0000"/>
                </a:solidFill>
              </a:rPr>
              <a:t>Gadrat</a:t>
            </a:r>
            <a:r>
              <a:rPr lang="fr-FR" sz="1400" b="1" dirty="0" smtClean="0">
                <a:solidFill>
                  <a:srgbClr val="FF0000"/>
                </a:solidFill>
              </a:rPr>
              <a:t> (LPC)</a:t>
            </a:r>
          </a:p>
          <a:p>
            <a:pPr lvl="1" algn="just"/>
            <a:endParaRPr lang="fr-FR" sz="2100" dirty="0" smtClean="0">
              <a:sym typeface="Wingdings" pitchFamily="2" charset="2"/>
            </a:endParaRPr>
          </a:p>
          <a:p>
            <a:pPr lvl="1" algn="just"/>
            <a:endParaRPr lang="fr-FR" sz="2100" dirty="0" smtClean="0">
              <a:sym typeface="Wingdings" pitchFamily="2" charset="2"/>
            </a:endParaRPr>
          </a:p>
          <a:p>
            <a:pPr lvl="1" algn="just"/>
            <a:r>
              <a:rPr lang="fr-FR" sz="1700" dirty="0" smtClean="0">
                <a:sym typeface="Wingdings" pitchFamily="2" charset="2"/>
              </a:rPr>
              <a:t>Continuum physique des données </a:t>
            </a:r>
            <a:r>
              <a:rPr lang="fr-FR" sz="1700" dirty="0" err="1" smtClean="0">
                <a:sym typeface="Wingdings" pitchFamily="2" charset="2"/>
              </a:rPr>
              <a:t>dimuons</a:t>
            </a:r>
            <a:r>
              <a:rPr lang="fr-FR" sz="1700" dirty="0" smtClean="0">
                <a:sym typeface="Wingdings" pitchFamily="2" charset="2"/>
              </a:rPr>
              <a:t> dans les données p+p </a:t>
            </a:r>
            <a:r>
              <a:rPr lang="fr-FR" sz="1700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sz="1700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sz="1700" b="1" dirty="0" smtClean="0">
                <a:solidFill>
                  <a:srgbClr val="0070C0"/>
                </a:solidFill>
                <a:sym typeface="Wingdings" pitchFamily="2" charset="2"/>
              </a:rPr>
              <a:t> 2006)</a:t>
            </a:r>
          </a:p>
          <a:p>
            <a:pPr lvl="2" algn="just"/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Thèse d’habilitation Philippe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Rosnet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(LPC)</a:t>
            </a:r>
          </a:p>
          <a:p>
            <a:pPr lvl="2" algn="just"/>
            <a:endParaRPr lang="fr-FR" sz="1400" dirty="0" smtClean="0">
              <a:sym typeface="Wingdings" pitchFamily="2" charset="2"/>
            </a:endParaRPr>
          </a:p>
          <a:p>
            <a:pPr lvl="2" algn="just"/>
            <a:endParaRPr lang="fr-FR" sz="1400" dirty="0" smtClean="0">
              <a:sym typeface="Wingdings" pitchFamily="2" charset="2"/>
            </a:endParaRPr>
          </a:p>
          <a:p>
            <a:pPr algn="just"/>
            <a:endParaRPr lang="fr-FR" sz="2400" dirty="0" smtClean="0">
              <a:sym typeface="Wingdings" pitchFamily="2" charset="2"/>
            </a:endParaRPr>
          </a:p>
          <a:p>
            <a:pPr algn="just"/>
            <a:endParaRPr lang="fr-FR" sz="2400" dirty="0" smtClean="0">
              <a:sym typeface="Wingdings" pitchFamily="2" charset="2"/>
            </a:endParaRPr>
          </a:p>
          <a:p>
            <a:pPr algn="just"/>
            <a:endParaRPr lang="fr-FR" sz="2400" dirty="0" smtClean="0">
              <a:sym typeface="Wingdings" pitchFamily="2" charset="2"/>
            </a:endParaRPr>
          </a:p>
          <a:p>
            <a:pPr algn="just"/>
            <a:r>
              <a:rPr lang="fr-FR" sz="1700" b="1" dirty="0" smtClean="0">
                <a:solidFill>
                  <a:srgbClr val="0070C0"/>
                </a:solidFill>
                <a:sym typeface="Wingdings" pitchFamily="2" charset="2"/>
              </a:rPr>
              <a:t>Production du </a:t>
            </a:r>
            <a:r>
              <a:rPr lang="fr-FR" sz="1700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U</a:t>
            </a:r>
          </a:p>
          <a:p>
            <a:pPr lvl="1" algn="just"/>
            <a:r>
              <a:rPr lang="fr-FR" sz="1700" dirty="0" smtClean="0">
                <a:sym typeface="Wingdings" pitchFamily="2" charset="2"/>
              </a:rPr>
              <a:t>Production du </a:t>
            </a:r>
            <a:r>
              <a:rPr lang="fr-FR" sz="1700" dirty="0" smtClean="0">
                <a:latin typeface="Symbol" pitchFamily="18" charset="2"/>
                <a:sym typeface="Wingdings" pitchFamily="2" charset="2"/>
              </a:rPr>
              <a:t>U </a:t>
            </a:r>
            <a:r>
              <a:rPr lang="fr-FR" sz="1700" dirty="0" smtClean="0">
                <a:sym typeface="Wingdings" pitchFamily="2" charset="2"/>
              </a:rPr>
              <a:t> e</a:t>
            </a:r>
            <a:r>
              <a:rPr lang="fr-FR" sz="1700" baseline="30000" dirty="0" smtClean="0">
                <a:sym typeface="Wingdings" pitchFamily="2" charset="2"/>
              </a:rPr>
              <a:t>+</a:t>
            </a:r>
            <a:r>
              <a:rPr lang="fr-FR" sz="1700" dirty="0" smtClean="0">
                <a:sym typeface="Wingdings" pitchFamily="2" charset="2"/>
              </a:rPr>
              <a:t>e</a:t>
            </a:r>
            <a:r>
              <a:rPr lang="fr-FR" sz="1700" baseline="30000" dirty="0" smtClean="0">
                <a:sym typeface="Wingdings" pitchFamily="2" charset="2"/>
              </a:rPr>
              <a:t>-</a:t>
            </a:r>
            <a:r>
              <a:rPr lang="fr-FR" sz="1700" dirty="0" smtClean="0">
                <a:sym typeface="Wingdings" pitchFamily="2" charset="2"/>
              </a:rPr>
              <a:t> dans les données Au+Au </a:t>
            </a:r>
            <a:r>
              <a:rPr lang="fr-FR" sz="1700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sz="1700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sz="1700" b="1" dirty="0" smtClean="0">
                <a:solidFill>
                  <a:srgbClr val="0070C0"/>
                </a:solidFill>
                <a:sym typeface="Wingdings" pitchFamily="2" charset="2"/>
              </a:rPr>
              <a:t> 2007)</a:t>
            </a:r>
            <a:endParaRPr lang="fr-FR" sz="1700" b="1" dirty="0" smtClean="0">
              <a:solidFill>
                <a:srgbClr val="0070C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Analyses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21" descr="fitSouthRun6_1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34968"/>
            <a:ext cx="3452192" cy="23980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365104"/>
            <a:ext cx="2592288" cy="178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437112"/>
            <a:ext cx="2518334" cy="17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Éléments de visibilité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24666"/>
          </a:xfrm>
        </p:spPr>
        <p:txBody>
          <a:bodyPr>
            <a:normAutofit fontScale="70000" lnSpcReduction="20000"/>
          </a:bodyPr>
          <a:lstStyle/>
          <a:p>
            <a:endParaRPr lang="fr-FR" sz="1800" b="1" dirty="0" smtClean="0"/>
          </a:p>
          <a:p>
            <a:r>
              <a:rPr lang="fr-FR" sz="2100" b="1" dirty="0" smtClean="0">
                <a:solidFill>
                  <a:srgbClr val="0070C0"/>
                </a:solidFill>
              </a:rPr>
              <a:t>Thèses :</a:t>
            </a:r>
          </a:p>
          <a:p>
            <a:endParaRPr lang="fr-FR" sz="1800" b="1" dirty="0" smtClean="0"/>
          </a:p>
          <a:p>
            <a:pPr lvl="1"/>
            <a:endParaRPr lang="fr-FR" sz="1400" b="1" dirty="0" smtClean="0"/>
          </a:p>
          <a:p>
            <a:pPr lvl="1"/>
            <a:endParaRPr lang="fr-FR" sz="1400" b="1" dirty="0" smtClean="0"/>
          </a:p>
          <a:p>
            <a:pPr lvl="1"/>
            <a:endParaRPr lang="fr-FR" sz="1400" b="1" dirty="0" smtClean="0"/>
          </a:p>
          <a:p>
            <a:pPr lvl="1">
              <a:buNone/>
            </a:pPr>
            <a:endParaRPr lang="fr-FR" sz="1400" b="1" dirty="0" smtClean="0"/>
          </a:p>
          <a:p>
            <a:endParaRPr lang="fr-FR" sz="1800" b="1" dirty="0" smtClean="0"/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endParaRPr lang="fr-FR" sz="1800" b="1" dirty="0" smtClean="0"/>
          </a:p>
          <a:p>
            <a:r>
              <a:rPr lang="fr-FR" sz="2100" b="1" dirty="0" smtClean="0">
                <a:solidFill>
                  <a:srgbClr val="0070C0"/>
                </a:solidFill>
              </a:rPr>
              <a:t>Publications :</a:t>
            </a:r>
          </a:p>
          <a:p>
            <a:pPr lvl="1"/>
            <a:r>
              <a:rPr lang="fr-FR" sz="1600" dirty="0" smtClean="0"/>
              <a:t>88 articles (88 par </a:t>
            </a:r>
            <a:r>
              <a:rPr lang="fr-FR" sz="1600" dirty="0" err="1" smtClean="0"/>
              <a:t>Subatech</a:t>
            </a:r>
            <a:r>
              <a:rPr lang="fr-FR" sz="1600" dirty="0" smtClean="0"/>
              <a:t>, 76 par l’ensemble de </a:t>
            </a:r>
            <a:r>
              <a:rPr lang="fr-FR" sz="1600" dirty="0" err="1" smtClean="0"/>
              <a:t>Phenix</a:t>
            </a:r>
            <a:r>
              <a:rPr lang="fr-FR" sz="1600" dirty="0" smtClean="0"/>
              <a:t>-France)</a:t>
            </a:r>
          </a:p>
          <a:p>
            <a:pPr lvl="1"/>
            <a:r>
              <a:rPr lang="fr-FR" sz="1600" dirty="0" smtClean="0"/>
              <a:t>12 participations à « </a:t>
            </a:r>
            <a:r>
              <a:rPr lang="fr-FR" sz="1600" dirty="0" err="1" smtClean="0"/>
              <a:t>Paper</a:t>
            </a:r>
            <a:r>
              <a:rPr lang="fr-FR" sz="1600" dirty="0" smtClean="0"/>
              <a:t> </a:t>
            </a:r>
            <a:r>
              <a:rPr lang="fr-FR" sz="1600" dirty="0" err="1" smtClean="0"/>
              <a:t>Preparation</a:t>
            </a:r>
            <a:r>
              <a:rPr lang="fr-FR" sz="1600" dirty="0" smtClean="0"/>
              <a:t> Group »</a:t>
            </a:r>
          </a:p>
          <a:p>
            <a:pPr lvl="1"/>
            <a:r>
              <a:rPr lang="fr-FR" sz="1600" dirty="0" smtClean="0"/>
              <a:t>19 participations à « </a:t>
            </a:r>
            <a:r>
              <a:rPr lang="fr-FR" sz="1600" dirty="0" err="1" smtClean="0"/>
              <a:t>Internal</a:t>
            </a:r>
            <a:r>
              <a:rPr lang="fr-FR" sz="1600" dirty="0" smtClean="0"/>
              <a:t> </a:t>
            </a:r>
            <a:r>
              <a:rPr lang="fr-FR" sz="1600" dirty="0" err="1" smtClean="0"/>
              <a:t>Review</a:t>
            </a:r>
            <a:r>
              <a:rPr lang="fr-FR" sz="1600" dirty="0" smtClean="0"/>
              <a:t> </a:t>
            </a:r>
            <a:r>
              <a:rPr lang="fr-FR" sz="1600" dirty="0" err="1" smtClean="0"/>
              <a:t>Commitee</a:t>
            </a:r>
            <a:r>
              <a:rPr lang="fr-FR" sz="1600" dirty="0" smtClean="0"/>
              <a:t> »</a:t>
            </a:r>
          </a:p>
          <a:p>
            <a:pPr lvl="1"/>
            <a:endParaRPr lang="fr-FR" sz="1600" dirty="0" smtClean="0"/>
          </a:p>
          <a:p>
            <a:r>
              <a:rPr lang="fr-FR" sz="2100" b="1" dirty="0" smtClean="0">
                <a:solidFill>
                  <a:srgbClr val="0070C0"/>
                </a:solidFill>
              </a:rPr>
              <a:t>Responsabilités prises par </a:t>
            </a:r>
            <a:r>
              <a:rPr lang="fr-FR" sz="2100" b="1" dirty="0" err="1" smtClean="0">
                <a:solidFill>
                  <a:srgbClr val="0070C0"/>
                </a:solidFill>
              </a:rPr>
              <a:t>Phenix</a:t>
            </a:r>
            <a:r>
              <a:rPr lang="fr-FR" sz="2100" b="1" dirty="0" smtClean="0">
                <a:solidFill>
                  <a:srgbClr val="0070C0"/>
                </a:solidFill>
              </a:rPr>
              <a:t>-France :</a:t>
            </a:r>
          </a:p>
          <a:p>
            <a:pPr lvl="1"/>
            <a:r>
              <a:rPr lang="fr-FR" sz="1600" dirty="0" smtClean="0"/>
              <a:t>1 </a:t>
            </a:r>
            <a:r>
              <a:rPr lang="fr-FR" sz="1600" dirty="0" err="1" smtClean="0"/>
              <a:t>co</a:t>
            </a:r>
            <a:r>
              <a:rPr lang="fr-FR" sz="1600" dirty="0" smtClean="0"/>
              <a:t>-</a:t>
            </a:r>
            <a:r>
              <a:rPr lang="fr-FR" sz="1600" dirty="0" err="1" smtClean="0"/>
              <a:t>conveener</a:t>
            </a:r>
            <a:r>
              <a:rPr lang="fr-FR" sz="1600" dirty="0" smtClean="0"/>
              <a:t> « </a:t>
            </a:r>
            <a:r>
              <a:rPr lang="fr-FR" sz="1600" dirty="0" err="1" smtClean="0"/>
              <a:t>heavy</a:t>
            </a:r>
            <a:r>
              <a:rPr lang="fr-FR" sz="1600" dirty="0" smtClean="0"/>
              <a:t> </a:t>
            </a:r>
            <a:r>
              <a:rPr lang="fr-FR" sz="1600" dirty="0" err="1" smtClean="0"/>
              <a:t>flavour</a:t>
            </a:r>
            <a:r>
              <a:rPr lang="fr-FR" sz="1600" dirty="0" smtClean="0"/>
              <a:t> » (2007 – 2009)</a:t>
            </a:r>
          </a:p>
          <a:p>
            <a:pPr lvl="1"/>
            <a:r>
              <a:rPr lang="fr-FR" sz="1600" dirty="0" smtClean="0"/>
              <a:t>2 membres au </a:t>
            </a:r>
            <a:r>
              <a:rPr lang="fr-FR" sz="1600" dirty="0" err="1" smtClean="0"/>
              <a:t>Phenix</a:t>
            </a:r>
            <a:r>
              <a:rPr lang="fr-FR" sz="1600" dirty="0" smtClean="0"/>
              <a:t> Speakers Bureau (depuis 2007 + 2009)</a:t>
            </a:r>
          </a:p>
          <a:p>
            <a:pPr lvl="1"/>
            <a:r>
              <a:rPr lang="fr-FR" sz="1600" dirty="0" smtClean="0"/>
              <a:t>2 membres à l’</a:t>
            </a:r>
            <a:r>
              <a:rPr lang="fr-FR" sz="1600" dirty="0" err="1" smtClean="0"/>
              <a:t>Executive</a:t>
            </a:r>
            <a:r>
              <a:rPr lang="fr-FR" sz="1600" dirty="0" smtClean="0"/>
              <a:t> Council (2003 – 2007 + depuis 2007)</a:t>
            </a:r>
          </a:p>
          <a:p>
            <a:pPr lvl="1"/>
            <a:r>
              <a:rPr lang="fr-FR" sz="1600" dirty="0" smtClean="0"/>
              <a:t>1 coordinateur du spectromètre à muons et membre du Detector Council (2003 – 2007)</a:t>
            </a:r>
          </a:p>
          <a:p>
            <a:pPr lvl="1"/>
            <a:r>
              <a:rPr lang="fr-FR" sz="1600" dirty="0" smtClean="0"/>
              <a:t>1 responsable du code de reconstruction des données muons (</a:t>
            </a:r>
            <a:r>
              <a:rPr lang="fr-FR" sz="1600" dirty="0" err="1" smtClean="0"/>
              <a:t>SPhN</a:t>
            </a:r>
            <a:r>
              <a:rPr lang="fr-FR" sz="1600" dirty="0" smtClean="0"/>
              <a:t>, depuis 2003)</a:t>
            </a:r>
          </a:p>
          <a:p>
            <a:pPr lvl="1"/>
            <a:r>
              <a:rPr lang="fr-FR" sz="1600" dirty="0" smtClean="0"/>
              <a:t>1 coordinateur du programme de simulation de l’expérience (</a:t>
            </a:r>
            <a:r>
              <a:rPr lang="fr-FR" sz="1600" dirty="0" err="1" smtClean="0"/>
              <a:t>SPhN</a:t>
            </a:r>
            <a:r>
              <a:rPr lang="fr-FR" sz="1600" dirty="0" smtClean="0"/>
              <a:t>, depuis 2006)</a:t>
            </a:r>
          </a:p>
          <a:p>
            <a:pPr lvl="1"/>
            <a:endParaRPr lang="fr-FR" sz="1800" b="1" dirty="0" smtClean="0"/>
          </a:p>
          <a:p>
            <a:r>
              <a:rPr lang="fr-FR" sz="2100" b="1" dirty="0" smtClean="0">
                <a:solidFill>
                  <a:srgbClr val="0070C0"/>
                </a:solidFill>
              </a:rPr>
              <a:t>Contributions à conférence : </a:t>
            </a:r>
            <a:r>
              <a:rPr lang="fr-FR" sz="1600" dirty="0" smtClean="0"/>
              <a:t>~ 40 contributions à conférence de </a:t>
            </a:r>
            <a:r>
              <a:rPr lang="fr-FR" sz="1600" dirty="0" err="1" smtClean="0"/>
              <a:t>Phenix</a:t>
            </a:r>
            <a:r>
              <a:rPr lang="fr-FR" sz="1600" dirty="0" smtClean="0"/>
              <a:t>-France</a:t>
            </a:r>
          </a:p>
          <a:p>
            <a:pPr lvl="1"/>
            <a:r>
              <a:rPr lang="fr-FR" sz="1600" dirty="0" smtClean="0"/>
              <a:t>Quark </a:t>
            </a:r>
            <a:r>
              <a:rPr lang="fr-FR" sz="1600" dirty="0" err="1" smtClean="0"/>
              <a:t>Matter</a:t>
            </a:r>
            <a:r>
              <a:rPr lang="fr-FR" sz="1600" dirty="0" smtClean="0"/>
              <a:t> 2009, 2008, 2006, 2005, 2004, 2002</a:t>
            </a:r>
          </a:p>
          <a:p>
            <a:pPr lvl="1"/>
            <a:r>
              <a:rPr lang="fr-FR" sz="1600" dirty="0" smtClean="0"/>
              <a:t>Hard probes 2008, 2006, 2004</a:t>
            </a:r>
          </a:p>
          <a:p>
            <a:pPr lvl="1"/>
            <a:r>
              <a:rPr lang="fr-FR" sz="1600" dirty="0" err="1" smtClean="0"/>
              <a:t>Strangeness</a:t>
            </a:r>
            <a:r>
              <a:rPr lang="fr-FR" sz="1600" dirty="0" smtClean="0"/>
              <a:t> in Quark </a:t>
            </a:r>
            <a:r>
              <a:rPr lang="fr-FR" sz="1600" dirty="0" err="1" smtClean="0"/>
              <a:t>Matter</a:t>
            </a:r>
            <a:r>
              <a:rPr lang="fr-FR" sz="1600" dirty="0" smtClean="0"/>
              <a:t> 2008, 2006, 2004</a:t>
            </a:r>
          </a:p>
          <a:p>
            <a:pPr lvl="1"/>
            <a:r>
              <a:rPr lang="fr-FR" sz="1600" dirty="0" err="1" smtClean="0"/>
              <a:t>Moriond</a:t>
            </a:r>
            <a:r>
              <a:rPr lang="fr-FR" sz="1600" dirty="0" smtClean="0"/>
              <a:t> 2010, 2009, 2008, 2002</a:t>
            </a:r>
            <a:endParaRPr lang="fr-FR" sz="1400" b="1" dirty="0" smtClean="0"/>
          </a:p>
          <a:p>
            <a:endParaRPr lang="fr-FR" sz="2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Phenix</a:t>
            </a:r>
            <a:r>
              <a:rPr lang="fr-BE" dirty="0" smtClean="0"/>
              <a:t> - CS IN2P3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75656" y="980728"/>
          <a:ext cx="4536504" cy="1950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3591"/>
                <a:gridCol w="716290"/>
                <a:gridCol w="1050559"/>
                <a:gridCol w="1146064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Étudiant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Groupe 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Sujet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Soutenance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Yann </a:t>
                      </a:r>
                      <a:r>
                        <a:rPr lang="fr-FR" sz="1000" b="1" dirty="0" err="1" smtClean="0"/>
                        <a:t>Cobigo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err="1" smtClean="0"/>
                        <a:t>SPhN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J/</a:t>
                      </a:r>
                      <a:r>
                        <a:rPr lang="fr-FR" sz="1000" b="1" dirty="0" smtClean="0">
                          <a:latin typeface="Symbol" pitchFamily="18" charset="2"/>
                        </a:rPr>
                        <a:t>Y</a:t>
                      </a:r>
                      <a:endParaRPr lang="fr-FR" sz="1000" b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Septembre 2004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Sébastien </a:t>
                      </a:r>
                      <a:r>
                        <a:rPr lang="fr-FR" sz="1000" b="1" dirty="0" err="1" smtClean="0"/>
                        <a:t>Gadrat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LPC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Charme ouvert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Septembre 2005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Vi-</a:t>
                      </a:r>
                      <a:r>
                        <a:rPr lang="fr-FR" sz="1000" b="1" dirty="0" err="1" smtClean="0"/>
                        <a:t>Nham</a:t>
                      </a:r>
                      <a:r>
                        <a:rPr lang="fr-FR" sz="1000" b="1" dirty="0" smtClean="0"/>
                        <a:t> Tram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LLR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J/</a:t>
                      </a:r>
                      <a:r>
                        <a:rPr lang="fr-FR" sz="1000" b="1" dirty="0" smtClean="0">
                          <a:latin typeface="Symbol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Janvier 2006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Ahmed Hadj Henni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err="1" smtClean="0"/>
                        <a:t>Subatech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photons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Février 2007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err="1" smtClean="0"/>
                        <a:t>Andry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dirty="0" err="1" smtClean="0"/>
                        <a:t>Rakotozafindrabe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LLR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J/</a:t>
                      </a:r>
                      <a:r>
                        <a:rPr lang="fr-FR" sz="1000" b="1" dirty="0" smtClean="0">
                          <a:latin typeface="Symbol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Mai 2007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Catherine Silvestre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LLR/</a:t>
                      </a:r>
                      <a:r>
                        <a:rPr lang="fr-FR" sz="1000" b="1" dirty="0" err="1" smtClean="0"/>
                        <a:t>SPhN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J/</a:t>
                      </a:r>
                      <a:r>
                        <a:rPr lang="fr-FR" sz="1000" b="1" dirty="0" smtClean="0">
                          <a:latin typeface="Symbol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Octobre 2008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err="1" smtClean="0"/>
                        <a:t>Ermias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dirty="0" err="1" smtClean="0"/>
                        <a:t>Atomssa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LLR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J/</a:t>
                      </a:r>
                      <a:r>
                        <a:rPr lang="fr-FR" sz="1000" b="1" dirty="0" smtClean="0">
                          <a:latin typeface="Symbol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Décembre 2008</a:t>
                      </a:r>
                      <a:endParaRPr lang="fr-FR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265540" y="1484784"/>
            <a:ext cx="215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+ 1 HDR en préparation :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/>
              <a:t> Raphaël </a:t>
            </a:r>
            <a:r>
              <a:rPr lang="fr-FR" sz="1200" dirty="0" err="1" smtClean="0"/>
              <a:t>Granier</a:t>
            </a:r>
            <a:r>
              <a:rPr lang="fr-FR" sz="1200" dirty="0" smtClean="0"/>
              <a:t> de Cassagnac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28670"/>
            <a:ext cx="8568952" cy="516462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FR" dirty="0" smtClean="0"/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Implication actuelle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b="1" dirty="0" smtClean="0"/>
              <a:t>IPN</a:t>
            </a:r>
            <a:r>
              <a:rPr lang="fr-FR" dirty="0" smtClean="0"/>
              <a:t> :</a:t>
            </a:r>
            <a:r>
              <a:rPr lang="fr-FR" dirty="0" smtClean="0">
                <a:sym typeface="Wingdings" pitchFamily="2" charset="2"/>
              </a:rPr>
              <a:t> Denis </a:t>
            </a:r>
            <a:r>
              <a:rPr lang="fr-FR" dirty="0" err="1" smtClean="0">
                <a:sym typeface="Wingdings" pitchFamily="2" charset="2"/>
              </a:rPr>
              <a:t>Jouan</a:t>
            </a:r>
            <a:endParaRPr lang="fr-FR" dirty="0" smtClean="0">
              <a:sym typeface="Wingdings" pitchFamily="2" charset="2"/>
            </a:endParaRP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dirty="0" smtClean="0">
                <a:sym typeface="Wingdings" pitchFamily="2" charset="2"/>
              </a:rPr>
              <a:t>LLR</a:t>
            </a:r>
            <a:r>
              <a:rPr lang="fr-FR" dirty="0" smtClean="0">
                <a:sym typeface="Wingdings" pitchFamily="2" charset="2"/>
              </a:rPr>
              <a:t> : Olivier Drapier, Frédéric Fleuret, Raphaël </a:t>
            </a:r>
            <a:r>
              <a:rPr lang="fr-FR" dirty="0" err="1" smtClean="0">
                <a:sym typeface="Wingdings" pitchFamily="2" charset="2"/>
              </a:rPr>
              <a:t>Granier</a:t>
            </a:r>
            <a:r>
              <a:rPr lang="fr-FR" dirty="0" smtClean="0">
                <a:sym typeface="Wingdings" pitchFamily="2" charset="2"/>
              </a:rPr>
              <a:t> de Cassagnac et Michel Gonin</a:t>
            </a: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dirty="0" smtClean="0">
                <a:sym typeface="Wingdings" pitchFamily="2" charset="2"/>
              </a:rPr>
              <a:t>LPC</a:t>
            </a:r>
            <a:r>
              <a:rPr lang="fr-FR" dirty="0" smtClean="0">
                <a:sym typeface="Wingdings" pitchFamily="2" charset="2"/>
              </a:rPr>
              <a:t> : Guy Roche</a:t>
            </a: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dirty="0" err="1" smtClean="0">
                <a:sym typeface="Wingdings" pitchFamily="2" charset="2"/>
              </a:rPr>
              <a:t>SPhN</a:t>
            </a:r>
            <a:r>
              <a:rPr lang="fr-FR" dirty="0" smtClean="0">
                <a:sym typeface="Wingdings" pitchFamily="2" charset="2"/>
              </a:rPr>
              <a:t> : Hugo </a:t>
            </a:r>
            <a:r>
              <a:rPr lang="fr-FR" dirty="0" err="1" smtClean="0">
                <a:sym typeface="Wingdings" pitchFamily="2" charset="2"/>
              </a:rPr>
              <a:t>Perreira</a:t>
            </a:r>
            <a:endParaRPr lang="fr-FR" dirty="0" smtClean="0">
              <a:sym typeface="Wingdings" pitchFamily="2" charset="2"/>
            </a:endParaRPr>
          </a:p>
          <a:p>
            <a:pPr algn="just">
              <a:buNone/>
            </a:pPr>
            <a:endParaRPr lang="fr-FR" dirty="0" smtClean="0">
              <a:sym typeface="Wingdings" pitchFamily="2" charset="2"/>
            </a:endParaRPr>
          </a:p>
          <a:p>
            <a:pPr algn="just"/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Échéancier</a:t>
            </a: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dirty="0" smtClean="0">
                <a:sym typeface="Wingdings" pitchFamily="2" charset="2"/>
              </a:rPr>
              <a:t>IPN</a:t>
            </a:r>
            <a:r>
              <a:rPr lang="fr-FR" dirty="0" smtClean="0">
                <a:sym typeface="Wingdings" pitchFamily="2" charset="2"/>
              </a:rPr>
              <a:t>  : </a:t>
            </a:r>
            <a:r>
              <a:rPr lang="fr-FR" dirty="0" smtClean="0">
                <a:sym typeface="Wingdings" pitchFamily="2" charset="2"/>
              </a:rPr>
              <a:t>envisage de continuer pendant plusieurs années.</a:t>
            </a:r>
            <a:endParaRPr lang="fr-FR" dirty="0" smtClean="0">
              <a:sym typeface="Wingdings" pitchFamily="2" charset="2"/>
            </a:endParaRP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dirty="0" smtClean="0">
                <a:sym typeface="Wingdings" pitchFamily="2" charset="2"/>
              </a:rPr>
              <a:t>LLR</a:t>
            </a:r>
            <a:r>
              <a:rPr lang="fr-FR" dirty="0" smtClean="0">
                <a:sym typeface="Wingdings" pitchFamily="2" charset="2"/>
              </a:rPr>
              <a:t> : le groupe compte exploiter la carte S.P.I.R.O. en participant aux 1</a:t>
            </a:r>
            <a:r>
              <a:rPr lang="fr-FR" baseline="30000" dirty="0" smtClean="0">
                <a:sym typeface="Wingdings" pitchFamily="2" charset="2"/>
              </a:rPr>
              <a:t>ères</a:t>
            </a:r>
            <a:r>
              <a:rPr lang="fr-FR" dirty="0" smtClean="0">
                <a:sym typeface="Wingdings" pitchFamily="2" charset="2"/>
              </a:rPr>
              <a:t> publications de physique produites avec le détecteur de vertex. Les membres du groupe n’envisagent pas actuellement de continuer après 2012.</a:t>
            </a: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dirty="0" smtClean="0">
                <a:sym typeface="Wingdings" pitchFamily="2" charset="2"/>
              </a:rPr>
              <a:t>LPC</a:t>
            </a:r>
            <a:r>
              <a:rPr lang="fr-FR" dirty="0" smtClean="0">
                <a:sym typeface="Wingdings" pitchFamily="2" charset="2"/>
              </a:rPr>
              <a:t> : Guy Roche n’envisage pas de continuer au-delà de 2012.</a:t>
            </a: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dirty="0" err="1" smtClean="0">
                <a:sym typeface="Wingdings" pitchFamily="2" charset="2"/>
              </a:rPr>
              <a:t>SPhN</a:t>
            </a:r>
            <a:r>
              <a:rPr lang="fr-FR" dirty="0" smtClean="0">
                <a:sym typeface="Wingdings" pitchFamily="2" charset="2"/>
              </a:rPr>
              <a:t> : l’activité sera arrêtée en 2011.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 rot="5400000">
            <a:off x="1835696" y="3789040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928670"/>
            <a:ext cx="4176464" cy="5500726"/>
          </a:xfrm>
        </p:spPr>
        <p:txBody>
          <a:bodyPr>
            <a:normAutofit fontScale="47500" lnSpcReduction="20000"/>
          </a:bodyPr>
          <a:lstStyle/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Bilan de la contribution française à l’expérience PHENIX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Activités instrumentales</a:t>
            </a:r>
          </a:p>
          <a:p>
            <a:pPr lvl="2"/>
            <a:r>
              <a:rPr lang="fr-FR" dirty="0" smtClean="0"/>
              <a:t>Électronique Front-End du spectromètre à muons (375 k€)</a:t>
            </a:r>
          </a:p>
          <a:p>
            <a:pPr lvl="2"/>
            <a:r>
              <a:rPr lang="fr-FR" dirty="0" smtClean="0"/>
              <a:t>Carte d’interface du détecteur de vertex (130 k€)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Activités logicielles</a:t>
            </a:r>
          </a:p>
          <a:p>
            <a:pPr lvl="2"/>
            <a:r>
              <a:rPr lang="fr-FR" dirty="0" smtClean="0"/>
              <a:t>Calorimètre</a:t>
            </a:r>
          </a:p>
          <a:p>
            <a:pPr lvl="2"/>
            <a:r>
              <a:rPr lang="fr-FR" dirty="0" smtClean="0"/>
              <a:t>Spectromètre à muons</a:t>
            </a:r>
          </a:p>
          <a:p>
            <a:pPr lvl="2"/>
            <a:r>
              <a:rPr lang="fr-FR" dirty="0" smtClean="0"/>
              <a:t>Production de données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Activités d’analyse (une vingtaine)</a:t>
            </a:r>
          </a:p>
          <a:p>
            <a:pPr lvl="2"/>
            <a:r>
              <a:rPr lang="fr-FR" dirty="0" smtClean="0"/>
              <a:t>Bras central :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baseline="30000" dirty="0" smtClean="0"/>
              <a:t>0</a:t>
            </a:r>
            <a:r>
              <a:rPr lang="fr-FR" dirty="0" smtClean="0"/>
              <a:t>, photons, </a:t>
            </a:r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>
                <a:sym typeface="Wingdings" pitchFamily="2" charset="2"/>
              </a:rPr>
              <a:t>,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U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( e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sym typeface="Wingdings" pitchFamily="2" charset="2"/>
              </a:rPr>
              <a:t>e</a:t>
            </a:r>
            <a:r>
              <a:rPr lang="fr-FR" baseline="30000" dirty="0" smtClean="0">
                <a:sym typeface="Wingdings" pitchFamily="2" charset="2"/>
              </a:rPr>
              <a:t>-</a:t>
            </a:r>
            <a:r>
              <a:rPr lang="fr-FR" dirty="0" smtClean="0">
                <a:sym typeface="Wingdings" pitchFamily="2" charset="2"/>
              </a:rPr>
              <a:t>)</a:t>
            </a:r>
            <a:endParaRPr lang="fr-FR" dirty="0" smtClean="0">
              <a:sym typeface="Wingdings" pitchFamily="2" charset="2"/>
            </a:endParaRPr>
          </a:p>
          <a:p>
            <a:pPr lvl="2"/>
            <a:r>
              <a:rPr lang="fr-FR" dirty="0" smtClean="0">
                <a:sym typeface="Wingdings" pitchFamily="2" charset="2"/>
              </a:rPr>
              <a:t>Bras muons :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-</a:t>
            </a:r>
            <a:r>
              <a:rPr lang="fr-FR" dirty="0" smtClean="0">
                <a:sym typeface="Wingdings" pitchFamily="2" charset="2"/>
              </a:rPr>
              <a:t>, continuum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b="1" dirty="0" smtClean="0">
                <a:sym typeface="Wingdings" pitchFamily="2" charset="2"/>
              </a:rPr>
              <a:t>Éléments de visibilité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8 thèses de doctorat + 1 thèse d’habilitation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88 articles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12 PPG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19 IRC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Plus de 40 contributions à conférence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Perspectives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Forte baisse de l’activité française à l’horizon 2012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Conclusions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9033"/>
            <a:ext cx="3528392" cy="193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78" y="975089"/>
            <a:ext cx="354027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 rot="19258478">
            <a:off x="4962145" y="1158509"/>
            <a:ext cx="946093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solidFill>
                  <a:srgbClr val="FF0000"/>
                </a:solidFill>
              </a:rPr>
              <a:t>Press</a:t>
            </a:r>
            <a:r>
              <a:rPr lang="fr-FR" sz="1100" b="1" dirty="0" smtClean="0">
                <a:solidFill>
                  <a:srgbClr val="FF0000"/>
                </a:solidFill>
              </a:rPr>
              <a:t> release</a:t>
            </a:r>
          </a:p>
          <a:p>
            <a:r>
              <a:rPr lang="fr-FR" sz="1100" b="1" dirty="0" smtClean="0">
                <a:solidFill>
                  <a:srgbClr val="FF0000"/>
                </a:solidFill>
              </a:rPr>
              <a:t>18 avril 2005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868144" y="2060848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68144" y="4149080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19258478">
            <a:off x="4876367" y="3285601"/>
            <a:ext cx="1069524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solidFill>
                  <a:srgbClr val="FF0000"/>
                </a:solidFill>
              </a:rPr>
              <a:t>Press</a:t>
            </a:r>
            <a:r>
              <a:rPr lang="fr-FR" sz="1100" b="1" dirty="0" smtClean="0">
                <a:solidFill>
                  <a:srgbClr val="FF0000"/>
                </a:solidFill>
              </a:rPr>
              <a:t> release</a:t>
            </a:r>
          </a:p>
          <a:p>
            <a:r>
              <a:rPr lang="fr-FR" sz="1100" b="1" dirty="0" smtClean="0">
                <a:solidFill>
                  <a:srgbClr val="FF0000"/>
                </a:solidFill>
              </a:rPr>
              <a:t>15 février 2010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55976" y="5006786"/>
            <a:ext cx="4788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Quarkonia</a:t>
            </a:r>
            <a:r>
              <a:rPr lang="fr-FR" sz="1600" b="1" dirty="0" smtClean="0">
                <a:solidFill>
                  <a:srgbClr val="0070C0"/>
                </a:solidFill>
              </a:rPr>
              <a:t> : </a:t>
            </a:r>
            <a:endParaRPr lang="fr-FR" sz="1200" b="1" dirty="0" smtClean="0">
              <a:solidFill>
                <a:srgbClr val="0070C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200" dirty="0" smtClean="0"/>
              <a:t> Amplitude de </a:t>
            </a:r>
            <a:r>
              <a:rPr lang="fr-FR" sz="1200" b="1" dirty="0" smtClean="0">
                <a:solidFill>
                  <a:srgbClr val="FF0000"/>
                </a:solidFill>
              </a:rPr>
              <a:t>suppression du J/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FF0000"/>
                </a:solidFill>
              </a:rPr>
              <a:t> similaire </a:t>
            </a:r>
            <a:r>
              <a:rPr lang="fr-FR" sz="1200" dirty="0" smtClean="0"/>
              <a:t>au </a:t>
            </a:r>
            <a:r>
              <a:rPr lang="fr-FR" sz="1200" b="1" dirty="0" smtClean="0">
                <a:solidFill>
                  <a:srgbClr val="FF0000"/>
                </a:solidFill>
              </a:rPr>
              <a:t>SPS</a:t>
            </a:r>
            <a:r>
              <a:rPr lang="fr-FR" sz="1200" dirty="0" smtClean="0"/>
              <a:t>  (</a:t>
            </a:r>
            <a:r>
              <a:rPr lang="fr-FR" sz="1200" dirty="0" smtClean="0"/>
              <a:t>NA50 : </a:t>
            </a:r>
            <a:r>
              <a:rPr lang="fr-FR" sz="1200" dirty="0" smtClean="0">
                <a:sym typeface="Symbol"/>
              </a:rPr>
              <a:t></a:t>
            </a:r>
            <a:r>
              <a:rPr lang="fr-FR" sz="1200" dirty="0" smtClean="0">
                <a:sym typeface="Symbol"/>
              </a:rPr>
              <a:t>s = 17 </a:t>
            </a:r>
            <a:r>
              <a:rPr lang="fr-FR" sz="1200" dirty="0" err="1" smtClean="0">
                <a:sym typeface="Symbol"/>
              </a:rPr>
              <a:t>GeV</a:t>
            </a:r>
            <a:r>
              <a:rPr lang="fr-FR" sz="1200" dirty="0" smtClean="0">
                <a:sym typeface="Symbol"/>
              </a:rPr>
              <a:t>) et au </a:t>
            </a:r>
            <a:r>
              <a:rPr lang="fr-FR" sz="1200" b="1" dirty="0" smtClean="0">
                <a:solidFill>
                  <a:srgbClr val="FF0000"/>
                </a:solidFill>
                <a:sym typeface="Symbol"/>
              </a:rPr>
              <a:t>RHIC</a:t>
            </a:r>
            <a:r>
              <a:rPr lang="fr-FR" sz="1200" dirty="0" smtClean="0">
                <a:sym typeface="Symbol"/>
              </a:rPr>
              <a:t> (PHENIX : s=200 </a:t>
            </a:r>
            <a:r>
              <a:rPr lang="fr-FR" sz="1200" dirty="0" err="1" smtClean="0">
                <a:sym typeface="Symbol"/>
              </a:rPr>
              <a:t>GeV</a:t>
            </a:r>
            <a:r>
              <a:rPr lang="fr-FR" sz="1200" dirty="0" smtClean="0">
                <a:sym typeface="Symbol"/>
              </a:rPr>
              <a:t>) </a:t>
            </a:r>
            <a:r>
              <a:rPr lang="fr-FR" sz="1200" dirty="0" smtClean="0">
                <a:sym typeface="Wingdings" pitchFamily="2" charset="2"/>
              </a:rPr>
              <a:t> interprétation difficile.</a:t>
            </a:r>
          </a:p>
          <a:p>
            <a:pPr algn="just">
              <a:buFont typeface="Arial" pitchFamily="34" charset="0"/>
              <a:buChar char="•"/>
            </a:pPr>
            <a:r>
              <a:rPr lang="fr-FR" sz="1200" dirty="0" smtClean="0">
                <a:sym typeface="Wingdings" pitchFamily="2" charset="2"/>
              </a:rPr>
              <a:t> Début de mesure du </a:t>
            </a:r>
            <a:r>
              <a:rPr lang="fr-FR" sz="1200" dirty="0" smtClean="0">
                <a:latin typeface="Symbol" pitchFamily="18" charset="2"/>
                <a:sym typeface="Wingdings" pitchFamily="2" charset="2"/>
              </a:rPr>
              <a:t>U </a:t>
            </a:r>
            <a:r>
              <a:rPr lang="fr-FR" sz="1200" dirty="0" smtClean="0">
                <a:sym typeface="Wingdings" pitchFamily="2" charset="2"/>
              </a:rPr>
              <a:t>(besoin de + de </a:t>
            </a:r>
            <a:r>
              <a:rPr lang="fr-FR" sz="1200" dirty="0" err="1" smtClean="0">
                <a:sym typeface="Wingdings" pitchFamily="2" charset="2"/>
              </a:rPr>
              <a:t>stats</a:t>
            </a:r>
            <a:r>
              <a:rPr lang="fr-FR" sz="1200" dirty="0" smtClean="0">
                <a:sym typeface="Wingdings" pitchFamily="2" charset="2"/>
              </a:rPr>
              <a:t>).</a:t>
            </a:r>
            <a:endParaRPr lang="fr-FR" sz="1200" dirty="0" smtClean="0">
              <a:latin typeface="Symbol" pitchFamily="18" charset="2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200" dirty="0" smtClean="0">
                <a:sym typeface="Wingdings" pitchFamily="2" charset="2"/>
              </a:rPr>
              <a:t> Attend la mesure du charme ouvert avec le détecteur de vertex.</a:t>
            </a:r>
          </a:p>
          <a:p>
            <a:pPr algn="just">
              <a:buFont typeface="Arial" pitchFamily="34" charset="0"/>
              <a:buChar char="•"/>
            </a:pPr>
            <a:r>
              <a:rPr lang="fr-FR" sz="1200" dirty="0" smtClean="0">
                <a:sym typeface="Wingdings" pitchFamily="2" charset="2"/>
              </a:rPr>
              <a:t> SPS + RHIC + LHC devrait éclairer la situation.</a:t>
            </a:r>
          </a:p>
          <a:p>
            <a:pPr algn="just">
              <a:buFont typeface="Arial" pitchFamily="34" charset="0"/>
              <a:buChar char="•"/>
            </a:pPr>
            <a:r>
              <a:rPr lang="fr-FR" sz="1200" dirty="0" smtClean="0">
                <a:sym typeface="Wingdings" pitchFamily="2" charset="2"/>
              </a:rPr>
              <a:t> quid du </a:t>
            </a:r>
            <a:r>
              <a:rPr lang="fr-FR" sz="12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200" baseline="-25000" dirty="0" smtClean="0">
                <a:sym typeface="Wingdings" pitchFamily="2" charset="2"/>
              </a:rPr>
              <a:t>c</a:t>
            </a:r>
            <a:r>
              <a:rPr lang="fr-FR" sz="1200" dirty="0" smtClean="0">
                <a:sym typeface="Wingdings" pitchFamily="2" charset="2"/>
              </a:rPr>
              <a:t> en ions lourds ?</a:t>
            </a:r>
            <a:endParaRPr lang="fr-FR" sz="1200" dirty="0" smtClean="0">
              <a:sym typeface="Symbo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La collaboration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b="1" dirty="0" smtClean="0"/>
          </a:p>
          <a:p>
            <a:r>
              <a:rPr lang="fr-FR" b="1" dirty="0" smtClean="0">
                <a:solidFill>
                  <a:srgbClr val="0070C0"/>
                </a:solidFill>
              </a:rPr>
              <a:t>Collaboration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PHENIX</a:t>
            </a:r>
            <a:r>
              <a:rPr lang="fr-FR" b="1" dirty="0" smtClean="0"/>
              <a:t>: </a:t>
            </a:r>
            <a:r>
              <a:rPr lang="fr-FR" dirty="0" smtClean="0"/>
              <a:t>14 pays, 70 institutions, ~500 scientifiques</a:t>
            </a:r>
            <a:endParaRPr lang="fr-FR" b="1" dirty="0" smtClean="0"/>
          </a:p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PHENIX-France : 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5 laboratoires (4 IN2P3)</a:t>
            </a:r>
          </a:p>
          <a:p>
            <a:pPr lvl="2"/>
            <a:r>
              <a:rPr lang="fr-FR" b="1" dirty="0" smtClean="0"/>
              <a:t>IPN</a:t>
            </a:r>
            <a:r>
              <a:rPr lang="fr-FR" dirty="0" smtClean="0"/>
              <a:t> – Orsay  </a:t>
            </a:r>
          </a:p>
          <a:p>
            <a:pPr lvl="2"/>
            <a:r>
              <a:rPr lang="fr-FR" b="1" dirty="0" smtClean="0"/>
              <a:t>LLR</a:t>
            </a:r>
            <a:r>
              <a:rPr lang="fr-FR" dirty="0" smtClean="0"/>
              <a:t> – Palaiseau</a:t>
            </a:r>
          </a:p>
          <a:p>
            <a:pPr lvl="2"/>
            <a:r>
              <a:rPr lang="fr-FR" b="1" dirty="0" smtClean="0"/>
              <a:t>LPC </a:t>
            </a:r>
            <a:r>
              <a:rPr lang="fr-FR" dirty="0" smtClean="0"/>
              <a:t>– Clermont-Ferrand</a:t>
            </a:r>
          </a:p>
          <a:p>
            <a:pPr lvl="2"/>
            <a:r>
              <a:rPr lang="fr-FR" b="1" dirty="0" smtClean="0"/>
              <a:t>SUBATECH</a:t>
            </a:r>
            <a:r>
              <a:rPr lang="fr-FR" dirty="0" smtClean="0"/>
              <a:t> – Nantes </a:t>
            </a:r>
          </a:p>
          <a:p>
            <a:pPr lvl="2"/>
            <a:r>
              <a:rPr lang="fr-FR" b="1" dirty="0" err="1" smtClean="0"/>
              <a:t>SPhN</a:t>
            </a:r>
            <a:r>
              <a:rPr lang="fr-FR" b="1" dirty="0" smtClean="0"/>
              <a:t>/IRFU</a:t>
            </a:r>
            <a:r>
              <a:rPr lang="fr-FR" dirty="0" smtClean="0"/>
              <a:t> – Saclay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Historique :</a:t>
            </a:r>
          </a:p>
          <a:p>
            <a:pPr lvl="2"/>
            <a:r>
              <a:rPr lang="fr-FR" b="1" dirty="0" smtClean="0"/>
              <a:t>1999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Subatech</a:t>
            </a:r>
            <a:r>
              <a:rPr lang="fr-FR" dirty="0" smtClean="0">
                <a:sym typeface="Wingdings" pitchFamily="2" charset="2"/>
              </a:rPr>
              <a:t> intègre la collaboration</a:t>
            </a:r>
          </a:p>
          <a:p>
            <a:pPr lvl="2"/>
            <a:r>
              <a:rPr lang="fr-FR" b="1" dirty="0" smtClean="0">
                <a:sym typeface="Wingdings" pitchFamily="2" charset="2"/>
              </a:rPr>
              <a:t>2000</a:t>
            </a:r>
            <a:r>
              <a:rPr lang="fr-FR" dirty="0" smtClean="0">
                <a:sym typeface="Wingdings" pitchFamily="2" charset="2"/>
              </a:rPr>
              <a:t>  IN2P3 (IPN+LLR+LPC+</a:t>
            </a:r>
            <a:r>
              <a:rPr lang="fr-FR" dirty="0" err="1" smtClean="0">
                <a:sym typeface="Wingdings" pitchFamily="2" charset="2"/>
              </a:rPr>
              <a:t>Subatech</a:t>
            </a:r>
            <a:r>
              <a:rPr lang="fr-FR" dirty="0" smtClean="0">
                <a:sym typeface="Wingdings" pitchFamily="2" charset="2"/>
              </a:rPr>
              <a:t>)+</a:t>
            </a:r>
            <a:r>
              <a:rPr lang="fr-FR" dirty="0" err="1" smtClean="0">
                <a:sym typeface="Wingdings" pitchFamily="2" charset="2"/>
              </a:rPr>
              <a:t>SPhN</a:t>
            </a:r>
            <a:endParaRPr lang="fr-FR" dirty="0" smtClean="0">
              <a:sym typeface="Wingdings" pitchFamily="2" charset="2"/>
            </a:endParaRPr>
          </a:p>
          <a:p>
            <a:pPr lvl="2"/>
            <a:r>
              <a:rPr lang="fr-FR" b="1" dirty="0" smtClean="0">
                <a:sym typeface="Wingdings" pitchFamily="2" charset="2"/>
              </a:rPr>
              <a:t>2006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dirty="0" err="1" smtClean="0">
                <a:sym typeface="Wingdings" pitchFamily="2" charset="2"/>
              </a:rPr>
              <a:t>Subatech</a:t>
            </a:r>
            <a:r>
              <a:rPr lang="fr-FR" dirty="0" smtClean="0">
                <a:sym typeface="Wingdings" pitchFamily="2" charset="2"/>
              </a:rPr>
              <a:t> devient membre « dormant »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Aujourd’hui :</a:t>
            </a:r>
          </a:p>
          <a:p>
            <a:pPr lvl="2"/>
            <a:r>
              <a:rPr lang="fr-FR" b="1" i="1" dirty="0" smtClean="0">
                <a:sym typeface="Wingdings" pitchFamily="2" charset="2"/>
              </a:rPr>
              <a:t>Denis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i="1" dirty="0" err="1" smtClean="0">
                <a:sym typeface="Wingdings" pitchFamily="2" charset="2"/>
              </a:rPr>
              <a:t>Jouan</a:t>
            </a:r>
            <a:r>
              <a:rPr lang="fr-FR" dirty="0" smtClean="0">
                <a:sym typeface="Wingdings" pitchFamily="2" charset="2"/>
              </a:rPr>
              <a:t>  IPN</a:t>
            </a:r>
          </a:p>
          <a:p>
            <a:pPr lvl="2"/>
            <a:r>
              <a:rPr lang="fr-FR" b="1" i="1" dirty="0" smtClean="0">
                <a:sym typeface="Wingdings" pitchFamily="2" charset="2"/>
              </a:rPr>
              <a:t>Olivier Drapier, Frédéric Fleuret, Michel Gonin, Raphaël </a:t>
            </a:r>
            <a:r>
              <a:rPr lang="fr-FR" b="1" i="1" dirty="0" err="1" smtClean="0">
                <a:sym typeface="Wingdings" pitchFamily="2" charset="2"/>
              </a:rPr>
              <a:t>Granier</a:t>
            </a:r>
            <a:r>
              <a:rPr lang="fr-FR" b="1" i="1" dirty="0" smtClean="0">
                <a:sym typeface="Wingdings" pitchFamily="2" charset="2"/>
              </a:rPr>
              <a:t> de Cassagnac </a:t>
            </a:r>
            <a:r>
              <a:rPr lang="fr-FR" dirty="0" smtClean="0">
                <a:sym typeface="Wingdings" pitchFamily="2" charset="2"/>
              </a:rPr>
              <a:t> LLR</a:t>
            </a:r>
          </a:p>
          <a:p>
            <a:pPr lvl="2"/>
            <a:r>
              <a:rPr lang="fr-FR" b="1" i="1" dirty="0" smtClean="0">
                <a:sym typeface="Wingdings" pitchFamily="2" charset="2"/>
              </a:rPr>
              <a:t>Guy Roche </a:t>
            </a:r>
            <a:r>
              <a:rPr lang="fr-FR" dirty="0" smtClean="0">
                <a:sym typeface="Wingdings" pitchFamily="2" charset="2"/>
              </a:rPr>
              <a:t> LPC</a:t>
            </a:r>
          </a:p>
          <a:p>
            <a:pPr lvl="2"/>
            <a:r>
              <a:rPr lang="fr-FR" b="1" i="1" dirty="0" smtClean="0">
                <a:sym typeface="Wingdings" pitchFamily="2" charset="2"/>
              </a:rPr>
              <a:t>Hugo Pereira da Costa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SPhN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2" descr="PHENIX_in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402" y="1700808"/>
            <a:ext cx="3673070" cy="2143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Le RHIC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4919014" cy="3620881"/>
          </a:xfrm>
          <a:prstGeom prst="rect">
            <a:avLst/>
          </a:prstGeom>
          <a:noFill/>
        </p:spPr>
      </p:pic>
      <p:graphicFrame>
        <p:nvGraphicFramePr>
          <p:cNvPr id="15" name="Espace réservé du contenu 14"/>
          <p:cNvGraphicFramePr>
            <a:graphicFrameLocks noGrp="1"/>
          </p:cNvGraphicFramePr>
          <p:nvPr>
            <p:ph sz="half" idx="1"/>
          </p:nvPr>
        </p:nvGraphicFramePr>
        <p:xfrm>
          <a:off x="5580112" y="1196752"/>
          <a:ext cx="3313063" cy="492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783"/>
                <a:gridCol w="720080"/>
                <a:gridCol w="648072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Campagne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Espèces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Énergie (</a:t>
                      </a:r>
                      <a:r>
                        <a:rPr lang="fr-FR" sz="1000" dirty="0" err="1" smtClean="0"/>
                        <a:t>GeV</a:t>
                      </a:r>
                      <a:r>
                        <a:rPr lang="fr-FR" sz="100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Luminosité</a:t>
                      </a:r>
                      <a:r>
                        <a:rPr lang="fr-FR" sz="1000" baseline="0" dirty="0" smtClean="0"/>
                        <a:t> intégrée (</a:t>
                      </a:r>
                      <a:r>
                        <a:rPr lang="fr-FR" sz="1000" baseline="0" dirty="0" err="1" smtClean="0"/>
                        <a:t>Phenix</a:t>
                      </a:r>
                      <a:r>
                        <a:rPr lang="fr-FR" sz="1000" baseline="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2000/2001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130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1,0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2001/2002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24,0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0,15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2002/2003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2,74 nb</a:t>
                      </a:r>
                      <a:r>
                        <a:rPr lang="da-DK" sz="1000" spc="-20" baseline="30000" dirty="0" smtClean="0"/>
                        <a:t>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0,35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baseline="300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2003/2004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241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algn="ctr"/>
                      <a:r>
                        <a:rPr lang="da-DK" sz="1000" spc="-20" dirty="0" smtClean="0"/>
                        <a:t> 9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dirty="0"/>
                    </a:p>
                  </a:txBody>
                  <a:tcPr/>
                </a:tc>
              </a:tr>
              <a:tr h="70849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2004/2005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</a:p>
                    <a:p>
                      <a:pPr algn="ctr"/>
                      <a:r>
                        <a:rPr lang="fr-FR" sz="1000" dirty="0" smtClean="0"/>
                        <a:t>22.5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pc="-20" dirty="0" smtClean="0"/>
                        <a:t> 3 nb</a:t>
                      </a:r>
                      <a:r>
                        <a:rPr lang="da-DK" sz="1000" spc="-20" baseline="30000" dirty="0" smtClean="0"/>
                        <a:t>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0,19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2,70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3,80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2005/2006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 smtClean="0"/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 10,7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2006/2007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810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2007/2008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80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5,2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2008/2009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p+p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500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8,6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13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2009/2010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</a:p>
                    <a:p>
                      <a:pPr algn="ctr"/>
                      <a:r>
                        <a:rPr lang="fr-FR" sz="1000" dirty="0" smtClean="0"/>
                        <a:t>39</a:t>
                      </a:r>
                    </a:p>
                    <a:p>
                      <a:pPr algn="ctr"/>
                      <a:r>
                        <a:rPr lang="fr-FR" sz="1000" dirty="0" smtClean="0"/>
                        <a:t>7,7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1,3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0,11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40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0,26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13238" y="1052736"/>
            <a:ext cx="5366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Deux programmes de recherche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Plasma de Quarks et de Gluons : </a:t>
            </a:r>
            <a:r>
              <a:rPr lang="fr-FR" sz="1400" b="1" dirty="0" smtClean="0">
                <a:solidFill>
                  <a:srgbClr val="FF0000"/>
                </a:solidFill>
              </a:rPr>
              <a:t>ions lourds </a:t>
            </a:r>
            <a:r>
              <a:rPr lang="fr-FR" sz="1400" dirty="0" smtClean="0"/>
              <a:t>jusqu’à </a:t>
            </a:r>
            <a:r>
              <a:rPr lang="fr-FR" sz="1400" dirty="0" smtClean="0">
                <a:sym typeface="Symbol"/>
              </a:rPr>
              <a:t>s = 200 </a:t>
            </a:r>
            <a:r>
              <a:rPr lang="fr-FR" sz="1400" dirty="0" err="1" smtClean="0">
                <a:sym typeface="Symbol"/>
              </a:rPr>
              <a:t>GeV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Structure en spin du nucléon : </a:t>
            </a:r>
            <a:r>
              <a:rPr lang="fr-FR" sz="1400" b="1" dirty="0" smtClean="0">
                <a:solidFill>
                  <a:srgbClr val="FF0000"/>
                </a:solidFill>
              </a:rPr>
              <a:t>protons polarisés </a:t>
            </a:r>
            <a:r>
              <a:rPr lang="fr-FR" sz="1400" dirty="0" smtClean="0"/>
              <a:t>jusqu’à </a:t>
            </a:r>
            <a:r>
              <a:rPr lang="fr-FR" sz="1400" dirty="0" smtClean="0">
                <a:sym typeface="Symbol"/>
              </a:rPr>
              <a:t>s = 500 </a:t>
            </a:r>
            <a:r>
              <a:rPr lang="fr-FR" sz="1400" dirty="0" err="1" smtClean="0">
                <a:sym typeface="Symbol"/>
              </a:rPr>
              <a:t>GeV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04456" cy="4392488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Éléments principaux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spectro</a:t>
            </a:r>
            <a:r>
              <a:rPr lang="fr-FR" dirty="0" smtClean="0"/>
              <a:t>. centraux : |y|&lt;0.35</a:t>
            </a:r>
          </a:p>
          <a:p>
            <a:pPr lvl="2"/>
            <a:r>
              <a:rPr lang="fr-FR" dirty="0" err="1" smtClean="0"/>
              <a:t>Tracking</a:t>
            </a:r>
            <a:r>
              <a:rPr lang="fr-FR" dirty="0" smtClean="0"/>
              <a:t> (DC, PC) + EM </a:t>
            </a:r>
            <a:r>
              <a:rPr lang="fr-FR" dirty="0" err="1" smtClean="0"/>
              <a:t>Calorimeter</a:t>
            </a:r>
            <a:r>
              <a:rPr lang="fr-FR" dirty="0" smtClean="0"/>
              <a:t> + TOF + RICH</a:t>
            </a:r>
          </a:p>
          <a:p>
            <a:pPr lvl="2"/>
            <a:r>
              <a:rPr lang="fr-FR" dirty="0" smtClean="0"/>
              <a:t>h</a:t>
            </a:r>
            <a:r>
              <a:rPr lang="fr-FR" baseline="30000" dirty="0" smtClean="0"/>
              <a:t>+/-</a:t>
            </a:r>
            <a:r>
              <a:rPr lang="fr-FR" dirty="0" smtClean="0"/>
              <a:t>,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baseline="30000" dirty="0" smtClean="0"/>
              <a:t>0</a:t>
            </a:r>
            <a:r>
              <a:rPr lang="fr-FR" dirty="0" smtClean="0"/>
              <a:t>, électrons, photons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spectro</a:t>
            </a:r>
            <a:r>
              <a:rPr lang="fr-FR" dirty="0" smtClean="0"/>
              <a:t>. bouchons : 1.2&lt;|y|&lt;2.2</a:t>
            </a:r>
          </a:p>
          <a:p>
            <a:pPr lvl="2"/>
            <a:r>
              <a:rPr lang="fr-FR" dirty="0" smtClean="0"/>
              <a:t>Muons</a:t>
            </a:r>
          </a:p>
          <a:p>
            <a:pPr lvl="2"/>
            <a:endParaRPr lang="fr-FR" dirty="0" smtClean="0"/>
          </a:p>
          <a:p>
            <a:r>
              <a:rPr lang="fr-FR" b="1" dirty="0" smtClean="0">
                <a:solidFill>
                  <a:srgbClr val="0070C0"/>
                </a:solidFill>
              </a:rPr>
              <a:t>Participation française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Software et analyse pour le bras central :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baseline="30000" dirty="0" smtClean="0"/>
              <a:t>0</a:t>
            </a:r>
            <a:r>
              <a:rPr lang="fr-FR" dirty="0" smtClean="0"/>
              <a:t>, photons,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smtClean="0"/>
              <a:t>, </a:t>
            </a:r>
            <a:r>
              <a:rPr lang="fr-FR" smtClean="0">
                <a:latin typeface="Symbol" pitchFamily="18" charset="2"/>
              </a:rPr>
              <a:t>U</a:t>
            </a:r>
            <a:endParaRPr lang="fr-FR" dirty="0" smtClean="0">
              <a:sym typeface="Wingdings" pitchFamily="2" charset="2"/>
            </a:endParaRP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dirty="0" smtClean="0">
                <a:sym typeface="Wingdings" pitchFamily="2" charset="2"/>
              </a:rPr>
              <a:t>Hardware, software et analyse pour les bras muons nord et sud</a:t>
            </a:r>
            <a:r>
              <a:rPr lang="fr-FR" dirty="0" smtClean="0"/>
              <a:t> 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Upgrade de </a:t>
            </a:r>
            <a:r>
              <a:rPr lang="fr-FR" dirty="0" err="1" smtClean="0"/>
              <a:t>Phenix</a:t>
            </a:r>
            <a:r>
              <a:rPr lang="fr-FR" dirty="0" smtClean="0"/>
              <a:t> : participation à la construction du détecteur de vertex (installation prévue à l’automne 2010)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Le détecteur</a:t>
            </a:r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99271" y="1067933"/>
            <a:ext cx="3877185" cy="50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svtx top assembly 21 12-13-200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971600" y="5126682"/>
            <a:ext cx="2722637" cy="1470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Activités instrumentales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8" name="Picture 5" descr="PHENIXCut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53816"/>
            <a:ext cx="3528392" cy="286853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85720" y="928670"/>
            <a:ext cx="47863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SPECTROMÈTRE À MUONS (</a:t>
            </a:r>
            <a:r>
              <a:rPr lang="fr-FR" sz="1600" b="1" dirty="0" err="1" smtClean="0">
                <a:solidFill>
                  <a:srgbClr val="0070C0"/>
                </a:solidFill>
              </a:rPr>
              <a:t>resp</a:t>
            </a:r>
            <a:r>
              <a:rPr lang="fr-FR" sz="1600" b="1" dirty="0" smtClean="0">
                <a:solidFill>
                  <a:srgbClr val="0070C0"/>
                </a:solidFill>
              </a:rPr>
              <a:t>. LLR)</a:t>
            </a:r>
          </a:p>
          <a:p>
            <a:pPr algn="just">
              <a:buFont typeface="Wingdings" pitchFamily="2" charset="2"/>
              <a:buChar char="è"/>
            </a:pPr>
            <a:r>
              <a:rPr lang="fr-FR" sz="1400" b="1" dirty="0" smtClean="0">
                <a:solidFill>
                  <a:srgbClr val="FF0000"/>
                </a:solidFill>
              </a:rPr>
              <a:t>2000 – 2002 </a:t>
            </a:r>
            <a:r>
              <a:rPr lang="fr-FR" sz="1400" dirty="0" smtClean="0"/>
              <a:t>: Production et installation de l’électronique « Front-End » du bras muon nord :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130 fond de châssis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480 Cathode Read-Out </a:t>
            </a:r>
            <a:r>
              <a:rPr lang="fr-FR" sz="1400" dirty="0" err="1" smtClean="0"/>
              <a:t>Card</a:t>
            </a:r>
            <a:endParaRPr lang="fr-FR" sz="1400" dirty="0" smtClean="0"/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230 cartes contrôleur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250 cartes interface ARCNET (Corée 40 k€)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70C0"/>
                </a:solidFill>
              </a:rPr>
              <a:t> financement : 300 k€ IN2P3 + 75 k€ CEA </a:t>
            </a:r>
          </a:p>
          <a:p>
            <a:pPr algn="just">
              <a:buFont typeface="Wingdings" pitchFamily="2" charset="2"/>
              <a:buChar char="è"/>
            </a:pPr>
            <a:r>
              <a:rPr lang="fr-FR" sz="1400" dirty="0" smtClean="0"/>
              <a:t>maintenance de l’électronique Front End des deux bras muons. </a:t>
            </a:r>
          </a:p>
          <a:p>
            <a:pPr>
              <a:buFont typeface="Wingdings" pitchFamily="2" charset="2"/>
              <a:buChar char="è"/>
            </a:pPr>
            <a:r>
              <a:rPr lang="fr-FR" sz="1400" b="1" dirty="0" err="1" smtClean="0">
                <a:solidFill>
                  <a:srgbClr val="FF0000"/>
                </a:solidFill>
              </a:rPr>
              <a:t>Memorandum</a:t>
            </a:r>
            <a:r>
              <a:rPr lang="fr-FR" sz="1400" b="1" dirty="0" smtClean="0">
                <a:solidFill>
                  <a:srgbClr val="FF0000"/>
                </a:solidFill>
              </a:rPr>
              <a:t> Of </a:t>
            </a:r>
            <a:r>
              <a:rPr lang="fr-FR" sz="1400" b="1" dirty="0" err="1" smtClean="0">
                <a:solidFill>
                  <a:srgbClr val="FF0000"/>
                </a:solidFill>
              </a:rPr>
              <a:t>Understanding</a:t>
            </a:r>
            <a:r>
              <a:rPr lang="fr-FR" sz="1400" b="1" dirty="0" smtClean="0">
                <a:solidFill>
                  <a:srgbClr val="FF0000"/>
                </a:solidFill>
              </a:rPr>
              <a:t> terminé depuis fin 2006</a:t>
            </a:r>
            <a:r>
              <a:rPr lang="fr-FR" sz="1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" name="Picture 7" descr="P7030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714185" cy="2786082"/>
          </a:xfrm>
          <a:prstGeom prst="rect">
            <a:avLst/>
          </a:prstGeom>
          <a:noFill/>
        </p:spPr>
      </p:pic>
      <p:pic>
        <p:nvPicPr>
          <p:cNvPr id="12" name="Picture 6" descr="Chassis(small)"/>
          <p:cNvPicPr>
            <a:picLocks noChangeAspect="1" noChangeArrowheads="1"/>
          </p:cNvPicPr>
          <p:nvPr/>
        </p:nvPicPr>
        <p:blipFill>
          <a:blip r:embed="rId4" cstate="print"/>
          <a:srcRect b="6061"/>
          <a:stretch>
            <a:fillRect/>
          </a:stretch>
        </p:blipFill>
        <p:spPr bwMode="auto">
          <a:xfrm>
            <a:off x="5206606" y="1196752"/>
            <a:ext cx="3372762" cy="2376264"/>
          </a:xfrm>
          <a:prstGeom prst="rect">
            <a:avLst/>
          </a:prstGeom>
          <a:noFill/>
        </p:spPr>
      </p:pic>
      <p:cxnSp>
        <p:nvCxnSpPr>
          <p:cNvPr id="13" name="Connecteur droit avec flèche 12"/>
          <p:cNvCxnSpPr/>
          <p:nvPr/>
        </p:nvCxnSpPr>
        <p:spPr>
          <a:xfrm rot="5400000">
            <a:off x="6084169" y="3861049"/>
            <a:ext cx="1368150" cy="21602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Connecteur droit avec flèche 21"/>
          <p:cNvCxnSpPr/>
          <p:nvPr/>
        </p:nvCxnSpPr>
        <p:spPr>
          <a:xfrm rot="10800000">
            <a:off x="2987824" y="5157192"/>
            <a:ext cx="2664296" cy="14560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Activités instrumentales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14818"/>
            <a:ext cx="26148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AutoShape 6"/>
          <p:cNvSpPr>
            <a:spLocks/>
          </p:cNvSpPr>
          <p:nvPr/>
        </p:nvSpPr>
        <p:spPr bwMode="auto">
          <a:xfrm>
            <a:off x="8210383" y="4818868"/>
            <a:ext cx="128522" cy="758721"/>
          </a:xfrm>
          <a:prstGeom prst="rightBrace">
            <a:avLst>
              <a:gd name="adj1" fmla="val 4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8329455" y="5030999"/>
            <a:ext cx="691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1400" b="1" dirty="0">
                <a:latin typeface="Arial" charset="0"/>
              </a:rPr>
              <a:t>pixels</a:t>
            </a:r>
          </a:p>
        </p:txBody>
      </p:sp>
      <p:sp>
        <p:nvSpPr>
          <p:cNvPr id="19" name="Rectangle 239"/>
          <p:cNvSpPr>
            <a:spLocks noChangeArrowheads="1"/>
          </p:cNvSpPr>
          <p:nvPr/>
        </p:nvSpPr>
        <p:spPr bwMode="auto">
          <a:xfrm>
            <a:off x="299175" y="5784454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240"/>
          <p:cNvSpPr>
            <a:spLocks noChangeArrowheads="1"/>
          </p:cNvSpPr>
          <p:nvPr/>
        </p:nvSpPr>
        <p:spPr bwMode="auto">
          <a:xfrm>
            <a:off x="299175" y="5964049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241"/>
          <p:cNvSpPr>
            <a:spLocks noChangeArrowheads="1"/>
          </p:cNvSpPr>
          <p:nvPr/>
        </p:nvSpPr>
        <p:spPr bwMode="auto">
          <a:xfrm>
            <a:off x="299175" y="5425264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42"/>
          <p:cNvSpPr>
            <a:spLocks noChangeArrowheads="1"/>
          </p:cNvSpPr>
          <p:nvPr/>
        </p:nvSpPr>
        <p:spPr bwMode="auto">
          <a:xfrm>
            <a:off x="299175" y="5604859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43"/>
          <p:cNvSpPr>
            <a:spLocks noChangeArrowheads="1"/>
          </p:cNvSpPr>
          <p:nvPr/>
        </p:nvSpPr>
        <p:spPr bwMode="auto">
          <a:xfrm>
            <a:off x="299175" y="5066074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244"/>
          <p:cNvSpPr>
            <a:spLocks noChangeArrowheads="1"/>
          </p:cNvSpPr>
          <p:nvPr/>
        </p:nvSpPr>
        <p:spPr bwMode="auto">
          <a:xfrm>
            <a:off x="299175" y="5245669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245"/>
          <p:cNvSpPr>
            <a:spLocks noChangeArrowheads="1"/>
          </p:cNvSpPr>
          <p:nvPr/>
        </p:nvSpPr>
        <p:spPr bwMode="auto">
          <a:xfrm>
            <a:off x="299175" y="4706884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46"/>
          <p:cNvSpPr>
            <a:spLocks noChangeArrowheads="1"/>
          </p:cNvSpPr>
          <p:nvPr/>
        </p:nvSpPr>
        <p:spPr bwMode="auto">
          <a:xfrm>
            <a:off x="299175" y="4886479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247" descr="30%"/>
          <p:cNvSpPr>
            <a:spLocks noChangeArrowheads="1"/>
          </p:cNvSpPr>
          <p:nvPr/>
        </p:nvSpPr>
        <p:spPr bwMode="auto">
          <a:xfrm>
            <a:off x="71406" y="4653567"/>
            <a:ext cx="268196" cy="1358187"/>
          </a:xfrm>
          <a:prstGeom prst="rect">
            <a:avLst/>
          </a:prstGeom>
          <a:pattFill prst="pct30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Text Box 248"/>
          <p:cNvSpPr txBox="1">
            <a:spLocks noChangeArrowheads="1"/>
          </p:cNvSpPr>
          <p:nvPr/>
        </p:nvSpPr>
        <p:spPr bwMode="auto">
          <a:xfrm rot="16200000">
            <a:off x="-368910" y="510172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800" b="0" dirty="0">
                <a:latin typeface="Arial" charset="0"/>
                <a:ea typeface="ＭＳ Ｐゴシック" charset="-128"/>
              </a:rPr>
              <a:t>Sensor</a:t>
            </a:r>
          </a:p>
        </p:txBody>
      </p:sp>
      <p:sp>
        <p:nvSpPr>
          <p:cNvPr id="29" name="Text Box 250"/>
          <p:cNvSpPr txBox="1">
            <a:spLocks noChangeArrowheads="1"/>
          </p:cNvSpPr>
          <p:nvPr/>
        </p:nvSpPr>
        <p:spPr bwMode="auto">
          <a:xfrm>
            <a:off x="480996" y="4500570"/>
            <a:ext cx="1304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6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4x32bit</a:t>
            </a:r>
            <a:r>
              <a:rPr kumimoji="1" lang="en-US" altLang="ja-JP" sz="1600" b="0" dirty="0"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16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@</a:t>
            </a:r>
            <a:br>
              <a:rPr kumimoji="1" lang="en-US" altLang="ja-JP" sz="16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</a:br>
            <a:r>
              <a:rPr kumimoji="1" lang="en-US" altLang="ja-JP" sz="16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10MHz data</a:t>
            </a:r>
          </a:p>
        </p:txBody>
      </p:sp>
      <p:sp>
        <p:nvSpPr>
          <p:cNvPr id="30" name="Line 252"/>
          <p:cNvSpPr>
            <a:spLocks noChangeShapeType="1"/>
          </p:cNvSpPr>
          <p:nvPr/>
        </p:nvSpPr>
        <p:spPr bwMode="auto">
          <a:xfrm>
            <a:off x="500034" y="5065724"/>
            <a:ext cx="135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" name="Line 253"/>
          <p:cNvSpPr>
            <a:spLocks noChangeShapeType="1"/>
          </p:cNvSpPr>
          <p:nvPr/>
        </p:nvSpPr>
        <p:spPr bwMode="auto">
          <a:xfrm>
            <a:off x="500034" y="5205424"/>
            <a:ext cx="135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" name="Line 254"/>
          <p:cNvSpPr>
            <a:spLocks noChangeShapeType="1"/>
          </p:cNvSpPr>
          <p:nvPr/>
        </p:nvSpPr>
        <p:spPr bwMode="auto">
          <a:xfrm>
            <a:off x="500034" y="5372112"/>
            <a:ext cx="135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" name="Line 255"/>
          <p:cNvSpPr>
            <a:spLocks noChangeShapeType="1"/>
          </p:cNvSpPr>
          <p:nvPr/>
        </p:nvSpPr>
        <p:spPr bwMode="auto">
          <a:xfrm>
            <a:off x="500034" y="5503874"/>
            <a:ext cx="135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" name="Line 256"/>
          <p:cNvSpPr>
            <a:spLocks noChangeShapeType="1"/>
          </p:cNvSpPr>
          <p:nvPr/>
        </p:nvSpPr>
        <p:spPr bwMode="auto">
          <a:xfrm>
            <a:off x="500034" y="5776924"/>
            <a:ext cx="135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" name="Line 266"/>
          <p:cNvSpPr>
            <a:spLocks noChangeShapeType="1"/>
          </p:cNvSpPr>
          <p:nvPr/>
        </p:nvSpPr>
        <p:spPr bwMode="auto">
          <a:xfrm>
            <a:off x="1027084" y="5438786"/>
            <a:ext cx="150813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" name="Line 267"/>
          <p:cNvSpPr>
            <a:spLocks noChangeShapeType="1"/>
          </p:cNvSpPr>
          <p:nvPr/>
        </p:nvSpPr>
        <p:spPr bwMode="auto">
          <a:xfrm>
            <a:off x="1027084" y="5284799"/>
            <a:ext cx="150813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" name="Line 268"/>
          <p:cNvSpPr>
            <a:spLocks noChangeShapeType="1"/>
          </p:cNvSpPr>
          <p:nvPr/>
        </p:nvSpPr>
        <p:spPr bwMode="auto">
          <a:xfrm>
            <a:off x="1027084" y="5140336"/>
            <a:ext cx="150813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" name="Line 269"/>
          <p:cNvSpPr>
            <a:spLocks noChangeShapeType="1"/>
          </p:cNvSpPr>
          <p:nvPr/>
        </p:nvSpPr>
        <p:spPr bwMode="auto">
          <a:xfrm>
            <a:off x="1027084" y="5000636"/>
            <a:ext cx="150813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70"/>
          <p:cNvSpPr>
            <a:spLocks noChangeShapeType="1"/>
          </p:cNvSpPr>
          <p:nvPr/>
        </p:nvSpPr>
        <p:spPr bwMode="auto">
          <a:xfrm>
            <a:off x="500034" y="5843599"/>
            <a:ext cx="135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Line 271"/>
          <p:cNvSpPr>
            <a:spLocks noChangeShapeType="1"/>
          </p:cNvSpPr>
          <p:nvPr/>
        </p:nvSpPr>
        <p:spPr bwMode="auto">
          <a:xfrm>
            <a:off x="500034" y="5711836"/>
            <a:ext cx="135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" name="Line 272"/>
          <p:cNvSpPr>
            <a:spLocks noChangeShapeType="1"/>
          </p:cNvSpPr>
          <p:nvPr/>
        </p:nvSpPr>
        <p:spPr bwMode="auto">
          <a:xfrm>
            <a:off x="500034" y="5646749"/>
            <a:ext cx="135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" name="Text Box 257"/>
          <p:cNvSpPr txBox="1">
            <a:spLocks noChangeArrowheads="1"/>
          </p:cNvSpPr>
          <p:nvPr/>
        </p:nvSpPr>
        <p:spPr bwMode="auto">
          <a:xfrm>
            <a:off x="357158" y="5834738"/>
            <a:ext cx="173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4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Readout chip control signals</a:t>
            </a:r>
          </a:p>
        </p:txBody>
      </p:sp>
      <p:sp>
        <p:nvSpPr>
          <p:cNvPr id="43" name="Line 258"/>
          <p:cNvSpPr>
            <a:spLocks noChangeShapeType="1"/>
          </p:cNvSpPr>
          <p:nvPr/>
        </p:nvSpPr>
        <p:spPr bwMode="auto">
          <a:xfrm>
            <a:off x="3714744" y="5030794"/>
            <a:ext cx="936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" name="Text Box 259"/>
          <p:cNvSpPr txBox="1">
            <a:spLocks noChangeArrowheads="1"/>
          </p:cNvSpPr>
          <p:nvPr/>
        </p:nvSpPr>
        <p:spPr bwMode="auto">
          <a:xfrm>
            <a:off x="3571868" y="4548854"/>
            <a:ext cx="1281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4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Optical data link</a:t>
            </a:r>
          </a:p>
        </p:txBody>
      </p:sp>
      <p:sp>
        <p:nvSpPr>
          <p:cNvPr id="45" name="Rectangle 260"/>
          <p:cNvSpPr>
            <a:spLocks noChangeArrowheads="1"/>
          </p:cNvSpPr>
          <p:nvPr/>
        </p:nvSpPr>
        <p:spPr bwMode="auto">
          <a:xfrm>
            <a:off x="4713279" y="4865694"/>
            <a:ext cx="930291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Text Box 261"/>
          <p:cNvSpPr txBox="1">
            <a:spLocks noChangeArrowheads="1"/>
          </p:cNvSpPr>
          <p:nvPr/>
        </p:nvSpPr>
        <p:spPr bwMode="auto">
          <a:xfrm>
            <a:off x="4725979" y="5081594"/>
            <a:ext cx="917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b="0" dirty="0">
                <a:latin typeface="Arial" charset="0"/>
                <a:ea typeface="ＭＳ Ｐゴシック" charset="-128"/>
              </a:rPr>
              <a:t>FEM</a:t>
            </a:r>
            <a:endParaRPr kumimoji="1" lang="en-US" altLang="ja-JP" sz="1200" b="0" dirty="0">
              <a:latin typeface="Arial" charset="0"/>
              <a:ea typeface="ＭＳ Ｐゴシック" charset="-128"/>
            </a:endParaRPr>
          </a:p>
        </p:txBody>
      </p:sp>
      <p:sp>
        <p:nvSpPr>
          <p:cNvPr id="47" name="Line 262"/>
          <p:cNvSpPr>
            <a:spLocks noChangeShapeType="1"/>
          </p:cNvSpPr>
          <p:nvPr/>
        </p:nvSpPr>
        <p:spPr bwMode="auto">
          <a:xfrm>
            <a:off x="3714744" y="5322894"/>
            <a:ext cx="936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8" name="Line 263"/>
          <p:cNvSpPr>
            <a:spLocks noChangeShapeType="1"/>
          </p:cNvSpPr>
          <p:nvPr/>
        </p:nvSpPr>
        <p:spPr bwMode="auto">
          <a:xfrm>
            <a:off x="3714744" y="5584832"/>
            <a:ext cx="936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9" name="Text Box 264"/>
          <p:cNvSpPr txBox="1">
            <a:spLocks noChangeArrowheads="1"/>
          </p:cNvSpPr>
          <p:nvPr/>
        </p:nvSpPr>
        <p:spPr bwMode="auto">
          <a:xfrm>
            <a:off x="3789357" y="5021269"/>
            <a:ext cx="85408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8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CLK</a:t>
            </a:r>
          </a:p>
        </p:txBody>
      </p:sp>
      <p:sp>
        <p:nvSpPr>
          <p:cNvPr id="50" name="Text Box 265"/>
          <p:cNvSpPr txBox="1">
            <a:spLocks noChangeArrowheads="1"/>
          </p:cNvSpPr>
          <p:nvPr/>
        </p:nvSpPr>
        <p:spPr bwMode="auto">
          <a:xfrm>
            <a:off x="3643306" y="5621553"/>
            <a:ext cx="1068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4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Command</a:t>
            </a:r>
            <a:endParaRPr kumimoji="1" lang="en-US" altLang="ja-JP" sz="18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1" name="Line 273"/>
          <p:cNvSpPr>
            <a:spLocks noChangeShapeType="1"/>
          </p:cNvSpPr>
          <p:nvPr/>
        </p:nvSpPr>
        <p:spPr bwMode="auto">
          <a:xfrm>
            <a:off x="5715008" y="5367344"/>
            <a:ext cx="5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2" name="Text Box 274"/>
          <p:cNvSpPr txBox="1">
            <a:spLocks noChangeArrowheads="1"/>
          </p:cNvSpPr>
          <p:nvPr/>
        </p:nvSpPr>
        <p:spPr bwMode="auto">
          <a:xfrm>
            <a:off x="5643570" y="4983169"/>
            <a:ext cx="587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400" b="0" dirty="0">
                <a:latin typeface="Verdana" pitchFamily="34" charset="0"/>
                <a:ea typeface="ＭＳ Ｐゴシック" charset="-128"/>
              </a:rPr>
              <a:t>DAQ</a:t>
            </a:r>
          </a:p>
        </p:txBody>
      </p:sp>
      <p:grpSp>
        <p:nvGrpSpPr>
          <p:cNvPr id="53" name="Group 275"/>
          <p:cNvGrpSpPr>
            <a:grpSpLocks/>
          </p:cNvGrpSpPr>
          <p:nvPr/>
        </p:nvGrpSpPr>
        <p:grpSpPr bwMode="auto">
          <a:xfrm>
            <a:off x="642909" y="6318290"/>
            <a:ext cx="714381" cy="468296"/>
            <a:chOff x="3312" y="3216"/>
            <a:chExt cx="1207" cy="804"/>
          </a:xfrm>
        </p:grpSpPr>
        <p:pic>
          <p:nvPicPr>
            <p:cNvPr id="56" name="Picture 276" descr="japon-d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8" y="3256"/>
              <a:ext cx="1008" cy="72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57" name="Freeform 277"/>
            <p:cNvSpPr>
              <a:spLocks/>
            </p:cNvSpPr>
            <p:nvPr/>
          </p:nvSpPr>
          <p:spPr bwMode="auto">
            <a:xfrm>
              <a:off x="3312" y="3216"/>
              <a:ext cx="1207" cy="804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55" y="27"/>
                </a:cxn>
                <a:cxn ang="0">
                  <a:pos x="148" y="33"/>
                </a:cxn>
                <a:cxn ang="0">
                  <a:pos x="457" y="9"/>
                </a:cxn>
                <a:cxn ang="0">
                  <a:pos x="595" y="21"/>
                </a:cxn>
                <a:cxn ang="0">
                  <a:pos x="652" y="30"/>
                </a:cxn>
                <a:cxn ang="0">
                  <a:pos x="775" y="54"/>
                </a:cxn>
                <a:cxn ang="0">
                  <a:pos x="856" y="51"/>
                </a:cxn>
                <a:cxn ang="0">
                  <a:pos x="931" y="30"/>
                </a:cxn>
                <a:cxn ang="0">
                  <a:pos x="1081" y="0"/>
                </a:cxn>
                <a:cxn ang="0">
                  <a:pos x="1153" y="9"/>
                </a:cxn>
                <a:cxn ang="0">
                  <a:pos x="1207" y="132"/>
                </a:cxn>
                <a:cxn ang="0">
                  <a:pos x="1186" y="282"/>
                </a:cxn>
                <a:cxn ang="0">
                  <a:pos x="1150" y="363"/>
                </a:cxn>
                <a:cxn ang="0">
                  <a:pos x="1126" y="441"/>
                </a:cxn>
                <a:cxn ang="0">
                  <a:pos x="1084" y="597"/>
                </a:cxn>
                <a:cxn ang="0">
                  <a:pos x="1108" y="696"/>
                </a:cxn>
                <a:cxn ang="0">
                  <a:pos x="1120" y="732"/>
                </a:cxn>
                <a:cxn ang="0">
                  <a:pos x="1126" y="750"/>
                </a:cxn>
                <a:cxn ang="0">
                  <a:pos x="1099" y="747"/>
                </a:cxn>
                <a:cxn ang="0">
                  <a:pos x="1090" y="744"/>
                </a:cxn>
                <a:cxn ang="0">
                  <a:pos x="1066" y="750"/>
                </a:cxn>
                <a:cxn ang="0">
                  <a:pos x="1039" y="741"/>
                </a:cxn>
                <a:cxn ang="0">
                  <a:pos x="871" y="783"/>
                </a:cxn>
                <a:cxn ang="0">
                  <a:pos x="751" y="804"/>
                </a:cxn>
                <a:cxn ang="0">
                  <a:pos x="547" y="765"/>
                </a:cxn>
                <a:cxn ang="0">
                  <a:pos x="469" y="753"/>
                </a:cxn>
                <a:cxn ang="0">
                  <a:pos x="319" y="768"/>
                </a:cxn>
                <a:cxn ang="0">
                  <a:pos x="106" y="765"/>
                </a:cxn>
                <a:cxn ang="0">
                  <a:pos x="19" y="762"/>
                </a:cxn>
                <a:cxn ang="0">
                  <a:pos x="16" y="687"/>
                </a:cxn>
                <a:cxn ang="0">
                  <a:pos x="13" y="630"/>
                </a:cxn>
                <a:cxn ang="0">
                  <a:pos x="22" y="567"/>
                </a:cxn>
                <a:cxn ang="0">
                  <a:pos x="28" y="63"/>
                </a:cxn>
                <a:cxn ang="0">
                  <a:pos x="25" y="24"/>
                </a:cxn>
              </a:cxnLst>
              <a:rect l="0" t="0" r="r" b="b"/>
              <a:pathLst>
                <a:path w="1207" h="804">
                  <a:moveTo>
                    <a:pt x="25" y="24"/>
                  </a:moveTo>
                  <a:cubicBezTo>
                    <a:pt x="38" y="20"/>
                    <a:pt x="42" y="26"/>
                    <a:pt x="55" y="27"/>
                  </a:cubicBezTo>
                  <a:cubicBezTo>
                    <a:pt x="86" y="30"/>
                    <a:pt x="117" y="31"/>
                    <a:pt x="148" y="33"/>
                  </a:cubicBezTo>
                  <a:cubicBezTo>
                    <a:pt x="254" y="31"/>
                    <a:pt x="353" y="18"/>
                    <a:pt x="457" y="9"/>
                  </a:cubicBezTo>
                  <a:cubicBezTo>
                    <a:pt x="511" y="11"/>
                    <a:pt x="545" y="16"/>
                    <a:pt x="595" y="21"/>
                  </a:cubicBezTo>
                  <a:cubicBezTo>
                    <a:pt x="614" y="27"/>
                    <a:pt x="632" y="28"/>
                    <a:pt x="652" y="30"/>
                  </a:cubicBezTo>
                  <a:cubicBezTo>
                    <a:pt x="693" y="38"/>
                    <a:pt x="734" y="46"/>
                    <a:pt x="775" y="54"/>
                  </a:cubicBezTo>
                  <a:cubicBezTo>
                    <a:pt x="802" y="53"/>
                    <a:pt x="829" y="53"/>
                    <a:pt x="856" y="51"/>
                  </a:cubicBezTo>
                  <a:cubicBezTo>
                    <a:pt x="881" y="49"/>
                    <a:pt x="906" y="34"/>
                    <a:pt x="931" y="30"/>
                  </a:cubicBezTo>
                  <a:cubicBezTo>
                    <a:pt x="981" y="22"/>
                    <a:pt x="1031" y="8"/>
                    <a:pt x="1081" y="0"/>
                  </a:cubicBezTo>
                  <a:cubicBezTo>
                    <a:pt x="1115" y="2"/>
                    <a:pt x="1125" y="3"/>
                    <a:pt x="1153" y="9"/>
                  </a:cubicBezTo>
                  <a:cubicBezTo>
                    <a:pt x="1179" y="35"/>
                    <a:pt x="1198" y="95"/>
                    <a:pt x="1207" y="132"/>
                  </a:cubicBezTo>
                  <a:cubicBezTo>
                    <a:pt x="1205" y="182"/>
                    <a:pt x="1201" y="233"/>
                    <a:pt x="1186" y="282"/>
                  </a:cubicBezTo>
                  <a:cubicBezTo>
                    <a:pt x="1177" y="311"/>
                    <a:pt x="1162" y="336"/>
                    <a:pt x="1150" y="363"/>
                  </a:cubicBezTo>
                  <a:cubicBezTo>
                    <a:pt x="1139" y="388"/>
                    <a:pt x="1135" y="415"/>
                    <a:pt x="1126" y="441"/>
                  </a:cubicBezTo>
                  <a:cubicBezTo>
                    <a:pt x="1108" y="494"/>
                    <a:pt x="1090" y="540"/>
                    <a:pt x="1084" y="597"/>
                  </a:cubicBezTo>
                  <a:cubicBezTo>
                    <a:pt x="1088" y="631"/>
                    <a:pt x="1097" y="664"/>
                    <a:pt x="1108" y="696"/>
                  </a:cubicBezTo>
                  <a:cubicBezTo>
                    <a:pt x="1112" y="708"/>
                    <a:pt x="1116" y="720"/>
                    <a:pt x="1120" y="732"/>
                  </a:cubicBezTo>
                  <a:cubicBezTo>
                    <a:pt x="1122" y="738"/>
                    <a:pt x="1126" y="750"/>
                    <a:pt x="1126" y="750"/>
                  </a:cubicBezTo>
                  <a:cubicBezTo>
                    <a:pt x="1111" y="755"/>
                    <a:pt x="1120" y="754"/>
                    <a:pt x="1099" y="747"/>
                  </a:cubicBezTo>
                  <a:cubicBezTo>
                    <a:pt x="1096" y="746"/>
                    <a:pt x="1090" y="744"/>
                    <a:pt x="1090" y="744"/>
                  </a:cubicBezTo>
                  <a:cubicBezTo>
                    <a:pt x="1082" y="746"/>
                    <a:pt x="1074" y="751"/>
                    <a:pt x="1066" y="750"/>
                  </a:cubicBezTo>
                  <a:cubicBezTo>
                    <a:pt x="1057" y="749"/>
                    <a:pt x="1039" y="741"/>
                    <a:pt x="1039" y="741"/>
                  </a:cubicBezTo>
                  <a:cubicBezTo>
                    <a:pt x="981" y="747"/>
                    <a:pt x="926" y="765"/>
                    <a:pt x="871" y="783"/>
                  </a:cubicBezTo>
                  <a:cubicBezTo>
                    <a:pt x="834" y="795"/>
                    <a:pt x="790" y="798"/>
                    <a:pt x="751" y="804"/>
                  </a:cubicBezTo>
                  <a:cubicBezTo>
                    <a:pt x="682" y="796"/>
                    <a:pt x="617" y="771"/>
                    <a:pt x="547" y="765"/>
                  </a:cubicBezTo>
                  <a:cubicBezTo>
                    <a:pt x="521" y="759"/>
                    <a:pt x="495" y="755"/>
                    <a:pt x="469" y="753"/>
                  </a:cubicBezTo>
                  <a:cubicBezTo>
                    <a:pt x="416" y="755"/>
                    <a:pt x="371" y="763"/>
                    <a:pt x="319" y="768"/>
                  </a:cubicBezTo>
                  <a:cubicBezTo>
                    <a:pt x="248" y="767"/>
                    <a:pt x="177" y="766"/>
                    <a:pt x="106" y="765"/>
                  </a:cubicBezTo>
                  <a:cubicBezTo>
                    <a:pt x="77" y="764"/>
                    <a:pt x="41" y="781"/>
                    <a:pt x="19" y="762"/>
                  </a:cubicBezTo>
                  <a:cubicBezTo>
                    <a:pt x="0" y="746"/>
                    <a:pt x="17" y="712"/>
                    <a:pt x="16" y="687"/>
                  </a:cubicBezTo>
                  <a:cubicBezTo>
                    <a:pt x="15" y="668"/>
                    <a:pt x="14" y="649"/>
                    <a:pt x="13" y="630"/>
                  </a:cubicBezTo>
                  <a:cubicBezTo>
                    <a:pt x="15" y="609"/>
                    <a:pt x="19" y="588"/>
                    <a:pt x="22" y="567"/>
                  </a:cubicBezTo>
                  <a:cubicBezTo>
                    <a:pt x="25" y="401"/>
                    <a:pt x="10" y="229"/>
                    <a:pt x="28" y="63"/>
                  </a:cubicBezTo>
                  <a:cubicBezTo>
                    <a:pt x="25" y="28"/>
                    <a:pt x="25" y="41"/>
                    <a:pt x="25" y="2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4" name="Picture 278" descr="drapeau%20franca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6143644"/>
            <a:ext cx="571504" cy="412062"/>
          </a:xfrm>
          <a:prstGeom prst="rect">
            <a:avLst/>
          </a:prstGeom>
          <a:noFill/>
        </p:spPr>
      </p:pic>
      <p:pic>
        <p:nvPicPr>
          <p:cNvPr id="55" name="Picture 279" descr="drapeau%20america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6000768"/>
            <a:ext cx="642942" cy="438369"/>
          </a:xfrm>
          <a:prstGeom prst="rect">
            <a:avLst/>
          </a:prstGeom>
          <a:noFill/>
        </p:spPr>
      </p:pic>
      <p:sp>
        <p:nvSpPr>
          <p:cNvPr id="61" name="ZoneTexte 60"/>
          <p:cNvSpPr txBox="1"/>
          <p:nvPr/>
        </p:nvSpPr>
        <p:spPr>
          <a:xfrm>
            <a:off x="285720" y="928670"/>
            <a:ext cx="48623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DÉTECTEUR DE VERTEX (LLR)</a:t>
            </a:r>
          </a:p>
          <a:p>
            <a:pPr algn="just">
              <a:buFont typeface="Wingdings"/>
              <a:buChar char="è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2005</a:t>
            </a:r>
            <a:r>
              <a:rPr lang="fr-FR" sz="1400" dirty="0" smtClean="0">
                <a:sym typeface="Wingdings" pitchFamily="2" charset="2"/>
              </a:rPr>
              <a:t> : le LLR s’engage sur la conception et la fabrication de 75  cartes </a:t>
            </a:r>
            <a:r>
              <a:rPr lang="fr-FR" sz="1400" dirty="0" err="1" smtClean="0">
                <a:sym typeface="Wingdings" pitchFamily="2" charset="2"/>
              </a:rPr>
              <a:t>Silicon</a:t>
            </a:r>
            <a:r>
              <a:rPr lang="fr-FR" sz="1400" dirty="0" smtClean="0">
                <a:sym typeface="Wingdings" pitchFamily="2" charset="2"/>
              </a:rPr>
              <a:t> Pixel Interface Read Out :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ym typeface="Wingdings" pitchFamily="2" charset="2"/>
              </a:rPr>
              <a:t> lecture des données des pixels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ym typeface="Wingdings" pitchFamily="2" charset="2"/>
              </a:rPr>
              <a:t> mise au format requis par l’acquisition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ym typeface="Wingdings" pitchFamily="2" charset="2"/>
              </a:rPr>
              <a:t> transmission à 1,6 </a:t>
            </a:r>
            <a:r>
              <a:rPr lang="fr-FR" sz="1400" dirty="0" err="1" smtClean="0">
                <a:sym typeface="Wingdings" pitchFamily="2" charset="2"/>
              </a:rPr>
              <a:t>Gbit</a:t>
            </a:r>
            <a:r>
              <a:rPr lang="fr-FR" sz="1400" dirty="0" smtClean="0">
                <a:sym typeface="Wingdings" pitchFamily="2" charset="2"/>
              </a:rPr>
              <a:t>/s.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 financement : 100 k€ LLR + 30 k€ IN2P3</a:t>
            </a:r>
          </a:p>
          <a:p>
            <a:pPr algn="just">
              <a:buFont typeface="Wingdings"/>
              <a:buChar char="è"/>
            </a:pPr>
            <a:r>
              <a:rPr lang="fr-FR" sz="1400" dirty="0" smtClean="0">
                <a:sym typeface="Wingdings" pitchFamily="2" charset="2"/>
              </a:rPr>
              <a:t> Octobre 2007 : design accepté par la collaboration.</a:t>
            </a:r>
          </a:p>
          <a:p>
            <a:pPr algn="just">
              <a:buFont typeface="Wingdings"/>
              <a:buChar char="è"/>
            </a:pPr>
            <a:r>
              <a:rPr lang="fr-FR" sz="1400" dirty="0" smtClean="0">
                <a:sym typeface="Wingdings" pitchFamily="2" charset="2"/>
              </a:rPr>
              <a:t> Février 2008 : test de la présérie  ok</a:t>
            </a:r>
          </a:p>
          <a:p>
            <a:pPr algn="just">
              <a:buFont typeface="Wingdings"/>
              <a:buChar char="è"/>
            </a:pPr>
            <a:r>
              <a:rPr lang="fr-FR" sz="1400" dirty="0" smtClean="0">
                <a:sym typeface="Wingdings" pitchFamily="2" charset="2"/>
              </a:rPr>
              <a:t> Septembre </a:t>
            </a:r>
            <a:r>
              <a:rPr lang="fr-FR" sz="1400" dirty="0" smtClean="0"/>
              <a:t>2009 : Production </a:t>
            </a:r>
          </a:p>
          <a:p>
            <a:pPr algn="just">
              <a:buFont typeface="Wingdings"/>
              <a:buChar char="è"/>
            </a:pPr>
            <a:r>
              <a:rPr lang="fr-FR" sz="1400" dirty="0" smtClean="0"/>
              <a:t> Décembre 2009 : fin des tests </a:t>
            </a:r>
            <a:r>
              <a:rPr lang="fr-FR" sz="1400" dirty="0" smtClean="0">
                <a:sym typeface="Wingdings" pitchFamily="2" charset="2"/>
              </a:rPr>
              <a:t> ok</a:t>
            </a:r>
          </a:p>
          <a:p>
            <a:pPr algn="just">
              <a:buFont typeface="Wingdings"/>
              <a:buChar char="è"/>
            </a:pP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25 février 2010 </a:t>
            </a:r>
            <a:r>
              <a:rPr lang="fr-FR" sz="1400" dirty="0" smtClean="0">
                <a:sym typeface="Wingdings" pitchFamily="2" charset="2"/>
              </a:rPr>
              <a:t>: arrivée des cartes à BNL</a:t>
            </a:r>
            <a:endParaRPr lang="fr-FR" sz="1400" dirty="0" smtClean="0"/>
          </a:p>
          <a:p>
            <a:pPr algn="just">
              <a:buFont typeface="Wingdings" pitchFamily="2" charset="2"/>
              <a:buChar char="è"/>
            </a:pPr>
            <a:r>
              <a:rPr lang="fr-FR" sz="1400" dirty="0" smtClean="0"/>
              <a:t> Installation prévue en 2010 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79512" y="3789040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1400" b="1" dirty="0" smtClean="0">
                <a:solidFill>
                  <a:srgbClr val="FF0000"/>
                </a:solidFill>
              </a:rPr>
              <a:t>Premières données prévues : </a:t>
            </a:r>
            <a:r>
              <a:rPr lang="fr-FR" sz="1400" b="1" dirty="0" err="1" smtClean="0">
                <a:solidFill>
                  <a:srgbClr val="FF0000"/>
                </a:solidFill>
              </a:rPr>
              <a:t>run</a:t>
            </a:r>
            <a:r>
              <a:rPr lang="fr-FR" sz="1400" b="1" dirty="0" smtClean="0">
                <a:solidFill>
                  <a:srgbClr val="FF0000"/>
                </a:solidFill>
              </a:rPr>
              <a:t> 11/2010 – 2011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Image 63" descr="svtx top assembly 21 12-13-2006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4572000" y="1484784"/>
            <a:ext cx="3960440" cy="2520280"/>
          </a:xfrm>
          <a:prstGeom prst="rect">
            <a:avLst/>
          </a:prstGeom>
          <a:noFill/>
        </p:spPr>
      </p:pic>
      <p:pic>
        <p:nvPicPr>
          <p:cNvPr id="66" name="Image 65" descr="Z:\_Admin\admin-phenix\CSIN2P3_2010\Spiro-3.jpg"/>
          <p:cNvPicPr/>
          <p:nvPr/>
        </p:nvPicPr>
        <p:blipFill>
          <a:blip r:embed="rId9" cstate="print"/>
          <a:srcRect l="2857" t="9524" r="2500" b="8571"/>
          <a:stretch>
            <a:fillRect/>
          </a:stretch>
        </p:blipFill>
        <p:spPr bwMode="auto">
          <a:xfrm>
            <a:off x="1835696" y="4797152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Activités logicielles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Calorimètre</a:t>
            </a:r>
          </a:p>
          <a:p>
            <a:pPr lvl="1" algn="just"/>
            <a:r>
              <a:rPr lang="fr-FR" dirty="0" smtClean="0"/>
              <a:t>Conception, développement et gestion de toutes les </a:t>
            </a:r>
            <a:r>
              <a:rPr lang="fr-FR" dirty="0" smtClean="0">
                <a:solidFill>
                  <a:srgbClr val="FF0000"/>
                </a:solidFill>
              </a:rPr>
              <a:t>bases de données de calibration </a:t>
            </a:r>
            <a:r>
              <a:rPr lang="fr-FR" dirty="0" smtClean="0"/>
              <a:t>(</a:t>
            </a:r>
            <a:r>
              <a:rPr lang="fr-FR" b="1" dirty="0" err="1" smtClean="0"/>
              <a:t>Subatech</a:t>
            </a:r>
            <a:r>
              <a:rPr lang="fr-FR" dirty="0" smtClean="0"/>
              <a:t> - jusqu’en 2004)</a:t>
            </a:r>
          </a:p>
          <a:p>
            <a:pPr lvl="1" algn="just"/>
            <a:r>
              <a:rPr lang="fr-FR" dirty="0" smtClean="0"/>
              <a:t>Participation au développement du </a:t>
            </a:r>
            <a:r>
              <a:rPr lang="fr-FR" dirty="0" smtClean="0">
                <a:solidFill>
                  <a:srgbClr val="FF0000"/>
                </a:solidFill>
              </a:rPr>
              <a:t>cadre de calcul des efficacités </a:t>
            </a:r>
            <a:r>
              <a:rPr lang="fr-FR" dirty="0" smtClean="0"/>
              <a:t>pour la reconstruction des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baseline="30000" dirty="0" smtClean="0"/>
              <a:t>0</a:t>
            </a:r>
            <a:r>
              <a:rPr lang="fr-FR" dirty="0" smtClean="0"/>
              <a:t> (</a:t>
            </a:r>
            <a:r>
              <a:rPr lang="fr-FR" b="1" dirty="0" err="1" smtClean="0"/>
              <a:t>subatech</a:t>
            </a:r>
            <a:r>
              <a:rPr lang="fr-FR" b="1" dirty="0" smtClean="0"/>
              <a:t> </a:t>
            </a:r>
            <a:r>
              <a:rPr lang="fr-FR" dirty="0" smtClean="0"/>
              <a:t>– jusqu’en 2004)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Spectromètre à muons</a:t>
            </a:r>
          </a:p>
          <a:p>
            <a:pPr lvl="1" algn="just"/>
            <a:r>
              <a:rPr lang="fr-FR" dirty="0" smtClean="0"/>
              <a:t>Implémentation du </a:t>
            </a:r>
            <a:r>
              <a:rPr lang="fr-FR" dirty="0" smtClean="0">
                <a:solidFill>
                  <a:srgbClr val="FF0000"/>
                </a:solidFill>
              </a:rPr>
              <a:t>code d’intégration des cartes de champ</a:t>
            </a:r>
            <a:r>
              <a:rPr lang="fr-FR" dirty="0" smtClean="0"/>
              <a:t> magnétique (</a:t>
            </a:r>
            <a:r>
              <a:rPr lang="fr-FR" b="1" dirty="0" smtClean="0"/>
              <a:t>LPC</a:t>
            </a:r>
            <a:r>
              <a:rPr lang="fr-FR" dirty="0" smtClean="0"/>
              <a:t>, 2002)</a:t>
            </a:r>
          </a:p>
          <a:p>
            <a:pPr lvl="1" algn="just"/>
            <a:r>
              <a:rPr lang="fr-FR" dirty="0" smtClean="0"/>
              <a:t>Adaptation du programme de simulation </a:t>
            </a:r>
            <a:r>
              <a:rPr lang="fr-FR" dirty="0" err="1" smtClean="0"/>
              <a:t>pythia</a:t>
            </a:r>
            <a:r>
              <a:rPr lang="fr-FR" dirty="0" smtClean="0"/>
              <a:t> (</a:t>
            </a:r>
            <a:r>
              <a:rPr lang="fr-FR" b="1" dirty="0" smtClean="0"/>
              <a:t>LLR</a:t>
            </a:r>
            <a:r>
              <a:rPr lang="fr-FR" dirty="0" smtClean="0"/>
              <a:t>, 2002)</a:t>
            </a:r>
          </a:p>
          <a:p>
            <a:pPr lvl="1" algn="just"/>
            <a:r>
              <a:rPr lang="fr-FR" dirty="0" smtClean="0"/>
              <a:t>Développement et implémentation des </a:t>
            </a:r>
            <a:r>
              <a:rPr lang="fr-FR" dirty="0" smtClean="0">
                <a:solidFill>
                  <a:srgbClr val="FF0000"/>
                </a:solidFill>
              </a:rPr>
              <a:t>programmes de réduction des données </a:t>
            </a:r>
            <a:r>
              <a:rPr lang="fr-FR" dirty="0" smtClean="0"/>
              <a:t>muons (</a:t>
            </a:r>
            <a:r>
              <a:rPr lang="fr-FR" b="1" dirty="0" smtClean="0"/>
              <a:t>LLR</a:t>
            </a:r>
            <a:r>
              <a:rPr lang="fr-FR" dirty="0" smtClean="0"/>
              <a:t>, 2003)</a:t>
            </a:r>
          </a:p>
          <a:p>
            <a:pPr lvl="1" algn="just"/>
            <a:r>
              <a:rPr lang="fr-FR" dirty="0" smtClean="0"/>
              <a:t>Implémentation de </a:t>
            </a:r>
            <a:r>
              <a:rPr lang="fr-FR" dirty="0" smtClean="0">
                <a:solidFill>
                  <a:srgbClr val="FF0000"/>
                </a:solidFill>
              </a:rPr>
              <a:t>l’algorithme de reconstruction </a:t>
            </a:r>
            <a:r>
              <a:rPr lang="fr-FR" dirty="0" smtClean="0"/>
              <a:t>des traces (</a:t>
            </a:r>
            <a:r>
              <a:rPr lang="fr-FR" b="1" dirty="0" err="1" smtClean="0"/>
              <a:t>SPhN</a:t>
            </a:r>
            <a:r>
              <a:rPr lang="fr-FR" b="1" dirty="0" smtClean="0"/>
              <a:t>,</a:t>
            </a:r>
            <a:r>
              <a:rPr lang="fr-FR" dirty="0" smtClean="0"/>
              <a:t> 2003)</a:t>
            </a:r>
          </a:p>
          <a:p>
            <a:pPr lvl="1" algn="just"/>
            <a:r>
              <a:rPr lang="fr-FR" dirty="0" smtClean="0"/>
              <a:t>Mise au point et implémentation d’un nouvel </a:t>
            </a:r>
            <a:r>
              <a:rPr lang="fr-FR" dirty="0" smtClean="0">
                <a:solidFill>
                  <a:srgbClr val="FF0000"/>
                </a:solidFill>
              </a:rPr>
              <a:t>algorithme d’alignement </a:t>
            </a:r>
            <a:r>
              <a:rPr lang="fr-FR" dirty="0" smtClean="0"/>
              <a:t>(</a:t>
            </a:r>
            <a:r>
              <a:rPr lang="fr-FR" b="1" dirty="0" err="1" smtClean="0"/>
              <a:t>SPhN</a:t>
            </a:r>
            <a:r>
              <a:rPr lang="fr-FR" dirty="0" smtClean="0"/>
              <a:t>, 2006)</a:t>
            </a:r>
          </a:p>
          <a:p>
            <a:pPr lvl="1" algn="just"/>
            <a:r>
              <a:rPr lang="fr-FR" dirty="0" smtClean="0"/>
              <a:t>Depuis 2003, le </a:t>
            </a:r>
            <a:r>
              <a:rPr lang="fr-FR" b="1" dirty="0" err="1" smtClean="0"/>
              <a:t>SPhN</a:t>
            </a:r>
            <a:r>
              <a:rPr lang="fr-FR" dirty="0" smtClean="0"/>
              <a:t> est responsable du code de reconstruction des données muons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Production de données (au CCIN2P3)</a:t>
            </a:r>
          </a:p>
          <a:p>
            <a:pPr lvl="1" algn="just"/>
            <a:r>
              <a:rPr lang="fr-FR" dirty="0" smtClean="0"/>
              <a:t>Reconstruction du sous-ensemble muons pour les </a:t>
            </a:r>
            <a:r>
              <a:rPr lang="fr-FR" dirty="0" smtClean="0">
                <a:solidFill>
                  <a:srgbClr val="FF0000"/>
                </a:solidFill>
              </a:rPr>
              <a:t>données p+p et d+Au </a:t>
            </a:r>
            <a:r>
              <a:rPr lang="fr-FR" dirty="0" smtClean="0"/>
              <a:t>(</a:t>
            </a:r>
            <a:r>
              <a:rPr lang="fr-FR" b="1" dirty="0" smtClean="0"/>
              <a:t>LLR</a:t>
            </a:r>
            <a:r>
              <a:rPr lang="fr-FR" dirty="0" smtClean="0"/>
              <a:t>, 2003)</a:t>
            </a:r>
          </a:p>
          <a:p>
            <a:pPr lvl="1" algn="just"/>
            <a:r>
              <a:rPr lang="fr-FR" dirty="0" smtClean="0"/>
              <a:t>Reconstruction du sous-ensemble muons filtré (LVL2) pour les </a:t>
            </a:r>
            <a:r>
              <a:rPr lang="fr-FR" dirty="0" smtClean="0">
                <a:solidFill>
                  <a:srgbClr val="FF0000"/>
                </a:solidFill>
              </a:rPr>
              <a:t>données Au+Au </a:t>
            </a:r>
            <a:r>
              <a:rPr lang="fr-FR" dirty="0" smtClean="0"/>
              <a:t>(</a:t>
            </a:r>
            <a:r>
              <a:rPr lang="fr-FR" b="1" dirty="0" smtClean="0"/>
              <a:t>LLR</a:t>
            </a:r>
            <a:r>
              <a:rPr lang="fr-FR" dirty="0" smtClean="0"/>
              <a:t>, 2004)</a:t>
            </a:r>
          </a:p>
          <a:p>
            <a:pPr lvl="1" algn="just"/>
            <a:r>
              <a:rPr lang="fr-FR" dirty="0" smtClean="0"/>
              <a:t>Reconstruction des sous-ensembles muons et électrons filtrés pour les </a:t>
            </a:r>
            <a:r>
              <a:rPr lang="fr-FR" dirty="0" smtClean="0">
                <a:solidFill>
                  <a:srgbClr val="FF0000"/>
                </a:solidFill>
              </a:rPr>
              <a:t>données Au+Au </a:t>
            </a:r>
            <a:r>
              <a:rPr lang="fr-FR" dirty="0" smtClean="0"/>
              <a:t>(</a:t>
            </a:r>
            <a:r>
              <a:rPr lang="fr-FR" b="1" dirty="0" smtClean="0"/>
              <a:t>LLR</a:t>
            </a:r>
            <a:r>
              <a:rPr lang="fr-FR" dirty="0" smtClean="0"/>
              <a:t>, 2007)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Autres</a:t>
            </a:r>
          </a:p>
          <a:p>
            <a:pPr lvl="1" algn="just"/>
            <a:r>
              <a:rPr lang="fr-FR" dirty="0" smtClean="0"/>
              <a:t>Depuis 2006, le </a:t>
            </a:r>
            <a:r>
              <a:rPr lang="fr-FR" b="1" dirty="0" err="1" smtClean="0"/>
              <a:t>SPhN</a:t>
            </a:r>
            <a:r>
              <a:rPr lang="fr-FR" dirty="0" smtClean="0"/>
              <a:t> est coordinateur du </a:t>
            </a:r>
            <a:r>
              <a:rPr lang="fr-FR" dirty="0" smtClean="0">
                <a:solidFill>
                  <a:srgbClr val="FF0000"/>
                </a:solidFill>
              </a:rPr>
              <a:t>programme de simulation </a:t>
            </a:r>
            <a:r>
              <a:rPr lang="fr-FR" dirty="0" smtClean="0"/>
              <a:t>de l’expérience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5496" y="1052736"/>
            <a:ext cx="4038600" cy="5328592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Production de 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fr-FR" b="1" baseline="30000" dirty="0" smtClean="0">
                <a:solidFill>
                  <a:srgbClr val="0070C0"/>
                </a:solidFill>
              </a:rPr>
              <a:t>0</a:t>
            </a:r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i="1" dirty="0" err="1" smtClean="0">
                <a:solidFill>
                  <a:srgbClr val="FF0000"/>
                </a:solidFill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/>
              <a:t>88, 022301 (2001) : </a:t>
            </a:r>
            <a:r>
              <a:rPr lang="fr-FR" dirty="0" smtClean="0">
                <a:sym typeface="Wingdings" pitchFamily="2" charset="2"/>
              </a:rPr>
              <a:t>suppression of hadrons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large </a:t>
            </a:r>
            <a:r>
              <a:rPr lang="fr-FR" dirty="0" err="1" smtClean="0">
                <a:sym typeface="Wingdings" pitchFamily="2" charset="2"/>
              </a:rPr>
              <a:t>p</a:t>
            </a:r>
            <a:r>
              <a:rPr lang="fr-FR" baseline="-25000" dirty="0" err="1" smtClean="0">
                <a:sym typeface="Wingdings" pitchFamily="2" charset="2"/>
              </a:rPr>
              <a:t>T</a:t>
            </a:r>
            <a:r>
              <a:rPr lang="fr-FR" dirty="0" smtClean="0">
                <a:sym typeface="Wingdings" pitchFamily="2" charset="2"/>
              </a:rPr>
              <a:t> in central Au+Au collisions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130 </a:t>
            </a:r>
            <a:r>
              <a:rPr lang="fr-FR" dirty="0" err="1" smtClean="0">
                <a:sym typeface="Wingdings" pitchFamily="2" charset="2"/>
              </a:rPr>
              <a:t>GeV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2001)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i="1" dirty="0" err="1" smtClean="0">
                <a:solidFill>
                  <a:srgbClr val="FF0000"/>
                </a:solidFill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>
                <a:sym typeface="Wingdings" pitchFamily="2" charset="2"/>
              </a:rPr>
              <a:t>91, 072301 (2003) : </a:t>
            </a:r>
            <a:r>
              <a:rPr lang="fr-FR" dirty="0" err="1" smtClean="0">
                <a:sym typeface="Wingdings" pitchFamily="2" charset="2"/>
              </a:rPr>
              <a:t>suppressed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dirty="0" smtClean="0">
                <a:sym typeface="Wingdings" pitchFamily="2" charset="2"/>
              </a:rPr>
              <a:t>° production in central Au+Au collisions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200 </a:t>
            </a:r>
            <a:r>
              <a:rPr lang="fr-FR" dirty="0" err="1" smtClean="0">
                <a:sym typeface="Wingdings" pitchFamily="2" charset="2"/>
              </a:rPr>
              <a:t>GeV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2002)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fr-FR" b="1" dirty="0" smtClean="0">
                <a:sym typeface="Wingdings" pitchFamily="2" charset="2"/>
              </a:rPr>
              <a:t>91, 072303 (2003) :  </a:t>
            </a:r>
            <a:r>
              <a:rPr lang="fr-FR" dirty="0" smtClean="0">
                <a:sym typeface="Wingdings" pitchFamily="2" charset="2"/>
              </a:rPr>
              <a:t>absence of suppression in </a:t>
            </a:r>
            <a:r>
              <a:rPr lang="fr-FR" dirty="0" err="1" smtClean="0">
                <a:sym typeface="Wingdings" pitchFamily="2" charset="2"/>
              </a:rPr>
              <a:t>particle</a:t>
            </a:r>
            <a:r>
              <a:rPr lang="fr-FR" dirty="0" smtClean="0">
                <a:sym typeface="Wingdings" pitchFamily="2" charset="2"/>
              </a:rPr>
              <a:t> production in 200 </a:t>
            </a:r>
            <a:r>
              <a:rPr lang="fr-FR" dirty="0" err="1" smtClean="0">
                <a:sym typeface="Wingdings" pitchFamily="2" charset="2"/>
              </a:rPr>
              <a:t>GeV</a:t>
            </a:r>
            <a:r>
              <a:rPr lang="fr-FR" dirty="0" smtClean="0">
                <a:sym typeface="Wingdings" pitchFamily="2" charset="2"/>
              </a:rPr>
              <a:t> d+Au collisions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2003)</a:t>
            </a: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endParaRPr lang="fr-FR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Production de photons</a:t>
            </a:r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. D </a:t>
            </a:r>
            <a:r>
              <a:rPr lang="fr-FR" b="1" dirty="0" smtClean="0">
                <a:sym typeface="Wingdings" pitchFamily="2" charset="2"/>
              </a:rPr>
              <a:t>71, 071102 (2005) :    </a:t>
            </a:r>
            <a:r>
              <a:rPr lang="fr-FR" dirty="0" smtClean="0">
                <a:sym typeface="Wingdings" pitchFamily="2" charset="2"/>
              </a:rPr>
              <a:t>direct photon production in 200 </a:t>
            </a:r>
            <a:r>
              <a:rPr lang="fr-FR" dirty="0" err="1" smtClean="0">
                <a:sym typeface="Wingdings" pitchFamily="2" charset="2"/>
              </a:rPr>
              <a:t>GeV</a:t>
            </a:r>
            <a:r>
              <a:rPr lang="fr-FR" dirty="0" smtClean="0">
                <a:sym typeface="Wingdings" pitchFamily="2" charset="2"/>
              </a:rPr>
              <a:t> p+p collisions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2002)</a:t>
            </a:r>
          </a:p>
          <a:p>
            <a:pPr lvl="2"/>
            <a:r>
              <a:rPr lang="fr-FR" sz="2200" b="1" dirty="0" smtClean="0">
                <a:solidFill>
                  <a:srgbClr val="FF0000"/>
                </a:solidFill>
                <a:sym typeface="Wingdings" pitchFamily="2" charset="2"/>
              </a:rPr>
              <a:t>Thèse Ahmed Hadj Henni (</a:t>
            </a:r>
            <a:r>
              <a:rPr lang="fr-FR" sz="2200" b="1" dirty="0" err="1" smtClean="0">
                <a:solidFill>
                  <a:srgbClr val="FF0000"/>
                </a:solidFill>
                <a:sym typeface="Wingdings" pitchFamily="2" charset="2"/>
              </a:rPr>
              <a:t>Subatech</a:t>
            </a:r>
            <a:r>
              <a:rPr lang="fr-FR" sz="22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Analyses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015" t="4000" r="4915" b="4000"/>
          <a:stretch>
            <a:fillRect/>
          </a:stretch>
        </p:blipFill>
        <p:spPr bwMode="auto">
          <a:xfrm>
            <a:off x="7020273" y="980728"/>
            <a:ext cx="1800200" cy="18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12160"/>
            <a:ext cx="2304256" cy="21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978" y="2924944"/>
            <a:ext cx="2534022" cy="17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653136"/>
            <a:ext cx="26383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79512" y="4005064"/>
            <a:ext cx="469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solidFill>
                  <a:srgbClr val="00B050"/>
                </a:solidFill>
              </a:rPr>
              <a:t>- Pas de suppression en d+Au </a:t>
            </a:r>
            <a:r>
              <a:rPr lang="fr-FR" sz="1400" b="1" dirty="0" smtClean="0">
                <a:solidFill>
                  <a:srgbClr val="00B050"/>
                </a:solidFill>
                <a:sym typeface="Wingdings" pitchFamily="2" charset="2"/>
              </a:rPr>
              <a:t> peu d’effets dans l’état initial</a:t>
            </a:r>
            <a:endParaRPr lang="fr-FR" sz="1400" b="1" dirty="0" smtClean="0">
              <a:solidFill>
                <a:srgbClr val="00B050"/>
              </a:solidFill>
            </a:endParaRPr>
          </a:p>
          <a:p>
            <a:r>
              <a:rPr lang="fr-FR" sz="1400" b="1" i="1" dirty="0" smtClean="0">
                <a:solidFill>
                  <a:srgbClr val="00B050"/>
                </a:solidFill>
              </a:rPr>
              <a:t>- Forte </a:t>
            </a:r>
            <a:r>
              <a:rPr lang="fr-FR" sz="1400" b="1" i="1" dirty="0" err="1" smtClean="0">
                <a:solidFill>
                  <a:srgbClr val="00B050"/>
                </a:solidFill>
              </a:rPr>
              <a:t>suppresson</a:t>
            </a:r>
            <a:r>
              <a:rPr lang="fr-FR" sz="1400" b="1" i="1" dirty="0" smtClean="0">
                <a:solidFill>
                  <a:srgbClr val="00B050"/>
                </a:solidFill>
              </a:rPr>
              <a:t> en Au+Au (central) </a:t>
            </a:r>
            <a:r>
              <a:rPr lang="fr-FR" sz="1400" b="1" dirty="0" smtClean="0">
                <a:solidFill>
                  <a:srgbClr val="00B050"/>
                </a:solidFill>
                <a:sym typeface="Wingdings" pitchFamily="2" charset="2"/>
              </a:rPr>
              <a:t> jet </a:t>
            </a:r>
            <a:r>
              <a:rPr lang="fr-FR" sz="1400" b="1" dirty="0" err="1" smtClean="0">
                <a:solidFill>
                  <a:srgbClr val="00B050"/>
                </a:solidFill>
                <a:sym typeface="Wingdings" pitchFamily="2" charset="2"/>
              </a:rPr>
              <a:t>quenching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0459" y="5858108"/>
            <a:ext cx="470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00B050"/>
                </a:solidFill>
              </a:rPr>
              <a:t>- Production p+p compatible avec </a:t>
            </a:r>
            <a:r>
              <a:rPr lang="fr-FR" sz="1400" b="1" i="1" dirty="0" err="1" smtClean="0">
                <a:solidFill>
                  <a:srgbClr val="00B050"/>
                </a:solidFill>
              </a:rPr>
              <a:t>pQCD</a:t>
            </a:r>
            <a:endParaRPr lang="fr-FR" sz="1400" b="1" i="1" dirty="0" smtClean="0">
              <a:solidFill>
                <a:srgbClr val="00B050"/>
              </a:solidFill>
            </a:endParaRPr>
          </a:p>
          <a:p>
            <a:r>
              <a:rPr lang="fr-FR" sz="1400" b="1" i="1" dirty="0" smtClean="0">
                <a:solidFill>
                  <a:srgbClr val="00B050"/>
                </a:solidFill>
              </a:rPr>
              <a:t>- PRL104, 132301 (2010) : excès de photons directs en Au+Au</a:t>
            </a:r>
            <a:endParaRPr lang="fr-FR" sz="1400" b="1" dirty="0" smtClean="0">
              <a:solidFill>
                <a:srgbClr val="00B05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413" t="4000" r="81296" b="4000"/>
          <a:stretch>
            <a:fillRect/>
          </a:stretch>
        </p:blipFill>
        <p:spPr bwMode="auto">
          <a:xfrm>
            <a:off x="6660232" y="980728"/>
            <a:ext cx="403435" cy="18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4680520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Production de J/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i="1" dirty="0" err="1" smtClean="0">
                <a:solidFill>
                  <a:srgbClr val="FF0000"/>
                </a:solidFill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/>
              <a:t>92, 051802 (2004) :             </a:t>
            </a:r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production in 200 </a:t>
            </a:r>
            <a:r>
              <a:rPr lang="fr-FR" dirty="0" err="1" smtClean="0"/>
              <a:t>GeV</a:t>
            </a:r>
            <a:r>
              <a:rPr lang="fr-FR" dirty="0" smtClean="0"/>
              <a:t> p+p collisions    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2002)</a:t>
            </a:r>
          </a:p>
          <a:p>
            <a:pPr lvl="1" algn="just"/>
            <a:endParaRPr lang="fr-FR" b="1" i="1" dirty="0" smtClean="0">
              <a:solidFill>
                <a:srgbClr val="FF0000"/>
              </a:solidFill>
            </a:endParaRPr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i="1" dirty="0" err="1" smtClean="0">
                <a:solidFill>
                  <a:srgbClr val="FF0000"/>
                </a:solidFill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/>
              <a:t>96, 012304 (2006) :             </a:t>
            </a:r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production in 200 </a:t>
            </a:r>
            <a:r>
              <a:rPr lang="fr-FR" dirty="0" err="1" smtClean="0"/>
              <a:t>GeV</a:t>
            </a:r>
            <a:r>
              <a:rPr lang="fr-FR" dirty="0" smtClean="0"/>
              <a:t> d+Au and p+p collisions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2003)</a:t>
            </a:r>
          </a:p>
          <a:p>
            <a:pPr lvl="2"/>
            <a:r>
              <a:rPr lang="fr-FR" sz="2200" b="1" dirty="0" smtClean="0">
                <a:solidFill>
                  <a:srgbClr val="FF0000"/>
                </a:solidFill>
              </a:rPr>
              <a:t>Thèse Yan </a:t>
            </a:r>
            <a:r>
              <a:rPr lang="fr-FR" sz="2200" b="1" dirty="0" err="1" smtClean="0">
                <a:solidFill>
                  <a:srgbClr val="FF0000"/>
                </a:solidFill>
              </a:rPr>
              <a:t>Cobigo</a:t>
            </a:r>
            <a:r>
              <a:rPr lang="fr-FR" sz="2200" b="1" dirty="0" smtClean="0">
                <a:solidFill>
                  <a:srgbClr val="FF0000"/>
                </a:solidFill>
              </a:rPr>
              <a:t> (</a:t>
            </a:r>
            <a:r>
              <a:rPr lang="fr-FR" sz="2200" b="1" dirty="0" err="1" smtClean="0">
                <a:solidFill>
                  <a:srgbClr val="FF0000"/>
                </a:solidFill>
              </a:rPr>
              <a:t>SPhN</a:t>
            </a:r>
            <a:r>
              <a:rPr lang="fr-FR" sz="22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None/>
            </a:pPr>
            <a:endParaRPr lang="fr-FR" dirty="0" smtClean="0"/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i="1" dirty="0" err="1" smtClean="0">
                <a:solidFill>
                  <a:srgbClr val="FF0000"/>
                </a:solidFill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/>
              <a:t>98, 232301 (2007) :             </a:t>
            </a:r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production in 200 </a:t>
            </a:r>
            <a:r>
              <a:rPr lang="fr-FR" dirty="0" err="1" smtClean="0"/>
              <a:t>GeV</a:t>
            </a:r>
            <a:r>
              <a:rPr lang="fr-FR" dirty="0" smtClean="0"/>
              <a:t> Au+Au collisions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2004)</a:t>
            </a:r>
          </a:p>
          <a:p>
            <a:pPr lvl="2"/>
            <a:r>
              <a:rPr lang="fr-FR" sz="2200" b="1" dirty="0" smtClean="0">
                <a:solidFill>
                  <a:srgbClr val="FF0000"/>
                </a:solidFill>
              </a:rPr>
              <a:t>Thèse Vi-</a:t>
            </a:r>
            <a:r>
              <a:rPr lang="fr-FR" sz="2200" b="1" dirty="0" err="1" smtClean="0">
                <a:solidFill>
                  <a:srgbClr val="FF0000"/>
                </a:solidFill>
              </a:rPr>
              <a:t>Nham</a:t>
            </a:r>
            <a:r>
              <a:rPr lang="fr-FR" sz="2200" b="1" dirty="0" smtClean="0">
                <a:solidFill>
                  <a:srgbClr val="FF0000"/>
                </a:solidFill>
              </a:rPr>
              <a:t> Tram (LLR)</a:t>
            </a:r>
            <a:endParaRPr lang="fr-FR" dirty="0" smtClean="0"/>
          </a:p>
          <a:p>
            <a:pPr lvl="1"/>
            <a:endParaRPr lang="fr-FR" dirty="0" smtClean="0"/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i="1" dirty="0" err="1" smtClean="0">
                <a:solidFill>
                  <a:srgbClr val="FF0000"/>
                </a:solidFill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/>
              <a:t>98, 232002 (2007) :             </a:t>
            </a:r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production in 200 </a:t>
            </a:r>
            <a:r>
              <a:rPr lang="fr-FR" dirty="0" err="1" smtClean="0"/>
              <a:t>GeV</a:t>
            </a:r>
            <a:r>
              <a:rPr lang="fr-FR" dirty="0" smtClean="0"/>
              <a:t> p+p collisions   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2005)</a:t>
            </a:r>
          </a:p>
          <a:p>
            <a:pPr lvl="1">
              <a:buNone/>
            </a:pPr>
            <a:endParaRPr lang="fr-FR" dirty="0" smtClean="0"/>
          </a:p>
          <a:p>
            <a:pPr lvl="1" algn="just"/>
            <a:r>
              <a:rPr lang="fr-FR" b="1" i="1" dirty="0" smtClean="0">
                <a:solidFill>
                  <a:srgbClr val="FF0000"/>
                </a:solidFill>
              </a:rPr>
              <a:t>Phys. </a:t>
            </a:r>
            <a:r>
              <a:rPr lang="fr-FR" b="1" i="1" dirty="0" err="1" smtClean="0">
                <a:solidFill>
                  <a:srgbClr val="FF0000"/>
                </a:solidFill>
              </a:rPr>
              <a:t>Rev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i="1" dirty="0" err="1" smtClean="0">
                <a:solidFill>
                  <a:srgbClr val="FF0000"/>
                </a:solidFill>
              </a:rPr>
              <a:t>Lett</a:t>
            </a:r>
            <a:r>
              <a:rPr lang="fr-FR" b="1" i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/>
              <a:t>101, 122301 (2008) :           </a:t>
            </a:r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production in 200 </a:t>
            </a:r>
            <a:r>
              <a:rPr lang="fr-FR" dirty="0" err="1" smtClean="0"/>
              <a:t>GeV</a:t>
            </a:r>
            <a:r>
              <a:rPr lang="fr-FR" dirty="0" smtClean="0"/>
              <a:t> Cu+Cu collisions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2005)</a:t>
            </a:r>
          </a:p>
          <a:p>
            <a:pPr lvl="2"/>
            <a:r>
              <a:rPr lang="fr-FR" sz="2200" b="1" dirty="0" smtClean="0">
                <a:solidFill>
                  <a:srgbClr val="FF0000"/>
                </a:solidFill>
              </a:rPr>
              <a:t>Thèse </a:t>
            </a:r>
            <a:r>
              <a:rPr lang="fr-FR" sz="2200" b="1" dirty="0" err="1" smtClean="0">
                <a:solidFill>
                  <a:srgbClr val="FF0000"/>
                </a:solidFill>
              </a:rPr>
              <a:t>Andry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Rakotozafindrabe</a:t>
            </a:r>
            <a:r>
              <a:rPr lang="fr-FR" sz="2200" b="1" dirty="0" smtClean="0">
                <a:solidFill>
                  <a:srgbClr val="FF0000"/>
                </a:solidFill>
              </a:rPr>
              <a:t> (LLR)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IN2P3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Analyses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304177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1510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e 11"/>
          <p:cNvGrpSpPr/>
          <p:nvPr/>
        </p:nvGrpSpPr>
        <p:grpSpPr>
          <a:xfrm>
            <a:off x="4355976" y="4365104"/>
            <a:ext cx="2160241" cy="2016224"/>
            <a:chOff x="4427984" y="3573016"/>
            <a:chExt cx="2387153" cy="220220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b="36594"/>
            <a:stretch>
              <a:fillRect/>
            </a:stretch>
          </p:blipFill>
          <p:spPr bwMode="auto">
            <a:xfrm>
              <a:off x="4427984" y="3573016"/>
              <a:ext cx="2387153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91586"/>
            <a:stretch>
              <a:fillRect/>
            </a:stretch>
          </p:blipFill>
          <p:spPr bwMode="auto">
            <a:xfrm>
              <a:off x="4427984" y="5517232"/>
              <a:ext cx="2387153" cy="257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ZoneTexte 12"/>
          <p:cNvSpPr txBox="1"/>
          <p:nvPr/>
        </p:nvSpPr>
        <p:spPr>
          <a:xfrm>
            <a:off x="283854" y="5373216"/>
            <a:ext cx="37208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400" b="1" i="1" dirty="0" smtClean="0">
                <a:solidFill>
                  <a:srgbClr val="00B050"/>
                </a:solidFill>
              </a:rPr>
              <a:t> Peu d’effets froids en d+Au</a:t>
            </a:r>
          </a:p>
          <a:p>
            <a:pPr>
              <a:buFontTx/>
              <a:buChar char="-"/>
            </a:pPr>
            <a:r>
              <a:rPr lang="fr-FR" sz="1400" b="1" i="1" dirty="0" smtClean="0">
                <a:solidFill>
                  <a:srgbClr val="00B050"/>
                </a:solidFill>
              </a:rPr>
              <a:t> Suppression en Au+Au (similaire à SPS)</a:t>
            </a:r>
          </a:p>
          <a:p>
            <a:pPr>
              <a:buFontTx/>
              <a:buChar char="-"/>
            </a:pPr>
            <a:r>
              <a:rPr lang="fr-FR" sz="1400" b="1" i="1" dirty="0" smtClean="0">
                <a:solidFill>
                  <a:srgbClr val="00B050"/>
                </a:solidFill>
              </a:rPr>
              <a:t> suppression en Cu+Cu compatible avec Au+Au </a:t>
            </a:r>
            <a:endParaRPr lang="fr-FR" sz="1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1644</Words>
  <Application>Microsoft Office PowerPoint</Application>
  <PresentationFormat>Affichage à l'écran (4:3)</PresentationFormat>
  <Paragraphs>402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Bilan de la contribution française à l’expérience PHENIX</vt:lpstr>
      <vt:lpstr>La collaboration</vt:lpstr>
      <vt:lpstr>Le RHIC</vt:lpstr>
      <vt:lpstr>Le détecteur</vt:lpstr>
      <vt:lpstr>Activités instrumentales</vt:lpstr>
      <vt:lpstr>Activités instrumentales</vt:lpstr>
      <vt:lpstr>Activités logicielles</vt:lpstr>
      <vt:lpstr>Analyses</vt:lpstr>
      <vt:lpstr>Analyses</vt:lpstr>
      <vt:lpstr>Analyses</vt:lpstr>
      <vt:lpstr>Analyses</vt:lpstr>
      <vt:lpstr>Éléments de visibilité</vt:lpstr>
      <vt:lpstr>Perspectives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fleuret</cp:lastModifiedBy>
  <cp:revision>124</cp:revision>
  <dcterms:modified xsi:type="dcterms:W3CDTF">2010-06-30T15:43:15Z</dcterms:modified>
</cp:coreProperties>
</file>